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86" r:id="rId2"/>
    <p:sldId id="637" r:id="rId3"/>
    <p:sldId id="676" r:id="rId4"/>
    <p:sldId id="677" r:id="rId5"/>
    <p:sldId id="639" r:id="rId6"/>
    <p:sldId id="640" r:id="rId7"/>
    <p:sldId id="641" r:id="rId8"/>
    <p:sldId id="642" r:id="rId9"/>
    <p:sldId id="648" r:id="rId10"/>
    <p:sldId id="644" r:id="rId11"/>
    <p:sldId id="649" r:id="rId12"/>
    <p:sldId id="673" r:id="rId13"/>
    <p:sldId id="650" r:id="rId14"/>
    <p:sldId id="651" r:id="rId15"/>
    <p:sldId id="653" r:id="rId16"/>
    <p:sldId id="400" r:id="rId17"/>
    <p:sldId id="667" r:id="rId18"/>
    <p:sldId id="364" r:id="rId19"/>
    <p:sldId id="678" r:id="rId20"/>
    <p:sldId id="1038" r:id="rId21"/>
    <p:sldId id="655" r:id="rId22"/>
    <p:sldId id="671" r:id="rId23"/>
    <p:sldId id="670" r:id="rId24"/>
    <p:sldId id="658" r:id="rId25"/>
    <p:sldId id="659" r:id="rId26"/>
    <p:sldId id="660" r:id="rId27"/>
    <p:sldId id="645" r:id="rId28"/>
    <p:sldId id="1011" r:id="rId29"/>
    <p:sldId id="666" r:id="rId30"/>
    <p:sldId id="664" r:id="rId31"/>
    <p:sldId id="357" r:id="rId32"/>
    <p:sldId id="358" r:id="rId33"/>
    <p:sldId id="342" r:id="rId34"/>
    <p:sldId id="369" r:id="rId35"/>
    <p:sldId id="362" r:id="rId36"/>
    <p:sldId id="668" r:id="rId37"/>
    <p:sldId id="674" r:id="rId38"/>
    <p:sldId id="675" r:id="rId39"/>
    <p:sldId id="65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4A7B0"/>
    <a:srgbClr val="CAF1F8"/>
    <a:srgbClr val="FEFDD7"/>
    <a:srgbClr val="F837C2"/>
    <a:srgbClr val="000000"/>
    <a:srgbClr val="1F497D"/>
    <a:srgbClr val="9933FF"/>
    <a:srgbClr val="FFFFFF"/>
    <a:srgbClr val="ECFFFF"/>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23" autoAdjust="0"/>
    <p:restoredTop sz="96405" autoAdjust="0"/>
  </p:normalViewPr>
  <p:slideViewPr>
    <p:cSldViewPr>
      <p:cViewPr varScale="1">
        <p:scale>
          <a:sx n="87" d="100"/>
          <a:sy n="87" d="100"/>
        </p:scale>
        <p:origin x="2256"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 Id="rId5" Type="http://schemas.openxmlformats.org/officeDocument/2006/relationships/image" Target="../media/image26.png"/><Relationship Id="rId4" Type="http://schemas.openxmlformats.org/officeDocument/2006/relationships/image" Target="../media/image2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186BF7-6FFC-5544-AF7F-AD78D62F1A8D}" type="datetimeFigureOut">
              <a:rPr lang="es-ES_tradnl" smtClean="0"/>
              <a:pPr/>
              <a:t>11/5/21</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AD7018-1171-D94D-A5EE-BB9F35E7E620}" type="slidenum">
              <a:rPr lang="es-ES_tradnl" smtClean="0"/>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6E2855-80AB-4ADA-9C95-5B0982F9FACA}" type="datetimeFigureOut">
              <a:rPr lang="en-US" smtClean="0"/>
              <a:pPr/>
              <a:t>5/11/21</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025AC-E46F-468F-B340-12C7BE3920B8}"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61837-23A6-4E96-9BB4-FC78EE5FD9AF}" type="slidenum">
              <a:rPr lang="en-US"/>
              <a:pPr/>
              <a:t>1</a:t>
            </a:fld>
            <a:endParaRPr lang="en-US" dirty="0"/>
          </a:p>
        </p:txBody>
      </p:sp>
      <p:sp>
        <p:nvSpPr>
          <p:cNvPr id="5122" name="Text Box 2"/>
          <p:cNvSpPr txBox="1">
            <a:spLocks noChangeArrowheads="1"/>
          </p:cNvSpPr>
          <p:nvPr/>
        </p:nvSpPr>
        <p:spPr bwMode="auto">
          <a:xfrm>
            <a:off x="1142490" y="686474"/>
            <a:ext cx="4573022"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es-ES" dirty="0"/>
          </a:p>
        </p:txBody>
      </p:sp>
      <p:sp>
        <p:nvSpPr>
          <p:cNvPr id="5123" name="Rectangle 3"/>
          <p:cNvSpPr txBox="1">
            <a:spLocks noGrp="1" noChangeArrowheads="1"/>
          </p:cNvSpPr>
          <p:nvPr>
            <p:ph type="body"/>
          </p:nvPr>
        </p:nvSpPr>
        <p:spPr>
          <a:xfrm>
            <a:off x="685494" y="4342939"/>
            <a:ext cx="5483946" cy="4205361"/>
          </a:xfrm>
          <a:ln/>
        </p:spPr>
        <p:txBody>
          <a:bodyPr wrap="none" anchor="ctr"/>
          <a:lstStyle/>
          <a:p>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CC34847-BB0A-4AEE-B82C-ED74F6F79FDE}" type="slidenum">
              <a:rPr lang="en-US" smtClean="0"/>
              <a:pPr/>
              <a:t>34</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imagen de diapositiva"/>
          <p:cNvSpPr>
            <a:spLocks noGrp="1" noRot="1" noChangeAspect="1" noTextEdit="1"/>
          </p:cNvSpPr>
          <p:nvPr>
            <p:ph type="sldImg"/>
          </p:nvPr>
        </p:nvSpPr>
        <p:spPr>
          <a:ln/>
        </p:spPr>
      </p:sp>
      <p:sp>
        <p:nvSpPr>
          <p:cNvPr id="13315" name="2 Marcador de notas"/>
          <p:cNvSpPr>
            <a:spLocks noGrp="1"/>
          </p:cNvSpPr>
          <p:nvPr>
            <p:ph type="body" idx="1"/>
          </p:nvPr>
        </p:nvSpPr>
        <p:spPr>
          <a:noFill/>
          <a:ln/>
        </p:spPr>
        <p:txBody>
          <a:bodyPr/>
          <a:lstStyle/>
          <a:p>
            <a:endParaRPr lang="en-US"/>
          </a:p>
        </p:txBody>
      </p:sp>
      <p:sp>
        <p:nvSpPr>
          <p:cNvPr id="13316" name="3 Marcador de número de diapositiva"/>
          <p:cNvSpPr>
            <a:spLocks noGrp="1"/>
          </p:cNvSpPr>
          <p:nvPr>
            <p:ph type="sldNum" sz="quarter" idx="5"/>
          </p:nvPr>
        </p:nvSpPr>
        <p:spPr>
          <a:noFill/>
        </p:spPr>
        <p:txBody>
          <a:bodyPr/>
          <a:lstStyle/>
          <a:p>
            <a:fld id="{E1E410EA-F64B-4693-8C19-1CCCD68BBD4A}" type="slidenum">
              <a:rPr lang="es-ES" smtClean="0"/>
              <a:pPr/>
              <a:t>35</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67E385-092D-D740-9217-4252670BB011}" type="slidenum">
              <a:rPr lang="es-ES"/>
              <a:pPr/>
              <a:t>38</a:t>
            </a:fld>
            <a:endParaRPr lang="es-E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8B19A-9D52-C545-89DC-1DC7760A7C4D}" type="slidenum">
              <a:rPr lang="es-ES"/>
              <a:pPr/>
              <a:t>6</a:t>
            </a:fld>
            <a:endParaRPr lang="es-E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a:xfrm>
            <a:off x="670945" y="3237617"/>
            <a:ext cx="7809729" cy="3044588"/>
          </a:xfrm>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analyser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cannot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distinguish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between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particles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with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equal</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charge</a:t>
            </a:r>
            <a:r>
              <a:rPr lang="es-ES_tradnl" dirty="0">
                <a:latin typeface="Times New Roman" charset="0"/>
                <a:ea typeface="ＭＳ Ｐゴシック" charset="0"/>
                <a:cs typeface="ＭＳ Ｐゴシック" charset="0"/>
              </a:rPr>
              <a:t> and </a:t>
            </a:r>
            <a:r>
              <a:rPr lang="es-ES_tradnl" dirty="0" err="1">
                <a:latin typeface="Times New Roman" charset="0"/>
                <a:ea typeface="ＭＳ Ｐゴシック" charset="0"/>
                <a:cs typeface="ＭＳ Ｐゴシック" charset="0"/>
              </a:rPr>
              <a:t>having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same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mass-velocity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product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same</a:t>
            </a:r>
            <a:r>
              <a:rPr lang="es-ES_tradnl" dirty="0">
                <a:latin typeface="Times New Roman" charset="0"/>
                <a:ea typeface="ＭＳ Ｐゴシック" charset="0"/>
                <a:cs typeface="ＭＳ Ｐゴシック" charset="0"/>
              </a:rPr>
              <a:t> BR = p/q).</a:t>
            </a:r>
          </a:p>
          <a:p>
            <a:r>
              <a:rPr lang="es-ES_tradnl" dirty="0">
                <a:latin typeface="Times New Roman" charset="0"/>
                <a:ea typeface="ＭＳ Ｐゴシック" charset="0"/>
                <a:cs typeface="ＭＳ Ｐゴシック" charset="0"/>
              </a:rPr>
              <a:t> A simple </a:t>
            </a:r>
            <a:r>
              <a:rPr lang="es-ES_tradnl" dirty="0" err="1">
                <a:latin typeface="Times New Roman" charset="0"/>
                <a:ea typeface="ＭＳ Ｐゴシック" charset="0"/>
                <a:cs typeface="ＭＳ Ｐゴシック" charset="0"/>
              </a:rPr>
              <a:t>way</a:t>
            </a:r>
            <a:r>
              <a:rPr lang="es-ES_tradnl" dirty="0">
                <a:latin typeface="Times New Roman" charset="0"/>
                <a:ea typeface="ＭＳ Ｐゴシック" charset="0"/>
                <a:cs typeface="ＭＳ Ｐゴシック" charset="0"/>
              </a:rPr>
              <a:t> of </a:t>
            </a:r>
            <a:r>
              <a:rPr lang="es-ES_tradnl" dirty="0" err="1">
                <a:latin typeface="Times New Roman" charset="0"/>
                <a:ea typeface="ＭＳ Ｐゴシック" charset="0"/>
                <a:cs typeface="ＭＳ Ｐゴシック" charset="0"/>
              </a:rPr>
              <a:t>resolving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this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degeneracy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use a </a:t>
            </a:r>
            <a:r>
              <a:rPr lang="es-ES_tradnl" dirty="0" err="1">
                <a:latin typeface="Times New Roman" charset="0"/>
                <a:ea typeface="ＭＳ Ｐゴシック" charset="0"/>
                <a:cs typeface="ＭＳ Ｐゴシック" charset="0"/>
              </a:rPr>
              <a:t>Wien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velocity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filter</a:t>
            </a:r>
            <a:r>
              <a:rPr lang="es-ES_tradnl" dirty="0">
                <a:latin typeface="Times New Roman" charset="0"/>
                <a:ea typeface="ＭＳ Ｐゴシック" charset="0"/>
                <a:cs typeface="ＭＳ Ｐゴシック" charset="0"/>
              </a:rPr>
              <a:t> (WVF) in </a:t>
            </a:r>
            <a:r>
              <a:rPr lang="es-ES_tradnl" dirty="0" err="1">
                <a:latin typeface="Times New Roman" charset="0"/>
                <a:ea typeface="ＭＳ Ｐゴシック" charset="0"/>
                <a:cs typeface="ＭＳ Ｐゴシック" charset="0"/>
              </a:rPr>
              <a:t>conjunction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with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analysers</a:t>
            </a:r>
            <a:r>
              <a:rPr lang="es-ES_tradnl" dirty="0">
                <a:latin typeface="Times New Roman" charset="0"/>
                <a:ea typeface="ＭＳ Ｐゴシック" charset="0"/>
                <a:cs typeface="ＭＳ Ｐゴシック" charset="0"/>
              </a:rPr>
              <a:t>. </a:t>
            </a:r>
          </a:p>
          <a:p>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WVF uses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combined</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interaction</a:t>
            </a:r>
            <a:r>
              <a:rPr lang="es-ES_tradnl" dirty="0">
                <a:latin typeface="Times New Roman" charset="0"/>
                <a:ea typeface="ＭＳ Ｐゴシック" charset="0"/>
                <a:cs typeface="ＭＳ Ｐゴシック" charset="0"/>
              </a:rPr>
              <a:t> of a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and </a:t>
            </a:r>
            <a:r>
              <a:rPr lang="es-ES_tradnl" dirty="0" err="1">
                <a:latin typeface="Times New Roman" charset="0"/>
                <a:ea typeface="ＭＳ Ｐゴシック" charset="0"/>
                <a:cs typeface="ＭＳ Ｐゴシック" charset="0"/>
              </a:rPr>
              <a:t>an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electric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filed</a:t>
            </a:r>
            <a:r>
              <a:rPr lang="es-ES_tradnl" dirty="0">
                <a:latin typeface="Times New Roman" charset="0"/>
                <a:ea typeface="ＭＳ Ｐゴシック" charset="0"/>
                <a:cs typeface="ＭＳ Ｐゴシック" charset="0"/>
              </a:rPr>
              <a:t> in </a:t>
            </a:r>
            <a:r>
              <a:rPr lang="es-ES_tradnl" dirty="0" err="1">
                <a:latin typeface="Times New Roman" charset="0"/>
                <a:ea typeface="ＭＳ Ｐゴシック" charset="0"/>
                <a:cs typeface="ＭＳ Ｐゴシック" charset="0"/>
              </a:rPr>
              <a:t>order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select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ions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according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their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velocity</a:t>
            </a:r>
            <a:endParaRPr lang="en-GB" dirty="0">
              <a:latin typeface="Times New Roman" charset="0"/>
              <a:ea typeface="ＭＳ Ｐゴシック" charset="0"/>
              <a:cs typeface="ＭＳ Ｐゴシック" charset="0"/>
            </a:endParaRPr>
          </a:p>
          <a:p>
            <a:endParaRPr lang="es-ES" dirty="0"/>
          </a:p>
        </p:txBody>
      </p:sp>
      <p:sp>
        <p:nvSpPr>
          <p:cNvPr id="4" name="Marcador de número de diapositiva 3"/>
          <p:cNvSpPr>
            <a:spLocks noGrp="1"/>
          </p:cNvSpPr>
          <p:nvPr>
            <p:ph type="sldNum" sz="quarter" idx="10"/>
          </p:nvPr>
        </p:nvSpPr>
        <p:spPr/>
        <p:txBody>
          <a:bodyPr/>
          <a:lstStyle/>
          <a:p>
            <a:fld id="{F0568F62-D2D4-4A0F-A3EE-9B3ADCDB2EFF}" type="slidenum">
              <a:rPr lang="es-ES" smtClean="0"/>
              <a:pPr/>
              <a:t>13</a:t>
            </a:fld>
            <a:endParaRPr lang="es-ES"/>
          </a:p>
        </p:txBody>
      </p:sp>
    </p:spTree>
    <p:extLst>
      <p:ext uri="{BB962C8B-B14F-4D97-AF65-F5344CB8AC3E}">
        <p14:creationId xmlns:p14="http://schemas.microsoft.com/office/powerpoint/2010/main" val="1588349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0568F62-D2D4-4A0F-A3EE-9B3ADCDB2EFF}" type="slidenum">
              <a:rPr lang="es-ES" smtClean="0"/>
              <a:pPr/>
              <a:t>14</a:t>
            </a:fld>
            <a:endParaRPr lang="es-ES"/>
          </a:p>
        </p:txBody>
      </p:sp>
    </p:spTree>
    <p:extLst>
      <p:ext uri="{BB962C8B-B14F-4D97-AF65-F5344CB8AC3E}">
        <p14:creationId xmlns:p14="http://schemas.microsoft.com/office/powerpoint/2010/main" val="302062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EFD10C3-E9B7-7349-A567-BDD804F6CB04}" type="slidenum">
              <a:rPr lang="en-GB"/>
              <a:pPr/>
              <a:t>18</a:t>
            </a:fld>
            <a:endParaRPr lang="en-GB"/>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normAutofit fontScale="55000" lnSpcReduction="20000"/>
          </a:bodyPr>
          <a:lstStyle/>
          <a:p>
            <a:pPr eaLnBrk="1" hangingPunct="1">
              <a:spcBef>
                <a:spcPct val="0"/>
              </a:spcBef>
            </a:pPr>
            <a:r>
              <a:rPr lang="en-US" sz="1800">
                <a:latin typeface="Arial" charset="0"/>
              </a:rPr>
              <a:t>GANIL(Grand Accelerateur National de Ion Lourds) produces beams of stable and exotic nuclei from a few eV from the ion source to 95 MeV/nucleon from Cyclotron.  GANIL is composed of a set of cyclotrons that accelerate stable beams from 1MeV/u to 95 MeV/u. These stable beams are delivered either to the experimental areas  or to a thin (SISSI) or thick  carbon target (SPIRAL) to produce and accelerate exotic beams.</a:t>
            </a:r>
          </a:p>
          <a:p>
            <a:pPr eaLnBrk="1" hangingPunct="1">
              <a:spcBef>
                <a:spcPct val="0"/>
              </a:spcBef>
            </a:pPr>
            <a:r>
              <a:rPr lang="en-US" sz="1800">
                <a:latin typeface="Arial" charset="0"/>
              </a:rPr>
              <a:t>After the thick target there is a cyclotron CIME to accelerate the exotic beams to 25 MeV/u and then to the experimental areas. This has been SPIRAL (Système  de production d’Ions Radioactifs Accelerés en Ligne) where essentially due the ionization procedure only nobel gases are produced.</a:t>
            </a:r>
          </a:p>
          <a:p>
            <a:pPr eaLnBrk="1" hangingPunct="1">
              <a:spcBef>
                <a:spcPct val="0"/>
              </a:spcBef>
            </a:pPr>
            <a:r>
              <a:rPr lang="en-US" sz="1800">
                <a:latin typeface="Arial" charset="0"/>
              </a:rPr>
              <a:t>Instruments: MUST= detect light recoil nuclei in studies of direct reactions, modular with 1000 channels and good energy and angular resolution.</a:t>
            </a:r>
          </a:p>
          <a:p>
            <a:pPr eaLnBrk="1" hangingPunct="1">
              <a:spcBef>
                <a:spcPct val="0"/>
              </a:spcBef>
            </a:pPr>
            <a:r>
              <a:rPr lang="en-US" sz="1800">
                <a:latin typeface="Arial" charset="0"/>
              </a:rPr>
              <a:t>Its version MUST-II can be couples to EXOGAM AND VAMOS.</a:t>
            </a:r>
          </a:p>
          <a:p>
            <a:pPr eaLnBrk="1" hangingPunct="1">
              <a:spcBef>
                <a:spcPct val="0"/>
              </a:spcBef>
            </a:pPr>
            <a:r>
              <a:rPr lang="en-US" sz="1800">
                <a:latin typeface="Arial" charset="0"/>
              </a:rPr>
              <a:t>TIARA= Detector for light charged particles . Together with EXOGAM AND VAMOS allow to identify the exit channels from collisions.</a:t>
            </a:r>
          </a:p>
          <a:p>
            <a:pPr eaLnBrk="1" hangingPunct="1">
              <a:spcBef>
                <a:spcPct val="0"/>
              </a:spcBef>
            </a:pPr>
            <a:r>
              <a:rPr lang="en-US" sz="1800">
                <a:latin typeface="Arial" charset="0"/>
              </a:rPr>
              <a:t>VAMOS = Spectrometer with large solid angle, icludes a velocity filter. Separation in A/q or rejection of beam for zero-degree measurements.</a:t>
            </a:r>
          </a:p>
          <a:p>
            <a:pPr eaLnBrk="1" hangingPunct="1">
              <a:spcBef>
                <a:spcPct val="0"/>
              </a:spcBef>
            </a:pPr>
            <a:r>
              <a:rPr lang="en-US" sz="1800">
                <a:latin typeface="Arial" charset="0"/>
              </a:rPr>
              <a:t>With SPIRAL the beams are limited to  A &lt; 80 </a:t>
            </a:r>
          </a:p>
          <a:p>
            <a:pPr eaLnBrk="1" hangingPunct="1">
              <a:spcBef>
                <a:spcPct val="0"/>
              </a:spcBef>
            </a:pPr>
            <a:r>
              <a:rPr lang="en-US" sz="1800">
                <a:latin typeface="Arial" charset="0"/>
              </a:rPr>
              <a:t>The SPIRAL2  facility at GANIL broaden the range by using fission reactions produces isotopes from the lightest to very heavy elements beyond uranium. Fission can be caused by bombardment of fissile target by neutron flux. The number of fissions desired per second determines the neutron flux necessary. Neutron flux obtained by bombarding a C-target with a deuteron beam. The deuteron beams stop in the target which acts as deuteron-to-neutron converter the neutron scape the converter due to the incoming energy and irradiate an Uranium-target. The products are analysed and ionized before being accelerated in CIME.</a:t>
            </a:r>
          </a:p>
          <a:p>
            <a:pPr eaLnBrk="1" hangingPunct="1">
              <a:spcBef>
                <a:spcPct val="0"/>
              </a:spcBef>
            </a:pPr>
            <a:endParaRPr lang="en-US" sz="1800">
              <a:latin typeface="Arial" charset="0"/>
            </a:endParaRPr>
          </a:p>
          <a:p>
            <a:pPr eaLnBrk="1" hangingPunct="1">
              <a:spcBef>
                <a:spcPct val="0"/>
              </a:spcBef>
            </a:pPr>
            <a:r>
              <a:rPr lang="en-US" sz="1800">
                <a:latin typeface="Arial" charset="0"/>
              </a:rPr>
              <a:t>Layout of the Existing GANIL in red </a:t>
            </a:r>
            <a:r>
              <a:rPr lang="en-US" sz="1800">
                <a:latin typeface="Arial" charset="0"/>
                <a:sym typeface="Wingdings" charset="2"/>
              </a:rPr>
              <a:t> GANIL cyclotrons for fragmentation, CIME for post-acceleration (SPIRAL beams)  all send to exp. Areas (LISE, SPEG, VAMOS, …)</a:t>
            </a:r>
          </a:p>
          <a:p>
            <a:pPr eaLnBrk="1" hangingPunct="1">
              <a:spcBef>
                <a:spcPct val="0"/>
              </a:spcBef>
            </a:pPr>
            <a:r>
              <a:rPr lang="en-US" sz="1800">
                <a:latin typeface="Arial" charset="0"/>
                <a:sym typeface="Wingdings" charset="2"/>
              </a:rPr>
              <a:t>                               there is the option to send a few beams from the SPIRAL ion source accelerated by 30 keV to a low-energy beam line (LIRAT).</a:t>
            </a:r>
          </a:p>
          <a:p>
            <a:pPr eaLnBrk="1" hangingPunct="1">
              <a:spcBef>
                <a:spcPct val="0"/>
              </a:spcBef>
            </a:pPr>
            <a:r>
              <a:rPr lang="en-US" sz="1800">
                <a:latin typeface="Arial" charset="0"/>
                <a:sym typeface="Wingdings" charset="2"/>
              </a:rPr>
              <a:t> The new facility DESIR will exploit the low energy beams from SPIRAL and SPIRAL2. for that</a:t>
            </a:r>
          </a:p>
          <a:p>
            <a:pPr eaLnBrk="1" hangingPunct="1">
              <a:spcBef>
                <a:spcPct val="0"/>
              </a:spcBef>
            </a:pPr>
            <a:r>
              <a:rPr lang="en-US" sz="1800">
                <a:latin typeface="Arial" charset="0"/>
                <a:sym typeface="Wingdings" charset="2"/>
              </a:rPr>
              <a:t>Certain arrangements are needed to achieve a certain degree of purity  the universal way to get isotopic pure beams</a:t>
            </a:r>
          </a:p>
          <a:p>
            <a:pPr eaLnBrk="1" hangingPunct="1">
              <a:spcBef>
                <a:spcPct val="0"/>
              </a:spcBef>
            </a:pPr>
            <a:r>
              <a:rPr lang="en-US" sz="1800">
                <a:latin typeface="Arial" charset="0"/>
                <a:sym typeface="Wingdings" charset="2"/>
              </a:rPr>
              <a:t>Is a high  resolution mass separator.</a:t>
            </a:r>
          </a:p>
          <a:p>
            <a:pPr eaLnBrk="1" hangingPunct="1">
              <a:spcBef>
                <a:spcPct val="0"/>
              </a:spcBef>
            </a:pPr>
            <a:endParaRPr lang="en-GB" sz="1800">
              <a:latin typeface="Arial" charset="0"/>
            </a:endParaRPr>
          </a:p>
          <a:p>
            <a:pPr eaLnBrk="1" hangingPunct="1">
              <a:spcBef>
                <a:spcPct val="0"/>
              </a:spcBef>
            </a:pPr>
            <a:endParaRPr lang="es-ES" sz="1800">
              <a:latin typeface="Arial" charset="0"/>
            </a:endParaRPr>
          </a:p>
        </p:txBody>
      </p:sp>
    </p:spTree>
    <p:extLst>
      <p:ext uri="{BB962C8B-B14F-4D97-AF65-F5344CB8AC3E}">
        <p14:creationId xmlns:p14="http://schemas.microsoft.com/office/powerpoint/2010/main" val="912788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Increase</a:t>
            </a:r>
            <a:r>
              <a:rPr lang="es-ES" dirty="0"/>
              <a:t> </a:t>
            </a:r>
            <a:r>
              <a:rPr lang="es-ES" dirty="0" err="1"/>
              <a:t>due</a:t>
            </a:r>
            <a:r>
              <a:rPr lang="es-ES" dirty="0"/>
              <a:t> to </a:t>
            </a:r>
            <a:r>
              <a:rPr lang="es-ES" dirty="0" err="1"/>
              <a:t>improvement</a:t>
            </a:r>
            <a:r>
              <a:rPr lang="es-ES" dirty="0"/>
              <a:t> in Ion </a:t>
            </a:r>
            <a:r>
              <a:rPr lang="es-ES" dirty="0" err="1"/>
              <a:t>source</a:t>
            </a:r>
            <a:r>
              <a:rPr lang="es-ES" dirty="0"/>
              <a:t> and </a:t>
            </a:r>
            <a:r>
              <a:rPr lang="es-ES" dirty="0" err="1"/>
              <a:t>the</a:t>
            </a:r>
            <a:r>
              <a:rPr lang="es-ES" dirty="0"/>
              <a:t> </a:t>
            </a:r>
            <a:r>
              <a:rPr lang="es-ES" dirty="0" err="1"/>
              <a:t>strippe</a:t>
            </a:r>
            <a:r>
              <a:rPr lang="es-ES" dirty="0"/>
              <a:t> </a:t>
            </a:r>
            <a:r>
              <a:rPr lang="es-ES" dirty="0" err="1"/>
              <a:t>foils</a:t>
            </a:r>
            <a:endParaRPr lang="es-ES" dirty="0"/>
          </a:p>
        </p:txBody>
      </p:sp>
      <p:sp>
        <p:nvSpPr>
          <p:cNvPr id="4" name="Marcador de número de diapositiva 3"/>
          <p:cNvSpPr>
            <a:spLocks noGrp="1"/>
          </p:cNvSpPr>
          <p:nvPr>
            <p:ph type="sldNum" sz="quarter" idx="5"/>
          </p:nvPr>
        </p:nvSpPr>
        <p:spPr/>
        <p:txBody>
          <a:bodyPr/>
          <a:lstStyle/>
          <a:p>
            <a:fld id="{BC4011DB-A251-46BB-8612-F74670CE3954}" type="slidenum">
              <a:rPr lang="es-ES" smtClean="0"/>
              <a:pPr/>
              <a:t>20</a:t>
            </a:fld>
            <a:endParaRPr lang="es-ES"/>
          </a:p>
        </p:txBody>
      </p:sp>
    </p:spTree>
    <p:extLst>
      <p:ext uri="{BB962C8B-B14F-4D97-AF65-F5344CB8AC3E}">
        <p14:creationId xmlns:p14="http://schemas.microsoft.com/office/powerpoint/2010/main" val="4067214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de-DE" dirty="0"/>
              <a:t>Reactions at relativistic energies in the order of 1000 MeV/u</a:t>
            </a:r>
          </a:p>
          <a:p>
            <a:r>
              <a:rPr lang="de-DE"/>
              <a:t>20 Tm corresponds to energies up to 1500 MeV/u for U ions</a:t>
            </a:r>
            <a:endParaRPr lang="de-DE" dirty="0"/>
          </a:p>
        </p:txBody>
      </p:sp>
      <p:sp>
        <p:nvSpPr>
          <p:cNvPr id="4" name="3 Marcador de número de diapositiva"/>
          <p:cNvSpPr>
            <a:spLocks noGrp="1"/>
          </p:cNvSpPr>
          <p:nvPr>
            <p:ph type="sldNum" sz="quarter" idx="10"/>
          </p:nvPr>
        </p:nvSpPr>
        <p:spPr/>
        <p:txBody>
          <a:bodyPr/>
          <a:lstStyle/>
          <a:p>
            <a:fld id="{4D3025AC-E46F-468F-B340-12C7BE3920B8}" type="slidenum">
              <a:rPr lang="en-US" smtClean="0"/>
              <a:pPr/>
              <a:t>31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3884064" y="8686508"/>
            <a:ext cx="2972335" cy="456031"/>
          </a:xfrm>
          <a:prstGeom prst="rect">
            <a:avLst/>
          </a:prstGeom>
          <a:noFill/>
          <a:ln w="9525">
            <a:noFill/>
            <a:miter lim="800000"/>
            <a:headEnd/>
            <a:tailEnd/>
          </a:ln>
        </p:spPr>
        <p:txBody>
          <a:bodyPr lIns="91567" tIns="45784" rIns="91567" bIns="45784" anchor="b">
            <a:prstTxWarp prst="textNoShape">
              <a:avLst/>
            </a:prstTxWarp>
          </a:bodyPr>
          <a:lstStyle/>
          <a:p>
            <a:pPr algn="r" defTabSz="882650"/>
            <a:fld id="{300E9DD3-347F-2F43-9CBC-1209CABA0671}" type="slidenum">
              <a:rPr lang="de-DE" sz="1100"/>
              <a:pPr algn="r" defTabSz="882650"/>
              <a:t>32</a:t>
            </a:fld>
            <a:endParaRPr lang="de-DE" sz="1100"/>
          </a:p>
        </p:txBody>
      </p:sp>
      <p:sp>
        <p:nvSpPr>
          <p:cNvPr id="48131" name="Rectangle 2"/>
          <p:cNvSpPr>
            <a:spLocks noGrp="1" noRot="1" noChangeAspect="1" noChangeArrowheads="1" noTextEdit="1"/>
          </p:cNvSpPr>
          <p:nvPr>
            <p:ph type="sldImg"/>
          </p:nvPr>
        </p:nvSpPr>
        <p:spPr bwMode="auto">
          <a:xfrm>
            <a:off x="1146175" y="688975"/>
            <a:ext cx="4567238" cy="3425825"/>
          </a:xfrm>
          <a:noFill/>
          <a:ln>
            <a:solidFill>
              <a:srgbClr val="000000"/>
            </a:solidFill>
            <a:miter lim="800000"/>
            <a:headEnd/>
            <a:tailEnd/>
          </a:ln>
        </p:spPr>
      </p:sp>
      <p:sp>
        <p:nvSpPr>
          <p:cNvPr id="48132" name="Rectangle 3"/>
          <p:cNvSpPr>
            <a:spLocks noGrp="1" noChangeArrowheads="1"/>
          </p:cNvSpPr>
          <p:nvPr>
            <p:ph type="body" idx="1"/>
          </p:nvPr>
        </p:nvSpPr>
        <p:spPr bwMode="auto">
          <a:xfrm>
            <a:off x="685800" y="4342524"/>
            <a:ext cx="5486400" cy="4114507"/>
          </a:xfrm>
          <a:noFill/>
        </p:spPr>
        <p:txBody>
          <a:bodyPr lIns="91567" tIns="45784" rIns="91567" bIns="45784"/>
          <a:lstStyle/>
          <a:p>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29D11-0B12-1541-A3F2-073DE6786C13}" type="slidenum">
              <a:rPr lang="de-DE"/>
              <a:pPr/>
              <a:t>33</a:t>
            </a:fld>
            <a:endParaRPr lang="de-DE"/>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5/11/21</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grpSp>
        <p:nvGrpSpPr>
          <p:cNvPr id="10" name="9 Grupo"/>
          <p:cNvGrpSpPr/>
          <p:nvPr userDrawn="1"/>
        </p:nvGrpSpPr>
        <p:grpSpPr>
          <a:xfrm>
            <a:off x="0" y="6215082"/>
            <a:ext cx="9144000" cy="642919"/>
            <a:chOff x="0" y="6215082"/>
            <a:chExt cx="9144000" cy="642918"/>
          </a:xfrm>
        </p:grpSpPr>
        <p:sp>
          <p:nvSpPr>
            <p:cNvPr id="7" name="6 Rectángulo"/>
            <p:cNvSpPr/>
            <p:nvPr userDrawn="1"/>
          </p:nvSpPr>
          <p:spPr>
            <a:xfrm>
              <a:off x="0" y="6286520"/>
              <a:ext cx="9144000" cy="57148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Rectángulo"/>
            <p:cNvSpPr/>
            <p:nvPr userDrawn="1"/>
          </p:nvSpPr>
          <p:spPr>
            <a:xfrm>
              <a:off x="0" y="6215082"/>
              <a:ext cx="9144000" cy="809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5/11/21</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9"/>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5/11/21</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5572132" y="6492240"/>
            <a:ext cx="1920240" cy="365760"/>
          </a:xfrm>
          <a:prstGeom prst="rect">
            <a:avLst/>
          </a:prstGeom>
        </p:spPr>
        <p:txBody>
          <a:bodyPr/>
          <a:lstStyle/>
          <a:p>
            <a:fld id="{1D6F340B-7190-40FF-934E-E0E3AA9C7B67}" type="datetimeFigureOut">
              <a:rPr lang="en-US" smtClean="0"/>
              <a:pPr/>
              <a:t>5/11/21</a:t>
            </a:fld>
            <a:endParaRPr lang="en-US" dirty="0"/>
          </a:p>
        </p:txBody>
      </p:sp>
      <p:sp>
        <p:nvSpPr>
          <p:cNvPr id="3" name="2 Marcador de pie de página"/>
          <p:cNvSpPr>
            <a:spLocks noGrp="1"/>
          </p:cNvSpPr>
          <p:nvPr>
            <p:ph type="ftr" sz="quarter" idx="11"/>
          </p:nvPr>
        </p:nvSpPr>
        <p:spPr>
          <a:xfrm>
            <a:off x="142844" y="6492876"/>
            <a:ext cx="5500726" cy="365125"/>
          </a:xfrm>
          <a:prstGeom prst="rect">
            <a:avLst/>
          </a:prstGeom>
        </p:spPr>
        <p:txBody>
          <a:bodyPr/>
          <a:lstStyle/>
          <a:p>
            <a:endParaRPr lang="en-US" dirty="0"/>
          </a:p>
        </p:txBody>
      </p:sp>
      <p:sp>
        <p:nvSpPr>
          <p:cNvPr id="4" name="3 Marcador de número de diapositiva"/>
          <p:cNvSpPr>
            <a:spLocks noGrp="1"/>
          </p:cNvSpPr>
          <p:nvPr>
            <p:ph type="sldNum" sz="quarter" idx="12"/>
          </p:nvPr>
        </p:nvSpPr>
        <p:spPr>
          <a:xfrm>
            <a:off x="8643966" y="6492876"/>
            <a:ext cx="365760" cy="365125"/>
          </a:xfrm>
          <a:prstGeom prst="rect">
            <a:avLst/>
          </a:prstGeom>
        </p:spPr>
        <p:txBody>
          <a:bodyPr/>
          <a:lstStyle/>
          <a:p>
            <a:fld id="{F0D1FBD9-AEF6-4746-BA9D-5AE01E4675A2}" type="slidenum">
              <a:rPr lang="en-US" smtClean="0"/>
              <a:pPr/>
              <a:t>‹Nº›</a:t>
            </a:fld>
            <a:endParaRPr lang="en-US" dirty="0"/>
          </a:p>
        </p:txBody>
      </p:sp>
      <p:sp>
        <p:nvSpPr>
          <p:cNvPr id="9" name="8 Rectángulo"/>
          <p:cNvSpPr/>
          <p:nvPr userDrawn="1"/>
        </p:nvSpPr>
        <p:spPr>
          <a:xfrm>
            <a:off x="0" y="6429397"/>
            <a:ext cx="9144000" cy="428604"/>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Rectángulo"/>
          <p:cNvSpPr/>
          <p:nvPr userDrawn="1"/>
        </p:nvSpPr>
        <p:spPr>
          <a:xfrm>
            <a:off x="0" y="6357958"/>
            <a:ext cx="9144000" cy="7141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a:t>Click to edit Master title style</a:t>
            </a:r>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4">
            <a:extLst>
              <a:ext uri="{FF2B5EF4-FFF2-40B4-BE49-F238E27FC236}">
                <a16:creationId xmlns:a16="http://schemas.microsoft.com/office/drawing/2014/main" id="{00D380D4-28CD-6148-B2E6-E5508490D3D1}"/>
              </a:ext>
            </a:extLst>
          </p:cNvPr>
          <p:cNvSpPr>
            <a:spLocks noGrp="1" noChangeArrowheads="1"/>
          </p:cNvSpPr>
          <p:nvPr>
            <p:ph type="ftr" sz="quarter" idx="3"/>
          </p:nvPr>
        </p:nvSpPr>
        <p:spPr bwMode="auto">
          <a:xfrm>
            <a:off x="1354882" y="6605507"/>
            <a:ext cx="6728058"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a:t>María J. Gª Borge – IUPAP WG.9 Nuclear Science Symposium, London, UK, August 2 - 3, 2019</a:t>
            </a:r>
            <a:endParaRPr lang="es-ES" dirty="0"/>
          </a:p>
        </p:txBody>
      </p:sp>
    </p:spTree>
    <p:extLst>
      <p:ext uri="{BB962C8B-B14F-4D97-AF65-F5344CB8AC3E}">
        <p14:creationId xmlns:p14="http://schemas.microsoft.com/office/powerpoint/2010/main" val="2565677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p:spPr>
        <p:txBody>
          <a:bodyPr/>
          <a:lstStyle/>
          <a:p>
            <a:r>
              <a:rPr lang="es-ES" dirty="0"/>
              <a:t>Haga clic para modificar el estilo de título del patrón</a:t>
            </a:r>
            <a:endParaRPr lang="en-US" dirty="0"/>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153611"/>
            <a:ext cx="8229600" cy="1143000"/>
          </a:xfrm>
          <a:prstGeom prst="rect">
            <a:avLst/>
          </a:prstGeom>
        </p:spPr>
        <p:txBody>
          <a:bodyPr vert="horz" lIns="91440" tIns="45720" rIns="91440" bIns="45720" rtlCol="0" anchor="ctr">
            <a:normAutofit/>
          </a:bodyPr>
          <a:lstStyle/>
          <a:p>
            <a:r>
              <a:rPr lang="es-ES" dirty="0"/>
              <a:t>Haga clic para modificar el estilo de</a:t>
            </a:r>
            <a:endParaRPr lang="en-US" dirty="0"/>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14" name="13 Rectángulo"/>
          <p:cNvSpPr/>
          <p:nvPr/>
        </p:nvSpPr>
        <p:spPr>
          <a:xfrm>
            <a:off x="0" y="6500834"/>
            <a:ext cx="9144000" cy="35716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14 Rectángulo"/>
          <p:cNvSpPr/>
          <p:nvPr/>
        </p:nvSpPr>
        <p:spPr>
          <a:xfrm>
            <a:off x="0" y="6419872"/>
            <a:ext cx="9144000" cy="809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Rectángulo"/>
          <p:cNvSpPr/>
          <p:nvPr/>
        </p:nvSpPr>
        <p:spPr>
          <a:xfrm>
            <a:off x="0" y="785794"/>
            <a:ext cx="9144000" cy="809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11 Rectángulo"/>
          <p:cNvSpPr/>
          <p:nvPr/>
        </p:nvSpPr>
        <p:spPr>
          <a:xfrm>
            <a:off x="-32" y="-24"/>
            <a:ext cx="9144000" cy="78581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15 CuadroTexto"/>
          <p:cNvSpPr txBox="1"/>
          <p:nvPr/>
        </p:nvSpPr>
        <p:spPr>
          <a:xfrm>
            <a:off x="2667000" y="6511467"/>
            <a:ext cx="4029092" cy="307777"/>
          </a:xfrm>
          <a:prstGeom prst="rect">
            <a:avLst/>
          </a:prstGeom>
          <a:noFill/>
        </p:spPr>
        <p:txBody>
          <a:bodyPr wrap="square" rtlCol="0">
            <a:spAutoFit/>
          </a:bodyPr>
          <a:lstStyle/>
          <a:p>
            <a:pPr algn="ctr"/>
            <a:r>
              <a:rPr lang="es-ES" sz="1400" dirty="0">
                <a:latin typeface="Franklin Gothic Medium Cond" pitchFamily="34" charset="0"/>
              </a:rPr>
              <a:t>Maria J.Gª Borge, Production of Exotic Nuclei</a:t>
            </a:r>
            <a:endParaRPr lang="en-US" sz="1400" dirty="0">
              <a:latin typeface="Franklin Gothic Medium Cond" pitchFamily="34" charset="0"/>
            </a:endParaRPr>
          </a:p>
        </p:txBody>
      </p:sp>
      <p:sp>
        <p:nvSpPr>
          <p:cNvPr id="18" name="17 CuadroTexto"/>
          <p:cNvSpPr txBox="1"/>
          <p:nvPr/>
        </p:nvSpPr>
        <p:spPr>
          <a:xfrm>
            <a:off x="8215338" y="6511467"/>
            <a:ext cx="928662" cy="307777"/>
          </a:xfrm>
          <a:prstGeom prst="rect">
            <a:avLst/>
          </a:prstGeom>
          <a:noFill/>
        </p:spPr>
        <p:txBody>
          <a:bodyPr wrap="square" rtlCol="0">
            <a:spAutoFit/>
          </a:bodyPr>
          <a:lstStyle/>
          <a:p>
            <a:fld id="{BF879EFE-E3E0-4CD3-9609-6464D1EC8534}" type="slidenum">
              <a:rPr lang="en-US" sz="1400" smtClean="0">
                <a:latin typeface="Franklin Gothic Medium Cond" pitchFamily="34" charset="0"/>
              </a:rPr>
              <a:pPr/>
              <a:t>‹Nº›</a:t>
            </a:fld>
            <a:endParaRPr lang="en-US" sz="1400" dirty="0">
              <a:latin typeface="Franklin Gothic Medium Cond" pitchFamily="34" charset="0"/>
            </a:endParaRPr>
          </a:p>
        </p:txBody>
      </p:sp>
      <p:pic>
        <p:nvPicPr>
          <p:cNvPr id="65538" name="Picture 2" descr="Logotipo del Gobierno de España y Ministerio"/>
          <p:cNvPicPr>
            <a:picLocks noChangeAspect="1" noChangeArrowheads="1"/>
          </p:cNvPicPr>
          <p:nvPr userDrawn="1"/>
        </p:nvPicPr>
        <p:blipFill>
          <a:blip r:embed="rId16" cstate="screen"/>
          <a:srcRect r="-8334"/>
          <a:stretch>
            <a:fillRect/>
          </a:stretch>
        </p:blipFill>
        <p:spPr bwMode="auto">
          <a:xfrm>
            <a:off x="-32" y="6500834"/>
            <a:ext cx="1857388" cy="357190"/>
          </a:xfrm>
          <a:prstGeom prst="rect">
            <a:avLst/>
          </a:prstGeom>
          <a:noFill/>
        </p:spPr>
      </p:pic>
      <p:pic>
        <p:nvPicPr>
          <p:cNvPr id="13" name="Imagen 12" descr="iem_logo_simple.jpg"/>
          <p:cNvPicPr>
            <a:picLocks noChangeAspect="1"/>
          </p:cNvPicPr>
          <p:nvPr userDrawn="1"/>
        </p:nvPicPr>
        <p:blipFill>
          <a:blip r:embed="rId17"/>
          <a:stretch>
            <a:fillRect/>
          </a:stretch>
        </p:blipFill>
        <p:spPr>
          <a:xfrm>
            <a:off x="7882467" y="6485467"/>
            <a:ext cx="1270000" cy="381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oleObject" Target="../embeddings/oleObject4.bin"/><Relationship Id="rId3" Type="http://schemas.openxmlformats.org/officeDocument/2006/relationships/notesSlide" Target="../notesSlides/notesSlide4.xml"/><Relationship Id="rId7" Type="http://schemas.openxmlformats.org/officeDocument/2006/relationships/oleObject" Target="../embeddings/oleObject1.bin"/><Relationship Id="rId12" Type="http://schemas.openxmlformats.org/officeDocument/2006/relationships/image" Target="../media/image24.png"/><Relationship Id="rId2" Type="http://schemas.openxmlformats.org/officeDocument/2006/relationships/slideLayout" Target="../slideLayouts/slideLayout2.xml"/><Relationship Id="rId16" Type="http://schemas.openxmlformats.org/officeDocument/2006/relationships/image" Target="../media/image26.png"/><Relationship Id="rId1" Type="http://schemas.openxmlformats.org/officeDocument/2006/relationships/vmlDrawing" Target="../drawings/vmlDrawing1.vml"/><Relationship Id="rId6" Type="http://schemas.openxmlformats.org/officeDocument/2006/relationships/image" Target="../media/image29.png"/><Relationship Id="rId11" Type="http://schemas.openxmlformats.org/officeDocument/2006/relationships/oleObject" Target="../embeddings/oleObject3.bin"/><Relationship Id="rId5" Type="http://schemas.openxmlformats.org/officeDocument/2006/relationships/image" Target="../media/image28.png"/><Relationship Id="rId15" Type="http://schemas.openxmlformats.org/officeDocument/2006/relationships/oleObject" Target="../embeddings/oleObject5.bin"/><Relationship Id="rId10" Type="http://schemas.openxmlformats.org/officeDocument/2006/relationships/image" Target="../media/image23.png"/><Relationship Id="rId4" Type="http://schemas.openxmlformats.org/officeDocument/2006/relationships/image" Target="../media/image27.png"/><Relationship Id="rId9" Type="http://schemas.openxmlformats.org/officeDocument/2006/relationships/oleObject" Target="../embeddings/oleObject2.bin"/><Relationship Id="rId1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4.jpeg"/><Relationship Id="rId5" Type="http://schemas.openxmlformats.org/officeDocument/2006/relationships/image" Target="../media/image33.jp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emf"/></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6.jpe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2.xml"/><Relationship Id="rId5" Type="http://schemas.openxmlformats.org/officeDocument/2006/relationships/image" Target="../media/image60.png"/><Relationship Id="rId4" Type="http://schemas.microsoft.com/office/2007/relationships/hdphoto" Target="../media/hdphoto1.wd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notesSlide" Target="../notesSlides/notesSlide7.xml"/><Relationship Id="rId21"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slideLayout" Target="../slideLayouts/slideLayout7.xml"/><Relationship Id="rId16" Type="http://schemas.openxmlformats.org/officeDocument/2006/relationships/image" Target="../media/image75.png"/><Relationship Id="rId20" Type="http://schemas.openxmlformats.org/officeDocument/2006/relationships/oleObject" Target="../embeddings/oleObject7.bin"/><Relationship Id="rId1" Type="http://schemas.openxmlformats.org/officeDocument/2006/relationships/vmlDrawing" Target="../drawings/vmlDrawing3.v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5" Type="http://schemas.openxmlformats.org/officeDocument/2006/relationships/image" Target="../media/image74.png"/><Relationship Id="rId10" Type="http://schemas.openxmlformats.org/officeDocument/2006/relationships/image" Target="../media/image69.png"/><Relationship Id="rId19" Type="http://schemas.openxmlformats.org/officeDocument/2006/relationships/image" Target="../media/image78.png"/><Relationship Id="rId4" Type="http://schemas.openxmlformats.org/officeDocument/2006/relationships/image" Target="../media/image63.jpeg"/><Relationship Id="rId9" Type="http://schemas.openxmlformats.org/officeDocument/2006/relationships/image" Target="../media/image68.png"/><Relationship Id="rId14" Type="http://schemas.openxmlformats.org/officeDocument/2006/relationships/image" Target="../media/image73.png"/><Relationship Id="rId22" Type="http://schemas.openxmlformats.org/officeDocument/2006/relationships/image" Target="../media/image79.png"/></Relationships>
</file>

<file path=ppt/slides/_rels/slide32.xml.rels><?xml version="1.0" encoding="UTF-8" standalone="yes"?>
<Relationships xmlns="http://schemas.openxmlformats.org/package/2006/relationships"><Relationship Id="rId8" Type="http://schemas.openxmlformats.org/officeDocument/2006/relationships/image" Target="../media/image84.gif"/><Relationship Id="rId13" Type="http://schemas.openxmlformats.org/officeDocument/2006/relationships/image" Target="../media/image80.png"/><Relationship Id="rId3" Type="http://schemas.openxmlformats.org/officeDocument/2006/relationships/slideLayout" Target="../slideLayouts/slideLayout7.xml"/><Relationship Id="rId7" Type="http://schemas.openxmlformats.org/officeDocument/2006/relationships/image" Target="../media/image83.png"/><Relationship Id="rId12" Type="http://schemas.openxmlformats.org/officeDocument/2006/relationships/oleObject" Target="../embeddings/oleObject8.bin"/><Relationship Id="rId2" Type="http://schemas.openxmlformats.org/officeDocument/2006/relationships/tags" Target="../tags/tag1.xml"/><Relationship Id="rId1" Type="http://schemas.openxmlformats.org/officeDocument/2006/relationships/vmlDrawing" Target="../drawings/vmlDrawing4.vml"/><Relationship Id="rId6" Type="http://schemas.openxmlformats.org/officeDocument/2006/relationships/image" Target="../media/image82.png"/><Relationship Id="rId11" Type="http://schemas.openxmlformats.org/officeDocument/2006/relationships/image" Target="../media/image87.jpeg"/><Relationship Id="rId5" Type="http://schemas.openxmlformats.org/officeDocument/2006/relationships/image" Target="../media/image81.jpeg"/><Relationship Id="rId10" Type="http://schemas.openxmlformats.org/officeDocument/2006/relationships/image" Target="../media/image86.png"/><Relationship Id="rId4" Type="http://schemas.openxmlformats.org/officeDocument/2006/relationships/notesSlide" Target="../notesSlides/notesSlide8.xml"/><Relationship Id="rId9" Type="http://schemas.openxmlformats.org/officeDocument/2006/relationships/image" Target="../media/image85.png"/></Relationships>
</file>

<file path=ppt/slides/_rels/slide33.xml.rels><?xml version="1.0" encoding="UTF-8" standalone="yes"?>
<Relationships xmlns="http://schemas.openxmlformats.org/package/2006/relationships"><Relationship Id="rId3" Type="http://schemas.openxmlformats.org/officeDocument/2006/relationships/image" Target="../media/image88.jpeg"/><Relationship Id="rId7" Type="http://schemas.openxmlformats.org/officeDocument/2006/relationships/image" Target="../media/image9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91.png"/><Relationship Id="rId5" Type="http://schemas.openxmlformats.org/officeDocument/2006/relationships/image" Target="../media/image90.jpeg"/><Relationship Id="rId4" Type="http://schemas.openxmlformats.org/officeDocument/2006/relationships/image" Target="../media/image89.jpeg"/></Relationships>
</file>

<file path=ppt/slides/_rels/slide34.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3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3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6.xml"/><Relationship Id="rId5" Type="http://schemas.openxmlformats.org/officeDocument/2006/relationships/image" Target="../media/image100.jpeg"/><Relationship Id="rId4" Type="http://schemas.openxmlformats.org/officeDocument/2006/relationships/image" Target="../media/image99.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225" y="914400"/>
            <a:ext cx="9163050" cy="5330825"/>
            <a:chOff x="-14" y="960"/>
            <a:chExt cx="5772" cy="3358"/>
          </a:xfrm>
        </p:grpSpPr>
        <p:pic>
          <p:nvPicPr>
            <p:cNvPr id="3075" name="Picture 3"/>
            <p:cNvPicPr>
              <a:picLocks noChangeAspect="1" noChangeArrowheads="1"/>
            </p:cNvPicPr>
            <p:nvPr/>
          </p:nvPicPr>
          <p:blipFill>
            <a:blip r:embed="rId3" cstate="screen"/>
            <a:srcRect/>
            <a:stretch>
              <a:fillRect/>
            </a:stretch>
          </p:blipFill>
          <p:spPr bwMode="auto">
            <a:xfrm>
              <a:off x="-14" y="960"/>
              <a:ext cx="5773" cy="3359"/>
            </a:xfrm>
            <a:prstGeom prst="rect">
              <a:avLst/>
            </a:prstGeom>
            <a:noFill/>
            <a:ln w="9525">
              <a:noFill/>
              <a:round/>
              <a:headEnd/>
              <a:tailEnd/>
            </a:ln>
            <a:effectLst/>
          </p:spPr>
        </p:pic>
        <p:sp>
          <p:nvSpPr>
            <p:cNvPr id="3076" name="Text Box 4"/>
            <p:cNvSpPr txBox="1">
              <a:spLocks noChangeArrowheads="1"/>
            </p:cNvSpPr>
            <p:nvPr/>
          </p:nvSpPr>
          <p:spPr bwMode="auto">
            <a:xfrm>
              <a:off x="-14" y="960"/>
              <a:ext cx="5773" cy="3359"/>
            </a:xfrm>
            <a:prstGeom prst="rect">
              <a:avLst/>
            </a:prstGeom>
            <a:noFill/>
            <a:ln w="9525">
              <a:noFill/>
              <a:round/>
              <a:headEnd/>
              <a:tailEnd/>
            </a:ln>
            <a:effectLst/>
          </p:spPr>
          <p:txBody>
            <a:bodyPr wrap="none" anchor="ctr"/>
            <a:lstStyle/>
            <a:p>
              <a:endParaRPr lang="es-ES"/>
            </a:p>
          </p:txBody>
        </p:sp>
      </p:grpSp>
      <p:grpSp>
        <p:nvGrpSpPr>
          <p:cNvPr id="3" name="Group 6"/>
          <p:cNvGrpSpPr>
            <a:grpSpLocks/>
          </p:cNvGrpSpPr>
          <p:nvPr/>
        </p:nvGrpSpPr>
        <p:grpSpPr bwMode="auto">
          <a:xfrm>
            <a:off x="2334977" y="1566344"/>
            <a:ext cx="3959226" cy="1449388"/>
            <a:chOff x="1488" y="1440"/>
            <a:chExt cx="2494" cy="913"/>
          </a:xfrm>
        </p:grpSpPr>
        <p:sp>
          <p:nvSpPr>
            <p:cNvPr id="3079" name="Text Box 7"/>
            <p:cNvSpPr txBox="1">
              <a:spLocks noChangeArrowheads="1"/>
            </p:cNvSpPr>
            <p:nvPr/>
          </p:nvSpPr>
          <p:spPr bwMode="auto">
            <a:xfrm>
              <a:off x="1488" y="2160"/>
              <a:ext cx="432" cy="193"/>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a:solidFill>
                    <a:srgbClr val="000000"/>
                  </a:solidFill>
                  <a:cs typeface="Times New Roman" pitchFamily="16" charset="0"/>
                </a:rPr>
                <a:t>JLAB</a:t>
              </a:r>
            </a:p>
          </p:txBody>
        </p:sp>
        <p:sp>
          <p:nvSpPr>
            <p:cNvPr id="3081" name="Text Box 9"/>
            <p:cNvSpPr txBox="1">
              <a:spLocks noChangeArrowheads="1"/>
            </p:cNvSpPr>
            <p:nvPr/>
          </p:nvSpPr>
          <p:spPr bwMode="auto">
            <a:xfrm>
              <a:off x="2496" y="1680"/>
              <a:ext cx="528"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GANIL</a:t>
              </a:r>
            </a:p>
          </p:txBody>
        </p:sp>
        <p:sp>
          <p:nvSpPr>
            <p:cNvPr id="3082" name="Text Box 10"/>
            <p:cNvSpPr txBox="1">
              <a:spLocks noChangeArrowheads="1"/>
            </p:cNvSpPr>
            <p:nvPr/>
          </p:nvSpPr>
          <p:spPr bwMode="auto">
            <a:xfrm>
              <a:off x="3407" y="1440"/>
              <a:ext cx="432"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JYFL</a:t>
              </a:r>
            </a:p>
          </p:txBody>
        </p:sp>
        <p:sp>
          <p:nvSpPr>
            <p:cNvPr id="3083" name="Text Box 11"/>
            <p:cNvSpPr txBox="1">
              <a:spLocks noChangeArrowheads="1"/>
            </p:cNvSpPr>
            <p:nvPr/>
          </p:nvSpPr>
          <p:spPr bwMode="auto">
            <a:xfrm>
              <a:off x="3071" y="1822"/>
              <a:ext cx="432" cy="193"/>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a:solidFill>
                    <a:srgbClr val="000000"/>
                  </a:solidFill>
                  <a:cs typeface="Times New Roman" pitchFamily="16" charset="0"/>
                </a:rPr>
                <a:t>GSI</a:t>
              </a:r>
            </a:p>
          </p:txBody>
        </p:sp>
        <p:sp>
          <p:nvSpPr>
            <p:cNvPr id="3084" name="Text Box 12"/>
            <p:cNvSpPr txBox="1">
              <a:spLocks noChangeArrowheads="1"/>
            </p:cNvSpPr>
            <p:nvPr/>
          </p:nvSpPr>
          <p:spPr bwMode="auto">
            <a:xfrm>
              <a:off x="3023" y="2016"/>
              <a:ext cx="959"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CERN - ISOLDE</a:t>
              </a:r>
            </a:p>
          </p:txBody>
        </p:sp>
      </p:grpSp>
      <p:pic>
        <p:nvPicPr>
          <p:cNvPr id="3095" name="Picture 23"/>
          <p:cNvPicPr>
            <a:picLocks noChangeAspect="1" noChangeArrowheads="1"/>
          </p:cNvPicPr>
          <p:nvPr/>
        </p:nvPicPr>
        <p:blipFill>
          <a:blip r:embed="rId4" cstate="screen"/>
          <a:srcRect/>
          <a:stretch>
            <a:fillRect/>
          </a:stretch>
        </p:blipFill>
        <p:spPr bwMode="auto">
          <a:xfrm>
            <a:off x="611188" y="2171700"/>
            <a:ext cx="244475" cy="365125"/>
          </a:xfrm>
          <a:prstGeom prst="rect">
            <a:avLst/>
          </a:prstGeom>
          <a:noFill/>
          <a:ln w="9525">
            <a:noFill/>
            <a:miter lim="800000"/>
            <a:headEnd/>
            <a:tailEnd/>
          </a:ln>
          <a:effectLst/>
        </p:spPr>
      </p:pic>
      <p:pic>
        <p:nvPicPr>
          <p:cNvPr id="3096" name="Picture 24"/>
          <p:cNvPicPr>
            <a:picLocks noChangeAspect="1" noChangeArrowheads="1"/>
          </p:cNvPicPr>
          <p:nvPr/>
        </p:nvPicPr>
        <p:blipFill>
          <a:blip r:embed="rId4" cstate="screen"/>
          <a:srcRect/>
          <a:stretch>
            <a:fillRect/>
          </a:stretch>
        </p:blipFill>
        <p:spPr bwMode="auto">
          <a:xfrm>
            <a:off x="4716463" y="2747963"/>
            <a:ext cx="244475" cy="398462"/>
          </a:xfrm>
          <a:prstGeom prst="rect">
            <a:avLst/>
          </a:prstGeom>
          <a:noFill/>
          <a:ln w="9525">
            <a:noFill/>
            <a:miter lim="800000"/>
            <a:headEnd/>
            <a:tailEnd/>
          </a:ln>
          <a:effectLst/>
        </p:spPr>
      </p:pic>
      <p:sp>
        <p:nvSpPr>
          <p:cNvPr id="3094" name="Text Box 22"/>
          <p:cNvSpPr txBox="1">
            <a:spLocks noChangeArrowheads="1"/>
          </p:cNvSpPr>
          <p:nvPr/>
        </p:nvSpPr>
        <p:spPr bwMode="auto">
          <a:xfrm>
            <a:off x="684213" y="2387600"/>
            <a:ext cx="779029" cy="307777"/>
          </a:xfrm>
          <a:prstGeom prst="rect">
            <a:avLst/>
          </a:prstGeom>
          <a:noFill/>
          <a:ln w="9525">
            <a:noFill/>
            <a:miter lim="800000"/>
            <a:headEnd/>
            <a:tailEnd/>
          </a:ln>
          <a:effectLst/>
        </p:spPr>
        <p:txBody>
          <a:bodyPr wrap="none">
            <a:spAutoFit/>
          </a:bodyPr>
          <a:lstStyle/>
          <a:p>
            <a:r>
              <a:rPr lang="en-US" sz="1400" b="1" dirty="0">
                <a:solidFill>
                  <a:srgbClr val="FF0000"/>
                </a:solidFill>
              </a:rPr>
              <a:t>TRIUMF</a:t>
            </a:r>
          </a:p>
        </p:txBody>
      </p:sp>
      <p:sp>
        <p:nvSpPr>
          <p:cNvPr id="3092" name="Text Box 20"/>
          <p:cNvSpPr txBox="1">
            <a:spLocks noChangeArrowheads="1"/>
          </p:cNvSpPr>
          <p:nvPr/>
        </p:nvSpPr>
        <p:spPr bwMode="auto">
          <a:xfrm>
            <a:off x="4716463" y="2890838"/>
            <a:ext cx="804427" cy="276999"/>
          </a:xfrm>
          <a:prstGeom prst="rect">
            <a:avLst/>
          </a:prstGeom>
          <a:noFill/>
          <a:ln w="9525">
            <a:noFill/>
            <a:miter lim="800000"/>
            <a:headEnd/>
            <a:tailEnd/>
          </a:ln>
          <a:effectLst/>
        </p:spPr>
        <p:txBody>
          <a:bodyPr wrap="none">
            <a:spAutoFit/>
          </a:bodyPr>
          <a:lstStyle/>
          <a:p>
            <a:r>
              <a:rPr lang="en-US" sz="1200" b="1" dirty="0">
                <a:solidFill>
                  <a:srgbClr val="FF0000"/>
                </a:solidFill>
              </a:rPr>
              <a:t>LEGNARO</a:t>
            </a:r>
          </a:p>
        </p:txBody>
      </p:sp>
      <p:pic>
        <p:nvPicPr>
          <p:cNvPr id="3097" name="Picture 25"/>
          <p:cNvPicPr>
            <a:picLocks noChangeAspect="1" noChangeArrowheads="1"/>
          </p:cNvPicPr>
          <p:nvPr/>
        </p:nvPicPr>
        <p:blipFill>
          <a:blip r:embed="rId4" cstate="screen"/>
          <a:srcRect/>
          <a:stretch>
            <a:fillRect/>
          </a:stretch>
        </p:blipFill>
        <p:spPr bwMode="auto">
          <a:xfrm>
            <a:off x="8459788" y="2819400"/>
            <a:ext cx="244475" cy="365125"/>
          </a:xfrm>
          <a:prstGeom prst="rect">
            <a:avLst/>
          </a:prstGeom>
          <a:noFill/>
          <a:ln w="9525">
            <a:noFill/>
            <a:miter lim="800000"/>
            <a:headEnd/>
            <a:tailEnd/>
          </a:ln>
          <a:effectLst/>
        </p:spPr>
      </p:pic>
      <p:sp>
        <p:nvSpPr>
          <p:cNvPr id="3093" name="Text Box 21"/>
          <p:cNvSpPr txBox="1">
            <a:spLocks noChangeArrowheads="1"/>
          </p:cNvSpPr>
          <p:nvPr/>
        </p:nvSpPr>
        <p:spPr bwMode="auto">
          <a:xfrm>
            <a:off x="8532813" y="2963863"/>
            <a:ext cx="574196" cy="276999"/>
          </a:xfrm>
          <a:prstGeom prst="rect">
            <a:avLst/>
          </a:prstGeom>
          <a:noFill/>
          <a:ln w="9525">
            <a:noFill/>
            <a:miter lim="800000"/>
            <a:headEnd/>
            <a:tailEnd/>
          </a:ln>
          <a:effectLst/>
        </p:spPr>
        <p:txBody>
          <a:bodyPr wrap="none">
            <a:spAutoFit/>
          </a:bodyPr>
          <a:lstStyle/>
          <a:p>
            <a:r>
              <a:rPr lang="en-US" sz="1200" b="1" dirty="0">
                <a:solidFill>
                  <a:srgbClr val="FF0000"/>
                </a:solidFill>
              </a:rPr>
              <a:t>RIKEN</a:t>
            </a:r>
          </a:p>
        </p:txBody>
      </p:sp>
      <p:sp>
        <p:nvSpPr>
          <p:cNvPr id="20" name="19 Rectángulo"/>
          <p:cNvSpPr/>
          <p:nvPr/>
        </p:nvSpPr>
        <p:spPr>
          <a:xfrm>
            <a:off x="2850583" y="142852"/>
            <a:ext cx="4112664" cy="523220"/>
          </a:xfrm>
          <a:prstGeom prst="rect">
            <a:avLst/>
          </a:prstGeom>
        </p:spPr>
        <p:txBody>
          <a:bodyPr wrap="none">
            <a:spAutoFit/>
          </a:bodyPr>
          <a:lstStyle/>
          <a:p>
            <a:pPr algn="ctr" defTabSz="449263">
              <a:buClr>
                <a:srgbClr val="000000"/>
              </a:buClr>
              <a:buSzPct val="100000"/>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2800" dirty="0">
                <a:solidFill>
                  <a:srgbClr val="000000"/>
                </a:solidFill>
                <a:effectLst>
                  <a:outerShdw blurRad="38100" dist="38100" dir="2700000" algn="tl">
                    <a:srgbClr val="C0C0C0"/>
                  </a:outerShdw>
                </a:effectLst>
              </a:rPr>
              <a:t>Production of Exotic Nuclei</a:t>
            </a:r>
          </a:p>
        </p:txBody>
      </p:sp>
      <p:sp>
        <p:nvSpPr>
          <p:cNvPr id="18" name="CuadroTexto 17"/>
          <p:cNvSpPr txBox="1"/>
          <p:nvPr/>
        </p:nvSpPr>
        <p:spPr>
          <a:xfrm>
            <a:off x="1760705" y="6220509"/>
            <a:ext cx="615599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b="1" dirty="0"/>
              <a:t>Máster Interuniversitario  de FÍSICA NUCLEAR </a:t>
            </a:r>
            <a:r>
              <a:rPr lang="es-ES_tradnl" b="1"/>
              <a:t>Curso 2020-2021</a:t>
            </a:r>
            <a:endParaRPr lang="es-ES_tradnl" b="1" dirty="0"/>
          </a:p>
          <a:p>
            <a:endParaRPr lang="es-ES_tradnl" dirty="0"/>
          </a:p>
        </p:txBody>
      </p:sp>
      <p:pic>
        <p:nvPicPr>
          <p:cNvPr id="5" name="Imagen 4">
            <a:extLst>
              <a:ext uri="{FF2B5EF4-FFF2-40B4-BE49-F238E27FC236}">
                <a16:creationId xmlns:a16="http://schemas.microsoft.com/office/drawing/2014/main" id="{F003928D-994E-6643-954B-6709A72B68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2519" y="2890838"/>
            <a:ext cx="279400" cy="342900"/>
          </a:xfrm>
          <a:prstGeom prst="rect">
            <a:avLst/>
          </a:prstGeom>
        </p:spPr>
      </p:pic>
      <p:pic>
        <p:nvPicPr>
          <p:cNvPr id="7" name="Imagen 6">
            <a:extLst>
              <a:ext uri="{FF2B5EF4-FFF2-40B4-BE49-F238E27FC236}">
                <a16:creationId xmlns:a16="http://schemas.microsoft.com/office/drawing/2014/main" id="{43896414-33E1-2042-BADD-494013C887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0705" y="2561305"/>
            <a:ext cx="279400" cy="3429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7"/>
          <p:cNvSpPr txBox="1">
            <a:spLocks noChangeArrowheads="1"/>
          </p:cNvSpPr>
          <p:nvPr/>
        </p:nvSpPr>
        <p:spPr bwMode="auto">
          <a:xfrm>
            <a:off x="1908175" y="1409700"/>
            <a:ext cx="2377022" cy="400110"/>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2000" b="1" dirty="0"/>
              <a:t>N </a:t>
            </a:r>
            <a:r>
              <a:rPr lang="fr-FR" sz="2000" b="1" baseline="-25000" dirty="0" err="1"/>
              <a:t>prod</a:t>
            </a:r>
            <a:r>
              <a:rPr lang="fr-FR" sz="2000" b="1" baseline="-25000" dirty="0"/>
              <a:t>.</a:t>
            </a:r>
            <a:r>
              <a:rPr lang="fr-FR" sz="2000" b="1" dirty="0"/>
              <a:t> = </a:t>
            </a:r>
            <a:r>
              <a:rPr lang="fr-FR" sz="2000" b="1" dirty="0">
                <a:latin typeface="Symbol" charset="2"/>
              </a:rPr>
              <a:t>s</a:t>
            </a:r>
            <a:r>
              <a:rPr lang="fr-FR" sz="2000" b="1" dirty="0"/>
              <a:t>  </a:t>
            </a:r>
            <a:r>
              <a:rPr lang="fr-FR" sz="2000" b="1" dirty="0">
                <a:latin typeface="Symbol" charset="2"/>
              </a:rPr>
              <a:t>f</a:t>
            </a:r>
            <a:r>
              <a:rPr lang="fr-FR" sz="2000" b="1" dirty="0"/>
              <a:t>  </a:t>
            </a:r>
            <a:r>
              <a:rPr lang="fr-FR" sz="2000" b="1" dirty="0" err="1"/>
              <a:t>N</a:t>
            </a:r>
            <a:r>
              <a:rPr lang="fr-FR" sz="2000" b="1" baseline="-25000" dirty="0" err="1"/>
              <a:t>target</a:t>
            </a:r>
            <a:r>
              <a:rPr lang="fr-FR" sz="2000" b="1" dirty="0"/>
              <a:t>  </a:t>
            </a:r>
            <a:r>
              <a:rPr lang="fr-FR" sz="2000" b="1" dirty="0">
                <a:latin typeface="Symbol" charset="2"/>
              </a:rPr>
              <a:t>e</a:t>
            </a:r>
            <a:endParaRPr lang="fr-FR" sz="2000" b="1" baseline="-25000" dirty="0">
              <a:latin typeface="Symbol" charset="2"/>
            </a:endParaRPr>
          </a:p>
        </p:txBody>
      </p:sp>
      <p:sp>
        <p:nvSpPr>
          <p:cNvPr id="3" name="Text Box 28"/>
          <p:cNvSpPr txBox="1">
            <a:spLocks noChangeArrowheads="1"/>
          </p:cNvSpPr>
          <p:nvPr/>
        </p:nvSpPr>
        <p:spPr bwMode="auto">
          <a:xfrm>
            <a:off x="1524000" y="2401887"/>
            <a:ext cx="1170012"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Cross Section</a:t>
            </a:r>
          </a:p>
        </p:txBody>
      </p:sp>
      <p:sp>
        <p:nvSpPr>
          <p:cNvPr id="4" name="Text Box 29"/>
          <p:cNvSpPr txBox="1">
            <a:spLocks noChangeArrowheads="1"/>
          </p:cNvSpPr>
          <p:nvPr/>
        </p:nvSpPr>
        <p:spPr bwMode="auto">
          <a:xfrm>
            <a:off x="3505200" y="2273300"/>
            <a:ext cx="1787669"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err="1"/>
              <a:t>Incoming</a:t>
            </a:r>
            <a:r>
              <a:rPr lang="fr-FR" sz="1400" b="1" dirty="0"/>
              <a:t> particules/s</a:t>
            </a:r>
          </a:p>
        </p:txBody>
      </p:sp>
      <p:sp>
        <p:nvSpPr>
          <p:cNvPr id="5" name="Text Box 30"/>
          <p:cNvSpPr txBox="1">
            <a:spLocks noChangeArrowheads="1"/>
          </p:cNvSpPr>
          <p:nvPr/>
        </p:nvSpPr>
        <p:spPr bwMode="auto">
          <a:xfrm>
            <a:off x="4267200" y="1897062"/>
            <a:ext cx="1824425"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N of </a:t>
            </a:r>
            <a:r>
              <a:rPr lang="fr-FR" sz="1400" b="1" dirty="0" err="1"/>
              <a:t>target</a:t>
            </a:r>
            <a:r>
              <a:rPr lang="fr-FR" sz="1400" b="1" dirty="0"/>
              <a:t> nuclei/cm</a:t>
            </a:r>
            <a:r>
              <a:rPr lang="fr-FR" sz="1400" b="1" baseline="30000" dirty="0"/>
              <a:t>2</a:t>
            </a:r>
          </a:p>
        </p:txBody>
      </p:sp>
      <p:sp>
        <p:nvSpPr>
          <p:cNvPr id="6" name="Line 31"/>
          <p:cNvSpPr>
            <a:spLocks noChangeShapeType="1"/>
          </p:cNvSpPr>
          <p:nvPr/>
        </p:nvSpPr>
        <p:spPr bwMode="auto">
          <a:xfrm flipV="1">
            <a:off x="2590800" y="1752600"/>
            <a:ext cx="287337" cy="647700"/>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7" name="Line 32"/>
          <p:cNvSpPr>
            <a:spLocks noChangeShapeType="1"/>
          </p:cNvSpPr>
          <p:nvPr/>
        </p:nvSpPr>
        <p:spPr bwMode="auto">
          <a:xfrm flipH="1" flipV="1">
            <a:off x="3200400" y="1770062"/>
            <a:ext cx="360362" cy="576263"/>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8" name="Line 33"/>
          <p:cNvSpPr>
            <a:spLocks noChangeShapeType="1"/>
          </p:cNvSpPr>
          <p:nvPr/>
        </p:nvSpPr>
        <p:spPr bwMode="auto">
          <a:xfrm flipH="1" flipV="1">
            <a:off x="3810000" y="1841500"/>
            <a:ext cx="431800" cy="215900"/>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9" name="Text Box 34"/>
          <p:cNvSpPr txBox="1">
            <a:spLocks noChangeArrowheads="1"/>
          </p:cNvSpPr>
          <p:nvPr/>
        </p:nvSpPr>
        <p:spPr bwMode="auto">
          <a:xfrm>
            <a:off x="5867400" y="2132012"/>
            <a:ext cx="1300368"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 1 - 100 g/cm</a:t>
            </a:r>
            <a:r>
              <a:rPr lang="fr-FR" sz="1400" b="1" baseline="30000" dirty="0"/>
              <a:t>2</a:t>
            </a:r>
          </a:p>
        </p:txBody>
      </p:sp>
      <p:sp>
        <p:nvSpPr>
          <p:cNvPr id="10" name="Text Box 35"/>
          <p:cNvSpPr txBox="1">
            <a:spLocks noChangeArrowheads="1"/>
          </p:cNvSpPr>
          <p:nvPr/>
        </p:nvSpPr>
        <p:spPr bwMode="auto">
          <a:xfrm>
            <a:off x="3635375" y="2514600"/>
            <a:ext cx="1223412"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 ~ 10</a:t>
            </a:r>
            <a:r>
              <a:rPr lang="fr-FR" sz="1400" b="1" baseline="30000" dirty="0"/>
              <a:t>8</a:t>
            </a:r>
            <a:r>
              <a:rPr lang="fr-FR" sz="1400" b="1" dirty="0"/>
              <a:t> - 10</a:t>
            </a:r>
            <a:r>
              <a:rPr lang="fr-FR" sz="1400" b="1" baseline="30000" dirty="0"/>
              <a:t>12</a:t>
            </a:r>
            <a:r>
              <a:rPr lang="fr-FR" sz="1400" b="1" dirty="0"/>
              <a:t> /s</a:t>
            </a:r>
            <a:endParaRPr lang="fr-FR" sz="1400" b="1" baseline="30000" dirty="0"/>
          </a:p>
        </p:txBody>
      </p:sp>
      <p:sp>
        <p:nvSpPr>
          <p:cNvPr id="11" name="Line 38"/>
          <p:cNvSpPr>
            <a:spLocks noChangeShapeType="1"/>
          </p:cNvSpPr>
          <p:nvPr/>
        </p:nvSpPr>
        <p:spPr bwMode="auto">
          <a:xfrm flipH="1">
            <a:off x="4267200" y="1554162"/>
            <a:ext cx="792163" cy="71438"/>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12" name="Text Box 39"/>
          <p:cNvSpPr txBox="1">
            <a:spLocks noChangeArrowheads="1"/>
          </p:cNvSpPr>
          <p:nvPr/>
        </p:nvSpPr>
        <p:spPr bwMode="auto">
          <a:xfrm>
            <a:off x="5029200" y="1338262"/>
            <a:ext cx="890451"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err="1"/>
              <a:t>efficiency</a:t>
            </a:r>
            <a:endParaRPr lang="fr-FR" sz="1400" b="1" dirty="0"/>
          </a:p>
        </p:txBody>
      </p:sp>
      <p:sp>
        <p:nvSpPr>
          <p:cNvPr id="13" name="CuadroTexto 12"/>
          <p:cNvSpPr txBox="1"/>
          <p:nvPr/>
        </p:nvSpPr>
        <p:spPr>
          <a:xfrm>
            <a:off x="2590800" y="228600"/>
            <a:ext cx="4953000" cy="646331"/>
          </a:xfrm>
          <a:prstGeom prst="rect">
            <a:avLst/>
          </a:prstGeom>
          <a:noFill/>
        </p:spPr>
        <p:txBody>
          <a:bodyPr wrap="square" rtlCol="0">
            <a:spAutoFit/>
          </a:bodyPr>
          <a:lstStyle/>
          <a:p>
            <a:r>
              <a:rPr lang="es-ES_tradnl" sz="3600" dirty="0" err="1">
                <a:latin typeface="Comic Sans MS"/>
                <a:cs typeface="Comic Sans MS"/>
              </a:rPr>
              <a:t>Production</a:t>
            </a:r>
            <a:endParaRPr lang="es-ES_tradnl" sz="3600" dirty="0">
              <a:latin typeface="Comic Sans MS"/>
              <a:cs typeface="Comic Sans MS"/>
            </a:endParaRPr>
          </a:p>
        </p:txBody>
      </p:sp>
      <p:sp>
        <p:nvSpPr>
          <p:cNvPr id="15" name="Text Box 36"/>
          <p:cNvSpPr txBox="1">
            <a:spLocks noChangeArrowheads="1"/>
          </p:cNvSpPr>
          <p:nvPr/>
        </p:nvSpPr>
        <p:spPr bwMode="auto">
          <a:xfrm>
            <a:off x="468313" y="2971800"/>
            <a:ext cx="5677755"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fusion – </a:t>
            </a:r>
            <a:r>
              <a:rPr lang="fr-FR" sz="1600" b="1" dirty="0" err="1">
                <a:solidFill>
                  <a:srgbClr val="0000FF"/>
                </a:solidFill>
              </a:rPr>
              <a:t>evaporation</a:t>
            </a:r>
            <a:r>
              <a:rPr lang="fr-FR" sz="1600" b="1" dirty="0"/>
              <a:t>, @ GSI  </a:t>
            </a:r>
            <a:r>
              <a:rPr lang="fr-FR" sz="1600" b="1" baseline="30000" dirty="0"/>
              <a:t>54</a:t>
            </a:r>
            <a:r>
              <a:rPr lang="fr-FR" sz="1600" b="1" dirty="0"/>
              <a:t>Cr(4,7MeV/u)  + </a:t>
            </a:r>
            <a:r>
              <a:rPr lang="fr-FR" sz="1600" b="1" baseline="30000" dirty="0"/>
              <a:t>209</a:t>
            </a:r>
            <a:r>
              <a:rPr lang="fr-FR" sz="1600" b="1" dirty="0"/>
              <a:t>Bi </a:t>
            </a:r>
            <a:r>
              <a:rPr lang="fr-FR" sz="1600" b="1" dirty="0" err="1">
                <a:sym typeface="Wingdings" charset="2"/>
              </a:rPr>
              <a:t></a:t>
            </a:r>
            <a:r>
              <a:rPr lang="fr-FR" sz="1600" b="1" dirty="0">
                <a:sym typeface="Wingdings" charset="2"/>
              </a:rPr>
              <a:t>  </a:t>
            </a:r>
            <a:r>
              <a:rPr lang="fr-FR" sz="1600" b="1" baseline="30000" dirty="0"/>
              <a:t>263</a:t>
            </a:r>
            <a:r>
              <a:rPr lang="fr-FR" sz="1600" b="1" dirty="0"/>
              <a:t>107 </a:t>
            </a:r>
            <a:r>
              <a:rPr lang="fr-FR" sz="1600" b="1" baseline="30000" dirty="0"/>
              <a:t>*</a:t>
            </a:r>
            <a:r>
              <a:rPr lang="fr-FR" sz="1600" b="1" dirty="0"/>
              <a:t>…</a:t>
            </a:r>
          </a:p>
        </p:txBody>
      </p:sp>
      <p:sp>
        <p:nvSpPr>
          <p:cNvPr id="16" name="Text Box 46"/>
          <p:cNvSpPr txBox="1">
            <a:spLocks noChangeArrowheads="1"/>
          </p:cNvSpPr>
          <p:nvPr/>
        </p:nvSpPr>
        <p:spPr bwMode="auto">
          <a:xfrm>
            <a:off x="2627313" y="3352800"/>
            <a:ext cx="4908013" cy="338554"/>
          </a:xfrm>
          <a:prstGeom prst="rect">
            <a:avLst/>
          </a:prstGeom>
          <a:noFill/>
          <a:ln w="9525">
            <a:noFill/>
            <a:miter lim="800000"/>
            <a:headEnd/>
            <a:tailEnd/>
          </a:ln>
          <a:effectLst/>
        </p:spPr>
        <p:txBody>
          <a:bodyPr wrap="none">
            <a:prstTxWarp prst="textNoShape">
              <a:avLst/>
            </a:prstTxWarp>
            <a:spAutoFit/>
          </a:bodyPr>
          <a:lstStyle/>
          <a:p>
            <a:r>
              <a:rPr lang="fr-FR" sz="1600" b="1" baseline="30000" dirty="0"/>
              <a:t>12</a:t>
            </a:r>
            <a:r>
              <a:rPr lang="fr-FR" sz="1600" b="1" dirty="0"/>
              <a:t>C + </a:t>
            </a:r>
            <a:r>
              <a:rPr lang="fr-FR" sz="1600" b="1" baseline="30000" dirty="0"/>
              <a:t>56</a:t>
            </a:r>
            <a:r>
              <a:rPr lang="fr-FR" sz="1600" b="1" dirty="0"/>
              <a:t>Fe ou </a:t>
            </a:r>
            <a:r>
              <a:rPr lang="fr-FR" sz="1600" b="1" baseline="30000" dirty="0"/>
              <a:t>16</a:t>
            </a:r>
            <a:r>
              <a:rPr lang="fr-FR" sz="1600" b="1" dirty="0"/>
              <a:t>O + </a:t>
            </a:r>
            <a:r>
              <a:rPr lang="fr-FR" sz="1600" b="1" baseline="30000" dirty="0"/>
              <a:t>58</a:t>
            </a:r>
            <a:r>
              <a:rPr lang="fr-FR" sz="1600" b="1" dirty="0"/>
              <a:t>Ni … </a:t>
            </a:r>
            <a:r>
              <a:rPr lang="fr-FR" sz="1600" b="1" dirty="0" err="1"/>
              <a:t>nuclei</a:t>
            </a:r>
            <a:r>
              <a:rPr lang="fr-FR" sz="1600" b="1" dirty="0"/>
              <a:t> N~Z </a:t>
            </a:r>
            <a:r>
              <a:rPr lang="fr-FR" sz="1600" b="1" dirty="0" err="1"/>
              <a:t>at</a:t>
            </a:r>
            <a:r>
              <a:rPr lang="fr-FR" sz="1600" b="1" dirty="0"/>
              <a:t> Tandem </a:t>
            </a:r>
            <a:r>
              <a:rPr lang="fr-FR" sz="1600" b="1" dirty="0" err="1"/>
              <a:t>energies</a:t>
            </a:r>
            <a:endParaRPr lang="fr-FR" sz="1600" b="1" dirty="0"/>
          </a:p>
        </p:txBody>
      </p:sp>
      <p:sp>
        <p:nvSpPr>
          <p:cNvPr id="17" name="Text Box 37"/>
          <p:cNvSpPr txBox="1">
            <a:spLocks noChangeArrowheads="1"/>
          </p:cNvSpPr>
          <p:nvPr/>
        </p:nvSpPr>
        <p:spPr bwMode="auto">
          <a:xfrm>
            <a:off x="633006" y="3776246"/>
            <a:ext cx="6605994"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spallation</a:t>
            </a:r>
            <a:r>
              <a:rPr lang="fr-FR" sz="1600" b="1" dirty="0"/>
              <a:t>  p + La or U ou TH or W </a:t>
            </a:r>
            <a:r>
              <a:rPr lang="fr-FR" sz="1600" b="1" dirty="0" err="1">
                <a:sym typeface="Wingdings" charset="2"/>
              </a:rPr>
              <a:t></a:t>
            </a:r>
            <a:r>
              <a:rPr lang="fr-FR" sz="1600" b="1" dirty="0">
                <a:sym typeface="Wingdings" charset="2"/>
              </a:rPr>
              <a:t> </a:t>
            </a:r>
            <a:r>
              <a:rPr lang="fr-FR" sz="1600" b="1" baseline="30000" dirty="0">
                <a:sym typeface="Wingdings" charset="2"/>
              </a:rPr>
              <a:t>115-133</a:t>
            </a:r>
            <a:r>
              <a:rPr lang="fr-FR" sz="1600" b="1" dirty="0">
                <a:sym typeface="Wingdings" charset="2"/>
              </a:rPr>
              <a:t>Cs, A~20, 70 rates of 1 à 10</a:t>
            </a:r>
            <a:r>
              <a:rPr lang="fr-FR" sz="1600" b="1" baseline="30000" dirty="0">
                <a:sym typeface="Wingdings" charset="2"/>
              </a:rPr>
              <a:t>11</a:t>
            </a:r>
            <a:r>
              <a:rPr lang="fr-FR" sz="1600" b="1" dirty="0">
                <a:sym typeface="Wingdings" charset="2"/>
              </a:rPr>
              <a:t> </a:t>
            </a:r>
            <a:r>
              <a:rPr lang="fr-FR" sz="1600" b="1" dirty="0" err="1">
                <a:sym typeface="Wingdings" charset="2"/>
              </a:rPr>
              <a:t>at</a:t>
            </a:r>
            <a:r>
              <a:rPr lang="fr-FR" sz="1600" b="1" dirty="0">
                <a:sym typeface="Wingdings" charset="2"/>
              </a:rPr>
              <a:t>/s</a:t>
            </a:r>
            <a:r>
              <a:rPr lang="fr-FR" sz="1600" b="1" dirty="0"/>
              <a:t> </a:t>
            </a:r>
          </a:p>
        </p:txBody>
      </p:sp>
      <p:sp>
        <p:nvSpPr>
          <p:cNvPr id="18" name="Text Box 40"/>
          <p:cNvSpPr txBox="1">
            <a:spLocks noChangeArrowheads="1"/>
          </p:cNvSpPr>
          <p:nvPr/>
        </p:nvSpPr>
        <p:spPr bwMode="auto">
          <a:xfrm>
            <a:off x="468313" y="4185047"/>
            <a:ext cx="6595474" cy="615553"/>
          </a:xfrm>
          <a:prstGeom prst="rect">
            <a:avLst/>
          </a:prstGeom>
          <a:noFill/>
          <a:ln w="9525">
            <a:noFill/>
            <a:miter lim="800000"/>
            <a:headEnd/>
            <a:tailEnd/>
          </a:ln>
          <a:effectLst/>
        </p:spPr>
        <p:txBody>
          <a:bodyPr wrap="none">
            <a:prstTxWarp prst="textNoShape">
              <a:avLst/>
            </a:prstTxWarp>
            <a:spAutoFit/>
          </a:bodyPr>
          <a:lstStyle/>
          <a:p>
            <a:r>
              <a:rPr lang="fr-FR" sz="1600" b="1" dirty="0" err="1">
                <a:solidFill>
                  <a:srgbClr val="0000FF"/>
                </a:solidFill>
              </a:rPr>
              <a:t>transfer</a:t>
            </a:r>
            <a:r>
              <a:rPr lang="fr-FR" sz="1600" b="1" dirty="0">
                <a:solidFill>
                  <a:srgbClr val="0000FF"/>
                </a:solidFill>
              </a:rPr>
              <a:t>,  1 or </a:t>
            </a:r>
            <a:r>
              <a:rPr lang="fr-FR" sz="1600" b="1" dirty="0" err="1">
                <a:solidFill>
                  <a:srgbClr val="0000FF"/>
                </a:solidFill>
              </a:rPr>
              <a:t>several</a:t>
            </a:r>
            <a:r>
              <a:rPr lang="fr-FR" sz="1600" b="1" dirty="0">
                <a:solidFill>
                  <a:srgbClr val="0000FF"/>
                </a:solidFill>
              </a:rPr>
              <a:t> </a:t>
            </a:r>
            <a:r>
              <a:rPr lang="fr-FR" sz="1600" b="1" dirty="0" err="1">
                <a:solidFill>
                  <a:srgbClr val="0000FF"/>
                </a:solidFill>
              </a:rPr>
              <a:t>nucleons</a:t>
            </a:r>
            <a:r>
              <a:rPr lang="fr-FR" sz="1600" b="1" dirty="0"/>
              <a:t>    </a:t>
            </a:r>
            <a:r>
              <a:rPr lang="fr-FR" sz="1600" b="1" dirty="0" err="1"/>
              <a:t>pick</a:t>
            </a:r>
            <a:r>
              <a:rPr lang="fr-FR" sz="1600" b="1" dirty="0"/>
              <a:t> up, stripping…</a:t>
            </a:r>
          </a:p>
          <a:p>
            <a:r>
              <a:rPr lang="fr-FR" sz="1600" b="1" dirty="0"/>
              <a:t>		 inélastique </a:t>
            </a:r>
            <a:r>
              <a:rPr lang="fr-FR" sz="1600" b="1" baseline="30000" dirty="0"/>
              <a:t>76</a:t>
            </a:r>
            <a:r>
              <a:rPr lang="fr-FR" sz="1600" b="1" dirty="0"/>
              <a:t>Ge (9 MeV/u) + Ta ou W </a:t>
            </a:r>
            <a:r>
              <a:rPr lang="fr-FR" sz="1600" b="1" dirty="0" err="1">
                <a:sym typeface="Wingdings" charset="2"/>
              </a:rPr>
              <a:t></a:t>
            </a:r>
            <a:r>
              <a:rPr lang="fr-FR" sz="1600" b="1" dirty="0">
                <a:sym typeface="Wingdings" charset="2"/>
              </a:rPr>
              <a:t> </a:t>
            </a:r>
            <a:r>
              <a:rPr lang="fr-FR" sz="1600" b="1" baseline="30000" dirty="0">
                <a:sym typeface="Wingdings" charset="2"/>
              </a:rPr>
              <a:t>62</a:t>
            </a:r>
            <a:r>
              <a:rPr lang="fr-FR" sz="1600" b="1" dirty="0">
                <a:sym typeface="Wingdings" charset="2"/>
              </a:rPr>
              <a:t>Mn, </a:t>
            </a:r>
            <a:r>
              <a:rPr lang="fr-FR" sz="1600" b="1" baseline="30000" dirty="0">
                <a:sym typeface="Wingdings" charset="2"/>
              </a:rPr>
              <a:t>71-73</a:t>
            </a:r>
            <a:r>
              <a:rPr lang="fr-FR" sz="1600" b="1" dirty="0">
                <a:sym typeface="Wingdings" charset="2"/>
              </a:rPr>
              <a:t>Cu</a:t>
            </a:r>
            <a:r>
              <a:rPr lang="fr-FR" dirty="0"/>
              <a:t>    </a:t>
            </a:r>
          </a:p>
        </p:txBody>
      </p:sp>
      <p:sp>
        <p:nvSpPr>
          <p:cNvPr id="19" name="Text Box 47"/>
          <p:cNvSpPr txBox="1">
            <a:spLocks noChangeArrowheads="1"/>
          </p:cNvSpPr>
          <p:nvPr/>
        </p:nvSpPr>
        <p:spPr bwMode="auto">
          <a:xfrm>
            <a:off x="468313" y="4876800"/>
            <a:ext cx="3265237"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fragmentation of </a:t>
            </a:r>
            <a:r>
              <a:rPr lang="fr-FR" sz="1600" b="1" dirty="0" err="1">
                <a:solidFill>
                  <a:srgbClr val="0000FF"/>
                </a:solidFill>
              </a:rPr>
              <a:t>target</a:t>
            </a:r>
            <a:r>
              <a:rPr lang="fr-FR" sz="1600" b="1" dirty="0">
                <a:solidFill>
                  <a:srgbClr val="0000FF"/>
                </a:solidFill>
              </a:rPr>
              <a:t> or projectile</a:t>
            </a:r>
          </a:p>
        </p:txBody>
      </p:sp>
      <p:sp>
        <p:nvSpPr>
          <p:cNvPr id="20" name="Text Box 48"/>
          <p:cNvSpPr txBox="1">
            <a:spLocks noChangeArrowheads="1"/>
          </p:cNvSpPr>
          <p:nvPr/>
        </p:nvSpPr>
        <p:spPr bwMode="auto">
          <a:xfrm>
            <a:off x="4067175" y="4884737"/>
            <a:ext cx="2672526" cy="584776"/>
          </a:xfrm>
          <a:prstGeom prst="rect">
            <a:avLst/>
          </a:prstGeom>
          <a:noFill/>
          <a:ln w="9525">
            <a:noFill/>
            <a:miter lim="800000"/>
            <a:headEnd/>
            <a:tailEnd/>
          </a:ln>
          <a:effectLst/>
        </p:spPr>
        <p:txBody>
          <a:bodyPr wrap="none">
            <a:prstTxWarp prst="textNoShape">
              <a:avLst/>
            </a:prstTxWarp>
            <a:spAutoFit/>
          </a:bodyPr>
          <a:lstStyle/>
          <a:p>
            <a:r>
              <a:rPr lang="fr-FR" sz="1600" b="1" dirty="0"/>
              <a:t>p </a:t>
            </a:r>
            <a:r>
              <a:rPr lang="fr-FR" sz="1600" b="1" dirty="0" err="1"/>
              <a:t>drip</a:t>
            </a:r>
            <a:r>
              <a:rPr lang="fr-FR" sz="1600" b="1" dirty="0"/>
              <a:t> line Z &lt; 30  @ GANIL</a:t>
            </a:r>
          </a:p>
          <a:p>
            <a:r>
              <a:rPr lang="fr-FR" sz="1600" b="1" dirty="0" err="1"/>
              <a:t>N-rich</a:t>
            </a:r>
            <a:r>
              <a:rPr lang="fr-FR" sz="1600" b="1" dirty="0"/>
              <a:t> A~65 GSI , A~45 GANIL</a:t>
            </a:r>
          </a:p>
        </p:txBody>
      </p:sp>
      <p:sp>
        <p:nvSpPr>
          <p:cNvPr id="21" name="Text Box 50"/>
          <p:cNvSpPr txBox="1">
            <a:spLocks noChangeArrowheads="1"/>
          </p:cNvSpPr>
          <p:nvPr/>
        </p:nvSpPr>
        <p:spPr bwMode="auto">
          <a:xfrm>
            <a:off x="677863" y="5638800"/>
            <a:ext cx="5557727" cy="584776"/>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fission  </a:t>
            </a:r>
            <a:r>
              <a:rPr lang="fr-FR" sz="1600" b="1" dirty="0">
                <a:solidFill>
                  <a:srgbClr val="000000"/>
                </a:solidFill>
              </a:rPr>
              <a:t>thermal </a:t>
            </a:r>
            <a:r>
              <a:rPr lang="fr-FR" sz="1600" b="1" baseline="30000" dirty="0">
                <a:solidFill>
                  <a:srgbClr val="000000"/>
                </a:solidFill>
              </a:rPr>
              <a:t>235</a:t>
            </a:r>
            <a:r>
              <a:rPr lang="fr-FR" sz="1600" b="1" dirty="0">
                <a:solidFill>
                  <a:srgbClr val="000000"/>
                </a:solidFill>
              </a:rPr>
              <a:t>U, </a:t>
            </a:r>
            <a:r>
              <a:rPr lang="fr-FR" sz="1600" b="1" baseline="30000" dirty="0">
                <a:solidFill>
                  <a:srgbClr val="000000"/>
                </a:solidFill>
              </a:rPr>
              <a:t>239</a:t>
            </a:r>
            <a:r>
              <a:rPr lang="fr-FR" sz="1600" b="1" dirty="0">
                <a:solidFill>
                  <a:srgbClr val="000000"/>
                </a:solidFill>
              </a:rPr>
              <a:t>Pu  @ Grenoble </a:t>
            </a:r>
            <a:r>
              <a:rPr lang="fr-FR" sz="1600" b="1" baseline="30000" dirty="0">
                <a:solidFill>
                  <a:srgbClr val="000000"/>
                </a:solidFill>
              </a:rPr>
              <a:t>68</a:t>
            </a:r>
            <a:r>
              <a:rPr lang="fr-FR" sz="1600" b="1" dirty="0">
                <a:solidFill>
                  <a:srgbClr val="000000"/>
                </a:solidFill>
              </a:rPr>
              <a:t>Fe, </a:t>
            </a:r>
            <a:r>
              <a:rPr lang="fr-FR" sz="1600" b="1" baseline="30000" dirty="0">
                <a:solidFill>
                  <a:srgbClr val="000000"/>
                </a:solidFill>
              </a:rPr>
              <a:t>71-74</a:t>
            </a:r>
            <a:r>
              <a:rPr lang="fr-FR" sz="1600" b="1" dirty="0">
                <a:solidFill>
                  <a:srgbClr val="000000"/>
                </a:solidFill>
              </a:rPr>
              <a:t>Ni, </a:t>
            </a:r>
            <a:r>
              <a:rPr lang="fr-FR" sz="1600" b="1" baseline="30000" dirty="0">
                <a:solidFill>
                  <a:srgbClr val="000000"/>
                </a:solidFill>
              </a:rPr>
              <a:t>79</a:t>
            </a:r>
            <a:r>
              <a:rPr lang="fr-FR" sz="1600" b="1" dirty="0">
                <a:solidFill>
                  <a:srgbClr val="000000"/>
                </a:solidFill>
              </a:rPr>
              <a:t>Cu, </a:t>
            </a:r>
            <a:r>
              <a:rPr lang="fr-FR" sz="1600" b="1" baseline="30000" dirty="0">
                <a:solidFill>
                  <a:srgbClr val="000000"/>
                </a:solidFill>
              </a:rPr>
              <a:t>68-69</a:t>
            </a:r>
            <a:r>
              <a:rPr lang="fr-FR" sz="1600" b="1" dirty="0">
                <a:solidFill>
                  <a:srgbClr val="000000"/>
                </a:solidFill>
              </a:rPr>
              <a:t>Co</a:t>
            </a:r>
          </a:p>
          <a:p>
            <a:r>
              <a:rPr lang="fr-FR" sz="1600" b="1" dirty="0">
                <a:solidFill>
                  <a:schemeClr val="tx2"/>
                </a:solidFill>
              </a:rPr>
              <a:t>         </a:t>
            </a:r>
            <a:r>
              <a:rPr lang="fr-FR" sz="1600" b="1" dirty="0" err="1">
                <a:solidFill>
                  <a:srgbClr val="000000"/>
                </a:solidFill>
              </a:rPr>
              <a:t>relativistic</a:t>
            </a:r>
            <a:r>
              <a:rPr lang="fr-FR" sz="1600" b="1" dirty="0">
                <a:solidFill>
                  <a:srgbClr val="000000"/>
                </a:solidFill>
              </a:rPr>
              <a:t> </a:t>
            </a:r>
            <a:r>
              <a:rPr lang="fr-FR" sz="1600" b="1" baseline="30000" dirty="0">
                <a:solidFill>
                  <a:srgbClr val="000000"/>
                </a:solidFill>
              </a:rPr>
              <a:t>235</a:t>
            </a:r>
            <a:r>
              <a:rPr lang="fr-FR" sz="1600" b="1" dirty="0">
                <a:solidFill>
                  <a:srgbClr val="000000"/>
                </a:solidFill>
              </a:rPr>
              <a:t>U (750 MeV/u) + Pb </a:t>
            </a:r>
            <a:r>
              <a:rPr lang="fr-FR" sz="1600" b="1" dirty="0" err="1">
                <a:solidFill>
                  <a:srgbClr val="000000"/>
                </a:solidFill>
                <a:sym typeface="Wingdings" charset="2"/>
              </a:rPr>
              <a:t></a:t>
            </a:r>
            <a:r>
              <a:rPr lang="fr-FR" sz="1600" b="1" dirty="0">
                <a:solidFill>
                  <a:srgbClr val="000000"/>
                </a:solidFill>
                <a:sym typeface="Wingdings" charset="2"/>
              </a:rPr>
              <a:t> 50 NE </a:t>
            </a:r>
            <a:r>
              <a:rPr lang="fr-FR" sz="1600" b="1" dirty="0" err="1">
                <a:solidFill>
                  <a:srgbClr val="000000"/>
                </a:solidFill>
                <a:sym typeface="Wingdings" charset="2"/>
              </a:rPr>
              <a:t>products</a:t>
            </a:r>
            <a:r>
              <a:rPr lang="fr-FR" sz="1600" b="1" dirty="0">
                <a:solidFill>
                  <a:srgbClr val="0000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sol"/>
          <p:cNvPicPr>
            <a:picLocks noChangeAspect="1" noChangeArrowheads="1"/>
          </p:cNvPicPr>
          <p:nvPr/>
        </p:nvPicPr>
        <p:blipFill>
          <a:blip r:embed="rId2" cstate="print"/>
          <a:srcRect t="16276"/>
          <a:stretch>
            <a:fillRect/>
          </a:stretch>
        </p:blipFill>
        <p:spPr bwMode="auto">
          <a:xfrm>
            <a:off x="702742" y="3810000"/>
            <a:ext cx="4631258" cy="2809523"/>
          </a:xfrm>
          <a:prstGeom prst="rect">
            <a:avLst/>
          </a:prstGeom>
          <a:noFill/>
        </p:spPr>
      </p:pic>
      <p:pic>
        <p:nvPicPr>
          <p:cNvPr id="5" name="Picture 3" descr="frag"/>
          <p:cNvPicPr>
            <a:picLocks noChangeAspect="1" noChangeArrowheads="1"/>
          </p:cNvPicPr>
          <p:nvPr/>
        </p:nvPicPr>
        <p:blipFill>
          <a:blip r:embed="rId3" cstate="print"/>
          <a:srcRect t="21894"/>
          <a:stretch>
            <a:fillRect/>
          </a:stretch>
        </p:blipFill>
        <p:spPr bwMode="auto">
          <a:xfrm>
            <a:off x="95250" y="1295400"/>
            <a:ext cx="4648200" cy="2102930"/>
          </a:xfrm>
          <a:prstGeom prst="rect">
            <a:avLst/>
          </a:prstGeom>
          <a:noFill/>
        </p:spPr>
      </p:pic>
      <p:pic>
        <p:nvPicPr>
          <p:cNvPr id="7" name="Imagen 6"/>
          <p:cNvPicPr>
            <a:picLocks noChangeAspect="1"/>
          </p:cNvPicPr>
          <p:nvPr/>
        </p:nvPicPr>
        <p:blipFill>
          <a:blip r:embed="rId4"/>
          <a:stretch>
            <a:fillRect/>
          </a:stretch>
        </p:blipFill>
        <p:spPr>
          <a:xfrm>
            <a:off x="372521" y="2472274"/>
            <a:ext cx="1932214" cy="762000"/>
          </a:xfrm>
          <a:prstGeom prst="rect">
            <a:avLst/>
          </a:prstGeom>
        </p:spPr>
      </p:pic>
      <p:pic>
        <p:nvPicPr>
          <p:cNvPr id="8" name="Imagen 7"/>
          <p:cNvPicPr>
            <a:picLocks noChangeAspect="1"/>
          </p:cNvPicPr>
          <p:nvPr/>
        </p:nvPicPr>
        <p:blipFill>
          <a:blip r:embed="rId5"/>
          <a:stretch>
            <a:fillRect/>
          </a:stretch>
        </p:blipFill>
        <p:spPr>
          <a:xfrm>
            <a:off x="152400" y="5240887"/>
            <a:ext cx="1980198" cy="1143000"/>
          </a:xfrm>
          <a:prstGeom prst="rect">
            <a:avLst/>
          </a:prstGeom>
        </p:spPr>
      </p:pic>
      <p:pic>
        <p:nvPicPr>
          <p:cNvPr id="9" name="Imagen 8"/>
          <p:cNvPicPr>
            <a:picLocks noChangeAspect="1"/>
          </p:cNvPicPr>
          <p:nvPr/>
        </p:nvPicPr>
        <p:blipFill>
          <a:blip r:embed="rId6"/>
          <a:stretch>
            <a:fillRect/>
          </a:stretch>
        </p:blipFill>
        <p:spPr>
          <a:xfrm>
            <a:off x="5562600" y="3886200"/>
            <a:ext cx="1472317" cy="1676400"/>
          </a:xfrm>
          <a:prstGeom prst="rect">
            <a:avLst/>
          </a:prstGeom>
        </p:spPr>
      </p:pic>
      <p:pic>
        <p:nvPicPr>
          <p:cNvPr id="10" name="Imagen 9"/>
          <p:cNvPicPr>
            <a:picLocks noChangeAspect="1"/>
          </p:cNvPicPr>
          <p:nvPr/>
        </p:nvPicPr>
        <p:blipFill>
          <a:blip r:embed="rId7"/>
          <a:stretch>
            <a:fillRect/>
          </a:stretch>
        </p:blipFill>
        <p:spPr>
          <a:xfrm>
            <a:off x="4724400" y="990600"/>
            <a:ext cx="1394732" cy="762000"/>
          </a:xfrm>
          <a:prstGeom prst="rect">
            <a:avLst/>
          </a:prstGeom>
        </p:spPr>
      </p:pic>
      <p:grpSp>
        <p:nvGrpSpPr>
          <p:cNvPr id="11" name="Agrupar 32"/>
          <p:cNvGrpSpPr/>
          <p:nvPr/>
        </p:nvGrpSpPr>
        <p:grpSpPr>
          <a:xfrm>
            <a:off x="7315200" y="990600"/>
            <a:ext cx="1944198" cy="5181600"/>
            <a:chOff x="7315200" y="990600"/>
            <a:chExt cx="1944198" cy="5181600"/>
          </a:xfrm>
        </p:grpSpPr>
        <p:sp>
          <p:nvSpPr>
            <p:cNvPr id="15" name="Flecha arriba 14"/>
            <p:cNvSpPr/>
            <p:nvPr/>
          </p:nvSpPr>
          <p:spPr>
            <a:xfrm>
              <a:off x="8077200" y="990600"/>
              <a:ext cx="228600" cy="51816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s-ES_tradnl">
                <a:solidFill>
                  <a:srgbClr val="FFFFFF"/>
                </a:solidFill>
              </a:endParaRPr>
            </a:p>
          </p:txBody>
        </p:sp>
        <p:sp>
          <p:nvSpPr>
            <p:cNvPr id="16" name="CuadroTexto 15"/>
            <p:cNvSpPr txBox="1"/>
            <p:nvPr/>
          </p:nvSpPr>
          <p:spPr>
            <a:xfrm>
              <a:off x="7315200" y="1098352"/>
              <a:ext cx="891152" cy="5047535"/>
            </a:xfrm>
            <a:prstGeom prst="rect">
              <a:avLst/>
            </a:prstGeom>
            <a:noFill/>
          </p:spPr>
          <p:txBody>
            <a:bodyPr wrap="none" rtlCol="0">
              <a:spAutoFit/>
            </a:bodyPr>
            <a:lstStyle/>
            <a:p>
              <a:pPr algn="ctr" defTabSz="914400" fontAlgn="base">
                <a:spcBef>
                  <a:spcPct val="0"/>
                </a:spcBef>
                <a:spcAft>
                  <a:spcPct val="0"/>
                </a:spcAft>
              </a:pPr>
              <a:r>
                <a:rPr lang="es-ES_tradnl" sz="1400" b="1" dirty="0">
                  <a:solidFill>
                    <a:srgbClr val="008000"/>
                  </a:solidFill>
                  <a:latin typeface="Comic Sans MS"/>
                  <a:cs typeface="Comic Sans MS"/>
                </a:rPr>
                <a:t>FAIR</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FF0000"/>
                  </a:solidFill>
                  <a:latin typeface="Comic Sans MS"/>
                  <a:cs typeface="Comic Sans MS"/>
                </a:rPr>
                <a:t>GSI</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FF0000"/>
                  </a:solidFill>
                  <a:latin typeface="Comic Sans MS"/>
                  <a:cs typeface="Comic Sans MS"/>
                </a:rPr>
                <a:t>GANIL</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SPIRAL</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HIE </a:t>
              </a:r>
              <a:r>
                <a:rPr lang="es-ES_tradnl" sz="1400" b="1" dirty="0" err="1">
                  <a:solidFill>
                    <a:srgbClr val="008000"/>
                  </a:solidFill>
                  <a:latin typeface="Comic Sans MS"/>
                  <a:cs typeface="Comic Sans MS"/>
                </a:rPr>
                <a:t>–</a:t>
              </a:r>
              <a:endParaRPr lang="es-ES_tradnl" sz="1400" b="1" dirty="0">
                <a:solidFill>
                  <a:srgbClr val="008000"/>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ISOLDE</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90"/>
                  </a:solidFill>
                  <a:latin typeface="Comic Sans MS"/>
                  <a:cs typeface="Comic Sans MS"/>
                </a:rPr>
                <a:t>ISOLDE</a:t>
              </a:r>
            </a:p>
          </p:txBody>
        </p:sp>
        <p:sp>
          <p:nvSpPr>
            <p:cNvPr id="17" name="CuadroTexto 16"/>
            <p:cNvSpPr txBox="1"/>
            <p:nvPr/>
          </p:nvSpPr>
          <p:spPr>
            <a:xfrm>
              <a:off x="8102886" y="1098352"/>
              <a:ext cx="1156512" cy="5047535"/>
            </a:xfrm>
            <a:prstGeom prst="rect">
              <a:avLst/>
            </a:prstGeom>
            <a:noFill/>
          </p:spPr>
          <p:txBody>
            <a:bodyPr wrap="none" rtlCol="0">
              <a:spAutoFit/>
            </a:bodyPr>
            <a:lstStyle/>
            <a:p>
              <a:pPr algn="ctr" defTabSz="914400" fontAlgn="base">
                <a:spcBef>
                  <a:spcPct val="0"/>
                </a:spcBef>
                <a:spcAft>
                  <a:spcPct val="0"/>
                </a:spcAft>
              </a:pPr>
              <a:r>
                <a:rPr lang="es-ES_tradnl" sz="1400" b="1" dirty="0">
                  <a:solidFill>
                    <a:srgbClr val="0000FF"/>
                  </a:solidFill>
                  <a:latin typeface="Comic Sans MS"/>
                  <a:cs typeface="Comic Sans MS"/>
                </a:rPr>
                <a:t>1 </a:t>
              </a:r>
              <a:r>
                <a:rPr lang="es-ES_tradnl" sz="1400" b="1" dirty="0" err="1">
                  <a:solidFill>
                    <a:srgbClr val="0000FF"/>
                  </a:solidFill>
                  <a:latin typeface="Comic Sans MS"/>
                  <a:cs typeface="Comic Sans MS"/>
                </a:rPr>
                <a:t>GeV</a:t>
              </a: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 </a:t>
              </a:r>
              <a:r>
                <a:rPr lang="es-ES_tradnl" sz="1400" b="1" dirty="0" err="1">
                  <a:solidFill>
                    <a:srgbClr val="0000FF"/>
                  </a:solidFill>
                  <a:latin typeface="Comic Sans MS"/>
                  <a:cs typeface="Comic Sans MS"/>
                </a:rPr>
                <a:t>400MeV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err="1">
                  <a:solidFill>
                    <a:srgbClr val="0000FF"/>
                  </a:solidFill>
                  <a:latin typeface="Comic Sans MS"/>
                  <a:cs typeface="Comic Sans MS"/>
                </a:rPr>
                <a:t>50MeV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14MeV/u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err="1">
                  <a:solidFill>
                    <a:srgbClr val="0000FF"/>
                  </a:solidFill>
                  <a:latin typeface="Comic Sans MS"/>
                  <a:cs typeface="Comic Sans MS"/>
                </a:rPr>
                <a:t>10MeV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0.06 </a:t>
              </a:r>
              <a:r>
                <a:rPr lang="es-ES_tradnl" sz="1400" b="1" dirty="0" err="1">
                  <a:solidFill>
                    <a:srgbClr val="0000FF"/>
                  </a:solidFill>
                  <a:latin typeface="Comic Sans MS"/>
                  <a:cs typeface="Comic Sans MS"/>
                </a:rPr>
                <a:t>MeV</a:t>
              </a:r>
              <a:endParaRPr lang="es-ES_tradnl" sz="1400" b="1" dirty="0">
                <a:solidFill>
                  <a:srgbClr val="0000FF"/>
                </a:solidFill>
                <a:latin typeface="Comic Sans MS"/>
                <a:cs typeface="Comic Sans MS"/>
              </a:endParaRPr>
            </a:p>
          </p:txBody>
        </p:sp>
      </p:grpSp>
      <p:pic>
        <p:nvPicPr>
          <p:cNvPr id="18" name="Imagen 17"/>
          <p:cNvPicPr>
            <a:picLocks noChangeAspect="1"/>
          </p:cNvPicPr>
          <p:nvPr/>
        </p:nvPicPr>
        <p:blipFill>
          <a:blip r:embed="rId8"/>
          <a:stretch>
            <a:fillRect/>
          </a:stretch>
        </p:blipFill>
        <p:spPr>
          <a:xfrm>
            <a:off x="3352800" y="1752600"/>
            <a:ext cx="1016000" cy="304800"/>
          </a:xfrm>
          <a:prstGeom prst="rect">
            <a:avLst/>
          </a:prstGeom>
        </p:spPr>
      </p:pic>
      <p:sp>
        <p:nvSpPr>
          <p:cNvPr id="19" name="Text Box 9"/>
          <p:cNvSpPr txBox="1">
            <a:spLocks noChangeArrowheads="1"/>
          </p:cNvSpPr>
          <p:nvPr/>
        </p:nvSpPr>
        <p:spPr bwMode="auto">
          <a:xfrm>
            <a:off x="5055659" y="2157056"/>
            <a:ext cx="2107142" cy="1077218"/>
          </a:xfrm>
          <a:prstGeom prst="rect">
            <a:avLst/>
          </a:prstGeom>
          <a:solidFill>
            <a:srgbClr val="FFFFFF"/>
          </a:solidFill>
          <a:ln w="9525">
            <a:noFill/>
            <a:miter lim="800000"/>
            <a:headEnd/>
            <a:tailEnd/>
          </a:ln>
          <a:effectLst/>
        </p:spPr>
        <p:txBody>
          <a:bodyPr wrap="square">
            <a:spAutoFit/>
          </a:bodyPr>
          <a:lstStyle/>
          <a:p>
            <a:r>
              <a:rPr lang="en-US" sz="1600" dirty="0">
                <a:solidFill>
                  <a:srgbClr val="FF0000"/>
                </a:solidFill>
                <a:latin typeface="Times New Roman" pitchFamily="18" charset="0"/>
              </a:rPr>
              <a:t>High energy,                large variety of species,</a:t>
            </a:r>
          </a:p>
          <a:p>
            <a:r>
              <a:rPr lang="en-US" sz="1600" dirty="0">
                <a:solidFill>
                  <a:srgbClr val="FF0000"/>
                </a:solidFill>
                <a:latin typeface="Times New Roman" pitchFamily="18" charset="0"/>
              </a:rPr>
              <a:t>Short half-lives (</a:t>
            </a:r>
            <a:r>
              <a:rPr lang="en-US" sz="1600" dirty="0">
                <a:solidFill>
                  <a:srgbClr val="FF0000"/>
                </a:solidFill>
                <a:latin typeface="Symbol" charset="2"/>
                <a:cs typeface="Symbol" charset="2"/>
              </a:rPr>
              <a:t>m</a:t>
            </a:r>
            <a:r>
              <a:rPr lang="en-US" sz="1600" dirty="0">
                <a:solidFill>
                  <a:srgbClr val="FF0000"/>
                </a:solidFill>
                <a:latin typeface="Times New Roman" pitchFamily="18" charset="0"/>
              </a:rPr>
              <a:t>s), cocktail beam</a:t>
            </a:r>
          </a:p>
        </p:txBody>
      </p:sp>
      <p:sp>
        <p:nvSpPr>
          <p:cNvPr id="20" name="Text Box 10"/>
          <p:cNvSpPr txBox="1">
            <a:spLocks noChangeArrowheads="1"/>
          </p:cNvSpPr>
          <p:nvPr/>
        </p:nvSpPr>
        <p:spPr bwMode="auto">
          <a:xfrm>
            <a:off x="5198543" y="5562600"/>
            <a:ext cx="2116657" cy="923330"/>
          </a:xfrm>
          <a:prstGeom prst="rect">
            <a:avLst/>
          </a:prstGeom>
          <a:solidFill>
            <a:srgbClr val="FFFFFF"/>
          </a:solidFill>
          <a:ln w="9525">
            <a:noFill/>
            <a:miter lim="800000"/>
            <a:headEnd/>
            <a:tailEnd/>
          </a:ln>
          <a:effectLst/>
        </p:spPr>
        <p:txBody>
          <a:bodyPr wrap="square">
            <a:spAutoFit/>
          </a:bodyPr>
          <a:lstStyle/>
          <a:p>
            <a:pPr>
              <a:spcBef>
                <a:spcPct val="50000"/>
              </a:spcBef>
            </a:pPr>
            <a:r>
              <a:rPr lang="en-US" dirty="0">
                <a:solidFill>
                  <a:srgbClr val="000090"/>
                </a:solidFill>
                <a:latin typeface="Times New Roman" pitchFamily="18" charset="0"/>
              </a:rPr>
              <a:t>Variable energy, high intensity,    good beam qualities</a:t>
            </a:r>
          </a:p>
        </p:txBody>
      </p:sp>
      <p:sp>
        <p:nvSpPr>
          <p:cNvPr id="21" name="Rectangle 2"/>
          <p:cNvSpPr txBox="1">
            <a:spLocks noChangeArrowheads="1"/>
          </p:cNvSpPr>
          <p:nvPr/>
        </p:nvSpPr>
        <p:spPr bwMode="auto">
          <a:xfrm>
            <a:off x="533400" y="76200"/>
            <a:ext cx="7389292"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3600" i="0" u="none" strike="noStrike" kern="0" cap="none" spc="0" normalizeH="0" baseline="0" noProof="0" dirty="0" err="1">
                <a:ln>
                  <a:noFill/>
                </a:ln>
                <a:solidFill>
                  <a:srgbClr val="000000"/>
                </a:solidFill>
                <a:effectLst/>
                <a:uLnTx/>
                <a:uFillTx/>
                <a:latin typeface="Comic Sans MS" pitchFamily="-111" charset="0"/>
                <a:ea typeface="ＭＳ Ｐゴシック" pitchFamily="-111" charset="-128"/>
                <a:cs typeface="ＭＳ Ｐゴシック" pitchFamily="-111" charset="-128"/>
              </a:rPr>
              <a:t>Production</a:t>
            </a:r>
            <a:r>
              <a:rPr kumimoji="0" lang="es-ES_tradnl" sz="3600" i="0" u="none" strike="noStrike" kern="0" cap="none" spc="0" normalizeH="0" baseline="0" noProof="0" dirty="0">
                <a:ln>
                  <a:noFill/>
                </a:ln>
                <a:solidFill>
                  <a:srgbClr val="000000"/>
                </a:solidFill>
                <a:effectLst/>
                <a:uLnTx/>
                <a:uFillTx/>
                <a:latin typeface="Comic Sans MS" pitchFamily="-111" charset="0"/>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00"/>
                </a:solidFill>
                <a:effectLst/>
                <a:uLnTx/>
                <a:uFillTx/>
                <a:latin typeface="Comic Sans MS" pitchFamily="-111" charset="0"/>
                <a:ea typeface="ＭＳ Ｐゴシック" pitchFamily="-111" charset="-128"/>
                <a:cs typeface="ＭＳ Ｐゴシック" pitchFamily="-111" charset="-128"/>
              </a:rPr>
              <a:t>of</a:t>
            </a:r>
            <a:r>
              <a:rPr kumimoji="0" lang="es-ES_tradnl" sz="3600" i="0" u="none" strike="noStrike" kern="0" cap="none" spc="0" normalizeH="0" baseline="0" noProof="0" dirty="0">
                <a:ln>
                  <a:noFill/>
                </a:ln>
                <a:solidFill>
                  <a:srgbClr val="000000"/>
                </a:solidFill>
                <a:effectLst/>
                <a:uLnTx/>
                <a:uFillTx/>
                <a:latin typeface="Comic Sans MS" pitchFamily="-111" charset="0"/>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00"/>
                </a:solidFill>
                <a:effectLst/>
                <a:uLnTx/>
                <a:uFillTx/>
                <a:latin typeface="Comic Sans MS" pitchFamily="-111" charset="0"/>
                <a:ea typeface="ＭＳ Ｐゴシック" pitchFamily="-111" charset="-128"/>
                <a:cs typeface="ＭＳ Ｐゴシック" pitchFamily="-111" charset="-128"/>
              </a:rPr>
              <a:t>Radioactive</a:t>
            </a:r>
            <a:r>
              <a:rPr kumimoji="0" lang="es-ES_tradnl" sz="3600" i="0" u="none" strike="noStrike" kern="0" cap="none" spc="0" normalizeH="0" baseline="0" noProof="0" dirty="0">
                <a:ln>
                  <a:noFill/>
                </a:ln>
                <a:solidFill>
                  <a:srgbClr val="000000"/>
                </a:solidFill>
                <a:effectLst/>
                <a:uLnTx/>
                <a:uFillTx/>
                <a:latin typeface="Comic Sans MS" pitchFamily="-111" charset="0"/>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00"/>
                </a:solidFill>
                <a:effectLst/>
                <a:uLnTx/>
                <a:uFillTx/>
                <a:latin typeface="Comic Sans MS" pitchFamily="-111" charset="0"/>
                <a:ea typeface="ＭＳ Ｐゴシック" pitchFamily="-111" charset="-128"/>
                <a:cs typeface="ＭＳ Ｐゴシック" pitchFamily="-111" charset="-128"/>
              </a:rPr>
              <a:t>Beams</a:t>
            </a:r>
            <a:endParaRPr kumimoji="0" lang="es-ES_tradnl" sz="3600" i="0" u="none" strike="noStrike" kern="0" cap="none" spc="0" normalizeH="0" baseline="0" noProof="0" dirty="0">
              <a:ln>
                <a:noFill/>
              </a:ln>
              <a:solidFill>
                <a:srgbClr val="000000"/>
              </a:solidFill>
              <a:effectLst/>
              <a:uLnTx/>
              <a:uFillTx/>
              <a:latin typeface="Comic Sans MS" pitchFamily="-111" charset="0"/>
              <a:ea typeface="ＭＳ Ｐゴシック" pitchFamily="-111" charset="-128"/>
              <a:cs typeface="ＭＳ Ｐゴシック" pitchFamily="-111" charset="-128"/>
            </a:endParaRPr>
          </a:p>
        </p:txBody>
      </p:sp>
      <p:sp>
        <p:nvSpPr>
          <p:cNvPr id="22" name="CuadroTexto 21"/>
          <p:cNvSpPr txBox="1"/>
          <p:nvPr/>
        </p:nvSpPr>
        <p:spPr>
          <a:xfrm>
            <a:off x="304800" y="3810000"/>
            <a:ext cx="1143000" cy="461665"/>
          </a:xfrm>
          <a:prstGeom prst="rect">
            <a:avLst/>
          </a:prstGeom>
          <a:noFill/>
        </p:spPr>
        <p:txBody>
          <a:bodyPr wrap="square" rtlCol="0">
            <a:spAutoFit/>
          </a:bodyPr>
          <a:lstStyle/>
          <a:p>
            <a:r>
              <a:rPr lang="es-ES_tradnl" sz="2400" b="1" dirty="0">
                <a:solidFill>
                  <a:srgbClr val="000090"/>
                </a:solidFill>
                <a:latin typeface="Arial"/>
                <a:cs typeface="Arial"/>
              </a:rPr>
              <a:t>ISOL</a:t>
            </a:r>
          </a:p>
        </p:txBody>
      </p:sp>
      <p:sp>
        <p:nvSpPr>
          <p:cNvPr id="23" name="CuadroTexto 22"/>
          <p:cNvSpPr txBox="1"/>
          <p:nvPr/>
        </p:nvSpPr>
        <p:spPr>
          <a:xfrm>
            <a:off x="228600" y="1002268"/>
            <a:ext cx="4038600" cy="369332"/>
          </a:xfrm>
          <a:prstGeom prst="rect">
            <a:avLst/>
          </a:prstGeom>
          <a:noFill/>
        </p:spPr>
        <p:txBody>
          <a:bodyPr wrap="square" rtlCol="0">
            <a:spAutoFit/>
          </a:bodyPr>
          <a:lstStyle/>
          <a:p>
            <a:r>
              <a:rPr lang="es-ES_tradnl" b="1" dirty="0">
                <a:solidFill>
                  <a:srgbClr val="FF0000"/>
                </a:solidFill>
                <a:latin typeface="Arial"/>
                <a:cs typeface="Arial"/>
              </a:rPr>
              <a:t>PROJECTILE FRAGMENTATION</a:t>
            </a:r>
          </a:p>
        </p:txBody>
      </p:sp>
    </p:spTree>
    <p:extLst>
      <p:ext uri="{BB962C8B-B14F-4D97-AF65-F5344CB8AC3E}">
        <p14:creationId xmlns:p14="http://schemas.microsoft.com/office/powerpoint/2010/main" val="269753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accel="50000" decel="5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accel="50000" decel="5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000" fill="hold"/>
                                        <p:tgtEl>
                                          <p:spTgt spid="8"/>
                                        </p:tgtEl>
                                        <p:attrNameLst>
                                          <p:attrName>ppt_x</p:attrName>
                                        </p:attrNameLst>
                                      </p:cBhvr>
                                      <p:tavLst>
                                        <p:tav tm="0">
                                          <p:val>
                                            <p:strVal val="#ppt_x"/>
                                          </p:val>
                                        </p:tav>
                                        <p:tav tm="100000">
                                          <p:val>
                                            <p:strVal val="#ppt_x"/>
                                          </p:val>
                                        </p:tav>
                                      </p:tavLst>
                                    </p:anim>
                                    <p:anim calcmode="lin" valueType="num">
                                      <p:cBhvr additive="base">
                                        <p:cTn id="17" dur="10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accel="50000" decel="5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1000" fill="hold"/>
                                        <p:tgtEl>
                                          <p:spTgt spid="20"/>
                                        </p:tgtEl>
                                        <p:attrNameLst>
                                          <p:attrName>ppt_x</p:attrName>
                                        </p:attrNameLst>
                                      </p:cBhvr>
                                      <p:tavLst>
                                        <p:tav tm="0">
                                          <p:val>
                                            <p:strVal val="#ppt_x"/>
                                          </p:val>
                                        </p:tav>
                                        <p:tav tm="100000">
                                          <p:val>
                                            <p:strVal val="#ppt_x"/>
                                          </p:val>
                                        </p:tav>
                                      </p:tavLst>
                                    </p:anim>
                                    <p:anim calcmode="lin" valueType="num">
                                      <p:cBhvr additive="base">
                                        <p:cTn id="2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3048000"/>
            <a:ext cx="1905000" cy="646331"/>
          </a:xfrm>
          <a:prstGeom prst="rect">
            <a:avLst/>
          </a:prstGeom>
          <a:noFill/>
          <a:ln w="38100" cap="flat" cmpd="sng" algn="ctr">
            <a:solidFill>
              <a:srgbClr val="008000"/>
            </a:solidFill>
            <a:prstDash val="solid"/>
            <a:round/>
            <a:headEnd type="none" w="med" len="med"/>
            <a:tailEnd type="none" w="med" len="med"/>
          </a:ln>
        </p:spPr>
        <p:txBody>
          <a:bodyPr wrap="square" rtlCol="0">
            <a:spAutoFit/>
          </a:bodyPr>
          <a:lstStyle/>
          <a:p>
            <a:r>
              <a:rPr lang="es-ES_tradnl" dirty="0" err="1"/>
              <a:t>Driver</a:t>
            </a:r>
            <a:r>
              <a:rPr lang="es-ES_tradnl" dirty="0"/>
              <a:t> </a:t>
            </a:r>
            <a:r>
              <a:rPr lang="es-ES_tradnl" dirty="0" err="1"/>
              <a:t>Accelerator</a:t>
            </a:r>
            <a:endParaRPr lang="es-ES_tradnl" dirty="0"/>
          </a:p>
          <a:p>
            <a:r>
              <a:rPr lang="es-ES_tradnl" dirty="0"/>
              <a:t>Reactor</a:t>
            </a:r>
          </a:p>
        </p:txBody>
      </p:sp>
      <p:sp>
        <p:nvSpPr>
          <p:cNvPr id="3" name="CuadroTexto 2"/>
          <p:cNvSpPr txBox="1"/>
          <p:nvPr/>
        </p:nvSpPr>
        <p:spPr>
          <a:xfrm>
            <a:off x="1905000" y="990600"/>
            <a:ext cx="13716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err="1"/>
              <a:t>High</a:t>
            </a:r>
            <a:r>
              <a:rPr lang="es-ES_tradnl" dirty="0"/>
              <a:t> </a:t>
            </a:r>
            <a:r>
              <a:rPr lang="es-ES_tradnl" dirty="0" err="1"/>
              <a:t>Temp</a:t>
            </a:r>
            <a:endParaRPr lang="es-ES_tradnl" dirty="0"/>
          </a:p>
          <a:p>
            <a:r>
              <a:rPr lang="es-ES_tradnl" dirty="0" err="1"/>
              <a:t>Thick</a:t>
            </a:r>
            <a:r>
              <a:rPr lang="es-ES_tradnl" dirty="0"/>
              <a:t> </a:t>
            </a:r>
            <a:r>
              <a:rPr lang="es-ES_tradnl" dirty="0" err="1"/>
              <a:t>Target</a:t>
            </a:r>
            <a:endParaRPr lang="es-ES_tradnl" dirty="0"/>
          </a:p>
        </p:txBody>
      </p:sp>
      <p:sp>
        <p:nvSpPr>
          <p:cNvPr id="4" name="CuadroTexto 3"/>
          <p:cNvSpPr txBox="1"/>
          <p:nvPr/>
        </p:nvSpPr>
        <p:spPr>
          <a:xfrm>
            <a:off x="3505200" y="990600"/>
            <a:ext cx="8466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Ion </a:t>
            </a:r>
            <a:r>
              <a:rPr lang="es-ES_tradnl" dirty="0" err="1"/>
              <a:t>source</a:t>
            </a:r>
            <a:endParaRPr lang="es-ES_tradnl" dirty="0"/>
          </a:p>
        </p:txBody>
      </p:sp>
      <p:sp>
        <p:nvSpPr>
          <p:cNvPr id="5" name="CuadroTexto 4"/>
          <p:cNvSpPr txBox="1"/>
          <p:nvPr/>
        </p:nvSpPr>
        <p:spPr>
          <a:xfrm>
            <a:off x="4572000" y="990600"/>
            <a:ext cx="11112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Mass</a:t>
            </a:r>
          </a:p>
          <a:p>
            <a:r>
              <a:rPr lang="es-ES_tradnl" dirty="0" err="1"/>
              <a:t>Separator</a:t>
            </a:r>
            <a:endParaRPr lang="es-ES_tradnl" dirty="0"/>
          </a:p>
        </p:txBody>
      </p:sp>
      <p:sp>
        <p:nvSpPr>
          <p:cNvPr id="6" name="CuadroTexto 5"/>
          <p:cNvSpPr txBox="1"/>
          <p:nvPr/>
        </p:nvSpPr>
        <p:spPr>
          <a:xfrm>
            <a:off x="5943600" y="990600"/>
            <a:ext cx="12594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Post-</a:t>
            </a:r>
          </a:p>
          <a:p>
            <a:r>
              <a:rPr lang="es-ES_tradnl" dirty="0" err="1"/>
              <a:t>Accelerator</a:t>
            </a:r>
            <a:endParaRPr lang="es-ES_tradnl" dirty="0"/>
          </a:p>
        </p:txBody>
      </p:sp>
      <p:sp>
        <p:nvSpPr>
          <p:cNvPr id="7" name="CuadroTexto 6"/>
          <p:cNvSpPr txBox="1"/>
          <p:nvPr/>
        </p:nvSpPr>
        <p:spPr>
          <a:xfrm>
            <a:off x="0" y="1524000"/>
            <a:ext cx="2057400" cy="1477328"/>
          </a:xfrm>
          <a:prstGeom prst="rect">
            <a:avLst/>
          </a:prstGeom>
          <a:noFill/>
        </p:spPr>
        <p:txBody>
          <a:bodyPr wrap="square" rtlCol="0">
            <a:spAutoFit/>
          </a:bodyPr>
          <a:lstStyle/>
          <a:p>
            <a:r>
              <a:rPr lang="es-ES_tradnl" dirty="0"/>
              <a:t>Light &amp; </a:t>
            </a:r>
            <a:r>
              <a:rPr lang="es-ES_tradnl" dirty="0" err="1"/>
              <a:t>Heavy</a:t>
            </a:r>
            <a:r>
              <a:rPr lang="es-ES_tradnl" dirty="0"/>
              <a:t> </a:t>
            </a:r>
            <a:r>
              <a:rPr lang="es-ES_tradnl" dirty="0" err="1"/>
              <a:t>Ions</a:t>
            </a:r>
            <a:endParaRPr lang="es-ES_tradnl" dirty="0"/>
          </a:p>
          <a:p>
            <a:r>
              <a:rPr lang="es-ES_tradnl" dirty="0" err="1">
                <a:solidFill>
                  <a:srgbClr val="000090"/>
                </a:solidFill>
              </a:rPr>
              <a:t>Spallation</a:t>
            </a:r>
            <a:endParaRPr lang="es-ES_tradnl" dirty="0">
              <a:solidFill>
                <a:srgbClr val="000090"/>
              </a:solidFill>
            </a:endParaRPr>
          </a:p>
          <a:p>
            <a:r>
              <a:rPr lang="es-ES_tradnl" dirty="0" err="1">
                <a:solidFill>
                  <a:srgbClr val="000090"/>
                </a:solidFill>
              </a:rPr>
              <a:t>Fusion</a:t>
            </a:r>
            <a:endParaRPr lang="es-ES_tradnl" dirty="0">
              <a:solidFill>
                <a:srgbClr val="000090"/>
              </a:solidFill>
            </a:endParaRPr>
          </a:p>
          <a:p>
            <a:r>
              <a:rPr lang="es-ES_tradnl" dirty="0" err="1">
                <a:solidFill>
                  <a:srgbClr val="000090"/>
                </a:solidFill>
              </a:rPr>
              <a:t>Fission</a:t>
            </a:r>
            <a:endParaRPr lang="es-ES_tradnl" dirty="0">
              <a:solidFill>
                <a:srgbClr val="000090"/>
              </a:solidFill>
            </a:endParaRPr>
          </a:p>
          <a:p>
            <a:r>
              <a:rPr lang="es-ES_tradnl" dirty="0" err="1">
                <a:solidFill>
                  <a:srgbClr val="000090"/>
                </a:solidFill>
              </a:rPr>
              <a:t>Fragmentation</a:t>
            </a:r>
            <a:endParaRPr lang="es-ES_tradnl" dirty="0">
              <a:solidFill>
                <a:srgbClr val="000090"/>
              </a:solidFill>
            </a:endParaRPr>
          </a:p>
        </p:txBody>
      </p:sp>
      <p:sp>
        <p:nvSpPr>
          <p:cNvPr id="8" name="CuadroTexto 7"/>
          <p:cNvSpPr txBox="1"/>
          <p:nvPr/>
        </p:nvSpPr>
        <p:spPr>
          <a:xfrm>
            <a:off x="2286000" y="76200"/>
            <a:ext cx="5867400" cy="646331"/>
          </a:xfrm>
          <a:prstGeom prst="rect">
            <a:avLst/>
          </a:prstGeom>
          <a:noFill/>
        </p:spPr>
        <p:txBody>
          <a:bodyPr wrap="square" rtlCol="0">
            <a:spAutoFit/>
          </a:bodyPr>
          <a:lstStyle/>
          <a:p>
            <a:r>
              <a:rPr lang="es-ES_tradnl" sz="3600" dirty="0" err="1">
                <a:latin typeface="Comic Sans MS"/>
                <a:cs typeface="Comic Sans MS"/>
              </a:rPr>
              <a:t>Production</a:t>
            </a:r>
            <a:r>
              <a:rPr lang="es-ES_tradnl" sz="3600" dirty="0">
                <a:latin typeface="Comic Sans MS"/>
                <a:cs typeface="Comic Sans MS"/>
              </a:rPr>
              <a:t> </a:t>
            </a:r>
            <a:r>
              <a:rPr lang="es-ES_tradnl" sz="3600" dirty="0" err="1">
                <a:latin typeface="Comic Sans MS"/>
                <a:cs typeface="Comic Sans MS"/>
              </a:rPr>
              <a:t>Methods</a:t>
            </a:r>
            <a:endParaRPr lang="es-ES_tradnl" sz="3600" dirty="0">
              <a:latin typeface="Comic Sans MS"/>
              <a:cs typeface="Comic Sans MS"/>
            </a:endParaRPr>
          </a:p>
        </p:txBody>
      </p:sp>
      <p:cxnSp>
        <p:nvCxnSpPr>
          <p:cNvPr id="10" name="Conector recto de flecha 9"/>
          <p:cNvCxnSpPr>
            <a:stCxn id="2" idx="3"/>
          </p:cNvCxnSpPr>
          <p:nvPr/>
        </p:nvCxnSpPr>
        <p:spPr>
          <a:xfrm flipV="1">
            <a:off x="1905000" y="1600200"/>
            <a:ext cx="762000" cy="1770966"/>
          </a:xfrm>
          <a:prstGeom prst="straightConnector1">
            <a:avLst/>
          </a:prstGeom>
          <a:ln w="76200" cap="flat" cmpd="sng" algn="ctr">
            <a:solidFill>
              <a:srgbClr val="008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2057400" y="4812268"/>
            <a:ext cx="1219200" cy="369332"/>
          </a:xfrm>
          <a:prstGeom prst="rect">
            <a:avLst/>
          </a:prstGeom>
          <a:noFill/>
          <a:ln w="38100" cap="flat" cmpd="sng" algn="ctr">
            <a:solidFill>
              <a:srgbClr val="FF0000"/>
            </a:solidFill>
            <a:prstDash val="solid"/>
            <a:round/>
            <a:headEnd type="none" w="med" len="med"/>
            <a:tailEnd type="none" w="med" len="med"/>
          </a:ln>
        </p:spPr>
        <p:txBody>
          <a:bodyPr wrap="square" rtlCol="0">
            <a:spAutoFit/>
          </a:bodyPr>
          <a:lstStyle/>
          <a:p>
            <a:r>
              <a:rPr lang="es-ES_tradnl" dirty="0" err="1"/>
              <a:t>Thin</a:t>
            </a:r>
            <a:r>
              <a:rPr lang="es-ES_tradnl" dirty="0"/>
              <a:t> </a:t>
            </a:r>
            <a:r>
              <a:rPr lang="es-ES_tradnl" dirty="0" err="1"/>
              <a:t>Target</a:t>
            </a:r>
            <a:endParaRPr lang="es-ES_tradnl" dirty="0"/>
          </a:p>
        </p:txBody>
      </p:sp>
      <p:sp>
        <p:nvSpPr>
          <p:cNvPr id="12" name="CuadroTexto 11"/>
          <p:cNvSpPr txBox="1"/>
          <p:nvPr/>
        </p:nvSpPr>
        <p:spPr>
          <a:xfrm>
            <a:off x="4191000" y="4648200"/>
            <a:ext cx="1219200" cy="646331"/>
          </a:xfrm>
          <a:prstGeom prst="rect">
            <a:avLst/>
          </a:prstGeom>
          <a:noFill/>
          <a:ln w="38100" cmpd="sng">
            <a:solidFill>
              <a:srgbClr val="FF0000"/>
            </a:solidFill>
          </a:ln>
        </p:spPr>
        <p:txBody>
          <a:bodyPr wrap="square" rtlCol="0">
            <a:spAutoFit/>
          </a:bodyPr>
          <a:lstStyle/>
          <a:p>
            <a:r>
              <a:rPr lang="es-ES_tradnl" dirty="0" err="1"/>
              <a:t>Fragment</a:t>
            </a:r>
            <a:endParaRPr lang="es-ES_tradnl" dirty="0"/>
          </a:p>
          <a:p>
            <a:r>
              <a:rPr lang="es-ES_tradnl" dirty="0" err="1"/>
              <a:t>Separator</a:t>
            </a:r>
            <a:endParaRPr lang="es-ES_tradnl" dirty="0"/>
          </a:p>
        </p:txBody>
      </p:sp>
      <p:sp>
        <p:nvSpPr>
          <p:cNvPr id="13" name="CuadroTexto 12"/>
          <p:cNvSpPr txBox="1"/>
          <p:nvPr/>
        </p:nvSpPr>
        <p:spPr>
          <a:xfrm>
            <a:off x="6096000" y="4648200"/>
            <a:ext cx="1066800" cy="646331"/>
          </a:xfrm>
          <a:prstGeom prst="rect">
            <a:avLst/>
          </a:prstGeom>
          <a:noFill/>
          <a:ln w="38100" cap="flat" cmpd="sng" algn="ctr">
            <a:solidFill>
              <a:srgbClr val="FF0000"/>
            </a:solidFill>
            <a:prstDash val="solid"/>
            <a:round/>
            <a:headEnd type="none" w="med" len="med"/>
            <a:tailEnd type="none" w="med" len="med"/>
          </a:ln>
        </p:spPr>
        <p:txBody>
          <a:bodyPr wrap="square" rtlCol="0">
            <a:spAutoFit/>
          </a:bodyPr>
          <a:lstStyle/>
          <a:p>
            <a:r>
              <a:rPr lang="es-ES_tradnl" dirty="0" err="1"/>
              <a:t>Storage</a:t>
            </a:r>
            <a:r>
              <a:rPr lang="es-ES_tradnl" dirty="0"/>
              <a:t> </a:t>
            </a:r>
          </a:p>
          <a:p>
            <a:r>
              <a:rPr lang="es-ES_tradnl" dirty="0" err="1"/>
              <a:t>Ring</a:t>
            </a:r>
            <a:endParaRPr lang="es-ES_tradnl" dirty="0"/>
          </a:p>
        </p:txBody>
      </p:sp>
      <p:sp>
        <p:nvSpPr>
          <p:cNvPr id="14" name="CuadroTexto 13"/>
          <p:cNvSpPr txBox="1"/>
          <p:nvPr/>
        </p:nvSpPr>
        <p:spPr>
          <a:xfrm>
            <a:off x="7620000" y="4495800"/>
            <a:ext cx="15240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_tradnl" dirty="0" err="1"/>
              <a:t>GeV</a:t>
            </a:r>
            <a:endParaRPr lang="es-ES_tradnl" dirty="0"/>
          </a:p>
          <a:p>
            <a:r>
              <a:rPr lang="es-ES_tradnl" dirty="0" err="1"/>
              <a:t>Microseg</a:t>
            </a:r>
            <a:endParaRPr lang="es-ES_tradnl" dirty="0"/>
          </a:p>
          <a:p>
            <a:r>
              <a:rPr lang="es-ES_tradnl" dirty="0" err="1"/>
              <a:t>Ev</a:t>
            </a:r>
            <a:r>
              <a:rPr lang="es-ES_tradnl" dirty="0"/>
              <a:t>. </a:t>
            </a:r>
            <a:r>
              <a:rPr lang="es-ES_tradnl" dirty="0" err="1"/>
              <a:t>Slow</a:t>
            </a:r>
            <a:r>
              <a:rPr lang="es-ES_tradnl" dirty="0"/>
              <a:t> </a:t>
            </a:r>
            <a:r>
              <a:rPr lang="es-ES_tradnl" dirty="0" err="1"/>
              <a:t>down</a:t>
            </a:r>
            <a:endParaRPr lang="es-ES_tradnl" dirty="0"/>
          </a:p>
        </p:txBody>
      </p:sp>
      <p:sp>
        <p:nvSpPr>
          <p:cNvPr id="15" name="CuadroTexto 14"/>
          <p:cNvSpPr txBox="1"/>
          <p:nvPr/>
        </p:nvSpPr>
        <p:spPr>
          <a:xfrm>
            <a:off x="7391400" y="838200"/>
            <a:ext cx="17526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dirty="0" err="1"/>
              <a:t>meV</a:t>
            </a:r>
            <a:r>
              <a:rPr lang="es-ES_tradnl" dirty="0"/>
              <a:t> -</a:t>
            </a:r>
            <a:r>
              <a:rPr lang="es-ES_tradnl" dirty="0" err="1"/>
              <a:t>100MeV</a:t>
            </a:r>
            <a:r>
              <a:rPr lang="es-ES_tradnl" dirty="0"/>
              <a:t>/u</a:t>
            </a:r>
          </a:p>
          <a:p>
            <a:r>
              <a:rPr lang="es-ES_tradnl" dirty="0" err="1"/>
              <a:t>Good</a:t>
            </a:r>
            <a:r>
              <a:rPr lang="es-ES_tradnl" dirty="0"/>
              <a:t> </a:t>
            </a:r>
            <a:r>
              <a:rPr lang="es-ES_tradnl" dirty="0" err="1"/>
              <a:t>beam</a:t>
            </a:r>
            <a:r>
              <a:rPr lang="es-ES_tradnl" dirty="0"/>
              <a:t> </a:t>
            </a:r>
          </a:p>
          <a:p>
            <a:r>
              <a:rPr lang="es-ES_tradnl" dirty="0" err="1"/>
              <a:t>From</a:t>
            </a:r>
            <a:r>
              <a:rPr lang="es-ES_tradnl" dirty="0"/>
              <a:t> </a:t>
            </a:r>
            <a:r>
              <a:rPr lang="es-ES_tradnl" dirty="0" err="1"/>
              <a:t>ms</a:t>
            </a:r>
            <a:r>
              <a:rPr lang="es-ES_tradnl" dirty="0"/>
              <a:t> </a:t>
            </a:r>
            <a:r>
              <a:rPr lang="es-ES_tradnl" dirty="0" err="1"/>
              <a:t>to</a:t>
            </a:r>
            <a:r>
              <a:rPr lang="es-ES_tradnl" dirty="0"/>
              <a:t> </a:t>
            </a:r>
            <a:r>
              <a:rPr lang="es-ES_tradnl" dirty="0" err="1"/>
              <a:t>s</a:t>
            </a:r>
            <a:endParaRPr lang="es-ES_tradnl" dirty="0"/>
          </a:p>
        </p:txBody>
      </p:sp>
      <p:sp>
        <p:nvSpPr>
          <p:cNvPr id="16" name="CuadroTexto 15"/>
          <p:cNvSpPr txBox="1"/>
          <p:nvPr/>
        </p:nvSpPr>
        <p:spPr>
          <a:xfrm>
            <a:off x="4343400" y="3200400"/>
            <a:ext cx="948000" cy="369332"/>
          </a:xfrm>
          <a:prstGeom prst="rect">
            <a:avLst/>
          </a:prstGeom>
          <a:noFill/>
        </p:spPr>
        <p:txBody>
          <a:bodyPr wrap="square" rtlCol="0">
            <a:spAutoFit/>
          </a:bodyPr>
          <a:lstStyle/>
          <a:p>
            <a:r>
              <a:rPr lang="es-ES_tradnl" dirty="0"/>
              <a:t>Gas </a:t>
            </a:r>
            <a:r>
              <a:rPr lang="es-ES_tradnl" dirty="0" err="1"/>
              <a:t>Cell</a:t>
            </a:r>
            <a:endParaRPr lang="es-ES_tradnl" dirty="0"/>
          </a:p>
        </p:txBody>
      </p:sp>
      <p:cxnSp>
        <p:nvCxnSpPr>
          <p:cNvPr id="18" name="Conector recto 17"/>
          <p:cNvCxnSpPr>
            <a:stCxn id="16" idx="2"/>
          </p:cNvCxnSpPr>
          <p:nvPr/>
        </p:nvCxnSpPr>
        <p:spPr>
          <a:xfrm rot="5400000">
            <a:off x="4231666" y="3986266"/>
            <a:ext cx="1002268" cy="169200"/>
          </a:xfrm>
          <a:prstGeom prst="line">
            <a:avLst/>
          </a:prstGeom>
          <a:ln w="381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0" name="Conector recto 19"/>
          <p:cNvCxnSpPr>
            <a:stCxn id="16" idx="0"/>
            <a:endCxn id="5" idx="2"/>
          </p:cNvCxnSpPr>
          <p:nvPr/>
        </p:nvCxnSpPr>
        <p:spPr>
          <a:xfrm rot="5400000" flipH="1" flipV="1">
            <a:off x="4190766" y="2263566"/>
            <a:ext cx="1563469" cy="310200"/>
          </a:xfrm>
          <a:prstGeom prst="line">
            <a:avLst/>
          </a:prstGeom>
          <a:ln w="381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1" name="CuadroTexto 20"/>
          <p:cNvSpPr txBox="1"/>
          <p:nvPr/>
        </p:nvSpPr>
        <p:spPr>
          <a:xfrm>
            <a:off x="228600" y="3886200"/>
            <a:ext cx="1676400" cy="923330"/>
          </a:xfrm>
          <a:prstGeom prst="rect">
            <a:avLst/>
          </a:prstGeom>
          <a:noFill/>
        </p:spPr>
        <p:txBody>
          <a:bodyPr wrap="square" rtlCol="0">
            <a:spAutoFit/>
          </a:bodyPr>
          <a:lstStyle/>
          <a:p>
            <a:r>
              <a:rPr lang="es-ES_tradnl" dirty="0" err="1"/>
              <a:t>Heavy</a:t>
            </a:r>
            <a:r>
              <a:rPr lang="es-ES_tradnl" dirty="0"/>
              <a:t> </a:t>
            </a:r>
            <a:r>
              <a:rPr lang="es-ES_tradnl" dirty="0" err="1"/>
              <a:t>Ions</a:t>
            </a:r>
            <a:endParaRPr lang="es-ES_tradnl" dirty="0"/>
          </a:p>
          <a:p>
            <a:r>
              <a:rPr lang="es-ES_tradnl" dirty="0" err="1">
                <a:solidFill>
                  <a:srgbClr val="FF0000"/>
                </a:solidFill>
              </a:rPr>
              <a:t>Fusion</a:t>
            </a:r>
            <a:endParaRPr lang="es-ES_tradnl" dirty="0">
              <a:solidFill>
                <a:srgbClr val="FF0000"/>
              </a:solidFill>
            </a:endParaRPr>
          </a:p>
          <a:p>
            <a:r>
              <a:rPr lang="es-ES_tradnl" dirty="0" err="1">
                <a:solidFill>
                  <a:srgbClr val="FF0000"/>
                </a:solidFill>
              </a:rPr>
              <a:t>Fragmentation</a:t>
            </a:r>
            <a:endParaRPr lang="es-ES_tradnl" dirty="0">
              <a:solidFill>
                <a:srgbClr val="FF0000"/>
              </a:solidFill>
            </a:endParaRPr>
          </a:p>
        </p:txBody>
      </p:sp>
      <p:cxnSp>
        <p:nvCxnSpPr>
          <p:cNvPr id="23" name="Conector recto de flecha 22"/>
          <p:cNvCxnSpPr>
            <a:stCxn id="2" idx="3"/>
            <a:endCxn id="11" idx="0"/>
          </p:cNvCxnSpPr>
          <p:nvPr/>
        </p:nvCxnSpPr>
        <p:spPr>
          <a:xfrm>
            <a:off x="1905000" y="3371166"/>
            <a:ext cx="762000" cy="1441102"/>
          </a:xfrm>
          <a:prstGeom prst="straightConnector1">
            <a:avLst/>
          </a:prstGeom>
          <a:ln w="57150" cap="flat" cmpd="sng" algn="ctr">
            <a:solidFill>
              <a:srgbClr val="008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4" name="CuadroTexto 23"/>
          <p:cNvSpPr txBox="1"/>
          <p:nvPr/>
        </p:nvSpPr>
        <p:spPr>
          <a:xfrm>
            <a:off x="7543800" y="2895600"/>
            <a:ext cx="16002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dirty="0" err="1"/>
              <a:t>Experiments</a:t>
            </a:r>
            <a:endParaRPr lang="es-ES_tradnl" dirty="0"/>
          </a:p>
          <a:p>
            <a:r>
              <a:rPr lang="es-ES_tradnl" dirty="0" err="1"/>
              <a:t>Detectors</a:t>
            </a:r>
            <a:endParaRPr lang="es-ES_tradnl" dirty="0"/>
          </a:p>
          <a:p>
            <a:r>
              <a:rPr lang="es-ES_tradnl" dirty="0" err="1"/>
              <a:t>Spectrometer</a:t>
            </a:r>
            <a:endParaRPr lang="es-ES_tradnl" dirty="0"/>
          </a:p>
        </p:txBody>
      </p:sp>
      <p:cxnSp>
        <p:nvCxnSpPr>
          <p:cNvPr id="26" name="Conector recto de flecha 25"/>
          <p:cNvCxnSpPr>
            <a:stCxn id="11" idx="3"/>
          </p:cNvCxnSpPr>
          <p:nvPr/>
        </p:nvCxnSpPr>
        <p:spPr>
          <a:xfrm flipV="1">
            <a:off x="3276600" y="4964668"/>
            <a:ext cx="914400"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Conector recto de flecha 27"/>
          <p:cNvCxnSpPr>
            <a:stCxn id="12" idx="3"/>
            <a:endCxn id="13" idx="1"/>
          </p:cNvCxnSpPr>
          <p:nvPr/>
        </p:nvCxnSpPr>
        <p:spPr>
          <a:xfrm>
            <a:off x="5410200" y="4971366"/>
            <a:ext cx="6858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0" name="Conector recto de flecha 29"/>
          <p:cNvCxnSpPr>
            <a:stCxn id="13" idx="3"/>
          </p:cNvCxnSpPr>
          <p:nvPr/>
        </p:nvCxnSpPr>
        <p:spPr>
          <a:xfrm flipV="1">
            <a:off x="7162800" y="3810000"/>
            <a:ext cx="457200" cy="116136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p:nvPr/>
        </p:nvCxnSpPr>
        <p:spPr>
          <a:xfrm flipV="1">
            <a:off x="5486400" y="3810000"/>
            <a:ext cx="2133600" cy="1143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Conector recto de flecha 33"/>
          <p:cNvCxnSpPr>
            <a:stCxn id="3" idx="3"/>
            <a:endCxn id="4" idx="1"/>
          </p:cNvCxnSpPr>
          <p:nvPr/>
        </p:nvCxnSpPr>
        <p:spPr>
          <a:xfrm>
            <a:off x="3276600" y="1313766"/>
            <a:ext cx="2286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Conector recto de flecha 37"/>
          <p:cNvCxnSpPr>
            <a:stCxn id="4" idx="3"/>
            <a:endCxn id="5" idx="1"/>
          </p:cNvCxnSpPr>
          <p:nvPr/>
        </p:nvCxnSpPr>
        <p:spPr>
          <a:xfrm>
            <a:off x="4351800" y="1313766"/>
            <a:ext cx="220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Conector recto de flecha 39"/>
          <p:cNvCxnSpPr>
            <a:stCxn id="5" idx="3"/>
            <a:endCxn id="6" idx="1"/>
          </p:cNvCxnSpPr>
          <p:nvPr/>
        </p:nvCxnSpPr>
        <p:spPr>
          <a:xfrm>
            <a:off x="5683200" y="1313766"/>
            <a:ext cx="260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Conector recto de flecha 41"/>
          <p:cNvCxnSpPr>
            <a:stCxn id="5" idx="3"/>
          </p:cNvCxnSpPr>
          <p:nvPr/>
        </p:nvCxnSpPr>
        <p:spPr>
          <a:xfrm>
            <a:off x="5683200" y="1313766"/>
            <a:ext cx="1860600" cy="1658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Conector recto de flecha 43"/>
          <p:cNvCxnSpPr>
            <a:stCxn id="6" idx="3"/>
          </p:cNvCxnSpPr>
          <p:nvPr/>
        </p:nvCxnSpPr>
        <p:spPr>
          <a:xfrm>
            <a:off x="7203000" y="1313766"/>
            <a:ext cx="340800" cy="1658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457200" y="71414"/>
            <a:ext cx="8229600" cy="690586"/>
          </a:xfrm>
        </p:spPr>
        <p:txBody>
          <a:bodyPr>
            <a:normAutofit fontScale="90000"/>
          </a:bodyPr>
          <a:lstStyle/>
          <a:p>
            <a:pPr eaLnBrk="1" hangingPunct="1"/>
            <a:r>
              <a:rPr lang="en-GB" dirty="0">
                <a:latin typeface="Tahoma" charset="0"/>
                <a:ea typeface="ＭＳ Ｐゴシック" charset="0"/>
                <a:cs typeface="ＭＳ Ｐゴシック" charset="0"/>
              </a:rPr>
              <a:t>Separation at High Energy</a:t>
            </a:r>
          </a:p>
        </p:txBody>
      </p:sp>
      <p:pic>
        <p:nvPicPr>
          <p:cNvPr id="23556" name="Picture 5"/>
          <p:cNvPicPr>
            <a:picLocks noChangeAspect="1" noChangeArrowheads="1"/>
          </p:cNvPicPr>
          <p:nvPr/>
        </p:nvPicPr>
        <p:blipFill>
          <a:blip r:embed="rId3">
            <a:extLst>
              <a:ext uri="{28A0092B-C50C-407E-A947-70E740481C1C}">
                <a14:useLocalDpi xmlns:a14="http://schemas.microsoft.com/office/drawing/2010/main" val="0"/>
              </a:ext>
            </a:extLst>
          </a:blip>
          <a:srcRect t="13853" r="52174" b="18470"/>
          <a:stretch>
            <a:fillRect/>
          </a:stretch>
        </p:blipFill>
        <p:spPr bwMode="auto">
          <a:xfrm>
            <a:off x="533400" y="838200"/>
            <a:ext cx="3352800" cy="22336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3557" name="Picture 6"/>
          <p:cNvPicPr>
            <a:picLocks noChangeAspect="1" noChangeArrowheads="1"/>
          </p:cNvPicPr>
          <p:nvPr/>
        </p:nvPicPr>
        <p:blipFill>
          <a:blip r:embed="rId4">
            <a:extLst>
              <a:ext uri="{28A0092B-C50C-407E-A947-70E740481C1C}">
                <a14:useLocalDpi xmlns:a14="http://schemas.microsoft.com/office/drawing/2010/main" val="0"/>
              </a:ext>
            </a:extLst>
          </a:blip>
          <a:srcRect t="19092" b="7387"/>
          <a:stretch>
            <a:fillRect/>
          </a:stretch>
        </p:blipFill>
        <p:spPr bwMode="auto">
          <a:xfrm>
            <a:off x="533400" y="3379722"/>
            <a:ext cx="4114800" cy="248767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3558" name="Picture 7"/>
          <p:cNvPicPr>
            <a:picLocks noChangeAspect="1" noChangeArrowheads="1"/>
          </p:cNvPicPr>
          <p:nvPr/>
        </p:nvPicPr>
        <p:blipFill>
          <a:blip r:embed="rId5">
            <a:extLst>
              <a:ext uri="{28A0092B-C50C-407E-A947-70E740481C1C}">
                <a14:useLocalDpi xmlns:a14="http://schemas.microsoft.com/office/drawing/2010/main" val="0"/>
              </a:ext>
            </a:extLst>
          </a:blip>
          <a:srcRect b="7336"/>
          <a:stretch>
            <a:fillRect/>
          </a:stretch>
        </p:blipFill>
        <p:spPr bwMode="auto">
          <a:xfrm>
            <a:off x="5562600" y="3576918"/>
            <a:ext cx="2971800" cy="282388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8" name="CuadroTexto 7"/>
          <p:cNvSpPr txBox="1"/>
          <p:nvPr/>
        </p:nvSpPr>
        <p:spPr>
          <a:xfrm>
            <a:off x="0" y="2895600"/>
            <a:ext cx="5181600" cy="369332"/>
          </a:xfrm>
          <a:prstGeom prst="rect">
            <a:avLst/>
          </a:prstGeom>
          <a:noFill/>
        </p:spPr>
        <p:txBody>
          <a:bodyPr wrap="square" rtlCol="0">
            <a:spAutoFit/>
          </a:bodyPr>
          <a:lstStyle/>
          <a:p>
            <a:r>
              <a:rPr lang="es-ES_tradnl" dirty="0" err="1"/>
              <a:t>Part</a:t>
            </a:r>
            <a:r>
              <a:rPr lang="es-ES_tradnl" dirty="0"/>
              <a:t> </a:t>
            </a:r>
            <a:r>
              <a:rPr lang="es-ES_tradnl" dirty="0" err="1"/>
              <a:t>with</a:t>
            </a:r>
            <a:r>
              <a:rPr lang="es-ES_tradnl" dirty="0"/>
              <a:t> </a:t>
            </a:r>
            <a:r>
              <a:rPr lang="es-ES_tradnl" dirty="0" err="1"/>
              <a:t>same</a:t>
            </a:r>
            <a:r>
              <a:rPr lang="es-ES_tradnl" dirty="0"/>
              <a:t> </a:t>
            </a:r>
            <a:r>
              <a:rPr lang="es-ES_tradnl" dirty="0" err="1"/>
              <a:t>charge</a:t>
            </a:r>
            <a:r>
              <a:rPr lang="es-ES_tradnl" dirty="0"/>
              <a:t>, </a:t>
            </a:r>
            <a:r>
              <a:rPr lang="es-ES_tradnl" dirty="0" err="1"/>
              <a:t>mass</a:t>
            </a:r>
            <a:r>
              <a:rPr lang="es-ES_tradnl" dirty="0"/>
              <a:t> </a:t>
            </a:r>
            <a:r>
              <a:rPr lang="es-ES_tradnl" dirty="0" err="1"/>
              <a:t>and</a:t>
            </a:r>
            <a:r>
              <a:rPr lang="es-ES_tradnl" dirty="0"/>
              <a:t> </a:t>
            </a:r>
            <a:r>
              <a:rPr lang="es-ES_tradnl" dirty="0" err="1"/>
              <a:t>v</a:t>
            </a:r>
            <a:r>
              <a:rPr lang="es-ES_tradnl" dirty="0"/>
              <a:t> </a:t>
            </a:r>
            <a:r>
              <a:rPr lang="es-ES_tradnl" dirty="0" err="1">
                <a:latin typeface="Wingdings"/>
                <a:ea typeface="Wingdings"/>
                <a:cs typeface="Wingdings"/>
              </a:rPr>
              <a:t></a:t>
            </a:r>
            <a:r>
              <a:rPr lang="es-ES_tradnl" dirty="0" err="1"/>
              <a:t>same</a:t>
            </a:r>
            <a:r>
              <a:rPr lang="es-ES_tradnl" dirty="0"/>
              <a:t> </a:t>
            </a:r>
            <a:r>
              <a:rPr lang="es-ES_tradnl" dirty="0" err="1"/>
              <a:t>rigidity</a:t>
            </a:r>
            <a:r>
              <a:rPr lang="es-ES_tradnl" dirty="0"/>
              <a:t> </a:t>
            </a:r>
            <a:r>
              <a:rPr lang="es-ES_tradnl" dirty="0" err="1"/>
              <a:t>Bρ</a:t>
            </a:r>
            <a:endParaRPr lang="es-ES_tradnl" dirty="0"/>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l="50000" t="13853" b="18470"/>
          <a:stretch>
            <a:fillRect/>
          </a:stretch>
        </p:blipFill>
        <p:spPr bwMode="auto">
          <a:xfrm>
            <a:off x="5410200" y="838200"/>
            <a:ext cx="3505200" cy="22336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10" name="CuadroTexto 9"/>
          <p:cNvSpPr txBox="1"/>
          <p:nvPr/>
        </p:nvSpPr>
        <p:spPr>
          <a:xfrm>
            <a:off x="381000" y="5943600"/>
            <a:ext cx="4419600" cy="369332"/>
          </a:xfrm>
          <a:prstGeom prst="rect">
            <a:avLst/>
          </a:prstGeom>
          <a:noFill/>
        </p:spPr>
        <p:txBody>
          <a:bodyPr wrap="square" rtlCol="0">
            <a:spAutoFit/>
          </a:bodyPr>
          <a:lstStyle/>
          <a:p>
            <a:r>
              <a:rPr lang="es-ES_tradnl" dirty="0" err="1"/>
              <a:t>Need</a:t>
            </a:r>
            <a:r>
              <a:rPr lang="es-ES_tradnl" dirty="0"/>
              <a:t> </a:t>
            </a:r>
            <a:r>
              <a:rPr lang="es-ES_tradnl" dirty="0" err="1"/>
              <a:t>Wien</a:t>
            </a:r>
            <a:r>
              <a:rPr lang="es-ES_tradnl" dirty="0"/>
              <a:t>-</a:t>
            </a:r>
            <a:r>
              <a:rPr lang="es-ES_tradnl" dirty="0" err="1"/>
              <a:t>vel</a:t>
            </a:r>
            <a:r>
              <a:rPr lang="es-ES_tradnl" dirty="0"/>
              <a:t>-</a:t>
            </a:r>
            <a:r>
              <a:rPr lang="es-ES_tradnl" dirty="0" err="1"/>
              <a:t>Filter</a:t>
            </a:r>
            <a:r>
              <a:rPr lang="es-ES_tradnl" dirty="0"/>
              <a:t> </a:t>
            </a:r>
            <a:r>
              <a:rPr lang="es-ES_tradnl" dirty="0" err="1"/>
              <a:t>to</a:t>
            </a:r>
            <a:r>
              <a:rPr lang="es-ES_tradnl" dirty="0"/>
              <a:t> </a:t>
            </a:r>
            <a:r>
              <a:rPr lang="es-ES_tradnl" dirty="0" err="1"/>
              <a:t>separate</a:t>
            </a:r>
            <a:r>
              <a:rPr lang="es-ES_tradnl" dirty="0"/>
              <a:t> in </a:t>
            </a:r>
            <a:r>
              <a:rPr lang="es-ES_tradnl" dirty="0" err="1"/>
              <a:t>velocity</a:t>
            </a:r>
            <a:endParaRPr lang="es-ES_tradnl" dirty="0"/>
          </a:p>
        </p:txBody>
      </p:sp>
    </p:spTree>
    <p:extLst>
      <p:ext uri="{BB962C8B-B14F-4D97-AF65-F5344CB8AC3E}">
        <p14:creationId xmlns:p14="http://schemas.microsoft.com/office/powerpoint/2010/main" val="175831514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457200" y="71414"/>
            <a:ext cx="8157600" cy="711000"/>
          </a:xfrm>
        </p:spPr>
        <p:txBody>
          <a:bodyPr>
            <a:normAutofit fontScale="90000"/>
          </a:bodyPr>
          <a:lstStyle/>
          <a:p>
            <a:pPr eaLnBrk="1" hangingPunct="1"/>
            <a:r>
              <a:rPr lang="es-ES" dirty="0">
                <a:latin typeface="Tahoma" charset="0"/>
                <a:ea typeface="ＭＳ Ｐゴシック" charset="0"/>
                <a:cs typeface="ＭＳ Ｐゴシック" charset="0"/>
              </a:rPr>
              <a:t>Fragment Separator - FRS</a:t>
            </a:r>
          </a:p>
        </p:txBody>
      </p:sp>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l="34460"/>
          <a:stretch>
            <a:fillRect/>
          </a:stretch>
        </p:blipFill>
        <p:spPr bwMode="auto">
          <a:xfrm>
            <a:off x="76200" y="5401672"/>
            <a:ext cx="4343400" cy="99912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7" name="Imagen 6"/>
          <p:cNvPicPr>
            <a:picLocks noChangeAspect="1"/>
          </p:cNvPicPr>
          <p:nvPr/>
        </p:nvPicPr>
        <p:blipFill>
          <a:blip r:embed="rId5">
            <a:clrChange>
              <a:clrFrom>
                <a:srgbClr val="FFFFFF"/>
              </a:clrFrom>
              <a:clrTo>
                <a:srgbClr val="FFFFFF">
                  <a:alpha val="0"/>
                </a:srgbClr>
              </a:clrTo>
            </a:clrChange>
          </a:blip>
          <a:stretch>
            <a:fillRect/>
          </a:stretch>
        </p:blipFill>
        <p:spPr>
          <a:xfrm>
            <a:off x="6464300" y="1905000"/>
            <a:ext cx="2755900" cy="3175000"/>
          </a:xfrm>
          <a:prstGeom prst="rect">
            <a:avLst/>
          </a:prstGeom>
        </p:spPr>
      </p:pic>
      <p:pic>
        <p:nvPicPr>
          <p:cNvPr id="8" name="Imagen 7"/>
          <p:cNvPicPr>
            <a:picLocks noChangeAspect="1"/>
          </p:cNvPicPr>
          <p:nvPr/>
        </p:nvPicPr>
        <p:blipFill>
          <a:blip r:embed="rId6"/>
          <a:srcRect l="6338" r="1761"/>
          <a:stretch>
            <a:fillRect/>
          </a:stretch>
        </p:blipFill>
        <p:spPr>
          <a:xfrm>
            <a:off x="381000" y="1150896"/>
            <a:ext cx="6248400" cy="3009028"/>
          </a:xfrm>
          <a:prstGeom prst="rect">
            <a:avLst/>
          </a:prstGeom>
        </p:spPr>
      </p:pic>
      <p:sp>
        <p:nvSpPr>
          <p:cNvPr id="10" name="CuadroTexto 9"/>
          <p:cNvSpPr txBox="1"/>
          <p:nvPr/>
        </p:nvSpPr>
        <p:spPr>
          <a:xfrm>
            <a:off x="228600" y="838200"/>
            <a:ext cx="2209800" cy="369332"/>
          </a:xfrm>
          <a:prstGeom prst="rect">
            <a:avLst/>
          </a:prstGeom>
          <a:noFill/>
        </p:spPr>
        <p:txBody>
          <a:bodyPr wrap="square" rtlCol="0">
            <a:spAutoFit/>
          </a:bodyPr>
          <a:lstStyle/>
          <a:p>
            <a:r>
              <a:rPr lang="es-ES_tradnl" dirty="0">
                <a:solidFill>
                  <a:srgbClr val="FF0000"/>
                </a:solidFill>
              </a:rPr>
              <a:t>A/Z </a:t>
            </a:r>
            <a:r>
              <a:rPr lang="es-ES_tradnl" dirty="0" err="1">
                <a:solidFill>
                  <a:srgbClr val="FF0000"/>
                </a:solidFill>
              </a:rPr>
              <a:t>separation</a:t>
            </a:r>
            <a:endParaRPr lang="es-ES_tradnl" dirty="0">
              <a:solidFill>
                <a:srgbClr val="FF0000"/>
              </a:solidFill>
            </a:endParaRPr>
          </a:p>
        </p:txBody>
      </p:sp>
      <p:sp>
        <p:nvSpPr>
          <p:cNvPr id="11" name="CuadroTexto 10"/>
          <p:cNvSpPr txBox="1"/>
          <p:nvPr/>
        </p:nvSpPr>
        <p:spPr>
          <a:xfrm>
            <a:off x="4953000" y="914400"/>
            <a:ext cx="2590800" cy="369332"/>
          </a:xfrm>
          <a:prstGeom prst="rect">
            <a:avLst/>
          </a:prstGeom>
          <a:noFill/>
        </p:spPr>
        <p:txBody>
          <a:bodyPr wrap="square" rtlCol="0">
            <a:spAutoFit/>
          </a:bodyPr>
          <a:lstStyle/>
          <a:p>
            <a:r>
              <a:rPr lang="es-ES_tradnl" dirty="0" err="1">
                <a:solidFill>
                  <a:srgbClr val="FF0000"/>
                </a:solidFill>
              </a:rPr>
              <a:t>Momentum</a:t>
            </a:r>
            <a:r>
              <a:rPr lang="es-ES_tradnl" dirty="0">
                <a:solidFill>
                  <a:srgbClr val="FF0000"/>
                </a:solidFill>
              </a:rPr>
              <a:t> </a:t>
            </a:r>
            <a:r>
              <a:rPr lang="es-ES_tradnl" dirty="0" err="1">
                <a:solidFill>
                  <a:srgbClr val="FF0000"/>
                </a:solidFill>
              </a:rPr>
              <a:t>Separation</a:t>
            </a:r>
            <a:endParaRPr lang="es-ES_tradnl" dirty="0">
              <a:solidFill>
                <a:srgbClr val="FF0000"/>
              </a:solidFill>
            </a:endParaRPr>
          </a:p>
        </p:txBody>
      </p:sp>
      <p:sp>
        <p:nvSpPr>
          <p:cNvPr id="12" name="CuadroTexto 11"/>
          <p:cNvSpPr txBox="1"/>
          <p:nvPr/>
        </p:nvSpPr>
        <p:spPr>
          <a:xfrm>
            <a:off x="1524000" y="3962400"/>
            <a:ext cx="838200" cy="369332"/>
          </a:xfrm>
          <a:prstGeom prst="rect">
            <a:avLst/>
          </a:prstGeom>
          <a:noFill/>
        </p:spPr>
        <p:txBody>
          <a:bodyPr wrap="square" rtlCol="0">
            <a:spAutoFit/>
          </a:bodyPr>
          <a:lstStyle/>
          <a:p>
            <a:r>
              <a:rPr lang="es-ES_tradnl" dirty="0">
                <a:solidFill>
                  <a:srgbClr val="FF0000"/>
                </a:solidFill>
              </a:rPr>
              <a:t>DP1</a:t>
            </a:r>
          </a:p>
        </p:txBody>
      </p:sp>
      <p:sp>
        <p:nvSpPr>
          <p:cNvPr id="13" name="CuadroTexto 12"/>
          <p:cNvSpPr txBox="1"/>
          <p:nvPr/>
        </p:nvSpPr>
        <p:spPr>
          <a:xfrm>
            <a:off x="1676400" y="1154668"/>
            <a:ext cx="838200" cy="369332"/>
          </a:xfrm>
          <a:prstGeom prst="rect">
            <a:avLst/>
          </a:prstGeom>
          <a:noFill/>
        </p:spPr>
        <p:txBody>
          <a:bodyPr wrap="square" rtlCol="0">
            <a:spAutoFit/>
          </a:bodyPr>
          <a:lstStyle/>
          <a:p>
            <a:r>
              <a:rPr lang="es-ES_tradnl" dirty="0">
                <a:solidFill>
                  <a:srgbClr val="FF0000"/>
                </a:solidFill>
              </a:rPr>
              <a:t>DP1</a:t>
            </a:r>
          </a:p>
        </p:txBody>
      </p:sp>
      <p:sp>
        <p:nvSpPr>
          <p:cNvPr id="14" name="CuadroTexto 13"/>
          <p:cNvSpPr txBox="1"/>
          <p:nvPr/>
        </p:nvSpPr>
        <p:spPr>
          <a:xfrm>
            <a:off x="228600" y="4724400"/>
            <a:ext cx="1676400" cy="381000"/>
          </a:xfrm>
          <a:prstGeom prst="rect">
            <a:avLst/>
          </a:prstGeom>
          <a:noFill/>
        </p:spPr>
        <p:txBody>
          <a:bodyPr wrap="square" rtlCol="0">
            <a:spAutoFit/>
          </a:bodyPr>
          <a:lstStyle/>
          <a:p>
            <a:r>
              <a:rPr lang="es-ES_tradnl" dirty="0" err="1"/>
              <a:t>Degrader</a:t>
            </a:r>
            <a:r>
              <a:rPr lang="es-ES_tradnl" dirty="0"/>
              <a:t> </a:t>
            </a:r>
          </a:p>
        </p:txBody>
      </p:sp>
      <p:sp>
        <p:nvSpPr>
          <p:cNvPr id="15" name="CuadroTexto 14"/>
          <p:cNvSpPr txBox="1"/>
          <p:nvPr/>
        </p:nvSpPr>
        <p:spPr>
          <a:xfrm>
            <a:off x="2286000" y="4724400"/>
            <a:ext cx="1981200" cy="369332"/>
          </a:xfrm>
          <a:prstGeom prst="rect">
            <a:avLst/>
          </a:prstGeom>
          <a:noFill/>
        </p:spPr>
        <p:txBody>
          <a:bodyPr wrap="square" rtlCol="0">
            <a:spAutoFit/>
          </a:bodyPr>
          <a:lstStyle/>
          <a:p>
            <a:r>
              <a:rPr lang="es-ES_tradnl" dirty="0" err="1"/>
              <a:t>Degrader</a:t>
            </a:r>
            <a:r>
              <a:rPr lang="es-ES_tradnl" dirty="0"/>
              <a:t> </a:t>
            </a:r>
            <a:r>
              <a:rPr lang="es-ES_tradnl" dirty="0">
                <a:solidFill>
                  <a:srgbClr val="000090"/>
                </a:solidFill>
              </a:rPr>
              <a:t>+ DP2</a:t>
            </a:r>
          </a:p>
        </p:txBody>
      </p:sp>
      <p:sp>
        <p:nvSpPr>
          <p:cNvPr id="16" name="CuadroTexto 15"/>
          <p:cNvSpPr txBox="1"/>
          <p:nvPr/>
        </p:nvSpPr>
        <p:spPr>
          <a:xfrm>
            <a:off x="5562600" y="1535668"/>
            <a:ext cx="838200" cy="369332"/>
          </a:xfrm>
          <a:prstGeom prst="rect">
            <a:avLst/>
          </a:prstGeom>
          <a:noFill/>
        </p:spPr>
        <p:txBody>
          <a:bodyPr wrap="square" rtlCol="0">
            <a:spAutoFit/>
          </a:bodyPr>
          <a:lstStyle/>
          <a:p>
            <a:r>
              <a:rPr lang="es-ES_tradnl" dirty="0">
                <a:solidFill>
                  <a:srgbClr val="000090"/>
                </a:solidFill>
              </a:rPr>
              <a:t>DP2</a:t>
            </a:r>
          </a:p>
        </p:txBody>
      </p:sp>
      <p:sp>
        <p:nvSpPr>
          <p:cNvPr id="18" name="CuadroTexto 17"/>
          <p:cNvSpPr txBox="1"/>
          <p:nvPr/>
        </p:nvSpPr>
        <p:spPr>
          <a:xfrm>
            <a:off x="4572000" y="3657600"/>
            <a:ext cx="1600200" cy="923330"/>
          </a:xfrm>
          <a:prstGeom prst="rect">
            <a:avLst/>
          </a:prstGeom>
          <a:noFill/>
        </p:spPr>
        <p:txBody>
          <a:bodyPr wrap="square" rtlCol="0">
            <a:spAutoFit/>
          </a:bodyPr>
          <a:lstStyle/>
          <a:p>
            <a:r>
              <a:rPr lang="es-ES_tradnl" dirty="0" err="1">
                <a:solidFill>
                  <a:srgbClr val="FF0000"/>
                </a:solidFill>
              </a:rPr>
              <a:t>Remove</a:t>
            </a:r>
            <a:r>
              <a:rPr lang="es-ES_tradnl" dirty="0">
                <a:solidFill>
                  <a:srgbClr val="FF0000"/>
                </a:solidFill>
              </a:rPr>
              <a:t> </a:t>
            </a:r>
            <a:r>
              <a:rPr lang="es-ES_tradnl" dirty="0" err="1">
                <a:solidFill>
                  <a:srgbClr val="FF0000"/>
                </a:solidFill>
              </a:rPr>
              <a:t>primary</a:t>
            </a:r>
            <a:r>
              <a:rPr lang="es-ES_tradnl" dirty="0">
                <a:solidFill>
                  <a:srgbClr val="FF0000"/>
                </a:solidFill>
              </a:rPr>
              <a:t> </a:t>
            </a:r>
            <a:r>
              <a:rPr lang="es-ES_tradnl" dirty="0" err="1">
                <a:solidFill>
                  <a:srgbClr val="FF0000"/>
                </a:solidFill>
              </a:rPr>
              <a:t>beam</a:t>
            </a:r>
            <a:r>
              <a:rPr lang="es-ES_tradnl" dirty="0">
                <a:solidFill>
                  <a:srgbClr val="FF0000"/>
                </a:solidFill>
              </a:rPr>
              <a:t> 10</a:t>
            </a:r>
            <a:r>
              <a:rPr lang="es-ES_tradnl" baseline="30000" dirty="0">
                <a:solidFill>
                  <a:srgbClr val="FF0000"/>
                </a:solidFill>
              </a:rPr>
              <a:t>12</a:t>
            </a:r>
            <a:r>
              <a:rPr lang="es-ES_tradnl" dirty="0">
                <a:solidFill>
                  <a:srgbClr val="FF0000"/>
                </a:solidFill>
                <a:latin typeface="Wingdings"/>
                <a:ea typeface="Wingdings"/>
                <a:cs typeface="Wingdings"/>
              </a:rPr>
              <a:t></a:t>
            </a:r>
            <a:r>
              <a:rPr lang="es-ES_tradnl" dirty="0">
                <a:solidFill>
                  <a:srgbClr val="FF0000"/>
                </a:solidFill>
              </a:rPr>
              <a:t> 10</a:t>
            </a:r>
            <a:r>
              <a:rPr lang="es-ES_tradnl" baseline="30000" dirty="0">
                <a:solidFill>
                  <a:srgbClr val="FF0000"/>
                </a:solidFill>
              </a:rPr>
              <a:t>8</a:t>
            </a:r>
          </a:p>
        </p:txBody>
      </p:sp>
      <p:sp>
        <p:nvSpPr>
          <p:cNvPr id="19" name="CuadroTexto 18"/>
          <p:cNvSpPr txBox="1"/>
          <p:nvPr/>
        </p:nvSpPr>
        <p:spPr>
          <a:xfrm>
            <a:off x="4648200" y="4724400"/>
            <a:ext cx="2133600" cy="369332"/>
          </a:xfrm>
          <a:prstGeom prst="rect">
            <a:avLst/>
          </a:prstGeom>
          <a:noFill/>
        </p:spPr>
        <p:txBody>
          <a:bodyPr wrap="square" rtlCol="0">
            <a:spAutoFit/>
          </a:bodyPr>
          <a:lstStyle/>
          <a:p>
            <a:r>
              <a:rPr lang="es-ES_tradnl" dirty="0" err="1">
                <a:solidFill>
                  <a:srgbClr val="000090"/>
                </a:solidFill>
              </a:rPr>
              <a:t>Reduction</a:t>
            </a:r>
            <a:r>
              <a:rPr lang="es-ES_tradnl" dirty="0">
                <a:solidFill>
                  <a:srgbClr val="000090"/>
                </a:solidFill>
              </a:rPr>
              <a:t> 10</a:t>
            </a:r>
            <a:r>
              <a:rPr lang="es-ES_tradnl" baseline="30000" dirty="0">
                <a:solidFill>
                  <a:srgbClr val="000090"/>
                </a:solidFill>
              </a:rPr>
              <a:t>8</a:t>
            </a:r>
            <a:r>
              <a:rPr lang="es-ES_tradnl" dirty="0">
                <a:solidFill>
                  <a:srgbClr val="000090"/>
                </a:solidFill>
              </a:rPr>
              <a:t> </a:t>
            </a:r>
            <a:r>
              <a:rPr lang="es-ES_tradnl" dirty="0" err="1">
                <a:solidFill>
                  <a:srgbClr val="000090"/>
                </a:solidFill>
                <a:latin typeface="Wingdings"/>
                <a:ea typeface="Wingdings"/>
                <a:cs typeface="Wingdings"/>
              </a:rPr>
              <a:t></a:t>
            </a:r>
            <a:r>
              <a:rPr lang="es-ES_tradnl" dirty="0">
                <a:solidFill>
                  <a:srgbClr val="000090"/>
                </a:solidFill>
              </a:rPr>
              <a:t> 10</a:t>
            </a:r>
            <a:r>
              <a:rPr lang="es-ES_tradnl" baseline="30000" dirty="0">
                <a:solidFill>
                  <a:srgbClr val="000090"/>
                </a:solidFill>
              </a:rPr>
              <a:t>6</a:t>
            </a:r>
          </a:p>
        </p:txBody>
      </p:sp>
      <p:sp>
        <p:nvSpPr>
          <p:cNvPr id="20" name="CuadroTexto 19"/>
          <p:cNvSpPr txBox="1"/>
          <p:nvPr/>
        </p:nvSpPr>
        <p:spPr>
          <a:xfrm>
            <a:off x="4648200" y="5410200"/>
            <a:ext cx="3962400" cy="923330"/>
          </a:xfrm>
          <a:prstGeom prst="rect">
            <a:avLst/>
          </a:prstGeom>
          <a:noFill/>
        </p:spPr>
        <p:txBody>
          <a:bodyPr wrap="square" rtlCol="0">
            <a:spAutoFit/>
          </a:bodyPr>
          <a:lstStyle/>
          <a:p>
            <a:r>
              <a:rPr lang="es-ES_tradnl" dirty="0" err="1"/>
              <a:t>Energy</a:t>
            </a:r>
            <a:r>
              <a:rPr lang="es-ES_tradnl" dirty="0"/>
              <a:t> </a:t>
            </a:r>
            <a:r>
              <a:rPr lang="es-ES_tradnl" dirty="0" err="1"/>
              <a:t>loss</a:t>
            </a:r>
            <a:r>
              <a:rPr lang="es-ES_tradnl" dirty="0"/>
              <a:t> </a:t>
            </a:r>
          </a:p>
          <a:p>
            <a:r>
              <a:rPr lang="es-ES_tradnl" dirty="0"/>
              <a:t> </a:t>
            </a:r>
          </a:p>
          <a:p>
            <a:r>
              <a:rPr lang="es-ES_tradnl" dirty="0" err="1"/>
              <a:t>T</a:t>
            </a:r>
            <a:r>
              <a:rPr lang="es-ES_tradnl" baseline="-25000" dirty="0" err="1"/>
              <a:t>vol</a:t>
            </a:r>
            <a:r>
              <a:rPr lang="es-ES_tradnl" baseline="-25000" dirty="0"/>
              <a:t> </a:t>
            </a:r>
            <a:r>
              <a:rPr lang="es-ES_tradnl" dirty="0"/>
              <a:t> (Target - detector)= </a:t>
            </a:r>
          </a:p>
        </p:txBody>
      </p:sp>
      <p:graphicFrame>
        <p:nvGraphicFramePr>
          <p:cNvPr id="35846" name="Object 6"/>
          <p:cNvGraphicFramePr>
            <a:graphicFrameLocks noChangeAspect="1"/>
          </p:cNvGraphicFramePr>
          <p:nvPr/>
        </p:nvGraphicFramePr>
        <p:xfrm>
          <a:off x="5867400" y="5410200"/>
          <a:ext cx="586154" cy="304800"/>
        </p:xfrm>
        <a:graphic>
          <a:graphicData uri="http://schemas.openxmlformats.org/presentationml/2006/ole">
            <mc:AlternateContent xmlns:mc="http://schemas.openxmlformats.org/markup-compatibility/2006">
              <mc:Choice xmlns:v="urn:schemas-microsoft-com:vml" Requires="v">
                <p:oleObj spid="_x0000_s35895" name="Ecuación" r:id="rId7" imgW="317500" imgH="165100" progId="Equation.3">
                  <p:embed/>
                </p:oleObj>
              </mc:Choice>
              <mc:Fallback>
                <p:oleObj name="Ecuación" r:id="rId7" imgW="317500" imgH="1651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5410200"/>
                        <a:ext cx="586154"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1" name="Object 2">
            <a:extLst>
              <a:ext uri="{FF2B5EF4-FFF2-40B4-BE49-F238E27FC236}">
                <a16:creationId xmlns:a16="http://schemas.microsoft.com/office/drawing/2014/main" id="{C46D20A2-E883-1647-B3BE-F8F4B6D63FCE}"/>
              </a:ext>
            </a:extLst>
          </p:cNvPr>
          <p:cNvGraphicFramePr>
            <a:graphicFrameLocks noChangeAspect="1"/>
          </p:cNvGraphicFramePr>
          <p:nvPr/>
        </p:nvGraphicFramePr>
        <p:xfrm>
          <a:off x="2133600" y="3810000"/>
          <a:ext cx="2438400" cy="554182"/>
        </p:xfrm>
        <a:graphic>
          <a:graphicData uri="http://schemas.openxmlformats.org/presentationml/2006/ole">
            <mc:AlternateContent xmlns:mc="http://schemas.openxmlformats.org/markup-compatibility/2006">
              <mc:Choice xmlns:v="urn:schemas-microsoft-com:vml" Requires="v">
                <p:oleObj spid="_x0000_s35896" name="Ecuación" r:id="rId9" imgW="1676400" imgH="381000" progId="Equation.3">
                  <p:embed/>
                </p:oleObj>
              </mc:Choice>
              <mc:Fallback>
                <p:oleObj name="Ecuación" r:id="rId9" imgW="1676400" imgH="381000" progId="Equation.3">
                  <p:embed/>
                  <p:pic>
                    <p:nvPicPr>
                      <p:cNvPr id="35842" name="Object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33600" y="3810000"/>
                        <a:ext cx="2438400" cy="554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 name="Object 4">
            <a:extLst>
              <a:ext uri="{FF2B5EF4-FFF2-40B4-BE49-F238E27FC236}">
                <a16:creationId xmlns:a16="http://schemas.microsoft.com/office/drawing/2014/main" id="{0785478C-0C5E-CC44-A8D0-85AE26CD0FA9}"/>
              </a:ext>
            </a:extLst>
          </p:cNvPr>
          <p:cNvGraphicFramePr>
            <a:graphicFrameLocks noChangeAspect="1"/>
          </p:cNvGraphicFramePr>
          <p:nvPr/>
        </p:nvGraphicFramePr>
        <p:xfrm>
          <a:off x="3962400" y="4648200"/>
          <a:ext cx="626110" cy="647700"/>
        </p:xfrm>
        <a:graphic>
          <a:graphicData uri="http://schemas.openxmlformats.org/presentationml/2006/ole">
            <mc:AlternateContent xmlns:mc="http://schemas.openxmlformats.org/markup-compatibility/2006">
              <mc:Choice xmlns:v="urn:schemas-microsoft-com:vml" Requires="v">
                <p:oleObj spid="_x0000_s35897" name="Ecuación" r:id="rId11" imgW="368300" imgH="381000" progId="Equation.3">
                  <p:embed/>
                </p:oleObj>
              </mc:Choice>
              <mc:Fallback>
                <p:oleObj name="Ecuación" r:id="rId11" imgW="368300" imgH="381000" progId="Equation.3">
                  <p:embed/>
                  <p:pic>
                    <p:nvPicPr>
                      <p:cNvPr id="35844"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62400" y="4648200"/>
                        <a:ext cx="62611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4" name="Object 9">
            <a:extLst>
              <a:ext uri="{FF2B5EF4-FFF2-40B4-BE49-F238E27FC236}">
                <a16:creationId xmlns:a16="http://schemas.microsoft.com/office/drawing/2014/main" id="{AC5BA799-3855-8142-9081-342D228892A2}"/>
              </a:ext>
            </a:extLst>
          </p:cNvPr>
          <p:cNvGraphicFramePr>
            <a:graphicFrameLocks noChangeAspect="1"/>
          </p:cNvGraphicFramePr>
          <p:nvPr/>
        </p:nvGraphicFramePr>
        <p:xfrm>
          <a:off x="1295400" y="4648200"/>
          <a:ext cx="770021" cy="609600"/>
        </p:xfrm>
        <a:graphic>
          <a:graphicData uri="http://schemas.openxmlformats.org/presentationml/2006/ole">
            <mc:AlternateContent xmlns:mc="http://schemas.openxmlformats.org/markup-compatibility/2006">
              <mc:Choice xmlns:v="urn:schemas-microsoft-com:vml" Requires="v">
                <p:oleObj spid="_x0000_s35898" name="Ecuación" r:id="rId13" imgW="457200" imgH="381000" progId="Equation.3">
                  <p:embed/>
                </p:oleObj>
              </mc:Choice>
              <mc:Fallback>
                <p:oleObj name="Ecuación" r:id="rId13" imgW="457200" imgH="381000" progId="Equation.3">
                  <p:embed/>
                  <p:pic>
                    <p:nvPicPr>
                      <p:cNvPr id="35849"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95400" y="4648200"/>
                        <a:ext cx="770021"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5" name="Object 5">
            <a:extLst>
              <a:ext uri="{FF2B5EF4-FFF2-40B4-BE49-F238E27FC236}">
                <a16:creationId xmlns:a16="http://schemas.microsoft.com/office/drawing/2014/main" id="{3391ABE8-9362-604B-8DC7-0D2A6FD1A49E}"/>
              </a:ext>
            </a:extLst>
          </p:cNvPr>
          <p:cNvGraphicFramePr>
            <a:graphicFrameLocks noChangeAspect="1"/>
          </p:cNvGraphicFramePr>
          <p:nvPr/>
        </p:nvGraphicFramePr>
        <p:xfrm>
          <a:off x="7086600" y="5791200"/>
          <a:ext cx="838200" cy="628650"/>
        </p:xfrm>
        <a:graphic>
          <a:graphicData uri="http://schemas.openxmlformats.org/presentationml/2006/ole">
            <mc:AlternateContent xmlns:mc="http://schemas.openxmlformats.org/markup-compatibility/2006">
              <mc:Choice xmlns:v="urn:schemas-microsoft-com:vml" Requires="v">
                <p:oleObj spid="_x0000_s35899" name="Ecuación" r:id="rId15" imgW="508000" imgH="381000" progId="Equation.3">
                  <p:embed/>
                </p:oleObj>
              </mc:Choice>
              <mc:Fallback>
                <p:oleObj name="Ecuación" r:id="rId15" imgW="508000" imgH="381000" progId="Equation.3">
                  <p:embed/>
                  <p:pic>
                    <p:nvPicPr>
                      <p:cNvPr id="35845" name="Object 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086600" y="5791200"/>
                        <a:ext cx="8382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66760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Marcador de número de diapositiva 5"/>
          <p:cNvSpPr>
            <a:spLocks noGrp="1"/>
          </p:cNvSpPr>
          <p:nvPr>
            <p:ph type="sldNum" sz="quarter" idx="4294967295"/>
          </p:nvPr>
        </p:nvSpPr>
        <p:spPr>
          <a:xfrm>
            <a:off x="8032750" y="6321425"/>
            <a:ext cx="730250" cy="384175"/>
          </a:xfrm>
          <a:prstGeom prst="rect">
            <a:avLst/>
          </a:prstGeom>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fld id="{29B21FDA-AD6B-DD47-A63C-1E9FF0DCBFAF}" type="slidenum">
              <a:rPr lang="es-ES" sz="1400"/>
              <a:pPr eaLnBrk="1" hangingPunct="1"/>
              <a:t>15</a:t>
            </a:fld>
            <a:endParaRPr lang="es-ES" sz="1400"/>
          </a:p>
        </p:txBody>
      </p:sp>
      <p:sp>
        <p:nvSpPr>
          <p:cNvPr id="29699" name="Rectangle 2"/>
          <p:cNvSpPr>
            <a:spLocks noGrp="1" noChangeArrowheads="1"/>
          </p:cNvSpPr>
          <p:nvPr>
            <p:ph type="title"/>
          </p:nvPr>
        </p:nvSpPr>
        <p:spPr>
          <a:xfrm>
            <a:off x="2374900" y="152400"/>
            <a:ext cx="4483100" cy="457200"/>
          </a:xfrm>
        </p:spPr>
        <p:txBody>
          <a:bodyPr>
            <a:noAutofit/>
          </a:bodyPr>
          <a:lstStyle/>
          <a:p>
            <a:pPr eaLnBrk="1" hangingPunct="1"/>
            <a:r>
              <a:rPr lang="en-GB" sz="3600" dirty="0">
                <a:latin typeface="Comic Sans MS" charset="0"/>
                <a:ea typeface="ＭＳ Ｐゴシック" charset="0"/>
                <a:cs typeface="ＭＳ Ｐゴシック" charset="0"/>
              </a:rPr>
              <a:t>In flight method</a:t>
            </a:r>
          </a:p>
        </p:txBody>
      </p:sp>
      <p:sp>
        <p:nvSpPr>
          <p:cNvPr id="29700" name="Text Box 3"/>
          <p:cNvSpPr txBox="1">
            <a:spLocks noChangeArrowheads="1"/>
          </p:cNvSpPr>
          <p:nvPr/>
        </p:nvSpPr>
        <p:spPr bwMode="auto">
          <a:xfrm>
            <a:off x="3203575" y="1143000"/>
            <a:ext cx="2351088" cy="485775"/>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b="1">
                <a:latin typeface="Comic Sans MS" charset="0"/>
              </a:rPr>
              <a:t>Higher energy</a:t>
            </a:r>
            <a:r>
              <a:rPr lang="en-GB" sz="1800">
                <a:latin typeface="Times New Roman" charset="0"/>
              </a:rPr>
              <a:t> </a:t>
            </a:r>
          </a:p>
        </p:txBody>
      </p:sp>
      <p:grpSp>
        <p:nvGrpSpPr>
          <p:cNvPr id="2" name="Group 15"/>
          <p:cNvGrpSpPr>
            <a:grpSpLocks/>
          </p:cNvGrpSpPr>
          <p:nvPr/>
        </p:nvGrpSpPr>
        <p:grpSpPr bwMode="auto">
          <a:xfrm>
            <a:off x="900113" y="1643062"/>
            <a:ext cx="3216275" cy="1544638"/>
            <a:chOff x="567" y="1162"/>
            <a:chExt cx="2026" cy="973"/>
          </a:xfrm>
        </p:grpSpPr>
        <p:sp>
          <p:nvSpPr>
            <p:cNvPr id="29715" name="Text Box 4"/>
            <p:cNvSpPr txBox="1">
              <a:spLocks noChangeArrowheads="1"/>
            </p:cNvSpPr>
            <p:nvPr/>
          </p:nvSpPr>
          <p:spPr bwMode="auto">
            <a:xfrm>
              <a:off x="567" y="1483"/>
              <a:ext cx="2026" cy="652"/>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chemeClr val="folHlink"/>
                  </a:solidFill>
                  <a:latin typeface="Comic Sans MS" charset="0"/>
                  <a:sym typeface="Wingdings" charset="0"/>
                </a:rPr>
                <a:t>Thicker targets </a:t>
              </a:r>
            </a:p>
            <a:p>
              <a:pPr eaLnBrk="1" hangingPunct="1"/>
              <a:r>
                <a:rPr lang="en-GB" sz="2000" b="1">
                  <a:solidFill>
                    <a:schemeClr val="folHlink"/>
                  </a:solidFill>
                  <a:latin typeface="Comic Sans MS" charset="0"/>
                  <a:sym typeface="Wingdings" charset="0"/>
                </a:rPr>
                <a:t>can be used</a:t>
              </a:r>
            </a:p>
            <a:p>
              <a:pPr eaLnBrk="1" hangingPunct="1"/>
              <a:r>
                <a:rPr lang="en-GB" sz="2000" b="1">
                  <a:solidFill>
                    <a:schemeClr val="folHlink"/>
                  </a:solidFill>
                  <a:latin typeface="Comic Sans MS" charset="0"/>
                  <a:sym typeface="Wingdings" charset="0"/>
                </a:rPr>
                <a:t>In the order of 1 g/cm</a:t>
              </a:r>
              <a:r>
                <a:rPr lang="en-GB" sz="2000" b="1" baseline="30000">
                  <a:solidFill>
                    <a:schemeClr val="folHlink"/>
                  </a:solidFill>
                  <a:latin typeface="Comic Sans MS" charset="0"/>
                  <a:sym typeface="Wingdings" charset="0"/>
                </a:rPr>
                <a:t>2</a:t>
              </a:r>
              <a:endParaRPr lang="en-GB" sz="2000" b="1" baseline="30000">
                <a:solidFill>
                  <a:schemeClr val="folHlink"/>
                </a:solidFill>
                <a:latin typeface="Comic Sans MS" charset="0"/>
              </a:endParaRPr>
            </a:p>
          </p:txBody>
        </p:sp>
        <p:sp>
          <p:nvSpPr>
            <p:cNvPr id="29716" name="Line 8"/>
            <p:cNvSpPr>
              <a:spLocks noChangeShapeType="1"/>
            </p:cNvSpPr>
            <p:nvPr/>
          </p:nvSpPr>
          <p:spPr bwMode="auto">
            <a:xfrm flipH="1">
              <a:off x="1882" y="1162"/>
              <a:ext cx="454" cy="22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3" name="Group 16"/>
          <p:cNvGrpSpPr>
            <a:grpSpLocks/>
          </p:cNvGrpSpPr>
          <p:nvPr/>
        </p:nvGrpSpPr>
        <p:grpSpPr bwMode="auto">
          <a:xfrm>
            <a:off x="4572000" y="1643062"/>
            <a:ext cx="4035425" cy="1260475"/>
            <a:chOff x="2880" y="1162"/>
            <a:chExt cx="2542" cy="794"/>
          </a:xfrm>
        </p:grpSpPr>
        <p:sp>
          <p:nvSpPr>
            <p:cNvPr id="29713" name="Text Box 7"/>
            <p:cNvSpPr txBox="1">
              <a:spLocks noChangeArrowheads="1"/>
            </p:cNvSpPr>
            <p:nvPr/>
          </p:nvSpPr>
          <p:spPr bwMode="auto">
            <a:xfrm>
              <a:off x="2880" y="1496"/>
              <a:ext cx="2542"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rgbClr val="008000"/>
                  </a:solidFill>
                  <a:latin typeface="Comic Sans MS" charset="0"/>
                </a:rPr>
                <a:t>Reaction products</a:t>
              </a:r>
            </a:p>
            <a:p>
              <a:pPr eaLnBrk="1" hangingPunct="1"/>
              <a:r>
                <a:rPr lang="en-GB" sz="2000" b="1">
                  <a:solidFill>
                    <a:srgbClr val="008000"/>
                  </a:solidFill>
                  <a:latin typeface="Comic Sans MS" charset="0"/>
                </a:rPr>
                <a:t>Kinematically forward focused</a:t>
              </a:r>
              <a:r>
                <a:rPr lang="en-GB" sz="1800">
                  <a:solidFill>
                    <a:srgbClr val="008000"/>
                  </a:solidFill>
                  <a:latin typeface="Times New Roman" charset="0"/>
                </a:rPr>
                <a:t>  </a:t>
              </a:r>
            </a:p>
          </p:txBody>
        </p:sp>
        <p:sp>
          <p:nvSpPr>
            <p:cNvPr id="29714" name="Line 11"/>
            <p:cNvSpPr>
              <a:spLocks noChangeShapeType="1"/>
            </p:cNvSpPr>
            <p:nvPr/>
          </p:nvSpPr>
          <p:spPr bwMode="auto">
            <a:xfrm>
              <a:off x="3289" y="1162"/>
              <a:ext cx="589" cy="22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4" name="Group 18"/>
          <p:cNvGrpSpPr>
            <a:grpSpLocks/>
          </p:cNvGrpSpPr>
          <p:nvPr/>
        </p:nvGrpSpPr>
        <p:grpSpPr bwMode="auto">
          <a:xfrm>
            <a:off x="4643438" y="2940050"/>
            <a:ext cx="3997325" cy="1530350"/>
            <a:chOff x="2925" y="1979"/>
            <a:chExt cx="2518" cy="964"/>
          </a:xfrm>
        </p:grpSpPr>
        <p:sp>
          <p:nvSpPr>
            <p:cNvPr id="29711" name="Text Box 6"/>
            <p:cNvSpPr txBox="1">
              <a:spLocks noChangeArrowheads="1"/>
            </p:cNvSpPr>
            <p:nvPr/>
          </p:nvSpPr>
          <p:spPr bwMode="auto">
            <a:xfrm>
              <a:off x="2925" y="2483"/>
              <a:ext cx="2518"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rgbClr val="008000"/>
                  </a:solidFill>
                  <a:latin typeface="Comic Sans MS" charset="0"/>
                </a:rPr>
                <a:t>Full-acceptance measurements</a:t>
              </a:r>
            </a:p>
            <a:p>
              <a:pPr eaLnBrk="1" hangingPunct="1"/>
              <a:r>
                <a:rPr lang="en-GB" sz="2000" b="1">
                  <a:solidFill>
                    <a:srgbClr val="008000"/>
                  </a:solidFill>
                  <a:latin typeface="Comic Sans MS" charset="0"/>
                </a:rPr>
                <a:t>with moderate sized detectors</a:t>
              </a:r>
            </a:p>
          </p:txBody>
        </p:sp>
        <p:sp>
          <p:nvSpPr>
            <p:cNvPr id="29712" name="Line 10"/>
            <p:cNvSpPr>
              <a:spLocks noChangeShapeType="1"/>
            </p:cNvSpPr>
            <p:nvPr/>
          </p:nvSpPr>
          <p:spPr bwMode="auto">
            <a:xfrm flipH="1">
              <a:off x="4059" y="1979"/>
              <a:ext cx="1" cy="408"/>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5" name="Group 20"/>
          <p:cNvGrpSpPr>
            <a:grpSpLocks/>
          </p:cNvGrpSpPr>
          <p:nvPr/>
        </p:nvGrpSpPr>
        <p:grpSpPr bwMode="auto">
          <a:xfrm>
            <a:off x="2124075" y="4595812"/>
            <a:ext cx="4833938" cy="1449388"/>
            <a:chOff x="1338" y="3022"/>
            <a:chExt cx="3045" cy="913"/>
          </a:xfrm>
        </p:grpSpPr>
        <p:sp>
          <p:nvSpPr>
            <p:cNvPr id="29708" name="Text Box 5"/>
            <p:cNvSpPr txBox="1">
              <a:spLocks noChangeArrowheads="1"/>
            </p:cNvSpPr>
            <p:nvPr/>
          </p:nvSpPr>
          <p:spPr bwMode="auto">
            <a:xfrm>
              <a:off x="1338" y="3475"/>
              <a:ext cx="3045"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latin typeface="Comic Sans MS" charset="0"/>
                  <a:sym typeface="Wingdings" charset="0"/>
                </a:rPr>
                <a:t>Possible study more exotic nuclei</a:t>
              </a:r>
            </a:p>
            <a:p>
              <a:pPr eaLnBrk="1" hangingPunct="1"/>
              <a:r>
                <a:rPr lang="en-GB" sz="2000" b="1">
                  <a:latin typeface="Comic Sans MS" charset="0"/>
                  <a:sym typeface="Wingdings" charset="0"/>
                </a:rPr>
                <a:t>efficient down to 1 ion/s, short lived</a:t>
              </a:r>
              <a:endParaRPr lang="en-GB" sz="2000" b="1">
                <a:latin typeface="Comic Sans MS" charset="0"/>
              </a:endParaRPr>
            </a:p>
          </p:txBody>
        </p:sp>
        <p:sp>
          <p:nvSpPr>
            <p:cNvPr id="29709" name="Line 12"/>
            <p:cNvSpPr>
              <a:spLocks noChangeShapeType="1"/>
            </p:cNvSpPr>
            <p:nvPr/>
          </p:nvSpPr>
          <p:spPr bwMode="auto">
            <a:xfrm>
              <a:off x="1837" y="3022"/>
              <a:ext cx="408" cy="363"/>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sp>
          <p:nvSpPr>
            <p:cNvPr id="29710" name="Line 13"/>
            <p:cNvSpPr>
              <a:spLocks noChangeShapeType="1"/>
            </p:cNvSpPr>
            <p:nvPr/>
          </p:nvSpPr>
          <p:spPr bwMode="auto">
            <a:xfrm flipH="1">
              <a:off x="3606" y="3067"/>
              <a:ext cx="454" cy="31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6" name="Group 17"/>
          <p:cNvGrpSpPr>
            <a:grpSpLocks/>
          </p:cNvGrpSpPr>
          <p:nvPr/>
        </p:nvGrpSpPr>
        <p:grpSpPr bwMode="auto">
          <a:xfrm>
            <a:off x="684213" y="3227387"/>
            <a:ext cx="3683000" cy="1222375"/>
            <a:chOff x="431" y="2160"/>
            <a:chExt cx="2320" cy="770"/>
          </a:xfrm>
        </p:grpSpPr>
        <p:sp>
          <p:nvSpPr>
            <p:cNvPr id="29706" name="Line 9"/>
            <p:cNvSpPr>
              <a:spLocks noChangeShapeType="1"/>
            </p:cNvSpPr>
            <p:nvPr/>
          </p:nvSpPr>
          <p:spPr bwMode="auto">
            <a:xfrm flipH="1">
              <a:off x="1565" y="2160"/>
              <a:ext cx="0" cy="22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sp>
          <p:nvSpPr>
            <p:cNvPr id="29707" name="Text Box 14"/>
            <p:cNvSpPr txBox="1">
              <a:spLocks noChangeArrowheads="1"/>
            </p:cNvSpPr>
            <p:nvPr/>
          </p:nvSpPr>
          <p:spPr bwMode="auto">
            <a:xfrm>
              <a:off x="431" y="2432"/>
              <a:ext cx="2320" cy="498"/>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chemeClr val="folHlink"/>
                  </a:solidFill>
                  <a:latin typeface="Comic Sans MS" charset="0"/>
                </a:rPr>
                <a:t>extended detection scheme </a:t>
              </a:r>
            </a:p>
            <a:p>
              <a:pPr eaLnBrk="1" hangingPunct="1"/>
              <a:r>
                <a:rPr lang="en-GB" sz="2000" b="1">
                  <a:solidFill>
                    <a:schemeClr val="folHlink"/>
                  </a:solidFill>
                  <a:latin typeface="Comic Sans MS" charset="0"/>
                </a:rPr>
                <a:t>&amp; better resolution</a:t>
              </a:r>
              <a:r>
                <a:rPr lang="en-GB">
                  <a:solidFill>
                    <a:schemeClr val="folHlink"/>
                  </a:solidFill>
                </a:rPr>
                <a:t>  </a:t>
              </a:r>
            </a:p>
          </p:txBody>
        </p:sp>
      </p:grpSp>
    </p:spTree>
    <p:extLst>
      <p:ext uri="{BB962C8B-B14F-4D97-AF65-F5344CB8AC3E}">
        <p14:creationId xmlns:p14="http://schemas.microsoft.com/office/powerpoint/2010/main" val="4236191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vertical)">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6" name="Imagen 46">
            <a:extLst>
              <a:ext uri="{FF2B5EF4-FFF2-40B4-BE49-F238E27FC236}">
                <a16:creationId xmlns:a16="http://schemas.microsoft.com/office/drawing/2014/main" id="{AA42ED48-0305-5647-B150-ACCF18154F2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1774" y="606425"/>
            <a:ext cx="19510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7" name="Title 1">
            <a:extLst>
              <a:ext uri="{FF2B5EF4-FFF2-40B4-BE49-F238E27FC236}">
                <a16:creationId xmlns:a16="http://schemas.microsoft.com/office/drawing/2014/main" id="{C088865E-DA6B-3B43-B04F-A288DD047B30}"/>
              </a:ext>
            </a:extLst>
          </p:cNvPr>
          <p:cNvSpPr>
            <a:spLocks noGrp="1"/>
          </p:cNvSpPr>
          <p:nvPr>
            <p:ph type="title"/>
          </p:nvPr>
        </p:nvSpPr>
        <p:spPr>
          <a:xfrm>
            <a:off x="1015207" y="63500"/>
            <a:ext cx="5628902" cy="981075"/>
          </a:xfrm>
        </p:spPr>
        <p:txBody>
          <a:bodyPr/>
          <a:lstStyle/>
          <a:p>
            <a:pPr eaLnBrk="1" hangingPunct="1"/>
            <a:r>
              <a:rPr lang="en-US" altLang="es-ES" sz="3600" b="1" dirty="0">
                <a:solidFill>
                  <a:srgbClr val="000090"/>
                </a:solidFill>
                <a:latin typeface="Apple Chancery" panose="03020702040506060504" pitchFamily="66" charset="-79"/>
                <a:ea typeface="ＭＳ Ｐゴシック" panose="020B0600070205080204" pitchFamily="34" charset="-128"/>
                <a:cs typeface="Apple Chancery" panose="03020702040506060504" pitchFamily="66" charset="-79"/>
              </a:rPr>
              <a:t>In-Flight Method (80’s)</a:t>
            </a:r>
            <a:r>
              <a:rPr lang="en-US" altLang="es-ES" sz="3600" b="1" dirty="0">
                <a:solidFill>
                  <a:srgbClr val="000090"/>
                </a:solidFill>
                <a:ea typeface="ＭＳ Ｐゴシック" panose="020B0600070205080204" pitchFamily="34" charset="-128"/>
              </a:rPr>
              <a:t> </a:t>
            </a:r>
          </a:p>
        </p:txBody>
      </p:sp>
      <p:cxnSp>
        <p:nvCxnSpPr>
          <p:cNvPr id="14339" name="AutoShape 5">
            <a:extLst>
              <a:ext uri="{FF2B5EF4-FFF2-40B4-BE49-F238E27FC236}">
                <a16:creationId xmlns:a16="http://schemas.microsoft.com/office/drawing/2014/main" id="{F3B44A56-4F37-C940-B127-5ABF7F758ECB}"/>
              </a:ext>
            </a:extLst>
          </p:cNvPr>
          <p:cNvCxnSpPr>
            <a:cxnSpLocks noChangeShapeType="1"/>
          </p:cNvCxnSpPr>
          <p:nvPr/>
        </p:nvCxnSpPr>
        <p:spPr bwMode="auto">
          <a:xfrm>
            <a:off x="4107284" y="2101850"/>
            <a:ext cx="0"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sp>
        <p:nvSpPr>
          <p:cNvPr id="14340" name="AutoShape 8">
            <a:extLst>
              <a:ext uri="{FF2B5EF4-FFF2-40B4-BE49-F238E27FC236}">
                <a16:creationId xmlns:a16="http://schemas.microsoft.com/office/drawing/2014/main" id="{0C2938A0-E1CC-9F4C-B973-8FDBDD719C92}"/>
              </a:ext>
            </a:extLst>
          </p:cNvPr>
          <p:cNvSpPr>
            <a:spLocks noChangeArrowheads="1"/>
          </p:cNvSpPr>
          <p:nvPr/>
        </p:nvSpPr>
        <p:spPr bwMode="auto">
          <a:xfrm flipV="1">
            <a:off x="614784" y="2203450"/>
            <a:ext cx="1724025" cy="1714500"/>
          </a:xfrm>
          <a:prstGeom prst="flowChartMagneticTape">
            <a:avLst/>
          </a:prstGeom>
          <a:gradFill rotWithShape="0">
            <a:gsLst>
              <a:gs pos="0">
                <a:srgbClr val="4EC2C2"/>
              </a:gs>
              <a:gs pos="100000">
                <a:srgbClr val="66FFFF"/>
              </a:gs>
            </a:gsLst>
            <a:lin ang="18900000" scaled="1"/>
          </a:gradFill>
          <a:ln w="19050">
            <a:solidFill>
              <a:schemeClr val="tx1"/>
            </a:solidFill>
            <a:miter lim="800000"/>
            <a:headEnd/>
            <a:tailEnd/>
          </a:ln>
        </p:spPr>
        <p:txBody>
          <a:bodyPr rot="10800000"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endParaRPr lang="es-ES" altLang="es-ES" sz="1000">
              <a:latin typeface="Times New Roman" panose="02020603050405020304" pitchFamily="18" charset="0"/>
            </a:endParaRPr>
          </a:p>
        </p:txBody>
      </p:sp>
      <p:sp>
        <p:nvSpPr>
          <p:cNvPr id="14341" name="Rectangle 9">
            <a:extLst>
              <a:ext uri="{FF2B5EF4-FFF2-40B4-BE49-F238E27FC236}">
                <a16:creationId xmlns:a16="http://schemas.microsoft.com/office/drawing/2014/main" id="{5842F79B-733F-BB40-B553-90B0B8B42079}"/>
              </a:ext>
            </a:extLst>
          </p:cNvPr>
          <p:cNvSpPr>
            <a:spLocks noChangeArrowheads="1"/>
          </p:cNvSpPr>
          <p:nvPr/>
        </p:nvSpPr>
        <p:spPr bwMode="auto">
          <a:xfrm>
            <a:off x="3319884" y="1933575"/>
            <a:ext cx="127000" cy="762000"/>
          </a:xfrm>
          <a:prstGeom prst="rect">
            <a:avLst/>
          </a:prstGeom>
          <a:solidFill>
            <a:srgbClr val="B2B2B2"/>
          </a:soli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cxnSp>
        <p:nvCxnSpPr>
          <p:cNvPr id="14342" name="AutoShape 12">
            <a:extLst>
              <a:ext uri="{FF2B5EF4-FFF2-40B4-BE49-F238E27FC236}">
                <a16:creationId xmlns:a16="http://schemas.microsoft.com/office/drawing/2014/main" id="{14850918-6EB1-9345-A921-AEFA5D83819A}"/>
              </a:ext>
            </a:extLst>
          </p:cNvPr>
          <p:cNvCxnSpPr>
            <a:cxnSpLocks noChangeShapeType="1"/>
          </p:cNvCxnSpPr>
          <p:nvPr/>
        </p:nvCxnSpPr>
        <p:spPr bwMode="auto">
          <a:xfrm rot="10800000">
            <a:off x="6012284" y="4845050"/>
            <a:ext cx="0"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sp>
        <p:nvSpPr>
          <p:cNvPr id="14343" name="Line 15">
            <a:extLst>
              <a:ext uri="{FF2B5EF4-FFF2-40B4-BE49-F238E27FC236}">
                <a16:creationId xmlns:a16="http://schemas.microsoft.com/office/drawing/2014/main" id="{68F2D9E6-2769-3249-887A-2BFB1E4846E6}"/>
              </a:ext>
            </a:extLst>
          </p:cNvPr>
          <p:cNvSpPr>
            <a:spLocks noChangeShapeType="1"/>
          </p:cNvSpPr>
          <p:nvPr/>
        </p:nvSpPr>
        <p:spPr bwMode="auto">
          <a:xfrm flipV="1">
            <a:off x="3451646" y="2219325"/>
            <a:ext cx="650875" cy="11112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4" name="Line 16">
            <a:extLst>
              <a:ext uri="{FF2B5EF4-FFF2-40B4-BE49-F238E27FC236}">
                <a16:creationId xmlns:a16="http://schemas.microsoft.com/office/drawing/2014/main" id="{12172F89-5337-5B4C-85A3-92161A137D6D}"/>
              </a:ext>
            </a:extLst>
          </p:cNvPr>
          <p:cNvSpPr>
            <a:spLocks noChangeShapeType="1"/>
          </p:cNvSpPr>
          <p:nvPr/>
        </p:nvSpPr>
        <p:spPr bwMode="auto">
          <a:xfrm>
            <a:off x="3456409" y="2330450"/>
            <a:ext cx="646112"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5" name="Line 17">
            <a:extLst>
              <a:ext uri="{FF2B5EF4-FFF2-40B4-BE49-F238E27FC236}">
                <a16:creationId xmlns:a16="http://schemas.microsoft.com/office/drawing/2014/main" id="{EFAA28AF-0EF0-BB44-8464-F8240EAF2A36}"/>
              </a:ext>
            </a:extLst>
          </p:cNvPr>
          <p:cNvSpPr>
            <a:spLocks noChangeShapeType="1"/>
          </p:cNvSpPr>
          <p:nvPr/>
        </p:nvSpPr>
        <p:spPr bwMode="auto">
          <a:xfrm>
            <a:off x="3451646" y="2330450"/>
            <a:ext cx="639763" cy="920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6" name="Text Box 29">
            <a:extLst>
              <a:ext uri="{FF2B5EF4-FFF2-40B4-BE49-F238E27FC236}">
                <a16:creationId xmlns:a16="http://schemas.microsoft.com/office/drawing/2014/main" id="{E0346943-96A6-3441-AA63-31688380205A}"/>
              </a:ext>
            </a:extLst>
          </p:cNvPr>
          <p:cNvSpPr txBox="1">
            <a:spLocks noChangeArrowheads="1"/>
          </p:cNvSpPr>
          <p:nvPr/>
        </p:nvSpPr>
        <p:spPr bwMode="auto">
          <a:xfrm>
            <a:off x="2746796" y="1196975"/>
            <a:ext cx="1404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115000"/>
              </a:lnSpc>
            </a:pPr>
            <a:r>
              <a:rPr lang="pl-PL" altLang="es-ES" sz="2000" b="1">
                <a:solidFill>
                  <a:srgbClr val="FF0000"/>
                </a:solidFill>
                <a:latin typeface="Times New Roman" panose="02020603050405020304" pitchFamily="18" charset="0"/>
              </a:rPr>
              <a:t>Production</a:t>
            </a:r>
            <a:endParaRPr lang="pl-PL" altLang="es-ES" sz="1600"/>
          </a:p>
        </p:txBody>
      </p:sp>
      <p:sp>
        <p:nvSpPr>
          <p:cNvPr id="14347" name="Text Box 32">
            <a:extLst>
              <a:ext uri="{FF2B5EF4-FFF2-40B4-BE49-F238E27FC236}">
                <a16:creationId xmlns:a16="http://schemas.microsoft.com/office/drawing/2014/main" id="{016FDEAB-E3F7-5B4A-BC7D-4651C64F399B}"/>
              </a:ext>
            </a:extLst>
          </p:cNvPr>
          <p:cNvSpPr txBox="1">
            <a:spLocks noChangeArrowheads="1"/>
          </p:cNvSpPr>
          <p:nvPr/>
        </p:nvSpPr>
        <p:spPr bwMode="auto">
          <a:xfrm>
            <a:off x="590971" y="2709863"/>
            <a:ext cx="17049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pl-PL" altLang="es-ES" sz="1600"/>
              <a:t>HEAVY ION </a:t>
            </a:r>
          </a:p>
          <a:p>
            <a:pPr algn="ctr" eaLnBrk="1" hangingPunct="1"/>
            <a:r>
              <a:rPr lang="pl-PL" altLang="es-ES" sz="1600"/>
              <a:t>ACCELERATOR</a:t>
            </a:r>
          </a:p>
        </p:txBody>
      </p:sp>
      <p:sp>
        <p:nvSpPr>
          <p:cNvPr id="14348" name="AutoShape 33">
            <a:extLst>
              <a:ext uri="{FF2B5EF4-FFF2-40B4-BE49-F238E27FC236}">
                <a16:creationId xmlns:a16="http://schemas.microsoft.com/office/drawing/2014/main" id="{019B24CC-396F-6A4C-85C0-166327ED62A8}"/>
              </a:ext>
            </a:extLst>
          </p:cNvPr>
          <p:cNvSpPr>
            <a:spLocks noChangeArrowheads="1"/>
          </p:cNvSpPr>
          <p:nvPr/>
        </p:nvSpPr>
        <p:spPr bwMode="auto">
          <a:xfrm>
            <a:off x="2462634" y="2228850"/>
            <a:ext cx="741362" cy="2254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0000"/>
          </a:solidFill>
          <a:ln w="9525">
            <a:solidFill>
              <a:schemeClr val="tx1"/>
            </a:solidFill>
            <a:miter lim="800000"/>
            <a:headEnd/>
            <a:tailEnd/>
          </a:ln>
        </p:spPr>
        <p:txBody>
          <a:bodyPr wrap="none" anchor="ctr"/>
          <a:lstStyle/>
          <a:p>
            <a:endParaRPr lang="en-GB"/>
          </a:p>
        </p:txBody>
      </p:sp>
      <p:grpSp>
        <p:nvGrpSpPr>
          <p:cNvPr id="17" name="Group 44">
            <a:extLst>
              <a:ext uri="{FF2B5EF4-FFF2-40B4-BE49-F238E27FC236}">
                <a16:creationId xmlns:a16="http://schemas.microsoft.com/office/drawing/2014/main" id="{3CC492F4-653C-7246-8A2E-CEF3890811B8}"/>
              </a:ext>
            </a:extLst>
          </p:cNvPr>
          <p:cNvGrpSpPr>
            <a:grpSpLocks/>
          </p:cNvGrpSpPr>
          <p:nvPr/>
        </p:nvGrpSpPr>
        <p:grpSpPr bwMode="auto">
          <a:xfrm>
            <a:off x="7125121" y="3086100"/>
            <a:ext cx="1719263" cy="3386138"/>
            <a:chOff x="4221" y="2044"/>
            <a:chExt cx="1083" cy="2133"/>
          </a:xfrm>
        </p:grpSpPr>
        <p:sp>
          <p:nvSpPr>
            <p:cNvPr id="14382" name="Text Box 31">
              <a:extLst>
                <a:ext uri="{FF2B5EF4-FFF2-40B4-BE49-F238E27FC236}">
                  <a16:creationId xmlns:a16="http://schemas.microsoft.com/office/drawing/2014/main" id="{3CA6E5B8-10F5-1346-A1A2-F1F21D9E415C}"/>
                </a:ext>
              </a:extLst>
            </p:cNvPr>
            <p:cNvSpPr txBox="1">
              <a:spLocks noChangeArrowheads="1"/>
            </p:cNvSpPr>
            <p:nvPr/>
          </p:nvSpPr>
          <p:spPr bwMode="auto">
            <a:xfrm>
              <a:off x="4221" y="2044"/>
              <a:ext cx="9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2000">
                  <a:solidFill>
                    <a:srgbClr val="FF0000"/>
                  </a:solidFill>
                </a:rPr>
                <a:t>Observation</a:t>
              </a:r>
            </a:p>
          </p:txBody>
        </p:sp>
        <p:sp>
          <p:nvSpPr>
            <p:cNvPr id="14383" name="AutoShape 34">
              <a:extLst>
                <a:ext uri="{FF2B5EF4-FFF2-40B4-BE49-F238E27FC236}">
                  <a16:creationId xmlns:a16="http://schemas.microsoft.com/office/drawing/2014/main" id="{DA9D0DAF-2FB4-104F-ADDA-134A5AFC961F}"/>
                </a:ext>
              </a:extLst>
            </p:cNvPr>
            <p:cNvSpPr>
              <a:spLocks noChangeArrowheads="1"/>
            </p:cNvSpPr>
            <p:nvPr/>
          </p:nvSpPr>
          <p:spPr bwMode="auto">
            <a:xfrm rot="-5400000">
              <a:off x="4912" y="2856"/>
              <a:ext cx="416" cy="368"/>
            </a:xfrm>
            <a:prstGeom prst="flowChartMagneticDisk">
              <a:avLst/>
            </a:prstGeom>
            <a:solidFill>
              <a:srgbClr val="009999"/>
            </a:solidFill>
            <a:ln w="9525">
              <a:solidFill>
                <a:schemeClr val="tx1"/>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sp>
          <p:nvSpPr>
            <p:cNvPr id="14384" name="AutoShape 35">
              <a:extLst>
                <a:ext uri="{FF2B5EF4-FFF2-40B4-BE49-F238E27FC236}">
                  <a16:creationId xmlns:a16="http://schemas.microsoft.com/office/drawing/2014/main" id="{83C5A423-6564-0D4C-BADA-26130AAEF333}"/>
                </a:ext>
              </a:extLst>
            </p:cNvPr>
            <p:cNvSpPr>
              <a:spLocks noChangeArrowheads="1"/>
            </p:cNvSpPr>
            <p:nvPr/>
          </p:nvSpPr>
          <p:spPr bwMode="auto">
            <a:xfrm>
              <a:off x="4528" y="2856"/>
              <a:ext cx="368" cy="368"/>
            </a:xfrm>
            <a:prstGeom prst="irregularSeal1">
              <a:avLst/>
            </a:prstGeom>
            <a:gradFill rotWithShape="0">
              <a:gsLst>
                <a:gs pos="0">
                  <a:srgbClr val="FFFF00"/>
                </a:gs>
                <a:gs pos="100000">
                  <a:srgbClr val="FF0000"/>
                </a:gs>
              </a:gsLst>
              <a:path path="shape">
                <a:fillToRect l="50000" t="50000" r="50000" b="50000"/>
              </a:path>
            </a:gra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sp>
          <p:nvSpPr>
            <p:cNvPr id="14385" name="AutoShape 36">
              <a:extLst>
                <a:ext uri="{FF2B5EF4-FFF2-40B4-BE49-F238E27FC236}">
                  <a16:creationId xmlns:a16="http://schemas.microsoft.com/office/drawing/2014/main" id="{27DF306D-3094-C541-BF9C-DCBC4FA89C5E}"/>
                </a:ext>
              </a:extLst>
            </p:cNvPr>
            <p:cNvSpPr>
              <a:spLocks noChangeArrowheads="1"/>
            </p:cNvSpPr>
            <p:nvPr/>
          </p:nvSpPr>
          <p:spPr bwMode="auto">
            <a:xfrm>
              <a:off x="4536" y="2512"/>
              <a:ext cx="405" cy="2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80 w 21600"/>
                <a:gd name="T13" fmla="*/ 4524 h 21600"/>
                <a:gd name="T14" fmla="*/ 17120 w 21600"/>
                <a:gd name="T15" fmla="*/ 17076 h 21600"/>
              </a:gdLst>
              <a:ahLst/>
              <a:cxnLst>
                <a:cxn ang="T8">
                  <a:pos x="T0" y="T1"/>
                </a:cxn>
                <a:cxn ang="T9">
                  <a:pos x="T2" y="T3"/>
                </a:cxn>
                <a:cxn ang="T10">
                  <a:pos x="T4" y="T5"/>
                </a:cxn>
                <a:cxn ang="T11">
                  <a:pos x="T6" y="T7"/>
                </a:cxn>
              </a:cxnLst>
              <a:rect l="T12" t="T13" r="T14" b="T15"/>
              <a:pathLst>
                <a:path w="21600" h="21600">
                  <a:moveTo>
                    <a:pt x="0" y="0"/>
                  </a:moveTo>
                  <a:lnTo>
                    <a:pt x="5387" y="21600"/>
                  </a:lnTo>
                  <a:lnTo>
                    <a:pt x="16213" y="21600"/>
                  </a:lnTo>
                  <a:lnTo>
                    <a:pt x="21600" y="0"/>
                  </a:lnTo>
                  <a:lnTo>
                    <a:pt x="0" y="0"/>
                  </a:lnTo>
                  <a:close/>
                </a:path>
              </a:pathLst>
            </a:custGeom>
            <a:solidFill>
              <a:srgbClr val="009999"/>
            </a:solidFill>
            <a:ln w="9525">
              <a:solidFill>
                <a:schemeClr val="tx1"/>
              </a:solidFill>
              <a:miter lim="800000"/>
              <a:headEnd/>
              <a:tailEnd/>
            </a:ln>
          </p:spPr>
          <p:txBody>
            <a:bodyPr wrap="none" anchor="ctr"/>
            <a:lstStyle/>
            <a:p>
              <a:endParaRPr lang="en-GB"/>
            </a:p>
          </p:txBody>
        </p:sp>
        <p:sp>
          <p:nvSpPr>
            <p:cNvPr id="14386" name="AutoShape 37">
              <a:extLst>
                <a:ext uri="{FF2B5EF4-FFF2-40B4-BE49-F238E27FC236}">
                  <a16:creationId xmlns:a16="http://schemas.microsoft.com/office/drawing/2014/main" id="{88CA5E29-3E9A-3245-9E83-91C1867FD636}"/>
                </a:ext>
              </a:extLst>
            </p:cNvPr>
            <p:cNvSpPr>
              <a:spLocks noChangeArrowheads="1"/>
            </p:cNvSpPr>
            <p:nvPr/>
          </p:nvSpPr>
          <p:spPr bwMode="auto">
            <a:xfrm flipV="1">
              <a:off x="4536" y="3288"/>
              <a:ext cx="405" cy="2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80 w 21600"/>
                <a:gd name="T13" fmla="*/ 4524 h 21600"/>
                <a:gd name="T14" fmla="*/ 17120 w 21600"/>
                <a:gd name="T15" fmla="*/ 17076 h 21600"/>
              </a:gdLst>
              <a:ahLst/>
              <a:cxnLst>
                <a:cxn ang="T8">
                  <a:pos x="T0" y="T1"/>
                </a:cxn>
                <a:cxn ang="T9">
                  <a:pos x="T2" y="T3"/>
                </a:cxn>
                <a:cxn ang="T10">
                  <a:pos x="T4" y="T5"/>
                </a:cxn>
                <a:cxn ang="T11">
                  <a:pos x="T6" y="T7"/>
                </a:cxn>
              </a:cxnLst>
              <a:rect l="T12" t="T13" r="T14" b="T15"/>
              <a:pathLst>
                <a:path w="21600" h="21600">
                  <a:moveTo>
                    <a:pt x="0" y="0"/>
                  </a:moveTo>
                  <a:lnTo>
                    <a:pt x="5387" y="21600"/>
                  </a:lnTo>
                  <a:lnTo>
                    <a:pt x="16213" y="21600"/>
                  </a:lnTo>
                  <a:lnTo>
                    <a:pt x="21600" y="0"/>
                  </a:lnTo>
                  <a:lnTo>
                    <a:pt x="0" y="0"/>
                  </a:lnTo>
                  <a:close/>
                </a:path>
              </a:pathLst>
            </a:custGeom>
            <a:solidFill>
              <a:srgbClr val="009999"/>
            </a:solidFill>
            <a:ln w="9525">
              <a:solidFill>
                <a:schemeClr val="tx1"/>
              </a:solidFill>
              <a:miter lim="800000"/>
              <a:headEnd/>
              <a:tailEnd/>
            </a:ln>
          </p:spPr>
          <p:txBody>
            <a:bodyPr wrap="none" anchor="ctr"/>
            <a:lstStyle/>
            <a:p>
              <a:endParaRPr lang="en-GB"/>
            </a:p>
          </p:txBody>
        </p:sp>
        <p:sp>
          <p:nvSpPr>
            <p:cNvPr id="14387" name="Text Box 38">
              <a:extLst>
                <a:ext uri="{FF2B5EF4-FFF2-40B4-BE49-F238E27FC236}">
                  <a16:creationId xmlns:a16="http://schemas.microsoft.com/office/drawing/2014/main" id="{07BA0014-4F0C-8842-B0F1-AC0358E6F04B}"/>
                </a:ext>
              </a:extLst>
            </p:cNvPr>
            <p:cNvSpPr txBox="1">
              <a:spLocks noChangeArrowheads="1"/>
            </p:cNvSpPr>
            <p:nvPr/>
          </p:nvSpPr>
          <p:spPr bwMode="auto">
            <a:xfrm>
              <a:off x="4376" y="3654"/>
              <a:ext cx="748"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pl-PL" altLang="es-ES" sz="1600"/>
                <a:t>Detector</a:t>
              </a:r>
            </a:p>
            <a:p>
              <a:pPr algn="ctr" eaLnBrk="1" hangingPunct="1"/>
              <a:r>
                <a:rPr lang="pl-PL" altLang="es-ES" sz="1600"/>
                <a:t>Electronics</a:t>
              </a:r>
            </a:p>
            <a:p>
              <a:pPr algn="ctr" eaLnBrk="1" hangingPunct="1"/>
              <a:r>
                <a:rPr lang="pl-PL" altLang="es-ES" sz="1600"/>
                <a:t>DAQ</a:t>
              </a:r>
            </a:p>
          </p:txBody>
        </p:sp>
      </p:grpSp>
      <p:grpSp>
        <p:nvGrpSpPr>
          <p:cNvPr id="14350" name="Grupa 42">
            <a:extLst>
              <a:ext uri="{FF2B5EF4-FFF2-40B4-BE49-F238E27FC236}">
                <a16:creationId xmlns:a16="http://schemas.microsoft.com/office/drawing/2014/main" id="{B2D5BBE2-6881-1B46-8A22-D5451CC7F00F}"/>
              </a:ext>
            </a:extLst>
          </p:cNvPr>
          <p:cNvGrpSpPr>
            <a:grpSpLocks/>
          </p:cNvGrpSpPr>
          <p:nvPr/>
        </p:nvGrpSpPr>
        <p:grpSpPr bwMode="auto">
          <a:xfrm>
            <a:off x="3813596" y="2093913"/>
            <a:ext cx="3460750" cy="2919412"/>
            <a:chOff x="3516323" y="2252663"/>
            <a:chExt cx="3460758" cy="2919412"/>
          </a:xfrm>
        </p:grpSpPr>
        <p:cxnSp>
          <p:nvCxnSpPr>
            <p:cNvPr id="14363" name="AutoShape 66">
              <a:extLst>
                <a:ext uri="{FF2B5EF4-FFF2-40B4-BE49-F238E27FC236}">
                  <a16:creationId xmlns:a16="http://schemas.microsoft.com/office/drawing/2014/main" id="{F39C6DC4-AAF7-FD4A-B30B-68A377D820DE}"/>
                </a:ext>
              </a:extLst>
            </p:cNvPr>
            <p:cNvCxnSpPr>
              <a:cxnSpLocks noChangeShapeType="1"/>
            </p:cNvCxnSpPr>
            <p:nvPr/>
          </p:nvCxnSpPr>
          <p:spPr bwMode="auto">
            <a:xfrm flipH="1">
              <a:off x="4549775" y="3403600"/>
              <a:ext cx="403225"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4364" name="AutoShape 67">
              <a:extLst>
                <a:ext uri="{FF2B5EF4-FFF2-40B4-BE49-F238E27FC236}">
                  <a16:creationId xmlns:a16="http://schemas.microsoft.com/office/drawing/2014/main" id="{E201631B-206C-224D-AC86-D2FDEC1DA973}"/>
                </a:ext>
              </a:extLst>
            </p:cNvPr>
            <p:cNvCxnSpPr>
              <a:cxnSpLocks noChangeShapeType="1"/>
            </p:cNvCxnSpPr>
            <p:nvPr/>
          </p:nvCxnSpPr>
          <p:spPr bwMode="auto">
            <a:xfrm rot="10800000">
              <a:off x="5715000" y="4600575"/>
              <a:ext cx="0" cy="403225"/>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4365" name="AutoShape 68">
              <a:extLst>
                <a:ext uri="{FF2B5EF4-FFF2-40B4-BE49-F238E27FC236}">
                  <a16:creationId xmlns:a16="http://schemas.microsoft.com/office/drawing/2014/main" id="{794634DF-450E-8141-A1B6-09D3C4156691}"/>
                </a:ext>
              </a:extLst>
            </p:cNvPr>
            <p:cNvCxnSpPr>
              <a:cxnSpLocks noChangeShapeType="1"/>
            </p:cNvCxnSpPr>
            <p:nvPr/>
          </p:nvCxnSpPr>
          <p:spPr bwMode="auto">
            <a:xfrm>
              <a:off x="3794125" y="2252663"/>
              <a:ext cx="0" cy="403225"/>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grpSp>
          <p:nvGrpSpPr>
            <p:cNvPr id="14366" name="Group 69">
              <a:extLst>
                <a:ext uri="{FF2B5EF4-FFF2-40B4-BE49-F238E27FC236}">
                  <a16:creationId xmlns:a16="http://schemas.microsoft.com/office/drawing/2014/main" id="{6B7DB3C7-E0C8-6043-8CF6-47ADA62E10D5}"/>
                </a:ext>
              </a:extLst>
            </p:cNvPr>
            <p:cNvGrpSpPr>
              <a:grpSpLocks/>
            </p:cNvGrpSpPr>
            <p:nvPr/>
          </p:nvGrpSpPr>
          <p:grpSpPr bwMode="auto">
            <a:xfrm>
              <a:off x="3516323" y="2254250"/>
              <a:ext cx="3460758" cy="2917825"/>
              <a:chOff x="2222" y="1424"/>
              <a:chExt cx="2180" cy="1838"/>
            </a:xfrm>
          </p:grpSpPr>
          <p:sp>
            <p:nvSpPr>
              <p:cNvPr id="14370" name="Arc 70">
                <a:extLst>
                  <a:ext uri="{FF2B5EF4-FFF2-40B4-BE49-F238E27FC236}">
                    <a16:creationId xmlns:a16="http://schemas.microsoft.com/office/drawing/2014/main" id="{DB6FF1F1-D7E4-F946-B5FB-D54370E0B256}"/>
                  </a:ext>
                </a:extLst>
              </p:cNvPr>
              <p:cNvSpPr>
                <a:spLocks/>
              </p:cNvSpPr>
              <p:nvPr/>
            </p:nvSpPr>
            <p:spPr bwMode="auto">
              <a:xfrm>
                <a:off x="2400" y="1424"/>
                <a:ext cx="72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CC00"/>
              </a:solidFill>
              <a:ln w="19050">
                <a:solidFill>
                  <a:schemeClr val="tx1"/>
                </a:solidFill>
                <a:round/>
                <a:headEnd/>
                <a:tailEnd/>
              </a:ln>
            </p:spPr>
            <p:txBody>
              <a:bodyPr wrap="none" anchor="ctr"/>
              <a:lstStyle/>
              <a:p>
                <a:endParaRPr lang="en-GB"/>
              </a:p>
            </p:txBody>
          </p:sp>
          <p:sp>
            <p:nvSpPr>
              <p:cNvPr id="14371" name="Arc 71">
                <a:extLst>
                  <a:ext uri="{FF2B5EF4-FFF2-40B4-BE49-F238E27FC236}">
                    <a16:creationId xmlns:a16="http://schemas.microsoft.com/office/drawing/2014/main" id="{9B787949-047D-0B49-B7F3-FA7809A6EAE5}"/>
                  </a:ext>
                </a:extLst>
              </p:cNvPr>
              <p:cNvSpPr>
                <a:spLocks/>
              </p:cNvSpPr>
              <p:nvPr/>
            </p:nvSpPr>
            <p:spPr bwMode="auto">
              <a:xfrm rot="10800000">
                <a:off x="2881" y="2433"/>
                <a:ext cx="72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CC00"/>
              </a:solidFill>
              <a:ln w="19050">
                <a:solidFill>
                  <a:schemeClr val="tx1"/>
                </a:solidFill>
                <a:round/>
                <a:headEnd/>
                <a:tailEnd/>
              </a:ln>
            </p:spPr>
            <p:txBody>
              <a:bodyPr wrap="none" anchor="ctr"/>
              <a:lstStyle/>
              <a:p>
                <a:endParaRPr lang="en-GB"/>
              </a:p>
            </p:txBody>
          </p:sp>
          <p:sp>
            <p:nvSpPr>
              <p:cNvPr id="14372" name="Line 72">
                <a:extLst>
                  <a:ext uri="{FF2B5EF4-FFF2-40B4-BE49-F238E27FC236}">
                    <a16:creationId xmlns:a16="http://schemas.microsoft.com/office/drawing/2014/main" id="{7A38CCFD-DF2C-D242-AA98-853665A413BB}"/>
                  </a:ext>
                </a:extLst>
              </p:cNvPr>
              <p:cNvSpPr>
                <a:spLocks noChangeShapeType="1"/>
              </p:cNvSpPr>
              <p:nvPr/>
            </p:nvSpPr>
            <p:spPr bwMode="auto">
              <a:xfrm>
                <a:off x="2990" y="2144"/>
                <a:ext cx="0" cy="29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3" name="Line 73">
                <a:extLst>
                  <a:ext uri="{FF2B5EF4-FFF2-40B4-BE49-F238E27FC236}">
                    <a16:creationId xmlns:a16="http://schemas.microsoft.com/office/drawing/2014/main" id="{6D07FBF5-0957-F74E-A943-12443C83F4B8}"/>
                  </a:ext>
                </a:extLst>
              </p:cNvPr>
              <p:cNvSpPr>
                <a:spLocks noChangeShapeType="1"/>
              </p:cNvSpPr>
              <p:nvPr/>
            </p:nvSpPr>
            <p:spPr bwMode="auto">
              <a:xfrm>
                <a:off x="2933" y="2144"/>
                <a:ext cx="2" cy="28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4" name="Line 74">
                <a:extLst>
                  <a:ext uri="{FF2B5EF4-FFF2-40B4-BE49-F238E27FC236}">
                    <a16:creationId xmlns:a16="http://schemas.microsoft.com/office/drawing/2014/main" id="{80DA350C-4AEF-174F-A8BC-972629564554}"/>
                  </a:ext>
                </a:extLst>
              </p:cNvPr>
              <p:cNvSpPr>
                <a:spLocks noChangeShapeType="1"/>
              </p:cNvSpPr>
              <p:nvPr/>
            </p:nvSpPr>
            <p:spPr bwMode="auto">
              <a:xfrm flipH="1">
                <a:off x="3043" y="2151"/>
                <a:ext cx="1" cy="28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5" name="Line 75">
                <a:extLst>
                  <a:ext uri="{FF2B5EF4-FFF2-40B4-BE49-F238E27FC236}">
                    <a16:creationId xmlns:a16="http://schemas.microsoft.com/office/drawing/2014/main" id="{748DFE82-170C-E14D-A767-F75DB25BEE36}"/>
                  </a:ext>
                </a:extLst>
              </p:cNvPr>
              <p:cNvSpPr>
                <a:spLocks noChangeShapeType="1"/>
              </p:cNvSpPr>
              <p:nvPr/>
            </p:nvSpPr>
            <p:spPr bwMode="auto">
              <a:xfrm flipV="1">
                <a:off x="3605" y="3030"/>
                <a:ext cx="797" cy="2"/>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76" name="Line 76">
                <a:extLst>
                  <a:ext uri="{FF2B5EF4-FFF2-40B4-BE49-F238E27FC236}">
                    <a16:creationId xmlns:a16="http://schemas.microsoft.com/office/drawing/2014/main" id="{CDE57060-90BB-974A-BD51-9F0A07C3882E}"/>
                  </a:ext>
                </a:extLst>
              </p:cNvPr>
              <p:cNvSpPr>
                <a:spLocks noChangeShapeType="1"/>
              </p:cNvSpPr>
              <p:nvPr/>
            </p:nvSpPr>
            <p:spPr bwMode="auto">
              <a:xfrm>
                <a:off x="3864" y="2802"/>
                <a:ext cx="0" cy="18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7" name="Line 77">
                <a:extLst>
                  <a:ext uri="{FF2B5EF4-FFF2-40B4-BE49-F238E27FC236}">
                    <a16:creationId xmlns:a16="http://schemas.microsoft.com/office/drawing/2014/main" id="{51BC0D9E-C5BF-C54D-8659-A355F85A278C}"/>
                  </a:ext>
                </a:extLst>
              </p:cNvPr>
              <p:cNvSpPr>
                <a:spLocks noChangeShapeType="1"/>
              </p:cNvSpPr>
              <p:nvPr/>
            </p:nvSpPr>
            <p:spPr bwMode="auto">
              <a:xfrm>
                <a:off x="3864" y="3080"/>
                <a:ext cx="0" cy="18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8" name="Line 78">
                <a:extLst>
                  <a:ext uri="{FF2B5EF4-FFF2-40B4-BE49-F238E27FC236}">
                    <a16:creationId xmlns:a16="http://schemas.microsoft.com/office/drawing/2014/main" id="{00B6F397-D0C8-8E46-8EE2-C77B773248F0}"/>
                  </a:ext>
                </a:extLst>
              </p:cNvPr>
              <p:cNvSpPr>
                <a:spLocks noChangeShapeType="1"/>
              </p:cNvSpPr>
              <p:nvPr/>
            </p:nvSpPr>
            <p:spPr bwMode="auto">
              <a:xfrm flipV="1">
                <a:off x="3602" y="2902"/>
                <a:ext cx="238" cy="58"/>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79" name="Line 79">
                <a:extLst>
                  <a:ext uri="{FF2B5EF4-FFF2-40B4-BE49-F238E27FC236}">
                    <a16:creationId xmlns:a16="http://schemas.microsoft.com/office/drawing/2014/main" id="{4042E912-BFC3-8542-A15A-D5481C690F3F}"/>
                  </a:ext>
                </a:extLst>
              </p:cNvPr>
              <p:cNvSpPr>
                <a:spLocks noChangeShapeType="1"/>
              </p:cNvSpPr>
              <p:nvPr/>
            </p:nvSpPr>
            <p:spPr bwMode="auto">
              <a:xfrm>
                <a:off x="3605" y="3094"/>
                <a:ext cx="235" cy="46"/>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80" name="Text Box 80">
                <a:extLst>
                  <a:ext uri="{FF2B5EF4-FFF2-40B4-BE49-F238E27FC236}">
                    <a16:creationId xmlns:a16="http://schemas.microsoft.com/office/drawing/2014/main" id="{A881EA37-8CA6-D141-BAE1-17B54D6800E7}"/>
                  </a:ext>
                </a:extLst>
              </p:cNvPr>
              <p:cNvSpPr txBox="1">
                <a:spLocks noChangeArrowheads="1"/>
              </p:cNvSpPr>
              <p:nvPr/>
            </p:nvSpPr>
            <p:spPr bwMode="auto">
              <a:xfrm>
                <a:off x="2222" y="2622"/>
                <a:ext cx="68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1600"/>
                  <a:t>Magnetic </a:t>
                </a:r>
              </a:p>
              <a:p>
                <a:r>
                  <a:rPr lang="pl-PL" altLang="es-ES" sz="1600"/>
                  <a:t>Separator</a:t>
                </a:r>
                <a:endParaRPr lang="pl-PL" altLang="es-ES" sz="2000"/>
              </a:p>
            </p:txBody>
          </p:sp>
          <p:sp>
            <p:nvSpPr>
              <p:cNvPr id="14381" name="Text Box 81">
                <a:extLst>
                  <a:ext uri="{FF2B5EF4-FFF2-40B4-BE49-F238E27FC236}">
                    <a16:creationId xmlns:a16="http://schemas.microsoft.com/office/drawing/2014/main" id="{B104BBCB-A6B2-554B-9783-8E98F486EBAA}"/>
                  </a:ext>
                </a:extLst>
              </p:cNvPr>
              <p:cNvSpPr txBox="1">
                <a:spLocks noChangeArrowheads="1"/>
              </p:cNvSpPr>
              <p:nvPr/>
            </p:nvSpPr>
            <p:spPr bwMode="auto">
              <a:xfrm>
                <a:off x="3089" y="1494"/>
                <a:ext cx="78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2000">
                    <a:solidFill>
                      <a:srgbClr val="FF0000"/>
                    </a:solidFill>
                  </a:rPr>
                  <a:t>Selection</a:t>
                </a:r>
                <a:endParaRPr lang="pl-PL" altLang="es-ES"/>
              </a:p>
            </p:txBody>
          </p:sp>
        </p:grpSp>
        <p:sp>
          <p:nvSpPr>
            <p:cNvPr id="14367" name="Arc 82">
              <a:extLst>
                <a:ext uri="{FF2B5EF4-FFF2-40B4-BE49-F238E27FC236}">
                  <a16:creationId xmlns:a16="http://schemas.microsoft.com/office/drawing/2014/main" id="{D146397E-1A4A-A84A-BFAA-6F28854C6CCB}"/>
                </a:ext>
              </a:extLst>
            </p:cNvPr>
            <p:cNvSpPr>
              <a:spLocks/>
            </p:cNvSpPr>
            <p:nvPr/>
          </p:nvSpPr>
          <p:spPr bwMode="auto">
            <a:xfrm>
              <a:off x="3792538" y="2663825"/>
              <a:ext cx="739775" cy="73977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EAEAEA"/>
            </a:solidFill>
            <a:ln w="19050">
              <a:solidFill>
                <a:schemeClr val="tx1"/>
              </a:solidFill>
              <a:round/>
              <a:headEnd/>
              <a:tailEnd/>
            </a:ln>
          </p:spPr>
          <p:txBody>
            <a:bodyPr wrap="none" anchor="ctr"/>
            <a:lstStyle/>
            <a:p>
              <a:endParaRPr lang="en-GB"/>
            </a:p>
          </p:txBody>
        </p:sp>
        <p:sp>
          <p:nvSpPr>
            <p:cNvPr id="14368" name="Arc 83">
              <a:extLst>
                <a:ext uri="{FF2B5EF4-FFF2-40B4-BE49-F238E27FC236}">
                  <a16:creationId xmlns:a16="http://schemas.microsoft.com/office/drawing/2014/main" id="{A9C2CAFF-A9E4-D348-972F-374F89CB09AB}"/>
                </a:ext>
              </a:extLst>
            </p:cNvPr>
            <p:cNvSpPr>
              <a:spLocks/>
            </p:cNvSpPr>
            <p:nvPr/>
          </p:nvSpPr>
          <p:spPr bwMode="auto">
            <a:xfrm rot="10800000">
              <a:off x="4978400" y="3848100"/>
              <a:ext cx="739775" cy="73977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EAEAEA"/>
            </a:solidFill>
            <a:ln w="19050">
              <a:solidFill>
                <a:schemeClr val="tx1"/>
              </a:solidFill>
              <a:round/>
              <a:headEnd/>
              <a:tailEnd/>
            </a:ln>
          </p:spPr>
          <p:txBody>
            <a:bodyPr rot="10800000" wrap="none" anchor="ctr"/>
            <a:lstStyle/>
            <a:p>
              <a:endParaRPr lang="en-GB"/>
            </a:p>
          </p:txBody>
        </p:sp>
        <p:cxnSp>
          <p:nvCxnSpPr>
            <p:cNvPr id="14369" name="AutoShape 84">
              <a:extLst>
                <a:ext uri="{FF2B5EF4-FFF2-40B4-BE49-F238E27FC236}">
                  <a16:creationId xmlns:a16="http://schemas.microsoft.com/office/drawing/2014/main" id="{4EE1C2BC-BDEF-CC4B-A2F0-D6C9B295D908}"/>
                </a:ext>
              </a:extLst>
            </p:cNvPr>
            <p:cNvCxnSpPr>
              <a:cxnSpLocks noChangeShapeType="1"/>
            </p:cNvCxnSpPr>
            <p:nvPr/>
          </p:nvCxnSpPr>
          <p:spPr bwMode="auto">
            <a:xfrm rot="10800000" flipH="1">
              <a:off x="4556125" y="3852863"/>
              <a:ext cx="403225"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grpSp>
      <p:sp>
        <p:nvSpPr>
          <p:cNvPr id="44" name="Prostokąt 44">
            <a:extLst>
              <a:ext uri="{FF2B5EF4-FFF2-40B4-BE49-F238E27FC236}">
                <a16:creationId xmlns:a16="http://schemas.microsoft.com/office/drawing/2014/main" id="{DA852F87-6F13-3E46-862F-94CEF63E27C9}"/>
              </a:ext>
            </a:extLst>
          </p:cNvPr>
          <p:cNvSpPr/>
          <p:nvPr/>
        </p:nvSpPr>
        <p:spPr>
          <a:xfrm rot="16200000">
            <a:off x="4987552" y="3174207"/>
            <a:ext cx="93663" cy="558800"/>
          </a:xfrm>
          <a:prstGeom prst="rect">
            <a:avLst/>
          </a:prstGeom>
          <a:solidFill>
            <a:srgbClr val="00FF99">
              <a:alpha val="54902"/>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5" name="Grupa 49">
            <a:extLst>
              <a:ext uri="{FF2B5EF4-FFF2-40B4-BE49-F238E27FC236}">
                <a16:creationId xmlns:a16="http://schemas.microsoft.com/office/drawing/2014/main" id="{47A0AF50-8DE4-0B4A-9494-D319B09FDB66}"/>
              </a:ext>
            </a:extLst>
          </p:cNvPr>
          <p:cNvGrpSpPr>
            <a:grpSpLocks/>
          </p:cNvGrpSpPr>
          <p:nvPr/>
        </p:nvGrpSpPr>
        <p:grpSpPr bwMode="auto">
          <a:xfrm>
            <a:off x="6644109" y="4376738"/>
            <a:ext cx="446087" cy="1169987"/>
            <a:chOff x="6346825" y="4535488"/>
            <a:chExt cx="446088" cy="1169987"/>
          </a:xfrm>
        </p:grpSpPr>
        <p:sp>
          <p:nvSpPr>
            <p:cNvPr id="46" name="Prostokąt 43">
              <a:extLst>
                <a:ext uri="{FF2B5EF4-FFF2-40B4-BE49-F238E27FC236}">
                  <a16:creationId xmlns:a16="http://schemas.microsoft.com/office/drawing/2014/main" id="{611A5D95-BDA1-5F4B-BCD2-7F88941EC746}"/>
                </a:ext>
              </a:extLst>
            </p:cNvPr>
            <p:cNvSpPr/>
            <p:nvPr/>
          </p:nvSpPr>
          <p:spPr>
            <a:xfrm>
              <a:off x="6510337" y="4535488"/>
              <a:ext cx="93663" cy="558800"/>
            </a:xfrm>
            <a:prstGeom prst="rect">
              <a:avLst/>
            </a:prstGeom>
            <a:solidFill>
              <a:srgbClr val="00FF99">
                <a:alpha val="54902"/>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0" name="Łącznik prosty ze strzałką 51">
              <a:extLst>
                <a:ext uri="{FF2B5EF4-FFF2-40B4-BE49-F238E27FC236}">
                  <a16:creationId xmlns:a16="http://schemas.microsoft.com/office/drawing/2014/main" id="{E40031A9-A047-D140-9C9F-EF209091DBF4}"/>
                </a:ext>
              </a:extLst>
            </p:cNvPr>
            <p:cNvCxnSpPr/>
            <p:nvPr/>
          </p:nvCxnSpPr>
          <p:spPr>
            <a:xfrm rot="16200000" flipH="1">
              <a:off x="6395243" y="5296694"/>
              <a:ext cx="315913" cy="95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4362" name="pole tekstowe 52">
              <a:extLst>
                <a:ext uri="{FF2B5EF4-FFF2-40B4-BE49-F238E27FC236}">
                  <a16:creationId xmlns:a16="http://schemas.microsoft.com/office/drawing/2014/main" id="{E4C97CB5-8107-7046-9B4A-A974D4A1644D}"/>
                </a:ext>
              </a:extLst>
            </p:cNvPr>
            <p:cNvSpPr txBox="1">
              <a:spLocks noChangeArrowheads="1"/>
            </p:cNvSpPr>
            <p:nvPr/>
          </p:nvSpPr>
          <p:spPr bwMode="auto">
            <a:xfrm>
              <a:off x="6346825" y="5367338"/>
              <a:ext cx="4460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pl-PL" altLang="es-ES" sz="1600">
                  <a:solidFill>
                    <a:srgbClr val="006699"/>
                  </a:solidFill>
                  <a:latin typeface="Symbol" pitchFamily="2" charset="2"/>
                </a:rPr>
                <a:t>D</a:t>
              </a:r>
              <a:r>
                <a:rPr lang="pl-PL" altLang="es-ES" sz="1600">
                  <a:solidFill>
                    <a:srgbClr val="006699"/>
                  </a:solidFill>
                </a:rPr>
                <a:t>E</a:t>
              </a:r>
              <a:endParaRPr lang="en-US" altLang="es-ES" sz="1600">
                <a:solidFill>
                  <a:srgbClr val="006699"/>
                </a:solidFill>
              </a:endParaRPr>
            </a:p>
          </p:txBody>
        </p:sp>
      </p:grpSp>
      <p:sp>
        <p:nvSpPr>
          <p:cNvPr id="14353" name="TextBox 51">
            <a:extLst>
              <a:ext uri="{FF2B5EF4-FFF2-40B4-BE49-F238E27FC236}">
                <a16:creationId xmlns:a16="http://schemas.microsoft.com/office/drawing/2014/main" id="{516F80F5-767B-CA47-AD6D-9A0A3F209F57}"/>
              </a:ext>
            </a:extLst>
          </p:cNvPr>
          <p:cNvSpPr txBox="1">
            <a:spLocks noChangeArrowheads="1"/>
          </p:cNvSpPr>
          <p:nvPr/>
        </p:nvSpPr>
        <p:spPr bwMode="auto">
          <a:xfrm>
            <a:off x="2948409" y="2781300"/>
            <a:ext cx="115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pl-PL" altLang="es-ES" sz="1800" b="1">
                <a:latin typeface="Times New Roman" panose="02020603050405020304" pitchFamily="18" charset="0"/>
              </a:rPr>
              <a:t>Thin target</a:t>
            </a:r>
            <a:endParaRPr lang="pl-PL" altLang="es-ES" sz="1800">
              <a:latin typeface="Calibri" panose="020F0502020204030204" pitchFamily="34" charset="0"/>
            </a:endParaRPr>
          </a:p>
        </p:txBody>
      </p:sp>
      <p:pic>
        <p:nvPicPr>
          <p:cNvPr id="14354" name="Imagen 2">
            <a:extLst>
              <a:ext uri="{FF2B5EF4-FFF2-40B4-BE49-F238E27FC236}">
                <a16:creationId xmlns:a16="http://schemas.microsoft.com/office/drawing/2014/main" id="{2C1F4946-6124-C948-982B-256FDCAB7F0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59821" y="3068638"/>
            <a:ext cx="13335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5" name="CuadroTexto 12">
            <a:extLst>
              <a:ext uri="{FF2B5EF4-FFF2-40B4-BE49-F238E27FC236}">
                <a16:creationId xmlns:a16="http://schemas.microsoft.com/office/drawing/2014/main" id="{874401B5-E756-FF46-80D6-809984B94D21}"/>
              </a:ext>
            </a:extLst>
          </p:cNvPr>
          <p:cNvSpPr txBox="1">
            <a:spLocks noChangeArrowheads="1"/>
          </p:cNvSpPr>
          <p:nvPr/>
        </p:nvSpPr>
        <p:spPr bwMode="auto">
          <a:xfrm>
            <a:off x="3597696" y="3284538"/>
            <a:ext cx="1223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s-ES" altLang="es-ES" sz="1800" dirty="0" err="1">
                <a:latin typeface="Calibri" panose="020F0502020204030204" pitchFamily="34" charset="0"/>
              </a:rPr>
              <a:t>Degrader</a:t>
            </a:r>
            <a:endParaRPr lang="es-ES" altLang="es-ES" sz="1800" dirty="0">
              <a:latin typeface="Calibri" panose="020F0502020204030204" pitchFamily="34" charset="0"/>
            </a:endParaRPr>
          </a:p>
        </p:txBody>
      </p:sp>
      <p:cxnSp>
        <p:nvCxnSpPr>
          <p:cNvPr id="49" name="Conector recto de flecha 48">
            <a:extLst>
              <a:ext uri="{FF2B5EF4-FFF2-40B4-BE49-F238E27FC236}">
                <a16:creationId xmlns:a16="http://schemas.microsoft.com/office/drawing/2014/main" id="{17D5D255-71AB-8A44-96EA-48E333599D83}"/>
              </a:ext>
            </a:extLst>
          </p:cNvPr>
          <p:cNvCxnSpPr>
            <a:cxnSpLocks noChangeShapeType="1"/>
          </p:cNvCxnSpPr>
          <p:nvPr/>
        </p:nvCxnSpPr>
        <p:spPr bwMode="auto">
          <a:xfrm>
            <a:off x="4922835" y="1889126"/>
            <a:ext cx="330624" cy="1035049"/>
          </a:xfrm>
          <a:prstGeom prst="straightConnector1">
            <a:avLst/>
          </a:prstGeom>
          <a:noFill/>
          <a:ln w="28575">
            <a:solidFill>
              <a:srgbClr val="FFFF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pic>
        <p:nvPicPr>
          <p:cNvPr id="14358" name="Imagen 52">
            <a:extLst>
              <a:ext uri="{FF2B5EF4-FFF2-40B4-BE49-F238E27FC236}">
                <a16:creationId xmlns:a16="http://schemas.microsoft.com/office/drawing/2014/main" id="{A1449D40-14F6-F34F-827A-C8A229343C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05534" y="5005388"/>
            <a:ext cx="24003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5" name="Conector recto de flecha 54">
            <a:extLst>
              <a:ext uri="{FF2B5EF4-FFF2-40B4-BE49-F238E27FC236}">
                <a16:creationId xmlns:a16="http://schemas.microsoft.com/office/drawing/2014/main" id="{E85C0645-1A2F-DA43-8978-75309CD51645}"/>
              </a:ext>
            </a:extLst>
          </p:cNvPr>
          <p:cNvCxnSpPr>
            <a:cxnSpLocks noChangeShapeType="1"/>
          </p:cNvCxnSpPr>
          <p:nvPr/>
        </p:nvCxnSpPr>
        <p:spPr bwMode="auto">
          <a:xfrm flipH="1">
            <a:off x="5037559" y="4652963"/>
            <a:ext cx="647700" cy="792162"/>
          </a:xfrm>
          <a:prstGeom prst="straightConnector1">
            <a:avLst/>
          </a:prstGeom>
          <a:noFill/>
          <a:ln w="28575">
            <a:solidFill>
              <a:srgbClr val="FFFF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2" name="CuadroTexto 1">
            <a:extLst>
              <a:ext uri="{FF2B5EF4-FFF2-40B4-BE49-F238E27FC236}">
                <a16:creationId xmlns:a16="http://schemas.microsoft.com/office/drawing/2014/main" id="{74F286A6-2EF8-C642-8D85-CE7035D4AA44}"/>
              </a:ext>
            </a:extLst>
          </p:cNvPr>
          <p:cNvSpPr txBox="1"/>
          <p:nvPr/>
        </p:nvSpPr>
        <p:spPr>
          <a:xfrm>
            <a:off x="92088" y="1171852"/>
            <a:ext cx="2702740" cy="369332"/>
          </a:xfrm>
          <a:prstGeom prst="rect">
            <a:avLst/>
          </a:prstGeom>
          <a:noFill/>
        </p:spPr>
        <p:txBody>
          <a:bodyPr wrap="square" rtlCol="0">
            <a:spAutoFit/>
          </a:bodyPr>
          <a:lstStyle/>
          <a:p>
            <a:r>
              <a:rPr lang="en-GB" b="1" dirty="0">
                <a:solidFill>
                  <a:srgbClr val="000090"/>
                </a:solidFill>
              </a:rPr>
              <a:t>Develop in the late 80’s</a:t>
            </a:r>
          </a:p>
        </p:txBody>
      </p:sp>
      <p:pic>
        <p:nvPicPr>
          <p:cNvPr id="54" name="Picture 5">
            <a:extLst>
              <a:ext uri="{FF2B5EF4-FFF2-40B4-BE49-F238E27FC236}">
                <a16:creationId xmlns:a16="http://schemas.microsoft.com/office/drawing/2014/main" id="{44C990EB-C649-DA4F-A954-3A3F5D685486}"/>
              </a:ext>
            </a:extLst>
          </p:cNvPr>
          <p:cNvPicPr>
            <a:picLocks noChangeAspect="1"/>
          </p:cNvPicPr>
          <p:nvPr/>
        </p:nvPicPr>
        <p:blipFill>
          <a:blip r:embed="rId5"/>
          <a:stretch>
            <a:fillRect/>
          </a:stretch>
        </p:blipFill>
        <p:spPr>
          <a:xfrm>
            <a:off x="26021" y="3941435"/>
            <a:ext cx="2575511" cy="1931633"/>
          </a:xfrm>
          <a:prstGeom prst="rect">
            <a:avLst/>
          </a:prstGeom>
        </p:spPr>
      </p:pic>
      <p:sp>
        <p:nvSpPr>
          <p:cNvPr id="3" name="CuadroTexto 2">
            <a:extLst>
              <a:ext uri="{FF2B5EF4-FFF2-40B4-BE49-F238E27FC236}">
                <a16:creationId xmlns:a16="http://schemas.microsoft.com/office/drawing/2014/main" id="{0BAFF7EE-10CA-6346-BBBF-DCE658FA2E0D}"/>
              </a:ext>
            </a:extLst>
          </p:cNvPr>
          <p:cNvSpPr txBox="1"/>
          <p:nvPr/>
        </p:nvSpPr>
        <p:spPr>
          <a:xfrm>
            <a:off x="2287069" y="3268335"/>
            <a:ext cx="2230730" cy="369332"/>
          </a:xfrm>
          <a:prstGeom prst="rect">
            <a:avLst/>
          </a:prstGeom>
          <a:noFill/>
        </p:spPr>
        <p:txBody>
          <a:bodyPr wrap="square" rtlCol="0">
            <a:spAutoFit/>
          </a:bodyPr>
          <a:lstStyle/>
          <a:p>
            <a:r>
              <a:rPr lang="en-GB" dirty="0" err="1"/>
              <a:t>Bevalac</a:t>
            </a:r>
            <a:endParaRPr lang="en-GB" dirty="0"/>
          </a:p>
        </p:txBody>
      </p:sp>
      <p:sp>
        <p:nvSpPr>
          <p:cNvPr id="56" name="TextBox 6">
            <a:extLst>
              <a:ext uri="{FF2B5EF4-FFF2-40B4-BE49-F238E27FC236}">
                <a16:creationId xmlns:a16="http://schemas.microsoft.com/office/drawing/2014/main" id="{D3CFBAD3-2A1F-1E4E-8903-BE49B0BCC8A7}"/>
              </a:ext>
            </a:extLst>
          </p:cNvPr>
          <p:cNvSpPr txBox="1"/>
          <p:nvPr/>
        </p:nvSpPr>
        <p:spPr>
          <a:xfrm>
            <a:off x="26021" y="5910987"/>
            <a:ext cx="2785049" cy="923330"/>
          </a:xfrm>
          <a:prstGeom prst="rect">
            <a:avLst/>
          </a:prstGeom>
          <a:solidFill>
            <a:srgbClr val="FFFAA4"/>
          </a:solid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Particle stability of 15 earlier unobserved nuclides from </a:t>
            </a:r>
            <a:r>
              <a:rPr lang="en-GB" baseline="30000" dirty="0">
                <a:latin typeface="Times New Roman" panose="02020603050405020304" pitchFamily="18" charset="0"/>
                <a:cs typeface="Times New Roman" panose="02020603050405020304" pitchFamily="18" charset="0"/>
              </a:rPr>
              <a:t>22</a:t>
            </a:r>
            <a:r>
              <a:rPr lang="en-GB" dirty="0">
                <a:latin typeface="Times New Roman" panose="02020603050405020304" pitchFamily="18" charset="0"/>
                <a:cs typeface="Times New Roman" panose="02020603050405020304" pitchFamily="18" charset="0"/>
              </a:rPr>
              <a:t>N to </a:t>
            </a:r>
            <a:r>
              <a:rPr lang="en-GB" baseline="30000" dirty="0">
                <a:latin typeface="Times New Roman" panose="02020603050405020304" pitchFamily="18" charset="0"/>
                <a:cs typeface="Times New Roman" panose="02020603050405020304" pitchFamily="18" charset="0"/>
              </a:rPr>
              <a:t>44,45</a:t>
            </a:r>
            <a:r>
              <a:rPr lang="en-GB" dirty="0">
                <a:latin typeface="Times New Roman" panose="02020603050405020304" pitchFamily="18" charset="0"/>
                <a:cs typeface="Times New Roman" panose="02020603050405020304" pitchFamily="18" charset="0"/>
              </a:rPr>
              <a:t>Cl.</a:t>
            </a:r>
          </a:p>
        </p:txBody>
      </p:sp>
      <p:sp>
        <p:nvSpPr>
          <p:cNvPr id="57" name="TextBox 1">
            <a:extLst>
              <a:ext uri="{FF2B5EF4-FFF2-40B4-BE49-F238E27FC236}">
                <a16:creationId xmlns:a16="http://schemas.microsoft.com/office/drawing/2014/main" id="{D15E1FF7-0DDC-1046-BBD3-436AA8EF5CDC}"/>
              </a:ext>
            </a:extLst>
          </p:cNvPr>
          <p:cNvSpPr txBox="1"/>
          <p:nvPr/>
        </p:nvSpPr>
        <p:spPr>
          <a:xfrm>
            <a:off x="0" y="3917752"/>
            <a:ext cx="2419519" cy="276999"/>
          </a:xfrm>
          <a:prstGeom prst="rect">
            <a:avLst/>
          </a:prstGeom>
          <a:solidFill>
            <a:srgbClr val="FFFAA4"/>
          </a:solidFill>
        </p:spPr>
        <p:txBody>
          <a:bodyPr wrap="square" rtlCol="0">
            <a:spAutoFit/>
          </a:bodyPr>
          <a:lstStyle/>
          <a:p>
            <a:pPr algn="ctr"/>
            <a:r>
              <a:rPr lang="sv-SE" sz="1200" dirty="0" err="1">
                <a:latin typeface="Times New Roman" panose="02020603050405020304" pitchFamily="18" charset="0"/>
                <a:cs typeface="Times New Roman" panose="02020603050405020304" pitchFamily="18" charset="0"/>
              </a:rPr>
              <a:t>Phys.Rev</a:t>
            </a:r>
            <a:r>
              <a:rPr lang="sv-SE" sz="1200" dirty="0">
                <a:latin typeface="Times New Roman" panose="02020603050405020304" pitchFamily="18" charset="0"/>
                <a:cs typeface="Times New Roman" panose="02020603050405020304" pitchFamily="18" charset="0"/>
              </a:rPr>
              <a:t>. Lett. </a:t>
            </a:r>
            <a:r>
              <a:rPr lang="sv-SE" sz="1200" b="1" dirty="0">
                <a:latin typeface="Times New Roman" panose="02020603050405020304" pitchFamily="18" charset="0"/>
                <a:cs typeface="Times New Roman" panose="02020603050405020304" pitchFamily="18" charset="0"/>
              </a:rPr>
              <a:t>43</a:t>
            </a:r>
            <a:r>
              <a:rPr lang="sv-SE" sz="1200" dirty="0">
                <a:latin typeface="Times New Roman" panose="02020603050405020304" pitchFamily="18" charset="0"/>
                <a:cs typeface="Times New Roman" panose="02020603050405020304" pitchFamily="18" charset="0"/>
              </a:rPr>
              <a:t>, 1859 (1979).</a:t>
            </a:r>
          </a:p>
        </p:txBody>
      </p:sp>
      <p:pic>
        <p:nvPicPr>
          <p:cNvPr id="58" name="Picture 4" descr="FRAG-fission-scheme-HF">
            <a:extLst>
              <a:ext uri="{FF2B5EF4-FFF2-40B4-BE49-F238E27FC236}">
                <a16:creationId xmlns:a16="http://schemas.microsoft.com/office/drawing/2014/main" id="{F0FEC23A-9CDD-B548-8406-9A379332BE58}"/>
              </a:ext>
            </a:extLst>
          </p:cNvPr>
          <p:cNvPicPr>
            <a:picLocks noChangeAspect="1" noChangeArrowheads="1"/>
          </p:cNvPicPr>
          <p:nvPr/>
        </p:nvPicPr>
        <p:blipFill>
          <a:blip r:embed="rId6"/>
          <a:srcRect/>
          <a:stretch>
            <a:fillRect/>
          </a:stretch>
        </p:blipFill>
        <p:spPr bwMode="auto">
          <a:xfrm>
            <a:off x="6546140" y="197225"/>
            <a:ext cx="2313147" cy="3460376"/>
          </a:xfrm>
          <a:prstGeom prst="rect">
            <a:avLst/>
          </a:prstGeom>
          <a:noFill/>
        </p:spPr>
      </p:pic>
      <p:sp>
        <p:nvSpPr>
          <p:cNvPr id="4" name="Marcador de pie de página 3">
            <a:extLst>
              <a:ext uri="{FF2B5EF4-FFF2-40B4-BE49-F238E27FC236}">
                <a16:creationId xmlns:a16="http://schemas.microsoft.com/office/drawing/2014/main" id="{A6D8FC19-975A-694C-BC31-487744085058}"/>
              </a:ext>
            </a:extLst>
          </p:cNvPr>
          <p:cNvSpPr>
            <a:spLocks noGrp="1"/>
          </p:cNvSpPr>
          <p:nvPr>
            <p:ph type="ftr" sz="quarter" idx="3"/>
          </p:nvPr>
        </p:nvSpPr>
        <p:spPr/>
        <p:txBody>
          <a:bodyPr/>
          <a:lstStyle/>
          <a:p>
            <a:pPr algn="l">
              <a:defRPr/>
            </a:pPr>
            <a:r>
              <a:rPr lang="es-ES_tradnl"/>
              <a:t>María J. Gª Borge – IUPAP WG.9 Nuclear Science Symposium, London, UK, August 2 - 3, 2019</a:t>
            </a:r>
            <a:endParaRPr lang="es-ES" dirty="0"/>
          </a:p>
        </p:txBody>
      </p:sp>
    </p:spTree>
    <p:extLst>
      <p:ext uri="{BB962C8B-B14F-4D97-AF65-F5344CB8AC3E}">
        <p14:creationId xmlns:p14="http://schemas.microsoft.com/office/powerpoint/2010/main" val="1076715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6200"/>
            <a:ext cx="8229600" cy="762000"/>
          </a:xfrm>
        </p:spPr>
        <p:txBody>
          <a:bodyPr/>
          <a:lstStyle/>
          <a:p>
            <a:r>
              <a:rPr lang="es-ES_tradnl" dirty="0" err="1"/>
              <a:t>Different</a:t>
            </a:r>
            <a:r>
              <a:rPr lang="es-ES_tradnl" dirty="0"/>
              <a:t> </a:t>
            </a:r>
            <a:r>
              <a:rPr lang="es-ES_tradnl" dirty="0" err="1"/>
              <a:t>Spectrometer</a:t>
            </a:r>
            <a:endParaRPr lang="es-ES_tradnl" dirty="0"/>
          </a:p>
        </p:txBody>
      </p:sp>
      <p:pic>
        <p:nvPicPr>
          <p:cNvPr id="5" name="Picture 7" descr="a1900spectro;jpeg"/>
          <p:cNvPicPr>
            <a:picLocks noChangeAspect="1" noChangeArrowheads="1"/>
          </p:cNvPicPr>
          <p:nvPr/>
        </p:nvPicPr>
        <p:blipFill>
          <a:blip r:embed="rId2"/>
          <a:srcRect/>
          <a:stretch>
            <a:fillRect/>
          </a:stretch>
        </p:blipFill>
        <p:spPr bwMode="auto">
          <a:xfrm>
            <a:off x="92080" y="3810001"/>
            <a:ext cx="5620041" cy="2590799"/>
          </a:xfrm>
          <a:prstGeom prst="rect">
            <a:avLst/>
          </a:prstGeom>
          <a:noFill/>
        </p:spPr>
      </p:pic>
      <p:sp>
        <p:nvSpPr>
          <p:cNvPr id="6" name="CuadroTexto 5"/>
          <p:cNvSpPr txBox="1"/>
          <p:nvPr/>
        </p:nvSpPr>
        <p:spPr>
          <a:xfrm>
            <a:off x="228600" y="3962400"/>
            <a:ext cx="3200400" cy="400110"/>
          </a:xfrm>
          <a:prstGeom prst="rect">
            <a:avLst/>
          </a:prstGeom>
          <a:solidFill>
            <a:srgbClr val="ECFFFF"/>
          </a:solidFill>
        </p:spPr>
        <p:txBody>
          <a:bodyPr wrap="square" rtlCol="0">
            <a:spAutoFit/>
          </a:bodyPr>
          <a:lstStyle/>
          <a:p>
            <a:r>
              <a:rPr lang="es-ES_tradnl" sz="2000" b="1" dirty="0" err="1">
                <a:solidFill>
                  <a:srgbClr val="34A7B0"/>
                </a:solidFill>
              </a:rPr>
              <a:t>Spectrometer</a:t>
            </a:r>
            <a:r>
              <a:rPr lang="es-ES_tradnl" sz="2000" b="1" dirty="0">
                <a:solidFill>
                  <a:srgbClr val="34A7B0"/>
                </a:solidFill>
              </a:rPr>
              <a:t> A1900 @ MSU</a:t>
            </a:r>
          </a:p>
        </p:txBody>
      </p:sp>
      <p:pic>
        <p:nvPicPr>
          <p:cNvPr id="9"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675" y="931862"/>
            <a:ext cx="5953125" cy="31829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10" name="CuadroTexto 9"/>
          <p:cNvSpPr txBox="1"/>
          <p:nvPr/>
        </p:nvSpPr>
        <p:spPr>
          <a:xfrm>
            <a:off x="381000" y="762000"/>
            <a:ext cx="3200400" cy="400110"/>
          </a:xfrm>
          <a:prstGeom prst="rect">
            <a:avLst/>
          </a:prstGeom>
          <a:solidFill>
            <a:srgbClr val="ECFFFF"/>
          </a:solidFill>
        </p:spPr>
        <p:txBody>
          <a:bodyPr wrap="square" rtlCol="0">
            <a:spAutoFit/>
          </a:bodyPr>
          <a:lstStyle/>
          <a:p>
            <a:r>
              <a:rPr lang="es-ES_tradnl" sz="2000" b="1" dirty="0" err="1">
                <a:solidFill>
                  <a:srgbClr val="34A7B0"/>
                </a:solidFill>
              </a:rPr>
              <a:t>Spectrometer</a:t>
            </a:r>
            <a:r>
              <a:rPr lang="es-ES_tradnl" sz="2000" b="1" dirty="0">
                <a:solidFill>
                  <a:srgbClr val="34A7B0"/>
                </a:solidFill>
              </a:rPr>
              <a:t> LISE @ GANIL</a:t>
            </a:r>
          </a:p>
        </p:txBody>
      </p:sp>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5715000" y="965200"/>
            <a:ext cx="3460420" cy="3606800"/>
          </a:xfrm>
          <a:prstGeom prst="rect">
            <a:avLst/>
          </a:prstGeom>
        </p:spPr>
      </p:pic>
      <p:sp>
        <p:nvSpPr>
          <p:cNvPr id="8" name="CuadroTexto 7"/>
          <p:cNvSpPr txBox="1"/>
          <p:nvPr/>
        </p:nvSpPr>
        <p:spPr>
          <a:xfrm>
            <a:off x="7848600" y="1143000"/>
            <a:ext cx="914400" cy="369332"/>
          </a:xfrm>
          <a:prstGeom prst="rect">
            <a:avLst/>
          </a:prstGeom>
          <a:noFill/>
        </p:spPr>
        <p:txBody>
          <a:bodyPr wrap="square" rtlCol="0">
            <a:spAutoFit/>
          </a:bodyPr>
          <a:lstStyle/>
          <a:p>
            <a:r>
              <a:rPr lang="es-ES_tradnl" dirty="0"/>
              <a:t>GANIL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p2-picture1"/>
          <p:cNvPicPr>
            <a:picLocks noChangeAspect="1" noChangeArrowheads="1"/>
          </p:cNvPicPr>
          <p:nvPr/>
        </p:nvPicPr>
        <p:blipFill>
          <a:blip r:embed="rId3"/>
          <a:srcRect/>
          <a:stretch>
            <a:fillRect/>
          </a:stretch>
        </p:blipFill>
        <p:spPr bwMode="auto">
          <a:xfrm>
            <a:off x="0" y="661988"/>
            <a:ext cx="9144000" cy="6196012"/>
          </a:xfrm>
          <a:prstGeom prst="rect">
            <a:avLst/>
          </a:prstGeom>
          <a:noFill/>
          <a:ln w="9525">
            <a:noFill/>
            <a:miter lim="800000"/>
            <a:headEnd/>
            <a:tailEnd/>
          </a:ln>
        </p:spPr>
      </p:pic>
      <p:sp>
        <p:nvSpPr>
          <p:cNvPr id="15363" name="Text Box 3"/>
          <p:cNvSpPr txBox="1">
            <a:spLocks noChangeArrowheads="1"/>
          </p:cNvSpPr>
          <p:nvPr/>
        </p:nvSpPr>
        <p:spPr bwMode="auto">
          <a:xfrm>
            <a:off x="2543907" y="0"/>
            <a:ext cx="3635530" cy="584776"/>
          </a:xfrm>
          <a:prstGeom prst="rect">
            <a:avLst/>
          </a:prstGeom>
          <a:noFill/>
          <a:ln w="9525">
            <a:noFill/>
            <a:miter lim="800000"/>
            <a:headEnd/>
            <a:tailEnd/>
          </a:ln>
          <a:effectLst/>
        </p:spPr>
        <p:txBody>
          <a:bodyPr wrap="none">
            <a:prstTxWarp prst="textNoShape">
              <a:avLst/>
            </a:prstTxWarp>
            <a:spAutoFit/>
          </a:bodyPr>
          <a:lstStyle/>
          <a:p>
            <a:pPr>
              <a:spcBef>
                <a:spcPct val="50000"/>
              </a:spcBef>
              <a:defRPr/>
            </a:pPr>
            <a:r>
              <a:rPr lang="en-US" sz="3200" b="1" dirty="0">
                <a:solidFill>
                  <a:srgbClr val="262699"/>
                </a:solidFill>
                <a:effectLst>
                  <a:outerShdw blurRad="38100" dist="38100" dir="2700000" algn="tl">
                    <a:srgbClr val="DDDDDD"/>
                  </a:outerShdw>
                </a:effectLst>
                <a:latin typeface="Arial" charset="0"/>
              </a:rPr>
              <a:t>GANIL / SPIRAL 2 </a:t>
            </a:r>
            <a:endParaRPr lang="en-GB" sz="3200" b="1" dirty="0">
              <a:solidFill>
                <a:srgbClr val="262699"/>
              </a:solidFill>
              <a:effectLst>
                <a:outerShdw blurRad="38100" dist="38100" dir="2700000" algn="tl">
                  <a:srgbClr val="DDDDDD"/>
                </a:outerShdw>
              </a:effectLst>
              <a:latin typeface="Arial" charset="0"/>
            </a:endParaRPr>
          </a:p>
        </p:txBody>
      </p:sp>
      <p:grpSp>
        <p:nvGrpSpPr>
          <p:cNvPr id="2" name="Group 4"/>
          <p:cNvGrpSpPr>
            <a:grpSpLocks/>
          </p:cNvGrpSpPr>
          <p:nvPr/>
        </p:nvGrpSpPr>
        <p:grpSpPr bwMode="auto">
          <a:xfrm>
            <a:off x="5471748" y="4865688"/>
            <a:ext cx="3897313" cy="1363662"/>
            <a:chOff x="3447" y="3065"/>
            <a:chExt cx="2455" cy="859"/>
          </a:xfrm>
        </p:grpSpPr>
        <p:sp>
          <p:nvSpPr>
            <p:cNvPr id="43054" name="Text Box 5"/>
            <p:cNvSpPr txBox="1">
              <a:spLocks noChangeArrowheads="1"/>
            </p:cNvSpPr>
            <p:nvPr/>
          </p:nvSpPr>
          <p:spPr bwMode="auto">
            <a:xfrm>
              <a:off x="3781" y="3517"/>
              <a:ext cx="2121" cy="407"/>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8E20E"/>
                  </a:solidFill>
                  <a:latin typeface="Arial" charset="0"/>
                </a:rPr>
                <a:t>LINAG </a:t>
              </a:r>
            </a:p>
            <a:p>
              <a:r>
                <a:rPr lang="en-US" sz="1600">
                  <a:solidFill>
                    <a:srgbClr val="F8E20E"/>
                  </a:solidFill>
                  <a:latin typeface="Arial" charset="0"/>
                </a:rPr>
                <a:t>(high intensity d and stable beams)</a:t>
              </a:r>
              <a:endParaRPr lang="en-GB" sz="1600">
                <a:solidFill>
                  <a:srgbClr val="F8E20E"/>
                </a:solidFill>
                <a:latin typeface="Arial" charset="0"/>
              </a:endParaRPr>
            </a:p>
          </p:txBody>
        </p:sp>
        <p:sp>
          <p:nvSpPr>
            <p:cNvPr id="43055" name="Line 6"/>
            <p:cNvSpPr>
              <a:spLocks noChangeShapeType="1"/>
            </p:cNvSpPr>
            <p:nvPr/>
          </p:nvSpPr>
          <p:spPr bwMode="auto">
            <a:xfrm flipH="1" flipV="1">
              <a:off x="3447" y="3065"/>
              <a:ext cx="353" cy="503"/>
            </a:xfrm>
            <a:prstGeom prst="line">
              <a:avLst/>
            </a:prstGeom>
            <a:noFill/>
            <a:ln w="38100">
              <a:solidFill>
                <a:srgbClr val="FFFF00"/>
              </a:solidFill>
              <a:round/>
              <a:headEnd/>
              <a:tailEnd type="triangle" w="med" len="med"/>
            </a:ln>
          </p:spPr>
          <p:txBody>
            <a:bodyPr>
              <a:prstTxWarp prst="textNoShape">
                <a:avLst/>
              </a:prstTxWarp>
            </a:bodyPr>
            <a:lstStyle/>
            <a:p>
              <a:endParaRPr lang="es-ES_tradnl"/>
            </a:p>
          </p:txBody>
        </p:sp>
      </p:grpSp>
      <p:grpSp>
        <p:nvGrpSpPr>
          <p:cNvPr id="3" name="Group 42"/>
          <p:cNvGrpSpPr>
            <a:grpSpLocks/>
          </p:cNvGrpSpPr>
          <p:nvPr/>
        </p:nvGrpSpPr>
        <p:grpSpPr bwMode="auto">
          <a:xfrm>
            <a:off x="4191001" y="2590800"/>
            <a:ext cx="3749160" cy="838200"/>
            <a:chOff x="2640" y="1632"/>
            <a:chExt cx="2362" cy="528"/>
          </a:xfrm>
        </p:grpSpPr>
        <p:sp>
          <p:nvSpPr>
            <p:cNvPr id="43052" name="Text Box 7"/>
            <p:cNvSpPr txBox="1">
              <a:spLocks noChangeArrowheads="1"/>
            </p:cNvSpPr>
            <p:nvPr/>
          </p:nvSpPr>
          <p:spPr bwMode="auto">
            <a:xfrm>
              <a:off x="3360" y="1632"/>
              <a:ext cx="1642" cy="252"/>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8E20E"/>
                  </a:solidFill>
                  <a:latin typeface="Arial" charset="0"/>
                </a:rPr>
                <a:t>Production building</a:t>
              </a:r>
              <a:endParaRPr lang="en-GB" sz="2000" b="1">
                <a:solidFill>
                  <a:srgbClr val="F8E20E"/>
                </a:solidFill>
                <a:latin typeface="Arial" charset="0"/>
              </a:endParaRPr>
            </a:p>
          </p:txBody>
        </p:sp>
        <p:sp>
          <p:nvSpPr>
            <p:cNvPr id="43053" name="Line 8"/>
            <p:cNvSpPr>
              <a:spLocks noChangeShapeType="1"/>
            </p:cNvSpPr>
            <p:nvPr/>
          </p:nvSpPr>
          <p:spPr bwMode="auto">
            <a:xfrm flipH="1">
              <a:off x="2640" y="1824"/>
              <a:ext cx="624" cy="336"/>
            </a:xfrm>
            <a:prstGeom prst="line">
              <a:avLst/>
            </a:prstGeom>
            <a:noFill/>
            <a:ln w="38100">
              <a:solidFill>
                <a:srgbClr val="FFFF00"/>
              </a:solidFill>
              <a:round/>
              <a:headEnd/>
              <a:tailEnd type="triangle" w="med" len="med"/>
            </a:ln>
          </p:spPr>
          <p:txBody>
            <a:bodyPr>
              <a:prstTxWarp prst="textNoShape">
                <a:avLst/>
              </a:prstTxWarp>
            </a:bodyPr>
            <a:lstStyle/>
            <a:p>
              <a:endParaRPr lang="es-ES_tradnl"/>
            </a:p>
          </p:txBody>
        </p:sp>
      </p:grpSp>
      <p:grpSp>
        <p:nvGrpSpPr>
          <p:cNvPr id="4" name="Group 9"/>
          <p:cNvGrpSpPr>
            <a:grpSpLocks/>
          </p:cNvGrpSpPr>
          <p:nvPr/>
        </p:nvGrpSpPr>
        <p:grpSpPr bwMode="auto">
          <a:xfrm>
            <a:off x="715108" y="838201"/>
            <a:ext cx="7598985" cy="2473325"/>
            <a:chOff x="450" y="528"/>
            <a:chExt cx="4787" cy="1558"/>
          </a:xfrm>
        </p:grpSpPr>
        <p:sp>
          <p:nvSpPr>
            <p:cNvPr id="43042" name="Line 10"/>
            <p:cNvSpPr>
              <a:spLocks noChangeShapeType="1"/>
            </p:cNvSpPr>
            <p:nvPr/>
          </p:nvSpPr>
          <p:spPr bwMode="auto">
            <a:xfrm>
              <a:off x="2610" y="528"/>
              <a:ext cx="480" cy="144"/>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3" name="Line 11"/>
            <p:cNvSpPr>
              <a:spLocks noChangeShapeType="1"/>
            </p:cNvSpPr>
            <p:nvPr/>
          </p:nvSpPr>
          <p:spPr bwMode="auto">
            <a:xfrm>
              <a:off x="1121" y="1875"/>
              <a:ext cx="611" cy="200"/>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4" name="Line 12"/>
            <p:cNvSpPr>
              <a:spLocks noChangeShapeType="1"/>
            </p:cNvSpPr>
            <p:nvPr/>
          </p:nvSpPr>
          <p:spPr bwMode="auto">
            <a:xfrm flipH="1">
              <a:off x="1742" y="672"/>
              <a:ext cx="1348" cy="1414"/>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5" name="Line 13"/>
            <p:cNvSpPr>
              <a:spLocks noChangeShapeType="1"/>
            </p:cNvSpPr>
            <p:nvPr/>
          </p:nvSpPr>
          <p:spPr bwMode="auto">
            <a:xfrm flipH="1">
              <a:off x="2130" y="528"/>
              <a:ext cx="485" cy="43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6" name="Line 14"/>
            <p:cNvSpPr>
              <a:spLocks noChangeShapeType="1"/>
            </p:cNvSpPr>
            <p:nvPr/>
          </p:nvSpPr>
          <p:spPr bwMode="auto">
            <a:xfrm flipH="1">
              <a:off x="1124" y="1536"/>
              <a:ext cx="382" cy="331"/>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7" name="Line 15"/>
            <p:cNvSpPr>
              <a:spLocks noChangeShapeType="1"/>
            </p:cNvSpPr>
            <p:nvPr/>
          </p:nvSpPr>
          <p:spPr bwMode="auto">
            <a:xfrm>
              <a:off x="978" y="720"/>
              <a:ext cx="1056" cy="240"/>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8" name="Line 16"/>
            <p:cNvSpPr>
              <a:spLocks noChangeShapeType="1"/>
            </p:cNvSpPr>
            <p:nvPr/>
          </p:nvSpPr>
          <p:spPr bwMode="auto">
            <a:xfrm>
              <a:off x="450" y="1152"/>
              <a:ext cx="1072" cy="35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9" name="Line 17"/>
            <p:cNvSpPr>
              <a:spLocks noChangeShapeType="1"/>
            </p:cNvSpPr>
            <p:nvPr/>
          </p:nvSpPr>
          <p:spPr bwMode="auto">
            <a:xfrm flipH="1">
              <a:off x="450" y="720"/>
              <a:ext cx="528" cy="43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50" name="Text Box 18"/>
            <p:cNvSpPr txBox="1">
              <a:spLocks noChangeArrowheads="1"/>
            </p:cNvSpPr>
            <p:nvPr/>
          </p:nvSpPr>
          <p:spPr bwMode="auto">
            <a:xfrm>
              <a:off x="3384" y="736"/>
              <a:ext cx="1853" cy="252"/>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Existing GANIL facility</a:t>
              </a:r>
              <a:endParaRPr lang="en-GB" sz="2000" b="1">
                <a:solidFill>
                  <a:srgbClr val="FA041B"/>
                </a:solidFill>
                <a:latin typeface="Arial" charset="0"/>
              </a:endParaRPr>
            </a:p>
          </p:txBody>
        </p:sp>
        <p:sp>
          <p:nvSpPr>
            <p:cNvPr id="43051" name="Line 19"/>
            <p:cNvSpPr>
              <a:spLocks noChangeShapeType="1"/>
            </p:cNvSpPr>
            <p:nvPr/>
          </p:nvSpPr>
          <p:spPr bwMode="auto">
            <a:xfrm flipH="1">
              <a:off x="2898" y="864"/>
              <a:ext cx="480" cy="96"/>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grpSp>
      <p:grpSp>
        <p:nvGrpSpPr>
          <p:cNvPr id="5" name="Group 20"/>
          <p:cNvGrpSpPr>
            <a:grpSpLocks/>
          </p:cNvGrpSpPr>
          <p:nvPr/>
        </p:nvGrpSpPr>
        <p:grpSpPr bwMode="auto">
          <a:xfrm>
            <a:off x="0" y="2505075"/>
            <a:ext cx="2442797" cy="407988"/>
            <a:chOff x="0" y="1578"/>
            <a:chExt cx="1539" cy="257"/>
          </a:xfrm>
        </p:grpSpPr>
        <p:sp>
          <p:nvSpPr>
            <p:cNvPr id="43040" name="Text Box 21"/>
            <p:cNvSpPr txBox="1">
              <a:spLocks noChangeArrowheads="1"/>
            </p:cNvSpPr>
            <p:nvPr/>
          </p:nvSpPr>
          <p:spPr bwMode="auto">
            <a:xfrm>
              <a:off x="0" y="1578"/>
              <a:ext cx="577" cy="252"/>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LIRAT </a:t>
              </a:r>
            </a:p>
          </p:txBody>
        </p:sp>
        <p:sp>
          <p:nvSpPr>
            <p:cNvPr id="43041" name="Line 22"/>
            <p:cNvSpPr>
              <a:spLocks noChangeShapeType="1"/>
            </p:cNvSpPr>
            <p:nvPr/>
          </p:nvSpPr>
          <p:spPr bwMode="auto">
            <a:xfrm>
              <a:off x="578" y="1727"/>
              <a:ext cx="961" cy="108"/>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grpSp>
      <p:grpSp>
        <p:nvGrpSpPr>
          <p:cNvPr id="6" name="Group 23"/>
          <p:cNvGrpSpPr>
            <a:grpSpLocks/>
          </p:cNvGrpSpPr>
          <p:nvPr/>
        </p:nvGrpSpPr>
        <p:grpSpPr bwMode="auto">
          <a:xfrm>
            <a:off x="228600" y="2768601"/>
            <a:ext cx="2778369" cy="2257425"/>
            <a:chOff x="144" y="1744"/>
            <a:chExt cx="1750" cy="1422"/>
          </a:xfrm>
        </p:grpSpPr>
        <p:sp>
          <p:nvSpPr>
            <p:cNvPr id="43030" name="Line 24"/>
            <p:cNvSpPr>
              <a:spLocks noChangeShapeType="1"/>
            </p:cNvSpPr>
            <p:nvPr/>
          </p:nvSpPr>
          <p:spPr bwMode="auto">
            <a:xfrm>
              <a:off x="747" y="2028"/>
              <a:ext cx="905" cy="309"/>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1" name="Line 25"/>
            <p:cNvSpPr>
              <a:spLocks noChangeShapeType="1"/>
            </p:cNvSpPr>
            <p:nvPr/>
          </p:nvSpPr>
          <p:spPr bwMode="auto">
            <a:xfrm>
              <a:off x="1412" y="1744"/>
              <a:ext cx="476" cy="14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2" name="Line 26"/>
            <p:cNvSpPr>
              <a:spLocks noChangeShapeType="1"/>
            </p:cNvSpPr>
            <p:nvPr/>
          </p:nvSpPr>
          <p:spPr bwMode="auto">
            <a:xfrm flipH="1">
              <a:off x="768" y="1824"/>
              <a:ext cx="201" cy="193"/>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3" name="Line 27"/>
            <p:cNvSpPr>
              <a:spLocks noChangeShapeType="1"/>
            </p:cNvSpPr>
            <p:nvPr/>
          </p:nvSpPr>
          <p:spPr bwMode="auto">
            <a:xfrm flipH="1">
              <a:off x="1631" y="2137"/>
              <a:ext cx="210" cy="20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4" name="Text Box 28"/>
            <p:cNvSpPr txBox="1">
              <a:spLocks noChangeArrowheads="1"/>
            </p:cNvSpPr>
            <p:nvPr/>
          </p:nvSpPr>
          <p:spPr bwMode="auto">
            <a:xfrm>
              <a:off x="144" y="2449"/>
              <a:ext cx="1603" cy="717"/>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55ED11"/>
                  </a:solidFill>
                  <a:latin typeface="Arial" charset="0"/>
                </a:rPr>
                <a:t>DESIR</a:t>
              </a:r>
            </a:p>
            <a:p>
              <a:r>
                <a:rPr lang="en-US" sz="1600" b="1">
                  <a:solidFill>
                    <a:srgbClr val="55ED11"/>
                  </a:solidFill>
                  <a:latin typeface="Arial" charset="0"/>
                </a:rPr>
                <a:t>Low energy beams from</a:t>
              </a:r>
            </a:p>
            <a:p>
              <a:r>
                <a:rPr lang="en-US" sz="1600" b="1">
                  <a:solidFill>
                    <a:srgbClr val="55ED11"/>
                  </a:solidFill>
                  <a:latin typeface="Arial" charset="0"/>
                </a:rPr>
                <a:t>SPIRAL and SPIRAL2</a:t>
              </a:r>
            </a:p>
            <a:p>
              <a:r>
                <a:rPr lang="en-US" sz="1600" b="1">
                  <a:solidFill>
                    <a:srgbClr val="55ED11"/>
                  </a:solidFill>
                  <a:latin typeface="Arial" charset="0"/>
                </a:rPr>
                <a:t>(and S3 ?)</a:t>
              </a:r>
              <a:endParaRPr lang="en-GB" sz="1600" b="1">
                <a:solidFill>
                  <a:srgbClr val="55ED11"/>
                </a:solidFill>
                <a:latin typeface="Arial" charset="0"/>
              </a:endParaRPr>
            </a:p>
          </p:txBody>
        </p:sp>
        <p:sp>
          <p:nvSpPr>
            <p:cNvPr id="43035" name="Line 29"/>
            <p:cNvSpPr>
              <a:spLocks noChangeShapeType="1"/>
            </p:cNvSpPr>
            <p:nvPr/>
          </p:nvSpPr>
          <p:spPr bwMode="auto">
            <a:xfrm flipV="1">
              <a:off x="672" y="2252"/>
              <a:ext cx="405" cy="197"/>
            </a:xfrm>
            <a:prstGeom prst="line">
              <a:avLst/>
            </a:prstGeom>
            <a:noFill/>
            <a:ln w="38100">
              <a:solidFill>
                <a:srgbClr val="55ED11"/>
              </a:solidFill>
              <a:round/>
              <a:headEnd/>
              <a:tailEnd type="triangle" w="med" len="med"/>
            </a:ln>
          </p:spPr>
          <p:txBody>
            <a:bodyPr>
              <a:prstTxWarp prst="textNoShape">
                <a:avLst/>
              </a:prstTxWarp>
            </a:bodyPr>
            <a:lstStyle/>
            <a:p>
              <a:endParaRPr lang="es-ES_tradnl"/>
            </a:p>
          </p:txBody>
        </p:sp>
        <p:sp>
          <p:nvSpPr>
            <p:cNvPr id="43036" name="Line 30"/>
            <p:cNvSpPr>
              <a:spLocks noChangeShapeType="1"/>
            </p:cNvSpPr>
            <p:nvPr/>
          </p:nvSpPr>
          <p:spPr bwMode="auto">
            <a:xfrm flipH="1">
              <a:off x="1684" y="1900"/>
              <a:ext cx="210" cy="20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7" name="Line 31"/>
            <p:cNvSpPr>
              <a:spLocks noChangeShapeType="1"/>
            </p:cNvSpPr>
            <p:nvPr/>
          </p:nvSpPr>
          <p:spPr bwMode="auto">
            <a:xfrm flipH="1">
              <a:off x="1200" y="1744"/>
              <a:ext cx="190" cy="176"/>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8" name="Line 32"/>
            <p:cNvSpPr>
              <a:spLocks noChangeShapeType="1"/>
            </p:cNvSpPr>
            <p:nvPr/>
          </p:nvSpPr>
          <p:spPr bwMode="auto">
            <a:xfrm>
              <a:off x="956" y="1832"/>
              <a:ext cx="244" cy="88"/>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9" name="Line 33"/>
            <p:cNvSpPr>
              <a:spLocks noChangeShapeType="1"/>
            </p:cNvSpPr>
            <p:nvPr/>
          </p:nvSpPr>
          <p:spPr bwMode="auto">
            <a:xfrm>
              <a:off x="1704" y="2076"/>
              <a:ext cx="152" cy="56"/>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grpSp>
      <p:grpSp>
        <p:nvGrpSpPr>
          <p:cNvPr id="7" name="Group 34"/>
          <p:cNvGrpSpPr>
            <a:grpSpLocks/>
          </p:cNvGrpSpPr>
          <p:nvPr/>
        </p:nvGrpSpPr>
        <p:grpSpPr bwMode="auto">
          <a:xfrm>
            <a:off x="1981201" y="4114801"/>
            <a:ext cx="3959489" cy="2497138"/>
            <a:chOff x="1248" y="2592"/>
            <a:chExt cx="2494" cy="1573"/>
          </a:xfrm>
        </p:grpSpPr>
        <p:grpSp>
          <p:nvGrpSpPr>
            <p:cNvPr id="8" name="Group 35"/>
            <p:cNvGrpSpPr>
              <a:grpSpLocks/>
            </p:cNvGrpSpPr>
            <p:nvPr/>
          </p:nvGrpSpPr>
          <p:grpSpPr bwMode="auto">
            <a:xfrm>
              <a:off x="1536" y="2592"/>
              <a:ext cx="864" cy="672"/>
              <a:chOff x="1536" y="2592"/>
              <a:chExt cx="864" cy="672"/>
            </a:xfrm>
          </p:grpSpPr>
          <p:sp>
            <p:nvSpPr>
              <p:cNvPr id="43026" name="Line 36"/>
              <p:cNvSpPr>
                <a:spLocks noChangeShapeType="1"/>
              </p:cNvSpPr>
              <p:nvPr/>
            </p:nvSpPr>
            <p:spPr bwMode="auto">
              <a:xfrm flipH="1">
                <a:off x="1536" y="2592"/>
                <a:ext cx="432" cy="528"/>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7" name="Line 37"/>
              <p:cNvSpPr>
                <a:spLocks noChangeShapeType="1"/>
              </p:cNvSpPr>
              <p:nvPr/>
            </p:nvSpPr>
            <p:spPr bwMode="auto">
              <a:xfrm flipH="1">
                <a:off x="2016" y="2736"/>
                <a:ext cx="384" cy="528"/>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8" name="Line 38"/>
              <p:cNvSpPr>
                <a:spLocks noChangeShapeType="1"/>
              </p:cNvSpPr>
              <p:nvPr/>
            </p:nvSpPr>
            <p:spPr bwMode="auto">
              <a:xfrm flipH="1" flipV="1">
                <a:off x="1584" y="3072"/>
                <a:ext cx="432" cy="192"/>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9" name="Line 39"/>
              <p:cNvSpPr>
                <a:spLocks noChangeShapeType="1"/>
              </p:cNvSpPr>
              <p:nvPr/>
            </p:nvSpPr>
            <p:spPr bwMode="auto">
              <a:xfrm flipH="1" flipV="1">
                <a:off x="1968" y="2592"/>
                <a:ext cx="432" cy="144"/>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grpSp>
        <p:sp>
          <p:nvSpPr>
            <p:cNvPr id="43024" name="Text Box 40"/>
            <p:cNvSpPr txBox="1">
              <a:spLocks noChangeArrowheads="1"/>
            </p:cNvSpPr>
            <p:nvPr/>
          </p:nvSpPr>
          <p:spPr bwMode="auto">
            <a:xfrm>
              <a:off x="1248" y="3312"/>
              <a:ext cx="2494" cy="853"/>
            </a:xfrm>
            <a:prstGeom prst="rect">
              <a:avLst/>
            </a:prstGeom>
            <a:noFill/>
            <a:ln w="9525">
              <a:noFill/>
              <a:miter lim="800000"/>
              <a:headEnd/>
              <a:tailEnd/>
            </a:ln>
          </p:spPr>
          <p:txBody>
            <a:bodyPr wrap="none">
              <a:prstTxWarp prst="textNoShape">
                <a:avLst/>
              </a:prstTxWarp>
              <a:spAutoFit/>
            </a:bodyPr>
            <a:lstStyle/>
            <a:p>
              <a:r>
                <a:rPr lang="en-US" b="1">
                  <a:solidFill>
                    <a:srgbClr val="FF0066"/>
                  </a:solidFill>
                  <a:latin typeface="Arial" charset="0"/>
                </a:rPr>
                <a:t>S3</a:t>
              </a:r>
            </a:p>
            <a:p>
              <a:r>
                <a:rPr lang="en-US" sz="1600">
                  <a:solidFill>
                    <a:srgbClr val="FF0066"/>
                  </a:solidFill>
                  <a:latin typeface="Arial" charset="0"/>
                </a:rPr>
                <a:t>High-intensity stable beams on thin target</a:t>
              </a:r>
            </a:p>
            <a:p>
              <a:r>
                <a:rPr lang="en-US" sz="1600">
                  <a:solidFill>
                    <a:srgbClr val="FF0066"/>
                  </a:solidFill>
                  <a:latin typeface="Arial" charset="0"/>
                </a:rPr>
                <a:t>+ in-flight high-resolution separator</a:t>
              </a:r>
            </a:p>
            <a:p>
              <a:r>
                <a:rPr lang="en-US" sz="1600">
                  <a:solidFill>
                    <a:srgbClr val="FF0066"/>
                  </a:solidFill>
                  <a:latin typeface="Arial" charset="0"/>
                </a:rPr>
                <a:t>+ gas cell for stopping</a:t>
              </a:r>
            </a:p>
            <a:p>
              <a:r>
                <a:rPr lang="en-US" sz="1600">
                  <a:solidFill>
                    <a:srgbClr val="FF0066"/>
                  </a:solidFill>
                  <a:latin typeface="Arial" charset="0"/>
                </a:rPr>
                <a:t>+ ??</a:t>
              </a:r>
              <a:endParaRPr lang="en-GB" sz="1600">
                <a:solidFill>
                  <a:srgbClr val="FF0066"/>
                </a:solidFill>
                <a:latin typeface="Arial" charset="0"/>
              </a:endParaRPr>
            </a:p>
          </p:txBody>
        </p:sp>
        <p:sp>
          <p:nvSpPr>
            <p:cNvPr id="43025" name="Line 41"/>
            <p:cNvSpPr>
              <a:spLocks noChangeShapeType="1"/>
            </p:cNvSpPr>
            <p:nvPr/>
          </p:nvSpPr>
          <p:spPr bwMode="auto">
            <a:xfrm flipV="1">
              <a:off x="1536" y="3120"/>
              <a:ext cx="288" cy="240"/>
            </a:xfrm>
            <a:prstGeom prst="line">
              <a:avLst/>
            </a:prstGeom>
            <a:noFill/>
            <a:ln w="38100">
              <a:solidFill>
                <a:srgbClr val="FF0066"/>
              </a:solidFill>
              <a:round/>
              <a:headEnd/>
              <a:tailEnd type="triangle" w="med" len="med"/>
            </a:ln>
          </p:spPr>
          <p:txBody>
            <a:bodyPr>
              <a:prstTxWarp prst="textNoShape">
                <a:avLst/>
              </a:prstTxWarp>
            </a:bodyPr>
            <a:lstStyle/>
            <a:p>
              <a:endParaRPr lang="es-ES_tradnl"/>
            </a:p>
          </p:txBody>
        </p:sp>
      </p:grpSp>
      <p:sp>
        <p:nvSpPr>
          <p:cNvPr id="43018" name="Text Box 21"/>
          <p:cNvSpPr txBox="1">
            <a:spLocks noChangeArrowheads="1"/>
          </p:cNvSpPr>
          <p:nvPr/>
        </p:nvSpPr>
        <p:spPr bwMode="auto">
          <a:xfrm>
            <a:off x="4176346" y="2071688"/>
            <a:ext cx="825867"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CIME</a:t>
            </a:r>
          </a:p>
        </p:txBody>
      </p:sp>
      <p:sp>
        <p:nvSpPr>
          <p:cNvPr id="43019" name="Text Box 21"/>
          <p:cNvSpPr txBox="1">
            <a:spLocks noChangeArrowheads="1"/>
          </p:cNvSpPr>
          <p:nvPr/>
        </p:nvSpPr>
        <p:spPr bwMode="auto">
          <a:xfrm>
            <a:off x="4192466" y="1714500"/>
            <a:ext cx="840394"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SISSI</a:t>
            </a:r>
          </a:p>
        </p:txBody>
      </p:sp>
      <p:sp>
        <p:nvSpPr>
          <p:cNvPr id="43020" name="Line 19"/>
          <p:cNvSpPr>
            <a:spLocks noChangeShapeType="1"/>
          </p:cNvSpPr>
          <p:nvPr/>
        </p:nvSpPr>
        <p:spPr bwMode="auto">
          <a:xfrm flipH="1">
            <a:off x="3414346" y="1928813"/>
            <a:ext cx="762000" cy="152400"/>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sp>
        <p:nvSpPr>
          <p:cNvPr id="43021" name="Line 19"/>
          <p:cNvSpPr>
            <a:spLocks noChangeShapeType="1"/>
          </p:cNvSpPr>
          <p:nvPr/>
        </p:nvSpPr>
        <p:spPr bwMode="auto">
          <a:xfrm flipH="1">
            <a:off x="3385038" y="2214563"/>
            <a:ext cx="762000" cy="152400"/>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sp>
        <p:nvSpPr>
          <p:cNvPr id="43022" name="Text Box 21"/>
          <p:cNvSpPr txBox="1">
            <a:spLocks noChangeArrowheads="1"/>
          </p:cNvSpPr>
          <p:nvPr/>
        </p:nvSpPr>
        <p:spPr bwMode="auto">
          <a:xfrm>
            <a:off x="2139462" y="928688"/>
            <a:ext cx="754734"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LISE</a:t>
            </a:r>
          </a:p>
        </p:txBody>
      </p:sp>
    </p:spTree>
    <p:extLst>
      <p:ext uri="{BB962C8B-B14F-4D97-AF65-F5344CB8AC3E}">
        <p14:creationId xmlns:p14="http://schemas.microsoft.com/office/powerpoint/2010/main" val="191279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500"/>
                            </p:stCondLst>
                            <p:childTnLst>
                              <p:par>
                                <p:cTn id="18" presetID="22" presetClass="entr" presetSubtype="4" fill="hold" nodeType="afterEffect">
                                  <p:stCondLst>
                                    <p:cond delay="100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34D941-A232-4CF7-AD52-49B2A07AE75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BBF59C2A-4713-4CC1-B1E3-A69EA9DD1583}"/>
              </a:ext>
            </a:extLst>
          </p:cNvPr>
          <p:cNvSpPr>
            <a:spLocks noGrp="1"/>
          </p:cNvSpPr>
          <p:nvPr>
            <p:ph sz="half" idx="1"/>
          </p:nvPr>
        </p:nvSpPr>
        <p:spPr/>
        <p:txBody>
          <a:bodyPr/>
          <a:lstStyle/>
          <a:p>
            <a:endParaRPr kumimoji="1" lang="ja-JP" altLang="en-US"/>
          </a:p>
        </p:txBody>
      </p:sp>
      <p:sp>
        <p:nvSpPr>
          <p:cNvPr id="4" name="コンテンツ プレースホルダー 3">
            <a:extLst>
              <a:ext uri="{FF2B5EF4-FFF2-40B4-BE49-F238E27FC236}">
                <a16:creationId xmlns:a16="http://schemas.microsoft.com/office/drawing/2014/main" id="{0673EF5B-CBD5-4807-A2D8-BCE1935302A3}"/>
              </a:ext>
            </a:extLst>
          </p:cNvPr>
          <p:cNvSpPr>
            <a:spLocks noGrp="1"/>
          </p:cNvSpPr>
          <p:nvPr>
            <p:ph sz="half" idx="2"/>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1947367-0B0A-4319-B38A-1C0AF521A24A}"/>
              </a:ext>
            </a:extLst>
          </p:cNvPr>
          <p:cNvSpPr>
            <a:spLocks noGrp="1"/>
          </p:cNvSpPr>
          <p:nvPr>
            <p:ph type="sldNum" sz="quarter" idx="12"/>
          </p:nvPr>
        </p:nvSpPr>
        <p:spPr/>
        <p:txBody>
          <a:bodyPr/>
          <a:lstStyle/>
          <a:p>
            <a:pPr>
              <a:defRPr/>
            </a:pPr>
            <a:fld id="{B609AFC4-5FEE-407E-8B98-BFFC9DA22E13}" type="slidenum">
              <a:rPr lang="ru-RU" altLang="ja-JP" smtClean="0">
                <a:solidFill>
                  <a:prstClr val="white">
                    <a:tint val="75000"/>
                  </a:prstClr>
                </a:solidFill>
              </a:rPr>
              <a:pPr>
                <a:defRPr/>
              </a:pPr>
              <a:t>19</a:t>
            </a:fld>
            <a:endParaRPr lang="ru-RU" altLang="ja-JP">
              <a:solidFill>
                <a:prstClr val="white">
                  <a:tint val="75000"/>
                </a:prstClr>
              </a:solidFill>
            </a:endParaRPr>
          </a:p>
        </p:txBody>
      </p:sp>
      <p:pic>
        <p:nvPicPr>
          <p:cNvPr id="7" name="図 6">
            <a:extLst>
              <a:ext uri="{FF2B5EF4-FFF2-40B4-BE49-F238E27FC236}">
                <a16:creationId xmlns:a16="http://schemas.microsoft.com/office/drawing/2014/main" id="{9E65171B-5905-42C2-8D02-8E3D8223B5FC}"/>
              </a:ext>
            </a:extLst>
          </p:cNvPr>
          <p:cNvPicPr>
            <a:picLocks noChangeAspect="1"/>
          </p:cNvPicPr>
          <p:nvPr/>
        </p:nvPicPr>
        <p:blipFill>
          <a:blip r:embed="rId2"/>
          <a:stretch>
            <a:fillRect/>
          </a:stretch>
        </p:blipFill>
        <p:spPr>
          <a:xfrm>
            <a:off x="17929" y="128904"/>
            <a:ext cx="9081480" cy="6729096"/>
          </a:xfrm>
          <a:prstGeom prst="rect">
            <a:avLst/>
          </a:prstGeom>
        </p:spPr>
      </p:pic>
      <p:sp>
        <p:nvSpPr>
          <p:cNvPr id="6" name="CuadroTexto 5">
            <a:extLst>
              <a:ext uri="{FF2B5EF4-FFF2-40B4-BE49-F238E27FC236}">
                <a16:creationId xmlns:a16="http://schemas.microsoft.com/office/drawing/2014/main" id="{5F5CE811-961C-2C48-8BBF-AE38E310D1C5}"/>
              </a:ext>
            </a:extLst>
          </p:cNvPr>
          <p:cNvSpPr txBox="1"/>
          <p:nvPr/>
        </p:nvSpPr>
        <p:spPr>
          <a:xfrm>
            <a:off x="8122024" y="6382871"/>
            <a:ext cx="430305" cy="36933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2406159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1414"/>
            <a:ext cx="8229600" cy="690586"/>
          </a:xfrm>
        </p:spPr>
        <p:txBody>
          <a:bodyPr>
            <a:normAutofit fontScale="90000"/>
          </a:bodyPr>
          <a:lstStyle/>
          <a:p>
            <a:r>
              <a:rPr lang="es-ES_tradnl" sz="4000" dirty="0" err="1">
                <a:latin typeface="Comic Sans MS"/>
                <a:cs typeface="Comic Sans MS"/>
              </a:rPr>
              <a:t>Exotic</a:t>
            </a:r>
            <a:r>
              <a:rPr lang="es-ES_tradnl" sz="4000" dirty="0">
                <a:latin typeface="Comic Sans MS"/>
                <a:cs typeface="Comic Sans MS"/>
              </a:rPr>
              <a:t> </a:t>
            </a:r>
            <a:r>
              <a:rPr lang="es-ES_tradnl" sz="4000" dirty="0" err="1">
                <a:latin typeface="Comic Sans MS"/>
                <a:cs typeface="Comic Sans MS"/>
              </a:rPr>
              <a:t>Nuclei</a:t>
            </a:r>
            <a:r>
              <a:rPr lang="es-ES_tradnl" sz="4000" dirty="0">
                <a:latin typeface="Comic Sans MS"/>
                <a:cs typeface="Comic Sans MS"/>
              </a:rPr>
              <a:t> </a:t>
            </a:r>
            <a:r>
              <a:rPr lang="es-ES_tradnl" sz="4000" dirty="0" err="1">
                <a:latin typeface="Comic Sans MS"/>
                <a:cs typeface="Comic Sans MS"/>
              </a:rPr>
              <a:t>and</a:t>
            </a:r>
            <a:r>
              <a:rPr lang="es-ES_tradnl" sz="4000" dirty="0">
                <a:latin typeface="Comic Sans MS"/>
                <a:cs typeface="Comic Sans MS"/>
              </a:rPr>
              <a:t> </a:t>
            </a:r>
            <a:r>
              <a:rPr lang="es-ES_tradnl" sz="4000" dirty="0" err="1">
                <a:latin typeface="Comic Sans MS"/>
                <a:cs typeface="Comic Sans MS"/>
              </a:rPr>
              <a:t>Radiactive</a:t>
            </a:r>
            <a:r>
              <a:rPr lang="es-ES_tradnl" sz="4000" dirty="0">
                <a:latin typeface="Comic Sans MS"/>
                <a:cs typeface="Comic Sans MS"/>
              </a:rPr>
              <a:t> </a:t>
            </a:r>
            <a:r>
              <a:rPr lang="es-ES_tradnl" dirty="0" err="1"/>
              <a:t>Beams</a:t>
            </a:r>
            <a:endParaRPr lang="es-ES_tradnl" dirty="0"/>
          </a:p>
        </p:txBody>
      </p:sp>
      <p:sp>
        <p:nvSpPr>
          <p:cNvPr id="3" name="Marcador de contenido 2"/>
          <p:cNvSpPr>
            <a:spLocks noGrp="1"/>
          </p:cNvSpPr>
          <p:nvPr>
            <p:ph idx="1"/>
          </p:nvPr>
        </p:nvSpPr>
        <p:spPr>
          <a:xfrm>
            <a:off x="457200" y="1143000"/>
            <a:ext cx="8229600" cy="4525963"/>
          </a:xfrm>
        </p:spPr>
        <p:txBody>
          <a:bodyPr>
            <a:normAutofit lnSpcReduction="10000"/>
          </a:bodyPr>
          <a:lstStyle/>
          <a:p>
            <a:r>
              <a:rPr lang="es-ES_tradnl" dirty="0" err="1"/>
              <a:t>Introduction</a:t>
            </a:r>
            <a:endParaRPr lang="es-ES_tradnl" dirty="0"/>
          </a:p>
          <a:p>
            <a:r>
              <a:rPr lang="es-ES_tradnl" dirty="0" err="1"/>
              <a:t>Exotic</a:t>
            </a:r>
            <a:r>
              <a:rPr lang="es-ES_tradnl" dirty="0"/>
              <a:t> </a:t>
            </a:r>
            <a:r>
              <a:rPr lang="es-ES_tradnl" dirty="0" err="1"/>
              <a:t>Nuclei</a:t>
            </a:r>
            <a:r>
              <a:rPr lang="es-ES_tradnl" dirty="0"/>
              <a:t> :</a:t>
            </a:r>
          </a:p>
          <a:p>
            <a:pPr lvl="2"/>
            <a:r>
              <a:rPr lang="es-ES_tradnl" dirty="0" err="1"/>
              <a:t>Production</a:t>
            </a:r>
            <a:r>
              <a:rPr lang="es-ES_tradnl" dirty="0"/>
              <a:t> </a:t>
            </a:r>
            <a:r>
              <a:rPr lang="es-ES_tradnl" dirty="0" err="1"/>
              <a:t>modes</a:t>
            </a:r>
            <a:endParaRPr lang="es-ES_tradnl" dirty="0"/>
          </a:p>
          <a:p>
            <a:pPr lvl="2"/>
            <a:r>
              <a:rPr lang="es-ES_tradnl" dirty="0" err="1"/>
              <a:t>Separation</a:t>
            </a:r>
            <a:endParaRPr lang="es-ES_tradnl" dirty="0"/>
          </a:p>
          <a:p>
            <a:pPr lvl="2"/>
            <a:r>
              <a:rPr lang="es-ES_tradnl" dirty="0" err="1"/>
              <a:t>Identification</a:t>
            </a:r>
            <a:endParaRPr lang="es-ES_tradnl" dirty="0"/>
          </a:p>
          <a:p>
            <a:r>
              <a:rPr lang="es-ES_tradnl" dirty="0" err="1"/>
              <a:t>Radioactive</a:t>
            </a:r>
            <a:r>
              <a:rPr lang="es-ES_tradnl" dirty="0"/>
              <a:t> </a:t>
            </a:r>
            <a:r>
              <a:rPr lang="es-ES_tradnl" dirty="0" err="1"/>
              <a:t>Beams</a:t>
            </a:r>
            <a:r>
              <a:rPr lang="es-ES_tradnl" dirty="0"/>
              <a:t> </a:t>
            </a:r>
          </a:p>
          <a:p>
            <a:r>
              <a:rPr lang="es-ES_tradnl" dirty="0" err="1"/>
              <a:t>References</a:t>
            </a:r>
            <a:r>
              <a:rPr lang="es-ES_tradnl" dirty="0"/>
              <a:t>:</a:t>
            </a:r>
          </a:p>
          <a:p>
            <a:pPr>
              <a:buNone/>
            </a:pPr>
            <a:r>
              <a:rPr lang="es-ES_tradnl" sz="1730" dirty="0"/>
              <a:t>“</a:t>
            </a:r>
            <a:r>
              <a:rPr lang="es-ES_tradnl" sz="1730" dirty="0" err="1"/>
              <a:t>The</a:t>
            </a:r>
            <a:r>
              <a:rPr lang="es-ES_tradnl" sz="1730" dirty="0"/>
              <a:t> </a:t>
            </a:r>
            <a:r>
              <a:rPr lang="es-ES_tradnl" sz="1730" dirty="0" err="1"/>
              <a:t>why</a:t>
            </a:r>
            <a:r>
              <a:rPr lang="es-ES_tradnl" sz="1730" dirty="0"/>
              <a:t> </a:t>
            </a:r>
            <a:r>
              <a:rPr lang="es-ES_tradnl" sz="1730" dirty="0" err="1"/>
              <a:t>and</a:t>
            </a:r>
            <a:r>
              <a:rPr lang="es-ES_tradnl" sz="1730" dirty="0"/>
              <a:t> how </a:t>
            </a:r>
            <a:r>
              <a:rPr lang="es-ES_tradnl" sz="1730" dirty="0" err="1"/>
              <a:t>of</a:t>
            </a:r>
            <a:r>
              <a:rPr lang="es-ES_tradnl" sz="1730" dirty="0"/>
              <a:t> </a:t>
            </a:r>
            <a:r>
              <a:rPr lang="es-ES_tradnl" sz="1730" dirty="0" err="1"/>
              <a:t>Radioactive</a:t>
            </a:r>
            <a:r>
              <a:rPr lang="es-ES_tradnl" sz="1730" dirty="0"/>
              <a:t> </a:t>
            </a:r>
            <a:r>
              <a:rPr lang="es-ES_tradnl" sz="1730" dirty="0" err="1"/>
              <a:t>beam</a:t>
            </a:r>
            <a:r>
              <a:rPr lang="es-ES_tradnl" sz="1730" dirty="0"/>
              <a:t> </a:t>
            </a:r>
            <a:r>
              <a:rPr lang="es-ES_tradnl" sz="1730" dirty="0" err="1"/>
              <a:t>Research</a:t>
            </a:r>
            <a:r>
              <a:rPr lang="es-ES_tradnl" sz="1730" dirty="0"/>
              <a:t>”, Mark </a:t>
            </a:r>
            <a:r>
              <a:rPr lang="es-ES_tradnl" sz="1730" dirty="0" err="1"/>
              <a:t>Huyse</a:t>
            </a:r>
            <a:r>
              <a:rPr lang="es-ES_tradnl" sz="1730" dirty="0"/>
              <a:t>,</a:t>
            </a:r>
          </a:p>
          <a:p>
            <a:pPr>
              <a:buNone/>
            </a:pPr>
            <a:r>
              <a:rPr lang="es-ES_tradnl" sz="1730" dirty="0"/>
              <a:t>“In-</a:t>
            </a:r>
            <a:r>
              <a:rPr lang="es-ES_tradnl" sz="1730" dirty="0" err="1"/>
              <a:t>flight</a:t>
            </a:r>
            <a:r>
              <a:rPr lang="es-ES_tradnl" sz="1730" dirty="0"/>
              <a:t> </a:t>
            </a:r>
            <a:r>
              <a:rPr lang="es-ES_tradnl" sz="1730" dirty="0" err="1"/>
              <a:t>separation</a:t>
            </a:r>
            <a:r>
              <a:rPr lang="es-ES_tradnl" sz="1730" dirty="0"/>
              <a:t> </a:t>
            </a:r>
            <a:r>
              <a:rPr lang="es-ES_tradnl" sz="1730" dirty="0" err="1"/>
              <a:t>of</a:t>
            </a:r>
            <a:r>
              <a:rPr lang="es-ES_tradnl" sz="1730" dirty="0"/>
              <a:t> </a:t>
            </a:r>
            <a:r>
              <a:rPr lang="es-ES_tradnl" sz="1730" dirty="0" err="1"/>
              <a:t>projectile</a:t>
            </a:r>
            <a:r>
              <a:rPr lang="es-ES_tradnl" sz="1730" dirty="0"/>
              <a:t> </a:t>
            </a:r>
            <a:r>
              <a:rPr lang="es-ES_tradnl" sz="1730" dirty="0" err="1"/>
              <a:t>fragments</a:t>
            </a:r>
            <a:r>
              <a:rPr lang="es-ES_tradnl" sz="1730" dirty="0"/>
              <a:t>”, David </a:t>
            </a:r>
            <a:r>
              <a:rPr lang="es-ES_tradnl" sz="1730" dirty="0" err="1"/>
              <a:t>Morrisey</a:t>
            </a:r>
            <a:r>
              <a:rPr lang="es-ES_tradnl" sz="1730" dirty="0"/>
              <a:t> </a:t>
            </a:r>
            <a:r>
              <a:rPr lang="es-ES_tradnl" sz="1730" dirty="0" err="1"/>
              <a:t>and</a:t>
            </a:r>
            <a:r>
              <a:rPr lang="es-ES_tradnl" sz="1730" dirty="0"/>
              <a:t> Brad </a:t>
            </a:r>
            <a:r>
              <a:rPr lang="es-ES_tradnl" sz="1730" dirty="0" err="1"/>
              <a:t>Sherril</a:t>
            </a:r>
            <a:endParaRPr lang="es-ES_tradnl" sz="1730" dirty="0"/>
          </a:p>
          <a:p>
            <a:pPr>
              <a:buNone/>
            </a:pPr>
            <a:r>
              <a:rPr lang="es-ES_tradnl" sz="1730" dirty="0"/>
              <a:t>“</a:t>
            </a:r>
            <a:r>
              <a:rPr lang="es-ES_tradnl" sz="1730" dirty="0" err="1"/>
              <a:t>Isotope</a:t>
            </a:r>
            <a:r>
              <a:rPr lang="es-ES_tradnl" sz="1730" dirty="0"/>
              <a:t> </a:t>
            </a:r>
            <a:r>
              <a:rPr lang="es-ES_tradnl" sz="1730" dirty="0" err="1"/>
              <a:t>separation</a:t>
            </a:r>
            <a:r>
              <a:rPr lang="es-ES_tradnl" sz="1730" dirty="0"/>
              <a:t> </a:t>
            </a:r>
            <a:r>
              <a:rPr lang="es-ES_tradnl" sz="1730" dirty="0" err="1"/>
              <a:t>on</a:t>
            </a:r>
            <a:r>
              <a:rPr lang="es-ES_tradnl" sz="1730" dirty="0"/>
              <a:t> </a:t>
            </a:r>
            <a:r>
              <a:rPr lang="es-ES_tradnl" sz="1730" dirty="0" err="1"/>
              <a:t>line</a:t>
            </a:r>
            <a:r>
              <a:rPr lang="es-ES_tradnl" sz="1730" dirty="0"/>
              <a:t> </a:t>
            </a:r>
            <a:r>
              <a:rPr lang="es-ES_tradnl" sz="1730" dirty="0" err="1"/>
              <a:t>and</a:t>
            </a:r>
            <a:r>
              <a:rPr lang="es-ES_tradnl" sz="1730" dirty="0"/>
              <a:t> post-</a:t>
            </a:r>
            <a:r>
              <a:rPr lang="es-ES_tradnl" sz="1730" dirty="0" err="1"/>
              <a:t>acceleration</a:t>
            </a:r>
            <a:r>
              <a:rPr lang="es-ES_tradnl" sz="1730" dirty="0"/>
              <a:t>”, P. Van </a:t>
            </a:r>
            <a:r>
              <a:rPr lang="es-ES_tradnl" sz="1730" dirty="0" err="1"/>
              <a:t>Duppen</a:t>
            </a:r>
            <a:endParaRPr lang="es-ES_tradnl" sz="1730" dirty="0"/>
          </a:p>
          <a:p>
            <a:pPr>
              <a:buNone/>
            </a:pPr>
            <a:r>
              <a:rPr lang="es-ES_tradnl" sz="1730" dirty="0"/>
              <a:t>http://</a:t>
            </a:r>
            <a:r>
              <a:rPr lang="es-ES_tradnl" sz="1730" dirty="0" err="1"/>
              <a:t>www.euroschoolonexoticbeams.be</a:t>
            </a:r>
            <a:r>
              <a:rPr lang="es-ES_tradnl" sz="1730" dirty="0"/>
              <a:t>/</a:t>
            </a:r>
            <a:r>
              <a:rPr lang="es-ES_tradnl" sz="1730" dirty="0" err="1"/>
              <a:t>site</a:t>
            </a:r>
            <a:r>
              <a:rPr lang="es-ES_tradnl" sz="1730" dirty="0"/>
              <a:t>/</a:t>
            </a:r>
            <a:r>
              <a:rPr lang="es-ES_tradnl" sz="1730" dirty="0" err="1"/>
              <a:t>pages</a:t>
            </a:r>
            <a:r>
              <a:rPr lang="es-ES_tradnl" sz="1730" dirty="0"/>
              <a:t>/</a:t>
            </a:r>
            <a:r>
              <a:rPr lang="es-ES_tradnl" sz="1730" dirty="0" err="1"/>
              <a:t>lecture_notes</a:t>
            </a:r>
            <a:endParaRPr lang="es-ES_tradnl" sz="1730" dirty="0"/>
          </a:p>
          <a:p>
            <a:pPr lvl="2">
              <a:buNone/>
            </a:pPr>
            <a:endParaRPr lang="es-ES_tradnl" dirty="0"/>
          </a:p>
          <a:p>
            <a:pPr lvl="1">
              <a:buNone/>
            </a:pPr>
            <a:endParaRPr lang="es-ES_tradnl" dirty="0"/>
          </a:p>
          <a:p>
            <a:pPr lvl="5"/>
            <a:endParaRPr lang="es-ES_trad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E6FC10-EF80-C840-850E-A10108F450F8}"/>
              </a:ext>
            </a:extLst>
          </p:cNvPr>
          <p:cNvSpPr>
            <a:spLocks noGrp="1"/>
          </p:cNvSpPr>
          <p:nvPr>
            <p:ph type="title"/>
          </p:nvPr>
        </p:nvSpPr>
        <p:spPr>
          <a:xfrm>
            <a:off x="851647" y="209925"/>
            <a:ext cx="8561293" cy="571500"/>
          </a:xfrm>
        </p:spPr>
        <p:txBody>
          <a:bodyPr>
            <a:normAutofit fontScale="90000"/>
          </a:bodyPr>
          <a:lstStyle/>
          <a:p>
            <a:r>
              <a:rPr kumimoji="1" lang="en-US" altLang="ja-JP" dirty="0">
                <a:solidFill>
                  <a:srgbClr val="000090"/>
                </a:solidFill>
                <a:latin typeface="Apple Chancery" panose="03020702040506060504" pitchFamily="66" charset="-79"/>
                <a:cs typeface="Apple Chancery" panose="03020702040506060504" pitchFamily="66" charset="-79"/>
              </a:rPr>
              <a:t>Steady increase of Beam Current @ RIKEN (japan)</a:t>
            </a:r>
            <a:endParaRPr lang="es-ES" dirty="0">
              <a:solidFill>
                <a:srgbClr val="000090"/>
              </a:solidFill>
              <a:latin typeface="Apple Chancery" panose="03020702040506060504" pitchFamily="66" charset="-79"/>
              <a:cs typeface="Apple Chancery" panose="03020702040506060504" pitchFamily="66" charset="-79"/>
            </a:endParaRPr>
          </a:p>
        </p:txBody>
      </p:sp>
      <p:sp>
        <p:nvSpPr>
          <p:cNvPr id="4" name="Marcador de pie de página 3">
            <a:extLst>
              <a:ext uri="{FF2B5EF4-FFF2-40B4-BE49-F238E27FC236}">
                <a16:creationId xmlns:a16="http://schemas.microsoft.com/office/drawing/2014/main" id="{5263AA86-0D71-7A4C-BDBC-D3A783C14330}"/>
              </a:ext>
            </a:extLst>
          </p:cNvPr>
          <p:cNvSpPr>
            <a:spLocks noGrp="1"/>
          </p:cNvSpPr>
          <p:nvPr>
            <p:ph type="ftr" sz="quarter" idx="3"/>
          </p:nvPr>
        </p:nvSpPr>
        <p:spPr/>
        <p:txBody>
          <a:bodyPr/>
          <a:lstStyle/>
          <a:p>
            <a:pPr algn="l">
              <a:defRPr/>
            </a:pPr>
            <a:r>
              <a:rPr lang="es-ES_tradnl"/>
              <a:t>María J. Gª Borge – IUPAP WG.9 Nuclear Science Symposium, London, UK, August 2 - 3, 2019</a:t>
            </a:r>
            <a:endParaRPr lang="es-ES" dirty="0"/>
          </a:p>
        </p:txBody>
      </p:sp>
      <p:pic>
        <p:nvPicPr>
          <p:cNvPr id="5" name="図 10">
            <a:extLst>
              <a:ext uri="{FF2B5EF4-FFF2-40B4-BE49-F238E27FC236}">
                <a16:creationId xmlns:a16="http://schemas.microsoft.com/office/drawing/2014/main" id="{F1E1092B-23E7-BF41-ACF1-451FFB7433D0}"/>
              </a:ext>
            </a:extLst>
          </p:cNvPr>
          <p:cNvPicPr>
            <a:picLocks noChangeAspect="1"/>
          </p:cNvPicPr>
          <p:nvPr/>
        </p:nvPicPr>
        <p:blipFill>
          <a:blip r:embed="rId3"/>
          <a:stretch>
            <a:fillRect/>
          </a:stretch>
        </p:blipFill>
        <p:spPr>
          <a:xfrm>
            <a:off x="3440331" y="750559"/>
            <a:ext cx="5860991" cy="4072545"/>
          </a:xfrm>
          <a:prstGeom prst="rect">
            <a:avLst/>
          </a:prstGeom>
        </p:spPr>
      </p:pic>
      <p:sp>
        <p:nvSpPr>
          <p:cNvPr id="9" name="正方形/長方形 76">
            <a:extLst>
              <a:ext uri="{FF2B5EF4-FFF2-40B4-BE49-F238E27FC236}">
                <a16:creationId xmlns:a16="http://schemas.microsoft.com/office/drawing/2014/main" id="{DFCCCC68-75A4-C340-8CC4-594AF9921DC0}"/>
              </a:ext>
            </a:extLst>
          </p:cNvPr>
          <p:cNvSpPr/>
          <p:nvPr/>
        </p:nvSpPr>
        <p:spPr>
          <a:xfrm>
            <a:off x="191973" y="1297323"/>
            <a:ext cx="3171825" cy="1800225"/>
          </a:xfrm>
          <a:prstGeom prst="rect">
            <a:avLst/>
          </a:prstGeom>
          <a:solidFill>
            <a:srgbClr val="CCECFF"/>
          </a:solidFill>
          <a:ln w="25400" cap="flat" cmpd="sng" algn="ctr">
            <a:solidFill>
              <a:srgbClr val="FFFFFF">
                <a:lumMod val="6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10" name="テキスト ボックス 34">
            <a:extLst>
              <a:ext uri="{FF2B5EF4-FFF2-40B4-BE49-F238E27FC236}">
                <a16:creationId xmlns:a16="http://schemas.microsoft.com/office/drawing/2014/main" id="{BBDD66A2-3DE2-9A4A-887A-023D9145A5AC}"/>
              </a:ext>
            </a:extLst>
          </p:cNvPr>
          <p:cNvSpPr txBox="1">
            <a:spLocks noChangeArrowheads="1"/>
          </p:cNvSpPr>
          <p:nvPr/>
        </p:nvSpPr>
        <p:spPr bwMode="auto">
          <a:xfrm>
            <a:off x="322465" y="1437674"/>
            <a:ext cx="1973169" cy="166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buNone/>
            </a:pPr>
            <a:r>
              <a:rPr lang="en-US" altLang="ja-JP" sz="1600" baseline="30000" dirty="0">
                <a:solidFill>
                  <a:srgbClr val="0000CC"/>
                </a:solidFill>
                <a:latin typeface="Calibri" panose="020F0502020204030204" pitchFamily="34" charset="0"/>
                <a:cs typeface="Calibri" panose="020F0502020204030204" pitchFamily="34" charset="0"/>
              </a:rPr>
              <a:t>40</a:t>
            </a:r>
            <a:r>
              <a:rPr lang="en-US" altLang="ja-JP" sz="1600" dirty="0">
                <a:solidFill>
                  <a:srgbClr val="0000CC"/>
                </a:solidFill>
                <a:latin typeface="Calibri" panose="020F0502020204030204" pitchFamily="34" charset="0"/>
                <a:cs typeface="Calibri" panose="020F0502020204030204" pitchFamily="34" charset="0"/>
              </a:rPr>
              <a:t>Mg  (N=28) is largely deformed. </a:t>
            </a:r>
          </a:p>
          <a:p>
            <a:pPr>
              <a:buNone/>
            </a:pPr>
            <a:r>
              <a:rPr lang="en-US" altLang="ja-JP" sz="1600" dirty="0">
                <a:solidFill>
                  <a:srgbClr val="0000CC"/>
                </a:solidFill>
                <a:latin typeface="Calibri" panose="020F0502020204030204" pitchFamily="34" charset="0"/>
                <a:cs typeface="Calibri" panose="020F0502020204030204" pitchFamily="34" charset="0"/>
              </a:rPr>
              <a:t>The origin is a mystery.</a:t>
            </a:r>
          </a:p>
          <a:p>
            <a:pPr>
              <a:buNone/>
            </a:pPr>
            <a:r>
              <a:rPr lang="en-US" altLang="ja-JP" sz="1600" dirty="0">
                <a:solidFill>
                  <a:srgbClr val="0000CC"/>
                </a:solidFill>
                <a:latin typeface="Calibri" panose="020F0502020204030204" pitchFamily="34" charset="0"/>
                <a:cs typeface="Calibri" panose="020F0502020204030204" pitchFamily="34" charset="0"/>
              </a:rPr>
              <a:t>No theory can reproduces the data</a:t>
            </a:r>
            <a:r>
              <a:rPr lang="en-US" altLang="ja-JP" sz="1600" dirty="0">
                <a:solidFill>
                  <a:schemeClr val="bg1"/>
                </a:solidFill>
                <a:latin typeface="Calibri" panose="020F0502020204030204" pitchFamily="34" charset="0"/>
                <a:cs typeface="Calibri" panose="020F0502020204030204" pitchFamily="34" charset="0"/>
              </a:rPr>
              <a:t>.</a:t>
            </a:r>
            <a:endParaRPr lang="ja-JP" altLang="ja-JP" sz="800" dirty="0">
              <a:solidFill>
                <a:schemeClr val="bg1"/>
              </a:solidFill>
              <a:latin typeface="Calibri" panose="020F0502020204030204" pitchFamily="34" charset="0"/>
              <a:cs typeface="Calibri" panose="020F0502020204030204" pitchFamily="34" charset="0"/>
            </a:endParaRPr>
          </a:p>
        </p:txBody>
      </p:sp>
      <p:pic>
        <p:nvPicPr>
          <p:cNvPr id="11" name="図 2">
            <a:extLst>
              <a:ext uri="{FF2B5EF4-FFF2-40B4-BE49-F238E27FC236}">
                <a16:creationId xmlns:a16="http://schemas.microsoft.com/office/drawing/2014/main" id="{D5B0B443-4245-B642-B059-F88500D6E0D7}"/>
              </a:ext>
            </a:extLst>
          </p:cNvPr>
          <p:cNvPicPr>
            <a:picLocks noChangeAspect="1"/>
          </p:cNvPicPr>
          <p:nvPr/>
        </p:nvPicPr>
        <p:blipFill>
          <a:blip r:embed="rId4"/>
          <a:stretch>
            <a:fillRect/>
          </a:stretch>
        </p:blipFill>
        <p:spPr>
          <a:xfrm>
            <a:off x="2164934" y="1323955"/>
            <a:ext cx="1174050" cy="1643873"/>
          </a:xfrm>
          <a:prstGeom prst="rect">
            <a:avLst/>
          </a:prstGeom>
        </p:spPr>
      </p:pic>
      <p:sp>
        <p:nvSpPr>
          <p:cNvPr id="16" name="正方形/長方形 113">
            <a:extLst>
              <a:ext uri="{FF2B5EF4-FFF2-40B4-BE49-F238E27FC236}">
                <a16:creationId xmlns:a16="http://schemas.microsoft.com/office/drawing/2014/main" id="{5F5FBFEE-903B-174C-9C5B-AEFC7ACACE09}"/>
              </a:ext>
            </a:extLst>
          </p:cNvPr>
          <p:cNvSpPr/>
          <p:nvPr/>
        </p:nvSpPr>
        <p:spPr>
          <a:xfrm>
            <a:off x="3347864" y="4884194"/>
            <a:ext cx="3171825" cy="1800225"/>
          </a:xfrm>
          <a:prstGeom prst="rect">
            <a:avLst/>
          </a:prstGeom>
          <a:solidFill>
            <a:srgbClr val="CCECFF"/>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17" name="テキスト ボックス 34">
            <a:extLst>
              <a:ext uri="{FF2B5EF4-FFF2-40B4-BE49-F238E27FC236}">
                <a16:creationId xmlns:a16="http://schemas.microsoft.com/office/drawing/2014/main" id="{EAAADE74-4FF3-EF47-9726-B8325EB0CE45}"/>
              </a:ext>
            </a:extLst>
          </p:cNvPr>
          <p:cNvSpPr txBox="1">
            <a:spLocks noChangeArrowheads="1"/>
          </p:cNvSpPr>
          <p:nvPr/>
        </p:nvSpPr>
        <p:spPr bwMode="auto">
          <a:xfrm>
            <a:off x="3397053" y="4884938"/>
            <a:ext cx="2977876"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r>
              <a:rPr lang="en-US" altLang="ja-JP" sz="1400" b="1" dirty="0">
                <a:latin typeface="Calibri" pitchFamily="34" charset="0"/>
              </a:rPr>
              <a:t>Success in producing and accelerating high intensity vanadium beam</a:t>
            </a:r>
          </a:p>
          <a:p>
            <a:pPr eaLnBrk="1" hangingPunct="1">
              <a:spcBef>
                <a:spcPct val="0"/>
              </a:spcBef>
              <a:buFontTx/>
              <a:buNone/>
            </a:pPr>
            <a:r>
              <a:rPr lang="en-US" altLang="ja-JP" sz="1200" b="1" dirty="0">
                <a:latin typeface="Calibri" pitchFamily="34" charset="0"/>
              </a:rPr>
              <a:t>- Cleared the </a:t>
            </a:r>
          </a:p>
          <a:p>
            <a:pPr eaLnBrk="1" hangingPunct="1">
              <a:spcBef>
                <a:spcPct val="0"/>
              </a:spcBef>
              <a:buFontTx/>
              <a:buNone/>
            </a:pPr>
            <a:r>
              <a:rPr lang="en-US" altLang="ja-JP" sz="1200" b="1" dirty="0">
                <a:latin typeface="Calibri" pitchFamily="34" charset="0"/>
              </a:rPr>
              <a:t>way for </a:t>
            </a:r>
          </a:p>
          <a:p>
            <a:pPr eaLnBrk="1" hangingPunct="1">
              <a:spcBef>
                <a:spcPct val="0"/>
              </a:spcBef>
              <a:buFontTx/>
              <a:buNone/>
            </a:pPr>
            <a:r>
              <a:rPr lang="en-US" altLang="ja-JP" sz="1200" b="1" dirty="0">
                <a:latin typeface="Calibri" pitchFamily="34" charset="0"/>
              </a:rPr>
              <a:t>producing </a:t>
            </a:r>
          </a:p>
          <a:p>
            <a:pPr eaLnBrk="1" hangingPunct="1">
              <a:spcBef>
                <a:spcPct val="0"/>
              </a:spcBef>
              <a:buFontTx/>
              <a:buNone/>
            </a:pPr>
            <a:r>
              <a:rPr lang="en-US" altLang="ja-JP" sz="1200" b="1" dirty="0">
                <a:latin typeface="Calibri" pitchFamily="34" charset="0"/>
              </a:rPr>
              <a:t>element 119 – </a:t>
            </a:r>
          </a:p>
          <a:p>
            <a:pPr eaLnBrk="1" hangingPunct="1">
              <a:spcBef>
                <a:spcPct val="0"/>
              </a:spcBef>
              <a:buFontTx/>
              <a:buNone/>
            </a:pPr>
            <a:r>
              <a:rPr lang="en-US" altLang="ja-JP" sz="1200" b="1" dirty="0">
                <a:latin typeface="Calibri" pitchFamily="34" charset="0"/>
              </a:rPr>
              <a:t>  (2017</a:t>
            </a:r>
            <a:r>
              <a:rPr lang="en-US" altLang="ja-JP" sz="1000" b="1" dirty="0">
                <a:latin typeface="Calibri" pitchFamily="34" charset="0"/>
              </a:rPr>
              <a:t>)</a:t>
            </a:r>
            <a:endParaRPr lang="ja-JP" altLang="ja-JP" sz="1200" dirty="0">
              <a:latin typeface="Calibri" pitchFamily="34" charset="0"/>
            </a:endParaRPr>
          </a:p>
        </p:txBody>
      </p:sp>
      <p:pic>
        <p:nvPicPr>
          <p:cNvPr id="18" name="Picture 8">
            <a:extLst>
              <a:ext uri="{FF2B5EF4-FFF2-40B4-BE49-F238E27FC236}">
                <a16:creationId xmlns:a16="http://schemas.microsoft.com/office/drawing/2014/main" id="{44E8A32C-338D-9F40-9946-B6D91D2B7C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6762" y="5464375"/>
            <a:ext cx="2103947" cy="114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正方形/長方形 116">
            <a:extLst>
              <a:ext uri="{FF2B5EF4-FFF2-40B4-BE49-F238E27FC236}">
                <a16:creationId xmlns:a16="http://schemas.microsoft.com/office/drawing/2014/main" id="{BFCFAC42-3A95-A148-B8E8-B03E673A0594}"/>
              </a:ext>
            </a:extLst>
          </p:cNvPr>
          <p:cNvSpPr/>
          <p:nvPr/>
        </p:nvSpPr>
        <p:spPr>
          <a:xfrm>
            <a:off x="3347864" y="4884194"/>
            <a:ext cx="3171825" cy="1800225"/>
          </a:xfrm>
          <a:prstGeom prst="rect">
            <a:avLst/>
          </a:prstGeom>
          <a:solidFill>
            <a:srgbClr val="CCECFF"/>
          </a:solidFill>
          <a:ln w="25400" cap="flat" cmpd="sng" algn="ctr">
            <a:solidFill>
              <a:srgbClr val="FFFFFF">
                <a:lumMod val="65000"/>
              </a:srgbClr>
            </a:solidFill>
            <a:prstDash val="solid"/>
          </a:ln>
          <a:effectLst/>
        </p:spPr>
        <p:txBody>
          <a:bodyPr anchor="ctr"/>
          <a:lstStyle/>
          <a:p>
            <a:endParaRPr kumimoji="0" lang="ja-JP" altLang="en-US" sz="1800" b="0" i="0" u="none" strike="noStrike" kern="0" cap="none" spc="0" normalizeH="0" baseline="0" noProof="0" dirty="0">
              <a:ln>
                <a:noFill/>
              </a:ln>
              <a:solidFill>
                <a:schemeClr val="bg1"/>
              </a:solidFill>
              <a:effectLst/>
              <a:uLnTx/>
              <a:uFillTx/>
              <a:latin typeface="Arial"/>
            </a:endParaRPr>
          </a:p>
        </p:txBody>
      </p:sp>
      <p:pic>
        <p:nvPicPr>
          <p:cNvPr id="20" name="図 46">
            <a:extLst>
              <a:ext uri="{FF2B5EF4-FFF2-40B4-BE49-F238E27FC236}">
                <a16:creationId xmlns:a16="http://schemas.microsoft.com/office/drawing/2014/main" id="{DE04F3E3-9314-F148-BA21-6D57CCA45F9D}"/>
              </a:ext>
            </a:extLst>
          </p:cNvPr>
          <p:cNvPicPr>
            <a:picLocks noChangeAspect="1"/>
          </p:cNvPicPr>
          <p:nvPr/>
        </p:nvPicPr>
        <p:blipFill>
          <a:blip r:embed="rId6"/>
          <a:stretch>
            <a:fillRect/>
          </a:stretch>
        </p:blipFill>
        <p:spPr>
          <a:xfrm>
            <a:off x="3449175" y="5603255"/>
            <a:ext cx="2873632" cy="1022264"/>
          </a:xfrm>
          <a:prstGeom prst="rect">
            <a:avLst/>
          </a:prstGeom>
        </p:spPr>
      </p:pic>
      <p:sp>
        <p:nvSpPr>
          <p:cNvPr id="21" name="テキスト ボックス 31">
            <a:extLst>
              <a:ext uri="{FF2B5EF4-FFF2-40B4-BE49-F238E27FC236}">
                <a16:creationId xmlns:a16="http://schemas.microsoft.com/office/drawing/2014/main" id="{7EC9BCAC-1CAF-5C4C-A1E0-9E430A6444D3}"/>
              </a:ext>
            </a:extLst>
          </p:cNvPr>
          <p:cNvSpPr txBox="1">
            <a:spLocks noChangeArrowheads="1"/>
          </p:cNvSpPr>
          <p:nvPr/>
        </p:nvSpPr>
        <p:spPr bwMode="auto">
          <a:xfrm>
            <a:off x="3347864" y="4866647"/>
            <a:ext cx="312278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buNone/>
            </a:pPr>
            <a:r>
              <a:rPr lang="en-US" altLang="ja-JP" sz="1200" baseline="30000" dirty="0">
                <a:solidFill>
                  <a:srgbClr val="0000CC"/>
                </a:solidFill>
              </a:rPr>
              <a:t>78</a:t>
            </a:r>
            <a:r>
              <a:rPr lang="en-US" altLang="ja-JP" sz="1200" dirty="0">
                <a:solidFill>
                  <a:srgbClr val="0000CC"/>
                </a:solidFill>
              </a:rPr>
              <a:t>Ni (N=50) revealed as a doubly magic stronghold against nuclear deformation.</a:t>
            </a:r>
          </a:p>
          <a:p>
            <a:pPr>
              <a:buNone/>
            </a:pPr>
            <a:r>
              <a:rPr lang="en-US" altLang="ja-JP" sz="1200" dirty="0">
                <a:solidFill>
                  <a:srgbClr val="0000CC"/>
                </a:solidFill>
              </a:rPr>
              <a:t>Taniuchi et al., Nature 569, 53 (2019)</a:t>
            </a:r>
            <a:endParaRPr lang="ja-JP" altLang="en-US" sz="1200" kern="0" dirty="0">
              <a:solidFill>
                <a:srgbClr val="0000CC"/>
              </a:solidFill>
              <a:latin typeface="Arial"/>
            </a:endParaRPr>
          </a:p>
        </p:txBody>
      </p:sp>
      <p:grpSp>
        <p:nvGrpSpPr>
          <p:cNvPr id="3" name="Grupo 2">
            <a:extLst>
              <a:ext uri="{FF2B5EF4-FFF2-40B4-BE49-F238E27FC236}">
                <a16:creationId xmlns:a16="http://schemas.microsoft.com/office/drawing/2014/main" id="{B53D161C-F274-854F-AB48-1CC31D2FC515}"/>
              </a:ext>
            </a:extLst>
          </p:cNvPr>
          <p:cNvGrpSpPr/>
          <p:nvPr/>
        </p:nvGrpSpPr>
        <p:grpSpPr>
          <a:xfrm>
            <a:off x="119448" y="3552793"/>
            <a:ext cx="3218357" cy="2142740"/>
            <a:chOff x="104775" y="5003419"/>
            <a:chExt cx="3218357" cy="2142740"/>
          </a:xfrm>
        </p:grpSpPr>
        <p:sp>
          <p:nvSpPr>
            <p:cNvPr id="22" name="正方形/長方形 82">
              <a:extLst>
                <a:ext uri="{FF2B5EF4-FFF2-40B4-BE49-F238E27FC236}">
                  <a16:creationId xmlns:a16="http://schemas.microsoft.com/office/drawing/2014/main" id="{AB6AB52D-6113-E146-8224-7A08D6C836C4}"/>
                </a:ext>
              </a:extLst>
            </p:cNvPr>
            <p:cNvSpPr/>
            <p:nvPr/>
          </p:nvSpPr>
          <p:spPr>
            <a:xfrm>
              <a:off x="104775" y="5054188"/>
              <a:ext cx="3171825" cy="2091971"/>
            </a:xfrm>
            <a:prstGeom prst="rect">
              <a:avLst/>
            </a:prstGeom>
            <a:solidFill>
              <a:srgbClr val="CCECFF"/>
            </a:solidFill>
            <a:ln w="25400" cap="flat" cmpd="sng" algn="ctr">
              <a:solidFill>
                <a:srgbClr val="FFFFFF">
                  <a:lumMod val="6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7" name="テキスト ボックス 34">
              <a:extLst>
                <a:ext uri="{FF2B5EF4-FFF2-40B4-BE49-F238E27FC236}">
                  <a16:creationId xmlns:a16="http://schemas.microsoft.com/office/drawing/2014/main" id="{FC6E0BD3-01BD-DB48-AB57-0A131BC9B86B}"/>
                </a:ext>
              </a:extLst>
            </p:cNvPr>
            <p:cNvSpPr txBox="1">
              <a:spLocks noChangeArrowheads="1"/>
            </p:cNvSpPr>
            <p:nvPr/>
          </p:nvSpPr>
          <p:spPr bwMode="auto">
            <a:xfrm>
              <a:off x="154578" y="5003419"/>
              <a:ext cx="3168554"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r>
                <a:rPr lang="en-US" altLang="ja-JP" sz="1400" b="1" dirty="0">
                  <a:latin typeface="Calibri" pitchFamily="34" charset="0"/>
                </a:rPr>
                <a:t>Quest for heavier super-heavies (Z=113)</a:t>
              </a:r>
            </a:p>
            <a:p>
              <a:pPr eaLnBrk="1" hangingPunct="1">
                <a:spcBef>
                  <a:spcPct val="0"/>
                </a:spcBef>
                <a:buFontTx/>
                <a:buNone/>
              </a:pPr>
              <a:r>
                <a:rPr lang="en-US" altLang="ja-JP" sz="1400" b="1" dirty="0">
                  <a:latin typeface="Calibri" pitchFamily="34" charset="0"/>
                </a:rPr>
                <a:t>Success in producing and accelerating high intensity vanadium beam</a:t>
              </a:r>
            </a:p>
            <a:p>
              <a:pPr eaLnBrk="1" hangingPunct="1">
                <a:spcBef>
                  <a:spcPct val="0"/>
                </a:spcBef>
                <a:buFontTx/>
                <a:buNone/>
              </a:pPr>
              <a:r>
                <a:rPr lang="en-US" altLang="ja-JP" sz="1200" b="1" dirty="0">
                  <a:latin typeface="Calibri" pitchFamily="34" charset="0"/>
                </a:rPr>
                <a:t>- Cleared the </a:t>
              </a:r>
            </a:p>
            <a:p>
              <a:pPr eaLnBrk="1" hangingPunct="1">
                <a:spcBef>
                  <a:spcPct val="0"/>
                </a:spcBef>
                <a:buFontTx/>
                <a:buNone/>
              </a:pPr>
              <a:r>
                <a:rPr lang="en-US" altLang="ja-JP" sz="1200" b="1" dirty="0">
                  <a:latin typeface="Calibri" pitchFamily="34" charset="0"/>
                </a:rPr>
                <a:t>way for </a:t>
              </a:r>
            </a:p>
            <a:p>
              <a:pPr eaLnBrk="1" hangingPunct="1">
                <a:spcBef>
                  <a:spcPct val="0"/>
                </a:spcBef>
                <a:buFontTx/>
                <a:buNone/>
              </a:pPr>
              <a:r>
                <a:rPr lang="en-US" altLang="ja-JP" sz="1200" b="1" dirty="0">
                  <a:latin typeface="Calibri" pitchFamily="34" charset="0"/>
                </a:rPr>
                <a:t>producing </a:t>
              </a:r>
            </a:p>
            <a:p>
              <a:pPr eaLnBrk="1" hangingPunct="1">
                <a:spcBef>
                  <a:spcPct val="0"/>
                </a:spcBef>
                <a:buFontTx/>
                <a:buNone/>
              </a:pPr>
              <a:r>
                <a:rPr lang="en-US" altLang="ja-JP" sz="1200" b="1" dirty="0">
                  <a:latin typeface="Calibri" pitchFamily="34" charset="0"/>
                </a:rPr>
                <a:t>element 119 – </a:t>
              </a:r>
            </a:p>
            <a:p>
              <a:pPr eaLnBrk="1" hangingPunct="1">
                <a:spcBef>
                  <a:spcPct val="0"/>
                </a:spcBef>
                <a:buFontTx/>
                <a:buNone/>
              </a:pPr>
              <a:r>
                <a:rPr lang="en-US" altLang="ja-JP" sz="1200" b="1" dirty="0">
                  <a:latin typeface="Calibri" pitchFamily="34" charset="0"/>
                </a:rPr>
                <a:t>  (2017</a:t>
              </a:r>
              <a:r>
                <a:rPr lang="en-US" altLang="ja-JP" sz="1000" b="1" dirty="0">
                  <a:latin typeface="Calibri" pitchFamily="34" charset="0"/>
                </a:rPr>
                <a:t>)</a:t>
              </a:r>
              <a:endParaRPr lang="ja-JP" altLang="ja-JP" sz="1200" dirty="0">
                <a:latin typeface="Calibri" pitchFamily="34" charset="0"/>
              </a:endParaRPr>
            </a:p>
          </p:txBody>
        </p:sp>
        <p:pic>
          <p:nvPicPr>
            <p:cNvPr id="8" name="Picture 8">
              <a:extLst>
                <a:ext uri="{FF2B5EF4-FFF2-40B4-BE49-F238E27FC236}">
                  <a16:creationId xmlns:a16="http://schemas.microsoft.com/office/drawing/2014/main" id="{9CC31F56-07FE-3346-B494-7F4C64129B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2653" y="5919279"/>
              <a:ext cx="2103947" cy="114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3" name="正方形/長方形 79">
            <a:extLst>
              <a:ext uri="{FF2B5EF4-FFF2-40B4-BE49-F238E27FC236}">
                <a16:creationId xmlns:a16="http://schemas.microsoft.com/office/drawing/2014/main" id="{B2C599D2-B75C-C64A-96E5-A36EC0A7AC83}"/>
              </a:ext>
            </a:extLst>
          </p:cNvPr>
          <p:cNvSpPr/>
          <p:nvPr/>
        </p:nvSpPr>
        <p:spPr>
          <a:xfrm>
            <a:off x="6584937" y="4914707"/>
            <a:ext cx="2501914" cy="1790700"/>
          </a:xfrm>
          <a:prstGeom prst="rect">
            <a:avLst/>
          </a:prstGeom>
          <a:solidFill>
            <a:srgbClr val="CCECFF"/>
          </a:solidFill>
          <a:ln w="25400" cap="flat" cmpd="sng" algn="ctr">
            <a:solidFill>
              <a:srgbClr val="FFFFFF">
                <a:lumMod val="65000"/>
              </a:srgbClr>
            </a:solidFill>
            <a:prstDash val="solid"/>
          </a:ln>
          <a:effec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24" name="テキスト ボックス 6">
            <a:extLst>
              <a:ext uri="{FF2B5EF4-FFF2-40B4-BE49-F238E27FC236}">
                <a16:creationId xmlns:a16="http://schemas.microsoft.com/office/drawing/2014/main" id="{AFED6613-3566-2944-8597-789D62D15507}"/>
              </a:ext>
            </a:extLst>
          </p:cNvPr>
          <p:cNvSpPr txBox="1">
            <a:spLocks noChangeArrowheads="1"/>
          </p:cNvSpPr>
          <p:nvPr/>
        </p:nvSpPr>
        <p:spPr bwMode="auto">
          <a:xfrm>
            <a:off x="6685626" y="4956869"/>
            <a:ext cx="24229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ja-JP" sz="1400" b="1" dirty="0">
                <a:solidFill>
                  <a:srgbClr val="000000"/>
                </a:solidFill>
                <a:latin typeface="Calibri" pitchFamily="34" charset="0"/>
              </a:rPr>
              <a:t>73 new isotopes discovered at RIKEN’s RI Beam Factory (2017</a:t>
            </a:r>
            <a:r>
              <a:rPr lang="en-US" altLang="ja-JP" sz="1000" b="1" dirty="0">
                <a:solidFill>
                  <a:srgbClr val="000000"/>
                </a:solidFill>
                <a:latin typeface="Calibri" pitchFamily="34" charset="0"/>
              </a:rPr>
              <a:t>)</a:t>
            </a:r>
            <a:endParaRPr lang="en-US" altLang="ja-JP" sz="1200" b="1" dirty="0">
              <a:solidFill>
                <a:srgbClr val="000000"/>
              </a:solidFill>
              <a:latin typeface="Calibri" pitchFamily="34" charset="0"/>
            </a:endParaRPr>
          </a:p>
        </p:txBody>
      </p:sp>
      <p:pic>
        <p:nvPicPr>
          <p:cNvPr id="25" name="Picture 15" descr="超伝導RIビーム分離生成装置（BigRIPS）の第2ステージの写真画像">
            <a:extLst>
              <a:ext uri="{FF2B5EF4-FFF2-40B4-BE49-F238E27FC236}">
                <a16:creationId xmlns:a16="http://schemas.microsoft.com/office/drawing/2014/main" id="{6A9BB895-8310-464A-9B32-29BC6AE55913}"/>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46925" y="5648568"/>
            <a:ext cx="1634987" cy="1090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663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663950" y="2178050"/>
            <a:ext cx="4903788" cy="4146550"/>
            <a:chOff x="2308" y="1372"/>
            <a:chExt cx="3089" cy="2612"/>
          </a:xfrm>
        </p:grpSpPr>
        <p:pic>
          <p:nvPicPr>
            <p:cNvPr id="367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8" y="1717"/>
              <a:ext cx="3020" cy="22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36752" name="Text Box 4"/>
            <p:cNvSpPr txBox="1">
              <a:spLocks noChangeArrowheads="1"/>
            </p:cNvSpPr>
            <p:nvPr/>
          </p:nvSpPr>
          <p:spPr bwMode="auto">
            <a:xfrm>
              <a:off x="3840" y="1372"/>
              <a:ext cx="1557" cy="21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s-ES_tradnl" sz="1600">
                  <a:solidFill>
                    <a:schemeClr val="hlink"/>
                  </a:solidFill>
                  <a:latin typeface="Comic Sans MS" charset="0"/>
                </a:rPr>
                <a:t>Nuclei chart @ ISOLDE</a:t>
              </a:r>
            </a:p>
          </p:txBody>
        </p:sp>
      </p:grpSp>
      <p:sp>
        <p:nvSpPr>
          <p:cNvPr id="35844" name="Rectangle 5"/>
          <p:cNvSpPr>
            <a:spLocks noGrp="1" noChangeArrowheads="1"/>
          </p:cNvSpPr>
          <p:nvPr>
            <p:ph type="title"/>
          </p:nvPr>
        </p:nvSpPr>
        <p:spPr>
          <a:xfrm>
            <a:off x="457200" y="76200"/>
            <a:ext cx="8229600" cy="675000"/>
          </a:xfrm>
        </p:spPr>
        <p:txBody>
          <a:bodyPr>
            <a:normAutofit/>
          </a:bodyPr>
          <a:lstStyle/>
          <a:p>
            <a:pPr eaLnBrk="1" hangingPunct="1"/>
            <a:r>
              <a:rPr lang="es-ES_tradnl" sz="3600" dirty="0" err="1">
                <a:latin typeface="Comic Sans MS"/>
                <a:ea typeface="ＭＳ Ｐゴシック" charset="0"/>
                <a:cs typeface="Comic Sans MS"/>
              </a:rPr>
              <a:t>Isotope</a:t>
            </a:r>
            <a:r>
              <a:rPr lang="es-ES_tradnl" sz="3600" dirty="0">
                <a:latin typeface="Comic Sans MS"/>
                <a:ea typeface="ＭＳ Ｐゴシック" charset="0"/>
                <a:cs typeface="Comic Sans MS"/>
              </a:rPr>
              <a:t> </a:t>
            </a:r>
            <a:r>
              <a:rPr lang="es-ES_tradnl" sz="3600" dirty="0" err="1">
                <a:latin typeface="Comic Sans MS"/>
                <a:ea typeface="ＭＳ Ｐゴシック" charset="0"/>
                <a:cs typeface="Comic Sans MS"/>
              </a:rPr>
              <a:t>production</a:t>
            </a:r>
            <a:r>
              <a:rPr lang="es-ES_tradnl" sz="3600" dirty="0">
                <a:latin typeface="Comic Sans MS"/>
                <a:ea typeface="ＭＳ Ｐゴシック" charset="0"/>
                <a:cs typeface="Comic Sans MS"/>
              </a:rPr>
              <a:t> </a:t>
            </a:r>
          </a:p>
        </p:txBody>
      </p:sp>
      <p:grpSp>
        <p:nvGrpSpPr>
          <p:cNvPr id="3" name="Group 6"/>
          <p:cNvGrpSpPr>
            <a:grpSpLocks/>
          </p:cNvGrpSpPr>
          <p:nvPr/>
        </p:nvGrpSpPr>
        <p:grpSpPr bwMode="auto">
          <a:xfrm>
            <a:off x="1352550" y="2813050"/>
            <a:ext cx="92075" cy="103188"/>
            <a:chOff x="975" y="1199"/>
            <a:chExt cx="63" cy="65"/>
          </a:xfrm>
        </p:grpSpPr>
        <p:sp>
          <p:nvSpPr>
            <p:cNvPr id="36749" name="Freeform 7"/>
            <p:cNvSpPr>
              <a:spLocks/>
            </p:cNvSpPr>
            <p:nvPr/>
          </p:nvSpPr>
          <p:spPr bwMode="auto">
            <a:xfrm>
              <a:off x="975" y="1199"/>
              <a:ext cx="63" cy="65"/>
            </a:xfrm>
            <a:custGeom>
              <a:avLst/>
              <a:gdLst>
                <a:gd name="T0" fmla="*/ 63 w 63"/>
                <a:gd name="T1" fmla="*/ 32 h 65"/>
                <a:gd name="T2" fmla="*/ 63 w 63"/>
                <a:gd name="T3" fmla="*/ 40 h 65"/>
                <a:gd name="T4" fmla="*/ 61 w 63"/>
                <a:gd name="T5" fmla="*/ 46 h 65"/>
                <a:gd name="T6" fmla="*/ 57 w 63"/>
                <a:gd name="T7" fmla="*/ 50 h 65"/>
                <a:gd name="T8" fmla="*/ 55 w 63"/>
                <a:gd name="T9" fmla="*/ 55 h 65"/>
                <a:gd name="T10" fmla="*/ 49 w 63"/>
                <a:gd name="T11" fmla="*/ 59 h 65"/>
                <a:gd name="T12" fmla="*/ 43 w 63"/>
                <a:gd name="T13" fmla="*/ 63 h 65"/>
                <a:gd name="T14" fmla="*/ 38 w 63"/>
                <a:gd name="T15" fmla="*/ 63 h 65"/>
                <a:gd name="T16" fmla="*/ 32 w 63"/>
                <a:gd name="T17" fmla="*/ 65 h 65"/>
                <a:gd name="T18" fmla="*/ 26 w 63"/>
                <a:gd name="T19" fmla="*/ 63 h 65"/>
                <a:gd name="T20" fmla="*/ 18 w 63"/>
                <a:gd name="T21" fmla="*/ 63 h 65"/>
                <a:gd name="T22" fmla="*/ 14 w 63"/>
                <a:gd name="T23" fmla="*/ 59 h 65"/>
                <a:gd name="T24" fmla="*/ 8 w 63"/>
                <a:gd name="T25" fmla="*/ 55 h 65"/>
                <a:gd name="T26" fmla="*/ 4 w 63"/>
                <a:gd name="T27" fmla="*/ 50 h 65"/>
                <a:gd name="T28" fmla="*/ 2 w 63"/>
                <a:gd name="T29" fmla="*/ 46 h 65"/>
                <a:gd name="T30" fmla="*/ 0 w 63"/>
                <a:gd name="T31" fmla="*/ 40 h 65"/>
                <a:gd name="T32" fmla="*/ 0 w 63"/>
                <a:gd name="T33" fmla="*/ 32 h 65"/>
                <a:gd name="T34" fmla="*/ 0 w 63"/>
                <a:gd name="T35" fmla="*/ 26 h 65"/>
                <a:gd name="T36" fmla="*/ 2 w 63"/>
                <a:gd name="T37" fmla="*/ 20 h 65"/>
                <a:gd name="T38" fmla="*/ 4 w 63"/>
                <a:gd name="T39" fmla="*/ 14 h 65"/>
                <a:gd name="T40" fmla="*/ 8 w 63"/>
                <a:gd name="T41" fmla="*/ 10 h 65"/>
                <a:gd name="T42" fmla="*/ 14 w 63"/>
                <a:gd name="T43" fmla="*/ 6 h 65"/>
                <a:gd name="T44" fmla="*/ 18 w 63"/>
                <a:gd name="T45" fmla="*/ 2 h 65"/>
                <a:gd name="T46" fmla="*/ 26 w 63"/>
                <a:gd name="T47" fmla="*/ 0 h 65"/>
                <a:gd name="T48" fmla="*/ 32 w 63"/>
                <a:gd name="T49" fmla="*/ 0 h 65"/>
                <a:gd name="T50" fmla="*/ 38 w 63"/>
                <a:gd name="T51" fmla="*/ 0 h 65"/>
                <a:gd name="T52" fmla="*/ 43 w 63"/>
                <a:gd name="T53" fmla="*/ 2 h 65"/>
                <a:gd name="T54" fmla="*/ 49 w 63"/>
                <a:gd name="T55" fmla="*/ 6 h 65"/>
                <a:gd name="T56" fmla="*/ 55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7" y="50"/>
                  </a:lnTo>
                  <a:lnTo>
                    <a:pt x="55" y="55"/>
                  </a:lnTo>
                  <a:lnTo>
                    <a:pt x="49" y="59"/>
                  </a:lnTo>
                  <a:lnTo>
                    <a:pt x="43" y="63"/>
                  </a:lnTo>
                  <a:lnTo>
                    <a:pt x="38" y="63"/>
                  </a:lnTo>
                  <a:lnTo>
                    <a:pt x="32" y="65"/>
                  </a:lnTo>
                  <a:lnTo>
                    <a:pt x="26" y="63"/>
                  </a:lnTo>
                  <a:lnTo>
                    <a:pt x="18" y="63"/>
                  </a:lnTo>
                  <a:lnTo>
                    <a:pt x="14" y="59"/>
                  </a:lnTo>
                  <a:lnTo>
                    <a:pt x="8" y="55"/>
                  </a:lnTo>
                  <a:lnTo>
                    <a:pt x="4" y="50"/>
                  </a:lnTo>
                  <a:lnTo>
                    <a:pt x="2" y="46"/>
                  </a:lnTo>
                  <a:lnTo>
                    <a:pt x="0" y="40"/>
                  </a:lnTo>
                  <a:lnTo>
                    <a:pt x="0" y="32"/>
                  </a:lnTo>
                  <a:lnTo>
                    <a:pt x="0" y="26"/>
                  </a:lnTo>
                  <a:lnTo>
                    <a:pt x="2" y="20"/>
                  </a:lnTo>
                  <a:lnTo>
                    <a:pt x="4" y="14"/>
                  </a:lnTo>
                  <a:lnTo>
                    <a:pt x="8" y="10"/>
                  </a:lnTo>
                  <a:lnTo>
                    <a:pt x="14" y="6"/>
                  </a:lnTo>
                  <a:lnTo>
                    <a:pt x="18" y="2"/>
                  </a:lnTo>
                  <a:lnTo>
                    <a:pt x="26" y="0"/>
                  </a:lnTo>
                  <a:lnTo>
                    <a:pt x="32" y="0"/>
                  </a:lnTo>
                  <a:lnTo>
                    <a:pt x="38" y="0"/>
                  </a:lnTo>
                  <a:lnTo>
                    <a:pt x="43" y="2"/>
                  </a:lnTo>
                  <a:lnTo>
                    <a:pt x="49" y="6"/>
                  </a:lnTo>
                  <a:lnTo>
                    <a:pt x="55" y="10"/>
                  </a:lnTo>
                  <a:lnTo>
                    <a:pt x="57"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50" name="Freeform 8"/>
            <p:cNvSpPr>
              <a:spLocks/>
            </p:cNvSpPr>
            <p:nvPr/>
          </p:nvSpPr>
          <p:spPr bwMode="auto">
            <a:xfrm>
              <a:off x="975" y="1199"/>
              <a:ext cx="63" cy="65"/>
            </a:xfrm>
            <a:custGeom>
              <a:avLst/>
              <a:gdLst>
                <a:gd name="T0" fmla="*/ 63 w 63"/>
                <a:gd name="T1" fmla="*/ 32 h 65"/>
                <a:gd name="T2" fmla="*/ 63 w 63"/>
                <a:gd name="T3" fmla="*/ 32 h 65"/>
                <a:gd name="T4" fmla="*/ 63 w 63"/>
                <a:gd name="T5" fmla="*/ 40 h 65"/>
                <a:gd name="T6" fmla="*/ 61 w 63"/>
                <a:gd name="T7" fmla="*/ 46 h 65"/>
                <a:gd name="T8" fmla="*/ 57 w 63"/>
                <a:gd name="T9" fmla="*/ 50 h 65"/>
                <a:gd name="T10" fmla="*/ 55 w 63"/>
                <a:gd name="T11" fmla="*/ 55 h 65"/>
                <a:gd name="T12" fmla="*/ 49 w 63"/>
                <a:gd name="T13" fmla="*/ 59 h 65"/>
                <a:gd name="T14" fmla="*/ 43 w 63"/>
                <a:gd name="T15" fmla="*/ 63 h 65"/>
                <a:gd name="T16" fmla="*/ 38 w 63"/>
                <a:gd name="T17" fmla="*/ 63 h 65"/>
                <a:gd name="T18" fmla="*/ 32 w 63"/>
                <a:gd name="T19" fmla="*/ 65 h 65"/>
                <a:gd name="T20" fmla="*/ 26 w 63"/>
                <a:gd name="T21" fmla="*/ 63 h 65"/>
                <a:gd name="T22" fmla="*/ 18 w 63"/>
                <a:gd name="T23" fmla="*/ 63 h 65"/>
                <a:gd name="T24" fmla="*/ 14 w 63"/>
                <a:gd name="T25" fmla="*/ 59 h 65"/>
                <a:gd name="T26" fmla="*/ 8 w 63"/>
                <a:gd name="T27" fmla="*/ 55 h 65"/>
                <a:gd name="T28" fmla="*/ 4 w 63"/>
                <a:gd name="T29" fmla="*/ 50 h 65"/>
                <a:gd name="T30" fmla="*/ 2 w 63"/>
                <a:gd name="T31" fmla="*/ 46 h 65"/>
                <a:gd name="T32" fmla="*/ 0 w 63"/>
                <a:gd name="T33" fmla="*/ 40 h 65"/>
                <a:gd name="T34" fmla="*/ 0 w 63"/>
                <a:gd name="T35" fmla="*/ 32 h 65"/>
                <a:gd name="T36" fmla="*/ 0 w 63"/>
                <a:gd name="T37" fmla="*/ 26 h 65"/>
                <a:gd name="T38" fmla="*/ 2 w 63"/>
                <a:gd name="T39" fmla="*/ 20 h 65"/>
                <a:gd name="T40" fmla="*/ 4 w 63"/>
                <a:gd name="T41" fmla="*/ 14 h 65"/>
                <a:gd name="T42" fmla="*/ 8 w 63"/>
                <a:gd name="T43" fmla="*/ 10 h 65"/>
                <a:gd name="T44" fmla="*/ 14 w 63"/>
                <a:gd name="T45" fmla="*/ 6 h 65"/>
                <a:gd name="T46" fmla="*/ 18 w 63"/>
                <a:gd name="T47" fmla="*/ 2 h 65"/>
                <a:gd name="T48" fmla="*/ 26 w 63"/>
                <a:gd name="T49" fmla="*/ 0 h 65"/>
                <a:gd name="T50" fmla="*/ 32 w 63"/>
                <a:gd name="T51" fmla="*/ 0 h 65"/>
                <a:gd name="T52" fmla="*/ 38 w 63"/>
                <a:gd name="T53" fmla="*/ 0 h 65"/>
                <a:gd name="T54" fmla="*/ 43 w 63"/>
                <a:gd name="T55" fmla="*/ 2 h 65"/>
                <a:gd name="T56" fmla="*/ 49 w 63"/>
                <a:gd name="T57" fmla="*/ 6 h 65"/>
                <a:gd name="T58" fmla="*/ 55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7" y="50"/>
                  </a:lnTo>
                  <a:lnTo>
                    <a:pt x="55" y="55"/>
                  </a:lnTo>
                  <a:lnTo>
                    <a:pt x="49" y="59"/>
                  </a:lnTo>
                  <a:lnTo>
                    <a:pt x="43" y="63"/>
                  </a:lnTo>
                  <a:lnTo>
                    <a:pt x="38" y="63"/>
                  </a:lnTo>
                  <a:lnTo>
                    <a:pt x="32" y="65"/>
                  </a:lnTo>
                  <a:lnTo>
                    <a:pt x="26" y="63"/>
                  </a:lnTo>
                  <a:lnTo>
                    <a:pt x="18" y="63"/>
                  </a:lnTo>
                  <a:lnTo>
                    <a:pt x="14" y="59"/>
                  </a:lnTo>
                  <a:lnTo>
                    <a:pt x="8" y="55"/>
                  </a:lnTo>
                  <a:lnTo>
                    <a:pt x="4" y="50"/>
                  </a:lnTo>
                  <a:lnTo>
                    <a:pt x="2" y="46"/>
                  </a:lnTo>
                  <a:lnTo>
                    <a:pt x="0" y="40"/>
                  </a:lnTo>
                  <a:lnTo>
                    <a:pt x="0" y="32"/>
                  </a:lnTo>
                  <a:lnTo>
                    <a:pt x="0" y="26"/>
                  </a:lnTo>
                  <a:lnTo>
                    <a:pt x="2" y="20"/>
                  </a:lnTo>
                  <a:lnTo>
                    <a:pt x="4" y="14"/>
                  </a:lnTo>
                  <a:lnTo>
                    <a:pt x="8" y="10"/>
                  </a:lnTo>
                  <a:lnTo>
                    <a:pt x="14" y="6"/>
                  </a:lnTo>
                  <a:lnTo>
                    <a:pt x="18" y="2"/>
                  </a:lnTo>
                  <a:lnTo>
                    <a:pt x="26" y="0"/>
                  </a:lnTo>
                  <a:lnTo>
                    <a:pt x="32" y="0"/>
                  </a:lnTo>
                  <a:lnTo>
                    <a:pt x="38" y="0"/>
                  </a:lnTo>
                  <a:lnTo>
                    <a:pt x="43" y="2"/>
                  </a:lnTo>
                  <a:lnTo>
                    <a:pt x="49" y="6"/>
                  </a:lnTo>
                  <a:lnTo>
                    <a:pt x="55"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grpSp>
        <p:nvGrpSpPr>
          <p:cNvPr id="4" name="Group 9"/>
          <p:cNvGrpSpPr>
            <a:grpSpLocks/>
          </p:cNvGrpSpPr>
          <p:nvPr/>
        </p:nvGrpSpPr>
        <p:grpSpPr bwMode="auto">
          <a:xfrm>
            <a:off x="304800" y="2355850"/>
            <a:ext cx="1617663" cy="1906588"/>
            <a:chOff x="2544" y="1344"/>
            <a:chExt cx="1076" cy="1201"/>
          </a:xfrm>
        </p:grpSpPr>
        <p:sp>
          <p:nvSpPr>
            <p:cNvPr id="36527" name="Rectangle 10"/>
            <p:cNvSpPr>
              <a:spLocks noChangeArrowheads="1"/>
            </p:cNvSpPr>
            <p:nvPr/>
          </p:nvSpPr>
          <p:spPr bwMode="auto">
            <a:xfrm>
              <a:off x="2544" y="1344"/>
              <a:ext cx="496" cy="15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600">
                  <a:solidFill>
                    <a:srgbClr val="0000FF"/>
                  </a:solidFill>
                  <a:latin typeface="Arial" charset="0"/>
                </a:rPr>
                <a:t>1 GeV p</a:t>
              </a:r>
              <a:endParaRPr kumimoji="1" lang="en-US">
                <a:latin typeface="Times New Roman" charset="0"/>
              </a:endParaRPr>
            </a:p>
          </p:txBody>
        </p:sp>
        <p:sp>
          <p:nvSpPr>
            <p:cNvPr id="36528" name="Rectangle 11"/>
            <p:cNvSpPr>
              <a:spLocks noChangeArrowheads="1"/>
            </p:cNvSpPr>
            <p:nvPr/>
          </p:nvSpPr>
          <p:spPr bwMode="auto">
            <a:xfrm>
              <a:off x="3162" y="2447"/>
              <a:ext cx="112" cy="9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29" name="Rectangle 12"/>
            <p:cNvSpPr>
              <a:spLocks noChangeArrowheads="1"/>
            </p:cNvSpPr>
            <p:nvPr/>
          </p:nvSpPr>
          <p:spPr bwMode="auto">
            <a:xfrm>
              <a:off x="3161" y="2449"/>
              <a:ext cx="46"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p</a:t>
              </a:r>
              <a:endParaRPr kumimoji="1" lang="en-US">
                <a:latin typeface="Times New Roman" charset="0"/>
              </a:endParaRPr>
            </a:p>
          </p:txBody>
        </p:sp>
        <p:sp>
          <p:nvSpPr>
            <p:cNvPr id="36530" name="Rectangle 13"/>
            <p:cNvSpPr>
              <a:spLocks noChangeArrowheads="1"/>
            </p:cNvSpPr>
            <p:nvPr/>
          </p:nvSpPr>
          <p:spPr bwMode="auto">
            <a:xfrm>
              <a:off x="3208" y="2449"/>
              <a:ext cx="23"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 </a:t>
              </a:r>
              <a:endParaRPr kumimoji="1" lang="en-US">
                <a:latin typeface="Times New Roman" charset="0"/>
              </a:endParaRPr>
            </a:p>
          </p:txBody>
        </p:sp>
        <p:sp>
          <p:nvSpPr>
            <p:cNvPr id="36531" name="Rectangle 14"/>
            <p:cNvSpPr>
              <a:spLocks noChangeArrowheads="1"/>
            </p:cNvSpPr>
            <p:nvPr/>
          </p:nvSpPr>
          <p:spPr bwMode="auto">
            <a:xfrm>
              <a:off x="3167" y="2372"/>
              <a:ext cx="111" cy="9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32" name="Rectangle 15"/>
            <p:cNvSpPr>
              <a:spLocks noChangeArrowheads="1"/>
            </p:cNvSpPr>
            <p:nvPr/>
          </p:nvSpPr>
          <p:spPr bwMode="auto">
            <a:xfrm>
              <a:off x="3167" y="2374"/>
              <a:ext cx="46"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n</a:t>
              </a:r>
              <a:endParaRPr kumimoji="1" lang="en-US">
                <a:latin typeface="Times New Roman" charset="0"/>
              </a:endParaRPr>
            </a:p>
          </p:txBody>
        </p:sp>
        <p:sp>
          <p:nvSpPr>
            <p:cNvPr id="36533" name="Rectangle 16"/>
            <p:cNvSpPr>
              <a:spLocks noChangeArrowheads="1"/>
            </p:cNvSpPr>
            <p:nvPr/>
          </p:nvSpPr>
          <p:spPr bwMode="auto">
            <a:xfrm>
              <a:off x="3215" y="2374"/>
              <a:ext cx="23"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 </a:t>
              </a:r>
              <a:endParaRPr kumimoji="1" lang="en-US">
                <a:latin typeface="Times New Roman" charset="0"/>
              </a:endParaRPr>
            </a:p>
          </p:txBody>
        </p:sp>
        <p:sp>
          <p:nvSpPr>
            <p:cNvPr id="36534" name="Freeform 17"/>
            <p:cNvSpPr>
              <a:spLocks/>
            </p:cNvSpPr>
            <p:nvPr/>
          </p:nvSpPr>
          <p:spPr bwMode="auto">
            <a:xfrm>
              <a:off x="3051" y="2390"/>
              <a:ext cx="65" cy="65"/>
            </a:xfrm>
            <a:custGeom>
              <a:avLst/>
              <a:gdLst>
                <a:gd name="T0" fmla="*/ 34 w 65"/>
                <a:gd name="T1" fmla="*/ 0 h 65"/>
                <a:gd name="T2" fmla="*/ 40 w 65"/>
                <a:gd name="T3" fmla="*/ 0 h 65"/>
                <a:gd name="T4" fmla="*/ 46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38 h 65"/>
                <a:gd name="T20" fmla="*/ 63 w 65"/>
                <a:gd name="T21" fmla="*/ 45 h 65"/>
                <a:gd name="T22" fmla="*/ 59 w 65"/>
                <a:gd name="T23" fmla="*/ 51 h 65"/>
                <a:gd name="T24" fmla="*/ 55 w 65"/>
                <a:gd name="T25" fmla="*/ 55 h 65"/>
                <a:gd name="T26" fmla="*/ 51 w 65"/>
                <a:gd name="T27" fmla="*/ 59 h 65"/>
                <a:gd name="T28" fmla="*/ 46 w 65"/>
                <a:gd name="T29" fmla="*/ 61 h 65"/>
                <a:gd name="T30" fmla="*/ 40 w 65"/>
                <a:gd name="T31" fmla="*/ 63 h 65"/>
                <a:gd name="T32" fmla="*/ 34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4 w 65"/>
                <a:gd name="T45" fmla="*/ 45 h 65"/>
                <a:gd name="T46" fmla="*/ 2 w 65"/>
                <a:gd name="T47" fmla="*/ 38 h 65"/>
                <a:gd name="T48" fmla="*/ 0 w 65"/>
                <a:gd name="T49" fmla="*/ 32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6" y="61"/>
                  </a:lnTo>
                  <a:lnTo>
                    <a:pt x="40" y="63"/>
                  </a:lnTo>
                  <a:lnTo>
                    <a:pt x="34" y="65"/>
                  </a:lnTo>
                  <a:lnTo>
                    <a:pt x="26" y="63"/>
                  </a:lnTo>
                  <a:lnTo>
                    <a:pt x="20" y="61"/>
                  </a:lnTo>
                  <a:lnTo>
                    <a:pt x="14" y="59"/>
                  </a:lnTo>
                  <a:lnTo>
                    <a:pt x="10" y="55"/>
                  </a:lnTo>
                  <a:lnTo>
                    <a:pt x="6" y="51"/>
                  </a:lnTo>
                  <a:lnTo>
                    <a:pt x="4" y="45"/>
                  </a:lnTo>
                  <a:lnTo>
                    <a:pt x="2" y="38"/>
                  </a:lnTo>
                  <a:lnTo>
                    <a:pt x="0" y="32"/>
                  </a:lnTo>
                  <a:lnTo>
                    <a:pt x="2" y="26"/>
                  </a:lnTo>
                  <a:lnTo>
                    <a:pt x="4"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35" name="Freeform 18"/>
            <p:cNvSpPr>
              <a:spLocks/>
            </p:cNvSpPr>
            <p:nvPr/>
          </p:nvSpPr>
          <p:spPr bwMode="auto">
            <a:xfrm>
              <a:off x="3051" y="2390"/>
              <a:ext cx="65" cy="65"/>
            </a:xfrm>
            <a:custGeom>
              <a:avLst/>
              <a:gdLst>
                <a:gd name="T0" fmla="*/ 34 w 65"/>
                <a:gd name="T1" fmla="*/ 0 h 65"/>
                <a:gd name="T2" fmla="*/ 34 w 65"/>
                <a:gd name="T3" fmla="*/ 0 h 65"/>
                <a:gd name="T4" fmla="*/ 40 w 65"/>
                <a:gd name="T5" fmla="*/ 0 h 65"/>
                <a:gd name="T6" fmla="*/ 46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38 h 65"/>
                <a:gd name="T22" fmla="*/ 63 w 65"/>
                <a:gd name="T23" fmla="*/ 45 h 65"/>
                <a:gd name="T24" fmla="*/ 59 w 65"/>
                <a:gd name="T25" fmla="*/ 51 h 65"/>
                <a:gd name="T26" fmla="*/ 55 w 65"/>
                <a:gd name="T27" fmla="*/ 55 h 65"/>
                <a:gd name="T28" fmla="*/ 51 w 65"/>
                <a:gd name="T29" fmla="*/ 59 h 65"/>
                <a:gd name="T30" fmla="*/ 46 w 65"/>
                <a:gd name="T31" fmla="*/ 61 h 65"/>
                <a:gd name="T32" fmla="*/ 40 w 65"/>
                <a:gd name="T33" fmla="*/ 63 h 65"/>
                <a:gd name="T34" fmla="*/ 34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4 w 65"/>
                <a:gd name="T47" fmla="*/ 45 h 65"/>
                <a:gd name="T48" fmla="*/ 2 w 65"/>
                <a:gd name="T49" fmla="*/ 38 h 65"/>
                <a:gd name="T50" fmla="*/ 0 w 65"/>
                <a:gd name="T51" fmla="*/ 32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6" y="61"/>
                  </a:lnTo>
                  <a:lnTo>
                    <a:pt x="40" y="63"/>
                  </a:lnTo>
                  <a:lnTo>
                    <a:pt x="34" y="65"/>
                  </a:lnTo>
                  <a:lnTo>
                    <a:pt x="26" y="63"/>
                  </a:lnTo>
                  <a:lnTo>
                    <a:pt x="20" y="61"/>
                  </a:lnTo>
                  <a:lnTo>
                    <a:pt x="14" y="59"/>
                  </a:lnTo>
                  <a:lnTo>
                    <a:pt x="10" y="55"/>
                  </a:lnTo>
                  <a:lnTo>
                    <a:pt x="6" y="51"/>
                  </a:lnTo>
                  <a:lnTo>
                    <a:pt x="4" y="45"/>
                  </a:lnTo>
                  <a:lnTo>
                    <a:pt x="2" y="38"/>
                  </a:lnTo>
                  <a:lnTo>
                    <a:pt x="0" y="32"/>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36" name="Freeform 19"/>
            <p:cNvSpPr>
              <a:spLocks/>
            </p:cNvSpPr>
            <p:nvPr/>
          </p:nvSpPr>
          <p:spPr bwMode="auto">
            <a:xfrm>
              <a:off x="3051" y="2473"/>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20 h 65"/>
                <a:gd name="T38" fmla="*/ 6 w 65"/>
                <a:gd name="T39" fmla="*/ 14 h 65"/>
                <a:gd name="T40" fmla="*/ 10 w 65"/>
                <a:gd name="T41" fmla="*/ 10 h 65"/>
                <a:gd name="T42" fmla="*/ 14 w 65"/>
                <a:gd name="T43" fmla="*/ 6 h 65"/>
                <a:gd name="T44" fmla="*/ 20 w 65"/>
                <a:gd name="T45" fmla="*/ 4 h 65"/>
                <a:gd name="T46" fmla="*/ 26 w 65"/>
                <a:gd name="T47" fmla="*/ 2 h 65"/>
                <a:gd name="T48" fmla="*/ 34 w 65"/>
                <a:gd name="T49" fmla="*/ 0 h 65"/>
                <a:gd name="T50" fmla="*/ 40 w 65"/>
                <a:gd name="T51" fmla="*/ 2 h 65"/>
                <a:gd name="T52" fmla="*/ 46 w 65"/>
                <a:gd name="T53" fmla="*/ 4 h 65"/>
                <a:gd name="T54" fmla="*/ 51 w 65"/>
                <a:gd name="T55" fmla="*/ 6 h 65"/>
                <a:gd name="T56" fmla="*/ 55 w 65"/>
                <a:gd name="T57" fmla="*/ 10 h 65"/>
                <a:gd name="T58" fmla="*/ 59 w 65"/>
                <a:gd name="T59" fmla="*/ 14 h 65"/>
                <a:gd name="T60" fmla="*/ 63 w 65"/>
                <a:gd name="T61" fmla="*/ 20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5"/>
                  </a:lnTo>
                  <a:lnTo>
                    <a:pt x="65"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37" name="Freeform 20"/>
            <p:cNvSpPr>
              <a:spLocks/>
            </p:cNvSpPr>
            <p:nvPr/>
          </p:nvSpPr>
          <p:spPr bwMode="auto">
            <a:xfrm>
              <a:off x="3051" y="2473"/>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20 h 65"/>
                <a:gd name="T40" fmla="*/ 6 w 65"/>
                <a:gd name="T41" fmla="*/ 14 h 65"/>
                <a:gd name="T42" fmla="*/ 10 w 65"/>
                <a:gd name="T43" fmla="*/ 10 h 65"/>
                <a:gd name="T44" fmla="*/ 14 w 65"/>
                <a:gd name="T45" fmla="*/ 6 h 65"/>
                <a:gd name="T46" fmla="*/ 20 w 65"/>
                <a:gd name="T47" fmla="*/ 4 h 65"/>
                <a:gd name="T48" fmla="*/ 26 w 65"/>
                <a:gd name="T49" fmla="*/ 2 h 65"/>
                <a:gd name="T50" fmla="*/ 34 w 65"/>
                <a:gd name="T51" fmla="*/ 0 h 65"/>
                <a:gd name="T52" fmla="*/ 40 w 65"/>
                <a:gd name="T53" fmla="*/ 2 h 65"/>
                <a:gd name="T54" fmla="*/ 46 w 65"/>
                <a:gd name="T55" fmla="*/ 4 h 65"/>
                <a:gd name="T56" fmla="*/ 51 w 65"/>
                <a:gd name="T57" fmla="*/ 6 h 65"/>
                <a:gd name="T58" fmla="*/ 55 w 65"/>
                <a:gd name="T59" fmla="*/ 10 h 65"/>
                <a:gd name="T60" fmla="*/ 59 w 65"/>
                <a:gd name="T61" fmla="*/ 14 h 65"/>
                <a:gd name="T62" fmla="*/ 63 w 65"/>
                <a:gd name="T63" fmla="*/ 20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nvGrpSpPr>
            <p:cNvPr id="5" name="Group 21"/>
            <p:cNvGrpSpPr>
              <a:grpSpLocks/>
            </p:cNvGrpSpPr>
            <p:nvPr/>
          </p:nvGrpSpPr>
          <p:grpSpPr bwMode="auto">
            <a:xfrm>
              <a:off x="3144" y="1431"/>
              <a:ext cx="476" cy="675"/>
              <a:chOff x="3144" y="1431"/>
              <a:chExt cx="476" cy="675"/>
            </a:xfrm>
          </p:grpSpPr>
          <p:sp>
            <p:nvSpPr>
              <p:cNvPr id="36539" name="Rectangle 22"/>
              <p:cNvSpPr>
                <a:spLocks noChangeArrowheads="1"/>
              </p:cNvSpPr>
              <p:nvPr/>
            </p:nvSpPr>
            <p:spPr bwMode="auto">
              <a:xfrm>
                <a:off x="3295" y="1933"/>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0" name="Rectangle 23"/>
              <p:cNvSpPr>
                <a:spLocks noChangeArrowheads="1"/>
              </p:cNvSpPr>
              <p:nvPr/>
            </p:nvSpPr>
            <p:spPr bwMode="auto">
              <a:xfrm>
                <a:off x="3295" y="1937"/>
                <a:ext cx="33"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2</a:t>
                </a:r>
                <a:endParaRPr kumimoji="1" lang="en-US">
                  <a:latin typeface="Times New Roman" charset="0"/>
                </a:endParaRPr>
              </a:p>
            </p:txBody>
          </p:sp>
          <p:sp>
            <p:nvSpPr>
              <p:cNvPr id="36541" name="Rectangle 24"/>
              <p:cNvSpPr>
                <a:spLocks noChangeArrowheads="1"/>
              </p:cNvSpPr>
              <p:nvPr/>
            </p:nvSpPr>
            <p:spPr bwMode="auto">
              <a:xfrm>
                <a:off x="3330" y="1937"/>
                <a:ext cx="16"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2" name="Rectangle 25"/>
              <p:cNvSpPr>
                <a:spLocks noChangeArrowheads="1"/>
              </p:cNvSpPr>
              <p:nvPr/>
            </p:nvSpPr>
            <p:spPr bwMode="auto">
              <a:xfrm>
                <a:off x="3325" y="1933"/>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3" name="Rectangle 26"/>
              <p:cNvSpPr>
                <a:spLocks noChangeArrowheads="1"/>
              </p:cNvSpPr>
              <p:nvPr/>
            </p:nvSpPr>
            <p:spPr bwMode="auto">
              <a:xfrm>
                <a:off x="3327" y="1937"/>
                <a:ext cx="31"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3</a:t>
                </a:r>
                <a:endParaRPr kumimoji="1" lang="en-US">
                  <a:latin typeface="Times New Roman" charset="0"/>
                </a:endParaRPr>
              </a:p>
            </p:txBody>
          </p:sp>
          <p:sp>
            <p:nvSpPr>
              <p:cNvPr id="36544" name="Rectangle 27"/>
              <p:cNvSpPr>
                <a:spLocks noChangeArrowheads="1"/>
              </p:cNvSpPr>
              <p:nvPr/>
            </p:nvSpPr>
            <p:spPr bwMode="auto">
              <a:xfrm>
                <a:off x="3357" y="1937"/>
                <a:ext cx="17"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5" name="Rectangle 28"/>
              <p:cNvSpPr>
                <a:spLocks noChangeArrowheads="1"/>
              </p:cNvSpPr>
              <p:nvPr/>
            </p:nvSpPr>
            <p:spPr bwMode="auto">
              <a:xfrm>
                <a:off x="3352" y="1933"/>
                <a:ext cx="83"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6" name="Rectangle 29"/>
              <p:cNvSpPr>
                <a:spLocks noChangeArrowheads="1"/>
              </p:cNvSpPr>
              <p:nvPr/>
            </p:nvSpPr>
            <p:spPr bwMode="auto">
              <a:xfrm>
                <a:off x="3351" y="1937"/>
                <a:ext cx="32"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8</a:t>
                </a:r>
                <a:endParaRPr kumimoji="1" lang="en-US">
                  <a:latin typeface="Times New Roman" charset="0"/>
                </a:endParaRPr>
              </a:p>
            </p:txBody>
          </p:sp>
          <p:sp>
            <p:nvSpPr>
              <p:cNvPr id="36547" name="Rectangle 30"/>
              <p:cNvSpPr>
                <a:spLocks noChangeArrowheads="1"/>
              </p:cNvSpPr>
              <p:nvPr/>
            </p:nvSpPr>
            <p:spPr bwMode="auto">
              <a:xfrm>
                <a:off x="3383" y="1937"/>
                <a:ext cx="16"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8" name="Rectangle 31"/>
              <p:cNvSpPr>
                <a:spLocks noChangeArrowheads="1"/>
              </p:cNvSpPr>
              <p:nvPr/>
            </p:nvSpPr>
            <p:spPr bwMode="auto">
              <a:xfrm>
                <a:off x="3388" y="1929"/>
                <a:ext cx="203"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9" name="Rectangle 32"/>
              <p:cNvSpPr>
                <a:spLocks noChangeArrowheads="1"/>
              </p:cNvSpPr>
              <p:nvPr/>
            </p:nvSpPr>
            <p:spPr bwMode="auto">
              <a:xfrm>
                <a:off x="3390" y="1933"/>
                <a:ext cx="110"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U</a:t>
                </a:r>
                <a:endParaRPr kumimoji="1" lang="en-US">
                  <a:latin typeface="Times New Roman" charset="0"/>
                </a:endParaRPr>
              </a:p>
            </p:txBody>
          </p:sp>
          <p:sp>
            <p:nvSpPr>
              <p:cNvPr id="36550" name="Rectangle 33"/>
              <p:cNvSpPr>
                <a:spLocks noChangeArrowheads="1"/>
              </p:cNvSpPr>
              <p:nvPr/>
            </p:nvSpPr>
            <p:spPr bwMode="auto">
              <a:xfrm>
                <a:off x="3489" y="1933"/>
                <a:ext cx="42"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551" name="Freeform 34"/>
              <p:cNvSpPr>
                <a:spLocks/>
              </p:cNvSpPr>
              <p:nvPr/>
            </p:nvSpPr>
            <p:spPr bwMode="auto">
              <a:xfrm>
                <a:off x="3329" y="1833"/>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5 w 63"/>
                  <a:gd name="T35" fmla="*/ 63 h 65"/>
                  <a:gd name="T36" fmla="*/ 18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3 h 65"/>
                  <a:gd name="T50" fmla="*/ 0 w 63"/>
                  <a:gd name="T51" fmla="*/ 26 h 65"/>
                  <a:gd name="T52" fmla="*/ 2 w 63"/>
                  <a:gd name="T53" fmla="*/ 20 h 65"/>
                  <a:gd name="T54" fmla="*/ 4 w 63"/>
                  <a:gd name="T55" fmla="*/ 14 h 65"/>
                  <a:gd name="T56" fmla="*/ 8 w 63"/>
                  <a:gd name="T57" fmla="*/ 10 h 65"/>
                  <a:gd name="T58" fmla="*/ 14 w 63"/>
                  <a:gd name="T59" fmla="*/ 6 h 65"/>
                  <a:gd name="T60" fmla="*/ 18 w 63"/>
                  <a:gd name="T61" fmla="*/ 2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5" y="63"/>
                    </a:lnTo>
                    <a:lnTo>
                      <a:pt x="18" y="63"/>
                    </a:lnTo>
                    <a:lnTo>
                      <a:pt x="14" y="59"/>
                    </a:lnTo>
                    <a:lnTo>
                      <a:pt x="8" y="55"/>
                    </a:lnTo>
                    <a:lnTo>
                      <a:pt x="4" y="51"/>
                    </a:lnTo>
                    <a:lnTo>
                      <a:pt x="2" y="45"/>
                    </a:lnTo>
                    <a:lnTo>
                      <a:pt x="0" y="39"/>
                    </a:lnTo>
                    <a:lnTo>
                      <a:pt x="0" y="33"/>
                    </a:lnTo>
                    <a:lnTo>
                      <a:pt x="0" y="26"/>
                    </a:lnTo>
                    <a:lnTo>
                      <a:pt x="2" y="20"/>
                    </a:lnTo>
                    <a:lnTo>
                      <a:pt x="4" y="14"/>
                    </a:lnTo>
                    <a:lnTo>
                      <a:pt x="8" y="10"/>
                    </a:lnTo>
                    <a:lnTo>
                      <a:pt x="14" y="6"/>
                    </a:lnTo>
                    <a:lnTo>
                      <a:pt x="18" y="2"/>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2" name="Freeform 35"/>
              <p:cNvSpPr>
                <a:spLocks/>
              </p:cNvSpPr>
              <p:nvPr/>
            </p:nvSpPr>
            <p:spPr bwMode="auto">
              <a:xfrm>
                <a:off x="3329" y="1833"/>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5 w 63"/>
                  <a:gd name="T37" fmla="*/ 63 h 65"/>
                  <a:gd name="T38" fmla="*/ 18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3 h 65"/>
                  <a:gd name="T52" fmla="*/ 0 w 63"/>
                  <a:gd name="T53" fmla="*/ 26 h 65"/>
                  <a:gd name="T54" fmla="*/ 2 w 63"/>
                  <a:gd name="T55" fmla="*/ 20 h 65"/>
                  <a:gd name="T56" fmla="*/ 4 w 63"/>
                  <a:gd name="T57" fmla="*/ 14 h 65"/>
                  <a:gd name="T58" fmla="*/ 8 w 63"/>
                  <a:gd name="T59" fmla="*/ 10 h 65"/>
                  <a:gd name="T60" fmla="*/ 14 w 63"/>
                  <a:gd name="T61" fmla="*/ 6 h 65"/>
                  <a:gd name="T62" fmla="*/ 18 w 63"/>
                  <a:gd name="T63" fmla="*/ 2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5" y="63"/>
                    </a:lnTo>
                    <a:lnTo>
                      <a:pt x="18" y="63"/>
                    </a:lnTo>
                    <a:lnTo>
                      <a:pt x="14" y="59"/>
                    </a:lnTo>
                    <a:lnTo>
                      <a:pt x="8" y="55"/>
                    </a:lnTo>
                    <a:lnTo>
                      <a:pt x="4" y="51"/>
                    </a:lnTo>
                    <a:lnTo>
                      <a:pt x="2" y="45"/>
                    </a:lnTo>
                    <a:lnTo>
                      <a:pt x="0" y="39"/>
                    </a:lnTo>
                    <a:lnTo>
                      <a:pt x="0" y="33"/>
                    </a:lnTo>
                    <a:lnTo>
                      <a:pt x="0" y="26"/>
                    </a:lnTo>
                    <a:lnTo>
                      <a:pt x="2" y="20"/>
                    </a:lnTo>
                    <a:lnTo>
                      <a:pt x="4" y="14"/>
                    </a:lnTo>
                    <a:lnTo>
                      <a:pt x="8" y="10"/>
                    </a:lnTo>
                    <a:lnTo>
                      <a:pt x="14" y="6"/>
                    </a:lnTo>
                    <a:lnTo>
                      <a:pt x="18" y="2"/>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3" name="Freeform 36"/>
              <p:cNvSpPr>
                <a:spLocks/>
              </p:cNvSpPr>
              <p:nvPr/>
            </p:nvSpPr>
            <p:spPr bwMode="auto">
              <a:xfrm>
                <a:off x="3270" y="1439"/>
                <a:ext cx="65" cy="63"/>
              </a:xfrm>
              <a:custGeom>
                <a:avLst/>
                <a:gdLst>
                  <a:gd name="T0" fmla="*/ 0 w 65"/>
                  <a:gd name="T1" fmla="*/ 32 h 63"/>
                  <a:gd name="T2" fmla="*/ 2 w 65"/>
                  <a:gd name="T3" fmla="*/ 24 h 63"/>
                  <a:gd name="T4" fmla="*/ 4 w 65"/>
                  <a:gd name="T5" fmla="*/ 20 h 63"/>
                  <a:gd name="T6" fmla="*/ 6 w 65"/>
                  <a:gd name="T7" fmla="*/ 14 h 63"/>
                  <a:gd name="T8" fmla="*/ 10 w 65"/>
                  <a:gd name="T9" fmla="*/ 8 h 63"/>
                  <a:gd name="T10" fmla="*/ 14 w 65"/>
                  <a:gd name="T11" fmla="*/ 4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5 w 65"/>
                  <a:gd name="T31" fmla="*/ 24 h 63"/>
                  <a:gd name="T32" fmla="*/ 65 w 65"/>
                  <a:gd name="T33" fmla="*/ 32 h 63"/>
                  <a:gd name="T34" fmla="*/ 65 w 65"/>
                  <a:gd name="T35" fmla="*/ 38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4 w 65"/>
                  <a:gd name="T55" fmla="*/ 57 h 63"/>
                  <a:gd name="T56" fmla="*/ 10 w 65"/>
                  <a:gd name="T57" fmla="*/ 53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4" y="20"/>
                    </a:lnTo>
                    <a:lnTo>
                      <a:pt x="6" y="14"/>
                    </a:lnTo>
                    <a:lnTo>
                      <a:pt x="10" y="8"/>
                    </a:lnTo>
                    <a:lnTo>
                      <a:pt x="14" y="4"/>
                    </a:lnTo>
                    <a:lnTo>
                      <a:pt x="19" y="2"/>
                    </a:lnTo>
                    <a:lnTo>
                      <a:pt x="25" y="0"/>
                    </a:lnTo>
                    <a:lnTo>
                      <a:pt x="33" y="0"/>
                    </a:lnTo>
                    <a:lnTo>
                      <a:pt x="39" y="0"/>
                    </a:lnTo>
                    <a:lnTo>
                      <a:pt x="45" y="2"/>
                    </a:lnTo>
                    <a:lnTo>
                      <a:pt x="51" y="4"/>
                    </a:lnTo>
                    <a:lnTo>
                      <a:pt x="55" y="8"/>
                    </a:lnTo>
                    <a:lnTo>
                      <a:pt x="59" y="14"/>
                    </a:lnTo>
                    <a:lnTo>
                      <a:pt x="63" y="20"/>
                    </a:lnTo>
                    <a:lnTo>
                      <a:pt x="65" y="24"/>
                    </a:lnTo>
                    <a:lnTo>
                      <a:pt x="65" y="32"/>
                    </a:lnTo>
                    <a:lnTo>
                      <a:pt x="65" y="38"/>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4" y="43"/>
                    </a:lnTo>
                    <a:lnTo>
                      <a:pt x="2" y="38"/>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4" name="Freeform 37"/>
              <p:cNvSpPr>
                <a:spLocks/>
              </p:cNvSpPr>
              <p:nvPr/>
            </p:nvSpPr>
            <p:spPr bwMode="auto">
              <a:xfrm>
                <a:off x="3270" y="1439"/>
                <a:ext cx="65" cy="63"/>
              </a:xfrm>
              <a:custGeom>
                <a:avLst/>
                <a:gdLst>
                  <a:gd name="T0" fmla="*/ 0 w 65"/>
                  <a:gd name="T1" fmla="*/ 32 h 63"/>
                  <a:gd name="T2" fmla="*/ 0 w 65"/>
                  <a:gd name="T3" fmla="*/ 32 h 63"/>
                  <a:gd name="T4" fmla="*/ 2 w 65"/>
                  <a:gd name="T5" fmla="*/ 24 h 63"/>
                  <a:gd name="T6" fmla="*/ 4 w 65"/>
                  <a:gd name="T7" fmla="*/ 20 h 63"/>
                  <a:gd name="T8" fmla="*/ 6 w 65"/>
                  <a:gd name="T9" fmla="*/ 14 h 63"/>
                  <a:gd name="T10" fmla="*/ 10 w 65"/>
                  <a:gd name="T11" fmla="*/ 8 h 63"/>
                  <a:gd name="T12" fmla="*/ 14 w 65"/>
                  <a:gd name="T13" fmla="*/ 4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5 w 65"/>
                  <a:gd name="T33" fmla="*/ 24 h 63"/>
                  <a:gd name="T34" fmla="*/ 65 w 65"/>
                  <a:gd name="T35" fmla="*/ 32 h 63"/>
                  <a:gd name="T36" fmla="*/ 65 w 65"/>
                  <a:gd name="T37" fmla="*/ 38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4 w 65"/>
                  <a:gd name="T57" fmla="*/ 57 h 63"/>
                  <a:gd name="T58" fmla="*/ 10 w 65"/>
                  <a:gd name="T59" fmla="*/ 53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4" y="20"/>
                    </a:lnTo>
                    <a:lnTo>
                      <a:pt x="6" y="14"/>
                    </a:lnTo>
                    <a:lnTo>
                      <a:pt x="10" y="8"/>
                    </a:lnTo>
                    <a:lnTo>
                      <a:pt x="14" y="4"/>
                    </a:lnTo>
                    <a:lnTo>
                      <a:pt x="19" y="2"/>
                    </a:lnTo>
                    <a:lnTo>
                      <a:pt x="25" y="0"/>
                    </a:lnTo>
                    <a:lnTo>
                      <a:pt x="33" y="0"/>
                    </a:lnTo>
                    <a:lnTo>
                      <a:pt x="39" y="0"/>
                    </a:lnTo>
                    <a:lnTo>
                      <a:pt x="45" y="2"/>
                    </a:lnTo>
                    <a:lnTo>
                      <a:pt x="51" y="4"/>
                    </a:lnTo>
                    <a:lnTo>
                      <a:pt x="55" y="8"/>
                    </a:lnTo>
                    <a:lnTo>
                      <a:pt x="59" y="14"/>
                    </a:lnTo>
                    <a:lnTo>
                      <a:pt x="63" y="20"/>
                    </a:lnTo>
                    <a:lnTo>
                      <a:pt x="65" y="24"/>
                    </a:lnTo>
                    <a:lnTo>
                      <a:pt x="65" y="32"/>
                    </a:lnTo>
                    <a:lnTo>
                      <a:pt x="65" y="38"/>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5" name="Freeform 38"/>
              <p:cNvSpPr>
                <a:spLocks/>
              </p:cNvSpPr>
              <p:nvPr/>
            </p:nvSpPr>
            <p:spPr bwMode="auto">
              <a:xfrm>
                <a:off x="3325" y="1431"/>
                <a:ext cx="63" cy="65"/>
              </a:xfrm>
              <a:custGeom>
                <a:avLst/>
                <a:gdLst>
                  <a:gd name="T0" fmla="*/ 63 w 63"/>
                  <a:gd name="T1" fmla="*/ 32 h 65"/>
                  <a:gd name="T2" fmla="*/ 63 w 63"/>
                  <a:gd name="T3" fmla="*/ 40 h 65"/>
                  <a:gd name="T4" fmla="*/ 61 w 63"/>
                  <a:gd name="T5" fmla="*/ 46 h 65"/>
                  <a:gd name="T6" fmla="*/ 59 w 63"/>
                  <a:gd name="T7" fmla="*/ 51 h 65"/>
                  <a:gd name="T8" fmla="*/ 55 w 63"/>
                  <a:gd name="T9" fmla="*/ 55 h 65"/>
                  <a:gd name="T10" fmla="*/ 49 w 63"/>
                  <a:gd name="T11" fmla="*/ 59 h 65"/>
                  <a:gd name="T12" fmla="*/ 43 w 63"/>
                  <a:gd name="T13" fmla="*/ 63 h 65"/>
                  <a:gd name="T14" fmla="*/ 37 w 63"/>
                  <a:gd name="T15" fmla="*/ 63 h 65"/>
                  <a:gd name="T16" fmla="*/ 31 w 63"/>
                  <a:gd name="T17" fmla="*/ 65 h 65"/>
                  <a:gd name="T18" fmla="*/ 26 w 63"/>
                  <a:gd name="T19" fmla="*/ 63 h 65"/>
                  <a:gd name="T20" fmla="*/ 20 w 63"/>
                  <a:gd name="T21" fmla="*/ 63 h 65"/>
                  <a:gd name="T22" fmla="*/ 14 w 63"/>
                  <a:gd name="T23" fmla="*/ 59 h 65"/>
                  <a:gd name="T24" fmla="*/ 8 w 63"/>
                  <a:gd name="T25" fmla="*/ 55 h 65"/>
                  <a:gd name="T26" fmla="*/ 6 w 63"/>
                  <a:gd name="T27" fmla="*/ 51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6 w 63"/>
                  <a:gd name="T47" fmla="*/ 2 h 65"/>
                  <a:gd name="T48" fmla="*/ 31 w 63"/>
                  <a:gd name="T49" fmla="*/ 0 h 65"/>
                  <a:gd name="T50" fmla="*/ 37 w 63"/>
                  <a:gd name="T51" fmla="*/ 2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1"/>
                    </a:lnTo>
                    <a:lnTo>
                      <a:pt x="55" y="55"/>
                    </a:lnTo>
                    <a:lnTo>
                      <a:pt x="49" y="59"/>
                    </a:lnTo>
                    <a:lnTo>
                      <a:pt x="43" y="63"/>
                    </a:lnTo>
                    <a:lnTo>
                      <a:pt x="37" y="63"/>
                    </a:lnTo>
                    <a:lnTo>
                      <a:pt x="31" y="65"/>
                    </a:lnTo>
                    <a:lnTo>
                      <a:pt x="26" y="63"/>
                    </a:lnTo>
                    <a:lnTo>
                      <a:pt x="20" y="63"/>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6" y="2"/>
                    </a:lnTo>
                    <a:lnTo>
                      <a:pt x="31" y="0"/>
                    </a:lnTo>
                    <a:lnTo>
                      <a:pt x="37" y="2"/>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6" name="Freeform 39"/>
              <p:cNvSpPr>
                <a:spLocks/>
              </p:cNvSpPr>
              <p:nvPr/>
            </p:nvSpPr>
            <p:spPr bwMode="auto">
              <a:xfrm>
                <a:off x="3325" y="1431"/>
                <a:ext cx="63" cy="65"/>
              </a:xfrm>
              <a:custGeom>
                <a:avLst/>
                <a:gdLst>
                  <a:gd name="T0" fmla="*/ 63 w 63"/>
                  <a:gd name="T1" fmla="*/ 32 h 65"/>
                  <a:gd name="T2" fmla="*/ 63 w 63"/>
                  <a:gd name="T3" fmla="*/ 32 h 65"/>
                  <a:gd name="T4" fmla="*/ 63 w 63"/>
                  <a:gd name="T5" fmla="*/ 40 h 65"/>
                  <a:gd name="T6" fmla="*/ 61 w 63"/>
                  <a:gd name="T7" fmla="*/ 46 h 65"/>
                  <a:gd name="T8" fmla="*/ 59 w 63"/>
                  <a:gd name="T9" fmla="*/ 51 h 65"/>
                  <a:gd name="T10" fmla="*/ 55 w 63"/>
                  <a:gd name="T11" fmla="*/ 55 h 65"/>
                  <a:gd name="T12" fmla="*/ 49 w 63"/>
                  <a:gd name="T13" fmla="*/ 59 h 65"/>
                  <a:gd name="T14" fmla="*/ 43 w 63"/>
                  <a:gd name="T15" fmla="*/ 63 h 65"/>
                  <a:gd name="T16" fmla="*/ 37 w 63"/>
                  <a:gd name="T17" fmla="*/ 63 h 65"/>
                  <a:gd name="T18" fmla="*/ 31 w 63"/>
                  <a:gd name="T19" fmla="*/ 65 h 65"/>
                  <a:gd name="T20" fmla="*/ 26 w 63"/>
                  <a:gd name="T21" fmla="*/ 63 h 65"/>
                  <a:gd name="T22" fmla="*/ 20 w 63"/>
                  <a:gd name="T23" fmla="*/ 63 h 65"/>
                  <a:gd name="T24" fmla="*/ 14 w 63"/>
                  <a:gd name="T25" fmla="*/ 59 h 65"/>
                  <a:gd name="T26" fmla="*/ 8 w 63"/>
                  <a:gd name="T27" fmla="*/ 55 h 65"/>
                  <a:gd name="T28" fmla="*/ 6 w 63"/>
                  <a:gd name="T29" fmla="*/ 51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6 w 63"/>
                  <a:gd name="T49" fmla="*/ 2 h 65"/>
                  <a:gd name="T50" fmla="*/ 31 w 63"/>
                  <a:gd name="T51" fmla="*/ 0 h 65"/>
                  <a:gd name="T52" fmla="*/ 37 w 63"/>
                  <a:gd name="T53" fmla="*/ 2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1"/>
                    </a:lnTo>
                    <a:lnTo>
                      <a:pt x="55" y="55"/>
                    </a:lnTo>
                    <a:lnTo>
                      <a:pt x="49" y="59"/>
                    </a:lnTo>
                    <a:lnTo>
                      <a:pt x="43" y="63"/>
                    </a:lnTo>
                    <a:lnTo>
                      <a:pt x="37" y="63"/>
                    </a:lnTo>
                    <a:lnTo>
                      <a:pt x="31" y="65"/>
                    </a:lnTo>
                    <a:lnTo>
                      <a:pt x="26" y="63"/>
                    </a:lnTo>
                    <a:lnTo>
                      <a:pt x="20" y="63"/>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6" y="2"/>
                    </a:lnTo>
                    <a:lnTo>
                      <a:pt x="31" y="0"/>
                    </a:lnTo>
                    <a:lnTo>
                      <a:pt x="37" y="2"/>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7" name="Freeform 40"/>
              <p:cNvSpPr>
                <a:spLocks/>
              </p:cNvSpPr>
              <p:nvPr/>
            </p:nvSpPr>
            <p:spPr bwMode="auto">
              <a:xfrm>
                <a:off x="3372" y="1835"/>
                <a:ext cx="63" cy="65"/>
              </a:xfrm>
              <a:custGeom>
                <a:avLst/>
                <a:gdLst>
                  <a:gd name="T0" fmla="*/ 0 w 63"/>
                  <a:gd name="T1" fmla="*/ 31 h 65"/>
                  <a:gd name="T2" fmla="*/ 0 w 63"/>
                  <a:gd name="T3" fmla="*/ 26 h 65"/>
                  <a:gd name="T4" fmla="*/ 2 w 63"/>
                  <a:gd name="T5" fmla="*/ 20 h 65"/>
                  <a:gd name="T6" fmla="*/ 4 w 63"/>
                  <a:gd name="T7" fmla="*/ 14 h 65"/>
                  <a:gd name="T8" fmla="*/ 10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9 w 63"/>
                  <a:gd name="T39" fmla="*/ 51 h 65"/>
                  <a:gd name="T40" fmla="*/ 53 w 63"/>
                  <a:gd name="T41" fmla="*/ 55 h 65"/>
                  <a:gd name="T42" fmla="*/ 49 w 63"/>
                  <a:gd name="T43" fmla="*/ 59 h 65"/>
                  <a:gd name="T44" fmla="*/ 44 w 63"/>
                  <a:gd name="T45" fmla="*/ 61 h 65"/>
                  <a:gd name="T46" fmla="*/ 38 w 63"/>
                  <a:gd name="T47" fmla="*/ 63 h 65"/>
                  <a:gd name="T48" fmla="*/ 32 w 63"/>
                  <a:gd name="T49" fmla="*/ 65 h 65"/>
                  <a:gd name="T50" fmla="*/ 26 w 63"/>
                  <a:gd name="T51" fmla="*/ 63 h 65"/>
                  <a:gd name="T52" fmla="*/ 20 w 63"/>
                  <a:gd name="T53" fmla="*/ 61 h 65"/>
                  <a:gd name="T54" fmla="*/ 14 w 63"/>
                  <a:gd name="T55" fmla="*/ 59 h 65"/>
                  <a:gd name="T56" fmla="*/ 10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9" y="14"/>
                    </a:lnTo>
                    <a:lnTo>
                      <a:pt x="61" y="20"/>
                    </a:lnTo>
                    <a:lnTo>
                      <a:pt x="63" y="26"/>
                    </a:lnTo>
                    <a:lnTo>
                      <a:pt x="63" y="31"/>
                    </a:lnTo>
                    <a:lnTo>
                      <a:pt x="63" y="39"/>
                    </a:lnTo>
                    <a:lnTo>
                      <a:pt x="61" y="45"/>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8" name="Freeform 41"/>
              <p:cNvSpPr>
                <a:spLocks/>
              </p:cNvSpPr>
              <p:nvPr/>
            </p:nvSpPr>
            <p:spPr bwMode="auto">
              <a:xfrm>
                <a:off x="3372" y="1835"/>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10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9 w 63"/>
                  <a:gd name="T41" fmla="*/ 51 h 65"/>
                  <a:gd name="T42" fmla="*/ 53 w 63"/>
                  <a:gd name="T43" fmla="*/ 55 h 65"/>
                  <a:gd name="T44" fmla="*/ 49 w 63"/>
                  <a:gd name="T45" fmla="*/ 59 h 65"/>
                  <a:gd name="T46" fmla="*/ 44 w 63"/>
                  <a:gd name="T47" fmla="*/ 61 h 65"/>
                  <a:gd name="T48" fmla="*/ 38 w 63"/>
                  <a:gd name="T49" fmla="*/ 63 h 65"/>
                  <a:gd name="T50" fmla="*/ 32 w 63"/>
                  <a:gd name="T51" fmla="*/ 65 h 65"/>
                  <a:gd name="T52" fmla="*/ 26 w 63"/>
                  <a:gd name="T53" fmla="*/ 63 h 65"/>
                  <a:gd name="T54" fmla="*/ 20 w 63"/>
                  <a:gd name="T55" fmla="*/ 61 h 65"/>
                  <a:gd name="T56" fmla="*/ 14 w 63"/>
                  <a:gd name="T57" fmla="*/ 59 h 65"/>
                  <a:gd name="T58" fmla="*/ 10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9" y="14"/>
                    </a:lnTo>
                    <a:lnTo>
                      <a:pt x="61" y="20"/>
                    </a:lnTo>
                    <a:lnTo>
                      <a:pt x="63" y="26"/>
                    </a:lnTo>
                    <a:lnTo>
                      <a:pt x="63" y="31"/>
                    </a:lnTo>
                    <a:lnTo>
                      <a:pt x="63" y="39"/>
                    </a:lnTo>
                    <a:lnTo>
                      <a:pt x="61" y="45"/>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9" name="Freeform 42"/>
              <p:cNvSpPr>
                <a:spLocks/>
              </p:cNvSpPr>
              <p:nvPr/>
            </p:nvSpPr>
            <p:spPr bwMode="auto">
              <a:xfrm>
                <a:off x="3372" y="1431"/>
                <a:ext cx="63" cy="65"/>
              </a:xfrm>
              <a:custGeom>
                <a:avLst/>
                <a:gdLst>
                  <a:gd name="T0" fmla="*/ 32 w 63"/>
                  <a:gd name="T1" fmla="*/ 0 h 65"/>
                  <a:gd name="T2" fmla="*/ 38 w 63"/>
                  <a:gd name="T3" fmla="*/ 0 h 65"/>
                  <a:gd name="T4" fmla="*/ 44 w 63"/>
                  <a:gd name="T5" fmla="*/ 2 h 65"/>
                  <a:gd name="T6" fmla="*/ 49 w 63"/>
                  <a:gd name="T7" fmla="*/ 6 h 65"/>
                  <a:gd name="T8" fmla="*/ 53 w 63"/>
                  <a:gd name="T9" fmla="*/ 10 h 65"/>
                  <a:gd name="T10" fmla="*/ 59 w 63"/>
                  <a:gd name="T11" fmla="*/ 14 h 65"/>
                  <a:gd name="T12" fmla="*/ 61 w 63"/>
                  <a:gd name="T13" fmla="*/ 20 h 65"/>
                  <a:gd name="T14" fmla="*/ 63 w 63"/>
                  <a:gd name="T15" fmla="*/ 26 h 65"/>
                  <a:gd name="T16" fmla="*/ 63 w 63"/>
                  <a:gd name="T17" fmla="*/ 32 h 65"/>
                  <a:gd name="T18" fmla="*/ 63 w 63"/>
                  <a:gd name="T19" fmla="*/ 40 h 65"/>
                  <a:gd name="T20" fmla="*/ 61 w 63"/>
                  <a:gd name="T21" fmla="*/ 46 h 65"/>
                  <a:gd name="T22" fmla="*/ 59 w 63"/>
                  <a:gd name="T23" fmla="*/ 51 h 65"/>
                  <a:gd name="T24" fmla="*/ 53 w 63"/>
                  <a:gd name="T25" fmla="*/ 55 h 65"/>
                  <a:gd name="T26" fmla="*/ 49 w 63"/>
                  <a:gd name="T27" fmla="*/ 59 h 65"/>
                  <a:gd name="T28" fmla="*/ 44 w 63"/>
                  <a:gd name="T29" fmla="*/ 61 h 65"/>
                  <a:gd name="T30" fmla="*/ 38 w 63"/>
                  <a:gd name="T31" fmla="*/ 63 h 65"/>
                  <a:gd name="T32" fmla="*/ 32 w 63"/>
                  <a:gd name="T33" fmla="*/ 65 h 65"/>
                  <a:gd name="T34" fmla="*/ 26 w 63"/>
                  <a:gd name="T35" fmla="*/ 63 h 65"/>
                  <a:gd name="T36" fmla="*/ 20 w 63"/>
                  <a:gd name="T37" fmla="*/ 61 h 65"/>
                  <a:gd name="T38" fmla="*/ 14 w 63"/>
                  <a:gd name="T39" fmla="*/ 59 h 65"/>
                  <a:gd name="T40" fmla="*/ 10 w 63"/>
                  <a:gd name="T41" fmla="*/ 55 h 65"/>
                  <a:gd name="T42" fmla="*/ 4 w 63"/>
                  <a:gd name="T43" fmla="*/ 51 h 65"/>
                  <a:gd name="T44" fmla="*/ 2 w 63"/>
                  <a:gd name="T45" fmla="*/ 46 h 65"/>
                  <a:gd name="T46" fmla="*/ 0 w 63"/>
                  <a:gd name="T47" fmla="*/ 40 h 65"/>
                  <a:gd name="T48" fmla="*/ 0 w 63"/>
                  <a:gd name="T49" fmla="*/ 32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0"/>
                    </a:lnTo>
                    <a:lnTo>
                      <a:pt x="44"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6"/>
                    </a:lnTo>
                    <a:lnTo>
                      <a:pt x="0" y="40"/>
                    </a:lnTo>
                    <a:lnTo>
                      <a:pt x="0" y="32"/>
                    </a:lnTo>
                    <a:lnTo>
                      <a:pt x="0" y="26"/>
                    </a:lnTo>
                    <a:lnTo>
                      <a:pt x="2" y="20"/>
                    </a:lnTo>
                    <a:lnTo>
                      <a:pt x="4"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0" name="Freeform 43"/>
              <p:cNvSpPr>
                <a:spLocks/>
              </p:cNvSpPr>
              <p:nvPr/>
            </p:nvSpPr>
            <p:spPr bwMode="auto">
              <a:xfrm>
                <a:off x="3372" y="1431"/>
                <a:ext cx="63" cy="65"/>
              </a:xfrm>
              <a:custGeom>
                <a:avLst/>
                <a:gdLst>
                  <a:gd name="T0" fmla="*/ 32 w 63"/>
                  <a:gd name="T1" fmla="*/ 0 h 65"/>
                  <a:gd name="T2" fmla="*/ 32 w 63"/>
                  <a:gd name="T3" fmla="*/ 0 h 65"/>
                  <a:gd name="T4" fmla="*/ 38 w 63"/>
                  <a:gd name="T5" fmla="*/ 0 h 65"/>
                  <a:gd name="T6" fmla="*/ 44 w 63"/>
                  <a:gd name="T7" fmla="*/ 2 h 65"/>
                  <a:gd name="T8" fmla="*/ 49 w 63"/>
                  <a:gd name="T9" fmla="*/ 6 h 65"/>
                  <a:gd name="T10" fmla="*/ 53 w 63"/>
                  <a:gd name="T11" fmla="*/ 10 h 65"/>
                  <a:gd name="T12" fmla="*/ 59 w 63"/>
                  <a:gd name="T13" fmla="*/ 14 h 65"/>
                  <a:gd name="T14" fmla="*/ 61 w 63"/>
                  <a:gd name="T15" fmla="*/ 20 h 65"/>
                  <a:gd name="T16" fmla="*/ 63 w 63"/>
                  <a:gd name="T17" fmla="*/ 26 h 65"/>
                  <a:gd name="T18" fmla="*/ 63 w 63"/>
                  <a:gd name="T19" fmla="*/ 32 h 65"/>
                  <a:gd name="T20" fmla="*/ 63 w 63"/>
                  <a:gd name="T21" fmla="*/ 40 h 65"/>
                  <a:gd name="T22" fmla="*/ 61 w 63"/>
                  <a:gd name="T23" fmla="*/ 46 h 65"/>
                  <a:gd name="T24" fmla="*/ 59 w 63"/>
                  <a:gd name="T25" fmla="*/ 51 h 65"/>
                  <a:gd name="T26" fmla="*/ 53 w 63"/>
                  <a:gd name="T27" fmla="*/ 55 h 65"/>
                  <a:gd name="T28" fmla="*/ 49 w 63"/>
                  <a:gd name="T29" fmla="*/ 59 h 65"/>
                  <a:gd name="T30" fmla="*/ 44 w 63"/>
                  <a:gd name="T31" fmla="*/ 61 h 65"/>
                  <a:gd name="T32" fmla="*/ 38 w 63"/>
                  <a:gd name="T33" fmla="*/ 63 h 65"/>
                  <a:gd name="T34" fmla="*/ 32 w 63"/>
                  <a:gd name="T35" fmla="*/ 65 h 65"/>
                  <a:gd name="T36" fmla="*/ 26 w 63"/>
                  <a:gd name="T37" fmla="*/ 63 h 65"/>
                  <a:gd name="T38" fmla="*/ 20 w 63"/>
                  <a:gd name="T39" fmla="*/ 61 h 65"/>
                  <a:gd name="T40" fmla="*/ 14 w 63"/>
                  <a:gd name="T41" fmla="*/ 59 h 65"/>
                  <a:gd name="T42" fmla="*/ 10 w 63"/>
                  <a:gd name="T43" fmla="*/ 55 h 65"/>
                  <a:gd name="T44" fmla="*/ 4 w 63"/>
                  <a:gd name="T45" fmla="*/ 51 h 65"/>
                  <a:gd name="T46" fmla="*/ 2 w 63"/>
                  <a:gd name="T47" fmla="*/ 46 h 65"/>
                  <a:gd name="T48" fmla="*/ 0 w 63"/>
                  <a:gd name="T49" fmla="*/ 40 h 65"/>
                  <a:gd name="T50" fmla="*/ 0 w 63"/>
                  <a:gd name="T51" fmla="*/ 32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0"/>
                    </a:lnTo>
                    <a:lnTo>
                      <a:pt x="44"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6"/>
                    </a:lnTo>
                    <a:lnTo>
                      <a:pt x="0" y="40"/>
                    </a:lnTo>
                    <a:lnTo>
                      <a:pt x="0" y="32"/>
                    </a:lnTo>
                    <a:lnTo>
                      <a:pt x="0" y="26"/>
                    </a:lnTo>
                    <a:lnTo>
                      <a:pt x="2" y="20"/>
                    </a:lnTo>
                    <a:lnTo>
                      <a:pt x="4"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1" name="Freeform 44"/>
              <p:cNvSpPr>
                <a:spLocks/>
              </p:cNvSpPr>
              <p:nvPr/>
            </p:nvSpPr>
            <p:spPr bwMode="auto">
              <a:xfrm>
                <a:off x="3419" y="1441"/>
                <a:ext cx="63" cy="63"/>
              </a:xfrm>
              <a:custGeom>
                <a:avLst/>
                <a:gdLst>
                  <a:gd name="T0" fmla="*/ 32 w 63"/>
                  <a:gd name="T1" fmla="*/ 0 h 63"/>
                  <a:gd name="T2" fmla="*/ 40 w 63"/>
                  <a:gd name="T3" fmla="*/ 0 h 63"/>
                  <a:gd name="T4" fmla="*/ 46 w 63"/>
                  <a:gd name="T5" fmla="*/ 2 h 63"/>
                  <a:gd name="T6" fmla="*/ 50 w 63"/>
                  <a:gd name="T7" fmla="*/ 6 h 63"/>
                  <a:gd name="T8" fmla="*/ 56 w 63"/>
                  <a:gd name="T9" fmla="*/ 10 h 63"/>
                  <a:gd name="T10" fmla="*/ 60 w 63"/>
                  <a:gd name="T11" fmla="*/ 14 h 63"/>
                  <a:gd name="T12" fmla="*/ 61 w 63"/>
                  <a:gd name="T13" fmla="*/ 20 h 63"/>
                  <a:gd name="T14" fmla="*/ 63 w 63"/>
                  <a:gd name="T15" fmla="*/ 26 h 63"/>
                  <a:gd name="T16" fmla="*/ 63 w 63"/>
                  <a:gd name="T17" fmla="*/ 32 h 63"/>
                  <a:gd name="T18" fmla="*/ 63 w 63"/>
                  <a:gd name="T19" fmla="*/ 40 h 63"/>
                  <a:gd name="T20" fmla="*/ 61 w 63"/>
                  <a:gd name="T21" fmla="*/ 43 h 63"/>
                  <a:gd name="T22" fmla="*/ 60 w 63"/>
                  <a:gd name="T23" fmla="*/ 49 h 63"/>
                  <a:gd name="T24" fmla="*/ 56 w 63"/>
                  <a:gd name="T25" fmla="*/ 55 h 63"/>
                  <a:gd name="T26" fmla="*/ 50 w 63"/>
                  <a:gd name="T27" fmla="*/ 59 h 63"/>
                  <a:gd name="T28" fmla="*/ 46 w 63"/>
                  <a:gd name="T29" fmla="*/ 61 h 63"/>
                  <a:gd name="T30" fmla="*/ 40 w 63"/>
                  <a:gd name="T31" fmla="*/ 63 h 63"/>
                  <a:gd name="T32" fmla="*/ 32 w 63"/>
                  <a:gd name="T33" fmla="*/ 63 h 63"/>
                  <a:gd name="T34" fmla="*/ 26 w 63"/>
                  <a:gd name="T35" fmla="*/ 63 h 63"/>
                  <a:gd name="T36" fmla="*/ 20 w 63"/>
                  <a:gd name="T37" fmla="*/ 61 h 63"/>
                  <a:gd name="T38" fmla="*/ 14 w 63"/>
                  <a:gd name="T39" fmla="*/ 59 h 63"/>
                  <a:gd name="T40" fmla="*/ 10 w 63"/>
                  <a:gd name="T41" fmla="*/ 55 h 63"/>
                  <a:gd name="T42" fmla="*/ 6 w 63"/>
                  <a:gd name="T43" fmla="*/ 49 h 63"/>
                  <a:gd name="T44" fmla="*/ 2 w 63"/>
                  <a:gd name="T45" fmla="*/ 43 h 63"/>
                  <a:gd name="T46" fmla="*/ 0 w 63"/>
                  <a:gd name="T47" fmla="*/ 40 h 63"/>
                  <a:gd name="T48" fmla="*/ 0 w 63"/>
                  <a:gd name="T49" fmla="*/ 32 h 63"/>
                  <a:gd name="T50" fmla="*/ 0 w 63"/>
                  <a:gd name="T51" fmla="*/ 26 h 63"/>
                  <a:gd name="T52" fmla="*/ 2 w 63"/>
                  <a:gd name="T53" fmla="*/ 20 h 63"/>
                  <a:gd name="T54" fmla="*/ 6 w 63"/>
                  <a:gd name="T55" fmla="*/ 14 h 63"/>
                  <a:gd name="T56" fmla="*/ 10 w 63"/>
                  <a:gd name="T57" fmla="*/ 10 h 63"/>
                  <a:gd name="T58" fmla="*/ 14 w 63"/>
                  <a:gd name="T59" fmla="*/ 6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40" y="0"/>
                    </a:lnTo>
                    <a:lnTo>
                      <a:pt x="46" y="2"/>
                    </a:lnTo>
                    <a:lnTo>
                      <a:pt x="50" y="6"/>
                    </a:lnTo>
                    <a:lnTo>
                      <a:pt x="56" y="10"/>
                    </a:lnTo>
                    <a:lnTo>
                      <a:pt x="60" y="14"/>
                    </a:lnTo>
                    <a:lnTo>
                      <a:pt x="61" y="20"/>
                    </a:lnTo>
                    <a:lnTo>
                      <a:pt x="63" y="26"/>
                    </a:lnTo>
                    <a:lnTo>
                      <a:pt x="63" y="32"/>
                    </a:lnTo>
                    <a:lnTo>
                      <a:pt x="63" y="40"/>
                    </a:lnTo>
                    <a:lnTo>
                      <a:pt x="61"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40"/>
                    </a:lnTo>
                    <a:lnTo>
                      <a:pt x="0" y="32"/>
                    </a:lnTo>
                    <a:lnTo>
                      <a:pt x="0" y="26"/>
                    </a:lnTo>
                    <a:lnTo>
                      <a:pt x="2" y="20"/>
                    </a:lnTo>
                    <a:lnTo>
                      <a:pt x="6"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2" name="Freeform 45"/>
              <p:cNvSpPr>
                <a:spLocks/>
              </p:cNvSpPr>
              <p:nvPr/>
            </p:nvSpPr>
            <p:spPr bwMode="auto">
              <a:xfrm>
                <a:off x="3419" y="1441"/>
                <a:ext cx="63" cy="63"/>
              </a:xfrm>
              <a:custGeom>
                <a:avLst/>
                <a:gdLst>
                  <a:gd name="T0" fmla="*/ 32 w 63"/>
                  <a:gd name="T1" fmla="*/ 0 h 63"/>
                  <a:gd name="T2" fmla="*/ 32 w 63"/>
                  <a:gd name="T3" fmla="*/ 0 h 63"/>
                  <a:gd name="T4" fmla="*/ 40 w 63"/>
                  <a:gd name="T5" fmla="*/ 0 h 63"/>
                  <a:gd name="T6" fmla="*/ 46 w 63"/>
                  <a:gd name="T7" fmla="*/ 2 h 63"/>
                  <a:gd name="T8" fmla="*/ 50 w 63"/>
                  <a:gd name="T9" fmla="*/ 6 h 63"/>
                  <a:gd name="T10" fmla="*/ 56 w 63"/>
                  <a:gd name="T11" fmla="*/ 10 h 63"/>
                  <a:gd name="T12" fmla="*/ 60 w 63"/>
                  <a:gd name="T13" fmla="*/ 14 h 63"/>
                  <a:gd name="T14" fmla="*/ 61 w 63"/>
                  <a:gd name="T15" fmla="*/ 20 h 63"/>
                  <a:gd name="T16" fmla="*/ 63 w 63"/>
                  <a:gd name="T17" fmla="*/ 26 h 63"/>
                  <a:gd name="T18" fmla="*/ 63 w 63"/>
                  <a:gd name="T19" fmla="*/ 32 h 63"/>
                  <a:gd name="T20" fmla="*/ 63 w 63"/>
                  <a:gd name="T21" fmla="*/ 40 h 63"/>
                  <a:gd name="T22" fmla="*/ 61 w 63"/>
                  <a:gd name="T23" fmla="*/ 43 h 63"/>
                  <a:gd name="T24" fmla="*/ 60 w 63"/>
                  <a:gd name="T25" fmla="*/ 49 h 63"/>
                  <a:gd name="T26" fmla="*/ 56 w 63"/>
                  <a:gd name="T27" fmla="*/ 55 h 63"/>
                  <a:gd name="T28" fmla="*/ 50 w 63"/>
                  <a:gd name="T29" fmla="*/ 59 h 63"/>
                  <a:gd name="T30" fmla="*/ 46 w 63"/>
                  <a:gd name="T31" fmla="*/ 61 h 63"/>
                  <a:gd name="T32" fmla="*/ 40 w 63"/>
                  <a:gd name="T33" fmla="*/ 63 h 63"/>
                  <a:gd name="T34" fmla="*/ 32 w 63"/>
                  <a:gd name="T35" fmla="*/ 63 h 63"/>
                  <a:gd name="T36" fmla="*/ 26 w 63"/>
                  <a:gd name="T37" fmla="*/ 63 h 63"/>
                  <a:gd name="T38" fmla="*/ 20 w 63"/>
                  <a:gd name="T39" fmla="*/ 61 h 63"/>
                  <a:gd name="T40" fmla="*/ 14 w 63"/>
                  <a:gd name="T41" fmla="*/ 59 h 63"/>
                  <a:gd name="T42" fmla="*/ 10 w 63"/>
                  <a:gd name="T43" fmla="*/ 55 h 63"/>
                  <a:gd name="T44" fmla="*/ 6 w 63"/>
                  <a:gd name="T45" fmla="*/ 49 h 63"/>
                  <a:gd name="T46" fmla="*/ 2 w 63"/>
                  <a:gd name="T47" fmla="*/ 43 h 63"/>
                  <a:gd name="T48" fmla="*/ 0 w 63"/>
                  <a:gd name="T49" fmla="*/ 40 h 63"/>
                  <a:gd name="T50" fmla="*/ 0 w 63"/>
                  <a:gd name="T51" fmla="*/ 32 h 63"/>
                  <a:gd name="T52" fmla="*/ 0 w 63"/>
                  <a:gd name="T53" fmla="*/ 26 h 63"/>
                  <a:gd name="T54" fmla="*/ 2 w 63"/>
                  <a:gd name="T55" fmla="*/ 20 h 63"/>
                  <a:gd name="T56" fmla="*/ 6 w 63"/>
                  <a:gd name="T57" fmla="*/ 14 h 63"/>
                  <a:gd name="T58" fmla="*/ 10 w 63"/>
                  <a:gd name="T59" fmla="*/ 10 h 63"/>
                  <a:gd name="T60" fmla="*/ 14 w 63"/>
                  <a:gd name="T61" fmla="*/ 6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40" y="0"/>
                    </a:lnTo>
                    <a:lnTo>
                      <a:pt x="46" y="2"/>
                    </a:lnTo>
                    <a:lnTo>
                      <a:pt x="50" y="6"/>
                    </a:lnTo>
                    <a:lnTo>
                      <a:pt x="56" y="10"/>
                    </a:lnTo>
                    <a:lnTo>
                      <a:pt x="60" y="14"/>
                    </a:lnTo>
                    <a:lnTo>
                      <a:pt x="61" y="20"/>
                    </a:lnTo>
                    <a:lnTo>
                      <a:pt x="63" y="26"/>
                    </a:lnTo>
                    <a:lnTo>
                      <a:pt x="63" y="32"/>
                    </a:lnTo>
                    <a:lnTo>
                      <a:pt x="63" y="40"/>
                    </a:lnTo>
                    <a:lnTo>
                      <a:pt x="61"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40"/>
                    </a:lnTo>
                    <a:lnTo>
                      <a:pt x="0" y="32"/>
                    </a:lnTo>
                    <a:lnTo>
                      <a:pt x="0" y="26"/>
                    </a:lnTo>
                    <a:lnTo>
                      <a:pt x="2" y="20"/>
                    </a:lnTo>
                    <a:lnTo>
                      <a:pt x="6"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3" name="Freeform 46"/>
              <p:cNvSpPr>
                <a:spLocks/>
              </p:cNvSpPr>
              <p:nvPr/>
            </p:nvSpPr>
            <p:spPr bwMode="auto">
              <a:xfrm>
                <a:off x="3553" y="1614"/>
                <a:ext cx="65" cy="65"/>
              </a:xfrm>
              <a:custGeom>
                <a:avLst/>
                <a:gdLst>
                  <a:gd name="T0" fmla="*/ 32 w 65"/>
                  <a:gd name="T1" fmla="*/ 0 h 65"/>
                  <a:gd name="T2" fmla="*/ 40 w 65"/>
                  <a:gd name="T3" fmla="*/ 2 h 65"/>
                  <a:gd name="T4" fmla="*/ 46 w 65"/>
                  <a:gd name="T5" fmla="*/ 2 h 65"/>
                  <a:gd name="T6" fmla="*/ 50 w 65"/>
                  <a:gd name="T7" fmla="*/ 6 h 65"/>
                  <a:gd name="T8" fmla="*/ 55 w 65"/>
                  <a:gd name="T9" fmla="*/ 10 h 65"/>
                  <a:gd name="T10" fmla="*/ 59 w 65"/>
                  <a:gd name="T11" fmla="*/ 14 h 65"/>
                  <a:gd name="T12" fmla="*/ 63 w 65"/>
                  <a:gd name="T13" fmla="*/ 20 h 65"/>
                  <a:gd name="T14" fmla="*/ 63 w 65"/>
                  <a:gd name="T15" fmla="*/ 26 h 65"/>
                  <a:gd name="T16" fmla="*/ 65 w 65"/>
                  <a:gd name="T17" fmla="*/ 34 h 65"/>
                  <a:gd name="T18" fmla="*/ 63 w 65"/>
                  <a:gd name="T19" fmla="*/ 40 h 65"/>
                  <a:gd name="T20" fmla="*/ 63 w 65"/>
                  <a:gd name="T21" fmla="*/ 46 h 65"/>
                  <a:gd name="T22" fmla="*/ 59 w 65"/>
                  <a:gd name="T23" fmla="*/ 52 h 65"/>
                  <a:gd name="T24" fmla="*/ 55 w 65"/>
                  <a:gd name="T25" fmla="*/ 56 h 65"/>
                  <a:gd name="T26" fmla="*/ 50 w 65"/>
                  <a:gd name="T27" fmla="*/ 59 h 65"/>
                  <a:gd name="T28" fmla="*/ 46 w 65"/>
                  <a:gd name="T29" fmla="*/ 63 h 65"/>
                  <a:gd name="T30" fmla="*/ 40 w 65"/>
                  <a:gd name="T31" fmla="*/ 63 h 65"/>
                  <a:gd name="T32" fmla="*/ 32 w 65"/>
                  <a:gd name="T33" fmla="*/ 65 h 65"/>
                  <a:gd name="T34" fmla="*/ 26 w 65"/>
                  <a:gd name="T35" fmla="*/ 63 h 65"/>
                  <a:gd name="T36" fmla="*/ 20 w 65"/>
                  <a:gd name="T37" fmla="*/ 63 h 65"/>
                  <a:gd name="T38" fmla="*/ 14 w 65"/>
                  <a:gd name="T39" fmla="*/ 59 h 65"/>
                  <a:gd name="T40" fmla="*/ 10 w 65"/>
                  <a:gd name="T41" fmla="*/ 56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6" y="2"/>
                    </a:lnTo>
                    <a:lnTo>
                      <a:pt x="50" y="6"/>
                    </a:lnTo>
                    <a:lnTo>
                      <a:pt x="55" y="10"/>
                    </a:lnTo>
                    <a:lnTo>
                      <a:pt x="59" y="14"/>
                    </a:lnTo>
                    <a:lnTo>
                      <a:pt x="63" y="20"/>
                    </a:lnTo>
                    <a:lnTo>
                      <a:pt x="63" y="26"/>
                    </a:lnTo>
                    <a:lnTo>
                      <a:pt x="65" y="34"/>
                    </a:lnTo>
                    <a:lnTo>
                      <a:pt x="63" y="40"/>
                    </a:lnTo>
                    <a:lnTo>
                      <a:pt x="63" y="46"/>
                    </a:lnTo>
                    <a:lnTo>
                      <a:pt x="59" y="52"/>
                    </a:lnTo>
                    <a:lnTo>
                      <a:pt x="55" y="56"/>
                    </a:lnTo>
                    <a:lnTo>
                      <a:pt x="50" y="59"/>
                    </a:lnTo>
                    <a:lnTo>
                      <a:pt x="46" y="63"/>
                    </a:lnTo>
                    <a:lnTo>
                      <a:pt x="40" y="63"/>
                    </a:lnTo>
                    <a:lnTo>
                      <a:pt x="32" y="65"/>
                    </a:lnTo>
                    <a:lnTo>
                      <a:pt x="26" y="63"/>
                    </a:lnTo>
                    <a:lnTo>
                      <a:pt x="20" y="63"/>
                    </a:lnTo>
                    <a:lnTo>
                      <a:pt x="14" y="59"/>
                    </a:lnTo>
                    <a:lnTo>
                      <a:pt x="10" y="56"/>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4" name="Freeform 47"/>
              <p:cNvSpPr>
                <a:spLocks/>
              </p:cNvSpPr>
              <p:nvPr/>
            </p:nvSpPr>
            <p:spPr bwMode="auto">
              <a:xfrm>
                <a:off x="3553" y="1614"/>
                <a:ext cx="65" cy="65"/>
              </a:xfrm>
              <a:custGeom>
                <a:avLst/>
                <a:gdLst>
                  <a:gd name="T0" fmla="*/ 32 w 65"/>
                  <a:gd name="T1" fmla="*/ 0 h 65"/>
                  <a:gd name="T2" fmla="*/ 32 w 65"/>
                  <a:gd name="T3" fmla="*/ 0 h 65"/>
                  <a:gd name="T4" fmla="*/ 40 w 65"/>
                  <a:gd name="T5" fmla="*/ 2 h 65"/>
                  <a:gd name="T6" fmla="*/ 46 w 65"/>
                  <a:gd name="T7" fmla="*/ 2 h 65"/>
                  <a:gd name="T8" fmla="*/ 50 w 65"/>
                  <a:gd name="T9" fmla="*/ 6 h 65"/>
                  <a:gd name="T10" fmla="*/ 55 w 65"/>
                  <a:gd name="T11" fmla="*/ 10 h 65"/>
                  <a:gd name="T12" fmla="*/ 59 w 65"/>
                  <a:gd name="T13" fmla="*/ 14 h 65"/>
                  <a:gd name="T14" fmla="*/ 63 w 65"/>
                  <a:gd name="T15" fmla="*/ 20 h 65"/>
                  <a:gd name="T16" fmla="*/ 63 w 65"/>
                  <a:gd name="T17" fmla="*/ 26 h 65"/>
                  <a:gd name="T18" fmla="*/ 65 w 65"/>
                  <a:gd name="T19" fmla="*/ 34 h 65"/>
                  <a:gd name="T20" fmla="*/ 63 w 65"/>
                  <a:gd name="T21" fmla="*/ 40 h 65"/>
                  <a:gd name="T22" fmla="*/ 63 w 65"/>
                  <a:gd name="T23" fmla="*/ 46 h 65"/>
                  <a:gd name="T24" fmla="*/ 59 w 65"/>
                  <a:gd name="T25" fmla="*/ 52 h 65"/>
                  <a:gd name="T26" fmla="*/ 55 w 65"/>
                  <a:gd name="T27" fmla="*/ 56 h 65"/>
                  <a:gd name="T28" fmla="*/ 50 w 65"/>
                  <a:gd name="T29" fmla="*/ 59 h 65"/>
                  <a:gd name="T30" fmla="*/ 46 w 65"/>
                  <a:gd name="T31" fmla="*/ 63 h 65"/>
                  <a:gd name="T32" fmla="*/ 40 w 65"/>
                  <a:gd name="T33" fmla="*/ 63 h 65"/>
                  <a:gd name="T34" fmla="*/ 32 w 65"/>
                  <a:gd name="T35" fmla="*/ 65 h 65"/>
                  <a:gd name="T36" fmla="*/ 26 w 65"/>
                  <a:gd name="T37" fmla="*/ 63 h 65"/>
                  <a:gd name="T38" fmla="*/ 20 w 65"/>
                  <a:gd name="T39" fmla="*/ 63 h 65"/>
                  <a:gd name="T40" fmla="*/ 14 w 65"/>
                  <a:gd name="T41" fmla="*/ 59 h 65"/>
                  <a:gd name="T42" fmla="*/ 10 w 65"/>
                  <a:gd name="T43" fmla="*/ 56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6" y="2"/>
                    </a:lnTo>
                    <a:lnTo>
                      <a:pt x="50" y="6"/>
                    </a:lnTo>
                    <a:lnTo>
                      <a:pt x="55" y="10"/>
                    </a:lnTo>
                    <a:lnTo>
                      <a:pt x="59" y="14"/>
                    </a:lnTo>
                    <a:lnTo>
                      <a:pt x="63" y="20"/>
                    </a:lnTo>
                    <a:lnTo>
                      <a:pt x="63" y="26"/>
                    </a:lnTo>
                    <a:lnTo>
                      <a:pt x="65" y="34"/>
                    </a:lnTo>
                    <a:lnTo>
                      <a:pt x="63" y="40"/>
                    </a:lnTo>
                    <a:lnTo>
                      <a:pt x="63" y="46"/>
                    </a:lnTo>
                    <a:lnTo>
                      <a:pt x="59" y="52"/>
                    </a:lnTo>
                    <a:lnTo>
                      <a:pt x="55" y="56"/>
                    </a:lnTo>
                    <a:lnTo>
                      <a:pt x="50" y="59"/>
                    </a:lnTo>
                    <a:lnTo>
                      <a:pt x="46" y="63"/>
                    </a:lnTo>
                    <a:lnTo>
                      <a:pt x="40" y="63"/>
                    </a:lnTo>
                    <a:lnTo>
                      <a:pt x="32" y="65"/>
                    </a:lnTo>
                    <a:lnTo>
                      <a:pt x="26" y="63"/>
                    </a:lnTo>
                    <a:lnTo>
                      <a:pt x="20" y="63"/>
                    </a:lnTo>
                    <a:lnTo>
                      <a:pt x="14" y="59"/>
                    </a:lnTo>
                    <a:lnTo>
                      <a:pt x="10" y="56"/>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5" name="Freeform 48"/>
              <p:cNvSpPr>
                <a:spLocks/>
              </p:cNvSpPr>
              <p:nvPr/>
            </p:nvSpPr>
            <p:spPr bwMode="auto">
              <a:xfrm>
                <a:off x="3144" y="1605"/>
                <a:ext cx="65" cy="63"/>
              </a:xfrm>
              <a:custGeom>
                <a:avLst/>
                <a:gdLst>
                  <a:gd name="T0" fmla="*/ 33 w 65"/>
                  <a:gd name="T1" fmla="*/ 0 h 63"/>
                  <a:gd name="T2" fmla="*/ 39 w 65"/>
                  <a:gd name="T3" fmla="*/ 0 h 63"/>
                  <a:gd name="T4" fmla="*/ 45 w 65"/>
                  <a:gd name="T5" fmla="*/ 2 h 63"/>
                  <a:gd name="T6" fmla="*/ 51 w 65"/>
                  <a:gd name="T7" fmla="*/ 3 h 63"/>
                  <a:gd name="T8" fmla="*/ 55 w 65"/>
                  <a:gd name="T9" fmla="*/ 7 h 63"/>
                  <a:gd name="T10" fmla="*/ 59 w 65"/>
                  <a:gd name="T11" fmla="*/ 13 h 63"/>
                  <a:gd name="T12" fmla="*/ 63 w 65"/>
                  <a:gd name="T13" fmla="*/ 17 h 63"/>
                  <a:gd name="T14" fmla="*/ 63 w 65"/>
                  <a:gd name="T15" fmla="*/ 25 h 63"/>
                  <a:gd name="T16" fmla="*/ 65 w 65"/>
                  <a:gd name="T17" fmla="*/ 31 h 63"/>
                  <a:gd name="T18" fmla="*/ 63 w 65"/>
                  <a:gd name="T19" fmla="*/ 37 h 63"/>
                  <a:gd name="T20" fmla="*/ 63 w 65"/>
                  <a:gd name="T21" fmla="*/ 43 h 63"/>
                  <a:gd name="T22" fmla="*/ 59 w 65"/>
                  <a:gd name="T23" fmla="*/ 49 h 63"/>
                  <a:gd name="T24" fmla="*/ 55 w 65"/>
                  <a:gd name="T25" fmla="*/ 53 h 63"/>
                  <a:gd name="T26" fmla="*/ 51 w 65"/>
                  <a:gd name="T27" fmla="*/ 57 h 63"/>
                  <a:gd name="T28" fmla="*/ 45 w 65"/>
                  <a:gd name="T29" fmla="*/ 61 h 63"/>
                  <a:gd name="T30" fmla="*/ 39 w 65"/>
                  <a:gd name="T31" fmla="*/ 63 h 63"/>
                  <a:gd name="T32" fmla="*/ 33 w 65"/>
                  <a:gd name="T33" fmla="*/ 63 h 63"/>
                  <a:gd name="T34" fmla="*/ 25 w 65"/>
                  <a:gd name="T35" fmla="*/ 63 h 63"/>
                  <a:gd name="T36" fmla="*/ 19 w 65"/>
                  <a:gd name="T37" fmla="*/ 61 h 63"/>
                  <a:gd name="T38" fmla="*/ 14 w 65"/>
                  <a:gd name="T39" fmla="*/ 57 h 63"/>
                  <a:gd name="T40" fmla="*/ 10 w 65"/>
                  <a:gd name="T41" fmla="*/ 53 h 63"/>
                  <a:gd name="T42" fmla="*/ 6 w 65"/>
                  <a:gd name="T43" fmla="*/ 49 h 63"/>
                  <a:gd name="T44" fmla="*/ 2 w 65"/>
                  <a:gd name="T45" fmla="*/ 43 h 63"/>
                  <a:gd name="T46" fmla="*/ 2 w 65"/>
                  <a:gd name="T47" fmla="*/ 37 h 63"/>
                  <a:gd name="T48" fmla="*/ 0 w 65"/>
                  <a:gd name="T49" fmla="*/ 31 h 63"/>
                  <a:gd name="T50" fmla="*/ 2 w 65"/>
                  <a:gd name="T51" fmla="*/ 25 h 63"/>
                  <a:gd name="T52" fmla="*/ 2 w 65"/>
                  <a:gd name="T53" fmla="*/ 17 h 63"/>
                  <a:gd name="T54" fmla="*/ 6 w 65"/>
                  <a:gd name="T55" fmla="*/ 13 h 63"/>
                  <a:gd name="T56" fmla="*/ 10 w 65"/>
                  <a:gd name="T57" fmla="*/ 7 h 63"/>
                  <a:gd name="T58" fmla="*/ 14 w 65"/>
                  <a:gd name="T59" fmla="*/ 3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3"/>
                    </a:lnTo>
                    <a:lnTo>
                      <a:pt x="55" y="7"/>
                    </a:lnTo>
                    <a:lnTo>
                      <a:pt x="59" y="13"/>
                    </a:lnTo>
                    <a:lnTo>
                      <a:pt x="63" y="17"/>
                    </a:lnTo>
                    <a:lnTo>
                      <a:pt x="63" y="25"/>
                    </a:lnTo>
                    <a:lnTo>
                      <a:pt x="65" y="31"/>
                    </a:lnTo>
                    <a:lnTo>
                      <a:pt x="63" y="37"/>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2" y="43"/>
                    </a:lnTo>
                    <a:lnTo>
                      <a:pt x="2" y="37"/>
                    </a:lnTo>
                    <a:lnTo>
                      <a:pt x="0" y="31"/>
                    </a:lnTo>
                    <a:lnTo>
                      <a:pt x="2" y="25"/>
                    </a:lnTo>
                    <a:lnTo>
                      <a:pt x="2" y="17"/>
                    </a:lnTo>
                    <a:lnTo>
                      <a:pt x="6" y="13"/>
                    </a:lnTo>
                    <a:lnTo>
                      <a:pt x="10" y="7"/>
                    </a:lnTo>
                    <a:lnTo>
                      <a:pt x="14" y="3"/>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6" name="Freeform 49"/>
              <p:cNvSpPr>
                <a:spLocks/>
              </p:cNvSpPr>
              <p:nvPr/>
            </p:nvSpPr>
            <p:spPr bwMode="auto">
              <a:xfrm>
                <a:off x="3144" y="1605"/>
                <a:ext cx="65" cy="63"/>
              </a:xfrm>
              <a:custGeom>
                <a:avLst/>
                <a:gdLst>
                  <a:gd name="T0" fmla="*/ 33 w 65"/>
                  <a:gd name="T1" fmla="*/ 0 h 63"/>
                  <a:gd name="T2" fmla="*/ 33 w 65"/>
                  <a:gd name="T3" fmla="*/ 0 h 63"/>
                  <a:gd name="T4" fmla="*/ 39 w 65"/>
                  <a:gd name="T5" fmla="*/ 0 h 63"/>
                  <a:gd name="T6" fmla="*/ 45 w 65"/>
                  <a:gd name="T7" fmla="*/ 2 h 63"/>
                  <a:gd name="T8" fmla="*/ 51 w 65"/>
                  <a:gd name="T9" fmla="*/ 3 h 63"/>
                  <a:gd name="T10" fmla="*/ 55 w 65"/>
                  <a:gd name="T11" fmla="*/ 7 h 63"/>
                  <a:gd name="T12" fmla="*/ 59 w 65"/>
                  <a:gd name="T13" fmla="*/ 13 h 63"/>
                  <a:gd name="T14" fmla="*/ 63 w 65"/>
                  <a:gd name="T15" fmla="*/ 17 h 63"/>
                  <a:gd name="T16" fmla="*/ 63 w 65"/>
                  <a:gd name="T17" fmla="*/ 25 h 63"/>
                  <a:gd name="T18" fmla="*/ 65 w 65"/>
                  <a:gd name="T19" fmla="*/ 31 h 63"/>
                  <a:gd name="T20" fmla="*/ 63 w 65"/>
                  <a:gd name="T21" fmla="*/ 37 h 63"/>
                  <a:gd name="T22" fmla="*/ 63 w 65"/>
                  <a:gd name="T23" fmla="*/ 43 h 63"/>
                  <a:gd name="T24" fmla="*/ 59 w 65"/>
                  <a:gd name="T25" fmla="*/ 49 h 63"/>
                  <a:gd name="T26" fmla="*/ 55 w 65"/>
                  <a:gd name="T27" fmla="*/ 53 h 63"/>
                  <a:gd name="T28" fmla="*/ 51 w 65"/>
                  <a:gd name="T29" fmla="*/ 57 h 63"/>
                  <a:gd name="T30" fmla="*/ 45 w 65"/>
                  <a:gd name="T31" fmla="*/ 61 h 63"/>
                  <a:gd name="T32" fmla="*/ 39 w 65"/>
                  <a:gd name="T33" fmla="*/ 63 h 63"/>
                  <a:gd name="T34" fmla="*/ 33 w 65"/>
                  <a:gd name="T35" fmla="*/ 63 h 63"/>
                  <a:gd name="T36" fmla="*/ 25 w 65"/>
                  <a:gd name="T37" fmla="*/ 63 h 63"/>
                  <a:gd name="T38" fmla="*/ 19 w 65"/>
                  <a:gd name="T39" fmla="*/ 61 h 63"/>
                  <a:gd name="T40" fmla="*/ 14 w 65"/>
                  <a:gd name="T41" fmla="*/ 57 h 63"/>
                  <a:gd name="T42" fmla="*/ 10 w 65"/>
                  <a:gd name="T43" fmla="*/ 53 h 63"/>
                  <a:gd name="T44" fmla="*/ 6 w 65"/>
                  <a:gd name="T45" fmla="*/ 49 h 63"/>
                  <a:gd name="T46" fmla="*/ 2 w 65"/>
                  <a:gd name="T47" fmla="*/ 43 h 63"/>
                  <a:gd name="T48" fmla="*/ 2 w 65"/>
                  <a:gd name="T49" fmla="*/ 37 h 63"/>
                  <a:gd name="T50" fmla="*/ 0 w 65"/>
                  <a:gd name="T51" fmla="*/ 31 h 63"/>
                  <a:gd name="T52" fmla="*/ 2 w 65"/>
                  <a:gd name="T53" fmla="*/ 25 h 63"/>
                  <a:gd name="T54" fmla="*/ 2 w 65"/>
                  <a:gd name="T55" fmla="*/ 17 h 63"/>
                  <a:gd name="T56" fmla="*/ 6 w 65"/>
                  <a:gd name="T57" fmla="*/ 13 h 63"/>
                  <a:gd name="T58" fmla="*/ 10 w 65"/>
                  <a:gd name="T59" fmla="*/ 7 h 63"/>
                  <a:gd name="T60" fmla="*/ 14 w 65"/>
                  <a:gd name="T61" fmla="*/ 3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3"/>
                    </a:lnTo>
                    <a:lnTo>
                      <a:pt x="55" y="7"/>
                    </a:lnTo>
                    <a:lnTo>
                      <a:pt x="59" y="13"/>
                    </a:lnTo>
                    <a:lnTo>
                      <a:pt x="63" y="17"/>
                    </a:lnTo>
                    <a:lnTo>
                      <a:pt x="63" y="25"/>
                    </a:lnTo>
                    <a:lnTo>
                      <a:pt x="65" y="31"/>
                    </a:lnTo>
                    <a:lnTo>
                      <a:pt x="63" y="37"/>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2" y="43"/>
                    </a:lnTo>
                    <a:lnTo>
                      <a:pt x="2" y="37"/>
                    </a:lnTo>
                    <a:lnTo>
                      <a:pt x="0" y="31"/>
                    </a:lnTo>
                    <a:lnTo>
                      <a:pt x="2" y="25"/>
                    </a:lnTo>
                    <a:lnTo>
                      <a:pt x="2" y="17"/>
                    </a:lnTo>
                    <a:lnTo>
                      <a:pt x="6" y="13"/>
                    </a:lnTo>
                    <a:lnTo>
                      <a:pt x="10" y="7"/>
                    </a:lnTo>
                    <a:lnTo>
                      <a:pt x="14" y="3"/>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7" name="Freeform 50"/>
              <p:cNvSpPr>
                <a:spLocks/>
              </p:cNvSpPr>
              <p:nvPr/>
            </p:nvSpPr>
            <p:spPr bwMode="auto">
              <a:xfrm>
                <a:off x="3246" y="1605"/>
                <a:ext cx="65" cy="63"/>
              </a:xfrm>
              <a:custGeom>
                <a:avLst/>
                <a:gdLst>
                  <a:gd name="T0" fmla="*/ 0 w 65"/>
                  <a:gd name="T1" fmla="*/ 31 h 63"/>
                  <a:gd name="T2" fmla="*/ 2 w 65"/>
                  <a:gd name="T3" fmla="*/ 25 h 63"/>
                  <a:gd name="T4" fmla="*/ 2 w 65"/>
                  <a:gd name="T5" fmla="*/ 19 h 63"/>
                  <a:gd name="T6" fmla="*/ 6 w 65"/>
                  <a:gd name="T7" fmla="*/ 13 h 63"/>
                  <a:gd name="T8" fmla="*/ 10 w 65"/>
                  <a:gd name="T9" fmla="*/ 7 h 63"/>
                  <a:gd name="T10" fmla="*/ 16 w 65"/>
                  <a:gd name="T11" fmla="*/ 3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3 h 63"/>
                  <a:gd name="T24" fmla="*/ 55 w 65"/>
                  <a:gd name="T25" fmla="*/ 7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40 w 65"/>
                  <a:gd name="T47" fmla="*/ 63 h 63"/>
                  <a:gd name="T48" fmla="*/ 34 w 65"/>
                  <a:gd name="T49" fmla="*/ 63 h 63"/>
                  <a:gd name="T50" fmla="*/ 26 w 65"/>
                  <a:gd name="T51" fmla="*/ 63 h 63"/>
                  <a:gd name="T52" fmla="*/ 20 w 65"/>
                  <a:gd name="T53" fmla="*/ 61 h 63"/>
                  <a:gd name="T54" fmla="*/ 16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9"/>
                    </a:lnTo>
                    <a:lnTo>
                      <a:pt x="6" y="13"/>
                    </a:lnTo>
                    <a:lnTo>
                      <a:pt x="10" y="7"/>
                    </a:lnTo>
                    <a:lnTo>
                      <a:pt x="16" y="3"/>
                    </a:lnTo>
                    <a:lnTo>
                      <a:pt x="20" y="2"/>
                    </a:lnTo>
                    <a:lnTo>
                      <a:pt x="26" y="0"/>
                    </a:lnTo>
                    <a:lnTo>
                      <a:pt x="34" y="0"/>
                    </a:lnTo>
                    <a:lnTo>
                      <a:pt x="40" y="0"/>
                    </a:lnTo>
                    <a:lnTo>
                      <a:pt x="45" y="2"/>
                    </a:lnTo>
                    <a:lnTo>
                      <a:pt x="51" y="3"/>
                    </a:lnTo>
                    <a:lnTo>
                      <a:pt x="55" y="7"/>
                    </a:lnTo>
                    <a:lnTo>
                      <a:pt x="59" y="13"/>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6"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8" name="Freeform 51"/>
              <p:cNvSpPr>
                <a:spLocks/>
              </p:cNvSpPr>
              <p:nvPr/>
            </p:nvSpPr>
            <p:spPr bwMode="auto">
              <a:xfrm>
                <a:off x="3246" y="1605"/>
                <a:ext cx="65" cy="63"/>
              </a:xfrm>
              <a:custGeom>
                <a:avLst/>
                <a:gdLst>
                  <a:gd name="T0" fmla="*/ 0 w 65"/>
                  <a:gd name="T1" fmla="*/ 31 h 63"/>
                  <a:gd name="T2" fmla="*/ 0 w 65"/>
                  <a:gd name="T3" fmla="*/ 31 h 63"/>
                  <a:gd name="T4" fmla="*/ 2 w 65"/>
                  <a:gd name="T5" fmla="*/ 25 h 63"/>
                  <a:gd name="T6" fmla="*/ 2 w 65"/>
                  <a:gd name="T7" fmla="*/ 19 h 63"/>
                  <a:gd name="T8" fmla="*/ 6 w 65"/>
                  <a:gd name="T9" fmla="*/ 13 h 63"/>
                  <a:gd name="T10" fmla="*/ 10 w 65"/>
                  <a:gd name="T11" fmla="*/ 7 h 63"/>
                  <a:gd name="T12" fmla="*/ 16 w 65"/>
                  <a:gd name="T13" fmla="*/ 3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3 h 63"/>
                  <a:gd name="T26" fmla="*/ 55 w 65"/>
                  <a:gd name="T27" fmla="*/ 7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40 w 65"/>
                  <a:gd name="T49" fmla="*/ 63 h 63"/>
                  <a:gd name="T50" fmla="*/ 34 w 65"/>
                  <a:gd name="T51" fmla="*/ 63 h 63"/>
                  <a:gd name="T52" fmla="*/ 26 w 65"/>
                  <a:gd name="T53" fmla="*/ 63 h 63"/>
                  <a:gd name="T54" fmla="*/ 20 w 65"/>
                  <a:gd name="T55" fmla="*/ 61 h 63"/>
                  <a:gd name="T56" fmla="*/ 16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9"/>
                    </a:lnTo>
                    <a:lnTo>
                      <a:pt x="6" y="13"/>
                    </a:lnTo>
                    <a:lnTo>
                      <a:pt x="10" y="7"/>
                    </a:lnTo>
                    <a:lnTo>
                      <a:pt x="16" y="3"/>
                    </a:lnTo>
                    <a:lnTo>
                      <a:pt x="20" y="2"/>
                    </a:lnTo>
                    <a:lnTo>
                      <a:pt x="26" y="0"/>
                    </a:lnTo>
                    <a:lnTo>
                      <a:pt x="34" y="0"/>
                    </a:lnTo>
                    <a:lnTo>
                      <a:pt x="40" y="0"/>
                    </a:lnTo>
                    <a:lnTo>
                      <a:pt x="45" y="2"/>
                    </a:lnTo>
                    <a:lnTo>
                      <a:pt x="51" y="3"/>
                    </a:lnTo>
                    <a:lnTo>
                      <a:pt x="55" y="7"/>
                    </a:lnTo>
                    <a:lnTo>
                      <a:pt x="59" y="13"/>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6"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9" name="Freeform 52"/>
              <p:cNvSpPr>
                <a:spLocks/>
              </p:cNvSpPr>
              <p:nvPr/>
            </p:nvSpPr>
            <p:spPr bwMode="auto">
              <a:xfrm>
                <a:off x="3323" y="1608"/>
                <a:ext cx="65" cy="65"/>
              </a:xfrm>
              <a:custGeom>
                <a:avLst/>
                <a:gdLst>
                  <a:gd name="T0" fmla="*/ 65 w 65"/>
                  <a:gd name="T1" fmla="*/ 34 h 65"/>
                  <a:gd name="T2" fmla="*/ 63 w 65"/>
                  <a:gd name="T3" fmla="*/ 40 h 65"/>
                  <a:gd name="T4" fmla="*/ 61 w 65"/>
                  <a:gd name="T5" fmla="*/ 46 h 65"/>
                  <a:gd name="T6" fmla="*/ 59 w 65"/>
                  <a:gd name="T7" fmla="*/ 52 h 65"/>
                  <a:gd name="T8" fmla="*/ 55 w 65"/>
                  <a:gd name="T9" fmla="*/ 56 h 65"/>
                  <a:gd name="T10" fmla="*/ 51 w 65"/>
                  <a:gd name="T11" fmla="*/ 60 h 65"/>
                  <a:gd name="T12" fmla="*/ 45 w 65"/>
                  <a:gd name="T13" fmla="*/ 63 h 65"/>
                  <a:gd name="T14" fmla="*/ 39 w 65"/>
                  <a:gd name="T15" fmla="*/ 65 h 65"/>
                  <a:gd name="T16" fmla="*/ 31 w 65"/>
                  <a:gd name="T17" fmla="*/ 65 h 65"/>
                  <a:gd name="T18" fmla="*/ 26 w 65"/>
                  <a:gd name="T19" fmla="*/ 65 h 65"/>
                  <a:gd name="T20" fmla="*/ 20 w 65"/>
                  <a:gd name="T21" fmla="*/ 63 h 65"/>
                  <a:gd name="T22" fmla="*/ 14 w 65"/>
                  <a:gd name="T23" fmla="*/ 60 h 65"/>
                  <a:gd name="T24" fmla="*/ 10 w 65"/>
                  <a:gd name="T25" fmla="*/ 56 h 65"/>
                  <a:gd name="T26" fmla="*/ 6 w 65"/>
                  <a:gd name="T27" fmla="*/ 52 h 65"/>
                  <a:gd name="T28" fmla="*/ 2 w 65"/>
                  <a:gd name="T29" fmla="*/ 46 h 65"/>
                  <a:gd name="T30" fmla="*/ 0 w 65"/>
                  <a:gd name="T31" fmla="*/ 40 h 65"/>
                  <a:gd name="T32" fmla="*/ 0 w 65"/>
                  <a:gd name="T33" fmla="*/ 34 h 65"/>
                  <a:gd name="T34" fmla="*/ 0 w 65"/>
                  <a:gd name="T35" fmla="*/ 26 h 65"/>
                  <a:gd name="T36" fmla="*/ 2 w 65"/>
                  <a:gd name="T37" fmla="*/ 20 h 65"/>
                  <a:gd name="T38" fmla="*/ 6 w 65"/>
                  <a:gd name="T39" fmla="*/ 16 h 65"/>
                  <a:gd name="T40" fmla="*/ 10 w 65"/>
                  <a:gd name="T41" fmla="*/ 10 h 65"/>
                  <a:gd name="T42" fmla="*/ 14 w 65"/>
                  <a:gd name="T43" fmla="*/ 6 h 65"/>
                  <a:gd name="T44" fmla="*/ 20 w 65"/>
                  <a:gd name="T45" fmla="*/ 4 h 65"/>
                  <a:gd name="T46" fmla="*/ 26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2"/>
                    </a:lnTo>
                    <a:lnTo>
                      <a:pt x="55" y="56"/>
                    </a:lnTo>
                    <a:lnTo>
                      <a:pt x="51" y="60"/>
                    </a:lnTo>
                    <a:lnTo>
                      <a:pt x="45" y="63"/>
                    </a:lnTo>
                    <a:lnTo>
                      <a:pt x="39" y="65"/>
                    </a:lnTo>
                    <a:lnTo>
                      <a:pt x="31" y="65"/>
                    </a:lnTo>
                    <a:lnTo>
                      <a:pt x="26" y="65"/>
                    </a:lnTo>
                    <a:lnTo>
                      <a:pt x="20" y="63"/>
                    </a:lnTo>
                    <a:lnTo>
                      <a:pt x="14" y="60"/>
                    </a:lnTo>
                    <a:lnTo>
                      <a:pt x="10" y="56"/>
                    </a:lnTo>
                    <a:lnTo>
                      <a:pt x="6" y="52"/>
                    </a:lnTo>
                    <a:lnTo>
                      <a:pt x="2" y="46"/>
                    </a:lnTo>
                    <a:lnTo>
                      <a:pt x="0" y="40"/>
                    </a:lnTo>
                    <a:lnTo>
                      <a:pt x="0" y="34"/>
                    </a:lnTo>
                    <a:lnTo>
                      <a:pt x="0" y="26"/>
                    </a:lnTo>
                    <a:lnTo>
                      <a:pt x="2" y="20"/>
                    </a:lnTo>
                    <a:lnTo>
                      <a:pt x="6" y="16"/>
                    </a:lnTo>
                    <a:lnTo>
                      <a:pt x="10" y="10"/>
                    </a:lnTo>
                    <a:lnTo>
                      <a:pt x="14" y="6"/>
                    </a:lnTo>
                    <a:lnTo>
                      <a:pt x="20" y="4"/>
                    </a:lnTo>
                    <a:lnTo>
                      <a:pt x="26" y="2"/>
                    </a:lnTo>
                    <a:lnTo>
                      <a:pt x="31" y="0"/>
                    </a:lnTo>
                    <a:lnTo>
                      <a:pt x="39" y="2"/>
                    </a:lnTo>
                    <a:lnTo>
                      <a:pt x="45" y="4"/>
                    </a:lnTo>
                    <a:lnTo>
                      <a:pt x="51" y="6"/>
                    </a:lnTo>
                    <a:lnTo>
                      <a:pt x="55" y="10"/>
                    </a:lnTo>
                    <a:lnTo>
                      <a:pt x="59" y="16"/>
                    </a:lnTo>
                    <a:lnTo>
                      <a:pt x="61" y="20"/>
                    </a:lnTo>
                    <a:lnTo>
                      <a:pt x="63"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0" name="Freeform 53"/>
              <p:cNvSpPr>
                <a:spLocks/>
              </p:cNvSpPr>
              <p:nvPr/>
            </p:nvSpPr>
            <p:spPr bwMode="auto">
              <a:xfrm>
                <a:off x="3323" y="1608"/>
                <a:ext cx="65" cy="65"/>
              </a:xfrm>
              <a:custGeom>
                <a:avLst/>
                <a:gdLst>
                  <a:gd name="T0" fmla="*/ 65 w 65"/>
                  <a:gd name="T1" fmla="*/ 34 h 65"/>
                  <a:gd name="T2" fmla="*/ 65 w 65"/>
                  <a:gd name="T3" fmla="*/ 34 h 65"/>
                  <a:gd name="T4" fmla="*/ 63 w 65"/>
                  <a:gd name="T5" fmla="*/ 40 h 65"/>
                  <a:gd name="T6" fmla="*/ 61 w 65"/>
                  <a:gd name="T7" fmla="*/ 46 h 65"/>
                  <a:gd name="T8" fmla="*/ 59 w 65"/>
                  <a:gd name="T9" fmla="*/ 52 h 65"/>
                  <a:gd name="T10" fmla="*/ 55 w 65"/>
                  <a:gd name="T11" fmla="*/ 56 h 65"/>
                  <a:gd name="T12" fmla="*/ 51 w 65"/>
                  <a:gd name="T13" fmla="*/ 60 h 65"/>
                  <a:gd name="T14" fmla="*/ 45 w 65"/>
                  <a:gd name="T15" fmla="*/ 63 h 65"/>
                  <a:gd name="T16" fmla="*/ 39 w 65"/>
                  <a:gd name="T17" fmla="*/ 65 h 65"/>
                  <a:gd name="T18" fmla="*/ 31 w 65"/>
                  <a:gd name="T19" fmla="*/ 65 h 65"/>
                  <a:gd name="T20" fmla="*/ 26 w 65"/>
                  <a:gd name="T21" fmla="*/ 65 h 65"/>
                  <a:gd name="T22" fmla="*/ 20 w 65"/>
                  <a:gd name="T23" fmla="*/ 63 h 65"/>
                  <a:gd name="T24" fmla="*/ 14 w 65"/>
                  <a:gd name="T25" fmla="*/ 60 h 65"/>
                  <a:gd name="T26" fmla="*/ 10 w 65"/>
                  <a:gd name="T27" fmla="*/ 56 h 65"/>
                  <a:gd name="T28" fmla="*/ 6 w 65"/>
                  <a:gd name="T29" fmla="*/ 52 h 65"/>
                  <a:gd name="T30" fmla="*/ 2 w 65"/>
                  <a:gd name="T31" fmla="*/ 46 h 65"/>
                  <a:gd name="T32" fmla="*/ 0 w 65"/>
                  <a:gd name="T33" fmla="*/ 40 h 65"/>
                  <a:gd name="T34" fmla="*/ 0 w 65"/>
                  <a:gd name="T35" fmla="*/ 34 h 65"/>
                  <a:gd name="T36" fmla="*/ 0 w 65"/>
                  <a:gd name="T37" fmla="*/ 26 h 65"/>
                  <a:gd name="T38" fmla="*/ 2 w 65"/>
                  <a:gd name="T39" fmla="*/ 20 h 65"/>
                  <a:gd name="T40" fmla="*/ 6 w 65"/>
                  <a:gd name="T41" fmla="*/ 16 h 65"/>
                  <a:gd name="T42" fmla="*/ 10 w 65"/>
                  <a:gd name="T43" fmla="*/ 10 h 65"/>
                  <a:gd name="T44" fmla="*/ 14 w 65"/>
                  <a:gd name="T45" fmla="*/ 6 h 65"/>
                  <a:gd name="T46" fmla="*/ 20 w 65"/>
                  <a:gd name="T47" fmla="*/ 4 h 65"/>
                  <a:gd name="T48" fmla="*/ 26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2"/>
                    </a:lnTo>
                    <a:lnTo>
                      <a:pt x="55" y="56"/>
                    </a:lnTo>
                    <a:lnTo>
                      <a:pt x="51" y="60"/>
                    </a:lnTo>
                    <a:lnTo>
                      <a:pt x="45" y="63"/>
                    </a:lnTo>
                    <a:lnTo>
                      <a:pt x="39" y="65"/>
                    </a:lnTo>
                    <a:lnTo>
                      <a:pt x="31" y="65"/>
                    </a:lnTo>
                    <a:lnTo>
                      <a:pt x="26" y="65"/>
                    </a:lnTo>
                    <a:lnTo>
                      <a:pt x="20" y="63"/>
                    </a:lnTo>
                    <a:lnTo>
                      <a:pt x="14" y="60"/>
                    </a:lnTo>
                    <a:lnTo>
                      <a:pt x="10" y="56"/>
                    </a:lnTo>
                    <a:lnTo>
                      <a:pt x="6" y="52"/>
                    </a:lnTo>
                    <a:lnTo>
                      <a:pt x="2" y="46"/>
                    </a:lnTo>
                    <a:lnTo>
                      <a:pt x="0" y="40"/>
                    </a:lnTo>
                    <a:lnTo>
                      <a:pt x="0" y="34"/>
                    </a:lnTo>
                    <a:lnTo>
                      <a:pt x="0" y="26"/>
                    </a:lnTo>
                    <a:lnTo>
                      <a:pt x="2" y="20"/>
                    </a:lnTo>
                    <a:lnTo>
                      <a:pt x="6" y="16"/>
                    </a:lnTo>
                    <a:lnTo>
                      <a:pt x="10" y="10"/>
                    </a:lnTo>
                    <a:lnTo>
                      <a:pt x="14" y="6"/>
                    </a:lnTo>
                    <a:lnTo>
                      <a:pt x="20" y="4"/>
                    </a:lnTo>
                    <a:lnTo>
                      <a:pt x="26" y="2"/>
                    </a:lnTo>
                    <a:lnTo>
                      <a:pt x="31" y="0"/>
                    </a:lnTo>
                    <a:lnTo>
                      <a:pt x="39" y="2"/>
                    </a:lnTo>
                    <a:lnTo>
                      <a:pt x="45" y="4"/>
                    </a:lnTo>
                    <a:lnTo>
                      <a:pt x="51" y="6"/>
                    </a:lnTo>
                    <a:lnTo>
                      <a:pt x="55" y="10"/>
                    </a:lnTo>
                    <a:lnTo>
                      <a:pt x="59" y="16"/>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1" name="Freeform 54"/>
              <p:cNvSpPr>
                <a:spLocks/>
              </p:cNvSpPr>
              <p:nvPr/>
            </p:nvSpPr>
            <p:spPr bwMode="auto">
              <a:xfrm>
                <a:off x="3297" y="1451"/>
                <a:ext cx="65" cy="65"/>
              </a:xfrm>
              <a:custGeom>
                <a:avLst/>
                <a:gdLst>
                  <a:gd name="T0" fmla="*/ 0 w 65"/>
                  <a:gd name="T1" fmla="*/ 33 h 65"/>
                  <a:gd name="T2" fmla="*/ 2 w 65"/>
                  <a:gd name="T3" fmla="*/ 28 h 65"/>
                  <a:gd name="T4" fmla="*/ 4 w 65"/>
                  <a:gd name="T5" fmla="*/ 20 h 65"/>
                  <a:gd name="T6" fmla="*/ 6 w 65"/>
                  <a:gd name="T7" fmla="*/ 16 h 65"/>
                  <a:gd name="T8" fmla="*/ 10 w 65"/>
                  <a:gd name="T9" fmla="*/ 10 h 65"/>
                  <a:gd name="T10" fmla="*/ 14 w 65"/>
                  <a:gd name="T11" fmla="*/ 6 h 65"/>
                  <a:gd name="T12" fmla="*/ 20 w 65"/>
                  <a:gd name="T13" fmla="*/ 4 h 65"/>
                  <a:gd name="T14" fmla="*/ 26 w 65"/>
                  <a:gd name="T15" fmla="*/ 2 h 65"/>
                  <a:gd name="T16" fmla="*/ 34 w 65"/>
                  <a:gd name="T17" fmla="*/ 0 h 65"/>
                  <a:gd name="T18" fmla="*/ 40 w 65"/>
                  <a:gd name="T19" fmla="*/ 2 h 65"/>
                  <a:gd name="T20" fmla="*/ 46 w 65"/>
                  <a:gd name="T21" fmla="*/ 4 h 65"/>
                  <a:gd name="T22" fmla="*/ 52 w 65"/>
                  <a:gd name="T23" fmla="*/ 6 h 65"/>
                  <a:gd name="T24" fmla="*/ 55 w 65"/>
                  <a:gd name="T25" fmla="*/ 10 h 65"/>
                  <a:gd name="T26" fmla="*/ 59 w 65"/>
                  <a:gd name="T27" fmla="*/ 16 h 65"/>
                  <a:gd name="T28" fmla="*/ 63 w 65"/>
                  <a:gd name="T29" fmla="*/ 20 h 65"/>
                  <a:gd name="T30" fmla="*/ 65 w 65"/>
                  <a:gd name="T31" fmla="*/ 28 h 65"/>
                  <a:gd name="T32" fmla="*/ 65 w 65"/>
                  <a:gd name="T33" fmla="*/ 33 h 65"/>
                  <a:gd name="T34" fmla="*/ 65 w 65"/>
                  <a:gd name="T35" fmla="*/ 39 h 65"/>
                  <a:gd name="T36" fmla="*/ 63 w 65"/>
                  <a:gd name="T37" fmla="*/ 45 h 65"/>
                  <a:gd name="T38" fmla="*/ 59 w 65"/>
                  <a:gd name="T39" fmla="*/ 51 h 65"/>
                  <a:gd name="T40" fmla="*/ 55 w 65"/>
                  <a:gd name="T41" fmla="*/ 55 h 65"/>
                  <a:gd name="T42" fmla="*/ 52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8"/>
                    </a:lnTo>
                    <a:lnTo>
                      <a:pt x="4" y="20"/>
                    </a:lnTo>
                    <a:lnTo>
                      <a:pt x="6" y="16"/>
                    </a:lnTo>
                    <a:lnTo>
                      <a:pt x="10" y="10"/>
                    </a:lnTo>
                    <a:lnTo>
                      <a:pt x="14" y="6"/>
                    </a:lnTo>
                    <a:lnTo>
                      <a:pt x="20" y="4"/>
                    </a:lnTo>
                    <a:lnTo>
                      <a:pt x="26" y="2"/>
                    </a:lnTo>
                    <a:lnTo>
                      <a:pt x="34" y="0"/>
                    </a:lnTo>
                    <a:lnTo>
                      <a:pt x="40" y="2"/>
                    </a:lnTo>
                    <a:lnTo>
                      <a:pt x="46" y="4"/>
                    </a:lnTo>
                    <a:lnTo>
                      <a:pt x="52" y="6"/>
                    </a:lnTo>
                    <a:lnTo>
                      <a:pt x="55" y="10"/>
                    </a:lnTo>
                    <a:lnTo>
                      <a:pt x="59" y="16"/>
                    </a:lnTo>
                    <a:lnTo>
                      <a:pt x="63" y="20"/>
                    </a:lnTo>
                    <a:lnTo>
                      <a:pt x="65" y="28"/>
                    </a:lnTo>
                    <a:lnTo>
                      <a:pt x="65" y="33"/>
                    </a:lnTo>
                    <a:lnTo>
                      <a:pt x="65" y="39"/>
                    </a:lnTo>
                    <a:lnTo>
                      <a:pt x="63" y="45"/>
                    </a:lnTo>
                    <a:lnTo>
                      <a:pt x="59" y="51"/>
                    </a:lnTo>
                    <a:lnTo>
                      <a:pt x="55"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2" name="Freeform 55"/>
              <p:cNvSpPr>
                <a:spLocks/>
              </p:cNvSpPr>
              <p:nvPr/>
            </p:nvSpPr>
            <p:spPr bwMode="auto">
              <a:xfrm>
                <a:off x="3297" y="1451"/>
                <a:ext cx="65" cy="65"/>
              </a:xfrm>
              <a:custGeom>
                <a:avLst/>
                <a:gdLst>
                  <a:gd name="T0" fmla="*/ 0 w 65"/>
                  <a:gd name="T1" fmla="*/ 33 h 65"/>
                  <a:gd name="T2" fmla="*/ 0 w 65"/>
                  <a:gd name="T3" fmla="*/ 33 h 65"/>
                  <a:gd name="T4" fmla="*/ 2 w 65"/>
                  <a:gd name="T5" fmla="*/ 28 h 65"/>
                  <a:gd name="T6" fmla="*/ 4 w 65"/>
                  <a:gd name="T7" fmla="*/ 20 h 65"/>
                  <a:gd name="T8" fmla="*/ 6 w 65"/>
                  <a:gd name="T9" fmla="*/ 16 h 65"/>
                  <a:gd name="T10" fmla="*/ 10 w 65"/>
                  <a:gd name="T11" fmla="*/ 10 h 65"/>
                  <a:gd name="T12" fmla="*/ 14 w 65"/>
                  <a:gd name="T13" fmla="*/ 6 h 65"/>
                  <a:gd name="T14" fmla="*/ 20 w 65"/>
                  <a:gd name="T15" fmla="*/ 4 h 65"/>
                  <a:gd name="T16" fmla="*/ 26 w 65"/>
                  <a:gd name="T17" fmla="*/ 2 h 65"/>
                  <a:gd name="T18" fmla="*/ 34 w 65"/>
                  <a:gd name="T19" fmla="*/ 0 h 65"/>
                  <a:gd name="T20" fmla="*/ 40 w 65"/>
                  <a:gd name="T21" fmla="*/ 2 h 65"/>
                  <a:gd name="T22" fmla="*/ 46 w 65"/>
                  <a:gd name="T23" fmla="*/ 4 h 65"/>
                  <a:gd name="T24" fmla="*/ 52 w 65"/>
                  <a:gd name="T25" fmla="*/ 6 h 65"/>
                  <a:gd name="T26" fmla="*/ 55 w 65"/>
                  <a:gd name="T27" fmla="*/ 10 h 65"/>
                  <a:gd name="T28" fmla="*/ 59 w 65"/>
                  <a:gd name="T29" fmla="*/ 16 h 65"/>
                  <a:gd name="T30" fmla="*/ 63 w 65"/>
                  <a:gd name="T31" fmla="*/ 20 h 65"/>
                  <a:gd name="T32" fmla="*/ 65 w 65"/>
                  <a:gd name="T33" fmla="*/ 28 h 65"/>
                  <a:gd name="T34" fmla="*/ 65 w 65"/>
                  <a:gd name="T35" fmla="*/ 33 h 65"/>
                  <a:gd name="T36" fmla="*/ 65 w 65"/>
                  <a:gd name="T37" fmla="*/ 39 h 65"/>
                  <a:gd name="T38" fmla="*/ 63 w 65"/>
                  <a:gd name="T39" fmla="*/ 45 h 65"/>
                  <a:gd name="T40" fmla="*/ 59 w 65"/>
                  <a:gd name="T41" fmla="*/ 51 h 65"/>
                  <a:gd name="T42" fmla="*/ 55 w 65"/>
                  <a:gd name="T43" fmla="*/ 55 h 65"/>
                  <a:gd name="T44" fmla="*/ 52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8"/>
                    </a:lnTo>
                    <a:lnTo>
                      <a:pt x="4" y="20"/>
                    </a:lnTo>
                    <a:lnTo>
                      <a:pt x="6" y="16"/>
                    </a:lnTo>
                    <a:lnTo>
                      <a:pt x="10" y="10"/>
                    </a:lnTo>
                    <a:lnTo>
                      <a:pt x="14" y="6"/>
                    </a:lnTo>
                    <a:lnTo>
                      <a:pt x="20" y="4"/>
                    </a:lnTo>
                    <a:lnTo>
                      <a:pt x="26" y="2"/>
                    </a:lnTo>
                    <a:lnTo>
                      <a:pt x="34" y="0"/>
                    </a:lnTo>
                    <a:lnTo>
                      <a:pt x="40" y="2"/>
                    </a:lnTo>
                    <a:lnTo>
                      <a:pt x="46" y="4"/>
                    </a:lnTo>
                    <a:lnTo>
                      <a:pt x="52" y="6"/>
                    </a:lnTo>
                    <a:lnTo>
                      <a:pt x="55" y="10"/>
                    </a:lnTo>
                    <a:lnTo>
                      <a:pt x="59" y="16"/>
                    </a:lnTo>
                    <a:lnTo>
                      <a:pt x="63" y="20"/>
                    </a:lnTo>
                    <a:lnTo>
                      <a:pt x="65" y="28"/>
                    </a:lnTo>
                    <a:lnTo>
                      <a:pt x="65" y="33"/>
                    </a:lnTo>
                    <a:lnTo>
                      <a:pt x="65" y="39"/>
                    </a:lnTo>
                    <a:lnTo>
                      <a:pt x="63" y="45"/>
                    </a:lnTo>
                    <a:lnTo>
                      <a:pt x="59" y="51"/>
                    </a:lnTo>
                    <a:lnTo>
                      <a:pt x="55"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3" name="Freeform 56"/>
              <p:cNvSpPr>
                <a:spLocks/>
              </p:cNvSpPr>
              <p:nvPr/>
            </p:nvSpPr>
            <p:spPr bwMode="auto">
              <a:xfrm>
                <a:off x="3221" y="1467"/>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7 w 63"/>
                  <a:gd name="T25" fmla="*/ 55 h 65"/>
                  <a:gd name="T26" fmla="*/ 5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5 w 63"/>
                  <a:gd name="T39" fmla="*/ 14 h 65"/>
                  <a:gd name="T40" fmla="*/ 7 w 63"/>
                  <a:gd name="T41" fmla="*/ 10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10 h 65"/>
                  <a:gd name="T58" fmla="*/ 57 w 63"/>
                  <a:gd name="T59" fmla="*/ 14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5" y="51"/>
                    </a:lnTo>
                    <a:lnTo>
                      <a:pt x="2" y="45"/>
                    </a:lnTo>
                    <a:lnTo>
                      <a:pt x="0" y="39"/>
                    </a:lnTo>
                    <a:lnTo>
                      <a:pt x="0" y="33"/>
                    </a:lnTo>
                    <a:lnTo>
                      <a:pt x="0" y="25"/>
                    </a:lnTo>
                    <a:lnTo>
                      <a:pt x="2" y="19"/>
                    </a:lnTo>
                    <a:lnTo>
                      <a:pt x="5" y="14"/>
                    </a:lnTo>
                    <a:lnTo>
                      <a:pt x="7" y="10"/>
                    </a:lnTo>
                    <a:lnTo>
                      <a:pt x="13" y="6"/>
                    </a:lnTo>
                    <a:lnTo>
                      <a:pt x="19" y="4"/>
                    </a:lnTo>
                    <a:lnTo>
                      <a:pt x="25" y="2"/>
                    </a:lnTo>
                    <a:lnTo>
                      <a:pt x="31" y="0"/>
                    </a:lnTo>
                    <a:lnTo>
                      <a:pt x="37" y="2"/>
                    </a:lnTo>
                    <a:lnTo>
                      <a:pt x="43" y="4"/>
                    </a:lnTo>
                    <a:lnTo>
                      <a:pt x="49" y="6"/>
                    </a:lnTo>
                    <a:lnTo>
                      <a:pt x="55" y="10"/>
                    </a:lnTo>
                    <a:lnTo>
                      <a:pt x="57" y="14"/>
                    </a:lnTo>
                    <a:lnTo>
                      <a:pt x="61" y="19"/>
                    </a:lnTo>
                    <a:lnTo>
                      <a:pt x="63" y="25"/>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4" name="Freeform 57"/>
              <p:cNvSpPr>
                <a:spLocks/>
              </p:cNvSpPr>
              <p:nvPr/>
            </p:nvSpPr>
            <p:spPr bwMode="auto">
              <a:xfrm>
                <a:off x="3221" y="1467"/>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7 w 63"/>
                  <a:gd name="T27" fmla="*/ 55 h 65"/>
                  <a:gd name="T28" fmla="*/ 5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5 w 63"/>
                  <a:gd name="T41" fmla="*/ 14 h 65"/>
                  <a:gd name="T42" fmla="*/ 7 w 63"/>
                  <a:gd name="T43" fmla="*/ 10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10 h 65"/>
                  <a:gd name="T60" fmla="*/ 57 w 63"/>
                  <a:gd name="T61" fmla="*/ 14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5" y="51"/>
                    </a:lnTo>
                    <a:lnTo>
                      <a:pt x="2" y="45"/>
                    </a:lnTo>
                    <a:lnTo>
                      <a:pt x="0" y="39"/>
                    </a:lnTo>
                    <a:lnTo>
                      <a:pt x="0" y="33"/>
                    </a:lnTo>
                    <a:lnTo>
                      <a:pt x="0" y="25"/>
                    </a:lnTo>
                    <a:lnTo>
                      <a:pt x="2" y="19"/>
                    </a:lnTo>
                    <a:lnTo>
                      <a:pt x="5" y="14"/>
                    </a:lnTo>
                    <a:lnTo>
                      <a:pt x="7" y="10"/>
                    </a:lnTo>
                    <a:lnTo>
                      <a:pt x="13" y="6"/>
                    </a:lnTo>
                    <a:lnTo>
                      <a:pt x="19" y="4"/>
                    </a:lnTo>
                    <a:lnTo>
                      <a:pt x="25" y="2"/>
                    </a:lnTo>
                    <a:lnTo>
                      <a:pt x="31" y="0"/>
                    </a:lnTo>
                    <a:lnTo>
                      <a:pt x="37" y="2"/>
                    </a:lnTo>
                    <a:lnTo>
                      <a:pt x="43" y="4"/>
                    </a:lnTo>
                    <a:lnTo>
                      <a:pt x="49" y="6"/>
                    </a:lnTo>
                    <a:lnTo>
                      <a:pt x="55" y="10"/>
                    </a:lnTo>
                    <a:lnTo>
                      <a:pt x="57" y="14"/>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5" name="Freeform 58"/>
              <p:cNvSpPr>
                <a:spLocks/>
              </p:cNvSpPr>
              <p:nvPr/>
            </p:nvSpPr>
            <p:spPr bwMode="auto">
              <a:xfrm>
                <a:off x="3156" y="1557"/>
                <a:ext cx="65" cy="63"/>
              </a:xfrm>
              <a:custGeom>
                <a:avLst/>
                <a:gdLst>
                  <a:gd name="T0" fmla="*/ 0 w 65"/>
                  <a:gd name="T1" fmla="*/ 32 h 63"/>
                  <a:gd name="T2" fmla="*/ 2 w 65"/>
                  <a:gd name="T3" fmla="*/ 26 h 63"/>
                  <a:gd name="T4" fmla="*/ 4 w 65"/>
                  <a:gd name="T5" fmla="*/ 20 h 63"/>
                  <a:gd name="T6" fmla="*/ 6 w 65"/>
                  <a:gd name="T7" fmla="*/ 14 h 63"/>
                  <a:gd name="T8" fmla="*/ 9 w 65"/>
                  <a:gd name="T9" fmla="*/ 10 h 63"/>
                  <a:gd name="T10" fmla="*/ 15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40 h 63"/>
                  <a:gd name="T36" fmla="*/ 63 w 65"/>
                  <a:gd name="T37" fmla="*/ 44 h 63"/>
                  <a:gd name="T38" fmla="*/ 59 w 65"/>
                  <a:gd name="T39" fmla="*/ 50 h 63"/>
                  <a:gd name="T40" fmla="*/ 55 w 65"/>
                  <a:gd name="T41" fmla="*/ 55 h 63"/>
                  <a:gd name="T42" fmla="*/ 51 w 65"/>
                  <a:gd name="T43" fmla="*/ 59 h 63"/>
                  <a:gd name="T44" fmla="*/ 45 w 65"/>
                  <a:gd name="T45" fmla="*/ 61 h 63"/>
                  <a:gd name="T46" fmla="*/ 39 w 65"/>
                  <a:gd name="T47" fmla="*/ 63 h 63"/>
                  <a:gd name="T48" fmla="*/ 33 w 65"/>
                  <a:gd name="T49" fmla="*/ 63 h 63"/>
                  <a:gd name="T50" fmla="*/ 25 w 65"/>
                  <a:gd name="T51" fmla="*/ 63 h 63"/>
                  <a:gd name="T52" fmla="*/ 19 w 65"/>
                  <a:gd name="T53" fmla="*/ 61 h 63"/>
                  <a:gd name="T54" fmla="*/ 15 w 65"/>
                  <a:gd name="T55" fmla="*/ 59 h 63"/>
                  <a:gd name="T56" fmla="*/ 9 w 65"/>
                  <a:gd name="T57" fmla="*/ 55 h 63"/>
                  <a:gd name="T58" fmla="*/ 6 w 65"/>
                  <a:gd name="T59" fmla="*/ 50 h 63"/>
                  <a:gd name="T60" fmla="*/ 4 w 65"/>
                  <a:gd name="T61" fmla="*/ 44 h 63"/>
                  <a:gd name="T62" fmla="*/ 2 w 65"/>
                  <a:gd name="T63" fmla="*/ 40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9" y="10"/>
                    </a:lnTo>
                    <a:lnTo>
                      <a:pt x="15"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9"/>
                    </a:lnTo>
                    <a:lnTo>
                      <a:pt x="45" y="61"/>
                    </a:lnTo>
                    <a:lnTo>
                      <a:pt x="39" y="63"/>
                    </a:lnTo>
                    <a:lnTo>
                      <a:pt x="33" y="63"/>
                    </a:lnTo>
                    <a:lnTo>
                      <a:pt x="25" y="63"/>
                    </a:lnTo>
                    <a:lnTo>
                      <a:pt x="19" y="61"/>
                    </a:lnTo>
                    <a:lnTo>
                      <a:pt x="15" y="59"/>
                    </a:lnTo>
                    <a:lnTo>
                      <a:pt x="9" y="55"/>
                    </a:lnTo>
                    <a:lnTo>
                      <a:pt x="6" y="50"/>
                    </a:lnTo>
                    <a:lnTo>
                      <a:pt x="4" y="44"/>
                    </a:lnTo>
                    <a:lnTo>
                      <a:pt x="2"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6" name="Freeform 59"/>
              <p:cNvSpPr>
                <a:spLocks/>
              </p:cNvSpPr>
              <p:nvPr/>
            </p:nvSpPr>
            <p:spPr bwMode="auto">
              <a:xfrm>
                <a:off x="3156" y="1557"/>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9 w 65"/>
                  <a:gd name="T11" fmla="*/ 10 h 63"/>
                  <a:gd name="T12" fmla="*/ 15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40 h 63"/>
                  <a:gd name="T38" fmla="*/ 63 w 65"/>
                  <a:gd name="T39" fmla="*/ 44 h 63"/>
                  <a:gd name="T40" fmla="*/ 59 w 65"/>
                  <a:gd name="T41" fmla="*/ 50 h 63"/>
                  <a:gd name="T42" fmla="*/ 55 w 65"/>
                  <a:gd name="T43" fmla="*/ 55 h 63"/>
                  <a:gd name="T44" fmla="*/ 51 w 65"/>
                  <a:gd name="T45" fmla="*/ 59 h 63"/>
                  <a:gd name="T46" fmla="*/ 45 w 65"/>
                  <a:gd name="T47" fmla="*/ 61 h 63"/>
                  <a:gd name="T48" fmla="*/ 39 w 65"/>
                  <a:gd name="T49" fmla="*/ 63 h 63"/>
                  <a:gd name="T50" fmla="*/ 33 w 65"/>
                  <a:gd name="T51" fmla="*/ 63 h 63"/>
                  <a:gd name="T52" fmla="*/ 25 w 65"/>
                  <a:gd name="T53" fmla="*/ 63 h 63"/>
                  <a:gd name="T54" fmla="*/ 19 w 65"/>
                  <a:gd name="T55" fmla="*/ 61 h 63"/>
                  <a:gd name="T56" fmla="*/ 15 w 65"/>
                  <a:gd name="T57" fmla="*/ 59 h 63"/>
                  <a:gd name="T58" fmla="*/ 9 w 65"/>
                  <a:gd name="T59" fmla="*/ 55 h 63"/>
                  <a:gd name="T60" fmla="*/ 6 w 65"/>
                  <a:gd name="T61" fmla="*/ 50 h 63"/>
                  <a:gd name="T62" fmla="*/ 4 w 65"/>
                  <a:gd name="T63" fmla="*/ 44 h 63"/>
                  <a:gd name="T64" fmla="*/ 2 w 65"/>
                  <a:gd name="T65" fmla="*/ 40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9" y="10"/>
                    </a:lnTo>
                    <a:lnTo>
                      <a:pt x="15"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9"/>
                    </a:lnTo>
                    <a:lnTo>
                      <a:pt x="45" y="61"/>
                    </a:lnTo>
                    <a:lnTo>
                      <a:pt x="39" y="63"/>
                    </a:lnTo>
                    <a:lnTo>
                      <a:pt x="33" y="63"/>
                    </a:lnTo>
                    <a:lnTo>
                      <a:pt x="25" y="63"/>
                    </a:lnTo>
                    <a:lnTo>
                      <a:pt x="19" y="61"/>
                    </a:lnTo>
                    <a:lnTo>
                      <a:pt x="15" y="59"/>
                    </a:lnTo>
                    <a:lnTo>
                      <a:pt x="9" y="55"/>
                    </a:lnTo>
                    <a:lnTo>
                      <a:pt x="6" y="50"/>
                    </a:lnTo>
                    <a:lnTo>
                      <a:pt x="4" y="44"/>
                    </a:lnTo>
                    <a:lnTo>
                      <a:pt x="2"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7" name="Freeform 60"/>
              <p:cNvSpPr>
                <a:spLocks/>
              </p:cNvSpPr>
              <p:nvPr/>
            </p:nvSpPr>
            <p:spPr bwMode="auto">
              <a:xfrm>
                <a:off x="3193" y="1607"/>
                <a:ext cx="65" cy="64"/>
              </a:xfrm>
              <a:custGeom>
                <a:avLst/>
                <a:gdLst>
                  <a:gd name="T0" fmla="*/ 0 w 65"/>
                  <a:gd name="T1" fmla="*/ 31 h 64"/>
                  <a:gd name="T2" fmla="*/ 2 w 65"/>
                  <a:gd name="T3" fmla="*/ 25 h 64"/>
                  <a:gd name="T4" fmla="*/ 4 w 65"/>
                  <a:gd name="T5" fmla="*/ 19 h 64"/>
                  <a:gd name="T6" fmla="*/ 6 w 65"/>
                  <a:gd name="T7" fmla="*/ 13 h 64"/>
                  <a:gd name="T8" fmla="*/ 10 w 65"/>
                  <a:gd name="T9" fmla="*/ 9 h 64"/>
                  <a:gd name="T10" fmla="*/ 14 w 65"/>
                  <a:gd name="T11" fmla="*/ 5 h 64"/>
                  <a:gd name="T12" fmla="*/ 20 w 65"/>
                  <a:gd name="T13" fmla="*/ 1 h 64"/>
                  <a:gd name="T14" fmla="*/ 26 w 65"/>
                  <a:gd name="T15" fmla="*/ 0 h 64"/>
                  <a:gd name="T16" fmla="*/ 33 w 65"/>
                  <a:gd name="T17" fmla="*/ 0 h 64"/>
                  <a:gd name="T18" fmla="*/ 39 w 65"/>
                  <a:gd name="T19" fmla="*/ 0 h 64"/>
                  <a:gd name="T20" fmla="*/ 45 w 65"/>
                  <a:gd name="T21" fmla="*/ 1 h 64"/>
                  <a:gd name="T22" fmla="*/ 51 w 65"/>
                  <a:gd name="T23" fmla="*/ 5 h 64"/>
                  <a:gd name="T24" fmla="*/ 55 w 65"/>
                  <a:gd name="T25" fmla="*/ 9 h 64"/>
                  <a:gd name="T26" fmla="*/ 59 w 65"/>
                  <a:gd name="T27" fmla="*/ 13 h 64"/>
                  <a:gd name="T28" fmla="*/ 63 w 65"/>
                  <a:gd name="T29" fmla="*/ 19 h 64"/>
                  <a:gd name="T30" fmla="*/ 65 w 65"/>
                  <a:gd name="T31" fmla="*/ 25 h 64"/>
                  <a:gd name="T32" fmla="*/ 65 w 65"/>
                  <a:gd name="T33" fmla="*/ 31 h 64"/>
                  <a:gd name="T34" fmla="*/ 65 w 65"/>
                  <a:gd name="T35" fmla="*/ 39 h 64"/>
                  <a:gd name="T36" fmla="*/ 63 w 65"/>
                  <a:gd name="T37" fmla="*/ 45 h 64"/>
                  <a:gd name="T38" fmla="*/ 59 w 65"/>
                  <a:gd name="T39" fmla="*/ 49 h 64"/>
                  <a:gd name="T40" fmla="*/ 55 w 65"/>
                  <a:gd name="T41" fmla="*/ 55 h 64"/>
                  <a:gd name="T42" fmla="*/ 51 w 65"/>
                  <a:gd name="T43" fmla="*/ 59 h 64"/>
                  <a:gd name="T44" fmla="*/ 45 w 65"/>
                  <a:gd name="T45" fmla="*/ 61 h 64"/>
                  <a:gd name="T46" fmla="*/ 39 w 65"/>
                  <a:gd name="T47" fmla="*/ 63 h 64"/>
                  <a:gd name="T48" fmla="*/ 33 w 65"/>
                  <a:gd name="T49" fmla="*/ 64 h 64"/>
                  <a:gd name="T50" fmla="*/ 26 w 65"/>
                  <a:gd name="T51" fmla="*/ 63 h 64"/>
                  <a:gd name="T52" fmla="*/ 20 w 65"/>
                  <a:gd name="T53" fmla="*/ 61 h 64"/>
                  <a:gd name="T54" fmla="*/ 14 w 65"/>
                  <a:gd name="T55" fmla="*/ 59 h 64"/>
                  <a:gd name="T56" fmla="*/ 10 w 65"/>
                  <a:gd name="T57" fmla="*/ 55 h 64"/>
                  <a:gd name="T58" fmla="*/ 6 w 65"/>
                  <a:gd name="T59" fmla="*/ 49 h 64"/>
                  <a:gd name="T60" fmla="*/ 4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4" y="19"/>
                    </a:lnTo>
                    <a:lnTo>
                      <a:pt x="6" y="13"/>
                    </a:lnTo>
                    <a:lnTo>
                      <a:pt x="10" y="9"/>
                    </a:lnTo>
                    <a:lnTo>
                      <a:pt x="14" y="5"/>
                    </a:lnTo>
                    <a:lnTo>
                      <a:pt x="20" y="1"/>
                    </a:lnTo>
                    <a:lnTo>
                      <a:pt x="26"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6" y="63"/>
                    </a:lnTo>
                    <a:lnTo>
                      <a:pt x="20" y="61"/>
                    </a:lnTo>
                    <a:lnTo>
                      <a:pt x="14" y="59"/>
                    </a:lnTo>
                    <a:lnTo>
                      <a:pt x="10" y="55"/>
                    </a:lnTo>
                    <a:lnTo>
                      <a:pt x="6" y="49"/>
                    </a:lnTo>
                    <a:lnTo>
                      <a:pt x="4"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8" name="Freeform 61"/>
              <p:cNvSpPr>
                <a:spLocks/>
              </p:cNvSpPr>
              <p:nvPr/>
            </p:nvSpPr>
            <p:spPr bwMode="auto">
              <a:xfrm>
                <a:off x="3193" y="1607"/>
                <a:ext cx="65" cy="64"/>
              </a:xfrm>
              <a:custGeom>
                <a:avLst/>
                <a:gdLst>
                  <a:gd name="T0" fmla="*/ 0 w 65"/>
                  <a:gd name="T1" fmla="*/ 31 h 64"/>
                  <a:gd name="T2" fmla="*/ 0 w 65"/>
                  <a:gd name="T3" fmla="*/ 31 h 64"/>
                  <a:gd name="T4" fmla="*/ 2 w 65"/>
                  <a:gd name="T5" fmla="*/ 25 h 64"/>
                  <a:gd name="T6" fmla="*/ 4 w 65"/>
                  <a:gd name="T7" fmla="*/ 19 h 64"/>
                  <a:gd name="T8" fmla="*/ 6 w 65"/>
                  <a:gd name="T9" fmla="*/ 13 h 64"/>
                  <a:gd name="T10" fmla="*/ 10 w 65"/>
                  <a:gd name="T11" fmla="*/ 9 h 64"/>
                  <a:gd name="T12" fmla="*/ 14 w 65"/>
                  <a:gd name="T13" fmla="*/ 5 h 64"/>
                  <a:gd name="T14" fmla="*/ 20 w 65"/>
                  <a:gd name="T15" fmla="*/ 1 h 64"/>
                  <a:gd name="T16" fmla="*/ 26 w 65"/>
                  <a:gd name="T17" fmla="*/ 0 h 64"/>
                  <a:gd name="T18" fmla="*/ 33 w 65"/>
                  <a:gd name="T19" fmla="*/ 0 h 64"/>
                  <a:gd name="T20" fmla="*/ 39 w 65"/>
                  <a:gd name="T21" fmla="*/ 0 h 64"/>
                  <a:gd name="T22" fmla="*/ 45 w 65"/>
                  <a:gd name="T23" fmla="*/ 1 h 64"/>
                  <a:gd name="T24" fmla="*/ 51 w 65"/>
                  <a:gd name="T25" fmla="*/ 5 h 64"/>
                  <a:gd name="T26" fmla="*/ 55 w 65"/>
                  <a:gd name="T27" fmla="*/ 9 h 64"/>
                  <a:gd name="T28" fmla="*/ 59 w 65"/>
                  <a:gd name="T29" fmla="*/ 13 h 64"/>
                  <a:gd name="T30" fmla="*/ 63 w 65"/>
                  <a:gd name="T31" fmla="*/ 19 h 64"/>
                  <a:gd name="T32" fmla="*/ 65 w 65"/>
                  <a:gd name="T33" fmla="*/ 25 h 64"/>
                  <a:gd name="T34" fmla="*/ 65 w 65"/>
                  <a:gd name="T35" fmla="*/ 31 h 64"/>
                  <a:gd name="T36" fmla="*/ 65 w 65"/>
                  <a:gd name="T37" fmla="*/ 39 h 64"/>
                  <a:gd name="T38" fmla="*/ 63 w 65"/>
                  <a:gd name="T39" fmla="*/ 45 h 64"/>
                  <a:gd name="T40" fmla="*/ 59 w 65"/>
                  <a:gd name="T41" fmla="*/ 49 h 64"/>
                  <a:gd name="T42" fmla="*/ 55 w 65"/>
                  <a:gd name="T43" fmla="*/ 55 h 64"/>
                  <a:gd name="T44" fmla="*/ 51 w 65"/>
                  <a:gd name="T45" fmla="*/ 59 h 64"/>
                  <a:gd name="T46" fmla="*/ 45 w 65"/>
                  <a:gd name="T47" fmla="*/ 61 h 64"/>
                  <a:gd name="T48" fmla="*/ 39 w 65"/>
                  <a:gd name="T49" fmla="*/ 63 h 64"/>
                  <a:gd name="T50" fmla="*/ 33 w 65"/>
                  <a:gd name="T51" fmla="*/ 64 h 64"/>
                  <a:gd name="T52" fmla="*/ 26 w 65"/>
                  <a:gd name="T53" fmla="*/ 63 h 64"/>
                  <a:gd name="T54" fmla="*/ 20 w 65"/>
                  <a:gd name="T55" fmla="*/ 61 h 64"/>
                  <a:gd name="T56" fmla="*/ 14 w 65"/>
                  <a:gd name="T57" fmla="*/ 59 h 64"/>
                  <a:gd name="T58" fmla="*/ 10 w 65"/>
                  <a:gd name="T59" fmla="*/ 55 h 64"/>
                  <a:gd name="T60" fmla="*/ 6 w 65"/>
                  <a:gd name="T61" fmla="*/ 49 h 64"/>
                  <a:gd name="T62" fmla="*/ 4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4" y="19"/>
                    </a:lnTo>
                    <a:lnTo>
                      <a:pt x="6" y="13"/>
                    </a:lnTo>
                    <a:lnTo>
                      <a:pt x="10" y="9"/>
                    </a:lnTo>
                    <a:lnTo>
                      <a:pt x="14" y="5"/>
                    </a:lnTo>
                    <a:lnTo>
                      <a:pt x="20" y="1"/>
                    </a:lnTo>
                    <a:lnTo>
                      <a:pt x="26"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6" y="63"/>
                    </a:lnTo>
                    <a:lnTo>
                      <a:pt x="20" y="61"/>
                    </a:lnTo>
                    <a:lnTo>
                      <a:pt x="14" y="59"/>
                    </a:lnTo>
                    <a:lnTo>
                      <a:pt x="10" y="55"/>
                    </a:lnTo>
                    <a:lnTo>
                      <a:pt x="6" y="49"/>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9" name="Freeform 62"/>
              <p:cNvSpPr>
                <a:spLocks/>
              </p:cNvSpPr>
              <p:nvPr/>
            </p:nvSpPr>
            <p:spPr bwMode="auto">
              <a:xfrm>
                <a:off x="3181" y="1508"/>
                <a:ext cx="63" cy="63"/>
              </a:xfrm>
              <a:custGeom>
                <a:avLst/>
                <a:gdLst>
                  <a:gd name="T0" fmla="*/ 0 w 63"/>
                  <a:gd name="T1" fmla="*/ 32 h 63"/>
                  <a:gd name="T2" fmla="*/ 0 w 63"/>
                  <a:gd name="T3" fmla="*/ 26 h 63"/>
                  <a:gd name="T4" fmla="*/ 2 w 63"/>
                  <a:gd name="T5" fmla="*/ 20 h 63"/>
                  <a:gd name="T6" fmla="*/ 4 w 63"/>
                  <a:gd name="T7" fmla="*/ 14 h 63"/>
                  <a:gd name="T8" fmla="*/ 10 w 63"/>
                  <a:gd name="T9" fmla="*/ 10 h 63"/>
                  <a:gd name="T10" fmla="*/ 14 w 63"/>
                  <a:gd name="T11" fmla="*/ 6 h 63"/>
                  <a:gd name="T12" fmla="*/ 20 w 63"/>
                  <a:gd name="T13" fmla="*/ 2 h 63"/>
                  <a:gd name="T14" fmla="*/ 26 w 63"/>
                  <a:gd name="T15" fmla="*/ 0 h 63"/>
                  <a:gd name="T16" fmla="*/ 32 w 63"/>
                  <a:gd name="T17" fmla="*/ 0 h 63"/>
                  <a:gd name="T18" fmla="*/ 38 w 63"/>
                  <a:gd name="T19" fmla="*/ 0 h 63"/>
                  <a:gd name="T20" fmla="*/ 44 w 63"/>
                  <a:gd name="T21" fmla="*/ 2 h 63"/>
                  <a:gd name="T22" fmla="*/ 49 w 63"/>
                  <a:gd name="T23" fmla="*/ 6 h 63"/>
                  <a:gd name="T24" fmla="*/ 53 w 63"/>
                  <a:gd name="T25" fmla="*/ 10 h 63"/>
                  <a:gd name="T26" fmla="*/ 57 w 63"/>
                  <a:gd name="T27" fmla="*/ 14 h 63"/>
                  <a:gd name="T28" fmla="*/ 61 w 63"/>
                  <a:gd name="T29" fmla="*/ 20 h 63"/>
                  <a:gd name="T30" fmla="*/ 63 w 63"/>
                  <a:gd name="T31" fmla="*/ 26 h 63"/>
                  <a:gd name="T32" fmla="*/ 63 w 63"/>
                  <a:gd name="T33" fmla="*/ 32 h 63"/>
                  <a:gd name="T34" fmla="*/ 63 w 63"/>
                  <a:gd name="T35" fmla="*/ 39 h 63"/>
                  <a:gd name="T36" fmla="*/ 61 w 63"/>
                  <a:gd name="T37" fmla="*/ 43 h 63"/>
                  <a:gd name="T38" fmla="*/ 57 w 63"/>
                  <a:gd name="T39" fmla="*/ 49 h 63"/>
                  <a:gd name="T40" fmla="*/ 53 w 63"/>
                  <a:gd name="T41" fmla="*/ 55 h 63"/>
                  <a:gd name="T42" fmla="*/ 49 w 63"/>
                  <a:gd name="T43" fmla="*/ 59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9 h 63"/>
                  <a:gd name="T56" fmla="*/ 10 w 63"/>
                  <a:gd name="T57" fmla="*/ 55 h 63"/>
                  <a:gd name="T58" fmla="*/ 4 w 63"/>
                  <a:gd name="T59" fmla="*/ 49 h 63"/>
                  <a:gd name="T60" fmla="*/ 2 w 63"/>
                  <a:gd name="T61" fmla="*/ 43 h 63"/>
                  <a:gd name="T62" fmla="*/ 0 w 63"/>
                  <a:gd name="T63" fmla="*/ 39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4" y="61"/>
                    </a:lnTo>
                    <a:lnTo>
                      <a:pt x="38" y="63"/>
                    </a:lnTo>
                    <a:lnTo>
                      <a:pt x="32" y="63"/>
                    </a:lnTo>
                    <a:lnTo>
                      <a:pt x="26" y="63"/>
                    </a:lnTo>
                    <a:lnTo>
                      <a:pt x="20" y="61"/>
                    </a:lnTo>
                    <a:lnTo>
                      <a:pt x="14" y="59"/>
                    </a:lnTo>
                    <a:lnTo>
                      <a:pt x="10" y="55"/>
                    </a:lnTo>
                    <a:lnTo>
                      <a:pt x="4" y="49"/>
                    </a:lnTo>
                    <a:lnTo>
                      <a:pt x="2" y="43"/>
                    </a:lnTo>
                    <a:lnTo>
                      <a:pt x="0" y="39"/>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0" name="Freeform 63"/>
              <p:cNvSpPr>
                <a:spLocks/>
              </p:cNvSpPr>
              <p:nvPr/>
            </p:nvSpPr>
            <p:spPr bwMode="auto">
              <a:xfrm>
                <a:off x="3181" y="1508"/>
                <a:ext cx="63" cy="63"/>
              </a:xfrm>
              <a:custGeom>
                <a:avLst/>
                <a:gdLst>
                  <a:gd name="T0" fmla="*/ 0 w 63"/>
                  <a:gd name="T1" fmla="*/ 32 h 63"/>
                  <a:gd name="T2" fmla="*/ 0 w 63"/>
                  <a:gd name="T3" fmla="*/ 32 h 63"/>
                  <a:gd name="T4" fmla="*/ 0 w 63"/>
                  <a:gd name="T5" fmla="*/ 26 h 63"/>
                  <a:gd name="T6" fmla="*/ 2 w 63"/>
                  <a:gd name="T7" fmla="*/ 20 h 63"/>
                  <a:gd name="T8" fmla="*/ 4 w 63"/>
                  <a:gd name="T9" fmla="*/ 14 h 63"/>
                  <a:gd name="T10" fmla="*/ 10 w 63"/>
                  <a:gd name="T11" fmla="*/ 10 h 63"/>
                  <a:gd name="T12" fmla="*/ 14 w 63"/>
                  <a:gd name="T13" fmla="*/ 6 h 63"/>
                  <a:gd name="T14" fmla="*/ 20 w 63"/>
                  <a:gd name="T15" fmla="*/ 2 h 63"/>
                  <a:gd name="T16" fmla="*/ 26 w 63"/>
                  <a:gd name="T17" fmla="*/ 0 h 63"/>
                  <a:gd name="T18" fmla="*/ 32 w 63"/>
                  <a:gd name="T19" fmla="*/ 0 h 63"/>
                  <a:gd name="T20" fmla="*/ 38 w 63"/>
                  <a:gd name="T21" fmla="*/ 0 h 63"/>
                  <a:gd name="T22" fmla="*/ 44 w 63"/>
                  <a:gd name="T23" fmla="*/ 2 h 63"/>
                  <a:gd name="T24" fmla="*/ 49 w 63"/>
                  <a:gd name="T25" fmla="*/ 6 h 63"/>
                  <a:gd name="T26" fmla="*/ 53 w 63"/>
                  <a:gd name="T27" fmla="*/ 10 h 63"/>
                  <a:gd name="T28" fmla="*/ 57 w 63"/>
                  <a:gd name="T29" fmla="*/ 14 h 63"/>
                  <a:gd name="T30" fmla="*/ 61 w 63"/>
                  <a:gd name="T31" fmla="*/ 20 h 63"/>
                  <a:gd name="T32" fmla="*/ 63 w 63"/>
                  <a:gd name="T33" fmla="*/ 26 h 63"/>
                  <a:gd name="T34" fmla="*/ 63 w 63"/>
                  <a:gd name="T35" fmla="*/ 32 h 63"/>
                  <a:gd name="T36" fmla="*/ 63 w 63"/>
                  <a:gd name="T37" fmla="*/ 39 h 63"/>
                  <a:gd name="T38" fmla="*/ 61 w 63"/>
                  <a:gd name="T39" fmla="*/ 43 h 63"/>
                  <a:gd name="T40" fmla="*/ 57 w 63"/>
                  <a:gd name="T41" fmla="*/ 49 h 63"/>
                  <a:gd name="T42" fmla="*/ 53 w 63"/>
                  <a:gd name="T43" fmla="*/ 55 h 63"/>
                  <a:gd name="T44" fmla="*/ 49 w 63"/>
                  <a:gd name="T45" fmla="*/ 59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9 h 63"/>
                  <a:gd name="T58" fmla="*/ 10 w 63"/>
                  <a:gd name="T59" fmla="*/ 55 h 63"/>
                  <a:gd name="T60" fmla="*/ 4 w 63"/>
                  <a:gd name="T61" fmla="*/ 49 h 63"/>
                  <a:gd name="T62" fmla="*/ 2 w 63"/>
                  <a:gd name="T63" fmla="*/ 43 h 63"/>
                  <a:gd name="T64" fmla="*/ 0 w 63"/>
                  <a:gd name="T65" fmla="*/ 39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4" y="61"/>
                    </a:lnTo>
                    <a:lnTo>
                      <a:pt x="38" y="63"/>
                    </a:lnTo>
                    <a:lnTo>
                      <a:pt x="32" y="63"/>
                    </a:lnTo>
                    <a:lnTo>
                      <a:pt x="26" y="63"/>
                    </a:lnTo>
                    <a:lnTo>
                      <a:pt x="20" y="61"/>
                    </a:lnTo>
                    <a:lnTo>
                      <a:pt x="14" y="59"/>
                    </a:lnTo>
                    <a:lnTo>
                      <a:pt x="10" y="55"/>
                    </a:lnTo>
                    <a:lnTo>
                      <a:pt x="4" y="49"/>
                    </a:lnTo>
                    <a:lnTo>
                      <a:pt x="2" y="43"/>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1" name="Freeform 64"/>
              <p:cNvSpPr>
                <a:spLocks/>
              </p:cNvSpPr>
              <p:nvPr/>
            </p:nvSpPr>
            <p:spPr bwMode="auto">
              <a:xfrm>
                <a:off x="3309" y="1522"/>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7 h 65"/>
                  <a:gd name="T36" fmla="*/ 2 w 65"/>
                  <a:gd name="T37" fmla="*/ 20 h 65"/>
                  <a:gd name="T38" fmla="*/ 6 w 65"/>
                  <a:gd name="T39" fmla="*/ 16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7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20"/>
                    </a:lnTo>
                    <a:lnTo>
                      <a:pt x="6" y="16"/>
                    </a:lnTo>
                    <a:lnTo>
                      <a:pt x="10" y="10"/>
                    </a:lnTo>
                    <a:lnTo>
                      <a:pt x="14" y="6"/>
                    </a:lnTo>
                    <a:lnTo>
                      <a:pt x="20" y="4"/>
                    </a:lnTo>
                    <a:lnTo>
                      <a:pt x="26" y="2"/>
                    </a:lnTo>
                    <a:lnTo>
                      <a:pt x="32" y="0"/>
                    </a:lnTo>
                    <a:lnTo>
                      <a:pt x="40" y="2"/>
                    </a:lnTo>
                    <a:lnTo>
                      <a:pt x="45" y="4"/>
                    </a:lnTo>
                    <a:lnTo>
                      <a:pt x="51" y="6"/>
                    </a:lnTo>
                    <a:lnTo>
                      <a:pt x="55" y="10"/>
                    </a:lnTo>
                    <a:lnTo>
                      <a:pt x="59" y="16"/>
                    </a:lnTo>
                    <a:lnTo>
                      <a:pt x="61" y="20"/>
                    </a:lnTo>
                    <a:lnTo>
                      <a:pt x="63" y="27"/>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2" name="Freeform 65"/>
              <p:cNvSpPr>
                <a:spLocks/>
              </p:cNvSpPr>
              <p:nvPr/>
            </p:nvSpPr>
            <p:spPr bwMode="auto">
              <a:xfrm>
                <a:off x="3309" y="1522"/>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7 h 65"/>
                  <a:gd name="T38" fmla="*/ 2 w 65"/>
                  <a:gd name="T39" fmla="*/ 20 h 65"/>
                  <a:gd name="T40" fmla="*/ 6 w 65"/>
                  <a:gd name="T41" fmla="*/ 16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7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20"/>
                    </a:lnTo>
                    <a:lnTo>
                      <a:pt x="6" y="16"/>
                    </a:lnTo>
                    <a:lnTo>
                      <a:pt x="10" y="10"/>
                    </a:lnTo>
                    <a:lnTo>
                      <a:pt x="14" y="6"/>
                    </a:lnTo>
                    <a:lnTo>
                      <a:pt x="20" y="4"/>
                    </a:lnTo>
                    <a:lnTo>
                      <a:pt x="26" y="2"/>
                    </a:lnTo>
                    <a:lnTo>
                      <a:pt x="32" y="0"/>
                    </a:lnTo>
                    <a:lnTo>
                      <a:pt x="40" y="2"/>
                    </a:lnTo>
                    <a:lnTo>
                      <a:pt x="45" y="4"/>
                    </a:lnTo>
                    <a:lnTo>
                      <a:pt x="51" y="6"/>
                    </a:lnTo>
                    <a:lnTo>
                      <a:pt x="55" y="10"/>
                    </a:lnTo>
                    <a:lnTo>
                      <a:pt x="59" y="16"/>
                    </a:lnTo>
                    <a:lnTo>
                      <a:pt x="61" y="20"/>
                    </a:lnTo>
                    <a:lnTo>
                      <a:pt x="63" y="27"/>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3" name="Freeform 66"/>
              <p:cNvSpPr>
                <a:spLocks/>
              </p:cNvSpPr>
              <p:nvPr/>
            </p:nvSpPr>
            <p:spPr bwMode="auto">
              <a:xfrm>
                <a:off x="3323" y="1475"/>
                <a:ext cx="65" cy="65"/>
              </a:xfrm>
              <a:custGeom>
                <a:avLst/>
                <a:gdLst>
                  <a:gd name="T0" fmla="*/ 0 w 65"/>
                  <a:gd name="T1" fmla="*/ 33 h 65"/>
                  <a:gd name="T2" fmla="*/ 0 w 65"/>
                  <a:gd name="T3" fmla="*/ 25 h 65"/>
                  <a:gd name="T4" fmla="*/ 2 w 65"/>
                  <a:gd name="T5" fmla="*/ 19 h 65"/>
                  <a:gd name="T6" fmla="*/ 6 w 65"/>
                  <a:gd name="T7" fmla="*/ 15 h 65"/>
                  <a:gd name="T8" fmla="*/ 10 w 65"/>
                  <a:gd name="T9" fmla="*/ 9 h 65"/>
                  <a:gd name="T10" fmla="*/ 14 w 65"/>
                  <a:gd name="T11" fmla="*/ 6 h 65"/>
                  <a:gd name="T12" fmla="*/ 20 w 65"/>
                  <a:gd name="T13" fmla="*/ 4 h 65"/>
                  <a:gd name="T14" fmla="*/ 26 w 65"/>
                  <a:gd name="T15" fmla="*/ 2 h 65"/>
                  <a:gd name="T16" fmla="*/ 31 w 65"/>
                  <a:gd name="T17" fmla="*/ 0 h 65"/>
                  <a:gd name="T18" fmla="*/ 39 w 65"/>
                  <a:gd name="T19" fmla="*/ 2 h 65"/>
                  <a:gd name="T20" fmla="*/ 45 w 65"/>
                  <a:gd name="T21" fmla="*/ 4 h 65"/>
                  <a:gd name="T22" fmla="*/ 51 w 65"/>
                  <a:gd name="T23" fmla="*/ 6 h 65"/>
                  <a:gd name="T24" fmla="*/ 55 w 65"/>
                  <a:gd name="T25" fmla="*/ 9 h 65"/>
                  <a:gd name="T26" fmla="*/ 59 w 65"/>
                  <a:gd name="T27" fmla="*/ 15 h 65"/>
                  <a:gd name="T28" fmla="*/ 63 w 65"/>
                  <a:gd name="T29" fmla="*/ 19 h 65"/>
                  <a:gd name="T30" fmla="*/ 63 w 65"/>
                  <a:gd name="T31" fmla="*/ 25 h 65"/>
                  <a:gd name="T32" fmla="*/ 65 w 65"/>
                  <a:gd name="T33" fmla="*/ 33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5"/>
                    </a:lnTo>
                    <a:lnTo>
                      <a:pt x="10" y="9"/>
                    </a:lnTo>
                    <a:lnTo>
                      <a:pt x="14" y="6"/>
                    </a:lnTo>
                    <a:lnTo>
                      <a:pt x="20" y="4"/>
                    </a:lnTo>
                    <a:lnTo>
                      <a:pt x="26" y="2"/>
                    </a:lnTo>
                    <a:lnTo>
                      <a:pt x="31" y="0"/>
                    </a:lnTo>
                    <a:lnTo>
                      <a:pt x="39" y="2"/>
                    </a:lnTo>
                    <a:lnTo>
                      <a:pt x="45" y="4"/>
                    </a:lnTo>
                    <a:lnTo>
                      <a:pt x="51" y="6"/>
                    </a:lnTo>
                    <a:lnTo>
                      <a:pt x="55" y="9"/>
                    </a:lnTo>
                    <a:lnTo>
                      <a:pt x="59" y="15"/>
                    </a:lnTo>
                    <a:lnTo>
                      <a:pt x="63" y="19"/>
                    </a:lnTo>
                    <a:lnTo>
                      <a:pt x="63" y="25"/>
                    </a:lnTo>
                    <a:lnTo>
                      <a:pt x="65" y="33"/>
                    </a:lnTo>
                    <a:lnTo>
                      <a:pt x="63" y="39"/>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4" name="Freeform 67"/>
              <p:cNvSpPr>
                <a:spLocks/>
              </p:cNvSpPr>
              <p:nvPr/>
            </p:nvSpPr>
            <p:spPr bwMode="auto">
              <a:xfrm>
                <a:off x="3323" y="1475"/>
                <a:ext cx="65" cy="65"/>
              </a:xfrm>
              <a:custGeom>
                <a:avLst/>
                <a:gdLst>
                  <a:gd name="T0" fmla="*/ 0 w 65"/>
                  <a:gd name="T1" fmla="*/ 33 h 65"/>
                  <a:gd name="T2" fmla="*/ 0 w 65"/>
                  <a:gd name="T3" fmla="*/ 33 h 65"/>
                  <a:gd name="T4" fmla="*/ 0 w 65"/>
                  <a:gd name="T5" fmla="*/ 25 h 65"/>
                  <a:gd name="T6" fmla="*/ 2 w 65"/>
                  <a:gd name="T7" fmla="*/ 19 h 65"/>
                  <a:gd name="T8" fmla="*/ 6 w 65"/>
                  <a:gd name="T9" fmla="*/ 15 h 65"/>
                  <a:gd name="T10" fmla="*/ 10 w 65"/>
                  <a:gd name="T11" fmla="*/ 9 h 65"/>
                  <a:gd name="T12" fmla="*/ 14 w 65"/>
                  <a:gd name="T13" fmla="*/ 6 h 65"/>
                  <a:gd name="T14" fmla="*/ 20 w 65"/>
                  <a:gd name="T15" fmla="*/ 4 h 65"/>
                  <a:gd name="T16" fmla="*/ 26 w 65"/>
                  <a:gd name="T17" fmla="*/ 2 h 65"/>
                  <a:gd name="T18" fmla="*/ 31 w 65"/>
                  <a:gd name="T19" fmla="*/ 0 h 65"/>
                  <a:gd name="T20" fmla="*/ 39 w 65"/>
                  <a:gd name="T21" fmla="*/ 2 h 65"/>
                  <a:gd name="T22" fmla="*/ 45 w 65"/>
                  <a:gd name="T23" fmla="*/ 4 h 65"/>
                  <a:gd name="T24" fmla="*/ 51 w 65"/>
                  <a:gd name="T25" fmla="*/ 6 h 65"/>
                  <a:gd name="T26" fmla="*/ 55 w 65"/>
                  <a:gd name="T27" fmla="*/ 9 h 65"/>
                  <a:gd name="T28" fmla="*/ 59 w 65"/>
                  <a:gd name="T29" fmla="*/ 15 h 65"/>
                  <a:gd name="T30" fmla="*/ 63 w 65"/>
                  <a:gd name="T31" fmla="*/ 19 h 65"/>
                  <a:gd name="T32" fmla="*/ 63 w 65"/>
                  <a:gd name="T33" fmla="*/ 25 h 65"/>
                  <a:gd name="T34" fmla="*/ 65 w 65"/>
                  <a:gd name="T35" fmla="*/ 33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5"/>
                    </a:lnTo>
                    <a:lnTo>
                      <a:pt x="10" y="9"/>
                    </a:lnTo>
                    <a:lnTo>
                      <a:pt x="14" y="6"/>
                    </a:lnTo>
                    <a:lnTo>
                      <a:pt x="20" y="4"/>
                    </a:lnTo>
                    <a:lnTo>
                      <a:pt x="26" y="2"/>
                    </a:lnTo>
                    <a:lnTo>
                      <a:pt x="31" y="0"/>
                    </a:lnTo>
                    <a:lnTo>
                      <a:pt x="39" y="2"/>
                    </a:lnTo>
                    <a:lnTo>
                      <a:pt x="45" y="4"/>
                    </a:lnTo>
                    <a:lnTo>
                      <a:pt x="51" y="6"/>
                    </a:lnTo>
                    <a:lnTo>
                      <a:pt x="55" y="9"/>
                    </a:lnTo>
                    <a:lnTo>
                      <a:pt x="59" y="15"/>
                    </a:lnTo>
                    <a:lnTo>
                      <a:pt x="63" y="19"/>
                    </a:lnTo>
                    <a:lnTo>
                      <a:pt x="63" y="25"/>
                    </a:lnTo>
                    <a:lnTo>
                      <a:pt x="65" y="33"/>
                    </a:lnTo>
                    <a:lnTo>
                      <a:pt x="63" y="39"/>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5" name="Freeform 68"/>
              <p:cNvSpPr>
                <a:spLocks/>
              </p:cNvSpPr>
              <p:nvPr/>
            </p:nvSpPr>
            <p:spPr bwMode="auto">
              <a:xfrm>
                <a:off x="3317" y="1557"/>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6 w 65"/>
                  <a:gd name="T11" fmla="*/ 6 h 65"/>
                  <a:gd name="T12" fmla="*/ 22 w 65"/>
                  <a:gd name="T13" fmla="*/ 2 h 65"/>
                  <a:gd name="T14" fmla="*/ 26 w 65"/>
                  <a:gd name="T15" fmla="*/ 0 h 65"/>
                  <a:gd name="T16" fmla="*/ 34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40 h 65"/>
                  <a:gd name="T36" fmla="*/ 63 w 65"/>
                  <a:gd name="T37" fmla="*/ 46 h 65"/>
                  <a:gd name="T38" fmla="*/ 59 w 65"/>
                  <a:gd name="T39" fmla="*/ 51 h 65"/>
                  <a:gd name="T40" fmla="*/ 55 w 65"/>
                  <a:gd name="T41" fmla="*/ 55 h 65"/>
                  <a:gd name="T42" fmla="*/ 51 w 65"/>
                  <a:gd name="T43" fmla="*/ 59 h 65"/>
                  <a:gd name="T44" fmla="*/ 45 w 65"/>
                  <a:gd name="T45" fmla="*/ 61 h 65"/>
                  <a:gd name="T46" fmla="*/ 39 w 65"/>
                  <a:gd name="T47" fmla="*/ 63 h 65"/>
                  <a:gd name="T48" fmla="*/ 34 w 65"/>
                  <a:gd name="T49" fmla="*/ 65 h 65"/>
                  <a:gd name="T50" fmla="*/ 26 w 65"/>
                  <a:gd name="T51" fmla="*/ 63 h 65"/>
                  <a:gd name="T52" fmla="*/ 22 w 65"/>
                  <a:gd name="T53" fmla="*/ 61 h 65"/>
                  <a:gd name="T54" fmla="*/ 16 w 65"/>
                  <a:gd name="T55" fmla="*/ 59 h 65"/>
                  <a:gd name="T56" fmla="*/ 10 w 65"/>
                  <a:gd name="T57" fmla="*/ 55 h 65"/>
                  <a:gd name="T58" fmla="*/ 6 w 65"/>
                  <a:gd name="T59" fmla="*/ 51 h 65"/>
                  <a:gd name="T60" fmla="*/ 4 w 65"/>
                  <a:gd name="T61" fmla="*/ 46 h 65"/>
                  <a:gd name="T62" fmla="*/ 2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6" y="6"/>
                    </a:lnTo>
                    <a:lnTo>
                      <a:pt x="22" y="2"/>
                    </a:lnTo>
                    <a:lnTo>
                      <a:pt x="26" y="0"/>
                    </a:lnTo>
                    <a:lnTo>
                      <a:pt x="34" y="0"/>
                    </a:lnTo>
                    <a:lnTo>
                      <a:pt x="39" y="0"/>
                    </a:lnTo>
                    <a:lnTo>
                      <a:pt x="45"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5" y="61"/>
                    </a:lnTo>
                    <a:lnTo>
                      <a:pt x="39" y="63"/>
                    </a:lnTo>
                    <a:lnTo>
                      <a:pt x="34" y="65"/>
                    </a:lnTo>
                    <a:lnTo>
                      <a:pt x="26" y="63"/>
                    </a:lnTo>
                    <a:lnTo>
                      <a:pt x="22" y="61"/>
                    </a:lnTo>
                    <a:lnTo>
                      <a:pt x="16" y="59"/>
                    </a:lnTo>
                    <a:lnTo>
                      <a:pt x="10" y="55"/>
                    </a:lnTo>
                    <a:lnTo>
                      <a:pt x="6" y="51"/>
                    </a:lnTo>
                    <a:lnTo>
                      <a:pt x="4" y="46"/>
                    </a:lnTo>
                    <a:lnTo>
                      <a:pt x="2"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6" name="Freeform 69"/>
              <p:cNvSpPr>
                <a:spLocks/>
              </p:cNvSpPr>
              <p:nvPr/>
            </p:nvSpPr>
            <p:spPr bwMode="auto">
              <a:xfrm>
                <a:off x="3317" y="1557"/>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6 w 65"/>
                  <a:gd name="T13" fmla="*/ 6 h 65"/>
                  <a:gd name="T14" fmla="*/ 22 w 65"/>
                  <a:gd name="T15" fmla="*/ 2 h 65"/>
                  <a:gd name="T16" fmla="*/ 26 w 65"/>
                  <a:gd name="T17" fmla="*/ 0 h 65"/>
                  <a:gd name="T18" fmla="*/ 34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40 h 65"/>
                  <a:gd name="T38" fmla="*/ 63 w 65"/>
                  <a:gd name="T39" fmla="*/ 46 h 65"/>
                  <a:gd name="T40" fmla="*/ 59 w 65"/>
                  <a:gd name="T41" fmla="*/ 51 h 65"/>
                  <a:gd name="T42" fmla="*/ 55 w 65"/>
                  <a:gd name="T43" fmla="*/ 55 h 65"/>
                  <a:gd name="T44" fmla="*/ 51 w 65"/>
                  <a:gd name="T45" fmla="*/ 59 h 65"/>
                  <a:gd name="T46" fmla="*/ 45 w 65"/>
                  <a:gd name="T47" fmla="*/ 61 h 65"/>
                  <a:gd name="T48" fmla="*/ 39 w 65"/>
                  <a:gd name="T49" fmla="*/ 63 h 65"/>
                  <a:gd name="T50" fmla="*/ 34 w 65"/>
                  <a:gd name="T51" fmla="*/ 65 h 65"/>
                  <a:gd name="T52" fmla="*/ 26 w 65"/>
                  <a:gd name="T53" fmla="*/ 63 h 65"/>
                  <a:gd name="T54" fmla="*/ 22 w 65"/>
                  <a:gd name="T55" fmla="*/ 61 h 65"/>
                  <a:gd name="T56" fmla="*/ 16 w 65"/>
                  <a:gd name="T57" fmla="*/ 59 h 65"/>
                  <a:gd name="T58" fmla="*/ 10 w 65"/>
                  <a:gd name="T59" fmla="*/ 55 h 65"/>
                  <a:gd name="T60" fmla="*/ 6 w 65"/>
                  <a:gd name="T61" fmla="*/ 51 h 65"/>
                  <a:gd name="T62" fmla="*/ 4 w 65"/>
                  <a:gd name="T63" fmla="*/ 46 h 65"/>
                  <a:gd name="T64" fmla="*/ 2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6" y="6"/>
                    </a:lnTo>
                    <a:lnTo>
                      <a:pt x="22" y="2"/>
                    </a:lnTo>
                    <a:lnTo>
                      <a:pt x="26" y="0"/>
                    </a:lnTo>
                    <a:lnTo>
                      <a:pt x="34" y="0"/>
                    </a:lnTo>
                    <a:lnTo>
                      <a:pt x="39" y="0"/>
                    </a:lnTo>
                    <a:lnTo>
                      <a:pt x="45"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5" y="61"/>
                    </a:lnTo>
                    <a:lnTo>
                      <a:pt x="39" y="63"/>
                    </a:lnTo>
                    <a:lnTo>
                      <a:pt x="34" y="65"/>
                    </a:lnTo>
                    <a:lnTo>
                      <a:pt x="26" y="63"/>
                    </a:lnTo>
                    <a:lnTo>
                      <a:pt x="22" y="61"/>
                    </a:lnTo>
                    <a:lnTo>
                      <a:pt x="16" y="59"/>
                    </a:lnTo>
                    <a:lnTo>
                      <a:pt x="10" y="55"/>
                    </a:lnTo>
                    <a:lnTo>
                      <a:pt x="6" y="51"/>
                    </a:lnTo>
                    <a:lnTo>
                      <a:pt x="4" y="46"/>
                    </a:lnTo>
                    <a:lnTo>
                      <a:pt x="2"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7" name="Freeform 70"/>
              <p:cNvSpPr>
                <a:spLocks/>
              </p:cNvSpPr>
              <p:nvPr/>
            </p:nvSpPr>
            <p:spPr bwMode="auto">
              <a:xfrm>
                <a:off x="3209" y="1559"/>
                <a:ext cx="65" cy="65"/>
              </a:xfrm>
              <a:custGeom>
                <a:avLst/>
                <a:gdLst>
                  <a:gd name="T0" fmla="*/ 65 w 65"/>
                  <a:gd name="T1" fmla="*/ 32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1 h 65"/>
                  <a:gd name="T14" fmla="*/ 39 w 65"/>
                  <a:gd name="T15" fmla="*/ 63 h 65"/>
                  <a:gd name="T16" fmla="*/ 33 w 65"/>
                  <a:gd name="T17" fmla="*/ 65 h 65"/>
                  <a:gd name="T18" fmla="*/ 25 w 65"/>
                  <a:gd name="T19" fmla="*/ 63 h 65"/>
                  <a:gd name="T20" fmla="*/ 19 w 65"/>
                  <a:gd name="T21" fmla="*/ 61 h 65"/>
                  <a:gd name="T22" fmla="*/ 16 w 65"/>
                  <a:gd name="T23" fmla="*/ 59 h 65"/>
                  <a:gd name="T24" fmla="*/ 10 w 65"/>
                  <a:gd name="T25" fmla="*/ 55 h 65"/>
                  <a:gd name="T26" fmla="*/ 6 w 65"/>
                  <a:gd name="T27" fmla="*/ 51 h 65"/>
                  <a:gd name="T28" fmla="*/ 4 w 65"/>
                  <a:gd name="T29" fmla="*/ 46 h 65"/>
                  <a:gd name="T30" fmla="*/ 2 w 65"/>
                  <a:gd name="T31" fmla="*/ 40 h 65"/>
                  <a:gd name="T32" fmla="*/ 0 w 65"/>
                  <a:gd name="T33" fmla="*/ 32 h 65"/>
                  <a:gd name="T34" fmla="*/ 2 w 65"/>
                  <a:gd name="T35" fmla="*/ 26 h 65"/>
                  <a:gd name="T36" fmla="*/ 4 w 65"/>
                  <a:gd name="T37" fmla="*/ 20 h 65"/>
                  <a:gd name="T38" fmla="*/ 6 w 65"/>
                  <a:gd name="T39" fmla="*/ 14 h 65"/>
                  <a:gd name="T40" fmla="*/ 10 w 65"/>
                  <a:gd name="T41" fmla="*/ 10 h 65"/>
                  <a:gd name="T42" fmla="*/ 16 w 65"/>
                  <a:gd name="T43" fmla="*/ 6 h 65"/>
                  <a:gd name="T44" fmla="*/ 19 w 65"/>
                  <a:gd name="T45" fmla="*/ 2 h 65"/>
                  <a:gd name="T46" fmla="*/ 25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59" y="51"/>
                    </a:lnTo>
                    <a:lnTo>
                      <a:pt x="55" y="55"/>
                    </a:lnTo>
                    <a:lnTo>
                      <a:pt x="51" y="59"/>
                    </a:lnTo>
                    <a:lnTo>
                      <a:pt x="45" y="61"/>
                    </a:lnTo>
                    <a:lnTo>
                      <a:pt x="39" y="63"/>
                    </a:lnTo>
                    <a:lnTo>
                      <a:pt x="33" y="65"/>
                    </a:lnTo>
                    <a:lnTo>
                      <a:pt x="25" y="63"/>
                    </a:lnTo>
                    <a:lnTo>
                      <a:pt x="19" y="61"/>
                    </a:lnTo>
                    <a:lnTo>
                      <a:pt x="16" y="59"/>
                    </a:lnTo>
                    <a:lnTo>
                      <a:pt x="10" y="55"/>
                    </a:lnTo>
                    <a:lnTo>
                      <a:pt x="6" y="51"/>
                    </a:lnTo>
                    <a:lnTo>
                      <a:pt x="4" y="46"/>
                    </a:lnTo>
                    <a:lnTo>
                      <a:pt x="2" y="40"/>
                    </a:lnTo>
                    <a:lnTo>
                      <a:pt x="0" y="32"/>
                    </a:lnTo>
                    <a:lnTo>
                      <a:pt x="2" y="26"/>
                    </a:lnTo>
                    <a:lnTo>
                      <a:pt x="4" y="20"/>
                    </a:lnTo>
                    <a:lnTo>
                      <a:pt x="6" y="14"/>
                    </a:lnTo>
                    <a:lnTo>
                      <a:pt x="10" y="10"/>
                    </a:lnTo>
                    <a:lnTo>
                      <a:pt x="16" y="6"/>
                    </a:lnTo>
                    <a:lnTo>
                      <a:pt x="19" y="2"/>
                    </a:lnTo>
                    <a:lnTo>
                      <a:pt x="25" y="0"/>
                    </a:lnTo>
                    <a:lnTo>
                      <a:pt x="33" y="0"/>
                    </a:lnTo>
                    <a:lnTo>
                      <a:pt x="39" y="0"/>
                    </a:lnTo>
                    <a:lnTo>
                      <a:pt x="45" y="2"/>
                    </a:lnTo>
                    <a:lnTo>
                      <a:pt x="51" y="6"/>
                    </a:lnTo>
                    <a:lnTo>
                      <a:pt x="55" y="10"/>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8" name="Freeform 71"/>
              <p:cNvSpPr>
                <a:spLocks/>
              </p:cNvSpPr>
              <p:nvPr/>
            </p:nvSpPr>
            <p:spPr bwMode="auto">
              <a:xfrm>
                <a:off x="3209" y="1559"/>
                <a:ext cx="65" cy="65"/>
              </a:xfrm>
              <a:custGeom>
                <a:avLst/>
                <a:gdLst>
                  <a:gd name="T0" fmla="*/ 65 w 65"/>
                  <a:gd name="T1" fmla="*/ 32 h 65"/>
                  <a:gd name="T2" fmla="*/ 65 w 65"/>
                  <a:gd name="T3" fmla="*/ 32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1 h 65"/>
                  <a:gd name="T16" fmla="*/ 39 w 65"/>
                  <a:gd name="T17" fmla="*/ 63 h 65"/>
                  <a:gd name="T18" fmla="*/ 33 w 65"/>
                  <a:gd name="T19" fmla="*/ 65 h 65"/>
                  <a:gd name="T20" fmla="*/ 25 w 65"/>
                  <a:gd name="T21" fmla="*/ 63 h 65"/>
                  <a:gd name="T22" fmla="*/ 19 w 65"/>
                  <a:gd name="T23" fmla="*/ 61 h 65"/>
                  <a:gd name="T24" fmla="*/ 16 w 65"/>
                  <a:gd name="T25" fmla="*/ 59 h 65"/>
                  <a:gd name="T26" fmla="*/ 10 w 65"/>
                  <a:gd name="T27" fmla="*/ 55 h 65"/>
                  <a:gd name="T28" fmla="*/ 6 w 65"/>
                  <a:gd name="T29" fmla="*/ 51 h 65"/>
                  <a:gd name="T30" fmla="*/ 4 w 65"/>
                  <a:gd name="T31" fmla="*/ 46 h 65"/>
                  <a:gd name="T32" fmla="*/ 2 w 65"/>
                  <a:gd name="T33" fmla="*/ 40 h 65"/>
                  <a:gd name="T34" fmla="*/ 0 w 65"/>
                  <a:gd name="T35" fmla="*/ 32 h 65"/>
                  <a:gd name="T36" fmla="*/ 2 w 65"/>
                  <a:gd name="T37" fmla="*/ 26 h 65"/>
                  <a:gd name="T38" fmla="*/ 4 w 65"/>
                  <a:gd name="T39" fmla="*/ 20 h 65"/>
                  <a:gd name="T40" fmla="*/ 6 w 65"/>
                  <a:gd name="T41" fmla="*/ 14 h 65"/>
                  <a:gd name="T42" fmla="*/ 10 w 65"/>
                  <a:gd name="T43" fmla="*/ 10 h 65"/>
                  <a:gd name="T44" fmla="*/ 16 w 65"/>
                  <a:gd name="T45" fmla="*/ 6 h 65"/>
                  <a:gd name="T46" fmla="*/ 19 w 65"/>
                  <a:gd name="T47" fmla="*/ 2 h 65"/>
                  <a:gd name="T48" fmla="*/ 25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59" y="51"/>
                    </a:lnTo>
                    <a:lnTo>
                      <a:pt x="55" y="55"/>
                    </a:lnTo>
                    <a:lnTo>
                      <a:pt x="51" y="59"/>
                    </a:lnTo>
                    <a:lnTo>
                      <a:pt x="45" y="61"/>
                    </a:lnTo>
                    <a:lnTo>
                      <a:pt x="39" y="63"/>
                    </a:lnTo>
                    <a:lnTo>
                      <a:pt x="33" y="65"/>
                    </a:lnTo>
                    <a:lnTo>
                      <a:pt x="25" y="63"/>
                    </a:lnTo>
                    <a:lnTo>
                      <a:pt x="19" y="61"/>
                    </a:lnTo>
                    <a:lnTo>
                      <a:pt x="16" y="59"/>
                    </a:lnTo>
                    <a:lnTo>
                      <a:pt x="10" y="55"/>
                    </a:lnTo>
                    <a:lnTo>
                      <a:pt x="6" y="51"/>
                    </a:lnTo>
                    <a:lnTo>
                      <a:pt x="4" y="46"/>
                    </a:lnTo>
                    <a:lnTo>
                      <a:pt x="2" y="40"/>
                    </a:lnTo>
                    <a:lnTo>
                      <a:pt x="0" y="32"/>
                    </a:lnTo>
                    <a:lnTo>
                      <a:pt x="2" y="26"/>
                    </a:lnTo>
                    <a:lnTo>
                      <a:pt x="4" y="20"/>
                    </a:lnTo>
                    <a:lnTo>
                      <a:pt x="6" y="14"/>
                    </a:lnTo>
                    <a:lnTo>
                      <a:pt x="10" y="10"/>
                    </a:lnTo>
                    <a:lnTo>
                      <a:pt x="16" y="6"/>
                    </a:lnTo>
                    <a:lnTo>
                      <a:pt x="19" y="2"/>
                    </a:lnTo>
                    <a:lnTo>
                      <a:pt x="25" y="0"/>
                    </a:lnTo>
                    <a:lnTo>
                      <a:pt x="33"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9" name="Freeform 72"/>
              <p:cNvSpPr>
                <a:spLocks/>
              </p:cNvSpPr>
              <p:nvPr/>
            </p:nvSpPr>
            <p:spPr bwMode="auto">
              <a:xfrm>
                <a:off x="3256" y="1479"/>
                <a:ext cx="65" cy="65"/>
              </a:xfrm>
              <a:custGeom>
                <a:avLst/>
                <a:gdLst>
                  <a:gd name="T0" fmla="*/ 0 w 65"/>
                  <a:gd name="T1" fmla="*/ 33 h 65"/>
                  <a:gd name="T2" fmla="*/ 0 w 65"/>
                  <a:gd name="T3" fmla="*/ 25 h 65"/>
                  <a:gd name="T4" fmla="*/ 2 w 65"/>
                  <a:gd name="T5" fmla="*/ 19 h 65"/>
                  <a:gd name="T6" fmla="*/ 6 w 65"/>
                  <a:gd name="T7" fmla="*/ 13 h 65"/>
                  <a:gd name="T8" fmla="*/ 10 w 65"/>
                  <a:gd name="T9" fmla="*/ 9 h 65"/>
                  <a:gd name="T10" fmla="*/ 14 w 65"/>
                  <a:gd name="T11" fmla="*/ 5 h 65"/>
                  <a:gd name="T12" fmla="*/ 20 w 65"/>
                  <a:gd name="T13" fmla="*/ 2 h 65"/>
                  <a:gd name="T14" fmla="*/ 26 w 65"/>
                  <a:gd name="T15" fmla="*/ 2 h 65"/>
                  <a:gd name="T16" fmla="*/ 32 w 65"/>
                  <a:gd name="T17" fmla="*/ 0 h 65"/>
                  <a:gd name="T18" fmla="*/ 39 w 65"/>
                  <a:gd name="T19" fmla="*/ 2 h 65"/>
                  <a:gd name="T20" fmla="*/ 45 w 65"/>
                  <a:gd name="T21" fmla="*/ 2 h 65"/>
                  <a:gd name="T22" fmla="*/ 49 w 65"/>
                  <a:gd name="T23" fmla="*/ 5 h 65"/>
                  <a:gd name="T24" fmla="*/ 55 w 65"/>
                  <a:gd name="T25" fmla="*/ 9 h 65"/>
                  <a:gd name="T26" fmla="*/ 59 w 65"/>
                  <a:gd name="T27" fmla="*/ 13 h 65"/>
                  <a:gd name="T28" fmla="*/ 61 w 65"/>
                  <a:gd name="T29" fmla="*/ 19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3"/>
                    </a:lnTo>
                    <a:lnTo>
                      <a:pt x="10" y="9"/>
                    </a:lnTo>
                    <a:lnTo>
                      <a:pt x="14" y="5"/>
                    </a:lnTo>
                    <a:lnTo>
                      <a:pt x="20" y="2"/>
                    </a:lnTo>
                    <a:lnTo>
                      <a:pt x="26" y="2"/>
                    </a:lnTo>
                    <a:lnTo>
                      <a:pt x="32" y="0"/>
                    </a:lnTo>
                    <a:lnTo>
                      <a:pt x="39" y="2"/>
                    </a:lnTo>
                    <a:lnTo>
                      <a:pt x="45" y="2"/>
                    </a:lnTo>
                    <a:lnTo>
                      <a:pt x="49" y="5"/>
                    </a:lnTo>
                    <a:lnTo>
                      <a:pt x="55" y="9"/>
                    </a:lnTo>
                    <a:lnTo>
                      <a:pt x="59" y="13"/>
                    </a:lnTo>
                    <a:lnTo>
                      <a:pt x="61" y="19"/>
                    </a:lnTo>
                    <a:lnTo>
                      <a:pt x="63" y="25"/>
                    </a:lnTo>
                    <a:lnTo>
                      <a:pt x="65" y="33"/>
                    </a:lnTo>
                    <a:lnTo>
                      <a:pt x="63" y="39"/>
                    </a:lnTo>
                    <a:lnTo>
                      <a:pt x="61" y="45"/>
                    </a:lnTo>
                    <a:lnTo>
                      <a:pt x="59" y="51"/>
                    </a:lnTo>
                    <a:lnTo>
                      <a:pt x="55" y="55"/>
                    </a:lnTo>
                    <a:lnTo>
                      <a:pt x="49" y="59"/>
                    </a:lnTo>
                    <a:lnTo>
                      <a:pt x="45" y="63"/>
                    </a:lnTo>
                    <a:lnTo>
                      <a:pt x="39" y="63"/>
                    </a:lnTo>
                    <a:lnTo>
                      <a:pt x="32" y="65"/>
                    </a:lnTo>
                    <a:lnTo>
                      <a:pt x="26" y="63"/>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0" name="Freeform 73"/>
              <p:cNvSpPr>
                <a:spLocks/>
              </p:cNvSpPr>
              <p:nvPr/>
            </p:nvSpPr>
            <p:spPr bwMode="auto">
              <a:xfrm>
                <a:off x="3256" y="1479"/>
                <a:ext cx="65" cy="65"/>
              </a:xfrm>
              <a:custGeom>
                <a:avLst/>
                <a:gdLst>
                  <a:gd name="T0" fmla="*/ 0 w 65"/>
                  <a:gd name="T1" fmla="*/ 33 h 65"/>
                  <a:gd name="T2" fmla="*/ 0 w 65"/>
                  <a:gd name="T3" fmla="*/ 33 h 65"/>
                  <a:gd name="T4" fmla="*/ 0 w 65"/>
                  <a:gd name="T5" fmla="*/ 25 h 65"/>
                  <a:gd name="T6" fmla="*/ 2 w 65"/>
                  <a:gd name="T7" fmla="*/ 19 h 65"/>
                  <a:gd name="T8" fmla="*/ 6 w 65"/>
                  <a:gd name="T9" fmla="*/ 13 h 65"/>
                  <a:gd name="T10" fmla="*/ 10 w 65"/>
                  <a:gd name="T11" fmla="*/ 9 h 65"/>
                  <a:gd name="T12" fmla="*/ 14 w 65"/>
                  <a:gd name="T13" fmla="*/ 5 h 65"/>
                  <a:gd name="T14" fmla="*/ 20 w 65"/>
                  <a:gd name="T15" fmla="*/ 2 h 65"/>
                  <a:gd name="T16" fmla="*/ 26 w 65"/>
                  <a:gd name="T17" fmla="*/ 2 h 65"/>
                  <a:gd name="T18" fmla="*/ 32 w 65"/>
                  <a:gd name="T19" fmla="*/ 0 h 65"/>
                  <a:gd name="T20" fmla="*/ 39 w 65"/>
                  <a:gd name="T21" fmla="*/ 2 h 65"/>
                  <a:gd name="T22" fmla="*/ 45 w 65"/>
                  <a:gd name="T23" fmla="*/ 2 h 65"/>
                  <a:gd name="T24" fmla="*/ 49 w 65"/>
                  <a:gd name="T25" fmla="*/ 5 h 65"/>
                  <a:gd name="T26" fmla="*/ 55 w 65"/>
                  <a:gd name="T27" fmla="*/ 9 h 65"/>
                  <a:gd name="T28" fmla="*/ 59 w 65"/>
                  <a:gd name="T29" fmla="*/ 13 h 65"/>
                  <a:gd name="T30" fmla="*/ 61 w 65"/>
                  <a:gd name="T31" fmla="*/ 19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3"/>
                    </a:lnTo>
                    <a:lnTo>
                      <a:pt x="10" y="9"/>
                    </a:lnTo>
                    <a:lnTo>
                      <a:pt x="14" y="5"/>
                    </a:lnTo>
                    <a:lnTo>
                      <a:pt x="20" y="2"/>
                    </a:lnTo>
                    <a:lnTo>
                      <a:pt x="26" y="2"/>
                    </a:lnTo>
                    <a:lnTo>
                      <a:pt x="32" y="0"/>
                    </a:lnTo>
                    <a:lnTo>
                      <a:pt x="39" y="2"/>
                    </a:lnTo>
                    <a:lnTo>
                      <a:pt x="45" y="2"/>
                    </a:lnTo>
                    <a:lnTo>
                      <a:pt x="49" y="5"/>
                    </a:lnTo>
                    <a:lnTo>
                      <a:pt x="55" y="9"/>
                    </a:lnTo>
                    <a:lnTo>
                      <a:pt x="59" y="13"/>
                    </a:lnTo>
                    <a:lnTo>
                      <a:pt x="61" y="19"/>
                    </a:lnTo>
                    <a:lnTo>
                      <a:pt x="63" y="25"/>
                    </a:lnTo>
                    <a:lnTo>
                      <a:pt x="65" y="33"/>
                    </a:lnTo>
                    <a:lnTo>
                      <a:pt x="63" y="39"/>
                    </a:lnTo>
                    <a:lnTo>
                      <a:pt x="61" y="45"/>
                    </a:lnTo>
                    <a:lnTo>
                      <a:pt x="59" y="51"/>
                    </a:lnTo>
                    <a:lnTo>
                      <a:pt x="55" y="55"/>
                    </a:lnTo>
                    <a:lnTo>
                      <a:pt x="49" y="59"/>
                    </a:lnTo>
                    <a:lnTo>
                      <a:pt x="45" y="63"/>
                    </a:lnTo>
                    <a:lnTo>
                      <a:pt x="39" y="63"/>
                    </a:lnTo>
                    <a:lnTo>
                      <a:pt x="32" y="65"/>
                    </a:lnTo>
                    <a:lnTo>
                      <a:pt x="26" y="63"/>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1" name="Freeform 74"/>
              <p:cNvSpPr>
                <a:spLocks/>
              </p:cNvSpPr>
              <p:nvPr/>
            </p:nvSpPr>
            <p:spPr bwMode="auto">
              <a:xfrm>
                <a:off x="3248" y="1603"/>
                <a:ext cx="65" cy="63"/>
              </a:xfrm>
              <a:custGeom>
                <a:avLst/>
                <a:gdLst>
                  <a:gd name="T0" fmla="*/ 0 w 65"/>
                  <a:gd name="T1" fmla="*/ 31 h 63"/>
                  <a:gd name="T2" fmla="*/ 0 w 65"/>
                  <a:gd name="T3" fmla="*/ 25 h 63"/>
                  <a:gd name="T4" fmla="*/ 2 w 65"/>
                  <a:gd name="T5" fmla="*/ 19 h 63"/>
                  <a:gd name="T6" fmla="*/ 6 w 65"/>
                  <a:gd name="T7" fmla="*/ 13 h 63"/>
                  <a:gd name="T8" fmla="*/ 10 w 65"/>
                  <a:gd name="T9" fmla="*/ 7 h 63"/>
                  <a:gd name="T10" fmla="*/ 14 w 65"/>
                  <a:gd name="T11" fmla="*/ 5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5 h 63"/>
                  <a:gd name="T24" fmla="*/ 55 w 65"/>
                  <a:gd name="T25" fmla="*/ 7 h 63"/>
                  <a:gd name="T26" fmla="*/ 59 w 65"/>
                  <a:gd name="T27" fmla="*/ 13 h 63"/>
                  <a:gd name="T28" fmla="*/ 63 w 65"/>
                  <a:gd name="T29" fmla="*/ 19 h 63"/>
                  <a:gd name="T30" fmla="*/ 63 w 65"/>
                  <a:gd name="T31" fmla="*/ 25 h 63"/>
                  <a:gd name="T32" fmla="*/ 65 w 65"/>
                  <a:gd name="T33" fmla="*/ 31 h 63"/>
                  <a:gd name="T34" fmla="*/ 63 w 65"/>
                  <a:gd name="T35" fmla="*/ 37 h 63"/>
                  <a:gd name="T36" fmla="*/ 63 w 65"/>
                  <a:gd name="T37" fmla="*/ 43 h 63"/>
                  <a:gd name="T38" fmla="*/ 59 w 65"/>
                  <a:gd name="T39" fmla="*/ 49 h 63"/>
                  <a:gd name="T40" fmla="*/ 55 w 65"/>
                  <a:gd name="T41" fmla="*/ 55 h 63"/>
                  <a:gd name="T42" fmla="*/ 51 w 65"/>
                  <a:gd name="T43" fmla="*/ 59 h 63"/>
                  <a:gd name="T44" fmla="*/ 45 w 65"/>
                  <a:gd name="T45" fmla="*/ 61 h 63"/>
                  <a:gd name="T46" fmla="*/ 40 w 65"/>
                  <a:gd name="T47" fmla="*/ 63 h 63"/>
                  <a:gd name="T48" fmla="*/ 34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9"/>
                    </a:lnTo>
                    <a:lnTo>
                      <a:pt x="6" y="13"/>
                    </a:lnTo>
                    <a:lnTo>
                      <a:pt x="10" y="7"/>
                    </a:lnTo>
                    <a:lnTo>
                      <a:pt x="14" y="5"/>
                    </a:lnTo>
                    <a:lnTo>
                      <a:pt x="20" y="2"/>
                    </a:lnTo>
                    <a:lnTo>
                      <a:pt x="26" y="0"/>
                    </a:lnTo>
                    <a:lnTo>
                      <a:pt x="34" y="0"/>
                    </a:lnTo>
                    <a:lnTo>
                      <a:pt x="40" y="0"/>
                    </a:lnTo>
                    <a:lnTo>
                      <a:pt x="45" y="2"/>
                    </a:lnTo>
                    <a:lnTo>
                      <a:pt x="51" y="5"/>
                    </a:lnTo>
                    <a:lnTo>
                      <a:pt x="55" y="7"/>
                    </a:lnTo>
                    <a:lnTo>
                      <a:pt x="59" y="13"/>
                    </a:lnTo>
                    <a:lnTo>
                      <a:pt x="63" y="19"/>
                    </a:lnTo>
                    <a:lnTo>
                      <a:pt x="63" y="25"/>
                    </a:lnTo>
                    <a:lnTo>
                      <a:pt x="65" y="31"/>
                    </a:lnTo>
                    <a:lnTo>
                      <a:pt x="63" y="37"/>
                    </a:lnTo>
                    <a:lnTo>
                      <a:pt x="63" y="43"/>
                    </a:lnTo>
                    <a:lnTo>
                      <a:pt x="59" y="49"/>
                    </a:lnTo>
                    <a:lnTo>
                      <a:pt x="55" y="55"/>
                    </a:lnTo>
                    <a:lnTo>
                      <a:pt x="51" y="59"/>
                    </a:lnTo>
                    <a:lnTo>
                      <a:pt x="45" y="61"/>
                    </a:lnTo>
                    <a:lnTo>
                      <a:pt x="40" y="63"/>
                    </a:lnTo>
                    <a:lnTo>
                      <a:pt x="34" y="63"/>
                    </a:lnTo>
                    <a:lnTo>
                      <a:pt x="26" y="63"/>
                    </a:lnTo>
                    <a:lnTo>
                      <a:pt x="20" y="61"/>
                    </a:lnTo>
                    <a:lnTo>
                      <a:pt x="14" y="59"/>
                    </a:lnTo>
                    <a:lnTo>
                      <a:pt x="10" y="55"/>
                    </a:lnTo>
                    <a:lnTo>
                      <a:pt x="6" y="49"/>
                    </a:lnTo>
                    <a:lnTo>
                      <a:pt x="2" y="43"/>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2" name="Freeform 75"/>
              <p:cNvSpPr>
                <a:spLocks/>
              </p:cNvSpPr>
              <p:nvPr/>
            </p:nvSpPr>
            <p:spPr bwMode="auto">
              <a:xfrm>
                <a:off x="3248" y="1603"/>
                <a:ext cx="65" cy="63"/>
              </a:xfrm>
              <a:custGeom>
                <a:avLst/>
                <a:gdLst>
                  <a:gd name="T0" fmla="*/ 0 w 65"/>
                  <a:gd name="T1" fmla="*/ 31 h 63"/>
                  <a:gd name="T2" fmla="*/ 0 w 65"/>
                  <a:gd name="T3" fmla="*/ 31 h 63"/>
                  <a:gd name="T4" fmla="*/ 0 w 65"/>
                  <a:gd name="T5" fmla="*/ 25 h 63"/>
                  <a:gd name="T6" fmla="*/ 2 w 65"/>
                  <a:gd name="T7" fmla="*/ 19 h 63"/>
                  <a:gd name="T8" fmla="*/ 6 w 65"/>
                  <a:gd name="T9" fmla="*/ 13 h 63"/>
                  <a:gd name="T10" fmla="*/ 10 w 65"/>
                  <a:gd name="T11" fmla="*/ 7 h 63"/>
                  <a:gd name="T12" fmla="*/ 14 w 65"/>
                  <a:gd name="T13" fmla="*/ 5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5 h 63"/>
                  <a:gd name="T26" fmla="*/ 55 w 65"/>
                  <a:gd name="T27" fmla="*/ 7 h 63"/>
                  <a:gd name="T28" fmla="*/ 59 w 65"/>
                  <a:gd name="T29" fmla="*/ 13 h 63"/>
                  <a:gd name="T30" fmla="*/ 63 w 65"/>
                  <a:gd name="T31" fmla="*/ 19 h 63"/>
                  <a:gd name="T32" fmla="*/ 63 w 65"/>
                  <a:gd name="T33" fmla="*/ 25 h 63"/>
                  <a:gd name="T34" fmla="*/ 65 w 65"/>
                  <a:gd name="T35" fmla="*/ 31 h 63"/>
                  <a:gd name="T36" fmla="*/ 63 w 65"/>
                  <a:gd name="T37" fmla="*/ 37 h 63"/>
                  <a:gd name="T38" fmla="*/ 63 w 65"/>
                  <a:gd name="T39" fmla="*/ 43 h 63"/>
                  <a:gd name="T40" fmla="*/ 59 w 65"/>
                  <a:gd name="T41" fmla="*/ 49 h 63"/>
                  <a:gd name="T42" fmla="*/ 55 w 65"/>
                  <a:gd name="T43" fmla="*/ 55 h 63"/>
                  <a:gd name="T44" fmla="*/ 51 w 65"/>
                  <a:gd name="T45" fmla="*/ 59 h 63"/>
                  <a:gd name="T46" fmla="*/ 45 w 65"/>
                  <a:gd name="T47" fmla="*/ 61 h 63"/>
                  <a:gd name="T48" fmla="*/ 40 w 65"/>
                  <a:gd name="T49" fmla="*/ 63 h 63"/>
                  <a:gd name="T50" fmla="*/ 34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9"/>
                    </a:lnTo>
                    <a:lnTo>
                      <a:pt x="6" y="13"/>
                    </a:lnTo>
                    <a:lnTo>
                      <a:pt x="10" y="7"/>
                    </a:lnTo>
                    <a:lnTo>
                      <a:pt x="14" y="5"/>
                    </a:lnTo>
                    <a:lnTo>
                      <a:pt x="20" y="2"/>
                    </a:lnTo>
                    <a:lnTo>
                      <a:pt x="26" y="0"/>
                    </a:lnTo>
                    <a:lnTo>
                      <a:pt x="34" y="0"/>
                    </a:lnTo>
                    <a:lnTo>
                      <a:pt x="40" y="0"/>
                    </a:lnTo>
                    <a:lnTo>
                      <a:pt x="45" y="2"/>
                    </a:lnTo>
                    <a:lnTo>
                      <a:pt x="51" y="5"/>
                    </a:lnTo>
                    <a:lnTo>
                      <a:pt x="55" y="7"/>
                    </a:lnTo>
                    <a:lnTo>
                      <a:pt x="59" y="13"/>
                    </a:lnTo>
                    <a:lnTo>
                      <a:pt x="63" y="19"/>
                    </a:lnTo>
                    <a:lnTo>
                      <a:pt x="63" y="25"/>
                    </a:lnTo>
                    <a:lnTo>
                      <a:pt x="65" y="31"/>
                    </a:lnTo>
                    <a:lnTo>
                      <a:pt x="63" y="37"/>
                    </a:lnTo>
                    <a:lnTo>
                      <a:pt x="63" y="43"/>
                    </a:lnTo>
                    <a:lnTo>
                      <a:pt x="59" y="49"/>
                    </a:lnTo>
                    <a:lnTo>
                      <a:pt x="55" y="55"/>
                    </a:lnTo>
                    <a:lnTo>
                      <a:pt x="51" y="59"/>
                    </a:lnTo>
                    <a:lnTo>
                      <a:pt x="45" y="61"/>
                    </a:lnTo>
                    <a:lnTo>
                      <a:pt x="40" y="63"/>
                    </a:lnTo>
                    <a:lnTo>
                      <a:pt x="34" y="63"/>
                    </a:lnTo>
                    <a:lnTo>
                      <a:pt x="26" y="63"/>
                    </a:lnTo>
                    <a:lnTo>
                      <a:pt x="20" y="61"/>
                    </a:lnTo>
                    <a:lnTo>
                      <a:pt x="14" y="59"/>
                    </a:lnTo>
                    <a:lnTo>
                      <a:pt x="10"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3" name="Freeform 76"/>
              <p:cNvSpPr>
                <a:spLocks/>
              </p:cNvSpPr>
              <p:nvPr/>
            </p:nvSpPr>
            <p:spPr bwMode="auto">
              <a:xfrm>
                <a:off x="3278" y="1498"/>
                <a:ext cx="65" cy="65"/>
              </a:xfrm>
              <a:custGeom>
                <a:avLst/>
                <a:gdLst>
                  <a:gd name="T0" fmla="*/ 65 w 65"/>
                  <a:gd name="T1" fmla="*/ 32 h 65"/>
                  <a:gd name="T2" fmla="*/ 65 w 65"/>
                  <a:gd name="T3" fmla="*/ 40 h 65"/>
                  <a:gd name="T4" fmla="*/ 63 w 65"/>
                  <a:gd name="T5" fmla="*/ 46 h 65"/>
                  <a:gd name="T6" fmla="*/ 61 w 65"/>
                  <a:gd name="T7" fmla="*/ 51 h 65"/>
                  <a:gd name="T8" fmla="*/ 55 w 65"/>
                  <a:gd name="T9" fmla="*/ 55 h 65"/>
                  <a:gd name="T10" fmla="*/ 51 w 65"/>
                  <a:gd name="T11" fmla="*/ 59 h 65"/>
                  <a:gd name="T12" fmla="*/ 45 w 65"/>
                  <a:gd name="T13" fmla="*/ 63 h 65"/>
                  <a:gd name="T14" fmla="*/ 39 w 65"/>
                  <a:gd name="T15" fmla="*/ 63 h 65"/>
                  <a:gd name="T16" fmla="*/ 33 w 65"/>
                  <a:gd name="T17" fmla="*/ 65 h 65"/>
                  <a:gd name="T18" fmla="*/ 27 w 65"/>
                  <a:gd name="T19" fmla="*/ 63 h 65"/>
                  <a:gd name="T20" fmla="*/ 21 w 65"/>
                  <a:gd name="T21" fmla="*/ 63 h 65"/>
                  <a:gd name="T22" fmla="*/ 15 w 65"/>
                  <a:gd name="T23" fmla="*/ 59 h 65"/>
                  <a:gd name="T24" fmla="*/ 10 w 65"/>
                  <a:gd name="T25" fmla="*/ 55 h 65"/>
                  <a:gd name="T26" fmla="*/ 6 w 65"/>
                  <a:gd name="T27" fmla="*/ 51 h 65"/>
                  <a:gd name="T28" fmla="*/ 4 w 65"/>
                  <a:gd name="T29" fmla="*/ 46 h 65"/>
                  <a:gd name="T30" fmla="*/ 2 w 65"/>
                  <a:gd name="T31" fmla="*/ 40 h 65"/>
                  <a:gd name="T32" fmla="*/ 0 w 65"/>
                  <a:gd name="T33" fmla="*/ 32 h 65"/>
                  <a:gd name="T34" fmla="*/ 2 w 65"/>
                  <a:gd name="T35" fmla="*/ 26 h 65"/>
                  <a:gd name="T36" fmla="*/ 4 w 65"/>
                  <a:gd name="T37" fmla="*/ 20 h 65"/>
                  <a:gd name="T38" fmla="*/ 6 w 65"/>
                  <a:gd name="T39" fmla="*/ 14 h 65"/>
                  <a:gd name="T40" fmla="*/ 10 w 65"/>
                  <a:gd name="T41" fmla="*/ 10 h 65"/>
                  <a:gd name="T42" fmla="*/ 15 w 65"/>
                  <a:gd name="T43" fmla="*/ 6 h 65"/>
                  <a:gd name="T44" fmla="*/ 21 w 65"/>
                  <a:gd name="T45" fmla="*/ 2 h 65"/>
                  <a:gd name="T46" fmla="*/ 27 w 65"/>
                  <a:gd name="T47" fmla="*/ 2 h 65"/>
                  <a:gd name="T48" fmla="*/ 33 w 65"/>
                  <a:gd name="T49" fmla="*/ 0 h 65"/>
                  <a:gd name="T50" fmla="*/ 39 w 65"/>
                  <a:gd name="T51" fmla="*/ 2 h 65"/>
                  <a:gd name="T52" fmla="*/ 45 w 65"/>
                  <a:gd name="T53" fmla="*/ 2 h 65"/>
                  <a:gd name="T54" fmla="*/ 51 w 65"/>
                  <a:gd name="T55" fmla="*/ 6 h 65"/>
                  <a:gd name="T56" fmla="*/ 55 w 65"/>
                  <a:gd name="T57" fmla="*/ 10 h 65"/>
                  <a:gd name="T58" fmla="*/ 61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61" y="51"/>
                    </a:lnTo>
                    <a:lnTo>
                      <a:pt x="55" y="55"/>
                    </a:lnTo>
                    <a:lnTo>
                      <a:pt x="51" y="59"/>
                    </a:lnTo>
                    <a:lnTo>
                      <a:pt x="45" y="63"/>
                    </a:lnTo>
                    <a:lnTo>
                      <a:pt x="39" y="63"/>
                    </a:lnTo>
                    <a:lnTo>
                      <a:pt x="33" y="65"/>
                    </a:lnTo>
                    <a:lnTo>
                      <a:pt x="27" y="63"/>
                    </a:lnTo>
                    <a:lnTo>
                      <a:pt x="21" y="63"/>
                    </a:lnTo>
                    <a:lnTo>
                      <a:pt x="15" y="59"/>
                    </a:lnTo>
                    <a:lnTo>
                      <a:pt x="10" y="55"/>
                    </a:lnTo>
                    <a:lnTo>
                      <a:pt x="6" y="51"/>
                    </a:lnTo>
                    <a:lnTo>
                      <a:pt x="4" y="46"/>
                    </a:lnTo>
                    <a:lnTo>
                      <a:pt x="2" y="40"/>
                    </a:lnTo>
                    <a:lnTo>
                      <a:pt x="0" y="32"/>
                    </a:lnTo>
                    <a:lnTo>
                      <a:pt x="2" y="26"/>
                    </a:lnTo>
                    <a:lnTo>
                      <a:pt x="4" y="20"/>
                    </a:lnTo>
                    <a:lnTo>
                      <a:pt x="6" y="14"/>
                    </a:lnTo>
                    <a:lnTo>
                      <a:pt x="10" y="10"/>
                    </a:lnTo>
                    <a:lnTo>
                      <a:pt x="15" y="6"/>
                    </a:lnTo>
                    <a:lnTo>
                      <a:pt x="21" y="2"/>
                    </a:lnTo>
                    <a:lnTo>
                      <a:pt x="27" y="2"/>
                    </a:lnTo>
                    <a:lnTo>
                      <a:pt x="33" y="0"/>
                    </a:lnTo>
                    <a:lnTo>
                      <a:pt x="39" y="2"/>
                    </a:lnTo>
                    <a:lnTo>
                      <a:pt x="45" y="2"/>
                    </a:lnTo>
                    <a:lnTo>
                      <a:pt x="51" y="6"/>
                    </a:lnTo>
                    <a:lnTo>
                      <a:pt x="55" y="10"/>
                    </a:lnTo>
                    <a:lnTo>
                      <a:pt x="61"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4" name="Freeform 77"/>
              <p:cNvSpPr>
                <a:spLocks/>
              </p:cNvSpPr>
              <p:nvPr/>
            </p:nvSpPr>
            <p:spPr bwMode="auto">
              <a:xfrm>
                <a:off x="3278" y="1498"/>
                <a:ext cx="65" cy="65"/>
              </a:xfrm>
              <a:custGeom>
                <a:avLst/>
                <a:gdLst>
                  <a:gd name="T0" fmla="*/ 65 w 65"/>
                  <a:gd name="T1" fmla="*/ 32 h 65"/>
                  <a:gd name="T2" fmla="*/ 65 w 65"/>
                  <a:gd name="T3" fmla="*/ 32 h 65"/>
                  <a:gd name="T4" fmla="*/ 65 w 65"/>
                  <a:gd name="T5" fmla="*/ 40 h 65"/>
                  <a:gd name="T6" fmla="*/ 63 w 65"/>
                  <a:gd name="T7" fmla="*/ 46 h 65"/>
                  <a:gd name="T8" fmla="*/ 61 w 65"/>
                  <a:gd name="T9" fmla="*/ 51 h 65"/>
                  <a:gd name="T10" fmla="*/ 55 w 65"/>
                  <a:gd name="T11" fmla="*/ 55 h 65"/>
                  <a:gd name="T12" fmla="*/ 51 w 65"/>
                  <a:gd name="T13" fmla="*/ 59 h 65"/>
                  <a:gd name="T14" fmla="*/ 45 w 65"/>
                  <a:gd name="T15" fmla="*/ 63 h 65"/>
                  <a:gd name="T16" fmla="*/ 39 w 65"/>
                  <a:gd name="T17" fmla="*/ 63 h 65"/>
                  <a:gd name="T18" fmla="*/ 33 w 65"/>
                  <a:gd name="T19" fmla="*/ 65 h 65"/>
                  <a:gd name="T20" fmla="*/ 27 w 65"/>
                  <a:gd name="T21" fmla="*/ 63 h 65"/>
                  <a:gd name="T22" fmla="*/ 21 w 65"/>
                  <a:gd name="T23" fmla="*/ 63 h 65"/>
                  <a:gd name="T24" fmla="*/ 15 w 65"/>
                  <a:gd name="T25" fmla="*/ 59 h 65"/>
                  <a:gd name="T26" fmla="*/ 10 w 65"/>
                  <a:gd name="T27" fmla="*/ 55 h 65"/>
                  <a:gd name="T28" fmla="*/ 6 w 65"/>
                  <a:gd name="T29" fmla="*/ 51 h 65"/>
                  <a:gd name="T30" fmla="*/ 4 w 65"/>
                  <a:gd name="T31" fmla="*/ 46 h 65"/>
                  <a:gd name="T32" fmla="*/ 2 w 65"/>
                  <a:gd name="T33" fmla="*/ 40 h 65"/>
                  <a:gd name="T34" fmla="*/ 0 w 65"/>
                  <a:gd name="T35" fmla="*/ 32 h 65"/>
                  <a:gd name="T36" fmla="*/ 2 w 65"/>
                  <a:gd name="T37" fmla="*/ 26 h 65"/>
                  <a:gd name="T38" fmla="*/ 4 w 65"/>
                  <a:gd name="T39" fmla="*/ 20 h 65"/>
                  <a:gd name="T40" fmla="*/ 6 w 65"/>
                  <a:gd name="T41" fmla="*/ 14 h 65"/>
                  <a:gd name="T42" fmla="*/ 10 w 65"/>
                  <a:gd name="T43" fmla="*/ 10 h 65"/>
                  <a:gd name="T44" fmla="*/ 15 w 65"/>
                  <a:gd name="T45" fmla="*/ 6 h 65"/>
                  <a:gd name="T46" fmla="*/ 21 w 65"/>
                  <a:gd name="T47" fmla="*/ 2 h 65"/>
                  <a:gd name="T48" fmla="*/ 27 w 65"/>
                  <a:gd name="T49" fmla="*/ 2 h 65"/>
                  <a:gd name="T50" fmla="*/ 33 w 65"/>
                  <a:gd name="T51" fmla="*/ 0 h 65"/>
                  <a:gd name="T52" fmla="*/ 39 w 65"/>
                  <a:gd name="T53" fmla="*/ 2 h 65"/>
                  <a:gd name="T54" fmla="*/ 45 w 65"/>
                  <a:gd name="T55" fmla="*/ 2 h 65"/>
                  <a:gd name="T56" fmla="*/ 51 w 65"/>
                  <a:gd name="T57" fmla="*/ 6 h 65"/>
                  <a:gd name="T58" fmla="*/ 55 w 65"/>
                  <a:gd name="T59" fmla="*/ 10 h 65"/>
                  <a:gd name="T60" fmla="*/ 61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61" y="51"/>
                    </a:lnTo>
                    <a:lnTo>
                      <a:pt x="55" y="55"/>
                    </a:lnTo>
                    <a:lnTo>
                      <a:pt x="51" y="59"/>
                    </a:lnTo>
                    <a:lnTo>
                      <a:pt x="45" y="63"/>
                    </a:lnTo>
                    <a:lnTo>
                      <a:pt x="39" y="63"/>
                    </a:lnTo>
                    <a:lnTo>
                      <a:pt x="33" y="65"/>
                    </a:lnTo>
                    <a:lnTo>
                      <a:pt x="27" y="63"/>
                    </a:lnTo>
                    <a:lnTo>
                      <a:pt x="21" y="63"/>
                    </a:lnTo>
                    <a:lnTo>
                      <a:pt x="15" y="59"/>
                    </a:lnTo>
                    <a:lnTo>
                      <a:pt x="10" y="55"/>
                    </a:lnTo>
                    <a:lnTo>
                      <a:pt x="6" y="51"/>
                    </a:lnTo>
                    <a:lnTo>
                      <a:pt x="4" y="46"/>
                    </a:lnTo>
                    <a:lnTo>
                      <a:pt x="2" y="40"/>
                    </a:lnTo>
                    <a:lnTo>
                      <a:pt x="0" y="32"/>
                    </a:lnTo>
                    <a:lnTo>
                      <a:pt x="2" y="26"/>
                    </a:lnTo>
                    <a:lnTo>
                      <a:pt x="4" y="20"/>
                    </a:lnTo>
                    <a:lnTo>
                      <a:pt x="6" y="14"/>
                    </a:lnTo>
                    <a:lnTo>
                      <a:pt x="10" y="10"/>
                    </a:lnTo>
                    <a:lnTo>
                      <a:pt x="15" y="6"/>
                    </a:lnTo>
                    <a:lnTo>
                      <a:pt x="21" y="2"/>
                    </a:lnTo>
                    <a:lnTo>
                      <a:pt x="27" y="2"/>
                    </a:lnTo>
                    <a:lnTo>
                      <a:pt x="33" y="0"/>
                    </a:lnTo>
                    <a:lnTo>
                      <a:pt x="39" y="2"/>
                    </a:lnTo>
                    <a:lnTo>
                      <a:pt x="45" y="2"/>
                    </a:lnTo>
                    <a:lnTo>
                      <a:pt x="51" y="6"/>
                    </a:lnTo>
                    <a:lnTo>
                      <a:pt x="55" y="10"/>
                    </a:lnTo>
                    <a:lnTo>
                      <a:pt x="61"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5" name="Freeform 78"/>
              <p:cNvSpPr>
                <a:spLocks/>
              </p:cNvSpPr>
              <p:nvPr/>
            </p:nvSpPr>
            <p:spPr bwMode="auto">
              <a:xfrm>
                <a:off x="3228" y="1524"/>
                <a:ext cx="63" cy="61"/>
              </a:xfrm>
              <a:custGeom>
                <a:avLst/>
                <a:gdLst>
                  <a:gd name="T0" fmla="*/ 0 w 63"/>
                  <a:gd name="T1" fmla="*/ 31 h 61"/>
                  <a:gd name="T2" fmla="*/ 2 w 63"/>
                  <a:gd name="T3" fmla="*/ 25 h 61"/>
                  <a:gd name="T4" fmla="*/ 4 w 63"/>
                  <a:gd name="T5" fmla="*/ 20 h 61"/>
                  <a:gd name="T6" fmla="*/ 6 w 63"/>
                  <a:gd name="T7" fmla="*/ 14 h 61"/>
                  <a:gd name="T8" fmla="*/ 10 w 63"/>
                  <a:gd name="T9" fmla="*/ 10 h 61"/>
                  <a:gd name="T10" fmla="*/ 14 w 63"/>
                  <a:gd name="T11" fmla="*/ 6 h 61"/>
                  <a:gd name="T12" fmla="*/ 20 w 63"/>
                  <a:gd name="T13" fmla="*/ 4 h 61"/>
                  <a:gd name="T14" fmla="*/ 26 w 63"/>
                  <a:gd name="T15" fmla="*/ 2 h 61"/>
                  <a:gd name="T16" fmla="*/ 32 w 63"/>
                  <a:gd name="T17" fmla="*/ 0 h 61"/>
                  <a:gd name="T18" fmla="*/ 38 w 63"/>
                  <a:gd name="T19" fmla="*/ 2 h 61"/>
                  <a:gd name="T20" fmla="*/ 44 w 63"/>
                  <a:gd name="T21" fmla="*/ 4 h 61"/>
                  <a:gd name="T22" fmla="*/ 50 w 63"/>
                  <a:gd name="T23" fmla="*/ 6 h 61"/>
                  <a:gd name="T24" fmla="*/ 54 w 63"/>
                  <a:gd name="T25" fmla="*/ 10 h 61"/>
                  <a:gd name="T26" fmla="*/ 58 w 63"/>
                  <a:gd name="T27" fmla="*/ 14 h 61"/>
                  <a:gd name="T28" fmla="*/ 60 w 63"/>
                  <a:gd name="T29" fmla="*/ 20 h 61"/>
                  <a:gd name="T30" fmla="*/ 61 w 63"/>
                  <a:gd name="T31" fmla="*/ 25 h 61"/>
                  <a:gd name="T32" fmla="*/ 63 w 63"/>
                  <a:gd name="T33" fmla="*/ 31 h 61"/>
                  <a:gd name="T34" fmla="*/ 61 w 63"/>
                  <a:gd name="T35" fmla="*/ 37 h 61"/>
                  <a:gd name="T36" fmla="*/ 60 w 63"/>
                  <a:gd name="T37" fmla="*/ 43 h 61"/>
                  <a:gd name="T38" fmla="*/ 58 w 63"/>
                  <a:gd name="T39" fmla="*/ 47 h 61"/>
                  <a:gd name="T40" fmla="*/ 54 w 63"/>
                  <a:gd name="T41" fmla="*/ 53 h 61"/>
                  <a:gd name="T42" fmla="*/ 50 w 63"/>
                  <a:gd name="T43" fmla="*/ 57 h 61"/>
                  <a:gd name="T44" fmla="*/ 44 w 63"/>
                  <a:gd name="T45" fmla="*/ 59 h 61"/>
                  <a:gd name="T46" fmla="*/ 38 w 63"/>
                  <a:gd name="T47" fmla="*/ 61 h 61"/>
                  <a:gd name="T48" fmla="*/ 32 w 63"/>
                  <a:gd name="T49" fmla="*/ 61 h 61"/>
                  <a:gd name="T50" fmla="*/ 26 w 63"/>
                  <a:gd name="T51" fmla="*/ 61 h 61"/>
                  <a:gd name="T52" fmla="*/ 20 w 63"/>
                  <a:gd name="T53" fmla="*/ 59 h 61"/>
                  <a:gd name="T54" fmla="*/ 14 w 63"/>
                  <a:gd name="T55" fmla="*/ 57 h 61"/>
                  <a:gd name="T56" fmla="*/ 10 w 63"/>
                  <a:gd name="T57" fmla="*/ 53 h 61"/>
                  <a:gd name="T58" fmla="*/ 6 w 63"/>
                  <a:gd name="T59" fmla="*/ 47 h 61"/>
                  <a:gd name="T60" fmla="*/ 4 w 63"/>
                  <a:gd name="T61" fmla="*/ 43 h 61"/>
                  <a:gd name="T62" fmla="*/ 2 w 63"/>
                  <a:gd name="T63" fmla="*/ 37 h 61"/>
                  <a:gd name="T64" fmla="*/ 0 w 63"/>
                  <a:gd name="T65" fmla="*/ 3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1"/>
                  <a:gd name="T101" fmla="*/ 63 w 63"/>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1">
                    <a:moveTo>
                      <a:pt x="0" y="31"/>
                    </a:moveTo>
                    <a:lnTo>
                      <a:pt x="2" y="25"/>
                    </a:lnTo>
                    <a:lnTo>
                      <a:pt x="4" y="20"/>
                    </a:lnTo>
                    <a:lnTo>
                      <a:pt x="6" y="14"/>
                    </a:lnTo>
                    <a:lnTo>
                      <a:pt x="10" y="10"/>
                    </a:lnTo>
                    <a:lnTo>
                      <a:pt x="14" y="6"/>
                    </a:lnTo>
                    <a:lnTo>
                      <a:pt x="20" y="4"/>
                    </a:lnTo>
                    <a:lnTo>
                      <a:pt x="26" y="2"/>
                    </a:lnTo>
                    <a:lnTo>
                      <a:pt x="32" y="0"/>
                    </a:lnTo>
                    <a:lnTo>
                      <a:pt x="38" y="2"/>
                    </a:lnTo>
                    <a:lnTo>
                      <a:pt x="44" y="4"/>
                    </a:lnTo>
                    <a:lnTo>
                      <a:pt x="50" y="6"/>
                    </a:lnTo>
                    <a:lnTo>
                      <a:pt x="54" y="10"/>
                    </a:lnTo>
                    <a:lnTo>
                      <a:pt x="58" y="14"/>
                    </a:lnTo>
                    <a:lnTo>
                      <a:pt x="60" y="20"/>
                    </a:lnTo>
                    <a:lnTo>
                      <a:pt x="61" y="25"/>
                    </a:lnTo>
                    <a:lnTo>
                      <a:pt x="63" y="31"/>
                    </a:lnTo>
                    <a:lnTo>
                      <a:pt x="61" y="37"/>
                    </a:lnTo>
                    <a:lnTo>
                      <a:pt x="60" y="43"/>
                    </a:lnTo>
                    <a:lnTo>
                      <a:pt x="58" y="47"/>
                    </a:lnTo>
                    <a:lnTo>
                      <a:pt x="54" y="53"/>
                    </a:lnTo>
                    <a:lnTo>
                      <a:pt x="50" y="57"/>
                    </a:lnTo>
                    <a:lnTo>
                      <a:pt x="44" y="59"/>
                    </a:lnTo>
                    <a:lnTo>
                      <a:pt x="38" y="61"/>
                    </a:lnTo>
                    <a:lnTo>
                      <a:pt x="32" y="61"/>
                    </a:lnTo>
                    <a:lnTo>
                      <a:pt x="26" y="61"/>
                    </a:lnTo>
                    <a:lnTo>
                      <a:pt x="20" y="59"/>
                    </a:lnTo>
                    <a:lnTo>
                      <a:pt x="14" y="57"/>
                    </a:lnTo>
                    <a:lnTo>
                      <a:pt x="10" y="53"/>
                    </a:lnTo>
                    <a:lnTo>
                      <a:pt x="6" y="47"/>
                    </a:lnTo>
                    <a:lnTo>
                      <a:pt x="4" y="43"/>
                    </a:lnTo>
                    <a:lnTo>
                      <a:pt x="2"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6" name="Freeform 79"/>
              <p:cNvSpPr>
                <a:spLocks/>
              </p:cNvSpPr>
              <p:nvPr/>
            </p:nvSpPr>
            <p:spPr bwMode="auto">
              <a:xfrm>
                <a:off x="3228" y="1524"/>
                <a:ext cx="63" cy="61"/>
              </a:xfrm>
              <a:custGeom>
                <a:avLst/>
                <a:gdLst>
                  <a:gd name="T0" fmla="*/ 0 w 63"/>
                  <a:gd name="T1" fmla="*/ 31 h 61"/>
                  <a:gd name="T2" fmla="*/ 0 w 63"/>
                  <a:gd name="T3" fmla="*/ 31 h 61"/>
                  <a:gd name="T4" fmla="*/ 2 w 63"/>
                  <a:gd name="T5" fmla="*/ 25 h 61"/>
                  <a:gd name="T6" fmla="*/ 4 w 63"/>
                  <a:gd name="T7" fmla="*/ 20 h 61"/>
                  <a:gd name="T8" fmla="*/ 6 w 63"/>
                  <a:gd name="T9" fmla="*/ 14 h 61"/>
                  <a:gd name="T10" fmla="*/ 10 w 63"/>
                  <a:gd name="T11" fmla="*/ 10 h 61"/>
                  <a:gd name="T12" fmla="*/ 14 w 63"/>
                  <a:gd name="T13" fmla="*/ 6 h 61"/>
                  <a:gd name="T14" fmla="*/ 20 w 63"/>
                  <a:gd name="T15" fmla="*/ 4 h 61"/>
                  <a:gd name="T16" fmla="*/ 26 w 63"/>
                  <a:gd name="T17" fmla="*/ 2 h 61"/>
                  <a:gd name="T18" fmla="*/ 32 w 63"/>
                  <a:gd name="T19" fmla="*/ 0 h 61"/>
                  <a:gd name="T20" fmla="*/ 38 w 63"/>
                  <a:gd name="T21" fmla="*/ 2 h 61"/>
                  <a:gd name="T22" fmla="*/ 44 w 63"/>
                  <a:gd name="T23" fmla="*/ 4 h 61"/>
                  <a:gd name="T24" fmla="*/ 50 w 63"/>
                  <a:gd name="T25" fmla="*/ 6 h 61"/>
                  <a:gd name="T26" fmla="*/ 54 w 63"/>
                  <a:gd name="T27" fmla="*/ 10 h 61"/>
                  <a:gd name="T28" fmla="*/ 58 w 63"/>
                  <a:gd name="T29" fmla="*/ 14 h 61"/>
                  <a:gd name="T30" fmla="*/ 60 w 63"/>
                  <a:gd name="T31" fmla="*/ 20 h 61"/>
                  <a:gd name="T32" fmla="*/ 61 w 63"/>
                  <a:gd name="T33" fmla="*/ 25 h 61"/>
                  <a:gd name="T34" fmla="*/ 63 w 63"/>
                  <a:gd name="T35" fmla="*/ 31 h 61"/>
                  <a:gd name="T36" fmla="*/ 61 w 63"/>
                  <a:gd name="T37" fmla="*/ 37 h 61"/>
                  <a:gd name="T38" fmla="*/ 60 w 63"/>
                  <a:gd name="T39" fmla="*/ 43 h 61"/>
                  <a:gd name="T40" fmla="*/ 58 w 63"/>
                  <a:gd name="T41" fmla="*/ 47 h 61"/>
                  <a:gd name="T42" fmla="*/ 54 w 63"/>
                  <a:gd name="T43" fmla="*/ 53 h 61"/>
                  <a:gd name="T44" fmla="*/ 50 w 63"/>
                  <a:gd name="T45" fmla="*/ 57 h 61"/>
                  <a:gd name="T46" fmla="*/ 44 w 63"/>
                  <a:gd name="T47" fmla="*/ 59 h 61"/>
                  <a:gd name="T48" fmla="*/ 38 w 63"/>
                  <a:gd name="T49" fmla="*/ 61 h 61"/>
                  <a:gd name="T50" fmla="*/ 32 w 63"/>
                  <a:gd name="T51" fmla="*/ 61 h 61"/>
                  <a:gd name="T52" fmla="*/ 26 w 63"/>
                  <a:gd name="T53" fmla="*/ 61 h 61"/>
                  <a:gd name="T54" fmla="*/ 20 w 63"/>
                  <a:gd name="T55" fmla="*/ 59 h 61"/>
                  <a:gd name="T56" fmla="*/ 14 w 63"/>
                  <a:gd name="T57" fmla="*/ 57 h 61"/>
                  <a:gd name="T58" fmla="*/ 10 w 63"/>
                  <a:gd name="T59" fmla="*/ 53 h 61"/>
                  <a:gd name="T60" fmla="*/ 6 w 63"/>
                  <a:gd name="T61" fmla="*/ 47 h 61"/>
                  <a:gd name="T62" fmla="*/ 4 w 63"/>
                  <a:gd name="T63" fmla="*/ 43 h 61"/>
                  <a:gd name="T64" fmla="*/ 2 w 63"/>
                  <a:gd name="T65" fmla="*/ 37 h 61"/>
                  <a:gd name="T66" fmla="*/ 0 w 63"/>
                  <a:gd name="T67" fmla="*/ 31 h 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1"/>
                  <a:gd name="T104" fmla="*/ 63 w 63"/>
                  <a:gd name="T105" fmla="*/ 61 h 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1">
                    <a:moveTo>
                      <a:pt x="0" y="31"/>
                    </a:moveTo>
                    <a:lnTo>
                      <a:pt x="0" y="31"/>
                    </a:lnTo>
                    <a:lnTo>
                      <a:pt x="2" y="25"/>
                    </a:lnTo>
                    <a:lnTo>
                      <a:pt x="4" y="20"/>
                    </a:lnTo>
                    <a:lnTo>
                      <a:pt x="6" y="14"/>
                    </a:lnTo>
                    <a:lnTo>
                      <a:pt x="10" y="10"/>
                    </a:lnTo>
                    <a:lnTo>
                      <a:pt x="14" y="6"/>
                    </a:lnTo>
                    <a:lnTo>
                      <a:pt x="20" y="4"/>
                    </a:lnTo>
                    <a:lnTo>
                      <a:pt x="26" y="2"/>
                    </a:lnTo>
                    <a:lnTo>
                      <a:pt x="32" y="0"/>
                    </a:lnTo>
                    <a:lnTo>
                      <a:pt x="38" y="2"/>
                    </a:lnTo>
                    <a:lnTo>
                      <a:pt x="44" y="4"/>
                    </a:lnTo>
                    <a:lnTo>
                      <a:pt x="50" y="6"/>
                    </a:lnTo>
                    <a:lnTo>
                      <a:pt x="54" y="10"/>
                    </a:lnTo>
                    <a:lnTo>
                      <a:pt x="58" y="14"/>
                    </a:lnTo>
                    <a:lnTo>
                      <a:pt x="60" y="20"/>
                    </a:lnTo>
                    <a:lnTo>
                      <a:pt x="61" y="25"/>
                    </a:lnTo>
                    <a:lnTo>
                      <a:pt x="63" y="31"/>
                    </a:lnTo>
                    <a:lnTo>
                      <a:pt x="61" y="37"/>
                    </a:lnTo>
                    <a:lnTo>
                      <a:pt x="60" y="43"/>
                    </a:lnTo>
                    <a:lnTo>
                      <a:pt x="58" y="47"/>
                    </a:lnTo>
                    <a:lnTo>
                      <a:pt x="54" y="53"/>
                    </a:lnTo>
                    <a:lnTo>
                      <a:pt x="50" y="57"/>
                    </a:lnTo>
                    <a:lnTo>
                      <a:pt x="44" y="59"/>
                    </a:lnTo>
                    <a:lnTo>
                      <a:pt x="38" y="61"/>
                    </a:lnTo>
                    <a:lnTo>
                      <a:pt x="32" y="61"/>
                    </a:lnTo>
                    <a:lnTo>
                      <a:pt x="26" y="61"/>
                    </a:lnTo>
                    <a:lnTo>
                      <a:pt x="20" y="59"/>
                    </a:lnTo>
                    <a:lnTo>
                      <a:pt x="14" y="57"/>
                    </a:lnTo>
                    <a:lnTo>
                      <a:pt x="10" y="53"/>
                    </a:lnTo>
                    <a:lnTo>
                      <a:pt x="6" y="47"/>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7" name="Freeform 80"/>
              <p:cNvSpPr>
                <a:spLocks/>
              </p:cNvSpPr>
              <p:nvPr/>
            </p:nvSpPr>
            <p:spPr bwMode="auto">
              <a:xfrm>
                <a:off x="3327" y="1524"/>
                <a:ext cx="63" cy="65"/>
              </a:xfrm>
              <a:custGeom>
                <a:avLst/>
                <a:gdLst>
                  <a:gd name="T0" fmla="*/ 0 w 63"/>
                  <a:gd name="T1" fmla="*/ 33 h 65"/>
                  <a:gd name="T2" fmla="*/ 0 w 63"/>
                  <a:gd name="T3" fmla="*/ 25 h 65"/>
                  <a:gd name="T4" fmla="*/ 2 w 63"/>
                  <a:gd name="T5" fmla="*/ 21 h 65"/>
                  <a:gd name="T6" fmla="*/ 4 w 63"/>
                  <a:gd name="T7" fmla="*/ 16 h 65"/>
                  <a:gd name="T8" fmla="*/ 8 w 63"/>
                  <a:gd name="T9" fmla="*/ 10 h 65"/>
                  <a:gd name="T10" fmla="*/ 14 w 63"/>
                  <a:gd name="T11" fmla="*/ 6 h 65"/>
                  <a:gd name="T12" fmla="*/ 20 w 63"/>
                  <a:gd name="T13" fmla="*/ 4 h 65"/>
                  <a:gd name="T14" fmla="*/ 25 w 63"/>
                  <a:gd name="T15" fmla="*/ 2 h 65"/>
                  <a:gd name="T16" fmla="*/ 31 w 63"/>
                  <a:gd name="T17" fmla="*/ 0 h 65"/>
                  <a:gd name="T18" fmla="*/ 37 w 63"/>
                  <a:gd name="T19" fmla="*/ 2 h 65"/>
                  <a:gd name="T20" fmla="*/ 43 w 63"/>
                  <a:gd name="T21" fmla="*/ 4 h 65"/>
                  <a:gd name="T22" fmla="*/ 49 w 63"/>
                  <a:gd name="T23" fmla="*/ 6 h 65"/>
                  <a:gd name="T24" fmla="*/ 55 w 63"/>
                  <a:gd name="T25" fmla="*/ 10 h 65"/>
                  <a:gd name="T26" fmla="*/ 57 w 63"/>
                  <a:gd name="T27" fmla="*/ 16 h 65"/>
                  <a:gd name="T28" fmla="*/ 61 w 63"/>
                  <a:gd name="T29" fmla="*/ 21 h 65"/>
                  <a:gd name="T30" fmla="*/ 63 w 63"/>
                  <a:gd name="T31" fmla="*/ 25 h 65"/>
                  <a:gd name="T32" fmla="*/ 63 w 63"/>
                  <a:gd name="T33" fmla="*/ 33 h 65"/>
                  <a:gd name="T34" fmla="*/ 63 w 63"/>
                  <a:gd name="T35" fmla="*/ 39 h 65"/>
                  <a:gd name="T36" fmla="*/ 61 w 63"/>
                  <a:gd name="T37" fmla="*/ 45 h 65"/>
                  <a:gd name="T38" fmla="*/ 57 w 63"/>
                  <a:gd name="T39" fmla="*/ 51 h 65"/>
                  <a:gd name="T40" fmla="*/ 55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20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21"/>
                    </a:lnTo>
                    <a:lnTo>
                      <a:pt x="4" y="16"/>
                    </a:lnTo>
                    <a:lnTo>
                      <a:pt x="8" y="10"/>
                    </a:lnTo>
                    <a:lnTo>
                      <a:pt x="14" y="6"/>
                    </a:lnTo>
                    <a:lnTo>
                      <a:pt x="20" y="4"/>
                    </a:lnTo>
                    <a:lnTo>
                      <a:pt x="25" y="2"/>
                    </a:lnTo>
                    <a:lnTo>
                      <a:pt x="31" y="0"/>
                    </a:lnTo>
                    <a:lnTo>
                      <a:pt x="37" y="2"/>
                    </a:lnTo>
                    <a:lnTo>
                      <a:pt x="43" y="4"/>
                    </a:lnTo>
                    <a:lnTo>
                      <a:pt x="49" y="6"/>
                    </a:lnTo>
                    <a:lnTo>
                      <a:pt x="55" y="10"/>
                    </a:lnTo>
                    <a:lnTo>
                      <a:pt x="57" y="16"/>
                    </a:lnTo>
                    <a:lnTo>
                      <a:pt x="61" y="21"/>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20"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8" name="Freeform 81"/>
              <p:cNvSpPr>
                <a:spLocks/>
              </p:cNvSpPr>
              <p:nvPr/>
            </p:nvSpPr>
            <p:spPr bwMode="auto">
              <a:xfrm>
                <a:off x="3327" y="1524"/>
                <a:ext cx="63" cy="65"/>
              </a:xfrm>
              <a:custGeom>
                <a:avLst/>
                <a:gdLst>
                  <a:gd name="T0" fmla="*/ 0 w 63"/>
                  <a:gd name="T1" fmla="*/ 33 h 65"/>
                  <a:gd name="T2" fmla="*/ 0 w 63"/>
                  <a:gd name="T3" fmla="*/ 33 h 65"/>
                  <a:gd name="T4" fmla="*/ 0 w 63"/>
                  <a:gd name="T5" fmla="*/ 25 h 65"/>
                  <a:gd name="T6" fmla="*/ 2 w 63"/>
                  <a:gd name="T7" fmla="*/ 21 h 65"/>
                  <a:gd name="T8" fmla="*/ 4 w 63"/>
                  <a:gd name="T9" fmla="*/ 16 h 65"/>
                  <a:gd name="T10" fmla="*/ 8 w 63"/>
                  <a:gd name="T11" fmla="*/ 10 h 65"/>
                  <a:gd name="T12" fmla="*/ 14 w 63"/>
                  <a:gd name="T13" fmla="*/ 6 h 65"/>
                  <a:gd name="T14" fmla="*/ 20 w 63"/>
                  <a:gd name="T15" fmla="*/ 4 h 65"/>
                  <a:gd name="T16" fmla="*/ 25 w 63"/>
                  <a:gd name="T17" fmla="*/ 2 h 65"/>
                  <a:gd name="T18" fmla="*/ 31 w 63"/>
                  <a:gd name="T19" fmla="*/ 0 h 65"/>
                  <a:gd name="T20" fmla="*/ 37 w 63"/>
                  <a:gd name="T21" fmla="*/ 2 h 65"/>
                  <a:gd name="T22" fmla="*/ 43 w 63"/>
                  <a:gd name="T23" fmla="*/ 4 h 65"/>
                  <a:gd name="T24" fmla="*/ 49 w 63"/>
                  <a:gd name="T25" fmla="*/ 6 h 65"/>
                  <a:gd name="T26" fmla="*/ 55 w 63"/>
                  <a:gd name="T27" fmla="*/ 10 h 65"/>
                  <a:gd name="T28" fmla="*/ 57 w 63"/>
                  <a:gd name="T29" fmla="*/ 16 h 65"/>
                  <a:gd name="T30" fmla="*/ 61 w 63"/>
                  <a:gd name="T31" fmla="*/ 21 h 65"/>
                  <a:gd name="T32" fmla="*/ 63 w 63"/>
                  <a:gd name="T33" fmla="*/ 25 h 65"/>
                  <a:gd name="T34" fmla="*/ 63 w 63"/>
                  <a:gd name="T35" fmla="*/ 33 h 65"/>
                  <a:gd name="T36" fmla="*/ 63 w 63"/>
                  <a:gd name="T37" fmla="*/ 39 h 65"/>
                  <a:gd name="T38" fmla="*/ 61 w 63"/>
                  <a:gd name="T39" fmla="*/ 45 h 65"/>
                  <a:gd name="T40" fmla="*/ 57 w 63"/>
                  <a:gd name="T41" fmla="*/ 51 h 65"/>
                  <a:gd name="T42" fmla="*/ 55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20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21"/>
                    </a:lnTo>
                    <a:lnTo>
                      <a:pt x="4" y="16"/>
                    </a:lnTo>
                    <a:lnTo>
                      <a:pt x="8" y="10"/>
                    </a:lnTo>
                    <a:lnTo>
                      <a:pt x="14" y="6"/>
                    </a:lnTo>
                    <a:lnTo>
                      <a:pt x="20" y="4"/>
                    </a:lnTo>
                    <a:lnTo>
                      <a:pt x="25" y="2"/>
                    </a:lnTo>
                    <a:lnTo>
                      <a:pt x="31" y="0"/>
                    </a:lnTo>
                    <a:lnTo>
                      <a:pt x="37" y="2"/>
                    </a:lnTo>
                    <a:lnTo>
                      <a:pt x="43" y="4"/>
                    </a:lnTo>
                    <a:lnTo>
                      <a:pt x="49" y="6"/>
                    </a:lnTo>
                    <a:lnTo>
                      <a:pt x="55" y="10"/>
                    </a:lnTo>
                    <a:lnTo>
                      <a:pt x="57" y="16"/>
                    </a:lnTo>
                    <a:lnTo>
                      <a:pt x="61" y="21"/>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20"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9" name="Freeform 82"/>
              <p:cNvSpPr>
                <a:spLocks/>
              </p:cNvSpPr>
              <p:nvPr/>
            </p:nvSpPr>
            <p:spPr bwMode="auto">
              <a:xfrm>
                <a:off x="3291" y="1601"/>
                <a:ext cx="65" cy="65"/>
              </a:xfrm>
              <a:custGeom>
                <a:avLst/>
                <a:gdLst>
                  <a:gd name="T0" fmla="*/ 65 w 65"/>
                  <a:gd name="T1" fmla="*/ 33 h 65"/>
                  <a:gd name="T2" fmla="*/ 63 w 65"/>
                  <a:gd name="T3" fmla="*/ 39 h 65"/>
                  <a:gd name="T4" fmla="*/ 63 w 65"/>
                  <a:gd name="T5" fmla="*/ 45 h 65"/>
                  <a:gd name="T6" fmla="*/ 60 w 65"/>
                  <a:gd name="T7" fmla="*/ 51 h 65"/>
                  <a:gd name="T8" fmla="*/ 56 w 65"/>
                  <a:gd name="T9" fmla="*/ 55 h 65"/>
                  <a:gd name="T10" fmla="*/ 52 w 65"/>
                  <a:gd name="T11" fmla="*/ 59 h 65"/>
                  <a:gd name="T12" fmla="*/ 46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3 h 65"/>
                  <a:gd name="T34" fmla="*/ 2 w 65"/>
                  <a:gd name="T35" fmla="*/ 25 h 65"/>
                  <a:gd name="T36" fmla="*/ 2 w 65"/>
                  <a:gd name="T37" fmla="*/ 19 h 65"/>
                  <a:gd name="T38" fmla="*/ 6 w 65"/>
                  <a:gd name="T39" fmla="*/ 15 h 65"/>
                  <a:gd name="T40" fmla="*/ 10 w 65"/>
                  <a:gd name="T41" fmla="*/ 9 h 65"/>
                  <a:gd name="T42" fmla="*/ 14 w 65"/>
                  <a:gd name="T43" fmla="*/ 6 h 65"/>
                  <a:gd name="T44" fmla="*/ 20 w 65"/>
                  <a:gd name="T45" fmla="*/ 4 h 65"/>
                  <a:gd name="T46" fmla="*/ 26 w 65"/>
                  <a:gd name="T47" fmla="*/ 2 h 65"/>
                  <a:gd name="T48" fmla="*/ 32 w 65"/>
                  <a:gd name="T49" fmla="*/ 0 h 65"/>
                  <a:gd name="T50" fmla="*/ 40 w 65"/>
                  <a:gd name="T51" fmla="*/ 2 h 65"/>
                  <a:gd name="T52" fmla="*/ 46 w 65"/>
                  <a:gd name="T53" fmla="*/ 4 h 65"/>
                  <a:gd name="T54" fmla="*/ 52 w 65"/>
                  <a:gd name="T55" fmla="*/ 6 h 65"/>
                  <a:gd name="T56" fmla="*/ 56 w 65"/>
                  <a:gd name="T57" fmla="*/ 9 h 65"/>
                  <a:gd name="T58" fmla="*/ 60 w 65"/>
                  <a:gd name="T59" fmla="*/ 15 h 65"/>
                  <a:gd name="T60" fmla="*/ 63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3"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3"/>
                    </a:lnTo>
                    <a:lnTo>
                      <a:pt x="2" y="25"/>
                    </a:lnTo>
                    <a:lnTo>
                      <a:pt x="2" y="19"/>
                    </a:lnTo>
                    <a:lnTo>
                      <a:pt x="6" y="15"/>
                    </a:lnTo>
                    <a:lnTo>
                      <a:pt x="10" y="9"/>
                    </a:lnTo>
                    <a:lnTo>
                      <a:pt x="14" y="6"/>
                    </a:lnTo>
                    <a:lnTo>
                      <a:pt x="20" y="4"/>
                    </a:lnTo>
                    <a:lnTo>
                      <a:pt x="26" y="2"/>
                    </a:lnTo>
                    <a:lnTo>
                      <a:pt x="32" y="0"/>
                    </a:lnTo>
                    <a:lnTo>
                      <a:pt x="40" y="2"/>
                    </a:lnTo>
                    <a:lnTo>
                      <a:pt x="46" y="4"/>
                    </a:lnTo>
                    <a:lnTo>
                      <a:pt x="52" y="6"/>
                    </a:lnTo>
                    <a:lnTo>
                      <a:pt x="56" y="9"/>
                    </a:lnTo>
                    <a:lnTo>
                      <a:pt x="60" y="15"/>
                    </a:lnTo>
                    <a:lnTo>
                      <a:pt x="63" y="19"/>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0" name="Freeform 83"/>
              <p:cNvSpPr>
                <a:spLocks/>
              </p:cNvSpPr>
              <p:nvPr/>
            </p:nvSpPr>
            <p:spPr bwMode="auto">
              <a:xfrm>
                <a:off x="3291" y="1601"/>
                <a:ext cx="65" cy="65"/>
              </a:xfrm>
              <a:custGeom>
                <a:avLst/>
                <a:gdLst>
                  <a:gd name="T0" fmla="*/ 65 w 65"/>
                  <a:gd name="T1" fmla="*/ 33 h 65"/>
                  <a:gd name="T2" fmla="*/ 65 w 65"/>
                  <a:gd name="T3" fmla="*/ 33 h 65"/>
                  <a:gd name="T4" fmla="*/ 63 w 65"/>
                  <a:gd name="T5" fmla="*/ 39 h 65"/>
                  <a:gd name="T6" fmla="*/ 63 w 65"/>
                  <a:gd name="T7" fmla="*/ 45 h 65"/>
                  <a:gd name="T8" fmla="*/ 60 w 65"/>
                  <a:gd name="T9" fmla="*/ 51 h 65"/>
                  <a:gd name="T10" fmla="*/ 56 w 65"/>
                  <a:gd name="T11" fmla="*/ 55 h 65"/>
                  <a:gd name="T12" fmla="*/ 52 w 65"/>
                  <a:gd name="T13" fmla="*/ 59 h 65"/>
                  <a:gd name="T14" fmla="*/ 46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3 h 65"/>
                  <a:gd name="T36" fmla="*/ 2 w 65"/>
                  <a:gd name="T37" fmla="*/ 25 h 65"/>
                  <a:gd name="T38" fmla="*/ 2 w 65"/>
                  <a:gd name="T39" fmla="*/ 19 h 65"/>
                  <a:gd name="T40" fmla="*/ 6 w 65"/>
                  <a:gd name="T41" fmla="*/ 15 h 65"/>
                  <a:gd name="T42" fmla="*/ 10 w 65"/>
                  <a:gd name="T43" fmla="*/ 9 h 65"/>
                  <a:gd name="T44" fmla="*/ 14 w 65"/>
                  <a:gd name="T45" fmla="*/ 6 h 65"/>
                  <a:gd name="T46" fmla="*/ 20 w 65"/>
                  <a:gd name="T47" fmla="*/ 4 h 65"/>
                  <a:gd name="T48" fmla="*/ 26 w 65"/>
                  <a:gd name="T49" fmla="*/ 2 h 65"/>
                  <a:gd name="T50" fmla="*/ 32 w 65"/>
                  <a:gd name="T51" fmla="*/ 0 h 65"/>
                  <a:gd name="T52" fmla="*/ 40 w 65"/>
                  <a:gd name="T53" fmla="*/ 2 h 65"/>
                  <a:gd name="T54" fmla="*/ 46 w 65"/>
                  <a:gd name="T55" fmla="*/ 4 h 65"/>
                  <a:gd name="T56" fmla="*/ 52 w 65"/>
                  <a:gd name="T57" fmla="*/ 6 h 65"/>
                  <a:gd name="T58" fmla="*/ 56 w 65"/>
                  <a:gd name="T59" fmla="*/ 9 h 65"/>
                  <a:gd name="T60" fmla="*/ 60 w 65"/>
                  <a:gd name="T61" fmla="*/ 15 h 65"/>
                  <a:gd name="T62" fmla="*/ 63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3"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3"/>
                    </a:lnTo>
                    <a:lnTo>
                      <a:pt x="2" y="25"/>
                    </a:lnTo>
                    <a:lnTo>
                      <a:pt x="2" y="19"/>
                    </a:lnTo>
                    <a:lnTo>
                      <a:pt x="6" y="15"/>
                    </a:lnTo>
                    <a:lnTo>
                      <a:pt x="10" y="9"/>
                    </a:lnTo>
                    <a:lnTo>
                      <a:pt x="14" y="6"/>
                    </a:lnTo>
                    <a:lnTo>
                      <a:pt x="20" y="4"/>
                    </a:lnTo>
                    <a:lnTo>
                      <a:pt x="26" y="2"/>
                    </a:lnTo>
                    <a:lnTo>
                      <a:pt x="32" y="0"/>
                    </a:lnTo>
                    <a:lnTo>
                      <a:pt x="40" y="2"/>
                    </a:lnTo>
                    <a:lnTo>
                      <a:pt x="46" y="4"/>
                    </a:lnTo>
                    <a:lnTo>
                      <a:pt x="52" y="6"/>
                    </a:lnTo>
                    <a:lnTo>
                      <a:pt x="56" y="9"/>
                    </a:lnTo>
                    <a:lnTo>
                      <a:pt x="60" y="15"/>
                    </a:lnTo>
                    <a:lnTo>
                      <a:pt x="63"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1" name="Freeform 84"/>
              <p:cNvSpPr>
                <a:spLocks/>
              </p:cNvSpPr>
              <p:nvPr/>
            </p:nvSpPr>
            <p:spPr bwMode="auto">
              <a:xfrm>
                <a:off x="3274" y="1553"/>
                <a:ext cx="63" cy="65"/>
              </a:xfrm>
              <a:custGeom>
                <a:avLst/>
                <a:gdLst>
                  <a:gd name="T0" fmla="*/ 0 w 63"/>
                  <a:gd name="T1" fmla="*/ 34 h 65"/>
                  <a:gd name="T2" fmla="*/ 0 w 63"/>
                  <a:gd name="T3" fmla="*/ 28 h 65"/>
                  <a:gd name="T4" fmla="*/ 2 w 63"/>
                  <a:gd name="T5" fmla="*/ 22 h 65"/>
                  <a:gd name="T6" fmla="*/ 4 w 63"/>
                  <a:gd name="T7" fmla="*/ 16 h 65"/>
                  <a:gd name="T8" fmla="*/ 8 w 63"/>
                  <a:gd name="T9" fmla="*/ 10 h 65"/>
                  <a:gd name="T10" fmla="*/ 14 w 63"/>
                  <a:gd name="T11" fmla="*/ 6 h 65"/>
                  <a:gd name="T12" fmla="*/ 19 w 63"/>
                  <a:gd name="T13" fmla="*/ 4 h 65"/>
                  <a:gd name="T14" fmla="*/ 23 w 63"/>
                  <a:gd name="T15" fmla="*/ 2 h 65"/>
                  <a:gd name="T16" fmla="*/ 31 w 63"/>
                  <a:gd name="T17" fmla="*/ 0 h 65"/>
                  <a:gd name="T18" fmla="*/ 37 w 63"/>
                  <a:gd name="T19" fmla="*/ 2 h 65"/>
                  <a:gd name="T20" fmla="*/ 43 w 63"/>
                  <a:gd name="T21" fmla="*/ 4 h 65"/>
                  <a:gd name="T22" fmla="*/ 49 w 63"/>
                  <a:gd name="T23" fmla="*/ 6 h 65"/>
                  <a:gd name="T24" fmla="*/ 53 w 63"/>
                  <a:gd name="T25" fmla="*/ 10 h 65"/>
                  <a:gd name="T26" fmla="*/ 57 w 63"/>
                  <a:gd name="T27" fmla="*/ 16 h 65"/>
                  <a:gd name="T28" fmla="*/ 61 w 63"/>
                  <a:gd name="T29" fmla="*/ 22 h 65"/>
                  <a:gd name="T30" fmla="*/ 63 w 63"/>
                  <a:gd name="T31" fmla="*/ 28 h 65"/>
                  <a:gd name="T32" fmla="*/ 63 w 63"/>
                  <a:gd name="T33" fmla="*/ 34 h 65"/>
                  <a:gd name="T34" fmla="*/ 63 w 63"/>
                  <a:gd name="T35" fmla="*/ 40 h 65"/>
                  <a:gd name="T36" fmla="*/ 61 w 63"/>
                  <a:gd name="T37" fmla="*/ 46 h 65"/>
                  <a:gd name="T38" fmla="*/ 57 w 63"/>
                  <a:gd name="T39" fmla="*/ 52 h 65"/>
                  <a:gd name="T40" fmla="*/ 53 w 63"/>
                  <a:gd name="T41" fmla="*/ 55 h 65"/>
                  <a:gd name="T42" fmla="*/ 49 w 63"/>
                  <a:gd name="T43" fmla="*/ 59 h 65"/>
                  <a:gd name="T44" fmla="*/ 43 w 63"/>
                  <a:gd name="T45" fmla="*/ 63 h 65"/>
                  <a:gd name="T46" fmla="*/ 37 w 63"/>
                  <a:gd name="T47" fmla="*/ 65 h 65"/>
                  <a:gd name="T48" fmla="*/ 31 w 63"/>
                  <a:gd name="T49" fmla="*/ 65 h 65"/>
                  <a:gd name="T50" fmla="*/ 23 w 63"/>
                  <a:gd name="T51" fmla="*/ 65 h 65"/>
                  <a:gd name="T52" fmla="*/ 19 w 63"/>
                  <a:gd name="T53" fmla="*/ 63 h 65"/>
                  <a:gd name="T54" fmla="*/ 14 w 63"/>
                  <a:gd name="T55" fmla="*/ 59 h 65"/>
                  <a:gd name="T56" fmla="*/ 8 w 63"/>
                  <a:gd name="T57" fmla="*/ 55 h 65"/>
                  <a:gd name="T58" fmla="*/ 4 w 63"/>
                  <a:gd name="T59" fmla="*/ 52 h 65"/>
                  <a:gd name="T60" fmla="*/ 2 w 63"/>
                  <a:gd name="T61" fmla="*/ 46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8"/>
                    </a:lnTo>
                    <a:lnTo>
                      <a:pt x="2" y="22"/>
                    </a:lnTo>
                    <a:lnTo>
                      <a:pt x="4" y="16"/>
                    </a:lnTo>
                    <a:lnTo>
                      <a:pt x="8" y="10"/>
                    </a:lnTo>
                    <a:lnTo>
                      <a:pt x="14" y="6"/>
                    </a:lnTo>
                    <a:lnTo>
                      <a:pt x="19" y="4"/>
                    </a:lnTo>
                    <a:lnTo>
                      <a:pt x="23"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5"/>
                    </a:lnTo>
                    <a:lnTo>
                      <a:pt x="49" y="59"/>
                    </a:lnTo>
                    <a:lnTo>
                      <a:pt x="43" y="63"/>
                    </a:lnTo>
                    <a:lnTo>
                      <a:pt x="37" y="65"/>
                    </a:lnTo>
                    <a:lnTo>
                      <a:pt x="31" y="65"/>
                    </a:lnTo>
                    <a:lnTo>
                      <a:pt x="23" y="65"/>
                    </a:lnTo>
                    <a:lnTo>
                      <a:pt x="19" y="63"/>
                    </a:lnTo>
                    <a:lnTo>
                      <a:pt x="14" y="59"/>
                    </a:lnTo>
                    <a:lnTo>
                      <a:pt x="8" y="55"/>
                    </a:lnTo>
                    <a:lnTo>
                      <a:pt x="4" y="52"/>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2" name="Freeform 85"/>
              <p:cNvSpPr>
                <a:spLocks/>
              </p:cNvSpPr>
              <p:nvPr/>
            </p:nvSpPr>
            <p:spPr bwMode="auto">
              <a:xfrm>
                <a:off x="3274" y="1553"/>
                <a:ext cx="63" cy="65"/>
              </a:xfrm>
              <a:custGeom>
                <a:avLst/>
                <a:gdLst>
                  <a:gd name="T0" fmla="*/ 0 w 63"/>
                  <a:gd name="T1" fmla="*/ 34 h 65"/>
                  <a:gd name="T2" fmla="*/ 0 w 63"/>
                  <a:gd name="T3" fmla="*/ 34 h 65"/>
                  <a:gd name="T4" fmla="*/ 0 w 63"/>
                  <a:gd name="T5" fmla="*/ 28 h 65"/>
                  <a:gd name="T6" fmla="*/ 2 w 63"/>
                  <a:gd name="T7" fmla="*/ 22 h 65"/>
                  <a:gd name="T8" fmla="*/ 4 w 63"/>
                  <a:gd name="T9" fmla="*/ 16 h 65"/>
                  <a:gd name="T10" fmla="*/ 8 w 63"/>
                  <a:gd name="T11" fmla="*/ 10 h 65"/>
                  <a:gd name="T12" fmla="*/ 14 w 63"/>
                  <a:gd name="T13" fmla="*/ 6 h 65"/>
                  <a:gd name="T14" fmla="*/ 19 w 63"/>
                  <a:gd name="T15" fmla="*/ 4 h 65"/>
                  <a:gd name="T16" fmla="*/ 23 w 63"/>
                  <a:gd name="T17" fmla="*/ 2 h 65"/>
                  <a:gd name="T18" fmla="*/ 31 w 63"/>
                  <a:gd name="T19" fmla="*/ 0 h 65"/>
                  <a:gd name="T20" fmla="*/ 37 w 63"/>
                  <a:gd name="T21" fmla="*/ 2 h 65"/>
                  <a:gd name="T22" fmla="*/ 43 w 63"/>
                  <a:gd name="T23" fmla="*/ 4 h 65"/>
                  <a:gd name="T24" fmla="*/ 49 w 63"/>
                  <a:gd name="T25" fmla="*/ 6 h 65"/>
                  <a:gd name="T26" fmla="*/ 53 w 63"/>
                  <a:gd name="T27" fmla="*/ 10 h 65"/>
                  <a:gd name="T28" fmla="*/ 57 w 63"/>
                  <a:gd name="T29" fmla="*/ 16 h 65"/>
                  <a:gd name="T30" fmla="*/ 61 w 63"/>
                  <a:gd name="T31" fmla="*/ 22 h 65"/>
                  <a:gd name="T32" fmla="*/ 63 w 63"/>
                  <a:gd name="T33" fmla="*/ 28 h 65"/>
                  <a:gd name="T34" fmla="*/ 63 w 63"/>
                  <a:gd name="T35" fmla="*/ 34 h 65"/>
                  <a:gd name="T36" fmla="*/ 63 w 63"/>
                  <a:gd name="T37" fmla="*/ 40 h 65"/>
                  <a:gd name="T38" fmla="*/ 61 w 63"/>
                  <a:gd name="T39" fmla="*/ 46 h 65"/>
                  <a:gd name="T40" fmla="*/ 57 w 63"/>
                  <a:gd name="T41" fmla="*/ 52 h 65"/>
                  <a:gd name="T42" fmla="*/ 53 w 63"/>
                  <a:gd name="T43" fmla="*/ 55 h 65"/>
                  <a:gd name="T44" fmla="*/ 49 w 63"/>
                  <a:gd name="T45" fmla="*/ 59 h 65"/>
                  <a:gd name="T46" fmla="*/ 43 w 63"/>
                  <a:gd name="T47" fmla="*/ 63 h 65"/>
                  <a:gd name="T48" fmla="*/ 37 w 63"/>
                  <a:gd name="T49" fmla="*/ 65 h 65"/>
                  <a:gd name="T50" fmla="*/ 31 w 63"/>
                  <a:gd name="T51" fmla="*/ 65 h 65"/>
                  <a:gd name="T52" fmla="*/ 23 w 63"/>
                  <a:gd name="T53" fmla="*/ 65 h 65"/>
                  <a:gd name="T54" fmla="*/ 19 w 63"/>
                  <a:gd name="T55" fmla="*/ 63 h 65"/>
                  <a:gd name="T56" fmla="*/ 14 w 63"/>
                  <a:gd name="T57" fmla="*/ 59 h 65"/>
                  <a:gd name="T58" fmla="*/ 8 w 63"/>
                  <a:gd name="T59" fmla="*/ 55 h 65"/>
                  <a:gd name="T60" fmla="*/ 4 w 63"/>
                  <a:gd name="T61" fmla="*/ 52 h 65"/>
                  <a:gd name="T62" fmla="*/ 2 w 63"/>
                  <a:gd name="T63" fmla="*/ 46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8"/>
                    </a:lnTo>
                    <a:lnTo>
                      <a:pt x="2" y="22"/>
                    </a:lnTo>
                    <a:lnTo>
                      <a:pt x="4" y="16"/>
                    </a:lnTo>
                    <a:lnTo>
                      <a:pt x="8" y="10"/>
                    </a:lnTo>
                    <a:lnTo>
                      <a:pt x="14" y="6"/>
                    </a:lnTo>
                    <a:lnTo>
                      <a:pt x="19" y="4"/>
                    </a:lnTo>
                    <a:lnTo>
                      <a:pt x="23"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5"/>
                    </a:lnTo>
                    <a:lnTo>
                      <a:pt x="49" y="59"/>
                    </a:lnTo>
                    <a:lnTo>
                      <a:pt x="43" y="63"/>
                    </a:lnTo>
                    <a:lnTo>
                      <a:pt x="37" y="65"/>
                    </a:lnTo>
                    <a:lnTo>
                      <a:pt x="31" y="65"/>
                    </a:lnTo>
                    <a:lnTo>
                      <a:pt x="23" y="65"/>
                    </a:lnTo>
                    <a:lnTo>
                      <a:pt x="19" y="63"/>
                    </a:lnTo>
                    <a:lnTo>
                      <a:pt x="14" y="59"/>
                    </a:lnTo>
                    <a:lnTo>
                      <a:pt x="8" y="55"/>
                    </a:lnTo>
                    <a:lnTo>
                      <a:pt x="4" y="52"/>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3" name="Freeform 86"/>
              <p:cNvSpPr>
                <a:spLocks/>
              </p:cNvSpPr>
              <p:nvPr/>
            </p:nvSpPr>
            <p:spPr bwMode="auto">
              <a:xfrm>
                <a:off x="3319" y="1616"/>
                <a:ext cx="65" cy="65"/>
              </a:xfrm>
              <a:custGeom>
                <a:avLst/>
                <a:gdLst>
                  <a:gd name="T0" fmla="*/ 0 w 65"/>
                  <a:gd name="T1" fmla="*/ 34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2 w 65"/>
                  <a:gd name="T17" fmla="*/ 0 h 65"/>
                  <a:gd name="T18" fmla="*/ 39 w 65"/>
                  <a:gd name="T19" fmla="*/ 2 h 65"/>
                  <a:gd name="T20" fmla="*/ 43 w 65"/>
                  <a:gd name="T21" fmla="*/ 2 h 65"/>
                  <a:gd name="T22" fmla="*/ 49 w 65"/>
                  <a:gd name="T23" fmla="*/ 6 h 65"/>
                  <a:gd name="T24" fmla="*/ 55 w 65"/>
                  <a:gd name="T25" fmla="*/ 10 h 65"/>
                  <a:gd name="T26" fmla="*/ 59 w 65"/>
                  <a:gd name="T27" fmla="*/ 14 h 65"/>
                  <a:gd name="T28" fmla="*/ 61 w 65"/>
                  <a:gd name="T29" fmla="*/ 20 h 65"/>
                  <a:gd name="T30" fmla="*/ 63 w 65"/>
                  <a:gd name="T31" fmla="*/ 26 h 65"/>
                  <a:gd name="T32" fmla="*/ 65 w 65"/>
                  <a:gd name="T33" fmla="*/ 34 h 65"/>
                  <a:gd name="T34" fmla="*/ 63 w 65"/>
                  <a:gd name="T35" fmla="*/ 40 h 65"/>
                  <a:gd name="T36" fmla="*/ 61 w 65"/>
                  <a:gd name="T37" fmla="*/ 46 h 65"/>
                  <a:gd name="T38" fmla="*/ 59 w 65"/>
                  <a:gd name="T39" fmla="*/ 52 h 65"/>
                  <a:gd name="T40" fmla="*/ 55 w 65"/>
                  <a:gd name="T41" fmla="*/ 55 h 65"/>
                  <a:gd name="T42" fmla="*/ 49 w 65"/>
                  <a:gd name="T43" fmla="*/ 59 h 65"/>
                  <a:gd name="T44" fmla="*/ 43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52 h 65"/>
                  <a:gd name="T60" fmla="*/ 2 w 65"/>
                  <a:gd name="T61" fmla="*/ 46 h 65"/>
                  <a:gd name="T62" fmla="*/ 0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0" y="26"/>
                    </a:lnTo>
                    <a:lnTo>
                      <a:pt x="2" y="20"/>
                    </a:lnTo>
                    <a:lnTo>
                      <a:pt x="6" y="14"/>
                    </a:lnTo>
                    <a:lnTo>
                      <a:pt x="10" y="10"/>
                    </a:lnTo>
                    <a:lnTo>
                      <a:pt x="14" y="6"/>
                    </a:lnTo>
                    <a:lnTo>
                      <a:pt x="20" y="2"/>
                    </a:lnTo>
                    <a:lnTo>
                      <a:pt x="26" y="2"/>
                    </a:lnTo>
                    <a:lnTo>
                      <a:pt x="32" y="0"/>
                    </a:lnTo>
                    <a:lnTo>
                      <a:pt x="39" y="2"/>
                    </a:lnTo>
                    <a:lnTo>
                      <a:pt x="43" y="2"/>
                    </a:lnTo>
                    <a:lnTo>
                      <a:pt x="49" y="6"/>
                    </a:lnTo>
                    <a:lnTo>
                      <a:pt x="55" y="10"/>
                    </a:lnTo>
                    <a:lnTo>
                      <a:pt x="59" y="14"/>
                    </a:lnTo>
                    <a:lnTo>
                      <a:pt x="61" y="20"/>
                    </a:lnTo>
                    <a:lnTo>
                      <a:pt x="63" y="26"/>
                    </a:lnTo>
                    <a:lnTo>
                      <a:pt x="65" y="34"/>
                    </a:lnTo>
                    <a:lnTo>
                      <a:pt x="63" y="40"/>
                    </a:lnTo>
                    <a:lnTo>
                      <a:pt x="61" y="46"/>
                    </a:lnTo>
                    <a:lnTo>
                      <a:pt x="59" y="52"/>
                    </a:lnTo>
                    <a:lnTo>
                      <a:pt x="55" y="55"/>
                    </a:lnTo>
                    <a:lnTo>
                      <a:pt x="49" y="59"/>
                    </a:lnTo>
                    <a:lnTo>
                      <a:pt x="43" y="63"/>
                    </a:lnTo>
                    <a:lnTo>
                      <a:pt x="39" y="63"/>
                    </a:lnTo>
                    <a:lnTo>
                      <a:pt x="32" y="65"/>
                    </a:lnTo>
                    <a:lnTo>
                      <a:pt x="26" y="63"/>
                    </a:lnTo>
                    <a:lnTo>
                      <a:pt x="20" y="63"/>
                    </a:lnTo>
                    <a:lnTo>
                      <a:pt x="14" y="59"/>
                    </a:lnTo>
                    <a:lnTo>
                      <a:pt x="10" y="55"/>
                    </a:lnTo>
                    <a:lnTo>
                      <a:pt x="6" y="52"/>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4" name="Freeform 87"/>
              <p:cNvSpPr>
                <a:spLocks/>
              </p:cNvSpPr>
              <p:nvPr/>
            </p:nvSpPr>
            <p:spPr bwMode="auto">
              <a:xfrm>
                <a:off x="3319" y="1616"/>
                <a:ext cx="65" cy="65"/>
              </a:xfrm>
              <a:custGeom>
                <a:avLst/>
                <a:gdLst>
                  <a:gd name="T0" fmla="*/ 0 w 65"/>
                  <a:gd name="T1" fmla="*/ 34 h 65"/>
                  <a:gd name="T2" fmla="*/ 0 w 65"/>
                  <a:gd name="T3" fmla="*/ 34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2 w 65"/>
                  <a:gd name="T19" fmla="*/ 0 h 65"/>
                  <a:gd name="T20" fmla="*/ 39 w 65"/>
                  <a:gd name="T21" fmla="*/ 2 h 65"/>
                  <a:gd name="T22" fmla="*/ 43 w 65"/>
                  <a:gd name="T23" fmla="*/ 2 h 65"/>
                  <a:gd name="T24" fmla="*/ 49 w 65"/>
                  <a:gd name="T25" fmla="*/ 6 h 65"/>
                  <a:gd name="T26" fmla="*/ 55 w 65"/>
                  <a:gd name="T27" fmla="*/ 10 h 65"/>
                  <a:gd name="T28" fmla="*/ 59 w 65"/>
                  <a:gd name="T29" fmla="*/ 14 h 65"/>
                  <a:gd name="T30" fmla="*/ 61 w 65"/>
                  <a:gd name="T31" fmla="*/ 20 h 65"/>
                  <a:gd name="T32" fmla="*/ 63 w 65"/>
                  <a:gd name="T33" fmla="*/ 26 h 65"/>
                  <a:gd name="T34" fmla="*/ 65 w 65"/>
                  <a:gd name="T35" fmla="*/ 34 h 65"/>
                  <a:gd name="T36" fmla="*/ 63 w 65"/>
                  <a:gd name="T37" fmla="*/ 40 h 65"/>
                  <a:gd name="T38" fmla="*/ 61 w 65"/>
                  <a:gd name="T39" fmla="*/ 46 h 65"/>
                  <a:gd name="T40" fmla="*/ 59 w 65"/>
                  <a:gd name="T41" fmla="*/ 52 h 65"/>
                  <a:gd name="T42" fmla="*/ 55 w 65"/>
                  <a:gd name="T43" fmla="*/ 55 h 65"/>
                  <a:gd name="T44" fmla="*/ 49 w 65"/>
                  <a:gd name="T45" fmla="*/ 59 h 65"/>
                  <a:gd name="T46" fmla="*/ 43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52 h 65"/>
                  <a:gd name="T62" fmla="*/ 2 w 65"/>
                  <a:gd name="T63" fmla="*/ 46 h 65"/>
                  <a:gd name="T64" fmla="*/ 0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0" y="26"/>
                    </a:lnTo>
                    <a:lnTo>
                      <a:pt x="2" y="20"/>
                    </a:lnTo>
                    <a:lnTo>
                      <a:pt x="6" y="14"/>
                    </a:lnTo>
                    <a:lnTo>
                      <a:pt x="10" y="10"/>
                    </a:lnTo>
                    <a:lnTo>
                      <a:pt x="14" y="6"/>
                    </a:lnTo>
                    <a:lnTo>
                      <a:pt x="20" y="2"/>
                    </a:lnTo>
                    <a:lnTo>
                      <a:pt x="26" y="2"/>
                    </a:lnTo>
                    <a:lnTo>
                      <a:pt x="32" y="0"/>
                    </a:lnTo>
                    <a:lnTo>
                      <a:pt x="39" y="2"/>
                    </a:lnTo>
                    <a:lnTo>
                      <a:pt x="43" y="2"/>
                    </a:lnTo>
                    <a:lnTo>
                      <a:pt x="49" y="6"/>
                    </a:lnTo>
                    <a:lnTo>
                      <a:pt x="55" y="10"/>
                    </a:lnTo>
                    <a:lnTo>
                      <a:pt x="59" y="14"/>
                    </a:lnTo>
                    <a:lnTo>
                      <a:pt x="61" y="20"/>
                    </a:lnTo>
                    <a:lnTo>
                      <a:pt x="63" y="26"/>
                    </a:lnTo>
                    <a:lnTo>
                      <a:pt x="65" y="34"/>
                    </a:lnTo>
                    <a:lnTo>
                      <a:pt x="63" y="40"/>
                    </a:lnTo>
                    <a:lnTo>
                      <a:pt x="61" y="46"/>
                    </a:lnTo>
                    <a:lnTo>
                      <a:pt x="59" y="52"/>
                    </a:lnTo>
                    <a:lnTo>
                      <a:pt x="55" y="55"/>
                    </a:lnTo>
                    <a:lnTo>
                      <a:pt x="49" y="59"/>
                    </a:lnTo>
                    <a:lnTo>
                      <a:pt x="43" y="63"/>
                    </a:lnTo>
                    <a:lnTo>
                      <a:pt x="39" y="63"/>
                    </a:lnTo>
                    <a:lnTo>
                      <a:pt x="32" y="65"/>
                    </a:lnTo>
                    <a:lnTo>
                      <a:pt x="26" y="63"/>
                    </a:lnTo>
                    <a:lnTo>
                      <a:pt x="20" y="63"/>
                    </a:lnTo>
                    <a:lnTo>
                      <a:pt x="14" y="59"/>
                    </a:lnTo>
                    <a:lnTo>
                      <a:pt x="10" y="55"/>
                    </a:lnTo>
                    <a:lnTo>
                      <a:pt x="6" y="52"/>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5" name="Freeform 88"/>
              <p:cNvSpPr>
                <a:spLocks/>
              </p:cNvSpPr>
              <p:nvPr/>
            </p:nvSpPr>
            <p:spPr bwMode="auto">
              <a:xfrm>
                <a:off x="3410" y="1620"/>
                <a:ext cx="65" cy="65"/>
              </a:xfrm>
              <a:custGeom>
                <a:avLst/>
                <a:gdLst>
                  <a:gd name="T0" fmla="*/ 0 w 65"/>
                  <a:gd name="T1" fmla="*/ 32 h 65"/>
                  <a:gd name="T2" fmla="*/ 2 w 65"/>
                  <a:gd name="T3" fmla="*/ 26 h 65"/>
                  <a:gd name="T4" fmla="*/ 4 w 65"/>
                  <a:gd name="T5" fmla="*/ 20 h 65"/>
                  <a:gd name="T6" fmla="*/ 6 w 65"/>
                  <a:gd name="T7" fmla="*/ 14 h 65"/>
                  <a:gd name="T8" fmla="*/ 9 w 65"/>
                  <a:gd name="T9" fmla="*/ 10 h 65"/>
                  <a:gd name="T10" fmla="*/ 13 w 65"/>
                  <a:gd name="T11" fmla="*/ 6 h 65"/>
                  <a:gd name="T12" fmla="*/ 19 w 65"/>
                  <a:gd name="T13" fmla="*/ 2 h 65"/>
                  <a:gd name="T14" fmla="*/ 25 w 65"/>
                  <a:gd name="T15" fmla="*/ 0 h 65"/>
                  <a:gd name="T16" fmla="*/ 33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38 h 65"/>
                  <a:gd name="T36" fmla="*/ 63 w 65"/>
                  <a:gd name="T37" fmla="*/ 46 h 65"/>
                  <a:gd name="T38" fmla="*/ 59 w 65"/>
                  <a:gd name="T39" fmla="*/ 50 h 65"/>
                  <a:gd name="T40" fmla="*/ 55 w 65"/>
                  <a:gd name="T41" fmla="*/ 55 h 65"/>
                  <a:gd name="T42" fmla="*/ 51 w 65"/>
                  <a:gd name="T43" fmla="*/ 59 h 65"/>
                  <a:gd name="T44" fmla="*/ 45 w 65"/>
                  <a:gd name="T45" fmla="*/ 61 h 65"/>
                  <a:gd name="T46" fmla="*/ 39 w 65"/>
                  <a:gd name="T47" fmla="*/ 63 h 65"/>
                  <a:gd name="T48" fmla="*/ 33 w 65"/>
                  <a:gd name="T49" fmla="*/ 65 h 65"/>
                  <a:gd name="T50" fmla="*/ 25 w 65"/>
                  <a:gd name="T51" fmla="*/ 63 h 65"/>
                  <a:gd name="T52" fmla="*/ 19 w 65"/>
                  <a:gd name="T53" fmla="*/ 61 h 65"/>
                  <a:gd name="T54" fmla="*/ 13 w 65"/>
                  <a:gd name="T55" fmla="*/ 59 h 65"/>
                  <a:gd name="T56" fmla="*/ 9 w 65"/>
                  <a:gd name="T57" fmla="*/ 55 h 65"/>
                  <a:gd name="T58" fmla="*/ 6 w 65"/>
                  <a:gd name="T59" fmla="*/ 50 h 65"/>
                  <a:gd name="T60" fmla="*/ 4 w 65"/>
                  <a:gd name="T61" fmla="*/ 46 h 65"/>
                  <a:gd name="T62" fmla="*/ 2 w 65"/>
                  <a:gd name="T63" fmla="*/ 38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9" y="10"/>
                    </a:lnTo>
                    <a:lnTo>
                      <a:pt x="13"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38"/>
                    </a:lnTo>
                    <a:lnTo>
                      <a:pt x="63" y="46"/>
                    </a:lnTo>
                    <a:lnTo>
                      <a:pt x="59" y="50"/>
                    </a:lnTo>
                    <a:lnTo>
                      <a:pt x="55" y="55"/>
                    </a:lnTo>
                    <a:lnTo>
                      <a:pt x="51" y="59"/>
                    </a:lnTo>
                    <a:lnTo>
                      <a:pt x="45" y="61"/>
                    </a:lnTo>
                    <a:lnTo>
                      <a:pt x="39" y="63"/>
                    </a:lnTo>
                    <a:lnTo>
                      <a:pt x="33" y="65"/>
                    </a:lnTo>
                    <a:lnTo>
                      <a:pt x="25" y="63"/>
                    </a:lnTo>
                    <a:lnTo>
                      <a:pt x="19" y="61"/>
                    </a:lnTo>
                    <a:lnTo>
                      <a:pt x="13" y="59"/>
                    </a:lnTo>
                    <a:lnTo>
                      <a:pt x="9" y="55"/>
                    </a:lnTo>
                    <a:lnTo>
                      <a:pt x="6" y="50"/>
                    </a:lnTo>
                    <a:lnTo>
                      <a:pt x="4" y="46"/>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6" name="Freeform 89"/>
              <p:cNvSpPr>
                <a:spLocks/>
              </p:cNvSpPr>
              <p:nvPr/>
            </p:nvSpPr>
            <p:spPr bwMode="auto">
              <a:xfrm>
                <a:off x="3410" y="1620"/>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9 w 65"/>
                  <a:gd name="T11" fmla="*/ 10 h 65"/>
                  <a:gd name="T12" fmla="*/ 13 w 65"/>
                  <a:gd name="T13" fmla="*/ 6 h 65"/>
                  <a:gd name="T14" fmla="*/ 19 w 65"/>
                  <a:gd name="T15" fmla="*/ 2 h 65"/>
                  <a:gd name="T16" fmla="*/ 25 w 65"/>
                  <a:gd name="T17" fmla="*/ 0 h 65"/>
                  <a:gd name="T18" fmla="*/ 33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38 h 65"/>
                  <a:gd name="T38" fmla="*/ 63 w 65"/>
                  <a:gd name="T39" fmla="*/ 46 h 65"/>
                  <a:gd name="T40" fmla="*/ 59 w 65"/>
                  <a:gd name="T41" fmla="*/ 50 h 65"/>
                  <a:gd name="T42" fmla="*/ 55 w 65"/>
                  <a:gd name="T43" fmla="*/ 55 h 65"/>
                  <a:gd name="T44" fmla="*/ 51 w 65"/>
                  <a:gd name="T45" fmla="*/ 59 h 65"/>
                  <a:gd name="T46" fmla="*/ 45 w 65"/>
                  <a:gd name="T47" fmla="*/ 61 h 65"/>
                  <a:gd name="T48" fmla="*/ 39 w 65"/>
                  <a:gd name="T49" fmla="*/ 63 h 65"/>
                  <a:gd name="T50" fmla="*/ 33 w 65"/>
                  <a:gd name="T51" fmla="*/ 65 h 65"/>
                  <a:gd name="T52" fmla="*/ 25 w 65"/>
                  <a:gd name="T53" fmla="*/ 63 h 65"/>
                  <a:gd name="T54" fmla="*/ 19 w 65"/>
                  <a:gd name="T55" fmla="*/ 61 h 65"/>
                  <a:gd name="T56" fmla="*/ 13 w 65"/>
                  <a:gd name="T57" fmla="*/ 59 h 65"/>
                  <a:gd name="T58" fmla="*/ 9 w 65"/>
                  <a:gd name="T59" fmla="*/ 55 h 65"/>
                  <a:gd name="T60" fmla="*/ 6 w 65"/>
                  <a:gd name="T61" fmla="*/ 50 h 65"/>
                  <a:gd name="T62" fmla="*/ 4 w 65"/>
                  <a:gd name="T63" fmla="*/ 46 h 65"/>
                  <a:gd name="T64" fmla="*/ 2 w 65"/>
                  <a:gd name="T65" fmla="*/ 38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9" y="10"/>
                    </a:lnTo>
                    <a:lnTo>
                      <a:pt x="13"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38"/>
                    </a:lnTo>
                    <a:lnTo>
                      <a:pt x="63" y="46"/>
                    </a:lnTo>
                    <a:lnTo>
                      <a:pt x="59" y="50"/>
                    </a:lnTo>
                    <a:lnTo>
                      <a:pt x="55" y="55"/>
                    </a:lnTo>
                    <a:lnTo>
                      <a:pt x="51" y="59"/>
                    </a:lnTo>
                    <a:lnTo>
                      <a:pt x="45" y="61"/>
                    </a:lnTo>
                    <a:lnTo>
                      <a:pt x="39" y="63"/>
                    </a:lnTo>
                    <a:lnTo>
                      <a:pt x="33" y="65"/>
                    </a:lnTo>
                    <a:lnTo>
                      <a:pt x="25" y="63"/>
                    </a:lnTo>
                    <a:lnTo>
                      <a:pt x="19" y="61"/>
                    </a:lnTo>
                    <a:lnTo>
                      <a:pt x="13" y="59"/>
                    </a:lnTo>
                    <a:lnTo>
                      <a:pt x="9" y="55"/>
                    </a:lnTo>
                    <a:lnTo>
                      <a:pt x="6" y="50"/>
                    </a:lnTo>
                    <a:lnTo>
                      <a:pt x="4" y="46"/>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7" name="Freeform 90"/>
              <p:cNvSpPr>
                <a:spLocks/>
              </p:cNvSpPr>
              <p:nvPr/>
            </p:nvSpPr>
            <p:spPr bwMode="auto">
              <a:xfrm>
                <a:off x="3376" y="1520"/>
                <a:ext cx="63" cy="65"/>
              </a:xfrm>
              <a:custGeom>
                <a:avLst/>
                <a:gdLst>
                  <a:gd name="T0" fmla="*/ 0 w 63"/>
                  <a:gd name="T1" fmla="*/ 31 h 65"/>
                  <a:gd name="T2" fmla="*/ 0 w 63"/>
                  <a:gd name="T3" fmla="*/ 25 h 65"/>
                  <a:gd name="T4" fmla="*/ 2 w 63"/>
                  <a:gd name="T5" fmla="*/ 20 h 65"/>
                  <a:gd name="T6" fmla="*/ 6 w 63"/>
                  <a:gd name="T7" fmla="*/ 16 h 65"/>
                  <a:gd name="T8" fmla="*/ 8 w 63"/>
                  <a:gd name="T9" fmla="*/ 10 h 65"/>
                  <a:gd name="T10" fmla="*/ 14 w 63"/>
                  <a:gd name="T11" fmla="*/ 6 h 65"/>
                  <a:gd name="T12" fmla="*/ 20 w 63"/>
                  <a:gd name="T13" fmla="*/ 4 h 65"/>
                  <a:gd name="T14" fmla="*/ 26 w 63"/>
                  <a:gd name="T15" fmla="*/ 2 h 65"/>
                  <a:gd name="T16" fmla="*/ 32 w 63"/>
                  <a:gd name="T17" fmla="*/ 0 h 65"/>
                  <a:gd name="T18" fmla="*/ 38 w 63"/>
                  <a:gd name="T19" fmla="*/ 2 h 65"/>
                  <a:gd name="T20" fmla="*/ 43 w 63"/>
                  <a:gd name="T21" fmla="*/ 4 h 65"/>
                  <a:gd name="T22" fmla="*/ 49 w 63"/>
                  <a:gd name="T23" fmla="*/ 6 h 65"/>
                  <a:gd name="T24" fmla="*/ 53 w 63"/>
                  <a:gd name="T25" fmla="*/ 10 h 65"/>
                  <a:gd name="T26" fmla="*/ 57 w 63"/>
                  <a:gd name="T27" fmla="*/ 16 h 65"/>
                  <a:gd name="T28" fmla="*/ 61 w 63"/>
                  <a:gd name="T29" fmla="*/ 20 h 65"/>
                  <a:gd name="T30" fmla="*/ 63 w 63"/>
                  <a:gd name="T31" fmla="*/ 25 h 65"/>
                  <a:gd name="T32" fmla="*/ 63 w 63"/>
                  <a:gd name="T33" fmla="*/ 31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8 w 63"/>
                  <a:gd name="T47" fmla="*/ 65 h 65"/>
                  <a:gd name="T48" fmla="*/ 32 w 63"/>
                  <a:gd name="T49" fmla="*/ 65 h 65"/>
                  <a:gd name="T50" fmla="*/ 26 w 63"/>
                  <a:gd name="T51" fmla="*/ 65 h 65"/>
                  <a:gd name="T52" fmla="*/ 20 w 63"/>
                  <a:gd name="T53" fmla="*/ 63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6" y="16"/>
                    </a:lnTo>
                    <a:lnTo>
                      <a:pt x="8" y="10"/>
                    </a:lnTo>
                    <a:lnTo>
                      <a:pt x="14" y="6"/>
                    </a:lnTo>
                    <a:lnTo>
                      <a:pt x="20" y="4"/>
                    </a:lnTo>
                    <a:lnTo>
                      <a:pt x="26" y="2"/>
                    </a:lnTo>
                    <a:lnTo>
                      <a:pt x="32" y="0"/>
                    </a:lnTo>
                    <a:lnTo>
                      <a:pt x="38" y="2"/>
                    </a:lnTo>
                    <a:lnTo>
                      <a:pt x="43" y="4"/>
                    </a:lnTo>
                    <a:lnTo>
                      <a:pt x="49" y="6"/>
                    </a:lnTo>
                    <a:lnTo>
                      <a:pt x="53" y="10"/>
                    </a:lnTo>
                    <a:lnTo>
                      <a:pt x="57" y="16"/>
                    </a:lnTo>
                    <a:lnTo>
                      <a:pt x="61" y="20"/>
                    </a:lnTo>
                    <a:lnTo>
                      <a:pt x="63" y="25"/>
                    </a:lnTo>
                    <a:lnTo>
                      <a:pt x="63" y="31"/>
                    </a:lnTo>
                    <a:lnTo>
                      <a:pt x="63" y="39"/>
                    </a:lnTo>
                    <a:lnTo>
                      <a:pt x="61" y="45"/>
                    </a:lnTo>
                    <a:lnTo>
                      <a:pt x="57" y="51"/>
                    </a:lnTo>
                    <a:lnTo>
                      <a:pt x="53" y="55"/>
                    </a:lnTo>
                    <a:lnTo>
                      <a:pt x="49" y="59"/>
                    </a:lnTo>
                    <a:lnTo>
                      <a:pt x="43" y="63"/>
                    </a:lnTo>
                    <a:lnTo>
                      <a:pt x="38" y="65"/>
                    </a:lnTo>
                    <a:lnTo>
                      <a:pt x="32" y="65"/>
                    </a:lnTo>
                    <a:lnTo>
                      <a:pt x="26" y="65"/>
                    </a:lnTo>
                    <a:lnTo>
                      <a:pt x="20" y="63"/>
                    </a:lnTo>
                    <a:lnTo>
                      <a:pt x="14" y="59"/>
                    </a:lnTo>
                    <a:lnTo>
                      <a:pt x="8"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8" name="Freeform 91"/>
              <p:cNvSpPr>
                <a:spLocks/>
              </p:cNvSpPr>
              <p:nvPr/>
            </p:nvSpPr>
            <p:spPr bwMode="auto">
              <a:xfrm>
                <a:off x="3376" y="1520"/>
                <a:ext cx="63" cy="65"/>
              </a:xfrm>
              <a:custGeom>
                <a:avLst/>
                <a:gdLst>
                  <a:gd name="T0" fmla="*/ 0 w 63"/>
                  <a:gd name="T1" fmla="*/ 31 h 65"/>
                  <a:gd name="T2" fmla="*/ 0 w 63"/>
                  <a:gd name="T3" fmla="*/ 31 h 65"/>
                  <a:gd name="T4" fmla="*/ 0 w 63"/>
                  <a:gd name="T5" fmla="*/ 25 h 65"/>
                  <a:gd name="T6" fmla="*/ 2 w 63"/>
                  <a:gd name="T7" fmla="*/ 20 h 65"/>
                  <a:gd name="T8" fmla="*/ 6 w 63"/>
                  <a:gd name="T9" fmla="*/ 16 h 65"/>
                  <a:gd name="T10" fmla="*/ 8 w 63"/>
                  <a:gd name="T11" fmla="*/ 10 h 65"/>
                  <a:gd name="T12" fmla="*/ 14 w 63"/>
                  <a:gd name="T13" fmla="*/ 6 h 65"/>
                  <a:gd name="T14" fmla="*/ 20 w 63"/>
                  <a:gd name="T15" fmla="*/ 4 h 65"/>
                  <a:gd name="T16" fmla="*/ 26 w 63"/>
                  <a:gd name="T17" fmla="*/ 2 h 65"/>
                  <a:gd name="T18" fmla="*/ 32 w 63"/>
                  <a:gd name="T19" fmla="*/ 0 h 65"/>
                  <a:gd name="T20" fmla="*/ 38 w 63"/>
                  <a:gd name="T21" fmla="*/ 2 h 65"/>
                  <a:gd name="T22" fmla="*/ 43 w 63"/>
                  <a:gd name="T23" fmla="*/ 4 h 65"/>
                  <a:gd name="T24" fmla="*/ 49 w 63"/>
                  <a:gd name="T25" fmla="*/ 6 h 65"/>
                  <a:gd name="T26" fmla="*/ 53 w 63"/>
                  <a:gd name="T27" fmla="*/ 10 h 65"/>
                  <a:gd name="T28" fmla="*/ 57 w 63"/>
                  <a:gd name="T29" fmla="*/ 16 h 65"/>
                  <a:gd name="T30" fmla="*/ 61 w 63"/>
                  <a:gd name="T31" fmla="*/ 20 h 65"/>
                  <a:gd name="T32" fmla="*/ 63 w 63"/>
                  <a:gd name="T33" fmla="*/ 25 h 65"/>
                  <a:gd name="T34" fmla="*/ 63 w 63"/>
                  <a:gd name="T35" fmla="*/ 31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8 w 63"/>
                  <a:gd name="T49" fmla="*/ 65 h 65"/>
                  <a:gd name="T50" fmla="*/ 32 w 63"/>
                  <a:gd name="T51" fmla="*/ 65 h 65"/>
                  <a:gd name="T52" fmla="*/ 26 w 63"/>
                  <a:gd name="T53" fmla="*/ 65 h 65"/>
                  <a:gd name="T54" fmla="*/ 20 w 63"/>
                  <a:gd name="T55" fmla="*/ 63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6" y="16"/>
                    </a:lnTo>
                    <a:lnTo>
                      <a:pt x="8" y="10"/>
                    </a:lnTo>
                    <a:lnTo>
                      <a:pt x="14" y="6"/>
                    </a:lnTo>
                    <a:lnTo>
                      <a:pt x="20" y="4"/>
                    </a:lnTo>
                    <a:lnTo>
                      <a:pt x="26" y="2"/>
                    </a:lnTo>
                    <a:lnTo>
                      <a:pt x="32" y="0"/>
                    </a:lnTo>
                    <a:lnTo>
                      <a:pt x="38" y="2"/>
                    </a:lnTo>
                    <a:lnTo>
                      <a:pt x="43" y="4"/>
                    </a:lnTo>
                    <a:lnTo>
                      <a:pt x="49" y="6"/>
                    </a:lnTo>
                    <a:lnTo>
                      <a:pt x="53" y="10"/>
                    </a:lnTo>
                    <a:lnTo>
                      <a:pt x="57" y="16"/>
                    </a:lnTo>
                    <a:lnTo>
                      <a:pt x="61" y="20"/>
                    </a:lnTo>
                    <a:lnTo>
                      <a:pt x="63" y="25"/>
                    </a:lnTo>
                    <a:lnTo>
                      <a:pt x="63" y="31"/>
                    </a:lnTo>
                    <a:lnTo>
                      <a:pt x="63" y="39"/>
                    </a:lnTo>
                    <a:lnTo>
                      <a:pt x="61" y="45"/>
                    </a:lnTo>
                    <a:lnTo>
                      <a:pt x="57" y="51"/>
                    </a:lnTo>
                    <a:lnTo>
                      <a:pt x="53" y="55"/>
                    </a:lnTo>
                    <a:lnTo>
                      <a:pt x="49" y="59"/>
                    </a:lnTo>
                    <a:lnTo>
                      <a:pt x="43" y="63"/>
                    </a:lnTo>
                    <a:lnTo>
                      <a:pt x="38" y="65"/>
                    </a:lnTo>
                    <a:lnTo>
                      <a:pt x="32" y="65"/>
                    </a:lnTo>
                    <a:lnTo>
                      <a:pt x="26" y="65"/>
                    </a:lnTo>
                    <a:lnTo>
                      <a:pt x="20" y="63"/>
                    </a:lnTo>
                    <a:lnTo>
                      <a:pt x="14" y="59"/>
                    </a:lnTo>
                    <a:lnTo>
                      <a:pt x="8"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9" name="Freeform 92"/>
              <p:cNvSpPr>
                <a:spLocks/>
              </p:cNvSpPr>
              <p:nvPr/>
            </p:nvSpPr>
            <p:spPr bwMode="auto">
              <a:xfrm>
                <a:off x="3319" y="1731"/>
                <a:ext cx="65" cy="65"/>
              </a:xfrm>
              <a:custGeom>
                <a:avLst/>
                <a:gdLst>
                  <a:gd name="T0" fmla="*/ 33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19 h 65"/>
                  <a:gd name="T22" fmla="*/ 6 w 65"/>
                  <a:gd name="T23" fmla="*/ 13 h 65"/>
                  <a:gd name="T24" fmla="*/ 10 w 65"/>
                  <a:gd name="T25" fmla="*/ 9 h 65"/>
                  <a:gd name="T26" fmla="*/ 14 w 65"/>
                  <a:gd name="T27" fmla="*/ 5 h 65"/>
                  <a:gd name="T28" fmla="*/ 20 w 65"/>
                  <a:gd name="T29" fmla="*/ 4 h 65"/>
                  <a:gd name="T30" fmla="*/ 26 w 65"/>
                  <a:gd name="T31" fmla="*/ 2 h 65"/>
                  <a:gd name="T32" fmla="*/ 33 w 65"/>
                  <a:gd name="T33" fmla="*/ 0 h 65"/>
                  <a:gd name="T34" fmla="*/ 39 w 65"/>
                  <a:gd name="T35" fmla="*/ 2 h 65"/>
                  <a:gd name="T36" fmla="*/ 45 w 65"/>
                  <a:gd name="T37" fmla="*/ 4 h 65"/>
                  <a:gd name="T38" fmla="*/ 51 w 65"/>
                  <a:gd name="T39" fmla="*/ 5 h 65"/>
                  <a:gd name="T40" fmla="*/ 55 w 65"/>
                  <a:gd name="T41" fmla="*/ 9 h 65"/>
                  <a:gd name="T42" fmla="*/ 59 w 65"/>
                  <a:gd name="T43" fmla="*/ 13 h 65"/>
                  <a:gd name="T44" fmla="*/ 63 w 65"/>
                  <a:gd name="T45" fmla="*/ 19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5"/>
                    </a:lnTo>
                    <a:lnTo>
                      <a:pt x="20" y="63"/>
                    </a:lnTo>
                    <a:lnTo>
                      <a:pt x="14" y="59"/>
                    </a:lnTo>
                    <a:lnTo>
                      <a:pt x="10" y="55"/>
                    </a:lnTo>
                    <a:lnTo>
                      <a:pt x="6" y="51"/>
                    </a:lnTo>
                    <a:lnTo>
                      <a:pt x="4" y="45"/>
                    </a:lnTo>
                    <a:lnTo>
                      <a:pt x="2" y="39"/>
                    </a:lnTo>
                    <a:lnTo>
                      <a:pt x="0" y="33"/>
                    </a:lnTo>
                    <a:lnTo>
                      <a:pt x="2" y="25"/>
                    </a:lnTo>
                    <a:lnTo>
                      <a:pt x="4" y="19"/>
                    </a:lnTo>
                    <a:lnTo>
                      <a:pt x="6" y="13"/>
                    </a:lnTo>
                    <a:lnTo>
                      <a:pt x="10" y="9"/>
                    </a:lnTo>
                    <a:lnTo>
                      <a:pt x="14" y="5"/>
                    </a:lnTo>
                    <a:lnTo>
                      <a:pt x="20" y="4"/>
                    </a:lnTo>
                    <a:lnTo>
                      <a:pt x="26" y="2"/>
                    </a:lnTo>
                    <a:lnTo>
                      <a:pt x="33" y="0"/>
                    </a:lnTo>
                    <a:lnTo>
                      <a:pt x="39" y="2"/>
                    </a:lnTo>
                    <a:lnTo>
                      <a:pt x="45" y="4"/>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0" name="Freeform 93"/>
              <p:cNvSpPr>
                <a:spLocks/>
              </p:cNvSpPr>
              <p:nvPr/>
            </p:nvSpPr>
            <p:spPr bwMode="auto">
              <a:xfrm>
                <a:off x="3319" y="1731"/>
                <a:ext cx="65" cy="65"/>
              </a:xfrm>
              <a:custGeom>
                <a:avLst/>
                <a:gdLst>
                  <a:gd name="T0" fmla="*/ 33 w 65"/>
                  <a:gd name="T1" fmla="*/ 65 h 65"/>
                  <a:gd name="T2" fmla="*/ 33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19 h 65"/>
                  <a:gd name="T24" fmla="*/ 6 w 65"/>
                  <a:gd name="T25" fmla="*/ 13 h 65"/>
                  <a:gd name="T26" fmla="*/ 10 w 65"/>
                  <a:gd name="T27" fmla="*/ 9 h 65"/>
                  <a:gd name="T28" fmla="*/ 14 w 65"/>
                  <a:gd name="T29" fmla="*/ 5 h 65"/>
                  <a:gd name="T30" fmla="*/ 20 w 65"/>
                  <a:gd name="T31" fmla="*/ 4 h 65"/>
                  <a:gd name="T32" fmla="*/ 26 w 65"/>
                  <a:gd name="T33" fmla="*/ 2 h 65"/>
                  <a:gd name="T34" fmla="*/ 33 w 65"/>
                  <a:gd name="T35" fmla="*/ 0 h 65"/>
                  <a:gd name="T36" fmla="*/ 39 w 65"/>
                  <a:gd name="T37" fmla="*/ 2 h 65"/>
                  <a:gd name="T38" fmla="*/ 45 w 65"/>
                  <a:gd name="T39" fmla="*/ 4 h 65"/>
                  <a:gd name="T40" fmla="*/ 51 w 65"/>
                  <a:gd name="T41" fmla="*/ 5 h 65"/>
                  <a:gd name="T42" fmla="*/ 55 w 65"/>
                  <a:gd name="T43" fmla="*/ 9 h 65"/>
                  <a:gd name="T44" fmla="*/ 59 w 65"/>
                  <a:gd name="T45" fmla="*/ 13 h 65"/>
                  <a:gd name="T46" fmla="*/ 63 w 65"/>
                  <a:gd name="T47" fmla="*/ 19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5"/>
                    </a:lnTo>
                    <a:lnTo>
                      <a:pt x="20" y="63"/>
                    </a:lnTo>
                    <a:lnTo>
                      <a:pt x="14" y="59"/>
                    </a:lnTo>
                    <a:lnTo>
                      <a:pt x="10" y="55"/>
                    </a:lnTo>
                    <a:lnTo>
                      <a:pt x="6" y="51"/>
                    </a:lnTo>
                    <a:lnTo>
                      <a:pt x="4" y="45"/>
                    </a:lnTo>
                    <a:lnTo>
                      <a:pt x="2" y="39"/>
                    </a:lnTo>
                    <a:lnTo>
                      <a:pt x="0" y="33"/>
                    </a:lnTo>
                    <a:lnTo>
                      <a:pt x="2" y="25"/>
                    </a:lnTo>
                    <a:lnTo>
                      <a:pt x="4" y="19"/>
                    </a:lnTo>
                    <a:lnTo>
                      <a:pt x="6" y="13"/>
                    </a:lnTo>
                    <a:lnTo>
                      <a:pt x="10" y="9"/>
                    </a:lnTo>
                    <a:lnTo>
                      <a:pt x="14" y="5"/>
                    </a:lnTo>
                    <a:lnTo>
                      <a:pt x="20" y="4"/>
                    </a:lnTo>
                    <a:lnTo>
                      <a:pt x="26" y="2"/>
                    </a:lnTo>
                    <a:lnTo>
                      <a:pt x="33" y="0"/>
                    </a:lnTo>
                    <a:lnTo>
                      <a:pt x="39" y="2"/>
                    </a:lnTo>
                    <a:lnTo>
                      <a:pt x="45" y="4"/>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1" name="Freeform 94"/>
              <p:cNvSpPr>
                <a:spLocks/>
              </p:cNvSpPr>
              <p:nvPr/>
            </p:nvSpPr>
            <p:spPr bwMode="auto">
              <a:xfrm>
                <a:off x="3325" y="1701"/>
                <a:ext cx="63" cy="65"/>
              </a:xfrm>
              <a:custGeom>
                <a:avLst/>
                <a:gdLst>
                  <a:gd name="T0" fmla="*/ 31 w 63"/>
                  <a:gd name="T1" fmla="*/ 65 h 65"/>
                  <a:gd name="T2" fmla="*/ 26 w 63"/>
                  <a:gd name="T3" fmla="*/ 65 h 65"/>
                  <a:gd name="T4" fmla="*/ 20 w 63"/>
                  <a:gd name="T5" fmla="*/ 63 h 65"/>
                  <a:gd name="T6" fmla="*/ 14 w 63"/>
                  <a:gd name="T7" fmla="*/ 59 h 65"/>
                  <a:gd name="T8" fmla="*/ 10 w 63"/>
                  <a:gd name="T9" fmla="*/ 55 h 65"/>
                  <a:gd name="T10" fmla="*/ 6 w 63"/>
                  <a:gd name="T11" fmla="*/ 51 h 65"/>
                  <a:gd name="T12" fmla="*/ 2 w 63"/>
                  <a:gd name="T13" fmla="*/ 45 h 65"/>
                  <a:gd name="T14" fmla="*/ 0 w 63"/>
                  <a:gd name="T15" fmla="*/ 39 h 65"/>
                  <a:gd name="T16" fmla="*/ 0 w 63"/>
                  <a:gd name="T17" fmla="*/ 34 h 65"/>
                  <a:gd name="T18" fmla="*/ 0 w 63"/>
                  <a:gd name="T19" fmla="*/ 26 h 65"/>
                  <a:gd name="T20" fmla="*/ 2 w 63"/>
                  <a:gd name="T21" fmla="*/ 22 h 65"/>
                  <a:gd name="T22" fmla="*/ 6 w 63"/>
                  <a:gd name="T23" fmla="*/ 16 h 65"/>
                  <a:gd name="T24" fmla="*/ 10 w 63"/>
                  <a:gd name="T25" fmla="*/ 10 h 65"/>
                  <a:gd name="T26" fmla="*/ 14 w 63"/>
                  <a:gd name="T27" fmla="*/ 6 h 65"/>
                  <a:gd name="T28" fmla="*/ 20 w 63"/>
                  <a:gd name="T29" fmla="*/ 4 h 65"/>
                  <a:gd name="T30" fmla="*/ 26 w 63"/>
                  <a:gd name="T31" fmla="*/ 2 h 65"/>
                  <a:gd name="T32" fmla="*/ 31 w 63"/>
                  <a:gd name="T33" fmla="*/ 0 h 65"/>
                  <a:gd name="T34" fmla="*/ 37 w 63"/>
                  <a:gd name="T35" fmla="*/ 2 h 65"/>
                  <a:gd name="T36" fmla="*/ 45 w 63"/>
                  <a:gd name="T37" fmla="*/ 4 h 65"/>
                  <a:gd name="T38" fmla="*/ 49 w 63"/>
                  <a:gd name="T39" fmla="*/ 6 h 65"/>
                  <a:gd name="T40" fmla="*/ 55 w 63"/>
                  <a:gd name="T41" fmla="*/ 10 h 65"/>
                  <a:gd name="T42" fmla="*/ 59 w 63"/>
                  <a:gd name="T43" fmla="*/ 16 h 65"/>
                  <a:gd name="T44" fmla="*/ 61 w 63"/>
                  <a:gd name="T45" fmla="*/ 22 h 65"/>
                  <a:gd name="T46" fmla="*/ 63 w 63"/>
                  <a:gd name="T47" fmla="*/ 26 h 65"/>
                  <a:gd name="T48" fmla="*/ 63 w 63"/>
                  <a:gd name="T49" fmla="*/ 34 h 65"/>
                  <a:gd name="T50" fmla="*/ 63 w 63"/>
                  <a:gd name="T51" fmla="*/ 39 h 65"/>
                  <a:gd name="T52" fmla="*/ 61 w 63"/>
                  <a:gd name="T53" fmla="*/ 45 h 65"/>
                  <a:gd name="T54" fmla="*/ 59 w 63"/>
                  <a:gd name="T55" fmla="*/ 51 h 65"/>
                  <a:gd name="T56" fmla="*/ 55 w 63"/>
                  <a:gd name="T57" fmla="*/ 55 h 65"/>
                  <a:gd name="T58" fmla="*/ 49 w 63"/>
                  <a:gd name="T59" fmla="*/ 59 h 65"/>
                  <a:gd name="T60" fmla="*/ 45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6" y="65"/>
                    </a:lnTo>
                    <a:lnTo>
                      <a:pt x="20" y="63"/>
                    </a:lnTo>
                    <a:lnTo>
                      <a:pt x="14" y="59"/>
                    </a:lnTo>
                    <a:lnTo>
                      <a:pt x="10" y="55"/>
                    </a:lnTo>
                    <a:lnTo>
                      <a:pt x="6" y="51"/>
                    </a:lnTo>
                    <a:lnTo>
                      <a:pt x="2" y="45"/>
                    </a:lnTo>
                    <a:lnTo>
                      <a:pt x="0" y="39"/>
                    </a:lnTo>
                    <a:lnTo>
                      <a:pt x="0" y="34"/>
                    </a:lnTo>
                    <a:lnTo>
                      <a:pt x="0" y="26"/>
                    </a:lnTo>
                    <a:lnTo>
                      <a:pt x="2" y="22"/>
                    </a:lnTo>
                    <a:lnTo>
                      <a:pt x="6" y="16"/>
                    </a:lnTo>
                    <a:lnTo>
                      <a:pt x="10" y="10"/>
                    </a:lnTo>
                    <a:lnTo>
                      <a:pt x="14" y="6"/>
                    </a:lnTo>
                    <a:lnTo>
                      <a:pt x="20" y="4"/>
                    </a:lnTo>
                    <a:lnTo>
                      <a:pt x="26" y="2"/>
                    </a:lnTo>
                    <a:lnTo>
                      <a:pt x="31" y="0"/>
                    </a:lnTo>
                    <a:lnTo>
                      <a:pt x="37" y="2"/>
                    </a:lnTo>
                    <a:lnTo>
                      <a:pt x="45" y="4"/>
                    </a:lnTo>
                    <a:lnTo>
                      <a:pt x="49" y="6"/>
                    </a:lnTo>
                    <a:lnTo>
                      <a:pt x="55" y="10"/>
                    </a:lnTo>
                    <a:lnTo>
                      <a:pt x="59" y="16"/>
                    </a:lnTo>
                    <a:lnTo>
                      <a:pt x="61" y="22"/>
                    </a:lnTo>
                    <a:lnTo>
                      <a:pt x="63" y="26"/>
                    </a:lnTo>
                    <a:lnTo>
                      <a:pt x="63" y="34"/>
                    </a:lnTo>
                    <a:lnTo>
                      <a:pt x="63" y="39"/>
                    </a:lnTo>
                    <a:lnTo>
                      <a:pt x="61" y="45"/>
                    </a:lnTo>
                    <a:lnTo>
                      <a:pt x="59" y="51"/>
                    </a:lnTo>
                    <a:lnTo>
                      <a:pt x="55" y="55"/>
                    </a:lnTo>
                    <a:lnTo>
                      <a:pt x="49" y="59"/>
                    </a:lnTo>
                    <a:lnTo>
                      <a:pt x="45"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2" name="Freeform 95"/>
              <p:cNvSpPr>
                <a:spLocks/>
              </p:cNvSpPr>
              <p:nvPr/>
            </p:nvSpPr>
            <p:spPr bwMode="auto">
              <a:xfrm>
                <a:off x="3325" y="1701"/>
                <a:ext cx="63" cy="65"/>
              </a:xfrm>
              <a:custGeom>
                <a:avLst/>
                <a:gdLst>
                  <a:gd name="T0" fmla="*/ 31 w 63"/>
                  <a:gd name="T1" fmla="*/ 65 h 65"/>
                  <a:gd name="T2" fmla="*/ 31 w 63"/>
                  <a:gd name="T3" fmla="*/ 65 h 65"/>
                  <a:gd name="T4" fmla="*/ 26 w 63"/>
                  <a:gd name="T5" fmla="*/ 65 h 65"/>
                  <a:gd name="T6" fmla="*/ 20 w 63"/>
                  <a:gd name="T7" fmla="*/ 63 h 65"/>
                  <a:gd name="T8" fmla="*/ 14 w 63"/>
                  <a:gd name="T9" fmla="*/ 59 h 65"/>
                  <a:gd name="T10" fmla="*/ 10 w 63"/>
                  <a:gd name="T11" fmla="*/ 55 h 65"/>
                  <a:gd name="T12" fmla="*/ 6 w 63"/>
                  <a:gd name="T13" fmla="*/ 51 h 65"/>
                  <a:gd name="T14" fmla="*/ 2 w 63"/>
                  <a:gd name="T15" fmla="*/ 45 h 65"/>
                  <a:gd name="T16" fmla="*/ 0 w 63"/>
                  <a:gd name="T17" fmla="*/ 39 h 65"/>
                  <a:gd name="T18" fmla="*/ 0 w 63"/>
                  <a:gd name="T19" fmla="*/ 34 h 65"/>
                  <a:gd name="T20" fmla="*/ 0 w 63"/>
                  <a:gd name="T21" fmla="*/ 26 h 65"/>
                  <a:gd name="T22" fmla="*/ 2 w 63"/>
                  <a:gd name="T23" fmla="*/ 22 h 65"/>
                  <a:gd name="T24" fmla="*/ 6 w 63"/>
                  <a:gd name="T25" fmla="*/ 16 h 65"/>
                  <a:gd name="T26" fmla="*/ 10 w 63"/>
                  <a:gd name="T27" fmla="*/ 10 h 65"/>
                  <a:gd name="T28" fmla="*/ 14 w 63"/>
                  <a:gd name="T29" fmla="*/ 6 h 65"/>
                  <a:gd name="T30" fmla="*/ 20 w 63"/>
                  <a:gd name="T31" fmla="*/ 4 h 65"/>
                  <a:gd name="T32" fmla="*/ 26 w 63"/>
                  <a:gd name="T33" fmla="*/ 2 h 65"/>
                  <a:gd name="T34" fmla="*/ 31 w 63"/>
                  <a:gd name="T35" fmla="*/ 0 h 65"/>
                  <a:gd name="T36" fmla="*/ 37 w 63"/>
                  <a:gd name="T37" fmla="*/ 2 h 65"/>
                  <a:gd name="T38" fmla="*/ 45 w 63"/>
                  <a:gd name="T39" fmla="*/ 4 h 65"/>
                  <a:gd name="T40" fmla="*/ 49 w 63"/>
                  <a:gd name="T41" fmla="*/ 6 h 65"/>
                  <a:gd name="T42" fmla="*/ 55 w 63"/>
                  <a:gd name="T43" fmla="*/ 10 h 65"/>
                  <a:gd name="T44" fmla="*/ 59 w 63"/>
                  <a:gd name="T45" fmla="*/ 16 h 65"/>
                  <a:gd name="T46" fmla="*/ 61 w 63"/>
                  <a:gd name="T47" fmla="*/ 22 h 65"/>
                  <a:gd name="T48" fmla="*/ 63 w 63"/>
                  <a:gd name="T49" fmla="*/ 26 h 65"/>
                  <a:gd name="T50" fmla="*/ 63 w 63"/>
                  <a:gd name="T51" fmla="*/ 34 h 65"/>
                  <a:gd name="T52" fmla="*/ 63 w 63"/>
                  <a:gd name="T53" fmla="*/ 39 h 65"/>
                  <a:gd name="T54" fmla="*/ 61 w 63"/>
                  <a:gd name="T55" fmla="*/ 45 h 65"/>
                  <a:gd name="T56" fmla="*/ 59 w 63"/>
                  <a:gd name="T57" fmla="*/ 51 h 65"/>
                  <a:gd name="T58" fmla="*/ 55 w 63"/>
                  <a:gd name="T59" fmla="*/ 55 h 65"/>
                  <a:gd name="T60" fmla="*/ 49 w 63"/>
                  <a:gd name="T61" fmla="*/ 59 h 65"/>
                  <a:gd name="T62" fmla="*/ 45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6" y="65"/>
                    </a:lnTo>
                    <a:lnTo>
                      <a:pt x="20" y="63"/>
                    </a:lnTo>
                    <a:lnTo>
                      <a:pt x="14" y="59"/>
                    </a:lnTo>
                    <a:lnTo>
                      <a:pt x="10" y="55"/>
                    </a:lnTo>
                    <a:lnTo>
                      <a:pt x="6" y="51"/>
                    </a:lnTo>
                    <a:lnTo>
                      <a:pt x="2" y="45"/>
                    </a:lnTo>
                    <a:lnTo>
                      <a:pt x="0" y="39"/>
                    </a:lnTo>
                    <a:lnTo>
                      <a:pt x="0" y="34"/>
                    </a:lnTo>
                    <a:lnTo>
                      <a:pt x="0" y="26"/>
                    </a:lnTo>
                    <a:lnTo>
                      <a:pt x="2" y="22"/>
                    </a:lnTo>
                    <a:lnTo>
                      <a:pt x="6" y="16"/>
                    </a:lnTo>
                    <a:lnTo>
                      <a:pt x="10" y="10"/>
                    </a:lnTo>
                    <a:lnTo>
                      <a:pt x="14" y="6"/>
                    </a:lnTo>
                    <a:lnTo>
                      <a:pt x="20" y="4"/>
                    </a:lnTo>
                    <a:lnTo>
                      <a:pt x="26" y="2"/>
                    </a:lnTo>
                    <a:lnTo>
                      <a:pt x="31" y="0"/>
                    </a:lnTo>
                    <a:lnTo>
                      <a:pt x="37" y="2"/>
                    </a:lnTo>
                    <a:lnTo>
                      <a:pt x="45" y="4"/>
                    </a:lnTo>
                    <a:lnTo>
                      <a:pt x="49" y="6"/>
                    </a:lnTo>
                    <a:lnTo>
                      <a:pt x="55" y="10"/>
                    </a:lnTo>
                    <a:lnTo>
                      <a:pt x="59" y="16"/>
                    </a:lnTo>
                    <a:lnTo>
                      <a:pt x="61" y="22"/>
                    </a:lnTo>
                    <a:lnTo>
                      <a:pt x="63" y="26"/>
                    </a:lnTo>
                    <a:lnTo>
                      <a:pt x="63" y="34"/>
                    </a:lnTo>
                    <a:lnTo>
                      <a:pt x="63" y="39"/>
                    </a:lnTo>
                    <a:lnTo>
                      <a:pt x="61" y="45"/>
                    </a:lnTo>
                    <a:lnTo>
                      <a:pt x="59" y="51"/>
                    </a:lnTo>
                    <a:lnTo>
                      <a:pt x="55" y="55"/>
                    </a:lnTo>
                    <a:lnTo>
                      <a:pt x="49" y="59"/>
                    </a:lnTo>
                    <a:lnTo>
                      <a:pt x="45"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3" name="Freeform 96"/>
              <p:cNvSpPr>
                <a:spLocks/>
              </p:cNvSpPr>
              <p:nvPr/>
            </p:nvSpPr>
            <p:spPr bwMode="auto">
              <a:xfrm>
                <a:off x="3154" y="1707"/>
                <a:ext cx="65" cy="65"/>
              </a:xfrm>
              <a:custGeom>
                <a:avLst/>
                <a:gdLst>
                  <a:gd name="T0" fmla="*/ 31 w 65"/>
                  <a:gd name="T1" fmla="*/ 65 h 65"/>
                  <a:gd name="T2" fmla="*/ 25 w 65"/>
                  <a:gd name="T3" fmla="*/ 63 h 65"/>
                  <a:gd name="T4" fmla="*/ 19 w 65"/>
                  <a:gd name="T5" fmla="*/ 63 h 65"/>
                  <a:gd name="T6" fmla="*/ 13 w 65"/>
                  <a:gd name="T7" fmla="*/ 59 h 65"/>
                  <a:gd name="T8" fmla="*/ 9 w 65"/>
                  <a:gd name="T9" fmla="*/ 55 h 65"/>
                  <a:gd name="T10" fmla="*/ 6 w 65"/>
                  <a:gd name="T11" fmla="*/ 51 h 65"/>
                  <a:gd name="T12" fmla="*/ 2 w 65"/>
                  <a:gd name="T13" fmla="*/ 45 h 65"/>
                  <a:gd name="T14" fmla="*/ 0 w 65"/>
                  <a:gd name="T15" fmla="*/ 39 h 65"/>
                  <a:gd name="T16" fmla="*/ 0 w 65"/>
                  <a:gd name="T17" fmla="*/ 31 h 65"/>
                  <a:gd name="T18" fmla="*/ 0 w 65"/>
                  <a:gd name="T19" fmla="*/ 26 h 65"/>
                  <a:gd name="T20" fmla="*/ 2 w 65"/>
                  <a:gd name="T21" fmla="*/ 20 h 65"/>
                  <a:gd name="T22" fmla="*/ 6 w 65"/>
                  <a:gd name="T23" fmla="*/ 14 h 65"/>
                  <a:gd name="T24" fmla="*/ 9 w 65"/>
                  <a:gd name="T25" fmla="*/ 10 h 65"/>
                  <a:gd name="T26" fmla="*/ 13 w 65"/>
                  <a:gd name="T27" fmla="*/ 6 h 65"/>
                  <a:gd name="T28" fmla="*/ 19 w 65"/>
                  <a:gd name="T29" fmla="*/ 2 h 65"/>
                  <a:gd name="T30" fmla="*/ 25 w 65"/>
                  <a:gd name="T31" fmla="*/ 2 h 65"/>
                  <a:gd name="T32" fmla="*/ 31 w 65"/>
                  <a:gd name="T33" fmla="*/ 0 h 65"/>
                  <a:gd name="T34" fmla="*/ 39 w 65"/>
                  <a:gd name="T35" fmla="*/ 2 h 65"/>
                  <a:gd name="T36" fmla="*/ 45 w 65"/>
                  <a:gd name="T37" fmla="*/ 2 h 65"/>
                  <a:gd name="T38" fmla="*/ 51 w 65"/>
                  <a:gd name="T39" fmla="*/ 6 h 65"/>
                  <a:gd name="T40" fmla="*/ 55 w 65"/>
                  <a:gd name="T41" fmla="*/ 10 h 65"/>
                  <a:gd name="T42" fmla="*/ 59 w 65"/>
                  <a:gd name="T43" fmla="*/ 14 h 65"/>
                  <a:gd name="T44" fmla="*/ 61 w 65"/>
                  <a:gd name="T45" fmla="*/ 20 h 65"/>
                  <a:gd name="T46" fmla="*/ 63 w 65"/>
                  <a:gd name="T47" fmla="*/ 26 h 65"/>
                  <a:gd name="T48" fmla="*/ 65 w 65"/>
                  <a:gd name="T49" fmla="*/ 31 h 65"/>
                  <a:gd name="T50" fmla="*/ 63 w 65"/>
                  <a:gd name="T51" fmla="*/ 39 h 65"/>
                  <a:gd name="T52" fmla="*/ 61 w 65"/>
                  <a:gd name="T53" fmla="*/ 45 h 65"/>
                  <a:gd name="T54" fmla="*/ 59 w 65"/>
                  <a:gd name="T55" fmla="*/ 51 h 65"/>
                  <a:gd name="T56" fmla="*/ 55 w 65"/>
                  <a:gd name="T57" fmla="*/ 55 h 65"/>
                  <a:gd name="T58" fmla="*/ 51 w 65"/>
                  <a:gd name="T59" fmla="*/ 59 h 65"/>
                  <a:gd name="T60" fmla="*/ 45 w 65"/>
                  <a:gd name="T61" fmla="*/ 63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3"/>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1"/>
                    </a:lnTo>
                    <a:lnTo>
                      <a:pt x="63" y="39"/>
                    </a:lnTo>
                    <a:lnTo>
                      <a:pt x="61" y="45"/>
                    </a:lnTo>
                    <a:lnTo>
                      <a:pt x="59" y="51"/>
                    </a:lnTo>
                    <a:lnTo>
                      <a:pt x="55" y="55"/>
                    </a:lnTo>
                    <a:lnTo>
                      <a:pt x="51" y="59"/>
                    </a:lnTo>
                    <a:lnTo>
                      <a:pt x="45" y="63"/>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4" name="Freeform 97"/>
              <p:cNvSpPr>
                <a:spLocks/>
              </p:cNvSpPr>
              <p:nvPr/>
            </p:nvSpPr>
            <p:spPr bwMode="auto">
              <a:xfrm>
                <a:off x="3154" y="1707"/>
                <a:ext cx="65" cy="65"/>
              </a:xfrm>
              <a:custGeom>
                <a:avLst/>
                <a:gdLst>
                  <a:gd name="T0" fmla="*/ 31 w 65"/>
                  <a:gd name="T1" fmla="*/ 65 h 65"/>
                  <a:gd name="T2" fmla="*/ 31 w 65"/>
                  <a:gd name="T3" fmla="*/ 65 h 65"/>
                  <a:gd name="T4" fmla="*/ 25 w 65"/>
                  <a:gd name="T5" fmla="*/ 63 h 65"/>
                  <a:gd name="T6" fmla="*/ 19 w 65"/>
                  <a:gd name="T7" fmla="*/ 63 h 65"/>
                  <a:gd name="T8" fmla="*/ 13 w 65"/>
                  <a:gd name="T9" fmla="*/ 59 h 65"/>
                  <a:gd name="T10" fmla="*/ 9 w 65"/>
                  <a:gd name="T11" fmla="*/ 55 h 65"/>
                  <a:gd name="T12" fmla="*/ 6 w 65"/>
                  <a:gd name="T13" fmla="*/ 51 h 65"/>
                  <a:gd name="T14" fmla="*/ 2 w 65"/>
                  <a:gd name="T15" fmla="*/ 45 h 65"/>
                  <a:gd name="T16" fmla="*/ 0 w 65"/>
                  <a:gd name="T17" fmla="*/ 39 h 65"/>
                  <a:gd name="T18" fmla="*/ 0 w 65"/>
                  <a:gd name="T19" fmla="*/ 31 h 65"/>
                  <a:gd name="T20" fmla="*/ 0 w 65"/>
                  <a:gd name="T21" fmla="*/ 26 h 65"/>
                  <a:gd name="T22" fmla="*/ 2 w 65"/>
                  <a:gd name="T23" fmla="*/ 20 h 65"/>
                  <a:gd name="T24" fmla="*/ 6 w 65"/>
                  <a:gd name="T25" fmla="*/ 14 h 65"/>
                  <a:gd name="T26" fmla="*/ 9 w 65"/>
                  <a:gd name="T27" fmla="*/ 10 h 65"/>
                  <a:gd name="T28" fmla="*/ 13 w 65"/>
                  <a:gd name="T29" fmla="*/ 6 h 65"/>
                  <a:gd name="T30" fmla="*/ 19 w 65"/>
                  <a:gd name="T31" fmla="*/ 2 h 65"/>
                  <a:gd name="T32" fmla="*/ 25 w 65"/>
                  <a:gd name="T33" fmla="*/ 2 h 65"/>
                  <a:gd name="T34" fmla="*/ 31 w 65"/>
                  <a:gd name="T35" fmla="*/ 0 h 65"/>
                  <a:gd name="T36" fmla="*/ 39 w 65"/>
                  <a:gd name="T37" fmla="*/ 2 h 65"/>
                  <a:gd name="T38" fmla="*/ 45 w 65"/>
                  <a:gd name="T39" fmla="*/ 2 h 65"/>
                  <a:gd name="T40" fmla="*/ 51 w 65"/>
                  <a:gd name="T41" fmla="*/ 6 h 65"/>
                  <a:gd name="T42" fmla="*/ 55 w 65"/>
                  <a:gd name="T43" fmla="*/ 10 h 65"/>
                  <a:gd name="T44" fmla="*/ 59 w 65"/>
                  <a:gd name="T45" fmla="*/ 14 h 65"/>
                  <a:gd name="T46" fmla="*/ 61 w 65"/>
                  <a:gd name="T47" fmla="*/ 20 h 65"/>
                  <a:gd name="T48" fmla="*/ 63 w 65"/>
                  <a:gd name="T49" fmla="*/ 26 h 65"/>
                  <a:gd name="T50" fmla="*/ 65 w 65"/>
                  <a:gd name="T51" fmla="*/ 31 h 65"/>
                  <a:gd name="T52" fmla="*/ 63 w 65"/>
                  <a:gd name="T53" fmla="*/ 39 h 65"/>
                  <a:gd name="T54" fmla="*/ 61 w 65"/>
                  <a:gd name="T55" fmla="*/ 45 h 65"/>
                  <a:gd name="T56" fmla="*/ 59 w 65"/>
                  <a:gd name="T57" fmla="*/ 51 h 65"/>
                  <a:gd name="T58" fmla="*/ 55 w 65"/>
                  <a:gd name="T59" fmla="*/ 55 h 65"/>
                  <a:gd name="T60" fmla="*/ 51 w 65"/>
                  <a:gd name="T61" fmla="*/ 59 h 65"/>
                  <a:gd name="T62" fmla="*/ 45 w 65"/>
                  <a:gd name="T63" fmla="*/ 63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3"/>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1"/>
                    </a:lnTo>
                    <a:lnTo>
                      <a:pt x="63" y="39"/>
                    </a:lnTo>
                    <a:lnTo>
                      <a:pt x="61" y="45"/>
                    </a:lnTo>
                    <a:lnTo>
                      <a:pt x="59" y="51"/>
                    </a:lnTo>
                    <a:lnTo>
                      <a:pt x="55" y="55"/>
                    </a:lnTo>
                    <a:lnTo>
                      <a:pt x="51" y="59"/>
                    </a:lnTo>
                    <a:lnTo>
                      <a:pt x="45" y="63"/>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5" name="Freeform 98"/>
              <p:cNvSpPr>
                <a:spLocks/>
              </p:cNvSpPr>
              <p:nvPr/>
            </p:nvSpPr>
            <p:spPr bwMode="auto">
              <a:xfrm>
                <a:off x="3325" y="1656"/>
                <a:ext cx="65" cy="63"/>
              </a:xfrm>
              <a:custGeom>
                <a:avLst/>
                <a:gdLst>
                  <a:gd name="T0" fmla="*/ 31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19 h 63"/>
                  <a:gd name="T14" fmla="*/ 63 w 65"/>
                  <a:gd name="T15" fmla="*/ 25 h 63"/>
                  <a:gd name="T16" fmla="*/ 65 w 65"/>
                  <a:gd name="T17" fmla="*/ 31 h 63"/>
                  <a:gd name="T18" fmla="*/ 63 w 65"/>
                  <a:gd name="T19" fmla="*/ 39 h 63"/>
                  <a:gd name="T20" fmla="*/ 63 w 65"/>
                  <a:gd name="T21" fmla="*/ 43 h 63"/>
                  <a:gd name="T22" fmla="*/ 59 w 65"/>
                  <a:gd name="T23" fmla="*/ 49 h 63"/>
                  <a:gd name="T24" fmla="*/ 55 w 65"/>
                  <a:gd name="T25" fmla="*/ 55 h 63"/>
                  <a:gd name="T26" fmla="*/ 51 w 65"/>
                  <a:gd name="T27" fmla="*/ 59 h 63"/>
                  <a:gd name="T28" fmla="*/ 45 w 65"/>
                  <a:gd name="T29" fmla="*/ 61 h 63"/>
                  <a:gd name="T30" fmla="*/ 39 w 65"/>
                  <a:gd name="T31" fmla="*/ 63 h 63"/>
                  <a:gd name="T32" fmla="*/ 31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9 h 63"/>
                  <a:gd name="T48" fmla="*/ 0 w 65"/>
                  <a:gd name="T49" fmla="*/ 31 h 63"/>
                  <a:gd name="T50" fmla="*/ 0 w 65"/>
                  <a:gd name="T51" fmla="*/ 25 h 63"/>
                  <a:gd name="T52" fmla="*/ 2 w 65"/>
                  <a:gd name="T53" fmla="*/ 19 h 63"/>
                  <a:gd name="T54" fmla="*/ 6 w 65"/>
                  <a:gd name="T55" fmla="*/ 14 h 63"/>
                  <a:gd name="T56" fmla="*/ 10 w 65"/>
                  <a:gd name="T57" fmla="*/ 10 h 63"/>
                  <a:gd name="T58" fmla="*/ 14 w 65"/>
                  <a:gd name="T59" fmla="*/ 6 h 63"/>
                  <a:gd name="T60" fmla="*/ 20 w 65"/>
                  <a:gd name="T61" fmla="*/ 2 h 63"/>
                  <a:gd name="T62" fmla="*/ 26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51" y="6"/>
                    </a:lnTo>
                    <a:lnTo>
                      <a:pt x="55" y="10"/>
                    </a:lnTo>
                    <a:lnTo>
                      <a:pt x="59" y="14"/>
                    </a:lnTo>
                    <a:lnTo>
                      <a:pt x="63" y="19"/>
                    </a:lnTo>
                    <a:lnTo>
                      <a:pt x="63" y="25"/>
                    </a:lnTo>
                    <a:lnTo>
                      <a:pt x="65" y="31"/>
                    </a:lnTo>
                    <a:lnTo>
                      <a:pt x="63" y="39"/>
                    </a:lnTo>
                    <a:lnTo>
                      <a:pt x="63"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9"/>
                    </a:lnTo>
                    <a:lnTo>
                      <a:pt x="0" y="31"/>
                    </a:lnTo>
                    <a:lnTo>
                      <a:pt x="0" y="25"/>
                    </a:lnTo>
                    <a:lnTo>
                      <a:pt x="2" y="19"/>
                    </a:lnTo>
                    <a:lnTo>
                      <a:pt x="6"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6" name="Freeform 99"/>
              <p:cNvSpPr>
                <a:spLocks/>
              </p:cNvSpPr>
              <p:nvPr/>
            </p:nvSpPr>
            <p:spPr bwMode="auto">
              <a:xfrm>
                <a:off x="3325" y="1656"/>
                <a:ext cx="65" cy="63"/>
              </a:xfrm>
              <a:custGeom>
                <a:avLst/>
                <a:gdLst>
                  <a:gd name="T0" fmla="*/ 31 w 65"/>
                  <a:gd name="T1" fmla="*/ 0 h 63"/>
                  <a:gd name="T2" fmla="*/ 31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19 h 63"/>
                  <a:gd name="T16" fmla="*/ 63 w 65"/>
                  <a:gd name="T17" fmla="*/ 25 h 63"/>
                  <a:gd name="T18" fmla="*/ 65 w 65"/>
                  <a:gd name="T19" fmla="*/ 31 h 63"/>
                  <a:gd name="T20" fmla="*/ 63 w 65"/>
                  <a:gd name="T21" fmla="*/ 39 h 63"/>
                  <a:gd name="T22" fmla="*/ 63 w 65"/>
                  <a:gd name="T23" fmla="*/ 43 h 63"/>
                  <a:gd name="T24" fmla="*/ 59 w 65"/>
                  <a:gd name="T25" fmla="*/ 49 h 63"/>
                  <a:gd name="T26" fmla="*/ 55 w 65"/>
                  <a:gd name="T27" fmla="*/ 55 h 63"/>
                  <a:gd name="T28" fmla="*/ 51 w 65"/>
                  <a:gd name="T29" fmla="*/ 59 h 63"/>
                  <a:gd name="T30" fmla="*/ 45 w 65"/>
                  <a:gd name="T31" fmla="*/ 61 h 63"/>
                  <a:gd name="T32" fmla="*/ 39 w 65"/>
                  <a:gd name="T33" fmla="*/ 63 h 63"/>
                  <a:gd name="T34" fmla="*/ 31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9 h 63"/>
                  <a:gd name="T50" fmla="*/ 0 w 65"/>
                  <a:gd name="T51" fmla="*/ 31 h 63"/>
                  <a:gd name="T52" fmla="*/ 0 w 65"/>
                  <a:gd name="T53" fmla="*/ 25 h 63"/>
                  <a:gd name="T54" fmla="*/ 2 w 65"/>
                  <a:gd name="T55" fmla="*/ 19 h 63"/>
                  <a:gd name="T56" fmla="*/ 6 w 65"/>
                  <a:gd name="T57" fmla="*/ 14 h 63"/>
                  <a:gd name="T58" fmla="*/ 10 w 65"/>
                  <a:gd name="T59" fmla="*/ 10 h 63"/>
                  <a:gd name="T60" fmla="*/ 14 w 65"/>
                  <a:gd name="T61" fmla="*/ 6 h 63"/>
                  <a:gd name="T62" fmla="*/ 20 w 65"/>
                  <a:gd name="T63" fmla="*/ 2 h 63"/>
                  <a:gd name="T64" fmla="*/ 26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51" y="6"/>
                    </a:lnTo>
                    <a:lnTo>
                      <a:pt x="55" y="10"/>
                    </a:lnTo>
                    <a:lnTo>
                      <a:pt x="59" y="14"/>
                    </a:lnTo>
                    <a:lnTo>
                      <a:pt x="63" y="19"/>
                    </a:lnTo>
                    <a:lnTo>
                      <a:pt x="63" y="25"/>
                    </a:lnTo>
                    <a:lnTo>
                      <a:pt x="65" y="31"/>
                    </a:lnTo>
                    <a:lnTo>
                      <a:pt x="63" y="39"/>
                    </a:lnTo>
                    <a:lnTo>
                      <a:pt x="63"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9"/>
                    </a:lnTo>
                    <a:lnTo>
                      <a:pt x="0" y="31"/>
                    </a:lnTo>
                    <a:lnTo>
                      <a:pt x="0" y="25"/>
                    </a:lnTo>
                    <a:lnTo>
                      <a:pt x="2" y="19"/>
                    </a:lnTo>
                    <a:lnTo>
                      <a:pt x="6"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7" name="Freeform 100"/>
              <p:cNvSpPr>
                <a:spLocks/>
              </p:cNvSpPr>
              <p:nvPr/>
            </p:nvSpPr>
            <p:spPr bwMode="auto">
              <a:xfrm>
                <a:off x="3167" y="1679"/>
                <a:ext cx="65" cy="65"/>
              </a:xfrm>
              <a:custGeom>
                <a:avLst/>
                <a:gdLst>
                  <a:gd name="T0" fmla="*/ 34 w 65"/>
                  <a:gd name="T1" fmla="*/ 65 h 65"/>
                  <a:gd name="T2" fmla="*/ 26 w 65"/>
                  <a:gd name="T3" fmla="*/ 65 h 65"/>
                  <a:gd name="T4" fmla="*/ 20 w 65"/>
                  <a:gd name="T5" fmla="*/ 63 h 65"/>
                  <a:gd name="T6" fmla="*/ 14 w 65"/>
                  <a:gd name="T7" fmla="*/ 59 h 65"/>
                  <a:gd name="T8" fmla="*/ 10 w 65"/>
                  <a:gd name="T9" fmla="*/ 56 h 65"/>
                  <a:gd name="T10" fmla="*/ 6 w 65"/>
                  <a:gd name="T11" fmla="*/ 52 h 65"/>
                  <a:gd name="T12" fmla="*/ 2 w 65"/>
                  <a:gd name="T13" fmla="*/ 46 h 65"/>
                  <a:gd name="T14" fmla="*/ 2 w 65"/>
                  <a:gd name="T15" fmla="*/ 40 h 65"/>
                  <a:gd name="T16" fmla="*/ 0 w 65"/>
                  <a:gd name="T17" fmla="*/ 32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2 h 65"/>
                  <a:gd name="T30" fmla="*/ 26 w 65"/>
                  <a:gd name="T31" fmla="*/ 0 h 65"/>
                  <a:gd name="T32" fmla="*/ 34 w 65"/>
                  <a:gd name="T33" fmla="*/ 0 h 65"/>
                  <a:gd name="T34" fmla="*/ 40 w 65"/>
                  <a:gd name="T35" fmla="*/ 0 h 65"/>
                  <a:gd name="T36" fmla="*/ 46 w 65"/>
                  <a:gd name="T37" fmla="*/ 2 h 65"/>
                  <a:gd name="T38" fmla="*/ 52 w 65"/>
                  <a:gd name="T39" fmla="*/ 6 h 65"/>
                  <a:gd name="T40" fmla="*/ 56 w 65"/>
                  <a:gd name="T41" fmla="*/ 10 h 65"/>
                  <a:gd name="T42" fmla="*/ 59 w 65"/>
                  <a:gd name="T43" fmla="*/ 16 h 65"/>
                  <a:gd name="T44" fmla="*/ 63 w 65"/>
                  <a:gd name="T45" fmla="*/ 20 h 65"/>
                  <a:gd name="T46" fmla="*/ 65 w 65"/>
                  <a:gd name="T47" fmla="*/ 26 h 65"/>
                  <a:gd name="T48" fmla="*/ 65 w 65"/>
                  <a:gd name="T49" fmla="*/ 32 h 65"/>
                  <a:gd name="T50" fmla="*/ 65 w 65"/>
                  <a:gd name="T51" fmla="*/ 40 h 65"/>
                  <a:gd name="T52" fmla="*/ 63 w 65"/>
                  <a:gd name="T53" fmla="*/ 46 h 65"/>
                  <a:gd name="T54" fmla="*/ 59 w 65"/>
                  <a:gd name="T55" fmla="*/ 52 h 65"/>
                  <a:gd name="T56" fmla="*/ 56 w 65"/>
                  <a:gd name="T57" fmla="*/ 56 h 65"/>
                  <a:gd name="T58" fmla="*/ 52 w 65"/>
                  <a:gd name="T59" fmla="*/ 59 h 65"/>
                  <a:gd name="T60" fmla="*/ 46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6"/>
                    </a:lnTo>
                    <a:lnTo>
                      <a:pt x="6" y="52"/>
                    </a:lnTo>
                    <a:lnTo>
                      <a:pt x="2" y="46"/>
                    </a:lnTo>
                    <a:lnTo>
                      <a:pt x="2" y="40"/>
                    </a:lnTo>
                    <a:lnTo>
                      <a:pt x="0" y="32"/>
                    </a:lnTo>
                    <a:lnTo>
                      <a:pt x="2" y="26"/>
                    </a:lnTo>
                    <a:lnTo>
                      <a:pt x="2" y="20"/>
                    </a:lnTo>
                    <a:lnTo>
                      <a:pt x="6" y="16"/>
                    </a:lnTo>
                    <a:lnTo>
                      <a:pt x="10" y="10"/>
                    </a:lnTo>
                    <a:lnTo>
                      <a:pt x="14" y="6"/>
                    </a:lnTo>
                    <a:lnTo>
                      <a:pt x="20" y="2"/>
                    </a:lnTo>
                    <a:lnTo>
                      <a:pt x="26" y="0"/>
                    </a:lnTo>
                    <a:lnTo>
                      <a:pt x="34" y="0"/>
                    </a:lnTo>
                    <a:lnTo>
                      <a:pt x="40" y="0"/>
                    </a:lnTo>
                    <a:lnTo>
                      <a:pt x="46" y="2"/>
                    </a:lnTo>
                    <a:lnTo>
                      <a:pt x="52" y="6"/>
                    </a:lnTo>
                    <a:lnTo>
                      <a:pt x="56" y="10"/>
                    </a:lnTo>
                    <a:lnTo>
                      <a:pt x="59" y="16"/>
                    </a:lnTo>
                    <a:lnTo>
                      <a:pt x="63" y="20"/>
                    </a:lnTo>
                    <a:lnTo>
                      <a:pt x="65" y="26"/>
                    </a:lnTo>
                    <a:lnTo>
                      <a:pt x="65" y="32"/>
                    </a:lnTo>
                    <a:lnTo>
                      <a:pt x="65" y="40"/>
                    </a:lnTo>
                    <a:lnTo>
                      <a:pt x="63" y="46"/>
                    </a:lnTo>
                    <a:lnTo>
                      <a:pt x="59" y="52"/>
                    </a:lnTo>
                    <a:lnTo>
                      <a:pt x="56" y="56"/>
                    </a:lnTo>
                    <a:lnTo>
                      <a:pt x="52" y="59"/>
                    </a:lnTo>
                    <a:lnTo>
                      <a:pt x="46" y="63"/>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8" name="Freeform 101"/>
              <p:cNvSpPr>
                <a:spLocks/>
              </p:cNvSpPr>
              <p:nvPr/>
            </p:nvSpPr>
            <p:spPr bwMode="auto">
              <a:xfrm>
                <a:off x="3167" y="1679"/>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6 h 65"/>
                  <a:gd name="T12" fmla="*/ 6 w 65"/>
                  <a:gd name="T13" fmla="*/ 52 h 65"/>
                  <a:gd name="T14" fmla="*/ 2 w 65"/>
                  <a:gd name="T15" fmla="*/ 46 h 65"/>
                  <a:gd name="T16" fmla="*/ 2 w 65"/>
                  <a:gd name="T17" fmla="*/ 40 h 65"/>
                  <a:gd name="T18" fmla="*/ 0 w 65"/>
                  <a:gd name="T19" fmla="*/ 32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2 h 65"/>
                  <a:gd name="T32" fmla="*/ 26 w 65"/>
                  <a:gd name="T33" fmla="*/ 0 h 65"/>
                  <a:gd name="T34" fmla="*/ 34 w 65"/>
                  <a:gd name="T35" fmla="*/ 0 h 65"/>
                  <a:gd name="T36" fmla="*/ 40 w 65"/>
                  <a:gd name="T37" fmla="*/ 0 h 65"/>
                  <a:gd name="T38" fmla="*/ 46 w 65"/>
                  <a:gd name="T39" fmla="*/ 2 h 65"/>
                  <a:gd name="T40" fmla="*/ 52 w 65"/>
                  <a:gd name="T41" fmla="*/ 6 h 65"/>
                  <a:gd name="T42" fmla="*/ 56 w 65"/>
                  <a:gd name="T43" fmla="*/ 10 h 65"/>
                  <a:gd name="T44" fmla="*/ 59 w 65"/>
                  <a:gd name="T45" fmla="*/ 16 h 65"/>
                  <a:gd name="T46" fmla="*/ 63 w 65"/>
                  <a:gd name="T47" fmla="*/ 20 h 65"/>
                  <a:gd name="T48" fmla="*/ 65 w 65"/>
                  <a:gd name="T49" fmla="*/ 26 h 65"/>
                  <a:gd name="T50" fmla="*/ 65 w 65"/>
                  <a:gd name="T51" fmla="*/ 32 h 65"/>
                  <a:gd name="T52" fmla="*/ 65 w 65"/>
                  <a:gd name="T53" fmla="*/ 40 h 65"/>
                  <a:gd name="T54" fmla="*/ 63 w 65"/>
                  <a:gd name="T55" fmla="*/ 46 h 65"/>
                  <a:gd name="T56" fmla="*/ 59 w 65"/>
                  <a:gd name="T57" fmla="*/ 52 h 65"/>
                  <a:gd name="T58" fmla="*/ 56 w 65"/>
                  <a:gd name="T59" fmla="*/ 56 h 65"/>
                  <a:gd name="T60" fmla="*/ 52 w 65"/>
                  <a:gd name="T61" fmla="*/ 59 h 65"/>
                  <a:gd name="T62" fmla="*/ 46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6"/>
                    </a:lnTo>
                    <a:lnTo>
                      <a:pt x="6" y="52"/>
                    </a:lnTo>
                    <a:lnTo>
                      <a:pt x="2" y="46"/>
                    </a:lnTo>
                    <a:lnTo>
                      <a:pt x="2" y="40"/>
                    </a:lnTo>
                    <a:lnTo>
                      <a:pt x="0" y="32"/>
                    </a:lnTo>
                    <a:lnTo>
                      <a:pt x="2" y="26"/>
                    </a:lnTo>
                    <a:lnTo>
                      <a:pt x="2" y="20"/>
                    </a:lnTo>
                    <a:lnTo>
                      <a:pt x="6" y="16"/>
                    </a:lnTo>
                    <a:lnTo>
                      <a:pt x="10" y="10"/>
                    </a:lnTo>
                    <a:lnTo>
                      <a:pt x="14" y="6"/>
                    </a:lnTo>
                    <a:lnTo>
                      <a:pt x="20" y="2"/>
                    </a:lnTo>
                    <a:lnTo>
                      <a:pt x="26" y="0"/>
                    </a:lnTo>
                    <a:lnTo>
                      <a:pt x="34" y="0"/>
                    </a:lnTo>
                    <a:lnTo>
                      <a:pt x="40" y="0"/>
                    </a:lnTo>
                    <a:lnTo>
                      <a:pt x="46" y="2"/>
                    </a:lnTo>
                    <a:lnTo>
                      <a:pt x="52" y="6"/>
                    </a:lnTo>
                    <a:lnTo>
                      <a:pt x="56" y="10"/>
                    </a:lnTo>
                    <a:lnTo>
                      <a:pt x="59" y="16"/>
                    </a:lnTo>
                    <a:lnTo>
                      <a:pt x="63" y="20"/>
                    </a:lnTo>
                    <a:lnTo>
                      <a:pt x="65" y="26"/>
                    </a:lnTo>
                    <a:lnTo>
                      <a:pt x="65" y="32"/>
                    </a:lnTo>
                    <a:lnTo>
                      <a:pt x="65" y="40"/>
                    </a:lnTo>
                    <a:lnTo>
                      <a:pt x="63" y="46"/>
                    </a:lnTo>
                    <a:lnTo>
                      <a:pt x="59" y="52"/>
                    </a:lnTo>
                    <a:lnTo>
                      <a:pt x="56" y="56"/>
                    </a:lnTo>
                    <a:lnTo>
                      <a:pt x="52" y="59"/>
                    </a:lnTo>
                    <a:lnTo>
                      <a:pt x="46"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9" name="Freeform 102"/>
              <p:cNvSpPr>
                <a:spLocks/>
              </p:cNvSpPr>
              <p:nvPr/>
            </p:nvSpPr>
            <p:spPr bwMode="auto">
              <a:xfrm>
                <a:off x="3181" y="1758"/>
                <a:ext cx="63" cy="65"/>
              </a:xfrm>
              <a:custGeom>
                <a:avLst/>
                <a:gdLst>
                  <a:gd name="T0" fmla="*/ 32 w 63"/>
                  <a:gd name="T1" fmla="*/ 0 h 65"/>
                  <a:gd name="T2" fmla="*/ 38 w 63"/>
                  <a:gd name="T3" fmla="*/ 2 h 65"/>
                  <a:gd name="T4" fmla="*/ 44 w 63"/>
                  <a:gd name="T5" fmla="*/ 2 h 65"/>
                  <a:gd name="T6" fmla="*/ 49 w 63"/>
                  <a:gd name="T7" fmla="*/ 6 h 65"/>
                  <a:gd name="T8" fmla="*/ 53 w 63"/>
                  <a:gd name="T9" fmla="*/ 10 h 65"/>
                  <a:gd name="T10" fmla="*/ 57 w 63"/>
                  <a:gd name="T11" fmla="*/ 14 h 65"/>
                  <a:gd name="T12" fmla="*/ 61 w 63"/>
                  <a:gd name="T13" fmla="*/ 20 h 65"/>
                  <a:gd name="T14" fmla="*/ 63 w 63"/>
                  <a:gd name="T15" fmla="*/ 26 h 65"/>
                  <a:gd name="T16" fmla="*/ 63 w 63"/>
                  <a:gd name="T17" fmla="*/ 34 h 65"/>
                  <a:gd name="T18" fmla="*/ 63 w 63"/>
                  <a:gd name="T19" fmla="*/ 40 h 65"/>
                  <a:gd name="T20" fmla="*/ 61 w 63"/>
                  <a:gd name="T21" fmla="*/ 45 h 65"/>
                  <a:gd name="T22" fmla="*/ 57 w 63"/>
                  <a:gd name="T23" fmla="*/ 51 h 65"/>
                  <a:gd name="T24" fmla="*/ 53 w 63"/>
                  <a:gd name="T25" fmla="*/ 55 h 65"/>
                  <a:gd name="T26" fmla="*/ 49 w 63"/>
                  <a:gd name="T27" fmla="*/ 59 h 65"/>
                  <a:gd name="T28" fmla="*/ 44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10 w 63"/>
                  <a:gd name="T41" fmla="*/ 55 h 65"/>
                  <a:gd name="T42" fmla="*/ 4 w 63"/>
                  <a:gd name="T43" fmla="*/ 51 h 65"/>
                  <a:gd name="T44" fmla="*/ 2 w 63"/>
                  <a:gd name="T45" fmla="*/ 45 h 65"/>
                  <a:gd name="T46" fmla="*/ 0 w 63"/>
                  <a:gd name="T47" fmla="*/ 40 h 65"/>
                  <a:gd name="T48" fmla="*/ 0 w 63"/>
                  <a:gd name="T49" fmla="*/ 34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2"/>
                    </a:lnTo>
                    <a:lnTo>
                      <a:pt x="49" y="6"/>
                    </a:lnTo>
                    <a:lnTo>
                      <a:pt x="53" y="10"/>
                    </a:lnTo>
                    <a:lnTo>
                      <a:pt x="57" y="14"/>
                    </a:lnTo>
                    <a:lnTo>
                      <a:pt x="61" y="20"/>
                    </a:lnTo>
                    <a:lnTo>
                      <a:pt x="63" y="26"/>
                    </a:lnTo>
                    <a:lnTo>
                      <a:pt x="63" y="34"/>
                    </a:lnTo>
                    <a:lnTo>
                      <a:pt x="63" y="40"/>
                    </a:lnTo>
                    <a:lnTo>
                      <a:pt x="61" y="45"/>
                    </a:lnTo>
                    <a:lnTo>
                      <a:pt x="57" y="51"/>
                    </a:lnTo>
                    <a:lnTo>
                      <a:pt x="53" y="55"/>
                    </a:lnTo>
                    <a:lnTo>
                      <a:pt x="49" y="59"/>
                    </a:lnTo>
                    <a:lnTo>
                      <a:pt x="44" y="63"/>
                    </a:lnTo>
                    <a:lnTo>
                      <a:pt x="38" y="65"/>
                    </a:lnTo>
                    <a:lnTo>
                      <a:pt x="32" y="65"/>
                    </a:lnTo>
                    <a:lnTo>
                      <a:pt x="26" y="65"/>
                    </a:lnTo>
                    <a:lnTo>
                      <a:pt x="20" y="63"/>
                    </a:lnTo>
                    <a:lnTo>
                      <a:pt x="14" y="59"/>
                    </a:lnTo>
                    <a:lnTo>
                      <a:pt x="10" y="55"/>
                    </a:lnTo>
                    <a:lnTo>
                      <a:pt x="4" y="51"/>
                    </a:lnTo>
                    <a:lnTo>
                      <a:pt x="2" y="45"/>
                    </a:lnTo>
                    <a:lnTo>
                      <a:pt x="0" y="40"/>
                    </a:lnTo>
                    <a:lnTo>
                      <a:pt x="0" y="34"/>
                    </a:lnTo>
                    <a:lnTo>
                      <a:pt x="0" y="26"/>
                    </a:lnTo>
                    <a:lnTo>
                      <a:pt x="2" y="20"/>
                    </a:lnTo>
                    <a:lnTo>
                      <a:pt x="4" y="14"/>
                    </a:lnTo>
                    <a:lnTo>
                      <a:pt x="10"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0" name="Freeform 103"/>
              <p:cNvSpPr>
                <a:spLocks/>
              </p:cNvSpPr>
              <p:nvPr/>
            </p:nvSpPr>
            <p:spPr bwMode="auto">
              <a:xfrm>
                <a:off x="3181" y="1758"/>
                <a:ext cx="63" cy="65"/>
              </a:xfrm>
              <a:custGeom>
                <a:avLst/>
                <a:gdLst>
                  <a:gd name="T0" fmla="*/ 32 w 63"/>
                  <a:gd name="T1" fmla="*/ 0 h 65"/>
                  <a:gd name="T2" fmla="*/ 32 w 63"/>
                  <a:gd name="T3" fmla="*/ 0 h 65"/>
                  <a:gd name="T4" fmla="*/ 38 w 63"/>
                  <a:gd name="T5" fmla="*/ 2 h 65"/>
                  <a:gd name="T6" fmla="*/ 44 w 63"/>
                  <a:gd name="T7" fmla="*/ 2 h 65"/>
                  <a:gd name="T8" fmla="*/ 49 w 63"/>
                  <a:gd name="T9" fmla="*/ 6 h 65"/>
                  <a:gd name="T10" fmla="*/ 53 w 63"/>
                  <a:gd name="T11" fmla="*/ 10 h 65"/>
                  <a:gd name="T12" fmla="*/ 57 w 63"/>
                  <a:gd name="T13" fmla="*/ 14 h 65"/>
                  <a:gd name="T14" fmla="*/ 61 w 63"/>
                  <a:gd name="T15" fmla="*/ 20 h 65"/>
                  <a:gd name="T16" fmla="*/ 63 w 63"/>
                  <a:gd name="T17" fmla="*/ 26 h 65"/>
                  <a:gd name="T18" fmla="*/ 63 w 63"/>
                  <a:gd name="T19" fmla="*/ 34 h 65"/>
                  <a:gd name="T20" fmla="*/ 63 w 63"/>
                  <a:gd name="T21" fmla="*/ 40 h 65"/>
                  <a:gd name="T22" fmla="*/ 61 w 63"/>
                  <a:gd name="T23" fmla="*/ 45 h 65"/>
                  <a:gd name="T24" fmla="*/ 57 w 63"/>
                  <a:gd name="T25" fmla="*/ 51 h 65"/>
                  <a:gd name="T26" fmla="*/ 53 w 63"/>
                  <a:gd name="T27" fmla="*/ 55 h 65"/>
                  <a:gd name="T28" fmla="*/ 49 w 63"/>
                  <a:gd name="T29" fmla="*/ 59 h 65"/>
                  <a:gd name="T30" fmla="*/ 44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10 w 63"/>
                  <a:gd name="T43" fmla="*/ 55 h 65"/>
                  <a:gd name="T44" fmla="*/ 4 w 63"/>
                  <a:gd name="T45" fmla="*/ 51 h 65"/>
                  <a:gd name="T46" fmla="*/ 2 w 63"/>
                  <a:gd name="T47" fmla="*/ 45 h 65"/>
                  <a:gd name="T48" fmla="*/ 0 w 63"/>
                  <a:gd name="T49" fmla="*/ 40 h 65"/>
                  <a:gd name="T50" fmla="*/ 0 w 63"/>
                  <a:gd name="T51" fmla="*/ 34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2"/>
                    </a:lnTo>
                    <a:lnTo>
                      <a:pt x="49" y="6"/>
                    </a:lnTo>
                    <a:lnTo>
                      <a:pt x="53" y="10"/>
                    </a:lnTo>
                    <a:lnTo>
                      <a:pt x="57" y="14"/>
                    </a:lnTo>
                    <a:lnTo>
                      <a:pt x="61" y="20"/>
                    </a:lnTo>
                    <a:lnTo>
                      <a:pt x="63" y="26"/>
                    </a:lnTo>
                    <a:lnTo>
                      <a:pt x="63" y="34"/>
                    </a:lnTo>
                    <a:lnTo>
                      <a:pt x="63" y="40"/>
                    </a:lnTo>
                    <a:lnTo>
                      <a:pt x="61" y="45"/>
                    </a:lnTo>
                    <a:lnTo>
                      <a:pt x="57" y="51"/>
                    </a:lnTo>
                    <a:lnTo>
                      <a:pt x="53" y="55"/>
                    </a:lnTo>
                    <a:lnTo>
                      <a:pt x="49" y="59"/>
                    </a:lnTo>
                    <a:lnTo>
                      <a:pt x="44" y="63"/>
                    </a:lnTo>
                    <a:lnTo>
                      <a:pt x="38" y="65"/>
                    </a:lnTo>
                    <a:lnTo>
                      <a:pt x="32" y="65"/>
                    </a:lnTo>
                    <a:lnTo>
                      <a:pt x="26" y="65"/>
                    </a:lnTo>
                    <a:lnTo>
                      <a:pt x="20" y="63"/>
                    </a:lnTo>
                    <a:lnTo>
                      <a:pt x="14" y="59"/>
                    </a:lnTo>
                    <a:lnTo>
                      <a:pt x="10" y="55"/>
                    </a:lnTo>
                    <a:lnTo>
                      <a:pt x="4" y="51"/>
                    </a:lnTo>
                    <a:lnTo>
                      <a:pt x="2" y="45"/>
                    </a:lnTo>
                    <a:lnTo>
                      <a:pt x="0" y="40"/>
                    </a:lnTo>
                    <a:lnTo>
                      <a:pt x="0" y="34"/>
                    </a:lnTo>
                    <a:lnTo>
                      <a:pt x="0" y="26"/>
                    </a:lnTo>
                    <a:lnTo>
                      <a:pt x="2" y="20"/>
                    </a:lnTo>
                    <a:lnTo>
                      <a:pt x="4"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1" name="Freeform 104"/>
              <p:cNvSpPr>
                <a:spLocks/>
              </p:cNvSpPr>
              <p:nvPr/>
            </p:nvSpPr>
            <p:spPr bwMode="auto">
              <a:xfrm>
                <a:off x="3144" y="1654"/>
                <a:ext cx="65" cy="63"/>
              </a:xfrm>
              <a:custGeom>
                <a:avLst/>
                <a:gdLst>
                  <a:gd name="T0" fmla="*/ 31 w 65"/>
                  <a:gd name="T1" fmla="*/ 0 h 63"/>
                  <a:gd name="T2" fmla="*/ 39 w 65"/>
                  <a:gd name="T3" fmla="*/ 0 h 63"/>
                  <a:gd name="T4" fmla="*/ 45 w 65"/>
                  <a:gd name="T5" fmla="*/ 2 h 63"/>
                  <a:gd name="T6" fmla="*/ 49 w 65"/>
                  <a:gd name="T7" fmla="*/ 4 h 63"/>
                  <a:gd name="T8" fmla="*/ 55 w 65"/>
                  <a:gd name="T9" fmla="*/ 8 h 63"/>
                  <a:gd name="T10" fmla="*/ 59 w 65"/>
                  <a:gd name="T11" fmla="*/ 14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49 w 65"/>
                  <a:gd name="T27" fmla="*/ 57 h 63"/>
                  <a:gd name="T28" fmla="*/ 45 w 65"/>
                  <a:gd name="T29" fmla="*/ 61 h 63"/>
                  <a:gd name="T30" fmla="*/ 39 w 65"/>
                  <a:gd name="T31" fmla="*/ 63 h 63"/>
                  <a:gd name="T32" fmla="*/ 31 w 65"/>
                  <a:gd name="T33" fmla="*/ 63 h 63"/>
                  <a:gd name="T34" fmla="*/ 25 w 65"/>
                  <a:gd name="T35" fmla="*/ 63 h 63"/>
                  <a:gd name="T36" fmla="*/ 19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4 h 63"/>
                  <a:gd name="T56" fmla="*/ 10 w 65"/>
                  <a:gd name="T57" fmla="*/ 8 h 63"/>
                  <a:gd name="T58" fmla="*/ 14 w 65"/>
                  <a:gd name="T59" fmla="*/ 4 h 63"/>
                  <a:gd name="T60" fmla="*/ 19 w 65"/>
                  <a:gd name="T61" fmla="*/ 2 h 63"/>
                  <a:gd name="T62" fmla="*/ 25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49" y="4"/>
                    </a:lnTo>
                    <a:lnTo>
                      <a:pt x="55" y="8"/>
                    </a:lnTo>
                    <a:lnTo>
                      <a:pt x="59" y="14"/>
                    </a:lnTo>
                    <a:lnTo>
                      <a:pt x="61" y="19"/>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4" y="57"/>
                    </a:lnTo>
                    <a:lnTo>
                      <a:pt x="10" y="55"/>
                    </a:lnTo>
                    <a:lnTo>
                      <a:pt x="6" y="49"/>
                    </a:lnTo>
                    <a:lnTo>
                      <a:pt x="2" y="43"/>
                    </a:lnTo>
                    <a:lnTo>
                      <a:pt x="0" y="37"/>
                    </a:lnTo>
                    <a:lnTo>
                      <a:pt x="0" y="31"/>
                    </a:lnTo>
                    <a:lnTo>
                      <a:pt x="0" y="25"/>
                    </a:lnTo>
                    <a:lnTo>
                      <a:pt x="2" y="19"/>
                    </a:lnTo>
                    <a:lnTo>
                      <a:pt x="6" y="14"/>
                    </a:lnTo>
                    <a:lnTo>
                      <a:pt x="10" y="8"/>
                    </a:lnTo>
                    <a:lnTo>
                      <a:pt x="14" y="4"/>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2" name="Freeform 105"/>
              <p:cNvSpPr>
                <a:spLocks/>
              </p:cNvSpPr>
              <p:nvPr/>
            </p:nvSpPr>
            <p:spPr bwMode="auto">
              <a:xfrm>
                <a:off x="3144" y="1654"/>
                <a:ext cx="65" cy="63"/>
              </a:xfrm>
              <a:custGeom>
                <a:avLst/>
                <a:gdLst>
                  <a:gd name="T0" fmla="*/ 31 w 65"/>
                  <a:gd name="T1" fmla="*/ 0 h 63"/>
                  <a:gd name="T2" fmla="*/ 31 w 65"/>
                  <a:gd name="T3" fmla="*/ 0 h 63"/>
                  <a:gd name="T4" fmla="*/ 39 w 65"/>
                  <a:gd name="T5" fmla="*/ 0 h 63"/>
                  <a:gd name="T6" fmla="*/ 45 w 65"/>
                  <a:gd name="T7" fmla="*/ 2 h 63"/>
                  <a:gd name="T8" fmla="*/ 49 w 65"/>
                  <a:gd name="T9" fmla="*/ 4 h 63"/>
                  <a:gd name="T10" fmla="*/ 55 w 65"/>
                  <a:gd name="T11" fmla="*/ 8 h 63"/>
                  <a:gd name="T12" fmla="*/ 59 w 65"/>
                  <a:gd name="T13" fmla="*/ 14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49 w 65"/>
                  <a:gd name="T29" fmla="*/ 57 h 63"/>
                  <a:gd name="T30" fmla="*/ 45 w 65"/>
                  <a:gd name="T31" fmla="*/ 61 h 63"/>
                  <a:gd name="T32" fmla="*/ 39 w 65"/>
                  <a:gd name="T33" fmla="*/ 63 h 63"/>
                  <a:gd name="T34" fmla="*/ 31 w 65"/>
                  <a:gd name="T35" fmla="*/ 63 h 63"/>
                  <a:gd name="T36" fmla="*/ 25 w 65"/>
                  <a:gd name="T37" fmla="*/ 63 h 63"/>
                  <a:gd name="T38" fmla="*/ 19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4 h 63"/>
                  <a:gd name="T58" fmla="*/ 10 w 65"/>
                  <a:gd name="T59" fmla="*/ 8 h 63"/>
                  <a:gd name="T60" fmla="*/ 14 w 65"/>
                  <a:gd name="T61" fmla="*/ 4 h 63"/>
                  <a:gd name="T62" fmla="*/ 19 w 65"/>
                  <a:gd name="T63" fmla="*/ 2 h 63"/>
                  <a:gd name="T64" fmla="*/ 25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49" y="4"/>
                    </a:lnTo>
                    <a:lnTo>
                      <a:pt x="55" y="8"/>
                    </a:lnTo>
                    <a:lnTo>
                      <a:pt x="59" y="14"/>
                    </a:lnTo>
                    <a:lnTo>
                      <a:pt x="61" y="19"/>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4" y="57"/>
                    </a:lnTo>
                    <a:lnTo>
                      <a:pt x="10" y="55"/>
                    </a:lnTo>
                    <a:lnTo>
                      <a:pt x="6" y="49"/>
                    </a:lnTo>
                    <a:lnTo>
                      <a:pt x="2" y="43"/>
                    </a:lnTo>
                    <a:lnTo>
                      <a:pt x="0" y="37"/>
                    </a:lnTo>
                    <a:lnTo>
                      <a:pt x="0" y="31"/>
                    </a:lnTo>
                    <a:lnTo>
                      <a:pt x="0" y="25"/>
                    </a:lnTo>
                    <a:lnTo>
                      <a:pt x="2" y="19"/>
                    </a:lnTo>
                    <a:lnTo>
                      <a:pt x="6" y="14"/>
                    </a:lnTo>
                    <a:lnTo>
                      <a:pt x="10" y="8"/>
                    </a:lnTo>
                    <a:lnTo>
                      <a:pt x="14" y="4"/>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3" name="Freeform 106"/>
              <p:cNvSpPr>
                <a:spLocks/>
              </p:cNvSpPr>
              <p:nvPr/>
            </p:nvSpPr>
            <p:spPr bwMode="auto">
              <a:xfrm>
                <a:off x="3272" y="1825"/>
                <a:ext cx="65" cy="65"/>
              </a:xfrm>
              <a:custGeom>
                <a:avLst/>
                <a:gdLst>
                  <a:gd name="T0" fmla="*/ 31 w 65"/>
                  <a:gd name="T1" fmla="*/ 65 h 65"/>
                  <a:gd name="T2" fmla="*/ 25 w 65"/>
                  <a:gd name="T3" fmla="*/ 63 h 65"/>
                  <a:gd name="T4" fmla="*/ 19 w 65"/>
                  <a:gd name="T5" fmla="*/ 61 h 65"/>
                  <a:gd name="T6" fmla="*/ 14 w 65"/>
                  <a:gd name="T7" fmla="*/ 59 h 65"/>
                  <a:gd name="T8" fmla="*/ 10 w 65"/>
                  <a:gd name="T9" fmla="*/ 55 h 65"/>
                  <a:gd name="T10" fmla="*/ 6 w 65"/>
                  <a:gd name="T11" fmla="*/ 49 h 65"/>
                  <a:gd name="T12" fmla="*/ 2 w 65"/>
                  <a:gd name="T13" fmla="*/ 45 h 65"/>
                  <a:gd name="T14" fmla="*/ 0 w 65"/>
                  <a:gd name="T15" fmla="*/ 39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19 w 65"/>
                  <a:gd name="T29" fmla="*/ 2 h 65"/>
                  <a:gd name="T30" fmla="*/ 25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1 w 65"/>
                  <a:gd name="T45" fmla="*/ 20 h 65"/>
                  <a:gd name="T46" fmla="*/ 63 w 65"/>
                  <a:gd name="T47" fmla="*/ 26 h 65"/>
                  <a:gd name="T48" fmla="*/ 65 w 65"/>
                  <a:gd name="T49" fmla="*/ 32 h 65"/>
                  <a:gd name="T50" fmla="*/ 63 w 65"/>
                  <a:gd name="T51" fmla="*/ 39 h 65"/>
                  <a:gd name="T52" fmla="*/ 61 w 65"/>
                  <a:gd name="T53" fmla="*/ 45 h 65"/>
                  <a:gd name="T54" fmla="*/ 59 w 65"/>
                  <a:gd name="T55" fmla="*/ 49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1"/>
                    </a:lnTo>
                    <a:lnTo>
                      <a:pt x="14" y="59"/>
                    </a:lnTo>
                    <a:lnTo>
                      <a:pt x="10" y="55"/>
                    </a:lnTo>
                    <a:lnTo>
                      <a:pt x="6" y="49"/>
                    </a:lnTo>
                    <a:lnTo>
                      <a:pt x="2" y="45"/>
                    </a:lnTo>
                    <a:lnTo>
                      <a:pt x="0" y="39"/>
                    </a:lnTo>
                    <a:lnTo>
                      <a:pt x="0" y="32"/>
                    </a:lnTo>
                    <a:lnTo>
                      <a:pt x="0" y="26"/>
                    </a:lnTo>
                    <a:lnTo>
                      <a:pt x="2" y="20"/>
                    </a:lnTo>
                    <a:lnTo>
                      <a:pt x="6" y="14"/>
                    </a:lnTo>
                    <a:lnTo>
                      <a:pt x="10" y="10"/>
                    </a:lnTo>
                    <a:lnTo>
                      <a:pt x="14" y="6"/>
                    </a:lnTo>
                    <a:lnTo>
                      <a:pt x="19" y="2"/>
                    </a:lnTo>
                    <a:lnTo>
                      <a:pt x="25" y="0"/>
                    </a:lnTo>
                    <a:lnTo>
                      <a:pt x="31" y="0"/>
                    </a:lnTo>
                    <a:lnTo>
                      <a:pt x="39" y="0"/>
                    </a:lnTo>
                    <a:lnTo>
                      <a:pt x="45" y="2"/>
                    </a:lnTo>
                    <a:lnTo>
                      <a:pt x="51" y="6"/>
                    </a:lnTo>
                    <a:lnTo>
                      <a:pt x="55" y="10"/>
                    </a:lnTo>
                    <a:lnTo>
                      <a:pt x="59" y="14"/>
                    </a:lnTo>
                    <a:lnTo>
                      <a:pt x="61" y="20"/>
                    </a:lnTo>
                    <a:lnTo>
                      <a:pt x="63" y="26"/>
                    </a:lnTo>
                    <a:lnTo>
                      <a:pt x="65" y="32"/>
                    </a:lnTo>
                    <a:lnTo>
                      <a:pt x="63" y="39"/>
                    </a:lnTo>
                    <a:lnTo>
                      <a:pt x="61" y="45"/>
                    </a:lnTo>
                    <a:lnTo>
                      <a:pt x="59" y="49"/>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4" name="Freeform 107"/>
              <p:cNvSpPr>
                <a:spLocks/>
              </p:cNvSpPr>
              <p:nvPr/>
            </p:nvSpPr>
            <p:spPr bwMode="auto">
              <a:xfrm>
                <a:off x="3272" y="1825"/>
                <a:ext cx="65" cy="65"/>
              </a:xfrm>
              <a:custGeom>
                <a:avLst/>
                <a:gdLst>
                  <a:gd name="T0" fmla="*/ 31 w 65"/>
                  <a:gd name="T1" fmla="*/ 65 h 65"/>
                  <a:gd name="T2" fmla="*/ 31 w 65"/>
                  <a:gd name="T3" fmla="*/ 65 h 65"/>
                  <a:gd name="T4" fmla="*/ 25 w 65"/>
                  <a:gd name="T5" fmla="*/ 63 h 65"/>
                  <a:gd name="T6" fmla="*/ 19 w 65"/>
                  <a:gd name="T7" fmla="*/ 61 h 65"/>
                  <a:gd name="T8" fmla="*/ 14 w 65"/>
                  <a:gd name="T9" fmla="*/ 59 h 65"/>
                  <a:gd name="T10" fmla="*/ 10 w 65"/>
                  <a:gd name="T11" fmla="*/ 55 h 65"/>
                  <a:gd name="T12" fmla="*/ 6 w 65"/>
                  <a:gd name="T13" fmla="*/ 49 h 65"/>
                  <a:gd name="T14" fmla="*/ 2 w 65"/>
                  <a:gd name="T15" fmla="*/ 45 h 65"/>
                  <a:gd name="T16" fmla="*/ 0 w 65"/>
                  <a:gd name="T17" fmla="*/ 39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19 w 65"/>
                  <a:gd name="T31" fmla="*/ 2 h 65"/>
                  <a:gd name="T32" fmla="*/ 25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1 w 65"/>
                  <a:gd name="T47" fmla="*/ 20 h 65"/>
                  <a:gd name="T48" fmla="*/ 63 w 65"/>
                  <a:gd name="T49" fmla="*/ 26 h 65"/>
                  <a:gd name="T50" fmla="*/ 65 w 65"/>
                  <a:gd name="T51" fmla="*/ 32 h 65"/>
                  <a:gd name="T52" fmla="*/ 63 w 65"/>
                  <a:gd name="T53" fmla="*/ 39 h 65"/>
                  <a:gd name="T54" fmla="*/ 61 w 65"/>
                  <a:gd name="T55" fmla="*/ 45 h 65"/>
                  <a:gd name="T56" fmla="*/ 59 w 65"/>
                  <a:gd name="T57" fmla="*/ 49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1"/>
                    </a:lnTo>
                    <a:lnTo>
                      <a:pt x="14" y="59"/>
                    </a:lnTo>
                    <a:lnTo>
                      <a:pt x="10" y="55"/>
                    </a:lnTo>
                    <a:lnTo>
                      <a:pt x="6" y="49"/>
                    </a:lnTo>
                    <a:lnTo>
                      <a:pt x="2" y="45"/>
                    </a:lnTo>
                    <a:lnTo>
                      <a:pt x="0" y="39"/>
                    </a:lnTo>
                    <a:lnTo>
                      <a:pt x="0" y="32"/>
                    </a:lnTo>
                    <a:lnTo>
                      <a:pt x="0" y="26"/>
                    </a:lnTo>
                    <a:lnTo>
                      <a:pt x="2" y="20"/>
                    </a:lnTo>
                    <a:lnTo>
                      <a:pt x="6" y="14"/>
                    </a:lnTo>
                    <a:lnTo>
                      <a:pt x="10" y="10"/>
                    </a:lnTo>
                    <a:lnTo>
                      <a:pt x="14" y="6"/>
                    </a:lnTo>
                    <a:lnTo>
                      <a:pt x="19" y="2"/>
                    </a:lnTo>
                    <a:lnTo>
                      <a:pt x="25" y="0"/>
                    </a:lnTo>
                    <a:lnTo>
                      <a:pt x="31" y="0"/>
                    </a:lnTo>
                    <a:lnTo>
                      <a:pt x="39" y="0"/>
                    </a:lnTo>
                    <a:lnTo>
                      <a:pt x="45" y="2"/>
                    </a:lnTo>
                    <a:lnTo>
                      <a:pt x="51" y="6"/>
                    </a:lnTo>
                    <a:lnTo>
                      <a:pt x="55" y="10"/>
                    </a:lnTo>
                    <a:lnTo>
                      <a:pt x="59" y="14"/>
                    </a:lnTo>
                    <a:lnTo>
                      <a:pt x="61" y="20"/>
                    </a:lnTo>
                    <a:lnTo>
                      <a:pt x="63" y="26"/>
                    </a:lnTo>
                    <a:lnTo>
                      <a:pt x="65" y="32"/>
                    </a:lnTo>
                    <a:lnTo>
                      <a:pt x="63" y="39"/>
                    </a:lnTo>
                    <a:lnTo>
                      <a:pt x="61" y="45"/>
                    </a:lnTo>
                    <a:lnTo>
                      <a:pt x="59" y="49"/>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5" name="Freeform 108"/>
              <p:cNvSpPr>
                <a:spLocks/>
              </p:cNvSpPr>
              <p:nvPr/>
            </p:nvSpPr>
            <p:spPr bwMode="auto">
              <a:xfrm>
                <a:off x="3321" y="1788"/>
                <a:ext cx="65" cy="63"/>
              </a:xfrm>
              <a:custGeom>
                <a:avLst/>
                <a:gdLst>
                  <a:gd name="T0" fmla="*/ 33 w 65"/>
                  <a:gd name="T1" fmla="*/ 63 h 63"/>
                  <a:gd name="T2" fmla="*/ 28 w 65"/>
                  <a:gd name="T3" fmla="*/ 63 h 63"/>
                  <a:gd name="T4" fmla="*/ 20 w 65"/>
                  <a:gd name="T5" fmla="*/ 61 h 63"/>
                  <a:gd name="T6" fmla="*/ 14 w 65"/>
                  <a:gd name="T7" fmla="*/ 59 h 63"/>
                  <a:gd name="T8" fmla="*/ 10 w 65"/>
                  <a:gd name="T9" fmla="*/ 55 h 63"/>
                  <a:gd name="T10" fmla="*/ 6 w 65"/>
                  <a:gd name="T11" fmla="*/ 49 h 63"/>
                  <a:gd name="T12" fmla="*/ 4 w 65"/>
                  <a:gd name="T13" fmla="*/ 45 h 63"/>
                  <a:gd name="T14" fmla="*/ 2 w 65"/>
                  <a:gd name="T15" fmla="*/ 37 h 63"/>
                  <a:gd name="T16" fmla="*/ 0 w 65"/>
                  <a:gd name="T17" fmla="*/ 31 h 63"/>
                  <a:gd name="T18" fmla="*/ 2 w 65"/>
                  <a:gd name="T19" fmla="*/ 25 h 63"/>
                  <a:gd name="T20" fmla="*/ 4 w 65"/>
                  <a:gd name="T21" fmla="*/ 19 h 63"/>
                  <a:gd name="T22" fmla="*/ 6 w 65"/>
                  <a:gd name="T23" fmla="*/ 13 h 63"/>
                  <a:gd name="T24" fmla="*/ 10 w 65"/>
                  <a:gd name="T25" fmla="*/ 8 h 63"/>
                  <a:gd name="T26" fmla="*/ 14 w 65"/>
                  <a:gd name="T27" fmla="*/ 6 h 63"/>
                  <a:gd name="T28" fmla="*/ 20 w 65"/>
                  <a:gd name="T29" fmla="*/ 2 h 63"/>
                  <a:gd name="T30" fmla="*/ 28 w 65"/>
                  <a:gd name="T31" fmla="*/ 0 h 63"/>
                  <a:gd name="T32" fmla="*/ 33 w 65"/>
                  <a:gd name="T33" fmla="*/ 0 h 63"/>
                  <a:gd name="T34" fmla="*/ 39 w 65"/>
                  <a:gd name="T35" fmla="*/ 0 h 63"/>
                  <a:gd name="T36" fmla="*/ 45 w 65"/>
                  <a:gd name="T37" fmla="*/ 2 h 63"/>
                  <a:gd name="T38" fmla="*/ 51 w 65"/>
                  <a:gd name="T39" fmla="*/ 6 h 63"/>
                  <a:gd name="T40" fmla="*/ 55 w 65"/>
                  <a:gd name="T41" fmla="*/ 8 h 63"/>
                  <a:gd name="T42" fmla="*/ 59 w 65"/>
                  <a:gd name="T43" fmla="*/ 13 h 63"/>
                  <a:gd name="T44" fmla="*/ 63 w 65"/>
                  <a:gd name="T45" fmla="*/ 19 h 63"/>
                  <a:gd name="T46" fmla="*/ 65 w 65"/>
                  <a:gd name="T47" fmla="*/ 25 h 63"/>
                  <a:gd name="T48" fmla="*/ 65 w 65"/>
                  <a:gd name="T49" fmla="*/ 31 h 63"/>
                  <a:gd name="T50" fmla="*/ 65 w 65"/>
                  <a:gd name="T51" fmla="*/ 37 h 63"/>
                  <a:gd name="T52" fmla="*/ 63 w 65"/>
                  <a:gd name="T53" fmla="*/ 45 h 63"/>
                  <a:gd name="T54" fmla="*/ 59 w 65"/>
                  <a:gd name="T55" fmla="*/ 49 h 63"/>
                  <a:gd name="T56" fmla="*/ 55 w 65"/>
                  <a:gd name="T57" fmla="*/ 55 h 63"/>
                  <a:gd name="T58" fmla="*/ 51 w 65"/>
                  <a:gd name="T59" fmla="*/ 59 h 63"/>
                  <a:gd name="T60" fmla="*/ 45 w 65"/>
                  <a:gd name="T61" fmla="*/ 61 h 63"/>
                  <a:gd name="T62" fmla="*/ 39 w 65"/>
                  <a:gd name="T63" fmla="*/ 63 h 63"/>
                  <a:gd name="T64" fmla="*/ 33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63"/>
                    </a:moveTo>
                    <a:lnTo>
                      <a:pt x="28" y="63"/>
                    </a:lnTo>
                    <a:lnTo>
                      <a:pt x="20" y="61"/>
                    </a:lnTo>
                    <a:lnTo>
                      <a:pt x="14" y="59"/>
                    </a:lnTo>
                    <a:lnTo>
                      <a:pt x="10" y="55"/>
                    </a:lnTo>
                    <a:lnTo>
                      <a:pt x="6" y="49"/>
                    </a:lnTo>
                    <a:lnTo>
                      <a:pt x="4" y="45"/>
                    </a:lnTo>
                    <a:lnTo>
                      <a:pt x="2" y="37"/>
                    </a:lnTo>
                    <a:lnTo>
                      <a:pt x="0" y="31"/>
                    </a:lnTo>
                    <a:lnTo>
                      <a:pt x="2" y="25"/>
                    </a:lnTo>
                    <a:lnTo>
                      <a:pt x="4" y="19"/>
                    </a:lnTo>
                    <a:lnTo>
                      <a:pt x="6" y="13"/>
                    </a:lnTo>
                    <a:lnTo>
                      <a:pt x="10" y="8"/>
                    </a:lnTo>
                    <a:lnTo>
                      <a:pt x="14" y="6"/>
                    </a:lnTo>
                    <a:lnTo>
                      <a:pt x="20" y="2"/>
                    </a:lnTo>
                    <a:lnTo>
                      <a:pt x="28" y="0"/>
                    </a:lnTo>
                    <a:lnTo>
                      <a:pt x="33" y="0"/>
                    </a:lnTo>
                    <a:lnTo>
                      <a:pt x="39" y="0"/>
                    </a:lnTo>
                    <a:lnTo>
                      <a:pt x="45" y="2"/>
                    </a:lnTo>
                    <a:lnTo>
                      <a:pt x="51" y="6"/>
                    </a:lnTo>
                    <a:lnTo>
                      <a:pt x="55" y="8"/>
                    </a:lnTo>
                    <a:lnTo>
                      <a:pt x="59" y="13"/>
                    </a:lnTo>
                    <a:lnTo>
                      <a:pt x="63" y="19"/>
                    </a:lnTo>
                    <a:lnTo>
                      <a:pt x="65" y="25"/>
                    </a:lnTo>
                    <a:lnTo>
                      <a:pt x="65" y="31"/>
                    </a:lnTo>
                    <a:lnTo>
                      <a:pt x="65" y="37"/>
                    </a:lnTo>
                    <a:lnTo>
                      <a:pt x="63" y="45"/>
                    </a:lnTo>
                    <a:lnTo>
                      <a:pt x="59" y="49"/>
                    </a:lnTo>
                    <a:lnTo>
                      <a:pt x="55" y="55"/>
                    </a:lnTo>
                    <a:lnTo>
                      <a:pt x="51" y="59"/>
                    </a:lnTo>
                    <a:lnTo>
                      <a:pt x="45" y="61"/>
                    </a:lnTo>
                    <a:lnTo>
                      <a:pt x="39" y="63"/>
                    </a:lnTo>
                    <a:lnTo>
                      <a:pt x="33"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6" name="Freeform 109"/>
              <p:cNvSpPr>
                <a:spLocks/>
              </p:cNvSpPr>
              <p:nvPr/>
            </p:nvSpPr>
            <p:spPr bwMode="auto">
              <a:xfrm>
                <a:off x="3321" y="1788"/>
                <a:ext cx="65" cy="63"/>
              </a:xfrm>
              <a:custGeom>
                <a:avLst/>
                <a:gdLst>
                  <a:gd name="T0" fmla="*/ 33 w 65"/>
                  <a:gd name="T1" fmla="*/ 63 h 63"/>
                  <a:gd name="T2" fmla="*/ 33 w 65"/>
                  <a:gd name="T3" fmla="*/ 63 h 63"/>
                  <a:gd name="T4" fmla="*/ 28 w 65"/>
                  <a:gd name="T5" fmla="*/ 63 h 63"/>
                  <a:gd name="T6" fmla="*/ 20 w 65"/>
                  <a:gd name="T7" fmla="*/ 61 h 63"/>
                  <a:gd name="T8" fmla="*/ 14 w 65"/>
                  <a:gd name="T9" fmla="*/ 59 h 63"/>
                  <a:gd name="T10" fmla="*/ 10 w 65"/>
                  <a:gd name="T11" fmla="*/ 55 h 63"/>
                  <a:gd name="T12" fmla="*/ 6 w 65"/>
                  <a:gd name="T13" fmla="*/ 49 h 63"/>
                  <a:gd name="T14" fmla="*/ 4 w 65"/>
                  <a:gd name="T15" fmla="*/ 45 h 63"/>
                  <a:gd name="T16" fmla="*/ 2 w 65"/>
                  <a:gd name="T17" fmla="*/ 37 h 63"/>
                  <a:gd name="T18" fmla="*/ 0 w 65"/>
                  <a:gd name="T19" fmla="*/ 31 h 63"/>
                  <a:gd name="T20" fmla="*/ 2 w 65"/>
                  <a:gd name="T21" fmla="*/ 25 h 63"/>
                  <a:gd name="T22" fmla="*/ 4 w 65"/>
                  <a:gd name="T23" fmla="*/ 19 h 63"/>
                  <a:gd name="T24" fmla="*/ 6 w 65"/>
                  <a:gd name="T25" fmla="*/ 13 h 63"/>
                  <a:gd name="T26" fmla="*/ 10 w 65"/>
                  <a:gd name="T27" fmla="*/ 8 h 63"/>
                  <a:gd name="T28" fmla="*/ 14 w 65"/>
                  <a:gd name="T29" fmla="*/ 6 h 63"/>
                  <a:gd name="T30" fmla="*/ 20 w 65"/>
                  <a:gd name="T31" fmla="*/ 2 h 63"/>
                  <a:gd name="T32" fmla="*/ 28 w 65"/>
                  <a:gd name="T33" fmla="*/ 0 h 63"/>
                  <a:gd name="T34" fmla="*/ 33 w 65"/>
                  <a:gd name="T35" fmla="*/ 0 h 63"/>
                  <a:gd name="T36" fmla="*/ 39 w 65"/>
                  <a:gd name="T37" fmla="*/ 0 h 63"/>
                  <a:gd name="T38" fmla="*/ 45 w 65"/>
                  <a:gd name="T39" fmla="*/ 2 h 63"/>
                  <a:gd name="T40" fmla="*/ 51 w 65"/>
                  <a:gd name="T41" fmla="*/ 6 h 63"/>
                  <a:gd name="T42" fmla="*/ 55 w 65"/>
                  <a:gd name="T43" fmla="*/ 8 h 63"/>
                  <a:gd name="T44" fmla="*/ 59 w 65"/>
                  <a:gd name="T45" fmla="*/ 13 h 63"/>
                  <a:gd name="T46" fmla="*/ 63 w 65"/>
                  <a:gd name="T47" fmla="*/ 19 h 63"/>
                  <a:gd name="T48" fmla="*/ 65 w 65"/>
                  <a:gd name="T49" fmla="*/ 25 h 63"/>
                  <a:gd name="T50" fmla="*/ 65 w 65"/>
                  <a:gd name="T51" fmla="*/ 31 h 63"/>
                  <a:gd name="T52" fmla="*/ 65 w 65"/>
                  <a:gd name="T53" fmla="*/ 37 h 63"/>
                  <a:gd name="T54" fmla="*/ 63 w 65"/>
                  <a:gd name="T55" fmla="*/ 45 h 63"/>
                  <a:gd name="T56" fmla="*/ 59 w 65"/>
                  <a:gd name="T57" fmla="*/ 49 h 63"/>
                  <a:gd name="T58" fmla="*/ 55 w 65"/>
                  <a:gd name="T59" fmla="*/ 55 h 63"/>
                  <a:gd name="T60" fmla="*/ 51 w 65"/>
                  <a:gd name="T61" fmla="*/ 59 h 63"/>
                  <a:gd name="T62" fmla="*/ 45 w 65"/>
                  <a:gd name="T63" fmla="*/ 61 h 63"/>
                  <a:gd name="T64" fmla="*/ 39 w 65"/>
                  <a:gd name="T65" fmla="*/ 63 h 63"/>
                  <a:gd name="T66" fmla="*/ 33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63"/>
                    </a:moveTo>
                    <a:lnTo>
                      <a:pt x="33" y="63"/>
                    </a:lnTo>
                    <a:lnTo>
                      <a:pt x="28" y="63"/>
                    </a:lnTo>
                    <a:lnTo>
                      <a:pt x="20" y="61"/>
                    </a:lnTo>
                    <a:lnTo>
                      <a:pt x="14" y="59"/>
                    </a:lnTo>
                    <a:lnTo>
                      <a:pt x="10" y="55"/>
                    </a:lnTo>
                    <a:lnTo>
                      <a:pt x="6" y="49"/>
                    </a:lnTo>
                    <a:lnTo>
                      <a:pt x="4" y="45"/>
                    </a:lnTo>
                    <a:lnTo>
                      <a:pt x="2" y="37"/>
                    </a:lnTo>
                    <a:lnTo>
                      <a:pt x="0" y="31"/>
                    </a:lnTo>
                    <a:lnTo>
                      <a:pt x="2" y="25"/>
                    </a:lnTo>
                    <a:lnTo>
                      <a:pt x="4" y="19"/>
                    </a:lnTo>
                    <a:lnTo>
                      <a:pt x="6" y="13"/>
                    </a:lnTo>
                    <a:lnTo>
                      <a:pt x="10" y="8"/>
                    </a:lnTo>
                    <a:lnTo>
                      <a:pt x="14" y="6"/>
                    </a:lnTo>
                    <a:lnTo>
                      <a:pt x="20" y="2"/>
                    </a:lnTo>
                    <a:lnTo>
                      <a:pt x="28" y="0"/>
                    </a:lnTo>
                    <a:lnTo>
                      <a:pt x="33" y="0"/>
                    </a:lnTo>
                    <a:lnTo>
                      <a:pt x="39" y="0"/>
                    </a:lnTo>
                    <a:lnTo>
                      <a:pt x="45" y="2"/>
                    </a:lnTo>
                    <a:lnTo>
                      <a:pt x="51" y="6"/>
                    </a:lnTo>
                    <a:lnTo>
                      <a:pt x="55" y="8"/>
                    </a:lnTo>
                    <a:lnTo>
                      <a:pt x="59" y="13"/>
                    </a:lnTo>
                    <a:lnTo>
                      <a:pt x="63" y="19"/>
                    </a:lnTo>
                    <a:lnTo>
                      <a:pt x="65" y="25"/>
                    </a:lnTo>
                    <a:lnTo>
                      <a:pt x="65" y="31"/>
                    </a:lnTo>
                    <a:lnTo>
                      <a:pt x="65" y="37"/>
                    </a:lnTo>
                    <a:lnTo>
                      <a:pt x="63" y="45"/>
                    </a:lnTo>
                    <a:lnTo>
                      <a:pt x="59" y="49"/>
                    </a:lnTo>
                    <a:lnTo>
                      <a:pt x="55" y="55"/>
                    </a:lnTo>
                    <a:lnTo>
                      <a:pt x="51" y="59"/>
                    </a:lnTo>
                    <a:lnTo>
                      <a:pt x="45" y="61"/>
                    </a:lnTo>
                    <a:lnTo>
                      <a:pt x="39" y="63"/>
                    </a:lnTo>
                    <a:lnTo>
                      <a:pt x="33"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7" name="Freeform 110"/>
              <p:cNvSpPr>
                <a:spLocks/>
              </p:cNvSpPr>
              <p:nvPr/>
            </p:nvSpPr>
            <p:spPr bwMode="auto">
              <a:xfrm>
                <a:off x="3221" y="1799"/>
                <a:ext cx="65" cy="65"/>
              </a:xfrm>
              <a:custGeom>
                <a:avLst/>
                <a:gdLst>
                  <a:gd name="T0" fmla="*/ 31 w 65"/>
                  <a:gd name="T1" fmla="*/ 65 h 65"/>
                  <a:gd name="T2" fmla="*/ 25 w 65"/>
                  <a:gd name="T3" fmla="*/ 65 h 65"/>
                  <a:gd name="T4" fmla="*/ 19 w 65"/>
                  <a:gd name="T5" fmla="*/ 63 h 65"/>
                  <a:gd name="T6" fmla="*/ 13 w 65"/>
                  <a:gd name="T7" fmla="*/ 60 h 65"/>
                  <a:gd name="T8" fmla="*/ 9 w 65"/>
                  <a:gd name="T9" fmla="*/ 56 h 65"/>
                  <a:gd name="T10" fmla="*/ 5 w 65"/>
                  <a:gd name="T11" fmla="*/ 52 h 65"/>
                  <a:gd name="T12" fmla="*/ 2 w 65"/>
                  <a:gd name="T13" fmla="*/ 46 h 65"/>
                  <a:gd name="T14" fmla="*/ 2 w 65"/>
                  <a:gd name="T15" fmla="*/ 40 h 65"/>
                  <a:gd name="T16" fmla="*/ 0 w 65"/>
                  <a:gd name="T17" fmla="*/ 34 h 65"/>
                  <a:gd name="T18" fmla="*/ 2 w 65"/>
                  <a:gd name="T19" fmla="*/ 26 h 65"/>
                  <a:gd name="T20" fmla="*/ 2 w 65"/>
                  <a:gd name="T21" fmla="*/ 22 h 65"/>
                  <a:gd name="T22" fmla="*/ 5 w 65"/>
                  <a:gd name="T23" fmla="*/ 16 h 65"/>
                  <a:gd name="T24" fmla="*/ 9 w 65"/>
                  <a:gd name="T25" fmla="*/ 10 h 65"/>
                  <a:gd name="T26" fmla="*/ 13 w 65"/>
                  <a:gd name="T27" fmla="*/ 6 h 65"/>
                  <a:gd name="T28" fmla="*/ 19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2 h 65"/>
                  <a:gd name="T46" fmla="*/ 63 w 65"/>
                  <a:gd name="T47" fmla="*/ 26 h 65"/>
                  <a:gd name="T48" fmla="*/ 65 w 65"/>
                  <a:gd name="T49" fmla="*/ 34 h 65"/>
                  <a:gd name="T50" fmla="*/ 63 w 65"/>
                  <a:gd name="T51" fmla="*/ 40 h 65"/>
                  <a:gd name="T52" fmla="*/ 63 w 65"/>
                  <a:gd name="T53" fmla="*/ 46 h 65"/>
                  <a:gd name="T54" fmla="*/ 59 w 65"/>
                  <a:gd name="T55" fmla="*/ 52 h 65"/>
                  <a:gd name="T56" fmla="*/ 55 w 65"/>
                  <a:gd name="T57" fmla="*/ 56 h 65"/>
                  <a:gd name="T58" fmla="*/ 51 w 65"/>
                  <a:gd name="T59" fmla="*/ 60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60"/>
                    </a:lnTo>
                    <a:lnTo>
                      <a:pt x="9" y="56"/>
                    </a:lnTo>
                    <a:lnTo>
                      <a:pt x="5" y="52"/>
                    </a:lnTo>
                    <a:lnTo>
                      <a:pt x="2" y="46"/>
                    </a:lnTo>
                    <a:lnTo>
                      <a:pt x="2" y="40"/>
                    </a:lnTo>
                    <a:lnTo>
                      <a:pt x="0" y="34"/>
                    </a:lnTo>
                    <a:lnTo>
                      <a:pt x="2" y="26"/>
                    </a:lnTo>
                    <a:lnTo>
                      <a:pt x="2" y="22"/>
                    </a:lnTo>
                    <a:lnTo>
                      <a:pt x="5" y="16"/>
                    </a:lnTo>
                    <a:lnTo>
                      <a:pt x="9" y="10"/>
                    </a:lnTo>
                    <a:lnTo>
                      <a:pt x="13" y="6"/>
                    </a:lnTo>
                    <a:lnTo>
                      <a:pt x="19" y="4"/>
                    </a:lnTo>
                    <a:lnTo>
                      <a:pt x="25" y="2"/>
                    </a:lnTo>
                    <a:lnTo>
                      <a:pt x="31" y="0"/>
                    </a:lnTo>
                    <a:lnTo>
                      <a:pt x="39" y="2"/>
                    </a:lnTo>
                    <a:lnTo>
                      <a:pt x="45" y="4"/>
                    </a:lnTo>
                    <a:lnTo>
                      <a:pt x="51" y="6"/>
                    </a:lnTo>
                    <a:lnTo>
                      <a:pt x="55" y="10"/>
                    </a:lnTo>
                    <a:lnTo>
                      <a:pt x="59" y="16"/>
                    </a:lnTo>
                    <a:lnTo>
                      <a:pt x="63" y="22"/>
                    </a:lnTo>
                    <a:lnTo>
                      <a:pt x="63" y="26"/>
                    </a:lnTo>
                    <a:lnTo>
                      <a:pt x="65" y="34"/>
                    </a:lnTo>
                    <a:lnTo>
                      <a:pt x="63" y="40"/>
                    </a:lnTo>
                    <a:lnTo>
                      <a:pt x="63" y="46"/>
                    </a:lnTo>
                    <a:lnTo>
                      <a:pt x="59" y="52"/>
                    </a:lnTo>
                    <a:lnTo>
                      <a:pt x="55" y="56"/>
                    </a:lnTo>
                    <a:lnTo>
                      <a:pt x="51" y="60"/>
                    </a:lnTo>
                    <a:lnTo>
                      <a:pt x="45" y="63"/>
                    </a:lnTo>
                    <a:lnTo>
                      <a:pt x="39" y="65"/>
                    </a:lnTo>
                    <a:lnTo>
                      <a:pt x="31"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8" name="Freeform 111"/>
              <p:cNvSpPr>
                <a:spLocks/>
              </p:cNvSpPr>
              <p:nvPr/>
            </p:nvSpPr>
            <p:spPr bwMode="auto">
              <a:xfrm>
                <a:off x="3221" y="1799"/>
                <a:ext cx="65" cy="65"/>
              </a:xfrm>
              <a:custGeom>
                <a:avLst/>
                <a:gdLst>
                  <a:gd name="T0" fmla="*/ 31 w 65"/>
                  <a:gd name="T1" fmla="*/ 65 h 65"/>
                  <a:gd name="T2" fmla="*/ 31 w 65"/>
                  <a:gd name="T3" fmla="*/ 65 h 65"/>
                  <a:gd name="T4" fmla="*/ 25 w 65"/>
                  <a:gd name="T5" fmla="*/ 65 h 65"/>
                  <a:gd name="T6" fmla="*/ 19 w 65"/>
                  <a:gd name="T7" fmla="*/ 63 h 65"/>
                  <a:gd name="T8" fmla="*/ 13 w 65"/>
                  <a:gd name="T9" fmla="*/ 60 h 65"/>
                  <a:gd name="T10" fmla="*/ 9 w 65"/>
                  <a:gd name="T11" fmla="*/ 56 h 65"/>
                  <a:gd name="T12" fmla="*/ 5 w 65"/>
                  <a:gd name="T13" fmla="*/ 52 h 65"/>
                  <a:gd name="T14" fmla="*/ 2 w 65"/>
                  <a:gd name="T15" fmla="*/ 46 h 65"/>
                  <a:gd name="T16" fmla="*/ 2 w 65"/>
                  <a:gd name="T17" fmla="*/ 40 h 65"/>
                  <a:gd name="T18" fmla="*/ 0 w 65"/>
                  <a:gd name="T19" fmla="*/ 34 h 65"/>
                  <a:gd name="T20" fmla="*/ 2 w 65"/>
                  <a:gd name="T21" fmla="*/ 26 h 65"/>
                  <a:gd name="T22" fmla="*/ 2 w 65"/>
                  <a:gd name="T23" fmla="*/ 22 h 65"/>
                  <a:gd name="T24" fmla="*/ 5 w 65"/>
                  <a:gd name="T25" fmla="*/ 16 h 65"/>
                  <a:gd name="T26" fmla="*/ 9 w 65"/>
                  <a:gd name="T27" fmla="*/ 10 h 65"/>
                  <a:gd name="T28" fmla="*/ 13 w 65"/>
                  <a:gd name="T29" fmla="*/ 6 h 65"/>
                  <a:gd name="T30" fmla="*/ 19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2 h 65"/>
                  <a:gd name="T48" fmla="*/ 63 w 65"/>
                  <a:gd name="T49" fmla="*/ 26 h 65"/>
                  <a:gd name="T50" fmla="*/ 65 w 65"/>
                  <a:gd name="T51" fmla="*/ 34 h 65"/>
                  <a:gd name="T52" fmla="*/ 63 w 65"/>
                  <a:gd name="T53" fmla="*/ 40 h 65"/>
                  <a:gd name="T54" fmla="*/ 63 w 65"/>
                  <a:gd name="T55" fmla="*/ 46 h 65"/>
                  <a:gd name="T56" fmla="*/ 59 w 65"/>
                  <a:gd name="T57" fmla="*/ 52 h 65"/>
                  <a:gd name="T58" fmla="*/ 55 w 65"/>
                  <a:gd name="T59" fmla="*/ 56 h 65"/>
                  <a:gd name="T60" fmla="*/ 51 w 65"/>
                  <a:gd name="T61" fmla="*/ 60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60"/>
                    </a:lnTo>
                    <a:lnTo>
                      <a:pt x="9" y="56"/>
                    </a:lnTo>
                    <a:lnTo>
                      <a:pt x="5" y="52"/>
                    </a:lnTo>
                    <a:lnTo>
                      <a:pt x="2" y="46"/>
                    </a:lnTo>
                    <a:lnTo>
                      <a:pt x="2" y="40"/>
                    </a:lnTo>
                    <a:lnTo>
                      <a:pt x="0" y="34"/>
                    </a:lnTo>
                    <a:lnTo>
                      <a:pt x="2" y="26"/>
                    </a:lnTo>
                    <a:lnTo>
                      <a:pt x="2" y="22"/>
                    </a:lnTo>
                    <a:lnTo>
                      <a:pt x="5" y="16"/>
                    </a:lnTo>
                    <a:lnTo>
                      <a:pt x="9" y="10"/>
                    </a:lnTo>
                    <a:lnTo>
                      <a:pt x="13" y="6"/>
                    </a:lnTo>
                    <a:lnTo>
                      <a:pt x="19" y="4"/>
                    </a:lnTo>
                    <a:lnTo>
                      <a:pt x="25" y="2"/>
                    </a:lnTo>
                    <a:lnTo>
                      <a:pt x="31" y="0"/>
                    </a:lnTo>
                    <a:lnTo>
                      <a:pt x="39" y="2"/>
                    </a:lnTo>
                    <a:lnTo>
                      <a:pt x="45" y="4"/>
                    </a:lnTo>
                    <a:lnTo>
                      <a:pt x="51" y="6"/>
                    </a:lnTo>
                    <a:lnTo>
                      <a:pt x="55" y="10"/>
                    </a:lnTo>
                    <a:lnTo>
                      <a:pt x="59" y="16"/>
                    </a:lnTo>
                    <a:lnTo>
                      <a:pt x="63" y="22"/>
                    </a:lnTo>
                    <a:lnTo>
                      <a:pt x="63" y="26"/>
                    </a:lnTo>
                    <a:lnTo>
                      <a:pt x="65" y="34"/>
                    </a:lnTo>
                    <a:lnTo>
                      <a:pt x="63" y="40"/>
                    </a:lnTo>
                    <a:lnTo>
                      <a:pt x="63" y="46"/>
                    </a:lnTo>
                    <a:lnTo>
                      <a:pt x="59" y="52"/>
                    </a:lnTo>
                    <a:lnTo>
                      <a:pt x="55" y="56"/>
                    </a:lnTo>
                    <a:lnTo>
                      <a:pt x="51" y="60"/>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9" name="Freeform 112"/>
              <p:cNvSpPr>
                <a:spLocks/>
              </p:cNvSpPr>
              <p:nvPr/>
            </p:nvSpPr>
            <p:spPr bwMode="auto">
              <a:xfrm>
                <a:off x="3238" y="1670"/>
                <a:ext cx="65" cy="63"/>
              </a:xfrm>
              <a:custGeom>
                <a:avLst/>
                <a:gdLst>
                  <a:gd name="T0" fmla="*/ 34 w 65"/>
                  <a:gd name="T1" fmla="*/ 0 h 63"/>
                  <a:gd name="T2" fmla="*/ 40 w 65"/>
                  <a:gd name="T3" fmla="*/ 0 h 63"/>
                  <a:gd name="T4" fmla="*/ 46 w 65"/>
                  <a:gd name="T5" fmla="*/ 1 h 63"/>
                  <a:gd name="T6" fmla="*/ 51 w 65"/>
                  <a:gd name="T7" fmla="*/ 5 h 63"/>
                  <a:gd name="T8" fmla="*/ 55 w 65"/>
                  <a:gd name="T9" fmla="*/ 7 h 63"/>
                  <a:gd name="T10" fmla="*/ 59 w 65"/>
                  <a:gd name="T11" fmla="*/ 13 h 63"/>
                  <a:gd name="T12" fmla="*/ 63 w 65"/>
                  <a:gd name="T13" fmla="*/ 19 h 63"/>
                  <a:gd name="T14" fmla="*/ 65 w 65"/>
                  <a:gd name="T15" fmla="*/ 25 h 63"/>
                  <a:gd name="T16" fmla="*/ 65 w 65"/>
                  <a:gd name="T17" fmla="*/ 31 h 63"/>
                  <a:gd name="T18" fmla="*/ 65 w 65"/>
                  <a:gd name="T19" fmla="*/ 37 h 63"/>
                  <a:gd name="T20" fmla="*/ 63 w 65"/>
                  <a:gd name="T21" fmla="*/ 43 h 63"/>
                  <a:gd name="T22" fmla="*/ 59 w 65"/>
                  <a:gd name="T23" fmla="*/ 49 h 63"/>
                  <a:gd name="T24" fmla="*/ 55 w 65"/>
                  <a:gd name="T25" fmla="*/ 55 h 63"/>
                  <a:gd name="T26" fmla="*/ 51 w 65"/>
                  <a:gd name="T27" fmla="*/ 57 h 63"/>
                  <a:gd name="T28" fmla="*/ 46 w 65"/>
                  <a:gd name="T29" fmla="*/ 61 h 63"/>
                  <a:gd name="T30" fmla="*/ 40 w 65"/>
                  <a:gd name="T31" fmla="*/ 63 h 63"/>
                  <a:gd name="T32" fmla="*/ 34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3 h 63"/>
                  <a:gd name="T56" fmla="*/ 10 w 65"/>
                  <a:gd name="T57" fmla="*/ 7 h 63"/>
                  <a:gd name="T58" fmla="*/ 14 w 65"/>
                  <a:gd name="T59" fmla="*/ 5 h 63"/>
                  <a:gd name="T60" fmla="*/ 20 w 65"/>
                  <a:gd name="T61" fmla="*/ 1 h 63"/>
                  <a:gd name="T62" fmla="*/ 26 w 65"/>
                  <a:gd name="T63" fmla="*/ 0 h 63"/>
                  <a:gd name="T64" fmla="*/ 34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0"/>
                    </a:moveTo>
                    <a:lnTo>
                      <a:pt x="40" y="0"/>
                    </a:lnTo>
                    <a:lnTo>
                      <a:pt x="46" y="1"/>
                    </a:lnTo>
                    <a:lnTo>
                      <a:pt x="51" y="5"/>
                    </a:lnTo>
                    <a:lnTo>
                      <a:pt x="55" y="7"/>
                    </a:lnTo>
                    <a:lnTo>
                      <a:pt x="59" y="13"/>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7"/>
                    </a:lnTo>
                    <a:lnTo>
                      <a:pt x="14" y="5"/>
                    </a:lnTo>
                    <a:lnTo>
                      <a:pt x="20" y="1"/>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0" name="Freeform 113"/>
              <p:cNvSpPr>
                <a:spLocks/>
              </p:cNvSpPr>
              <p:nvPr/>
            </p:nvSpPr>
            <p:spPr bwMode="auto">
              <a:xfrm>
                <a:off x="3238" y="1670"/>
                <a:ext cx="65" cy="63"/>
              </a:xfrm>
              <a:custGeom>
                <a:avLst/>
                <a:gdLst>
                  <a:gd name="T0" fmla="*/ 34 w 65"/>
                  <a:gd name="T1" fmla="*/ 0 h 63"/>
                  <a:gd name="T2" fmla="*/ 34 w 65"/>
                  <a:gd name="T3" fmla="*/ 0 h 63"/>
                  <a:gd name="T4" fmla="*/ 40 w 65"/>
                  <a:gd name="T5" fmla="*/ 0 h 63"/>
                  <a:gd name="T6" fmla="*/ 46 w 65"/>
                  <a:gd name="T7" fmla="*/ 1 h 63"/>
                  <a:gd name="T8" fmla="*/ 51 w 65"/>
                  <a:gd name="T9" fmla="*/ 5 h 63"/>
                  <a:gd name="T10" fmla="*/ 55 w 65"/>
                  <a:gd name="T11" fmla="*/ 7 h 63"/>
                  <a:gd name="T12" fmla="*/ 59 w 65"/>
                  <a:gd name="T13" fmla="*/ 13 h 63"/>
                  <a:gd name="T14" fmla="*/ 63 w 65"/>
                  <a:gd name="T15" fmla="*/ 19 h 63"/>
                  <a:gd name="T16" fmla="*/ 65 w 65"/>
                  <a:gd name="T17" fmla="*/ 25 h 63"/>
                  <a:gd name="T18" fmla="*/ 65 w 65"/>
                  <a:gd name="T19" fmla="*/ 31 h 63"/>
                  <a:gd name="T20" fmla="*/ 65 w 65"/>
                  <a:gd name="T21" fmla="*/ 37 h 63"/>
                  <a:gd name="T22" fmla="*/ 63 w 65"/>
                  <a:gd name="T23" fmla="*/ 43 h 63"/>
                  <a:gd name="T24" fmla="*/ 59 w 65"/>
                  <a:gd name="T25" fmla="*/ 49 h 63"/>
                  <a:gd name="T26" fmla="*/ 55 w 65"/>
                  <a:gd name="T27" fmla="*/ 55 h 63"/>
                  <a:gd name="T28" fmla="*/ 51 w 65"/>
                  <a:gd name="T29" fmla="*/ 57 h 63"/>
                  <a:gd name="T30" fmla="*/ 46 w 65"/>
                  <a:gd name="T31" fmla="*/ 61 h 63"/>
                  <a:gd name="T32" fmla="*/ 40 w 65"/>
                  <a:gd name="T33" fmla="*/ 63 h 63"/>
                  <a:gd name="T34" fmla="*/ 34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3 h 63"/>
                  <a:gd name="T58" fmla="*/ 10 w 65"/>
                  <a:gd name="T59" fmla="*/ 7 h 63"/>
                  <a:gd name="T60" fmla="*/ 14 w 65"/>
                  <a:gd name="T61" fmla="*/ 5 h 63"/>
                  <a:gd name="T62" fmla="*/ 20 w 65"/>
                  <a:gd name="T63" fmla="*/ 1 h 63"/>
                  <a:gd name="T64" fmla="*/ 26 w 65"/>
                  <a:gd name="T65" fmla="*/ 0 h 63"/>
                  <a:gd name="T66" fmla="*/ 34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0"/>
                    </a:moveTo>
                    <a:lnTo>
                      <a:pt x="34" y="0"/>
                    </a:lnTo>
                    <a:lnTo>
                      <a:pt x="40" y="0"/>
                    </a:lnTo>
                    <a:lnTo>
                      <a:pt x="46" y="1"/>
                    </a:lnTo>
                    <a:lnTo>
                      <a:pt x="51" y="5"/>
                    </a:lnTo>
                    <a:lnTo>
                      <a:pt x="55" y="7"/>
                    </a:lnTo>
                    <a:lnTo>
                      <a:pt x="59" y="13"/>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7"/>
                    </a:lnTo>
                    <a:lnTo>
                      <a:pt x="14" y="5"/>
                    </a:lnTo>
                    <a:lnTo>
                      <a:pt x="20" y="1"/>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1" name="Freeform 114"/>
              <p:cNvSpPr>
                <a:spLocks/>
              </p:cNvSpPr>
              <p:nvPr/>
            </p:nvSpPr>
            <p:spPr bwMode="auto">
              <a:xfrm>
                <a:off x="3187" y="1652"/>
                <a:ext cx="65" cy="63"/>
              </a:xfrm>
              <a:custGeom>
                <a:avLst/>
                <a:gdLst>
                  <a:gd name="T0" fmla="*/ 32 w 65"/>
                  <a:gd name="T1" fmla="*/ 63 h 63"/>
                  <a:gd name="T2" fmla="*/ 26 w 65"/>
                  <a:gd name="T3" fmla="*/ 63 h 63"/>
                  <a:gd name="T4" fmla="*/ 20 w 65"/>
                  <a:gd name="T5" fmla="*/ 61 h 63"/>
                  <a:gd name="T6" fmla="*/ 14 w 65"/>
                  <a:gd name="T7" fmla="*/ 57 h 63"/>
                  <a:gd name="T8" fmla="*/ 10 w 65"/>
                  <a:gd name="T9" fmla="*/ 55 h 63"/>
                  <a:gd name="T10" fmla="*/ 6 w 65"/>
                  <a:gd name="T11" fmla="*/ 49 h 63"/>
                  <a:gd name="T12" fmla="*/ 2 w 65"/>
                  <a:gd name="T13" fmla="*/ 43 h 63"/>
                  <a:gd name="T14" fmla="*/ 2 w 65"/>
                  <a:gd name="T15" fmla="*/ 37 h 63"/>
                  <a:gd name="T16" fmla="*/ 0 w 65"/>
                  <a:gd name="T17" fmla="*/ 31 h 63"/>
                  <a:gd name="T18" fmla="*/ 2 w 65"/>
                  <a:gd name="T19" fmla="*/ 25 h 63"/>
                  <a:gd name="T20" fmla="*/ 2 w 65"/>
                  <a:gd name="T21" fmla="*/ 18 h 63"/>
                  <a:gd name="T22" fmla="*/ 6 w 65"/>
                  <a:gd name="T23" fmla="*/ 14 h 63"/>
                  <a:gd name="T24" fmla="*/ 10 w 65"/>
                  <a:gd name="T25" fmla="*/ 8 h 63"/>
                  <a:gd name="T26" fmla="*/ 14 w 65"/>
                  <a:gd name="T27" fmla="*/ 4 h 63"/>
                  <a:gd name="T28" fmla="*/ 20 w 65"/>
                  <a:gd name="T29" fmla="*/ 2 h 63"/>
                  <a:gd name="T30" fmla="*/ 26 w 65"/>
                  <a:gd name="T31" fmla="*/ 0 h 63"/>
                  <a:gd name="T32" fmla="*/ 32 w 65"/>
                  <a:gd name="T33" fmla="*/ 0 h 63"/>
                  <a:gd name="T34" fmla="*/ 39 w 65"/>
                  <a:gd name="T35" fmla="*/ 0 h 63"/>
                  <a:gd name="T36" fmla="*/ 45 w 65"/>
                  <a:gd name="T37" fmla="*/ 2 h 63"/>
                  <a:gd name="T38" fmla="*/ 51 w 65"/>
                  <a:gd name="T39" fmla="*/ 4 h 63"/>
                  <a:gd name="T40" fmla="*/ 55 w 65"/>
                  <a:gd name="T41" fmla="*/ 8 h 63"/>
                  <a:gd name="T42" fmla="*/ 59 w 65"/>
                  <a:gd name="T43" fmla="*/ 14 h 63"/>
                  <a:gd name="T44" fmla="*/ 63 w 65"/>
                  <a:gd name="T45" fmla="*/ 18 h 63"/>
                  <a:gd name="T46" fmla="*/ 65 w 65"/>
                  <a:gd name="T47" fmla="*/ 25 h 63"/>
                  <a:gd name="T48" fmla="*/ 65 w 65"/>
                  <a:gd name="T49" fmla="*/ 31 h 63"/>
                  <a:gd name="T50" fmla="*/ 65 w 65"/>
                  <a:gd name="T51" fmla="*/ 37 h 63"/>
                  <a:gd name="T52" fmla="*/ 63 w 65"/>
                  <a:gd name="T53" fmla="*/ 43 h 63"/>
                  <a:gd name="T54" fmla="*/ 59 w 65"/>
                  <a:gd name="T55" fmla="*/ 49 h 63"/>
                  <a:gd name="T56" fmla="*/ 55 w 65"/>
                  <a:gd name="T57" fmla="*/ 55 h 63"/>
                  <a:gd name="T58" fmla="*/ 51 w 65"/>
                  <a:gd name="T59" fmla="*/ 57 h 63"/>
                  <a:gd name="T60" fmla="*/ 45 w 65"/>
                  <a:gd name="T61" fmla="*/ 61 h 63"/>
                  <a:gd name="T62" fmla="*/ 39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5"/>
                    </a:lnTo>
                    <a:lnTo>
                      <a:pt x="6" y="49"/>
                    </a:lnTo>
                    <a:lnTo>
                      <a:pt x="2" y="43"/>
                    </a:lnTo>
                    <a:lnTo>
                      <a:pt x="2" y="37"/>
                    </a:lnTo>
                    <a:lnTo>
                      <a:pt x="0" y="31"/>
                    </a:lnTo>
                    <a:lnTo>
                      <a:pt x="2" y="25"/>
                    </a:lnTo>
                    <a:lnTo>
                      <a:pt x="2" y="18"/>
                    </a:lnTo>
                    <a:lnTo>
                      <a:pt x="6" y="14"/>
                    </a:lnTo>
                    <a:lnTo>
                      <a:pt x="10" y="8"/>
                    </a:lnTo>
                    <a:lnTo>
                      <a:pt x="14" y="4"/>
                    </a:lnTo>
                    <a:lnTo>
                      <a:pt x="20" y="2"/>
                    </a:lnTo>
                    <a:lnTo>
                      <a:pt x="26" y="0"/>
                    </a:lnTo>
                    <a:lnTo>
                      <a:pt x="32" y="0"/>
                    </a:lnTo>
                    <a:lnTo>
                      <a:pt x="39" y="0"/>
                    </a:lnTo>
                    <a:lnTo>
                      <a:pt x="45" y="2"/>
                    </a:lnTo>
                    <a:lnTo>
                      <a:pt x="51" y="4"/>
                    </a:lnTo>
                    <a:lnTo>
                      <a:pt x="55" y="8"/>
                    </a:lnTo>
                    <a:lnTo>
                      <a:pt x="59" y="14"/>
                    </a:lnTo>
                    <a:lnTo>
                      <a:pt x="63" y="18"/>
                    </a:lnTo>
                    <a:lnTo>
                      <a:pt x="65" y="25"/>
                    </a:lnTo>
                    <a:lnTo>
                      <a:pt x="65" y="31"/>
                    </a:lnTo>
                    <a:lnTo>
                      <a:pt x="65" y="37"/>
                    </a:lnTo>
                    <a:lnTo>
                      <a:pt x="63" y="43"/>
                    </a:lnTo>
                    <a:lnTo>
                      <a:pt x="59" y="49"/>
                    </a:lnTo>
                    <a:lnTo>
                      <a:pt x="55" y="55"/>
                    </a:lnTo>
                    <a:lnTo>
                      <a:pt x="51" y="57"/>
                    </a:lnTo>
                    <a:lnTo>
                      <a:pt x="45" y="61"/>
                    </a:lnTo>
                    <a:lnTo>
                      <a:pt x="39"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2" name="Freeform 115"/>
              <p:cNvSpPr>
                <a:spLocks/>
              </p:cNvSpPr>
              <p:nvPr/>
            </p:nvSpPr>
            <p:spPr bwMode="auto">
              <a:xfrm>
                <a:off x="3187" y="1652"/>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5 h 63"/>
                  <a:gd name="T12" fmla="*/ 6 w 65"/>
                  <a:gd name="T13" fmla="*/ 49 h 63"/>
                  <a:gd name="T14" fmla="*/ 2 w 65"/>
                  <a:gd name="T15" fmla="*/ 43 h 63"/>
                  <a:gd name="T16" fmla="*/ 2 w 65"/>
                  <a:gd name="T17" fmla="*/ 37 h 63"/>
                  <a:gd name="T18" fmla="*/ 0 w 65"/>
                  <a:gd name="T19" fmla="*/ 31 h 63"/>
                  <a:gd name="T20" fmla="*/ 2 w 65"/>
                  <a:gd name="T21" fmla="*/ 25 h 63"/>
                  <a:gd name="T22" fmla="*/ 2 w 65"/>
                  <a:gd name="T23" fmla="*/ 18 h 63"/>
                  <a:gd name="T24" fmla="*/ 6 w 65"/>
                  <a:gd name="T25" fmla="*/ 14 h 63"/>
                  <a:gd name="T26" fmla="*/ 10 w 65"/>
                  <a:gd name="T27" fmla="*/ 8 h 63"/>
                  <a:gd name="T28" fmla="*/ 14 w 65"/>
                  <a:gd name="T29" fmla="*/ 4 h 63"/>
                  <a:gd name="T30" fmla="*/ 20 w 65"/>
                  <a:gd name="T31" fmla="*/ 2 h 63"/>
                  <a:gd name="T32" fmla="*/ 26 w 65"/>
                  <a:gd name="T33" fmla="*/ 0 h 63"/>
                  <a:gd name="T34" fmla="*/ 32 w 65"/>
                  <a:gd name="T35" fmla="*/ 0 h 63"/>
                  <a:gd name="T36" fmla="*/ 39 w 65"/>
                  <a:gd name="T37" fmla="*/ 0 h 63"/>
                  <a:gd name="T38" fmla="*/ 45 w 65"/>
                  <a:gd name="T39" fmla="*/ 2 h 63"/>
                  <a:gd name="T40" fmla="*/ 51 w 65"/>
                  <a:gd name="T41" fmla="*/ 4 h 63"/>
                  <a:gd name="T42" fmla="*/ 55 w 65"/>
                  <a:gd name="T43" fmla="*/ 8 h 63"/>
                  <a:gd name="T44" fmla="*/ 59 w 65"/>
                  <a:gd name="T45" fmla="*/ 14 h 63"/>
                  <a:gd name="T46" fmla="*/ 63 w 65"/>
                  <a:gd name="T47" fmla="*/ 18 h 63"/>
                  <a:gd name="T48" fmla="*/ 65 w 65"/>
                  <a:gd name="T49" fmla="*/ 25 h 63"/>
                  <a:gd name="T50" fmla="*/ 65 w 65"/>
                  <a:gd name="T51" fmla="*/ 31 h 63"/>
                  <a:gd name="T52" fmla="*/ 65 w 65"/>
                  <a:gd name="T53" fmla="*/ 37 h 63"/>
                  <a:gd name="T54" fmla="*/ 63 w 65"/>
                  <a:gd name="T55" fmla="*/ 43 h 63"/>
                  <a:gd name="T56" fmla="*/ 59 w 65"/>
                  <a:gd name="T57" fmla="*/ 49 h 63"/>
                  <a:gd name="T58" fmla="*/ 55 w 65"/>
                  <a:gd name="T59" fmla="*/ 55 h 63"/>
                  <a:gd name="T60" fmla="*/ 51 w 65"/>
                  <a:gd name="T61" fmla="*/ 57 h 63"/>
                  <a:gd name="T62" fmla="*/ 45 w 65"/>
                  <a:gd name="T63" fmla="*/ 61 h 63"/>
                  <a:gd name="T64" fmla="*/ 39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5"/>
                    </a:lnTo>
                    <a:lnTo>
                      <a:pt x="6" y="49"/>
                    </a:lnTo>
                    <a:lnTo>
                      <a:pt x="2" y="43"/>
                    </a:lnTo>
                    <a:lnTo>
                      <a:pt x="2" y="37"/>
                    </a:lnTo>
                    <a:lnTo>
                      <a:pt x="0" y="31"/>
                    </a:lnTo>
                    <a:lnTo>
                      <a:pt x="2" y="25"/>
                    </a:lnTo>
                    <a:lnTo>
                      <a:pt x="2" y="18"/>
                    </a:lnTo>
                    <a:lnTo>
                      <a:pt x="6" y="14"/>
                    </a:lnTo>
                    <a:lnTo>
                      <a:pt x="10" y="8"/>
                    </a:lnTo>
                    <a:lnTo>
                      <a:pt x="14" y="4"/>
                    </a:lnTo>
                    <a:lnTo>
                      <a:pt x="20" y="2"/>
                    </a:lnTo>
                    <a:lnTo>
                      <a:pt x="26" y="0"/>
                    </a:lnTo>
                    <a:lnTo>
                      <a:pt x="32" y="0"/>
                    </a:lnTo>
                    <a:lnTo>
                      <a:pt x="39" y="0"/>
                    </a:lnTo>
                    <a:lnTo>
                      <a:pt x="45" y="2"/>
                    </a:lnTo>
                    <a:lnTo>
                      <a:pt x="51" y="4"/>
                    </a:lnTo>
                    <a:lnTo>
                      <a:pt x="55" y="8"/>
                    </a:lnTo>
                    <a:lnTo>
                      <a:pt x="59" y="14"/>
                    </a:lnTo>
                    <a:lnTo>
                      <a:pt x="63" y="18"/>
                    </a:lnTo>
                    <a:lnTo>
                      <a:pt x="65" y="25"/>
                    </a:lnTo>
                    <a:lnTo>
                      <a:pt x="65" y="31"/>
                    </a:lnTo>
                    <a:lnTo>
                      <a:pt x="65" y="37"/>
                    </a:lnTo>
                    <a:lnTo>
                      <a:pt x="63" y="43"/>
                    </a:lnTo>
                    <a:lnTo>
                      <a:pt x="59" y="49"/>
                    </a:lnTo>
                    <a:lnTo>
                      <a:pt x="55" y="55"/>
                    </a:lnTo>
                    <a:lnTo>
                      <a:pt x="51" y="57"/>
                    </a:lnTo>
                    <a:lnTo>
                      <a:pt x="45" y="61"/>
                    </a:lnTo>
                    <a:lnTo>
                      <a:pt x="39"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3" name="Freeform 116"/>
              <p:cNvSpPr>
                <a:spLocks/>
              </p:cNvSpPr>
              <p:nvPr/>
            </p:nvSpPr>
            <p:spPr bwMode="auto">
              <a:xfrm>
                <a:off x="3274" y="1660"/>
                <a:ext cx="63" cy="65"/>
              </a:xfrm>
              <a:custGeom>
                <a:avLst/>
                <a:gdLst>
                  <a:gd name="T0" fmla="*/ 31 w 63"/>
                  <a:gd name="T1" fmla="*/ 65 h 65"/>
                  <a:gd name="T2" fmla="*/ 23 w 63"/>
                  <a:gd name="T3" fmla="*/ 65 h 65"/>
                  <a:gd name="T4" fmla="*/ 19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1 h 65"/>
                  <a:gd name="T18" fmla="*/ 0 w 63"/>
                  <a:gd name="T19" fmla="*/ 25 h 65"/>
                  <a:gd name="T20" fmla="*/ 2 w 63"/>
                  <a:gd name="T21" fmla="*/ 19 h 65"/>
                  <a:gd name="T22" fmla="*/ 4 w 63"/>
                  <a:gd name="T23" fmla="*/ 13 h 65"/>
                  <a:gd name="T24" fmla="*/ 8 w 63"/>
                  <a:gd name="T25" fmla="*/ 10 h 65"/>
                  <a:gd name="T26" fmla="*/ 14 w 63"/>
                  <a:gd name="T27" fmla="*/ 6 h 65"/>
                  <a:gd name="T28" fmla="*/ 19 w 63"/>
                  <a:gd name="T29" fmla="*/ 2 h 65"/>
                  <a:gd name="T30" fmla="*/ 23 w 63"/>
                  <a:gd name="T31" fmla="*/ 2 h 65"/>
                  <a:gd name="T32" fmla="*/ 31 w 63"/>
                  <a:gd name="T33" fmla="*/ 0 h 65"/>
                  <a:gd name="T34" fmla="*/ 37 w 63"/>
                  <a:gd name="T35" fmla="*/ 2 h 65"/>
                  <a:gd name="T36" fmla="*/ 43 w 63"/>
                  <a:gd name="T37" fmla="*/ 2 h 65"/>
                  <a:gd name="T38" fmla="*/ 49 w 63"/>
                  <a:gd name="T39" fmla="*/ 6 h 65"/>
                  <a:gd name="T40" fmla="*/ 53 w 63"/>
                  <a:gd name="T41" fmla="*/ 10 h 65"/>
                  <a:gd name="T42" fmla="*/ 57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7 w 63"/>
                  <a:gd name="T55" fmla="*/ 51 h 65"/>
                  <a:gd name="T56" fmla="*/ 53 w 63"/>
                  <a:gd name="T57" fmla="*/ 55 h 65"/>
                  <a:gd name="T58" fmla="*/ 49 w 63"/>
                  <a:gd name="T59" fmla="*/ 59 h 65"/>
                  <a:gd name="T60" fmla="*/ 43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3" y="65"/>
                    </a:lnTo>
                    <a:lnTo>
                      <a:pt x="19" y="63"/>
                    </a:lnTo>
                    <a:lnTo>
                      <a:pt x="14" y="59"/>
                    </a:lnTo>
                    <a:lnTo>
                      <a:pt x="8" y="55"/>
                    </a:lnTo>
                    <a:lnTo>
                      <a:pt x="4" y="51"/>
                    </a:lnTo>
                    <a:lnTo>
                      <a:pt x="2" y="45"/>
                    </a:lnTo>
                    <a:lnTo>
                      <a:pt x="0" y="39"/>
                    </a:lnTo>
                    <a:lnTo>
                      <a:pt x="0" y="31"/>
                    </a:lnTo>
                    <a:lnTo>
                      <a:pt x="0" y="25"/>
                    </a:lnTo>
                    <a:lnTo>
                      <a:pt x="2" y="19"/>
                    </a:lnTo>
                    <a:lnTo>
                      <a:pt x="4" y="13"/>
                    </a:lnTo>
                    <a:lnTo>
                      <a:pt x="8" y="10"/>
                    </a:lnTo>
                    <a:lnTo>
                      <a:pt x="14" y="6"/>
                    </a:lnTo>
                    <a:lnTo>
                      <a:pt x="19" y="2"/>
                    </a:lnTo>
                    <a:lnTo>
                      <a:pt x="23" y="2"/>
                    </a:lnTo>
                    <a:lnTo>
                      <a:pt x="31" y="0"/>
                    </a:lnTo>
                    <a:lnTo>
                      <a:pt x="37" y="2"/>
                    </a:lnTo>
                    <a:lnTo>
                      <a:pt x="43" y="2"/>
                    </a:lnTo>
                    <a:lnTo>
                      <a:pt x="49" y="6"/>
                    </a:lnTo>
                    <a:lnTo>
                      <a:pt x="53" y="10"/>
                    </a:lnTo>
                    <a:lnTo>
                      <a:pt x="57" y="13"/>
                    </a:lnTo>
                    <a:lnTo>
                      <a:pt x="61" y="19"/>
                    </a:lnTo>
                    <a:lnTo>
                      <a:pt x="63" y="25"/>
                    </a:lnTo>
                    <a:lnTo>
                      <a:pt x="63" y="31"/>
                    </a:lnTo>
                    <a:lnTo>
                      <a:pt x="63" y="39"/>
                    </a:lnTo>
                    <a:lnTo>
                      <a:pt x="61" y="45"/>
                    </a:lnTo>
                    <a:lnTo>
                      <a:pt x="57" y="51"/>
                    </a:lnTo>
                    <a:lnTo>
                      <a:pt x="53" y="55"/>
                    </a:lnTo>
                    <a:lnTo>
                      <a:pt x="49" y="59"/>
                    </a:lnTo>
                    <a:lnTo>
                      <a:pt x="43"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4" name="Freeform 117"/>
              <p:cNvSpPr>
                <a:spLocks/>
              </p:cNvSpPr>
              <p:nvPr/>
            </p:nvSpPr>
            <p:spPr bwMode="auto">
              <a:xfrm>
                <a:off x="3274" y="1660"/>
                <a:ext cx="63" cy="65"/>
              </a:xfrm>
              <a:custGeom>
                <a:avLst/>
                <a:gdLst>
                  <a:gd name="T0" fmla="*/ 31 w 63"/>
                  <a:gd name="T1" fmla="*/ 65 h 65"/>
                  <a:gd name="T2" fmla="*/ 31 w 63"/>
                  <a:gd name="T3" fmla="*/ 65 h 65"/>
                  <a:gd name="T4" fmla="*/ 23 w 63"/>
                  <a:gd name="T5" fmla="*/ 65 h 65"/>
                  <a:gd name="T6" fmla="*/ 19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1 h 65"/>
                  <a:gd name="T20" fmla="*/ 0 w 63"/>
                  <a:gd name="T21" fmla="*/ 25 h 65"/>
                  <a:gd name="T22" fmla="*/ 2 w 63"/>
                  <a:gd name="T23" fmla="*/ 19 h 65"/>
                  <a:gd name="T24" fmla="*/ 4 w 63"/>
                  <a:gd name="T25" fmla="*/ 13 h 65"/>
                  <a:gd name="T26" fmla="*/ 8 w 63"/>
                  <a:gd name="T27" fmla="*/ 10 h 65"/>
                  <a:gd name="T28" fmla="*/ 14 w 63"/>
                  <a:gd name="T29" fmla="*/ 6 h 65"/>
                  <a:gd name="T30" fmla="*/ 19 w 63"/>
                  <a:gd name="T31" fmla="*/ 2 h 65"/>
                  <a:gd name="T32" fmla="*/ 23 w 63"/>
                  <a:gd name="T33" fmla="*/ 2 h 65"/>
                  <a:gd name="T34" fmla="*/ 31 w 63"/>
                  <a:gd name="T35" fmla="*/ 0 h 65"/>
                  <a:gd name="T36" fmla="*/ 37 w 63"/>
                  <a:gd name="T37" fmla="*/ 2 h 65"/>
                  <a:gd name="T38" fmla="*/ 43 w 63"/>
                  <a:gd name="T39" fmla="*/ 2 h 65"/>
                  <a:gd name="T40" fmla="*/ 49 w 63"/>
                  <a:gd name="T41" fmla="*/ 6 h 65"/>
                  <a:gd name="T42" fmla="*/ 53 w 63"/>
                  <a:gd name="T43" fmla="*/ 10 h 65"/>
                  <a:gd name="T44" fmla="*/ 57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7 w 63"/>
                  <a:gd name="T57" fmla="*/ 51 h 65"/>
                  <a:gd name="T58" fmla="*/ 53 w 63"/>
                  <a:gd name="T59" fmla="*/ 55 h 65"/>
                  <a:gd name="T60" fmla="*/ 49 w 63"/>
                  <a:gd name="T61" fmla="*/ 59 h 65"/>
                  <a:gd name="T62" fmla="*/ 43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3" y="65"/>
                    </a:lnTo>
                    <a:lnTo>
                      <a:pt x="19" y="63"/>
                    </a:lnTo>
                    <a:lnTo>
                      <a:pt x="14" y="59"/>
                    </a:lnTo>
                    <a:lnTo>
                      <a:pt x="8" y="55"/>
                    </a:lnTo>
                    <a:lnTo>
                      <a:pt x="4" y="51"/>
                    </a:lnTo>
                    <a:lnTo>
                      <a:pt x="2" y="45"/>
                    </a:lnTo>
                    <a:lnTo>
                      <a:pt x="0" y="39"/>
                    </a:lnTo>
                    <a:lnTo>
                      <a:pt x="0" y="31"/>
                    </a:lnTo>
                    <a:lnTo>
                      <a:pt x="0" y="25"/>
                    </a:lnTo>
                    <a:lnTo>
                      <a:pt x="2" y="19"/>
                    </a:lnTo>
                    <a:lnTo>
                      <a:pt x="4" y="13"/>
                    </a:lnTo>
                    <a:lnTo>
                      <a:pt x="8" y="10"/>
                    </a:lnTo>
                    <a:lnTo>
                      <a:pt x="14" y="6"/>
                    </a:lnTo>
                    <a:lnTo>
                      <a:pt x="19" y="2"/>
                    </a:lnTo>
                    <a:lnTo>
                      <a:pt x="23" y="2"/>
                    </a:lnTo>
                    <a:lnTo>
                      <a:pt x="31" y="0"/>
                    </a:lnTo>
                    <a:lnTo>
                      <a:pt x="37" y="2"/>
                    </a:lnTo>
                    <a:lnTo>
                      <a:pt x="43" y="2"/>
                    </a:lnTo>
                    <a:lnTo>
                      <a:pt x="49" y="6"/>
                    </a:lnTo>
                    <a:lnTo>
                      <a:pt x="53" y="10"/>
                    </a:lnTo>
                    <a:lnTo>
                      <a:pt x="57" y="13"/>
                    </a:lnTo>
                    <a:lnTo>
                      <a:pt x="61" y="19"/>
                    </a:lnTo>
                    <a:lnTo>
                      <a:pt x="63" y="25"/>
                    </a:lnTo>
                    <a:lnTo>
                      <a:pt x="63" y="31"/>
                    </a:lnTo>
                    <a:lnTo>
                      <a:pt x="63" y="39"/>
                    </a:lnTo>
                    <a:lnTo>
                      <a:pt x="61" y="45"/>
                    </a:lnTo>
                    <a:lnTo>
                      <a:pt x="57" y="51"/>
                    </a:lnTo>
                    <a:lnTo>
                      <a:pt x="53" y="55"/>
                    </a:lnTo>
                    <a:lnTo>
                      <a:pt x="49" y="59"/>
                    </a:lnTo>
                    <a:lnTo>
                      <a:pt x="43"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5" name="Freeform 118"/>
              <p:cNvSpPr>
                <a:spLocks/>
              </p:cNvSpPr>
              <p:nvPr/>
            </p:nvSpPr>
            <p:spPr bwMode="auto">
              <a:xfrm>
                <a:off x="3276" y="1772"/>
                <a:ext cx="63" cy="65"/>
              </a:xfrm>
              <a:custGeom>
                <a:avLst/>
                <a:gdLst>
                  <a:gd name="T0" fmla="*/ 31 w 63"/>
                  <a:gd name="T1" fmla="*/ 0 h 65"/>
                  <a:gd name="T2" fmla="*/ 37 w 63"/>
                  <a:gd name="T3" fmla="*/ 0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1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1 h 65"/>
                  <a:gd name="T30" fmla="*/ 37 w 63"/>
                  <a:gd name="T31" fmla="*/ 63 h 65"/>
                  <a:gd name="T32" fmla="*/ 31 w 63"/>
                  <a:gd name="T33" fmla="*/ 65 h 65"/>
                  <a:gd name="T34" fmla="*/ 25 w 63"/>
                  <a:gd name="T35" fmla="*/ 63 h 65"/>
                  <a:gd name="T36" fmla="*/ 19 w 63"/>
                  <a:gd name="T37" fmla="*/ 61 h 65"/>
                  <a:gd name="T38" fmla="*/ 13 w 63"/>
                  <a:gd name="T39" fmla="*/ 59 h 65"/>
                  <a:gd name="T40" fmla="*/ 8 w 63"/>
                  <a:gd name="T41" fmla="*/ 55 h 65"/>
                  <a:gd name="T42" fmla="*/ 6 w 63"/>
                  <a:gd name="T43" fmla="*/ 51 h 65"/>
                  <a:gd name="T44" fmla="*/ 2 w 63"/>
                  <a:gd name="T45" fmla="*/ 45 h 65"/>
                  <a:gd name="T46" fmla="*/ 0 w 63"/>
                  <a:gd name="T47" fmla="*/ 39 h 65"/>
                  <a:gd name="T48" fmla="*/ 0 w 63"/>
                  <a:gd name="T49" fmla="*/ 31 h 65"/>
                  <a:gd name="T50" fmla="*/ 0 w 63"/>
                  <a:gd name="T51" fmla="*/ 26 h 65"/>
                  <a:gd name="T52" fmla="*/ 2 w 63"/>
                  <a:gd name="T53" fmla="*/ 20 h 65"/>
                  <a:gd name="T54" fmla="*/ 6 w 63"/>
                  <a:gd name="T55" fmla="*/ 14 h 65"/>
                  <a:gd name="T56" fmla="*/ 8 w 63"/>
                  <a:gd name="T57" fmla="*/ 10 h 65"/>
                  <a:gd name="T58" fmla="*/ 13 w 63"/>
                  <a:gd name="T59" fmla="*/ 6 h 65"/>
                  <a:gd name="T60" fmla="*/ 19 w 63"/>
                  <a:gd name="T61" fmla="*/ 2 h 65"/>
                  <a:gd name="T62" fmla="*/ 25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10"/>
                    </a:lnTo>
                    <a:lnTo>
                      <a:pt x="57" y="14"/>
                    </a:lnTo>
                    <a:lnTo>
                      <a:pt x="61" y="20"/>
                    </a:lnTo>
                    <a:lnTo>
                      <a:pt x="63" y="26"/>
                    </a:lnTo>
                    <a:lnTo>
                      <a:pt x="63" y="31"/>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8" y="55"/>
                    </a:lnTo>
                    <a:lnTo>
                      <a:pt x="6" y="51"/>
                    </a:lnTo>
                    <a:lnTo>
                      <a:pt x="2" y="45"/>
                    </a:lnTo>
                    <a:lnTo>
                      <a:pt x="0" y="39"/>
                    </a:lnTo>
                    <a:lnTo>
                      <a:pt x="0" y="31"/>
                    </a:lnTo>
                    <a:lnTo>
                      <a:pt x="0" y="26"/>
                    </a:lnTo>
                    <a:lnTo>
                      <a:pt x="2" y="20"/>
                    </a:lnTo>
                    <a:lnTo>
                      <a:pt x="6" y="14"/>
                    </a:lnTo>
                    <a:lnTo>
                      <a:pt x="8"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6" name="Freeform 119"/>
              <p:cNvSpPr>
                <a:spLocks/>
              </p:cNvSpPr>
              <p:nvPr/>
            </p:nvSpPr>
            <p:spPr bwMode="auto">
              <a:xfrm>
                <a:off x="3276" y="1772"/>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1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1 h 65"/>
                  <a:gd name="T32" fmla="*/ 37 w 63"/>
                  <a:gd name="T33" fmla="*/ 63 h 65"/>
                  <a:gd name="T34" fmla="*/ 31 w 63"/>
                  <a:gd name="T35" fmla="*/ 65 h 65"/>
                  <a:gd name="T36" fmla="*/ 25 w 63"/>
                  <a:gd name="T37" fmla="*/ 63 h 65"/>
                  <a:gd name="T38" fmla="*/ 19 w 63"/>
                  <a:gd name="T39" fmla="*/ 61 h 65"/>
                  <a:gd name="T40" fmla="*/ 13 w 63"/>
                  <a:gd name="T41" fmla="*/ 59 h 65"/>
                  <a:gd name="T42" fmla="*/ 8 w 63"/>
                  <a:gd name="T43" fmla="*/ 55 h 65"/>
                  <a:gd name="T44" fmla="*/ 6 w 63"/>
                  <a:gd name="T45" fmla="*/ 51 h 65"/>
                  <a:gd name="T46" fmla="*/ 2 w 63"/>
                  <a:gd name="T47" fmla="*/ 45 h 65"/>
                  <a:gd name="T48" fmla="*/ 0 w 63"/>
                  <a:gd name="T49" fmla="*/ 39 h 65"/>
                  <a:gd name="T50" fmla="*/ 0 w 63"/>
                  <a:gd name="T51" fmla="*/ 31 h 65"/>
                  <a:gd name="T52" fmla="*/ 0 w 63"/>
                  <a:gd name="T53" fmla="*/ 26 h 65"/>
                  <a:gd name="T54" fmla="*/ 2 w 63"/>
                  <a:gd name="T55" fmla="*/ 20 h 65"/>
                  <a:gd name="T56" fmla="*/ 6 w 63"/>
                  <a:gd name="T57" fmla="*/ 14 h 65"/>
                  <a:gd name="T58" fmla="*/ 8 w 63"/>
                  <a:gd name="T59" fmla="*/ 10 h 65"/>
                  <a:gd name="T60" fmla="*/ 13 w 63"/>
                  <a:gd name="T61" fmla="*/ 6 h 65"/>
                  <a:gd name="T62" fmla="*/ 19 w 63"/>
                  <a:gd name="T63" fmla="*/ 2 h 65"/>
                  <a:gd name="T64" fmla="*/ 25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10"/>
                    </a:lnTo>
                    <a:lnTo>
                      <a:pt x="57" y="14"/>
                    </a:lnTo>
                    <a:lnTo>
                      <a:pt x="61" y="20"/>
                    </a:lnTo>
                    <a:lnTo>
                      <a:pt x="63" y="26"/>
                    </a:lnTo>
                    <a:lnTo>
                      <a:pt x="63" y="31"/>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8" y="55"/>
                    </a:lnTo>
                    <a:lnTo>
                      <a:pt x="6" y="51"/>
                    </a:lnTo>
                    <a:lnTo>
                      <a:pt x="2" y="45"/>
                    </a:lnTo>
                    <a:lnTo>
                      <a:pt x="0" y="39"/>
                    </a:lnTo>
                    <a:lnTo>
                      <a:pt x="0" y="31"/>
                    </a:lnTo>
                    <a:lnTo>
                      <a:pt x="0" y="26"/>
                    </a:lnTo>
                    <a:lnTo>
                      <a:pt x="2" y="20"/>
                    </a:lnTo>
                    <a:lnTo>
                      <a:pt x="6" y="14"/>
                    </a:lnTo>
                    <a:lnTo>
                      <a:pt x="8"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7" name="Freeform 120"/>
              <p:cNvSpPr>
                <a:spLocks/>
              </p:cNvSpPr>
              <p:nvPr/>
            </p:nvSpPr>
            <p:spPr bwMode="auto">
              <a:xfrm>
                <a:off x="3195" y="1723"/>
                <a:ext cx="63" cy="63"/>
              </a:xfrm>
              <a:custGeom>
                <a:avLst/>
                <a:gdLst>
                  <a:gd name="T0" fmla="*/ 31 w 63"/>
                  <a:gd name="T1" fmla="*/ 63 h 63"/>
                  <a:gd name="T2" fmla="*/ 26 w 63"/>
                  <a:gd name="T3" fmla="*/ 63 h 63"/>
                  <a:gd name="T4" fmla="*/ 20 w 63"/>
                  <a:gd name="T5" fmla="*/ 61 h 63"/>
                  <a:gd name="T6" fmla="*/ 14 w 63"/>
                  <a:gd name="T7" fmla="*/ 57 h 63"/>
                  <a:gd name="T8" fmla="*/ 10 w 63"/>
                  <a:gd name="T9" fmla="*/ 55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19 h 63"/>
                  <a:gd name="T22" fmla="*/ 6 w 63"/>
                  <a:gd name="T23" fmla="*/ 13 h 63"/>
                  <a:gd name="T24" fmla="*/ 10 w 63"/>
                  <a:gd name="T25" fmla="*/ 10 h 63"/>
                  <a:gd name="T26" fmla="*/ 14 w 63"/>
                  <a:gd name="T27" fmla="*/ 6 h 63"/>
                  <a:gd name="T28" fmla="*/ 20 w 63"/>
                  <a:gd name="T29" fmla="*/ 2 h 63"/>
                  <a:gd name="T30" fmla="*/ 26 w 63"/>
                  <a:gd name="T31" fmla="*/ 0 h 63"/>
                  <a:gd name="T32" fmla="*/ 31 w 63"/>
                  <a:gd name="T33" fmla="*/ 0 h 63"/>
                  <a:gd name="T34" fmla="*/ 39 w 63"/>
                  <a:gd name="T35" fmla="*/ 0 h 63"/>
                  <a:gd name="T36" fmla="*/ 43 w 63"/>
                  <a:gd name="T37" fmla="*/ 2 h 63"/>
                  <a:gd name="T38" fmla="*/ 49 w 63"/>
                  <a:gd name="T39" fmla="*/ 6 h 63"/>
                  <a:gd name="T40" fmla="*/ 55 w 63"/>
                  <a:gd name="T41" fmla="*/ 10 h 63"/>
                  <a:gd name="T42" fmla="*/ 59 w 63"/>
                  <a:gd name="T43" fmla="*/ 13 h 63"/>
                  <a:gd name="T44" fmla="*/ 61 w 63"/>
                  <a:gd name="T45" fmla="*/ 19 h 63"/>
                  <a:gd name="T46" fmla="*/ 63 w 63"/>
                  <a:gd name="T47" fmla="*/ 25 h 63"/>
                  <a:gd name="T48" fmla="*/ 63 w 63"/>
                  <a:gd name="T49" fmla="*/ 31 h 63"/>
                  <a:gd name="T50" fmla="*/ 63 w 63"/>
                  <a:gd name="T51" fmla="*/ 37 h 63"/>
                  <a:gd name="T52" fmla="*/ 61 w 63"/>
                  <a:gd name="T53" fmla="*/ 43 h 63"/>
                  <a:gd name="T54" fmla="*/ 59 w 63"/>
                  <a:gd name="T55" fmla="*/ 49 h 63"/>
                  <a:gd name="T56" fmla="*/ 55 w 63"/>
                  <a:gd name="T57" fmla="*/ 55 h 63"/>
                  <a:gd name="T58" fmla="*/ 49 w 63"/>
                  <a:gd name="T59" fmla="*/ 57 h 63"/>
                  <a:gd name="T60" fmla="*/ 43 w 63"/>
                  <a:gd name="T61" fmla="*/ 61 h 63"/>
                  <a:gd name="T62" fmla="*/ 39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10" y="55"/>
                    </a:lnTo>
                    <a:lnTo>
                      <a:pt x="6" y="49"/>
                    </a:lnTo>
                    <a:lnTo>
                      <a:pt x="2" y="43"/>
                    </a:lnTo>
                    <a:lnTo>
                      <a:pt x="0" y="37"/>
                    </a:lnTo>
                    <a:lnTo>
                      <a:pt x="0" y="31"/>
                    </a:lnTo>
                    <a:lnTo>
                      <a:pt x="0" y="25"/>
                    </a:lnTo>
                    <a:lnTo>
                      <a:pt x="2" y="19"/>
                    </a:lnTo>
                    <a:lnTo>
                      <a:pt x="6" y="13"/>
                    </a:lnTo>
                    <a:lnTo>
                      <a:pt x="10" y="10"/>
                    </a:lnTo>
                    <a:lnTo>
                      <a:pt x="14" y="6"/>
                    </a:lnTo>
                    <a:lnTo>
                      <a:pt x="20" y="2"/>
                    </a:lnTo>
                    <a:lnTo>
                      <a:pt x="26" y="0"/>
                    </a:lnTo>
                    <a:lnTo>
                      <a:pt x="31" y="0"/>
                    </a:lnTo>
                    <a:lnTo>
                      <a:pt x="39" y="0"/>
                    </a:lnTo>
                    <a:lnTo>
                      <a:pt x="43" y="2"/>
                    </a:lnTo>
                    <a:lnTo>
                      <a:pt x="49" y="6"/>
                    </a:lnTo>
                    <a:lnTo>
                      <a:pt x="55" y="10"/>
                    </a:lnTo>
                    <a:lnTo>
                      <a:pt x="59" y="13"/>
                    </a:lnTo>
                    <a:lnTo>
                      <a:pt x="61" y="19"/>
                    </a:lnTo>
                    <a:lnTo>
                      <a:pt x="63" y="25"/>
                    </a:lnTo>
                    <a:lnTo>
                      <a:pt x="63" y="31"/>
                    </a:lnTo>
                    <a:lnTo>
                      <a:pt x="63" y="37"/>
                    </a:lnTo>
                    <a:lnTo>
                      <a:pt x="61" y="43"/>
                    </a:lnTo>
                    <a:lnTo>
                      <a:pt x="59" y="49"/>
                    </a:lnTo>
                    <a:lnTo>
                      <a:pt x="55" y="55"/>
                    </a:lnTo>
                    <a:lnTo>
                      <a:pt x="49" y="57"/>
                    </a:lnTo>
                    <a:lnTo>
                      <a:pt x="43"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8" name="Freeform 121"/>
              <p:cNvSpPr>
                <a:spLocks/>
              </p:cNvSpPr>
              <p:nvPr/>
            </p:nvSpPr>
            <p:spPr bwMode="auto">
              <a:xfrm>
                <a:off x="3195" y="1723"/>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10 w 63"/>
                  <a:gd name="T11" fmla="*/ 55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19 h 63"/>
                  <a:gd name="T24" fmla="*/ 6 w 63"/>
                  <a:gd name="T25" fmla="*/ 13 h 63"/>
                  <a:gd name="T26" fmla="*/ 10 w 63"/>
                  <a:gd name="T27" fmla="*/ 10 h 63"/>
                  <a:gd name="T28" fmla="*/ 14 w 63"/>
                  <a:gd name="T29" fmla="*/ 6 h 63"/>
                  <a:gd name="T30" fmla="*/ 20 w 63"/>
                  <a:gd name="T31" fmla="*/ 2 h 63"/>
                  <a:gd name="T32" fmla="*/ 26 w 63"/>
                  <a:gd name="T33" fmla="*/ 0 h 63"/>
                  <a:gd name="T34" fmla="*/ 31 w 63"/>
                  <a:gd name="T35" fmla="*/ 0 h 63"/>
                  <a:gd name="T36" fmla="*/ 39 w 63"/>
                  <a:gd name="T37" fmla="*/ 0 h 63"/>
                  <a:gd name="T38" fmla="*/ 43 w 63"/>
                  <a:gd name="T39" fmla="*/ 2 h 63"/>
                  <a:gd name="T40" fmla="*/ 49 w 63"/>
                  <a:gd name="T41" fmla="*/ 6 h 63"/>
                  <a:gd name="T42" fmla="*/ 55 w 63"/>
                  <a:gd name="T43" fmla="*/ 10 h 63"/>
                  <a:gd name="T44" fmla="*/ 59 w 63"/>
                  <a:gd name="T45" fmla="*/ 13 h 63"/>
                  <a:gd name="T46" fmla="*/ 61 w 63"/>
                  <a:gd name="T47" fmla="*/ 19 h 63"/>
                  <a:gd name="T48" fmla="*/ 63 w 63"/>
                  <a:gd name="T49" fmla="*/ 25 h 63"/>
                  <a:gd name="T50" fmla="*/ 63 w 63"/>
                  <a:gd name="T51" fmla="*/ 31 h 63"/>
                  <a:gd name="T52" fmla="*/ 63 w 63"/>
                  <a:gd name="T53" fmla="*/ 37 h 63"/>
                  <a:gd name="T54" fmla="*/ 61 w 63"/>
                  <a:gd name="T55" fmla="*/ 43 h 63"/>
                  <a:gd name="T56" fmla="*/ 59 w 63"/>
                  <a:gd name="T57" fmla="*/ 49 h 63"/>
                  <a:gd name="T58" fmla="*/ 55 w 63"/>
                  <a:gd name="T59" fmla="*/ 55 h 63"/>
                  <a:gd name="T60" fmla="*/ 49 w 63"/>
                  <a:gd name="T61" fmla="*/ 57 h 63"/>
                  <a:gd name="T62" fmla="*/ 43 w 63"/>
                  <a:gd name="T63" fmla="*/ 61 h 63"/>
                  <a:gd name="T64" fmla="*/ 39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10"/>
                    </a:lnTo>
                    <a:lnTo>
                      <a:pt x="14" y="6"/>
                    </a:lnTo>
                    <a:lnTo>
                      <a:pt x="20" y="2"/>
                    </a:lnTo>
                    <a:lnTo>
                      <a:pt x="26" y="0"/>
                    </a:lnTo>
                    <a:lnTo>
                      <a:pt x="31" y="0"/>
                    </a:lnTo>
                    <a:lnTo>
                      <a:pt x="39" y="0"/>
                    </a:lnTo>
                    <a:lnTo>
                      <a:pt x="43" y="2"/>
                    </a:lnTo>
                    <a:lnTo>
                      <a:pt x="49" y="6"/>
                    </a:lnTo>
                    <a:lnTo>
                      <a:pt x="55" y="10"/>
                    </a:lnTo>
                    <a:lnTo>
                      <a:pt x="59" y="13"/>
                    </a:lnTo>
                    <a:lnTo>
                      <a:pt x="61" y="19"/>
                    </a:lnTo>
                    <a:lnTo>
                      <a:pt x="63" y="25"/>
                    </a:lnTo>
                    <a:lnTo>
                      <a:pt x="63" y="31"/>
                    </a:lnTo>
                    <a:lnTo>
                      <a:pt x="63" y="37"/>
                    </a:lnTo>
                    <a:lnTo>
                      <a:pt x="61" y="43"/>
                    </a:lnTo>
                    <a:lnTo>
                      <a:pt x="59" y="49"/>
                    </a:lnTo>
                    <a:lnTo>
                      <a:pt x="55" y="55"/>
                    </a:lnTo>
                    <a:lnTo>
                      <a:pt x="49" y="57"/>
                    </a:lnTo>
                    <a:lnTo>
                      <a:pt x="43"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9" name="Freeform 122"/>
              <p:cNvSpPr>
                <a:spLocks/>
              </p:cNvSpPr>
              <p:nvPr/>
            </p:nvSpPr>
            <p:spPr bwMode="auto">
              <a:xfrm>
                <a:off x="3207" y="1695"/>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40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7 w 65"/>
                  <a:gd name="T35" fmla="*/ 63 h 65"/>
                  <a:gd name="T36" fmla="*/ 19 w 65"/>
                  <a:gd name="T37" fmla="*/ 63 h 65"/>
                  <a:gd name="T38" fmla="*/ 16 w 65"/>
                  <a:gd name="T39" fmla="*/ 59 h 65"/>
                  <a:gd name="T40" fmla="*/ 10 w 65"/>
                  <a:gd name="T41" fmla="*/ 55 h 65"/>
                  <a:gd name="T42" fmla="*/ 6 w 65"/>
                  <a:gd name="T43" fmla="*/ 51 h 65"/>
                  <a:gd name="T44" fmla="*/ 2 w 65"/>
                  <a:gd name="T45" fmla="*/ 45 h 65"/>
                  <a:gd name="T46" fmla="*/ 2 w 65"/>
                  <a:gd name="T47" fmla="*/ 40 h 65"/>
                  <a:gd name="T48" fmla="*/ 0 w 65"/>
                  <a:gd name="T49" fmla="*/ 32 h 65"/>
                  <a:gd name="T50" fmla="*/ 2 w 65"/>
                  <a:gd name="T51" fmla="*/ 26 h 65"/>
                  <a:gd name="T52" fmla="*/ 2 w 65"/>
                  <a:gd name="T53" fmla="*/ 20 h 65"/>
                  <a:gd name="T54" fmla="*/ 6 w 65"/>
                  <a:gd name="T55" fmla="*/ 14 h 65"/>
                  <a:gd name="T56" fmla="*/ 10 w 65"/>
                  <a:gd name="T57" fmla="*/ 10 h 65"/>
                  <a:gd name="T58" fmla="*/ 16 w 65"/>
                  <a:gd name="T59" fmla="*/ 6 h 65"/>
                  <a:gd name="T60" fmla="*/ 19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4"/>
                    </a:lnTo>
                    <a:lnTo>
                      <a:pt x="63" y="20"/>
                    </a:lnTo>
                    <a:lnTo>
                      <a:pt x="65" y="26"/>
                    </a:lnTo>
                    <a:lnTo>
                      <a:pt x="65" y="32"/>
                    </a:lnTo>
                    <a:lnTo>
                      <a:pt x="65" y="40"/>
                    </a:lnTo>
                    <a:lnTo>
                      <a:pt x="63" y="45"/>
                    </a:lnTo>
                    <a:lnTo>
                      <a:pt x="59" y="51"/>
                    </a:lnTo>
                    <a:lnTo>
                      <a:pt x="55" y="55"/>
                    </a:lnTo>
                    <a:lnTo>
                      <a:pt x="51" y="59"/>
                    </a:lnTo>
                    <a:lnTo>
                      <a:pt x="45" y="63"/>
                    </a:lnTo>
                    <a:lnTo>
                      <a:pt x="39" y="63"/>
                    </a:lnTo>
                    <a:lnTo>
                      <a:pt x="33" y="65"/>
                    </a:lnTo>
                    <a:lnTo>
                      <a:pt x="27" y="63"/>
                    </a:lnTo>
                    <a:lnTo>
                      <a:pt x="19" y="63"/>
                    </a:lnTo>
                    <a:lnTo>
                      <a:pt x="16" y="59"/>
                    </a:lnTo>
                    <a:lnTo>
                      <a:pt x="10" y="55"/>
                    </a:lnTo>
                    <a:lnTo>
                      <a:pt x="6" y="51"/>
                    </a:lnTo>
                    <a:lnTo>
                      <a:pt x="2" y="45"/>
                    </a:lnTo>
                    <a:lnTo>
                      <a:pt x="2" y="40"/>
                    </a:lnTo>
                    <a:lnTo>
                      <a:pt x="0" y="32"/>
                    </a:lnTo>
                    <a:lnTo>
                      <a:pt x="2" y="26"/>
                    </a:lnTo>
                    <a:lnTo>
                      <a:pt x="2" y="20"/>
                    </a:lnTo>
                    <a:lnTo>
                      <a:pt x="6" y="14"/>
                    </a:lnTo>
                    <a:lnTo>
                      <a:pt x="10" y="10"/>
                    </a:lnTo>
                    <a:lnTo>
                      <a:pt x="16" y="6"/>
                    </a:lnTo>
                    <a:lnTo>
                      <a:pt x="19" y="2"/>
                    </a:lnTo>
                    <a:lnTo>
                      <a:pt x="27" y="2"/>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0" name="Freeform 123"/>
              <p:cNvSpPr>
                <a:spLocks/>
              </p:cNvSpPr>
              <p:nvPr/>
            </p:nvSpPr>
            <p:spPr bwMode="auto">
              <a:xfrm>
                <a:off x="3207" y="1695"/>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40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7 w 65"/>
                  <a:gd name="T37" fmla="*/ 63 h 65"/>
                  <a:gd name="T38" fmla="*/ 19 w 65"/>
                  <a:gd name="T39" fmla="*/ 63 h 65"/>
                  <a:gd name="T40" fmla="*/ 16 w 65"/>
                  <a:gd name="T41" fmla="*/ 59 h 65"/>
                  <a:gd name="T42" fmla="*/ 10 w 65"/>
                  <a:gd name="T43" fmla="*/ 55 h 65"/>
                  <a:gd name="T44" fmla="*/ 6 w 65"/>
                  <a:gd name="T45" fmla="*/ 51 h 65"/>
                  <a:gd name="T46" fmla="*/ 2 w 65"/>
                  <a:gd name="T47" fmla="*/ 45 h 65"/>
                  <a:gd name="T48" fmla="*/ 2 w 65"/>
                  <a:gd name="T49" fmla="*/ 40 h 65"/>
                  <a:gd name="T50" fmla="*/ 0 w 65"/>
                  <a:gd name="T51" fmla="*/ 32 h 65"/>
                  <a:gd name="T52" fmla="*/ 2 w 65"/>
                  <a:gd name="T53" fmla="*/ 26 h 65"/>
                  <a:gd name="T54" fmla="*/ 2 w 65"/>
                  <a:gd name="T55" fmla="*/ 20 h 65"/>
                  <a:gd name="T56" fmla="*/ 6 w 65"/>
                  <a:gd name="T57" fmla="*/ 14 h 65"/>
                  <a:gd name="T58" fmla="*/ 10 w 65"/>
                  <a:gd name="T59" fmla="*/ 10 h 65"/>
                  <a:gd name="T60" fmla="*/ 16 w 65"/>
                  <a:gd name="T61" fmla="*/ 6 h 65"/>
                  <a:gd name="T62" fmla="*/ 19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4"/>
                    </a:lnTo>
                    <a:lnTo>
                      <a:pt x="63" y="20"/>
                    </a:lnTo>
                    <a:lnTo>
                      <a:pt x="65" y="26"/>
                    </a:lnTo>
                    <a:lnTo>
                      <a:pt x="65" y="32"/>
                    </a:lnTo>
                    <a:lnTo>
                      <a:pt x="65" y="40"/>
                    </a:lnTo>
                    <a:lnTo>
                      <a:pt x="63" y="45"/>
                    </a:lnTo>
                    <a:lnTo>
                      <a:pt x="59" y="51"/>
                    </a:lnTo>
                    <a:lnTo>
                      <a:pt x="55" y="55"/>
                    </a:lnTo>
                    <a:lnTo>
                      <a:pt x="51" y="59"/>
                    </a:lnTo>
                    <a:lnTo>
                      <a:pt x="45" y="63"/>
                    </a:lnTo>
                    <a:lnTo>
                      <a:pt x="39" y="63"/>
                    </a:lnTo>
                    <a:lnTo>
                      <a:pt x="33" y="65"/>
                    </a:lnTo>
                    <a:lnTo>
                      <a:pt x="27" y="63"/>
                    </a:lnTo>
                    <a:lnTo>
                      <a:pt x="19" y="63"/>
                    </a:lnTo>
                    <a:lnTo>
                      <a:pt x="16" y="59"/>
                    </a:lnTo>
                    <a:lnTo>
                      <a:pt x="10" y="55"/>
                    </a:lnTo>
                    <a:lnTo>
                      <a:pt x="6" y="51"/>
                    </a:lnTo>
                    <a:lnTo>
                      <a:pt x="2" y="45"/>
                    </a:lnTo>
                    <a:lnTo>
                      <a:pt x="2" y="40"/>
                    </a:lnTo>
                    <a:lnTo>
                      <a:pt x="0" y="32"/>
                    </a:lnTo>
                    <a:lnTo>
                      <a:pt x="2" y="26"/>
                    </a:lnTo>
                    <a:lnTo>
                      <a:pt x="2" y="20"/>
                    </a:lnTo>
                    <a:lnTo>
                      <a:pt x="6" y="14"/>
                    </a:lnTo>
                    <a:lnTo>
                      <a:pt x="10" y="10"/>
                    </a:lnTo>
                    <a:lnTo>
                      <a:pt x="16" y="6"/>
                    </a:lnTo>
                    <a:lnTo>
                      <a:pt x="19"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1" name="Freeform 124"/>
              <p:cNvSpPr>
                <a:spLocks/>
              </p:cNvSpPr>
              <p:nvPr/>
            </p:nvSpPr>
            <p:spPr bwMode="auto">
              <a:xfrm>
                <a:off x="3232" y="1748"/>
                <a:ext cx="63" cy="65"/>
              </a:xfrm>
              <a:custGeom>
                <a:avLst/>
                <a:gdLst>
                  <a:gd name="T0" fmla="*/ 32 w 63"/>
                  <a:gd name="T1" fmla="*/ 65 h 65"/>
                  <a:gd name="T2" fmla="*/ 26 w 63"/>
                  <a:gd name="T3" fmla="*/ 63 h 65"/>
                  <a:gd name="T4" fmla="*/ 20 w 63"/>
                  <a:gd name="T5" fmla="*/ 63 h 65"/>
                  <a:gd name="T6" fmla="*/ 14 w 63"/>
                  <a:gd name="T7" fmla="*/ 59 h 65"/>
                  <a:gd name="T8" fmla="*/ 10 w 63"/>
                  <a:gd name="T9" fmla="*/ 55 h 65"/>
                  <a:gd name="T10" fmla="*/ 6 w 63"/>
                  <a:gd name="T11" fmla="*/ 50 h 65"/>
                  <a:gd name="T12" fmla="*/ 2 w 63"/>
                  <a:gd name="T13" fmla="*/ 46 h 65"/>
                  <a:gd name="T14" fmla="*/ 0 w 63"/>
                  <a:gd name="T15" fmla="*/ 40 h 65"/>
                  <a:gd name="T16" fmla="*/ 0 w 63"/>
                  <a:gd name="T17" fmla="*/ 32 h 65"/>
                  <a:gd name="T18" fmla="*/ 0 w 63"/>
                  <a:gd name="T19" fmla="*/ 26 h 65"/>
                  <a:gd name="T20" fmla="*/ 2 w 63"/>
                  <a:gd name="T21" fmla="*/ 20 h 65"/>
                  <a:gd name="T22" fmla="*/ 6 w 63"/>
                  <a:gd name="T23" fmla="*/ 14 h 65"/>
                  <a:gd name="T24" fmla="*/ 10 w 63"/>
                  <a:gd name="T25" fmla="*/ 10 h 65"/>
                  <a:gd name="T26" fmla="*/ 14 w 63"/>
                  <a:gd name="T27" fmla="*/ 6 h 65"/>
                  <a:gd name="T28" fmla="*/ 20 w 63"/>
                  <a:gd name="T29" fmla="*/ 2 h 65"/>
                  <a:gd name="T30" fmla="*/ 26 w 63"/>
                  <a:gd name="T31" fmla="*/ 0 h 65"/>
                  <a:gd name="T32" fmla="*/ 32 w 63"/>
                  <a:gd name="T33" fmla="*/ 0 h 65"/>
                  <a:gd name="T34" fmla="*/ 40 w 63"/>
                  <a:gd name="T35" fmla="*/ 0 h 65"/>
                  <a:gd name="T36" fmla="*/ 44 w 63"/>
                  <a:gd name="T37" fmla="*/ 2 h 65"/>
                  <a:gd name="T38" fmla="*/ 50 w 63"/>
                  <a:gd name="T39" fmla="*/ 6 h 65"/>
                  <a:gd name="T40" fmla="*/ 56 w 63"/>
                  <a:gd name="T41" fmla="*/ 10 h 65"/>
                  <a:gd name="T42" fmla="*/ 59 w 63"/>
                  <a:gd name="T43" fmla="*/ 14 h 65"/>
                  <a:gd name="T44" fmla="*/ 61 w 63"/>
                  <a:gd name="T45" fmla="*/ 20 h 65"/>
                  <a:gd name="T46" fmla="*/ 63 w 63"/>
                  <a:gd name="T47" fmla="*/ 26 h 65"/>
                  <a:gd name="T48" fmla="*/ 63 w 63"/>
                  <a:gd name="T49" fmla="*/ 32 h 65"/>
                  <a:gd name="T50" fmla="*/ 63 w 63"/>
                  <a:gd name="T51" fmla="*/ 40 h 65"/>
                  <a:gd name="T52" fmla="*/ 61 w 63"/>
                  <a:gd name="T53" fmla="*/ 46 h 65"/>
                  <a:gd name="T54" fmla="*/ 59 w 63"/>
                  <a:gd name="T55" fmla="*/ 50 h 65"/>
                  <a:gd name="T56" fmla="*/ 56 w 63"/>
                  <a:gd name="T57" fmla="*/ 55 h 65"/>
                  <a:gd name="T58" fmla="*/ 50 w 63"/>
                  <a:gd name="T59" fmla="*/ 59 h 65"/>
                  <a:gd name="T60" fmla="*/ 44 w 63"/>
                  <a:gd name="T61" fmla="*/ 63 h 65"/>
                  <a:gd name="T62" fmla="*/ 40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3"/>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6" y="10"/>
                    </a:lnTo>
                    <a:lnTo>
                      <a:pt x="59" y="14"/>
                    </a:lnTo>
                    <a:lnTo>
                      <a:pt x="61" y="20"/>
                    </a:lnTo>
                    <a:lnTo>
                      <a:pt x="63" y="26"/>
                    </a:lnTo>
                    <a:lnTo>
                      <a:pt x="63" y="32"/>
                    </a:lnTo>
                    <a:lnTo>
                      <a:pt x="63" y="40"/>
                    </a:lnTo>
                    <a:lnTo>
                      <a:pt x="61" y="46"/>
                    </a:lnTo>
                    <a:lnTo>
                      <a:pt x="59" y="50"/>
                    </a:lnTo>
                    <a:lnTo>
                      <a:pt x="56" y="55"/>
                    </a:lnTo>
                    <a:lnTo>
                      <a:pt x="50" y="59"/>
                    </a:lnTo>
                    <a:lnTo>
                      <a:pt x="44" y="63"/>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2" name="Freeform 125"/>
              <p:cNvSpPr>
                <a:spLocks/>
              </p:cNvSpPr>
              <p:nvPr/>
            </p:nvSpPr>
            <p:spPr bwMode="auto">
              <a:xfrm>
                <a:off x="3232" y="1748"/>
                <a:ext cx="63" cy="65"/>
              </a:xfrm>
              <a:custGeom>
                <a:avLst/>
                <a:gdLst>
                  <a:gd name="T0" fmla="*/ 32 w 63"/>
                  <a:gd name="T1" fmla="*/ 65 h 65"/>
                  <a:gd name="T2" fmla="*/ 32 w 63"/>
                  <a:gd name="T3" fmla="*/ 65 h 65"/>
                  <a:gd name="T4" fmla="*/ 26 w 63"/>
                  <a:gd name="T5" fmla="*/ 63 h 65"/>
                  <a:gd name="T6" fmla="*/ 20 w 63"/>
                  <a:gd name="T7" fmla="*/ 63 h 65"/>
                  <a:gd name="T8" fmla="*/ 14 w 63"/>
                  <a:gd name="T9" fmla="*/ 59 h 65"/>
                  <a:gd name="T10" fmla="*/ 10 w 63"/>
                  <a:gd name="T11" fmla="*/ 55 h 65"/>
                  <a:gd name="T12" fmla="*/ 6 w 63"/>
                  <a:gd name="T13" fmla="*/ 50 h 65"/>
                  <a:gd name="T14" fmla="*/ 2 w 63"/>
                  <a:gd name="T15" fmla="*/ 46 h 65"/>
                  <a:gd name="T16" fmla="*/ 0 w 63"/>
                  <a:gd name="T17" fmla="*/ 40 h 65"/>
                  <a:gd name="T18" fmla="*/ 0 w 63"/>
                  <a:gd name="T19" fmla="*/ 32 h 65"/>
                  <a:gd name="T20" fmla="*/ 0 w 63"/>
                  <a:gd name="T21" fmla="*/ 26 h 65"/>
                  <a:gd name="T22" fmla="*/ 2 w 63"/>
                  <a:gd name="T23" fmla="*/ 20 h 65"/>
                  <a:gd name="T24" fmla="*/ 6 w 63"/>
                  <a:gd name="T25" fmla="*/ 14 h 65"/>
                  <a:gd name="T26" fmla="*/ 10 w 63"/>
                  <a:gd name="T27" fmla="*/ 10 h 65"/>
                  <a:gd name="T28" fmla="*/ 14 w 63"/>
                  <a:gd name="T29" fmla="*/ 6 h 65"/>
                  <a:gd name="T30" fmla="*/ 20 w 63"/>
                  <a:gd name="T31" fmla="*/ 2 h 65"/>
                  <a:gd name="T32" fmla="*/ 26 w 63"/>
                  <a:gd name="T33" fmla="*/ 0 h 65"/>
                  <a:gd name="T34" fmla="*/ 32 w 63"/>
                  <a:gd name="T35" fmla="*/ 0 h 65"/>
                  <a:gd name="T36" fmla="*/ 40 w 63"/>
                  <a:gd name="T37" fmla="*/ 0 h 65"/>
                  <a:gd name="T38" fmla="*/ 44 w 63"/>
                  <a:gd name="T39" fmla="*/ 2 h 65"/>
                  <a:gd name="T40" fmla="*/ 50 w 63"/>
                  <a:gd name="T41" fmla="*/ 6 h 65"/>
                  <a:gd name="T42" fmla="*/ 56 w 63"/>
                  <a:gd name="T43" fmla="*/ 10 h 65"/>
                  <a:gd name="T44" fmla="*/ 59 w 63"/>
                  <a:gd name="T45" fmla="*/ 14 h 65"/>
                  <a:gd name="T46" fmla="*/ 61 w 63"/>
                  <a:gd name="T47" fmla="*/ 20 h 65"/>
                  <a:gd name="T48" fmla="*/ 63 w 63"/>
                  <a:gd name="T49" fmla="*/ 26 h 65"/>
                  <a:gd name="T50" fmla="*/ 63 w 63"/>
                  <a:gd name="T51" fmla="*/ 32 h 65"/>
                  <a:gd name="T52" fmla="*/ 63 w 63"/>
                  <a:gd name="T53" fmla="*/ 40 h 65"/>
                  <a:gd name="T54" fmla="*/ 61 w 63"/>
                  <a:gd name="T55" fmla="*/ 46 h 65"/>
                  <a:gd name="T56" fmla="*/ 59 w 63"/>
                  <a:gd name="T57" fmla="*/ 50 h 65"/>
                  <a:gd name="T58" fmla="*/ 56 w 63"/>
                  <a:gd name="T59" fmla="*/ 55 h 65"/>
                  <a:gd name="T60" fmla="*/ 50 w 63"/>
                  <a:gd name="T61" fmla="*/ 59 h 65"/>
                  <a:gd name="T62" fmla="*/ 44 w 63"/>
                  <a:gd name="T63" fmla="*/ 63 h 65"/>
                  <a:gd name="T64" fmla="*/ 40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3"/>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6" y="10"/>
                    </a:lnTo>
                    <a:lnTo>
                      <a:pt x="59" y="14"/>
                    </a:lnTo>
                    <a:lnTo>
                      <a:pt x="61" y="20"/>
                    </a:lnTo>
                    <a:lnTo>
                      <a:pt x="63" y="26"/>
                    </a:lnTo>
                    <a:lnTo>
                      <a:pt x="63" y="32"/>
                    </a:lnTo>
                    <a:lnTo>
                      <a:pt x="63" y="40"/>
                    </a:lnTo>
                    <a:lnTo>
                      <a:pt x="61" y="46"/>
                    </a:lnTo>
                    <a:lnTo>
                      <a:pt x="59" y="50"/>
                    </a:lnTo>
                    <a:lnTo>
                      <a:pt x="56" y="55"/>
                    </a:lnTo>
                    <a:lnTo>
                      <a:pt x="50" y="59"/>
                    </a:lnTo>
                    <a:lnTo>
                      <a:pt x="44" y="63"/>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3" name="Freeform 126"/>
              <p:cNvSpPr>
                <a:spLocks/>
              </p:cNvSpPr>
              <p:nvPr/>
            </p:nvSpPr>
            <p:spPr bwMode="auto">
              <a:xfrm>
                <a:off x="3240" y="1654"/>
                <a:ext cx="65" cy="63"/>
              </a:xfrm>
              <a:custGeom>
                <a:avLst/>
                <a:gdLst>
                  <a:gd name="T0" fmla="*/ 32 w 65"/>
                  <a:gd name="T1" fmla="*/ 63 h 63"/>
                  <a:gd name="T2" fmla="*/ 26 w 65"/>
                  <a:gd name="T3" fmla="*/ 63 h 63"/>
                  <a:gd name="T4" fmla="*/ 20 w 65"/>
                  <a:gd name="T5" fmla="*/ 61 h 63"/>
                  <a:gd name="T6" fmla="*/ 14 w 65"/>
                  <a:gd name="T7" fmla="*/ 57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5 h 63"/>
                  <a:gd name="T20" fmla="*/ 2 w 65"/>
                  <a:gd name="T21" fmla="*/ 19 h 63"/>
                  <a:gd name="T22" fmla="*/ 6 w 65"/>
                  <a:gd name="T23" fmla="*/ 14 h 63"/>
                  <a:gd name="T24" fmla="*/ 10 w 65"/>
                  <a:gd name="T25" fmla="*/ 10 h 63"/>
                  <a:gd name="T26" fmla="*/ 14 w 65"/>
                  <a:gd name="T27" fmla="*/ 4 h 63"/>
                  <a:gd name="T28" fmla="*/ 20 w 65"/>
                  <a:gd name="T29" fmla="*/ 2 h 63"/>
                  <a:gd name="T30" fmla="*/ 26 w 65"/>
                  <a:gd name="T31" fmla="*/ 0 h 63"/>
                  <a:gd name="T32" fmla="*/ 32 w 65"/>
                  <a:gd name="T33" fmla="*/ 0 h 63"/>
                  <a:gd name="T34" fmla="*/ 40 w 65"/>
                  <a:gd name="T35" fmla="*/ 0 h 63"/>
                  <a:gd name="T36" fmla="*/ 46 w 65"/>
                  <a:gd name="T37" fmla="*/ 2 h 63"/>
                  <a:gd name="T38" fmla="*/ 51 w 65"/>
                  <a:gd name="T39" fmla="*/ 4 h 63"/>
                  <a:gd name="T40" fmla="*/ 55 w 65"/>
                  <a:gd name="T41" fmla="*/ 10 h 63"/>
                  <a:gd name="T42" fmla="*/ 59 w 65"/>
                  <a:gd name="T43" fmla="*/ 14 h 63"/>
                  <a:gd name="T44" fmla="*/ 63 w 65"/>
                  <a:gd name="T45" fmla="*/ 19 h 63"/>
                  <a:gd name="T46" fmla="*/ 63 w 65"/>
                  <a:gd name="T47" fmla="*/ 25 h 63"/>
                  <a:gd name="T48" fmla="*/ 65 w 65"/>
                  <a:gd name="T49" fmla="*/ 31 h 63"/>
                  <a:gd name="T50" fmla="*/ 63 w 65"/>
                  <a:gd name="T51" fmla="*/ 37 h 63"/>
                  <a:gd name="T52" fmla="*/ 63 w 65"/>
                  <a:gd name="T53" fmla="*/ 43 h 63"/>
                  <a:gd name="T54" fmla="*/ 59 w 65"/>
                  <a:gd name="T55" fmla="*/ 49 h 63"/>
                  <a:gd name="T56" fmla="*/ 55 w 65"/>
                  <a:gd name="T57" fmla="*/ 53 h 63"/>
                  <a:gd name="T58" fmla="*/ 51 w 65"/>
                  <a:gd name="T59" fmla="*/ 57 h 63"/>
                  <a:gd name="T60" fmla="*/ 46 w 65"/>
                  <a:gd name="T61" fmla="*/ 61 h 63"/>
                  <a:gd name="T62" fmla="*/ 40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3"/>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lnTo>
                      <a:pt x="40" y="0"/>
                    </a:lnTo>
                    <a:lnTo>
                      <a:pt x="46" y="2"/>
                    </a:lnTo>
                    <a:lnTo>
                      <a:pt x="51" y="4"/>
                    </a:lnTo>
                    <a:lnTo>
                      <a:pt x="55" y="10"/>
                    </a:lnTo>
                    <a:lnTo>
                      <a:pt x="59" y="14"/>
                    </a:lnTo>
                    <a:lnTo>
                      <a:pt x="63" y="19"/>
                    </a:lnTo>
                    <a:lnTo>
                      <a:pt x="63" y="25"/>
                    </a:lnTo>
                    <a:lnTo>
                      <a:pt x="65" y="31"/>
                    </a:lnTo>
                    <a:lnTo>
                      <a:pt x="63" y="37"/>
                    </a:lnTo>
                    <a:lnTo>
                      <a:pt x="63" y="43"/>
                    </a:lnTo>
                    <a:lnTo>
                      <a:pt x="59" y="49"/>
                    </a:lnTo>
                    <a:lnTo>
                      <a:pt x="55" y="53"/>
                    </a:lnTo>
                    <a:lnTo>
                      <a:pt x="51" y="57"/>
                    </a:lnTo>
                    <a:lnTo>
                      <a:pt x="46"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4" name="Freeform 127"/>
              <p:cNvSpPr>
                <a:spLocks/>
              </p:cNvSpPr>
              <p:nvPr/>
            </p:nvSpPr>
            <p:spPr bwMode="auto">
              <a:xfrm>
                <a:off x="3240" y="1654"/>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5 h 63"/>
                  <a:gd name="T22" fmla="*/ 2 w 65"/>
                  <a:gd name="T23" fmla="*/ 19 h 63"/>
                  <a:gd name="T24" fmla="*/ 6 w 65"/>
                  <a:gd name="T25" fmla="*/ 14 h 63"/>
                  <a:gd name="T26" fmla="*/ 10 w 65"/>
                  <a:gd name="T27" fmla="*/ 10 h 63"/>
                  <a:gd name="T28" fmla="*/ 14 w 65"/>
                  <a:gd name="T29" fmla="*/ 4 h 63"/>
                  <a:gd name="T30" fmla="*/ 20 w 65"/>
                  <a:gd name="T31" fmla="*/ 2 h 63"/>
                  <a:gd name="T32" fmla="*/ 26 w 65"/>
                  <a:gd name="T33" fmla="*/ 0 h 63"/>
                  <a:gd name="T34" fmla="*/ 32 w 65"/>
                  <a:gd name="T35" fmla="*/ 0 h 63"/>
                  <a:gd name="T36" fmla="*/ 40 w 65"/>
                  <a:gd name="T37" fmla="*/ 0 h 63"/>
                  <a:gd name="T38" fmla="*/ 46 w 65"/>
                  <a:gd name="T39" fmla="*/ 2 h 63"/>
                  <a:gd name="T40" fmla="*/ 51 w 65"/>
                  <a:gd name="T41" fmla="*/ 4 h 63"/>
                  <a:gd name="T42" fmla="*/ 55 w 65"/>
                  <a:gd name="T43" fmla="*/ 10 h 63"/>
                  <a:gd name="T44" fmla="*/ 59 w 65"/>
                  <a:gd name="T45" fmla="*/ 14 h 63"/>
                  <a:gd name="T46" fmla="*/ 63 w 65"/>
                  <a:gd name="T47" fmla="*/ 19 h 63"/>
                  <a:gd name="T48" fmla="*/ 63 w 65"/>
                  <a:gd name="T49" fmla="*/ 25 h 63"/>
                  <a:gd name="T50" fmla="*/ 65 w 65"/>
                  <a:gd name="T51" fmla="*/ 31 h 63"/>
                  <a:gd name="T52" fmla="*/ 63 w 65"/>
                  <a:gd name="T53" fmla="*/ 37 h 63"/>
                  <a:gd name="T54" fmla="*/ 63 w 65"/>
                  <a:gd name="T55" fmla="*/ 43 h 63"/>
                  <a:gd name="T56" fmla="*/ 59 w 65"/>
                  <a:gd name="T57" fmla="*/ 49 h 63"/>
                  <a:gd name="T58" fmla="*/ 55 w 65"/>
                  <a:gd name="T59" fmla="*/ 53 h 63"/>
                  <a:gd name="T60" fmla="*/ 51 w 65"/>
                  <a:gd name="T61" fmla="*/ 57 h 63"/>
                  <a:gd name="T62" fmla="*/ 46 w 65"/>
                  <a:gd name="T63" fmla="*/ 61 h 63"/>
                  <a:gd name="T64" fmla="*/ 40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3"/>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lnTo>
                      <a:pt x="40" y="0"/>
                    </a:lnTo>
                    <a:lnTo>
                      <a:pt x="46" y="2"/>
                    </a:lnTo>
                    <a:lnTo>
                      <a:pt x="51" y="4"/>
                    </a:lnTo>
                    <a:lnTo>
                      <a:pt x="55" y="10"/>
                    </a:lnTo>
                    <a:lnTo>
                      <a:pt x="59" y="14"/>
                    </a:lnTo>
                    <a:lnTo>
                      <a:pt x="63" y="19"/>
                    </a:lnTo>
                    <a:lnTo>
                      <a:pt x="63" y="25"/>
                    </a:lnTo>
                    <a:lnTo>
                      <a:pt x="65" y="31"/>
                    </a:lnTo>
                    <a:lnTo>
                      <a:pt x="63" y="37"/>
                    </a:lnTo>
                    <a:lnTo>
                      <a:pt x="63" y="43"/>
                    </a:lnTo>
                    <a:lnTo>
                      <a:pt x="59" y="49"/>
                    </a:lnTo>
                    <a:lnTo>
                      <a:pt x="55" y="53"/>
                    </a:lnTo>
                    <a:lnTo>
                      <a:pt x="51" y="57"/>
                    </a:lnTo>
                    <a:lnTo>
                      <a:pt x="46"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5" name="Freeform 128"/>
              <p:cNvSpPr>
                <a:spLocks/>
              </p:cNvSpPr>
              <p:nvPr/>
            </p:nvSpPr>
            <p:spPr bwMode="auto">
              <a:xfrm>
                <a:off x="3289" y="1707"/>
                <a:ext cx="63" cy="65"/>
              </a:xfrm>
              <a:custGeom>
                <a:avLst/>
                <a:gdLst>
                  <a:gd name="T0" fmla="*/ 32 w 63"/>
                  <a:gd name="T1" fmla="*/ 0 h 65"/>
                  <a:gd name="T2" fmla="*/ 38 w 63"/>
                  <a:gd name="T3" fmla="*/ 2 h 65"/>
                  <a:gd name="T4" fmla="*/ 44 w 63"/>
                  <a:gd name="T5" fmla="*/ 2 h 65"/>
                  <a:gd name="T6" fmla="*/ 50 w 63"/>
                  <a:gd name="T7" fmla="*/ 6 h 65"/>
                  <a:gd name="T8" fmla="*/ 56 w 63"/>
                  <a:gd name="T9" fmla="*/ 10 h 65"/>
                  <a:gd name="T10" fmla="*/ 58 w 63"/>
                  <a:gd name="T11" fmla="*/ 14 h 65"/>
                  <a:gd name="T12" fmla="*/ 62 w 63"/>
                  <a:gd name="T13" fmla="*/ 20 h 65"/>
                  <a:gd name="T14" fmla="*/ 63 w 63"/>
                  <a:gd name="T15" fmla="*/ 26 h 65"/>
                  <a:gd name="T16" fmla="*/ 63 w 63"/>
                  <a:gd name="T17" fmla="*/ 31 h 65"/>
                  <a:gd name="T18" fmla="*/ 63 w 63"/>
                  <a:gd name="T19" fmla="*/ 39 h 65"/>
                  <a:gd name="T20" fmla="*/ 62 w 63"/>
                  <a:gd name="T21" fmla="*/ 45 h 65"/>
                  <a:gd name="T22" fmla="*/ 58 w 63"/>
                  <a:gd name="T23" fmla="*/ 51 h 65"/>
                  <a:gd name="T24" fmla="*/ 56 w 63"/>
                  <a:gd name="T25" fmla="*/ 55 h 65"/>
                  <a:gd name="T26" fmla="*/ 50 w 63"/>
                  <a:gd name="T27" fmla="*/ 59 h 65"/>
                  <a:gd name="T28" fmla="*/ 44 w 63"/>
                  <a:gd name="T29" fmla="*/ 61 h 65"/>
                  <a:gd name="T30" fmla="*/ 38 w 63"/>
                  <a:gd name="T31" fmla="*/ 63 h 65"/>
                  <a:gd name="T32" fmla="*/ 32 w 63"/>
                  <a:gd name="T33" fmla="*/ 65 h 65"/>
                  <a:gd name="T34" fmla="*/ 26 w 63"/>
                  <a:gd name="T35" fmla="*/ 63 h 65"/>
                  <a:gd name="T36" fmla="*/ 20 w 63"/>
                  <a:gd name="T37" fmla="*/ 61 h 65"/>
                  <a:gd name="T38" fmla="*/ 14 w 63"/>
                  <a:gd name="T39" fmla="*/ 59 h 65"/>
                  <a:gd name="T40" fmla="*/ 8 w 63"/>
                  <a:gd name="T41" fmla="*/ 55 h 65"/>
                  <a:gd name="T42" fmla="*/ 6 w 63"/>
                  <a:gd name="T43" fmla="*/ 51 h 65"/>
                  <a:gd name="T44" fmla="*/ 2 w 63"/>
                  <a:gd name="T45" fmla="*/ 45 h 65"/>
                  <a:gd name="T46" fmla="*/ 0 w 63"/>
                  <a:gd name="T47" fmla="*/ 39 h 65"/>
                  <a:gd name="T48" fmla="*/ 0 w 63"/>
                  <a:gd name="T49" fmla="*/ 31 h 65"/>
                  <a:gd name="T50" fmla="*/ 0 w 63"/>
                  <a:gd name="T51" fmla="*/ 26 h 65"/>
                  <a:gd name="T52" fmla="*/ 2 w 63"/>
                  <a:gd name="T53" fmla="*/ 20 h 65"/>
                  <a:gd name="T54" fmla="*/ 6 w 63"/>
                  <a:gd name="T55" fmla="*/ 14 h 65"/>
                  <a:gd name="T56" fmla="*/ 8 w 63"/>
                  <a:gd name="T57" fmla="*/ 10 h 65"/>
                  <a:gd name="T58" fmla="*/ 14 w 63"/>
                  <a:gd name="T59" fmla="*/ 6 h 65"/>
                  <a:gd name="T60" fmla="*/ 20 w 63"/>
                  <a:gd name="T61" fmla="*/ 2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2"/>
                    </a:lnTo>
                    <a:lnTo>
                      <a:pt x="50" y="6"/>
                    </a:lnTo>
                    <a:lnTo>
                      <a:pt x="56" y="10"/>
                    </a:lnTo>
                    <a:lnTo>
                      <a:pt x="58" y="14"/>
                    </a:lnTo>
                    <a:lnTo>
                      <a:pt x="62" y="20"/>
                    </a:lnTo>
                    <a:lnTo>
                      <a:pt x="63" y="26"/>
                    </a:lnTo>
                    <a:lnTo>
                      <a:pt x="63" y="31"/>
                    </a:lnTo>
                    <a:lnTo>
                      <a:pt x="63" y="39"/>
                    </a:lnTo>
                    <a:lnTo>
                      <a:pt x="62" y="45"/>
                    </a:lnTo>
                    <a:lnTo>
                      <a:pt x="58" y="51"/>
                    </a:lnTo>
                    <a:lnTo>
                      <a:pt x="56" y="55"/>
                    </a:lnTo>
                    <a:lnTo>
                      <a:pt x="50" y="59"/>
                    </a:lnTo>
                    <a:lnTo>
                      <a:pt x="44" y="61"/>
                    </a:lnTo>
                    <a:lnTo>
                      <a:pt x="38" y="63"/>
                    </a:lnTo>
                    <a:lnTo>
                      <a:pt x="32" y="65"/>
                    </a:lnTo>
                    <a:lnTo>
                      <a:pt x="26" y="63"/>
                    </a:lnTo>
                    <a:lnTo>
                      <a:pt x="20" y="61"/>
                    </a:lnTo>
                    <a:lnTo>
                      <a:pt x="14" y="59"/>
                    </a:lnTo>
                    <a:lnTo>
                      <a:pt x="8" y="55"/>
                    </a:lnTo>
                    <a:lnTo>
                      <a:pt x="6" y="51"/>
                    </a:lnTo>
                    <a:lnTo>
                      <a:pt x="2" y="45"/>
                    </a:lnTo>
                    <a:lnTo>
                      <a:pt x="0" y="39"/>
                    </a:lnTo>
                    <a:lnTo>
                      <a:pt x="0" y="31"/>
                    </a:lnTo>
                    <a:lnTo>
                      <a:pt x="0" y="26"/>
                    </a:lnTo>
                    <a:lnTo>
                      <a:pt x="2" y="20"/>
                    </a:lnTo>
                    <a:lnTo>
                      <a:pt x="6" y="14"/>
                    </a:lnTo>
                    <a:lnTo>
                      <a:pt x="8"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6" name="Freeform 129"/>
              <p:cNvSpPr>
                <a:spLocks/>
              </p:cNvSpPr>
              <p:nvPr/>
            </p:nvSpPr>
            <p:spPr bwMode="auto">
              <a:xfrm>
                <a:off x="3289" y="1707"/>
                <a:ext cx="63" cy="65"/>
              </a:xfrm>
              <a:custGeom>
                <a:avLst/>
                <a:gdLst>
                  <a:gd name="T0" fmla="*/ 32 w 63"/>
                  <a:gd name="T1" fmla="*/ 0 h 65"/>
                  <a:gd name="T2" fmla="*/ 32 w 63"/>
                  <a:gd name="T3" fmla="*/ 0 h 65"/>
                  <a:gd name="T4" fmla="*/ 38 w 63"/>
                  <a:gd name="T5" fmla="*/ 2 h 65"/>
                  <a:gd name="T6" fmla="*/ 44 w 63"/>
                  <a:gd name="T7" fmla="*/ 2 h 65"/>
                  <a:gd name="T8" fmla="*/ 50 w 63"/>
                  <a:gd name="T9" fmla="*/ 6 h 65"/>
                  <a:gd name="T10" fmla="*/ 56 w 63"/>
                  <a:gd name="T11" fmla="*/ 10 h 65"/>
                  <a:gd name="T12" fmla="*/ 58 w 63"/>
                  <a:gd name="T13" fmla="*/ 14 h 65"/>
                  <a:gd name="T14" fmla="*/ 62 w 63"/>
                  <a:gd name="T15" fmla="*/ 20 h 65"/>
                  <a:gd name="T16" fmla="*/ 63 w 63"/>
                  <a:gd name="T17" fmla="*/ 26 h 65"/>
                  <a:gd name="T18" fmla="*/ 63 w 63"/>
                  <a:gd name="T19" fmla="*/ 31 h 65"/>
                  <a:gd name="T20" fmla="*/ 63 w 63"/>
                  <a:gd name="T21" fmla="*/ 39 h 65"/>
                  <a:gd name="T22" fmla="*/ 62 w 63"/>
                  <a:gd name="T23" fmla="*/ 45 h 65"/>
                  <a:gd name="T24" fmla="*/ 58 w 63"/>
                  <a:gd name="T25" fmla="*/ 51 h 65"/>
                  <a:gd name="T26" fmla="*/ 56 w 63"/>
                  <a:gd name="T27" fmla="*/ 55 h 65"/>
                  <a:gd name="T28" fmla="*/ 50 w 63"/>
                  <a:gd name="T29" fmla="*/ 59 h 65"/>
                  <a:gd name="T30" fmla="*/ 44 w 63"/>
                  <a:gd name="T31" fmla="*/ 61 h 65"/>
                  <a:gd name="T32" fmla="*/ 38 w 63"/>
                  <a:gd name="T33" fmla="*/ 63 h 65"/>
                  <a:gd name="T34" fmla="*/ 32 w 63"/>
                  <a:gd name="T35" fmla="*/ 65 h 65"/>
                  <a:gd name="T36" fmla="*/ 26 w 63"/>
                  <a:gd name="T37" fmla="*/ 63 h 65"/>
                  <a:gd name="T38" fmla="*/ 20 w 63"/>
                  <a:gd name="T39" fmla="*/ 61 h 65"/>
                  <a:gd name="T40" fmla="*/ 14 w 63"/>
                  <a:gd name="T41" fmla="*/ 59 h 65"/>
                  <a:gd name="T42" fmla="*/ 8 w 63"/>
                  <a:gd name="T43" fmla="*/ 55 h 65"/>
                  <a:gd name="T44" fmla="*/ 6 w 63"/>
                  <a:gd name="T45" fmla="*/ 51 h 65"/>
                  <a:gd name="T46" fmla="*/ 2 w 63"/>
                  <a:gd name="T47" fmla="*/ 45 h 65"/>
                  <a:gd name="T48" fmla="*/ 0 w 63"/>
                  <a:gd name="T49" fmla="*/ 39 h 65"/>
                  <a:gd name="T50" fmla="*/ 0 w 63"/>
                  <a:gd name="T51" fmla="*/ 31 h 65"/>
                  <a:gd name="T52" fmla="*/ 0 w 63"/>
                  <a:gd name="T53" fmla="*/ 26 h 65"/>
                  <a:gd name="T54" fmla="*/ 2 w 63"/>
                  <a:gd name="T55" fmla="*/ 20 h 65"/>
                  <a:gd name="T56" fmla="*/ 6 w 63"/>
                  <a:gd name="T57" fmla="*/ 14 h 65"/>
                  <a:gd name="T58" fmla="*/ 8 w 63"/>
                  <a:gd name="T59" fmla="*/ 10 h 65"/>
                  <a:gd name="T60" fmla="*/ 14 w 63"/>
                  <a:gd name="T61" fmla="*/ 6 h 65"/>
                  <a:gd name="T62" fmla="*/ 20 w 63"/>
                  <a:gd name="T63" fmla="*/ 2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2"/>
                    </a:lnTo>
                    <a:lnTo>
                      <a:pt x="50" y="6"/>
                    </a:lnTo>
                    <a:lnTo>
                      <a:pt x="56" y="10"/>
                    </a:lnTo>
                    <a:lnTo>
                      <a:pt x="58" y="14"/>
                    </a:lnTo>
                    <a:lnTo>
                      <a:pt x="62" y="20"/>
                    </a:lnTo>
                    <a:lnTo>
                      <a:pt x="63" y="26"/>
                    </a:lnTo>
                    <a:lnTo>
                      <a:pt x="63" y="31"/>
                    </a:lnTo>
                    <a:lnTo>
                      <a:pt x="63" y="39"/>
                    </a:lnTo>
                    <a:lnTo>
                      <a:pt x="62" y="45"/>
                    </a:lnTo>
                    <a:lnTo>
                      <a:pt x="58" y="51"/>
                    </a:lnTo>
                    <a:lnTo>
                      <a:pt x="56" y="55"/>
                    </a:lnTo>
                    <a:lnTo>
                      <a:pt x="50" y="59"/>
                    </a:lnTo>
                    <a:lnTo>
                      <a:pt x="44" y="61"/>
                    </a:lnTo>
                    <a:lnTo>
                      <a:pt x="38" y="63"/>
                    </a:lnTo>
                    <a:lnTo>
                      <a:pt x="32" y="65"/>
                    </a:lnTo>
                    <a:lnTo>
                      <a:pt x="26" y="63"/>
                    </a:lnTo>
                    <a:lnTo>
                      <a:pt x="20" y="61"/>
                    </a:lnTo>
                    <a:lnTo>
                      <a:pt x="14" y="59"/>
                    </a:lnTo>
                    <a:lnTo>
                      <a:pt x="8" y="55"/>
                    </a:lnTo>
                    <a:lnTo>
                      <a:pt x="6" y="51"/>
                    </a:lnTo>
                    <a:lnTo>
                      <a:pt x="2" y="45"/>
                    </a:lnTo>
                    <a:lnTo>
                      <a:pt x="0" y="39"/>
                    </a:lnTo>
                    <a:lnTo>
                      <a:pt x="0" y="31"/>
                    </a:lnTo>
                    <a:lnTo>
                      <a:pt x="0" y="26"/>
                    </a:lnTo>
                    <a:lnTo>
                      <a:pt x="2" y="20"/>
                    </a:lnTo>
                    <a:lnTo>
                      <a:pt x="6" y="14"/>
                    </a:lnTo>
                    <a:lnTo>
                      <a:pt x="8"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7" name="Freeform 130"/>
              <p:cNvSpPr>
                <a:spLocks/>
              </p:cNvSpPr>
              <p:nvPr/>
            </p:nvSpPr>
            <p:spPr bwMode="auto">
              <a:xfrm>
                <a:off x="3317" y="1687"/>
                <a:ext cx="65" cy="63"/>
              </a:xfrm>
              <a:custGeom>
                <a:avLst/>
                <a:gdLst>
                  <a:gd name="T0" fmla="*/ 32 w 65"/>
                  <a:gd name="T1" fmla="*/ 0 h 63"/>
                  <a:gd name="T2" fmla="*/ 37 w 65"/>
                  <a:gd name="T3" fmla="*/ 0 h 63"/>
                  <a:gd name="T4" fmla="*/ 45 w 65"/>
                  <a:gd name="T5" fmla="*/ 2 h 63"/>
                  <a:gd name="T6" fmla="*/ 49 w 65"/>
                  <a:gd name="T7" fmla="*/ 4 h 63"/>
                  <a:gd name="T8" fmla="*/ 55 w 65"/>
                  <a:gd name="T9" fmla="*/ 8 h 63"/>
                  <a:gd name="T10" fmla="*/ 59 w 65"/>
                  <a:gd name="T11" fmla="*/ 14 h 63"/>
                  <a:gd name="T12" fmla="*/ 61 w 65"/>
                  <a:gd name="T13" fmla="*/ 20 h 63"/>
                  <a:gd name="T14" fmla="*/ 63 w 65"/>
                  <a:gd name="T15" fmla="*/ 24 h 63"/>
                  <a:gd name="T16" fmla="*/ 65 w 65"/>
                  <a:gd name="T17" fmla="*/ 32 h 63"/>
                  <a:gd name="T18" fmla="*/ 63 w 65"/>
                  <a:gd name="T19" fmla="*/ 38 h 63"/>
                  <a:gd name="T20" fmla="*/ 61 w 65"/>
                  <a:gd name="T21" fmla="*/ 44 h 63"/>
                  <a:gd name="T22" fmla="*/ 59 w 65"/>
                  <a:gd name="T23" fmla="*/ 49 h 63"/>
                  <a:gd name="T24" fmla="*/ 55 w 65"/>
                  <a:gd name="T25" fmla="*/ 53 h 63"/>
                  <a:gd name="T26" fmla="*/ 49 w 65"/>
                  <a:gd name="T27" fmla="*/ 57 h 63"/>
                  <a:gd name="T28" fmla="*/ 45 w 65"/>
                  <a:gd name="T29" fmla="*/ 61 h 63"/>
                  <a:gd name="T30" fmla="*/ 37 w 65"/>
                  <a:gd name="T31" fmla="*/ 63 h 63"/>
                  <a:gd name="T32" fmla="*/ 32 w 65"/>
                  <a:gd name="T33" fmla="*/ 63 h 63"/>
                  <a:gd name="T34" fmla="*/ 26 w 65"/>
                  <a:gd name="T35" fmla="*/ 63 h 63"/>
                  <a:gd name="T36" fmla="*/ 20 w 65"/>
                  <a:gd name="T37" fmla="*/ 61 h 63"/>
                  <a:gd name="T38" fmla="*/ 14 w 65"/>
                  <a:gd name="T39" fmla="*/ 57 h 63"/>
                  <a:gd name="T40" fmla="*/ 10 w 65"/>
                  <a:gd name="T41" fmla="*/ 53 h 63"/>
                  <a:gd name="T42" fmla="*/ 6 w 65"/>
                  <a:gd name="T43" fmla="*/ 49 h 63"/>
                  <a:gd name="T44" fmla="*/ 2 w 65"/>
                  <a:gd name="T45" fmla="*/ 44 h 63"/>
                  <a:gd name="T46" fmla="*/ 0 w 65"/>
                  <a:gd name="T47" fmla="*/ 38 h 63"/>
                  <a:gd name="T48" fmla="*/ 0 w 65"/>
                  <a:gd name="T49" fmla="*/ 32 h 63"/>
                  <a:gd name="T50" fmla="*/ 0 w 65"/>
                  <a:gd name="T51" fmla="*/ 24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37" y="0"/>
                    </a:lnTo>
                    <a:lnTo>
                      <a:pt x="45" y="2"/>
                    </a:lnTo>
                    <a:lnTo>
                      <a:pt x="49" y="4"/>
                    </a:lnTo>
                    <a:lnTo>
                      <a:pt x="55" y="8"/>
                    </a:lnTo>
                    <a:lnTo>
                      <a:pt x="59" y="14"/>
                    </a:lnTo>
                    <a:lnTo>
                      <a:pt x="61" y="20"/>
                    </a:lnTo>
                    <a:lnTo>
                      <a:pt x="63" y="24"/>
                    </a:lnTo>
                    <a:lnTo>
                      <a:pt x="65" y="32"/>
                    </a:lnTo>
                    <a:lnTo>
                      <a:pt x="63" y="38"/>
                    </a:lnTo>
                    <a:lnTo>
                      <a:pt x="61" y="44"/>
                    </a:lnTo>
                    <a:lnTo>
                      <a:pt x="59" y="49"/>
                    </a:lnTo>
                    <a:lnTo>
                      <a:pt x="55" y="53"/>
                    </a:lnTo>
                    <a:lnTo>
                      <a:pt x="49" y="57"/>
                    </a:lnTo>
                    <a:lnTo>
                      <a:pt x="45" y="61"/>
                    </a:lnTo>
                    <a:lnTo>
                      <a:pt x="37" y="63"/>
                    </a:lnTo>
                    <a:lnTo>
                      <a:pt x="32" y="63"/>
                    </a:lnTo>
                    <a:lnTo>
                      <a:pt x="26" y="63"/>
                    </a:lnTo>
                    <a:lnTo>
                      <a:pt x="20" y="61"/>
                    </a:lnTo>
                    <a:lnTo>
                      <a:pt x="14" y="57"/>
                    </a:lnTo>
                    <a:lnTo>
                      <a:pt x="10" y="53"/>
                    </a:lnTo>
                    <a:lnTo>
                      <a:pt x="6" y="49"/>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8" name="Freeform 131"/>
              <p:cNvSpPr>
                <a:spLocks/>
              </p:cNvSpPr>
              <p:nvPr/>
            </p:nvSpPr>
            <p:spPr bwMode="auto">
              <a:xfrm>
                <a:off x="3317" y="1687"/>
                <a:ext cx="65" cy="63"/>
              </a:xfrm>
              <a:custGeom>
                <a:avLst/>
                <a:gdLst>
                  <a:gd name="T0" fmla="*/ 32 w 65"/>
                  <a:gd name="T1" fmla="*/ 0 h 63"/>
                  <a:gd name="T2" fmla="*/ 32 w 65"/>
                  <a:gd name="T3" fmla="*/ 0 h 63"/>
                  <a:gd name="T4" fmla="*/ 37 w 65"/>
                  <a:gd name="T5" fmla="*/ 0 h 63"/>
                  <a:gd name="T6" fmla="*/ 45 w 65"/>
                  <a:gd name="T7" fmla="*/ 2 h 63"/>
                  <a:gd name="T8" fmla="*/ 49 w 65"/>
                  <a:gd name="T9" fmla="*/ 4 h 63"/>
                  <a:gd name="T10" fmla="*/ 55 w 65"/>
                  <a:gd name="T11" fmla="*/ 8 h 63"/>
                  <a:gd name="T12" fmla="*/ 59 w 65"/>
                  <a:gd name="T13" fmla="*/ 14 h 63"/>
                  <a:gd name="T14" fmla="*/ 61 w 65"/>
                  <a:gd name="T15" fmla="*/ 20 h 63"/>
                  <a:gd name="T16" fmla="*/ 63 w 65"/>
                  <a:gd name="T17" fmla="*/ 24 h 63"/>
                  <a:gd name="T18" fmla="*/ 65 w 65"/>
                  <a:gd name="T19" fmla="*/ 32 h 63"/>
                  <a:gd name="T20" fmla="*/ 63 w 65"/>
                  <a:gd name="T21" fmla="*/ 38 h 63"/>
                  <a:gd name="T22" fmla="*/ 61 w 65"/>
                  <a:gd name="T23" fmla="*/ 44 h 63"/>
                  <a:gd name="T24" fmla="*/ 59 w 65"/>
                  <a:gd name="T25" fmla="*/ 49 h 63"/>
                  <a:gd name="T26" fmla="*/ 55 w 65"/>
                  <a:gd name="T27" fmla="*/ 53 h 63"/>
                  <a:gd name="T28" fmla="*/ 49 w 65"/>
                  <a:gd name="T29" fmla="*/ 57 h 63"/>
                  <a:gd name="T30" fmla="*/ 45 w 65"/>
                  <a:gd name="T31" fmla="*/ 61 h 63"/>
                  <a:gd name="T32" fmla="*/ 37 w 65"/>
                  <a:gd name="T33" fmla="*/ 63 h 63"/>
                  <a:gd name="T34" fmla="*/ 32 w 65"/>
                  <a:gd name="T35" fmla="*/ 63 h 63"/>
                  <a:gd name="T36" fmla="*/ 26 w 65"/>
                  <a:gd name="T37" fmla="*/ 63 h 63"/>
                  <a:gd name="T38" fmla="*/ 20 w 65"/>
                  <a:gd name="T39" fmla="*/ 61 h 63"/>
                  <a:gd name="T40" fmla="*/ 14 w 65"/>
                  <a:gd name="T41" fmla="*/ 57 h 63"/>
                  <a:gd name="T42" fmla="*/ 10 w 65"/>
                  <a:gd name="T43" fmla="*/ 53 h 63"/>
                  <a:gd name="T44" fmla="*/ 6 w 65"/>
                  <a:gd name="T45" fmla="*/ 49 h 63"/>
                  <a:gd name="T46" fmla="*/ 2 w 65"/>
                  <a:gd name="T47" fmla="*/ 44 h 63"/>
                  <a:gd name="T48" fmla="*/ 0 w 65"/>
                  <a:gd name="T49" fmla="*/ 38 h 63"/>
                  <a:gd name="T50" fmla="*/ 0 w 65"/>
                  <a:gd name="T51" fmla="*/ 32 h 63"/>
                  <a:gd name="T52" fmla="*/ 0 w 65"/>
                  <a:gd name="T53" fmla="*/ 24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37" y="0"/>
                    </a:lnTo>
                    <a:lnTo>
                      <a:pt x="45" y="2"/>
                    </a:lnTo>
                    <a:lnTo>
                      <a:pt x="49" y="4"/>
                    </a:lnTo>
                    <a:lnTo>
                      <a:pt x="55" y="8"/>
                    </a:lnTo>
                    <a:lnTo>
                      <a:pt x="59" y="14"/>
                    </a:lnTo>
                    <a:lnTo>
                      <a:pt x="61" y="20"/>
                    </a:lnTo>
                    <a:lnTo>
                      <a:pt x="63" y="24"/>
                    </a:lnTo>
                    <a:lnTo>
                      <a:pt x="65" y="32"/>
                    </a:lnTo>
                    <a:lnTo>
                      <a:pt x="63" y="38"/>
                    </a:lnTo>
                    <a:lnTo>
                      <a:pt x="61" y="44"/>
                    </a:lnTo>
                    <a:lnTo>
                      <a:pt x="59" y="49"/>
                    </a:lnTo>
                    <a:lnTo>
                      <a:pt x="55" y="53"/>
                    </a:lnTo>
                    <a:lnTo>
                      <a:pt x="49" y="57"/>
                    </a:lnTo>
                    <a:lnTo>
                      <a:pt x="45" y="61"/>
                    </a:lnTo>
                    <a:lnTo>
                      <a:pt x="37" y="63"/>
                    </a:lnTo>
                    <a:lnTo>
                      <a:pt x="32" y="63"/>
                    </a:lnTo>
                    <a:lnTo>
                      <a:pt x="26" y="63"/>
                    </a:lnTo>
                    <a:lnTo>
                      <a:pt x="20" y="61"/>
                    </a:lnTo>
                    <a:lnTo>
                      <a:pt x="14" y="57"/>
                    </a:lnTo>
                    <a:lnTo>
                      <a:pt x="10" y="53"/>
                    </a:lnTo>
                    <a:lnTo>
                      <a:pt x="6" y="49"/>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9" name="Freeform 132"/>
              <p:cNvSpPr>
                <a:spLocks/>
              </p:cNvSpPr>
              <p:nvPr/>
            </p:nvSpPr>
            <p:spPr bwMode="auto">
              <a:xfrm>
                <a:off x="3262" y="1713"/>
                <a:ext cx="65" cy="65"/>
              </a:xfrm>
              <a:custGeom>
                <a:avLst/>
                <a:gdLst>
                  <a:gd name="T0" fmla="*/ 33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4 h 65"/>
                  <a:gd name="T44" fmla="*/ 63 w 65"/>
                  <a:gd name="T45" fmla="*/ 20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0" name="Freeform 133"/>
              <p:cNvSpPr>
                <a:spLocks/>
              </p:cNvSpPr>
              <p:nvPr/>
            </p:nvSpPr>
            <p:spPr bwMode="auto">
              <a:xfrm>
                <a:off x="3262" y="1713"/>
                <a:ext cx="65" cy="65"/>
              </a:xfrm>
              <a:custGeom>
                <a:avLst/>
                <a:gdLst>
                  <a:gd name="T0" fmla="*/ 33 w 65"/>
                  <a:gd name="T1" fmla="*/ 65 h 65"/>
                  <a:gd name="T2" fmla="*/ 33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4 h 65"/>
                  <a:gd name="T46" fmla="*/ 63 w 65"/>
                  <a:gd name="T47" fmla="*/ 20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1" name="Freeform 134"/>
              <p:cNvSpPr>
                <a:spLocks/>
              </p:cNvSpPr>
              <p:nvPr/>
            </p:nvSpPr>
            <p:spPr bwMode="auto">
              <a:xfrm>
                <a:off x="3313" y="1701"/>
                <a:ext cx="63" cy="65"/>
              </a:xfrm>
              <a:custGeom>
                <a:avLst/>
                <a:gdLst>
                  <a:gd name="T0" fmla="*/ 32 w 63"/>
                  <a:gd name="T1" fmla="*/ 65 h 65"/>
                  <a:gd name="T2" fmla="*/ 26 w 63"/>
                  <a:gd name="T3" fmla="*/ 65 h 65"/>
                  <a:gd name="T4" fmla="*/ 20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4 h 65"/>
                  <a:gd name="T18" fmla="*/ 0 w 63"/>
                  <a:gd name="T19" fmla="*/ 26 h 65"/>
                  <a:gd name="T20" fmla="*/ 2 w 63"/>
                  <a:gd name="T21" fmla="*/ 20 h 65"/>
                  <a:gd name="T22" fmla="*/ 4 w 63"/>
                  <a:gd name="T23" fmla="*/ 14 h 65"/>
                  <a:gd name="T24" fmla="*/ 8 w 63"/>
                  <a:gd name="T25" fmla="*/ 10 h 65"/>
                  <a:gd name="T26" fmla="*/ 14 w 63"/>
                  <a:gd name="T27" fmla="*/ 6 h 65"/>
                  <a:gd name="T28" fmla="*/ 20 w 63"/>
                  <a:gd name="T29" fmla="*/ 2 h 65"/>
                  <a:gd name="T30" fmla="*/ 26 w 63"/>
                  <a:gd name="T31" fmla="*/ 0 h 65"/>
                  <a:gd name="T32" fmla="*/ 32 w 63"/>
                  <a:gd name="T33" fmla="*/ 0 h 65"/>
                  <a:gd name="T34" fmla="*/ 38 w 63"/>
                  <a:gd name="T35" fmla="*/ 0 h 65"/>
                  <a:gd name="T36" fmla="*/ 43 w 63"/>
                  <a:gd name="T37" fmla="*/ 2 h 65"/>
                  <a:gd name="T38" fmla="*/ 49 w 63"/>
                  <a:gd name="T39" fmla="*/ 6 h 65"/>
                  <a:gd name="T40" fmla="*/ 53 w 63"/>
                  <a:gd name="T41" fmla="*/ 10 h 65"/>
                  <a:gd name="T42" fmla="*/ 59 w 63"/>
                  <a:gd name="T43" fmla="*/ 14 h 65"/>
                  <a:gd name="T44" fmla="*/ 61 w 63"/>
                  <a:gd name="T45" fmla="*/ 20 h 65"/>
                  <a:gd name="T46" fmla="*/ 63 w 63"/>
                  <a:gd name="T47" fmla="*/ 26 h 65"/>
                  <a:gd name="T48" fmla="*/ 63 w 63"/>
                  <a:gd name="T49" fmla="*/ 34 h 65"/>
                  <a:gd name="T50" fmla="*/ 63 w 63"/>
                  <a:gd name="T51" fmla="*/ 39 h 65"/>
                  <a:gd name="T52" fmla="*/ 61 w 63"/>
                  <a:gd name="T53" fmla="*/ 45 h 65"/>
                  <a:gd name="T54" fmla="*/ 59 w 63"/>
                  <a:gd name="T55" fmla="*/ 51 h 65"/>
                  <a:gd name="T56" fmla="*/ 53 w 63"/>
                  <a:gd name="T57" fmla="*/ 55 h 65"/>
                  <a:gd name="T58" fmla="*/ 49 w 63"/>
                  <a:gd name="T59" fmla="*/ 59 h 65"/>
                  <a:gd name="T60" fmla="*/ 43 w 63"/>
                  <a:gd name="T61" fmla="*/ 63 h 65"/>
                  <a:gd name="T62" fmla="*/ 38 w 63"/>
                  <a:gd name="T63" fmla="*/ 65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2"/>
                    </a:lnTo>
                    <a:lnTo>
                      <a:pt x="26" y="0"/>
                    </a:lnTo>
                    <a:lnTo>
                      <a:pt x="32" y="0"/>
                    </a:lnTo>
                    <a:lnTo>
                      <a:pt x="38" y="0"/>
                    </a:lnTo>
                    <a:lnTo>
                      <a:pt x="43" y="2"/>
                    </a:lnTo>
                    <a:lnTo>
                      <a:pt x="49" y="6"/>
                    </a:lnTo>
                    <a:lnTo>
                      <a:pt x="53" y="10"/>
                    </a:lnTo>
                    <a:lnTo>
                      <a:pt x="59" y="14"/>
                    </a:lnTo>
                    <a:lnTo>
                      <a:pt x="61" y="20"/>
                    </a:lnTo>
                    <a:lnTo>
                      <a:pt x="63" y="26"/>
                    </a:lnTo>
                    <a:lnTo>
                      <a:pt x="63" y="34"/>
                    </a:lnTo>
                    <a:lnTo>
                      <a:pt x="63" y="39"/>
                    </a:lnTo>
                    <a:lnTo>
                      <a:pt x="61" y="45"/>
                    </a:lnTo>
                    <a:lnTo>
                      <a:pt x="59" y="51"/>
                    </a:lnTo>
                    <a:lnTo>
                      <a:pt x="53" y="55"/>
                    </a:lnTo>
                    <a:lnTo>
                      <a:pt x="49" y="59"/>
                    </a:lnTo>
                    <a:lnTo>
                      <a:pt x="43" y="63"/>
                    </a:lnTo>
                    <a:lnTo>
                      <a:pt x="38"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2" name="Freeform 135"/>
              <p:cNvSpPr>
                <a:spLocks/>
              </p:cNvSpPr>
              <p:nvPr/>
            </p:nvSpPr>
            <p:spPr bwMode="auto">
              <a:xfrm>
                <a:off x="3313" y="1701"/>
                <a:ext cx="63" cy="65"/>
              </a:xfrm>
              <a:custGeom>
                <a:avLst/>
                <a:gdLst>
                  <a:gd name="T0" fmla="*/ 32 w 63"/>
                  <a:gd name="T1" fmla="*/ 65 h 65"/>
                  <a:gd name="T2" fmla="*/ 32 w 63"/>
                  <a:gd name="T3" fmla="*/ 65 h 65"/>
                  <a:gd name="T4" fmla="*/ 26 w 63"/>
                  <a:gd name="T5" fmla="*/ 65 h 65"/>
                  <a:gd name="T6" fmla="*/ 20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4 h 65"/>
                  <a:gd name="T20" fmla="*/ 0 w 63"/>
                  <a:gd name="T21" fmla="*/ 26 h 65"/>
                  <a:gd name="T22" fmla="*/ 2 w 63"/>
                  <a:gd name="T23" fmla="*/ 20 h 65"/>
                  <a:gd name="T24" fmla="*/ 4 w 63"/>
                  <a:gd name="T25" fmla="*/ 14 h 65"/>
                  <a:gd name="T26" fmla="*/ 8 w 63"/>
                  <a:gd name="T27" fmla="*/ 10 h 65"/>
                  <a:gd name="T28" fmla="*/ 14 w 63"/>
                  <a:gd name="T29" fmla="*/ 6 h 65"/>
                  <a:gd name="T30" fmla="*/ 20 w 63"/>
                  <a:gd name="T31" fmla="*/ 2 h 65"/>
                  <a:gd name="T32" fmla="*/ 26 w 63"/>
                  <a:gd name="T33" fmla="*/ 0 h 65"/>
                  <a:gd name="T34" fmla="*/ 32 w 63"/>
                  <a:gd name="T35" fmla="*/ 0 h 65"/>
                  <a:gd name="T36" fmla="*/ 38 w 63"/>
                  <a:gd name="T37" fmla="*/ 0 h 65"/>
                  <a:gd name="T38" fmla="*/ 43 w 63"/>
                  <a:gd name="T39" fmla="*/ 2 h 65"/>
                  <a:gd name="T40" fmla="*/ 49 w 63"/>
                  <a:gd name="T41" fmla="*/ 6 h 65"/>
                  <a:gd name="T42" fmla="*/ 53 w 63"/>
                  <a:gd name="T43" fmla="*/ 10 h 65"/>
                  <a:gd name="T44" fmla="*/ 59 w 63"/>
                  <a:gd name="T45" fmla="*/ 14 h 65"/>
                  <a:gd name="T46" fmla="*/ 61 w 63"/>
                  <a:gd name="T47" fmla="*/ 20 h 65"/>
                  <a:gd name="T48" fmla="*/ 63 w 63"/>
                  <a:gd name="T49" fmla="*/ 26 h 65"/>
                  <a:gd name="T50" fmla="*/ 63 w 63"/>
                  <a:gd name="T51" fmla="*/ 34 h 65"/>
                  <a:gd name="T52" fmla="*/ 63 w 63"/>
                  <a:gd name="T53" fmla="*/ 39 h 65"/>
                  <a:gd name="T54" fmla="*/ 61 w 63"/>
                  <a:gd name="T55" fmla="*/ 45 h 65"/>
                  <a:gd name="T56" fmla="*/ 59 w 63"/>
                  <a:gd name="T57" fmla="*/ 51 h 65"/>
                  <a:gd name="T58" fmla="*/ 53 w 63"/>
                  <a:gd name="T59" fmla="*/ 55 h 65"/>
                  <a:gd name="T60" fmla="*/ 49 w 63"/>
                  <a:gd name="T61" fmla="*/ 59 h 65"/>
                  <a:gd name="T62" fmla="*/ 43 w 63"/>
                  <a:gd name="T63" fmla="*/ 63 h 65"/>
                  <a:gd name="T64" fmla="*/ 38 w 63"/>
                  <a:gd name="T65" fmla="*/ 65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2"/>
                    </a:lnTo>
                    <a:lnTo>
                      <a:pt x="26" y="0"/>
                    </a:lnTo>
                    <a:lnTo>
                      <a:pt x="32" y="0"/>
                    </a:lnTo>
                    <a:lnTo>
                      <a:pt x="38" y="0"/>
                    </a:lnTo>
                    <a:lnTo>
                      <a:pt x="43" y="2"/>
                    </a:lnTo>
                    <a:lnTo>
                      <a:pt x="49" y="6"/>
                    </a:lnTo>
                    <a:lnTo>
                      <a:pt x="53" y="10"/>
                    </a:lnTo>
                    <a:lnTo>
                      <a:pt x="59" y="14"/>
                    </a:lnTo>
                    <a:lnTo>
                      <a:pt x="61" y="20"/>
                    </a:lnTo>
                    <a:lnTo>
                      <a:pt x="63" y="26"/>
                    </a:lnTo>
                    <a:lnTo>
                      <a:pt x="63" y="34"/>
                    </a:lnTo>
                    <a:lnTo>
                      <a:pt x="63" y="39"/>
                    </a:lnTo>
                    <a:lnTo>
                      <a:pt x="61" y="45"/>
                    </a:lnTo>
                    <a:lnTo>
                      <a:pt x="59" y="51"/>
                    </a:lnTo>
                    <a:lnTo>
                      <a:pt x="53" y="55"/>
                    </a:lnTo>
                    <a:lnTo>
                      <a:pt x="49" y="59"/>
                    </a:lnTo>
                    <a:lnTo>
                      <a:pt x="43" y="63"/>
                    </a:lnTo>
                    <a:lnTo>
                      <a:pt x="38"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3" name="Freeform 136"/>
              <p:cNvSpPr>
                <a:spLocks/>
              </p:cNvSpPr>
              <p:nvPr/>
            </p:nvSpPr>
            <p:spPr bwMode="auto">
              <a:xfrm>
                <a:off x="3358" y="1656"/>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3 h 65"/>
                  <a:gd name="T14" fmla="*/ 2 w 65"/>
                  <a:gd name="T15" fmla="*/ 39 h 65"/>
                  <a:gd name="T16" fmla="*/ 0 w 65"/>
                  <a:gd name="T17" fmla="*/ 31 h 65"/>
                  <a:gd name="T18" fmla="*/ 2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2 w 65"/>
                  <a:gd name="T39" fmla="*/ 6 h 65"/>
                  <a:gd name="T40" fmla="*/ 56 w 65"/>
                  <a:gd name="T41" fmla="*/ 10 h 65"/>
                  <a:gd name="T42" fmla="*/ 59 w 65"/>
                  <a:gd name="T43" fmla="*/ 14 h 65"/>
                  <a:gd name="T44" fmla="*/ 63 w 65"/>
                  <a:gd name="T45" fmla="*/ 19 h 65"/>
                  <a:gd name="T46" fmla="*/ 63 w 65"/>
                  <a:gd name="T47" fmla="*/ 25 h 65"/>
                  <a:gd name="T48" fmla="*/ 65 w 65"/>
                  <a:gd name="T49" fmla="*/ 31 h 65"/>
                  <a:gd name="T50" fmla="*/ 63 w 65"/>
                  <a:gd name="T51" fmla="*/ 39 h 65"/>
                  <a:gd name="T52" fmla="*/ 63 w 65"/>
                  <a:gd name="T53" fmla="*/ 43 h 65"/>
                  <a:gd name="T54" fmla="*/ 59 w 65"/>
                  <a:gd name="T55" fmla="*/ 49 h 65"/>
                  <a:gd name="T56" fmla="*/ 56 w 65"/>
                  <a:gd name="T57" fmla="*/ 55 h 65"/>
                  <a:gd name="T58" fmla="*/ 52 w 65"/>
                  <a:gd name="T59" fmla="*/ 59 h 65"/>
                  <a:gd name="T60" fmla="*/ 46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49"/>
                    </a:lnTo>
                    <a:lnTo>
                      <a:pt x="2" y="43"/>
                    </a:lnTo>
                    <a:lnTo>
                      <a:pt x="2" y="39"/>
                    </a:lnTo>
                    <a:lnTo>
                      <a:pt x="0" y="31"/>
                    </a:lnTo>
                    <a:lnTo>
                      <a:pt x="2"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3" y="19"/>
                    </a:lnTo>
                    <a:lnTo>
                      <a:pt x="63" y="25"/>
                    </a:lnTo>
                    <a:lnTo>
                      <a:pt x="65" y="31"/>
                    </a:lnTo>
                    <a:lnTo>
                      <a:pt x="63" y="39"/>
                    </a:lnTo>
                    <a:lnTo>
                      <a:pt x="63" y="43"/>
                    </a:lnTo>
                    <a:lnTo>
                      <a:pt x="59" y="49"/>
                    </a:lnTo>
                    <a:lnTo>
                      <a:pt x="56" y="55"/>
                    </a:lnTo>
                    <a:lnTo>
                      <a:pt x="52" y="59"/>
                    </a:lnTo>
                    <a:lnTo>
                      <a:pt x="46"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4" name="Freeform 137"/>
              <p:cNvSpPr>
                <a:spLocks/>
              </p:cNvSpPr>
              <p:nvPr/>
            </p:nvSpPr>
            <p:spPr bwMode="auto">
              <a:xfrm>
                <a:off x="3358" y="1656"/>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3 h 65"/>
                  <a:gd name="T16" fmla="*/ 2 w 65"/>
                  <a:gd name="T17" fmla="*/ 39 h 65"/>
                  <a:gd name="T18" fmla="*/ 0 w 65"/>
                  <a:gd name="T19" fmla="*/ 31 h 65"/>
                  <a:gd name="T20" fmla="*/ 2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2 w 65"/>
                  <a:gd name="T41" fmla="*/ 6 h 65"/>
                  <a:gd name="T42" fmla="*/ 56 w 65"/>
                  <a:gd name="T43" fmla="*/ 10 h 65"/>
                  <a:gd name="T44" fmla="*/ 59 w 65"/>
                  <a:gd name="T45" fmla="*/ 14 h 65"/>
                  <a:gd name="T46" fmla="*/ 63 w 65"/>
                  <a:gd name="T47" fmla="*/ 19 h 65"/>
                  <a:gd name="T48" fmla="*/ 63 w 65"/>
                  <a:gd name="T49" fmla="*/ 25 h 65"/>
                  <a:gd name="T50" fmla="*/ 65 w 65"/>
                  <a:gd name="T51" fmla="*/ 31 h 65"/>
                  <a:gd name="T52" fmla="*/ 63 w 65"/>
                  <a:gd name="T53" fmla="*/ 39 h 65"/>
                  <a:gd name="T54" fmla="*/ 63 w 65"/>
                  <a:gd name="T55" fmla="*/ 43 h 65"/>
                  <a:gd name="T56" fmla="*/ 59 w 65"/>
                  <a:gd name="T57" fmla="*/ 49 h 65"/>
                  <a:gd name="T58" fmla="*/ 56 w 65"/>
                  <a:gd name="T59" fmla="*/ 55 h 65"/>
                  <a:gd name="T60" fmla="*/ 52 w 65"/>
                  <a:gd name="T61" fmla="*/ 59 h 65"/>
                  <a:gd name="T62" fmla="*/ 46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49"/>
                    </a:lnTo>
                    <a:lnTo>
                      <a:pt x="2" y="43"/>
                    </a:lnTo>
                    <a:lnTo>
                      <a:pt x="2" y="39"/>
                    </a:lnTo>
                    <a:lnTo>
                      <a:pt x="0" y="31"/>
                    </a:lnTo>
                    <a:lnTo>
                      <a:pt x="2"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3" y="19"/>
                    </a:lnTo>
                    <a:lnTo>
                      <a:pt x="63" y="25"/>
                    </a:lnTo>
                    <a:lnTo>
                      <a:pt x="65" y="31"/>
                    </a:lnTo>
                    <a:lnTo>
                      <a:pt x="63" y="39"/>
                    </a:lnTo>
                    <a:lnTo>
                      <a:pt x="63" y="43"/>
                    </a:lnTo>
                    <a:lnTo>
                      <a:pt x="59" y="49"/>
                    </a:lnTo>
                    <a:lnTo>
                      <a:pt x="56" y="55"/>
                    </a:lnTo>
                    <a:lnTo>
                      <a:pt x="52" y="59"/>
                    </a:lnTo>
                    <a:lnTo>
                      <a:pt x="46"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5" name="Freeform 138"/>
              <p:cNvSpPr>
                <a:spLocks/>
              </p:cNvSpPr>
              <p:nvPr/>
            </p:nvSpPr>
            <p:spPr bwMode="auto">
              <a:xfrm>
                <a:off x="3286" y="1656"/>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3 h 65"/>
                  <a:gd name="T18" fmla="*/ 0 w 65"/>
                  <a:gd name="T19" fmla="*/ 27 h 65"/>
                  <a:gd name="T20" fmla="*/ 2 w 65"/>
                  <a:gd name="T21" fmla="*/ 21 h 65"/>
                  <a:gd name="T22" fmla="*/ 5 w 65"/>
                  <a:gd name="T23" fmla="*/ 15 h 65"/>
                  <a:gd name="T24" fmla="*/ 9 w 65"/>
                  <a:gd name="T25" fmla="*/ 10 h 65"/>
                  <a:gd name="T26" fmla="*/ 13 w 65"/>
                  <a:gd name="T27" fmla="*/ 6 h 65"/>
                  <a:gd name="T28" fmla="*/ 19 w 65"/>
                  <a:gd name="T29" fmla="*/ 4 h 65"/>
                  <a:gd name="T30" fmla="*/ 25 w 65"/>
                  <a:gd name="T31" fmla="*/ 2 h 65"/>
                  <a:gd name="T32" fmla="*/ 31 w 65"/>
                  <a:gd name="T33" fmla="*/ 0 h 65"/>
                  <a:gd name="T34" fmla="*/ 37 w 65"/>
                  <a:gd name="T35" fmla="*/ 2 h 65"/>
                  <a:gd name="T36" fmla="*/ 45 w 65"/>
                  <a:gd name="T37" fmla="*/ 4 h 65"/>
                  <a:gd name="T38" fmla="*/ 49 w 65"/>
                  <a:gd name="T39" fmla="*/ 6 h 65"/>
                  <a:gd name="T40" fmla="*/ 55 w 65"/>
                  <a:gd name="T41" fmla="*/ 10 h 65"/>
                  <a:gd name="T42" fmla="*/ 59 w 65"/>
                  <a:gd name="T43" fmla="*/ 15 h 65"/>
                  <a:gd name="T44" fmla="*/ 61 w 65"/>
                  <a:gd name="T45" fmla="*/ 21 h 65"/>
                  <a:gd name="T46" fmla="*/ 63 w 65"/>
                  <a:gd name="T47" fmla="*/ 27 h 65"/>
                  <a:gd name="T48" fmla="*/ 65 w 65"/>
                  <a:gd name="T49" fmla="*/ 33 h 65"/>
                  <a:gd name="T50" fmla="*/ 63 w 65"/>
                  <a:gd name="T51" fmla="*/ 39 h 65"/>
                  <a:gd name="T52" fmla="*/ 61 w 65"/>
                  <a:gd name="T53" fmla="*/ 45 h 65"/>
                  <a:gd name="T54" fmla="*/ 59 w 65"/>
                  <a:gd name="T55" fmla="*/ 51 h 65"/>
                  <a:gd name="T56" fmla="*/ 55 w 65"/>
                  <a:gd name="T57" fmla="*/ 55 h 65"/>
                  <a:gd name="T58" fmla="*/ 49 w 65"/>
                  <a:gd name="T59" fmla="*/ 59 h 65"/>
                  <a:gd name="T60" fmla="*/ 45 w 65"/>
                  <a:gd name="T61" fmla="*/ 63 h 65"/>
                  <a:gd name="T62" fmla="*/ 37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3"/>
                    </a:lnTo>
                    <a:lnTo>
                      <a:pt x="0" y="27"/>
                    </a:lnTo>
                    <a:lnTo>
                      <a:pt x="2" y="21"/>
                    </a:lnTo>
                    <a:lnTo>
                      <a:pt x="5" y="15"/>
                    </a:lnTo>
                    <a:lnTo>
                      <a:pt x="9" y="10"/>
                    </a:lnTo>
                    <a:lnTo>
                      <a:pt x="13" y="6"/>
                    </a:lnTo>
                    <a:lnTo>
                      <a:pt x="19" y="4"/>
                    </a:lnTo>
                    <a:lnTo>
                      <a:pt x="25" y="2"/>
                    </a:lnTo>
                    <a:lnTo>
                      <a:pt x="31" y="0"/>
                    </a:lnTo>
                    <a:lnTo>
                      <a:pt x="37" y="2"/>
                    </a:lnTo>
                    <a:lnTo>
                      <a:pt x="45" y="4"/>
                    </a:lnTo>
                    <a:lnTo>
                      <a:pt x="49" y="6"/>
                    </a:lnTo>
                    <a:lnTo>
                      <a:pt x="55" y="10"/>
                    </a:lnTo>
                    <a:lnTo>
                      <a:pt x="59" y="15"/>
                    </a:lnTo>
                    <a:lnTo>
                      <a:pt x="61" y="21"/>
                    </a:lnTo>
                    <a:lnTo>
                      <a:pt x="63" y="27"/>
                    </a:lnTo>
                    <a:lnTo>
                      <a:pt x="65" y="33"/>
                    </a:lnTo>
                    <a:lnTo>
                      <a:pt x="63" y="39"/>
                    </a:lnTo>
                    <a:lnTo>
                      <a:pt x="61" y="45"/>
                    </a:lnTo>
                    <a:lnTo>
                      <a:pt x="59" y="51"/>
                    </a:lnTo>
                    <a:lnTo>
                      <a:pt x="55" y="55"/>
                    </a:lnTo>
                    <a:lnTo>
                      <a:pt x="49" y="59"/>
                    </a:lnTo>
                    <a:lnTo>
                      <a:pt x="45"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6" name="Freeform 139"/>
              <p:cNvSpPr>
                <a:spLocks/>
              </p:cNvSpPr>
              <p:nvPr/>
            </p:nvSpPr>
            <p:spPr bwMode="auto">
              <a:xfrm>
                <a:off x="3286" y="1656"/>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3 h 65"/>
                  <a:gd name="T20" fmla="*/ 0 w 65"/>
                  <a:gd name="T21" fmla="*/ 27 h 65"/>
                  <a:gd name="T22" fmla="*/ 2 w 65"/>
                  <a:gd name="T23" fmla="*/ 21 h 65"/>
                  <a:gd name="T24" fmla="*/ 5 w 65"/>
                  <a:gd name="T25" fmla="*/ 15 h 65"/>
                  <a:gd name="T26" fmla="*/ 9 w 65"/>
                  <a:gd name="T27" fmla="*/ 10 h 65"/>
                  <a:gd name="T28" fmla="*/ 13 w 65"/>
                  <a:gd name="T29" fmla="*/ 6 h 65"/>
                  <a:gd name="T30" fmla="*/ 19 w 65"/>
                  <a:gd name="T31" fmla="*/ 4 h 65"/>
                  <a:gd name="T32" fmla="*/ 25 w 65"/>
                  <a:gd name="T33" fmla="*/ 2 h 65"/>
                  <a:gd name="T34" fmla="*/ 31 w 65"/>
                  <a:gd name="T35" fmla="*/ 0 h 65"/>
                  <a:gd name="T36" fmla="*/ 37 w 65"/>
                  <a:gd name="T37" fmla="*/ 2 h 65"/>
                  <a:gd name="T38" fmla="*/ 45 w 65"/>
                  <a:gd name="T39" fmla="*/ 4 h 65"/>
                  <a:gd name="T40" fmla="*/ 49 w 65"/>
                  <a:gd name="T41" fmla="*/ 6 h 65"/>
                  <a:gd name="T42" fmla="*/ 55 w 65"/>
                  <a:gd name="T43" fmla="*/ 10 h 65"/>
                  <a:gd name="T44" fmla="*/ 59 w 65"/>
                  <a:gd name="T45" fmla="*/ 15 h 65"/>
                  <a:gd name="T46" fmla="*/ 61 w 65"/>
                  <a:gd name="T47" fmla="*/ 21 h 65"/>
                  <a:gd name="T48" fmla="*/ 63 w 65"/>
                  <a:gd name="T49" fmla="*/ 27 h 65"/>
                  <a:gd name="T50" fmla="*/ 65 w 65"/>
                  <a:gd name="T51" fmla="*/ 33 h 65"/>
                  <a:gd name="T52" fmla="*/ 63 w 65"/>
                  <a:gd name="T53" fmla="*/ 39 h 65"/>
                  <a:gd name="T54" fmla="*/ 61 w 65"/>
                  <a:gd name="T55" fmla="*/ 45 h 65"/>
                  <a:gd name="T56" fmla="*/ 59 w 65"/>
                  <a:gd name="T57" fmla="*/ 51 h 65"/>
                  <a:gd name="T58" fmla="*/ 55 w 65"/>
                  <a:gd name="T59" fmla="*/ 55 h 65"/>
                  <a:gd name="T60" fmla="*/ 49 w 65"/>
                  <a:gd name="T61" fmla="*/ 59 h 65"/>
                  <a:gd name="T62" fmla="*/ 45 w 65"/>
                  <a:gd name="T63" fmla="*/ 63 h 65"/>
                  <a:gd name="T64" fmla="*/ 37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3"/>
                    </a:lnTo>
                    <a:lnTo>
                      <a:pt x="0" y="27"/>
                    </a:lnTo>
                    <a:lnTo>
                      <a:pt x="2" y="21"/>
                    </a:lnTo>
                    <a:lnTo>
                      <a:pt x="5" y="15"/>
                    </a:lnTo>
                    <a:lnTo>
                      <a:pt x="9" y="10"/>
                    </a:lnTo>
                    <a:lnTo>
                      <a:pt x="13" y="6"/>
                    </a:lnTo>
                    <a:lnTo>
                      <a:pt x="19" y="4"/>
                    </a:lnTo>
                    <a:lnTo>
                      <a:pt x="25" y="2"/>
                    </a:lnTo>
                    <a:lnTo>
                      <a:pt x="31" y="0"/>
                    </a:lnTo>
                    <a:lnTo>
                      <a:pt x="37" y="2"/>
                    </a:lnTo>
                    <a:lnTo>
                      <a:pt x="45" y="4"/>
                    </a:lnTo>
                    <a:lnTo>
                      <a:pt x="49" y="6"/>
                    </a:lnTo>
                    <a:lnTo>
                      <a:pt x="55" y="10"/>
                    </a:lnTo>
                    <a:lnTo>
                      <a:pt x="59" y="15"/>
                    </a:lnTo>
                    <a:lnTo>
                      <a:pt x="61" y="21"/>
                    </a:lnTo>
                    <a:lnTo>
                      <a:pt x="63" y="27"/>
                    </a:lnTo>
                    <a:lnTo>
                      <a:pt x="65" y="33"/>
                    </a:lnTo>
                    <a:lnTo>
                      <a:pt x="63" y="39"/>
                    </a:lnTo>
                    <a:lnTo>
                      <a:pt x="61" y="45"/>
                    </a:lnTo>
                    <a:lnTo>
                      <a:pt x="59" y="51"/>
                    </a:lnTo>
                    <a:lnTo>
                      <a:pt x="55" y="55"/>
                    </a:lnTo>
                    <a:lnTo>
                      <a:pt x="49" y="59"/>
                    </a:lnTo>
                    <a:lnTo>
                      <a:pt x="45"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7" name="Freeform 140"/>
              <p:cNvSpPr>
                <a:spLocks/>
              </p:cNvSpPr>
              <p:nvPr/>
            </p:nvSpPr>
            <p:spPr bwMode="auto">
              <a:xfrm>
                <a:off x="3291" y="1603"/>
                <a:ext cx="63" cy="65"/>
              </a:xfrm>
              <a:custGeom>
                <a:avLst/>
                <a:gdLst>
                  <a:gd name="T0" fmla="*/ 32 w 63"/>
                  <a:gd name="T1" fmla="*/ 0 h 65"/>
                  <a:gd name="T2" fmla="*/ 38 w 63"/>
                  <a:gd name="T3" fmla="*/ 2 h 65"/>
                  <a:gd name="T4" fmla="*/ 44 w 63"/>
                  <a:gd name="T5" fmla="*/ 4 h 65"/>
                  <a:gd name="T6" fmla="*/ 50 w 63"/>
                  <a:gd name="T7" fmla="*/ 5 h 65"/>
                  <a:gd name="T8" fmla="*/ 54 w 63"/>
                  <a:gd name="T9" fmla="*/ 9 h 65"/>
                  <a:gd name="T10" fmla="*/ 58 w 63"/>
                  <a:gd name="T11" fmla="*/ 13 h 65"/>
                  <a:gd name="T12" fmla="*/ 61 w 63"/>
                  <a:gd name="T13" fmla="*/ 19 h 65"/>
                  <a:gd name="T14" fmla="*/ 63 w 63"/>
                  <a:gd name="T15" fmla="*/ 25 h 65"/>
                  <a:gd name="T16" fmla="*/ 63 w 63"/>
                  <a:gd name="T17" fmla="*/ 33 h 65"/>
                  <a:gd name="T18" fmla="*/ 63 w 63"/>
                  <a:gd name="T19" fmla="*/ 39 h 65"/>
                  <a:gd name="T20" fmla="*/ 61 w 63"/>
                  <a:gd name="T21" fmla="*/ 45 h 65"/>
                  <a:gd name="T22" fmla="*/ 58 w 63"/>
                  <a:gd name="T23" fmla="*/ 51 h 65"/>
                  <a:gd name="T24" fmla="*/ 54 w 63"/>
                  <a:gd name="T25" fmla="*/ 55 h 65"/>
                  <a:gd name="T26" fmla="*/ 50 w 63"/>
                  <a:gd name="T27" fmla="*/ 59 h 65"/>
                  <a:gd name="T28" fmla="*/ 44 w 63"/>
                  <a:gd name="T29" fmla="*/ 63 h 65"/>
                  <a:gd name="T30" fmla="*/ 38 w 63"/>
                  <a:gd name="T31" fmla="*/ 65 h 65"/>
                  <a:gd name="T32" fmla="*/ 32 w 63"/>
                  <a:gd name="T33" fmla="*/ 65 h 65"/>
                  <a:gd name="T34" fmla="*/ 24 w 63"/>
                  <a:gd name="T35" fmla="*/ 65 h 65"/>
                  <a:gd name="T36" fmla="*/ 18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4 w 63"/>
                  <a:gd name="T55" fmla="*/ 13 h 65"/>
                  <a:gd name="T56" fmla="*/ 8 w 63"/>
                  <a:gd name="T57" fmla="*/ 9 h 65"/>
                  <a:gd name="T58" fmla="*/ 14 w 63"/>
                  <a:gd name="T59" fmla="*/ 5 h 65"/>
                  <a:gd name="T60" fmla="*/ 18 w 63"/>
                  <a:gd name="T61" fmla="*/ 4 h 65"/>
                  <a:gd name="T62" fmla="*/ 24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4"/>
                    </a:lnTo>
                    <a:lnTo>
                      <a:pt x="50" y="5"/>
                    </a:lnTo>
                    <a:lnTo>
                      <a:pt x="54" y="9"/>
                    </a:lnTo>
                    <a:lnTo>
                      <a:pt x="58" y="13"/>
                    </a:lnTo>
                    <a:lnTo>
                      <a:pt x="61" y="19"/>
                    </a:lnTo>
                    <a:lnTo>
                      <a:pt x="63" y="25"/>
                    </a:lnTo>
                    <a:lnTo>
                      <a:pt x="63" y="33"/>
                    </a:lnTo>
                    <a:lnTo>
                      <a:pt x="63" y="39"/>
                    </a:lnTo>
                    <a:lnTo>
                      <a:pt x="61" y="45"/>
                    </a:lnTo>
                    <a:lnTo>
                      <a:pt x="58" y="51"/>
                    </a:lnTo>
                    <a:lnTo>
                      <a:pt x="54" y="55"/>
                    </a:lnTo>
                    <a:lnTo>
                      <a:pt x="50" y="59"/>
                    </a:lnTo>
                    <a:lnTo>
                      <a:pt x="44" y="63"/>
                    </a:lnTo>
                    <a:lnTo>
                      <a:pt x="38" y="65"/>
                    </a:lnTo>
                    <a:lnTo>
                      <a:pt x="32" y="65"/>
                    </a:lnTo>
                    <a:lnTo>
                      <a:pt x="24" y="65"/>
                    </a:lnTo>
                    <a:lnTo>
                      <a:pt x="18" y="63"/>
                    </a:lnTo>
                    <a:lnTo>
                      <a:pt x="14" y="59"/>
                    </a:lnTo>
                    <a:lnTo>
                      <a:pt x="8" y="55"/>
                    </a:lnTo>
                    <a:lnTo>
                      <a:pt x="4" y="51"/>
                    </a:lnTo>
                    <a:lnTo>
                      <a:pt x="2" y="45"/>
                    </a:lnTo>
                    <a:lnTo>
                      <a:pt x="0" y="39"/>
                    </a:lnTo>
                    <a:lnTo>
                      <a:pt x="0" y="33"/>
                    </a:lnTo>
                    <a:lnTo>
                      <a:pt x="0" y="25"/>
                    </a:lnTo>
                    <a:lnTo>
                      <a:pt x="2" y="19"/>
                    </a:lnTo>
                    <a:lnTo>
                      <a:pt x="4" y="13"/>
                    </a:lnTo>
                    <a:lnTo>
                      <a:pt x="8" y="9"/>
                    </a:lnTo>
                    <a:lnTo>
                      <a:pt x="14" y="5"/>
                    </a:lnTo>
                    <a:lnTo>
                      <a:pt x="18" y="4"/>
                    </a:lnTo>
                    <a:lnTo>
                      <a:pt x="24"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8" name="Freeform 141"/>
              <p:cNvSpPr>
                <a:spLocks/>
              </p:cNvSpPr>
              <p:nvPr/>
            </p:nvSpPr>
            <p:spPr bwMode="auto">
              <a:xfrm>
                <a:off x="3291" y="1603"/>
                <a:ext cx="63" cy="65"/>
              </a:xfrm>
              <a:custGeom>
                <a:avLst/>
                <a:gdLst>
                  <a:gd name="T0" fmla="*/ 32 w 63"/>
                  <a:gd name="T1" fmla="*/ 0 h 65"/>
                  <a:gd name="T2" fmla="*/ 32 w 63"/>
                  <a:gd name="T3" fmla="*/ 0 h 65"/>
                  <a:gd name="T4" fmla="*/ 38 w 63"/>
                  <a:gd name="T5" fmla="*/ 2 h 65"/>
                  <a:gd name="T6" fmla="*/ 44 w 63"/>
                  <a:gd name="T7" fmla="*/ 4 h 65"/>
                  <a:gd name="T8" fmla="*/ 50 w 63"/>
                  <a:gd name="T9" fmla="*/ 5 h 65"/>
                  <a:gd name="T10" fmla="*/ 54 w 63"/>
                  <a:gd name="T11" fmla="*/ 9 h 65"/>
                  <a:gd name="T12" fmla="*/ 58 w 63"/>
                  <a:gd name="T13" fmla="*/ 13 h 65"/>
                  <a:gd name="T14" fmla="*/ 61 w 63"/>
                  <a:gd name="T15" fmla="*/ 19 h 65"/>
                  <a:gd name="T16" fmla="*/ 63 w 63"/>
                  <a:gd name="T17" fmla="*/ 25 h 65"/>
                  <a:gd name="T18" fmla="*/ 63 w 63"/>
                  <a:gd name="T19" fmla="*/ 33 h 65"/>
                  <a:gd name="T20" fmla="*/ 63 w 63"/>
                  <a:gd name="T21" fmla="*/ 39 h 65"/>
                  <a:gd name="T22" fmla="*/ 61 w 63"/>
                  <a:gd name="T23" fmla="*/ 45 h 65"/>
                  <a:gd name="T24" fmla="*/ 58 w 63"/>
                  <a:gd name="T25" fmla="*/ 51 h 65"/>
                  <a:gd name="T26" fmla="*/ 54 w 63"/>
                  <a:gd name="T27" fmla="*/ 55 h 65"/>
                  <a:gd name="T28" fmla="*/ 50 w 63"/>
                  <a:gd name="T29" fmla="*/ 59 h 65"/>
                  <a:gd name="T30" fmla="*/ 44 w 63"/>
                  <a:gd name="T31" fmla="*/ 63 h 65"/>
                  <a:gd name="T32" fmla="*/ 38 w 63"/>
                  <a:gd name="T33" fmla="*/ 65 h 65"/>
                  <a:gd name="T34" fmla="*/ 32 w 63"/>
                  <a:gd name="T35" fmla="*/ 65 h 65"/>
                  <a:gd name="T36" fmla="*/ 24 w 63"/>
                  <a:gd name="T37" fmla="*/ 65 h 65"/>
                  <a:gd name="T38" fmla="*/ 18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4 w 63"/>
                  <a:gd name="T57" fmla="*/ 13 h 65"/>
                  <a:gd name="T58" fmla="*/ 8 w 63"/>
                  <a:gd name="T59" fmla="*/ 9 h 65"/>
                  <a:gd name="T60" fmla="*/ 14 w 63"/>
                  <a:gd name="T61" fmla="*/ 5 h 65"/>
                  <a:gd name="T62" fmla="*/ 18 w 63"/>
                  <a:gd name="T63" fmla="*/ 4 h 65"/>
                  <a:gd name="T64" fmla="*/ 24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4"/>
                    </a:lnTo>
                    <a:lnTo>
                      <a:pt x="50" y="5"/>
                    </a:lnTo>
                    <a:lnTo>
                      <a:pt x="54" y="9"/>
                    </a:lnTo>
                    <a:lnTo>
                      <a:pt x="58" y="13"/>
                    </a:lnTo>
                    <a:lnTo>
                      <a:pt x="61" y="19"/>
                    </a:lnTo>
                    <a:lnTo>
                      <a:pt x="63" y="25"/>
                    </a:lnTo>
                    <a:lnTo>
                      <a:pt x="63" y="33"/>
                    </a:lnTo>
                    <a:lnTo>
                      <a:pt x="63" y="39"/>
                    </a:lnTo>
                    <a:lnTo>
                      <a:pt x="61" y="45"/>
                    </a:lnTo>
                    <a:lnTo>
                      <a:pt x="58" y="51"/>
                    </a:lnTo>
                    <a:lnTo>
                      <a:pt x="54" y="55"/>
                    </a:lnTo>
                    <a:lnTo>
                      <a:pt x="50" y="59"/>
                    </a:lnTo>
                    <a:lnTo>
                      <a:pt x="44" y="63"/>
                    </a:lnTo>
                    <a:lnTo>
                      <a:pt x="38" y="65"/>
                    </a:lnTo>
                    <a:lnTo>
                      <a:pt x="32" y="65"/>
                    </a:lnTo>
                    <a:lnTo>
                      <a:pt x="24" y="65"/>
                    </a:lnTo>
                    <a:lnTo>
                      <a:pt x="18" y="63"/>
                    </a:lnTo>
                    <a:lnTo>
                      <a:pt x="14" y="59"/>
                    </a:lnTo>
                    <a:lnTo>
                      <a:pt x="8" y="55"/>
                    </a:lnTo>
                    <a:lnTo>
                      <a:pt x="4" y="51"/>
                    </a:lnTo>
                    <a:lnTo>
                      <a:pt x="2" y="45"/>
                    </a:lnTo>
                    <a:lnTo>
                      <a:pt x="0" y="39"/>
                    </a:lnTo>
                    <a:lnTo>
                      <a:pt x="0" y="33"/>
                    </a:lnTo>
                    <a:lnTo>
                      <a:pt x="0" y="25"/>
                    </a:lnTo>
                    <a:lnTo>
                      <a:pt x="2" y="19"/>
                    </a:lnTo>
                    <a:lnTo>
                      <a:pt x="4" y="13"/>
                    </a:lnTo>
                    <a:lnTo>
                      <a:pt x="8" y="9"/>
                    </a:lnTo>
                    <a:lnTo>
                      <a:pt x="14" y="5"/>
                    </a:lnTo>
                    <a:lnTo>
                      <a:pt x="18" y="4"/>
                    </a:lnTo>
                    <a:lnTo>
                      <a:pt x="24"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9" name="Freeform 142"/>
              <p:cNvSpPr>
                <a:spLocks/>
              </p:cNvSpPr>
              <p:nvPr/>
            </p:nvSpPr>
            <p:spPr bwMode="auto">
              <a:xfrm>
                <a:off x="3447" y="1658"/>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19 h 65"/>
                  <a:gd name="T38" fmla="*/ 6 w 65"/>
                  <a:gd name="T39" fmla="*/ 15 h 65"/>
                  <a:gd name="T40" fmla="*/ 10 w 65"/>
                  <a:gd name="T41" fmla="*/ 10 h 65"/>
                  <a:gd name="T42" fmla="*/ 14 w 65"/>
                  <a:gd name="T43" fmla="*/ 6 h 65"/>
                  <a:gd name="T44" fmla="*/ 20 w 65"/>
                  <a:gd name="T45" fmla="*/ 4 h 65"/>
                  <a:gd name="T46" fmla="*/ 26 w 65"/>
                  <a:gd name="T47" fmla="*/ 2 h 65"/>
                  <a:gd name="T48" fmla="*/ 32 w 65"/>
                  <a:gd name="T49" fmla="*/ 0 h 65"/>
                  <a:gd name="T50" fmla="*/ 39 w 65"/>
                  <a:gd name="T51" fmla="*/ 2 h 65"/>
                  <a:gd name="T52" fmla="*/ 45 w 65"/>
                  <a:gd name="T53" fmla="*/ 4 h 65"/>
                  <a:gd name="T54" fmla="*/ 51 w 65"/>
                  <a:gd name="T55" fmla="*/ 6 h 65"/>
                  <a:gd name="T56" fmla="*/ 55 w 65"/>
                  <a:gd name="T57" fmla="*/ 10 h 65"/>
                  <a:gd name="T58" fmla="*/ 59 w 65"/>
                  <a:gd name="T59" fmla="*/ 15 h 65"/>
                  <a:gd name="T60" fmla="*/ 61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5"/>
                    </a:lnTo>
                    <a:lnTo>
                      <a:pt x="10" y="10"/>
                    </a:lnTo>
                    <a:lnTo>
                      <a:pt x="14" y="6"/>
                    </a:lnTo>
                    <a:lnTo>
                      <a:pt x="20" y="4"/>
                    </a:lnTo>
                    <a:lnTo>
                      <a:pt x="26" y="2"/>
                    </a:lnTo>
                    <a:lnTo>
                      <a:pt x="32" y="0"/>
                    </a:lnTo>
                    <a:lnTo>
                      <a:pt x="39" y="2"/>
                    </a:lnTo>
                    <a:lnTo>
                      <a:pt x="45" y="4"/>
                    </a:lnTo>
                    <a:lnTo>
                      <a:pt x="51" y="6"/>
                    </a:lnTo>
                    <a:lnTo>
                      <a:pt x="55" y="10"/>
                    </a:lnTo>
                    <a:lnTo>
                      <a:pt x="59" y="15"/>
                    </a:lnTo>
                    <a:lnTo>
                      <a:pt x="61" y="19"/>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0" name="Freeform 143"/>
              <p:cNvSpPr>
                <a:spLocks/>
              </p:cNvSpPr>
              <p:nvPr/>
            </p:nvSpPr>
            <p:spPr bwMode="auto">
              <a:xfrm>
                <a:off x="3447" y="1658"/>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19 h 65"/>
                  <a:gd name="T40" fmla="*/ 6 w 65"/>
                  <a:gd name="T41" fmla="*/ 15 h 65"/>
                  <a:gd name="T42" fmla="*/ 10 w 65"/>
                  <a:gd name="T43" fmla="*/ 10 h 65"/>
                  <a:gd name="T44" fmla="*/ 14 w 65"/>
                  <a:gd name="T45" fmla="*/ 6 h 65"/>
                  <a:gd name="T46" fmla="*/ 20 w 65"/>
                  <a:gd name="T47" fmla="*/ 4 h 65"/>
                  <a:gd name="T48" fmla="*/ 26 w 65"/>
                  <a:gd name="T49" fmla="*/ 2 h 65"/>
                  <a:gd name="T50" fmla="*/ 32 w 65"/>
                  <a:gd name="T51" fmla="*/ 0 h 65"/>
                  <a:gd name="T52" fmla="*/ 39 w 65"/>
                  <a:gd name="T53" fmla="*/ 2 h 65"/>
                  <a:gd name="T54" fmla="*/ 45 w 65"/>
                  <a:gd name="T55" fmla="*/ 4 h 65"/>
                  <a:gd name="T56" fmla="*/ 51 w 65"/>
                  <a:gd name="T57" fmla="*/ 6 h 65"/>
                  <a:gd name="T58" fmla="*/ 55 w 65"/>
                  <a:gd name="T59" fmla="*/ 10 h 65"/>
                  <a:gd name="T60" fmla="*/ 59 w 65"/>
                  <a:gd name="T61" fmla="*/ 15 h 65"/>
                  <a:gd name="T62" fmla="*/ 61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5"/>
                    </a:lnTo>
                    <a:lnTo>
                      <a:pt x="10" y="10"/>
                    </a:lnTo>
                    <a:lnTo>
                      <a:pt x="14" y="6"/>
                    </a:lnTo>
                    <a:lnTo>
                      <a:pt x="20" y="4"/>
                    </a:lnTo>
                    <a:lnTo>
                      <a:pt x="26" y="2"/>
                    </a:lnTo>
                    <a:lnTo>
                      <a:pt x="32" y="0"/>
                    </a:lnTo>
                    <a:lnTo>
                      <a:pt x="39" y="2"/>
                    </a:lnTo>
                    <a:lnTo>
                      <a:pt x="45" y="4"/>
                    </a:lnTo>
                    <a:lnTo>
                      <a:pt x="51" y="6"/>
                    </a:lnTo>
                    <a:lnTo>
                      <a:pt x="55" y="10"/>
                    </a:lnTo>
                    <a:lnTo>
                      <a:pt x="59" y="15"/>
                    </a:lnTo>
                    <a:lnTo>
                      <a:pt x="61"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1" name="Freeform 144"/>
              <p:cNvSpPr>
                <a:spLocks/>
              </p:cNvSpPr>
              <p:nvPr/>
            </p:nvSpPr>
            <p:spPr bwMode="auto">
              <a:xfrm>
                <a:off x="3429" y="1823"/>
                <a:ext cx="63" cy="65"/>
              </a:xfrm>
              <a:custGeom>
                <a:avLst/>
                <a:gdLst>
                  <a:gd name="T0" fmla="*/ 63 w 63"/>
                  <a:gd name="T1" fmla="*/ 34 h 65"/>
                  <a:gd name="T2" fmla="*/ 63 w 63"/>
                  <a:gd name="T3" fmla="*/ 39 h 65"/>
                  <a:gd name="T4" fmla="*/ 61 w 63"/>
                  <a:gd name="T5" fmla="*/ 45 h 65"/>
                  <a:gd name="T6" fmla="*/ 57 w 63"/>
                  <a:gd name="T7" fmla="*/ 51 h 65"/>
                  <a:gd name="T8" fmla="*/ 53 w 63"/>
                  <a:gd name="T9" fmla="*/ 55 h 65"/>
                  <a:gd name="T10" fmla="*/ 50 w 63"/>
                  <a:gd name="T11" fmla="*/ 59 h 65"/>
                  <a:gd name="T12" fmla="*/ 44 w 63"/>
                  <a:gd name="T13" fmla="*/ 61 h 65"/>
                  <a:gd name="T14" fmla="*/ 38 w 63"/>
                  <a:gd name="T15" fmla="*/ 63 h 65"/>
                  <a:gd name="T16" fmla="*/ 32 w 63"/>
                  <a:gd name="T17" fmla="*/ 65 h 65"/>
                  <a:gd name="T18" fmla="*/ 24 w 63"/>
                  <a:gd name="T19" fmla="*/ 63 h 65"/>
                  <a:gd name="T20" fmla="*/ 18 w 63"/>
                  <a:gd name="T21" fmla="*/ 61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4 h 65"/>
                  <a:gd name="T34" fmla="*/ 0 w 63"/>
                  <a:gd name="T35" fmla="*/ 26 h 65"/>
                  <a:gd name="T36" fmla="*/ 2 w 63"/>
                  <a:gd name="T37" fmla="*/ 20 h 65"/>
                  <a:gd name="T38" fmla="*/ 4 w 63"/>
                  <a:gd name="T39" fmla="*/ 14 h 65"/>
                  <a:gd name="T40" fmla="*/ 8 w 63"/>
                  <a:gd name="T41" fmla="*/ 10 h 65"/>
                  <a:gd name="T42" fmla="*/ 14 w 63"/>
                  <a:gd name="T43" fmla="*/ 6 h 65"/>
                  <a:gd name="T44" fmla="*/ 18 w 63"/>
                  <a:gd name="T45" fmla="*/ 2 h 65"/>
                  <a:gd name="T46" fmla="*/ 24 w 63"/>
                  <a:gd name="T47" fmla="*/ 0 h 65"/>
                  <a:gd name="T48" fmla="*/ 32 w 63"/>
                  <a:gd name="T49" fmla="*/ 0 h 65"/>
                  <a:gd name="T50" fmla="*/ 38 w 63"/>
                  <a:gd name="T51" fmla="*/ 0 h 65"/>
                  <a:gd name="T52" fmla="*/ 44 w 63"/>
                  <a:gd name="T53" fmla="*/ 2 h 65"/>
                  <a:gd name="T54" fmla="*/ 50 w 63"/>
                  <a:gd name="T55" fmla="*/ 6 h 65"/>
                  <a:gd name="T56" fmla="*/ 53 w 63"/>
                  <a:gd name="T57" fmla="*/ 10 h 65"/>
                  <a:gd name="T58" fmla="*/ 57 w 63"/>
                  <a:gd name="T59" fmla="*/ 14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39"/>
                    </a:lnTo>
                    <a:lnTo>
                      <a:pt x="61" y="45"/>
                    </a:lnTo>
                    <a:lnTo>
                      <a:pt x="57" y="51"/>
                    </a:lnTo>
                    <a:lnTo>
                      <a:pt x="53" y="55"/>
                    </a:lnTo>
                    <a:lnTo>
                      <a:pt x="50" y="59"/>
                    </a:lnTo>
                    <a:lnTo>
                      <a:pt x="44" y="61"/>
                    </a:lnTo>
                    <a:lnTo>
                      <a:pt x="38" y="63"/>
                    </a:lnTo>
                    <a:lnTo>
                      <a:pt x="32" y="65"/>
                    </a:lnTo>
                    <a:lnTo>
                      <a:pt x="24" y="63"/>
                    </a:lnTo>
                    <a:lnTo>
                      <a:pt x="18" y="61"/>
                    </a:lnTo>
                    <a:lnTo>
                      <a:pt x="14" y="59"/>
                    </a:lnTo>
                    <a:lnTo>
                      <a:pt x="8" y="55"/>
                    </a:lnTo>
                    <a:lnTo>
                      <a:pt x="4" y="51"/>
                    </a:lnTo>
                    <a:lnTo>
                      <a:pt x="2" y="45"/>
                    </a:lnTo>
                    <a:lnTo>
                      <a:pt x="0" y="39"/>
                    </a:lnTo>
                    <a:lnTo>
                      <a:pt x="0" y="34"/>
                    </a:lnTo>
                    <a:lnTo>
                      <a:pt x="0" y="26"/>
                    </a:lnTo>
                    <a:lnTo>
                      <a:pt x="2" y="20"/>
                    </a:lnTo>
                    <a:lnTo>
                      <a:pt x="4" y="14"/>
                    </a:lnTo>
                    <a:lnTo>
                      <a:pt x="8" y="10"/>
                    </a:lnTo>
                    <a:lnTo>
                      <a:pt x="14" y="6"/>
                    </a:lnTo>
                    <a:lnTo>
                      <a:pt x="18" y="2"/>
                    </a:lnTo>
                    <a:lnTo>
                      <a:pt x="24" y="0"/>
                    </a:lnTo>
                    <a:lnTo>
                      <a:pt x="32" y="0"/>
                    </a:lnTo>
                    <a:lnTo>
                      <a:pt x="38" y="0"/>
                    </a:lnTo>
                    <a:lnTo>
                      <a:pt x="44" y="2"/>
                    </a:lnTo>
                    <a:lnTo>
                      <a:pt x="50" y="6"/>
                    </a:lnTo>
                    <a:lnTo>
                      <a:pt x="53" y="10"/>
                    </a:lnTo>
                    <a:lnTo>
                      <a:pt x="57" y="14"/>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2" name="Freeform 145"/>
              <p:cNvSpPr>
                <a:spLocks/>
              </p:cNvSpPr>
              <p:nvPr/>
            </p:nvSpPr>
            <p:spPr bwMode="auto">
              <a:xfrm>
                <a:off x="3429" y="1823"/>
                <a:ext cx="63" cy="65"/>
              </a:xfrm>
              <a:custGeom>
                <a:avLst/>
                <a:gdLst>
                  <a:gd name="T0" fmla="*/ 63 w 63"/>
                  <a:gd name="T1" fmla="*/ 34 h 65"/>
                  <a:gd name="T2" fmla="*/ 63 w 63"/>
                  <a:gd name="T3" fmla="*/ 34 h 65"/>
                  <a:gd name="T4" fmla="*/ 63 w 63"/>
                  <a:gd name="T5" fmla="*/ 39 h 65"/>
                  <a:gd name="T6" fmla="*/ 61 w 63"/>
                  <a:gd name="T7" fmla="*/ 45 h 65"/>
                  <a:gd name="T8" fmla="*/ 57 w 63"/>
                  <a:gd name="T9" fmla="*/ 51 h 65"/>
                  <a:gd name="T10" fmla="*/ 53 w 63"/>
                  <a:gd name="T11" fmla="*/ 55 h 65"/>
                  <a:gd name="T12" fmla="*/ 50 w 63"/>
                  <a:gd name="T13" fmla="*/ 59 h 65"/>
                  <a:gd name="T14" fmla="*/ 44 w 63"/>
                  <a:gd name="T15" fmla="*/ 61 h 65"/>
                  <a:gd name="T16" fmla="*/ 38 w 63"/>
                  <a:gd name="T17" fmla="*/ 63 h 65"/>
                  <a:gd name="T18" fmla="*/ 32 w 63"/>
                  <a:gd name="T19" fmla="*/ 65 h 65"/>
                  <a:gd name="T20" fmla="*/ 24 w 63"/>
                  <a:gd name="T21" fmla="*/ 63 h 65"/>
                  <a:gd name="T22" fmla="*/ 18 w 63"/>
                  <a:gd name="T23" fmla="*/ 61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4 h 65"/>
                  <a:gd name="T36" fmla="*/ 0 w 63"/>
                  <a:gd name="T37" fmla="*/ 26 h 65"/>
                  <a:gd name="T38" fmla="*/ 2 w 63"/>
                  <a:gd name="T39" fmla="*/ 20 h 65"/>
                  <a:gd name="T40" fmla="*/ 4 w 63"/>
                  <a:gd name="T41" fmla="*/ 14 h 65"/>
                  <a:gd name="T42" fmla="*/ 8 w 63"/>
                  <a:gd name="T43" fmla="*/ 10 h 65"/>
                  <a:gd name="T44" fmla="*/ 14 w 63"/>
                  <a:gd name="T45" fmla="*/ 6 h 65"/>
                  <a:gd name="T46" fmla="*/ 18 w 63"/>
                  <a:gd name="T47" fmla="*/ 2 h 65"/>
                  <a:gd name="T48" fmla="*/ 24 w 63"/>
                  <a:gd name="T49" fmla="*/ 0 h 65"/>
                  <a:gd name="T50" fmla="*/ 32 w 63"/>
                  <a:gd name="T51" fmla="*/ 0 h 65"/>
                  <a:gd name="T52" fmla="*/ 38 w 63"/>
                  <a:gd name="T53" fmla="*/ 0 h 65"/>
                  <a:gd name="T54" fmla="*/ 44 w 63"/>
                  <a:gd name="T55" fmla="*/ 2 h 65"/>
                  <a:gd name="T56" fmla="*/ 50 w 63"/>
                  <a:gd name="T57" fmla="*/ 6 h 65"/>
                  <a:gd name="T58" fmla="*/ 53 w 63"/>
                  <a:gd name="T59" fmla="*/ 10 h 65"/>
                  <a:gd name="T60" fmla="*/ 57 w 63"/>
                  <a:gd name="T61" fmla="*/ 14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39"/>
                    </a:lnTo>
                    <a:lnTo>
                      <a:pt x="61" y="45"/>
                    </a:lnTo>
                    <a:lnTo>
                      <a:pt x="57" y="51"/>
                    </a:lnTo>
                    <a:lnTo>
                      <a:pt x="53" y="55"/>
                    </a:lnTo>
                    <a:lnTo>
                      <a:pt x="50" y="59"/>
                    </a:lnTo>
                    <a:lnTo>
                      <a:pt x="44" y="61"/>
                    </a:lnTo>
                    <a:lnTo>
                      <a:pt x="38" y="63"/>
                    </a:lnTo>
                    <a:lnTo>
                      <a:pt x="32" y="65"/>
                    </a:lnTo>
                    <a:lnTo>
                      <a:pt x="24" y="63"/>
                    </a:lnTo>
                    <a:lnTo>
                      <a:pt x="18" y="61"/>
                    </a:lnTo>
                    <a:lnTo>
                      <a:pt x="14" y="59"/>
                    </a:lnTo>
                    <a:lnTo>
                      <a:pt x="8" y="55"/>
                    </a:lnTo>
                    <a:lnTo>
                      <a:pt x="4" y="51"/>
                    </a:lnTo>
                    <a:lnTo>
                      <a:pt x="2" y="45"/>
                    </a:lnTo>
                    <a:lnTo>
                      <a:pt x="0" y="39"/>
                    </a:lnTo>
                    <a:lnTo>
                      <a:pt x="0" y="34"/>
                    </a:lnTo>
                    <a:lnTo>
                      <a:pt x="0" y="26"/>
                    </a:lnTo>
                    <a:lnTo>
                      <a:pt x="2" y="20"/>
                    </a:lnTo>
                    <a:lnTo>
                      <a:pt x="4" y="14"/>
                    </a:lnTo>
                    <a:lnTo>
                      <a:pt x="8" y="10"/>
                    </a:lnTo>
                    <a:lnTo>
                      <a:pt x="14" y="6"/>
                    </a:lnTo>
                    <a:lnTo>
                      <a:pt x="18" y="2"/>
                    </a:lnTo>
                    <a:lnTo>
                      <a:pt x="24" y="0"/>
                    </a:lnTo>
                    <a:lnTo>
                      <a:pt x="32" y="0"/>
                    </a:lnTo>
                    <a:lnTo>
                      <a:pt x="38" y="0"/>
                    </a:lnTo>
                    <a:lnTo>
                      <a:pt x="44" y="2"/>
                    </a:lnTo>
                    <a:lnTo>
                      <a:pt x="50" y="6"/>
                    </a:lnTo>
                    <a:lnTo>
                      <a:pt x="53" y="10"/>
                    </a:lnTo>
                    <a:lnTo>
                      <a:pt x="57" y="14"/>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3" name="Freeform 146"/>
              <p:cNvSpPr>
                <a:spLocks/>
              </p:cNvSpPr>
              <p:nvPr/>
            </p:nvSpPr>
            <p:spPr bwMode="auto">
              <a:xfrm>
                <a:off x="3370" y="1654"/>
                <a:ext cx="65" cy="63"/>
              </a:xfrm>
              <a:custGeom>
                <a:avLst/>
                <a:gdLst>
                  <a:gd name="T0" fmla="*/ 0 w 65"/>
                  <a:gd name="T1" fmla="*/ 31 h 63"/>
                  <a:gd name="T2" fmla="*/ 2 w 65"/>
                  <a:gd name="T3" fmla="*/ 25 h 63"/>
                  <a:gd name="T4" fmla="*/ 4 w 65"/>
                  <a:gd name="T5" fmla="*/ 19 h 63"/>
                  <a:gd name="T6" fmla="*/ 6 w 65"/>
                  <a:gd name="T7" fmla="*/ 14 h 63"/>
                  <a:gd name="T8" fmla="*/ 10 w 65"/>
                  <a:gd name="T9" fmla="*/ 8 h 63"/>
                  <a:gd name="T10" fmla="*/ 14 w 65"/>
                  <a:gd name="T11" fmla="*/ 4 h 63"/>
                  <a:gd name="T12" fmla="*/ 20 w 65"/>
                  <a:gd name="T13" fmla="*/ 2 h 63"/>
                  <a:gd name="T14" fmla="*/ 26 w 65"/>
                  <a:gd name="T15" fmla="*/ 0 h 63"/>
                  <a:gd name="T16" fmla="*/ 34 w 65"/>
                  <a:gd name="T17" fmla="*/ 0 h 63"/>
                  <a:gd name="T18" fmla="*/ 40 w 65"/>
                  <a:gd name="T19" fmla="*/ 0 h 63"/>
                  <a:gd name="T20" fmla="*/ 46 w 65"/>
                  <a:gd name="T21" fmla="*/ 2 h 63"/>
                  <a:gd name="T22" fmla="*/ 51 w 65"/>
                  <a:gd name="T23" fmla="*/ 4 h 63"/>
                  <a:gd name="T24" fmla="*/ 55 w 65"/>
                  <a:gd name="T25" fmla="*/ 8 h 63"/>
                  <a:gd name="T26" fmla="*/ 59 w 65"/>
                  <a:gd name="T27" fmla="*/ 14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5 h 63"/>
                  <a:gd name="T42" fmla="*/ 51 w 65"/>
                  <a:gd name="T43" fmla="*/ 57 h 63"/>
                  <a:gd name="T44" fmla="*/ 46 w 65"/>
                  <a:gd name="T45" fmla="*/ 61 h 63"/>
                  <a:gd name="T46" fmla="*/ 40 w 65"/>
                  <a:gd name="T47" fmla="*/ 63 h 63"/>
                  <a:gd name="T48" fmla="*/ 34 w 65"/>
                  <a:gd name="T49" fmla="*/ 63 h 63"/>
                  <a:gd name="T50" fmla="*/ 26 w 65"/>
                  <a:gd name="T51" fmla="*/ 63 h 63"/>
                  <a:gd name="T52" fmla="*/ 20 w 65"/>
                  <a:gd name="T53" fmla="*/ 61 h 63"/>
                  <a:gd name="T54" fmla="*/ 14 w 65"/>
                  <a:gd name="T55" fmla="*/ 57 h 63"/>
                  <a:gd name="T56" fmla="*/ 10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8"/>
                    </a:lnTo>
                    <a:lnTo>
                      <a:pt x="14" y="4"/>
                    </a:lnTo>
                    <a:lnTo>
                      <a:pt x="20" y="2"/>
                    </a:lnTo>
                    <a:lnTo>
                      <a:pt x="26" y="0"/>
                    </a:lnTo>
                    <a:lnTo>
                      <a:pt x="34" y="0"/>
                    </a:lnTo>
                    <a:lnTo>
                      <a:pt x="40" y="0"/>
                    </a:lnTo>
                    <a:lnTo>
                      <a:pt x="46" y="2"/>
                    </a:lnTo>
                    <a:lnTo>
                      <a:pt x="51" y="4"/>
                    </a:lnTo>
                    <a:lnTo>
                      <a:pt x="55" y="8"/>
                    </a:lnTo>
                    <a:lnTo>
                      <a:pt x="59" y="14"/>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4" name="Freeform 147"/>
              <p:cNvSpPr>
                <a:spLocks/>
              </p:cNvSpPr>
              <p:nvPr/>
            </p:nvSpPr>
            <p:spPr bwMode="auto">
              <a:xfrm>
                <a:off x="3370" y="1654"/>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8 h 63"/>
                  <a:gd name="T12" fmla="*/ 14 w 65"/>
                  <a:gd name="T13" fmla="*/ 4 h 63"/>
                  <a:gd name="T14" fmla="*/ 20 w 65"/>
                  <a:gd name="T15" fmla="*/ 2 h 63"/>
                  <a:gd name="T16" fmla="*/ 26 w 65"/>
                  <a:gd name="T17" fmla="*/ 0 h 63"/>
                  <a:gd name="T18" fmla="*/ 34 w 65"/>
                  <a:gd name="T19" fmla="*/ 0 h 63"/>
                  <a:gd name="T20" fmla="*/ 40 w 65"/>
                  <a:gd name="T21" fmla="*/ 0 h 63"/>
                  <a:gd name="T22" fmla="*/ 46 w 65"/>
                  <a:gd name="T23" fmla="*/ 2 h 63"/>
                  <a:gd name="T24" fmla="*/ 51 w 65"/>
                  <a:gd name="T25" fmla="*/ 4 h 63"/>
                  <a:gd name="T26" fmla="*/ 55 w 65"/>
                  <a:gd name="T27" fmla="*/ 8 h 63"/>
                  <a:gd name="T28" fmla="*/ 59 w 65"/>
                  <a:gd name="T29" fmla="*/ 14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5 h 63"/>
                  <a:gd name="T44" fmla="*/ 51 w 65"/>
                  <a:gd name="T45" fmla="*/ 57 h 63"/>
                  <a:gd name="T46" fmla="*/ 46 w 65"/>
                  <a:gd name="T47" fmla="*/ 61 h 63"/>
                  <a:gd name="T48" fmla="*/ 40 w 65"/>
                  <a:gd name="T49" fmla="*/ 63 h 63"/>
                  <a:gd name="T50" fmla="*/ 34 w 65"/>
                  <a:gd name="T51" fmla="*/ 63 h 63"/>
                  <a:gd name="T52" fmla="*/ 26 w 65"/>
                  <a:gd name="T53" fmla="*/ 63 h 63"/>
                  <a:gd name="T54" fmla="*/ 20 w 65"/>
                  <a:gd name="T55" fmla="*/ 61 h 63"/>
                  <a:gd name="T56" fmla="*/ 14 w 65"/>
                  <a:gd name="T57" fmla="*/ 57 h 63"/>
                  <a:gd name="T58" fmla="*/ 10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8"/>
                    </a:lnTo>
                    <a:lnTo>
                      <a:pt x="14" y="4"/>
                    </a:lnTo>
                    <a:lnTo>
                      <a:pt x="20" y="2"/>
                    </a:lnTo>
                    <a:lnTo>
                      <a:pt x="26" y="0"/>
                    </a:lnTo>
                    <a:lnTo>
                      <a:pt x="34" y="0"/>
                    </a:lnTo>
                    <a:lnTo>
                      <a:pt x="40" y="0"/>
                    </a:lnTo>
                    <a:lnTo>
                      <a:pt x="46" y="2"/>
                    </a:lnTo>
                    <a:lnTo>
                      <a:pt x="51" y="4"/>
                    </a:lnTo>
                    <a:lnTo>
                      <a:pt x="55" y="8"/>
                    </a:lnTo>
                    <a:lnTo>
                      <a:pt x="59" y="14"/>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5" name="Freeform 148"/>
              <p:cNvSpPr>
                <a:spLocks/>
              </p:cNvSpPr>
              <p:nvPr/>
            </p:nvSpPr>
            <p:spPr bwMode="auto">
              <a:xfrm>
                <a:off x="3396" y="1815"/>
                <a:ext cx="65" cy="65"/>
              </a:xfrm>
              <a:custGeom>
                <a:avLst/>
                <a:gdLst>
                  <a:gd name="T0" fmla="*/ 65 w 65"/>
                  <a:gd name="T1" fmla="*/ 34 h 65"/>
                  <a:gd name="T2" fmla="*/ 63 w 65"/>
                  <a:gd name="T3" fmla="*/ 40 h 65"/>
                  <a:gd name="T4" fmla="*/ 61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20 w 65"/>
                  <a:gd name="T21" fmla="*/ 63 h 65"/>
                  <a:gd name="T22" fmla="*/ 14 w 65"/>
                  <a:gd name="T23" fmla="*/ 59 h 65"/>
                  <a:gd name="T24" fmla="*/ 10 w 65"/>
                  <a:gd name="T25" fmla="*/ 55 h 65"/>
                  <a:gd name="T26" fmla="*/ 6 w 65"/>
                  <a:gd name="T27" fmla="*/ 51 h 65"/>
                  <a:gd name="T28" fmla="*/ 2 w 65"/>
                  <a:gd name="T29" fmla="*/ 46 h 65"/>
                  <a:gd name="T30" fmla="*/ 0 w 65"/>
                  <a:gd name="T31" fmla="*/ 40 h 65"/>
                  <a:gd name="T32" fmla="*/ 0 w 65"/>
                  <a:gd name="T33" fmla="*/ 34 h 65"/>
                  <a:gd name="T34" fmla="*/ 0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5 w 65"/>
                  <a:gd name="T47" fmla="*/ 2 h 65"/>
                  <a:gd name="T48" fmla="*/ 31 w 65"/>
                  <a:gd name="T49" fmla="*/ 0 h 65"/>
                  <a:gd name="T50" fmla="*/ 39 w 65"/>
                  <a:gd name="T51" fmla="*/ 2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6"/>
                    </a:lnTo>
                    <a:lnTo>
                      <a:pt x="0" y="40"/>
                    </a:lnTo>
                    <a:lnTo>
                      <a:pt x="0" y="34"/>
                    </a:lnTo>
                    <a:lnTo>
                      <a:pt x="0" y="26"/>
                    </a:lnTo>
                    <a:lnTo>
                      <a:pt x="2" y="20"/>
                    </a:lnTo>
                    <a:lnTo>
                      <a:pt x="6" y="14"/>
                    </a:lnTo>
                    <a:lnTo>
                      <a:pt x="10" y="10"/>
                    </a:lnTo>
                    <a:lnTo>
                      <a:pt x="14" y="6"/>
                    </a:lnTo>
                    <a:lnTo>
                      <a:pt x="20" y="2"/>
                    </a:lnTo>
                    <a:lnTo>
                      <a:pt x="25" y="2"/>
                    </a:lnTo>
                    <a:lnTo>
                      <a:pt x="31" y="0"/>
                    </a:lnTo>
                    <a:lnTo>
                      <a:pt x="39" y="2"/>
                    </a:lnTo>
                    <a:lnTo>
                      <a:pt x="45" y="2"/>
                    </a:lnTo>
                    <a:lnTo>
                      <a:pt x="51" y="6"/>
                    </a:lnTo>
                    <a:lnTo>
                      <a:pt x="55" y="10"/>
                    </a:lnTo>
                    <a:lnTo>
                      <a:pt x="59" y="14"/>
                    </a:lnTo>
                    <a:lnTo>
                      <a:pt x="61" y="20"/>
                    </a:lnTo>
                    <a:lnTo>
                      <a:pt x="63"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6" name="Freeform 149"/>
              <p:cNvSpPr>
                <a:spLocks/>
              </p:cNvSpPr>
              <p:nvPr/>
            </p:nvSpPr>
            <p:spPr bwMode="auto">
              <a:xfrm>
                <a:off x="3396" y="1815"/>
                <a:ext cx="65" cy="65"/>
              </a:xfrm>
              <a:custGeom>
                <a:avLst/>
                <a:gdLst>
                  <a:gd name="T0" fmla="*/ 65 w 65"/>
                  <a:gd name="T1" fmla="*/ 34 h 65"/>
                  <a:gd name="T2" fmla="*/ 65 w 65"/>
                  <a:gd name="T3" fmla="*/ 34 h 65"/>
                  <a:gd name="T4" fmla="*/ 63 w 65"/>
                  <a:gd name="T5" fmla="*/ 40 h 65"/>
                  <a:gd name="T6" fmla="*/ 61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20 w 65"/>
                  <a:gd name="T23" fmla="*/ 63 h 65"/>
                  <a:gd name="T24" fmla="*/ 14 w 65"/>
                  <a:gd name="T25" fmla="*/ 59 h 65"/>
                  <a:gd name="T26" fmla="*/ 10 w 65"/>
                  <a:gd name="T27" fmla="*/ 55 h 65"/>
                  <a:gd name="T28" fmla="*/ 6 w 65"/>
                  <a:gd name="T29" fmla="*/ 51 h 65"/>
                  <a:gd name="T30" fmla="*/ 2 w 65"/>
                  <a:gd name="T31" fmla="*/ 46 h 65"/>
                  <a:gd name="T32" fmla="*/ 0 w 65"/>
                  <a:gd name="T33" fmla="*/ 40 h 65"/>
                  <a:gd name="T34" fmla="*/ 0 w 65"/>
                  <a:gd name="T35" fmla="*/ 34 h 65"/>
                  <a:gd name="T36" fmla="*/ 0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5 w 65"/>
                  <a:gd name="T49" fmla="*/ 2 h 65"/>
                  <a:gd name="T50" fmla="*/ 31 w 65"/>
                  <a:gd name="T51" fmla="*/ 0 h 65"/>
                  <a:gd name="T52" fmla="*/ 39 w 65"/>
                  <a:gd name="T53" fmla="*/ 2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6"/>
                    </a:lnTo>
                    <a:lnTo>
                      <a:pt x="0" y="40"/>
                    </a:lnTo>
                    <a:lnTo>
                      <a:pt x="0" y="34"/>
                    </a:lnTo>
                    <a:lnTo>
                      <a:pt x="0" y="26"/>
                    </a:lnTo>
                    <a:lnTo>
                      <a:pt x="2" y="20"/>
                    </a:lnTo>
                    <a:lnTo>
                      <a:pt x="6" y="14"/>
                    </a:lnTo>
                    <a:lnTo>
                      <a:pt x="10" y="10"/>
                    </a:lnTo>
                    <a:lnTo>
                      <a:pt x="14" y="6"/>
                    </a:lnTo>
                    <a:lnTo>
                      <a:pt x="20" y="2"/>
                    </a:lnTo>
                    <a:lnTo>
                      <a:pt x="25" y="2"/>
                    </a:lnTo>
                    <a:lnTo>
                      <a:pt x="31" y="0"/>
                    </a:lnTo>
                    <a:lnTo>
                      <a:pt x="39" y="2"/>
                    </a:lnTo>
                    <a:lnTo>
                      <a:pt x="45" y="2"/>
                    </a:lnTo>
                    <a:lnTo>
                      <a:pt x="51" y="6"/>
                    </a:lnTo>
                    <a:lnTo>
                      <a:pt x="55" y="10"/>
                    </a:lnTo>
                    <a:lnTo>
                      <a:pt x="59" y="14"/>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7" name="Freeform 150"/>
              <p:cNvSpPr>
                <a:spLocks/>
              </p:cNvSpPr>
              <p:nvPr/>
            </p:nvSpPr>
            <p:spPr bwMode="auto">
              <a:xfrm>
                <a:off x="3555" y="1654"/>
                <a:ext cx="65" cy="65"/>
              </a:xfrm>
              <a:custGeom>
                <a:avLst/>
                <a:gdLst>
                  <a:gd name="T0" fmla="*/ 0 w 65"/>
                  <a:gd name="T1" fmla="*/ 33 h 65"/>
                  <a:gd name="T2" fmla="*/ 0 w 65"/>
                  <a:gd name="T3" fmla="*/ 25 h 65"/>
                  <a:gd name="T4" fmla="*/ 2 w 65"/>
                  <a:gd name="T5" fmla="*/ 19 h 65"/>
                  <a:gd name="T6" fmla="*/ 6 w 65"/>
                  <a:gd name="T7" fmla="*/ 14 h 65"/>
                  <a:gd name="T8" fmla="*/ 10 w 65"/>
                  <a:gd name="T9" fmla="*/ 10 h 65"/>
                  <a:gd name="T10" fmla="*/ 14 w 65"/>
                  <a:gd name="T11" fmla="*/ 6 h 65"/>
                  <a:gd name="T12" fmla="*/ 20 w 65"/>
                  <a:gd name="T13" fmla="*/ 4 h 65"/>
                  <a:gd name="T14" fmla="*/ 26 w 65"/>
                  <a:gd name="T15" fmla="*/ 2 h 65"/>
                  <a:gd name="T16" fmla="*/ 32 w 65"/>
                  <a:gd name="T17" fmla="*/ 0 h 65"/>
                  <a:gd name="T18" fmla="*/ 40 w 65"/>
                  <a:gd name="T19" fmla="*/ 2 h 65"/>
                  <a:gd name="T20" fmla="*/ 46 w 65"/>
                  <a:gd name="T21" fmla="*/ 4 h 65"/>
                  <a:gd name="T22" fmla="*/ 51 w 65"/>
                  <a:gd name="T23" fmla="*/ 6 h 65"/>
                  <a:gd name="T24" fmla="*/ 55 w 65"/>
                  <a:gd name="T25" fmla="*/ 10 h 65"/>
                  <a:gd name="T26" fmla="*/ 59 w 65"/>
                  <a:gd name="T27" fmla="*/ 14 h 65"/>
                  <a:gd name="T28" fmla="*/ 61 w 65"/>
                  <a:gd name="T29" fmla="*/ 19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4"/>
                    </a:lnTo>
                    <a:lnTo>
                      <a:pt x="10" y="10"/>
                    </a:lnTo>
                    <a:lnTo>
                      <a:pt x="14" y="6"/>
                    </a:lnTo>
                    <a:lnTo>
                      <a:pt x="20" y="4"/>
                    </a:lnTo>
                    <a:lnTo>
                      <a:pt x="26" y="2"/>
                    </a:lnTo>
                    <a:lnTo>
                      <a:pt x="32" y="0"/>
                    </a:lnTo>
                    <a:lnTo>
                      <a:pt x="40" y="2"/>
                    </a:lnTo>
                    <a:lnTo>
                      <a:pt x="46" y="4"/>
                    </a:lnTo>
                    <a:lnTo>
                      <a:pt x="51" y="6"/>
                    </a:lnTo>
                    <a:lnTo>
                      <a:pt x="55" y="10"/>
                    </a:lnTo>
                    <a:lnTo>
                      <a:pt x="59" y="14"/>
                    </a:lnTo>
                    <a:lnTo>
                      <a:pt x="61" y="19"/>
                    </a:lnTo>
                    <a:lnTo>
                      <a:pt x="63" y="25"/>
                    </a:lnTo>
                    <a:lnTo>
                      <a:pt x="65" y="33"/>
                    </a:lnTo>
                    <a:lnTo>
                      <a:pt x="63" y="39"/>
                    </a:lnTo>
                    <a:lnTo>
                      <a:pt x="61" y="45"/>
                    </a:lnTo>
                    <a:lnTo>
                      <a:pt x="59" y="51"/>
                    </a:lnTo>
                    <a:lnTo>
                      <a:pt x="55" y="55"/>
                    </a:lnTo>
                    <a:lnTo>
                      <a:pt x="51"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8" name="Freeform 151"/>
              <p:cNvSpPr>
                <a:spLocks/>
              </p:cNvSpPr>
              <p:nvPr/>
            </p:nvSpPr>
            <p:spPr bwMode="auto">
              <a:xfrm>
                <a:off x="3555" y="1654"/>
                <a:ext cx="65" cy="65"/>
              </a:xfrm>
              <a:custGeom>
                <a:avLst/>
                <a:gdLst>
                  <a:gd name="T0" fmla="*/ 0 w 65"/>
                  <a:gd name="T1" fmla="*/ 33 h 65"/>
                  <a:gd name="T2" fmla="*/ 0 w 65"/>
                  <a:gd name="T3" fmla="*/ 33 h 65"/>
                  <a:gd name="T4" fmla="*/ 0 w 65"/>
                  <a:gd name="T5" fmla="*/ 25 h 65"/>
                  <a:gd name="T6" fmla="*/ 2 w 65"/>
                  <a:gd name="T7" fmla="*/ 19 h 65"/>
                  <a:gd name="T8" fmla="*/ 6 w 65"/>
                  <a:gd name="T9" fmla="*/ 14 h 65"/>
                  <a:gd name="T10" fmla="*/ 10 w 65"/>
                  <a:gd name="T11" fmla="*/ 10 h 65"/>
                  <a:gd name="T12" fmla="*/ 14 w 65"/>
                  <a:gd name="T13" fmla="*/ 6 h 65"/>
                  <a:gd name="T14" fmla="*/ 20 w 65"/>
                  <a:gd name="T15" fmla="*/ 4 h 65"/>
                  <a:gd name="T16" fmla="*/ 26 w 65"/>
                  <a:gd name="T17" fmla="*/ 2 h 65"/>
                  <a:gd name="T18" fmla="*/ 32 w 65"/>
                  <a:gd name="T19" fmla="*/ 0 h 65"/>
                  <a:gd name="T20" fmla="*/ 40 w 65"/>
                  <a:gd name="T21" fmla="*/ 2 h 65"/>
                  <a:gd name="T22" fmla="*/ 46 w 65"/>
                  <a:gd name="T23" fmla="*/ 4 h 65"/>
                  <a:gd name="T24" fmla="*/ 51 w 65"/>
                  <a:gd name="T25" fmla="*/ 6 h 65"/>
                  <a:gd name="T26" fmla="*/ 55 w 65"/>
                  <a:gd name="T27" fmla="*/ 10 h 65"/>
                  <a:gd name="T28" fmla="*/ 59 w 65"/>
                  <a:gd name="T29" fmla="*/ 14 h 65"/>
                  <a:gd name="T30" fmla="*/ 61 w 65"/>
                  <a:gd name="T31" fmla="*/ 19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4"/>
                    </a:lnTo>
                    <a:lnTo>
                      <a:pt x="10" y="10"/>
                    </a:lnTo>
                    <a:lnTo>
                      <a:pt x="14" y="6"/>
                    </a:lnTo>
                    <a:lnTo>
                      <a:pt x="20" y="4"/>
                    </a:lnTo>
                    <a:lnTo>
                      <a:pt x="26" y="2"/>
                    </a:lnTo>
                    <a:lnTo>
                      <a:pt x="32" y="0"/>
                    </a:lnTo>
                    <a:lnTo>
                      <a:pt x="40" y="2"/>
                    </a:lnTo>
                    <a:lnTo>
                      <a:pt x="46" y="4"/>
                    </a:lnTo>
                    <a:lnTo>
                      <a:pt x="51" y="6"/>
                    </a:lnTo>
                    <a:lnTo>
                      <a:pt x="55" y="10"/>
                    </a:lnTo>
                    <a:lnTo>
                      <a:pt x="59" y="14"/>
                    </a:lnTo>
                    <a:lnTo>
                      <a:pt x="61" y="19"/>
                    </a:lnTo>
                    <a:lnTo>
                      <a:pt x="63" y="25"/>
                    </a:lnTo>
                    <a:lnTo>
                      <a:pt x="65" y="33"/>
                    </a:lnTo>
                    <a:lnTo>
                      <a:pt x="63" y="39"/>
                    </a:lnTo>
                    <a:lnTo>
                      <a:pt x="61" y="45"/>
                    </a:lnTo>
                    <a:lnTo>
                      <a:pt x="59" y="51"/>
                    </a:lnTo>
                    <a:lnTo>
                      <a:pt x="55" y="55"/>
                    </a:lnTo>
                    <a:lnTo>
                      <a:pt x="51"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9" name="Freeform 152"/>
              <p:cNvSpPr>
                <a:spLocks/>
              </p:cNvSpPr>
              <p:nvPr/>
            </p:nvSpPr>
            <p:spPr bwMode="auto">
              <a:xfrm>
                <a:off x="3475" y="1798"/>
                <a:ext cx="65" cy="64"/>
              </a:xfrm>
              <a:custGeom>
                <a:avLst/>
                <a:gdLst>
                  <a:gd name="T0" fmla="*/ 0 w 65"/>
                  <a:gd name="T1" fmla="*/ 31 h 64"/>
                  <a:gd name="T2" fmla="*/ 2 w 65"/>
                  <a:gd name="T3" fmla="*/ 25 h 64"/>
                  <a:gd name="T4" fmla="*/ 2 w 65"/>
                  <a:gd name="T5" fmla="*/ 19 h 64"/>
                  <a:gd name="T6" fmla="*/ 5 w 65"/>
                  <a:gd name="T7" fmla="*/ 13 h 64"/>
                  <a:gd name="T8" fmla="*/ 9 w 65"/>
                  <a:gd name="T9" fmla="*/ 9 h 64"/>
                  <a:gd name="T10" fmla="*/ 13 w 65"/>
                  <a:gd name="T11" fmla="*/ 5 h 64"/>
                  <a:gd name="T12" fmla="*/ 19 w 65"/>
                  <a:gd name="T13" fmla="*/ 1 h 64"/>
                  <a:gd name="T14" fmla="*/ 25 w 65"/>
                  <a:gd name="T15" fmla="*/ 0 h 64"/>
                  <a:gd name="T16" fmla="*/ 33 w 65"/>
                  <a:gd name="T17" fmla="*/ 0 h 64"/>
                  <a:gd name="T18" fmla="*/ 39 w 65"/>
                  <a:gd name="T19" fmla="*/ 0 h 64"/>
                  <a:gd name="T20" fmla="*/ 45 w 65"/>
                  <a:gd name="T21" fmla="*/ 1 h 64"/>
                  <a:gd name="T22" fmla="*/ 49 w 65"/>
                  <a:gd name="T23" fmla="*/ 5 h 64"/>
                  <a:gd name="T24" fmla="*/ 55 w 65"/>
                  <a:gd name="T25" fmla="*/ 9 h 64"/>
                  <a:gd name="T26" fmla="*/ 59 w 65"/>
                  <a:gd name="T27" fmla="*/ 13 h 64"/>
                  <a:gd name="T28" fmla="*/ 61 w 65"/>
                  <a:gd name="T29" fmla="*/ 19 h 64"/>
                  <a:gd name="T30" fmla="*/ 63 w 65"/>
                  <a:gd name="T31" fmla="*/ 25 h 64"/>
                  <a:gd name="T32" fmla="*/ 65 w 65"/>
                  <a:gd name="T33" fmla="*/ 31 h 64"/>
                  <a:gd name="T34" fmla="*/ 63 w 65"/>
                  <a:gd name="T35" fmla="*/ 39 h 64"/>
                  <a:gd name="T36" fmla="*/ 61 w 65"/>
                  <a:gd name="T37" fmla="*/ 45 h 64"/>
                  <a:gd name="T38" fmla="*/ 59 w 65"/>
                  <a:gd name="T39" fmla="*/ 51 h 64"/>
                  <a:gd name="T40" fmla="*/ 55 w 65"/>
                  <a:gd name="T41" fmla="*/ 55 h 64"/>
                  <a:gd name="T42" fmla="*/ 49 w 65"/>
                  <a:gd name="T43" fmla="*/ 59 h 64"/>
                  <a:gd name="T44" fmla="*/ 45 w 65"/>
                  <a:gd name="T45" fmla="*/ 63 h 64"/>
                  <a:gd name="T46" fmla="*/ 39 w 65"/>
                  <a:gd name="T47" fmla="*/ 63 h 64"/>
                  <a:gd name="T48" fmla="*/ 33 w 65"/>
                  <a:gd name="T49" fmla="*/ 64 h 64"/>
                  <a:gd name="T50" fmla="*/ 25 w 65"/>
                  <a:gd name="T51" fmla="*/ 63 h 64"/>
                  <a:gd name="T52" fmla="*/ 19 w 65"/>
                  <a:gd name="T53" fmla="*/ 63 h 64"/>
                  <a:gd name="T54" fmla="*/ 13 w 65"/>
                  <a:gd name="T55" fmla="*/ 59 h 64"/>
                  <a:gd name="T56" fmla="*/ 9 w 65"/>
                  <a:gd name="T57" fmla="*/ 55 h 64"/>
                  <a:gd name="T58" fmla="*/ 5 w 65"/>
                  <a:gd name="T59" fmla="*/ 51 h 64"/>
                  <a:gd name="T60" fmla="*/ 2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2" y="19"/>
                    </a:lnTo>
                    <a:lnTo>
                      <a:pt x="5" y="13"/>
                    </a:lnTo>
                    <a:lnTo>
                      <a:pt x="9" y="9"/>
                    </a:lnTo>
                    <a:lnTo>
                      <a:pt x="13" y="5"/>
                    </a:lnTo>
                    <a:lnTo>
                      <a:pt x="19" y="1"/>
                    </a:lnTo>
                    <a:lnTo>
                      <a:pt x="25" y="0"/>
                    </a:lnTo>
                    <a:lnTo>
                      <a:pt x="33" y="0"/>
                    </a:lnTo>
                    <a:lnTo>
                      <a:pt x="39" y="0"/>
                    </a:lnTo>
                    <a:lnTo>
                      <a:pt x="45" y="1"/>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3"/>
                    </a:lnTo>
                    <a:lnTo>
                      <a:pt x="33" y="64"/>
                    </a:lnTo>
                    <a:lnTo>
                      <a:pt x="25" y="63"/>
                    </a:lnTo>
                    <a:lnTo>
                      <a:pt x="19" y="63"/>
                    </a:lnTo>
                    <a:lnTo>
                      <a:pt x="13" y="59"/>
                    </a:lnTo>
                    <a:lnTo>
                      <a:pt x="9" y="55"/>
                    </a:lnTo>
                    <a:lnTo>
                      <a:pt x="5" y="51"/>
                    </a:lnTo>
                    <a:lnTo>
                      <a:pt x="2"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0" name="Freeform 153"/>
              <p:cNvSpPr>
                <a:spLocks/>
              </p:cNvSpPr>
              <p:nvPr/>
            </p:nvSpPr>
            <p:spPr bwMode="auto">
              <a:xfrm>
                <a:off x="3475" y="1798"/>
                <a:ext cx="65" cy="64"/>
              </a:xfrm>
              <a:custGeom>
                <a:avLst/>
                <a:gdLst>
                  <a:gd name="T0" fmla="*/ 0 w 65"/>
                  <a:gd name="T1" fmla="*/ 31 h 64"/>
                  <a:gd name="T2" fmla="*/ 0 w 65"/>
                  <a:gd name="T3" fmla="*/ 31 h 64"/>
                  <a:gd name="T4" fmla="*/ 2 w 65"/>
                  <a:gd name="T5" fmla="*/ 25 h 64"/>
                  <a:gd name="T6" fmla="*/ 2 w 65"/>
                  <a:gd name="T7" fmla="*/ 19 h 64"/>
                  <a:gd name="T8" fmla="*/ 5 w 65"/>
                  <a:gd name="T9" fmla="*/ 13 h 64"/>
                  <a:gd name="T10" fmla="*/ 9 w 65"/>
                  <a:gd name="T11" fmla="*/ 9 h 64"/>
                  <a:gd name="T12" fmla="*/ 13 w 65"/>
                  <a:gd name="T13" fmla="*/ 5 h 64"/>
                  <a:gd name="T14" fmla="*/ 19 w 65"/>
                  <a:gd name="T15" fmla="*/ 1 h 64"/>
                  <a:gd name="T16" fmla="*/ 25 w 65"/>
                  <a:gd name="T17" fmla="*/ 0 h 64"/>
                  <a:gd name="T18" fmla="*/ 33 w 65"/>
                  <a:gd name="T19" fmla="*/ 0 h 64"/>
                  <a:gd name="T20" fmla="*/ 39 w 65"/>
                  <a:gd name="T21" fmla="*/ 0 h 64"/>
                  <a:gd name="T22" fmla="*/ 45 w 65"/>
                  <a:gd name="T23" fmla="*/ 1 h 64"/>
                  <a:gd name="T24" fmla="*/ 49 w 65"/>
                  <a:gd name="T25" fmla="*/ 5 h 64"/>
                  <a:gd name="T26" fmla="*/ 55 w 65"/>
                  <a:gd name="T27" fmla="*/ 9 h 64"/>
                  <a:gd name="T28" fmla="*/ 59 w 65"/>
                  <a:gd name="T29" fmla="*/ 13 h 64"/>
                  <a:gd name="T30" fmla="*/ 61 w 65"/>
                  <a:gd name="T31" fmla="*/ 19 h 64"/>
                  <a:gd name="T32" fmla="*/ 63 w 65"/>
                  <a:gd name="T33" fmla="*/ 25 h 64"/>
                  <a:gd name="T34" fmla="*/ 65 w 65"/>
                  <a:gd name="T35" fmla="*/ 31 h 64"/>
                  <a:gd name="T36" fmla="*/ 63 w 65"/>
                  <a:gd name="T37" fmla="*/ 39 h 64"/>
                  <a:gd name="T38" fmla="*/ 61 w 65"/>
                  <a:gd name="T39" fmla="*/ 45 h 64"/>
                  <a:gd name="T40" fmla="*/ 59 w 65"/>
                  <a:gd name="T41" fmla="*/ 51 h 64"/>
                  <a:gd name="T42" fmla="*/ 55 w 65"/>
                  <a:gd name="T43" fmla="*/ 55 h 64"/>
                  <a:gd name="T44" fmla="*/ 49 w 65"/>
                  <a:gd name="T45" fmla="*/ 59 h 64"/>
                  <a:gd name="T46" fmla="*/ 45 w 65"/>
                  <a:gd name="T47" fmla="*/ 63 h 64"/>
                  <a:gd name="T48" fmla="*/ 39 w 65"/>
                  <a:gd name="T49" fmla="*/ 63 h 64"/>
                  <a:gd name="T50" fmla="*/ 33 w 65"/>
                  <a:gd name="T51" fmla="*/ 64 h 64"/>
                  <a:gd name="T52" fmla="*/ 25 w 65"/>
                  <a:gd name="T53" fmla="*/ 63 h 64"/>
                  <a:gd name="T54" fmla="*/ 19 w 65"/>
                  <a:gd name="T55" fmla="*/ 63 h 64"/>
                  <a:gd name="T56" fmla="*/ 13 w 65"/>
                  <a:gd name="T57" fmla="*/ 59 h 64"/>
                  <a:gd name="T58" fmla="*/ 9 w 65"/>
                  <a:gd name="T59" fmla="*/ 55 h 64"/>
                  <a:gd name="T60" fmla="*/ 5 w 65"/>
                  <a:gd name="T61" fmla="*/ 51 h 64"/>
                  <a:gd name="T62" fmla="*/ 2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2" y="19"/>
                    </a:lnTo>
                    <a:lnTo>
                      <a:pt x="5" y="13"/>
                    </a:lnTo>
                    <a:lnTo>
                      <a:pt x="9" y="9"/>
                    </a:lnTo>
                    <a:lnTo>
                      <a:pt x="13" y="5"/>
                    </a:lnTo>
                    <a:lnTo>
                      <a:pt x="19" y="1"/>
                    </a:lnTo>
                    <a:lnTo>
                      <a:pt x="25" y="0"/>
                    </a:lnTo>
                    <a:lnTo>
                      <a:pt x="33" y="0"/>
                    </a:lnTo>
                    <a:lnTo>
                      <a:pt x="39" y="0"/>
                    </a:lnTo>
                    <a:lnTo>
                      <a:pt x="45" y="1"/>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3"/>
                    </a:lnTo>
                    <a:lnTo>
                      <a:pt x="33" y="64"/>
                    </a:lnTo>
                    <a:lnTo>
                      <a:pt x="25" y="63"/>
                    </a:lnTo>
                    <a:lnTo>
                      <a:pt x="19" y="63"/>
                    </a:lnTo>
                    <a:lnTo>
                      <a:pt x="13" y="59"/>
                    </a:lnTo>
                    <a:lnTo>
                      <a:pt x="9" y="55"/>
                    </a:lnTo>
                    <a:lnTo>
                      <a:pt x="5"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1" name="Freeform 154"/>
              <p:cNvSpPr>
                <a:spLocks/>
              </p:cNvSpPr>
              <p:nvPr/>
            </p:nvSpPr>
            <p:spPr bwMode="auto">
              <a:xfrm>
                <a:off x="3542" y="1707"/>
                <a:ext cx="64" cy="63"/>
              </a:xfrm>
              <a:custGeom>
                <a:avLst/>
                <a:gdLst>
                  <a:gd name="T0" fmla="*/ 64 w 64"/>
                  <a:gd name="T1" fmla="*/ 31 h 63"/>
                  <a:gd name="T2" fmla="*/ 63 w 64"/>
                  <a:gd name="T3" fmla="*/ 37 h 63"/>
                  <a:gd name="T4" fmla="*/ 61 w 64"/>
                  <a:gd name="T5" fmla="*/ 43 h 63"/>
                  <a:gd name="T6" fmla="*/ 59 w 64"/>
                  <a:gd name="T7" fmla="*/ 49 h 63"/>
                  <a:gd name="T8" fmla="*/ 55 w 64"/>
                  <a:gd name="T9" fmla="*/ 53 h 63"/>
                  <a:gd name="T10" fmla="*/ 49 w 64"/>
                  <a:gd name="T11" fmla="*/ 59 h 63"/>
                  <a:gd name="T12" fmla="*/ 45 w 64"/>
                  <a:gd name="T13" fmla="*/ 61 h 63"/>
                  <a:gd name="T14" fmla="*/ 39 w 64"/>
                  <a:gd name="T15" fmla="*/ 63 h 63"/>
                  <a:gd name="T16" fmla="*/ 31 w 64"/>
                  <a:gd name="T17" fmla="*/ 63 h 63"/>
                  <a:gd name="T18" fmla="*/ 25 w 64"/>
                  <a:gd name="T19" fmla="*/ 63 h 63"/>
                  <a:gd name="T20" fmla="*/ 19 w 64"/>
                  <a:gd name="T21" fmla="*/ 61 h 63"/>
                  <a:gd name="T22" fmla="*/ 13 w 64"/>
                  <a:gd name="T23" fmla="*/ 59 h 63"/>
                  <a:gd name="T24" fmla="*/ 9 w 64"/>
                  <a:gd name="T25" fmla="*/ 53 h 63"/>
                  <a:gd name="T26" fmla="*/ 5 w 64"/>
                  <a:gd name="T27" fmla="*/ 49 h 63"/>
                  <a:gd name="T28" fmla="*/ 1 w 64"/>
                  <a:gd name="T29" fmla="*/ 43 h 63"/>
                  <a:gd name="T30" fmla="*/ 0 w 64"/>
                  <a:gd name="T31" fmla="*/ 37 h 63"/>
                  <a:gd name="T32" fmla="*/ 0 w 64"/>
                  <a:gd name="T33" fmla="*/ 31 h 63"/>
                  <a:gd name="T34" fmla="*/ 0 w 64"/>
                  <a:gd name="T35" fmla="*/ 26 h 63"/>
                  <a:gd name="T36" fmla="*/ 1 w 64"/>
                  <a:gd name="T37" fmla="*/ 20 h 63"/>
                  <a:gd name="T38" fmla="*/ 5 w 64"/>
                  <a:gd name="T39" fmla="*/ 14 h 63"/>
                  <a:gd name="T40" fmla="*/ 9 w 64"/>
                  <a:gd name="T41" fmla="*/ 8 h 63"/>
                  <a:gd name="T42" fmla="*/ 13 w 64"/>
                  <a:gd name="T43" fmla="*/ 4 h 63"/>
                  <a:gd name="T44" fmla="*/ 19 w 64"/>
                  <a:gd name="T45" fmla="*/ 2 h 63"/>
                  <a:gd name="T46" fmla="*/ 25 w 64"/>
                  <a:gd name="T47" fmla="*/ 0 h 63"/>
                  <a:gd name="T48" fmla="*/ 31 w 64"/>
                  <a:gd name="T49" fmla="*/ 0 h 63"/>
                  <a:gd name="T50" fmla="*/ 39 w 64"/>
                  <a:gd name="T51" fmla="*/ 0 h 63"/>
                  <a:gd name="T52" fmla="*/ 45 w 64"/>
                  <a:gd name="T53" fmla="*/ 2 h 63"/>
                  <a:gd name="T54" fmla="*/ 49 w 64"/>
                  <a:gd name="T55" fmla="*/ 4 h 63"/>
                  <a:gd name="T56" fmla="*/ 55 w 64"/>
                  <a:gd name="T57" fmla="*/ 8 h 63"/>
                  <a:gd name="T58" fmla="*/ 59 w 64"/>
                  <a:gd name="T59" fmla="*/ 14 h 63"/>
                  <a:gd name="T60" fmla="*/ 61 w 64"/>
                  <a:gd name="T61" fmla="*/ 20 h 63"/>
                  <a:gd name="T62" fmla="*/ 63 w 64"/>
                  <a:gd name="T63" fmla="*/ 26 h 63"/>
                  <a:gd name="T64" fmla="*/ 64 w 64"/>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3"/>
                  <a:gd name="T101" fmla="*/ 64 w 64"/>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3">
                    <a:moveTo>
                      <a:pt x="64" y="31"/>
                    </a:moveTo>
                    <a:lnTo>
                      <a:pt x="63" y="37"/>
                    </a:lnTo>
                    <a:lnTo>
                      <a:pt x="61" y="43"/>
                    </a:lnTo>
                    <a:lnTo>
                      <a:pt x="59" y="49"/>
                    </a:lnTo>
                    <a:lnTo>
                      <a:pt x="55" y="53"/>
                    </a:lnTo>
                    <a:lnTo>
                      <a:pt x="49" y="59"/>
                    </a:lnTo>
                    <a:lnTo>
                      <a:pt x="45" y="61"/>
                    </a:lnTo>
                    <a:lnTo>
                      <a:pt x="39" y="63"/>
                    </a:lnTo>
                    <a:lnTo>
                      <a:pt x="31" y="63"/>
                    </a:lnTo>
                    <a:lnTo>
                      <a:pt x="25" y="63"/>
                    </a:lnTo>
                    <a:lnTo>
                      <a:pt x="19" y="61"/>
                    </a:lnTo>
                    <a:lnTo>
                      <a:pt x="13" y="59"/>
                    </a:lnTo>
                    <a:lnTo>
                      <a:pt x="9" y="53"/>
                    </a:lnTo>
                    <a:lnTo>
                      <a:pt x="5" y="49"/>
                    </a:lnTo>
                    <a:lnTo>
                      <a:pt x="1" y="43"/>
                    </a:lnTo>
                    <a:lnTo>
                      <a:pt x="0" y="37"/>
                    </a:lnTo>
                    <a:lnTo>
                      <a:pt x="0" y="31"/>
                    </a:lnTo>
                    <a:lnTo>
                      <a:pt x="0" y="26"/>
                    </a:lnTo>
                    <a:lnTo>
                      <a:pt x="1" y="20"/>
                    </a:lnTo>
                    <a:lnTo>
                      <a:pt x="5" y="14"/>
                    </a:lnTo>
                    <a:lnTo>
                      <a:pt x="9" y="8"/>
                    </a:lnTo>
                    <a:lnTo>
                      <a:pt x="13" y="4"/>
                    </a:lnTo>
                    <a:lnTo>
                      <a:pt x="19" y="2"/>
                    </a:lnTo>
                    <a:lnTo>
                      <a:pt x="25" y="0"/>
                    </a:lnTo>
                    <a:lnTo>
                      <a:pt x="31" y="0"/>
                    </a:lnTo>
                    <a:lnTo>
                      <a:pt x="39" y="0"/>
                    </a:lnTo>
                    <a:lnTo>
                      <a:pt x="45" y="2"/>
                    </a:lnTo>
                    <a:lnTo>
                      <a:pt x="49" y="4"/>
                    </a:lnTo>
                    <a:lnTo>
                      <a:pt x="55" y="8"/>
                    </a:lnTo>
                    <a:lnTo>
                      <a:pt x="59" y="14"/>
                    </a:lnTo>
                    <a:lnTo>
                      <a:pt x="61" y="20"/>
                    </a:lnTo>
                    <a:lnTo>
                      <a:pt x="63" y="26"/>
                    </a:lnTo>
                    <a:lnTo>
                      <a:pt x="64"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2" name="Freeform 155"/>
              <p:cNvSpPr>
                <a:spLocks/>
              </p:cNvSpPr>
              <p:nvPr/>
            </p:nvSpPr>
            <p:spPr bwMode="auto">
              <a:xfrm>
                <a:off x="3542" y="1707"/>
                <a:ext cx="64" cy="63"/>
              </a:xfrm>
              <a:custGeom>
                <a:avLst/>
                <a:gdLst>
                  <a:gd name="T0" fmla="*/ 64 w 64"/>
                  <a:gd name="T1" fmla="*/ 31 h 63"/>
                  <a:gd name="T2" fmla="*/ 64 w 64"/>
                  <a:gd name="T3" fmla="*/ 31 h 63"/>
                  <a:gd name="T4" fmla="*/ 63 w 64"/>
                  <a:gd name="T5" fmla="*/ 37 h 63"/>
                  <a:gd name="T6" fmla="*/ 61 w 64"/>
                  <a:gd name="T7" fmla="*/ 43 h 63"/>
                  <a:gd name="T8" fmla="*/ 59 w 64"/>
                  <a:gd name="T9" fmla="*/ 49 h 63"/>
                  <a:gd name="T10" fmla="*/ 55 w 64"/>
                  <a:gd name="T11" fmla="*/ 53 h 63"/>
                  <a:gd name="T12" fmla="*/ 49 w 64"/>
                  <a:gd name="T13" fmla="*/ 59 h 63"/>
                  <a:gd name="T14" fmla="*/ 45 w 64"/>
                  <a:gd name="T15" fmla="*/ 61 h 63"/>
                  <a:gd name="T16" fmla="*/ 39 w 64"/>
                  <a:gd name="T17" fmla="*/ 63 h 63"/>
                  <a:gd name="T18" fmla="*/ 31 w 64"/>
                  <a:gd name="T19" fmla="*/ 63 h 63"/>
                  <a:gd name="T20" fmla="*/ 25 w 64"/>
                  <a:gd name="T21" fmla="*/ 63 h 63"/>
                  <a:gd name="T22" fmla="*/ 19 w 64"/>
                  <a:gd name="T23" fmla="*/ 61 h 63"/>
                  <a:gd name="T24" fmla="*/ 13 w 64"/>
                  <a:gd name="T25" fmla="*/ 59 h 63"/>
                  <a:gd name="T26" fmla="*/ 9 w 64"/>
                  <a:gd name="T27" fmla="*/ 53 h 63"/>
                  <a:gd name="T28" fmla="*/ 5 w 64"/>
                  <a:gd name="T29" fmla="*/ 49 h 63"/>
                  <a:gd name="T30" fmla="*/ 1 w 64"/>
                  <a:gd name="T31" fmla="*/ 43 h 63"/>
                  <a:gd name="T32" fmla="*/ 0 w 64"/>
                  <a:gd name="T33" fmla="*/ 37 h 63"/>
                  <a:gd name="T34" fmla="*/ 0 w 64"/>
                  <a:gd name="T35" fmla="*/ 31 h 63"/>
                  <a:gd name="T36" fmla="*/ 0 w 64"/>
                  <a:gd name="T37" fmla="*/ 26 h 63"/>
                  <a:gd name="T38" fmla="*/ 1 w 64"/>
                  <a:gd name="T39" fmla="*/ 20 h 63"/>
                  <a:gd name="T40" fmla="*/ 5 w 64"/>
                  <a:gd name="T41" fmla="*/ 14 h 63"/>
                  <a:gd name="T42" fmla="*/ 9 w 64"/>
                  <a:gd name="T43" fmla="*/ 8 h 63"/>
                  <a:gd name="T44" fmla="*/ 13 w 64"/>
                  <a:gd name="T45" fmla="*/ 4 h 63"/>
                  <a:gd name="T46" fmla="*/ 19 w 64"/>
                  <a:gd name="T47" fmla="*/ 2 h 63"/>
                  <a:gd name="T48" fmla="*/ 25 w 64"/>
                  <a:gd name="T49" fmla="*/ 0 h 63"/>
                  <a:gd name="T50" fmla="*/ 31 w 64"/>
                  <a:gd name="T51" fmla="*/ 0 h 63"/>
                  <a:gd name="T52" fmla="*/ 39 w 64"/>
                  <a:gd name="T53" fmla="*/ 0 h 63"/>
                  <a:gd name="T54" fmla="*/ 45 w 64"/>
                  <a:gd name="T55" fmla="*/ 2 h 63"/>
                  <a:gd name="T56" fmla="*/ 49 w 64"/>
                  <a:gd name="T57" fmla="*/ 4 h 63"/>
                  <a:gd name="T58" fmla="*/ 55 w 64"/>
                  <a:gd name="T59" fmla="*/ 8 h 63"/>
                  <a:gd name="T60" fmla="*/ 59 w 64"/>
                  <a:gd name="T61" fmla="*/ 14 h 63"/>
                  <a:gd name="T62" fmla="*/ 61 w 64"/>
                  <a:gd name="T63" fmla="*/ 20 h 63"/>
                  <a:gd name="T64" fmla="*/ 63 w 64"/>
                  <a:gd name="T65" fmla="*/ 26 h 63"/>
                  <a:gd name="T66" fmla="*/ 64 w 64"/>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3"/>
                  <a:gd name="T104" fmla="*/ 64 w 64"/>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3">
                    <a:moveTo>
                      <a:pt x="64" y="31"/>
                    </a:moveTo>
                    <a:lnTo>
                      <a:pt x="64" y="31"/>
                    </a:lnTo>
                    <a:lnTo>
                      <a:pt x="63" y="37"/>
                    </a:lnTo>
                    <a:lnTo>
                      <a:pt x="61" y="43"/>
                    </a:lnTo>
                    <a:lnTo>
                      <a:pt x="59" y="49"/>
                    </a:lnTo>
                    <a:lnTo>
                      <a:pt x="55" y="53"/>
                    </a:lnTo>
                    <a:lnTo>
                      <a:pt x="49" y="59"/>
                    </a:lnTo>
                    <a:lnTo>
                      <a:pt x="45" y="61"/>
                    </a:lnTo>
                    <a:lnTo>
                      <a:pt x="39" y="63"/>
                    </a:lnTo>
                    <a:lnTo>
                      <a:pt x="31" y="63"/>
                    </a:lnTo>
                    <a:lnTo>
                      <a:pt x="25" y="63"/>
                    </a:lnTo>
                    <a:lnTo>
                      <a:pt x="19" y="61"/>
                    </a:lnTo>
                    <a:lnTo>
                      <a:pt x="13" y="59"/>
                    </a:lnTo>
                    <a:lnTo>
                      <a:pt x="9" y="53"/>
                    </a:lnTo>
                    <a:lnTo>
                      <a:pt x="5" y="49"/>
                    </a:lnTo>
                    <a:lnTo>
                      <a:pt x="1" y="43"/>
                    </a:lnTo>
                    <a:lnTo>
                      <a:pt x="0" y="37"/>
                    </a:lnTo>
                    <a:lnTo>
                      <a:pt x="0" y="31"/>
                    </a:lnTo>
                    <a:lnTo>
                      <a:pt x="0" y="26"/>
                    </a:lnTo>
                    <a:lnTo>
                      <a:pt x="1" y="20"/>
                    </a:lnTo>
                    <a:lnTo>
                      <a:pt x="5" y="14"/>
                    </a:lnTo>
                    <a:lnTo>
                      <a:pt x="9" y="8"/>
                    </a:lnTo>
                    <a:lnTo>
                      <a:pt x="13" y="4"/>
                    </a:lnTo>
                    <a:lnTo>
                      <a:pt x="19" y="2"/>
                    </a:lnTo>
                    <a:lnTo>
                      <a:pt x="25" y="0"/>
                    </a:lnTo>
                    <a:lnTo>
                      <a:pt x="31" y="0"/>
                    </a:lnTo>
                    <a:lnTo>
                      <a:pt x="39" y="0"/>
                    </a:lnTo>
                    <a:lnTo>
                      <a:pt x="45" y="2"/>
                    </a:lnTo>
                    <a:lnTo>
                      <a:pt x="49" y="4"/>
                    </a:lnTo>
                    <a:lnTo>
                      <a:pt x="55" y="8"/>
                    </a:lnTo>
                    <a:lnTo>
                      <a:pt x="59" y="14"/>
                    </a:lnTo>
                    <a:lnTo>
                      <a:pt x="61" y="20"/>
                    </a:lnTo>
                    <a:lnTo>
                      <a:pt x="63" y="26"/>
                    </a:lnTo>
                    <a:lnTo>
                      <a:pt x="64"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3" name="Freeform 156"/>
              <p:cNvSpPr>
                <a:spLocks/>
              </p:cNvSpPr>
              <p:nvPr/>
            </p:nvSpPr>
            <p:spPr bwMode="auto">
              <a:xfrm>
                <a:off x="3502" y="1656"/>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19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5 w 65"/>
                  <a:gd name="T53" fmla="*/ 2 h 65"/>
                  <a:gd name="T54" fmla="*/ 51 w 65"/>
                  <a:gd name="T55" fmla="*/ 6 h 65"/>
                  <a:gd name="T56" fmla="*/ 55 w 65"/>
                  <a:gd name="T57" fmla="*/ 10 h 65"/>
                  <a:gd name="T58" fmla="*/ 59 w 65"/>
                  <a:gd name="T59" fmla="*/ 14 h 65"/>
                  <a:gd name="T60" fmla="*/ 63 w 65"/>
                  <a:gd name="T61" fmla="*/ 19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5"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5" y="2"/>
                    </a:lnTo>
                    <a:lnTo>
                      <a:pt x="51" y="6"/>
                    </a:lnTo>
                    <a:lnTo>
                      <a:pt x="55" y="10"/>
                    </a:lnTo>
                    <a:lnTo>
                      <a:pt x="59" y="14"/>
                    </a:lnTo>
                    <a:lnTo>
                      <a:pt x="63" y="19"/>
                    </a:lnTo>
                    <a:lnTo>
                      <a:pt x="65"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4" name="Freeform 157"/>
              <p:cNvSpPr>
                <a:spLocks/>
              </p:cNvSpPr>
              <p:nvPr/>
            </p:nvSpPr>
            <p:spPr bwMode="auto">
              <a:xfrm>
                <a:off x="3502" y="1656"/>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19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5 w 65"/>
                  <a:gd name="T55" fmla="*/ 2 h 65"/>
                  <a:gd name="T56" fmla="*/ 51 w 65"/>
                  <a:gd name="T57" fmla="*/ 6 h 65"/>
                  <a:gd name="T58" fmla="*/ 55 w 65"/>
                  <a:gd name="T59" fmla="*/ 10 h 65"/>
                  <a:gd name="T60" fmla="*/ 59 w 65"/>
                  <a:gd name="T61" fmla="*/ 14 h 65"/>
                  <a:gd name="T62" fmla="*/ 63 w 65"/>
                  <a:gd name="T63" fmla="*/ 19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5"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5" y="2"/>
                    </a:lnTo>
                    <a:lnTo>
                      <a:pt x="51" y="6"/>
                    </a:lnTo>
                    <a:lnTo>
                      <a:pt x="55" y="10"/>
                    </a:lnTo>
                    <a:lnTo>
                      <a:pt x="59" y="14"/>
                    </a:lnTo>
                    <a:lnTo>
                      <a:pt x="63" y="19"/>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5" name="Freeform 158"/>
              <p:cNvSpPr>
                <a:spLocks/>
              </p:cNvSpPr>
              <p:nvPr/>
            </p:nvSpPr>
            <p:spPr bwMode="auto">
              <a:xfrm>
                <a:off x="3516" y="1756"/>
                <a:ext cx="65" cy="65"/>
              </a:xfrm>
              <a:custGeom>
                <a:avLst/>
                <a:gdLst>
                  <a:gd name="T0" fmla="*/ 65 w 65"/>
                  <a:gd name="T1" fmla="*/ 34 h 65"/>
                  <a:gd name="T2" fmla="*/ 63 w 65"/>
                  <a:gd name="T3" fmla="*/ 40 h 65"/>
                  <a:gd name="T4" fmla="*/ 63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4 w 65"/>
                  <a:gd name="T29" fmla="*/ 45 h 65"/>
                  <a:gd name="T30" fmla="*/ 2 w 65"/>
                  <a:gd name="T31" fmla="*/ 40 h 65"/>
                  <a:gd name="T32" fmla="*/ 0 w 65"/>
                  <a:gd name="T33" fmla="*/ 34 h 65"/>
                  <a:gd name="T34" fmla="*/ 2 w 65"/>
                  <a:gd name="T35" fmla="*/ 28 h 65"/>
                  <a:gd name="T36" fmla="*/ 4 w 65"/>
                  <a:gd name="T37" fmla="*/ 22 h 65"/>
                  <a:gd name="T38" fmla="*/ 6 w 65"/>
                  <a:gd name="T39" fmla="*/ 16 h 65"/>
                  <a:gd name="T40" fmla="*/ 10 w 65"/>
                  <a:gd name="T41" fmla="*/ 10 h 65"/>
                  <a:gd name="T42" fmla="*/ 14 w 65"/>
                  <a:gd name="T43" fmla="*/ 6 h 65"/>
                  <a:gd name="T44" fmla="*/ 20 w 65"/>
                  <a:gd name="T45" fmla="*/ 4 h 65"/>
                  <a:gd name="T46" fmla="*/ 26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3 w 65"/>
                  <a:gd name="T61" fmla="*/ 22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4" y="45"/>
                    </a:lnTo>
                    <a:lnTo>
                      <a:pt x="2" y="40"/>
                    </a:lnTo>
                    <a:lnTo>
                      <a:pt x="0" y="34"/>
                    </a:lnTo>
                    <a:lnTo>
                      <a:pt x="2" y="28"/>
                    </a:lnTo>
                    <a:lnTo>
                      <a:pt x="4" y="22"/>
                    </a:lnTo>
                    <a:lnTo>
                      <a:pt x="6" y="16"/>
                    </a:lnTo>
                    <a:lnTo>
                      <a:pt x="10" y="10"/>
                    </a:lnTo>
                    <a:lnTo>
                      <a:pt x="14" y="6"/>
                    </a:lnTo>
                    <a:lnTo>
                      <a:pt x="20" y="4"/>
                    </a:lnTo>
                    <a:lnTo>
                      <a:pt x="26" y="2"/>
                    </a:lnTo>
                    <a:lnTo>
                      <a:pt x="31" y="0"/>
                    </a:lnTo>
                    <a:lnTo>
                      <a:pt x="39" y="2"/>
                    </a:lnTo>
                    <a:lnTo>
                      <a:pt x="45" y="4"/>
                    </a:lnTo>
                    <a:lnTo>
                      <a:pt x="51" y="6"/>
                    </a:lnTo>
                    <a:lnTo>
                      <a:pt x="55" y="10"/>
                    </a:lnTo>
                    <a:lnTo>
                      <a:pt x="59" y="16"/>
                    </a:lnTo>
                    <a:lnTo>
                      <a:pt x="63" y="22"/>
                    </a:lnTo>
                    <a:lnTo>
                      <a:pt x="63" y="28"/>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6" name="Freeform 159"/>
              <p:cNvSpPr>
                <a:spLocks/>
              </p:cNvSpPr>
              <p:nvPr/>
            </p:nvSpPr>
            <p:spPr bwMode="auto">
              <a:xfrm>
                <a:off x="3516" y="1756"/>
                <a:ext cx="65" cy="65"/>
              </a:xfrm>
              <a:custGeom>
                <a:avLst/>
                <a:gdLst>
                  <a:gd name="T0" fmla="*/ 65 w 65"/>
                  <a:gd name="T1" fmla="*/ 34 h 65"/>
                  <a:gd name="T2" fmla="*/ 65 w 65"/>
                  <a:gd name="T3" fmla="*/ 34 h 65"/>
                  <a:gd name="T4" fmla="*/ 63 w 65"/>
                  <a:gd name="T5" fmla="*/ 40 h 65"/>
                  <a:gd name="T6" fmla="*/ 63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4 w 65"/>
                  <a:gd name="T31" fmla="*/ 45 h 65"/>
                  <a:gd name="T32" fmla="*/ 2 w 65"/>
                  <a:gd name="T33" fmla="*/ 40 h 65"/>
                  <a:gd name="T34" fmla="*/ 0 w 65"/>
                  <a:gd name="T35" fmla="*/ 34 h 65"/>
                  <a:gd name="T36" fmla="*/ 2 w 65"/>
                  <a:gd name="T37" fmla="*/ 28 h 65"/>
                  <a:gd name="T38" fmla="*/ 4 w 65"/>
                  <a:gd name="T39" fmla="*/ 22 h 65"/>
                  <a:gd name="T40" fmla="*/ 6 w 65"/>
                  <a:gd name="T41" fmla="*/ 16 h 65"/>
                  <a:gd name="T42" fmla="*/ 10 w 65"/>
                  <a:gd name="T43" fmla="*/ 10 h 65"/>
                  <a:gd name="T44" fmla="*/ 14 w 65"/>
                  <a:gd name="T45" fmla="*/ 6 h 65"/>
                  <a:gd name="T46" fmla="*/ 20 w 65"/>
                  <a:gd name="T47" fmla="*/ 4 h 65"/>
                  <a:gd name="T48" fmla="*/ 26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3 w 65"/>
                  <a:gd name="T63" fmla="*/ 22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4" y="45"/>
                    </a:lnTo>
                    <a:lnTo>
                      <a:pt x="2" y="40"/>
                    </a:lnTo>
                    <a:lnTo>
                      <a:pt x="0" y="34"/>
                    </a:lnTo>
                    <a:lnTo>
                      <a:pt x="2" y="28"/>
                    </a:lnTo>
                    <a:lnTo>
                      <a:pt x="4" y="22"/>
                    </a:lnTo>
                    <a:lnTo>
                      <a:pt x="6" y="16"/>
                    </a:lnTo>
                    <a:lnTo>
                      <a:pt x="10" y="10"/>
                    </a:lnTo>
                    <a:lnTo>
                      <a:pt x="14" y="6"/>
                    </a:lnTo>
                    <a:lnTo>
                      <a:pt x="20" y="4"/>
                    </a:lnTo>
                    <a:lnTo>
                      <a:pt x="26" y="2"/>
                    </a:lnTo>
                    <a:lnTo>
                      <a:pt x="31" y="0"/>
                    </a:lnTo>
                    <a:lnTo>
                      <a:pt x="39" y="2"/>
                    </a:lnTo>
                    <a:lnTo>
                      <a:pt x="45" y="4"/>
                    </a:lnTo>
                    <a:lnTo>
                      <a:pt x="51" y="6"/>
                    </a:lnTo>
                    <a:lnTo>
                      <a:pt x="55" y="10"/>
                    </a:lnTo>
                    <a:lnTo>
                      <a:pt x="59" y="16"/>
                    </a:lnTo>
                    <a:lnTo>
                      <a:pt x="63" y="22"/>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7" name="Freeform 160"/>
              <p:cNvSpPr>
                <a:spLocks/>
              </p:cNvSpPr>
              <p:nvPr/>
            </p:nvSpPr>
            <p:spPr bwMode="auto">
              <a:xfrm>
                <a:off x="3451" y="1658"/>
                <a:ext cx="63" cy="63"/>
              </a:xfrm>
              <a:custGeom>
                <a:avLst/>
                <a:gdLst>
                  <a:gd name="T0" fmla="*/ 63 w 63"/>
                  <a:gd name="T1" fmla="*/ 31 h 63"/>
                  <a:gd name="T2" fmla="*/ 63 w 63"/>
                  <a:gd name="T3" fmla="*/ 39 h 63"/>
                  <a:gd name="T4" fmla="*/ 61 w 63"/>
                  <a:gd name="T5" fmla="*/ 43 h 63"/>
                  <a:gd name="T6" fmla="*/ 59 w 63"/>
                  <a:gd name="T7" fmla="*/ 49 h 63"/>
                  <a:gd name="T8" fmla="*/ 53 w 63"/>
                  <a:gd name="T9" fmla="*/ 55 h 63"/>
                  <a:gd name="T10" fmla="*/ 49 w 63"/>
                  <a:gd name="T11" fmla="*/ 59 h 63"/>
                  <a:gd name="T12" fmla="*/ 43 w 63"/>
                  <a:gd name="T13" fmla="*/ 61 h 63"/>
                  <a:gd name="T14" fmla="*/ 37 w 63"/>
                  <a:gd name="T15" fmla="*/ 63 h 63"/>
                  <a:gd name="T16" fmla="*/ 31 w 63"/>
                  <a:gd name="T17" fmla="*/ 63 h 63"/>
                  <a:gd name="T18" fmla="*/ 26 w 63"/>
                  <a:gd name="T19" fmla="*/ 63 h 63"/>
                  <a:gd name="T20" fmla="*/ 20 w 63"/>
                  <a:gd name="T21" fmla="*/ 61 h 63"/>
                  <a:gd name="T22" fmla="*/ 14 w 63"/>
                  <a:gd name="T23" fmla="*/ 59 h 63"/>
                  <a:gd name="T24" fmla="*/ 8 w 63"/>
                  <a:gd name="T25" fmla="*/ 55 h 63"/>
                  <a:gd name="T26" fmla="*/ 4 w 63"/>
                  <a:gd name="T27" fmla="*/ 49 h 63"/>
                  <a:gd name="T28" fmla="*/ 2 w 63"/>
                  <a:gd name="T29" fmla="*/ 43 h 63"/>
                  <a:gd name="T30" fmla="*/ 0 w 63"/>
                  <a:gd name="T31" fmla="*/ 39 h 63"/>
                  <a:gd name="T32" fmla="*/ 0 w 63"/>
                  <a:gd name="T33" fmla="*/ 31 h 63"/>
                  <a:gd name="T34" fmla="*/ 0 w 63"/>
                  <a:gd name="T35" fmla="*/ 25 h 63"/>
                  <a:gd name="T36" fmla="*/ 2 w 63"/>
                  <a:gd name="T37" fmla="*/ 19 h 63"/>
                  <a:gd name="T38" fmla="*/ 4 w 63"/>
                  <a:gd name="T39" fmla="*/ 13 h 63"/>
                  <a:gd name="T40" fmla="*/ 8 w 63"/>
                  <a:gd name="T41" fmla="*/ 8 h 63"/>
                  <a:gd name="T42" fmla="*/ 14 w 63"/>
                  <a:gd name="T43" fmla="*/ 4 h 63"/>
                  <a:gd name="T44" fmla="*/ 20 w 63"/>
                  <a:gd name="T45" fmla="*/ 2 h 63"/>
                  <a:gd name="T46" fmla="*/ 26 w 63"/>
                  <a:gd name="T47" fmla="*/ 0 h 63"/>
                  <a:gd name="T48" fmla="*/ 31 w 63"/>
                  <a:gd name="T49" fmla="*/ 0 h 63"/>
                  <a:gd name="T50" fmla="*/ 37 w 63"/>
                  <a:gd name="T51" fmla="*/ 0 h 63"/>
                  <a:gd name="T52" fmla="*/ 43 w 63"/>
                  <a:gd name="T53" fmla="*/ 2 h 63"/>
                  <a:gd name="T54" fmla="*/ 49 w 63"/>
                  <a:gd name="T55" fmla="*/ 4 h 63"/>
                  <a:gd name="T56" fmla="*/ 53 w 63"/>
                  <a:gd name="T57" fmla="*/ 8 h 63"/>
                  <a:gd name="T58" fmla="*/ 59 w 63"/>
                  <a:gd name="T59" fmla="*/ 13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3" y="55"/>
                    </a:lnTo>
                    <a:lnTo>
                      <a:pt x="49" y="59"/>
                    </a:lnTo>
                    <a:lnTo>
                      <a:pt x="43" y="61"/>
                    </a:lnTo>
                    <a:lnTo>
                      <a:pt x="37" y="63"/>
                    </a:lnTo>
                    <a:lnTo>
                      <a:pt x="31" y="63"/>
                    </a:lnTo>
                    <a:lnTo>
                      <a:pt x="26" y="63"/>
                    </a:lnTo>
                    <a:lnTo>
                      <a:pt x="20" y="61"/>
                    </a:lnTo>
                    <a:lnTo>
                      <a:pt x="14" y="59"/>
                    </a:lnTo>
                    <a:lnTo>
                      <a:pt x="8" y="55"/>
                    </a:lnTo>
                    <a:lnTo>
                      <a:pt x="4" y="49"/>
                    </a:lnTo>
                    <a:lnTo>
                      <a:pt x="2" y="43"/>
                    </a:lnTo>
                    <a:lnTo>
                      <a:pt x="0" y="39"/>
                    </a:lnTo>
                    <a:lnTo>
                      <a:pt x="0" y="31"/>
                    </a:lnTo>
                    <a:lnTo>
                      <a:pt x="0" y="25"/>
                    </a:lnTo>
                    <a:lnTo>
                      <a:pt x="2" y="19"/>
                    </a:lnTo>
                    <a:lnTo>
                      <a:pt x="4" y="13"/>
                    </a:lnTo>
                    <a:lnTo>
                      <a:pt x="8" y="8"/>
                    </a:lnTo>
                    <a:lnTo>
                      <a:pt x="14" y="4"/>
                    </a:lnTo>
                    <a:lnTo>
                      <a:pt x="20" y="2"/>
                    </a:lnTo>
                    <a:lnTo>
                      <a:pt x="26" y="0"/>
                    </a:lnTo>
                    <a:lnTo>
                      <a:pt x="31" y="0"/>
                    </a:lnTo>
                    <a:lnTo>
                      <a:pt x="37" y="0"/>
                    </a:lnTo>
                    <a:lnTo>
                      <a:pt x="43" y="2"/>
                    </a:lnTo>
                    <a:lnTo>
                      <a:pt x="49" y="4"/>
                    </a:lnTo>
                    <a:lnTo>
                      <a:pt x="53" y="8"/>
                    </a:lnTo>
                    <a:lnTo>
                      <a:pt x="59"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8" name="Freeform 161"/>
              <p:cNvSpPr>
                <a:spLocks/>
              </p:cNvSpPr>
              <p:nvPr/>
            </p:nvSpPr>
            <p:spPr bwMode="auto">
              <a:xfrm>
                <a:off x="3451" y="1658"/>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3 w 63"/>
                  <a:gd name="T11" fmla="*/ 55 h 63"/>
                  <a:gd name="T12" fmla="*/ 49 w 63"/>
                  <a:gd name="T13" fmla="*/ 59 h 63"/>
                  <a:gd name="T14" fmla="*/ 43 w 63"/>
                  <a:gd name="T15" fmla="*/ 61 h 63"/>
                  <a:gd name="T16" fmla="*/ 37 w 63"/>
                  <a:gd name="T17" fmla="*/ 63 h 63"/>
                  <a:gd name="T18" fmla="*/ 31 w 63"/>
                  <a:gd name="T19" fmla="*/ 63 h 63"/>
                  <a:gd name="T20" fmla="*/ 26 w 63"/>
                  <a:gd name="T21" fmla="*/ 63 h 63"/>
                  <a:gd name="T22" fmla="*/ 20 w 63"/>
                  <a:gd name="T23" fmla="*/ 61 h 63"/>
                  <a:gd name="T24" fmla="*/ 14 w 63"/>
                  <a:gd name="T25" fmla="*/ 59 h 63"/>
                  <a:gd name="T26" fmla="*/ 8 w 63"/>
                  <a:gd name="T27" fmla="*/ 55 h 63"/>
                  <a:gd name="T28" fmla="*/ 4 w 63"/>
                  <a:gd name="T29" fmla="*/ 49 h 63"/>
                  <a:gd name="T30" fmla="*/ 2 w 63"/>
                  <a:gd name="T31" fmla="*/ 43 h 63"/>
                  <a:gd name="T32" fmla="*/ 0 w 63"/>
                  <a:gd name="T33" fmla="*/ 39 h 63"/>
                  <a:gd name="T34" fmla="*/ 0 w 63"/>
                  <a:gd name="T35" fmla="*/ 31 h 63"/>
                  <a:gd name="T36" fmla="*/ 0 w 63"/>
                  <a:gd name="T37" fmla="*/ 25 h 63"/>
                  <a:gd name="T38" fmla="*/ 2 w 63"/>
                  <a:gd name="T39" fmla="*/ 19 h 63"/>
                  <a:gd name="T40" fmla="*/ 4 w 63"/>
                  <a:gd name="T41" fmla="*/ 13 h 63"/>
                  <a:gd name="T42" fmla="*/ 8 w 63"/>
                  <a:gd name="T43" fmla="*/ 8 h 63"/>
                  <a:gd name="T44" fmla="*/ 14 w 63"/>
                  <a:gd name="T45" fmla="*/ 4 h 63"/>
                  <a:gd name="T46" fmla="*/ 20 w 63"/>
                  <a:gd name="T47" fmla="*/ 2 h 63"/>
                  <a:gd name="T48" fmla="*/ 26 w 63"/>
                  <a:gd name="T49" fmla="*/ 0 h 63"/>
                  <a:gd name="T50" fmla="*/ 31 w 63"/>
                  <a:gd name="T51" fmla="*/ 0 h 63"/>
                  <a:gd name="T52" fmla="*/ 37 w 63"/>
                  <a:gd name="T53" fmla="*/ 0 h 63"/>
                  <a:gd name="T54" fmla="*/ 43 w 63"/>
                  <a:gd name="T55" fmla="*/ 2 h 63"/>
                  <a:gd name="T56" fmla="*/ 49 w 63"/>
                  <a:gd name="T57" fmla="*/ 4 h 63"/>
                  <a:gd name="T58" fmla="*/ 53 w 63"/>
                  <a:gd name="T59" fmla="*/ 8 h 63"/>
                  <a:gd name="T60" fmla="*/ 59 w 63"/>
                  <a:gd name="T61" fmla="*/ 13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3" y="55"/>
                    </a:lnTo>
                    <a:lnTo>
                      <a:pt x="49" y="59"/>
                    </a:lnTo>
                    <a:lnTo>
                      <a:pt x="43" y="61"/>
                    </a:lnTo>
                    <a:lnTo>
                      <a:pt x="37" y="63"/>
                    </a:lnTo>
                    <a:lnTo>
                      <a:pt x="31" y="63"/>
                    </a:lnTo>
                    <a:lnTo>
                      <a:pt x="26" y="63"/>
                    </a:lnTo>
                    <a:lnTo>
                      <a:pt x="20" y="61"/>
                    </a:lnTo>
                    <a:lnTo>
                      <a:pt x="14" y="59"/>
                    </a:lnTo>
                    <a:lnTo>
                      <a:pt x="8" y="55"/>
                    </a:lnTo>
                    <a:lnTo>
                      <a:pt x="4" y="49"/>
                    </a:lnTo>
                    <a:lnTo>
                      <a:pt x="2" y="43"/>
                    </a:lnTo>
                    <a:lnTo>
                      <a:pt x="0" y="39"/>
                    </a:lnTo>
                    <a:lnTo>
                      <a:pt x="0" y="31"/>
                    </a:lnTo>
                    <a:lnTo>
                      <a:pt x="0" y="25"/>
                    </a:lnTo>
                    <a:lnTo>
                      <a:pt x="2" y="19"/>
                    </a:lnTo>
                    <a:lnTo>
                      <a:pt x="4" y="13"/>
                    </a:lnTo>
                    <a:lnTo>
                      <a:pt x="8" y="8"/>
                    </a:lnTo>
                    <a:lnTo>
                      <a:pt x="14" y="4"/>
                    </a:lnTo>
                    <a:lnTo>
                      <a:pt x="20" y="2"/>
                    </a:lnTo>
                    <a:lnTo>
                      <a:pt x="26" y="0"/>
                    </a:lnTo>
                    <a:lnTo>
                      <a:pt x="31" y="0"/>
                    </a:lnTo>
                    <a:lnTo>
                      <a:pt x="37" y="0"/>
                    </a:lnTo>
                    <a:lnTo>
                      <a:pt x="43" y="2"/>
                    </a:lnTo>
                    <a:lnTo>
                      <a:pt x="49" y="4"/>
                    </a:lnTo>
                    <a:lnTo>
                      <a:pt x="53" y="8"/>
                    </a:lnTo>
                    <a:lnTo>
                      <a:pt x="59"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9" name="Freeform 162"/>
              <p:cNvSpPr>
                <a:spLocks/>
              </p:cNvSpPr>
              <p:nvPr/>
            </p:nvSpPr>
            <p:spPr bwMode="auto">
              <a:xfrm>
                <a:off x="3384" y="1738"/>
                <a:ext cx="65" cy="65"/>
              </a:xfrm>
              <a:custGeom>
                <a:avLst/>
                <a:gdLst>
                  <a:gd name="T0" fmla="*/ 0 w 65"/>
                  <a:gd name="T1" fmla="*/ 34 h 65"/>
                  <a:gd name="T2" fmla="*/ 2 w 65"/>
                  <a:gd name="T3" fmla="*/ 28 h 65"/>
                  <a:gd name="T4" fmla="*/ 4 w 65"/>
                  <a:gd name="T5" fmla="*/ 20 h 65"/>
                  <a:gd name="T6" fmla="*/ 6 w 65"/>
                  <a:gd name="T7" fmla="*/ 16 h 65"/>
                  <a:gd name="T8" fmla="*/ 10 w 65"/>
                  <a:gd name="T9" fmla="*/ 10 h 65"/>
                  <a:gd name="T10" fmla="*/ 16 w 65"/>
                  <a:gd name="T11" fmla="*/ 6 h 65"/>
                  <a:gd name="T12" fmla="*/ 20 w 65"/>
                  <a:gd name="T13" fmla="*/ 4 h 65"/>
                  <a:gd name="T14" fmla="*/ 26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8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6 w 65"/>
                  <a:gd name="T51" fmla="*/ 65 h 65"/>
                  <a:gd name="T52" fmla="*/ 20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8"/>
                    </a:lnTo>
                    <a:lnTo>
                      <a:pt x="4" y="20"/>
                    </a:lnTo>
                    <a:lnTo>
                      <a:pt x="6" y="16"/>
                    </a:lnTo>
                    <a:lnTo>
                      <a:pt x="10" y="10"/>
                    </a:lnTo>
                    <a:lnTo>
                      <a:pt x="16" y="6"/>
                    </a:lnTo>
                    <a:lnTo>
                      <a:pt x="20" y="4"/>
                    </a:lnTo>
                    <a:lnTo>
                      <a:pt x="26" y="2"/>
                    </a:lnTo>
                    <a:lnTo>
                      <a:pt x="33" y="0"/>
                    </a:lnTo>
                    <a:lnTo>
                      <a:pt x="39" y="2"/>
                    </a:lnTo>
                    <a:lnTo>
                      <a:pt x="45" y="4"/>
                    </a:lnTo>
                    <a:lnTo>
                      <a:pt x="51" y="6"/>
                    </a:lnTo>
                    <a:lnTo>
                      <a:pt x="55" y="10"/>
                    </a:lnTo>
                    <a:lnTo>
                      <a:pt x="59" y="16"/>
                    </a:lnTo>
                    <a:lnTo>
                      <a:pt x="63" y="20"/>
                    </a:lnTo>
                    <a:lnTo>
                      <a:pt x="65" y="28"/>
                    </a:lnTo>
                    <a:lnTo>
                      <a:pt x="65" y="34"/>
                    </a:lnTo>
                    <a:lnTo>
                      <a:pt x="65" y="40"/>
                    </a:lnTo>
                    <a:lnTo>
                      <a:pt x="63" y="46"/>
                    </a:lnTo>
                    <a:lnTo>
                      <a:pt x="59" y="52"/>
                    </a:lnTo>
                    <a:lnTo>
                      <a:pt x="55" y="56"/>
                    </a:lnTo>
                    <a:lnTo>
                      <a:pt x="51" y="60"/>
                    </a:lnTo>
                    <a:lnTo>
                      <a:pt x="45" y="63"/>
                    </a:lnTo>
                    <a:lnTo>
                      <a:pt x="39" y="65"/>
                    </a:lnTo>
                    <a:lnTo>
                      <a:pt x="33" y="65"/>
                    </a:lnTo>
                    <a:lnTo>
                      <a:pt x="26" y="65"/>
                    </a:lnTo>
                    <a:lnTo>
                      <a:pt x="20"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0" name="Freeform 163"/>
              <p:cNvSpPr>
                <a:spLocks/>
              </p:cNvSpPr>
              <p:nvPr/>
            </p:nvSpPr>
            <p:spPr bwMode="auto">
              <a:xfrm>
                <a:off x="3384" y="1738"/>
                <a:ext cx="65" cy="65"/>
              </a:xfrm>
              <a:custGeom>
                <a:avLst/>
                <a:gdLst>
                  <a:gd name="T0" fmla="*/ 0 w 65"/>
                  <a:gd name="T1" fmla="*/ 34 h 65"/>
                  <a:gd name="T2" fmla="*/ 0 w 65"/>
                  <a:gd name="T3" fmla="*/ 34 h 65"/>
                  <a:gd name="T4" fmla="*/ 2 w 65"/>
                  <a:gd name="T5" fmla="*/ 28 h 65"/>
                  <a:gd name="T6" fmla="*/ 4 w 65"/>
                  <a:gd name="T7" fmla="*/ 20 h 65"/>
                  <a:gd name="T8" fmla="*/ 6 w 65"/>
                  <a:gd name="T9" fmla="*/ 16 h 65"/>
                  <a:gd name="T10" fmla="*/ 10 w 65"/>
                  <a:gd name="T11" fmla="*/ 10 h 65"/>
                  <a:gd name="T12" fmla="*/ 16 w 65"/>
                  <a:gd name="T13" fmla="*/ 6 h 65"/>
                  <a:gd name="T14" fmla="*/ 20 w 65"/>
                  <a:gd name="T15" fmla="*/ 4 h 65"/>
                  <a:gd name="T16" fmla="*/ 26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8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6 w 65"/>
                  <a:gd name="T53" fmla="*/ 65 h 65"/>
                  <a:gd name="T54" fmla="*/ 20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8"/>
                    </a:lnTo>
                    <a:lnTo>
                      <a:pt x="4" y="20"/>
                    </a:lnTo>
                    <a:lnTo>
                      <a:pt x="6" y="16"/>
                    </a:lnTo>
                    <a:lnTo>
                      <a:pt x="10" y="10"/>
                    </a:lnTo>
                    <a:lnTo>
                      <a:pt x="16" y="6"/>
                    </a:lnTo>
                    <a:lnTo>
                      <a:pt x="20" y="4"/>
                    </a:lnTo>
                    <a:lnTo>
                      <a:pt x="26" y="2"/>
                    </a:lnTo>
                    <a:lnTo>
                      <a:pt x="33" y="0"/>
                    </a:lnTo>
                    <a:lnTo>
                      <a:pt x="39" y="2"/>
                    </a:lnTo>
                    <a:lnTo>
                      <a:pt x="45" y="4"/>
                    </a:lnTo>
                    <a:lnTo>
                      <a:pt x="51" y="6"/>
                    </a:lnTo>
                    <a:lnTo>
                      <a:pt x="55" y="10"/>
                    </a:lnTo>
                    <a:lnTo>
                      <a:pt x="59" y="16"/>
                    </a:lnTo>
                    <a:lnTo>
                      <a:pt x="63" y="20"/>
                    </a:lnTo>
                    <a:lnTo>
                      <a:pt x="65" y="28"/>
                    </a:lnTo>
                    <a:lnTo>
                      <a:pt x="65" y="34"/>
                    </a:lnTo>
                    <a:lnTo>
                      <a:pt x="65" y="40"/>
                    </a:lnTo>
                    <a:lnTo>
                      <a:pt x="63" y="46"/>
                    </a:lnTo>
                    <a:lnTo>
                      <a:pt x="59" y="52"/>
                    </a:lnTo>
                    <a:lnTo>
                      <a:pt x="55" y="56"/>
                    </a:lnTo>
                    <a:lnTo>
                      <a:pt x="51" y="60"/>
                    </a:lnTo>
                    <a:lnTo>
                      <a:pt x="45" y="63"/>
                    </a:lnTo>
                    <a:lnTo>
                      <a:pt x="39" y="65"/>
                    </a:lnTo>
                    <a:lnTo>
                      <a:pt x="33" y="65"/>
                    </a:lnTo>
                    <a:lnTo>
                      <a:pt x="26" y="65"/>
                    </a:lnTo>
                    <a:lnTo>
                      <a:pt x="20"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1" name="Freeform 164"/>
              <p:cNvSpPr>
                <a:spLocks/>
              </p:cNvSpPr>
              <p:nvPr/>
            </p:nvSpPr>
            <p:spPr bwMode="auto">
              <a:xfrm>
                <a:off x="3366" y="1784"/>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7 h 65"/>
                  <a:gd name="T36" fmla="*/ 4 w 65"/>
                  <a:gd name="T37" fmla="*/ 19 h 65"/>
                  <a:gd name="T38" fmla="*/ 6 w 65"/>
                  <a:gd name="T39" fmla="*/ 15 h 65"/>
                  <a:gd name="T40" fmla="*/ 10 w 65"/>
                  <a:gd name="T41" fmla="*/ 10 h 65"/>
                  <a:gd name="T42" fmla="*/ 16 w 65"/>
                  <a:gd name="T43" fmla="*/ 6 h 65"/>
                  <a:gd name="T44" fmla="*/ 20 w 65"/>
                  <a:gd name="T45" fmla="*/ 4 h 65"/>
                  <a:gd name="T46" fmla="*/ 26 w 65"/>
                  <a:gd name="T47" fmla="*/ 2 h 65"/>
                  <a:gd name="T48" fmla="*/ 34 w 65"/>
                  <a:gd name="T49" fmla="*/ 0 h 65"/>
                  <a:gd name="T50" fmla="*/ 40 w 65"/>
                  <a:gd name="T51" fmla="*/ 2 h 65"/>
                  <a:gd name="T52" fmla="*/ 46 w 65"/>
                  <a:gd name="T53" fmla="*/ 4 h 65"/>
                  <a:gd name="T54" fmla="*/ 51 w 65"/>
                  <a:gd name="T55" fmla="*/ 6 h 65"/>
                  <a:gd name="T56" fmla="*/ 55 w 65"/>
                  <a:gd name="T57" fmla="*/ 10 h 65"/>
                  <a:gd name="T58" fmla="*/ 59 w 65"/>
                  <a:gd name="T59" fmla="*/ 15 h 65"/>
                  <a:gd name="T60" fmla="*/ 63 w 65"/>
                  <a:gd name="T61" fmla="*/ 19 h 65"/>
                  <a:gd name="T62" fmla="*/ 65 w 65"/>
                  <a:gd name="T63" fmla="*/ 27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7"/>
                    </a:lnTo>
                    <a:lnTo>
                      <a:pt x="4" y="19"/>
                    </a:lnTo>
                    <a:lnTo>
                      <a:pt x="6" y="15"/>
                    </a:lnTo>
                    <a:lnTo>
                      <a:pt x="10" y="10"/>
                    </a:lnTo>
                    <a:lnTo>
                      <a:pt x="16" y="6"/>
                    </a:lnTo>
                    <a:lnTo>
                      <a:pt x="20" y="4"/>
                    </a:lnTo>
                    <a:lnTo>
                      <a:pt x="26" y="2"/>
                    </a:lnTo>
                    <a:lnTo>
                      <a:pt x="34" y="0"/>
                    </a:lnTo>
                    <a:lnTo>
                      <a:pt x="40" y="2"/>
                    </a:lnTo>
                    <a:lnTo>
                      <a:pt x="46" y="4"/>
                    </a:lnTo>
                    <a:lnTo>
                      <a:pt x="51" y="6"/>
                    </a:lnTo>
                    <a:lnTo>
                      <a:pt x="55" y="10"/>
                    </a:lnTo>
                    <a:lnTo>
                      <a:pt x="59" y="15"/>
                    </a:lnTo>
                    <a:lnTo>
                      <a:pt x="63" y="19"/>
                    </a:lnTo>
                    <a:lnTo>
                      <a:pt x="65" y="27"/>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2" name="Freeform 165"/>
              <p:cNvSpPr>
                <a:spLocks/>
              </p:cNvSpPr>
              <p:nvPr/>
            </p:nvSpPr>
            <p:spPr bwMode="auto">
              <a:xfrm>
                <a:off x="3366" y="1784"/>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7 h 65"/>
                  <a:gd name="T38" fmla="*/ 4 w 65"/>
                  <a:gd name="T39" fmla="*/ 19 h 65"/>
                  <a:gd name="T40" fmla="*/ 6 w 65"/>
                  <a:gd name="T41" fmla="*/ 15 h 65"/>
                  <a:gd name="T42" fmla="*/ 10 w 65"/>
                  <a:gd name="T43" fmla="*/ 10 h 65"/>
                  <a:gd name="T44" fmla="*/ 16 w 65"/>
                  <a:gd name="T45" fmla="*/ 6 h 65"/>
                  <a:gd name="T46" fmla="*/ 20 w 65"/>
                  <a:gd name="T47" fmla="*/ 4 h 65"/>
                  <a:gd name="T48" fmla="*/ 26 w 65"/>
                  <a:gd name="T49" fmla="*/ 2 h 65"/>
                  <a:gd name="T50" fmla="*/ 34 w 65"/>
                  <a:gd name="T51" fmla="*/ 0 h 65"/>
                  <a:gd name="T52" fmla="*/ 40 w 65"/>
                  <a:gd name="T53" fmla="*/ 2 h 65"/>
                  <a:gd name="T54" fmla="*/ 46 w 65"/>
                  <a:gd name="T55" fmla="*/ 4 h 65"/>
                  <a:gd name="T56" fmla="*/ 51 w 65"/>
                  <a:gd name="T57" fmla="*/ 6 h 65"/>
                  <a:gd name="T58" fmla="*/ 55 w 65"/>
                  <a:gd name="T59" fmla="*/ 10 h 65"/>
                  <a:gd name="T60" fmla="*/ 59 w 65"/>
                  <a:gd name="T61" fmla="*/ 15 h 65"/>
                  <a:gd name="T62" fmla="*/ 63 w 65"/>
                  <a:gd name="T63" fmla="*/ 19 h 65"/>
                  <a:gd name="T64" fmla="*/ 65 w 65"/>
                  <a:gd name="T65" fmla="*/ 27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7"/>
                    </a:lnTo>
                    <a:lnTo>
                      <a:pt x="4" y="19"/>
                    </a:lnTo>
                    <a:lnTo>
                      <a:pt x="6" y="15"/>
                    </a:lnTo>
                    <a:lnTo>
                      <a:pt x="10" y="10"/>
                    </a:lnTo>
                    <a:lnTo>
                      <a:pt x="16" y="6"/>
                    </a:lnTo>
                    <a:lnTo>
                      <a:pt x="20" y="4"/>
                    </a:lnTo>
                    <a:lnTo>
                      <a:pt x="26" y="2"/>
                    </a:lnTo>
                    <a:lnTo>
                      <a:pt x="34" y="0"/>
                    </a:lnTo>
                    <a:lnTo>
                      <a:pt x="40" y="2"/>
                    </a:lnTo>
                    <a:lnTo>
                      <a:pt x="46" y="4"/>
                    </a:lnTo>
                    <a:lnTo>
                      <a:pt x="51" y="6"/>
                    </a:lnTo>
                    <a:lnTo>
                      <a:pt x="55" y="10"/>
                    </a:lnTo>
                    <a:lnTo>
                      <a:pt x="59" y="15"/>
                    </a:lnTo>
                    <a:lnTo>
                      <a:pt x="63" y="19"/>
                    </a:lnTo>
                    <a:lnTo>
                      <a:pt x="65" y="27"/>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3" name="Freeform 166"/>
              <p:cNvSpPr>
                <a:spLocks/>
              </p:cNvSpPr>
              <p:nvPr/>
            </p:nvSpPr>
            <p:spPr bwMode="auto">
              <a:xfrm>
                <a:off x="3319" y="1746"/>
                <a:ext cx="65" cy="65"/>
              </a:xfrm>
              <a:custGeom>
                <a:avLst/>
                <a:gdLst>
                  <a:gd name="T0" fmla="*/ 32 w 65"/>
                  <a:gd name="T1" fmla="*/ 0 h 65"/>
                  <a:gd name="T2" fmla="*/ 39 w 65"/>
                  <a:gd name="T3" fmla="*/ 2 h 65"/>
                  <a:gd name="T4" fmla="*/ 43 w 65"/>
                  <a:gd name="T5" fmla="*/ 4 h 65"/>
                  <a:gd name="T6" fmla="*/ 49 w 65"/>
                  <a:gd name="T7" fmla="*/ 6 h 65"/>
                  <a:gd name="T8" fmla="*/ 55 w 65"/>
                  <a:gd name="T9" fmla="*/ 10 h 65"/>
                  <a:gd name="T10" fmla="*/ 59 w 65"/>
                  <a:gd name="T11" fmla="*/ 16 h 65"/>
                  <a:gd name="T12" fmla="*/ 61 w 65"/>
                  <a:gd name="T13" fmla="*/ 22 h 65"/>
                  <a:gd name="T14" fmla="*/ 63 w 65"/>
                  <a:gd name="T15" fmla="*/ 28 h 65"/>
                  <a:gd name="T16" fmla="*/ 65 w 65"/>
                  <a:gd name="T17" fmla="*/ 34 h 65"/>
                  <a:gd name="T18" fmla="*/ 63 w 65"/>
                  <a:gd name="T19" fmla="*/ 40 h 65"/>
                  <a:gd name="T20" fmla="*/ 61 w 65"/>
                  <a:gd name="T21" fmla="*/ 46 h 65"/>
                  <a:gd name="T22" fmla="*/ 59 w 65"/>
                  <a:gd name="T23" fmla="*/ 52 h 65"/>
                  <a:gd name="T24" fmla="*/ 55 w 65"/>
                  <a:gd name="T25" fmla="*/ 55 h 65"/>
                  <a:gd name="T26" fmla="*/ 49 w 65"/>
                  <a:gd name="T27" fmla="*/ 59 h 65"/>
                  <a:gd name="T28" fmla="*/ 43 w 65"/>
                  <a:gd name="T29" fmla="*/ 63 h 65"/>
                  <a:gd name="T30" fmla="*/ 39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2 h 65"/>
                  <a:gd name="T44" fmla="*/ 2 w 65"/>
                  <a:gd name="T45" fmla="*/ 46 h 65"/>
                  <a:gd name="T46" fmla="*/ 0 w 65"/>
                  <a:gd name="T47" fmla="*/ 40 h 65"/>
                  <a:gd name="T48" fmla="*/ 0 w 65"/>
                  <a:gd name="T49" fmla="*/ 34 h 65"/>
                  <a:gd name="T50" fmla="*/ 0 w 65"/>
                  <a:gd name="T51" fmla="*/ 28 h 65"/>
                  <a:gd name="T52" fmla="*/ 2 w 65"/>
                  <a:gd name="T53" fmla="*/ 22 h 65"/>
                  <a:gd name="T54" fmla="*/ 6 w 65"/>
                  <a:gd name="T55" fmla="*/ 16 h 65"/>
                  <a:gd name="T56" fmla="*/ 10 w 65"/>
                  <a:gd name="T57" fmla="*/ 10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39" y="2"/>
                    </a:lnTo>
                    <a:lnTo>
                      <a:pt x="43" y="4"/>
                    </a:lnTo>
                    <a:lnTo>
                      <a:pt x="49" y="6"/>
                    </a:lnTo>
                    <a:lnTo>
                      <a:pt x="55" y="10"/>
                    </a:lnTo>
                    <a:lnTo>
                      <a:pt x="59" y="16"/>
                    </a:lnTo>
                    <a:lnTo>
                      <a:pt x="61" y="22"/>
                    </a:lnTo>
                    <a:lnTo>
                      <a:pt x="63" y="28"/>
                    </a:lnTo>
                    <a:lnTo>
                      <a:pt x="65" y="34"/>
                    </a:lnTo>
                    <a:lnTo>
                      <a:pt x="63" y="40"/>
                    </a:lnTo>
                    <a:lnTo>
                      <a:pt x="61" y="46"/>
                    </a:lnTo>
                    <a:lnTo>
                      <a:pt x="59" y="52"/>
                    </a:lnTo>
                    <a:lnTo>
                      <a:pt x="55" y="55"/>
                    </a:lnTo>
                    <a:lnTo>
                      <a:pt x="49" y="59"/>
                    </a:lnTo>
                    <a:lnTo>
                      <a:pt x="43" y="63"/>
                    </a:lnTo>
                    <a:lnTo>
                      <a:pt x="39" y="65"/>
                    </a:lnTo>
                    <a:lnTo>
                      <a:pt x="32" y="65"/>
                    </a:lnTo>
                    <a:lnTo>
                      <a:pt x="26" y="65"/>
                    </a:lnTo>
                    <a:lnTo>
                      <a:pt x="20" y="63"/>
                    </a:lnTo>
                    <a:lnTo>
                      <a:pt x="14" y="59"/>
                    </a:lnTo>
                    <a:lnTo>
                      <a:pt x="10" y="55"/>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4" name="Freeform 167"/>
              <p:cNvSpPr>
                <a:spLocks/>
              </p:cNvSpPr>
              <p:nvPr/>
            </p:nvSpPr>
            <p:spPr bwMode="auto">
              <a:xfrm>
                <a:off x="3319" y="1746"/>
                <a:ext cx="65" cy="65"/>
              </a:xfrm>
              <a:custGeom>
                <a:avLst/>
                <a:gdLst>
                  <a:gd name="T0" fmla="*/ 32 w 65"/>
                  <a:gd name="T1" fmla="*/ 0 h 65"/>
                  <a:gd name="T2" fmla="*/ 32 w 65"/>
                  <a:gd name="T3" fmla="*/ 0 h 65"/>
                  <a:gd name="T4" fmla="*/ 39 w 65"/>
                  <a:gd name="T5" fmla="*/ 2 h 65"/>
                  <a:gd name="T6" fmla="*/ 43 w 65"/>
                  <a:gd name="T7" fmla="*/ 4 h 65"/>
                  <a:gd name="T8" fmla="*/ 49 w 65"/>
                  <a:gd name="T9" fmla="*/ 6 h 65"/>
                  <a:gd name="T10" fmla="*/ 55 w 65"/>
                  <a:gd name="T11" fmla="*/ 10 h 65"/>
                  <a:gd name="T12" fmla="*/ 59 w 65"/>
                  <a:gd name="T13" fmla="*/ 16 h 65"/>
                  <a:gd name="T14" fmla="*/ 61 w 65"/>
                  <a:gd name="T15" fmla="*/ 22 h 65"/>
                  <a:gd name="T16" fmla="*/ 63 w 65"/>
                  <a:gd name="T17" fmla="*/ 28 h 65"/>
                  <a:gd name="T18" fmla="*/ 65 w 65"/>
                  <a:gd name="T19" fmla="*/ 34 h 65"/>
                  <a:gd name="T20" fmla="*/ 63 w 65"/>
                  <a:gd name="T21" fmla="*/ 40 h 65"/>
                  <a:gd name="T22" fmla="*/ 61 w 65"/>
                  <a:gd name="T23" fmla="*/ 46 h 65"/>
                  <a:gd name="T24" fmla="*/ 59 w 65"/>
                  <a:gd name="T25" fmla="*/ 52 h 65"/>
                  <a:gd name="T26" fmla="*/ 55 w 65"/>
                  <a:gd name="T27" fmla="*/ 55 h 65"/>
                  <a:gd name="T28" fmla="*/ 49 w 65"/>
                  <a:gd name="T29" fmla="*/ 59 h 65"/>
                  <a:gd name="T30" fmla="*/ 43 w 65"/>
                  <a:gd name="T31" fmla="*/ 63 h 65"/>
                  <a:gd name="T32" fmla="*/ 39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2 h 65"/>
                  <a:gd name="T46" fmla="*/ 2 w 65"/>
                  <a:gd name="T47" fmla="*/ 46 h 65"/>
                  <a:gd name="T48" fmla="*/ 0 w 65"/>
                  <a:gd name="T49" fmla="*/ 40 h 65"/>
                  <a:gd name="T50" fmla="*/ 0 w 65"/>
                  <a:gd name="T51" fmla="*/ 34 h 65"/>
                  <a:gd name="T52" fmla="*/ 0 w 65"/>
                  <a:gd name="T53" fmla="*/ 28 h 65"/>
                  <a:gd name="T54" fmla="*/ 2 w 65"/>
                  <a:gd name="T55" fmla="*/ 22 h 65"/>
                  <a:gd name="T56" fmla="*/ 6 w 65"/>
                  <a:gd name="T57" fmla="*/ 16 h 65"/>
                  <a:gd name="T58" fmla="*/ 10 w 65"/>
                  <a:gd name="T59" fmla="*/ 10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39" y="2"/>
                    </a:lnTo>
                    <a:lnTo>
                      <a:pt x="43" y="4"/>
                    </a:lnTo>
                    <a:lnTo>
                      <a:pt x="49" y="6"/>
                    </a:lnTo>
                    <a:lnTo>
                      <a:pt x="55" y="10"/>
                    </a:lnTo>
                    <a:lnTo>
                      <a:pt x="59" y="16"/>
                    </a:lnTo>
                    <a:lnTo>
                      <a:pt x="61" y="22"/>
                    </a:lnTo>
                    <a:lnTo>
                      <a:pt x="63" y="28"/>
                    </a:lnTo>
                    <a:lnTo>
                      <a:pt x="65" y="34"/>
                    </a:lnTo>
                    <a:lnTo>
                      <a:pt x="63" y="40"/>
                    </a:lnTo>
                    <a:lnTo>
                      <a:pt x="61" y="46"/>
                    </a:lnTo>
                    <a:lnTo>
                      <a:pt x="59" y="52"/>
                    </a:lnTo>
                    <a:lnTo>
                      <a:pt x="55" y="55"/>
                    </a:lnTo>
                    <a:lnTo>
                      <a:pt x="49" y="59"/>
                    </a:lnTo>
                    <a:lnTo>
                      <a:pt x="43" y="63"/>
                    </a:lnTo>
                    <a:lnTo>
                      <a:pt x="39" y="65"/>
                    </a:lnTo>
                    <a:lnTo>
                      <a:pt x="32" y="65"/>
                    </a:lnTo>
                    <a:lnTo>
                      <a:pt x="26" y="65"/>
                    </a:lnTo>
                    <a:lnTo>
                      <a:pt x="20" y="63"/>
                    </a:lnTo>
                    <a:lnTo>
                      <a:pt x="14" y="59"/>
                    </a:lnTo>
                    <a:lnTo>
                      <a:pt x="10" y="55"/>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5" name="Freeform 168"/>
              <p:cNvSpPr>
                <a:spLocks/>
              </p:cNvSpPr>
              <p:nvPr/>
            </p:nvSpPr>
            <p:spPr bwMode="auto">
              <a:xfrm>
                <a:off x="3376" y="1705"/>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49 w 65"/>
                  <a:gd name="T11" fmla="*/ 59 h 65"/>
                  <a:gd name="T12" fmla="*/ 45 w 65"/>
                  <a:gd name="T13" fmla="*/ 63 h 65"/>
                  <a:gd name="T14" fmla="*/ 40 w 65"/>
                  <a:gd name="T15" fmla="*/ 63 h 65"/>
                  <a:gd name="T16" fmla="*/ 32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1 h 65"/>
                  <a:gd name="T34" fmla="*/ 0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5 w 65"/>
                  <a:gd name="T53" fmla="*/ 2 h 65"/>
                  <a:gd name="T54" fmla="*/ 49 w 65"/>
                  <a:gd name="T55" fmla="*/ 6 h 65"/>
                  <a:gd name="T56" fmla="*/ 55 w 65"/>
                  <a:gd name="T57" fmla="*/ 10 h 65"/>
                  <a:gd name="T58" fmla="*/ 59 w 65"/>
                  <a:gd name="T59" fmla="*/ 14 h 65"/>
                  <a:gd name="T60" fmla="*/ 63 w 65"/>
                  <a:gd name="T61" fmla="*/ 20 h 65"/>
                  <a:gd name="T62" fmla="*/ 63 w 65"/>
                  <a:gd name="T63" fmla="*/ 26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49" y="59"/>
                    </a:lnTo>
                    <a:lnTo>
                      <a:pt x="45" y="63"/>
                    </a:lnTo>
                    <a:lnTo>
                      <a:pt x="40" y="63"/>
                    </a:lnTo>
                    <a:lnTo>
                      <a:pt x="32" y="65"/>
                    </a:lnTo>
                    <a:lnTo>
                      <a:pt x="26" y="63"/>
                    </a:lnTo>
                    <a:lnTo>
                      <a:pt x="20" y="63"/>
                    </a:lnTo>
                    <a:lnTo>
                      <a:pt x="14" y="59"/>
                    </a:lnTo>
                    <a:lnTo>
                      <a:pt x="10" y="55"/>
                    </a:lnTo>
                    <a:lnTo>
                      <a:pt x="6" y="51"/>
                    </a:lnTo>
                    <a:lnTo>
                      <a:pt x="2" y="45"/>
                    </a:lnTo>
                    <a:lnTo>
                      <a:pt x="0" y="39"/>
                    </a:lnTo>
                    <a:lnTo>
                      <a:pt x="0" y="31"/>
                    </a:lnTo>
                    <a:lnTo>
                      <a:pt x="0" y="26"/>
                    </a:lnTo>
                    <a:lnTo>
                      <a:pt x="2" y="20"/>
                    </a:lnTo>
                    <a:lnTo>
                      <a:pt x="6" y="14"/>
                    </a:lnTo>
                    <a:lnTo>
                      <a:pt x="10" y="10"/>
                    </a:lnTo>
                    <a:lnTo>
                      <a:pt x="14" y="6"/>
                    </a:lnTo>
                    <a:lnTo>
                      <a:pt x="20" y="2"/>
                    </a:lnTo>
                    <a:lnTo>
                      <a:pt x="26" y="2"/>
                    </a:lnTo>
                    <a:lnTo>
                      <a:pt x="32" y="0"/>
                    </a:lnTo>
                    <a:lnTo>
                      <a:pt x="40" y="2"/>
                    </a:lnTo>
                    <a:lnTo>
                      <a:pt x="45" y="2"/>
                    </a:lnTo>
                    <a:lnTo>
                      <a:pt x="49" y="6"/>
                    </a:lnTo>
                    <a:lnTo>
                      <a:pt x="55" y="10"/>
                    </a:lnTo>
                    <a:lnTo>
                      <a:pt x="59" y="14"/>
                    </a:lnTo>
                    <a:lnTo>
                      <a:pt x="63" y="20"/>
                    </a:lnTo>
                    <a:lnTo>
                      <a:pt x="63" y="26"/>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6" name="Freeform 169"/>
              <p:cNvSpPr>
                <a:spLocks/>
              </p:cNvSpPr>
              <p:nvPr/>
            </p:nvSpPr>
            <p:spPr bwMode="auto">
              <a:xfrm>
                <a:off x="3376" y="1705"/>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49 w 65"/>
                  <a:gd name="T13" fmla="*/ 59 h 65"/>
                  <a:gd name="T14" fmla="*/ 45 w 65"/>
                  <a:gd name="T15" fmla="*/ 63 h 65"/>
                  <a:gd name="T16" fmla="*/ 40 w 65"/>
                  <a:gd name="T17" fmla="*/ 63 h 65"/>
                  <a:gd name="T18" fmla="*/ 32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1 h 65"/>
                  <a:gd name="T36" fmla="*/ 0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5 w 65"/>
                  <a:gd name="T55" fmla="*/ 2 h 65"/>
                  <a:gd name="T56" fmla="*/ 49 w 65"/>
                  <a:gd name="T57" fmla="*/ 6 h 65"/>
                  <a:gd name="T58" fmla="*/ 55 w 65"/>
                  <a:gd name="T59" fmla="*/ 10 h 65"/>
                  <a:gd name="T60" fmla="*/ 59 w 65"/>
                  <a:gd name="T61" fmla="*/ 14 h 65"/>
                  <a:gd name="T62" fmla="*/ 63 w 65"/>
                  <a:gd name="T63" fmla="*/ 20 h 65"/>
                  <a:gd name="T64" fmla="*/ 63 w 65"/>
                  <a:gd name="T65" fmla="*/ 26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49" y="59"/>
                    </a:lnTo>
                    <a:lnTo>
                      <a:pt x="45" y="63"/>
                    </a:lnTo>
                    <a:lnTo>
                      <a:pt x="40" y="63"/>
                    </a:lnTo>
                    <a:lnTo>
                      <a:pt x="32" y="65"/>
                    </a:lnTo>
                    <a:lnTo>
                      <a:pt x="26" y="63"/>
                    </a:lnTo>
                    <a:lnTo>
                      <a:pt x="20" y="63"/>
                    </a:lnTo>
                    <a:lnTo>
                      <a:pt x="14" y="59"/>
                    </a:lnTo>
                    <a:lnTo>
                      <a:pt x="10" y="55"/>
                    </a:lnTo>
                    <a:lnTo>
                      <a:pt x="6" y="51"/>
                    </a:lnTo>
                    <a:lnTo>
                      <a:pt x="2" y="45"/>
                    </a:lnTo>
                    <a:lnTo>
                      <a:pt x="0" y="39"/>
                    </a:lnTo>
                    <a:lnTo>
                      <a:pt x="0" y="31"/>
                    </a:lnTo>
                    <a:lnTo>
                      <a:pt x="0" y="26"/>
                    </a:lnTo>
                    <a:lnTo>
                      <a:pt x="2" y="20"/>
                    </a:lnTo>
                    <a:lnTo>
                      <a:pt x="6" y="14"/>
                    </a:lnTo>
                    <a:lnTo>
                      <a:pt x="10" y="10"/>
                    </a:lnTo>
                    <a:lnTo>
                      <a:pt x="14" y="6"/>
                    </a:lnTo>
                    <a:lnTo>
                      <a:pt x="20" y="2"/>
                    </a:lnTo>
                    <a:lnTo>
                      <a:pt x="26" y="2"/>
                    </a:lnTo>
                    <a:lnTo>
                      <a:pt x="32" y="0"/>
                    </a:lnTo>
                    <a:lnTo>
                      <a:pt x="40" y="2"/>
                    </a:lnTo>
                    <a:lnTo>
                      <a:pt x="45" y="2"/>
                    </a:lnTo>
                    <a:lnTo>
                      <a:pt x="49" y="6"/>
                    </a:lnTo>
                    <a:lnTo>
                      <a:pt x="55" y="10"/>
                    </a:lnTo>
                    <a:lnTo>
                      <a:pt x="59" y="14"/>
                    </a:lnTo>
                    <a:lnTo>
                      <a:pt x="63" y="20"/>
                    </a:lnTo>
                    <a:lnTo>
                      <a:pt x="63" y="26"/>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7" name="Freeform 170"/>
              <p:cNvSpPr>
                <a:spLocks/>
              </p:cNvSpPr>
              <p:nvPr/>
            </p:nvSpPr>
            <p:spPr bwMode="auto">
              <a:xfrm>
                <a:off x="3488" y="1705"/>
                <a:ext cx="63" cy="65"/>
              </a:xfrm>
              <a:custGeom>
                <a:avLst/>
                <a:gdLst>
                  <a:gd name="T0" fmla="*/ 0 w 63"/>
                  <a:gd name="T1" fmla="*/ 31 h 65"/>
                  <a:gd name="T2" fmla="*/ 0 w 63"/>
                  <a:gd name="T3" fmla="*/ 26 h 65"/>
                  <a:gd name="T4" fmla="*/ 2 w 63"/>
                  <a:gd name="T5" fmla="*/ 20 h 65"/>
                  <a:gd name="T6" fmla="*/ 6 w 63"/>
                  <a:gd name="T7" fmla="*/ 14 h 65"/>
                  <a:gd name="T8" fmla="*/ 10 w 63"/>
                  <a:gd name="T9" fmla="*/ 10 h 65"/>
                  <a:gd name="T10" fmla="*/ 14 w 63"/>
                  <a:gd name="T11" fmla="*/ 6 h 65"/>
                  <a:gd name="T12" fmla="*/ 20 w 63"/>
                  <a:gd name="T13" fmla="*/ 2 h 65"/>
                  <a:gd name="T14" fmla="*/ 26 w 63"/>
                  <a:gd name="T15" fmla="*/ 0 h 65"/>
                  <a:gd name="T16" fmla="*/ 32 w 63"/>
                  <a:gd name="T17" fmla="*/ 0 h 65"/>
                  <a:gd name="T18" fmla="*/ 40 w 63"/>
                  <a:gd name="T19" fmla="*/ 0 h 65"/>
                  <a:gd name="T20" fmla="*/ 46 w 63"/>
                  <a:gd name="T21" fmla="*/ 2 h 65"/>
                  <a:gd name="T22" fmla="*/ 50 w 63"/>
                  <a:gd name="T23" fmla="*/ 6 h 65"/>
                  <a:gd name="T24" fmla="*/ 55 w 63"/>
                  <a:gd name="T25" fmla="*/ 10 h 65"/>
                  <a:gd name="T26" fmla="*/ 59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9 w 63"/>
                  <a:gd name="T39" fmla="*/ 51 h 65"/>
                  <a:gd name="T40" fmla="*/ 55 w 63"/>
                  <a:gd name="T41" fmla="*/ 55 h 65"/>
                  <a:gd name="T42" fmla="*/ 50 w 63"/>
                  <a:gd name="T43" fmla="*/ 59 h 65"/>
                  <a:gd name="T44" fmla="*/ 46 w 63"/>
                  <a:gd name="T45" fmla="*/ 61 h 65"/>
                  <a:gd name="T46" fmla="*/ 40 w 63"/>
                  <a:gd name="T47" fmla="*/ 63 h 65"/>
                  <a:gd name="T48" fmla="*/ 32 w 63"/>
                  <a:gd name="T49" fmla="*/ 65 h 65"/>
                  <a:gd name="T50" fmla="*/ 26 w 63"/>
                  <a:gd name="T51" fmla="*/ 63 h 65"/>
                  <a:gd name="T52" fmla="*/ 20 w 63"/>
                  <a:gd name="T53" fmla="*/ 61 h 65"/>
                  <a:gd name="T54" fmla="*/ 14 w 63"/>
                  <a:gd name="T55" fmla="*/ 59 h 65"/>
                  <a:gd name="T56" fmla="*/ 10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6" y="14"/>
                    </a:lnTo>
                    <a:lnTo>
                      <a:pt x="10" y="10"/>
                    </a:lnTo>
                    <a:lnTo>
                      <a:pt x="14" y="6"/>
                    </a:lnTo>
                    <a:lnTo>
                      <a:pt x="20" y="2"/>
                    </a:lnTo>
                    <a:lnTo>
                      <a:pt x="26" y="0"/>
                    </a:lnTo>
                    <a:lnTo>
                      <a:pt x="32" y="0"/>
                    </a:lnTo>
                    <a:lnTo>
                      <a:pt x="40" y="0"/>
                    </a:lnTo>
                    <a:lnTo>
                      <a:pt x="46" y="2"/>
                    </a:lnTo>
                    <a:lnTo>
                      <a:pt x="50" y="6"/>
                    </a:lnTo>
                    <a:lnTo>
                      <a:pt x="55" y="10"/>
                    </a:lnTo>
                    <a:lnTo>
                      <a:pt x="59" y="14"/>
                    </a:lnTo>
                    <a:lnTo>
                      <a:pt x="61" y="20"/>
                    </a:lnTo>
                    <a:lnTo>
                      <a:pt x="63" y="26"/>
                    </a:lnTo>
                    <a:lnTo>
                      <a:pt x="63" y="31"/>
                    </a:lnTo>
                    <a:lnTo>
                      <a:pt x="63" y="39"/>
                    </a:lnTo>
                    <a:lnTo>
                      <a:pt x="61" y="45"/>
                    </a:lnTo>
                    <a:lnTo>
                      <a:pt x="59" y="51"/>
                    </a:lnTo>
                    <a:lnTo>
                      <a:pt x="55"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8" name="Freeform 171"/>
              <p:cNvSpPr>
                <a:spLocks/>
              </p:cNvSpPr>
              <p:nvPr/>
            </p:nvSpPr>
            <p:spPr bwMode="auto">
              <a:xfrm>
                <a:off x="3488" y="1705"/>
                <a:ext cx="63" cy="65"/>
              </a:xfrm>
              <a:custGeom>
                <a:avLst/>
                <a:gdLst>
                  <a:gd name="T0" fmla="*/ 0 w 63"/>
                  <a:gd name="T1" fmla="*/ 31 h 65"/>
                  <a:gd name="T2" fmla="*/ 0 w 63"/>
                  <a:gd name="T3" fmla="*/ 31 h 65"/>
                  <a:gd name="T4" fmla="*/ 0 w 63"/>
                  <a:gd name="T5" fmla="*/ 26 h 65"/>
                  <a:gd name="T6" fmla="*/ 2 w 63"/>
                  <a:gd name="T7" fmla="*/ 20 h 65"/>
                  <a:gd name="T8" fmla="*/ 6 w 63"/>
                  <a:gd name="T9" fmla="*/ 14 h 65"/>
                  <a:gd name="T10" fmla="*/ 10 w 63"/>
                  <a:gd name="T11" fmla="*/ 10 h 65"/>
                  <a:gd name="T12" fmla="*/ 14 w 63"/>
                  <a:gd name="T13" fmla="*/ 6 h 65"/>
                  <a:gd name="T14" fmla="*/ 20 w 63"/>
                  <a:gd name="T15" fmla="*/ 2 h 65"/>
                  <a:gd name="T16" fmla="*/ 26 w 63"/>
                  <a:gd name="T17" fmla="*/ 0 h 65"/>
                  <a:gd name="T18" fmla="*/ 32 w 63"/>
                  <a:gd name="T19" fmla="*/ 0 h 65"/>
                  <a:gd name="T20" fmla="*/ 40 w 63"/>
                  <a:gd name="T21" fmla="*/ 0 h 65"/>
                  <a:gd name="T22" fmla="*/ 46 w 63"/>
                  <a:gd name="T23" fmla="*/ 2 h 65"/>
                  <a:gd name="T24" fmla="*/ 50 w 63"/>
                  <a:gd name="T25" fmla="*/ 6 h 65"/>
                  <a:gd name="T26" fmla="*/ 55 w 63"/>
                  <a:gd name="T27" fmla="*/ 10 h 65"/>
                  <a:gd name="T28" fmla="*/ 59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9 w 63"/>
                  <a:gd name="T41" fmla="*/ 51 h 65"/>
                  <a:gd name="T42" fmla="*/ 55 w 63"/>
                  <a:gd name="T43" fmla="*/ 55 h 65"/>
                  <a:gd name="T44" fmla="*/ 50 w 63"/>
                  <a:gd name="T45" fmla="*/ 59 h 65"/>
                  <a:gd name="T46" fmla="*/ 46 w 63"/>
                  <a:gd name="T47" fmla="*/ 61 h 65"/>
                  <a:gd name="T48" fmla="*/ 40 w 63"/>
                  <a:gd name="T49" fmla="*/ 63 h 65"/>
                  <a:gd name="T50" fmla="*/ 32 w 63"/>
                  <a:gd name="T51" fmla="*/ 65 h 65"/>
                  <a:gd name="T52" fmla="*/ 26 w 63"/>
                  <a:gd name="T53" fmla="*/ 63 h 65"/>
                  <a:gd name="T54" fmla="*/ 20 w 63"/>
                  <a:gd name="T55" fmla="*/ 61 h 65"/>
                  <a:gd name="T56" fmla="*/ 14 w 63"/>
                  <a:gd name="T57" fmla="*/ 59 h 65"/>
                  <a:gd name="T58" fmla="*/ 10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6" y="14"/>
                    </a:lnTo>
                    <a:lnTo>
                      <a:pt x="10" y="10"/>
                    </a:lnTo>
                    <a:lnTo>
                      <a:pt x="14" y="6"/>
                    </a:lnTo>
                    <a:lnTo>
                      <a:pt x="20" y="2"/>
                    </a:lnTo>
                    <a:lnTo>
                      <a:pt x="26" y="0"/>
                    </a:lnTo>
                    <a:lnTo>
                      <a:pt x="32" y="0"/>
                    </a:lnTo>
                    <a:lnTo>
                      <a:pt x="40" y="0"/>
                    </a:lnTo>
                    <a:lnTo>
                      <a:pt x="46" y="2"/>
                    </a:lnTo>
                    <a:lnTo>
                      <a:pt x="50" y="6"/>
                    </a:lnTo>
                    <a:lnTo>
                      <a:pt x="55" y="10"/>
                    </a:lnTo>
                    <a:lnTo>
                      <a:pt x="59" y="14"/>
                    </a:lnTo>
                    <a:lnTo>
                      <a:pt x="61" y="20"/>
                    </a:lnTo>
                    <a:lnTo>
                      <a:pt x="63" y="26"/>
                    </a:lnTo>
                    <a:lnTo>
                      <a:pt x="63" y="31"/>
                    </a:lnTo>
                    <a:lnTo>
                      <a:pt x="63" y="39"/>
                    </a:lnTo>
                    <a:lnTo>
                      <a:pt x="61" y="45"/>
                    </a:lnTo>
                    <a:lnTo>
                      <a:pt x="59" y="51"/>
                    </a:lnTo>
                    <a:lnTo>
                      <a:pt x="55"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9" name="Freeform 172"/>
              <p:cNvSpPr>
                <a:spLocks/>
              </p:cNvSpPr>
              <p:nvPr/>
            </p:nvSpPr>
            <p:spPr bwMode="auto">
              <a:xfrm>
                <a:off x="3439" y="1784"/>
                <a:ext cx="63" cy="63"/>
              </a:xfrm>
              <a:custGeom>
                <a:avLst/>
                <a:gdLst>
                  <a:gd name="T0" fmla="*/ 63 w 63"/>
                  <a:gd name="T1" fmla="*/ 31 h 63"/>
                  <a:gd name="T2" fmla="*/ 63 w 63"/>
                  <a:gd name="T3" fmla="*/ 39 h 63"/>
                  <a:gd name="T4" fmla="*/ 61 w 63"/>
                  <a:gd name="T5" fmla="*/ 43 h 63"/>
                  <a:gd name="T6" fmla="*/ 59 w 63"/>
                  <a:gd name="T7" fmla="*/ 49 h 63"/>
                  <a:gd name="T8" fmla="*/ 53 w 63"/>
                  <a:gd name="T9" fmla="*/ 55 h 63"/>
                  <a:gd name="T10" fmla="*/ 49 w 63"/>
                  <a:gd name="T11" fmla="*/ 59 h 63"/>
                  <a:gd name="T12" fmla="*/ 43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5 h 63"/>
                  <a:gd name="T26" fmla="*/ 4 w 63"/>
                  <a:gd name="T27" fmla="*/ 49 h 63"/>
                  <a:gd name="T28" fmla="*/ 2 w 63"/>
                  <a:gd name="T29" fmla="*/ 43 h 63"/>
                  <a:gd name="T30" fmla="*/ 0 w 63"/>
                  <a:gd name="T31" fmla="*/ 39 h 63"/>
                  <a:gd name="T32" fmla="*/ 0 w 63"/>
                  <a:gd name="T33" fmla="*/ 31 h 63"/>
                  <a:gd name="T34" fmla="*/ 0 w 63"/>
                  <a:gd name="T35" fmla="*/ 25 h 63"/>
                  <a:gd name="T36" fmla="*/ 2 w 63"/>
                  <a:gd name="T37" fmla="*/ 19 h 63"/>
                  <a:gd name="T38" fmla="*/ 4 w 63"/>
                  <a:gd name="T39" fmla="*/ 14 h 63"/>
                  <a:gd name="T40" fmla="*/ 8 w 63"/>
                  <a:gd name="T41" fmla="*/ 10 h 63"/>
                  <a:gd name="T42" fmla="*/ 14 w 63"/>
                  <a:gd name="T43" fmla="*/ 6 h 63"/>
                  <a:gd name="T44" fmla="*/ 20 w 63"/>
                  <a:gd name="T45" fmla="*/ 2 h 63"/>
                  <a:gd name="T46" fmla="*/ 26 w 63"/>
                  <a:gd name="T47" fmla="*/ 0 h 63"/>
                  <a:gd name="T48" fmla="*/ 32 w 63"/>
                  <a:gd name="T49" fmla="*/ 0 h 63"/>
                  <a:gd name="T50" fmla="*/ 38 w 63"/>
                  <a:gd name="T51" fmla="*/ 0 h 63"/>
                  <a:gd name="T52" fmla="*/ 43 w 63"/>
                  <a:gd name="T53" fmla="*/ 2 h 63"/>
                  <a:gd name="T54" fmla="*/ 49 w 63"/>
                  <a:gd name="T55" fmla="*/ 6 h 63"/>
                  <a:gd name="T56" fmla="*/ 53 w 63"/>
                  <a:gd name="T57" fmla="*/ 10 h 63"/>
                  <a:gd name="T58" fmla="*/ 59 w 63"/>
                  <a:gd name="T59" fmla="*/ 14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3" y="55"/>
                    </a:lnTo>
                    <a:lnTo>
                      <a:pt x="49" y="59"/>
                    </a:lnTo>
                    <a:lnTo>
                      <a:pt x="43" y="61"/>
                    </a:lnTo>
                    <a:lnTo>
                      <a:pt x="38" y="63"/>
                    </a:lnTo>
                    <a:lnTo>
                      <a:pt x="32" y="63"/>
                    </a:lnTo>
                    <a:lnTo>
                      <a:pt x="26" y="63"/>
                    </a:lnTo>
                    <a:lnTo>
                      <a:pt x="20" y="61"/>
                    </a:lnTo>
                    <a:lnTo>
                      <a:pt x="14" y="59"/>
                    </a:lnTo>
                    <a:lnTo>
                      <a:pt x="8" y="55"/>
                    </a:lnTo>
                    <a:lnTo>
                      <a:pt x="4" y="49"/>
                    </a:lnTo>
                    <a:lnTo>
                      <a:pt x="2" y="43"/>
                    </a:lnTo>
                    <a:lnTo>
                      <a:pt x="0" y="39"/>
                    </a:lnTo>
                    <a:lnTo>
                      <a:pt x="0" y="31"/>
                    </a:lnTo>
                    <a:lnTo>
                      <a:pt x="0" y="25"/>
                    </a:lnTo>
                    <a:lnTo>
                      <a:pt x="2" y="19"/>
                    </a:lnTo>
                    <a:lnTo>
                      <a:pt x="4" y="14"/>
                    </a:lnTo>
                    <a:lnTo>
                      <a:pt x="8" y="10"/>
                    </a:lnTo>
                    <a:lnTo>
                      <a:pt x="14" y="6"/>
                    </a:lnTo>
                    <a:lnTo>
                      <a:pt x="20" y="2"/>
                    </a:lnTo>
                    <a:lnTo>
                      <a:pt x="26" y="0"/>
                    </a:lnTo>
                    <a:lnTo>
                      <a:pt x="32" y="0"/>
                    </a:lnTo>
                    <a:lnTo>
                      <a:pt x="38" y="0"/>
                    </a:lnTo>
                    <a:lnTo>
                      <a:pt x="43" y="2"/>
                    </a:lnTo>
                    <a:lnTo>
                      <a:pt x="49" y="6"/>
                    </a:lnTo>
                    <a:lnTo>
                      <a:pt x="53" y="10"/>
                    </a:lnTo>
                    <a:lnTo>
                      <a:pt x="59" y="14"/>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0" name="Freeform 173"/>
              <p:cNvSpPr>
                <a:spLocks/>
              </p:cNvSpPr>
              <p:nvPr/>
            </p:nvSpPr>
            <p:spPr bwMode="auto">
              <a:xfrm>
                <a:off x="3439" y="1784"/>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3 w 63"/>
                  <a:gd name="T11" fmla="*/ 55 h 63"/>
                  <a:gd name="T12" fmla="*/ 49 w 63"/>
                  <a:gd name="T13" fmla="*/ 59 h 63"/>
                  <a:gd name="T14" fmla="*/ 43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5 h 63"/>
                  <a:gd name="T28" fmla="*/ 4 w 63"/>
                  <a:gd name="T29" fmla="*/ 49 h 63"/>
                  <a:gd name="T30" fmla="*/ 2 w 63"/>
                  <a:gd name="T31" fmla="*/ 43 h 63"/>
                  <a:gd name="T32" fmla="*/ 0 w 63"/>
                  <a:gd name="T33" fmla="*/ 39 h 63"/>
                  <a:gd name="T34" fmla="*/ 0 w 63"/>
                  <a:gd name="T35" fmla="*/ 31 h 63"/>
                  <a:gd name="T36" fmla="*/ 0 w 63"/>
                  <a:gd name="T37" fmla="*/ 25 h 63"/>
                  <a:gd name="T38" fmla="*/ 2 w 63"/>
                  <a:gd name="T39" fmla="*/ 19 h 63"/>
                  <a:gd name="T40" fmla="*/ 4 w 63"/>
                  <a:gd name="T41" fmla="*/ 14 h 63"/>
                  <a:gd name="T42" fmla="*/ 8 w 63"/>
                  <a:gd name="T43" fmla="*/ 10 h 63"/>
                  <a:gd name="T44" fmla="*/ 14 w 63"/>
                  <a:gd name="T45" fmla="*/ 6 h 63"/>
                  <a:gd name="T46" fmla="*/ 20 w 63"/>
                  <a:gd name="T47" fmla="*/ 2 h 63"/>
                  <a:gd name="T48" fmla="*/ 26 w 63"/>
                  <a:gd name="T49" fmla="*/ 0 h 63"/>
                  <a:gd name="T50" fmla="*/ 32 w 63"/>
                  <a:gd name="T51" fmla="*/ 0 h 63"/>
                  <a:gd name="T52" fmla="*/ 38 w 63"/>
                  <a:gd name="T53" fmla="*/ 0 h 63"/>
                  <a:gd name="T54" fmla="*/ 43 w 63"/>
                  <a:gd name="T55" fmla="*/ 2 h 63"/>
                  <a:gd name="T56" fmla="*/ 49 w 63"/>
                  <a:gd name="T57" fmla="*/ 6 h 63"/>
                  <a:gd name="T58" fmla="*/ 53 w 63"/>
                  <a:gd name="T59" fmla="*/ 10 h 63"/>
                  <a:gd name="T60" fmla="*/ 59 w 63"/>
                  <a:gd name="T61" fmla="*/ 14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3" y="55"/>
                    </a:lnTo>
                    <a:lnTo>
                      <a:pt x="49" y="59"/>
                    </a:lnTo>
                    <a:lnTo>
                      <a:pt x="43" y="61"/>
                    </a:lnTo>
                    <a:lnTo>
                      <a:pt x="38" y="63"/>
                    </a:lnTo>
                    <a:lnTo>
                      <a:pt x="32" y="63"/>
                    </a:lnTo>
                    <a:lnTo>
                      <a:pt x="26" y="63"/>
                    </a:lnTo>
                    <a:lnTo>
                      <a:pt x="20" y="61"/>
                    </a:lnTo>
                    <a:lnTo>
                      <a:pt x="14" y="59"/>
                    </a:lnTo>
                    <a:lnTo>
                      <a:pt x="8" y="55"/>
                    </a:lnTo>
                    <a:lnTo>
                      <a:pt x="4" y="49"/>
                    </a:lnTo>
                    <a:lnTo>
                      <a:pt x="2" y="43"/>
                    </a:lnTo>
                    <a:lnTo>
                      <a:pt x="0" y="39"/>
                    </a:lnTo>
                    <a:lnTo>
                      <a:pt x="0" y="31"/>
                    </a:lnTo>
                    <a:lnTo>
                      <a:pt x="0" y="25"/>
                    </a:lnTo>
                    <a:lnTo>
                      <a:pt x="2" y="19"/>
                    </a:lnTo>
                    <a:lnTo>
                      <a:pt x="4" y="14"/>
                    </a:lnTo>
                    <a:lnTo>
                      <a:pt x="8" y="10"/>
                    </a:lnTo>
                    <a:lnTo>
                      <a:pt x="14" y="6"/>
                    </a:lnTo>
                    <a:lnTo>
                      <a:pt x="20" y="2"/>
                    </a:lnTo>
                    <a:lnTo>
                      <a:pt x="26" y="0"/>
                    </a:lnTo>
                    <a:lnTo>
                      <a:pt x="32" y="0"/>
                    </a:lnTo>
                    <a:lnTo>
                      <a:pt x="38" y="0"/>
                    </a:lnTo>
                    <a:lnTo>
                      <a:pt x="43" y="2"/>
                    </a:lnTo>
                    <a:lnTo>
                      <a:pt x="49" y="6"/>
                    </a:lnTo>
                    <a:lnTo>
                      <a:pt x="53" y="10"/>
                    </a:lnTo>
                    <a:lnTo>
                      <a:pt x="59" y="14"/>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1" name="Freeform 174"/>
              <p:cNvSpPr>
                <a:spLocks/>
              </p:cNvSpPr>
              <p:nvPr/>
            </p:nvSpPr>
            <p:spPr bwMode="auto">
              <a:xfrm>
                <a:off x="3414" y="1778"/>
                <a:ext cx="65" cy="63"/>
              </a:xfrm>
              <a:custGeom>
                <a:avLst/>
                <a:gdLst>
                  <a:gd name="T0" fmla="*/ 0 w 65"/>
                  <a:gd name="T1" fmla="*/ 31 h 63"/>
                  <a:gd name="T2" fmla="*/ 0 w 65"/>
                  <a:gd name="T3" fmla="*/ 25 h 63"/>
                  <a:gd name="T4" fmla="*/ 2 w 65"/>
                  <a:gd name="T5" fmla="*/ 18 h 63"/>
                  <a:gd name="T6" fmla="*/ 5 w 65"/>
                  <a:gd name="T7" fmla="*/ 14 h 63"/>
                  <a:gd name="T8" fmla="*/ 9 w 65"/>
                  <a:gd name="T9" fmla="*/ 8 h 63"/>
                  <a:gd name="T10" fmla="*/ 13 w 65"/>
                  <a:gd name="T11" fmla="*/ 4 h 63"/>
                  <a:gd name="T12" fmla="*/ 19 w 65"/>
                  <a:gd name="T13" fmla="*/ 2 h 63"/>
                  <a:gd name="T14" fmla="*/ 25 w 65"/>
                  <a:gd name="T15" fmla="*/ 0 h 63"/>
                  <a:gd name="T16" fmla="*/ 31 w 65"/>
                  <a:gd name="T17" fmla="*/ 0 h 63"/>
                  <a:gd name="T18" fmla="*/ 39 w 65"/>
                  <a:gd name="T19" fmla="*/ 0 h 63"/>
                  <a:gd name="T20" fmla="*/ 45 w 65"/>
                  <a:gd name="T21" fmla="*/ 2 h 63"/>
                  <a:gd name="T22" fmla="*/ 49 w 65"/>
                  <a:gd name="T23" fmla="*/ 4 h 63"/>
                  <a:gd name="T24" fmla="*/ 55 w 65"/>
                  <a:gd name="T25" fmla="*/ 8 h 63"/>
                  <a:gd name="T26" fmla="*/ 59 w 65"/>
                  <a:gd name="T27" fmla="*/ 14 h 63"/>
                  <a:gd name="T28" fmla="*/ 61 w 65"/>
                  <a:gd name="T29" fmla="*/ 18 h 63"/>
                  <a:gd name="T30" fmla="*/ 63 w 65"/>
                  <a:gd name="T31" fmla="*/ 25 h 63"/>
                  <a:gd name="T32" fmla="*/ 65 w 65"/>
                  <a:gd name="T33" fmla="*/ 31 h 63"/>
                  <a:gd name="T34" fmla="*/ 63 w 65"/>
                  <a:gd name="T35" fmla="*/ 37 h 63"/>
                  <a:gd name="T36" fmla="*/ 61 w 65"/>
                  <a:gd name="T37" fmla="*/ 43 h 63"/>
                  <a:gd name="T38" fmla="*/ 59 w 65"/>
                  <a:gd name="T39" fmla="*/ 49 h 63"/>
                  <a:gd name="T40" fmla="*/ 55 w 65"/>
                  <a:gd name="T41" fmla="*/ 55 h 63"/>
                  <a:gd name="T42" fmla="*/ 49 w 65"/>
                  <a:gd name="T43" fmla="*/ 57 h 63"/>
                  <a:gd name="T44" fmla="*/ 45 w 65"/>
                  <a:gd name="T45" fmla="*/ 61 h 63"/>
                  <a:gd name="T46" fmla="*/ 39 w 65"/>
                  <a:gd name="T47" fmla="*/ 63 h 63"/>
                  <a:gd name="T48" fmla="*/ 31 w 65"/>
                  <a:gd name="T49" fmla="*/ 63 h 63"/>
                  <a:gd name="T50" fmla="*/ 25 w 65"/>
                  <a:gd name="T51" fmla="*/ 63 h 63"/>
                  <a:gd name="T52" fmla="*/ 19 w 65"/>
                  <a:gd name="T53" fmla="*/ 61 h 63"/>
                  <a:gd name="T54" fmla="*/ 13 w 65"/>
                  <a:gd name="T55" fmla="*/ 57 h 63"/>
                  <a:gd name="T56" fmla="*/ 9 w 65"/>
                  <a:gd name="T57" fmla="*/ 55 h 63"/>
                  <a:gd name="T58" fmla="*/ 5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8"/>
                    </a:lnTo>
                    <a:lnTo>
                      <a:pt x="5" y="14"/>
                    </a:lnTo>
                    <a:lnTo>
                      <a:pt x="9" y="8"/>
                    </a:lnTo>
                    <a:lnTo>
                      <a:pt x="13" y="4"/>
                    </a:lnTo>
                    <a:lnTo>
                      <a:pt x="19" y="2"/>
                    </a:lnTo>
                    <a:lnTo>
                      <a:pt x="25" y="0"/>
                    </a:lnTo>
                    <a:lnTo>
                      <a:pt x="31" y="0"/>
                    </a:lnTo>
                    <a:lnTo>
                      <a:pt x="39" y="0"/>
                    </a:lnTo>
                    <a:lnTo>
                      <a:pt x="45" y="2"/>
                    </a:lnTo>
                    <a:lnTo>
                      <a:pt x="49" y="4"/>
                    </a:lnTo>
                    <a:lnTo>
                      <a:pt x="55" y="8"/>
                    </a:lnTo>
                    <a:lnTo>
                      <a:pt x="59" y="14"/>
                    </a:lnTo>
                    <a:lnTo>
                      <a:pt x="61" y="18"/>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9" y="55"/>
                    </a:lnTo>
                    <a:lnTo>
                      <a:pt x="5"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2" name="Freeform 175"/>
              <p:cNvSpPr>
                <a:spLocks/>
              </p:cNvSpPr>
              <p:nvPr/>
            </p:nvSpPr>
            <p:spPr bwMode="auto">
              <a:xfrm>
                <a:off x="3414" y="1778"/>
                <a:ext cx="65" cy="63"/>
              </a:xfrm>
              <a:custGeom>
                <a:avLst/>
                <a:gdLst>
                  <a:gd name="T0" fmla="*/ 0 w 65"/>
                  <a:gd name="T1" fmla="*/ 31 h 63"/>
                  <a:gd name="T2" fmla="*/ 0 w 65"/>
                  <a:gd name="T3" fmla="*/ 31 h 63"/>
                  <a:gd name="T4" fmla="*/ 0 w 65"/>
                  <a:gd name="T5" fmla="*/ 25 h 63"/>
                  <a:gd name="T6" fmla="*/ 2 w 65"/>
                  <a:gd name="T7" fmla="*/ 18 h 63"/>
                  <a:gd name="T8" fmla="*/ 5 w 65"/>
                  <a:gd name="T9" fmla="*/ 14 h 63"/>
                  <a:gd name="T10" fmla="*/ 9 w 65"/>
                  <a:gd name="T11" fmla="*/ 8 h 63"/>
                  <a:gd name="T12" fmla="*/ 13 w 65"/>
                  <a:gd name="T13" fmla="*/ 4 h 63"/>
                  <a:gd name="T14" fmla="*/ 19 w 65"/>
                  <a:gd name="T15" fmla="*/ 2 h 63"/>
                  <a:gd name="T16" fmla="*/ 25 w 65"/>
                  <a:gd name="T17" fmla="*/ 0 h 63"/>
                  <a:gd name="T18" fmla="*/ 31 w 65"/>
                  <a:gd name="T19" fmla="*/ 0 h 63"/>
                  <a:gd name="T20" fmla="*/ 39 w 65"/>
                  <a:gd name="T21" fmla="*/ 0 h 63"/>
                  <a:gd name="T22" fmla="*/ 45 w 65"/>
                  <a:gd name="T23" fmla="*/ 2 h 63"/>
                  <a:gd name="T24" fmla="*/ 49 w 65"/>
                  <a:gd name="T25" fmla="*/ 4 h 63"/>
                  <a:gd name="T26" fmla="*/ 55 w 65"/>
                  <a:gd name="T27" fmla="*/ 8 h 63"/>
                  <a:gd name="T28" fmla="*/ 59 w 65"/>
                  <a:gd name="T29" fmla="*/ 14 h 63"/>
                  <a:gd name="T30" fmla="*/ 61 w 65"/>
                  <a:gd name="T31" fmla="*/ 18 h 63"/>
                  <a:gd name="T32" fmla="*/ 63 w 65"/>
                  <a:gd name="T33" fmla="*/ 25 h 63"/>
                  <a:gd name="T34" fmla="*/ 65 w 65"/>
                  <a:gd name="T35" fmla="*/ 31 h 63"/>
                  <a:gd name="T36" fmla="*/ 63 w 65"/>
                  <a:gd name="T37" fmla="*/ 37 h 63"/>
                  <a:gd name="T38" fmla="*/ 61 w 65"/>
                  <a:gd name="T39" fmla="*/ 43 h 63"/>
                  <a:gd name="T40" fmla="*/ 59 w 65"/>
                  <a:gd name="T41" fmla="*/ 49 h 63"/>
                  <a:gd name="T42" fmla="*/ 55 w 65"/>
                  <a:gd name="T43" fmla="*/ 55 h 63"/>
                  <a:gd name="T44" fmla="*/ 49 w 65"/>
                  <a:gd name="T45" fmla="*/ 57 h 63"/>
                  <a:gd name="T46" fmla="*/ 45 w 65"/>
                  <a:gd name="T47" fmla="*/ 61 h 63"/>
                  <a:gd name="T48" fmla="*/ 39 w 65"/>
                  <a:gd name="T49" fmla="*/ 63 h 63"/>
                  <a:gd name="T50" fmla="*/ 31 w 65"/>
                  <a:gd name="T51" fmla="*/ 63 h 63"/>
                  <a:gd name="T52" fmla="*/ 25 w 65"/>
                  <a:gd name="T53" fmla="*/ 63 h 63"/>
                  <a:gd name="T54" fmla="*/ 19 w 65"/>
                  <a:gd name="T55" fmla="*/ 61 h 63"/>
                  <a:gd name="T56" fmla="*/ 13 w 65"/>
                  <a:gd name="T57" fmla="*/ 57 h 63"/>
                  <a:gd name="T58" fmla="*/ 9 w 65"/>
                  <a:gd name="T59" fmla="*/ 55 h 63"/>
                  <a:gd name="T60" fmla="*/ 5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8"/>
                    </a:lnTo>
                    <a:lnTo>
                      <a:pt x="5" y="14"/>
                    </a:lnTo>
                    <a:lnTo>
                      <a:pt x="9" y="8"/>
                    </a:lnTo>
                    <a:lnTo>
                      <a:pt x="13" y="4"/>
                    </a:lnTo>
                    <a:lnTo>
                      <a:pt x="19" y="2"/>
                    </a:lnTo>
                    <a:lnTo>
                      <a:pt x="25" y="0"/>
                    </a:lnTo>
                    <a:lnTo>
                      <a:pt x="31" y="0"/>
                    </a:lnTo>
                    <a:lnTo>
                      <a:pt x="39" y="0"/>
                    </a:lnTo>
                    <a:lnTo>
                      <a:pt x="45" y="2"/>
                    </a:lnTo>
                    <a:lnTo>
                      <a:pt x="49" y="4"/>
                    </a:lnTo>
                    <a:lnTo>
                      <a:pt x="55" y="8"/>
                    </a:lnTo>
                    <a:lnTo>
                      <a:pt x="59" y="14"/>
                    </a:lnTo>
                    <a:lnTo>
                      <a:pt x="61" y="18"/>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9" y="55"/>
                    </a:lnTo>
                    <a:lnTo>
                      <a:pt x="5"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3" name="Freeform 176"/>
              <p:cNvSpPr>
                <a:spLocks/>
              </p:cNvSpPr>
              <p:nvPr/>
            </p:nvSpPr>
            <p:spPr bwMode="auto">
              <a:xfrm>
                <a:off x="3469" y="1750"/>
                <a:ext cx="65" cy="63"/>
              </a:xfrm>
              <a:custGeom>
                <a:avLst/>
                <a:gdLst>
                  <a:gd name="T0" fmla="*/ 65 w 65"/>
                  <a:gd name="T1" fmla="*/ 32 h 63"/>
                  <a:gd name="T2" fmla="*/ 65 w 65"/>
                  <a:gd name="T3" fmla="*/ 38 h 63"/>
                  <a:gd name="T4" fmla="*/ 63 w 65"/>
                  <a:gd name="T5" fmla="*/ 44 h 63"/>
                  <a:gd name="T6" fmla="*/ 59 w 65"/>
                  <a:gd name="T7" fmla="*/ 49 h 63"/>
                  <a:gd name="T8" fmla="*/ 55 w 65"/>
                  <a:gd name="T9" fmla="*/ 55 h 63"/>
                  <a:gd name="T10" fmla="*/ 51 w 65"/>
                  <a:gd name="T11" fmla="*/ 57 h 63"/>
                  <a:gd name="T12" fmla="*/ 45 w 65"/>
                  <a:gd name="T13" fmla="*/ 61 h 63"/>
                  <a:gd name="T14" fmla="*/ 39 w 65"/>
                  <a:gd name="T15" fmla="*/ 63 h 63"/>
                  <a:gd name="T16" fmla="*/ 33 w 65"/>
                  <a:gd name="T17" fmla="*/ 63 h 63"/>
                  <a:gd name="T18" fmla="*/ 25 w 65"/>
                  <a:gd name="T19" fmla="*/ 63 h 63"/>
                  <a:gd name="T20" fmla="*/ 19 w 65"/>
                  <a:gd name="T21" fmla="*/ 61 h 63"/>
                  <a:gd name="T22" fmla="*/ 13 w 65"/>
                  <a:gd name="T23" fmla="*/ 57 h 63"/>
                  <a:gd name="T24" fmla="*/ 10 w 65"/>
                  <a:gd name="T25" fmla="*/ 55 h 63"/>
                  <a:gd name="T26" fmla="*/ 6 w 65"/>
                  <a:gd name="T27" fmla="*/ 49 h 63"/>
                  <a:gd name="T28" fmla="*/ 2 w 65"/>
                  <a:gd name="T29" fmla="*/ 44 h 63"/>
                  <a:gd name="T30" fmla="*/ 2 w 65"/>
                  <a:gd name="T31" fmla="*/ 38 h 63"/>
                  <a:gd name="T32" fmla="*/ 0 w 65"/>
                  <a:gd name="T33" fmla="*/ 32 h 63"/>
                  <a:gd name="T34" fmla="*/ 2 w 65"/>
                  <a:gd name="T35" fmla="*/ 26 h 63"/>
                  <a:gd name="T36" fmla="*/ 2 w 65"/>
                  <a:gd name="T37" fmla="*/ 20 h 63"/>
                  <a:gd name="T38" fmla="*/ 6 w 65"/>
                  <a:gd name="T39" fmla="*/ 14 h 63"/>
                  <a:gd name="T40" fmla="*/ 10 w 65"/>
                  <a:gd name="T41" fmla="*/ 8 h 63"/>
                  <a:gd name="T42" fmla="*/ 13 w 65"/>
                  <a:gd name="T43" fmla="*/ 6 h 63"/>
                  <a:gd name="T44" fmla="*/ 19 w 65"/>
                  <a:gd name="T45" fmla="*/ 2 h 63"/>
                  <a:gd name="T46" fmla="*/ 25 w 65"/>
                  <a:gd name="T47" fmla="*/ 0 h 63"/>
                  <a:gd name="T48" fmla="*/ 33 w 65"/>
                  <a:gd name="T49" fmla="*/ 0 h 63"/>
                  <a:gd name="T50" fmla="*/ 39 w 65"/>
                  <a:gd name="T51" fmla="*/ 0 h 63"/>
                  <a:gd name="T52" fmla="*/ 45 w 65"/>
                  <a:gd name="T53" fmla="*/ 2 h 63"/>
                  <a:gd name="T54" fmla="*/ 51 w 65"/>
                  <a:gd name="T55" fmla="*/ 6 h 63"/>
                  <a:gd name="T56" fmla="*/ 55 w 65"/>
                  <a:gd name="T57" fmla="*/ 8 h 63"/>
                  <a:gd name="T58" fmla="*/ 59 w 65"/>
                  <a:gd name="T59" fmla="*/ 14 h 63"/>
                  <a:gd name="T60" fmla="*/ 63 w 65"/>
                  <a:gd name="T61" fmla="*/ 20 h 63"/>
                  <a:gd name="T62" fmla="*/ 65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5" y="38"/>
                    </a:lnTo>
                    <a:lnTo>
                      <a:pt x="63" y="44"/>
                    </a:lnTo>
                    <a:lnTo>
                      <a:pt x="59" y="49"/>
                    </a:lnTo>
                    <a:lnTo>
                      <a:pt x="55" y="55"/>
                    </a:lnTo>
                    <a:lnTo>
                      <a:pt x="51" y="57"/>
                    </a:lnTo>
                    <a:lnTo>
                      <a:pt x="45" y="61"/>
                    </a:lnTo>
                    <a:lnTo>
                      <a:pt x="39" y="63"/>
                    </a:lnTo>
                    <a:lnTo>
                      <a:pt x="33" y="63"/>
                    </a:lnTo>
                    <a:lnTo>
                      <a:pt x="25" y="63"/>
                    </a:lnTo>
                    <a:lnTo>
                      <a:pt x="19" y="61"/>
                    </a:lnTo>
                    <a:lnTo>
                      <a:pt x="13" y="57"/>
                    </a:lnTo>
                    <a:lnTo>
                      <a:pt x="10" y="55"/>
                    </a:lnTo>
                    <a:lnTo>
                      <a:pt x="6" y="49"/>
                    </a:lnTo>
                    <a:lnTo>
                      <a:pt x="2" y="44"/>
                    </a:lnTo>
                    <a:lnTo>
                      <a:pt x="2" y="38"/>
                    </a:lnTo>
                    <a:lnTo>
                      <a:pt x="0" y="32"/>
                    </a:lnTo>
                    <a:lnTo>
                      <a:pt x="2" y="26"/>
                    </a:lnTo>
                    <a:lnTo>
                      <a:pt x="2" y="20"/>
                    </a:lnTo>
                    <a:lnTo>
                      <a:pt x="6" y="14"/>
                    </a:lnTo>
                    <a:lnTo>
                      <a:pt x="10"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4" name="Freeform 177"/>
              <p:cNvSpPr>
                <a:spLocks/>
              </p:cNvSpPr>
              <p:nvPr/>
            </p:nvSpPr>
            <p:spPr bwMode="auto">
              <a:xfrm>
                <a:off x="3469" y="1750"/>
                <a:ext cx="65" cy="63"/>
              </a:xfrm>
              <a:custGeom>
                <a:avLst/>
                <a:gdLst>
                  <a:gd name="T0" fmla="*/ 65 w 65"/>
                  <a:gd name="T1" fmla="*/ 32 h 63"/>
                  <a:gd name="T2" fmla="*/ 65 w 65"/>
                  <a:gd name="T3" fmla="*/ 32 h 63"/>
                  <a:gd name="T4" fmla="*/ 65 w 65"/>
                  <a:gd name="T5" fmla="*/ 38 h 63"/>
                  <a:gd name="T6" fmla="*/ 63 w 65"/>
                  <a:gd name="T7" fmla="*/ 44 h 63"/>
                  <a:gd name="T8" fmla="*/ 59 w 65"/>
                  <a:gd name="T9" fmla="*/ 49 h 63"/>
                  <a:gd name="T10" fmla="*/ 55 w 65"/>
                  <a:gd name="T11" fmla="*/ 55 h 63"/>
                  <a:gd name="T12" fmla="*/ 51 w 65"/>
                  <a:gd name="T13" fmla="*/ 57 h 63"/>
                  <a:gd name="T14" fmla="*/ 45 w 65"/>
                  <a:gd name="T15" fmla="*/ 61 h 63"/>
                  <a:gd name="T16" fmla="*/ 39 w 65"/>
                  <a:gd name="T17" fmla="*/ 63 h 63"/>
                  <a:gd name="T18" fmla="*/ 33 w 65"/>
                  <a:gd name="T19" fmla="*/ 63 h 63"/>
                  <a:gd name="T20" fmla="*/ 25 w 65"/>
                  <a:gd name="T21" fmla="*/ 63 h 63"/>
                  <a:gd name="T22" fmla="*/ 19 w 65"/>
                  <a:gd name="T23" fmla="*/ 61 h 63"/>
                  <a:gd name="T24" fmla="*/ 13 w 65"/>
                  <a:gd name="T25" fmla="*/ 57 h 63"/>
                  <a:gd name="T26" fmla="*/ 10 w 65"/>
                  <a:gd name="T27" fmla="*/ 55 h 63"/>
                  <a:gd name="T28" fmla="*/ 6 w 65"/>
                  <a:gd name="T29" fmla="*/ 49 h 63"/>
                  <a:gd name="T30" fmla="*/ 2 w 65"/>
                  <a:gd name="T31" fmla="*/ 44 h 63"/>
                  <a:gd name="T32" fmla="*/ 2 w 65"/>
                  <a:gd name="T33" fmla="*/ 38 h 63"/>
                  <a:gd name="T34" fmla="*/ 0 w 65"/>
                  <a:gd name="T35" fmla="*/ 32 h 63"/>
                  <a:gd name="T36" fmla="*/ 2 w 65"/>
                  <a:gd name="T37" fmla="*/ 26 h 63"/>
                  <a:gd name="T38" fmla="*/ 2 w 65"/>
                  <a:gd name="T39" fmla="*/ 20 h 63"/>
                  <a:gd name="T40" fmla="*/ 6 w 65"/>
                  <a:gd name="T41" fmla="*/ 14 h 63"/>
                  <a:gd name="T42" fmla="*/ 10 w 65"/>
                  <a:gd name="T43" fmla="*/ 8 h 63"/>
                  <a:gd name="T44" fmla="*/ 13 w 65"/>
                  <a:gd name="T45" fmla="*/ 6 h 63"/>
                  <a:gd name="T46" fmla="*/ 19 w 65"/>
                  <a:gd name="T47" fmla="*/ 2 h 63"/>
                  <a:gd name="T48" fmla="*/ 25 w 65"/>
                  <a:gd name="T49" fmla="*/ 0 h 63"/>
                  <a:gd name="T50" fmla="*/ 33 w 65"/>
                  <a:gd name="T51" fmla="*/ 0 h 63"/>
                  <a:gd name="T52" fmla="*/ 39 w 65"/>
                  <a:gd name="T53" fmla="*/ 0 h 63"/>
                  <a:gd name="T54" fmla="*/ 45 w 65"/>
                  <a:gd name="T55" fmla="*/ 2 h 63"/>
                  <a:gd name="T56" fmla="*/ 51 w 65"/>
                  <a:gd name="T57" fmla="*/ 6 h 63"/>
                  <a:gd name="T58" fmla="*/ 55 w 65"/>
                  <a:gd name="T59" fmla="*/ 8 h 63"/>
                  <a:gd name="T60" fmla="*/ 59 w 65"/>
                  <a:gd name="T61" fmla="*/ 14 h 63"/>
                  <a:gd name="T62" fmla="*/ 63 w 65"/>
                  <a:gd name="T63" fmla="*/ 20 h 63"/>
                  <a:gd name="T64" fmla="*/ 65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5" y="38"/>
                    </a:lnTo>
                    <a:lnTo>
                      <a:pt x="63" y="44"/>
                    </a:lnTo>
                    <a:lnTo>
                      <a:pt x="59" y="49"/>
                    </a:lnTo>
                    <a:lnTo>
                      <a:pt x="55" y="55"/>
                    </a:lnTo>
                    <a:lnTo>
                      <a:pt x="51" y="57"/>
                    </a:lnTo>
                    <a:lnTo>
                      <a:pt x="45" y="61"/>
                    </a:lnTo>
                    <a:lnTo>
                      <a:pt x="39" y="63"/>
                    </a:lnTo>
                    <a:lnTo>
                      <a:pt x="33" y="63"/>
                    </a:lnTo>
                    <a:lnTo>
                      <a:pt x="25" y="63"/>
                    </a:lnTo>
                    <a:lnTo>
                      <a:pt x="19" y="61"/>
                    </a:lnTo>
                    <a:lnTo>
                      <a:pt x="13" y="57"/>
                    </a:lnTo>
                    <a:lnTo>
                      <a:pt x="10" y="55"/>
                    </a:lnTo>
                    <a:lnTo>
                      <a:pt x="6" y="49"/>
                    </a:lnTo>
                    <a:lnTo>
                      <a:pt x="2" y="44"/>
                    </a:lnTo>
                    <a:lnTo>
                      <a:pt x="2" y="38"/>
                    </a:lnTo>
                    <a:lnTo>
                      <a:pt x="0" y="32"/>
                    </a:lnTo>
                    <a:lnTo>
                      <a:pt x="2" y="26"/>
                    </a:lnTo>
                    <a:lnTo>
                      <a:pt x="2" y="20"/>
                    </a:lnTo>
                    <a:lnTo>
                      <a:pt x="6" y="14"/>
                    </a:lnTo>
                    <a:lnTo>
                      <a:pt x="10"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5" name="Freeform 178"/>
              <p:cNvSpPr>
                <a:spLocks/>
              </p:cNvSpPr>
              <p:nvPr/>
            </p:nvSpPr>
            <p:spPr bwMode="auto">
              <a:xfrm>
                <a:off x="3372" y="1736"/>
                <a:ext cx="65" cy="65"/>
              </a:xfrm>
              <a:custGeom>
                <a:avLst/>
                <a:gdLst>
                  <a:gd name="T0" fmla="*/ 65 w 65"/>
                  <a:gd name="T1" fmla="*/ 34 h 65"/>
                  <a:gd name="T2" fmla="*/ 63 w 65"/>
                  <a:gd name="T3" fmla="*/ 40 h 65"/>
                  <a:gd name="T4" fmla="*/ 61 w 65"/>
                  <a:gd name="T5" fmla="*/ 46 h 65"/>
                  <a:gd name="T6" fmla="*/ 59 w 65"/>
                  <a:gd name="T7" fmla="*/ 52 h 65"/>
                  <a:gd name="T8" fmla="*/ 55 w 65"/>
                  <a:gd name="T9" fmla="*/ 56 h 65"/>
                  <a:gd name="T10" fmla="*/ 51 w 65"/>
                  <a:gd name="T11" fmla="*/ 60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60 h 65"/>
                  <a:gd name="T24" fmla="*/ 10 w 65"/>
                  <a:gd name="T25" fmla="*/ 56 h 65"/>
                  <a:gd name="T26" fmla="*/ 6 w 65"/>
                  <a:gd name="T27" fmla="*/ 52 h 65"/>
                  <a:gd name="T28" fmla="*/ 2 w 65"/>
                  <a:gd name="T29" fmla="*/ 46 h 65"/>
                  <a:gd name="T30" fmla="*/ 0 w 65"/>
                  <a:gd name="T31" fmla="*/ 40 h 65"/>
                  <a:gd name="T32" fmla="*/ 0 w 65"/>
                  <a:gd name="T33" fmla="*/ 34 h 65"/>
                  <a:gd name="T34" fmla="*/ 0 w 65"/>
                  <a:gd name="T35" fmla="*/ 28 h 65"/>
                  <a:gd name="T36" fmla="*/ 2 w 65"/>
                  <a:gd name="T37" fmla="*/ 22 h 65"/>
                  <a:gd name="T38" fmla="*/ 6 w 65"/>
                  <a:gd name="T39" fmla="*/ 16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6 h 65"/>
                  <a:gd name="T60" fmla="*/ 61 w 65"/>
                  <a:gd name="T61" fmla="*/ 22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2"/>
                    </a:lnTo>
                    <a:lnTo>
                      <a:pt x="55" y="56"/>
                    </a:lnTo>
                    <a:lnTo>
                      <a:pt x="51" y="60"/>
                    </a:lnTo>
                    <a:lnTo>
                      <a:pt x="45" y="63"/>
                    </a:lnTo>
                    <a:lnTo>
                      <a:pt x="40" y="65"/>
                    </a:lnTo>
                    <a:lnTo>
                      <a:pt x="32" y="65"/>
                    </a:lnTo>
                    <a:lnTo>
                      <a:pt x="26" y="65"/>
                    </a:lnTo>
                    <a:lnTo>
                      <a:pt x="20" y="63"/>
                    </a:lnTo>
                    <a:lnTo>
                      <a:pt x="14" y="60"/>
                    </a:lnTo>
                    <a:lnTo>
                      <a:pt x="10" y="56"/>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lnTo>
                      <a:pt x="40" y="2"/>
                    </a:lnTo>
                    <a:lnTo>
                      <a:pt x="45" y="4"/>
                    </a:lnTo>
                    <a:lnTo>
                      <a:pt x="51" y="6"/>
                    </a:lnTo>
                    <a:lnTo>
                      <a:pt x="55" y="10"/>
                    </a:lnTo>
                    <a:lnTo>
                      <a:pt x="59" y="16"/>
                    </a:lnTo>
                    <a:lnTo>
                      <a:pt x="61" y="22"/>
                    </a:lnTo>
                    <a:lnTo>
                      <a:pt x="63" y="28"/>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6" name="Freeform 179"/>
              <p:cNvSpPr>
                <a:spLocks/>
              </p:cNvSpPr>
              <p:nvPr/>
            </p:nvSpPr>
            <p:spPr bwMode="auto">
              <a:xfrm>
                <a:off x="3372" y="1736"/>
                <a:ext cx="65" cy="65"/>
              </a:xfrm>
              <a:custGeom>
                <a:avLst/>
                <a:gdLst>
                  <a:gd name="T0" fmla="*/ 65 w 65"/>
                  <a:gd name="T1" fmla="*/ 34 h 65"/>
                  <a:gd name="T2" fmla="*/ 65 w 65"/>
                  <a:gd name="T3" fmla="*/ 34 h 65"/>
                  <a:gd name="T4" fmla="*/ 63 w 65"/>
                  <a:gd name="T5" fmla="*/ 40 h 65"/>
                  <a:gd name="T6" fmla="*/ 61 w 65"/>
                  <a:gd name="T7" fmla="*/ 46 h 65"/>
                  <a:gd name="T8" fmla="*/ 59 w 65"/>
                  <a:gd name="T9" fmla="*/ 52 h 65"/>
                  <a:gd name="T10" fmla="*/ 55 w 65"/>
                  <a:gd name="T11" fmla="*/ 56 h 65"/>
                  <a:gd name="T12" fmla="*/ 51 w 65"/>
                  <a:gd name="T13" fmla="*/ 60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60 h 65"/>
                  <a:gd name="T26" fmla="*/ 10 w 65"/>
                  <a:gd name="T27" fmla="*/ 56 h 65"/>
                  <a:gd name="T28" fmla="*/ 6 w 65"/>
                  <a:gd name="T29" fmla="*/ 52 h 65"/>
                  <a:gd name="T30" fmla="*/ 2 w 65"/>
                  <a:gd name="T31" fmla="*/ 46 h 65"/>
                  <a:gd name="T32" fmla="*/ 0 w 65"/>
                  <a:gd name="T33" fmla="*/ 40 h 65"/>
                  <a:gd name="T34" fmla="*/ 0 w 65"/>
                  <a:gd name="T35" fmla="*/ 34 h 65"/>
                  <a:gd name="T36" fmla="*/ 0 w 65"/>
                  <a:gd name="T37" fmla="*/ 28 h 65"/>
                  <a:gd name="T38" fmla="*/ 2 w 65"/>
                  <a:gd name="T39" fmla="*/ 22 h 65"/>
                  <a:gd name="T40" fmla="*/ 6 w 65"/>
                  <a:gd name="T41" fmla="*/ 16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6 h 65"/>
                  <a:gd name="T62" fmla="*/ 61 w 65"/>
                  <a:gd name="T63" fmla="*/ 22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2"/>
                    </a:lnTo>
                    <a:lnTo>
                      <a:pt x="55" y="56"/>
                    </a:lnTo>
                    <a:lnTo>
                      <a:pt x="51" y="60"/>
                    </a:lnTo>
                    <a:lnTo>
                      <a:pt x="45" y="63"/>
                    </a:lnTo>
                    <a:lnTo>
                      <a:pt x="40" y="65"/>
                    </a:lnTo>
                    <a:lnTo>
                      <a:pt x="32" y="65"/>
                    </a:lnTo>
                    <a:lnTo>
                      <a:pt x="26" y="65"/>
                    </a:lnTo>
                    <a:lnTo>
                      <a:pt x="20" y="63"/>
                    </a:lnTo>
                    <a:lnTo>
                      <a:pt x="14" y="60"/>
                    </a:lnTo>
                    <a:lnTo>
                      <a:pt x="10" y="56"/>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lnTo>
                      <a:pt x="40" y="2"/>
                    </a:lnTo>
                    <a:lnTo>
                      <a:pt x="45" y="4"/>
                    </a:lnTo>
                    <a:lnTo>
                      <a:pt x="51" y="6"/>
                    </a:lnTo>
                    <a:lnTo>
                      <a:pt x="55" y="10"/>
                    </a:lnTo>
                    <a:lnTo>
                      <a:pt x="59" y="16"/>
                    </a:lnTo>
                    <a:lnTo>
                      <a:pt x="61" y="22"/>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7" name="Freeform 180"/>
              <p:cNvSpPr>
                <a:spLocks/>
              </p:cNvSpPr>
              <p:nvPr/>
            </p:nvSpPr>
            <p:spPr bwMode="auto">
              <a:xfrm>
                <a:off x="3372" y="1705"/>
                <a:ext cx="65" cy="65"/>
              </a:xfrm>
              <a:custGeom>
                <a:avLst/>
                <a:gdLst>
                  <a:gd name="T0" fmla="*/ 0 w 65"/>
                  <a:gd name="T1" fmla="*/ 31 h 65"/>
                  <a:gd name="T2" fmla="*/ 2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6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3" y="26"/>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8" name="Freeform 181"/>
              <p:cNvSpPr>
                <a:spLocks/>
              </p:cNvSpPr>
              <p:nvPr/>
            </p:nvSpPr>
            <p:spPr bwMode="auto">
              <a:xfrm>
                <a:off x="3372" y="1705"/>
                <a:ext cx="65" cy="65"/>
              </a:xfrm>
              <a:custGeom>
                <a:avLst/>
                <a:gdLst>
                  <a:gd name="T0" fmla="*/ 0 w 65"/>
                  <a:gd name="T1" fmla="*/ 31 h 65"/>
                  <a:gd name="T2" fmla="*/ 0 w 65"/>
                  <a:gd name="T3" fmla="*/ 31 h 65"/>
                  <a:gd name="T4" fmla="*/ 2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6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3" y="26"/>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9" name="Freeform 182"/>
              <p:cNvSpPr>
                <a:spLocks/>
              </p:cNvSpPr>
              <p:nvPr/>
            </p:nvSpPr>
            <p:spPr bwMode="auto">
              <a:xfrm>
                <a:off x="3402" y="1662"/>
                <a:ext cx="65" cy="65"/>
              </a:xfrm>
              <a:custGeom>
                <a:avLst/>
                <a:gdLst>
                  <a:gd name="T0" fmla="*/ 0 w 65"/>
                  <a:gd name="T1" fmla="*/ 31 h 65"/>
                  <a:gd name="T2" fmla="*/ 0 w 65"/>
                  <a:gd name="T3" fmla="*/ 25 h 65"/>
                  <a:gd name="T4" fmla="*/ 2 w 65"/>
                  <a:gd name="T5" fmla="*/ 19 h 65"/>
                  <a:gd name="T6" fmla="*/ 6 w 65"/>
                  <a:gd name="T7" fmla="*/ 13 h 65"/>
                  <a:gd name="T8" fmla="*/ 10 w 65"/>
                  <a:gd name="T9" fmla="*/ 9 h 65"/>
                  <a:gd name="T10" fmla="*/ 14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51 w 65"/>
                  <a:gd name="T23" fmla="*/ 6 h 65"/>
                  <a:gd name="T24" fmla="*/ 55 w 65"/>
                  <a:gd name="T25" fmla="*/ 9 h 65"/>
                  <a:gd name="T26" fmla="*/ 59 w 65"/>
                  <a:gd name="T27" fmla="*/ 13 h 65"/>
                  <a:gd name="T28" fmla="*/ 61 w 65"/>
                  <a:gd name="T29" fmla="*/ 19 h 65"/>
                  <a:gd name="T30" fmla="*/ 63 w 65"/>
                  <a:gd name="T31" fmla="*/ 25 h 65"/>
                  <a:gd name="T32" fmla="*/ 65 w 65"/>
                  <a:gd name="T33" fmla="*/ 31 h 65"/>
                  <a:gd name="T34" fmla="*/ 63 w 65"/>
                  <a:gd name="T35" fmla="*/ 39 h 65"/>
                  <a:gd name="T36" fmla="*/ 61 w 65"/>
                  <a:gd name="T37" fmla="*/ 45 h 65"/>
                  <a:gd name="T38" fmla="*/ 59 w 65"/>
                  <a:gd name="T39" fmla="*/ 51 h 65"/>
                  <a:gd name="T40" fmla="*/ 55 w 65"/>
                  <a:gd name="T41" fmla="*/ 55 h 65"/>
                  <a:gd name="T42" fmla="*/ 51 w 65"/>
                  <a:gd name="T43" fmla="*/ 59 h 65"/>
                  <a:gd name="T44" fmla="*/ 45 w 65"/>
                  <a:gd name="T45" fmla="*/ 61 h 65"/>
                  <a:gd name="T46" fmla="*/ 39 w 65"/>
                  <a:gd name="T47" fmla="*/ 63 h 65"/>
                  <a:gd name="T48" fmla="*/ 31 w 65"/>
                  <a:gd name="T49" fmla="*/ 65 h 65"/>
                  <a:gd name="T50" fmla="*/ 25 w 65"/>
                  <a:gd name="T51" fmla="*/ 63 h 65"/>
                  <a:gd name="T52" fmla="*/ 19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9"/>
                    </a:lnTo>
                    <a:lnTo>
                      <a:pt x="14" y="6"/>
                    </a:lnTo>
                    <a:lnTo>
                      <a:pt x="19" y="2"/>
                    </a:lnTo>
                    <a:lnTo>
                      <a:pt x="25" y="0"/>
                    </a:lnTo>
                    <a:lnTo>
                      <a:pt x="31" y="0"/>
                    </a:lnTo>
                    <a:lnTo>
                      <a:pt x="39" y="0"/>
                    </a:lnTo>
                    <a:lnTo>
                      <a:pt x="45" y="2"/>
                    </a:lnTo>
                    <a:lnTo>
                      <a:pt x="51" y="6"/>
                    </a:lnTo>
                    <a:lnTo>
                      <a:pt x="55" y="9"/>
                    </a:lnTo>
                    <a:lnTo>
                      <a:pt x="59" y="13"/>
                    </a:lnTo>
                    <a:lnTo>
                      <a:pt x="61" y="19"/>
                    </a:lnTo>
                    <a:lnTo>
                      <a:pt x="63" y="25"/>
                    </a:lnTo>
                    <a:lnTo>
                      <a:pt x="65" y="31"/>
                    </a:lnTo>
                    <a:lnTo>
                      <a:pt x="63" y="39"/>
                    </a:lnTo>
                    <a:lnTo>
                      <a:pt x="61" y="45"/>
                    </a:lnTo>
                    <a:lnTo>
                      <a:pt x="59" y="51"/>
                    </a:lnTo>
                    <a:lnTo>
                      <a:pt x="55" y="55"/>
                    </a:lnTo>
                    <a:lnTo>
                      <a:pt x="51" y="59"/>
                    </a:lnTo>
                    <a:lnTo>
                      <a:pt x="45" y="61"/>
                    </a:lnTo>
                    <a:lnTo>
                      <a:pt x="39" y="63"/>
                    </a:lnTo>
                    <a:lnTo>
                      <a:pt x="31" y="65"/>
                    </a:lnTo>
                    <a:lnTo>
                      <a:pt x="25" y="63"/>
                    </a:lnTo>
                    <a:lnTo>
                      <a:pt x="19"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0" name="Freeform 183"/>
              <p:cNvSpPr>
                <a:spLocks/>
              </p:cNvSpPr>
              <p:nvPr/>
            </p:nvSpPr>
            <p:spPr bwMode="auto">
              <a:xfrm>
                <a:off x="3402" y="1662"/>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9 h 65"/>
                  <a:gd name="T12" fmla="*/ 14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51 w 65"/>
                  <a:gd name="T25" fmla="*/ 6 h 65"/>
                  <a:gd name="T26" fmla="*/ 55 w 65"/>
                  <a:gd name="T27" fmla="*/ 9 h 65"/>
                  <a:gd name="T28" fmla="*/ 59 w 65"/>
                  <a:gd name="T29" fmla="*/ 13 h 65"/>
                  <a:gd name="T30" fmla="*/ 61 w 65"/>
                  <a:gd name="T31" fmla="*/ 19 h 65"/>
                  <a:gd name="T32" fmla="*/ 63 w 65"/>
                  <a:gd name="T33" fmla="*/ 25 h 65"/>
                  <a:gd name="T34" fmla="*/ 65 w 65"/>
                  <a:gd name="T35" fmla="*/ 31 h 65"/>
                  <a:gd name="T36" fmla="*/ 63 w 65"/>
                  <a:gd name="T37" fmla="*/ 39 h 65"/>
                  <a:gd name="T38" fmla="*/ 61 w 65"/>
                  <a:gd name="T39" fmla="*/ 45 h 65"/>
                  <a:gd name="T40" fmla="*/ 59 w 65"/>
                  <a:gd name="T41" fmla="*/ 51 h 65"/>
                  <a:gd name="T42" fmla="*/ 55 w 65"/>
                  <a:gd name="T43" fmla="*/ 55 h 65"/>
                  <a:gd name="T44" fmla="*/ 51 w 65"/>
                  <a:gd name="T45" fmla="*/ 59 h 65"/>
                  <a:gd name="T46" fmla="*/ 45 w 65"/>
                  <a:gd name="T47" fmla="*/ 61 h 65"/>
                  <a:gd name="T48" fmla="*/ 39 w 65"/>
                  <a:gd name="T49" fmla="*/ 63 h 65"/>
                  <a:gd name="T50" fmla="*/ 31 w 65"/>
                  <a:gd name="T51" fmla="*/ 65 h 65"/>
                  <a:gd name="T52" fmla="*/ 25 w 65"/>
                  <a:gd name="T53" fmla="*/ 63 h 65"/>
                  <a:gd name="T54" fmla="*/ 19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9"/>
                    </a:lnTo>
                    <a:lnTo>
                      <a:pt x="14" y="6"/>
                    </a:lnTo>
                    <a:lnTo>
                      <a:pt x="19" y="2"/>
                    </a:lnTo>
                    <a:lnTo>
                      <a:pt x="25" y="0"/>
                    </a:lnTo>
                    <a:lnTo>
                      <a:pt x="31" y="0"/>
                    </a:lnTo>
                    <a:lnTo>
                      <a:pt x="39" y="0"/>
                    </a:lnTo>
                    <a:lnTo>
                      <a:pt x="45" y="2"/>
                    </a:lnTo>
                    <a:lnTo>
                      <a:pt x="51" y="6"/>
                    </a:lnTo>
                    <a:lnTo>
                      <a:pt x="55" y="9"/>
                    </a:lnTo>
                    <a:lnTo>
                      <a:pt x="59" y="13"/>
                    </a:lnTo>
                    <a:lnTo>
                      <a:pt x="61" y="19"/>
                    </a:lnTo>
                    <a:lnTo>
                      <a:pt x="63" y="25"/>
                    </a:lnTo>
                    <a:lnTo>
                      <a:pt x="65" y="31"/>
                    </a:lnTo>
                    <a:lnTo>
                      <a:pt x="63" y="39"/>
                    </a:lnTo>
                    <a:lnTo>
                      <a:pt x="61" y="45"/>
                    </a:lnTo>
                    <a:lnTo>
                      <a:pt x="59" y="51"/>
                    </a:lnTo>
                    <a:lnTo>
                      <a:pt x="55" y="55"/>
                    </a:lnTo>
                    <a:lnTo>
                      <a:pt x="51" y="59"/>
                    </a:lnTo>
                    <a:lnTo>
                      <a:pt x="45" y="61"/>
                    </a:lnTo>
                    <a:lnTo>
                      <a:pt x="39" y="63"/>
                    </a:lnTo>
                    <a:lnTo>
                      <a:pt x="31" y="65"/>
                    </a:lnTo>
                    <a:lnTo>
                      <a:pt x="25" y="63"/>
                    </a:lnTo>
                    <a:lnTo>
                      <a:pt x="19"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1" name="Freeform 184"/>
              <p:cNvSpPr>
                <a:spLocks/>
              </p:cNvSpPr>
              <p:nvPr/>
            </p:nvSpPr>
            <p:spPr bwMode="auto">
              <a:xfrm>
                <a:off x="3445" y="1691"/>
                <a:ext cx="63" cy="63"/>
              </a:xfrm>
              <a:custGeom>
                <a:avLst/>
                <a:gdLst>
                  <a:gd name="T0" fmla="*/ 63 w 63"/>
                  <a:gd name="T1" fmla="*/ 32 h 63"/>
                  <a:gd name="T2" fmla="*/ 63 w 63"/>
                  <a:gd name="T3" fmla="*/ 38 h 63"/>
                  <a:gd name="T4" fmla="*/ 61 w 63"/>
                  <a:gd name="T5" fmla="*/ 44 h 63"/>
                  <a:gd name="T6" fmla="*/ 57 w 63"/>
                  <a:gd name="T7" fmla="*/ 49 h 63"/>
                  <a:gd name="T8" fmla="*/ 55 w 63"/>
                  <a:gd name="T9" fmla="*/ 55 h 63"/>
                  <a:gd name="T10" fmla="*/ 49 w 63"/>
                  <a:gd name="T11" fmla="*/ 57 h 63"/>
                  <a:gd name="T12" fmla="*/ 43 w 63"/>
                  <a:gd name="T13" fmla="*/ 61 h 63"/>
                  <a:gd name="T14" fmla="*/ 37 w 63"/>
                  <a:gd name="T15" fmla="*/ 63 h 63"/>
                  <a:gd name="T16" fmla="*/ 32 w 63"/>
                  <a:gd name="T17" fmla="*/ 63 h 63"/>
                  <a:gd name="T18" fmla="*/ 26 w 63"/>
                  <a:gd name="T19" fmla="*/ 63 h 63"/>
                  <a:gd name="T20" fmla="*/ 20 w 63"/>
                  <a:gd name="T21" fmla="*/ 61 h 63"/>
                  <a:gd name="T22" fmla="*/ 14 w 63"/>
                  <a:gd name="T23" fmla="*/ 57 h 63"/>
                  <a:gd name="T24" fmla="*/ 8 w 63"/>
                  <a:gd name="T25" fmla="*/ 55 h 63"/>
                  <a:gd name="T26" fmla="*/ 6 w 63"/>
                  <a:gd name="T27" fmla="*/ 49 h 63"/>
                  <a:gd name="T28" fmla="*/ 2 w 63"/>
                  <a:gd name="T29" fmla="*/ 44 h 63"/>
                  <a:gd name="T30" fmla="*/ 0 w 63"/>
                  <a:gd name="T31" fmla="*/ 38 h 63"/>
                  <a:gd name="T32" fmla="*/ 0 w 63"/>
                  <a:gd name="T33" fmla="*/ 32 h 63"/>
                  <a:gd name="T34" fmla="*/ 0 w 63"/>
                  <a:gd name="T35" fmla="*/ 26 h 63"/>
                  <a:gd name="T36" fmla="*/ 2 w 63"/>
                  <a:gd name="T37" fmla="*/ 20 h 63"/>
                  <a:gd name="T38" fmla="*/ 6 w 63"/>
                  <a:gd name="T39" fmla="*/ 14 h 63"/>
                  <a:gd name="T40" fmla="*/ 8 w 63"/>
                  <a:gd name="T41" fmla="*/ 8 h 63"/>
                  <a:gd name="T42" fmla="*/ 14 w 63"/>
                  <a:gd name="T43" fmla="*/ 6 h 63"/>
                  <a:gd name="T44" fmla="*/ 20 w 63"/>
                  <a:gd name="T45" fmla="*/ 2 h 63"/>
                  <a:gd name="T46" fmla="*/ 26 w 63"/>
                  <a:gd name="T47" fmla="*/ 0 h 63"/>
                  <a:gd name="T48" fmla="*/ 32 w 63"/>
                  <a:gd name="T49" fmla="*/ 0 h 63"/>
                  <a:gd name="T50" fmla="*/ 37 w 63"/>
                  <a:gd name="T51" fmla="*/ 0 h 63"/>
                  <a:gd name="T52" fmla="*/ 43 w 63"/>
                  <a:gd name="T53" fmla="*/ 2 h 63"/>
                  <a:gd name="T54" fmla="*/ 49 w 63"/>
                  <a:gd name="T55" fmla="*/ 6 h 63"/>
                  <a:gd name="T56" fmla="*/ 55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49"/>
                    </a:lnTo>
                    <a:lnTo>
                      <a:pt x="55" y="55"/>
                    </a:lnTo>
                    <a:lnTo>
                      <a:pt x="49" y="57"/>
                    </a:lnTo>
                    <a:lnTo>
                      <a:pt x="43" y="61"/>
                    </a:lnTo>
                    <a:lnTo>
                      <a:pt x="37" y="63"/>
                    </a:lnTo>
                    <a:lnTo>
                      <a:pt x="32" y="63"/>
                    </a:lnTo>
                    <a:lnTo>
                      <a:pt x="26" y="63"/>
                    </a:lnTo>
                    <a:lnTo>
                      <a:pt x="20" y="61"/>
                    </a:lnTo>
                    <a:lnTo>
                      <a:pt x="14" y="57"/>
                    </a:lnTo>
                    <a:lnTo>
                      <a:pt x="8" y="55"/>
                    </a:lnTo>
                    <a:lnTo>
                      <a:pt x="6" y="49"/>
                    </a:lnTo>
                    <a:lnTo>
                      <a:pt x="2" y="44"/>
                    </a:lnTo>
                    <a:lnTo>
                      <a:pt x="0" y="38"/>
                    </a:lnTo>
                    <a:lnTo>
                      <a:pt x="0" y="32"/>
                    </a:lnTo>
                    <a:lnTo>
                      <a:pt x="0" y="26"/>
                    </a:lnTo>
                    <a:lnTo>
                      <a:pt x="2" y="20"/>
                    </a:lnTo>
                    <a:lnTo>
                      <a:pt x="6" y="14"/>
                    </a:lnTo>
                    <a:lnTo>
                      <a:pt x="8" y="8"/>
                    </a:lnTo>
                    <a:lnTo>
                      <a:pt x="14" y="6"/>
                    </a:lnTo>
                    <a:lnTo>
                      <a:pt x="20" y="2"/>
                    </a:lnTo>
                    <a:lnTo>
                      <a:pt x="26" y="0"/>
                    </a:lnTo>
                    <a:lnTo>
                      <a:pt x="32" y="0"/>
                    </a:lnTo>
                    <a:lnTo>
                      <a:pt x="37" y="0"/>
                    </a:lnTo>
                    <a:lnTo>
                      <a:pt x="43" y="2"/>
                    </a:lnTo>
                    <a:lnTo>
                      <a:pt x="49" y="6"/>
                    </a:lnTo>
                    <a:lnTo>
                      <a:pt x="55" y="8"/>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2" name="Freeform 185"/>
              <p:cNvSpPr>
                <a:spLocks/>
              </p:cNvSpPr>
              <p:nvPr/>
            </p:nvSpPr>
            <p:spPr bwMode="auto">
              <a:xfrm>
                <a:off x="3445" y="1691"/>
                <a:ext cx="63" cy="63"/>
              </a:xfrm>
              <a:custGeom>
                <a:avLst/>
                <a:gdLst>
                  <a:gd name="T0" fmla="*/ 63 w 63"/>
                  <a:gd name="T1" fmla="*/ 32 h 63"/>
                  <a:gd name="T2" fmla="*/ 63 w 63"/>
                  <a:gd name="T3" fmla="*/ 32 h 63"/>
                  <a:gd name="T4" fmla="*/ 63 w 63"/>
                  <a:gd name="T5" fmla="*/ 38 h 63"/>
                  <a:gd name="T6" fmla="*/ 61 w 63"/>
                  <a:gd name="T7" fmla="*/ 44 h 63"/>
                  <a:gd name="T8" fmla="*/ 57 w 63"/>
                  <a:gd name="T9" fmla="*/ 49 h 63"/>
                  <a:gd name="T10" fmla="*/ 55 w 63"/>
                  <a:gd name="T11" fmla="*/ 55 h 63"/>
                  <a:gd name="T12" fmla="*/ 49 w 63"/>
                  <a:gd name="T13" fmla="*/ 57 h 63"/>
                  <a:gd name="T14" fmla="*/ 43 w 63"/>
                  <a:gd name="T15" fmla="*/ 61 h 63"/>
                  <a:gd name="T16" fmla="*/ 37 w 63"/>
                  <a:gd name="T17" fmla="*/ 63 h 63"/>
                  <a:gd name="T18" fmla="*/ 32 w 63"/>
                  <a:gd name="T19" fmla="*/ 63 h 63"/>
                  <a:gd name="T20" fmla="*/ 26 w 63"/>
                  <a:gd name="T21" fmla="*/ 63 h 63"/>
                  <a:gd name="T22" fmla="*/ 20 w 63"/>
                  <a:gd name="T23" fmla="*/ 61 h 63"/>
                  <a:gd name="T24" fmla="*/ 14 w 63"/>
                  <a:gd name="T25" fmla="*/ 57 h 63"/>
                  <a:gd name="T26" fmla="*/ 8 w 63"/>
                  <a:gd name="T27" fmla="*/ 55 h 63"/>
                  <a:gd name="T28" fmla="*/ 6 w 63"/>
                  <a:gd name="T29" fmla="*/ 49 h 63"/>
                  <a:gd name="T30" fmla="*/ 2 w 63"/>
                  <a:gd name="T31" fmla="*/ 44 h 63"/>
                  <a:gd name="T32" fmla="*/ 0 w 63"/>
                  <a:gd name="T33" fmla="*/ 38 h 63"/>
                  <a:gd name="T34" fmla="*/ 0 w 63"/>
                  <a:gd name="T35" fmla="*/ 32 h 63"/>
                  <a:gd name="T36" fmla="*/ 0 w 63"/>
                  <a:gd name="T37" fmla="*/ 26 h 63"/>
                  <a:gd name="T38" fmla="*/ 2 w 63"/>
                  <a:gd name="T39" fmla="*/ 20 h 63"/>
                  <a:gd name="T40" fmla="*/ 6 w 63"/>
                  <a:gd name="T41" fmla="*/ 14 h 63"/>
                  <a:gd name="T42" fmla="*/ 8 w 63"/>
                  <a:gd name="T43" fmla="*/ 8 h 63"/>
                  <a:gd name="T44" fmla="*/ 14 w 63"/>
                  <a:gd name="T45" fmla="*/ 6 h 63"/>
                  <a:gd name="T46" fmla="*/ 20 w 63"/>
                  <a:gd name="T47" fmla="*/ 2 h 63"/>
                  <a:gd name="T48" fmla="*/ 26 w 63"/>
                  <a:gd name="T49" fmla="*/ 0 h 63"/>
                  <a:gd name="T50" fmla="*/ 32 w 63"/>
                  <a:gd name="T51" fmla="*/ 0 h 63"/>
                  <a:gd name="T52" fmla="*/ 37 w 63"/>
                  <a:gd name="T53" fmla="*/ 0 h 63"/>
                  <a:gd name="T54" fmla="*/ 43 w 63"/>
                  <a:gd name="T55" fmla="*/ 2 h 63"/>
                  <a:gd name="T56" fmla="*/ 49 w 63"/>
                  <a:gd name="T57" fmla="*/ 6 h 63"/>
                  <a:gd name="T58" fmla="*/ 55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49"/>
                    </a:lnTo>
                    <a:lnTo>
                      <a:pt x="55" y="55"/>
                    </a:lnTo>
                    <a:lnTo>
                      <a:pt x="49" y="57"/>
                    </a:lnTo>
                    <a:lnTo>
                      <a:pt x="43" y="61"/>
                    </a:lnTo>
                    <a:lnTo>
                      <a:pt x="37" y="63"/>
                    </a:lnTo>
                    <a:lnTo>
                      <a:pt x="32" y="63"/>
                    </a:lnTo>
                    <a:lnTo>
                      <a:pt x="26" y="63"/>
                    </a:lnTo>
                    <a:lnTo>
                      <a:pt x="20" y="61"/>
                    </a:lnTo>
                    <a:lnTo>
                      <a:pt x="14" y="57"/>
                    </a:lnTo>
                    <a:lnTo>
                      <a:pt x="8" y="55"/>
                    </a:lnTo>
                    <a:lnTo>
                      <a:pt x="6" y="49"/>
                    </a:lnTo>
                    <a:lnTo>
                      <a:pt x="2" y="44"/>
                    </a:lnTo>
                    <a:lnTo>
                      <a:pt x="0" y="38"/>
                    </a:lnTo>
                    <a:lnTo>
                      <a:pt x="0" y="32"/>
                    </a:lnTo>
                    <a:lnTo>
                      <a:pt x="0" y="26"/>
                    </a:lnTo>
                    <a:lnTo>
                      <a:pt x="2" y="20"/>
                    </a:lnTo>
                    <a:lnTo>
                      <a:pt x="6" y="14"/>
                    </a:lnTo>
                    <a:lnTo>
                      <a:pt x="8" y="8"/>
                    </a:lnTo>
                    <a:lnTo>
                      <a:pt x="14" y="6"/>
                    </a:lnTo>
                    <a:lnTo>
                      <a:pt x="20" y="2"/>
                    </a:lnTo>
                    <a:lnTo>
                      <a:pt x="26" y="0"/>
                    </a:lnTo>
                    <a:lnTo>
                      <a:pt x="32" y="0"/>
                    </a:lnTo>
                    <a:lnTo>
                      <a:pt x="37" y="0"/>
                    </a:lnTo>
                    <a:lnTo>
                      <a:pt x="43" y="2"/>
                    </a:lnTo>
                    <a:lnTo>
                      <a:pt x="49" y="6"/>
                    </a:lnTo>
                    <a:lnTo>
                      <a:pt x="55"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3" name="Freeform 186"/>
              <p:cNvSpPr>
                <a:spLocks/>
              </p:cNvSpPr>
              <p:nvPr/>
            </p:nvSpPr>
            <p:spPr bwMode="auto">
              <a:xfrm>
                <a:off x="3352" y="1675"/>
                <a:ext cx="65" cy="65"/>
              </a:xfrm>
              <a:custGeom>
                <a:avLst/>
                <a:gdLst>
                  <a:gd name="T0" fmla="*/ 65 w 65"/>
                  <a:gd name="T1" fmla="*/ 34 h 65"/>
                  <a:gd name="T2" fmla="*/ 65 w 65"/>
                  <a:gd name="T3" fmla="*/ 40 h 65"/>
                  <a:gd name="T4" fmla="*/ 64 w 65"/>
                  <a:gd name="T5" fmla="*/ 46 h 65"/>
                  <a:gd name="T6" fmla="*/ 60 w 65"/>
                  <a:gd name="T7" fmla="*/ 52 h 65"/>
                  <a:gd name="T8" fmla="*/ 56 w 65"/>
                  <a:gd name="T9" fmla="*/ 56 h 65"/>
                  <a:gd name="T10" fmla="*/ 52 w 65"/>
                  <a:gd name="T11" fmla="*/ 60 h 65"/>
                  <a:gd name="T12" fmla="*/ 46 w 65"/>
                  <a:gd name="T13" fmla="*/ 63 h 65"/>
                  <a:gd name="T14" fmla="*/ 40 w 65"/>
                  <a:gd name="T15" fmla="*/ 63 h 65"/>
                  <a:gd name="T16" fmla="*/ 34 w 65"/>
                  <a:gd name="T17" fmla="*/ 65 h 65"/>
                  <a:gd name="T18" fmla="*/ 26 w 65"/>
                  <a:gd name="T19" fmla="*/ 63 h 65"/>
                  <a:gd name="T20" fmla="*/ 20 w 65"/>
                  <a:gd name="T21" fmla="*/ 63 h 65"/>
                  <a:gd name="T22" fmla="*/ 16 w 65"/>
                  <a:gd name="T23" fmla="*/ 60 h 65"/>
                  <a:gd name="T24" fmla="*/ 10 w 65"/>
                  <a:gd name="T25" fmla="*/ 56 h 65"/>
                  <a:gd name="T26" fmla="*/ 6 w 65"/>
                  <a:gd name="T27" fmla="*/ 52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6 w 65"/>
                  <a:gd name="T53" fmla="*/ 2 h 65"/>
                  <a:gd name="T54" fmla="*/ 52 w 65"/>
                  <a:gd name="T55" fmla="*/ 6 h 65"/>
                  <a:gd name="T56" fmla="*/ 56 w 65"/>
                  <a:gd name="T57" fmla="*/ 10 h 65"/>
                  <a:gd name="T58" fmla="*/ 60 w 65"/>
                  <a:gd name="T59" fmla="*/ 14 h 65"/>
                  <a:gd name="T60" fmla="*/ 64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4" y="46"/>
                    </a:lnTo>
                    <a:lnTo>
                      <a:pt x="60" y="52"/>
                    </a:lnTo>
                    <a:lnTo>
                      <a:pt x="56" y="56"/>
                    </a:lnTo>
                    <a:lnTo>
                      <a:pt x="52" y="60"/>
                    </a:lnTo>
                    <a:lnTo>
                      <a:pt x="46" y="63"/>
                    </a:lnTo>
                    <a:lnTo>
                      <a:pt x="40" y="63"/>
                    </a:lnTo>
                    <a:lnTo>
                      <a:pt x="34" y="65"/>
                    </a:lnTo>
                    <a:lnTo>
                      <a:pt x="26" y="63"/>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6" y="2"/>
                    </a:lnTo>
                    <a:lnTo>
                      <a:pt x="34" y="0"/>
                    </a:lnTo>
                    <a:lnTo>
                      <a:pt x="40" y="2"/>
                    </a:lnTo>
                    <a:lnTo>
                      <a:pt x="46" y="2"/>
                    </a:lnTo>
                    <a:lnTo>
                      <a:pt x="52" y="6"/>
                    </a:lnTo>
                    <a:lnTo>
                      <a:pt x="56" y="10"/>
                    </a:lnTo>
                    <a:lnTo>
                      <a:pt x="60" y="14"/>
                    </a:lnTo>
                    <a:lnTo>
                      <a:pt x="64" y="20"/>
                    </a:lnTo>
                    <a:lnTo>
                      <a:pt x="65"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4" name="Freeform 187"/>
              <p:cNvSpPr>
                <a:spLocks/>
              </p:cNvSpPr>
              <p:nvPr/>
            </p:nvSpPr>
            <p:spPr bwMode="auto">
              <a:xfrm>
                <a:off x="3352" y="1675"/>
                <a:ext cx="65" cy="65"/>
              </a:xfrm>
              <a:custGeom>
                <a:avLst/>
                <a:gdLst>
                  <a:gd name="T0" fmla="*/ 65 w 65"/>
                  <a:gd name="T1" fmla="*/ 34 h 65"/>
                  <a:gd name="T2" fmla="*/ 65 w 65"/>
                  <a:gd name="T3" fmla="*/ 34 h 65"/>
                  <a:gd name="T4" fmla="*/ 65 w 65"/>
                  <a:gd name="T5" fmla="*/ 40 h 65"/>
                  <a:gd name="T6" fmla="*/ 64 w 65"/>
                  <a:gd name="T7" fmla="*/ 46 h 65"/>
                  <a:gd name="T8" fmla="*/ 60 w 65"/>
                  <a:gd name="T9" fmla="*/ 52 h 65"/>
                  <a:gd name="T10" fmla="*/ 56 w 65"/>
                  <a:gd name="T11" fmla="*/ 56 h 65"/>
                  <a:gd name="T12" fmla="*/ 52 w 65"/>
                  <a:gd name="T13" fmla="*/ 60 h 65"/>
                  <a:gd name="T14" fmla="*/ 46 w 65"/>
                  <a:gd name="T15" fmla="*/ 63 h 65"/>
                  <a:gd name="T16" fmla="*/ 40 w 65"/>
                  <a:gd name="T17" fmla="*/ 63 h 65"/>
                  <a:gd name="T18" fmla="*/ 34 w 65"/>
                  <a:gd name="T19" fmla="*/ 65 h 65"/>
                  <a:gd name="T20" fmla="*/ 26 w 65"/>
                  <a:gd name="T21" fmla="*/ 63 h 65"/>
                  <a:gd name="T22" fmla="*/ 20 w 65"/>
                  <a:gd name="T23" fmla="*/ 63 h 65"/>
                  <a:gd name="T24" fmla="*/ 16 w 65"/>
                  <a:gd name="T25" fmla="*/ 60 h 65"/>
                  <a:gd name="T26" fmla="*/ 10 w 65"/>
                  <a:gd name="T27" fmla="*/ 56 h 65"/>
                  <a:gd name="T28" fmla="*/ 6 w 65"/>
                  <a:gd name="T29" fmla="*/ 52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6 w 65"/>
                  <a:gd name="T55" fmla="*/ 2 h 65"/>
                  <a:gd name="T56" fmla="*/ 52 w 65"/>
                  <a:gd name="T57" fmla="*/ 6 h 65"/>
                  <a:gd name="T58" fmla="*/ 56 w 65"/>
                  <a:gd name="T59" fmla="*/ 10 h 65"/>
                  <a:gd name="T60" fmla="*/ 60 w 65"/>
                  <a:gd name="T61" fmla="*/ 14 h 65"/>
                  <a:gd name="T62" fmla="*/ 64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4" y="46"/>
                    </a:lnTo>
                    <a:lnTo>
                      <a:pt x="60" y="52"/>
                    </a:lnTo>
                    <a:lnTo>
                      <a:pt x="56" y="56"/>
                    </a:lnTo>
                    <a:lnTo>
                      <a:pt x="52" y="60"/>
                    </a:lnTo>
                    <a:lnTo>
                      <a:pt x="46" y="63"/>
                    </a:lnTo>
                    <a:lnTo>
                      <a:pt x="40" y="63"/>
                    </a:lnTo>
                    <a:lnTo>
                      <a:pt x="34" y="65"/>
                    </a:lnTo>
                    <a:lnTo>
                      <a:pt x="26" y="63"/>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6" y="2"/>
                    </a:lnTo>
                    <a:lnTo>
                      <a:pt x="34" y="0"/>
                    </a:lnTo>
                    <a:lnTo>
                      <a:pt x="40" y="2"/>
                    </a:lnTo>
                    <a:lnTo>
                      <a:pt x="46" y="2"/>
                    </a:lnTo>
                    <a:lnTo>
                      <a:pt x="52" y="6"/>
                    </a:lnTo>
                    <a:lnTo>
                      <a:pt x="56" y="10"/>
                    </a:lnTo>
                    <a:lnTo>
                      <a:pt x="60" y="14"/>
                    </a:lnTo>
                    <a:lnTo>
                      <a:pt x="64"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5" name="Freeform 188"/>
              <p:cNvSpPr>
                <a:spLocks/>
              </p:cNvSpPr>
              <p:nvPr/>
            </p:nvSpPr>
            <p:spPr bwMode="auto">
              <a:xfrm>
                <a:off x="3427" y="1719"/>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52 w 65"/>
                  <a:gd name="T11" fmla="*/ 59 h 65"/>
                  <a:gd name="T12" fmla="*/ 46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1 h 65"/>
                  <a:gd name="T34" fmla="*/ 2 w 65"/>
                  <a:gd name="T35" fmla="*/ 25 h 65"/>
                  <a:gd name="T36" fmla="*/ 2 w 65"/>
                  <a:gd name="T37" fmla="*/ 19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6 w 65"/>
                  <a:gd name="T53" fmla="*/ 2 h 65"/>
                  <a:gd name="T54" fmla="*/ 52 w 65"/>
                  <a:gd name="T55" fmla="*/ 6 h 65"/>
                  <a:gd name="T56" fmla="*/ 55 w 65"/>
                  <a:gd name="T57" fmla="*/ 10 h 65"/>
                  <a:gd name="T58" fmla="*/ 59 w 65"/>
                  <a:gd name="T59" fmla="*/ 14 h 65"/>
                  <a:gd name="T60" fmla="*/ 63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1"/>
                    </a:lnTo>
                    <a:lnTo>
                      <a:pt x="2" y="25"/>
                    </a:lnTo>
                    <a:lnTo>
                      <a:pt x="2" y="19"/>
                    </a:lnTo>
                    <a:lnTo>
                      <a:pt x="6" y="14"/>
                    </a:lnTo>
                    <a:lnTo>
                      <a:pt x="10" y="10"/>
                    </a:lnTo>
                    <a:lnTo>
                      <a:pt x="14" y="6"/>
                    </a:lnTo>
                    <a:lnTo>
                      <a:pt x="20" y="2"/>
                    </a:lnTo>
                    <a:lnTo>
                      <a:pt x="26" y="2"/>
                    </a:lnTo>
                    <a:lnTo>
                      <a:pt x="32" y="0"/>
                    </a:lnTo>
                    <a:lnTo>
                      <a:pt x="40" y="2"/>
                    </a:lnTo>
                    <a:lnTo>
                      <a:pt x="46" y="2"/>
                    </a:lnTo>
                    <a:lnTo>
                      <a:pt x="52" y="6"/>
                    </a:lnTo>
                    <a:lnTo>
                      <a:pt x="55" y="10"/>
                    </a:lnTo>
                    <a:lnTo>
                      <a:pt x="59" y="14"/>
                    </a:lnTo>
                    <a:lnTo>
                      <a:pt x="63"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6" name="Freeform 189"/>
              <p:cNvSpPr>
                <a:spLocks/>
              </p:cNvSpPr>
              <p:nvPr/>
            </p:nvSpPr>
            <p:spPr bwMode="auto">
              <a:xfrm>
                <a:off x="3427" y="1719"/>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52 w 65"/>
                  <a:gd name="T13" fmla="*/ 59 h 65"/>
                  <a:gd name="T14" fmla="*/ 46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1 h 65"/>
                  <a:gd name="T36" fmla="*/ 2 w 65"/>
                  <a:gd name="T37" fmla="*/ 25 h 65"/>
                  <a:gd name="T38" fmla="*/ 2 w 65"/>
                  <a:gd name="T39" fmla="*/ 19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6 w 65"/>
                  <a:gd name="T55" fmla="*/ 2 h 65"/>
                  <a:gd name="T56" fmla="*/ 52 w 65"/>
                  <a:gd name="T57" fmla="*/ 6 h 65"/>
                  <a:gd name="T58" fmla="*/ 55 w 65"/>
                  <a:gd name="T59" fmla="*/ 10 h 65"/>
                  <a:gd name="T60" fmla="*/ 59 w 65"/>
                  <a:gd name="T61" fmla="*/ 14 h 65"/>
                  <a:gd name="T62" fmla="*/ 63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1"/>
                    </a:lnTo>
                    <a:lnTo>
                      <a:pt x="2" y="25"/>
                    </a:lnTo>
                    <a:lnTo>
                      <a:pt x="2" y="19"/>
                    </a:lnTo>
                    <a:lnTo>
                      <a:pt x="6" y="14"/>
                    </a:lnTo>
                    <a:lnTo>
                      <a:pt x="10" y="10"/>
                    </a:lnTo>
                    <a:lnTo>
                      <a:pt x="14" y="6"/>
                    </a:lnTo>
                    <a:lnTo>
                      <a:pt x="20" y="2"/>
                    </a:lnTo>
                    <a:lnTo>
                      <a:pt x="26" y="2"/>
                    </a:lnTo>
                    <a:lnTo>
                      <a:pt x="32" y="0"/>
                    </a:lnTo>
                    <a:lnTo>
                      <a:pt x="40" y="2"/>
                    </a:lnTo>
                    <a:lnTo>
                      <a:pt x="46" y="2"/>
                    </a:lnTo>
                    <a:lnTo>
                      <a:pt x="52" y="6"/>
                    </a:lnTo>
                    <a:lnTo>
                      <a:pt x="55" y="10"/>
                    </a:lnTo>
                    <a:lnTo>
                      <a:pt x="59" y="14"/>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7" name="Freeform 190"/>
              <p:cNvSpPr>
                <a:spLocks/>
              </p:cNvSpPr>
              <p:nvPr/>
            </p:nvSpPr>
            <p:spPr bwMode="auto">
              <a:xfrm>
                <a:off x="3408" y="1662"/>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3 h 65"/>
                  <a:gd name="T16" fmla="*/ 31 w 65"/>
                  <a:gd name="T17" fmla="*/ 65 h 65"/>
                  <a:gd name="T18" fmla="*/ 25 w 65"/>
                  <a:gd name="T19" fmla="*/ 63 h 65"/>
                  <a:gd name="T20" fmla="*/ 19 w 65"/>
                  <a:gd name="T21" fmla="*/ 63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19 h 65"/>
                  <a:gd name="T38" fmla="*/ 6 w 65"/>
                  <a:gd name="T39" fmla="*/ 13 h 65"/>
                  <a:gd name="T40" fmla="*/ 9 w 65"/>
                  <a:gd name="T41" fmla="*/ 9 h 65"/>
                  <a:gd name="T42" fmla="*/ 13 w 65"/>
                  <a:gd name="T43" fmla="*/ 6 h 65"/>
                  <a:gd name="T44" fmla="*/ 19 w 65"/>
                  <a:gd name="T45" fmla="*/ 2 h 65"/>
                  <a:gd name="T46" fmla="*/ 25 w 65"/>
                  <a:gd name="T47" fmla="*/ 0 h 65"/>
                  <a:gd name="T48" fmla="*/ 31 w 65"/>
                  <a:gd name="T49" fmla="*/ 0 h 65"/>
                  <a:gd name="T50" fmla="*/ 39 w 65"/>
                  <a:gd name="T51" fmla="*/ 0 h 65"/>
                  <a:gd name="T52" fmla="*/ 45 w 65"/>
                  <a:gd name="T53" fmla="*/ 2 h 65"/>
                  <a:gd name="T54" fmla="*/ 51 w 65"/>
                  <a:gd name="T55" fmla="*/ 6 h 65"/>
                  <a:gd name="T56" fmla="*/ 55 w 65"/>
                  <a:gd name="T57" fmla="*/ 9 h 65"/>
                  <a:gd name="T58" fmla="*/ 59 w 65"/>
                  <a:gd name="T59" fmla="*/ 13 h 65"/>
                  <a:gd name="T60" fmla="*/ 61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3"/>
                    </a:lnTo>
                    <a:lnTo>
                      <a:pt x="0" y="25"/>
                    </a:lnTo>
                    <a:lnTo>
                      <a:pt x="2" y="19"/>
                    </a:lnTo>
                    <a:lnTo>
                      <a:pt x="6" y="13"/>
                    </a:lnTo>
                    <a:lnTo>
                      <a:pt x="9" y="9"/>
                    </a:lnTo>
                    <a:lnTo>
                      <a:pt x="13" y="6"/>
                    </a:lnTo>
                    <a:lnTo>
                      <a:pt x="19" y="2"/>
                    </a:lnTo>
                    <a:lnTo>
                      <a:pt x="25" y="0"/>
                    </a:lnTo>
                    <a:lnTo>
                      <a:pt x="31" y="0"/>
                    </a:lnTo>
                    <a:lnTo>
                      <a:pt x="39" y="0"/>
                    </a:lnTo>
                    <a:lnTo>
                      <a:pt x="45" y="2"/>
                    </a:lnTo>
                    <a:lnTo>
                      <a:pt x="51" y="6"/>
                    </a:lnTo>
                    <a:lnTo>
                      <a:pt x="55" y="9"/>
                    </a:lnTo>
                    <a:lnTo>
                      <a:pt x="59" y="13"/>
                    </a:lnTo>
                    <a:lnTo>
                      <a:pt x="61" y="19"/>
                    </a:lnTo>
                    <a:lnTo>
                      <a:pt x="63" y="25"/>
                    </a:lnTo>
                    <a:lnTo>
                      <a:pt x="65"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8" name="Freeform 191"/>
              <p:cNvSpPr>
                <a:spLocks/>
              </p:cNvSpPr>
              <p:nvPr/>
            </p:nvSpPr>
            <p:spPr bwMode="auto">
              <a:xfrm>
                <a:off x="3408" y="1662"/>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3 h 65"/>
                  <a:gd name="T18" fmla="*/ 31 w 65"/>
                  <a:gd name="T19" fmla="*/ 65 h 65"/>
                  <a:gd name="T20" fmla="*/ 25 w 65"/>
                  <a:gd name="T21" fmla="*/ 63 h 65"/>
                  <a:gd name="T22" fmla="*/ 19 w 65"/>
                  <a:gd name="T23" fmla="*/ 63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19 h 65"/>
                  <a:gd name="T40" fmla="*/ 6 w 65"/>
                  <a:gd name="T41" fmla="*/ 13 h 65"/>
                  <a:gd name="T42" fmla="*/ 9 w 65"/>
                  <a:gd name="T43" fmla="*/ 9 h 65"/>
                  <a:gd name="T44" fmla="*/ 13 w 65"/>
                  <a:gd name="T45" fmla="*/ 6 h 65"/>
                  <a:gd name="T46" fmla="*/ 19 w 65"/>
                  <a:gd name="T47" fmla="*/ 2 h 65"/>
                  <a:gd name="T48" fmla="*/ 25 w 65"/>
                  <a:gd name="T49" fmla="*/ 0 h 65"/>
                  <a:gd name="T50" fmla="*/ 31 w 65"/>
                  <a:gd name="T51" fmla="*/ 0 h 65"/>
                  <a:gd name="T52" fmla="*/ 39 w 65"/>
                  <a:gd name="T53" fmla="*/ 0 h 65"/>
                  <a:gd name="T54" fmla="*/ 45 w 65"/>
                  <a:gd name="T55" fmla="*/ 2 h 65"/>
                  <a:gd name="T56" fmla="*/ 51 w 65"/>
                  <a:gd name="T57" fmla="*/ 6 h 65"/>
                  <a:gd name="T58" fmla="*/ 55 w 65"/>
                  <a:gd name="T59" fmla="*/ 9 h 65"/>
                  <a:gd name="T60" fmla="*/ 59 w 65"/>
                  <a:gd name="T61" fmla="*/ 13 h 65"/>
                  <a:gd name="T62" fmla="*/ 61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3"/>
                    </a:lnTo>
                    <a:lnTo>
                      <a:pt x="0" y="25"/>
                    </a:lnTo>
                    <a:lnTo>
                      <a:pt x="2" y="19"/>
                    </a:lnTo>
                    <a:lnTo>
                      <a:pt x="6" y="13"/>
                    </a:lnTo>
                    <a:lnTo>
                      <a:pt x="9" y="9"/>
                    </a:lnTo>
                    <a:lnTo>
                      <a:pt x="13" y="6"/>
                    </a:lnTo>
                    <a:lnTo>
                      <a:pt x="19" y="2"/>
                    </a:lnTo>
                    <a:lnTo>
                      <a:pt x="25" y="0"/>
                    </a:lnTo>
                    <a:lnTo>
                      <a:pt x="31" y="0"/>
                    </a:lnTo>
                    <a:lnTo>
                      <a:pt x="39" y="0"/>
                    </a:lnTo>
                    <a:lnTo>
                      <a:pt x="45" y="2"/>
                    </a:lnTo>
                    <a:lnTo>
                      <a:pt x="51" y="6"/>
                    </a:lnTo>
                    <a:lnTo>
                      <a:pt x="55" y="9"/>
                    </a:lnTo>
                    <a:lnTo>
                      <a:pt x="59" y="13"/>
                    </a:lnTo>
                    <a:lnTo>
                      <a:pt x="61"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9" name="Freeform 192"/>
              <p:cNvSpPr>
                <a:spLocks/>
              </p:cNvSpPr>
              <p:nvPr/>
            </p:nvSpPr>
            <p:spPr bwMode="auto">
              <a:xfrm>
                <a:off x="3540" y="1555"/>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20 h 63"/>
                  <a:gd name="T14" fmla="*/ 65 w 65"/>
                  <a:gd name="T15" fmla="*/ 26 h 63"/>
                  <a:gd name="T16" fmla="*/ 65 w 65"/>
                  <a:gd name="T17" fmla="*/ 32 h 63"/>
                  <a:gd name="T18" fmla="*/ 65 w 65"/>
                  <a:gd name="T19" fmla="*/ 40 h 63"/>
                  <a:gd name="T20" fmla="*/ 63 w 65"/>
                  <a:gd name="T21" fmla="*/ 44 h 63"/>
                  <a:gd name="T22" fmla="*/ 59 w 65"/>
                  <a:gd name="T23" fmla="*/ 50 h 63"/>
                  <a:gd name="T24" fmla="*/ 55 w 65"/>
                  <a:gd name="T25" fmla="*/ 55 h 63"/>
                  <a:gd name="T26" fmla="*/ 51 w 65"/>
                  <a:gd name="T27" fmla="*/ 57 h 63"/>
                  <a:gd name="T28" fmla="*/ 45 w 65"/>
                  <a:gd name="T29" fmla="*/ 61 h 63"/>
                  <a:gd name="T30" fmla="*/ 39 w 65"/>
                  <a:gd name="T31" fmla="*/ 63 h 63"/>
                  <a:gd name="T32" fmla="*/ 33 w 65"/>
                  <a:gd name="T33" fmla="*/ 63 h 63"/>
                  <a:gd name="T34" fmla="*/ 25 w 65"/>
                  <a:gd name="T35" fmla="*/ 63 h 63"/>
                  <a:gd name="T36" fmla="*/ 19 w 65"/>
                  <a:gd name="T37" fmla="*/ 61 h 63"/>
                  <a:gd name="T38" fmla="*/ 13 w 65"/>
                  <a:gd name="T39" fmla="*/ 57 h 63"/>
                  <a:gd name="T40" fmla="*/ 9 w 65"/>
                  <a:gd name="T41" fmla="*/ 55 h 63"/>
                  <a:gd name="T42" fmla="*/ 5 w 65"/>
                  <a:gd name="T43" fmla="*/ 50 h 63"/>
                  <a:gd name="T44" fmla="*/ 3 w 65"/>
                  <a:gd name="T45" fmla="*/ 44 h 63"/>
                  <a:gd name="T46" fmla="*/ 2 w 65"/>
                  <a:gd name="T47" fmla="*/ 40 h 63"/>
                  <a:gd name="T48" fmla="*/ 0 w 65"/>
                  <a:gd name="T49" fmla="*/ 32 h 63"/>
                  <a:gd name="T50" fmla="*/ 2 w 65"/>
                  <a:gd name="T51" fmla="*/ 26 h 63"/>
                  <a:gd name="T52" fmla="*/ 3 w 65"/>
                  <a:gd name="T53" fmla="*/ 20 h 63"/>
                  <a:gd name="T54" fmla="*/ 5 w 65"/>
                  <a:gd name="T55" fmla="*/ 14 h 63"/>
                  <a:gd name="T56" fmla="*/ 9 w 65"/>
                  <a:gd name="T57" fmla="*/ 10 h 63"/>
                  <a:gd name="T58" fmla="*/ 13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7"/>
                    </a:lnTo>
                    <a:lnTo>
                      <a:pt x="45" y="61"/>
                    </a:lnTo>
                    <a:lnTo>
                      <a:pt x="39" y="63"/>
                    </a:lnTo>
                    <a:lnTo>
                      <a:pt x="33" y="63"/>
                    </a:lnTo>
                    <a:lnTo>
                      <a:pt x="25" y="63"/>
                    </a:lnTo>
                    <a:lnTo>
                      <a:pt x="19" y="61"/>
                    </a:lnTo>
                    <a:lnTo>
                      <a:pt x="13" y="57"/>
                    </a:lnTo>
                    <a:lnTo>
                      <a:pt x="9" y="55"/>
                    </a:lnTo>
                    <a:lnTo>
                      <a:pt x="5" y="50"/>
                    </a:lnTo>
                    <a:lnTo>
                      <a:pt x="3" y="44"/>
                    </a:lnTo>
                    <a:lnTo>
                      <a:pt x="2" y="40"/>
                    </a:lnTo>
                    <a:lnTo>
                      <a:pt x="0" y="32"/>
                    </a:lnTo>
                    <a:lnTo>
                      <a:pt x="2" y="26"/>
                    </a:lnTo>
                    <a:lnTo>
                      <a:pt x="3" y="20"/>
                    </a:lnTo>
                    <a:lnTo>
                      <a:pt x="5" y="14"/>
                    </a:lnTo>
                    <a:lnTo>
                      <a:pt x="9" y="10"/>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0" name="Freeform 193"/>
              <p:cNvSpPr>
                <a:spLocks/>
              </p:cNvSpPr>
              <p:nvPr/>
            </p:nvSpPr>
            <p:spPr bwMode="auto">
              <a:xfrm>
                <a:off x="3540" y="1555"/>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20 h 63"/>
                  <a:gd name="T16" fmla="*/ 65 w 65"/>
                  <a:gd name="T17" fmla="*/ 26 h 63"/>
                  <a:gd name="T18" fmla="*/ 65 w 65"/>
                  <a:gd name="T19" fmla="*/ 32 h 63"/>
                  <a:gd name="T20" fmla="*/ 65 w 65"/>
                  <a:gd name="T21" fmla="*/ 40 h 63"/>
                  <a:gd name="T22" fmla="*/ 63 w 65"/>
                  <a:gd name="T23" fmla="*/ 44 h 63"/>
                  <a:gd name="T24" fmla="*/ 59 w 65"/>
                  <a:gd name="T25" fmla="*/ 50 h 63"/>
                  <a:gd name="T26" fmla="*/ 55 w 65"/>
                  <a:gd name="T27" fmla="*/ 55 h 63"/>
                  <a:gd name="T28" fmla="*/ 51 w 65"/>
                  <a:gd name="T29" fmla="*/ 57 h 63"/>
                  <a:gd name="T30" fmla="*/ 45 w 65"/>
                  <a:gd name="T31" fmla="*/ 61 h 63"/>
                  <a:gd name="T32" fmla="*/ 39 w 65"/>
                  <a:gd name="T33" fmla="*/ 63 h 63"/>
                  <a:gd name="T34" fmla="*/ 33 w 65"/>
                  <a:gd name="T35" fmla="*/ 63 h 63"/>
                  <a:gd name="T36" fmla="*/ 25 w 65"/>
                  <a:gd name="T37" fmla="*/ 63 h 63"/>
                  <a:gd name="T38" fmla="*/ 19 w 65"/>
                  <a:gd name="T39" fmla="*/ 61 h 63"/>
                  <a:gd name="T40" fmla="*/ 13 w 65"/>
                  <a:gd name="T41" fmla="*/ 57 h 63"/>
                  <a:gd name="T42" fmla="*/ 9 w 65"/>
                  <a:gd name="T43" fmla="*/ 55 h 63"/>
                  <a:gd name="T44" fmla="*/ 5 w 65"/>
                  <a:gd name="T45" fmla="*/ 50 h 63"/>
                  <a:gd name="T46" fmla="*/ 3 w 65"/>
                  <a:gd name="T47" fmla="*/ 44 h 63"/>
                  <a:gd name="T48" fmla="*/ 2 w 65"/>
                  <a:gd name="T49" fmla="*/ 40 h 63"/>
                  <a:gd name="T50" fmla="*/ 0 w 65"/>
                  <a:gd name="T51" fmla="*/ 32 h 63"/>
                  <a:gd name="T52" fmla="*/ 2 w 65"/>
                  <a:gd name="T53" fmla="*/ 26 h 63"/>
                  <a:gd name="T54" fmla="*/ 3 w 65"/>
                  <a:gd name="T55" fmla="*/ 20 h 63"/>
                  <a:gd name="T56" fmla="*/ 5 w 65"/>
                  <a:gd name="T57" fmla="*/ 14 h 63"/>
                  <a:gd name="T58" fmla="*/ 9 w 65"/>
                  <a:gd name="T59" fmla="*/ 10 h 63"/>
                  <a:gd name="T60" fmla="*/ 13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7"/>
                    </a:lnTo>
                    <a:lnTo>
                      <a:pt x="45" y="61"/>
                    </a:lnTo>
                    <a:lnTo>
                      <a:pt x="39" y="63"/>
                    </a:lnTo>
                    <a:lnTo>
                      <a:pt x="33" y="63"/>
                    </a:lnTo>
                    <a:lnTo>
                      <a:pt x="25" y="63"/>
                    </a:lnTo>
                    <a:lnTo>
                      <a:pt x="19" y="61"/>
                    </a:lnTo>
                    <a:lnTo>
                      <a:pt x="13" y="57"/>
                    </a:lnTo>
                    <a:lnTo>
                      <a:pt x="9" y="55"/>
                    </a:lnTo>
                    <a:lnTo>
                      <a:pt x="5" y="50"/>
                    </a:lnTo>
                    <a:lnTo>
                      <a:pt x="3" y="44"/>
                    </a:lnTo>
                    <a:lnTo>
                      <a:pt x="2" y="40"/>
                    </a:lnTo>
                    <a:lnTo>
                      <a:pt x="0" y="32"/>
                    </a:lnTo>
                    <a:lnTo>
                      <a:pt x="2" y="26"/>
                    </a:lnTo>
                    <a:lnTo>
                      <a:pt x="3" y="20"/>
                    </a:lnTo>
                    <a:lnTo>
                      <a:pt x="5"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1" name="Freeform 194"/>
              <p:cNvSpPr>
                <a:spLocks/>
              </p:cNvSpPr>
              <p:nvPr/>
            </p:nvSpPr>
            <p:spPr bwMode="auto">
              <a:xfrm>
                <a:off x="3514" y="1504"/>
                <a:ext cx="63" cy="63"/>
              </a:xfrm>
              <a:custGeom>
                <a:avLst/>
                <a:gdLst>
                  <a:gd name="T0" fmla="*/ 31 w 63"/>
                  <a:gd name="T1" fmla="*/ 63 h 63"/>
                  <a:gd name="T2" fmla="*/ 26 w 63"/>
                  <a:gd name="T3" fmla="*/ 63 h 63"/>
                  <a:gd name="T4" fmla="*/ 20 w 63"/>
                  <a:gd name="T5" fmla="*/ 61 h 63"/>
                  <a:gd name="T6" fmla="*/ 14 w 63"/>
                  <a:gd name="T7" fmla="*/ 57 h 63"/>
                  <a:gd name="T8" fmla="*/ 8 w 63"/>
                  <a:gd name="T9" fmla="*/ 55 h 63"/>
                  <a:gd name="T10" fmla="*/ 6 w 63"/>
                  <a:gd name="T11" fmla="*/ 49 h 63"/>
                  <a:gd name="T12" fmla="*/ 2 w 63"/>
                  <a:gd name="T13" fmla="*/ 43 h 63"/>
                  <a:gd name="T14" fmla="*/ 0 w 63"/>
                  <a:gd name="T15" fmla="*/ 38 h 63"/>
                  <a:gd name="T16" fmla="*/ 0 w 63"/>
                  <a:gd name="T17" fmla="*/ 32 h 63"/>
                  <a:gd name="T18" fmla="*/ 0 w 63"/>
                  <a:gd name="T19" fmla="*/ 26 h 63"/>
                  <a:gd name="T20" fmla="*/ 2 w 63"/>
                  <a:gd name="T21" fmla="*/ 20 h 63"/>
                  <a:gd name="T22" fmla="*/ 6 w 63"/>
                  <a:gd name="T23" fmla="*/ 14 h 63"/>
                  <a:gd name="T24" fmla="*/ 8 w 63"/>
                  <a:gd name="T25" fmla="*/ 8 h 63"/>
                  <a:gd name="T26" fmla="*/ 14 w 63"/>
                  <a:gd name="T27" fmla="*/ 4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6 h 63"/>
                  <a:gd name="T48" fmla="*/ 63 w 63"/>
                  <a:gd name="T49" fmla="*/ 32 h 63"/>
                  <a:gd name="T50" fmla="*/ 63 w 63"/>
                  <a:gd name="T51" fmla="*/ 38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4"/>
                    </a:lnTo>
                    <a:lnTo>
                      <a:pt x="20" y="2"/>
                    </a:lnTo>
                    <a:lnTo>
                      <a:pt x="26" y="0"/>
                    </a:lnTo>
                    <a:lnTo>
                      <a:pt x="31" y="0"/>
                    </a:lnTo>
                    <a:lnTo>
                      <a:pt x="37" y="0"/>
                    </a:lnTo>
                    <a:lnTo>
                      <a:pt x="43" y="2"/>
                    </a:lnTo>
                    <a:lnTo>
                      <a:pt x="49" y="4"/>
                    </a:lnTo>
                    <a:lnTo>
                      <a:pt x="55" y="8"/>
                    </a:lnTo>
                    <a:lnTo>
                      <a:pt x="57" y="14"/>
                    </a:lnTo>
                    <a:lnTo>
                      <a:pt x="61" y="20"/>
                    </a:lnTo>
                    <a:lnTo>
                      <a:pt x="63" y="26"/>
                    </a:lnTo>
                    <a:lnTo>
                      <a:pt x="63" y="32"/>
                    </a:lnTo>
                    <a:lnTo>
                      <a:pt x="63" y="38"/>
                    </a:lnTo>
                    <a:lnTo>
                      <a:pt x="61" y="43"/>
                    </a:lnTo>
                    <a:lnTo>
                      <a:pt x="57" y="49"/>
                    </a:lnTo>
                    <a:lnTo>
                      <a:pt x="55" y="55"/>
                    </a:lnTo>
                    <a:lnTo>
                      <a:pt x="49" y="57"/>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2" name="Freeform 195"/>
              <p:cNvSpPr>
                <a:spLocks/>
              </p:cNvSpPr>
              <p:nvPr/>
            </p:nvSpPr>
            <p:spPr bwMode="auto">
              <a:xfrm>
                <a:off x="3514" y="1504"/>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8 w 63"/>
                  <a:gd name="T11" fmla="*/ 55 h 63"/>
                  <a:gd name="T12" fmla="*/ 6 w 63"/>
                  <a:gd name="T13" fmla="*/ 49 h 63"/>
                  <a:gd name="T14" fmla="*/ 2 w 63"/>
                  <a:gd name="T15" fmla="*/ 43 h 63"/>
                  <a:gd name="T16" fmla="*/ 0 w 63"/>
                  <a:gd name="T17" fmla="*/ 38 h 63"/>
                  <a:gd name="T18" fmla="*/ 0 w 63"/>
                  <a:gd name="T19" fmla="*/ 32 h 63"/>
                  <a:gd name="T20" fmla="*/ 0 w 63"/>
                  <a:gd name="T21" fmla="*/ 26 h 63"/>
                  <a:gd name="T22" fmla="*/ 2 w 63"/>
                  <a:gd name="T23" fmla="*/ 20 h 63"/>
                  <a:gd name="T24" fmla="*/ 6 w 63"/>
                  <a:gd name="T25" fmla="*/ 14 h 63"/>
                  <a:gd name="T26" fmla="*/ 8 w 63"/>
                  <a:gd name="T27" fmla="*/ 8 h 63"/>
                  <a:gd name="T28" fmla="*/ 14 w 63"/>
                  <a:gd name="T29" fmla="*/ 4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6 h 63"/>
                  <a:gd name="T50" fmla="*/ 63 w 63"/>
                  <a:gd name="T51" fmla="*/ 32 h 63"/>
                  <a:gd name="T52" fmla="*/ 63 w 63"/>
                  <a:gd name="T53" fmla="*/ 38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4"/>
                    </a:lnTo>
                    <a:lnTo>
                      <a:pt x="20" y="2"/>
                    </a:lnTo>
                    <a:lnTo>
                      <a:pt x="26" y="0"/>
                    </a:lnTo>
                    <a:lnTo>
                      <a:pt x="31" y="0"/>
                    </a:lnTo>
                    <a:lnTo>
                      <a:pt x="37" y="0"/>
                    </a:lnTo>
                    <a:lnTo>
                      <a:pt x="43" y="2"/>
                    </a:lnTo>
                    <a:lnTo>
                      <a:pt x="49" y="4"/>
                    </a:lnTo>
                    <a:lnTo>
                      <a:pt x="55" y="8"/>
                    </a:lnTo>
                    <a:lnTo>
                      <a:pt x="57" y="14"/>
                    </a:lnTo>
                    <a:lnTo>
                      <a:pt x="61" y="20"/>
                    </a:lnTo>
                    <a:lnTo>
                      <a:pt x="63" y="26"/>
                    </a:lnTo>
                    <a:lnTo>
                      <a:pt x="63" y="32"/>
                    </a:lnTo>
                    <a:lnTo>
                      <a:pt x="63" y="38"/>
                    </a:lnTo>
                    <a:lnTo>
                      <a:pt x="61" y="43"/>
                    </a:lnTo>
                    <a:lnTo>
                      <a:pt x="57" y="49"/>
                    </a:lnTo>
                    <a:lnTo>
                      <a:pt x="55" y="55"/>
                    </a:lnTo>
                    <a:lnTo>
                      <a:pt x="49" y="57"/>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3" name="Freeform 196"/>
              <p:cNvSpPr>
                <a:spLocks/>
              </p:cNvSpPr>
              <p:nvPr/>
            </p:nvSpPr>
            <p:spPr bwMode="auto">
              <a:xfrm>
                <a:off x="3368" y="1477"/>
                <a:ext cx="65" cy="63"/>
              </a:xfrm>
              <a:custGeom>
                <a:avLst/>
                <a:gdLst>
                  <a:gd name="T0" fmla="*/ 32 w 65"/>
                  <a:gd name="T1" fmla="*/ 0 h 63"/>
                  <a:gd name="T2" fmla="*/ 40 w 65"/>
                  <a:gd name="T3" fmla="*/ 0 h 63"/>
                  <a:gd name="T4" fmla="*/ 46 w 65"/>
                  <a:gd name="T5" fmla="*/ 2 h 63"/>
                  <a:gd name="T6" fmla="*/ 51 w 65"/>
                  <a:gd name="T7" fmla="*/ 5 h 63"/>
                  <a:gd name="T8" fmla="*/ 55 w 65"/>
                  <a:gd name="T9" fmla="*/ 7 h 63"/>
                  <a:gd name="T10" fmla="*/ 59 w 65"/>
                  <a:gd name="T11" fmla="*/ 13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51 w 65"/>
                  <a:gd name="T27" fmla="*/ 59 h 63"/>
                  <a:gd name="T28" fmla="*/ 46 w 65"/>
                  <a:gd name="T29" fmla="*/ 61 h 63"/>
                  <a:gd name="T30" fmla="*/ 40 w 65"/>
                  <a:gd name="T31" fmla="*/ 63 h 63"/>
                  <a:gd name="T32" fmla="*/ 32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3 h 63"/>
                  <a:gd name="T56" fmla="*/ 10 w 65"/>
                  <a:gd name="T57" fmla="*/ 7 h 63"/>
                  <a:gd name="T58" fmla="*/ 14 w 65"/>
                  <a:gd name="T59" fmla="*/ 5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6" y="2"/>
                    </a:lnTo>
                    <a:lnTo>
                      <a:pt x="51" y="5"/>
                    </a:lnTo>
                    <a:lnTo>
                      <a:pt x="55" y="7"/>
                    </a:lnTo>
                    <a:lnTo>
                      <a:pt x="59" y="13"/>
                    </a:lnTo>
                    <a:lnTo>
                      <a:pt x="61" y="19"/>
                    </a:lnTo>
                    <a:lnTo>
                      <a:pt x="63" y="25"/>
                    </a:lnTo>
                    <a:lnTo>
                      <a:pt x="65" y="31"/>
                    </a:lnTo>
                    <a:lnTo>
                      <a:pt x="63" y="37"/>
                    </a:lnTo>
                    <a:lnTo>
                      <a:pt x="61" y="43"/>
                    </a:lnTo>
                    <a:lnTo>
                      <a:pt x="59" y="49"/>
                    </a:lnTo>
                    <a:lnTo>
                      <a:pt x="55" y="55"/>
                    </a:lnTo>
                    <a:lnTo>
                      <a:pt x="51"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4" name="Freeform 197"/>
              <p:cNvSpPr>
                <a:spLocks/>
              </p:cNvSpPr>
              <p:nvPr/>
            </p:nvSpPr>
            <p:spPr bwMode="auto">
              <a:xfrm>
                <a:off x="3368" y="1477"/>
                <a:ext cx="65" cy="63"/>
              </a:xfrm>
              <a:custGeom>
                <a:avLst/>
                <a:gdLst>
                  <a:gd name="T0" fmla="*/ 32 w 65"/>
                  <a:gd name="T1" fmla="*/ 0 h 63"/>
                  <a:gd name="T2" fmla="*/ 32 w 65"/>
                  <a:gd name="T3" fmla="*/ 0 h 63"/>
                  <a:gd name="T4" fmla="*/ 40 w 65"/>
                  <a:gd name="T5" fmla="*/ 0 h 63"/>
                  <a:gd name="T6" fmla="*/ 46 w 65"/>
                  <a:gd name="T7" fmla="*/ 2 h 63"/>
                  <a:gd name="T8" fmla="*/ 51 w 65"/>
                  <a:gd name="T9" fmla="*/ 5 h 63"/>
                  <a:gd name="T10" fmla="*/ 55 w 65"/>
                  <a:gd name="T11" fmla="*/ 7 h 63"/>
                  <a:gd name="T12" fmla="*/ 59 w 65"/>
                  <a:gd name="T13" fmla="*/ 13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51 w 65"/>
                  <a:gd name="T29" fmla="*/ 59 h 63"/>
                  <a:gd name="T30" fmla="*/ 46 w 65"/>
                  <a:gd name="T31" fmla="*/ 61 h 63"/>
                  <a:gd name="T32" fmla="*/ 40 w 65"/>
                  <a:gd name="T33" fmla="*/ 63 h 63"/>
                  <a:gd name="T34" fmla="*/ 32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3 h 63"/>
                  <a:gd name="T58" fmla="*/ 10 w 65"/>
                  <a:gd name="T59" fmla="*/ 7 h 63"/>
                  <a:gd name="T60" fmla="*/ 14 w 65"/>
                  <a:gd name="T61" fmla="*/ 5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6" y="2"/>
                    </a:lnTo>
                    <a:lnTo>
                      <a:pt x="51" y="5"/>
                    </a:lnTo>
                    <a:lnTo>
                      <a:pt x="55" y="7"/>
                    </a:lnTo>
                    <a:lnTo>
                      <a:pt x="59" y="13"/>
                    </a:lnTo>
                    <a:lnTo>
                      <a:pt x="61" y="19"/>
                    </a:lnTo>
                    <a:lnTo>
                      <a:pt x="63" y="25"/>
                    </a:lnTo>
                    <a:lnTo>
                      <a:pt x="65" y="31"/>
                    </a:lnTo>
                    <a:lnTo>
                      <a:pt x="63" y="37"/>
                    </a:lnTo>
                    <a:lnTo>
                      <a:pt x="61" y="43"/>
                    </a:lnTo>
                    <a:lnTo>
                      <a:pt x="59" y="49"/>
                    </a:lnTo>
                    <a:lnTo>
                      <a:pt x="55" y="55"/>
                    </a:lnTo>
                    <a:lnTo>
                      <a:pt x="51"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5" name="Freeform 198"/>
              <p:cNvSpPr>
                <a:spLocks/>
              </p:cNvSpPr>
              <p:nvPr/>
            </p:nvSpPr>
            <p:spPr bwMode="auto">
              <a:xfrm>
                <a:off x="3471" y="1465"/>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1 h 65"/>
                  <a:gd name="T30" fmla="*/ 39 w 65"/>
                  <a:gd name="T31" fmla="*/ 63 h 65"/>
                  <a:gd name="T32" fmla="*/ 33 w 65"/>
                  <a:gd name="T33" fmla="*/ 65 h 65"/>
                  <a:gd name="T34" fmla="*/ 25 w 65"/>
                  <a:gd name="T35" fmla="*/ 63 h 65"/>
                  <a:gd name="T36" fmla="*/ 19 w 65"/>
                  <a:gd name="T37" fmla="*/ 61 h 65"/>
                  <a:gd name="T38" fmla="*/ 13 w 65"/>
                  <a:gd name="T39" fmla="*/ 59 h 65"/>
                  <a:gd name="T40" fmla="*/ 9 w 65"/>
                  <a:gd name="T41" fmla="*/ 55 h 65"/>
                  <a:gd name="T42" fmla="*/ 6 w 65"/>
                  <a:gd name="T43" fmla="*/ 51 h 65"/>
                  <a:gd name="T44" fmla="*/ 4 w 65"/>
                  <a:gd name="T45" fmla="*/ 45 h 65"/>
                  <a:gd name="T46" fmla="*/ 2 w 65"/>
                  <a:gd name="T47" fmla="*/ 39 h 65"/>
                  <a:gd name="T48" fmla="*/ 0 w 65"/>
                  <a:gd name="T49" fmla="*/ 31 h 65"/>
                  <a:gd name="T50" fmla="*/ 2 w 65"/>
                  <a:gd name="T51" fmla="*/ 25 h 65"/>
                  <a:gd name="T52" fmla="*/ 4 w 65"/>
                  <a:gd name="T53" fmla="*/ 19 h 65"/>
                  <a:gd name="T54" fmla="*/ 6 w 65"/>
                  <a:gd name="T55" fmla="*/ 14 h 65"/>
                  <a:gd name="T56" fmla="*/ 9 w 65"/>
                  <a:gd name="T57" fmla="*/ 10 h 65"/>
                  <a:gd name="T58" fmla="*/ 13 w 65"/>
                  <a:gd name="T59" fmla="*/ 6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4"/>
                    </a:lnTo>
                    <a:lnTo>
                      <a:pt x="63" y="19"/>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19" y="61"/>
                    </a:lnTo>
                    <a:lnTo>
                      <a:pt x="13" y="59"/>
                    </a:lnTo>
                    <a:lnTo>
                      <a:pt x="9" y="55"/>
                    </a:lnTo>
                    <a:lnTo>
                      <a:pt x="6" y="51"/>
                    </a:lnTo>
                    <a:lnTo>
                      <a:pt x="4" y="45"/>
                    </a:lnTo>
                    <a:lnTo>
                      <a:pt x="2" y="39"/>
                    </a:lnTo>
                    <a:lnTo>
                      <a:pt x="0" y="31"/>
                    </a:lnTo>
                    <a:lnTo>
                      <a:pt x="2" y="25"/>
                    </a:lnTo>
                    <a:lnTo>
                      <a:pt x="4" y="19"/>
                    </a:lnTo>
                    <a:lnTo>
                      <a:pt x="6" y="14"/>
                    </a:lnTo>
                    <a:lnTo>
                      <a:pt x="9" y="10"/>
                    </a:lnTo>
                    <a:lnTo>
                      <a:pt x="13" y="6"/>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6" name="Freeform 199"/>
              <p:cNvSpPr>
                <a:spLocks/>
              </p:cNvSpPr>
              <p:nvPr/>
            </p:nvSpPr>
            <p:spPr bwMode="auto">
              <a:xfrm>
                <a:off x="3471" y="1465"/>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1 h 65"/>
                  <a:gd name="T32" fmla="*/ 39 w 65"/>
                  <a:gd name="T33" fmla="*/ 63 h 65"/>
                  <a:gd name="T34" fmla="*/ 33 w 65"/>
                  <a:gd name="T35" fmla="*/ 65 h 65"/>
                  <a:gd name="T36" fmla="*/ 25 w 65"/>
                  <a:gd name="T37" fmla="*/ 63 h 65"/>
                  <a:gd name="T38" fmla="*/ 19 w 65"/>
                  <a:gd name="T39" fmla="*/ 61 h 65"/>
                  <a:gd name="T40" fmla="*/ 13 w 65"/>
                  <a:gd name="T41" fmla="*/ 59 h 65"/>
                  <a:gd name="T42" fmla="*/ 9 w 65"/>
                  <a:gd name="T43" fmla="*/ 55 h 65"/>
                  <a:gd name="T44" fmla="*/ 6 w 65"/>
                  <a:gd name="T45" fmla="*/ 51 h 65"/>
                  <a:gd name="T46" fmla="*/ 4 w 65"/>
                  <a:gd name="T47" fmla="*/ 45 h 65"/>
                  <a:gd name="T48" fmla="*/ 2 w 65"/>
                  <a:gd name="T49" fmla="*/ 39 h 65"/>
                  <a:gd name="T50" fmla="*/ 0 w 65"/>
                  <a:gd name="T51" fmla="*/ 31 h 65"/>
                  <a:gd name="T52" fmla="*/ 2 w 65"/>
                  <a:gd name="T53" fmla="*/ 25 h 65"/>
                  <a:gd name="T54" fmla="*/ 4 w 65"/>
                  <a:gd name="T55" fmla="*/ 19 h 65"/>
                  <a:gd name="T56" fmla="*/ 6 w 65"/>
                  <a:gd name="T57" fmla="*/ 14 h 65"/>
                  <a:gd name="T58" fmla="*/ 9 w 65"/>
                  <a:gd name="T59" fmla="*/ 10 h 65"/>
                  <a:gd name="T60" fmla="*/ 13 w 65"/>
                  <a:gd name="T61" fmla="*/ 6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4"/>
                    </a:lnTo>
                    <a:lnTo>
                      <a:pt x="63" y="19"/>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19" y="61"/>
                    </a:lnTo>
                    <a:lnTo>
                      <a:pt x="13" y="59"/>
                    </a:lnTo>
                    <a:lnTo>
                      <a:pt x="9" y="55"/>
                    </a:lnTo>
                    <a:lnTo>
                      <a:pt x="6" y="51"/>
                    </a:lnTo>
                    <a:lnTo>
                      <a:pt x="4" y="45"/>
                    </a:lnTo>
                    <a:lnTo>
                      <a:pt x="2" y="39"/>
                    </a:lnTo>
                    <a:lnTo>
                      <a:pt x="0" y="31"/>
                    </a:lnTo>
                    <a:lnTo>
                      <a:pt x="2" y="25"/>
                    </a:lnTo>
                    <a:lnTo>
                      <a:pt x="4" y="19"/>
                    </a:lnTo>
                    <a:lnTo>
                      <a:pt x="6"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7" name="Freeform 200"/>
              <p:cNvSpPr>
                <a:spLocks/>
              </p:cNvSpPr>
              <p:nvPr/>
            </p:nvSpPr>
            <p:spPr bwMode="auto">
              <a:xfrm>
                <a:off x="3455" y="1593"/>
                <a:ext cx="65" cy="65"/>
              </a:xfrm>
              <a:custGeom>
                <a:avLst/>
                <a:gdLst>
                  <a:gd name="T0" fmla="*/ 33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21 h 65"/>
                  <a:gd name="T22" fmla="*/ 6 w 65"/>
                  <a:gd name="T23" fmla="*/ 15 h 65"/>
                  <a:gd name="T24" fmla="*/ 10 w 65"/>
                  <a:gd name="T25" fmla="*/ 10 h 65"/>
                  <a:gd name="T26" fmla="*/ 14 w 65"/>
                  <a:gd name="T27" fmla="*/ 6 h 65"/>
                  <a:gd name="T28" fmla="*/ 20 w 65"/>
                  <a:gd name="T29" fmla="*/ 4 h 65"/>
                  <a:gd name="T30" fmla="*/ 25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5 h 65"/>
                  <a:gd name="T44" fmla="*/ 63 w 65"/>
                  <a:gd name="T45" fmla="*/ 21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5"/>
                    </a:lnTo>
                    <a:lnTo>
                      <a:pt x="20" y="63"/>
                    </a:lnTo>
                    <a:lnTo>
                      <a:pt x="14" y="59"/>
                    </a:lnTo>
                    <a:lnTo>
                      <a:pt x="10" y="55"/>
                    </a:lnTo>
                    <a:lnTo>
                      <a:pt x="6" y="51"/>
                    </a:lnTo>
                    <a:lnTo>
                      <a:pt x="4" y="45"/>
                    </a:lnTo>
                    <a:lnTo>
                      <a:pt x="2" y="39"/>
                    </a:lnTo>
                    <a:lnTo>
                      <a:pt x="0" y="33"/>
                    </a:lnTo>
                    <a:lnTo>
                      <a:pt x="2" y="25"/>
                    </a:lnTo>
                    <a:lnTo>
                      <a:pt x="4" y="21"/>
                    </a:lnTo>
                    <a:lnTo>
                      <a:pt x="6" y="15"/>
                    </a:lnTo>
                    <a:lnTo>
                      <a:pt x="10" y="10"/>
                    </a:lnTo>
                    <a:lnTo>
                      <a:pt x="14" y="6"/>
                    </a:lnTo>
                    <a:lnTo>
                      <a:pt x="20" y="4"/>
                    </a:lnTo>
                    <a:lnTo>
                      <a:pt x="25" y="2"/>
                    </a:lnTo>
                    <a:lnTo>
                      <a:pt x="33" y="0"/>
                    </a:lnTo>
                    <a:lnTo>
                      <a:pt x="39" y="2"/>
                    </a:lnTo>
                    <a:lnTo>
                      <a:pt x="45" y="4"/>
                    </a:lnTo>
                    <a:lnTo>
                      <a:pt x="51" y="6"/>
                    </a:lnTo>
                    <a:lnTo>
                      <a:pt x="55" y="10"/>
                    </a:lnTo>
                    <a:lnTo>
                      <a:pt x="59" y="15"/>
                    </a:lnTo>
                    <a:lnTo>
                      <a:pt x="63" y="21"/>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8" name="Freeform 201"/>
              <p:cNvSpPr>
                <a:spLocks/>
              </p:cNvSpPr>
              <p:nvPr/>
            </p:nvSpPr>
            <p:spPr bwMode="auto">
              <a:xfrm>
                <a:off x="3455" y="1593"/>
                <a:ext cx="65" cy="65"/>
              </a:xfrm>
              <a:custGeom>
                <a:avLst/>
                <a:gdLst>
                  <a:gd name="T0" fmla="*/ 33 w 65"/>
                  <a:gd name="T1" fmla="*/ 65 h 65"/>
                  <a:gd name="T2" fmla="*/ 33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21 h 65"/>
                  <a:gd name="T24" fmla="*/ 6 w 65"/>
                  <a:gd name="T25" fmla="*/ 15 h 65"/>
                  <a:gd name="T26" fmla="*/ 10 w 65"/>
                  <a:gd name="T27" fmla="*/ 10 h 65"/>
                  <a:gd name="T28" fmla="*/ 14 w 65"/>
                  <a:gd name="T29" fmla="*/ 6 h 65"/>
                  <a:gd name="T30" fmla="*/ 20 w 65"/>
                  <a:gd name="T31" fmla="*/ 4 h 65"/>
                  <a:gd name="T32" fmla="*/ 25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5 h 65"/>
                  <a:gd name="T46" fmla="*/ 63 w 65"/>
                  <a:gd name="T47" fmla="*/ 21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5"/>
                    </a:lnTo>
                    <a:lnTo>
                      <a:pt x="20" y="63"/>
                    </a:lnTo>
                    <a:lnTo>
                      <a:pt x="14" y="59"/>
                    </a:lnTo>
                    <a:lnTo>
                      <a:pt x="10" y="55"/>
                    </a:lnTo>
                    <a:lnTo>
                      <a:pt x="6" y="51"/>
                    </a:lnTo>
                    <a:lnTo>
                      <a:pt x="4" y="45"/>
                    </a:lnTo>
                    <a:lnTo>
                      <a:pt x="2" y="39"/>
                    </a:lnTo>
                    <a:lnTo>
                      <a:pt x="0" y="33"/>
                    </a:lnTo>
                    <a:lnTo>
                      <a:pt x="2" y="25"/>
                    </a:lnTo>
                    <a:lnTo>
                      <a:pt x="4" y="21"/>
                    </a:lnTo>
                    <a:lnTo>
                      <a:pt x="6" y="15"/>
                    </a:lnTo>
                    <a:lnTo>
                      <a:pt x="10" y="10"/>
                    </a:lnTo>
                    <a:lnTo>
                      <a:pt x="14" y="6"/>
                    </a:lnTo>
                    <a:lnTo>
                      <a:pt x="20" y="4"/>
                    </a:lnTo>
                    <a:lnTo>
                      <a:pt x="25" y="2"/>
                    </a:lnTo>
                    <a:lnTo>
                      <a:pt x="33" y="0"/>
                    </a:lnTo>
                    <a:lnTo>
                      <a:pt x="39" y="2"/>
                    </a:lnTo>
                    <a:lnTo>
                      <a:pt x="45" y="4"/>
                    </a:lnTo>
                    <a:lnTo>
                      <a:pt x="51" y="6"/>
                    </a:lnTo>
                    <a:lnTo>
                      <a:pt x="55" y="10"/>
                    </a:lnTo>
                    <a:lnTo>
                      <a:pt x="59" y="15"/>
                    </a:lnTo>
                    <a:lnTo>
                      <a:pt x="63" y="21"/>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9" name="Freeform 202"/>
              <p:cNvSpPr>
                <a:spLocks/>
              </p:cNvSpPr>
              <p:nvPr/>
            </p:nvSpPr>
            <p:spPr bwMode="auto">
              <a:xfrm>
                <a:off x="3510" y="1608"/>
                <a:ext cx="65" cy="63"/>
              </a:xfrm>
              <a:custGeom>
                <a:avLst/>
                <a:gdLst>
                  <a:gd name="T0" fmla="*/ 32 w 65"/>
                  <a:gd name="T1" fmla="*/ 0 h 63"/>
                  <a:gd name="T2" fmla="*/ 39 w 65"/>
                  <a:gd name="T3" fmla="*/ 0 h 63"/>
                  <a:gd name="T4" fmla="*/ 45 w 65"/>
                  <a:gd name="T5" fmla="*/ 2 h 63"/>
                  <a:gd name="T6" fmla="*/ 51 w 65"/>
                  <a:gd name="T7" fmla="*/ 4 h 63"/>
                  <a:gd name="T8" fmla="*/ 55 w 65"/>
                  <a:gd name="T9" fmla="*/ 8 h 63"/>
                  <a:gd name="T10" fmla="*/ 59 w 65"/>
                  <a:gd name="T11" fmla="*/ 14 h 63"/>
                  <a:gd name="T12" fmla="*/ 61 w 65"/>
                  <a:gd name="T13" fmla="*/ 20 h 63"/>
                  <a:gd name="T14" fmla="*/ 63 w 65"/>
                  <a:gd name="T15" fmla="*/ 24 h 63"/>
                  <a:gd name="T16" fmla="*/ 65 w 65"/>
                  <a:gd name="T17" fmla="*/ 32 h 63"/>
                  <a:gd name="T18" fmla="*/ 63 w 65"/>
                  <a:gd name="T19" fmla="*/ 38 h 63"/>
                  <a:gd name="T20" fmla="*/ 61 w 65"/>
                  <a:gd name="T21" fmla="*/ 44 h 63"/>
                  <a:gd name="T22" fmla="*/ 59 w 65"/>
                  <a:gd name="T23" fmla="*/ 50 h 63"/>
                  <a:gd name="T24" fmla="*/ 55 w 65"/>
                  <a:gd name="T25" fmla="*/ 54 h 63"/>
                  <a:gd name="T26" fmla="*/ 51 w 65"/>
                  <a:gd name="T27" fmla="*/ 58 h 63"/>
                  <a:gd name="T28" fmla="*/ 45 w 65"/>
                  <a:gd name="T29" fmla="*/ 62 h 63"/>
                  <a:gd name="T30" fmla="*/ 39 w 65"/>
                  <a:gd name="T31" fmla="*/ 63 h 63"/>
                  <a:gd name="T32" fmla="*/ 32 w 65"/>
                  <a:gd name="T33" fmla="*/ 63 h 63"/>
                  <a:gd name="T34" fmla="*/ 26 w 65"/>
                  <a:gd name="T35" fmla="*/ 63 h 63"/>
                  <a:gd name="T36" fmla="*/ 20 w 65"/>
                  <a:gd name="T37" fmla="*/ 62 h 63"/>
                  <a:gd name="T38" fmla="*/ 14 w 65"/>
                  <a:gd name="T39" fmla="*/ 58 h 63"/>
                  <a:gd name="T40" fmla="*/ 10 w 65"/>
                  <a:gd name="T41" fmla="*/ 54 h 63"/>
                  <a:gd name="T42" fmla="*/ 6 w 65"/>
                  <a:gd name="T43" fmla="*/ 50 h 63"/>
                  <a:gd name="T44" fmla="*/ 2 w 65"/>
                  <a:gd name="T45" fmla="*/ 44 h 63"/>
                  <a:gd name="T46" fmla="*/ 0 w 65"/>
                  <a:gd name="T47" fmla="*/ 38 h 63"/>
                  <a:gd name="T48" fmla="*/ 0 w 65"/>
                  <a:gd name="T49" fmla="*/ 32 h 63"/>
                  <a:gd name="T50" fmla="*/ 0 w 65"/>
                  <a:gd name="T51" fmla="*/ 24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39" y="0"/>
                    </a:lnTo>
                    <a:lnTo>
                      <a:pt x="45" y="2"/>
                    </a:lnTo>
                    <a:lnTo>
                      <a:pt x="51" y="4"/>
                    </a:lnTo>
                    <a:lnTo>
                      <a:pt x="55" y="8"/>
                    </a:lnTo>
                    <a:lnTo>
                      <a:pt x="59" y="14"/>
                    </a:lnTo>
                    <a:lnTo>
                      <a:pt x="61" y="20"/>
                    </a:lnTo>
                    <a:lnTo>
                      <a:pt x="63" y="24"/>
                    </a:lnTo>
                    <a:lnTo>
                      <a:pt x="65" y="32"/>
                    </a:lnTo>
                    <a:lnTo>
                      <a:pt x="63" y="38"/>
                    </a:lnTo>
                    <a:lnTo>
                      <a:pt x="61" y="44"/>
                    </a:lnTo>
                    <a:lnTo>
                      <a:pt x="59" y="50"/>
                    </a:lnTo>
                    <a:lnTo>
                      <a:pt x="55" y="54"/>
                    </a:lnTo>
                    <a:lnTo>
                      <a:pt x="51" y="58"/>
                    </a:lnTo>
                    <a:lnTo>
                      <a:pt x="45" y="62"/>
                    </a:lnTo>
                    <a:lnTo>
                      <a:pt x="39" y="63"/>
                    </a:lnTo>
                    <a:lnTo>
                      <a:pt x="32" y="63"/>
                    </a:lnTo>
                    <a:lnTo>
                      <a:pt x="26" y="63"/>
                    </a:lnTo>
                    <a:lnTo>
                      <a:pt x="20" y="62"/>
                    </a:lnTo>
                    <a:lnTo>
                      <a:pt x="14" y="58"/>
                    </a:lnTo>
                    <a:lnTo>
                      <a:pt x="10" y="54"/>
                    </a:lnTo>
                    <a:lnTo>
                      <a:pt x="6" y="50"/>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0" name="Freeform 203"/>
              <p:cNvSpPr>
                <a:spLocks/>
              </p:cNvSpPr>
              <p:nvPr/>
            </p:nvSpPr>
            <p:spPr bwMode="auto">
              <a:xfrm>
                <a:off x="3510" y="1608"/>
                <a:ext cx="65" cy="63"/>
              </a:xfrm>
              <a:custGeom>
                <a:avLst/>
                <a:gdLst>
                  <a:gd name="T0" fmla="*/ 32 w 65"/>
                  <a:gd name="T1" fmla="*/ 0 h 63"/>
                  <a:gd name="T2" fmla="*/ 32 w 65"/>
                  <a:gd name="T3" fmla="*/ 0 h 63"/>
                  <a:gd name="T4" fmla="*/ 39 w 65"/>
                  <a:gd name="T5" fmla="*/ 0 h 63"/>
                  <a:gd name="T6" fmla="*/ 45 w 65"/>
                  <a:gd name="T7" fmla="*/ 2 h 63"/>
                  <a:gd name="T8" fmla="*/ 51 w 65"/>
                  <a:gd name="T9" fmla="*/ 4 h 63"/>
                  <a:gd name="T10" fmla="*/ 55 w 65"/>
                  <a:gd name="T11" fmla="*/ 8 h 63"/>
                  <a:gd name="T12" fmla="*/ 59 w 65"/>
                  <a:gd name="T13" fmla="*/ 14 h 63"/>
                  <a:gd name="T14" fmla="*/ 61 w 65"/>
                  <a:gd name="T15" fmla="*/ 20 h 63"/>
                  <a:gd name="T16" fmla="*/ 63 w 65"/>
                  <a:gd name="T17" fmla="*/ 24 h 63"/>
                  <a:gd name="T18" fmla="*/ 65 w 65"/>
                  <a:gd name="T19" fmla="*/ 32 h 63"/>
                  <a:gd name="T20" fmla="*/ 63 w 65"/>
                  <a:gd name="T21" fmla="*/ 38 h 63"/>
                  <a:gd name="T22" fmla="*/ 61 w 65"/>
                  <a:gd name="T23" fmla="*/ 44 h 63"/>
                  <a:gd name="T24" fmla="*/ 59 w 65"/>
                  <a:gd name="T25" fmla="*/ 50 h 63"/>
                  <a:gd name="T26" fmla="*/ 55 w 65"/>
                  <a:gd name="T27" fmla="*/ 54 h 63"/>
                  <a:gd name="T28" fmla="*/ 51 w 65"/>
                  <a:gd name="T29" fmla="*/ 58 h 63"/>
                  <a:gd name="T30" fmla="*/ 45 w 65"/>
                  <a:gd name="T31" fmla="*/ 62 h 63"/>
                  <a:gd name="T32" fmla="*/ 39 w 65"/>
                  <a:gd name="T33" fmla="*/ 63 h 63"/>
                  <a:gd name="T34" fmla="*/ 32 w 65"/>
                  <a:gd name="T35" fmla="*/ 63 h 63"/>
                  <a:gd name="T36" fmla="*/ 26 w 65"/>
                  <a:gd name="T37" fmla="*/ 63 h 63"/>
                  <a:gd name="T38" fmla="*/ 20 w 65"/>
                  <a:gd name="T39" fmla="*/ 62 h 63"/>
                  <a:gd name="T40" fmla="*/ 14 w 65"/>
                  <a:gd name="T41" fmla="*/ 58 h 63"/>
                  <a:gd name="T42" fmla="*/ 10 w 65"/>
                  <a:gd name="T43" fmla="*/ 54 h 63"/>
                  <a:gd name="T44" fmla="*/ 6 w 65"/>
                  <a:gd name="T45" fmla="*/ 50 h 63"/>
                  <a:gd name="T46" fmla="*/ 2 w 65"/>
                  <a:gd name="T47" fmla="*/ 44 h 63"/>
                  <a:gd name="T48" fmla="*/ 0 w 65"/>
                  <a:gd name="T49" fmla="*/ 38 h 63"/>
                  <a:gd name="T50" fmla="*/ 0 w 65"/>
                  <a:gd name="T51" fmla="*/ 32 h 63"/>
                  <a:gd name="T52" fmla="*/ 0 w 65"/>
                  <a:gd name="T53" fmla="*/ 24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39" y="0"/>
                    </a:lnTo>
                    <a:lnTo>
                      <a:pt x="45" y="2"/>
                    </a:lnTo>
                    <a:lnTo>
                      <a:pt x="51" y="4"/>
                    </a:lnTo>
                    <a:lnTo>
                      <a:pt x="55" y="8"/>
                    </a:lnTo>
                    <a:lnTo>
                      <a:pt x="59" y="14"/>
                    </a:lnTo>
                    <a:lnTo>
                      <a:pt x="61" y="20"/>
                    </a:lnTo>
                    <a:lnTo>
                      <a:pt x="63" y="24"/>
                    </a:lnTo>
                    <a:lnTo>
                      <a:pt x="65" y="32"/>
                    </a:lnTo>
                    <a:lnTo>
                      <a:pt x="63" y="38"/>
                    </a:lnTo>
                    <a:lnTo>
                      <a:pt x="61" y="44"/>
                    </a:lnTo>
                    <a:lnTo>
                      <a:pt x="59" y="50"/>
                    </a:lnTo>
                    <a:lnTo>
                      <a:pt x="55" y="54"/>
                    </a:lnTo>
                    <a:lnTo>
                      <a:pt x="51" y="58"/>
                    </a:lnTo>
                    <a:lnTo>
                      <a:pt x="45" y="62"/>
                    </a:lnTo>
                    <a:lnTo>
                      <a:pt x="39" y="63"/>
                    </a:lnTo>
                    <a:lnTo>
                      <a:pt x="32" y="63"/>
                    </a:lnTo>
                    <a:lnTo>
                      <a:pt x="26" y="63"/>
                    </a:lnTo>
                    <a:lnTo>
                      <a:pt x="20" y="62"/>
                    </a:lnTo>
                    <a:lnTo>
                      <a:pt x="14" y="58"/>
                    </a:lnTo>
                    <a:lnTo>
                      <a:pt x="10" y="54"/>
                    </a:lnTo>
                    <a:lnTo>
                      <a:pt x="6" y="50"/>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1" name="Freeform 204"/>
              <p:cNvSpPr>
                <a:spLocks/>
              </p:cNvSpPr>
              <p:nvPr/>
            </p:nvSpPr>
            <p:spPr bwMode="auto">
              <a:xfrm>
                <a:off x="3421" y="1603"/>
                <a:ext cx="63" cy="63"/>
              </a:xfrm>
              <a:custGeom>
                <a:avLst/>
                <a:gdLst>
                  <a:gd name="T0" fmla="*/ 32 w 63"/>
                  <a:gd name="T1" fmla="*/ 0 h 63"/>
                  <a:gd name="T2" fmla="*/ 38 w 63"/>
                  <a:gd name="T3" fmla="*/ 0 h 63"/>
                  <a:gd name="T4" fmla="*/ 44 w 63"/>
                  <a:gd name="T5" fmla="*/ 2 h 63"/>
                  <a:gd name="T6" fmla="*/ 50 w 63"/>
                  <a:gd name="T7" fmla="*/ 5 h 63"/>
                  <a:gd name="T8" fmla="*/ 56 w 63"/>
                  <a:gd name="T9" fmla="*/ 7 h 63"/>
                  <a:gd name="T10" fmla="*/ 59 w 63"/>
                  <a:gd name="T11" fmla="*/ 13 h 63"/>
                  <a:gd name="T12" fmla="*/ 61 w 63"/>
                  <a:gd name="T13" fmla="*/ 19 h 63"/>
                  <a:gd name="T14" fmla="*/ 63 w 63"/>
                  <a:gd name="T15" fmla="*/ 25 h 63"/>
                  <a:gd name="T16" fmla="*/ 63 w 63"/>
                  <a:gd name="T17" fmla="*/ 31 h 63"/>
                  <a:gd name="T18" fmla="*/ 63 w 63"/>
                  <a:gd name="T19" fmla="*/ 37 h 63"/>
                  <a:gd name="T20" fmla="*/ 61 w 63"/>
                  <a:gd name="T21" fmla="*/ 43 h 63"/>
                  <a:gd name="T22" fmla="*/ 59 w 63"/>
                  <a:gd name="T23" fmla="*/ 49 h 63"/>
                  <a:gd name="T24" fmla="*/ 56 w 63"/>
                  <a:gd name="T25" fmla="*/ 55 h 63"/>
                  <a:gd name="T26" fmla="*/ 50 w 63"/>
                  <a:gd name="T27" fmla="*/ 59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9 h 63"/>
                  <a:gd name="T40" fmla="*/ 10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19 h 63"/>
                  <a:gd name="T54" fmla="*/ 6 w 63"/>
                  <a:gd name="T55" fmla="*/ 13 h 63"/>
                  <a:gd name="T56" fmla="*/ 10 w 63"/>
                  <a:gd name="T57" fmla="*/ 7 h 63"/>
                  <a:gd name="T58" fmla="*/ 14 w 63"/>
                  <a:gd name="T59" fmla="*/ 5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50" y="5"/>
                    </a:lnTo>
                    <a:lnTo>
                      <a:pt x="56" y="7"/>
                    </a:lnTo>
                    <a:lnTo>
                      <a:pt x="59" y="13"/>
                    </a:lnTo>
                    <a:lnTo>
                      <a:pt x="61" y="19"/>
                    </a:lnTo>
                    <a:lnTo>
                      <a:pt x="63" y="25"/>
                    </a:lnTo>
                    <a:lnTo>
                      <a:pt x="63" y="31"/>
                    </a:lnTo>
                    <a:lnTo>
                      <a:pt x="63" y="37"/>
                    </a:lnTo>
                    <a:lnTo>
                      <a:pt x="61" y="43"/>
                    </a:lnTo>
                    <a:lnTo>
                      <a:pt x="59" y="49"/>
                    </a:lnTo>
                    <a:lnTo>
                      <a:pt x="56" y="55"/>
                    </a:lnTo>
                    <a:lnTo>
                      <a:pt x="50" y="59"/>
                    </a:lnTo>
                    <a:lnTo>
                      <a:pt x="44" y="61"/>
                    </a:lnTo>
                    <a:lnTo>
                      <a:pt x="38"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2" name="Freeform 205"/>
              <p:cNvSpPr>
                <a:spLocks/>
              </p:cNvSpPr>
              <p:nvPr/>
            </p:nvSpPr>
            <p:spPr bwMode="auto">
              <a:xfrm>
                <a:off x="3421" y="1603"/>
                <a:ext cx="63" cy="63"/>
              </a:xfrm>
              <a:custGeom>
                <a:avLst/>
                <a:gdLst>
                  <a:gd name="T0" fmla="*/ 32 w 63"/>
                  <a:gd name="T1" fmla="*/ 0 h 63"/>
                  <a:gd name="T2" fmla="*/ 32 w 63"/>
                  <a:gd name="T3" fmla="*/ 0 h 63"/>
                  <a:gd name="T4" fmla="*/ 38 w 63"/>
                  <a:gd name="T5" fmla="*/ 0 h 63"/>
                  <a:gd name="T6" fmla="*/ 44 w 63"/>
                  <a:gd name="T7" fmla="*/ 2 h 63"/>
                  <a:gd name="T8" fmla="*/ 50 w 63"/>
                  <a:gd name="T9" fmla="*/ 5 h 63"/>
                  <a:gd name="T10" fmla="*/ 56 w 63"/>
                  <a:gd name="T11" fmla="*/ 7 h 63"/>
                  <a:gd name="T12" fmla="*/ 59 w 63"/>
                  <a:gd name="T13" fmla="*/ 13 h 63"/>
                  <a:gd name="T14" fmla="*/ 61 w 63"/>
                  <a:gd name="T15" fmla="*/ 19 h 63"/>
                  <a:gd name="T16" fmla="*/ 63 w 63"/>
                  <a:gd name="T17" fmla="*/ 25 h 63"/>
                  <a:gd name="T18" fmla="*/ 63 w 63"/>
                  <a:gd name="T19" fmla="*/ 31 h 63"/>
                  <a:gd name="T20" fmla="*/ 63 w 63"/>
                  <a:gd name="T21" fmla="*/ 37 h 63"/>
                  <a:gd name="T22" fmla="*/ 61 w 63"/>
                  <a:gd name="T23" fmla="*/ 43 h 63"/>
                  <a:gd name="T24" fmla="*/ 59 w 63"/>
                  <a:gd name="T25" fmla="*/ 49 h 63"/>
                  <a:gd name="T26" fmla="*/ 56 w 63"/>
                  <a:gd name="T27" fmla="*/ 55 h 63"/>
                  <a:gd name="T28" fmla="*/ 50 w 63"/>
                  <a:gd name="T29" fmla="*/ 59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9 h 63"/>
                  <a:gd name="T42" fmla="*/ 10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19 h 63"/>
                  <a:gd name="T56" fmla="*/ 6 w 63"/>
                  <a:gd name="T57" fmla="*/ 13 h 63"/>
                  <a:gd name="T58" fmla="*/ 10 w 63"/>
                  <a:gd name="T59" fmla="*/ 7 h 63"/>
                  <a:gd name="T60" fmla="*/ 14 w 63"/>
                  <a:gd name="T61" fmla="*/ 5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50" y="5"/>
                    </a:lnTo>
                    <a:lnTo>
                      <a:pt x="56" y="7"/>
                    </a:lnTo>
                    <a:lnTo>
                      <a:pt x="59" y="13"/>
                    </a:lnTo>
                    <a:lnTo>
                      <a:pt x="61" y="19"/>
                    </a:lnTo>
                    <a:lnTo>
                      <a:pt x="63" y="25"/>
                    </a:lnTo>
                    <a:lnTo>
                      <a:pt x="63" y="31"/>
                    </a:lnTo>
                    <a:lnTo>
                      <a:pt x="63" y="37"/>
                    </a:lnTo>
                    <a:lnTo>
                      <a:pt x="61" y="43"/>
                    </a:lnTo>
                    <a:lnTo>
                      <a:pt x="59" y="49"/>
                    </a:lnTo>
                    <a:lnTo>
                      <a:pt x="56" y="55"/>
                    </a:lnTo>
                    <a:lnTo>
                      <a:pt x="50" y="59"/>
                    </a:lnTo>
                    <a:lnTo>
                      <a:pt x="44" y="61"/>
                    </a:lnTo>
                    <a:lnTo>
                      <a:pt x="38"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3" name="Freeform 206"/>
              <p:cNvSpPr>
                <a:spLocks/>
              </p:cNvSpPr>
              <p:nvPr/>
            </p:nvSpPr>
            <p:spPr bwMode="auto">
              <a:xfrm>
                <a:off x="3419" y="1492"/>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2 h 65"/>
                  <a:gd name="T12" fmla="*/ 2 w 65"/>
                  <a:gd name="T13" fmla="*/ 46 h 65"/>
                  <a:gd name="T14" fmla="*/ 2 w 65"/>
                  <a:gd name="T15" fmla="*/ 40 h 65"/>
                  <a:gd name="T16" fmla="*/ 0 w 65"/>
                  <a:gd name="T17" fmla="*/ 34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6 w 65"/>
                  <a:gd name="T41" fmla="*/ 10 h 65"/>
                  <a:gd name="T42" fmla="*/ 60 w 65"/>
                  <a:gd name="T43" fmla="*/ 16 h 65"/>
                  <a:gd name="T44" fmla="*/ 63 w 65"/>
                  <a:gd name="T45" fmla="*/ 20 h 65"/>
                  <a:gd name="T46" fmla="*/ 63 w 65"/>
                  <a:gd name="T47" fmla="*/ 26 h 65"/>
                  <a:gd name="T48" fmla="*/ 65 w 65"/>
                  <a:gd name="T49" fmla="*/ 34 h 65"/>
                  <a:gd name="T50" fmla="*/ 63 w 65"/>
                  <a:gd name="T51" fmla="*/ 40 h 65"/>
                  <a:gd name="T52" fmla="*/ 63 w 65"/>
                  <a:gd name="T53" fmla="*/ 46 h 65"/>
                  <a:gd name="T54" fmla="*/ 60 w 65"/>
                  <a:gd name="T55" fmla="*/ 52 h 65"/>
                  <a:gd name="T56" fmla="*/ 56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2"/>
                    </a:lnTo>
                    <a:lnTo>
                      <a:pt x="2" y="46"/>
                    </a:lnTo>
                    <a:lnTo>
                      <a:pt x="2" y="40"/>
                    </a:lnTo>
                    <a:lnTo>
                      <a:pt x="0" y="34"/>
                    </a:lnTo>
                    <a:lnTo>
                      <a:pt x="2" y="26"/>
                    </a:lnTo>
                    <a:lnTo>
                      <a:pt x="2" y="20"/>
                    </a:lnTo>
                    <a:lnTo>
                      <a:pt x="6" y="16"/>
                    </a:lnTo>
                    <a:lnTo>
                      <a:pt x="10" y="10"/>
                    </a:lnTo>
                    <a:lnTo>
                      <a:pt x="14" y="6"/>
                    </a:lnTo>
                    <a:lnTo>
                      <a:pt x="20" y="4"/>
                    </a:lnTo>
                    <a:lnTo>
                      <a:pt x="26" y="2"/>
                    </a:lnTo>
                    <a:lnTo>
                      <a:pt x="32" y="0"/>
                    </a:lnTo>
                    <a:lnTo>
                      <a:pt x="40" y="2"/>
                    </a:lnTo>
                    <a:lnTo>
                      <a:pt x="46" y="4"/>
                    </a:lnTo>
                    <a:lnTo>
                      <a:pt x="52" y="6"/>
                    </a:lnTo>
                    <a:lnTo>
                      <a:pt x="56" y="10"/>
                    </a:lnTo>
                    <a:lnTo>
                      <a:pt x="60" y="16"/>
                    </a:lnTo>
                    <a:lnTo>
                      <a:pt x="63" y="20"/>
                    </a:lnTo>
                    <a:lnTo>
                      <a:pt x="63" y="26"/>
                    </a:lnTo>
                    <a:lnTo>
                      <a:pt x="65" y="34"/>
                    </a:lnTo>
                    <a:lnTo>
                      <a:pt x="63" y="40"/>
                    </a:lnTo>
                    <a:lnTo>
                      <a:pt x="63" y="46"/>
                    </a:lnTo>
                    <a:lnTo>
                      <a:pt x="60" y="52"/>
                    </a:lnTo>
                    <a:lnTo>
                      <a:pt x="56"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4" name="Freeform 207"/>
              <p:cNvSpPr>
                <a:spLocks/>
              </p:cNvSpPr>
              <p:nvPr/>
            </p:nvSpPr>
            <p:spPr bwMode="auto">
              <a:xfrm>
                <a:off x="3419" y="1492"/>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2 h 65"/>
                  <a:gd name="T14" fmla="*/ 2 w 65"/>
                  <a:gd name="T15" fmla="*/ 46 h 65"/>
                  <a:gd name="T16" fmla="*/ 2 w 65"/>
                  <a:gd name="T17" fmla="*/ 40 h 65"/>
                  <a:gd name="T18" fmla="*/ 0 w 65"/>
                  <a:gd name="T19" fmla="*/ 34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6 w 65"/>
                  <a:gd name="T43" fmla="*/ 10 h 65"/>
                  <a:gd name="T44" fmla="*/ 60 w 65"/>
                  <a:gd name="T45" fmla="*/ 16 h 65"/>
                  <a:gd name="T46" fmla="*/ 63 w 65"/>
                  <a:gd name="T47" fmla="*/ 20 h 65"/>
                  <a:gd name="T48" fmla="*/ 63 w 65"/>
                  <a:gd name="T49" fmla="*/ 26 h 65"/>
                  <a:gd name="T50" fmla="*/ 65 w 65"/>
                  <a:gd name="T51" fmla="*/ 34 h 65"/>
                  <a:gd name="T52" fmla="*/ 63 w 65"/>
                  <a:gd name="T53" fmla="*/ 40 h 65"/>
                  <a:gd name="T54" fmla="*/ 63 w 65"/>
                  <a:gd name="T55" fmla="*/ 46 h 65"/>
                  <a:gd name="T56" fmla="*/ 60 w 65"/>
                  <a:gd name="T57" fmla="*/ 52 h 65"/>
                  <a:gd name="T58" fmla="*/ 56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2"/>
                    </a:lnTo>
                    <a:lnTo>
                      <a:pt x="2" y="46"/>
                    </a:lnTo>
                    <a:lnTo>
                      <a:pt x="2" y="40"/>
                    </a:lnTo>
                    <a:lnTo>
                      <a:pt x="0" y="34"/>
                    </a:lnTo>
                    <a:lnTo>
                      <a:pt x="2" y="26"/>
                    </a:lnTo>
                    <a:lnTo>
                      <a:pt x="2" y="20"/>
                    </a:lnTo>
                    <a:lnTo>
                      <a:pt x="6" y="16"/>
                    </a:lnTo>
                    <a:lnTo>
                      <a:pt x="10" y="10"/>
                    </a:lnTo>
                    <a:lnTo>
                      <a:pt x="14" y="6"/>
                    </a:lnTo>
                    <a:lnTo>
                      <a:pt x="20" y="4"/>
                    </a:lnTo>
                    <a:lnTo>
                      <a:pt x="26" y="2"/>
                    </a:lnTo>
                    <a:lnTo>
                      <a:pt x="32" y="0"/>
                    </a:lnTo>
                    <a:lnTo>
                      <a:pt x="40" y="2"/>
                    </a:lnTo>
                    <a:lnTo>
                      <a:pt x="46" y="4"/>
                    </a:lnTo>
                    <a:lnTo>
                      <a:pt x="52" y="6"/>
                    </a:lnTo>
                    <a:lnTo>
                      <a:pt x="56" y="10"/>
                    </a:lnTo>
                    <a:lnTo>
                      <a:pt x="60" y="16"/>
                    </a:lnTo>
                    <a:lnTo>
                      <a:pt x="63" y="20"/>
                    </a:lnTo>
                    <a:lnTo>
                      <a:pt x="63" y="26"/>
                    </a:lnTo>
                    <a:lnTo>
                      <a:pt x="65" y="34"/>
                    </a:lnTo>
                    <a:lnTo>
                      <a:pt x="63" y="40"/>
                    </a:lnTo>
                    <a:lnTo>
                      <a:pt x="63" y="46"/>
                    </a:lnTo>
                    <a:lnTo>
                      <a:pt x="60" y="52"/>
                    </a:lnTo>
                    <a:lnTo>
                      <a:pt x="56"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5" name="Freeform 208"/>
              <p:cNvSpPr>
                <a:spLocks/>
              </p:cNvSpPr>
              <p:nvPr/>
            </p:nvSpPr>
            <p:spPr bwMode="auto">
              <a:xfrm>
                <a:off x="3500" y="1540"/>
                <a:ext cx="63" cy="65"/>
              </a:xfrm>
              <a:custGeom>
                <a:avLst/>
                <a:gdLst>
                  <a:gd name="T0" fmla="*/ 32 w 63"/>
                  <a:gd name="T1" fmla="*/ 0 h 65"/>
                  <a:gd name="T2" fmla="*/ 38 w 63"/>
                  <a:gd name="T3" fmla="*/ 0 h 65"/>
                  <a:gd name="T4" fmla="*/ 43 w 63"/>
                  <a:gd name="T5" fmla="*/ 2 h 65"/>
                  <a:gd name="T6" fmla="*/ 49 w 63"/>
                  <a:gd name="T7" fmla="*/ 5 h 65"/>
                  <a:gd name="T8" fmla="*/ 53 w 63"/>
                  <a:gd name="T9" fmla="*/ 9 h 65"/>
                  <a:gd name="T10" fmla="*/ 57 w 63"/>
                  <a:gd name="T11" fmla="*/ 13 h 65"/>
                  <a:gd name="T12" fmla="*/ 61 w 63"/>
                  <a:gd name="T13" fmla="*/ 19 h 65"/>
                  <a:gd name="T14" fmla="*/ 63 w 63"/>
                  <a:gd name="T15" fmla="*/ 25 h 65"/>
                  <a:gd name="T16" fmla="*/ 63 w 63"/>
                  <a:gd name="T17" fmla="*/ 31 h 65"/>
                  <a:gd name="T18" fmla="*/ 63 w 63"/>
                  <a:gd name="T19" fmla="*/ 39 h 65"/>
                  <a:gd name="T20" fmla="*/ 61 w 63"/>
                  <a:gd name="T21" fmla="*/ 45 h 65"/>
                  <a:gd name="T22" fmla="*/ 57 w 63"/>
                  <a:gd name="T23" fmla="*/ 51 h 65"/>
                  <a:gd name="T24" fmla="*/ 53 w 63"/>
                  <a:gd name="T25" fmla="*/ 55 h 65"/>
                  <a:gd name="T26" fmla="*/ 49 w 63"/>
                  <a:gd name="T27" fmla="*/ 59 h 65"/>
                  <a:gd name="T28" fmla="*/ 43 w 63"/>
                  <a:gd name="T29" fmla="*/ 61 h 65"/>
                  <a:gd name="T30" fmla="*/ 38 w 63"/>
                  <a:gd name="T31" fmla="*/ 63 h 65"/>
                  <a:gd name="T32" fmla="*/ 32 w 63"/>
                  <a:gd name="T33" fmla="*/ 65 h 65"/>
                  <a:gd name="T34" fmla="*/ 24 w 63"/>
                  <a:gd name="T35" fmla="*/ 63 h 65"/>
                  <a:gd name="T36" fmla="*/ 20 w 63"/>
                  <a:gd name="T37" fmla="*/ 61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1 h 65"/>
                  <a:gd name="T50" fmla="*/ 0 w 63"/>
                  <a:gd name="T51" fmla="*/ 25 h 65"/>
                  <a:gd name="T52" fmla="*/ 2 w 63"/>
                  <a:gd name="T53" fmla="*/ 19 h 65"/>
                  <a:gd name="T54" fmla="*/ 4 w 63"/>
                  <a:gd name="T55" fmla="*/ 13 h 65"/>
                  <a:gd name="T56" fmla="*/ 8 w 63"/>
                  <a:gd name="T57" fmla="*/ 9 h 65"/>
                  <a:gd name="T58" fmla="*/ 14 w 63"/>
                  <a:gd name="T59" fmla="*/ 5 h 65"/>
                  <a:gd name="T60" fmla="*/ 20 w 63"/>
                  <a:gd name="T61" fmla="*/ 2 h 65"/>
                  <a:gd name="T62" fmla="*/ 24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8" y="63"/>
                    </a:lnTo>
                    <a:lnTo>
                      <a:pt x="32" y="65"/>
                    </a:lnTo>
                    <a:lnTo>
                      <a:pt x="24" y="63"/>
                    </a:lnTo>
                    <a:lnTo>
                      <a:pt x="20" y="61"/>
                    </a:lnTo>
                    <a:lnTo>
                      <a:pt x="14" y="59"/>
                    </a:lnTo>
                    <a:lnTo>
                      <a:pt x="8" y="55"/>
                    </a:lnTo>
                    <a:lnTo>
                      <a:pt x="4" y="51"/>
                    </a:lnTo>
                    <a:lnTo>
                      <a:pt x="2" y="45"/>
                    </a:lnTo>
                    <a:lnTo>
                      <a:pt x="0" y="39"/>
                    </a:lnTo>
                    <a:lnTo>
                      <a:pt x="0" y="31"/>
                    </a:lnTo>
                    <a:lnTo>
                      <a:pt x="0" y="25"/>
                    </a:lnTo>
                    <a:lnTo>
                      <a:pt x="2" y="19"/>
                    </a:lnTo>
                    <a:lnTo>
                      <a:pt x="4" y="13"/>
                    </a:lnTo>
                    <a:lnTo>
                      <a:pt x="8" y="9"/>
                    </a:lnTo>
                    <a:lnTo>
                      <a:pt x="14" y="5"/>
                    </a:lnTo>
                    <a:lnTo>
                      <a:pt x="20" y="2"/>
                    </a:lnTo>
                    <a:lnTo>
                      <a:pt x="24"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6" name="Freeform 209"/>
              <p:cNvSpPr>
                <a:spLocks/>
              </p:cNvSpPr>
              <p:nvPr/>
            </p:nvSpPr>
            <p:spPr bwMode="auto">
              <a:xfrm>
                <a:off x="3500" y="1540"/>
                <a:ext cx="63" cy="65"/>
              </a:xfrm>
              <a:custGeom>
                <a:avLst/>
                <a:gdLst>
                  <a:gd name="T0" fmla="*/ 32 w 63"/>
                  <a:gd name="T1" fmla="*/ 0 h 65"/>
                  <a:gd name="T2" fmla="*/ 32 w 63"/>
                  <a:gd name="T3" fmla="*/ 0 h 65"/>
                  <a:gd name="T4" fmla="*/ 38 w 63"/>
                  <a:gd name="T5" fmla="*/ 0 h 65"/>
                  <a:gd name="T6" fmla="*/ 43 w 63"/>
                  <a:gd name="T7" fmla="*/ 2 h 65"/>
                  <a:gd name="T8" fmla="*/ 49 w 63"/>
                  <a:gd name="T9" fmla="*/ 5 h 65"/>
                  <a:gd name="T10" fmla="*/ 53 w 63"/>
                  <a:gd name="T11" fmla="*/ 9 h 65"/>
                  <a:gd name="T12" fmla="*/ 57 w 63"/>
                  <a:gd name="T13" fmla="*/ 13 h 65"/>
                  <a:gd name="T14" fmla="*/ 61 w 63"/>
                  <a:gd name="T15" fmla="*/ 19 h 65"/>
                  <a:gd name="T16" fmla="*/ 63 w 63"/>
                  <a:gd name="T17" fmla="*/ 25 h 65"/>
                  <a:gd name="T18" fmla="*/ 63 w 63"/>
                  <a:gd name="T19" fmla="*/ 31 h 65"/>
                  <a:gd name="T20" fmla="*/ 63 w 63"/>
                  <a:gd name="T21" fmla="*/ 39 h 65"/>
                  <a:gd name="T22" fmla="*/ 61 w 63"/>
                  <a:gd name="T23" fmla="*/ 45 h 65"/>
                  <a:gd name="T24" fmla="*/ 57 w 63"/>
                  <a:gd name="T25" fmla="*/ 51 h 65"/>
                  <a:gd name="T26" fmla="*/ 53 w 63"/>
                  <a:gd name="T27" fmla="*/ 55 h 65"/>
                  <a:gd name="T28" fmla="*/ 49 w 63"/>
                  <a:gd name="T29" fmla="*/ 59 h 65"/>
                  <a:gd name="T30" fmla="*/ 43 w 63"/>
                  <a:gd name="T31" fmla="*/ 61 h 65"/>
                  <a:gd name="T32" fmla="*/ 38 w 63"/>
                  <a:gd name="T33" fmla="*/ 63 h 65"/>
                  <a:gd name="T34" fmla="*/ 32 w 63"/>
                  <a:gd name="T35" fmla="*/ 65 h 65"/>
                  <a:gd name="T36" fmla="*/ 24 w 63"/>
                  <a:gd name="T37" fmla="*/ 63 h 65"/>
                  <a:gd name="T38" fmla="*/ 20 w 63"/>
                  <a:gd name="T39" fmla="*/ 61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1 h 65"/>
                  <a:gd name="T52" fmla="*/ 0 w 63"/>
                  <a:gd name="T53" fmla="*/ 25 h 65"/>
                  <a:gd name="T54" fmla="*/ 2 w 63"/>
                  <a:gd name="T55" fmla="*/ 19 h 65"/>
                  <a:gd name="T56" fmla="*/ 4 w 63"/>
                  <a:gd name="T57" fmla="*/ 13 h 65"/>
                  <a:gd name="T58" fmla="*/ 8 w 63"/>
                  <a:gd name="T59" fmla="*/ 9 h 65"/>
                  <a:gd name="T60" fmla="*/ 14 w 63"/>
                  <a:gd name="T61" fmla="*/ 5 h 65"/>
                  <a:gd name="T62" fmla="*/ 20 w 63"/>
                  <a:gd name="T63" fmla="*/ 2 h 65"/>
                  <a:gd name="T64" fmla="*/ 24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8" y="63"/>
                    </a:lnTo>
                    <a:lnTo>
                      <a:pt x="32" y="65"/>
                    </a:lnTo>
                    <a:lnTo>
                      <a:pt x="24" y="63"/>
                    </a:lnTo>
                    <a:lnTo>
                      <a:pt x="20" y="61"/>
                    </a:lnTo>
                    <a:lnTo>
                      <a:pt x="14" y="59"/>
                    </a:lnTo>
                    <a:lnTo>
                      <a:pt x="8" y="55"/>
                    </a:lnTo>
                    <a:lnTo>
                      <a:pt x="4" y="51"/>
                    </a:lnTo>
                    <a:lnTo>
                      <a:pt x="2" y="45"/>
                    </a:lnTo>
                    <a:lnTo>
                      <a:pt x="0" y="39"/>
                    </a:lnTo>
                    <a:lnTo>
                      <a:pt x="0" y="31"/>
                    </a:lnTo>
                    <a:lnTo>
                      <a:pt x="0" y="25"/>
                    </a:lnTo>
                    <a:lnTo>
                      <a:pt x="2" y="19"/>
                    </a:lnTo>
                    <a:lnTo>
                      <a:pt x="4" y="13"/>
                    </a:lnTo>
                    <a:lnTo>
                      <a:pt x="8" y="9"/>
                    </a:lnTo>
                    <a:lnTo>
                      <a:pt x="14" y="5"/>
                    </a:lnTo>
                    <a:lnTo>
                      <a:pt x="20" y="2"/>
                    </a:lnTo>
                    <a:lnTo>
                      <a:pt x="24"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7" name="Freeform 210"/>
              <p:cNvSpPr>
                <a:spLocks/>
              </p:cNvSpPr>
              <p:nvPr/>
            </p:nvSpPr>
            <p:spPr bwMode="auto">
              <a:xfrm>
                <a:off x="3498" y="1565"/>
                <a:ext cx="65" cy="65"/>
              </a:xfrm>
              <a:custGeom>
                <a:avLst/>
                <a:gdLst>
                  <a:gd name="T0" fmla="*/ 34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2 w 65"/>
                  <a:gd name="T15" fmla="*/ 40 h 65"/>
                  <a:gd name="T16" fmla="*/ 0 w 65"/>
                  <a:gd name="T17" fmla="*/ 34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5 w 65"/>
                  <a:gd name="T37" fmla="*/ 4 h 65"/>
                  <a:gd name="T38" fmla="*/ 51 w 65"/>
                  <a:gd name="T39" fmla="*/ 6 h 65"/>
                  <a:gd name="T40" fmla="*/ 55 w 65"/>
                  <a:gd name="T41" fmla="*/ 10 h 65"/>
                  <a:gd name="T42" fmla="*/ 59 w 65"/>
                  <a:gd name="T43" fmla="*/ 16 h 65"/>
                  <a:gd name="T44" fmla="*/ 63 w 65"/>
                  <a:gd name="T45" fmla="*/ 20 h 65"/>
                  <a:gd name="T46" fmla="*/ 63 w 65"/>
                  <a:gd name="T47" fmla="*/ 26 h 65"/>
                  <a:gd name="T48" fmla="*/ 65 w 65"/>
                  <a:gd name="T49" fmla="*/ 34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5"/>
                    </a:lnTo>
                    <a:lnTo>
                      <a:pt x="6" y="51"/>
                    </a:lnTo>
                    <a:lnTo>
                      <a:pt x="2" y="45"/>
                    </a:lnTo>
                    <a:lnTo>
                      <a:pt x="2" y="40"/>
                    </a:lnTo>
                    <a:lnTo>
                      <a:pt x="0" y="34"/>
                    </a:lnTo>
                    <a:lnTo>
                      <a:pt x="2" y="26"/>
                    </a:lnTo>
                    <a:lnTo>
                      <a:pt x="2" y="20"/>
                    </a:lnTo>
                    <a:lnTo>
                      <a:pt x="6" y="16"/>
                    </a:lnTo>
                    <a:lnTo>
                      <a:pt x="10" y="10"/>
                    </a:lnTo>
                    <a:lnTo>
                      <a:pt x="14" y="6"/>
                    </a:lnTo>
                    <a:lnTo>
                      <a:pt x="20" y="4"/>
                    </a:lnTo>
                    <a:lnTo>
                      <a:pt x="26" y="2"/>
                    </a:lnTo>
                    <a:lnTo>
                      <a:pt x="34" y="0"/>
                    </a:lnTo>
                    <a:lnTo>
                      <a:pt x="40"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40" y="65"/>
                    </a:lnTo>
                    <a:lnTo>
                      <a:pt x="34"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8" name="Freeform 211"/>
              <p:cNvSpPr>
                <a:spLocks/>
              </p:cNvSpPr>
              <p:nvPr/>
            </p:nvSpPr>
            <p:spPr bwMode="auto">
              <a:xfrm>
                <a:off x="3498" y="1565"/>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2 w 65"/>
                  <a:gd name="T17" fmla="*/ 40 h 65"/>
                  <a:gd name="T18" fmla="*/ 0 w 65"/>
                  <a:gd name="T19" fmla="*/ 34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5 w 65"/>
                  <a:gd name="T39" fmla="*/ 4 h 65"/>
                  <a:gd name="T40" fmla="*/ 51 w 65"/>
                  <a:gd name="T41" fmla="*/ 6 h 65"/>
                  <a:gd name="T42" fmla="*/ 55 w 65"/>
                  <a:gd name="T43" fmla="*/ 10 h 65"/>
                  <a:gd name="T44" fmla="*/ 59 w 65"/>
                  <a:gd name="T45" fmla="*/ 16 h 65"/>
                  <a:gd name="T46" fmla="*/ 63 w 65"/>
                  <a:gd name="T47" fmla="*/ 20 h 65"/>
                  <a:gd name="T48" fmla="*/ 63 w 65"/>
                  <a:gd name="T49" fmla="*/ 26 h 65"/>
                  <a:gd name="T50" fmla="*/ 65 w 65"/>
                  <a:gd name="T51" fmla="*/ 34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5"/>
                    </a:lnTo>
                    <a:lnTo>
                      <a:pt x="6" y="51"/>
                    </a:lnTo>
                    <a:lnTo>
                      <a:pt x="2" y="45"/>
                    </a:lnTo>
                    <a:lnTo>
                      <a:pt x="2" y="40"/>
                    </a:lnTo>
                    <a:lnTo>
                      <a:pt x="0" y="34"/>
                    </a:lnTo>
                    <a:lnTo>
                      <a:pt x="2" y="26"/>
                    </a:lnTo>
                    <a:lnTo>
                      <a:pt x="2" y="20"/>
                    </a:lnTo>
                    <a:lnTo>
                      <a:pt x="6" y="16"/>
                    </a:lnTo>
                    <a:lnTo>
                      <a:pt x="10" y="10"/>
                    </a:lnTo>
                    <a:lnTo>
                      <a:pt x="14" y="6"/>
                    </a:lnTo>
                    <a:lnTo>
                      <a:pt x="20" y="4"/>
                    </a:lnTo>
                    <a:lnTo>
                      <a:pt x="26" y="2"/>
                    </a:lnTo>
                    <a:lnTo>
                      <a:pt x="34" y="0"/>
                    </a:lnTo>
                    <a:lnTo>
                      <a:pt x="40"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9" name="Freeform 212"/>
              <p:cNvSpPr>
                <a:spLocks/>
              </p:cNvSpPr>
              <p:nvPr/>
            </p:nvSpPr>
            <p:spPr bwMode="auto">
              <a:xfrm>
                <a:off x="3469" y="1510"/>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2 h 63"/>
                  <a:gd name="T18" fmla="*/ 63 w 63"/>
                  <a:gd name="T19" fmla="*/ 39 h 63"/>
                  <a:gd name="T20" fmla="*/ 61 w 63"/>
                  <a:gd name="T21" fmla="*/ 43 h 63"/>
                  <a:gd name="T22" fmla="*/ 57 w 63"/>
                  <a:gd name="T23" fmla="*/ 49 h 63"/>
                  <a:gd name="T24" fmla="*/ 53 w 63"/>
                  <a:gd name="T25" fmla="*/ 55 h 63"/>
                  <a:gd name="T26" fmla="*/ 49 w 63"/>
                  <a:gd name="T27" fmla="*/ 59 h 63"/>
                  <a:gd name="T28" fmla="*/ 43 w 63"/>
                  <a:gd name="T29" fmla="*/ 61 h 63"/>
                  <a:gd name="T30" fmla="*/ 37 w 63"/>
                  <a:gd name="T31" fmla="*/ 63 h 63"/>
                  <a:gd name="T32" fmla="*/ 31 w 63"/>
                  <a:gd name="T33" fmla="*/ 63 h 63"/>
                  <a:gd name="T34" fmla="*/ 23 w 63"/>
                  <a:gd name="T35" fmla="*/ 63 h 63"/>
                  <a:gd name="T36" fmla="*/ 19 w 63"/>
                  <a:gd name="T37" fmla="*/ 61 h 63"/>
                  <a:gd name="T38" fmla="*/ 13 w 63"/>
                  <a:gd name="T39" fmla="*/ 59 h 63"/>
                  <a:gd name="T40" fmla="*/ 8 w 63"/>
                  <a:gd name="T41" fmla="*/ 55 h 63"/>
                  <a:gd name="T42" fmla="*/ 4 w 63"/>
                  <a:gd name="T43" fmla="*/ 49 h 63"/>
                  <a:gd name="T44" fmla="*/ 2 w 63"/>
                  <a:gd name="T45" fmla="*/ 43 h 63"/>
                  <a:gd name="T46" fmla="*/ 0 w 63"/>
                  <a:gd name="T47" fmla="*/ 39 h 63"/>
                  <a:gd name="T48" fmla="*/ 0 w 63"/>
                  <a:gd name="T49" fmla="*/ 32 h 63"/>
                  <a:gd name="T50" fmla="*/ 0 w 63"/>
                  <a:gd name="T51" fmla="*/ 26 h 63"/>
                  <a:gd name="T52" fmla="*/ 2 w 63"/>
                  <a:gd name="T53" fmla="*/ 20 h 63"/>
                  <a:gd name="T54" fmla="*/ 4 w 63"/>
                  <a:gd name="T55" fmla="*/ 14 h 63"/>
                  <a:gd name="T56" fmla="*/ 8 w 63"/>
                  <a:gd name="T57" fmla="*/ 10 h 63"/>
                  <a:gd name="T58" fmla="*/ 13 w 63"/>
                  <a:gd name="T59" fmla="*/ 6 h 63"/>
                  <a:gd name="T60" fmla="*/ 19 w 63"/>
                  <a:gd name="T61" fmla="*/ 2 h 63"/>
                  <a:gd name="T62" fmla="*/ 23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3" y="61"/>
                    </a:lnTo>
                    <a:lnTo>
                      <a:pt x="37" y="63"/>
                    </a:lnTo>
                    <a:lnTo>
                      <a:pt x="31" y="63"/>
                    </a:lnTo>
                    <a:lnTo>
                      <a:pt x="23" y="63"/>
                    </a:lnTo>
                    <a:lnTo>
                      <a:pt x="19" y="61"/>
                    </a:lnTo>
                    <a:lnTo>
                      <a:pt x="13" y="59"/>
                    </a:lnTo>
                    <a:lnTo>
                      <a:pt x="8" y="55"/>
                    </a:lnTo>
                    <a:lnTo>
                      <a:pt x="4" y="49"/>
                    </a:lnTo>
                    <a:lnTo>
                      <a:pt x="2" y="43"/>
                    </a:lnTo>
                    <a:lnTo>
                      <a:pt x="0" y="39"/>
                    </a:lnTo>
                    <a:lnTo>
                      <a:pt x="0" y="32"/>
                    </a:lnTo>
                    <a:lnTo>
                      <a:pt x="0" y="26"/>
                    </a:lnTo>
                    <a:lnTo>
                      <a:pt x="2" y="20"/>
                    </a:lnTo>
                    <a:lnTo>
                      <a:pt x="4" y="14"/>
                    </a:lnTo>
                    <a:lnTo>
                      <a:pt x="8" y="10"/>
                    </a:lnTo>
                    <a:lnTo>
                      <a:pt x="13" y="6"/>
                    </a:lnTo>
                    <a:lnTo>
                      <a:pt x="19" y="2"/>
                    </a:lnTo>
                    <a:lnTo>
                      <a:pt x="23"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0" name="Freeform 213"/>
              <p:cNvSpPr>
                <a:spLocks/>
              </p:cNvSpPr>
              <p:nvPr/>
            </p:nvSpPr>
            <p:spPr bwMode="auto">
              <a:xfrm>
                <a:off x="3469" y="1510"/>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2 h 63"/>
                  <a:gd name="T20" fmla="*/ 63 w 63"/>
                  <a:gd name="T21" fmla="*/ 39 h 63"/>
                  <a:gd name="T22" fmla="*/ 61 w 63"/>
                  <a:gd name="T23" fmla="*/ 43 h 63"/>
                  <a:gd name="T24" fmla="*/ 57 w 63"/>
                  <a:gd name="T25" fmla="*/ 49 h 63"/>
                  <a:gd name="T26" fmla="*/ 53 w 63"/>
                  <a:gd name="T27" fmla="*/ 55 h 63"/>
                  <a:gd name="T28" fmla="*/ 49 w 63"/>
                  <a:gd name="T29" fmla="*/ 59 h 63"/>
                  <a:gd name="T30" fmla="*/ 43 w 63"/>
                  <a:gd name="T31" fmla="*/ 61 h 63"/>
                  <a:gd name="T32" fmla="*/ 37 w 63"/>
                  <a:gd name="T33" fmla="*/ 63 h 63"/>
                  <a:gd name="T34" fmla="*/ 31 w 63"/>
                  <a:gd name="T35" fmla="*/ 63 h 63"/>
                  <a:gd name="T36" fmla="*/ 23 w 63"/>
                  <a:gd name="T37" fmla="*/ 63 h 63"/>
                  <a:gd name="T38" fmla="*/ 19 w 63"/>
                  <a:gd name="T39" fmla="*/ 61 h 63"/>
                  <a:gd name="T40" fmla="*/ 13 w 63"/>
                  <a:gd name="T41" fmla="*/ 59 h 63"/>
                  <a:gd name="T42" fmla="*/ 8 w 63"/>
                  <a:gd name="T43" fmla="*/ 55 h 63"/>
                  <a:gd name="T44" fmla="*/ 4 w 63"/>
                  <a:gd name="T45" fmla="*/ 49 h 63"/>
                  <a:gd name="T46" fmla="*/ 2 w 63"/>
                  <a:gd name="T47" fmla="*/ 43 h 63"/>
                  <a:gd name="T48" fmla="*/ 0 w 63"/>
                  <a:gd name="T49" fmla="*/ 39 h 63"/>
                  <a:gd name="T50" fmla="*/ 0 w 63"/>
                  <a:gd name="T51" fmla="*/ 32 h 63"/>
                  <a:gd name="T52" fmla="*/ 0 w 63"/>
                  <a:gd name="T53" fmla="*/ 26 h 63"/>
                  <a:gd name="T54" fmla="*/ 2 w 63"/>
                  <a:gd name="T55" fmla="*/ 20 h 63"/>
                  <a:gd name="T56" fmla="*/ 4 w 63"/>
                  <a:gd name="T57" fmla="*/ 14 h 63"/>
                  <a:gd name="T58" fmla="*/ 8 w 63"/>
                  <a:gd name="T59" fmla="*/ 10 h 63"/>
                  <a:gd name="T60" fmla="*/ 13 w 63"/>
                  <a:gd name="T61" fmla="*/ 6 h 63"/>
                  <a:gd name="T62" fmla="*/ 19 w 63"/>
                  <a:gd name="T63" fmla="*/ 2 h 63"/>
                  <a:gd name="T64" fmla="*/ 23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3" y="61"/>
                    </a:lnTo>
                    <a:lnTo>
                      <a:pt x="37" y="63"/>
                    </a:lnTo>
                    <a:lnTo>
                      <a:pt x="31" y="63"/>
                    </a:lnTo>
                    <a:lnTo>
                      <a:pt x="23" y="63"/>
                    </a:lnTo>
                    <a:lnTo>
                      <a:pt x="19" y="61"/>
                    </a:lnTo>
                    <a:lnTo>
                      <a:pt x="13" y="59"/>
                    </a:lnTo>
                    <a:lnTo>
                      <a:pt x="8" y="55"/>
                    </a:lnTo>
                    <a:lnTo>
                      <a:pt x="4" y="49"/>
                    </a:lnTo>
                    <a:lnTo>
                      <a:pt x="2" y="43"/>
                    </a:lnTo>
                    <a:lnTo>
                      <a:pt x="0" y="39"/>
                    </a:lnTo>
                    <a:lnTo>
                      <a:pt x="0" y="32"/>
                    </a:lnTo>
                    <a:lnTo>
                      <a:pt x="0" y="26"/>
                    </a:lnTo>
                    <a:lnTo>
                      <a:pt x="2" y="20"/>
                    </a:lnTo>
                    <a:lnTo>
                      <a:pt x="4" y="14"/>
                    </a:lnTo>
                    <a:lnTo>
                      <a:pt x="8" y="10"/>
                    </a:lnTo>
                    <a:lnTo>
                      <a:pt x="13" y="6"/>
                    </a:lnTo>
                    <a:lnTo>
                      <a:pt x="19" y="2"/>
                    </a:lnTo>
                    <a:lnTo>
                      <a:pt x="23"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1" name="Freeform 214"/>
              <p:cNvSpPr>
                <a:spLocks/>
              </p:cNvSpPr>
              <p:nvPr/>
            </p:nvSpPr>
            <p:spPr bwMode="auto">
              <a:xfrm>
                <a:off x="3461" y="1610"/>
                <a:ext cx="63" cy="65"/>
              </a:xfrm>
              <a:custGeom>
                <a:avLst/>
                <a:gdLst>
                  <a:gd name="T0" fmla="*/ 31 w 63"/>
                  <a:gd name="T1" fmla="*/ 0 h 65"/>
                  <a:gd name="T2" fmla="*/ 37 w 63"/>
                  <a:gd name="T3" fmla="*/ 2 h 65"/>
                  <a:gd name="T4" fmla="*/ 43 w 63"/>
                  <a:gd name="T5" fmla="*/ 4 h 65"/>
                  <a:gd name="T6" fmla="*/ 49 w 63"/>
                  <a:gd name="T7" fmla="*/ 6 h 65"/>
                  <a:gd name="T8" fmla="*/ 53 w 63"/>
                  <a:gd name="T9" fmla="*/ 10 h 65"/>
                  <a:gd name="T10" fmla="*/ 59 w 63"/>
                  <a:gd name="T11" fmla="*/ 16 h 65"/>
                  <a:gd name="T12" fmla="*/ 61 w 63"/>
                  <a:gd name="T13" fmla="*/ 20 h 65"/>
                  <a:gd name="T14" fmla="*/ 63 w 63"/>
                  <a:gd name="T15" fmla="*/ 28 h 65"/>
                  <a:gd name="T16" fmla="*/ 63 w 63"/>
                  <a:gd name="T17" fmla="*/ 34 h 65"/>
                  <a:gd name="T18" fmla="*/ 63 w 63"/>
                  <a:gd name="T19" fmla="*/ 40 h 65"/>
                  <a:gd name="T20" fmla="*/ 61 w 63"/>
                  <a:gd name="T21" fmla="*/ 46 h 65"/>
                  <a:gd name="T22" fmla="*/ 59 w 63"/>
                  <a:gd name="T23" fmla="*/ 52 h 65"/>
                  <a:gd name="T24" fmla="*/ 53 w 63"/>
                  <a:gd name="T25" fmla="*/ 56 h 65"/>
                  <a:gd name="T26" fmla="*/ 49 w 63"/>
                  <a:gd name="T27" fmla="*/ 60 h 65"/>
                  <a:gd name="T28" fmla="*/ 43 w 63"/>
                  <a:gd name="T29" fmla="*/ 63 h 65"/>
                  <a:gd name="T30" fmla="*/ 37 w 63"/>
                  <a:gd name="T31" fmla="*/ 65 h 65"/>
                  <a:gd name="T32" fmla="*/ 31 w 63"/>
                  <a:gd name="T33" fmla="*/ 65 h 65"/>
                  <a:gd name="T34" fmla="*/ 25 w 63"/>
                  <a:gd name="T35" fmla="*/ 65 h 65"/>
                  <a:gd name="T36" fmla="*/ 19 w 63"/>
                  <a:gd name="T37" fmla="*/ 63 h 65"/>
                  <a:gd name="T38" fmla="*/ 14 w 63"/>
                  <a:gd name="T39" fmla="*/ 60 h 65"/>
                  <a:gd name="T40" fmla="*/ 8 w 63"/>
                  <a:gd name="T41" fmla="*/ 56 h 65"/>
                  <a:gd name="T42" fmla="*/ 4 w 63"/>
                  <a:gd name="T43" fmla="*/ 52 h 65"/>
                  <a:gd name="T44" fmla="*/ 2 w 63"/>
                  <a:gd name="T45" fmla="*/ 46 h 65"/>
                  <a:gd name="T46" fmla="*/ 0 w 63"/>
                  <a:gd name="T47" fmla="*/ 40 h 65"/>
                  <a:gd name="T48" fmla="*/ 0 w 63"/>
                  <a:gd name="T49" fmla="*/ 34 h 65"/>
                  <a:gd name="T50" fmla="*/ 0 w 63"/>
                  <a:gd name="T51" fmla="*/ 28 h 65"/>
                  <a:gd name="T52" fmla="*/ 2 w 63"/>
                  <a:gd name="T53" fmla="*/ 20 h 65"/>
                  <a:gd name="T54" fmla="*/ 4 w 63"/>
                  <a:gd name="T55" fmla="*/ 16 h 65"/>
                  <a:gd name="T56" fmla="*/ 8 w 63"/>
                  <a:gd name="T57" fmla="*/ 10 h 65"/>
                  <a:gd name="T58" fmla="*/ 14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3" y="10"/>
                    </a:lnTo>
                    <a:lnTo>
                      <a:pt x="59" y="16"/>
                    </a:lnTo>
                    <a:lnTo>
                      <a:pt x="61" y="20"/>
                    </a:lnTo>
                    <a:lnTo>
                      <a:pt x="63" y="28"/>
                    </a:lnTo>
                    <a:lnTo>
                      <a:pt x="63" y="34"/>
                    </a:lnTo>
                    <a:lnTo>
                      <a:pt x="63" y="40"/>
                    </a:lnTo>
                    <a:lnTo>
                      <a:pt x="61" y="46"/>
                    </a:lnTo>
                    <a:lnTo>
                      <a:pt x="59" y="52"/>
                    </a:lnTo>
                    <a:lnTo>
                      <a:pt x="53" y="56"/>
                    </a:lnTo>
                    <a:lnTo>
                      <a:pt x="49" y="60"/>
                    </a:lnTo>
                    <a:lnTo>
                      <a:pt x="43" y="63"/>
                    </a:lnTo>
                    <a:lnTo>
                      <a:pt x="37" y="65"/>
                    </a:lnTo>
                    <a:lnTo>
                      <a:pt x="31" y="65"/>
                    </a:lnTo>
                    <a:lnTo>
                      <a:pt x="25" y="65"/>
                    </a:lnTo>
                    <a:lnTo>
                      <a:pt x="19" y="63"/>
                    </a:lnTo>
                    <a:lnTo>
                      <a:pt x="14" y="60"/>
                    </a:lnTo>
                    <a:lnTo>
                      <a:pt x="8" y="56"/>
                    </a:lnTo>
                    <a:lnTo>
                      <a:pt x="4" y="52"/>
                    </a:lnTo>
                    <a:lnTo>
                      <a:pt x="2" y="46"/>
                    </a:lnTo>
                    <a:lnTo>
                      <a:pt x="0" y="40"/>
                    </a:lnTo>
                    <a:lnTo>
                      <a:pt x="0" y="34"/>
                    </a:lnTo>
                    <a:lnTo>
                      <a:pt x="0" y="28"/>
                    </a:lnTo>
                    <a:lnTo>
                      <a:pt x="2" y="20"/>
                    </a:lnTo>
                    <a:lnTo>
                      <a:pt x="4" y="16"/>
                    </a:lnTo>
                    <a:lnTo>
                      <a:pt x="8" y="10"/>
                    </a:lnTo>
                    <a:lnTo>
                      <a:pt x="14"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2" name="Freeform 215"/>
              <p:cNvSpPr>
                <a:spLocks/>
              </p:cNvSpPr>
              <p:nvPr/>
            </p:nvSpPr>
            <p:spPr bwMode="auto">
              <a:xfrm>
                <a:off x="3461" y="1610"/>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3 w 63"/>
                  <a:gd name="T11" fmla="*/ 10 h 65"/>
                  <a:gd name="T12" fmla="*/ 59 w 63"/>
                  <a:gd name="T13" fmla="*/ 16 h 65"/>
                  <a:gd name="T14" fmla="*/ 61 w 63"/>
                  <a:gd name="T15" fmla="*/ 20 h 65"/>
                  <a:gd name="T16" fmla="*/ 63 w 63"/>
                  <a:gd name="T17" fmla="*/ 28 h 65"/>
                  <a:gd name="T18" fmla="*/ 63 w 63"/>
                  <a:gd name="T19" fmla="*/ 34 h 65"/>
                  <a:gd name="T20" fmla="*/ 63 w 63"/>
                  <a:gd name="T21" fmla="*/ 40 h 65"/>
                  <a:gd name="T22" fmla="*/ 61 w 63"/>
                  <a:gd name="T23" fmla="*/ 46 h 65"/>
                  <a:gd name="T24" fmla="*/ 59 w 63"/>
                  <a:gd name="T25" fmla="*/ 52 h 65"/>
                  <a:gd name="T26" fmla="*/ 53 w 63"/>
                  <a:gd name="T27" fmla="*/ 56 h 65"/>
                  <a:gd name="T28" fmla="*/ 49 w 63"/>
                  <a:gd name="T29" fmla="*/ 60 h 65"/>
                  <a:gd name="T30" fmla="*/ 43 w 63"/>
                  <a:gd name="T31" fmla="*/ 63 h 65"/>
                  <a:gd name="T32" fmla="*/ 37 w 63"/>
                  <a:gd name="T33" fmla="*/ 65 h 65"/>
                  <a:gd name="T34" fmla="*/ 31 w 63"/>
                  <a:gd name="T35" fmla="*/ 65 h 65"/>
                  <a:gd name="T36" fmla="*/ 25 w 63"/>
                  <a:gd name="T37" fmla="*/ 65 h 65"/>
                  <a:gd name="T38" fmla="*/ 19 w 63"/>
                  <a:gd name="T39" fmla="*/ 63 h 65"/>
                  <a:gd name="T40" fmla="*/ 14 w 63"/>
                  <a:gd name="T41" fmla="*/ 60 h 65"/>
                  <a:gd name="T42" fmla="*/ 8 w 63"/>
                  <a:gd name="T43" fmla="*/ 56 h 65"/>
                  <a:gd name="T44" fmla="*/ 4 w 63"/>
                  <a:gd name="T45" fmla="*/ 52 h 65"/>
                  <a:gd name="T46" fmla="*/ 2 w 63"/>
                  <a:gd name="T47" fmla="*/ 46 h 65"/>
                  <a:gd name="T48" fmla="*/ 0 w 63"/>
                  <a:gd name="T49" fmla="*/ 40 h 65"/>
                  <a:gd name="T50" fmla="*/ 0 w 63"/>
                  <a:gd name="T51" fmla="*/ 34 h 65"/>
                  <a:gd name="T52" fmla="*/ 0 w 63"/>
                  <a:gd name="T53" fmla="*/ 28 h 65"/>
                  <a:gd name="T54" fmla="*/ 2 w 63"/>
                  <a:gd name="T55" fmla="*/ 20 h 65"/>
                  <a:gd name="T56" fmla="*/ 4 w 63"/>
                  <a:gd name="T57" fmla="*/ 16 h 65"/>
                  <a:gd name="T58" fmla="*/ 8 w 63"/>
                  <a:gd name="T59" fmla="*/ 10 h 65"/>
                  <a:gd name="T60" fmla="*/ 14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3" y="10"/>
                    </a:lnTo>
                    <a:lnTo>
                      <a:pt x="59" y="16"/>
                    </a:lnTo>
                    <a:lnTo>
                      <a:pt x="61" y="20"/>
                    </a:lnTo>
                    <a:lnTo>
                      <a:pt x="63" y="28"/>
                    </a:lnTo>
                    <a:lnTo>
                      <a:pt x="63" y="34"/>
                    </a:lnTo>
                    <a:lnTo>
                      <a:pt x="63" y="40"/>
                    </a:lnTo>
                    <a:lnTo>
                      <a:pt x="61" y="46"/>
                    </a:lnTo>
                    <a:lnTo>
                      <a:pt x="59" y="52"/>
                    </a:lnTo>
                    <a:lnTo>
                      <a:pt x="53" y="56"/>
                    </a:lnTo>
                    <a:lnTo>
                      <a:pt x="49" y="60"/>
                    </a:lnTo>
                    <a:lnTo>
                      <a:pt x="43" y="63"/>
                    </a:lnTo>
                    <a:lnTo>
                      <a:pt x="37" y="65"/>
                    </a:lnTo>
                    <a:lnTo>
                      <a:pt x="31" y="65"/>
                    </a:lnTo>
                    <a:lnTo>
                      <a:pt x="25" y="65"/>
                    </a:lnTo>
                    <a:lnTo>
                      <a:pt x="19" y="63"/>
                    </a:lnTo>
                    <a:lnTo>
                      <a:pt x="14" y="60"/>
                    </a:lnTo>
                    <a:lnTo>
                      <a:pt x="8" y="56"/>
                    </a:lnTo>
                    <a:lnTo>
                      <a:pt x="4" y="52"/>
                    </a:lnTo>
                    <a:lnTo>
                      <a:pt x="2" y="46"/>
                    </a:lnTo>
                    <a:lnTo>
                      <a:pt x="0" y="40"/>
                    </a:lnTo>
                    <a:lnTo>
                      <a:pt x="0" y="34"/>
                    </a:lnTo>
                    <a:lnTo>
                      <a:pt x="0" y="28"/>
                    </a:lnTo>
                    <a:lnTo>
                      <a:pt x="2" y="20"/>
                    </a:lnTo>
                    <a:lnTo>
                      <a:pt x="4" y="16"/>
                    </a:lnTo>
                    <a:lnTo>
                      <a:pt x="8" y="10"/>
                    </a:lnTo>
                    <a:lnTo>
                      <a:pt x="14"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3" name="Freeform 216"/>
              <p:cNvSpPr>
                <a:spLocks/>
              </p:cNvSpPr>
              <p:nvPr/>
            </p:nvSpPr>
            <p:spPr bwMode="auto">
              <a:xfrm>
                <a:off x="3445" y="1559"/>
                <a:ext cx="65" cy="63"/>
              </a:xfrm>
              <a:custGeom>
                <a:avLst/>
                <a:gdLst>
                  <a:gd name="T0" fmla="*/ 34 w 65"/>
                  <a:gd name="T1" fmla="*/ 0 h 63"/>
                  <a:gd name="T2" fmla="*/ 39 w 65"/>
                  <a:gd name="T3" fmla="*/ 0 h 63"/>
                  <a:gd name="T4" fmla="*/ 45 w 65"/>
                  <a:gd name="T5" fmla="*/ 2 h 63"/>
                  <a:gd name="T6" fmla="*/ 51 w 65"/>
                  <a:gd name="T7" fmla="*/ 4 h 63"/>
                  <a:gd name="T8" fmla="*/ 55 w 65"/>
                  <a:gd name="T9" fmla="*/ 10 h 63"/>
                  <a:gd name="T10" fmla="*/ 59 w 65"/>
                  <a:gd name="T11" fmla="*/ 14 h 63"/>
                  <a:gd name="T12" fmla="*/ 63 w 65"/>
                  <a:gd name="T13" fmla="*/ 20 h 63"/>
                  <a:gd name="T14" fmla="*/ 65 w 65"/>
                  <a:gd name="T15" fmla="*/ 26 h 63"/>
                  <a:gd name="T16" fmla="*/ 65 w 65"/>
                  <a:gd name="T17" fmla="*/ 32 h 63"/>
                  <a:gd name="T18" fmla="*/ 65 w 65"/>
                  <a:gd name="T19" fmla="*/ 38 h 63"/>
                  <a:gd name="T20" fmla="*/ 63 w 65"/>
                  <a:gd name="T21" fmla="*/ 44 h 63"/>
                  <a:gd name="T22" fmla="*/ 59 w 65"/>
                  <a:gd name="T23" fmla="*/ 49 h 63"/>
                  <a:gd name="T24" fmla="*/ 55 w 65"/>
                  <a:gd name="T25" fmla="*/ 55 h 63"/>
                  <a:gd name="T26" fmla="*/ 51 w 65"/>
                  <a:gd name="T27" fmla="*/ 57 h 63"/>
                  <a:gd name="T28" fmla="*/ 45 w 65"/>
                  <a:gd name="T29" fmla="*/ 61 h 63"/>
                  <a:gd name="T30" fmla="*/ 39 w 65"/>
                  <a:gd name="T31" fmla="*/ 63 h 63"/>
                  <a:gd name="T32" fmla="*/ 34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4 w 65"/>
                  <a:gd name="T45" fmla="*/ 44 h 63"/>
                  <a:gd name="T46" fmla="*/ 2 w 65"/>
                  <a:gd name="T47" fmla="*/ 38 h 63"/>
                  <a:gd name="T48" fmla="*/ 0 w 65"/>
                  <a:gd name="T49" fmla="*/ 32 h 63"/>
                  <a:gd name="T50" fmla="*/ 2 w 65"/>
                  <a:gd name="T51" fmla="*/ 26 h 63"/>
                  <a:gd name="T52" fmla="*/ 4 w 65"/>
                  <a:gd name="T53" fmla="*/ 20 h 63"/>
                  <a:gd name="T54" fmla="*/ 6 w 65"/>
                  <a:gd name="T55" fmla="*/ 14 h 63"/>
                  <a:gd name="T56" fmla="*/ 10 w 65"/>
                  <a:gd name="T57" fmla="*/ 10 h 63"/>
                  <a:gd name="T58" fmla="*/ 14 w 65"/>
                  <a:gd name="T59" fmla="*/ 4 h 63"/>
                  <a:gd name="T60" fmla="*/ 20 w 65"/>
                  <a:gd name="T61" fmla="*/ 2 h 63"/>
                  <a:gd name="T62" fmla="*/ 26 w 65"/>
                  <a:gd name="T63" fmla="*/ 0 h 63"/>
                  <a:gd name="T64" fmla="*/ 34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0"/>
                    </a:moveTo>
                    <a:lnTo>
                      <a:pt x="39" y="0"/>
                    </a:lnTo>
                    <a:lnTo>
                      <a:pt x="45" y="2"/>
                    </a:lnTo>
                    <a:lnTo>
                      <a:pt x="51" y="4"/>
                    </a:lnTo>
                    <a:lnTo>
                      <a:pt x="55" y="10"/>
                    </a:lnTo>
                    <a:lnTo>
                      <a:pt x="59" y="14"/>
                    </a:lnTo>
                    <a:lnTo>
                      <a:pt x="63" y="20"/>
                    </a:lnTo>
                    <a:lnTo>
                      <a:pt x="65" y="26"/>
                    </a:lnTo>
                    <a:lnTo>
                      <a:pt x="65" y="32"/>
                    </a:lnTo>
                    <a:lnTo>
                      <a:pt x="65" y="38"/>
                    </a:lnTo>
                    <a:lnTo>
                      <a:pt x="63" y="44"/>
                    </a:lnTo>
                    <a:lnTo>
                      <a:pt x="59" y="49"/>
                    </a:lnTo>
                    <a:lnTo>
                      <a:pt x="55" y="55"/>
                    </a:lnTo>
                    <a:lnTo>
                      <a:pt x="51" y="57"/>
                    </a:lnTo>
                    <a:lnTo>
                      <a:pt x="45" y="61"/>
                    </a:lnTo>
                    <a:lnTo>
                      <a:pt x="39" y="63"/>
                    </a:lnTo>
                    <a:lnTo>
                      <a:pt x="34" y="63"/>
                    </a:lnTo>
                    <a:lnTo>
                      <a:pt x="26" y="63"/>
                    </a:lnTo>
                    <a:lnTo>
                      <a:pt x="20" y="61"/>
                    </a:lnTo>
                    <a:lnTo>
                      <a:pt x="14" y="57"/>
                    </a:lnTo>
                    <a:lnTo>
                      <a:pt x="10" y="55"/>
                    </a:lnTo>
                    <a:lnTo>
                      <a:pt x="6" y="49"/>
                    </a:lnTo>
                    <a:lnTo>
                      <a:pt x="4" y="44"/>
                    </a:lnTo>
                    <a:lnTo>
                      <a:pt x="2" y="38"/>
                    </a:lnTo>
                    <a:lnTo>
                      <a:pt x="0" y="32"/>
                    </a:lnTo>
                    <a:lnTo>
                      <a:pt x="2" y="26"/>
                    </a:lnTo>
                    <a:lnTo>
                      <a:pt x="4" y="20"/>
                    </a:lnTo>
                    <a:lnTo>
                      <a:pt x="6" y="14"/>
                    </a:lnTo>
                    <a:lnTo>
                      <a:pt x="10" y="10"/>
                    </a:lnTo>
                    <a:lnTo>
                      <a:pt x="14" y="4"/>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4" name="Freeform 217"/>
              <p:cNvSpPr>
                <a:spLocks/>
              </p:cNvSpPr>
              <p:nvPr/>
            </p:nvSpPr>
            <p:spPr bwMode="auto">
              <a:xfrm>
                <a:off x="3445" y="1559"/>
                <a:ext cx="65" cy="63"/>
              </a:xfrm>
              <a:custGeom>
                <a:avLst/>
                <a:gdLst>
                  <a:gd name="T0" fmla="*/ 34 w 65"/>
                  <a:gd name="T1" fmla="*/ 0 h 63"/>
                  <a:gd name="T2" fmla="*/ 34 w 65"/>
                  <a:gd name="T3" fmla="*/ 0 h 63"/>
                  <a:gd name="T4" fmla="*/ 39 w 65"/>
                  <a:gd name="T5" fmla="*/ 0 h 63"/>
                  <a:gd name="T6" fmla="*/ 45 w 65"/>
                  <a:gd name="T7" fmla="*/ 2 h 63"/>
                  <a:gd name="T8" fmla="*/ 51 w 65"/>
                  <a:gd name="T9" fmla="*/ 4 h 63"/>
                  <a:gd name="T10" fmla="*/ 55 w 65"/>
                  <a:gd name="T11" fmla="*/ 10 h 63"/>
                  <a:gd name="T12" fmla="*/ 59 w 65"/>
                  <a:gd name="T13" fmla="*/ 14 h 63"/>
                  <a:gd name="T14" fmla="*/ 63 w 65"/>
                  <a:gd name="T15" fmla="*/ 20 h 63"/>
                  <a:gd name="T16" fmla="*/ 65 w 65"/>
                  <a:gd name="T17" fmla="*/ 26 h 63"/>
                  <a:gd name="T18" fmla="*/ 65 w 65"/>
                  <a:gd name="T19" fmla="*/ 32 h 63"/>
                  <a:gd name="T20" fmla="*/ 65 w 65"/>
                  <a:gd name="T21" fmla="*/ 38 h 63"/>
                  <a:gd name="T22" fmla="*/ 63 w 65"/>
                  <a:gd name="T23" fmla="*/ 44 h 63"/>
                  <a:gd name="T24" fmla="*/ 59 w 65"/>
                  <a:gd name="T25" fmla="*/ 49 h 63"/>
                  <a:gd name="T26" fmla="*/ 55 w 65"/>
                  <a:gd name="T27" fmla="*/ 55 h 63"/>
                  <a:gd name="T28" fmla="*/ 51 w 65"/>
                  <a:gd name="T29" fmla="*/ 57 h 63"/>
                  <a:gd name="T30" fmla="*/ 45 w 65"/>
                  <a:gd name="T31" fmla="*/ 61 h 63"/>
                  <a:gd name="T32" fmla="*/ 39 w 65"/>
                  <a:gd name="T33" fmla="*/ 63 h 63"/>
                  <a:gd name="T34" fmla="*/ 34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4 w 65"/>
                  <a:gd name="T47" fmla="*/ 44 h 63"/>
                  <a:gd name="T48" fmla="*/ 2 w 65"/>
                  <a:gd name="T49" fmla="*/ 38 h 63"/>
                  <a:gd name="T50" fmla="*/ 0 w 65"/>
                  <a:gd name="T51" fmla="*/ 32 h 63"/>
                  <a:gd name="T52" fmla="*/ 2 w 65"/>
                  <a:gd name="T53" fmla="*/ 26 h 63"/>
                  <a:gd name="T54" fmla="*/ 4 w 65"/>
                  <a:gd name="T55" fmla="*/ 20 h 63"/>
                  <a:gd name="T56" fmla="*/ 6 w 65"/>
                  <a:gd name="T57" fmla="*/ 14 h 63"/>
                  <a:gd name="T58" fmla="*/ 10 w 65"/>
                  <a:gd name="T59" fmla="*/ 10 h 63"/>
                  <a:gd name="T60" fmla="*/ 14 w 65"/>
                  <a:gd name="T61" fmla="*/ 4 h 63"/>
                  <a:gd name="T62" fmla="*/ 20 w 65"/>
                  <a:gd name="T63" fmla="*/ 2 h 63"/>
                  <a:gd name="T64" fmla="*/ 26 w 65"/>
                  <a:gd name="T65" fmla="*/ 0 h 63"/>
                  <a:gd name="T66" fmla="*/ 34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0"/>
                    </a:moveTo>
                    <a:lnTo>
                      <a:pt x="34" y="0"/>
                    </a:lnTo>
                    <a:lnTo>
                      <a:pt x="39" y="0"/>
                    </a:lnTo>
                    <a:lnTo>
                      <a:pt x="45" y="2"/>
                    </a:lnTo>
                    <a:lnTo>
                      <a:pt x="51" y="4"/>
                    </a:lnTo>
                    <a:lnTo>
                      <a:pt x="55" y="10"/>
                    </a:lnTo>
                    <a:lnTo>
                      <a:pt x="59" y="14"/>
                    </a:lnTo>
                    <a:lnTo>
                      <a:pt x="63" y="20"/>
                    </a:lnTo>
                    <a:lnTo>
                      <a:pt x="65" y="26"/>
                    </a:lnTo>
                    <a:lnTo>
                      <a:pt x="65" y="32"/>
                    </a:lnTo>
                    <a:lnTo>
                      <a:pt x="65" y="38"/>
                    </a:lnTo>
                    <a:lnTo>
                      <a:pt x="63" y="44"/>
                    </a:lnTo>
                    <a:lnTo>
                      <a:pt x="59" y="49"/>
                    </a:lnTo>
                    <a:lnTo>
                      <a:pt x="55" y="55"/>
                    </a:lnTo>
                    <a:lnTo>
                      <a:pt x="51" y="57"/>
                    </a:lnTo>
                    <a:lnTo>
                      <a:pt x="45" y="61"/>
                    </a:lnTo>
                    <a:lnTo>
                      <a:pt x="39" y="63"/>
                    </a:lnTo>
                    <a:lnTo>
                      <a:pt x="34" y="63"/>
                    </a:lnTo>
                    <a:lnTo>
                      <a:pt x="26" y="63"/>
                    </a:lnTo>
                    <a:lnTo>
                      <a:pt x="20" y="61"/>
                    </a:lnTo>
                    <a:lnTo>
                      <a:pt x="14" y="57"/>
                    </a:lnTo>
                    <a:lnTo>
                      <a:pt x="10" y="55"/>
                    </a:lnTo>
                    <a:lnTo>
                      <a:pt x="6" y="49"/>
                    </a:lnTo>
                    <a:lnTo>
                      <a:pt x="4" y="44"/>
                    </a:lnTo>
                    <a:lnTo>
                      <a:pt x="2" y="38"/>
                    </a:lnTo>
                    <a:lnTo>
                      <a:pt x="0" y="32"/>
                    </a:lnTo>
                    <a:lnTo>
                      <a:pt x="2" y="26"/>
                    </a:lnTo>
                    <a:lnTo>
                      <a:pt x="4" y="20"/>
                    </a:lnTo>
                    <a:lnTo>
                      <a:pt x="6" y="14"/>
                    </a:lnTo>
                    <a:lnTo>
                      <a:pt x="10" y="10"/>
                    </a:lnTo>
                    <a:lnTo>
                      <a:pt x="14" y="4"/>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5" name="Freeform 218"/>
              <p:cNvSpPr>
                <a:spLocks/>
              </p:cNvSpPr>
              <p:nvPr/>
            </p:nvSpPr>
            <p:spPr bwMode="auto">
              <a:xfrm>
                <a:off x="3323" y="1565"/>
                <a:ext cx="65" cy="65"/>
              </a:xfrm>
              <a:custGeom>
                <a:avLst/>
                <a:gdLst>
                  <a:gd name="T0" fmla="*/ 31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2 w 65"/>
                  <a:gd name="T13" fmla="*/ 45 h 65"/>
                  <a:gd name="T14" fmla="*/ 0 w 65"/>
                  <a:gd name="T15" fmla="*/ 40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3 w 65"/>
                  <a:gd name="T47" fmla="*/ 26 h 65"/>
                  <a:gd name="T48" fmla="*/ 65 w 65"/>
                  <a:gd name="T49" fmla="*/ 32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6" y="63"/>
                    </a:lnTo>
                    <a:lnTo>
                      <a:pt x="20" y="61"/>
                    </a:lnTo>
                    <a:lnTo>
                      <a:pt x="14" y="59"/>
                    </a:lnTo>
                    <a:lnTo>
                      <a:pt x="10" y="55"/>
                    </a:lnTo>
                    <a:lnTo>
                      <a:pt x="6" y="51"/>
                    </a:lnTo>
                    <a:lnTo>
                      <a:pt x="2" y="45"/>
                    </a:lnTo>
                    <a:lnTo>
                      <a:pt x="0" y="40"/>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40"/>
                    </a:lnTo>
                    <a:lnTo>
                      <a:pt x="63" y="45"/>
                    </a:lnTo>
                    <a:lnTo>
                      <a:pt x="59" y="51"/>
                    </a:lnTo>
                    <a:lnTo>
                      <a:pt x="55" y="55"/>
                    </a:lnTo>
                    <a:lnTo>
                      <a:pt x="51" y="59"/>
                    </a:lnTo>
                    <a:lnTo>
                      <a:pt x="45" y="61"/>
                    </a:lnTo>
                    <a:lnTo>
                      <a:pt x="39" y="63"/>
                    </a:lnTo>
                    <a:lnTo>
                      <a:pt x="31"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6" name="Freeform 219"/>
              <p:cNvSpPr>
                <a:spLocks/>
              </p:cNvSpPr>
              <p:nvPr/>
            </p:nvSpPr>
            <p:spPr bwMode="auto">
              <a:xfrm>
                <a:off x="3323" y="1565"/>
                <a:ext cx="65" cy="65"/>
              </a:xfrm>
              <a:custGeom>
                <a:avLst/>
                <a:gdLst>
                  <a:gd name="T0" fmla="*/ 31 w 65"/>
                  <a:gd name="T1" fmla="*/ 65 h 65"/>
                  <a:gd name="T2" fmla="*/ 31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2 w 65"/>
                  <a:gd name="T15" fmla="*/ 45 h 65"/>
                  <a:gd name="T16" fmla="*/ 0 w 65"/>
                  <a:gd name="T17" fmla="*/ 40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3 w 65"/>
                  <a:gd name="T49" fmla="*/ 26 h 65"/>
                  <a:gd name="T50" fmla="*/ 65 w 65"/>
                  <a:gd name="T51" fmla="*/ 32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6" y="63"/>
                    </a:lnTo>
                    <a:lnTo>
                      <a:pt x="20" y="61"/>
                    </a:lnTo>
                    <a:lnTo>
                      <a:pt x="14" y="59"/>
                    </a:lnTo>
                    <a:lnTo>
                      <a:pt x="10" y="55"/>
                    </a:lnTo>
                    <a:lnTo>
                      <a:pt x="6" y="51"/>
                    </a:lnTo>
                    <a:lnTo>
                      <a:pt x="2" y="45"/>
                    </a:lnTo>
                    <a:lnTo>
                      <a:pt x="0" y="40"/>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40"/>
                    </a:lnTo>
                    <a:lnTo>
                      <a:pt x="63" y="45"/>
                    </a:lnTo>
                    <a:lnTo>
                      <a:pt x="59" y="51"/>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7" name="Freeform 220"/>
              <p:cNvSpPr>
                <a:spLocks/>
              </p:cNvSpPr>
              <p:nvPr/>
            </p:nvSpPr>
            <p:spPr bwMode="auto">
              <a:xfrm>
                <a:off x="3372" y="1571"/>
                <a:ext cx="65" cy="63"/>
              </a:xfrm>
              <a:custGeom>
                <a:avLst/>
                <a:gdLst>
                  <a:gd name="T0" fmla="*/ 32 w 65"/>
                  <a:gd name="T1" fmla="*/ 0 h 63"/>
                  <a:gd name="T2" fmla="*/ 40 w 65"/>
                  <a:gd name="T3" fmla="*/ 0 h 63"/>
                  <a:gd name="T4" fmla="*/ 45 w 65"/>
                  <a:gd name="T5" fmla="*/ 2 h 63"/>
                  <a:gd name="T6" fmla="*/ 51 w 65"/>
                  <a:gd name="T7" fmla="*/ 4 h 63"/>
                  <a:gd name="T8" fmla="*/ 55 w 65"/>
                  <a:gd name="T9" fmla="*/ 8 h 63"/>
                  <a:gd name="T10" fmla="*/ 59 w 65"/>
                  <a:gd name="T11" fmla="*/ 14 h 63"/>
                  <a:gd name="T12" fmla="*/ 61 w 65"/>
                  <a:gd name="T13" fmla="*/ 18 h 63"/>
                  <a:gd name="T14" fmla="*/ 63 w 65"/>
                  <a:gd name="T15" fmla="*/ 26 h 63"/>
                  <a:gd name="T16" fmla="*/ 65 w 65"/>
                  <a:gd name="T17" fmla="*/ 32 h 63"/>
                  <a:gd name="T18" fmla="*/ 63 w 65"/>
                  <a:gd name="T19" fmla="*/ 37 h 63"/>
                  <a:gd name="T20" fmla="*/ 61 w 65"/>
                  <a:gd name="T21" fmla="*/ 43 h 63"/>
                  <a:gd name="T22" fmla="*/ 59 w 65"/>
                  <a:gd name="T23" fmla="*/ 49 h 63"/>
                  <a:gd name="T24" fmla="*/ 55 w 65"/>
                  <a:gd name="T25" fmla="*/ 55 h 63"/>
                  <a:gd name="T26" fmla="*/ 51 w 65"/>
                  <a:gd name="T27" fmla="*/ 57 h 63"/>
                  <a:gd name="T28" fmla="*/ 45 w 65"/>
                  <a:gd name="T29" fmla="*/ 61 h 63"/>
                  <a:gd name="T30" fmla="*/ 40 w 65"/>
                  <a:gd name="T31" fmla="*/ 63 h 63"/>
                  <a:gd name="T32" fmla="*/ 32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2 h 63"/>
                  <a:gd name="T50" fmla="*/ 0 w 65"/>
                  <a:gd name="T51" fmla="*/ 26 h 63"/>
                  <a:gd name="T52" fmla="*/ 2 w 65"/>
                  <a:gd name="T53" fmla="*/ 18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5" y="2"/>
                    </a:lnTo>
                    <a:lnTo>
                      <a:pt x="51" y="4"/>
                    </a:lnTo>
                    <a:lnTo>
                      <a:pt x="55" y="8"/>
                    </a:lnTo>
                    <a:lnTo>
                      <a:pt x="59" y="14"/>
                    </a:lnTo>
                    <a:lnTo>
                      <a:pt x="61" y="18"/>
                    </a:lnTo>
                    <a:lnTo>
                      <a:pt x="63" y="26"/>
                    </a:lnTo>
                    <a:lnTo>
                      <a:pt x="65" y="32"/>
                    </a:lnTo>
                    <a:lnTo>
                      <a:pt x="63" y="37"/>
                    </a:lnTo>
                    <a:lnTo>
                      <a:pt x="61" y="43"/>
                    </a:lnTo>
                    <a:lnTo>
                      <a:pt x="59" y="49"/>
                    </a:lnTo>
                    <a:lnTo>
                      <a:pt x="55" y="55"/>
                    </a:lnTo>
                    <a:lnTo>
                      <a:pt x="51" y="57"/>
                    </a:lnTo>
                    <a:lnTo>
                      <a:pt x="45" y="61"/>
                    </a:lnTo>
                    <a:lnTo>
                      <a:pt x="40" y="63"/>
                    </a:lnTo>
                    <a:lnTo>
                      <a:pt x="32" y="63"/>
                    </a:lnTo>
                    <a:lnTo>
                      <a:pt x="26" y="63"/>
                    </a:lnTo>
                    <a:lnTo>
                      <a:pt x="20" y="61"/>
                    </a:lnTo>
                    <a:lnTo>
                      <a:pt x="14" y="57"/>
                    </a:lnTo>
                    <a:lnTo>
                      <a:pt x="10" y="55"/>
                    </a:lnTo>
                    <a:lnTo>
                      <a:pt x="6" y="49"/>
                    </a:lnTo>
                    <a:lnTo>
                      <a:pt x="2" y="43"/>
                    </a:lnTo>
                    <a:lnTo>
                      <a:pt x="0" y="37"/>
                    </a:lnTo>
                    <a:lnTo>
                      <a:pt x="0" y="32"/>
                    </a:lnTo>
                    <a:lnTo>
                      <a:pt x="0" y="26"/>
                    </a:lnTo>
                    <a:lnTo>
                      <a:pt x="2" y="18"/>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8" name="Freeform 221"/>
              <p:cNvSpPr>
                <a:spLocks/>
              </p:cNvSpPr>
              <p:nvPr/>
            </p:nvSpPr>
            <p:spPr bwMode="auto">
              <a:xfrm>
                <a:off x="3372" y="1571"/>
                <a:ext cx="65" cy="63"/>
              </a:xfrm>
              <a:custGeom>
                <a:avLst/>
                <a:gdLst>
                  <a:gd name="T0" fmla="*/ 32 w 65"/>
                  <a:gd name="T1" fmla="*/ 0 h 63"/>
                  <a:gd name="T2" fmla="*/ 32 w 65"/>
                  <a:gd name="T3" fmla="*/ 0 h 63"/>
                  <a:gd name="T4" fmla="*/ 40 w 65"/>
                  <a:gd name="T5" fmla="*/ 0 h 63"/>
                  <a:gd name="T6" fmla="*/ 45 w 65"/>
                  <a:gd name="T7" fmla="*/ 2 h 63"/>
                  <a:gd name="T8" fmla="*/ 51 w 65"/>
                  <a:gd name="T9" fmla="*/ 4 h 63"/>
                  <a:gd name="T10" fmla="*/ 55 w 65"/>
                  <a:gd name="T11" fmla="*/ 8 h 63"/>
                  <a:gd name="T12" fmla="*/ 59 w 65"/>
                  <a:gd name="T13" fmla="*/ 14 h 63"/>
                  <a:gd name="T14" fmla="*/ 61 w 65"/>
                  <a:gd name="T15" fmla="*/ 18 h 63"/>
                  <a:gd name="T16" fmla="*/ 63 w 65"/>
                  <a:gd name="T17" fmla="*/ 26 h 63"/>
                  <a:gd name="T18" fmla="*/ 65 w 65"/>
                  <a:gd name="T19" fmla="*/ 32 h 63"/>
                  <a:gd name="T20" fmla="*/ 63 w 65"/>
                  <a:gd name="T21" fmla="*/ 37 h 63"/>
                  <a:gd name="T22" fmla="*/ 61 w 65"/>
                  <a:gd name="T23" fmla="*/ 43 h 63"/>
                  <a:gd name="T24" fmla="*/ 59 w 65"/>
                  <a:gd name="T25" fmla="*/ 49 h 63"/>
                  <a:gd name="T26" fmla="*/ 55 w 65"/>
                  <a:gd name="T27" fmla="*/ 55 h 63"/>
                  <a:gd name="T28" fmla="*/ 51 w 65"/>
                  <a:gd name="T29" fmla="*/ 57 h 63"/>
                  <a:gd name="T30" fmla="*/ 45 w 65"/>
                  <a:gd name="T31" fmla="*/ 61 h 63"/>
                  <a:gd name="T32" fmla="*/ 40 w 65"/>
                  <a:gd name="T33" fmla="*/ 63 h 63"/>
                  <a:gd name="T34" fmla="*/ 32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2 h 63"/>
                  <a:gd name="T52" fmla="*/ 0 w 65"/>
                  <a:gd name="T53" fmla="*/ 26 h 63"/>
                  <a:gd name="T54" fmla="*/ 2 w 65"/>
                  <a:gd name="T55" fmla="*/ 18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5" y="2"/>
                    </a:lnTo>
                    <a:lnTo>
                      <a:pt x="51" y="4"/>
                    </a:lnTo>
                    <a:lnTo>
                      <a:pt x="55" y="8"/>
                    </a:lnTo>
                    <a:lnTo>
                      <a:pt x="59" y="14"/>
                    </a:lnTo>
                    <a:lnTo>
                      <a:pt x="61" y="18"/>
                    </a:lnTo>
                    <a:lnTo>
                      <a:pt x="63" y="26"/>
                    </a:lnTo>
                    <a:lnTo>
                      <a:pt x="65" y="32"/>
                    </a:lnTo>
                    <a:lnTo>
                      <a:pt x="63" y="37"/>
                    </a:lnTo>
                    <a:lnTo>
                      <a:pt x="61" y="43"/>
                    </a:lnTo>
                    <a:lnTo>
                      <a:pt x="59" y="49"/>
                    </a:lnTo>
                    <a:lnTo>
                      <a:pt x="55" y="55"/>
                    </a:lnTo>
                    <a:lnTo>
                      <a:pt x="51" y="57"/>
                    </a:lnTo>
                    <a:lnTo>
                      <a:pt x="45" y="61"/>
                    </a:lnTo>
                    <a:lnTo>
                      <a:pt x="40" y="63"/>
                    </a:lnTo>
                    <a:lnTo>
                      <a:pt x="32" y="63"/>
                    </a:lnTo>
                    <a:lnTo>
                      <a:pt x="26" y="63"/>
                    </a:lnTo>
                    <a:lnTo>
                      <a:pt x="20" y="61"/>
                    </a:lnTo>
                    <a:lnTo>
                      <a:pt x="14" y="57"/>
                    </a:lnTo>
                    <a:lnTo>
                      <a:pt x="10" y="55"/>
                    </a:lnTo>
                    <a:lnTo>
                      <a:pt x="6" y="49"/>
                    </a:lnTo>
                    <a:lnTo>
                      <a:pt x="2" y="43"/>
                    </a:lnTo>
                    <a:lnTo>
                      <a:pt x="0" y="37"/>
                    </a:lnTo>
                    <a:lnTo>
                      <a:pt x="0" y="32"/>
                    </a:lnTo>
                    <a:lnTo>
                      <a:pt x="0" y="26"/>
                    </a:lnTo>
                    <a:lnTo>
                      <a:pt x="2" y="18"/>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9" name="Freeform 222"/>
              <p:cNvSpPr>
                <a:spLocks/>
              </p:cNvSpPr>
              <p:nvPr/>
            </p:nvSpPr>
            <p:spPr bwMode="auto">
              <a:xfrm>
                <a:off x="3414" y="1542"/>
                <a:ext cx="65" cy="65"/>
              </a:xfrm>
              <a:custGeom>
                <a:avLst/>
                <a:gdLst>
                  <a:gd name="T0" fmla="*/ 33 w 65"/>
                  <a:gd name="T1" fmla="*/ 0 h 65"/>
                  <a:gd name="T2" fmla="*/ 39 w 65"/>
                  <a:gd name="T3" fmla="*/ 0 h 65"/>
                  <a:gd name="T4" fmla="*/ 45 w 65"/>
                  <a:gd name="T5" fmla="*/ 2 h 65"/>
                  <a:gd name="T6" fmla="*/ 51 w 65"/>
                  <a:gd name="T7" fmla="*/ 5 h 65"/>
                  <a:gd name="T8" fmla="*/ 55 w 65"/>
                  <a:gd name="T9" fmla="*/ 9 h 65"/>
                  <a:gd name="T10" fmla="*/ 59 w 65"/>
                  <a:gd name="T11" fmla="*/ 13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5 w 65"/>
                  <a:gd name="T35" fmla="*/ 63 h 65"/>
                  <a:gd name="T36" fmla="*/ 19 w 65"/>
                  <a:gd name="T37" fmla="*/ 61 h 65"/>
                  <a:gd name="T38" fmla="*/ 15 w 65"/>
                  <a:gd name="T39" fmla="*/ 59 h 65"/>
                  <a:gd name="T40" fmla="*/ 9 w 65"/>
                  <a:gd name="T41" fmla="*/ 55 h 65"/>
                  <a:gd name="T42" fmla="*/ 5 w 65"/>
                  <a:gd name="T43" fmla="*/ 49 h 65"/>
                  <a:gd name="T44" fmla="*/ 3 w 65"/>
                  <a:gd name="T45" fmla="*/ 45 h 65"/>
                  <a:gd name="T46" fmla="*/ 2 w 65"/>
                  <a:gd name="T47" fmla="*/ 39 h 65"/>
                  <a:gd name="T48" fmla="*/ 0 w 65"/>
                  <a:gd name="T49" fmla="*/ 31 h 65"/>
                  <a:gd name="T50" fmla="*/ 2 w 65"/>
                  <a:gd name="T51" fmla="*/ 25 h 65"/>
                  <a:gd name="T52" fmla="*/ 3 w 65"/>
                  <a:gd name="T53" fmla="*/ 19 h 65"/>
                  <a:gd name="T54" fmla="*/ 5 w 65"/>
                  <a:gd name="T55" fmla="*/ 13 h 65"/>
                  <a:gd name="T56" fmla="*/ 9 w 65"/>
                  <a:gd name="T57" fmla="*/ 9 h 65"/>
                  <a:gd name="T58" fmla="*/ 15 w 65"/>
                  <a:gd name="T59" fmla="*/ 5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5" y="63"/>
                    </a:lnTo>
                    <a:lnTo>
                      <a:pt x="19" y="61"/>
                    </a:lnTo>
                    <a:lnTo>
                      <a:pt x="15" y="59"/>
                    </a:lnTo>
                    <a:lnTo>
                      <a:pt x="9" y="55"/>
                    </a:lnTo>
                    <a:lnTo>
                      <a:pt x="5" y="49"/>
                    </a:lnTo>
                    <a:lnTo>
                      <a:pt x="3" y="45"/>
                    </a:lnTo>
                    <a:lnTo>
                      <a:pt x="2" y="39"/>
                    </a:lnTo>
                    <a:lnTo>
                      <a:pt x="0" y="31"/>
                    </a:lnTo>
                    <a:lnTo>
                      <a:pt x="2" y="25"/>
                    </a:lnTo>
                    <a:lnTo>
                      <a:pt x="3" y="19"/>
                    </a:lnTo>
                    <a:lnTo>
                      <a:pt x="5" y="13"/>
                    </a:lnTo>
                    <a:lnTo>
                      <a:pt x="9" y="9"/>
                    </a:lnTo>
                    <a:lnTo>
                      <a:pt x="15" y="5"/>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0" name="Freeform 223"/>
              <p:cNvSpPr>
                <a:spLocks/>
              </p:cNvSpPr>
              <p:nvPr/>
            </p:nvSpPr>
            <p:spPr bwMode="auto">
              <a:xfrm>
                <a:off x="3414" y="1542"/>
                <a:ext cx="65" cy="65"/>
              </a:xfrm>
              <a:custGeom>
                <a:avLst/>
                <a:gdLst>
                  <a:gd name="T0" fmla="*/ 33 w 65"/>
                  <a:gd name="T1" fmla="*/ 0 h 65"/>
                  <a:gd name="T2" fmla="*/ 33 w 65"/>
                  <a:gd name="T3" fmla="*/ 0 h 65"/>
                  <a:gd name="T4" fmla="*/ 39 w 65"/>
                  <a:gd name="T5" fmla="*/ 0 h 65"/>
                  <a:gd name="T6" fmla="*/ 45 w 65"/>
                  <a:gd name="T7" fmla="*/ 2 h 65"/>
                  <a:gd name="T8" fmla="*/ 51 w 65"/>
                  <a:gd name="T9" fmla="*/ 5 h 65"/>
                  <a:gd name="T10" fmla="*/ 55 w 65"/>
                  <a:gd name="T11" fmla="*/ 9 h 65"/>
                  <a:gd name="T12" fmla="*/ 59 w 65"/>
                  <a:gd name="T13" fmla="*/ 13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5 w 65"/>
                  <a:gd name="T37" fmla="*/ 63 h 65"/>
                  <a:gd name="T38" fmla="*/ 19 w 65"/>
                  <a:gd name="T39" fmla="*/ 61 h 65"/>
                  <a:gd name="T40" fmla="*/ 15 w 65"/>
                  <a:gd name="T41" fmla="*/ 59 h 65"/>
                  <a:gd name="T42" fmla="*/ 9 w 65"/>
                  <a:gd name="T43" fmla="*/ 55 h 65"/>
                  <a:gd name="T44" fmla="*/ 5 w 65"/>
                  <a:gd name="T45" fmla="*/ 49 h 65"/>
                  <a:gd name="T46" fmla="*/ 3 w 65"/>
                  <a:gd name="T47" fmla="*/ 45 h 65"/>
                  <a:gd name="T48" fmla="*/ 2 w 65"/>
                  <a:gd name="T49" fmla="*/ 39 h 65"/>
                  <a:gd name="T50" fmla="*/ 0 w 65"/>
                  <a:gd name="T51" fmla="*/ 31 h 65"/>
                  <a:gd name="T52" fmla="*/ 2 w 65"/>
                  <a:gd name="T53" fmla="*/ 25 h 65"/>
                  <a:gd name="T54" fmla="*/ 3 w 65"/>
                  <a:gd name="T55" fmla="*/ 19 h 65"/>
                  <a:gd name="T56" fmla="*/ 5 w 65"/>
                  <a:gd name="T57" fmla="*/ 13 h 65"/>
                  <a:gd name="T58" fmla="*/ 9 w 65"/>
                  <a:gd name="T59" fmla="*/ 9 h 65"/>
                  <a:gd name="T60" fmla="*/ 15 w 65"/>
                  <a:gd name="T61" fmla="*/ 5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5" y="63"/>
                    </a:lnTo>
                    <a:lnTo>
                      <a:pt x="19" y="61"/>
                    </a:lnTo>
                    <a:lnTo>
                      <a:pt x="15" y="59"/>
                    </a:lnTo>
                    <a:lnTo>
                      <a:pt x="9" y="55"/>
                    </a:lnTo>
                    <a:lnTo>
                      <a:pt x="5" y="49"/>
                    </a:lnTo>
                    <a:lnTo>
                      <a:pt x="3" y="45"/>
                    </a:lnTo>
                    <a:lnTo>
                      <a:pt x="2" y="39"/>
                    </a:lnTo>
                    <a:lnTo>
                      <a:pt x="0" y="31"/>
                    </a:lnTo>
                    <a:lnTo>
                      <a:pt x="2" y="25"/>
                    </a:lnTo>
                    <a:lnTo>
                      <a:pt x="3" y="19"/>
                    </a:lnTo>
                    <a:lnTo>
                      <a:pt x="5" y="13"/>
                    </a:lnTo>
                    <a:lnTo>
                      <a:pt x="9" y="9"/>
                    </a:lnTo>
                    <a:lnTo>
                      <a:pt x="15" y="5"/>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1" name="Freeform 224"/>
              <p:cNvSpPr>
                <a:spLocks/>
              </p:cNvSpPr>
              <p:nvPr/>
            </p:nvSpPr>
            <p:spPr bwMode="auto">
              <a:xfrm>
                <a:off x="3335" y="1601"/>
                <a:ext cx="65" cy="65"/>
              </a:xfrm>
              <a:custGeom>
                <a:avLst/>
                <a:gdLst>
                  <a:gd name="T0" fmla="*/ 31 w 65"/>
                  <a:gd name="T1" fmla="*/ 0 h 65"/>
                  <a:gd name="T2" fmla="*/ 39 w 65"/>
                  <a:gd name="T3" fmla="*/ 0 h 65"/>
                  <a:gd name="T4" fmla="*/ 45 w 65"/>
                  <a:gd name="T5" fmla="*/ 2 h 65"/>
                  <a:gd name="T6" fmla="*/ 49 w 65"/>
                  <a:gd name="T7" fmla="*/ 6 h 65"/>
                  <a:gd name="T8" fmla="*/ 55 w 65"/>
                  <a:gd name="T9" fmla="*/ 9 h 65"/>
                  <a:gd name="T10" fmla="*/ 59 w 65"/>
                  <a:gd name="T11" fmla="*/ 13 h 65"/>
                  <a:gd name="T12" fmla="*/ 61 w 65"/>
                  <a:gd name="T13" fmla="*/ 19 h 65"/>
                  <a:gd name="T14" fmla="*/ 63 w 65"/>
                  <a:gd name="T15" fmla="*/ 25 h 65"/>
                  <a:gd name="T16" fmla="*/ 65 w 65"/>
                  <a:gd name="T17" fmla="*/ 31 h 65"/>
                  <a:gd name="T18" fmla="*/ 63 w 65"/>
                  <a:gd name="T19" fmla="*/ 39 h 65"/>
                  <a:gd name="T20" fmla="*/ 61 w 65"/>
                  <a:gd name="T21" fmla="*/ 45 h 65"/>
                  <a:gd name="T22" fmla="*/ 59 w 65"/>
                  <a:gd name="T23" fmla="*/ 49 h 65"/>
                  <a:gd name="T24" fmla="*/ 55 w 65"/>
                  <a:gd name="T25" fmla="*/ 55 h 65"/>
                  <a:gd name="T26" fmla="*/ 49 w 65"/>
                  <a:gd name="T27" fmla="*/ 59 h 65"/>
                  <a:gd name="T28" fmla="*/ 45 w 65"/>
                  <a:gd name="T29" fmla="*/ 61 h 65"/>
                  <a:gd name="T30" fmla="*/ 39 w 65"/>
                  <a:gd name="T31" fmla="*/ 63 h 65"/>
                  <a:gd name="T32" fmla="*/ 31 w 65"/>
                  <a:gd name="T33" fmla="*/ 65 h 65"/>
                  <a:gd name="T34" fmla="*/ 25 w 65"/>
                  <a:gd name="T35" fmla="*/ 63 h 65"/>
                  <a:gd name="T36" fmla="*/ 19 w 65"/>
                  <a:gd name="T37" fmla="*/ 61 h 65"/>
                  <a:gd name="T38" fmla="*/ 14 w 65"/>
                  <a:gd name="T39" fmla="*/ 59 h 65"/>
                  <a:gd name="T40" fmla="*/ 10 w 65"/>
                  <a:gd name="T41" fmla="*/ 55 h 65"/>
                  <a:gd name="T42" fmla="*/ 6 w 65"/>
                  <a:gd name="T43" fmla="*/ 49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9 h 65"/>
                  <a:gd name="T58" fmla="*/ 14 w 65"/>
                  <a:gd name="T59" fmla="*/ 6 h 65"/>
                  <a:gd name="T60" fmla="*/ 19 w 65"/>
                  <a:gd name="T61" fmla="*/ 2 h 65"/>
                  <a:gd name="T62" fmla="*/ 25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49" y="6"/>
                    </a:lnTo>
                    <a:lnTo>
                      <a:pt x="55" y="9"/>
                    </a:lnTo>
                    <a:lnTo>
                      <a:pt x="59" y="13"/>
                    </a:lnTo>
                    <a:lnTo>
                      <a:pt x="61" y="19"/>
                    </a:lnTo>
                    <a:lnTo>
                      <a:pt x="63" y="25"/>
                    </a:lnTo>
                    <a:lnTo>
                      <a:pt x="65" y="31"/>
                    </a:lnTo>
                    <a:lnTo>
                      <a:pt x="63" y="39"/>
                    </a:lnTo>
                    <a:lnTo>
                      <a:pt x="61" y="45"/>
                    </a:lnTo>
                    <a:lnTo>
                      <a:pt x="59" y="49"/>
                    </a:lnTo>
                    <a:lnTo>
                      <a:pt x="55" y="55"/>
                    </a:lnTo>
                    <a:lnTo>
                      <a:pt x="49" y="59"/>
                    </a:lnTo>
                    <a:lnTo>
                      <a:pt x="45" y="61"/>
                    </a:lnTo>
                    <a:lnTo>
                      <a:pt x="39" y="63"/>
                    </a:lnTo>
                    <a:lnTo>
                      <a:pt x="31" y="65"/>
                    </a:lnTo>
                    <a:lnTo>
                      <a:pt x="25" y="63"/>
                    </a:lnTo>
                    <a:lnTo>
                      <a:pt x="19" y="61"/>
                    </a:lnTo>
                    <a:lnTo>
                      <a:pt x="14" y="59"/>
                    </a:lnTo>
                    <a:lnTo>
                      <a:pt x="10" y="55"/>
                    </a:lnTo>
                    <a:lnTo>
                      <a:pt x="6" y="49"/>
                    </a:lnTo>
                    <a:lnTo>
                      <a:pt x="2" y="45"/>
                    </a:lnTo>
                    <a:lnTo>
                      <a:pt x="0" y="39"/>
                    </a:lnTo>
                    <a:lnTo>
                      <a:pt x="0" y="31"/>
                    </a:lnTo>
                    <a:lnTo>
                      <a:pt x="0" y="25"/>
                    </a:lnTo>
                    <a:lnTo>
                      <a:pt x="2" y="19"/>
                    </a:lnTo>
                    <a:lnTo>
                      <a:pt x="6" y="13"/>
                    </a:lnTo>
                    <a:lnTo>
                      <a:pt x="10" y="9"/>
                    </a:lnTo>
                    <a:lnTo>
                      <a:pt x="14"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2" name="Freeform 225"/>
              <p:cNvSpPr>
                <a:spLocks/>
              </p:cNvSpPr>
              <p:nvPr/>
            </p:nvSpPr>
            <p:spPr bwMode="auto">
              <a:xfrm>
                <a:off x="3335" y="1601"/>
                <a:ext cx="65" cy="65"/>
              </a:xfrm>
              <a:custGeom>
                <a:avLst/>
                <a:gdLst>
                  <a:gd name="T0" fmla="*/ 31 w 65"/>
                  <a:gd name="T1" fmla="*/ 0 h 65"/>
                  <a:gd name="T2" fmla="*/ 31 w 65"/>
                  <a:gd name="T3" fmla="*/ 0 h 65"/>
                  <a:gd name="T4" fmla="*/ 39 w 65"/>
                  <a:gd name="T5" fmla="*/ 0 h 65"/>
                  <a:gd name="T6" fmla="*/ 45 w 65"/>
                  <a:gd name="T7" fmla="*/ 2 h 65"/>
                  <a:gd name="T8" fmla="*/ 49 w 65"/>
                  <a:gd name="T9" fmla="*/ 6 h 65"/>
                  <a:gd name="T10" fmla="*/ 55 w 65"/>
                  <a:gd name="T11" fmla="*/ 9 h 65"/>
                  <a:gd name="T12" fmla="*/ 59 w 65"/>
                  <a:gd name="T13" fmla="*/ 13 h 65"/>
                  <a:gd name="T14" fmla="*/ 61 w 65"/>
                  <a:gd name="T15" fmla="*/ 19 h 65"/>
                  <a:gd name="T16" fmla="*/ 63 w 65"/>
                  <a:gd name="T17" fmla="*/ 25 h 65"/>
                  <a:gd name="T18" fmla="*/ 65 w 65"/>
                  <a:gd name="T19" fmla="*/ 31 h 65"/>
                  <a:gd name="T20" fmla="*/ 63 w 65"/>
                  <a:gd name="T21" fmla="*/ 39 h 65"/>
                  <a:gd name="T22" fmla="*/ 61 w 65"/>
                  <a:gd name="T23" fmla="*/ 45 h 65"/>
                  <a:gd name="T24" fmla="*/ 59 w 65"/>
                  <a:gd name="T25" fmla="*/ 49 h 65"/>
                  <a:gd name="T26" fmla="*/ 55 w 65"/>
                  <a:gd name="T27" fmla="*/ 55 h 65"/>
                  <a:gd name="T28" fmla="*/ 49 w 65"/>
                  <a:gd name="T29" fmla="*/ 59 h 65"/>
                  <a:gd name="T30" fmla="*/ 45 w 65"/>
                  <a:gd name="T31" fmla="*/ 61 h 65"/>
                  <a:gd name="T32" fmla="*/ 39 w 65"/>
                  <a:gd name="T33" fmla="*/ 63 h 65"/>
                  <a:gd name="T34" fmla="*/ 31 w 65"/>
                  <a:gd name="T35" fmla="*/ 65 h 65"/>
                  <a:gd name="T36" fmla="*/ 25 w 65"/>
                  <a:gd name="T37" fmla="*/ 63 h 65"/>
                  <a:gd name="T38" fmla="*/ 19 w 65"/>
                  <a:gd name="T39" fmla="*/ 61 h 65"/>
                  <a:gd name="T40" fmla="*/ 14 w 65"/>
                  <a:gd name="T41" fmla="*/ 59 h 65"/>
                  <a:gd name="T42" fmla="*/ 10 w 65"/>
                  <a:gd name="T43" fmla="*/ 55 h 65"/>
                  <a:gd name="T44" fmla="*/ 6 w 65"/>
                  <a:gd name="T45" fmla="*/ 49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9 h 65"/>
                  <a:gd name="T60" fmla="*/ 14 w 65"/>
                  <a:gd name="T61" fmla="*/ 6 h 65"/>
                  <a:gd name="T62" fmla="*/ 19 w 65"/>
                  <a:gd name="T63" fmla="*/ 2 h 65"/>
                  <a:gd name="T64" fmla="*/ 25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49" y="6"/>
                    </a:lnTo>
                    <a:lnTo>
                      <a:pt x="55" y="9"/>
                    </a:lnTo>
                    <a:lnTo>
                      <a:pt x="59" y="13"/>
                    </a:lnTo>
                    <a:lnTo>
                      <a:pt x="61" y="19"/>
                    </a:lnTo>
                    <a:lnTo>
                      <a:pt x="63" y="25"/>
                    </a:lnTo>
                    <a:lnTo>
                      <a:pt x="65" y="31"/>
                    </a:lnTo>
                    <a:lnTo>
                      <a:pt x="63" y="39"/>
                    </a:lnTo>
                    <a:lnTo>
                      <a:pt x="61" y="45"/>
                    </a:lnTo>
                    <a:lnTo>
                      <a:pt x="59" y="49"/>
                    </a:lnTo>
                    <a:lnTo>
                      <a:pt x="55" y="55"/>
                    </a:lnTo>
                    <a:lnTo>
                      <a:pt x="49" y="59"/>
                    </a:lnTo>
                    <a:lnTo>
                      <a:pt x="45" y="61"/>
                    </a:lnTo>
                    <a:lnTo>
                      <a:pt x="39" y="63"/>
                    </a:lnTo>
                    <a:lnTo>
                      <a:pt x="31" y="65"/>
                    </a:lnTo>
                    <a:lnTo>
                      <a:pt x="25" y="63"/>
                    </a:lnTo>
                    <a:lnTo>
                      <a:pt x="19" y="61"/>
                    </a:lnTo>
                    <a:lnTo>
                      <a:pt x="14" y="59"/>
                    </a:lnTo>
                    <a:lnTo>
                      <a:pt x="10" y="55"/>
                    </a:lnTo>
                    <a:lnTo>
                      <a:pt x="6" y="49"/>
                    </a:lnTo>
                    <a:lnTo>
                      <a:pt x="2" y="45"/>
                    </a:lnTo>
                    <a:lnTo>
                      <a:pt x="0" y="39"/>
                    </a:lnTo>
                    <a:lnTo>
                      <a:pt x="0" y="31"/>
                    </a:lnTo>
                    <a:lnTo>
                      <a:pt x="0" y="25"/>
                    </a:lnTo>
                    <a:lnTo>
                      <a:pt x="2" y="19"/>
                    </a:lnTo>
                    <a:lnTo>
                      <a:pt x="6" y="13"/>
                    </a:lnTo>
                    <a:lnTo>
                      <a:pt x="10" y="9"/>
                    </a:lnTo>
                    <a:lnTo>
                      <a:pt x="14"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3" name="Freeform 226"/>
              <p:cNvSpPr>
                <a:spLocks/>
              </p:cNvSpPr>
              <p:nvPr/>
            </p:nvSpPr>
            <p:spPr bwMode="auto">
              <a:xfrm>
                <a:off x="3412" y="1620"/>
                <a:ext cx="63" cy="65"/>
              </a:xfrm>
              <a:custGeom>
                <a:avLst/>
                <a:gdLst>
                  <a:gd name="T0" fmla="*/ 63 w 63"/>
                  <a:gd name="T1" fmla="*/ 34 h 65"/>
                  <a:gd name="T2" fmla="*/ 63 w 63"/>
                  <a:gd name="T3" fmla="*/ 40 h 65"/>
                  <a:gd name="T4" fmla="*/ 61 w 63"/>
                  <a:gd name="T5" fmla="*/ 46 h 65"/>
                  <a:gd name="T6" fmla="*/ 57 w 63"/>
                  <a:gd name="T7" fmla="*/ 51 h 65"/>
                  <a:gd name="T8" fmla="*/ 53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7 w 63"/>
                  <a:gd name="T25" fmla="*/ 55 h 65"/>
                  <a:gd name="T26" fmla="*/ 4 w 63"/>
                  <a:gd name="T27" fmla="*/ 51 h 65"/>
                  <a:gd name="T28" fmla="*/ 2 w 63"/>
                  <a:gd name="T29" fmla="*/ 46 h 65"/>
                  <a:gd name="T30" fmla="*/ 0 w 63"/>
                  <a:gd name="T31" fmla="*/ 40 h 65"/>
                  <a:gd name="T32" fmla="*/ 0 w 63"/>
                  <a:gd name="T33" fmla="*/ 34 h 65"/>
                  <a:gd name="T34" fmla="*/ 0 w 63"/>
                  <a:gd name="T35" fmla="*/ 26 h 65"/>
                  <a:gd name="T36" fmla="*/ 2 w 63"/>
                  <a:gd name="T37" fmla="*/ 20 h 65"/>
                  <a:gd name="T38" fmla="*/ 4 w 63"/>
                  <a:gd name="T39" fmla="*/ 16 h 65"/>
                  <a:gd name="T40" fmla="*/ 7 w 63"/>
                  <a:gd name="T41" fmla="*/ 10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3 w 63"/>
                  <a:gd name="T57" fmla="*/ 10 h 65"/>
                  <a:gd name="T58" fmla="*/ 57 w 63"/>
                  <a:gd name="T59" fmla="*/ 16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40"/>
                    </a:lnTo>
                    <a:lnTo>
                      <a:pt x="61" y="46"/>
                    </a:lnTo>
                    <a:lnTo>
                      <a:pt x="57" y="51"/>
                    </a:lnTo>
                    <a:lnTo>
                      <a:pt x="53" y="55"/>
                    </a:lnTo>
                    <a:lnTo>
                      <a:pt x="49" y="59"/>
                    </a:lnTo>
                    <a:lnTo>
                      <a:pt x="43" y="63"/>
                    </a:lnTo>
                    <a:lnTo>
                      <a:pt x="37" y="65"/>
                    </a:lnTo>
                    <a:lnTo>
                      <a:pt x="31" y="65"/>
                    </a:lnTo>
                    <a:lnTo>
                      <a:pt x="25" y="65"/>
                    </a:lnTo>
                    <a:lnTo>
                      <a:pt x="19" y="63"/>
                    </a:lnTo>
                    <a:lnTo>
                      <a:pt x="13" y="59"/>
                    </a:lnTo>
                    <a:lnTo>
                      <a:pt x="7" y="55"/>
                    </a:lnTo>
                    <a:lnTo>
                      <a:pt x="4" y="51"/>
                    </a:lnTo>
                    <a:lnTo>
                      <a:pt x="2" y="46"/>
                    </a:lnTo>
                    <a:lnTo>
                      <a:pt x="0" y="40"/>
                    </a:lnTo>
                    <a:lnTo>
                      <a:pt x="0" y="34"/>
                    </a:lnTo>
                    <a:lnTo>
                      <a:pt x="0" y="26"/>
                    </a:lnTo>
                    <a:lnTo>
                      <a:pt x="2" y="20"/>
                    </a:lnTo>
                    <a:lnTo>
                      <a:pt x="4" y="16"/>
                    </a:lnTo>
                    <a:lnTo>
                      <a:pt x="7" y="10"/>
                    </a:lnTo>
                    <a:lnTo>
                      <a:pt x="13" y="6"/>
                    </a:lnTo>
                    <a:lnTo>
                      <a:pt x="19" y="4"/>
                    </a:lnTo>
                    <a:lnTo>
                      <a:pt x="25" y="2"/>
                    </a:lnTo>
                    <a:lnTo>
                      <a:pt x="31" y="0"/>
                    </a:lnTo>
                    <a:lnTo>
                      <a:pt x="37" y="2"/>
                    </a:lnTo>
                    <a:lnTo>
                      <a:pt x="43" y="4"/>
                    </a:lnTo>
                    <a:lnTo>
                      <a:pt x="49" y="6"/>
                    </a:lnTo>
                    <a:lnTo>
                      <a:pt x="53" y="10"/>
                    </a:lnTo>
                    <a:lnTo>
                      <a:pt x="57" y="16"/>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4" name="Freeform 227"/>
              <p:cNvSpPr>
                <a:spLocks/>
              </p:cNvSpPr>
              <p:nvPr/>
            </p:nvSpPr>
            <p:spPr bwMode="auto">
              <a:xfrm>
                <a:off x="3412" y="1620"/>
                <a:ext cx="63" cy="65"/>
              </a:xfrm>
              <a:custGeom>
                <a:avLst/>
                <a:gdLst>
                  <a:gd name="T0" fmla="*/ 63 w 63"/>
                  <a:gd name="T1" fmla="*/ 34 h 65"/>
                  <a:gd name="T2" fmla="*/ 63 w 63"/>
                  <a:gd name="T3" fmla="*/ 34 h 65"/>
                  <a:gd name="T4" fmla="*/ 63 w 63"/>
                  <a:gd name="T5" fmla="*/ 40 h 65"/>
                  <a:gd name="T6" fmla="*/ 61 w 63"/>
                  <a:gd name="T7" fmla="*/ 46 h 65"/>
                  <a:gd name="T8" fmla="*/ 57 w 63"/>
                  <a:gd name="T9" fmla="*/ 51 h 65"/>
                  <a:gd name="T10" fmla="*/ 53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7 w 63"/>
                  <a:gd name="T27" fmla="*/ 55 h 65"/>
                  <a:gd name="T28" fmla="*/ 4 w 63"/>
                  <a:gd name="T29" fmla="*/ 51 h 65"/>
                  <a:gd name="T30" fmla="*/ 2 w 63"/>
                  <a:gd name="T31" fmla="*/ 46 h 65"/>
                  <a:gd name="T32" fmla="*/ 0 w 63"/>
                  <a:gd name="T33" fmla="*/ 40 h 65"/>
                  <a:gd name="T34" fmla="*/ 0 w 63"/>
                  <a:gd name="T35" fmla="*/ 34 h 65"/>
                  <a:gd name="T36" fmla="*/ 0 w 63"/>
                  <a:gd name="T37" fmla="*/ 26 h 65"/>
                  <a:gd name="T38" fmla="*/ 2 w 63"/>
                  <a:gd name="T39" fmla="*/ 20 h 65"/>
                  <a:gd name="T40" fmla="*/ 4 w 63"/>
                  <a:gd name="T41" fmla="*/ 16 h 65"/>
                  <a:gd name="T42" fmla="*/ 7 w 63"/>
                  <a:gd name="T43" fmla="*/ 10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3 w 63"/>
                  <a:gd name="T59" fmla="*/ 10 h 65"/>
                  <a:gd name="T60" fmla="*/ 57 w 63"/>
                  <a:gd name="T61" fmla="*/ 16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40"/>
                    </a:lnTo>
                    <a:lnTo>
                      <a:pt x="61" y="46"/>
                    </a:lnTo>
                    <a:lnTo>
                      <a:pt x="57" y="51"/>
                    </a:lnTo>
                    <a:lnTo>
                      <a:pt x="53" y="55"/>
                    </a:lnTo>
                    <a:lnTo>
                      <a:pt x="49" y="59"/>
                    </a:lnTo>
                    <a:lnTo>
                      <a:pt x="43" y="63"/>
                    </a:lnTo>
                    <a:lnTo>
                      <a:pt x="37" y="65"/>
                    </a:lnTo>
                    <a:lnTo>
                      <a:pt x="31" y="65"/>
                    </a:lnTo>
                    <a:lnTo>
                      <a:pt x="25" y="65"/>
                    </a:lnTo>
                    <a:lnTo>
                      <a:pt x="19" y="63"/>
                    </a:lnTo>
                    <a:lnTo>
                      <a:pt x="13" y="59"/>
                    </a:lnTo>
                    <a:lnTo>
                      <a:pt x="7" y="55"/>
                    </a:lnTo>
                    <a:lnTo>
                      <a:pt x="4" y="51"/>
                    </a:lnTo>
                    <a:lnTo>
                      <a:pt x="2" y="46"/>
                    </a:lnTo>
                    <a:lnTo>
                      <a:pt x="0" y="40"/>
                    </a:lnTo>
                    <a:lnTo>
                      <a:pt x="0" y="34"/>
                    </a:lnTo>
                    <a:lnTo>
                      <a:pt x="0" y="26"/>
                    </a:lnTo>
                    <a:lnTo>
                      <a:pt x="2" y="20"/>
                    </a:lnTo>
                    <a:lnTo>
                      <a:pt x="4" y="16"/>
                    </a:lnTo>
                    <a:lnTo>
                      <a:pt x="7" y="10"/>
                    </a:lnTo>
                    <a:lnTo>
                      <a:pt x="13" y="6"/>
                    </a:lnTo>
                    <a:lnTo>
                      <a:pt x="19" y="4"/>
                    </a:lnTo>
                    <a:lnTo>
                      <a:pt x="25" y="2"/>
                    </a:lnTo>
                    <a:lnTo>
                      <a:pt x="31" y="0"/>
                    </a:lnTo>
                    <a:lnTo>
                      <a:pt x="37" y="2"/>
                    </a:lnTo>
                    <a:lnTo>
                      <a:pt x="43" y="4"/>
                    </a:lnTo>
                    <a:lnTo>
                      <a:pt x="49" y="6"/>
                    </a:lnTo>
                    <a:lnTo>
                      <a:pt x="53" y="10"/>
                    </a:lnTo>
                    <a:lnTo>
                      <a:pt x="57" y="16"/>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5" name="Freeform 228"/>
              <p:cNvSpPr>
                <a:spLocks/>
              </p:cNvSpPr>
              <p:nvPr/>
            </p:nvSpPr>
            <p:spPr bwMode="auto">
              <a:xfrm>
                <a:off x="3368" y="1620"/>
                <a:ext cx="65" cy="65"/>
              </a:xfrm>
              <a:custGeom>
                <a:avLst/>
                <a:gdLst>
                  <a:gd name="T0" fmla="*/ 34 w 65"/>
                  <a:gd name="T1" fmla="*/ 0 h 65"/>
                  <a:gd name="T2" fmla="*/ 40 w 65"/>
                  <a:gd name="T3" fmla="*/ 0 h 65"/>
                  <a:gd name="T4" fmla="*/ 46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40 h 65"/>
                  <a:gd name="T20" fmla="*/ 63 w 65"/>
                  <a:gd name="T21" fmla="*/ 46 h 65"/>
                  <a:gd name="T22" fmla="*/ 59 w 65"/>
                  <a:gd name="T23" fmla="*/ 51 h 65"/>
                  <a:gd name="T24" fmla="*/ 55 w 65"/>
                  <a:gd name="T25" fmla="*/ 55 h 65"/>
                  <a:gd name="T26" fmla="*/ 51 w 65"/>
                  <a:gd name="T27" fmla="*/ 59 h 65"/>
                  <a:gd name="T28" fmla="*/ 46 w 65"/>
                  <a:gd name="T29" fmla="*/ 61 h 65"/>
                  <a:gd name="T30" fmla="*/ 40 w 65"/>
                  <a:gd name="T31" fmla="*/ 65 h 65"/>
                  <a:gd name="T32" fmla="*/ 34 w 65"/>
                  <a:gd name="T33" fmla="*/ 65 h 65"/>
                  <a:gd name="T34" fmla="*/ 26 w 65"/>
                  <a:gd name="T35" fmla="*/ 65 h 65"/>
                  <a:gd name="T36" fmla="*/ 20 w 65"/>
                  <a:gd name="T37" fmla="*/ 61 h 65"/>
                  <a:gd name="T38" fmla="*/ 14 w 65"/>
                  <a:gd name="T39" fmla="*/ 59 h 65"/>
                  <a:gd name="T40" fmla="*/ 10 w 65"/>
                  <a:gd name="T41" fmla="*/ 55 h 65"/>
                  <a:gd name="T42" fmla="*/ 6 w 65"/>
                  <a:gd name="T43" fmla="*/ 51 h 65"/>
                  <a:gd name="T44" fmla="*/ 4 w 65"/>
                  <a:gd name="T45" fmla="*/ 46 h 65"/>
                  <a:gd name="T46" fmla="*/ 2 w 65"/>
                  <a:gd name="T47" fmla="*/ 40 h 65"/>
                  <a:gd name="T48" fmla="*/ 0 w 65"/>
                  <a:gd name="T49" fmla="*/ 32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6" y="61"/>
                    </a:lnTo>
                    <a:lnTo>
                      <a:pt x="40" y="65"/>
                    </a:lnTo>
                    <a:lnTo>
                      <a:pt x="34" y="65"/>
                    </a:lnTo>
                    <a:lnTo>
                      <a:pt x="26" y="65"/>
                    </a:lnTo>
                    <a:lnTo>
                      <a:pt x="20" y="61"/>
                    </a:lnTo>
                    <a:lnTo>
                      <a:pt x="14" y="59"/>
                    </a:lnTo>
                    <a:lnTo>
                      <a:pt x="10" y="55"/>
                    </a:lnTo>
                    <a:lnTo>
                      <a:pt x="6" y="51"/>
                    </a:lnTo>
                    <a:lnTo>
                      <a:pt x="4" y="46"/>
                    </a:lnTo>
                    <a:lnTo>
                      <a:pt x="2" y="40"/>
                    </a:lnTo>
                    <a:lnTo>
                      <a:pt x="0" y="32"/>
                    </a:lnTo>
                    <a:lnTo>
                      <a:pt x="2" y="26"/>
                    </a:lnTo>
                    <a:lnTo>
                      <a:pt x="4"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6" name="Freeform 229"/>
              <p:cNvSpPr>
                <a:spLocks/>
              </p:cNvSpPr>
              <p:nvPr/>
            </p:nvSpPr>
            <p:spPr bwMode="auto">
              <a:xfrm>
                <a:off x="3368" y="1620"/>
                <a:ext cx="65" cy="65"/>
              </a:xfrm>
              <a:custGeom>
                <a:avLst/>
                <a:gdLst>
                  <a:gd name="T0" fmla="*/ 34 w 65"/>
                  <a:gd name="T1" fmla="*/ 0 h 65"/>
                  <a:gd name="T2" fmla="*/ 34 w 65"/>
                  <a:gd name="T3" fmla="*/ 0 h 65"/>
                  <a:gd name="T4" fmla="*/ 40 w 65"/>
                  <a:gd name="T5" fmla="*/ 0 h 65"/>
                  <a:gd name="T6" fmla="*/ 46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40 h 65"/>
                  <a:gd name="T22" fmla="*/ 63 w 65"/>
                  <a:gd name="T23" fmla="*/ 46 h 65"/>
                  <a:gd name="T24" fmla="*/ 59 w 65"/>
                  <a:gd name="T25" fmla="*/ 51 h 65"/>
                  <a:gd name="T26" fmla="*/ 55 w 65"/>
                  <a:gd name="T27" fmla="*/ 55 h 65"/>
                  <a:gd name="T28" fmla="*/ 51 w 65"/>
                  <a:gd name="T29" fmla="*/ 59 h 65"/>
                  <a:gd name="T30" fmla="*/ 46 w 65"/>
                  <a:gd name="T31" fmla="*/ 61 h 65"/>
                  <a:gd name="T32" fmla="*/ 40 w 65"/>
                  <a:gd name="T33" fmla="*/ 65 h 65"/>
                  <a:gd name="T34" fmla="*/ 34 w 65"/>
                  <a:gd name="T35" fmla="*/ 65 h 65"/>
                  <a:gd name="T36" fmla="*/ 26 w 65"/>
                  <a:gd name="T37" fmla="*/ 65 h 65"/>
                  <a:gd name="T38" fmla="*/ 20 w 65"/>
                  <a:gd name="T39" fmla="*/ 61 h 65"/>
                  <a:gd name="T40" fmla="*/ 14 w 65"/>
                  <a:gd name="T41" fmla="*/ 59 h 65"/>
                  <a:gd name="T42" fmla="*/ 10 w 65"/>
                  <a:gd name="T43" fmla="*/ 55 h 65"/>
                  <a:gd name="T44" fmla="*/ 6 w 65"/>
                  <a:gd name="T45" fmla="*/ 51 h 65"/>
                  <a:gd name="T46" fmla="*/ 4 w 65"/>
                  <a:gd name="T47" fmla="*/ 46 h 65"/>
                  <a:gd name="T48" fmla="*/ 2 w 65"/>
                  <a:gd name="T49" fmla="*/ 40 h 65"/>
                  <a:gd name="T50" fmla="*/ 0 w 65"/>
                  <a:gd name="T51" fmla="*/ 32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6" y="61"/>
                    </a:lnTo>
                    <a:lnTo>
                      <a:pt x="40" y="65"/>
                    </a:lnTo>
                    <a:lnTo>
                      <a:pt x="34" y="65"/>
                    </a:lnTo>
                    <a:lnTo>
                      <a:pt x="26" y="65"/>
                    </a:lnTo>
                    <a:lnTo>
                      <a:pt x="20" y="61"/>
                    </a:lnTo>
                    <a:lnTo>
                      <a:pt x="14" y="59"/>
                    </a:lnTo>
                    <a:lnTo>
                      <a:pt x="10" y="55"/>
                    </a:lnTo>
                    <a:lnTo>
                      <a:pt x="6" y="51"/>
                    </a:lnTo>
                    <a:lnTo>
                      <a:pt x="4" y="46"/>
                    </a:lnTo>
                    <a:lnTo>
                      <a:pt x="2" y="40"/>
                    </a:lnTo>
                    <a:lnTo>
                      <a:pt x="0" y="32"/>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7" name="Freeform 230"/>
              <p:cNvSpPr>
                <a:spLocks/>
              </p:cNvSpPr>
              <p:nvPr/>
            </p:nvSpPr>
            <p:spPr bwMode="auto">
              <a:xfrm>
                <a:off x="3321" y="1648"/>
                <a:ext cx="65" cy="63"/>
              </a:xfrm>
              <a:custGeom>
                <a:avLst/>
                <a:gdLst>
                  <a:gd name="T0" fmla="*/ 65 w 65"/>
                  <a:gd name="T1" fmla="*/ 31 h 63"/>
                  <a:gd name="T2" fmla="*/ 65 w 65"/>
                  <a:gd name="T3" fmla="*/ 37 h 63"/>
                  <a:gd name="T4" fmla="*/ 63 w 65"/>
                  <a:gd name="T5" fmla="*/ 43 h 63"/>
                  <a:gd name="T6" fmla="*/ 59 w 65"/>
                  <a:gd name="T7" fmla="*/ 49 h 63"/>
                  <a:gd name="T8" fmla="*/ 55 w 65"/>
                  <a:gd name="T9" fmla="*/ 55 h 63"/>
                  <a:gd name="T10" fmla="*/ 51 w 65"/>
                  <a:gd name="T11" fmla="*/ 59 h 63"/>
                  <a:gd name="T12" fmla="*/ 45 w 65"/>
                  <a:gd name="T13" fmla="*/ 61 h 63"/>
                  <a:gd name="T14" fmla="*/ 39 w 65"/>
                  <a:gd name="T15" fmla="*/ 63 h 63"/>
                  <a:gd name="T16" fmla="*/ 33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2 w 65"/>
                  <a:gd name="T31" fmla="*/ 37 h 63"/>
                  <a:gd name="T32" fmla="*/ 0 w 65"/>
                  <a:gd name="T33" fmla="*/ 31 h 63"/>
                  <a:gd name="T34" fmla="*/ 2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3 w 65"/>
                  <a:gd name="T49" fmla="*/ 0 h 63"/>
                  <a:gd name="T50" fmla="*/ 39 w 65"/>
                  <a:gd name="T51" fmla="*/ 0 h 63"/>
                  <a:gd name="T52" fmla="*/ 45 w 65"/>
                  <a:gd name="T53" fmla="*/ 2 h 63"/>
                  <a:gd name="T54" fmla="*/ 51 w 65"/>
                  <a:gd name="T55" fmla="*/ 6 h 63"/>
                  <a:gd name="T56" fmla="*/ 55 w 65"/>
                  <a:gd name="T57" fmla="*/ 10 h 63"/>
                  <a:gd name="T58" fmla="*/ 59 w 65"/>
                  <a:gd name="T59" fmla="*/ 14 h 63"/>
                  <a:gd name="T60" fmla="*/ 63 w 65"/>
                  <a:gd name="T61" fmla="*/ 20 h 63"/>
                  <a:gd name="T62" fmla="*/ 65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5" y="37"/>
                    </a:lnTo>
                    <a:lnTo>
                      <a:pt x="63" y="43"/>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3"/>
                    </a:lnTo>
                    <a:lnTo>
                      <a:pt x="2" y="37"/>
                    </a:lnTo>
                    <a:lnTo>
                      <a:pt x="0" y="31"/>
                    </a:lnTo>
                    <a:lnTo>
                      <a:pt x="2" y="25"/>
                    </a:lnTo>
                    <a:lnTo>
                      <a:pt x="2"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8" name="Freeform 231"/>
              <p:cNvSpPr>
                <a:spLocks/>
              </p:cNvSpPr>
              <p:nvPr/>
            </p:nvSpPr>
            <p:spPr bwMode="auto">
              <a:xfrm>
                <a:off x="3321" y="1648"/>
                <a:ext cx="65" cy="63"/>
              </a:xfrm>
              <a:custGeom>
                <a:avLst/>
                <a:gdLst>
                  <a:gd name="T0" fmla="*/ 65 w 65"/>
                  <a:gd name="T1" fmla="*/ 31 h 63"/>
                  <a:gd name="T2" fmla="*/ 65 w 65"/>
                  <a:gd name="T3" fmla="*/ 31 h 63"/>
                  <a:gd name="T4" fmla="*/ 65 w 65"/>
                  <a:gd name="T5" fmla="*/ 37 h 63"/>
                  <a:gd name="T6" fmla="*/ 63 w 65"/>
                  <a:gd name="T7" fmla="*/ 43 h 63"/>
                  <a:gd name="T8" fmla="*/ 59 w 65"/>
                  <a:gd name="T9" fmla="*/ 49 h 63"/>
                  <a:gd name="T10" fmla="*/ 55 w 65"/>
                  <a:gd name="T11" fmla="*/ 55 h 63"/>
                  <a:gd name="T12" fmla="*/ 51 w 65"/>
                  <a:gd name="T13" fmla="*/ 59 h 63"/>
                  <a:gd name="T14" fmla="*/ 45 w 65"/>
                  <a:gd name="T15" fmla="*/ 61 h 63"/>
                  <a:gd name="T16" fmla="*/ 39 w 65"/>
                  <a:gd name="T17" fmla="*/ 63 h 63"/>
                  <a:gd name="T18" fmla="*/ 33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2 w 65"/>
                  <a:gd name="T33" fmla="*/ 37 h 63"/>
                  <a:gd name="T34" fmla="*/ 0 w 65"/>
                  <a:gd name="T35" fmla="*/ 31 h 63"/>
                  <a:gd name="T36" fmla="*/ 2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3 w 65"/>
                  <a:gd name="T51" fmla="*/ 0 h 63"/>
                  <a:gd name="T52" fmla="*/ 39 w 65"/>
                  <a:gd name="T53" fmla="*/ 0 h 63"/>
                  <a:gd name="T54" fmla="*/ 45 w 65"/>
                  <a:gd name="T55" fmla="*/ 2 h 63"/>
                  <a:gd name="T56" fmla="*/ 51 w 65"/>
                  <a:gd name="T57" fmla="*/ 6 h 63"/>
                  <a:gd name="T58" fmla="*/ 55 w 65"/>
                  <a:gd name="T59" fmla="*/ 10 h 63"/>
                  <a:gd name="T60" fmla="*/ 59 w 65"/>
                  <a:gd name="T61" fmla="*/ 14 h 63"/>
                  <a:gd name="T62" fmla="*/ 63 w 65"/>
                  <a:gd name="T63" fmla="*/ 20 h 63"/>
                  <a:gd name="T64" fmla="*/ 65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5" y="37"/>
                    </a:lnTo>
                    <a:lnTo>
                      <a:pt x="63" y="43"/>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3"/>
                    </a:lnTo>
                    <a:lnTo>
                      <a:pt x="2" y="37"/>
                    </a:lnTo>
                    <a:lnTo>
                      <a:pt x="0" y="31"/>
                    </a:lnTo>
                    <a:lnTo>
                      <a:pt x="2" y="25"/>
                    </a:lnTo>
                    <a:lnTo>
                      <a:pt x="2"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grpSp>
      <p:grpSp>
        <p:nvGrpSpPr>
          <p:cNvPr id="6" name="Group 232"/>
          <p:cNvGrpSpPr>
            <a:grpSpLocks/>
          </p:cNvGrpSpPr>
          <p:nvPr/>
        </p:nvGrpSpPr>
        <p:grpSpPr bwMode="auto">
          <a:xfrm>
            <a:off x="1920875" y="1219200"/>
            <a:ext cx="3308350" cy="1262063"/>
            <a:chOff x="3646" y="628"/>
            <a:chExt cx="2258" cy="795"/>
          </a:xfrm>
        </p:grpSpPr>
        <p:sp>
          <p:nvSpPr>
            <p:cNvPr id="36288" name="Freeform 233"/>
            <p:cNvSpPr>
              <a:spLocks/>
            </p:cNvSpPr>
            <p:nvPr/>
          </p:nvSpPr>
          <p:spPr bwMode="auto">
            <a:xfrm>
              <a:off x="3646" y="1185"/>
              <a:ext cx="301" cy="238"/>
            </a:xfrm>
            <a:custGeom>
              <a:avLst/>
              <a:gdLst>
                <a:gd name="T0" fmla="*/ 295 w 301"/>
                <a:gd name="T1" fmla="*/ 8 h 238"/>
                <a:gd name="T2" fmla="*/ 287 w 301"/>
                <a:gd name="T3" fmla="*/ 0 h 238"/>
                <a:gd name="T4" fmla="*/ 0 w 301"/>
                <a:gd name="T5" fmla="*/ 221 h 238"/>
                <a:gd name="T6" fmla="*/ 12 w 301"/>
                <a:gd name="T7" fmla="*/ 238 h 238"/>
                <a:gd name="T8" fmla="*/ 301 w 301"/>
                <a:gd name="T9" fmla="*/ 16 h 238"/>
                <a:gd name="T10" fmla="*/ 295 w 301"/>
                <a:gd name="T11" fmla="*/ 8 h 238"/>
                <a:gd name="T12" fmla="*/ 0 60000 65536"/>
                <a:gd name="T13" fmla="*/ 0 60000 65536"/>
                <a:gd name="T14" fmla="*/ 0 60000 65536"/>
                <a:gd name="T15" fmla="*/ 0 60000 65536"/>
                <a:gd name="T16" fmla="*/ 0 60000 65536"/>
                <a:gd name="T17" fmla="*/ 0 60000 65536"/>
                <a:gd name="T18" fmla="*/ 0 w 301"/>
                <a:gd name="T19" fmla="*/ 0 h 238"/>
                <a:gd name="T20" fmla="*/ 301 w 301"/>
                <a:gd name="T21" fmla="*/ 238 h 238"/>
              </a:gdLst>
              <a:ahLst/>
              <a:cxnLst>
                <a:cxn ang="T12">
                  <a:pos x="T0" y="T1"/>
                </a:cxn>
                <a:cxn ang="T13">
                  <a:pos x="T2" y="T3"/>
                </a:cxn>
                <a:cxn ang="T14">
                  <a:pos x="T4" y="T5"/>
                </a:cxn>
                <a:cxn ang="T15">
                  <a:pos x="T6" y="T7"/>
                </a:cxn>
                <a:cxn ang="T16">
                  <a:pos x="T8" y="T9"/>
                </a:cxn>
                <a:cxn ang="T17">
                  <a:pos x="T10" y="T11"/>
                </a:cxn>
              </a:cxnLst>
              <a:rect l="T18" t="T19" r="T20" b="T21"/>
              <a:pathLst>
                <a:path w="301" h="238">
                  <a:moveTo>
                    <a:pt x="295" y="8"/>
                  </a:moveTo>
                  <a:lnTo>
                    <a:pt x="287" y="0"/>
                  </a:lnTo>
                  <a:lnTo>
                    <a:pt x="0" y="221"/>
                  </a:lnTo>
                  <a:lnTo>
                    <a:pt x="12" y="238"/>
                  </a:lnTo>
                  <a:lnTo>
                    <a:pt x="301" y="16"/>
                  </a:lnTo>
                  <a:lnTo>
                    <a:pt x="295" y="8"/>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nvGrpSpPr>
            <p:cNvPr id="7" name="Group 234"/>
            <p:cNvGrpSpPr>
              <a:grpSpLocks/>
            </p:cNvGrpSpPr>
            <p:nvPr/>
          </p:nvGrpSpPr>
          <p:grpSpPr bwMode="auto">
            <a:xfrm>
              <a:off x="3839" y="628"/>
              <a:ext cx="2065" cy="628"/>
              <a:chOff x="3839" y="628"/>
              <a:chExt cx="2065" cy="628"/>
            </a:xfrm>
          </p:grpSpPr>
          <p:grpSp>
            <p:nvGrpSpPr>
              <p:cNvPr id="8" name="Group 235"/>
              <p:cNvGrpSpPr>
                <a:grpSpLocks/>
              </p:cNvGrpSpPr>
              <p:nvPr/>
            </p:nvGrpSpPr>
            <p:grpSpPr bwMode="auto">
              <a:xfrm>
                <a:off x="4406" y="628"/>
                <a:ext cx="1498" cy="628"/>
                <a:chOff x="4406" y="628"/>
                <a:chExt cx="1498" cy="628"/>
              </a:xfrm>
            </p:grpSpPr>
            <p:sp>
              <p:nvSpPr>
                <p:cNvPr id="36293" name="Freeform 236"/>
                <p:cNvSpPr>
                  <a:spLocks/>
                </p:cNvSpPr>
                <p:nvPr/>
              </p:nvSpPr>
              <p:spPr bwMode="auto">
                <a:xfrm>
                  <a:off x="5164" y="630"/>
                  <a:ext cx="63" cy="63"/>
                </a:xfrm>
                <a:custGeom>
                  <a:avLst/>
                  <a:gdLst>
                    <a:gd name="T0" fmla="*/ 0 w 63"/>
                    <a:gd name="T1" fmla="*/ 31 h 63"/>
                    <a:gd name="T2" fmla="*/ 0 w 63"/>
                    <a:gd name="T3" fmla="*/ 24 h 63"/>
                    <a:gd name="T4" fmla="*/ 2 w 63"/>
                    <a:gd name="T5" fmla="*/ 20 h 63"/>
                    <a:gd name="T6" fmla="*/ 4 w 63"/>
                    <a:gd name="T7" fmla="*/ 14 h 63"/>
                    <a:gd name="T8" fmla="*/ 8 w 63"/>
                    <a:gd name="T9" fmla="*/ 8 h 63"/>
                    <a:gd name="T10" fmla="*/ 14 w 63"/>
                    <a:gd name="T11" fmla="*/ 4 h 63"/>
                    <a:gd name="T12" fmla="*/ 20 w 63"/>
                    <a:gd name="T13" fmla="*/ 2 h 63"/>
                    <a:gd name="T14" fmla="*/ 26 w 63"/>
                    <a:gd name="T15" fmla="*/ 0 h 63"/>
                    <a:gd name="T16" fmla="*/ 31 w 63"/>
                    <a:gd name="T17" fmla="*/ 0 h 63"/>
                    <a:gd name="T18" fmla="*/ 37 w 63"/>
                    <a:gd name="T19" fmla="*/ 0 h 63"/>
                    <a:gd name="T20" fmla="*/ 43 w 63"/>
                    <a:gd name="T21" fmla="*/ 2 h 63"/>
                    <a:gd name="T22" fmla="*/ 49 w 63"/>
                    <a:gd name="T23" fmla="*/ 4 h 63"/>
                    <a:gd name="T24" fmla="*/ 53 w 63"/>
                    <a:gd name="T25" fmla="*/ 8 h 63"/>
                    <a:gd name="T26" fmla="*/ 57 w 63"/>
                    <a:gd name="T27" fmla="*/ 14 h 63"/>
                    <a:gd name="T28" fmla="*/ 61 w 63"/>
                    <a:gd name="T29" fmla="*/ 20 h 63"/>
                    <a:gd name="T30" fmla="*/ 63 w 63"/>
                    <a:gd name="T31" fmla="*/ 24 h 63"/>
                    <a:gd name="T32" fmla="*/ 63 w 63"/>
                    <a:gd name="T33" fmla="*/ 31 h 63"/>
                    <a:gd name="T34" fmla="*/ 63 w 63"/>
                    <a:gd name="T35" fmla="*/ 37 h 63"/>
                    <a:gd name="T36" fmla="*/ 61 w 63"/>
                    <a:gd name="T37" fmla="*/ 43 h 63"/>
                    <a:gd name="T38" fmla="*/ 57 w 63"/>
                    <a:gd name="T39" fmla="*/ 49 h 63"/>
                    <a:gd name="T40" fmla="*/ 53 w 63"/>
                    <a:gd name="T41" fmla="*/ 53 h 63"/>
                    <a:gd name="T42" fmla="*/ 49 w 63"/>
                    <a:gd name="T43" fmla="*/ 57 h 63"/>
                    <a:gd name="T44" fmla="*/ 43 w 63"/>
                    <a:gd name="T45" fmla="*/ 61 h 63"/>
                    <a:gd name="T46" fmla="*/ 37 w 63"/>
                    <a:gd name="T47" fmla="*/ 63 h 63"/>
                    <a:gd name="T48" fmla="*/ 31 w 63"/>
                    <a:gd name="T49" fmla="*/ 63 h 63"/>
                    <a:gd name="T50" fmla="*/ 26 w 63"/>
                    <a:gd name="T51" fmla="*/ 63 h 63"/>
                    <a:gd name="T52" fmla="*/ 20 w 63"/>
                    <a:gd name="T53" fmla="*/ 61 h 63"/>
                    <a:gd name="T54" fmla="*/ 14 w 63"/>
                    <a:gd name="T55" fmla="*/ 57 h 63"/>
                    <a:gd name="T56" fmla="*/ 8 w 63"/>
                    <a:gd name="T57" fmla="*/ 53 h 63"/>
                    <a:gd name="T58" fmla="*/ 4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4"/>
                      </a:lnTo>
                      <a:lnTo>
                        <a:pt x="2" y="20"/>
                      </a:lnTo>
                      <a:lnTo>
                        <a:pt x="4" y="14"/>
                      </a:lnTo>
                      <a:lnTo>
                        <a:pt x="8" y="8"/>
                      </a:lnTo>
                      <a:lnTo>
                        <a:pt x="14" y="4"/>
                      </a:lnTo>
                      <a:lnTo>
                        <a:pt x="20" y="2"/>
                      </a:lnTo>
                      <a:lnTo>
                        <a:pt x="26" y="0"/>
                      </a:lnTo>
                      <a:lnTo>
                        <a:pt x="31" y="0"/>
                      </a:lnTo>
                      <a:lnTo>
                        <a:pt x="37" y="0"/>
                      </a:lnTo>
                      <a:lnTo>
                        <a:pt x="43" y="2"/>
                      </a:lnTo>
                      <a:lnTo>
                        <a:pt x="49" y="4"/>
                      </a:lnTo>
                      <a:lnTo>
                        <a:pt x="53" y="8"/>
                      </a:lnTo>
                      <a:lnTo>
                        <a:pt x="57" y="14"/>
                      </a:lnTo>
                      <a:lnTo>
                        <a:pt x="61" y="20"/>
                      </a:lnTo>
                      <a:lnTo>
                        <a:pt x="63" y="24"/>
                      </a:lnTo>
                      <a:lnTo>
                        <a:pt x="63" y="31"/>
                      </a:lnTo>
                      <a:lnTo>
                        <a:pt x="63" y="37"/>
                      </a:lnTo>
                      <a:lnTo>
                        <a:pt x="61" y="43"/>
                      </a:lnTo>
                      <a:lnTo>
                        <a:pt x="57" y="49"/>
                      </a:lnTo>
                      <a:lnTo>
                        <a:pt x="53" y="53"/>
                      </a:lnTo>
                      <a:lnTo>
                        <a:pt x="49" y="57"/>
                      </a:lnTo>
                      <a:lnTo>
                        <a:pt x="43" y="61"/>
                      </a:lnTo>
                      <a:lnTo>
                        <a:pt x="37" y="63"/>
                      </a:lnTo>
                      <a:lnTo>
                        <a:pt x="31" y="63"/>
                      </a:lnTo>
                      <a:lnTo>
                        <a:pt x="26" y="63"/>
                      </a:lnTo>
                      <a:lnTo>
                        <a:pt x="20" y="61"/>
                      </a:lnTo>
                      <a:lnTo>
                        <a:pt x="14" y="57"/>
                      </a:lnTo>
                      <a:lnTo>
                        <a:pt x="8" y="53"/>
                      </a:lnTo>
                      <a:lnTo>
                        <a:pt x="4"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4" name="Freeform 237"/>
                <p:cNvSpPr>
                  <a:spLocks/>
                </p:cNvSpPr>
                <p:nvPr/>
              </p:nvSpPr>
              <p:spPr bwMode="auto">
                <a:xfrm>
                  <a:off x="5164" y="630"/>
                  <a:ext cx="63" cy="63"/>
                </a:xfrm>
                <a:custGeom>
                  <a:avLst/>
                  <a:gdLst>
                    <a:gd name="T0" fmla="*/ 0 w 63"/>
                    <a:gd name="T1" fmla="*/ 31 h 63"/>
                    <a:gd name="T2" fmla="*/ 0 w 63"/>
                    <a:gd name="T3" fmla="*/ 31 h 63"/>
                    <a:gd name="T4" fmla="*/ 0 w 63"/>
                    <a:gd name="T5" fmla="*/ 24 h 63"/>
                    <a:gd name="T6" fmla="*/ 2 w 63"/>
                    <a:gd name="T7" fmla="*/ 20 h 63"/>
                    <a:gd name="T8" fmla="*/ 4 w 63"/>
                    <a:gd name="T9" fmla="*/ 14 h 63"/>
                    <a:gd name="T10" fmla="*/ 8 w 63"/>
                    <a:gd name="T11" fmla="*/ 8 h 63"/>
                    <a:gd name="T12" fmla="*/ 14 w 63"/>
                    <a:gd name="T13" fmla="*/ 4 h 63"/>
                    <a:gd name="T14" fmla="*/ 20 w 63"/>
                    <a:gd name="T15" fmla="*/ 2 h 63"/>
                    <a:gd name="T16" fmla="*/ 26 w 63"/>
                    <a:gd name="T17" fmla="*/ 0 h 63"/>
                    <a:gd name="T18" fmla="*/ 31 w 63"/>
                    <a:gd name="T19" fmla="*/ 0 h 63"/>
                    <a:gd name="T20" fmla="*/ 37 w 63"/>
                    <a:gd name="T21" fmla="*/ 0 h 63"/>
                    <a:gd name="T22" fmla="*/ 43 w 63"/>
                    <a:gd name="T23" fmla="*/ 2 h 63"/>
                    <a:gd name="T24" fmla="*/ 49 w 63"/>
                    <a:gd name="T25" fmla="*/ 4 h 63"/>
                    <a:gd name="T26" fmla="*/ 53 w 63"/>
                    <a:gd name="T27" fmla="*/ 8 h 63"/>
                    <a:gd name="T28" fmla="*/ 57 w 63"/>
                    <a:gd name="T29" fmla="*/ 14 h 63"/>
                    <a:gd name="T30" fmla="*/ 61 w 63"/>
                    <a:gd name="T31" fmla="*/ 20 h 63"/>
                    <a:gd name="T32" fmla="*/ 63 w 63"/>
                    <a:gd name="T33" fmla="*/ 24 h 63"/>
                    <a:gd name="T34" fmla="*/ 63 w 63"/>
                    <a:gd name="T35" fmla="*/ 31 h 63"/>
                    <a:gd name="T36" fmla="*/ 63 w 63"/>
                    <a:gd name="T37" fmla="*/ 37 h 63"/>
                    <a:gd name="T38" fmla="*/ 61 w 63"/>
                    <a:gd name="T39" fmla="*/ 43 h 63"/>
                    <a:gd name="T40" fmla="*/ 57 w 63"/>
                    <a:gd name="T41" fmla="*/ 49 h 63"/>
                    <a:gd name="T42" fmla="*/ 53 w 63"/>
                    <a:gd name="T43" fmla="*/ 53 h 63"/>
                    <a:gd name="T44" fmla="*/ 49 w 63"/>
                    <a:gd name="T45" fmla="*/ 57 h 63"/>
                    <a:gd name="T46" fmla="*/ 43 w 63"/>
                    <a:gd name="T47" fmla="*/ 61 h 63"/>
                    <a:gd name="T48" fmla="*/ 37 w 63"/>
                    <a:gd name="T49" fmla="*/ 63 h 63"/>
                    <a:gd name="T50" fmla="*/ 31 w 63"/>
                    <a:gd name="T51" fmla="*/ 63 h 63"/>
                    <a:gd name="T52" fmla="*/ 26 w 63"/>
                    <a:gd name="T53" fmla="*/ 63 h 63"/>
                    <a:gd name="T54" fmla="*/ 20 w 63"/>
                    <a:gd name="T55" fmla="*/ 61 h 63"/>
                    <a:gd name="T56" fmla="*/ 14 w 63"/>
                    <a:gd name="T57" fmla="*/ 57 h 63"/>
                    <a:gd name="T58" fmla="*/ 8 w 63"/>
                    <a:gd name="T59" fmla="*/ 53 h 63"/>
                    <a:gd name="T60" fmla="*/ 4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4"/>
                      </a:lnTo>
                      <a:lnTo>
                        <a:pt x="2" y="20"/>
                      </a:lnTo>
                      <a:lnTo>
                        <a:pt x="4" y="14"/>
                      </a:lnTo>
                      <a:lnTo>
                        <a:pt x="8" y="8"/>
                      </a:lnTo>
                      <a:lnTo>
                        <a:pt x="14" y="4"/>
                      </a:lnTo>
                      <a:lnTo>
                        <a:pt x="20" y="2"/>
                      </a:lnTo>
                      <a:lnTo>
                        <a:pt x="26" y="0"/>
                      </a:lnTo>
                      <a:lnTo>
                        <a:pt x="31" y="0"/>
                      </a:lnTo>
                      <a:lnTo>
                        <a:pt x="37" y="0"/>
                      </a:lnTo>
                      <a:lnTo>
                        <a:pt x="43" y="2"/>
                      </a:lnTo>
                      <a:lnTo>
                        <a:pt x="49" y="4"/>
                      </a:lnTo>
                      <a:lnTo>
                        <a:pt x="53" y="8"/>
                      </a:lnTo>
                      <a:lnTo>
                        <a:pt x="57" y="14"/>
                      </a:lnTo>
                      <a:lnTo>
                        <a:pt x="61" y="20"/>
                      </a:lnTo>
                      <a:lnTo>
                        <a:pt x="63" y="24"/>
                      </a:lnTo>
                      <a:lnTo>
                        <a:pt x="63" y="31"/>
                      </a:lnTo>
                      <a:lnTo>
                        <a:pt x="63" y="37"/>
                      </a:lnTo>
                      <a:lnTo>
                        <a:pt x="61" y="43"/>
                      </a:lnTo>
                      <a:lnTo>
                        <a:pt x="57" y="49"/>
                      </a:lnTo>
                      <a:lnTo>
                        <a:pt x="53" y="53"/>
                      </a:lnTo>
                      <a:lnTo>
                        <a:pt x="49" y="57"/>
                      </a:lnTo>
                      <a:lnTo>
                        <a:pt x="43" y="61"/>
                      </a:lnTo>
                      <a:lnTo>
                        <a:pt x="37" y="63"/>
                      </a:lnTo>
                      <a:lnTo>
                        <a:pt x="31" y="63"/>
                      </a:lnTo>
                      <a:lnTo>
                        <a:pt x="26" y="63"/>
                      </a:lnTo>
                      <a:lnTo>
                        <a:pt x="20" y="61"/>
                      </a:lnTo>
                      <a:lnTo>
                        <a:pt x="14" y="57"/>
                      </a:lnTo>
                      <a:lnTo>
                        <a:pt x="8" y="53"/>
                      </a:lnTo>
                      <a:lnTo>
                        <a:pt x="4"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5" name="Freeform 238"/>
                <p:cNvSpPr>
                  <a:spLocks/>
                </p:cNvSpPr>
                <p:nvPr/>
              </p:nvSpPr>
              <p:spPr bwMode="auto">
                <a:xfrm>
                  <a:off x="5382" y="774"/>
                  <a:ext cx="63" cy="65"/>
                </a:xfrm>
                <a:custGeom>
                  <a:avLst/>
                  <a:gdLst>
                    <a:gd name="T0" fmla="*/ 0 w 63"/>
                    <a:gd name="T1" fmla="*/ 31 h 65"/>
                    <a:gd name="T2" fmla="*/ 0 w 63"/>
                    <a:gd name="T3" fmla="*/ 25 h 65"/>
                    <a:gd name="T4" fmla="*/ 2 w 63"/>
                    <a:gd name="T5" fmla="*/ 19 h 65"/>
                    <a:gd name="T6" fmla="*/ 6 w 63"/>
                    <a:gd name="T7" fmla="*/ 13 h 65"/>
                    <a:gd name="T8" fmla="*/ 8 w 63"/>
                    <a:gd name="T9" fmla="*/ 9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50 w 63"/>
                    <a:gd name="T23" fmla="*/ 6 h 65"/>
                    <a:gd name="T24" fmla="*/ 56 w 63"/>
                    <a:gd name="T25" fmla="*/ 9 h 65"/>
                    <a:gd name="T26" fmla="*/ 58 w 63"/>
                    <a:gd name="T27" fmla="*/ 13 h 65"/>
                    <a:gd name="T28" fmla="*/ 62 w 63"/>
                    <a:gd name="T29" fmla="*/ 19 h 65"/>
                    <a:gd name="T30" fmla="*/ 63 w 63"/>
                    <a:gd name="T31" fmla="*/ 25 h 65"/>
                    <a:gd name="T32" fmla="*/ 63 w 63"/>
                    <a:gd name="T33" fmla="*/ 31 h 65"/>
                    <a:gd name="T34" fmla="*/ 63 w 63"/>
                    <a:gd name="T35" fmla="*/ 39 h 65"/>
                    <a:gd name="T36" fmla="*/ 62 w 63"/>
                    <a:gd name="T37" fmla="*/ 45 h 65"/>
                    <a:gd name="T38" fmla="*/ 58 w 63"/>
                    <a:gd name="T39" fmla="*/ 49 h 65"/>
                    <a:gd name="T40" fmla="*/ 56 w 63"/>
                    <a:gd name="T41" fmla="*/ 55 h 65"/>
                    <a:gd name="T42" fmla="*/ 50 w 63"/>
                    <a:gd name="T43" fmla="*/ 59 h 65"/>
                    <a:gd name="T44" fmla="*/ 44 w 63"/>
                    <a:gd name="T45" fmla="*/ 63 h 65"/>
                    <a:gd name="T46" fmla="*/ 38 w 63"/>
                    <a:gd name="T47" fmla="*/ 63 h 65"/>
                    <a:gd name="T48" fmla="*/ 32 w 63"/>
                    <a:gd name="T49" fmla="*/ 65 h 65"/>
                    <a:gd name="T50" fmla="*/ 26 w 63"/>
                    <a:gd name="T51" fmla="*/ 63 h 65"/>
                    <a:gd name="T52" fmla="*/ 20 w 63"/>
                    <a:gd name="T53" fmla="*/ 63 h 65"/>
                    <a:gd name="T54" fmla="*/ 14 w 63"/>
                    <a:gd name="T55" fmla="*/ 59 h 65"/>
                    <a:gd name="T56" fmla="*/ 8 w 63"/>
                    <a:gd name="T57" fmla="*/ 55 h 65"/>
                    <a:gd name="T58" fmla="*/ 6 w 63"/>
                    <a:gd name="T59" fmla="*/ 49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6" y="13"/>
                      </a:lnTo>
                      <a:lnTo>
                        <a:pt x="8" y="9"/>
                      </a:lnTo>
                      <a:lnTo>
                        <a:pt x="14" y="6"/>
                      </a:lnTo>
                      <a:lnTo>
                        <a:pt x="20" y="2"/>
                      </a:lnTo>
                      <a:lnTo>
                        <a:pt x="26" y="0"/>
                      </a:lnTo>
                      <a:lnTo>
                        <a:pt x="32" y="0"/>
                      </a:lnTo>
                      <a:lnTo>
                        <a:pt x="38" y="0"/>
                      </a:lnTo>
                      <a:lnTo>
                        <a:pt x="44" y="2"/>
                      </a:lnTo>
                      <a:lnTo>
                        <a:pt x="50" y="6"/>
                      </a:lnTo>
                      <a:lnTo>
                        <a:pt x="56" y="9"/>
                      </a:lnTo>
                      <a:lnTo>
                        <a:pt x="58" y="13"/>
                      </a:lnTo>
                      <a:lnTo>
                        <a:pt x="62" y="19"/>
                      </a:lnTo>
                      <a:lnTo>
                        <a:pt x="63" y="25"/>
                      </a:lnTo>
                      <a:lnTo>
                        <a:pt x="63" y="31"/>
                      </a:lnTo>
                      <a:lnTo>
                        <a:pt x="63" y="39"/>
                      </a:lnTo>
                      <a:lnTo>
                        <a:pt x="62" y="45"/>
                      </a:lnTo>
                      <a:lnTo>
                        <a:pt x="58" y="49"/>
                      </a:lnTo>
                      <a:lnTo>
                        <a:pt x="56" y="55"/>
                      </a:lnTo>
                      <a:lnTo>
                        <a:pt x="50" y="59"/>
                      </a:lnTo>
                      <a:lnTo>
                        <a:pt x="44" y="63"/>
                      </a:lnTo>
                      <a:lnTo>
                        <a:pt x="38" y="63"/>
                      </a:lnTo>
                      <a:lnTo>
                        <a:pt x="32" y="65"/>
                      </a:lnTo>
                      <a:lnTo>
                        <a:pt x="26" y="63"/>
                      </a:lnTo>
                      <a:lnTo>
                        <a:pt x="20" y="63"/>
                      </a:lnTo>
                      <a:lnTo>
                        <a:pt x="14" y="59"/>
                      </a:lnTo>
                      <a:lnTo>
                        <a:pt x="8"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6" name="Freeform 239"/>
                <p:cNvSpPr>
                  <a:spLocks/>
                </p:cNvSpPr>
                <p:nvPr/>
              </p:nvSpPr>
              <p:spPr bwMode="auto">
                <a:xfrm>
                  <a:off x="5382" y="774"/>
                  <a:ext cx="63" cy="65"/>
                </a:xfrm>
                <a:custGeom>
                  <a:avLst/>
                  <a:gdLst>
                    <a:gd name="T0" fmla="*/ 0 w 63"/>
                    <a:gd name="T1" fmla="*/ 31 h 65"/>
                    <a:gd name="T2" fmla="*/ 0 w 63"/>
                    <a:gd name="T3" fmla="*/ 31 h 65"/>
                    <a:gd name="T4" fmla="*/ 0 w 63"/>
                    <a:gd name="T5" fmla="*/ 25 h 65"/>
                    <a:gd name="T6" fmla="*/ 2 w 63"/>
                    <a:gd name="T7" fmla="*/ 19 h 65"/>
                    <a:gd name="T8" fmla="*/ 6 w 63"/>
                    <a:gd name="T9" fmla="*/ 13 h 65"/>
                    <a:gd name="T10" fmla="*/ 8 w 63"/>
                    <a:gd name="T11" fmla="*/ 9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50 w 63"/>
                    <a:gd name="T25" fmla="*/ 6 h 65"/>
                    <a:gd name="T26" fmla="*/ 56 w 63"/>
                    <a:gd name="T27" fmla="*/ 9 h 65"/>
                    <a:gd name="T28" fmla="*/ 58 w 63"/>
                    <a:gd name="T29" fmla="*/ 13 h 65"/>
                    <a:gd name="T30" fmla="*/ 62 w 63"/>
                    <a:gd name="T31" fmla="*/ 19 h 65"/>
                    <a:gd name="T32" fmla="*/ 63 w 63"/>
                    <a:gd name="T33" fmla="*/ 25 h 65"/>
                    <a:gd name="T34" fmla="*/ 63 w 63"/>
                    <a:gd name="T35" fmla="*/ 31 h 65"/>
                    <a:gd name="T36" fmla="*/ 63 w 63"/>
                    <a:gd name="T37" fmla="*/ 39 h 65"/>
                    <a:gd name="T38" fmla="*/ 62 w 63"/>
                    <a:gd name="T39" fmla="*/ 45 h 65"/>
                    <a:gd name="T40" fmla="*/ 58 w 63"/>
                    <a:gd name="T41" fmla="*/ 49 h 65"/>
                    <a:gd name="T42" fmla="*/ 56 w 63"/>
                    <a:gd name="T43" fmla="*/ 55 h 65"/>
                    <a:gd name="T44" fmla="*/ 50 w 63"/>
                    <a:gd name="T45" fmla="*/ 59 h 65"/>
                    <a:gd name="T46" fmla="*/ 44 w 63"/>
                    <a:gd name="T47" fmla="*/ 63 h 65"/>
                    <a:gd name="T48" fmla="*/ 38 w 63"/>
                    <a:gd name="T49" fmla="*/ 63 h 65"/>
                    <a:gd name="T50" fmla="*/ 32 w 63"/>
                    <a:gd name="T51" fmla="*/ 65 h 65"/>
                    <a:gd name="T52" fmla="*/ 26 w 63"/>
                    <a:gd name="T53" fmla="*/ 63 h 65"/>
                    <a:gd name="T54" fmla="*/ 20 w 63"/>
                    <a:gd name="T55" fmla="*/ 63 h 65"/>
                    <a:gd name="T56" fmla="*/ 14 w 63"/>
                    <a:gd name="T57" fmla="*/ 59 h 65"/>
                    <a:gd name="T58" fmla="*/ 8 w 63"/>
                    <a:gd name="T59" fmla="*/ 55 h 65"/>
                    <a:gd name="T60" fmla="*/ 6 w 63"/>
                    <a:gd name="T61" fmla="*/ 49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6" y="13"/>
                      </a:lnTo>
                      <a:lnTo>
                        <a:pt x="8" y="9"/>
                      </a:lnTo>
                      <a:lnTo>
                        <a:pt x="14" y="6"/>
                      </a:lnTo>
                      <a:lnTo>
                        <a:pt x="20" y="2"/>
                      </a:lnTo>
                      <a:lnTo>
                        <a:pt x="26" y="0"/>
                      </a:lnTo>
                      <a:lnTo>
                        <a:pt x="32" y="0"/>
                      </a:lnTo>
                      <a:lnTo>
                        <a:pt x="38" y="0"/>
                      </a:lnTo>
                      <a:lnTo>
                        <a:pt x="44" y="2"/>
                      </a:lnTo>
                      <a:lnTo>
                        <a:pt x="50" y="6"/>
                      </a:lnTo>
                      <a:lnTo>
                        <a:pt x="56" y="9"/>
                      </a:lnTo>
                      <a:lnTo>
                        <a:pt x="58" y="13"/>
                      </a:lnTo>
                      <a:lnTo>
                        <a:pt x="62" y="19"/>
                      </a:lnTo>
                      <a:lnTo>
                        <a:pt x="63" y="25"/>
                      </a:lnTo>
                      <a:lnTo>
                        <a:pt x="63" y="31"/>
                      </a:lnTo>
                      <a:lnTo>
                        <a:pt x="63" y="39"/>
                      </a:lnTo>
                      <a:lnTo>
                        <a:pt x="62" y="45"/>
                      </a:lnTo>
                      <a:lnTo>
                        <a:pt x="58" y="49"/>
                      </a:lnTo>
                      <a:lnTo>
                        <a:pt x="56" y="55"/>
                      </a:lnTo>
                      <a:lnTo>
                        <a:pt x="50" y="59"/>
                      </a:lnTo>
                      <a:lnTo>
                        <a:pt x="44" y="63"/>
                      </a:lnTo>
                      <a:lnTo>
                        <a:pt x="38" y="63"/>
                      </a:lnTo>
                      <a:lnTo>
                        <a:pt x="32" y="65"/>
                      </a:lnTo>
                      <a:lnTo>
                        <a:pt x="26" y="63"/>
                      </a:lnTo>
                      <a:lnTo>
                        <a:pt x="20" y="63"/>
                      </a:lnTo>
                      <a:lnTo>
                        <a:pt x="14" y="59"/>
                      </a:lnTo>
                      <a:lnTo>
                        <a:pt x="8"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7" name="Freeform 240"/>
                <p:cNvSpPr>
                  <a:spLocks/>
                </p:cNvSpPr>
                <p:nvPr/>
              </p:nvSpPr>
              <p:spPr bwMode="auto">
                <a:xfrm>
                  <a:off x="5426" y="667"/>
                  <a:ext cx="65" cy="65"/>
                </a:xfrm>
                <a:custGeom>
                  <a:avLst/>
                  <a:gdLst>
                    <a:gd name="T0" fmla="*/ 0 w 65"/>
                    <a:gd name="T1" fmla="*/ 32 h 65"/>
                    <a:gd name="T2" fmla="*/ 0 w 65"/>
                    <a:gd name="T3" fmla="*/ 26 h 65"/>
                    <a:gd name="T4" fmla="*/ 2 w 65"/>
                    <a:gd name="T5" fmla="*/ 20 h 65"/>
                    <a:gd name="T6" fmla="*/ 6 w 65"/>
                    <a:gd name="T7" fmla="*/ 14 h 65"/>
                    <a:gd name="T8" fmla="*/ 10 w 65"/>
                    <a:gd name="T9" fmla="*/ 10 h 65"/>
                    <a:gd name="T10" fmla="*/ 14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49 w 65"/>
                    <a:gd name="T23" fmla="*/ 6 h 65"/>
                    <a:gd name="T24" fmla="*/ 55 w 65"/>
                    <a:gd name="T25" fmla="*/ 10 h 65"/>
                    <a:gd name="T26" fmla="*/ 59 w 65"/>
                    <a:gd name="T27" fmla="*/ 14 h 65"/>
                    <a:gd name="T28" fmla="*/ 61 w 65"/>
                    <a:gd name="T29" fmla="*/ 20 h 65"/>
                    <a:gd name="T30" fmla="*/ 63 w 65"/>
                    <a:gd name="T31" fmla="*/ 26 h 65"/>
                    <a:gd name="T32" fmla="*/ 65 w 65"/>
                    <a:gd name="T33" fmla="*/ 32 h 65"/>
                    <a:gd name="T34" fmla="*/ 63 w 65"/>
                    <a:gd name="T35" fmla="*/ 40 h 65"/>
                    <a:gd name="T36" fmla="*/ 61 w 65"/>
                    <a:gd name="T37" fmla="*/ 46 h 65"/>
                    <a:gd name="T38" fmla="*/ 59 w 65"/>
                    <a:gd name="T39" fmla="*/ 50 h 65"/>
                    <a:gd name="T40" fmla="*/ 55 w 65"/>
                    <a:gd name="T41" fmla="*/ 55 h 65"/>
                    <a:gd name="T42" fmla="*/ 49 w 65"/>
                    <a:gd name="T43" fmla="*/ 59 h 65"/>
                    <a:gd name="T44" fmla="*/ 45 w 65"/>
                    <a:gd name="T45" fmla="*/ 63 h 65"/>
                    <a:gd name="T46" fmla="*/ 39 w 65"/>
                    <a:gd name="T47" fmla="*/ 65 h 65"/>
                    <a:gd name="T48" fmla="*/ 31 w 65"/>
                    <a:gd name="T49" fmla="*/ 65 h 65"/>
                    <a:gd name="T50" fmla="*/ 25 w 65"/>
                    <a:gd name="T51" fmla="*/ 65 h 65"/>
                    <a:gd name="T52" fmla="*/ 19 w 65"/>
                    <a:gd name="T53" fmla="*/ 63 h 65"/>
                    <a:gd name="T54" fmla="*/ 14 w 65"/>
                    <a:gd name="T55" fmla="*/ 59 h 65"/>
                    <a:gd name="T56" fmla="*/ 10 w 65"/>
                    <a:gd name="T57" fmla="*/ 55 h 65"/>
                    <a:gd name="T58" fmla="*/ 6 w 65"/>
                    <a:gd name="T59" fmla="*/ 50 h 65"/>
                    <a:gd name="T60" fmla="*/ 2 w 65"/>
                    <a:gd name="T61" fmla="*/ 46 h 65"/>
                    <a:gd name="T62" fmla="*/ 0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10" y="10"/>
                      </a:lnTo>
                      <a:lnTo>
                        <a:pt x="14" y="6"/>
                      </a:lnTo>
                      <a:lnTo>
                        <a:pt x="19" y="2"/>
                      </a:lnTo>
                      <a:lnTo>
                        <a:pt x="25" y="0"/>
                      </a:lnTo>
                      <a:lnTo>
                        <a:pt x="31" y="0"/>
                      </a:lnTo>
                      <a:lnTo>
                        <a:pt x="39" y="0"/>
                      </a:lnTo>
                      <a:lnTo>
                        <a:pt x="45" y="2"/>
                      </a:lnTo>
                      <a:lnTo>
                        <a:pt x="49" y="6"/>
                      </a:lnTo>
                      <a:lnTo>
                        <a:pt x="55" y="10"/>
                      </a:lnTo>
                      <a:lnTo>
                        <a:pt x="59" y="14"/>
                      </a:lnTo>
                      <a:lnTo>
                        <a:pt x="61" y="20"/>
                      </a:lnTo>
                      <a:lnTo>
                        <a:pt x="63" y="26"/>
                      </a:lnTo>
                      <a:lnTo>
                        <a:pt x="65" y="32"/>
                      </a:lnTo>
                      <a:lnTo>
                        <a:pt x="63" y="40"/>
                      </a:lnTo>
                      <a:lnTo>
                        <a:pt x="61" y="46"/>
                      </a:lnTo>
                      <a:lnTo>
                        <a:pt x="59" y="50"/>
                      </a:lnTo>
                      <a:lnTo>
                        <a:pt x="55" y="55"/>
                      </a:lnTo>
                      <a:lnTo>
                        <a:pt x="49" y="59"/>
                      </a:lnTo>
                      <a:lnTo>
                        <a:pt x="45" y="63"/>
                      </a:lnTo>
                      <a:lnTo>
                        <a:pt x="39" y="65"/>
                      </a:lnTo>
                      <a:lnTo>
                        <a:pt x="31" y="65"/>
                      </a:lnTo>
                      <a:lnTo>
                        <a:pt x="25" y="65"/>
                      </a:lnTo>
                      <a:lnTo>
                        <a:pt x="19" y="63"/>
                      </a:lnTo>
                      <a:lnTo>
                        <a:pt x="14" y="59"/>
                      </a:lnTo>
                      <a:lnTo>
                        <a:pt x="10" y="55"/>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8" name="Freeform 241"/>
                <p:cNvSpPr>
                  <a:spLocks/>
                </p:cNvSpPr>
                <p:nvPr/>
              </p:nvSpPr>
              <p:spPr bwMode="auto">
                <a:xfrm>
                  <a:off x="5426" y="667"/>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10 w 65"/>
                    <a:gd name="T11" fmla="*/ 10 h 65"/>
                    <a:gd name="T12" fmla="*/ 14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49 w 65"/>
                    <a:gd name="T25" fmla="*/ 6 h 65"/>
                    <a:gd name="T26" fmla="*/ 55 w 65"/>
                    <a:gd name="T27" fmla="*/ 10 h 65"/>
                    <a:gd name="T28" fmla="*/ 59 w 65"/>
                    <a:gd name="T29" fmla="*/ 14 h 65"/>
                    <a:gd name="T30" fmla="*/ 61 w 65"/>
                    <a:gd name="T31" fmla="*/ 20 h 65"/>
                    <a:gd name="T32" fmla="*/ 63 w 65"/>
                    <a:gd name="T33" fmla="*/ 26 h 65"/>
                    <a:gd name="T34" fmla="*/ 65 w 65"/>
                    <a:gd name="T35" fmla="*/ 32 h 65"/>
                    <a:gd name="T36" fmla="*/ 63 w 65"/>
                    <a:gd name="T37" fmla="*/ 40 h 65"/>
                    <a:gd name="T38" fmla="*/ 61 w 65"/>
                    <a:gd name="T39" fmla="*/ 46 h 65"/>
                    <a:gd name="T40" fmla="*/ 59 w 65"/>
                    <a:gd name="T41" fmla="*/ 50 h 65"/>
                    <a:gd name="T42" fmla="*/ 55 w 65"/>
                    <a:gd name="T43" fmla="*/ 55 h 65"/>
                    <a:gd name="T44" fmla="*/ 49 w 65"/>
                    <a:gd name="T45" fmla="*/ 59 h 65"/>
                    <a:gd name="T46" fmla="*/ 45 w 65"/>
                    <a:gd name="T47" fmla="*/ 63 h 65"/>
                    <a:gd name="T48" fmla="*/ 39 w 65"/>
                    <a:gd name="T49" fmla="*/ 65 h 65"/>
                    <a:gd name="T50" fmla="*/ 31 w 65"/>
                    <a:gd name="T51" fmla="*/ 65 h 65"/>
                    <a:gd name="T52" fmla="*/ 25 w 65"/>
                    <a:gd name="T53" fmla="*/ 65 h 65"/>
                    <a:gd name="T54" fmla="*/ 19 w 65"/>
                    <a:gd name="T55" fmla="*/ 63 h 65"/>
                    <a:gd name="T56" fmla="*/ 14 w 65"/>
                    <a:gd name="T57" fmla="*/ 59 h 65"/>
                    <a:gd name="T58" fmla="*/ 10 w 65"/>
                    <a:gd name="T59" fmla="*/ 55 h 65"/>
                    <a:gd name="T60" fmla="*/ 6 w 65"/>
                    <a:gd name="T61" fmla="*/ 50 h 65"/>
                    <a:gd name="T62" fmla="*/ 2 w 65"/>
                    <a:gd name="T63" fmla="*/ 46 h 65"/>
                    <a:gd name="T64" fmla="*/ 0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10" y="10"/>
                      </a:lnTo>
                      <a:lnTo>
                        <a:pt x="14" y="6"/>
                      </a:lnTo>
                      <a:lnTo>
                        <a:pt x="19" y="2"/>
                      </a:lnTo>
                      <a:lnTo>
                        <a:pt x="25" y="0"/>
                      </a:lnTo>
                      <a:lnTo>
                        <a:pt x="31" y="0"/>
                      </a:lnTo>
                      <a:lnTo>
                        <a:pt x="39" y="0"/>
                      </a:lnTo>
                      <a:lnTo>
                        <a:pt x="45" y="2"/>
                      </a:lnTo>
                      <a:lnTo>
                        <a:pt x="49" y="6"/>
                      </a:lnTo>
                      <a:lnTo>
                        <a:pt x="55" y="10"/>
                      </a:lnTo>
                      <a:lnTo>
                        <a:pt x="59" y="14"/>
                      </a:lnTo>
                      <a:lnTo>
                        <a:pt x="61" y="20"/>
                      </a:lnTo>
                      <a:lnTo>
                        <a:pt x="63" y="26"/>
                      </a:lnTo>
                      <a:lnTo>
                        <a:pt x="65" y="32"/>
                      </a:lnTo>
                      <a:lnTo>
                        <a:pt x="63" y="40"/>
                      </a:lnTo>
                      <a:lnTo>
                        <a:pt x="61" y="46"/>
                      </a:lnTo>
                      <a:lnTo>
                        <a:pt x="59" y="50"/>
                      </a:lnTo>
                      <a:lnTo>
                        <a:pt x="55" y="55"/>
                      </a:lnTo>
                      <a:lnTo>
                        <a:pt x="49" y="59"/>
                      </a:lnTo>
                      <a:lnTo>
                        <a:pt x="45" y="63"/>
                      </a:lnTo>
                      <a:lnTo>
                        <a:pt x="39" y="65"/>
                      </a:lnTo>
                      <a:lnTo>
                        <a:pt x="31" y="65"/>
                      </a:lnTo>
                      <a:lnTo>
                        <a:pt x="25" y="65"/>
                      </a:lnTo>
                      <a:lnTo>
                        <a:pt x="19" y="63"/>
                      </a:lnTo>
                      <a:lnTo>
                        <a:pt x="14" y="59"/>
                      </a:lnTo>
                      <a:lnTo>
                        <a:pt x="10" y="55"/>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9" name="Freeform 242"/>
                <p:cNvSpPr>
                  <a:spLocks/>
                </p:cNvSpPr>
                <p:nvPr/>
              </p:nvSpPr>
              <p:spPr bwMode="auto">
                <a:xfrm>
                  <a:off x="5095" y="829"/>
                  <a:ext cx="63" cy="63"/>
                </a:xfrm>
                <a:custGeom>
                  <a:avLst/>
                  <a:gdLst>
                    <a:gd name="T0" fmla="*/ 0 w 63"/>
                    <a:gd name="T1" fmla="*/ 31 h 63"/>
                    <a:gd name="T2" fmla="*/ 0 w 63"/>
                    <a:gd name="T3" fmla="*/ 23 h 63"/>
                    <a:gd name="T4" fmla="*/ 2 w 63"/>
                    <a:gd name="T5" fmla="*/ 19 h 63"/>
                    <a:gd name="T6" fmla="*/ 6 w 63"/>
                    <a:gd name="T7" fmla="*/ 14 h 63"/>
                    <a:gd name="T8" fmla="*/ 10 w 63"/>
                    <a:gd name="T9" fmla="*/ 8 h 63"/>
                    <a:gd name="T10" fmla="*/ 14 w 63"/>
                    <a:gd name="T11" fmla="*/ 4 h 63"/>
                    <a:gd name="T12" fmla="*/ 20 w 63"/>
                    <a:gd name="T13" fmla="*/ 2 h 63"/>
                    <a:gd name="T14" fmla="*/ 26 w 63"/>
                    <a:gd name="T15" fmla="*/ 0 h 63"/>
                    <a:gd name="T16" fmla="*/ 32 w 63"/>
                    <a:gd name="T17" fmla="*/ 0 h 63"/>
                    <a:gd name="T18" fmla="*/ 37 w 63"/>
                    <a:gd name="T19" fmla="*/ 0 h 63"/>
                    <a:gd name="T20" fmla="*/ 43 w 63"/>
                    <a:gd name="T21" fmla="*/ 2 h 63"/>
                    <a:gd name="T22" fmla="*/ 49 w 63"/>
                    <a:gd name="T23" fmla="*/ 4 h 63"/>
                    <a:gd name="T24" fmla="*/ 55 w 63"/>
                    <a:gd name="T25" fmla="*/ 8 h 63"/>
                    <a:gd name="T26" fmla="*/ 59 w 63"/>
                    <a:gd name="T27" fmla="*/ 14 h 63"/>
                    <a:gd name="T28" fmla="*/ 61 w 63"/>
                    <a:gd name="T29" fmla="*/ 19 h 63"/>
                    <a:gd name="T30" fmla="*/ 63 w 63"/>
                    <a:gd name="T31" fmla="*/ 23 h 63"/>
                    <a:gd name="T32" fmla="*/ 63 w 63"/>
                    <a:gd name="T33" fmla="*/ 31 h 63"/>
                    <a:gd name="T34" fmla="*/ 63 w 63"/>
                    <a:gd name="T35" fmla="*/ 37 h 63"/>
                    <a:gd name="T36" fmla="*/ 61 w 63"/>
                    <a:gd name="T37" fmla="*/ 43 h 63"/>
                    <a:gd name="T38" fmla="*/ 59 w 63"/>
                    <a:gd name="T39" fmla="*/ 49 h 63"/>
                    <a:gd name="T40" fmla="*/ 55 w 63"/>
                    <a:gd name="T41" fmla="*/ 53 h 63"/>
                    <a:gd name="T42" fmla="*/ 49 w 63"/>
                    <a:gd name="T43" fmla="*/ 57 h 63"/>
                    <a:gd name="T44" fmla="*/ 43 w 63"/>
                    <a:gd name="T45" fmla="*/ 61 h 63"/>
                    <a:gd name="T46" fmla="*/ 37 w 63"/>
                    <a:gd name="T47" fmla="*/ 63 h 63"/>
                    <a:gd name="T48" fmla="*/ 32 w 63"/>
                    <a:gd name="T49" fmla="*/ 63 h 63"/>
                    <a:gd name="T50" fmla="*/ 26 w 63"/>
                    <a:gd name="T51" fmla="*/ 63 h 63"/>
                    <a:gd name="T52" fmla="*/ 20 w 63"/>
                    <a:gd name="T53" fmla="*/ 61 h 63"/>
                    <a:gd name="T54" fmla="*/ 14 w 63"/>
                    <a:gd name="T55" fmla="*/ 57 h 63"/>
                    <a:gd name="T56" fmla="*/ 10 w 63"/>
                    <a:gd name="T57" fmla="*/ 53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3"/>
                      </a:lnTo>
                      <a:lnTo>
                        <a:pt x="2" y="19"/>
                      </a:lnTo>
                      <a:lnTo>
                        <a:pt x="6" y="14"/>
                      </a:lnTo>
                      <a:lnTo>
                        <a:pt x="10" y="8"/>
                      </a:lnTo>
                      <a:lnTo>
                        <a:pt x="14" y="4"/>
                      </a:lnTo>
                      <a:lnTo>
                        <a:pt x="20" y="2"/>
                      </a:lnTo>
                      <a:lnTo>
                        <a:pt x="26" y="0"/>
                      </a:lnTo>
                      <a:lnTo>
                        <a:pt x="32" y="0"/>
                      </a:lnTo>
                      <a:lnTo>
                        <a:pt x="37" y="0"/>
                      </a:lnTo>
                      <a:lnTo>
                        <a:pt x="43" y="2"/>
                      </a:lnTo>
                      <a:lnTo>
                        <a:pt x="49" y="4"/>
                      </a:lnTo>
                      <a:lnTo>
                        <a:pt x="55" y="8"/>
                      </a:lnTo>
                      <a:lnTo>
                        <a:pt x="59" y="14"/>
                      </a:lnTo>
                      <a:lnTo>
                        <a:pt x="61" y="19"/>
                      </a:lnTo>
                      <a:lnTo>
                        <a:pt x="63" y="23"/>
                      </a:lnTo>
                      <a:lnTo>
                        <a:pt x="63" y="31"/>
                      </a:lnTo>
                      <a:lnTo>
                        <a:pt x="63" y="37"/>
                      </a:lnTo>
                      <a:lnTo>
                        <a:pt x="61" y="43"/>
                      </a:lnTo>
                      <a:lnTo>
                        <a:pt x="59" y="49"/>
                      </a:lnTo>
                      <a:lnTo>
                        <a:pt x="55" y="53"/>
                      </a:lnTo>
                      <a:lnTo>
                        <a:pt x="49" y="57"/>
                      </a:lnTo>
                      <a:lnTo>
                        <a:pt x="43" y="61"/>
                      </a:lnTo>
                      <a:lnTo>
                        <a:pt x="37" y="63"/>
                      </a:lnTo>
                      <a:lnTo>
                        <a:pt x="32" y="63"/>
                      </a:lnTo>
                      <a:lnTo>
                        <a:pt x="26" y="63"/>
                      </a:lnTo>
                      <a:lnTo>
                        <a:pt x="20" y="61"/>
                      </a:lnTo>
                      <a:lnTo>
                        <a:pt x="14" y="57"/>
                      </a:lnTo>
                      <a:lnTo>
                        <a:pt x="10"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0" name="Freeform 243"/>
                <p:cNvSpPr>
                  <a:spLocks/>
                </p:cNvSpPr>
                <p:nvPr/>
              </p:nvSpPr>
              <p:spPr bwMode="auto">
                <a:xfrm>
                  <a:off x="5095" y="829"/>
                  <a:ext cx="63" cy="63"/>
                </a:xfrm>
                <a:custGeom>
                  <a:avLst/>
                  <a:gdLst>
                    <a:gd name="T0" fmla="*/ 0 w 63"/>
                    <a:gd name="T1" fmla="*/ 31 h 63"/>
                    <a:gd name="T2" fmla="*/ 0 w 63"/>
                    <a:gd name="T3" fmla="*/ 31 h 63"/>
                    <a:gd name="T4" fmla="*/ 0 w 63"/>
                    <a:gd name="T5" fmla="*/ 23 h 63"/>
                    <a:gd name="T6" fmla="*/ 2 w 63"/>
                    <a:gd name="T7" fmla="*/ 19 h 63"/>
                    <a:gd name="T8" fmla="*/ 6 w 63"/>
                    <a:gd name="T9" fmla="*/ 14 h 63"/>
                    <a:gd name="T10" fmla="*/ 10 w 63"/>
                    <a:gd name="T11" fmla="*/ 8 h 63"/>
                    <a:gd name="T12" fmla="*/ 14 w 63"/>
                    <a:gd name="T13" fmla="*/ 4 h 63"/>
                    <a:gd name="T14" fmla="*/ 20 w 63"/>
                    <a:gd name="T15" fmla="*/ 2 h 63"/>
                    <a:gd name="T16" fmla="*/ 26 w 63"/>
                    <a:gd name="T17" fmla="*/ 0 h 63"/>
                    <a:gd name="T18" fmla="*/ 32 w 63"/>
                    <a:gd name="T19" fmla="*/ 0 h 63"/>
                    <a:gd name="T20" fmla="*/ 37 w 63"/>
                    <a:gd name="T21" fmla="*/ 0 h 63"/>
                    <a:gd name="T22" fmla="*/ 43 w 63"/>
                    <a:gd name="T23" fmla="*/ 2 h 63"/>
                    <a:gd name="T24" fmla="*/ 49 w 63"/>
                    <a:gd name="T25" fmla="*/ 4 h 63"/>
                    <a:gd name="T26" fmla="*/ 55 w 63"/>
                    <a:gd name="T27" fmla="*/ 8 h 63"/>
                    <a:gd name="T28" fmla="*/ 59 w 63"/>
                    <a:gd name="T29" fmla="*/ 14 h 63"/>
                    <a:gd name="T30" fmla="*/ 61 w 63"/>
                    <a:gd name="T31" fmla="*/ 19 h 63"/>
                    <a:gd name="T32" fmla="*/ 63 w 63"/>
                    <a:gd name="T33" fmla="*/ 23 h 63"/>
                    <a:gd name="T34" fmla="*/ 63 w 63"/>
                    <a:gd name="T35" fmla="*/ 31 h 63"/>
                    <a:gd name="T36" fmla="*/ 63 w 63"/>
                    <a:gd name="T37" fmla="*/ 37 h 63"/>
                    <a:gd name="T38" fmla="*/ 61 w 63"/>
                    <a:gd name="T39" fmla="*/ 43 h 63"/>
                    <a:gd name="T40" fmla="*/ 59 w 63"/>
                    <a:gd name="T41" fmla="*/ 49 h 63"/>
                    <a:gd name="T42" fmla="*/ 55 w 63"/>
                    <a:gd name="T43" fmla="*/ 53 h 63"/>
                    <a:gd name="T44" fmla="*/ 49 w 63"/>
                    <a:gd name="T45" fmla="*/ 57 h 63"/>
                    <a:gd name="T46" fmla="*/ 43 w 63"/>
                    <a:gd name="T47" fmla="*/ 61 h 63"/>
                    <a:gd name="T48" fmla="*/ 37 w 63"/>
                    <a:gd name="T49" fmla="*/ 63 h 63"/>
                    <a:gd name="T50" fmla="*/ 32 w 63"/>
                    <a:gd name="T51" fmla="*/ 63 h 63"/>
                    <a:gd name="T52" fmla="*/ 26 w 63"/>
                    <a:gd name="T53" fmla="*/ 63 h 63"/>
                    <a:gd name="T54" fmla="*/ 20 w 63"/>
                    <a:gd name="T55" fmla="*/ 61 h 63"/>
                    <a:gd name="T56" fmla="*/ 14 w 63"/>
                    <a:gd name="T57" fmla="*/ 57 h 63"/>
                    <a:gd name="T58" fmla="*/ 10 w 63"/>
                    <a:gd name="T59" fmla="*/ 53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3"/>
                      </a:lnTo>
                      <a:lnTo>
                        <a:pt x="2" y="19"/>
                      </a:lnTo>
                      <a:lnTo>
                        <a:pt x="6" y="14"/>
                      </a:lnTo>
                      <a:lnTo>
                        <a:pt x="10" y="8"/>
                      </a:lnTo>
                      <a:lnTo>
                        <a:pt x="14" y="4"/>
                      </a:lnTo>
                      <a:lnTo>
                        <a:pt x="20" y="2"/>
                      </a:lnTo>
                      <a:lnTo>
                        <a:pt x="26" y="0"/>
                      </a:lnTo>
                      <a:lnTo>
                        <a:pt x="32" y="0"/>
                      </a:lnTo>
                      <a:lnTo>
                        <a:pt x="37" y="0"/>
                      </a:lnTo>
                      <a:lnTo>
                        <a:pt x="43" y="2"/>
                      </a:lnTo>
                      <a:lnTo>
                        <a:pt x="49" y="4"/>
                      </a:lnTo>
                      <a:lnTo>
                        <a:pt x="55" y="8"/>
                      </a:lnTo>
                      <a:lnTo>
                        <a:pt x="59" y="14"/>
                      </a:lnTo>
                      <a:lnTo>
                        <a:pt x="61" y="19"/>
                      </a:lnTo>
                      <a:lnTo>
                        <a:pt x="63" y="23"/>
                      </a:lnTo>
                      <a:lnTo>
                        <a:pt x="63" y="31"/>
                      </a:lnTo>
                      <a:lnTo>
                        <a:pt x="63" y="37"/>
                      </a:lnTo>
                      <a:lnTo>
                        <a:pt x="61" y="43"/>
                      </a:lnTo>
                      <a:lnTo>
                        <a:pt x="59" y="49"/>
                      </a:lnTo>
                      <a:lnTo>
                        <a:pt x="55" y="53"/>
                      </a:lnTo>
                      <a:lnTo>
                        <a:pt x="49" y="57"/>
                      </a:lnTo>
                      <a:lnTo>
                        <a:pt x="43" y="61"/>
                      </a:lnTo>
                      <a:lnTo>
                        <a:pt x="37" y="63"/>
                      </a:lnTo>
                      <a:lnTo>
                        <a:pt x="32" y="63"/>
                      </a:lnTo>
                      <a:lnTo>
                        <a:pt x="26" y="63"/>
                      </a:lnTo>
                      <a:lnTo>
                        <a:pt x="20" y="61"/>
                      </a:lnTo>
                      <a:lnTo>
                        <a:pt x="14" y="57"/>
                      </a:lnTo>
                      <a:lnTo>
                        <a:pt x="10"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1" name="Freeform 244"/>
                <p:cNvSpPr>
                  <a:spLocks/>
                </p:cNvSpPr>
                <p:nvPr/>
              </p:nvSpPr>
              <p:spPr bwMode="auto">
                <a:xfrm>
                  <a:off x="5552" y="758"/>
                  <a:ext cx="65" cy="65"/>
                </a:xfrm>
                <a:custGeom>
                  <a:avLst/>
                  <a:gdLst>
                    <a:gd name="T0" fmla="*/ 0 w 65"/>
                    <a:gd name="T1" fmla="*/ 33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4 h 65"/>
                    <a:gd name="T14" fmla="*/ 25 w 65"/>
                    <a:gd name="T15" fmla="*/ 2 h 65"/>
                    <a:gd name="T16" fmla="*/ 31 w 65"/>
                    <a:gd name="T17" fmla="*/ 0 h 65"/>
                    <a:gd name="T18" fmla="*/ 37 w 65"/>
                    <a:gd name="T19" fmla="*/ 2 h 65"/>
                    <a:gd name="T20" fmla="*/ 45 w 65"/>
                    <a:gd name="T21" fmla="*/ 4 h 65"/>
                    <a:gd name="T22" fmla="*/ 49 w 65"/>
                    <a:gd name="T23" fmla="*/ 6 h 65"/>
                    <a:gd name="T24" fmla="*/ 55 w 65"/>
                    <a:gd name="T25" fmla="*/ 10 h 65"/>
                    <a:gd name="T26" fmla="*/ 59 w 65"/>
                    <a:gd name="T27" fmla="*/ 14 h 65"/>
                    <a:gd name="T28" fmla="*/ 61 w 65"/>
                    <a:gd name="T29" fmla="*/ 20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7 w 65"/>
                    <a:gd name="T47" fmla="*/ 65 h 65"/>
                    <a:gd name="T48" fmla="*/ 31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20"/>
                      </a:lnTo>
                      <a:lnTo>
                        <a:pt x="6" y="14"/>
                      </a:lnTo>
                      <a:lnTo>
                        <a:pt x="10" y="10"/>
                      </a:lnTo>
                      <a:lnTo>
                        <a:pt x="14" y="6"/>
                      </a:lnTo>
                      <a:lnTo>
                        <a:pt x="20" y="4"/>
                      </a:lnTo>
                      <a:lnTo>
                        <a:pt x="25" y="2"/>
                      </a:lnTo>
                      <a:lnTo>
                        <a:pt x="31" y="0"/>
                      </a:lnTo>
                      <a:lnTo>
                        <a:pt x="37" y="2"/>
                      </a:lnTo>
                      <a:lnTo>
                        <a:pt x="45" y="4"/>
                      </a:lnTo>
                      <a:lnTo>
                        <a:pt x="49" y="6"/>
                      </a:lnTo>
                      <a:lnTo>
                        <a:pt x="55" y="10"/>
                      </a:lnTo>
                      <a:lnTo>
                        <a:pt x="59" y="14"/>
                      </a:lnTo>
                      <a:lnTo>
                        <a:pt x="61" y="20"/>
                      </a:lnTo>
                      <a:lnTo>
                        <a:pt x="63" y="25"/>
                      </a:lnTo>
                      <a:lnTo>
                        <a:pt x="65" y="33"/>
                      </a:lnTo>
                      <a:lnTo>
                        <a:pt x="63" y="39"/>
                      </a:lnTo>
                      <a:lnTo>
                        <a:pt x="61" y="45"/>
                      </a:lnTo>
                      <a:lnTo>
                        <a:pt x="59" y="51"/>
                      </a:lnTo>
                      <a:lnTo>
                        <a:pt x="55" y="55"/>
                      </a:lnTo>
                      <a:lnTo>
                        <a:pt x="49" y="59"/>
                      </a:lnTo>
                      <a:lnTo>
                        <a:pt x="45" y="63"/>
                      </a:lnTo>
                      <a:lnTo>
                        <a:pt x="37" y="65"/>
                      </a:lnTo>
                      <a:lnTo>
                        <a:pt x="31" y="65"/>
                      </a:lnTo>
                      <a:lnTo>
                        <a:pt x="25"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2" name="Freeform 245"/>
                <p:cNvSpPr>
                  <a:spLocks/>
                </p:cNvSpPr>
                <p:nvPr/>
              </p:nvSpPr>
              <p:spPr bwMode="auto">
                <a:xfrm>
                  <a:off x="5552" y="758"/>
                  <a:ext cx="65" cy="65"/>
                </a:xfrm>
                <a:custGeom>
                  <a:avLst/>
                  <a:gdLst>
                    <a:gd name="T0" fmla="*/ 0 w 65"/>
                    <a:gd name="T1" fmla="*/ 33 h 65"/>
                    <a:gd name="T2" fmla="*/ 0 w 65"/>
                    <a:gd name="T3" fmla="*/ 33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4 h 65"/>
                    <a:gd name="T16" fmla="*/ 25 w 65"/>
                    <a:gd name="T17" fmla="*/ 2 h 65"/>
                    <a:gd name="T18" fmla="*/ 31 w 65"/>
                    <a:gd name="T19" fmla="*/ 0 h 65"/>
                    <a:gd name="T20" fmla="*/ 37 w 65"/>
                    <a:gd name="T21" fmla="*/ 2 h 65"/>
                    <a:gd name="T22" fmla="*/ 45 w 65"/>
                    <a:gd name="T23" fmla="*/ 4 h 65"/>
                    <a:gd name="T24" fmla="*/ 49 w 65"/>
                    <a:gd name="T25" fmla="*/ 6 h 65"/>
                    <a:gd name="T26" fmla="*/ 55 w 65"/>
                    <a:gd name="T27" fmla="*/ 10 h 65"/>
                    <a:gd name="T28" fmla="*/ 59 w 65"/>
                    <a:gd name="T29" fmla="*/ 14 h 65"/>
                    <a:gd name="T30" fmla="*/ 61 w 65"/>
                    <a:gd name="T31" fmla="*/ 20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7 w 65"/>
                    <a:gd name="T49" fmla="*/ 65 h 65"/>
                    <a:gd name="T50" fmla="*/ 31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20"/>
                      </a:lnTo>
                      <a:lnTo>
                        <a:pt x="6" y="14"/>
                      </a:lnTo>
                      <a:lnTo>
                        <a:pt x="10" y="10"/>
                      </a:lnTo>
                      <a:lnTo>
                        <a:pt x="14" y="6"/>
                      </a:lnTo>
                      <a:lnTo>
                        <a:pt x="20" y="4"/>
                      </a:lnTo>
                      <a:lnTo>
                        <a:pt x="25" y="2"/>
                      </a:lnTo>
                      <a:lnTo>
                        <a:pt x="31" y="0"/>
                      </a:lnTo>
                      <a:lnTo>
                        <a:pt x="37" y="2"/>
                      </a:lnTo>
                      <a:lnTo>
                        <a:pt x="45" y="4"/>
                      </a:lnTo>
                      <a:lnTo>
                        <a:pt x="49" y="6"/>
                      </a:lnTo>
                      <a:lnTo>
                        <a:pt x="55" y="10"/>
                      </a:lnTo>
                      <a:lnTo>
                        <a:pt x="59" y="14"/>
                      </a:lnTo>
                      <a:lnTo>
                        <a:pt x="61" y="20"/>
                      </a:lnTo>
                      <a:lnTo>
                        <a:pt x="63" y="25"/>
                      </a:lnTo>
                      <a:lnTo>
                        <a:pt x="65" y="33"/>
                      </a:lnTo>
                      <a:lnTo>
                        <a:pt x="63" y="39"/>
                      </a:lnTo>
                      <a:lnTo>
                        <a:pt x="61" y="45"/>
                      </a:lnTo>
                      <a:lnTo>
                        <a:pt x="59" y="51"/>
                      </a:lnTo>
                      <a:lnTo>
                        <a:pt x="55" y="55"/>
                      </a:lnTo>
                      <a:lnTo>
                        <a:pt x="49" y="59"/>
                      </a:lnTo>
                      <a:lnTo>
                        <a:pt x="45" y="63"/>
                      </a:lnTo>
                      <a:lnTo>
                        <a:pt x="37" y="65"/>
                      </a:lnTo>
                      <a:lnTo>
                        <a:pt x="31" y="65"/>
                      </a:lnTo>
                      <a:lnTo>
                        <a:pt x="25"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3" name="Freeform 246"/>
                <p:cNvSpPr>
                  <a:spLocks/>
                </p:cNvSpPr>
                <p:nvPr/>
              </p:nvSpPr>
              <p:spPr bwMode="auto">
                <a:xfrm>
                  <a:off x="5308" y="750"/>
                  <a:ext cx="65" cy="63"/>
                </a:xfrm>
                <a:custGeom>
                  <a:avLst/>
                  <a:gdLst>
                    <a:gd name="T0" fmla="*/ 0 w 65"/>
                    <a:gd name="T1" fmla="*/ 32 h 63"/>
                    <a:gd name="T2" fmla="*/ 2 w 65"/>
                    <a:gd name="T3" fmla="*/ 24 h 63"/>
                    <a:gd name="T4" fmla="*/ 2 w 65"/>
                    <a:gd name="T5" fmla="*/ 20 h 63"/>
                    <a:gd name="T6" fmla="*/ 6 w 65"/>
                    <a:gd name="T7" fmla="*/ 14 h 63"/>
                    <a:gd name="T8" fmla="*/ 10 w 65"/>
                    <a:gd name="T9" fmla="*/ 8 h 63"/>
                    <a:gd name="T10" fmla="*/ 13 w 65"/>
                    <a:gd name="T11" fmla="*/ 4 h 63"/>
                    <a:gd name="T12" fmla="*/ 19 w 65"/>
                    <a:gd name="T13" fmla="*/ 2 h 63"/>
                    <a:gd name="T14" fmla="*/ 25 w 65"/>
                    <a:gd name="T15" fmla="*/ 0 h 63"/>
                    <a:gd name="T16" fmla="*/ 31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3 w 65"/>
                    <a:gd name="T31" fmla="*/ 24 h 63"/>
                    <a:gd name="T32" fmla="*/ 65 w 65"/>
                    <a:gd name="T33" fmla="*/ 32 h 63"/>
                    <a:gd name="T34" fmla="*/ 63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1 w 65"/>
                    <a:gd name="T49" fmla="*/ 63 h 63"/>
                    <a:gd name="T50" fmla="*/ 25 w 65"/>
                    <a:gd name="T51" fmla="*/ 63 h 63"/>
                    <a:gd name="T52" fmla="*/ 19 w 65"/>
                    <a:gd name="T53" fmla="*/ 61 h 63"/>
                    <a:gd name="T54" fmla="*/ 13 w 65"/>
                    <a:gd name="T55" fmla="*/ 57 h 63"/>
                    <a:gd name="T56" fmla="*/ 10 w 65"/>
                    <a:gd name="T57" fmla="*/ 53 h 63"/>
                    <a:gd name="T58" fmla="*/ 6 w 65"/>
                    <a:gd name="T59" fmla="*/ 49 h 63"/>
                    <a:gd name="T60" fmla="*/ 2 w 65"/>
                    <a:gd name="T61" fmla="*/ 43 h 63"/>
                    <a:gd name="T62" fmla="*/ 2 w 65"/>
                    <a:gd name="T63" fmla="*/ 37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2" y="20"/>
                      </a:lnTo>
                      <a:lnTo>
                        <a:pt x="6" y="14"/>
                      </a:lnTo>
                      <a:lnTo>
                        <a:pt x="10" y="8"/>
                      </a:lnTo>
                      <a:lnTo>
                        <a:pt x="13" y="4"/>
                      </a:lnTo>
                      <a:lnTo>
                        <a:pt x="19" y="2"/>
                      </a:lnTo>
                      <a:lnTo>
                        <a:pt x="25" y="0"/>
                      </a:lnTo>
                      <a:lnTo>
                        <a:pt x="31" y="0"/>
                      </a:lnTo>
                      <a:lnTo>
                        <a:pt x="39" y="0"/>
                      </a:lnTo>
                      <a:lnTo>
                        <a:pt x="45" y="2"/>
                      </a:lnTo>
                      <a:lnTo>
                        <a:pt x="51" y="4"/>
                      </a:lnTo>
                      <a:lnTo>
                        <a:pt x="55" y="8"/>
                      </a:lnTo>
                      <a:lnTo>
                        <a:pt x="59" y="14"/>
                      </a:lnTo>
                      <a:lnTo>
                        <a:pt x="63" y="20"/>
                      </a:lnTo>
                      <a:lnTo>
                        <a:pt x="63" y="24"/>
                      </a:lnTo>
                      <a:lnTo>
                        <a:pt x="65" y="32"/>
                      </a:lnTo>
                      <a:lnTo>
                        <a:pt x="63" y="37"/>
                      </a:lnTo>
                      <a:lnTo>
                        <a:pt x="63" y="43"/>
                      </a:lnTo>
                      <a:lnTo>
                        <a:pt x="59" y="49"/>
                      </a:lnTo>
                      <a:lnTo>
                        <a:pt x="55" y="53"/>
                      </a:lnTo>
                      <a:lnTo>
                        <a:pt x="51" y="57"/>
                      </a:lnTo>
                      <a:lnTo>
                        <a:pt x="45" y="61"/>
                      </a:lnTo>
                      <a:lnTo>
                        <a:pt x="39" y="63"/>
                      </a:lnTo>
                      <a:lnTo>
                        <a:pt x="31" y="63"/>
                      </a:lnTo>
                      <a:lnTo>
                        <a:pt x="25" y="63"/>
                      </a:lnTo>
                      <a:lnTo>
                        <a:pt x="19" y="61"/>
                      </a:lnTo>
                      <a:lnTo>
                        <a:pt x="13" y="57"/>
                      </a:lnTo>
                      <a:lnTo>
                        <a:pt x="10" y="53"/>
                      </a:lnTo>
                      <a:lnTo>
                        <a:pt x="6" y="49"/>
                      </a:lnTo>
                      <a:lnTo>
                        <a:pt x="2" y="43"/>
                      </a:lnTo>
                      <a:lnTo>
                        <a:pt x="2" y="37"/>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4" name="Freeform 247"/>
                <p:cNvSpPr>
                  <a:spLocks/>
                </p:cNvSpPr>
                <p:nvPr/>
              </p:nvSpPr>
              <p:spPr bwMode="auto">
                <a:xfrm>
                  <a:off x="5308" y="750"/>
                  <a:ext cx="65" cy="63"/>
                </a:xfrm>
                <a:custGeom>
                  <a:avLst/>
                  <a:gdLst>
                    <a:gd name="T0" fmla="*/ 0 w 65"/>
                    <a:gd name="T1" fmla="*/ 32 h 63"/>
                    <a:gd name="T2" fmla="*/ 0 w 65"/>
                    <a:gd name="T3" fmla="*/ 32 h 63"/>
                    <a:gd name="T4" fmla="*/ 2 w 65"/>
                    <a:gd name="T5" fmla="*/ 24 h 63"/>
                    <a:gd name="T6" fmla="*/ 2 w 65"/>
                    <a:gd name="T7" fmla="*/ 20 h 63"/>
                    <a:gd name="T8" fmla="*/ 6 w 65"/>
                    <a:gd name="T9" fmla="*/ 14 h 63"/>
                    <a:gd name="T10" fmla="*/ 10 w 65"/>
                    <a:gd name="T11" fmla="*/ 8 h 63"/>
                    <a:gd name="T12" fmla="*/ 13 w 65"/>
                    <a:gd name="T13" fmla="*/ 4 h 63"/>
                    <a:gd name="T14" fmla="*/ 19 w 65"/>
                    <a:gd name="T15" fmla="*/ 2 h 63"/>
                    <a:gd name="T16" fmla="*/ 25 w 65"/>
                    <a:gd name="T17" fmla="*/ 0 h 63"/>
                    <a:gd name="T18" fmla="*/ 31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3 w 65"/>
                    <a:gd name="T33" fmla="*/ 24 h 63"/>
                    <a:gd name="T34" fmla="*/ 65 w 65"/>
                    <a:gd name="T35" fmla="*/ 32 h 63"/>
                    <a:gd name="T36" fmla="*/ 63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1 w 65"/>
                    <a:gd name="T51" fmla="*/ 63 h 63"/>
                    <a:gd name="T52" fmla="*/ 25 w 65"/>
                    <a:gd name="T53" fmla="*/ 63 h 63"/>
                    <a:gd name="T54" fmla="*/ 19 w 65"/>
                    <a:gd name="T55" fmla="*/ 61 h 63"/>
                    <a:gd name="T56" fmla="*/ 13 w 65"/>
                    <a:gd name="T57" fmla="*/ 57 h 63"/>
                    <a:gd name="T58" fmla="*/ 10 w 65"/>
                    <a:gd name="T59" fmla="*/ 53 h 63"/>
                    <a:gd name="T60" fmla="*/ 6 w 65"/>
                    <a:gd name="T61" fmla="*/ 49 h 63"/>
                    <a:gd name="T62" fmla="*/ 2 w 65"/>
                    <a:gd name="T63" fmla="*/ 43 h 63"/>
                    <a:gd name="T64" fmla="*/ 2 w 65"/>
                    <a:gd name="T65" fmla="*/ 37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2" y="20"/>
                      </a:lnTo>
                      <a:lnTo>
                        <a:pt x="6" y="14"/>
                      </a:lnTo>
                      <a:lnTo>
                        <a:pt x="10" y="8"/>
                      </a:lnTo>
                      <a:lnTo>
                        <a:pt x="13" y="4"/>
                      </a:lnTo>
                      <a:lnTo>
                        <a:pt x="19" y="2"/>
                      </a:lnTo>
                      <a:lnTo>
                        <a:pt x="25" y="0"/>
                      </a:lnTo>
                      <a:lnTo>
                        <a:pt x="31" y="0"/>
                      </a:lnTo>
                      <a:lnTo>
                        <a:pt x="39" y="0"/>
                      </a:lnTo>
                      <a:lnTo>
                        <a:pt x="45" y="2"/>
                      </a:lnTo>
                      <a:lnTo>
                        <a:pt x="51" y="4"/>
                      </a:lnTo>
                      <a:lnTo>
                        <a:pt x="55" y="8"/>
                      </a:lnTo>
                      <a:lnTo>
                        <a:pt x="59" y="14"/>
                      </a:lnTo>
                      <a:lnTo>
                        <a:pt x="63" y="20"/>
                      </a:lnTo>
                      <a:lnTo>
                        <a:pt x="63" y="24"/>
                      </a:lnTo>
                      <a:lnTo>
                        <a:pt x="65" y="32"/>
                      </a:lnTo>
                      <a:lnTo>
                        <a:pt x="63" y="37"/>
                      </a:lnTo>
                      <a:lnTo>
                        <a:pt x="63" y="43"/>
                      </a:lnTo>
                      <a:lnTo>
                        <a:pt x="59" y="49"/>
                      </a:lnTo>
                      <a:lnTo>
                        <a:pt x="55" y="53"/>
                      </a:lnTo>
                      <a:lnTo>
                        <a:pt x="51" y="57"/>
                      </a:lnTo>
                      <a:lnTo>
                        <a:pt x="45" y="61"/>
                      </a:lnTo>
                      <a:lnTo>
                        <a:pt x="39" y="63"/>
                      </a:lnTo>
                      <a:lnTo>
                        <a:pt x="31" y="63"/>
                      </a:lnTo>
                      <a:lnTo>
                        <a:pt x="25" y="63"/>
                      </a:lnTo>
                      <a:lnTo>
                        <a:pt x="19" y="61"/>
                      </a:lnTo>
                      <a:lnTo>
                        <a:pt x="13" y="57"/>
                      </a:lnTo>
                      <a:lnTo>
                        <a:pt x="10" y="53"/>
                      </a:lnTo>
                      <a:lnTo>
                        <a:pt x="6" y="49"/>
                      </a:lnTo>
                      <a:lnTo>
                        <a:pt x="2" y="43"/>
                      </a:lnTo>
                      <a:lnTo>
                        <a:pt x="2" y="37"/>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5" name="Freeform 248"/>
                <p:cNvSpPr>
                  <a:spLocks/>
                </p:cNvSpPr>
                <p:nvPr/>
              </p:nvSpPr>
              <p:spPr bwMode="auto">
                <a:xfrm>
                  <a:off x="5656" y="758"/>
                  <a:ext cx="63" cy="65"/>
                </a:xfrm>
                <a:custGeom>
                  <a:avLst/>
                  <a:gdLst>
                    <a:gd name="T0" fmla="*/ 0 w 63"/>
                    <a:gd name="T1" fmla="*/ 33 h 65"/>
                    <a:gd name="T2" fmla="*/ 0 w 63"/>
                    <a:gd name="T3" fmla="*/ 25 h 65"/>
                    <a:gd name="T4" fmla="*/ 2 w 63"/>
                    <a:gd name="T5" fmla="*/ 20 h 65"/>
                    <a:gd name="T6" fmla="*/ 4 w 63"/>
                    <a:gd name="T7" fmla="*/ 14 h 65"/>
                    <a:gd name="T8" fmla="*/ 8 w 63"/>
                    <a:gd name="T9" fmla="*/ 10 h 65"/>
                    <a:gd name="T10" fmla="*/ 14 w 63"/>
                    <a:gd name="T11" fmla="*/ 6 h 65"/>
                    <a:gd name="T12" fmla="*/ 20 w 63"/>
                    <a:gd name="T13" fmla="*/ 4 h 65"/>
                    <a:gd name="T14" fmla="*/ 24 w 63"/>
                    <a:gd name="T15" fmla="*/ 2 h 65"/>
                    <a:gd name="T16" fmla="*/ 32 w 63"/>
                    <a:gd name="T17" fmla="*/ 0 h 65"/>
                    <a:gd name="T18" fmla="*/ 38 w 63"/>
                    <a:gd name="T19" fmla="*/ 2 h 65"/>
                    <a:gd name="T20" fmla="*/ 43 w 63"/>
                    <a:gd name="T21" fmla="*/ 4 h 65"/>
                    <a:gd name="T22" fmla="*/ 49 w 63"/>
                    <a:gd name="T23" fmla="*/ 6 h 65"/>
                    <a:gd name="T24" fmla="*/ 53 w 63"/>
                    <a:gd name="T25" fmla="*/ 10 h 65"/>
                    <a:gd name="T26" fmla="*/ 57 w 63"/>
                    <a:gd name="T27" fmla="*/ 14 h 65"/>
                    <a:gd name="T28" fmla="*/ 61 w 63"/>
                    <a:gd name="T29" fmla="*/ 20 h 65"/>
                    <a:gd name="T30" fmla="*/ 63 w 63"/>
                    <a:gd name="T31" fmla="*/ 25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8 w 63"/>
                    <a:gd name="T47" fmla="*/ 65 h 65"/>
                    <a:gd name="T48" fmla="*/ 32 w 63"/>
                    <a:gd name="T49" fmla="*/ 65 h 65"/>
                    <a:gd name="T50" fmla="*/ 24 w 63"/>
                    <a:gd name="T51" fmla="*/ 65 h 65"/>
                    <a:gd name="T52" fmla="*/ 20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20"/>
                      </a:lnTo>
                      <a:lnTo>
                        <a:pt x="4" y="14"/>
                      </a:lnTo>
                      <a:lnTo>
                        <a:pt x="8" y="10"/>
                      </a:lnTo>
                      <a:lnTo>
                        <a:pt x="14" y="6"/>
                      </a:lnTo>
                      <a:lnTo>
                        <a:pt x="20" y="4"/>
                      </a:lnTo>
                      <a:lnTo>
                        <a:pt x="24" y="2"/>
                      </a:lnTo>
                      <a:lnTo>
                        <a:pt x="32" y="0"/>
                      </a:lnTo>
                      <a:lnTo>
                        <a:pt x="38" y="2"/>
                      </a:lnTo>
                      <a:lnTo>
                        <a:pt x="43" y="4"/>
                      </a:lnTo>
                      <a:lnTo>
                        <a:pt x="49" y="6"/>
                      </a:lnTo>
                      <a:lnTo>
                        <a:pt x="53" y="10"/>
                      </a:lnTo>
                      <a:lnTo>
                        <a:pt x="57" y="14"/>
                      </a:lnTo>
                      <a:lnTo>
                        <a:pt x="61" y="20"/>
                      </a:lnTo>
                      <a:lnTo>
                        <a:pt x="63" y="25"/>
                      </a:lnTo>
                      <a:lnTo>
                        <a:pt x="63" y="33"/>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6" name="Freeform 249"/>
                <p:cNvSpPr>
                  <a:spLocks/>
                </p:cNvSpPr>
                <p:nvPr/>
              </p:nvSpPr>
              <p:spPr bwMode="auto">
                <a:xfrm>
                  <a:off x="5656" y="758"/>
                  <a:ext cx="63" cy="65"/>
                </a:xfrm>
                <a:custGeom>
                  <a:avLst/>
                  <a:gdLst>
                    <a:gd name="T0" fmla="*/ 0 w 63"/>
                    <a:gd name="T1" fmla="*/ 33 h 65"/>
                    <a:gd name="T2" fmla="*/ 0 w 63"/>
                    <a:gd name="T3" fmla="*/ 33 h 65"/>
                    <a:gd name="T4" fmla="*/ 0 w 63"/>
                    <a:gd name="T5" fmla="*/ 25 h 65"/>
                    <a:gd name="T6" fmla="*/ 2 w 63"/>
                    <a:gd name="T7" fmla="*/ 20 h 65"/>
                    <a:gd name="T8" fmla="*/ 4 w 63"/>
                    <a:gd name="T9" fmla="*/ 14 h 65"/>
                    <a:gd name="T10" fmla="*/ 8 w 63"/>
                    <a:gd name="T11" fmla="*/ 10 h 65"/>
                    <a:gd name="T12" fmla="*/ 14 w 63"/>
                    <a:gd name="T13" fmla="*/ 6 h 65"/>
                    <a:gd name="T14" fmla="*/ 20 w 63"/>
                    <a:gd name="T15" fmla="*/ 4 h 65"/>
                    <a:gd name="T16" fmla="*/ 24 w 63"/>
                    <a:gd name="T17" fmla="*/ 2 h 65"/>
                    <a:gd name="T18" fmla="*/ 32 w 63"/>
                    <a:gd name="T19" fmla="*/ 0 h 65"/>
                    <a:gd name="T20" fmla="*/ 38 w 63"/>
                    <a:gd name="T21" fmla="*/ 2 h 65"/>
                    <a:gd name="T22" fmla="*/ 43 w 63"/>
                    <a:gd name="T23" fmla="*/ 4 h 65"/>
                    <a:gd name="T24" fmla="*/ 49 w 63"/>
                    <a:gd name="T25" fmla="*/ 6 h 65"/>
                    <a:gd name="T26" fmla="*/ 53 w 63"/>
                    <a:gd name="T27" fmla="*/ 10 h 65"/>
                    <a:gd name="T28" fmla="*/ 57 w 63"/>
                    <a:gd name="T29" fmla="*/ 14 h 65"/>
                    <a:gd name="T30" fmla="*/ 61 w 63"/>
                    <a:gd name="T31" fmla="*/ 20 h 65"/>
                    <a:gd name="T32" fmla="*/ 63 w 63"/>
                    <a:gd name="T33" fmla="*/ 25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8 w 63"/>
                    <a:gd name="T49" fmla="*/ 65 h 65"/>
                    <a:gd name="T50" fmla="*/ 32 w 63"/>
                    <a:gd name="T51" fmla="*/ 65 h 65"/>
                    <a:gd name="T52" fmla="*/ 24 w 63"/>
                    <a:gd name="T53" fmla="*/ 65 h 65"/>
                    <a:gd name="T54" fmla="*/ 20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20"/>
                      </a:lnTo>
                      <a:lnTo>
                        <a:pt x="4" y="14"/>
                      </a:lnTo>
                      <a:lnTo>
                        <a:pt x="8" y="10"/>
                      </a:lnTo>
                      <a:lnTo>
                        <a:pt x="14" y="6"/>
                      </a:lnTo>
                      <a:lnTo>
                        <a:pt x="20" y="4"/>
                      </a:lnTo>
                      <a:lnTo>
                        <a:pt x="24" y="2"/>
                      </a:lnTo>
                      <a:lnTo>
                        <a:pt x="32" y="0"/>
                      </a:lnTo>
                      <a:lnTo>
                        <a:pt x="38" y="2"/>
                      </a:lnTo>
                      <a:lnTo>
                        <a:pt x="43" y="4"/>
                      </a:lnTo>
                      <a:lnTo>
                        <a:pt x="49" y="6"/>
                      </a:lnTo>
                      <a:lnTo>
                        <a:pt x="53" y="10"/>
                      </a:lnTo>
                      <a:lnTo>
                        <a:pt x="57" y="14"/>
                      </a:lnTo>
                      <a:lnTo>
                        <a:pt x="61" y="20"/>
                      </a:lnTo>
                      <a:lnTo>
                        <a:pt x="63" y="25"/>
                      </a:lnTo>
                      <a:lnTo>
                        <a:pt x="63" y="33"/>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7" name="Freeform 250"/>
                <p:cNvSpPr>
                  <a:spLocks/>
                </p:cNvSpPr>
                <p:nvPr/>
              </p:nvSpPr>
              <p:spPr bwMode="auto">
                <a:xfrm>
                  <a:off x="5717" y="685"/>
                  <a:ext cx="63" cy="65"/>
                </a:xfrm>
                <a:custGeom>
                  <a:avLst/>
                  <a:gdLst>
                    <a:gd name="T0" fmla="*/ 0 w 63"/>
                    <a:gd name="T1" fmla="*/ 32 h 65"/>
                    <a:gd name="T2" fmla="*/ 0 w 63"/>
                    <a:gd name="T3" fmla="*/ 26 h 65"/>
                    <a:gd name="T4" fmla="*/ 2 w 63"/>
                    <a:gd name="T5" fmla="*/ 20 h 65"/>
                    <a:gd name="T6" fmla="*/ 6 w 63"/>
                    <a:gd name="T7" fmla="*/ 14 h 65"/>
                    <a:gd name="T8" fmla="*/ 8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49 w 63"/>
                    <a:gd name="T23" fmla="*/ 6 h 65"/>
                    <a:gd name="T24" fmla="*/ 55 w 63"/>
                    <a:gd name="T25" fmla="*/ 10 h 65"/>
                    <a:gd name="T26" fmla="*/ 57 w 63"/>
                    <a:gd name="T27" fmla="*/ 14 h 65"/>
                    <a:gd name="T28" fmla="*/ 61 w 63"/>
                    <a:gd name="T29" fmla="*/ 20 h 65"/>
                    <a:gd name="T30" fmla="*/ 63 w 63"/>
                    <a:gd name="T31" fmla="*/ 26 h 65"/>
                    <a:gd name="T32" fmla="*/ 63 w 63"/>
                    <a:gd name="T33" fmla="*/ 32 h 65"/>
                    <a:gd name="T34" fmla="*/ 63 w 63"/>
                    <a:gd name="T35" fmla="*/ 39 h 65"/>
                    <a:gd name="T36" fmla="*/ 61 w 63"/>
                    <a:gd name="T37" fmla="*/ 45 h 65"/>
                    <a:gd name="T38" fmla="*/ 57 w 63"/>
                    <a:gd name="T39" fmla="*/ 49 h 65"/>
                    <a:gd name="T40" fmla="*/ 55 w 63"/>
                    <a:gd name="T41" fmla="*/ 55 h 65"/>
                    <a:gd name="T42" fmla="*/ 49 w 63"/>
                    <a:gd name="T43" fmla="*/ 59 h 65"/>
                    <a:gd name="T44" fmla="*/ 44 w 63"/>
                    <a:gd name="T45" fmla="*/ 61 h 65"/>
                    <a:gd name="T46" fmla="*/ 38 w 63"/>
                    <a:gd name="T47" fmla="*/ 63 h 65"/>
                    <a:gd name="T48" fmla="*/ 32 w 63"/>
                    <a:gd name="T49" fmla="*/ 65 h 65"/>
                    <a:gd name="T50" fmla="*/ 26 w 63"/>
                    <a:gd name="T51" fmla="*/ 63 h 65"/>
                    <a:gd name="T52" fmla="*/ 20 w 63"/>
                    <a:gd name="T53" fmla="*/ 61 h 65"/>
                    <a:gd name="T54" fmla="*/ 14 w 63"/>
                    <a:gd name="T55" fmla="*/ 59 h 65"/>
                    <a:gd name="T56" fmla="*/ 8 w 63"/>
                    <a:gd name="T57" fmla="*/ 55 h 65"/>
                    <a:gd name="T58" fmla="*/ 6 w 63"/>
                    <a:gd name="T59" fmla="*/ 49 h 65"/>
                    <a:gd name="T60" fmla="*/ 2 w 63"/>
                    <a:gd name="T61" fmla="*/ 45 h 65"/>
                    <a:gd name="T62" fmla="*/ 0 w 63"/>
                    <a:gd name="T63" fmla="*/ 39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8" y="10"/>
                      </a:lnTo>
                      <a:lnTo>
                        <a:pt x="14" y="6"/>
                      </a:lnTo>
                      <a:lnTo>
                        <a:pt x="20" y="2"/>
                      </a:lnTo>
                      <a:lnTo>
                        <a:pt x="26" y="0"/>
                      </a:lnTo>
                      <a:lnTo>
                        <a:pt x="32" y="0"/>
                      </a:lnTo>
                      <a:lnTo>
                        <a:pt x="38" y="0"/>
                      </a:lnTo>
                      <a:lnTo>
                        <a:pt x="44" y="2"/>
                      </a:lnTo>
                      <a:lnTo>
                        <a:pt x="49" y="6"/>
                      </a:lnTo>
                      <a:lnTo>
                        <a:pt x="55" y="10"/>
                      </a:lnTo>
                      <a:lnTo>
                        <a:pt x="57" y="14"/>
                      </a:lnTo>
                      <a:lnTo>
                        <a:pt x="61" y="20"/>
                      </a:lnTo>
                      <a:lnTo>
                        <a:pt x="63" y="26"/>
                      </a:lnTo>
                      <a:lnTo>
                        <a:pt x="63" y="32"/>
                      </a:lnTo>
                      <a:lnTo>
                        <a:pt x="63" y="39"/>
                      </a:lnTo>
                      <a:lnTo>
                        <a:pt x="61" y="45"/>
                      </a:lnTo>
                      <a:lnTo>
                        <a:pt x="57" y="49"/>
                      </a:lnTo>
                      <a:lnTo>
                        <a:pt x="55" y="55"/>
                      </a:lnTo>
                      <a:lnTo>
                        <a:pt x="49" y="59"/>
                      </a:lnTo>
                      <a:lnTo>
                        <a:pt x="44" y="61"/>
                      </a:lnTo>
                      <a:lnTo>
                        <a:pt x="38" y="63"/>
                      </a:lnTo>
                      <a:lnTo>
                        <a:pt x="32" y="65"/>
                      </a:lnTo>
                      <a:lnTo>
                        <a:pt x="26" y="63"/>
                      </a:lnTo>
                      <a:lnTo>
                        <a:pt x="20" y="61"/>
                      </a:lnTo>
                      <a:lnTo>
                        <a:pt x="14" y="59"/>
                      </a:lnTo>
                      <a:lnTo>
                        <a:pt x="8" y="55"/>
                      </a:lnTo>
                      <a:lnTo>
                        <a:pt x="6" y="49"/>
                      </a:lnTo>
                      <a:lnTo>
                        <a:pt x="2" y="45"/>
                      </a:lnTo>
                      <a:lnTo>
                        <a:pt x="0" y="39"/>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8" name="Freeform 251"/>
                <p:cNvSpPr>
                  <a:spLocks/>
                </p:cNvSpPr>
                <p:nvPr/>
              </p:nvSpPr>
              <p:spPr bwMode="auto">
                <a:xfrm>
                  <a:off x="5717" y="685"/>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8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49 w 63"/>
                    <a:gd name="T25" fmla="*/ 6 h 65"/>
                    <a:gd name="T26" fmla="*/ 55 w 63"/>
                    <a:gd name="T27" fmla="*/ 10 h 65"/>
                    <a:gd name="T28" fmla="*/ 57 w 63"/>
                    <a:gd name="T29" fmla="*/ 14 h 65"/>
                    <a:gd name="T30" fmla="*/ 61 w 63"/>
                    <a:gd name="T31" fmla="*/ 20 h 65"/>
                    <a:gd name="T32" fmla="*/ 63 w 63"/>
                    <a:gd name="T33" fmla="*/ 26 h 65"/>
                    <a:gd name="T34" fmla="*/ 63 w 63"/>
                    <a:gd name="T35" fmla="*/ 32 h 65"/>
                    <a:gd name="T36" fmla="*/ 63 w 63"/>
                    <a:gd name="T37" fmla="*/ 39 h 65"/>
                    <a:gd name="T38" fmla="*/ 61 w 63"/>
                    <a:gd name="T39" fmla="*/ 45 h 65"/>
                    <a:gd name="T40" fmla="*/ 57 w 63"/>
                    <a:gd name="T41" fmla="*/ 49 h 65"/>
                    <a:gd name="T42" fmla="*/ 55 w 63"/>
                    <a:gd name="T43" fmla="*/ 55 h 65"/>
                    <a:gd name="T44" fmla="*/ 49 w 63"/>
                    <a:gd name="T45" fmla="*/ 59 h 65"/>
                    <a:gd name="T46" fmla="*/ 44 w 63"/>
                    <a:gd name="T47" fmla="*/ 61 h 65"/>
                    <a:gd name="T48" fmla="*/ 38 w 63"/>
                    <a:gd name="T49" fmla="*/ 63 h 65"/>
                    <a:gd name="T50" fmla="*/ 32 w 63"/>
                    <a:gd name="T51" fmla="*/ 65 h 65"/>
                    <a:gd name="T52" fmla="*/ 26 w 63"/>
                    <a:gd name="T53" fmla="*/ 63 h 65"/>
                    <a:gd name="T54" fmla="*/ 20 w 63"/>
                    <a:gd name="T55" fmla="*/ 61 h 65"/>
                    <a:gd name="T56" fmla="*/ 14 w 63"/>
                    <a:gd name="T57" fmla="*/ 59 h 65"/>
                    <a:gd name="T58" fmla="*/ 8 w 63"/>
                    <a:gd name="T59" fmla="*/ 55 h 65"/>
                    <a:gd name="T60" fmla="*/ 6 w 63"/>
                    <a:gd name="T61" fmla="*/ 49 h 65"/>
                    <a:gd name="T62" fmla="*/ 2 w 63"/>
                    <a:gd name="T63" fmla="*/ 45 h 65"/>
                    <a:gd name="T64" fmla="*/ 0 w 63"/>
                    <a:gd name="T65" fmla="*/ 39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8" y="10"/>
                      </a:lnTo>
                      <a:lnTo>
                        <a:pt x="14" y="6"/>
                      </a:lnTo>
                      <a:lnTo>
                        <a:pt x="20" y="2"/>
                      </a:lnTo>
                      <a:lnTo>
                        <a:pt x="26" y="0"/>
                      </a:lnTo>
                      <a:lnTo>
                        <a:pt x="32" y="0"/>
                      </a:lnTo>
                      <a:lnTo>
                        <a:pt x="38" y="0"/>
                      </a:lnTo>
                      <a:lnTo>
                        <a:pt x="44" y="2"/>
                      </a:lnTo>
                      <a:lnTo>
                        <a:pt x="49" y="6"/>
                      </a:lnTo>
                      <a:lnTo>
                        <a:pt x="55" y="10"/>
                      </a:lnTo>
                      <a:lnTo>
                        <a:pt x="57" y="14"/>
                      </a:lnTo>
                      <a:lnTo>
                        <a:pt x="61" y="20"/>
                      </a:lnTo>
                      <a:lnTo>
                        <a:pt x="63" y="26"/>
                      </a:lnTo>
                      <a:lnTo>
                        <a:pt x="63" y="32"/>
                      </a:lnTo>
                      <a:lnTo>
                        <a:pt x="63" y="39"/>
                      </a:lnTo>
                      <a:lnTo>
                        <a:pt x="61" y="45"/>
                      </a:lnTo>
                      <a:lnTo>
                        <a:pt x="57" y="49"/>
                      </a:lnTo>
                      <a:lnTo>
                        <a:pt x="55" y="55"/>
                      </a:lnTo>
                      <a:lnTo>
                        <a:pt x="49" y="59"/>
                      </a:lnTo>
                      <a:lnTo>
                        <a:pt x="44" y="61"/>
                      </a:lnTo>
                      <a:lnTo>
                        <a:pt x="38" y="63"/>
                      </a:lnTo>
                      <a:lnTo>
                        <a:pt x="32" y="65"/>
                      </a:lnTo>
                      <a:lnTo>
                        <a:pt x="26" y="63"/>
                      </a:lnTo>
                      <a:lnTo>
                        <a:pt x="20" y="61"/>
                      </a:lnTo>
                      <a:lnTo>
                        <a:pt x="14" y="59"/>
                      </a:lnTo>
                      <a:lnTo>
                        <a:pt x="8" y="55"/>
                      </a:lnTo>
                      <a:lnTo>
                        <a:pt x="6" y="49"/>
                      </a:lnTo>
                      <a:lnTo>
                        <a:pt x="2" y="45"/>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9" name="Freeform 252"/>
                <p:cNvSpPr>
                  <a:spLocks/>
                </p:cNvSpPr>
                <p:nvPr/>
              </p:nvSpPr>
              <p:spPr bwMode="auto">
                <a:xfrm>
                  <a:off x="5717" y="868"/>
                  <a:ext cx="65" cy="65"/>
                </a:xfrm>
                <a:custGeom>
                  <a:avLst/>
                  <a:gdLst>
                    <a:gd name="T0" fmla="*/ 0 w 65"/>
                    <a:gd name="T1" fmla="*/ 34 h 65"/>
                    <a:gd name="T2" fmla="*/ 2 w 65"/>
                    <a:gd name="T3" fmla="*/ 26 h 65"/>
                    <a:gd name="T4" fmla="*/ 4 w 65"/>
                    <a:gd name="T5" fmla="*/ 20 h 65"/>
                    <a:gd name="T6" fmla="*/ 6 w 65"/>
                    <a:gd name="T7" fmla="*/ 14 h 65"/>
                    <a:gd name="T8" fmla="*/ 10 w 65"/>
                    <a:gd name="T9" fmla="*/ 10 h 65"/>
                    <a:gd name="T10" fmla="*/ 16 w 65"/>
                    <a:gd name="T11" fmla="*/ 6 h 65"/>
                    <a:gd name="T12" fmla="*/ 20 w 65"/>
                    <a:gd name="T13" fmla="*/ 4 h 65"/>
                    <a:gd name="T14" fmla="*/ 26 w 65"/>
                    <a:gd name="T15" fmla="*/ 2 h 65"/>
                    <a:gd name="T16" fmla="*/ 34 w 65"/>
                    <a:gd name="T17" fmla="*/ 0 h 65"/>
                    <a:gd name="T18" fmla="*/ 40 w 65"/>
                    <a:gd name="T19" fmla="*/ 2 h 65"/>
                    <a:gd name="T20" fmla="*/ 46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4 h 65"/>
                    <a:gd name="T34" fmla="*/ 65 w 65"/>
                    <a:gd name="T35" fmla="*/ 40 h 65"/>
                    <a:gd name="T36" fmla="*/ 63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6 w 65"/>
                    <a:gd name="T55" fmla="*/ 59 h 65"/>
                    <a:gd name="T56" fmla="*/ 10 w 65"/>
                    <a:gd name="T57" fmla="*/ 55 h 65"/>
                    <a:gd name="T58" fmla="*/ 6 w 65"/>
                    <a:gd name="T59" fmla="*/ 51 h 65"/>
                    <a:gd name="T60" fmla="*/ 4 w 65"/>
                    <a:gd name="T61" fmla="*/ 45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4"/>
                      </a:lnTo>
                      <a:lnTo>
                        <a:pt x="10" y="10"/>
                      </a:lnTo>
                      <a:lnTo>
                        <a:pt x="16"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0" name="Freeform 253"/>
                <p:cNvSpPr>
                  <a:spLocks/>
                </p:cNvSpPr>
                <p:nvPr/>
              </p:nvSpPr>
              <p:spPr bwMode="auto">
                <a:xfrm>
                  <a:off x="5717" y="868"/>
                  <a:ext cx="65" cy="65"/>
                </a:xfrm>
                <a:custGeom>
                  <a:avLst/>
                  <a:gdLst>
                    <a:gd name="T0" fmla="*/ 0 w 65"/>
                    <a:gd name="T1" fmla="*/ 34 h 65"/>
                    <a:gd name="T2" fmla="*/ 0 w 65"/>
                    <a:gd name="T3" fmla="*/ 34 h 65"/>
                    <a:gd name="T4" fmla="*/ 2 w 65"/>
                    <a:gd name="T5" fmla="*/ 26 h 65"/>
                    <a:gd name="T6" fmla="*/ 4 w 65"/>
                    <a:gd name="T7" fmla="*/ 20 h 65"/>
                    <a:gd name="T8" fmla="*/ 6 w 65"/>
                    <a:gd name="T9" fmla="*/ 14 h 65"/>
                    <a:gd name="T10" fmla="*/ 10 w 65"/>
                    <a:gd name="T11" fmla="*/ 10 h 65"/>
                    <a:gd name="T12" fmla="*/ 16 w 65"/>
                    <a:gd name="T13" fmla="*/ 6 h 65"/>
                    <a:gd name="T14" fmla="*/ 20 w 65"/>
                    <a:gd name="T15" fmla="*/ 4 h 65"/>
                    <a:gd name="T16" fmla="*/ 26 w 65"/>
                    <a:gd name="T17" fmla="*/ 2 h 65"/>
                    <a:gd name="T18" fmla="*/ 34 w 65"/>
                    <a:gd name="T19" fmla="*/ 0 h 65"/>
                    <a:gd name="T20" fmla="*/ 40 w 65"/>
                    <a:gd name="T21" fmla="*/ 2 h 65"/>
                    <a:gd name="T22" fmla="*/ 46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4 h 65"/>
                    <a:gd name="T36" fmla="*/ 65 w 65"/>
                    <a:gd name="T37" fmla="*/ 40 h 65"/>
                    <a:gd name="T38" fmla="*/ 63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6 w 65"/>
                    <a:gd name="T57" fmla="*/ 59 h 65"/>
                    <a:gd name="T58" fmla="*/ 10 w 65"/>
                    <a:gd name="T59" fmla="*/ 55 h 65"/>
                    <a:gd name="T60" fmla="*/ 6 w 65"/>
                    <a:gd name="T61" fmla="*/ 51 h 65"/>
                    <a:gd name="T62" fmla="*/ 4 w 65"/>
                    <a:gd name="T63" fmla="*/ 45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4"/>
                      </a:lnTo>
                      <a:lnTo>
                        <a:pt x="10" y="10"/>
                      </a:lnTo>
                      <a:lnTo>
                        <a:pt x="16"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1" name="Freeform 254"/>
                <p:cNvSpPr>
                  <a:spLocks/>
                </p:cNvSpPr>
                <p:nvPr/>
              </p:nvSpPr>
              <p:spPr bwMode="auto">
                <a:xfrm>
                  <a:off x="5790" y="697"/>
                  <a:ext cx="65" cy="63"/>
                </a:xfrm>
                <a:custGeom>
                  <a:avLst/>
                  <a:gdLst>
                    <a:gd name="T0" fmla="*/ 0 w 65"/>
                    <a:gd name="T1" fmla="*/ 31 h 63"/>
                    <a:gd name="T2" fmla="*/ 0 w 65"/>
                    <a:gd name="T3" fmla="*/ 25 h 63"/>
                    <a:gd name="T4" fmla="*/ 2 w 65"/>
                    <a:gd name="T5" fmla="*/ 20 h 63"/>
                    <a:gd name="T6" fmla="*/ 6 w 65"/>
                    <a:gd name="T7" fmla="*/ 14 h 63"/>
                    <a:gd name="T8" fmla="*/ 10 w 65"/>
                    <a:gd name="T9" fmla="*/ 8 h 63"/>
                    <a:gd name="T10" fmla="*/ 14 w 65"/>
                    <a:gd name="T11" fmla="*/ 6 h 63"/>
                    <a:gd name="T12" fmla="*/ 20 w 65"/>
                    <a:gd name="T13" fmla="*/ 2 h 63"/>
                    <a:gd name="T14" fmla="*/ 26 w 65"/>
                    <a:gd name="T15" fmla="*/ 0 h 63"/>
                    <a:gd name="T16" fmla="*/ 32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1 w 65"/>
                    <a:gd name="T29" fmla="*/ 20 h 63"/>
                    <a:gd name="T30" fmla="*/ 63 w 65"/>
                    <a:gd name="T31" fmla="*/ 25 h 63"/>
                    <a:gd name="T32" fmla="*/ 65 w 65"/>
                    <a:gd name="T33" fmla="*/ 31 h 63"/>
                    <a:gd name="T34" fmla="*/ 63 w 65"/>
                    <a:gd name="T35" fmla="*/ 37 h 63"/>
                    <a:gd name="T36" fmla="*/ 61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2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20"/>
                      </a:lnTo>
                      <a:lnTo>
                        <a:pt x="6" y="14"/>
                      </a:lnTo>
                      <a:lnTo>
                        <a:pt x="10" y="8"/>
                      </a:lnTo>
                      <a:lnTo>
                        <a:pt x="14" y="6"/>
                      </a:lnTo>
                      <a:lnTo>
                        <a:pt x="20" y="2"/>
                      </a:lnTo>
                      <a:lnTo>
                        <a:pt x="26" y="0"/>
                      </a:lnTo>
                      <a:lnTo>
                        <a:pt x="32" y="0"/>
                      </a:lnTo>
                      <a:lnTo>
                        <a:pt x="39" y="0"/>
                      </a:lnTo>
                      <a:lnTo>
                        <a:pt x="45" y="2"/>
                      </a:lnTo>
                      <a:lnTo>
                        <a:pt x="51" y="6"/>
                      </a:lnTo>
                      <a:lnTo>
                        <a:pt x="55" y="8"/>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2" y="63"/>
                      </a:lnTo>
                      <a:lnTo>
                        <a:pt x="26" y="63"/>
                      </a:lnTo>
                      <a:lnTo>
                        <a:pt x="20" y="61"/>
                      </a:lnTo>
                      <a:lnTo>
                        <a:pt x="14" y="59"/>
                      </a:lnTo>
                      <a:lnTo>
                        <a:pt x="10" y="55"/>
                      </a:lnTo>
                      <a:lnTo>
                        <a:pt x="6" y="49"/>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2" name="Freeform 255"/>
                <p:cNvSpPr>
                  <a:spLocks/>
                </p:cNvSpPr>
                <p:nvPr/>
              </p:nvSpPr>
              <p:spPr bwMode="auto">
                <a:xfrm>
                  <a:off x="5790" y="697"/>
                  <a:ext cx="65" cy="63"/>
                </a:xfrm>
                <a:custGeom>
                  <a:avLst/>
                  <a:gdLst>
                    <a:gd name="T0" fmla="*/ 0 w 65"/>
                    <a:gd name="T1" fmla="*/ 31 h 63"/>
                    <a:gd name="T2" fmla="*/ 0 w 65"/>
                    <a:gd name="T3" fmla="*/ 31 h 63"/>
                    <a:gd name="T4" fmla="*/ 0 w 65"/>
                    <a:gd name="T5" fmla="*/ 25 h 63"/>
                    <a:gd name="T6" fmla="*/ 2 w 65"/>
                    <a:gd name="T7" fmla="*/ 20 h 63"/>
                    <a:gd name="T8" fmla="*/ 6 w 65"/>
                    <a:gd name="T9" fmla="*/ 14 h 63"/>
                    <a:gd name="T10" fmla="*/ 10 w 65"/>
                    <a:gd name="T11" fmla="*/ 8 h 63"/>
                    <a:gd name="T12" fmla="*/ 14 w 65"/>
                    <a:gd name="T13" fmla="*/ 6 h 63"/>
                    <a:gd name="T14" fmla="*/ 20 w 65"/>
                    <a:gd name="T15" fmla="*/ 2 h 63"/>
                    <a:gd name="T16" fmla="*/ 26 w 65"/>
                    <a:gd name="T17" fmla="*/ 0 h 63"/>
                    <a:gd name="T18" fmla="*/ 32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1 w 65"/>
                    <a:gd name="T31" fmla="*/ 20 h 63"/>
                    <a:gd name="T32" fmla="*/ 63 w 65"/>
                    <a:gd name="T33" fmla="*/ 25 h 63"/>
                    <a:gd name="T34" fmla="*/ 65 w 65"/>
                    <a:gd name="T35" fmla="*/ 31 h 63"/>
                    <a:gd name="T36" fmla="*/ 63 w 65"/>
                    <a:gd name="T37" fmla="*/ 37 h 63"/>
                    <a:gd name="T38" fmla="*/ 61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2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20"/>
                      </a:lnTo>
                      <a:lnTo>
                        <a:pt x="6" y="14"/>
                      </a:lnTo>
                      <a:lnTo>
                        <a:pt x="10" y="8"/>
                      </a:lnTo>
                      <a:lnTo>
                        <a:pt x="14" y="6"/>
                      </a:lnTo>
                      <a:lnTo>
                        <a:pt x="20" y="2"/>
                      </a:lnTo>
                      <a:lnTo>
                        <a:pt x="26" y="0"/>
                      </a:lnTo>
                      <a:lnTo>
                        <a:pt x="32" y="0"/>
                      </a:lnTo>
                      <a:lnTo>
                        <a:pt x="39" y="0"/>
                      </a:lnTo>
                      <a:lnTo>
                        <a:pt x="45" y="2"/>
                      </a:lnTo>
                      <a:lnTo>
                        <a:pt x="51" y="6"/>
                      </a:lnTo>
                      <a:lnTo>
                        <a:pt x="55" y="8"/>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2" y="63"/>
                      </a:lnTo>
                      <a:lnTo>
                        <a:pt x="26" y="63"/>
                      </a:lnTo>
                      <a:lnTo>
                        <a:pt x="20" y="61"/>
                      </a:lnTo>
                      <a:lnTo>
                        <a:pt x="14" y="59"/>
                      </a:lnTo>
                      <a:lnTo>
                        <a:pt x="10" y="55"/>
                      </a:lnTo>
                      <a:lnTo>
                        <a:pt x="6"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3" name="Freeform 256"/>
                <p:cNvSpPr>
                  <a:spLocks/>
                </p:cNvSpPr>
                <p:nvPr/>
              </p:nvSpPr>
              <p:spPr bwMode="auto">
                <a:xfrm>
                  <a:off x="5613" y="675"/>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5"/>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5"/>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4" name="Freeform 257"/>
                <p:cNvSpPr>
                  <a:spLocks/>
                </p:cNvSpPr>
                <p:nvPr/>
              </p:nvSpPr>
              <p:spPr bwMode="auto">
                <a:xfrm>
                  <a:off x="5613" y="675"/>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5"/>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5"/>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5" name="Freeform 258"/>
                <p:cNvSpPr>
                  <a:spLocks/>
                </p:cNvSpPr>
                <p:nvPr/>
              </p:nvSpPr>
              <p:spPr bwMode="auto">
                <a:xfrm>
                  <a:off x="5766" y="783"/>
                  <a:ext cx="63" cy="65"/>
                </a:xfrm>
                <a:custGeom>
                  <a:avLst/>
                  <a:gdLst>
                    <a:gd name="T0" fmla="*/ 0 w 63"/>
                    <a:gd name="T1" fmla="*/ 32 h 65"/>
                    <a:gd name="T2" fmla="*/ 0 w 63"/>
                    <a:gd name="T3" fmla="*/ 26 h 65"/>
                    <a:gd name="T4" fmla="*/ 2 w 63"/>
                    <a:gd name="T5" fmla="*/ 20 h 65"/>
                    <a:gd name="T6" fmla="*/ 6 w 63"/>
                    <a:gd name="T7" fmla="*/ 14 h 65"/>
                    <a:gd name="T8" fmla="*/ 8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6 w 63"/>
                    <a:gd name="T21" fmla="*/ 2 h 65"/>
                    <a:gd name="T22" fmla="*/ 50 w 63"/>
                    <a:gd name="T23" fmla="*/ 6 h 65"/>
                    <a:gd name="T24" fmla="*/ 56 w 63"/>
                    <a:gd name="T25" fmla="*/ 10 h 65"/>
                    <a:gd name="T26" fmla="*/ 60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60 w 63"/>
                    <a:gd name="T39" fmla="*/ 50 h 65"/>
                    <a:gd name="T40" fmla="*/ 56 w 63"/>
                    <a:gd name="T41" fmla="*/ 56 h 65"/>
                    <a:gd name="T42" fmla="*/ 50 w 63"/>
                    <a:gd name="T43" fmla="*/ 60 h 65"/>
                    <a:gd name="T44" fmla="*/ 46 w 63"/>
                    <a:gd name="T45" fmla="*/ 62 h 65"/>
                    <a:gd name="T46" fmla="*/ 38 w 63"/>
                    <a:gd name="T47" fmla="*/ 63 h 65"/>
                    <a:gd name="T48" fmla="*/ 32 w 63"/>
                    <a:gd name="T49" fmla="*/ 65 h 65"/>
                    <a:gd name="T50" fmla="*/ 26 w 63"/>
                    <a:gd name="T51" fmla="*/ 63 h 65"/>
                    <a:gd name="T52" fmla="*/ 20 w 63"/>
                    <a:gd name="T53" fmla="*/ 62 h 65"/>
                    <a:gd name="T54" fmla="*/ 14 w 63"/>
                    <a:gd name="T55" fmla="*/ 60 h 65"/>
                    <a:gd name="T56" fmla="*/ 8 w 63"/>
                    <a:gd name="T57" fmla="*/ 56 h 65"/>
                    <a:gd name="T58" fmla="*/ 6 w 63"/>
                    <a:gd name="T59" fmla="*/ 50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8" y="10"/>
                      </a:lnTo>
                      <a:lnTo>
                        <a:pt x="14" y="6"/>
                      </a:lnTo>
                      <a:lnTo>
                        <a:pt x="20" y="2"/>
                      </a:lnTo>
                      <a:lnTo>
                        <a:pt x="26" y="0"/>
                      </a:lnTo>
                      <a:lnTo>
                        <a:pt x="32" y="0"/>
                      </a:lnTo>
                      <a:lnTo>
                        <a:pt x="38" y="0"/>
                      </a:lnTo>
                      <a:lnTo>
                        <a:pt x="46" y="2"/>
                      </a:lnTo>
                      <a:lnTo>
                        <a:pt x="50" y="6"/>
                      </a:lnTo>
                      <a:lnTo>
                        <a:pt x="56" y="10"/>
                      </a:lnTo>
                      <a:lnTo>
                        <a:pt x="60" y="14"/>
                      </a:lnTo>
                      <a:lnTo>
                        <a:pt x="61" y="20"/>
                      </a:lnTo>
                      <a:lnTo>
                        <a:pt x="63" y="26"/>
                      </a:lnTo>
                      <a:lnTo>
                        <a:pt x="63" y="32"/>
                      </a:lnTo>
                      <a:lnTo>
                        <a:pt x="63" y="40"/>
                      </a:lnTo>
                      <a:lnTo>
                        <a:pt x="61" y="46"/>
                      </a:lnTo>
                      <a:lnTo>
                        <a:pt x="60" y="50"/>
                      </a:lnTo>
                      <a:lnTo>
                        <a:pt x="56" y="56"/>
                      </a:lnTo>
                      <a:lnTo>
                        <a:pt x="50" y="60"/>
                      </a:lnTo>
                      <a:lnTo>
                        <a:pt x="46" y="62"/>
                      </a:lnTo>
                      <a:lnTo>
                        <a:pt x="38" y="63"/>
                      </a:lnTo>
                      <a:lnTo>
                        <a:pt x="32" y="65"/>
                      </a:lnTo>
                      <a:lnTo>
                        <a:pt x="26" y="63"/>
                      </a:lnTo>
                      <a:lnTo>
                        <a:pt x="20" y="62"/>
                      </a:lnTo>
                      <a:lnTo>
                        <a:pt x="14" y="60"/>
                      </a:lnTo>
                      <a:lnTo>
                        <a:pt x="8" y="56"/>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6" name="Freeform 259"/>
                <p:cNvSpPr>
                  <a:spLocks/>
                </p:cNvSpPr>
                <p:nvPr/>
              </p:nvSpPr>
              <p:spPr bwMode="auto">
                <a:xfrm>
                  <a:off x="5766" y="783"/>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8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6 w 63"/>
                    <a:gd name="T23" fmla="*/ 2 h 65"/>
                    <a:gd name="T24" fmla="*/ 50 w 63"/>
                    <a:gd name="T25" fmla="*/ 6 h 65"/>
                    <a:gd name="T26" fmla="*/ 56 w 63"/>
                    <a:gd name="T27" fmla="*/ 10 h 65"/>
                    <a:gd name="T28" fmla="*/ 60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60 w 63"/>
                    <a:gd name="T41" fmla="*/ 50 h 65"/>
                    <a:gd name="T42" fmla="*/ 56 w 63"/>
                    <a:gd name="T43" fmla="*/ 56 h 65"/>
                    <a:gd name="T44" fmla="*/ 50 w 63"/>
                    <a:gd name="T45" fmla="*/ 60 h 65"/>
                    <a:gd name="T46" fmla="*/ 46 w 63"/>
                    <a:gd name="T47" fmla="*/ 62 h 65"/>
                    <a:gd name="T48" fmla="*/ 38 w 63"/>
                    <a:gd name="T49" fmla="*/ 63 h 65"/>
                    <a:gd name="T50" fmla="*/ 32 w 63"/>
                    <a:gd name="T51" fmla="*/ 65 h 65"/>
                    <a:gd name="T52" fmla="*/ 26 w 63"/>
                    <a:gd name="T53" fmla="*/ 63 h 65"/>
                    <a:gd name="T54" fmla="*/ 20 w 63"/>
                    <a:gd name="T55" fmla="*/ 62 h 65"/>
                    <a:gd name="T56" fmla="*/ 14 w 63"/>
                    <a:gd name="T57" fmla="*/ 60 h 65"/>
                    <a:gd name="T58" fmla="*/ 8 w 63"/>
                    <a:gd name="T59" fmla="*/ 56 h 65"/>
                    <a:gd name="T60" fmla="*/ 6 w 63"/>
                    <a:gd name="T61" fmla="*/ 50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8" y="10"/>
                      </a:lnTo>
                      <a:lnTo>
                        <a:pt x="14" y="6"/>
                      </a:lnTo>
                      <a:lnTo>
                        <a:pt x="20" y="2"/>
                      </a:lnTo>
                      <a:lnTo>
                        <a:pt x="26" y="0"/>
                      </a:lnTo>
                      <a:lnTo>
                        <a:pt x="32" y="0"/>
                      </a:lnTo>
                      <a:lnTo>
                        <a:pt x="38" y="0"/>
                      </a:lnTo>
                      <a:lnTo>
                        <a:pt x="46" y="2"/>
                      </a:lnTo>
                      <a:lnTo>
                        <a:pt x="50" y="6"/>
                      </a:lnTo>
                      <a:lnTo>
                        <a:pt x="56" y="10"/>
                      </a:lnTo>
                      <a:lnTo>
                        <a:pt x="60" y="14"/>
                      </a:lnTo>
                      <a:lnTo>
                        <a:pt x="61" y="20"/>
                      </a:lnTo>
                      <a:lnTo>
                        <a:pt x="63" y="26"/>
                      </a:lnTo>
                      <a:lnTo>
                        <a:pt x="63" y="32"/>
                      </a:lnTo>
                      <a:lnTo>
                        <a:pt x="63" y="40"/>
                      </a:lnTo>
                      <a:lnTo>
                        <a:pt x="61" y="46"/>
                      </a:lnTo>
                      <a:lnTo>
                        <a:pt x="60" y="50"/>
                      </a:lnTo>
                      <a:lnTo>
                        <a:pt x="56" y="56"/>
                      </a:lnTo>
                      <a:lnTo>
                        <a:pt x="50" y="60"/>
                      </a:lnTo>
                      <a:lnTo>
                        <a:pt x="46" y="62"/>
                      </a:lnTo>
                      <a:lnTo>
                        <a:pt x="38" y="63"/>
                      </a:lnTo>
                      <a:lnTo>
                        <a:pt x="32" y="65"/>
                      </a:lnTo>
                      <a:lnTo>
                        <a:pt x="26" y="63"/>
                      </a:lnTo>
                      <a:lnTo>
                        <a:pt x="20" y="62"/>
                      </a:lnTo>
                      <a:lnTo>
                        <a:pt x="14" y="60"/>
                      </a:lnTo>
                      <a:lnTo>
                        <a:pt x="8" y="56"/>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7" name="Freeform 260"/>
                <p:cNvSpPr>
                  <a:spLocks/>
                </p:cNvSpPr>
                <p:nvPr/>
              </p:nvSpPr>
              <p:spPr bwMode="auto">
                <a:xfrm>
                  <a:off x="5247" y="681"/>
                  <a:ext cx="65" cy="65"/>
                </a:xfrm>
                <a:custGeom>
                  <a:avLst/>
                  <a:gdLst>
                    <a:gd name="T0" fmla="*/ 0 w 65"/>
                    <a:gd name="T1" fmla="*/ 32 h 65"/>
                    <a:gd name="T2" fmla="*/ 0 w 65"/>
                    <a:gd name="T3" fmla="*/ 26 h 65"/>
                    <a:gd name="T4" fmla="*/ 2 w 65"/>
                    <a:gd name="T5" fmla="*/ 20 h 65"/>
                    <a:gd name="T6" fmla="*/ 6 w 65"/>
                    <a:gd name="T7" fmla="*/ 14 h 65"/>
                    <a:gd name="T8" fmla="*/ 9 w 65"/>
                    <a:gd name="T9" fmla="*/ 10 h 65"/>
                    <a:gd name="T10" fmla="*/ 13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6 h 65"/>
                    <a:gd name="T32" fmla="*/ 65 w 65"/>
                    <a:gd name="T33" fmla="*/ 32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1 w 65"/>
                    <a:gd name="T49" fmla="*/ 65 h 65"/>
                    <a:gd name="T50" fmla="*/ 25 w 65"/>
                    <a:gd name="T51" fmla="*/ 63 h 65"/>
                    <a:gd name="T52" fmla="*/ 19 w 65"/>
                    <a:gd name="T53" fmla="*/ 63 h 65"/>
                    <a:gd name="T54" fmla="*/ 13 w 65"/>
                    <a:gd name="T55" fmla="*/ 59 h 65"/>
                    <a:gd name="T56" fmla="*/ 9 w 65"/>
                    <a:gd name="T57" fmla="*/ 55 h 65"/>
                    <a:gd name="T58" fmla="*/ 6 w 65"/>
                    <a:gd name="T59" fmla="*/ 51 h 65"/>
                    <a:gd name="T60" fmla="*/ 2 w 65"/>
                    <a:gd name="T61" fmla="*/ 45 h 65"/>
                    <a:gd name="T62" fmla="*/ 0 w 65"/>
                    <a:gd name="T63" fmla="*/ 39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8" name="Freeform 261"/>
                <p:cNvSpPr>
                  <a:spLocks/>
                </p:cNvSpPr>
                <p:nvPr/>
              </p:nvSpPr>
              <p:spPr bwMode="auto">
                <a:xfrm>
                  <a:off x="5247" y="681"/>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9 w 65"/>
                    <a:gd name="T11" fmla="*/ 10 h 65"/>
                    <a:gd name="T12" fmla="*/ 13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6 h 65"/>
                    <a:gd name="T34" fmla="*/ 65 w 65"/>
                    <a:gd name="T35" fmla="*/ 32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1 w 65"/>
                    <a:gd name="T51" fmla="*/ 65 h 65"/>
                    <a:gd name="T52" fmla="*/ 25 w 65"/>
                    <a:gd name="T53" fmla="*/ 63 h 65"/>
                    <a:gd name="T54" fmla="*/ 19 w 65"/>
                    <a:gd name="T55" fmla="*/ 63 h 65"/>
                    <a:gd name="T56" fmla="*/ 13 w 65"/>
                    <a:gd name="T57" fmla="*/ 59 h 65"/>
                    <a:gd name="T58" fmla="*/ 9 w 65"/>
                    <a:gd name="T59" fmla="*/ 55 h 65"/>
                    <a:gd name="T60" fmla="*/ 6 w 65"/>
                    <a:gd name="T61" fmla="*/ 51 h 65"/>
                    <a:gd name="T62" fmla="*/ 2 w 65"/>
                    <a:gd name="T63" fmla="*/ 45 h 65"/>
                    <a:gd name="T64" fmla="*/ 0 w 65"/>
                    <a:gd name="T65" fmla="*/ 39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9" name="Freeform 262"/>
                <p:cNvSpPr>
                  <a:spLocks/>
                </p:cNvSpPr>
                <p:nvPr/>
              </p:nvSpPr>
              <p:spPr bwMode="auto">
                <a:xfrm>
                  <a:off x="5833" y="843"/>
                  <a:ext cx="65" cy="63"/>
                </a:xfrm>
                <a:custGeom>
                  <a:avLst/>
                  <a:gdLst>
                    <a:gd name="T0" fmla="*/ 0 w 65"/>
                    <a:gd name="T1" fmla="*/ 31 h 63"/>
                    <a:gd name="T2" fmla="*/ 2 w 65"/>
                    <a:gd name="T3" fmla="*/ 25 h 63"/>
                    <a:gd name="T4" fmla="*/ 4 w 65"/>
                    <a:gd name="T5" fmla="*/ 19 h 63"/>
                    <a:gd name="T6" fmla="*/ 6 w 65"/>
                    <a:gd name="T7" fmla="*/ 13 h 63"/>
                    <a:gd name="T8" fmla="*/ 10 w 65"/>
                    <a:gd name="T9" fmla="*/ 7 h 63"/>
                    <a:gd name="T10" fmla="*/ 16 w 65"/>
                    <a:gd name="T11" fmla="*/ 5 h 63"/>
                    <a:gd name="T12" fmla="*/ 20 w 65"/>
                    <a:gd name="T13" fmla="*/ 2 h 63"/>
                    <a:gd name="T14" fmla="*/ 28 w 65"/>
                    <a:gd name="T15" fmla="*/ 0 h 63"/>
                    <a:gd name="T16" fmla="*/ 34 w 65"/>
                    <a:gd name="T17" fmla="*/ 0 h 63"/>
                    <a:gd name="T18" fmla="*/ 40 w 65"/>
                    <a:gd name="T19" fmla="*/ 0 h 63"/>
                    <a:gd name="T20" fmla="*/ 46 w 65"/>
                    <a:gd name="T21" fmla="*/ 2 h 63"/>
                    <a:gd name="T22" fmla="*/ 52 w 65"/>
                    <a:gd name="T23" fmla="*/ 5 h 63"/>
                    <a:gd name="T24" fmla="*/ 56 w 65"/>
                    <a:gd name="T25" fmla="*/ 7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6 w 65"/>
                    <a:gd name="T41" fmla="*/ 55 h 63"/>
                    <a:gd name="T42" fmla="*/ 52 w 65"/>
                    <a:gd name="T43" fmla="*/ 57 h 63"/>
                    <a:gd name="T44" fmla="*/ 46 w 65"/>
                    <a:gd name="T45" fmla="*/ 61 h 63"/>
                    <a:gd name="T46" fmla="*/ 40 w 65"/>
                    <a:gd name="T47" fmla="*/ 63 h 63"/>
                    <a:gd name="T48" fmla="*/ 34 w 65"/>
                    <a:gd name="T49" fmla="*/ 63 h 63"/>
                    <a:gd name="T50" fmla="*/ 28 w 65"/>
                    <a:gd name="T51" fmla="*/ 63 h 63"/>
                    <a:gd name="T52" fmla="*/ 20 w 65"/>
                    <a:gd name="T53" fmla="*/ 61 h 63"/>
                    <a:gd name="T54" fmla="*/ 16 w 65"/>
                    <a:gd name="T55" fmla="*/ 57 h 63"/>
                    <a:gd name="T56" fmla="*/ 10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3"/>
                      </a:lnTo>
                      <a:lnTo>
                        <a:pt x="10" y="7"/>
                      </a:lnTo>
                      <a:lnTo>
                        <a:pt x="16" y="5"/>
                      </a:lnTo>
                      <a:lnTo>
                        <a:pt x="20" y="2"/>
                      </a:lnTo>
                      <a:lnTo>
                        <a:pt x="28" y="0"/>
                      </a:lnTo>
                      <a:lnTo>
                        <a:pt x="34" y="0"/>
                      </a:lnTo>
                      <a:lnTo>
                        <a:pt x="40" y="0"/>
                      </a:lnTo>
                      <a:lnTo>
                        <a:pt x="46" y="2"/>
                      </a:lnTo>
                      <a:lnTo>
                        <a:pt x="52" y="5"/>
                      </a:lnTo>
                      <a:lnTo>
                        <a:pt x="56" y="7"/>
                      </a:lnTo>
                      <a:lnTo>
                        <a:pt x="59" y="13"/>
                      </a:lnTo>
                      <a:lnTo>
                        <a:pt x="63" y="19"/>
                      </a:lnTo>
                      <a:lnTo>
                        <a:pt x="65" y="25"/>
                      </a:lnTo>
                      <a:lnTo>
                        <a:pt x="65" y="31"/>
                      </a:lnTo>
                      <a:lnTo>
                        <a:pt x="65" y="37"/>
                      </a:lnTo>
                      <a:lnTo>
                        <a:pt x="63" y="43"/>
                      </a:lnTo>
                      <a:lnTo>
                        <a:pt x="59" y="49"/>
                      </a:lnTo>
                      <a:lnTo>
                        <a:pt x="56" y="55"/>
                      </a:lnTo>
                      <a:lnTo>
                        <a:pt x="52" y="57"/>
                      </a:lnTo>
                      <a:lnTo>
                        <a:pt x="46" y="61"/>
                      </a:lnTo>
                      <a:lnTo>
                        <a:pt x="40" y="63"/>
                      </a:lnTo>
                      <a:lnTo>
                        <a:pt x="34" y="63"/>
                      </a:lnTo>
                      <a:lnTo>
                        <a:pt x="28" y="63"/>
                      </a:lnTo>
                      <a:lnTo>
                        <a:pt x="20" y="61"/>
                      </a:lnTo>
                      <a:lnTo>
                        <a:pt x="16" y="57"/>
                      </a:lnTo>
                      <a:lnTo>
                        <a:pt x="10"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0" name="Freeform 263"/>
                <p:cNvSpPr>
                  <a:spLocks/>
                </p:cNvSpPr>
                <p:nvPr/>
              </p:nvSpPr>
              <p:spPr bwMode="auto">
                <a:xfrm>
                  <a:off x="5833" y="843"/>
                  <a:ext cx="65" cy="63"/>
                </a:xfrm>
                <a:custGeom>
                  <a:avLst/>
                  <a:gdLst>
                    <a:gd name="T0" fmla="*/ 0 w 65"/>
                    <a:gd name="T1" fmla="*/ 31 h 63"/>
                    <a:gd name="T2" fmla="*/ 0 w 65"/>
                    <a:gd name="T3" fmla="*/ 31 h 63"/>
                    <a:gd name="T4" fmla="*/ 2 w 65"/>
                    <a:gd name="T5" fmla="*/ 25 h 63"/>
                    <a:gd name="T6" fmla="*/ 4 w 65"/>
                    <a:gd name="T7" fmla="*/ 19 h 63"/>
                    <a:gd name="T8" fmla="*/ 6 w 65"/>
                    <a:gd name="T9" fmla="*/ 13 h 63"/>
                    <a:gd name="T10" fmla="*/ 10 w 65"/>
                    <a:gd name="T11" fmla="*/ 7 h 63"/>
                    <a:gd name="T12" fmla="*/ 16 w 65"/>
                    <a:gd name="T13" fmla="*/ 5 h 63"/>
                    <a:gd name="T14" fmla="*/ 20 w 65"/>
                    <a:gd name="T15" fmla="*/ 2 h 63"/>
                    <a:gd name="T16" fmla="*/ 28 w 65"/>
                    <a:gd name="T17" fmla="*/ 0 h 63"/>
                    <a:gd name="T18" fmla="*/ 34 w 65"/>
                    <a:gd name="T19" fmla="*/ 0 h 63"/>
                    <a:gd name="T20" fmla="*/ 40 w 65"/>
                    <a:gd name="T21" fmla="*/ 0 h 63"/>
                    <a:gd name="T22" fmla="*/ 46 w 65"/>
                    <a:gd name="T23" fmla="*/ 2 h 63"/>
                    <a:gd name="T24" fmla="*/ 52 w 65"/>
                    <a:gd name="T25" fmla="*/ 5 h 63"/>
                    <a:gd name="T26" fmla="*/ 56 w 65"/>
                    <a:gd name="T27" fmla="*/ 7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6 w 65"/>
                    <a:gd name="T43" fmla="*/ 55 h 63"/>
                    <a:gd name="T44" fmla="*/ 52 w 65"/>
                    <a:gd name="T45" fmla="*/ 57 h 63"/>
                    <a:gd name="T46" fmla="*/ 46 w 65"/>
                    <a:gd name="T47" fmla="*/ 61 h 63"/>
                    <a:gd name="T48" fmla="*/ 40 w 65"/>
                    <a:gd name="T49" fmla="*/ 63 h 63"/>
                    <a:gd name="T50" fmla="*/ 34 w 65"/>
                    <a:gd name="T51" fmla="*/ 63 h 63"/>
                    <a:gd name="T52" fmla="*/ 28 w 65"/>
                    <a:gd name="T53" fmla="*/ 63 h 63"/>
                    <a:gd name="T54" fmla="*/ 20 w 65"/>
                    <a:gd name="T55" fmla="*/ 61 h 63"/>
                    <a:gd name="T56" fmla="*/ 16 w 65"/>
                    <a:gd name="T57" fmla="*/ 57 h 63"/>
                    <a:gd name="T58" fmla="*/ 10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3"/>
                      </a:lnTo>
                      <a:lnTo>
                        <a:pt x="10" y="7"/>
                      </a:lnTo>
                      <a:lnTo>
                        <a:pt x="16" y="5"/>
                      </a:lnTo>
                      <a:lnTo>
                        <a:pt x="20" y="2"/>
                      </a:lnTo>
                      <a:lnTo>
                        <a:pt x="28" y="0"/>
                      </a:lnTo>
                      <a:lnTo>
                        <a:pt x="34" y="0"/>
                      </a:lnTo>
                      <a:lnTo>
                        <a:pt x="40" y="0"/>
                      </a:lnTo>
                      <a:lnTo>
                        <a:pt x="46" y="2"/>
                      </a:lnTo>
                      <a:lnTo>
                        <a:pt x="52" y="5"/>
                      </a:lnTo>
                      <a:lnTo>
                        <a:pt x="56" y="7"/>
                      </a:lnTo>
                      <a:lnTo>
                        <a:pt x="59" y="13"/>
                      </a:lnTo>
                      <a:lnTo>
                        <a:pt x="63" y="19"/>
                      </a:lnTo>
                      <a:lnTo>
                        <a:pt x="65" y="25"/>
                      </a:lnTo>
                      <a:lnTo>
                        <a:pt x="65" y="31"/>
                      </a:lnTo>
                      <a:lnTo>
                        <a:pt x="65" y="37"/>
                      </a:lnTo>
                      <a:lnTo>
                        <a:pt x="63" y="43"/>
                      </a:lnTo>
                      <a:lnTo>
                        <a:pt x="59" y="49"/>
                      </a:lnTo>
                      <a:lnTo>
                        <a:pt x="56" y="55"/>
                      </a:lnTo>
                      <a:lnTo>
                        <a:pt x="52" y="57"/>
                      </a:lnTo>
                      <a:lnTo>
                        <a:pt x="46" y="61"/>
                      </a:lnTo>
                      <a:lnTo>
                        <a:pt x="40" y="63"/>
                      </a:lnTo>
                      <a:lnTo>
                        <a:pt x="34" y="63"/>
                      </a:lnTo>
                      <a:lnTo>
                        <a:pt x="28" y="63"/>
                      </a:lnTo>
                      <a:lnTo>
                        <a:pt x="20" y="61"/>
                      </a:lnTo>
                      <a:lnTo>
                        <a:pt x="16" y="57"/>
                      </a:lnTo>
                      <a:lnTo>
                        <a:pt x="10"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1" name="Freeform 264"/>
                <p:cNvSpPr>
                  <a:spLocks/>
                </p:cNvSpPr>
                <p:nvPr/>
              </p:nvSpPr>
              <p:spPr bwMode="auto">
                <a:xfrm>
                  <a:off x="5140" y="722"/>
                  <a:ext cx="65" cy="63"/>
                </a:xfrm>
                <a:custGeom>
                  <a:avLst/>
                  <a:gdLst>
                    <a:gd name="T0" fmla="*/ 0 w 65"/>
                    <a:gd name="T1" fmla="*/ 32 h 63"/>
                    <a:gd name="T2" fmla="*/ 2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4 w 65"/>
                    <a:gd name="T17" fmla="*/ 0 h 63"/>
                    <a:gd name="T18" fmla="*/ 40 w 65"/>
                    <a:gd name="T19" fmla="*/ 0 h 63"/>
                    <a:gd name="T20" fmla="*/ 46 w 65"/>
                    <a:gd name="T21" fmla="*/ 2 h 63"/>
                    <a:gd name="T22" fmla="*/ 52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4 h 63"/>
                    <a:gd name="T38" fmla="*/ 59 w 65"/>
                    <a:gd name="T39" fmla="*/ 50 h 63"/>
                    <a:gd name="T40" fmla="*/ 55 w 65"/>
                    <a:gd name="T41" fmla="*/ 56 h 63"/>
                    <a:gd name="T42" fmla="*/ 52 w 65"/>
                    <a:gd name="T43" fmla="*/ 60 h 63"/>
                    <a:gd name="T44" fmla="*/ 46 w 65"/>
                    <a:gd name="T45" fmla="*/ 61 h 63"/>
                    <a:gd name="T46" fmla="*/ 40 w 65"/>
                    <a:gd name="T47" fmla="*/ 63 h 63"/>
                    <a:gd name="T48" fmla="*/ 34 w 65"/>
                    <a:gd name="T49" fmla="*/ 63 h 63"/>
                    <a:gd name="T50" fmla="*/ 26 w 65"/>
                    <a:gd name="T51" fmla="*/ 63 h 63"/>
                    <a:gd name="T52" fmla="*/ 20 w 65"/>
                    <a:gd name="T53" fmla="*/ 61 h 63"/>
                    <a:gd name="T54" fmla="*/ 14 w 65"/>
                    <a:gd name="T55" fmla="*/ 60 h 63"/>
                    <a:gd name="T56" fmla="*/ 10 w 65"/>
                    <a:gd name="T57" fmla="*/ 56 h 63"/>
                    <a:gd name="T58" fmla="*/ 6 w 65"/>
                    <a:gd name="T59" fmla="*/ 50 h 63"/>
                    <a:gd name="T60" fmla="*/ 2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2" y="20"/>
                      </a:lnTo>
                      <a:lnTo>
                        <a:pt x="6" y="14"/>
                      </a:lnTo>
                      <a:lnTo>
                        <a:pt x="10" y="10"/>
                      </a:lnTo>
                      <a:lnTo>
                        <a:pt x="14" y="6"/>
                      </a:lnTo>
                      <a:lnTo>
                        <a:pt x="20" y="2"/>
                      </a:lnTo>
                      <a:lnTo>
                        <a:pt x="26" y="0"/>
                      </a:lnTo>
                      <a:lnTo>
                        <a:pt x="34" y="0"/>
                      </a:lnTo>
                      <a:lnTo>
                        <a:pt x="40" y="0"/>
                      </a:lnTo>
                      <a:lnTo>
                        <a:pt x="46" y="2"/>
                      </a:lnTo>
                      <a:lnTo>
                        <a:pt x="52" y="6"/>
                      </a:lnTo>
                      <a:lnTo>
                        <a:pt x="55" y="10"/>
                      </a:lnTo>
                      <a:lnTo>
                        <a:pt x="59" y="14"/>
                      </a:lnTo>
                      <a:lnTo>
                        <a:pt x="63" y="20"/>
                      </a:lnTo>
                      <a:lnTo>
                        <a:pt x="65" y="26"/>
                      </a:lnTo>
                      <a:lnTo>
                        <a:pt x="65" y="32"/>
                      </a:lnTo>
                      <a:lnTo>
                        <a:pt x="65" y="38"/>
                      </a:lnTo>
                      <a:lnTo>
                        <a:pt x="63" y="44"/>
                      </a:lnTo>
                      <a:lnTo>
                        <a:pt x="59" y="50"/>
                      </a:lnTo>
                      <a:lnTo>
                        <a:pt x="55" y="56"/>
                      </a:lnTo>
                      <a:lnTo>
                        <a:pt x="52" y="60"/>
                      </a:lnTo>
                      <a:lnTo>
                        <a:pt x="46" y="61"/>
                      </a:lnTo>
                      <a:lnTo>
                        <a:pt x="40" y="63"/>
                      </a:lnTo>
                      <a:lnTo>
                        <a:pt x="34" y="63"/>
                      </a:lnTo>
                      <a:lnTo>
                        <a:pt x="26" y="63"/>
                      </a:lnTo>
                      <a:lnTo>
                        <a:pt x="20" y="61"/>
                      </a:lnTo>
                      <a:lnTo>
                        <a:pt x="14" y="60"/>
                      </a:lnTo>
                      <a:lnTo>
                        <a:pt x="10" y="56"/>
                      </a:lnTo>
                      <a:lnTo>
                        <a:pt x="6" y="50"/>
                      </a:lnTo>
                      <a:lnTo>
                        <a:pt x="2"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2" name="Freeform 265"/>
                <p:cNvSpPr>
                  <a:spLocks/>
                </p:cNvSpPr>
                <p:nvPr/>
              </p:nvSpPr>
              <p:spPr bwMode="auto">
                <a:xfrm>
                  <a:off x="5140" y="722"/>
                  <a:ext cx="65" cy="63"/>
                </a:xfrm>
                <a:custGeom>
                  <a:avLst/>
                  <a:gdLst>
                    <a:gd name="T0" fmla="*/ 0 w 65"/>
                    <a:gd name="T1" fmla="*/ 32 h 63"/>
                    <a:gd name="T2" fmla="*/ 0 w 65"/>
                    <a:gd name="T3" fmla="*/ 32 h 63"/>
                    <a:gd name="T4" fmla="*/ 2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4 w 65"/>
                    <a:gd name="T19" fmla="*/ 0 h 63"/>
                    <a:gd name="T20" fmla="*/ 40 w 65"/>
                    <a:gd name="T21" fmla="*/ 0 h 63"/>
                    <a:gd name="T22" fmla="*/ 46 w 65"/>
                    <a:gd name="T23" fmla="*/ 2 h 63"/>
                    <a:gd name="T24" fmla="*/ 52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4 h 63"/>
                    <a:gd name="T40" fmla="*/ 59 w 65"/>
                    <a:gd name="T41" fmla="*/ 50 h 63"/>
                    <a:gd name="T42" fmla="*/ 55 w 65"/>
                    <a:gd name="T43" fmla="*/ 56 h 63"/>
                    <a:gd name="T44" fmla="*/ 52 w 65"/>
                    <a:gd name="T45" fmla="*/ 60 h 63"/>
                    <a:gd name="T46" fmla="*/ 46 w 65"/>
                    <a:gd name="T47" fmla="*/ 61 h 63"/>
                    <a:gd name="T48" fmla="*/ 40 w 65"/>
                    <a:gd name="T49" fmla="*/ 63 h 63"/>
                    <a:gd name="T50" fmla="*/ 34 w 65"/>
                    <a:gd name="T51" fmla="*/ 63 h 63"/>
                    <a:gd name="T52" fmla="*/ 26 w 65"/>
                    <a:gd name="T53" fmla="*/ 63 h 63"/>
                    <a:gd name="T54" fmla="*/ 20 w 65"/>
                    <a:gd name="T55" fmla="*/ 61 h 63"/>
                    <a:gd name="T56" fmla="*/ 14 w 65"/>
                    <a:gd name="T57" fmla="*/ 60 h 63"/>
                    <a:gd name="T58" fmla="*/ 10 w 65"/>
                    <a:gd name="T59" fmla="*/ 56 h 63"/>
                    <a:gd name="T60" fmla="*/ 6 w 65"/>
                    <a:gd name="T61" fmla="*/ 50 h 63"/>
                    <a:gd name="T62" fmla="*/ 2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2" y="20"/>
                      </a:lnTo>
                      <a:lnTo>
                        <a:pt x="6" y="14"/>
                      </a:lnTo>
                      <a:lnTo>
                        <a:pt x="10" y="10"/>
                      </a:lnTo>
                      <a:lnTo>
                        <a:pt x="14" y="6"/>
                      </a:lnTo>
                      <a:lnTo>
                        <a:pt x="20" y="2"/>
                      </a:lnTo>
                      <a:lnTo>
                        <a:pt x="26" y="0"/>
                      </a:lnTo>
                      <a:lnTo>
                        <a:pt x="34" y="0"/>
                      </a:lnTo>
                      <a:lnTo>
                        <a:pt x="40" y="0"/>
                      </a:lnTo>
                      <a:lnTo>
                        <a:pt x="46" y="2"/>
                      </a:lnTo>
                      <a:lnTo>
                        <a:pt x="52" y="6"/>
                      </a:lnTo>
                      <a:lnTo>
                        <a:pt x="55" y="10"/>
                      </a:lnTo>
                      <a:lnTo>
                        <a:pt x="59" y="14"/>
                      </a:lnTo>
                      <a:lnTo>
                        <a:pt x="63" y="20"/>
                      </a:lnTo>
                      <a:lnTo>
                        <a:pt x="65" y="26"/>
                      </a:lnTo>
                      <a:lnTo>
                        <a:pt x="65" y="32"/>
                      </a:lnTo>
                      <a:lnTo>
                        <a:pt x="65" y="38"/>
                      </a:lnTo>
                      <a:lnTo>
                        <a:pt x="63" y="44"/>
                      </a:lnTo>
                      <a:lnTo>
                        <a:pt x="59" y="50"/>
                      </a:lnTo>
                      <a:lnTo>
                        <a:pt x="55" y="56"/>
                      </a:lnTo>
                      <a:lnTo>
                        <a:pt x="52" y="60"/>
                      </a:lnTo>
                      <a:lnTo>
                        <a:pt x="46" y="61"/>
                      </a:lnTo>
                      <a:lnTo>
                        <a:pt x="40" y="63"/>
                      </a:lnTo>
                      <a:lnTo>
                        <a:pt x="34" y="63"/>
                      </a:lnTo>
                      <a:lnTo>
                        <a:pt x="26" y="63"/>
                      </a:lnTo>
                      <a:lnTo>
                        <a:pt x="20" y="61"/>
                      </a:lnTo>
                      <a:lnTo>
                        <a:pt x="14" y="60"/>
                      </a:lnTo>
                      <a:lnTo>
                        <a:pt x="10" y="56"/>
                      </a:lnTo>
                      <a:lnTo>
                        <a:pt x="6" y="50"/>
                      </a:lnTo>
                      <a:lnTo>
                        <a:pt x="2"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3" name="Freeform 266"/>
                <p:cNvSpPr>
                  <a:spLocks/>
                </p:cNvSpPr>
                <p:nvPr/>
              </p:nvSpPr>
              <p:spPr bwMode="auto">
                <a:xfrm>
                  <a:off x="5282" y="862"/>
                  <a:ext cx="65" cy="65"/>
                </a:xfrm>
                <a:custGeom>
                  <a:avLst/>
                  <a:gdLst>
                    <a:gd name="T0" fmla="*/ 0 w 65"/>
                    <a:gd name="T1" fmla="*/ 32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1 w 65"/>
                    <a:gd name="T29" fmla="*/ 20 h 65"/>
                    <a:gd name="T30" fmla="*/ 63 w 65"/>
                    <a:gd name="T31" fmla="*/ 26 h 65"/>
                    <a:gd name="T32" fmla="*/ 65 w 65"/>
                    <a:gd name="T33" fmla="*/ 32 h 65"/>
                    <a:gd name="T34" fmla="*/ 63 w 65"/>
                    <a:gd name="T35" fmla="*/ 40 h 65"/>
                    <a:gd name="T36" fmla="*/ 61 w 65"/>
                    <a:gd name="T37" fmla="*/ 46 h 65"/>
                    <a:gd name="T38" fmla="*/ 59 w 65"/>
                    <a:gd name="T39" fmla="*/ 49 h 65"/>
                    <a:gd name="T40" fmla="*/ 55 w 65"/>
                    <a:gd name="T41" fmla="*/ 55 h 65"/>
                    <a:gd name="T42" fmla="*/ 51 w 65"/>
                    <a:gd name="T43" fmla="*/ 59 h 65"/>
                    <a:gd name="T44" fmla="*/ 45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6 h 65"/>
                    <a:gd name="T62" fmla="*/ 0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10" y="10"/>
                      </a:lnTo>
                      <a:lnTo>
                        <a:pt x="14" y="6"/>
                      </a:lnTo>
                      <a:lnTo>
                        <a:pt x="20" y="2"/>
                      </a:lnTo>
                      <a:lnTo>
                        <a:pt x="26" y="0"/>
                      </a:lnTo>
                      <a:lnTo>
                        <a:pt x="32" y="0"/>
                      </a:lnTo>
                      <a:lnTo>
                        <a:pt x="39" y="0"/>
                      </a:lnTo>
                      <a:lnTo>
                        <a:pt x="45" y="2"/>
                      </a:lnTo>
                      <a:lnTo>
                        <a:pt x="51" y="6"/>
                      </a:lnTo>
                      <a:lnTo>
                        <a:pt x="55" y="10"/>
                      </a:lnTo>
                      <a:lnTo>
                        <a:pt x="59" y="14"/>
                      </a:lnTo>
                      <a:lnTo>
                        <a:pt x="61" y="20"/>
                      </a:lnTo>
                      <a:lnTo>
                        <a:pt x="63" y="26"/>
                      </a:lnTo>
                      <a:lnTo>
                        <a:pt x="65" y="32"/>
                      </a:lnTo>
                      <a:lnTo>
                        <a:pt x="63" y="40"/>
                      </a:lnTo>
                      <a:lnTo>
                        <a:pt x="61" y="46"/>
                      </a:lnTo>
                      <a:lnTo>
                        <a:pt x="59" y="49"/>
                      </a:lnTo>
                      <a:lnTo>
                        <a:pt x="55" y="55"/>
                      </a:lnTo>
                      <a:lnTo>
                        <a:pt x="51" y="59"/>
                      </a:lnTo>
                      <a:lnTo>
                        <a:pt x="45" y="63"/>
                      </a:lnTo>
                      <a:lnTo>
                        <a:pt x="39" y="63"/>
                      </a:lnTo>
                      <a:lnTo>
                        <a:pt x="32" y="65"/>
                      </a:lnTo>
                      <a:lnTo>
                        <a:pt x="26" y="63"/>
                      </a:lnTo>
                      <a:lnTo>
                        <a:pt x="20" y="63"/>
                      </a:lnTo>
                      <a:lnTo>
                        <a:pt x="14" y="59"/>
                      </a:lnTo>
                      <a:lnTo>
                        <a:pt x="10" y="55"/>
                      </a:lnTo>
                      <a:lnTo>
                        <a:pt x="6" y="49"/>
                      </a:lnTo>
                      <a:lnTo>
                        <a:pt x="2" y="46"/>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4" name="Freeform 267"/>
                <p:cNvSpPr>
                  <a:spLocks/>
                </p:cNvSpPr>
                <p:nvPr/>
              </p:nvSpPr>
              <p:spPr bwMode="auto">
                <a:xfrm>
                  <a:off x="5282" y="862"/>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1 w 65"/>
                    <a:gd name="T31" fmla="*/ 20 h 65"/>
                    <a:gd name="T32" fmla="*/ 63 w 65"/>
                    <a:gd name="T33" fmla="*/ 26 h 65"/>
                    <a:gd name="T34" fmla="*/ 65 w 65"/>
                    <a:gd name="T35" fmla="*/ 32 h 65"/>
                    <a:gd name="T36" fmla="*/ 63 w 65"/>
                    <a:gd name="T37" fmla="*/ 40 h 65"/>
                    <a:gd name="T38" fmla="*/ 61 w 65"/>
                    <a:gd name="T39" fmla="*/ 46 h 65"/>
                    <a:gd name="T40" fmla="*/ 59 w 65"/>
                    <a:gd name="T41" fmla="*/ 49 h 65"/>
                    <a:gd name="T42" fmla="*/ 55 w 65"/>
                    <a:gd name="T43" fmla="*/ 55 h 65"/>
                    <a:gd name="T44" fmla="*/ 51 w 65"/>
                    <a:gd name="T45" fmla="*/ 59 h 65"/>
                    <a:gd name="T46" fmla="*/ 45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6 h 65"/>
                    <a:gd name="T64" fmla="*/ 0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10" y="10"/>
                      </a:lnTo>
                      <a:lnTo>
                        <a:pt x="14" y="6"/>
                      </a:lnTo>
                      <a:lnTo>
                        <a:pt x="20" y="2"/>
                      </a:lnTo>
                      <a:lnTo>
                        <a:pt x="26" y="0"/>
                      </a:lnTo>
                      <a:lnTo>
                        <a:pt x="32" y="0"/>
                      </a:lnTo>
                      <a:lnTo>
                        <a:pt x="39" y="0"/>
                      </a:lnTo>
                      <a:lnTo>
                        <a:pt x="45" y="2"/>
                      </a:lnTo>
                      <a:lnTo>
                        <a:pt x="51" y="6"/>
                      </a:lnTo>
                      <a:lnTo>
                        <a:pt x="55" y="10"/>
                      </a:lnTo>
                      <a:lnTo>
                        <a:pt x="59" y="14"/>
                      </a:lnTo>
                      <a:lnTo>
                        <a:pt x="61" y="20"/>
                      </a:lnTo>
                      <a:lnTo>
                        <a:pt x="63" y="26"/>
                      </a:lnTo>
                      <a:lnTo>
                        <a:pt x="65" y="32"/>
                      </a:lnTo>
                      <a:lnTo>
                        <a:pt x="63" y="40"/>
                      </a:lnTo>
                      <a:lnTo>
                        <a:pt x="61" y="46"/>
                      </a:lnTo>
                      <a:lnTo>
                        <a:pt x="59" y="49"/>
                      </a:lnTo>
                      <a:lnTo>
                        <a:pt x="55" y="55"/>
                      </a:lnTo>
                      <a:lnTo>
                        <a:pt x="51" y="59"/>
                      </a:lnTo>
                      <a:lnTo>
                        <a:pt x="45" y="63"/>
                      </a:lnTo>
                      <a:lnTo>
                        <a:pt x="39" y="63"/>
                      </a:lnTo>
                      <a:lnTo>
                        <a:pt x="32" y="65"/>
                      </a:lnTo>
                      <a:lnTo>
                        <a:pt x="26" y="63"/>
                      </a:lnTo>
                      <a:lnTo>
                        <a:pt x="20" y="63"/>
                      </a:lnTo>
                      <a:lnTo>
                        <a:pt x="14" y="59"/>
                      </a:lnTo>
                      <a:lnTo>
                        <a:pt x="10" y="55"/>
                      </a:lnTo>
                      <a:lnTo>
                        <a:pt x="6" y="49"/>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5" name="Freeform 268"/>
                <p:cNvSpPr>
                  <a:spLocks/>
                </p:cNvSpPr>
                <p:nvPr/>
              </p:nvSpPr>
              <p:spPr bwMode="auto">
                <a:xfrm>
                  <a:off x="5479" y="754"/>
                  <a:ext cx="63" cy="65"/>
                </a:xfrm>
                <a:custGeom>
                  <a:avLst/>
                  <a:gdLst>
                    <a:gd name="T0" fmla="*/ 0 w 63"/>
                    <a:gd name="T1" fmla="*/ 31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1 h 65"/>
                    <a:gd name="T34" fmla="*/ 63 w 63"/>
                    <a:gd name="T35" fmla="*/ 37 h 65"/>
                    <a:gd name="T36" fmla="*/ 61 w 63"/>
                    <a:gd name="T37" fmla="*/ 45 h 65"/>
                    <a:gd name="T38" fmla="*/ 59 w 63"/>
                    <a:gd name="T39" fmla="*/ 49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20 w 63"/>
                    <a:gd name="T53" fmla="*/ 61 h 65"/>
                    <a:gd name="T54" fmla="*/ 14 w 63"/>
                    <a:gd name="T55" fmla="*/ 59 h 65"/>
                    <a:gd name="T56" fmla="*/ 8 w 63"/>
                    <a:gd name="T57" fmla="*/ 55 h 65"/>
                    <a:gd name="T58" fmla="*/ 4 w 63"/>
                    <a:gd name="T59" fmla="*/ 49 h 65"/>
                    <a:gd name="T60" fmla="*/ 2 w 63"/>
                    <a:gd name="T61" fmla="*/ 45 h 65"/>
                    <a:gd name="T62" fmla="*/ 0 w 63"/>
                    <a:gd name="T63" fmla="*/ 37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6"/>
                      </a:lnTo>
                      <a:lnTo>
                        <a:pt x="63" y="31"/>
                      </a:lnTo>
                      <a:lnTo>
                        <a:pt x="63" y="37"/>
                      </a:lnTo>
                      <a:lnTo>
                        <a:pt x="61" y="45"/>
                      </a:lnTo>
                      <a:lnTo>
                        <a:pt x="59" y="49"/>
                      </a:lnTo>
                      <a:lnTo>
                        <a:pt x="53" y="55"/>
                      </a:lnTo>
                      <a:lnTo>
                        <a:pt x="49" y="59"/>
                      </a:lnTo>
                      <a:lnTo>
                        <a:pt x="43" y="61"/>
                      </a:lnTo>
                      <a:lnTo>
                        <a:pt x="37" y="63"/>
                      </a:lnTo>
                      <a:lnTo>
                        <a:pt x="31" y="65"/>
                      </a:lnTo>
                      <a:lnTo>
                        <a:pt x="26" y="63"/>
                      </a:lnTo>
                      <a:lnTo>
                        <a:pt x="20" y="61"/>
                      </a:lnTo>
                      <a:lnTo>
                        <a:pt x="14" y="59"/>
                      </a:lnTo>
                      <a:lnTo>
                        <a:pt x="8" y="55"/>
                      </a:lnTo>
                      <a:lnTo>
                        <a:pt x="4" y="49"/>
                      </a:lnTo>
                      <a:lnTo>
                        <a:pt x="2" y="45"/>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6" name="Freeform 269"/>
                <p:cNvSpPr>
                  <a:spLocks/>
                </p:cNvSpPr>
                <p:nvPr/>
              </p:nvSpPr>
              <p:spPr bwMode="auto">
                <a:xfrm>
                  <a:off x="5479" y="754"/>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1 h 65"/>
                    <a:gd name="T36" fmla="*/ 63 w 63"/>
                    <a:gd name="T37" fmla="*/ 37 h 65"/>
                    <a:gd name="T38" fmla="*/ 61 w 63"/>
                    <a:gd name="T39" fmla="*/ 45 h 65"/>
                    <a:gd name="T40" fmla="*/ 59 w 63"/>
                    <a:gd name="T41" fmla="*/ 49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20 w 63"/>
                    <a:gd name="T55" fmla="*/ 61 h 65"/>
                    <a:gd name="T56" fmla="*/ 14 w 63"/>
                    <a:gd name="T57" fmla="*/ 59 h 65"/>
                    <a:gd name="T58" fmla="*/ 8 w 63"/>
                    <a:gd name="T59" fmla="*/ 55 h 65"/>
                    <a:gd name="T60" fmla="*/ 4 w 63"/>
                    <a:gd name="T61" fmla="*/ 49 h 65"/>
                    <a:gd name="T62" fmla="*/ 2 w 63"/>
                    <a:gd name="T63" fmla="*/ 45 h 65"/>
                    <a:gd name="T64" fmla="*/ 0 w 63"/>
                    <a:gd name="T65" fmla="*/ 37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6"/>
                      </a:lnTo>
                      <a:lnTo>
                        <a:pt x="63" y="31"/>
                      </a:lnTo>
                      <a:lnTo>
                        <a:pt x="63" y="37"/>
                      </a:lnTo>
                      <a:lnTo>
                        <a:pt x="61" y="45"/>
                      </a:lnTo>
                      <a:lnTo>
                        <a:pt x="59" y="49"/>
                      </a:lnTo>
                      <a:lnTo>
                        <a:pt x="53" y="55"/>
                      </a:lnTo>
                      <a:lnTo>
                        <a:pt x="49" y="59"/>
                      </a:lnTo>
                      <a:lnTo>
                        <a:pt x="43" y="61"/>
                      </a:lnTo>
                      <a:lnTo>
                        <a:pt x="37" y="63"/>
                      </a:lnTo>
                      <a:lnTo>
                        <a:pt x="31" y="65"/>
                      </a:lnTo>
                      <a:lnTo>
                        <a:pt x="26" y="63"/>
                      </a:lnTo>
                      <a:lnTo>
                        <a:pt x="20" y="61"/>
                      </a:lnTo>
                      <a:lnTo>
                        <a:pt x="14" y="59"/>
                      </a:lnTo>
                      <a:lnTo>
                        <a:pt x="8" y="55"/>
                      </a:lnTo>
                      <a:lnTo>
                        <a:pt x="4"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7" name="Freeform 270"/>
                <p:cNvSpPr>
                  <a:spLocks/>
                </p:cNvSpPr>
                <p:nvPr/>
              </p:nvSpPr>
              <p:spPr bwMode="auto">
                <a:xfrm>
                  <a:off x="5638" y="831"/>
                  <a:ext cx="65" cy="65"/>
                </a:xfrm>
                <a:custGeom>
                  <a:avLst/>
                  <a:gdLst>
                    <a:gd name="T0" fmla="*/ 0 w 65"/>
                    <a:gd name="T1" fmla="*/ 31 h 65"/>
                    <a:gd name="T2" fmla="*/ 0 w 65"/>
                    <a:gd name="T3" fmla="*/ 25 h 65"/>
                    <a:gd name="T4" fmla="*/ 2 w 65"/>
                    <a:gd name="T5" fmla="*/ 19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0 w 65"/>
                    <a:gd name="T23" fmla="*/ 6 h 65"/>
                    <a:gd name="T24" fmla="*/ 56 w 65"/>
                    <a:gd name="T25" fmla="*/ 10 h 65"/>
                    <a:gd name="T26" fmla="*/ 60 w 65"/>
                    <a:gd name="T27" fmla="*/ 14 h 65"/>
                    <a:gd name="T28" fmla="*/ 63 w 65"/>
                    <a:gd name="T29" fmla="*/ 19 h 65"/>
                    <a:gd name="T30" fmla="*/ 63 w 65"/>
                    <a:gd name="T31" fmla="*/ 25 h 65"/>
                    <a:gd name="T32" fmla="*/ 65 w 65"/>
                    <a:gd name="T33" fmla="*/ 31 h 65"/>
                    <a:gd name="T34" fmla="*/ 63 w 65"/>
                    <a:gd name="T35" fmla="*/ 39 h 65"/>
                    <a:gd name="T36" fmla="*/ 63 w 65"/>
                    <a:gd name="T37" fmla="*/ 45 h 65"/>
                    <a:gd name="T38" fmla="*/ 60 w 65"/>
                    <a:gd name="T39" fmla="*/ 51 h 65"/>
                    <a:gd name="T40" fmla="*/ 56 w 65"/>
                    <a:gd name="T41" fmla="*/ 55 h 65"/>
                    <a:gd name="T42" fmla="*/ 50 w 65"/>
                    <a:gd name="T43" fmla="*/ 59 h 65"/>
                    <a:gd name="T44" fmla="*/ 46 w 65"/>
                    <a:gd name="T45" fmla="*/ 61 h 65"/>
                    <a:gd name="T46" fmla="*/ 40 w 65"/>
                    <a:gd name="T47" fmla="*/ 63 h 65"/>
                    <a:gd name="T48" fmla="*/ 32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4"/>
                      </a:lnTo>
                      <a:lnTo>
                        <a:pt x="10" y="10"/>
                      </a:lnTo>
                      <a:lnTo>
                        <a:pt x="14" y="6"/>
                      </a:lnTo>
                      <a:lnTo>
                        <a:pt x="20" y="2"/>
                      </a:lnTo>
                      <a:lnTo>
                        <a:pt x="26" y="0"/>
                      </a:lnTo>
                      <a:lnTo>
                        <a:pt x="32" y="0"/>
                      </a:lnTo>
                      <a:lnTo>
                        <a:pt x="40" y="0"/>
                      </a:lnTo>
                      <a:lnTo>
                        <a:pt x="46" y="2"/>
                      </a:lnTo>
                      <a:lnTo>
                        <a:pt x="50" y="6"/>
                      </a:lnTo>
                      <a:lnTo>
                        <a:pt x="56" y="10"/>
                      </a:lnTo>
                      <a:lnTo>
                        <a:pt x="60" y="14"/>
                      </a:lnTo>
                      <a:lnTo>
                        <a:pt x="63" y="19"/>
                      </a:lnTo>
                      <a:lnTo>
                        <a:pt x="63" y="25"/>
                      </a:lnTo>
                      <a:lnTo>
                        <a:pt x="65" y="31"/>
                      </a:lnTo>
                      <a:lnTo>
                        <a:pt x="63" y="39"/>
                      </a:lnTo>
                      <a:lnTo>
                        <a:pt x="63" y="45"/>
                      </a:lnTo>
                      <a:lnTo>
                        <a:pt x="60" y="51"/>
                      </a:lnTo>
                      <a:lnTo>
                        <a:pt x="56"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8" name="Freeform 271"/>
                <p:cNvSpPr>
                  <a:spLocks/>
                </p:cNvSpPr>
                <p:nvPr/>
              </p:nvSpPr>
              <p:spPr bwMode="auto">
                <a:xfrm>
                  <a:off x="5638" y="831"/>
                  <a:ext cx="65" cy="65"/>
                </a:xfrm>
                <a:custGeom>
                  <a:avLst/>
                  <a:gdLst>
                    <a:gd name="T0" fmla="*/ 0 w 65"/>
                    <a:gd name="T1" fmla="*/ 31 h 65"/>
                    <a:gd name="T2" fmla="*/ 0 w 65"/>
                    <a:gd name="T3" fmla="*/ 31 h 65"/>
                    <a:gd name="T4" fmla="*/ 0 w 65"/>
                    <a:gd name="T5" fmla="*/ 25 h 65"/>
                    <a:gd name="T6" fmla="*/ 2 w 65"/>
                    <a:gd name="T7" fmla="*/ 19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0 w 65"/>
                    <a:gd name="T25" fmla="*/ 6 h 65"/>
                    <a:gd name="T26" fmla="*/ 56 w 65"/>
                    <a:gd name="T27" fmla="*/ 10 h 65"/>
                    <a:gd name="T28" fmla="*/ 60 w 65"/>
                    <a:gd name="T29" fmla="*/ 14 h 65"/>
                    <a:gd name="T30" fmla="*/ 63 w 65"/>
                    <a:gd name="T31" fmla="*/ 19 h 65"/>
                    <a:gd name="T32" fmla="*/ 63 w 65"/>
                    <a:gd name="T33" fmla="*/ 25 h 65"/>
                    <a:gd name="T34" fmla="*/ 65 w 65"/>
                    <a:gd name="T35" fmla="*/ 31 h 65"/>
                    <a:gd name="T36" fmla="*/ 63 w 65"/>
                    <a:gd name="T37" fmla="*/ 39 h 65"/>
                    <a:gd name="T38" fmla="*/ 63 w 65"/>
                    <a:gd name="T39" fmla="*/ 45 h 65"/>
                    <a:gd name="T40" fmla="*/ 60 w 65"/>
                    <a:gd name="T41" fmla="*/ 51 h 65"/>
                    <a:gd name="T42" fmla="*/ 56 w 65"/>
                    <a:gd name="T43" fmla="*/ 55 h 65"/>
                    <a:gd name="T44" fmla="*/ 50 w 65"/>
                    <a:gd name="T45" fmla="*/ 59 h 65"/>
                    <a:gd name="T46" fmla="*/ 46 w 65"/>
                    <a:gd name="T47" fmla="*/ 61 h 65"/>
                    <a:gd name="T48" fmla="*/ 40 w 65"/>
                    <a:gd name="T49" fmla="*/ 63 h 65"/>
                    <a:gd name="T50" fmla="*/ 32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4"/>
                      </a:lnTo>
                      <a:lnTo>
                        <a:pt x="10" y="10"/>
                      </a:lnTo>
                      <a:lnTo>
                        <a:pt x="14" y="6"/>
                      </a:lnTo>
                      <a:lnTo>
                        <a:pt x="20" y="2"/>
                      </a:lnTo>
                      <a:lnTo>
                        <a:pt x="26" y="0"/>
                      </a:lnTo>
                      <a:lnTo>
                        <a:pt x="32" y="0"/>
                      </a:lnTo>
                      <a:lnTo>
                        <a:pt x="40" y="0"/>
                      </a:lnTo>
                      <a:lnTo>
                        <a:pt x="46" y="2"/>
                      </a:lnTo>
                      <a:lnTo>
                        <a:pt x="50" y="6"/>
                      </a:lnTo>
                      <a:lnTo>
                        <a:pt x="56" y="10"/>
                      </a:lnTo>
                      <a:lnTo>
                        <a:pt x="60" y="14"/>
                      </a:lnTo>
                      <a:lnTo>
                        <a:pt x="63" y="19"/>
                      </a:lnTo>
                      <a:lnTo>
                        <a:pt x="63" y="25"/>
                      </a:lnTo>
                      <a:lnTo>
                        <a:pt x="65" y="31"/>
                      </a:lnTo>
                      <a:lnTo>
                        <a:pt x="63" y="39"/>
                      </a:lnTo>
                      <a:lnTo>
                        <a:pt x="63" y="45"/>
                      </a:lnTo>
                      <a:lnTo>
                        <a:pt x="60" y="51"/>
                      </a:lnTo>
                      <a:lnTo>
                        <a:pt x="56"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9" name="Freeform 272"/>
                <p:cNvSpPr>
                  <a:spLocks/>
                </p:cNvSpPr>
                <p:nvPr/>
              </p:nvSpPr>
              <p:spPr bwMode="auto">
                <a:xfrm>
                  <a:off x="5461" y="858"/>
                  <a:ext cx="63" cy="63"/>
                </a:xfrm>
                <a:custGeom>
                  <a:avLst/>
                  <a:gdLst>
                    <a:gd name="T0" fmla="*/ 0 w 63"/>
                    <a:gd name="T1" fmla="*/ 32 h 63"/>
                    <a:gd name="T2" fmla="*/ 0 w 63"/>
                    <a:gd name="T3" fmla="*/ 26 h 63"/>
                    <a:gd name="T4" fmla="*/ 2 w 63"/>
                    <a:gd name="T5" fmla="*/ 20 h 63"/>
                    <a:gd name="T6" fmla="*/ 6 w 63"/>
                    <a:gd name="T7" fmla="*/ 14 h 63"/>
                    <a:gd name="T8" fmla="*/ 8 w 63"/>
                    <a:gd name="T9" fmla="*/ 10 h 63"/>
                    <a:gd name="T10" fmla="*/ 14 w 63"/>
                    <a:gd name="T11" fmla="*/ 6 h 63"/>
                    <a:gd name="T12" fmla="*/ 20 w 63"/>
                    <a:gd name="T13" fmla="*/ 2 h 63"/>
                    <a:gd name="T14" fmla="*/ 26 w 63"/>
                    <a:gd name="T15" fmla="*/ 0 h 63"/>
                    <a:gd name="T16" fmla="*/ 32 w 63"/>
                    <a:gd name="T17" fmla="*/ 0 h 63"/>
                    <a:gd name="T18" fmla="*/ 38 w 63"/>
                    <a:gd name="T19" fmla="*/ 0 h 63"/>
                    <a:gd name="T20" fmla="*/ 44 w 63"/>
                    <a:gd name="T21" fmla="*/ 2 h 63"/>
                    <a:gd name="T22" fmla="*/ 49 w 63"/>
                    <a:gd name="T23" fmla="*/ 6 h 63"/>
                    <a:gd name="T24" fmla="*/ 53 w 63"/>
                    <a:gd name="T25" fmla="*/ 10 h 63"/>
                    <a:gd name="T26" fmla="*/ 57 w 63"/>
                    <a:gd name="T27" fmla="*/ 14 h 63"/>
                    <a:gd name="T28" fmla="*/ 61 w 63"/>
                    <a:gd name="T29" fmla="*/ 20 h 63"/>
                    <a:gd name="T30" fmla="*/ 63 w 63"/>
                    <a:gd name="T31" fmla="*/ 26 h 63"/>
                    <a:gd name="T32" fmla="*/ 63 w 63"/>
                    <a:gd name="T33" fmla="*/ 32 h 63"/>
                    <a:gd name="T34" fmla="*/ 63 w 63"/>
                    <a:gd name="T35" fmla="*/ 40 h 63"/>
                    <a:gd name="T36" fmla="*/ 61 w 63"/>
                    <a:gd name="T37" fmla="*/ 46 h 63"/>
                    <a:gd name="T38" fmla="*/ 57 w 63"/>
                    <a:gd name="T39" fmla="*/ 50 h 63"/>
                    <a:gd name="T40" fmla="*/ 53 w 63"/>
                    <a:gd name="T41" fmla="*/ 55 h 63"/>
                    <a:gd name="T42" fmla="*/ 49 w 63"/>
                    <a:gd name="T43" fmla="*/ 59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9 h 63"/>
                    <a:gd name="T56" fmla="*/ 8 w 63"/>
                    <a:gd name="T57" fmla="*/ 55 h 63"/>
                    <a:gd name="T58" fmla="*/ 6 w 63"/>
                    <a:gd name="T59" fmla="*/ 50 h 63"/>
                    <a:gd name="T60" fmla="*/ 2 w 63"/>
                    <a:gd name="T61" fmla="*/ 46 h 63"/>
                    <a:gd name="T62" fmla="*/ 0 w 63"/>
                    <a:gd name="T63" fmla="*/ 40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6" y="14"/>
                      </a:lnTo>
                      <a:lnTo>
                        <a:pt x="8"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40"/>
                      </a:lnTo>
                      <a:lnTo>
                        <a:pt x="61" y="46"/>
                      </a:lnTo>
                      <a:lnTo>
                        <a:pt x="57" y="50"/>
                      </a:lnTo>
                      <a:lnTo>
                        <a:pt x="53" y="55"/>
                      </a:lnTo>
                      <a:lnTo>
                        <a:pt x="49" y="59"/>
                      </a:lnTo>
                      <a:lnTo>
                        <a:pt x="44" y="61"/>
                      </a:lnTo>
                      <a:lnTo>
                        <a:pt x="38" y="63"/>
                      </a:lnTo>
                      <a:lnTo>
                        <a:pt x="32" y="63"/>
                      </a:lnTo>
                      <a:lnTo>
                        <a:pt x="26" y="63"/>
                      </a:lnTo>
                      <a:lnTo>
                        <a:pt x="20" y="61"/>
                      </a:lnTo>
                      <a:lnTo>
                        <a:pt x="14" y="59"/>
                      </a:lnTo>
                      <a:lnTo>
                        <a:pt x="8" y="55"/>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0" name="Freeform 273"/>
                <p:cNvSpPr>
                  <a:spLocks/>
                </p:cNvSpPr>
                <p:nvPr/>
              </p:nvSpPr>
              <p:spPr bwMode="auto">
                <a:xfrm>
                  <a:off x="5461" y="858"/>
                  <a:ext cx="63" cy="63"/>
                </a:xfrm>
                <a:custGeom>
                  <a:avLst/>
                  <a:gdLst>
                    <a:gd name="T0" fmla="*/ 0 w 63"/>
                    <a:gd name="T1" fmla="*/ 32 h 63"/>
                    <a:gd name="T2" fmla="*/ 0 w 63"/>
                    <a:gd name="T3" fmla="*/ 32 h 63"/>
                    <a:gd name="T4" fmla="*/ 0 w 63"/>
                    <a:gd name="T5" fmla="*/ 26 h 63"/>
                    <a:gd name="T6" fmla="*/ 2 w 63"/>
                    <a:gd name="T7" fmla="*/ 20 h 63"/>
                    <a:gd name="T8" fmla="*/ 6 w 63"/>
                    <a:gd name="T9" fmla="*/ 14 h 63"/>
                    <a:gd name="T10" fmla="*/ 8 w 63"/>
                    <a:gd name="T11" fmla="*/ 10 h 63"/>
                    <a:gd name="T12" fmla="*/ 14 w 63"/>
                    <a:gd name="T13" fmla="*/ 6 h 63"/>
                    <a:gd name="T14" fmla="*/ 20 w 63"/>
                    <a:gd name="T15" fmla="*/ 2 h 63"/>
                    <a:gd name="T16" fmla="*/ 26 w 63"/>
                    <a:gd name="T17" fmla="*/ 0 h 63"/>
                    <a:gd name="T18" fmla="*/ 32 w 63"/>
                    <a:gd name="T19" fmla="*/ 0 h 63"/>
                    <a:gd name="T20" fmla="*/ 38 w 63"/>
                    <a:gd name="T21" fmla="*/ 0 h 63"/>
                    <a:gd name="T22" fmla="*/ 44 w 63"/>
                    <a:gd name="T23" fmla="*/ 2 h 63"/>
                    <a:gd name="T24" fmla="*/ 49 w 63"/>
                    <a:gd name="T25" fmla="*/ 6 h 63"/>
                    <a:gd name="T26" fmla="*/ 53 w 63"/>
                    <a:gd name="T27" fmla="*/ 10 h 63"/>
                    <a:gd name="T28" fmla="*/ 57 w 63"/>
                    <a:gd name="T29" fmla="*/ 14 h 63"/>
                    <a:gd name="T30" fmla="*/ 61 w 63"/>
                    <a:gd name="T31" fmla="*/ 20 h 63"/>
                    <a:gd name="T32" fmla="*/ 63 w 63"/>
                    <a:gd name="T33" fmla="*/ 26 h 63"/>
                    <a:gd name="T34" fmla="*/ 63 w 63"/>
                    <a:gd name="T35" fmla="*/ 32 h 63"/>
                    <a:gd name="T36" fmla="*/ 63 w 63"/>
                    <a:gd name="T37" fmla="*/ 40 h 63"/>
                    <a:gd name="T38" fmla="*/ 61 w 63"/>
                    <a:gd name="T39" fmla="*/ 46 h 63"/>
                    <a:gd name="T40" fmla="*/ 57 w 63"/>
                    <a:gd name="T41" fmla="*/ 50 h 63"/>
                    <a:gd name="T42" fmla="*/ 53 w 63"/>
                    <a:gd name="T43" fmla="*/ 55 h 63"/>
                    <a:gd name="T44" fmla="*/ 49 w 63"/>
                    <a:gd name="T45" fmla="*/ 59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9 h 63"/>
                    <a:gd name="T58" fmla="*/ 8 w 63"/>
                    <a:gd name="T59" fmla="*/ 55 h 63"/>
                    <a:gd name="T60" fmla="*/ 6 w 63"/>
                    <a:gd name="T61" fmla="*/ 50 h 63"/>
                    <a:gd name="T62" fmla="*/ 2 w 63"/>
                    <a:gd name="T63" fmla="*/ 46 h 63"/>
                    <a:gd name="T64" fmla="*/ 0 w 63"/>
                    <a:gd name="T65" fmla="*/ 40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6" y="14"/>
                      </a:lnTo>
                      <a:lnTo>
                        <a:pt x="8"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40"/>
                      </a:lnTo>
                      <a:lnTo>
                        <a:pt x="61" y="46"/>
                      </a:lnTo>
                      <a:lnTo>
                        <a:pt x="57" y="50"/>
                      </a:lnTo>
                      <a:lnTo>
                        <a:pt x="53" y="55"/>
                      </a:lnTo>
                      <a:lnTo>
                        <a:pt x="49" y="59"/>
                      </a:lnTo>
                      <a:lnTo>
                        <a:pt x="44" y="61"/>
                      </a:lnTo>
                      <a:lnTo>
                        <a:pt x="38" y="63"/>
                      </a:lnTo>
                      <a:lnTo>
                        <a:pt x="32" y="63"/>
                      </a:lnTo>
                      <a:lnTo>
                        <a:pt x="26" y="63"/>
                      </a:lnTo>
                      <a:lnTo>
                        <a:pt x="20" y="61"/>
                      </a:lnTo>
                      <a:lnTo>
                        <a:pt x="14" y="59"/>
                      </a:lnTo>
                      <a:lnTo>
                        <a:pt x="8" y="55"/>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1" name="Freeform 274"/>
                <p:cNvSpPr>
                  <a:spLocks/>
                </p:cNvSpPr>
                <p:nvPr/>
              </p:nvSpPr>
              <p:spPr bwMode="auto">
                <a:xfrm>
                  <a:off x="5839" y="758"/>
                  <a:ext cx="65" cy="65"/>
                </a:xfrm>
                <a:custGeom>
                  <a:avLst/>
                  <a:gdLst>
                    <a:gd name="T0" fmla="*/ 0 w 65"/>
                    <a:gd name="T1" fmla="*/ 33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4 w 65"/>
                    <a:gd name="T17" fmla="*/ 0 h 65"/>
                    <a:gd name="T18" fmla="*/ 40 w 65"/>
                    <a:gd name="T19" fmla="*/ 2 h 65"/>
                    <a:gd name="T20" fmla="*/ 46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4" y="20"/>
                      </a:lnTo>
                      <a:lnTo>
                        <a:pt x="6" y="14"/>
                      </a:lnTo>
                      <a:lnTo>
                        <a:pt x="10" y="10"/>
                      </a:lnTo>
                      <a:lnTo>
                        <a:pt x="14" y="6"/>
                      </a:lnTo>
                      <a:lnTo>
                        <a:pt x="20" y="2"/>
                      </a:lnTo>
                      <a:lnTo>
                        <a:pt x="26" y="2"/>
                      </a:lnTo>
                      <a:lnTo>
                        <a:pt x="34" y="0"/>
                      </a:lnTo>
                      <a:lnTo>
                        <a:pt x="40" y="2"/>
                      </a:lnTo>
                      <a:lnTo>
                        <a:pt x="46" y="2"/>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2" name="Freeform 275"/>
                <p:cNvSpPr>
                  <a:spLocks/>
                </p:cNvSpPr>
                <p:nvPr/>
              </p:nvSpPr>
              <p:spPr bwMode="auto">
                <a:xfrm>
                  <a:off x="5839" y="758"/>
                  <a:ext cx="65" cy="65"/>
                </a:xfrm>
                <a:custGeom>
                  <a:avLst/>
                  <a:gdLst>
                    <a:gd name="T0" fmla="*/ 0 w 65"/>
                    <a:gd name="T1" fmla="*/ 33 h 65"/>
                    <a:gd name="T2" fmla="*/ 0 w 65"/>
                    <a:gd name="T3" fmla="*/ 33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4 w 65"/>
                    <a:gd name="T19" fmla="*/ 0 h 65"/>
                    <a:gd name="T20" fmla="*/ 40 w 65"/>
                    <a:gd name="T21" fmla="*/ 2 h 65"/>
                    <a:gd name="T22" fmla="*/ 46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4" y="20"/>
                      </a:lnTo>
                      <a:lnTo>
                        <a:pt x="6" y="14"/>
                      </a:lnTo>
                      <a:lnTo>
                        <a:pt x="10" y="10"/>
                      </a:lnTo>
                      <a:lnTo>
                        <a:pt x="14" y="6"/>
                      </a:lnTo>
                      <a:lnTo>
                        <a:pt x="20" y="2"/>
                      </a:lnTo>
                      <a:lnTo>
                        <a:pt x="26" y="2"/>
                      </a:lnTo>
                      <a:lnTo>
                        <a:pt x="34" y="0"/>
                      </a:lnTo>
                      <a:lnTo>
                        <a:pt x="40" y="2"/>
                      </a:lnTo>
                      <a:lnTo>
                        <a:pt x="46" y="2"/>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3" name="Freeform 276"/>
                <p:cNvSpPr>
                  <a:spLocks/>
                </p:cNvSpPr>
                <p:nvPr/>
              </p:nvSpPr>
              <p:spPr bwMode="auto">
                <a:xfrm>
                  <a:off x="5121" y="943"/>
                  <a:ext cx="65" cy="63"/>
                </a:xfrm>
                <a:custGeom>
                  <a:avLst/>
                  <a:gdLst>
                    <a:gd name="T0" fmla="*/ 0 w 65"/>
                    <a:gd name="T1" fmla="*/ 31 h 63"/>
                    <a:gd name="T2" fmla="*/ 2 w 65"/>
                    <a:gd name="T3" fmla="*/ 26 h 63"/>
                    <a:gd name="T4" fmla="*/ 4 w 65"/>
                    <a:gd name="T5" fmla="*/ 20 h 63"/>
                    <a:gd name="T6" fmla="*/ 6 w 65"/>
                    <a:gd name="T7" fmla="*/ 14 h 63"/>
                    <a:gd name="T8" fmla="*/ 9 w 65"/>
                    <a:gd name="T9" fmla="*/ 8 h 63"/>
                    <a:gd name="T10" fmla="*/ 13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1 h 63"/>
                    <a:gd name="T34" fmla="*/ 65 w 65"/>
                    <a:gd name="T35" fmla="*/ 37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3 w 65"/>
                    <a:gd name="T55" fmla="*/ 57 h 63"/>
                    <a:gd name="T56" fmla="*/ 9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6"/>
                      </a:lnTo>
                      <a:lnTo>
                        <a:pt x="4" y="20"/>
                      </a:lnTo>
                      <a:lnTo>
                        <a:pt x="6" y="14"/>
                      </a:lnTo>
                      <a:lnTo>
                        <a:pt x="9"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1"/>
                      </a:lnTo>
                      <a:lnTo>
                        <a:pt x="65" y="37"/>
                      </a:lnTo>
                      <a:lnTo>
                        <a:pt x="63" y="43"/>
                      </a:lnTo>
                      <a:lnTo>
                        <a:pt x="59" y="49"/>
                      </a:lnTo>
                      <a:lnTo>
                        <a:pt x="55" y="55"/>
                      </a:lnTo>
                      <a:lnTo>
                        <a:pt x="51" y="57"/>
                      </a:lnTo>
                      <a:lnTo>
                        <a:pt x="45" y="61"/>
                      </a:lnTo>
                      <a:lnTo>
                        <a:pt x="39" y="63"/>
                      </a:lnTo>
                      <a:lnTo>
                        <a:pt x="33" y="63"/>
                      </a:lnTo>
                      <a:lnTo>
                        <a:pt x="25" y="63"/>
                      </a:lnTo>
                      <a:lnTo>
                        <a:pt x="19" y="61"/>
                      </a:lnTo>
                      <a:lnTo>
                        <a:pt x="13" y="57"/>
                      </a:lnTo>
                      <a:lnTo>
                        <a:pt x="9"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4" name="Freeform 277"/>
                <p:cNvSpPr>
                  <a:spLocks/>
                </p:cNvSpPr>
                <p:nvPr/>
              </p:nvSpPr>
              <p:spPr bwMode="auto">
                <a:xfrm>
                  <a:off x="5121" y="943"/>
                  <a:ext cx="65" cy="63"/>
                </a:xfrm>
                <a:custGeom>
                  <a:avLst/>
                  <a:gdLst>
                    <a:gd name="T0" fmla="*/ 0 w 65"/>
                    <a:gd name="T1" fmla="*/ 31 h 63"/>
                    <a:gd name="T2" fmla="*/ 0 w 65"/>
                    <a:gd name="T3" fmla="*/ 31 h 63"/>
                    <a:gd name="T4" fmla="*/ 2 w 65"/>
                    <a:gd name="T5" fmla="*/ 26 h 63"/>
                    <a:gd name="T6" fmla="*/ 4 w 65"/>
                    <a:gd name="T7" fmla="*/ 20 h 63"/>
                    <a:gd name="T8" fmla="*/ 6 w 65"/>
                    <a:gd name="T9" fmla="*/ 14 h 63"/>
                    <a:gd name="T10" fmla="*/ 9 w 65"/>
                    <a:gd name="T11" fmla="*/ 8 h 63"/>
                    <a:gd name="T12" fmla="*/ 13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1 h 63"/>
                    <a:gd name="T36" fmla="*/ 65 w 65"/>
                    <a:gd name="T37" fmla="*/ 37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3 w 65"/>
                    <a:gd name="T57" fmla="*/ 57 h 63"/>
                    <a:gd name="T58" fmla="*/ 9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6"/>
                      </a:lnTo>
                      <a:lnTo>
                        <a:pt x="4" y="20"/>
                      </a:lnTo>
                      <a:lnTo>
                        <a:pt x="6" y="14"/>
                      </a:lnTo>
                      <a:lnTo>
                        <a:pt x="9"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1"/>
                      </a:lnTo>
                      <a:lnTo>
                        <a:pt x="65" y="37"/>
                      </a:lnTo>
                      <a:lnTo>
                        <a:pt x="63" y="43"/>
                      </a:lnTo>
                      <a:lnTo>
                        <a:pt x="59" y="49"/>
                      </a:lnTo>
                      <a:lnTo>
                        <a:pt x="55" y="55"/>
                      </a:lnTo>
                      <a:lnTo>
                        <a:pt x="51" y="57"/>
                      </a:lnTo>
                      <a:lnTo>
                        <a:pt x="45" y="61"/>
                      </a:lnTo>
                      <a:lnTo>
                        <a:pt x="39" y="63"/>
                      </a:lnTo>
                      <a:lnTo>
                        <a:pt x="33" y="63"/>
                      </a:lnTo>
                      <a:lnTo>
                        <a:pt x="25" y="63"/>
                      </a:lnTo>
                      <a:lnTo>
                        <a:pt x="19" y="61"/>
                      </a:lnTo>
                      <a:lnTo>
                        <a:pt x="13" y="57"/>
                      </a:lnTo>
                      <a:lnTo>
                        <a:pt x="9"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5" name="Freeform 278"/>
                <p:cNvSpPr>
                  <a:spLocks/>
                </p:cNvSpPr>
                <p:nvPr/>
              </p:nvSpPr>
              <p:spPr bwMode="auto">
                <a:xfrm>
                  <a:off x="5195" y="998"/>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2 w 65"/>
                    <a:gd name="T17" fmla="*/ 0 h 63"/>
                    <a:gd name="T18" fmla="*/ 40 w 65"/>
                    <a:gd name="T19" fmla="*/ 0 h 63"/>
                    <a:gd name="T20" fmla="*/ 46 w 65"/>
                    <a:gd name="T21" fmla="*/ 2 h 63"/>
                    <a:gd name="T22" fmla="*/ 50 w 65"/>
                    <a:gd name="T23" fmla="*/ 6 h 63"/>
                    <a:gd name="T24" fmla="*/ 56 w 65"/>
                    <a:gd name="T25" fmla="*/ 10 h 63"/>
                    <a:gd name="T26" fmla="*/ 60 w 65"/>
                    <a:gd name="T27" fmla="*/ 14 h 63"/>
                    <a:gd name="T28" fmla="*/ 63 w 65"/>
                    <a:gd name="T29" fmla="*/ 20 h 63"/>
                    <a:gd name="T30" fmla="*/ 63 w 65"/>
                    <a:gd name="T31" fmla="*/ 26 h 63"/>
                    <a:gd name="T32" fmla="*/ 65 w 65"/>
                    <a:gd name="T33" fmla="*/ 32 h 63"/>
                    <a:gd name="T34" fmla="*/ 63 w 65"/>
                    <a:gd name="T35" fmla="*/ 38 h 63"/>
                    <a:gd name="T36" fmla="*/ 63 w 65"/>
                    <a:gd name="T37" fmla="*/ 43 h 63"/>
                    <a:gd name="T38" fmla="*/ 60 w 65"/>
                    <a:gd name="T39" fmla="*/ 49 h 63"/>
                    <a:gd name="T40" fmla="*/ 56 w 65"/>
                    <a:gd name="T41" fmla="*/ 55 h 63"/>
                    <a:gd name="T42" fmla="*/ 50 w 65"/>
                    <a:gd name="T43" fmla="*/ 59 h 63"/>
                    <a:gd name="T44" fmla="*/ 46 w 65"/>
                    <a:gd name="T45" fmla="*/ 61 h 63"/>
                    <a:gd name="T46" fmla="*/ 40 w 65"/>
                    <a:gd name="T47" fmla="*/ 63 h 63"/>
                    <a:gd name="T48" fmla="*/ 32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6"/>
                      </a:lnTo>
                      <a:lnTo>
                        <a:pt x="65" y="32"/>
                      </a:lnTo>
                      <a:lnTo>
                        <a:pt x="63" y="38"/>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6" name="Freeform 279"/>
                <p:cNvSpPr>
                  <a:spLocks/>
                </p:cNvSpPr>
                <p:nvPr/>
              </p:nvSpPr>
              <p:spPr bwMode="auto">
                <a:xfrm>
                  <a:off x="5195" y="998"/>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2 w 65"/>
                    <a:gd name="T19" fmla="*/ 0 h 63"/>
                    <a:gd name="T20" fmla="*/ 40 w 65"/>
                    <a:gd name="T21" fmla="*/ 0 h 63"/>
                    <a:gd name="T22" fmla="*/ 46 w 65"/>
                    <a:gd name="T23" fmla="*/ 2 h 63"/>
                    <a:gd name="T24" fmla="*/ 50 w 65"/>
                    <a:gd name="T25" fmla="*/ 6 h 63"/>
                    <a:gd name="T26" fmla="*/ 56 w 65"/>
                    <a:gd name="T27" fmla="*/ 10 h 63"/>
                    <a:gd name="T28" fmla="*/ 60 w 65"/>
                    <a:gd name="T29" fmla="*/ 14 h 63"/>
                    <a:gd name="T30" fmla="*/ 63 w 65"/>
                    <a:gd name="T31" fmla="*/ 20 h 63"/>
                    <a:gd name="T32" fmla="*/ 63 w 65"/>
                    <a:gd name="T33" fmla="*/ 26 h 63"/>
                    <a:gd name="T34" fmla="*/ 65 w 65"/>
                    <a:gd name="T35" fmla="*/ 32 h 63"/>
                    <a:gd name="T36" fmla="*/ 63 w 65"/>
                    <a:gd name="T37" fmla="*/ 38 h 63"/>
                    <a:gd name="T38" fmla="*/ 63 w 65"/>
                    <a:gd name="T39" fmla="*/ 43 h 63"/>
                    <a:gd name="T40" fmla="*/ 60 w 65"/>
                    <a:gd name="T41" fmla="*/ 49 h 63"/>
                    <a:gd name="T42" fmla="*/ 56 w 65"/>
                    <a:gd name="T43" fmla="*/ 55 h 63"/>
                    <a:gd name="T44" fmla="*/ 50 w 65"/>
                    <a:gd name="T45" fmla="*/ 59 h 63"/>
                    <a:gd name="T46" fmla="*/ 46 w 65"/>
                    <a:gd name="T47" fmla="*/ 61 h 63"/>
                    <a:gd name="T48" fmla="*/ 40 w 65"/>
                    <a:gd name="T49" fmla="*/ 63 h 63"/>
                    <a:gd name="T50" fmla="*/ 32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6"/>
                      </a:lnTo>
                      <a:lnTo>
                        <a:pt x="65" y="32"/>
                      </a:lnTo>
                      <a:lnTo>
                        <a:pt x="63" y="38"/>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7" name="Freeform 280"/>
                <p:cNvSpPr>
                  <a:spLocks/>
                </p:cNvSpPr>
                <p:nvPr/>
              </p:nvSpPr>
              <p:spPr bwMode="auto">
                <a:xfrm>
                  <a:off x="5255" y="947"/>
                  <a:ext cx="63" cy="63"/>
                </a:xfrm>
                <a:custGeom>
                  <a:avLst/>
                  <a:gdLst>
                    <a:gd name="T0" fmla="*/ 0 w 63"/>
                    <a:gd name="T1" fmla="*/ 31 h 63"/>
                    <a:gd name="T2" fmla="*/ 0 w 63"/>
                    <a:gd name="T3" fmla="*/ 26 h 63"/>
                    <a:gd name="T4" fmla="*/ 1 w 63"/>
                    <a:gd name="T5" fmla="*/ 20 h 63"/>
                    <a:gd name="T6" fmla="*/ 3 w 63"/>
                    <a:gd name="T7" fmla="*/ 14 h 63"/>
                    <a:gd name="T8" fmla="*/ 7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20 h 63"/>
                    <a:gd name="T30" fmla="*/ 63 w 63"/>
                    <a:gd name="T31" fmla="*/ 26 h 63"/>
                    <a:gd name="T32" fmla="*/ 63 w 63"/>
                    <a:gd name="T33" fmla="*/ 31 h 63"/>
                    <a:gd name="T34" fmla="*/ 63 w 63"/>
                    <a:gd name="T35" fmla="*/ 37 h 63"/>
                    <a:gd name="T36" fmla="*/ 61 w 63"/>
                    <a:gd name="T37" fmla="*/ 43 h 63"/>
                    <a:gd name="T38" fmla="*/ 57 w 63"/>
                    <a:gd name="T39" fmla="*/ 49 h 63"/>
                    <a:gd name="T40" fmla="*/ 55 w 63"/>
                    <a:gd name="T41" fmla="*/ 53 h 63"/>
                    <a:gd name="T42" fmla="*/ 49 w 63"/>
                    <a:gd name="T43" fmla="*/ 59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9 h 63"/>
                    <a:gd name="T56" fmla="*/ 7 w 63"/>
                    <a:gd name="T57" fmla="*/ 53 h 63"/>
                    <a:gd name="T58" fmla="*/ 3 w 63"/>
                    <a:gd name="T59" fmla="*/ 49 h 63"/>
                    <a:gd name="T60" fmla="*/ 1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6"/>
                      </a:lnTo>
                      <a:lnTo>
                        <a:pt x="1" y="20"/>
                      </a:lnTo>
                      <a:lnTo>
                        <a:pt x="3" y="14"/>
                      </a:lnTo>
                      <a:lnTo>
                        <a:pt x="7"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3"/>
                      </a:lnTo>
                      <a:lnTo>
                        <a:pt x="49" y="59"/>
                      </a:lnTo>
                      <a:lnTo>
                        <a:pt x="43" y="61"/>
                      </a:lnTo>
                      <a:lnTo>
                        <a:pt x="37" y="63"/>
                      </a:lnTo>
                      <a:lnTo>
                        <a:pt x="31" y="63"/>
                      </a:lnTo>
                      <a:lnTo>
                        <a:pt x="25" y="63"/>
                      </a:lnTo>
                      <a:lnTo>
                        <a:pt x="19" y="61"/>
                      </a:lnTo>
                      <a:lnTo>
                        <a:pt x="13" y="59"/>
                      </a:lnTo>
                      <a:lnTo>
                        <a:pt x="7" y="53"/>
                      </a:lnTo>
                      <a:lnTo>
                        <a:pt x="3" y="49"/>
                      </a:lnTo>
                      <a:lnTo>
                        <a:pt x="1"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8" name="Freeform 281"/>
                <p:cNvSpPr>
                  <a:spLocks/>
                </p:cNvSpPr>
                <p:nvPr/>
              </p:nvSpPr>
              <p:spPr bwMode="auto">
                <a:xfrm>
                  <a:off x="5255" y="947"/>
                  <a:ext cx="63" cy="63"/>
                </a:xfrm>
                <a:custGeom>
                  <a:avLst/>
                  <a:gdLst>
                    <a:gd name="T0" fmla="*/ 0 w 63"/>
                    <a:gd name="T1" fmla="*/ 31 h 63"/>
                    <a:gd name="T2" fmla="*/ 0 w 63"/>
                    <a:gd name="T3" fmla="*/ 31 h 63"/>
                    <a:gd name="T4" fmla="*/ 0 w 63"/>
                    <a:gd name="T5" fmla="*/ 26 h 63"/>
                    <a:gd name="T6" fmla="*/ 1 w 63"/>
                    <a:gd name="T7" fmla="*/ 20 h 63"/>
                    <a:gd name="T8" fmla="*/ 3 w 63"/>
                    <a:gd name="T9" fmla="*/ 14 h 63"/>
                    <a:gd name="T10" fmla="*/ 7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20 h 63"/>
                    <a:gd name="T32" fmla="*/ 63 w 63"/>
                    <a:gd name="T33" fmla="*/ 26 h 63"/>
                    <a:gd name="T34" fmla="*/ 63 w 63"/>
                    <a:gd name="T35" fmla="*/ 31 h 63"/>
                    <a:gd name="T36" fmla="*/ 63 w 63"/>
                    <a:gd name="T37" fmla="*/ 37 h 63"/>
                    <a:gd name="T38" fmla="*/ 61 w 63"/>
                    <a:gd name="T39" fmla="*/ 43 h 63"/>
                    <a:gd name="T40" fmla="*/ 57 w 63"/>
                    <a:gd name="T41" fmla="*/ 49 h 63"/>
                    <a:gd name="T42" fmla="*/ 55 w 63"/>
                    <a:gd name="T43" fmla="*/ 53 h 63"/>
                    <a:gd name="T44" fmla="*/ 49 w 63"/>
                    <a:gd name="T45" fmla="*/ 59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9 h 63"/>
                    <a:gd name="T58" fmla="*/ 7 w 63"/>
                    <a:gd name="T59" fmla="*/ 53 h 63"/>
                    <a:gd name="T60" fmla="*/ 3 w 63"/>
                    <a:gd name="T61" fmla="*/ 49 h 63"/>
                    <a:gd name="T62" fmla="*/ 1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6"/>
                      </a:lnTo>
                      <a:lnTo>
                        <a:pt x="1" y="20"/>
                      </a:lnTo>
                      <a:lnTo>
                        <a:pt x="3" y="14"/>
                      </a:lnTo>
                      <a:lnTo>
                        <a:pt x="7"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3"/>
                      </a:lnTo>
                      <a:lnTo>
                        <a:pt x="49" y="59"/>
                      </a:lnTo>
                      <a:lnTo>
                        <a:pt x="43" y="61"/>
                      </a:lnTo>
                      <a:lnTo>
                        <a:pt x="37" y="63"/>
                      </a:lnTo>
                      <a:lnTo>
                        <a:pt x="31" y="63"/>
                      </a:lnTo>
                      <a:lnTo>
                        <a:pt x="25" y="63"/>
                      </a:lnTo>
                      <a:lnTo>
                        <a:pt x="19" y="61"/>
                      </a:lnTo>
                      <a:lnTo>
                        <a:pt x="13" y="59"/>
                      </a:lnTo>
                      <a:lnTo>
                        <a:pt x="7" y="53"/>
                      </a:lnTo>
                      <a:lnTo>
                        <a:pt x="3" y="49"/>
                      </a:lnTo>
                      <a:lnTo>
                        <a:pt x="1"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9" name="Freeform 282"/>
                <p:cNvSpPr>
                  <a:spLocks/>
                </p:cNvSpPr>
                <p:nvPr/>
              </p:nvSpPr>
              <p:spPr bwMode="auto">
                <a:xfrm>
                  <a:off x="5416" y="967"/>
                  <a:ext cx="65" cy="65"/>
                </a:xfrm>
                <a:custGeom>
                  <a:avLst/>
                  <a:gdLst>
                    <a:gd name="T0" fmla="*/ 0 w 65"/>
                    <a:gd name="T1" fmla="*/ 31 h 65"/>
                    <a:gd name="T2" fmla="*/ 0 w 65"/>
                    <a:gd name="T3" fmla="*/ 25 h 65"/>
                    <a:gd name="T4" fmla="*/ 2 w 65"/>
                    <a:gd name="T5" fmla="*/ 19 h 65"/>
                    <a:gd name="T6" fmla="*/ 6 w 65"/>
                    <a:gd name="T7" fmla="*/ 13 h 65"/>
                    <a:gd name="T8" fmla="*/ 10 w 65"/>
                    <a:gd name="T9" fmla="*/ 9 h 65"/>
                    <a:gd name="T10" fmla="*/ 14 w 65"/>
                    <a:gd name="T11" fmla="*/ 6 h 65"/>
                    <a:gd name="T12" fmla="*/ 20 w 65"/>
                    <a:gd name="T13" fmla="*/ 2 h 65"/>
                    <a:gd name="T14" fmla="*/ 26 w 65"/>
                    <a:gd name="T15" fmla="*/ 0 h 65"/>
                    <a:gd name="T16" fmla="*/ 31 w 65"/>
                    <a:gd name="T17" fmla="*/ 0 h 65"/>
                    <a:gd name="T18" fmla="*/ 39 w 65"/>
                    <a:gd name="T19" fmla="*/ 0 h 65"/>
                    <a:gd name="T20" fmla="*/ 45 w 65"/>
                    <a:gd name="T21" fmla="*/ 2 h 65"/>
                    <a:gd name="T22" fmla="*/ 51 w 65"/>
                    <a:gd name="T23" fmla="*/ 6 h 65"/>
                    <a:gd name="T24" fmla="*/ 55 w 65"/>
                    <a:gd name="T25" fmla="*/ 9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1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9"/>
                      </a:lnTo>
                      <a:lnTo>
                        <a:pt x="14" y="6"/>
                      </a:lnTo>
                      <a:lnTo>
                        <a:pt x="20" y="2"/>
                      </a:lnTo>
                      <a:lnTo>
                        <a:pt x="26" y="0"/>
                      </a:lnTo>
                      <a:lnTo>
                        <a:pt x="31" y="0"/>
                      </a:lnTo>
                      <a:lnTo>
                        <a:pt x="39" y="0"/>
                      </a:lnTo>
                      <a:lnTo>
                        <a:pt x="45" y="2"/>
                      </a:lnTo>
                      <a:lnTo>
                        <a:pt x="51" y="6"/>
                      </a:lnTo>
                      <a:lnTo>
                        <a:pt x="55" y="9"/>
                      </a:lnTo>
                      <a:lnTo>
                        <a:pt x="59" y="13"/>
                      </a:lnTo>
                      <a:lnTo>
                        <a:pt x="63" y="19"/>
                      </a:lnTo>
                      <a:lnTo>
                        <a:pt x="63" y="25"/>
                      </a:lnTo>
                      <a:lnTo>
                        <a:pt x="65" y="31"/>
                      </a:lnTo>
                      <a:lnTo>
                        <a:pt x="63" y="39"/>
                      </a:lnTo>
                      <a:lnTo>
                        <a:pt x="63" y="45"/>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0" name="Freeform 283"/>
                <p:cNvSpPr>
                  <a:spLocks/>
                </p:cNvSpPr>
                <p:nvPr/>
              </p:nvSpPr>
              <p:spPr bwMode="auto">
                <a:xfrm>
                  <a:off x="5416" y="967"/>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9 h 65"/>
                    <a:gd name="T12" fmla="*/ 14 w 65"/>
                    <a:gd name="T13" fmla="*/ 6 h 65"/>
                    <a:gd name="T14" fmla="*/ 20 w 65"/>
                    <a:gd name="T15" fmla="*/ 2 h 65"/>
                    <a:gd name="T16" fmla="*/ 26 w 65"/>
                    <a:gd name="T17" fmla="*/ 0 h 65"/>
                    <a:gd name="T18" fmla="*/ 31 w 65"/>
                    <a:gd name="T19" fmla="*/ 0 h 65"/>
                    <a:gd name="T20" fmla="*/ 39 w 65"/>
                    <a:gd name="T21" fmla="*/ 0 h 65"/>
                    <a:gd name="T22" fmla="*/ 45 w 65"/>
                    <a:gd name="T23" fmla="*/ 2 h 65"/>
                    <a:gd name="T24" fmla="*/ 51 w 65"/>
                    <a:gd name="T25" fmla="*/ 6 h 65"/>
                    <a:gd name="T26" fmla="*/ 55 w 65"/>
                    <a:gd name="T27" fmla="*/ 9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1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9"/>
                      </a:lnTo>
                      <a:lnTo>
                        <a:pt x="14" y="6"/>
                      </a:lnTo>
                      <a:lnTo>
                        <a:pt x="20" y="2"/>
                      </a:lnTo>
                      <a:lnTo>
                        <a:pt x="26" y="0"/>
                      </a:lnTo>
                      <a:lnTo>
                        <a:pt x="31" y="0"/>
                      </a:lnTo>
                      <a:lnTo>
                        <a:pt x="39" y="0"/>
                      </a:lnTo>
                      <a:lnTo>
                        <a:pt x="45" y="2"/>
                      </a:lnTo>
                      <a:lnTo>
                        <a:pt x="51" y="6"/>
                      </a:lnTo>
                      <a:lnTo>
                        <a:pt x="55" y="9"/>
                      </a:lnTo>
                      <a:lnTo>
                        <a:pt x="59" y="13"/>
                      </a:lnTo>
                      <a:lnTo>
                        <a:pt x="63" y="19"/>
                      </a:lnTo>
                      <a:lnTo>
                        <a:pt x="63" y="25"/>
                      </a:lnTo>
                      <a:lnTo>
                        <a:pt x="65" y="31"/>
                      </a:lnTo>
                      <a:lnTo>
                        <a:pt x="63" y="39"/>
                      </a:lnTo>
                      <a:lnTo>
                        <a:pt x="63" y="45"/>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1" name="Freeform 284"/>
                <p:cNvSpPr>
                  <a:spLocks/>
                </p:cNvSpPr>
                <p:nvPr/>
              </p:nvSpPr>
              <p:spPr bwMode="auto">
                <a:xfrm>
                  <a:off x="5644" y="915"/>
                  <a:ext cx="63" cy="65"/>
                </a:xfrm>
                <a:custGeom>
                  <a:avLst/>
                  <a:gdLst>
                    <a:gd name="T0" fmla="*/ 0 w 63"/>
                    <a:gd name="T1" fmla="*/ 32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4 w 63"/>
                    <a:gd name="T15" fmla="*/ 2 h 65"/>
                    <a:gd name="T16" fmla="*/ 32 w 63"/>
                    <a:gd name="T17" fmla="*/ 0 h 65"/>
                    <a:gd name="T18" fmla="*/ 38 w 63"/>
                    <a:gd name="T19" fmla="*/ 2 h 65"/>
                    <a:gd name="T20" fmla="*/ 44 w 63"/>
                    <a:gd name="T21" fmla="*/ 2 h 65"/>
                    <a:gd name="T22" fmla="*/ 50 w 63"/>
                    <a:gd name="T23" fmla="*/ 6 h 65"/>
                    <a:gd name="T24" fmla="*/ 54 w 63"/>
                    <a:gd name="T25" fmla="*/ 10 h 65"/>
                    <a:gd name="T26" fmla="*/ 57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7 w 63"/>
                    <a:gd name="T39" fmla="*/ 52 h 65"/>
                    <a:gd name="T40" fmla="*/ 54 w 63"/>
                    <a:gd name="T41" fmla="*/ 56 h 65"/>
                    <a:gd name="T42" fmla="*/ 50 w 63"/>
                    <a:gd name="T43" fmla="*/ 59 h 65"/>
                    <a:gd name="T44" fmla="*/ 44 w 63"/>
                    <a:gd name="T45" fmla="*/ 63 h 65"/>
                    <a:gd name="T46" fmla="*/ 38 w 63"/>
                    <a:gd name="T47" fmla="*/ 63 h 65"/>
                    <a:gd name="T48" fmla="*/ 32 w 63"/>
                    <a:gd name="T49" fmla="*/ 65 h 65"/>
                    <a:gd name="T50" fmla="*/ 24 w 63"/>
                    <a:gd name="T51" fmla="*/ 63 h 65"/>
                    <a:gd name="T52" fmla="*/ 20 w 63"/>
                    <a:gd name="T53" fmla="*/ 63 h 65"/>
                    <a:gd name="T54" fmla="*/ 14 w 63"/>
                    <a:gd name="T55" fmla="*/ 59 h 65"/>
                    <a:gd name="T56" fmla="*/ 8 w 63"/>
                    <a:gd name="T57" fmla="*/ 56 h 65"/>
                    <a:gd name="T58" fmla="*/ 4 w 63"/>
                    <a:gd name="T59" fmla="*/ 52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4" y="14"/>
                      </a:lnTo>
                      <a:lnTo>
                        <a:pt x="8" y="10"/>
                      </a:lnTo>
                      <a:lnTo>
                        <a:pt x="14" y="6"/>
                      </a:lnTo>
                      <a:lnTo>
                        <a:pt x="20" y="2"/>
                      </a:lnTo>
                      <a:lnTo>
                        <a:pt x="24" y="2"/>
                      </a:lnTo>
                      <a:lnTo>
                        <a:pt x="32" y="0"/>
                      </a:lnTo>
                      <a:lnTo>
                        <a:pt x="38" y="2"/>
                      </a:lnTo>
                      <a:lnTo>
                        <a:pt x="44" y="2"/>
                      </a:lnTo>
                      <a:lnTo>
                        <a:pt x="50" y="6"/>
                      </a:lnTo>
                      <a:lnTo>
                        <a:pt x="54" y="10"/>
                      </a:lnTo>
                      <a:lnTo>
                        <a:pt x="57" y="14"/>
                      </a:lnTo>
                      <a:lnTo>
                        <a:pt x="61" y="20"/>
                      </a:lnTo>
                      <a:lnTo>
                        <a:pt x="63" y="26"/>
                      </a:lnTo>
                      <a:lnTo>
                        <a:pt x="63" y="32"/>
                      </a:lnTo>
                      <a:lnTo>
                        <a:pt x="63" y="40"/>
                      </a:lnTo>
                      <a:lnTo>
                        <a:pt x="61" y="46"/>
                      </a:lnTo>
                      <a:lnTo>
                        <a:pt x="57" y="52"/>
                      </a:lnTo>
                      <a:lnTo>
                        <a:pt x="54" y="56"/>
                      </a:lnTo>
                      <a:lnTo>
                        <a:pt x="50" y="59"/>
                      </a:lnTo>
                      <a:lnTo>
                        <a:pt x="44" y="63"/>
                      </a:lnTo>
                      <a:lnTo>
                        <a:pt x="38" y="63"/>
                      </a:lnTo>
                      <a:lnTo>
                        <a:pt x="32" y="65"/>
                      </a:lnTo>
                      <a:lnTo>
                        <a:pt x="24" y="63"/>
                      </a:lnTo>
                      <a:lnTo>
                        <a:pt x="20" y="63"/>
                      </a:lnTo>
                      <a:lnTo>
                        <a:pt x="14" y="59"/>
                      </a:lnTo>
                      <a:lnTo>
                        <a:pt x="8" y="56"/>
                      </a:lnTo>
                      <a:lnTo>
                        <a:pt x="4" y="52"/>
                      </a:lnTo>
                      <a:lnTo>
                        <a:pt x="2" y="46"/>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2" name="Freeform 285"/>
                <p:cNvSpPr>
                  <a:spLocks/>
                </p:cNvSpPr>
                <p:nvPr/>
              </p:nvSpPr>
              <p:spPr bwMode="auto">
                <a:xfrm>
                  <a:off x="5644" y="915"/>
                  <a:ext cx="63" cy="65"/>
                </a:xfrm>
                <a:custGeom>
                  <a:avLst/>
                  <a:gdLst>
                    <a:gd name="T0" fmla="*/ 0 w 63"/>
                    <a:gd name="T1" fmla="*/ 32 h 65"/>
                    <a:gd name="T2" fmla="*/ 0 w 63"/>
                    <a:gd name="T3" fmla="*/ 32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4 w 63"/>
                    <a:gd name="T17" fmla="*/ 2 h 65"/>
                    <a:gd name="T18" fmla="*/ 32 w 63"/>
                    <a:gd name="T19" fmla="*/ 0 h 65"/>
                    <a:gd name="T20" fmla="*/ 38 w 63"/>
                    <a:gd name="T21" fmla="*/ 2 h 65"/>
                    <a:gd name="T22" fmla="*/ 44 w 63"/>
                    <a:gd name="T23" fmla="*/ 2 h 65"/>
                    <a:gd name="T24" fmla="*/ 50 w 63"/>
                    <a:gd name="T25" fmla="*/ 6 h 65"/>
                    <a:gd name="T26" fmla="*/ 54 w 63"/>
                    <a:gd name="T27" fmla="*/ 10 h 65"/>
                    <a:gd name="T28" fmla="*/ 57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7 w 63"/>
                    <a:gd name="T41" fmla="*/ 52 h 65"/>
                    <a:gd name="T42" fmla="*/ 54 w 63"/>
                    <a:gd name="T43" fmla="*/ 56 h 65"/>
                    <a:gd name="T44" fmla="*/ 50 w 63"/>
                    <a:gd name="T45" fmla="*/ 59 h 65"/>
                    <a:gd name="T46" fmla="*/ 44 w 63"/>
                    <a:gd name="T47" fmla="*/ 63 h 65"/>
                    <a:gd name="T48" fmla="*/ 38 w 63"/>
                    <a:gd name="T49" fmla="*/ 63 h 65"/>
                    <a:gd name="T50" fmla="*/ 32 w 63"/>
                    <a:gd name="T51" fmla="*/ 65 h 65"/>
                    <a:gd name="T52" fmla="*/ 24 w 63"/>
                    <a:gd name="T53" fmla="*/ 63 h 65"/>
                    <a:gd name="T54" fmla="*/ 20 w 63"/>
                    <a:gd name="T55" fmla="*/ 63 h 65"/>
                    <a:gd name="T56" fmla="*/ 14 w 63"/>
                    <a:gd name="T57" fmla="*/ 59 h 65"/>
                    <a:gd name="T58" fmla="*/ 8 w 63"/>
                    <a:gd name="T59" fmla="*/ 56 h 65"/>
                    <a:gd name="T60" fmla="*/ 4 w 63"/>
                    <a:gd name="T61" fmla="*/ 52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4" y="14"/>
                      </a:lnTo>
                      <a:lnTo>
                        <a:pt x="8" y="10"/>
                      </a:lnTo>
                      <a:lnTo>
                        <a:pt x="14" y="6"/>
                      </a:lnTo>
                      <a:lnTo>
                        <a:pt x="20" y="2"/>
                      </a:lnTo>
                      <a:lnTo>
                        <a:pt x="24" y="2"/>
                      </a:lnTo>
                      <a:lnTo>
                        <a:pt x="32" y="0"/>
                      </a:lnTo>
                      <a:lnTo>
                        <a:pt x="38" y="2"/>
                      </a:lnTo>
                      <a:lnTo>
                        <a:pt x="44" y="2"/>
                      </a:lnTo>
                      <a:lnTo>
                        <a:pt x="50" y="6"/>
                      </a:lnTo>
                      <a:lnTo>
                        <a:pt x="54" y="10"/>
                      </a:lnTo>
                      <a:lnTo>
                        <a:pt x="57" y="14"/>
                      </a:lnTo>
                      <a:lnTo>
                        <a:pt x="61" y="20"/>
                      </a:lnTo>
                      <a:lnTo>
                        <a:pt x="63" y="26"/>
                      </a:lnTo>
                      <a:lnTo>
                        <a:pt x="63" y="32"/>
                      </a:lnTo>
                      <a:lnTo>
                        <a:pt x="63" y="40"/>
                      </a:lnTo>
                      <a:lnTo>
                        <a:pt x="61" y="46"/>
                      </a:lnTo>
                      <a:lnTo>
                        <a:pt x="57" y="52"/>
                      </a:lnTo>
                      <a:lnTo>
                        <a:pt x="54" y="56"/>
                      </a:lnTo>
                      <a:lnTo>
                        <a:pt x="50" y="59"/>
                      </a:lnTo>
                      <a:lnTo>
                        <a:pt x="44" y="63"/>
                      </a:lnTo>
                      <a:lnTo>
                        <a:pt x="38" y="63"/>
                      </a:lnTo>
                      <a:lnTo>
                        <a:pt x="32" y="65"/>
                      </a:lnTo>
                      <a:lnTo>
                        <a:pt x="24" y="63"/>
                      </a:lnTo>
                      <a:lnTo>
                        <a:pt x="20" y="63"/>
                      </a:lnTo>
                      <a:lnTo>
                        <a:pt x="14" y="59"/>
                      </a:lnTo>
                      <a:lnTo>
                        <a:pt x="8" y="56"/>
                      </a:lnTo>
                      <a:lnTo>
                        <a:pt x="4" y="52"/>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3" name="Freeform 286"/>
                <p:cNvSpPr>
                  <a:spLocks/>
                </p:cNvSpPr>
                <p:nvPr/>
              </p:nvSpPr>
              <p:spPr bwMode="auto">
                <a:xfrm>
                  <a:off x="5522" y="1012"/>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1 w 65"/>
                    <a:gd name="T23" fmla="*/ 6 h 65"/>
                    <a:gd name="T24" fmla="*/ 55 w 65"/>
                    <a:gd name="T25" fmla="*/ 10 h 65"/>
                    <a:gd name="T26" fmla="*/ 59 w 65"/>
                    <a:gd name="T27" fmla="*/ 14 h 65"/>
                    <a:gd name="T28" fmla="*/ 63 w 65"/>
                    <a:gd name="T29" fmla="*/ 20 h 65"/>
                    <a:gd name="T30" fmla="*/ 63 w 65"/>
                    <a:gd name="T31" fmla="*/ 25 h 65"/>
                    <a:gd name="T32" fmla="*/ 65 w 65"/>
                    <a:gd name="T33" fmla="*/ 31 h 65"/>
                    <a:gd name="T34" fmla="*/ 63 w 65"/>
                    <a:gd name="T35" fmla="*/ 37 h 65"/>
                    <a:gd name="T36" fmla="*/ 63 w 65"/>
                    <a:gd name="T37" fmla="*/ 45 h 65"/>
                    <a:gd name="T38" fmla="*/ 59 w 65"/>
                    <a:gd name="T39" fmla="*/ 49 h 65"/>
                    <a:gd name="T40" fmla="*/ 55 w 65"/>
                    <a:gd name="T41" fmla="*/ 55 h 65"/>
                    <a:gd name="T42" fmla="*/ 51 w 65"/>
                    <a:gd name="T43" fmla="*/ 59 h 65"/>
                    <a:gd name="T44" fmla="*/ 46 w 65"/>
                    <a:gd name="T45" fmla="*/ 63 h 65"/>
                    <a:gd name="T46" fmla="*/ 40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7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2" y="0"/>
                      </a:lnTo>
                      <a:lnTo>
                        <a:pt x="40" y="0"/>
                      </a:lnTo>
                      <a:lnTo>
                        <a:pt x="46" y="2"/>
                      </a:lnTo>
                      <a:lnTo>
                        <a:pt x="51" y="6"/>
                      </a:lnTo>
                      <a:lnTo>
                        <a:pt x="55" y="10"/>
                      </a:lnTo>
                      <a:lnTo>
                        <a:pt x="59" y="14"/>
                      </a:lnTo>
                      <a:lnTo>
                        <a:pt x="63" y="20"/>
                      </a:lnTo>
                      <a:lnTo>
                        <a:pt x="63" y="25"/>
                      </a:lnTo>
                      <a:lnTo>
                        <a:pt x="65" y="31"/>
                      </a:lnTo>
                      <a:lnTo>
                        <a:pt x="63" y="37"/>
                      </a:lnTo>
                      <a:lnTo>
                        <a:pt x="63" y="45"/>
                      </a:lnTo>
                      <a:lnTo>
                        <a:pt x="59" y="49"/>
                      </a:lnTo>
                      <a:lnTo>
                        <a:pt x="55" y="55"/>
                      </a:lnTo>
                      <a:lnTo>
                        <a:pt x="51" y="59"/>
                      </a:lnTo>
                      <a:lnTo>
                        <a:pt x="46" y="63"/>
                      </a:lnTo>
                      <a:lnTo>
                        <a:pt x="40" y="63"/>
                      </a:lnTo>
                      <a:lnTo>
                        <a:pt x="32" y="65"/>
                      </a:lnTo>
                      <a:lnTo>
                        <a:pt x="26" y="63"/>
                      </a:lnTo>
                      <a:lnTo>
                        <a:pt x="20" y="63"/>
                      </a:lnTo>
                      <a:lnTo>
                        <a:pt x="14" y="59"/>
                      </a:lnTo>
                      <a:lnTo>
                        <a:pt x="10" y="55"/>
                      </a:lnTo>
                      <a:lnTo>
                        <a:pt x="6" y="49"/>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4" name="Freeform 287"/>
                <p:cNvSpPr>
                  <a:spLocks/>
                </p:cNvSpPr>
                <p:nvPr/>
              </p:nvSpPr>
              <p:spPr bwMode="auto">
                <a:xfrm>
                  <a:off x="5522" y="1012"/>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1 w 65"/>
                    <a:gd name="T25" fmla="*/ 6 h 65"/>
                    <a:gd name="T26" fmla="*/ 55 w 65"/>
                    <a:gd name="T27" fmla="*/ 10 h 65"/>
                    <a:gd name="T28" fmla="*/ 59 w 65"/>
                    <a:gd name="T29" fmla="*/ 14 h 65"/>
                    <a:gd name="T30" fmla="*/ 63 w 65"/>
                    <a:gd name="T31" fmla="*/ 20 h 65"/>
                    <a:gd name="T32" fmla="*/ 63 w 65"/>
                    <a:gd name="T33" fmla="*/ 25 h 65"/>
                    <a:gd name="T34" fmla="*/ 65 w 65"/>
                    <a:gd name="T35" fmla="*/ 31 h 65"/>
                    <a:gd name="T36" fmla="*/ 63 w 65"/>
                    <a:gd name="T37" fmla="*/ 37 h 65"/>
                    <a:gd name="T38" fmla="*/ 63 w 65"/>
                    <a:gd name="T39" fmla="*/ 45 h 65"/>
                    <a:gd name="T40" fmla="*/ 59 w 65"/>
                    <a:gd name="T41" fmla="*/ 49 h 65"/>
                    <a:gd name="T42" fmla="*/ 55 w 65"/>
                    <a:gd name="T43" fmla="*/ 55 h 65"/>
                    <a:gd name="T44" fmla="*/ 51 w 65"/>
                    <a:gd name="T45" fmla="*/ 59 h 65"/>
                    <a:gd name="T46" fmla="*/ 46 w 65"/>
                    <a:gd name="T47" fmla="*/ 63 h 65"/>
                    <a:gd name="T48" fmla="*/ 40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7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2" y="0"/>
                      </a:lnTo>
                      <a:lnTo>
                        <a:pt x="40" y="0"/>
                      </a:lnTo>
                      <a:lnTo>
                        <a:pt x="46" y="2"/>
                      </a:lnTo>
                      <a:lnTo>
                        <a:pt x="51" y="6"/>
                      </a:lnTo>
                      <a:lnTo>
                        <a:pt x="55" y="10"/>
                      </a:lnTo>
                      <a:lnTo>
                        <a:pt x="59" y="14"/>
                      </a:lnTo>
                      <a:lnTo>
                        <a:pt x="63" y="20"/>
                      </a:lnTo>
                      <a:lnTo>
                        <a:pt x="63" y="25"/>
                      </a:lnTo>
                      <a:lnTo>
                        <a:pt x="65" y="31"/>
                      </a:lnTo>
                      <a:lnTo>
                        <a:pt x="63" y="37"/>
                      </a:lnTo>
                      <a:lnTo>
                        <a:pt x="63" y="45"/>
                      </a:lnTo>
                      <a:lnTo>
                        <a:pt x="59" y="49"/>
                      </a:lnTo>
                      <a:lnTo>
                        <a:pt x="55" y="55"/>
                      </a:lnTo>
                      <a:lnTo>
                        <a:pt x="51" y="59"/>
                      </a:lnTo>
                      <a:lnTo>
                        <a:pt x="46" y="63"/>
                      </a:lnTo>
                      <a:lnTo>
                        <a:pt x="40" y="63"/>
                      </a:lnTo>
                      <a:lnTo>
                        <a:pt x="32" y="65"/>
                      </a:lnTo>
                      <a:lnTo>
                        <a:pt x="26" y="63"/>
                      </a:lnTo>
                      <a:lnTo>
                        <a:pt x="20" y="63"/>
                      </a:lnTo>
                      <a:lnTo>
                        <a:pt x="14" y="59"/>
                      </a:lnTo>
                      <a:lnTo>
                        <a:pt x="10" y="55"/>
                      </a:lnTo>
                      <a:lnTo>
                        <a:pt x="6"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5" name="Freeform 288"/>
                <p:cNvSpPr>
                  <a:spLocks/>
                </p:cNvSpPr>
                <p:nvPr/>
              </p:nvSpPr>
              <p:spPr bwMode="auto">
                <a:xfrm>
                  <a:off x="5182" y="886"/>
                  <a:ext cx="63" cy="65"/>
                </a:xfrm>
                <a:custGeom>
                  <a:avLst/>
                  <a:gdLst>
                    <a:gd name="T0" fmla="*/ 0 w 63"/>
                    <a:gd name="T1" fmla="*/ 31 h 65"/>
                    <a:gd name="T2" fmla="*/ 0 w 63"/>
                    <a:gd name="T3" fmla="*/ 25 h 65"/>
                    <a:gd name="T4" fmla="*/ 2 w 63"/>
                    <a:gd name="T5" fmla="*/ 20 h 65"/>
                    <a:gd name="T6" fmla="*/ 6 w 63"/>
                    <a:gd name="T7" fmla="*/ 14 h 65"/>
                    <a:gd name="T8" fmla="*/ 10 w 63"/>
                    <a:gd name="T9" fmla="*/ 10 h 65"/>
                    <a:gd name="T10" fmla="*/ 13 w 63"/>
                    <a:gd name="T11" fmla="*/ 6 h 65"/>
                    <a:gd name="T12" fmla="*/ 19 w 63"/>
                    <a:gd name="T13" fmla="*/ 2 h 65"/>
                    <a:gd name="T14" fmla="*/ 25 w 63"/>
                    <a:gd name="T15" fmla="*/ 0 h 65"/>
                    <a:gd name="T16" fmla="*/ 31 w 63"/>
                    <a:gd name="T17" fmla="*/ 0 h 65"/>
                    <a:gd name="T18" fmla="*/ 39 w 63"/>
                    <a:gd name="T19" fmla="*/ 0 h 65"/>
                    <a:gd name="T20" fmla="*/ 43 w 63"/>
                    <a:gd name="T21" fmla="*/ 2 h 65"/>
                    <a:gd name="T22" fmla="*/ 49 w 63"/>
                    <a:gd name="T23" fmla="*/ 6 h 65"/>
                    <a:gd name="T24" fmla="*/ 55 w 63"/>
                    <a:gd name="T25" fmla="*/ 10 h 65"/>
                    <a:gd name="T26" fmla="*/ 59 w 63"/>
                    <a:gd name="T27" fmla="*/ 14 h 65"/>
                    <a:gd name="T28" fmla="*/ 61 w 63"/>
                    <a:gd name="T29" fmla="*/ 20 h 65"/>
                    <a:gd name="T30" fmla="*/ 63 w 63"/>
                    <a:gd name="T31" fmla="*/ 25 h 65"/>
                    <a:gd name="T32" fmla="*/ 63 w 63"/>
                    <a:gd name="T33" fmla="*/ 31 h 65"/>
                    <a:gd name="T34" fmla="*/ 63 w 63"/>
                    <a:gd name="T35" fmla="*/ 37 h 65"/>
                    <a:gd name="T36" fmla="*/ 61 w 63"/>
                    <a:gd name="T37" fmla="*/ 45 h 65"/>
                    <a:gd name="T38" fmla="*/ 59 w 63"/>
                    <a:gd name="T39" fmla="*/ 51 h 65"/>
                    <a:gd name="T40" fmla="*/ 55 w 63"/>
                    <a:gd name="T41" fmla="*/ 55 h 65"/>
                    <a:gd name="T42" fmla="*/ 49 w 63"/>
                    <a:gd name="T43" fmla="*/ 59 h 65"/>
                    <a:gd name="T44" fmla="*/ 43 w 63"/>
                    <a:gd name="T45" fmla="*/ 63 h 65"/>
                    <a:gd name="T46" fmla="*/ 39 w 63"/>
                    <a:gd name="T47" fmla="*/ 63 h 65"/>
                    <a:gd name="T48" fmla="*/ 31 w 63"/>
                    <a:gd name="T49" fmla="*/ 65 h 65"/>
                    <a:gd name="T50" fmla="*/ 25 w 63"/>
                    <a:gd name="T51" fmla="*/ 63 h 65"/>
                    <a:gd name="T52" fmla="*/ 19 w 63"/>
                    <a:gd name="T53" fmla="*/ 63 h 65"/>
                    <a:gd name="T54" fmla="*/ 13 w 63"/>
                    <a:gd name="T55" fmla="*/ 59 h 65"/>
                    <a:gd name="T56" fmla="*/ 10 w 63"/>
                    <a:gd name="T57" fmla="*/ 55 h 65"/>
                    <a:gd name="T58" fmla="*/ 6 w 63"/>
                    <a:gd name="T59" fmla="*/ 51 h 65"/>
                    <a:gd name="T60" fmla="*/ 2 w 63"/>
                    <a:gd name="T61" fmla="*/ 45 h 65"/>
                    <a:gd name="T62" fmla="*/ 0 w 63"/>
                    <a:gd name="T63" fmla="*/ 37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6" y="14"/>
                      </a:lnTo>
                      <a:lnTo>
                        <a:pt x="10"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lnTo>
                        <a:pt x="63" y="37"/>
                      </a:lnTo>
                      <a:lnTo>
                        <a:pt x="61" y="45"/>
                      </a:lnTo>
                      <a:lnTo>
                        <a:pt x="59" y="51"/>
                      </a:lnTo>
                      <a:lnTo>
                        <a:pt x="55" y="55"/>
                      </a:lnTo>
                      <a:lnTo>
                        <a:pt x="49" y="59"/>
                      </a:lnTo>
                      <a:lnTo>
                        <a:pt x="43" y="63"/>
                      </a:lnTo>
                      <a:lnTo>
                        <a:pt x="39" y="63"/>
                      </a:lnTo>
                      <a:lnTo>
                        <a:pt x="31" y="65"/>
                      </a:lnTo>
                      <a:lnTo>
                        <a:pt x="25" y="63"/>
                      </a:lnTo>
                      <a:lnTo>
                        <a:pt x="19" y="63"/>
                      </a:lnTo>
                      <a:lnTo>
                        <a:pt x="13" y="59"/>
                      </a:lnTo>
                      <a:lnTo>
                        <a:pt x="10" y="55"/>
                      </a:lnTo>
                      <a:lnTo>
                        <a:pt x="6" y="51"/>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6" name="Freeform 289"/>
                <p:cNvSpPr>
                  <a:spLocks/>
                </p:cNvSpPr>
                <p:nvPr/>
              </p:nvSpPr>
              <p:spPr bwMode="auto">
                <a:xfrm>
                  <a:off x="5182" y="886"/>
                  <a:ext cx="63" cy="65"/>
                </a:xfrm>
                <a:custGeom>
                  <a:avLst/>
                  <a:gdLst>
                    <a:gd name="T0" fmla="*/ 0 w 63"/>
                    <a:gd name="T1" fmla="*/ 31 h 65"/>
                    <a:gd name="T2" fmla="*/ 0 w 63"/>
                    <a:gd name="T3" fmla="*/ 31 h 65"/>
                    <a:gd name="T4" fmla="*/ 0 w 63"/>
                    <a:gd name="T5" fmla="*/ 25 h 65"/>
                    <a:gd name="T6" fmla="*/ 2 w 63"/>
                    <a:gd name="T7" fmla="*/ 20 h 65"/>
                    <a:gd name="T8" fmla="*/ 6 w 63"/>
                    <a:gd name="T9" fmla="*/ 14 h 65"/>
                    <a:gd name="T10" fmla="*/ 10 w 63"/>
                    <a:gd name="T11" fmla="*/ 10 h 65"/>
                    <a:gd name="T12" fmla="*/ 13 w 63"/>
                    <a:gd name="T13" fmla="*/ 6 h 65"/>
                    <a:gd name="T14" fmla="*/ 19 w 63"/>
                    <a:gd name="T15" fmla="*/ 2 h 65"/>
                    <a:gd name="T16" fmla="*/ 25 w 63"/>
                    <a:gd name="T17" fmla="*/ 0 h 65"/>
                    <a:gd name="T18" fmla="*/ 31 w 63"/>
                    <a:gd name="T19" fmla="*/ 0 h 65"/>
                    <a:gd name="T20" fmla="*/ 39 w 63"/>
                    <a:gd name="T21" fmla="*/ 0 h 65"/>
                    <a:gd name="T22" fmla="*/ 43 w 63"/>
                    <a:gd name="T23" fmla="*/ 2 h 65"/>
                    <a:gd name="T24" fmla="*/ 49 w 63"/>
                    <a:gd name="T25" fmla="*/ 6 h 65"/>
                    <a:gd name="T26" fmla="*/ 55 w 63"/>
                    <a:gd name="T27" fmla="*/ 10 h 65"/>
                    <a:gd name="T28" fmla="*/ 59 w 63"/>
                    <a:gd name="T29" fmla="*/ 14 h 65"/>
                    <a:gd name="T30" fmla="*/ 61 w 63"/>
                    <a:gd name="T31" fmla="*/ 20 h 65"/>
                    <a:gd name="T32" fmla="*/ 63 w 63"/>
                    <a:gd name="T33" fmla="*/ 25 h 65"/>
                    <a:gd name="T34" fmla="*/ 63 w 63"/>
                    <a:gd name="T35" fmla="*/ 31 h 65"/>
                    <a:gd name="T36" fmla="*/ 63 w 63"/>
                    <a:gd name="T37" fmla="*/ 37 h 65"/>
                    <a:gd name="T38" fmla="*/ 61 w 63"/>
                    <a:gd name="T39" fmla="*/ 45 h 65"/>
                    <a:gd name="T40" fmla="*/ 59 w 63"/>
                    <a:gd name="T41" fmla="*/ 51 h 65"/>
                    <a:gd name="T42" fmla="*/ 55 w 63"/>
                    <a:gd name="T43" fmla="*/ 55 h 65"/>
                    <a:gd name="T44" fmla="*/ 49 w 63"/>
                    <a:gd name="T45" fmla="*/ 59 h 65"/>
                    <a:gd name="T46" fmla="*/ 43 w 63"/>
                    <a:gd name="T47" fmla="*/ 63 h 65"/>
                    <a:gd name="T48" fmla="*/ 39 w 63"/>
                    <a:gd name="T49" fmla="*/ 63 h 65"/>
                    <a:gd name="T50" fmla="*/ 31 w 63"/>
                    <a:gd name="T51" fmla="*/ 65 h 65"/>
                    <a:gd name="T52" fmla="*/ 25 w 63"/>
                    <a:gd name="T53" fmla="*/ 63 h 65"/>
                    <a:gd name="T54" fmla="*/ 19 w 63"/>
                    <a:gd name="T55" fmla="*/ 63 h 65"/>
                    <a:gd name="T56" fmla="*/ 13 w 63"/>
                    <a:gd name="T57" fmla="*/ 59 h 65"/>
                    <a:gd name="T58" fmla="*/ 10 w 63"/>
                    <a:gd name="T59" fmla="*/ 55 h 65"/>
                    <a:gd name="T60" fmla="*/ 6 w 63"/>
                    <a:gd name="T61" fmla="*/ 51 h 65"/>
                    <a:gd name="T62" fmla="*/ 2 w 63"/>
                    <a:gd name="T63" fmla="*/ 45 h 65"/>
                    <a:gd name="T64" fmla="*/ 0 w 63"/>
                    <a:gd name="T65" fmla="*/ 37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6" y="14"/>
                      </a:lnTo>
                      <a:lnTo>
                        <a:pt x="10"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lnTo>
                        <a:pt x="63" y="37"/>
                      </a:lnTo>
                      <a:lnTo>
                        <a:pt x="61" y="45"/>
                      </a:lnTo>
                      <a:lnTo>
                        <a:pt x="59" y="51"/>
                      </a:lnTo>
                      <a:lnTo>
                        <a:pt x="55" y="55"/>
                      </a:lnTo>
                      <a:lnTo>
                        <a:pt x="49" y="59"/>
                      </a:lnTo>
                      <a:lnTo>
                        <a:pt x="43" y="63"/>
                      </a:lnTo>
                      <a:lnTo>
                        <a:pt x="39" y="63"/>
                      </a:lnTo>
                      <a:lnTo>
                        <a:pt x="31" y="65"/>
                      </a:lnTo>
                      <a:lnTo>
                        <a:pt x="25" y="63"/>
                      </a:lnTo>
                      <a:lnTo>
                        <a:pt x="19" y="63"/>
                      </a:lnTo>
                      <a:lnTo>
                        <a:pt x="13" y="59"/>
                      </a:lnTo>
                      <a:lnTo>
                        <a:pt x="10" y="55"/>
                      </a:lnTo>
                      <a:lnTo>
                        <a:pt x="6" y="51"/>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7" name="Freeform 290"/>
                <p:cNvSpPr>
                  <a:spLocks/>
                </p:cNvSpPr>
                <p:nvPr/>
              </p:nvSpPr>
              <p:spPr bwMode="auto">
                <a:xfrm>
                  <a:off x="5483" y="937"/>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3 w 65"/>
                    <a:gd name="T17" fmla="*/ 0 h 65"/>
                    <a:gd name="T18" fmla="*/ 39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3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4" y="6"/>
                      </a:lnTo>
                      <a:lnTo>
                        <a:pt x="20" y="2"/>
                      </a:lnTo>
                      <a:lnTo>
                        <a:pt x="26" y="2"/>
                      </a:lnTo>
                      <a:lnTo>
                        <a:pt x="33" y="0"/>
                      </a:lnTo>
                      <a:lnTo>
                        <a:pt x="39" y="2"/>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3"/>
                      </a:lnTo>
                      <a:lnTo>
                        <a:pt x="39" y="63"/>
                      </a:lnTo>
                      <a:lnTo>
                        <a:pt x="33" y="65"/>
                      </a:lnTo>
                      <a:lnTo>
                        <a:pt x="26" y="63"/>
                      </a:lnTo>
                      <a:lnTo>
                        <a:pt x="20" y="63"/>
                      </a:lnTo>
                      <a:lnTo>
                        <a:pt x="14" y="59"/>
                      </a:lnTo>
                      <a:lnTo>
                        <a:pt x="10" y="55"/>
                      </a:lnTo>
                      <a:lnTo>
                        <a:pt x="6" y="51"/>
                      </a:lnTo>
                      <a:lnTo>
                        <a:pt x="4" y="45"/>
                      </a:lnTo>
                      <a:lnTo>
                        <a:pt x="2" y="39"/>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8" name="Freeform 291"/>
                <p:cNvSpPr>
                  <a:spLocks/>
                </p:cNvSpPr>
                <p:nvPr/>
              </p:nvSpPr>
              <p:spPr bwMode="auto">
                <a:xfrm>
                  <a:off x="5483" y="937"/>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3 w 65"/>
                    <a:gd name="T19" fmla="*/ 0 h 65"/>
                    <a:gd name="T20" fmla="*/ 39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3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4" y="6"/>
                      </a:lnTo>
                      <a:lnTo>
                        <a:pt x="20" y="2"/>
                      </a:lnTo>
                      <a:lnTo>
                        <a:pt x="26" y="2"/>
                      </a:lnTo>
                      <a:lnTo>
                        <a:pt x="33" y="0"/>
                      </a:lnTo>
                      <a:lnTo>
                        <a:pt x="39" y="2"/>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3"/>
                      </a:lnTo>
                      <a:lnTo>
                        <a:pt x="39" y="63"/>
                      </a:lnTo>
                      <a:lnTo>
                        <a:pt x="33" y="65"/>
                      </a:lnTo>
                      <a:lnTo>
                        <a:pt x="26" y="63"/>
                      </a:lnTo>
                      <a:lnTo>
                        <a:pt x="20" y="63"/>
                      </a:lnTo>
                      <a:lnTo>
                        <a:pt x="14" y="59"/>
                      </a:lnTo>
                      <a:lnTo>
                        <a:pt x="10" y="55"/>
                      </a:lnTo>
                      <a:lnTo>
                        <a:pt x="6" y="51"/>
                      </a:lnTo>
                      <a:lnTo>
                        <a:pt x="4" y="45"/>
                      </a:lnTo>
                      <a:lnTo>
                        <a:pt x="2"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9" name="Freeform 292"/>
                <p:cNvSpPr>
                  <a:spLocks/>
                </p:cNvSpPr>
                <p:nvPr/>
              </p:nvSpPr>
              <p:spPr bwMode="auto">
                <a:xfrm>
                  <a:off x="5589" y="973"/>
                  <a:ext cx="65" cy="63"/>
                </a:xfrm>
                <a:custGeom>
                  <a:avLst/>
                  <a:gdLst>
                    <a:gd name="T0" fmla="*/ 0 w 65"/>
                    <a:gd name="T1" fmla="*/ 31 h 63"/>
                    <a:gd name="T2" fmla="*/ 2 w 65"/>
                    <a:gd name="T3" fmla="*/ 25 h 63"/>
                    <a:gd name="T4" fmla="*/ 4 w 65"/>
                    <a:gd name="T5" fmla="*/ 19 h 63"/>
                    <a:gd name="T6" fmla="*/ 6 w 65"/>
                    <a:gd name="T7" fmla="*/ 13 h 63"/>
                    <a:gd name="T8" fmla="*/ 10 w 65"/>
                    <a:gd name="T9" fmla="*/ 9 h 63"/>
                    <a:gd name="T10" fmla="*/ 16 w 65"/>
                    <a:gd name="T11" fmla="*/ 5 h 63"/>
                    <a:gd name="T12" fmla="*/ 20 w 65"/>
                    <a:gd name="T13" fmla="*/ 1 h 63"/>
                    <a:gd name="T14" fmla="*/ 28 w 65"/>
                    <a:gd name="T15" fmla="*/ 0 h 63"/>
                    <a:gd name="T16" fmla="*/ 34 w 65"/>
                    <a:gd name="T17" fmla="*/ 0 h 63"/>
                    <a:gd name="T18" fmla="*/ 40 w 65"/>
                    <a:gd name="T19" fmla="*/ 0 h 63"/>
                    <a:gd name="T20" fmla="*/ 46 w 65"/>
                    <a:gd name="T21" fmla="*/ 1 h 63"/>
                    <a:gd name="T22" fmla="*/ 51 w 65"/>
                    <a:gd name="T23" fmla="*/ 5 h 63"/>
                    <a:gd name="T24" fmla="*/ 55 w 65"/>
                    <a:gd name="T25" fmla="*/ 9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5 h 63"/>
                    <a:gd name="T38" fmla="*/ 59 w 65"/>
                    <a:gd name="T39" fmla="*/ 49 h 63"/>
                    <a:gd name="T40" fmla="*/ 55 w 65"/>
                    <a:gd name="T41" fmla="*/ 55 h 63"/>
                    <a:gd name="T42" fmla="*/ 51 w 65"/>
                    <a:gd name="T43" fmla="*/ 59 h 63"/>
                    <a:gd name="T44" fmla="*/ 46 w 65"/>
                    <a:gd name="T45" fmla="*/ 61 h 63"/>
                    <a:gd name="T46" fmla="*/ 40 w 65"/>
                    <a:gd name="T47" fmla="*/ 63 h 63"/>
                    <a:gd name="T48" fmla="*/ 34 w 65"/>
                    <a:gd name="T49" fmla="*/ 63 h 63"/>
                    <a:gd name="T50" fmla="*/ 28 w 65"/>
                    <a:gd name="T51" fmla="*/ 63 h 63"/>
                    <a:gd name="T52" fmla="*/ 20 w 65"/>
                    <a:gd name="T53" fmla="*/ 61 h 63"/>
                    <a:gd name="T54" fmla="*/ 16 w 65"/>
                    <a:gd name="T55" fmla="*/ 59 h 63"/>
                    <a:gd name="T56" fmla="*/ 10 w 65"/>
                    <a:gd name="T57" fmla="*/ 55 h 63"/>
                    <a:gd name="T58" fmla="*/ 6 w 65"/>
                    <a:gd name="T59" fmla="*/ 49 h 63"/>
                    <a:gd name="T60" fmla="*/ 4 w 65"/>
                    <a:gd name="T61" fmla="*/ 45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3"/>
                      </a:lnTo>
                      <a:lnTo>
                        <a:pt x="10" y="9"/>
                      </a:lnTo>
                      <a:lnTo>
                        <a:pt x="16" y="5"/>
                      </a:lnTo>
                      <a:lnTo>
                        <a:pt x="20" y="1"/>
                      </a:lnTo>
                      <a:lnTo>
                        <a:pt x="28" y="0"/>
                      </a:lnTo>
                      <a:lnTo>
                        <a:pt x="34" y="0"/>
                      </a:lnTo>
                      <a:lnTo>
                        <a:pt x="40" y="0"/>
                      </a:lnTo>
                      <a:lnTo>
                        <a:pt x="46" y="1"/>
                      </a:lnTo>
                      <a:lnTo>
                        <a:pt x="51" y="5"/>
                      </a:lnTo>
                      <a:lnTo>
                        <a:pt x="55" y="9"/>
                      </a:lnTo>
                      <a:lnTo>
                        <a:pt x="59" y="13"/>
                      </a:lnTo>
                      <a:lnTo>
                        <a:pt x="63" y="19"/>
                      </a:lnTo>
                      <a:lnTo>
                        <a:pt x="65" y="25"/>
                      </a:lnTo>
                      <a:lnTo>
                        <a:pt x="65" y="31"/>
                      </a:lnTo>
                      <a:lnTo>
                        <a:pt x="65" y="37"/>
                      </a:lnTo>
                      <a:lnTo>
                        <a:pt x="63" y="45"/>
                      </a:lnTo>
                      <a:lnTo>
                        <a:pt x="59" y="49"/>
                      </a:lnTo>
                      <a:lnTo>
                        <a:pt x="55" y="55"/>
                      </a:lnTo>
                      <a:lnTo>
                        <a:pt x="51" y="59"/>
                      </a:lnTo>
                      <a:lnTo>
                        <a:pt x="46" y="61"/>
                      </a:lnTo>
                      <a:lnTo>
                        <a:pt x="40" y="63"/>
                      </a:lnTo>
                      <a:lnTo>
                        <a:pt x="34" y="63"/>
                      </a:lnTo>
                      <a:lnTo>
                        <a:pt x="28" y="63"/>
                      </a:lnTo>
                      <a:lnTo>
                        <a:pt x="20" y="61"/>
                      </a:lnTo>
                      <a:lnTo>
                        <a:pt x="16" y="59"/>
                      </a:lnTo>
                      <a:lnTo>
                        <a:pt x="10" y="55"/>
                      </a:lnTo>
                      <a:lnTo>
                        <a:pt x="6" y="49"/>
                      </a:lnTo>
                      <a:lnTo>
                        <a:pt x="4" y="45"/>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0" name="Freeform 293"/>
                <p:cNvSpPr>
                  <a:spLocks/>
                </p:cNvSpPr>
                <p:nvPr/>
              </p:nvSpPr>
              <p:spPr bwMode="auto">
                <a:xfrm>
                  <a:off x="5589" y="973"/>
                  <a:ext cx="65" cy="63"/>
                </a:xfrm>
                <a:custGeom>
                  <a:avLst/>
                  <a:gdLst>
                    <a:gd name="T0" fmla="*/ 0 w 65"/>
                    <a:gd name="T1" fmla="*/ 31 h 63"/>
                    <a:gd name="T2" fmla="*/ 0 w 65"/>
                    <a:gd name="T3" fmla="*/ 31 h 63"/>
                    <a:gd name="T4" fmla="*/ 2 w 65"/>
                    <a:gd name="T5" fmla="*/ 25 h 63"/>
                    <a:gd name="T6" fmla="*/ 4 w 65"/>
                    <a:gd name="T7" fmla="*/ 19 h 63"/>
                    <a:gd name="T8" fmla="*/ 6 w 65"/>
                    <a:gd name="T9" fmla="*/ 13 h 63"/>
                    <a:gd name="T10" fmla="*/ 10 w 65"/>
                    <a:gd name="T11" fmla="*/ 9 h 63"/>
                    <a:gd name="T12" fmla="*/ 16 w 65"/>
                    <a:gd name="T13" fmla="*/ 5 h 63"/>
                    <a:gd name="T14" fmla="*/ 20 w 65"/>
                    <a:gd name="T15" fmla="*/ 1 h 63"/>
                    <a:gd name="T16" fmla="*/ 28 w 65"/>
                    <a:gd name="T17" fmla="*/ 0 h 63"/>
                    <a:gd name="T18" fmla="*/ 34 w 65"/>
                    <a:gd name="T19" fmla="*/ 0 h 63"/>
                    <a:gd name="T20" fmla="*/ 40 w 65"/>
                    <a:gd name="T21" fmla="*/ 0 h 63"/>
                    <a:gd name="T22" fmla="*/ 46 w 65"/>
                    <a:gd name="T23" fmla="*/ 1 h 63"/>
                    <a:gd name="T24" fmla="*/ 51 w 65"/>
                    <a:gd name="T25" fmla="*/ 5 h 63"/>
                    <a:gd name="T26" fmla="*/ 55 w 65"/>
                    <a:gd name="T27" fmla="*/ 9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5 h 63"/>
                    <a:gd name="T40" fmla="*/ 59 w 65"/>
                    <a:gd name="T41" fmla="*/ 49 h 63"/>
                    <a:gd name="T42" fmla="*/ 55 w 65"/>
                    <a:gd name="T43" fmla="*/ 55 h 63"/>
                    <a:gd name="T44" fmla="*/ 51 w 65"/>
                    <a:gd name="T45" fmla="*/ 59 h 63"/>
                    <a:gd name="T46" fmla="*/ 46 w 65"/>
                    <a:gd name="T47" fmla="*/ 61 h 63"/>
                    <a:gd name="T48" fmla="*/ 40 w 65"/>
                    <a:gd name="T49" fmla="*/ 63 h 63"/>
                    <a:gd name="T50" fmla="*/ 34 w 65"/>
                    <a:gd name="T51" fmla="*/ 63 h 63"/>
                    <a:gd name="T52" fmla="*/ 28 w 65"/>
                    <a:gd name="T53" fmla="*/ 63 h 63"/>
                    <a:gd name="T54" fmla="*/ 20 w 65"/>
                    <a:gd name="T55" fmla="*/ 61 h 63"/>
                    <a:gd name="T56" fmla="*/ 16 w 65"/>
                    <a:gd name="T57" fmla="*/ 59 h 63"/>
                    <a:gd name="T58" fmla="*/ 10 w 65"/>
                    <a:gd name="T59" fmla="*/ 55 h 63"/>
                    <a:gd name="T60" fmla="*/ 6 w 65"/>
                    <a:gd name="T61" fmla="*/ 49 h 63"/>
                    <a:gd name="T62" fmla="*/ 4 w 65"/>
                    <a:gd name="T63" fmla="*/ 45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3"/>
                      </a:lnTo>
                      <a:lnTo>
                        <a:pt x="10" y="9"/>
                      </a:lnTo>
                      <a:lnTo>
                        <a:pt x="16" y="5"/>
                      </a:lnTo>
                      <a:lnTo>
                        <a:pt x="20" y="1"/>
                      </a:lnTo>
                      <a:lnTo>
                        <a:pt x="28" y="0"/>
                      </a:lnTo>
                      <a:lnTo>
                        <a:pt x="34" y="0"/>
                      </a:lnTo>
                      <a:lnTo>
                        <a:pt x="40" y="0"/>
                      </a:lnTo>
                      <a:lnTo>
                        <a:pt x="46" y="1"/>
                      </a:lnTo>
                      <a:lnTo>
                        <a:pt x="51" y="5"/>
                      </a:lnTo>
                      <a:lnTo>
                        <a:pt x="55" y="9"/>
                      </a:lnTo>
                      <a:lnTo>
                        <a:pt x="59" y="13"/>
                      </a:lnTo>
                      <a:lnTo>
                        <a:pt x="63" y="19"/>
                      </a:lnTo>
                      <a:lnTo>
                        <a:pt x="65" y="25"/>
                      </a:lnTo>
                      <a:lnTo>
                        <a:pt x="65" y="31"/>
                      </a:lnTo>
                      <a:lnTo>
                        <a:pt x="65" y="37"/>
                      </a:lnTo>
                      <a:lnTo>
                        <a:pt x="63" y="45"/>
                      </a:lnTo>
                      <a:lnTo>
                        <a:pt x="59" y="49"/>
                      </a:lnTo>
                      <a:lnTo>
                        <a:pt x="55" y="55"/>
                      </a:lnTo>
                      <a:lnTo>
                        <a:pt x="51" y="59"/>
                      </a:lnTo>
                      <a:lnTo>
                        <a:pt x="46" y="61"/>
                      </a:lnTo>
                      <a:lnTo>
                        <a:pt x="40" y="63"/>
                      </a:lnTo>
                      <a:lnTo>
                        <a:pt x="34" y="63"/>
                      </a:lnTo>
                      <a:lnTo>
                        <a:pt x="28" y="63"/>
                      </a:lnTo>
                      <a:lnTo>
                        <a:pt x="20" y="61"/>
                      </a:lnTo>
                      <a:lnTo>
                        <a:pt x="16" y="59"/>
                      </a:lnTo>
                      <a:lnTo>
                        <a:pt x="10" y="55"/>
                      </a:lnTo>
                      <a:lnTo>
                        <a:pt x="6" y="49"/>
                      </a:lnTo>
                      <a:lnTo>
                        <a:pt x="4" y="45"/>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1" name="Freeform 294"/>
                <p:cNvSpPr>
                  <a:spLocks/>
                </p:cNvSpPr>
                <p:nvPr/>
              </p:nvSpPr>
              <p:spPr bwMode="auto">
                <a:xfrm>
                  <a:off x="5367" y="886"/>
                  <a:ext cx="63" cy="63"/>
                </a:xfrm>
                <a:custGeom>
                  <a:avLst/>
                  <a:gdLst>
                    <a:gd name="T0" fmla="*/ 0 w 63"/>
                    <a:gd name="T1" fmla="*/ 31 h 63"/>
                    <a:gd name="T2" fmla="*/ 0 w 63"/>
                    <a:gd name="T3" fmla="*/ 25 h 63"/>
                    <a:gd name="T4" fmla="*/ 2 w 63"/>
                    <a:gd name="T5" fmla="*/ 20 h 63"/>
                    <a:gd name="T6" fmla="*/ 4 w 63"/>
                    <a:gd name="T7" fmla="*/ 14 h 63"/>
                    <a:gd name="T8" fmla="*/ 8 w 63"/>
                    <a:gd name="T9" fmla="*/ 8 h 63"/>
                    <a:gd name="T10" fmla="*/ 14 w 63"/>
                    <a:gd name="T11" fmla="*/ 6 h 63"/>
                    <a:gd name="T12" fmla="*/ 17 w 63"/>
                    <a:gd name="T13" fmla="*/ 2 h 63"/>
                    <a:gd name="T14" fmla="*/ 25 w 63"/>
                    <a:gd name="T15" fmla="*/ 0 h 63"/>
                    <a:gd name="T16" fmla="*/ 31 w 63"/>
                    <a:gd name="T17" fmla="*/ 0 h 63"/>
                    <a:gd name="T18" fmla="*/ 37 w 63"/>
                    <a:gd name="T19" fmla="*/ 0 h 63"/>
                    <a:gd name="T20" fmla="*/ 43 w 63"/>
                    <a:gd name="T21" fmla="*/ 2 h 63"/>
                    <a:gd name="T22" fmla="*/ 49 w 63"/>
                    <a:gd name="T23" fmla="*/ 6 h 63"/>
                    <a:gd name="T24" fmla="*/ 53 w 63"/>
                    <a:gd name="T25" fmla="*/ 8 h 63"/>
                    <a:gd name="T26" fmla="*/ 57 w 63"/>
                    <a:gd name="T27" fmla="*/ 14 h 63"/>
                    <a:gd name="T28" fmla="*/ 61 w 63"/>
                    <a:gd name="T29" fmla="*/ 20 h 63"/>
                    <a:gd name="T30" fmla="*/ 63 w 63"/>
                    <a:gd name="T31" fmla="*/ 25 h 63"/>
                    <a:gd name="T32" fmla="*/ 63 w 63"/>
                    <a:gd name="T33" fmla="*/ 31 h 63"/>
                    <a:gd name="T34" fmla="*/ 63 w 63"/>
                    <a:gd name="T35" fmla="*/ 37 h 63"/>
                    <a:gd name="T36" fmla="*/ 61 w 63"/>
                    <a:gd name="T37" fmla="*/ 43 h 63"/>
                    <a:gd name="T38" fmla="*/ 57 w 63"/>
                    <a:gd name="T39" fmla="*/ 49 h 63"/>
                    <a:gd name="T40" fmla="*/ 53 w 63"/>
                    <a:gd name="T41" fmla="*/ 55 h 63"/>
                    <a:gd name="T42" fmla="*/ 49 w 63"/>
                    <a:gd name="T43" fmla="*/ 57 h 63"/>
                    <a:gd name="T44" fmla="*/ 43 w 63"/>
                    <a:gd name="T45" fmla="*/ 61 h 63"/>
                    <a:gd name="T46" fmla="*/ 37 w 63"/>
                    <a:gd name="T47" fmla="*/ 63 h 63"/>
                    <a:gd name="T48" fmla="*/ 31 w 63"/>
                    <a:gd name="T49" fmla="*/ 63 h 63"/>
                    <a:gd name="T50" fmla="*/ 25 w 63"/>
                    <a:gd name="T51" fmla="*/ 63 h 63"/>
                    <a:gd name="T52" fmla="*/ 17 w 63"/>
                    <a:gd name="T53" fmla="*/ 61 h 63"/>
                    <a:gd name="T54" fmla="*/ 14 w 63"/>
                    <a:gd name="T55" fmla="*/ 57 h 63"/>
                    <a:gd name="T56" fmla="*/ 8 w 63"/>
                    <a:gd name="T57" fmla="*/ 55 h 63"/>
                    <a:gd name="T58" fmla="*/ 4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20"/>
                      </a:lnTo>
                      <a:lnTo>
                        <a:pt x="4" y="14"/>
                      </a:lnTo>
                      <a:lnTo>
                        <a:pt x="8" y="8"/>
                      </a:lnTo>
                      <a:lnTo>
                        <a:pt x="14" y="6"/>
                      </a:lnTo>
                      <a:lnTo>
                        <a:pt x="17" y="2"/>
                      </a:lnTo>
                      <a:lnTo>
                        <a:pt x="25" y="0"/>
                      </a:lnTo>
                      <a:lnTo>
                        <a:pt x="31" y="0"/>
                      </a:lnTo>
                      <a:lnTo>
                        <a:pt x="37" y="0"/>
                      </a:lnTo>
                      <a:lnTo>
                        <a:pt x="43" y="2"/>
                      </a:lnTo>
                      <a:lnTo>
                        <a:pt x="49" y="6"/>
                      </a:lnTo>
                      <a:lnTo>
                        <a:pt x="53" y="8"/>
                      </a:lnTo>
                      <a:lnTo>
                        <a:pt x="57" y="14"/>
                      </a:lnTo>
                      <a:lnTo>
                        <a:pt x="61" y="20"/>
                      </a:lnTo>
                      <a:lnTo>
                        <a:pt x="63" y="25"/>
                      </a:lnTo>
                      <a:lnTo>
                        <a:pt x="63" y="31"/>
                      </a:lnTo>
                      <a:lnTo>
                        <a:pt x="63" y="37"/>
                      </a:lnTo>
                      <a:lnTo>
                        <a:pt x="61" y="43"/>
                      </a:lnTo>
                      <a:lnTo>
                        <a:pt x="57" y="49"/>
                      </a:lnTo>
                      <a:lnTo>
                        <a:pt x="53" y="55"/>
                      </a:lnTo>
                      <a:lnTo>
                        <a:pt x="49" y="57"/>
                      </a:lnTo>
                      <a:lnTo>
                        <a:pt x="43" y="61"/>
                      </a:lnTo>
                      <a:lnTo>
                        <a:pt x="37" y="63"/>
                      </a:lnTo>
                      <a:lnTo>
                        <a:pt x="31" y="63"/>
                      </a:lnTo>
                      <a:lnTo>
                        <a:pt x="25" y="63"/>
                      </a:lnTo>
                      <a:lnTo>
                        <a:pt x="17" y="61"/>
                      </a:lnTo>
                      <a:lnTo>
                        <a:pt x="14" y="57"/>
                      </a:lnTo>
                      <a:lnTo>
                        <a:pt x="8" y="55"/>
                      </a:lnTo>
                      <a:lnTo>
                        <a:pt x="4"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2" name="Freeform 295"/>
                <p:cNvSpPr>
                  <a:spLocks/>
                </p:cNvSpPr>
                <p:nvPr/>
              </p:nvSpPr>
              <p:spPr bwMode="auto">
                <a:xfrm>
                  <a:off x="5367" y="886"/>
                  <a:ext cx="63" cy="63"/>
                </a:xfrm>
                <a:custGeom>
                  <a:avLst/>
                  <a:gdLst>
                    <a:gd name="T0" fmla="*/ 0 w 63"/>
                    <a:gd name="T1" fmla="*/ 31 h 63"/>
                    <a:gd name="T2" fmla="*/ 0 w 63"/>
                    <a:gd name="T3" fmla="*/ 31 h 63"/>
                    <a:gd name="T4" fmla="*/ 0 w 63"/>
                    <a:gd name="T5" fmla="*/ 25 h 63"/>
                    <a:gd name="T6" fmla="*/ 2 w 63"/>
                    <a:gd name="T7" fmla="*/ 20 h 63"/>
                    <a:gd name="T8" fmla="*/ 4 w 63"/>
                    <a:gd name="T9" fmla="*/ 14 h 63"/>
                    <a:gd name="T10" fmla="*/ 8 w 63"/>
                    <a:gd name="T11" fmla="*/ 8 h 63"/>
                    <a:gd name="T12" fmla="*/ 14 w 63"/>
                    <a:gd name="T13" fmla="*/ 6 h 63"/>
                    <a:gd name="T14" fmla="*/ 17 w 63"/>
                    <a:gd name="T15" fmla="*/ 2 h 63"/>
                    <a:gd name="T16" fmla="*/ 25 w 63"/>
                    <a:gd name="T17" fmla="*/ 0 h 63"/>
                    <a:gd name="T18" fmla="*/ 31 w 63"/>
                    <a:gd name="T19" fmla="*/ 0 h 63"/>
                    <a:gd name="T20" fmla="*/ 37 w 63"/>
                    <a:gd name="T21" fmla="*/ 0 h 63"/>
                    <a:gd name="T22" fmla="*/ 43 w 63"/>
                    <a:gd name="T23" fmla="*/ 2 h 63"/>
                    <a:gd name="T24" fmla="*/ 49 w 63"/>
                    <a:gd name="T25" fmla="*/ 6 h 63"/>
                    <a:gd name="T26" fmla="*/ 53 w 63"/>
                    <a:gd name="T27" fmla="*/ 8 h 63"/>
                    <a:gd name="T28" fmla="*/ 57 w 63"/>
                    <a:gd name="T29" fmla="*/ 14 h 63"/>
                    <a:gd name="T30" fmla="*/ 61 w 63"/>
                    <a:gd name="T31" fmla="*/ 20 h 63"/>
                    <a:gd name="T32" fmla="*/ 63 w 63"/>
                    <a:gd name="T33" fmla="*/ 25 h 63"/>
                    <a:gd name="T34" fmla="*/ 63 w 63"/>
                    <a:gd name="T35" fmla="*/ 31 h 63"/>
                    <a:gd name="T36" fmla="*/ 63 w 63"/>
                    <a:gd name="T37" fmla="*/ 37 h 63"/>
                    <a:gd name="T38" fmla="*/ 61 w 63"/>
                    <a:gd name="T39" fmla="*/ 43 h 63"/>
                    <a:gd name="T40" fmla="*/ 57 w 63"/>
                    <a:gd name="T41" fmla="*/ 49 h 63"/>
                    <a:gd name="T42" fmla="*/ 53 w 63"/>
                    <a:gd name="T43" fmla="*/ 55 h 63"/>
                    <a:gd name="T44" fmla="*/ 49 w 63"/>
                    <a:gd name="T45" fmla="*/ 57 h 63"/>
                    <a:gd name="T46" fmla="*/ 43 w 63"/>
                    <a:gd name="T47" fmla="*/ 61 h 63"/>
                    <a:gd name="T48" fmla="*/ 37 w 63"/>
                    <a:gd name="T49" fmla="*/ 63 h 63"/>
                    <a:gd name="T50" fmla="*/ 31 w 63"/>
                    <a:gd name="T51" fmla="*/ 63 h 63"/>
                    <a:gd name="T52" fmla="*/ 25 w 63"/>
                    <a:gd name="T53" fmla="*/ 63 h 63"/>
                    <a:gd name="T54" fmla="*/ 17 w 63"/>
                    <a:gd name="T55" fmla="*/ 61 h 63"/>
                    <a:gd name="T56" fmla="*/ 14 w 63"/>
                    <a:gd name="T57" fmla="*/ 57 h 63"/>
                    <a:gd name="T58" fmla="*/ 8 w 63"/>
                    <a:gd name="T59" fmla="*/ 55 h 63"/>
                    <a:gd name="T60" fmla="*/ 4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20"/>
                      </a:lnTo>
                      <a:lnTo>
                        <a:pt x="4" y="14"/>
                      </a:lnTo>
                      <a:lnTo>
                        <a:pt x="8" y="8"/>
                      </a:lnTo>
                      <a:lnTo>
                        <a:pt x="14" y="6"/>
                      </a:lnTo>
                      <a:lnTo>
                        <a:pt x="17" y="2"/>
                      </a:lnTo>
                      <a:lnTo>
                        <a:pt x="25" y="0"/>
                      </a:lnTo>
                      <a:lnTo>
                        <a:pt x="31" y="0"/>
                      </a:lnTo>
                      <a:lnTo>
                        <a:pt x="37" y="0"/>
                      </a:lnTo>
                      <a:lnTo>
                        <a:pt x="43" y="2"/>
                      </a:lnTo>
                      <a:lnTo>
                        <a:pt x="49" y="6"/>
                      </a:lnTo>
                      <a:lnTo>
                        <a:pt x="53" y="8"/>
                      </a:lnTo>
                      <a:lnTo>
                        <a:pt x="57" y="14"/>
                      </a:lnTo>
                      <a:lnTo>
                        <a:pt x="61" y="20"/>
                      </a:lnTo>
                      <a:lnTo>
                        <a:pt x="63" y="25"/>
                      </a:lnTo>
                      <a:lnTo>
                        <a:pt x="63" y="31"/>
                      </a:lnTo>
                      <a:lnTo>
                        <a:pt x="63" y="37"/>
                      </a:lnTo>
                      <a:lnTo>
                        <a:pt x="61" y="43"/>
                      </a:lnTo>
                      <a:lnTo>
                        <a:pt x="57" y="49"/>
                      </a:lnTo>
                      <a:lnTo>
                        <a:pt x="53" y="55"/>
                      </a:lnTo>
                      <a:lnTo>
                        <a:pt x="49" y="57"/>
                      </a:lnTo>
                      <a:lnTo>
                        <a:pt x="43" y="61"/>
                      </a:lnTo>
                      <a:lnTo>
                        <a:pt x="37" y="63"/>
                      </a:lnTo>
                      <a:lnTo>
                        <a:pt x="31" y="63"/>
                      </a:lnTo>
                      <a:lnTo>
                        <a:pt x="25" y="63"/>
                      </a:lnTo>
                      <a:lnTo>
                        <a:pt x="17" y="61"/>
                      </a:lnTo>
                      <a:lnTo>
                        <a:pt x="14" y="57"/>
                      </a:lnTo>
                      <a:lnTo>
                        <a:pt x="8" y="55"/>
                      </a:lnTo>
                      <a:lnTo>
                        <a:pt x="4"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3" name="Freeform 296"/>
                <p:cNvSpPr>
                  <a:spLocks/>
                </p:cNvSpPr>
                <p:nvPr/>
              </p:nvSpPr>
              <p:spPr bwMode="auto">
                <a:xfrm>
                  <a:off x="5707" y="973"/>
                  <a:ext cx="65" cy="63"/>
                </a:xfrm>
                <a:custGeom>
                  <a:avLst/>
                  <a:gdLst>
                    <a:gd name="T0" fmla="*/ 0 w 65"/>
                    <a:gd name="T1" fmla="*/ 31 h 63"/>
                    <a:gd name="T2" fmla="*/ 2 w 65"/>
                    <a:gd name="T3" fmla="*/ 25 h 63"/>
                    <a:gd name="T4" fmla="*/ 4 w 65"/>
                    <a:gd name="T5" fmla="*/ 17 h 63"/>
                    <a:gd name="T6" fmla="*/ 6 w 65"/>
                    <a:gd name="T7" fmla="*/ 13 h 63"/>
                    <a:gd name="T8" fmla="*/ 10 w 65"/>
                    <a:gd name="T9" fmla="*/ 7 h 63"/>
                    <a:gd name="T10" fmla="*/ 16 w 65"/>
                    <a:gd name="T11" fmla="*/ 3 h 63"/>
                    <a:gd name="T12" fmla="*/ 20 w 65"/>
                    <a:gd name="T13" fmla="*/ 1 h 63"/>
                    <a:gd name="T14" fmla="*/ 26 w 65"/>
                    <a:gd name="T15" fmla="*/ 0 h 63"/>
                    <a:gd name="T16" fmla="*/ 34 w 65"/>
                    <a:gd name="T17" fmla="*/ 0 h 63"/>
                    <a:gd name="T18" fmla="*/ 40 w 65"/>
                    <a:gd name="T19" fmla="*/ 0 h 63"/>
                    <a:gd name="T20" fmla="*/ 46 w 65"/>
                    <a:gd name="T21" fmla="*/ 1 h 63"/>
                    <a:gd name="T22" fmla="*/ 52 w 65"/>
                    <a:gd name="T23" fmla="*/ 3 h 63"/>
                    <a:gd name="T24" fmla="*/ 56 w 65"/>
                    <a:gd name="T25" fmla="*/ 7 h 63"/>
                    <a:gd name="T26" fmla="*/ 59 w 65"/>
                    <a:gd name="T27" fmla="*/ 13 h 63"/>
                    <a:gd name="T28" fmla="*/ 63 w 65"/>
                    <a:gd name="T29" fmla="*/ 17 h 63"/>
                    <a:gd name="T30" fmla="*/ 65 w 65"/>
                    <a:gd name="T31" fmla="*/ 25 h 63"/>
                    <a:gd name="T32" fmla="*/ 65 w 65"/>
                    <a:gd name="T33" fmla="*/ 31 h 63"/>
                    <a:gd name="T34" fmla="*/ 65 w 65"/>
                    <a:gd name="T35" fmla="*/ 37 h 63"/>
                    <a:gd name="T36" fmla="*/ 63 w 65"/>
                    <a:gd name="T37" fmla="*/ 43 h 63"/>
                    <a:gd name="T38" fmla="*/ 59 w 65"/>
                    <a:gd name="T39" fmla="*/ 49 h 63"/>
                    <a:gd name="T40" fmla="*/ 56 w 65"/>
                    <a:gd name="T41" fmla="*/ 53 h 63"/>
                    <a:gd name="T42" fmla="*/ 52 w 65"/>
                    <a:gd name="T43" fmla="*/ 57 h 63"/>
                    <a:gd name="T44" fmla="*/ 46 w 65"/>
                    <a:gd name="T45" fmla="*/ 61 h 63"/>
                    <a:gd name="T46" fmla="*/ 40 w 65"/>
                    <a:gd name="T47" fmla="*/ 63 h 63"/>
                    <a:gd name="T48" fmla="*/ 34 w 65"/>
                    <a:gd name="T49" fmla="*/ 63 h 63"/>
                    <a:gd name="T50" fmla="*/ 26 w 65"/>
                    <a:gd name="T51" fmla="*/ 63 h 63"/>
                    <a:gd name="T52" fmla="*/ 20 w 65"/>
                    <a:gd name="T53" fmla="*/ 61 h 63"/>
                    <a:gd name="T54" fmla="*/ 16 w 65"/>
                    <a:gd name="T55" fmla="*/ 57 h 63"/>
                    <a:gd name="T56" fmla="*/ 10 w 65"/>
                    <a:gd name="T57" fmla="*/ 53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7"/>
                      </a:lnTo>
                      <a:lnTo>
                        <a:pt x="6" y="13"/>
                      </a:lnTo>
                      <a:lnTo>
                        <a:pt x="10" y="7"/>
                      </a:lnTo>
                      <a:lnTo>
                        <a:pt x="16" y="3"/>
                      </a:lnTo>
                      <a:lnTo>
                        <a:pt x="20" y="1"/>
                      </a:lnTo>
                      <a:lnTo>
                        <a:pt x="26" y="0"/>
                      </a:lnTo>
                      <a:lnTo>
                        <a:pt x="34" y="0"/>
                      </a:lnTo>
                      <a:lnTo>
                        <a:pt x="40" y="0"/>
                      </a:lnTo>
                      <a:lnTo>
                        <a:pt x="46" y="1"/>
                      </a:lnTo>
                      <a:lnTo>
                        <a:pt x="52" y="3"/>
                      </a:lnTo>
                      <a:lnTo>
                        <a:pt x="56" y="7"/>
                      </a:lnTo>
                      <a:lnTo>
                        <a:pt x="59" y="13"/>
                      </a:lnTo>
                      <a:lnTo>
                        <a:pt x="63" y="17"/>
                      </a:lnTo>
                      <a:lnTo>
                        <a:pt x="65" y="25"/>
                      </a:lnTo>
                      <a:lnTo>
                        <a:pt x="65" y="31"/>
                      </a:lnTo>
                      <a:lnTo>
                        <a:pt x="65" y="37"/>
                      </a:lnTo>
                      <a:lnTo>
                        <a:pt x="63" y="43"/>
                      </a:lnTo>
                      <a:lnTo>
                        <a:pt x="59" y="49"/>
                      </a:lnTo>
                      <a:lnTo>
                        <a:pt x="56" y="53"/>
                      </a:lnTo>
                      <a:lnTo>
                        <a:pt x="52" y="57"/>
                      </a:lnTo>
                      <a:lnTo>
                        <a:pt x="46" y="61"/>
                      </a:lnTo>
                      <a:lnTo>
                        <a:pt x="40" y="63"/>
                      </a:lnTo>
                      <a:lnTo>
                        <a:pt x="34" y="63"/>
                      </a:lnTo>
                      <a:lnTo>
                        <a:pt x="26" y="63"/>
                      </a:lnTo>
                      <a:lnTo>
                        <a:pt x="20" y="61"/>
                      </a:lnTo>
                      <a:lnTo>
                        <a:pt x="16" y="57"/>
                      </a:lnTo>
                      <a:lnTo>
                        <a:pt x="10" y="53"/>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4" name="Freeform 297"/>
                <p:cNvSpPr>
                  <a:spLocks/>
                </p:cNvSpPr>
                <p:nvPr/>
              </p:nvSpPr>
              <p:spPr bwMode="auto">
                <a:xfrm>
                  <a:off x="5707" y="973"/>
                  <a:ext cx="65" cy="63"/>
                </a:xfrm>
                <a:custGeom>
                  <a:avLst/>
                  <a:gdLst>
                    <a:gd name="T0" fmla="*/ 0 w 65"/>
                    <a:gd name="T1" fmla="*/ 31 h 63"/>
                    <a:gd name="T2" fmla="*/ 0 w 65"/>
                    <a:gd name="T3" fmla="*/ 31 h 63"/>
                    <a:gd name="T4" fmla="*/ 2 w 65"/>
                    <a:gd name="T5" fmla="*/ 25 h 63"/>
                    <a:gd name="T6" fmla="*/ 4 w 65"/>
                    <a:gd name="T7" fmla="*/ 17 h 63"/>
                    <a:gd name="T8" fmla="*/ 6 w 65"/>
                    <a:gd name="T9" fmla="*/ 13 h 63"/>
                    <a:gd name="T10" fmla="*/ 10 w 65"/>
                    <a:gd name="T11" fmla="*/ 7 h 63"/>
                    <a:gd name="T12" fmla="*/ 16 w 65"/>
                    <a:gd name="T13" fmla="*/ 3 h 63"/>
                    <a:gd name="T14" fmla="*/ 20 w 65"/>
                    <a:gd name="T15" fmla="*/ 1 h 63"/>
                    <a:gd name="T16" fmla="*/ 26 w 65"/>
                    <a:gd name="T17" fmla="*/ 0 h 63"/>
                    <a:gd name="T18" fmla="*/ 34 w 65"/>
                    <a:gd name="T19" fmla="*/ 0 h 63"/>
                    <a:gd name="T20" fmla="*/ 40 w 65"/>
                    <a:gd name="T21" fmla="*/ 0 h 63"/>
                    <a:gd name="T22" fmla="*/ 46 w 65"/>
                    <a:gd name="T23" fmla="*/ 1 h 63"/>
                    <a:gd name="T24" fmla="*/ 52 w 65"/>
                    <a:gd name="T25" fmla="*/ 3 h 63"/>
                    <a:gd name="T26" fmla="*/ 56 w 65"/>
                    <a:gd name="T27" fmla="*/ 7 h 63"/>
                    <a:gd name="T28" fmla="*/ 59 w 65"/>
                    <a:gd name="T29" fmla="*/ 13 h 63"/>
                    <a:gd name="T30" fmla="*/ 63 w 65"/>
                    <a:gd name="T31" fmla="*/ 17 h 63"/>
                    <a:gd name="T32" fmla="*/ 65 w 65"/>
                    <a:gd name="T33" fmla="*/ 25 h 63"/>
                    <a:gd name="T34" fmla="*/ 65 w 65"/>
                    <a:gd name="T35" fmla="*/ 31 h 63"/>
                    <a:gd name="T36" fmla="*/ 65 w 65"/>
                    <a:gd name="T37" fmla="*/ 37 h 63"/>
                    <a:gd name="T38" fmla="*/ 63 w 65"/>
                    <a:gd name="T39" fmla="*/ 43 h 63"/>
                    <a:gd name="T40" fmla="*/ 59 w 65"/>
                    <a:gd name="T41" fmla="*/ 49 h 63"/>
                    <a:gd name="T42" fmla="*/ 56 w 65"/>
                    <a:gd name="T43" fmla="*/ 53 h 63"/>
                    <a:gd name="T44" fmla="*/ 52 w 65"/>
                    <a:gd name="T45" fmla="*/ 57 h 63"/>
                    <a:gd name="T46" fmla="*/ 46 w 65"/>
                    <a:gd name="T47" fmla="*/ 61 h 63"/>
                    <a:gd name="T48" fmla="*/ 40 w 65"/>
                    <a:gd name="T49" fmla="*/ 63 h 63"/>
                    <a:gd name="T50" fmla="*/ 34 w 65"/>
                    <a:gd name="T51" fmla="*/ 63 h 63"/>
                    <a:gd name="T52" fmla="*/ 26 w 65"/>
                    <a:gd name="T53" fmla="*/ 63 h 63"/>
                    <a:gd name="T54" fmla="*/ 20 w 65"/>
                    <a:gd name="T55" fmla="*/ 61 h 63"/>
                    <a:gd name="T56" fmla="*/ 16 w 65"/>
                    <a:gd name="T57" fmla="*/ 57 h 63"/>
                    <a:gd name="T58" fmla="*/ 10 w 65"/>
                    <a:gd name="T59" fmla="*/ 53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7"/>
                      </a:lnTo>
                      <a:lnTo>
                        <a:pt x="6" y="13"/>
                      </a:lnTo>
                      <a:lnTo>
                        <a:pt x="10" y="7"/>
                      </a:lnTo>
                      <a:lnTo>
                        <a:pt x="16" y="3"/>
                      </a:lnTo>
                      <a:lnTo>
                        <a:pt x="20" y="1"/>
                      </a:lnTo>
                      <a:lnTo>
                        <a:pt x="26" y="0"/>
                      </a:lnTo>
                      <a:lnTo>
                        <a:pt x="34" y="0"/>
                      </a:lnTo>
                      <a:lnTo>
                        <a:pt x="40" y="0"/>
                      </a:lnTo>
                      <a:lnTo>
                        <a:pt x="46" y="1"/>
                      </a:lnTo>
                      <a:lnTo>
                        <a:pt x="52" y="3"/>
                      </a:lnTo>
                      <a:lnTo>
                        <a:pt x="56" y="7"/>
                      </a:lnTo>
                      <a:lnTo>
                        <a:pt x="59" y="13"/>
                      </a:lnTo>
                      <a:lnTo>
                        <a:pt x="63" y="17"/>
                      </a:lnTo>
                      <a:lnTo>
                        <a:pt x="65" y="25"/>
                      </a:lnTo>
                      <a:lnTo>
                        <a:pt x="65" y="31"/>
                      </a:lnTo>
                      <a:lnTo>
                        <a:pt x="65" y="37"/>
                      </a:lnTo>
                      <a:lnTo>
                        <a:pt x="63" y="43"/>
                      </a:lnTo>
                      <a:lnTo>
                        <a:pt x="59" y="49"/>
                      </a:lnTo>
                      <a:lnTo>
                        <a:pt x="56" y="53"/>
                      </a:lnTo>
                      <a:lnTo>
                        <a:pt x="52" y="57"/>
                      </a:lnTo>
                      <a:lnTo>
                        <a:pt x="46" y="61"/>
                      </a:lnTo>
                      <a:lnTo>
                        <a:pt x="40" y="63"/>
                      </a:lnTo>
                      <a:lnTo>
                        <a:pt x="34" y="63"/>
                      </a:lnTo>
                      <a:lnTo>
                        <a:pt x="26" y="63"/>
                      </a:lnTo>
                      <a:lnTo>
                        <a:pt x="20" y="61"/>
                      </a:lnTo>
                      <a:lnTo>
                        <a:pt x="16" y="57"/>
                      </a:lnTo>
                      <a:lnTo>
                        <a:pt x="10" y="53"/>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5" name="Freeform 298"/>
                <p:cNvSpPr>
                  <a:spLocks/>
                </p:cNvSpPr>
                <p:nvPr/>
              </p:nvSpPr>
              <p:spPr bwMode="auto">
                <a:xfrm>
                  <a:off x="5812" y="976"/>
                  <a:ext cx="63" cy="65"/>
                </a:xfrm>
                <a:custGeom>
                  <a:avLst/>
                  <a:gdLst>
                    <a:gd name="T0" fmla="*/ 0 w 63"/>
                    <a:gd name="T1" fmla="*/ 32 h 65"/>
                    <a:gd name="T2" fmla="*/ 0 w 63"/>
                    <a:gd name="T3" fmla="*/ 26 h 65"/>
                    <a:gd name="T4" fmla="*/ 2 w 63"/>
                    <a:gd name="T5" fmla="*/ 20 h 65"/>
                    <a:gd name="T6" fmla="*/ 6 w 63"/>
                    <a:gd name="T7" fmla="*/ 14 h 65"/>
                    <a:gd name="T8" fmla="*/ 10 w 63"/>
                    <a:gd name="T9" fmla="*/ 10 h 65"/>
                    <a:gd name="T10" fmla="*/ 14 w 63"/>
                    <a:gd name="T11" fmla="*/ 6 h 65"/>
                    <a:gd name="T12" fmla="*/ 19 w 63"/>
                    <a:gd name="T13" fmla="*/ 2 h 65"/>
                    <a:gd name="T14" fmla="*/ 25 w 63"/>
                    <a:gd name="T15" fmla="*/ 0 h 65"/>
                    <a:gd name="T16" fmla="*/ 31 w 63"/>
                    <a:gd name="T17" fmla="*/ 0 h 65"/>
                    <a:gd name="T18" fmla="*/ 39 w 63"/>
                    <a:gd name="T19" fmla="*/ 0 h 65"/>
                    <a:gd name="T20" fmla="*/ 43 w 63"/>
                    <a:gd name="T21" fmla="*/ 2 h 65"/>
                    <a:gd name="T22" fmla="*/ 49 w 63"/>
                    <a:gd name="T23" fmla="*/ 6 h 65"/>
                    <a:gd name="T24" fmla="*/ 55 w 63"/>
                    <a:gd name="T25" fmla="*/ 10 h 65"/>
                    <a:gd name="T26" fmla="*/ 59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9 w 63"/>
                    <a:gd name="T39" fmla="*/ 52 h 65"/>
                    <a:gd name="T40" fmla="*/ 55 w 63"/>
                    <a:gd name="T41" fmla="*/ 56 h 65"/>
                    <a:gd name="T42" fmla="*/ 49 w 63"/>
                    <a:gd name="T43" fmla="*/ 60 h 65"/>
                    <a:gd name="T44" fmla="*/ 43 w 63"/>
                    <a:gd name="T45" fmla="*/ 61 h 65"/>
                    <a:gd name="T46" fmla="*/ 39 w 63"/>
                    <a:gd name="T47" fmla="*/ 63 h 65"/>
                    <a:gd name="T48" fmla="*/ 31 w 63"/>
                    <a:gd name="T49" fmla="*/ 65 h 65"/>
                    <a:gd name="T50" fmla="*/ 25 w 63"/>
                    <a:gd name="T51" fmla="*/ 63 h 65"/>
                    <a:gd name="T52" fmla="*/ 19 w 63"/>
                    <a:gd name="T53" fmla="*/ 61 h 65"/>
                    <a:gd name="T54" fmla="*/ 14 w 63"/>
                    <a:gd name="T55" fmla="*/ 60 h 65"/>
                    <a:gd name="T56" fmla="*/ 10 w 63"/>
                    <a:gd name="T57" fmla="*/ 56 h 65"/>
                    <a:gd name="T58" fmla="*/ 6 w 63"/>
                    <a:gd name="T59" fmla="*/ 52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10" y="10"/>
                      </a:lnTo>
                      <a:lnTo>
                        <a:pt x="14" y="6"/>
                      </a:lnTo>
                      <a:lnTo>
                        <a:pt x="19" y="2"/>
                      </a:lnTo>
                      <a:lnTo>
                        <a:pt x="25" y="0"/>
                      </a:lnTo>
                      <a:lnTo>
                        <a:pt x="31" y="0"/>
                      </a:lnTo>
                      <a:lnTo>
                        <a:pt x="39" y="0"/>
                      </a:lnTo>
                      <a:lnTo>
                        <a:pt x="43" y="2"/>
                      </a:lnTo>
                      <a:lnTo>
                        <a:pt x="49" y="6"/>
                      </a:lnTo>
                      <a:lnTo>
                        <a:pt x="55" y="10"/>
                      </a:lnTo>
                      <a:lnTo>
                        <a:pt x="59" y="14"/>
                      </a:lnTo>
                      <a:lnTo>
                        <a:pt x="61" y="20"/>
                      </a:lnTo>
                      <a:lnTo>
                        <a:pt x="63" y="26"/>
                      </a:lnTo>
                      <a:lnTo>
                        <a:pt x="63" y="32"/>
                      </a:lnTo>
                      <a:lnTo>
                        <a:pt x="63" y="40"/>
                      </a:lnTo>
                      <a:lnTo>
                        <a:pt x="61" y="46"/>
                      </a:lnTo>
                      <a:lnTo>
                        <a:pt x="59" y="52"/>
                      </a:lnTo>
                      <a:lnTo>
                        <a:pt x="55" y="56"/>
                      </a:lnTo>
                      <a:lnTo>
                        <a:pt x="49" y="60"/>
                      </a:lnTo>
                      <a:lnTo>
                        <a:pt x="43" y="61"/>
                      </a:lnTo>
                      <a:lnTo>
                        <a:pt x="39" y="63"/>
                      </a:lnTo>
                      <a:lnTo>
                        <a:pt x="31" y="65"/>
                      </a:lnTo>
                      <a:lnTo>
                        <a:pt x="25" y="63"/>
                      </a:lnTo>
                      <a:lnTo>
                        <a:pt x="19" y="61"/>
                      </a:lnTo>
                      <a:lnTo>
                        <a:pt x="14" y="60"/>
                      </a:lnTo>
                      <a:lnTo>
                        <a:pt x="10" y="56"/>
                      </a:lnTo>
                      <a:lnTo>
                        <a:pt x="6" y="52"/>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6" name="Freeform 299"/>
                <p:cNvSpPr>
                  <a:spLocks/>
                </p:cNvSpPr>
                <p:nvPr/>
              </p:nvSpPr>
              <p:spPr bwMode="auto">
                <a:xfrm>
                  <a:off x="5812" y="976"/>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10 w 63"/>
                    <a:gd name="T11" fmla="*/ 10 h 65"/>
                    <a:gd name="T12" fmla="*/ 14 w 63"/>
                    <a:gd name="T13" fmla="*/ 6 h 65"/>
                    <a:gd name="T14" fmla="*/ 19 w 63"/>
                    <a:gd name="T15" fmla="*/ 2 h 65"/>
                    <a:gd name="T16" fmla="*/ 25 w 63"/>
                    <a:gd name="T17" fmla="*/ 0 h 65"/>
                    <a:gd name="T18" fmla="*/ 31 w 63"/>
                    <a:gd name="T19" fmla="*/ 0 h 65"/>
                    <a:gd name="T20" fmla="*/ 39 w 63"/>
                    <a:gd name="T21" fmla="*/ 0 h 65"/>
                    <a:gd name="T22" fmla="*/ 43 w 63"/>
                    <a:gd name="T23" fmla="*/ 2 h 65"/>
                    <a:gd name="T24" fmla="*/ 49 w 63"/>
                    <a:gd name="T25" fmla="*/ 6 h 65"/>
                    <a:gd name="T26" fmla="*/ 55 w 63"/>
                    <a:gd name="T27" fmla="*/ 10 h 65"/>
                    <a:gd name="T28" fmla="*/ 59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9 w 63"/>
                    <a:gd name="T41" fmla="*/ 52 h 65"/>
                    <a:gd name="T42" fmla="*/ 55 w 63"/>
                    <a:gd name="T43" fmla="*/ 56 h 65"/>
                    <a:gd name="T44" fmla="*/ 49 w 63"/>
                    <a:gd name="T45" fmla="*/ 60 h 65"/>
                    <a:gd name="T46" fmla="*/ 43 w 63"/>
                    <a:gd name="T47" fmla="*/ 61 h 65"/>
                    <a:gd name="T48" fmla="*/ 39 w 63"/>
                    <a:gd name="T49" fmla="*/ 63 h 65"/>
                    <a:gd name="T50" fmla="*/ 31 w 63"/>
                    <a:gd name="T51" fmla="*/ 65 h 65"/>
                    <a:gd name="T52" fmla="*/ 25 w 63"/>
                    <a:gd name="T53" fmla="*/ 63 h 65"/>
                    <a:gd name="T54" fmla="*/ 19 w 63"/>
                    <a:gd name="T55" fmla="*/ 61 h 65"/>
                    <a:gd name="T56" fmla="*/ 14 w 63"/>
                    <a:gd name="T57" fmla="*/ 60 h 65"/>
                    <a:gd name="T58" fmla="*/ 10 w 63"/>
                    <a:gd name="T59" fmla="*/ 56 h 65"/>
                    <a:gd name="T60" fmla="*/ 6 w 63"/>
                    <a:gd name="T61" fmla="*/ 52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10" y="10"/>
                      </a:lnTo>
                      <a:lnTo>
                        <a:pt x="14" y="6"/>
                      </a:lnTo>
                      <a:lnTo>
                        <a:pt x="19" y="2"/>
                      </a:lnTo>
                      <a:lnTo>
                        <a:pt x="25" y="0"/>
                      </a:lnTo>
                      <a:lnTo>
                        <a:pt x="31" y="0"/>
                      </a:lnTo>
                      <a:lnTo>
                        <a:pt x="39" y="0"/>
                      </a:lnTo>
                      <a:lnTo>
                        <a:pt x="43" y="2"/>
                      </a:lnTo>
                      <a:lnTo>
                        <a:pt x="49" y="6"/>
                      </a:lnTo>
                      <a:lnTo>
                        <a:pt x="55" y="10"/>
                      </a:lnTo>
                      <a:lnTo>
                        <a:pt x="59" y="14"/>
                      </a:lnTo>
                      <a:lnTo>
                        <a:pt x="61" y="20"/>
                      </a:lnTo>
                      <a:lnTo>
                        <a:pt x="63" y="26"/>
                      </a:lnTo>
                      <a:lnTo>
                        <a:pt x="63" y="32"/>
                      </a:lnTo>
                      <a:lnTo>
                        <a:pt x="63" y="40"/>
                      </a:lnTo>
                      <a:lnTo>
                        <a:pt x="61" y="46"/>
                      </a:lnTo>
                      <a:lnTo>
                        <a:pt x="59" y="52"/>
                      </a:lnTo>
                      <a:lnTo>
                        <a:pt x="55" y="56"/>
                      </a:lnTo>
                      <a:lnTo>
                        <a:pt x="49" y="60"/>
                      </a:lnTo>
                      <a:lnTo>
                        <a:pt x="43" y="61"/>
                      </a:lnTo>
                      <a:lnTo>
                        <a:pt x="39" y="63"/>
                      </a:lnTo>
                      <a:lnTo>
                        <a:pt x="31" y="65"/>
                      </a:lnTo>
                      <a:lnTo>
                        <a:pt x="25" y="63"/>
                      </a:lnTo>
                      <a:lnTo>
                        <a:pt x="19" y="61"/>
                      </a:lnTo>
                      <a:lnTo>
                        <a:pt x="14" y="60"/>
                      </a:lnTo>
                      <a:lnTo>
                        <a:pt x="10" y="56"/>
                      </a:lnTo>
                      <a:lnTo>
                        <a:pt x="6" y="52"/>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7" name="Freeform 300"/>
                <p:cNvSpPr>
                  <a:spLocks/>
                </p:cNvSpPr>
                <p:nvPr/>
              </p:nvSpPr>
              <p:spPr bwMode="auto">
                <a:xfrm>
                  <a:off x="5339" y="976"/>
                  <a:ext cx="65" cy="65"/>
                </a:xfrm>
                <a:custGeom>
                  <a:avLst/>
                  <a:gdLst>
                    <a:gd name="T0" fmla="*/ 65 w 65"/>
                    <a:gd name="T1" fmla="*/ 34 h 65"/>
                    <a:gd name="T2" fmla="*/ 65 w 65"/>
                    <a:gd name="T3" fmla="*/ 40 h 65"/>
                    <a:gd name="T4" fmla="*/ 63 w 65"/>
                    <a:gd name="T5" fmla="*/ 46 h 65"/>
                    <a:gd name="T6" fmla="*/ 59 w 65"/>
                    <a:gd name="T7" fmla="*/ 52 h 65"/>
                    <a:gd name="T8" fmla="*/ 55 w 65"/>
                    <a:gd name="T9" fmla="*/ 56 h 65"/>
                    <a:gd name="T10" fmla="*/ 51 w 65"/>
                    <a:gd name="T11" fmla="*/ 60 h 65"/>
                    <a:gd name="T12" fmla="*/ 45 w 65"/>
                    <a:gd name="T13" fmla="*/ 63 h 65"/>
                    <a:gd name="T14" fmla="*/ 40 w 65"/>
                    <a:gd name="T15" fmla="*/ 65 h 65"/>
                    <a:gd name="T16" fmla="*/ 34 w 65"/>
                    <a:gd name="T17" fmla="*/ 65 h 65"/>
                    <a:gd name="T18" fmla="*/ 28 w 65"/>
                    <a:gd name="T19" fmla="*/ 65 h 65"/>
                    <a:gd name="T20" fmla="*/ 20 w 65"/>
                    <a:gd name="T21" fmla="*/ 63 h 65"/>
                    <a:gd name="T22" fmla="*/ 16 w 65"/>
                    <a:gd name="T23" fmla="*/ 60 h 65"/>
                    <a:gd name="T24" fmla="*/ 10 w 65"/>
                    <a:gd name="T25" fmla="*/ 56 h 65"/>
                    <a:gd name="T26" fmla="*/ 6 w 65"/>
                    <a:gd name="T27" fmla="*/ 52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8 w 65"/>
                    <a:gd name="T47" fmla="*/ 2 h 65"/>
                    <a:gd name="T48" fmla="*/ 34 w 65"/>
                    <a:gd name="T49" fmla="*/ 0 h 65"/>
                    <a:gd name="T50" fmla="*/ 40 w 65"/>
                    <a:gd name="T51" fmla="*/ 2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2"/>
                      </a:lnTo>
                      <a:lnTo>
                        <a:pt x="55" y="56"/>
                      </a:lnTo>
                      <a:lnTo>
                        <a:pt x="51" y="60"/>
                      </a:lnTo>
                      <a:lnTo>
                        <a:pt x="45" y="63"/>
                      </a:lnTo>
                      <a:lnTo>
                        <a:pt x="40" y="65"/>
                      </a:lnTo>
                      <a:lnTo>
                        <a:pt x="34" y="65"/>
                      </a:lnTo>
                      <a:lnTo>
                        <a:pt x="28" y="65"/>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8" y="2"/>
                      </a:lnTo>
                      <a:lnTo>
                        <a:pt x="34" y="0"/>
                      </a:lnTo>
                      <a:lnTo>
                        <a:pt x="40" y="2"/>
                      </a:lnTo>
                      <a:lnTo>
                        <a:pt x="45" y="2"/>
                      </a:lnTo>
                      <a:lnTo>
                        <a:pt x="51" y="6"/>
                      </a:lnTo>
                      <a:lnTo>
                        <a:pt x="55" y="10"/>
                      </a:lnTo>
                      <a:lnTo>
                        <a:pt x="59" y="14"/>
                      </a:lnTo>
                      <a:lnTo>
                        <a:pt x="63" y="20"/>
                      </a:lnTo>
                      <a:lnTo>
                        <a:pt x="65"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8" name="Freeform 301"/>
                <p:cNvSpPr>
                  <a:spLocks/>
                </p:cNvSpPr>
                <p:nvPr/>
              </p:nvSpPr>
              <p:spPr bwMode="auto">
                <a:xfrm>
                  <a:off x="5339" y="976"/>
                  <a:ext cx="65" cy="65"/>
                </a:xfrm>
                <a:custGeom>
                  <a:avLst/>
                  <a:gdLst>
                    <a:gd name="T0" fmla="*/ 65 w 65"/>
                    <a:gd name="T1" fmla="*/ 34 h 65"/>
                    <a:gd name="T2" fmla="*/ 65 w 65"/>
                    <a:gd name="T3" fmla="*/ 34 h 65"/>
                    <a:gd name="T4" fmla="*/ 65 w 65"/>
                    <a:gd name="T5" fmla="*/ 40 h 65"/>
                    <a:gd name="T6" fmla="*/ 63 w 65"/>
                    <a:gd name="T7" fmla="*/ 46 h 65"/>
                    <a:gd name="T8" fmla="*/ 59 w 65"/>
                    <a:gd name="T9" fmla="*/ 52 h 65"/>
                    <a:gd name="T10" fmla="*/ 55 w 65"/>
                    <a:gd name="T11" fmla="*/ 56 h 65"/>
                    <a:gd name="T12" fmla="*/ 51 w 65"/>
                    <a:gd name="T13" fmla="*/ 60 h 65"/>
                    <a:gd name="T14" fmla="*/ 45 w 65"/>
                    <a:gd name="T15" fmla="*/ 63 h 65"/>
                    <a:gd name="T16" fmla="*/ 40 w 65"/>
                    <a:gd name="T17" fmla="*/ 65 h 65"/>
                    <a:gd name="T18" fmla="*/ 34 w 65"/>
                    <a:gd name="T19" fmla="*/ 65 h 65"/>
                    <a:gd name="T20" fmla="*/ 28 w 65"/>
                    <a:gd name="T21" fmla="*/ 65 h 65"/>
                    <a:gd name="T22" fmla="*/ 20 w 65"/>
                    <a:gd name="T23" fmla="*/ 63 h 65"/>
                    <a:gd name="T24" fmla="*/ 16 w 65"/>
                    <a:gd name="T25" fmla="*/ 60 h 65"/>
                    <a:gd name="T26" fmla="*/ 10 w 65"/>
                    <a:gd name="T27" fmla="*/ 56 h 65"/>
                    <a:gd name="T28" fmla="*/ 6 w 65"/>
                    <a:gd name="T29" fmla="*/ 52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8 w 65"/>
                    <a:gd name="T49" fmla="*/ 2 h 65"/>
                    <a:gd name="T50" fmla="*/ 34 w 65"/>
                    <a:gd name="T51" fmla="*/ 0 h 65"/>
                    <a:gd name="T52" fmla="*/ 40 w 65"/>
                    <a:gd name="T53" fmla="*/ 2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2"/>
                      </a:lnTo>
                      <a:lnTo>
                        <a:pt x="55" y="56"/>
                      </a:lnTo>
                      <a:lnTo>
                        <a:pt x="51" y="60"/>
                      </a:lnTo>
                      <a:lnTo>
                        <a:pt x="45" y="63"/>
                      </a:lnTo>
                      <a:lnTo>
                        <a:pt x="40" y="65"/>
                      </a:lnTo>
                      <a:lnTo>
                        <a:pt x="34" y="65"/>
                      </a:lnTo>
                      <a:lnTo>
                        <a:pt x="28" y="65"/>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8" y="2"/>
                      </a:lnTo>
                      <a:lnTo>
                        <a:pt x="34" y="0"/>
                      </a:lnTo>
                      <a:lnTo>
                        <a:pt x="40" y="2"/>
                      </a:lnTo>
                      <a:lnTo>
                        <a:pt x="45" y="2"/>
                      </a:lnTo>
                      <a:lnTo>
                        <a:pt x="51" y="6"/>
                      </a:lnTo>
                      <a:lnTo>
                        <a:pt x="55" y="10"/>
                      </a:lnTo>
                      <a:lnTo>
                        <a:pt x="59" y="14"/>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9" name="Freeform 302"/>
                <p:cNvSpPr>
                  <a:spLocks/>
                </p:cNvSpPr>
                <p:nvPr/>
              </p:nvSpPr>
              <p:spPr bwMode="auto">
                <a:xfrm>
                  <a:off x="5213" y="791"/>
                  <a:ext cx="65" cy="63"/>
                </a:xfrm>
                <a:custGeom>
                  <a:avLst/>
                  <a:gdLst>
                    <a:gd name="T0" fmla="*/ 65 w 65"/>
                    <a:gd name="T1" fmla="*/ 32 h 63"/>
                    <a:gd name="T2" fmla="*/ 63 w 65"/>
                    <a:gd name="T3" fmla="*/ 38 h 63"/>
                    <a:gd name="T4" fmla="*/ 61 w 65"/>
                    <a:gd name="T5" fmla="*/ 44 h 63"/>
                    <a:gd name="T6" fmla="*/ 59 w 65"/>
                    <a:gd name="T7" fmla="*/ 50 h 63"/>
                    <a:gd name="T8" fmla="*/ 55 w 65"/>
                    <a:gd name="T9" fmla="*/ 55 h 63"/>
                    <a:gd name="T10" fmla="*/ 51 w 65"/>
                    <a:gd name="T11" fmla="*/ 59 h 63"/>
                    <a:gd name="T12" fmla="*/ 45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50 h 63"/>
                    <a:gd name="T28" fmla="*/ 2 w 65"/>
                    <a:gd name="T29" fmla="*/ 44 h 63"/>
                    <a:gd name="T30" fmla="*/ 0 w 65"/>
                    <a:gd name="T31" fmla="*/ 38 h 63"/>
                    <a:gd name="T32" fmla="*/ 0 w 65"/>
                    <a:gd name="T33" fmla="*/ 32 h 63"/>
                    <a:gd name="T34" fmla="*/ 0 w 65"/>
                    <a:gd name="T35" fmla="*/ 26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5 w 65"/>
                    <a:gd name="T53" fmla="*/ 2 h 63"/>
                    <a:gd name="T54" fmla="*/ 51 w 65"/>
                    <a:gd name="T55" fmla="*/ 6 h 63"/>
                    <a:gd name="T56" fmla="*/ 55 w 65"/>
                    <a:gd name="T57" fmla="*/ 10 h 63"/>
                    <a:gd name="T58" fmla="*/ 59 w 65"/>
                    <a:gd name="T59" fmla="*/ 14 h 63"/>
                    <a:gd name="T60" fmla="*/ 61 w 65"/>
                    <a:gd name="T61" fmla="*/ 20 h 63"/>
                    <a:gd name="T62" fmla="*/ 63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3" y="38"/>
                      </a:lnTo>
                      <a:lnTo>
                        <a:pt x="61" y="44"/>
                      </a:lnTo>
                      <a:lnTo>
                        <a:pt x="59" y="50"/>
                      </a:lnTo>
                      <a:lnTo>
                        <a:pt x="55" y="55"/>
                      </a:lnTo>
                      <a:lnTo>
                        <a:pt x="51" y="59"/>
                      </a:lnTo>
                      <a:lnTo>
                        <a:pt x="45" y="61"/>
                      </a:lnTo>
                      <a:lnTo>
                        <a:pt x="40" y="63"/>
                      </a:lnTo>
                      <a:lnTo>
                        <a:pt x="32" y="63"/>
                      </a:lnTo>
                      <a:lnTo>
                        <a:pt x="26" y="63"/>
                      </a:lnTo>
                      <a:lnTo>
                        <a:pt x="20" y="61"/>
                      </a:lnTo>
                      <a:lnTo>
                        <a:pt x="14" y="59"/>
                      </a:lnTo>
                      <a:lnTo>
                        <a:pt x="10" y="55"/>
                      </a:lnTo>
                      <a:lnTo>
                        <a:pt x="6" y="50"/>
                      </a:lnTo>
                      <a:lnTo>
                        <a:pt x="2" y="44"/>
                      </a:lnTo>
                      <a:lnTo>
                        <a:pt x="0" y="38"/>
                      </a:lnTo>
                      <a:lnTo>
                        <a:pt x="0" y="32"/>
                      </a:lnTo>
                      <a:lnTo>
                        <a:pt x="0" y="26"/>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1"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0" name="Freeform 303"/>
                <p:cNvSpPr>
                  <a:spLocks/>
                </p:cNvSpPr>
                <p:nvPr/>
              </p:nvSpPr>
              <p:spPr bwMode="auto">
                <a:xfrm>
                  <a:off x="5213" y="791"/>
                  <a:ext cx="65" cy="63"/>
                </a:xfrm>
                <a:custGeom>
                  <a:avLst/>
                  <a:gdLst>
                    <a:gd name="T0" fmla="*/ 65 w 65"/>
                    <a:gd name="T1" fmla="*/ 32 h 63"/>
                    <a:gd name="T2" fmla="*/ 65 w 65"/>
                    <a:gd name="T3" fmla="*/ 32 h 63"/>
                    <a:gd name="T4" fmla="*/ 63 w 65"/>
                    <a:gd name="T5" fmla="*/ 38 h 63"/>
                    <a:gd name="T6" fmla="*/ 61 w 65"/>
                    <a:gd name="T7" fmla="*/ 44 h 63"/>
                    <a:gd name="T8" fmla="*/ 59 w 65"/>
                    <a:gd name="T9" fmla="*/ 50 h 63"/>
                    <a:gd name="T10" fmla="*/ 55 w 65"/>
                    <a:gd name="T11" fmla="*/ 55 h 63"/>
                    <a:gd name="T12" fmla="*/ 51 w 65"/>
                    <a:gd name="T13" fmla="*/ 59 h 63"/>
                    <a:gd name="T14" fmla="*/ 45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50 h 63"/>
                    <a:gd name="T30" fmla="*/ 2 w 65"/>
                    <a:gd name="T31" fmla="*/ 44 h 63"/>
                    <a:gd name="T32" fmla="*/ 0 w 65"/>
                    <a:gd name="T33" fmla="*/ 38 h 63"/>
                    <a:gd name="T34" fmla="*/ 0 w 65"/>
                    <a:gd name="T35" fmla="*/ 32 h 63"/>
                    <a:gd name="T36" fmla="*/ 0 w 65"/>
                    <a:gd name="T37" fmla="*/ 26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5 w 65"/>
                    <a:gd name="T55" fmla="*/ 2 h 63"/>
                    <a:gd name="T56" fmla="*/ 51 w 65"/>
                    <a:gd name="T57" fmla="*/ 6 h 63"/>
                    <a:gd name="T58" fmla="*/ 55 w 65"/>
                    <a:gd name="T59" fmla="*/ 10 h 63"/>
                    <a:gd name="T60" fmla="*/ 59 w 65"/>
                    <a:gd name="T61" fmla="*/ 14 h 63"/>
                    <a:gd name="T62" fmla="*/ 61 w 65"/>
                    <a:gd name="T63" fmla="*/ 20 h 63"/>
                    <a:gd name="T64" fmla="*/ 63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3" y="38"/>
                      </a:lnTo>
                      <a:lnTo>
                        <a:pt x="61" y="44"/>
                      </a:lnTo>
                      <a:lnTo>
                        <a:pt x="59" y="50"/>
                      </a:lnTo>
                      <a:lnTo>
                        <a:pt x="55" y="55"/>
                      </a:lnTo>
                      <a:lnTo>
                        <a:pt x="51" y="59"/>
                      </a:lnTo>
                      <a:lnTo>
                        <a:pt x="45" y="61"/>
                      </a:lnTo>
                      <a:lnTo>
                        <a:pt x="40" y="63"/>
                      </a:lnTo>
                      <a:lnTo>
                        <a:pt x="32" y="63"/>
                      </a:lnTo>
                      <a:lnTo>
                        <a:pt x="26" y="63"/>
                      </a:lnTo>
                      <a:lnTo>
                        <a:pt x="20" y="61"/>
                      </a:lnTo>
                      <a:lnTo>
                        <a:pt x="14" y="59"/>
                      </a:lnTo>
                      <a:lnTo>
                        <a:pt x="10" y="55"/>
                      </a:lnTo>
                      <a:lnTo>
                        <a:pt x="6" y="50"/>
                      </a:lnTo>
                      <a:lnTo>
                        <a:pt x="2" y="44"/>
                      </a:lnTo>
                      <a:lnTo>
                        <a:pt x="0" y="38"/>
                      </a:lnTo>
                      <a:lnTo>
                        <a:pt x="0" y="32"/>
                      </a:lnTo>
                      <a:lnTo>
                        <a:pt x="0" y="26"/>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1" name="Freeform 304"/>
                <p:cNvSpPr>
                  <a:spLocks/>
                </p:cNvSpPr>
                <p:nvPr/>
              </p:nvSpPr>
              <p:spPr bwMode="auto">
                <a:xfrm>
                  <a:off x="5566" y="876"/>
                  <a:ext cx="63" cy="65"/>
                </a:xfrm>
                <a:custGeom>
                  <a:avLst/>
                  <a:gdLst>
                    <a:gd name="T0" fmla="*/ 63 w 63"/>
                    <a:gd name="T1" fmla="*/ 32 h 65"/>
                    <a:gd name="T2" fmla="*/ 63 w 63"/>
                    <a:gd name="T3" fmla="*/ 39 h 65"/>
                    <a:gd name="T4" fmla="*/ 61 w 63"/>
                    <a:gd name="T5" fmla="*/ 45 h 65"/>
                    <a:gd name="T6" fmla="*/ 57 w 63"/>
                    <a:gd name="T7" fmla="*/ 51 h 65"/>
                    <a:gd name="T8" fmla="*/ 53 w 63"/>
                    <a:gd name="T9" fmla="*/ 55 h 65"/>
                    <a:gd name="T10" fmla="*/ 49 w 63"/>
                    <a:gd name="T11" fmla="*/ 59 h 65"/>
                    <a:gd name="T12" fmla="*/ 43 w 63"/>
                    <a:gd name="T13" fmla="*/ 61 h 65"/>
                    <a:gd name="T14" fmla="*/ 37 w 63"/>
                    <a:gd name="T15" fmla="*/ 63 h 65"/>
                    <a:gd name="T16" fmla="*/ 31 w 63"/>
                    <a:gd name="T17" fmla="*/ 65 h 65"/>
                    <a:gd name="T18" fmla="*/ 25 w 63"/>
                    <a:gd name="T19" fmla="*/ 63 h 65"/>
                    <a:gd name="T20" fmla="*/ 19 w 63"/>
                    <a:gd name="T21" fmla="*/ 61 h 65"/>
                    <a:gd name="T22" fmla="*/ 13 w 63"/>
                    <a:gd name="T23" fmla="*/ 59 h 65"/>
                    <a:gd name="T24" fmla="*/ 9 w 63"/>
                    <a:gd name="T25" fmla="*/ 55 h 65"/>
                    <a:gd name="T26" fmla="*/ 6 w 63"/>
                    <a:gd name="T27" fmla="*/ 51 h 65"/>
                    <a:gd name="T28" fmla="*/ 2 w 63"/>
                    <a:gd name="T29" fmla="*/ 45 h 65"/>
                    <a:gd name="T30" fmla="*/ 0 w 63"/>
                    <a:gd name="T31" fmla="*/ 39 h 65"/>
                    <a:gd name="T32" fmla="*/ 0 w 63"/>
                    <a:gd name="T33" fmla="*/ 32 h 65"/>
                    <a:gd name="T34" fmla="*/ 0 w 63"/>
                    <a:gd name="T35" fmla="*/ 26 h 65"/>
                    <a:gd name="T36" fmla="*/ 2 w 63"/>
                    <a:gd name="T37" fmla="*/ 20 h 65"/>
                    <a:gd name="T38" fmla="*/ 6 w 63"/>
                    <a:gd name="T39" fmla="*/ 14 h 65"/>
                    <a:gd name="T40" fmla="*/ 9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3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39"/>
                      </a:lnTo>
                      <a:lnTo>
                        <a:pt x="61" y="45"/>
                      </a:lnTo>
                      <a:lnTo>
                        <a:pt x="57" y="51"/>
                      </a:lnTo>
                      <a:lnTo>
                        <a:pt x="53" y="55"/>
                      </a:lnTo>
                      <a:lnTo>
                        <a:pt x="49" y="59"/>
                      </a:lnTo>
                      <a:lnTo>
                        <a:pt x="43" y="61"/>
                      </a:lnTo>
                      <a:lnTo>
                        <a:pt x="37" y="63"/>
                      </a:lnTo>
                      <a:lnTo>
                        <a:pt x="31" y="65"/>
                      </a:lnTo>
                      <a:lnTo>
                        <a:pt x="25" y="63"/>
                      </a:lnTo>
                      <a:lnTo>
                        <a:pt x="19" y="61"/>
                      </a:lnTo>
                      <a:lnTo>
                        <a:pt x="13" y="59"/>
                      </a:lnTo>
                      <a:lnTo>
                        <a:pt x="9" y="55"/>
                      </a:lnTo>
                      <a:lnTo>
                        <a:pt x="6" y="51"/>
                      </a:lnTo>
                      <a:lnTo>
                        <a:pt x="2" y="45"/>
                      </a:lnTo>
                      <a:lnTo>
                        <a:pt x="0" y="39"/>
                      </a:lnTo>
                      <a:lnTo>
                        <a:pt x="0" y="32"/>
                      </a:lnTo>
                      <a:lnTo>
                        <a:pt x="0" y="26"/>
                      </a:lnTo>
                      <a:lnTo>
                        <a:pt x="2" y="20"/>
                      </a:lnTo>
                      <a:lnTo>
                        <a:pt x="6" y="14"/>
                      </a:lnTo>
                      <a:lnTo>
                        <a:pt x="9" y="10"/>
                      </a:lnTo>
                      <a:lnTo>
                        <a:pt x="13" y="6"/>
                      </a:lnTo>
                      <a:lnTo>
                        <a:pt x="19" y="2"/>
                      </a:lnTo>
                      <a:lnTo>
                        <a:pt x="25" y="0"/>
                      </a:lnTo>
                      <a:lnTo>
                        <a:pt x="31" y="0"/>
                      </a:lnTo>
                      <a:lnTo>
                        <a:pt x="37" y="0"/>
                      </a:lnTo>
                      <a:lnTo>
                        <a:pt x="43" y="2"/>
                      </a:lnTo>
                      <a:lnTo>
                        <a:pt x="49" y="6"/>
                      </a:lnTo>
                      <a:lnTo>
                        <a:pt x="53"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2" name="Freeform 305"/>
                <p:cNvSpPr>
                  <a:spLocks/>
                </p:cNvSpPr>
                <p:nvPr/>
              </p:nvSpPr>
              <p:spPr bwMode="auto">
                <a:xfrm>
                  <a:off x="5566" y="876"/>
                  <a:ext cx="63" cy="65"/>
                </a:xfrm>
                <a:custGeom>
                  <a:avLst/>
                  <a:gdLst>
                    <a:gd name="T0" fmla="*/ 63 w 63"/>
                    <a:gd name="T1" fmla="*/ 32 h 65"/>
                    <a:gd name="T2" fmla="*/ 63 w 63"/>
                    <a:gd name="T3" fmla="*/ 32 h 65"/>
                    <a:gd name="T4" fmla="*/ 63 w 63"/>
                    <a:gd name="T5" fmla="*/ 39 h 65"/>
                    <a:gd name="T6" fmla="*/ 61 w 63"/>
                    <a:gd name="T7" fmla="*/ 45 h 65"/>
                    <a:gd name="T8" fmla="*/ 57 w 63"/>
                    <a:gd name="T9" fmla="*/ 51 h 65"/>
                    <a:gd name="T10" fmla="*/ 53 w 63"/>
                    <a:gd name="T11" fmla="*/ 55 h 65"/>
                    <a:gd name="T12" fmla="*/ 49 w 63"/>
                    <a:gd name="T13" fmla="*/ 59 h 65"/>
                    <a:gd name="T14" fmla="*/ 43 w 63"/>
                    <a:gd name="T15" fmla="*/ 61 h 65"/>
                    <a:gd name="T16" fmla="*/ 37 w 63"/>
                    <a:gd name="T17" fmla="*/ 63 h 65"/>
                    <a:gd name="T18" fmla="*/ 31 w 63"/>
                    <a:gd name="T19" fmla="*/ 65 h 65"/>
                    <a:gd name="T20" fmla="*/ 25 w 63"/>
                    <a:gd name="T21" fmla="*/ 63 h 65"/>
                    <a:gd name="T22" fmla="*/ 19 w 63"/>
                    <a:gd name="T23" fmla="*/ 61 h 65"/>
                    <a:gd name="T24" fmla="*/ 13 w 63"/>
                    <a:gd name="T25" fmla="*/ 59 h 65"/>
                    <a:gd name="T26" fmla="*/ 9 w 63"/>
                    <a:gd name="T27" fmla="*/ 55 h 65"/>
                    <a:gd name="T28" fmla="*/ 6 w 63"/>
                    <a:gd name="T29" fmla="*/ 51 h 65"/>
                    <a:gd name="T30" fmla="*/ 2 w 63"/>
                    <a:gd name="T31" fmla="*/ 45 h 65"/>
                    <a:gd name="T32" fmla="*/ 0 w 63"/>
                    <a:gd name="T33" fmla="*/ 39 h 65"/>
                    <a:gd name="T34" fmla="*/ 0 w 63"/>
                    <a:gd name="T35" fmla="*/ 32 h 65"/>
                    <a:gd name="T36" fmla="*/ 0 w 63"/>
                    <a:gd name="T37" fmla="*/ 26 h 65"/>
                    <a:gd name="T38" fmla="*/ 2 w 63"/>
                    <a:gd name="T39" fmla="*/ 20 h 65"/>
                    <a:gd name="T40" fmla="*/ 6 w 63"/>
                    <a:gd name="T41" fmla="*/ 14 h 65"/>
                    <a:gd name="T42" fmla="*/ 9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3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39"/>
                      </a:lnTo>
                      <a:lnTo>
                        <a:pt x="61" y="45"/>
                      </a:lnTo>
                      <a:lnTo>
                        <a:pt x="57" y="51"/>
                      </a:lnTo>
                      <a:lnTo>
                        <a:pt x="53" y="55"/>
                      </a:lnTo>
                      <a:lnTo>
                        <a:pt x="49" y="59"/>
                      </a:lnTo>
                      <a:lnTo>
                        <a:pt x="43" y="61"/>
                      </a:lnTo>
                      <a:lnTo>
                        <a:pt x="37" y="63"/>
                      </a:lnTo>
                      <a:lnTo>
                        <a:pt x="31" y="65"/>
                      </a:lnTo>
                      <a:lnTo>
                        <a:pt x="25" y="63"/>
                      </a:lnTo>
                      <a:lnTo>
                        <a:pt x="19" y="61"/>
                      </a:lnTo>
                      <a:lnTo>
                        <a:pt x="13" y="59"/>
                      </a:lnTo>
                      <a:lnTo>
                        <a:pt x="9" y="55"/>
                      </a:lnTo>
                      <a:lnTo>
                        <a:pt x="6" y="51"/>
                      </a:lnTo>
                      <a:lnTo>
                        <a:pt x="2" y="45"/>
                      </a:lnTo>
                      <a:lnTo>
                        <a:pt x="0" y="39"/>
                      </a:lnTo>
                      <a:lnTo>
                        <a:pt x="0" y="32"/>
                      </a:lnTo>
                      <a:lnTo>
                        <a:pt x="0" y="26"/>
                      </a:lnTo>
                      <a:lnTo>
                        <a:pt x="2" y="20"/>
                      </a:lnTo>
                      <a:lnTo>
                        <a:pt x="6" y="14"/>
                      </a:lnTo>
                      <a:lnTo>
                        <a:pt x="9" y="10"/>
                      </a:lnTo>
                      <a:lnTo>
                        <a:pt x="13" y="6"/>
                      </a:lnTo>
                      <a:lnTo>
                        <a:pt x="19" y="2"/>
                      </a:lnTo>
                      <a:lnTo>
                        <a:pt x="25" y="0"/>
                      </a:lnTo>
                      <a:lnTo>
                        <a:pt x="31" y="0"/>
                      </a:lnTo>
                      <a:lnTo>
                        <a:pt x="37" y="0"/>
                      </a:lnTo>
                      <a:lnTo>
                        <a:pt x="43" y="2"/>
                      </a:lnTo>
                      <a:lnTo>
                        <a:pt x="49" y="6"/>
                      </a:lnTo>
                      <a:lnTo>
                        <a:pt x="53"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3" name="Freeform 306"/>
                <p:cNvSpPr>
                  <a:spLocks/>
                </p:cNvSpPr>
                <p:nvPr/>
              </p:nvSpPr>
              <p:spPr bwMode="auto">
                <a:xfrm>
                  <a:off x="5778" y="908"/>
                  <a:ext cx="65" cy="65"/>
                </a:xfrm>
                <a:custGeom>
                  <a:avLst/>
                  <a:gdLst>
                    <a:gd name="T0" fmla="*/ 65 w 65"/>
                    <a:gd name="T1" fmla="*/ 31 h 65"/>
                    <a:gd name="T2" fmla="*/ 63 w 65"/>
                    <a:gd name="T3" fmla="*/ 37 h 65"/>
                    <a:gd name="T4" fmla="*/ 61 w 65"/>
                    <a:gd name="T5" fmla="*/ 43 h 65"/>
                    <a:gd name="T6" fmla="*/ 59 w 65"/>
                    <a:gd name="T7" fmla="*/ 49 h 65"/>
                    <a:gd name="T8" fmla="*/ 55 w 65"/>
                    <a:gd name="T9" fmla="*/ 55 h 65"/>
                    <a:gd name="T10" fmla="*/ 51 w 65"/>
                    <a:gd name="T11" fmla="*/ 59 h 65"/>
                    <a:gd name="T12" fmla="*/ 46 w 65"/>
                    <a:gd name="T13" fmla="*/ 61 h 65"/>
                    <a:gd name="T14" fmla="*/ 40 w 65"/>
                    <a:gd name="T15" fmla="*/ 63 h 65"/>
                    <a:gd name="T16" fmla="*/ 32 w 65"/>
                    <a:gd name="T17" fmla="*/ 65 h 65"/>
                    <a:gd name="T18" fmla="*/ 26 w 65"/>
                    <a:gd name="T19" fmla="*/ 63 h 65"/>
                    <a:gd name="T20" fmla="*/ 20 w 65"/>
                    <a:gd name="T21" fmla="*/ 61 h 65"/>
                    <a:gd name="T22" fmla="*/ 14 w 65"/>
                    <a:gd name="T23" fmla="*/ 59 h 65"/>
                    <a:gd name="T24" fmla="*/ 10 w 65"/>
                    <a:gd name="T25" fmla="*/ 55 h 65"/>
                    <a:gd name="T26" fmla="*/ 6 w 65"/>
                    <a:gd name="T27" fmla="*/ 49 h 65"/>
                    <a:gd name="T28" fmla="*/ 2 w 65"/>
                    <a:gd name="T29" fmla="*/ 43 h 65"/>
                    <a:gd name="T30" fmla="*/ 0 w 65"/>
                    <a:gd name="T31" fmla="*/ 37 h 65"/>
                    <a:gd name="T32" fmla="*/ 0 w 65"/>
                    <a:gd name="T33" fmla="*/ 31 h 65"/>
                    <a:gd name="T34" fmla="*/ 0 w 65"/>
                    <a:gd name="T35" fmla="*/ 25 h 65"/>
                    <a:gd name="T36" fmla="*/ 2 w 65"/>
                    <a:gd name="T37" fmla="*/ 19 h 65"/>
                    <a:gd name="T38" fmla="*/ 6 w 65"/>
                    <a:gd name="T39" fmla="*/ 13 h 65"/>
                    <a:gd name="T40" fmla="*/ 10 w 65"/>
                    <a:gd name="T41" fmla="*/ 9 h 65"/>
                    <a:gd name="T42" fmla="*/ 14 w 65"/>
                    <a:gd name="T43" fmla="*/ 5 h 65"/>
                    <a:gd name="T44" fmla="*/ 20 w 65"/>
                    <a:gd name="T45" fmla="*/ 2 h 65"/>
                    <a:gd name="T46" fmla="*/ 26 w 65"/>
                    <a:gd name="T47" fmla="*/ 0 h 65"/>
                    <a:gd name="T48" fmla="*/ 32 w 65"/>
                    <a:gd name="T49" fmla="*/ 0 h 65"/>
                    <a:gd name="T50" fmla="*/ 40 w 65"/>
                    <a:gd name="T51" fmla="*/ 0 h 65"/>
                    <a:gd name="T52" fmla="*/ 46 w 65"/>
                    <a:gd name="T53" fmla="*/ 2 h 65"/>
                    <a:gd name="T54" fmla="*/ 51 w 65"/>
                    <a:gd name="T55" fmla="*/ 5 h 65"/>
                    <a:gd name="T56" fmla="*/ 55 w 65"/>
                    <a:gd name="T57" fmla="*/ 9 h 65"/>
                    <a:gd name="T58" fmla="*/ 59 w 65"/>
                    <a:gd name="T59" fmla="*/ 13 h 65"/>
                    <a:gd name="T60" fmla="*/ 61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7"/>
                      </a:lnTo>
                      <a:lnTo>
                        <a:pt x="61" y="43"/>
                      </a:lnTo>
                      <a:lnTo>
                        <a:pt x="59" y="49"/>
                      </a:lnTo>
                      <a:lnTo>
                        <a:pt x="55" y="55"/>
                      </a:lnTo>
                      <a:lnTo>
                        <a:pt x="51" y="59"/>
                      </a:lnTo>
                      <a:lnTo>
                        <a:pt x="46" y="61"/>
                      </a:lnTo>
                      <a:lnTo>
                        <a:pt x="40"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5"/>
                      </a:lnTo>
                      <a:lnTo>
                        <a:pt x="20" y="2"/>
                      </a:lnTo>
                      <a:lnTo>
                        <a:pt x="26" y="0"/>
                      </a:lnTo>
                      <a:lnTo>
                        <a:pt x="32" y="0"/>
                      </a:lnTo>
                      <a:lnTo>
                        <a:pt x="40" y="0"/>
                      </a:lnTo>
                      <a:lnTo>
                        <a:pt x="46" y="2"/>
                      </a:lnTo>
                      <a:lnTo>
                        <a:pt x="51" y="5"/>
                      </a:lnTo>
                      <a:lnTo>
                        <a:pt x="55" y="9"/>
                      </a:lnTo>
                      <a:lnTo>
                        <a:pt x="59" y="13"/>
                      </a:lnTo>
                      <a:lnTo>
                        <a:pt x="61"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4" name="Freeform 307"/>
                <p:cNvSpPr>
                  <a:spLocks/>
                </p:cNvSpPr>
                <p:nvPr/>
              </p:nvSpPr>
              <p:spPr bwMode="auto">
                <a:xfrm>
                  <a:off x="5778" y="908"/>
                  <a:ext cx="65" cy="65"/>
                </a:xfrm>
                <a:custGeom>
                  <a:avLst/>
                  <a:gdLst>
                    <a:gd name="T0" fmla="*/ 65 w 65"/>
                    <a:gd name="T1" fmla="*/ 31 h 65"/>
                    <a:gd name="T2" fmla="*/ 65 w 65"/>
                    <a:gd name="T3" fmla="*/ 31 h 65"/>
                    <a:gd name="T4" fmla="*/ 63 w 65"/>
                    <a:gd name="T5" fmla="*/ 37 h 65"/>
                    <a:gd name="T6" fmla="*/ 61 w 65"/>
                    <a:gd name="T7" fmla="*/ 43 h 65"/>
                    <a:gd name="T8" fmla="*/ 59 w 65"/>
                    <a:gd name="T9" fmla="*/ 49 h 65"/>
                    <a:gd name="T10" fmla="*/ 55 w 65"/>
                    <a:gd name="T11" fmla="*/ 55 h 65"/>
                    <a:gd name="T12" fmla="*/ 51 w 65"/>
                    <a:gd name="T13" fmla="*/ 59 h 65"/>
                    <a:gd name="T14" fmla="*/ 46 w 65"/>
                    <a:gd name="T15" fmla="*/ 61 h 65"/>
                    <a:gd name="T16" fmla="*/ 40 w 65"/>
                    <a:gd name="T17" fmla="*/ 63 h 65"/>
                    <a:gd name="T18" fmla="*/ 32 w 65"/>
                    <a:gd name="T19" fmla="*/ 65 h 65"/>
                    <a:gd name="T20" fmla="*/ 26 w 65"/>
                    <a:gd name="T21" fmla="*/ 63 h 65"/>
                    <a:gd name="T22" fmla="*/ 20 w 65"/>
                    <a:gd name="T23" fmla="*/ 61 h 65"/>
                    <a:gd name="T24" fmla="*/ 14 w 65"/>
                    <a:gd name="T25" fmla="*/ 59 h 65"/>
                    <a:gd name="T26" fmla="*/ 10 w 65"/>
                    <a:gd name="T27" fmla="*/ 55 h 65"/>
                    <a:gd name="T28" fmla="*/ 6 w 65"/>
                    <a:gd name="T29" fmla="*/ 49 h 65"/>
                    <a:gd name="T30" fmla="*/ 2 w 65"/>
                    <a:gd name="T31" fmla="*/ 43 h 65"/>
                    <a:gd name="T32" fmla="*/ 0 w 65"/>
                    <a:gd name="T33" fmla="*/ 37 h 65"/>
                    <a:gd name="T34" fmla="*/ 0 w 65"/>
                    <a:gd name="T35" fmla="*/ 31 h 65"/>
                    <a:gd name="T36" fmla="*/ 0 w 65"/>
                    <a:gd name="T37" fmla="*/ 25 h 65"/>
                    <a:gd name="T38" fmla="*/ 2 w 65"/>
                    <a:gd name="T39" fmla="*/ 19 h 65"/>
                    <a:gd name="T40" fmla="*/ 6 w 65"/>
                    <a:gd name="T41" fmla="*/ 13 h 65"/>
                    <a:gd name="T42" fmla="*/ 10 w 65"/>
                    <a:gd name="T43" fmla="*/ 9 h 65"/>
                    <a:gd name="T44" fmla="*/ 14 w 65"/>
                    <a:gd name="T45" fmla="*/ 5 h 65"/>
                    <a:gd name="T46" fmla="*/ 20 w 65"/>
                    <a:gd name="T47" fmla="*/ 2 h 65"/>
                    <a:gd name="T48" fmla="*/ 26 w 65"/>
                    <a:gd name="T49" fmla="*/ 0 h 65"/>
                    <a:gd name="T50" fmla="*/ 32 w 65"/>
                    <a:gd name="T51" fmla="*/ 0 h 65"/>
                    <a:gd name="T52" fmla="*/ 40 w 65"/>
                    <a:gd name="T53" fmla="*/ 0 h 65"/>
                    <a:gd name="T54" fmla="*/ 46 w 65"/>
                    <a:gd name="T55" fmla="*/ 2 h 65"/>
                    <a:gd name="T56" fmla="*/ 51 w 65"/>
                    <a:gd name="T57" fmla="*/ 5 h 65"/>
                    <a:gd name="T58" fmla="*/ 55 w 65"/>
                    <a:gd name="T59" fmla="*/ 9 h 65"/>
                    <a:gd name="T60" fmla="*/ 59 w 65"/>
                    <a:gd name="T61" fmla="*/ 13 h 65"/>
                    <a:gd name="T62" fmla="*/ 61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7"/>
                      </a:lnTo>
                      <a:lnTo>
                        <a:pt x="61" y="43"/>
                      </a:lnTo>
                      <a:lnTo>
                        <a:pt x="59" y="49"/>
                      </a:lnTo>
                      <a:lnTo>
                        <a:pt x="55" y="55"/>
                      </a:lnTo>
                      <a:lnTo>
                        <a:pt x="51" y="59"/>
                      </a:lnTo>
                      <a:lnTo>
                        <a:pt x="46" y="61"/>
                      </a:lnTo>
                      <a:lnTo>
                        <a:pt x="40"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5"/>
                      </a:lnTo>
                      <a:lnTo>
                        <a:pt x="20" y="2"/>
                      </a:lnTo>
                      <a:lnTo>
                        <a:pt x="26" y="0"/>
                      </a:lnTo>
                      <a:lnTo>
                        <a:pt x="32" y="0"/>
                      </a:lnTo>
                      <a:lnTo>
                        <a:pt x="40" y="0"/>
                      </a:lnTo>
                      <a:lnTo>
                        <a:pt x="46" y="2"/>
                      </a:lnTo>
                      <a:lnTo>
                        <a:pt x="51" y="5"/>
                      </a:lnTo>
                      <a:lnTo>
                        <a:pt x="55" y="9"/>
                      </a:lnTo>
                      <a:lnTo>
                        <a:pt x="59" y="13"/>
                      </a:lnTo>
                      <a:lnTo>
                        <a:pt x="61"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5" name="Freeform 308"/>
                <p:cNvSpPr>
                  <a:spLocks/>
                </p:cNvSpPr>
                <p:nvPr/>
              </p:nvSpPr>
              <p:spPr bwMode="auto">
                <a:xfrm>
                  <a:off x="5522" y="661"/>
                  <a:ext cx="63" cy="63"/>
                </a:xfrm>
                <a:custGeom>
                  <a:avLst/>
                  <a:gdLst>
                    <a:gd name="T0" fmla="*/ 63 w 63"/>
                    <a:gd name="T1" fmla="*/ 32 h 63"/>
                    <a:gd name="T2" fmla="*/ 63 w 63"/>
                    <a:gd name="T3" fmla="*/ 38 h 63"/>
                    <a:gd name="T4" fmla="*/ 61 w 63"/>
                    <a:gd name="T5" fmla="*/ 44 h 63"/>
                    <a:gd name="T6" fmla="*/ 57 w 63"/>
                    <a:gd name="T7" fmla="*/ 50 h 63"/>
                    <a:gd name="T8" fmla="*/ 55 w 63"/>
                    <a:gd name="T9" fmla="*/ 54 h 63"/>
                    <a:gd name="T10" fmla="*/ 50 w 63"/>
                    <a:gd name="T11" fmla="*/ 59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4 h 63"/>
                    <a:gd name="T26" fmla="*/ 6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6 w 63"/>
                    <a:gd name="T39" fmla="*/ 14 h 63"/>
                    <a:gd name="T40" fmla="*/ 8 w 63"/>
                    <a:gd name="T41" fmla="*/ 8 h 63"/>
                    <a:gd name="T42" fmla="*/ 14 w 63"/>
                    <a:gd name="T43" fmla="*/ 4 h 63"/>
                    <a:gd name="T44" fmla="*/ 20 w 63"/>
                    <a:gd name="T45" fmla="*/ 2 h 63"/>
                    <a:gd name="T46" fmla="*/ 26 w 63"/>
                    <a:gd name="T47" fmla="*/ 0 h 63"/>
                    <a:gd name="T48" fmla="*/ 32 w 63"/>
                    <a:gd name="T49" fmla="*/ 0 h 63"/>
                    <a:gd name="T50" fmla="*/ 38 w 63"/>
                    <a:gd name="T51" fmla="*/ 0 h 63"/>
                    <a:gd name="T52" fmla="*/ 44 w 63"/>
                    <a:gd name="T53" fmla="*/ 2 h 63"/>
                    <a:gd name="T54" fmla="*/ 50 w 63"/>
                    <a:gd name="T55" fmla="*/ 4 h 63"/>
                    <a:gd name="T56" fmla="*/ 55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50"/>
                      </a:lnTo>
                      <a:lnTo>
                        <a:pt x="55" y="54"/>
                      </a:lnTo>
                      <a:lnTo>
                        <a:pt x="50" y="59"/>
                      </a:lnTo>
                      <a:lnTo>
                        <a:pt x="44" y="61"/>
                      </a:lnTo>
                      <a:lnTo>
                        <a:pt x="38" y="63"/>
                      </a:lnTo>
                      <a:lnTo>
                        <a:pt x="32" y="63"/>
                      </a:lnTo>
                      <a:lnTo>
                        <a:pt x="26" y="63"/>
                      </a:lnTo>
                      <a:lnTo>
                        <a:pt x="20" y="61"/>
                      </a:lnTo>
                      <a:lnTo>
                        <a:pt x="14" y="59"/>
                      </a:lnTo>
                      <a:lnTo>
                        <a:pt x="8" y="54"/>
                      </a:lnTo>
                      <a:lnTo>
                        <a:pt x="6" y="50"/>
                      </a:lnTo>
                      <a:lnTo>
                        <a:pt x="2" y="44"/>
                      </a:lnTo>
                      <a:lnTo>
                        <a:pt x="0" y="38"/>
                      </a:lnTo>
                      <a:lnTo>
                        <a:pt x="0" y="32"/>
                      </a:lnTo>
                      <a:lnTo>
                        <a:pt x="0" y="26"/>
                      </a:lnTo>
                      <a:lnTo>
                        <a:pt x="2" y="20"/>
                      </a:lnTo>
                      <a:lnTo>
                        <a:pt x="6" y="14"/>
                      </a:lnTo>
                      <a:lnTo>
                        <a:pt x="8" y="8"/>
                      </a:lnTo>
                      <a:lnTo>
                        <a:pt x="14" y="4"/>
                      </a:lnTo>
                      <a:lnTo>
                        <a:pt x="20" y="2"/>
                      </a:lnTo>
                      <a:lnTo>
                        <a:pt x="26" y="0"/>
                      </a:lnTo>
                      <a:lnTo>
                        <a:pt x="32" y="0"/>
                      </a:lnTo>
                      <a:lnTo>
                        <a:pt x="38" y="0"/>
                      </a:lnTo>
                      <a:lnTo>
                        <a:pt x="44" y="2"/>
                      </a:lnTo>
                      <a:lnTo>
                        <a:pt x="50" y="4"/>
                      </a:lnTo>
                      <a:lnTo>
                        <a:pt x="55" y="8"/>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6" name="Freeform 309"/>
                <p:cNvSpPr>
                  <a:spLocks/>
                </p:cNvSpPr>
                <p:nvPr/>
              </p:nvSpPr>
              <p:spPr bwMode="auto">
                <a:xfrm>
                  <a:off x="5522" y="661"/>
                  <a:ext cx="63" cy="63"/>
                </a:xfrm>
                <a:custGeom>
                  <a:avLst/>
                  <a:gdLst>
                    <a:gd name="T0" fmla="*/ 63 w 63"/>
                    <a:gd name="T1" fmla="*/ 32 h 63"/>
                    <a:gd name="T2" fmla="*/ 63 w 63"/>
                    <a:gd name="T3" fmla="*/ 32 h 63"/>
                    <a:gd name="T4" fmla="*/ 63 w 63"/>
                    <a:gd name="T5" fmla="*/ 38 h 63"/>
                    <a:gd name="T6" fmla="*/ 61 w 63"/>
                    <a:gd name="T7" fmla="*/ 44 h 63"/>
                    <a:gd name="T8" fmla="*/ 57 w 63"/>
                    <a:gd name="T9" fmla="*/ 50 h 63"/>
                    <a:gd name="T10" fmla="*/ 55 w 63"/>
                    <a:gd name="T11" fmla="*/ 54 h 63"/>
                    <a:gd name="T12" fmla="*/ 50 w 63"/>
                    <a:gd name="T13" fmla="*/ 59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4 h 63"/>
                    <a:gd name="T28" fmla="*/ 6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6 w 63"/>
                    <a:gd name="T41" fmla="*/ 14 h 63"/>
                    <a:gd name="T42" fmla="*/ 8 w 63"/>
                    <a:gd name="T43" fmla="*/ 8 h 63"/>
                    <a:gd name="T44" fmla="*/ 14 w 63"/>
                    <a:gd name="T45" fmla="*/ 4 h 63"/>
                    <a:gd name="T46" fmla="*/ 20 w 63"/>
                    <a:gd name="T47" fmla="*/ 2 h 63"/>
                    <a:gd name="T48" fmla="*/ 26 w 63"/>
                    <a:gd name="T49" fmla="*/ 0 h 63"/>
                    <a:gd name="T50" fmla="*/ 32 w 63"/>
                    <a:gd name="T51" fmla="*/ 0 h 63"/>
                    <a:gd name="T52" fmla="*/ 38 w 63"/>
                    <a:gd name="T53" fmla="*/ 0 h 63"/>
                    <a:gd name="T54" fmla="*/ 44 w 63"/>
                    <a:gd name="T55" fmla="*/ 2 h 63"/>
                    <a:gd name="T56" fmla="*/ 50 w 63"/>
                    <a:gd name="T57" fmla="*/ 4 h 63"/>
                    <a:gd name="T58" fmla="*/ 55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50"/>
                      </a:lnTo>
                      <a:lnTo>
                        <a:pt x="55" y="54"/>
                      </a:lnTo>
                      <a:lnTo>
                        <a:pt x="50" y="59"/>
                      </a:lnTo>
                      <a:lnTo>
                        <a:pt x="44" y="61"/>
                      </a:lnTo>
                      <a:lnTo>
                        <a:pt x="38" y="63"/>
                      </a:lnTo>
                      <a:lnTo>
                        <a:pt x="32" y="63"/>
                      </a:lnTo>
                      <a:lnTo>
                        <a:pt x="26" y="63"/>
                      </a:lnTo>
                      <a:lnTo>
                        <a:pt x="20" y="61"/>
                      </a:lnTo>
                      <a:lnTo>
                        <a:pt x="14" y="59"/>
                      </a:lnTo>
                      <a:lnTo>
                        <a:pt x="8" y="54"/>
                      </a:lnTo>
                      <a:lnTo>
                        <a:pt x="6" y="50"/>
                      </a:lnTo>
                      <a:lnTo>
                        <a:pt x="2" y="44"/>
                      </a:lnTo>
                      <a:lnTo>
                        <a:pt x="0" y="38"/>
                      </a:lnTo>
                      <a:lnTo>
                        <a:pt x="0" y="32"/>
                      </a:lnTo>
                      <a:lnTo>
                        <a:pt x="0" y="26"/>
                      </a:lnTo>
                      <a:lnTo>
                        <a:pt x="2" y="20"/>
                      </a:lnTo>
                      <a:lnTo>
                        <a:pt x="6" y="14"/>
                      </a:lnTo>
                      <a:lnTo>
                        <a:pt x="8" y="8"/>
                      </a:lnTo>
                      <a:lnTo>
                        <a:pt x="14" y="4"/>
                      </a:lnTo>
                      <a:lnTo>
                        <a:pt x="20" y="2"/>
                      </a:lnTo>
                      <a:lnTo>
                        <a:pt x="26" y="0"/>
                      </a:lnTo>
                      <a:lnTo>
                        <a:pt x="32" y="0"/>
                      </a:lnTo>
                      <a:lnTo>
                        <a:pt x="38" y="0"/>
                      </a:lnTo>
                      <a:lnTo>
                        <a:pt x="44" y="2"/>
                      </a:lnTo>
                      <a:lnTo>
                        <a:pt x="50" y="4"/>
                      </a:lnTo>
                      <a:lnTo>
                        <a:pt x="55"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7" name="Freeform 310"/>
                <p:cNvSpPr>
                  <a:spLocks/>
                </p:cNvSpPr>
                <p:nvPr/>
              </p:nvSpPr>
              <p:spPr bwMode="auto">
                <a:xfrm>
                  <a:off x="5333" y="665"/>
                  <a:ext cx="65" cy="63"/>
                </a:xfrm>
                <a:custGeom>
                  <a:avLst/>
                  <a:gdLst>
                    <a:gd name="T0" fmla="*/ 65 w 65"/>
                    <a:gd name="T1" fmla="*/ 32 h 63"/>
                    <a:gd name="T2" fmla="*/ 63 w 65"/>
                    <a:gd name="T3" fmla="*/ 38 h 63"/>
                    <a:gd name="T4" fmla="*/ 63 w 65"/>
                    <a:gd name="T5" fmla="*/ 44 h 63"/>
                    <a:gd name="T6" fmla="*/ 59 w 65"/>
                    <a:gd name="T7" fmla="*/ 50 h 63"/>
                    <a:gd name="T8" fmla="*/ 55 w 65"/>
                    <a:gd name="T9" fmla="*/ 55 h 63"/>
                    <a:gd name="T10" fmla="*/ 51 w 65"/>
                    <a:gd name="T11" fmla="*/ 57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7 h 63"/>
                    <a:gd name="T24" fmla="*/ 10 w 65"/>
                    <a:gd name="T25" fmla="*/ 55 h 63"/>
                    <a:gd name="T26" fmla="*/ 6 w 65"/>
                    <a:gd name="T27" fmla="*/ 50 h 63"/>
                    <a:gd name="T28" fmla="*/ 2 w 65"/>
                    <a:gd name="T29" fmla="*/ 44 h 63"/>
                    <a:gd name="T30" fmla="*/ 0 w 65"/>
                    <a:gd name="T31" fmla="*/ 38 h 63"/>
                    <a:gd name="T32" fmla="*/ 0 w 65"/>
                    <a:gd name="T33" fmla="*/ 32 h 63"/>
                    <a:gd name="T34" fmla="*/ 0 w 65"/>
                    <a:gd name="T35" fmla="*/ 26 h 63"/>
                    <a:gd name="T36" fmla="*/ 2 w 65"/>
                    <a:gd name="T37" fmla="*/ 20 h 63"/>
                    <a:gd name="T38" fmla="*/ 6 w 65"/>
                    <a:gd name="T39" fmla="*/ 14 h 63"/>
                    <a:gd name="T40" fmla="*/ 10 w 65"/>
                    <a:gd name="T41" fmla="*/ 8 h 63"/>
                    <a:gd name="T42" fmla="*/ 14 w 65"/>
                    <a:gd name="T43" fmla="*/ 4 h 63"/>
                    <a:gd name="T44" fmla="*/ 20 w 65"/>
                    <a:gd name="T45" fmla="*/ 2 h 63"/>
                    <a:gd name="T46" fmla="*/ 26 w 65"/>
                    <a:gd name="T47" fmla="*/ 0 h 63"/>
                    <a:gd name="T48" fmla="*/ 32 w 65"/>
                    <a:gd name="T49" fmla="*/ 0 h 63"/>
                    <a:gd name="T50" fmla="*/ 40 w 65"/>
                    <a:gd name="T51" fmla="*/ 0 h 63"/>
                    <a:gd name="T52" fmla="*/ 46 w 65"/>
                    <a:gd name="T53" fmla="*/ 2 h 63"/>
                    <a:gd name="T54" fmla="*/ 51 w 65"/>
                    <a:gd name="T55" fmla="*/ 4 h 63"/>
                    <a:gd name="T56" fmla="*/ 55 w 65"/>
                    <a:gd name="T57" fmla="*/ 8 h 63"/>
                    <a:gd name="T58" fmla="*/ 59 w 65"/>
                    <a:gd name="T59" fmla="*/ 14 h 63"/>
                    <a:gd name="T60" fmla="*/ 63 w 65"/>
                    <a:gd name="T61" fmla="*/ 20 h 63"/>
                    <a:gd name="T62" fmla="*/ 63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3" y="38"/>
                      </a:lnTo>
                      <a:lnTo>
                        <a:pt x="63" y="44"/>
                      </a:lnTo>
                      <a:lnTo>
                        <a:pt x="59" y="50"/>
                      </a:lnTo>
                      <a:lnTo>
                        <a:pt x="55" y="55"/>
                      </a:lnTo>
                      <a:lnTo>
                        <a:pt x="51" y="57"/>
                      </a:lnTo>
                      <a:lnTo>
                        <a:pt x="46" y="61"/>
                      </a:lnTo>
                      <a:lnTo>
                        <a:pt x="40" y="63"/>
                      </a:lnTo>
                      <a:lnTo>
                        <a:pt x="32" y="63"/>
                      </a:lnTo>
                      <a:lnTo>
                        <a:pt x="26" y="63"/>
                      </a:lnTo>
                      <a:lnTo>
                        <a:pt x="20" y="61"/>
                      </a:lnTo>
                      <a:lnTo>
                        <a:pt x="14" y="57"/>
                      </a:lnTo>
                      <a:lnTo>
                        <a:pt x="10" y="55"/>
                      </a:lnTo>
                      <a:lnTo>
                        <a:pt x="6" y="50"/>
                      </a:lnTo>
                      <a:lnTo>
                        <a:pt x="2" y="44"/>
                      </a:lnTo>
                      <a:lnTo>
                        <a:pt x="0" y="38"/>
                      </a:lnTo>
                      <a:lnTo>
                        <a:pt x="0" y="32"/>
                      </a:lnTo>
                      <a:lnTo>
                        <a:pt x="0" y="26"/>
                      </a:lnTo>
                      <a:lnTo>
                        <a:pt x="2" y="20"/>
                      </a:lnTo>
                      <a:lnTo>
                        <a:pt x="6" y="14"/>
                      </a:lnTo>
                      <a:lnTo>
                        <a:pt x="10" y="8"/>
                      </a:lnTo>
                      <a:lnTo>
                        <a:pt x="14" y="4"/>
                      </a:lnTo>
                      <a:lnTo>
                        <a:pt x="20" y="2"/>
                      </a:lnTo>
                      <a:lnTo>
                        <a:pt x="26" y="0"/>
                      </a:lnTo>
                      <a:lnTo>
                        <a:pt x="32" y="0"/>
                      </a:lnTo>
                      <a:lnTo>
                        <a:pt x="40" y="0"/>
                      </a:lnTo>
                      <a:lnTo>
                        <a:pt x="46" y="2"/>
                      </a:lnTo>
                      <a:lnTo>
                        <a:pt x="51" y="4"/>
                      </a:lnTo>
                      <a:lnTo>
                        <a:pt x="55" y="8"/>
                      </a:lnTo>
                      <a:lnTo>
                        <a:pt x="59" y="14"/>
                      </a:lnTo>
                      <a:lnTo>
                        <a:pt x="63"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8" name="Freeform 311"/>
                <p:cNvSpPr>
                  <a:spLocks/>
                </p:cNvSpPr>
                <p:nvPr/>
              </p:nvSpPr>
              <p:spPr bwMode="auto">
                <a:xfrm>
                  <a:off x="5333" y="665"/>
                  <a:ext cx="65" cy="63"/>
                </a:xfrm>
                <a:custGeom>
                  <a:avLst/>
                  <a:gdLst>
                    <a:gd name="T0" fmla="*/ 65 w 65"/>
                    <a:gd name="T1" fmla="*/ 32 h 63"/>
                    <a:gd name="T2" fmla="*/ 65 w 65"/>
                    <a:gd name="T3" fmla="*/ 32 h 63"/>
                    <a:gd name="T4" fmla="*/ 63 w 65"/>
                    <a:gd name="T5" fmla="*/ 38 h 63"/>
                    <a:gd name="T6" fmla="*/ 63 w 65"/>
                    <a:gd name="T7" fmla="*/ 44 h 63"/>
                    <a:gd name="T8" fmla="*/ 59 w 65"/>
                    <a:gd name="T9" fmla="*/ 50 h 63"/>
                    <a:gd name="T10" fmla="*/ 55 w 65"/>
                    <a:gd name="T11" fmla="*/ 55 h 63"/>
                    <a:gd name="T12" fmla="*/ 51 w 65"/>
                    <a:gd name="T13" fmla="*/ 57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7 h 63"/>
                    <a:gd name="T26" fmla="*/ 10 w 65"/>
                    <a:gd name="T27" fmla="*/ 55 h 63"/>
                    <a:gd name="T28" fmla="*/ 6 w 65"/>
                    <a:gd name="T29" fmla="*/ 50 h 63"/>
                    <a:gd name="T30" fmla="*/ 2 w 65"/>
                    <a:gd name="T31" fmla="*/ 44 h 63"/>
                    <a:gd name="T32" fmla="*/ 0 w 65"/>
                    <a:gd name="T33" fmla="*/ 38 h 63"/>
                    <a:gd name="T34" fmla="*/ 0 w 65"/>
                    <a:gd name="T35" fmla="*/ 32 h 63"/>
                    <a:gd name="T36" fmla="*/ 0 w 65"/>
                    <a:gd name="T37" fmla="*/ 26 h 63"/>
                    <a:gd name="T38" fmla="*/ 2 w 65"/>
                    <a:gd name="T39" fmla="*/ 20 h 63"/>
                    <a:gd name="T40" fmla="*/ 6 w 65"/>
                    <a:gd name="T41" fmla="*/ 14 h 63"/>
                    <a:gd name="T42" fmla="*/ 10 w 65"/>
                    <a:gd name="T43" fmla="*/ 8 h 63"/>
                    <a:gd name="T44" fmla="*/ 14 w 65"/>
                    <a:gd name="T45" fmla="*/ 4 h 63"/>
                    <a:gd name="T46" fmla="*/ 20 w 65"/>
                    <a:gd name="T47" fmla="*/ 2 h 63"/>
                    <a:gd name="T48" fmla="*/ 26 w 65"/>
                    <a:gd name="T49" fmla="*/ 0 h 63"/>
                    <a:gd name="T50" fmla="*/ 32 w 65"/>
                    <a:gd name="T51" fmla="*/ 0 h 63"/>
                    <a:gd name="T52" fmla="*/ 40 w 65"/>
                    <a:gd name="T53" fmla="*/ 0 h 63"/>
                    <a:gd name="T54" fmla="*/ 46 w 65"/>
                    <a:gd name="T55" fmla="*/ 2 h 63"/>
                    <a:gd name="T56" fmla="*/ 51 w 65"/>
                    <a:gd name="T57" fmla="*/ 4 h 63"/>
                    <a:gd name="T58" fmla="*/ 55 w 65"/>
                    <a:gd name="T59" fmla="*/ 8 h 63"/>
                    <a:gd name="T60" fmla="*/ 59 w 65"/>
                    <a:gd name="T61" fmla="*/ 14 h 63"/>
                    <a:gd name="T62" fmla="*/ 63 w 65"/>
                    <a:gd name="T63" fmla="*/ 20 h 63"/>
                    <a:gd name="T64" fmla="*/ 63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3" y="38"/>
                      </a:lnTo>
                      <a:lnTo>
                        <a:pt x="63" y="44"/>
                      </a:lnTo>
                      <a:lnTo>
                        <a:pt x="59" y="50"/>
                      </a:lnTo>
                      <a:lnTo>
                        <a:pt x="55" y="55"/>
                      </a:lnTo>
                      <a:lnTo>
                        <a:pt x="51" y="57"/>
                      </a:lnTo>
                      <a:lnTo>
                        <a:pt x="46" y="61"/>
                      </a:lnTo>
                      <a:lnTo>
                        <a:pt x="40" y="63"/>
                      </a:lnTo>
                      <a:lnTo>
                        <a:pt x="32" y="63"/>
                      </a:lnTo>
                      <a:lnTo>
                        <a:pt x="26" y="63"/>
                      </a:lnTo>
                      <a:lnTo>
                        <a:pt x="20" y="61"/>
                      </a:lnTo>
                      <a:lnTo>
                        <a:pt x="14" y="57"/>
                      </a:lnTo>
                      <a:lnTo>
                        <a:pt x="10" y="55"/>
                      </a:lnTo>
                      <a:lnTo>
                        <a:pt x="6" y="50"/>
                      </a:lnTo>
                      <a:lnTo>
                        <a:pt x="2" y="44"/>
                      </a:lnTo>
                      <a:lnTo>
                        <a:pt x="0" y="38"/>
                      </a:lnTo>
                      <a:lnTo>
                        <a:pt x="0" y="32"/>
                      </a:lnTo>
                      <a:lnTo>
                        <a:pt x="0" y="26"/>
                      </a:lnTo>
                      <a:lnTo>
                        <a:pt x="2" y="20"/>
                      </a:lnTo>
                      <a:lnTo>
                        <a:pt x="6" y="14"/>
                      </a:lnTo>
                      <a:lnTo>
                        <a:pt x="10" y="8"/>
                      </a:lnTo>
                      <a:lnTo>
                        <a:pt x="14" y="4"/>
                      </a:lnTo>
                      <a:lnTo>
                        <a:pt x="20" y="2"/>
                      </a:lnTo>
                      <a:lnTo>
                        <a:pt x="26" y="0"/>
                      </a:lnTo>
                      <a:lnTo>
                        <a:pt x="32" y="0"/>
                      </a:lnTo>
                      <a:lnTo>
                        <a:pt x="40" y="0"/>
                      </a:lnTo>
                      <a:lnTo>
                        <a:pt x="46" y="2"/>
                      </a:lnTo>
                      <a:lnTo>
                        <a:pt x="51" y="4"/>
                      </a:lnTo>
                      <a:lnTo>
                        <a:pt x="55" y="8"/>
                      </a:lnTo>
                      <a:lnTo>
                        <a:pt x="59" y="14"/>
                      </a:lnTo>
                      <a:lnTo>
                        <a:pt x="63"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9" name="Rectangle 312"/>
                <p:cNvSpPr>
                  <a:spLocks noChangeArrowheads="1"/>
                </p:cNvSpPr>
                <p:nvPr/>
              </p:nvSpPr>
              <p:spPr bwMode="auto">
                <a:xfrm>
                  <a:off x="4500"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0" name="Rectangle 313"/>
                <p:cNvSpPr>
                  <a:spLocks noChangeArrowheads="1"/>
                </p:cNvSpPr>
                <p:nvPr/>
              </p:nvSpPr>
              <p:spPr bwMode="auto">
                <a:xfrm>
                  <a:off x="4500" y="1087"/>
                  <a:ext cx="33"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2</a:t>
                  </a:r>
                  <a:endParaRPr kumimoji="1" lang="en-US">
                    <a:latin typeface="Times New Roman" charset="0"/>
                  </a:endParaRPr>
                </a:p>
              </p:txBody>
            </p:sp>
            <p:sp>
              <p:nvSpPr>
                <p:cNvPr id="36371" name="Rectangle 314"/>
                <p:cNvSpPr>
                  <a:spLocks noChangeArrowheads="1"/>
                </p:cNvSpPr>
                <p:nvPr/>
              </p:nvSpPr>
              <p:spPr bwMode="auto">
                <a:xfrm>
                  <a:off x="4531" y="1087"/>
                  <a:ext cx="18"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2" name="Rectangle 315"/>
                <p:cNvSpPr>
                  <a:spLocks noChangeArrowheads="1"/>
                </p:cNvSpPr>
                <p:nvPr/>
              </p:nvSpPr>
              <p:spPr bwMode="auto">
                <a:xfrm>
                  <a:off x="4530"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3" name="Rectangle 316"/>
                <p:cNvSpPr>
                  <a:spLocks noChangeArrowheads="1"/>
                </p:cNvSpPr>
                <p:nvPr/>
              </p:nvSpPr>
              <p:spPr bwMode="auto">
                <a:xfrm>
                  <a:off x="4529" y="1087"/>
                  <a:ext cx="34"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0</a:t>
                  </a:r>
                  <a:endParaRPr kumimoji="1" lang="en-US">
                    <a:latin typeface="Times New Roman" charset="0"/>
                  </a:endParaRPr>
                </a:p>
              </p:txBody>
            </p:sp>
            <p:sp>
              <p:nvSpPr>
                <p:cNvPr id="36374" name="Rectangle 317"/>
                <p:cNvSpPr>
                  <a:spLocks noChangeArrowheads="1"/>
                </p:cNvSpPr>
                <p:nvPr/>
              </p:nvSpPr>
              <p:spPr bwMode="auto">
                <a:xfrm>
                  <a:off x="4560" y="1087"/>
                  <a:ext cx="18"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5" name="Rectangle 318"/>
                <p:cNvSpPr>
                  <a:spLocks noChangeArrowheads="1"/>
                </p:cNvSpPr>
                <p:nvPr/>
              </p:nvSpPr>
              <p:spPr bwMode="auto">
                <a:xfrm>
                  <a:off x="4559"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6" name="Rectangle 319"/>
                <p:cNvSpPr>
                  <a:spLocks noChangeArrowheads="1"/>
                </p:cNvSpPr>
                <p:nvPr/>
              </p:nvSpPr>
              <p:spPr bwMode="auto">
                <a:xfrm>
                  <a:off x="4558" y="1087"/>
                  <a:ext cx="34"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377" name="Rectangle 320"/>
                <p:cNvSpPr>
                  <a:spLocks noChangeArrowheads="1"/>
                </p:cNvSpPr>
                <p:nvPr/>
              </p:nvSpPr>
              <p:spPr bwMode="auto">
                <a:xfrm>
                  <a:off x="4591" y="1087"/>
                  <a:ext cx="17"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8" name="Rectangle 321"/>
                <p:cNvSpPr>
                  <a:spLocks noChangeArrowheads="1"/>
                </p:cNvSpPr>
                <p:nvPr/>
              </p:nvSpPr>
              <p:spPr bwMode="auto">
                <a:xfrm>
                  <a:off x="4593" y="1079"/>
                  <a:ext cx="189" cy="15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9" name="Rectangle 322"/>
                <p:cNvSpPr>
                  <a:spLocks noChangeArrowheads="1"/>
                </p:cNvSpPr>
                <p:nvPr/>
              </p:nvSpPr>
              <p:spPr bwMode="auto">
                <a:xfrm>
                  <a:off x="4594" y="1083"/>
                  <a:ext cx="95"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F</a:t>
                  </a:r>
                  <a:endParaRPr kumimoji="1" lang="en-US">
                    <a:latin typeface="Times New Roman" charset="0"/>
                  </a:endParaRPr>
                </a:p>
              </p:txBody>
            </p:sp>
            <p:sp>
              <p:nvSpPr>
                <p:cNvPr id="36380" name="Rectangle 323"/>
                <p:cNvSpPr>
                  <a:spLocks noChangeArrowheads="1"/>
                </p:cNvSpPr>
                <p:nvPr/>
              </p:nvSpPr>
              <p:spPr bwMode="auto">
                <a:xfrm>
                  <a:off x="4677" y="1083"/>
                  <a:ext cx="44"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381" name="Rectangle 324"/>
                <p:cNvSpPr>
                  <a:spLocks noChangeArrowheads="1"/>
                </p:cNvSpPr>
                <p:nvPr/>
              </p:nvSpPr>
              <p:spPr bwMode="auto">
                <a:xfrm>
                  <a:off x="4697" y="1079"/>
                  <a:ext cx="152" cy="15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82" name="Rectangle 325"/>
                <p:cNvSpPr>
                  <a:spLocks noChangeArrowheads="1"/>
                </p:cNvSpPr>
                <p:nvPr/>
              </p:nvSpPr>
              <p:spPr bwMode="auto">
                <a:xfrm>
                  <a:off x="4696" y="1083"/>
                  <a:ext cx="52"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r</a:t>
                  </a:r>
                  <a:endParaRPr kumimoji="1" lang="en-US">
                    <a:latin typeface="Times New Roman" charset="0"/>
                  </a:endParaRPr>
                </a:p>
              </p:txBody>
            </p:sp>
            <p:sp>
              <p:nvSpPr>
                <p:cNvPr id="36383" name="Rectangle 326"/>
                <p:cNvSpPr>
                  <a:spLocks noChangeArrowheads="1"/>
                </p:cNvSpPr>
                <p:nvPr/>
              </p:nvSpPr>
              <p:spPr bwMode="auto">
                <a:xfrm>
                  <a:off x="4746" y="1083"/>
                  <a:ext cx="43"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384" name="Rectangle 327"/>
                <p:cNvSpPr>
                  <a:spLocks noChangeArrowheads="1"/>
                </p:cNvSpPr>
                <p:nvPr/>
              </p:nvSpPr>
              <p:spPr bwMode="auto">
                <a:xfrm>
                  <a:off x="4871" y="738"/>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85" name="Rectangle 328"/>
                <p:cNvSpPr>
                  <a:spLocks noChangeArrowheads="1"/>
                </p:cNvSpPr>
                <p:nvPr/>
              </p:nvSpPr>
              <p:spPr bwMode="auto">
                <a:xfrm>
                  <a:off x="4871" y="744"/>
                  <a:ext cx="101" cy="19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386" name="Rectangle 329"/>
                <p:cNvSpPr>
                  <a:spLocks noChangeArrowheads="1"/>
                </p:cNvSpPr>
                <p:nvPr/>
              </p:nvSpPr>
              <p:spPr bwMode="auto">
                <a:xfrm>
                  <a:off x="4961" y="744"/>
                  <a:ext cx="48" cy="19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387" name="Freeform 330"/>
                <p:cNvSpPr>
                  <a:spLocks/>
                </p:cNvSpPr>
                <p:nvPr/>
              </p:nvSpPr>
              <p:spPr bwMode="auto">
                <a:xfrm>
                  <a:off x="4410" y="858"/>
                  <a:ext cx="65" cy="63"/>
                </a:xfrm>
                <a:custGeom>
                  <a:avLst/>
                  <a:gdLst>
                    <a:gd name="T0" fmla="*/ 31 w 65"/>
                    <a:gd name="T1" fmla="*/ 63 h 63"/>
                    <a:gd name="T2" fmla="*/ 25 w 65"/>
                    <a:gd name="T3" fmla="*/ 63 h 63"/>
                    <a:gd name="T4" fmla="*/ 20 w 65"/>
                    <a:gd name="T5" fmla="*/ 61 h 63"/>
                    <a:gd name="T6" fmla="*/ 14 w 65"/>
                    <a:gd name="T7" fmla="*/ 59 h 63"/>
                    <a:gd name="T8" fmla="*/ 10 w 65"/>
                    <a:gd name="T9" fmla="*/ 53 h 63"/>
                    <a:gd name="T10" fmla="*/ 6 w 65"/>
                    <a:gd name="T11" fmla="*/ 50 h 63"/>
                    <a:gd name="T12" fmla="*/ 2 w 65"/>
                    <a:gd name="T13" fmla="*/ 44 h 63"/>
                    <a:gd name="T14" fmla="*/ 0 w 65"/>
                    <a:gd name="T15" fmla="*/ 38 h 63"/>
                    <a:gd name="T16" fmla="*/ 0 w 65"/>
                    <a:gd name="T17" fmla="*/ 32 h 63"/>
                    <a:gd name="T18" fmla="*/ 0 w 65"/>
                    <a:gd name="T19" fmla="*/ 26 h 63"/>
                    <a:gd name="T20" fmla="*/ 2 w 65"/>
                    <a:gd name="T21" fmla="*/ 20 h 63"/>
                    <a:gd name="T22" fmla="*/ 6 w 65"/>
                    <a:gd name="T23" fmla="*/ 14 h 63"/>
                    <a:gd name="T24" fmla="*/ 10 w 65"/>
                    <a:gd name="T25" fmla="*/ 10 h 63"/>
                    <a:gd name="T26" fmla="*/ 14 w 65"/>
                    <a:gd name="T27" fmla="*/ 4 h 63"/>
                    <a:gd name="T28" fmla="*/ 20 w 65"/>
                    <a:gd name="T29" fmla="*/ 2 h 63"/>
                    <a:gd name="T30" fmla="*/ 25 w 65"/>
                    <a:gd name="T31" fmla="*/ 0 h 63"/>
                    <a:gd name="T32" fmla="*/ 31 w 65"/>
                    <a:gd name="T33" fmla="*/ 0 h 63"/>
                    <a:gd name="T34" fmla="*/ 39 w 65"/>
                    <a:gd name="T35" fmla="*/ 0 h 63"/>
                    <a:gd name="T36" fmla="*/ 45 w 65"/>
                    <a:gd name="T37" fmla="*/ 2 h 63"/>
                    <a:gd name="T38" fmla="*/ 51 w 65"/>
                    <a:gd name="T39" fmla="*/ 4 h 63"/>
                    <a:gd name="T40" fmla="*/ 55 w 65"/>
                    <a:gd name="T41" fmla="*/ 10 h 63"/>
                    <a:gd name="T42" fmla="*/ 59 w 65"/>
                    <a:gd name="T43" fmla="*/ 14 h 63"/>
                    <a:gd name="T44" fmla="*/ 61 w 65"/>
                    <a:gd name="T45" fmla="*/ 20 h 63"/>
                    <a:gd name="T46" fmla="*/ 63 w 65"/>
                    <a:gd name="T47" fmla="*/ 26 h 63"/>
                    <a:gd name="T48" fmla="*/ 65 w 65"/>
                    <a:gd name="T49" fmla="*/ 32 h 63"/>
                    <a:gd name="T50" fmla="*/ 63 w 65"/>
                    <a:gd name="T51" fmla="*/ 38 h 63"/>
                    <a:gd name="T52" fmla="*/ 61 w 65"/>
                    <a:gd name="T53" fmla="*/ 44 h 63"/>
                    <a:gd name="T54" fmla="*/ 59 w 65"/>
                    <a:gd name="T55" fmla="*/ 50 h 63"/>
                    <a:gd name="T56" fmla="*/ 55 w 65"/>
                    <a:gd name="T57" fmla="*/ 53 h 63"/>
                    <a:gd name="T58" fmla="*/ 51 w 65"/>
                    <a:gd name="T59" fmla="*/ 59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20" y="61"/>
                      </a:lnTo>
                      <a:lnTo>
                        <a:pt x="14" y="59"/>
                      </a:lnTo>
                      <a:lnTo>
                        <a:pt x="10" y="53"/>
                      </a:lnTo>
                      <a:lnTo>
                        <a:pt x="6" y="50"/>
                      </a:lnTo>
                      <a:lnTo>
                        <a:pt x="2" y="44"/>
                      </a:lnTo>
                      <a:lnTo>
                        <a:pt x="0" y="38"/>
                      </a:lnTo>
                      <a:lnTo>
                        <a:pt x="0" y="32"/>
                      </a:lnTo>
                      <a:lnTo>
                        <a:pt x="0" y="26"/>
                      </a:lnTo>
                      <a:lnTo>
                        <a:pt x="2" y="20"/>
                      </a:lnTo>
                      <a:lnTo>
                        <a:pt x="6" y="14"/>
                      </a:lnTo>
                      <a:lnTo>
                        <a:pt x="10" y="10"/>
                      </a:lnTo>
                      <a:lnTo>
                        <a:pt x="14" y="4"/>
                      </a:lnTo>
                      <a:lnTo>
                        <a:pt x="20" y="2"/>
                      </a:lnTo>
                      <a:lnTo>
                        <a:pt x="25" y="0"/>
                      </a:lnTo>
                      <a:lnTo>
                        <a:pt x="31" y="0"/>
                      </a:lnTo>
                      <a:lnTo>
                        <a:pt x="39" y="0"/>
                      </a:lnTo>
                      <a:lnTo>
                        <a:pt x="45" y="2"/>
                      </a:lnTo>
                      <a:lnTo>
                        <a:pt x="51" y="4"/>
                      </a:lnTo>
                      <a:lnTo>
                        <a:pt x="55" y="10"/>
                      </a:lnTo>
                      <a:lnTo>
                        <a:pt x="59" y="14"/>
                      </a:lnTo>
                      <a:lnTo>
                        <a:pt x="61" y="20"/>
                      </a:lnTo>
                      <a:lnTo>
                        <a:pt x="63" y="26"/>
                      </a:lnTo>
                      <a:lnTo>
                        <a:pt x="65" y="32"/>
                      </a:lnTo>
                      <a:lnTo>
                        <a:pt x="63" y="38"/>
                      </a:lnTo>
                      <a:lnTo>
                        <a:pt x="61" y="44"/>
                      </a:lnTo>
                      <a:lnTo>
                        <a:pt x="59" y="50"/>
                      </a:lnTo>
                      <a:lnTo>
                        <a:pt x="55" y="53"/>
                      </a:lnTo>
                      <a:lnTo>
                        <a:pt x="51" y="59"/>
                      </a:lnTo>
                      <a:lnTo>
                        <a:pt x="45"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88" name="Freeform 331"/>
                <p:cNvSpPr>
                  <a:spLocks/>
                </p:cNvSpPr>
                <p:nvPr/>
              </p:nvSpPr>
              <p:spPr bwMode="auto">
                <a:xfrm>
                  <a:off x="4410" y="858"/>
                  <a:ext cx="65" cy="63"/>
                </a:xfrm>
                <a:custGeom>
                  <a:avLst/>
                  <a:gdLst>
                    <a:gd name="T0" fmla="*/ 31 w 65"/>
                    <a:gd name="T1" fmla="*/ 63 h 63"/>
                    <a:gd name="T2" fmla="*/ 31 w 65"/>
                    <a:gd name="T3" fmla="*/ 63 h 63"/>
                    <a:gd name="T4" fmla="*/ 25 w 65"/>
                    <a:gd name="T5" fmla="*/ 63 h 63"/>
                    <a:gd name="T6" fmla="*/ 20 w 65"/>
                    <a:gd name="T7" fmla="*/ 61 h 63"/>
                    <a:gd name="T8" fmla="*/ 14 w 65"/>
                    <a:gd name="T9" fmla="*/ 59 h 63"/>
                    <a:gd name="T10" fmla="*/ 10 w 65"/>
                    <a:gd name="T11" fmla="*/ 53 h 63"/>
                    <a:gd name="T12" fmla="*/ 6 w 65"/>
                    <a:gd name="T13" fmla="*/ 50 h 63"/>
                    <a:gd name="T14" fmla="*/ 2 w 65"/>
                    <a:gd name="T15" fmla="*/ 44 h 63"/>
                    <a:gd name="T16" fmla="*/ 0 w 65"/>
                    <a:gd name="T17" fmla="*/ 38 h 63"/>
                    <a:gd name="T18" fmla="*/ 0 w 65"/>
                    <a:gd name="T19" fmla="*/ 32 h 63"/>
                    <a:gd name="T20" fmla="*/ 0 w 65"/>
                    <a:gd name="T21" fmla="*/ 26 h 63"/>
                    <a:gd name="T22" fmla="*/ 2 w 65"/>
                    <a:gd name="T23" fmla="*/ 20 h 63"/>
                    <a:gd name="T24" fmla="*/ 6 w 65"/>
                    <a:gd name="T25" fmla="*/ 14 h 63"/>
                    <a:gd name="T26" fmla="*/ 10 w 65"/>
                    <a:gd name="T27" fmla="*/ 10 h 63"/>
                    <a:gd name="T28" fmla="*/ 14 w 65"/>
                    <a:gd name="T29" fmla="*/ 4 h 63"/>
                    <a:gd name="T30" fmla="*/ 20 w 65"/>
                    <a:gd name="T31" fmla="*/ 2 h 63"/>
                    <a:gd name="T32" fmla="*/ 25 w 65"/>
                    <a:gd name="T33" fmla="*/ 0 h 63"/>
                    <a:gd name="T34" fmla="*/ 31 w 65"/>
                    <a:gd name="T35" fmla="*/ 0 h 63"/>
                    <a:gd name="T36" fmla="*/ 39 w 65"/>
                    <a:gd name="T37" fmla="*/ 0 h 63"/>
                    <a:gd name="T38" fmla="*/ 45 w 65"/>
                    <a:gd name="T39" fmla="*/ 2 h 63"/>
                    <a:gd name="T40" fmla="*/ 51 w 65"/>
                    <a:gd name="T41" fmla="*/ 4 h 63"/>
                    <a:gd name="T42" fmla="*/ 55 w 65"/>
                    <a:gd name="T43" fmla="*/ 10 h 63"/>
                    <a:gd name="T44" fmla="*/ 59 w 65"/>
                    <a:gd name="T45" fmla="*/ 14 h 63"/>
                    <a:gd name="T46" fmla="*/ 61 w 65"/>
                    <a:gd name="T47" fmla="*/ 20 h 63"/>
                    <a:gd name="T48" fmla="*/ 63 w 65"/>
                    <a:gd name="T49" fmla="*/ 26 h 63"/>
                    <a:gd name="T50" fmla="*/ 65 w 65"/>
                    <a:gd name="T51" fmla="*/ 32 h 63"/>
                    <a:gd name="T52" fmla="*/ 63 w 65"/>
                    <a:gd name="T53" fmla="*/ 38 h 63"/>
                    <a:gd name="T54" fmla="*/ 61 w 65"/>
                    <a:gd name="T55" fmla="*/ 44 h 63"/>
                    <a:gd name="T56" fmla="*/ 59 w 65"/>
                    <a:gd name="T57" fmla="*/ 50 h 63"/>
                    <a:gd name="T58" fmla="*/ 55 w 65"/>
                    <a:gd name="T59" fmla="*/ 53 h 63"/>
                    <a:gd name="T60" fmla="*/ 51 w 65"/>
                    <a:gd name="T61" fmla="*/ 59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20" y="61"/>
                      </a:lnTo>
                      <a:lnTo>
                        <a:pt x="14" y="59"/>
                      </a:lnTo>
                      <a:lnTo>
                        <a:pt x="10" y="53"/>
                      </a:lnTo>
                      <a:lnTo>
                        <a:pt x="6" y="50"/>
                      </a:lnTo>
                      <a:lnTo>
                        <a:pt x="2" y="44"/>
                      </a:lnTo>
                      <a:lnTo>
                        <a:pt x="0" y="38"/>
                      </a:lnTo>
                      <a:lnTo>
                        <a:pt x="0" y="32"/>
                      </a:lnTo>
                      <a:lnTo>
                        <a:pt x="0" y="26"/>
                      </a:lnTo>
                      <a:lnTo>
                        <a:pt x="2" y="20"/>
                      </a:lnTo>
                      <a:lnTo>
                        <a:pt x="6" y="14"/>
                      </a:lnTo>
                      <a:lnTo>
                        <a:pt x="10" y="10"/>
                      </a:lnTo>
                      <a:lnTo>
                        <a:pt x="14" y="4"/>
                      </a:lnTo>
                      <a:lnTo>
                        <a:pt x="20" y="2"/>
                      </a:lnTo>
                      <a:lnTo>
                        <a:pt x="25" y="0"/>
                      </a:lnTo>
                      <a:lnTo>
                        <a:pt x="31" y="0"/>
                      </a:lnTo>
                      <a:lnTo>
                        <a:pt x="39" y="0"/>
                      </a:lnTo>
                      <a:lnTo>
                        <a:pt x="45" y="2"/>
                      </a:lnTo>
                      <a:lnTo>
                        <a:pt x="51" y="4"/>
                      </a:lnTo>
                      <a:lnTo>
                        <a:pt x="55" y="10"/>
                      </a:lnTo>
                      <a:lnTo>
                        <a:pt x="59" y="14"/>
                      </a:lnTo>
                      <a:lnTo>
                        <a:pt x="61" y="20"/>
                      </a:lnTo>
                      <a:lnTo>
                        <a:pt x="63" y="26"/>
                      </a:lnTo>
                      <a:lnTo>
                        <a:pt x="65" y="32"/>
                      </a:lnTo>
                      <a:lnTo>
                        <a:pt x="63" y="38"/>
                      </a:lnTo>
                      <a:lnTo>
                        <a:pt x="61" y="44"/>
                      </a:lnTo>
                      <a:lnTo>
                        <a:pt x="59" y="50"/>
                      </a:lnTo>
                      <a:lnTo>
                        <a:pt x="55" y="53"/>
                      </a:lnTo>
                      <a:lnTo>
                        <a:pt x="51" y="59"/>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89" name="Freeform 332"/>
                <p:cNvSpPr>
                  <a:spLocks/>
                </p:cNvSpPr>
                <p:nvPr/>
              </p:nvSpPr>
              <p:spPr bwMode="auto">
                <a:xfrm>
                  <a:off x="4406" y="825"/>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1 w 65"/>
                    <a:gd name="T13" fmla="*/ 20 h 63"/>
                    <a:gd name="T14" fmla="*/ 63 w 65"/>
                    <a:gd name="T15" fmla="*/ 25 h 63"/>
                    <a:gd name="T16" fmla="*/ 65 w 65"/>
                    <a:gd name="T17" fmla="*/ 31 h 63"/>
                    <a:gd name="T18" fmla="*/ 63 w 65"/>
                    <a:gd name="T19" fmla="*/ 37 h 63"/>
                    <a:gd name="T20" fmla="*/ 61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20 w 65"/>
                    <a:gd name="T37" fmla="*/ 61 h 63"/>
                    <a:gd name="T38" fmla="*/ 14 w 65"/>
                    <a:gd name="T39" fmla="*/ 59 h 63"/>
                    <a:gd name="T40" fmla="*/ 10 w 65"/>
                    <a:gd name="T41" fmla="*/ 55 h 63"/>
                    <a:gd name="T42" fmla="*/ 6 w 65"/>
                    <a:gd name="T43" fmla="*/ 49 h 63"/>
                    <a:gd name="T44" fmla="*/ 2 w 65"/>
                    <a:gd name="T45" fmla="*/ 45 h 63"/>
                    <a:gd name="T46" fmla="*/ 2 w 65"/>
                    <a:gd name="T47" fmla="*/ 37 h 63"/>
                    <a:gd name="T48" fmla="*/ 0 w 65"/>
                    <a:gd name="T49" fmla="*/ 31 h 63"/>
                    <a:gd name="T50" fmla="*/ 2 w 65"/>
                    <a:gd name="T51" fmla="*/ 25 h 63"/>
                    <a:gd name="T52" fmla="*/ 2 w 65"/>
                    <a:gd name="T53" fmla="*/ 20 h 63"/>
                    <a:gd name="T54" fmla="*/ 6 w 65"/>
                    <a:gd name="T55" fmla="*/ 14 h 63"/>
                    <a:gd name="T56" fmla="*/ 10 w 65"/>
                    <a:gd name="T57" fmla="*/ 10 h 63"/>
                    <a:gd name="T58" fmla="*/ 14 w 65"/>
                    <a:gd name="T59" fmla="*/ 6 h 63"/>
                    <a:gd name="T60" fmla="*/ 20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3" y="63"/>
                      </a:lnTo>
                      <a:lnTo>
                        <a:pt x="25" y="63"/>
                      </a:lnTo>
                      <a:lnTo>
                        <a:pt x="20" y="61"/>
                      </a:lnTo>
                      <a:lnTo>
                        <a:pt x="14" y="59"/>
                      </a:lnTo>
                      <a:lnTo>
                        <a:pt x="10" y="55"/>
                      </a:lnTo>
                      <a:lnTo>
                        <a:pt x="6" y="49"/>
                      </a:lnTo>
                      <a:lnTo>
                        <a:pt x="2" y="45"/>
                      </a:lnTo>
                      <a:lnTo>
                        <a:pt x="2" y="37"/>
                      </a:lnTo>
                      <a:lnTo>
                        <a:pt x="0" y="31"/>
                      </a:lnTo>
                      <a:lnTo>
                        <a:pt x="2" y="25"/>
                      </a:lnTo>
                      <a:lnTo>
                        <a:pt x="2" y="20"/>
                      </a:lnTo>
                      <a:lnTo>
                        <a:pt x="6" y="14"/>
                      </a:lnTo>
                      <a:lnTo>
                        <a:pt x="10" y="10"/>
                      </a:lnTo>
                      <a:lnTo>
                        <a:pt x="14" y="6"/>
                      </a:lnTo>
                      <a:lnTo>
                        <a:pt x="20"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0" name="Freeform 333"/>
                <p:cNvSpPr>
                  <a:spLocks/>
                </p:cNvSpPr>
                <p:nvPr/>
              </p:nvSpPr>
              <p:spPr bwMode="auto">
                <a:xfrm>
                  <a:off x="4406" y="825"/>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1 w 65"/>
                    <a:gd name="T15" fmla="*/ 20 h 63"/>
                    <a:gd name="T16" fmla="*/ 63 w 65"/>
                    <a:gd name="T17" fmla="*/ 25 h 63"/>
                    <a:gd name="T18" fmla="*/ 65 w 65"/>
                    <a:gd name="T19" fmla="*/ 31 h 63"/>
                    <a:gd name="T20" fmla="*/ 63 w 65"/>
                    <a:gd name="T21" fmla="*/ 37 h 63"/>
                    <a:gd name="T22" fmla="*/ 61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20 w 65"/>
                    <a:gd name="T39" fmla="*/ 61 h 63"/>
                    <a:gd name="T40" fmla="*/ 14 w 65"/>
                    <a:gd name="T41" fmla="*/ 59 h 63"/>
                    <a:gd name="T42" fmla="*/ 10 w 65"/>
                    <a:gd name="T43" fmla="*/ 55 h 63"/>
                    <a:gd name="T44" fmla="*/ 6 w 65"/>
                    <a:gd name="T45" fmla="*/ 49 h 63"/>
                    <a:gd name="T46" fmla="*/ 2 w 65"/>
                    <a:gd name="T47" fmla="*/ 45 h 63"/>
                    <a:gd name="T48" fmla="*/ 2 w 65"/>
                    <a:gd name="T49" fmla="*/ 37 h 63"/>
                    <a:gd name="T50" fmla="*/ 0 w 65"/>
                    <a:gd name="T51" fmla="*/ 31 h 63"/>
                    <a:gd name="T52" fmla="*/ 2 w 65"/>
                    <a:gd name="T53" fmla="*/ 25 h 63"/>
                    <a:gd name="T54" fmla="*/ 2 w 65"/>
                    <a:gd name="T55" fmla="*/ 20 h 63"/>
                    <a:gd name="T56" fmla="*/ 6 w 65"/>
                    <a:gd name="T57" fmla="*/ 14 h 63"/>
                    <a:gd name="T58" fmla="*/ 10 w 65"/>
                    <a:gd name="T59" fmla="*/ 10 h 63"/>
                    <a:gd name="T60" fmla="*/ 14 w 65"/>
                    <a:gd name="T61" fmla="*/ 6 h 63"/>
                    <a:gd name="T62" fmla="*/ 20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3" y="63"/>
                      </a:lnTo>
                      <a:lnTo>
                        <a:pt x="25" y="63"/>
                      </a:lnTo>
                      <a:lnTo>
                        <a:pt x="20" y="61"/>
                      </a:lnTo>
                      <a:lnTo>
                        <a:pt x="14" y="59"/>
                      </a:lnTo>
                      <a:lnTo>
                        <a:pt x="10" y="55"/>
                      </a:lnTo>
                      <a:lnTo>
                        <a:pt x="6" y="49"/>
                      </a:lnTo>
                      <a:lnTo>
                        <a:pt x="2" y="45"/>
                      </a:lnTo>
                      <a:lnTo>
                        <a:pt x="2" y="37"/>
                      </a:lnTo>
                      <a:lnTo>
                        <a:pt x="0" y="31"/>
                      </a:lnTo>
                      <a:lnTo>
                        <a:pt x="2" y="25"/>
                      </a:lnTo>
                      <a:lnTo>
                        <a:pt x="2" y="20"/>
                      </a:lnTo>
                      <a:lnTo>
                        <a:pt x="6" y="14"/>
                      </a:lnTo>
                      <a:lnTo>
                        <a:pt x="10" y="10"/>
                      </a:lnTo>
                      <a:lnTo>
                        <a:pt x="14" y="6"/>
                      </a:lnTo>
                      <a:lnTo>
                        <a:pt x="20"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1" name="Freeform 334"/>
                <p:cNvSpPr>
                  <a:spLocks/>
                </p:cNvSpPr>
                <p:nvPr/>
              </p:nvSpPr>
              <p:spPr bwMode="auto">
                <a:xfrm>
                  <a:off x="4554" y="963"/>
                  <a:ext cx="65" cy="65"/>
                </a:xfrm>
                <a:custGeom>
                  <a:avLst/>
                  <a:gdLst>
                    <a:gd name="T0" fmla="*/ 33 w 65"/>
                    <a:gd name="T1" fmla="*/ 65 h 65"/>
                    <a:gd name="T2" fmla="*/ 25 w 65"/>
                    <a:gd name="T3" fmla="*/ 63 h 65"/>
                    <a:gd name="T4" fmla="*/ 19 w 65"/>
                    <a:gd name="T5" fmla="*/ 63 h 65"/>
                    <a:gd name="T6" fmla="*/ 13 w 65"/>
                    <a:gd name="T7" fmla="*/ 59 h 65"/>
                    <a:gd name="T8" fmla="*/ 9 w 65"/>
                    <a:gd name="T9" fmla="*/ 55 h 65"/>
                    <a:gd name="T10" fmla="*/ 5 w 65"/>
                    <a:gd name="T11" fmla="*/ 51 h 65"/>
                    <a:gd name="T12" fmla="*/ 2 w 65"/>
                    <a:gd name="T13" fmla="*/ 45 h 65"/>
                    <a:gd name="T14" fmla="*/ 2 w 65"/>
                    <a:gd name="T15" fmla="*/ 39 h 65"/>
                    <a:gd name="T16" fmla="*/ 0 w 65"/>
                    <a:gd name="T17" fmla="*/ 33 h 65"/>
                    <a:gd name="T18" fmla="*/ 2 w 65"/>
                    <a:gd name="T19" fmla="*/ 25 h 65"/>
                    <a:gd name="T20" fmla="*/ 2 w 65"/>
                    <a:gd name="T21" fmla="*/ 19 h 65"/>
                    <a:gd name="T22" fmla="*/ 5 w 65"/>
                    <a:gd name="T23" fmla="*/ 13 h 65"/>
                    <a:gd name="T24" fmla="*/ 9 w 65"/>
                    <a:gd name="T25" fmla="*/ 10 h 65"/>
                    <a:gd name="T26" fmla="*/ 13 w 65"/>
                    <a:gd name="T27" fmla="*/ 6 h 65"/>
                    <a:gd name="T28" fmla="*/ 19 w 65"/>
                    <a:gd name="T29" fmla="*/ 2 h 65"/>
                    <a:gd name="T30" fmla="*/ 25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3 h 65"/>
                    <a:gd name="T44" fmla="*/ 63 w 65"/>
                    <a:gd name="T45" fmla="*/ 19 h 65"/>
                    <a:gd name="T46" fmla="*/ 63 w 65"/>
                    <a:gd name="T47" fmla="*/ 25 h 65"/>
                    <a:gd name="T48" fmla="*/ 65 w 65"/>
                    <a:gd name="T49" fmla="*/ 33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3"/>
                      </a:lnTo>
                      <a:lnTo>
                        <a:pt x="19" y="63"/>
                      </a:lnTo>
                      <a:lnTo>
                        <a:pt x="13" y="59"/>
                      </a:lnTo>
                      <a:lnTo>
                        <a:pt x="9" y="55"/>
                      </a:lnTo>
                      <a:lnTo>
                        <a:pt x="5" y="51"/>
                      </a:lnTo>
                      <a:lnTo>
                        <a:pt x="2" y="45"/>
                      </a:lnTo>
                      <a:lnTo>
                        <a:pt x="2" y="39"/>
                      </a:lnTo>
                      <a:lnTo>
                        <a:pt x="0" y="33"/>
                      </a:lnTo>
                      <a:lnTo>
                        <a:pt x="2" y="25"/>
                      </a:lnTo>
                      <a:lnTo>
                        <a:pt x="2" y="19"/>
                      </a:lnTo>
                      <a:lnTo>
                        <a:pt x="5" y="13"/>
                      </a:lnTo>
                      <a:lnTo>
                        <a:pt x="9" y="10"/>
                      </a:lnTo>
                      <a:lnTo>
                        <a:pt x="13" y="6"/>
                      </a:lnTo>
                      <a:lnTo>
                        <a:pt x="19" y="2"/>
                      </a:lnTo>
                      <a:lnTo>
                        <a:pt x="25" y="0"/>
                      </a:lnTo>
                      <a:lnTo>
                        <a:pt x="33" y="0"/>
                      </a:lnTo>
                      <a:lnTo>
                        <a:pt x="39" y="0"/>
                      </a:lnTo>
                      <a:lnTo>
                        <a:pt x="45" y="2"/>
                      </a:lnTo>
                      <a:lnTo>
                        <a:pt x="51" y="6"/>
                      </a:lnTo>
                      <a:lnTo>
                        <a:pt x="55" y="10"/>
                      </a:lnTo>
                      <a:lnTo>
                        <a:pt x="59" y="13"/>
                      </a:lnTo>
                      <a:lnTo>
                        <a:pt x="63" y="19"/>
                      </a:lnTo>
                      <a:lnTo>
                        <a:pt x="63" y="25"/>
                      </a:lnTo>
                      <a:lnTo>
                        <a:pt x="65" y="33"/>
                      </a:lnTo>
                      <a:lnTo>
                        <a:pt x="63" y="39"/>
                      </a:lnTo>
                      <a:lnTo>
                        <a:pt x="63" y="45"/>
                      </a:lnTo>
                      <a:lnTo>
                        <a:pt x="59" y="51"/>
                      </a:lnTo>
                      <a:lnTo>
                        <a:pt x="55" y="55"/>
                      </a:lnTo>
                      <a:lnTo>
                        <a:pt x="51" y="59"/>
                      </a:lnTo>
                      <a:lnTo>
                        <a:pt x="45" y="63"/>
                      </a:lnTo>
                      <a:lnTo>
                        <a:pt x="39" y="63"/>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2" name="Freeform 335"/>
                <p:cNvSpPr>
                  <a:spLocks/>
                </p:cNvSpPr>
                <p:nvPr/>
              </p:nvSpPr>
              <p:spPr bwMode="auto">
                <a:xfrm>
                  <a:off x="4554" y="963"/>
                  <a:ext cx="65" cy="65"/>
                </a:xfrm>
                <a:custGeom>
                  <a:avLst/>
                  <a:gdLst>
                    <a:gd name="T0" fmla="*/ 33 w 65"/>
                    <a:gd name="T1" fmla="*/ 65 h 65"/>
                    <a:gd name="T2" fmla="*/ 33 w 65"/>
                    <a:gd name="T3" fmla="*/ 65 h 65"/>
                    <a:gd name="T4" fmla="*/ 25 w 65"/>
                    <a:gd name="T5" fmla="*/ 63 h 65"/>
                    <a:gd name="T6" fmla="*/ 19 w 65"/>
                    <a:gd name="T7" fmla="*/ 63 h 65"/>
                    <a:gd name="T8" fmla="*/ 13 w 65"/>
                    <a:gd name="T9" fmla="*/ 59 h 65"/>
                    <a:gd name="T10" fmla="*/ 9 w 65"/>
                    <a:gd name="T11" fmla="*/ 55 h 65"/>
                    <a:gd name="T12" fmla="*/ 5 w 65"/>
                    <a:gd name="T13" fmla="*/ 51 h 65"/>
                    <a:gd name="T14" fmla="*/ 2 w 65"/>
                    <a:gd name="T15" fmla="*/ 45 h 65"/>
                    <a:gd name="T16" fmla="*/ 2 w 65"/>
                    <a:gd name="T17" fmla="*/ 39 h 65"/>
                    <a:gd name="T18" fmla="*/ 0 w 65"/>
                    <a:gd name="T19" fmla="*/ 33 h 65"/>
                    <a:gd name="T20" fmla="*/ 2 w 65"/>
                    <a:gd name="T21" fmla="*/ 25 h 65"/>
                    <a:gd name="T22" fmla="*/ 2 w 65"/>
                    <a:gd name="T23" fmla="*/ 19 h 65"/>
                    <a:gd name="T24" fmla="*/ 5 w 65"/>
                    <a:gd name="T25" fmla="*/ 13 h 65"/>
                    <a:gd name="T26" fmla="*/ 9 w 65"/>
                    <a:gd name="T27" fmla="*/ 10 h 65"/>
                    <a:gd name="T28" fmla="*/ 13 w 65"/>
                    <a:gd name="T29" fmla="*/ 6 h 65"/>
                    <a:gd name="T30" fmla="*/ 19 w 65"/>
                    <a:gd name="T31" fmla="*/ 2 h 65"/>
                    <a:gd name="T32" fmla="*/ 25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3 h 65"/>
                    <a:gd name="T46" fmla="*/ 63 w 65"/>
                    <a:gd name="T47" fmla="*/ 19 h 65"/>
                    <a:gd name="T48" fmla="*/ 63 w 65"/>
                    <a:gd name="T49" fmla="*/ 25 h 65"/>
                    <a:gd name="T50" fmla="*/ 65 w 65"/>
                    <a:gd name="T51" fmla="*/ 33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3"/>
                      </a:lnTo>
                      <a:lnTo>
                        <a:pt x="19" y="63"/>
                      </a:lnTo>
                      <a:lnTo>
                        <a:pt x="13" y="59"/>
                      </a:lnTo>
                      <a:lnTo>
                        <a:pt x="9" y="55"/>
                      </a:lnTo>
                      <a:lnTo>
                        <a:pt x="5" y="51"/>
                      </a:lnTo>
                      <a:lnTo>
                        <a:pt x="2" y="45"/>
                      </a:lnTo>
                      <a:lnTo>
                        <a:pt x="2" y="39"/>
                      </a:lnTo>
                      <a:lnTo>
                        <a:pt x="0" y="33"/>
                      </a:lnTo>
                      <a:lnTo>
                        <a:pt x="2" y="25"/>
                      </a:lnTo>
                      <a:lnTo>
                        <a:pt x="2" y="19"/>
                      </a:lnTo>
                      <a:lnTo>
                        <a:pt x="5" y="13"/>
                      </a:lnTo>
                      <a:lnTo>
                        <a:pt x="9" y="10"/>
                      </a:lnTo>
                      <a:lnTo>
                        <a:pt x="13" y="6"/>
                      </a:lnTo>
                      <a:lnTo>
                        <a:pt x="19" y="2"/>
                      </a:lnTo>
                      <a:lnTo>
                        <a:pt x="25" y="0"/>
                      </a:lnTo>
                      <a:lnTo>
                        <a:pt x="33" y="0"/>
                      </a:lnTo>
                      <a:lnTo>
                        <a:pt x="39" y="0"/>
                      </a:lnTo>
                      <a:lnTo>
                        <a:pt x="45" y="2"/>
                      </a:lnTo>
                      <a:lnTo>
                        <a:pt x="51" y="6"/>
                      </a:lnTo>
                      <a:lnTo>
                        <a:pt x="55" y="10"/>
                      </a:lnTo>
                      <a:lnTo>
                        <a:pt x="59" y="13"/>
                      </a:lnTo>
                      <a:lnTo>
                        <a:pt x="63" y="19"/>
                      </a:lnTo>
                      <a:lnTo>
                        <a:pt x="63" y="25"/>
                      </a:lnTo>
                      <a:lnTo>
                        <a:pt x="65" y="33"/>
                      </a:lnTo>
                      <a:lnTo>
                        <a:pt x="63" y="39"/>
                      </a:lnTo>
                      <a:lnTo>
                        <a:pt x="63" y="45"/>
                      </a:lnTo>
                      <a:lnTo>
                        <a:pt x="59" y="51"/>
                      </a:lnTo>
                      <a:lnTo>
                        <a:pt x="55" y="55"/>
                      </a:lnTo>
                      <a:lnTo>
                        <a:pt x="51" y="59"/>
                      </a:lnTo>
                      <a:lnTo>
                        <a:pt x="45" y="63"/>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3" name="Freeform 336"/>
                <p:cNvSpPr>
                  <a:spLocks/>
                </p:cNvSpPr>
                <p:nvPr/>
              </p:nvSpPr>
              <p:spPr bwMode="auto">
                <a:xfrm>
                  <a:off x="4465" y="839"/>
                  <a:ext cx="63" cy="65"/>
                </a:xfrm>
                <a:custGeom>
                  <a:avLst/>
                  <a:gdLst>
                    <a:gd name="T0" fmla="*/ 31 w 63"/>
                    <a:gd name="T1" fmla="*/ 0 h 65"/>
                    <a:gd name="T2" fmla="*/ 37 w 63"/>
                    <a:gd name="T3" fmla="*/ 0 h 65"/>
                    <a:gd name="T4" fmla="*/ 43 w 63"/>
                    <a:gd name="T5" fmla="*/ 2 h 65"/>
                    <a:gd name="T6" fmla="*/ 49 w 63"/>
                    <a:gd name="T7" fmla="*/ 6 h 65"/>
                    <a:gd name="T8" fmla="*/ 55 w 63"/>
                    <a:gd name="T9" fmla="*/ 9 h 65"/>
                    <a:gd name="T10" fmla="*/ 59 w 63"/>
                    <a:gd name="T11" fmla="*/ 13 h 65"/>
                    <a:gd name="T12" fmla="*/ 61 w 63"/>
                    <a:gd name="T13" fmla="*/ 19 h 65"/>
                    <a:gd name="T14" fmla="*/ 63 w 63"/>
                    <a:gd name="T15" fmla="*/ 25 h 65"/>
                    <a:gd name="T16" fmla="*/ 63 w 63"/>
                    <a:gd name="T17" fmla="*/ 31 h 65"/>
                    <a:gd name="T18" fmla="*/ 63 w 63"/>
                    <a:gd name="T19" fmla="*/ 39 h 65"/>
                    <a:gd name="T20" fmla="*/ 61 w 63"/>
                    <a:gd name="T21" fmla="*/ 45 h 65"/>
                    <a:gd name="T22" fmla="*/ 59 w 63"/>
                    <a:gd name="T23" fmla="*/ 49 h 65"/>
                    <a:gd name="T24" fmla="*/ 55 w 63"/>
                    <a:gd name="T25" fmla="*/ 55 h 65"/>
                    <a:gd name="T26" fmla="*/ 49 w 63"/>
                    <a:gd name="T27" fmla="*/ 59 h 65"/>
                    <a:gd name="T28" fmla="*/ 43 w 63"/>
                    <a:gd name="T29" fmla="*/ 61 h 65"/>
                    <a:gd name="T30" fmla="*/ 37 w 63"/>
                    <a:gd name="T31" fmla="*/ 63 h 65"/>
                    <a:gd name="T32" fmla="*/ 31 w 63"/>
                    <a:gd name="T33" fmla="*/ 65 h 65"/>
                    <a:gd name="T34" fmla="*/ 26 w 63"/>
                    <a:gd name="T35" fmla="*/ 63 h 65"/>
                    <a:gd name="T36" fmla="*/ 20 w 63"/>
                    <a:gd name="T37" fmla="*/ 61 h 65"/>
                    <a:gd name="T38" fmla="*/ 14 w 63"/>
                    <a:gd name="T39" fmla="*/ 59 h 65"/>
                    <a:gd name="T40" fmla="*/ 10 w 63"/>
                    <a:gd name="T41" fmla="*/ 55 h 65"/>
                    <a:gd name="T42" fmla="*/ 6 w 63"/>
                    <a:gd name="T43" fmla="*/ 49 h 65"/>
                    <a:gd name="T44" fmla="*/ 2 w 63"/>
                    <a:gd name="T45" fmla="*/ 45 h 65"/>
                    <a:gd name="T46" fmla="*/ 0 w 63"/>
                    <a:gd name="T47" fmla="*/ 39 h 65"/>
                    <a:gd name="T48" fmla="*/ 0 w 63"/>
                    <a:gd name="T49" fmla="*/ 31 h 65"/>
                    <a:gd name="T50" fmla="*/ 0 w 63"/>
                    <a:gd name="T51" fmla="*/ 25 h 65"/>
                    <a:gd name="T52" fmla="*/ 2 w 63"/>
                    <a:gd name="T53" fmla="*/ 19 h 65"/>
                    <a:gd name="T54" fmla="*/ 6 w 63"/>
                    <a:gd name="T55" fmla="*/ 13 h 65"/>
                    <a:gd name="T56" fmla="*/ 10 w 63"/>
                    <a:gd name="T57" fmla="*/ 9 h 65"/>
                    <a:gd name="T58" fmla="*/ 14 w 63"/>
                    <a:gd name="T59" fmla="*/ 6 h 65"/>
                    <a:gd name="T60" fmla="*/ 20 w 63"/>
                    <a:gd name="T61" fmla="*/ 2 h 65"/>
                    <a:gd name="T62" fmla="*/ 26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lnTo>
                        <a:pt x="26" y="63"/>
                      </a:lnTo>
                      <a:lnTo>
                        <a:pt x="20" y="61"/>
                      </a:lnTo>
                      <a:lnTo>
                        <a:pt x="14" y="59"/>
                      </a:lnTo>
                      <a:lnTo>
                        <a:pt x="10" y="55"/>
                      </a:lnTo>
                      <a:lnTo>
                        <a:pt x="6" y="49"/>
                      </a:lnTo>
                      <a:lnTo>
                        <a:pt x="2" y="45"/>
                      </a:lnTo>
                      <a:lnTo>
                        <a:pt x="0" y="39"/>
                      </a:lnTo>
                      <a:lnTo>
                        <a:pt x="0" y="31"/>
                      </a:lnTo>
                      <a:lnTo>
                        <a:pt x="0" y="25"/>
                      </a:lnTo>
                      <a:lnTo>
                        <a:pt x="2" y="19"/>
                      </a:lnTo>
                      <a:lnTo>
                        <a:pt x="6" y="13"/>
                      </a:lnTo>
                      <a:lnTo>
                        <a:pt x="10" y="9"/>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4" name="Freeform 337"/>
                <p:cNvSpPr>
                  <a:spLocks/>
                </p:cNvSpPr>
                <p:nvPr/>
              </p:nvSpPr>
              <p:spPr bwMode="auto">
                <a:xfrm>
                  <a:off x="4465" y="839"/>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9 h 65"/>
                    <a:gd name="T12" fmla="*/ 59 w 63"/>
                    <a:gd name="T13" fmla="*/ 13 h 65"/>
                    <a:gd name="T14" fmla="*/ 61 w 63"/>
                    <a:gd name="T15" fmla="*/ 19 h 65"/>
                    <a:gd name="T16" fmla="*/ 63 w 63"/>
                    <a:gd name="T17" fmla="*/ 25 h 65"/>
                    <a:gd name="T18" fmla="*/ 63 w 63"/>
                    <a:gd name="T19" fmla="*/ 31 h 65"/>
                    <a:gd name="T20" fmla="*/ 63 w 63"/>
                    <a:gd name="T21" fmla="*/ 39 h 65"/>
                    <a:gd name="T22" fmla="*/ 61 w 63"/>
                    <a:gd name="T23" fmla="*/ 45 h 65"/>
                    <a:gd name="T24" fmla="*/ 59 w 63"/>
                    <a:gd name="T25" fmla="*/ 49 h 65"/>
                    <a:gd name="T26" fmla="*/ 55 w 63"/>
                    <a:gd name="T27" fmla="*/ 55 h 65"/>
                    <a:gd name="T28" fmla="*/ 49 w 63"/>
                    <a:gd name="T29" fmla="*/ 59 h 65"/>
                    <a:gd name="T30" fmla="*/ 43 w 63"/>
                    <a:gd name="T31" fmla="*/ 61 h 65"/>
                    <a:gd name="T32" fmla="*/ 37 w 63"/>
                    <a:gd name="T33" fmla="*/ 63 h 65"/>
                    <a:gd name="T34" fmla="*/ 31 w 63"/>
                    <a:gd name="T35" fmla="*/ 65 h 65"/>
                    <a:gd name="T36" fmla="*/ 26 w 63"/>
                    <a:gd name="T37" fmla="*/ 63 h 65"/>
                    <a:gd name="T38" fmla="*/ 20 w 63"/>
                    <a:gd name="T39" fmla="*/ 61 h 65"/>
                    <a:gd name="T40" fmla="*/ 14 w 63"/>
                    <a:gd name="T41" fmla="*/ 59 h 65"/>
                    <a:gd name="T42" fmla="*/ 10 w 63"/>
                    <a:gd name="T43" fmla="*/ 55 h 65"/>
                    <a:gd name="T44" fmla="*/ 6 w 63"/>
                    <a:gd name="T45" fmla="*/ 49 h 65"/>
                    <a:gd name="T46" fmla="*/ 2 w 63"/>
                    <a:gd name="T47" fmla="*/ 45 h 65"/>
                    <a:gd name="T48" fmla="*/ 0 w 63"/>
                    <a:gd name="T49" fmla="*/ 39 h 65"/>
                    <a:gd name="T50" fmla="*/ 0 w 63"/>
                    <a:gd name="T51" fmla="*/ 31 h 65"/>
                    <a:gd name="T52" fmla="*/ 0 w 63"/>
                    <a:gd name="T53" fmla="*/ 25 h 65"/>
                    <a:gd name="T54" fmla="*/ 2 w 63"/>
                    <a:gd name="T55" fmla="*/ 19 h 65"/>
                    <a:gd name="T56" fmla="*/ 6 w 63"/>
                    <a:gd name="T57" fmla="*/ 13 h 65"/>
                    <a:gd name="T58" fmla="*/ 10 w 63"/>
                    <a:gd name="T59" fmla="*/ 9 h 65"/>
                    <a:gd name="T60" fmla="*/ 14 w 63"/>
                    <a:gd name="T61" fmla="*/ 6 h 65"/>
                    <a:gd name="T62" fmla="*/ 20 w 63"/>
                    <a:gd name="T63" fmla="*/ 2 h 65"/>
                    <a:gd name="T64" fmla="*/ 26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lnTo>
                        <a:pt x="26" y="63"/>
                      </a:lnTo>
                      <a:lnTo>
                        <a:pt x="20" y="61"/>
                      </a:lnTo>
                      <a:lnTo>
                        <a:pt x="14" y="59"/>
                      </a:lnTo>
                      <a:lnTo>
                        <a:pt x="10" y="55"/>
                      </a:lnTo>
                      <a:lnTo>
                        <a:pt x="6" y="49"/>
                      </a:lnTo>
                      <a:lnTo>
                        <a:pt x="2" y="45"/>
                      </a:lnTo>
                      <a:lnTo>
                        <a:pt x="0" y="39"/>
                      </a:lnTo>
                      <a:lnTo>
                        <a:pt x="0" y="31"/>
                      </a:lnTo>
                      <a:lnTo>
                        <a:pt x="0" y="25"/>
                      </a:lnTo>
                      <a:lnTo>
                        <a:pt x="2" y="19"/>
                      </a:lnTo>
                      <a:lnTo>
                        <a:pt x="6" y="13"/>
                      </a:lnTo>
                      <a:lnTo>
                        <a:pt x="10" y="9"/>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5" name="Freeform 338"/>
                <p:cNvSpPr>
                  <a:spLocks/>
                </p:cNvSpPr>
                <p:nvPr/>
              </p:nvSpPr>
              <p:spPr bwMode="auto">
                <a:xfrm>
                  <a:off x="4431" y="827"/>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1 h 65"/>
                    <a:gd name="T18" fmla="*/ 0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2 h 65"/>
                    <a:gd name="T32" fmla="*/ 32 w 65"/>
                    <a:gd name="T33" fmla="*/ 0 h 65"/>
                    <a:gd name="T34" fmla="*/ 40 w 65"/>
                    <a:gd name="T35" fmla="*/ 2 h 65"/>
                    <a:gd name="T36" fmla="*/ 44 w 65"/>
                    <a:gd name="T37" fmla="*/ 2 h 65"/>
                    <a:gd name="T38" fmla="*/ 50 w 65"/>
                    <a:gd name="T39" fmla="*/ 6 h 65"/>
                    <a:gd name="T40" fmla="*/ 56 w 65"/>
                    <a:gd name="T41" fmla="*/ 10 h 65"/>
                    <a:gd name="T42" fmla="*/ 60 w 65"/>
                    <a:gd name="T43" fmla="*/ 14 h 65"/>
                    <a:gd name="T44" fmla="*/ 62 w 65"/>
                    <a:gd name="T45" fmla="*/ 19 h 65"/>
                    <a:gd name="T46" fmla="*/ 63 w 65"/>
                    <a:gd name="T47" fmla="*/ 25 h 65"/>
                    <a:gd name="T48" fmla="*/ 65 w 65"/>
                    <a:gd name="T49" fmla="*/ 31 h 65"/>
                    <a:gd name="T50" fmla="*/ 63 w 65"/>
                    <a:gd name="T51" fmla="*/ 39 h 65"/>
                    <a:gd name="T52" fmla="*/ 62 w 65"/>
                    <a:gd name="T53" fmla="*/ 45 h 65"/>
                    <a:gd name="T54" fmla="*/ 60 w 65"/>
                    <a:gd name="T55" fmla="*/ 51 h 65"/>
                    <a:gd name="T56" fmla="*/ 56 w 65"/>
                    <a:gd name="T57" fmla="*/ 55 h 65"/>
                    <a:gd name="T58" fmla="*/ 50 w 65"/>
                    <a:gd name="T59" fmla="*/ 59 h 65"/>
                    <a:gd name="T60" fmla="*/ 44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4" y="2"/>
                      </a:lnTo>
                      <a:lnTo>
                        <a:pt x="50" y="6"/>
                      </a:lnTo>
                      <a:lnTo>
                        <a:pt x="56" y="10"/>
                      </a:lnTo>
                      <a:lnTo>
                        <a:pt x="60" y="14"/>
                      </a:lnTo>
                      <a:lnTo>
                        <a:pt x="62" y="19"/>
                      </a:lnTo>
                      <a:lnTo>
                        <a:pt x="63" y="25"/>
                      </a:lnTo>
                      <a:lnTo>
                        <a:pt x="65" y="31"/>
                      </a:lnTo>
                      <a:lnTo>
                        <a:pt x="63" y="39"/>
                      </a:lnTo>
                      <a:lnTo>
                        <a:pt x="62" y="45"/>
                      </a:lnTo>
                      <a:lnTo>
                        <a:pt x="60" y="51"/>
                      </a:lnTo>
                      <a:lnTo>
                        <a:pt x="56" y="55"/>
                      </a:lnTo>
                      <a:lnTo>
                        <a:pt x="50" y="59"/>
                      </a:lnTo>
                      <a:lnTo>
                        <a:pt x="44"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6" name="Freeform 339"/>
                <p:cNvSpPr>
                  <a:spLocks/>
                </p:cNvSpPr>
                <p:nvPr/>
              </p:nvSpPr>
              <p:spPr bwMode="auto">
                <a:xfrm>
                  <a:off x="4431" y="827"/>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1 h 65"/>
                    <a:gd name="T20" fmla="*/ 0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2 h 65"/>
                    <a:gd name="T34" fmla="*/ 32 w 65"/>
                    <a:gd name="T35" fmla="*/ 0 h 65"/>
                    <a:gd name="T36" fmla="*/ 40 w 65"/>
                    <a:gd name="T37" fmla="*/ 2 h 65"/>
                    <a:gd name="T38" fmla="*/ 44 w 65"/>
                    <a:gd name="T39" fmla="*/ 2 h 65"/>
                    <a:gd name="T40" fmla="*/ 50 w 65"/>
                    <a:gd name="T41" fmla="*/ 6 h 65"/>
                    <a:gd name="T42" fmla="*/ 56 w 65"/>
                    <a:gd name="T43" fmla="*/ 10 h 65"/>
                    <a:gd name="T44" fmla="*/ 60 w 65"/>
                    <a:gd name="T45" fmla="*/ 14 h 65"/>
                    <a:gd name="T46" fmla="*/ 62 w 65"/>
                    <a:gd name="T47" fmla="*/ 19 h 65"/>
                    <a:gd name="T48" fmla="*/ 63 w 65"/>
                    <a:gd name="T49" fmla="*/ 25 h 65"/>
                    <a:gd name="T50" fmla="*/ 65 w 65"/>
                    <a:gd name="T51" fmla="*/ 31 h 65"/>
                    <a:gd name="T52" fmla="*/ 63 w 65"/>
                    <a:gd name="T53" fmla="*/ 39 h 65"/>
                    <a:gd name="T54" fmla="*/ 62 w 65"/>
                    <a:gd name="T55" fmla="*/ 45 h 65"/>
                    <a:gd name="T56" fmla="*/ 60 w 65"/>
                    <a:gd name="T57" fmla="*/ 51 h 65"/>
                    <a:gd name="T58" fmla="*/ 56 w 65"/>
                    <a:gd name="T59" fmla="*/ 55 h 65"/>
                    <a:gd name="T60" fmla="*/ 50 w 65"/>
                    <a:gd name="T61" fmla="*/ 59 h 65"/>
                    <a:gd name="T62" fmla="*/ 44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4" y="2"/>
                      </a:lnTo>
                      <a:lnTo>
                        <a:pt x="50" y="6"/>
                      </a:lnTo>
                      <a:lnTo>
                        <a:pt x="56" y="10"/>
                      </a:lnTo>
                      <a:lnTo>
                        <a:pt x="60" y="14"/>
                      </a:lnTo>
                      <a:lnTo>
                        <a:pt x="62" y="19"/>
                      </a:lnTo>
                      <a:lnTo>
                        <a:pt x="63" y="25"/>
                      </a:lnTo>
                      <a:lnTo>
                        <a:pt x="65" y="31"/>
                      </a:lnTo>
                      <a:lnTo>
                        <a:pt x="63" y="39"/>
                      </a:lnTo>
                      <a:lnTo>
                        <a:pt x="62" y="45"/>
                      </a:lnTo>
                      <a:lnTo>
                        <a:pt x="60" y="51"/>
                      </a:lnTo>
                      <a:lnTo>
                        <a:pt x="56" y="55"/>
                      </a:lnTo>
                      <a:lnTo>
                        <a:pt x="50" y="59"/>
                      </a:lnTo>
                      <a:lnTo>
                        <a:pt x="44"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7" name="Freeform 340"/>
                <p:cNvSpPr>
                  <a:spLocks/>
                </p:cNvSpPr>
                <p:nvPr/>
              </p:nvSpPr>
              <p:spPr bwMode="auto">
                <a:xfrm>
                  <a:off x="4498" y="831"/>
                  <a:ext cx="65" cy="63"/>
                </a:xfrm>
                <a:custGeom>
                  <a:avLst/>
                  <a:gdLst>
                    <a:gd name="T0" fmla="*/ 34 w 65"/>
                    <a:gd name="T1" fmla="*/ 63 h 63"/>
                    <a:gd name="T2" fmla="*/ 26 w 65"/>
                    <a:gd name="T3" fmla="*/ 63 h 63"/>
                    <a:gd name="T4" fmla="*/ 20 w 65"/>
                    <a:gd name="T5" fmla="*/ 61 h 63"/>
                    <a:gd name="T6" fmla="*/ 14 w 65"/>
                    <a:gd name="T7" fmla="*/ 57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3 h 63"/>
                    <a:gd name="T20" fmla="*/ 2 w 65"/>
                    <a:gd name="T21" fmla="*/ 19 h 63"/>
                    <a:gd name="T22" fmla="*/ 6 w 65"/>
                    <a:gd name="T23" fmla="*/ 14 h 63"/>
                    <a:gd name="T24" fmla="*/ 10 w 65"/>
                    <a:gd name="T25" fmla="*/ 8 h 63"/>
                    <a:gd name="T26" fmla="*/ 14 w 65"/>
                    <a:gd name="T27" fmla="*/ 4 h 63"/>
                    <a:gd name="T28" fmla="*/ 20 w 65"/>
                    <a:gd name="T29" fmla="*/ 2 h 63"/>
                    <a:gd name="T30" fmla="*/ 26 w 65"/>
                    <a:gd name="T31" fmla="*/ 0 h 63"/>
                    <a:gd name="T32" fmla="*/ 34 w 65"/>
                    <a:gd name="T33" fmla="*/ 0 h 63"/>
                    <a:gd name="T34" fmla="*/ 40 w 65"/>
                    <a:gd name="T35" fmla="*/ 0 h 63"/>
                    <a:gd name="T36" fmla="*/ 46 w 65"/>
                    <a:gd name="T37" fmla="*/ 2 h 63"/>
                    <a:gd name="T38" fmla="*/ 52 w 65"/>
                    <a:gd name="T39" fmla="*/ 4 h 63"/>
                    <a:gd name="T40" fmla="*/ 56 w 65"/>
                    <a:gd name="T41" fmla="*/ 8 h 63"/>
                    <a:gd name="T42" fmla="*/ 59 w 65"/>
                    <a:gd name="T43" fmla="*/ 14 h 63"/>
                    <a:gd name="T44" fmla="*/ 63 w 65"/>
                    <a:gd name="T45" fmla="*/ 19 h 63"/>
                    <a:gd name="T46" fmla="*/ 65 w 65"/>
                    <a:gd name="T47" fmla="*/ 23 h 63"/>
                    <a:gd name="T48" fmla="*/ 65 w 65"/>
                    <a:gd name="T49" fmla="*/ 31 h 63"/>
                    <a:gd name="T50" fmla="*/ 65 w 65"/>
                    <a:gd name="T51" fmla="*/ 37 h 63"/>
                    <a:gd name="T52" fmla="*/ 63 w 65"/>
                    <a:gd name="T53" fmla="*/ 43 h 63"/>
                    <a:gd name="T54" fmla="*/ 59 w 65"/>
                    <a:gd name="T55" fmla="*/ 49 h 63"/>
                    <a:gd name="T56" fmla="*/ 56 w 65"/>
                    <a:gd name="T57" fmla="*/ 53 h 63"/>
                    <a:gd name="T58" fmla="*/ 52 w 65"/>
                    <a:gd name="T59" fmla="*/ 57 h 63"/>
                    <a:gd name="T60" fmla="*/ 46 w 65"/>
                    <a:gd name="T61" fmla="*/ 61 h 63"/>
                    <a:gd name="T62" fmla="*/ 40 w 65"/>
                    <a:gd name="T63" fmla="*/ 63 h 63"/>
                    <a:gd name="T64" fmla="*/ 34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63"/>
                      </a:moveTo>
                      <a:lnTo>
                        <a:pt x="26" y="63"/>
                      </a:lnTo>
                      <a:lnTo>
                        <a:pt x="20" y="61"/>
                      </a:lnTo>
                      <a:lnTo>
                        <a:pt x="14" y="57"/>
                      </a:lnTo>
                      <a:lnTo>
                        <a:pt x="10" y="53"/>
                      </a:lnTo>
                      <a:lnTo>
                        <a:pt x="6" y="49"/>
                      </a:lnTo>
                      <a:lnTo>
                        <a:pt x="2" y="43"/>
                      </a:lnTo>
                      <a:lnTo>
                        <a:pt x="0" y="37"/>
                      </a:lnTo>
                      <a:lnTo>
                        <a:pt x="0" y="31"/>
                      </a:lnTo>
                      <a:lnTo>
                        <a:pt x="0" y="23"/>
                      </a:lnTo>
                      <a:lnTo>
                        <a:pt x="2" y="19"/>
                      </a:lnTo>
                      <a:lnTo>
                        <a:pt x="6" y="14"/>
                      </a:lnTo>
                      <a:lnTo>
                        <a:pt x="10" y="8"/>
                      </a:lnTo>
                      <a:lnTo>
                        <a:pt x="14" y="4"/>
                      </a:lnTo>
                      <a:lnTo>
                        <a:pt x="20" y="2"/>
                      </a:lnTo>
                      <a:lnTo>
                        <a:pt x="26" y="0"/>
                      </a:lnTo>
                      <a:lnTo>
                        <a:pt x="34" y="0"/>
                      </a:lnTo>
                      <a:lnTo>
                        <a:pt x="40" y="0"/>
                      </a:lnTo>
                      <a:lnTo>
                        <a:pt x="46" y="2"/>
                      </a:lnTo>
                      <a:lnTo>
                        <a:pt x="52" y="4"/>
                      </a:lnTo>
                      <a:lnTo>
                        <a:pt x="56" y="8"/>
                      </a:lnTo>
                      <a:lnTo>
                        <a:pt x="59" y="14"/>
                      </a:lnTo>
                      <a:lnTo>
                        <a:pt x="63" y="19"/>
                      </a:lnTo>
                      <a:lnTo>
                        <a:pt x="65" y="23"/>
                      </a:lnTo>
                      <a:lnTo>
                        <a:pt x="65" y="31"/>
                      </a:lnTo>
                      <a:lnTo>
                        <a:pt x="65" y="37"/>
                      </a:lnTo>
                      <a:lnTo>
                        <a:pt x="63" y="43"/>
                      </a:lnTo>
                      <a:lnTo>
                        <a:pt x="59" y="49"/>
                      </a:lnTo>
                      <a:lnTo>
                        <a:pt x="56" y="53"/>
                      </a:lnTo>
                      <a:lnTo>
                        <a:pt x="52" y="57"/>
                      </a:lnTo>
                      <a:lnTo>
                        <a:pt x="46" y="61"/>
                      </a:lnTo>
                      <a:lnTo>
                        <a:pt x="40" y="63"/>
                      </a:lnTo>
                      <a:lnTo>
                        <a:pt x="34"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8" name="Freeform 341"/>
                <p:cNvSpPr>
                  <a:spLocks/>
                </p:cNvSpPr>
                <p:nvPr/>
              </p:nvSpPr>
              <p:spPr bwMode="auto">
                <a:xfrm>
                  <a:off x="4498" y="831"/>
                  <a:ext cx="65" cy="63"/>
                </a:xfrm>
                <a:custGeom>
                  <a:avLst/>
                  <a:gdLst>
                    <a:gd name="T0" fmla="*/ 34 w 65"/>
                    <a:gd name="T1" fmla="*/ 63 h 63"/>
                    <a:gd name="T2" fmla="*/ 34 w 65"/>
                    <a:gd name="T3" fmla="*/ 63 h 63"/>
                    <a:gd name="T4" fmla="*/ 26 w 65"/>
                    <a:gd name="T5" fmla="*/ 63 h 63"/>
                    <a:gd name="T6" fmla="*/ 20 w 65"/>
                    <a:gd name="T7" fmla="*/ 61 h 63"/>
                    <a:gd name="T8" fmla="*/ 14 w 65"/>
                    <a:gd name="T9" fmla="*/ 57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3 h 63"/>
                    <a:gd name="T22" fmla="*/ 2 w 65"/>
                    <a:gd name="T23" fmla="*/ 19 h 63"/>
                    <a:gd name="T24" fmla="*/ 6 w 65"/>
                    <a:gd name="T25" fmla="*/ 14 h 63"/>
                    <a:gd name="T26" fmla="*/ 10 w 65"/>
                    <a:gd name="T27" fmla="*/ 8 h 63"/>
                    <a:gd name="T28" fmla="*/ 14 w 65"/>
                    <a:gd name="T29" fmla="*/ 4 h 63"/>
                    <a:gd name="T30" fmla="*/ 20 w 65"/>
                    <a:gd name="T31" fmla="*/ 2 h 63"/>
                    <a:gd name="T32" fmla="*/ 26 w 65"/>
                    <a:gd name="T33" fmla="*/ 0 h 63"/>
                    <a:gd name="T34" fmla="*/ 34 w 65"/>
                    <a:gd name="T35" fmla="*/ 0 h 63"/>
                    <a:gd name="T36" fmla="*/ 40 w 65"/>
                    <a:gd name="T37" fmla="*/ 0 h 63"/>
                    <a:gd name="T38" fmla="*/ 46 w 65"/>
                    <a:gd name="T39" fmla="*/ 2 h 63"/>
                    <a:gd name="T40" fmla="*/ 52 w 65"/>
                    <a:gd name="T41" fmla="*/ 4 h 63"/>
                    <a:gd name="T42" fmla="*/ 56 w 65"/>
                    <a:gd name="T43" fmla="*/ 8 h 63"/>
                    <a:gd name="T44" fmla="*/ 59 w 65"/>
                    <a:gd name="T45" fmla="*/ 14 h 63"/>
                    <a:gd name="T46" fmla="*/ 63 w 65"/>
                    <a:gd name="T47" fmla="*/ 19 h 63"/>
                    <a:gd name="T48" fmla="*/ 65 w 65"/>
                    <a:gd name="T49" fmla="*/ 23 h 63"/>
                    <a:gd name="T50" fmla="*/ 65 w 65"/>
                    <a:gd name="T51" fmla="*/ 31 h 63"/>
                    <a:gd name="T52" fmla="*/ 65 w 65"/>
                    <a:gd name="T53" fmla="*/ 37 h 63"/>
                    <a:gd name="T54" fmla="*/ 63 w 65"/>
                    <a:gd name="T55" fmla="*/ 43 h 63"/>
                    <a:gd name="T56" fmla="*/ 59 w 65"/>
                    <a:gd name="T57" fmla="*/ 49 h 63"/>
                    <a:gd name="T58" fmla="*/ 56 w 65"/>
                    <a:gd name="T59" fmla="*/ 53 h 63"/>
                    <a:gd name="T60" fmla="*/ 52 w 65"/>
                    <a:gd name="T61" fmla="*/ 57 h 63"/>
                    <a:gd name="T62" fmla="*/ 46 w 65"/>
                    <a:gd name="T63" fmla="*/ 61 h 63"/>
                    <a:gd name="T64" fmla="*/ 40 w 65"/>
                    <a:gd name="T65" fmla="*/ 63 h 63"/>
                    <a:gd name="T66" fmla="*/ 34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63"/>
                      </a:moveTo>
                      <a:lnTo>
                        <a:pt x="34" y="63"/>
                      </a:lnTo>
                      <a:lnTo>
                        <a:pt x="26" y="63"/>
                      </a:lnTo>
                      <a:lnTo>
                        <a:pt x="20" y="61"/>
                      </a:lnTo>
                      <a:lnTo>
                        <a:pt x="14" y="57"/>
                      </a:lnTo>
                      <a:lnTo>
                        <a:pt x="10" y="53"/>
                      </a:lnTo>
                      <a:lnTo>
                        <a:pt x="6" y="49"/>
                      </a:lnTo>
                      <a:lnTo>
                        <a:pt x="2" y="43"/>
                      </a:lnTo>
                      <a:lnTo>
                        <a:pt x="0" y="37"/>
                      </a:lnTo>
                      <a:lnTo>
                        <a:pt x="0" y="31"/>
                      </a:lnTo>
                      <a:lnTo>
                        <a:pt x="0" y="23"/>
                      </a:lnTo>
                      <a:lnTo>
                        <a:pt x="2" y="19"/>
                      </a:lnTo>
                      <a:lnTo>
                        <a:pt x="6" y="14"/>
                      </a:lnTo>
                      <a:lnTo>
                        <a:pt x="10" y="8"/>
                      </a:lnTo>
                      <a:lnTo>
                        <a:pt x="14" y="4"/>
                      </a:lnTo>
                      <a:lnTo>
                        <a:pt x="20" y="2"/>
                      </a:lnTo>
                      <a:lnTo>
                        <a:pt x="26" y="0"/>
                      </a:lnTo>
                      <a:lnTo>
                        <a:pt x="34" y="0"/>
                      </a:lnTo>
                      <a:lnTo>
                        <a:pt x="40" y="0"/>
                      </a:lnTo>
                      <a:lnTo>
                        <a:pt x="46" y="2"/>
                      </a:lnTo>
                      <a:lnTo>
                        <a:pt x="52" y="4"/>
                      </a:lnTo>
                      <a:lnTo>
                        <a:pt x="56" y="8"/>
                      </a:lnTo>
                      <a:lnTo>
                        <a:pt x="59" y="14"/>
                      </a:lnTo>
                      <a:lnTo>
                        <a:pt x="63" y="19"/>
                      </a:lnTo>
                      <a:lnTo>
                        <a:pt x="65" y="23"/>
                      </a:lnTo>
                      <a:lnTo>
                        <a:pt x="65" y="31"/>
                      </a:lnTo>
                      <a:lnTo>
                        <a:pt x="65" y="37"/>
                      </a:lnTo>
                      <a:lnTo>
                        <a:pt x="63" y="43"/>
                      </a:lnTo>
                      <a:lnTo>
                        <a:pt x="59" y="49"/>
                      </a:lnTo>
                      <a:lnTo>
                        <a:pt x="56" y="53"/>
                      </a:lnTo>
                      <a:lnTo>
                        <a:pt x="52" y="57"/>
                      </a:lnTo>
                      <a:lnTo>
                        <a:pt x="46" y="61"/>
                      </a:lnTo>
                      <a:lnTo>
                        <a:pt x="40" y="63"/>
                      </a:lnTo>
                      <a:lnTo>
                        <a:pt x="34"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9" name="Freeform 342"/>
                <p:cNvSpPr>
                  <a:spLocks/>
                </p:cNvSpPr>
                <p:nvPr/>
              </p:nvSpPr>
              <p:spPr bwMode="auto">
                <a:xfrm>
                  <a:off x="4512" y="953"/>
                  <a:ext cx="63" cy="63"/>
                </a:xfrm>
                <a:custGeom>
                  <a:avLst/>
                  <a:gdLst>
                    <a:gd name="T0" fmla="*/ 32 w 63"/>
                    <a:gd name="T1" fmla="*/ 0 h 63"/>
                    <a:gd name="T2" fmla="*/ 38 w 63"/>
                    <a:gd name="T3" fmla="*/ 0 h 63"/>
                    <a:gd name="T4" fmla="*/ 44 w 63"/>
                    <a:gd name="T5" fmla="*/ 2 h 63"/>
                    <a:gd name="T6" fmla="*/ 49 w 63"/>
                    <a:gd name="T7" fmla="*/ 4 h 63"/>
                    <a:gd name="T8" fmla="*/ 55 w 63"/>
                    <a:gd name="T9" fmla="*/ 8 h 63"/>
                    <a:gd name="T10" fmla="*/ 59 w 63"/>
                    <a:gd name="T11" fmla="*/ 14 h 63"/>
                    <a:gd name="T12" fmla="*/ 61 w 63"/>
                    <a:gd name="T13" fmla="*/ 20 h 63"/>
                    <a:gd name="T14" fmla="*/ 63 w 63"/>
                    <a:gd name="T15" fmla="*/ 25 h 63"/>
                    <a:gd name="T16" fmla="*/ 63 w 63"/>
                    <a:gd name="T17" fmla="*/ 31 h 63"/>
                    <a:gd name="T18" fmla="*/ 63 w 63"/>
                    <a:gd name="T19" fmla="*/ 37 h 63"/>
                    <a:gd name="T20" fmla="*/ 61 w 63"/>
                    <a:gd name="T21" fmla="*/ 43 h 63"/>
                    <a:gd name="T22" fmla="*/ 59 w 63"/>
                    <a:gd name="T23" fmla="*/ 49 h 63"/>
                    <a:gd name="T24" fmla="*/ 55 w 63"/>
                    <a:gd name="T25" fmla="*/ 55 h 63"/>
                    <a:gd name="T26" fmla="*/ 49 w 63"/>
                    <a:gd name="T27" fmla="*/ 57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7 h 63"/>
                    <a:gd name="T40" fmla="*/ 10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20 h 63"/>
                    <a:gd name="T54" fmla="*/ 6 w 63"/>
                    <a:gd name="T55" fmla="*/ 14 h 63"/>
                    <a:gd name="T56" fmla="*/ 10 w 63"/>
                    <a:gd name="T57" fmla="*/ 8 h 63"/>
                    <a:gd name="T58" fmla="*/ 14 w 63"/>
                    <a:gd name="T59" fmla="*/ 4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49" y="4"/>
                      </a:lnTo>
                      <a:lnTo>
                        <a:pt x="55" y="8"/>
                      </a:lnTo>
                      <a:lnTo>
                        <a:pt x="59" y="14"/>
                      </a:lnTo>
                      <a:lnTo>
                        <a:pt x="61" y="20"/>
                      </a:lnTo>
                      <a:lnTo>
                        <a:pt x="63" y="25"/>
                      </a:lnTo>
                      <a:lnTo>
                        <a:pt x="63" y="31"/>
                      </a:lnTo>
                      <a:lnTo>
                        <a:pt x="63" y="37"/>
                      </a:lnTo>
                      <a:lnTo>
                        <a:pt x="61" y="43"/>
                      </a:lnTo>
                      <a:lnTo>
                        <a:pt x="59" y="49"/>
                      </a:lnTo>
                      <a:lnTo>
                        <a:pt x="55" y="55"/>
                      </a:lnTo>
                      <a:lnTo>
                        <a:pt x="49" y="57"/>
                      </a:lnTo>
                      <a:lnTo>
                        <a:pt x="44" y="61"/>
                      </a:lnTo>
                      <a:lnTo>
                        <a:pt x="38" y="63"/>
                      </a:lnTo>
                      <a:lnTo>
                        <a:pt x="32" y="63"/>
                      </a:lnTo>
                      <a:lnTo>
                        <a:pt x="26" y="63"/>
                      </a:lnTo>
                      <a:lnTo>
                        <a:pt x="20" y="61"/>
                      </a:lnTo>
                      <a:lnTo>
                        <a:pt x="14" y="57"/>
                      </a:lnTo>
                      <a:lnTo>
                        <a:pt x="10" y="55"/>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0" name="Freeform 343"/>
                <p:cNvSpPr>
                  <a:spLocks/>
                </p:cNvSpPr>
                <p:nvPr/>
              </p:nvSpPr>
              <p:spPr bwMode="auto">
                <a:xfrm>
                  <a:off x="4512" y="953"/>
                  <a:ext cx="63" cy="63"/>
                </a:xfrm>
                <a:custGeom>
                  <a:avLst/>
                  <a:gdLst>
                    <a:gd name="T0" fmla="*/ 32 w 63"/>
                    <a:gd name="T1" fmla="*/ 0 h 63"/>
                    <a:gd name="T2" fmla="*/ 32 w 63"/>
                    <a:gd name="T3" fmla="*/ 0 h 63"/>
                    <a:gd name="T4" fmla="*/ 38 w 63"/>
                    <a:gd name="T5" fmla="*/ 0 h 63"/>
                    <a:gd name="T6" fmla="*/ 44 w 63"/>
                    <a:gd name="T7" fmla="*/ 2 h 63"/>
                    <a:gd name="T8" fmla="*/ 49 w 63"/>
                    <a:gd name="T9" fmla="*/ 4 h 63"/>
                    <a:gd name="T10" fmla="*/ 55 w 63"/>
                    <a:gd name="T11" fmla="*/ 8 h 63"/>
                    <a:gd name="T12" fmla="*/ 59 w 63"/>
                    <a:gd name="T13" fmla="*/ 14 h 63"/>
                    <a:gd name="T14" fmla="*/ 61 w 63"/>
                    <a:gd name="T15" fmla="*/ 20 h 63"/>
                    <a:gd name="T16" fmla="*/ 63 w 63"/>
                    <a:gd name="T17" fmla="*/ 25 h 63"/>
                    <a:gd name="T18" fmla="*/ 63 w 63"/>
                    <a:gd name="T19" fmla="*/ 31 h 63"/>
                    <a:gd name="T20" fmla="*/ 63 w 63"/>
                    <a:gd name="T21" fmla="*/ 37 h 63"/>
                    <a:gd name="T22" fmla="*/ 61 w 63"/>
                    <a:gd name="T23" fmla="*/ 43 h 63"/>
                    <a:gd name="T24" fmla="*/ 59 w 63"/>
                    <a:gd name="T25" fmla="*/ 49 h 63"/>
                    <a:gd name="T26" fmla="*/ 55 w 63"/>
                    <a:gd name="T27" fmla="*/ 55 h 63"/>
                    <a:gd name="T28" fmla="*/ 49 w 63"/>
                    <a:gd name="T29" fmla="*/ 57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7 h 63"/>
                    <a:gd name="T42" fmla="*/ 10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20 h 63"/>
                    <a:gd name="T56" fmla="*/ 6 w 63"/>
                    <a:gd name="T57" fmla="*/ 14 h 63"/>
                    <a:gd name="T58" fmla="*/ 10 w 63"/>
                    <a:gd name="T59" fmla="*/ 8 h 63"/>
                    <a:gd name="T60" fmla="*/ 14 w 63"/>
                    <a:gd name="T61" fmla="*/ 4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49" y="4"/>
                      </a:lnTo>
                      <a:lnTo>
                        <a:pt x="55" y="8"/>
                      </a:lnTo>
                      <a:lnTo>
                        <a:pt x="59" y="14"/>
                      </a:lnTo>
                      <a:lnTo>
                        <a:pt x="61" y="20"/>
                      </a:lnTo>
                      <a:lnTo>
                        <a:pt x="63" y="25"/>
                      </a:lnTo>
                      <a:lnTo>
                        <a:pt x="63" y="31"/>
                      </a:lnTo>
                      <a:lnTo>
                        <a:pt x="63" y="37"/>
                      </a:lnTo>
                      <a:lnTo>
                        <a:pt x="61" y="43"/>
                      </a:lnTo>
                      <a:lnTo>
                        <a:pt x="59" y="49"/>
                      </a:lnTo>
                      <a:lnTo>
                        <a:pt x="55" y="55"/>
                      </a:lnTo>
                      <a:lnTo>
                        <a:pt x="49" y="57"/>
                      </a:lnTo>
                      <a:lnTo>
                        <a:pt x="44" y="61"/>
                      </a:lnTo>
                      <a:lnTo>
                        <a:pt x="38" y="63"/>
                      </a:lnTo>
                      <a:lnTo>
                        <a:pt x="32" y="63"/>
                      </a:lnTo>
                      <a:lnTo>
                        <a:pt x="26" y="63"/>
                      </a:lnTo>
                      <a:lnTo>
                        <a:pt x="20" y="61"/>
                      </a:lnTo>
                      <a:lnTo>
                        <a:pt x="14" y="57"/>
                      </a:lnTo>
                      <a:lnTo>
                        <a:pt x="10" y="55"/>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1" name="Freeform 344"/>
                <p:cNvSpPr>
                  <a:spLocks/>
                </p:cNvSpPr>
                <p:nvPr/>
              </p:nvSpPr>
              <p:spPr bwMode="auto">
                <a:xfrm>
                  <a:off x="4435" y="896"/>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0 w 65"/>
                    <a:gd name="T15" fmla="*/ 37 h 65"/>
                    <a:gd name="T16" fmla="*/ 0 w 65"/>
                    <a:gd name="T17" fmla="*/ 31 h 65"/>
                    <a:gd name="T18" fmla="*/ 0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2 w 65"/>
                    <a:gd name="T39" fmla="*/ 6 h 65"/>
                    <a:gd name="T40" fmla="*/ 56 w 65"/>
                    <a:gd name="T41" fmla="*/ 10 h 65"/>
                    <a:gd name="T42" fmla="*/ 59 w 65"/>
                    <a:gd name="T43" fmla="*/ 14 h 65"/>
                    <a:gd name="T44" fmla="*/ 61 w 65"/>
                    <a:gd name="T45" fmla="*/ 19 h 65"/>
                    <a:gd name="T46" fmla="*/ 63 w 65"/>
                    <a:gd name="T47" fmla="*/ 25 h 65"/>
                    <a:gd name="T48" fmla="*/ 65 w 65"/>
                    <a:gd name="T49" fmla="*/ 31 h 65"/>
                    <a:gd name="T50" fmla="*/ 63 w 65"/>
                    <a:gd name="T51" fmla="*/ 37 h 65"/>
                    <a:gd name="T52" fmla="*/ 61 w 65"/>
                    <a:gd name="T53" fmla="*/ 45 h 65"/>
                    <a:gd name="T54" fmla="*/ 59 w 65"/>
                    <a:gd name="T55" fmla="*/ 49 h 65"/>
                    <a:gd name="T56" fmla="*/ 56 w 65"/>
                    <a:gd name="T57" fmla="*/ 55 h 65"/>
                    <a:gd name="T58" fmla="*/ 52 w 65"/>
                    <a:gd name="T59" fmla="*/ 59 h 65"/>
                    <a:gd name="T60" fmla="*/ 46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49"/>
                      </a:lnTo>
                      <a:lnTo>
                        <a:pt x="2" y="45"/>
                      </a:lnTo>
                      <a:lnTo>
                        <a:pt x="0" y="37"/>
                      </a:lnTo>
                      <a:lnTo>
                        <a:pt x="0" y="31"/>
                      </a:lnTo>
                      <a:lnTo>
                        <a:pt x="0"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1" y="19"/>
                      </a:lnTo>
                      <a:lnTo>
                        <a:pt x="63" y="25"/>
                      </a:lnTo>
                      <a:lnTo>
                        <a:pt x="65" y="31"/>
                      </a:lnTo>
                      <a:lnTo>
                        <a:pt x="63" y="37"/>
                      </a:lnTo>
                      <a:lnTo>
                        <a:pt x="61" y="45"/>
                      </a:lnTo>
                      <a:lnTo>
                        <a:pt x="59" y="49"/>
                      </a:lnTo>
                      <a:lnTo>
                        <a:pt x="56" y="55"/>
                      </a:lnTo>
                      <a:lnTo>
                        <a:pt x="52" y="59"/>
                      </a:lnTo>
                      <a:lnTo>
                        <a:pt x="46"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2" name="Freeform 345"/>
                <p:cNvSpPr>
                  <a:spLocks/>
                </p:cNvSpPr>
                <p:nvPr/>
              </p:nvSpPr>
              <p:spPr bwMode="auto">
                <a:xfrm>
                  <a:off x="4435" y="896"/>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0 w 65"/>
                    <a:gd name="T17" fmla="*/ 37 h 65"/>
                    <a:gd name="T18" fmla="*/ 0 w 65"/>
                    <a:gd name="T19" fmla="*/ 31 h 65"/>
                    <a:gd name="T20" fmla="*/ 0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2 w 65"/>
                    <a:gd name="T41" fmla="*/ 6 h 65"/>
                    <a:gd name="T42" fmla="*/ 56 w 65"/>
                    <a:gd name="T43" fmla="*/ 10 h 65"/>
                    <a:gd name="T44" fmla="*/ 59 w 65"/>
                    <a:gd name="T45" fmla="*/ 14 h 65"/>
                    <a:gd name="T46" fmla="*/ 61 w 65"/>
                    <a:gd name="T47" fmla="*/ 19 h 65"/>
                    <a:gd name="T48" fmla="*/ 63 w 65"/>
                    <a:gd name="T49" fmla="*/ 25 h 65"/>
                    <a:gd name="T50" fmla="*/ 65 w 65"/>
                    <a:gd name="T51" fmla="*/ 31 h 65"/>
                    <a:gd name="T52" fmla="*/ 63 w 65"/>
                    <a:gd name="T53" fmla="*/ 37 h 65"/>
                    <a:gd name="T54" fmla="*/ 61 w 65"/>
                    <a:gd name="T55" fmla="*/ 45 h 65"/>
                    <a:gd name="T56" fmla="*/ 59 w 65"/>
                    <a:gd name="T57" fmla="*/ 49 h 65"/>
                    <a:gd name="T58" fmla="*/ 56 w 65"/>
                    <a:gd name="T59" fmla="*/ 55 h 65"/>
                    <a:gd name="T60" fmla="*/ 52 w 65"/>
                    <a:gd name="T61" fmla="*/ 59 h 65"/>
                    <a:gd name="T62" fmla="*/ 46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49"/>
                      </a:lnTo>
                      <a:lnTo>
                        <a:pt x="2" y="45"/>
                      </a:lnTo>
                      <a:lnTo>
                        <a:pt x="0" y="37"/>
                      </a:lnTo>
                      <a:lnTo>
                        <a:pt x="0" y="31"/>
                      </a:lnTo>
                      <a:lnTo>
                        <a:pt x="0"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1" y="19"/>
                      </a:lnTo>
                      <a:lnTo>
                        <a:pt x="63" y="25"/>
                      </a:lnTo>
                      <a:lnTo>
                        <a:pt x="65" y="31"/>
                      </a:lnTo>
                      <a:lnTo>
                        <a:pt x="63" y="37"/>
                      </a:lnTo>
                      <a:lnTo>
                        <a:pt x="61" y="45"/>
                      </a:lnTo>
                      <a:lnTo>
                        <a:pt x="59" y="49"/>
                      </a:lnTo>
                      <a:lnTo>
                        <a:pt x="56" y="55"/>
                      </a:lnTo>
                      <a:lnTo>
                        <a:pt x="52" y="59"/>
                      </a:lnTo>
                      <a:lnTo>
                        <a:pt x="46"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3" name="Freeform 346"/>
                <p:cNvSpPr>
                  <a:spLocks/>
                </p:cNvSpPr>
                <p:nvPr/>
              </p:nvSpPr>
              <p:spPr bwMode="auto">
                <a:xfrm>
                  <a:off x="4453" y="874"/>
                  <a:ext cx="63" cy="65"/>
                </a:xfrm>
                <a:custGeom>
                  <a:avLst/>
                  <a:gdLst>
                    <a:gd name="T0" fmla="*/ 32 w 63"/>
                    <a:gd name="T1" fmla="*/ 0 h 65"/>
                    <a:gd name="T2" fmla="*/ 38 w 63"/>
                    <a:gd name="T3" fmla="*/ 2 h 65"/>
                    <a:gd name="T4" fmla="*/ 43 w 63"/>
                    <a:gd name="T5" fmla="*/ 4 h 65"/>
                    <a:gd name="T6" fmla="*/ 49 w 63"/>
                    <a:gd name="T7" fmla="*/ 6 h 65"/>
                    <a:gd name="T8" fmla="*/ 53 w 63"/>
                    <a:gd name="T9" fmla="*/ 10 h 65"/>
                    <a:gd name="T10" fmla="*/ 57 w 63"/>
                    <a:gd name="T11" fmla="*/ 14 h 65"/>
                    <a:gd name="T12" fmla="*/ 61 w 63"/>
                    <a:gd name="T13" fmla="*/ 20 h 65"/>
                    <a:gd name="T14" fmla="*/ 63 w 63"/>
                    <a:gd name="T15" fmla="*/ 26 h 65"/>
                    <a:gd name="T16" fmla="*/ 63 w 63"/>
                    <a:gd name="T17" fmla="*/ 34 h 65"/>
                    <a:gd name="T18" fmla="*/ 63 w 63"/>
                    <a:gd name="T19" fmla="*/ 39 h 65"/>
                    <a:gd name="T20" fmla="*/ 61 w 63"/>
                    <a:gd name="T21" fmla="*/ 45 h 65"/>
                    <a:gd name="T22" fmla="*/ 57 w 63"/>
                    <a:gd name="T23" fmla="*/ 51 h 65"/>
                    <a:gd name="T24" fmla="*/ 53 w 63"/>
                    <a:gd name="T25" fmla="*/ 55 h 65"/>
                    <a:gd name="T26" fmla="*/ 49 w 63"/>
                    <a:gd name="T27" fmla="*/ 59 h 65"/>
                    <a:gd name="T28" fmla="*/ 43 w 63"/>
                    <a:gd name="T29" fmla="*/ 63 h 65"/>
                    <a:gd name="T30" fmla="*/ 38 w 63"/>
                    <a:gd name="T31" fmla="*/ 65 h 65"/>
                    <a:gd name="T32" fmla="*/ 32 w 63"/>
                    <a:gd name="T33" fmla="*/ 65 h 65"/>
                    <a:gd name="T34" fmla="*/ 24 w 63"/>
                    <a:gd name="T35" fmla="*/ 65 h 65"/>
                    <a:gd name="T36" fmla="*/ 20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4 h 65"/>
                    <a:gd name="T50" fmla="*/ 0 w 63"/>
                    <a:gd name="T51" fmla="*/ 26 h 65"/>
                    <a:gd name="T52" fmla="*/ 2 w 63"/>
                    <a:gd name="T53" fmla="*/ 20 h 65"/>
                    <a:gd name="T54" fmla="*/ 4 w 63"/>
                    <a:gd name="T55" fmla="*/ 14 h 65"/>
                    <a:gd name="T56" fmla="*/ 8 w 63"/>
                    <a:gd name="T57" fmla="*/ 10 h 65"/>
                    <a:gd name="T58" fmla="*/ 14 w 63"/>
                    <a:gd name="T59" fmla="*/ 6 h 65"/>
                    <a:gd name="T60" fmla="*/ 20 w 63"/>
                    <a:gd name="T61" fmla="*/ 4 h 65"/>
                    <a:gd name="T62" fmla="*/ 24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3" y="4"/>
                      </a:lnTo>
                      <a:lnTo>
                        <a:pt x="49" y="6"/>
                      </a:lnTo>
                      <a:lnTo>
                        <a:pt x="53" y="10"/>
                      </a:lnTo>
                      <a:lnTo>
                        <a:pt x="57" y="14"/>
                      </a:lnTo>
                      <a:lnTo>
                        <a:pt x="61" y="20"/>
                      </a:lnTo>
                      <a:lnTo>
                        <a:pt x="63" y="26"/>
                      </a:lnTo>
                      <a:lnTo>
                        <a:pt x="63" y="34"/>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4"/>
                      </a:lnTo>
                      <a:lnTo>
                        <a:pt x="24"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4" name="Freeform 347"/>
                <p:cNvSpPr>
                  <a:spLocks/>
                </p:cNvSpPr>
                <p:nvPr/>
              </p:nvSpPr>
              <p:spPr bwMode="auto">
                <a:xfrm>
                  <a:off x="4453" y="874"/>
                  <a:ext cx="63" cy="65"/>
                </a:xfrm>
                <a:custGeom>
                  <a:avLst/>
                  <a:gdLst>
                    <a:gd name="T0" fmla="*/ 32 w 63"/>
                    <a:gd name="T1" fmla="*/ 0 h 65"/>
                    <a:gd name="T2" fmla="*/ 32 w 63"/>
                    <a:gd name="T3" fmla="*/ 0 h 65"/>
                    <a:gd name="T4" fmla="*/ 38 w 63"/>
                    <a:gd name="T5" fmla="*/ 2 h 65"/>
                    <a:gd name="T6" fmla="*/ 43 w 63"/>
                    <a:gd name="T7" fmla="*/ 4 h 65"/>
                    <a:gd name="T8" fmla="*/ 49 w 63"/>
                    <a:gd name="T9" fmla="*/ 6 h 65"/>
                    <a:gd name="T10" fmla="*/ 53 w 63"/>
                    <a:gd name="T11" fmla="*/ 10 h 65"/>
                    <a:gd name="T12" fmla="*/ 57 w 63"/>
                    <a:gd name="T13" fmla="*/ 14 h 65"/>
                    <a:gd name="T14" fmla="*/ 61 w 63"/>
                    <a:gd name="T15" fmla="*/ 20 h 65"/>
                    <a:gd name="T16" fmla="*/ 63 w 63"/>
                    <a:gd name="T17" fmla="*/ 26 h 65"/>
                    <a:gd name="T18" fmla="*/ 63 w 63"/>
                    <a:gd name="T19" fmla="*/ 34 h 65"/>
                    <a:gd name="T20" fmla="*/ 63 w 63"/>
                    <a:gd name="T21" fmla="*/ 39 h 65"/>
                    <a:gd name="T22" fmla="*/ 61 w 63"/>
                    <a:gd name="T23" fmla="*/ 45 h 65"/>
                    <a:gd name="T24" fmla="*/ 57 w 63"/>
                    <a:gd name="T25" fmla="*/ 51 h 65"/>
                    <a:gd name="T26" fmla="*/ 53 w 63"/>
                    <a:gd name="T27" fmla="*/ 55 h 65"/>
                    <a:gd name="T28" fmla="*/ 49 w 63"/>
                    <a:gd name="T29" fmla="*/ 59 h 65"/>
                    <a:gd name="T30" fmla="*/ 43 w 63"/>
                    <a:gd name="T31" fmla="*/ 63 h 65"/>
                    <a:gd name="T32" fmla="*/ 38 w 63"/>
                    <a:gd name="T33" fmla="*/ 65 h 65"/>
                    <a:gd name="T34" fmla="*/ 32 w 63"/>
                    <a:gd name="T35" fmla="*/ 65 h 65"/>
                    <a:gd name="T36" fmla="*/ 24 w 63"/>
                    <a:gd name="T37" fmla="*/ 65 h 65"/>
                    <a:gd name="T38" fmla="*/ 20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4 h 65"/>
                    <a:gd name="T52" fmla="*/ 0 w 63"/>
                    <a:gd name="T53" fmla="*/ 26 h 65"/>
                    <a:gd name="T54" fmla="*/ 2 w 63"/>
                    <a:gd name="T55" fmla="*/ 20 h 65"/>
                    <a:gd name="T56" fmla="*/ 4 w 63"/>
                    <a:gd name="T57" fmla="*/ 14 h 65"/>
                    <a:gd name="T58" fmla="*/ 8 w 63"/>
                    <a:gd name="T59" fmla="*/ 10 h 65"/>
                    <a:gd name="T60" fmla="*/ 14 w 63"/>
                    <a:gd name="T61" fmla="*/ 6 h 65"/>
                    <a:gd name="T62" fmla="*/ 20 w 63"/>
                    <a:gd name="T63" fmla="*/ 4 h 65"/>
                    <a:gd name="T64" fmla="*/ 24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3" y="4"/>
                      </a:lnTo>
                      <a:lnTo>
                        <a:pt x="49" y="6"/>
                      </a:lnTo>
                      <a:lnTo>
                        <a:pt x="53" y="10"/>
                      </a:lnTo>
                      <a:lnTo>
                        <a:pt x="57" y="14"/>
                      </a:lnTo>
                      <a:lnTo>
                        <a:pt x="61" y="20"/>
                      </a:lnTo>
                      <a:lnTo>
                        <a:pt x="63" y="26"/>
                      </a:lnTo>
                      <a:lnTo>
                        <a:pt x="63" y="34"/>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4"/>
                      </a:lnTo>
                      <a:lnTo>
                        <a:pt x="24"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5" name="Freeform 348"/>
                <p:cNvSpPr>
                  <a:spLocks/>
                </p:cNvSpPr>
                <p:nvPr/>
              </p:nvSpPr>
              <p:spPr bwMode="auto">
                <a:xfrm>
                  <a:off x="4469" y="929"/>
                  <a:ext cx="65" cy="65"/>
                </a:xfrm>
                <a:custGeom>
                  <a:avLst/>
                  <a:gdLst>
                    <a:gd name="T0" fmla="*/ 31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40 h 65"/>
                    <a:gd name="T16" fmla="*/ 0 w 65"/>
                    <a:gd name="T17" fmla="*/ 34 h 65"/>
                    <a:gd name="T18" fmla="*/ 0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0 h 65"/>
                    <a:gd name="T46" fmla="*/ 63 w 65"/>
                    <a:gd name="T47" fmla="*/ 26 h 65"/>
                    <a:gd name="T48" fmla="*/ 65 w 65"/>
                    <a:gd name="T49" fmla="*/ 34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20" y="63"/>
                      </a:lnTo>
                      <a:lnTo>
                        <a:pt x="14" y="59"/>
                      </a:lnTo>
                      <a:lnTo>
                        <a:pt x="10" y="55"/>
                      </a:lnTo>
                      <a:lnTo>
                        <a:pt x="6" y="51"/>
                      </a:lnTo>
                      <a:lnTo>
                        <a:pt x="2" y="45"/>
                      </a:lnTo>
                      <a:lnTo>
                        <a:pt x="0" y="40"/>
                      </a:lnTo>
                      <a:lnTo>
                        <a:pt x="0" y="34"/>
                      </a:lnTo>
                      <a:lnTo>
                        <a:pt x="0" y="26"/>
                      </a:lnTo>
                      <a:lnTo>
                        <a:pt x="2" y="20"/>
                      </a:lnTo>
                      <a:lnTo>
                        <a:pt x="6" y="16"/>
                      </a:lnTo>
                      <a:lnTo>
                        <a:pt x="10" y="10"/>
                      </a:lnTo>
                      <a:lnTo>
                        <a:pt x="14" y="6"/>
                      </a:lnTo>
                      <a:lnTo>
                        <a:pt x="20" y="4"/>
                      </a:lnTo>
                      <a:lnTo>
                        <a:pt x="25" y="2"/>
                      </a:lnTo>
                      <a:lnTo>
                        <a:pt x="31" y="0"/>
                      </a:lnTo>
                      <a:lnTo>
                        <a:pt x="39"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6" name="Freeform 349"/>
                <p:cNvSpPr>
                  <a:spLocks/>
                </p:cNvSpPr>
                <p:nvPr/>
              </p:nvSpPr>
              <p:spPr bwMode="auto">
                <a:xfrm>
                  <a:off x="4469" y="929"/>
                  <a:ext cx="65" cy="65"/>
                </a:xfrm>
                <a:custGeom>
                  <a:avLst/>
                  <a:gdLst>
                    <a:gd name="T0" fmla="*/ 31 w 65"/>
                    <a:gd name="T1" fmla="*/ 65 h 65"/>
                    <a:gd name="T2" fmla="*/ 31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40 h 65"/>
                    <a:gd name="T18" fmla="*/ 0 w 65"/>
                    <a:gd name="T19" fmla="*/ 34 h 65"/>
                    <a:gd name="T20" fmla="*/ 0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0 h 65"/>
                    <a:gd name="T48" fmla="*/ 63 w 65"/>
                    <a:gd name="T49" fmla="*/ 26 h 65"/>
                    <a:gd name="T50" fmla="*/ 65 w 65"/>
                    <a:gd name="T51" fmla="*/ 34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20" y="63"/>
                      </a:lnTo>
                      <a:lnTo>
                        <a:pt x="14" y="59"/>
                      </a:lnTo>
                      <a:lnTo>
                        <a:pt x="10" y="55"/>
                      </a:lnTo>
                      <a:lnTo>
                        <a:pt x="6" y="51"/>
                      </a:lnTo>
                      <a:lnTo>
                        <a:pt x="2" y="45"/>
                      </a:lnTo>
                      <a:lnTo>
                        <a:pt x="0" y="40"/>
                      </a:lnTo>
                      <a:lnTo>
                        <a:pt x="0" y="34"/>
                      </a:lnTo>
                      <a:lnTo>
                        <a:pt x="0" y="26"/>
                      </a:lnTo>
                      <a:lnTo>
                        <a:pt x="2" y="20"/>
                      </a:lnTo>
                      <a:lnTo>
                        <a:pt x="6" y="16"/>
                      </a:lnTo>
                      <a:lnTo>
                        <a:pt x="10" y="10"/>
                      </a:lnTo>
                      <a:lnTo>
                        <a:pt x="14" y="6"/>
                      </a:lnTo>
                      <a:lnTo>
                        <a:pt x="20" y="4"/>
                      </a:lnTo>
                      <a:lnTo>
                        <a:pt x="25" y="2"/>
                      </a:lnTo>
                      <a:lnTo>
                        <a:pt x="31" y="0"/>
                      </a:lnTo>
                      <a:lnTo>
                        <a:pt x="39"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7" name="Freeform 350"/>
                <p:cNvSpPr>
                  <a:spLocks/>
                </p:cNvSpPr>
                <p:nvPr/>
              </p:nvSpPr>
              <p:spPr bwMode="auto">
                <a:xfrm>
                  <a:off x="4467" y="827"/>
                  <a:ext cx="63" cy="63"/>
                </a:xfrm>
                <a:custGeom>
                  <a:avLst/>
                  <a:gdLst>
                    <a:gd name="T0" fmla="*/ 31 w 63"/>
                    <a:gd name="T1" fmla="*/ 63 h 63"/>
                    <a:gd name="T2" fmla="*/ 26 w 63"/>
                    <a:gd name="T3" fmla="*/ 63 h 63"/>
                    <a:gd name="T4" fmla="*/ 20 w 63"/>
                    <a:gd name="T5" fmla="*/ 61 h 63"/>
                    <a:gd name="T6" fmla="*/ 14 w 63"/>
                    <a:gd name="T7" fmla="*/ 57 h 63"/>
                    <a:gd name="T8" fmla="*/ 8 w 63"/>
                    <a:gd name="T9" fmla="*/ 55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19 h 63"/>
                    <a:gd name="T22" fmla="*/ 6 w 63"/>
                    <a:gd name="T23" fmla="*/ 14 h 63"/>
                    <a:gd name="T24" fmla="*/ 8 w 63"/>
                    <a:gd name="T25" fmla="*/ 8 h 63"/>
                    <a:gd name="T26" fmla="*/ 14 w 63"/>
                    <a:gd name="T27" fmla="*/ 4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19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1" y="0"/>
                      </a:lnTo>
                      <a:lnTo>
                        <a:pt x="37" y="0"/>
                      </a:lnTo>
                      <a:lnTo>
                        <a:pt x="43" y="2"/>
                      </a:lnTo>
                      <a:lnTo>
                        <a:pt x="49" y="4"/>
                      </a:lnTo>
                      <a:lnTo>
                        <a:pt x="55" y="8"/>
                      </a:lnTo>
                      <a:lnTo>
                        <a:pt x="57" y="14"/>
                      </a:lnTo>
                      <a:lnTo>
                        <a:pt x="61" y="19"/>
                      </a:lnTo>
                      <a:lnTo>
                        <a:pt x="63" y="25"/>
                      </a:lnTo>
                      <a:lnTo>
                        <a:pt x="63" y="31"/>
                      </a:lnTo>
                      <a:lnTo>
                        <a:pt x="63" y="37"/>
                      </a:lnTo>
                      <a:lnTo>
                        <a:pt x="61" y="43"/>
                      </a:lnTo>
                      <a:lnTo>
                        <a:pt x="57" y="49"/>
                      </a:lnTo>
                      <a:lnTo>
                        <a:pt x="55" y="55"/>
                      </a:lnTo>
                      <a:lnTo>
                        <a:pt x="49" y="57"/>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8" name="Freeform 351"/>
                <p:cNvSpPr>
                  <a:spLocks/>
                </p:cNvSpPr>
                <p:nvPr/>
              </p:nvSpPr>
              <p:spPr bwMode="auto">
                <a:xfrm>
                  <a:off x="4467" y="827"/>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8 w 63"/>
                    <a:gd name="T11" fmla="*/ 55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19 h 63"/>
                    <a:gd name="T24" fmla="*/ 6 w 63"/>
                    <a:gd name="T25" fmla="*/ 14 h 63"/>
                    <a:gd name="T26" fmla="*/ 8 w 63"/>
                    <a:gd name="T27" fmla="*/ 8 h 63"/>
                    <a:gd name="T28" fmla="*/ 14 w 63"/>
                    <a:gd name="T29" fmla="*/ 4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19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1" y="0"/>
                      </a:lnTo>
                      <a:lnTo>
                        <a:pt x="37" y="0"/>
                      </a:lnTo>
                      <a:lnTo>
                        <a:pt x="43" y="2"/>
                      </a:lnTo>
                      <a:lnTo>
                        <a:pt x="49" y="4"/>
                      </a:lnTo>
                      <a:lnTo>
                        <a:pt x="55" y="8"/>
                      </a:lnTo>
                      <a:lnTo>
                        <a:pt x="57" y="14"/>
                      </a:lnTo>
                      <a:lnTo>
                        <a:pt x="61" y="19"/>
                      </a:lnTo>
                      <a:lnTo>
                        <a:pt x="63" y="25"/>
                      </a:lnTo>
                      <a:lnTo>
                        <a:pt x="63" y="31"/>
                      </a:lnTo>
                      <a:lnTo>
                        <a:pt x="63" y="37"/>
                      </a:lnTo>
                      <a:lnTo>
                        <a:pt x="61" y="43"/>
                      </a:lnTo>
                      <a:lnTo>
                        <a:pt x="57" y="49"/>
                      </a:lnTo>
                      <a:lnTo>
                        <a:pt x="55" y="55"/>
                      </a:lnTo>
                      <a:lnTo>
                        <a:pt x="49" y="57"/>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9" name="Freeform 352"/>
                <p:cNvSpPr>
                  <a:spLocks/>
                </p:cNvSpPr>
                <p:nvPr/>
              </p:nvSpPr>
              <p:spPr bwMode="auto">
                <a:xfrm>
                  <a:off x="4496" y="880"/>
                  <a:ext cx="63" cy="65"/>
                </a:xfrm>
                <a:custGeom>
                  <a:avLst/>
                  <a:gdLst>
                    <a:gd name="T0" fmla="*/ 32 w 63"/>
                    <a:gd name="T1" fmla="*/ 65 h 65"/>
                    <a:gd name="T2" fmla="*/ 26 w 63"/>
                    <a:gd name="T3" fmla="*/ 63 h 65"/>
                    <a:gd name="T4" fmla="*/ 18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1 h 65"/>
                    <a:gd name="T18" fmla="*/ 0 w 63"/>
                    <a:gd name="T19" fmla="*/ 26 h 65"/>
                    <a:gd name="T20" fmla="*/ 2 w 63"/>
                    <a:gd name="T21" fmla="*/ 20 h 65"/>
                    <a:gd name="T22" fmla="*/ 4 w 63"/>
                    <a:gd name="T23" fmla="*/ 14 h 65"/>
                    <a:gd name="T24" fmla="*/ 8 w 63"/>
                    <a:gd name="T25" fmla="*/ 10 h 65"/>
                    <a:gd name="T26" fmla="*/ 14 w 63"/>
                    <a:gd name="T27" fmla="*/ 6 h 65"/>
                    <a:gd name="T28" fmla="*/ 18 w 63"/>
                    <a:gd name="T29" fmla="*/ 2 h 65"/>
                    <a:gd name="T30" fmla="*/ 26 w 63"/>
                    <a:gd name="T31" fmla="*/ 2 h 65"/>
                    <a:gd name="T32" fmla="*/ 32 w 63"/>
                    <a:gd name="T33" fmla="*/ 0 h 65"/>
                    <a:gd name="T34" fmla="*/ 38 w 63"/>
                    <a:gd name="T35" fmla="*/ 2 h 65"/>
                    <a:gd name="T36" fmla="*/ 44 w 63"/>
                    <a:gd name="T37" fmla="*/ 2 h 65"/>
                    <a:gd name="T38" fmla="*/ 50 w 63"/>
                    <a:gd name="T39" fmla="*/ 6 h 65"/>
                    <a:gd name="T40" fmla="*/ 56 w 63"/>
                    <a:gd name="T41" fmla="*/ 10 h 65"/>
                    <a:gd name="T42" fmla="*/ 58 w 63"/>
                    <a:gd name="T43" fmla="*/ 14 h 65"/>
                    <a:gd name="T44" fmla="*/ 61 w 63"/>
                    <a:gd name="T45" fmla="*/ 20 h 65"/>
                    <a:gd name="T46" fmla="*/ 63 w 63"/>
                    <a:gd name="T47" fmla="*/ 26 h 65"/>
                    <a:gd name="T48" fmla="*/ 63 w 63"/>
                    <a:gd name="T49" fmla="*/ 31 h 65"/>
                    <a:gd name="T50" fmla="*/ 63 w 63"/>
                    <a:gd name="T51" fmla="*/ 39 h 65"/>
                    <a:gd name="T52" fmla="*/ 61 w 63"/>
                    <a:gd name="T53" fmla="*/ 45 h 65"/>
                    <a:gd name="T54" fmla="*/ 58 w 63"/>
                    <a:gd name="T55" fmla="*/ 51 h 65"/>
                    <a:gd name="T56" fmla="*/ 56 w 63"/>
                    <a:gd name="T57" fmla="*/ 55 h 65"/>
                    <a:gd name="T58" fmla="*/ 50 w 63"/>
                    <a:gd name="T59" fmla="*/ 59 h 65"/>
                    <a:gd name="T60" fmla="*/ 44 w 63"/>
                    <a:gd name="T61" fmla="*/ 63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18" y="63"/>
                      </a:lnTo>
                      <a:lnTo>
                        <a:pt x="14" y="59"/>
                      </a:lnTo>
                      <a:lnTo>
                        <a:pt x="8" y="55"/>
                      </a:lnTo>
                      <a:lnTo>
                        <a:pt x="4" y="51"/>
                      </a:lnTo>
                      <a:lnTo>
                        <a:pt x="2" y="45"/>
                      </a:lnTo>
                      <a:lnTo>
                        <a:pt x="0" y="39"/>
                      </a:lnTo>
                      <a:lnTo>
                        <a:pt x="0" y="31"/>
                      </a:lnTo>
                      <a:lnTo>
                        <a:pt x="0" y="26"/>
                      </a:lnTo>
                      <a:lnTo>
                        <a:pt x="2" y="20"/>
                      </a:lnTo>
                      <a:lnTo>
                        <a:pt x="4" y="14"/>
                      </a:lnTo>
                      <a:lnTo>
                        <a:pt x="8" y="10"/>
                      </a:lnTo>
                      <a:lnTo>
                        <a:pt x="14" y="6"/>
                      </a:lnTo>
                      <a:lnTo>
                        <a:pt x="18" y="2"/>
                      </a:lnTo>
                      <a:lnTo>
                        <a:pt x="26" y="2"/>
                      </a:lnTo>
                      <a:lnTo>
                        <a:pt x="32" y="0"/>
                      </a:lnTo>
                      <a:lnTo>
                        <a:pt x="38" y="2"/>
                      </a:lnTo>
                      <a:lnTo>
                        <a:pt x="44" y="2"/>
                      </a:lnTo>
                      <a:lnTo>
                        <a:pt x="50" y="6"/>
                      </a:lnTo>
                      <a:lnTo>
                        <a:pt x="56" y="10"/>
                      </a:lnTo>
                      <a:lnTo>
                        <a:pt x="58" y="14"/>
                      </a:lnTo>
                      <a:lnTo>
                        <a:pt x="61" y="20"/>
                      </a:lnTo>
                      <a:lnTo>
                        <a:pt x="63" y="26"/>
                      </a:lnTo>
                      <a:lnTo>
                        <a:pt x="63" y="31"/>
                      </a:lnTo>
                      <a:lnTo>
                        <a:pt x="63" y="39"/>
                      </a:lnTo>
                      <a:lnTo>
                        <a:pt x="61" y="45"/>
                      </a:lnTo>
                      <a:lnTo>
                        <a:pt x="58" y="51"/>
                      </a:lnTo>
                      <a:lnTo>
                        <a:pt x="56" y="55"/>
                      </a:lnTo>
                      <a:lnTo>
                        <a:pt x="50" y="59"/>
                      </a:lnTo>
                      <a:lnTo>
                        <a:pt x="44"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0" name="Freeform 353"/>
                <p:cNvSpPr>
                  <a:spLocks/>
                </p:cNvSpPr>
                <p:nvPr/>
              </p:nvSpPr>
              <p:spPr bwMode="auto">
                <a:xfrm>
                  <a:off x="4496" y="880"/>
                  <a:ext cx="63" cy="65"/>
                </a:xfrm>
                <a:custGeom>
                  <a:avLst/>
                  <a:gdLst>
                    <a:gd name="T0" fmla="*/ 32 w 63"/>
                    <a:gd name="T1" fmla="*/ 65 h 65"/>
                    <a:gd name="T2" fmla="*/ 32 w 63"/>
                    <a:gd name="T3" fmla="*/ 65 h 65"/>
                    <a:gd name="T4" fmla="*/ 26 w 63"/>
                    <a:gd name="T5" fmla="*/ 63 h 65"/>
                    <a:gd name="T6" fmla="*/ 18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1 h 65"/>
                    <a:gd name="T20" fmla="*/ 0 w 63"/>
                    <a:gd name="T21" fmla="*/ 26 h 65"/>
                    <a:gd name="T22" fmla="*/ 2 w 63"/>
                    <a:gd name="T23" fmla="*/ 20 h 65"/>
                    <a:gd name="T24" fmla="*/ 4 w 63"/>
                    <a:gd name="T25" fmla="*/ 14 h 65"/>
                    <a:gd name="T26" fmla="*/ 8 w 63"/>
                    <a:gd name="T27" fmla="*/ 10 h 65"/>
                    <a:gd name="T28" fmla="*/ 14 w 63"/>
                    <a:gd name="T29" fmla="*/ 6 h 65"/>
                    <a:gd name="T30" fmla="*/ 18 w 63"/>
                    <a:gd name="T31" fmla="*/ 2 h 65"/>
                    <a:gd name="T32" fmla="*/ 26 w 63"/>
                    <a:gd name="T33" fmla="*/ 2 h 65"/>
                    <a:gd name="T34" fmla="*/ 32 w 63"/>
                    <a:gd name="T35" fmla="*/ 0 h 65"/>
                    <a:gd name="T36" fmla="*/ 38 w 63"/>
                    <a:gd name="T37" fmla="*/ 2 h 65"/>
                    <a:gd name="T38" fmla="*/ 44 w 63"/>
                    <a:gd name="T39" fmla="*/ 2 h 65"/>
                    <a:gd name="T40" fmla="*/ 50 w 63"/>
                    <a:gd name="T41" fmla="*/ 6 h 65"/>
                    <a:gd name="T42" fmla="*/ 56 w 63"/>
                    <a:gd name="T43" fmla="*/ 10 h 65"/>
                    <a:gd name="T44" fmla="*/ 58 w 63"/>
                    <a:gd name="T45" fmla="*/ 14 h 65"/>
                    <a:gd name="T46" fmla="*/ 61 w 63"/>
                    <a:gd name="T47" fmla="*/ 20 h 65"/>
                    <a:gd name="T48" fmla="*/ 63 w 63"/>
                    <a:gd name="T49" fmla="*/ 26 h 65"/>
                    <a:gd name="T50" fmla="*/ 63 w 63"/>
                    <a:gd name="T51" fmla="*/ 31 h 65"/>
                    <a:gd name="T52" fmla="*/ 63 w 63"/>
                    <a:gd name="T53" fmla="*/ 39 h 65"/>
                    <a:gd name="T54" fmla="*/ 61 w 63"/>
                    <a:gd name="T55" fmla="*/ 45 h 65"/>
                    <a:gd name="T56" fmla="*/ 58 w 63"/>
                    <a:gd name="T57" fmla="*/ 51 h 65"/>
                    <a:gd name="T58" fmla="*/ 56 w 63"/>
                    <a:gd name="T59" fmla="*/ 55 h 65"/>
                    <a:gd name="T60" fmla="*/ 50 w 63"/>
                    <a:gd name="T61" fmla="*/ 59 h 65"/>
                    <a:gd name="T62" fmla="*/ 44 w 63"/>
                    <a:gd name="T63" fmla="*/ 63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18" y="63"/>
                      </a:lnTo>
                      <a:lnTo>
                        <a:pt x="14" y="59"/>
                      </a:lnTo>
                      <a:lnTo>
                        <a:pt x="8" y="55"/>
                      </a:lnTo>
                      <a:lnTo>
                        <a:pt x="4" y="51"/>
                      </a:lnTo>
                      <a:lnTo>
                        <a:pt x="2" y="45"/>
                      </a:lnTo>
                      <a:lnTo>
                        <a:pt x="0" y="39"/>
                      </a:lnTo>
                      <a:lnTo>
                        <a:pt x="0" y="31"/>
                      </a:lnTo>
                      <a:lnTo>
                        <a:pt x="0" y="26"/>
                      </a:lnTo>
                      <a:lnTo>
                        <a:pt x="2" y="20"/>
                      </a:lnTo>
                      <a:lnTo>
                        <a:pt x="4" y="14"/>
                      </a:lnTo>
                      <a:lnTo>
                        <a:pt x="8" y="10"/>
                      </a:lnTo>
                      <a:lnTo>
                        <a:pt x="14" y="6"/>
                      </a:lnTo>
                      <a:lnTo>
                        <a:pt x="18" y="2"/>
                      </a:lnTo>
                      <a:lnTo>
                        <a:pt x="26" y="2"/>
                      </a:lnTo>
                      <a:lnTo>
                        <a:pt x="32" y="0"/>
                      </a:lnTo>
                      <a:lnTo>
                        <a:pt x="38" y="2"/>
                      </a:lnTo>
                      <a:lnTo>
                        <a:pt x="44" y="2"/>
                      </a:lnTo>
                      <a:lnTo>
                        <a:pt x="50" y="6"/>
                      </a:lnTo>
                      <a:lnTo>
                        <a:pt x="56" y="10"/>
                      </a:lnTo>
                      <a:lnTo>
                        <a:pt x="58" y="14"/>
                      </a:lnTo>
                      <a:lnTo>
                        <a:pt x="61" y="20"/>
                      </a:lnTo>
                      <a:lnTo>
                        <a:pt x="63" y="26"/>
                      </a:lnTo>
                      <a:lnTo>
                        <a:pt x="63" y="31"/>
                      </a:lnTo>
                      <a:lnTo>
                        <a:pt x="63" y="39"/>
                      </a:lnTo>
                      <a:lnTo>
                        <a:pt x="61" y="45"/>
                      </a:lnTo>
                      <a:lnTo>
                        <a:pt x="58" y="51"/>
                      </a:lnTo>
                      <a:lnTo>
                        <a:pt x="56" y="55"/>
                      </a:lnTo>
                      <a:lnTo>
                        <a:pt x="50" y="59"/>
                      </a:lnTo>
                      <a:lnTo>
                        <a:pt x="44"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1" name="Freeform 354"/>
                <p:cNvSpPr>
                  <a:spLocks/>
                </p:cNvSpPr>
                <p:nvPr/>
              </p:nvSpPr>
              <p:spPr bwMode="auto">
                <a:xfrm>
                  <a:off x="4520" y="906"/>
                  <a:ext cx="63" cy="63"/>
                </a:xfrm>
                <a:custGeom>
                  <a:avLst/>
                  <a:gdLst>
                    <a:gd name="T0" fmla="*/ 32 w 63"/>
                    <a:gd name="T1" fmla="*/ 63 h 63"/>
                    <a:gd name="T2" fmla="*/ 26 w 63"/>
                    <a:gd name="T3" fmla="*/ 63 h 63"/>
                    <a:gd name="T4" fmla="*/ 18 w 63"/>
                    <a:gd name="T5" fmla="*/ 61 h 63"/>
                    <a:gd name="T6" fmla="*/ 14 w 63"/>
                    <a:gd name="T7" fmla="*/ 57 h 63"/>
                    <a:gd name="T8" fmla="*/ 8 w 63"/>
                    <a:gd name="T9" fmla="*/ 55 h 63"/>
                    <a:gd name="T10" fmla="*/ 4 w 63"/>
                    <a:gd name="T11" fmla="*/ 49 h 63"/>
                    <a:gd name="T12" fmla="*/ 2 w 63"/>
                    <a:gd name="T13" fmla="*/ 43 h 63"/>
                    <a:gd name="T14" fmla="*/ 0 w 63"/>
                    <a:gd name="T15" fmla="*/ 37 h 63"/>
                    <a:gd name="T16" fmla="*/ 0 w 63"/>
                    <a:gd name="T17" fmla="*/ 31 h 63"/>
                    <a:gd name="T18" fmla="*/ 0 w 63"/>
                    <a:gd name="T19" fmla="*/ 25 h 63"/>
                    <a:gd name="T20" fmla="*/ 2 w 63"/>
                    <a:gd name="T21" fmla="*/ 17 h 63"/>
                    <a:gd name="T22" fmla="*/ 4 w 63"/>
                    <a:gd name="T23" fmla="*/ 13 h 63"/>
                    <a:gd name="T24" fmla="*/ 8 w 63"/>
                    <a:gd name="T25" fmla="*/ 7 h 63"/>
                    <a:gd name="T26" fmla="*/ 14 w 63"/>
                    <a:gd name="T27" fmla="*/ 4 h 63"/>
                    <a:gd name="T28" fmla="*/ 18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7 h 63"/>
                    <a:gd name="T42" fmla="*/ 57 w 63"/>
                    <a:gd name="T43" fmla="*/ 13 h 63"/>
                    <a:gd name="T44" fmla="*/ 61 w 63"/>
                    <a:gd name="T45" fmla="*/ 17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18" y="61"/>
                      </a:lnTo>
                      <a:lnTo>
                        <a:pt x="14" y="57"/>
                      </a:lnTo>
                      <a:lnTo>
                        <a:pt x="8" y="55"/>
                      </a:lnTo>
                      <a:lnTo>
                        <a:pt x="4" y="49"/>
                      </a:lnTo>
                      <a:lnTo>
                        <a:pt x="2" y="43"/>
                      </a:lnTo>
                      <a:lnTo>
                        <a:pt x="0" y="37"/>
                      </a:lnTo>
                      <a:lnTo>
                        <a:pt x="0" y="31"/>
                      </a:lnTo>
                      <a:lnTo>
                        <a:pt x="0" y="25"/>
                      </a:lnTo>
                      <a:lnTo>
                        <a:pt x="2" y="17"/>
                      </a:lnTo>
                      <a:lnTo>
                        <a:pt x="4" y="13"/>
                      </a:lnTo>
                      <a:lnTo>
                        <a:pt x="8" y="7"/>
                      </a:lnTo>
                      <a:lnTo>
                        <a:pt x="14" y="4"/>
                      </a:lnTo>
                      <a:lnTo>
                        <a:pt x="18" y="2"/>
                      </a:lnTo>
                      <a:lnTo>
                        <a:pt x="26" y="0"/>
                      </a:lnTo>
                      <a:lnTo>
                        <a:pt x="32" y="0"/>
                      </a:lnTo>
                      <a:lnTo>
                        <a:pt x="37" y="0"/>
                      </a:lnTo>
                      <a:lnTo>
                        <a:pt x="43" y="2"/>
                      </a:lnTo>
                      <a:lnTo>
                        <a:pt x="49" y="4"/>
                      </a:lnTo>
                      <a:lnTo>
                        <a:pt x="55" y="7"/>
                      </a:lnTo>
                      <a:lnTo>
                        <a:pt x="57" y="13"/>
                      </a:lnTo>
                      <a:lnTo>
                        <a:pt x="61" y="17"/>
                      </a:lnTo>
                      <a:lnTo>
                        <a:pt x="63" y="25"/>
                      </a:lnTo>
                      <a:lnTo>
                        <a:pt x="63" y="31"/>
                      </a:lnTo>
                      <a:lnTo>
                        <a:pt x="63" y="37"/>
                      </a:lnTo>
                      <a:lnTo>
                        <a:pt x="61" y="43"/>
                      </a:lnTo>
                      <a:lnTo>
                        <a:pt x="57" y="49"/>
                      </a:lnTo>
                      <a:lnTo>
                        <a:pt x="55" y="55"/>
                      </a:lnTo>
                      <a:lnTo>
                        <a:pt x="49" y="57"/>
                      </a:lnTo>
                      <a:lnTo>
                        <a:pt x="43" y="61"/>
                      </a:lnTo>
                      <a:lnTo>
                        <a:pt x="37"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2" name="Freeform 355"/>
                <p:cNvSpPr>
                  <a:spLocks/>
                </p:cNvSpPr>
                <p:nvPr/>
              </p:nvSpPr>
              <p:spPr bwMode="auto">
                <a:xfrm>
                  <a:off x="4520" y="906"/>
                  <a:ext cx="63" cy="63"/>
                </a:xfrm>
                <a:custGeom>
                  <a:avLst/>
                  <a:gdLst>
                    <a:gd name="T0" fmla="*/ 32 w 63"/>
                    <a:gd name="T1" fmla="*/ 63 h 63"/>
                    <a:gd name="T2" fmla="*/ 32 w 63"/>
                    <a:gd name="T3" fmla="*/ 63 h 63"/>
                    <a:gd name="T4" fmla="*/ 26 w 63"/>
                    <a:gd name="T5" fmla="*/ 63 h 63"/>
                    <a:gd name="T6" fmla="*/ 18 w 63"/>
                    <a:gd name="T7" fmla="*/ 61 h 63"/>
                    <a:gd name="T8" fmla="*/ 14 w 63"/>
                    <a:gd name="T9" fmla="*/ 57 h 63"/>
                    <a:gd name="T10" fmla="*/ 8 w 63"/>
                    <a:gd name="T11" fmla="*/ 55 h 63"/>
                    <a:gd name="T12" fmla="*/ 4 w 63"/>
                    <a:gd name="T13" fmla="*/ 49 h 63"/>
                    <a:gd name="T14" fmla="*/ 2 w 63"/>
                    <a:gd name="T15" fmla="*/ 43 h 63"/>
                    <a:gd name="T16" fmla="*/ 0 w 63"/>
                    <a:gd name="T17" fmla="*/ 37 h 63"/>
                    <a:gd name="T18" fmla="*/ 0 w 63"/>
                    <a:gd name="T19" fmla="*/ 31 h 63"/>
                    <a:gd name="T20" fmla="*/ 0 w 63"/>
                    <a:gd name="T21" fmla="*/ 25 h 63"/>
                    <a:gd name="T22" fmla="*/ 2 w 63"/>
                    <a:gd name="T23" fmla="*/ 17 h 63"/>
                    <a:gd name="T24" fmla="*/ 4 w 63"/>
                    <a:gd name="T25" fmla="*/ 13 h 63"/>
                    <a:gd name="T26" fmla="*/ 8 w 63"/>
                    <a:gd name="T27" fmla="*/ 7 h 63"/>
                    <a:gd name="T28" fmla="*/ 14 w 63"/>
                    <a:gd name="T29" fmla="*/ 4 h 63"/>
                    <a:gd name="T30" fmla="*/ 18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7 h 63"/>
                    <a:gd name="T44" fmla="*/ 57 w 63"/>
                    <a:gd name="T45" fmla="*/ 13 h 63"/>
                    <a:gd name="T46" fmla="*/ 61 w 63"/>
                    <a:gd name="T47" fmla="*/ 17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18" y="61"/>
                      </a:lnTo>
                      <a:lnTo>
                        <a:pt x="14" y="57"/>
                      </a:lnTo>
                      <a:lnTo>
                        <a:pt x="8" y="55"/>
                      </a:lnTo>
                      <a:lnTo>
                        <a:pt x="4" y="49"/>
                      </a:lnTo>
                      <a:lnTo>
                        <a:pt x="2" y="43"/>
                      </a:lnTo>
                      <a:lnTo>
                        <a:pt x="0" y="37"/>
                      </a:lnTo>
                      <a:lnTo>
                        <a:pt x="0" y="31"/>
                      </a:lnTo>
                      <a:lnTo>
                        <a:pt x="0" y="25"/>
                      </a:lnTo>
                      <a:lnTo>
                        <a:pt x="2" y="17"/>
                      </a:lnTo>
                      <a:lnTo>
                        <a:pt x="4" y="13"/>
                      </a:lnTo>
                      <a:lnTo>
                        <a:pt x="8" y="7"/>
                      </a:lnTo>
                      <a:lnTo>
                        <a:pt x="14" y="4"/>
                      </a:lnTo>
                      <a:lnTo>
                        <a:pt x="18" y="2"/>
                      </a:lnTo>
                      <a:lnTo>
                        <a:pt x="26" y="0"/>
                      </a:lnTo>
                      <a:lnTo>
                        <a:pt x="32" y="0"/>
                      </a:lnTo>
                      <a:lnTo>
                        <a:pt x="37" y="0"/>
                      </a:lnTo>
                      <a:lnTo>
                        <a:pt x="43" y="2"/>
                      </a:lnTo>
                      <a:lnTo>
                        <a:pt x="49" y="4"/>
                      </a:lnTo>
                      <a:lnTo>
                        <a:pt x="55" y="7"/>
                      </a:lnTo>
                      <a:lnTo>
                        <a:pt x="57" y="13"/>
                      </a:lnTo>
                      <a:lnTo>
                        <a:pt x="61" y="17"/>
                      </a:lnTo>
                      <a:lnTo>
                        <a:pt x="63" y="25"/>
                      </a:lnTo>
                      <a:lnTo>
                        <a:pt x="63" y="31"/>
                      </a:lnTo>
                      <a:lnTo>
                        <a:pt x="63" y="37"/>
                      </a:lnTo>
                      <a:lnTo>
                        <a:pt x="61" y="43"/>
                      </a:lnTo>
                      <a:lnTo>
                        <a:pt x="57" y="49"/>
                      </a:lnTo>
                      <a:lnTo>
                        <a:pt x="55" y="55"/>
                      </a:lnTo>
                      <a:lnTo>
                        <a:pt x="49" y="57"/>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3" name="Freeform 356"/>
                <p:cNvSpPr>
                  <a:spLocks/>
                </p:cNvSpPr>
                <p:nvPr/>
              </p:nvSpPr>
              <p:spPr bwMode="auto">
                <a:xfrm>
                  <a:off x="4650" y="821"/>
                  <a:ext cx="63" cy="65"/>
                </a:xfrm>
                <a:custGeom>
                  <a:avLst/>
                  <a:gdLst>
                    <a:gd name="T0" fmla="*/ 63 w 63"/>
                    <a:gd name="T1" fmla="*/ 31 h 65"/>
                    <a:gd name="T2" fmla="*/ 63 w 63"/>
                    <a:gd name="T3" fmla="*/ 39 h 65"/>
                    <a:gd name="T4" fmla="*/ 61 w 63"/>
                    <a:gd name="T5" fmla="*/ 45 h 65"/>
                    <a:gd name="T6" fmla="*/ 57 w 63"/>
                    <a:gd name="T7" fmla="*/ 51 h 65"/>
                    <a:gd name="T8" fmla="*/ 53 w 63"/>
                    <a:gd name="T9" fmla="*/ 55 h 65"/>
                    <a:gd name="T10" fmla="*/ 49 w 63"/>
                    <a:gd name="T11" fmla="*/ 59 h 65"/>
                    <a:gd name="T12" fmla="*/ 43 w 63"/>
                    <a:gd name="T13" fmla="*/ 61 h 65"/>
                    <a:gd name="T14" fmla="*/ 37 w 63"/>
                    <a:gd name="T15" fmla="*/ 63 h 65"/>
                    <a:gd name="T16" fmla="*/ 32 w 63"/>
                    <a:gd name="T17" fmla="*/ 65 h 65"/>
                    <a:gd name="T18" fmla="*/ 24 w 63"/>
                    <a:gd name="T19" fmla="*/ 63 h 65"/>
                    <a:gd name="T20" fmla="*/ 20 w 63"/>
                    <a:gd name="T21" fmla="*/ 61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1 h 65"/>
                    <a:gd name="T34" fmla="*/ 0 w 63"/>
                    <a:gd name="T35" fmla="*/ 25 h 65"/>
                    <a:gd name="T36" fmla="*/ 2 w 63"/>
                    <a:gd name="T37" fmla="*/ 20 h 65"/>
                    <a:gd name="T38" fmla="*/ 4 w 63"/>
                    <a:gd name="T39" fmla="*/ 14 h 65"/>
                    <a:gd name="T40" fmla="*/ 8 w 63"/>
                    <a:gd name="T41" fmla="*/ 10 h 65"/>
                    <a:gd name="T42" fmla="*/ 14 w 63"/>
                    <a:gd name="T43" fmla="*/ 6 h 65"/>
                    <a:gd name="T44" fmla="*/ 20 w 63"/>
                    <a:gd name="T45" fmla="*/ 2 h 65"/>
                    <a:gd name="T46" fmla="*/ 24 w 63"/>
                    <a:gd name="T47" fmla="*/ 0 h 65"/>
                    <a:gd name="T48" fmla="*/ 32 w 63"/>
                    <a:gd name="T49" fmla="*/ 0 h 65"/>
                    <a:gd name="T50" fmla="*/ 37 w 63"/>
                    <a:gd name="T51" fmla="*/ 0 h 65"/>
                    <a:gd name="T52" fmla="*/ 43 w 63"/>
                    <a:gd name="T53" fmla="*/ 2 h 65"/>
                    <a:gd name="T54" fmla="*/ 49 w 63"/>
                    <a:gd name="T55" fmla="*/ 6 h 65"/>
                    <a:gd name="T56" fmla="*/ 53 w 63"/>
                    <a:gd name="T57" fmla="*/ 10 h 65"/>
                    <a:gd name="T58" fmla="*/ 57 w 63"/>
                    <a:gd name="T59" fmla="*/ 14 h 65"/>
                    <a:gd name="T60" fmla="*/ 61 w 63"/>
                    <a:gd name="T61" fmla="*/ 20 h 65"/>
                    <a:gd name="T62" fmla="*/ 63 w 63"/>
                    <a:gd name="T63" fmla="*/ 25 h 65"/>
                    <a:gd name="T64" fmla="*/ 63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1"/>
                      </a:moveTo>
                      <a:lnTo>
                        <a:pt x="63" y="39"/>
                      </a:lnTo>
                      <a:lnTo>
                        <a:pt x="61" y="45"/>
                      </a:lnTo>
                      <a:lnTo>
                        <a:pt x="57" y="51"/>
                      </a:lnTo>
                      <a:lnTo>
                        <a:pt x="53" y="55"/>
                      </a:lnTo>
                      <a:lnTo>
                        <a:pt x="49" y="59"/>
                      </a:lnTo>
                      <a:lnTo>
                        <a:pt x="43" y="61"/>
                      </a:lnTo>
                      <a:lnTo>
                        <a:pt x="37" y="63"/>
                      </a:lnTo>
                      <a:lnTo>
                        <a:pt x="32" y="65"/>
                      </a:lnTo>
                      <a:lnTo>
                        <a:pt x="24" y="63"/>
                      </a:lnTo>
                      <a:lnTo>
                        <a:pt x="20" y="61"/>
                      </a:lnTo>
                      <a:lnTo>
                        <a:pt x="14" y="59"/>
                      </a:lnTo>
                      <a:lnTo>
                        <a:pt x="8" y="55"/>
                      </a:lnTo>
                      <a:lnTo>
                        <a:pt x="4" y="51"/>
                      </a:lnTo>
                      <a:lnTo>
                        <a:pt x="2" y="45"/>
                      </a:lnTo>
                      <a:lnTo>
                        <a:pt x="0" y="39"/>
                      </a:lnTo>
                      <a:lnTo>
                        <a:pt x="0" y="31"/>
                      </a:lnTo>
                      <a:lnTo>
                        <a:pt x="0" y="25"/>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4" name="Freeform 357"/>
                <p:cNvSpPr>
                  <a:spLocks/>
                </p:cNvSpPr>
                <p:nvPr/>
              </p:nvSpPr>
              <p:spPr bwMode="auto">
                <a:xfrm>
                  <a:off x="4650" y="821"/>
                  <a:ext cx="63" cy="65"/>
                </a:xfrm>
                <a:custGeom>
                  <a:avLst/>
                  <a:gdLst>
                    <a:gd name="T0" fmla="*/ 63 w 63"/>
                    <a:gd name="T1" fmla="*/ 31 h 65"/>
                    <a:gd name="T2" fmla="*/ 63 w 63"/>
                    <a:gd name="T3" fmla="*/ 31 h 65"/>
                    <a:gd name="T4" fmla="*/ 63 w 63"/>
                    <a:gd name="T5" fmla="*/ 39 h 65"/>
                    <a:gd name="T6" fmla="*/ 61 w 63"/>
                    <a:gd name="T7" fmla="*/ 45 h 65"/>
                    <a:gd name="T8" fmla="*/ 57 w 63"/>
                    <a:gd name="T9" fmla="*/ 51 h 65"/>
                    <a:gd name="T10" fmla="*/ 53 w 63"/>
                    <a:gd name="T11" fmla="*/ 55 h 65"/>
                    <a:gd name="T12" fmla="*/ 49 w 63"/>
                    <a:gd name="T13" fmla="*/ 59 h 65"/>
                    <a:gd name="T14" fmla="*/ 43 w 63"/>
                    <a:gd name="T15" fmla="*/ 61 h 65"/>
                    <a:gd name="T16" fmla="*/ 37 w 63"/>
                    <a:gd name="T17" fmla="*/ 63 h 65"/>
                    <a:gd name="T18" fmla="*/ 32 w 63"/>
                    <a:gd name="T19" fmla="*/ 65 h 65"/>
                    <a:gd name="T20" fmla="*/ 24 w 63"/>
                    <a:gd name="T21" fmla="*/ 63 h 65"/>
                    <a:gd name="T22" fmla="*/ 20 w 63"/>
                    <a:gd name="T23" fmla="*/ 61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1 h 65"/>
                    <a:gd name="T36" fmla="*/ 0 w 63"/>
                    <a:gd name="T37" fmla="*/ 25 h 65"/>
                    <a:gd name="T38" fmla="*/ 2 w 63"/>
                    <a:gd name="T39" fmla="*/ 20 h 65"/>
                    <a:gd name="T40" fmla="*/ 4 w 63"/>
                    <a:gd name="T41" fmla="*/ 14 h 65"/>
                    <a:gd name="T42" fmla="*/ 8 w 63"/>
                    <a:gd name="T43" fmla="*/ 10 h 65"/>
                    <a:gd name="T44" fmla="*/ 14 w 63"/>
                    <a:gd name="T45" fmla="*/ 6 h 65"/>
                    <a:gd name="T46" fmla="*/ 20 w 63"/>
                    <a:gd name="T47" fmla="*/ 2 h 65"/>
                    <a:gd name="T48" fmla="*/ 24 w 63"/>
                    <a:gd name="T49" fmla="*/ 0 h 65"/>
                    <a:gd name="T50" fmla="*/ 32 w 63"/>
                    <a:gd name="T51" fmla="*/ 0 h 65"/>
                    <a:gd name="T52" fmla="*/ 37 w 63"/>
                    <a:gd name="T53" fmla="*/ 0 h 65"/>
                    <a:gd name="T54" fmla="*/ 43 w 63"/>
                    <a:gd name="T55" fmla="*/ 2 h 65"/>
                    <a:gd name="T56" fmla="*/ 49 w 63"/>
                    <a:gd name="T57" fmla="*/ 6 h 65"/>
                    <a:gd name="T58" fmla="*/ 53 w 63"/>
                    <a:gd name="T59" fmla="*/ 10 h 65"/>
                    <a:gd name="T60" fmla="*/ 57 w 63"/>
                    <a:gd name="T61" fmla="*/ 14 h 65"/>
                    <a:gd name="T62" fmla="*/ 61 w 63"/>
                    <a:gd name="T63" fmla="*/ 20 h 65"/>
                    <a:gd name="T64" fmla="*/ 63 w 63"/>
                    <a:gd name="T65" fmla="*/ 25 h 65"/>
                    <a:gd name="T66" fmla="*/ 63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1"/>
                      </a:moveTo>
                      <a:lnTo>
                        <a:pt x="63" y="31"/>
                      </a:lnTo>
                      <a:lnTo>
                        <a:pt x="63" y="39"/>
                      </a:lnTo>
                      <a:lnTo>
                        <a:pt x="61" y="45"/>
                      </a:lnTo>
                      <a:lnTo>
                        <a:pt x="57" y="51"/>
                      </a:lnTo>
                      <a:lnTo>
                        <a:pt x="53" y="55"/>
                      </a:lnTo>
                      <a:lnTo>
                        <a:pt x="49" y="59"/>
                      </a:lnTo>
                      <a:lnTo>
                        <a:pt x="43" y="61"/>
                      </a:lnTo>
                      <a:lnTo>
                        <a:pt x="37" y="63"/>
                      </a:lnTo>
                      <a:lnTo>
                        <a:pt x="32" y="65"/>
                      </a:lnTo>
                      <a:lnTo>
                        <a:pt x="24" y="63"/>
                      </a:lnTo>
                      <a:lnTo>
                        <a:pt x="20" y="61"/>
                      </a:lnTo>
                      <a:lnTo>
                        <a:pt x="14" y="59"/>
                      </a:lnTo>
                      <a:lnTo>
                        <a:pt x="8" y="55"/>
                      </a:lnTo>
                      <a:lnTo>
                        <a:pt x="4" y="51"/>
                      </a:lnTo>
                      <a:lnTo>
                        <a:pt x="2" y="45"/>
                      </a:lnTo>
                      <a:lnTo>
                        <a:pt x="0" y="39"/>
                      </a:lnTo>
                      <a:lnTo>
                        <a:pt x="0" y="31"/>
                      </a:lnTo>
                      <a:lnTo>
                        <a:pt x="0" y="25"/>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5" name="Freeform 358"/>
                <p:cNvSpPr>
                  <a:spLocks/>
                </p:cNvSpPr>
                <p:nvPr/>
              </p:nvSpPr>
              <p:spPr bwMode="auto">
                <a:xfrm>
                  <a:off x="4636" y="961"/>
                  <a:ext cx="63" cy="65"/>
                </a:xfrm>
                <a:custGeom>
                  <a:avLst/>
                  <a:gdLst>
                    <a:gd name="T0" fmla="*/ 63 w 63"/>
                    <a:gd name="T1" fmla="*/ 31 h 65"/>
                    <a:gd name="T2" fmla="*/ 63 w 63"/>
                    <a:gd name="T3" fmla="*/ 39 h 65"/>
                    <a:gd name="T4" fmla="*/ 61 w 63"/>
                    <a:gd name="T5" fmla="*/ 45 h 65"/>
                    <a:gd name="T6" fmla="*/ 57 w 63"/>
                    <a:gd name="T7" fmla="*/ 51 h 65"/>
                    <a:gd name="T8" fmla="*/ 55 w 63"/>
                    <a:gd name="T9" fmla="*/ 55 h 65"/>
                    <a:gd name="T10" fmla="*/ 49 w 63"/>
                    <a:gd name="T11" fmla="*/ 59 h 65"/>
                    <a:gd name="T12" fmla="*/ 44 w 63"/>
                    <a:gd name="T13" fmla="*/ 63 h 65"/>
                    <a:gd name="T14" fmla="*/ 38 w 63"/>
                    <a:gd name="T15" fmla="*/ 65 h 65"/>
                    <a:gd name="T16" fmla="*/ 32 w 63"/>
                    <a:gd name="T17" fmla="*/ 65 h 65"/>
                    <a:gd name="T18" fmla="*/ 26 w 63"/>
                    <a:gd name="T19" fmla="*/ 65 h 65"/>
                    <a:gd name="T20" fmla="*/ 20 w 63"/>
                    <a:gd name="T21" fmla="*/ 63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1 h 65"/>
                    <a:gd name="T34" fmla="*/ 0 w 63"/>
                    <a:gd name="T35" fmla="*/ 25 h 65"/>
                    <a:gd name="T36" fmla="*/ 2 w 63"/>
                    <a:gd name="T37" fmla="*/ 19 h 65"/>
                    <a:gd name="T38" fmla="*/ 4 w 63"/>
                    <a:gd name="T39" fmla="*/ 13 h 65"/>
                    <a:gd name="T40" fmla="*/ 8 w 63"/>
                    <a:gd name="T41" fmla="*/ 10 h 65"/>
                    <a:gd name="T42" fmla="*/ 14 w 63"/>
                    <a:gd name="T43" fmla="*/ 6 h 65"/>
                    <a:gd name="T44" fmla="*/ 20 w 63"/>
                    <a:gd name="T45" fmla="*/ 2 h 65"/>
                    <a:gd name="T46" fmla="*/ 26 w 63"/>
                    <a:gd name="T47" fmla="*/ 2 h 65"/>
                    <a:gd name="T48" fmla="*/ 32 w 63"/>
                    <a:gd name="T49" fmla="*/ 0 h 65"/>
                    <a:gd name="T50" fmla="*/ 38 w 63"/>
                    <a:gd name="T51" fmla="*/ 2 h 65"/>
                    <a:gd name="T52" fmla="*/ 44 w 63"/>
                    <a:gd name="T53" fmla="*/ 2 h 65"/>
                    <a:gd name="T54" fmla="*/ 49 w 63"/>
                    <a:gd name="T55" fmla="*/ 6 h 65"/>
                    <a:gd name="T56" fmla="*/ 55 w 63"/>
                    <a:gd name="T57" fmla="*/ 10 h 65"/>
                    <a:gd name="T58" fmla="*/ 57 w 63"/>
                    <a:gd name="T59" fmla="*/ 13 h 65"/>
                    <a:gd name="T60" fmla="*/ 61 w 63"/>
                    <a:gd name="T61" fmla="*/ 19 h 65"/>
                    <a:gd name="T62" fmla="*/ 63 w 63"/>
                    <a:gd name="T63" fmla="*/ 25 h 65"/>
                    <a:gd name="T64" fmla="*/ 63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1"/>
                      </a:moveTo>
                      <a:lnTo>
                        <a:pt x="63" y="39"/>
                      </a:lnTo>
                      <a:lnTo>
                        <a:pt x="61" y="45"/>
                      </a:lnTo>
                      <a:lnTo>
                        <a:pt x="57" y="51"/>
                      </a:lnTo>
                      <a:lnTo>
                        <a:pt x="55" y="55"/>
                      </a:lnTo>
                      <a:lnTo>
                        <a:pt x="49" y="59"/>
                      </a:lnTo>
                      <a:lnTo>
                        <a:pt x="44" y="63"/>
                      </a:lnTo>
                      <a:lnTo>
                        <a:pt x="38" y="65"/>
                      </a:lnTo>
                      <a:lnTo>
                        <a:pt x="32" y="65"/>
                      </a:lnTo>
                      <a:lnTo>
                        <a:pt x="26" y="65"/>
                      </a:lnTo>
                      <a:lnTo>
                        <a:pt x="20" y="63"/>
                      </a:lnTo>
                      <a:lnTo>
                        <a:pt x="14" y="59"/>
                      </a:lnTo>
                      <a:lnTo>
                        <a:pt x="8" y="55"/>
                      </a:lnTo>
                      <a:lnTo>
                        <a:pt x="4" y="51"/>
                      </a:lnTo>
                      <a:lnTo>
                        <a:pt x="2" y="45"/>
                      </a:lnTo>
                      <a:lnTo>
                        <a:pt x="0" y="39"/>
                      </a:lnTo>
                      <a:lnTo>
                        <a:pt x="0" y="31"/>
                      </a:lnTo>
                      <a:lnTo>
                        <a:pt x="0" y="25"/>
                      </a:lnTo>
                      <a:lnTo>
                        <a:pt x="2" y="19"/>
                      </a:lnTo>
                      <a:lnTo>
                        <a:pt x="4" y="13"/>
                      </a:lnTo>
                      <a:lnTo>
                        <a:pt x="8" y="10"/>
                      </a:lnTo>
                      <a:lnTo>
                        <a:pt x="14" y="6"/>
                      </a:lnTo>
                      <a:lnTo>
                        <a:pt x="20" y="2"/>
                      </a:lnTo>
                      <a:lnTo>
                        <a:pt x="26" y="2"/>
                      </a:lnTo>
                      <a:lnTo>
                        <a:pt x="32" y="0"/>
                      </a:lnTo>
                      <a:lnTo>
                        <a:pt x="38" y="2"/>
                      </a:lnTo>
                      <a:lnTo>
                        <a:pt x="44" y="2"/>
                      </a:lnTo>
                      <a:lnTo>
                        <a:pt x="49" y="6"/>
                      </a:lnTo>
                      <a:lnTo>
                        <a:pt x="55" y="10"/>
                      </a:lnTo>
                      <a:lnTo>
                        <a:pt x="57"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6" name="Freeform 359"/>
                <p:cNvSpPr>
                  <a:spLocks/>
                </p:cNvSpPr>
                <p:nvPr/>
              </p:nvSpPr>
              <p:spPr bwMode="auto">
                <a:xfrm>
                  <a:off x="4636" y="961"/>
                  <a:ext cx="63" cy="65"/>
                </a:xfrm>
                <a:custGeom>
                  <a:avLst/>
                  <a:gdLst>
                    <a:gd name="T0" fmla="*/ 63 w 63"/>
                    <a:gd name="T1" fmla="*/ 31 h 65"/>
                    <a:gd name="T2" fmla="*/ 63 w 63"/>
                    <a:gd name="T3" fmla="*/ 31 h 65"/>
                    <a:gd name="T4" fmla="*/ 63 w 63"/>
                    <a:gd name="T5" fmla="*/ 39 h 65"/>
                    <a:gd name="T6" fmla="*/ 61 w 63"/>
                    <a:gd name="T7" fmla="*/ 45 h 65"/>
                    <a:gd name="T8" fmla="*/ 57 w 63"/>
                    <a:gd name="T9" fmla="*/ 51 h 65"/>
                    <a:gd name="T10" fmla="*/ 55 w 63"/>
                    <a:gd name="T11" fmla="*/ 55 h 65"/>
                    <a:gd name="T12" fmla="*/ 49 w 63"/>
                    <a:gd name="T13" fmla="*/ 59 h 65"/>
                    <a:gd name="T14" fmla="*/ 44 w 63"/>
                    <a:gd name="T15" fmla="*/ 63 h 65"/>
                    <a:gd name="T16" fmla="*/ 38 w 63"/>
                    <a:gd name="T17" fmla="*/ 65 h 65"/>
                    <a:gd name="T18" fmla="*/ 32 w 63"/>
                    <a:gd name="T19" fmla="*/ 65 h 65"/>
                    <a:gd name="T20" fmla="*/ 26 w 63"/>
                    <a:gd name="T21" fmla="*/ 65 h 65"/>
                    <a:gd name="T22" fmla="*/ 20 w 63"/>
                    <a:gd name="T23" fmla="*/ 63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1 h 65"/>
                    <a:gd name="T36" fmla="*/ 0 w 63"/>
                    <a:gd name="T37" fmla="*/ 25 h 65"/>
                    <a:gd name="T38" fmla="*/ 2 w 63"/>
                    <a:gd name="T39" fmla="*/ 19 h 65"/>
                    <a:gd name="T40" fmla="*/ 4 w 63"/>
                    <a:gd name="T41" fmla="*/ 13 h 65"/>
                    <a:gd name="T42" fmla="*/ 8 w 63"/>
                    <a:gd name="T43" fmla="*/ 10 h 65"/>
                    <a:gd name="T44" fmla="*/ 14 w 63"/>
                    <a:gd name="T45" fmla="*/ 6 h 65"/>
                    <a:gd name="T46" fmla="*/ 20 w 63"/>
                    <a:gd name="T47" fmla="*/ 2 h 65"/>
                    <a:gd name="T48" fmla="*/ 26 w 63"/>
                    <a:gd name="T49" fmla="*/ 2 h 65"/>
                    <a:gd name="T50" fmla="*/ 32 w 63"/>
                    <a:gd name="T51" fmla="*/ 0 h 65"/>
                    <a:gd name="T52" fmla="*/ 38 w 63"/>
                    <a:gd name="T53" fmla="*/ 2 h 65"/>
                    <a:gd name="T54" fmla="*/ 44 w 63"/>
                    <a:gd name="T55" fmla="*/ 2 h 65"/>
                    <a:gd name="T56" fmla="*/ 49 w 63"/>
                    <a:gd name="T57" fmla="*/ 6 h 65"/>
                    <a:gd name="T58" fmla="*/ 55 w 63"/>
                    <a:gd name="T59" fmla="*/ 10 h 65"/>
                    <a:gd name="T60" fmla="*/ 57 w 63"/>
                    <a:gd name="T61" fmla="*/ 13 h 65"/>
                    <a:gd name="T62" fmla="*/ 61 w 63"/>
                    <a:gd name="T63" fmla="*/ 19 h 65"/>
                    <a:gd name="T64" fmla="*/ 63 w 63"/>
                    <a:gd name="T65" fmla="*/ 25 h 65"/>
                    <a:gd name="T66" fmla="*/ 63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1"/>
                      </a:moveTo>
                      <a:lnTo>
                        <a:pt x="63" y="31"/>
                      </a:lnTo>
                      <a:lnTo>
                        <a:pt x="63" y="39"/>
                      </a:lnTo>
                      <a:lnTo>
                        <a:pt x="61" y="45"/>
                      </a:lnTo>
                      <a:lnTo>
                        <a:pt x="57" y="51"/>
                      </a:lnTo>
                      <a:lnTo>
                        <a:pt x="55" y="55"/>
                      </a:lnTo>
                      <a:lnTo>
                        <a:pt x="49" y="59"/>
                      </a:lnTo>
                      <a:lnTo>
                        <a:pt x="44" y="63"/>
                      </a:lnTo>
                      <a:lnTo>
                        <a:pt x="38" y="65"/>
                      </a:lnTo>
                      <a:lnTo>
                        <a:pt x="32" y="65"/>
                      </a:lnTo>
                      <a:lnTo>
                        <a:pt x="26" y="65"/>
                      </a:lnTo>
                      <a:lnTo>
                        <a:pt x="20" y="63"/>
                      </a:lnTo>
                      <a:lnTo>
                        <a:pt x="14" y="59"/>
                      </a:lnTo>
                      <a:lnTo>
                        <a:pt x="8" y="55"/>
                      </a:lnTo>
                      <a:lnTo>
                        <a:pt x="4" y="51"/>
                      </a:lnTo>
                      <a:lnTo>
                        <a:pt x="2" y="45"/>
                      </a:lnTo>
                      <a:lnTo>
                        <a:pt x="0" y="39"/>
                      </a:lnTo>
                      <a:lnTo>
                        <a:pt x="0" y="31"/>
                      </a:lnTo>
                      <a:lnTo>
                        <a:pt x="0" y="25"/>
                      </a:lnTo>
                      <a:lnTo>
                        <a:pt x="2" y="19"/>
                      </a:lnTo>
                      <a:lnTo>
                        <a:pt x="4" y="13"/>
                      </a:lnTo>
                      <a:lnTo>
                        <a:pt x="8" y="10"/>
                      </a:lnTo>
                      <a:lnTo>
                        <a:pt x="14" y="6"/>
                      </a:lnTo>
                      <a:lnTo>
                        <a:pt x="20" y="2"/>
                      </a:lnTo>
                      <a:lnTo>
                        <a:pt x="26" y="2"/>
                      </a:lnTo>
                      <a:lnTo>
                        <a:pt x="32" y="0"/>
                      </a:lnTo>
                      <a:lnTo>
                        <a:pt x="38" y="2"/>
                      </a:lnTo>
                      <a:lnTo>
                        <a:pt x="44" y="2"/>
                      </a:lnTo>
                      <a:lnTo>
                        <a:pt x="49" y="6"/>
                      </a:lnTo>
                      <a:lnTo>
                        <a:pt x="55" y="10"/>
                      </a:lnTo>
                      <a:lnTo>
                        <a:pt x="57"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7" name="Freeform 360"/>
                <p:cNvSpPr>
                  <a:spLocks/>
                </p:cNvSpPr>
                <p:nvPr/>
              </p:nvSpPr>
              <p:spPr bwMode="auto">
                <a:xfrm>
                  <a:off x="4565" y="878"/>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3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6 w 65"/>
                    <a:gd name="T41" fmla="*/ 10 h 65"/>
                    <a:gd name="T42" fmla="*/ 59 w 65"/>
                    <a:gd name="T43" fmla="*/ 14 h 65"/>
                    <a:gd name="T44" fmla="*/ 63 w 65"/>
                    <a:gd name="T45" fmla="*/ 20 h 65"/>
                    <a:gd name="T46" fmla="*/ 63 w 65"/>
                    <a:gd name="T47" fmla="*/ 26 h 65"/>
                    <a:gd name="T48" fmla="*/ 65 w 65"/>
                    <a:gd name="T49" fmla="*/ 33 h 65"/>
                    <a:gd name="T50" fmla="*/ 63 w 65"/>
                    <a:gd name="T51" fmla="*/ 39 h 65"/>
                    <a:gd name="T52" fmla="*/ 63 w 65"/>
                    <a:gd name="T53" fmla="*/ 45 h 65"/>
                    <a:gd name="T54" fmla="*/ 59 w 65"/>
                    <a:gd name="T55" fmla="*/ 51 h 65"/>
                    <a:gd name="T56" fmla="*/ 56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1"/>
                      </a:lnTo>
                      <a:lnTo>
                        <a:pt x="2" y="45"/>
                      </a:lnTo>
                      <a:lnTo>
                        <a:pt x="0" y="39"/>
                      </a:lnTo>
                      <a:lnTo>
                        <a:pt x="0" y="33"/>
                      </a:lnTo>
                      <a:lnTo>
                        <a:pt x="0" y="26"/>
                      </a:lnTo>
                      <a:lnTo>
                        <a:pt x="2" y="20"/>
                      </a:lnTo>
                      <a:lnTo>
                        <a:pt x="6" y="14"/>
                      </a:lnTo>
                      <a:lnTo>
                        <a:pt x="10" y="10"/>
                      </a:lnTo>
                      <a:lnTo>
                        <a:pt x="14" y="6"/>
                      </a:lnTo>
                      <a:lnTo>
                        <a:pt x="20" y="4"/>
                      </a:lnTo>
                      <a:lnTo>
                        <a:pt x="26" y="2"/>
                      </a:lnTo>
                      <a:lnTo>
                        <a:pt x="32" y="0"/>
                      </a:lnTo>
                      <a:lnTo>
                        <a:pt x="40" y="2"/>
                      </a:lnTo>
                      <a:lnTo>
                        <a:pt x="46" y="4"/>
                      </a:lnTo>
                      <a:lnTo>
                        <a:pt x="52" y="6"/>
                      </a:lnTo>
                      <a:lnTo>
                        <a:pt x="56" y="10"/>
                      </a:lnTo>
                      <a:lnTo>
                        <a:pt x="59" y="14"/>
                      </a:lnTo>
                      <a:lnTo>
                        <a:pt x="63" y="20"/>
                      </a:lnTo>
                      <a:lnTo>
                        <a:pt x="63" y="26"/>
                      </a:lnTo>
                      <a:lnTo>
                        <a:pt x="65" y="33"/>
                      </a:lnTo>
                      <a:lnTo>
                        <a:pt x="63" y="39"/>
                      </a:lnTo>
                      <a:lnTo>
                        <a:pt x="63" y="45"/>
                      </a:lnTo>
                      <a:lnTo>
                        <a:pt x="59" y="51"/>
                      </a:lnTo>
                      <a:lnTo>
                        <a:pt x="56"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8" name="Freeform 361"/>
                <p:cNvSpPr>
                  <a:spLocks/>
                </p:cNvSpPr>
                <p:nvPr/>
              </p:nvSpPr>
              <p:spPr bwMode="auto">
                <a:xfrm>
                  <a:off x="4565" y="878"/>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3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6 w 65"/>
                    <a:gd name="T43" fmla="*/ 10 h 65"/>
                    <a:gd name="T44" fmla="*/ 59 w 65"/>
                    <a:gd name="T45" fmla="*/ 14 h 65"/>
                    <a:gd name="T46" fmla="*/ 63 w 65"/>
                    <a:gd name="T47" fmla="*/ 20 h 65"/>
                    <a:gd name="T48" fmla="*/ 63 w 65"/>
                    <a:gd name="T49" fmla="*/ 26 h 65"/>
                    <a:gd name="T50" fmla="*/ 65 w 65"/>
                    <a:gd name="T51" fmla="*/ 33 h 65"/>
                    <a:gd name="T52" fmla="*/ 63 w 65"/>
                    <a:gd name="T53" fmla="*/ 39 h 65"/>
                    <a:gd name="T54" fmla="*/ 63 w 65"/>
                    <a:gd name="T55" fmla="*/ 45 h 65"/>
                    <a:gd name="T56" fmla="*/ 59 w 65"/>
                    <a:gd name="T57" fmla="*/ 51 h 65"/>
                    <a:gd name="T58" fmla="*/ 56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1"/>
                      </a:lnTo>
                      <a:lnTo>
                        <a:pt x="2" y="45"/>
                      </a:lnTo>
                      <a:lnTo>
                        <a:pt x="0" y="39"/>
                      </a:lnTo>
                      <a:lnTo>
                        <a:pt x="0" y="33"/>
                      </a:lnTo>
                      <a:lnTo>
                        <a:pt x="0" y="26"/>
                      </a:lnTo>
                      <a:lnTo>
                        <a:pt x="2" y="20"/>
                      </a:lnTo>
                      <a:lnTo>
                        <a:pt x="6" y="14"/>
                      </a:lnTo>
                      <a:lnTo>
                        <a:pt x="10" y="10"/>
                      </a:lnTo>
                      <a:lnTo>
                        <a:pt x="14" y="6"/>
                      </a:lnTo>
                      <a:lnTo>
                        <a:pt x="20" y="4"/>
                      </a:lnTo>
                      <a:lnTo>
                        <a:pt x="26" y="2"/>
                      </a:lnTo>
                      <a:lnTo>
                        <a:pt x="32" y="0"/>
                      </a:lnTo>
                      <a:lnTo>
                        <a:pt x="40" y="2"/>
                      </a:lnTo>
                      <a:lnTo>
                        <a:pt x="46" y="4"/>
                      </a:lnTo>
                      <a:lnTo>
                        <a:pt x="52" y="6"/>
                      </a:lnTo>
                      <a:lnTo>
                        <a:pt x="56" y="10"/>
                      </a:lnTo>
                      <a:lnTo>
                        <a:pt x="59" y="14"/>
                      </a:lnTo>
                      <a:lnTo>
                        <a:pt x="63" y="20"/>
                      </a:lnTo>
                      <a:lnTo>
                        <a:pt x="63" y="26"/>
                      </a:lnTo>
                      <a:lnTo>
                        <a:pt x="65" y="33"/>
                      </a:lnTo>
                      <a:lnTo>
                        <a:pt x="63" y="39"/>
                      </a:lnTo>
                      <a:lnTo>
                        <a:pt x="63" y="45"/>
                      </a:lnTo>
                      <a:lnTo>
                        <a:pt x="59" y="51"/>
                      </a:lnTo>
                      <a:lnTo>
                        <a:pt x="56"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9" name="Freeform 362"/>
                <p:cNvSpPr>
                  <a:spLocks/>
                </p:cNvSpPr>
                <p:nvPr/>
              </p:nvSpPr>
              <p:spPr bwMode="auto">
                <a:xfrm>
                  <a:off x="4603" y="965"/>
                  <a:ext cx="63" cy="65"/>
                </a:xfrm>
                <a:custGeom>
                  <a:avLst/>
                  <a:gdLst>
                    <a:gd name="T0" fmla="*/ 0 w 63"/>
                    <a:gd name="T1" fmla="*/ 33 h 65"/>
                    <a:gd name="T2" fmla="*/ 0 w 63"/>
                    <a:gd name="T3" fmla="*/ 25 h 65"/>
                    <a:gd name="T4" fmla="*/ 2 w 63"/>
                    <a:gd name="T5" fmla="*/ 19 h 65"/>
                    <a:gd name="T6" fmla="*/ 4 w 63"/>
                    <a:gd name="T7" fmla="*/ 13 h 65"/>
                    <a:gd name="T8" fmla="*/ 8 w 63"/>
                    <a:gd name="T9" fmla="*/ 9 h 65"/>
                    <a:gd name="T10" fmla="*/ 14 w 63"/>
                    <a:gd name="T11" fmla="*/ 6 h 65"/>
                    <a:gd name="T12" fmla="*/ 19 w 63"/>
                    <a:gd name="T13" fmla="*/ 2 h 65"/>
                    <a:gd name="T14" fmla="*/ 23 w 63"/>
                    <a:gd name="T15" fmla="*/ 2 h 65"/>
                    <a:gd name="T16" fmla="*/ 31 w 63"/>
                    <a:gd name="T17" fmla="*/ 0 h 65"/>
                    <a:gd name="T18" fmla="*/ 37 w 63"/>
                    <a:gd name="T19" fmla="*/ 2 h 65"/>
                    <a:gd name="T20" fmla="*/ 43 w 63"/>
                    <a:gd name="T21" fmla="*/ 2 h 65"/>
                    <a:gd name="T22" fmla="*/ 49 w 63"/>
                    <a:gd name="T23" fmla="*/ 6 h 65"/>
                    <a:gd name="T24" fmla="*/ 53 w 63"/>
                    <a:gd name="T25" fmla="*/ 9 h 65"/>
                    <a:gd name="T26" fmla="*/ 57 w 63"/>
                    <a:gd name="T27" fmla="*/ 13 h 65"/>
                    <a:gd name="T28" fmla="*/ 61 w 63"/>
                    <a:gd name="T29" fmla="*/ 19 h 65"/>
                    <a:gd name="T30" fmla="*/ 63 w 63"/>
                    <a:gd name="T31" fmla="*/ 25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7 w 63"/>
                    <a:gd name="T47" fmla="*/ 65 h 65"/>
                    <a:gd name="T48" fmla="*/ 31 w 63"/>
                    <a:gd name="T49" fmla="*/ 65 h 65"/>
                    <a:gd name="T50" fmla="*/ 23 w 63"/>
                    <a:gd name="T51" fmla="*/ 65 h 65"/>
                    <a:gd name="T52" fmla="*/ 19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19"/>
                      </a:lnTo>
                      <a:lnTo>
                        <a:pt x="4" y="13"/>
                      </a:lnTo>
                      <a:lnTo>
                        <a:pt x="8" y="9"/>
                      </a:lnTo>
                      <a:lnTo>
                        <a:pt x="14" y="6"/>
                      </a:lnTo>
                      <a:lnTo>
                        <a:pt x="19" y="2"/>
                      </a:lnTo>
                      <a:lnTo>
                        <a:pt x="23" y="2"/>
                      </a:lnTo>
                      <a:lnTo>
                        <a:pt x="31" y="0"/>
                      </a:lnTo>
                      <a:lnTo>
                        <a:pt x="37" y="2"/>
                      </a:lnTo>
                      <a:lnTo>
                        <a:pt x="43" y="2"/>
                      </a:lnTo>
                      <a:lnTo>
                        <a:pt x="49" y="6"/>
                      </a:lnTo>
                      <a:lnTo>
                        <a:pt x="53" y="9"/>
                      </a:lnTo>
                      <a:lnTo>
                        <a:pt x="57" y="13"/>
                      </a:lnTo>
                      <a:lnTo>
                        <a:pt x="61" y="19"/>
                      </a:lnTo>
                      <a:lnTo>
                        <a:pt x="63" y="25"/>
                      </a:lnTo>
                      <a:lnTo>
                        <a:pt x="63" y="33"/>
                      </a:lnTo>
                      <a:lnTo>
                        <a:pt x="63" y="39"/>
                      </a:lnTo>
                      <a:lnTo>
                        <a:pt x="61" y="45"/>
                      </a:lnTo>
                      <a:lnTo>
                        <a:pt x="57" y="51"/>
                      </a:lnTo>
                      <a:lnTo>
                        <a:pt x="53" y="55"/>
                      </a:lnTo>
                      <a:lnTo>
                        <a:pt x="49" y="59"/>
                      </a:lnTo>
                      <a:lnTo>
                        <a:pt x="43" y="63"/>
                      </a:lnTo>
                      <a:lnTo>
                        <a:pt x="37" y="65"/>
                      </a:lnTo>
                      <a:lnTo>
                        <a:pt x="31" y="65"/>
                      </a:lnTo>
                      <a:lnTo>
                        <a:pt x="23" y="65"/>
                      </a:lnTo>
                      <a:lnTo>
                        <a:pt x="19"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0" name="Freeform 363"/>
                <p:cNvSpPr>
                  <a:spLocks/>
                </p:cNvSpPr>
                <p:nvPr/>
              </p:nvSpPr>
              <p:spPr bwMode="auto">
                <a:xfrm>
                  <a:off x="4603" y="965"/>
                  <a:ext cx="63" cy="65"/>
                </a:xfrm>
                <a:custGeom>
                  <a:avLst/>
                  <a:gdLst>
                    <a:gd name="T0" fmla="*/ 0 w 63"/>
                    <a:gd name="T1" fmla="*/ 33 h 65"/>
                    <a:gd name="T2" fmla="*/ 0 w 63"/>
                    <a:gd name="T3" fmla="*/ 33 h 65"/>
                    <a:gd name="T4" fmla="*/ 0 w 63"/>
                    <a:gd name="T5" fmla="*/ 25 h 65"/>
                    <a:gd name="T6" fmla="*/ 2 w 63"/>
                    <a:gd name="T7" fmla="*/ 19 h 65"/>
                    <a:gd name="T8" fmla="*/ 4 w 63"/>
                    <a:gd name="T9" fmla="*/ 13 h 65"/>
                    <a:gd name="T10" fmla="*/ 8 w 63"/>
                    <a:gd name="T11" fmla="*/ 9 h 65"/>
                    <a:gd name="T12" fmla="*/ 14 w 63"/>
                    <a:gd name="T13" fmla="*/ 6 h 65"/>
                    <a:gd name="T14" fmla="*/ 19 w 63"/>
                    <a:gd name="T15" fmla="*/ 2 h 65"/>
                    <a:gd name="T16" fmla="*/ 23 w 63"/>
                    <a:gd name="T17" fmla="*/ 2 h 65"/>
                    <a:gd name="T18" fmla="*/ 31 w 63"/>
                    <a:gd name="T19" fmla="*/ 0 h 65"/>
                    <a:gd name="T20" fmla="*/ 37 w 63"/>
                    <a:gd name="T21" fmla="*/ 2 h 65"/>
                    <a:gd name="T22" fmla="*/ 43 w 63"/>
                    <a:gd name="T23" fmla="*/ 2 h 65"/>
                    <a:gd name="T24" fmla="*/ 49 w 63"/>
                    <a:gd name="T25" fmla="*/ 6 h 65"/>
                    <a:gd name="T26" fmla="*/ 53 w 63"/>
                    <a:gd name="T27" fmla="*/ 9 h 65"/>
                    <a:gd name="T28" fmla="*/ 57 w 63"/>
                    <a:gd name="T29" fmla="*/ 13 h 65"/>
                    <a:gd name="T30" fmla="*/ 61 w 63"/>
                    <a:gd name="T31" fmla="*/ 19 h 65"/>
                    <a:gd name="T32" fmla="*/ 63 w 63"/>
                    <a:gd name="T33" fmla="*/ 25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7 w 63"/>
                    <a:gd name="T49" fmla="*/ 65 h 65"/>
                    <a:gd name="T50" fmla="*/ 31 w 63"/>
                    <a:gd name="T51" fmla="*/ 65 h 65"/>
                    <a:gd name="T52" fmla="*/ 23 w 63"/>
                    <a:gd name="T53" fmla="*/ 65 h 65"/>
                    <a:gd name="T54" fmla="*/ 19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19"/>
                      </a:lnTo>
                      <a:lnTo>
                        <a:pt x="4" y="13"/>
                      </a:lnTo>
                      <a:lnTo>
                        <a:pt x="8" y="9"/>
                      </a:lnTo>
                      <a:lnTo>
                        <a:pt x="14" y="6"/>
                      </a:lnTo>
                      <a:lnTo>
                        <a:pt x="19" y="2"/>
                      </a:lnTo>
                      <a:lnTo>
                        <a:pt x="23" y="2"/>
                      </a:lnTo>
                      <a:lnTo>
                        <a:pt x="31" y="0"/>
                      </a:lnTo>
                      <a:lnTo>
                        <a:pt x="37" y="2"/>
                      </a:lnTo>
                      <a:lnTo>
                        <a:pt x="43" y="2"/>
                      </a:lnTo>
                      <a:lnTo>
                        <a:pt x="49" y="6"/>
                      </a:lnTo>
                      <a:lnTo>
                        <a:pt x="53" y="9"/>
                      </a:lnTo>
                      <a:lnTo>
                        <a:pt x="57" y="13"/>
                      </a:lnTo>
                      <a:lnTo>
                        <a:pt x="61" y="19"/>
                      </a:lnTo>
                      <a:lnTo>
                        <a:pt x="63" y="25"/>
                      </a:lnTo>
                      <a:lnTo>
                        <a:pt x="63" y="33"/>
                      </a:lnTo>
                      <a:lnTo>
                        <a:pt x="63" y="39"/>
                      </a:lnTo>
                      <a:lnTo>
                        <a:pt x="61" y="45"/>
                      </a:lnTo>
                      <a:lnTo>
                        <a:pt x="57" y="51"/>
                      </a:lnTo>
                      <a:lnTo>
                        <a:pt x="53" y="55"/>
                      </a:lnTo>
                      <a:lnTo>
                        <a:pt x="49" y="59"/>
                      </a:lnTo>
                      <a:lnTo>
                        <a:pt x="43" y="63"/>
                      </a:lnTo>
                      <a:lnTo>
                        <a:pt x="37" y="65"/>
                      </a:lnTo>
                      <a:lnTo>
                        <a:pt x="31" y="65"/>
                      </a:lnTo>
                      <a:lnTo>
                        <a:pt x="23" y="65"/>
                      </a:lnTo>
                      <a:lnTo>
                        <a:pt x="19"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1" name="Freeform 364"/>
                <p:cNvSpPr>
                  <a:spLocks/>
                </p:cNvSpPr>
                <p:nvPr/>
              </p:nvSpPr>
              <p:spPr bwMode="auto">
                <a:xfrm>
                  <a:off x="4741" y="817"/>
                  <a:ext cx="65" cy="65"/>
                </a:xfrm>
                <a:custGeom>
                  <a:avLst/>
                  <a:gdLst>
                    <a:gd name="T0" fmla="*/ 65 w 65"/>
                    <a:gd name="T1" fmla="*/ 31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1 h 65"/>
                    <a:gd name="T14" fmla="*/ 39 w 65"/>
                    <a:gd name="T15" fmla="*/ 63 h 65"/>
                    <a:gd name="T16" fmla="*/ 31 w 65"/>
                    <a:gd name="T17" fmla="*/ 65 h 65"/>
                    <a:gd name="T18" fmla="*/ 25 w 65"/>
                    <a:gd name="T19" fmla="*/ 63 h 65"/>
                    <a:gd name="T20" fmla="*/ 19 w 65"/>
                    <a:gd name="T21" fmla="*/ 61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1 h 65"/>
                    <a:gd name="T34" fmla="*/ 0 w 65"/>
                    <a:gd name="T35" fmla="*/ 26 h 65"/>
                    <a:gd name="T36" fmla="*/ 2 w 65"/>
                    <a:gd name="T37" fmla="*/ 20 h 65"/>
                    <a:gd name="T38" fmla="*/ 6 w 65"/>
                    <a:gd name="T39" fmla="*/ 14 h 65"/>
                    <a:gd name="T40" fmla="*/ 9 w 65"/>
                    <a:gd name="T41" fmla="*/ 10 h 65"/>
                    <a:gd name="T42" fmla="*/ 13 w 65"/>
                    <a:gd name="T43" fmla="*/ 6 h 65"/>
                    <a:gd name="T44" fmla="*/ 19 w 65"/>
                    <a:gd name="T45" fmla="*/ 2 h 65"/>
                    <a:gd name="T46" fmla="*/ 25 w 65"/>
                    <a:gd name="T47" fmla="*/ 0 h 65"/>
                    <a:gd name="T48" fmla="*/ 31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1" y="45"/>
                      </a:lnTo>
                      <a:lnTo>
                        <a:pt x="59" y="51"/>
                      </a:lnTo>
                      <a:lnTo>
                        <a:pt x="55" y="55"/>
                      </a:lnTo>
                      <a:lnTo>
                        <a:pt x="51" y="59"/>
                      </a:lnTo>
                      <a:lnTo>
                        <a:pt x="45" y="61"/>
                      </a:lnTo>
                      <a:lnTo>
                        <a:pt x="39" y="63"/>
                      </a:lnTo>
                      <a:lnTo>
                        <a:pt x="31" y="65"/>
                      </a:lnTo>
                      <a:lnTo>
                        <a:pt x="25" y="63"/>
                      </a:lnTo>
                      <a:lnTo>
                        <a:pt x="19" y="61"/>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1" y="20"/>
                      </a:lnTo>
                      <a:lnTo>
                        <a:pt x="63" y="26"/>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2" name="Freeform 365"/>
                <p:cNvSpPr>
                  <a:spLocks/>
                </p:cNvSpPr>
                <p:nvPr/>
              </p:nvSpPr>
              <p:spPr bwMode="auto">
                <a:xfrm>
                  <a:off x="4741" y="817"/>
                  <a:ext cx="65" cy="65"/>
                </a:xfrm>
                <a:custGeom>
                  <a:avLst/>
                  <a:gdLst>
                    <a:gd name="T0" fmla="*/ 65 w 65"/>
                    <a:gd name="T1" fmla="*/ 31 h 65"/>
                    <a:gd name="T2" fmla="*/ 65 w 65"/>
                    <a:gd name="T3" fmla="*/ 31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1 h 65"/>
                    <a:gd name="T16" fmla="*/ 39 w 65"/>
                    <a:gd name="T17" fmla="*/ 63 h 65"/>
                    <a:gd name="T18" fmla="*/ 31 w 65"/>
                    <a:gd name="T19" fmla="*/ 65 h 65"/>
                    <a:gd name="T20" fmla="*/ 25 w 65"/>
                    <a:gd name="T21" fmla="*/ 63 h 65"/>
                    <a:gd name="T22" fmla="*/ 19 w 65"/>
                    <a:gd name="T23" fmla="*/ 61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1 h 65"/>
                    <a:gd name="T36" fmla="*/ 0 w 65"/>
                    <a:gd name="T37" fmla="*/ 26 h 65"/>
                    <a:gd name="T38" fmla="*/ 2 w 65"/>
                    <a:gd name="T39" fmla="*/ 20 h 65"/>
                    <a:gd name="T40" fmla="*/ 6 w 65"/>
                    <a:gd name="T41" fmla="*/ 14 h 65"/>
                    <a:gd name="T42" fmla="*/ 9 w 65"/>
                    <a:gd name="T43" fmla="*/ 10 h 65"/>
                    <a:gd name="T44" fmla="*/ 13 w 65"/>
                    <a:gd name="T45" fmla="*/ 6 h 65"/>
                    <a:gd name="T46" fmla="*/ 19 w 65"/>
                    <a:gd name="T47" fmla="*/ 2 h 65"/>
                    <a:gd name="T48" fmla="*/ 25 w 65"/>
                    <a:gd name="T49" fmla="*/ 0 h 65"/>
                    <a:gd name="T50" fmla="*/ 31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1" y="45"/>
                      </a:lnTo>
                      <a:lnTo>
                        <a:pt x="59" y="51"/>
                      </a:lnTo>
                      <a:lnTo>
                        <a:pt x="55" y="55"/>
                      </a:lnTo>
                      <a:lnTo>
                        <a:pt x="51" y="59"/>
                      </a:lnTo>
                      <a:lnTo>
                        <a:pt x="45" y="61"/>
                      </a:lnTo>
                      <a:lnTo>
                        <a:pt x="39" y="63"/>
                      </a:lnTo>
                      <a:lnTo>
                        <a:pt x="31" y="65"/>
                      </a:lnTo>
                      <a:lnTo>
                        <a:pt x="25" y="63"/>
                      </a:lnTo>
                      <a:lnTo>
                        <a:pt x="19" y="61"/>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1" y="20"/>
                      </a:lnTo>
                      <a:lnTo>
                        <a:pt x="63" y="26"/>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3" name="Freeform 366"/>
                <p:cNvSpPr>
                  <a:spLocks/>
                </p:cNvSpPr>
                <p:nvPr/>
              </p:nvSpPr>
              <p:spPr bwMode="auto">
                <a:xfrm>
                  <a:off x="4617" y="908"/>
                  <a:ext cx="63" cy="63"/>
                </a:xfrm>
                <a:custGeom>
                  <a:avLst/>
                  <a:gdLst>
                    <a:gd name="T0" fmla="*/ 0 w 63"/>
                    <a:gd name="T1" fmla="*/ 31 h 63"/>
                    <a:gd name="T2" fmla="*/ 0 w 63"/>
                    <a:gd name="T3" fmla="*/ 25 h 63"/>
                    <a:gd name="T4" fmla="*/ 2 w 63"/>
                    <a:gd name="T5" fmla="*/ 19 h 63"/>
                    <a:gd name="T6" fmla="*/ 5 w 63"/>
                    <a:gd name="T7" fmla="*/ 13 h 63"/>
                    <a:gd name="T8" fmla="*/ 7 w 63"/>
                    <a:gd name="T9" fmla="*/ 7 h 63"/>
                    <a:gd name="T10" fmla="*/ 13 w 63"/>
                    <a:gd name="T11" fmla="*/ 3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3 h 63"/>
                    <a:gd name="T24" fmla="*/ 55 w 63"/>
                    <a:gd name="T25" fmla="*/ 7 h 63"/>
                    <a:gd name="T26" fmla="*/ 57 w 63"/>
                    <a:gd name="T27" fmla="*/ 13 h 63"/>
                    <a:gd name="T28" fmla="*/ 61 w 63"/>
                    <a:gd name="T29" fmla="*/ 19 h 63"/>
                    <a:gd name="T30" fmla="*/ 63 w 63"/>
                    <a:gd name="T31" fmla="*/ 25 h 63"/>
                    <a:gd name="T32" fmla="*/ 63 w 63"/>
                    <a:gd name="T33" fmla="*/ 31 h 63"/>
                    <a:gd name="T34" fmla="*/ 63 w 63"/>
                    <a:gd name="T35" fmla="*/ 37 h 63"/>
                    <a:gd name="T36" fmla="*/ 61 w 63"/>
                    <a:gd name="T37" fmla="*/ 43 h 63"/>
                    <a:gd name="T38" fmla="*/ 57 w 63"/>
                    <a:gd name="T39" fmla="*/ 49 h 63"/>
                    <a:gd name="T40" fmla="*/ 55 w 63"/>
                    <a:gd name="T41" fmla="*/ 53 h 63"/>
                    <a:gd name="T42" fmla="*/ 49 w 63"/>
                    <a:gd name="T43" fmla="*/ 57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7 h 63"/>
                    <a:gd name="T56" fmla="*/ 7 w 63"/>
                    <a:gd name="T57" fmla="*/ 53 h 63"/>
                    <a:gd name="T58" fmla="*/ 5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19"/>
                      </a:lnTo>
                      <a:lnTo>
                        <a:pt x="5" y="13"/>
                      </a:lnTo>
                      <a:lnTo>
                        <a:pt x="7" y="7"/>
                      </a:lnTo>
                      <a:lnTo>
                        <a:pt x="13" y="3"/>
                      </a:lnTo>
                      <a:lnTo>
                        <a:pt x="19" y="2"/>
                      </a:lnTo>
                      <a:lnTo>
                        <a:pt x="25" y="0"/>
                      </a:lnTo>
                      <a:lnTo>
                        <a:pt x="31" y="0"/>
                      </a:lnTo>
                      <a:lnTo>
                        <a:pt x="37" y="0"/>
                      </a:lnTo>
                      <a:lnTo>
                        <a:pt x="43" y="2"/>
                      </a:lnTo>
                      <a:lnTo>
                        <a:pt x="49" y="3"/>
                      </a:lnTo>
                      <a:lnTo>
                        <a:pt x="55" y="7"/>
                      </a:lnTo>
                      <a:lnTo>
                        <a:pt x="57" y="13"/>
                      </a:lnTo>
                      <a:lnTo>
                        <a:pt x="61" y="19"/>
                      </a:lnTo>
                      <a:lnTo>
                        <a:pt x="63" y="25"/>
                      </a:lnTo>
                      <a:lnTo>
                        <a:pt x="63" y="31"/>
                      </a:lnTo>
                      <a:lnTo>
                        <a:pt x="63" y="37"/>
                      </a:lnTo>
                      <a:lnTo>
                        <a:pt x="61" y="43"/>
                      </a:lnTo>
                      <a:lnTo>
                        <a:pt x="57" y="49"/>
                      </a:lnTo>
                      <a:lnTo>
                        <a:pt x="55" y="53"/>
                      </a:lnTo>
                      <a:lnTo>
                        <a:pt x="49" y="57"/>
                      </a:lnTo>
                      <a:lnTo>
                        <a:pt x="43" y="61"/>
                      </a:lnTo>
                      <a:lnTo>
                        <a:pt x="37" y="63"/>
                      </a:lnTo>
                      <a:lnTo>
                        <a:pt x="31" y="63"/>
                      </a:lnTo>
                      <a:lnTo>
                        <a:pt x="25" y="63"/>
                      </a:lnTo>
                      <a:lnTo>
                        <a:pt x="19" y="61"/>
                      </a:lnTo>
                      <a:lnTo>
                        <a:pt x="13" y="57"/>
                      </a:lnTo>
                      <a:lnTo>
                        <a:pt x="7" y="53"/>
                      </a:lnTo>
                      <a:lnTo>
                        <a:pt x="5"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4" name="Freeform 367"/>
                <p:cNvSpPr>
                  <a:spLocks/>
                </p:cNvSpPr>
                <p:nvPr/>
              </p:nvSpPr>
              <p:spPr bwMode="auto">
                <a:xfrm>
                  <a:off x="4617" y="908"/>
                  <a:ext cx="63" cy="63"/>
                </a:xfrm>
                <a:custGeom>
                  <a:avLst/>
                  <a:gdLst>
                    <a:gd name="T0" fmla="*/ 0 w 63"/>
                    <a:gd name="T1" fmla="*/ 31 h 63"/>
                    <a:gd name="T2" fmla="*/ 0 w 63"/>
                    <a:gd name="T3" fmla="*/ 31 h 63"/>
                    <a:gd name="T4" fmla="*/ 0 w 63"/>
                    <a:gd name="T5" fmla="*/ 25 h 63"/>
                    <a:gd name="T6" fmla="*/ 2 w 63"/>
                    <a:gd name="T7" fmla="*/ 19 h 63"/>
                    <a:gd name="T8" fmla="*/ 5 w 63"/>
                    <a:gd name="T9" fmla="*/ 13 h 63"/>
                    <a:gd name="T10" fmla="*/ 7 w 63"/>
                    <a:gd name="T11" fmla="*/ 7 h 63"/>
                    <a:gd name="T12" fmla="*/ 13 w 63"/>
                    <a:gd name="T13" fmla="*/ 3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3 h 63"/>
                    <a:gd name="T26" fmla="*/ 55 w 63"/>
                    <a:gd name="T27" fmla="*/ 7 h 63"/>
                    <a:gd name="T28" fmla="*/ 57 w 63"/>
                    <a:gd name="T29" fmla="*/ 13 h 63"/>
                    <a:gd name="T30" fmla="*/ 61 w 63"/>
                    <a:gd name="T31" fmla="*/ 19 h 63"/>
                    <a:gd name="T32" fmla="*/ 63 w 63"/>
                    <a:gd name="T33" fmla="*/ 25 h 63"/>
                    <a:gd name="T34" fmla="*/ 63 w 63"/>
                    <a:gd name="T35" fmla="*/ 31 h 63"/>
                    <a:gd name="T36" fmla="*/ 63 w 63"/>
                    <a:gd name="T37" fmla="*/ 37 h 63"/>
                    <a:gd name="T38" fmla="*/ 61 w 63"/>
                    <a:gd name="T39" fmla="*/ 43 h 63"/>
                    <a:gd name="T40" fmla="*/ 57 w 63"/>
                    <a:gd name="T41" fmla="*/ 49 h 63"/>
                    <a:gd name="T42" fmla="*/ 55 w 63"/>
                    <a:gd name="T43" fmla="*/ 53 h 63"/>
                    <a:gd name="T44" fmla="*/ 49 w 63"/>
                    <a:gd name="T45" fmla="*/ 57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7 h 63"/>
                    <a:gd name="T58" fmla="*/ 7 w 63"/>
                    <a:gd name="T59" fmla="*/ 53 h 63"/>
                    <a:gd name="T60" fmla="*/ 5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19"/>
                      </a:lnTo>
                      <a:lnTo>
                        <a:pt x="5" y="13"/>
                      </a:lnTo>
                      <a:lnTo>
                        <a:pt x="7" y="7"/>
                      </a:lnTo>
                      <a:lnTo>
                        <a:pt x="13" y="3"/>
                      </a:lnTo>
                      <a:lnTo>
                        <a:pt x="19" y="2"/>
                      </a:lnTo>
                      <a:lnTo>
                        <a:pt x="25" y="0"/>
                      </a:lnTo>
                      <a:lnTo>
                        <a:pt x="31" y="0"/>
                      </a:lnTo>
                      <a:lnTo>
                        <a:pt x="37" y="0"/>
                      </a:lnTo>
                      <a:lnTo>
                        <a:pt x="43" y="2"/>
                      </a:lnTo>
                      <a:lnTo>
                        <a:pt x="49" y="3"/>
                      </a:lnTo>
                      <a:lnTo>
                        <a:pt x="55" y="7"/>
                      </a:lnTo>
                      <a:lnTo>
                        <a:pt x="57" y="13"/>
                      </a:lnTo>
                      <a:lnTo>
                        <a:pt x="61" y="19"/>
                      </a:lnTo>
                      <a:lnTo>
                        <a:pt x="63" y="25"/>
                      </a:lnTo>
                      <a:lnTo>
                        <a:pt x="63" y="31"/>
                      </a:lnTo>
                      <a:lnTo>
                        <a:pt x="63" y="37"/>
                      </a:lnTo>
                      <a:lnTo>
                        <a:pt x="61" y="43"/>
                      </a:lnTo>
                      <a:lnTo>
                        <a:pt x="57" y="49"/>
                      </a:lnTo>
                      <a:lnTo>
                        <a:pt x="55" y="53"/>
                      </a:lnTo>
                      <a:lnTo>
                        <a:pt x="49" y="57"/>
                      </a:lnTo>
                      <a:lnTo>
                        <a:pt x="43" y="61"/>
                      </a:lnTo>
                      <a:lnTo>
                        <a:pt x="37" y="63"/>
                      </a:lnTo>
                      <a:lnTo>
                        <a:pt x="31" y="63"/>
                      </a:lnTo>
                      <a:lnTo>
                        <a:pt x="25" y="63"/>
                      </a:lnTo>
                      <a:lnTo>
                        <a:pt x="19" y="61"/>
                      </a:lnTo>
                      <a:lnTo>
                        <a:pt x="13" y="57"/>
                      </a:lnTo>
                      <a:lnTo>
                        <a:pt x="7" y="53"/>
                      </a:lnTo>
                      <a:lnTo>
                        <a:pt x="5"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5" name="Freeform 368"/>
                <p:cNvSpPr>
                  <a:spLocks/>
                </p:cNvSpPr>
                <p:nvPr/>
              </p:nvSpPr>
              <p:spPr bwMode="auto">
                <a:xfrm>
                  <a:off x="4605" y="939"/>
                  <a:ext cx="65" cy="65"/>
                </a:xfrm>
                <a:custGeom>
                  <a:avLst/>
                  <a:gdLst>
                    <a:gd name="T0" fmla="*/ 65 w 65"/>
                    <a:gd name="T1" fmla="*/ 34 h 65"/>
                    <a:gd name="T2" fmla="*/ 63 w 65"/>
                    <a:gd name="T3" fmla="*/ 39 h 65"/>
                    <a:gd name="T4" fmla="*/ 61 w 65"/>
                    <a:gd name="T5" fmla="*/ 45 h 65"/>
                    <a:gd name="T6" fmla="*/ 59 w 65"/>
                    <a:gd name="T7" fmla="*/ 51 h 65"/>
                    <a:gd name="T8" fmla="*/ 55 w 65"/>
                    <a:gd name="T9" fmla="*/ 55 h 65"/>
                    <a:gd name="T10" fmla="*/ 49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4 h 65"/>
                    <a:gd name="T34" fmla="*/ 0 w 65"/>
                    <a:gd name="T35" fmla="*/ 26 h 65"/>
                    <a:gd name="T36" fmla="*/ 2 w 65"/>
                    <a:gd name="T37" fmla="*/ 20 h 65"/>
                    <a:gd name="T38" fmla="*/ 6 w 65"/>
                    <a:gd name="T39" fmla="*/ 16 h 65"/>
                    <a:gd name="T40" fmla="*/ 10 w 65"/>
                    <a:gd name="T41" fmla="*/ 10 h 65"/>
                    <a:gd name="T42" fmla="*/ 14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49 w 65"/>
                    <a:gd name="T55" fmla="*/ 6 h 65"/>
                    <a:gd name="T56" fmla="*/ 55 w 65"/>
                    <a:gd name="T57" fmla="*/ 10 h 65"/>
                    <a:gd name="T58" fmla="*/ 59 w 65"/>
                    <a:gd name="T59" fmla="*/ 16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39"/>
                      </a:lnTo>
                      <a:lnTo>
                        <a:pt x="61" y="45"/>
                      </a:lnTo>
                      <a:lnTo>
                        <a:pt x="59" y="51"/>
                      </a:lnTo>
                      <a:lnTo>
                        <a:pt x="55" y="55"/>
                      </a:lnTo>
                      <a:lnTo>
                        <a:pt x="49" y="59"/>
                      </a:lnTo>
                      <a:lnTo>
                        <a:pt x="45" y="63"/>
                      </a:lnTo>
                      <a:lnTo>
                        <a:pt x="39"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9" y="2"/>
                      </a:lnTo>
                      <a:lnTo>
                        <a:pt x="45" y="4"/>
                      </a:lnTo>
                      <a:lnTo>
                        <a:pt x="49" y="6"/>
                      </a:lnTo>
                      <a:lnTo>
                        <a:pt x="55" y="10"/>
                      </a:lnTo>
                      <a:lnTo>
                        <a:pt x="59" y="16"/>
                      </a:lnTo>
                      <a:lnTo>
                        <a:pt x="61" y="20"/>
                      </a:lnTo>
                      <a:lnTo>
                        <a:pt x="63"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6" name="Freeform 369"/>
                <p:cNvSpPr>
                  <a:spLocks/>
                </p:cNvSpPr>
                <p:nvPr/>
              </p:nvSpPr>
              <p:spPr bwMode="auto">
                <a:xfrm>
                  <a:off x="4605" y="939"/>
                  <a:ext cx="65" cy="65"/>
                </a:xfrm>
                <a:custGeom>
                  <a:avLst/>
                  <a:gdLst>
                    <a:gd name="T0" fmla="*/ 65 w 65"/>
                    <a:gd name="T1" fmla="*/ 34 h 65"/>
                    <a:gd name="T2" fmla="*/ 65 w 65"/>
                    <a:gd name="T3" fmla="*/ 34 h 65"/>
                    <a:gd name="T4" fmla="*/ 63 w 65"/>
                    <a:gd name="T5" fmla="*/ 39 h 65"/>
                    <a:gd name="T6" fmla="*/ 61 w 65"/>
                    <a:gd name="T7" fmla="*/ 45 h 65"/>
                    <a:gd name="T8" fmla="*/ 59 w 65"/>
                    <a:gd name="T9" fmla="*/ 51 h 65"/>
                    <a:gd name="T10" fmla="*/ 55 w 65"/>
                    <a:gd name="T11" fmla="*/ 55 h 65"/>
                    <a:gd name="T12" fmla="*/ 49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4 h 65"/>
                    <a:gd name="T36" fmla="*/ 0 w 65"/>
                    <a:gd name="T37" fmla="*/ 26 h 65"/>
                    <a:gd name="T38" fmla="*/ 2 w 65"/>
                    <a:gd name="T39" fmla="*/ 20 h 65"/>
                    <a:gd name="T40" fmla="*/ 6 w 65"/>
                    <a:gd name="T41" fmla="*/ 16 h 65"/>
                    <a:gd name="T42" fmla="*/ 10 w 65"/>
                    <a:gd name="T43" fmla="*/ 10 h 65"/>
                    <a:gd name="T44" fmla="*/ 14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49 w 65"/>
                    <a:gd name="T57" fmla="*/ 6 h 65"/>
                    <a:gd name="T58" fmla="*/ 55 w 65"/>
                    <a:gd name="T59" fmla="*/ 10 h 65"/>
                    <a:gd name="T60" fmla="*/ 59 w 65"/>
                    <a:gd name="T61" fmla="*/ 16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39"/>
                      </a:lnTo>
                      <a:lnTo>
                        <a:pt x="61" y="45"/>
                      </a:lnTo>
                      <a:lnTo>
                        <a:pt x="59" y="51"/>
                      </a:lnTo>
                      <a:lnTo>
                        <a:pt x="55" y="55"/>
                      </a:lnTo>
                      <a:lnTo>
                        <a:pt x="49" y="59"/>
                      </a:lnTo>
                      <a:lnTo>
                        <a:pt x="45" y="63"/>
                      </a:lnTo>
                      <a:lnTo>
                        <a:pt x="39"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9" y="2"/>
                      </a:lnTo>
                      <a:lnTo>
                        <a:pt x="45" y="4"/>
                      </a:lnTo>
                      <a:lnTo>
                        <a:pt x="49" y="6"/>
                      </a:lnTo>
                      <a:lnTo>
                        <a:pt x="55" y="10"/>
                      </a:lnTo>
                      <a:lnTo>
                        <a:pt x="59" y="16"/>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7" name="Freeform 370"/>
                <p:cNvSpPr>
                  <a:spLocks/>
                </p:cNvSpPr>
                <p:nvPr/>
              </p:nvSpPr>
              <p:spPr bwMode="auto">
                <a:xfrm>
                  <a:off x="4729" y="860"/>
                  <a:ext cx="65" cy="63"/>
                </a:xfrm>
                <a:custGeom>
                  <a:avLst/>
                  <a:gdLst>
                    <a:gd name="T0" fmla="*/ 0 w 65"/>
                    <a:gd name="T1" fmla="*/ 32 h 63"/>
                    <a:gd name="T2" fmla="*/ 2 w 65"/>
                    <a:gd name="T3" fmla="*/ 26 h 63"/>
                    <a:gd name="T4" fmla="*/ 4 w 65"/>
                    <a:gd name="T5" fmla="*/ 20 h 63"/>
                    <a:gd name="T6" fmla="*/ 6 w 65"/>
                    <a:gd name="T7" fmla="*/ 14 h 63"/>
                    <a:gd name="T8" fmla="*/ 10 w 65"/>
                    <a:gd name="T9" fmla="*/ 10 h 63"/>
                    <a:gd name="T10" fmla="*/ 14 w 65"/>
                    <a:gd name="T11" fmla="*/ 6 h 63"/>
                    <a:gd name="T12" fmla="*/ 19 w 65"/>
                    <a:gd name="T13" fmla="*/ 2 h 63"/>
                    <a:gd name="T14" fmla="*/ 27 w 65"/>
                    <a:gd name="T15" fmla="*/ 0 h 63"/>
                    <a:gd name="T16" fmla="*/ 33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4 h 63"/>
                    <a:gd name="T38" fmla="*/ 59 w 65"/>
                    <a:gd name="T39" fmla="*/ 50 h 63"/>
                    <a:gd name="T40" fmla="*/ 55 w 65"/>
                    <a:gd name="T41" fmla="*/ 55 h 63"/>
                    <a:gd name="T42" fmla="*/ 51 w 65"/>
                    <a:gd name="T43" fmla="*/ 59 h 63"/>
                    <a:gd name="T44" fmla="*/ 45 w 65"/>
                    <a:gd name="T45" fmla="*/ 61 h 63"/>
                    <a:gd name="T46" fmla="*/ 39 w 65"/>
                    <a:gd name="T47" fmla="*/ 63 h 63"/>
                    <a:gd name="T48" fmla="*/ 33 w 65"/>
                    <a:gd name="T49" fmla="*/ 63 h 63"/>
                    <a:gd name="T50" fmla="*/ 27 w 65"/>
                    <a:gd name="T51" fmla="*/ 63 h 63"/>
                    <a:gd name="T52" fmla="*/ 19 w 65"/>
                    <a:gd name="T53" fmla="*/ 61 h 63"/>
                    <a:gd name="T54" fmla="*/ 14 w 65"/>
                    <a:gd name="T55" fmla="*/ 59 h 63"/>
                    <a:gd name="T56" fmla="*/ 10 w 65"/>
                    <a:gd name="T57" fmla="*/ 55 h 63"/>
                    <a:gd name="T58" fmla="*/ 6 w 65"/>
                    <a:gd name="T59" fmla="*/ 50 h 63"/>
                    <a:gd name="T60" fmla="*/ 4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10"/>
                      </a:lnTo>
                      <a:lnTo>
                        <a:pt x="14"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4"/>
                      </a:lnTo>
                      <a:lnTo>
                        <a:pt x="59" y="50"/>
                      </a:lnTo>
                      <a:lnTo>
                        <a:pt x="55" y="55"/>
                      </a:lnTo>
                      <a:lnTo>
                        <a:pt x="51" y="59"/>
                      </a:lnTo>
                      <a:lnTo>
                        <a:pt x="45" y="61"/>
                      </a:lnTo>
                      <a:lnTo>
                        <a:pt x="39" y="63"/>
                      </a:lnTo>
                      <a:lnTo>
                        <a:pt x="33" y="63"/>
                      </a:lnTo>
                      <a:lnTo>
                        <a:pt x="27" y="63"/>
                      </a:lnTo>
                      <a:lnTo>
                        <a:pt x="19" y="61"/>
                      </a:lnTo>
                      <a:lnTo>
                        <a:pt x="14" y="59"/>
                      </a:lnTo>
                      <a:lnTo>
                        <a:pt x="10" y="55"/>
                      </a:lnTo>
                      <a:lnTo>
                        <a:pt x="6" y="50"/>
                      </a:lnTo>
                      <a:lnTo>
                        <a:pt x="4" y="44"/>
                      </a:lnTo>
                      <a:lnTo>
                        <a:pt x="2" y="38"/>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8" name="Freeform 371"/>
                <p:cNvSpPr>
                  <a:spLocks/>
                </p:cNvSpPr>
                <p:nvPr/>
              </p:nvSpPr>
              <p:spPr bwMode="auto">
                <a:xfrm>
                  <a:off x="4729" y="860"/>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10 h 63"/>
                    <a:gd name="T12" fmla="*/ 14 w 65"/>
                    <a:gd name="T13" fmla="*/ 6 h 63"/>
                    <a:gd name="T14" fmla="*/ 19 w 65"/>
                    <a:gd name="T15" fmla="*/ 2 h 63"/>
                    <a:gd name="T16" fmla="*/ 27 w 65"/>
                    <a:gd name="T17" fmla="*/ 0 h 63"/>
                    <a:gd name="T18" fmla="*/ 33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4 h 63"/>
                    <a:gd name="T40" fmla="*/ 59 w 65"/>
                    <a:gd name="T41" fmla="*/ 50 h 63"/>
                    <a:gd name="T42" fmla="*/ 55 w 65"/>
                    <a:gd name="T43" fmla="*/ 55 h 63"/>
                    <a:gd name="T44" fmla="*/ 51 w 65"/>
                    <a:gd name="T45" fmla="*/ 59 h 63"/>
                    <a:gd name="T46" fmla="*/ 45 w 65"/>
                    <a:gd name="T47" fmla="*/ 61 h 63"/>
                    <a:gd name="T48" fmla="*/ 39 w 65"/>
                    <a:gd name="T49" fmla="*/ 63 h 63"/>
                    <a:gd name="T50" fmla="*/ 33 w 65"/>
                    <a:gd name="T51" fmla="*/ 63 h 63"/>
                    <a:gd name="T52" fmla="*/ 27 w 65"/>
                    <a:gd name="T53" fmla="*/ 63 h 63"/>
                    <a:gd name="T54" fmla="*/ 19 w 65"/>
                    <a:gd name="T55" fmla="*/ 61 h 63"/>
                    <a:gd name="T56" fmla="*/ 14 w 65"/>
                    <a:gd name="T57" fmla="*/ 59 h 63"/>
                    <a:gd name="T58" fmla="*/ 10 w 65"/>
                    <a:gd name="T59" fmla="*/ 55 h 63"/>
                    <a:gd name="T60" fmla="*/ 6 w 65"/>
                    <a:gd name="T61" fmla="*/ 50 h 63"/>
                    <a:gd name="T62" fmla="*/ 4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10"/>
                      </a:lnTo>
                      <a:lnTo>
                        <a:pt x="14"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4"/>
                      </a:lnTo>
                      <a:lnTo>
                        <a:pt x="59" y="50"/>
                      </a:lnTo>
                      <a:lnTo>
                        <a:pt x="55" y="55"/>
                      </a:lnTo>
                      <a:lnTo>
                        <a:pt x="51" y="59"/>
                      </a:lnTo>
                      <a:lnTo>
                        <a:pt x="45" y="61"/>
                      </a:lnTo>
                      <a:lnTo>
                        <a:pt x="39" y="63"/>
                      </a:lnTo>
                      <a:lnTo>
                        <a:pt x="33" y="63"/>
                      </a:lnTo>
                      <a:lnTo>
                        <a:pt x="27" y="63"/>
                      </a:lnTo>
                      <a:lnTo>
                        <a:pt x="19" y="61"/>
                      </a:lnTo>
                      <a:lnTo>
                        <a:pt x="14" y="59"/>
                      </a:lnTo>
                      <a:lnTo>
                        <a:pt x="10" y="55"/>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9" name="Freeform 372"/>
                <p:cNvSpPr>
                  <a:spLocks/>
                </p:cNvSpPr>
                <p:nvPr/>
              </p:nvSpPr>
              <p:spPr bwMode="auto">
                <a:xfrm>
                  <a:off x="4674" y="935"/>
                  <a:ext cx="63" cy="65"/>
                </a:xfrm>
                <a:custGeom>
                  <a:avLst/>
                  <a:gdLst>
                    <a:gd name="T0" fmla="*/ 63 w 63"/>
                    <a:gd name="T1" fmla="*/ 32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3 h 65"/>
                    <a:gd name="T16" fmla="*/ 31 w 63"/>
                    <a:gd name="T17" fmla="*/ 65 h 65"/>
                    <a:gd name="T18" fmla="*/ 25 w 63"/>
                    <a:gd name="T19" fmla="*/ 63 h 65"/>
                    <a:gd name="T20" fmla="*/ 19 w 63"/>
                    <a:gd name="T21" fmla="*/ 63 h 65"/>
                    <a:gd name="T22" fmla="*/ 13 w 63"/>
                    <a:gd name="T23" fmla="*/ 59 h 65"/>
                    <a:gd name="T24" fmla="*/ 8 w 63"/>
                    <a:gd name="T25" fmla="*/ 55 h 65"/>
                    <a:gd name="T26" fmla="*/ 6 w 63"/>
                    <a:gd name="T27" fmla="*/ 51 h 65"/>
                    <a:gd name="T28" fmla="*/ 2 w 63"/>
                    <a:gd name="T29" fmla="*/ 45 h 65"/>
                    <a:gd name="T30" fmla="*/ 0 w 63"/>
                    <a:gd name="T31" fmla="*/ 39 h 65"/>
                    <a:gd name="T32" fmla="*/ 0 w 63"/>
                    <a:gd name="T33" fmla="*/ 32 h 65"/>
                    <a:gd name="T34" fmla="*/ 0 w 63"/>
                    <a:gd name="T35" fmla="*/ 26 h 65"/>
                    <a:gd name="T36" fmla="*/ 2 w 63"/>
                    <a:gd name="T37" fmla="*/ 20 h 65"/>
                    <a:gd name="T38" fmla="*/ 6 w 63"/>
                    <a:gd name="T39" fmla="*/ 14 h 65"/>
                    <a:gd name="T40" fmla="*/ 8 w 63"/>
                    <a:gd name="T41" fmla="*/ 10 h 65"/>
                    <a:gd name="T42" fmla="*/ 13 w 63"/>
                    <a:gd name="T43" fmla="*/ 6 h 65"/>
                    <a:gd name="T44" fmla="*/ 19 w 63"/>
                    <a:gd name="T45" fmla="*/ 2 h 65"/>
                    <a:gd name="T46" fmla="*/ 25 w 63"/>
                    <a:gd name="T47" fmla="*/ 2 h 65"/>
                    <a:gd name="T48" fmla="*/ 31 w 63"/>
                    <a:gd name="T49" fmla="*/ 0 h 65"/>
                    <a:gd name="T50" fmla="*/ 37 w 63"/>
                    <a:gd name="T51" fmla="*/ 2 h 65"/>
                    <a:gd name="T52" fmla="*/ 43 w 63"/>
                    <a:gd name="T53" fmla="*/ 2 h 65"/>
                    <a:gd name="T54" fmla="*/ 49 w 63"/>
                    <a:gd name="T55" fmla="*/ 6 h 65"/>
                    <a:gd name="T56" fmla="*/ 55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39"/>
                      </a:lnTo>
                      <a:lnTo>
                        <a:pt x="61" y="45"/>
                      </a:lnTo>
                      <a:lnTo>
                        <a:pt x="57" y="51"/>
                      </a:lnTo>
                      <a:lnTo>
                        <a:pt x="55" y="55"/>
                      </a:lnTo>
                      <a:lnTo>
                        <a:pt x="49" y="59"/>
                      </a:lnTo>
                      <a:lnTo>
                        <a:pt x="43" y="63"/>
                      </a:lnTo>
                      <a:lnTo>
                        <a:pt x="37" y="63"/>
                      </a:lnTo>
                      <a:lnTo>
                        <a:pt x="31" y="65"/>
                      </a:lnTo>
                      <a:lnTo>
                        <a:pt x="25" y="63"/>
                      </a:lnTo>
                      <a:lnTo>
                        <a:pt x="19" y="63"/>
                      </a:lnTo>
                      <a:lnTo>
                        <a:pt x="13" y="59"/>
                      </a:lnTo>
                      <a:lnTo>
                        <a:pt x="8" y="55"/>
                      </a:lnTo>
                      <a:lnTo>
                        <a:pt x="6" y="51"/>
                      </a:lnTo>
                      <a:lnTo>
                        <a:pt x="2" y="45"/>
                      </a:lnTo>
                      <a:lnTo>
                        <a:pt x="0" y="39"/>
                      </a:lnTo>
                      <a:lnTo>
                        <a:pt x="0" y="32"/>
                      </a:lnTo>
                      <a:lnTo>
                        <a:pt x="0" y="26"/>
                      </a:lnTo>
                      <a:lnTo>
                        <a:pt x="2" y="20"/>
                      </a:lnTo>
                      <a:lnTo>
                        <a:pt x="6" y="14"/>
                      </a:lnTo>
                      <a:lnTo>
                        <a:pt x="8" y="10"/>
                      </a:lnTo>
                      <a:lnTo>
                        <a:pt x="13" y="6"/>
                      </a:lnTo>
                      <a:lnTo>
                        <a:pt x="19" y="2"/>
                      </a:lnTo>
                      <a:lnTo>
                        <a:pt x="25" y="2"/>
                      </a:lnTo>
                      <a:lnTo>
                        <a:pt x="31" y="0"/>
                      </a:lnTo>
                      <a:lnTo>
                        <a:pt x="37" y="2"/>
                      </a:lnTo>
                      <a:lnTo>
                        <a:pt x="43" y="2"/>
                      </a:lnTo>
                      <a:lnTo>
                        <a:pt x="49" y="6"/>
                      </a:lnTo>
                      <a:lnTo>
                        <a:pt x="55"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0" name="Freeform 373"/>
                <p:cNvSpPr>
                  <a:spLocks/>
                </p:cNvSpPr>
                <p:nvPr/>
              </p:nvSpPr>
              <p:spPr bwMode="auto">
                <a:xfrm>
                  <a:off x="4674" y="935"/>
                  <a:ext cx="63" cy="65"/>
                </a:xfrm>
                <a:custGeom>
                  <a:avLst/>
                  <a:gdLst>
                    <a:gd name="T0" fmla="*/ 63 w 63"/>
                    <a:gd name="T1" fmla="*/ 32 h 65"/>
                    <a:gd name="T2" fmla="*/ 63 w 63"/>
                    <a:gd name="T3" fmla="*/ 32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3 h 65"/>
                    <a:gd name="T18" fmla="*/ 31 w 63"/>
                    <a:gd name="T19" fmla="*/ 65 h 65"/>
                    <a:gd name="T20" fmla="*/ 25 w 63"/>
                    <a:gd name="T21" fmla="*/ 63 h 65"/>
                    <a:gd name="T22" fmla="*/ 19 w 63"/>
                    <a:gd name="T23" fmla="*/ 63 h 65"/>
                    <a:gd name="T24" fmla="*/ 13 w 63"/>
                    <a:gd name="T25" fmla="*/ 59 h 65"/>
                    <a:gd name="T26" fmla="*/ 8 w 63"/>
                    <a:gd name="T27" fmla="*/ 55 h 65"/>
                    <a:gd name="T28" fmla="*/ 6 w 63"/>
                    <a:gd name="T29" fmla="*/ 51 h 65"/>
                    <a:gd name="T30" fmla="*/ 2 w 63"/>
                    <a:gd name="T31" fmla="*/ 45 h 65"/>
                    <a:gd name="T32" fmla="*/ 0 w 63"/>
                    <a:gd name="T33" fmla="*/ 39 h 65"/>
                    <a:gd name="T34" fmla="*/ 0 w 63"/>
                    <a:gd name="T35" fmla="*/ 32 h 65"/>
                    <a:gd name="T36" fmla="*/ 0 w 63"/>
                    <a:gd name="T37" fmla="*/ 26 h 65"/>
                    <a:gd name="T38" fmla="*/ 2 w 63"/>
                    <a:gd name="T39" fmla="*/ 20 h 65"/>
                    <a:gd name="T40" fmla="*/ 6 w 63"/>
                    <a:gd name="T41" fmla="*/ 14 h 65"/>
                    <a:gd name="T42" fmla="*/ 8 w 63"/>
                    <a:gd name="T43" fmla="*/ 10 h 65"/>
                    <a:gd name="T44" fmla="*/ 13 w 63"/>
                    <a:gd name="T45" fmla="*/ 6 h 65"/>
                    <a:gd name="T46" fmla="*/ 19 w 63"/>
                    <a:gd name="T47" fmla="*/ 2 h 65"/>
                    <a:gd name="T48" fmla="*/ 25 w 63"/>
                    <a:gd name="T49" fmla="*/ 2 h 65"/>
                    <a:gd name="T50" fmla="*/ 31 w 63"/>
                    <a:gd name="T51" fmla="*/ 0 h 65"/>
                    <a:gd name="T52" fmla="*/ 37 w 63"/>
                    <a:gd name="T53" fmla="*/ 2 h 65"/>
                    <a:gd name="T54" fmla="*/ 43 w 63"/>
                    <a:gd name="T55" fmla="*/ 2 h 65"/>
                    <a:gd name="T56" fmla="*/ 49 w 63"/>
                    <a:gd name="T57" fmla="*/ 6 h 65"/>
                    <a:gd name="T58" fmla="*/ 55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39"/>
                      </a:lnTo>
                      <a:lnTo>
                        <a:pt x="61" y="45"/>
                      </a:lnTo>
                      <a:lnTo>
                        <a:pt x="57" y="51"/>
                      </a:lnTo>
                      <a:lnTo>
                        <a:pt x="55" y="55"/>
                      </a:lnTo>
                      <a:lnTo>
                        <a:pt x="49" y="59"/>
                      </a:lnTo>
                      <a:lnTo>
                        <a:pt x="43" y="63"/>
                      </a:lnTo>
                      <a:lnTo>
                        <a:pt x="37" y="63"/>
                      </a:lnTo>
                      <a:lnTo>
                        <a:pt x="31" y="65"/>
                      </a:lnTo>
                      <a:lnTo>
                        <a:pt x="25" y="63"/>
                      </a:lnTo>
                      <a:lnTo>
                        <a:pt x="19" y="63"/>
                      </a:lnTo>
                      <a:lnTo>
                        <a:pt x="13" y="59"/>
                      </a:lnTo>
                      <a:lnTo>
                        <a:pt x="8" y="55"/>
                      </a:lnTo>
                      <a:lnTo>
                        <a:pt x="6" y="51"/>
                      </a:lnTo>
                      <a:lnTo>
                        <a:pt x="2" y="45"/>
                      </a:lnTo>
                      <a:lnTo>
                        <a:pt x="0" y="39"/>
                      </a:lnTo>
                      <a:lnTo>
                        <a:pt x="0" y="32"/>
                      </a:lnTo>
                      <a:lnTo>
                        <a:pt x="0" y="26"/>
                      </a:lnTo>
                      <a:lnTo>
                        <a:pt x="2" y="20"/>
                      </a:lnTo>
                      <a:lnTo>
                        <a:pt x="6" y="14"/>
                      </a:lnTo>
                      <a:lnTo>
                        <a:pt x="8" y="10"/>
                      </a:lnTo>
                      <a:lnTo>
                        <a:pt x="13" y="6"/>
                      </a:lnTo>
                      <a:lnTo>
                        <a:pt x="19" y="2"/>
                      </a:lnTo>
                      <a:lnTo>
                        <a:pt x="25" y="2"/>
                      </a:lnTo>
                      <a:lnTo>
                        <a:pt x="31" y="0"/>
                      </a:lnTo>
                      <a:lnTo>
                        <a:pt x="37" y="2"/>
                      </a:lnTo>
                      <a:lnTo>
                        <a:pt x="43" y="2"/>
                      </a:lnTo>
                      <a:lnTo>
                        <a:pt x="49" y="6"/>
                      </a:lnTo>
                      <a:lnTo>
                        <a:pt x="55"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1" name="Freeform 374"/>
                <p:cNvSpPr>
                  <a:spLocks/>
                </p:cNvSpPr>
                <p:nvPr/>
              </p:nvSpPr>
              <p:spPr bwMode="auto">
                <a:xfrm>
                  <a:off x="4654" y="921"/>
                  <a:ext cx="65" cy="63"/>
                </a:xfrm>
                <a:custGeom>
                  <a:avLst/>
                  <a:gdLst>
                    <a:gd name="T0" fmla="*/ 0 w 65"/>
                    <a:gd name="T1" fmla="*/ 32 h 63"/>
                    <a:gd name="T2" fmla="*/ 0 w 65"/>
                    <a:gd name="T3" fmla="*/ 26 h 63"/>
                    <a:gd name="T4" fmla="*/ 2 w 65"/>
                    <a:gd name="T5" fmla="*/ 20 h 63"/>
                    <a:gd name="T6" fmla="*/ 6 w 65"/>
                    <a:gd name="T7" fmla="*/ 14 h 63"/>
                    <a:gd name="T8" fmla="*/ 10 w 65"/>
                    <a:gd name="T9" fmla="*/ 8 h 63"/>
                    <a:gd name="T10" fmla="*/ 14 w 65"/>
                    <a:gd name="T11" fmla="*/ 6 h 63"/>
                    <a:gd name="T12" fmla="*/ 20 w 65"/>
                    <a:gd name="T13" fmla="*/ 2 h 63"/>
                    <a:gd name="T14" fmla="*/ 26 w 65"/>
                    <a:gd name="T15" fmla="*/ 0 h 63"/>
                    <a:gd name="T16" fmla="*/ 31 w 65"/>
                    <a:gd name="T17" fmla="*/ 0 h 63"/>
                    <a:gd name="T18" fmla="*/ 37 w 65"/>
                    <a:gd name="T19" fmla="*/ 0 h 63"/>
                    <a:gd name="T20" fmla="*/ 43 w 65"/>
                    <a:gd name="T21" fmla="*/ 2 h 63"/>
                    <a:gd name="T22" fmla="*/ 49 w 65"/>
                    <a:gd name="T23" fmla="*/ 6 h 63"/>
                    <a:gd name="T24" fmla="*/ 55 w 65"/>
                    <a:gd name="T25" fmla="*/ 8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4 h 63"/>
                    <a:gd name="T38" fmla="*/ 59 w 65"/>
                    <a:gd name="T39" fmla="*/ 50 h 63"/>
                    <a:gd name="T40" fmla="*/ 55 w 65"/>
                    <a:gd name="T41" fmla="*/ 55 h 63"/>
                    <a:gd name="T42" fmla="*/ 49 w 65"/>
                    <a:gd name="T43" fmla="*/ 57 h 63"/>
                    <a:gd name="T44" fmla="*/ 43 w 65"/>
                    <a:gd name="T45" fmla="*/ 61 h 63"/>
                    <a:gd name="T46" fmla="*/ 37 w 65"/>
                    <a:gd name="T47" fmla="*/ 63 h 63"/>
                    <a:gd name="T48" fmla="*/ 31 w 65"/>
                    <a:gd name="T49" fmla="*/ 63 h 63"/>
                    <a:gd name="T50" fmla="*/ 26 w 65"/>
                    <a:gd name="T51" fmla="*/ 63 h 63"/>
                    <a:gd name="T52" fmla="*/ 20 w 65"/>
                    <a:gd name="T53" fmla="*/ 61 h 63"/>
                    <a:gd name="T54" fmla="*/ 14 w 65"/>
                    <a:gd name="T55" fmla="*/ 57 h 63"/>
                    <a:gd name="T56" fmla="*/ 10 w 65"/>
                    <a:gd name="T57" fmla="*/ 55 h 63"/>
                    <a:gd name="T58" fmla="*/ 6 w 65"/>
                    <a:gd name="T59" fmla="*/ 50 h 63"/>
                    <a:gd name="T60" fmla="*/ 2 w 65"/>
                    <a:gd name="T61" fmla="*/ 44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8"/>
                      </a:lnTo>
                      <a:lnTo>
                        <a:pt x="14" y="6"/>
                      </a:lnTo>
                      <a:lnTo>
                        <a:pt x="20" y="2"/>
                      </a:lnTo>
                      <a:lnTo>
                        <a:pt x="26" y="0"/>
                      </a:lnTo>
                      <a:lnTo>
                        <a:pt x="31" y="0"/>
                      </a:lnTo>
                      <a:lnTo>
                        <a:pt x="37" y="0"/>
                      </a:lnTo>
                      <a:lnTo>
                        <a:pt x="43" y="2"/>
                      </a:lnTo>
                      <a:lnTo>
                        <a:pt x="49" y="6"/>
                      </a:lnTo>
                      <a:lnTo>
                        <a:pt x="55" y="8"/>
                      </a:lnTo>
                      <a:lnTo>
                        <a:pt x="59" y="14"/>
                      </a:lnTo>
                      <a:lnTo>
                        <a:pt x="61" y="20"/>
                      </a:lnTo>
                      <a:lnTo>
                        <a:pt x="63" y="26"/>
                      </a:lnTo>
                      <a:lnTo>
                        <a:pt x="65" y="32"/>
                      </a:lnTo>
                      <a:lnTo>
                        <a:pt x="63" y="38"/>
                      </a:lnTo>
                      <a:lnTo>
                        <a:pt x="61" y="44"/>
                      </a:lnTo>
                      <a:lnTo>
                        <a:pt x="59" y="50"/>
                      </a:lnTo>
                      <a:lnTo>
                        <a:pt x="55" y="55"/>
                      </a:lnTo>
                      <a:lnTo>
                        <a:pt x="49" y="57"/>
                      </a:lnTo>
                      <a:lnTo>
                        <a:pt x="43" y="61"/>
                      </a:lnTo>
                      <a:lnTo>
                        <a:pt x="37" y="63"/>
                      </a:lnTo>
                      <a:lnTo>
                        <a:pt x="31" y="63"/>
                      </a:lnTo>
                      <a:lnTo>
                        <a:pt x="26" y="63"/>
                      </a:lnTo>
                      <a:lnTo>
                        <a:pt x="20" y="61"/>
                      </a:lnTo>
                      <a:lnTo>
                        <a:pt x="14" y="57"/>
                      </a:lnTo>
                      <a:lnTo>
                        <a:pt x="10" y="55"/>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2" name="Freeform 375"/>
                <p:cNvSpPr>
                  <a:spLocks/>
                </p:cNvSpPr>
                <p:nvPr/>
              </p:nvSpPr>
              <p:spPr bwMode="auto">
                <a:xfrm>
                  <a:off x="4654" y="921"/>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8 h 63"/>
                    <a:gd name="T12" fmla="*/ 14 w 65"/>
                    <a:gd name="T13" fmla="*/ 6 h 63"/>
                    <a:gd name="T14" fmla="*/ 20 w 65"/>
                    <a:gd name="T15" fmla="*/ 2 h 63"/>
                    <a:gd name="T16" fmla="*/ 26 w 65"/>
                    <a:gd name="T17" fmla="*/ 0 h 63"/>
                    <a:gd name="T18" fmla="*/ 31 w 65"/>
                    <a:gd name="T19" fmla="*/ 0 h 63"/>
                    <a:gd name="T20" fmla="*/ 37 w 65"/>
                    <a:gd name="T21" fmla="*/ 0 h 63"/>
                    <a:gd name="T22" fmla="*/ 43 w 65"/>
                    <a:gd name="T23" fmla="*/ 2 h 63"/>
                    <a:gd name="T24" fmla="*/ 49 w 65"/>
                    <a:gd name="T25" fmla="*/ 6 h 63"/>
                    <a:gd name="T26" fmla="*/ 55 w 65"/>
                    <a:gd name="T27" fmla="*/ 8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4 h 63"/>
                    <a:gd name="T40" fmla="*/ 59 w 65"/>
                    <a:gd name="T41" fmla="*/ 50 h 63"/>
                    <a:gd name="T42" fmla="*/ 55 w 65"/>
                    <a:gd name="T43" fmla="*/ 55 h 63"/>
                    <a:gd name="T44" fmla="*/ 49 w 65"/>
                    <a:gd name="T45" fmla="*/ 57 h 63"/>
                    <a:gd name="T46" fmla="*/ 43 w 65"/>
                    <a:gd name="T47" fmla="*/ 61 h 63"/>
                    <a:gd name="T48" fmla="*/ 37 w 65"/>
                    <a:gd name="T49" fmla="*/ 63 h 63"/>
                    <a:gd name="T50" fmla="*/ 31 w 65"/>
                    <a:gd name="T51" fmla="*/ 63 h 63"/>
                    <a:gd name="T52" fmla="*/ 26 w 65"/>
                    <a:gd name="T53" fmla="*/ 63 h 63"/>
                    <a:gd name="T54" fmla="*/ 20 w 65"/>
                    <a:gd name="T55" fmla="*/ 61 h 63"/>
                    <a:gd name="T56" fmla="*/ 14 w 65"/>
                    <a:gd name="T57" fmla="*/ 57 h 63"/>
                    <a:gd name="T58" fmla="*/ 10 w 65"/>
                    <a:gd name="T59" fmla="*/ 55 h 63"/>
                    <a:gd name="T60" fmla="*/ 6 w 65"/>
                    <a:gd name="T61" fmla="*/ 50 h 63"/>
                    <a:gd name="T62" fmla="*/ 2 w 65"/>
                    <a:gd name="T63" fmla="*/ 44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8"/>
                      </a:lnTo>
                      <a:lnTo>
                        <a:pt x="14" y="6"/>
                      </a:lnTo>
                      <a:lnTo>
                        <a:pt x="20" y="2"/>
                      </a:lnTo>
                      <a:lnTo>
                        <a:pt x="26" y="0"/>
                      </a:lnTo>
                      <a:lnTo>
                        <a:pt x="31" y="0"/>
                      </a:lnTo>
                      <a:lnTo>
                        <a:pt x="37" y="0"/>
                      </a:lnTo>
                      <a:lnTo>
                        <a:pt x="43" y="2"/>
                      </a:lnTo>
                      <a:lnTo>
                        <a:pt x="49" y="6"/>
                      </a:lnTo>
                      <a:lnTo>
                        <a:pt x="55" y="8"/>
                      </a:lnTo>
                      <a:lnTo>
                        <a:pt x="59" y="14"/>
                      </a:lnTo>
                      <a:lnTo>
                        <a:pt x="61" y="20"/>
                      </a:lnTo>
                      <a:lnTo>
                        <a:pt x="63" y="26"/>
                      </a:lnTo>
                      <a:lnTo>
                        <a:pt x="65" y="32"/>
                      </a:lnTo>
                      <a:lnTo>
                        <a:pt x="63" y="38"/>
                      </a:lnTo>
                      <a:lnTo>
                        <a:pt x="61" y="44"/>
                      </a:lnTo>
                      <a:lnTo>
                        <a:pt x="59" y="50"/>
                      </a:lnTo>
                      <a:lnTo>
                        <a:pt x="55" y="55"/>
                      </a:lnTo>
                      <a:lnTo>
                        <a:pt x="49" y="57"/>
                      </a:lnTo>
                      <a:lnTo>
                        <a:pt x="43" y="61"/>
                      </a:lnTo>
                      <a:lnTo>
                        <a:pt x="37" y="63"/>
                      </a:lnTo>
                      <a:lnTo>
                        <a:pt x="31" y="63"/>
                      </a:lnTo>
                      <a:lnTo>
                        <a:pt x="26" y="63"/>
                      </a:lnTo>
                      <a:lnTo>
                        <a:pt x="20" y="61"/>
                      </a:lnTo>
                      <a:lnTo>
                        <a:pt x="14" y="57"/>
                      </a:lnTo>
                      <a:lnTo>
                        <a:pt x="10" y="55"/>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3" name="Freeform 376"/>
                <p:cNvSpPr>
                  <a:spLocks/>
                </p:cNvSpPr>
                <p:nvPr/>
              </p:nvSpPr>
              <p:spPr bwMode="auto">
                <a:xfrm>
                  <a:off x="4707" y="902"/>
                  <a:ext cx="65" cy="65"/>
                </a:xfrm>
                <a:custGeom>
                  <a:avLst/>
                  <a:gdLst>
                    <a:gd name="T0" fmla="*/ 65 w 65"/>
                    <a:gd name="T1" fmla="*/ 31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3 h 65"/>
                    <a:gd name="T16" fmla="*/ 34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1 h 65"/>
                    <a:gd name="T34" fmla="*/ 2 w 65"/>
                    <a:gd name="T35" fmla="*/ 25 h 65"/>
                    <a:gd name="T36" fmla="*/ 2 w 65"/>
                    <a:gd name="T37" fmla="*/ 19 h 65"/>
                    <a:gd name="T38" fmla="*/ 6 w 65"/>
                    <a:gd name="T39" fmla="*/ 13 h 65"/>
                    <a:gd name="T40" fmla="*/ 10 w 65"/>
                    <a:gd name="T41" fmla="*/ 9 h 65"/>
                    <a:gd name="T42" fmla="*/ 14 w 65"/>
                    <a:gd name="T43" fmla="*/ 6 h 65"/>
                    <a:gd name="T44" fmla="*/ 20 w 65"/>
                    <a:gd name="T45" fmla="*/ 2 h 65"/>
                    <a:gd name="T46" fmla="*/ 26 w 65"/>
                    <a:gd name="T47" fmla="*/ 0 h 65"/>
                    <a:gd name="T48" fmla="*/ 34 w 65"/>
                    <a:gd name="T49" fmla="*/ 0 h 65"/>
                    <a:gd name="T50" fmla="*/ 40 w 65"/>
                    <a:gd name="T51" fmla="*/ 0 h 65"/>
                    <a:gd name="T52" fmla="*/ 45 w 65"/>
                    <a:gd name="T53" fmla="*/ 2 h 65"/>
                    <a:gd name="T54" fmla="*/ 51 w 65"/>
                    <a:gd name="T55" fmla="*/ 6 h 65"/>
                    <a:gd name="T56" fmla="*/ 55 w 65"/>
                    <a:gd name="T57" fmla="*/ 9 h 65"/>
                    <a:gd name="T58" fmla="*/ 59 w 65"/>
                    <a:gd name="T59" fmla="*/ 13 h 65"/>
                    <a:gd name="T60" fmla="*/ 63 w 65"/>
                    <a:gd name="T61" fmla="*/ 19 h 65"/>
                    <a:gd name="T62" fmla="*/ 65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5" y="39"/>
                      </a:lnTo>
                      <a:lnTo>
                        <a:pt x="63" y="45"/>
                      </a:lnTo>
                      <a:lnTo>
                        <a:pt x="59" y="51"/>
                      </a:lnTo>
                      <a:lnTo>
                        <a:pt x="55" y="55"/>
                      </a:lnTo>
                      <a:lnTo>
                        <a:pt x="51" y="59"/>
                      </a:lnTo>
                      <a:lnTo>
                        <a:pt x="45" y="63"/>
                      </a:lnTo>
                      <a:lnTo>
                        <a:pt x="40" y="63"/>
                      </a:lnTo>
                      <a:lnTo>
                        <a:pt x="34" y="65"/>
                      </a:lnTo>
                      <a:lnTo>
                        <a:pt x="26" y="63"/>
                      </a:lnTo>
                      <a:lnTo>
                        <a:pt x="20" y="63"/>
                      </a:lnTo>
                      <a:lnTo>
                        <a:pt x="14" y="59"/>
                      </a:lnTo>
                      <a:lnTo>
                        <a:pt x="10" y="55"/>
                      </a:lnTo>
                      <a:lnTo>
                        <a:pt x="6" y="51"/>
                      </a:lnTo>
                      <a:lnTo>
                        <a:pt x="2" y="45"/>
                      </a:lnTo>
                      <a:lnTo>
                        <a:pt x="2" y="39"/>
                      </a:lnTo>
                      <a:lnTo>
                        <a:pt x="0" y="31"/>
                      </a:lnTo>
                      <a:lnTo>
                        <a:pt x="2" y="25"/>
                      </a:lnTo>
                      <a:lnTo>
                        <a:pt x="2" y="19"/>
                      </a:lnTo>
                      <a:lnTo>
                        <a:pt x="6" y="13"/>
                      </a:lnTo>
                      <a:lnTo>
                        <a:pt x="10" y="9"/>
                      </a:lnTo>
                      <a:lnTo>
                        <a:pt x="14" y="6"/>
                      </a:lnTo>
                      <a:lnTo>
                        <a:pt x="20" y="2"/>
                      </a:lnTo>
                      <a:lnTo>
                        <a:pt x="26" y="0"/>
                      </a:lnTo>
                      <a:lnTo>
                        <a:pt x="34" y="0"/>
                      </a:lnTo>
                      <a:lnTo>
                        <a:pt x="40" y="0"/>
                      </a:lnTo>
                      <a:lnTo>
                        <a:pt x="45" y="2"/>
                      </a:lnTo>
                      <a:lnTo>
                        <a:pt x="51" y="6"/>
                      </a:lnTo>
                      <a:lnTo>
                        <a:pt x="55" y="9"/>
                      </a:lnTo>
                      <a:lnTo>
                        <a:pt x="59" y="13"/>
                      </a:lnTo>
                      <a:lnTo>
                        <a:pt x="63" y="19"/>
                      </a:lnTo>
                      <a:lnTo>
                        <a:pt x="65"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4" name="Freeform 377"/>
                <p:cNvSpPr>
                  <a:spLocks/>
                </p:cNvSpPr>
                <p:nvPr/>
              </p:nvSpPr>
              <p:spPr bwMode="auto">
                <a:xfrm>
                  <a:off x="4707" y="902"/>
                  <a:ext cx="65" cy="65"/>
                </a:xfrm>
                <a:custGeom>
                  <a:avLst/>
                  <a:gdLst>
                    <a:gd name="T0" fmla="*/ 65 w 65"/>
                    <a:gd name="T1" fmla="*/ 31 h 65"/>
                    <a:gd name="T2" fmla="*/ 65 w 65"/>
                    <a:gd name="T3" fmla="*/ 31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3 h 65"/>
                    <a:gd name="T18" fmla="*/ 34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1 h 65"/>
                    <a:gd name="T36" fmla="*/ 2 w 65"/>
                    <a:gd name="T37" fmla="*/ 25 h 65"/>
                    <a:gd name="T38" fmla="*/ 2 w 65"/>
                    <a:gd name="T39" fmla="*/ 19 h 65"/>
                    <a:gd name="T40" fmla="*/ 6 w 65"/>
                    <a:gd name="T41" fmla="*/ 13 h 65"/>
                    <a:gd name="T42" fmla="*/ 10 w 65"/>
                    <a:gd name="T43" fmla="*/ 9 h 65"/>
                    <a:gd name="T44" fmla="*/ 14 w 65"/>
                    <a:gd name="T45" fmla="*/ 6 h 65"/>
                    <a:gd name="T46" fmla="*/ 20 w 65"/>
                    <a:gd name="T47" fmla="*/ 2 h 65"/>
                    <a:gd name="T48" fmla="*/ 26 w 65"/>
                    <a:gd name="T49" fmla="*/ 0 h 65"/>
                    <a:gd name="T50" fmla="*/ 34 w 65"/>
                    <a:gd name="T51" fmla="*/ 0 h 65"/>
                    <a:gd name="T52" fmla="*/ 40 w 65"/>
                    <a:gd name="T53" fmla="*/ 0 h 65"/>
                    <a:gd name="T54" fmla="*/ 45 w 65"/>
                    <a:gd name="T55" fmla="*/ 2 h 65"/>
                    <a:gd name="T56" fmla="*/ 51 w 65"/>
                    <a:gd name="T57" fmla="*/ 6 h 65"/>
                    <a:gd name="T58" fmla="*/ 55 w 65"/>
                    <a:gd name="T59" fmla="*/ 9 h 65"/>
                    <a:gd name="T60" fmla="*/ 59 w 65"/>
                    <a:gd name="T61" fmla="*/ 13 h 65"/>
                    <a:gd name="T62" fmla="*/ 63 w 65"/>
                    <a:gd name="T63" fmla="*/ 19 h 65"/>
                    <a:gd name="T64" fmla="*/ 65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5" y="39"/>
                      </a:lnTo>
                      <a:lnTo>
                        <a:pt x="63" y="45"/>
                      </a:lnTo>
                      <a:lnTo>
                        <a:pt x="59" y="51"/>
                      </a:lnTo>
                      <a:lnTo>
                        <a:pt x="55" y="55"/>
                      </a:lnTo>
                      <a:lnTo>
                        <a:pt x="51" y="59"/>
                      </a:lnTo>
                      <a:lnTo>
                        <a:pt x="45" y="63"/>
                      </a:lnTo>
                      <a:lnTo>
                        <a:pt x="40" y="63"/>
                      </a:lnTo>
                      <a:lnTo>
                        <a:pt x="34" y="65"/>
                      </a:lnTo>
                      <a:lnTo>
                        <a:pt x="26" y="63"/>
                      </a:lnTo>
                      <a:lnTo>
                        <a:pt x="20" y="63"/>
                      </a:lnTo>
                      <a:lnTo>
                        <a:pt x="14" y="59"/>
                      </a:lnTo>
                      <a:lnTo>
                        <a:pt x="10" y="55"/>
                      </a:lnTo>
                      <a:lnTo>
                        <a:pt x="6" y="51"/>
                      </a:lnTo>
                      <a:lnTo>
                        <a:pt x="2" y="45"/>
                      </a:lnTo>
                      <a:lnTo>
                        <a:pt x="2" y="39"/>
                      </a:lnTo>
                      <a:lnTo>
                        <a:pt x="0" y="31"/>
                      </a:lnTo>
                      <a:lnTo>
                        <a:pt x="2" y="25"/>
                      </a:lnTo>
                      <a:lnTo>
                        <a:pt x="2" y="19"/>
                      </a:lnTo>
                      <a:lnTo>
                        <a:pt x="6" y="13"/>
                      </a:lnTo>
                      <a:lnTo>
                        <a:pt x="10" y="9"/>
                      </a:lnTo>
                      <a:lnTo>
                        <a:pt x="14" y="6"/>
                      </a:lnTo>
                      <a:lnTo>
                        <a:pt x="20" y="2"/>
                      </a:lnTo>
                      <a:lnTo>
                        <a:pt x="26" y="0"/>
                      </a:lnTo>
                      <a:lnTo>
                        <a:pt x="34" y="0"/>
                      </a:lnTo>
                      <a:lnTo>
                        <a:pt x="40" y="0"/>
                      </a:lnTo>
                      <a:lnTo>
                        <a:pt x="45" y="2"/>
                      </a:lnTo>
                      <a:lnTo>
                        <a:pt x="51" y="6"/>
                      </a:lnTo>
                      <a:lnTo>
                        <a:pt x="55" y="9"/>
                      </a:lnTo>
                      <a:lnTo>
                        <a:pt x="59" y="13"/>
                      </a:lnTo>
                      <a:lnTo>
                        <a:pt x="63" y="19"/>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5" name="Freeform 378"/>
                <p:cNvSpPr>
                  <a:spLocks/>
                </p:cNvSpPr>
                <p:nvPr/>
              </p:nvSpPr>
              <p:spPr bwMode="auto">
                <a:xfrm>
                  <a:off x="4556" y="923"/>
                  <a:ext cx="65" cy="63"/>
                </a:xfrm>
                <a:custGeom>
                  <a:avLst/>
                  <a:gdLst>
                    <a:gd name="T0" fmla="*/ 31 w 65"/>
                    <a:gd name="T1" fmla="*/ 63 h 63"/>
                    <a:gd name="T2" fmla="*/ 25 w 65"/>
                    <a:gd name="T3" fmla="*/ 63 h 63"/>
                    <a:gd name="T4" fmla="*/ 19 w 65"/>
                    <a:gd name="T5" fmla="*/ 61 h 63"/>
                    <a:gd name="T6" fmla="*/ 13 w 65"/>
                    <a:gd name="T7" fmla="*/ 57 h 63"/>
                    <a:gd name="T8" fmla="*/ 9 w 65"/>
                    <a:gd name="T9" fmla="*/ 55 h 63"/>
                    <a:gd name="T10" fmla="*/ 5 w 65"/>
                    <a:gd name="T11" fmla="*/ 50 h 63"/>
                    <a:gd name="T12" fmla="*/ 1 w 65"/>
                    <a:gd name="T13" fmla="*/ 44 h 63"/>
                    <a:gd name="T14" fmla="*/ 0 w 65"/>
                    <a:gd name="T15" fmla="*/ 38 h 63"/>
                    <a:gd name="T16" fmla="*/ 0 w 65"/>
                    <a:gd name="T17" fmla="*/ 32 h 63"/>
                    <a:gd name="T18" fmla="*/ 0 w 65"/>
                    <a:gd name="T19" fmla="*/ 26 h 63"/>
                    <a:gd name="T20" fmla="*/ 1 w 65"/>
                    <a:gd name="T21" fmla="*/ 20 h 63"/>
                    <a:gd name="T22" fmla="*/ 5 w 65"/>
                    <a:gd name="T23" fmla="*/ 14 h 63"/>
                    <a:gd name="T24" fmla="*/ 9 w 65"/>
                    <a:gd name="T25" fmla="*/ 8 h 63"/>
                    <a:gd name="T26" fmla="*/ 13 w 65"/>
                    <a:gd name="T27" fmla="*/ 6 h 63"/>
                    <a:gd name="T28" fmla="*/ 19 w 65"/>
                    <a:gd name="T29" fmla="*/ 2 h 63"/>
                    <a:gd name="T30" fmla="*/ 25 w 65"/>
                    <a:gd name="T31" fmla="*/ 0 h 63"/>
                    <a:gd name="T32" fmla="*/ 31 w 65"/>
                    <a:gd name="T33" fmla="*/ 0 h 63"/>
                    <a:gd name="T34" fmla="*/ 39 w 65"/>
                    <a:gd name="T35" fmla="*/ 0 h 63"/>
                    <a:gd name="T36" fmla="*/ 45 w 65"/>
                    <a:gd name="T37" fmla="*/ 2 h 63"/>
                    <a:gd name="T38" fmla="*/ 51 w 65"/>
                    <a:gd name="T39" fmla="*/ 6 h 63"/>
                    <a:gd name="T40" fmla="*/ 55 w 65"/>
                    <a:gd name="T41" fmla="*/ 8 h 63"/>
                    <a:gd name="T42" fmla="*/ 59 w 65"/>
                    <a:gd name="T43" fmla="*/ 14 h 63"/>
                    <a:gd name="T44" fmla="*/ 63 w 65"/>
                    <a:gd name="T45" fmla="*/ 20 h 63"/>
                    <a:gd name="T46" fmla="*/ 65 w 65"/>
                    <a:gd name="T47" fmla="*/ 26 h 63"/>
                    <a:gd name="T48" fmla="*/ 65 w 65"/>
                    <a:gd name="T49" fmla="*/ 32 h 63"/>
                    <a:gd name="T50" fmla="*/ 65 w 65"/>
                    <a:gd name="T51" fmla="*/ 38 h 63"/>
                    <a:gd name="T52" fmla="*/ 63 w 65"/>
                    <a:gd name="T53" fmla="*/ 44 h 63"/>
                    <a:gd name="T54" fmla="*/ 59 w 65"/>
                    <a:gd name="T55" fmla="*/ 50 h 63"/>
                    <a:gd name="T56" fmla="*/ 55 w 65"/>
                    <a:gd name="T57" fmla="*/ 55 h 63"/>
                    <a:gd name="T58" fmla="*/ 51 w 65"/>
                    <a:gd name="T59" fmla="*/ 57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19" y="61"/>
                      </a:lnTo>
                      <a:lnTo>
                        <a:pt x="13" y="57"/>
                      </a:lnTo>
                      <a:lnTo>
                        <a:pt x="9" y="55"/>
                      </a:lnTo>
                      <a:lnTo>
                        <a:pt x="5" y="50"/>
                      </a:lnTo>
                      <a:lnTo>
                        <a:pt x="1" y="44"/>
                      </a:lnTo>
                      <a:lnTo>
                        <a:pt x="0" y="38"/>
                      </a:lnTo>
                      <a:lnTo>
                        <a:pt x="0" y="32"/>
                      </a:lnTo>
                      <a:lnTo>
                        <a:pt x="0" y="26"/>
                      </a:lnTo>
                      <a:lnTo>
                        <a:pt x="1" y="20"/>
                      </a:lnTo>
                      <a:lnTo>
                        <a:pt x="5" y="14"/>
                      </a:lnTo>
                      <a:lnTo>
                        <a:pt x="9" y="8"/>
                      </a:lnTo>
                      <a:lnTo>
                        <a:pt x="13" y="6"/>
                      </a:lnTo>
                      <a:lnTo>
                        <a:pt x="19" y="2"/>
                      </a:lnTo>
                      <a:lnTo>
                        <a:pt x="25" y="0"/>
                      </a:lnTo>
                      <a:lnTo>
                        <a:pt x="31" y="0"/>
                      </a:lnTo>
                      <a:lnTo>
                        <a:pt x="39" y="0"/>
                      </a:lnTo>
                      <a:lnTo>
                        <a:pt x="45" y="2"/>
                      </a:lnTo>
                      <a:lnTo>
                        <a:pt x="51" y="6"/>
                      </a:lnTo>
                      <a:lnTo>
                        <a:pt x="55" y="8"/>
                      </a:lnTo>
                      <a:lnTo>
                        <a:pt x="59" y="14"/>
                      </a:lnTo>
                      <a:lnTo>
                        <a:pt x="63" y="20"/>
                      </a:lnTo>
                      <a:lnTo>
                        <a:pt x="65" y="26"/>
                      </a:lnTo>
                      <a:lnTo>
                        <a:pt x="65" y="32"/>
                      </a:lnTo>
                      <a:lnTo>
                        <a:pt x="65" y="38"/>
                      </a:lnTo>
                      <a:lnTo>
                        <a:pt x="63" y="44"/>
                      </a:lnTo>
                      <a:lnTo>
                        <a:pt x="59" y="50"/>
                      </a:lnTo>
                      <a:lnTo>
                        <a:pt x="55" y="55"/>
                      </a:lnTo>
                      <a:lnTo>
                        <a:pt x="51" y="57"/>
                      </a:lnTo>
                      <a:lnTo>
                        <a:pt x="45" y="61"/>
                      </a:lnTo>
                      <a:lnTo>
                        <a:pt x="39" y="63"/>
                      </a:lnTo>
                      <a:lnTo>
                        <a:pt x="31"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6" name="Freeform 379"/>
                <p:cNvSpPr>
                  <a:spLocks/>
                </p:cNvSpPr>
                <p:nvPr/>
              </p:nvSpPr>
              <p:spPr bwMode="auto">
                <a:xfrm>
                  <a:off x="4556" y="923"/>
                  <a:ext cx="65" cy="63"/>
                </a:xfrm>
                <a:custGeom>
                  <a:avLst/>
                  <a:gdLst>
                    <a:gd name="T0" fmla="*/ 31 w 65"/>
                    <a:gd name="T1" fmla="*/ 63 h 63"/>
                    <a:gd name="T2" fmla="*/ 31 w 65"/>
                    <a:gd name="T3" fmla="*/ 63 h 63"/>
                    <a:gd name="T4" fmla="*/ 25 w 65"/>
                    <a:gd name="T5" fmla="*/ 63 h 63"/>
                    <a:gd name="T6" fmla="*/ 19 w 65"/>
                    <a:gd name="T7" fmla="*/ 61 h 63"/>
                    <a:gd name="T8" fmla="*/ 13 w 65"/>
                    <a:gd name="T9" fmla="*/ 57 h 63"/>
                    <a:gd name="T10" fmla="*/ 9 w 65"/>
                    <a:gd name="T11" fmla="*/ 55 h 63"/>
                    <a:gd name="T12" fmla="*/ 5 w 65"/>
                    <a:gd name="T13" fmla="*/ 50 h 63"/>
                    <a:gd name="T14" fmla="*/ 1 w 65"/>
                    <a:gd name="T15" fmla="*/ 44 h 63"/>
                    <a:gd name="T16" fmla="*/ 0 w 65"/>
                    <a:gd name="T17" fmla="*/ 38 h 63"/>
                    <a:gd name="T18" fmla="*/ 0 w 65"/>
                    <a:gd name="T19" fmla="*/ 32 h 63"/>
                    <a:gd name="T20" fmla="*/ 0 w 65"/>
                    <a:gd name="T21" fmla="*/ 26 h 63"/>
                    <a:gd name="T22" fmla="*/ 1 w 65"/>
                    <a:gd name="T23" fmla="*/ 20 h 63"/>
                    <a:gd name="T24" fmla="*/ 5 w 65"/>
                    <a:gd name="T25" fmla="*/ 14 h 63"/>
                    <a:gd name="T26" fmla="*/ 9 w 65"/>
                    <a:gd name="T27" fmla="*/ 8 h 63"/>
                    <a:gd name="T28" fmla="*/ 13 w 65"/>
                    <a:gd name="T29" fmla="*/ 6 h 63"/>
                    <a:gd name="T30" fmla="*/ 19 w 65"/>
                    <a:gd name="T31" fmla="*/ 2 h 63"/>
                    <a:gd name="T32" fmla="*/ 25 w 65"/>
                    <a:gd name="T33" fmla="*/ 0 h 63"/>
                    <a:gd name="T34" fmla="*/ 31 w 65"/>
                    <a:gd name="T35" fmla="*/ 0 h 63"/>
                    <a:gd name="T36" fmla="*/ 39 w 65"/>
                    <a:gd name="T37" fmla="*/ 0 h 63"/>
                    <a:gd name="T38" fmla="*/ 45 w 65"/>
                    <a:gd name="T39" fmla="*/ 2 h 63"/>
                    <a:gd name="T40" fmla="*/ 51 w 65"/>
                    <a:gd name="T41" fmla="*/ 6 h 63"/>
                    <a:gd name="T42" fmla="*/ 55 w 65"/>
                    <a:gd name="T43" fmla="*/ 8 h 63"/>
                    <a:gd name="T44" fmla="*/ 59 w 65"/>
                    <a:gd name="T45" fmla="*/ 14 h 63"/>
                    <a:gd name="T46" fmla="*/ 63 w 65"/>
                    <a:gd name="T47" fmla="*/ 20 h 63"/>
                    <a:gd name="T48" fmla="*/ 65 w 65"/>
                    <a:gd name="T49" fmla="*/ 26 h 63"/>
                    <a:gd name="T50" fmla="*/ 65 w 65"/>
                    <a:gd name="T51" fmla="*/ 32 h 63"/>
                    <a:gd name="T52" fmla="*/ 65 w 65"/>
                    <a:gd name="T53" fmla="*/ 38 h 63"/>
                    <a:gd name="T54" fmla="*/ 63 w 65"/>
                    <a:gd name="T55" fmla="*/ 44 h 63"/>
                    <a:gd name="T56" fmla="*/ 59 w 65"/>
                    <a:gd name="T57" fmla="*/ 50 h 63"/>
                    <a:gd name="T58" fmla="*/ 55 w 65"/>
                    <a:gd name="T59" fmla="*/ 55 h 63"/>
                    <a:gd name="T60" fmla="*/ 51 w 65"/>
                    <a:gd name="T61" fmla="*/ 57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19" y="61"/>
                      </a:lnTo>
                      <a:lnTo>
                        <a:pt x="13" y="57"/>
                      </a:lnTo>
                      <a:lnTo>
                        <a:pt x="9" y="55"/>
                      </a:lnTo>
                      <a:lnTo>
                        <a:pt x="5" y="50"/>
                      </a:lnTo>
                      <a:lnTo>
                        <a:pt x="1" y="44"/>
                      </a:lnTo>
                      <a:lnTo>
                        <a:pt x="0" y="38"/>
                      </a:lnTo>
                      <a:lnTo>
                        <a:pt x="0" y="32"/>
                      </a:lnTo>
                      <a:lnTo>
                        <a:pt x="0" y="26"/>
                      </a:lnTo>
                      <a:lnTo>
                        <a:pt x="1" y="20"/>
                      </a:lnTo>
                      <a:lnTo>
                        <a:pt x="5" y="14"/>
                      </a:lnTo>
                      <a:lnTo>
                        <a:pt x="9" y="8"/>
                      </a:lnTo>
                      <a:lnTo>
                        <a:pt x="13" y="6"/>
                      </a:lnTo>
                      <a:lnTo>
                        <a:pt x="19" y="2"/>
                      </a:lnTo>
                      <a:lnTo>
                        <a:pt x="25" y="0"/>
                      </a:lnTo>
                      <a:lnTo>
                        <a:pt x="31" y="0"/>
                      </a:lnTo>
                      <a:lnTo>
                        <a:pt x="39" y="0"/>
                      </a:lnTo>
                      <a:lnTo>
                        <a:pt x="45" y="2"/>
                      </a:lnTo>
                      <a:lnTo>
                        <a:pt x="51" y="6"/>
                      </a:lnTo>
                      <a:lnTo>
                        <a:pt x="55" y="8"/>
                      </a:lnTo>
                      <a:lnTo>
                        <a:pt x="59" y="14"/>
                      </a:lnTo>
                      <a:lnTo>
                        <a:pt x="63" y="20"/>
                      </a:lnTo>
                      <a:lnTo>
                        <a:pt x="65" y="26"/>
                      </a:lnTo>
                      <a:lnTo>
                        <a:pt x="65" y="32"/>
                      </a:lnTo>
                      <a:lnTo>
                        <a:pt x="65" y="38"/>
                      </a:lnTo>
                      <a:lnTo>
                        <a:pt x="63" y="44"/>
                      </a:lnTo>
                      <a:lnTo>
                        <a:pt x="59" y="50"/>
                      </a:lnTo>
                      <a:lnTo>
                        <a:pt x="55" y="55"/>
                      </a:lnTo>
                      <a:lnTo>
                        <a:pt x="51" y="57"/>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7" name="Freeform 380"/>
                <p:cNvSpPr>
                  <a:spLocks/>
                </p:cNvSpPr>
                <p:nvPr/>
              </p:nvSpPr>
              <p:spPr bwMode="auto">
                <a:xfrm>
                  <a:off x="4603" y="906"/>
                  <a:ext cx="65" cy="63"/>
                </a:xfrm>
                <a:custGeom>
                  <a:avLst/>
                  <a:gdLst>
                    <a:gd name="T0" fmla="*/ 65 w 65"/>
                    <a:gd name="T1" fmla="*/ 31 h 63"/>
                    <a:gd name="T2" fmla="*/ 65 w 65"/>
                    <a:gd name="T3" fmla="*/ 37 h 63"/>
                    <a:gd name="T4" fmla="*/ 63 w 65"/>
                    <a:gd name="T5" fmla="*/ 43 h 63"/>
                    <a:gd name="T6" fmla="*/ 59 w 65"/>
                    <a:gd name="T7" fmla="*/ 49 h 63"/>
                    <a:gd name="T8" fmla="*/ 55 w 65"/>
                    <a:gd name="T9" fmla="*/ 55 h 63"/>
                    <a:gd name="T10" fmla="*/ 51 w 65"/>
                    <a:gd name="T11" fmla="*/ 57 h 63"/>
                    <a:gd name="T12" fmla="*/ 45 w 65"/>
                    <a:gd name="T13" fmla="*/ 61 h 63"/>
                    <a:gd name="T14" fmla="*/ 39 w 65"/>
                    <a:gd name="T15" fmla="*/ 63 h 63"/>
                    <a:gd name="T16" fmla="*/ 33 w 65"/>
                    <a:gd name="T17" fmla="*/ 63 h 63"/>
                    <a:gd name="T18" fmla="*/ 27 w 65"/>
                    <a:gd name="T19" fmla="*/ 63 h 63"/>
                    <a:gd name="T20" fmla="*/ 21 w 65"/>
                    <a:gd name="T21" fmla="*/ 61 h 63"/>
                    <a:gd name="T22" fmla="*/ 16 w 65"/>
                    <a:gd name="T23" fmla="*/ 57 h 63"/>
                    <a:gd name="T24" fmla="*/ 10 w 65"/>
                    <a:gd name="T25" fmla="*/ 55 h 63"/>
                    <a:gd name="T26" fmla="*/ 6 w 65"/>
                    <a:gd name="T27" fmla="*/ 49 h 63"/>
                    <a:gd name="T28" fmla="*/ 4 w 65"/>
                    <a:gd name="T29" fmla="*/ 43 h 63"/>
                    <a:gd name="T30" fmla="*/ 2 w 65"/>
                    <a:gd name="T31" fmla="*/ 37 h 63"/>
                    <a:gd name="T32" fmla="*/ 0 w 65"/>
                    <a:gd name="T33" fmla="*/ 31 h 63"/>
                    <a:gd name="T34" fmla="*/ 2 w 65"/>
                    <a:gd name="T35" fmla="*/ 25 h 63"/>
                    <a:gd name="T36" fmla="*/ 4 w 65"/>
                    <a:gd name="T37" fmla="*/ 19 h 63"/>
                    <a:gd name="T38" fmla="*/ 6 w 65"/>
                    <a:gd name="T39" fmla="*/ 13 h 63"/>
                    <a:gd name="T40" fmla="*/ 10 w 65"/>
                    <a:gd name="T41" fmla="*/ 7 h 63"/>
                    <a:gd name="T42" fmla="*/ 16 w 65"/>
                    <a:gd name="T43" fmla="*/ 4 h 63"/>
                    <a:gd name="T44" fmla="*/ 21 w 65"/>
                    <a:gd name="T45" fmla="*/ 2 h 63"/>
                    <a:gd name="T46" fmla="*/ 27 w 65"/>
                    <a:gd name="T47" fmla="*/ 0 h 63"/>
                    <a:gd name="T48" fmla="*/ 33 w 65"/>
                    <a:gd name="T49" fmla="*/ 0 h 63"/>
                    <a:gd name="T50" fmla="*/ 39 w 65"/>
                    <a:gd name="T51" fmla="*/ 0 h 63"/>
                    <a:gd name="T52" fmla="*/ 45 w 65"/>
                    <a:gd name="T53" fmla="*/ 2 h 63"/>
                    <a:gd name="T54" fmla="*/ 51 w 65"/>
                    <a:gd name="T55" fmla="*/ 4 h 63"/>
                    <a:gd name="T56" fmla="*/ 55 w 65"/>
                    <a:gd name="T57" fmla="*/ 7 h 63"/>
                    <a:gd name="T58" fmla="*/ 59 w 65"/>
                    <a:gd name="T59" fmla="*/ 13 h 63"/>
                    <a:gd name="T60" fmla="*/ 63 w 65"/>
                    <a:gd name="T61" fmla="*/ 19 h 63"/>
                    <a:gd name="T62" fmla="*/ 65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5" y="37"/>
                      </a:lnTo>
                      <a:lnTo>
                        <a:pt x="63" y="43"/>
                      </a:lnTo>
                      <a:lnTo>
                        <a:pt x="59" y="49"/>
                      </a:lnTo>
                      <a:lnTo>
                        <a:pt x="55" y="55"/>
                      </a:lnTo>
                      <a:lnTo>
                        <a:pt x="51" y="57"/>
                      </a:lnTo>
                      <a:lnTo>
                        <a:pt x="45" y="61"/>
                      </a:lnTo>
                      <a:lnTo>
                        <a:pt x="39" y="63"/>
                      </a:lnTo>
                      <a:lnTo>
                        <a:pt x="33" y="63"/>
                      </a:lnTo>
                      <a:lnTo>
                        <a:pt x="27" y="63"/>
                      </a:lnTo>
                      <a:lnTo>
                        <a:pt x="21" y="61"/>
                      </a:lnTo>
                      <a:lnTo>
                        <a:pt x="16" y="57"/>
                      </a:lnTo>
                      <a:lnTo>
                        <a:pt x="10" y="55"/>
                      </a:lnTo>
                      <a:lnTo>
                        <a:pt x="6" y="49"/>
                      </a:lnTo>
                      <a:lnTo>
                        <a:pt x="4" y="43"/>
                      </a:lnTo>
                      <a:lnTo>
                        <a:pt x="2" y="37"/>
                      </a:lnTo>
                      <a:lnTo>
                        <a:pt x="0" y="31"/>
                      </a:lnTo>
                      <a:lnTo>
                        <a:pt x="2" y="25"/>
                      </a:lnTo>
                      <a:lnTo>
                        <a:pt x="4" y="19"/>
                      </a:lnTo>
                      <a:lnTo>
                        <a:pt x="6" y="13"/>
                      </a:lnTo>
                      <a:lnTo>
                        <a:pt x="10" y="7"/>
                      </a:lnTo>
                      <a:lnTo>
                        <a:pt x="16" y="4"/>
                      </a:lnTo>
                      <a:lnTo>
                        <a:pt x="21" y="2"/>
                      </a:lnTo>
                      <a:lnTo>
                        <a:pt x="27" y="0"/>
                      </a:lnTo>
                      <a:lnTo>
                        <a:pt x="33" y="0"/>
                      </a:lnTo>
                      <a:lnTo>
                        <a:pt x="39" y="0"/>
                      </a:lnTo>
                      <a:lnTo>
                        <a:pt x="45" y="2"/>
                      </a:lnTo>
                      <a:lnTo>
                        <a:pt x="51" y="4"/>
                      </a:lnTo>
                      <a:lnTo>
                        <a:pt x="55" y="7"/>
                      </a:lnTo>
                      <a:lnTo>
                        <a:pt x="59" y="13"/>
                      </a:lnTo>
                      <a:lnTo>
                        <a:pt x="63" y="19"/>
                      </a:lnTo>
                      <a:lnTo>
                        <a:pt x="65"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8" name="Freeform 381"/>
                <p:cNvSpPr>
                  <a:spLocks/>
                </p:cNvSpPr>
                <p:nvPr/>
              </p:nvSpPr>
              <p:spPr bwMode="auto">
                <a:xfrm>
                  <a:off x="4603" y="906"/>
                  <a:ext cx="65" cy="63"/>
                </a:xfrm>
                <a:custGeom>
                  <a:avLst/>
                  <a:gdLst>
                    <a:gd name="T0" fmla="*/ 65 w 65"/>
                    <a:gd name="T1" fmla="*/ 31 h 63"/>
                    <a:gd name="T2" fmla="*/ 65 w 65"/>
                    <a:gd name="T3" fmla="*/ 31 h 63"/>
                    <a:gd name="T4" fmla="*/ 65 w 65"/>
                    <a:gd name="T5" fmla="*/ 37 h 63"/>
                    <a:gd name="T6" fmla="*/ 63 w 65"/>
                    <a:gd name="T7" fmla="*/ 43 h 63"/>
                    <a:gd name="T8" fmla="*/ 59 w 65"/>
                    <a:gd name="T9" fmla="*/ 49 h 63"/>
                    <a:gd name="T10" fmla="*/ 55 w 65"/>
                    <a:gd name="T11" fmla="*/ 55 h 63"/>
                    <a:gd name="T12" fmla="*/ 51 w 65"/>
                    <a:gd name="T13" fmla="*/ 57 h 63"/>
                    <a:gd name="T14" fmla="*/ 45 w 65"/>
                    <a:gd name="T15" fmla="*/ 61 h 63"/>
                    <a:gd name="T16" fmla="*/ 39 w 65"/>
                    <a:gd name="T17" fmla="*/ 63 h 63"/>
                    <a:gd name="T18" fmla="*/ 33 w 65"/>
                    <a:gd name="T19" fmla="*/ 63 h 63"/>
                    <a:gd name="T20" fmla="*/ 27 w 65"/>
                    <a:gd name="T21" fmla="*/ 63 h 63"/>
                    <a:gd name="T22" fmla="*/ 21 w 65"/>
                    <a:gd name="T23" fmla="*/ 61 h 63"/>
                    <a:gd name="T24" fmla="*/ 16 w 65"/>
                    <a:gd name="T25" fmla="*/ 57 h 63"/>
                    <a:gd name="T26" fmla="*/ 10 w 65"/>
                    <a:gd name="T27" fmla="*/ 55 h 63"/>
                    <a:gd name="T28" fmla="*/ 6 w 65"/>
                    <a:gd name="T29" fmla="*/ 49 h 63"/>
                    <a:gd name="T30" fmla="*/ 4 w 65"/>
                    <a:gd name="T31" fmla="*/ 43 h 63"/>
                    <a:gd name="T32" fmla="*/ 2 w 65"/>
                    <a:gd name="T33" fmla="*/ 37 h 63"/>
                    <a:gd name="T34" fmla="*/ 0 w 65"/>
                    <a:gd name="T35" fmla="*/ 31 h 63"/>
                    <a:gd name="T36" fmla="*/ 2 w 65"/>
                    <a:gd name="T37" fmla="*/ 25 h 63"/>
                    <a:gd name="T38" fmla="*/ 4 w 65"/>
                    <a:gd name="T39" fmla="*/ 19 h 63"/>
                    <a:gd name="T40" fmla="*/ 6 w 65"/>
                    <a:gd name="T41" fmla="*/ 13 h 63"/>
                    <a:gd name="T42" fmla="*/ 10 w 65"/>
                    <a:gd name="T43" fmla="*/ 7 h 63"/>
                    <a:gd name="T44" fmla="*/ 16 w 65"/>
                    <a:gd name="T45" fmla="*/ 4 h 63"/>
                    <a:gd name="T46" fmla="*/ 21 w 65"/>
                    <a:gd name="T47" fmla="*/ 2 h 63"/>
                    <a:gd name="T48" fmla="*/ 27 w 65"/>
                    <a:gd name="T49" fmla="*/ 0 h 63"/>
                    <a:gd name="T50" fmla="*/ 33 w 65"/>
                    <a:gd name="T51" fmla="*/ 0 h 63"/>
                    <a:gd name="T52" fmla="*/ 39 w 65"/>
                    <a:gd name="T53" fmla="*/ 0 h 63"/>
                    <a:gd name="T54" fmla="*/ 45 w 65"/>
                    <a:gd name="T55" fmla="*/ 2 h 63"/>
                    <a:gd name="T56" fmla="*/ 51 w 65"/>
                    <a:gd name="T57" fmla="*/ 4 h 63"/>
                    <a:gd name="T58" fmla="*/ 55 w 65"/>
                    <a:gd name="T59" fmla="*/ 7 h 63"/>
                    <a:gd name="T60" fmla="*/ 59 w 65"/>
                    <a:gd name="T61" fmla="*/ 13 h 63"/>
                    <a:gd name="T62" fmla="*/ 63 w 65"/>
                    <a:gd name="T63" fmla="*/ 19 h 63"/>
                    <a:gd name="T64" fmla="*/ 65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5" y="37"/>
                      </a:lnTo>
                      <a:lnTo>
                        <a:pt x="63" y="43"/>
                      </a:lnTo>
                      <a:lnTo>
                        <a:pt x="59" y="49"/>
                      </a:lnTo>
                      <a:lnTo>
                        <a:pt x="55" y="55"/>
                      </a:lnTo>
                      <a:lnTo>
                        <a:pt x="51" y="57"/>
                      </a:lnTo>
                      <a:lnTo>
                        <a:pt x="45" y="61"/>
                      </a:lnTo>
                      <a:lnTo>
                        <a:pt x="39" y="63"/>
                      </a:lnTo>
                      <a:lnTo>
                        <a:pt x="33" y="63"/>
                      </a:lnTo>
                      <a:lnTo>
                        <a:pt x="27" y="63"/>
                      </a:lnTo>
                      <a:lnTo>
                        <a:pt x="21" y="61"/>
                      </a:lnTo>
                      <a:lnTo>
                        <a:pt x="16" y="57"/>
                      </a:lnTo>
                      <a:lnTo>
                        <a:pt x="10" y="55"/>
                      </a:lnTo>
                      <a:lnTo>
                        <a:pt x="6" y="49"/>
                      </a:lnTo>
                      <a:lnTo>
                        <a:pt x="4" y="43"/>
                      </a:lnTo>
                      <a:lnTo>
                        <a:pt x="2" y="37"/>
                      </a:lnTo>
                      <a:lnTo>
                        <a:pt x="0" y="31"/>
                      </a:lnTo>
                      <a:lnTo>
                        <a:pt x="2" y="25"/>
                      </a:lnTo>
                      <a:lnTo>
                        <a:pt x="4" y="19"/>
                      </a:lnTo>
                      <a:lnTo>
                        <a:pt x="6" y="13"/>
                      </a:lnTo>
                      <a:lnTo>
                        <a:pt x="10" y="7"/>
                      </a:lnTo>
                      <a:lnTo>
                        <a:pt x="16" y="4"/>
                      </a:lnTo>
                      <a:lnTo>
                        <a:pt x="21" y="2"/>
                      </a:lnTo>
                      <a:lnTo>
                        <a:pt x="27" y="0"/>
                      </a:lnTo>
                      <a:lnTo>
                        <a:pt x="33" y="0"/>
                      </a:lnTo>
                      <a:lnTo>
                        <a:pt x="39" y="0"/>
                      </a:lnTo>
                      <a:lnTo>
                        <a:pt x="45" y="2"/>
                      </a:lnTo>
                      <a:lnTo>
                        <a:pt x="51" y="4"/>
                      </a:lnTo>
                      <a:lnTo>
                        <a:pt x="55" y="7"/>
                      </a:lnTo>
                      <a:lnTo>
                        <a:pt x="59" y="13"/>
                      </a:lnTo>
                      <a:lnTo>
                        <a:pt x="63" y="19"/>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9" name="Freeform 382"/>
                <p:cNvSpPr>
                  <a:spLocks/>
                </p:cNvSpPr>
                <p:nvPr/>
              </p:nvSpPr>
              <p:spPr bwMode="auto">
                <a:xfrm>
                  <a:off x="4644" y="890"/>
                  <a:ext cx="65" cy="63"/>
                </a:xfrm>
                <a:custGeom>
                  <a:avLst/>
                  <a:gdLst>
                    <a:gd name="T0" fmla="*/ 65 w 65"/>
                    <a:gd name="T1" fmla="*/ 31 h 63"/>
                    <a:gd name="T2" fmla="*/ 63 w 65"/>
                    <a:gd name="T3" fmla="*/ 39 h 63"/>
                    <a:gd name="T4" fmla="*/ 63 w 65"/>
                    <a:gd name="T5" fmla="*/ 43 h 63"/>
                    <a:gd name="T6" fmla="*/ 59 w 65"/>
                    <a:gd name="T7" fmla="*/ 49 h 63"/>
                    <a:gd name="T8" fmla="*/ 55 w 65"/>
                    <a:gd name="T9" fmla="*/ 55 h 63"/>
                    <a:gd name="T10" fmla="*/ 51 w 65"/>
                    <a:gd name="T11" fmla="*/ 59 h 63"/>
                    <a:gd name="T12" fmla="*/ 45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9 h 63"/>
                    <a:gd name="T32" fmla="*/ 0 w 65"/>
                    <a:gd name="T33" fmla="*/ 31 h 63"/>
                    <a:gd name="T34" fmla="*/ 0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5 w 65"/>
                    <a:gd name="T53" fmla="*/ 2 h 63"/>
                    <a:gd name="T54" fmla="*/ 51 w 65"/>
                    <a:gd name="T55" fmla="*/ 6 h 63"/>
                    <a:gd name="T56" fmla="*/ 55 w 65"/>
                    <a:gd name="T57" fmla="*/ 10 h 63"/>
                    <a:gd name="T58" fmla="*/ 59 w 65"/>
                    <a:gd name="T59" fmla="*/ 14 h 63"/>
                    <a:gd name="T60" fmla="*/ 63 w 65"/>
                    <a:gd name="T61" fmla="*/ 20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9"/>
                      </a:lnTo>
                      <a:lnTo>
                        <a:pt x="63"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3" y="20"/>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0" name="Freeform 383"/>
                <p:cNvSpPr>
                  <a:spLocks/>
                </p:cNvSpPr>
                <p:nvPr/>
              </p:nvSpPr>
              <p:spPr bwMode="auto">
                <a:xfrm>
                  <a:off x="4644" y="890"/>
                  <a:ext cx="65" cy="63"/>
                </a:xfrm>
                <a:custGeom>
                  <a:avLst/>
                  <a:gdLst>
                    <a:gd name="T0" fmla="*/ 65 w 65"/>
                    <a:gd name="T1" fmla="*/ 31 h 63"/>
                    <a:gd name="T2" fmla="*/ 65 w 65"/>
                    <a:gd name="T3" fmla="*/ 31 h 63"/>
                    <a:gd name="T4" fmla="*/ 63 w 65"/>
                    <a:gd name="T5" fmla="*/ 39 h 63"/>
                    <a:gd name="T6" fmla="*/ 63 w 65"/>
                    <a:gd name="T7" fmla="*/ 43 h 63"/>
                    <a:gd name="T8" fmla="*/ 59 w 65"/>
                    <a:gd name="T9" fmla="*/ 49 h 63"/>
                    <a:gd name="T10" fmla="*/ 55 w 65"/>
                    <a:gd name="T11" fmla="*/ 55 h 63"/>
                    <a:gd name="T12" fmla="*/ 51 w 65"/>
                    <a:gd name="T13" fmla="*/ 59 h 63"/>
                    <a:gd name="T14" fmla="*/ 45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9 h 63"/>
                    <a:gd name="T34" fmla="*/ 0 w 65"/>
                    <a:gd name="T35" fmla="*/ 31 h 63"/>
                    <a:gd name="T36" fmla="*/ 0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5 w 65"/>
                    <a:gd name="T55" fmla="*/ 2 h 63"/>
                    <a:gd name="T56" fmla="*/ 51 w 65"/>
                    <a:gd name="T57" fmla="*/ 6 h 63"/>
                    <a:gd name="T58" fmla="*/ 55 w 65"/>
                    <a:gd name="T59" fmla="*/ 10 h 63"/>
                    <a:gd name="T60" fmla="*/ 59 w 65"/>
                    <a:gd name="T61" fmla="*/ 14 h 63"/>
                    <a:gd name="T62" fmla="*/ 63 w 65"/>
                    <a:gd name="T63" fmla="*/ 20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9"/>
                      </a:lnTo>
                      <a:lnTo>
                        <a:pt x="63"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3" y="20"/>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1" name="Freeform 384"/>
                <p:cNvSpPr>
                  <a:spLocks/>
                </p:cNvSpPr>
                <p:nvPr/>
              </p:nvSpPr>
              <p:spPr bwMode="auto">
                <a:xfrm>
                  <a:off x="4524" y="850"/>
                  <a:ext cx="65" cy="63"/>
                </a:xfrm>
                <a:custGeom>
                  <a:avLst/>
                  <a:gdLst>
                    <a:gd name="T0" fmla="*/ 0 w 65"/>
                    <a:gd name="T1" fmla="*/ 32 h 63"/>
                    <a:gd name="T2" fmla="*/ 0 w 65"/>
                    <a:gd name="T3" fmla="*/ 24 h 63"/>
                    <a:gd name="T4" fmla="*/ 2 w 65"/>
                    <a:gd name="T5" fmla="*/ 20 h 63"/>
                    <a:gd name="T6" fmla="*/ 6 w 65"/>
                    <a:gd name="T7" fmla="*/ 14 h 63"/>
                    <a:gd name="T8" fmla="*/ 10 w 65"/>
                    <a:gd name="T9" fmla="*/ 8 h 63"/>
                    <a:gd name="T10" fmla="*/ 14 w 65"/>
                    <a:gd name="T11" fmla="*/ 4 h 63"/>
                    <a:gd name="T12" fmla="*/ 20 w 65"/>
                    <a:gd name="T13" fmla="*/ 2 h 63"/>
                    <a:gd name="T14" fmla="*/ 26 w 65"/>
                    <a:gd name="T15" fmla="*/ 0 h 63"/>
                    <a:gd name="T16" fmla="*/ 32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3 w 65"/>
                    <a:gd name="T31" fmla="*/ 24 h 63"/>
                    <a:gd name="T32" fmla="*/ 65 w 65"/>
                    <a:gd name="T33" fmla="*/ 32 h 63"/>
                    <a:gd name="T34" fmla="*/ 63 w 65"/>
                    <a:gd name="T35" fmla="*/ 38 h 63"/>
                    <a:gd name="T36" fmla="*/ 63 w 65"/>
                    <a:gd name="T37" fmla="*/ 44 h 63"/>
                    <a:gd name="T38" fmla="*/ 59 w 65"/>
                    <a:gd name="T39" fmla="*/ 50 h 63"/>
                    <a:gd name="T40" fmla="*/ 55 w 65"/>
                    <a:gd name="T41" fmla="*/ 54 h 63"/>
                    <a:gd name="T42" fmla="*/ 51 w 65"/>
                    <a:gd name="T43" fmla="*/ 58 h 63"/>
                    <a:gd name="T44" fmla="*/ 45 w 65"/>
                    <a:gd name="T45" fmla="*/ 61 h 63"/>
                    <a:gd name="T46" fmla="*/ 39 w 65"/>
                    <a:gd name="T47" fmla="*/ 63 h 63"/>
                    <a:gd name="T48" fmla="*/ 32 w 65"/>
                    <a:gd name="T49" fmla="*/ 63 h 63"/>
                    <a:gd name="T50" fmla="*/ 26 w 65"/>
                    <a:gd name="T51" fmla="*/ 63 h 63"/>
                    <a:gd name="T52" fmla="*/ 20 w 65"/>
                    <a:gd name="T53" fmla="*/ 61 h 63"/>
                    <a:gd name="T54" fmla="*/ 14 w 65"/>
                    <a:gd name="T55" fmla="*/ 58 h 63"/>
                    <a:gd name="T56" fmla="*/ 10 w 65"/>
                    <a:gd name="T57" fmla="*/ 54 h 63"/>
                    <a:gd name="T58" fmla="*/ 6 w 65"/>
                    <a:gd name="T59" fmla="*/ 50 h 63"/>
                    <a:gd name="T60" fmla="*/ 2 w 65"/>
                    <a:gd name="T61" fmla="*/ 44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4"/>
                      </a:lnTo>
                      <a:lnTo>
                        <a:pt x="2" y="20"/>
                      </a:lnTo>
                      <a:lnTo>
                        <a:pt x="6" y="14"/>
                      </a:lnTo>
                      <a:lnTo>
                        <a:pt x="10" y="8"/>
                      </a:lnTo>
                      <a:lnTo>
                        <a:pt x="14" y="4"/>
                      </a:lnTo>
                      <a:lnTo>
                        <a:pt x="20" y="2"/>
                      </a:lnTo>
                      <a:lnTo>
                        <a:pt x="26" y="0"/>
                      </a:lnTo>
                      <a:lnTo>
                        <a:pt x="32" y="0"/>
                      </a:lnTo>
                      <a:lnTo>
                        <a:pt x="39" y="0"/>
                      </a:lnTo>
                      <a:lnTo>
                        <a:pt x="45" y="2"/>
                      </a:lnTo>
                      <a:lnTo>
                        <a:pt x="51" y="4"/>
                      </a:lnTo>
                      <a:lnTo>
                        <a:pt x="55" y="8"/>
                      </a:lnTo>
                      <a:lnTo>
                        <a:pt x="59" y="14"/>
                      </a:lnTo>
                      <a:lnTo>
                        <a:pt x="63" y="20"/>
                      </a:lnTo>
                      <a:lnTo>
                        <a:pt x="63" y="24"/>
                      </a:lnTo>
                      <a:lnTo>
                        <a:pt x="65" y="32"/>
                      </a:lnTo>
                      <a:lnTo>
                        <a:pt x="63" y="38"/>
                      </a:lnTo>
                      <a:lnTo>
                        <a:pt x="63" y="44"/>
                      </a:lnTo>
                      <a:lnTo>
                        <a:pt x="59" y="50"/>
                      </a:lnTo>
                      <a:lnTo>
                        <a:pt x="55" y="54"/>
                      </a:lnTo>
                      <a:lnTo>
                        <a:pt x="51" y="58"/>
                      </a:lnTo>
                      <a:lnTo>
                        <a:pt x="45" y="61"/>
                      </a:lnTo>
                      <a:lnTo>
                        <a:pt x="39" y="63"/>
                      </a:lnTo>
                      <a:lnTo>
                        <a:pt x="32" y="63"/>
                      </a:lnTo>
                      <a:lnTo>
                        <a:pt x="26" y="63"/>
                      </a:lnTo>
                      <a:lnTo>
                        <a:pt x="20" y="61"/>
                      </a:lnTo>
                      <a:lnTo>
                        <a:pt x="14" y="58"/>
                      </a:lnTo>
                      <a:lnTo>
                        <a:pt x="10" y="54"/>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2" name="Freeform 385"/>
                <p:cNvSpPr>
                  <a:spLocks/>
                </p:cNvSpPr>
                <p:nvPr/>
              </p:nvSpPr>
              <p:spPr bwMode="auto">
                <a:xfrm>
                  <a:off x="4524" y="850"/>
                  <a:ext cx="65" cy="63"/>
                </a:xfrm>
                <a:custGeom>
                  <a:avLst/>
                  <a:gdLst>
                    <a:gd name="T0" fmla="*/ 0 w 65"/>
                    <a:gd name="T1" fmla="*/ 32 h 63"/>
                    <a:gd name="T2" fmla="*/ 0 w 65"/>
                    <a:gd name="T3" fmla="*/ 32 h 63"/>
                    <a:gd name="T4" fmla="*/ 0 w 65"/>
                    <a:gd name="T5" fmla="*/ 24 h 63"/>
                    <a:gd name="T6" fmla="*/ 2 w 65"/>
                    <a:gd name="T7" fmla="*/ 20 h 63"/>
                    <a:gd name="T8" fmla="*/ 6 w 65"/>
                    <a:gd name="T9" fmla="*/ 14 h 63"/>
                    <a:gd name="T10" fmla="*/ 10 w 65"/>
                    <a:gd name="T11" fmla="*/ 8 h 63"/>
                    <a:gd name="T12" fmla="*/ 14 w 65"/>
                    <a:gd name="T13" fmla="*/ 4 h 63"/>
                    <a:gd name="T14" fmla="*/ 20 w 65"/>
                    <a:gd name="T15" fmla="*/ 2 h 63"/>
                    <a:gd name="T16" fmla="*/ 26 w 65"/>
                    <a:gd name="T17" fmla="*/ 0 h 63"/>
                    <a:gd name="T18" fmla="*/ 32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3 w 65"/>
                    <a:gd name="T33" fmla="*/ 24 h 63"/>
                    <a:gd name="T34" fmla="*/ 65 w 65"/>
                    <a:gd name="T35" fmla="*/ 32 h 63"/>
                    <a:gd name="T36" fmla="*/ 63 w 65"/>
                    <a:gd name="T37" fmla="*/ 38 h 63"/>
                    <a:gd name="T38" fmla="*/ 63 w 65"/>
                    <a:gd name="T39" fmla="*/ 44 h 63"/>
                    <a:gd name="T40" fmla="*/ 59 w 65"/>
                    <a:gd name="T41" fmla="*/ 50 h 63"/>
                    <a:gd name="T42" fmla="*/ 55 w 65"/>
                    <a:gd name="T43" fmla="*/ 54 h 63"/>
                    <a:gd name="T44" fmla="*/ 51 w 65"/>
                    <a:gd name="T45" fmla="*/ 58 h 63"/>
                    <a:gd name="T46" fmla="*/ 45 w 65"/>
                    <a:gd name="T47" fmla="*/ 61 h 63"/>
                    <a:gd name="T48" fmla="*/ 39 w 65"/>
                    <a:gd name="T49" fmla="*/ 63 h 63"/>
                    <a:gd name="T50" fmla="*/ 32 w 65"/>
                    <a:gd name="T51" fmla="*/ 63 h 63"/>
                    <a:gd name="T52" fmla="*/ 26 w 65"/>
                    <a:gd name="T53" fmla="*/ 63 h 63"/>
                    <a:gd name="T54" fmla="*/ 20 w 65"/>
                    <a:gd name="T55" fmla="*/ 61 h 63"/>
                    <a:gd name="T56" fmla="*/ 14 w 65"/>
                    <a:gd name="T57" fmla="*/ 58 h 63"/>
                    <a:gd name="T58" fmla="*/ 10 w 65"/>
                    <a:gd name="T59" fmla="*/ 54 h 63"/>
                    <a:gd name="T60" fmla="*/ 6 w 65"/>
                    <a:gd name="T61" fmla="*/ 50 h 63"/>
                    <a:gd name="T62" fmla="*/ 2 w 65"/>
                    <a:gd name="T63" fmla="*/ 44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4"/>
                      </a:lnTo>
                      <a:lnTo>
                        <a:pt x="2" y="20"/>
                      </a:lnTo>
                      <a:lnTo>
                        <a:pt x="6" y="14"/>
                      </a:lnTo>
                      <a:lnTo>
                        <a:pt x="10" y="8"/>
                      </a:lnTo>
                      <a:lnTo>
                        <a:pt x="14" y="4"/>
                      </a:lnTo>
                      <a:lnTo>
                        <a:pt x="20" y="2"/>
                      </a:lnTo>
                      <a:lnTo>
                        <a:pt x="26" y="0"/>
                      </a:lnTo>
                      <a:lnTo>
                        <a:pt x="32" y="0"/>
                      </a:lnTo>
                      <a:lnTo>
                        <a:pt x="39" y="0"/>
                      </a:lnTo>
                      <a:lnTo>
                        <a:pt x="45" y="2"/>
                      </a:lnTo>
                      <a:lnTo>
                        <a:pt x="51" y="4"/>
                      </a:lnTo>
                      <a:lnTo>
                        <a:pt x="55" y="8"/>
                      </a:lnTo>
                      <a:lnTo>
                        <a:pt x="59" y="14"/>
                      </a:lnTo>
                      <a:lnTo>
                        <a:pt x="63" y="20"/>
                      </a:lnTo>
                      <a:lnTo>
                        <a:pt x="63" y="24"/>
                      </a:lnTo>
                      <a:lnTo>
                        <a:pt x="65" y="32"/>
                      </a:lnTo>
                      <a:lnTo>
                        <a:pt x="63" y="38"/>
                      </a:lnTo>
                      <a:lnTo>
                        <a:pt x="63" y="44"/>
                      </a:lnTo>
                      <a:lnTo>
                        <a:pt x="59" y="50"/>
                      </a:lnTo>
                      <a:lnTo>
                        <a:pt x="55" y="54"/>
                      </a:lnTo>
                      <a:lnTo>
                        <a:pt x="51" y="58"/>
                      </a:lnTo>
                      <a:lnTo>
                        <a:pt x="45" y="61"/>
                      </a:lnTo>
                      <a:lnTo>
                        <a:pt x="39" y="63"/>
                      </a:lnTo>
                      <a:lnTo>
                        <a:pt x="32" y="63"/>
                      </a:lnTo>
                      <a:lnTo>
                        <a:pt x="26" y="63"/>
                      </a:lnTo>
                      <a:lnTo>
                        <a:pt x="20" y="61"/>
                      </a:lnTo>
                      <a:lnTo>
                        <a:pt x="14" y="58"/>
                      </a:lnTo>
                      <a:lnTo>
                        <a:pt x="10" y="54"/>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3" name="Freeform 386"/>
                <p:cNvSpPr>
                  <a:spLocks/>
                </p:cNvSpPr>
                <p:nvPr/>
              </p:nvSpPr>
              <p:spPr bwMode="auto">
                <a:xfrm>
                  <a:off x="4676" y="862"/>
                  <a:ext cx="65" cy="65"/>
                </a:xfrm>
                <a:custGeom>
                  <a:avLst/>
                  <a:gdLst>
                    <a:gd name="T0" fmla="*/ 65 w 65"/>
                    <a:gd name="T1" fmla="*/ 34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3 w 65"/>
                    <a:gd name="T17" fmla="*/ 65 h 65"/>
                    <a:gd name="T18" fmla="*/ 25 w 65"/>
                    <a:gd name="T19" fmla="*/ 65 h 65"/>
                    <a:gd name="T20" fmla="*/ 19 w 65"/>
                    <a:gd name="T21" fmla="*/ 63 h 65"/>
                    <a:gd name="T22" fmla="*/ 15 w 65"/>
                    <a:gd name="T23" fmla="*/ 59 h 65"/>
                    <a:gd name="T24" fmla="*/ 9 w 65"/>
                    <a:gd name="T25" fmla="*/ 55 h 65"/>
                    <a:gd name="T26" fmla="*/ 6 w 65"/>
                    <a:gd name="T27" fmla="*/ 51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6 h 65"/>
                    <a:gd name="T40" fmla="*/ 9 w 65"/>
                    <a:gd name="T41" fmla="*/ 10 h 65"/>
                    <a:gd name="T42" fmla="*/ 15 w 65"/>
                    <a:gd name="T43" fmla="*/ 6 h 65"/>
                    <a:gd name="T44" fmla="*/ 19 w 65"/>
                    <a:gd name="T45" fmla="*/ 4 h 65"/>
                    <a:gd name="T46" fmla="*/ 25 w 65"/>
                    <a:gd name="T47" fmla="*/ 2 h 65"/>
                    <a:gd name="T48" fmla="*/ 33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1"/>
                      </a:lnTo>
                      <a:lnTo>
                        <a:pt x="55" y="55"/>
                      </a:lnTo>
                      <a:lnTo>
                        <a:pt x="51" y="59"/>
                      </a:lnTo>
                      <a:lnTo>
                        <a:pt x="45" y="63"/>
                      </a:lnTo>
                      <a:lnTo>
                        <a:pt x="39" y="65"/>
                      </a:lnTo>
                      <a:lnTo>
                        <a:pt x="33" y="65"/>
                      </a:lnTo>
                      <a:lnTo>
                        <a:pt x="25" y="65"/>
                      </a:lnTo>
                      <a:lnTo>
                        <a:pt x="19" y="63"/>
                      </a:lnTo>
                      <a:lnTo>
                        <a:pt x="15" y="59"/>
                      </a:lnTo>
                      <a:lnTo>
                        <a:pt x="9" y="55"/>
                      </a:lnTo>
                      <a:lnTo>
                        <a:pt x="6" y="51"/>
                      </a:lnTo>
                      <a:lnTo>
                        <a:pt x="4" y="46"/>
                      </a:lnTo>
                      <a:lnTo>
                        <a:pt x="2" y="40"/>
                      </a:lnTo>
                      <a:lnTo>
                        <a:pt x="0" y="34"/>
                      </a:lnTo>
                      <a:lnTo>
                        <a:pt x="2" y="26"/>
                      </a:lnTo>
                      <a:lnTo>
                        <a:pt x="4" y="20"/>
                      </a:lnTo>
                      <a:lnTo>
                        <a:pt x="6" y="16"/>
                      </a:lnTo>
                      <a:lnTo>
                        <a:pt x="9" y="10"/>
                      </a:lnTo>
                      <a:lnTo>
                        <a:pt x="15" y="6"/>
                      </a:lnTo>
                      <a:lnTo>
                        <a:pt x="19" y="4"/>
                      </a:lnTo>
                      <a:lnTo>
                        <a:pt x="25" y="2"/>
                      </a:lnTo>
                      <a:lnTo>
                        <a:pt x="33" y="0"/>
                      </a:lnTo>
                      <a:lnTo>
                        <a:pt x="39" y="2"/>
                      </a:lnTo>
                      <a:lnTo>
                        <a:pt x="45" y="4"/>
                      </a:lnTo>
                      <a:lnTo>
                        <a:pt x="51" y="6"/>
                      </a:lnTo>
                      <a:lnTo>
                        <a:pt x="55" y="10"/>
                      </a:lnTo>
                      <a:lnTo>
                        <a:pt x="59" y="16"/>
                      </a:lnTo>
                      <a:lnTo>
                        <a:pt x="63" y="20"/>
                      </a:lnTo>
                      <a:lnTo>
                        <a:pt x="65"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4" name="Freeform 387"/>
                <p:cNvSpPr>
                  <a:spLocks/>
                </p:cNvSpPr>
                <p:nvPr/>
              </p:nvSpPr>
              <p:spPr bwMode="auto">
                <a:xfrm>
                  <a:off x="4676" y="862"/>
                  <a:ext cx="65" cy="65"/>
                </a:xfrm>
                <a:custGeom>
                  <a:avLst/>
                  <a:gdLst>
                    <a:gd name="T0" fmla="*/ 65 w 65"/>
                    <a:gd name="T1" fmla="*/ 34 h 65"/>
                    <a:gd name="T2" fmla="*/ 65 w 65"/>
                    <a:gd name="T3" fmla="*/ 34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3 w 65"/>
                    <a:gd name="T19" fmla="*/ 65 h 65"/>
                    <a:gd name="T20" fmla="*/ 25 w 65"/>
                    <a:gd name="T21" fmla="*/ 65 h 65"/>
                    <a:gd name="T22" fmla="*/ 19 w 65"/>
                    <a:gd name="T23" fmla="*/ 63 h 65"/>
                    <a:gd name="T24" fmla="*/ 15 w 65"/>
                    <a:gd name="T25" fmla="*/ 59 h 65"/>
                    <a:gd name="T26" fmla="*/ 9 w 65"/>
                    <a:gd name="T27" fmla="*/ 55 h 65"/>
                    <a:gd name="T28" fmla="*/ 6 w 65"/>
                    <a:gd name="T29" fmla="*/ 51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6 h 65"/>
                    <a:gd name="T42" fmla="*/ 9 w 65"/>
                    <a:gd name="T43" fmla="*/ 10 h 65"/>
                    <a:gd name="T44" fmla="*/ 15 w 65"/>
                    <a:gd name="T45" fmla="*/ 6 h 65"/>
                    <a:gd name="T46" fmla="*/ 19 w 65"/>
                    <a:gd name="T47" fmla="*/ 4 h 65"/>
                    <a:gd name="T48" fmla="*/ 25 w 65"/>
                    <a:gd name="T49" fmla="*/ 2 h 65"/>
                    <a:gd name="T50" fmla="*/ 33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1"/>
                      </a:lnTo>
                      <a:lnTo>
                        <a:pt x="55" y="55"/>
                      </a:lnTo>
                      <a:lnTo>
                        <a:pt x="51" y="59"/>
                      </a:lnTo>
                      <a:lnTo>
                        <a:pt x="45" y="63"/>
                      </a:lnTo>
                      <a:lnTo>
                        <a:pt x="39" y="65"/>
                      </a:lnTo>
                      <a:lnTo>
                        <a:pt x="33" y="65"/>
                      </a:lnTo>
                      <a:lnTo>
                        <a:pt x="25" y="65"/>
                      </a:lnTo>
                      <a:lnTo>
                        <a:pt x="19" y="63"/>
                      </a:lnTo>
                      <a:lnTo>
                        <a:pt x="15" y="59"/>
                      </a:lnTo>
                      <a:lnTo>
                        <a:pt x="9" y="55"/>
                      </a:lnTo>
                      <a:lnTo>
                        <a:pt x="6" y="51"/>
                      </a:lnTo>
                      <a:lnTo>
                        <a:pt x="4" y="46"/>
                      </a:lnTo>
                      <a:lnTo>
                        <a:pt x="2" y="40"/>
                      </a:lnTo>
                      <a:lnTo>
                        <a:pt x="0" y="34"/>
                      </a:lnTo>
                      <a:lnTo>
                        <a:pt x="2" y="26"/>
                      </a:lnTo>
                      <a:lnTo>
                        <a:pt x="4" y="20"/>
                      </a:lnTo>
                      <a:lnTo>
                        <a:pt x="6" y="16"/>
                      </a:lnTo>
                      <a:lnTo>
                        <a:pt x="9" y="10"/>
                      </a:lnTo>
                      <a:lnTo>
                        <a:pt x="15" y="6"/>
                      </a:lnTo>
                      <a:lnTo>
                        <a:pt x="19" y="4"/>
                      </a:lnTo>
                      <a:lnTo>
                        <a:pt x="25" y="2"/>
                      </a:lnTo>
                      <a:lnTo>
                        <a:pt x="33" y="0"/>
                      </a:lnTo>
                      <a:lnTo>
                        <a:pt x="39" y="2"/>
                      </a:lnTo>
                      <a:lnTo>
                        <a:pt x="45" y="4"/>
                      </a:lnTo>
                      <a:lnTo>
                        <a:pt x="51" y="6"/>
                      </a:lnTo>
                      <a:lnTo>
                        <a:pt x="55" y="10"/>
                      </a:lnTo>
                      <a:lnTo>
                        <a:pt x="59" y="16"/>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5" name="Freeform 388"/>
                <p:cNvSpPr>
                  <a:spLocks/>
                </p:cNvSpPr>
                <p:nvPr/>
              </p:nvSpPr>
              <p:spPr bwMode="auto">
                <a:xfrm>
                  <a:off x="4597" y="862"/>
                  <a:ext cx="63" cy="65"/>
                </a:xfrm>
                <a:custGeom>
                  <a:avLst/>
                  <a:gdLst>
                    <a:gd name="T0" fmla="*/ 63 w 63"/>
                    <a:gd name="T1" fmla="*/ 32 h 65"/>
                    <a:gd name="T2" fmla="*/ 63 w 63"/>
                    <a:gd name="T3" fmla="*/ 40 h 65"/>
                    <a:gd name="T4" fmla="*/ 61 w 63"/>
                    <a:gd name="T5" fmla="*/ 46 h 65"/>
                    <a:gd name="T6" fmla="*/ 59 w 63"/>
                    <a:gd name="T7" fmla="*/ 51 h 65"/>
                    <a:gd name="T8" fmla="*/ 55 w 63"/>
                    <a:gd name="T9" fmla="*/ 55 h 65"/>
                    <a:gd name="T10" fmla="*/ 49 w 63"/>
                    <a:gd name="T11" fmla="*/ 59 h 65"/>
                    <a:gd name="T12" fmla="*/ 43 w 63"/>
                    <a:gd name="T13" fmla="*/ 61 h 65"/>
                    <a:gd name="T14" fmla="*/ 37 w 63"/>
                    <a:gd name="T15" fmla="*/ 65 h 65"/>
                    <a:gd name="T16" fmla="*/ 31 w 63"/>
                    <a:gd name="T17" fmla="*/ 65 h 65"/>
                    <a:gd name="T18" fmla="*/ 25 w 63"/>
                    <a:gd name="T19" fmla="*/ 65 h 65"/>
                    <a:gd name="T20" fmla="*/ 20 w 63"/>
                    <a:gd name="T21" fmla="*/ 61 h 65"/>
                    <a:gd name="T22" fmla="*/ 14 w 63"/>
                    <a:gd name="T23" fmla="*/ 59 h 65"/>
                    <a:gd name="T24" fmla="*/ 8 w 63"/>
                    <a:gd name="T25" fmla="*/ 55 h 65"/>
                    <a:gd name="T26" fmla="*/ 6 w 63"/>
                    <a:gd name="T27" fmla="*/ 51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1"/>
                      </a:lnTo>
                      <a:lnTo>
                        <a:pt x="55" y="55"/>
                      </a:lnTo>
                      <a:lnTo>
                        <a:pt x="49" y="59"/>
                      </a:lnTo>
                      <a:lnTo>
                        <a:pt x="43" y="61"/>
                      </a:lnTo>
                      <a:lnTo>
                        <a:pt x="37" y="65"/>
                      </a:lnTo>
                      <a:lnTo>
                        <a:pt x="31" y="65"/>
                      </a:lnTo>
                      <a:lnTo>
                        <a:pt x="25" y="65"/>
                      </a:lnTo>
                      <a:lnTo>
                        <a:pt x="20" y="61"/>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5" y="0"/>
                      </a:lnTo>
                      <a:lnTo>
                        <a:pt x="31" y="0"/>
                      </a:lnTo>
                      <a:lnTo>
                        <a:pt x="37" y="0"/>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6" name="Freeform 389"/>
                <p:cNvSpPr>
                  <a:spLocks/>
                </p:cNvSpPr>
                <p:nvPr/>
              </p:nvSpPr>
              <p:spPr bwMode="auto">
                <a:xfrm>
                  <a:off x="4597" y="862"/>
                  <a:ext cx="63" cy="65"/>
                </a:xfrm>
                <a:custGeom>
                  <a:avLst/>
                  <a:gdLst>
                    <a:gd name="T0" fmla="*/ 63 w 63"/>
                    <a:gd name="T1" fmla="*/ 32 h 65"/>
                    <a:gd name="T2" fmla="*/ 63 w 63"/>
                    <a:gd name="T3" fmla="*/ 32 h 65"/>
                    <a:gd name="T4" fmla="*/ 63 w 63"/>
                    <a:gd name="T5" fmla="*/ 40 h 65"/>
                    <a:gd name="T6" fmla="*/ 61 w 63"/>
                    <a:gd name="T7" fmla="*/ 46 h 65"/>
                    <a:gd name="T8" fmla="*/ 59 w 63"/>
                    <a:gd name="T9" fmla="*/ 51 h 65"/>
                    <a:gd name="T10" fmla="*/ 55 w 63"/>
                    <a:gd name="T11" fmla="*/ 55 h 65"/>
                    <a:gd name="T12" fmla="*/ 49 w 63"/>
                    <a:gd name="T13" fmla="*/ 59 h 65"/>
                    <a:gd name="T14" fmla="*/ 43 w 63"/>
                    <a:gd name="T15" fmla="*/ 61 h 65"/>
                    <a:gd name="T16" fmla="*/ 37 w 63"/>
                    <a:gd name="T17" fmla="*/ 65 h 65"/>
                    <a:gd name="T18" fmla="*/ 31 w 63"/>
                    <a:gd name="T19" fmla="*/ 65 h 65"/>
                    <a:gd name="T20" fmla="*/ 25 w 63"/>
                    <a:gd name="T21" fmla="*/ 65 h 65"/>
                    <a:gd name="T22" fmla="*/ 20 w 63"/>
                    <a:gd name="T23" fmla="*/ 61 h 65"/>
                    <a:gd name="T24" fmla="*/ 14 w 63"/>
                    <a:gd name="T25" fmla="*/ 59 h 65"/>
                    <a:gd name="T26" fmla="*/ 8 w 63"/>
                    <a:gd name="T27" fmla="*/ 55 h 65"/>
                    <a:gd name="T28" fmla="*/ 6 w 63"/>
                    <a:gd name="T29" fmla="*/ 51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1"/>
                      </a:lnTo>
                      <a:lnTo>
                        <a:pt x="55" y="55"/>
                      </a:lnTo>
                      <a:lnTo>
                        <a:pt x="49" y="59"/>
                      </a:lnTo>
                      <a:lnTo>
                        <a:pt x="43" y="61"/>
                      </a:lnTo>
                      <a:lnTo>
                        <a:pt x="37" y="65"/>
                      </a:lnTo>
                      <a:lnTo>
                        <a:pt x="31" y="65"/>
                      </a:lnTo>
                      <a:lnTo>
                        <a:pt x="25" y="65"/>
                      </a:lnTo>
                      <a:lnTo>
                        <a:pt x="20" y="61"/>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5" y="0"/>
                      </a:lnTo>
                      <a:lnTo>
                        <a:pt x="31" y="0"/>
                      </a:lnTo>
                      <a:lnTo>
                        <a:pt x="37" y="0"/>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7" name="Freeform 390"/>
                <p:cNvSpPr>
                  <a:spLocks/>
                </p:cNvSpPr>
                <p:nvPr/>
              </p:nvSpPr>
              <p:spPr bwMode="auto">
                <a:xfrm>
                  <a:off x="4697" y="815"/>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50 w 63"/>
                    <a:gd name="T11" fmla="*/ 59 h 65"/>
                    <a:gd name="T12" fmla="*/ 44 w 63"/>
                    <a:gd name="T13" fmla="*/ 63 h 65"/>
                    <a:gd name="T14" fmla="*/ 38 w 63"/>
                    <a:gd name="T15" fmla="*/ 65 h 65"/>
                    <a:gd name="T16" fmla="*/ 32 w 63"/>
                    <a:gd name="T17" fmla="*/ 65 h 65"/>
                    <a:gd name="T18" fmla="*/ 26 w 63"/>
                    <a:gd name="T19" fmla="*/ 65 h 65"/>
                    <a:gd name="T20" fmla="*/ 20 w 63"/>
                    <a:gd name="T21" fmla="*/ 63 h 65"/>
                    <a:gd name="T22" fmla="*/ 14 w 63"/>
                    <a:gd name="T23" fmla="*/ 59 h 65"/>
                    <a:gd name="T24" fmla="*/ 8 w 63"/>
                    <a:gd name="T25" fmla="*/ 55 h 65"/>
                    <a:gd name="T26" fmla="*/ 6 w 63"/>
                    <a:gd name="T27" fmla="*/ 51 h 65"/>
                    <a:gd name="T28" fmla="*/ 2 w 63"/>
                    <a:gd name="T29" fmla="*/ 45 h 65"/>
                    <a:gd name="T30" fmla="*/ 0 w 63"/>
                    <a:gd name="T31" fmla="*/ 39 h 65"/>
                    <a:gd name="T32" fmla="*/ 0 w 63"/>
                    <a:gd name="T33" fmla="*/ 33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6 w 63"/>
                    <a:gd name="T47" fmla="*/ 0 h 65"/>
                    <a:gd name="T48" fmla="*/ 32 w 63"/>
                    <a:gd name="T49" fmla="*/ 0 h 65"/>
                    <a:gd name="T50" fmla="*/ 38 w 63"/>
                    <a:gd name="T51" fmla="*/ 0 h 65"/>
                    <a:gd name="T52" fmla="*/ 44 w 63"/>
                    <a:gd name="T53" fmla="*/ 2 h 65"/>
                    <a:gd name="T54" fmla="*/ 50 w 63"/>
                    <a:gd name="T55" fmla="*/ 6 h 65"/>
                    <a:gd name="T56" fmla="*/ 55 w 63"/>
                    <a:gd name="T57" fmla="*/ 10 h 65"/>
                    <a:gd name="T58" fmla="*/ 57 w 63"/>
                    <a:gd name="T59" fmla="*/ 14 h 65"/>
                    <a:gd name="T60" fmla="*/ 61 w 63"/>
                    <a:gd name="T61" fmla="*/ 20 h 65"/>
                    <a:gd name="T62" fmla="*/ 63 w 63"/>
                    <a:gd name="T63" fmla="*/ 26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50" y="59"/>
                      </a:lnTo>
                      <a:lnTo>
                        <a:pt x="44" y="63"/>
                      </a:lnTo>
                      <a:lnTo>
                        <a:pt x="38" y="65"/>
                      </a:lnTo>
                      <a:lnTo>
                        <a:pt x="32" y="65"/>
                      </a:lnTo>
                      <a:lnTo>
                        <a:pt x="26" y="65"/>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6"/>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8" name="Freeform 391"/>
                <p:cNvSpPr>
                  <a:spLocks/>
                </p:cNvSpPr>
                <p:nvPr/>
              </p:nvSpPr>
              <p:spPr bwMode="auto">
                <a:xfrm>
                  <a:off x="4697" y="815"/>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50 w 63"/>
                    <a:gd name="T13" fmla="*/ 59 h 65"/>
                    <a:gd name="T14" fmla="*/ 44 w 63"/>
                    <a:gd name="T15" fmla="*/ 63 h 65"/>
                    <a:gd name="T16" fmla="*/ 38 w 63"/>
                    <a:gd name="T17" fmla="*/ 65 h 65"/>
                    <a:gd name="T18" fmla="*/ 32 w 63"/>
                    <a:gd name="T19" fmla="*/ 65 h 65"/>
                    <a:gd name="T20" fmla="*/ 26 w 63"/>
                    <a:gd name="T21" fmla="*/ 65 h 65"/>
                    <a:gd name="T22" fmla="*/ 20 w 63"/>
                    <a:gd name="T23" fmla="*/ 63 h 65"/>
                    <a:gd name="T24" fmla="*/ 14 w 63"/>
                    <a:gd name="T25" fmla="*/ 59 h 65"/>
                    <a:gd name="T26" fmla="*/ 8 w 63"/>
                    <a:gd name="T27" fmla="*/ 55 h 65"/>
                    <a:gd name="T28" fmla="*/ 6 w 63"/>
                    <a:gd name="T29" fmla="*/ 51 h 65"/>
                    <a:gd name="T30" fmla="*/ 2 w 63"/>
                    <a:gd name="T31" fmla="*/ 45 h 65"/>
                    <a:gd name="T32" fmla="*/ 0 w 63"/>
                    <a:gd name="T33" fmla="*/ 39 h 65"/>
                    <a:gd name="T34" fmla="*/ 0 w 63"/>
                    <a:gd name="T35" fmla="*/ 33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6 w 63"/>
                    <a:gd name="T49" fmla="*/ 0 h 65"/>
                    <a:gd name="T50" fmla="*/ 32 w 63"/>
                    <a:gd name="T51" fmla="*/ 0 h 65"/>
                    <a:gd name="T52" fmla="*/ 38 w 63"/>
                    <a:gd name="T53" fmla="*/ 0 h 65"/>
                    <a:gd name="T54" fmla="*/ 44 w 63"/>
                    <a:gd name="T55" fmla="*/ 2 h 65"/>
                    <a:gd name="T56" fmla="*/ 50 w 63"/>
                    <a:gd name="T57" fmla="*/ 6 h 65"/>
                    <a:gd name="T58" fmla="*/ 55 w 63"/>
                    <a:gd name="T59" fmla="*/ 10 h 65"/>
                    <a:gd name="T60" fmla="*/ 57 w 63"/>
                    <a:gd name="T61" fmla="*/ 14 h 65"/>
                    <a:gd name="T62" fmla="*/ 61 w 63"/>
                    <a:gd name="T63" fmla="*/ 20 h 65"/>
                    <a:gd name="T64" fmla="*/ 63 w 63"/>
                    <a:gd name="T65" fmla="*/ 26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50" y="59"/>
                      </a:lnTo>
                      <a:lnTo>
                        <a:pt x="44" y="63"/>
                      </a:lnTo>
                      <a:lnTo>
                        <a:pt x="38" y="65"/>
                      </a:lnTo>
                      <a:lnTo>
                        <a:pt x="32" y="65"/>
                      </a:lnTo>
                      <a:lnTo>
                        <a:pt x="26" y="65"/>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6"/>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9" name="Freeform 392"/>
                <p:cNvSpPr>
                  <a:spLocks/>
                </p:cNvSpPr>
                <p:nvPr/>
              </p:nvSpPr>
              <p:spPr bwMode="auto">
                <a:xfrm>
                  <a:off x="4599" y="722"/>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2 h 63"/>
                    <a:gd name="T18" fmla="*/ 63 w 63"/>
                    <a:gd name="T19" fmla="*/ 38 h 63"/>
                    <a:gd name="T20" fmla="*/ 61 w 63"/>
                    <a:gd name="T21" fmla="*/ 44 h 63"/>
                    <a:gd name="T22" fmla="*/ 57 w 63"/>
                    <a:gd name="T23" fmla="*/ 50 h 63"/>
                    <a:gd name="T24" fmla="*/ 53 w 63"/>
                    <a:gd name="T25" fmla="*/ 56 h 63"/>
                    <a:gd name="T26" fmla="*/ 49 w 63"/>
                    <a:gd name="T27" fmla="*/ 60 h 63"/>
                    <a:gd name="T28" fmla="*/ 43 w 63"/>
                    <a:gd name="T29" fmla="*/ 61 h 63"/>
                    <a:gd name="T30" fmla="*/ 37 w 63"/>
                    <a:gd name="T31" fmla="*/ 63 h 63"/>
                    <a:gd name="T32" fmla="*/ 31 w 63"/>
                    <a:gd name="T33" fmla="*/ 63 h 63"/>
                    <a:gd name="T34" fmla="*/ 25 w 63"/>
                    <a:gd name="T35" fmla="*/ 63 h 63"/>
                    <a:gd name="T36" fmla="*/ 20 w 63"/>
                    <a:gd name="T37" fmla="*/ 61 h 63"/>
                    <a:gd name="T38" fmla="*/ 14 w 63"/>
                    <a:gd name="T39" fmla="*/ 60 h 63"/>
                    <a:gd name="T40" fmla="*/ 8 w 63"/>
                    <a:gd name="T41" fmla="*/ 56 h 63"/>
                    <a:gd name="T42" fmla="*/ 4 w 63"/>
                    <a:gd name="T43" fmla="*/ 50 h 63"/>
                    <a:gd name="T44" fmla="*/ 2 w 63"/>
                    <a:gd name="T45" fmla="*/ 44 h 63"/>
                    <a:gd name="T46" fmla="*/ 0 w 63"/>
                    <a:gd name="T47" fmla="*/ 38 h 63"/>
                    <a:gd name="T48" fmla="*/ 0 w 63"/>
                    <a:gd name="T49" fmla="*/ 32 h 63"/>
                    <a:gd name="T50" fmla="*/ 0 w 63"/>
                    <a:gd name="T51" fmla="*/ 26 h 63"/>
                    <a:gd name="T52" fmla="*/ 2 w 63"/>
                    <a:gd name="T53" fmla="*/ 20 h 63"/>
                    <a:gd name="T54" fmla="*/ 4 w 63"/>
                    <a:gd name="T55" fmla="*/ 14 h 63"/>
                    <a:gd name="T56" fmla="*/ 8 w 63"/>
                    <a:gd name="T57" fmla="*/ 10 h 63"/>
                    <a:gd name="T58" fmla="*/ 14 w 63"/>
                    <a:gd name="T59" fmla="*/ 6 h 63"/>
                    <a:gd name="T60" fmla="*/ 20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2"/>
                      </a:lnTo>
                      <a:lnTo>
                        <a:pt x="63" y="38"/>
                      </a:lnTo>
                      <a:lnTo>
                        <a:pt x="61" y="44"/>
                      </a:lnTo>
                      <a:lnTo>
                        <a:pt x="57" y="50"/>
                      </a:lnTo>
                      <a:lnTo>
                        <a:pt x="53" y="56"/>
                      </a:lnTo>
                      <a:lnTo>
                        <a:pt x="49" y="60"/>
                      </a:lnTo>
                      <a:lnTo>
                        <a:pt x="43" y="61"/>
                      </a:lnTo>
                      <a:lnTo>
                        <a:pt x="37" y="63"/>
                      </a:lnTo>
                      <a:lnTo>
                        <a:pt x="31" y="63"/>
                      </a:lnTo>
                      <a:lnTo>
                        <a:pt x="25" y="63"/>
                      </a:lnTo>
                      <a:lnTo>
                        <a:pt x="20" y="61"/>
                      </a:lnTo>
                      <a:lnTo>
                        <a:pt x="14" y="60"/>
                      </a:lnTo>
                      <a:lnTo>
                        <a:pt x="8" y="56"/>
                      </a:lnTo>
                      <a:lnTo>
                        <a:pt x="4" y="50"/>
                      </a:lnTo>
                      <a:lnTo>
                        <a:pt x="2" y="44"/>
                      </a:lnTo>
                      <a:lnTo>
                        <a:pt x="0" y="38"/>
                      </a:lnTo>
                      <a:lnTo>
                        <a:pt x="0" y="32"/>
                      </a:lnTo>
                      <a:lnTo>
                        <a:pt x="0" y="26"/>
                      </a:lnTo>
                      <a:lnTo>
                        <a:pt x="2" y="20"/>
                      </a:lnTo>
                      <a:lnTo>
                        <a:pt x="4" y="14"/>
                      </a:lnTo>
                      <a:lnTo>
                        <a:pt x="8" y="10"/>
                      </a:lnTo>
                      <a:lnTo>
                        <a:pt x="14" y="6"/>
                      </a:lnTo>
                      <a:lnTo>
                        <a:pt x="20"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0" name="Freeform 393"/>
                <p:cNvSpPr>
                  <a:spLocks/>
                </p:cNvSpPr>
                <p:nvPr/>
              </p:nvSpPr>
              <p:spPr bwMode="auto">
                <a:xfrm>
                  <a:off x="4599" y="722"/>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2 h 63"/>
                    <a:gd name="T20" fmla="*/ 63 w 63"/>
                    <a:gd name="T21" fmla="*/ 38 h 63"/>
                    <a:gd name="T22" fmla="*/ 61 w 63"/>
                    <a:gd name="T23" fmla="*/ 44 h 63"/>
                    <a:gd name="T24" fmla="*/ 57 w 63"/>
                    <a:gd name="T25" fmla="*/ 50 h 63"/>
                    <a:gd name="T26" fmla="*/ 53 w 63"/>
                    <a:gd name="T27" fmla="*/ 56 h 63"/>
                    <a:gd name="T28" fmla="*/ 49 w 63"/>
                    <a:gd name="T29" fmla="*/ 60 h 63"/>
                    <a:gd name="T30" fmla="*/ 43 w 63"/>
                    <a:gd name="T31" fmla="*/ 61 h 63"/>
                    <a:gd name="T32" fmla="*/ 37 w 63"/>
                    <a:gd name="T33" fmla="*/ 63 h 63"/>
                    <a:gd name="T34" fmla="*/ 31 w 63"/>
                    <a:gd name="T35" fmla="*/ 63 h 63"/>
                    <a:gd name="T36" fmla="*/ 25 w 63"/>
                    <a:gd name="T37" fmla="*/ 63 h 63"/>
                    <a:gd name="T38" fmla="*/ 20 w 63"/>
                    <a:gd name="T39" fmla="*/ 61 h 63"/>
                    <a:gd name="T40" fmla="*/ 14 w 63"/>
                    <a:gd name="T41" fmla="*/ 60 h 63"/>
                    <a:gd name="T42" fmla="*/ 8 w 63"/>
                    <a:gd name="T43" fmla="*/ 56 h 63"/>
                    <a:gd name="T44" fmla="*/ 4 w 63"/>
                    <a:gd name="T45" fmla="*/ 50 h 63"/>
                    <a:gd name="T46" fmla="*/ 2 w 63"/>
                    <a:gd name="T47" fmla="*/ 44 h 63"/>
                    <a:gd name="T48" fmla="*/ 0 w 63"/>
                    <a:gd name="T49" fmla="*/ 38 h 63"/>
                    <a:gd name="T50" fmla="*/ 0 w 63"/>
                    <a:gd name="T51" fmla="*/ 32 h 63"/>
                    <a:gd name="T52" fmla="*/ 0 w 63"/>
                    <a:gd name="T53" fmla="*/ 26 h 63"/>
                    <a:gd name="T54" fmla="*/ 2 w 63"/>
                    <a:gd name="T55" fmla="*/ 20 h 63"/>
                    <a:gd name="T56" fmla="*/ 4 w 63"/>
                    <a:gd name="T57" fmla="*/ 14 h 63"/>
                    <a:gd name="T58" fmla="*/ 8 w 63"/>
                    <a:gd name="T59" fmla="*/ 10 h 63"/>
                    <a:gd name="T60" fmla="*/ 14 w 63"/>
                    <a:gd name="T61" fmla="*/ 6 h 63"/>
                    <a:gd name="T62" fmla="*/ 20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2"/>
                      </a:lnTo>
                      <a:lnTo>
                        <a:pt x="63" y="38"/>
                      </a:lnTo>
                      <a:lnTo>
                        <a:pt x="61" y="44"/>
                      </a:lnTo>
                      <a:lnTo>
                        <a:pt x="57" y="50"/>
                      </a:lnTo>
                      <a:lnTo>
                        <a:pt x="53" y="56"/>
                      </a:lnTo>
                      <a:lnTo>
                        <a:pt x="49" y="60"/>
                      </a:lnTo>
                      <a:lnTo>
                        <a:pt x="43" y="61"/>
                      </a:lnTo>
                      <a:lnTo>
                        <a:pt x="37" y="63"/>
                      </a:lnTo>
                      <a:lnTo>
                        <a:pt x="31" y="63"/>
                      </a:lnTo>
                      <a:lnTo>
                        <a:pt x="25" y="63"/>
                      </a:lnTo>
                      <a:lnTo>
                        <a:pt x="20" y="61"/>
                      </a:lnTo>
                      <a:lnTo>
                        <a:pt x="14" y="60"/>
                      </a:lnTo>
                      <a:lnTo>
                        <a:pt x="8" y="56"/>
                      </a:lnTo>
                      <a:lnTo>
                        <a:pt x="4" y="50"/>
                      </a:lnTo>
                      <a:lnTo>
                        <a:pt x="2" y="44"/>
                      </a:lnTo>
                      <a:lnTo>
                        <a:pt x="0" y="38"/>
                      </a:lnTo>
                      <a:lnTo>
                        <a:pt x="0" y="32"/>
                      </a:lnTo>
                      <a:lnTo>
                        <a:pt x="0" y="26"/>
                      </a:lnTo>
                      <a:lnTo>
                        <a:pt x="2" y="20"/>
                      </a:lnTo>
                      <a:lnTo>
                        <a:pt x="4" y="14"/>
                      </a:lnTo>
                      <a:lnTo>
                        <a:pt x="8" y="10"/>
                      </a:lnTo>
                      <a:lnTo>
                        <a:pt x="14" y="6"/>
                      </a:lnTo>
                      <a:lnTo>
                        <a:pt x="20"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1" name="Freeform 394"/>
                <p:cNvSpPr>
                  <a:spLocks/>
                </p:cNvSpPr>
                <p:nvPr/>
              </p:nvSpPr>
              <p:spPr bwMode="auto">
                <a:xfrm>
                  <a:off x="4591" y="774"/>
                  <a:ext cx="63" cy="65"/>
                </a:xfrm>
                <a:custGeom>
                  <a:avLst/>
                  <a:gdLst>
                    <a:gd name="T0" fmla="*/ 31 w 63"/>
                    <a:gd name="T1" fmla="*/ 65 h 65"/>
                    <a:gd name="T2" fmla="*/ 26 w 63"/>
                    <a:gd name="T3" fmla="*/ 63 h 65"/>
                    <a:gd name="T4" fmla="*/ 20 w 63"/>
                    <a:gd name="T5" fmla="*/ 61 h 65"/>
                    <a:gd name="T6" fmla="*/ 14 w 63"/>
                    <a:gd name="T7" fmla="*/ 59 h 65"/>
                    <a:gd name="T8" fmla="*/ 10 w 63"/>
                    <a:gd name="T9" fmla="*/ 55 h 65"/>
                    <a:gd name="T10" fmla="*/ 4 w 63"/>
                    <a:gd name="T11" fmla="*/ 49 h 65"/>
                    <a:gd name="T12" fmla="*/ 2 w 63"/>
                    <a:gd name="T13" fmla="*/ 45 h 65"/>
                    <a:gd name="T14" fmla="*/ 0 w 63"/>
                    <a:gd name="T15" fmla="*/ 39 h 65"/>
                    <a:gd name="T16" fmla="*/ 0 w 63"/>
                    <a:gd name="T17" fmla="*/ 31 h 65"/>
                    <a:gd name="T18" fmla="*/ 0 w 63"/>
                    <a:gd name="T19" fmla="*/ 25 h 65"/>
                    <a:gd name="T20" fmla="*/ 2 w 63"/>
                    <a:gd name="T21" fmla="*/ 19 h 65"/>
                    <a:gd name="T22" fmla="*/ 4 w 63"/>
                    <a:gd name="T23" fmla="*/ 13 h 65"/>
                    <a:gd name="T24" fmla="*/ 10 w 63"/>
                    <a:gd name="T25" fmla="*/ 9 h 65"/>
                    <a:gd name="T26" fmla="*/ 14 w 63"/>
                    <a:gd name="T27" fmla="*/ 6 h 65"/>
                    <a:gd name="T28" fmla="*/ 20 w 63"/>
                    <a:gd name="T29" fmla="*/ 2 h 65"/>
                    <a:gd name="T30" fmla="*/ 26 w 63"/>
                    <a:gd name="T31" fmla="*/ 0 h 65"/>
                    <a:gd name="T32" fmla="*/ 31 w 63"/>
                    <a:gd name="T33" fmla="*/ 0 h 65"/>
                    <a:gd name="T34" fmla="*/ 37 w 63"/>
                    <a:gd name="T35" fmla="*/ 0 h 65"/>
                    <a:gd name="T36" fmla="*/ 43 w 63"/>
                    <a:gd name="T37" fmla="*/ 2 h 65"/>
                    <a:gd name="T38" fmla="*/ 49 w 63"/>
                    <a:gd name="T39" fmla="*/ 6 h 65"/>
                    <a:gd name="T40" fmla="*/ 55 w 63"/>
                    <a:gd name="T41" fmla="*/ 9 h 65"/>
                    <a:gd name="T42" fmla="*/ 59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9 w 63"/>
                    <a:gd name="T55" fmla="*/ 49 h 65"/>
                    <a:gd name="T56" fmla="*/ 55 w 63"/>
                    <a:gd name="T57" fmla="*/ 55 h 65"/>
                    <a:gd name="T58" fmla="*/ 49 w 63"/>
                    <a:gd name="T59" fmla="*/ 59 h 65"/>
                    <a:gd name="T60" fmla="*/ 43 w 63"/>
                    <a:gd name="T61" fmla="*/ 61 h 65"/>
                    <a:gd name="T62" fmla="*/ 37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6" y="63"/>
                      </a:lnTo>
                      <a:lnTo>
                        <a:pt x="20" y="61"/>
                      </a:lnTo>
                      <a:lnTo>
                        <a:pt x="14" y="59"/>
                      </a:lnTo>
                      <a:lnTo>
                        <a:pt x="10" y="55"/>
                      </a:lnTo>
                      <a:lnTo>
                        <a:pt x="4" y="49"/>
                      </a:lnTo>
                      <a:lnTo>
                        <a:pt x="2" y="45"/>
                      </a:lnTo>
                      <a:lnTo>
                        <a:pt x="0" y="39"/>
                      </a:lnTo>
                      <a:lnTo>
                        <a:pt x="0" y="31"/>
                      </a:lnTo>
                      <a:lnTo>
                        <a:pt x="0" y="25"/>
                      </a:lnTo>
                      <a:lnTo>
                        <a:pt x="2" y="19"/>
                      </a:lnTo>
                      <a:lnTo>
                        <a:pt x="4" y="13"/>
                      </a:lnTo>
                      <a:lnTo>
                        <a:pt x="10" y="9"/>
                      </a:lnTo>
                      <a:lnTo>
                        <a:pt x="14" y="6"/>
                      </a:lnTo>
                      <a:lnTo>
                        <a:pt x="20" y="2"/>
                      </a:lnTo>
                      <a:lnTo>
                        <a:pt x="26" y="0"/>
                      </a:ln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2" name="Freeform 395"/>
                <p:cNvSpPr>
                  <a:spLocks/>
                </p:cNvSpPr>
                <p:nvPr/>
              </p:nvSpPr>
              <p:spPr bwMode="auto">
                <a:xfrm>
                  <a:off x="4591" y="774"/>
                  <a:ext cx="63" cy="65"/>
                </a:xfrm>
                <a:custGeom>
                  <a:avLst/>
                  <a:gdLst>
                    <a:gd name="T0" fmla="*/ 31 w 63"/>
                    <a:gd name="T1" fmla="*/ 65 h 65"/>
                    <a:gd name="T2" fmla="*/ 31 w 63"/>
                    <a:gd name="T3" fmla="*/ 65 h 65"/>
                    <a:gd name="T4" fmla="*/ 26 w 63"/>
                    <a:gd name="T5" fmla="*/ 63 h 65"/>
                    <a:gd name="T6" fmla="*/ 20 w 63"/>
                    <a:gd name="T7" fmla="*/ 61 h 65"/>
                    <a:gd name="T8" fmla="*/ 14 w 63"/>
                    <a:gd name="T9" fmla="*/ 59 h 65"/>
                    <a:gd name="T10" fmla="*/ 10 w 63"/>
                    <a:gd name="T11" fmla="*/ 55 h 65"/>
                    <a:gd name="T12" fmla="*/ 4 w 63"/>
                    <a:gd name="T13" fmla="*/ 49 h 65"/>
                    <a:gd name="T14" fmla="*/ 2 w 63"/>
                    <a:gd name="T15" fmla="*/ 45 h 65"/>
                    <a:gd name="T16" fmla="*/ 0 w 63"/>
                    <a:gd name="T17" fmla="*/ 39 h 65"/>
                    <a:gd name="T18" fmla="*/ 0 w 63"/>
                    <a:gd name="T19" fmla="*/ 31 h 65"/>
                    <a:gd name="T20" fmla="*/ 0 w 63"/>
                    <a:gd name="T21" fmla="*/ 25 h 65"/>
                    <a:gd name="T22" fmla="*/ 2 w 63"/>
                    <a:gd name="T23" fmla="*/ 19 h 65"/>
                    <a:gd name="T24" fmla="*/ 4 w 63"/>
                    <a:gd name="T25" fmla="*/ 13 h 65"/>
                    <a:gd name="T26" fmla="*/ 10 w 63"/>
                    <a:gd name="T27" fmla="*/ 9 h 65"/>
                    <a:gd name="T28" fmla="*/ 14 w 63"/>
                    <a:gd name="T29" fmla="*/ 6 h 65"/>
                    <a:gd name="T30" fmla="*/ 20 w 63"/>
                    <a:gd name="T31" fmla="*/ 2 h 65"/>
                    <a:gd name="T32" fmla="*/ 26 w 63"/>
                    <a:gd name="T33" fmla="*/ 0 h 65"/>
                    <a:gd name="T34" fmla="*/ 31 w 63"/>
                    <a:gd name="T35" fmla="*/ 0 h 65"/>
                    <a:gd name="T36" fmla="*/ 37 w 63"/>
                    <a:gd name="T37" fmla="*/ 0 h 65"/>
                    <a:gd name="T38" fmla="*/ 43 w 63"/>
                    <a:gd name="T39" fmla="*/ 2 h 65"/>
                    <a:gd name="T40" fmla="*/ 49 w 63"/>
                    <a:gd name="T41" fmla="*/ 6 h 65"/>
                    <a:gd name="T42" fmla="*/ 55 w 63"/>
                    <a:gd name="T43" fmla="*/ 9 h 65"/>
                    <a:gd name="T44" fmla="*/ 59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9 w 63"/>
                    <a:gd name="T57" fmla="*/ 49 h 65"/>
                    <a:gd name="T58" fmla="*/ 55 w 63"/>
                    <a:gd name="T59" fmla="*/ 55 h 65"/>
                    <a:gd name="T60" fmla="*/ 49 w 63"/>
                    <a:gd name="T61" fmla="*/ 59 h 65"/>
                    <a:gd name="T62" fmla="*/ 43 w 63"/>
                    <a:gd name="T63" fmla="*/ 61 h 65"/>
                    <a:gd name="T64" fmla="*/ 37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6" y="63"/>
                      </a:lnTo>
                      <a:lnTo>
                        <a:pt x="20" y="61"/>
                      </a:lnTo>
                      <a:lnTo>
                        <a:pt x="14" y="59"/>
                      </a:lnTo>
                      <a:lnTo>
                        <a:pt x="10" y="55"/>
                      </a:lnTo>
                      <a:lnTo>
                        <a:pt x="4" y="49"/>
                      </a:lnTo>
                      <a:lnTo>
                        <a:pt x="2" y="45"/>
                      </a:lnTo>
                      <a:lnTo>
                        <a:pt x="0" y="39"/>
                      </a:lnTo>
                      <a:lnTo>
                        <a:pt x="0" y="31"/>
                      </a:lnTo>
                      <a:lnTo>
                        <a:pt x="0" y="25"/>
                      </a:lnTo>
                      <a:lnTo>
                        <a:pt x="2" y="19"/>
                      </a:lnTo>
                      <a:lnTo>
                        <a:pt x="4" y="13"/>
                      </a:lnTo>
                      <a:lnTo>
                        <a:pt x="10" y="9"/>
                      </a:lnTo>
                      <a:lnTo>
                        <a:pt x="14" y="6"/>
                      </a:lnTo>
                      <a:lnTo>
                        <a:pt x="20" y="2"/>
                      </a:lnTo>
                      <a:lnTo>
                        <a:pt x="26" y="0"/>
                      </a:ln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3" name="Freeform 396"/>
                <p:cNvSpPr>
                  <a:spLocks/>
                </p:cNvSpPr>
                <p:nvPr/>
              </p:nvSpPr>
              <p:spPr bwMode="auto">
                <a:xfrm>
                  <a:off x="4739" y="736"/>
                  <a:ext cx="65" cy="63"/>
                </a:xfrm>
                <a:custGeom>
                  <a:avLst/>
                  <a:gdLst>
                    <a:gd name="T0" fmla="*/ 31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1 w 65"/>
                    <a:gd name="T13" fmla="*/ 20 h 63"/>
                    <a:gd name="T14" fmla="*/ 63 w 65"/>
                    <a:gd name="T15" fmla="*/ 26 h 63"/>
                    <a:gd name="T16" fmla="*/ 65 w 65"/>
                    <a:gd name="T17" fmla="*/ 32 h 63"/>
                    <a:gd name="T18" fmla="*/ 63 w 65"/>
                    <a:gd name="T19" fmla="*/ 38 h 63"/>
                    <a:gd name="T20" fmla="*/ 61 w 65"/>
                    <a:gd name="T21" fmla="*/ 44 h 63"/>
                    <a:gd name="T22" fmla="*/ 59 w 65"/>
                    <a:gd name="T23" fmla="*/ 49 h 63"/>
                    <a:gd name="T24" fmla="*/ 55 w 65"/>
                    <a:gd name="T25" fmla="*/ 55 h 63"/>
                    <a:gd name="T26" fmla="*/ 51 w 65"/>
                    <a:gd name="T27" fmla="*/ 57 h 63"/>
                    <a:gd name="T28" fmla="*/ 45 w 65"/>
                    <a:gd name="T29" fmla="*/ 61 h 63"/>
                    <a:gd name="T30" fmla="*/ 39 w 65"/>
                    <a:gd name="T31" fmla="*/ 63 h 63"/>
                    <a:gd name="T32" fmla="*/ 31 w 65"/>
                    <a:gd name="T33" fmla="*/ 63 h 63"/>
                    <a:gd name="T34" fmla="*/ 25 w 65"/>
                    <a:gd name="T35" fmla="*/ 63 h 63"/>
                    <a:gd name="T36" fmla="*/ 19 w 65"/>
                    <a:gd name="T37" fmla="*/ 61 h 63"/>
                    <a:gd name="T38" fmla="*/ 13 w 65"/>
                    <a:gd name="T39" fmla="*/ 57 h 63"/>
                    <a:gd name="T40" fmla="*/ 9 w 65"/>
                    <a:gd name="T41" fmla="*/ 55 h 63"/>
                    <a:gd name="T42" fmla="*/ 6 w 65"/>
                    <a:gd name="T43" fmla="*/ 49 h 63"/>
                    <a:gd name="T44" fmla="*/ 2 w 65"/>
                    <a:gd name="T45" fmla="*/ 44 h 63"/>
                    <a:gd name="T46" fmla="*/ 0 w 65"/>
                    <a:gd name="T47" fmla="*/ 38 h 63"/>
                    <a:gd name="T48" fmla="*/ 0 w 65"/>
                    <a:gd name="T49" fmla="*/ 32 h 63"/>
                    <a:gd name="T50" fmla="*/ 0 w 65"/>
                    <a:gd name="T51" fmla="*/ 26 h 63"/>
                    <a:gd name="T52" fmla="*/ 2 w 65"/>
                    <a:gd name="T53" fmla="*/ 20 h 63"/>
                    <a:gd name="T54" fmla="*/ 6 w 65"/>
                    <a:gd name="T55" fmla="*/ 14 h 63"/>
                    <a:gd name="T56" fmla="*/ 9 w 65"/>
                    <a:gd name="T57" fmla="*/ 10 h 63"/>
                    <a:gd name="T58" fmla="*/ 13 w 65"/>
                    <a:gd name="T59" fmla="*/ 6 h 63"/>
                    <a:gd name="T60" fmla="*/ 19 w 65"/>
                    <a:gd name="T61" fmla="*/ 2 h 63"/>
                    <a:gd name="T62" fmla="*/ 25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51" y="6"/>
                      </a:lnTo>
                      <a:lnTo>
                        <a:pt x="55" y="10"/>
                      </a:lnTo>
                      <a:lnTo>
                        <a:pt x="59" y="14"/>
                      </a:lnTo>
                      <a:lnTo>
                        <a:pt x="61" y="20"/>
                      </a:lnTo>
                      <a:lnTo>
                        <a:pt x="63" y="26"/>
                      </a:lnTo>
                      <a:lnTo>
                        <a:pt x="65" y="32"/>
                      </a:lnTo>
                      <a:lnTo>
                        <a:pt x="63" y="38"/>
                      </a:lnTo>
                      <a:lnTo>
                        <a:pt x="61" y="44"/>
                      </a:lnTo>
                      <a:lnTo>
                        <a:pt x="59" y="49"/>
                      </a:lnTo>
                      <a:lnTo>
                        <a:pt x="55" y="55"/>
                      </a:lnTo>
                      <a:lnTo>
                        <a:pt x="51" y="57"/>
                      </a:lnTo>
                      <a:lnTo>
                        <a:pt x="45" y="61"/>
                      </a:lnTo>
                      <a:lnTo>
                        <a:pt x="39" y="63"/>
                      </a:lnTo>
                      <a:lnTo>
                        <a:pt x="31" y="63"/>
                      </a:lnTo>
                      <a:lnTo>
                        <a:pt x="25" y="63"/>
                      </a:lnTo>
                      <a:lnTo>
                        <a:pt x="19" y="61"/>
                      </a:lnTo>
                      <a:lnTo>
                        <a:pt x="13" y="57"/>
                      </a:lnTo>
                      <a:lnTo>
                        <a:pt x="9" y="55"/>
                      </a:lnTo>
                      <a:lnTo>
                        <a:pt x="6" y="49"/>
                      </a:lnTo>
                      <a:lnTo>
                        <a:pt x="2" y="44"/>
                      </a:lnTo>
                      <a:lnTo>
                        <a:pt x="0" y="38"/>
                      </a:lnTo>
                      <a:lnTo>
                        <a:pt x="0" y="32"/>
                      </a:lnTo>
                      <a:lnTo>
                        <a:pt x="0" y="26"/>
                      </a:lnTo>
                      <a:lnTo>
                        <a:pt x="2" y="20"/>
                      </a:lnTo>
                      <a:lnTo>
                        <a:pt x="6" y="14"/>
                      </a:lnTo>
                      <a:lnTo>
                        <a:pt x="9"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4" name="Freeform 397"/>
                <p:cNvSpPr>
                  <a:spLocks/>
                </p:cNvSpPr>
                <p:nvPr/>
              </p:nvSpPr>
              <p:spPr bwMode="auto">
                <a:xfrm>
                  <a:off x="4739" y="736"/>
                  <a:ext cx="65" cy="63"/>
                </a:xfrm>
                <a:custGeom>
                  <a:avLst/>
                  <a:gdLst>
                    <a:gd name="T0" fmla="*/ 31 w 65"/>
                    <a:gd name="T1" fmla="*/ 0 h 63"/>
                    <a:gd name="T2" fmla="*/ 31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1 w 65"/>
                    <a:gd name="T15" fmla="*/ 20 h 63"/>
                    <a:gd name="T16" fmla="*/ 63 w 65"/>
                    <a:gd name="T17" fmla="*/ 26 h 63"/>
                    <a:gd name="T18" fmla="*/ 65 w 65"/>
                    <a:gd name="T19" fmla="*/ 32 h 63"/>
                    <a:gd name="T20" fmla="*/ 63 w 65"/>
                    <a:gd name="T21" fmla="*/ 38 h 63"/>
                    <a:gd name="T22" fmla="*/ 61 w 65"/>
                    <a:gd name="T23" fmla="*/ 44 h 63"/>
                    <a:gd name="T24" fmla="*/ 59 w 65"/>
                    <a:gd name="T25" fmla="*/ 49 h 63"/>
                    <a:gd name="T26" fmla="*/ 55 w 65"/>
                    <a:gd name="T27" fmla="*/ 55 h 63"/>
                    <a:gd name="T28" fmla="*/ 51 w 65"/>
                    <a:gd name="T29" fmla="*/ 57 h 63"/>
                    <a:gd name="T30" fmla="*/ 45 w 65"/>
                    <a:gd name="T31" fmla="*/ 61 h 63"/>
                    <a:gd name="T32" fmla="*/ 39 w 65"/>
                    <a:gd name="T33" fmla="*/ 63 h 63"/>
                    <a:gd name="T34" fmla="*/ 31 w 65"/>
                    <a:gd name="T35" fmla="*/ 63 h 63"/>
                    <a:gd name="T36" fmla="*/ 25 w 65"/>
                    <a:gd name="T37" fmla="*/ 63 h 63"/>
                    <a:gd name="T38" fmla="*/ 19 w 65"/>
                    <a:gd name="T39" fmla="*/ 61 h 63"/>
                    <a:gd name="T40" fmla="*/ 13 w 65"/>
                    <a:gd name="T41" fmla="*/ 57 h 63"/>
                    <a:gd name="T42" fmla="*/ 9 w 65"/>
                    <a:gd name="T43" fmla="*/ 55 h 63"/>
                    <a:gd name="T44" fmla="*/ 6 w 65"/>
                    <a:gd name="T45" fmla="*/ 49 h 63"/>
                    <a:gd name="T46" fmla="*/ 2 w 65"/>
                    <a:gd name="T47" fmla="*/ 44 h 63"/>
                    <a:gd name="T48" fmla="*/ 0 w 65"/>
                    <a:gd name="T49" fmla="*/ 38 h 63"/>
                    <a:gd name="T50" fmla="*/ 0 w 65"/>
                    <a:gd name="T51" fmla="*/ 32 h 63"/>
                    <a:gd name="T52" fmla="*/ 0 w 65"/>
                    <a:gd name="T53" fmla="*/ 26 h 63"/>
                    <a:gd name="T54" fmla="*/ 2 w 65"/>
                    <a:gd name="T55" fmla="*/ 20 h 63"/>
                    <a:gd name="T56" fmla="*/ 6 w 65"/>
                    <a:gd name="T57" fmla="*/ 14 h 63"/>
                    <a:gd name="T58" fmla="*/ 9 w 65"/>
                    <a:gd name="T59" fmla="*/ 10 h 63"/>
                    <a:gd name="T60" fmla="*/ 13 w 65"/>
                    <a:gd name="T61" fmla="*/ 6 h 63"/>
                    <a:gd name="T62" fmla="*/ 19 w 65"/>
                    <a:gd name="T63" fmla="*/ 2 h 63"/>
                    <a:gd name="T64" fmla="*/ 25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51" y="6"/>
                      </a:lnTo>
                      <a:lnTo>
                        <a:pt x="55" y="10"/>
                      </a:lnTo>
                      <a:lnTo>
                        <a:pt x="59" y="14"/>
                      </a:lnTo>
                      <a:lnTo>
                        <a:pt x="61" y="20"/>
                      </a:lnTo>
                      <a:lnTo>
                        <a:pt x="63" y="26"/>
                      </a:lnTo>
                      <a:lnTo>
                        <a:pt x="65" y="32"/>
                      </a:lnTo>
                      <a:lnTo>
                        <a:pt x="63" y="38"/>
                      </a:lnTo>
                      <a:lnTo>
                        <a:pt x="61" y="44"/>
                      </a:lnTo>
                      <a:lnTo>
                        <a:pt x="59" y="49"/>
                      </a:lnTo>
                      <a:lnTo>
                        <a:pt x="55" y="55"/>
                      </a:lnTo>
                      <a:lnTo>
                        <a:pt x="51" y="57"/>
                      </a:lnTo>
                      <a:lnTo>
                        <a:pt x="45" y="61"/>
                      </a:lnTo>
                      <a:lnTo>
                        <a:pt x="39" y="63"/>
                      </a:lnTo>
                      <a:lnTo>
                        <a:pt x="31" y="63"/>
                      </a:lnTo>
                      <a:lnTo>
                        <a:pt x="25" y="63"/>
                      </a:lnTo>
                      <a:lnTo>
                        <a:pt x="19" y="61"/>
                      </a:lnTo>
                      <a:lnTo>
                        <a:pt x="13" y="57"/>
                      </a:lnTo>
                      <a:lnTo>
                        <a:pt x="9" y="55"/>
                      </a:lnTo>
                      <a:lnTo>
                        <a:pt x="6" y="49"/>
                      </a:lnTo>
                      <a:lnTo>
                        <a:pt x="2" y="44"/>
                      </a:lnTo>
                      <a:lnTo>
                        <a:pt x="0" y="38"/>
                      </a:lnTo>
                      <a:lnTo>
                        <a:pt x="0" y="32"/>
                      </a:lnTo>
                      <a:lnTo>
                        <a:pt x="0" y="26"/>
                      </a:lnTo>
                      <a:lnTo>
                        <a:pt x="2" y="20"/>
                      </a:lnTo>
                      <a:lnTo>
                        <a:pt x="6" y="14"/>
                      </a:lnTo>
                      <a:lnTo>
                        <a:pt x="9"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5" name="Freeform 398"/>
                <p:cNvSpPr>
                  <a:spLocks/>
                </p:cNvSpPr>
                <p:nvPr/>
              </p:nvSpPr>
              <p:spPr bwMode="auto">
                <a:xfrm>
                  <a:off x="4743" y="770"/>
                  <a:ext cx="65" cy="63"/>
                </a:xfrm>
                <a:custGeom>
                  <a:avLst/>
                  <a:gdLst>
                    <a:gd name="T0" fmla="*/ 31 w 65"/>
                    <a:gd name="T1" fmla="*/ 63 h 63"/>
                    <a:gd name="T2" fmla="*/ 25 w 65"/>
                    <a:gd name="T3" fmla="*/ 63 h 63"/>
                    <a:gd name="T4" fmla="*/ 19 w 65"/>
                    <a:gd name="T5" fmla="*/ 61 h 63"/>
                    <a:gd name="T6" fmla="*/ 13 w 65"/>
                    <a:gd name="T7" fmla="*/ 59 h 63"/>
                    <a:gd name="T8" fmla="*/ 9 w 65"/>
                    <a:gd name="T9" fmla="*/ 55 h 63"/>
                    <a:gd name="T10" fmla="*/ 5 w 65"/>
                    <a:gd name="T11" fmla="*/ 49 h 63"/>
                    <a:gd name="T12" fmla="*/ 2 w 65"/>
                    <a:gd name="T13" fmla="*/ 43 h 63"/>
                    <a:gd name="T14" fmla="*/ 0 w 65"/>
                    <a:gd name="T15" fmla="*/ 37 h 63"/>
                    <a:gd name="T16" fmla="*/ 0 w 65"/>
                    <a:gd name="T17" fmla="*/ 31 h 63"/>
                    <a:gd name="T18" fmla="*/ 0 w 65"/>
                    <a:gd name="T19" fmla="*/ 25 h 63"/>
                    <a:gd name="T20" fmla="*/ 2 w 65"/>
                    <a:gd name="T21" fmla="*/ 19 h 63"/>
                    <a:gd name="T22" fmla="*/ 5 w 65"/>
                    <a:gd name="T23" fmla="*/ 13 h 63"/>
                    <a:gd name="T24" fmla="*/ 9 w 65"/>
                    <a:gd name="T25" fmla="*/ 10 h 63"/>
                    <a:gd name="T26" fmla="*/ 13 w 65"/>
                    <a:gd name="T27" fmla="*/ 4 h 63"/>
                    <a:gd name="T28" fmla="*/ 19 w 65"/>
                    <a:gd name="T29" fmla="*/ 2 h 63"/>
                    <a:gd name="T30" fmla="*/ 25 w 65"/>
                    <a:gd name="T31" fmla="*/ 0 h 63"/>
                    <a:gd name="T32" fmla="*/ 31 w 65"/>
                    <a:gd name="T33" fmla="*/ 0 h 63"/>
                    <a:gd name="T34" fmla="*/ 39 w 65"/>
                    <a:gd name="T35" fmla="*/ 0 h 63"/>
                    <a:gd name="T36" fmla="*/ 45 w 65"/>
                    <a:gd name="T37" fmla="*/ 2 h 63"/>
                    <a:gd name="T38" fmla="*/ 49 w 65"/>
                    <a:gd name="T39" fmla="*/ 4 h 63"/>
                    <a:gd name="T40" fmla="*/ 55 w 65"/>
                    <a:gd name="T41" fmla="*/ 10 h 63"/>
                    <a:gd name="T42" fmla="*/ 59 w 65"/>
                    <a:gd name="T43" fmla="*/ 13 h 63"/>
                    <a:gd name="T44" fmla="*/ 61 w 65"/>
                    <a:gd name="T45" fmla="*/ 19 h 63"/>
                    <a:gd name="T46" fmla="*/ 63 w 65"/>
                    <a:gd name="T47" fmla="*/ 25 h 63"/>
                    <a:gd name="T48" fmla="*/ 65 w 65"/>
                    <a:gd name="T49" fmla="*/ 31 h 63"/>
                    <a:gd name="T50" fmla="*/ 63 w 65"/>
                    <a:gd name="T51" fmla="*/ 37 h 63"/>
                    <a:gd name="T52" fmla="*/ 61 w 65"/>
                    <a:gd name="T53" fmla="*/ 43 h 63"/>
                    <a:gd name="T54" fmla="*/ 59 w 65"/>
                    <a:gd name="T55" fmla="*/ 49 h 63"/>
                    <a:gd name="T56" fmla="*/ 55 w 65"/>
                    <a:gd name="T57" fmla="*/ 55 h 63"/>
                    <a:gd name="T58" fmla="*/ 49 w 65"/>
                    <a:gd name="T59" fmla="*/ 59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19" y="61"/>
                      </a:lnTo>
                      <a:lnTo>
                        <a:pt x="13" y="59"/>
                      </a:lnTo>
                      <a:lnTo>
                        <a:pt x="9" y="55"/>
                      </a:lnTo>
                      <a:lnTo>
                        <a:pt x="5" y="49"/>
                      </a:lnTo>
                      <a:lnTo>
                        <a:pt x="2" y="43"/>
                      </a:lnTo>
                      <a:lnTo>
                        <a:pt x="0" y="37"/>
                      </a:lnTo>
                      <a:lnTo>
                        <a:pt x="0" y="31"/>
                      </a:lnTo>
                      <a:lnTo>
                        <a:pt x="0" y="25"/>
                      </a:lnTo>
                      <a:lnTo>
                        <a:pt x="2" y="19"/>
                      </a:lnTo>
                      <a:lnTo>
                        <a:pt x="5" y="13"/>
                      </a:lnTo>
                      <a:lnTo>
                        <a:pt x="9" y="10"/>
                      </a:lnTo>
                      <a:lnTo>
                        <a:pt x="13" y="4"/>
                      </a:lnTo>
                      <a:lnTo>
                        <a:pt x="19" y="2"/>
                      </a:lnTo>
                      <a:lnTo>
                        <a:pt x="25" y="0"/>
                      </a:lnTo>
                      <a:lnTo>
                        <a:pt x="31" y="0"/>
                      </a:lnTo>
                      <a:lnTo>
                        <a:pt x="39" y="0"/>
                      </a:lnTo>
                      <a:lnTo>
                        <a:pt x="45" y="2"/>
                      </a:lnTo>
                      <a:lnTo>
                        <a:pt x="49" y="4"/>
                      </a:lnTo>
                      <a:lnTo>
                        <a:pt x="55" y="10"/>
                      </a:lnTo>
                      <a:lnTo>
                        <a:pt x="59" y="13"/>
                      </a:lnTo>
                      <a:lnTo>
                        <a:pt x="61" y="19"/>
                      </a:lnTo>
                      <a:lnTo>
                        <a:pt x="63" y="25"/>
                      </a:lnTo>
                      <a:lnTo>
                        <a:pt x="65" y="31"/>
                      </a:lnTo>
                      <a:lnTo>
                        <a:pt x="63" y="37"/>
                      </a:lnTo>
                      <a:lnTo>
                        <a:pt x="61" y="43"/>
                      </a:lnTo>
                      <a:lnTo>
                        <a:pt x="59" y="49"/>
                      </a:lnTo>
                      <a:lnTo>
                        <a:pt x="55" y="55"/>
                      </a:lnTo>
                      <a:lnTo>
                        <a:pt x="49" y="59"/>
                      </a:lnTo>
                      <a:lnTo>
                        <a:pt x="45"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6" name="Freeform 399"/>
                <p:cNvSpPr>
                  <a:spLocks/>
                </p:cNvSpPr>
                <p:nvPr/>
              </p:nvSpPr>
              <p:spPr bwMode="auto">
                <a:xfrm>
                  <a:off x="4743" y="770"/>
                  <a:ext cx="65" cy="63"/>
                </a:xfrm>
                <a:custGeom>
                  <a:avLst/>
                  <a:gdLst>
                    <a:gd name="T0" fmla="*/ 31 w 65"/>
                    <a:gd name="T1" fmla="*/ 63 h 63"/>
                    <a:gd name="T2" fmla="*/ 31 w 65"/>
                    <a:gd name="T3" fmla="*/ 63 h 63"/>
                    <a:gd name="T4" fmla="*/ 25 w 65"/>
                    <a:gd name="T5" fmla="*/ 63 h 63"/>
                    <a:gd name="T6" fmla="*/ 19 w 65"/>
                    <a:gd name="T7" fmla="*/ 61 h 63"/>
                    <a:gd name="T8" fmla="*/ 13 w 65"/>
                    <a:gd name="T9" fmla="*/ 59 h 63"/>
                    <a:gd name="T10" fmla="*/ 9 w 65"/>
                    <a:gd name="T11" fmla="*/ 55 h 63"/>
                    <a:gd name="T12" fmla="*/ 5 w 65"/>
                    <a:gd name="T13" fmla="*/ 49 h 63"/>
                    <a:gd name="T14" fmla="*/ 2 w 65"/>
                    <a:gd name="T15" fmla="*/ 43 h 63"/>
                    <a:gd name="T16" fmla="*/ 0 w 65"/>
                    <a:gd name="T17" fmla="*/ 37 h 63"/>
                    <a:gd name="T18" fmla="*/ 0 w 65"/>
                    <a:gd name="T19" fmla="*/ 31 h 63"/>
                    <a:gd name="T20" fmla="*/ 0 w 65"/>
                    <a:gd name="T21" fmla="*/ 25 h 63"/>
                    <a:gd name="T22" fmla="*/ 2 w 65"/>
                    <a:gd name="T23" fmla="*/ 19 h 63"/>
                    <a:gd name="T24" fmla="*/ 5 w 65"/>
                    <a:gd name="T25" fmla="*/ 13 h 63"/>
                    <a:gd name="T26" fmla="*/ 9 w 65"/>
                    <a:gd name="T27" fmla="*/ 10 h 63"/>
                    <a:gd name="T28" fmla="*/ 13 w 65"/>
                    <a:gd name="T29" fmla="*/ 4 h 63"/>
                    <a:gd name="T30" fmla="*/ 19 w 65"/>
                    <a:gd name="T31" fmla="*/ 2 h 63"/>
                    <a:gd name="T32" fmla="*/ 25 w 65"/>
                    <a:gd name="T33" fmla="*/ 0 h 63"/>
                    <a:gd name="T34" fmla="*/ 31 w 65"/>
                    <a:gd name="T35" fmla="*/ 0 h 63"/>
                    <a:gd name="T36" fmla="*/ 39 w 65"/>
                    <a:gd name="T37" fmla="*/ 0 h 63"/>
                    <a:gd name="T38" fmla="*/ 45 w 65"/>
                    <a:gd name="T39" fmla="*/ 2 h 63"/>
                    <a:gd name="T40" fmla="*/ 49 w 65"/>
                    <a:gd name="T41" fmla="*/ 4 h 63"/>
                    <a:gd name="T42" fmla="*/ 55 w 65"/>
                    <a:gd name="T43" fmla="*/ 10 h 63"/>
                    <a:gd name="T44" fmla="*/ 59 w 65"/>
                    <a:gd name="T45" fmla="*/ 13 h 63"/>
                    <a:gd name="T46" fmla="*/ 61 w 65"/>
                    <a:gd name="T47" fmla="*/ 19 h 63"/>
                    <a:gd name="T48" fmla="*/ 63 w 65"/>
                    <a:gd name="T49" fmla="*/ 25 h 63"/>
                    <a:gd name="T50" fmla="*/ 65 w 65"/>
                    <a:gd name="T51" fmla="*/ 31 h 63"/>
                    <a:gd name="T52" fmla="*/ 63 w 65"/>
                    <a:gd name="T53" fmla="*/ 37 h 63"/>
                    <a:gd name="T54" fmla="*/ 61 w 65"/>
                    <a:gd name="T55" fmla="*/ 43 h 63"/>
                    <a:gd name="T56" fmla="*/ 59 w 65"/>
                    <a:gd name="T57" fmla="*/ 49 h 63"/>
                    <a:gd name="T58" fmla="*/ 55 w 65"/>
                    <a:gd name="T59" fmla="*/ 55 h 63"/>
                    <a:gd name="T60" fmla="*/ 49 w 65"/>
                    <a:gd name="T61" fmla="*/ 59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19" y="61"/>
                      </a:lnTo>
                      <a:lnTo>
                        <a:pt x="13" y="59"/>
                      </a:lnTo>
                      <a:lnTo>
                        <a:pt x="9" y="55"/>
                      </a:lnTo>
                      <a:lnTo>
                        <a:pt x="5" y="49"/>
                      </a:lnTo>
                      <a:lnTo>
                        <a:pt x="2" y="43"/>
                      </a:lnTo>
                      <a:lnTo>
                        <a:pt x="0" y="37"/>
                      </a:lnTo>
                      <a:lnTo>
                        <a:pt x="0" y="31"/>
                      </a:lnTo>
                      <a:lnTo>
                        <a:pt x="0" y="25"/>
                      </a:lnTo>
                      <a:lnTo>
                        <a:pt x="2" y="19"/>
                      </a:lnTo>
                      <a:lnTo>
                        <a:pt x="5" y="13"/>
                      </a:lnTo>
                      <a:lnTo>
                        <a:pt x="9" y="10"/>
                      </a:lnTo>
                      <a:lnTo>
                        <a:pt x="13" y="4"/>
                      </a:lnTo>
                      <a:lnTo>
                        <a:pt x="19" y="2"/>
                      </a:lnTo>
                      <a:lnTo>
                        <a:pt x="25" y="0"/>
                      </a:lnTo>
                      <a:lnTo>
                        <a:pt x="31" y="0"/>
                      </a:lnTo>
                      <a:lnTo>
                        <a:pt x="39" y="0"/>
                      </a:lnTo>
                      <a:lnTo>
                        <a:pt x="45" y="2"/>
                      </a:lnTo>
                      <a:lnTo>
                        <a:pt x="49" y="4"/>
                      </a:lnTo>
                      <a:lnTo>
                        <a:pt x="55" y="10"/>
                      </a:lnTo>
                      <a:lnTo>
                        <a:pt x="59" y="13"/>
                      </a:lnTo>
                      <a:lnTo>
                        <a:pt x="61" y="19"/>
                      </a:lnTo>
                      <a:lnTo>
                        <a:pt x="63" y="25"/>
                      </a:lnTo>
                      <a:lnTo>
                        <a:pt x="65" y="31"/>
                      </a:lnTo>
                      <a:lnTo>
                        <a:pt x="63" y="37"/>
                      </a:lnTo>
                      <a:lnTo>
                        <a:pt x="61" y="43"/>
                      </a:lnTo>
                      <a:lnTo>
                        <a:pt x="59" y="49"/>
                      </a:lnTo>
                      <a:lnTo>
                        <a:pt x="55" y="55"/>
                      </a:lnTo>
                      <a:lnTo>
                        <a:pt x="49" y="59"/>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7" name="Freeform 400"/>
                <p:cNvSpPr>
                  <a:spLocks/>
                </p:cNvSpPr>
                <p:nvPr/>
              </p:nvSpPr>
              <p:spPr bwMode="auto">
                <a:xfrm>
                  <a:off x="4595" y="630"/>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6 w 63"/>
                    <a:gd name="T35" fmla="*/ 63 h 65"/>
                    <a:gd name="T36" fmla="*/ 20 w 63"/>
                    <a:gd name="T37" fmla="*/ 63 h 65"/>
                    <a:gd name="T38" fmla="*/ 14 w 63"/>
                    <a:gd name="T39" fmla="*/ 59 h 65"/>
                    <a:gd name="T40" fmla="*/ 8 w 63"/>
                    <a:gd name="T41" fmla="*/ 55 h 65"/>
                    <a:gd name="T42" fmla="*/ 6 w 63"/>
                    <a:gd name="T43" fmla="*/ 51 h 65"/>
                    <a:gd name="T44" fmla="*/ 2 w 63"/>
                    <a:gd name="T45" fmla="*/ 45 h 65"/>
                    <a:gd name="T46" fmla="*/ 0 w 63"/>
                    <a:gd name="T47" fmla="*/ 39 h 65"/>
                    <a:gd name="T48" fmla="*/ 0 w 63"/>
                    <a:gd name="T49" fmla="*/ 33 h 65"/>
                    <a:gd name="T50" fmla="*/ 0 w 63"/>
                    <a:gd name="T51" fmla="*/ 26 h 65"/>
                    <a:gd name="T52" fmla="*/ 2 w 63"/>
                    <a:gd name="T53" fmla="*/ 20 h 65"/>
                    <a:gd name="T54" fmla="*/ 6 w 63"/>
                    <a:gd name="T55" fmla="*/ 14 h 65"/>
                    <a:gd name="T56" fmla="*/ 8 w 63"/>
                    <a:gd name="T57" fmla="*/ 10 h 65"/>
                    <a:gd name="T58" fmla="*/ 14 w 63"/>
                    <a:gd name="T59" fmla="*/ 6 h 65"/>
                    <a:gd name="T60" fmla="*/ 20 w 63"/>
                    <a:gd name="T61" fmla="*/ 2 h 65"/>
                    <a:gd name="T62" fmla="*/ 26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6" y="63"/>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8" name="Freeform 401"/>
                <p:cNvSpPr>
                  <a:spLocks/>
                </p:cNvSpPr>
                <p:nvPr/>
              </p:nvSpPr>
              <p:spPr bwMode="auto">
                <a:xfrm>
                  <a:off x="4595" y="630"/>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6 w 63"/>
                    <a:gd name="T37" fmla="*/ 63 h 65"/>
                    <a:gd name="T38" fmla="*/ 20 w 63"/>
                    <a:gd name="T39" fmla="*/ 63 h 65"/>
                    <a:gd name="T40" fmla="*/ 14 w 63"/>
                    <a:gd name="T41" fmla="*/ 59 h 65"/>
                    <a:gd name="T42" fmla="*/ 8 w 63"/>
                    <a:gd name="T43" fmla="*/ 55 h 65"/>
                    <a:gd name="T44" fmla="*/ 6 w 63"/>
                    <a:gd name="T45" fmla="*/ 51 h 65"/>
                    <a:gd name="T46" fmla="*/ 2 w 63"/>
                    <a:gd name="T47" fmla="*/ 45 h 65"/>
                    <a:gd name="T48" fmla="*/ 0 w 63"/>
                    <a:gd name="T49" fmla="*/ 39 h 65"/>
                    <a:gd name="T50" fmla="*/ 0 w 63"/>
                    <a:gd name="T51" fmla="*/ 33 h 65"/>
                    <a:gd name="T52" fmla="*/ 0 w 63"/>
                    <a:gd name="T53" fmla="*/ 26 h 65"/>
                    <a:gd name="T54" fmla="*/ 2 w 63"/>
                    <a:gd name="T55" fmla="*/ 20 h 65"/>
                    <a:gd name="T56" fmla="*/ 6 w 63"/>
                    <a:gd name="T57" fmla="*/ 14 h 65"/>
                    <a:gd name="T58" fmla="*/ 8 w 63"/>
                    <a:gd name="T59" fmla="*/ 10 h 65"/>
                    <a:gd name="T60" fmla="*/ 14 w 63"/>
                    <a:gd name="T61" fmla="*/ 6 h 65"/>
                    <a:gd name="T62" fmla="*/ 20 w 63"/>
                    <a:gd name="T63" fmla="*/ 2 h 65"/>
                    <a:gd name="T64" fmla="*/ 26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6" y="63"/>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9" name="Freeform 402"/>
                <p:cNvSpPr>
                  <a:spLocks/>
                </p:cNvSpPr>
                <p:nvPr/>
              </p:nvSpPr>
              <p:spPr bwMode="auto">
                <a:xfrm>
                  <a:off x="4717" y="766"/>
                  <a:ext cx="65" cy="65"/>
                </a:xfrm>
                <a:custGeom>
                  <a:avLst/>
                  <a:gdLst>
                    <a:gd name="T0" fmla="*/ 33 w 65"/>
                    <a:gd name="T1" fmla="*/ 0 h 65"/>
                    <a:gd name="T2" fmla="*/ 39 w 65"/>
                    <a:gd name="T3" fmla="*/ 2 h 65"/>
                    <a:gd name="T4" fmla="*/ 45 w 65"/>
                    <a:gd name="T5" fmla="*/ 4 h 65"/>
                    <a:gd name="T6" fmla="*/ 51 w 65"/>
                    <a:gd name="T7" fmla="*/ 6 h 65"/>
                    <a:gd name="T8" fmla="*/ 55 w 65"/>
                    <a:gd name="T9" fmla="*/ 10 h 65"/>
                    <a:gd name="T10" fmla="*/ 59 w 65"/>
                    <a:gd name="T11" fmla="*/ 14 h 65"/>
                    <a:gd name="T12" fmla="*/ 63 w 65"/>
                    <a:gd name="T13" fmla="*/ 19 h 65"/>
                    <a:gd name="T14" fmla="*/ 63 w 65"/>
                    <a:gd name="T15" fmla="*/ 25 h 65"/>
                    <a:gd name="T16" fmla="*/ 65 w 65"/>
                    <a:gd name="T17" fmla="*/ 33 h 65"/>
                    <a:gd name="T18" fmla="*/ 63 w 65"/>
                    <a:gd name="T19" fmla="*/ 39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5 h 65"/>
                    <a:gd name="T32" fmla="*/ 33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5 h 65"/>
                    <a:gd name="T52" fmla="*/ 2 w 65"/>
                    <a:gd name="T53" fmla="*/ 19 h 65"/>
                    <a:gd name="T54" fmla="*/ 6 w 65"/>
                    <a:gd name="T55" fmla="*/ 14 h 65"/>
                    <a:gd name="T56" fmla="*/ 10 w 65"/>
                    <a:gd name="T57" fmla="*/ 10 h 65"/>
                    <a:gd name="T58" fmla="*/ 14 w 65"/>
                    <a:gd name="T59" fmla="*/ 6 h 65"/>
                    <a:gd name="T60" fmla="*/ 20 w 65"/>
                    <a:gd name="T61" fmla="*/ 4 h 65"/>
                    <a:gd name="T62" fmla="*/ 26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4"/>
                      </a:lnTo>
                      <a:lnTo>
                        <a:pt x="51" y="6"/>
                      </a:lnTo>
                      <a:lnTo>
                        <a:pt x="55" y="10"/>
                      </a:lnTo>
                      <a:lnTo>
                        <a:pt x="59" y="14"/>
                      </a:lnTo>
                      <a:lnTo>
                        <a:pt x="63" y="19"/>
                      </a:lnTo>
                      <a:lnTo>
                        <a:pt x="63" y="25"/>
                      </a:lnTo>
                      <a:lnTo>
                        <a:pt x="65" y="33"/>
                      </a:lnTo>
                      <a:lnTo>
                        <a:pt x="63" y="39"/>
                      </a:lnTo>
                      <a:lnTo>
                        <a:pt x="63" y="45"/>
                      </a:lnTo>
                      <a:lnTo>
                        <a:pt x="59" y="51"/>
                      </a:lnTo>
                      <a:lnTo>
                        <a:pt x="55" y="55"/>
                      </a:lnTo>
                      <a:lnTo>
                        <a:pt x="51" y="59"/>
                      </a:lnTo>
                      <a:lnTo>
                        <a:pt x="45" y="63"/>
                      </a:lnTo>
                      <a:lnTo>
                        <a:pt x="39" y="65"/>
                      </a:lnTo>
                      <a:lnTo>
                        <a:pt x="33"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0" name="Freeform 403"/>
                <p:cNvSpPr>
                  <a:spLocks/>
                </p:cNvSpPr>
                <p:nvPr/>
              </p:nvSpPr>
              <p:spPr bwMode="auto">
                <a:xfrm>
                  <a:off x="4717" y="766"/>
                  <a:ext cx="65" cy="65"/>
                </a:xfrm>
                <a:custGeom>
                  <a:avLst/>
                  <a:gdLst>
                    <a:gd name="T0" fmla="*/ 33 w 65"/>
                    <a:gd name="T1" fmla="*/ 0 h 65"/>
                    <a:gd name="T2" fmla="*/ 33 w 65"/>
                    <a:gd name="T3" fmla="*/ 0 h 65"/>
                    <a:gd name="T4" fmla="*/ 39 w 65"/>
                    <a:gd name="T5" fmla="*/ 2 h 65"/>
                    <a:gd name="T6" fmla="*/ 45 w 65"/>
                    <a:gd name="T7" fmla="*/ 4 h 65"/>
                    <a:gd name="T8" fmla="*/ 51 w 65"/>
                    <a:gd name="T9" fmla="*/ 6 h 65"/>
                    <a:gd name="T10" fmla="*/ 55 w 65"/>
                    <a:gd name="T11" fmla="*/ 10 h 65"/>
                    <a:gd name="T12" fmla="*/ 59 w 65"/>
                    <a:gd name="T13" fmla="*/ 14 h 65"/>
                    <a:gd name="T14" fmla="*/ 63 w 65"/>
                    <a:gd name="T15" fmla="*/ 19 h 65"/>
                    <a:gd name="T16" fmla="*/ 63 w 65"/>
                    <a:gd name="T17" fmla="*/ 25 h 65"/>
                    <a:gd name="T18" fmla="*/ 65 w 65"/>
                    <a:gd name="T19" fmla="*/ 33 h 65"/>
                    <a:gd name="T20" fmla="*/ 63 w 65"/>
                    <a:gd name="T21" fmla="*/ 39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5 h 65"/>
                    <a:gd name="T34" fmla="*/ 33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5 h 65"/>
                    <a:gd name="T54" fmla="*/ 2 w 65"/>
                    <a:gd name="T55" fmla="*/ 19 h 65"/>
                    <a:gd name="T56" fmla="*/ 6 w 65"/>
                    <a:gd name="T57" fmla="*/ 14 h 65"/>
                    <a:gd name="T58" fmla="*/ 10 w 65"/>
                    <a:gd name="T59" fmla="*/ 10 h 65"/>
                    <a:gd name="T60" fmla="*/ 14 w 65"/>
                    <a:gd name="T61" fmla="*/ 6 h 65"/>
                    <a:gd name="T62" fmla="*/ 20 w 65"/>
                    <a:gd name="T63" fmla="*/ 4 h 65"/>
                    <a:gd name="T64" fmla="*/ 26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4"/>
                      </a:lnTo>
                      <a:lnTo>
                        <a:pt x="51" y="6"/>
                      </a:lnTo>
                      <a:lnTo>
                        <a:pt x="55" y="10"/>
                      </a:lnTo>
                      <a:lnTo>
                        <a:pt x="59" y="14"/>
                      </a:lnTo>
                      <a:lnTo>
                        <a:pt x="63" y="19"/>
                      </a:lnTo>
                      <a:lnTo>
                        <a:pt x="63" y="25"/>
                      </a:lnTo>
                      <a:lnTo>
                        <a:pt x="65" y="33"/>
                      </a:lnTo>
                      <a:lnTo>
                        <a:pt x="63" y="39"/>
                      </a:lnTo>
                      <a:lnTo>
                        <a:pt x="63" y="45"/>
                      </a:lnTo>
                      <a:lnTo>
                        <a:pt x="59" y="51"/>
                      </a:lnTo>
                      <a:lnTo>
                        <a:pt x="55" y="55"/>
                      </a:lnTo>
                      <a:lnTo>
                        <a:pt x="51" y="59"/>
                      </a:lnTo>
                      <a:lnTo>
                        <a:pt x="45" y="63"/>
                      </a:lnTo>
                      <a:lnTo>
                        <a:pt x="39" y="65"/>
                      </a:lnTo>
                      <a:lnTo>
                        <a:pt x="33"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1" name="Freeform 404"/>
                <p:cNvSpPr>
                  <a:spLocks/>
                </p:cNvSpPr>
                <p:nvPr/>
              </p:nvSpPr>
              <p:spPr bwMode="auto">
                <a:xfrm>
                  <a:off x="4636" y="642"/>
                  <a:ext cx="65" cy="63"/>
                </a:xfrm>
                <a:custGeom>
                  <a:avLst/>
                  <a:gdLst>
                    <a:gd name="T0" fmla="*/ 34 w 65"/>
                    <a:gd name="T1" fmla="*/ 63 h 63"/>
                    <a:gd name="T2" fmla="*/ 26 w 65"/>
                    <a:gd name="T3" fmla="*/ 63 h 63"/>
                    <a:gd name="T4" fmla="*/ 20 w 65"/>
                    <a:gd name="T5" fmla="*/ 61 h 63"/>
                    <a:gd name="T6" fmla="*/ 14 w 65"/>
                    <a:gd name="T7" fmla="*/ 59 h 63"/>
                    <a:gd name="T8" fmla="*/ 10 w 65"/>
                    <a:gd name="T9" fmla="*/ 55 h 63"/>
                    <a:gd name="T10" fmla="*/ 6 w 65"/>
                    <a:gd name="T11" fmla="*/ 49 h 63"/>
                    <a:gd name="T12" fmla="*/ 4 w 65"/>
                    <a:gd name="T13" fmla="*/ 43 h 63"/>
                    <a:gd name="T14" fmla="*/ 2 w 65"/>
                    <a:gd name="T15" fmla="*/ 37 h 63"/>
                    <a:gd name="T16" fmla="*/ 0 w 65"/>
                    <a:gd name="T17" fmla="*/ 31 h 63"/>
                    <a:gd name="T18" fmla="*/ 2 w 65"/>
                    <a:gd name="T19" fmla="*/ 25 h 63"/>
                    <a:gd name="T20" fmla="*/ 4 w 65"/>
                    <a:gd name="T21" fmla="*/ 19 h 63"/>
                    <a:gd name="T22" fmla="*/ 6 w 65"/>
                    <a:gd name="T23" fmla="*/ 14 h 63"/>
                    <a:gd name="T24" fmla="*/ 10 w 65"/>
                    <a:gd name="T25" fmla="*/ 10 h 63"/>
                    <a:gd name="T26" fmla="*/ 14 w 65"/>
                    <a:gd name="T27" fmla="*/ 6 h 63"/>
                    <a:gd name="T28" fmla="*/ 20 w 65"/>
                    <a:gd name="T29" fmla="*/ 2 h 63"/>
                    <a:gd name="T30" fmla="*/ 26 w 65"/>
                    <a:gd name="T31" fmla="*/ 0 h 63"/>
                    <a:gd name="T32" fmla="*/ 34 w 65"/>
                    <a:gd name="T33" fmla="*/ 0 h 63"/>
                    <a:gd name="T34" fmla="*/ 40 w 65"/>
                    <a:gd name="T35" fmla="*/ 0 h 63"/>
                    <a:gd name="T36" fmla="*/ 46 w 65"/>
                    <a:gd name="T37" fmla="*/ 2 h 63"/>
                    <a:gd name="T38" fmla="*/ 51 w 65"/>
                    <a:gd name="T39" fmla="*/ 6 h 63"/>
                    <a:gd name="T40" fmla="*/ 55 w 65"/>
                    <a:gd name="T41" fmla="*/ 10 h 63"/>
                    <a:gd name="T42" fmla="*/ 59 w 65"/>
                    <a:gd name="T43" fmla="*/ 14 h 63"/>
                    <a:gd name="T44" fmla="*/ 63 w 65"/>
                    <a:gd name="T45" fmla="*/ 19 h 63"/>
                    <a:gd name="T46" fmla="*/ 65 w 65"/>
                    <a:gd name="T47" fmla="*/ 25 h 63"/>
                    <a:gd name="T48" fmla="*/ 65 w 65"/>
                    <a:gd name="T49" fmla="*/ 31 h 63"/>
                    <a:gd name="T50" fmla="*/ 65 w 65"/>
                    <a:gd name="T51" fmla="*/ 37 h 63"/>
                    <a:gd name="T52" fmla="*/ 63 w 65"/>
                    <a:gd name="T53" fmla="*/ 43 h 63"/>
                    <a:gd name="T54" fmla="*/ 59 w 65"/>
                    <a:gd name="T55" fmla="*/ 49 h 63"/>
                    <a:gd name="T56" fmla="*/ 55 w 65"/>
                    <a:gd name="T57" fmla="*/ 55 h 63"/>
                    <a:gd name="T58" fmla="*/ 51 w 65"/>
                    <a:gd name="T59" fmla="*/ 59 h 63"/>
                    <a:gd name="T60" fmla="*/ 46 w 65"/>
                    <a:gd name="T61" fmla="*/ 61 h 63"/>
                    <a:gd name="T62" fmla="*/ 40 w 65"/>
                    <a:gd name="T63" fmla="*/ 63 h 63"/>
                    <a:gd name="T64" fmla="*/ 34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63"/>
                      </a:moveTo>
                      <a:lnTo>
                        <a:pt x="26" y="63"/>
                      </a:lnTo>
                      <a:lnTo>
                        <a:pt x="20" y="61"/>
                      </a:lnTo>
                      <a:lnTo>
                        <a:pt x="14" y="59"/>
                      </a:lnTo>
                      <a:lnTo>
                        <a:pt x="10" y="55"/>
                      </a:lnTo>
                      <a:lnTo>
                        <a:pt x="6" y="49"/>
                      </a:lnTo>
                      <a:lnTo>
                        <a:pt x="4" y="43"/>
                      </a:lnTo>
                      <a:lnTo>
                        <a:pt x="2" y="37"/>
                      </a:lnTo>
                      <a:lnTo>
                        <a:pt x="0" y="31"/>
                      </a:lnTo>
                      <a:lnTo>
                        <a:pt x="2" y="25"/>
                      </a:lnTo>
                      <a:lnTo>
                        <a:pt x="4" y="19"/>
                      </a:lnTo>
                      <a:lnTo>
                        <a:pt x="6" y="14"/>
                      </a:lnTo>
                      <a:lnTo>
                        <a:pt x="10" y="10"/>
                      </a:lnTo>
                      <a:lnTo>
                        <a:pt x="14" y="6"/>
                      </a:lnTo>
                      <a:lnTo>
                        <a:pt x="20" y="2"/>
                      </a:lnTo>
                      <a:lnTo>
                        <a:pt x="26" y="0"/>
                      </a:lnTo>
                      <a:lnTo>
                        <a:pt x="34" y="0"/>
                      </a:lnTo>
                      <a:lnTo>
                        <a:pt x="40" y="0"/>
                      </a:lnTo>
                      <a:lnTo>
                        <a:pt x="46" y="2"/>
                      </a:lnTo>
                      <a:lnTo>
                        <a:pt x="51" y="6"/>
                      </a:lnTo>
                      <a:lnTo>
                        <a:pt x="55" y="10"/>
                      </a:lnTo>
                      <a:lnTo>
                        <a:pt x="59" y="14"/>
                      </a:lnTo>
                      <a:lnTo>
                        <a:pt x="63" y="19"/>
                      </a:lnTo>
                      <a:lnTo>
                        <a:pt x="65" y="25"/>
                      </a:lnTo>
                      <a:lnTo>
                        <a:pt x="65" y="31"/>
                      </a:lnTo>
                      <a:lnTo>
                        <a:pt x="65" y="37"/>
                      </a:lnTo>
                      <a:lnTo>
                        <a:pt x="63" y="43"/>
                      </a:lnTo>
                      <a:lnTo>
                        <a:pt x="59" y="49"/>
                      </a:lnTo>
                      <a:lnTo>
                        <a:pt x="55" y="55"/>
                      </a:lnTo>
                      <a:lnTo>
                        <a:pt x="51" y="59"/>
                      </a:lnTo>
                      <a:lnTo>
                        <a:pt x="46" y="61"/>
                      </a:lnTo>
                      <a:lnTo>
                        <a:pt x="40" y="63"/>
                      </a:lnTo>
                      <a:lnTo>
                        <a:pt x="34"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2" name="Freeform 405"/>
                <p:cNvSpPr>
                  <a:spLocks/>
                </p:cNvSpPr>
                <p:nvPr/>
              </p:nvSpPr>
              <p:spPr bwMode="auto">
                <a:xfrm>
                  <a:off x="4636" y="642"/>
                  <a:ext cx="65" cy="63"/>
                </a:xfrm>
                <a:custGeom>
                  <a:avLst/>
                  <a:gdLst>
                    <a:gd name="T0" fmla="*/ 34 w 65"/>
                    <a:gd name="T1" fmla="*/ 63 h 63"/>
                    <a:gd name="T2" fmla="*/ 34 w 65"/>
                    <a:gd name="T3" fmla="*/ 63 h 63"/>
                    <a:gd name="T4" fmla="*/ 26 w 65"/>
                    <a:gd name="T5" fmla="*/ 63 h 63"/>
                    <a:gd name="T6" fmla="*/ 20 w 65"/>
                    <a:gd name="T7" fmla="*/ 61 h 63"/>
                    <a:gd name="T8" fmla="*/ 14 w 65"/>
                    <a:gd name="T9" fmla="*/ 59 h 63"/>
                    <a:gd name="T10" fmla="*/ 10 w 65"/>
                    <a:gd name="T11" fmla="*/ 55 h 63"/>
                    <a:gd name="T12" fmla="*/ 6 w 65"/>
                    <a:gd name="T13" fmla="*/ 49 h 63"/>
                    <a:gd name="T14" fmla="*/ 4 w 65"/>
                    <a:gd name="T15" fmla="*/ 43 h 63"/>
                    <a:gd name="T16" fmla="*/ 2 w 65"/>
                    <a:gd name="T17" fmla="*/ 37 h 63"/>
                    <a:gd name="T18" fmla="*/ 0 w 65"/>
                    <a:gd name="T19" fmla="*/ 31 h 63"/>
                    <a:gd name="T20" fmla="*/ 2 w 65"/>
                    <a:gd name="T21" fmla="*/ 25 h 63"/>
                    <a:gd name="T22" fmla="*/ 4 w 65"/>
                    <a:gd name="T23" fmla="*/ 19 h 63"/>
                    <a:gd name="T24" fmla="*/ 6 w 65"/>
                    <a:gd name="T25" fmla="*/ 14 h 63"/>
                    <a:gd name="T26" fmla="*/ 10 w 65"/>
                    <a:gd name="T27" fmla="*/ 10 h 63"/>
                    <a:gd name="T28" fmla="*/ 14 w 65"/>
                    <a:gd name="T29" fmla="*/ 6 h 63"/>
                    <a:gd name="T30" fmla="*/ 20 w 65"/>
                    <a:gd name="T31" fmla="*/ 2 h 63"/>
                    <a:gd name="T32" fmla="*/ 26 w 65"/>
                    <a:gd name="T33" fmla="*/ 0 h 63"/>
                    <a:gd name="T34" fmla="*/ 34 w 65"/>
                    <a:gd name="T35" fmla="*/ 0 h 63"/>
                    <a:gd name="T36" fmla="*/ 40 w 65"/>
                    <a:gd name="T37" fmla="*/ 0 h 63"/>
                    <a:gd name="T38" fmla="*/ 46 w 65"/>
                    <a:gd name="T39" fmla="*/ 2 h 63"/>
                    <a:gd name="T40" fmla="*/ 51 w 65"/>
                    <a:gd name="T41" fmla="*/ 6 h 63"/>
                    <a:gd name="T42" fmla="*/ 55 w 65"/>
                    <a:gd name="T43" fmla="*/ 10 h 63"/>
                    <a:gd name="T44" fmla="*/ 59 w 65"/>
                    <a:gd name="T45" fmla="*/ 14 h 63"/>
                    <a:gd name="T46" fmla="*/ 63 w 65"/>
                    <a:gd name="T47" fmla="*/ 19 h 63"/>
                    <a:gd name="T48" fmla="*/ 65 w 65"/>
                    <a:gd name="T49" fmla="*/ 25 h 63"/>
                    <a:gd name="T50" fmla="*/ 65 w 65"/>
                    <a:gd name="T51" fmla="*/ 31 h 63"/>
                    <a:gd name="T52" fmla="*/ 65 w 65"/>
                    <a:gd name="T53" fmla="*/ 37 h 63"/>
                    <a:gd name="T54" fmla="*/ 63 w 65"/>
                    <a:gd name="T55" fmla="*/ 43 h 63"/>
                    <a:gd name="T56" fmla="*/ 59 w 65"/>
                    <a:gd name="T57" fmla="*/ 49 h 63"/>
                    <a:gd name="T58" fmla="*/ 55 w 65"/>
                    <a:gd name="T59" fmla="*/ 55 h 63"/>
                    <a:gd name="T60" fmla="*/ 51 w 65"/>
                    <a:gd name="T61" fmla="*/ 59 h 63"/>
                    <a:gd name="T62" fmla="*/ 46 w 65"/>
                    <a:gd name="T63" fmla="*/ 61 h 63"/>
                    <a:gd name="T64" fmla="*/ 40 w 65"/>
                    <a:gd name="T65" fmla="*/ 63 h 63"/>
                    <a:gd name="T66" fmla="*/ 34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63"/>
                      </a:moveTo>
                      <a:lnTo>
                        <a:pt x="34" y="63"/>
                      </a:lnTo>
                      <a:lnTo>
                        <a:pt x="26" y="63"/>
                      </a:lnTo>
                      <a:lnTo>
                        <a:pt x="20" y="61"/>
                      </a:lnTo>
                      <a:lnTo>
                        <a:pt x="14" y="59"/>
                      </a:lnTo>
                      <a:lnTo>
                        <a:pt x="10" y="55"/>
                      </a:lnTo>
                      <a:lnTo>
                        <a:pt x="6" y="49"/>
                      </a:lnTo>
                      <a:lnTo>
                        <a:pt x="4" y="43"/>
                      </a:lnTo>
                      <a:lnTo>
                        <a:pt x="2" y="37"/>
                      </a:lnTo>
                      <a:lnTo>
                        <a:pt x="0" y="31"/>
                      </a:lnTo>
                      <a:lnTo>
                        <a:pt x="2" y="25"/>
                      </a:lnTo>
                      <a:lnTo>
                        <a:pt x="4" y="19"/>
                      </a:lnTo>
                      <a:lnTo>
                        <a:pt x="6" y="14"/>
                      </a:lnTo>
                      <a:lnTo>
                        <a:pt x="10" y="10"/>
                      </a:lnTo>
                      <a:lnTo>
                        <a:pt x="14" y="6"/>
                      </a:lnTo>
                      <a:lnTo>
                        <a:pt x="20" y="2"/>
                      </a:lnTo>
                      <a:lnTo>
                        <a:pt x="26" y="0"/>
                      </a:lnTo>
                      <a:lnTo>
                        <a:pt x="34" y="0"/>
                      </a:lnTo>
                      <a:lnTo>
                        <a:pt x="40" y="0"/>
                      </a:lnTo>
                      <a:lnTo>
                        <a:pt x="46" y="2"/>
                      </a:lnTo>
                      <a:lnTo>
                        <a:pt x="51" y="6"/>
                      </a:lnTo>
                      <a:lnTo>
                        <a:pt x="55" y="10"/>
                      </a:lnTo>
                      <a:lnTo>
                        <a:pt x="59" y="14"/>
                      </a:lnTo>
                      <a:lnTo>
                        <a:pt x="63" y="19"/>
                      </a:lnTo>
                      <a:lnTo>
                        <a:pt x="65" y="25"/>
                      </a:lnTo>
                      <a:lnTo>
                        <a:pt x="65" y="31"/>
                      </a:lnTo>
                      <a:lnTo>
                        <a:pt x="65" y="37"/>
                      </a:lnTo>
                      <a:lnTo>
                        <a:pt x="63" y="43"/>
                      </a:lnTo>
                      <a:lnTo>
                        <a:pt x="59" y="49"/>
                      </a:lnTo>
                      <a:lnTo>
                        <a:pt x="55" y="55"/>
                      </a:lnTo>
                      <a:lnTo>
                        <a:pt x="51" y="59"/>
                      </a:lnTo>
                      <a:lnTo>
                        <a:pt x="46" y="61"/>
                      </a:lnTo>
                      <a:lnTo>
                        <a:pt x="40" y="63"/>
                      </a:lnTo>
                      <a:lnTo>
                        <a:pt x="34"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3" name="Freeform 406"/>
                <p:cNvSpPr>
                  <a:spLocks/>
                </p:cNvSpPr>
                <p:nvPr/>
              </p:nvSpPr>
              <p:spPr bwMode="auto">
                <a:xfrm>
                  <a:off x="4713" y="697"/>
                  <a:ext cx="65" cy="65"/>
                </a:xfrm>
                <a:custGeom>
                  <a:avLst/>
                  <a:gdLst>
                    <a:gd name="T0" fmla="*/ 32 w 65"/>
                    <a:gd name="T1" fmla="*/ 0 h 65"/>
                    <a:gd name="T2" fmla="*/ 39 w 65"/>
                    <a:gd name="T3" fmla="*/ 2 h 65"/>
                    <a:gd name="T4" fmla="*/ 45 w 65"/>
                    <a:gd name="T5" fmla="*/ 4 h 65"/>
                    <a:gd name="T6" fmla="*/ 49 w 65"/>
                    <a:gd name="T7" fmla="*/ 6 h 65"/>
                    <a:gd name="T8" fmla="*/ 55 w 65"/>
                    <a:gd name="T9" fmla="*/ 10 h 65"/>
                    <a:gd name="T10" fmla="*/ 59 w 65"/>
                    <a:gd name="T11" fmla="*/ 16 h 65"/>
                    <a:gd name="T12" fmla="*/ 61 w 65"/>
                    <a:gd name="T13" fmla="*/ 22 h 65"/>
                    <a:gd name="T14" fmla="*/ 63 w 65"/>
                    <a:gd name="T15" fmla="*/ 25 h 65"/>
                    <a:gd name="T16" fmla="*/ 65 w 65"/>
                    <a:gd name="T17" fmla="*/ 33 h 65"/>
                    <a:gd name="T18" fmla="*/ 63 w 65"/>
                    <a:gd name="T19" fmla="*/ 39 h 65"/>
                    <a:gd name="T20" fmla="*/ 61 w 65"/>
                    <a:gd name="T21" fmla="*/ 45 h 65"/>
                    <a:gd name="T22" fmla="*/ 59 w 65"/>
                    <a:gd name="T23" fmla="*/ 51 h 65"/>
                    <a:gd name="T24" fmla="*/ 55 w 65"/>
                    <a:gd name="T25" fmla="*/ 55 h 65"/>
                    <a:gd name="T26" fmla="*/ 49 w 65"/>
                    <a:gd name="T27" fmla="*/ 59 h 65"/>
                    <a:gd name="T28" fmla="*/ 45 w 65"/>
                    <a:gd name="T29" fmla="*/ 63 h 65"/>
                    <a:gd name="T30" fmla="*/ 39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5 h 65"/>
                    <a:gd name="T52" fmla="*/ 2 w 65"/>
                    <a:gd name="T53" fmla="*/ 22 h 65"/>
                    <a:gd name="T54" fmla="*/ 6 w 65"/>
                    <a:gd name="T55" fmla="*/ 16 h 65"/>
                    <a:gd name="T56" fmla="*/ 10 w 65"/>
                    <a:gd name="T57" fmla="*/ 10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39" y="2"/>
                      </a:lnTo>
                      <a:lnTo>
                        <a:pt x="45" y="4"/>
                      </a:lnTo>
                      <a:lnTo>
                        <a:pt x="49" y="6"/>
                      </a:lnTo>
                      <a:lnTo>
                        <a:pt x="55" y="10"/>
                      </a:lnTo>
                      <a:lnTo>
                        <a:pt x="59" y="16"/>
                      </a:lnTo>
                      <a:lnTo>
                        <a:pt x="61" y="22"/>
                      </a:lnTo>
                      <a:lnTo>
                        <a:pt x="63" y="25"/>
                      </a:lnTo>
                      <a:lnTo>
                        <a:pt x="65" y="33"/>
                      </a:lnTo>
                      <a:lnTo>
                        <a:pt x="63" y="39"/>
                      </a:lnTo>
                      <a:lnTo>
                        <a:pt x="61" y="45"/>
                      </a:lnTo>
                      <a:lnTo>
                        <a:pt x="59" y="51"/>
                      </a:lnTo>
                      <a:lnTo>
                        <a:pt x="55" y="55"/>
                      </a:lnTo>
                      <a:lnTo>
                        <a:pt x="49"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22"/>
                      </a:lnTo>
                      <a:lnTo>
                        <a:pt x="6" y="16"/>
                      </a:lnTo>
                      <a:lnTo>
                        <a:pt x="10" y="10"/>
                      </a:lnTo>
                      <a:lnTo>
                        <a:pt x="14" y="6"/>
                      </a:lnTo>
                      <a:lnTo>
                        <a:pt x="20" y="4"/>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4" name="Freeform 407"/>
                <p:cNvSpPr>
                  <a:spLocks/>
                </p:cNvSpPr>
                <p:nvPr/>
              </p:nvSpPr>
              <p:spPr bwMode="auto">
                <a:xfrm>
                  <a:off x="4713" y="697"/>
                  <a:ext cx="65" cy="65"/>
                </a:xfrm>
                <a:custGeom>
                  <a:avLst/>
                  <a:gdLst>
                    <a:gd name="T0" fmla="*/ 32 w 65"/>
                    <a:gd name="T1" fmla="*/ 0 h 65"/>
                    <a:gd name="T2" fmla="*/ 32 w 65"/>
                    <a:gd name="T3" fmla="*/ 0 h 65"/>
                    <a:gd name="T4" fmla="*/ 39 w 65"/>
                    <a:gd name="T5" fmla="*/ 2 h 65"/>
                    <a:gd name="T6" fmla="*/ 45 w 65"/>
                    <a:gd name="T7" fmla="*/ 4 h 65"/>
                    <a:gd name="T8" fmla="*/ 49 w 65"/>
                    <a:gd name="T9" fmla="*/ 6 h 65"/>
                    <a:gd name="T10" fmla="*/ 55 w 65"/>
                    <a:gd name="T11" fmla="*/ 10 h 65"/>
                    <a:gd name="T12" fmla="*/ 59 w 65"/>
                    <a:gd name="T13" fmla="*/ 16 h 65"/>
                    <a:gd name="T14" fmla="*/ 61 w 65"/>
                    <a:gd name="T15" fmla="*/ 22 h 65"/>
                    <a:gd name="T16" fmla="*/ 63 w 65"/>
                    <a:gd name="T17" fmla="*/ 25 h 65"/>
                    <a:gd name="T18" fmla="*/ 65 w 65"/>
                    <a:gd name="T19" fmla="*/ 33 h 65"/>
                    <a:gd name="T20" fmla="*/ 63 w 65"/>
                    <a:gd name="T21" fmla="*/ 39 h 65"/>
                    <a:gd name="T22" fmla="*/ 61 w 65"/>
                    <a:gd name="T23" fmla="*/ 45 h 65"/>
                    <a:gd name="T24" fmla="*/ 59 w 65"/>
                    <a:gd name="T25" fmla="*/ 51 h 65"/>
                    <a:gd name="T26" fmla="*/ 55 w 65"/>
                    <a:gd name="T27" fmla="*/ 55 h 65"/>
                    <a:gd name="T28" fmla="*/ 49 w 65"/>
                    <a:gd name="T29" fmla="*/ 59 h 65"/>
                    <a:gd name="T30" fmla="*/ 45 w 65"/>
                    <a:gd name="T31" fmla="*/ 63 h 65"/>
                    <a:gd name="T32" fmla="*/ 39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5 h 65"/>
                    <a:gd name="T54" fmla="*/ 2 w 65"/>
                    <a:gd name="T55" fmla="*/ 22 h 65"/>
                    <a:gd name="T56" fmla="*/ 6 w 65"/>
                    <a:gd name="T57" fmla="*/ 16 h 65"/>
                    <a:gd name="T58" fmla="*/ 10 w 65"/>
                    <a:gd name="T59" fmla="*/ 10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39" y="2"/>
                      </a:lnTo>
                      <a:lnTo>
                        <a:pt x="45" y="4"/>
                      </a:lnTo>
                      <a:lnTo>
                        <a:pt x="49" y="6"/>
                      </a:lnTo>
                      <a:lnTo>
                        <a:pt x="55" y="10"/>
                      </a:lnTo>
                      <a:lnTo>
                        <a:pt x="59" y="16"/>
                      </a:lnTo>
                      <a:lnTo>
                        <a:pt x="61" y="22"/>
                      </a:lnTo>
                      <a:lnTo>
                        <a:pt x="63" y="25"/>
                      </a:lnTo>
                      <a:lnTo>
                        <a:pt x="65" y="33"/>
                      </a:lnTo>
                      <a:lnTo>
                        <a:pt x="63" y="39"/>
                      </a:lnTo>
                      <a:lnTo>
                        <a:pt x="61" y="45"/>
                      </a:lnTo>
                      <a:lnTo>
                        <a:pt x="59" y="51"/>
                      </a:lnTo>
                      <a:lnTo>
                        <a:pt x="55" y="55"/>
                      </a:lnTo>
                      <a:lnTo>
                        <a:pt x="49"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22"/>
                      </a:lnTo>
                      <a:lnTo>
                        <a:pt x="6" y="16"/>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5" name="Freeform 408"/>
                <p:cNvSpPr>
                  <a:spLocks/>
                </p:cNvSpPr>
                <p:nvPr/>
              </p:nvSpPr>
              <p:spPr bwMode="auto">
                <a:xfrm>
                  <a:off x="4599" y="679"/>
                  <a:ext cx="63" cy="63"/>
                </a:xfrm>
                <a:custGeom>
                  <a:avLst/>
                  <a:gdLst>
                    <a:gd name="T0" fmla="*/ 31 w 63"/>
                    <a:gd name="T1" fmla="*/ 0 h 63"/>
                    <a:gd name="T2" fmla="*/ 37 w 63"/>
                    <a:gd name="T3" fmla="*/ 0 h 63"/>
                    <a:gd name="T4" fmla="*/ 45 w 63"/>
                    <a:gd name="T5" fmla="*/ 2 h 63"/>
                    <a:gd name="T6" fmla="*/ 49 w 63"/>
                    <a:gd name="T7" fmla="*/ 6 h 63"/>
                    <a:gd name="T8" fmla="*/ 55 w 63"/>
                    <a:gd name="T9" fmla="*/ 8 h 63"/>
                    <a:gd name="T10" fmla="*/ 59 w 63"/>
                    <a:gd name="T11" fmla="*/ 14 h 63"/>
                    <a:gd name="T12" fmla="*/ 61 w 63"/>
                    <a:gd name="T13" fmla="*/ 20 h 63"/>
                    <a:gd name="T14" fmla="*/ 63 w 63"/>
                    <a:gd name="T15" fmla="*/ 26 h 63"/>
                    <a:gd name="T16" fmla="*/ 63 w 63"/>
                    <a:gd name="T17" fmla="*/ 32 h 63"/>
                    <a:gd name="T18" fmla="*/ 63 w 63"/>
                    <a:gd name="T19" fmla="*/ 38 h 63"/>
                    <a:gd name="T20" fmla="*/ 61 w 63"/>
                    <a:gd name="T21" fmla="*/ 43 h 63"/>
                    <a:gd name="T22" fmla="*/ 59 w 63"/>
                    <a:gd name="T23" fmla="*/ 49 h 63"/>
                    <a:gd name="T24" fmla="*/ 55 w 63"/>
                    <a:gd name="T25" fmla="*/ 55 h 63"/>
                    <a:gd name="T26" fmla="*/ 49 w 63"/>
                    <a:gd name="T27" fmla="*/ 57 h 63"/>
                    <a:gd name="T28" fmla="*/ 45 w 63"/>
                    <a:gd name="T29" fmla="*/ 61 h 63"/>
                    <a:gd name="T30" fmla="*/ 37 w 63"/>
                    <a:gd name="T31" fmla="*/ 63 h 63"/>
                    <a:gd name="T32" fmla="*/ 31 w 63"/>
                    <a:gd name="T33" fmla="*/ 63 h 63"/>
                    <a:gd name="T34" fmla="*/ 25 w 63"/>
                    <a:gd name="T35" fmla="*/ 63 h 63"/>
                    <a:gd name="T36" fmla="*/ 20 w 63"/>
                    <a:gd name="T37" fmla="*/ 61 h 63"/>
                    <a:gd name="T38" fmla="*/ 14 w 63"/>
                    <a:gd name="T39" fmla="*/ 57 h 63"/>
                    <a:gd name="T40" fmla="*/ 8 w 63"/>
                    <a:gd name="T41" fmla="*/ 55 h 63"/>
                    <a:gd name="T42" fmla="*/ 6 w 63"/>
                    <a:gd name="T43" fmla="*/ 49 h 63"/>
                    <a:gd name="T44" fmla="*/ 2 w 63"/>
                    <a:gd name="T45" fmla="*/ 43 h 63"/>
                    <a:gd name="T46" fmla="*/ 0 w 63"/>
                    <a:gd name="T47" fmla="*/ 38 h 63"/>
                    <a:gd name="T48" fmla="*/ 0 w 63"/>
                    <a:gd name="T49" fmla="*/ 32 h 63"/>
                    <a:gd name="T50" fmla="*/ 0 w 63"/>
                    <a:gd name="T51" fmla="*/ 26 h 63"/>
                    <a:gd name="T52" fmla="*/ 2 w 63"/>
                    <a:gd name="T53" fmla="*/ 20 h 63"/>
                    <a:gd name="T54" fmla="*/ 6 w 63"/>
                    <a:gd name="T55" fmla="*/ 14 h 63"/>
                    <a:gd name="T56" fmla="*/ 8 w 63"/>
                    <a:gd name="T57" fmla="*/ 8 h 63"/>
                    <a:gd name="T58" fmla="*/ 14 w 63"/>
                    <a:gd name="T59" fmla="*/ 6 h 63"/>
                    <a:gd name="T60" fmla="*/ 20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5" y="2"/>
                      </a:lnTo>
                      <a:lnTo>
                        <a:pt x="49" y="6"/>
                      </a:lnTo>
                      <a:lnTo>
                        <a:pt x="55" y="8"/>
                      </a:lnTo>
                      <a:lnTo>
                        <a:pt x="59" y="14"/>
                      </a:lnTo>
                      <a:lnTo>
                        <a:pt x="61" y="20"/>
                      </a:lnTo>
                      <a:lnTo>
                        <a:pt x="63" y="26"/>
                      </a:lnTo>
                      <a:lnTo>
                        <a:pt x="63" y="32"/>
                      </a:lnTo>
                      <a:lnTo>
                        <a:pt x="63" y="38"/>
                      </a:lnTo>
                      <a:lnTo>
                        <a:pt x="61" y="43"/>
                      </a:lnTo>
                      <a:lnTo>
                        <a:pt x="59" y="49"/>
                      </a:lnTo>
                      <a:lnTo>
                        <a:pt x="55" y="55"/>
                      </a:lnTo>
                      <a:lnTo>
                        <a:pt x="49" y="57"/>
                      </a:lnTo>
                      <a:lnTo>
                        <a:pt x="45" y="61"/>
                      </a:lnTo>
                      <a:lnTo>
                        <a:pt x="37" y="63"/>
                      </a:lnTo>
                      <a:lnTo>
                        <a:pt x="31" y="63"/>
                      </a:lnTo>
                      <a:lnTo>
                        <a:pt x="25"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6"/>
                      </a:lnTo>
                      <a:lnTo>
                        <a:pt x="20"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6" name="Freeform 409"/>
                <p:cNvSpPr>
                  <a:spLocks/>
                </p:cNvSpPr>
                <p:nvPr/>
              </p:nvSpPr>
              <p:spPr bwMode="auto">
                <a:xfrm>
                  <a:off x="4599" y="679"/>
                  <a:ext cx="63" cy="63"/>
                </a:xfrm>
                <a:custGeom>
                  <a:avLst/>
                  <a:gdLst>
                    <a:gd name="T0" fmla="*/ 31 w 63"/>
                    <a:gd name="T1" fmla="*/ 0 h 63"/>
                    <a:gd name="T2" fmla="*/ 31 w 63"/>
                    <a:gd name="T3" fmla="*/ 0 h 63"/>
                    <a:gd name="T4" fmla="*/ 37 w 63"/>
                    <a:gd name="T5" fmla="*/ 0 h 63"/>
                    <a:gd name="T6" fmla="*/ 45 w 63"/>
                    <a:gd name="T7" fmla="*/ 2 h 63"/>
                    <a:gd name="T8" fmla="*/ 49 w 63"/>
                    <a:gd name="T9" fmla="*/ 6 h 63"/>
                    <a:gd name="T10" fmla="*/ 55 w 63"/>
                    <a:gd name="T11" fmla="*/ 8 h 63"/>
                    <a:gd name="T12" fmla="*/ 59 w 63"/>
                    <a:gd name="T13" fmla="*/ 14 h 63"/>
                    <a:gd name="T14" fmla="*/ 61 w 63"/>
                    <a:gd name="T15" fmla="*/ 20 h 63"/>
                    <a:gd name="T16" fmla="*/ 63 w 63"/>
                    <a:gd name="T17" fmla="*/ 26 h 63"/>
                    <a:gd name="T18" fmla="*/ 63 w 63"/>
                    <a:gd name="T19" fmla="*/ 32 h 63"/>
                    <a:gd name="T20" fmla="*/ 63 w 63"/>
                    <a:gd name="T21" fmla="*/ 38 h 63"/>
                    <a:gd name="T22" fmla="*/ 61 w 63"/>
                    <a:gd name="T23" fmla="*/ 43 h 63"/>
                    <a:gd name="T24" fmla="*/ 59 w 63"/>
                    <a:gd name="T25" fmla="*/ 49 h 63"/>
                    <a:gd name="T26" fmla="*/ 55 w 63"/>
                    <a:gd name="T27" fmla="*/ 55 h 63"/>
                    <a:gd name="T28" fmla="*/ 49 w 63"/>
                    <a:gd name="T29" fmla="*/ 57 h 63"/>
                    <a:gd name="T30" fmla="*/ 45 w 63"/>
                    <a:gd name="T31" fmla="*/ 61 h 63"/>
                    <a:gd name="T32" fmla="*/ 37 w 63"/>
                    <a:gd name="T33" fmla="*/ 63 h 63"/>
                    <a:gd name="T34" fmla="*/ 31 w 63"/>
                    <a:gd name="T35" fmla="*/ 63 h 63"/>
                    <a:gd name="T36" fmla="*/ 25 w 63"/>
                    <a:gd name="T37" fmla="*/ 63 h 63"/>
                    <a:gd name="T38" fmla="*/ 20 w 63"/>
                    <a:gd name="T39" fmla="*/ 61 h 63"/>
                    <a:gd name="T40" fmla="*/ 14 w 63"/>
                    <a:gd name="T41" fmla="*/ 57 h 63"/>
                    <a:gd name="T42" fmla="*/ 8 w 63"/>
                    <a:gd name="T43" fmla="*/ 55 h 63"/>
                    <a:gd name="T44" fmla="*/ 6 w 63"/>
                    <a:gd name="T45" fmla="*/ 49 h 63"/>
                    <a:gd name="T46" fmla="*/ 2 w 63"/>
                    <a:gd name="T47" fmla="*/ 43 h 63"/>
                    <a:gd name="T48" fmla="*/ 0 w 63"/>
                    <a:gd name="T49" fmla="*/ 38 h 63"/>
                    <a:gd name="T50" fmla="*/ 0 w 63"/>
                    <a:gd name="T51" fmla="*/ 32 h 63"/>
                    <a:gd name="T52" fmla="*/ 0 w 63"/>
                    <a:gd name="T53" fmla="*/ 26 h 63"/>
                    <a:gd name="T54" fmla="*/ 2 w 63"/>
                    <a:gd name="T55" fmla="*/ 20 h 63"/>
                    <a:gd name="T56" fmla="*/ 6 w 63"/>
                    <a:gd name="T57" fmla="*/ 14 h 63"/>
                    <a:gd name="T58" fmla="*/ 8 w 63"/>
                    <a:gd name="T59" fmla="*/ 8 h 63"/>
                    <a:gd name="T60" fmla="*/ 14 w 63"/>
                    <a:gd name="T61" fmla="*/ 6 h 63"/>
                    <a:gd name="T62" fmla="*/ 20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5" y="2"/>
                      </a:lnTo>
                      <a:lnTo>
                        <a:pt x="49" y="6"/>
                      </a:lnTo>
                      <a:lnTo>
                        <a:pt x="55" y="8"/>
                      </a:lnTo>
                      <a:lnTo>
                        <a:pt x="59" y="14"/>
                      </a:lnTo>
                      <a:lnTo>
                        <a:pt x="61" y="20"/>
                      </a:lnTo>
                      <a:lnTo>
                        <a:pt x="63" y="26"/>
                      </a:lnTo>
                      <a:lnTo>
                        <a:pt x="63" y="32"/>
                      </a:lnTo>
                      <a:lnTo>
                        <a:pt x="63" y="38"/>
                      </a:lnTo>
                      <a:lnTo>
                        <a:pt x="61" y="43"/>
                      </a:lnTo>
                      <a:lnTo>
                        <a:pt x="59" y="49"/>
                      </a:lnTo>
                      <a:lnTo>
                        <a:pt x="55" y="55"/>
                      </a:lnTo>
                      <a:lnTo>
                        <a:pt x="49" y="57"/>
                      </a:lnTo>
                      <a:lnTo>
                        <a:pt x="45" y="61"/>
                      </a:lnTo>
                      <a:lnTo>
                        <a:pt x="37" y="63"/>
                      </a:lnTo>
                      <a:lnTo>
                        <a:pt x="31" y="63"/>
                      </a:lnTo>
                      <a:lnTo>
                        <a:pt x="25"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6"/>
                      </a:lnTo>
                      <a:lnTo>
                        <a:pt x="20"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7" name="Freeform 410"/>
                <p:cNvSpPr>
                  <a:spLocks/>
                </p:cNvSpPr>
                <p:nvPr/>
              </p:nvSpPr>
              <p:spPr bwMode="auto">
                <a:xfrm>
                  <a:off x="4705" y="726"/>
                  <a:ext cx="65" cy="63"/>
                </a:xfrm>
                <a:custGeom>
                  <a:avLst/>
                  <a:gdLst>
                    <a:gd name="T0" fmla="*/ 32 w 65"/>
                    <a:gd name="T1" fmla="*/ 63 h 63"/>
                    <a:gd name="T2" fmla="*/ 26 w 65"/>
                    <a:gd name="T3" fmla="*/ 63 h 63"/>
                    <a:gd name="T4" fmla="*/ 20 w 65"/>
                    <a:gd name="T5" fmla="*/ 61 h 63"/>
                    <a:gd name="T6" fmla="*/ 14 w 65"/>
                    <a:gd name="T7" fmla="*/ 57 h 63"/>
                    <a:gd name="T8" fmla="*/ 10 w 65"/>
                    <a:gd name="T9" fmla="*/ 56 h 63"/>
                    <a:gd name="T10" fmla="*/ 6 w 65"/>
                    <a:gd name="T11" fmla="*/ 50 h 63"/>
                    <a:gd name="T12" fmla="*/ 2 w 65"/>
                    <a:gd name="T13" fmla="*/ 44 h 63"/>
                    <a:gd name="T14" fmla="*/ 0 w 65"/>
                    <a:gd name="T15" fmla="*/ 38 h 63"/>
                    <a:gd name="T16" fmla="*/ 0 w 65"/>
                    <a:gd name="T17" fmla="*/ 32 h 63"/>
                    <a:gd name="T18" fmla="*/ 0 w 65"/>
                    <a:gd name="T19" fmla="*/ 26 h 63"/>
                    <a:gd name="T20" fmla="*/ 2 w 65"/>
                    <a:gd name="T21" fmla="*/ 20 h 63"/>
                    <a:gd name="T22" fmla="*/ 6 w 65"/>
                    <a:gd name="T23" fmla="*/ 14 h 63"/>
                    <a:gd name="T24" fmla="*/ 10 w 65"/>
                    <a:gd name="T25" fmla="*/ 8 h 63"/>
                    <a:gd name="T26" fmla="*/ 14 w 65"/>
                    <a:gd name="T27" fmla="*/ 6 h 63"/>
                    <a:gd name="T28" fmla="*/ 20 w 65"/>
                    <a:gd name="T29" fmla="*/ 2 h 63"/>
                    <a:gd name="T30" fmla="*/ 26 w 65"/>
                    <a:gd name="T31" fmla="*/ 0 h 63"/>
                    <a:gd name="T32" fmla="*/ 32 w 65"/>
                    <a:gd name="T33" fmla="*/ 0 h 63"/>
                    <a:gd name="T34" fmla="*/ 38 w 65"/>
                    <a:gd name="T35" fmla="*/ 0 h 63"/>
                    <a:gd name="T36" fmla="*/ 45 w 65"/>
                    <a:gd name="T37" fmla="*/ 2 h 63"/>
                    <a:gd name="T38" fmla="*/ 49 w 65"/>
                    <a:gd name="T39" fmla="*/ 6 h 63"/>
                    <a:gd name="T40" fmla="*/ 55 w 65"/>
                    <a:gd name="T41" fmla="*/ 8 h 63"/>
                    <a:gd name="T42" fmla="*/ 59 w 65"/>
                    <a:gd name="T43" fmla="*/ 14 h 63"/>
                    <a:gd name="T44" fmla="*/ 63 w 65"/>
                    <a:gd name="T45" fmla="*/ 20 h 63"/>
                    <a:gd name="T46" fmla="*/ 63 w 65"/>
                    <a:gd name="T47" fmla="*/ 26 h 63"/>
                    <a:gd name="T48" fmla="*/ 65 w 65"/>
                    <a:gd name="T49" fmla="*/ 32 h 63"/>
                    <a:gd name="T50" fmla="*/ 63 w 65"/>
                    <a:gd name="T51" fmla="*/ 38 h 63"/>
                    <a:gd name="T52" fmla="*/ 63 w 65"/>
                    <a:gd name="T53" fmla="*/ 44 h 63"/>
                    <a:gd name="T54" fmla="*/ 59 w 65"/>
                    <a:gd name="T55" fmla="*/ 50 h 63"/>
                    <a:gd name="T56" fmla="*/ 55 w 65"/>
                    <a:gd name="T57" fmla="*/ 56 h 63"/>
                    <a:gd name="T58" fmla="*/ 49 w 65"/>
                    <a:gd name="T59" fmla="*/ 57 h 63"/>
                    <a:gd name="T60" fmla="*/ 45 w 65"/>
                    <a:gd name="T61" fmla="*/ 61 h 63"/>
                    <a:gd name="T62" fmla="*/ 38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6"/>
                      </a:lnTo>
                      <a:lnTo>
                        <a:pt x="6" y="50"/>
                      </a:lnTo>
                      <a:lnTo>
                        <a:pt x="2" y="44"/>
                      </a:lnTo>
                      <a:lnTo>
                        <a:pt x="0" y="38"/>
                      </a:lnTo>
                      <a:lnTo>
                        <a:pt x="0" y="32"/>
                      </a:lnTo>
                      <a:lnTo>
                        <a:pt x="0" y="26"/>
                      </a:lnTo>
                      <a:lnTo>
                        <a:pt x="2" y="20"/>
                      </a:lnTo>
                      <a:lnTo>
                        <a:pt x="6" y="14"/>
                      </a:lnTo>
                      <a:lnTo>
                        <a:pt x="10" y="8"/>
                      </a:lnTo>
                      <a:lnTo>
                        <a:pt x="14" y="6"/>
                      </a:lnTo>
                      <a:lnTo>
                        <a:pt x="20" y="2"/>
                      </a:lnTo>
                      <a:lnTo>
                        <a:pt x="26" y="0"/>
                      </a:lnTo>
                      <a:lnTo>
                        <a:pt x="32" y="0"/>
                      </a:lnTo>
                      <a:lnTo>
                        <a:pt x="38" y="0"/>
                      </a:lnTo>
                      <a:lnTo>
                        <a:pt x="45" y="2"/>
                      </a:lnTo>
                      <a:lnTo>
                        <a:pt x="49" y="6"/>
                      </a:lnTo>
                      <a:lnTo>
                        <a:pt x="55" y="8"/>
                      </a:lnTo>
                      <a:lnTo>
                        <a:pt x="59" y="14"/>
                      </a:lnTo>
                      <a:lnTo>
                        <a:pt x="63" y="20"/>
                      </a:lnTo>
                      <a:lnTo>
                        <a:pt x="63" y="26"/>
                      </a:lnTo>
                      <a:lnTo>
                        <a:pt x="65" y="32"/>
                      </a:lnTo>
                      <a:lnTo>
                        <a:pt x="63" y="38"/>
                      </a:lnTo>
                      <a:lnTo>
                        <a:pt x="63" y="44"/>
                      </a:lnTo>
                      <a:lnTo>
                        <a:pt x="59" y="50"/>
                      </a:lnTo>
                      <a:lnTo>
                        <a:pt x="55" y="56"/>
                      </a:lnTo>
                      <a:lnTo>
                        <a:pt x="49" y="57"/>
                      </a:lnTo>
                      <a:lnTo>
                        <a:pt x="45" y="61"/>
                      </a:lnTo>
                      <a:lnTo>
                        <a:pt x="38"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8" name="Freeform 411"/>
                <p:cNvSpPr>
                  <a:spLocks/>
                </p:cNvSpPr>
                <p:nvPr/>
              </p:nvSpPr>
              <p:spPr bwMode="auto">
                <a:xfrm>
                  <a:off x="4705" y="726"/>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6 h 63"/>
                    <a:gd name="T12" fmla="*/ 6 w 65"/>
                    <a:gd name="T13" fmla="*/ 50 h 63"/>
                    <a:gd name="T14" fmla="*/ 2 w 65"/>
                    <a:gd name="T15" fmla="*/ 44 h 63"/>
                    <a:gd name="T16" fmla="*/ 0 w 65"/>
                    <a:gd name="T17" fmla="*/ 38 h 63"/>
                    <a:gd name="T18" fmla="*/ 0 w 65"/>
                    <a:gd name="T19" fmla="*/ 32 h 63"/>
                    <a:gd name="T20" fmla="*/ 0 w 65"/>
                    <a:gd name="T21" fmla="*/ 26 h 63"/>
                    <a:gd name="T22" fmla="*/ 2 w 65"/>
                    <a:gd name="T23" fmla="*/ 20 h 63"/>
                    <a:gd name="T24" fmla="*/ 6 w 65"/>
                    <a:gd name="T25" fmla="*/ 14 h 63"/>
                    <a:gd name="T26" fmla="*/ 10 w 65"/>
                    <a:gd name="T27" fmla="*/ 8 h 63"/>
                    <a:gd name="T28" fmla="*/ 14 w 65"/>
                    <a:gd name="T29" fmla="*/ 6 h 63"/>
                    <a:gd name="T30" fmla="*/ 20 w 65"/>
                    <a:gd name="T31" fmla="*/ 2 h 63"/>
                    <a:gd name="T32" fmla="*/ 26 w 65"/>
                    <a:gd name="T33" fmla="*/ 0 h 63"/>
                    <a:gd name="T34" fmla="*/ 32 w 65"/>
                    <a:gd name="T35" fmla="*/ 0 h 63"/>
                    <a:gd name="T36" fmla="*/ 38 w 65"/>
                    <a:gd name="T37" fmla="*/ 0 h 63"/>
                    <a:gd name="T38" fmla="*/ 45 w 65"/>
                    <a:gd name="T39" fmla="*/ 2 h 63"/>
                    <a:gd name="T40" fmla="*/ 49 w 65"/>
                    <a:gd name="T41" fmla="*/ 6 h 63"/>
                    <a:gd name="T42" fmla="*/ 55 w 65"/>
                    <a:gd name="T43" fmla="*/ 8 h 63"/>
                    <a:gd name="T44" fmla="*/ 59 w 65"/>
                    <a:gd name="T45" fmla="*/ 14 h 63"/>
                    <a:gd name="T46" fmla="*/ 63 w 65"/>
                    <a:gd name="T47" fmla="*/ 20 h 63"/>
                    <a:gd name="T48" fmla="*/ 63 w 65"/>
                    <a:gd name="T49" fmla="*/ 26 h 63"/>
                    <a:gd name="T50" fmla="*/ 65 w 65"/>
                    <a:gd name="T51" fmla="*/ 32 h 63"/>
                    <a:gd name="T52" fmla="*/ 63 w 65"/>
                    <a:gd name="T53" fmla="*/ 38 h 63"/>
                    <a:gd name="T54" fmla="*/ 63 w 65"/>
                    <a:gd name="T55" fmla="*/ 44 h 63"/>
                    <a:gd name="T56" fmla="*/ 59 w 65"/>
                    <a:gd name="T57" fmla="*/ 50 h 63"/>
                    <a:gd name="T58" fmla="*/ 55 w 65"/>
                    <a:gd name="T59" fmla="*/ 56 h 63"/>
                    <a:gd name="T60" fmla="*/ 49 w 65"/>
                    <a:gd name="T61" fmla="*/ 57 h 63"/>
                    <a:gd name="T62" fmla="*/ 45 w 65"/>
                    <a:gd name="T63" fmla="*/ 61 h 63"/>
                    <a:gd name="T64" fmla="*/ 38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6"/>
                      </a:lnTo>
                      <a:lnTo>
                        <a:pt x="6" y="50"/>
                      </a:lnTo>
                      <a:lnTo>
                        <a:pt x="2" y="44"/>
                      </a:lnTo>
                      <a:lnTo>
                        <a:pt x="0" y="38"/>
                      </a:lnTo>
                      <a:lnTo>
                        <a:pt x="0" y="32"/>
                      </a:lnTo>
                      <a:lnTo>
                        <a:pt x="0" y="26"/>
                      </a:lnTo>
                      <a:lnTo>
                        <a:pt x="2" y="20"/>
                      </a:lnTo>
                      <a:lnTo>
                        <a:pt x="6" y="14"/>
                      </a:lnTo>
                      <a:lnTo>
                        <a:pt x="10" y="8"/>
                      </a:lnTo>
                      <a:lnTo>
                        <a:pt x="14" y="6"/>
                      </a:lnTo>
                      <a:lnTo>
                        <a:pt x="20" y="2"/>
                      </a:lnTo>
                      <a:lnTo>
                        <a:pt x="26" y="0"/>
                      </a:lnTo>
                      <a:lnTo>
                        <a:pt x="32" y="0"/>
                      </a:lnTo>
                      <a:lnTo>
                        <a:pt x="38" y="0"/>
                      </a:lnTo>
                      <a:lnTo>
                        <a:pt x="45" y="2"/>
                      </a:lnTo>
                      <a:lnTo>
                        <a:pt x="49" y="6"/>
                      </a:lnTo>
                      <a:lnTo>
                        <a:pt x="55" y="8"/>
                      </a:lnTo>
                      <a:lnTo>
                        <a:pt x="59" y="14"/>
                      </a:lnTo>
                      <a:lnTo>
                        <a:pt x="63" y="20"/>
                      </a:lnTo>
                      <a:lnTo>
                        <a:pt x="63" y="26"/>
                      </a:lnTo>
                      <a:lnTo>
                        <a:pt x="65" y="32"/>
                      </a:lnTo>
                      <a:lnTo>
                        <a:pt x="63" y="38"/>
                      </a:lnTo>
                      <a:lnTo>
                        <a:pt x="63" y="44"/>
                      </a:lnTo>
                      <a:lnTo>
                        <a:pt x="59" y="50"/>
                      </a:lnTo>
                      <a:lnTo>
                        <a:pt x="55" y="56"/>
                      </a:lnTo>
                      <a:lnTo>
                        <a:pt x="49" y="57"/>
                      </a:lnTo>
                      <a:lnTo>
                        <a:pt x="45" y="61"/>
                      </a:lnTo>
                      <a:lnTo>
                        <a:pt x="38"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9" name="Freeform 412"/>
                <p:cNvSpPr>
                  <a:spLocks/>
                </p:cNvSpPr>
                <p:nvPr/>
              </p:nvSpPr>
              <p:spPr bwMode="auto">
                <a:xfrm>
                  <a:off x="4680" y="669"/>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3 w 65"/>
                    <a:gd name="T15" fmla="*/ 26 h 65"/>
                    <a:gd name="T16" fmla="*/ 65 w 65"/>
                    <a:gd name="T17" fmla="*/ 32 h 65"/>
                    <a:gd name="T18" fmla="*/ 63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5 w 65"/>
                    <a:gd name="T35" fmla="*/ 63 h 65"/>
                    <a:gd name="T36" fmla="*/ 19 w 65"/>
                    <a:gd name="T37" fmla="*/ 63 h 65"/>
                    <a:gd name="T38" fmla="*/ 13 w 65"/>
                    <a:gd name="T39" fmla="*/ 59 h 65"/>
                    <a:gd name="T40" fmla="*/ 9 w 65"/>
                    <a:gd name="T41" fmla="*/ 55 h 65"/>
                    <a:gd name="T42" fmla="*/ 5 w 65"/>
                    <a:gd name="T43" fmla="*/ 51 h 65"/>
                    <a:gd name="T44" fmla="*/ 2 w 65"/>
                    <a:gd name="T45" fmla="*/ 46 h 65"/>
                    <a:gd name="T46" fmla="*/ 2 w 65"/>
                    <a:gd name="T47" fmla="*/ 40 h 65"/>
                    <a:gd name="T48" fmla="*/ 0 w 65"/>
                    <a:gd name="T49" fmla="*/ 32 h 65"/>
                    <a:gd name="T50" fmla="*/ 2 w 65"/>
                    <a:gd name="T51" fmla="*/ 26 h 65"/>
                    <a:gd name="T52" fmla="*/ 2 w 65"/>
                    <a:gd name="T53" fmla="*/ 20 h 65"/>
                    <a:gd name="T54" fmla="*/ 5 w 65"/>
                    <a:gd name="T55" fmla="*/ 14 h 65"/>
                    <a:gd name="T56" fmla="*/ 9 w 65"/>
                    <a:gd name="T57" fmla="*/ 10 h 65"/>
                    <a:gd name="T58" fmla="*/ 13 w 65"/>
                    <a:gd name="T59" fmla="*/ 6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4"/>
                      </a:lnTo>
                      <a:lnTo>
                        <a:pt x="63" y="20"/>
                      </a:lnTo>
                      <a:lnTo>
                        <a:pt x="63" y="26"/>
                      </a:lnTo>
                      <a:lnTo>
                        <a:pt x="65" y="32"/>
                      </a:lnTo>
                      <a:lnTo>
                        <a:pt x="63" y="40"/>
                      </a:lnTo>
                      <a:lnTo>
                        <a:pt x="63" y="46"/>
                      </a:lnTo>
                      <a:lnTo>
                        <a:pt x="59" y="51"/>
                      </a:lnTo>
                      <a:lnTo>
                        <a:pt x="55" y="55"/>
                      </a:lnTo>
                      <a:lnTo>
                        <a:pt x="51" y="59"/>
                      </a:lnTo>
                      <a:lnTo>
                        <a:pt x="45" y="63"/>
                      </a:lnTo>
                      <a:lnTo>
                        <a:pt x="39" y="63"/>
                      </a:lnTo>
                      <a:lnTo>
                        <a:pt x="33" y="65"/>
                      </a:lnTo>
                      <a:lnTo>
                        <a:pt x="25" y="63"/>
                      </a:lnTo>
                      <a:lnTo>
                        <a:pt x="19" y="63"/>
                      </a:lnTo>
                      <a:lnTo>
                        <a:pt x="13" y="59"/>
                      </a:lnTo>
                      <a:lnTo>
                        <a:pt x="9" y="55"/>
                      </a:lnTo>
                      <a:lnTo>
                        <a:pt x="5" y="51"/>
                      </a:lnTo>
                      <a:lnTo>
                        <a:pt x="2" y="46"/>
                      </a:lnTo>
                      <a:lnTo>
                        <a:pt x="2" y="40"/>
                      </a:lnTo>
                      <a:lnTo>
                        <a:pt x="0" y="32"/>
                      </a:lnTo>
                      <a:lnTo>
                        <a:pt x="2" y="26"/>
                      </a:lnTo>
                      <a:lnTo>
                        <a:pt x="2" y="20"/>
                      </a:lnTo>
                      <a:lnTo>
                        <a:pt x="5" y="14"/>
                      </a:lnTo>
                      <a:lnTo>
                        <a:pt x="9" y="10"/>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0" name="Freeform 413"/>
                <p:cNvSpPr>
                  <a:spLocks/>
                </p:cNvSpPr>
                <p:nvPr/>
              </p:nvSpPr>
              <p:spPr bwMode="auto">
                <a:xfrm>
                  <a:off x="4680" y="669"/>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3 w 65"/>
                    <a:gd name="T17" fmla="*/ 26 h 65"/>
                    <a:gd name="T18" fmla="*/ 65 w 65"/>
                    <a:gd name="T19" fmla="*/ 32 h 65"/>
                    <a:gd name="T20" fmla="*/ 63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5 w 65"/>
                    <a:gd name="T37" fmla="*/ 63 h 65"/>
                    <a:gd name="T38" fmla="*/ 19 w 65"/>
                    <a:gd name="T39" fmla="*/ 63 h 65"/>
                    <a:gd name="T40" fmla="*/ 13 w 65"/>
                    <a:gd name="T41" fmla="*/ 59 h 65"/>
                    <a:gd name="T42" fmla="*/ 9 w 65"/>
                    <a:gd name="T43" fmla="*/ 55 h 65"/>
                    <a:gd name="T44" fmla="*/ 5 w 65"/>
                    <a:gd name="T45" fmla="*/ 51 h 65"/>
                    <a:gd name="T46" fmla="*/ 2 w 65"/>
                    <a:gd name="T47" fmla="*/ 46 h 65"/>
                    <a:gd name="T48" fmla="*/ 2 w 65"/>
                    <a:gd name="T49" fmla="*/ 40 h 65"/>
                    <a:gd name="T50" fmla="*/ 0 w 65"/>
                    <a:gd name="T51" fmla="*/ 32 h 65"/>
                    <a:gd name="T52" fmla="*/ 2 w 65"/>
                    <a:gd name="T53" fmla="*/ 26 h 65"/>
                    <a:gd name="T54" fmla="*/ 2 w 65"/>
                    <a:gd name="T55" fmla="*/ 20 h 65"/>
                    <a:gd name="T56" fmla="*/ 5 w 65"/>
                    <a:gd name="T57" fmla="*/ 14 h 65"/>
                    <a:gd name="T58" fmla="*/ 9 w 65"/>
                    <a:gd name="T59" fmla="*/ 10 h 65"/>
                    <a:gd name="T60" fmla="*/ 13 w 65"/>
                    <a:gd name="T61" fmla="*/ 6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4"/>
                      </a:lnTo>
                      <a:lnTo>
                        <a:pt x="63" y="20"/>
                      </a:lnTo>
                      <a:lnTo>
                        <a:pt x="63" y="26"/>
                      </a:lnTo>
                      <a:lnTo>
                        <a:pt x="65" y="32"/>
                      </a:lnTo>
                      <a:lnTo>
                        <a:pt x="63" y="40"/>
                      </a:lnTo>
                      <a:lnTo>
                        <a:pt x="63" y="46"/>
                      </a:lnTo>
                      <a:lnTo>
                        <a:pt x="59" y="51"/>
                      </a:lnTo>
                      <a:lnTo>
                        <a:pt x="55" y="55"/>
                      </a:lnTo>
                      <a:lnTo>
                        <a:pt x="51" y="59"/>
                      </a:lnTo>
                      <a:lnTo>
                        <a:pt x="45" y="63"/>
                      </a:lnTo>
                      <a:lnTo>
                        <a:pt x="39" y="63"/>
                      </a:lnTo>
                      <a:lnTo>
                        <a:pt x="33" y="65"/>
                      </a:lnTo>
                      <a:lnTo>
                        <a:pt x="25" y="63"/>
                      </a:lnTo>
                      <a:lnTo>
                        <a:pt x="19" y="63"/>
                      </a:lnTo>
                      <a:lnTo>
                        <a:pt x="13" y="59"/>
                      </a:lnTo>
                      <a:lnTo>
                        <a:pt x="9" y="55"/>
                      </a:lnTo>
                      <a:lnTo>
                        <a:pt x="5" y="51"/>
                      </a:lnTo>
                      <a:lnTo>
                        <a:pt x="2" y="46"/>
                      </a:lnTo>
                      <a:lnTo>
                        <a:pt x="2" y="40"/>
                      </a:lnTo>
                      <a:lnTo>
                        <a:pt x="0" y="32"/>
                      </a:lnTo>
                      <a:lnTo>
                        <a:pt x="2" y="26"/>
                      </a:lnTo>
                      <a:lnTo>
                        <a:pt x="2" y="20"/>
                      </a:lnTo>
                      <a:lnTo>
                        <a:pt x="5"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1" name="Freeform 414"/>
                <p:cNvSpPr>
                  <a:spLocks/>
                </p:cNvSpPr>
                <p:nvPr/>
              </p:nvSpPr>
              <p:spPr bwMode="auto">
                <a:xfrm>
                  <a:off x="4670" y="726"/>
                  <a:ext cx="63" cy="65"/>
                </a:xfrm>
                <a:custGeom>
                  <a:avLst/>
                  <a:gdLst>
                    <a:gd name="T0" fmla="*/ 31 w 63"/>
                    <a:gd name="T1" fmla="*/ 0 h 65"/>
                    <a:gd name="T2" fmla="*/ 37 w 63"/>
                    <a:gd name="T3" fmla="*/ 2 h 65"/>
                    <a:gd name="T4" fmla="*/ 43 w 63"/>
                    <a:gd name="T5" fmla="*/ 4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4 h 65"/>
                    <a:gd name="T18" fmla="*/ 63 w 63"/>
                    <a:gd name="T19" fmla="*/ 40 h 65"/>
                    <a:gd name="T20" fmla="*/ 61 w 63"/>
                    <a:gd name="T21" fmla="*/ 46 h 65"/>
                    <a:gd name="T22" fmla="*/ 59 w 63"/>
                    <a:gd name="T23" fmla="*/ 52 h 65"/>
                    <a:gd name="T24" fmla="*/ 55 w 63"/>
                    <a:gd name="T25" fmla="*/ 56 h 65"/>
                    <a:gd name="T26" fmla="*/ 49 w 63"/>
                    <a:gd name="T27" fmla="*/ 59 h 65"/>
                    <a:gd name="T28" fmla="*/ 43 w 63"/>
                    <a:gd name="T29" fmla="*/ 63 h 65"/>
                    <a:gd name="T30" fmla="*/ 37 w 63"/>
                    <a:gd name="T31" fmla="*/ 65 h 65"/>
                    <a:gd name="T32" fmla="*/ 31 w 63"/>
                    <a:gd name="T33" fmla="*/ 65 h 65"/>
                    <a:gd name="T34" fmla="*/ 25 w 63"/>
                    <a:gd name="T35" fmla="*/ 65 h 65"/>
                    <a:gd name="T36" fmla="*/ 19 w 63"/>
                    <a:gd name="T37" fmla="*/ 63 h 65"/>
                    <a:gd name="T38" fmla="*/ 14 w 63"/>
                    <a:gd name="T39" fmla="*/ 59 h 65"/>
                    <a:gd name="T40" fmla="*/ 10 w 63"/>
                    <a:gd name="T41" fmla="*/ 56 h 65"/>
                    <a:gd name="T42" fmla="*/ 4 w 63"/>
                    <a:gd name="T43" fmla="*/ 52 h 65"/>
                    <a:gd name="T44" fmla="*/ 2 w 63"/>
                    <a:gd name="T45" fmla="*/ 46 h 65"/>
                    <a:gd name="T46" fmla="*/ 0 w 63"/>
                    <a:gd name="T47" fmla="*/ 40 h 65"/>
                    <a:gd name="T48" fmla="*/ 0 w 63"/>
                    <a:gd name="T49" fmla="*/ 34 h 65"/>
                    <a:gd name="T50" fmla="*/ 0 w 63"/>
                    <a:gd name="T51" fmla="*/ 26 h 65"/>
                    <a:gd name="T52" fmla="*/ 2 w 63"/>
                    <a:gd name="T53" fmla="*/ 20 h 65"/>
                    <a:gd name="T54" fmla="*/ 4 w 63"/>
                    <a:gd name="T55" fmla="*/ 14 h 65"/>
                    <a:gd name="T56" fmla="*/ 10 w 63"/>
                    <a:gd name="T57" fmla="*/ 10 h 65"/>
                    <a:gd name="T58" fmla="*/ 14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5" y="10"/>
                      </a:lnTo>
                      <a:lnTo>
                        <a:pt x="59" y="14"/>
                      </a:lnTo>
                      <a:lnTo>
                        <a:pt x="61" y="20"/>
                      </a:lnTo>
                      <a:lnTo>
                        <a:pt x="63" y="26"/>
                      </a:lnTo>
                      <a:lnTo>
                        <a:pt x="63" y="34"/>
                      </a:lnTo>
                      <a:lnTo>
                        <a:pt x="63" y="40"/>
                      </a:lnTo>
                      <a:lnTo>
                        <a:pt x="61" y="46"/>
                      </a:lnTo>
                      <a:lnTo>
                        <a:pt x="59" y="52"/>
                      </a:lnTo>
                      <a:lnTo>
                        <a:pt x="55" y="56"/>
                      </a:lnTo>
                      <a:lnTo>
                        <a:pt x="49" y="59"/>
                      </a:lnTo>
                      <a:lnTo>
                        <a:pt x="43" y="63"/>
                      </a:lnTo>
                      <a:lnTo>
                        <a:pt x="37" y="65"/>
                      </a:lnTo>
                      <a:lnTo>
                        <a:pt x="31" y="65"/>
                      </a:lnTo>
                      <a:lnTo>
                        <a:pt x="25" y="65"/>
                      </a:lnTo>
                      <a:lnTo>
                        <a:pt x="19" y="63"/>
                      </a:lnTo>
                      <a:lnTo>
                        <a:pt x="14" y="59"/>
                      </a:lnTo>
                      <a:lnTo>
                        <a:pt x="10" y="56"/>
                      </a:lnTo>
                      <a:lnTo>
                        <a:pt x="4" y="52"/>
                      </a:lnTo>
                      <a:lnTo>
                        <a:pt x="2" y="46"/>
                      </a:lnTo>
                      <a:lnTo>
                        <a:pt x="0" y="40"/>
                      </a:lnTo>
                      <a:lnTo>
                        <a:pt x="0" y="34"/>
                      </a:lnTo>
                      <a:lnTo>
                        <a:pt x="0" y="26"/>
                      </a:lnTo>
                      <a:lnTo>
                        <a:pt x="2" y="20"/>
                      </a:lnTo>
                      <a:lnTo>
                        <a:pt x="4" y="14"/>
                      </a:lnTo>
                      <a:lnTo>
                        <a:pt x="10" y="10"/>
                      </a:lnTo>
                      <a:lnTo>
                        <a:pt x="14"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2" name="Freeform 415"/>
                <p:cNvSpPr>
                  <a:spLocks/>
                </p:cNvSpPr>
                <p:nvPr/>
              </p:nvSpPr>
              <p:spPr bwMode="auto">
                <a:xfrm>
                  <a:off x="4670" y="726"/>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4 h 65"/>
                    <a:gd name="T20" fmla="*/ 63 w 63"/>
                    <a:gd name="T21" fmla="*/ 40 h 65"/>
                    <a:gd name="T22" fmla="*/ 61 w 63"/>
                    <a:gd name="T23" fmla="*/ 46 h 65"/>
                    <a:gd name="T24" fmla="*/ 59 w 63"/>
                    <a:gd name="T25" fmla="*/ 52 h 65"/>
                    <a:gd name="T26" fmla="*/ 55 w 63"/>
                    <a:gd name="T27" fmla="*/ 56 h 65"/>
                    <a:gd name="T28" fmla="*/ 49 w 63"/>
                    <a:gd name="T29" fmla="*/ 59 h 65"/>
                    <a:gd name="T30" fmla="*/ 43 w 63"/>
                    <a:gd name="T31" fmla="*/ 63 h 65"/>
                    <a:gd name="T32" fmla="*/ 37 w 63"/>
                    <a:gd name="T33" fmla="*/ 65 h 65"/>
                    <a:gd name="T34" fmla="*/ 31 w 63"/>
                    <a:gd name="T35" fmla="*/ 65 h 65"/>
                    <a:gd name="T36" fmla="*/ 25 w 63"/>
                    <a:gd name="T37" fmla="*/ 65 h 65"/>
                    <a:gd name="T38" fmla="*/ 19 w 63"/>
                    <a:gd name="T39" fmla="*/ 63 h 65"/>
                    <a:gd name="T40" fmla="*/ 14 w 63"/>
                    <a:gd name="T41" fmla="*/ 59 h 65"/>
                    <a:gd name="T42" fmla="*/ 10 w 63"/>
                    <a:gd name="T43" fmla="*/ 56 h 65"/>
                    <a:gd name="T44" fmla="*/ 4 w 63"/>
                    <a:gd name="T45" fmla="*/ 52 h 65"/>
                    <a:gd name="T46" fmla="*/ 2 w 63"/>
                    <a:gd name="T47" fmla="*/ 46 h 65"/>
                    <a:gd name="T48" fmla="*/ 0 w 63"/>
                    <a:gd name="T49" fmla="*/ 40 h 65"/>
                    <a:gd name="T50" fmla="*/ 0 w 63"/>
                    <a:gd name="T51" fmla="*/ 34 h 65"/>
                    <a:gd name="T52" fmla="*/ 0 w 63"/>
                    <a:gd name="T53" fmla="*/ 26 h 65"/>
                    <a:gd name="T54" fmla="*/ 2 w 63"/>
                    <a:gd name="T55" fmla="*/ 20 h 65"/>
                    <a:gd name="T56" fmla="*/ 4 w 63"/>
                    <a:gd name="T57" fmla="*/ 14 h 65"/>
                    <a:gd name="T58" fmla="*/ 10 w 63"/>
                    <a:gd name="T59" fmla="*/ 10 h 65"/>
                    <a:gd name="T60" fmla="*/ 14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5" y="10"/>
                      </a:lnTo>
                      <a:lnTo>
                        <a:pt x="59" y="14"/>
                      </a:lnTo>
                      <a:lnTo>
                        <a:pt x="61" y="20"/>
                      </a:lnTo>
                      <a:lnTo>
                        <a:pt x="63" y="26"/>
                      </a:lnTo>
                      <a:lnTo>
                        <a:pt x="63" y="34"/>
                      </a:lnTo>
                      <a:lnTo>
                        <a:pt x="63" y="40"/>
                      </a:lnTo>
                      <a:lnTo>
                        <a:pt x="61" y="46"/>
                      </a:lnTo>
                      <a:lnTo>
                        <a:pt x="59" y="52"/>
                      </a:lnTo>
                      <a:lnTo>
                        <a:pt x="55" y="56"/>
                      </a:lnTo>
                      <a:lnTo>
                        <a:pt x="49" y="59"/>
                      </a:lnTo>
                      <a:lnTo>
                        <a:pt x="43" y="63"/>
                      </a:lnTo>
                      <a:lnTo>
                        <a:pt x="37" y="65"/>
                      </a:lnTo>
                      <a:lnTo>
                        <a:pt x="31" y="65"/>
                      </a:lnTo>
                      <a:lnTo>
                        <a:pt x="25" y="65"/>
                      </a:lnTo>
                      <a:lnTo>
                        <a:pt x="19" y="63"/>
                      </a:lnTo>
                      <a:lnTo>
                        <a:pt x="14" y="59"/>
                      </a:lnTo>
                      <a:lnTo>
                        <a:pt x="10" y="56"/>
                      </a:lnTo>
                      <a:lnTo>
                        <a:pt x="4" y="52"/>
                      </a:lnTo>
                      <a:lnTo>
                        <a:pt x="2" y="46"/>
                      </a:lnTo>
                      <a:lnTo>
                        <a:pt x="0" y="40"/>
                      </a:lnTo>
                      <a:lnTo>
                        <a:pt x="0" y="34"/>
                      </a:lnTo>
                      <a:lnTo>
                        <a:pt x="0" y="26"/>
                      </a:lnTo>
                      <a:lnTo>
                        <a:pt x="2" y="20"/>
                      </a:lnTo>
                      <a:lnTo>
                        <a:pt x="4" y="14"/>
                      </a:lnTo>
                      <a:lnTo>
                        <a:pt x="10" y="10"/>
                      </a:lnTo>
                      <a:lnTo>
                        <a:pt x="14"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3" name="Freeform 416"/>
                <p:cNvSpPr>
                  <a:spLocks/>
                </p:cNvSpPr>
                <p:nvPr/>
              </p:nvSpPr>
              <p:spPr bwMode="auto">
                <a:xfrm>
                  <a:off x="4682" y="768"/>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19 h 63"/>
                    <a:gd name="T14" fmla="*/ 65 w 65"/>
                    <a:gd name="T15" fmla="*/ 25 h 63"/>
                    <a:gd name="T16" fmla="*/ 65 w 65"/>
                    <a:gd name="T17" fmla="*/ 31 h 63"/>
                    <a:gd name="T18" fmla="*/ 65 w 65"/>
                    <a:gd name="T19" fmla="*/ 39 h 63"/>
                    <a:gd name="T20" fmla="*/ 63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19 w 65"/>
                    <a:gd name="T37" fmla="*/ 61 h 63"/>
                    <a:gd name="T38" fmla="*/ 15 w 65"/>
                    <a:gd name="T39" fmla="*/ 59 h 63"/>
                    <a:gd name="T40" fmla="*/ 9 w 65"/>
                    <a:gd name="T41" fmla="*/ 55 h 63"/>
                    <a:gd name="T42" fmla="*/ 5 w 65"/>
                    <a:gd name="T43" fmla="*/ 49 h 63"/>
                    <a:gd name="T44" fmla="*/ 3 w 65"/>
                    <a:gd name="T45" fmla="*/ 45 h 63"/>
                    <a:gd name="T46" fmla="*/ 2 w 65"/>
                    <a:gd name="T47" fmla="*/ 39 h 63"/>
                    <a:gd name="T48" fmla="*/ 0 w 65"/>
                    <a:gd name="T49" fmla="*/ 31 h 63"/>
                    <a:gd name="T50" fmla="*/ 2 w 65"/>
                    <a:gd name="T51" fmla="*/ 25 h 63"/>
                    <a:gd name="T52" fmla="*/ 3 w 65"/>
                    <a:gd name="T53" fmla="*/ 19 h 63"/>
                    <a:gd name="T54" fmla="*/ 5 w 65"/>
                    <a:gd name="T55" fmla="*/ 14 h 63"/>
                    <a:gd name="T56" fmla="*/ 9 w 65"/>
                    <a:gd name="T57" fmla="*/ 10 h 63"/>
                    <a:gd name="T58" fmla="*/ 15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3" y="19"/>
                      </a:lnTo>
                      <a:lnTo>
                        <a:pt x="65" y="25"/>
                      </a:lnTo>
                      <a:lnTo>
                        <a:pt x="65" y="31"/>
                      </a:lnTo>
                      <a:lnTo>
                        <a:pt x="65" y="39"/>
                      </a:lnTo>
                      <a:lnTo>
                        <a:pt x="63" y="45"/>
                      </a:lnTo>
                      <a:lnTo>
                        <a:pt x="59" y="49"/>
                      </a:lnTo>
                      <a:lnTo>
                        <a:pt x="55" y="55"/>
                      </a:lnTo>
                      <a:lnTo>
                        <a:pt x="51" y="59"/>
                      </a:lnTo>
                      <a:lnTo>
                        <a:pt x="45" y="61"/>
                      </a:lnTo>
                      <a:lnTo>
                        <a:pt x="39" y="63"/>
                      </a:lnTo>
                      <a:lnTo>
                        <a:pt x="33" y="63"/>
                      </a:lnTo>
                      <a:lnTo>
                        <a:pt x="25" y="63"/>
                      </a:lnTo>
                      <a:lnTo>
                        <a:pt x="19" y="61"/>
                      </a:lnTo>
                      <a:lnTo>
                        <a:pt x="15" y="59"/>
                      </a:lnTo>
                      <a:lnTo>
                        <a:pt x="9" y="55"/>
                      </a:lnTo>
                      <a:lnTo>
                        <a:pt x="5" y="49"/>
                      </a:lnTo>
                      <a:lnTo>
                        <a:pt x="3" y="45"/>
                      </a:lnTo>
                      <a:lnTo>
                        <a:pt x="2" y="39"/>
                      </a:lnTo>
                      <a:lnTo>
                        <a:pt x="0" y="31"/>
                      </a:lnTo>
                      <a:lnTo>
                        <a:pt x="2" y="25"/>
                      </a:lnTo>
                      <a:lnTo>
                        <a:pt x="3" y="19"/>
                      </a:lnTo>
                      <a:lnTo>
                        <a:pt x="5" y="14"/>
                      </a:lnTo>
                      <a:lnTo>
                        <a:pt x="9" y="10"/>
                      </a:lnTo>
                      <a:lnTo>
                        <a:pt x="15" y="6"/>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4" name="Freeform 417"/>
                <p:cNvSpPr>
                  <a:spLocks/>
                </p:cNvSpPr>
                <p:nvPr/>
              </p:nvSpPr>
              <p:spPr bwMode="auto">
                <a:xfrm>
                  <a:off x="4682" y="768"/>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19 h 63"/>
                    <a:gd name="T16" fmla="*/ 65 w 65"/>
                    <a:gd name="T17" fmla="*/ 25 h 63"/>
                    <a:gd name="T18" fmla="*/ 65 w 65"/>
                    <a:gd name="T19" fmla="*/ 31 h 63"/>
                    <a:gd name="T20" fmla="*/ 65 w 65"/>
                    <a:gd name="T21" fmla="*/ 39 h 63"/>
                    <a:gd name="T22" fmla="*/ 63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19 w 65"/>
                    <a:gd name="T39" fmla="*/ 61 h 63"/>
                    <a:gd name="T40" fmla="*/ 15 w 65"/>
                    <a:gd name="T41" fmla="*/ 59 h 63"/>
                    <a:gd name="T42" fmla="*/ 9 w 65"/>
                    <a:gd name="T43" fmla="*/ 55 h 63"/>
                    <a:gd name="T44" fmla="*/ 5 w 65"/>
                    <a:gd name="T45" fmla="*/ 49 h 63"/>
                    <a:gd name="T46" fmla="*/ 3 w 65"/>
                    <a:gd name="T47" fmla="*/ 45 h 63"/>
                    <a:gd name="T48" fmla="*/ 2 w 65"/>
                    <a:gd name="T49" fmla="*/ 39 h 63"/>
                    <a:gd name="T50" fmla="*/ 0 w 65"/>
                    <a:gd name="T51" fmla="*/ 31 h 63"/>
                    <a:gd name="T52" fmla="*/ 2 w 65"/>
                    <a:gd name="T53" fmla="*/ 25 h 63"/>
                    <a:gd name="T54" fmla="*/ 3 w 65"/>
                    <a:gd name="T55" fmla="*/ 19 h 63"/>
                    <a:gd name="T56" fmla="*/ 5 w 65"/>
                    <a:gd name="T57" fmla="*/ 14 h 63"/>
                    <a:gd name="T58" fmla="*/ 9 w 65"/>
                    <a:gd name="T59" fmla="*/ 10 h 63"/>
                    <a:gd name="T60" fmla="*/ 15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3" y="19"/>
                      </a:lnTo>
                      <a:lnTo>
                        <a:pt x="65" y="25"/>
                      </a:lnTo>
                      <a:lnTo>
                        <a:pt x="65" y="31"/>
                      </a:lnTo>
                      <a:lnTo>
                        <a:pt x="65" y="39"/>
                      </a:lnTo>
                      <a:lnTo>
                        <a:pt x="63" y="45"/>
                      </a:lnTo>
                      <a:lnTo>
                        <a:pt x="59" y="49"/>
                      </a:lnTo>
                      <a:lnTo>
                        <a:pt x="55" y="55"/>
                      </a:lnTo>
                      <a:lnTo>
                        <a:pt x="51" y="59"/>
                      </a:lnTo>
                      <a:lnTo>
                        <a:pt x="45" y="61"/>
                      </a:lnTo>
                      <a:lnTo>
                        <a:pt x="39" y="63"/>
                      </a:lnTo>
                      <a:lnTo>
                        <a:pt x="33" y="63"/>
                      </a:lnTo>
                      <a:lnTo>
                        <a:pt x="25" y="63"/>
                      </a:lnTo>
                      <a:lnTo>
                        <a:pt x="19" y="61"/>
                      </a:lnTo>
                      <a:lnTo>
                        <a:pt x="15" y="59"/>
                      </a:lnTo>
                      <a:lnTo>
                        <a:pt x="9" y="55"/>
                      </a:lnTo>
                      <a:lnTo>
                        <a:pt x="5" y="49"/>
                      </a:lnTo>
                      <a:lnTo>
                        <a:pt x="3" y="45"/>
                      </a:lnTo>
                      <a:lnTo>
                        <a:pt x="2" y="39"/>
                      </a:lnTo>
                      <a:lnTo>
                        <a:pt x="0" y="31"/>
                      </a:lnTo>
                      <a:lnTo>
                        <a:pt x="2" y="25"/>
                      </a:lnTo>
                      <a:lnTo>
                        <a:pt x="3" y="19"/>
                      </a:lnTo>
                      <a:lnTo>
                        <a:pt x="5" y="14"/>
                      </a:lnTo>
                      <a:lnTo>
                        <a:pt x="9" y="10"/>
                      </a:lnTo>
                      <a:lnTo>
                        <a:pt x="15"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5" name="Freeform 418"/>
                <p:cNvSpPr>
                  <a:spLocks/>
                </p:cNvSpPr>
                <p:nvPr/>
              </p:nvSpPr>
              <p:spPr bwMode="auto">
                <a:xfrm>
                  <a:off x="4605" y="738"/>
                  <a:ext cx="65" cy="63"/>
                </a:xfrm>
                <a:custGeom>
                  <a:avLst/>
                  <a:gdLst>
                    <a:gd name="T0" fmla="*/ 33 w 65"/>
                    <a:gd name="T1" fmla="*/ 63 h 63"/>
                    <a:gd name="T2" fmla="*/ 27 w 65"/>
                    <a:gd name="T3" fmla="*/ 63 h 63"/>
                    <a:gd name="T4" fmla="*/ 19 w 65"/>
                    <a:gd name="T5" fmla="*/ 61 h 63"/>
                    <a:gd name="T6" fmla="*/ 16 w 65"/>
                    <a:gd name="T7" fmla="*/ 57 h 63"/>
                    <a:gd name="T8" fmla="*/ 10 w 65"/>
                    <a:gd name="T9" fmla="*/ 55 h 63"/>
                    <a:gd name="T10" fmla="*/ 6 w 65"/>
                    <a:gd name="T11" fmla="*/ 49 h 63"/>
                    <a:gd name="T12" fmla="*/ 4 w 65"/>
                    <a:gd name="T13" fmla="*/ 44 h 63"/>
                    <a:gd name="T14" fmla="*/ 2 w 65"/>
                    <a:gd name="T15" fmla="*/ 40 h 63"/>
                    <a:gd name="T16" fmla="*/ 0 w 65"/>
                    <a:gd name="T17" fmla="*/ 32 h 63"/>
                    <a:gd name="T18" fmla="*/ 2 w 65"/>
                    <a:gd name="T19" fmla="*/ 26 h 63"/>
                    <a:gd name="T20" fmla="*/ 4 w 65"/>
                    <a:gd name="T21" fmla="*/ 20 h 63"/>
                    <a:gd name="T22" fmla="*/ 6 w 65"/>
                    <a:gd name="T23" fmla="*/ 14 h 63"/>
                    <a:gd name="T24" fmla="*/ 10 w 65"/>
                    <a:gd name="T25" fmla="*/ 10 h 63"/>
                    <a:gd name="T26" fmla="*/ 16 w 65"/>
                    <a:gd name="T27" fmla="*/ 6 h 63"/>
                    <a:gd name="T28" fmla="*/ 19 w 65"/>
                    <a:gd name="T29" fmla="*/ 2 h 63"/>
                    <a:gd name="T30" fmla="*/ 27 w 65"/>
                    <a:gd name="T31" fmla="*/ 0 h 63"/>
                    <a:gd name="T32" fmla="*/ 33 w 65"/>
                    <a:gd name="T33" fmla="*/ 0 h 63"/>
                    <a:gd name="T34" fmla="*/ 39 w 65"/>
                    <a:gd name="T35" fmla="*/ 0 h 63"/>
                    <a:gd name="T36" fmla="*/ 45 w 65"/>
                    <a:gd name="T37" fmla="*/ 2 h 63"/>
                    <a:gd name="T38" fmla="*/ 51 w 65"/>
                    <a:gd name="T39" fmla="*/ 6 h 63"/>
                    <a:gd name="T40" fmla="*/ 55 w 65"/>
                    <a:gd name="T41" fmla="*/ 10 h 63"/>
                    <a:gd name="T42" fmla="*/ 59 w 65"/>
                    <a:gd name="T43" fmla="*/ 14 h 63"/>
                    <a:gd name="T44" fmla="*/ 63 w 65"/>
                    <a:gd name="T45" fmla="*/ 20 h 63"/>
                    <a:gd name="T46" fmla="*/ 65 w 65"/>
                    <a:gd name="T47" fmla="*/ 26 h 63"/>
                    <a:gd name="T48" fmla="*/ 65 w 65"/>
                    <a:gd name="T49" fmla="*/ 32 h 63"/>
                    <a:gd name="T50" fmla="*/ 65 w 65"/>
                    <a:gd name="T51" fmla="*/ 40 h 63"/>
                    <a:gd name="T52" fmla="*/ 63 w 65"/>
                    <a:gd name="T53" fmla="*/ 44 h 63"/>
                    <a:gd name="T54" fmla="*/ 59 w 65"/>
                    <a:gd name="T55" fmla="*/ 49 h 63"/>
                    <a:gd name="T56" fmla="*/ 55 w 65"/>
                    <a:gd name="T57" fmla="*/ 55 h 63"/>
                    <a:gd name="T58" fmla="*/ 51 w 65"/>
                    <a:gd name="T59" fmla="*/ 57 h 63"/>
                    <a:gd name="T60" fmla="*/ 45 w 65"/>
                    <a:gd name="T61" fmla="*/ 61 h 63"/>
                    <a:gd name="T62" fmla="*/ 39 w 65"/>
                    <a:gd name="T63" fmla="*/ 63 h 63"/>
                    <a:gd name="T64" fmla="*/ 33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63"/>
                      </a:moveTo>
                      <a:lnTo>
                        <a:pt x="27" y="63"/>
                      </a:lnTo>
                      <a:lnTo>
                        <a:pt x="19" y="61"/>
                      </a:lnTo>
                      <a:lnTo>
                        <a:pt x="16" y="57"/>
                      </a:lnTo>
                      <a:lnTo>
                        <a:pt x="10" y="55"/>
                      </a:lnTo>
                      <a:lnTo>
                        <a:pt x="6" y="49"/>
                      </a:lnTo>
                      <a:lnTo>
                        <a:pt x="4" y="44"/>
                      </a:lnTo>
                      <a:lnTo>
                        <a:pt x="2" y="40"/>
                      </a:lnTo>
                      <a:lnTo>
                        <a:pt x="0" y="32"/>
                      </a:lnTo>
                      <a:lnTo>
                        <a:pt x="2" y="26"/>
                      </a:lnTo>
                      <a:lnTo>
                        <a:pt x="4" y="20"/>
                      </a:lnTo>
                      <a:lnTo>
                        <a:pt x="6" y="14"/>
                      </a:lnTo>
                      <a:lnTo>
                        <a:pt x="10" y="10"/>
                      </a:lnTo>
                      <a:lnTo>
                        <a:pt x="16"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49"/>
                      </a:lnTo>
                      <a:lnTo>
                        <a:pt x="55" y="55"/>
                      </a:lnTo>
                      <a:lnTo>
                        <a:pt x="51" y="57"/>
                      </a:lnTo>
                      <a:lnTo>
                        <a:pt x="45" y="61"/>
                      </a:lnTo>
                      <a:lnTo>
                        <a:pt x="39" y="63"/>
                      </a:lnTo>
                      <a:lnTo>
                        <a:pt x="33"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6" name="Freeform 419"/>
                <p:cNvSpPr>
                  <a:spLocks/>
                </p:cNvSpPr>
                <p:nvPr/>
              </p:nvSpPr>
              <p:spPr bwMode="auto">
                <a:xfrm>
                  <a:off x="4605" y="738"/>
                  <a:ext cx="65" cy="63"/>
                </a:xfrm>
                <a:custGeom>
                  <a:avLst/>
                  <a:gdLst>
                    <a:gd name="T0" fmla="*/ 33 w 65"/>
                    <a:gd name="T1" fmla="*/ 63 h 63"/>
                    <a:gd name="T2" fmla="*/ 33 w 65"/>
                    <a:gd name="T3" fmla="*/ 63 h 63"/>
                    <a:gd name="T4" fmla="*/ 27 w 65"/>
                    <a:gd name="T5" fmla="*/ 63 h 63"/>
                    <a:gd name="T6" fmla="*/ 19 w 65"/>
                    <a:gd name="T7" fmla="*/ 61 h 63"/>
                    <a:gd name="T8" fmla="*/ 16 w 65"/>
                    <a:gd name="T9" fmla="*/ 57 h 63"/>
                    <a:gd name="T10" fmla="*/ 10 w 65"/>
                    <a:gd name="T11" fmla="*/ 55 h 63"/>
                    <a:gd name="T12" fmla="*/ 6 w 65"/>
                    <a:gd name="T13" fmla="*/ 49 h 63"/>
                    <a:gd name="T14" fmla="*/ 4 w 65"/>
                    <a:gd name="T15" fmla="*/ 44 h 63"/>
                    <a:gd name="T16" fmla="*/ 2 w 65"/>
                    <a:gd name="T17" fmla="*/ 40 h 63"/>
                    <a:gd name="T18" fmla="*/ 0 w 65"/>
                    <a:gd name="T19" fmla="*/ 32 h 63"/>
                    <a:gd name="T20" fmla="*/ 2 w 65"/>
                    <a:gd name="T21" fmla="*/ 26 h 63"/>
                    <a:gd name="T22" fmla="*/ 4 w 65"/>
                    <a:gd name="T23" fmla="*/ 20 h 63"/>
                    <a:gd name="T24" fmla="*/ 6 w 65"/>
                    <a:gd name="T25" fmla="*/ 14 h 63"/>
                    <a:gd name="T26" fmla="*/ 10 w 65"/>
                    <a:gd name="T27" fmla="*/ 10 h 63"/>
                    <a:gd name="T28" fmla="*/ 16 w 65"/>
                    <a:gd name="T29" fmla="*/ 6 h 63"/>
                    <a:gd name="T30" fmla="*/ 19 w 65"/>
                    <a:gd name="T31" fmla="*/ 2 h 63"/>
                    <a:gd name="T32" fmla="*/ 27 w 65"/>
                    <a:gd name="T33" fmla="*/ 0 h 63"/>
                    <a:gd name="T34" fmla="*/ 33 w 65"/>
                    <a:gd name="T35" fmla="*/ 0 h 63"/>
                    <a:gd name="T36" fmla="*/ 39 w 65"/>
                    <a:gd name="T37" fmla="*/ 0 h 63"/>
                    <a:gd name="T38" fmla="*/ 45 w 65"/>
                    <a:gd name="T39" fmla="*/ 2 h 63"/>
                    <a:gd name="T40" fmla="*/ 51 w 65"/>
                    <a:gd name="T41" fmla="*/ 6 h 63"/>
                    <a:gd name="T42" fmla="*/ 55 w 65"/>
                    <a:gd name="T43" fmla="*/ 10 h 63"/>
                    <a:gd name="T44" fmla="*/ 59 w 65"/>
                    <a:gd name="T45" fmla="*/ 14 h 63"/>
                    <a:gd name="T46" fmla="*/ 63 w 65"/>
                    <a:gd name="T47" fmla="*/ 20 h 63"/>
                    <a:gd name="T48" fmla="*/ 65 w 65"/>
                    <a:gd name="T49" fmla="*/ 26 h 63"/>
                    <a:gd name="T50" fmla="*/ 65 w 65"/>
                    <a:gd name="T51" fmla="*/ 32 h 63"/>
                    <a:gd name="T52" fmla="*/ 65 w 65"/>
                    <a:gd name="T53" fmla="*/ 40 h 63"/>
                    <a:gd name="T54" fmla="*/ 63 w 65"/>
                    <a:gd name="T55" fmla="*/ 44 h 63"/>
                    <a:gd name="T56" fmla="*/ 59 w 65"/>
                    <a:gd name="T57" fmla="*/ 49 h 63"/>
                    <a:gd name="T58" fmla="*/ 55 w 65"/>
                    <a:gd name="T59" fmla="*/ 55 h 63"/>
                    <a:gd name="T60" fmla="*/ 51 w 65"/>
                    <a:gd name="T61" fmla="*/ 57 h 63"/>
                    <a:gd name="T62" fmla="*/ 45 w 65"/>
                    <a:gd name="T63" fmla="*/ 61 h 63"/>
                    <a:gd name="T64" fmla="*/ 39 w 65"/>
                    <a:gd name="T65" fmla="*/ 63 h 63"/>
                    <a:gd name="T66" fmla="*/ 33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63"/>
                      </a:moveTo>
                      <a:lnTo>
                        <a:pt x="33" y="63"/>
                      </a:lnTo>
                      <a:lnTo>
                        <a:pt x="27" y="63"/>
                      </a:lnTo>
                      <a:lnTo>
                        <a:pt x="19" y="61"/>
                      </a:lnTo>
                      <a:lnTo>
                        <a:pt x="16" y="57"/>
                      </a:lnTo>
                      <a:lnTo>
                        <a:pt x="10" y="55"/>
                      </a:lnTo>
                      <a:lnTo>
                        <a:pt x="6" y="49"/>
                      </a:lnTo>
                      <a:lnTo>
                        <a:pt x="4" y="44"/>
                      </a:lnTo>
                      <a:lnTo>
                        <a:pt x="2" y="40"/>
                      </a:lnTo>
                      <a:lnTo>
                        <a:pt x="0" y="32"/>
                      </a:lnTo>
                      <a:lnTo>
                        <a:pt x="2" y="26"/>
                      </a:lnTo>
                      <a:lnTo>
                        <a:pt x="4" y="20"/>
                      </a:lnTo>
                      <a:lnTo>
                        <a:pt x="6" y="14"/>
                      </a:lnTo>
                      <a:lnTo>
                        <a:pt x="10" y="10"/>
                      </a:lnTo>
                      <a:lnTo>
                        <a:pt x="16"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49"/>
                      </a:lnTo>
                      <a:lnTo>
                        <a:pt x="55" y="55"/>
                      </a:lnTo>
                      <a:lnTo>
                        <a:pt x="51" y="57"/>
                      </a:lnTo>
                      <a:lnTo>
                        <a:pt x="45" y="61"/>
                      </a:lnTo>
                      <a:lnTo>
                        <a:pt x="39" y="63"/>
                      </a:lnTo>
                      <a:lnTo>
                        <a:pt x="33"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7" name="Freeform 420"/>
                <p:cNvSpPr>
                  <a:spLocks/>
                </p:cNvSpPr>
                <p:nvPr/>
              </p:nvSpPr>
              <p:spPr bwMode="auto">
                <a:xfrm>
                  <a:off x="4646" y="703"/>
                  <a:ext cx="63" cy="63"/>
                </a:xfrm>
                <a:custGeom>
                  <a:avLst/>
                  <a:gdLst>
                    <a:gd name="T0" fmla="*/ 32 w 63"/>
                    <a:gd name="T1" fmla="*/ 0 h 63"/>
                    <a:gd name="T2" fmla="*/ 38 w 63"/>
                    <a:gd name="T3" fmla="*/ 0 h 63"/>
                    <a:gd name="T4" fmla="*/ 43 w 63"/>
                    <a:gd name="T5" fmla="*/ 2 h 63"/>
                    <a:gd name="T6" fmla="*/ 49 w 63"/>
                    <a:gd name="T7" fmla="*/ 4 h 63"/>
                    <a:gd name="T8" fmla="*/ 55 w 63"/>
                    <a:gd name="T9" fmla="*/ 8 h 63"/>
                    <a:gd name="T10" fmla="*/ 57 w 63"/>
                    <a:gd name="T11" fmla="*/ 14 h 63"/>
                    <a:gd name="T12" fmla="*/ 61 w 63"/>
                    <a:gd name="T13" fmla="*/ 19 h 63"/>
                    <a:gd name="T14" fmla="*/ 63 w 63"/>
                    <a:gd name="T15" fmla="*/ 23 h 63"/>
                    <a:gd name="T16" fmla="*/ 63 w 63"/>
                    <a:gd name="T17" fmla="*/ 31 h 63"/>
                    <a:gd name="T18" fmla="*/ 63 w 63"/>
                    <a:gd name="T19" fmla="*/ 37 h 63"/>
                    <a:gd name="T20" fmla="*/ 61 w 63"/>
                    <a:gd name="T21" fmla="*/ 43 h 63"/>
                    <a:gd name="T22" fmla="*/ 57 w 63"/>
                    <a:gd name="T23" fmla="*/ 49 h 63"/>
                    <a:gd name="T24" fmla="*/ 55 w 63"/>
                    <a:gd name="T25" fmla="*/ 53 h 63"/>
                    <a:gd name="T26" fmla="*/ 49 w 63"/>
                    <a:gd name="T27" fmla="*/ 57 h 63"/>
                    <a:gd name="T28" fmla="*/ 43 w 63"/>
                    <a:gd name="T29" fmla="*/ 61 h 63"/>
                    <a:gd name="T30" fmla="*/ 38 w 63"/>
                    <a:gd name="T31" fmla="*/ 63 h 63"/>
                    <a:gd name="T32" fmla="*/ 32 w 63"/>
                    <a:gd name="T33" fmla="*/ 63 h 63"/>
                    <a:gd name="T34" fmla="*/ 26 w 63"/>
                    <a:gd name="T35" fmla="*/ 63 h 63"/>
                    <a:gd name="T36" fmla="*/ 18 w 63"/>
                    <a:gd name="T37" fmla="*/ 61 h 63"/>
                    <a:gd name="T38" fmla="*/ 14 w 63"/>
                    <a:gd name="T39" fmla="*/ 57 h 63"/>
                    <a:gd name="T40" fmla="*/ 8 w 63"/>
                    <a:gd name="T41" fmla="*/ 53 h 63"/>
                    <a:gd name="T42" fmla="*/ 4 w 63"/>
                    <a:gd name="T43" fmla="*/ 49 h 63"/>
                    <a:gd name="T44" fmla="*/ 2 w 63"/>
                    <a:gd name="T45" fmla="*/ 43 h 63"/>
                    <a:gd name="T46" fmla="*/ 0 w 63"/>
                    <a:gd name="T47" fmla="*/ 37 h 63"/>
                    <a:gd name="T48" fmla="*/ 0 w 63"/>
                    <a:gd name="T49" fmla="*/ 31 h 63"/>
                    <a:gd name="T50" fmla="*/ 0 w 63"/>
                    <a:gd name="T51" fmla="*/ 23 h 63"/>
                    <a:gd name="T52" fmla="*/ 2 w 63"/>
                    <a:gd name="T53" fmla="*/ 19 h 63"/>
                    <a:gd name="T54" fmla="*/ 4 w 63"/>
                    <a:gd name="T55" fmla="*/ 14 h 63"/>
                    <a:gd name="T56" fmla="*/ 8 w 63"/>
                    <a:gd name="T57" fmla="*/ 8 h 63"/>
                    <a:gd name="T58" fmla="*/ 14 w 63"/>
                    <a:gd name="T59" fmla="*/ 4 h 63"/>
                    <a:gd name="T60" fmla="*/ 18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3" y="2"/>
                      </a:lnTo>
                      <a:lnTo>
                        <a:pt x="49" y="4"/>
                      </a:lnTo>
                      <a:lnTo>
                        <a:pt x="55" y="8"/>
                      </a:lnTo>
                      <a:lnTo>
                        <a:pt x="57" y="14"/>
                      </a:lnTo>
                      <a:lnTo>
                        <a:pt x="61" y="19"/>
                      </a:lnTo>
                      <a:lnTo>
                        <a:pt x="63" y="23"/>
                      </a:lnTo>
                      <a:lnTo>
                        <a:pt x="63" y="31"/>
                      </a:lnTo>
                      <a:lnTo>
                        <a:pt x="63" y="37"/>
                      </a:lnTo>
                      <a:lnTo>
                        <a:pt x="61" y="43"/>
                      </a:lnTo>
                      <a:lnTo>
                        <a:pt x="57" y="49"/>
                      </a:lnTo>
                      <a:lnTo>
                        <a:pt x="55" y="53"/>
                      </a:lnTo>
                      <a:lnTo>
                        <a:pt x="49" y="57"/>
                      </a:lnTo>
                      <a:lnTo>
                        <a:pt x="43" y="61"/>
                      </a:lnTo>
                      <a:lnTo>
                        <a:pt x="38" y="63"/>
                      </a:lnTo>
                      <a:lnTo>
                        <a:pt x="32" y="63"/>
                      </a:lnTo>
                      <a:lnTo>
                        <a:pt x="26" y="63"/>
                      </a:lnTo>
                      <a:lnTo>
                        <a:pt x="18" y="61"/>
                      </a:lnTo>
                      <a:lnTo>
                        <a:pt x="14" y="57"/>
                      </a:lnTo>
                      <a:lnTo>
                        <a:pt x="8" y="53"/>
                      </a:lnTo>
                      <a:lnTo>
                        <a:pt x="4" y="49"/>
                      </a:lnTo>
                      <a:lnTo>
                        <a:pt x="2" y="43"/>
                      </a:lnTo>
                      <a:lnTo>
                        <a:pt x="0" y="37"/>
                      </a:lnTo>
                      <a:lnTo>
                        <a:pt x="0" y="31"/>
                      </a:lnTo>
                      <a:lnTo>
                        <a:pt x="0" y="23"/>
                      </a:lnTo>
                      <a:lnTo>
                        <a:pt x="2" y="19"/>
                      </a:lnTo>
                      <a:lnTo>
                        <a:pt x="4" y="14"/>
                      </a:lnTo>
                      <a:lnTo>
                        <a:pt x="8" y="8"/>
                      </a:lnTo>
                      <a:lnTo>
                        <a:pt x="14" y="4"/>
                      </a:lnTo>
                      <a:lnTo>
                        <a:pt x="18"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8" name="Freeform 421"/>
                <p:cNvSpPr>
                  <a:spLocks/>
                </p:cNvSpPr>
                <p:nvPr/>
              </p:nvSpPr>
              <p:spPr bwMode="auto">
                <a:xfrm>
                  <a:off x="4646" y="703"/>
                  <a:ext cx="63" cy="63"/>
                </a:xfrm>
                <a:custGeom>
                  <a:avLst/>
                  <a:gdLst>
                    <a:gd name="T0" fmla="*/ 32 w 63"/>
                    <a:gd name="T1" fmla="*/ 0 h 63"/>
                    <a:gd name="T2" fmla="*/ 32 w 63"/>
                    <a:gd name="T3" fmla="*/ 0 h 63"/>
                    <a:gd name="T4" fmla="*/ 38 w 63"/>
                    <a:gd name="T5" fmla="*/ 0 h 63"/>
                    <a:gd name="T6" fmla="*/ 43 w 63"/>
                    <a:gd name="T7" fmla="*/ 2 h 63"/>
                    <a:gd name="T8" fmla="*/ 49 w 63"/>
                    <a:gd name="T9" fmla="*/ 4 h 63"/>
                    <a:gd name="T10" fmla="*/ 55 w 63"/>
                    <a:gd name="T11" fmla="*/ 8 h 63"/>
                    <a:gd name="T12" fmla="*/ 57 w 63"/>
                    <a:gd name="T13" fmla="*/ 14 h 63"/>
                    <a:gd name="T14" fmla="*/ 61 w 63"/>
                    <a:gd name="T15" fmla="*/ 19 h 63"/>
                    <a:gd name="T16" fmla="*/ 63 w 63"/>
                    <a:gd name="T17" fmla="*/ 23 h 63"/>
                    <a:gd name="T18" fmla="*/ 63 w 63"/>
                    <a:gd name="T19" fmla="*/ 31 h 63"/>
                    <a:gd name="T20" fmla="*/ 63 w 63"/>
                    <a:gd name="T21" fmla="*/ 37 h 63"/>
                    <a:gd name="T22" fmla="*/ 61 w 63"/>
                    <a:gd name="T23" fmla="*/ 43 h 63"/>
                    <a:gd name="T24" fmla="*/ 57 w 63"/>
                    <a:gd name="T25" fmla="*/ 49 h 63"/>
                    <a:gd name="T26" fmla="*/ 55 w 63"/>
                    <a:gd name="T27" fmla="*/ 53 h 63"/>
                    <a:gd name="T28" fmla="*/ 49 w 63"/>
                    <a:gd name="T29" fmla="*/ 57 h 63"/>
                    <a:gd name="T30" fmla="*/ 43 w 63"/>
                    <a:gd name="T31" fmla="*/ 61 h 63"/>
                    <a:gd name="T32" fmla="*/ 38 w 63"/>
                    <a:gd name="T33" fmla="*/ 63 h 63"/>
                    <a:gd name="T34" fmla="*/ 32 w 63"/>
                    <a:gd name="T35" fmla="*/ 63 h 63"/>
                    <a:gd name="T36" fmla="*/ 26 w 63"/>
                    <a:gd name="T37" fmla="*/ 63 h 63"/>
                    <a:gd name="T38" fmla="*/ 18 w 63"/>
                    <a:gd name="T39" fmla="*/ 61 h 63"/>
                    <a:gd name="T40" fmla="*/ 14 w 63"/>
                    <a:gd name="T41" fmla="*/ 57 h 63"/>
                    <a:gd name="T42" fmla="*/ 8 w 63"/>
                    <a:gd name="T43" fmla="*/ 53 h 63"/>
                    <a:gd name="T44" fmla="*/ 4 w 63"/>
                    <a:gd name="T45" fmla="*/ 49 h 63"/>
                    <a:gd name="T46" fmla="*/ 2 w 63"/>
                    <a:gd name="T47" fmla="*/ 43 h 63"/>
                    <a:gd name="T48" fmla="*/ 0 w 63"/>
                    <a:gd name="T49" fmla="*/ 37 h 63"/>
                    <a:gd name="T50" fmla="*/ 0 w 63"/>
                    <a:gd name="T51" fmla="*/ 31 h 63"/>
                    <a:gd name="T52" fmla="*/ 0 w 63"/>
                    <a:gd name="T53" fmla="*/ 23 h 63"/>
                    <a:gd name="T54" fmla="*/ 2 w 63"/>
                    <a:gd name="T55" fmla="*/ 19 h 63"/>
                    <a:gd name="T56" fmla="*/ 4 w 63"/>
                    <a:gd name="T57" fmla="*/ 14 h 63"/>
                    <a:gd name="T58" fmla="*/ 8 w 63"/>
                    <a:gd name="T59" fmla="*/ 8 h 63"/>
                    <a:gd name="T60" fmla="*/ 14 w 63"/>
                    <a:gd name="T61" fmla="*/ 4 h 63"/>
                    <a:gd name="T62" fmla="*/ 18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3" y="2"/>
                      </a:lnTo>
                      <a:lnTo>
                        <a:pt x="49" y="4"/>
                      </a:lnTo>
                      <a:lnTo>
                        <a:pt x="55" y="8"/>
                      </a:lnTo>
                      <a:lnTo>
                        <a:pt x="57" y="14"/>
                      </a:lnTo>
                      <a:lnTo>
                        <a:pt x="61" y="19"/>
                      </a:lnTo>
                      <a:lnTo>
                        <a:pt x="63" y="23"/>
                      </a:lnTo>
                      <a:lnTo>
                        <a:pt x="63" y="31"/>
                      </a:lnTo>
                      <a:lnTo>
                        <a:pt x="63" y="37"/>
                      </a:lnTo>
                      <a:lnTo>
                        <a:pt x="61" y="43"/>
                      </a:lnTo>
                      <a:lnTo>
                        <a:pt x="57" y="49"/>
                      </a:lnTo>
                      <a:lnTo>
                        <a:pt x="55" y="53"/>
                      </a:lnTo>
                      <a:lnTo>
                        <a:pt x="49" y="57"/>
                      </a:lnTo>
                      <a:lnTo>
                        <a:pt x="43" y="61"/>
                      </a:lnTo>
                      <a:lnTo>
                        <a:pt x="38" y="63"/>
                      </a:lnTo>
                      <a:lnTo>
                        <a:pt x="32" y="63"/>
                      </a:lnTo>
                      <a:lnTo>
                        <a:pt x="26" y="63"/>
                      </a:lnTo>
                      <a:lnTo>
                        <a:pt x="18" y="61"/>
                      </a:lnTo>
                      <a:lnTo>
                        <a:pt x="14" y="57"/>
                      </a:lnTo>
                      <a:lnTo>
                        <a:pt x="8" y="53"/>
                      </a:lnTo>
                      <a:lnTo>
                        <a:pt x="4" y="49"/>
                      </a:lnTo>
                      <a:lnTo>
                        <a:pt x="2" y="43"/>
                      </a:lnTo>
                      <a:lnTo>
                        <a:pt x="0" y="37"/>
                      </a:lnTo>
                      <a:lnTo>
                        <a:pt x="0" y="31"/>
                      </a:lnTo>
                      <a:lnTo>
                        <a:pt x="0" y="23"/>
                      </a:lnTo>
                      <a:lnTo>
                        <a:pt x="2" y="19"/>
                      </a:lnTo>
                      <a:lnTo>
                        <a:pt x="4" y="14"/>
                      </a:lnTo>
                      <a:lnTo>
                        <a:pt x="8" y="8"/>
                      </a:lnTo>
                      <a:lnTo>
                        <a:pt x="14" y="4"/>
                      </a:lnTo>
                      <a:lnTo>
                        <a:pt x="18"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9" name="Freeform 422"/>
                <p:cNvSpPr>
                  <a:spLocks/>
                </p:cNvSpPr>
                <p:nvPr/>
              </p:nvSpPr>
              <p:spPr bwMode="auto">
                <a:xfrm>
                  <a:off x="4611" y="734"/>
                  <a:ext cx="63" cy="63"/>
                </a:xfrm>
                <a:custGeom>
                  <a:avLst/>
                  <a:gdLst>
                    <a:gd name="T0" fmla="*/ 31 w 63"/>
                    <a:gd name="T1" fmla="*/ 0 h 63"/>
                    <a:gd name="T2" fmla="*/ 37 w 63"/>
                    <a:gd name="T3" fmla="*/ 0 h 63"/>
                    <a:gd name="T4" fmla="*/ 43 w 63"/>
                    <a:gd name="T5" fmla="*/ 2 h 63"/>
                    <a:gd name="T6" fmla="*/ 49 w 63"/>
                    <a:gd name="T7" fmla="*/ 4 h 63"/>
                    <a:gd name="T8" fmla="*/ 53 w 63"/>
                    <a:gd name="T9" fmla="*/ 8 h 63"/>
                    <a:gd name="T10" fmla="*/ 57 w 63"/>
                    <a:gd name="T11" fmla="*/ 14 h 63"/>
                    <a:gd name="T12" fmla="*/ 61 w 63"/>
                    <a:gd name="T13" fmla="*/ 20 h 63"/>
                    <a:gd name="T14" fmla="*/ 63 w 63"/>
                    <a:gd name="T15" fmla="*/ 26 h 63"/>
                    <a:gd name="T16" fmla="*/ 63 w 63"/>
                    <a:gd name="T17" fmla="*/ 32 h 63"/>
                    <a:gd name="T18" fmla="*/ 63 w 63"/>
                    <a:gd name="T19" fmla="*/ 38 h 63"/>
                    <a:gd name="T20" fmla="*/ 61 w 63"/>
                    <a:gd name="T21" fmla="*/ 44 h 63"/>
                    <a:gd name="T22" fmla="*/ 57 w 63"/>
                    <a:gd name="T23" fmla="*/ 49 h 63"/>
                    <a:gd name="T24" fmla="*/ 53 w 63"/>
                    <a:gd name="T25" fmla="*/ 55 h 63"/>
                    <a:gd name="T26" fmla="*/ 49 w 63"/>
                    <a:gd name="T27" fmla="*/ 57 h 63"/>
                    <a:gd name="T28" fmla="*/ 43 w 63"/>
                    <a:gd name="T29" fmla="*/ 61 h 63"/>
                    <a:gd name="T30" fmla="*/ 37 w 63"/>
                    <a:gd name="T31" fmla="*/ 63 h 63"/>
                    <a:gd name="T32" fmla="*/ 31 w 63"/>
                    <a:gd name="T33" fmla="*/ 63 h 63"/>
                    <a:gd name="T34" fmla="*/ 23 w 63"/>
                    <a:gd name="T35" fmla="*/ 63 h 63"/>
                    <a:gd name="T36" fmla="*/ 17 w 63"/>
                    <a:gd name="T37" fmla="*/ 61 h 63"/>
                    <a:gd name="T38" fmla="*/ 13 w 63"/>
                    <a:gd name="T39" fmla="*/ 57 h 63"/>
                    <a:gd name="T40" fmla="*/ 8 w 63"/>
                    <a:gd name="T41" fmla="*/ 55 h 63"/>
                    <a:gd name="T42" fmla="*/ 4 w 63"/>
                    <a:gd name="T43" fmla="*/ 49 h 63"/>
                    <a:gd name="T44" fmla="*/ 2 w 63"/>
                    <a:gd name="T45" fmla="*/ 44 h 63"/>
                    <a:gd name="T46" fmla="*/ 0 w 63"/>
                    <a:gd name="T47" fmla="*/ 38 h 63"/>
                    <a:gd name="T48" fmla="*/ 0 w 63"/>
                    <a:gd name="T49" fmla="*/ 32 h 63"/>
                    <a:gd name="T50" fmla="*/ 0 w 63"/>
                    <a:gd name="T51" fmla="*/ 26 h 63"/>
                    <a:gd name="T52" fmla="*/ 2 w 63"/>
                    <a:gd name="T53" fmla="*/ 20 h 63"/>
                    <a:gd name="T54" fmla="*/ 4 w 63"/>
                    <a:gd name="T55" fmla="*/ 14 h 63"/>
                    <a:gd name="T56" fmla="*/ 8 w 63"/>
                    <a:gd name="T57" fmla="*/ 8 h 63"/>
                    <a:gd name="T58" fmla="*/ 13 w 63"/>
                    <a:gd name="T59" fmla="*/ 4 h 63"/>
                    <a:gd name="T60" fmla="*/ 17 w 63"/>
                    <a:gd name="T61" fmla="*/ 2 h 63"/>
                    <a:gd name="T62" fmla="*/ 23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4"/>
                      </a:lnTo>
                      <a:lnTo>
                        <a:pt x="53" y="8"/>
                      </a:lnTo>
                      <a:lnTo>
                        <a:pt x="57" y="14"/>
                      </a:lnTo>
                      <a:lnTo>
                        <a:pt x="61" y="20"/>
                      </a:lnTo>
                      <a:lnTo>
                        <a:pt x="63" y="26"/>
                      </a:lnTo>
                      <a:lnTo>
                        <a:pt x="63" y="32"/>
                      </a:lnTo>
                      <a:lnTo>
                        <a:pt x="63" y="38"/>
                      </a:lnTo>
                      <a:lnTo>
                        <a:pt x="61" y="44"/>
                      </a:lnTo>
                      <a:lnTo>
                        <a:pt x="57" y="49"/>
                      </a:lnTo>
                      <a:lnTo>
                        <a:pt x="53" y="55"/>
                      </a:lnTo>
                      <a:lnTo>
                        <a:pt x="49" y="57"/>
                      </a:lnTo>
                      <a:lnTo>
                        <a:pt x="43" y="61"/>
                      </a:lnTo>
                      <a:lnTo>
                        <a:pt x="37" y="63"/>
                      </a:lnTo>
                      <a:lnTo>
                        <a:pt x="31" y="63"/>
                      </a:lnTo>
                      <a:lnTo>
                        <a:pt x="23" y="63"/>
                      </a:lnTo>
                      <a:lnTo>
                        <a:pt x="17" y="61"/>
                      </a:lnTo>
                      <a:lnTo>
                        <a:pt x="13" y="57"/>
                      </a:lnTo>
                      <a:lnTo>
                        <a:pt x="8" y="55"/>
                      </a:lnTo>
                      <a:lnTo>
                        <a:pt x="4" y="49"/>
                      </a:lnTo>
                      <a:lnTo>
                        <a:pt x="2" y="44"/>
                      </a:lnTo>
                      <a:lnTo>
                        <a:pt x="0" y="38"/>
                      </a:lnTo>
                      <a:lnTo>
                        <a:pt x="0" y="32"/>
                      </a:lnTo>
                      <a:lnTo>
                        <a:pt x="0" y="26"/>
                      </a:lnTo>
                      <a:lnTo>
                        <a:pt x="2" y="20"/>
                      </a:lnTo>
                      <a:lnTo>
                        <a:pt x="4" y="14"/>
                      </a:lnTo>
                      <a:lnTo>
                        <a:pt x="8" y="8"/>
                      </a:lnTo>
                      <a:lnTo>
                        <a:pt x="13" y="4"/>
                      </a:lnTo>
                      <a:lnTo>
                        <a:pt x="17" y="2"/>
                      </a:lnTo>
                      <a:lnTo>
                        <a:pt x="23"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0" name="Freeform 423"/>
                <p:cNvSpPr>
                  <a:spLocks/>
                </p:cNvSpPr>
                <p:nvPr/>
              </p:nvSpPr>
              <p:spPr bwMode="auto">
                <a:xfrm>
                  <a:off x="4611" y="734"/>
                  <a:ext cx="63" cy="63"/>
                </a:xfrm>
                <a:custGeom>
                  <a:avLst/>
                  <a:gdLst>
                    <a:gd name="T0" fmla="*/ 31 w 63"/>
                    <a:gd name="T1" fmla="*/ 0 h 63"/>
                    <a:gd name="T2" fmla="*/ 31 w 63"/>
                    <a:gd name="T3" fmla="*/ 0 h 63"/>
                    <a:gd name="T4" fmla="*/ 37 w 63"/>
                    <a:gd name="T5" fmla="*/ 0 h 63"/>
                    <a:gd name="T6" fmla="*/ 43 w 63"/>
                    <a:gd name="T7" fmla="*/ 2 h 63"/>
                    <a:gd name="T8" fmla="*/ 49 w 63"/>
                    <a:gd name="T9" fmla="*/ 4 h 63"/>
                    <a:gd name="T10" fmla="*/ 53 w 63"/>
                    <a:gd name="T11" fmla="*/ 8 h 63"/>
                    <a:gd name="T12" fmla="*/ 57 w 63"/>
                    <a:gd name="T13" fmla="*/ 14 h 63"/>
                    <a:gd name="T14" fmla="*/ 61 w 63"/>
                    <a:gd name="T15" fmla="*/ 20 h 63"/>
                    <a:gd name="T16" fmla="*/ 63 w 63"/>
                    <a:gd name="T17" fmla="*/ 26 h 63"/>
                    <a:gd name="T18" fmla="*/ 63 w 63"/>
                    <a:gd name="T19" fmla="*/ 32 h 63"/>
                    <a:gd name="T20" fmla="*/ 63 w 63"/>
                    <a:gd name="T21" fmla="*/ 38 h 63"/>
                    <a:gd name="T22" fmla="*/ 61 w 63"/>
                    <a:gd name="T23" fmla="*/ 44 h 63"/>
                    <a:gd name="T24" fmla="*/ 57 w 63"/>
                    <a:gd name="T25" fmla="*/ 49 h 63"/>
                    <a:gd name="T26" fmla="*/ 53 w 63"/>
                    <a:gd name="T27" fmla="*/ 55 h 63"/>
                    <a:gd name="T28" fmla="*/ 49 w 63"/>
                    <a:gd name="T29" fmla="*/ 57 h 63"/>
                    <a:gd name="T30" fmla="*/ 43 w 63"/>
                    <a:gd name="T31" fmla="*/ 61 h 63"/>
                    <a:gd name="T32" fmla="*/ 37 w 63"/>
                    <a:gd name="T33" fmla="*/ 63 h 63"/>
                    <a:gd name="T34" fmla="*/ 31 w 63"/>
                    <a:gd name="T35" fmla="*/ 63 h 63"/>
                    <a:gd name="T36" fmla="*/ 23 w 63"/>
                    <a:gd name="T37" fmla="*/ 63 h 63"/>
                    <a:gd name="T38" fmla="*/ 17 w 63"/>
                    <a:gd name="T39" fmla="*/ 61 h 63"/>
                    <a:gd name="T40" fmla="*/ 13 w 63"/>
                    <a:gd name="T41" fmla="*/ 57 h 63"/>
                    <a:gd name="T42" fmla="*/ 8 w 63"/>
                    <a:gd name="T43" fmla="*/ 55 h 63"/>
                    <a:gd name="T44" fmla="*/ 4 w 63"/>
                    <a:gd name="T45" fmla="*/ 49 h 63"/>
                    <a:gd name="T46" fmla="*/ 2 w 63"/>
                    <a:gd name="T47" fmla="*/ 44 h 63"/>
                    <a:gd name="T48" fmla="*/ 0 w 63"/>
                    <a:gd name="T49" fmla="*/ 38 h 63"/>
                    <a:gd name="T50" fmla="*/ 0 w 63"/>
                    <a:gd name="T51" fmla="*/ 32 h 63"/>
                    <a:gd name="T52" fmla="*/ 0 w 63"/>
                    <a:gd name="T53" fmla="*/ 26 h 63"/>
                    <a:gd name="T54" fmla="*/ 2 w 63"/>
                    <a:gd name="T55" fmla="*/ 20 h 63"/>
                    <a:gd name="T56" fmla="*/ 4 w 63"/>
                    <a:gd name="T57" fmla="*/ 14 h 63"/>
                    <a:gd name="T58" fmla="*/ 8 w 63"/>
                    <a:gd name="T59" fmla="*/ 8 h 63"/>
                    <a:gd name="T60" fmla="*/ 13 w 63"/>
                    <a:gd name="T61" fmla="*/ 4 h 63"/>
                    <a:gd name="T62" fmla="*/ 17 w 63"/>
                    <a:gd name="T63" fmla="*/ 2 h 63"/>
                    <a:gd name="T64" fmla="*/ 23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4"/>
                      </a:lnTo>
                      <a:lnTo>
                        <a:pt x="53" y="8"/>
                      </a:lnTo>
                      <a:lnTo>
                        <a:pt x="57" y="14"/>
                      </a:lnTo>
                      <a:lnTo>
                        <a:pt x="61" y="20"/>
                      </a:lnTo>
                      <a:lnTo>
                        <a:pt x="63" y="26"/>
                      </a:lnTo>
                      <a:lnTo>
                        <a:pt x="63" y="32"/>
                      </a:lnTo>
                      <a:lnTo>
                        <a:pt x="63" y="38"/>
                      </a:lnTo>
                      <a:lnTo>
                        <a:pt x="61" y="44"/>
                      </a:lnTo>
                      <a:lnTo>
                        <a:pt x="57" y="49"/>
                      </a:lnTo>
                      <a:lnTo>
                        <a:pt x="53" y="55"/>
                      </a:lnTo>
                      <a:lnTo>
                        <a:pt x="49" y="57"/>
                      </a:lnTo>
                      <a:lnTo>
                        <a:pt x="43" y="61"/>
                      </a:lnTo>
                      <a:lnTo>
                        <a:pt x="37" y="63"/>
                      </a:lnTo>
                      <a:lnTo>
                        <a:pt x="31" y="63"/>
                      </a:lnTo>
                      <a:lnTo>
                        <a:pt x="23" y="63"/>
                      </a:lnTo>
                      <a:lnTo>
                        <a:pt x="17" y="61"/>
                      </a:lnTo>
                      <a:lnTo>
                        <a:pt x="13" y="57"/>
                      </a:lnTo>
                      <a:lnTo>
                        <a:pt x="8" y="55"/>
                      </a:lnTo>
                      <a:lnTo>
                        <a:pt x="4" y="49"/>
                      </a:lnTo>
                      <a:lnTo>
                        <a:pt x="2" y="44"/>
                      </a:lnTo>
                      <a:lnTo>
                        <a:pt x="0" y="38"/>
                      </a:lnTo>
                      <a:lnTo>
                        <a:pt x="0" y="32"/>
                      </a:lnTo>
                      <a:lnTo>
                        <a:pt x="0" y="26"/>
                      </a:lnTo>
                      <a:lnTo>
                        <a:pt x="2" y="20"/>
                      </a:lnTo>
                      <a:lnTo>
                        <a:pt x="4" y="14"/>
                      </a:lnTo>
                      <a:lnTo>
                        <a:pt x="8" y="8"/>
                      </a:lnTo>
                      <a:lnTo>
                        <a:pt x="13" y="4"/>
                      </a:lnTo>
                      <a:lnTo>
                        <a:pt x="17" y="2"/>
                      </a:lnTo>
                      <a:lnTo>
                        <a:pt x="23"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1" name="Freeform 424"/>
                <p:cNvSpPr>
                  <a:spLocks/>
                </p:cNvSpPr>
                <p:nvPr/>
              </p:nvSpPr>
              <p:spPr bwMode="auto">
                <a:xfrm>
                  <a:off x="4640" y="774"/>
                  <a:ext cx="65" cy="65"/>
                </a:xfrm>
                <a:custGeom>
                  <a:avLst/>
                  <a:gdLst>
                    <a:gd name="T0" fmla="*/ 32 w 65"/>
                    <a:gd name="T1" fmla="*/ 0 h 65"/>
                    <a:gd name="T2" fmla="*/ 40 w 65"/>
                    <a:gd name="T3" fmla="*/ 2 h 65"/>
                    <a:gd name="T4" fmla="*/ 45 w 65"/>
                    <a:gd name="T5" fmla="*/ 4 h 65"/>
                    <a:gd name="T6" fmla="*/ 51 w 65"/>
                    <a:gd name="T7" fmla="*/ 6 h 65"/>
                    <a:gd name="T8" fmla="*/ 55 w 65"/>
                    <a:gd name="T9" fmla="*/ 9 h 65"/>
                    <a:gd name="T10" fmla="*/ 59 w 65"/>
                    <a:gd name="T11" fmla="*/ 15 h 65"/>
                    <a:gd name="T12" fmla="*/ 61 w 65"/>
                    <a:gd name="T13" fmla="*/ 19 h 65"/>
                    <a:gd name="T14" fmla="*/ 63 w 65"/>
                    <a:gd name="T15" fmla="*/ 27 h 65"/>
                    <a:gd name="T16" fmla="*/ 65 w 65"/>
                    <a:gd name="T17" fmla="*/ 33 h 65"/>
                    <a:gd name="T18" fmla="*/ 63 w 65"/>
                    <a:gd name="T19" fmla="*/ 39 h 65"/>
                    <a:gd name="T20" fmla="*/ 61 w 65"/>
                    <a:gd name="T21" fmla="*/ 45 h 65"/>
                    <a:gd name="T22" fmla="*/ 59 w 65"/>
                    <a:gd name="T23" fmla="*/ 51 h 65"/>
                    <a:gd name="T24" fmla="*/ 55 w 65"/>
                    <a:gd name="T25" fmla="*/ 55 h 65"/>
                    <a:gd name="T26" fmla="*/ 51 w 65"/>
                    <a:gd name="T27" fmla="*/ 59 h 65"/>
                    <a:gd name="T28" fmla="*/ 45 w 65"/>
                    <a:gd name="T29" fmla="*/ 63 h 65"/>
                    <a:gd name="T30" fmla="*/ 40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7 h 65"/>
                    <a:gd name="T52" fmla="*/ 2 w 65"/>
                    <a:gd name="T53" fmla="*/ 19 h 65"/>
                    <a:gd name="T54" fmla="*/ 6 w 65"/>
                    <a:gd name="T55" fmla="*/ 15 h 65"/>
                    <a:gd name="T56" fmla="*/ 10 w 65"/>
                    <a:gd name="T57" fmla="*/ 9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5" y="4"/>
                      </a:lnTo>
                      <a:lnTo>
                        <a:pt x="51" y="6"/>
                      </a:lnTo>
                      <a:lnTo>
                        <a:pt x="55" y="9"/>
                      </a:lnTo>
                      <a:lnTo>
                        <a:pt x="59" y="15"/>
                      </a:lnTo>
                      <a:lnTo>
                        <a:pt x="61" y="19"/>
                      </a:lnTo>
                      <a:lnTo>
                        <a:pt x="63" y="27"/>
                      </a:ln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19"/>
                      </a:lnTo>
                      <a:lnTo>
                        <a:pt x="6" y="15"/>
                      </a:lnTo>
                      <a:lnTo>
                        <a:pt x="10" y="9"/>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2" name="Freeform 425"/>
                <p:cNvSpPr>
                  <a:spLocks/>
                </p:cNvSpPr>
                <p:nvPr/>
              </p:nvSpPr>
              <p:spPr bwMode="auto">
                <a:xfrm>
                  <a:off x="4640" y="774"/>
                  <a:ext cx="65" cy="65"/>
                </a:xfrm>
                <a:custGeom>
                  <a:avLst/>
                  <a:gdLst>
                    <a:gd name="T0" fmla="*/ 32 w 65"/>
                    <a:gd name="T1" fmla="*/ 0 h 65"/>
                    <a:gd name="T2" fmla="*/ 32 w 65"/>
                    <a:gd name="T3" fmla="*/ 0 h 65"/>
                    <a:gd name="T4" fmla="*/ 40 w 65"/>
                    <a:gd name="T5" fmla="*/ 2 h 65"/>
                    <a:gd name="T6" fmla="*/ 45 w 65"/>
                    <a:gd name="T7" fmla="*/ 4 h 65"/>
                    <a:gd name="T8" fmla="*/ 51 w 65"/>
                    <a:gd name="T9" fmla="*/ 6 h 65"/>
                    <a:gd name="T10" fmla="*/ 55 w 65"/>
                    <a:gd name="T11" fmla="*/ 9 h 65"/>
                    <a:gd name="T12" fmla="*/ 59 w 65"/>
                    <a:gd name="T13" fmla="*/ 15 h 65"/>
                    <a:gd name="T14" fmla="*/ 61 w 65"/>
                    <a:gd name="T15" fmla="*/ 19 h 65"/>
                    <a:gd name="T16" fmla="*/ 63 w 65"/>
                    <a:gd name="T17" fmla="*/ 27 h 65"/>
                    <a:gd name="T18" fmla="*/ 65 w 65"/>
                    <a:gd name="T19" fmla="*/ 33 h 65"/>
                    <a:gd name="T20" fmla="*/ 63 w 65"/>
                    <a:gd name="T21" fmla="*/ 39 h 65"/>
                    <a:gd name="T22" fmla="*/ 61 w 65"/>
                    <a:gd name="T23" fmla="*/ 45 h 65"/>
                    <a:gd name="T24" fmla="*/ 59 w 65"/>
                    <a:gd name="T25" fmla="*/ 51 h 65"/>
                    <a:gd name="T26" fmla="*/ 55 w 65"/>
                    <a:gd name="T27" fmla="*/ 55 h 65"/>
                    <a:gd name="T28" fmla="*/ 51 w 65"/>
                    <a:gd name="T29" fmla="*/ 59 h 65"/>
                    <a:gd name="T30" fmla="*/ 45 w 65"/>
                    <a:gd name="T31" fmla="*/ 63 h 65"/>
                    <a:gd name="T32" fmla="*/ 40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7 h 65"/>
                    <a:gd name="T54" fmla="*/ 2 w 65"/>
                    <a:gd name="T55" fmla="*/ 19 h 65"/>
                    <a:gd name="T56" fmla="*/ 6 w 65"/>
                    <a:gd name="T57" fmla="*/ 15 h 65"/>
                    <a:gd name="T58" fmla="*/ 10 w 65"/>
                    <a:gd name="T59" fmla="*/ 9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5" y="4"/>
                      </a:lnTo>
                      <a:lnTo>
                        <a:pt x="51" y="6"/>
                      </a:lnTo>
                      <a:lnTo>
                        <a:pt x="55" y="9"/>
                      </a:lnTo>
                      <a:lnTo>
                        <a:pt x="59" y="15"/>
                      </a:lnTo>
                      <a:lnTo>
                        <a:pt x="61" y="19"/>
                      </a:lnTo>
                      <a:lnTo>
                        <a:pt x="63" y="27"/>
                      </a:ln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19"/>
                      </a:lnTo>
                      <a:lnTo>
                        <a:pt x="6" y="15"/>
                      </a:lnTo>
                      <a:lnTo>
                        <a:pt x="10" y="9"/>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3" name="Freeform 426"/>
                <p:cNvSpPr>
                  <a:spLocks/>
                </p:cNvSpPr>
                <p:nvPr/>
              </p:nvSpPr>
              <p:spPr bwMode="auto">
                <a:xfrm>
                  <a:off x="4512" y="632"/>
                  <a:ext cx="65" cy="65"/>
                </a:xfrm>
                <a:custGeom>
                  <a:avLst/>
                  <a:gdLst>
                    <a:gd name="T0" fmla="*/ 0 w 65"/>
                    <a:gd name="T1" fmla="*/ 31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8 w 65"/>
                    <a:gd name="T15" fmla="*/ 2 h 65"/>
                    <a:gd name="T16" fmla="*/ 34 w 65"/>
                    <a:gd name="T17" fmla="*/ 0 h 65"/>
                    <a:gd name="T18" fmla="*/ 40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1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8 w 65"/>
                    <a:gd name="T51" fmla="*/ 63 h 65"/>
                    <a:gd name="T52" fmla="*/ 20 w 65"/>
                    <a:gd name="T53" fmla="*/ 61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4" y="20"/>
                      </a:lnTo>
                      <a:lnTo>
                        <a:pt x="6" y="14"/>
                      </a:lnTo>
                      <a:lnTo>
                        <a:pt x="10" y="10"/>
                      </a:lnTo>
                      <a:lnTo>
                        <a:pt x="14" y="6"/>
                      </a:lnTo>
                      <a:lnTo>
                        <a:pt x="20" y="2"/>
                      </a:lnTo>
                      <a:lnTo>
                        <a:pt x="28" y="2"/>
                      </a:lnTo>
                      <a:lnTo>
                        <a:pt x="34" y="0"/>
                      </a:lnTo>
                      <a:lnTo>
                        <a:pt x="40" y="2"/>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40" y="63"/>
                      </a:lnTo>
                      <a:lnTo>
                        <a:pt x="34" y="65"/>
                      </a:lnTo>
                      <a:lnTo>
                        <a:pt x="28" y="63"/>
                      </a:lnTo>
                      <a:lnTo>
                        <a:pt x="20" y="61"/>
                      </a:lnTo>
                      <a:lnTo>
                        <a:pt x="14" y="59"/>
                      </a:lnTo>
                      <a:lnTo>
                        <a:pt x="10" y="55"/>
                      </a:lnTo>
                      <a:lnTo>
                        <a:pt x="6" y="51"/>
                      </a:lnTo>
                      <a:lnTo>
                        <a:pt x="4"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4" name="Freeform 427"/>
                <p:cNvSpPr>
                  <a:spLocks/>
                </p:cNvSpPr>
                <p:nvPr/>
              </p:nvSpPr>
              <p:spPr bwMode="auto">
                <a:xfrm>
                  <a:off x="4512" y="632"/>
                  <a:ext cx="65" cy="65"/>
                </a:xfrm>
                <a:custGeom>
                  <a:avLst/>
                  <a:gdLst>
                    <a:gd name="T0" fmla="*/ 0 w 65"/>
                    <a:gd name="T1" fmla="*/ 31 h 65"/>
                    <a:gd name="T2" fmla="*/ 0 w 65"/>
                    <a:gd name="T3" fmla="*/ 31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8 w 65"/>
                    <a:gd name="T17" fmla="*/ 2 h 65"/>
                    <a:gd name="T18" fmla="*/ 34 w 65"/>
                    <a:gd name="T19" fmla="*/ 0 h 65"/>
                    <a:gd name="T20" fmla="*/ 40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1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8 w 65"/>
                    <a:gd name="T53" fmla="*/ 63 h 65"/>
                    <a:gd name="T54" fmla="*/ 20 w 65"/>
                    <a:gd name="T55" fmla="*/ 61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4" y="20"/>
                      </a:lnTo>
                      <a:lnTo>
                        <a:pt x="6" y="14"/>
                      </a:lnTo>
                      <a:lnTo>
                        <a:pt x="10" y="10"/>
                      </a:lnTo>
                      <a:lnTo>
                        <a:pt x="14" y="6"/>
                      </a:lnTo>
                      <a:lnTo>
                        <a:pt x="20" y="2"/>
                      </a:lnTo>
                      <a:lnTo>
                        <a:pt x="28" y="2"/>
                      </a:lnTo>
                      <a:lnTo>
                        <a:pt x="34" y="0"/>
                      </a:lnTo>
                      <a:lnTo>
                        <a:pt x="40" y="2"/>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40" y="63"/>
                      </a:lnTo>
                      <a:lnTo>
                        <a:pt x="34" y="65"/>
                      </a:lnTo>
                      <a:lnTo>
                        <a:pt x="28" y="63"/>
                      </a:lnTo>
                      <a:lnTo>
                        <a:pt x="20" y="61"/>
                      </a:lnTo>
                      <a:lnTo>
                        <a:pt x="14" y="59"/>
                      </a:lnTo>
                      <a:lnTo>
                        <a:pt x="10" y="55"/>
                      </a:lnTo>
                      <a:lnTo>
                        <a:pt x="6" y="51"/>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5" name="Freeform 428"/>
                <p:cNvSpPr>
                  <a:spLocks/>
                </p:cNvSpPr>
                <p:nvPr/>
              </p:nvSpPr>
              <p:spPr bwMode="auto">
                <a:xfrm>
                  <a:off x="4546" y="628"/>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3 w 65"/>
                    <a:gd name="T17" fmla="*/ 65 h 65"/>
                    <a:gd name="T18" fmla="*/ 25 w 65"/>
                    <a:gd name="T19" fmla="*/ 65 h 65"/>
                    <a:gd name="T20" fmla="*/ 19 w 65"/>
                    <a:gd name="T21" fmla="*/ 63 h 65"/>
                    <a:gd name="T22" fmla="*/ 15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6 h 65"/>
                    <a:gd name="T36" fmla="*/ 4 w 65"/>
                    <a:gd name="T37" fmla="*/ 20 h 65"/>
                    <a:gd name="T38" fmla="*/ 6 w 65"/>
                    <a:gd name="T39" fmla="*/ 14 h 65"/>
                    <a:gd name="T40" fmla="*/ 10 w 65"/>
                    <a:gd name="T41" fmla="*/ 10 h 65"/>
                    <a:gd name="T42" fmla="*/ 15 w 65"/>
                    <a:gd name="T43" fmla="*/ 6 h 65"/>
                    <a:gd name="T44" fmla="*/ 19 w 65"/>
                    <a:gd name="T45" fmla="*/ 4 h 65"/>
                    <a:gd name="T46" fmla="*/ 25 w 65"/>
                    <a:gd name="T47" fmla="*/ 2 h 65"/>
                    <a:gd name="T48" fmla="*/ 33 w 65"/>
                    <a:gd name="T49" fmla="*/ 0 h 65"/>
                    <a:gd name="T50" fmla="*/ 39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5" y="63"/>
                      </a:lnTo>
                      <a:lnTo>
                        <a:pt x="39" y="65"/>
                      </a:lnTo>
                      <a:lnTo>
                        <a:pt x="33" y="65"/>
                      </a:lnTo>
                      <a:lnTo>
                        <a:pt x="25" y="65"/>
                      </a:lnTo>
                      <a:lnTo>
                        <a:pt x="19" y="63"/>
                      </a:lnTo>
                      <a:lnTo>
                        <a:pt x="15" y="59"/>
                      </a:lnTo>
                      <a:lnTo>
                        <a:pt x="10" y="55"/>
                      </a:lnTo>
                      <a:lnTo>
                        <a:pt x="6" y="51"/>
                      </a:lnTo>
                      <a:lnTo>
                        <a:pt x="4" y="45"/>
                      </a:lnTo>
                      <a:lnTo>
                        <a:pt x="2" y="39"/>
                      </a:lnTo>
                      <a:lnTo>
                        <a:pt x="0" y="33"/>
                      </a:lnTo>
                      <a:lnTo>
                        <a:pt x="2" y="26"/>
                      </a:lnTo>
                      <a:lnTo>
                        <a:pt x="4" y="20"/>
                      </a:lnTo>
                      <a:lnTo>
                        <a:pt x="6" y="14"/>
                      </a:lnTo>
                      <a:lnTo>
                        <a:pt x="10" y="10"/>
                      </a:lnTo>
                      <a:lnTo>
                        <a:pt x="15" y="6"/>
                      </a:lnTo>
                      <a:lnTo>
                        <a:pt x="19" y="4"/>
                      </a:lnTo>
                      <a:lnTo>
                        <a:pt x="25" y="2"/>
                      </a:lnTo>
                      <a:lnTo>
                        <a:pt x="33" y="0"/>
                      </a:lnTo>
                      <a:lnTo>
                        <a:pt x="39" y="2"/>
                      </a:lnTo>
                      <a:lnTo>
                        <a:pt x="45" y="4"/>
                      </a:lnTo>
                      <a:lnTo>
                        <a:pt x="51" y="6"/>
                      </a:lnTo>
                      <a:lnTo>
                        <a:pt x="55" y="10"/>
                      </a:lnTo>
                      <a:lnTo>
                        <a:pt x="59" y="14"/>
                      </a:lnTo>
                      <a:lnTo>
                        <a:pt x="63" y="20"/>
                      </a:lnTo>
                      <a:lnTo>
                        <a:pt x="65" y="26"/>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6" name="Freeform 429"/>
                <p:cNvSpPr>
                  <a:spLocks/>
                </p:cNvSpPr>
                <p:nvPr/>
              </p:nvSpPr>
              <p:spPr bwMode="auto">
                <a:xfrm>
                  <a:off x="4546" y="628"/>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3 w 65"/>
                    <a:gd name="T19" fmla="*/ 65 h 65"/>
                    <a:gd name="T20" fmla="*/ 25 w 65"/>
                    <a:gd name="T21" fmla="*/ 65 h 65"/>
                    <a:gd name="T22" fmla="*/ 19 w 65"/>
                    <a:gd name="T23" fmla="*/ 63 h 65"/>
                    <a:gd name="T24" fmla="*/ 15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6 h 65"/>
                    <a:gd name="T38" fmla="*/ 4 w 65"/>
                    <a:gd name="T39" fmla="*/ 20 h 65"/>
                    <a:gd name="T40" fmla="*/ 6 w 65"/>
                    <a:gd name="T41" fmla="*/ 14 h 65"/>
                    <a:gd name="T42" fmla="*/ 10 w 65"/>
                    <a:gd name="T43" fmla="*/ 10 h 65"/>
                    <a:gd name="T44" fmla="*/ 15 w 65"/>
                    <a:gd name="T45" fmla="*/ 6 h 65"/>
                    <a:gd name="T46" fmla="*/ 19 w 65"/>
                    <a:gd name="T47" fmla="*/ 4 h 65"/>
                    <a:gd name="T48" fmla="*/ 25 w 65"/>
                    <a:gd name="T49" fmla="*/ 2 h 65"/>
                    <a:gd name="T50" fmla="*/ 33 w 65"/>
                    <a:gd name="T51" fmla="*/ 0 h 65"/>
                    <a:gd name="T52" fmla="*/ 39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5" y="63"/>
                      </a:lnTo>
                      <a:lnTo>
                        <a:pt x="39" y="65"/>
                      </a:lnTo>
                      <a:lnTo>
                        <a:pt x="33" y="65"/>
                      </a:lnTo>
                      <a:lnTo>
                        <a:pt x="25" y="65"/>
                      </a:lnTo>
                      <a:lnTo>
                        <a:pt x="19" y="63"/>
                      </a:lnTo>
                      <a:lnTo>
                        <a:pt x="15" y="59"/>
                      </a:lnTo>
                      <a:lnTo>
                        <a:pt x="10" y="55"/>
                      </a:lnTo>
                      <a:lnTo>
                        <a:pt x="6" y="51"/>
                      </a:lnTo>
                      <a:lnTo>
                        <a:pt x="4" y="45"/>
                      </a:lnTo>
                      <a:lnTo>
                        <a:pt x="2" y="39"/>
                      </a:lnTo>
                      <a:lnTo>
                        <a:pt x="0" y="33"/>
                      </a:lnTo>
                      <a:lnTo>
                        <a:pt x="2" y="26"/>
                      </a:lnTo>
                      <a:lnTo>
                        <a:pt x="4" y="20"/>
                      </a:lnTo>
                      <a:lnTo>
                        <a:pt x="6" y="14"/>
                      </a:lnTo>
                      <a:lnTo>
                        <a:pt x="10" y="10"/>
                      </a:lnTo>
                      <a:lnTo>
                        <a:pt x="15" y="6"/>
                      </a:lnTo>
                      <a:lnTo>
                        <a:pt x="19" y="4"/>
                      </a:lnTo>
                      <a:lnTo>
                        <a:pt x="25" y="2"/>
                      </a:lnTo>
                      <a:lnTo>
                        <a:pt x="33" y="0"/>
                      </a:lnTo>
                      <a:lnTo>
                        <a:pt x="39" y="2"/>
                      </a:lnTo>
                      <a:lnTo>
                        <a:pt x="45" y="4"/>
                      </a:lnTo>
                      <a:lnTo>
                        <a:pt x="51" y="6"/>
                      </a:lnTo>
                      <a:lnTo>
                        <a:pt x="55" y="10"/>
                      </a:lnTo>
                      <a:lnTo>
                        <a:pt x="59" y="14"/>
                      </a:lnTo>
                      <a:lnTo>
                        <a:pt x="63" y="20"/>
                      </a:lnTo>
                      <a:lnTo>
                        <a:pt x="65" y="26"/>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7" name="Freeform 430"/>
                <p:cNvSpPr>
                  <a:spLocks/>
                </p:cNvSpPr>
                <p:nvPr/>
              </p:nvSpPr>
              <p:spPr bwMode="auto">
                <a:xfrm>
                  <a:off x="4408" y="778"/>
                  <a:ext cx="65" cy="63"/>
                </a:xfrm>
                <a:custGeom>
                  <a:avLst/>
                  <a:gdLst>
                    <a:gd name="T0" fmla="*/ 0 w 65"/>
                    <a:gd name="T1" fmla="*/ 31 h 63"/>
                    <a:gd name="T2" fmla="*/ 0 w 65"/>
                    <a:gd name="T3" fmla="*/ 25 h 63"/>
                    <a:gd name="T4" fmla="*/ 2 w 65"/>
                    <a:gd name="T5" fmla="*/ 17 h 63"/>
                    <a:gd name="T6" fmla="*/ 6 w 65"/>
                    <a:gd name="T7" fmla="*/ 13 h 63"/>
                    <a:gd name="T8" fmla="*/ 10 w 65"/>
                    <a:gd name="T9" fmla="*/ 9 h 63"/>
                    <a:gd name="T10" fmla="*/ 14 w 65"/>
                    <a:gd name="T11" fmla="*/ 4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4 h 63"/>
                    <a:gd name="T24" fmla="*/ 55 w 65"/>
                    <a:gd name="T25" fmla="*/ 9 h 63"/>
                    <a:gd name="T26" fmla="*/ 59 w 65"/>
                    <a:gd name="T27" fmla="*/ 13 h 63"/>
                    <a:gd name="T28" fmla="*/ 63 w 65"/>
                    <a:gd name="T29" fmla="*/ 17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3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7"/>
                      </a:lnTo>
                      <a:lnTo>
                        <a:pt x="6" y="13"/>
                      </a:lnTo>
                      <a:lnTo>
                        <a:pt x="10" y="9"/>
                      </a:lnTo>
                      <a:lnTo>
                        <a:pt x="14" y="4"/>
                      </a:lnTo>
                      <a:lnTo>
                        <a:pt x="20" y="2"/>
                      </a:lnTo>
                      <a:lnTo>
                        <a:pt x="25" y="0"/>
                      </a:lnTo>
                      <a:lnTo>
                        <a:pt x="31" y="0"/>
                      </a:lnTo>
                      <a:lnTo>
                        <a:pt x="39" y="0"/>
                      </a:lnTo>
                      <a:lnTo>
                        <a:pt x="45" y="2"/>
                      </a:lnTo>
                      <a:lnTo>
                        <a:pt x="51" y="4"/>
                      </a:lnTo>
                      <a:lnTo>
                        <a:pt x="55" y="9"/>
                      </a:lnTo>
                      <a:lnTo>
                        <a:pt x="59" y="13"/>
                      </a:lnTo>
                      <a:lnTo>
                        <a:pt x="63" y="17"/>
                      </a:lnTo>
                      <a:lnTo>
                        <a:pt x="65" y="25"/>
                      </a:lnTo>
                      <a:lnTo>
                        <a:pt x="65" y="31"/>
                      </a:lnTo>
                      <a:lnTo>
                        <a:pt x="65" y="37"/>
                      </a:lnTo>
                      <a:lnTo>
                        <a:pt x="63" y="43"/>
                      </a:lnTo>
                      <a:lnTo>
                        <a:pt x="59" y="49"/>
                      </a:lnTo>
                      <a:lnTo>
                        <a:pt x="55" y="53"/>
                      </a:lnTo>
                      <a:lnTo>
                        <a:pt x="51" y="59"/>
                      </a:lnTo>
                      <a:lnTo>
                        <a:pt x="45" y="61"/>
                      </a:lnTo>
                      <a:lnTo>
                        <a:pt x="39" y="63"/>
                      </a:lnTo>
                      <a:lnTo>
                        <a:pt x="31" y="63"/>
                      </a:lnTo>
                      <a:lnTo>
                        <a:pt x="25" y="63"/>
                      </a:lnTo>
                      <a:lnTo>
                        <a:pt x="20" y="61"/>
                      </a:lnTo>
                      <a:lnTo>
                        <a:pt x="14" y="59"/>
                      </a:lnTo>
                      <a:lnTo>
                        <a:pt x="10"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8" name="Freeform 431"/>
                <p:cNvSpPr>
                  <a:spLocks/>
                </p:cNvSpPr>
                <p:nvPr/>
              </p:nvSpPr>
              <p:spPr bwMode="auto">
                <a:xfrm>
                  <a:off x="4408" y="778"/>
                  <a:ext cx="65" cy="63"/>
                </a:xfrm>
                <a:custGeom>
                  <a:avLst/>
                  <a:gdLst>
                    <a:gd name="T0" fmla="*/ 0 w 65"/>
                    <a:gd name="T1" fmla="*/ 31 h 63"/>
                    <a:gd name="T2" fmla="*/ 0 w 65"/>
                    <a:gd name="T3" fmla="*/ 31 h 63"/>
                    <a:gd name="T4" fmla="*/ 0 w 65"/>
                    <a:gd name="T5" fmla="*/ 25 h 63"/>
                    <a:gd name="T6" fmla="*/ 2 w 65"/>
                    <a:gd name="T7" fmla="*/ 17 h 63"/>
                    <a:gd name="T8" fmla="*/ 6 w 65"/>
                    <a:gd name="T9" fmla="*/ 13 h 63"/>
                    <a:gd name="T10" fmla="*/ 10 w 65"/>
                    <a:gd name="T11" fmla="*/ 9 h 63"/>
                    <a:gd name="T12" fmla="*/ 14 w 65"/>
                    <a:gd name="T13" fmla="*/ 4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4 h 63"/>
                    <a:gd name="T26" fmla="*/ 55 w 65"/>
                    <a:gd name="T27" fmla="*/ 9 h 63"/>
                    <a:gd name="T28" fmla="*/ 59 w 65"/>
                    <a:gd name="T29" fmla="*/ 13 h 63"/>
                    <a:gd name="T30" fmla="*/ 63 w 65"/>
                    <a:gd name="T31" fmla="*/ 17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3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7"/>
                      </a:lnTo>
                      <a:lnTo>
                        <a:pt x="6" y="13"/>
                      </a:lnTo>
                      <a:lnTo>
                        <a:pt x="10" y="9"/>
                      </a:lnTo>
                      <a:lnTo>
                        <a:pt x="14" y="4"/>
                      </a:lnTo>
                      <a:lnTo>
                        <a:pt x="20" y="2"/>
                      </a:lnTo>
                      <a:lnTo>
                        <a:pt x="25" y="0"/>
                      </a:lnTo>
                      <a:lnTo>
                        <a:pt x="31" y="0"/>
                      </a:lnTo>
                      <a:lnTo>
                        <a:pt x="39" y="0"/>
                      </a:lnTo>
                      <a:lnTo>
                        <a:pt x="45" y="2"/>
                      </a:lnTo>
                      <a:lnTo>
                        <a:pt x="51" y="4"/>
                      </a:lnTo>
                      <a:lnTo>
                        <a:pt x="55" y="9"/>
                      </a:lnTo>
                      <a:lnTo>
                        <a:pt x="59" y="13"/>
                      </a:lnTo>
                      <a:lnTo>
                        <a:pt x="63" y="17"/>
                      </a:lnTo>
                      <a:lnTo>
                        <a:pt x="65" y="25"/>
                      </a:lnTo>
                      <a:lnTo>
                        <a:pt x="65" y="31"/>
                      </a:lnTo>
                      <a:lnTo>
                        <a:pt x="65" y="37"/>
                      </a:lnTo>
                      <a:lnTo>
                        <a:pt x="63" y="43"/>
                      </a:lnTo>
                      <a:lnTo>
                        <a:pt x="59" y="49"/>
                      </a:lnTo>
                      <a:lnTo>
                        <a:pt x="55" y="53"/>
                      </a:lnTo>
                      <a:lnTo>
                        <a:pt x="51" y="59"/>
                      </a:lnTo>
                      <a:lnTo>
                        <a:pt x="45" y="61"/>
                      </a:lnTo>
                      <a:lnTo>
                        <a:pt x="39" y="63"/>
                      </a:lnTo>
                      <a:lnTo>
                        <a:pt x="31" y="63"/>
                      </a:lnTo>
                      <a:lnTo>
                        <a:pt x="25" y="63"/>
                      </a:lnTo>
                      <a:lnTo>
                        <a:pt x="20" y="61"/>
                      </a:lnTo>
                      <a:lnTo>
                        <a:pt x="14" y="59"/>
                      </a:lnTo>
                      <a:lnTo>
                        <a:pt x="10"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9" name="Freeform 432"/>
                <p:cNvSpPr>
                  <a:spLocks/>
                </p:cNvSpPr>
                <p:nvPr/>
              </p:nvSpPr>
              <p:spPr bwMode="auto">
                <a:xfrm>
                  <a:off x="4532" y="687"/>
                  <a:ext cx="65" cy="65"/>
                </a:xfrm>
                <a:custGeom>
                  <a:avLst/>
                  <a:gdLst>
                    <a:gd name="T0" fmla="*/ 65 w 65"/>
                    <a:gd name="T1" fmla="*/ 32 h 65"/>
                    <a:gd name="T2" fmla="*/ 63 w 65"/>
                    <a:gd name="T3" fmla="*/ 39 h 65"/>
                    <a:gd name="T4" fmla="*/ 63 w 65"/>
                    <a:gd name="T5" fmla="*/ 45 h 65"/>
                    <a:gd name="T6" fmla="*/ 59 w 65"/>
                    <a:gd name="T7" fmla="*/ 51 h 65"/>
                    <a:gd name="T8" fmla="*/ 55 w 65"/>
                    <a:gd name="T9" fmla="*/ 55 h 65"/>
                    <a:gd name="T10" fmla="*/ 51 w 65"/>
                    <a:gd name="T11" fmla="*/ 59 h 65"/>
                    <a:gd name="T12" fmla="*/ 45 w 65"/>
                    <a:gd name="T13" fmla="*/ 61 h 65"/>
                    <a:gd name="T14" fmla="*/ 39 w 65"/>
                    <a:gd name="T15" fmla="*/ 63 h 65"/>
                    <a:gd name="T16" fmla="*/ 33 w 65"/>
                    <a:gd name="T17" fmla="*/ 65 h 65"/>
                    <a:gd name="T18" fmla="*/ 25 w 65"/>
                    <a:gd name="T19" fmla="*/ 63 h 65"/>
                    <a:gd name="T20" fmla="*/ 20 w 65"/>
                    <a:gd name="T21" fmla="*/ 61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2 h 65"/>
                    <a:gd name="T34" fmla="*/ 2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5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2" y="45"/>
                      </a:lnTo>
                      <a:lnTo>
                        <a:pt x="2" y="39"/>
                      </a:lnTo>
                      <a:lnTo>
                        <a:pt x="0" y="32"/>
                      </a:lnTo>
                      <a:lnTo>
                        <a:pt x="2" y="26"/>
                      </a:lnTo>
                      <a:lnTo>
                        <a:pt x="2"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0" name="Freeform 433"/>
                <p:cNvSpPr>
                  <a:spLocks/>
                </p:cNvSpPr>
                <p:nvPr/>
              </p:nvSpPr>
              <p:spPr bwMode="auto">
                <a:xfrm>
                  <a:off x="4532" y="687"/>
                  <a:ext cx="65" cy="65"/>
                </a:xfrm>
                <a:custGeom>
                  <a:avLst/>
                  <a:gdLst>
                    <a:gd name="T0" fmla="*/ 65 w 65"/>
                    <a:gd name="T1" fmla="*/ 32 h 65"/>
                    <a:gd name="T2" fmla="*/ 65 w 65"/>
                    <a:gd name="T3" fmla="*/ 32 h 65"/>
                    <a:gd name="T4" fmla="*/ 63 w 65"/>
                    <a:gd name="T5" fmla="*/ 39 h 65"/>
                    <a:gd name="T6" fmla="*/ 63 w 65"/>
                    <a:gd name="T7" fmla="*/ 45 h 65"/>
                    <a:gd name="T8" fmla="*/ 59 w 65"/>
                    <a:gd name="T9" fmla="*/ 51 h 65"/>
                    <a:gd name="T10" fmla="*/ 55 w 65"/>
                    <a:gd name="T11" fmla="*/ 55 h 65"/>
                    <a:gd name="T12" fmla="*/ 51 w 65"/>
                    <a:gd name="T13" fmla="*/ 59 h 65"/>
                    <a:gd name="T14" fmla="*/ 45 w 65"/>
                    <a:gd name="T15" fmla="*/ 61 h 65"/>
                    <a:gd name="T16" fmla="*/ 39 w 65"/>
                    <a:gd name="T17" fmla="*/ 63 h 65"/>
                    <a:gd name="T18" fmla="*/ 33 w 65"/>
                    <a:gd name="T19" fmla="*/ 65 h 65"/>
                    <a:gd name="T20" fmla="*/ 25 w 65"/>
                    <a:gd name="T21" fmla="*/ 63 h 65"/>
                    <a:gd name="T22" fmla="*/ 20 w 65"/>
                    <a:gd name="T23" fmla="*/ 61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2 h 65"/>
                    <a:gd name="T36" fmla="*/ 2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5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2" y="45"/>
                      </a:lnTo>
                      <a:lnTo>
                        <a:pt x="2" y="39"/>
                      </a:lnTo>
                      <a:lnTo>
                        <a:pt x="0" y="32"/>
                      </a:lnTo>
                      <a:lnTo>
                        <a:pt x="2" y="26"/>
                      </a:lnTo>
                      <a:lnTo>
                        <a:pt x="2"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1" name="Freeform 434"/>
                <p:cNvSpPr>
                  <a:spLocks/>
                </p:cNvSpPr>
                <p:nvPr/>
              </p:nvSpPr>
              <p:spPr bwMode="auto">
                <a:xfrm>
                  <a:off x="4544" y="654"/>
                  <a:ext cx="65" cy="65"/>
                </a:xfrm>
                <a:custGeom>
                  <a:avLst/>
                  <a:gdLst>
                    <a:gd name="T0" fmla="*/ 0 w 65"/>
                    <a:gd name="T1" fmla="*/ 31 h 65"/>
                    <a:gd name="T2" fmla="*/ 2 w 65"/>
                    <a:gd name="T3" fmla="*/ 25 h 65"/>
                    <a:gd name="T4" fmla="*/ 2 w 65"/>
                    <a:gd name="T5" fmla="*/ 19 h 65"/>
                    <a:gd name="T6" fmla="*/ 6 w 65"/>
                    <a:gd name="T7" fmla="*/ 13 h 65"/>
                    <a:gd name="T8" fmla="*/ 10 w 65"/>
                    <a:gd name="T9" fmla="*/ 9 h 65"/>
                    <a:gd name="T10" fmla="*/ 13 w 65"/>
                    <a:gd name="T11" fmla="*/ 5 h 65"/>
                    <a:gd name="T12" fmla="*/ 19 w 65"/>
                    <a:gd name="T13" fmla="*/ 2 h 65"/>
                    <a:gd name="T14" fmla="*/ 25 w 65"/>
                    <a:gd name="T15" fmla="*/ 0 h 65"/>
                    <a:gd name="T16" fmla="*/ 33 w 65"/>
                    <a:gd name="T17" fmla="*/ 0 h 65"/>
                    <a:gd name="T18" fmla="*/ 39 w 65"/>
                    <a:gd name="T19" fmla="*/ 0 h 65"/>
                    <a:gd name="T20" fmla="*/ 45 w 65"/>
                    <a:gd name="T21" fmla="*/ 2 h 65"/>
                    <a:gd name="T22" fmla="*/ 51 w 65"/>
                    <a:gd name="T23" fmla="*/ 5 h 65"/>
                    <a:gd name="T24" fmla="*/ 55 w 65"/>
                    <a:gd name="T25" fmla="*/ 9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39 w 65"/>
                    <a:gd name="T47" fmla="*/ 65 h 65"/>
                    <a:gd name="T48" fmla="*/ 33 w 65"/>
                    <a:gd name="T49" fmla="*/ 65 h 65"/>
                    <a:gd name="T50" fmla="*/ 25 w 65"/>
                    <a:gd name="T51" fmla="*/ 65 h 65"/>
                    <a:gd name="T52" fmla="*/ 19 w 65"/>
                    <a:gd name="T53" fmla="*/ 61 h 65"/>
                    <a:gd name="T54" fmla="*/ 13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2" y="19"/>
                      </a:lnTo>
                      <a:lnTo>
                        <a:pt x="6" y="13"/>
                      </a:lnTo>
                      <a:lnTo>
                        <a:pt x="10" y="9"/>
                      </a:lnTo>
                      <a:lnTo>
                        <a:pt x="13" y="5"/>
                      </a:lnTo>
                      <a:lnTo>
                        <a:pt x="19" y="2"/>
                      </a:lnTo>
                      <a:lnTo>
                        <a:pt x="25" y="0"/>
                      </a:lnTo>
                      <a:lnTo>
                        <a:pt x="33" y="0"/>
                      </a:lnTo>
                      <a:lnTo>
                        <a:pt x="39" y="0"/>
                      </a:lnTo>
                      <a:lnTo>
                        <a:pt x="45" y="2"/>
                      </a:lnTo>
                      <a:lnTo>
                        <a:pt x="51" y="5"/>
                      </a:lnTo>
                      <a:lnTo>
                        <a:pt x="55" y="9"/>
                      </a:lnTo>
                      <a:lnTo>
                        <a:pt x="59" y="13"/>
                      </a:lnTo>
                      <a:lnTo>
                        <a:pt x="63" y="19"/>
                      </a:lnTo>
                      <a:lnTo>
                        <a:pt x="63" y="25"/>
                      </a:lnTo>
                      <a:lnTo>
                        <a:pt x="65" y="31"/>
                      </a:lnTo>
                      <a:lnTo>
                        <a:pt x="63" y="39"/>
                      </a:lnTo>
                      <a:lnTo>
                        <a:pt x="63" y="45"/>
                      </a:lnTo>
                      <a:lnTo>
                        <a:pt x="59" y="51"/>
                      </a:lnTo>
                      <a:lnTo>
                        <a:pt x="55" y="55"/>
                      </a:lnTo>
                      <a:lnTo>
                        <a:pt x="51" y="59"/>
                      </a:lnTo>
                      <a:lnTo>
                        <a:pt x="45" y="61"/>
                      </a:lnTo>
                      <a:lnTo>
                        <a:pt x="39" y="65"/>
                      </a:lnTo>
                      <a:lnTo>
                        <a:pt x="33" y="65"/>
                      </a:lnTo>
                      <a:lnTo>
                        <a:pt x="25" y="65"/>
                      </a:lnTo>
                      <a:lnTo>
                        <a:pt x="19" y="61"/>
                      </a:lnTo>
                      <a:lnTo>
                        <a:pt x="13"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2" name="Freeform 435"/>
                <p:cNvSpPr>
                  <a:spLocks/>
                </p:cNvSpPr>
                <p:nvPr/>
              </p:nvSpPr>
              <p:spPr bwMode="auto">
                <a:xfrm>
                  <a:off x="4544" y="654"/>
                  <a:ext cx="65" cy="65"/>
                </a:xfrm>
                <a:custGeom>
                  <a:avLst/>
                  <a:gdLst>
                    <a:gd name="T0" fmla="*/ 0 w 65"/>
                    <a:gd name="T1" fmla="*/ 31 h 65"/>
                    <a:gd name="T2" fmla="*/ 0 w 65"/>
                    <a:gd name="T3" fmla="*/ 31 h 65"/>
                    <a:gd name="T4" fmla="*/ 2 w 65"/>
                    <a:gd name="T5" fmla="*/ 25 h 65"/>
                    <a:gd name="T6" fmla="*/ 2 w 65"/>
                    <a:gd name="T7" fmla="*/ 19 h 65"/>
                    <a:gd name="T8" fmla="*/ 6 w 65"/>
                    <a:gd name="T9" fmla="*/ 13 h 65"/>
                    <a:gd name="T10" fmla="*/ 10 w 65"/>
                    <a:gd name="T11" fmla="*/ 9 h 65"/>
                    <a:gd name="T12" fmla="*/ 13 w 65"/>
                    <a:gd name="T13" fmla="*/ 5 h 65"/>
                    <a:gd name="T14" fmla="*/ 19 w 65"/>
                    <a:gd name="T15" fmla="*/ 2 h 65"/>
                    <a:gd name="T16" fmla="*/ 25 w 65"/>
                    <a:gd name="T17" fmla="*/ 0 h 65"/>
                    <a:gd name="T18" fmla="*/ 33 w 65"/>
                    <a:gd name="T19" fmla="*/ 0 h 65"/>
                    <a:gd name="T20" fmla="*/ 39 w 65"/>
                    <a:gd name="T21" fmla="*/ 0 h 65"/>
                    <a:gd name="T22" fmla="*/ 45 w 65"/>
                    <a:gd name="T23" fmla="*/ 2 h 65"/>
                    <a:gd name="T24" fmla="*/ 51 w 65"/>
                    <a:gd name="T25" fmla="*/ 5 h 65"/>
                    <a:gd name="T26" fmla="*/ 55 w 65"/>
                    <a:gd name="T27" fmla="*/ 9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39 w 65"/>
                    <a:gd name="T49" fmla="*/ 65 h 65"/>
                    <a:gd name="T50" fmla="*/ 33 w 65"/>
                    <a:gd name="T51" fmla="*/ 65 h 65"/>
                    <a:gd name="T52" fmla="*/ 25 w 65"/>
                    <a:gd name="T53" fmla="*/ 65 h 65"/>
                    <a:gd name="T54" fmla="*/ 19 w 65"/>
                    <a:gd name="T55" fmla="*/ 61 h 65"/>
                    <a:gd name="T56" fmla="*/ 13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2" y="19"/>
                      </a:lnTo>
                      <a:lnTo>
                        <a:pt x="6" y="13"/>
                      </a:lnTo>
                      <a:lnTo>
                        <a:pt x="10" y="9"/>
                      </a:lnTo>
                      <a:lnTo>
                        <a:pt x="13" y="5"/>
                      </a:lnTo>
                      <a:lnTo>
                        <a:pt x="19" y="2"/>
                      </a:lnTo>
                      <a:lnTo>
                        <a:pt x="25" y="0"/>
                      </a:lnTo>
                      <a:lnTo>
                        <a:pt x="33" y="0"/>
                      </a:lnTo>
                      <a:lnTo>
                        <a:pt x="39" y="0"/>
                      </a:lnTo>
                      <a:lnTo>
                        <a:pt x="45" y="2"/>
                      </a:lnTo>
                      <a:lnTo>
                        <a:pt x="51" y="5"/>
                      </a:lnTo>
                      <a:lnTo>
                        <a:pt x="55" y="9"/>
                      </a:lnTo>
                      <a:lnTo>
                        <a:pt x="59" y="13"/>
                      </a:lnTo>
                      <a:lnTo>
                        <a:pt x="63" y="19"/>
                      </a:lnTo>
                      <a:lnTo>
                        <a:pt x="63" y="25"/>
                      </a:lnTo>
                      <a:lnTo>
                        <a:pt x="65" y="31"/>
                      </a:lnTo>
                      <a:lnTo>
                        <a:pt x="63" y="39"/>
                      </a:lnTo>
                      <a:lnTo>
                        <a:pt x="63" y="45"/>
                      </a:lnTo>
                      <a:lnTo>
                        <a:pt x="59" y="51"/>
                      </a:lnTo>
                      <a:lnTo>
                        <a:pt x="55" y="55"/>
                      </a:lnTo>
                      <a:lnTo>
                        <a:pt x="51" y="59"/>
                      </a:lnTo>
                      <a:lnTo>
                        <a:pt x="45" y="61"/>
                      </a:lnTo>
                      <a:lnTo>
                        <a:pt x="39" y="65"/>
                      </a:lnTo>
                      <a:lnTo>
                        <a:pt x="33" y="65"/>
                      </a:lnTo>
                      <a:lnTo>
                        <a:pt x="25" y="65"/>
                      </a:lnTo>
                      <a:lnTo>
                        <a:pt x="19" y="61"/>
                      </a:lnTo>
                      <a:lnTo>
                        <a:pt x="13"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3" name="Freeform 436"/>
                <p:cNvSpPr>
                  <a:spLocks/>
                </p:cNvSpPr>
                <p:nvPr/>
              </p:nvSpPr>
              <p:spPr bwMode="auto">
                <a:xfrm>
                  <a:off x="4542" y="722"/>
                  <a:ext cx="63" cy="63"/>
                </a:xfrm>
                <a:custGeom>
                  <a:avLst/>
                  <a:gdLst>
                    <a:gd name="T0" fmla="*/ 0 w 63"/>
                    <a:gd name="T1" fmla="*/ 32 h 63"/>
                    <a:gd name="T2" fmla="*/ 0 w 63"/>
                    <a:gd name="T3" fmla="*/ 24 h 63"/>
                    <a:gd name="T4" fmla="*/ 2 w 63"/>
                    <a:gd name="T5" fmla="*/ 20 h 63"/>
                    <a:gd name="T6" fmla="*/ 6 w 63"/>
                    <a:gd name="T7" fmla="*/ 14 h 63"/>
                    <a:gd name="T8" fmla="*/ 10 w 63"/>
                    <a:gd name="T9" fmla="*/ 8 h 63"/>
                    <a:gd name="T10" fmla="*/ 14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9 w 63"/>
                    <a:gd name="T27" fmla="*/ 14 h 63"/>
                    <a:gd name="T28" fmla="*/ 61 w 63"/>
                    <a:gd name="T29" fmla="*/ 20 h 63"/>
                    <a:gd name="T30" fmla="*/ 63 w 63"/>
                    <a:gd name="T31" fmla="*/ 24 h 63"/>
                    <a:gd name="T32" fmla="*/ 63 w 63"/>
                    <a:gd name="T33" fmla="*/ 32 h 63"/>
                    <a:gd name="T34" fmla="*/ 63 w 63"/>
                    <a:gd name="T35" fmla="*/ 38 h 63"/>
                    <a:gd name="T36" fmla="*/ 61 w 63"/>
                    <a:gd name="T37" fmla="*/ 44 h 63"/>
                    <a:gd name="T38" fmla="*/ 59 w 63"/>
                    <a:gd name="T39" fmla="*/ 50 h 63"/>
                    <a:gd name="T40" fmla="*/ 55 w 63"/>
                    <a:gd name="T41" fmla="*/ 54 h 63"/>
                    <a:gd name="T42" fmla="*/ 49 w 63"/>
                    <a:gd name="T43" fmla="*/ 58 h 63"/>
                    <a:gd name="T44" fmla="*/ 43 w 63"/>
                    <a:gd name="T45" fmla="*/ 61 h 63"/>
                    <a:gd name="T46" fmla="*/ 37 w 63"/>
                    <a:gd name="T47" fmla="*/ 63 h 63"/>
                    <a:gd name="T48" fmla="*/ 31 w 63"/>
                    <a:gd name="T49" fmla="*/ 63 h 63"/>
                    <a:gd name="T50" fmla="*/ 25 w 63"/>
                    <a:gd name="T51" fmla="*/ 63 h 63"/>
                    <a:gd name="T52" fmla="*/ 19 w 63"/>
                    <a:gd name="T53" fmla="*/ 61 h 63"/>
                    <a:gd name="T54" fmla="*/ 14 w 63"/>
                    <a:gd name="T55" fmla="*/ 58 h 63"/>
                    <a:gd name="T56" fmla="*/ 10 w 63"/>
                    <a:gd name="T57" fmla="*/ 54 h 63"/>
                    <a:gd name="T58" fmla="*/ 6 w 63"/>
                    <a:gd name="T59" fmla="*/ 50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20"/>
                      </a:lnTo>
                      <a:lnTo>
                        <a:pt x="6" y="14"/>
                      </a:lnTo>
                      <a:lnTo>
                        <a:pt x="10" y="8"/>
                      </a:lnTo>
                      <a:lnTo>
                        <a:pt x="14" y="4"/>
                      </a:lnTo>
                      <a:lnTo>
                        <a:pt x="19" y="2"/>
                      </a:lnTo>
                      <a:lnTo>
                        <a:pt x="25" y="0"/>
                      </a:lnTo>
                      <a:lnTo>
                        <a:pt x="31" y="0"/>
                      </a:lnTo>
                      <a:lnTo>
                        <a:pt x="37" y="0"/>
                      </a:lnTo>
                      <a:lnTo>
                        <a:pt x="43" y="2"/>
                      </a:lnTo>
                      <a:lnTo>
                        <a:pt x="49" y="4"/>
                      </a:lnTo>
                      <a:lnTo>
                        <a:pt x="55" y="8"/>
                      </a:lnTo>
                      <a:lnTo>
                        <a:pt x="59" y="14"/>
                      </a:lnTo>
                      <a:lnTo>
                        <a:pt x="61" y="20"/>
                      </a:lnTo>
                      <a:lnTo>
                        <a:pt x="63" y="24"/>
                      </a:lnTo>
                      <a:lnTo>
                        <a:pt x="63" y="32"/>
                      </a:lnTo>
                      <a:lnTo>
                        <a:pt x="63" y="38"/>
                      </a:lnTo>
                      <a:lnTo>
                        <a:pt x="61" y="44"/>
                      </a:lnTo>
                      <a:lnTo>
                        <a:pt x="59" y="50"/>
                      </a:lnTo>
                      <a:lnTo>
                        <a:pt x="55" y="54"/>
                      </a:lnTo>
                      <a:lnTo>
                        <a:pt x="49" y="58"/>
                      </a:lnTo>
                      <a:lnTo>
                        <a:pt x="43" y="61"/>
                      </a:lnTo>
                      <a:lnTo>
                        <a:pt x="37" y="63"/>
                      </a:lnTo>
                      <a:lnTo>
                        <a:pt x="31" y="63"/>
                      </a:lnTo>
                      <a:lnTo>
                        <a:pt x="25" y="63"/>
                      </a:lnTo>
                      <a:lnTo>
                        <a:pt x="19" y="61"/>
                      </a:lnTo>
                      <a:lnTo>
                        <a:pt x="14" y="58"/>
                      </a:lnTo>
                      <a:lnTo>
                        <a:pt x="10" y="54"/>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4" name="Freeform 437"/>
                <p:cNvSpPr>
                  <a:spLocks/>
                </p:cNvSpPr>
                <p:nvPr/>
              </p:nvSpPr>
              <p:spPr bwMode="auto">
                <a:xfrm>
                  <a:off x="4542" y="722"/>
                  <a:ext cx="63" cy="63"/>
                </a:xfrm>
                <a:custGeom>
                  <a:avLst/>
                  <a:gdLst>
                    <a:gd name="T0" fmla="*/ 0 w 63"/>
                    <a:gd name="T1" fmla="*/ 32 h 63"/>
                    <a:gd name="T2" fmla="*/ 0 w 63"/>
                    <a:gd name="T3" fmla="*/ 32 h 63"/>
                    <a:gd name="T4" fmla="*/ 0 w 63"/>
                    <a:gd name="T5" fmla="*/ 24 h 63"/>
                    <a:gd name="T6" fmla="*/ 2 w 63"/>
                    <a:gd name="T7" fmla="*/ 20 h 63"/>
                    <a:gd name="T8" fmla="*/ 6 w 63"/>
                    <a:gd name="T9" fmla="*/ 14 h 63"/>
                    <a:gd name="T10" fmla="*/ 10 w 63"/>
                    <a:gd name="T11" fmla="*/ 8 h 63"/>
                    <a:gd name="T12" fmla="*/ 14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9 w 63"/>
                    <a:gd name="T29" fmla="*/ 14 h 63"/>
                    <a:gd name="T30" fmla="*/ 61 w 63"/>
                    <a:gd name="T31" fmla="*/ 20 h 63"/>
                    <a:gd name="T32" fmla="*/ 63 w 63"/>
                    <a:gd name="T33" fmla="*/ 24 h 63"/>
                    <a:gd name="T34" fmla="*/ 63 w 63"/>
                    <a:gd name="T35" fmla="*/ 32 h 63"/>
                    <a:gd name="T36" fmla="*/ 63 w 63"/>
                    <a:gd name="T37" fmla="*/ 38 h 63"/>
                    <a:gd name="T38" fmla="*/ 61 w 63"/>
                    <a:gd name="T39" fmla="*/ 44 h 63"/>
                    <a:gd name="T40" fmla="*/ 59 w 63"/>
                    <a:gd name="T41" fmla="*/ 50 h 63"/>
                    <a:gd name="T42" fmla="*/ 55 w 63"/>
                    <a:gd name="T43" fmla="*/ 54 h 63"/>
                    <a:gd name="T44" fmla="*/ 49 w 63"/>
                    <a:gd name="T45" fmla="*/ 58 h 63"/>
                    <a:gd name="T46" fmla="*/ 43 w 63"/>
                    <a:gd name="T47" fmla="*/ 61 h 63"/>
                    <a:gd name="T48" fmla="*/ 37 w 63"/>
                    <a:gd name="T49" fmla="*/ 63 h 63"/>
                    <a:gd name="T50" fmla="*/ 31 w 63"/>
                    <a:gd name="T51" fmla="*/ 63 h 63"/>
                    <a:gd name="T52" fmla="*/ 25 w 63"/>
                    <a:gd name="T53" fmla="*/ 63 h 63"/>
                    <a:gd name="T54" fmla="*/ 19 w 63"/>
                    <a:gd name="T55" fmla="*/ 61 h 63"/>
                    <a:gd name="T56" fmla="*/ 14 w 63"/>
                    <a:gd name="T57" fmla="*/ 58 h 63"/>
                    <a:gd name="T58" fmla="*/ 10 w 63"/>
                    <a:gd name="T59" fmla="*/ 54 h 63"/>
                    <a:gd name="T60" fmla="*/ 6 w 63"/>
                    <a:gd name="T61" fmla="*/ 50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20"/>
                      </a:lnTo>
                      <a:lnTo>
                        <a:pt x="6" y="14"/>
                      </a:lnTo>
                      <a:lnTo>
                        <a:pt x="10" y="8"/>
                      </a:lnTo>
                      <a:lnTo>
                        <a:pt x="14" y="4"/>
                      </a:lnTo>
                      <a:lnTo>
                        <a:pt x="19" y="2"/>
                      </a:lnTo>
                      <a:lnTo>
                        <a:pt x="25" y="0"/>
                      </a:lnTo>
                      <a:lnTo>
                        <a:pt x="31" y="0"/>
                      </a:lnTo>
                      <a:lnTo>
                        <a:pt x="37" y="0"/>
                      </a:lnTo>
                      <a:lnTo>
                        <a:pt x="43" y="2"/>
                      </a:lnTo>
                      <a:lnTo>
                        <a:pt x="49" y="4"/>
                      </a:lnTo>
                      <a:lnTo>
                        <a:pt x="55" y="8"/>
                      </a:lnTo>
                      <a:lnTo>
                        <a:pt x="59" y="14"/>
                      </a:lnTo>
                      <a:lnTo>
                        <a:pt x="61" y="20"/>
                      </a:lnTo>
                      <a:lnTo>
                        <a:pt x="63" y="24"/>
                      </a:lnTo>
                      <a:lnTo>
                        <a:pt x="63" y="32"/>
                      </a:lnTo>
                      <a:lnTo>
                        <a:pt x="63" y="38"/>
                      </a:lnTo>
                      <a:lnTo>
                        <a:pt x="61" y="44"/>
                      </a:lnTo>
                      <a:lnTo>
                        <a:pt x="59" y="50"/>
                      </a:lnTo>
                      <a:lnTo>
                        <a:pt x="55" y="54"/>
                      </a:lnTo>
                      <a:lnTo>
                        <a:pt x="49" y="58"/>
                      </a:lnTo>
                      <a:lnTo>
                        <a:pt x="43" y="61"/>
                      </a:lnTo>
                      <a:lnTo>
                        <a:pt x="37" y="63"/>
                      </a:lnTo>
                      <a:lnTo>
                        <a:pt x="31" y="63"/>
                      </a:lnTo>
                      <a:lnTo>
                        <a:pt x="25" y="63"/>
                      </a:lnTo>
                      <a:lnTo>
                        <a:pt x="19" y="61"/>
                      </a:lnTo>
                      <a:lnTo>
                        <a:pt x="14" y="58"/>
                      </a:lnTo>
                      <a:lnTo>
                        <a:pt x="10" y="54"/>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5" name="Freeform 438"/>
                <p:cNvSpPr>
                  <a:spLocks/>
                </p:cNvSpPr>
                <p:nvPr/>
              </p:nvSpPr>
              <p:spPr bwMode="auto">
                <a:xfrm>
                  <a:off x="4418" y="734"/>
                  <a:ext cx="65" cy="65"/>
                </a:xfrm>
                <a:custGeom>
                  <a:avLst/>
                  <a:gdLst>
                    <a:gd name="T0" fmla="*/ 65 w 65"/>
                    <a:gd name="T1" fmla="*/ 32 h 65"/>
                    <a:gd name="T2" fmla="*/ 65 w 65"/>
                    <a:gd name="T3" fmla="*/ 38 h 65"/>
                    <a:gd name="T4" fmla="*/ 63 w 65"/>
                    <a:gd name="T5" fmla="*/ 46 h 65"/>
                    <a:gd name="T6" fmla="*/ 59 w 65"/>
                    <a:gd name="T7" fmla="*/ 49 h 65"/>
                    <a:gd name="T8" fmla="*/ 55 w 65"/>
                    <a:gd name="T9" fmla="*/ 55 h 65"/>
                    <a:gd name="T10" fmla="*/ 51 w 65"/>
                    <a:gd name="T11" fmla="*/ 59 h 65"/>
                    <a:gd name="T12" fmla="*/ 45 w 65"/>
                    <a:gd name="T13" fmla="*/ 61 h 65"/>
                    <a:gd name="T14" fmla="*/ 39 w 65"/>
                    <a:gd name="T15" fmla="*/ 63 h 65"/>
                    <a:gd name="T16" fmla="*/ 33 w 65"/>
                    <a:gd name="T17" fmla="*/ 65 h 65"/>
                    <a:gd name="T18" fmla="*/ 27 w 65"/>
                    <a:gd name="T19" fmla="*/ 63 h 65"/>
                    <a:gd name="T20" fmla="*/ 21 w 65"/>
                    <a:gd name="T21" fmla="*/ 61 h 65"/>
                    <a:gd name="T22" fmla="*/ 15 w 65"/>
                    <a:gd name="T23" fmla="*/ 59 h 65"/>
                    <a:gd name="T24" fmla="*/ 10 w 65"/>
                    <a:gd name="T25" fmla="*/ 55 h 65"/>
                    <a:gd name="T26" fmla="*/ 6 w 65"/>
                    <a:gd name="T27" fmla="*/ 49 h 65"/>
                    <a:gd name="T28" fmla="*/ 4 w 65"/>
                    <a:gd name="T29" fmla="*/ 46 h 65"/>
                    <a:gd name="T30" fmla="*/ 2 w 65"/>
                    <a:gd name="T31" fmla="*/ 38 h 65"/>
                    <a:gd name="T32" fmla="*/ 0 w 65"/>
                    <a:gd name="T33" fmla="*/ 32 h 65"/>
                    <a:gd name="T34" fmla="*/ 2 w 65"/>
                    <a:gd name="T35" fmla="*/ 26 h 65"/>
                    <a:gd name="T36" fmla="*/ 4 w 65"/>
                    <a:gd name="T37" fmla="*/ 20 h 65"/>
                    <a:gd name="T38" fmla="*/ 6 w 65"/>
                    <a:gd name="T39" fmla="*/ 14 h 65"/>
                    <a:gd name="T40" fmla="*/ 10 w 65"/>
                    <a:gd name="T41" fmla="*/ 10 h 65"/>
                    <a:gd name="T42" fmla="*/ 15 w 65"/>
                    <a:gd name="T43" fmla="*/ 6 h 65"/>
                    <a:gd name="T44" fmla="*/ 21 w 65"/>
                    <a:gd name="T45" fmla="*/ 2 h 65"/>
                    <a:gd name="T46" fmla="*/ 27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38"/>
                      </a:lnTo>
                      <a:lnTo>
                        <a:pt x="63" y="46"/>
                      </a:lnTo>
                      <a:lnTo>
                        <a:pt x="59" y="49"/>
                      </a:lnTo>
                      <a:lnTo>
                        <a:pt x="55" y="55"/>
                      </a:lnTo>
                      <a:lnTo>
                        <a:pt x="51" y="59"/>
                      </a:lnTo>
                      <a:lnTo>
                        <a:pt x="45" y="61"/>
                      </a:lnTo>
                      <a:lnTo>
                        <a:pt x="39" y="63"/>
                      </a:lnTo>
                      <a:lnTo>
                        <a:pt x="33" y="65"/>
                      </a:lnTo>
                      <a:lnTo>
                        <a:pt x="27" y="63"/>
                      </a:lnTo>
                      <a:lnTo>
                        <a:pt x="21" y="61"/>
                      </a:lnTo>
                      <a:lnTo>
                        <a:pt x="15" y="59"/>
                      </a:lnTo>
                      <a:lnTo>
                        <a:pt x="10" y="55"/>
                      </a:lnTo>
                      <a:lnTo>
                        <a:pt x="6" y="49"/>
                      </a:lnTo>
                      <a:lnTo>
                        <a:pt x="4" y="46"/>
                      </a:lnTo>
                      <a:lnTo>
                        <a:pt x="2" y="38"/>
                      </a:lnTo>
                      <a:lnTo>
                        <a:pt x="0" y="32"/>
                      </a:lnTo>
                      <a:lnTo>
                        <a:pt x="2" y="26"/>
                      </a:lnTo>
                      <a:lnTo>
                        <a:pt x="4" y="20"/>
                      </a:lnTo>
                      <a:lnTo>
                        <a:pt x="6" y="14"/>
                      </a:lnTo>
                      <a:lnTo>
                        <a:pt x="10"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6" name="Freeform 439"/>
                <p:cNvSpPr>
                  <a:spLocks/>
                </p:cNvSpPr>
                <p:nvPr/>
              </p:nvSpPr>
              <p:spPr bwMode="auto">
                <a:xfrm>
                  <a:off x="4418" y="734"/>
                  <a:ext cx="65" cy="65"/>
                </a:xfrm>
                <a:custGeom>
                  <a:avLst/>
                  <a:gdLst>
                    <a:gd name="T0" fmla="*/ 65 w 65"/>
                    <a:gd name="T1" fmla="*/ 32 h 65"/>
                    <a:gd name="T2" fmla="*/ 65 w 65"/>
                    <a:gd name="T3" fmla="*/ 32 h 65"/>
                    <a:gd name="T4" fmla="*/ 65 w 65"/>
                    <a:gd name="T5" fmla="*/ 38 h 65"/>
                    <a:gd name="T6" fmla="*/ 63 w 65"/>
                    <a:gd name="T7" fmla="*/ 46 h 65"/>
                    <a:gd name="T8" fmla="*/ 59 w 65"/>
                    <a:gd name="T9" fmla="*/ 49 h 65"/>
                    <a:gd name="T10" fmla="*/ 55 w 65"/>
                    <a:gd name="T11" fmla="*/ 55 h 65"/>
                    <a:gd name="T12" fmla="*/ 51 w 65"/>
                    <a:gd name="T13" fmla="*/ 59 h 65"/>
                    <a:gd name="T14" fmla="*/ 45 w 65"/>
                    <a:gd name="T15" fmla="*/ 61 h 65"/>
                    <a:gd name="T16" fmla="*/ 39 w 65"/>
                    <a:gd name="T17" fmla="*/ 63 h 65"/>
                    <a:gd name="T18" fmla="*/ 33 w 65"/>
                    <a:gd name="T19" fmla="*/ 65 h 65"/>
                    <a:gd name="T20" fmla="*/ 27 w 65"/>
                    <a:gd name="T21" fmla="*/ 63 h 65"/>
                    <a:gd name="T22" fmla="*/ 21 w 65"/>
                    <a:gd name="T23" fmla="*/ 61 h 65"/>
                    <a:gd name="T24" fmla="*/ 15 w 65"/>
                    <a:gd name="T25" fmla="*/ 59 h 65"/>
                    <a:gd name="T26" fmla="*/ 10 w 65"/>
                    <a:gd name="T27" fmla="*/ 55 h 65"/>
                    <a:gd name="T28" fmla="*/ 6 w 65"/>
                    <a:gd name="T29" fmla="*/ 49 h 65"/>
                    <a:gd name="T30" fmla="*/ 4 w 65"/>
                    <a:gd name="T31" fmla="*/ 46 h 65"/>
                    <a:gd name="T32" fmla="*/ 2 w 65"/>
                    <a:gd name="T33" fmla="*/ 38 h 65"/>
                    <a:gd name="T34" fmla="*/ 0 w 65"/>
                    <a:gd name="T35" fmla="*/ 32 h 65"/>
                    <a:gd name="T36" fmla="*/ 2 w 65"/>
                    <a:gd name="T37" fmla="*/ 26 h 65"/>
                    <a:gd name="T38" fmla="*/ 4 w 65"/>
                    <a:gd name="T39" fmla="*/ 20 h 65"/>
                    <a:gd name="T40" fmla="*/ 6 w 65"/>
                    <a:gd name="T41" fmla="*/ 14 h 65"/>
                    <a:gd name="T42" fmla="*/ 10 w 65"/>
                    <a:gd name="T43" fmla="*/ 10 h 65"/>
                    <a:gd name="T44" fmla="*/ 15 w 65"/>
                    <a:gd name="T45" fmla="*/ 6 h 65"/>
                    <a:gd name="T46" fmla="*/ 21 w 65"/>
                    <a:gd name="T47" fmla="*/ 2 h 65"/>
                    <a:gd name="T48" fmla="*/ 27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38"/>
                      </a:lnTo>
                      <a:lnTo>
                        <a:pt x="63" y="46"/>
                      </a:lnTo>
                      <a:lnTo>
                        <a:pt x="59" y="49"/>
                      </a:lnTo>
                      <a:lnTo>
                        <a:pt x="55" y="55"/>
                      </a:lnTo>
                      <a:lnTo>
                        <a:pt x="51" y="59"/>
                      </a:lnTo>
                      <a:lnTo>
                        <a:pt x="45" y="61"/>
                      </a:lnTo>
                      <a:lnTo>
                        <a:pt x="39" y="63"/>
                      </a:lnTo>
                      <a:lnTo>
                        <a:pt x="33" y="65"/>
                      </a:lnTo>
                      <a:lnTo>
                        <a:pt x="27" y="63"/>
                      </a:lnTo>
                      <a:lnTo>
                        <a:pt x="21" y="61"/>
                      </a:lnTo>
                      <a:lnTo>
                        <a:pt x="15" y="59"/>
                      </a:lnTo>
                      <a:lnTo>
                        <a:pt x="10" y="55"/>
                      </a:lnTo>
                      <a:lnTo>
                        <a:pt x="6" y="49"/>
                      </a:lnTo>
                      <a:lnTo>
                        <a:pt x="4" y="46"/>
                      </a:lnTo>
                      <a:lnTo>
                        <a:pt x="2" y="38"/>
                      </a:lnTo>
                      <a:lnTo>
                        <a:pt x="0" y="32"/>
                      </a:lnTo>
                      <a:lnTo>
                        <a:pt x="2" y="26"/>
                      </a:lnTo>
                      <a:lnTo>
                        <a:pt x="4" y="20"/>
                      </a:lnTo>
                      <a:lnTo>
                        <a:pt x="6" y="14"/>
                      </a:lnTo>
                      <a:lnTo>
                        <a:pt x="10"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7" name="Freeform 440"/>
                <p:cNvSpPr>
                  <a:spLocks/>
                </p:cNvSpPr>
                <p:nvPr/>
              </p:nvSpPr>
              <p:spPr bwMode="auto">
                <a:xfrm>
                  <a:off x="4465" y="782"/>
                  <a:ext cx="65" cy="64"/>
                </a:xfrm>
                <a:custGeom>
                  <a:avLst/>
                  <a:gdLst>
                    <a:gd name="T0" fmla="*/ 0 w 65"/>
                    <a:gd name="T1" fmla="*/ 31 h 64"/>
                    <a:gd name="T2" fmla="*/ 2 w 65"/>
                    <a:gd name="T3" fmla="*/ 25 h 64"/>
                    <a:gd name="T4" fmla="*/ 4 w 65"/>
                    <a:gd name="T5" fmla="*/ 19 h 64"/>
                    <a:gd name="T6" fmla="*/ 6 w 65"/>
                    <a:gd name="T7" fmla="*/ 13 h 64"/>
                    <a:gd name="T8" fmla="*/ 10 w 65"/>
                    <a:gd name="T9" fmla="*/ 9 h 64"/>
                    <a:gd name="T10" fmla="*/ 16 w 65"/>
                    <a:gd name="T11" fmla="*/ 5 h 64"/>
                    <a:gd name="T12" fmla="*/ 22 w 65"/>
                    <a:gd name="T13" fmla="*/ 1 h 64"/>
                    <a:gd name="T14" fmla="*/ 28 w 65"/>
                    <a:gd name="T15" fmla="*/ 0 h 64"/>
                    <a:gd name="T16" fmla="*/ 33 w 65"/>
                    <a:gd name="T17" fmla="*/ 0 h 64"/>
                    <a:gd name="T18" fmla="*/ 39 w 65"/>
                    <a:gd name="T19" fmla="*/ 0 h 64"/>
                    <a:gd name="T20" fmla="*/ 45 w 65"/>
                    <a:gd name="T21" fmla="*/ 1 h 64"/>
                    <a:gd name="T22" fmla="*/ 51 w 65"/>
                    <a:gd name="T23" fmla="*/ 5 h 64"/>
                    <a:gd name="T24" fmla="*/ 55 w 65"/>
                    <a:gd name="T25" fmla="*/ 9 h 64"/>
                    <a:gd name="T26" fmla="*/ 59 w 65"/>
                    <a:gd name="T27" fmla="*/ 13 h 64"/>
                    <a:gd name="T28" fmla="*/ 63 w 65"/>
                    <a:gd name="T29" fmla="*/ 19 h 64"/>
                    <a:gd name="T30" fmla="*/ 65 w 65"/>
                    <a:gd name="T31" fmla="*/ 25 h 64"/>
                    <a:gd name="T32" fmla="*/ 65 w 65"/>
                    <a:gd name="T33" fmla="*/ 31 h 64"/>
                    <a:gd name="T34" fmla="*/ 65 w 65"/>
                    <a:gd name="T35" fmla="*/ 39 h 64"/>
                    <a:gd name="T36" fmla="*/ 63 w 65"/>
                    <a:gd name="T37" fmla="*/ 45 h 64"/>
                    <a:gd name="T38" fmla="*/ 59 w 65"/>
                    <a:gd name="T39" fmla="*/ 49 h 64"/>
                    <a:gd name="T40" fmla="*/ 55 w 65"/>
                    <a:gd name="T41" fmla="*/ 55 h 64"/>
                    <a:gd name="T42" fmla="*/ 51 w 65"/>
                    <a:gd name="T43" fmla="*/ 59 h 64"/>
                    <a:gd name="T44" fmla="*/ 45 w 65"/>
                    <a:gd name="T45" fmla="*/ 61 h 64"/>
                    <a:gd name="T46" fmla="*/ 39 w 65"/>
                    <a:gd name="T47" fmla="*/ 63 h 64"/>
                    <a:gd name="T48" fmla="*/ 33 w 65"/>
                    <a:gd name="T49" fmla="*/ 64 h 64"/>
                    <a:gd name="T50" fmla="*/ 28 w 65"/>
                    <a:gd name="T51" fmla="*/ 63 h 64"/>
                    <a:gd name="T52" fmla="*/ 22 w 65"/>
                    <a:gd name="T53" fmla="*/ 61 h 64"/>
                    <a:gd name="T54" fmla="*/ 16 w 65"/>
                    <a:gd name="T55" fmla="*/ 59 h 64"/>
                    <a:gd name="T56" fmla="*/ 10 w 65"/>
                    <a:gd name="T57" fmla="*/ 55 h 64"/>
                    <a:gd name="T58" fmla="*/ 6 w 65"/>
                    <a:gd name="T59" fmla="*/ 49 h 64"/>
                    <a:gd name="T60" fmla="*/ 4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4" y="19"/>
                      </a:lnTo>
                      <a:lnTo>
                        <a:pt x="6" y="13"/>
                      </a:lnTo>
                      <a:lnTo>
                        <a:pt x="10" y="9"/>
                      </a:lnTo>
                      <a:lnTo>
                        <a:pt x="16" y="5"/>
                      </a:lnTo>
                      <a:lnTo>
                        <a:pt x="22" y="1"/>
                      </a:lnTo>
                      <a:lnTo>
                        <a:pt x="28"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8" y="63"/>
                      </a:lnTo>
                      <a:lnTo>
                        <a:pt x="22" y="61"/>
                      </a:lnTo>
                      <a:lnTo>
                        <a:pt x="16" y="59"/>
                      </a:lnTo>
                      <a:lnTo>
                        <a:pt x="10" y="55"/>
                      </a:lnTo>
                      <a:lnTo>
                        <a:pt x="6" y="49"/>
                      </a:lnTo>
                      <a:lnTo>
                        <a:pt x="4"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8" name="Freeform 441"/>
                <p:cNvSpPr>
                  <a:spLocks/>
                </p:cNvSpPr>
                <p:nvPr/>
              </p:nvSpPr>
              <p:spPr bwMode="auto">
                <a:xfrm>
                  <a:off x="4465" y="782"/>
                  <a:ext cx="65" cy="64"/>
                </a:xfrm>
                <a:custGeom>
                  <a:avLst/>
                  <a:gdLst>
                    <a:gd name="T0" fmla="*/ 0 w 65"/>
                    <a:gd name="T1" fmla="*/ 31 h 64"/>
                    <a:gd name="T2" fmla="*/ 0 w 65"/>
                    <a:gd name="T3" fmla="*/ 31 h 64"/>
                    <a:gd name="T4" fmla="*/ 2 w 65"/>
                    <a:gd name="T5" fmla="*/ 25 h 64"/>
                    <a:gd name="T6" fmla="*/ 4 w 65"/>
                    <a:gd name="T7" fmla="*/ 19 h 64"/>
                    <a:gd name="T8" fmla="*/ 6 w 65"/>
                    <a:gd name="T9" fmla="*/ 13 h 64"/>
                    <a:gd name="T10" fmla="*/ 10 w 65"/>
                    <a:gd name="T11" fmla="*/ 9 h 64"/>
                    <a:gd name="T12" fmla="*/ 16 w 65"/>
                    <a:gd name="T13" fmla="*/ 5 h 64"/>
                    <a:gd name="T14" fmla="*/ 22 w 65"/>
                    <a:gd name="T15" fmla="*/ 1 h 64"/>
                    <a:gd name="T16" fmla="*/ 28 w 65"/>
                    <a:gd name="T17" fmla="*/ 0 h 64"/>
                    <a:gd name="T18" fmla="*/ 33 w 65"/>
                    <a:gd name="T19" fmla="*/ 0 h 64"/>
                    <a:gd name="T20" fmla="*/ 39 w 65"/>
                    <a:gd name="T21" fmla="*/ 0 h 64"/>
                    <a:gd name="T22" fmla="*/ 45 w 65"/>
                    <a:gd name="T23" fmla="*/ 1 h 64"/>
                    <a:gd name="T24" fmla="*/ 51 w 65"/>
                    <a:gd name="T25" fmla="*/ 5 h 64"/>
                    <a:gd name="T26" fmla="*/ 55 w 65"/>
                    <a:gd name="T27" fmla="*/ 9 h 64"/>
                    <a:gd name="T28" fmla="*/ 59 w 65"/>
                    <a:gd name="T29" fmla="*/ 13 h 64"/>
                    <a:gd name="T30" fmla="*/ 63 w 65"/>
                    <a:gd name="T31" fmla="*/ 19 h 64"/>
                    <a:gd name="T32" fmla="*/ 65 w 65"/>
                    <a:gd name="T33" fmla="*/ 25 h 64"/>
                    <a:gd name="T34" fmla="*/ 65 w 65"/>
                    <a:gd name="T35" fmla="*/ 31 h 64"/>
                    <a:gd name="T36" fmla="*/ 65 w 65"/>
                    <a:gd name="T37" fmla="*/ 39 h 64"/>
                    <a:gd name="T38" fmla="*/ 63 w 65"/>
                    <a:gd name="T39" fmla="*/ 45 h 64"/>
                    <a:gd name="T40" fmla="*/ 59 w 65"/>
                    <a:gd name="T41" fmla="*/ 49 h 64"/>
                    <a:gd name="T42" fmla="*/ 55 w 65"/>
                    <a:gd name="T43" fmla="*/ 55 h 64"/>
                    <a:gd name="T44" fmla="*/ 51 w 65"/>
                    <a:gd name="T45" fmla="*/ 59 h 64"/>
                    <a:gd name="T46" fmla="*/ 45 w 65"/>
                    <a:gd name="T47" fmla="*/ 61 h 64"/>
                    <a:gd name="T48" fmla="*/ 39 w 65"/>
                    <a:gd name="T49" fmla="*/ 63 h 64"/>
                    <a:gd name="T50" fmla="*/ 33 w 65"/>
                    <a:gd name="T51" fmla="*/ 64 h 64"/>
                    <a:gd name="T52" fmla="*/ 28 w 65"/>
                    <a:gd name="T53" fmla="*/ 63 h 64"/>
                    <a:gd name="T54" fmla="*/ 22 w 65"/>
                    <a:gd name="T55" fmla="*/ 61 h 64"/>
                    <a:gd name="T56" fmla="*/ 16 w 65"/>
                    <a:gd name="T57" fmla="*/ 59 h 64"/>
                    <a:gd name="T58" fmla="*/ 10 w 65"/>
                    <a:gd name="T59" fmla="*/ 55 h 64"/>
                    <a:gd name="T60" fmla="*/ 6 w 65"/>
                    <a:gd name="T61" fmla="*/ 49 h 64"/>
                    <a:gd name="T62" fmla="*/ 4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4" y="19"/>
                      </a:lnTo>
                      <a:lnTo>
                        <a:pt x="6" y="13"/>
                      </a:lnTo>
                      <a:lnTo>
                        <a:pt x="10" y="9"/>
                      </a:lnTo>
                      <a:lnTo>
                        <a:pt x="16" y="5"/>
                      </a:lnTo>
                      <a:lnTo>
                        <a:pt x="22" y="1"/>
                      </a:lnTo>
                      <a:lnTo>
                        <a:pt x="28"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8" y="63"/>
                      </a:lnTo>
                      <a:lnTo>
                        <a:pt x="22" y="61"/>
                      </a:lnTo>
                      <a:lnTo>
                        <a:pt x="16" y="59"/>
                      </a:lnTo>
                      <a:lnTo>
                        <a:pt x="10" y="55"/>
                      </a:lnTo>
                      <a:lnTo>
                        <a:pt x="6" y="49"/>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9" name="Freeform 442"/>
                <p:cNvSpPr>
                  <a:spLocks/>
                </p:cNvSpPr>
                <p:nvPr/>
              </p:nvSpPr>
              <p:spPr bwMode="auto">
                <a:xfrm>
                  <a:off x="4475" y="657"/>
                  <a:ext cx="65" cy="65"/>
                </a:xfrm>
                <a:custGeom>
                  <a:avLst/>
                  <a:gdLst>
                    <a:gd name="T0" fmla="*/ 0 w 65"/>
                    <a:gd name="T1" fmla="*/ 34 h 65"/>
                    <a:gd name="T2" fmla="*/ 2 w 65"/>
                    <a:gd name="T3" fmla="*/ 26 h 65"/>
                    <a:gd name="T4" fmla="*/ 4 w 65"/>
                    <a:gd name="T5" fmla="*/ 20 h 65"/>
                    <a:gd name="T6" fmla="*/ 6 w 65"/>
                    <a:gd name="T7" fmla="*/ 16 h 65"/>
                    <a:gd name="T8" fmla="*/ 10 w 65"/>
                    <a:gd name="T9" fmla="*/ 10 h 65"/>
                    <a:gd name="T10" fmla="*/ 16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5 w 65"/>
                    <a:gd name="T51" fmla="*/ 65 h 65"/>
                    <a:gd name="T52" fmla="*/ 19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0" name="Freeform 443"/>
                <p:cNvSpPr>
                  <a:spLocks/>
                </p:cNvSpPr>
                <p:nvPr/>
              </p:nvSpPr>
              <p:spPr bwMode="auto">
                <a:xfrm>
                  <a:off x="4475" y="657"/>
                  <a:ext cx="65" cy="65"/>
                </a:xfrm>
                <a:custGeom>
                  <a:avLst/>
                  <a:gdLst>
                    <a:gd name="T0" fmla="*/ 0 w 65"/>
                    <a:gd name="T1" fmla="*/ 34 h 65"/>
                    <a:gd name="T2" fmla="*/ 0 w 65"/>
                    <a:gd name="T3" fmla="*/ 34 h 65"/>
                    <a:gd name="T4" fmla="*/ 2 w 65"/>
                    <a:gd name="T5" fmla="*/ 26 h 65"/>
                    <a:gd name="T6" fmla="*/ 4 w 65"/>
                    <a:gd name="T7" fmla="*/ 20 h 65"/>
                    <a:gd name="T8" fmla="*/ 6 w 65"/>
                    <a:gd name="T9" fmla="*/ 16 h 65"/>
                    <a:gd name="T10" fmla="*/ 10 w 65"/>
                    <a:gd name="T11" fmla="*/ 10 h 65"/>
                    <a:gd name="T12" fmla="*/ 16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5 w 65"/>
                    <a:gd name="T53" fmla="*/ 65 h 65"/>
                    <a:gd name="T54" fmla="*/ 19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1" name="Freeform 444"/>
                <p:cNvSpPr>
                  <a:spLocks/>
                </p:cNvSpPr>
                <p:nvPr/>
              </p:nvSpPr>
              <p:spPr bwMode="auto">
                <a:xfrm>
                  <a:off x="4502" y="813"/>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3 h 65"/>
                    <a:gd name="T18" fmla="*/ 0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5 w 65"/>
                    <a:gd name="T41" fmla="*/ 10 h 65"/>
                    <a:gd name="T42" fmla="*/ 59 w 65"/>
                    <a:gd name="T43" fmla="*/ 16 h 65"/>
                    <a:gd name="T44" fmla="*/ 63 w 65"/>
                    <a:gd name="T45" fmla="*/ 20 h 65"/>
                    <a:gd name="T46" fmla="*/ 63 w 65"/>
                    <a:gd name="T47" fmla="*/ 26 h 65"/>
                    <a:gd name="T48" fmla="*/ 65 w 65"/>
                    <a:gd name="T49" fmla="*/ 33 h 65"/>
                    <a:gd name="T50" fmla="*/ 63 w 65"/>
                    <a:gd name="T51" fmla="*/ 39 h 65"/>
                    <a:gd name="T52" fmla="*/ 63 w 65"/>
                    <a:gd name="T53" fmla="*/ 45 h 65"/>
                    <a:gd name="T54" fmla="*/ 59 w 65"/>
                    <a:gd name="T55" fmla="*/ 51 h 65"/>
                    <a:gd name="T56" fmla="*/ 55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1"/>
                      </a:lnTo>
                      <a:lnTo>
                        <a:pt x="2" y="45"/>
                      </a:lnTo>
                      <a:lnTo>
                        <a:pt x="0" y="39"/>
                      </a:lnTo>
                      <a:lnTo>
                        <a:pt x="0" y="33"/>
                      </a:lnTo>
                      <a:lnTo>
                        <a:pt x="0" y="26"/>
                      </a:lnTo>
                      <a:lnTo>
                        <a:pt x="2" y="20"/>
                      </a:lnTo>
                      <a:lnTo>
                        <a:pt x="6" y="16"/>
                      </a:lnTo>
                      <a:lnTo>
                        <a:pt x="10" y="10"/>
                      </a:lnTo>
                      <a:lnTo>
                        <a:pt x="14" y="6"/>
                      </a:lnTo>
                      <a:lnTo>
                        <a:pt x="20" y="4"/>
                      </a:lnTo>
                      <a:lnTo>
                        <a:pt x="26" y="2"/>
                      </a:lnTo>
                      <a:lnTo>
                        <a:pt x="32" y="0"/>
                      </a:lnTo>
                      <a:lnTo>
                        <a:pt x="40" y="2"/>
                      </a:lnTo>
                      <a:lnTo>
                        <a:pt x="46" y="4"/>
                      </a:lnTo>
                      <a:lnTo>
                        <a:pt x="52" y="6"/>
                      </a:lnTo>
                      <a:lnTo>
                        <a:pt x="55" y="10"/>
                      </a:lnTo>
                      <a:lnTo>
                        <a:pt x="59" y="16"/>
                      </a:lnTo>
                      <a:lnTo>
                        <a:pt x="63" y="20"/>
                      </a:lnTo>
                      <a:lnTo>
                        <a:pt x="63" y="26"/>
                      </a:lnTo>
                      <a:lnTo>
                        <a:pt x="65" y="33"/>
                      </a:lnTo>
                      <a:lnTo>
                        <a:pt x="63" y="39"/>
                      </a:lnTo>
                      <a:lnTo>
                        <a:pt x="63" y="45"/>
                      </a:lnTo>
                      <a:lnTo>
                        <a:pt x="59" y="51"/>
                      </a:lnTo>
                      <a:lnTo>
                        <a:pt x="55"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2" name="Freeform 445"/>
                <p:cNvSpPr>
                  <a:spLocks/>
                </p:cNvSpPr>
                <p:nvPr/>
              </p:nvSpPr>
              <p:spPr bwMode="auto">
                <a:xfrm>
                  <a:off x="4502" y="813"/>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3 h 65"/>
                    <a:gd name="T20" fmla="*/ 0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5 w 65"/>
                    <a:gd name="T43" fmla="*/ 10 h 65"/>
                    <a:gd name="T44" fmla="*/ 59 w 65"/>
                    <a:gd name="T45" fmla="*/ 16 h 65"/>
                    <a:gd name="T46" fmla="*/ 63 w 65"/>
                    <a:gd name="T47" fmla="*/ 20 h 65"/>
                    <a:gd name="T48" fmla="*/ 63 w 65"/>
                    <a:gd name="T49" fmla="*/ 26 h 65"/>
                    <a:gd name="T50" fmla="*/ 65 w 65"/>
                    <a:gd name="T51" fmla="*/ 33 h 65"/>
                    <a:gd name="T52" fmla="*/ 63 w 65"/>
                    <a:gd name="T53" fmla="*/ 39 h 65"/>
                    <a:gd name="T54" fmla="*/ 63 w 65"/>
                    <a:gd name="T55" fmla="*/ 45 h 65"/>
                    <a:gd name="T56" fmla="*/ 59 w 65"/>
                    <a:gd name="T57" fmla="*/ 51 h 65"/>
                    <a:gd name="T58" fmla="*/ 55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1"/>
                      </a:lnTo>
                      <a:lnTo>
                        <a:pt x="2" y="45"/>
                      </a:lnTo>
                      <a:lnTo>
                        <a:pt x="0" y="39"/>
                      </a:lnTo>
                      <a:lnTo>
                        <a:pt x="0" y="33"/>
                      </a:lnTo>
                      <a:lnTo>
                        <a:pt x="0" y="26"/>
                      </a:lnTo>
                      <a:lnTo>
                        <a:pt x="2" y="20"/>
                      </a:lnTo>
                      <a:lnTo>
                        <a:pt x="6" y="16"/>
                      </a:lnTo>
                      <a:lnTo>
                        <a:pt x="10" y="10"/>
                      </a:lnTo>
                      <a:lnTo>
                        <a:pt x="14" y="6"/>
                      </a:lnTo>
                      <a:lnTo>
                        <a:pt x="20" y="4"/>
                      </a:lnTo>
                      <a:lnTo>
                        <a:pt x="26" y="2"/>
                      </a:lnTo>
                      <a:lnTo>
                        <a:pt x="32" y="0"/>
                      </a:lnTo>
                      <a:lnTo>
                        <a:pt x="40" y="2"/>
                      </a:lnTo>
                      <a:lnTo>
                        <a:pt x="46" y="4"/>
                      </a:lnTo>
                      <a:lnTo>
                        <a:pt x="52" y="6"/>
                      </a:lnTo>
                      <a:lnTo>
                        <a:pt x="55" y="10"/>
                      </a:lnTo>
                      <a:lnTo>
                        <a:pt x="59" y="16"/>
                      </a:lnTo>
                      <a:lnTo>
                        <a:pt x="63" y="20"/>
                      </a:lnTo>
                      <a:lnTo>
                        <a:pt x="63" y="26"/>
                      </a:lnTo>
                      <a:lnTo>
                        <a:pt x="65" y="33"/>
                      </a:lnTo>
                      <a:lnTo>
                        <a:pt x="63" y="39"/>
                      </a:lnTo>
                      <a:lnTo>
                        <a:pt x="63" y="45"/>
                      </a:lnTo>
                      <a:lnTo>
                        <a:pt x="59" y="51"/>
                      </a:lnTo>
                      <a:lnTo>
                        <a:pt x="55"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3" name="Freeform 446"/>
                <p:cNvSpPr>
                  <a:spLocks/>
                </p:cNvSpPr>
                <p:nvPr/>
              </p:nvSpPr>
              <p:spPr bwMode="auto">
                <a:xfrm>
                  <a:off x="4473" y="744"/>
                  <a:ext cx="65" cy="65"/>
                </a:xfrm>
                <a:custGeom>
                  <a:avLst/>
                  <a:gdLst>
                    <a:gd name="T0" fmla="*/ 0 w 65"/>
                    <a:gd name="T1" fmla="*/ 34 h 65"/>
                    <a:gd name="T2" fmla="*/ 0 w 65"/>
                    <a:gd name="T3" fmla="*/ 26 h 65"/>
                    <a:gd name="T4" fmla="*/ 2 w 65"/>
                    <a:gd name="T5" fmla="*/ 20 h 65"/>
                    <a:gd name="T6" fmla="*/ 6 w 65"/>
                    <a:gd name="T7" fmla="*/ 16 h 65"/>
                    <a:gd name="T8" fmla="*/ 10 w 65"/>
                    <a:gd name="T9" fmla="*/ 10 h 65"/>
                    <a:gd name="T10" fmla="*/ 14 w 65"/>
                    <a:gd name="T11" fmla="*/ 6 h 65"/>
                    <a:gd name="T12" fmla="*/ 20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1 w 65"/>
                    <a:gd name="T29" fmla="*/ 20 h 65"/>
                    <a:gd name="T30" fmla="*/ 63 w 65"/>
                    <a:gd name="T31" fmla="*/ 26 h 65"/>
                    <a:gd name="T32" fmla="*/ 65 w 65"/>
                    <a:gd name="T33" fmla="*/ 34 h 65"/>
                    <a:gd name="T34" fmla="*/ 63 w 65"/>
                    <a:gd name="T35" fmla="*/ 39 h 65"/>
                    <a:gd name="T36" fmla="*/ 61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0" y="26"/>
                      </a:lnTo>
                      <a:lnTo>
                        <a:pt x="2" y="20"/>
                      </a:lnTo>
                      <a:lnTo>
                        <a:pt x="6" y="16"/>
                      </a:lnTo>
                      <a:lnTo>
                        <a:pt x="10" y="10"/>
                      </a:lnTo>
                      <a:lnTo>
                        <a:pt x="14" y="6"/>
                      </a:lnTo>
                      <a:lnTo>
                        <a:pt x="20" y="4"/>
                      </a:lnTo>
                      <a:lnTo>
                        <a:pt x="25" y="2"/>
                      </a:lnTo>
                      <a:lnTo>
                        <a:pt x="33" y="0"/>
                      </a:lnTo>
                      <a:lnTo>
                        <a:pt x="39" y="2"/>
                      </a:lnTo>
                      <a:lnTo>
                        <a:pt x="45" y="4"/>
                      </a:lnTo>
                      <a:lnTo>
                        <a:pt x="51" y="6"/>
                      </a:lnTo>
                      <a:lnTo>
                        <a:pt x="55" y="10"/>
                      </a:lnTo>
                      <a:lnTo>
                        <a:pt x="59" y="16"/>
                      </a:lnTo>
                      <a:lnTo>
                        <a:pt x="61" y="20"/>
                      </a:lnTo>
                      <a:lnTo>
                        <a:pt x="63" y="26"/>
                      </a:lnTo>
                      <a:lnTo>
                        <a:pt x="65" y="34"/>
                      </a:lnTo>
                      <a:lnTo>
                        <a:pt x="63" y="39"/>
                      </a:lnTo>
                      <a:lnTo>
                        <a:pt x="61" y="45"/>
                      </a:lnTo>
                      <a:lnTo>
                        <a:pt x="59" y="51"/>
                      </a:lnTo>
                      <a:lnTo>
                        <a:pt x="55" y="55"/>
                      </a:lnTo>
                      <a:lnTo>
                        <a:pt x="51" y="59"/>
                      </a:lnTo>
                      <a:lnTo>
                        <a:pt x="45" y="63"/>
                      </a:lnTo>
                      <a:lnTo>
                        <a:pt x="39" y="65"/>
                      </a:lnTo>
                      <a:lnTo>
                        <a:pt x="33" y="65"/>
                      </a:lnTo>
                      <a:lnTo>
                        <a:pt x="25" y="65"/>
                      </a:lnTo>
                      <a:lnTo>
                        <a:pt x="20" y="63"/>
                      </a:lnTo>
                      <a:lnTo>
                        <a:pt x="14" y="59"/>
                      </a:lnTo>
                      <a:lnTo>
                        <a:pt x="10" y="55"/>
                      </a:lnTo>
                      <a:lnTo>
                        <a:pt x="6" y="51"/>
                      </a:lnTo>
                      <a:lnTo>
                        <a:pt x="2" y="45"/>
                      </a:lnTo>
                      <a:lnTo>
                        <a:pt x="0" y="39"/>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4" name="Freeform 447"/>
                <p:cNvSpPr>
                  <a:spLocks/>
                </p:cNvSpPr>
                <p:nvPr/>
              </p:nvSpPr>
              <p:spPr bwMode="auto">
                <a:xfrm>
                  <a:off x="4473" y="744"/>
                  <a:ext cx="65" cy="65"/>
                </a:xfrm>
                <a:custGeom>
                  <a:avLst/>
                  <a:gdLst>
                    <a:gd name="T0" fmla="*/ 0 w 65"/>
                    <a:gd name="T1" fmla="*/ 34 h 65"/>
                    <a:gd name="T2" fmla="*/ 0 w 65"/>
                    <a:gd name="T3" fmla="*/ 34 h 65"/>
                    <a:gd name="T4" fmla="*/ 0 w 65"/>
                    <a:gd name="T5" fmla="*/ 26 h 65"/>
                    <a:gd name="T6" fmla="*/ 2 w 65"/>
                    <a:gd name="T7" fmla="*/ 20 h 65"/>
                    <a:gd name="T8" fmla="*/ 6 w 65"/>
                    <a:gd name="T9" fmla="*/ 16 h 65"/>
                    <a:gd name="T10" fmla="*/ 10 w 65"/>
                    <a:gd name="T11" fmla="*/ 10 h 65"/>
                    <a:gd name="T12" fmla="*/ 14 w 65"/>
                    <a:gd name="T13" fmla="*/ 6 h 65"/>
                    <a:gd name="T14" fmla="*/ 20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1 w 65"/>
                    <a:gd name="T31" fmla="*/ 20 h 65"/>
                    <a:gd name="T32" fmla="*/ 63 w 65"/>
                    <a:gd name="T33" fmla="*/ 26 h 65"/>
                    <a:gd name="T34" fmla="*/ 65 w 65"/>
                    <a:gd name="T35" fmla="*/ 34 h 65"/>
                    <a:gd name="T36" fmla="*/ 63 w 65"/>
                    <a:gd name="T37" fmla="*/ 39 h 65"/>
                    <a:gd name="T38" fmla="*/ 61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0" y="26"/>
                      </a:lnTo>
                      <a:lnTo>
                        <a:pt x="2" y="20"/>
                      </a:lnTo>
                      <a:lnTo>
                        <a:pt x="6" y="16"/>
                      </a:lnTo>
                      <a:lnTo>
                        <a:pt x="10" y="10"/>
                      </a:lnTo>
                      <a:lnTo>
                        <a:pt x="14" y="6"/>
                      </a:lnTo>
                      <a:lnTo>
                        <a:pt x="20" y="4"/>
                      </a:lnTo>
                      <a:lnTo>
                        <a:pt x="25" y="2"/>
                      </a:lnTo>
                      <a:lnTo>
                        <a:pt x="33" y="0"/>
                      </a:lnTo>
                      <a:lnTo>
                        <a:pt x="39" y="2"/>
                      </a:lnTo>
                      <a:lnTo>
                        <a:pt x="45" y="4"/>
                      </a:lnTo>
                      <a:lnTo>
                        <a:pt x="51" y="6"/>
                      </a:lnTo>
                      <a:lnTo>
                        <a:pt x="55" y="10"/>
                      </a:lnTo>
                      <a:lnTo>
                        <a:pt x="59" y="16"/>
                      </a:lnTo>
                      <a:lnTo>
                        <a:pt x="61" y="20"/>
                      </a:lnTo>
                      <a:lnTo>
                        <a:pt x="63" y="26"/>
                      </a:lnTo>
                      <a:lnTo>
                        <a:pt x="65" y="34"/>
                      </a:lnTo>
                      <a:lnTo>
                        <a:pt x="63" y="39"/>
                      </a:lnTo>
                      <a:lnTo>
                        <a:pt x="61" y="45"/>
                      </a:lnTo>
                      <a:lnTo>
                        <a:pt x="59" y="51"/>
                      </a:lnTo>
                      <a:lnTo>
                        <a:pt x="55" y="55"/>
                      </a:lnTo>
                      <a:lnTo>
                        <a:pt x="51" y="59"/>
                      </a:lnTo>
                      <a:lnTo>
                        <a:pt x="45" y="63"/>
                      </a:lnTo>
                      <a:lnTo>
                        <a:pt x="39" y="65"/>
                      </a:lnTo>
                      <a:lnTo>
                        <a:pt x="33" y="65"/>
                      </a:lnTo>
                      <a:lnTo>
                        <a:pt x="25" y="65"/>
                      </a:lnTo>
                      <a:lnTo>
                        <a:pt x="20" y="63"/>
                      </a:lnTo>
                      <a:lnTo>
                        <a:pt x="14" y="59"/>
                      </a:lnTo>
                      <a:lnTo>
                        <a:pt x="10" y="55"/>
                      </a:lnTo>
                      <a:lnTo>
                        <a:pt x="6" y="51"/>
                      </a:lnTo>
                      <a:lnTo>
                        <a:pt x="2" y="45"/>
                      </a:lnTo>
                      <a:lnTo>
                        <a:pt x="0" y="39"/>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5" name="Freeform 448"/>
                <p:cNvSpPr>
                  <a:spLocks/>
                </p:cNvSpPr>
                <p:nvPr/>
              </p:nvSpPr>
              <p:spPr bwMode="auto">
                <a:xfrm>
                  <a:off x="4552" y="821"/>
                  <a:ext cx="63" cy="63"/>
                </a:xfrm>
                <a:custGeom>
                  <a:avLst/>
                  <a:gdLst>
                    <a:gd name="T0" fmla="*/ 63 w 63"/>
                    <a:gd name="T1" fmla="*/ 31 h 63"/>
                    <a:gd name="T2" fmla="*/ 63 w 63"/>
                    <a:gd name="T3" fmla="*/ 39 h 63"/>
                    <a:gd name="T4" fmla="*/ 61 w 63"/>
                    <a:gd name="T5" fmla="*/ 43 h 63"/>
                    <a:gd name="T6" fmla="*/ 59 w 63"/>
                    <a:gd name="T7" fmla="*/ 49 h 63"/>
                    <a:gd name="T8" fmla="*/ 55 w 63"/>
                    <a:gd name="T9" fmla="*/ 55 h 63"/>
                    <a:gd name="T10" fmla="*/ 49 w 63"/>
                    <a:gd name="T11" fmla="*/ 59 h 63"/>
                    <a:gd name="T12" fmla="*/ 43 w 63"/>
                    <a:gd name="T13" fmla="*/ 61 h 63"/>
                    <a:gd name="T14" fmla="*/ 39 w 63"/>
                    <a:gd name="T15" fmla="*/ 63 h 63"/>
                    <a:gd name="T16" fmla="*/ 31 w 63"/>
                    <a:gd name="T17" fmla="*/ 63 h 63"/>
                    <a:gd name="T18" fmla="*/ 25 w 63"/>
                    <a:gd name="T19" fmla="*/ 63 h 63"/>
                    <a:gd name="T20" fmla="*/ 19 w 63"/>
                    <a:gd name="T21" fmla="*/ 61 h 63"/>
                    <a:gd name="T22" fmla="*/ 13 w 63"/>
                    <a:gd name="T23" fmla="*/ 59 h 63"/>
                    <a:gd name="T24" fmla="*/ 9 w 63"/>
                    <a:gd name="T25" fmla="*/ 55 h 63"/>
                    <a:gd name="T26" fmla="*/ 5 w 63"/>
                    <a:gd name="T27" fmla="*/ 49 h 63"/>
                    <a:gd name="T28" fmla="*/ 2 w 63"/>
                    <a:gd name="T29" fmla="*/ 43 h 63"/>
                    <a:gd name="T30" fmla="*/ 0 w 63"/>
                    <a:gd name="T31" fmla="*/ 39 h 63"/>
                    <a:gd name="T32" fmla="*/ 0 w 63"/>
                    <a:gd name="T33" fmla="*/ 31 h 63"/>
                    <a:gd name="T34" fmla="*/ 0 w 63"/>
                    <a:gd name="T35" fmla="*/ 25 h 63"/>
                    <a:gd name="T36" fmla="*/ 2 w 63"/>
                    <a:gd name="T37" fmla="*/ 20 h 63"/>
                    <a:gd name="T38" fmla="*/ 5 w 63"/>
                    <a:gd name="T39" fmla="*/ 14 h 63"/>
                    <a:gd name="T40" fmla="*/ 9 w 63"/>
                    <a:gd name="T41" fmla="*/ 10 h 63"/>
                    <a:gd name="T42" fmla="*/ 13 w 63"/>
                    <a:gd name="T43" fmla="*/ 6 h 63"/>
                    <a:gd name="T44" fmla="*/ 19 w 63"/>
                    <a:gd name="T45" fmla="*/ 2 h 63"/>
                    <a:gd name="T46" fmla="*/ 25 w 63"/>
                    <a:gd name="T47" fmla="*/ 0 h 63"/>
                    <a:gd name="T48" fmla="*/ 31 w 63"/>
                    <a:gd name="T49" fmla="*/ 0 h 63"/>
                    <a:gd name="T50" fmla="*/ 39 w 63"/>
                    <a:gd name="T51" fmla="*/ 0 h 63"/>
                    <a:gd name="T52" fmla="*/ 43 w 63"/>
                    <a:gd name="T53" fmla="*/ 2 h 63"/>
                    <a:gd name="T54" fmla="*/ 49 w 63"/>
                    <a:gd name="T55" fmla="*/ 6 h 63"/>
                    <a:gd name="T56" fmla="*/ 55 w 63"/>
                    <a:gd name="T57" fmla="*/ 10 h 63"/>
                    <a:gd name="T58" fmla="*/ 59 w 63"/>
                    <a:gd name="T59" fmla="*/ 14 h 63"/>
                    <a:gd name="T60" fmla="*/ 61 w 63"/>
                    <a:gd name="T61" fmla="*/ 20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5" y="55"/>
                      </a:lnTo>
                      <a:lnTo>
                        <a:pt x="49" y="59"/>
                      </a:lnTo>
                      <a:lnTo>
                        <a:pt x="43" y="61"/>
                      </a:lnTo>
                      <a:lnTo>
                        <a:pt x="39" y="63"/>
                      </a:lnTo>
                      <a:lnTo>
                        <a:pt x="31" y="63"/>
                      </a:lnTo>
                      <a:lnTo>
                        <a:pt x="25" y="63"/>
                      </a:lnTo>
                      <a:lnTo>
                        <a:pt x="19" y="61"/>
                      </a:lnTo>
                      <a:lnTo>
                        <a:pt x="13" y="59"/>
                      </a:lnTo>
                      <a:lnTo>
                        <a:pt x="9" y="55"/>
                      </a:lnTo>
                      <a:lnTo>
                        <a:pt x="5" y="49"/>
                      </a:lnTo>
                      <a:lnTo>
                        <a:pt x="2" y="43"/>
                      </a:lnTo>
                      <a:lnTo>
                        <a:pt x="0" y="39"/>
                      </a:lnTo>
                      <a:lnTo>
                        <a:pt x="0" y="31"/>
                      </a:lnTo>
                      <a:lnTo>
                        <a:pt x="0" y="25"/>
                      </a:lnTo>
                      <a:lnTo>
                        <a:pt x="2" y="20"/>
                      </a:lnTo>
                      <a:lnTo>
                        <a:pt x="5" y="14"/>
                      </a:lnTo>
                      <a:lnTo>
                        <a:pt x="9"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6" name="Freeform 449"/>
                <p:cNvSpPr>
                  <a:spLocks/>
                </p:cNvSpPr>
                <p:nvPr/>
              </p:nvSpPr>
              <p:spPr bwMode="auto">
                <a:xfrm>
                  <a:off x="4552" y="821"/>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5 w 63"/>
                    <a:gd name="T11" fmla="*/ 55 h 63"/>
                    <a:gd name="T12" fmla="*/ 49 w 63"/>
                    <a:gd name="T13" fmla="*/ 59 h 63"/>
                    <a:gd name="T14" fmla="*/ 43 w 63"/>
                    <a:gd name="T15" fmla="*/ 61 h 63"/>
                    <a:gd name="T16" fmla="*/ 39 w 63"/>
                    <a:gd name="T17" fmla="*/ 63 h 63"/>
                    <a:gd name="T18" fmla="*/ 31 w 63"/>
                    <a:gd name="T19" fmla="*/ 63 h 63"/>
                    <a:gd name="T20" fmla="*/ 25 w 63"/>
                    <a:gd name="T21" fmla="*/ 63 h 63"/>
                    <a:gd name="T22" fmla="*/ 19 w 63"/>
                    <a:gd name="T23" fmla="*/ 61 h 63"/>
                    <a:gd name="T24" fmla="*/ 13 w 63"/>
                    <a:gd name="T25" fmla="*/ 59 h 63"/>
                    <a:gd name="T26" fmla="*/ 9 w 63"/>
                    <a:gd name="T27" fmla="*/ 55 h 63"/>
                    <a:gd name="T28" fmla="*/ 5 w 63"/>
                    <a:gd name="T29" fmla="*/ 49 h 63"/>
                    <a:gd name="T30" fmla="*/ 2 w 63"/>
                    <a:gd name="T31" fmla="*/ 43 h 63"/>
                    <a:gd name="T32" fmla="*/ 0 w 63"/>
                    <a:gd name="T33" fmla="*/ 39 h 63"/>
                    <a:gd name="T34" fmla="*/ 0 w 63"/>
                    <a:gd name="T35" fmla="*/ 31 h 63"/>
                    <a:gd name="T36" fmla="*/ 0 w 63"/>
                    <a:gd name="T37" fmla="*/ 25 h 63"/>
                    <a:gd name="T38" fmla="*/ 2 w 63"/>
                    <a:gd name="T39" fmla="*/ 20 h 63"/>
                    <a:gd name="T40" fmla="*/ 5 w 63"/>
                    <a:gd name="T41" fmla="*/ 14 h 63"/>
                    <a:gd name="T42" fmla="*/ 9 w 63"/>
                    <a:gd name="T43" fmla="*/ 10 h 63"/>
                    <a:gd name="T44" fmla="*/ 13 w 63"/>
                    <a:gd name="T45" fmla="*/ 6 h 63"/>
                    <a:gd name="T46" fmla="*/ 19 w 63"/>
                    <a:gd name="T47" fmla="*/ 2 h 63"/>
                    <a:gd name="T48" fmla="*/ 25 w 63"/>
                    <a:gd name="T49" fmla="*/ 0 h 63"/>
                    <a:gd name="T50" fmla="*/ 31 w 63"/>
                    <a:gd name="T51" fmla="*/ 0 h 63"/>
                    <a:gd name="T52" fmla="*/ 39 w 63"/>
                    <a:gd name="T53" fmla="*/ 0 h 63"/>
                    <a:gd name="T54" fmla="*/ 43 w 63"/>
                    <a:gd name="T55" fmla="*/ 2 h 63"/>
                    <a:gd name="T56" fmla="*/ 49 w 63"/>
                    <a:gd name="T57" fmla="*/ 6 h 63"/>
                    <a:gd name="T58" fmla="*/ 55 w 63"/>
                    <a:gd name="T59" fmla="*/ 10 h 63"/>
                    <a:gd name="T60" fmla="*/ 59 w 63"/>
                    <a:gd name="T61" fmla="*/ 14 h 63"/>
                    <a:gd name="T62" fmla="*/ 61 w 63"/>
                    <a:gd name="T63" fmla="*/ 20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5" y="55"/>
                      </a:lnTo>
                      <a:lnTo>
                        <a:pt x="49" y="59"/>
                      </a:lnTo>
                      <a:lnTo>
                        <a:pt x="43" y="61"/>
                      </a:lnTo>
                      <a:lnTo>
                        <a:pt x="39" y="63"/>
                      </a:lnTo>
                      <a:lnTo>
                        <a:pt x="31" y="63"/>
                      </a:lnTo>
                      <a:lnTo>
                        <a:pt x="25" y="63"/>
                      </a:lnTo>
                      <a:lnTo>
                        <a:pt x="19" y="61"/>
                      </a:lnTo>
                      <a:lnTo>
                        <a:pt x="13" y="59"/>
                      </a:lnTo>
                      <a:lnTo>
                        <a:pt x="9" y="55"/>
                      </a:lnTo>
                      <a:lnTo>
                        <a:pt x="5" y="49"/>
                      </a:lnTo>
                      <a:lnTo>
                        <a:pt x="2" y="43"/>
                      </a:lnTo>
                      <a:lnTo>
                        <a:pt x="0" y="39"/>
                      </a:lnTo>
                      <a:lnTo>
                        <a:pt x="0" y="31"/>
                      </a:lnTo>
                      <a:lnTo>
                        <a:pt x="0" y="25"/>
                      </a:lnTo>
                      <a:lnTo>
                        <a:pt x="2" y="20"/>
                      </a:lnTo>
                      <a:lnTo>
                        <a:pt x="5" y="14"/>
                      </a:lnTo>
                      <a:lnTo>
                        <a:pt x="9"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7" name="Freeform 450"/>
                <p:cNvSpPr>
                  <a:spLocks/>
                </p:cNvSpPr>
                <p:nvPr/>
              </p:nvSpPr>
              <p:spPr bwMode="auto">
                <a:xfrm>
                  <a:off x="4632" y="829"/>
                  <a:ext cx="65" cy="63"/>
                </a:xfrm>
                <a:custGeom>
                  <a:avLst/>
                  <a:gdLst>
                    <a:gd name="T0" fmla="*/ 0 w 65"/>
                    <a:gd name="T1" fmla="*/ 31 h 63"/>
                    <a:gd name="T2" fmla="*/ 2 w 65"/>
                    <a:gd name="T3" fmla="*/ 25 h 63"/>
                    <a:gd name="T4" fmla="*/ 4 w 65"/>
                    <a:gd name="T5" fmla="*/ 19 h 63"/>
                    <a:gd name="T6" fmla="*/ 6 w 65"/>
                    <a:gd name="T7" fmla="*/ 14 h 63"/>
                    <a:gd name="T8" fmla="*/ 10 w 65"/>
                    <a:gd name="T9" fmla="*/ 10 h 63"/>
                    <a:gd name="T10" fmla="*/ 16 w 65"/>
                    <a:gd name="T11" fmla="*/ 6 h 63"/>
                    <a:gd name="T12" fmla="*/ 20 w 65"/>
                    <a:gd name="T13" fmla="*/ 2 h 63"/>
                    <a:gd name="T14" fmla="*/ 26 w 65"/>
                    <a:gd name="T15" fmla="*/ 0 h 63"/>
                    <a:gd name="T16" fmla="*/ 34 w 65"/>
                    <a:gd name="T17" fmla="*/ 0 h 63"/>
                    <a:gd name="T18" fmla="*/ 40 w 65"/>
                    <a:gd name="T19" fmla="*/ 0 h 63"/>
                    <a:gd name="T20" fmla="*/ 46 w 65"/>
                    <a:gd name="T21" fmla="*/ 2 h 63"/>
                    <a:gd name="T22" fmla="*/ 52 w 65"/>
                    <a:gd name="T23" fmla="*/ 6 h 63"/>
                    <a:gd name="T24" fmla="*/ 55 w 65"/>
                    <a:gd name="T25" fmla="*/ 10 h 63"/>
                    <a:gd name="T26" fmla="*/ 59 w 65"/>
                    <a:gd name="T27" fmla="*/ 14 h 63"/>
                    <a:gd name="T28" fmla="*/ 63 w 65"/>
                    <a:gd name="T29" fmla="*/ 19 h 63"/>
                    <a:gd name="T30" fmla="*/ 65 w 65"/>
                    <a:gd name="T31" fmla="*/ 25 h 63"/>
                    <a:gd name="T32" fmla="*/ 65 w 65"/>
                    <a:gd name="T33" fmla="*/ 31 h 63"/>
                    <a:gd name="T34" fmla="*/ 65 w 65"/>
                    <a:gd name="T35" fmla="*/ 39 h 63"/>
                    <a:gd name="T36" fmla="*/ 63 w 65"/>
                    <a:gd name="T37" fmla="*/ 43 h 63"/>
                    <a:gd name="T38" fmla="*/ 59 w 65"/>
                    <a:gd name="T39" fmla="*/ 49 h 63"/>
                    <a:gd name="T40" fmla="*/ 55 w 65"/>
                    <a:gd name="T41" fmla="*/ 55 h 63"/>
                    <a:gd name="T42" fmla="*/ 52 w 65"/>
                    <a:gd name="T43" fmla="*/ 59 h 63"/>
                    <a:gd name="T44" fmla="*/ 46 w 65"/>
                    <a:gd name="T45" fmla="*/ 61 h 63"/>
                    <a:gd name="T46" fmla="*/ 40 w 65"/>
                    <a:gd name="T47" fmla="*/ 63 h 63"/>
                    <a:gd name="T48" fmla="*/ 34 w 65"/>
                    <a:gd name="T49" fmla="*/ 63 h 63"/>
                    <a:gd name="T50" fmla="*/ 26 w 65"/>
                    <a:gd name="T51" fmla="*/ 63 h 63"/>
                    <a:gd name="T52" fmla="*/ 20 w 65"/>
                    <a:gd name="T53" fmla="*/ 61 h 63"/>
                    <a:gd name="T54" fmla="*/ 16 w 65"/>
                    <a:gd name="T55" fmla="*/ 59 h 63"/>
                    <a:gd name="T56" fmla="*/ 10 w 65"/>
                    <a:gd name="T57" fmla="*/ 55 h 63"/>
                    <a:gd name="T58" fmla="*/ 6 w 65"/>
                    <a:gd name="T59" fmla="*/ 49 h 63"/>
                    <a:gd name="T60" fmla="*/ 4 w 65"/>
                    <a:gd name="T61" fmla="*/ 43 h 63"/>
                    <a:gd name="T62" fmla="*/ 2 w 65"/>
                    <a:gd name="T63" fmla="*/ 39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10"/>
                      </a:lnTo>
                      <a:lnTo>
                        <a:pt x="16" y="6"/>
                      </a:lnTo>
                      <a:lnTo>
                        <a:pt x="20" y="2"/>
                      </a:lnTo>
                      <a:lnTo>
                        <a:pt x="26" y="0"/>
                      </a:lnTo>
                      <a:lnTo>
                        <a:pt x="34" y="0"/>
                      </a:lnTo>
                      <a:lnTo>
                        <a:pt x="40" y="0"/>
                      </a:lnTo>
                      <a:lnTo>
                        <a:pt x="46" y="2"/>
                      </a:lnTo>
                      <a:lnTo>
                        <a:pt x="52" y="6"/>
                      </a:lnTo>
                      <a:lnTo>
                        <a:pt x="55" y="10"/>
                      </a:lnTo>
                      <a:lnTo>
                        <a:pt x="59" y="14"/>
                      </a:lnTo>
                      <a:lnTo>
                        <a:pt x="63" y="19"/>
                      </a:lnTo>
                      <a:lnTo>
                        <a:pt x="65" y="25"/>
                      </a:lnTo>
                      <a:lnTo>
                        <a:pt x="65" y="31"/>
                      </a:lnTo>
                      <a:lnTo>
                        <a:pt x="65" y="39"/>
                      </a:lnTo>
                      <a:lnTo>
                        <a:pt x="63" y="43"/>
                      </a:lnTo>
                      <a:lnTo>
                        <a:pt x="59" y="49"/>
                      </a:lnTo>
                      <a:lnTo>
                        <a:pt x="55" y="55"/>
                      </a:lnTo>
                      <a:lnTo>
                        <a:pt x="52" y="59"/>
                      </a:lnTo>
                      <a:lnTo>
                        <a:pt x="46" y="61"/>
                      </a:lnTo>
                      <a:lnTo>
                        <a:pt x="40" y="63"/>
                      </a:lnTo>
                      <a:lnTo>
                        <a:pt x="34" y="63"/>
                      </a:lnTo>
                      <a:lnTo>
                        <a:pt x="26" y="63"/>
                      </a:lnTo>
                      <a:lnTo>
                        <a:pt x="20" y="61"/>
                      </a:lnTo>
                      <a:lnTo>
                        <a:pt x="16" y="59"/>
                      </a:lnTo>
                      <a:lnTo>
                        <a:pt x="10" y="55"/>
                      </a:lnTo>
                      <a:lnTo>
                        <a:pt x="6" y="49"/>
                      </a:lnTo>
                      <a:lnTo>
                        <a:pt x="4" y="43"/>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8" name="Freeform 451"/>
                <p:cNvSpPr>
                  <a:spLocks/>
                </p:cNvSpPr>
                <p:nvPr/>
              </p:nvSpPr>
              <p:spPr bwMode="auto">
                <a:xfrm>
                  <a:off x="4632" y="829"/>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10 h 63"/>
                    <a:gd name="T12" fmla="*/ 16 w 65"/>
                    <a:gd name="T13" fmla="*/ 6 h 63"/>
                    <a:gd name="T14" fmla="*/ 20 w 65"/>
                    <a:gd name="T15" fmla="*/ 2 h 63"/>
                    <a:gd name="T16" fmla="*/ 26 w 65"/>
                    <a:gd name="T17" fmla="*/ 0 h 63"/>
                    <a:gd name="T18" fmla="*/ 34 w 65"/>
                    <a:gd name="T19" fmla="*/ 0 h 63"/>
                    <a:gd name="T20" fmla="*/ 40 w 65"/>
                    <a:gd name="T21" fmla="*/ 0 h 63"/>
                    <a:gd name="T22" fmla="*/ 46 w 65"/>
                    <a:gd name="T23" fmla="*/ 2 h 63"/>
                    <a:gd name="T24" fmla="*/ 52 w 65"/>
                    <a:gd name="T25" fmla="*/ 6 h 63"/>
                    <a:gd name="T26" fmla="*/ 55 w 65"/>
                    <a:gd name="T27" fmla="*/ 10 h 63"/>
                    <a:gd name="T28" fmla="*/ 59 w 65"/>
                    <a:gd name="T29" fmla="*/ 14 h 63"/>
                    <a:gd name="T30" fmla="*/ 63 w 65"/>
                    <a:gd name="T31" fmla="*/ 19 h 63"/>
                    <a:gd name="T32" fmla="*/ 65 w 65"/>
                    <a:gd name="T33" fmla="*/ 25 h 63"/>
                    <a:gd name="T34" fmla="*/ 65 w 65"/>
                    <a:gd name="T35" fmla="*/ 31 h 63"/>
                    <a:gd name="T36" fmla="*/ 65 w 65"/>
                    <a:gd name="T37" fmla="*/ 39 h 63"/>
                    <a:gd name="T38" fmla="*/ 63 w 65"/>
                    <a:gd name="T39" fmla="*/ 43 h 63"/>
                    <a:gd name="T40" fmla="*/ 59 w 65"/>
                    <a:gd name="T41" fmla="*/ 49 h 63"/>
                    <a:gd name="T42" fmla="*/ 55 w 65"/>
                    <a:gd name="T43" fmla="*/ 55 h 63"/>
                    <a:gd name="T44" fmla="*/ 52 w 65"/>
                    <a:gd name="T45" fmla="*/ 59 h 63"/>
                    <a:gd name="T46" fmla="*/ 46 w 65"/>
                    <a:gd name="T47" fmla="*/ 61 h 63"/>
                    <a:gd name="T48" fmla="*/ 40 w 65"/>
                    <a:gd name="T49" fmla="*/ 63 h 63"/>
                    <a:gd name="T50" fmla="*/ 34 w 65"/>
                    <a:gd name="T51" fmla="*/ 63 h 63"/>
                    <a:gd name="T52" fmla="*/ 26 w 65"/>
                    <a:gd name="T53" fmla="*/ 63 h 63"/>
                    <a:gd name="T54" fmla="*/ 20 w 65"/>
                    <a:gd name="T55" fmla="*/ 61 h 63"/>
                    <a:gd name="T56" fmla="*/ 16 w 65"/>
                    <a:gd name="T57" fmla="*/ 59 h 63"/>
                    <a:gd name="T58" fmla="*/ 10 w 65"/>
                    <a:gd name="T59" fmla="*/ 55 h 63"/>
                    <a:gd name="T60" fmla="*/ 6 w 65"/>
                    <a:gd name="T61" fmla="*/ 49 h 63"/>
                    <a:gd name="T62" fmla="*/ 4 w 65"/>
                    <a:gd name="T63" fmla="*/ 43 h 63"/>
                    <a:gd name="T64" fmla="*/ 2 w 65"/>
                    <a:gd name="T65" fmla="*/ 39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10"/>
                      </a:lnTo>
                      <a:lnTo>
                        <a:pt x="16" y="6"/>
                      </a:lnTo>
                      <a:lnTo>
                        <a:pt x="20" y="2"/>
                      </a:lnTo>
                      <a:lnTo>
                        <a:pt x="26" y="0"/>
                      </a:lnTo>
                      <a:lnTo>
                        <a:pt x="34" y="0"/>
                      </a:lnTo>
                      <a:lnTo>
                        <a:pt x="40" y="0"/>
                      </a:lnTo>
                      <a:lnTo>
                        <a:pt x="46" y="2"/>
                      </a:lnTo>
                      <a:lnTo>
                        <a:pt x="52" y="6"/>
                      </a:lnTo>
                      <a:lnTo>
                        <a:pt x="55" y="10"/>
                      </a:lnTo>
                      <a:lnTo>
                        <a:pt x="59" y="14"/>
                      </a:lnTo>
                      <a:lnTo>
                        <a:pt x="63" y="19"/>
                      </a:lnTo>
                      <a:lnTo>
                        <a:pt x="65" y="25"/>
                      </a:lnTo>
                      <a:lnTo>
                        <a:pt x="65" y="31"/>
                      </a:lnTo>
                      <a:lnTo>
                        <a:pt x="65" y="39"/>
                      </a:lnTo>
                      <a:lnTo>
                        <a:pt x="63" y="43"/>
                      </a:lnTo>
                      <a:lnTo>
                        <a:pt x="59" y="49"/>
                      </a:lnTo>
                      <a:lnTo>
                        <a:pt x="55" y="55"/>
                      </a:lnTo>
                      <a:lnTo>
                        <a:pt x="52" y="59"/>
                      </a:lnTo>
                      <a:lnTo>
                        <a:pt x="46" y="61"/>
                      </a:lnTo>
                      <a:lnTo>
                        <a:pt x="40" y="63"/>
                      </a:lnTo>
                      <a:lnTo>
                        <a:pt x="34" y="63"/>
                      </a:lnTo>
                      <a:lnTo>
                        <a:pt x="26" y="63"/>
                      </a:lnTo>
                      <a:lnTo>
                        <a:pt x="20" y="61"/>
                      </a:lnTo>
                      <a:lnTo>
                        <a:pt x="16" y="59"/>
                      </a:lnTo>
                      <a:lnTo>
                        <a:pt x="10" y="55"/>
                      </a:lnTo>
                      <a:lnTo>
                        <a:pt x="6" y="49"/>
                      </a:lnTo>
                      <a:lnTo>
                        <a:pt x="4" y="43"/>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9" name="Freeform 452"/>
                <p:cNvSpPr>
                  <a:spLocks/>
                </p:cNvSpPr>
                <p:nvPr/>
              </p:nvSpPr>
              <p:spPr bwMode="auto">
                <a:xfrm>
                  <a:off x="4496" y="681"/>
                  <a:ext cx="65" cy="65"/>
                </a:xfrm>
                <a:custGeom>
                  <a:avLst/>
                  <a:gdLst>
                    <a:gd name="T0" fmla="*/ 65 w 65"/>
                    <a:gd name="T1" fmla="*/ 32 h 65"/>
                    <a:gd name="T2" fmla="*/ 65 w 65"/>
                    <a:gd name="T3" fmla="*/ 39 h 65"/>
                    <a:gd name="T4" fmla="*/ 63 w 65"/>
                    <a:gd name="T5" fmla="*/ 45 h 65"/>
                    <a:gd name="T6" fmla="*/ 60 w 65"/>
                    <a:gd name="T7" fmla="*/ 51 h 65"/>
                    <a:gd name="T8" fmla="*/ 56 w 65"/>
                    <a:gd name="T9" fmla="*/ 55 h 65"/>
                    <a:gd name="T10" fmla="*/ 52 w 65"/>
                    <a:gd name="T11" fmla="*/ 59 h 65"/>
                    <a:gd name="T12" fmla="*/ 46 w 65"/>
                    <a:gd name="T13" fmla="*/ 63 h 65"/>
                    <a:gd name="T14" fmla="*/ 40 w 65"/>
                    <a:gd name="T15" fmla="*/ 63 h 65"/>
                    <a:gd name="T16" fmla="*/ 34 w 65"/>
                    <a:gd name="T17" fmla="*/ 65 h 65"/>
                    <a:gd name="T18" fmla="*/ 26 w 65"/>
                    <a:gd name="T19" fmla="*/ 63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2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6 w 65"/>
                    <a:gd name="T47" fmla="*/ 0 h 65"/>
                    <a:gd name="T48" fmla="*/ 34 w 65"/>
                    <a:gd name="T49" fmla="*/ 0 h 65"/>
                    <a:gd name="T50" fmla="*/ 40 w 65"/>
                    <a:gd name="T51" fmla="*/ 0 h 65"/>
                    <a:gd name="T52" fmla="*/ 46 w 65"/>
                    <a:gd name="T53" fmla="*/ 2 h 65"/>
                    <a:gd name="T54" fmla="*/ 52 w 65"/>
                    <a:gd name="T55" fmla="*/ 6 h 65"/>
                    <a:gd name="T56" fmla="*/ 56 w 65"/>
                    <a:gd name="T57" fmla="*/ 10 h 65"/>
                    <a:gd name="T58" fmla="*/ 60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39"/>
                      </a:lnTo>
                      <a:lnTo>
                        <a:pt x="63" y="45"/>
                      </a:lnTo>
                      <a:lnTo>
                        <a:pt x="60" y="51"/>
                      </a:lnTo>
                      <a:lnTo>
                        <a:pt x="56" y="55"/>
                      </a:lnTo>
                      <a:lnTo>
                        <a:pt x="52" y="59"/>
                      </a:lnTo>
                      <a:lnTo>
                        <a:pt x="46" y="63"/>
                      </a:lnTo>
                      <a:lnTo>
                        <a:pt x="40" y="63"/>
                      </a:lnTo>
                      <a:lnTo>
                        <a:pt x="34" y="65"/>
                      </a:lnTo>
                      <a:lnTo>
                        <a:pt x="26" y="63"/>
                      </a:lnTo>
                      <a:lnTo>
                        <a:pt x="20" y="63"/>
                      </a:lnTo>
                      <a:lnTo>
                        <a:pt x="16" y="59"/>
                      </a:lnTo>
                      <a:lnTo>
                        <a:pt x="10" y="55"/>
                      </a:lnTo>
                      <a:lnTo>
                        <a:pt x="6" y="51"/>
                      </a:lnTo>
                      <a:lnTo>
                        <a:pt x="4" y="45"/>
                      </a:lnTo>
                      <a:lnTo>
                        <a:pt x="2" y="39"/>
                      </a:lnTo>
                      <a:lnTo>
                        <a:pt x="0" y="32"/>
                      </a:lnTo>
                      <a:lnTo>
                        <a:pt x="2" y="26"/>
                      </a:lnTo>
                      <a:lnTo>
                        <a:pt x="4" y="20"/>
                      </a:lnTo>
                      <a:lnTo>
                        <a:pt x="6" y="14"/>
                      </a:lnTo>
                      <a:lnTo>
                        <a:pt x="10" y="10"/>
                      </a:lnTo>
                      <a:lnTo>
                        <a:pt x="16" y="6"/>
                      </a:lnTo>
                      <a:lnTo>
                        <a:pt x="20" y="2"/>
                      </a:lnTo>
                      <a:lnTo>
                        <a:pt x="26" y="0"/>
                      </a:lnTo>
                      <a:lnTo>
                        <a:pt x="34" y="0"/>
                      </a:lnTo>
                      <a:lnTo>
                        <a:pt x="40" y="0"/>
                      </a:lnTo>
                      <a:lnTo>
                        <a:pt x="46" y="2"/>
                      </a:lnTo>
                      <a:lnTo>
                        <a:pt x="52" y="6"/>
                      </a:lnTo>
                      <a:lnTo>
                        <a:pt x="56" y="10"/>
                      </a:lnTo>
                      <a:lnTo>
                        <a:pt x="60"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0" name="Freeform 453"/>
                <p:cNvSpPr>
                  <a:spLocks/>
                </p:cNvSpPr>
                <p:nvPr/>
              </p:nvSpPr>
              <p:spPr bwMode="auto">
                <a:xfrm>
                  <a:off x="4496" y="681"/>
                  <a:ext cx="65" cy="65"/>
                </a:xfrm>
                <a:custGeom>
                  <a:avLst/>
                  <a:gdLst>
                    <a:gd name="T0" fmla="*/ 65 w 65"/>
                    <a:gd name="T1" fmla="*/ 32 h 65"/>
                    <a:gd name="T2" fmla="*/ 65 w 65"/>
                    <a:gd name="T3" fmla="*/ 32 h 65"/>
                    <a:gd name="T4" fmla="*/ 65 w 65"/>
                    <a:gd name="T5" fmla="*/ 39 h 65"/>
                    <a:gd name="T6" fmla="*/ 63 w 65"/>
                    <a:gd name="T7" fmla="*/ 45 h 65"/>
                    <a:gd name="T8" fmla="*/ 60 w 65"/>
                    <a:gd name="T9" fmla="*/ 51 h 65"/>
                    <a:gd name="T10" fmla="*/ 56 w 65"/>
                    <a:gd name="T11" fmla="*/ 55 h 65"/>
                    <a:gd name="T12" fmla="*/ 52 w 65"/>
                    <a:gd name="T13" fmla="*/ 59 h 65"/>
                    <a:gd name="T14" fmla="*/ 46 w 65"/>
                    <a:gd name="T15" fmla="*/ 63 h 65"/>
                    <a:gd name="T16" fmla="*/ 40 w 65"/>
                    <a:gd name="T17" fmla="*/ 63 h 65"/>
                    <a:gd name="T18" fmla="*/ 34 w 65"/>
                    <a:gd name="T19" fmla="*/ 65 h 65"/>
                    <a:gd name="T20" fmla="*/ 26 w 65"/>
                    <a:gd name="T21" fmla="*/ 63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2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6 w 65"/>
                    <a:gd name="T49" fmla="*/ 0 h 65"/>
                    <a:gd name="T50" fmla="*/ 34 w 65"/>
                    <a:gd name="T51" fmla="*/ 0 h 65"/>
                    <a:gd name="T52" fmla="*/ 40 w 65"/>
                    <a:gd name="T53" fmla="*/ 0 h 65"/>
                    <a:gd name="T54" fmla="*/ 46 w 65"/>
                    <a:gd name="T55" fmla="*/ 2 h 65"/>
                    <a:gd name="T56" fmla="*/ 52 w 65"/>
                    <a:gd name="T57" fmla="*/ 6 h 65"/>
                    <a:gd name="T58" fmla="*/ 56 w 65"/>
                    <a:gd name="T59" fmla="*/ 10 h 65"/>
                    <a:gd name="T60" fmla="*/ 60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39"/>
                      </a:lnTo>
                      <a:lnTo>
                        <a:pt x="63" y="45"/>
                      </a:lnTo>
                      <a:lnTo>
                        <a:pt x="60" y="51"/>
                      </a:lnTo>
                      <a:lnTo>
                        <a:pt x="56" y="55"/>
                      </a:lnTo>
                      <a:lnTo>
                        <a:pt x="52" y="59"/>
                      </a:lnTo>
                      <a:lnTo>
                        <a:pt x="46" y="63"/>
                      </a:lnTo>
                      <a:lnTo>
                        <a:pt x="40" y="63"/>
                      </a:lnTo>
                      <a:lnTo>
                        <a:pt x="34" y="65"/>
                      </a:lnTo>
                      <a:lnTo>
                        <a:pt x="26" y="63"/>
                      </a:lnTo>
                      <a:lnTo>
                        <a:pt x="20" y="63"/>
                      </a:lnTo>
                      <a:lnTo>
                        <a:pt x="16" y="59"/>
                      </a:lnTo>
                      <a:lnTo>
                        <a:pt x="10" y="55"/>
                      </a:lnTo>
                      <a:lnTo>
                        <a:pt x="6" y="51"/>
                      </a:lnTo>
                      <a:lnTo>
                        <a:pt x="4" y="45"/>
                      </a:lnTo>
                      <a:lnTo>
                        <a:pt x="2" y="39"/>
                      </a:lnTo>
                      <a:lnTo>
                        <a:pt x="0" y="32"/>
                      </a:lnTo>
                      <a:lnTo>
                        <a:pt x="2" y="26"/>
                      </a:lnTo>
                      <a:lnTo>
                        <a:pt x="4" y="20"/>
                      </a:lnTo>
                      <a:lnTo>
                        <a:pt x="6" y="14"/>
                      </a:lnTo>
                      <a:lnTo>
                        <a:pt x="10" y="10"/>
                      </a:lnTo>
                      <a:lnTo>
                        <a:pt x="16" y="6"/>
                      </a:lnTo>
                      <a:lnTo>
                        <a:pt x="20" y="2"/>
                      </a:lnTo>
                      <a:lnTo>
                        <a:pt x="26" y="0"/>
                      </a:lnTo>
                      <a:lnTo>
                        <a:pt x="34" y="0"/>
                      </a:lnTo>
                      <a:lnTo>
                        <a:pt x="40" y="0"/>
                      </a:lnTo>
                      <a:lnTo>
                        <a:pt x="46" y="2"/>
                      </a:lnTo>
                      <a:lnTo>
                        <a:pt x="52" y="6"/>
                      </a:lnTo>
                      <a:lnTo>
                        <a:pt x="56" y="10"/>
                      </a:lnTo>
                      <a:lnTo>
                        <a:pt x="60"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1" name="Freeform 454"/>
                <p:cNvSpPr>
                  <a:spLocks/>
                </p:cNvSpPr>
                <p:nvPr/>
              </p:nvSpPr>
              <p:spPr bwMode="auto">
                <a:xfrm>
                  <a:off x="4441" y="691"/>
                  <a:ext cx="65" cy="65"/>
                </a:xfrm>
                <a:custGeom>
                  <a:avLst/>
                  <a:gdLst>
                    <a:gd name="T0" fmla="*/ 0 w 65"/>
                    <a:gd name="T1" fmla="*/ 33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4 h 65"/>
                    <a:gd name="T14" fmla="*/ 26 w 65"/>
                    <a:gd name="T15" fmla="*/ 2 h 65"/>
                    <a:gd name="T16" fmla="*/ 32 w 65"/>
                    <a:gd name="T17" fmla="*/ 0 h 65"/>
                    <a:gd name="T18" fmla="*/ 40 w 65"/>
                    <a:gd name="T19" fmla="*/ 2 h 65"/>
                    <a:gd name="T20" fmla="*/ 46 w 65"/>
                    <a:gd name="T21" fmla="*/ 4 h 65"/>
                    <a:gd name="T22" fmla="*/ 50 w 65"/>
                    <a:gd name="T23" fmla="*/ 6 h 65"/>
                    <a:gd name="T24" fmla="*/ 55 w 65"/>
                    <a:gd name="T25" fmla="*/ 10 h 65"/>
                    <a:gd name="T26" fmla="*/ 59 w 65"/>
                    <a:gd name="T27" fmla="*/ 14 h 65"/>
                    <a:gd name="T28" fmla="*/ 61 w 65"/>
                    <a:gd name="T29" fmla="*/ 20 h 65"/>
                    <a:gd name="T30" fmla="*/ 63 w 65"/>
                    <a:gd name="T31" fmla="*/ 26 h 65"/>
                    <a:gd name="T32" fmla="*/ 65 w 65"/>
                    <a:gd name="T33" fmla="*/ 33 h 65"/>
                    <a:gd name="T34" fmla="*/ 63 w 65"/>
                    <a:gd name="T35" fmla="*/ 39 h 65"/>
                    <a:gd name="T36" fmla="*/ 61 w 65"/>
                    <a:gd name="T37" fmla="*/ 45 h 65"/>
                    <a:gd name="T38" fmla="*/ 59 w 65"/>
                    <a:gd name="T39" fmla="*/ 51 h 65"/>
                    <a:gd name="T40" fmla="*/ 55 w 65"/>
                    <a:gd name="T41" fmla="*/ 55 h 65"/>
                    <a:gd name="T42" fmla="*/ 50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6"/>
                      </a:lnTo>
                      <a:lnTo>
                        <a:pt x="2" y="20"/>
                      </a:lnTo>
                      <a:lnTo>
                        <a:pt x="6" y="14"/>
                      </a:lnTo>
                      <a:lnTo>
                        <a:pt x="10" y="10"/>
                      </a:lnTo>
                      <a:lnTo>
                        <a:pt x="14" y="6"/>
                      </a:lnTo>
                      <a:lnTo>
                        <a:pt x="20" y="4"/>
                      </a:lnTo>
                      <a:lnTo>
                        <a:pt x="26" y="2"/>
                      </a:lnTo>
                      <a:lnTo>
                        <a:pt x="32" y="0"/>
                      </a:lnTo>
                      <a:lnTo>
                        <a:pt x="40" y="2"/>
                      </a:lnTo>
                      <a:lnTo>
                        <a:pt x="46" y="4"/>
                      </a:lnTo>
                      <a:lnTo>
                        <a:pt x="50" y="6"/>
                      </a:lnTo>
                      <a:lnTo>
                        <a:pt x="55" y="10"/>
                      </a:lnTo>
                      <a:lnTo>
                        <a:pt x="59" y="14"/>
                      </a:lnTo>
                      <a:lnTo>
                        <a:pt x="61" y="20"/>
                      </a:lnTo>
                      <a:lnTo>
                        <a:pt x="63" y="26"/>
                      </a:lnTo>
                      <a:lnTo>
                        <a:pt x="65" y="33"/>
                      </a:lnTo>
                      <a:lnTo>
                        <a:pt x="63" y="39"/>
                      </a:lnTo>
                      <a:lnTo>
                        <a:pt x="61" y="45"/>
                      </a:lnTo>
                      <a:lnTo>
                        <a:pt x="59" y="51"/>
                      </a:lnTo>
                      <a:lnTo>
                        <a:pt x="55" y="55"/>
                      </a:lnTo>
                      <a:lnTo>
                        <a:pt x="50"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2" name="Freeform 455"/>
                <p:cNvSpPr>
                  <a:spLocks/>
                </p:cNvSpPr>
                <p:nvPr/>
              </p:nvSpPr>
              <p:spPr bwMode="auto">
                <a:xfrm>
                  <a:off x="4441" y="691"/>
                  <a:ext cx="65" cy="65"/>
                </a:xfrm>
                <a:custGeom>
                  <a:avLst/>
                  <a:gdLst>
                    <a:gd name="T0" fmla="*/ 0 w 65"/>
                    <a:gd name="T1" fmla="*/ 33 h 65"/>
                    <a:gd name="T2" fmla="*/ 0 w 65"/>
                    <a:gd name="T3" fmla="*/ 33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4 h 65"/>
                    <a:gd name="T16" fmla="*/ 26 w 65"/>
                    <a:gd name="T17" fmla="*/ 2 h 65"/>
                    <a:gd name="T18" fmla="*/ 32 w 65"/>
                    <a:gd name="T19" fmla="*/ 0 h 65"/>
                    <a:gd name="T20" fmla="*/ 40 w 65"/>
                    <a:gd name="T21" fmla="*/ 2 h 65"/>
                    <a:gd name="T22" fmla="*/ 46 w 65"/>
                    <a:gd name="T23" fmla="*/ 4 h 65"/>
                    <a:gd name="T24" fmla="*/ 50 w 65"/>
                    <a:gd name="T25" fmla="*/ 6 h 65"/>
                    <a:gd name="T26" fmla="*/ 55 w 65"/>
                    <a:gd name="T27" fmla="*/ 10 h 65"/>
                    <a:gd name="T28" fmla="*/ 59 w 65"/>
                    <a:gd name="T29" fmla="*/ 14 h 65"/>
                    <a:gd name="T30" fmla="*/ 61 w 65"/>
                    <a:gd name="T31" fmla="*/ 20 h 65"/>
                    <a:gd name="T32" fmla="*/ 63 w 65"/>
                    <a:gd name="T33" fmla="*/ 26 h 65"/>
                    <a:gd name="T34" fmla="*/ 65 w 65"/>
                    <a:gd name="T35" fmla="*/ 33 h 65"/>
                    <a:gd name="T36" fmla="*/ 63 w 65"/>
                    <a:gd name="T37" fmla="*/ 39 h 65"/>
                    <a:gd name="T38" fmla="*/ 61 w 65"/>
                    <a:gd name="T39" fmla="*/ 45 h 65"/>
                    <a:gd name="T40" fmla="*/ 59 w 65"/>
                    <a:gd name="T41" fmla="*/ 51 h 65"/>
                    <a:gd name="T42" fmla="*/ 55 w 65"/>
                    <a:gd name="T43" fmla="*/ 55 h 65"/>
                    <a:gd name="T44" fmla="*/ 50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6"/>
                      </a:lnTo>
                      <a:lnTo>
                        <a:pt x="2" y="20"/>
                      </a:lnTo>
                      <a:lnTo>
                        <a:pt x="6" y="14"/>
                      </a:lnTo>
                      <a:lnTo>
                        <a:pt x="10" y="10"/>
                      </a:lnTo>
                      <a:lnTo>
                        <a:pt x="14" y="6"/>
                      </a:lnTo>
                      <a:lnTo>
                        <a:pt x="20" y="4"/>
                      </a:lnTo>
                      <a:lnTo>
                        <a:pt x="26" y="2"/>
                      </a:lnTo>
                      <a:lnTo>
                        <a:pt x="32" y="0"/>
                      </a:lnTo>
                      <a:lnTo>
                        <a:pt x="40" y="2"/>
                      </a:lnTo>
                      <a:lnTo>
                        <a:pt x="46" y="4"/>
                      </a:lnTo>
                      <a:lnTo>
                        <a:pt x="50" y="6"/>
                      </a:lnTo>
                      <a:lnTo>
                        <a:pt x="55" y="10"/>
                      </a:lnTo>
                      <a:lnTo>
                        <a:pt x="59" y="14"/>
                      </a:lnTo>
                      <a:lnTo>
                        <a:pt x="61" y="20"/>
                      </a:lnTo>
                      <a:lnTo>
                        <a:pt x="63" y="26"/>
                      </a:lnTo>
                      <a:lnTo>
                        <a:pt x="65" y="33"/>
                      </a:lnTo>
                      <a:lnTo>
                        <a:pt x="63" y="39"/>
                      </a:lnTo>
                      <a:lnTo>
                        <a:pt x="61" y="45"/>
                      </a:lnTo>
                      <a:lnTo>
                        <a:pt x="59" y="51"/>
                      </a:lnTo>
                      <a:lnTo>
                        <a:pt x="55" y="55"/>
                      </a:lnTo>
                      <a:lnTo>
                        <a:pt x="50"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3" name="Freeform 456"/>
                <p:cNvSpPr>
                  <a:spLocks/>
                </p:cNvSpPr>
                <p:nvPr/>
              </p:nvSpPr>
              <p:spPr bwMode="auto">
                <a:xfrm>
                  <a:off x="4546" y="689"/>
                  <a:ext cx="63" cy="63"/>
                </a:xfrm>
                <a:custGeom>
                  <a:avLst/>
                  <a:gdLst>
                    <a:gd name="T0" fmla="*/ 0 w 63"/>
                    <a:gd name="T1" fmla="*/ 31 h 63"/>
                    <a:gd name="T2" fmla="*/ 0 w 63"/>
                    <a:gd name="T3" fmla="*/ 26 h 63"/>
                    <a:gd name="T4" fmla="*/ 2 w 63"/>
                    <a:gd name="T5" fmla="*/ 20 h 63"/>
                    <a:gd name="T6" fmla="*/ 6 w 63"/>
                    <a:gd name="T7" fmla="*/ 14 h 63"/>
                    <a:gd name="T8" fmla="*/ 8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20 h 63"/>
                    <a:gd name="T30" fmla="*/ 63 w 63"/>
                    <a:gd name="T31" fmla="*/ 26 h 63"/>
                    <a:gd name="T32" fmla="*/ 63 w 63"/>
                    <a:gd name="T33" fmla="*/ 31 h 63"/>
                    <a:gd name="T34" fmla="*/ 63 w 63"/>
                    <a:gd name="T35" fmla="*/ 37 h 63"/>
                    <a:gd name="T36" fmla="*/ 61 w 63"/>
                    <a:gd name="T37" fmla="*/ 43 h 63"/>
                    <a:gd name="T38" fmla="*/ 57 w 63"/>
                    <a:gd name="T39" fmla="*/ 49 h 63"/>
                    <a:gd name="T40" fmla="*/ 55 w 63"/>
                    <a:gd name="T41" fmla="*/ 55 h 63"/>
                    <a:gd name="T42" fmla="*/ 49 w 63"/>
                    <a:gd name="T43" fmla="*/ 57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7 h 63"/>
                    <a:gd name="T56" fmla="*/ 8 w 63"/>
                    <a:gd name="T57" fmla="*/ 55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6"/>
                      </a:lnTo>
                      <a:lnTo>
                        <a:pt x="2" y="20"/>
                      </a:lnTo>
                      <a:lnTo>
                        <a:pt x="6" y="14"/>
                      </a:lnTo>
                      <a:lnTo>
                        <a:pt x="8"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5"/>
                      </a:lnTo>
                      <a:lnTo>
                        <a:pt x="49" y="57"/>
                      </a:lnTo>
                      <a:lnTo>
                        <a:pt x="43" y="61"/>
                      </a:lnTo>
                      <a:lnTo>
                        <a:pt x="37" y="63"/>
                      </a:lnTo>
                      <a:lnTo>
                        <a:pt x="31" y="63"/>
                      </a:lnTo>
                      <a:lnTo>
                        <a:pt x="25" y="63"/>
                      </a:lnTo>
                      <a:lnTo>
                        <a:pt x="19" y="61"/>
                      </a:lnTo>
                      <a:lnTo>
                        <a:pt x="13" y="57"/>
                      </a:lnTo>
                      <a:lnTo>
                        <a:pt x="8" y="55"/>
                      </a:lnTo>
                      <a:lnTo>
                        <a:pt x="6" y="49"/>
                      </a:lnTo>
                      <a:lnTo>
                        <a:pt x="2" y="43"/>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4" name="Freeform 457"/>
                <p:cNvSpPr>
                  <a:spLocks/>
                </p:cNvSpPr>
                <p:nvPr/>
              </p:nvSpPr>
              <p:spPr bwMode="auto">
                <a:xfrm>
                  <a:off x="4546" y="689"/>
                  <a:ext cx="63" cy="63"/>
                </a:xfrm>
                <a:custGeom>
                  <a:avLst/>
                  <a:gdLst>
                    <a:gd name="T0" fmla="*/ 0 w 63"/>
                    <a:gd name="T1" fmla="*/ 31 h 63"/>
                    <a:gd name="T2" fmla="*/ 0 w 63"/>
                    <a:gd name="T3" fmla="*/ 31 h 63"/>
                    <a:gd name="T4" fmla="*/ 0 w 63"/>
                    <a:gd name="T5" fmla="*/ 26 h 63"/>
                    <a:gd name="T6" fmla="*/ 2 w 63"/>
                    <a:gd name="T7" fmla="*/ 20 h 63"/>
                    <a:gd name="T8" fmla="*/ 6 w 63"/>
                    <a:gd name="T9" fmla="*/ 14 h 63"/>
                    <a:gd name="T10" fmla="*/ 8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20 h 63"/>
                    <a:gd name="T32" fmla="*/ 63 w 63"/>
                    <a:gd name="T33" fmla="*/ 26 h 63"/>
                    <a:gd name="T34" fmla="*/ 63 w 63"/>
                    <a:gd name="T35" fmla="*/ 31 h 63"/>
                    <a:gd name="T36" fmla="*/ 63 w 63"/>
                    <a:gd name="T37" fmla="*/ 37 h 63"/>
                    <a:gd name="T38" fmla="*/ 61 w 63"/>
                    <a:gd name="T39" fmla="*/ 43 h 63"/>
                    <a:gd name="T40" fmla="*/ 57 w 63"/>
                    <a:gd name="T41" fmla="*/ 49 h 63"/>
                    <a:gd name="T42" fmla="*/ 55 w 63"/>
                    <a:gd name="T43" fmla="*/ 55 h 63"/>
                    <a:gd name="T44" fmla="*/ 49 w 63"/>
                    <a:gd name="T45" fmla="*/ 57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7 h 63"/>
                    <a:gd name="T58" fmla="*/ 8 w 63"/>
                    <a:gd name="T59" fmla="*/ 55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6"/>
                      </a:lnTo>
                      <a:lnTo>
                        <a:pt x="2" y="20"/>
                      </a:lnTo>
                      <a:lnTo>
                        <a:pt x="6" y="14"/>
                      </a:lnTo>
                      <a:lnTo>
                        <a:pt x="8"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5"/>
                      </a:lnTo>
                      <a:lnTo>
                        <a:pt x="49" y="57"/>
                      </a:lnTo>
                      <a:lnTo>
                        <a:pt x="43" y="61"/>
                      </a:lnTo>
                      <a:lnTo>
                        <a:pt x="37" y="63"/>
                      </a:lnTo>
                      <a:lnTo>
                        <a:pt x="31" y="63"/>
                      </a:lnTo>
                      <a:lnTo>
                        <a:pt x="25" y="63"/>
                      </a:lnTo>
                      <a:lnTo>
                        <a:pt x="19" y="61"/>
                      </a:lnTo>
                      <a:lnTo>
                        <a:pt x="13" y="57"/>
                      </a:lnTo>
                      <a:lnTo>
                        <a:pt x="8"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5" name="Freeform 458"/>
                <p:cNvSpPr>
                  <a:spLocks/>
                </p:cNvSpPr>
                <p:nvPr/>
              </p:nvSpPr>
              <p:spPr bwMode="auto">
                <a:xfrm>
                  <a:off x="4498" y="717"/>
                  <a:ext cx="65" cy="65"/>
                </a:xfrm>
                <a:custGeom>
                  <a:avLst/>
                  <a:gdLst>
                    <a:gd name="T0" fmla="*/ 0 w 65"/>
                    <a:gd name="T1" fmla="*/ 33 h 65"/>
                    <a:gd name="T2" fmla="*/ 2 w 65"/>
                    <a:gd name="T3" fmla="*/ 25 h 65"/>
                    <a:gd name="T4" fmla="*/ 4 w 65"/>
                    <a:gd name="T5" fmla="*/ 19 h 65"/>
                    <a:gd name="T6" fmla="*/ 6 w 65"/>
                    <a:gd name="T7" fmla="*/ 15 h 65"/>
                    <a:gd name="T8" fmla="*/ 10 w 65"/>
                    <a:gd name="T9" fmla="*/ 9 h 65"/>
                    <a:gd name="T10" fmla="*/ 14 w 65"/>
                    <a:gd name="T11" fmla="*/ 5 h 65"/>
                    <a:gd name="T12" fmla="*/ 20 w 65"/>
                    <a:gd name="T13" fmla="*/ 3 h 65"/>
                    <a:gd name="T14" fmla="*/ 26 w 65"/>
                    <a:gd name="T15" fmla="*/ 2 h 65"/>
                    <a:gd name="T16" fmla="*/ 34 w 65"/>
                    <a:gd name="T17" fmla="*/ 0 h 65"/>
                    <a:gd name="T18" fmla="*/ 40 w 65"/>
                    <a:gd name="T19" fmla="*/ 2 h 65"/>
                    <a:gd name="T20" fmla="*/ 46 w 65"/>
                    <a:gd name="T21" fmla="*/ 3 h 65"/>
                    <a:gd name="T22" fmla="*/ 52 w 65"/>
                    <a:gd name="T23" fmla="*/ 5 h 65"/>
                    <a:gd name="T24" fmla="*/ 56 w 65"/>
                    <a:gd name="T25" fmla="*/ 9 h 65"/>
                    <a:gd name="T26" fmla="*/ 59 w 65"/>
                    <a:gd name="T27" fmla="*/ 15 h 65"/>
                    <a:gd name="T28" fmla="*/ 63 w 65"/>
                    <a:gd name="T29" fmla="*/ 19 h 65"/>
                    <a:gd name="T30" fmla="*/ 65 w 65"/>
                    <a:gd name="T31" fmla="*/ 25 h 65"/>
                    <a:gd name="T32" fmla="*/ 65 w 65"/>
                    <a:gd name="T33" fmla="*/ 33 h 65"/>
                    <a:gd name="T34" fmla="*/ 65 w 65"/>
                    <a:gd name="T35" fmla="*/ 39 h 65"/>
                    <a:gd name="T36" fmla="*/ 63 w 65"/>
                    <a:gd name="T37" fmla="*/ 45 h 65"/>
                    <a:gd name="T38" fmla="*/ 59 w 65"/>
                    <a:gd name="T39" fmla="*/ 51 h 65"/>
                    <a:gd name="T40" fmla="*/ 56 w 65"/>
                    <a:gd name="T41" fmla="*/ 55 h 65"/>
                    <a:gd name="T42" fmla="*/ 52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4" y="19"/>
                      </a:lnTo>
                      <a:lnTo>
                        <a:pt x="6" y="15"/>
                      </a:lnTo>
                      <a:lnTo>
                        <a:pt x="10" y="9"/>
                      </a:lnTo>
                      <a:lnTo>
                        <a:pt x="14" y="5"/>
                      </a:lnTo>
                      <a:lnTo>
                        <a:pt x="20" y="3"/>
                      </a:lnTo>
                      <a:lnTo>
                        <a:pt x="26" y="2"/>
                      </a:lnTo>
                      <a:lnTo>
                        <a:pt x="34" y="0"/>
                      </a:lnTo>
                      <a:lnTo>
                        <a:pt x="40" y="2"/>
                      </a:lnTo>
                      <a:lnTo>
                        <a:pt x="46" y="3"/>
                      </a:lnTo>
                      <a:lnTo>
                        <a:pt x="52" y="5"/>
                      </a:lnTo>
                      <a:lnTo>
                        <a:pt x="56" y="9"/>
                      </a:lnTo>
                      <a:lnTo>
                        <a:pt x="59" y="15"/>
                      </a:lnTo>
                      <a:lnTo>
                        <a:pt x="63" y="19"/>
                      </a:lnTo>
                      <a:lnTo>
                        <a:pt x="65" y="25"/>
                      </a:lnTo>
                      <a:lnTo>
                        <a:pt x="65" y="33"/>
                      </a:lnTo>
                      <a:lnTo>
                        <a:pt x="65" y="39"/>
                      </a:lnTo>
                      <a:lnTo>
                        <a:pt x="63" y="45"/>
                      </a:lnTo>
                      <a:lnTo>
                        <a:pt x="59" y="51"/>
                      </a:lnTo>
                      <a:lnTo>
                        <a:pt x="56"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6" name="Freeform 459"/>
                <p:cNvSpPr>
                  <a:spLocks/>
                </p:cNvSpPr>
                <p:nvPr/>
              </p:nvSpPr>
              <p:spPr bwMode="auto">
                <a:xfrm>
                  <a:off x="4498" y="717"/>
                  <a:ext cx="65" cy="65"/>
                </a:xfrm>
                <a:custGeom>
                  <a:avLst/>
                  <a:gdLst>
                    <a:gd name="T0" fmla="*/ 0 w 65"/>
                    <a:gd name="T1" fmla="*/ 33 h 65"/>
                    <a:gd name="T2" fmla="*/ 0 w 65"/>
                    <a:gd name="T3" fmla="*/ 33 h 65"/>
                    <a:gd name="T4" fmla="*/ 2 w 65"/>
                    <a:gd name="T5" fmla="*/ 25 h 65"/>
                    <a:gd name="T6" fmla="*/ 4 w 65"/>
                    <a:gd name="T7" fmla="*/ 19 h 65"/>
                    <a:gd name="T8" fmla="*/ 6 w 65"/>
                    <a:gd name="T9" fmla="*/ 15 h 65"/>
                    <a:gd name="T10" fmla="*/ 10 w 65"/>
                    <a:gd name="T11" fmla="*/ 9 h 65"/>
                    <a:gd name="T12" fmla="*/ 14 w 65"/>
                    <a:gd name="T13" fmla="*/ 5 h 65"/>
                    <a:gd name="T14" fmla="*/ 20 w 65"/>
                    <a:gd name="T15" fmla="*/ 3 h 65"/>
                    <a:gd name="T16" fmla="*/ 26 w 65"/>
                    <a:gd name="T17" fmla="*/ 2 h 65"/>
                    <a:gd name="T18" fmla="*/ 34 w 65"/>
                    <a:gd name="T19" fmla="*/ 0 h 65"/>
                    <a:gd name="T20" fmla="*/ 40 w 65"/>
                    <a:gd name="T21" fmla="*/ 2 h 65"/>
                    <a:gd name="T22" fmla="*/ 46 w 65"/>
                    <a:gd name="T23" fmla="*/ 3 h 65"/>
                    <a:gd name="T24" fmla="*/ 52 w 65"/>
                    <a:gd name="T25" fmla="*/ 5 h 65"/>
                    <a:gd name="T26" fmla="*/ 56 w 65"/>
                    <a:gd name="T27" fmla="*/ 9 h 65"/>
                    <a:gd name="T28" fmla="*/ 59 w 65"/>
                    <a:gd name="T29" fmla="*/ 15 h 65"/>
                    <a:gd name="T30" fmla="*/ 63 w 65"/>
                    <a:gd name="T31" fmla="*/ 19 h 65"/>
                    <a:gd name="T32" fmla="*/ 65 w 65"/>
                    <a:gd name="T33" fmla="*/ 25 h 65"/>
                    <a:gd name="T34" fmla="*/ 65 w 65"/>
                    <a:gd name="T35" fmla="*/ 33 h 65"/>
                    <a:gd name="T36" fmla="*/ 65 w 65"/>
                    <a:gd name="T37" fmla="*/ 39 h 65"/>
                    <a:gd name="T38" fmla="*/ 63 w 65"/>
                    <a:gd name="T39" fmla="*/ 45 h 65"/>
                    <a:gd name="T40" fmla="*/ 59 w 65"/>
                    <a:gd name="T41" fmla="*/ 51 h 65"/>
                    <a:gd name="T42" fmla="*/ 56 w 65"/>
                    <a:gd name="T43" fmla="*/ 55 h 65"/>
                    <a:gd name="T44" fmla="*/ 52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4" y="19"/>
                      </a:lnTo>
                      <a:lnTo>
                        <a:pt x="6" y="15"/>
                      </a:lnTo>
                      <a:lnTo>
                        <a:pt x="10" y="9"/>
                      </a:lnTo>
                      <a:lnTo>
                        <a:pt x="14" y="5"/>
                      </a:lnTo>
                      <a:lnTo>
                        <a:pt x="20" y="3"/>
                      </a:lnTo>
                      <a:lnTo>
                        <a:pt x="26" y="2"/>
                      </a:lnTo>
                      <a:lnTo>
                        <a:pt x="34" y="0"/>
                      </a:lnTo>
                      <a:lnTo>
                        <a:pt x="40" y="2"/>
                      </a:lnTo>
                      <a:lnTo>
                        <a:pt x="46" y="3"/>
                      </a:lnTo>
                      <a:lnTo>
                        <a:pt x="52" y="5"/>
                      </a:lnTo>
                      <a:lnTo>
                        <a:pt x="56" y="9"/>
                      </a:lnTo>
                      <a:lnTo>
                        <a:pt x="59" y="15"/>
                      </a:lnTo>
                      <a:lnTo>
                        <a:pt x="63" y="19"/>
                      </a:lnTo>
                      <a:lnTo>
                        <a:pt x="65" y="25"/>
                      </a:lnTo>
                      <a:lnTo>
                        <a:pt x="65" y="33"/>
                      </a:lnTo>
                      <a:lnTo>
                        <a:pt x="65" y="39"/>
                      </a:lnTo>
                      <a:lnTo>
                        <a:pt x="63" y="45"/>
                      </a:lnTo>
                      <a:lnTo>
                        <a:pt x="59" y="51"/>
                      </a:lnTo>
                      <a:lnTo>
                        <a:pt x="56"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7" name="Freeform 460"/>
                <p:cNvSpPr>
                  <a:spLocks/>
                </p:cNvSpPr>
                <p:nvPr/>
              </p:nvSpPr>
              <p:spPr bwMode="auto">
                <a:xfrm>
                  <a:off x="4520" y="770"/>
                  <a:ext cx="63" cy="65"/>
                </a:xfrm>
                <a:custGeom>
                  <a:avLst/>
                  <a:gdLst>
                    <a:gd name="T0" fmla="*/ 0 w 63"/>
                    <a:gd name="T1" fmla="*/ 31 h 65"/>
                    <a:gd name="T2" fmla="*/ 0 w 63"/>
                    <a:gd name="T3" fmla="*/ 25 h 65"/>
                    <a:gd name="T4" fmla="*/ 2 w 63"/>
                    <a:gd name="T5" fmla="*/ 19 h 65"/>
                    <a:gd name="T6" fmla="*/ 4 w 63"/>
                    <a:gd name="T7" fmla="*/ 13 h 65"/>
                    <a:gd name="T8" fmla="*/ 8 w 63"/>
                    <a:gd name="T9" fmla="*/ 10 h 65"/>
                    <a:gd name="T10" fmla="*/ 14 w 63"/>
                    <a:gd name="T11" fmla="*/ 6 h 65"/>
                    <a:gd name="T12" fmla="*/ 18 w 63"/>
                    <a:gd name="T13" fmla="*/ 2 h 65"/>
                    <a:gd name="T14" fmla="*/ 26 w 63"/>
                    <a:gd name="T15" fmla="*/ 0 h 65"/>
                    <a:gd name="T16" fmla="*/ 32 w 63"/>
                    <a:gd name="T17" fmla="*/ 0 h 65"/>
                    <a:gd name="T18" fmla="*/ 37 w 63"/>
                    <a:gd name="T19" fmla="*/ 0 h 65"/>
                    <a:gd name="T20" fmla="*/ 43 w 63"/>
                    <a:gd name="T21" fmla="*/ 2 h 65"/>
                    <a:gd name="T22" fmla="*/ 49 w 63"/>
                    <a:gd name="T23" fmla="*/ 6 h 65"/>
                    <a:gd name="T24" fmla="*/ 55 w 63"/>
                    <a:gd name="T25" fmla="*/ 10 h 65"/>
                    <a:gd name="T26" fmla="*/ 57 w 63"/>
                    <a:gd name="T27" fmla="*/ 13 h 65"/>
                    <a:gd name="T28" fmla="*/ 61 w 63"/>
                    <a:gd name="T29" fmla="*/ 19 h 65"/>
                    <a:gd name="T30" fmla="*/ 63 w 63"/>
                    <a:gd name="T31" fmla="*/ 25 h 65"/>
                    <a:gd name="T32" fmla="*/ 63 w 63"/>
                    <a:gd name="T33" fmla="*/ 31 h 65"/>
                    <a:gd name="T34" fmla="*/ 63 w 63"/>
                    <a:gd name="T35" fmla="*/ 39 h 65"/>
                    <a:gd name="T36" fmla="*/ 61 w 63"/>
                    <a:gd name="T37" fmla="*/ 45 h 65"/>
                    <a:gd name="T38" fmla="*/ 57 w 63"/>
                    <a:gd name="T39" fmla="*/ 51 h 65"/>
                    <a:gd name="T40" fmla="*/ 55 w 63"/>
                    <a:gd name="T41" fmla="*/ 55 h 65"/>
                    <a:gd name="T42" fmla="*/ 49 w 63"/>
                    <a:gd name="T43" fmla="*/ 59 h 65"/>
                    <a:gd name="T44" fmla="*/ 43 w 63"/>
                    <a:gd name="T45" fmla="*/ 61 h 65"/>
                    <a:gd name="T46" fmla="*/ 37 w 63"/>
                    <a:gd name="T47" fmla="*/ 63 h 65"/>
                    <a:gd name="T48" fmla="*/ 32 w 63"/>
                    <a:gd name="T49" fmla="*/ 65 h 65"/>
                    <a:gd name="T50" fmla="*/ 26 w 63"/>
                    <a:gd name="T51" fmla="*/ 63 h 65"/>
                    <a:gd name="T52" fmla="*/ 18 w 63"/>
                    <a:gd name="T53" fmla="*/ 61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4" y="13"/>
                      </a:lnTo>
                      <a:lnTo>
                        <a:pt x="8" y="10"/>
                      </a:lnTo>
                      <a:lnTo>
                        <a:pt x="14" y="6"/>
                      </a:lnTo>
                      <a:lnTo>
                        <a:pt x="18" y="2"/>
                      </a:lnTo>
                      <a:lnTo>
                        <a:pt x="26" y="0"/>
                      </a:lnTo>
                      <a:lnTo>
                        <a:pt x="32" y="0"/>
                      </a:lnTo>
                      <a:lnTo>
                        <a:pt x="37" y="0"/>
                      </a:lnTo>
                      <a:lnTo>
                        <a:pt x="43" y="2"/>
                      </a:lnTo>
                      <a:lnTo>
                        <a:pt x="49" y="6"/>
                      </a:lnTo>
                      <a:lnTo>
                        <a:pt x="55" y="10"/>
                      </a:lnTo>
                      <a:lnTo>
                        <a:pt x="57" y="13"/>
                      </a:lnTo>
                      <a:lnTo>
                        <a:pt x="61" y="19"/>
                      </a:lnTo>
                      <a:lnTo>
                        <a:pt x="63" y="25"/>
                      </a:lnTo>
                      <a:lnTo>
                        <a:pt x="63" y="31"/>
                      </a:lnTo>
                      <a:lnTo>
                        <a:pt x="63" y="39"/>
                      </a:lnTo>
                      <a:lnTo>
                        <a:pt x="61" y="45"/>
                      </a:lnTo>
                      <a:lnTo>
                        <a:pt x="57" y="51"/>
                      </a:lnTo>
                      <a:lnTo>
                        <a:pt x="55" y="55"/>
                      </a:lnTo>
                      <a:lnTo>
                        <a:pt x="49" y="59"/>
                      </a:lnTo>
                      <a:lnTo>
                        <a:pt x="43" y="61"/>
                      </a:lnTo>
                      <a:lnTo>
                        <a:pt x="37" y="63"/>
                      </a:lnTo>
                      <a:lnTo>
                        <a:pt x="32" y="65"/>
                      </a:lnTo>
                      <a:lnTo>
                        <a:pt x="26" y="63"/>
                      </a:lnTo>
                      <a:lnTo>
                        <a:pt x="18" y="61"/>
                      </a:lnTo>
                      <a:lnTo>
                        <a:pt x="14" y="59"/>
                      </a:lnTo>
                      <a:lnTo>
                        <a:pt x="8" y="55"/>
                      </a:lnTo>
                      <a:lnTo>
                        <a:pt x="4"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8" name="Freeform 461"/>
                <p:cNvSpPr>
                  <a:spLocks/>
                </p:cNvSpPr>
                <p:nvPr/>
              </p:nvSpPr>
              <p:spPr bwMode="auto">
                <a:xfrm>
                  <a:off x="4520" y="770"/>
                  <a:ext cx="63" cy="65"/>
                </a:xfrm>
                <a:custGeom>
                  <a:avLst/>
                  <a:gdLst>
                    <a:gd name="T0" fmla="*/ 0 w 63"/>
                    <a:gd name="T1" fmla="*/ 31 h 65"/>
                    <a:gd name="T2" fmla="*/ 0 w 63"/>
                    <a:gd name="T3" fmla="*/ 31 h 65"/>
                    <a:gd name="T4" fmla="*/ 0 w 63"/>
                    <a:gd name="T5" fmla="*/ 25 h 65"/>
                    <a:gd name="T6" fmla="*/ 2 w 63"/>
                    <a:gd name="T7" fmla="*/ 19 h 65"/>
                    <a:gd name="T8" fmla="*/ 4 w 63"/>
                    <a:gd name="T9" fmla="*/ 13 h 65"/>
                    <a:gd name="T10" fmla="*/ 8 w 63"/>
                    <a:gd name="T11" fmla="*/ 10 h 65"/>
                    <a:gd name="T12" fmla="*/ 14 w 63"/>
                    <a:gd name="T13" fmla="*/ 6 h 65"/>
                    <a:gd name="T14" fmla="*/ 18 w 63"/>
                    <a:gd name="T15" fmla="*/ 2 h 65"/>
                    <a:gd name="T16" fmla="*/ 26 w 63"/>
                    <a:gd name="T17" fmla="*/ 0 h 65"/>
                    <a:gd name="T18" fmla="*/ 32 w 63"/>
                    <a:gd name="T19" fmla="*/ 0 h 65"/>
                    <a:gd name="T20" fmla="*/ 37 w 63"/>
                    <a:gd name="T21" fmla="*/ 0 h 65"/>
                    <a:gd name="T22" fmla="*/ 43 w 63"/>
                    <a:gd name="T23" fmla="*/ 2 h 65"/>
                    <a:gd name="T24" fmla="*/ 49 w 63"/>
                    <a:gd name="T25" fmla="*/ 6 h 65"/>
                    <a:gd name="T26" fmla="*/ 55 w 63"/>
                    <a:gd name="T27" fmla="*/ 10 h 65"/>
                    <a:gd name="T28" fmla="*/ 57 w 63"/>
                    <a:gd name="T29" fmla="*/ 13 h 65"/>
                    <a:gd name="T30" fmla="*/ 61 w 63"/>
                    <a:gd name="T31" fmla="*/ 19 h 65"/>
                    <a:gd name="T32" fmla="*/ 63 w 63"/>
                    <a:gd name="T33" fmla="*/ 25 h 65"/>
                    <a:gd name="T34" fmla="*/ 63 w 63"/>
                    <a:gd name="T35" fmla="*/ 31 h 65"/>
                    <a:gd name="T36" fmla="*/ 63 w 63"/>
                    <a:gd name="T37" fmla="*/ 39 h 65"/>
                    <a:gd name="T38" fmla="*/ 61 w 63"/>
                    <a:gd name="T39" fmla="*/ 45 h 65"/>
                    <a:gd name="T40" fmla="*/ 57 w 63"/>
                    <a:gd name="T41" fmla="*/ 51 h 65"/>
                    <a:gd name="T42" fmla="*/ 55 w 63"/>
                    <a:gd name="T43" fmla="*/ 55 h 65"/>
                    <a:gd name="T44" fmla="*/ 49 w 63"/>
                    <a:gd name="T45" fmla="*/ 59 h 65"/>
                    <a:gd name="T46" fmla="*/ 43 w 63"/>
                    <a:gd name="T47" fmla="*/ 61 h 65"/>
                    <a:gd name="T48" fmla="*/ 37 w 63"/>
                    <a:gd name="T49" fmla="*/ 63 h 65"/>
                    <a:gd name="T50" fmla="*/ 32 w 63"/>
                    <a:gd name="T51" fmla="*/ 65 h 65"/>
                    <a:gd name="T52" fmla="*/ 26 w 63"/>
                    <a:gd name="T53" fmla="*/ 63 h 65"/>
                    <a:gd name="T54" fmla="*/ 18 w 63"/>
                    <a:gd name="T55" fmla="*/ 61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4" y="13"/>
                      </a:lnTo>
                      <a:lnTo>
                        <a:pt x="8" y="10"/>
                      </a:lnTo>
                      <a:lnTo>
                        <a:pt x="14" y="6"/>
                      </a:lnTo>
                      <a:lnTo>
                        <a:pt x="18" y="2"/>
                      </a:lnTo>
                      <a:lnTo>
                        <a:pt x="26" y="0"/>
                      </a:lnTo>
                      <a:lnTo>
                        <a:pt x="32" y="0"/>
                      </a:lnTo>
                      <a:lnTo>
                        <a:pt x="37" y="0"/>
                      </a:lnTo>
                      <a:lnTo>
                        <a:pt x="43" y="2"/>
                      </a:lnTo>
                      <a:lnTo>
                        <a:pt x="49" y="6"/>
                      </a:lnTo>
                      <a:lnTo>
                        <a:pt x="55" y="10"/>
                      </a:lnTo>
                      <a:lnTo>
                        <a:pt x="57" y="13"/>
                      </a:lnTo>
                      <a:lnTo>
                        <a:pt x="61" y="19"/>
                      </a:lnTo>
                      <a:lnTo>
                        <a:pt x="63" y="25"/>
                      </a:lnTo>
                      <a:lnTo>
                        <a:pt x="63" y="31"/>
                      </a:lnTo>
                      <a:lnTo>
                        <a:pt x="63" y="39"/>
                      </a:lnTo>
                      <a:lnTo>
                        <a:pt x="61" y="45"/>
                      </a:lnTo>
                      <a:lnTo>
                        <a:pt x="57" y="51"/>
                      </a:lnTo>
                      <a:lnTo>
                        <a:pt x="55" y="55"/>
                      </a:lnTo>
                      <a:lnTo>
                        <a:pt x="49" y="59"/>
                      </a:lnTo>
                      <a:lnTo>
                        <a:pt x="43" y="61"/>
                      </a:lnTo>
                      <a:lnTo>
                        <a:pt x="37" y="63"/>
                      </a:lnTo>
                      <a:lnTo>
                        <a:pt x="32" y="65"/>
                      </a:lnTo>
                      <a:lnTo>
                        <a:pt x="26" y="63"/>
                      </a:lnTo>
                      <a:lnTo>
                        <a:pt x="18" y="61"/>
                      </a:lnTo>
                      <a:lnTo>
                        <a:pt x="14" y="59"/>
                      </a:lnTo>
                      <a:lnTo>
                        <a:pt x="8"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9" name="Freeform 462"/>
                <p:cNvSpPr>
                  <a:spLocks/>
                </p:cNvSpPr>
                <p:nvPr/>
              </p:nvSpPr>
              <p:spPr bwMode="auto">
                <a:xfrm>
                  <a:off x="4559" y="724"/>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6 w 65"/>
                    <a:gd name="T21" fmla="*/ 2 h 65"/>
                    <a:gd name="T22" fmla="*/ 52 w 65"/>
                    <a:gd name="T23" fmla="*/ 6 h 65"/>
                    <a:gd name="T24" fmla="*/ 56 w 65"/>
                    <a:gd name="T25" fmla="*/ 10 h 65"/>
                    <a:gd name="T26" fmla="*/ 60 w 65"/>
                    <a:gd name="T27" fmla="*/ 14 h 65"/>
                    <a:gd name="T28" fmla="*/ 63 w 65"/>
                    <a:gd name="T29" fmla="*/ 20 h 65"/>
                    <a:gd name="T30" fmla="*/ 65 w 65"/>
                    <a:gd name="T31" fmla="*/ 26 h 65"/>
                    <a:gd name="T32" fmla="*/ 65 w 65"/>
                    <a:gd name="T33" fmla="*/ 32 h 65"/>
                    <a:gd name="T34" fmla="*/ 65 w 65"/>
                    <a:gd name="T35" fmla="*/ 38 h 65"/>
                    <a:gd name="T36" fmla="*/ 63 w 65"/>
                    <a:gd name="T37" fmla="*/ 44 h 65"/>
                    <a:gd name="T38" fmla="*/ 60 w 65"/>
                    <a:gd name="T39" fmla="*/ 50 h 65"/>
                    <a:gd name="T40" fmla="*/ 56 w 65"/>
                    <a:gd name="T41" fmla="*/ 56 h 65"/>
                    <a:gd name="T42" fmla="*/ 52 w 65"/>
                    <a:gd name="T43" fmla="*/ 59 h 65"/>
                    <a:gd name="T44" fmla="*/ 46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6 h 65"/>
                    <a:gd name="T58" fmla="*/ 6 w 65"/>
                    <a:gd name="T59" fmla="*/ 50 h 65"/>
                    <a:gd name="T60" fmla="*/ 4 w 65"/>
                    <a:gd name="T61" fmla="*/ 44 h 65"/>
                    <a:gd name="T62" fmla="*/ 2 w 65"/>
                    <a:gd name="T63" fmla="*/ 38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4" y="6"/>
                      </a:lnTo>
                      <a:lnTo>
                        <a:pt x="20" y="2"/>
                      </a:lnTo>
                      <a:lnTo>
                        <a:pt x="26" y="0"/>
                      </a:lnTo>
                      <a:lnTo>
                        <a:pt x="34" y="0"/>
                      </a:lnTo>
                      <a:lnTo>
                        <a:pt x="40" y="0"/>
                      </a:lnTo>
                      <a:lnTo>
                        <a:pt x="46" y="2"/>
                      </a:lnTo>
                      <a:lnTo>
                        <a:pt x="52" y="6"/>
                      </a:lnTo>
                      <a:lnTo>
                        <a:pt x="56" y="10"/>
                      </a:lnTo>
                      <a:lnTo>
                        <a:pt x="60" y="14"/>
                      </a:lnTo>
                      <a:lnTo>
                        <a:pt x="63" y="20"/>
                      </a:lnTo>
                      <a:lnTo>
                        <a:pt x="65" y="26"/>
                      </a:lnTo>
                      <a:lnTo>
                        <a:pt x="65" y="32"/>
                      </a:lnTo>
                      <a:lnTo>
                        <a:pt x="65" y="38"/>
                      </a:lnTo>
                      <a:lnTo>
                        <a:pt x="63" y="44"/>
                      </a:lnTo>
                      <a:lnTo>
                        <a:pt x="60" y="50"/>
                      </a:lnTo>
                      <a:lnTo>
                        <a:pt x="56" y="56"/>
                      </a:lnTo>
                      <a:lnTo>
                        <a:pt x="52" y="59"/>
                      </a:lnTo>
                      <a:lnTo>
                        <a:pt x="46" y="61"/>
                      </a:lnTo>
                      <a:lnTo>
                        <a:pt x="40" y="63"/>
                      </a:lnTo>
                      <a:lnTo>
                        <a:pt x="34" y="65"/>
                      </a:lnTo>
                      <a:lnTo>
                        <a:pt x="26" y="63"/>
                      </a:lnTo>
                      <a:lnTo>
                        <a:pt x="20" y="61"/>
                      </a:lnTo>
                      <a:lnTo>
                        <a:pt x="14" y="59"/>
                      </a:lnTo>
                      <a:lnTo>
                        <a:pt x="10" y="56"/>
                      </a:lnTo>
                      <a:lnTo>
                        <a:pt x="6" y="50"/>
                      </a:lnTo>
                      <a:lnTo>
                        <a:pt x="4"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0" name="Freeform 463"/>
                <p:cNvSpPr>
                  <a:spLocks/>
                </p:cNvSpPr>
                <p:nvPr/>
              </p:nvSpPr>
              <p:spPr bwMode="auto">
                <a:xfrm>
                  <a:off x="4559" y="724"/>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6 w 65"/>
                    <a:gd name="T23" fmla="*/ 2 h 65"/>
                    <a:gd name="T24" fmla="*/ 52 w 65"/>
                    <a:gd name="T25" fmla="*/ 6 h 65"/>
                    <a:gd name="T26" fmla="*/ 56 w 65"/>
                    <a:gd name="T27" fmla="*/ 10 h 65"/>
                    <a:gd name="T28" fmla="*/ 60 w 65"/>
                    <a:gd name="T29" fmla="*/ 14 h 65"/>
                    <a:gd name="T30" fmla="*/ 63 w 65"/>
                    <a:gd name="T31" fmla="*/ 20 h 65"/>
                    <a:gd name="T32" fmla="*/ 65 w 65"/>
                    <a:gd name="T33" fmla="*/ 26 h 65"/>
                    <a:gd name="T34" fmla="*/ 65 w 65"/>
                    <a:gd name="T35" fmla="*/ 32 h 65"/>
                    <a:gd name="T36" fmla="*/ 65 w 65"/>
                    <a:gd name="T37" fmla="*/ 38 h 65"/>
                    <a:gd name="T38" fmla="*/ 63 w 65"/>
                    <a:gd name="T39" fmla="*/ 44 h 65"/>
                    <a:gd name="T40" fmla="*/ 60 w 65"/>
                    <a:gd name="T41" fmla="*/ 50 h 65"/>
                    <a:gd name="T42" fmla="*/ 56 w 65"/>
                    <a:gd name="T43" fmla="*/ 56 h 65"/>
                    <a:gd name="T44" fmla="*/ 52 w 65"/>
                    <a:gd name="T45" fmla="*/ 59 h 65"/>
                    <a:gd name="T46" fmla="*/ 46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6 h 65"/>
                    <a:gd name="T60" fmla="*/ 6 w 65"/>
                    <a:gd name="T61" fmla="*/ 50 h 65"/>
                    <a:gd name="T62" fmla="*/ 4 w 65"/>
                    <a:gd name="T63" fmla="*/ 44 h 65"/>
                    <a:gd name="T64" fmla="*/ 2 w 65"/>
                    <a:gd name="T65" fmla="*/ 38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4" y="6"/>
                      </a:lnTo>
                      <a:lnTo>
                        <a:pt x="20" y="2"/>
                      </a:lnTo>
                      <a:lnTo>
                        <a:pt x="26" y="0"/>
                      </a:lnTo>
                      <a:lnTo>
                        <a:pt x="34" y="0"/>
                      </a:lnTo>
                      <a:lnTo>
                        <a:pt x="40" y="0"/>
                      </a:lnTo>
                      <a:lnTo>
                        <a:pt x="46" y="2"/>
                      </a:lnTo>
                      <a:lnTo>
                        <a:pt x="52" y="6"/>
                      </a:lnTo>
                      <a:lnTo>
                        <a:pt x="56" y="10"/>
                      </a:lnTo>
                      <a:lnTo>
                        <a:pt x="60" y="14"/>
                      </a:lnTo>
                      <a:lnTo>
                        <a:pt x="63" y="20"/>
                      </a:lnTo>
                      <a:lnTo>
                        <a:pt x="65" y="26"/>
                      </a:lnTo>
                      <a:lnTo>
                        <a:pt x="65" y="32"/>
                      </a:lnTo>
                      <a:lnTo>
                        <a:pt x="65" y="38"/>
                      </a:lnTo>
                      <a:lnTo>
                        <a:pt x="63" y="44"/>
                      </a:lnTo>
                      <a:lnTo>
                        <a:pt x="60" y="50"/>
                      </a:lnTo>
                      <a:lnTo>
                        <a:pt x="56" y="56"/>
                      </a:lnTo>
                      <a:lnTo>
                        <a:pt x="52" y="59"/>
                      </a:lnTo>
                      <a:lnTo>
                        <a:pt x="46" y="61"/>
                      </a:lnTo>
                      <a:lnTo>
                        <a:pt x="40" y="63"/>
                      </a:lnTo>
                      <a:lnTo>
                        <a:pt x="34" y="65"/>
                      </a:lnTo>
                      <a:lnTo>
                        <a:pt x="26" y="63"/>
                      </a:lnTo>
                      <a:lnTo>
                        <a:pt x="20" y="61"/>
                      </a:lnTo>
                      <a:lnTo>
                        <a:pt x="14" y="59"/>
                      </a:lnTo>
                      <a:lnTo>
                        <a:pt x="10" y="56"/>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1" name="Freeform 464"/>
                <p:cNvSpPr>
                  <a:spLocks/>
                </p:cNvSpPr>
                <p:nvPr/>
              </p:nvSpPr>
              <p:spPr bwMode="auto">
                <a:xfrm>
                  <a:off x="4599" y="819"/>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1 h 63"/>
                    <a:gd name="T18" fmla="*/ 63 w 63"/>
                    <a:gd name="T19" fmla="*/ 37 h 63"/>
                    <a:gd name="T20" fmla="*/ 61 w 63"/>
                    <a:gd name="T21" fmla="*/ 43 h 63"/>
                    <a:gd name="T22" fmla="*/ 57 w 63"/>
                    <a:gd name="T23" fmla="*/ 49 h 63"/>
                    <a:gd name="T24" fmla="*/ 53 w 63"/>
                    <a:gd name="T25" fmla="*/ 53 h 63"/>
                    <a:gd name="T26" fmla="*/ 49 w 63"/>
                    <a:gd name="T27" fmla="*/ 57 h 63"/>
                    <a:gd name="T28" fmla="*/ 43 w 63"/>
                    <a:gd name="T29" fmla="*/ 61 h 63"/>
                    <a:gd name="T30" fmla="*/ 37 w 63"/>
                    <a:gd name="T31" fmla="*/ 63 h 63"/>
                    <a:gd name="T32" fmla="*/ 31 w 63"/>
                    <a:gd name="T33" fmla="*/ 63 h 63"/>
                    <a:gd name="T34" fmla="*/ 25 w 63"/>
                    <a:gd name="T35" fmla="*/ 63 h 63"/>
                    <a:gd name="T36" fmla="*/ 18 w 63"/>
                    <a:gd name="T37" fmla="*/ 61 h 63"/>
                    <a:gd name="T38" fmla="*/ 14 w 63"/>
                    <a:gd name="T39" fmla="*/ 57 h 63"/>
                    <a:gd name="T40" fmla="*/ 10 w 63"/>
                    <a:gd name="T41" fmla="*/ 53 h 63"/>
                    <a:gd name="T42" fmla="*/ 4 w 63"/>
                    <a:gd name="T43" fmla="*/ 49 h 63"/>
                    <a:gd name="T44" fmla="*/ 2 w 63"/>
                    <a:gd name="T45" fmla="*/ 43 h 63"/>
                    <a:gd name="T46" fmla="*/ 0 w 63"/>
                    <a:gd name="T47" fmla="*/ 37 h 63"/>
                    <a:gd name="T48" fmla="*/ 0 w 63"/>
                    <a:gd name="T49" fmla="*/ 31 h 63"/>
                    <a:gd name="T50" fmla="*/ 0 w 63"/>
                    <a:gd name="T51" fmla="*/ 26 h 63"/>
                    <a:gd name="T52" fmla="*/ 2 w 63"/>
                    <a:gd name="T53" fmla="*/ 20 h 63"/>
                    <a:gd name="T54" fmla="*/ 4 w 63"/>
                    <a:gd name="T55" fmla="*/ 14 h 63"/>
                    <a:gd name="T56" fmla="*/ 10 w 63"/>
                    <a:gd name="T57" fmla="*/ 10 h 63"/>
                    <a:gd name="T58" fmla="*/ 14 w 63"/>
                    <a:gd name="T59" fmla="*/ 6 h 63"/>
                    <a:gd name="T60" fmla="*/ 18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1"/>
                      </a:lnTo>
                      <a:lnTo>
                        <a:pt x="63" y="37"/>
                      </a:lnTo>
                      <a:lnTo>
                        <a:pt x="61" y="43"/>
                      </a:lnTo>
                      <a:lnTo>
                        <a:pt x="57" y="49"/>
                      </a:lnTo>
                      <a:lnTo>
                        <a:pt x="53" y="53"/>
                      </a:lnTo>
                      <a:lnTo>
                        <a:pt x="49" y="57"/>
                      </a:lnTo>
                      <a:lnTo>
                        <a:pt x="43" y="61"/>
                      </a:lnTo>
                      <a:lnTo>
                        <a:pt x="37" y="63"/>
                      </a:lnTo>
                      <a:lnTo>
                        <a:pt x="31" y="63"/>
                      </a:lnTo>
                      <a:lnTo>
                        <a:pt x="25" y="63"/>
                      </a:lnTo>
                      <a:lnTo>
                        <a:pt x="18" y="61"/>
                      </a:lnTo>
                      <a:lnTo>
                        <a:pt x="14" y="57"/>
                      </a:lnTo>
                      <a:lnTo>
                        <a:pt x="10" y="53"/>
                      </a:lnTo>
                      <a:lnTo>
                        <a:pt x="4" y="49"/>
                      </a:lnTo>
                      <a:lnTo>
                        <a:pt x="2" y="43"/>
                      </a:lnTo>
                      <a:lnTo>
                        <a:pt x="0" y="37"/>
                      </a:lnTo>
                      <a:lnTo>
                        <a:pt x="0" y="31"/>
                      </a:lnTo>
                      <a:lnTo>
                        <a:pt x="0" y="26"/>
                      </a:lnTo>
                      <a:lnTo>
                        <a:pt x="2" y="20"/>
                      </a:lnTo>
                      <a:lnTo>
                        <a:pt x="4" y="14"/>
                      </a:lnTo>
                      <a:lnTo>
                        <a:pt x="10" y="10"/>
                      </a:lnTo>
                      <a:lnTo>
                        <a:pt x="14" y="6"/>
                      </a:lnTo>
                      <a:lnTo>
                        <a:pt x="18"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2" name="Freeform 465"/>
                <p:cNvSpPr>
                  <a:spLocks/>
                </p:cNvSpPr>
                <p:nvPr/>
              </p:nvSpPr>
              <p:spPr bwMode="auto">
                <a:xfrm>
                  <a:off x="4599" y="819"/>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1 h 63"/>
                    <a:gd name="T20" fmla="*/ 63 w 63"/>
                    <a:gd name="T21" fmla="*/ 37 h 63"/>
                    <a:gd name="T22" fmla="*/ 61 w 63"/>
                    <a:gd name="T23" fmla="*/ 43 h 63"/>
                    <a:gd name="T24" fmla="*/ 57 w 63"/>
                    <a:gd name="T25" fmla="*/ 49 h 63"/>
                    <a:gd name="T26" fmla="*/ 53 w 63"/>
                    <a:gd name="T27" fmla="*/ 53 h 63"/>
                    <a:gd name="T28" fmla="*/ 49 w 63"/>
                    <a:gd name="T29" fmla="*/ 57 h 63"/>
                    <a:gd name="T30" fmla="*/ 43 w 63"/>
                    <a:gd name="T31" fmla="*/ 61 h 63"/>
                    <a:gd name="T32" fmla="*/ 37 w 63"/>
                    <a:gd name="T33" fmla="*/ 63 h 63"/>
                    <a:gd name="T34" fmla="*/ 31 w 63"/>
                    <a:gd name="T35" fmla="*/ 63 h 63"/>
                    <a:gd name="T36" fmla="*/ 25 w 63"/>
                    <a:gd name="T37" fmla="*/ 63 h 63"/>
                    <a:gd name="T38" fmla="*/ 18 w 63"/>
                    <a:gd name="T39" fmla="*/ 61 h 63"/>
                    <a:gd name="T40" fmla="*/ 14 w 63"/>
                    <a:gd name="T41" fmla="*/ 57 h 63"/>
                    <a:gd name="T42" fmla="*/ 10 w 63"/>
                    <a:gd name="T43" fmla="*/ 53 h 63"/>
                    <a:gd name="T44" fmla="*/ 4 w 63"/>
                    <a:gd name="T45" fmla="*/ 49 h 63"/>
                    <a:gd name="T46" fmla="*/ 2 w 63"/>
                    <a:gd name="T47" fmla="*/ 43 h 63"/>
                    <a:gd name="T48" fmla="*/ 0 w 63"/>
                    <a:gd name="T49" fmla="*/ 37 h 63"/>
                    <a:gd name="T50" fmla="*/ 0 w 63"/>
                    <a:gd name="T51" fmla="*/ 31 h 63"/>
                    <a:gd name="T52" fmla="*/ 0 w 63"/>
                    <a:gd name="T53" fmla="*/ 26 h 63"/>
                    <a:gd name="T54" fmla="*/ 2 w 63"/>
                    <a:gd name="T55" fmla="*/ 20 h 63"/>
                    <a:gd name="T56" fmla="*/ 4 w 63"/>
                    <a:gd name="T57" fmla="*/ 14 h 63"/>
                    <a:gd name="T58" fmla="*/ 10 w 63"/>
                    <a:gd name="T59" fmla="*/ 10 h 63"/>
                    <a:gd name="T60" fmla="*/ 14 w 63"/>
                    <a:gd name="T61" fmla="*/ 6 h 63"/>
                    <a:gd name="T62" fmla="*/ 18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1"/>
                      </a:lnTo>
                      <a:lnTo>
                        <a:pt x="63" y="37"/>
                      </a:lnTo>
                      <a:lnTo>
                        <a:pt x="61" y="43"/>
                      </a:lnTo>
                      <a:lnTo>
                        <a:pt x="57" y="49"/>
                      </a:lnTo>
                      <a:lnTo>
                        <a:pt x="53" y="53"/>
                      </a:lnTo>
                      <a:lnTo>
                        <a:pt x="49" y="57"/>
                      </a:lnTo>
                      <a:lnTo>
                        <a:pt x="43" y="61"/>
                      </a:lnTo>
                      <a:lnTo>
                        <a:pt x="37" y="63"/>
                      </a:lnTo>
                      <a:lnTo>
                        <a:pt x="31" y="63"/>
                      </a:lnTo>
                      <a:lnTo>
                        <a:pt x="25" y="63"/>
                      </a:lnTo>
                      <a:lnTo>
                        <a:pt x="18" y="61"/>
                      </a:lnTo>
                      <a:lnTo>
                        <a:pt x="14" y="57"/>
                      </a:lnTo>
                      <a:lnTo>
                        <a:pt x="10" y="53"/>
                      </a:lnTo>
                      <a:lnTo>
                        <a:pt x="4" y="49"/>
                      </a:lnTo>
                      <a:lnTo>
                        <a:pt x="2" y="43"/>
                      </a:lnTo>
                      <a:lnTo>
                        <a:pt x="0" y="37"/>
                      </a:lnTo>
                      <a:lnTo>
                        <a:pt x="0" y="31"/>
                      </a:lnTo>
                      <a:lnTo>
                        <a:pt x="0" y="26"/>
                      </a:lnTo>
                      <a:lnTo>
                        <a:pt x="2" y="20"/>
                      </a:lnTo>
                      <a:lnTo>
                        <a:pt x="4" y="14"/>
                      </a:lnTo>
                      <a:lnTo>
                        <a:pt x="10" y="10"/>
                      </a:lnTo>
                      <a:lnTo>
                        <a:pt x="14" y="6"/>
                      </a:lnTo>
                      <a:lnTo>
                        <a:pt x="18"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3" name="Freeform 466"/>
                <p:cNvSpPr>
                  <a:spLocks/>
                </p:cNvSpPr>
                <p:nvPr/>
              </p:nvSpPr>
              <p:spPr bwMode="auto">
                <a:xfrm>
                  <a:off x="4550" y="758"/>
                  <a:ext cx="65" cy="65"/>
                </a:xfrm>
                <a:custGeom>
                  <a:avLst/>
                  <a:gdLst>
                    <a:gd name="T0" fmla="*/ 0 w 65"/>
                    <a:gd name="T1" fmla="*/ 33 h 65"/>
                    <a:gd name="T2" fmla="*/ 2 w 65"/>
                    <a:gd name="T3" fmla="*/ 25 h 65"/>
                    <a:gd name="T4" fmla="*/ 2 w 65"/>
                    <a:gd name="T5" fmla="*/ 20 h 65"/>
                    <a:gd name="T6" fmla="*/ 6 w 65"/>
                    <a:gd name="T7" fmla="*/ 14 h 65"/>
                    <a:gd name="T8" fmla="*/ 9 w 65"/>
                    <a:gd name="T9" fmla="*/ 10 h 65"/>
                    <a:gd name="T10" fmla="*/ 13 w 65"/>
                    <a:gd name="T11" fmla="*/ 6 h 65"/>
                    <a:gd name="T12" fmla="*/ 19 w 65"/>
                    <a:gd name="T13" fmla="*/ 2 h 65"/>
                    <a:gd name="T14" fmla="*/ 25 w 65"/>
                    <a:gd name="T15" fmla="*/ 2 h 65"/>
                    <a:gd name="T16" fmla="*/ 31 w 65"/>
                    <a:gd name="T17" fmla="*/ 0 h 65"/>
                    <a:gd name="T18" fmla="*/ 39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5 h 65"/>
                    <a:gd name="T32" fmla="*/ 65 w 65"/>
                    <a:gd name="T33" fmla="*/ 33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5 w 65"/>
                    <a:gd name="T51" fmla="*/ 65 h 65"/>
                    <a:gd name="T52" fmla="*/ 19 w 65"/>
                    <a:gd name="T53" fmla="*/ 63 h 65"/>
                    <a:gd name="T54" fmla="*/ 13 w 65"/>
                    <a:gd name="T55" fmla="*/ 59 h 65"/>
                    <a:gd name="T56" fmla="*/ 9 w 65"/>
                    <a:gd name="T57" fmla="*/ 55 h 65"/>
                    <a:gd name="T58" fmla="*/ 6 w 65"/>
                    <a:gd name="T59" fmla="*/ 51 h 65"/>
                    <a:gd name="T60" fmla="*/ 2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3" y="20"/>
                      </a:lnTo>
                      <a:lnTo>
                        <a:pt x="63" y="25"/>
                      </a:lnTo>
                      <a:lnTo>
                        <a:pt x="65" y="33"/>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4" name="Freeform 467"/>
                <p:cNvSpPr>
                  <a:spLocks/>
                </p:cNvSpPr>
                <p:nvPr/>
              </p:nvSpPr>
              <p:spPr bwMode="auto">
                <a:xfrm>
                  <a:off x="4550" y="758"/>
                  <a:ext cx="65" cy="65"/>
                </a:xfrm>
                <a:custGeom>
                  <a:avLst/>
                  <a:gdLst>
                    <a:gd name="T0" fmla="*/ 0 w 65"/>
                    <a:gd name="T1" fmla="*/ 33 h 65"/>
                    <a:gd name="T2" fmla="*/ 0 w 65"/>
                    <a:gd name="T3" fmla="*/ 33 h 65"/>
                    <a:gd name="T4" fmla="*/ 2 w 65"/>
                    <a:gd name="T5" fmla="*/ 25 h 65"/>
                    <a:gd name="T6" fmla="*/ 2 w 65"/>
                    <a:gd name="T7" fmla="*/ 20 h 65"/>
                    <a:gd name="T8" fmla="*/ 6 w 65"/>
                    <a:gd name="T9" fmla="*/ 14 h 65"/>
                    <a:gd name="T10" fmla="*/ 9 w 65"/>
                    <a:gd name="T11" fmla="*/ 10 h 65"/>
                    <a:gd name="T12" fmla="*/ 13 w 65"/>
                    <a:gd name="T13" fmla="*/ 6 h 65"/>
                    <a:gd name="T14" fmla="*/ 19 w 65"/>
                    <a:gd name="T15" fmla="*/ 2 h 65"/>
                    <a:gd name="T16" fmla="*/ 25 w 65"/>
                    <a:gd name="T17" fmla="*/ 2 h 65"/>
                    <a:gd name="T18" fmla="*/ 31 w 65"/>
                    <a:gd name="T19" fmla="*/ 0 h 65"/>
                    <a:gd name="T20" fmla="*/ 39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5 h 65"/>
                    <a:gd name="T34" fmla="*/ 65 w 65"/>
                    <a:gd name="T35" fmla="*/ 33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5 w 65"/>
                    <a:gd name="T53" fmla="*/ 65 h 65"/>
                    <a:gd name="T54" fmla="*/ 19 w 65"/>
                    <a:gd name="T55" fmla="*/ 63 h 65"/>
                    <a:gd name="T56" fmla="*/ 13 w 65"/>
                    <a:gd name="T57" fmla="*/ 59 h 65"/>
                    <a:gd name="T58" fmla="*/ 9 w 65"/>
                    <a:gd name="T59" fmla="*/ 55 h 65"/>
                    <a:gd name="T60" fmla="*/ 6 w 65"/>
                    <a:gd name="T61" fmla="*/ 51 h 65"/>
                    <a:gd name="T62" fmla="*/ 2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3" y="20"/>
                      </a:lnTo>
                      <a:lnTo>
                        <a:pt x="63" y="25"/>
                      </a:lnTo>
                      <a:lnTo>
                        <a:pt x="65" y="33"/>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5" name="Freeform 468"/>
                <p:cNvSpPr>
                  <a:spLocks/>
                </p:cNvSpPr>
                <p:nvPr/>
              </p:nvSpPr>
              <p:spPr bwMode="auto">
                <a:xfrm>
                  <a:off x="4583" y="782"/>
                  <a:ext cx="65" cy="64"/>
                </a:xfrm>
                <a:custGeom>
                  <a:avLst/>
                  <a:gdLst>
                    <a:gd name="T0" fmla="*/ 32 w 65"/>
                    <a:gd name="T1" fmla="*/ 0 h 64"/>
                    <a:gd name="T2" fmla="*/ 39 w 65"/>
                    <a:gd name="T3" fmla="*/ 1 h 64"/>
                    <a:gd name="T4" fmla="*/ 45 w 65"/>
                    <a:gd name="T5" fmla="*/ 1 h 64"/>
                    <a:gd name="T6" fmla="*/ 51 w 65"/>
                    <a:gd name="T7" fmla="*/ 5 h 64"/>
                    <a:gd name="T8" fmla="*/ 55 w 65"/>
                    <a:gd name="T9" fmla="*/ 9 h 64"/>
                    <a:gd name="T10" fmla="*/ 59 w 65"/>
                    <a:gd name="T11" fmla="*/ 13 h 64"/>
                    <a:gd name="T12" fmla="*/ 61 w 65"/>
                    <a:gd name="T13" fmla="*/ 19 h 64"/>
                    <a:gd name="T14" fmla="*/ 63 w 65"/>
                    <a:gd name="T15" fmla="*/ 25 h 64"/>
                    <a:gd name="T16" fmla="*/ 65 w 65"/>
                    <a:gd name="T17" fmla="*/ 33 h 64"/>
                    <a:gd name="T18" fmla="*/ 63 w 65"/>
                    <a:gd name="T19" fmla="*/ 39 h 64"/>
                    <a:gd name="T20" fmla="*/ 61 w 65"/>
                    <a:gd name="T21" fmla="*/ 45 h 64"/>
                    <a:gd name="T22" fmla="*/ 59 w 65"/>
                    <a:gd name="T23" fmla="*/ 51 h 64"/>
                    <a:gd name="T24" fmla="*/ 55 w 65"/>
                    <a:gd name="T25" fmla="*/ 55 h 64"/>
                    <a:gd name="T26" fmla="*/ 51 w 65"/>
                    <a:gd name="T27" fmla="*/ 59 h 64"/>
                    <a:gd name="T28" fmla="*/ 45 w 65"/>
                    <a:gd name="T29" fmla="*/ 61 h 64"/>
                    <a:gd name="T30" fmla="*/ 39 w 65"/>
                    <a:gd name="T31" fmla="*/ 63 h 64"/>
                    <a:gd name="T32" fmla="*/ 32 w 65"/>
                    <a:gd name="T33" fmla="*/ 64 h 64"/>
                    <a:gd name="T34" fmla="*/ 26 w 65"/>
                    <a:gd name="T35" fmla="*/ 63 h 64"/>
                    <a:gd name="T36" fmla="*/ 20 w 65"/>
                    <a:gd name="T37" fmla="*/ 61 h 64"/>
                    <a:gd name="T38" fmla="*/ 14 w 65"/>
                    <a:gd name="T39" fmla="*/ 59 h 64"/>
                    <a:gd name="T40" fmla="*/ 10 w 65"/>
                    <a:gd name="T41" fmla="*/ 55 h 64"/>
                    <a:gd name="T42" fmla="*/ 6 w 65"/>
                    <a:gd name="T43" fmla="*/ 51 h 64"/>
                    <a:gd name="T44" fmla="*/ 2 w 65"/>
                    <a:gd name="T45" fmla="*/ 45 h 64"/>
                    <a:gd name="T46" fmla="*/ 0 w 65"/>
                    <a:gd name="T47" fmla="*/ 39 h 64"/>
                    <a:gd name="T48" fmla="*/ 0 w 65"/>
                    <a:gd name="T49" fmla="*/ 33 h 64"/>
                    <a:gd name="T50" fmla="*/ 0 w 65"/>
                    <a:gd name="T51" fmla="*/ 25 h 64"/>
                    <a:gd name="T52" fmla="*/ 2 w 65"/>
                    <a:gd name="T53" fmla="*/ 19 h 64"/>
                    <a:gd name="T54" fmla="*/ 6 w 65"/>
                    <a:gd name="T55" fmla="*/ 13 h 64"/>
                    <a:gd name="T56" fmla="*/ 10 w 65"/>
                    <a:gd name="T57" fmla="*/ 9 h 64"/>
                    <a:gd name="T58" fmla="*/ 14 w 65"/>
                    <a:gd name="T59" fmla="*/ 5 h 64"/>
                    <a:gd name="T60" fmla="*/ 20 w 65"/>
                    <a:gd name="T61" fmla="*/ 1 h 64"/>
                    <a:gd name="T62" fmla="*/ 26 w 65"/>
                    <a:gd name="T63" fmla="*/ 1 h 64"/>
                    <a:gd name="T64" fmla="*/ 32 w 65"/>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32" y="0"/>
                      </a:moveTo>
                      <a:lnTo>
                        <a:pt x="39" y="1"/>
                      </a:lnTo>
                      <a:lnTo>
                        <a:pt x="45" y="1"/>
                      </a:lnTo>
                      <a:lnTo>
                        <a:pt x="51" y="5"/>
                      </a:lnTo>
                      <a:lnTo>
                        <a:pt x="55" y="9"/>
                      </a:lnTo>
                      <a:lnTo>
                        <a:pt x="59" y="13"/>
                      </a:lnTo>
                      <a:lnTo>
                        <a:pt x="61" y="19"/>
                      </a:lnTo>
                      <a:lnTo>
                        <a:pt x="63" y="25"/>
                      </a:lnTo>
                      <a:lnTo>
                        <a:pt x="65" y="33"/>
                      </a:lnTo>
                      <a:lnTo>
                        <a:pt x="63" y="39"/>
                      </a:lnTo>
                      <a:lnTo>
                        <a:pt x="61" y="45"/>
                      </a:lnTo>
                      <a:lnTo>
                        <a:pt x="59" y="51"/>
                      </a:lnTo>
                      <a:lnTo>
                        <a:pt x="55" y="55"/>
                      </a:lnTo>
                      <a:lnTo>
                        <a:pt x="51" y="59"/>
                      </a:lnTo>
                      <a:lnTo>
                        <a:pt x="45" y="61"/>
                      </a:lnTo>
                      <a:lnTo>
                        <a:pt x="39" y="63"/>
                      </a:lnTo>
                      <a:lnTo>
                        <a:pt x="32" y="64"/>
                      </a:lnTo>
                      <a:lnTo>
                        <a:pt x="26" y="63"/>
                      </a:lnTo>
                      <a:lnTo>
                        <a:pt x="20" y="61"/>
                      </a:lnTo>
                      <a:lnTo>
                        <a:pt x="14" y="59"/>
                      </a:lnTo>
                      <a:lnTo>
                        <a:pt x="10" y="55"/>
                      </a:lnTo>
                      <a:lnTo>
                        <a:pt x="6" y="51"/>
                      </a:lnTo>
                      <a:lnTo>
                        <a:pt x="2" y="45"/>
                      </a:lnTo>
                      <a:lnTo>
                        <a:pt x="0" y="39"/>
                      </a:lnTo>
                      <a:lnTo>
                        <a:pt x="0" y="33"/>
                      </a:lnTo>
                      <a:lnTo>
                        <a:pt x="0" y="25"/>
                      </a:lnTo>
                      <a:lnTo>
                        <a:pt x="2" y="19"/>
                      </a:lnTo>
                      <a:lnTo>
                        <a:pt x="6" y="13"/>
                      </a:lnTo>
                      <a:lnTo>
                        <a:pt x="10" y="9"/>
                      </a:lnTo>
                      <a:lnTo>
                        <a:pt x="14" y="5"/>
                      </a:lnTo>
                      <a:lnTo>
                        <a:pt x="20" y="1"/>
                      </a:lnTo>
                      <a:lnTo>
                        <a:pt x="26" y="1"/>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6" name="Freeform 469"/>
                <p:cNvSpPr>
                  <a:spLocks/>
                </p:cNvSpPr>
                <p:nvPr/>
              </p:nvSpPr>
              <p:spPr bwMode="auto">
                <a:xfrm>
                  <a:off x="4583" y="782"/>
                  <a:ext cx="65" cy="64"/>
                </a:xfrm>
                <a:custGeom>
                  <a:avLst/>
                  <a:gdLst>
                    <a:gd name="T0" fmla="*/ 32 w 65"/>
                    <a:gd name="T1" fmla="*/ 0 h 64"/>
                    <a:gd name="T2" fmla="*/ 32 w 65"/>
                    <a:gd name="T3" fmla="*/ 0 h 64"/>
                    <a:gd name="T4" fmla="*/ 39 w 65"/>
                    <a:gd name="T5" fmla="*/ 1 h 64"/>
                    <a:gd name="T6" fmla="*/ 45 w 65"/>
                    <a:gd name="T7" fmla="*/ 1 h 64"/>
                    <a:gd name="T8" fmla="*/ 51 w 65"/>
                    <a:gd name="T9" fmla="*/ 5 h 64"/>
                    <a:gd name="T10" fmla="*/ 55 w 65"/>
                    <a:gd name="T11" fmla="*/ 9 h 64"/>
                    <a:gd name="T12" fmla="*/ 59 w 65"/>
                    <a:gd name="T13" fmla="*/ 13 h 64"/>
                    <a:gd name="T14" fmla="*/ 61 w 65"/>
                    <a:gd name="T15" fmla="*/ 19 h 64"/>
                    <a:gd name="T16" fmla="*/ 63 w 65"/>
                    <a:gd name="T17" fmla="*/ 25 h 64"/>
                    <a:gd name="T18" fmla="*/ 65 w 65"/>
                    <a:gd name="T19" fmla="*/ 33 h 64"/>
                    <a:gd name="T20" fmla="*/ 63 w 65"/>
                    <a:gd name="T21" fmla="*/ 39 h 64"/>
                    <a:gd name="T22" fmla="*/ 61 w 65"/>
                    <a:gd name="T23" fmla="*/ 45 h 64"/>
                    <a:gd name="T24" fmla="*/ 59 w 65"/>
                    <a:gd name="T25" fmla="*/ 51 h 64"/>
                    <a:gd name="T26" fmla="*/ 55 w 65"/>
                    <a:gd name="T27" fmla="*/ 55 h 64"/>
                    <a:gd name="T28" fmla="*/ 51 w 65"/>
                    <a:gd name="T29" fmla="*/ 59 h 64"/>
                    <a:gd name="T30" fmla="*/ 45 w 65"/>
                    <a:gd name="T31" fmla="*/ 61 h 64"/>
                    <a:gd name="T32" fmla="*/ 39 w 65"/>
                    <a:gd name="T33" fmla="*/ 63 h 64"/>
                    <a:gd name="T34" fmla="*/ 32 w 65"/>
                    <a:gd name="T35" fmla="*/ 64 h 64"/>
                    <a:gd name="T36" fmla="*/ 26 w 65"/>
                    <a:gd name="T37" fmla="*/ 63 h 64"/>
                    <a:gd name="T38" fmla="*/ 20 w 65"/>
                    <a:gd name="T39" fmla="*/ 61 h 64"/>
                    <a:gd name="T40" fmla="*/ 14 w 65"/>
                    <a:gd name="T41" fmla="*/ 59 h 64"/>
                    <a:gd name="T42" fmla="*/ 10 w 65"/>
                    <a:gd name="T43" fmla="*/ 55 h 64"/>
                    <a:gd name="T44" fmla="*/ 6 w 65"/>
                    <a:gd name="T45" fmla="*/ 51 h 64"/>
                    <a:gd name="T46" fmla="*/ 2 w 65"/>
                    <a:gd name="T47" fmla="*/ 45 h 64"/>
                    <a:gd name="T48" fmla="*/ 0 w 65"/>
                    <a:gd name="T49" fmla="*/ 39 h 64"/>
                    <a:gd name="T50" fmla="*/ 0 w 65"/>
                    <a:gd name="T51" fmla="*/ 33 h 64"/>
                    <a:gd name="T52" fmla="*/ 0 w 65"/>
                    <a:gd name="T53" fmla="*/ 25 h 64"/>
                    <a:gd name="T54" fmla="*/ 2 w 65"/>
                    <a:gd name="T55" fmla="*/ 19 h 64"/>
                    <a:gd name="T56" fmla="*/ 6 w 65"/>
                    <a:gd name="T57" fmla="*/ 13 h 64"/>
                    <a:gd name="T58" fmla="*/ 10 w 65"/>
                    <a:gd name="T59" fmla="*/ 9 h 64"/>
                    <a:gd name="T60" fmla="*/ 14 w 65"/>
                    <a:gd name="T61" fmla="*/ 5 h 64"/>
                    <a:gd name="T62" fmla="*/ 20 w 65"/>
                    <a:gd name="T63" fmla="*/ 1 h 64"/>
                    <a:gd name="T64" fmla="*/ 26 w 65"/>
                    <a:gd name="T65" fmla="*/ 1 h 64"/>
                    <a:gd name="T66" fmla="*/ 32 w 65"/>
                    <a:gd name="T67" fmla="*/ 0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32" y="0"/>
                      </a:moveTo>
                      <a:lnTo>
                        <a:pt x="32" y="0"/>
                      </a:lnTo>
                      <a:lnTo>
                        <a:pt x="39" y="1"/>
                      </a:lnTo>
                      <a:lnTo>
                        <a:pt x="45" y="1"/>
                      </a:lnTo>
                      <a:lnTo>
                        <a:pt x="51" y="5"/>
                      </a:lnTo>
                      <a:lnTo>
                        <a:pt x="55" y="9"/>
                      </a:lnTo>
                      <a:lnTo>
                        <a:pt x="59" y="13"/>
                      </a:lnTo>
                      <a:lnTo>
                        <a:pt x="61" y="19"/>
                      </a:lnTo>
                      <a:lnTo>
                        <a:pt x="63" y="25"/>
                      </a:lnTo>
                      <a:lnTo>
                        <a:pt x="65" y="33"/>
                      </a:lnTo>
                      <a:lnTo>
                        <a:pt x="63" y="39"/>
                      </a:lnTo>
                      <a:lnTo>
                        <a:pt x="61" y="45"/>
                      </a:lnTo>
                      <a:lnTo>
                        <a:pt x="59" y="51"/>
                      </a:lnTo>
                      <a:lnTo>
                        <a:pt x="55" y="55"/>
                      </a:lnTo>
                      <a:lnTo>
                        <a:pt x="51" y="59"/>
                      </a:lnTo>
                      <a:lnTo>
                        <a:pt x="45" y="61"/>
                      </a:lnTo>
                      <a:lnTo>
                        <a:pt x="39" y="63"/>
                      </a:lnTo>
                      <a:lnTo>
                        <a:pt x="32" y="64"/>
                      </a:lnTo>
                      <a:lnTo>
                        <a:pt x="26" y="63"/>
                      </a:lnTo>
                      <a:lnTo>
                        <a:pt x="20" y="61"/>
                      </a:lnTo>
                      <a:lnTo>
                        <a:pt x="14" y="59"/>
                      </a:lnTo>
                      <a:lnTo>
                        <a:pt x="10" y="55"/>
                      </a:lnTo>
                      <a:lnTo>
                        <a:pt x="6" y="51"/>
                      </a:lnTo>
                      <a:lnTo>
                        <a:pt x="2" y="45"/>
                      </a:lnTo>
                      <a:lnTo>
                        <a:pt x="0" y="39"/>
                      </a:lnTo>
                      <a:lnTo>
                        <a:pt x="0" y="33"/>
                      </a:lnTo>
                      <a:lnTo>
                        <a:pt x="0" y="25"/>
                      </a:lnTo>
                      <a:lnTo>
                        <a:pt x="2" y="19"/>
                      </a:lnTo>
                      <a:lnTo>
                        <a:pt x="6" y="13"/>
                      </a:lnTo>
                      <a:lnTo>
                        <a:pt x="10" y="9"/>
                      </a:lnTo>
                      <a:lnTo>
                        <a:pt x="14" y="5"/>
                      </a:lnTo>
                      <a:lnTo>
                        <a:pt x="20" y="1"/>
                      </a:lnTo>
                      <a:lnTo>
                        <a:pt x="26" y="1"/>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6291" name="Rectangle 470"/>
              <p:cNvSpPr>
                <a:spLocks noChangeArrowheads="1"/>
              </p:cNvSpPr>
              <p:nvPr/>
            </p:nvSpPr>
            <p:spPr bwMode="auto">
              <a:xfrm>
                <a:off x="3839" y="787"/>
                <a:ext cx="497" cy="12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s-ES_tradnl" sz="1300" b="1">
                    <a:solidFill>
                      <a:srgbClr val="0000FF"/>
                    </a:solidFill>
                    <a:latin typeface="Arial" charset="0"/>
                  </a:rPr>
                  <a:t>spalation</a:t>
                </a:r>
                <a:endParaRPr kumimoji="1" lang="es-ES_tradnl">
                  <a:latin typeface="Times New Roman" charset="0"/>
                </a:endParaRPr>
              </a:p>
            </p:txBody>
          </p:sp>
          <p:sp>
            <p:nvSpPr>
              <p:cNvPr id="36292" name="Freeform 471"/>
              <p:cNvSpPr>
                <a:spLocks/>
              </p:cNvSpPr>
              <p:nvPr/>
            </p:nvSpPr>
            <p:spPr bwMode="auto">
              <a:xfrm>
                <a:off x="3896" y="1118"/>
                <a:ext cx="140" cy="130"/>
              </a:xfrm>
              <a:custGeom>
                <a:avLst/>
                <a:gdLst>
                  <a:gd name="T0" fmla="*/ 140 w 140"/>
                  <a:gd name="T1" fmla="*/ 0 h 130"/>
                  <a:gd name="T2" fmla="*/ 140 w 140"/>
                  <a:gd name="T3" fmla="*/ 0 h 130"/>
                  <a:gd name="T4" fmla="*/ 0 w 140"/>
                  <a:gd name="T5" fmla="*/ 28 h 130"/>
                  <a:gd name="T6" fmla="*/ 79 w 140"/>
                  <a:gd name="T7" fmla="*/ 130 h 130"/>
                  <a:gd name="T8" fmla="*/ 140 w 140"/>
                  <a:gd name="T9" fmla="*/ 0 h 130"/>
                  <a:gd name="T10" fmla="*/ 0 60000 65536"/>
                  <a:gd name="T11" fmla="*/ 0 60000 65536"/>
                  <a:gd name="T12" fmla="*/ 0 60000 65536"/>
                  <a:gd name="T13" fmla="*/ 0 60000 65536"/>
                  <a:gd name="T14" fmla="*/ 0 60000 65536"/>
                  <a:gd name="T15" fmla="*/ 0 w 140"/>
                  <a:gd name="T16" fmla="*/ 0 h 130"/>
                  <a:gd name="T17" fmla="*/ 140 w 140"/>
                  <a:gd name="T18" fmla="*/ 130 h 130"/>
                </a:gdLst>
                <a:ahLst/>
                <a:cxnLst>
                  <a:cxn ang="T10">
                    <a:pos x="T0" y="T1"/>
                  </a:cxn>
                  <a:cxn ang="T11">
                    <a:pos x="T2" y="T3"/>
                  </a:cxn>
                  <a:cxn ang="T12">
                    <a:pos x="T4" y="T5"/>
                  </a:cxn>
                  <a:cxn ang="T13">
                    <a:pos x="T6" y="T7"/>
                  </a:cxn>
                  <a:cxn ang="T14">
                    <a:pos x="T8" y="T9"/>
                  </a:cxn>
                </a:cxnLst>
                <a:rect l="T15" t="T16" r="T17" b="T18"/>
                <a:pathLst>
                  <a:path w="140" h="130">
                    <a:moveTo>
                      <a:pt x="140" y="0"/>
                    </a:moveTo>
                    <a:lnTo>
                      <a:pt x="140" y="0"/>
                    </a:lnTo>
                    <a:lnTo>
                      <a:pt x="0" y="28"/>
                    </a:lnTo>
                    <a:lnTo>
                      <a:pt x="79" y="130"/>
                    </a:lnTo>
                    <a:lnTo>
                      <a:pt x="140" y="0"/>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grpSp>
      <p:grpSp>
        <p:nvGrpSpPr>
          <p:cNvPr id="9" name="Group 472"/>
          <p:cNvGrpSpPr>
            <a:grpSpLocks/>
          </p:cNvGrpSpPr>
          <p:nvPr/>
        </p:nvGrpSpPr>
        <p:grpSpPr bwMode="auto">
          <a:xfrm>
            <a:off x="2049463" y="2503488"/>
            <a:ext cx="3281362" cy="1092200"/>
            <a:chOff x="3734" y="1437"/>
            <a:chExt cx="2239" cy="668"/>
          </a:xfrm>
        </p:grpSpPr>
        <p:grpSp>
          <p:nvGrpSpPr>
            <p:cNvPr id="10" name="Group 473"/>
            <p:cNvGrpSpPr>
              <a:grpSpLocks/>
            </p:cNvGrpSpPr>
            <p:nvPr/>
          </p:nvGrpSpPr>
          <p:grpSpPr bwMode="auto">
            <a:xfrm>
              <a:off x="4526" y="1437"/>
              <a:ext cx="1447" cy="668"/>
              <a:chOff x="4526" y="1437"/>
              <a:chExt cx="1447" cy="668"/>
            </a:xfrm>
          </p:grpSpPr>
          <p:sp>
            <p:nvSpPr>
              <p:cNvPr id="36059" name="Freeform 474"/>
              <p:cNvSpPr>
                <a:spLocks/>
              </p:cNvSpPr>
              <p:nvPr/>
            </p:nvSpPr>
            <p:spPr bwMode="auto">
              <a:xfrm>
                <a:off x="5646" y="1461"/>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2 w 65"/>
                  <a:gd name="T23" fmla="*/ 6 h 65"/>
                  <a:gd name="T24" fmla="*/ 55 w 65"/>
                  <a:gd name="T25" fmla="*/ 10 h 65"/>
                  <a:gd name="T26" fmla="*/ 59 w 65"/>
                  <a:gd name="T27" fmla="*/ 14 h 65"/>
                  <a:gd name="T28" fmla="*/ 61 w 65"/>
                  <a:gd name="T29" fmla="*/ 20 h 65"/>
                  <a:gd name="T30" fmla="*/ 63 w 65"/>
                  <a:gd name="T31" fmla="*/ 25 h 65"/>
                  <a:gd name="T32" fmla="*/ 65 w 65"/>
                  <a:gd name="T33" fmla="*/ 31 h 65"/>
                  <a:gd name="T34" fmla="*/ 63 w 65"/>
                  <a:gd name="T35" fmla="*/ 39 h 65"/>
                  <a:gd name="T36" fmla="*/ 61 w 65"/>
                  <a:gd name="T37" fmla="*/ 45 h 65"/>
                  <a:gd name="T38" fmla="*/ 59 w 65"/>
                  <a:gd name="T39" fmla="*/ 51 h 65"/>
                  <a:gd name="T40" fmla="*/ 55 w 65"/>
                  <a:gd name="T41" fmla="*/ 55 h 65"/>
                  <a:gd name="T42" fmla="*/ 52 w 65"/>
                  <a:gd name="T43" fmla="*/ 59 h 65"/>
                  <a:gd name="T44" fmla="*/ 46 w 65"/>
                  <a:gd name="T45" fmla="*/ 61 h 65"/>
                  <a:gd name="T46" fmla="*/ 40 w 65"/>
                  <a:gd name="T47" fmla="*/ 63 h 65"/>
                  <a:gd name="T48" fmla="*/ 32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2" y="0"/>
                    </a:lnTo>
                    <a:lnTo>
                      <a:pt x="40" y="0"/>
                    </a:lnTo>
                    <a:lnTo>
                      <a:pt x="46" y="2"/>
                    </a:lnTo>
                    <a:lnTo>
                      <a:pt x="52" y="6"/>
                    </a:lnTo>
                    <a:lnTo>
                      <a:pt x="55" y="10"/>
                    </a:lnTo>
                    <a:lnTo>
                      <a:pt x="59" y="14"/>
                    </a:lnTo>
                    <a:lnTo>
                      <a:pt x="61" y="20"/>
                    </a:lnTo>
                    <a:lnTo>
                      <a:pt x="63" y="25"/>
                    </a:lnTo>
                    <a:lnTo>
                      <a:pt x="65" y="31"/>
                    </a:lnTo>
                    <a:lnTo>
                      <a:pt x="63" y="39"/>
                    </a:lnTo>
                    <a:lnTo>
                      <a:pt x="61" y="45"/>
                    </a:lnTo>
                    <a:lnTo>
                      <a:pt x="59" y="51"/>
                    </a:lnTo>
                    <a:lnTo>
                      <a:pt x="55" y="55"/>
                    </a:lnTo>
                    <a:lnTo>
                      <a:pt x="52"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0" name="Freeform 475"/>
              <p:cNvSpPr>
                <a:spLocks/>
              </p:cNvSpPr>
              <p:nvPr/>
            </p:nvSpPr>
            <p:spPr bwMode="auto">
              <a:xfrm>
                <a:off x="5646" y="1461"/>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2 w 65"/>
                  <a:gd name="T25" fmla="*/ 6 h 65"/>
                  <a:gd name="T26" fmla="*/ 55 w 65"/>
                  <a:gd name="T27" fmla="*/ 10 h 65"/>
                  <a:gd name="T28" fmla="*/ 59 w 65"/>
                  <a:gd name="T29" fmla="*/ 14 h 65"/>
                  <a:gd name="T30" fmla="*/ 61 w 65"/>
                  <a:gd name="T31" fmla="*/ 20 h 65"/>
                  <a:gd name="T32" fmla="*/ 63 w 65"/>
                  <a:gd name="T33" fmla="*/ 25 h 65"/>
                  <a:gd name="T34" fmla="*/ 65 w 65"/>
                  <a:gd name="T35" fmla="*/ 31 h 65"/>
                  <a:gd name="T36" fmla="*/ 63 w 65"/>
                  <a:gd name="T37" fmla="*/ 39 h 65"/>
                  <a:gd name="T38" fmla="*/ 61 w 65"/>
                  <a:gd name="T39" fmla="*/ 45 h 65"/>
                  <a:gd name="T40" fmla="*/ 59 w 65"/>
                  <a:gd name="T41" fmla="*/ 51 h 65"/>
                  <a:gd name="T42" fmla="*/ 55 w 65"/>
                  <a:gd name="T43" fmla="*/ 55 h 65"/>
                  <a:gd name="T44" fmla="*/ 52 w 65"/>
                  <a:gd name="T45" fmla="*/ 59 h 65"/>
                  <a:gd name="T46" fmla="*/ 46 w 65"/>
                  <a:gd name="T47" fmla="*/ 61 h 65"/>
                  <a:gd name="T48" fmla="*/ 40 w 65"/>
                  <a:gd name="T49" fmla="*/ 63 h 65"/>
                  <a:gd name="T50" fmla="*/ 32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2" y="0"/>
                    </a:lnTo>
                    <a:lnTo>
                      <a:pt x="40" y="0"/>
                    </a:lnTo>
                    <a:lnTo>
                      <a:pt x="46" y="2"/>
                    </a:lnTo>
                    <a:lnTo>
                      <a:pt x="52" y="6"/>
                    </a:lnTo>
                    <a:lnTo>
                      <a:pt x="55" y="10"/>
                    </a:lnTo>
                    <a:lnTo>
                      <a:pt x="59" y="14"/>
                    </a:lnTo>
                    <a:lnTo>
                      <a:pt x="61" y="20"/>
                    </a:lnTo>
                    <a:lnTo>
                      <a:pt x="63" y="25"/>
                    </a:lnTo>
                    <a:lnTo>
                      <a:pt x="65" y="31"/>
                    </a:lnTo>
                    <a:lnTo>
                      <a:pt x="63" y="39"/>
                    </a:lnTo>
                    <a:lnTo>
                      <a:pt x="61" y="45"/>
                    </a:lnTo>
                    <a:lnTo>
                      <a:pt x="59" y="51"/>
                    </a:lnTo>
                    <a:lnTo>
                      <a:pt x="55" y="55"/>
                    </a:lnTo>
                    <a:lnTo>
                      <a:pt x="52"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1" name="Freeform 476"/>
              <p:cNvSpPr>
                <a:spLocks/>
              </p:cNvSpPr>
              <p:nvPr/>
            </p:nvSpPr>
            <p:spPr bwMode="auto">
              <a:xfrm>
                <a:off x="5865" y="1605"/>
                <a:ext cx="65" cy="65"/>
              </a:xfrm>
              <a:custGeom>
                <a:avLst/>
                <a:gdLst>
                  <a:gd name="T0" fmla="*/ 0 w 65"/>
                  <a:gd name="T1" fmla="*/ 33 h 65"/>
                  <a:gd name="T2" fmla="*/ 0 w 65"/>
                  <a:gd name="T3" fmla="*/ 25 h 65"/>
                  <a:gd name="T4" fmla="*/ 2 w 65"/>
                  <a:gd name="T5" fmla="*/ 19 h 65"/>
                  <a:gd name="T6" fmla="*/ 6 w 65"/>
                  <a:gd name="T7" fmla="*/ 13 h 65"/>
                  <a:gd name="T8" fmla="*/ 10 w 65"/>
                  <a:gd name="T9" fmla="*/ 9 h 65"/>
                  <a:gd name="T10" fmla="*/ 14 w 65"/>
                  <a:gd name="T11" fmla="*/ 5 h 65"/>
                  <a:gd name="T12" fmla="*/ 20 w 65"/>
                  <a:gd name="T13" fmla="*/ 3 h 65"/>
                  <a:gd name="T14" fmla="*/ 25 w 65"/>
                  <a:gd name="T15" fmla="*/ 2 h 65"/>
                  <a:gd name="T16" fmla="*/ 31 w 65"/>
                  <a:gd name="T17" fmla="*/ 0 h 65"/>
                  <a:gd name="T18" fmla="*/ 39 w 65"/>
                  <a:gd name="T19" fmla="*/ 2 h 65"/>
                  <a:gd name="T20" fmla="*/ 45 w 65"/>
                  <a:gd name="T21" fmla="*/ 3 h 65"/>
                  <a:gd name="T22" fmla="*/ 51 w 65"/>
                  <a:gd name="T23" fmla="*/ 5 h 65"/>
                  <a:gd name="T24" fmla="*/ 55 w 65"/>
                  <a:gd name="T25" fmla="*/ 9 h 65"/>
                  <a:gd name="T26" fmla="*/ 59 w 65"/>
                  <a:gd name="T27" fmla="*/ 13 h 65"/>
                  <a:gd name="T28" fmla="*/ 63 w 65"/>
                  <a:gd name="T29" fmla="*/ 19 h 65"/>
                  <a:gd name="T30" fmla="*/ 65 w 65"/>
                  <a:gd name="T31" fmla="*/ 25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3"/>
                    </a:lnTo>
                    <a:lnTo>
                      <a:pt x="10" y="9"/>
                    </a:lnTo>
                    <a:lnTo>
                      <a:pt x="14" y="5"/>
                    </a:lnTo>
                    <a:lnTo>
                      <a:pt x="20" y="3"/>
                    </a:lnTo>
                    <a:lnTo>
                      <a:pt x="25" y="2"/>
                    </a:lnTo>
                    <a:lnTo>
                      <a:pt x="31" y="0"/>
                    </a:lnTo>
                    <a:lnTo>
                      <a:pt x="39" y="2"/>
                    </a:lnTo>
                    <a:lnTo>
                      <a:pt x="45" y="3"/>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2" name="Freeform 477"/>
              <p:cNvSpPr>
                <a:spLocks/>
              </p:cNvSpPr>
              <p:nvPr/>
            </p:nvSpPr>
            <p:spPr bwMode="auto">
              <a:xfrm>
                <a:off x="5865" y="1605"/>
                <a:ext cx="65" cy="65"/>
              </a:xfrm>
              <a:custGeom>
                <a:avLst/>
                <a:gdLst>
                  <a:gd name="T0" fmla="*/ 0 w 65"/>
                  <a:gd name="T1" fmla="*/ 33 h 65"/>
                  <a:gd name="T2" fmla="*/ 0 w 65"/>
                  <a:gd name="T3" fmla="*/ 33 h 65"/>
                  <a:gd name="T4" fmla="*/ 0 w 65"/>
                  <a:gd name="T5" fmla="*/ 25 h 65"/>
                  <a:gd name="T6" fmla="*/ 2 w 65"/>
                  <a:gd name="T7" fmla="*/ 19 h 65"/>
                  <a:gd name="T8" fmla="*/ 6 w 65"/>
                  <a:gd name="T9" fmla="*/ 13 h 65"/>
                  <a:gd name="T10" fmla="*/ 10 w 65"/>
                  <a:gd name="T11" fmla="*/ 9 h 65"/>
                  <a:gd name="T12" fmla="*/ 14 w 65"/>
                  <a:gd name="T13" fmla="*/ 5 h 65"/>
                  <a:gd name="T14" fmla="*/ 20 w 65"/>
                  <a:gd name="T15" fmla="*/ 3 h 65"/>
                  <a:gd name="T16" fmla="*/ 25 w 65"/>
                  <a:gd name="T17" fmla="*/ 2 h 65"/>
                  <a:gd name="T18" fmla="*/ 31 w 65"/>
                  <a:gd name="T19" fmla="*/ 0 h 65"/>
                  <a:gd name="T20" fmla="*/ 39 w 65"/>
                  <a:gd name="T21" fmla="*/ 2 h 65"/>
                  <a:gd name="T22" fmla="*/ 45 w 65"/>
                  <a:gd name="T23" fmla="*/ 3 h 65"/>
                  <a:gd name="T24" fmla="*/ 51 w 65"/>
                  <a:gd name="T25" fmla="*/ 5 h 65"/>
                  <a:gd name="T26" fmla="*/ 55 w 65"/>
                  <a:gd name="T27" fmla="*/ 9 h 65"/>
                  <a:gd name="T28" fmla="*/ 59 w 65"/>
                  <a:gd name="T29" fmla="*/ 13 h 65"/>
                  <a:gd name="T30" fmla="*/ 63 w 65"/>
                  <a:gd name="T31" fmla="*/ 19 h 65"/>
                  <a:gd name="T32" fmla="*/ 65 w 65"/>
                  <a:gd name="T33" fmla="*/ 25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3"/>
                    </a:lnTo>
                    <a:lnTo>
                      <a:pt x="10" y="9"/>
                    </a:lnTo>
                    <a:lnTo>
                      <a:pt x="14" y="5"/>
                    </a:lnTo>
                    <a:lnTo>
                      <a:pt x="20" y="3"/>
                    </a:lnTo>
                    <a:lnTo>
                      <a:pt x="25" y="2"/>
                    </a:lnTo>
                    <a:lnTo>
                      <a:pt x="31" y="0"/>
                    </a:lnTo>
                    <a:lnTo>
                      <a:pt x="39" y="2"/>
                    </a:lnTo>
                    <a:lnTo>
                      <a:pt x="45" y="3"/>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3" name="Freeform 478"/>
              <p:cNvSpPr>
                <a:spLocks/>
              </p:cNvSpPr>
              <p:nvPr/>
            </p:nvSpPr>
            <p:spPr bwMode="auto">
              <a:xfrm>
                <a:off x="5910" y="1500"/>
                <a:ext cx="63" cy="63"/>
              </a:xfrm>
              <a:custGeom>
                <a:avLst/>
                <a:gdLst>
                  <a:gd name="T0" fmla="*/ 0 w 63"/>
                  <a:gd name="T1" fmla="*/ 32 h 63"/>
                  <a:gd name="T2" fmla="*/ 0 w 63"/>
                  <a:gd name="T3" fmla="*/ 26 h 63"/>
                  <a:gd name="T4" fmla="*/ 2 w 63"/>
                  <a:gd name="T5" fmla="*/ 20 h 63"/>
                  <a:gd name="T6" fmla="*/ 4 w 63"/>
                  <a:gd name="T7" fmla="*/ 14 h 63"/>
                  <a:gd name="T8" fmla="*/ 8 w 63"/>
                  <a:gd name="T9" fmla="*/ 8 h 63"/>
                  <a:gd name="T10" fmla="*/ 14 w 63"/>
                  <a:gd name="T11" fmla="*/ 4 h 63"/>
                  <a:gd name="T12" fmla="*/ 20 w 63"/>
                  <a:gd name="T13" fmla="*/ 2 h 63"/>
                  <a:gd name="T14" fmla="*/ 24 w 63"/>
                  <a:gd name="T15" fmla="*/ 0 h 63"/>
                  <a:gd name="T16" fmla="*/ 32 w 63"/>
                  <a:gd name="T17" fmla="*/ 0 h 63"/>
                  <a:gd name="T18" fmla="*/ 38 w 63"/>
                  <a:gd name="T19" fmla="*/ 0 h 63"/>
                  <a:gd name="T20" fmla="*/ 43 w 63"/>
                  <a:gd name="T21" fmla="*/ 2 h 63"/>
                  <a:gd name="T22" fmla="*/ 49 w 63"/>
                  <a:gd name="T23" fmla="*/ 4 h 63"/>
                  <a:gd name="T24" fmla="*/ 53 w 63"/>
                  <a:gd name="T25" fmla="*/ 8 h 63"/>
                  <a:gd name="T26" fmla="*/ 57 w 63"/>
                  <a:gd name="T27" fmla="*/ 14 h 63"/>
                  <a:gd name="T28" fmla="*/ 61 w 63"/>
                  <a:gd name="T29" fmla="*/ 20 h 63"/>
                  <a:gd name="T30" fmla="*/ 63 w 63"/>
                  <a:gd name="T31" fmla="*/ 26 h 63"/>
                  <a:gd name="T32" fmla="*/ 63 w 63"/>
                  <a:gd name="T33" fmla="*/ 32 h 63"/>
                  <a:gd name="T34" fmla="*/ 63 w 63"/>
                  <a:gd name="T35" fmla="*/ 38 h 63"/>
                  <a:gd name="T36" fmla="*/ 61 w 63"/>
                  <a:gd name="T37" fmla="*/ 44 h 63"/>
                  <a:gd name="T38" fmla="*/ 57 w 63"/>
                  <a:gd name="T39" fmla="*/ 49 h 63"/>
                  <a:gd name="T40" fmla="*/ 53 w 63"/>
                  <a:gd name="T41" fmla="*/ 53 h 63"/>
                  <a:gd name="T42" fmla="*/ 49 w 63"/>
                  <a:gd name="T43" fmla="*/ 59 h 63"/>
                  <a:gd name="T44" fmla="*/ 43 w 63"/>
                  <a:gd name="T45" fmla="*/ 61 h 63"/>
                  <a:gd name="T46" fmla="*/ 38 w 63"/>
                  <a:gd name="T47" fmla="*/ 63 h 63"/>
                  <a:gd name="T48" fmla="*/ 32 w 63"/>
                  <a:gd name="T49" fmla="*/ 63 h 63"/>
                  <a:gd name="T50" fmla="*/ 24 w 63"/>
                  <a:gd name="T51" fmla="*/ 63 h 63"/>
                  <a:gd name="T52" fmla="*/ 20 w 63"/>
                  <a:gd name="T53" fmla="*/ 61 h 63"/>
                  <a:gd name="T54" fmla="*/ 14 w 63"/>
                  <a:gd name="T55" fmla="*/ 59 h 63"/>
                  <a:gd name="T56" fmla="*/ 8 w 63"/>
                  <a:gd name="T57" fmla="*/ 53 h 63"/>
                  <a:gd name="T58" fmla="*/ 4 w 63"/>
                  <a:gd name="T59" fmla="*/ 49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4" y="14"/>
                    </a:lnTo>
                    <a:lnTo>
                      <a:pt x="8" y="8"/>
                    </a:lnTo>
                    <a:lnTo>
                      <a:pt x="14" y="4"/>
                    </a:lnTo>
                    <a:lnTo>
                      <a:pt x="20" y="2"/>
                    </a:lnTo>
                    <a:lnTo>
                      <a:pt x="24" y="0"/>
                    </a:lnTo>
                    <a:lnTo>
                      <a:pt x="32" y="0"/>
                    </a:lnTo>
                    <a:lnTo>
                      <a:pt x="38" y="0"/>
                    </a:lnTo>
                    <a:lnTo>
                      <a:pt x="43" y="2"/>
                    </a:lnTo>
                    <a:lnTo>
                      <a:pt x="49" y="4"/>
                    </a:lnTo>
                    <a:lnTo>
                      <a:pt x="53" y="8"/>
                    </a:lnTo>
                    <a:lnTo>
                      <a:pt x="57" y="14"/>
                    </a:lnTo>
                    <a:lnTo>
                      <a:pt x="61" y="20"/>
                    </a:lnTo>
                    <a:lnTo>
                      <a:pt x="63" y="26"/>
                    </a:lnTo>
                    <a:lnTo>
                      <a:pt x="63" y="32"/>
                    </a:lnTo>
                    <a:lnTo>
                      <a:pt x="63" y="38"/>
                    </a:lnTo>
                    <a:lnTo>
                      <a:pt x="61" y="44"/>
                    </a:lnTo>
                    <a:lnTo>
                      <a:pt x="57" y="49"/>
                    </a:lnTo>
                    <a:lnTo>
                      <a:pt x="53" y="53"/>
                    </a:lnTo>
                    <a:lnTo>
                      <a:pt x="49" y="59"/>
                    </a:lnTo>
                    <a:lnTo>
                      <a:pt x="43" y="61"/>
                    </a:lnTo>
                    <a:lnTo>
                      <a:pt x="38" y="63"/>
                    </a:lnTo>
                    <a:lnTo>
                      <a:pt x="32" y="63"/>
                    </a:lnTo>
                    <a:lnTo>
                      <a:pt x="24" y="63"/>
                    </a:lnTo>
                    <a:lnTo>
                      <a:pt x="20" y="61"/>
                    </a:lnTo>
                    <a:lnTo>
                      <a:pt x="14" y="59"/>
                    </a:lnTo>
                    <a:lnTo>
                      <a:pt x="8" y="53"/>
                    </a:lnTo>
                    <a:lnTo>
                      <a:pt x="4" y="49"/>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4" name="Freeform 479"/>
              <p:cNvSpPr>
                <a:spLocks/>
              </p:cNvSpPr>
              <p:nvPr/>
            </p:nvSpPr>
            <p:spPr bwMode="auto">
              <a:xfrm>
                <a:off x="5910" y="1500"/>
                <a:ext cx="63" cy="63"/>
              </a:xfrm>
              <a:custGeom>
                <a:avLst/>
                <a:gdLst>
                  <a:gd name="T0" fmla="*/ 0 w 63"/>
                  <a:gd name="T1" fmla="*/ 32 h 63"/>
                  <a:gd name="T2" fmla="*/ 0 w 63"/>
                  <a:gd name="T3" fmla="*/ 32 h 63"/>
                  <a:gd name="T4" fmla="*/ 0 w 63"/>
                  <a:gd name="T5" fmla="*/ 26 h 63"/>
                  <a:gd name="T6" fmla="*/ 2 w 63"/>
                  <a:gd name="T7" fmla="*/ 20 h 63"/>
                  <a:gd name="T8" fmla="*/ 4 w 63"/>
                  <a:gd name="T9" fmla="*/ 14 h 63"/>
                  <a:gd name="T10" fmla="*/ 8 w 63"/>
                  <a:gd name="T11" fmla="*/ 8 h 63"/>
                  <a:gd name="T12" fmla="*/ 14 w 63"/>
                  <a:gd name="T13" fmla="*/ 4 h 63"/>
                  <a:gd name="T14" fmla="*/ 20 w 63"/>
                  <a:gd name="T15" fmla="*/ 2 h 63"/>
                  <a:gd name="T16" fmla="*/ 24 w 63"/>
                  <a:gd name="T17" fmla="*/ 0 h 63"/>
                  <a:gd name="T18" fmla="*/ 32 w 63"/>
                  <a:gd name="T19" fmla="*/ 0 h 63"/>
                  <a:gd name="T20" fmla="*/ 38 w 63"/>
                  <a:gd name="T21" fmla="*/ 0 h 63"/>
                  <a:gd name="T22" fmla="*/ 43 w 63"/>
                  <a:gd name="T23" fmla="*/ 2 h 63"/>
                  <a:gd name="T24" fmla="*/ 49 w 63"/>
                  <a:gd name="T25" fmla="*/ 4 h 63"/>
                  <a:gd name="T26" fmla="*/ 53 w 63"/>
                  <a:gd name="T27" fmla="*/ 8 h 63"/>
                  <a:gd name="T28" fmla="*/ 57 w 63"/>
                  <a:gd name="T29" fmla="*/ 14 h 63"/>
                  <a:gd name="T30" fmla="*/ 61 w 63"/>
                  <a:gd name="T31" fmla="*/ 20 h 63"/>
                  <a:gd name="T32" fmla="*/ 63 w 63"/>
                  <a:gd name="T33" fmla="*/ 26 h 63"/>
                  <a:gd name="T34" fmla="*/ 63 w 63"/>
                  <a:gd name="T35" fmla="*/ 32 h 63"/>
                  <a:gd name="T36" fmla="*/ 63 w 63"/>
                  <a:gd name="T37" fmla="*/ 38 h 63"/>
                  <a:gd name="T38" fmla="*/ 61 w 63"/>
                  <a:gd name="T39" fmla="*/ 44 h 63"/>
                  <a:gd name="T40" fmla="*/ 57 w 63"/>
                  <a:gd name="T41" fmla="*/ 49 h 63"/>
                  <a:gd name="T42" fmla="*/ 53 w 63"/>
                  <a:gd name="T43" fmla="*/ 53 h 63"/>
                  <a:gd name="T44" fmla="*/ 49 w 63"/>
                  <a:gd name="T45" fmla="*/ 59 h 63"/>
                  <a:gd name="T46" fmla="*/ 43 w 63"/>
                  <a:gd name="T47" fmla="*/ 61 h 63"/>
                  <a:gd name="T48" fmla="*/ 38 w 63"/>
                  <a:gd name="T49" fmla="*/ 63 h 63"/>
                  <a:gd name="T50" fmla="*/ 32 w 63"/>
                  <a:gd name="T51" fmla="*/ 63 h 63"/>
                  <a:gd name="T52" fmla="*/ 24 w 63"/>
                  <a:gd name="T53" fmla="*/ 63 h 63"/>
                  <a:gd name="T54" fmla="*/ 20 w 63"/>
                  <a:gd name="T55" fmla="*/ 61 h 63"/>
                  <a:gd name="T56" fmla="*/ 14 w 63"/>
                  <a:gd name="T57" fmla="*/ 59 h 63"/>
                  <a:gd name="T58" fmla="*/ 8 w 63"/>
                  <a:gd name="T59" fmla="*/ 53 h 63"/>
                  <a:gd name="T60" fmla="*/ 4 w 63"/>
                  <a:gd name="T61" fmla="*/ 49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4" y="14"/>
                    </a:lnTo>
                    <a:lnTo>
                      <a:pt x="8" y="8"/>
                    </a:lnTo>
                    <a:lnTo>
                      <a:pt x="14" y="4"/>
                    </a:lnTo>
                    <a:lnTo>
                      <a:pt x="20" y="2"/>
                    </a:lnTo>
                    <a:lnTo>
                      <a:pt x="24" y="0"/>
                    </a:lnTo>
                    <a:lnTo>
                      <a:pt x="32" y="0"/>
                    </a:lnTo>
                    <a:lnTo>
                      <a:pt x="38" y="0"/>
                    </a:lnTo>
                    <a:lnTo>
                      <a:pt x="43" y="2"/>
                    </a:lnTo>
                    <a:lnTo>
                      <a:pt x="49" y="4"/>
                    </a:lnTo>
                    <a:lnTo>
                      <a:pt x="53" y="8"/>
                    </a:lnTo>
                    <a:lnTo>
                      <a:pt x="57" y="14"/>
                    </a:lnTo>
                    <a:lnTo>
                      <a:pt x="61" y="20"/>
                    </a:lnTo>
                    <a:lnTo>
                      <a:pt x="63" y="26"/>
                    </a:lnTo>
                    <a:lnTo>
                      <a:pt x="63" y="32"/>
                    </a:lnTo>
                    <a:lnTo>
                      <a:pt x="63" y="38"/>
                    </a:lnTo>
                    <a:lnTo>
                      <a:pt x="61" y="44"/>
                    </a:lnTo>
                    <a:lnTo>
                      <a:pt x="57" y="49"/>
                    </a:lnTo>
                    <a:lnTo>
                      <a:pt x="53" y="53"/>
                    </a:lnTo>
                    <a:lnTo>
                      <a:pt x="49" y="59"/>
                    </a:lnTo>
                    <a:lnTo>
                      <a:pt x="43" y="61"/>
                    </a:lnTo>
                    <a:lnTo>
                      <a:pt x="38" y="63"/>
                    </a:lnTo>
                    <a:lnTo>
                      <a:pt x="32" y="63"/>
                    </a:lnTo>
                    <a:lnTo>
                      <a:pt x="24" y="63"/>
                    </a:lnTo>
                    <a:lnTo>
                      <a:pt x="20" y="61"/>
                    </a:lnTo>
                    <a:lnTo>
                      <a:pt x="14" y="59"/>
                    </a:lnTo>
                    <a:lnTo>
                      <a:pt x="8" y="53"/>
                    </a:lnTo>
                    <a:lnTo>
                      <a:pt x="4" y="49"/>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5" name="Freeform 480"/>
              <p:cNvSpPr>
                <a:spLocks/>
              </p:cNvSpPr>
              <p:nvPr/>
            </p:nvSpPr>
            <p:spPr bwMode="auto">
              <a:xfrm>
                <a:off x="5577" y="1660"/>
                <a:ext cx="65" cy="65"/>
              </a:xfrm>
              <a:custGeom>
                <a:avLst/>
                <a:gdLst>
                  <a:gd name="T0" fmla="*/ 0 w 65"/>
                  <a:gd name="T1" fmla="*/ 31 h 65"/>
                  <a:gd name="T2" fmla="*/ 0 w 65"/>
                  <a:gd name="T3" fmla="*/ 25 h 65"/>
                  <a:gd name="T4" fmla="*/ 2 w 65"/>
                  <a:gd name="T5" fmla="*/ 19 h 65"/>
                  <a:gd name="T6" fmla="*/ 6 w 65"/>
                  <a:gd name="T7" fmla="*/ 13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2 w 65"/>
                  <a:gd name="T23" fmla="*/ 6 h 65"/>
                  <a:gd name="T24" fmla="*/ 56 w 65"/>
                  <a:gd name="T25" fmla="*/ 10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49 h 65"/>
                  <a:gd name="T40" fmla="*/ 56 w 65"/>
                  <a:gd name="T41" fmla="*/ 55 h 65"/>
                  <a:gd name="T42" fmla="*/ 52 w 65"/>
                  <a:gd name="T43" fmla="*/ 59 h 65"/>
                  <a:gd name="T44" fmla="*/ 46 w 65"/>
                  <a:gd name="T45" fmla="*/ 63 h 65"/>
                  <a:gd name="T46" fmla="*/ 40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10"/>
                    </a:lnTo>
                    <a:lnTo>
                      <a:pt x="14" y="6"/>
                    </a:lnTo>
                    <a:lnTo>
                      <a:pt x="20" y="2"/>
                    </a:lnTo>
                    <a:lnTo>
                      <a:pt x="26" y="0"/>
                    </a:lnTo>
                    <a:lnTo>
                      <a:pt x="32" y="0"/>
                    </a:lnTo>
                    <a:lnTo>
                      <a:pt x="40" y="0"/>
                    </a:lnTo>
                    <a:lnTo>
                      <a:pt x="46" y="2"/>
                    </a:lnTo>
                    <a:lnTo>
                      <a:pt x="52" y="6"/>
                    </a:lnTo>
                    <a:lnTo>
                      <a:pt x="56" y="10"/>
                    </a:lnTo>
                    <a:lnTo>
                      <a:pt x="59" y="13"/>
                    </a:lnTo>
                    <a:lnTo>
                      <a:pt x="63" y="19"/>
                    </a:lnTo>
                    <a:lnTo>
                      <a:pt x="63" y="25"/>
                    </a:lnTo>
                    <a:lnTo>
                      <a:pt x="65" y="31"/>
                    </a:lnTo>
                    <a:lnTo>
                      <a:pt x="63" y="39"/>
                    </a:lnTo>
                    <a:lnTo>
                      <a:pt x="63" y="45"/>
                    </a:lnTo>
                    <a:lnTo>
                      <a:pt x="59" y="49"/>
                    </a:lnTo>
                    <a:lnTo>
                      <a:pt x="56" y="55"/>
                    </a:lnTo>
                    <a:lnTo>
                      <a:pt x="52" y="59"/>
                    </a:lnTo>
                    <a:lnTo>
                      <a:pt x="46" y="63"/>
                    </a:lnTo>
                    <a:lnTo>
                      <a:pt x="40" y="63"/>
                    </a:lnTo>
                    <a:lnTo>
                      <a:pt x="32" y="65"/>
                    </a:lnTo>
                    <a:lnTo>
                      <a:pt x="26" y="63"/>
                    </a:lnTo>
                    <a:lnTo>
                      <a:pt x="20" y="63"/>
                    </a:lnTo>
                    <a:lnTo>
                      <a:pt x="14" y="59"/>
                    </a:lnTo>
                    <a:lnTo>
                      <a:pt x="10"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6" name="Freeform 481"/>
              <p:cNvSpPr>
                <a:spLocks/>
              </p:cNvSpPr>
              <p:nvPr/>
            </p:nvSpPr>
            <p:spPr bwMode="auto">
              <a:xfrm>
                <a:off x="5577" y="1660"/>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2 w 65"/>
                  <a:gd name="T25" fmla="*/ 6 h 65"/>
                  <a:gd name="T26" fmla="*/ 56 w 65"/>
                  <a:gd name="T27" fmla="*/ 10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49 h 65"/>
                  <a:gd name="T42" fmla="*/ 56 w 65"/>
                  <a:gd name="T43" fmla="*/ 55 h 65"/>
                  <a:gd name="T44" fmla="*/ 52 w 65"/>
                  <a:gd name="T45" fmla="*/ 59 h 65"/>
                  <a:gd name="T46" fmla="*/ 46 w 65"/>
                  <a:gd name="T47" fmla="*/ 63 h 65"/>
                  <a:gd name="T48" fmla="*/ 40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10"/>
                    </a:lnTo>
                    <a:lnTo>
                      <a:pt x="14" y="6"/>
                    </a:lnTo>
                    <a:lnTo>
                      <a:pt x="20" y="2"/>
                    </a:lnTo>
                    <a:lnTo>
                      <a:pt x="26" y="0"/>
                    </a:lnTo>
                    <a:lnTo>
                      <a:pt x="32" y="0"/>
                    </a:lnTo>
                    <a:lnTo>
                      <a:pt x="40" y="0"/>
                    </a:lnTo>
                    <a:lnTo>
                      <a:pt x="46" y="2"/>
                    </a:lnTo>
                    <a:lnTo>
                      <a:pt x="52" y="6"/>
                    </a:lnTo>
                    <a:lnTo>
                      <a:pt x="56" y="10"/>
                    </a:lnTo>
                    <a:lnTo>
                      <a:pt x="59" y="13"/>
                    </a:lnTo>
                    <a:lnTo>
                      <a:pt x="63" y="19"/>
                    </a:lnTo>
                    <a:lnTo>
                      <a:pt x="63" y="25"/>
                    </a:lnTo>
                    <a:lnTo>
                      <a:pt x="65" y="31"/>
                    </a:lnTo>
                    <a:lnTo>
                      <a:pt x="63" y="39"/>
                    </a:lnTo>
                    <a:lnTo>
                      <a:pt x="63" y="45"/>
                    </a:lnTo>
                    <a:lnTo>
                      <a:pt x="59" y="49"/>
                    </a:lnTo>
                    <a:lnTo>
                      <a:pt x="56" y="55"/>
                    </a:lnTo>
                    <a:lnTo>
                      <a:pt x="52" y="59"/>
                    </a:lnTo>
                    <a:lnTo>
                      <a:pt x="46" y="63"/>
                    </a:lnTo>
                    <a:lnTo>
                      <a:pt x="40" y="63"/>
                    </a:lnTo>
                    <a:lnTo>
                      <a:pt x="32" y="65"/>
                    </a:lnTo>
                    <a:lnTo>
                      <a:pt x="26" y="63"/>
                    </a:lnTo>
                    <a:lnTo>
                      <a:pt x="20" y="63"/>
                    </a:lnTo>
                    <a:lnTo>
                      <a:pt x="14" y="59"/>
                    </a:lnTo>
                    <a:lnTo>
                      <a:pt x="10"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7" name="Freeform 482"/>
              <p:cNvSpPr>
                <a:spLocks/>
              </p:cNvSpPr>
              <p:nvPr/>
            </p:nvSpPr>
            <p:spPr bwMode="auto">
              <a:xfrm>
                <a:off x="5792" y="1581"/>
                <a:ext cx="63" cy="65"/>
              </a:xfrm>
              <a:custGeom>
                <a:avLst/>
                <a:gdLst>
                  <a:gd name="T0" fmla="*/ 0 w 63"/>
                  <a:gd name="T1" fmla="*/ 31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4 w 63"/>
                  <a:gd name="T15" fmla="*/ 0 h 65"/>
                  <a:gd name="T16" fmla="*/ 32 w 63"/>
                  <a:gd name="T17" fmla="*/ 0 h 65"/>
                  <a:gd name="T18" fmla="*/ 37 w 63"/>
                  <a:gd name="T19" fmla="*/ 0 h 65"/>
                  <a:gd name="T20" fmla="*/ 43 w 63"/>
                  <a:gd name="T21" fmla="*/ 2 h 65"/>
                  <a:gd name="T22" fmla="*/ 49 w 63"/>
                  <a:gd name="T23" fmla="*/ 6 h 65"/>
                  <a:gd name="T24" fmla="*/ 53 w 63"/>
                  <a:gd name="T25" fmla="*/ 10 h 65"/>
                  <a:gd name="T26" fmla="*/ 57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7 w 63"/>
                  <a:gd name="T39" fmla="*/ 49 h 65"/>
                  <a:gd name="T40" fmla="*/ 53 w 63"/>
                  <a:gd name="T41" fmla="*/ 55 h 65"/>
                  <a:gd name="T42" fmla="*/ 49 w 63"/>
                  <a:gd name="T43" fmla="*/ 59 h 65"/>
                  <a:gd name="T44" fmla="*/ 43 w 63"/>
                  <a:gd name="T45" fmla="*/ 61 h 65"/>
                  <a:gd name="T46" fmla="*/ 37 w 63"/>
                  <a:gd name="T47" fmla="*/ 63 h 65"/>
                  <a:gd name="T48" fmla="*/ 32 w 63"/>
                  <a:gd name="T49" fmla="*/ 65 h 65"/>
                  <a:gd name="T50" fmla="*/ 24 w 63"/>
                  <a:gd name="T51" fmla="*/ 63 h 65"/>
                  <a:gd name="T52" fmla="*/ 20 w 63"/>
                  <a:gd name="T53" fmla="*/ 61 h 65"/>
                  <a:gd name="T54" fmla="*/ 14 w 63"/>
                  <a:gd name="T55" fmla="*/ 59 h 65"/>
                  <a:gd name="T56" fmla="*/ 8 w 63"/>
                  <a:gd name="T57" fmla="*/ 55 h 65"/>
                  <a:gd name="T58" fmla="*/ 4 w 63"/>
                  <a:gd name="T59" fmla="*/ 49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6"/>
                    </a:lnTo>
                    <a:lnTo>
                      <a:pt x="63" y="31"/>
                    </a:lnTo>
                    <a:lnTo>
                      <a:pt x="63" y="39"/>
                    </a:lnTo>
                    <a:lnTo>
                      <a:pt x="61" y="45"/>
                    </a:lnTo>
                    <a:lnTo>
                      <a:pt x="57" y="49"/>
                    </a:lnTo>
                    <a:lnTo>
                      <a:pt x="53" y="55"/>
                    </a:lnTo>
                    <a:lnTo>
                      <a:pt x="49" y="59"/>
                    </a:lnTo>
                    <a:lnTo>
                      <a:pt x="43" y="61"/>
                    </a:lnTo>
                    <a:lnTo>
                      <a:pt x="37" y="63"/>
                    </a:lnTo>
                    <a:lnTo>
                      <a:pt x="32" y="65"/>
                    </a:lnTo>
                    <a:lnTo>
                      <a:pt x="24" y="63"/>
                    </a:lnTo>
                    <a:lnTo>
                      <a:pt x="20" y="61"/>
                    </a:lnTo>
                    <a:lnTo>
                      <a:pt x="14" y="59"/>
                    </a:lnTo>
                    <a:lnTo>
                      <a:pt x="8" y="55"/>
                    </a:lnTo>
                    <a:lnTo>
                      <a:pt x="4"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8" name="Freeform 483"/>
              <p:cNvSpPr>
                <a:spLocks/>
              </p:cNvSpPr>
              <p:nvPr/>
            </p:nvSpPr>
            <p:spPr bwMode="auto">
              <a:xfrm>
                <a:off x="5792" y="1581"/>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4 w 63"/>
                  <a:gd name="T17" fmla="*/ 0 h 65"/>
                  <a:gd name="T18" fmla="*/ 32 w 63"/>
                  <a:gd name="T19" fmla="*/ 0 h 65"/>
                  <a:gd name="T20" fmla="*/ 37 w 63"/>
                  <a:gd name="T21" fmla="*/ 0 h 65"/>
                  <a:gd name="T22" fmla="*/ 43 w 63"/>
                  <a:gd name="T23" fmla="*/ 2 h 65"/>
                  <a:gd name="T24" fmla="*/ 49 w 63"/>
                  <a:gd name="T25" fmla="*/ 6 h 65"/>
                  <a:gd name="T26" fmla="*/ 53 w 63"/>
                  <a:gd name="T27" fmla="*/ 10 h 65"/>
                  <a:gd name="T28" fmla="*/ 57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7 w 63"/>
                  <a:gd name="T41" fmla="*/ 49 h 65"/>
                  <a:gd name="T42" fmla="*/ 53 w 63"/>
                  <a:gd name="T43" fmla="*/ 55 h 65"/>
                  <a:gd name="T44" fmla="*/ 49 w 63"/>
                  <a:gd name="T45" fmla="*/ 59 h 65"/>
                  <a:gd name="T46" fmla="*/ 43 w 63"/>
                  <a:gd name="T47" fmla="*/ 61 h 65"/>
                  <a:gd name="T48" fmla="*/ 37 w 63"/>
                  <a:gd name="T49" fmla="*/ 63 h 65"/>
                  <a:gd name="T50" fmla="*/ 32 w 63"/>
                  <a:gd name="T51" fmla="*/ 65 h 65"/>
                  <a:gd name="T52" fmla="*/ 24 w 63"/>
                  <a:gd name="T53" fmla="*/ 63 h 65"/>
                  <a:gd name="T54" fmla="*/ 20 w 63"/>
                  <a:gd name="T55" fmla="*/ 61 h 65"/>
                  <a:gd name="T56" fmla="*/ 14 w 63"/>
                  <a:gd name="T57" fmla="*/ 59 h 65"/>
                  <a:gd name="T58" fmla="*/ 8 w 63"/>
                  <a:gd name="T59" fmla="*/ 55 h 65"/>
                  <a:gd name="T60" fmla="*/ 4 w 63"/>
                  <a:gd name="T61" fmla="*/ 49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6"/>
                    </a:lnTo>
                    <a:lnTo>
                      <a:pt x="63" y="31"/>
                    </a:lnTo>
                    <a:lnTo>
                      <a:pt x="63" y="39"/>
                    </a:lnTo>
                    <a:lnTo>
                      <a:pt x="61" y="45"/>
                    </a:lnTo>
                    <a:lnTo>
                      <a:pt x="57" y="49"/>
                    </a:lnTo>
                    <a:lnTo>
                      <a:pt x="53" y="55"/>
                    </a:lnTo>
                    <a:lnTo>
                      <a:pt x="49" y="59"/>
                    </a:lnTo>
                    <a:lnTo>
                      <a:pt x="43" y="61"/>
                    </a:lnTo>
                    <a:lnTo>
                      <a:pt x="37" y="63"/>
                    </a:lnTo>
                    <a:lnTo>
                      <a:pt x="32" y="65"/>
                    </a:lnTo>
                    <a:lnTo>
                      <a:pt x="24" y="63"/>
                    </a:lnTo>
                    <a:lnTo>
                      <a:pt x="20" y="61"/>
                    </a:lnTo>
                    <a:lnTo>
                      <a:pt x="14" y="59"/>
                    </a:lnTo>
                    <a:lnTo>
                      <a:pt x="8" y="55"/>
                    </a:lnTo>
                    <a:lnTo>
                      <a:pt x="4"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9" name="Freeform 484"/>
              <p:cNvSpPr>
                <a:spLocks/>
              </p:cNvSpPr>
              <p:nvPr/>
            </p:nvSpPr>
            <p:spPr bwMode="auto">
              <a:xfrm>
                <a:off x="5729" y="1512"/>
                <a:ext cx="65" cy="65"/>
              </a:xfrm>
              <a:custGeom>
                <a:avLst/>
                <a:gdLst>
                  <a:gd name="T0" fmla="*/ 0 w 65"/>
                  <a:gd name="T1" fmla="*/ 33 h 65"/>
                  <a:gd name="T2" fmla="*/ 2 w 65"/>
                  <a:gd name="T3" fmla="*/ 26 h 65"/>
                  <a:gd name="T4" fmla="*/ 4 w 65"/>
                  <a:gd name="T5" fmla="*/ 20 h 65"/>
                  <a:gd name="T6" fmla="*/ 6 w 65"/>
                  <a:gd name="T7" fmla="*/ 16 h 65"/>
                  <a:gd name="T8" fmla="*/ 10 w 65"/>
                  <a:gd name="T9" fmla="*/ 10 h 65"/>
                  <a:gd name="T10" fmla="*/ 16 w 65"/>
                  <a:gd name="T11" fmla="*/ 6 h 65"/>
                  <a:gd name="T12" fmla="*/ 22 w 65"/>
                  <a:gd name="T13" fmla="*/ 4 h 65"/>
                  <a:gd name="T14" fmla="*/ 28 w 65"/>
                  <a:gd name="T15" fmla="*/ 2 h 65"/>
                  <a:gd name="T16" fmla="*/ 34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4 w 65"/>
                  <a:gd name="T49" fmla="*/ 65 h 65"/>
                  <a:gd name="T50" fmla="*/ 28 w 65"/>
                  <a:gd name="T51" fmla="*/ 65 h 65"/>
                  <a:gd name="T52" fmla="*/ 22 w 65"/>
                  <a:gd name="T53" fmla="*/ 63 h 65"/>
                  <a:gd name="T54" fmla="*/ 16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6"/>
                    </a:lnTo>
                    <a:lnTo>
                      <a:pt x="4" y="20"/>
                    </a:lnTo>
                    <a:lnTo>
                      <a:pt x="6" y="16"/>
                    </a:lnTo>
                    <a:lnTo>
                      <a:pt x="10" y="10"/>
                    </a:lnTo>
                    <a:lnTo>
                      <a:pt x="16" y="6"/>
                    </a:lnTo>
                    <a:lnTo>
                      <a:pt x="22" y="4"/>
                    </a:lnTo>
                    <a:lnTo>
                      <a:pt x="28" y="2"/>
                    </a:lnTo>
                    <a:lnTo>
                      <a:pt x="34" y="0"/>
                    </a:lnTo>
                    <a:lnTo>
                      <a:pt x="39" y="2"/>
                    </a:lnTo>
                    <a:lnTo>
                      <a:pt x="45" y="4"/>
                    </a:lnTo>
                    <a:lnTo>
                      <a:pt x="51" y="6"/>
                    </a:lnTo>
                    <a:lnTo>
                      <a:pt x="55" y="10"/>
                    </a:lnTo>
                    <a:lnTo>
                      <a:pt x="59" y="16"/>
                    </a:lnTo>
                    <a:lnTo>
                      <a:pt x="63" y="20"/>
                    </a:lnTo>
                    <a:lnTo>
                      <a:pt x="65" y="26"/>
                    </a:lnTo>
                    <a:lnTo>
                      <a:pt x="65" y="33"/>
                    </a:lnTo>
                    <a:lnTo>
                      <a:pt x="65" y="39"/>
                    </a:lnTo>
                    <a:lnTo>
                      <a:pt x="63" y="45"/>
                    </a:lnTo>
                    <a:lnTo>
                      <a:pt x="59" y="51"/>
                    </a:lnTo>
                    <a:lnTo>
                      <a:pt x="55" y="55"/>
                    </a:lnTo>
                    <a:lnTo>
                      <a:pt x="51" y="59"/>
                    </a:lnTo>
                    <a:lnTo>
                      <a:pt x="45" y="63"/>
                    </a:lnTo>
                    <a:lnTo>
                      <a:pt x="39" y="65"/>
                    </a:lnTo>
                    <a:lnTo>
                      <a:pt x="34" y="65"/>
                    </a:lnTo>
                    <a:lnTo>
                      <a:pt x="28" y="65"/>
                    </a:lnTo>
                    <a:lnTo>
                      <a:pt x="22" y="63"/>
                    </a:lnTo>
                    <a:lnTo>
                      <a:pt x="16"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0" name="Freeform 485"/>
              <p:cNvSpPr>
                <a:spLocks/>
              </p:cNvSpPr>
              <p:nvPr/>
            </p:nvSpPr>
            <p:spPr bwMode="auto">
              <a:xfrm>
                <a:off x="5729" y="1512"/>
                <a:ext cx="65" cy="65"/>
              </a:xfrm>
              <a:custGeom>
                <a:avLst/>
                <a:gdLst>
                  <a:gd name="T0" fmla="*/ 0 w 65"/>
                  <a:gd name="T1" fmla="*/ 33 h 65"/>
                  <a:gd name="T2" fmla="*/ 0 w 65"/>
                  <a:gd name="T3" fmla="*/ 33 h 65"/>
                  <a:gd name="T4" fmla="*/ 2 w 65"/>
                  <a:gd name="T5" fmla="*/ 26 h 65"/>
                  <a:gd name="T6" fmla="*/ 4 w 65"/>
                  <a:gd name="T7" fmla="*/ 20 h 65"/>
                  <a:gd name="T8" fmla="*/ 6 w 65"/>
                  <a:gd name="T9" fmla="*/ 16 h 65"/>
                  <a:gd name="T10" fmla="*/ 10 w 65"/>
                  <a:gd name="T11" fmla="*/ 10 h 65"/>
                  <a:gd name="T12" fmla="*/ 16 w 65"/>
                  <a:gd name="T13" fmla="*/ 6 h 65"/>
                  <a:gd name="T14" fmla="*/ 22 w 65"/>
                  <a:gd name="T15" fmla="*/ 4 h 65"/>
                  <a:gd name="T16" fmla="*/ 28 w 65"/>
                  <a:gd name="T17" fmla="*/ 2 h 65"/>
                  <a:gd name="T18" fmla="*/ 34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4 w 65"/>
                  <a:gd name="T51" fmla="*/ 65 h 65"/>
                  <a:gd name="T52" fmla="*/ 28 w 65"/>
                  <a:gd name="T53" fmla="*/ 65 h 65"/>
                  <a:gd name="T54" fmla="*/ 22 w 65"/>
                  <a:gd name="T55" fmla="*/ 63 h 65"/>
                  <a:gd name="T56" fmla="*/ 16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6"/>
                    </a:lnTo>
                    <a:lnTo>
                      <a:pt x="4" y="20"/>
                    </a:lnTo>
                    <a:lnTo>
                      <a:pt x="6" y="16"/>
                    </a:lnTo>
                    <a:lnTo>
                      <a:pt x="10" y="10"/>
                    </a:lnTo>
                    <a:lnTo>
                      <a:pt x="16" y="6"/>
                    </a:lnTo>
                    <a:lnTo>
                      <a:pt x="22" y="4"/>
                    </a:lnTo>
                    <a:lnTo>
                      <a:pt x="28" y="2"/>
                    </a:lnTo>
                    <a:lnTo>
                      <a:pt x="34" y="0"/>
                    </a:lnTo>
                    <a:lnTo>
                      <a:pt x="39" y="2"/>
                    </a:lnTo>
                    <a:lnTo>
                      <a:pt x="45" y="4"/>
                    </a:lnTo>
                    <a:lnTo>
                      <a:pt x="51" y="6"/>
                    </a:lnTo>
                    <a:lnTo>
                      <a:pt x="55" y="10"/>
                    </a:lnTo>
                    <a:lnTo>
                      <a:pt x="59" y="16"/>
                    </a:lnTo>
                    <a:lnTo>
                      <a:pt x="63" y="20"/>
                    </a:lnTo>
                    <a:lnTo>
                      <a:pt x="65" y="26"/>
                    </a:lnTo>
                    <a:lnTo>
                      <a:pt x="65" y="33"/>
                    </a:lnTo>
                    <a:lnTo>
                      <a:pt x="65" y="39"/>
                    </a:lnTo>
                    <a:lnTo>
                      <a:pt x="63" y="45"/>
                    </a:lnTo>
                    <a:lnTo>
                      <a:pt x="59" y="51"/>
                    </a:lnTo>
                    <a:lnTo>
                      <a:pt x="55" y="55"/>
                    </a:lnTo>
                    <a:lnTo>
                      <a:pt x="51" y="59"/>
                    </a:lnTo>
                    <a:lnTo>
                      <a:pt x="45" y="63"/>
                    </a:lnTo>
                    <a:lnTo>
                      <a:pt x="39" y="65"/>
                    </a:lnTo>
                    <a:lnTo>
                      <a:pt x="34" y="65"/>
                    </a:lnTo>
                    <a:lnTo>
                      <a:pt x="28" y="65"/>
                    </a:lnTo>
                    <a:lnTo>
                      <a:pt x="22" y="63"/>
                    </a:lnTo>
                    <a:lnTo>
                      <a:pt x="16"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1" name="Freeform 486"/>
              <p:cNvSpPr>
                <a:spLocks/>
              </p:cNvSpPr>
              <p:nvPr/>
            </p:nvSpPr>
            <p:spPr bwMode="auto">
              <a:xfrm>
                <a:off x="5623" y="1553"/>
                <a:ext cx="65" cy="65"/>
              </a:xfrm>
              <a:custGeom>
                <a:avLst/>
                <a:gdLst>
                  <a:gd name="T0" fmla="*/ 0 w 65"/>
                  <a:gd name="T1" fmla="*/ 34 h 65"/>
                  <a:gd name="T2" fmla="*/ 2 w 65"/>
                  <a:gd name="T3" fmla="*/ 26 h 65"/>
                  <a:gd name="T4" fmla="*/ 4 w 65"/>
                  <a:gd name="T5" fmla="*/ 20 h 65"/>
                  <a:gd name="T6" fmla="*/ 6 w 65"/>
                  <a:gd name="T7" fmla="*/ 14 h 65"/>
                  <a:gd name="T8" fmla="*/ 10 w 65"/>
                  <a:gd name="T9" fmla="*/ 10 h 65"/>
                  <a:gd name="T10" fmla="*/ 13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19 w 65"/>
                  <a:gd name="T53" fmla="*/ 63 h 65"/>
                  <a:gd name="T54" fmla="*/ 13 w 65"/>
                  <a:gd name="T55" fmla="*/ 59 h 65"/>
                  <a:gd name="T56" fmla="*/ 10 w 65"/>
                  <a:gd name="T57" fmla="*/ 55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4"/>
                    </a:lnTo>
                    <a:lnTo>
                      <a:pt x="10" y="10"/>
                    </a:lnTo>
                    <a:lnTo>
                      <a:pt x="13" y="6"/>
                    </a:lnTo>
                    <a:lnTo>
                      <a:pt x="19" y="4"/>
                    </a:lnTo>
                    <a:lnTo>
                      <a:pt x="25" y="2"/>
                    </a:lnTo>
                    <a:lnTo>
                      <a:pt x="33" y="0"/>
                    </a:lnTo>
                    <a:lnTo>
                      <a:pt x="39" y="2"/>
                    </a:lnTo>
                    <a:lnTo>
                      <a:pt x="45" y="4"/>
                    </a:lnTo>
                    <a:lnTo>
                      <a:pt x="51" y="6"/>
                    </a:lnTo>
                    <a:lnTo>
                      <a:pt x="55" y="10"/>
                    </a:lnTo>
                    <a:lnTo>
                      <a:pt x="59" y="14"/>
                    </a:lnTo>
                    <a:lnTo>
                      <a:pt x="63" y="20"/>
                    </a:lnTo>
                    <a:lnTo>
                      <a:pt x="65" y="26"/>
                    </a:lnTo>
                    <a:lnTo>
                      <a:pt x="65" y="34"/>
                    </a:lnTo>
                    <a:lnTo>
                      <a:pt x="65" y="40"/>
                    </a:lnTo>
                    <a:lnTo>
                      <a:pt x="63" y="46"/>
                    </a:lnTo>
                    <a:lnTo>
                      <a:pt x="59" y="52"/>
                    </a:lnTo>
                    <a:lnTo>
                      <a:pt x="55" y="55"/>
                    </a:lnTo>
                    <a:lnTo>
                      <a:pt x="51" y="59"/>
                    </a:lnTo>
                    <a:lnTo>
                      <a:pt x="45" y="63"/>
                    </a:lnTo>
                    <a:lnTo>
                      <a:pt x="39" y="65"/>
                    </a:lnTo>
                    <a:lnTo>
                      <a:pt x="33" y="65"/>
                    </a:lnTo>
                    <a:lnTo>
                      <a:pt x="25" y="65"/>
                    </a:lnTo>
                    <a:lnTo>
                      <a:pt x="19" y="63"/>
                    </a:lnTo>
                    <a:lnTo>
                      <a:pt x="13" y="59"/>
                    </a:lnTo>
                    <a:lnTo>
                      <a:pt x="10" y="55"/>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2" name="Freeform 487"/>
              <p:cNvSpPr>
                <a:spLocks/>
              </p:cNvSpPr>
              <p:nvPr/>
            </p:nvSpPr>
            <p:spPr bwMode="auto">
              <a:xfrm>
                <a:off x="5623" y="1553"/>
                <a:ext cx="65" cy="65"/>
              </a:xfrm>
              <a:custGeom>
                <a:avLst/>
                <a:gdLst>
                  <a:gd name="T0" fmla="*/ 0 w 65"/>
                  <a:gd name="T1" fmla="*/ 34 h 65"/>
                  <a:gd name="T2" fmla="*/ 0 w 65"/>
                  <a:gd name="T3" fmla="*/ 34 h 65"/>
                  <a:gd name="T4" fmla="*/ 2 w 65"/>
                  <a:gd name="T5" fmla="*/ 26 h 65"/>
                  <a:gd name="T6" fmla="*/ 4 w 65"/>
                  <a:gd name="T7" fmla="*/ 20 h 65"/>
                  <a:gd name="T8" fmla="*/ 6 w 65"/>
                  <a:gd name="T9" fmla="*/ 14 h 65"/>
                  <a:gd name="T10" fmla="*/ 10 w 65"/>
                  <a:gd name="T11" fmla="*/ 10 h 65"/>
                  <a:gd name="T12" fmla="*/ 13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19 w 65"/>
                  <a:gd name="T55" fmla="*/ 63 h 65"/>
                  <a:gd name="T56" fmla="*/ 13 w 65"/>
                  <a:gd name="T57" fmla="*/ 59 h 65"/>
                  <a:gd name="T58" fmla="*/ 10 w 65"/>
                  <a:gd name="T59" fmla="*/ 55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4"/>
                    </a:lnTo>
                    <a:lnTo>
                      <a:pt x="10" y="10"/>
                    </a:lnTo>
                    <a:lnTo>
                      <a:pt x="13" y="6"/>
                    </a:lnTo>
                    <a:lnTo>
                      <a:pt x="19" y="4"/>
                    </a:lnTo>
                    <a:lnTo>
                      <a:pt x="25" y="2"/>
                    </a:lnTo>
                    <a:lnTo>
                      <a:pt x="33" y="0"/>
                    </a:lnTo>
                    <a:lnTo>
                      <a:pt x="39" y="2"/>
                    </a:lnTo>
                    <a:lnTo>
                      <a:pt x="45" y="4"/>
                    </a:lnTo>
                    <a:lnTo>
                      <a:pt x="51" y="6"/>
                    </a:lnTo>
                    <a:lnTo>
                      <a:pt x="55" y="10"/>
                    </a:lnTo>
                    <a:lnTo>
                      <a:pt x="59" y="14"/>
                    </a:lnTo>
                    <a:lnTo>
                      <a:pt x="63" y="20"/>
                    </a:lnTo>
                    <a:lnTo>
                      <a:pt x="65" y="26"/>
                    </a:lnTo>
                    <a:lnTo>
                      <a:pt x="65" y="34"/>
                    </a:lnTo>
                    <a:lnTo>
                      <a:pt x="65" y="40"/>
                    </a:lnTo>
                    <a:lnTo>
                      <a:pt x="63" y="46"/>
                    </a:lnTo>
                    <a:lnTo>
                      <a:pt x="59" y="52"/>
                    </a:lnTo>
                    <a:lnTo>
                      <a:pt x="55" y="55"/>
                    </a:lnTo>
                    <a:lnTo>
                      <a:pt x="51" y="59"/>
                    </a:lnTo>
                    <a:lnTo>
                      <a:pt x="45" y="63"/>
                    </a:lnTo>
                    <a:lnTo>
                      <a:pt x="39" y="65"/>
                    </a:lnTo>
                    <a:lnTo>
                      <a:pt x="33" y="65"/>
                    </a:lnTo>
                    <a:lnTo>
                      <a:pt x="25" y="65"/>
                    </a:lnTo>
                    <a:lnTo>
                      <a:pt x="19" y="63"/>
                    </a:lnTo>
                    <a:lnTo>
                      <a:pt x="13" y="59"/>
                    </a:lnTo>
                    <a:lnTo>
                      <a:pt x="10" y="55"/>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3" name="Freeform 488"/>
              <p:cNvSpPr>
                <a:spLocks/>
              </p:cNvSpPr>
              <p:nvPr/>
            </p:nvSpPr>
            <p:spPr bwMode="auto">
              <a:xfrm>
                <a:off x="5766" y="1695"/>
                <a:ext cx="63" cy="63"/>
              </a:xfrm>
              <a:custGeom>
                <a:avLst/>
                <a:gdLst>
                  <a:gd name="T0" fmla="*/ 0 w 63"/>
                  <a:gd name="T1" fmla="*/ 32 h 63"/>
                  <a:gd name="T2" fmla="*/ 0 w 63"/>
                  <a:gd name="T3" fmla="*/ 24 h 63"/>
                  <a:gd name="T4" fmla="*/ 2 w 63"/>
                  <a:gd name="T5" fmla="*/ 18 h 63"/>
                  <a:gd name="T6" fmla="*/ 6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6 w 63"/>
                  <a:gd name="T21" fmla="*/ 2 h 63"/>
                  <a:gd name="T22" fmla="*/ 50 w 63"/>
                  <a:gd name="T23" fmla="*/ 4 h 63"/>
                  <a:gd name="T24" fmla="*/ 56 w 63"/>
                  <a:gd name="T25" fmla="*/ 8 h 63"/>
                  <a:gd name="T26" fmla="*/ 60 w 63"/>
                  <a:gd name="T27" fmla="*/ 14 h 63"/>
                  <a:gd name="T28" fmla="*/ 61 w 63"/>
                  <a:gd name="T29" fmla="*/ 18 h 63"/>
                  <a:gd name="T30" fmla="*/ 63 w 63"/>
                  <a:gd name="T31" fmla="*/ 24 h 63"/>
                  <a:gd name="T32" fmla="*/ 63 w 63"/>
                  <a:gd name="T33" fmla="*/ 32 h 63"/>
                  <a:gd name="T34" fmla="*/ 63 w 63"/>
                  <a:gd name="T35" fmla="*/ 38 h 63"/>
                  <a:gd name="T36" fmla="*/ 61 w 63"/>
                  <a:gd name="T37" fmla="*/ 43 h 63"/>
                  <a:gd name="T38" fmla="*/ 60 w 63"/>
                  <a:gd name="T39" fmla="*/ 49 h 63"/>
                  <a:gd name="T40" fmla="*/ 56 w 63"/>
                  <a:gd name="T41" fmla="*/ 53 h 63"/>
                  <a:gd name="T42" fmla="*/ 50 w 63"/>
                  <a:gd name="T43" fmla="*/ 57 h 63"/>
                  <a:gd name="T44" fmla="*/ 46 w 63"/>
                  <a:gd name="T45" fmla="*/ 61 h 63"/>
                  <a:gd name="T46" fmla="*/ 38 w 63"/>
                  <a:gd name="T47" fmla="*/ 63 h 63"/>
                  <a:gd name="T48" fmla="*/ 32 w 63"/>
                  <a:gd name="T49" fmla="*/ 63 h 63"/>
                  <a:gd name="T50" fmla="*/ 26 w 63"/>
                  <a:gd name="T51" fmla="*/ 63 h 63"/>
                  <a:gd name="T52" fmla="*/ 20 w 63"/>
                  <a:gd name="T53" fmla="*/ 61 h 63"/>
                  <a:gd name="T54" fmla="*/ 14 w 63"/>
                  <a:gd name="T55" fmla="*/ 57 h 63"/>
                  <a:gd name="T56" fmla="*/ 8 w 63"/>
                  <a:gd name="T57" fmla="*/ 53 h 63"/>
                  <a:gd name="T58" fmla="*/ 6 w 63"/>
                  <a:gd name="T59" fmla="*/ 49 h 63"/>
                  <a:gd name="T60" fmla="*/ 2 w 63"/>
                  <a:gd name="T61" fmla="*/ 43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18"/>
                    </a:lnTo>
                    <a:lnTo>
                      <a:pt x="6" y="14"/>
                    </a:lnTo>
                    <a:lnTo>
                      <a:pt x="8" y="8"/>
                    </a:lnTo>
                    <a:lnTo>
                      <a:pt x="14" y="4"/>
                    </a:lnTo>
                    <a:lnTo>
                      <a:pt x="20" y="2"/>
                    </a:lnTo>
                    <a:lnTo>
                      <a:pt x="26" y="0"/>
                    </a:lnTo>
                    <a:lnTo>
                      <a:pt x="32" y="0"/>
                    </a:lnTo>
                    <a:lnTo>
                      <a:pt x="38" y="0"/>
                    </a:lnTo>
                    <a:lnTo>
                      <a:pt x="46" y="2"/>
                    </a:lnTo>
                    <a:lnTo>
                      <a:pt x="50" y="4"/>
                    </a:lnTo>
                    <a:lnTo>
                      <a:pt x="56" y="8"/>
                    </a:lnTo>
                    <a:lnTo>
                      <a:pt x="60" y="14"/>
                    </a:lnTo>
                    <a:lnTo>
                      <a:pt x="61" y="18"/>
                    </a:lnTo>
                    <a:lnTo>
                      <a:pt x="63" y="24"/>
                    </a:lnTo>
                    <a:lnTo>
                      <a:pt x="63" y="32"/>
                    </a:lnTo>
                    <a:lnTo>
                      <a:pt x="63" y="38"/>
                    </a:lnTo>
                    <a:lnTo>
                      <a:pt x="61" y="43"/>
                    </a:lnTo>
                    <a:lnTo>
                      <a:pt x="60" y="49"/>
                    </a:lnTo>
                    <a:lnTo>
                      <a:pt x="56" y="53"/>
                    </a:lnTo>
                    <a:lnTo>
                      <a:pt x="50" y="57"/>
                    </a:lnTo>
                    <a:lnTo>
                      <a:pt x="46" y="61"/>
                    </a:lnTo>
                    <a:lnTo>
                      <a:pt x="38" y="63"/>
                    </a:lnTo>
                    <a:lnTo>
                      <a:pt x="32" y="63"/>
                    </a:lnTo>
                    <a:lnTo>
                      <a:pt x="26" y="63"/>
                    </a:lnTo>
                    <a:lnTo>
                      <a:pt x="20" y="61"/>
                    </a:lnTo>
                    <a:lnTo>
                      <a:pt x="14" y="57"/>
                    </a:lnTo>
                    <a:lnTo>
                      <a:pt x="8" y="53"/>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4" name="Freeform 489"/>
              <p:cNvSpPr>
                <a:spLocks/>
              </p:cNvSpPr>
              <p:nvPr/>
            </p:nvSpPr>
            <p:spPr bwMode="auto">
              <a:xfrm>
                <a:off x="5766" y="1695"/>
                <a:ext cx="63" cy="63"/>
              </a:xfrm>
              <a:custGeom>
                <a:avLst/>
                <a:gdLst>
                  <a:gd name="T0" fmla="*/ 0 w 63"/>
                  <a:gd name="T1" fmla="*/ 32 h 63"/>
                  <a:gd name="T2" fmla="*/ 0 w 63"/>
                  <a:gd name="T3" fmla="*/ 32 h 63"/>
                  <a:gd name="T4" fmla="*/ 0 w 63"/>
                  <a:gd name="T5" fmla="*/ 24 h 63"/>
                  <a:gd name="T6" fmla="*/ 2 w 63"/>
                  <a:gd name="T7" fmla="*/ 18 h 63"/>
                  <a:gd name="T8" fmla="*/ 6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6 w 63"/>
                  <a:gd name="T23" fmla="*/ 2 h 63"/>
                  <a:gd name="T24" fmla="*/ 50 w 63"/>
                  <a:gd name="T25" fmla="*/ 4 h 63"/>
                  <a:gd name="T26" fmla="*/ 56 w 63"/>
                  <a:gd name="T27" fmla="*/ 8 h 63"/>
                  <a:gd name="T28" fmla="*/ 60 w 63"/>
                  <a:gd name="T29" fmla="*/ 14 h 63"/>
                  <a:gd name="T30" fmla="*/ 61 w 63"/>
                  <a:gd name="T31" fmla="*/ 18 h 63"/>
                  <a:gd name="T32" fmla="*/ 63 w 63"/>
                  <a:gd name="T33" fmla="*/ 24 h 63"/>
                  <a:gd name="T34" fmla="*/ 63 w 63"/>
                  <a:gd name="T35" fmla="*/ 32 h 63"/>
                  <a:gd name="T36" fmla="*/ 63 w 63"/>
                  <a:gd name="T37" fmla="*/ 38 h 63"/>
                  <a:gd name="T38" fmla="*/ 61 w 63"/>
                  <a:gd name="T39" fmla="*/ 43 h 63"/>
                  <a:gd name="T40" fmla="*/ 60 w 63"/>
                  <a:gd name="T41" fmla="*/ 49 h 63"/>
                  <a:gd name="T42" fmla="*/ 56 w 63"/>
                  <a:gd name="T43" fmla="*/ 53 h 63"/>
                  <a:gd name="T44" fmla="*/ 50 w 63"/>
                  <a:gd name="T45" fmla="*/ 57 h 63"/>
                  <a:gd name="T46" fmla="*/ 46 w 63"/>
                  <a:gd name="T47" fmla="*/ 61 h 63"/>
                  <a:gd name="T48" fmla="*/ 38 w 63"/>
                  <a:gd name="T49" fmla="*/ 63 h 63"/>
                  <a:gd name="T50" fmla="*/ 32 w 63"/>
                  <a:gd name="T51" fmla="*/ 63 h 63"/>
                  <a:gd name="T52" fmla="*/ 26 w 63"/>
                  <a:gd name="T53" fmla="*/ 63 h 63"/>
                  <a:gd name="T54" fmla="*/ 20 w 63"/>
                  <a:gd name="T55" fmla="*/ 61 h 63"/>
                  <a:gd name="T56" fmla="*/ 14 w 63"/>
                  <a:gd name="T57" fmla="*/ 57 h 63"/>
                  <a:gd name="T58" fmla="*/ 8 w 63"/>
                  <a:gd name="T59" fmla="*/ 53 h 63"/>
                  <a:gd name="T60" fmla="*/ 6 w 63"/>
                  <a:gd name="T61" fmla="*/ 49 h 63"/>
                  <a:gd name="T62" fmla="*/ 2 w 63"/>
                  <a:gd name="T63" fmla="*/ 43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18"/>
                    </a:lnTo>
                    <a:lnTo>
                      <a:pt x="6" y="14"/>
                    </a:lnTo>
                    <a:lnTo>
                      <a:pt x="8" y="8"/>
                    </a:lnTo>
                    <a:lnTo>
                      <a:pt x="14" y="4"/>
                    </a:lnTo>
                    <a:lnTo>
                      <a:pt x="20" y="2"/>
                    </a:lnTo>
                    <a:lnTo>
                      <a:pt x="26" y="0"/>
                    </a:lnTo>
                    <a:lnTo>
                      <a:pt x="32" y="0"/>
                    </a:lnTo>
                    <a:lnTo>
                      <a:pt x="38" y="0"/>
                    </a:lnTo>
                    <a:lnTo>
                      <a:pt x="46" y="2"/>
                    </a:lnTo>
                    <a:lnTo>
                      <a:pt x="50" y="4"/>
                    </a:lnTo>
                    <a:lnTo>
                      <a:pt x="56" y="8"/>
                    </a:lnTo>
                    <a:lnTo>
                      <a:pt x="60" y="14"/>
                    </a:lnTo>
                    <a:lnTo>
                      <a:pt x="61" y="18"/>
                    </a:lnTo>
                    <a:lnTo>
                      <a:pt x="63" y="24"/>
                    </a:lnTo>
                    <a:lnTo>
                      <a:pt x="63" y="32"/>
                    </a:lnTo>
                    <a:lnTo>
                      <a:pt x="63" y="38"/>
                    </a:lnTo>
                    <a:lnTo>
                      <a:pt x="61" y="43"/>
                    </a:lnTo>
                    <a:lnTo>
                      <a:pt x="60" y="49"/>
                    </a:lnTo>
                    <a:lnTo>
                      <a:pt x="56" y="53"/>
                    </a:lnTo>
                    <a:lnTo>
                      <a:pt x="50" y="57"/>
                    </a:lnTo>
                    <a:lnTo>
                      <a:pt x="46" y="61"/>
                    </a:lnTo>
                    <a:lnTo>
                      <a:pt x="38" y="63"/>
                    </a:lnTo>
                    <a:lnTo>
                      <a:pt x="32" y="63"/>
                    </a:lnTo>
                    <a:lnTo>
                      <a:pt x="26" y="63"/>
                    </a:lnTo>
                    <a:lnTo>
                      <a:pt x="20" y="61"/>
                    </a:lnTo>
                    <a:lnTo>
                      <a:pt x="14" y="57"/>
                    </a:lnTo>
                    <a:lnTo>
                      <a:pt x="8" y="53"/>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5" name="Freeform 490"/>
              <p:cNvSpPr>
                <a:spLocks/>
              </p:cNvSpPr>
              <p:nvPr/>
            </p:nvSpPr>
            <p:spPr bwMode="auto">
              <a:xfrm>
                <a:off x="5605" y="1774"/>
                <a:ext cx="63" cy="65"/>
              </a:xfrm>
              <a:custGeom>
                <a:avLst/>
                <a:gdLst>
                  <a:gd name="T0" fmla="*/ 0 w 63"/>
                  <a:gd name="T1" fmla="*/ 31 h 65"/>
                  <a:gd name="T2" fmla="*/ 0 w 63"/>
                  <a:gd name="T3" fmla="*/ 25 h 65"/>
                  <a:gd name="T4" fmla="*/ 2 w 63"/>
                  <a:gd name="T5" fmla="*/ 20 h 65"/>
                  <a:gd name="T6" fmla="*/ 4 w 63"/>
                  <a:gd name="T7" fmla="*/ 14 h 65"/>
                  <a:gd name="T8" fmla="*/ 8 w 63"/>
                  <a:gd name="T9" fmla="*/ 10 h 65"/>
                  <a:gd name="T10" fmla="*/ 14 w 63"/>
                  <a:gd name="T11" fmla="*/ 6 h 65"/>
                  <a:gd name="T12" fmla="*/ 20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5 h 65"/>
                  <a:gd name="T32" fmla="*/ 63 w 63"/>
                  <a:gd name="T33" fmla="*/ 31 h 65"/>
                  <a:gd name="T34" fmla="*/ 63 w 63"/>
                  <a:gd name="T35" fmla="*/ 39 h 65"/>
                  <a:gd name="T36" fmla="*/ 61 w 63"/>
                  <a:gd name="T37" fmla="*/ 45 h 65"/>
                  <a:gd name="T38" fmla="*/ 59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20 w 63"/>
                  <a:gd name="T53" fmla="*/ 61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5"/>
                    </a:lnTo>
                    <a:lnTo>
                      <a:pt x="63" y="31"/>
                    </a:lnTo>
                    <a:lnTo>
                      <a:pt x="63" y="39"/>
                    </a:lnTo>
                    <a:lnTo>
                      <a:pt x="61" y="45"/>
                    </a:lnTo>
                    <a:lnTo>
                      <a:pt x="59" y="51"/>
                    </a:lnTo>
                    <a:lnTo>
                      <a:pt x="53" y="55"/>
                    </a:lnTo>
                    <a:lnTo>
                      <a:pt x="49" y="59"/>
                    </a:lnTo>
                    <a:lnTo>
                      <a:pt x="43" y="61"/>
                    </a:lnTo>
                    <a:lnTo>
                      <a:pt x="37" y="63"/>
                    </a:lnTo>
                    <a:lnTo>
                      <a:pt x="31" y="65"/>
                    </a:lnTo>
                    <a:lnTo>
                      <a:pt x="26" y="63"/>
                    </a:lnTo>
                    <a:lnTo>
                      <a:pt x="20" y="61"/>
                    </a:lnTo>
                    <a:lnTo>
                      <a:pt x="14" y="59"/>
                    </a:lnTo>
                    <a:lnTo>
                      <a:pt x="8" y="55"/>
                    </a:lnTo>
                    <a:lnTo>
                      <a:pt x="4"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6" name="Freeform 491"/>
              <p:cNvSpPr>
                <a:spLocks/>
              </p:cNvSpPr>
              <p:nvPr/>
            </p:nvSpPr>
            <p:spPr bwMode="auto">
              <a:xfrm>
                <a:off x="5605" y="1774"/>
                <a:ext cx="63" cy="65"/>
              </a:xfrm>
              <a:custGeom>
                <a:avLst/>
                <a:gdLst>
                  <a:gd name="T0" fmla="*/ 0 w 63"/>
                  <a:gd name="T1" fmla="*/ 31 h 65"/>
                  <a:gd name="T2" fmla="*/ 0 w 63"/>
                  <a:gd name="T3" fmla="*/ 31 h 65"/>
                  <a:gd name="T4" fmla="*/ 0 w 63"/>
                  <a:gd name="T5" fmla="*/ 25 h 65"/>
                  <a:gd name="T6" fmla="*/ 2 w 63"/>
                  <a:gd name="T7" fmla="*/ 20 h 65"/>
                  <a:gd name="T8" fmla="*/ 4 w 63"/>
                  <a:gd name="T9" fmla="*/ 14 h 65"/>
                  <a:gd name="T10" fmla="*/ 8 w 63"/>
                  <a:gd name="T11" fmla="*/ 10 h 65"/>
                  <a:gd name="T12" fmla="*/ 14 w 63"/>
                  <a:gd name="T13" fmla="*/ 6 h 65"/>
                  <a:gd name="T14" fmla="*/ 20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5 h 65"/>
                  <a:gd name="T34" fmla="*/ 63 w 63"/>
                  <a:gd name="T35" fmla="*/ 31 h 65"/>
                  <a:gd name="T36" fmla="*/ 63 w 63"/>
                  <a:gd name="T37" fmla="*/ 39 h 65"/>
                  <a:gd name="T38" fmla="*/ 61 w 63"/>
                  <a:gd name="T39" fmla="*/ 45 h 65"/>
                  <a:gd name="T40" fmla="*/ 59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20 w 63"/>
                  <a:gd name="T55" fmla="*/ 61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5"/>
                    </a:lnTo>
                    <a:lnTo>
                      <a:pt x="63" y="31"/>
                    </a:lnTo>
                    <a:lnTo>
                      <a:pt x="63" y="39"/>
                    </a:lnTo>
                    <a:lnTo>
                      <a:pt x="61" y="45"/>
                    </a:lnTo>
                    <a:lnTo>
                      <a:pt x="59" y="51"/>
                    </a:lnTo>
                    <a:lnTo>
                      <a:pt x="53" y="55"/>
                    </a:lnTo>
                    <a:lnTo>
                      <a:pt x="49" y="59"/>
                    </a:lnTo>
                    <a:lnTo>
                      <a:pt x="43" y="61"/>
                    </a:lnTo>
                    <a:lnTo>
                      <a:pt x="37" y="63"/>
                    </a:lnTo>
                    <a:lnTo>
                      <a:pt x="31" y="65"/>
                    </a:lnTo>
                    <a:lnTo>
                      <a:pt x="26" y="63"/>
                    </a:lnTo>
                    <a:lnTo>
                      <a:pt x="20" y="61"/>
                    </a:lnTo>
                    <a:lnTo>
                      <a:pt x="14" y="59"/>
                    </a:lnTo>
                    <a:lnTo>
                      <a:pt x="8"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7" name="Freeform 492"/>
              <p:cNvSpPr>
                <a:spLocks/>
              </p:cNvSpPr>
              <p:nvPr/>
            </p:nvSpPr>
            <p:spPr bwMode="auto">
              <a:xfrm>
                <a:off x="5678" y="1829"/>
                <a:ext cx="65" cy="65"/>
              </a:xfrm>
              <a:custGeom>
                <a:avLst/>
                <a:gdLst>
                  <a:gd name="T0" fmla="*/ 0 w 65"/>
                  <a:gd name="T1" fmla="*/ 33 h 65"/>
                  <a:gd name="T2" fmla="*/ 2 w 65"/>
                  <a:gd name="T3" fmla="*/ 26 h 65"/>
                  <a:gd name="T4" fmla="*/ 4 w 65"/>
                  <a:gd name="T5" fmla="*/ 20 h 65"/>
                  <a:gd name="T6" fmla="*/ 6 w 65"/>
                  <a:gd name="T7" fmla="*/ 14 h 65"/>
                  <a:gd name="T8" fmla="*/ 10 w 65"/>
                  <a:gd name="T9" fmla="*/ 10 h 65"/>
                  <a:gd name="T10" fmla="*/ 16 w 65"/>
                  <a:gd name="T11" fmla="*/ 6 h 65"/>
                  <a:gd name="T12" fmla="*/ 20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20 w 65"/>
                  <a:gd name="T53" fmla="*/ 63 h 65"/>
                  <a:gd name="T54" fmla="*/ 16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6"/>
                    </a:lnTo>
                    <a:lnTo>
                      <a:pt x="4" y="20"/>
                    </a:lnTo>
                    <a:lnTo>
                      <a:pt x="6" y="14"/>
                    </a:lnTo>
                    <a:lnTo>
                      <a:pt x="10" y="10"/>
                    </a:lnTo>
                    <a:lnTo>
                      <a:pt x="16" y="6"/>
                    </a:lnTo>
                    <a:lnTo>
                      <a:pt x="20" y="4"/>
                    </a:lnTo>
                    <a:lnTo>
                      <a:pt x="25" y="2"/>
                    </a:lnTo>
                    <a:lnTo>
                      <a:pt x="33" y="0"/>
                    </a:lnTo>
                    <a:lnTo>
                      <a:pt x="39" y="2"/>
                    </a:lnTo>
                    <a:lnTo>
                      <a:pt x="45" y="4"/>
                    </a:lnTo>
                    <a:lnTo>
                      <a:pt x="51" y="6"/>
                    </a:lnTo>
                    <a:lnTo>
                      <a:pt x="55" y="10"/>
                    </a:lnTo>
                    <a:lnTo>
                      <a:pt x="59" y="14"/>
                    </a:lnTo>
                    <a:lnTo>
                      <a:pt x="63" y="20"/>
                    </a:lnTo>
                    <a:lnTo>
                      <a:pt x="65" y="26"/>
                    </a:lnTo>
                    <a:lnTo>
                      <a:pt x="65" y="33"/>
                    </a:lnTo>
                    <a:lnTo>
                      <a:pt x="65" y="39"/>
                    </a:lnTo>
                    <a:lnTo>
                      <a:pt x="63" y="45"/>
                    </a:lnTo>
                    <a:lnTo>
                      <a:pt x="59" y="51"/>
                    </a:lnTo>
                    <a:lnTo>
                      <a:pt x="55" y="55"/>
                    </a:lnTo>
                    <a:lnTo>
                      <a:pt x="51" y="59"/>
                    </a:lnTo>
                    <a:lnTo>
                      <a:pt x="45" y="63"/>
                    </a:lnTo>
                    <a:lnTo>
                      <a:pt x="39" y="65"/>
                    </a:lnTo>
                    <a:lnTo>
                      <a:pt x="33" y="65"/>
                    </a:lnTo>
                    <a:lnTo>
                      <a:pt x="25" y="65"/>
                    </a:lnTo>
                    <a:lnTo>
                      <a:pt x="20" y="63"/>
                    </a:lnTo>
                    <a:lnTo>
                      <a:pt x="16"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8" name="Freeform 493"/>
              <p:cNvSpPr>
                <a:spLocks/>
              </p:cNvSpPr>
              <p:nvPr/>
            </p:nvSpPr>
            <p:spPr bwMode="auto">
              <a:xfrm>
                <a:off x="5678" y="1829"/>
                <a:ext cx="65" cy="65"/>
              </a:xfrm>
              <a:custGeom>
                <a:avLst/>
                <a:gdLst>
                  <a:gd name="T0" fmla="*/ 0 w 65"/>
                  <a:gd name="T1" fmla="*/ 33 h 65"/>
                  <a:gd name="T2" fmla="*/ 0 w 65"/>
                  <a:gd name="T3" fmla="*/ 33 h 65"/>
                  <a:gd name="T4" fmla="*/ 2 w 65"/>
                  <a:gd name="T5" fmla="*/ 26 h 65"/>
                  <a:gd name="T6" fmla="*/ 4 w 65"/>
                  <a:gd name="T7" fmla="*/ 20 h 65"/>
                  <a:gd name="T8" fmla="*/ 6 w 65"/>
                  <a:gd name="T9" fmla="*/ 14 h 65"/>
                  <a:gd name="T10" fmla="*/ 10 w 65"/>
                  <a:gd name="T11" fmla="*/ 10 h 65"/>
                  <a:gd name="T12" fmla="*/ 16 w 65"/>
                  <a:gd name="T13" fmla="*/ 6 h 65"/>
                  <a:gd name="T14" fmla="*/ 20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20 w 65"/>
                  <a:gd name="T55" fmla="*/ 63 h 65"/>
                  <a:gd name="T56" fmla="*/ 16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6"/>
                    </a:lnTo>
                    <a:lnTo>
                      <a:pt x="4" y="20"/>
                    </a:lnTo>
                    <a:lnTo>
                      <a:pt x="6" y="14"/>
                    </a:lnTo>
                    <a:lnTo>
                      <a:pt x="10" y="10"/>
                    </a:lnTo>
                    <a:lnTo>
                      <a:pt x="16" y="6"/>
                    </a:lnTo>
                    <a:lnTo>
                      <a:pt x="20" y="4"/>
                    </a:lnTo>
                    <a:lnTo>
                      <a:pt x="25" y="2"/>
                    </a:lnTo>
                    <a:lnTo>
                      <a:pt x="33" y="0"/>
                    </a:lnTo>
                    <a:lnTo>
                      <a:pt x="39" y="2"/>
                    </a:lnTo>
                    <a:lnTo>
                      <a:pt x="45" y="4"/>
                    </a:lnTo>
                    <a:lnTo>
                      <a:pt x="51" y="6"/>
                    </a:lnTo>
                    <a:lnTo>
                      <a:pt x="55" y="10"/>
                    </a:lnTo>
                    <a:lnTo>
                      <a:pt x="59" y="14"/>
                    </a:lnTo>
                    <a:lnTo>
                      <a:pt x="63" y="20"/>
                    </a:lnTo>
                    <a:lnTo>
                      <a:pt x="65" y="26"/>
                    </a:lnTo>
                    <a:lnTo>
                      <a:pt x="65" y="33"/>
                    </a:lnTo>
                    <a:lnTo>
                      <a:pt x="65" y="39"/>
                    </a:lnTo>
                    <a:lnTo>
                      <a:pt x="63" y="45"/>
                    </a:lnTo>
                    <a:lnTo>
                      <a:pt x="59" y="51"/>
                    </a:lnTo>
                    <a:lnTo>
                      <a:pt x="55" y="55"/>
                    </a:lnTo>
                    <a:lnTo>
                      <a:pt x="51" y="59"/>
                    </a:lnTo>
                    <a:lnTo>
                      <a:pt x="45" y="63"/>
                    </a:lnTo>
                    <a:lnTo>
                      <a:pt x="39" y="65"/>
                    </a:lnTo>
                    <a:lnTo>
                      <a:pt x="33" y="65"/>
                    </a:lnTo>
                    <a:lnTo>
                      <a:pt x="25" y="65"/>
                    </a:lnTo>
                    <a:lnTo>
                      <a:pt x="20" y="63"/>
                    </a:lnTo>
                    <a:lnTo>
                      <a:pt x="16"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9" name="Freeform 494"/>
              <p:cNvSpPr>
                <a:spLocks/>
              </p:cNvSpPr>
              <p:nvPr/>
            </p:nvSpPr>
            <p:spPr bwMode="auto">
              <a:xfrm>
                <a:off x="5737" y="1778"/>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1 w 65"/>
                  <a:gd name="T17" fmla="*/ 0 h 65"/>
                  <a:gd name="T18" fmla="*/ 39 w 65"/>
                  <a:gd name="T19" fmla="*/ 0 h 65"/>
                  <a:gd name="T20" fmla="*/ 45 w 65"/>
                  <a:gd name="T21" fmla="*/ 2 h 65"/>
                  <a:gd name="T22" fmla="*/ 49 w 65"/>
                  <a:gd name="T23" fmla="*/ 6 h 65"/>
                  <a:gd name="T24" fmla="*/ 55 w 65"/>
                  <a:gd name="T25" fmla="*/ 10 h 65"/>
                  <a:gd name="T26" fmla="*/ 59 w 65"/>
                  <a:gd name="T27" fmla="*/ 14 h 65"/>
                  <a:gd name="T28" fmla="*/ 63 w 65"/>
                  <a:gd name="T29" fmla="*/ 20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49 w 65"/>
                  <a:gd name="T43" fmla="*/ 59 h 65"/>
                  <a:gd name="T44" fmla="*/ 45 w 65"/>
                  <a:gd name="T45" fmla="*/ 63 h 65"/>
                  <a:gd name="T46" fmla="*/ 39 w 65"/>
                  <a:gd name="T47" fmla="*/ 63 h 65"/>
                  <a:gd name="T48" fmla="*/ 31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1" y="0"/>
                    </a:lnTo>
                    <a:lnTo>
                      <a:pt x="39" y="0"/>
                    </a:lnTo>
                    <a:lnTo>
                      <a:pt x="45" y="2"/>
                    </a:lnTo>
                    <a:lnTo>
                      <a:pt x="49" y="6"/>
                    </a:lnTo>
                    <a:lnTo>
                      <a:pt x="55" y="10"/>
                    </a:lnTo>
                    <a:lnTo>
                      <a:pt x="59" y="14"/>
                    </a:lnTo>
                    <a:lnTo>
                      <a:pt x="63" y="20"/>
                    </a:lnTo>
                    <a:lnTo>
                      <a:pt x="63" y="25"/>
                    </a:lnTo>
                    <a:lnTo>
                      <a:pt x="65" y="31"/>
                    </a:lnTo>
                    <a:lnTo>
                      <a:pt x="63" y="39"/>
                    </a:lnTo>
                    <a:lnTo>
                      <a:pt x="63" y="45"/>
                    </a:lnTo>
                    <a:lnTo>
                      <a:pt x="59" y="51"/>
                    </a:lnTo>
                    <a:lnTo>
                      <a:pt x="55" y="55"/>
                    </a:lnTo>
                    <a:lnTo>
                      <a:pt x="49"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0" name="Freeform 495"/>
              <p:cNvSpPr>
                <a:spLocks/>
              </p:cNvSpPr>
              <p:nvPr/>
            </p:nvSpPr>
            <p:spPr bwMode="auto">
              <a:xfrm>
                <a:off x="5737" y="1778"/>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1 w 65"/>
                  <a:gd name="T19" fmla="*/ 0 h 65"/>
                  <a:gd name="T20" fmla="*/ 39 w 65"/>
                  <a:gd name="T21" fmla="*/ 0 h 65"/>
                  <a:gd name="T22" fmla="*/ 45 w 65"/>
                  <a:gd name="T23" fmla="*/ 2 h 65"/>
                  <a:gd name="T24" fmla="*/ 49 w 65"/>
                  <a:gd name="T25" fmla="*/ 6 h 65"/>
                  <a:gd name="T26" fmla="*/ 55 w 65"/>
                  <a:gd name="T27" fmla="*/ 10 h 65"/>
                  <a:gd name="T28" fmla="*/ 59 w 65"/>
                  <a:gd name="T29" fmla="*/ 14 h 65"/>
                  <a:gd name="T30" fmla="*/ 63 w 65"/>
                  <a:gd name="T31" fmla="*/ 20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49 w 65"/>
                  <a:gd name="T45" fmla="*/ 59 h 65"/>
                  <a:gd name="T46" fmla="*/ 45 w 65"/>
                  <a:gd name="T47" fmla="*/ 63 h 65"/>
                  <a:gd name="T48" fmla="*/ 39 w 65"/>
                  <a:gd name="T49" fmla="*/ 63 h 65"/>
                  <a:gd name="T50" fmla="*/ 31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1" y="0"/>
                    </a:lnTo>
                    <a:lnTo>
                      <a:pt x="39" y="0"/>
                    </a:lnTo>
                    <a:lnTo>
                      <a:pt x="45" y="2"/>
                    </a:lnTo>
                    <a:lnTo>
                      <a:pt x="49" y="6"/>
                    </a:lnTo>
                    <a:lnTo>
                      <a:pt x="55" y="10"/>
                    </a:lnTo>
                    <a:lnTo>
                      <a:pt x="59" y="14"/>
                    </a:lnTo>
                    <a:lnTo>
                      <a:pt x="63" y="20"/>
                    </a:lnTo>
                    <a:lnTo>
                      <a:pt x="63" y="25"/>
                    </a:lnTo>
                    <a:lnTo>
                      <a:pt x="65" y="31"/>
                    </a:lnTo>
                    <a:lnTo>
                      <a:pt x="63" y="39"/>
                    </a:lnTo>
                    <a:lnTo>
                      <a:pt x="63" y="45"/>
                    </a:lnTo>
                    <a:lnTo>
                      <a:pt x="59" y="51"/>
                    </a:lnTo>
                    <a:lnTo>
                      <a:pt x="55" y="55"/>
                    </a:lnTo>
                    <a:lnTo>
                      <a:pt x="49"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1" name="Freeform 496"/>
              <p:cNvSpPr>
                <a:spLocks/>
              </p:cNvSpPr>
              <p:nvPr/>
            </p:nvSpPr>
            <p:spPr bwMode="auto">
              <a:xfrm>
                <a:off x="5900" y="1799"/>
                <a:ext cx="63" cy="63"/>
              </a:xfrm>
              <a:custGeom>
                <a:avLst/>
                <a:gdLst>
                  <a:gd name="T0" fmla="*/ 0 w 63"/>
                  <a:gd name="T1" fmla="*/ 32 h 63"/>
                  <a:gd name="T2" fmla="*/ 0 w 63"/>
                  <a:gd name="T3" fmla="*/ 26 h 63"/>
                  <a:gd name="T4" fmla="*/ 2 w 63"/>
                  <a:gd name="T5" fmla="*/ 18 h 63"/>
                  <a:gd name="T6" fmla="*/ 4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4 w 63"/>
                  <a:gd name="T21" fmla="*/ 2 h 63"/>
                  <a:gd name="T22" fmla="*/ 50 w 63"/>
                  <a:gd name="T23" fmla="*/ 4 h 63"/>
                  <a:gd name="T24" fmla="*/ 53 w 63"/>
                  <a:gd name="T25" fmla="*/ 8 h 63"/>
                  <a:gd name="T26" fmla="*/ 57 w 63"/>
                  <a:gd name="T27" fmla="*/ 14 h 63"/>
                  <a:gd name="T28" fmla="*/ 61 w 63"/>
                  <a:gd name="T29" fmla="*/ 18 h 63"/>
                  <a:gd name="T30" fmla="*/ 63 w 63"/>
                  <a:gd name="T31" fmla="*/ 26 h 63"/>
                  <a:gd name="T32" fmla="*/ 63 w 63"/>
                  <a:gd name="T33" fmla="*/ 32 h 63"/>
                  <a:gd name="T34" fmla="*/ 63 w 63"/>
                  <a:gd name="T35" fmla="*/ 38 h 63"/>
                  <a:gd name="T36" fmla="*/ 61 w 63"/>
                  <a:gd name="T37" fmla="*/ 44 h 63"/>
                  <a:gd name="T38" fmla="*/ 57 w 63"/>
                  <a:gd name="T39" fmla="*/ 50 h 63"/>
                  <a:gd name="T40" fmla="*/ 53 w 63"/>
                  <a:gd name="T41" fmla="*/ 54 h 63"/>
                  <a:gd name="T42" fmla="*/ 50 w 63"/>
                  <a:gd name="T43" fmla="*/ 58 h 63"/>
                  <a:gd name="T44" fmla="*/ 44 w 63"/>
                  <a:gd name="T45" fmla="*/ 62 h 63"/>
                  <a:gd name="T46" fmla="*/ 38 w 63"/>
                  <a:gd name="T47" fmla="*/ 63 h 63"/>
                  <a:gd name="T48" fmla="*/ 32 w 63"/>
                  <a:gd name="T49" fmla="*/ 63 h 63"/>
                  <a:gd name="T50" fmla="*/ 26 w 63"/>
                  <a:gd name="T51" fmla="*/ 63 h 63"/>
                  <a:gd name="T52" fmla="*/ 20 w 63"/>
                  <a:gd name="T53" fmla="*/ 62 h 63"/>
                  <a:gd name="T54" fmla="*/ 14 w 63"/>
                  <a:gd name="T55" fmla="*/ 58 h 63"/>
                  <a:gd name="T56" fmla="*/ 8 w 63"/>
                  <a:gd name="T57" fmla="*/ 54 h 63"/>
                  <a:gd name="T58" fmla="*/ 4 w 63"/>
                  <a:gd name="T59" fmla="*/ 50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18"/>
                    </a:lnTo>
                    <a:lnTo>
                      <a:pt x="4" y="14"/>
                    </a:lnTo>
                    <a:lnTo>
                      <a:pt x="8" y="8"/>
                    </a:lnTo>
                    <a:lnTo>
                      <a:pt x="14" y="4"/>
                    </a:lnTo>
                    <a:lnTo>
                      <a:pt x="20" y="2"/>
                    </a:lnTo>
                    <a:lnTo>
                      <a:pt x="26" y="0"/>
                    </a:lnTo>
                    <a:lnTo>
                      <a:pt x="32" y="0"/>
                    </a:lnTo>
                    <a:lnTo>
                      <a:pt x="38" y="0"/>
                    </a:lnTo>
                    <a:lnTo>
                      <a:pt x="44" y="2"/>
                    </a:lnTo>
                    <a:lnTo>
                      <a:pt x="50" y="4"/>
                    </a:lnTo>
                    <a:lnTo>
                      <a:pt x="53" y="8"/>
                    </a:lnTo>
                    <a:lnTo>
                      <a:pt x="57" y="14"/>
                    </a:lnTo>
                    <a:lnTo>
                      <a:pt x="61" y="18"/>
                    </a:lnTo>
                    <a:lnTo>
                      <a:pt x="63" y="26"/>
                    </a:lnTo>
                    <a:lnTo>
                      <a:pt x="63" y="32"/>
                    </a:lnTo>
                    <a:lnTo>
                      <a:pt x="63" y="38"/>
                    </a:lnTo>
                    <a:lnTo>
                      <a:pt x="61" y="44"/>
                    </a:lnTo>
                    <a:lnTo>
                      <a:pt x="57" y="50"/>
                    </a:lnTo>
                    <a:lnTo>
                      <a:pt x="53" y="54"/>
                    </a:lnTo>
                    <a:lnTo>
                      <a:pt x="50" y="58"/>
                    </a:lnTo>
                    <a:lnTo>
                      <a:pt x="44" y="62"/>
                    </a:lnTo>
                    <a:lnTo>
                      <a:pt x="38" y="63"/>
                    </a:lnTo>
                    <a:lnTo>
                      <a:pt x="32" y="63"/>
                    </a:lnTo>
                    <a:lnTo>
                      <a:pt x="26" y="63"/>
                    </a:lnTo>
                    <a:lnTo>
                      <a:pt x="20" y="62"/>
                    </a:lnTo>
                    <a:lnTo>
                      <a:pt x="14" y="58"/>
                    </a:lnTo>
                    <a:lnTo>
                      <a:pt x="8" y="54"/>
                    </a:lnTo>
                    <a:lnTo>
                      <a:pt x="4"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2" name="Freeform 497"/>
              <p:cNvSpPr>
                <a:spLocks/>
              </p:cNvSpPr>
              <p:nvPr/>
            </p:nvSpPr>
            <p:spPr bwMode="auto">
              <a:xfrm>
                <a:off x="5900" y="1799"/>
                <a:ext cx="63" cy="63"/>
              </a:xfrm>
              <a:custGeom>
                <a:avLst/>
                <a:gdLst>
                  <a:gd name="T0" fmla="*/ 0 w 63"/>
                  <a:gd name="T1" fmla="*/ 32 h 63"/>
                  <a:gd name="T2" fmla="*/ 0 w 63"/>
                  <a:gd name="T3" fmla="*/ 32 h 63"/>
                  <a:gd name="T4" fmla="*/ 0 w 63"/>
                  <a:gd name="T5" fmla="*/ 26 h 63"/>
                  <a:gd name="T6" fmla="*/ 2 w 63"/>
                  <a:gd name="T7" fmla="*/ 18 h 63"/>
                  <a:gd name="T8" fmla="*/ 4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4 w 63"/>
                  <a:gd name="T23" fmla="*/ 2 h 63"/>
                  <a:gd name="T24" fmla="*/ 50 w 63"/>
                  <a:gd name="T25" fmla="*/ 4 h 63"/>
                  <a:gd name="T26" fmla="*/ 53 w 63"/>
                  <a:gd name="T27" fmla="*/ 8 h 63"/>
                  <a:gd name="T28" fmla="*/ 57 w 63"/>
                  <a:gd name="T29" fmla="*/ 14 h 63"/>
                  <a:gd name="T30" fmla="*/ 61 w 63"/>
                  <a:gd name="T31" fmla="*/ 18 h 63"/>
                  <a:gd name="T32" fmla="*/ 63 w 63"/>
                  <a:gd name="T33" fmla="*/ 26 h 63"/>
                  <a:gd name="T34" fmla="*/ 63 w 63"/>
                  <a:gd name="T35" fmla="*/ 32 h 63"/>
                  <a:gd name="T36" fmla="*/ 63 w 63"/>
                  <a:gd name="T37" fmla="*/ 38 h 63"/>
                  <a:gd name="T38" fmla="*/ 61 w 63"/>
                  <a:gd name="T39" fmla="*/ 44 h 63"/>
                  <a:gd name="T40" fmla="*/ 57 w 63"/>
                  <a:gd name="T41" fmla="*/ 50 h 63"/>
                  <a:gd name="T42" fmla="*/ 53 w 63"/>
                  <a:gd name="T43" fmla="*/ 54 h 63"/>
                  <a:gd name="T44" fmla="*/ 50 w 63"/>
                  <a:gd name="T45" fmla="*/ 58 h 63"/>
                  <a:gd name="T46" fmla="*/ 44 w 63"/>
                  <a:gd name="T47" fmla="*/ 62 h 63"/>
                  <a:gd name="T48" fmla="*/ 38 w 63"/>
                  <a:gd name="T49" fmla="*/ 63 h 63"/>
                  <a:gd name="T50" fmla="*/ 32 w 63"/>
                  <a:gd name="T51" fmla="*/ 63 h 63"/>
                  <a:gd name="T52" fmla="*/ 26 w 63"/>
                  <a:gd name="T53" fmla="*/ 63 h 63"/>
                  <a:gd name="T54" fmla="*/ 20 w 63"/>
                  <a:gd name="T55" fmla="*/ 62 h 63"/>
                  <a:gd name="T56" fmla="*/ 14 w 63"/>
                  <a:gd name="T57" fmla="*/ 58 h 63"/>
                  <a:gd name="T58" fmla="*/ 8 w 63"/>
                  <a:gd name="T59" fmla="*/ 54 h 63"/>
                  <a:gd name="T60" fmla="*/ 4 w 63"/>
                  <a:gd name="T61" fmla="*/ 50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18"/>
                    </a:lnTo>
                    <a:lnTo>
                      <a:pt x="4" y="14"/>
                    </a:lnTo>
                    <a:lnTo>
                      <a:pt x="8" y="8"/>
                    </a:lnTo>
                    <a:lnTo>
                      <a:pt x="14" y="4"/>
                    </a:lnTo>
                    <a:lnTo>
                      <a:pt x="20" y="2"/>
                    </a:lnTo>
                    <a:lnTo>
                      <a:pt x="26" y="0"/>
                    </a:lnTo>
                    <a:lnTo>
                      <a:pt x="32" y="0"/>
                    </a:lnTo>
                    <a:lnTo>
                      <a:pt x="38" y="0"/>
                    </a:lnTo>
                    <a:lnTo>
                      <a:pt x="44" y="2"/>
                    </a:lnTo>
                    <a:lnTo>
                      <a:pt x="50" y="4"/>
                    </a:lnTo>
                    <a:lnTo>
                      <a:pt x="53" y="8"/>
                    </a:lnTo>
                    <a:lnTo>
                      <a:pt x="57" y="14"/>
                    </a:lnTo>
                    <a:lnTo>
                      <a:pt x="61" y="18"/>
                    </a:lnTo>
                    <a:lnTo>
                      <a:pt x="63" y="26"/>
                    </a:lnTo>
                    <a:lnTo>
                      <a:pt x="63" y="32"/>
                    </a:lnTo>
                    <a:lnTo>
                      <a:pt x="63" y="38"/>
                    </a:lnTo>
                    <a:lnTo>
                      <a:pt x="61" y="44"/>
                    </a:lnTo>
                    <a:lnTo>
                      <a:pt x="57" y="50"/>
                    </a:lnTo>
                    <a:lnTo>
                      <a:pt x="53" y="54"/>
                    </a:lnTo>
                    <a:lnTo>
                      <a:pt x="50" y="58"/>
                    </a:lnTo>
                    <a:lnTo>
                      <a:pt x="44" y="62"/>
                    </a:lnTo>
                    <a:lnTo>
                      <a:pt x="38" y="63"/>
                    </a:lnTo>
                    <a:lnTo>
                      <a:pt x="32" y="63"/>
                    </a:lnTo>
                    <a:lnTo>
                      <a:pt x="26" y="63"/>
                    </a:lnTo>
                    <a:lnTo>
                      <a:pt x="20" y="62"/>
                    </a:lnTo>
                    <a:lnTo>
                      <a:pt x="14" y="58"/>
                    </a:lnTo>
                    <a:lnTo>
                      <a:pt x="8" y="54"/>
                    </a:lnTo>
                    <a:lnTo>
                      <a:pt x="4"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3" name="Freeform 498"/>
              <p:cNvSpPr>
                <a:spLocks/>
              </p:cNvSpPr>
              <p:nvPr/>
            </p:nvSpPr>
            <p:spPr bwMode="auto">
              <a:xfrm>
                <a:off x="5664" y="1719"/>
                <a:ext cx="65" cy="63"/>
              </a:xfrm>
              <a:custGeom>
                <a:avLst/>
                <a:gdLst>
                  <a:gd name="T0" fmla="*/ 0 w 65"/>
                  <a:gd name="T1" fmla="*/ 31 h 63"/>
                  <a:gd name="T2" fmla="*/ 2 w 65"/>
                  <a:gd name="T3" fmla="*/ 25 h 63"/>
                  <a:gd name="T4" fmla="*/ 2 w 65"/>
                  <a:gd name="T5" fmla="*/ 17 h 63"/>
                  <a:gd name="T6" fmla="*/ 6 w 65"/>
                  <a:gd name="T7" fmla="*/ 14 h 63"/>
                  <a:gd name="T8" fmla="*/ 10 w 65"/>
                  <a:gd name="T9" fmla="*/ 8 h 63"/>
                  <a:gd name="T10" fmla="*/ 14 w 65"/>
                  <a:gd name="T11" fmla="*/ 4 h 63"/>
                  <a:gd name="T12" fmla="*/ 20 w 65"/>
                  <a:gd name="T13" fmla="*/ 2 h 63"/>
                  <a:gd name="T14" fmla="*/ 26 w 65"/>
                  <a:gd name="T15" fmla="*/ 0 h 63"/>
                  <a:gd name="T16" fmla="*/ 34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17 h 63"/>
                  <a:gd name="T30" fmla="*/ 63 w 65"/>
                  <a:gd name="T31" fmla="*/ 25 h 63"/>
                  <a:gd name="T32" fmla="*/ 65 w 65"/>
                  <a:gd name="T33" fmla="*/ 31 h 63"/>
                  <a:gd name="T34" fmla="*/ 63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4 w 65"/>
                  <a:gd name="T49" fmla="*/ 63 h 63"/>
                  <a:gd name="T50" fmla="*/ 26 w 65"/>
                  <a:gd name="T51" fmla="*/ 63 h 63"/>
                  <a:gd name="T52" fmla="*/ 20 w 65"/>
                  <a:gd name="T53" fmla="*/ 61 h 63"/>
                  <a:gd name="T54" fmla="*/ 14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7"/>
                    </a:lnTo>
                    <a:lnTo>
                      <a:pt x="6" y="14"/>
                    </a:lnTo>
                    <a:lnTo>
                      <a:pt x="10" y="8"/>
                    </a:lnTo>
                    <a:lnTo>
                      <a:pt x="14" y="4"/>
                    </a:lnTo>
                    <a:lnTo>
                      <a:pt x="20" y="2"/>
                    </a:lnTo>
                    <a:lnTo>
                      <a:pt x="26" y="0"/>
                    </a:lnTo>
                    <a:lnTo>
                      <a:pt x="34" y="0"/>
                    </a:lnTo>
                    <a:lnTo>
                      <a:pt x="39" y="0"/>
                    </a:lnTo>
                    <a:lnTo>
                      <a:pt x="45" y="2"/>
                    </a:lnTo>
                    <a:lnTo>
                      <a:pt x="51" y="4"/>
                    </a:lnTo>
                    <a:lnTo>
                      <a:pt x="55" y="8"/>
                    </a:lnTo>
                    <a:lnTo>
                      <a:pt x="59" y="14"/>
                    </a:lnTo>
                    <a:lnTo>
                      <a:pt x="63" y="17"/>
                    </a:lnTo>
                    <a:lnTo>
                      <a:pt x="63" y="25"/>
                    </a:lnTo>
                    <a:lnTo>
                      <a:pt x="65" y="31"/>
                    </a:lnTo>
                    <a:lnTo>
                      <a:pt x="63" y="37"/>
                    </a:lnTo>
                    <a:lnTo>
                      <a:pt x="63" y="43"/>
                    </a:lnTo>
                    <a:lnTo>
                      <a:pt x="59" y="49"/>
                    </a:lnTo>
                    <a:lnTo>
                      <a:pt x="55" y="53"/>
                    </a:lnTo>
                    <a:lnTo>
                      <a:pt x="51" y="57"/>
                    </a:lnTo>
                    <a:lnTo>
                      <a:pt x="45" y="61"/>
                    </a:lnTo>
                    <a:lnTo>
                      <a:pt x="39" y="63"/>
                    </a:lnTo>
                    <a:lnTo>
                      <a:pt x="34" y="63"/>
                    </a:lnTo>
                    <a:lnTo>
                      <a:pt x="26" y="63"/>
                    </a:lnTo>
                    <a:lnTo>
                      <a:pt x="20" y="61"/>
                    </a:lnTo>
                    <a:lnTo>
                      <a:pt x="14"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4" name="Freeform 499"/>
              <p:cNvSpPr>
                <a:spLocks/>
              </p:cNvSpPr>
              <p:nvPr/>
            </p:nvSpPr>
            <p:spPr bwMode="auto">
              <a:xfrm>
                <a:off x="5664" y="1719"/>
                <a:ext cx="65" cy="63"/>
              </a:xfrm>
              <a:custGeom>
                <a:avLst/>
                <a:gdLst>
                  <a:gd name="T0" fmla="*/ 0 w 65"/>
                  <a:gd name="T1" fmla="*/ 31 h 63"/>
                  <a:gd name="T2" fmla="*/ 0 w 65"/>
                  <a:gd name="T3" fmla="*/ 31 h 63"/>
                  <a:gd name="T4" fmla="*/ 2 w 65"/>
                  <a:gd name="T5" fmla="*/ 25 h 63"/>
                  <a:gd name="T6" fmla="*/ 2 w 65"/>
                  <a:gd name="T7" fmla="*/ 17 h 63"/>
                  <a:gd name="T8" fmla="*/ 6 w 65"/>
                  <a:gd name="T9" fmla="*/ 14 h 63"/>
                  <a:gd name="T10" fmla="*/ 10 w 65"/>
                  <a:gd name="T11" fmla="*/ 8 h 63"/>
                  <a:gd name="T12" fmla="*/ 14 w 65"/>
                  <a:gd name="T13" fmla="*/ 4 h 63"/>
                  <a:gd name="T14" fmla="*/ 20 w 65"/>
                  <a:gd name="T15" fmla="*/ 2 h 63"/>
                  <a:gd name="T16" fmla="*/ 26 w 65"/>
                  <a:gd name="T17" fmla="*/ 0 h 63"/>
                  <a:gd name="T18" fmla="*/ 34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17 h 63"/>
                  <a:gd name="T32" fmla="*/ 63 w 65"/>
                  <a:gd name="T33" fmla="*/ 25 h 63"/>
                  <a:gd name="T34" fmla="*/ 65 w 65"/>
                  <a:gd name="T35" fmla="*/ 31 h 63"/>
                  <a:gd name="T36" fmla="*/ 63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4 w 65"/>
                  <a:gd name="T51" fmla="*/ 63 h 63"/>
                  <a:gd name="T52" fmla="*/ 26 w 65"/>
                  <a:gd name="T53" fmla="*/ 63 h 63"/>
                  <a:gd name="T54" fmla="*/ 20 w 65"/>
                  <a:gd name="T55" fmla="*/ 61 h 63"/>
                  <a:gd name="T56" fmla="*/ 14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7"/>
                    </a:lnTo>
                    <a:lnTo>
                      <a:pt x="6" y="14"/>
                    </a:lnTo>
                    <a:lnTo>
                      <a:pt x="10" y="8"/>
                    </a:lnTo>
                    <a:lnTo>
                      <a:pt x="14" y="4"/>
                    </a:lnTo>
                    <a:lnTo>
                      <a:pt x="20" y="2"/>
                    </a:lnTo>
                    <a:lnTo>
                      <a:pt x="26" y="0"/>
                    </a:lnTo>
                    <a:lnTo>
                      <a:pt x="34" y="0"/>
                    </a:lnTo>
                    <a:lnTo>
                      <a:pt x="39" y="0"/>
                    </a:lnTo>
                    <a:lnTo>
                      <a:pt x="45" y="2"/>
                    </a:lnTo>
                    <a:lnTo>
                      <a:pt x="51" y="4"/>
                    </a:lnTo>
                    <a:lnTo>
                      <a:pt x="55" y="8"/>
                    </a:lnTo>
                    <a:lnTo>
                      <a:pt x="59" y="14"/>
                    </a:lnTo>
                    <a:lnTo>
                      <a:pt x="63" y="17"/>
                    </a:lnTo>
                    <a:lnTo>
                      <a:pt x="63" y="25"/>
                    </a:lnTo>
                    <a:lnTo>
                      <a:pt x="65" y="31"/>
                    </a:lnTo>
                    <a:lnTo>
                      <a:pt x="63" y="37"/>
                    </a:lnTo>
                    <a:lnTo>
                      <a:pt x="63" y="43"/>
                    </a:lnTo>
                    <a:lnTo>
                      <a:pt x="59" y="49"/>
                    </a:lnTo>
                    <a:lnTo>
                      <a:pt x="55" y="53"/>
                    </a:lnTo>
                    <a:lnTo>
                      <a:pt x="51" y="57"/>
                    </a:lnTo>
                    <a:lnTo>
                      <a:pt x="45" y="61"/>
                    </a:lnTo>
                    <a:lnTo>
                      <a:pt x="39" y="63"/>
                    </a:lnTo>
                    <a:lnTo>
                      <a:pt x="34" y="63"/>
                    </a:lnTo>
                    <a:lnTo>
                      <a:pt x="26" y="63"/>
                    </a:lnTo>
                    <a:lnTo>
                      <a:pt x="20" y="61"/>
                    </a:lnTo>
                    <a:lnTo>
                      <a:pt x="14"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5" name="Freeform 500"/>
              <p:cNvSpPr>
                <a:spLocks/>
              </p:cNvSpPr>
              <p:nvPr/>
            </p:nvSpPr>
            <p:spPr bwMode="auto">
              <a:xfrm>
                <a:off x="5849" y="1717"/>
                <a:ext cx="65" cy="65"/>
              </a:xfrm>
              <a:custGeom>
                <a:avLst/>
                <a:gdLst>
                  <a:gd name="T0" fmla="*/ 0 w 65"/>
                  <a:gd name="T1" fmla="*/ 31 h 65"/>
                  <a:gd name="T2" fmla="*/ 2 w 65"/>
                  <a:gd name="T3" fmla="*/ 25 h 65"/>
                  <a:gd name="T4" fmla="*/ 2 w 65"/>
                  <a:gd name="T5" fmla="*/ 19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5 w 65"/>
                  <a:gd name="T21" fmla="*/ 2 h 65"/>
                  <a:gd name="T22" fmla="*/ 51 w 65"/>
                  <a:gd name="T23" fmla="*/ 6 h 65"/>
                  <a:gd name="T24" fmla="*/ 55 w 65"/>
                  <a:gd name="T25" fmla="*/ 10 h 65"/>
                  <a:gd name="T26" fmla="*/ 59 w 65"/>
                  <a:gd name="T27" fmla="*/ 14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2" y="19"/>
                    </a:lnTo>
                    <a:lnTo>
                      <a:pt x="6" y="14"/>
                    </a:lnTo>
                    <a:lnTo>
                      <a:pt x="10" y="10"/>
                    </a:lnTo>
                    <a:lnTo>
                      <a:pt x="14" y="6"/>
                    </a:lnTo>
                    <a:lnTo>
                      <a:pt x="20" y="2"/>
                    </a:lnTo>
                    <a:lnTo>
                      <a:pt x="26" y="0"/>
                    </a:lnTo>
                    <a:lnTo>
                      <a:pt x="34" y="0"/>
                    </a:lnTo>
                    <a:lnTo>
                      <a:pt x="40"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6" name="Freeform 501"/>
              <p:cNvSpPr>
                <a:spLocks/>
              </p:cNvSpPr>
              <p:nvPr/>
            </p:nvSpPr>
            <p:spPr bwMode="auto">
              <a:xfrm>
                <a:off x="5849" y="1717"/>
                <a:ext cx="65" cy="65"/>
              </a:xfrm>
              <a:custGeom>
                <a:avLst/>
                <a:gdLst>
                  <a:gd name="T0" fmla="*/ 0 w 65"/>
                  <a:gd name="T1" fmla="*/ 31 h 65"/>
                  <a:gd name="T2" fmla="*/ 0 w 65"/>
                  <a:gd name="T3" fmla="*/ 31 h 65"/>
                  <a:gd name="T4" fmla="*/ 2 w 65"/>
                  <a:gd name="T5" fmla="*/ 25 h 65"/>
                  <a:gd name="T6" fmla="*/ 2 w 65"/>
                  <a:gd name="T7" fmla="*/ 19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5 w 65"/>
                  <a:gd name="T23" fmla="*/ 2 h 65"/>
                  <a:gd name="T24" fmla="*/ 51 w 65"/>
                  <a:gd name="T25" fmla="*/ 6 h 65"/>
                  <a:gd name="T26" fmla="*/ 55 w 65"/>
                  <a:gd name="T27" fmla="*/ 10 h 65"/>
                  <a:gd name="T28" fmla="*/ 59 w 65"/>
                  <a:gd name="T29" fmla="*/ 14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2" y="19"/>
                    </a:lnTo>
                    <a:lnTo>
                      <a:pt x="6" y="14"/>
                    </a:lnTo>
                    <a:lnTo>
                      <a:pt x="10" y="10"/>
                    </a:lnTo>
                    <a:lnTo>
                      <a:pt x="14" y="6"/>
                    </a:lnTo>
                    <a:lnTo>
                      <a:pt x="20" y="2"/>
                    </a:lnTo>
                    <a:lnTo>
                      <a:pt x="26" y="0"/>
                    </a:lnTo>
                    <a:lnTo>
                      <a:pt x="34" y="0"/>
                    </a:lnTo>
                    <a:lnTo>
                      <a:pt x="40"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7" name="Freeform 502"/>
              <p:cNvSpPr>
                <a:spLocks/>
              </p:cNvSpPr>
              <p:nvPr/>
            </p:nvSpPr>
            <p:spPr bwMode="auto">
              <a:xfrm>
                <a:off x="5824" y="1809"/>
                <a:ext cx="63" cy="63"/>
              </a:xfrm>
              <a:custGeom>
                <a:avLst/>
                <a:gdLst>
                  <a:gd name="T0" fmla="*/ 63 w 63"/>
                  <a:gd name="T1" fmla="*/ 32 h 63"/>
                  <a:gd name="T2" fmla="*/ 63 w 63"/>
                  <a:gd name="T3" fmla="*/ 38 h 63"/>
                  <a:gd name="T4" fmla="*/ 61 w 63"/>
                  <a:gd name="T5" fmla="*/ 44 h 63"/>
                  <a:gd name="T6" fmla="*/ 59 w 63"/>
                  <a:gd name="T7" fmla="*/ 50 h 63"/>
                  <a:gd name="T8" fmla="*/ 55 w 63"/>
                  <a:gd name="T9" fmla="*/ 55 h 63"/>
                  <a:gd name="T10" fmla="*/ 49 w 63"/>
                  <a:gd name="T11" fmla="*/ 59 h 63"/>
                  <a:gd name="T12" fmla="*/ 43 w 63"/>
                  <a:gd name="T13" fmla="*/ 61 h 63"/>
                  <a:gd name="T14" fmla="*/ 39 w 63"/>
                  <a:gd name="T15" fmla="*/ 63 h 63"/>
                  <a:gd name="T16" fmla="*/ 31 w 63"/>
                  <a:gd name="T17" fmla="*/ 63 h 63"/>
                  <a:gd name="T18" fmla="*/ 25 w 63"/>
                  <a:gd name="T19" fmla="*/ 63 h 63"/>
                  <a:gd name="T20" fmla="*/ 19 w 63"/>
                  <a:gd name="T21" fmla="*/ 61 h 63"/>
                  <a:gd name="T22" fmla="*/ 13 w 63"/>
                  <a:gd name="T23" fmla="*/ 59 h 63"/>
                  <a:gd name="T24" fmla="*/ 9 w 63"/>
                  <a:gd name="T25" fmla="*/ 55 h 63"/>
                  <a:gd name="T26" fmla="*/ 5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5 w 63"/>
                  <a:gd name="T39" fmla="*/ 14 h 63"/>
                  <a:gd name="T40" fmla="*/ 9 w 63"/>
                  <a:gd name="T41" fmla="*/ 8 h 63"/>
                  <a:gd name="T42" fmla="*/ 13 w 63"/>
                  <a:gd name="T43" fmla="*/ 6 h 63"/>
                  <a:gd name="T44" fmla="*/ 19 w 63"/>
                  <a:gd name="T45" fmla="*/ 2 h 63"/>
                  <a:gd name="T46" fmla="*/ 25 w 63"/>
                  <a:gd name="T47" fmla="*/ 0 h 63"/>
                  <a:gd name="T48" fmla="*/ 31 w 63"/>
                  <a:gd name="T49" fmla="*/ 0 h 63"/>
                  <a:gd name="T50" fmla="*/ 39 w 63"/>
                  <a:gd name="T51" fmla="*/ 0 h 63"/>
                  <a:gd name="T52" fmla="*/ 43 w 63"/>
                  <a:gd name="T53" fmla="*/ 2 h 63"/>
                  <a:gd name="T54" fmla="*/ 49 w 63"/>
                  <a:gd name="T55" fmla="*/ 6 h 63"/>
                  <a:gd name="T56" fmla="*/ 55 w 63"/>
                  <a:gd name="T57" fmla="*/ 8 h 63"/>
                  <a:gd name="T58" fmla="*/ 59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9" y="50"/>
                    </a:lnTo>
                    <a:lnTo>
                      <a:pt x="55" y="55"/>
                    </a:lnTo>
                    <a:lnTo>
                      <a:pt x="49" y="59"/>
                    </a:lnTo>
                    <a:lnTo>
                      <a:pt x="43" y="61"/>
                    </a:lnTo>
                    <a:lnTo>
                      <a:pt x="39" y="63"/>
                    </a:lnTo>
                    <a:lnTo>
                      <a:pt x="31" y="63"/>
                    </a:lnTo>
                    <a:lnTo>
                      <a:pt x="25" y="63"/>
                    </a:lnTo>
                    <a:lnTo>
                      <a:pt x="19" y="61"/>
                    </a:lnTo>
                    <a:lnTo>
                      <a:pt x="13" y="59"/>
                    </a:lnTo>
                    <a:lnTo>
                      <a:pt x="9" y="55"/>
                    </a:lnTo>
                    <a:lnTo>
                      <a:pt x="5" y="50"/>
                    </a:lnTo>
                    <a:lnTo>
                      <a:pt x="2" y="44"/>
                    </a:lnTo>
                    <a:lnTo>
                      <a:pt x="0" y="38"/>
                    </a:lnTo>
                    <a:lnTo>
                      <a:pt x="0" y="32"/>
                    </a:lnTo>
                    <a:lnTo>
                      <a:pt x="0" y="26"/>
                    </a:lnTo>
                    <a:lnTo>
                      <a:pt x="2" y="20"/>
                    </a:lnTo>
                    <a:lnTo>
                      <a:pt x="5" y="14"/>
                    </a:lnTo>
                    <a:lnTo>
                      <a:pt x="9" y="8"/>
                    </a:lnTo>
                    <a:lnTo>
                      <a:pt x="13" y="6"/>
                    </a:lnTo>
                    <a:lnTo>
                      <a:pt x="19" y="2"/>
                    </a:lnTo>
                    <a:lnTo>
                      <a:pt x="25" y="0"/>
                    </a:lnTo>
                    <a:lnTo>
                      <a:pt x="31" y="0"/>
                    </a:lnTo>
                    <a:lnTo>
                      <a:pt x="39" y="0"/>
                    </a:lnTo>
                    <a:lnTo>
                      <a:pt x="43" y="2"/>
                    </a:lnTo>
                    <a:lnTo>
                      <a:pt x="49" y="6"/>
                    </a:lnTo>
                    <a:lnTo>
                      <a:pt x="55" y="8"/>
                    </a:lnTo>
                    <a:lnTo>
                      <a:pt x="59"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8" name="Freeform 503"/>
              <p:cNvSpPr>
                <a:spLocks/>
              </p:cNvSpPr>
              <p:nvPr/>
            </p:nvSpPr>
            <p:spPr bwMode="auto">
              <a:xfrm>
                <a:off x="5824" y="1809"/>
                <a:ext cx="63" cy="63"/>
              </a:xfrm>
              <a:custGeom>
                <a:avLst/>
                <a:gdLst>
                  <a:gd name="T0" fmla="*/ 63 w 63"/>
                  <a:gd name="T1" fmla="*/ 32 h 63"/>
                  <a:gd name="T2" fmla="*/ 63 w 63"/>
                  <a:gd name="T3" fmla="*/ 32 h 63"/>
                  <a:gd name="T4" fmla="*/ 63 w 63"/>
                  <a:gd name="T5" fmla="*/ 38 h 63"/>
                  <a:gd name="T6" fmla="*/ 61 w 63"/>
                  <a:gd name="T7" fmla="*/ 44 h 63"/>
                  <a:gd name="T8" fmla="*/ 59 w 63"/>
                  <a:gd name="T9" fmla="*/ 50 h 63"/>
                  <a:gd name="T10" fmla="*/ 55 w 63"/>
                  <a:gd name="T11" fmla="*/ 55 h 63"/>
                  <a:gd name="T12" fmla="*/ 49 w 63"/>
                  <a:gd name="T13" fmla="*/ 59 h 63"/>
                  <a:gd name="T14" fmla="*/ 43 w 63"/>
                  <a:gd name="T15" fmla="*/ 61 h 63"/>
                  <a:gd name="T16" fmla="*/ 39 w 63"/>
                  <a:gd name="T17" fmla="*/ 63 h 63"/>
                  <a:gd name="T18" fmla="*/ 31 w 63"/>
                  <a:gd name="T19" fmla="*/ 63 h 63"/>
                  <a:gd name="T20" fmla="*/ 25 w 63"/>
                  <a:gd name="T21" fmla="*/ 63 h 63"/>
                  <a:gd name="T22" fmla="*/ 19 w 63"/>
                  <a:gd name="T23" fmla="*/ 61 h 63"/>
                  <a:gd name="T24" fmla="*/ 13 w 63"/>
                  <a:gd name="T25" fmla="*/ 59 h 63"/>
                  <a:gd name="T26" fmla="*/ 9 w 63"/>
                  <a:gd name="T27" fmla="*/ 55 h 63"/>
                  <a:gd name="T28" fmla="*/ 5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5 w 63"/>
                  <a:gd name="T41" fmla="*/ 14 h 63"/>
                  <a:gd name="T42" fmla="*/ 9 w 63"/>
                  <a:gd name="T43" fmla="*/ 8 h 63"/>
                  <a:gd name="T44" fmla="*/ 13 w 63"/>
                  <a:gd name="T45" fmla="*/ 6 h 63"/>
                  <a:gd name="T46" fmla="*/ 19 w 63"/>
                  <a:gd name="T47" fmla="*/ 2 h 63"/>
                  <a:gd name="T48" fmla="*/ 25 w 63"/>
                  <a:gd name="T49" fmla="*/ 0 h 63"/>
                  <a:gd name="T50" fmla="*/ 31 w 63"/>
                  <a:gd name="T51" fmla="*/ 0 h 63"/>
                  <a:gd name="T52" fmla="*/ 39 w 63"/>
                  <a:gd name="T53" fmla="*/ 0 h 63"/>
                  <a:gd name="T54" fmla="*/ 43 w 63"/>
                  <a:gd name="T55" fmla="*/ 2 h 63"/>
                  <a:gd name="T56" fmla="*/ 49 w 63"/>
                  <a:gd name="T57" fmla="*/ 6 h 63"/>
                  <a:gd name="T58" fmla="*/ 55 w 63"/>
                  <a:gd name="T59" fmla="*/ 8 h 63"/>
                  <a:gd name="T60" fmla="*/ 59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9" y="50"/>
                    </a:lnTo>
                    <a:lnTo>
                      <a:pt x="55" y="55"/>
                    </a:lnTo>
                    <a:lnTo>
                      <a:pt x="49" y="59"/>
                    </a:lnTo>
                    <a:lnTo>
                      <a:pt x="43" y="61"/>
                    </a:lnTo>
                    <a:lnTo>
                      <a:pt x="39" y="63"/>
                    </a:lnTo>
                    <a:lnTo>
                      <a:pt x="31" y="63"/>
                    </a:lnTo>
                    <a:lnTo>
                      <a:pt x="25" y="63"/>
                    </a:lnTo>
                    <a:lnTo>
                      <a:pt x="19" y="61"/>
                    </a:lnTo>
                    <a:lnTo>
                      <a:pt x="13" y="59"/>
                    </a:lnTo>
                    <a:lnTo>
                      <a:pt x="9" y="55"/>
                    </a:lnTo>
                    <a:lnTo>
                      <a:pt x="5" y="50"/>
                    </a:lnTo>
                    <a:lnTo>
                      <a:pt x="2" y="44"/>
                    </a:lnTo>
                    <a:lnTo>
                      <a:pt x="0" y="38"/>
                    </a:lnTo>
                    <a:lnTo>
                      <a:pt x="0" y="32"/>
                    </a:lnTo>
                    <a:lnTo>
                      <a:pt x="0" y="26"/>
                    </a:lnTo>
                    <a:lnTo>
                      <a:pt x="2" y="20"/>
                    </a:lnTo>
                    <a:lnTo>
                      <a:pt x="5" y="14"/>
                    </a:lnTo>
                    <a:lnTo>
                      <a:pt x="9" y="8"/>
                    </a:lnTo>
                    <a:lnTo>
                      <a:pt x="13" y="6"/>
                    </a:lnTo>
                    <a:lnTo>
                      <a:pt x="19" y="2"/>
                    </a:lnTo>
                    <a:lnTo>
                      <a:pt x="25" y="0"/>
                    </a:lnTo>
                    <a:lnTo>
                      <a:pt x="31" y="0"/>
                    </a:lnTo>
                    <a:lnTo>
                      <a:pt x="39" y="0"/>
                    </a:lnTo>
                    <a:lnTo>
                      <a:pt x="43" y="2"/>
                    </a:lnTo>
                    <a:lnTo>
                      <a:pt x="49" y="6"/>
                    </a:lnTo>
                    <a:lnTo>
                      <a:pt x="55" y="8"/>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9" name="Freeform 504"/>
              <p:cNvSpPr>
                <a:spLocks/>
              </p:cNvSpPr>
              <p:nvPr/>
            </p:nvSpPr>
            <p:spPr bwMode="auto">
              <a:xfrm>
                <a:off x="5696" y="1622"/>
                <a:ext cx="65" cy="65"/>
              </a:xfrm>
              <a:custGeom>
                <a:avLst/>
                <a:gdLst>
                  <a:gd name="T0" fmla="*/ 65 w 65"/>
                  <a:gd name="T1" fmla="*/ 34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5 w 65"/>
                  <a:gd name="T23" fmla="*/ 59 h 65"/>
                  <a:gd name="T24" fmla="*/ 9 w 65"/>
                  <a:gd name="T25" fmla="*/ 55 h 65"/>
                  <a:gd name="T26" fmla="*/ 5 w 65"/>
                  <a:gd name="T27" fmla="*/ 51 h 65"/>
                  <a:gd name="T28" fmla="*/ 3 w 65"/>
                  <a:gd name="T29" fmla="*/ 46 h 65"/>
                  <a:gd name="T30" fmla="*/ 2 w 65"/>
                  <a:gd name="T31" fmla="*/ 40 h 65"/>
                  <a:gd name="T32" fmla="*/ 0 w 65"/>
                  <a:gd name="T33" fmla="*/ 34 h 65"/>
                  <a:gd name="T34" fmla="*/ 2 w 65"/>
                  <a:gd name="T35" fmla="*/ 26 h 65"/>
                  <a:gd name="T36" fmla="*/ 3 w 65"/>
                  <a:gd name="T37" fmla="*/ 20 h 65"/>
                  <a:gd name="T38" fmla="*/ 5 w 65"/>
                  <a:gd name="T39" fmla="*/ 14 h 65"/>
                  <a:gd name="T40" fmla="*/ 9 w 65"/>
                  <a:gd name="T41" fmla="*/ 10 h 65"/>
                  <a:gd name="T42" fmla="*/ 15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1"/>
                    </a:lnTo>
                    <a:lnTo>
                      <a:pt x="55" y="55"/>
                    </a:lnTo>
                    <a:lnTo>
                      <a:pt x="51" y="59"/>
                    </a:lnTo>
                    <a:lnTo>
                      <a:pt x="45" y="63"/>
                    </a:lnTo>
                    <a:lnTo>
                      <a:pt x="39" y="65"/>
                    </a:lnTo>
                    <a:lnTo>
                      <a:pt x="31" y="65"/>
                    </a:lnTo>
                    <a:lnTo>
                      <a:pt x="25" y="65"/>
                    </a:lnTo>
                    <a:lnTo>
                      <a:pt x="19" y="63"/>
                    </a:lnTo>
                    <a:lnTo>
                      <a:pt x="15" y="59"/>
                    </a:lnTo>
                    <a:lnTo>
                      <a:pt x="9" y="55"/>
                    </a:lnTo>
                    <a:lnTo>
                      <a:pt x="5" y="51"/>
                    </a:lnTo>
                    <a:lnTo>
                      <a:pt x="3" y="46"/>
                    </a:lnTo>
                    <a:lnTo>
                      <a:pt x="2" y="40"/>
                    </a:lnTo>
                    <a:lnTo>
                      <a:pt x="0" y="34"/>
                    </a:lnTo>
                    <a:lnTo>
                      <a:pt x="2" y="26"/>
                    </a:lnTo>
                    <a:lnTo>
                      <a:pt x="3" y="20"/>
                    </a:lnTo>
                    <a:lnTo>
                      <a:pt x="5" y="14"/>
                    </a:lnTo>
                    <a:lnTo>
                      <a:pt x="9" y="10"/>
                    </a:lnTo>
                    <a:lnTo>
                      <a:pt x="15" y="6"/>
                    </a:lnTo>
                    <a:lnTo>
                      <a:pt x="19" y="4"/>
                    </a:lnTo>
                    <a:lnTo>
                      <a:pt x="25" y="2"/>
                    </a:lnTo>
                    <a:lnTo>
                      <a:pt x="31" y="0"/>
                    </a:lnTo>
                    <a:lnTo>
                      <a:pt x="39" y="2"/>
                    </a:lnTo>
                    <a:lnTo>
                      <a:pt x="45" y="4"/>
                    </a:lnTo>
                    <a:lnTo>
                      <a:pt x="51" y="6"/>
                    </a:lnTo>
                    <a:lnTo>
                      <a:pt x="55" y="10"/>
                    </a:lnTo>
                    <a:lnTo>
                      <a:pt x="59" y="14"/>
                    </a:lnTo>
                    <a:lnTo>
                      <a:pt x="63" y="20"/>
                    </a:lnTo>
                    <a:lnTo>
                      <a:pt x="65"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90" name="Freeform 505"/>
              <p:cNvSpPr>
                <a:spLocks/>
              </p:cNvSpPr>
              <p:nvPr/>
            </p:nvSpPr>
            <p:spPr bwMode="auto">
              <a:xfrm>
                <a:off x="5696" y="1622"/>
                <a:ext cx="65" cy="65"/>
              </a:xfrm>
              <a:custGeom>
                <a:avLst/>
                <a:gdLst>
                  <a:gd name="T0" fmla="*/ 65 w 65"/>
                  <a:gd name="T1" fmla="*/ 34 h 65"/>
                  <a:gd name="T2" fmla="*/ 65 w 65"/>
                  <a:gd name="T3" fmla="*/ 34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5 w 65"/>
                  <a:gd name="T25" fmla="*/ 59 h 65"/>
                  <a:gd name="T26" fmla="*/ 9 w 65"/>
                  <a:gd name="T27" fmla="*/ 55 h 65"/>
                  <a:gd name="T28" fmla="*/ 5 w 65"/>
                  <a:gd name="T29" fmla="*/ 51 h 65"/>
                  <a:gd name="T30" fmla="*/ 3 w 65"/>
                  <a:gd name="T31" fmla="*/ 46 h 65"/>
                  <a:gd name="T32" fmla="*/ 2 w 65"/>
                  <a:gd name="T33" fmla="*/ 40 h 65"/>
                  <a:gd name="T34" fmla="*/ 0 w 65"/>
                  <a:gd name="T35" fmla="*/ 34 h 65"/>
                  <a:gd name="T36" fmla="*/ 2 w 65"/>
                  <a:gd name="T37" fmla="*/ 26 h 65"/>
                  <a:gd name="T38" fmla="*/ 3 w 65"/>
                  <a:gd name="T39" fmla="*/ 20 h 65"/>
                  <a:gd name="T40" fmla="*/ 5 w 65"/>
                  <a:gd name="T41" fmla="*/ 14 h 65"/>
                  <a:gd name="T42" fmla="*/ 9 w 65"/>
                  <a:gd name="T43" fmla="*/ 10 h 65"/>
                  <a:gd name="T44" fmla="*/ 15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1"/>
                    </a:lnTo>
                    <a:lnTo>
                      <a:pt x="55" y="55"/>
                    </a:lnTo>
                    <a:lnTo>
                      <a:pt x="51" y="59"/>
                    </a:lnTo>
                    <a:lnTo>
                      <a:pt x="45" y="63"/>
                    </a:lnTo>
                    <a:lnTo>
                      <a:pt x="39" y="65"/>
                    </a:lnTo>
                    <a:lnTo>
                      <a:pt x="31" y="65"/>
                    </a:lnTo>
                    <a:lnTo>
                      <a:pt x="25" y="65"/>
                    </a:lnTo>
                    <a:lnTo>
                      <a:pt x="19" y="63"/>
                    </a:lnTo>
                    <a:lnTo>
                      <a:pt x="15" y="59"/>
                    </a:lnTo>
                    <a:lnTo>
                      <a:pt x="9" y="55"/>
                    </a:lnTo>
                    <a:lnTo>
                      <a:pt x="5" y="51"/>
                    </a:lnTo>
                    <a:lnTo>
                      <a:pt x="3" y="46"/>
                    </a:lnTo>
                    <a:lnTo>
                      <a:pt x="2" y="40"/>
                    </a:lnTo>
                    <a:lnTo>
                      <a:pt x="0" y="34"/>
                    </a:lnTo>
                    <a:lnTo>
                      <a:pt x="2" y="26"/>
                    </a:lnTo>
                    <a:lnTo>
                      <a:pt x="3" y="20"/>
                    </a:lnTo>
                    <a:lnTo>
                      <a:pt x="5" y="14"/>
                    </a:lnTo>
                    <a:lnTo>
                      <a:pt x="9" y="10"/>
                    </a:lnTo>
                    <a:lnTo>
                      <a:pt x="15" y="6"/>
                    </a:lnTo>
                    <a:lnTo>
                      <a:pt x="19" y="4"/>
                    </a:lnTo>
                    <a:lnTo>
                      <a:pt x="25" y="2"/>
                    </a:lnTo>
                    <a:lnTo>
                      <a:pt x="31" y="0"/>
                    </a:lnTo>
                    <a:lnTo>
                      <a:pt x="39" y="2"/>
                    </a:lnTo>
                    <a:lnTo>
                      <a:pt x="45" y="4"/>
                    </a:lnTo>
                    <a:lnTo>
                      <a:pt x="51" y="6"/>
                    </a:lnTo>
                    <a:lnTo>
                      <a:pt x="55" y="10"/>
                    </a:lnTo>
                    <a:lnTo>
                      <a:pt x="59" y="14"/>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91" name="Freeform 506"/>
              <p:cNvSpPr>
                <a:spLocks/>
              </p:cNvSpPr>
              <p:nvPr/>
            </p:nvSpPr>
            <p:spPr bwMode="auto">
              <a:xfrm>
                <a:off x="5818" y="1496"/>
                <a:ext cx="65" cy="65"/>
              </a:xfrm>
              <a:custGeom>
                <a:avLst/>
                <a:gdLst>
                  <a:gd name="T0" fmla="*/ 65 w 65"/>
                  <a:gd name="T1" fmla="*/ 32 h 65"/>
                  <a:gd name="T2" fmla="*/ 63 w 65"/>
                  <a:gd name="T3" fmla="*/ 40 h 65"/>
                  <a:gd name="T4" fmla="*/ 61 w 65"/>
                  <a:gd name="T5" fmla="*/ 46 h 65"/>
                  <a:gd name="T6" fmla="*/ 59 w 65"/>
                  <a:gd name="T7" fmla="*/ 51 h 65"/>
                  <a:gd name="T8" fmla="*/ 55 w 65"/>
                  <a:gd name="T9" fmla="*/ 55 h 65"/>
                  <a:gd name="T10" fmla="*/ 51 w 65"/>
                  <a:gd name="T11" fmla="*/ 59 h 65"/>
                  <a:gd name="T12" fmla="*/ 45 w 65"/>
                  <a:gd name="T13" fmla="*/ 61 h 65"/>
                  <a:gd name="T14" fmla="*/ 37 w 65"/>
                  <a:gd name="T15" fmla="*/ 63 h 65"/>
                  <a:gd name="T16" fmla="*/ 31 w 65"/>
                  <a:gd name="T17" fmla="*/ 65 h 65"/>
                  <a:gd name="T18" fmla="*/ 25 w 65"/>
                  <a:gd name="T19" fmla="*/ 63 h 65"/>
                  <a:gd name="T20" fmla="*/ 19 w 65"/>
                  <a:gd name="T21" fmla="*/ 61 h 65"/>
                  <a:gd name="T22" fmla="*/ 13 w 65"/>
                  <a:gd name="T23" fmla="*/ 59 h 65"/>
                  <a:gd name="T24" fmla="*/ 9 w 65"/>
                  <a:gd name="T25" fmla="*/ 55 h 65"/>
                  <a:gd name="T26" fmla="*/ 6 w 65"/>
                  <a:gd name="T27" fmla="*/ 51 h 65"/>
                  <a:gd name="T28" fmla="*/ 2 w 65"/>
                  <a:gd name="T29" fmla="*/ 46 h 65"/>
                  <a:gd name="T30" fmla="*/ 0 w 65"/>
                  <a:gd name="T31" fmla="*/ 40 h 65"/>
                  <a:gd name="T32" fmla="*/ 0 w 65"/>
                  <a:gd name="T33" fmla="*/ 32 h 65"/>
                  <a:gd name="T34" fmla="*/ 0 w 65"/>
                  <a:gd name="T35" fmla="*/ 26 h 65"/>
                  <a:gd name="T36" fmla="*/ 2 w 65"/>
                  <a:gd name="T37" fmla="*/ 20 h 65"/>
                  <a:gd name="T38" fmla="*/ 6 w 65"/>
                  <a:gd name="T39" fmla="*/ 14 h 65"/>
                  <a:gd name="T40" fmla="*/ 9 w 65"/>
                  <a:gd name="T41" fmla="*/ 10 h 65"/>
                  <a:gd name="T42" fmla="*/ 13 w 65"/>
                  <a:gd name="T43" fmla="*/ 6 h 65"/>
                  <a:gd name="T44" fmla="*/ 19 w 65"/>
                  <a:gd name="T45" fmla="*/ 2 h 65"/>
                  <a:gd name="T46" fmla="*/ 25 w 65"/>
                  <a:gd name="T47" fmla="*/ 0 h 65"/>
                  <a:gd name="T48" fmla="*/ 31 w 65"/>
                  <a:gd name="T49" fmla="*/ 0 h 65"/>
                  <a:gd name="T50" fmla="*/ 37 w 65"/>
                  <a:gd name="T51" fmla="*/ 0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40"/>
                    </a:lnTo>
                    <a:lnTo>
                      <a:pt x="61" y="46"/>
                    </a:lnTo>
                    <a:lnTo>
                      <a:pt x="59" y="51"/>
                    </a:lnTo>
                    <a:lnTo>
                      <a:pt x="55" y="55"/>
                    </a:lnTo>
                    <a:lnTo>
                      <a:pt x="51" y="59"/>
                    </a:lnTo>
                    <a:lnTo>
                      <a:pt x="45" y="61"/>
                    </a:lnTo>
                    <a:lnTo>
                      <a:pt x="37" y="63"/>
                    </a:lnTo>
                    <a:lnTo>
                      <a:pt x="31" y="65"/>
                    </a:lnTo>
                    <a:lnTo>
                      <a:pt x="25" y="63"/>
                    </a:lnTo>
                    <a:lnTo>
                      <a:pt x="19" y="61"/>
                    </a:lnTo>
                    <a:lnTo>
                      <a:pt x="13" y="59"/>
                    </a:lnTo>
                    <a:lnTo>
                      <a:pt x="9" y="55"/>
                    </a:lnTo>
                    <a:lnTo>
                      <a:pt x="6" y="51"/>
                    </a:lnTo>
                    <a:lnTo>
                      <a:pt x="2" y="46"/>
                    </a:lnTo>
                    <a:lnTo>
                      <a:pt x="0" y="40"/>
                    </a:lnTo>
                    <a:lnTo>
                      <a:pt x="0" y="32"/>
                    </a:lnTo>
                    <a:lnTo>
                      <a:pt x="0" y="26"/>
                    </a:lnTo>
                    <a:lnTo>
                      <a:pt x="2" y="20"/>
                    </a:lnTo>
                    <a:lnTo>
                      <a:pt x="6" y="14"/>
                    </a:lnTo>
                    <a:lnTo>
                      <a:pt x="9" y="10"/>
                    </a:lnTo>
                    <a:lnTo>
                      <a:pt x="13" y="6"/>
                    </a:lnTo>
                    <a:lnTo>
                      <a:pt x="19" y="2"/>
                    </a:lnTo>
                    <a:lnTo>
                      <a:pt x="25" y="0"/>
                    </a:lnTo>
                    <a:lnTo>
                      <a:pt x="31" y="0"/>
                    </a:lnTo>
                    <a:lnTo>
                      <a:pt x="37" y="0"/>
                    </a:lnTo>
                    <a:lnTo>
                      <a:pt x="45" y="2"/>
                    </a:lnTo>
                    <a:lnTo>
                      <a:pt x="51" y="6"/>
                    </a:lnTo>
                    <a:lnTo>
                      <a:pt x="55" y="10"/>
                    </a:lnTo>
                    <a:lnTo>
                      <a:pt x="59" y="14"/>
                    </a:lnTo>
                    <a:lnTo>
                      <a:pt x="61" y="20"/>
                    </a:lnTo>
                    <a:lnTo>
                      <a:pt x="63" y="26"/>
                    </a:lnTo>
                    <a:lnTo>
                      <a:pt x="65"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92" name="Freeform 507"/>
              <p:cNvSpPr>
                <a:spLocks/>
              </p:cNvSpPr>
              <p:nvPr/>
            </p:nvSpPr>
            <p:spPr bwMode="auto">
              <a:xfrm>
                <a:off x="5818" y="1496"/>
                <a:ext cx="65" cy="65"/>
              </a:xfrm>
              <a:custGeom>
                <a:avLst/>
                <a:gdLst>
                  <a:gd name="T0" fmla="*/ 65 w 65"/>
                  <a:gd name="T1" fmla="*/ 32 h 65"/>
                  <a:gd name="T2" fmla="*/ 65 w 65"/>
                  <a:gd name="T3" fmla="*/ 32 h 65"/>
                  <a:gd name="T4" fmla="*/ 63 w 65"/>
                  <a:gd name="T5" fmla="*/ 40 h 65"/>
                  <a:gd name="T6" fmla="*/ 61 w 65"/>
                  <a:gd name="T7" fmla="*/ 46 h 65"/>
                  <a:gd name="T8" fmla="*/ 59 w 65"/>
                  <a:gd name="T9" fmla="*/ 51 h 65"/>
                  <a:gd name="T10" fmla="*/ 55 w 65"/>
                  <a:gd name="T11" fmla="*/ 55 h 65"/>
                  <a:gd name="T12" fmla="*/ 51 w 65"/>
                  <a:gd name="T13" fmla="*/ 59 h 65"/>
                  <a:gd name="T14" fmla="*/ 45 w 65"/>
                  <a:gd name="T15" fmla="*/ 61 h 65"/>
                  <a:gd name="T16" fmla="*/ 37 w 65"/>
                  <a:gd name="T17" fmla="*/ 63 h 65"/>
                  <a:gd name="T18" fmla="*/ 31 w 65"/>
                  <a:gd name="T19" fmla="*/ 65 h 65"/>
                  <a:gd name="T20" fmla="*/ 25 w 65"/>
                  <a:gd name="T21" fmla="*/ 63 h 65"/>
                  <a:gd name="T22" fmla="*/ 19 w 65"/>
                  <a:gd name="T23" fmla="*/ 61 h 65"/>
                  <a:gd name="T24" fmla="*/ 13 w 65"/>
                  <a:gd name="T25" fmla="*/ 59 h 65"/>
                  <a:gd name="T26" fmla="*/ 9 w 65"/>
                  <a:gd name="T27" fmla="*/ 55 h 65"/>
                  <a:gd name="T28" fmla="*/ 6 w 65"/>
                  <a:gd name="T29" fmla="*/ 51 h 65"/>
                  <a:gd name="T30" fmla="*/ 2 w 65"/>
                  <a:gd name="T31" fmla="*/ 46 h 65"/>
                  <a:gd name="T32" fmla="*/ 0 w 65"/>
                  <a:gd name="T33" fmla="*/ 40 h 65"/>
                  <a:gd name="T34" fmla="*/ 0 w 65"/>
                  <a:gd name="T35" fmla="*/ 32 h 65"/>
                  <a:gd name="T36" fmla="*/ 0 w 65"/>
                  <a:gd name="T37" fmla="*/ 26 h 65"/>
                  <a:gd name="T38" fmla="*/ 2 w 65"/>
                  <a:gd name="T39" fmla="*/ 20 h 65"/>
                  <a:gd name="T40" fmla="*/ 6 w 65"/>
                  <a:gd name="T41" fmla="*/ 14 h 65"/>
                  <a:gd name="T42" fmla="*/ 9 w 65"/>
                  <a:gd name="T43" fmla="*/ 10 h 65"/>
                  <a:gd name="T44" fmla="*/ 13 w 65"/>
                  <a:gd name="T45" fmla="*/ 6 h 65"/>
                  <a:gd name="T46" fmla="*/ 19 w 65"/>
                  <a:gd name="T47" fmla="*/ 2 h 65"/>
                  <a:gd name="T48" fmla="*/ 25 w 65"/>
                  <a:gd name="T49" fmla="*/ 0 h 65"/>
                  <a:gd name="T50" fmla="*/ 31 w 65"/>
                  <a:gd name="T51" fmla="*/ 0 h 65"/>
                  <a:gd name="T52" fmla="*/ 37 w 65"/>
                  <a:gd name="T53" fmla="*/ 0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40"/>
                    </a:lnTo>
                    <a:lnTo>
                      <a:pt x="61" y="46"/>
                    </a:lnTo>
                    <a:lnTo>
                      <a:pt x="59" y="51"/>
                    </a:lnTo>
                    <a:lnTo>
                      <a:pt x="55" y="55"/>
                    </a:lnTo>
                    <a:lnTo>
                      <a:pt x="51" y="59"/>
                    </a:lnTo>
                    <a:lnTo>
                      <a:pt x="45" y="61"/>
                    </a:lnTo>
                    <a:lnTo>
                      <a:pt x="37" y="63"/>
                    </a:lnTo>
                    <a:lnTo>
                      <a:pt x="31" y="65"/>
                    </a:lnTo>
                    <a:lnTo>
                      <a:pt x="25" y="63"/>
                    </a:lnTo>
                    <a:lnTo>
                      <a:pt x="19" y="61"/>
                    </a:lnTo>
                    <a:lnTo>
                      <a:pt x="13" y="59"/>
                    </a:lnTo>
                    <a:lnTo>
                      <a:pt x="9" y="55"/>
                    </a:lnTo>
                    <a:lnTo>
                      <a:pt x="6" y="51"/>
                    </a:lnTo>
                    <a:lnTo>
                      <a:pt x="2" y="46"/>
                    </a:lnTo>
                    <a:lnTo>
                      <a:pt x="0" y="40"/>
                    </a:lnTo>
                    <a:lnTo>
                      <a:pt x="0" y="32"/>
                    </a:lnTo>
                    <a:lnTo>
                      <a:pt x="0" y="26"/>
                    </a:lnTo>
                    <a:lnTo>
                      <a:pt x="2" y="20"/>
                    </a:lnTo>
                    <a:lnTo>
                      <a:pt x="6" y="14"/>
                    </a:lnTo>
                    <a:lnTo>
                      <a:pt x="9" y="10"/>
                    </a:lnTo>
                    <a:lnTo>
                      <a:pt x="13" y="6"/>
                    </a:lnTo>
                    <a:lnTo>
                      <a:pt x="19" y="2"/>
                    </a:lnTo>
                    <a:lnTo>
                      <a:pt x="25" y="0"/>
                    </a:lnTo>
                    <a:lnTo>
                      <a:pt x="31" y="0"/>
                    </a:lnTo>
                    <a:lnTo>
                      <a:pt x="37" y="0"/>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93" name="Rectangle 508"/>
              <p:cNvSpPr>
                <a:spLocks noChangeArrowheads="1"/>
              </p:cNvSpPr>
              <p:nvPr/>
            </p:nvSpPr>
            <p:spPr bwMode="auto">
              <a:xfrm>
                <a:off x="4526" y="1937"/>
                <a:ext cx="83"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094" name="Rectangle 509"/>
              <p:cNvSpPr>
                <a:spLocks noChangeArrowheads="1"/>
              </p:cNvSpPr>
              <p:nvPr/>
            </p:nvSpPr>
            <p:spPr bwMode="auto">
              <a:xfrm>
                <a:off x="4527" y="1939"/>
                <a:ext cx="33"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095" name="Rectangle 510"/>
              <p:cNvSpPr>
                <a:spLocks noChangeArrowheads="1"/>
              </p:cNvSpPr>
              <p:nvPr/>
            </p:nvSpPr>
            <p:spPr bwMode="auto">
              <a:xfrm>
                <a:off x="4558" y="193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096" name="Rectangle 511"/>
              <p:cNvSpPr>
                <a:spLocks noChangeArrowheads="1"/>
              </p:cNvSpPr>
              <p:nvPr/>
            </p:nvSpPr>
            <p:spPr bwMode="auto">
              <a:xfrm>
                <a:off x="4552" y="1937"/>
                <a:ext cx="80"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097" name="Rectangle 512"/>
              <p:cNvSpPr>
                <a:spLocks noChangeArrowheads="1"/>
              </p:cNvSpPr>
              <p:nvPr/>
            </p:nvSpPr>
            <p:spPr bwMode="auto">
              <a:xfrm>
                <a:off x="4554" y="193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098" name="Rectangle 513"/>
              <p:cNvSpPr>
                <a:spLocks noChangeArrowheads="1"/>
              </p:cNvSpPr>
              <p:nvPr/>
            </p:nvSpPr>
            <p:spPr bwMode="auto">
              <a:xfrm>
                <a:off x="4583" y="193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099" name="Rectangle 514"/>
              <p:cNvSpPr>
                <a:spLocks noChangeArrowheads="1"/>
              </p:cNvSpPr>
              <p:nvPr/>
            </p:nvSpPr>
            <p:spPr bwMode="auto">
              <a:xfrm>
                <a:off x="4589" y="1933"/>
                <a:ext cx="183"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0" name="Rectangle 515"/>
              <p:cNvSpPr>
                <a:spLocks noChangeArrowheads="1"/>
              </p:cNvSpPr>
              <p:nvPr/>
            </p:nvSpPr>
            <p:spPr bwMode="auto">
              <a:xfrm>
                <a:off x="4592" y="1937"/>
                <a:ext cx="87"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L</a:t>
                </a:r>
                <a:endParaRPr kumimoji="1" lang="en-US">
                  <a:latin typeface="Times New Roman" charset="0"/>
                </a:endParaRPr>
              </a:p>
            </p:txBody>
          </p:sp>
          <p:sp>
            <p:nvSpPr>
              <p:cNvPr id="36101" name="Rectangle 516"/>
              <p:cNvSpPr>
                <a:spLocks noChangeArrowheads="1"/>
              </p:cNvSpPr>
              <p:nvPr/>
            </p:nvSpPr>
            <p:spPr bwMode="auto">
              <a:xfrm>
                <a:off x="4668" y="1937"/>
                <a:ext cx="43"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102" name="Rectangle 517"/>
              <p:cNvSpPr>
                <a:spLocks noChangeArrowheads="1"/>
              </p:cNvSpPr>
              <p:nvPr/>
            </p:nvSpPr>
            <p:spPr bwMode="auto">
              <a:xfrm>
                <a:off x="4685" y="1933"/>
                <a:ext cx="136"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3" name="Rectangle 518"/>
              <p:cNvSpPr>
                <a:spLocks noChangeArrowheads="1"/>
              </p:cNvSpPr>
              <p:nvPr/>
            </p:nvSpPr>
            <p:spPr bwMode="auto">
              <a:xfrm>
                <a:off x="4685" y="1937"/>
                <a:ext cx="35"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i</a:t>
                </a:r>
                <a:endParaRPr kumimoji="1" lang="en-US">
                  <a:latin typeface="Times New Roman" charset="0"/>
                </a:endParaRPr>
              </a:p>
            </p:txBody>
          </p:sp>
          <p:sp>
            <p:nvSpPr>
              <p:cNvPr id="36104" name="Rectangle 519"/>
              <p:cNvSpPr>
                <a:spLocks noChangeArrowheads="1"/>
              </p:cNvSpPr>
              <p:nvPr/>
            </p:nvSpPr>
            <p:spPr bwMode="auto">
              <a:xfrm>
                <a:off x="4716" y="1937"/>
                <a:ext cx="44"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105" name="Rectangle 520"/>
              <p:cNvSpPr>
                <a:spLocks noChangeArrowheads="1"/>
              </p:cNvSpPr>
              <p:nvPr/>
            </p:nvSpPr>
            <p:spPr bwMode="auto">
              <a:xfrm>
                <a:off x="5166" y="1933"/>
                <a:ext cx="199"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6" name="Rectangle 521"/>
              <p:cNvSpPr>
                <a:spLocks noChangeArrowheads="1"/>
              </p:cNvSpPr>
              <p:nvPr/>
            </p:nvSpPr>
            <p:spPr bwMode="auto">
              <a:xfrm>
                <a:off x="5165" y="1937"/>
                <a:ext cx="104"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X</a:t>
                </a:r>
                <a:endParaRPr kumimoji="1" lang="en-US">
                  <a:latin typeface="Times New Roman" charset="0"/>
                </a:endParaRPr>
              </a:p>
            </p:txBody>
          </p:sp>
          <p:sp>
            <p:nvSpPr>
              <p:cNvPr id="36107" name="Rectangle 522"/>
              <p:cNvSpPr>
                <a:spLocks noChangeArrowheads="1"/>
              </p:cNvSpPr>
              <p:nvPr/>
            </p:nvSpPr>
            <p:spPr bwMode="auto">
              <a:xfrm>
                <a:off x="5259" y="1937"/>
                <a:ext cx="43"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 </a:t>
                </a:r>
                <a:endParaRPr kumimoji="1" lang="en-US">
                  <a:latin typeface="Times New Roman" charset="0"/>
                </a:endParaRPr>
              </a:p>
            </p:txBody>
          </p:sp>
          <p:sp>
            <p:nvSpPr>
              <p:cNvPr id="36108" name="Rectangle 523"/>
              <p:cNvSpPr>
                <a:spLocks noChangeArrowheads="1"/>
              </p:cNvSpPr>
              <p:nvPr/>
            </p:nvSpPr>
            <p:spPr bwMode="auto">
              <a:xfrm>
                <a:off x="4867" y="1567"/>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9" name="Rectangle 524"/>
              <p:cNvSpPr>
                <a:spLocks noChangeArrowheads="1"/>
              </p:cNvSpPr>
              <p:nvPr/>
            </p:nvSpPr>
            <p:spPr bwMode="auto">
              <a:xfrm>
                <a:off x="4867" y="1573"/>
                <a:ext cx="101"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110" name="Rectangle 525"/>
              <p:cNvSpPr>
                <a:spLocks noChangeArrowheads="1"/>
              </p:cNvSpPr>
              <p:nvPr/>
            </p:nvSpPr>
            <p:spPr bwMode="auto">
              <a:xfrm>
                <a:off x="4957" y="1573"/>
                <a:ext cx="48"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111" name="Rectangle 526"/>
              <p:cNvSpPr>
                <a:spLocks noChangeArrowheads="1"/>
              </p:cNvSpPr>
              <p:nvPr/>
            </p:nvSpPr>
            <p:spPr bwMode="auto">
              <a:xfrm>
                <a:off x="5447" y="1567"/>
                <a:ext cx="213"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12" name="Rectangle 527"/>
              <p:cNvSpPr>
                <a:spLocks noChangeArrowheads="1"/>
              </p:cNvSpPr>
              <p:nvPr/>
            </p:nvSpPr>
            <p:spPr bwMode="auto">
              <a:xfrm>
                <a:off x="5445" y="1573"/>
                <a:ext cx="101"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113" name="Rectangle 528"/>
              <p:cNvSpPr>
                <a:spLocks noChangeArrowheads="1"/>
              </p:cNvSpPr>
              <p:nvPr/>
            </p:nvSpPr>
            <p:spPr bwMode="auto">
              <a:xfrm>
                <a:off x="5536" y="1573"/>
                <a:ext cx="48"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114" name="Line 529"/>
              <p:cNvSpPr>
                <a:spLocks noChangeShapeType="1"/>
              </p:cNvSpPr>
              <p:nvPr/>
            </p:nvSpPr>
            <p:spPr bwMode="auto">
              <a:xfrm>
                <a:off x="4569" y="1670"/>
                <a:ext cx="71" cy="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6115" name="Line 530"/>
              <p:cNvSpPr>
                <a:spLocks noChangeShapeType="1"/>
              </p:cNvSpPr>
              <p:nvPr/>
            </p:nvSpPr>
            <p:spPr bwMode="auto">
              <a:xfrm flipV="1">
                <a:off x="4605" y="1632"/>
                <a:ext cx="1" cy="7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6116" name="Freeform 531"/>
              <p:cNvSpPr>
                <a:spLocks/>
              </p:cNvSpPr>
              <p:nvPr/>
            </p:nvSpPr>
            <p:spPr bwMode="auto">
              <a:xfrm>
                <a:off x="4575" y="1640"/>
                <a:ext cx="57" cy="57"/>
              </a:xfrm>
              <a:custGeom>
                <a:avLst/>
                <a:gdLst>
                  <a:gd name="T0" fmla="*/ 30 w 57"/>
                  <a:gd name="T1" fmla="*/ 0 h 57"/>
                  <a:gd name="T2" fmla="*/ 36 w 57"/>
                  <a:gd name="T3" fmla="*/ 0 h 57"/>
                  <a:gd name="T4" fmla="*/ 40 w 57"/>
                  <a:gd name="T5" fmla="*/ 2 h 57"/>
                  <a:gd name="T6" fmla="*/ 46 w 57"/>
                  <a:gd name="T7" fmla="*/ 4 h 57"/>
                  <a:gd name="T8" fmla="*/ 49 w 57"/>
                  <a:gd name="T9" fmla="*/ 8 h 57"/>
                  <a:gd name="T10" fmla="*/ 53 w 57"/>
                  <a:gd name="T11" fmla="*/ 12 h 57"/>
                  <a:gd name="T12" fmla="*/ 55 w 57"/>
                  <a:gd name="T13" fmla="*/ 18 h 57"/>
                  <a:gd name="T14" fmla="*/ 57 w 57"/>
                  <a:gd name="T15" fmla="*/ 24 h 57"/>
                  <a:gd name="T16" fmla="*/ 57 w 57"/>
                  <a:gd name="T17" fmla="*/ 28 h 57"/>
                  <a:gd name="T18" fmla="*/ 57 w 57"/>
                  <a:gd name="T19" fmla="*/ 35 h 57"/>
                  <a:gd name="T20" fmla="*/ 55 w 57"/>
                  <a:gd name="T21" fmla="*/ 39 h 57"/>
                  <a:gd name="T22" fmla="*/ 53 w 57"/>
                  <a:gd name="T23" fmla="*/ 45 h 57"/>
                  <a:gd name="T24" fmla="*/ 49 w 57"/>
                  <a:gd name="T25" fmla="*/ 49 h 57"/>
                  <a:gd name="T26" fmla="*/ 46 w 57"/>
                  <a:gd name="T27" fmla="*/ 53 h 57"/>
                  <a:gd name="T28" fmla="*/ 40 w 57"/>
                  <a:gd name="T29" fmla="*/ 55 h 57"/>
                  <a:gd name="T30" fmla="*/ 36 w 57"/>
                  <a:gd name="T31" fmla="*/ 57 h 57"/>
                  <a:gd name="T32" fmla="*/ 30 w 57"/>
                  <a:gd name="T33" fmla="*/ 57 h 57"/>
                  <a:gd name="T34" fmla="*/ 24 w 57"/>
                  <a:gd name="T35" fmla="*/ 57 h 57"/>
                  <a:gd name="T36" fmla="*/ 18 w 57"/>
                  <a:gd name="T37" fmla="*/ 55 h 57"/>
                  <a:gd name="T38" fmla="*/ 14 w 57"/>
                  <a:gd name="T39" fmla="*/ 53 h 57"/>
                  <a:gd name="T40" fmla="*/ 8 w 57"/>
                  <a:gd name="T41" fmla="*/ 49 h 57"/>
                  <a:gd name="T42" fmla="*/ 4 w 57"/>
                  <a:gd name="T43" fmla="*/ 45 h 57"/>
                  <a:gd name="T44" fmla="*/ 2 w 57"/>
                  <a:gd name="T45" fmla="*/ 39 h 57"/>
                  <a:gd name="T46" fmla="*/ 0 w 57"/>
                  <a:gd name="T47" fmla="*/ 35 h 57"/>
                  <a:gd name="T48" fmla="*/ 0 w 57"/>
                  <a:gd name="T49" fmla="*/ 28 h 57"/>
                  <a:gd name="T50" fmla="*/ 0 w 57"/>
                  <a:gd name="T51" fmla="*/ 24 h 57"/>
                  <a:gd name="T52" fmla="*/ 2 w 57"/>
                  <a:gd name="T53" fmla="*/ 18 h 57"/>
                  <a:gd name="T54" fmla="*/ 4 w 57"/>
                  <a:gd name="T55" fmla="*/ 12 h 57"/>
                  <a:gd name="T56" fmla="*/ 8 w 57"/>
                  <a:gd name="T57" fmla="*/ 8 h 57"/>
                  <a:gd name="T58" fmla="*/ 14 w 57"/>
                  <a:gd name="T59" fmla="*/ 4 h 57"/>
                  <a:gd name="T60" fmla="*/ 18 w 57"/>
                  <a:gd name="T61" fmla="*/ 2 h 57"/>
                  <a:gd name="T62" fmla="*/ 24 w 57"/>
                  <a:gd name="T63" fmla="*/ 0 h 57"/>
                  <a:gd name="T64" fmla="*/ 30 w 57"/>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57"/>
                  <a:gd name="T101" fmla="*/ 57 w 57"/>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57">
                    <a:moveTo>
                      <a:pt x="30" y="0"/>
                    </a:moveTo>
                    <a:lnTo>
                      <a:pt x="36" y="0"/>
                    </a:lnTo>
                    <a:lnTo>
                      <a:pt x="40" y="2"/>
                    </a:lnTo>
                    <a:lnTo>
                      <a:pt x="46" y="4"/>
                    </a:lnTo>
                    <a:lnTo>
                      <a:pt x="49" y="8"/>
                    </a:lnTo>
                    <a:lnTo>
                      <a:pt x="53" y="12"/>
                    </a:lnTo>
                    <a:lnTo>
                      <a:pt x="55" y="18"/>
                    </a:lnTo>
                    <a:lnTo>
                      <a:pt x="57" y="24"/>
                    </a:lnTo>
                    <a:lnTo>
                      <a:pt x="57" y="28"/>
                    </a:lnTo>
                    <a:lnTo>
                      <a:pt x="57" y="35"/>
                    </a:lnTo>
                    <a:lnTo>
                      <a:pt x="55" y="39"/>
                    </a:lnTo>
                    <a:lnTo>
                      <a:pt x="53" y="45"/>
                    </a:lnTo>
                    <a:lnTo>
                      <a:pt x="49" y="49"/>
                    </a:lnTo>
                    <a:lnTo>
                      <a:pt x="46" y="53"/>
                    </a:lnTo>
                    <a:lnTo>
                      <a:pt x="40" y="55"/>
                    </a:lnTo>
                    <a:lnTo>
                      <a:pt x="36" y="57"/>
                    </a:lnTo>
                    <a:lnTo>
                      <a:pt x="30" y="57"/>
                    </a:lnTo>
                    <a:lnTo>
                      <a:pt x="24" y="57"/>
                    </a:lnTo>
                    <a:lnTo>
                      <a:pt x="18" y="55"/>
                    </a:lnTo>
                    <a:lnTo>
                      <a:pt x="14" y="53"/>
                    </a:lnTo>
                    <a:lnTo>
                      <a:pt x="8" y="49"/>
                    </a:lnTo>
                    <a:lnTo>
                      <a:pt x="4" y="45"/>
                    </a:lnTo>
                    <a:lnTo>
                      <a:pt x="2" y="39"/>
                    </a:lnTo>
                    <a:lnTo>
                      <a:pt x="0" y="35"/>
                    </a:lnTo>
                    <a:lnTo>
                      <a:pt x="0" y="28"/>
                    </a:lnTo>
                    <a:lnTo>
                      <a:pt x="0" y="24"/>
                    </a:lnTo>
                    <a:lnTo>
                      <a:pt x="2" y="18"/>
                    </a:lnTo>
                    <a:lnTo>
                      <a:pt x="4" y="12"/>
                    </a:lnTo>
                    <a:lnTo>
                      <a:pt x="8" y="8"/>
                    </a:lnTo>
                    <a:lnTo>
                      <a:pt x="14" y="4"/>
                    </a:lnTo>
                    <a:lnTo>
                      <a:pt x="18" y="2"/>
                    </a:lnTo>
                    <a:lnTo>
                      <a:pt x="24" y="0"/>
                    </a:lnTo>
                    <a:lnTo>
                      <a:pt x="30"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17" name="Freeform 532"/>
              <p:cNvSpPr>
                <a:spLocks/>
              </p:cNvSpPr>
              <p:nvPr/>
            </p:nvSpPr>
            <p:spPr bwMode="auto">
              <a:xfrm>
                <a:off x="4575" y="1640"/>
                <a:ext cx="57" cy="57"/>
              </a:xfrm>
              <a:custGeom>
                <a:avLst/>
                <a:gdLst>
                  <a:gd name="T0" fmla="*/ 30 w 57"/>
                  <a:gd name="T1" fmla="*/ 0 h 57"/>
                  <a:gd name="T2" fmla="*/ 30 w 57"/>
                  <a:gd name="T3" fmla="*/ 0 h 57"/>
                  <a:gd name="T4" fmla="*/ 36 w 57"/>
                  <a:gd name="T5" fmla="*/ 0 h 57"/>
                  <a:gd name="T6" fmla="*/ 40 w 57"/>
                  <a:gd name="T7" fmla="*/ 2 h 57"/>
                  <a:gd name="T8" fmla="*/ 46 w 57"/>
                  <a:gd name="T9" fmla="*/ 4 h 57"/>
                  <a:gd name="T10" fmla="*/ 49 w 57"/>
                  <a:gd name="T11" fmla="*/ 8 h 57"/>
                  <a:gd name="T12" fmla="*/ 53 w 57"/>
                  <a:gd name="T13" fmla="*/ 12 h 57"/>
                  <a:gd name="T14" fmla="*/ 55 w 57"/>
                  <a:gd name="T15" fmla="*/ 18 h 57"/>
                  <a:gd name="T16" fmla="*/ 57 w 57"/>
                  <a:gd name="T17" fmla="*/ 24 h 57"/>
                  <a:gd name="T18" fmla="*/ 57 w 57"/>
                  <a:gd name="T19" fmla="*/ 28 h 57"/>
                  <a:gd name="T20" fmla="*/ 57 w 57"/>
                  <a:gd name="T21" fmla="*/ 35 h 57"/>
                  <a:gd name="T22" fmla="*/ 55 w 57"/>
                  <a:gd name="T23" fmla="*/ 39 h 57"/>
                  <a:gd name="T24" fmla="*/ 53 w 57"/>
                  <a:gd name="T25" fmla="*/ 45 h 57"/>
                  <a:gd name="T26" fmla="*/ 49 w 57"/>
                  <a:gd name="T27" fmla="*/ 49 h 57"/>
                  <a:gd name="T28" fmla="*/ 46 w 57"/>
                  <a:gd name="T29" fmla="*/ 53 h 57"/>
                  <a:gd name="T30" fmla="*/ 40 w 57"/>
                  <a:gd name="T31" fmla="*/ 55 h 57"/>
                  <a:gd name="T32" fmla="*/ 36 w 57"/>
                  <a:gd name="T33" fmla="*/ 57 h 57"/>
                  <a:gd name="T34" fmla="*/ 30 w 57"/>
                  <a:gd name="T35" fmla="*/ 57 h 57"/>
                  <a:gd name="T36" fmla="*/ 24 w 57"/>
                  <a:gd name="T37" fmla="*/ 57 h 57"/>
                  <a:gd name="T38" fmla="*/ 18 w 57"/>
                  <a:gd name="T39" fmla="*/ 55 h 57"/>
                  <a:gd name="T40" fmla="*/ 14 w 57"/>
                  <a:gd name="T41" fmla="*/ 53 h 57"/>
                  <a:gd name="T42" fmla="*/ 8 w 57"/>
                  <a:gd name="T43" fmla="*/ 49 h 57"/>
                  <a:gd name="T44" fmla="*/ 4 w 57"/>
                  <a:gd name="T45" fmla="*/ 45 h 57"/>
                  <a:gd name="T46" fmla="*/ 2 w 57"/>
                  <a:gd name="T47" fmla="*/ 39 h 57"/>
                  <a:gd name="T48" fmla="*/ 0 w 57"/>
                  <a:gd name="T49" fmla="*/ 35 h 57"/>
                  <a:gd name="T50" fmla="*/ 0 w 57"/>
                  <a:gd name="T51" fmla="*/ 28 h 57"/>
                  <a:gd name="T52" fmla="*/ 0 w 57"/>
                  <a:gd name="T53" fmla="*/ 24 h 57"/>
                  <a:gd name="T54" fmla="*/ 2 w 57"/>
                  <a:gd name="T55" fmla="*/ 18 h 57"/>
                  <a:gd name="T56" fmla="*/ 4 w 57"/>
                  <a:gd name="T57" fmla="*/ 12 h 57"/>
                  <a:gd name="T58" fmla="*/ 8 w 57"/>
                  <a:gd name="T59" fmla="*/ 8 h 57"/>
                  <a:gd name="T60" fmla="*/ 14 w 57"/>
                  <a:gd name="T61" fmla="*/ 4 h 57"/>
                  <a:gd name="T62" fmla="*/ 18 w 57"/>
                  <a:gd name="T63" fmla="*/ 2 h 57"/>
                  <a:gd name="T64" fmla="*/ 24 w 57"/>
                  <a:gd name="T65" fmla="*/ 0 h 57"/>
                  <a:gd name="T66" fmla="*/ 30 w 57"/>
                  <a:gd name="T67" fmla="*/ 0 h 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
                  <a:gd name="T103" fmla="*/ 0 h 57"/>
                  <a:gd name="T104" fmla="*/ 57 w 57"/>
                  <a:gd name="T105" fmla="*/ 57 h 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 h="57">
                    <a:moveTo>
                      <a:pt x="30" y="0"/>
                    </a:moveTo>
                    <a:lnTo>
                      <a:pt x="30" y="0"/>
                    </a:lnTo>
                    <a:lnTo>
                      <a:pt x="36" y="0"/>
                    </a:lnTo>
                    <a:lnTo>
                      <a:pt x="40" y="2"/>
                    </a:lnTo>
                    <a:lnTo>
                      <a:pt x="46" y="4"/>
                    </a:lnTo>
                    <a:lnTo>
                      <a:pt x="49" y="8"/>
                    </a:lnTo>
                    <a:lnTo>
                      <a:pt x="53" y="12"/>
                    </a:lnTo>
                    <a:lnTo>
                      <a:pt x="55" y="18"/>
                    </a:lnTo>
                    <a:lnTo>
                      <a:pt x="57" y="24"/>
                    </a:lnTo>
                    <a:lnTo>
                      <a:pt x="57" y="28"/>
                    </a:lnTo>
                    <a:lnTo>
                      <a:pt x="57" y="35"/>
                    </a:lnTo>
                    <a:lnTo>
                      <a:pt x="55" y="39"/>
                    </a:lnTo>
                    <a:lnTo>
                      <a:pt x="53" y="45"/>
                    </a:lnTo>
                    <a:lnTo>
                      <a:pt x="49" y="49"/>
                    </a:lnTo>
                    <a:lnTo>
                      <a:pt x="46" y="53"/>
                    </a:lnTo>
                    <a:lnTo>
                      <a:pt x="40" y="55"/>
                    </a:lnTo>
                    <a:lnTo>
                      <a:pt x="36" y="57"/>
                    </a:lnTo>
                    <a:lnTo>
                      <a:pt x="30" y="57"/>
                    </a:lnTo>
                    <a:lnTo>
                      <a:pt x="24" y="57"/>
                    </a:lnTo>
                    <a:lnTo>
                      <a:pt x="18" y="55"/>
                    </a:lnTo>
                    <a:lnTo>
                      <a:pt x="14" y="53"/>
                    </a:lnTo>
                    <a:lnTo>
                      <a:pt x="8" y="49"/>
                    </a:lnTo>
                    <a:lnTo>
                      <a:pt x="4" y="45"/>
                    </a:lnTo>
                    <a:lnTo>
                      <a:pt x="2" y="39"/>
                    </a:lnTo>
                    <a:lnTo>
                      <a:pt x="0" y="35"/>
                    </a:lnTo>
                    <a:lnTo>
                      <a:pt x="0" y="28"/>
                    </a:lnTo>
                    <a:lnTo>
                      <a:pt x="0" y="24"/>
                    </a:lnTo>
                    <a:lnTo>
                      <a:pt x="2" y="18"/>
                    </a:lnTo>
                    <a:lnTo>
                      <a:pt x="4" y="12"/>
                    </a:lnTo>
                    <a:lnTo>
                      <a:pt x="8" y="8"/>
                    </a:lnTo>
                    <a:lnTo>
                      <a:pt x="14" y="4"/>
                    </a:lnTo>
                    <a:lnTo>
                      <a:pt x="18" y="2"/>
                    </a:lnTo>
                    <a:lnTo>
                      <a:pt x="24" y="0"/>
                    </a:lnTo>
                    <a:lnTo>
                      <a:pt x="30"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18" name="Freeform 533"/>
              <p:cNvSpPr>
                <a:spLocks/>
              </p:cNvSpPr>
              <p:nvPr/>
            </p:nvSpPr>
            <p:spPr bwMode="auto">
              <a:xfrm>
                <a:off x="4557" y="1630"/>
                <a:ext cx="65" cy="65"/>
              </a:xfrm>
              <a:custGeom>
                <a:avLst/>
                <a:gdLst>
                  <a:gd name="T0" fmla="*/ 34 w 65"/>
                  <a:gd name="T1" fmla="*/ 0 h 65"/>
                  <a:gd name="T2" fmla="*/ 40 w 65"/>
                  <a:gd name="T3" fmla="*/ 0 h 65"/>
                  <a:gd name="T4" fmla="*/ 46 w 65"/>
                  <a:gd name="T5" fmla="*/ 2 h 65"/>
                  <a:gd name="T6" fmla="*/ 52 w 65"/>
                  <a:gd name="T7" fmla="*/ 6 h 65"/>
                  <a:gd name="T8" fmla="*/ 56 w 65"/>
                  <a:gd name="T9" fmla="*/ 10 h 65"/>
                  <a:gd name="T10" fmla="*/ 60 w 65"/>
                  <a:gd name="T11" fmla="*/ 14 h 65"/>
                  <a:gd name="T12" fmla="*/ 64 w 65"/>
                  <a:gd name="T13" fmla="*/ 20 h 65"/>
                  <a:gd name="T14" fmla="*/ 65 w 65"/>
                  <a:gd name="T15" fmla="*/ 26 h 65"/>
                  <a:gd name="T16" fmla="*/ 65 w 65"/>
                  <a:gd name="T17" fmla="*/ 32 h 65"/>
                  <a:gd name="T18" fmla="*/ 65 w 65"/>
                  <a:gd name="T19" fmla="*/ 40 h 65"/>
                  <a:gd name="T20" fmla="*/ 64 w 65"/>
                  <a:gd name="T21" fmla="*/ 45 h 65"/>
                  <a:gd name="T22" fmla="*/ 60 w 65"/>
                  <a:gd name="T23" fmla="*/ 49 h 65"/>
                  <a:gd name="T24" fmla="*/ 56 w 65"/>
                  <a:gd name="T25" fmla="*/ 55 h 65"/>
                  <a:gd name="T26" fmla="*/ 52 w 65"/>
                  <a:gd name="T27" fmla="*/ 59 h 65"/>
                  <a:gd name="T28" fmla="*/ 46 w 65"/>
                  <a:gd name="T29" fmla="*/ 63 h 65"/>
                  <a:gd name="T30" fmla="*/ 40 w 65"/>
                  <a:gd name="T31" fmla="*/ 65 h 65"/>
                  <a:gd name="T32" fmla="*/ 34 w 65"/>
                  <a:gd name="T33" fmla="*/ 65 h 65"/>
                  <a:gd name="T34" fmla="*/ 26 w 65"/>
                  <a:gd name="T35" fmla="*/ 65 h 65"/>
                  <a:gd name="T36" fmla="*/ 20 w 65"/>
                  <a:gd name="T37" fmla="*/ 63 h 65"/>
                  <a:gd name="T38" fmla="*/ 14 w 65"/>
                  <a:gd name="T39" fmla="*/ 59 h 65"/>
                  <a:gd name="T40" fmla="*/ 10 w 65"/>
                  <a:gd name="T41" fmla="*/ 55 h 65"/>
                  <a:gd name="T42" fmla="*/ 6 w 65"/>
                  <a:gd name="T43" fmla="*/ 49 h 65"/>
                  <a:gd name="T44" fmla="*/ 2 w 65"/>
                  <a:gd name="T45" fmla="*/ 45 h 65"/>
                  <a:gd name="T46" fmla="*/ 0 w 65"/>
                  <a:gd name="T47" fmla="*/ 40 h 65"/>
                  <a:gd name="T48" fmla="*/ 0 w 65"/>
                  <a:gd name="T49" fmla="*/ 32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2" y="6"/>
                    </a:lnTo>
                    <a:lnTo>
                      <a:pt x="56" y="10"/>
                    </a:lnTo>
                    <a:lnTo>
                      <a:pt x="60" y="14"/>
                    </a:lnTo>
                    <a:lnTo>
                      <a:pt x="64" y="20"/>
                    </a:lnTo>
                    <a:lnTo>
                      <a:pt x="65" y="26"/>
                    </a:lnTo>
                    <a:lnTo>
                      <a:pt x="65" y="32"/>
                    </a:lnTo>
                    <a:lnTo>
                      <a:pt x="65" y="40"/>
                    </a:lnTo>
                    <a:lnTo>
                      <a:pt x="64" y="45"/>
                    </a:lnTo>
                    <a:lnTo>
                      <a:pt x="60" y="49"/>
                    </a:lnTo>
                    <a:lnTo>
                      <a:pt x="56" y="55"/>
                    </a:lnTo>
                    <a:lnTo>
                      <a:pt x="52" y="59"/>
                    </a:lnTo>
                    <a:lnTo>
                      <a:pt x="46" y="63"/>
                    </a:lnTo>
                    <a:lnTo>
                      <a:pt x="40" y="65"/>
                    </a:lnTo>
                    <a:lnTo>
                      <a:pt x="34" y="65"/>
                    </a:lnTo>
                    <a:lnTo>
                      <a:pt x="26" y="65"/>
                    </a:lnTo>
                    <a:lnTo>
                      <a:pt x="20" y="63"/>
                    </a:lnTo>
                    <a:lnTo>
                      <a:pt x="14" y="59"/>
                    </a:lnTo>
                    <a:lnTo>
                      <a:pt x="10" y="55"/>
                    </a:lnTo>
                    <a:lnTo>
                      <a:pt x="6" y="49"/>
                    </a:lnTo>
                    <a:lnTo>
                      <a:pt x="2" y="45"/>
                    </a:lnTo>
                    <a:lnTo>
                      <a:pt x="0" y="40"/>
                    </a:lnTo>
                    <a:lnTo>
                      <a:pt x="0" y="32"/>
                    </a:lnTo>
                    <a:lnTo>
                      <a:pt x="0" y="26"/>
                    </a:lnTo>
                    <a:lnTo>
                      <a:pt x="2"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19" name="Freeform 534"/>
              <p:cNvSpPr>
                <a:spLocks/>
              </p:cNvSpPr>
              <p:nvPr/>
            </p:nvSpPr>
            <p:spPr bwMode="auto">
              <a:xfrm>
                <a:off x="4557" y="1630"/>
                <a:ext cx="65" cy="65"/>
              </a:xfrm>
              <a:custGeom>
                <a:avLst/>
                <a:gdLst>
                  <a:gd name="T0" fmla="*/ 34 w 65"/>
                  <a:gd name="T1" fmla="*/ 0 h 65"/>
                  <a:gd name="T2" fmla="*/ 34 w 65"/>
                  <a:gd name="T3" fmla="*/ 0 h 65"/>
                  <a:gd name="T4" fmla="*/ 40 w 65"/>
                  <a:gd name="T5" fmla="*/ 0 h 65"/>
                  <a:gd name="T6" fmla="*/ 46 w 65"/>
                  <a:gd name="T7" fmla="*/ 2 h 65"/>
                  <a:gd name="T8" fmla="*/ 52 w 65"/>
                  <a:gd name="T9" fmla="*/ 6 h 65"/>
                  <a:gd name="T10" fmla="*/ 56 w 65"/>
                  <a:gd name="T11" fmla="*/ 10 h 65"/>
                  <a:gd name="T12" fmla="*/ 60 w 65"/>
                  <a:gd name="T13" fmla="*/ 14 h 65"/>
                  <a:gd name="T14" fmla="*/ 64 w 65"/>
                  <a:gd name="T15" fmla="*/ 20 h 65"/>
                  <a:gd name="T16" fmla="*/ 65 w 65"/>
                  <a:gd name="T17" fmla="*/ 26 h 65"/>
                  <a:gd name="T18" fmla="*/ 65 w 65"/>
                  <a:gd name="T19" fmla="*/ 32 h 65"/>
                  <a:gd name="T20" fmla="*/ 65 w 65"/>
                  <a:gd name="T21" fmla="*/ 40 h 65"/>
                  <a:gd name="T22" fmla="*/ 64 w 65"/>
                  <a:gd name="T23" fmla="*/ 45 h 65"/>
                  <a:gd name="T24" fmla="*/ 60 w 65"/>
                  <a:gd name="T25" fmla="*/ 49 h 65"/>
                  <a:gd name="T26" fmla="*/ 56 w 65"/>
                  <a:gd name="T27" fmla="*/ 55 h 65"/>
                  <a:gd name="T28" fmla="*/ 52 w 65"/>
                  <a:gd name="T29" fmla="*/ 59 h 65"/>
                  <a:gd name="T30" fmla="*/ 46 w 65"/>
                  <a:gd name="T31" fmla="*/ 63 h 65"/>
                  <a:gd name="T32" fmla="*/ 40 w 65"/>
                  <a:gd name="T33" fmla="*/ 65 h 65"/>
                  <a:gd name="T34" fmla="*/ 34 w 65"/>
                  <a:gd name="T35" fmla="*/ 65 h 65"/>
                  <a:gd name="T36" fmla="*/ 26 w 65"/>
                  <a:gd name="T37" fmla="*/ 65 h 65"/>
                  <a:gd name="T38" fmla="*/ 20 w 65"/>
                  <a:gd name="T39" fmla="*/ 63 h 65"/>
                  <a:gd name="T40" fmla="*/ 14 w 65"/>
                  <a:gd name="T41" fmla="*/ 59 h 65"/>
                  <a:gd name="T42" fmla="*/ 10 w 65"/>
                  <a:gd name="T43" fmla="*/ 55 h 65"/>
                  <a:gd name="T44" fmla="*/ 6 w 65"/>
                  <a:gd name="T45" fmla="*/ 49 h 65"/>
                  <a:gd name="T46" fmla="*/ 2 w 65"/>
                  <a:gd name="T47" fmla="*/ 45 h 65"/>
                  <a:gd name="T48" fmla="*/ 0 w 65"/>
                  <a:gd name="T49" fmla="*/ 40 h 65"/>
                  <a:gd name="T50" fmla="*/ 0 w 65"/>
                  <a:gd name="T51" fmla="*/ 32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2" y="6"/>
                    </a:lnTo>
                    <a:lnTo>
                      <a:pt x="56" y="10"/>
                    </a:lnTo>
                    <a:lnTo>
                      <a:pt x="60" y="14"/>
                    </a:lnTo>
                    <a:lnTo>
                      <a:pt x="64" y="20"/>
                    </a:lnTo>
                    <a:lnTo>
                      <a:pt x="65" y="26"/>
                    </a:lnTo>
                    <a:lnTo>
                      <a:pt x="65" y="32"/>
                    </a:lnTo>
                    <a:lnTo>
                      <a:pt x="65" y="40"/>
                    </a:lnTo>
                    <a:lnTo>
                      <a:pt x="64" y="45"/>
                    </a:lnTo>
                    <a:lnTo>
                      <a:pt x="60" y="49"/>
                    </a:lnTo>
                    <a:lnTo>
                      <a:pt x="56" y="55"/>
                    </a:lnTo>
                    <a:lnTo>
                      <a:pt x="52" y="59"/>
                    </a:lnTo>
                    <a:lnTo>
                      <a:pt x="46" y="63"/>
                    </a:lnTo>
                    <a:lnTo>
                      <a:pt x="40" y="65"/>
                    </a:lnTo>
                    <a:lnTo>
                      <a:pt x="34" y="65"/>
                    </a:lnTo>
                    <a:lnTo>
                      <a:pt x="26" y="65"/>
                    </a:lnTo>
                    <a:lnTo>
                      <a:pt x="20" y="63"/>
                    </a:lnTo>
                    <a:lnTo>
                      <a:pt x="14" y="59"/>
                    </a:lnTo>
                    <a:lnTo>
                      <a:pt x="10" y="55"/>
                    </a:lnTo>
                    <a:lnTo>
                      <a:pt x="6" y="49"/>
                    </a:lnTo>
                    <a:lnTo>
                      <a:pt x="2" y="45"/>
                    </a:lnTo>
                    <a:lnTo>
                      <a:pt x="0" y="40"/>
                    </a:lnTo>
                    <a:lnTo>
                      <a:pt x="0" y="32"/>
                    </a:lnTo>
                    <a:lnTo>
                      <a:pt x="0" y="26"/>
                    </a:lnTo>
                    <a:lnTo>
                      <a:pt x="2"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0" name="Freeform 535"/>
              <p:cNvSpPr>
                <a:spLocks/>
              </p:cNvSpPr>
              <p:nvPr/>
            </p:nvSpPr>
            <p:spPr bwMode="auto">
              <a:xfrm>
                <a:off x="4591" y="1620"/>
                <a:ext cx="65" cy="65"/>
              </a:xfrm>
              <a:custGeom>
                <a:avLst/>
                <a:gdLst>
                  <a:gd name="T0" fmla="*/ 31 w 65"/>
                  <a:gd name="T1" fmla="*/ 0 h 65"/>
                  <a:gd name="T2" fmla="*/ 39 w 65"/>
                  <a:gd name="T3" fmla="*/ 0 h 65"/>
                  <a:gd name="T4" fmla="*/ 45 w 65"/>
                  <a:gd name="T5" fmla="*/ 2 h 65"/>
                  <a:gd name="T6" fmla="*/ 49 w 65"/>
                  <a:gd name="T7" fmla="*/ 6 h 65"/>
                  <a:gd name="T8" fmla="*/ 55 w 65"/>
                  <a:gd name="T9" fmla="*/ 10 h 65"/>
                  <a:gd name="T10" fmla="*/ 59 w 65"/>
                  <a:gd name="T11" fmla="*/ 14 h 65"/>
                  <a:gd name="T12" fmla="*/ 61 w 65"/>
                  <a:gd name="T13" fmla="*/ 20 h 65"/>
                  <a:gd name="T14" fmla="*/ 63 w 65"/>
                  <a:gd name="T15" fmla="*/ 26 h 65"/>
                  <a:gd name="T16" fmla="*/ 65 w 65"/>
                  <a:gd name="T17" fmla="*/ 32 h 65"/>
                  <a:gd name="T18" fmla="*/ 63 w 65"/>
                  <a:gd name="T19" fmla="*/ 38 h 65"/>
                  <a:gd name="T20" fmla="*/ 61 w 65"/>
                  <a:gd name="T21" fmla="*/ 46 h 65"/>
                  <a:gd name="T22" fmla="*/ 59 w 65"/>
                  <a:gd name="T23" fmla="*/ 50 h 65"/>
                  <a:gd name="T24" fmla="*/ 55 w 65"/>
                  <a:gd name="T25" fmla="*/ 55 h 65"/>
                  <a:gd name="T26" fmla="*/ 49 w 65"/>
                  <a:gd name="T27" fmla="*/ 59 h 65"/>
                  <a:gd name="T28" fmla="*/ 45 w 65"/>
                  <a:gd name="T29" fmla="*/ 61 h 65"/>
                  <a:gd name="T30" fmla="*/ 39 w 65"/>
                  <a:gd name="T31" fmla="*/ 63 h 65"/>
                  <a:gd name="T32" fmla="*/ 31 w 65"/>
                  <a:gd name="T33" fmla="*/ 65 h 65"/>
                  <a:gd name="T34" fmla="*/ 26 w 65"/>
                  <a:gd name="T35" fmla="*/ 63 h 65"/>
                  <a:gd name="T36" fmla="*/ 20 w 65"/>
                  <a:gd name="T37" fmla="*/ 61 h 65"/>
                  <a:gd name="T38" fmla="*/ 14 w 65"/>
                  <a:gd name="T39" fmla="*/ 59 h 65"/>
                  <a:gd name="T40" fmla="*/ 10 w 65"/>
                  <a:gd name="T41" fmla="*/ 55 h 65"/>
                  <a:gd name="T42" fmla="*/ 6 w 65"/>
                  <a:gd name="T43" fmla="*/ 50 h 65"/>
                  <a:gd name="T44" fmla="*/ 2 w 65"/>
                  <a:gd name="T45" fmla="*/ 46 h 65"/>
                  <a:gd name="T46" fmla="*/ 0 w 65"/>
                  <a:gd name="T47" fmla="*/ 38 h 65"/>
                  <a:gd name="T48" fmla="*/ 0 w 65"/>
                  <a:gd name="T49" fmla="*/ 32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49" y="6"/>
                    </a:lnTo>
                    <a:lnTo>
                      <a:pt x="55" y="10"/>
                    </a:lnTo>
                    <a:lnTo>
                      <a:pt x="59" y="14"/>
                    </a:lnTo>
                    <a:lnTo>
                      <a:pt x="61" y="20"/>
                    </a:lnTo>
                    <a:lnTo>
                      <a:pt x="63" y="26"/>
                    </a:lnTo>
                    <a:lnTo>
                      <a:pt x="65" y="32"/>
                    </a:lnTo>
                    <a:lnTo>
                      <a:pt x="63" y="38"/>
                    </a:lnTo>
                    <a:lnTo>
                      <a:pt x="61" y="46"/>
                    </a:lnTo>
                    <a:lnTo>
                      <a:pt x="59" y="50"/>
                    </a:lnTo>
                    <a:lnTo>
                      <a:pt x="55" y="55"/>
                    </a:lnTo>
                    <a:lnTo>
                      <a:pt x="49" y="59"/>
                    </a:lnTo>
                    <a:lnTo>
                      <a:pt x="45" y="61"/>
                    </a:lnTo>
                    <a:lnTo>
                      <a:pt x="39" y="63"/>
                    </a:lnTo>
                    <a:lnTo>
                      <a:pt x="31" y="65"/>
                    </a:lnTo>
                    <a:lnTo>
                      <a:pt x="26" y="63"/>
                    </a:lnTo>
                    <a:lnTo>
                      <a:pt x="20" y="61"/>
                    </a:lnTo>
                    <a:lnTo>
                      <a:pt x="14" y="59"/>
                    </a:lnTo>
                    <a:lnTo>
                      <a:pt x="10" y="55"/>
                    </a:lnTo>
                    <a:lnTo>
                      <a:pt x="6" y="50"/>
                    </a:lnTo>
                    <a:lnTo>
                      <a:pt x="2" y="46"/>
                    </a:lnTo>
                    <a:lnTo>
                      <a:pt x="0" y="38"/>
                    </a:lnTo>
                    <a:lnTo>
                      <a:pt x="0" y="32"/>
                    </a:lnTo>
                    <a:lnTo>
                      <a:pt x="0" y="26"/>
                    </a:lnTo>
                    <a:lnTo>
                      <a:pt x="2" y="20"/>
                    </a:lnTo>
                    <a:lnTo>
                      <a:pt x="6"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1" name="Freeform 536"/>
              <p:cNvSpPr>
                <a:spLocks/>
              </p:cNvSpPr>
              <p:nvPr/>
            </p:nvSpPr>
            <p:spPr bwMode="auto">
              <a:xfrm>
                <a:off x="4591" y="1620"/>
                <a:ext cx="65" cy="65"/>
              </a:xfrm>
              <a:custGeom>
                <a:avLst/>
                <a:gdLst>
                  <a:gd name="T0" fmla="*/ 31 w 65"/>
                  <a:gd name="T1" fmla="*/ 0 h 65"/>
                  <a:gd name="T2" fmla="*/ 31 w 65"/>
                  <a:gd name="T3" fmla="*/ 0 h 65"/>
                  <a:gd name="T4" fmla="*/ 39 w 65"/>
                  <a:gd name="T5" fmla="*/ 0 h 65"/>
                  <a:gd name="T6" fmla="*/ 45 w 65"/>
                  <a:gd name="T7" fmla="*/ 2 h 65"/>
                  <a:gd name="T8" fmla="*/ 49 w 65"/>
                  <a:gd name="T9" fmla="*/ 6 h 65"/>
                  <a:gd name="T10" fmla="*/ 55 w 65"/>
                  <a:gd name="T11" fmla="*/ 10 h 65"/>
                  <a:gd name="T12" fmla="*/ 59 w 65"/>
                  <a:gd name="T13" fmla="*/ 14 h 65"/>
                  <a:gd name="T14" fmla="*/ 61 w 65"/>
                  <a:gd name="T15" fmla="*/ 20 h 65"/>
                  <a:gd name="T16" fmla="*/ 63 w 65"/>
                  <a:gd name="T17" fmla="*/ 26 h 65"/>
                  <a:gd name="T18" fmla="*/ 65 w 65"/>
                  <a:gd name="T19" fmla="*/ 32 h 65"/>
                  <a:gd name="T20" fmla="*/ 63 w 65"/>
                  <a:gd name="T21" fmla="*/ 38 h 65"/>
                  <a:gd name="T22" fmla="*/ 61 w 65"/>
                  <a:gd name="T23" fmla="*/ 46 h 65"/>
                  <a:gd name="T24" fmla="*/ 59 w 65"/>
                  <a:gd name="T25" fmla="*/ 50 h 65"/>
                  <a:gd name="T26" fmla="*/ 55 w 65"/>
                  <a:gd name="T27" fmla="*/ 55 h 65"/>
                  <a:gd name="T28" fmla="*/ 49 w 65"/>
                  <a:gd name="T29" fmla="*/ 59 h 65"/>
                  <a:gd name="T30" fmla="*/ 45 w 65"/>
                  <a:gd name="T31" fmla="*/ 61 h 65"/>
                  <a:gd name="T32" fmla="*/ 39 w 65"/>
                  <a:gd name="T33" fmla="*/ 63 h 65"/>
                  <a:gd name="T34" fmla="*/ 31 w 65"/>
                  <a:gd name="T35" fmla="*/ 65 h 65"/>
                  <a:gd name="T36" fmla="*/ 26 w 65"/>
                  <a:gd name="T37" fmla="*/ 63 h 65"/>
                  <a:gd name="T38" fmla="*/ 20 w 65"/>
                  <a:gd name="T39" fmla="*/ 61 h 65"/>
                  <a:gd name="T40" fmla="*/ 14 w 65"/>
                  <a:gd name="T41" fmla="*/ 59 h 65"/>
                  <a:gd name="T42" fmla="*/ 10 w 65"/>
                  <a:gd name="T43" fmla="*/ 55 h 65"/>
                  <a:gd name="T44" fmla="*/ 6 w 65"/>
                  <a:gd name="T45" fmla="*/ 50 h 65"/>
                  <a:gd name="T46" fmla="*/ 2 w 65"/>
                  <a:gd name="T47" fmla="*/ 46 h 65"/>
                  <a:gd name="T48" fmla="*/ 0 w 65"/>
                  <a:gd name="T49" fmla="*/ 38 h 65"/>
                  <a:gd name="T50" fmla="*/ 0 w 65"/>
                  <a:gd name="T51" fmla="*/ 32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49" y="6"/>
                    </a:lnTo>
                    <a:lnTo>
                      <a:pt x="55" y="10"/>
                    </a:lnTo>
                    <a:lnTo>
                      <a:pt x="59" y="14"/>
                    </a:lnTo>
                    <a:lnTo>
                      <a:pt x="61" y="20"/>
                    </a:lnTo>
                    <a:lnTo>
                      <a:pt x="63" y="26"/>
                    </a:lnTo>
                    <a:lnTo>
                      <a:pt x="65" y="32"/>
                    </a:lnTo>
                    <a:lnTo>
                      <a:pt x="63" y="38"/>
                    </a:lnTo>
                    <a:lnTo>
                      <a:pt x="61" y="46"/>
                    </a:lnTo>
                    <a:lnTo>
                      <a:pt x="59" y="50"/>
                    </a:lnTo>
                    <a:lnTo>
                      <a:pt x="55" y="55"/>
                    </a:lnTo>
                    <a:lnTo>
                      <a:pt x="49" y="59"/>
                    </a:lnTo>
                    <a:lnTo>
                      <a:pt x="45" y="61"/>
                    </a:lnTo>
                    <a:lnTo>
                      <a:pt x="39" y="63"/>
                    </a:lnTo>
                    <a:lnTo>
                      <a:pt x="31" y="65"/>
                    </a:lnTo>
                    <a:lnTo>
                      <a:pt x="26" y="63"/>
                    </a:lnTo>
                    <a:lnTo>
                      <a:pt x="20" y="61"/>
                    </a:lnTo>
                    <a:lnTo>
                      <a:pt x="14" y="59"/>
                    </a:lnTo>
                    <a:lnTo>
                      <a:pt x="10" y="55"/>
                    </a:lnTo>
                    <a:lnTo>
                      <a:pt x="6" y="50"/>
                    </a:lnTo>
                    <a:lnTo>
                      <a:pt x="2" y="46"/>
                    </a:lnTo>
                    <a:lnTo>
                      <a:pt x="0" y="38"/>
                    </a:lnTo>
                    <a:lnTo>
                      <a:pt x="0" y="32"/>
                    </a:lnTo>
                    <a:lnTo>
                      <a:pt x="0" y="26"/>
                    </a:lnTo>
                    <a:lnTo>
                      <a:pt x="2" y="20"/>
                    </a:lnTo>
                    <a:lnTo>
                      <a:pt x="6"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2" name="Freeform 537"/>
              <p:cNvSpPr>
                <a:spLocks/>
              </p:cNvSpPr>
              <p:nvPr/>
            </p:nvSpPr>
            <p:spPr bwMode="auto">
              <a:xfrm>
                <a:off x="4589" y="1638"/>
                <a:ext cx="63" cy="63"/>
              </a:xfrm>
              <a:custGeom>
                <a:avLst/>
                <a:gdLst>
                  <a:gd name="T0" fmla="*/ 32 w 63"/>
                  <a:gd name="T1" fmla="*/ 63 h 63"/>
                  <a:gd name="T2" fmla="*/ 26 w 63"/>
                  <a:gd name="T3" fmla="*/ 63 h 63"/>
                  <a:gd name="T4" fmla="*/ 18 w 63"/>
                  <a:gd name="T5" fmla="*/ 61 h 63"/>
                  <a:gd name="T6" fmla="*/ 14 w 63"/>
                  <a:gd name="T7" fmla="*/ 59 h 63"/>
                  <a:gd name="T8" fmla="*/ 8 w 63"/>
                  <a:gd name="T9" fmla="*/ 53 h 63"/>
                  <a:gd name="T10" fmla="*/ 4 w 63"/>
                  <a:gd name="T11" fmla="*/ 49 h 63"/>
                  <a:gd name="T12" fmla="*/ 2 w 63"/>
                  <a:gd name="T13" fmla="*/ 43 h 63"/>
                  <a:gd name="T14" fmla="*/ 0 w 63"/>
                  <a:gd name="T15" fmla="*/ 37 h 63"/>
                  <a:gd name="T16" fmla="*/ 0 w 63"/>
                  <a:gd name="T17" fmla="*/ 32 h 63"/>
                  <a:gd name="T18" fmla="*/ 0 w 63"/>
                  <a:gd name="T19" fmla="*/ 26 h 63"/>
                  <a:gd name="T20" fmla="*/ 2 w 63"/>
                  <a:gd name="T21" fmla="*/ 20 h 63"/>
                  <a:gd name="T22" fmla="*/ 4 w 63"/>
                  <a:gd name="T23" fmla="*/ 14 h 63"/>
                  <a:gd name="T24" fmla="*/ 8 w 63"/>
                  <a:gd name="T25" fmla="*/ 8 h 63"/>
                  <a:gd name="T26" fmla="*/ 14 w 63"/>
                  <a:gd name="T27" fmla="*/ 4 h 63"/>
                  <a:gd name="T28" fmla="*/ 18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6 h 63"/>
                  <a:gd name="T48" fmla="*/ 63 w 63"/>
                  <a:gd name="T49" fmla="*/ 32 h 63"/>
                  <a:gd name="T50" fmla="*/ 63 w 63"/>
                  <a:gd name="T51" fmla="*/ 37 h 63"/>
                  <a:gd name="T52" fmla="*/ 61 w 63"/>
                  <a:gd name="T53" fmla="*/ 43 h 63"/>
                  <a:gd name="T54" fmla="*/ 57 w 63"/>
                  <a:gd name="T55" fmla="*/ 49 h 63"/>
                  <a:gd name="T56" fmla="*/ 55 w 63"/>
                  <a:gd name="T57" fmla="*/ 53 h 63"/>
                  <a:gd name="T58" fmla="*/ 49 w 63"/>
                  <a:gd name="T59" fmla="*/ 59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18" y="61"/>
                    </a:lnTo>
                    <a:lnTo>
                      <a:pt x="14" y="59"/>
                    </a:lnTo>
                    <a:lnTo>
                      <a:pt x="8" y="53"/>
                    </a:lnTo>
                    <a:lnTo>
                      <a:pt x="4" y="49"/>
                    </a:lnTo>
                    <a:lnTo>
                      <a:pt x="2" y="43"/>
                    </a:lnTo>
                    <a:lnTo>
                      <a:pt x="0" y="37"/>
                    </a:lnTo>
                    <a:lnTo>
                      <a:pt x="0" y="32"/>
                    </a:lnTo>
                    <a:lnTo>
                      <a:pt x="0" y="26"/>
                    </a:lnTo>
                    <a:lnTo>
                      <a:pt x="2" y="20"/>
                    </a:lnTo>
                    <a:lnTo>
                      <a:pt x="4" y="14"/>
                    </a:lnTo>
                    <a:lnTo>
                      <a:pt x="8" y="8"/>
                    </a:lnTo>
                    <a:lnTo>
                      <a:pt x="14" y="4"/>
                    </a:lnTo>
                    <a:lnTo>
                      <a:pt x="18" y="2"/>
                    </a:lnTo>
                    <a:lnTo>
                      <a:pt x="26" y="0"/>
                    </a:lnTo>
                    <a:lnTo>
                      <a:pt x="32" y="0"/>
                    </a:lnTo>
                    <a:lnTo>
                      <a:pt x="37" y="0"/>
                    </a:lnTo>
                    <a:lnTo>
                      <a:pt x="43" y="2"/>
                    </a:lnTo>
                    <a:lnTo>
                      <a:pt x="49" y="4"/>
                    </a:lnTo>
                    <a:lnTo>
                      <a:pt x="55" y="8"/>
                    </a:lnTo>
                    <a:lnTo>
                      <a:pt x="57" y="14"/>
                    </a:lnTo>
                    <a:lnTo>
                      <a:pt x="61" y="20"/>
                    </a:lnTo>
                    <a:lnTo>
                      <a:pt x="63" y="26"/>
                    </a:lnTo>
                    <a:lnTo>
                      <a:pt x="63" y="32"/>
                    </a:lnTo>
                    <a:lnTo>
                      <a:pt x="63" y="37"/>
                    </a:lnTo>
                    <a:lnTo>
                      <a:pt x="61" y="43"/>
                    </a:lnTo>
                    <a:lnTo>
                      <a:pt x="57" y="49"/>
                    </a:lnTo>
                    <a:lnTo>
                      <a:pt x="55" y="53"/>
                    </a:lnTo>
                    <a:lnTo>
                      <a:pt x="49" y="59"/>
                    </a:lnTo>
                    <a:lnTo>
                      <a:pt x="43" y="61"/>
                    </a:lnTo>
                    <a:lnTo>
                      <a:pt x="37" y="63"/>
                    </a:lnTo>
                    <a:lnTo>
                      <a:pt x="32"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3" name="Freeform 538"/>
              <p:cNvSpPr>
                <a:spLocks/>
              </p:cNvSpPr>
              <p:nvPr/>
            </p:nvSpPr>
            <p:spPr bwMode="auto">
              <a:xfrm>
                <a:off x="4589" y="1638"/>
                <a:ext cx="63" cy="63"/>
              </a:xfrm>
              <a:custGeom>
                <a:avLst/>
                <a:gdLst>
                  <a:gd name="T0" fmla="*/ 32 w 63"/>
                  <a:gd name="T1" fmla="*/ 63 h 63"/>
                  <a:gd name="T2" fmla="*/ 32 w 63"/>
                  <a:gd name="T3" fmla="*/ 63 h 63"/>
                  <a:gd name="T4" fmla="*/ 26 w 63"/>
                  <a:gd name="T5" fmla="*/ 63 h 63"/>
                  <a:gd name="T6" fmla="*/ 18 w 63"/>
                  <a:gd name="T7" fmla="*/ 61 h 63"/>
                  <a:gd name="T8" fmla="*/ 14 w 63"/>
                  <a:gd name="T9" fmla="*/ 59 h 63"/>
                  <a:gd name="T10" fmla="*/ 8 w 63"/>
                  <a:gd name="T11" fmla="*/ 53 h 63"/>
                  <a:gd name="T12" fmla="*/ 4 w 63"/>
                  <a:gd name="T13" fmla="*/ 49 h 63"/>
                  <a:gd name="T14" fmla="*/ 2 w 63"/>
                  <a:gd name="T15" fmla="*/ 43 h 63"/>
                  <a:gd name="T16" fmla="*/ 0 w 63"/>
                  <a:gd name="T17" fmla="*/ 37 h 63"/>
                  <a:gd name="T18" fmla="*/ 0 w 63"/>
                  <a:gd name="T19" fmla="*/ 32 h 63"/>
                  <a:gd name="T20" fmla="*/ 0 w 63"/>
                  <a:gd name="T21" fmla="*/ 26 h 63"/>
                  <a:gd name="T22" fmla="*/ 2 w 63"/>
                  <a:gd name="T23" fmla="*/ 20 h 63"/>
                  <a:gd name="T24" fmla="*/ 4 w 63"/>
                  <a:gd name="T25" fmla="*/ 14 h 63"/>
                  <a:gd name="T26" fmla="*/ 8 w 63"/>
                  <a:gd name="T27" fmla="*/ 8 h 63"/>
                  <a:gd name="T28" fmla="*/ 14 w 63"/>
                  <a:gd name="T29" fmla="*/ 4 h 63"/>
                  <a:gd name="T30" fmla="*/ 18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6 h 63"/>
                  <a:gd name="T50" fmla="*/ 63 w 63"/>
                  <a:gd name="T51" fmla="*/ 32 h 63"/>
                  <a:gd name="T52" fmla="*/ 63 w 63"/>
                  <a:gd name="T53" fmla="*/ 37 h 63"/>
                  <a:gd name="T54" fmla="*/ 61 w 63"/>
                  <a:gd name="T55" fmla="*/ 43 h 63"/>
                  <a:gd name="T56" fmla="*/ 57 w 63"/>
                  <a:gd name="T57" fmla="*/ 49 h 63"/>
                  <a:gd name="T58" fmla="*/ 55 w 63"/>
                  <a:gd name="T59" fmla="*/ 53 h 63"/>
                  <a:gd name="T60" fmla="*/ 49 w 63"/>
                  <a:gd name="T61" fmla="*/ 59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18" y="61"/>
                    </a:lnTo>
                    <a:lnTo>
                      <a:pt x="14" y="59"/>
                    </a:lnTo>
                    <a:lnTo>
                      <a:pt x="8" y="53"/>
                    </a:lnTo>
                    <a:lnTo>
                      <a:pt x="4" y="49"/>
                    </a:lnTo>
                    <a:lnTo>
                      <a:pt x="2" y="43"/>
                    </a:lnTo>
                    <a:lnTo>
                      <a:pt x="0" y="37"/>
                    </a:lnTo>
                    <a:lnTo>
                      <a:pt x="0" y="32"/>
                    </a:lnTo>
                    <a:lnTo>
                      <a:pt x="0" y="26"/>
                    </a:lnTo>
                    <a:lnTo>
                      <a:pt x="2" y="20"/>
                    </a:lnTo>
                    <a:lnTo>
                      <a:pt x="4" y="14"/>
                    </a:lnTo>
                    <a:lnTo>
                      <a:pt x="8" y="8"/>
                    </a:lnTo>
                    <a:lnTo>
                      <a:pt x="14" y="4"/>
                    </a:lnTo>
                    <a:lnTo>
                      <a:pt x="18" y="2"/>
                    </a:lnTo>
                    <a:lnTo>
                      <a:pt x="26" y="0"/>
                    </a:lnTo>
                    <a:lnTo>
                      <a:pt x="32" y="0"/>
                    </a:lnTo>
                    <a:lnTo>
                      <a:pt x="37" y="0"/>
                    </a:lnTo>
                    <a:lnTo>
                      <a:pt x="43" y="2"/>
                    </a:lnTo>
                    <a:lnTo>
                      <a:pt x="49" y="4"/>
                    </a:lnTo>
                    <a:lnTo>
                      <a:pt x="55" y="8"/>
                    </a:lnTo>
                    <a:lnTo>
                      <a:pt x="57" y="14"/>
                    </a:lnTo>
                    <a:lnTo>
                      <a:pt x="61" y="20"/>
                    </a:lnTo>
                    <a:lnTo>
                      <a:pt x="63" y="26"/>
                    </a:lnTo>
                    <a:lnTo>
                      <a:pt x="63" y="32"/>
                    </a:lnTo>
                    <a:lnTo>
                      <a:pt x="63" y="37"/>
                    </a:lnTo>
                    <a:lnTo>
                      <a:pt x="61" y="43"/>
                    </a:lnTo>
                    <a:lnTo>
                      <a:pt x="57" y="49"/>
                    </a:lnTo>
                    <a:lnTo>
                      <a:pt x="55" y="53"/>
                    </a:lnTo>
                    <a:lnTo>
                      <a:pt x="49" y="59"/>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4" name="Freeform 539"/>
              <p:cNvSpPr>
                <a:spLocks/>
              </p:cNvSpPr>
              <p:nvPr/>
            </p:nvSpPr>
            <p:spPr bwMode="auto">
              <a:xfrm>
                <a:off x="4569" y="1648"/>
                <a:ext cx="63" cy="65"/>
              </a:xfrm>
              <a:custGeom>
                <a:avLst/>
                <a:gdLst>
                  <a:gd name="T0" fmla="*/ 32 w 63"/>
                  <a:gd name="T1" fmla="*/ 65 h 65"/>
                  <a:gd name="T2" fmla="*/ 26 w 63"/>
                  <a:gd name="T3" fmla="*/ 63 h 65"/>
                  <a:gd name="T4" fmla="*/ 20 w 63"/>
                  <a:gd name="T5" fmla="*/ 61 h 65"/>
                  <a:gd name="T6" fmla="*/ 14 w 63"/>
                  <a:gd name="T7" fmla="*/ 59 h 65"/>
                  <a:gd name="T8" fmla="*/ 8 w 63"/>
                  <a:gd name="T9" fmla="*/ 55 h 65"/>
                  <a:gd name="T10" fmla="*/ 6 w 63"/>
                  <a:gd name="T11" fmla="*/ 49 h 65"/>
                  <a:gd name="T12" fmla="*/ 2 w 63"/>
                  <a:gd name="T13" fmla="*/ 45 h 65"/>
                  <a:gd name="T14" fmla="*/ 0 w 63"/>
                  <a:gd name="T15" fmla="*/ 39 h 65"/>
                  <a:gd name="T16" fmla="*/ 0 w 63"/>
                  <a:gd name="T17" fmla="*/ 31 h 65"/>
                  <a:gd name="T18" fmla="*/ 0 w 63"/>
                  <a:gd name="T19" fmla="*/ 25 h 65"/>
                  <a:gd name="T20" fmla="*/ 2 w 63"/>
                  <a:gd name="T21" fmla="*/ 20 h 65"/>
                  <a:gd name="T22" fmla="*/ 6 w 63"/>
                  <a:gd name="T23" fmla="*/ 14 h 65"/>
                  <a:gd name="T24" fmla="*/ 8 w 63"/>
                  <a:gd name="T25" fmla="*/ 10 h 65"/>
                  <a:gd name="T26" fmla="*/ 14 w 63"/>
                  <a:gd name="T27" fmla="*/ 6 h 65"/>
                  <a:gd name="T28" fmla="*/ 20 w 63"/>
                  <a:gd name="T29" fmla="*/ 2 h 65"/>
                  <a:gd name="T30" fmla="*/ 26 w 63"/>
                  <a:gd name="T31" fmla="*/ 0 h 65"/>
                  <a:gd name="T32" fmla="*/ 32 w 63"/>
                  <a:gd name="T33" fmla="*/ 0 h 65"/>
                  <a:gd name="T34" fmla="*/ 38 w 63"/>
                  <a:gd name="T35" fmla="*/ 0 h 65"/>
                  <a:gd name="T36" fmla="*/ 44 w 63"/>
                  <a:gd name="T37" fmla="*/ 2 h 65"/>
                  <a:gd name="T38" fmla="*/ 50 w 63"/>
                  <a:gd name="T39" fmla="*/ 6 h 65"/>
                  <a:gd name="T40" fmla="*/ 55 w 63"/>
                  <a:gd name="T41" fmla="*/ 10 h 65"/>
                  <a:gd name="T42" fmla="*/ 57 w 63"/>
                  <a:gd name="T43" fmla="*/ 14 h 65"/>
                  <a:gd name="T44" fmla="*/ 61 w 63"/>
                  <a:gd name="T45" fmla="*/ 20 h 65"/>
                  <a:gd name="T46" fmla="*/ 63 w 63"/>
                  <a:gd name="T47" fmla="*/ 25 h 65"/>
                  <a:gd name="T48" fmla="*/ 63 w 63"/>
                  <a:gd name="T49" fmla="*/ 31 h 65"/>
                  <a:gd name="T50" fmla="*/ 63 w 63"/>
                  <a:gd name="T51" fmla="*/ 39 h 65"/>
                  <a:gd name="T52" fmla="*/ 61 w 63"/>
                  <a:gd name="T53" fmla="*/ 45 h 65"/>
                  <a:gd name="T54" fmla="*/ 57 w 63"/>
                  <a:gd name="T55" fmla="*/ 49 h 65"/>
                  <a:gd name="T56" fmla="*/ 55 w 63"/>
                  <a:gd name="T57" fmla="*/ 55 h 65"/>
                  <a:gd name="T58" fmla="*/ 50 w 63"/>
                  <a:gd name="T59" fmla="*/ 59 h 65"/>
                  <a:gd name="T60" fmla="*/ 44 w 63"/>
                  <a:gd name="T61" fmla="*/ 61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1"/>
                    </a:lnTo>
                    <a:lnTo>
                      <a:pt x="14" y="59"/>
                    </a:lnTo>
                    <a:lnTo>
                      <a:pt x="8" y="55"/>
                    </a:lnTo>
                    <a:lnTo>
                      <a:pt x="6" y="49"/>
                    </a:lnTo>
                    <a:lnTo>
                      <a:pt x="2" y="45"/>
                    </a:lnTo>
                    <a:lnTo>
                      <a:pt x="0" y="39"/>
                    </a:lnTo>
                    <a:lnTo>
                      <a:pt x="0" y="31"/>
                    </a:lnTo>
                    <a:lnTo>
                      <a:pt x="0" y="25"/>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5"/>
                    </a:lnTo>
                    <a:lnTo>
                      <a:pt x="63" y="31"/>
                    </a:lnTo>
                    <a:lnTo>
                      <a:pt x="63" y="39"/>
                    </a:lnTo>
                    <a:lnTo>
                      <a:pt x="61" y="45"/>
                    </a:lnTo>
                    <a:lnTo>
                      <a:pt x="57" y="49"/>
                    </a:lnTo>
                    <a:lnTo>
                      <a:pt x="55" y="55"/>
                    </a:lnTo>
                    <a:lnTo>
                      <a:pt x="50" y="59"/>
                    </a:lnTo>
                    <a:lnTo>
                      <a:pt x="44" y="61"/>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5" name="Freeform 540"/>
              <p:cNvSpPr>
                <a:spLocks/>
              </p:cNvSpPr>
              <p:nvPr/>
            </p:nvSpPr>
            <p:spPr bwMode="auto">
              <a:xfrm>
                <a:off x="4569" y="1648"/>
                <a:ext cx="63" cy="65"/>
              </a:xfrm>
              <a:custGeom>
                <a:avLst/>
                <a:gdLst>
                  <a:gd name="T0" fmla="*/ 32 w 63"/>
                  <a:gd name="T1" fmla="*/ 65 h 65"/>
                  <a:gd name="T2" fmla="*/ 32 w 63"/>
                  <a:gd name="T3" fmla="*/ 65 h 65"/>
                  <a:gd name="T4" fmla="*/ 26 w 63"/>
                  <a:gd name="T5" fmla="*/ 63 h 65"/>
                  <a:gd name="T6" fmla="*/ 20 w 63"/>
                  <a:gd name="T7" fmla="*/ 61 h 65"/>
                  <a:gd name="T8" fmla="*/ 14 w 63"/>
                  <a:gd name="T9" fmla="*/ 59 h 65"/>
                  <a:gd name="T10" fmla="*/ 8 w 63"/>
                  <a:gd name="T11" fmla="*/ 55 h 65"/>
                  <a:gd name="T12" fmla="*/ 6 w 63"/>
                  <a:gd name="T13" fmla="*/ 49 h 65"/>
                  <a:gd name="T14" fmla="*/ 2 w 63"/>
                  <a:gd name="T15" fmla="*/ 45 h 65"/>
                  <a:gd name="T16" fmla="*/ 0 w 63"/>
                  <a:gd name="T17" fmla="*/ 39 h 65"/>
                  <a:gd name="T18" fmla="*/ 0 w 63"/>
                  <a:gd name="T19" fmla="*/ 31 h 65"/>
                  <a:gd name="T20" fmla="*/ 0 w 63"/>
                  <a:gd name="T21" fmla="*/ 25 h 65"/>
                  <a:gd name="T22" fmla="*/ 2 w 63"/>
                  <a:gd name="T23" fmla="*/ 20 h 65"/>
                  <a:gd name="T24" fmla="*/ 6 w 63"/>
                  <a:gd name="T25" fmla="*/ 14 h 65"/>
                  <a:gd name="T26" fmla="*/ 8 w 63"/>
                  <a:gd name="T27" fmla="*/ 10 h 65"/>
                  <a:gd name="T28" fmla="*/ 14 w 63"/>
                  <a:gd name="T29" fmla="*/ 6 h 65"/>
                  <a:gd name="T30" fmla="*/ 20 w 63"/>
                  <a:gd name="T31" fmla="*/ 2 h 65"/>
                  <a:gd name="T32" fmla="*/ 26 w 63"/>
                  <a:gd name="T33" fmla="*/ 0 h 65"/>
                  <a:gd name="T34" fmla="*/ 32 w 63"/>
                  <a:gd name="T35" fmla="*/ 0 h 65"/>
                  <a:gd name="T36" fmla="*/ 38 w 63"/>
                  <a:gd name="T37" fmla="*/ 0 h 65"/>
                  <a:gd name="T38" fmla="*/ 44 w 63"/>
                  <a:gd name="T39" fmla="*/ 2 h 65"/>
                  <a:gd name="T40" fmla="*/ 50 w 63"/>
                  <a:gd name="T41" fmla="*/ 6 h 65"/>
                  <a:gd name="T42" fmla="*/ 55 w 63"/>
                  <a:gd name="T43" fmla="*/ 10 h 65"/>
                  <a:gd name="T44" fmla="*/ 57 w 63"/>
                  <a:gd name="T45" fmla="*/ 14 h 65"/>
                  <a:gd name="T46" fmla="*/ 61 w 63"/>
                  <a:gd name="T47" fmla="*/ 20 h 65"/>
                  <a:gd name="T48" fmla="*/ 63 w 63"/>
                  <a:gd name="T49" fmla="*/ 25 h 65"/>
                  <a:gd name="T50" fmla="*/ 63 w 63"/>
                  <a:gd name="T51" fmla="*/ 31 h 65"/>
                  <a:gd name="T52" fmla="*/ 63 w 63"/>
                  <a:gd name="T53" fmla="*/ 39 h 65"/>
                  <a:gd name="T54" fmla="*/ 61 w 63"/>
                  <a:gd name="T55" fmla="*/ 45 h 65"/>
                  <a:gd name="T56" fmla="*/ 57 w 63"/>
                  <a:gd name="T57" fmla="*/ 49 h 65"/>
                  <a:gd name="T58" fmla="*/ 55 w 63"/>
                  <a:gd name="T59" fmla="*/ 55 h 65"/>
                  <a:gd name="T60" fmla="*/ 50 w 63"/>
                  <a:gd name="T61" fmla="*/ 59 h 65"/>
                  <a:gd name="T62" fmla="*/ 44 w 63"/>
                  <a:gd name="T63" fmla="*/ 61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1"/>
                    </a:lnTo>
                    <a:lnTo>
                      <a:pt x="14" y="59"/>
                    </a:lnTo>
                    <a:lnTo>
                      <a:pt x="8" y="55"/>
                    </a:lnTo>
                    <a:lnTo>
                      <a:pt x="6" y="49"/>
                    </a:lnTo>
                    <a:lnTo>
                      <a:pt x="2" y="45"/>
                    </a:lnTo>
                    <a:lnTo>
                      <a:pt x="0" y="39"/>
                    </a:lnTo>
                    <a:lnTo>
                      <a:pt x="0" y="31"/>
                    </a:lnTo>
                    <a:lnTo>
                      <a:pt x="0" y="25"/>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5"/>
                    </a:lnTo>
                    <a:lnTo>
                      <a:pt x="63" y="31"/>
                    </a:lnTo>
                    <a:lnTo>
                      <a:pt x="63" y="39"/>
                    </a:lnTo>
                    <a:lnTo>
                      <a:pt x="61" y="45"/>
                    </a:lnTo>
                    <a:lnTo>
                      <a:pt x="57" y="49"/>
                    </a:lnTo>
                    <a:lnTo>
                      <a:pt x="55" y="55"/>
                    </a:lnTo>
                    <a:lnTo>
                      <a:pt x="50" y="59"/>
                    </a:lnTo>
                    <a:lnTo>
                      <a:pt x="44" y="61"/>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6" name="Freeform 541"/>
              <p:cNvSpPr>
                <a:spLocks/>
              </p:cNvSpPr>
              <p:nvPr/>
            </p:nvSpPr>
            <p:spPr bwMode="auto">
              <a:xfrm>
                <a:off x="4557" y="1616"/>
                <a:ext cx="65" cy="65"/>
              </a:xfrm>
              <a:custGeom>
                <a:avLst/>
                <a:gdLst>
                  <a:gd name="T0" fmla="*/ 34 w 65"/>
                  <a:gd name="T1" fmla="*/ 0 h 65"/>
                  <a:gd name="T2" fmla="*/ 40 w 65"/>
                  <a:gd name="T3" fmla="*/ 2 h 65"/>
                  <a:gd name="T4" fmla="*/ 46 w 65"/>
                  <a:gd name="T5" fmla="*/ 2 h 65"/>
                  <a:gd name="T6" fmla="*/ 52 w 65"/>
                  <a:gd name="T7" fmla="*/ 6 h 65"/>
                  <a:gd name="T8" fmla="*/ 56 w 65"/>
                  <a:gd name="T9" fmla="*/ 10 h 65"/>
                  <a:gd name="T10" fmla="*/ 60 w 65"/>
                  <a:gd name="T11" fmla="*/ 14 h 65"/>
                  <a:gd name="T12" fmla="*/ 64 w 65"/>
                  <a:gd name="T13" fmla="*/ 20 h 65"/>
                  <a:gd name="T14" fmla="*/ 65 w 65"/>
                  <a:gd name="T15" fmla="*/ 26 h 65"/>
                  <a:gd name="T16" fmla="*/ 65 w 65"/>
                  <a:gd name="T17" fmla="*/ 34 h 65"/>
                  <a:gd name="T18" fmla="*/ 65 w 65"/>
                  <a:gd name="T19" fmla="*/ 40 h 65"/>
                  <a:gd name="T20" fmla="*/ 64 w 65"/>
                  <a:gd name="T21" fmla="*/ 46 h 65"/>
                  <a:gd name="T22" fmla="*/ 60 w 65"/>
                  <a:gd name="T23" fmla="*/ 52 h 65"/>
                  <a:gd name="T24" fmla="*/ 56 w 65"/>
                  <a:gd name="T25" fmla="*/ 55 h 65"/>
                  <a:gd name="T26" fmla="*/ 52 w 65"/>
                  <a:gd name="T27" fmla="*/ 59 h 65"/>
                  <a:gd name="T28" fmla="*/ 46 w 65"/>
                  <a:gd name="T29" fmla="*/ 63 h 65"/>
                  <a:gd name="T30" fmla="*/ 40 w 65"/>
                  <a:gd name="T31" fmla="*/ 63 h 65"/>
                  <a:gd name="T32" fmla="*/ 34 w 65"/>
                  <a:gd name="T33" fmla="*/ 65 h 65"/>
                  <a:gd name="T34" fmla="*/ 26 w 65"/>
                  <a:gd name="T35" fmla="*/ 63 h 65"/>
                  <a:gd name="T36" fmla="*/ 22 w 65"/>
                  <a:gd name="T37" fmla="*/ 63 h 65"/>
                  <a:gd name="T38" fmla="*/ 16 w 65"/>
                  <a:gd name="T39" fmla="*/ 59 h 65"/>
                  <a:gd name="T40" fmla="*/ 10 w 65"/>
                  <a:gd name="T41" fmla="*/ 55 h 65"/>
                  <a:gd name="T42" fmla="*/ 6 w 65"/>
                  <a:gd name="T43" fmla="*/ 52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6 w 65"/>
                  <a:gd name="T59" fmla="*/ 6 h 65"/>
                  <a:gd name="T60" fmla="*/ 22 w 65"/>
                  <a:gd name="T61" fmla="*/ 2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2"/>
                    </a:lnTo>
                    <a:lnTo>
                      <a:pt x="46" y="2"/>
                    </a:lnTo>
                    <a:lnTo>
                      <a:pt x="52" y="6"/>
                    </a:lnTo>
                    <a:lnTo>
                      <a:pt x="56" y="10"/>
                    </a:lnTo>
                    <a:lnTo>
                      <a:pt x="60" y="14"/>
                    </a:lnTo>
                    <a:lnTo>
                      <a:pt x="64" y="20"/>
                    </a:lnTo>
                    <a:lnTo>
                      <a:pt x="65" y="26"/>
                    </a:lnTo>
                    <a:lnTo>
                      <a:pt x="65" y="34"/>
                    </a:lnTo>
                    <a:lnTo>
                      <a:pt x="65" y="40"/>
                    </a:lnTo>
                    <a:lnTo>
                      <a:pt x="64" y="46"/>
                    </a:lnTo>
                    <a:lnTo>
                      <a:pt x="60" y="52"/>
                    </a:lnTo>
                    <a:lnTo>
                      <a:pt x="56" y="55"/>
                    </a:lnTo>
                    <a:lnTo>
                      <a:pt x="52" y="59"/>
                    </a:lnTo>
                    <a:lnTo>
                      <a:pt x="46" y="63"/>
                    </a:lnTo>
                    <a:lnTo>
                      <a:pt x="40" y="63"/>
                    </a:lnTo>
                    <a:lnTo>
                      <a:pt x="34" y="65"/>
                    </a:lnTo>
                    <a:lnTo>
                      <a:pt x="26" y="63"/>
                    </a:lnTo>
                    <a:lnTo>
                      <a:pt x="22" y="63"/>
                    </a:lnTo>
                    <a:lnTo>
                      <a:pt x="16" y="59"/>
                    </a:lnTo>
                    <a:lnTo>
                      <a:pt x="10" y="55"/>
                    </a:lnTo>
                    <a:lnTo>
                      <a:pt x="6" y="52"/>
                    </a:lnTo>
                    <a:lnTo>
                      <a:pt x="4" y="46"/>
                    </a:lnTo>
                    <a:lnTo>
                      <a:pt x="2" y="40"/>
                    </a:lnTo>
                    <a:lnTo>
                      <a:pt x="0" y="34"/>
                    </a:lnTo>
                    <a:lnTo>
                      <a:pt x="2" y="26"/>
                    </a:lnTo>
                    <a:lnTo>
                      <a:pt x="4" y="20"/>
                    </a:lnTo>
                    <a:lnTo>
                      <a:pt x="6" y="14"/>
                    </a:lnTo>
                    <a:lnTo>
                      <a:pt x="10" y="10"/>
                    </a:lnTo>
                    <a:lnTo>
                      <a:pt x="16" y="6"/>
                    </a:lnTo>
                    <a:lnTo>
                      <a:pt x="22" y="2"/>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7" name="Freeform 542"/>
              <p:cNvSpPr>
                <a:spLocks/>
              </p:cNvSpPr>
              <p:nvPr/>
            </p:nvSpPr>
            <p:spPr bwMode="auto">
              <a:xfrm>
                <a:off x="4557" y="1616"/>
                <a:ext cx="65" cy="65"/>
              </a:xfrm>
              <a:custGeom>
                <a:avLst/>
                <a:gdLst>
                  <a:gd name="T0" fmla="*/ 34 w 65"/>
                  <a:gd name="T1" fmla="*/ 0 h 65"/>
                  <a:gd name="T2" fmla="*/ 34 w 65"/>
                  <a:gd name="T3" fmla="*/ 0 h 65"/>
                  <a:gd name="T4" fmla="*/ 40 w 65"/>
                  <a:gd name="T5" fmla="*/ 2 h 65"/>
                  <a:gd name="T6" fmla="*/ 46 w 65"/>
                  <a:gd name="T7" fmla="*/ 2 h 65"/>
                  <a:gd name="T8" fmla="*/ 52 w 65"/>
                  <a:gd name="T9" fmla="*/ 6 h 65"/>
                  <a:gd name="T10" fmla="*/ 56 w 65"/>
                  <a:gd name="T11" fmla="*/ 10 h 65"/>
                  <a:gd name="T12" fmla="*/ 60 w 65"/>
                  <a:gd name="T13" fmla="*/ 14 h 65"/>
                  <a:gd name="T14" fmla="*/ 64 w 65"/>
                  <a:gd name="T15" fmla="*/ 20 h 65"/>
                  <a:gd name="T16" fmla="*/ 65 w 65"/>
                  <a:gd name="T17" fmla="*/ 26 h 65"/>
                  <a:gd name="T18" fmla="*/ 65 w 65"/>
                  <a:gd name="T19" fmla="*/ 34 h 65"/>
                  <a:gd name="T20" fmla="*/ 65 w 65"/>
                  <a:gd name="T21" fmla="*/ 40 h 65"/>
                  <a:gd name="T22" fmla="*/ 64 w 65"/>
                  <a:gd name="T23" fmla="*/ 46 h 65"/>
                  <a:gd name="T24" fmla="*/ 60 w 65"/>
                  <a:gd name="T25" fmla="*/ 52 h 65"/>
                  <a:gd name="T26" fmla="*/ 56 w 65"/>
                  <a:gd name="T27" fmla="*/ 55 h 65"/>
                  <a:gd name="T28" fmla="*/ 52 w 65"/>
                  <a:gd name="T29" fmla="*/ 59 h 65"/>
                  <a:gd name="T30" fmla="*/ 46 w 65"/>
                  <a:gd name="T31" fmla="*/ 63 h 65"/>
                  <a:gd name="T32" fmla="*/ 40 w 65"/>
                  <a:gd name="T33" fmla="*/ 63 h 65"/>
                  <a:gd name="T34" fmla="*/ 34 w 65"/>
                  <a:gd name="T35" fmla="*/ 65 h 65"/>
                  <a:gd name="T36" fmla="*/ 26 w 65"/>
                  <a:gd name="T37" fmla="*/ 63 h 65"/>
                  <a:gd name="T38" fmla="*/ 22 w 65"/>
                  <a:gd name="T39" fmla="*/ 63 h 65"/>
                  <a:gd name="T40" fmla="*/ 16 w 65"/>
                  <a:gd name="T41" fmla="*/ 59 h 65"/>
                  <a:gd name="T42" fmla="*/ 10 w 65"/>
                  <a:gd name="T43" fmla="*/ 55 h 65"/>
                  <a:gd name="T44" fmla="*/ 6 w 65"/>
                  <a:gd name="T45" fmla="*/ 52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6 w 65"/>
                  <a:gd name="T61" fmla="*/ 6 h 65"/>
                  <a:gd name="T62" fmla="*/ 22 w 65"/>
                  <a:gd name="T63" fmla="*/ 2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2"/>
                    </a:lnTo>
                    <a:lnTo>
                      <a:pt x="46" y="2"/>
                    </a:lnTo>
                    <a:lnTo>
                      <a:pt x="52" y="6"/>
                    </a:lnTo>
                    <a:lnTo>
                      <a:pt x="56" y="10"/>
                    </a:lnTo>
                    <a:lnTo>
                      <a:pt x="60" y="14"/>
                    </a:lnTo>
                    <a:lnTo>
                      <a:pt x="64" y="20"/>
                    </a:lnTo>
                    <a:lnTo>
                      <a:pt x="65" y="26"/>
                    </a:lnTo>
                    <a:lnTo>
                      <a:pt x="65" y="34"/>
                    </a:lnTo>
                    <a:lnTo>
                      <a:pt x="65" y="40"/>
                    </a:lnTo>
                    <a:lnTo>
                      <a:pt x="64" y="46"/>
                    </a:lnTo>
                    <a:lnTo>
                      <a:pt x="60" y="52"/>
                    </a:lnTo>
                    <a:lnTo>
                      <a:pt x="56" y="55"/>
                    </a:lnTo>
                    <a:lnTo>
                      <a:pt x="52" y="59"/>
                    </a:lnTo>
                    <a:lnTo>
                      <a:pt x="46" y="63"/>
                    </a:lnTo>
                    <a:lnTo>
                      <a:pt x="40" y="63"/>
                    </a:lnTo>
                    <a:lnTo>
                      <a:pt x="34" y="65"/>
                    </a:lnTo>
                    <a:lnTo>
                      <a:pt x="26" y="63"/>
                    </a:lnTo>
                    <a:lnTo>
                      <a:pt x="22" y="63"/>
                    </a:lnTo>
                    <a:lnTo>
                      <a:pt x="16" y="59"/>
                    </a:lnTo>
                    <a:lnTo>
                      <a:pt x="10" y="55"/>
                    </a:lnTo>
                    <a:lnTo>
                      <a:pt x="6" y="52"/>
                    </a:lnTo>
                    <a:lnTo>
                      <a:pt x="4" y="46"/>
                    </a:lnTo>
                    <a:lnTo>
                      <a:pt x="2" y="40"/>
                    </a:lnTo>
                    <a:lnTo>
                      <a:pt x="0" y="34"/>
                    </a:lnTo>
                    <a:lnTo>
                      <a:pt x="2" y="26"/>
                    </a:lnTo>
                    <a:lnTo>
                      <a:pt x="4" y="20"/>
                    </a:lnTo>
                    <a:lnTo>
                      <a:pt x="6" y="14"/>
                    </a:lnTo>
                    <a:lnTo>
                      <a:pt x="10" y="10"/>
                    </a:lnTo>
                    <a:lnTo>
                      <a:pt x="16" y="6"/>
                    </a:lnTo>
                    <a:lnTo>
                      <a:pt x="22" y="2"/>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8" name="Freeform 543"/>
              <p:cNvSpPr>
                <a:spLocks/>
              </p:cNvSpPr>
              <p:nvPr/>
            </p:nvSpPr>
            <p:spPr bwMode="auto">
              <a:xfrm>
                <a:off x="4587" y="1608"/>
                <a:ext cx="65" cy="65"/>
              </a:xfrm>
              <a:custGeom>
                <a:avLst/>
                <a:gdLst>
                  <a:gd name="T0" fmla="*/ 34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2 h 65"/>
                  <a:gd name="T24" fmla="*/ 55 w 65"/>
                  <a:gd name="T25" fmla="*/ 56 h 65"/>
                  <a:gd name="T26" fmla="*/ 51 w 65"/>
                  <a:gd name="T27" fmla="*/ 60 h 65"/>
                  <a:gd name="T28" fmla="*/ 45 w 65"/>
                  <a:gd name="T29" fmla="*/ 63 h 65"/>
                  <a:gd name="T30" fmla="*/ 39 w 65"/>
                  <a:gd name="T31" fmla="*/ 65 h 65"/>
                  <a:gd name="T32" fmla="*/ 34 w 65"/>
                  <a:gd name="T33" fmla="*/ 65 h 65"/>
                  <a:gd name="T34" fmla="*/ 26 w 65"/>
                  <a:gd name="T35" fmla="*/ 65 h 65"/>
                  <a:gd name="T36" fmla="*/ 20 w 65"/>
                  <a:gd name="T37" fmla="*/ 63 h 65"/>
                  <a:gd name="T38" fmla="*/ 14 w 65"/>
                  <a:gd name="T39" fmla="*/ 60 h 65"/>
                  <a:gd name="T40" fmla="*/ 10 w 65"/>
                  <a:gd name="T41" fmla="*/ 56 h 65"/>
                  <a:gd name="T42" fmla="*/ 6 w 65"/>
                  <a:gd name="T43" fmla="*/ 52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39" y="2"/>
                    </a:lnTo>
                    <a:lnTo>
                      <a:pt x="45" y="2"/>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5" y="63"/>
                    </a:lnTo>
                    <a:lnTo>
                      <a:pt x="39" y="65"/>
                    </a:lnTo>
                    <a:lnTo>
                      <a:pt x="34" y="65"/>
                    </a:lnTo>
                    <a:lnTo>
                      <a:pt x="26" y="65"/>
                    </a:lnTo>
                    <a:lnTo>
                      <a:pt x="20" y="63"/>
                    </a:lnTo>
                    <a:lnTo>
                      <a:pt x="14" y="60"/>
                    </a:lnTo>
                    <a:lnTo>
                      <a:pt x="10" y="56"/>
                    </a:lnTo>
                    <a:lnTo>
                      <a:pt x="6" y="52"/>
                    </a:lnTo>
                    <a:lnTo>
                      <a:pt x="4" y="46"/>
                    </a:lnTo>
                    <a:lnTo>
                      <a:pt x="2" y="40"/>
                    </a:lnTo>
                    <a:lnTo>
                      <a:pt x="0" y="34"/>
                    </a:lnTo>
                    <a:lnTo>
                      <a:pt x="2" y="26"/>
                    </a:lnTo>
                    <a:lnTo>
                      <a:pt x="4" y="20"/>
                    </a:lnTo>
                    <a:lnTo>
                      <a:pt x="6" y="14"/>
                    </a:lnTo>
                    <a:lnTo>
                      <a:pt x="10" y="10"/>
                    </a:lnTo>
                    <a:lnTo>
                      <a:pt x="14" y="6"/>
                    </a:lnTo>
                    <a:lnTo>
                      <a:pt x="20" y="2"/>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9" name="Freeform 544"/>
              <p:cNvSpPr>
                <a:spLocks/>
              </p:cNvSpPr>
              <p:nvPr/>
            </p:nvSpPr>
            <p:spPr bwMode="auto">
              <a:xfrm>
                <a:off x="4587" y="1608"/>
                <a:ext cx="65" cy="65"/>
              </a:xfrm>
              <a:custGeom>
                <a:avLst/>
                <a:gdLst>
                  <a:gd name="T0" fmla="*/ 34 w 65"/>
                  <a:gd name="T1" fmla="*/ 0 h 65"/>
                  <a:gd name="T2" fmla="*/ 34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2 h 65"/>
                  <a:gd name="T26" fmla="*/ 55 w 65"/>
                  <a:gd name="T27" fmla="*/ 56 h 65"/>
                  <a:gd name="T28" fmla="*/ 51 w 65"/>
                  <a:gd name="T29" fmla="*/ 60 h 65"/>
                  <a:gd name="T30" fmla="*/ 45 w 65"/>
                  <a:gd name="T31" fmla="*/ 63 h 65"/>
                  <a:gd name="T32" fmla="*/ 39 w 65"/>
                  <a:gd name="T33" fmla="*/ 65 h 65"/>
                  <a:gd name="T34" fmla="*/ 34 w 65"/>
                  <a:gd name="T35" fmla="*/ 65 h 65"/>
                  <a:gd name="T36" fmla="*/ 26 w 65"/>
                  <a:gd name="T37" fmla="*/ 65 h 65"/>
                  <a:gd name="T38" fmla="*/ 20 w 65"/>
                  <a:gd name="T39" fmla="*/ 63 h 65"/>
                  <a:gd name="T40" fmla="*/ 14 w 65"/>
                  <a:gd name="T41" fmla="*/ 60 h 65"/>
                  <a:gd name="T42" fmla="*/ 10 w 65"/>
                  <a:gd name="T43" fmla="*/ 56 h 65"/>
                  <a:gd name="T44" fmla="*/ 6 w 65"/>
                  <a:gd name="T45" fmla="*/ 52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39" y="2"/>
                    </a:lnTo>
                    <a:lnTo>
                      <a:pt x="45" y="2"/>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5" y="63"/>
                    </a:lnTo>
                    <a:lnTo>
                      <a:pt x="39" y="65"/>
                    </a:lnTo>
                    <a:lnTo>
                      <a:pt x="34" y="65"/>
                    </a:lnTo>
                    <a:lnTo>
                      <a:pt x="26" y="65"/>
                    </a:lnTo>
                    <a:lnTo>
                      <a:pt x="20" y="63"/>
                    </a:lnTo>
                    <a:lnTo>
                      <a:pt x="14" y="60"/>
                    </a:lnTo>
                    <a:lnTo>
                      <a:pt x="10" y="56"/>
                    </a:lnTo>
                    <a:lnTo>
                      <a:pt x="6" y="52"/>
                    </a:lnTo>
                    <a:lnTo>
                      <a:pt x="4" y="46"/>
                    </a:lnTo>
                    <a:lnTo>
                      <a:pt x="2" y="40"/>
                    </a:lnTo>
                    <a:lnTo>
                      <a:pt x="0" y="34"/>
                    </a:lnTo>
                    <a:lnTo>
                      <a:pt x="2" y="26"/>
                    </a:lnTo>
                    <a:lnTo>
                      <a:pt x="4" y="20"/>
                    </a:lnTo>
                    <a:lnTo>
                      <a:pt x="6" y="14"/>
                    </a:lnTo>
                    <a:lnTo>
                      <a:pt x="10" y="10"/>
                    </a:lnTo>
                    <a:lnTo>
                      <a:pt x="14" y="6"/>
                    </a:lnTo>
                    <a:lnTo>
                      <a:pt x="20" y="2"/>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0" name="Freeform 545"/>
              <p:cNvSpPr>
                <a:spLocks/>
              </p:cNvSpPr>
              <p:nvPr/>
            </p:nvSpPr>
            <p:spPr bwMode="auto">
              <a:xfrm>
                <a:off x="4569" y="1607"/>
                <a:ext cx="65" cy="63"/>
              </a:xfrm>
              <a:custGeom>
                <a:avLst/>
                <a:gdLst>
                  <a:gd name="T0" fmla="*/ 65 w 65"/>
                  <a:gd name="T1" fmla="*/ 31 h 63"/>
                  <a:gd name="T2" fmla="*/ 63 w 65"/>
                  <a:gd name="T3" fmla="*/ 37 h 63"/>
                  <a:gd name="T4" fmla="*/ 63 w 65"/>
                  <a:gd name="T5" fmla="*/ 43 h 63"/>
                  <a:gd name="T6" fmla="*/ 59 w 65"/>
                  <a:gd name="T7" fmla="*/ 49 h 63"/>
                  <a:gd name="T8" fmla="*/ 55 w 65"/>
                  <a:gd name="T9" fmla="*/ 55 h 63"/>
                  <a:gd name="T10" fmla="*/ 52 w 65"/>
                  <a:gd name="T11" fmla="*/ 59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7 h 63"/>
                  <a:gd name="T32" fmla="*/ 0 w 65"/>
                  <a:gd name="T33" fmla="*/ 31 h 63"/>
                  <a:gd name="T34" fmla="*/ 0 w 65"/>
                  <a:gd name="T35" fmla="*/ 25 h 63"/>
                  <a:gd name="T36" fmla="*/ 2 w 65"/>
                  <a:gd name="T37" fmla="*/ 19 h 63"/>
                  <a:gd name="T38" fmla="*/ 6 w 65"/>
                  <a:gd name="T39" fmla="*/ 13 h 63"/>
                  <a:gd name="T40" fmla="*/ 10 w 65"/>
                  <a:gd name="T41" fmla="*/ 9 h 63"/>
                  <a:gd name="T42" fmla="*/ 14 w 65"/>
                  <a:gd name="T43" fmla="*/ 3 h 63"/>
                  <a:gd name="T44" fmla="*/ 20 w 65"/>
                  <a:gd name="T45" fmla="*/ 1 h 63"/>
                  <a:gd name="T46" fmla="*/ 26 w 65"/>
                  <a:gd name="T47" fmla="*/ 0 h 63"/>
                  <a:gd name="T48" fmla="*/ 32 w 65"/>
                  <a:gd name="T49" fmla="*/ 0 h 63"/>
                  <a:gd name="T50" fmla="*/ 40 w 65"/>
                  <a:gd name="T51" fmla="*/ 0 h 63"/>
                  <a:gd name="T52" fmla="*/ 46 w 65"/>
                  <a:gd name="T53" fmla="*/ 1 h 63"/>
                  <a:gd name="T54" fmla="*/ 52 w 65"/>
                  <a:gd name="T55" fmla="*/ 3 h 63"/>
                  <a:gd name="T56" fmla="*/ 55 w 65"/>
                  <a:gd name="T57" fmla="*/ 9 h 63"/>
                  <a:gd name="T58" fmla="*/ 59 w 65"/>
                  <a:gd name="T59" fmla="*/ 13 h 63"/>
                  <a:gd name="T60" fmla="*/ 63 w 65"/>
                  <a:gd name="T61" fmla="*/ 19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7"/>
                    </a:lnTo>
                    <a:lnTo>
                      <a:pt x="63" y="43"/>
                    </a:lnTo>
                    <a:lnTo>
                      <a:pt x="59" y="49"/>
                    </a:lnTo>
                    <a:lnTo>
                      <a:pt x="55" y="55"/>
                    </a:lnTo>
                    <a:lnTo>
                      <a:pt x="52"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3"/>
                    </a:lnTo>
                    <a:lnTo>
                      <a:pt x="20" y="1"/>
                    </a:lnTo>
                    <a:lnTo>
                      <a:pt x="26" y="0"/>
                    </a:lnTo>
                    <a:lnTo>
                      <a:pt x="32" y="0"/>
                    </a:lnTo>
                    <a:lnTo>
                      <a:pt x="40" y="0"/>
                    </a:lnTo>
                    <a:lnTo>
                      <a:pt x="46" y="1"/>
                    </a:lnTo>
                    <a:lnTo>
                      <a:pt x="52" y="3"/>
                    </a:lnTo>
                    <a:lnTo>
                      <a:pt x="55" y="9"/>
                    </a:lnTo>
                    <a:lnTo>
                      <a:pt x="59" y="13"/>
                    </a:lnTo>
                    <a:lnTo>
                      <a:pt x="63" y="19"/>
                    </a:lnTo>
                    <a:lnTo>
                      <a:pt x="63"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1" name="Freeform 546"/>
              <p:cNvSpPr>
                <a:spLocks/>
              </p:cNvSpPr>
              <p:nvPr/>
            </p:nvSpPr>
            <p:spPr bwMode="auto">
              <a:xfrm>
                <a:off x="4569" y="1607"/>
                <a:ext cx="65" cy="63"/>
              </a:xfrm>
              <a:custGeom>
                <a:avLst/>
                <a:gdLst>
                  <a:gd name="T0" fmla="*/ 65 w 65"/>
                  <a:gd name="T1" fmla="*/ 31 h 63"/>
                  <a:gd name="T2" fmla="*/ 65 w 65"/>
                  <a:gd name="T3" fmla="*/ 31 h 63"/>
                  <a:gd name="T4" fmla="*/ 63 w 65"/>
                  <a:gd name="T5" fmla="*/ 37 h 63"/>
                  <a:gd name="T6" fmla="*/ 63 w 65"/>
                  <a:gd name="T7" fmla="*/ 43 h 63"/>
                  <a:gd name="T8" fmla="*/ 59 w 65"/>
                  <a:gd name="T9" fmla="*/ 49 h 63"/>
                  <a:gd name="T10" fmla="*/ 55 w 65"/>
                  <a:gd name="T11" fmla="*/ 55 h 63"/>
                  <a:gd name="T12" fmla="*/ 52 w 65"/>
                  <a:gd name="T13" fmla="*/ 59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7 h 63"/>
                  <a:gd name="T34" fmla="*/ 0 w 65"/>
                  <a:gd name="T35" fmla="*/ 31 h 63"/>
                  <a:gd name="T36" fmla="*/ 0 w 65"/>
                  <a:gd name="T37" fmla="*/ 25 h 63"/>
                  <a:gd name="T38" fmla="*/ 2 w 65"/>
                  <a:gd name="T39" fmla="*/ 19 h 63"/>
                  <a:gd name="T40" fmla="*/ 6 w 65"/>
                  <a:gd name="T41" fmla="*/ 13 h 63"/>
                  <a:gd name="T42" fmla="*/ 10 w 65"/>
                  <a:gd name="T43" fmla="*/ 9 h 63"/>
                  <a:gd name="T44" fmla="*/ 14 w 65"/>
                  <a:gd name="T45" fmla="*/ 3 h 63"/>
                  <a:gd name="T46" fmla="*/ 20 w 65"/>
                  <a:gd name="T47" fmla="*/ 1 h 63"/>
                  <a:gd name="T48" fmla="*/ 26 w 65"/>
                  <a:gd name="T49" fmla="*/ 0 h 63"/>
                  <a:gd name="T50" fmla="*/ 32 w 65"/>
                  <a:gd name="T51" fmla="*/ 0 h 63"/>
                  <a:gd name="T52" fmla="*/ 40 w 65"/>
                  <a:gd name="T53" fmla="*/ 0 h 63"/>
                  <a:gd name="T54" fmla="*/ 46 w 65"/>
                  <a:gd name="T55" fmla="*/ 1 h 63"/>
                  <a:gd name="T56" fmla="*/ 52 w 65"/>
                  <a:gd name="T57" fmla="*/ 3 h 63"/>
                  <a:gd name="T58" fmla="*/ 55 w 65"/>
                  <a:gd name="T59" fmla="*/ 9 h 63"/>
                  <a:gd name="T60" fmla="*/ 59 w 65"/>
                  <a:gd name="T61" fmla="*/ 13 h 63"/>
                  <a:gd name="T62" fmla="*/ 63 w 65"/>
                  <a:gd name="T63" fmla="*/ 19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7"/>
                    </a:lnTo>
                    <a:lnTo>
                      <a:pt x="63" y="43"/>
                    </a:lnTo>
                    <a:lnTo>
                      <a:pt x="59" y="49"/>
                    </a:lnTo>
                    <a:lnTo>
                      <a:pt x="55" y="55"/>
                    </a:lnTo>
                    <a:lnTo>
                      <a:pt x="52"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3"/>
                    </a:lnTo>
                    <a:lnTo>
                      <a:pt x="20" y="1"/>
                    </a:lnTo>
                    <a:lnTo>
                      <a:pt x="26" y="0"/>
                    </a:lnTo>
                    <a:lnTo>
                      <a:pt x="32" y="0"/>
                    </a:lnTo>
                    <a:lnTo>
                      <a:pt x="40" y="0"/>
                    </a:lnTo>
                    <a:lnTo>
                      <a:pt x="46" y="1"/>
                    </a:lnTo>
                    <a:lnTo>
                      <a:pt x="52" y="3"/>
                    </a:lnTo>
                    <a:lnTo>
                      <a:pt x="55" y="9"/>
                    </a:lnTo>
                    <a:lnTo>
                      <a:pt x="59" y="13"/>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2" name="Freeform 547"/>
              <p:cNvSpPr>
                <a:spLocks/>
              </p:cNvSpPr>
              <p:nvPr/>
            </p:nvSpPr>
            <p:spPr bwMode="auto">
              <a:xfrm>
                <a:off x="4579" y="1630"/>
                <a:ext cx="65" cy="65"/>
              </a:xfrm>
              <a:custGeom>
                <a:avLst/>
                <a:gdLst>
                  <a:gd name="T0" fmla="*/ 34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2 w 65"/>
                  <a:gd name="T15" fmla="*/ 38 h 65"/>
                  <a:gd name="T16" fmla="*/ 0 w 65"/>
                  <a:gd name="T17" fmla="*/ 32 h 65"/>
                  <a:gd name="T18" fmla="*/ 2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4 w 65"/>
                  <a:gd name="T33" fmla="*/ 0 h 65"/>
                  <a:gd name="T34" fmla="*/ 40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8 h 65"/>
                  <a:gd name="T52" fmla="*/ 63 w 65"/>
                  <a:gd name="T53" fmla="*/ 45 h 65"/>
                  <a:gd name="T54" fmla="*/ 59 w 65"/>
                  <a:gd name="T55" fmla="*/ 49 h 65"/>
                  <a:gd name="T56" fmla="*/ 55 w 65"/>
                  <a:gd name="T57" fmla="*/ 55 h 65"/>
                  <a:gd name="T58" fmla="*/ 51 w 65"/>
                  <a:gd name="T59" fmla="*/ 59 h 65"/>
                  <a:gd name="T60" fmla="*/ 45 w 65"/>
                  <a:gd name="T61" fmla="*/ 61 h 65"/>
                  <a:gd name="T62" fmla="*/ 40 w 65"/>
                  <a:gd name="T63" fmla="*/ 63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3"/>
                    </a:lnTo>
                    <a:lnTo>
                      <a:pt x="20" y="61"/>
                    </a:lnTo>
                    <a:lnTo>
                      <a:pt x="14" y="59"/>
                    </a:lnTo>
                    <a:lnTo>
                      <a:pt x="10" y="55"/>
                    </a:lnTo>
                    <a:lnTo>
                      <a:pt x="6" y="49"/>
                    </a:lnTo>
                    <a:lnTo>
                      <a:pt x="2" y="45"/>
                    </a:lnTo>
                    <a:lnTo>
                      <a:pt x="2" y="38"/>
                    </a:lnTo>
                    <a:lnTo>
                      <a:pt x="0" y="32"/>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51" y="59"/>
                    </a:lnTo>
                    <a:lnTo>
                      <a:pt x="45" y="61"/>
                    </a:lnTo>
                    <a:lnTo>
                      <a:pt x="40" y="63"/>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3" name="Freeform 548"/>
              <p:cNvSpPr>
                <a:spLocks/>
              </p:cNvSpPr>
              <p:nvPr/>
            </p:nvSpPr>
            <p:spPr bwMode="auto">
              <a:xfrm>
                <a:off x="4579" y="1630"/>
                <a:ext cx="65" cy="65"/>
              </a:xfrm>
              <a:custGeom>
                <a:avLst/>
                <a:gdLst>
                  <a:gd name="T0" fmla="*/ 34 w 65"/>
                  <a:gd name="T1" fmla="*/ 65 h 65"/>
                  <a:gd name="T2" fmla="*/ 34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2 w 65"/>
                  <a:gd name="T17" fmla="*/ 38 h 65"/>
                  <a:gd name="T18" fmla="*/ 0 w 65"/>
                  <a:gd name="T19" fmla="*/ 32 h 65"/>
                  <a:gd name="T20" fmla="*/ 2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4 w 65"/>
                  <a:gd name="T35" fmla="*/ 0 h 65"/>
                  <a:gd name="T36" fmla="*/ 40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8 h 65"/>
                  <a:gd name="T54" fmla="*/ 63 w 65"/>
                  <a:gd name="T55" fmla="*/ 45 h 65"/>
                  <a:gd name="T56" fmla="*/ 59 w 65"/>
                  <a:gd name="T57" fmla="*/ 49 h 65"/>
                  <a:gd name="T58" fmla="*/ 55 w 65"/>
                  <a:gd name="T59" fmla="*/ 55 h 65"/>
                  <a:gd name="T60" fmla="*/ 51 w 65"/>
                  <a:gd name="T61" fmla="*/ 59 h 65"/>
                  <a:gd name="T62" fmla="*/ 45 w 65"/>
                  <a:gd name="T63" fmla="*/ 61 h 65"/>
                  <a:gd name="T64" fmla="*/ 40 w 65"/>
                  <a:gd name="T65" fmla="*/ 63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3"/>
                    </a:lnTo>
                    <a:lnTo>
                      <a:pt x="20" y="61"/>
                    </a:lnTo>
                    <a:lnTo>
                      <a:pt x="14" y="59"/>
                    </a:lnTo>
                    <a:lnTo>
                      <a:pt x="10" y="55"/>
                    </a:lnTo>
                    <a:lnTo>
                      <a:pt x="6" y="49"/>
                    </a:lnTo>
                    <a:lnTo>
                      <a:pt x="2" y="45"/>
                    </a:lnTo>
                    <a:lnTo>
                      <a:pt x="2" y="38"/>
                    </a:lnTo>
                    <a:lnTo>
                      <a:pt x="0" y="32"/>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51" y="59"/>
                    </a:lnTo>
                    <a:lnTo>
                      <a:pt x="45" y="61"/>
                    </a:lnTo>
                    <a:lnTo>
                      <a:pt x="40" y="63"/>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4" name="Freeform 549"/>
              <p:cNvSpPr>
                <a:spLocks/>
              </p:cNvSpPr>
              <p:nvPr/>
            </p:nvSpPr>
            <p:spPr bwMode="auto">
              <a:xfrm>
                <a:off x="5245" y="1530"/>
                <a:ext cx="63" cy="65"/>
              </a:xfrm>
              <a:custGeom>
                <a:avLst/>
                <a:gdLst>
                  <a:gd name="T0" fmla="*/ 45 w 63"/>
                  <a:gd name="T1" fmla="*/ 2 h 65"/>
                  <a:gd name="T2" fmla="*/ 49 w 63"/>
                  <a:gd name="T3" fmla="*/ 6 h 65"/>
                  <a:gd name="T4" fmla="*/ 55 w 63"/>
                  <a:gd name="T5" fmla="*/ 10 h 65"/>
                  <a:gd name="T6" fmla="*/ 59 w 63"/>
                  <a:gd name="T7" fmla="*/ 15 h 65"/>
                  <a:gd name="T8" fmla="*/ 61 w 63"/>
                  <a:gd name="T9" fmla="*/ 21 h 65"/>
                  <a:gd name="T10" fmla="*/ 63 w 63"/>
                  <a:gd name="T11" fmla="*/ 27 h 65"/>
                  <a:gd name="T12" fmla="*/ 63 w 63"/>
                  <a:gd name="T13" fmla="*/ 33 h 65"/>
                  <a:gd name="T14" fmla="*/ 63 w 63"/>
                  <a:gd name="T15" fmla="*/ 39 h 65"/>
                  <a:gd name="T16" fmla="*/ 61 w 63"/>
                  <a:gd name="T17" fmla="*/ 45 h 65"/>
                  <a:gd name="T18" fmla="*/ 57 w 63"/>
                  <a:gd name="T19" fmla="*/ 51 h 65"/>
                  <a:gd name="T20" fmla="*/ 53 w 63"/>
                  <a:gd name="T21" fmla="*/ 55 h 65"/>
                  <a:gd name="T22" fmla="*/ 49 w 63"/>
                  <a:gd name="T23" fmla="*/ 59 h 65"/>
                  <a:gd name="T24" fmla="*/ 43 w 63"/>
                  <a:gd name="T25" fmla="*/ 63 h 65"/>
                  <a:gd name="T26" fmla="*/ 37 w 63"/>
                  <a:gd name="T27" fmla="*/ 63 h 65"/>
                  <a:gd name="T28" fmla="*/ 31 w 63"/>
                  <a:gd name="T29" fmla="*/ 65 h 65"/>
                  <a:gd name="T30" fmla="*/ 25 w 63"/>
                  <a:gd name="T31" fmla="*/ 63 h 65"/>
                  <a:gd name="T32" fmla="*/ 17 w 63"/>
                  <a:gd name="T33" fmla="*/ 61 h 65"/>
                  <a:gd name="T34" fmla="*/ 11 w 63"/>
                  <a:gd name="T35" fmla="*/ 59 h 65"/>
                  <a:gd name="T36" fmla="*/ 8 w 63"/>
                  <a:gd name="T37" fmla="*/ 55 h 65"/>
                  <a:gd name="T38" fmla="*/ 4 w 63"/>
                  <a:gd name="T39" fmla="*/ 49 h 65"/>
                  <a:gd name="T40" fmla="*/ 2 w 63"/>
                  <a:gd name="T41" fmla="*/ 43 h 65"/>
                  <a:gd name="T42" fmla="*/ 0 w 63"/>
                  <a:gd name="T43" fmla="*/ 37 h 65"/>
                  <a:gd name="T44" fmla="*/ 0 w 63"/>
                  <a:gd name="T45" fmla="*/ 31 h 65"/>
                  <a:gd name="T46" fmla="*/ 0 w 63"/>
                  <a:gd name="T47" fmla="*/ 25 h 65"/>
                  <a:gd name="T48" fmla="*/ 2 w 63"/>
                  <a:gd name="T49" fmla="*/ 19 h 65"/>
                  <a:gd name="T50" fmla="*/ 6 w 63"/>
                  <a:gd name="T51" fmla="*/ 14 h 65"/>
                  <a:gd name="T52" fmla="*/ 10 w 63"/>
                  <a:gd name="T53" fmla="*/ 10 h 65"/>
                  <a:gd name="T54" fmla="*/ 13 w 63"/>
                  <a:gd name="T55" fmla="*/ 6 h 65"/>
                  <a:gd name="T56" fmla="*/ 19 w 63"/>
                  <a:gd name="T57" fmla="*/ 2 h 65"/>
                  <a:gd name="T58" fmla="*/ 25 w 63"/>
                  <a:gd name="T59" fmla="*/ 0 h 65"/>
                  <a:gd name="T60" fmla="*/ 31 w 63"/>
                  <a:gd name="T61" fmla="*/ 0 h 65"/>
                  <a:gd name="T62" fmla="*/ 37 w 63"/>
                  <a:gd name="T63" fmla="*/ 0 h 65"/>
                  <a:gd name="T64" fmla="*/ 45 w 63"/>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5" y="2"/>
                    </a:move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7" y="63"/>
                    </a:lnTo>
                    <a:lnTo>
                      <a:pt x="31" y="65"/>
                    </a:lnTo>
                    <a:lnTo>
                      <a:pt x="25" y="63"/>
                    </a:lnTo>
                    <a:lnTo>
                      <a:pt x="17" y="61"/>
                    </a:lnTo>
                    <a:lnTo>
                      <a:pt x="11" y="59"/>
                    </a:lnTo>
                    <a:lnTo>
                      <a:pt x="8" y="55"/>
                    </a:lnTo>
                    <a:lnTo>
                      <a:pt x="4" y="49"/>
                    </a:lnTo>
                    <a:lnTo>
                      <a:pt x="2" y="43"/>
                    </a:lnTo>
                    <a:lnTo>
                      <a:pt x="0" y="37"/>
                    </a:lnTo>
                    <a:lnTo>
                      <a:pt x="0" y="31"/>
                    </a:lnTo>
                    <a:lnTo>
                      <a:pt x="0" y="25"/>
                    </a:lnTo>
                    <a:lnTo>
                      <a:pt x="2" y="19"/>
                    </a:lnTo>
                    <a:lnTo>
                      <a:pt x="6" y="14"/>
                    </a:lnTo>
                    <a:lnTo>
                      <a:pt x="10" y="10"/>
                    </a:lnTo>
                    <a:lnTo>
                      <a:pt x="13" y="6"/>
                    </a:lnTo>
                    <a:lnTo>
                      <a:pt x="19" y="2"/>
                    </a:lnTo>
                    <a:lnTo>
                      <a:pt x="25" y="0"/>
                    </a:lnTo>
                    <a:lnTo>
                      <a:pt x="31" y="0"/>
                    </a:lnTo>
                    <a:lnTo>
                      <a:pt x="37"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5" name="Freeform 550"/>
              <p:cNvSpPr>
                <a:spLocks/>
              </p:cNvSpPr>
              <p:nvPr/>
            </p:nvSpPr>
            <p:spPr bwMode="auto">
              <a:xfrm>
                <a:off x="5245" y="1530"/>
                <a:ext cx="63" cy="65"/>
              </a:xfrm>
              <a:custGeom>
                <a:avLst/>
                <a:gdLst>
                  <a:gd name="T0" fmla="*/ 45 w 63"/>
                  <a:gd name="T1" fmla="*/ 2 h 65"/>
                  <a:gd name="T2" fmla="*/ 45 w 63"/>
                  <a:gd name="T3" fmla="*/ 2 h 65"/>
                  <a:gd name="T4" fmla="*/ 49 w 63"/>
                  <a:gd name="T5" fmla="*/ 6 h 65"/>
                  <a:gd name="T6" fmla="*/ 55 w 63"/>
                  <a:gd name="T7" fmla="*/ 10 h 65"/>
                  <a:gd name="T8" fmla="*/ 59 w 63"/>
                  <a:gd name="T9" fmla="*/ 15 h 65"/>
                  <a:gd name="T10" fmla="*/ 61 w 63"/>
                  <a:gd name="T11" fmla="*/ 21 h 65"/>
                  <a:gd name="T12" fmla="*/ 63 w 63"/>
                  <a:gd name="T13" fmla="*/ 27 h 65"/>
                  <a:gd name="T14" fmla="*/ 63 w 63"/>
                  <a:gd name="T15" fmla="*/ 33 h 65"/>
                  <a:gd name="T16" fmla="*/ 63 w 63"/>
                  <a:gd name="T17" fmla="*/ 39 h 65"/>
                  <a:gd name="T18" fmla="*/ 61 w 63"/>
                  <a:gd name="T19" fmla="*/ 45 h 65"/>
                  <a:gd name="T20" fmla="*/ 57 w 63"/>
                  <a:gd name="T21" fmla="*/ 51 h 65"/>
                  <a:gd name="T22" fmla="*/ 53 w 63"/>
                  <a:gd name="T23" fmla="*/ 55 h 65"/>
                  <a:gd name="T24" fmla="*/ 49 w 63"/>
                  <a:gd name="T25" fmla="*/ 59 h 65"/>
                  <a:gd name="T26" fmla="*/ 43 w 63"/>
                  <a:gd name="T27" fmla="*/ 63 h 65"/>
                  <a:gd name="T28" fmla="*/ 37 w 63"/>
                  <a:gd name="T29" fmla="*/ 63 h 65"/>
                  <a:gd name="T30" fmla="*/ 31 w 63"/>
                  <a:gd name="T31" fmla="*/ 65 h 65"/>
                  <a:gd name="T32" fmla="*/ 25 w 63"/>
                  <a:gd name="T33" fmla="*/ 63 h 65"/>
                  <a:gd name="T34" fmla="*/ 17 w 63"/>
                  <a:gd name="T35" fmla="*/ 61 h 65"/>
                  <a:gd name="T36" fmla="*/ 11 w 63"/>
                  <a:gd name="T37" fmla="*/ 59 h 65"/>
                  <a:gd name="T38" fmla="*/ 8 w 63"/>
                  <a:gd name="T39" fmla="*/ 55 h 65"/>
                  <a:gd name="T40" fmla="*/ 4 w 63"/>
                  <a:gd name="T41" fmla="*/ 49 h 65"/>
                  <a:gd name="T42" fmla="*/ 2 w 63"/>
                  <a:gd name="T43" fmla="*/ 43 h 65"/>
                  <a:gd name="T44" fmla="*/ 0 w 63"/>
                  <a:gd name="T45" fmla="*/ 37 h 65"/>
                  <a:gd name="T46" fmla="*/ 0 w 63"/>
                  <a:gd name="T47" fmla="*/ 31 h 65"/>
                  <a:gd name="T48" fmla="*/ 0 w 63"/>
                  <a:gd name="T49" fmla="*/ 25 h 65"/>
                  <a:gd name="T50" fmla="*/ 2 w 63"/>
                  <a:gd name="T51" fmla="*/ 19 h 65"/>
                  <a:gd name="T52" fmla="*/ 6 w 63"/>
                  <a:gd name="T53" fmla="*/ 14 h 65"/>
                  <a:gd name="T54" fmla="*/ 10 w 63"/>
                  <a:gd name="T55" fmla="*/ 10 h 65"/>
                  <a:gd name="T56" fmla="*/ 13 w 63"/>
                  <a:gd name="T57" fmla="*/ 6 h 65"/>
                  <a:gd name="T58" fmla="*/ 19 w 63"/>
                  <a:gd name="T59" fmla="*/ 2 h 65"/>
                  <a:gd name="T60" fmla="*/ 25 w 63"/>
                  <a:gd name="T61" fmla="*/ 0 h 65"/>
                  <a:gd name="T62" fmla="*/ 31 w 63"/>
                  <a:gd name="T63" fmla="*/ 0 h 65"/>
                  <a:gd name="T64" fmla="*/ 37 w 63"/>
                  <a:gd name="T65" fmla="*/ 0 h 65"/>
                  <a:gd name="T66" fmla="*/ 45 w 63"/>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5" y="2"/>
                    </a:moveTo>
                    <a:lnTo>
                      <a:pt x="45" y="2"/>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7" y="63"/>
                    </a:lnTo>
                    <a:lnTo>
                      <a:pt x="31" y="65"/>
                    </a:lnTo>
                    <a:lnTo>
                      <a:pt x="25" y="63"/>
                    </a:lnTo>
                    <a:lnTo>
                      <a:pt x="17" y="61"/>
                    </a:lnTo>
                    <a:lnTo>
                      <a:pt x="11" y="59"/>
                    </a:lnTo>
                    <a:lnTo>
                      <a:pt x="8" y="55"/>
                    </a:lnTo>
                    <a:lnTo>
                      <a:pt x="4" y="49"/>
                    </a:lnTo>
                    <a:lnTo>
                      <a:pt x="2" y="43"/>
                    </a:lnTo>
                    <a:lnTo>
                      <a:pt x="0" y="37"/>
                    </a:lnTo>
                    <a:lnTo>
                      <a:pt x="0" y="31"/>
                    </a:lnTo>
                    <a:lnTo>
                      <a:pt x="0" y="25"/>
                    </a:lnTo>
                    <a:lnTo>
                      <a:pt x="2" y="19"/>
                    </a:lnTo>
                    <a:lnTo>
                      <a:pt x="6" y="14"/>
                    </a:lnTo>
                    <a:lnTo>
                      <a:pt x="10" y="10"/>
                    </a:lnTo>
                    <a:lnTo>
                      <a:pt x="13" y="6"/>
                    </a:lnTo>
                    <a:lnTo>
                      <a:pt x="19" y="2"/>
                    </a:lnTo>
                    <a:lnTo>
                      <a:pt x="25" y="0"/>
                    </a:lnTo>
                    <a:lnTo>
                      <a:pt x="31" y="0"/>
                    </a:lnTo>
                    <a:lnTo>
                      <a:pt x="37"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6" name="Freeform 551"/>
              <p:cNvSpPr>
                <a:spLocks/>
              </p:cNvSpPr>
              <p:nvPr/>
            </p:nvSpPr>
            <p:spPr bwMode="auto">
              <a:xfrm>
                <a:off x="5351" y="1624"/>
                <a:ext cx="63" cy="65"/>
              </a:xfrm>
              <a:custGeom>
                <a:avLst/>
                <a:gdLst>
                  <a:gd name="T0" fmla="*/ 45 w 63"/>
                  <a:gd name="T1" fmla="*/ 4 h 65"/>
                  <a:gd name="T2" fmla="*/ 51 w 63"/>
                  <a:gd name="T3" fmla="*/ 6 h 65"/>
                  <a:gd name="T4" fmla="*/ 55 w 63"/>
                  <a:gd name="T5" fmla="*/ 10 h 65"/>
                  <a:gd name="T6" fmla="*/ 59 w 63"/>
                  <a:gd name="T7" fmla="*/ 16 h 65"/>
                  <a:gd name="T8" fmla="*/ 61 w 63"/>
                  <a:gd name="T9" fmla="*/ 22 h 65"/>
                  <a:gd name="T10" fmla="*/ 63 w 63"/>
                  <a:gd name="T11" fmla="*/ 28 h 65"/>
                  <a:gd name="T12" fmla="*/ 63 w 63"/>
                  <a:gd name="T13" fmla="*/ 34 h 65"/>
                  <a:gd name="T14" fmla="*/ 63 w 63"/>
                  <a:gd name="T15" fmla="*/ 40 h 65"/>
                  <a:gd name="T16" fmla="*/ 61 w 63"/>
                  <a:gd name="T17" fmla="*/ 46 h 65"/>
                  <a:gd name="T18" fmla="*/ 57 w 63"/>
                  <a:gd name="T19" fmla="*/ 51 h 65"/>
                  <a:gd name="T20" fmla="*/ 53 w 63"/>
                  <a:gd name="T21" fmla="*/ 55 h 65"/>
                  <a:gd name="T22" fmla="*/ 49 w 63"/>
                  <a:gd name="T23" fmla="*/ 59 h 65"/>
                  <a:gd name="T24" fmla="*/ 43 w 63"/>
                  <a:gd name="T25" fmla="*/ 63 h 65"/>
                  <a:gd name="T26" fmla="*/ 37 w 63"/>
                  <a:gd name="T27" fmla="*/ 63 h 65"/>
                  <a:gd name="T28" fmla="*/ 31 w 63"/>
                  <a:gd name="T29" fmla="*/ 65 h 65"/>
                  <a:gd name="T30" fmla="*/ 26 w 63"/>
                  <a:gd name="T31" fmla="*/ 63 h 65"/>
                  <a:gd name="T32" fmla="*/ 20 w 63"/>
                  <a:gd name="T33" fmla="*/ 61 h 65"/>
                  <a:gd name="T34" fmla="*/ 14 w 63"/>
                  <a:gd name="T35" fmla="*/ 59 h 65"/>
                  <a:gd name="T36" fmla="*/ 8 w 63"/>
                  <a:gd name="T37" fmla="*/ 55 h 65"/>
                  <a:gd name="T38" fmla="*/ 6 w 63"/>
                  <a:gd name="T39" fmla="*/ 49 h 65"/>
                  <a:gd name="T40" fmla="*/ 2 w 63"/>
                  <a:gd name="T41" fmla="*/ 44 h 65"/>
                  <a:gd name="T42" fmla="*/ 0 w 63"/>
                  <a:gd name="T43" fmla="*/ 38 h 65"/>
                  <a:gd name="T44" fmla="*/ 0 w 63"/>
                  <a:gd name="T45" fmla="*/ 32 h 65"/>
                  <a:gd name="T46" fmla="*/ 0 w 63"/>
                  <a:gd name="T47" fmla="*/ 26 h 65"/>
                  <a:gd name="T48" fmla="*/ 2 w 63"/>
                  <a:gd name="T49" fmla="*/ 20 h 65"/>
                  <a:gd name="T50" fmla="*/ 6 w 63"/>
                  <a:gd name="T51" fmla="*/ 14 h 65"/>
                  <a:gd name="T52" fmla="*/ 10 w 63"/>
                  <a:gd name="T53" fmla="*/ 8 h 65"/>
                  <a:gd name="T54" fmla="*/ 16 w 63"/>
                  <a:gd name="T55" fmla="*/ 6 h 65"/>
                  <a:gd name="T56" fmla="*/ 20 w 63"/>
                  <a:gd name="T57" fmla="*/ 2 h 65"/>
                  <a:gd name="T58" fmla="*/ 26 w 63"/>
                  <a:gd name="T59" fmla="*/ 0 h 65"/>
                  <a:gd name="T60" fmla="*/ 31 w 63"/>
                  <a:gd name="T61" fmla="*/ 0 h 65"/>
                  <a:gd name="T62" fmla="*/ 39 w 63"/>
                  <a:gd name="T63" fmla="*/ 2 h 65"/>
                  <a:gd name="T64" fmla="*/ 45 w 63"/>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5" y="4"/>
                    </a:moveTo>
                    <a:lnTo>
                      <a:pt x="51" y="6"/>
                    </a:lnTo>
                    <a:lnTo>
                      <a:pt x="55" y="10"/>
                    </a:lnTo>
                    <a:lnTo>
                      <a:pt x="59" y="16"/>
                    </a:lnTo>
                    <a:lnTo>
                      <a:pt x="61" y="22"/>
                    </a:lnTo>
                    <a:lnTo>
                      <a:pt x="63" y="28"/>
                    </a:lnTo>
                    <a:lnTo>
                      <a:pt x="63" y="34"/>
                    </a:lnTo>
                    <a:lnTo>
                      <a:pt x="63" y="40"/>
                    </a:lnTo>
                    <a:lnTo>
                      <a:pt x="61" y="46"/>
                    </a:lnTo>
                    <a:lnTo>
                      <a:pt x="57" y="51"/>
                    </a:lnTo>
                    <a:lnTo>
                      <a:pt x="53" y="55"/>
                    </a:lnTo>
                    <a:lnTo>
                      <a:pt x="49" y="59"/>
                    </a:lnTo>
                    <a:lnTo>
                      <a:pt x="43" y="63"/>
                    </a:lnTo>
                    <a:lnTo>
                      <a:pt x="37" y="63"/>
                    </a:lnTo>
                    <a:lnTo>
                      <a:pt x="31" y="65"/>
                    </a:lnTo>
                    <a:lnTo>
                      <a:pt x="26" y="63"/>
                    </a:lnTo>
                    <a:lnTo>
                      <a:pt x="20" y="61"/>
                    </a:lnTo>
                    <a:lnTo>
                      <a:pt x="14" y="59"/>
                    </a:lnTo>
                    <a:lnTo>
                      <a:pt x="8" y="55"/>
                    </a:lnTo>
                    <a:lnTo>
                      <a:pt x="6" y="49"/>
                    </a:lnTo>
                    <a:lnTo>
                      <a:pt x="2" y="44"/>
                    </a:lnTo>
                    <a:lnTo>
                      <a:pt x="0" y="38"/>
                    </a:lnTo>
                    <a:lnTo>
                      <a:pt x="0" y="32"/>
                    </a:lnTo>
                    <a:lnTo>
                      <a:pt x="0" y="26"/>
                    </a:lnTo>
                    <a:lnTo>
                      <a:pt x="2" y="20"/>
                    </a:lnTo>
                    <a:lnTo>
                      <a:pt x="6" y="14"/>
                    </a:lnTo>
                    <a:lnTo>
                      <a:pt x="10" y="8"/>
                    </a:lnTo>
                    <a:lnTo>
                      <a:pt x="16" y="6"/>
                    </a:lnTo>
                    <a:lnTo>
                      <a:pt x="20" y="2"/>
                    </a:lnTo>
                    <a:lnTo>
                      <a:pt x="26" y="0"/>
                    </a:lnTo>
                    <a:lnTo>
                      <a:pt x="31"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7" name="Freeform 552"/>
              <p:cNvSpPr>
                <a:spLocks/>
              </p:cNvSpPr>
              <p:nvPr/>
            </p:nvSpPr>
            <p:spPr bwMode="auto">
              <a:xfrm>
                <a:off x="5351" y="1624"/>
                <a:ext cx="63" cy="65"/>
              </a:xfrm>
              <a:custGeom>
                <a:avLst/>
                <a:gdLst>
                  <a:gd name="T0" fmla="*/ 45 w 63"/>
                  <a:gd name="T1" fmla="*/ 4 h 65"/>
                  <a:gd name="T2" fmla="*/ 45 w 63"/>
                  <a:gd name="T3" fmla="*/ 4 h 65"/>
                  <a:gd name="T4" fmla="*/ 51 w 63"/>
                  <a:gd name="T5" fmla="*/ 6 h 65"/>
                  <a:gd name="T6" fmla="*/ 55 w 63"/>
                  <a:gd name="T7" fmla="*/ 10 h 65"/>
                  <a:gd name="T8" fmla="*/ 59 w 63"/>
                  <a:gd name="T9" fmla="*/ 16 h 65"/>
                  <a:gd name="T10" fmla="*/ 61 w 63"/>
                  <a:gd name="T11" fmla="*/ 22 h 65"/>
                  <a:gd name="T12" fmla="*/ 63 w 63"/>
                  <a:gd name="T13" fmla="*/ 28 h 65"/>
                  <a:gd name="T14" fmla="*/ 63 w 63"/>
                  <a:gd name="T15" fmla="*/ 34 h 65"/>
                  <a:gd name="T16" fmla="*/ 63 w 63"/>
                  <a:gd name="T17" fmla="*/ 40 h 65"/>
                  <a:gd name="T18" fmla="*/ 61 w 63"/>
                  <a:gd name="T19" fmla="*/ 46 h 65"/>
                  <a:gd name="T20" fmla="*/ 57 w 63"/>
                  <a:gd name="T21" fmla="*/ 51 h 65"/>
                  <a:gd name="T22" fmla="*/ 53 w 63"/>
                  <a:gd name="T23" fmla="*/ 55 h 65"/>
                  <a:gd name="T24" fmla="*/ 49 w 63"/>
                  <a:gd name="T25" fmla="*/ 59 h 65"/>
                  <a:gd name="T26" fmla="*/ 43 w 63"/>
                  <a:gd name="T27" fmla="*/ 63 h 65"/>
                  <a:gd name="T28" fmla="*/ 37 w 63"/>
                  <a:gd name="T29" fmla="*/ 63 h 65"/>
                  <a:gd name="T30" fmla="*/ 31 w 63"/>
                  <a:gd name="T31" fmla="*/ 65 h 65"/>
                  <a:gd name="T32" fmla="*/ 26 w 63"/>
                  <a:gd name="T33" fmla="*/ 63 h 65"/>
                  <a:gd name="T34" fmla="*/ 20 w 63"/>
                  <a:gd name="T35" fmla="*/ 61 h 65"/>
                  <a:gd name="T36" fmla="*/ 14 w 63"/>
                  <a:gd name="T37" fmla="*/ 59 h 65"/>
                  <a:gd name="T38" fmla="*/ 8 w 63"/>
                  <a:gd name="T39" fmla="*/ 55 h 65"/>
                  <a:gd name="T40" fmla="*/ 6 w 63"/>
                  <a:gd name="T41" fmla="*/ 49 h 65"/>
                  <a:gd name="T42" fmla="*/ 2 w 63"/>
                  <a:gd name="T43" fmla="*/ 44 h 65"/>
                  <a:gd name="T44" fmla="*/ 0 w 63"/>
                  <a:gd name="T45" fmla="*/ 38 h 65"/>
                  <a:gd name="T46" fmla="*/ 0 w 63"/>
                  <a:gd name="T47" fmla="*/ 32 h 65"/>
                  <a:gd name="T48" fmla="*/ 0 w 63"/>
                  <a:gd name="T49" fmla="*/ 26 h 65"/>
                  <a:gd name="T50" fmla="*/ 2 w 63"/>
                  <a:gd name="T51" fmla="*/ 20 h 65"/>
                  <a:gd name="T52" fmla="*/ 6 w 63"/>
                  <a:gd name="T53" fmla="*/ 14 h 65"/>
                  <a:gd name="T54" fmla="*/ 10 w 63"/>
                  <a:gd name="T55" fmla="*/ 8 h 65"/>
                  <a:gd name="T56" fmla="*/ 16 w 63"/>
                  <a:gd name="T57" fmla="*/ 6 h 65"/>
                  <a:gd name="T58" fmla="*/ 20 w 63"/>
                  <a:gd name="T59" fmla="*/ 2 h 65"/>
                  <a:gd name="T60" fmla="*/ 26 w 63"/>
                  <a:gd name="T61" fmla="*/ 0 h 65"/>
                  <a:gd name="T62" fmla="*/ 31 w 63"/>
                  <a:gd name="T63" fmla="*/ 0 h 65"/>
                  <a:gd name="T64" fmla="*/ 39 w 63"/>
                  <a:gd name="T65" fmla="*/ 2 h 65"/>
                  <a:gd name="T66" fmla="*/ 45 w 63"/>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5" y="4"/>
                    </a:moveTo>
                    <a:lnTo>
                      <a:pt x="45" y="4"/>
                    </a:lnTo>
                    <a:lnTo>
                      <a:pt x="51" y="6"/>
                    </a:lnTo>
                    <a:lnTo>
                      <a:pt x="55" y="10"/>
                    </a:lnTo>
                    <a:lnTo>
                      <a:pt x="59" y="16"/>
                    </a:lnTo>
                    <a:lnTo>
                      <a:pt x="61" y="22"/>
                    </a:lnTo>
                    <a:lnTo>
                      <a:pt x="63" y="28"/>
                    </a:lnTo>
                    <a:lnTo>
                      <a:pt x="63" y="34"/>
                    </a:lnTo>
                    <a:lnTo>
                      <a:pt x="63" y="40"/>
                    </a:lnTo>
                    <a:lnTo>
                      <a:pt x="61" y="46"/>
                    </a:lnTo>
                    <a:lnTo>
                      <a:pt x="57" y="51"/>
                    </a:lnTo>
                    <a:lnTo>
                      <a:pt x="53" y="55"/>
                    </a:lnTo>
                    <a:lnTo>
                      <a:pt x="49" y="59"/>
                    </a:lnTo>
                    <a:lnTo>
                      <a:pt x="43" y="63"/>
                    </a:lnTo>
                    <a:lnTo>
                      <a:pt x="37" y="63"/>
                    </a:lnTo>
                    <a:lnTo>
                      <a:pt x="31" y="65"/>
                    </a:lnTo>
                    <a:lnTo>
                      <a:pt x="26" y="63"/>
                    </a:lnTo>
                    <a:lnTo>
                      <a:pt x="20" y="61"/>
                    </a:lnTo>
                    <a:lnTo>
                      <a:pt x="14" y="59"/>
                    </a:lnTo>
                    <a:lnTo>
                      <a:pt x="8" y="55"/>
                    </a:lnTo>
                    <a:lnTo>
                      <a:pt x="6" y="49"/>
                    </a:lnTo>
                    <a:lnTo>
                      <a:pt x="2" y="44"/>
                    </a:lnTo>
                    <a:lnTo>
                      <a:pt x="0" y="38"/>
                    </a:lnTo>
                    <a:lnTo>
                      <a:pt x="0" y="32"/>
                    </a:lnTo>
                    <a:lnTo>
                      <a:pt x="0" y="26"/>
                    </a:lnTo>
                    <a:lnTo>
                      <a:pt x="2" y="20"/>
                    </a:lnTo>
                    <a:lnTo>
                      <a:pt x="6" y="14"/>
                    </a:lnTo>
                    <a:lnTo>
                      <a:pt x="10" y="8"/>
                    </a:lnTo>
                    <a:lnTo>
                      <a:pt x="16" y="6"/>
                    </a:lnTo>
                    <a:lnTo>
                      <a:pt x="20" y="2"/>
                    </a:lnTo>
                    <a:lnTo>
                      <a:pt x="26" y="0"/>
                    </a:lnTo>
                    <a:lnTo>
                      <a:pt x="31"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8" name="Freeform 553"/>
              <p:cNvSpPr>
                <a:spLocks/>
              </p:cNvSpPr>
              <p:nvPr/>
            </p:nvSpPr>
            <p:spPr bwMode="auto">
              <a:xfrm>
                <a:off x="5341" y="1656"/>
                <a:ext cx="63" cy="65"/>
              </a:xfrm>
              <a:custGeom>
                <a:avLst/>
                <a:gdLst>
                  <a:gd name="T0" fmla="*/ 18 w 63"/>
                  <a:gd name="T1" fmla="*/ 63 h 65"/>
                  <a:gd name="T2" fmla="*/ 12 w 63"/>
                  <a:gd name="T3" fmla="*/ 59 h 65"/>
                  <a:gd name="T4" fmla="*/ 8 w 63"/>
                  <a:gd name="T5" fmla="*/ 55 h 65"/>
                  <a:gd name="T6" fmla="*/ 4 w 63"/>
                  <a:gd name="T7" fmla="*/ 49 h 65"/>
                  <a:gd name="T8" fmla="*/ 2 w 63"/>
                  <a:gd name="T9" fmla="*/ 43 h 65"/>
                  <a:gd name="T10" fmla="*/ 0 w 63"/>
                  <a:gd name="T11" fmla="*/ 39 h 65"/>
                  <a:gd name="T12" fmla="*/ 0 w 63"/>
                  <a:gd name="T13" fmla="*/ 31 h 65"/>
                  <a:gd name="T14" fmla="*/ 0 w 63"/>
                  <a:gd name="T15" fmla="*/ 25 h 65"/>
                  <a:gd name="T16" fmla="*/ 2 w 63"/>
                  <a:gd name="T17" fmla="*/ 19 h 65"/>
                  <a:gd name="T18" fmla="*/ 6 w 63"/>
                  <a:gd name="T19" fmla="*/ 14 h 65"/>
                  <a:gd name="T20" fmla="*/ 10 w 63"/>
                  <a:gd name="T21" fmla="*/ 10 h 65"/>
                  <a:gd name="T22" fmla="*/ 14 w 63"/>
                  <a:gd name="T23" fmla="*/ 6 h 65"/>
                  <a:gd name="T24" fmla="*/ 20 w 63"/>
                  <a:gd name="T25" fmla="*/ 2 h 65"/>
                  <a:gd name="T26" fmla="*/ 26 w 63"/>
                  <a:gd name="T27" fmla="*/ 2 h 65"/>
                  <a:gd name="T28" fmla="*/ 32 w 63"/>
                  <a:gd name="T29" fmla="*/ 0 h 65"/>
                  <a:gd name="T30" fmla="*/ 38 w 63"/>
                  <a:gd name="T31" fmla="*/ 2 h 65"/>
                  <a:gd name="T32" fmla="*/ 43 w 63"/>
                  <a:gd name="T33" fmla="*/ 4 h 65"/>
                  <a:gd name="T34" fmla="*/ 49 w 63"/>
                  <a:gd name="T35" fmla="*/ 6 h 65"/>
                  <a:gd name="T36" fmla="*/ 55 w 63"/>
                  <a:gd name="T37" fmla="*/ 10 h 65"/>
                  <a:gd name="T38" fmla="*/ 59 w 63"/>
                  <a:gd name="T39" fmla="*/ 15 h 65"/>
                  <a:gd name="T40" fmla="*/ 61 w 63"/>
                  <a:gd name="T41" fmla="*/ 21 h 65"/>
                  <a:gd name="T42" fmla="*/ 63 w 63"/>
                  <a:gd name="T43" fmla="*/ 27 h 65"/>
                  <a:gd name="T44" fmla="*/ 63 w 63"/>
                  <a:gd name="T45" fmla="*/ 33 h 65"/>
                  <a:gd name="T46" fmla="*/ 63 w 63"/>
                  <a:gd name="T47" fmla="*/ 39 h 65"/>
                  <a:gd name="T48" fmla="*/ 61 w 63"/>
                  <a:gd name="T49" fmla="*/ 45 h 65"/>
                  <a:gd name="T50" fmla="*/ 57 w 63"/>
                  <a:gd name="T51" fmla="*/ 51 h 65"/>
                  <a:gd name="T52" fmla="*/ 53 w 63"/>
                  <a:gd name="T53" fmla="*/ 55 h 65"/>
                  <a:gd name="T54" fmla="*/ 49 w 63"/>
                  <a:gd name="T55" fmla="*/ 59 h 65"/>
                  <a:gd name="T56" fmla="*/ 43 w 63"/>
                  <a:gd name="T57" fmla="*/ 63 h 65"/>
                  <a:gd name="T58" fmla="*/ 38 w 63"/>
                  <a:gd name="T59" fmla="*/ 65 h 65"/>
                  <a:gd name="T60" fmla="*/ 32 w 63"/>
                  <a:gd name="T61" fmla="*/ 65 h 65"/>
                  <a:gd name="T62" fmla="*/ 24 w 63"/>
                  <a:gd name="T63" fmla="*/ 65 h 65"/>
                  <a:gd name="T64" fmla="*/ 18 w 63"/>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18" y="63"/>
                    </a:moveTo>
                    <a:lnTo>
                      <a:pt x="12" y="59"/>
                    </a:lnTo>
                    <a:lnTo>
                      <a:pt x="8" y="55"/>
                    </a:lnTo>
                    <a:lnTo>
                      <a:pt x="4" y="49"/>
                    </a:lnTo>
                    <a:lnTo>
                      <a:pt x="2" y="43"/>
                    </a:lnTo>
                    <a:lnTo>
                      <a:pt x="0" y="39"/>
                    </a:lnTo>
                    <a:lnTo>
                      <a:pt x="0" y="31"/>
                    </a:lnTo>
                    <a:lnTo>
                      <a:pt x="0" y="25"/>
                    </a:lnTo>
                    <a:lnTo>
                      <a:pt x="2" y="19"/>
                    </a:lnTo>
                    <a:lnTo>
                      <a:pt x="6" y="14"/>
                    </a:lnTo>
                    <a:lnTo>
                      <a:pt x="10" y="10"/>
                    </a:lnTo>
                    <a:lnTo>
                      <a:pt x="14" y="6"/>
                    </a:lnTo>
                    <a:lnTo>
                      <a:pt x="20" y="2"/>
                    </a:lnTo>
                    <a:lnTo>
                      <a:pt x="26" y="2"/>
                    </a:lnTo>
                    <a:lnTo>
                      <a:pt x="32" y="0"/>
                    </a:lnTo>
                    <a:lnTo>
                      <a:pt x="38" y="2"/>
                    </a:lnTo>
                    <a:lnTo>
                      <a:pt x="43" y="4"/>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8" y="65"/>
                    </a:lnTo>
                    <a:lnTo>
                      <a:pt x="32" y="65"/>
                    </a:lnTo>
                    <a:lnTo>
                      <a:pt x="24" y="65"/>
                    </a:lnTo>
                    <a:lnTo>
                      <a:pt x="18"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9" name="Freeform 554"/>
              <p:cNvSpPr>
                <a:spLocks/>
              </p:cNvSpPr>
              <p:nvPr/>
            </p:nvSpPr>
            <p:spPr bwMode="auto">
              <a:xfrm>
                <a:off x="5341" y="1656"/>
                <a:ext cx="63" cy="65"/>
              </a:xfrm>
              <a:custGeom>
                <a:avLst/>
                <a:gdLst>
                  <a:gd name="T0" fmla="*/ 18 w 63"/>
                  <a:gd name="T1" fmla="*/ 63 h 65"/>
                  <a:gd name="T2" fmla="*/ 18 w 63"/>
                  <a:gd name="T3" fmla="*/ 63 h 65"/>
                  <a:gd name="T4" fmla="*/ 12 w 63"/>
                  <a:gd name="T5" fmla="*/ 59 h 65"/>
                  <a:gd name="T6" fmla="*/ 8 w 63"/>
                  <a:gd name="T7" fmla="*/ 55 h 65"/>
                  <a:gd name="T8" fmla="*/ 4 w 63"/>
                  <a:gd name="T9" fmla="*/ 49 h 65"/>
                  <a:gd name="T10" fmla="*/ 2 w 63"/>
                  <a:gd name="T11" fmla="*/ 43 h 65"/>
                  <a:gd name="T12" fmla="*/ 0 w 63"/>
                  <a:gd name="T13" fmla="*/ 39 h 65"/>
                  <a:gd name="T14" fmla="*/ 0 w 63"/>
                  <a:gd name="T15" fmla="*/ 31 h 65"/>
                  <a:gd name="T16" fmla="*/ 0 w 63"/>
                  <a:gd name="T17" fmla="*/ 25 h 65"/>
                  <a:gd name="T18" fmla="*/ 2 w 63"/>
                  <a:gd name="T19" fmla="*/ 19 h 65"/>
                  <a:gd name="T20" fmla="*/ 6 w 63"/>
                  <a:gd name="T21" fmla="*/ 14 h 65"/>
                  <a:gd name="T22" fmla="*/ 10 w 63"/>
                  <a:gd name="T23" fmla="*/ 10 h 65"/>
                  <a:gd name="T24" fmla="*/ 14 w 63"/>
                  <a:gd name="T25" fmla="*/ 6 h 65"/>
                  <a:gd name="T26" fmla="*/ 20 w 63"/>
                  <a:gd name="T27" fmla="*/ 2 h 65"/>
                  <a:gd name="T28" fmla="*/ 26 w 63"/>
                  <a:gd name="T29" fmla="*/ 2 h 65"/>
                  <a:gd name="T30" fmla="*/ 32 w 63"/>
                  <a:gd name="T31" fmla="*/ 0 h 65"/>
                  <a:gd name="T32" fmla="*/ 38 w 63"/>
                  <a:gd name="T33" fmla="*/ 2 h 65"/>
                  <a:gd name="T34" fmla="*/ 43 w 63"/>
                  <a:gd name="T35" fmla="*/ 4 h 65"/>
                  <a:gd name="T36" fmla="*/ 49 w 63"/>
                  <a:gd name="T37" fmla="*/ 6 h 65"/>
                  <a:gd name="T38" fmla="*/ 55 w 63"/>
                  <a:gd name="T39" fmla="*/ 10 h 65"/>
                  <a:gd name="T40" fmla="*/ 59 w 63"/>
                  <a:gd name="T41" fmla="*/ 15 h 65"/>
                  <a:gd name="T42" fmla="*/ 61 w 63"/>
                  <a:gd name="T43" fmla="*/ 21 h 65"/>
                  <a:gd name="T44" fmla="*/ 63 w 63"/>
                  <a:gd name="T45" fmla="*/ 27 h 65"/>
                  <a:gd name="T46" fmla="*/ 63 w 63"/>
                  <a:gd name="T47" fmla="*/ 33 h 65"/>
                  <a:gd name="T48" fmla="*/ 63 w 63"/>
                  <a:gd name="T49" fmla="*/ 39 h 65"/>
                  <a:gd name="T50" fmla="*/ 61 w 63"/>
                  <a:gd name="T51" fmla="*/ 45 h 65"/>
                  <a:gd name="T52" fmla="*/ 57 w 63"/>
                  <a:gd name="T53" fmla="*/ 51 h 65"/>
                  <a:gd name="T54" fmla="*/ 53 w 63"/>
                  <a:gd name="T55" fmla="*/ 55 h 65"/>
                  <a:gd name="T56" fmla="*/ 49 w 63"/>
                  <a:gd name="T57" fmla="*/ 59 h 65"/>
                  <a:gd name="T58" fmla="*/ 43 w 63"/>
                  <a:gd name="T59" fmla="*/ 63 h 65"/>
                  <a:gd name="T60" fmla="*/ 38 w 63"/>
                  <a:gd name="T61" fmla="*/ 65 h 65"/>
                  <a:gd name="T62" fmla="*/ 32 w 63"/>
                  <a:gd name="T63" fmla="*/ 65 h 65"/>
                  <a:gd name="T64" fmla="*/ 24 w 63"/>
                  <a:gd name="T65" fmla="*/ 65 h 65"/>
                  <a:gd name="T66" fmla="*/ 18 w 63"/>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18" y="63"/>
                    </a:moveTo>
                    <a:lnTo>
                      <a:pt x="18" y="63"/>
                    </a:lnTo>
                    <a:lnTo>
                      <a:pt x="12" y="59"/>
                    </a:lnTo>
                    <a:lnTo>
                      <a:pt x="8" y="55"/>
                    </a:lnTo>
                    <a:lnTo>
                      <a:pt x="4" y="49"/>
                    </a:lnTo>
                    <a:lnTo>
                      <a:pt x="2" y="43"/>
                    </a:lnTo>
                    <a:lnTo>
                      <a:pt x="0" y="39"/>
                    </a:lnTo>
                    <a:lnTo>
                      <a:pt x="0" y="31"/>
                    </a:lnTo>
                    <a:lnTo>
                      <a:pt x="0" y="25"/>
                    </a:lnTo>
                    <a:lnTo>
                      <a:pt x="2" y="19"/>
                    </a:lnTo>
                    <a:lnTo>
                      <a:pt x="6" y="14"/>
                    </a:lnTo>
                    <a:lnTo>
                      <a:pt x="10" y="10"/>
                    </a:lnTo>
                    <a:lnTo>
                      <a:pt x="14" y="6"/>
                    </a:lnTo>
                    <a:lnTo>
                      <a:pt x="20" y="2"/>
                    </a:lnTo>
                    <a:lnTo>
                      <a:pt x="26" y="2"/>
                    </a:lnTo>
                    <a:lnTo>
                      <a:pt x="32" y="0"/>
                    </a:lnTo>
                    <a:lnTo>
                      <a:pt x="38" y="2"/>
                    </a:lnTo>
                    <a:lnTo>
                      <a:pt x="43" y="4"/>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8" y="65"/>
                    </a:lnTo>
                    <a:lnTo>
                      <a:pt x="32" y="65"/>
                    </a:lnTo>
                    <a:lnTo>
                      <a:pt x="24" y="65"/>
                    </a:lnTo>
                    <a:lnTo>
                      <a:pt x="18"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0" name="Freeform 555"/>
              <p:cNvSpPr>
                <a:spLocks/>
              </p:cNvSpPr>
              <p:nvPr/>
            </p:nvSpPr>
            <p:spPr bwMode="auto">
              <a:xfrm>
                <a:off x="5262" y="1469"/>
                <a:ext cx="63" cy="65"/>
              </a:xfrm>
              <a:custGeom>
                <a:avLst/>
                <a:gdLst>
                  <a:gd name="T0" fmla="*/ 44 w 63"/>
                  <a:gd name="T1" fmla="*/ 4 h 65"/>
                  <a:gd name="T2" fmla="*/ 50 w 63"/>
                  <a:gd name="T3" fmla="*/ 8 h 65"/>
                  <a:gd name="T4" fmla="*/ 56 w 63"/>
                  <a:gd name="T5" fmla="*/ 12 h 65"/>
                  <a:gd name="T6" fmla="*/ 59 w 63"/>
                  <a:gd name="T7" fmla="*/ 15 h 65"/>
                  <a:gd name="T8" fmla="*/ 61 w 63"/>
                  <a:gd name="T9" fmla="*/ 21 h 65"/>
                  <a:gd name="T10" fmla="*/ 63 w 63"/>
                  <a:gd name="T11" fmla="*/ 27 h 65"/>
                  <a:gd name="T12" fmla="*/ 63 w 63"/>
                  <a:gd name="T13" fmla="*/ 33 h 65"/>
                  <a:gd name="T14" fmla="*/ 63 w 63"/>
                  <a:gd name="T15" fmla="*/ 39 h 65"/>
                  <a:gd name="T16" fmla="*/ 61 w 63"/>
                  <a:gd name="T17" fmla="*/ 45 h 65"/>
                  <a:gd name="T18" fmla="*/ 57 w 63"/>
                  <a:gd name="T19" fmla="*/ 51 h 65"/>
                  <a:gd name="T20" fmla="*/ 54 w 63"/>
                  <a:gd name="T21" fmla="*/ 57 h 65"/>
                  <a:gd name="T22" fmla="*/ 50 w 63"/>
                  <a:gd name="T23" fmla="*/ 61 h 65"/>
                  <a:gd name="T24" fmla="*/ 44 w 63"/>
                  <a:gd name="T25" fmla="*/ 63 h 65"/>
                  <a:gd name="T26" fmla="*/ 38 w 63"/>
                  <a:gd name="T27" fmla="*/ 65 h 65"/>
                  <a:gd name="T28" fmla="*/ 32 w 63"/>
                  <a:gd name="T29" fmla="*/ 65 h 65"/>
                  <a:gd name="T30" fmla="*/ 24 w 63"/>
                  <a:gd name="T31" fmla="*/ 65 h 65"/>
                  <a:gd name="T32" fmla="*/ 18 w 63"/>
                  <a:gd name="T33" fmla="*/ 63 h 65"/>
                  <a:gd name="T34" fmla="*/ 12 w 63"/>
                  <a:gd name="T35" fmla="*/ 59 h 65"/>
                  <a:gd name="T36" fmla="*/ 8 w 63"/>
                  <a:gd name="T37" fmla="*/ 55 h 65"/>
                  <a:gd name="T38" fmla="*/ 4 w 63"/>
                  <a:gd name="T39" fmla="*/ 49 h 65"/>
                  <a:gd name="T40" fmla="*/ 2 w 63"/>
                  <a:gd name="T41" fmla="*/ 45 h 65"/>
                  <a:gd name="T42" fmla="*/ 0 w 63"/>
                  <a:gd name="T43" fmla="*/ 39 h 65"/>
                  <a:gd name="T44" fmla="*/ 0 w 63"/>
                  <a:gd name="T45" fmla="*/ 31 h 65"/>
                  <a:gd name="T46" fmla="*/ 0 w 63"/>
                  <a:gd name="T47" fmla="*/ 25 h 65"/>
                  <a:gd name="T48" fmla="*/ 2 w 63"/>
                  <a:gd name="T49" fmla="*/ 19 h 65"/>
                  <a:gd name="T50" fmla="*/ 4 w 63"/>
                  <a:gd name="T51" fmla="*/ 13 h 65"/>
                  <a:gd name="T52" fmla="*/ 10 w 63"/>
                  <a:gd name="T53" fmla="*/ 10 h 65"/>
                  <a:gd name="T54" fmla="*/ 14 w 63"/>
                  <a:gd name="T55" fmla="*/ 6 h 65"/>
                  <a:gd name="T56" fmla="*/ 20 w 63"/>
                  <a:gd name="T57" fmla="*/ 2 h 65"/>
                  <a:gd name="T58" fmla="*/ 26 w 63"/>
                  <a:gd name="T59" fmla="*/ 2 h 65"/>
                  <a:gd name="T60" fmla="*/ 32 w 63"/>
                  <a:gd name="T61" fmla="*/ 0 h 65"/>
                  <a:gd name="T62" fmla="*/ 38 w 63"/>
                  <a:gd name="T63" fmla="*/ 2 h 65"/>
                  <a:gd name="T64" fmla="*/ 44 w 63"/>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4" y="4"/>
                    </a:moveTo>
                    <a:lnTo>
                      <a:pt x="50" y="8"/>
                    </a:lnTo>
                    <a:lnTo>
                      <a:pt x="56" y="12"/>
                    </a:lnTo>
                    <a:lnTo>
                      <a:pt x="59" y="15"/>
                    </a:lnTo>
                    <a:lnTo>
                      <a:pt x="61" y="21"/>
                    </a:lnTo>
                    <a:lnTo>
                      <a:pt x="63" y="27"/>
                    </a:lnTo>
                    <a:lnTo>
                      <a:pt x="63" y="33"/>
                    </a:lnTo>
                    <a:lnTo>
                      <a:pt x="63" y="39"/>
                    </a:lnTo>
                    <a:lnTo>
                      <a:pt x="61" y="45"/>
                    </a:lnTo>
                    <a:lnTo>
                      <a:pt x="57" y="51"/>
                    </a:lnTo>
                    <a:lnTo>
                      <a:pt x="54" y="57"/>
                    </a:lnTo>
                    <a:lnTo>
                      <a:pt x="50" y="61"/>
                    </a:lnTo>
                    <a:lnTo>
                      <a:pt x="44" y="63"/>
                    </a:lnTo>
                    <a:lnTo>
                      <a:pt x="38" y="65"/>
                    </a:lnTo>
                    <a:lnTo>
                      <a:pt x="32" y="65"/>
                    </a:lnTo>
                    <a:lnTo>
                      <a:pt x="24" y="65"/>
                    </a:lnTo>
                    <a:lnTo>
                      <a:pt x="18" y="63"/>
                    </a:lnTo>
                    <a:lnTo>
                      <a:pt x="12" y="59"/>
                    </a:lnTo>
                    <a:lnTo>
                      <a:pt x="8" y="55"/>
                    </a:lnTo>
                    <a:lnTo>
                      <a:pt x="4" y="49"/>
                    </a:lnTo>
                    <a:lnTo>
                      <a:pt x="2" y="45"/>
                    </a:lnTo>
                    <a:lnTo>
                      <a:pt x="0" y="39"/>
                    </a:lnTo>
                    <a:lnTo>
                      <a:pt x="0" y="31"/>
                    </a:lnTo>
                    <a:lnTo>
                      <a:pt x="0" y="25"/>
                    </a:lnTo>
                    <a:lnTo>
                      <a:pt x="2" y="19"/>
                    </a:lnTo>
                    <a:lnTo>
                      <a:pt x="4" y="13"/>
                    </a:lnTo>
                    <a:lnTo>
                      <a:pt x="10" y="10"/>
                    </a:lnTo>
                    <a:lnTo>
                      <a:pt x="14" y="6"/>
                    </a:lnTo>
                    <a:lnTo>
                      <a:pt x="20" y="2"/>
                    </a:lnTo>
                    <a:lnTo>
                      <a:pt x="26" y="2"/>
                    </a:lnTo>
                    <a:lnTo>
                      <a:pt x="32" y="0"/>
                    </a:lnTo>
                    <a:lnTo>
                      <a:pt x="38" y="2"/>
                    </a:lnTo>
                    <a:lnTo>
                      <a:pt x="44"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1" name="Freeform 556"/>
              <p:cNvSpPr>
                <a:spLocks/>
              </p:cNvSpPr>
              <p:nvPr/>
            </p:nvSpPr>
            <p:spPr bwMode="auto">
              <a:xfrm>
                <a:off x="5262" y="1469"/>
                <a:ext cx="63" cy="65"/>
              </a:xfrm>
              <a:custGeom>
                <a:avLst/>
                <a:gdLst>
                  <a:gd name="T0" fmla="*/ 44 w 63"/>
                  <a:gd name="T1" fmla="*/ 4 h 65"/>
                  <a:gd name="T2" fmla="*/ 44 w 63"/>
                  <a:gd name="T3" fmla="*/ 4 h 65"/>
                  <a:gd name="T4" fmla="*/ 50 w 63"/>
                  <a:gd name="T5" fmla="*/ 8 h 65"/>
                  <a:gd name="T6" fmla="*/ 56 w 63"/>
                  <a:gd name="T7" fmla="*/ 12 h 65"/>
                  <a:gd name="T8" fmla="*/ 59 w 63"/>
                  <a:gd name="T9" fmla="*/ 15 h 65"/>
                  <a:gd name="T10" fmla="*/ 61 w 63"/>
                  <a:gd name="T11" fmla="*/ 21 h 65"/>
                  <a:gd name="T12" fmla="*/ 63 w 63"/>
                  <a:gd name="T13" fmla="*/ 27 h 65"/>
                  <a:gd name="T14" fmla="*/ 63 w 63"/>
                  <a:gd name="T15" fmla="*/ 33 h 65"/>
                  <a:gd name="T16" fmla="*/ 63 w 63"/>
                  <a:gd name="T17" fmla="*/ 39 h 65"/>
                  <a:gd name="T18" fmla="*/ 61 w 63"/>
                  <a:gd name="T19" fmla="*/ 45 h 65"/>
                  <a:gd name="T20" fmla="*/ 57 w 63"/>
                  <a:gd name="T21" fmla="*/ 51 h 65"/>
                  <a:gd name="T22" fmla="*/ 54 w 63"/>
                  <a:gd name="T23" fmla="*/ 57 h 65"/>
                  <a:gd name="T24" fmla="*/ 50 w 63"/>
                  <a:gd name="T25" fmla="*/ 61 h 65"/>
                  <a:gd name="T26" fmla="*/ 44 w 63"/>
                  <a:gd name="T27" fmla="*/ 63 h 65"/>
                  <a:gd name="T28" fmla="*/ 38 w 63"/>
                  <a:gd name="T29" fmla="*/ 65 h 65"/>
                  <a:gd name="T30" fmla="*/ 32 w 63"/>
                  <a:gd name="T31" fmla="*/ 65 h 65"/>
                  <a:gd name="T32" fmla="*/ 24 w 63"/>
                  <a:gd name="T33" fmla="*/ 65 h 65"/>
                  <a:gd name="T34" fmla="*/ 18 w 63"/>
                  <a:gd name="T35" fmla="*/ 63 h 65"/>
                  <a:gd name="T36" fmla="*/ 12 w 63"/>
                  <a:gd name="T37" fmla="*/ 59 h 65"/>
                  <a:gd name="T38" fmla="*/ 8 w 63"/>
                  <a:gd name="T39" fmla="*/ 55 h 65"/>
                  <a:gd name="T40" fmla="*/ 4 w 63"/>
                  <a:gd name="T41" fmla="*/ 49 h 65"/>
                  <a:gd name="T42" fmla="*/ 2 w 63"/>
                  <a:gd name="T43" fmla="*/ 45 h 65"/>
                  <a:gd name="T44" fmla="*/ 0 w 63"/>
                  <a:gd name="T45" fmla="*/ 39 h 65"/>
                  <a:gd name="T46" fmla="*/ 0 w 63"/>
                  <a:gd name="T47" fmla="*/ 31 h 65"/>
                  <a:gd name="T48" fmla="*/ 0 w 63"/>
                  <a:gd name="T49" fmla="*/ 25 h 65"/>
                  <a:gd name="T50" fmla="*/ 2 w 63"/>
                  <a:gd name="T51" fmla="*/ 19 h 65"/>
                  <a:gd name="T52" fmla="*/ 4 w 63"/>
                  <a:gd name="T53" fmla="*/ 13 h 65"/>
                  <a:gd name="T54" fmla="*/ 10 w 63"/>
                  <a:gd name="T55" fmla="*/ 10 h 65"/>
                  <a:gd name="T56" fmla="*/ 14 w 63"/>
                  <a:gd name="T57" fmla="*/ 6 h 65"/>
                  <a:gd name="T58" fmla="*/ 20 w 63"/>
                  <a:gd name="T59" fmla="*/ 2 h 65"/>
                  <a:gd name="T60" fmla="*/ 26 w 63"/>
                  <a:gd name="T61" fmla="*/ 2 h 65"/>
                  <a:gd name="T62" fmla="*/ 32 w 63"/>
                  <a:gd name="T63" fmla="*/ 0 h 65"/>
                  <a:gd name="T64" fmla="*/ 38 w 63"/>
                  <a:gd name="T65" fmla="*/ 2 h 65"/>
                  <a:gd name="T66" fmla="*/ 44 w 63"/>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4" y="4"/>
                    </a:moveTo>
                    <a:lnTo>
                      <a:pt x="44" y="4"/>
                    </a:lnTo>
                    <a:lnTo>
                      <a:pt x="50" y="8"/>
                    </a:lnTo>
                    <a:lnTo>
                      <a:pt x="56" y="12"/>
                    </a:lnTo>
                    <a:lnTo>
                      <a:pt x="59" y="15"/>
                    </a:lnTo>
                    <a:lnTo>
                      <a:pt x="61" y="21"/>
                    </a:lnTo>
                    <a:lnTo>
                      <a:pt x="63" y="27"/>
                    </a:lnTo>
                    <a:lnTo>
                      <a:pt x="63" y="33"/>
                    </a:lnTo>
                    <a:lnTo>
                      <a:pt x="63" y="39"/>
                    </a:lnTo>
                    <a:lnTo>
                      <a:pt x="61" y="45"/>
                    </a:lnTo>
                    <a:lnTo>
                      <a:pt x="57" y="51"/>
                    </a:lnTo>
                    <a:lnTo>
                      <a:pt x="54" y="57"/>
                    </a:lnTo>
                    <a:lnTo>
                      <a:pt x="50" y="61"/>
                    </a:lnTo>
                    <a:lnTo>
                      <a:pt x="44" y="63"/>
                    </a:lnTo>
                    <a:lnTo>
                      <a:pt x="38" y="65"/>
                    </a:lnTo>
                    <a:lnTo>
                      <a:pt x="32" y="65"/>
                    </a:lnTo>
                    <a:lnTo>
                      <a:pt x="24" y="65"/>
                    </a:lnTo>
                    <a:lnTo>
                      <a:pt x="18" y="63"/>
                    </a:lnTo>
                    <a:lnTo>
                      <a:pt x="12" y="59"/>
                    </a:lnTo>
                    <a:lnTo>
                      <a:pt x="8" y="55"/>
                    </a:lnTo>
                    <a:lnTo>
                      <a:pt x="4" y="49"/>
                    </a:lnTo>
                    <a:lnTo>
                      <a:pt x="2" y="45"/>
                    </a:lnTo>
                    <a:lnTo>
                      <a:pt x="0" y="39"/>
                    </a:lnTo>
                    <a:lnTo>
                      <a:pt x="0" y="31"/>
                    </a:lnTo>
                    <a:lnTo>
                      <a:pt x="0" y="25"/>
                    </a:lnTo>
                    <a:lnTo>
                      <a:pt x="2" y="19"/>
                    </a:lnTo>
                    <a:lnTo>
                      <a:pt x="4" y="13"/>
                    </a:lnTo>
                    <a:lnTo>
                      <a:pt x="10" y="10"/>
                    </a:lnTo>
                    <a:lnTo>
                      <a:pt x="14" y="6"/>
                    </a:lnTo>
                    <a:lnTo>
                      <a:pt x="20" y="2"/>
                    </a:lnTo>
                    <a:lnTo>
                      <a:pt x="26" y="2"/>
                    </a:lnTo>
                    <a:lnTo>
                      <a:pt x="32" y="0"/>
                    </a:lnTo>
                    <a:lnTo>
                      <a:pt x="38" y="2"/>
                    </a:lnTo>
                    <a:lnTo>
                      <a:pt x="44"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2" name="Freeform 557"/>
              <p:cNvSpPr>
                <a:spLocks/>
              </p:cNvSpPr>
              <p:nvPr/>
            </p:nvSpPr>
            <p:spPr bwMode="auto">
              <a:xfrm>
                <a:off x="5292" y="1620"/>
                <a:ext cx="65" cy="65"/>
              </a:xfrm>
              <a:custGeom>
                <a:avLst/>
                <a:gdLst>
                  <a:gd name="T0" fmla="*/ 20 w 65"/>
                  <a:gd name="T1" fmla="*/ 61 h 65"/>
                  <a:gd name="T2" fmla="*/ 14 w 65"/>
                  <a:gd name="T3" fmla="*/ 57 h 65"/>
                  <a:gd name="T4" fmla="*/ 10 w 65"/>
                  <a:gd name="T5" fmla="*/ 53 h 65"/>
                  <a:gd name="T6" fmla="*/ 6 w 65"/>
                  <a:gd name="T7" fmla="*/ 50 h 65"/>
                  <a:gd name="T8" fmla="*/ 2 w 65"/>
                  <a:gd name="T9" fmla="*/ 44 h 65"/>
                  <a:gd name="T10" fmla="*/ 2 w 65"/>
                  <a:gd name="T11" fmla="*/ 38 h 65"/>
                  <a:gd name="T12" fmla="*/ 0 w 65"/>
                  <a:gd name="T13" fmla="*/ 32 h 65"/>
                  <a:gd name="T14" fmla="*/ 2 w 65"/>
                  <a:gd name="T15" fmla="*/ 26 h 65"/>
                  <a:gd name="T16" fmla="*/ 4 w 65"/>
                  <a:gd name="T17" fmla="*/ 18 h 65"/>
                  <a:gd name="T18" fmla="*/ 8 w 65"/>
                  <a:gd name="T19" fmla="*/ 14 h 65"/>
                  <a:gd name="T20" fmla="*/ 12 w 65"/>
                  <a:gd name="T21" fmla="*/ 8 h 65"/>
                  <a:gd name="T22" fmla="*/ 16 w 65"/>
                  <a:gd name="T23" fmla="*/ 4 h 65"/>
                  <a:gd name="T24" fmla="*/ 22 w 65"/>
                  <a:gd name="T25" fmla="*/ 2 h 65"/>
                  <a:gd name="T26" fmla="*/ 27 w 65"/>
                  <a:gd name="T27" fmla="*/ 0 h 65"/>
                  <a:gd name="T28" fmla="*/ 33 w 65"/>
                  <a:gd name="T29" fmla="*/ 0 h 65"/>
                  <a:gd name="T30" fmla="*/ 39 w 65"/>
                  <a:gd name="T31" fmla="*/ 0 h 65"/>
                  <a:gd name="T32" fmla="*/ 45 w 65"/>
                  <a:gd name="T33" fmla="*/ 2 h 65"/>
                  <a:gd name="T34" fmla="*/ 51 w 65"/>
                  <a:gd name="T35" fmla="*/ 6 h 65"/>
                  <a:gd name="T36" fmla="*/ 57 w 65"/>
                  <a:gd name="T37" fmla="*/ 10 h 65"/>
                  <a:gd name="T38" fmla="*/ 61 w 65"/>
                  <a:gd name="T39" fmla="*/ 14 h 65"/>
                  <a:gd name="T40" fmla="*/ 63 w 65"/>
                  <a:gd name="T41" fmla="*/ 20 h 65"/>
                  <a:gd name="T42" fmla="*/ 65 w 65"/>
                  <a:gd name="T43" fmla="*/ 26 h 65"/>
                  <a:gd name="T44" fmla="*/ 65 w 65"/>
                  <a:gd name="T45" fmla="*/ 32 h 65"/>
                  <a:gd name="T46" fmla="*/ 65 w 65"/>
                  <a:gd name="T47" fmla="*/ 38 h 65"/>
                  <a:gd name="T48" fmla="*/ 63 w 65"/>
                  <a:gd name="T49" fmla="*/ 46 h 65"/>
                  <a:gd name="T50" fmla="*/ 59 w 65"/>
                  <a:gd name="T51" fmla="*/ 50 h 65"/>
                  <a:gd name="T52" fmla="*/ 55 w 65"/>
                  <a:gd name="T53" fmla="*/ 55 h 65"/>
                  <a:gd name="T54" fmla="*/ 51 w 65"/>
                  <a:gd name="T55" fmla="*/ 59 h 65"/>
                  <a:gd name="T56" fmla="*/ 45 w 65"/>
                  <a:gd name="T57" fmla="*/ 63 h 65"/>
                  <a:gd name="T58" fmla="*/ 39 w 65"/>
                  <a:gd name="T59" fmla="*/ 63 h 65"/>
                  <a:gd name="T60" fmla="*/ 31 w 65"/>
                  <a:gd name="T61" fmla="*/ 65 h 65"/>
                  <a:gd name="T62" fmla="*/ 26 w 65"/>
                  <a:gd name="T63" fmla="*/ 63 h 65"/>
                  <a:gd name="T64" fmla="*/ 20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1"/>
                    </a:moveTo>
                    <a:lnTo>
                      <a:pt x="14" y="57"/>
                    </a:lnTo>
                    <a:lnTo>
                      <a:pt x="10" y="53"/>
                    </a:lnTo>
                    <a:lnTo>
                      <a:pt x="6" y="50"/>
                    </a:lnTo>
                    <a:lnTo>
                      <a:pt x="2" y="44"/>
                    </a:lnTo>
                    <a:lnTo>
                      <a:pt x="2" y="38"/>
                    </a:lnTo>
                    <a:lnTo>
                      <a:pt x="0" y="32"/>
                    </a:lnTo>
                    <a:lnTo>
                      <a:pt x="2" y="26"/>
                    </a:lnTo>
                    <a:lnTo>
                      <a:pt x="4" y="18"/>
                    </a:lnTo>
                    <a:lnTo>
                      <a:pt x="8" y="14"/>
                    </a:lnTo>
                    <a:lnTo>
                      <a:pt x="12" y="8"/>
                    </a:lnTo>
                    <a:lnTo>
                      <a:pt x="16" y="4"/>
                    </a:lnTo>
                    <a:lnTo>
                      <a:pt x="22" y="2"/>
                    </a:lnTo>
                    <a:lnTo>
                      <a:pt x="27" y="0"/>
                    </a:lnTo>
                    <a:lnTo>
                      <a:pt x="33" y="0"/>
                    </a:lnTo>
                    <a:lnTo>
                      <a:pt x="39" y="0"/>
                    </a:lnTo>
                    <a:lnTo>
                      <a:pt x="45" y="2"/>
                    </a:lnTo>
                    <a:lnTo>
                      <a:pt x="51" y="6"/>
                    </a:lnTo>
                    <a:lnTo>
                      <a:pt x="57" y="10"/>
                    </a:lnTo>
                    <a:lnTo>
                      <a:pt x="61" y="14"/>
                    </a:lnTo>
                    <a:lnTo>
                      <a:pt x="63" y="20"/>
                    </a:lnTo>
                    <a:lnTo>
                      <a:pt x="65" y="26"/>
                    </a:lnTo>
                    <a:lnTo>
                      <a:pt x="65" y="32"/>
                    </a:lnTo>
                    <a:lnTo>
                      <a:pt x="65" y="38"/>
                    </a:lnTo>
                    <a:lnTo>
                      <a:pt x="63" y="46"/>
                    </a:lnTo>
                    <a:lnTo>
                      <a:pt x="59" y="50"/>
                    </a:lnTo>
                    <a:lnTo>
                      <a:pt x="55" y="55"/>
                    </a:lnTo>
                    <a:lnTo>
                      <a:pt x="51" y="59"/>
                    </a:lnTo>
                    <a:lnTo>
                      <a:pt x="45" y="63"/>
                    </a:lnTo>
                    <a:lnTo>
                      <a:pt x="39" y="63"/>
                    </a:lnTo>
                    <a:lnTo>
                      <a:pt x="31" y="65"/>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3" name="Freeform 558"/>
              <p:cNvSpPr>
                <a:spLocks/>
              </p:cNvSpPr>
              <p:nvPr/>
            </p:nvSpPr>
            <p:spPr bwMode="auto">
              <a:xfrm>
                <a:off x="5292" y="1620"/>
                <a:ext cx="65" cy="65"/>
              </a:xfrm>
              <a:custGeom>
                <a:avLst/>
                <a:gdLst>
                  <a:gd name="T0" fmla="*/ 20 w 65"/>
                  <a:gd name="T1" fmla="*/ 61 h 65"/>
                  <a:gd name="T2" fmla="*/ 20 w 65"/>
                  <a:gd name="T3" fmla="*/ 61 h 65"/>
                  <a:gd name="T4" fmla="*/ 14 w 65"/>
                  <a:gd name="T5" fmla="*/ 57 h 65"/>
                  <a:gd name="T6" fmla="*/ 10 w 65"/>
                  <a:gd name="T7" fmla="*/ 53 h 65"/>
                  <a:gd name="T8" fmla="*/ 6 w 65"/>
                  <a:gd name="T9" fmla="*/ 50 h 65"/>
                  <a:gd name="T10" fmla="*/ 2 w 65"/>
                  <a:gd name="T11" fmla="*/ 44 h 65"/>
                  <a:gd name="T12" fmla="*/ 2 w 65"/>
                  <a:gd name="T13" fmla="*/ 38 h 65"/>
                  <a:gd name="T14" fmla="*/ 0 w 65"/>
                  <a:gd name="T15" fmla="*/ 32 h 65"/>
                  <a:gd name="T16" fmla="*/ 2 w 65"/>
                  <a:gd name="T17" fmla="*/ 26 h 65"/>
                  <a:gd name="T18" fmla="*/ 4 w 65"/>
                  <a:gd name="T19" fmla="*/ 18 h 65"/>
                  <a:gd name="T20" fmla="*/ 8 w 65"/>
                  <a:gd name="T21" fmla="*/ 14 h 65"/>
                  <a:gd name="T22" fmla="*/ 12 w 65"/>
                  <a:gd name="T23" fmla="*/ 8 h 65"/>
                  <a:gd name="T24" fmla="*/ 16 w 65"/>
                  <a:gd name="T25" fmla="*/ 4 h 65"/>
                  <a:gd name="T26" fmla="*/ 22 w 65"/>
                  <a:gd name="T27" fmla="*/ 2 h 65"/>
                  <a:gd name="T28" fmla="*/ 27 w 65"/>
                  <a:gd name="T29" fmla="*/ 0 h 65"/>
                  <a:gd name="T30" fmla="*/ 33 w 65"/>
                  <a:gd name="T31" fmla="*/ 0 h 65"/>
                  <a:gd name="T32" fmla="*/ 39 w 65"/>
                  <a:gd name="T33" fmla="*/ 0 h 65"/>
                  <a:gd name="T34" fmla="*/ 45 w 65"/>
                  <a:gd name="T35" fmla="*/ 2 h 65"/>
                  <a:gd name="T36" fmla="*/ 51 w 65"/>
                  <a:gd name="T37" fmla="*/ 6 h 65"/>
                  <a:gd name="T38" fmla="*/ 57 w 65"/>
                  <a:gd name="T39" fmla="*/ 10 h 65"/>
                  <a:gd name="T40" fmla="*/ 61 w 65"/>
                  <a:gd name="T41" fmla="*/ 14 h 65"/>
                  <a:gd name="T42" fmla="*/ 63 w 65"/>
                  <a:gd name="T43" fmla="*/ 20 h 65"/>
                  <a:gd name="T44" fmla="*/ 65 w 65"/>
                  <a:gd name="T45" fmla="*/ 26 h 65"/>
                  <a:gd name="T46" fmla="*/ 65 w 65"/>
                  <a:gd name="T47" fmla="*/ 32 h 65"/>
                  <a:gd name="T48" fmla="*/ 65 w 65"/>
                  <a:gd name="T49" fmla="*/ 38 h 65"/>
                  <a:gd name="T50" fmla="*/ 63 w 65"/>
                  <a:gd name="T51" fmla="*/ 46 h 65"/>
                  <a:gd name="T52" fmla="*/ 59 w 65"/>
                  <a:gd name="T53" fmla="*/ 50 h 65"/>
                  <a:gd name="T54" fmla="*/ 55 w 65"/>
                  <a:gd name="T55" fmla="*/ 55 h 65"/>
                  <a:gd name="T56" fmla="*/ 51 w 65"/>
                  <a:gd name="T57" fmla="*/ 59 h 65"/>
                  <a:gd name="T58" fmla="*/ 45 w 65"/>
                  <a:gd name="T59" fmla="*/ 63 h 65"/>
                  <a:gd name="T60" fmla="*/ 39 w 65"/>
                  <a:gd name="T61" fmla="*/ 63 h 65"/>
                  <a:gd name="T62" fmla="*/ 31 w 65"/>
                  <a:gd name="T63" fmla="*/ 65 h 65"/>
                  <a:gd name="T64" fmla="*/ 26 w 65"/>
                  <a:gd name="T65" fmla="*/ 63 h 65"/>
                  <a:gd name="T66" fmla="*/ 20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1"/>
                    </a:moveTo>
                    <a:lnTo>
                      <a:pt x="20" y="61"/>
                    </a:lnTo>
                    <a:lnTo>
                      <a:pt x="14" y="57"/>
                    </a:lnTo>
                    <a:lnTo>
                      <a:pt x="10" y="53"/>
                    </a:lnTo>
                    <a:lnTo>
                      <a:pt x="6" y="50"/>
                    </a:lnTo>
                    <a:lnTo>
                      <a:pt x="2" y="44"/>
                    </a:lnTo>
                    <a:lnTo>
                      <a:pt x="2" y="38"/>
                    </a:lnTo>
                    <a:lnTo>
                      <a:pt x="0" y="32"/>
                    </a:lnTo>
                    <a:lnTo>
                      <a:pt x="2" y="26"/>
                    </a:lnTo>
                    <a:lnTo>
                      <a:pt x="4" y="18"/>
                    </a:lnTo>
                    <a:lnTo>
                      <a:pt x="8" y="14"/>
                    </a:lnTo>
                    <a:lnTo>
                      <a:pt x="12" y="8"/>
                    </a:lnTo>
                    <a:lnTo>
                      <a:pt x="16" y="4"/>
                    </a:lnTo>
                    <a:lnTo>
                      <a:pt x="22" y="2"/>
                    </a:lnTo>
                    <a:lnTo>
                      <a:pt x="27" y="0"/>
                    </a:lnTo>
                    <a:lnTo>
                      <a:pt x="33" y="0"/>
                    </a:lnTo>
                    <a:lnTo>
                      <a:pt x="39" y="0"/>
                    </a:lnTo>
                    <a:lnTo>
                      <a:pt x="45" y="2"/>
                    </a:lnTo>
                    <a:lnTo>
                      <a:pt x="51" y="6"/>
                    </a:lnTo>
                    <a:lnTo>
                      <a:pt x="57" y="10"/>
                    </a:lnTo>
                    <a:lnTo>
                      <a:pt x="61" y="14"/>
                    </a:lnTo>
                    <a:lnTo>
                      <a:pt x="63" y="20"/>
                    </a:lnTo>
                    <a:lnTo>
                      <a:pt x="65" y="26"/>
                    </a:lnTo>
                    <a:lnTo>
                      <a:pt x="65" y="32"/>
                    </a:lnTo>
                    <a:lnTo>
                      <a:pt x="65" y="38"/>
                    </a:lnTo>
                    <a:lnTo>
                      <a:pt x="63" y="46"/>
                    </a:lnTo>
                    <a:lnTo>
                      <a:pt x="59" y="50"/>
                    </a:lnTo>
                    <a:lnTo>
                      <a:pt x="55" y="55"/>
                    </a:lnTo>
                    <a:lnTo>
                      <a:pt x="51" y="59"/>
                    </a:lnTo>
                    <a:lnTo>
                      <a:pt x="45" y="63"/>
                    </a:lnTo>
                    <a:lnTo>
                      <a:pt x="39" y="63"/>
                    </a:lnTo>
                    <a:lnTo>
                      <a:pt x="31" y="65"/>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4" name="Freeform 559"/>
              <p:cNvSpPr>
                <a:spLocks/>
              </p:cNvSpPr>
              <p:nvPr/>
            </p:nvSpPr>
            <p:spPr bwMode="auto">
              <a:xfrm>
                <a:off x="5319" y="1644"/>
                <a:ext cx="63" cy="65"/>
              </a:xfrm>
              <a:custGeom>
                <a:avLst/>
                <a:gdLst>
                  <a:gd name="T0" fmla="*/ 44 w 63"/>
                  <a:gd name="T1" fmla="*/ 2 h 65"/>
                  <a:gd name="T2" fmla="*/ 50 w 63"/>
                  <a:gd name="T3" fmla="*/ 6 h 65"/>
                  <a:gd name="T4" fmla="*/ 56 w 63"/>
                  <a:gd name="T5" fmla="*/ 10 h 65"/>
                  <a:gd name="T6" fmla="*/ 60 w 63"/>
                  <a:gd name="T7" fmla="*/ 16 h 65"/>
                  <a:gd name="T8" fmla="*/ 62 w 63"/>
                  <a:gd name="T9" fmla="*/ 22 h 65"/>
                  <a:gd name="T10" fmla="*/ 63 w 63"/>
                  <a:gd name="T11" fmla="*/ 26 h 65"/>
                  <a:gd name="T12" fmla="*/ 63 w 63"/>
                  <a:gd name="T13" fmla="*/ 33 h 65"/>
                  <a:gd name="T14" fmla="*/ 63 w 63"/>
                  <a:gd name="T15" fmla="*/ 39 h 65"/>
                  <a:gd name="T16" fmla="*/ 62 w 63"/>
                  <a:gd name="T17" fmla="*/ 45 h 65"/>
                  <a:gd name="T18" fmla="*/ 58 w 63"/>
                  <a:gd name="T19" fmla="*/ 51 h 65"/>
                  <a:gd name="T20" fmla="*/ 54 w 63"/>
                  <a:gd name="T21" fmla="*/ 55 h 65"/>
                  <a:gd name="T22" fmla="*/ 50 w 63"/>
                  <a:gd name="T23" fmla="*/ 59 h 65"/>
                  <a:gd name="T24" fmla="*/ 44 w 63"/>
                  <a:gd name="T25" fmla="*/ 63 h 65"/>
                  <a:gd name="T26" fmla="*/ 38 w 63"/>
                  <a:gd name="T27" fmla="*/ 65 h 65"/>
                  <a:gd name="T28" fmla="*/ 30 w 63"/>
                  <a:gd name="T29" fmla="*/ 65 h 65"/>
                  <a:gd name="T30" fmla="*/ 24 w 63"/>
                  <a:gd name="T31" fmla="*/ 63 h 65"/>
                  <a:gd name="T32" fmla="*/ 18 w 63"/>
                  <a:gd name="T33" fmla="*/ 61 h 65"/>
                  <a:gd name="T34" fmla="*/ 12 w 63"/>
                  <a:gd name="T35" fmla="*/ 59 h 65"/>
                  <a:gd name="T36" fmla="*/ 8 w 63"/>
                  <a:gd name="T37" fmla="*/ 55 h 65"/>
                  <a:gd name="T38" fmla="*/ 4 w 63"/>
                  <a:gd name="T39" fmla="*/ 49 h 65"/>
                  <a:gd name="T40" fmla="*/ 2 w 63"/>
                  <a:gd name="T41" fmla="*/ 43 h 65"/>
                  <a:gd name="T42" fmla="*/ 0 w 63"/>
                  <a:gd name="T43" fmla="*/ 37 h 65"/>
                  <a:gd name="T44" fmla="*/ 0 w 63"/>
                  <a:gd name="T45" fmla="*/ 31 h 65"/>
                  <a:gd name="T46" fmla="*/ 0 w 63"/>
                  <a:gd name="T47" fmla="*/ 26 h 65"/>
                  <a:gd name="T48" fmla="*/ 2 w 63"/>
                  <a:gd name="T49" fmla="*/ 20 h 65"/>
                  <a:gd name="T50" fmla="*/ 4 w 63"/>
                  <a:gd name="T51" fmla="*/ 14 h 65"/>
                  <a:gd name="T52" fmla="*/ 10 w 63"/>
                  <a:gd name="T53" fmla="*/ 8 h 65"/>
                  <a:gd name="T54" fmla="*/ 14 w 63"/>
                  <a:gd name="T55" fmla="*/ 6 h 65"/>
                  <a:gd name="T56" fmla="*/ 20 w 63"/>
                  <a:gd name="T57" fmla="*/ 2 h 65"/>
                  <a:gd name="T58" fmla="*/ 26 w 63"/>
                  <a:gd name="T59" fmla="*/ 0 h 65"/>
                  <a:gd name="T60" fmla="*/ 32 w 63"/>
                  <a:gd name="T61" fmla="*/ 0 h 65"/>
                  <a:gd name="T62" fmla="*/ 38 w 63"/>
                  <a:gd name="T63" fmla="*/ 0 h 65"/>
                  <a:gd name="T64" fmla="*/ 44 w 63"/>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4" y="2"/>
                    </a:moveTo>
                    <a:lnTo>
                      <a:pt x="50" y="6"/>
                    </a:lnTo>
                    <a:lnTo>
                      <a:pt x="56" y="10"/>
                    </a:lnTo>
                    <a:lnTo>
                      <a:pt x="60" y="16"/>
                    </a:lnTo>
                    <a:lnTo>
                      <a:pt x="62" y="22"/>
                    </a:lnTo>
                    <a:lnTo>
                      <a:pt x="63" y="26"/>
                    </a:lnTo>
                    <a:lnTo>
                      <a:pt x="63" y="33"/>
                    </a:lnTo>
                    <a:lnTo>
                      <a:pt x="63" y="39"/>
                    </a:lnTo>
                    <a:lnTo>
                      <a:pt x="62" y="45"/>
                    </a:lnTo>
                    <a:lnTo>
                      <a:pt x="58" y="51"/>
                    </a:lnTo>
                    <a:lnTo>
                      <a:pt x="54" y="55"/>
                    </a:lnTo>
                    <a:lnTo>
                      <a:pt x="50" y="59"/>
                    </a:lnTo>
                    <a:lnTo>
                      <a:pt x="44" y="63"/>
                    </a:lnTo>
                    <a:lnTo>
                      <a:pt x="38" y="65"/>
                    </a:lnTo>
                    <a:lnTo>
                      <a:pt x="30" y="65"/>
                    </a:lnTo>
                    <a:lnTo>
                      <a:pt x="24" y="63"/>
                    </a:lnTo>
                    <a:lnTo>
                      <a:pt x="18" y="61"/>
                    </a:lnTo>
                    <a:lnTo>
                      <a:pt x="12" y="59"/>
                    </a:lnTo>
                    <a:lnTo>
                      <a:pt x="8" y="55"/>
                    </a:lnTo>
                    <a:lnTo>
                      <a:pt x="4" y="49"/>
                    </a:lnTo>
                    <a:lnTo>
                      <a:pt x="2" y="43"/>
                    </a:lnTo>
                    <a:lnTo>
                      <a:pt x="0" y="37"/>
                    </a:lnTo>
                    <a:lnTo>
                      <a:pt x="0" y="31"/>
                    </a:lnTo>
                    <a:lnTo>
                      <a:pt x="0" y="26"/>
                    </a:lnTo>
                    <a:lnTo>
                      <a:pt x="2" y="20"/>
                    </a:lnTo>
                    <a:lnTo>
                      <a:pt x="4" y="14"/>
                    </a:lnTo>
                    <a:lnTo>
                      <a:pt x="10" y="8"/>
                    </a:lnTo>
                    <a:lnTo>
                      <a:pt x="14" y="6"/>
                    </a:lnTo>
                    <a:lnTo>
                      <a:pt x="20" y="2"/>
                    </a:lnTo>
                    <a:lnTo>
                      <a:pt x="26" y="0"/>
                    </a:lnTo>
                    <a:lnTo>
                      <a:pt x="32" y="0"/>
                    </a:lnTo>
                    <a:lnTo>
                      <a:pt x="38" y="0"/>
                    </a:lnTo>
                    <a:lnTo>
                      <a:pt x="44"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5" name="Freeform 560"/>
              <p:cNvSpPr>
                <a:spLocks/>
              </p:cNvSpPr>
              <p:nvPr/>
            </p:nvSpPr>
            <p:spPr bwMode="auto">
              <a:xfrm>
                <a:off x="5319" y="1644"/>
                <a:ext cx="63" cy="65"/>
              </a:xfrm>
              <a:custGeom>
                <a:avLst/>
                <a:gdLst>
                  <a:gd name="T0" fmla="*/ 44 w 63"/>
                  <a:gd name="T1" fmla="*/ 2 h 65"/>
                  <a:gd name="T2" fmla="*/ 44 w 63"/>
                  <a:gd name="T3" fmla="*/ 2 h 65"/>
                  <a:gd name="T4" fmla="*/ 50 w 63"/>
                  <a:gd name="T5" fmla="*/ 6 h 65"/>
                  <a:gd name="T6" fmla="*/ 56 w 63"/>
                  <a:gd name="T7" fmla="*/ 10 h 65"/>
                  <a:gd name="T8" fmla="*/ 60 w 63"/>
                  <a:gd name="T9" fmla="*/ 16 h 65"/>
                  <a:gd name="T10" fmla="*/ 62 w 63"/>
                  <a:gd name="T11" fmla="*/ 22 h 65"/>
                  <a:gd name="T12" fmla="*/ 63 w 63"/>
                  <a:gd name="T13" fmla="*/ 26 h 65"/>
                  <a:gd name="T14" fmla="*/ 63 w 63"/>
                  <a:gd name="T15" fmla="*/ 33 h 65"/>
                  <a:gd name="T16" fmla="*/ 63 w 63"/>
                  <a:gd name="T17" fmla="*/ 39 h 65"/>
                  <a:gd name="T18" fmla="*/ 62 w 63"/>
                  <a:gd name="T19" fmla="*/ 45 h 65"/>
                  <a:gd name="T20" fmla="*/ 58 w 63"/>
                  <a:gd name="T21" fmla="*/ 51 h 65"/>
                  <a:gd name="T22" fmla="*/ 54 w 63"/>
                  <a:gd name="T23" fmla="*/ 55 h 65"/>
                  <a:gd name="T24" fmla="*/ 50 w 63"/>
                  <a:gd name="T25" fmla="*/ 59 h 65"/>
                  <a:gd name="T26" fmla="*/ 44 w 63"/>
                  <a:gd name="T27" fmla="*/ 63 h 65"/>
                  <a:gd name="T28" fmla="*/ 38 w 63"/>
                  <a:gd name="T29" fmla="*/ 65 h 65"/>
                  <a:gd name="T30" fmla="*/ 30 w 63"/>
                  <a:gd name="T31" fmla="*/ 65 h 65"/>
                  <a:gd name="T32" fmla="*/ 24 w 63"/>
                  <a:gd name="T33" fmla="*/ 63 h 65"/>
                  <a:gd name="T34" fmla="*/ 18 w 63"/>
                  <a:gd name="T35" fmla="*/ 61 h 65"/>
                  <a:gd name="T36" fmla="*/ 12 w 63"/>
                  <a:gd name="T37" fmla="*/ 59 h 65"/>
                  <a:gd name="T38" fmla="*/ 8 w 63"/>
                  <a:gd name="T39" fmla="*/ 55 h 65"/>
                  <a:gd name="T40" fmla="*/ 4 w 63"/>
                  <a:gd name="T41" fmla="*/ 49 h 65"/>
                  <a:gd name="T42" fmla="*/ 2 w 63"/>
                  <a:gd name="T43" fmla="*/ 43 h 65"/>
                  <a:gd name="T44" fmla="*/ 0 w 63"/>
                  <a:gd name="T45" fmla="*/ 37 h 65"/>
                  <a:gd name="T46" fmla="*/ 0 w 63"/>
                  <a:gd name="T47" fmla="*/ 31 h 65"/>
                  <a:gd name="T48" fmla="*/ 0 w 63"/>
                  <a:gd name="T49" fmla="*/ 26 h 65"/>
                  <a:gd name="T50" fmla="*/ 2 w 63"/>
                  <a:gd name="T51" fmla="*/ 20 h 65"/>
                  <a:gd name="T52" fmla="*/ 4 w 63"/>
                  <a:gd name="T53" fmla="*/ 14 h 65"/>
                  <a:gd name="T54" fmla="*/ 10 w 63"/>
                  <a:gd name="T55" fmla="*/ 8 h 65"/>
                  <a:gd name="T56" fmla="*/ 14 w 63"/>
                  <a:gd name="T57" fmla="*/ 6 h 65"/>
                  <a:gd name="T58" fmla="*/ 20 w 63"/>
                  <a:gd name="T59" fmla="*/ 2 h 65"/>
                  <a:gd name="T60" fmla="*/ 26 w 63"/>
                  <a:gd name="T61" fmla="*/ 0 h 65"/>
                  <a:gd name="T62" fmla="*/ 32 w 63"/>
                  <a:gd name="T63" fmla="*/ 0 h 65"/>
                  <a:gd name="T64" fmla="*/ 38 w 63"/>
                  <a:gd name="T65" fmla="*/ 0 h 65"/>
                  <a:gd name="T66" fmla="*/ 44 w 63"/>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4" y="2"/>
                    </a:moveTo>
                    <a:lnTo>
                      <a:pt x="44" y="2"/>
                    </a:lnTo>
                    <a:lnTo>
                      <a:pt x="50" y="6"/>
                    </a:lnTo>
                    <a:lnTo>
                      <a:pt x="56" y="10"/>
                    </a:lnTo>
                    <a:lnTo>
                      <a:pt x="60" y="16"/>
                    </a:lnTo>
                    <a:lnTo>
                      <a:pt x="62" y="22"/>
                    </a:lnTo>
                    <a:lnTo>
                      <a:pt x="63" y="26"/>
                    </a:lnTo>
                    <a:lnTo>
                      <a:pt x="63" y="33"/>
                    </a:lnTo>
                    <a:lnTo>
                      <a:pt x="63" y="39"/>
                    </a:lnTo>
                    <a:lnTo>
                      <a:pt x="62" y="45"/>
                    </a:lnTo>
                    <a:lnTo>
                      <a:pt x="58" y="51"/>
                    </a:lnTo>
                    <a:lnTo>
                      <a:pt x="54" y="55"/>
                    </a:lnTo>
                    <a:lnTo>
                      <a:pt x="50" y="59"/>
                    </a:lnTo>
                    <a:lnTo>
                      <a:pt x="44" y="63"/>
                    </a:lnTo>
                    <a:lnTo>
                      <a:pt x="38" y="65"/>
                    </a:lnTo>
                    <a:lnTo>
                      <a:pt x="30" y="65"/>
                    </a:lnTo>
                    <a:lnTo>
                      <a:pt x="24" y="63"/>
                    </a:lnTo>
                    <a:lnTo>
                      <a:pt x="18" y="61"/>
                    </a:lnTo>
                    <a:lnTo>
                      <a:pt x="12" y="59"/>
                    </a:lnTo>
                    <a:lnTo>
                      <a:pt x="8" y="55"/>
                    </a:lnTo>
                    <a:lnTo>
                      <a:pt x="4" y="49"/>
                    </a:lnTo>
                    <a:lnTo>
                      <a:pt x="2" y="43"/>
                    </a:lnTo>
                    <a:lnTo>
                      <a:pt x="0" y="37"/>
                    </a:lnTo>
                    <a:lnTo>
                      <a:pt x="0" y="31"/>
                    </a:lnTo>
                    <a:lnTo>
                      <a:pt x="0" y="26"/>
                    </a:lnTo>
                    <a:lnTo>
                      <a:pt x="2" y="20"/>
                    </a:lnTo>
                    <a:lnTo>
                      <a:pt x="4" y="14"/>
                    </a:lnTo>
                    <a:lnTo>
                      <a:pt x="10" y="8"/>
                    </a:lnTo>
                    <a:lnTo>
                      <a:pt x="14" y="6"/>
                    </a:lnTo>
                    <a:lnTo>
                      <a:pt x="20" y="2"/>
                    </a:lnTo>
                    <a:lnTo>
                      <a:pt x="26" y="0"/>
                    </a:lnTo>
                    <a:lnTo>
                      <a:pt x="32" y="0"/>
                    </a:lnTo>
                    <a:lnTo>
                      <a:pt x="38" y="0"/>
                    </a:lnTo>
                    <a:lnTo>
                      <a:pt x="44"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6" name="Freeform 561"/>
              <p:cNvSpPr>
                <a:spLocks/>
              </p:cNvSpPr>
              <p:nvPr/>
            </p:nvSpPr>
            <p:spPr bwMode="auto">
              <a:xfrm>
                <a:off x="5256" y="1614"/>
                <a:ext cx="65" cy="63"/>
              </a:xfrm>
              <a:custGeom>
                <a:avLst/>
                <a:gdLst>
                  <a:gd name="T0" fmla="*/ 48 w 65"/>
                  <a:gd name="T1" fmla="*/ 2 h 63"/>
                  <a:gd name="T2" fmla="*/ 54 w 65"/>
                  <a:gd name="T3" fmla="*/ 6 h 63"/>
                  <a:gd name="T4" fmla="*/ 58 w 65"/>
                  <a:gd name="T5" fmla="*/ 10 h 63"/>
                  <a:gd name="T6" fmla="*/ 62 w 65"/>
                  <a:gd name="T7" fmla="*/ 14 h 63"/>
                  <a:gd name="T8" fmla="*/ 63 w 65"/>
                  <a:gd name="T9" fmla="*/ 20 h 63"/>
                  <a:gd name="T10" fmla="*/ 65 w 65"/>
                  <a:gd name="T11" fmla="*/ 26 h 63"/>
                  <a:gd name="T12" fmla="*/ 65 w 65"/>
                  <a:gd name="T13" fmla="*/ 32 h 63"/>
                  <a:gd name="T14" fmla="*/ 65 w 65"/>
                  <a:gd name="T15" fmla="*/ 38 h 63"/>
                  <a:gd name="T16" fmla="*/ 63 w 65"/>
                  <a:gd name="T17" fmla="*/ 46 h 63"/>
                  <a:gd name="T18" fmla="*/ 60 w 65"/>
                  <a:gd name="T19" fmla="*/ 52 h 63"/>
                  <a:gd name="T20" fmla="*/ 56 w 65"/>
                  <a:gd name="T21" fmla="*/ 56 h 63"/>
                  <a:gd name="T22" fmla="*/ 52 w 65"/>
                  <a:gd name="T23" fmla="*/ 59 h 63"/>
                  <a:gd name="T24" fmla="*/ 46 w 65"/>
                  <a:gd name="T25" fmla="*/ 61 h 63"/>
                  <a:gd name="T26" fmla="*/ 40 w 65"/>
                  <a:gd name="T27" fmla="*/ 63 h 63"/>
                  <a:gd name="T28" fmla="*/ 34 w 65"/>
                  <a:gd name="T29" fmla="*/ 63 h 63"/>
                  <a:gd name="T30" fmla="*/ 26 w 65"/>
                  <a:gd name="T31" fmla="*/ 63 h 63"/>
                  <a:gd name="T32" fmla="*/ 20 w 65"/>
                  <a:gd name="T33" fmla="*/ 61 h 63"/>
                  <a:gd name="T34" fmla="*/ 14 w 65"/>
                  <a:gd name="T35" fmla="*/ 57 h 63"/>
                  <a:gd name="T36" fmla="*/ 10 w 65"/>
                  <a:gd name="T37" fmla="*/ 54 h 63"/>
                  <a:gd name="T38" fmla="*/ 6 w 65"/>
                  <a:gd name="T39" fmla="*/ 50 h 63"/>
                  <a:gd name="T40" fmla="*/ 4 w 65"/>
                  <a:gd name="T41" fmla="*/ 44 h 63"/>
                  <a:gd name="T42" fmla="*/ 2 w 65"/>
                  <a:gd name="T43" fmla="*/ 38 h 63"/>
                  <a:gd name="T44" fmla="*/ 0 w 65"/>
                  <a:gd name="T45" fmla="*/ 32 h 63"/>
                  <a:gd name="T46" fmla="*/ 2 w 65"/>
                  <a:gd name="T47" fmla="*/ 26 h 63"/>
                  <a:gd name="T48" fmla="*/ 4 w 65"/>
                  <a:gd name="T49" fmla="*/ 18 h 63"/>
                  <a:gd name="T50" fmla="*/ 8 w 65"/>
                  <a:gd name="T51" fmla="*/ 14 h 63"/>
                  <a:gd name="T52" fmla="*/ 12 w 65"/>
                  <a:gd name="T53" fmla="*/ 8 h 63"/>
                  <a:gd name="T54" fmla="*/ 16 w 65"/>
                  <a:gd name="T55" fmla="*/ 4 h 63"/>
                  <a:gd name="T56" fmla="*/ 22 w 65"/>
                  <a:gd name="T57" fmla="*/ 2 h 63"/>
                  <a:gd name="T58" fmla="*/ 28 w 65"/>
                  <a:gd name="T59" fmla="*/ 0 h 63"/>
                  <a:gd name="T60" fmla="*/ 34 w 65"/>
                  <a:gd name="T61" fmla="*/ 0 h 63"/>
                  <a:gd name="T62" fmla="*/ 42 w 65"/>
                  <a:gd name="T63" fmla="*/ 0 h 63"/>
                  <a:gd name="T64" fmla="*/ 48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8" y="2"/>
                    </a:moveTo>
                    <a:lnTo>
                      <a:pt x="54" y="6"/>
                    </a:lnTo>
                    <a:lnTo>
                      <a:pt x="58" y="10"/>
                    </a:lnTo>
                    <a:lnTo>
                      <a:pt x="62" y="14"/>
                    </a:lnTo>
                    <a:lnTo>
                      <a:pt x="63" y="20"/>
                    </a:lnTo>
                    <a:lnTo>
                      <a:pt x="65" y="26"/>
                    </a:lnTo>
                    <a:lnTo>
                      <a:pt x="65" y="32"/>
                    </a:lnTo>
                    <a:lnTo>
                      <a:pt x="65" y="38"/>
                    </a:lnTo>
                    <a:lnTo>
                      <a:pt x="63" y="46"/>
                    </a:lnTo>
                    <a:lnTo>
                      <a:pt x="60" y="52"/>
                    </a:lnTo>
                    <a:lnTo>
                      <a:pt x="56" y="56"/>
                    </a:lnTo>
                    <a:lnTo>
                      <a:pt x="52" y="59"/>
                    </a:lnTo>
                    <a:lnTo>
                      <a:pt x="46" y="61"/>
                    </a:lnTo>
                    <a:lnTo>
                      <a:pt x="40" y="63"/>
                    </a:lnTo>
                    <a:lnTo>
                      <a:pt x="34" y="63"/>
                    </a:lnTo>
                    <a:lnTo>
                      <a:pt x="26" y="63"/>
                    </a:lnTo>
                    <a:lnTo>
                      <a:pt x="20" y="61"/>
                    </a:lnTo>
                    <a:lnTo>
                      <a:pt x="14" y="57"/>
                    </a:lnTo>
                    <a:lnTo>
                      <a:pt x="10" y="54"/>
                    </a:lnTo>
                    <a:lnTo>
                      <a:pt x="6" y="50"/>
                    </a:lnTo>
                    <a:lnTo>
                      <a:pt x="4" y="44"/>
                    </a:lnTo>
                    <a:lnTo>
                      <a:pt x="2" y="38"/>
                    </a:lnTo>
                    <a:lnTo>
                      <a:pt x="0" y="32"/>
                    </a:lnTo>
                    <a:lnTo>
                      <a:pt x="2" y="26"/>
                    </a:lnTo>
                    <a:lnTo>
                      <a:pt x="4" y="18"/>
                    </a:lnTo>
                    <a:lnTo>
                      <a:pt x="8" y="14"/>
                    </a:lnTo>
                    <a:lnTo>
                      <a:pt x="12" y="8"/>
                    </a:lnTo>
                    <a:lnTo>
                      <a:pt x="16" y="4"/>
                    </a:lnTo>
                    <a:lnTo>
                      <a:pt x="22" y="2"/>
                    </a:lnTo>
                    <a:lnTo>
                      <a:pt x="28" y="0"/>
                    </a:lnTo>
                    <a:lnTo>
                      <a:pt x="34" y="0"/>
                    </a:lnTo>
                    <a:lnTo>
                      <a:pt x="42" y="0"/>
                    </a:lnTo>
                    <a:lnTo>
                      <a:pt x="48"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7" name="Freeform 562"/>
              <p:cNvSpPr>
                <a:spLocks/>
              </p:cNvSpPr>
              <p:nvPr/>
            </p:nvSpPr>
            <p:spPr bwMode="auto">
              <a:xfrm>
                <a:off x="5256" y="1614"/>
                <a:ext cx="65" cy="63"/>
              </a:xfrm>
              <a:custGeom>
                <a:avLst/>
                <a:gdLst>
                  <a:gd name="T0" fmla="*/ 48 w 65"/>
                  <a:gd name="T1" fmla="*/ 2 h 63"/>
                  <a:gd name="T2" fmla="*/ 48 w 65"/>
                  <a:gd name="T3" fmla="*/ 2 h 63"/>
                  <a:gd name="T4" fmla="*/ 54 w 65"/>
                  <a:gd name="T5" fmla="*/ 6 h 63"/>
                  <a:gd name="T6" fmla="*/ 58 w 65"/>
                  <a:gd name="T7" fmla="*/ 10 h 63"/>
                  <a:gd name="T8" fmla="*/ 62 w 65"/>
                  <a:gd name="T9" fmla="*/ 14 h 63"/>
                  <a:gd name="T10" fmla="*/ 63 w 65"/>
                  <a:gd name="T11" fmla="*/ 20 h 63"/>
                  <a:gd name="T12" fmla="*/ 65 w 65"/>
                  <a:gd name="T13" fmla="*/ 26 h 63"/>
                  <a:gd name="T14" fmla="*/ 65 w 65"/>
                  <a:gd name="T15" fmla="*/ 32 h 63"/>
                  <a:gd name="T16" fmla="*/ 65 w 65"/>
                  <a:gd name="T17" fmla="*/ 38 h 63"/>
                  <a:gd name="T18" fmla="*/ 63 w 65"/>
                  <a:gd name="T19" fmla="*/ 46 h 63"/>
                  <a:gd name="T20" fmla="*/ 60 w 65"/>
                  <a:gd name="T21" fmla="*/ 52 h 63"/>
                  <a:gd name="T22" fmla="*/ 56 w 65"/>
                  <a:gd name="T23" fmla="*/ 56 h 63"/>
                  <a:gd name="T24" fmla="*/ 52 w 65"/>
                  <a:gd name="T25" fmla="*/ 59 h 63"/>
                  <a:gd name="T26" fmla="*/ 46 w 65"/>
                  <a:gd name="T27" fmla="*/ 61 h 63"/>
                  <a:gd name="T28" fmla="*/ 40 w 65"/>
                  <a:gd name="T29" fmla="*/ 63 h 63"/>
                  <a:gd name="T30" fmla="*/ 34 w 65"/>
                  <a:gd name="T31" fmla="*/ 63 h 63"/>
                  <a:gd name="T32" fmla="*/ 26 w 65"/>
                  <a:gd name="T33" fmla="*/ 63 h 63"/>
                  <a:gd name="T34" fmla="*/ 20 w 65"/>
                  <a:gd name="T35" fmla="*/ 61 h 63"/>
                  <a:gd name="T36" fmla="*/ 14 w 65"/>
                  <a:gd name="T37" fmla="*/ 57 h 63"/>
                  <a:gd name="T38" fmla="*/ 10 w 65"/>
                  <a:gd name="T39" fmla="*/ 54 h 63"/>
                  <a:gd name="T40" fmla="*/ 6 w 65"/>
                  <a:gd name="T41" fmla="*/ 50 h 63"/>
                  <a:gd name="T42" fmla="*/ 4 w 65"/>
                  <a:gd name="T43" fmla="*/ 44 h 63"/>
                  <a:gd name="T44" fmla="*/ 2 w 65"/>
                  <a:gd name="T45" fmla="*/ 38 h 63"/>
                  <a:gd name="T46" fmla="*/ 0 w 65"/>
                  <a:gd name="T47" fmla="*/ 32 h 63"/>
                  <a:gd name="T48" fmla="*/ 2 w 65"/>
                  <a:gd name="T49" fmla="*/ 26 h 63"/>
                  <a:gd name="T50" fmla="*/ 4 w 65"/>
                  <a:gd name="T51" fmla="*/ 18 h 63"/>
                  <a:gd name="T52" fmla="*/ 8 w 65"/>
                  <a:gd name="T53" fmla="*/ 14 h 63"/>
                  <a:gd name="T54" fmla="*/ 12 w 65"/>
                  <a:gd name="T55" fmla="*/ 8 h 63"/>
                  <a:gd name="T56" fmla="*/ 16 w 65"/>
                  <a:gd name="T57" fmla="*/ 4 h 63"/>
                  <a:gd name="T58" fmla="*/ 22 w 65"/>
                  <a:gd name="T59" fmla="*/ 2 h 63"/>
                  <a:gd name="T60" fmla="*/ 28 w 65"/>
                  <a:gd name="T61" fmla="*/ 0 h 63"/>
                  <a:gd name="T62" fmla="*/ 34 w 65"/>
                  <a:gd name="T63" fmla="*/ 0 h 63"/>
                  <a:gd name="T64" fmla="*/ 42 w 65"/>
                  <a:gd name="T65" fmla="*/ 0 h 63"/>
                  <a:gd name="T66" fmla="*/ 48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8" y="2"/>
                    </a:moveTo>
                    <a:lnTo>
                      <a:pt x="48" y="2"/>
                    </a:lnTo>
                    <a:lnTo>
                      <a:pt x="54" y="6"/>
                    </a:lnTo>
                    <a:lnTo>
                      <a:pt x="58" y="10"/>
                    </a:lnTo>
                    <a:lnTo>
                      <a:pt x="62" y="14"/>
                    </a:lnTo>
                    <a:lnTo>
                      <a:pt x="63" y="20"/>
                    </a:lnTo>
                    <a:lnTo>
                      <a:pt x="65" y="26"/>
                    </a:lnTo>
                    <a:lnTo>
                      <a:pt x="65" y="32"/>
                    </a:lnTo>
                    <a:lnTo>
                      <a:pt x="65" y="38"/>
                    </a:lnTo>
                    <a:lnTo>
                      <a:pt x="63" y="46"/>
                    </a:lnTo>
                    <a:lnTo>
                      <a:pt x="60" y="52"/>
                    </a:lnTo>
                    <a:lnTo>
                      <a:pt x="56" y="56"/>
                    </a:lnTo>
                    <a:lnTo>
                      <a:pt x="52" y="59"/>
                    </a:lnTo>
                    <a:lnTo>
                      <a:pt x="46" y="61"/>
                    </a:lnTo>
                    <a:lnTo>
                      <a:pt x="40" y="63"/>
                    </a:lnTo>
                    <a:lnTo>
                      <a:pt x="34" y="63"/>
                    </a:lnTo>
                    <a:lnTo>
                      <a:pt x="26" y="63"/>
                    </a:lnTo>
                    <a:lnTo>
                      <a:pt x="20" y="61"/>
                    </a:lnTo>
                    <a:lnTo>
                      <a:pt x="14" y="57"/>
                    </a:lnTo>
                    <a:lnTo>
                      <a:pt x="10" y="54"/>
                    </a:lnTo>
                    <a:lnTo>
                      <a:pt x="6" y="50"/>
                    </a:lnTo>
                    <a:lnTo>
                      <a:pt x="4" y="44"/>
                    </a:lnTo>
                    <a:lnTo>
                      <a:pt x="2" y="38"/>
                    </a:lnTo>
                    <a:lnTo>
                      <a:pt x="0" y="32"/>
                    </a:lnTo>
                    <a:lnTo>
                      <a:pt x="2" y="26"/>
                    </a:lnTo>
                    <a:lnTo>
                      <a:pt x="4" y="18"/>
                    </a:lnTo>
                    <a:lnTo>
                      <a:pt x="8" y="14"/>
                    </a:lnTo>
                    <a:lnTo>
                      <a:pt x="12" y="8"/>
                    </a:lnTo>
                    <a:lnTo>
                      <a:pt x="16" y="4"/>
                    </a:lnTo>
                    <a:lnTo>
                      <a:pt x="22" y="2"/>
                    </a:lnTo>
                    <a:lnTo>
                      <a:pt x="28" y="0"/>
                    </a:lnTo>
                    <a:lnTo>
                      <a:pt x="34" y="0"/>
                    </a:lnTo>
                    <a:lnTo>
                      <a:pt x="42" y="0"/>
                    </a:lnTo>
                    <a:lnTo>
                      <a:pt x="48"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8" name="Freeform 563"/>
              <p:cNvSpPr>
                <a:spLocks/>
              </p:cNvSpPr>
              <p:nvPr/>
            </p:nvSpPr>
            <p:spPr bwMode="auto">
              <a:xfrm>
                <a:off x="5337" y="1581"/>
                <a:ext cx="65" cy="65"/>
              </a:xfrm>
              <a:custGeom>
                <a:avLst/>
                <a:gdLst>
                  <a:gd name="T0" fmla="*/ 45 w 65"/>
                  <a:gd name="T1" fmla="*/ 4 h 65"/>
                  <a:gd name="T2" fmla="*/ 51 w 65"/>
                  <a:gd name="T3" fmla="*/ 6 h 65"/>
                  <a:gd name="T4" fmla="*/ 57 w 65"/>
                  <a:gd name="T5" fmla="*/ 10 h 65"/>
                  <a:gd name="T6" fmla="*/ 61 w 65"/>
                  <a:gd name="T7" fmla="*/ 16 h 65"/>
                  <a:gd name="T8" fmla="*/ 63 w 65"/>
                  <a:gd name="T9" fmla="*/ 20 h 65"/>
                  <a:gd name="T10" fmla="*/ 65 w 65"/>
                  <a:gd name="T11" fmla="*/ 27 h 65"/>
                  <a:gd name="T12" fmla="*/ 65 w 65"/>
                  <a:gd name="T13" fmla="*/ 33 h 65"/>
                  <a:gd name="T14" fmla="*/ 65 w 65"/>
                  <a:gd name="T15" fmla="*/ 39 h 65"/>
                  <a:gd name="T16" fmla="*/ 63 w 65"/>
                  <a:gd name="T17" fmla="*/ 45 h 65"/>
                  <a:gd name="T18" fmla="*/ 59 w 65"/>
                  <a:gd name="T19" fmla="*/ 51 h 65"/>
                  <a:gd name="T20" fmla="*/ 55 w 65"/>
                  <a:gd name="T21" fmla="*/ 57 h 65"/>
                  <a:gd name="T22" fmla="*/ 51 w 65"/>
                  <a:gd name="T23" fmla="*/ 59 h 65"/>
                  <a:gd name="T24" fmla="*/ 45 w 65"/>
                  <a:gd name="T25" fmla="*/ 63 h 65"/>
                  <a:gd name="T26" fmla="*/ 40 w 65"/>
                  <a:gd name="T27" fmla="*/ 65 h 65"/>
                  <a:gd name="T28" fmla="*/ 34 w 65"/>
                  <a:gd name="T29" fmla="*/ 65 h 65"/>
                  <a:gd name="T30" fmla="*/ 26 w 65"/>
                  <a:gd name="T31" fmla="*/ 65 h 65"/>
                  <a:gd name="T32" fmla="*/ 20 w 65"/>
                  <a:gd name="T33" fmla="*/ 61 h 65"/>
                  <a:gd name="T34" fmla="*/ 14 w 65"/>
                  <a:gd name="T35" fmla="*/ 59 h 65"/>
                  <a:gd name="T36" fmla="*/ 10 w 65"/>
                  <a:gd name="T37" fmla="*/ 55 h 65"/>
                  <a:gd name="T38" fmla="*/ 6 w 65"/>
                  <a:gd name="T39" fmla="*/ 49 h 65"/>
                  <a:gd name="T40" fmla="*/ 4 w 65"/>
                  <a:gd name="T41" fmla="*/ 43 h 65"/>
                  <a:gd name="T42" fmla="*/ 2 w 65"/>
                  <a:gd name="T43" fmla="*/ 37 h 65"/>
                  <a:gd name="T44" fmla="*/ 0 w 65"/>
                  <a:gd name="T45" fmla="*/ 31 h 65"/>
                  <a:gd name="T46" fmla="*/ 2 w 65"/>
                  <a:gd name="T47" fmla="*/ 26 h 65"/>
                  <a:gd name="T48" fmla="*/ 4 w 65"/>
                  <a:gd name="T49" fmla="*/ 20 h 65"/>
                  <a:gd name="T50" fmla="*/ 6 w 65"/>
                  <a:gd name="T51" fmla="*/ 14 h 65"/>
                  <a:gd name="T52" fmla="*/ 12 w 65"/>
                  <a:gd name="T53" fmla="*/ 8 h 65"/>
                  <a:gd name="T54" fmla="*/ 16 w 65"/>
                  <a:gd name="T55" fmla="*/ 6 h 65"/>
                  <a:gd name="T56" fmla="*/ 22 w 65"/>
                  <a:gd name="T57" fmla="*/ 2 h 65"/>
                  <a:gd name="T58" fmla="*/ 28 w 65"/>
                  <a:gd name="T59" fmla="*/ 0 h 65"/>
                  <a:gd name="T60" fmla="*/ 34 w 65"/>
                  <a:gd name="T61" fmla="*/ 0 h 65"/>
                  <a:gd name="T62" fmla="*/ 40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7" y="10"/>
                    </a:lnTo>
                    <a:lnTo>
                      <a:pt x="61" y="16"/>
                    </a:lnTo>
                    <a:lnTo>
                      <a:pt x="63" y="20"/>
                    </a:lnTo>
                    <a:lnTo>
                      <a:pt x="65" y="27"/>
                    </a:lnTo>
                    <a:lnTo>
                      <a:pt x="65" y="33"/>
                    </a:lnTo>
                    <a:lnTo>
                      <a:pt x="65" y="39"/>
                    </a:lnTo>
                    <a:lnTo>
                      <a:pt x="63" y="45"/>
                    </a:lnTo>
                    <a:lnTo>
                      <a:pt x="59" y="51"/>
                    </a:lnTo>
                    <a:lnTo>
                      <a:pt x="55" y="57"/>
                    </a:lnTo>
                    <a:lnTo>
                      <a:pt x="51" y="59"/>
                    </a:lnTo>
                    <a:lnTo>
                      <a:pt x="45" y="63"/>
                    </a:lnTo>
                    <a:lnTo>
                      <a:pt x="40" y="65"/>
                    </a:lnTo>
                    <a:lnTo>
                      <a:pt x="34" y="65"/>
                    </a:lnTo>
                    <a:lnTo>
                      <a:pt x="26" y="65"/>
                    </a:lnTo>
                    <a:lnTo>
                      <a:pt x="20" y="61"/>
                    </a:lnTo>
                    <a:lnTo>
                      <a:pt x="14" y="59"/>
                    </a:lnTo>
                    <a:lnTo>
                      <a:pt x="10" y="55"/>
                    </a:lnTo>
                    <a:lnTo>
                      <a:pt x="6" y="49"/>
                    </a:lnTo>
                    <a:lnTo>
                      <a:pt x="4" y="43"/>
                    </a:lnTo>
                    <a:lnTo>
                      <a:pt x="2" y="37"/>
                    </a:lnTo>
                    <a:lnTo>
                      <a:pt x="0" y="31"/>
                    </a:lnTo>
                    <a:lnTo>
                      <a:pt x="2" y="26"/>
                    </a:lnTo>
                    <a:lnTo>
                      <a:pt x="4" y="20"/>
                    </a:lnTo>
                    <a:lnTo>
                      <a:pt x="6" y="14"/>
                    </a:lnTo>
                    <a:lnTo>
                      <a:pt x="12" y="8"/>
                    </a:lnTo>
                    <a:lnTo>
                      <a:pt x="16" y="6"/>
                    </a:lnTo>
                    <a:lnTo>
                      <a:pt x="22" y="2"/>
                    </a:lnTo>
                    <a:lnTo>
                      <a:pt x="28" y="0"/>
                    </a:lnTo>
                    <a:lnTo>
                      <a:pt x="34" y="0"/>
                    </a:lnTo>
                    <a:lnTo>
                      <a:pt x="40"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9" name="Freeform 564"/>
              <p:cNvSpPr>
                <a:spLocks/>
              </p:cNvSpPr>
              <p:nvPr/>
            </p:nvSpPr>
            <p:spPr bwMode="auto">
              <a:xfrm>
                <a:off x="5337" y="1581"/>
                <a:ext cx="65" cy="65"/>
              </a:xfrm>
              <a:custGeom>
                <a:avLst/>
                <a:gdLst>
                  <a:gd name="T0" fmla="*/ 45 w 65"/>
                  <a:gd name="T1" fmla="*/ 4 h 65"/>
                  <a:gd name="T2" fmla="*/ 45 w 65"/>
                  <a:gd name="T3" fmla="*/ 4 h 65"/>
                  <a:gd name="T4" fmla="*/ 51 w 65"/>
                  <a:gd name="T5" fmla="*/ 6 h 65"/>
                  <a:gd name="T6" fmla="*/ 57 w 65"/>
                  <a:gd name="T7" fmla="*/ 10 h 65"/>
                  <a:gd name="T8" fmla="*/ 61 w 65"/>
                  <a:gd name="T9" fmla="*/ 16 h 65"/>
                  <a:gd name="T10" fmla="*/ 63 w 65"/>
                  <a:gd name="T11" fmla="*/ 20 h 65"/>
                  <a:gd name="T12" fmla="*/ 65 w 65"/>
                  <a:gd name="T13" fmla="*/ 27 h 65"/>
                  <a:gd name="T14" fmla="*/ 65 w 65"/>
                  <a:gd name="T15" fmla="*/ 33 h 65"/>
                  <a:gd name="T16" fmla="*/ 65 w 65"/>
                  <a:gd name="T17" fmla="*/ 39 h 65"/>
                  <a:gd name="T18" fmla="*/ 63 w 65"/>
                  <a:gd name="T19" fmla="*/ 45 h 65"/>
                  <a:gd name="T20" fmla="*/ 59 w 65"/>
                  <a:gd name="T21" fmla="*/ 51 h 65"/>
                  <a:gd name="T22" fmla="*/ 55 w 65"/>
                  <a:gd name="T23" fmla="*/ 57 h 65"/>
                  <a:gd name="T24" fmla="*/ 51 w 65"/>
                  <a:gd name="T25" fmla="*/ 59 h 65"/>
                  <a:gd name="T26" fmla="*/ 45 w 65"/>
                  <a:gd name="T27" fmla="*/ 63 h 65"/>
                  <a:gd name="T28" fmla="*/ 40 w 65"/>
                  <a:gd name="T29" fmla="*/ 65 h 65"/>
                  <a:gd name="T30" fmla="*/ 34 w 65"/>
                  <a:gd name="T31" fmla="*/ 65 h 65"/>
                  <a:gd name="T32" fmla="*/ 26 w 65"/>
                  <a:gd name="T33" fmla="*/ 65 h 65"/>
                  <a:gd name="T34" fmla="*/ 20 w 65"/>
                  <a:gd name="T35" fmla="*/ 61 h 65"/>
                  <a:gd name="T36" fmla="*/ 14 w 65"/>
                  <a:gd name="T37" fmla="*/ 59 h 65"/>
                  <a:gd name="T38" fmla="*/ 10 w 65"/>
                  <a:gd name="T39" fmla="*/ 55 h 65"/>
                  <a:gd name="T40" fmla="*/ 6 w 65"/>
                  <a:gd name="T41" fmla="*/ 49 h 65"/>
                  <a:gd name="T42" fmla="*/ 4 w 65"/>
                  <a:gd name="T43" fmla="*/ 43 h 65"/>
                  <a:gd name="T44" fmla="*/ 2 w 65"/>
                  <a:gd name="T45" fmla="*/ 37 h 65"/>
                  <a:gd name="T46" fmla="*/ 0 w 65"/>
                  <a:gd name="T47" fmla="*/ 31 h 65"/>
                  <a:gd name="T48" fmla="*/ 2 w 65"/>
                  <a:gd name="T49" fmla="*/ 26 h 65"/>
                  <a:gd name="T50" fmla="*/ 4 w 65"/>
                  <a:gd name="T51" fmla="*/ 20 h 65"/>
                  <a:gd name="T52" fmla="*/ 6 w 65"/>
                  <a:gd name="T53" fmla="*/ 14 h 65"/>
                  <a:gd name="T54" fmla="*/ 12 w 65"/>
                  <a:gd name="T55" fmla="*/ 8 h 65"/>
                  <a:gd name="T56" fmla="*/ 16 w 65"/>
                  <a:gd name="T57" fmla="*/ 6 h 65"/>
                  <a:gd name="T58" fmla="*/ 22 w 65"/>
                  <a:gd name="T59" fmla="*/ 2 h 65"/>
                  <a:gd name="T60" fmla="*/ 28 w 65"/>
                  <a:gd name="T61" fmla="*/ 0 h 65"/>
                  <a:gd name="T62" fmla="*/ 34 w 65"/>
                  <a:gd name="T63" fmla="*/ 0 h 65"/>
                  <a:gd name="T64" fmla="*/ 40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7" y="10"/>
                    </a:lnTo>
                    <a:lnTo>
                      <a:pt x="61" y="16"/>
                    </a:lnTo>
                    <a:lnTo>
                      <a:pt x="63" y="20"/>
                    </a:lnTo>
                    <a:lnTo>
                      <a:pt x="65" y="27"/>
                    </a:lnTo>
                    <a:lnTo>
                      <a:pt x="65" y="33"/>
                    </a:lnTo>
                    <a:lnTo>
                      <a:pt x="65" y="39"/>
                    </a:lnTo>
                    <a:lnTo>
                      <a:pt x="63" y="45"/>
                    </a:lnTo>
                    <a:lnTo>
                      <a:pt x="59" y="51"/>
                    </a:lnTo>
                    <a:lnTo>
                      <a:pt x="55" y="57"/>
                    </a:lnTo>
                    <a:lnTo>
                      <a:pt x="51" y="59"/>
                    </a:lnTo>
                    <a:lnTo>
                      <a:pt x="45" y="63"/>
                    </a:lnTo>
                    <a:lnTo>
                      <a:pt x="40" y="65"/>
                    </a:lnTo>
                    <a:lnTo>
                      <a:pt x="34" y="65"/>
                    </a:lnTo>
                    <a:lnTo>
                      <a:pt x="26" y="65"/>
                    </a:lnTo>
                    <a:lnTo>
                      <a:pt x="20" y="61"/>
                    </a:lnTo>
                    <a:lnTo>
                      <a:pt x="14" y="59"/>
                    </a:lnTo>
                    <a:lnTo>
                      <a:pt x="10" y="55"/>
                    </a:lnTo>
                    <a:lnTo>
                      <a:pt x="6" y="49"/>
                    </a:lnTo>
                    <a:lnTo>
                      <a:pt x="4" y="43"/>
                    </a:lnTo>
                    <a:lnTo>
                      <a:pt x="2" y="37"/>
                    </a:lnTo>
                    <a:lnTo>
                      <a:pt x="0" y="31"/>
                    </a:lnTo>
                    <a:lnTo>
                      <a:pt x="2" y="26"/>
                    </a:lnTo>
                    <a:lnTo>
                      <a:pt x="4" y="20"/>
                    </a:lnTo>
                    <a:lnTo>
                      <a:pt x="6" y="14"/>
                    </a:lnTo>
                    <a:lnTo>
                      <a:pt x="12" y="8"/>
                    </a:lnTo>
                    <a:lnTo>
                      <a:pt x="16" y="6"/>
                    </a:lnTo>
                    <a:lnTo>
                      <a:pt x="22" y="2"/>
                    </a:lnTo>
                    <a:lnTo>
                      <a:pt x="28" y="0"/>
                    </a:lnTo>
                    <a:lnTo>
                      <a:pt x="34" y="0"/>
                    </a:lnTo>
                    <a:lnTo>
                      <a:pt x="40"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0" name="Freeform 565"/>
              <p:cNvSpPr>
                <a:spLocks/>
              </p:cNvSpPr>
              <p:nvPr/>
            </p:nvSpPr>
            <p:spPr bwMode="auto">
              <a:xfrm>
                <a:off x="5323" y="1601"/>
                <a:ext cx="65" cy="65"/>
              </a:xfrm>
              <a:custGeom>
                <a:avLst/>
                <a:gdLst>
                  <a:gd name="T0" fmla="*/ 20 w 65"/>
                  <a:gd name="T1" fmla="*/ 63 h 65"/>
                  <a:gd name="T2" fmla="*/ 14 w 65"/>
                  <a:gd name="T3" fmla="*/ 59 h 65"/>
                  <a:gd name="T4" fmla="*/ 10 w 65"/>
                  <a:gd name="T5" fmla="*/ 55 h 65"/>
                  <a:gd name="T6" fmla="*/ 6 w 65"/>
                  <a:gd name="T7" fmla="*/ 49 h 65"/>
                  <a:gd name="T8" fmla="*/ 2 w 65"/>
                  <a:gd name="T9" fmla="*/ 45 h 65"/>
                  <a:gd name="T10" fmla="*/ 0 w 65"/>
                  <a:gd name="T11" fmla="*/ 39 h 65"/>
                  <a:gd name="T12" fmla="*/ 0 w 65"/>
                  <a:gd name="T13" fmla="*/ 31 h 65"/>
                  <a:gd name="T14" fmla="*/ 0 w 65"/>
                  <a:gd name="T15" fmla="*/ 25 h 65"/>
                  <a:gd name="T16" fmla="*/ 2 w 65"/>
                  <a:gd name="T17" fmla="*/ 19 h 65"/>
                  <a:gd name="T18" fmla="*/ 6 w 65"/>
                  <a:gd name="T19" fmla="*/ 13 h 65"/>
                  <a:gd name="T20" fmla="*/ 10 w 65"/>
                  <a:gd name="T21" fmla="*/ 9 h 65"/>
                  <a:gd name="T22" fmla="*/ 16 w 65"/>
                  <a:gd name="T23" fmla="*/ 6 h 65"/>
                  <a:gd name="T24" fmla="*/ 22 w 65"/>
                  <a:gd name="T25" fmla="*/ 4 h 65"/>
                  <a:gd name="T26" fmla="*/ 28 w 65"/>
                  <a:gd name="T27" fmla="*/ 2 h 65"/>
                  <a:gd name="T28" fmla="*/ 34 w 65"/>
                  <a:gd name="T29" fmla="*/ 0 h 65"/>
                  <a:gd name="T30" fmla="*/ 40 w 65"/>
                  <a:gd name="T31" fmla="*/ 2 h 65"/>
                  <a:gd name="T32" fmla="*/ 46 w 65"/>
                  <a:gd name="T33" fmla="*/ 4 h 65"/>
                  <a:gd name="T34" fmla="*/ 52 w 65"/>
                  <a:gd name="T35" fmla="*/ 6 h 65"/>
                  <a:gd name="T36" fmla="*/ 58 w 65"/>
                  <a:gd name="T37" fmla="*/ 9 h 65"/>
                  <a:gd name="T38" fmla="*/ 59 w 65"/>
                  <a:gd name="T39" fmla="*/ 15 h 65"/>
                  <a:gd name="T40" fmla="*/ 63 w 65"/>
                  <a:gd name="T41" fmla="*/ 21 h 65"/>
                  <a:gd name="T42" fmla="*/ 65 w 65"/>
                  <a:gd name="T43" fmla="*/ 27 h 65"/>
                  <a:gd name="T44" fmla="*/ 65 w 65"/>
                  <a:gd name="T45" fmla="*/ 33 h 65"/>
                  <a:gd name="T46" fmla="*/ 65 w 65"/>
                  <a:gd name="T47" fmla="*/ 39 h 65"/>
                  <a:gd name="T48" fmla="*/ 63 w 65"/>
                  <a:gd name="T49" fmla="*/ 45 h 65"/>
                  <a:gd name="T50" fmla="*/ 59 w 65"/>
                  <a:gd name="T51" fmla="*/ 51 h 65"/>
                  <a:gd name="T52" fmla="*/ 56 w 65"/>
                  <a:gd name="T53" fmla="*/ 57 h 65"/>
                  <a:gd name="T54" fmla="*/ 50 w 65"/>
                  <a:gd name="T55" fmla="*/ 61 h 65"/>
                  <a:gd name="T56" fmla="*/ 44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10" y="55"/>
                    </a:lnTo>
                    <a:lnTo>
                      <a:pt x="6" y="49"/>
                    </a:lnTo>
                    <a:lnTo>
                      <a:pt x="2" y="45"/>
                    </a:lnTo>
                    <a:lnTo>
                      <a:pt x="0" y="39"/>
                    </a:lnTo>
                    <a:lnTo>
                      <a:pt x="0" y="31"/>
                    </a:lnTo>
                    <a:lnTo>
                      <a:pt x="0" y="25"/>
                    </a:lnTo>
                    <a:lnTo>
                      <a:pt x="2" y="19"/>
                    </a:lnTo>
                    <a:lnTo>
                      <a:pt x="6" y="13"/>
                    </a:lnTo>
                    <a:lnTo>
                      <a:pt x="10" y="9"/>
                    </a:lnTo>
                    <a:lnTo>
                      <a:pt x="16" y="6"/>
                    </a:lnTo>
                    <a:lnTo>
                      <a:pt x="22" y="4"/>
                    </a:lnTo>
                    <a:lnTo>
                      <a:pt x="28" y="2"/>
                    </a:lnTo>
                    <a:lnTo>
                      <a:pt x="34" y="0"/>
                    </a:lnTo>
                    <a:lnTo>
                      <a:pt x="40" y="2"/>
                    </a:lnTo>
                    <a:lnTo>
                      <a:pt x="46" y="4"/>
                    </a:lnTo>
                    <a:lnTo>
                      <a:pt x="52" y="6"/>
                    </a:lnTo>
                    <a:lnTo>
                      <a:pt x="58" y="9"/>
                    </a:lnTo>
                    <a:lnTo>
                      <a:pt x="59" y="15"/>
                    </a:lnTo>
                    <a:lnTo>
                      <a:pt x="63" y="21"/>
                    </a:lnTo>
                    <a:lnTo>
                      <a:pt x="65" y="27"/>
                    </a:lnTo>
                    <a:lnTo>
                      <a:pt x="65" y="33"/>
                    </a:lnTo>
                    <a:lnTo>
                      <a:pt x="65" y="39"/>
                    </a:lnTo>
                    <a:lnTo>
                      <a:pt x="63" y="45"/>
                    </a:lnTo>
                    <a:lnTo>
                      <a:pt x="59" y="51"/>
                    </a:lnTo>
                    <a:lnTo>
                      <a:pt x="56" y="57"/>
                    </a:lnTo>
                    <a:lnTo>
                      <a:pt x="50" y="61"/>
                    </a:lnTo>
                    <a:lnTo>
                      <a:pt x="44" y="63"/>
                    </a:lnTo>
                    <a:lnTo>
                      <a:pt x="38" y="65"/>
                    </a:lnTo>
                    <a:lnTo>
                      <a:pt x="32" y="65"/>
                    </a:lnTo>
                    <a:lnTo>
                      <a:pt x="26" y="65"/>
                    </a:lnTo>
                    <a:lnTo>
                      <a:pt x="20"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1" name="Freeform 566"/>
              <p:cNvSpPr>
                <a:spLocks/>
              </p:cNvSpPr>
              <p:nvPr/>
            </p:nvSpPr>
            <p:spPr bwMode="auto">
              <a:xfrm>
                <a:off x="5323" y="1601"/>
                <a:ext cx="65" cy="65"/>
              </a:xfrm>
              <a:custGeom>
                <a:avLst/>
                <a:gdLst>
                  <a:gd name="T0" fmla="*/ 20 w 65"/>
                  <a:gd name="T1" fmla="*/ 63 h 65"/>
                  <a:gd name="T2" fmla="*/ 20 w 65"/>
                  <a:gd name="T3" fmla="*/ 63 h 65"/>
                  <a:gd name="T4" fmla="*/ 14 w 65"/>
                  <a:gd name="T5" fmla="*/ 59 h 65"/>
                  <a:gd name="T6" fmla="*/ 10 w 65"/>
                  <a:gd name="T7" fmla="*/ 55 h 65"/>
                  <a:gd name="T8" fmla="*/ 6 w 65"/>
                  <a:gd name="T9" fmla="*/ 49 h 65"/>
                  <a:gd name="T10" fmla="*/ 2 w 65"/>
                  <a:gd name="T11" fmla="*/ 45 h 65"/>
                  <a:gd name="T12" fmla="*/ 0 w 65"/>
                  <a:gd name="T13" fmla="*/ 39 h 65"/>
                  <a:gd name="T14" fmla="*/ 0 w 65"/>
                  <a:gd name="T15" fmla="*/ 31 h 65"/>
                  <a:gd name="T16" fmla="*/ 0 w 65"/>
                  <a:gd name="T17" fmla="*/ 25 h 65"/>
                  <a:gd name="T18" fmla="*/ 2 w 65"/>
                  <a:gd name="T19" fmla="*/ 19 h 65"/>
                  <a:gd name="T20" fmla="*/ 6 w 65"/>
                  <a:gd name="T21" fmla="*/ 13 h 65"/>
                  <a:gd name="T22" fmla="*/ 10 w 65"/>
                  <a:gd name="T23" fmla="*/ 9 h 65"/>
                  <a:gd name="T24" fmla="*/ 16 w 65"/>
                  <a:gd name="T25" fmla="*/ 6 h 65"/>
                  <a:gd name="T26" fmla="*/ 22 w 65"/>
                  <a:gd name="T27" fmla="*/ 4 h 65"/>
                  <a:gd name="T28" fmla="*/ 28 w 65"/>
                  <a:gd name="T29" fmla="*/ 2 h 65"/>
                  <a:gd name="T30" fmla="*/ 34 w 65"/>
                  <a:gd name="T31" fmla="*/ 0 h 65"/>
                  <a:gd name="T32" fmla="*/ 40 w 65"/>
                  <a:gd name="T33" fmla="*/ 2 h 65"/>
                  <a:gd name="T34" fmla="*/ 46 w 65"/>
                  <a:gd name="T35" fmla="*/ 4 h 65"/>
                  <a:gd name="T36" fmla="*/ 52 w 65"/>
                  <a:gd name="T37" fmla="*/ 6 h 65"/>
                  <a:gd name="T38" fmla="*/ 58 w 65"/>
                  <a:gd name="T39" fmla="*/ 9 h 65"/>
                  <a:gd name="T40" fmla="*/ 59 w 65"/>
                  <a:gd name="T41" fmla="*/ 15 h 65"/>
                  <a:gd name="T42" fmla="*/ 63 w 65"/>
                  <a:gd name="T43" fmla="*/ 21 h 65"/>
                  <a:gd name="T44" fmla="*/ 65 w 65"/>
                  <a:gd name="T45" fmla="*/ 27 h 65"/>
                  <a:gd name="T46" fmla="*/ 65 w 65"/>
                  <a:gd name="T47" fmla="*/ 33 h 65"/>
                  <a:gd name="T48" fmla="*/ 65 w 65"/>
                  <a:gd name="T49" fmla="*/ 39 h 65"/>
                  <a:gd name="T50" fmla="*/ 63 w 65"/>
                  <a:gd name="T51" fmla="*/ 45 h 65"/>
                  <a:gd name="T52" fmla="*/ 59 w 65"/>
                  <a:gd name="T53" fmla="*/ 51 h 65"/>
                  <a:gd name="T54" fmla="*/ 56 w 65"/>
                  <a:gd name="T55" fmla="*/ 57 h 65"/>
                  <a:gd name="T56" fmla="*/ 50 w 65"/>
                  <a:gd name="T57" fmla="*/ 61 h 65"/>
                  <a:gd name="T58" fmla="*/ 44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10" y="55"/>
                    </a:lnTo>
                    <a:lnTo>
                      <a:pt x="6" y="49"/>
                    </a:lnTo>
                    <a:lnTo>
                      <a:pt x="2" y="45"/>
                    </a:lnTo>
                    <a:lnTo>
                      <a:pt x="0" y="39"/>
                    </a:lnTo>
                    <a:lnTo>
                      <a:pt x="0" y="31"/>
                    </a:lnTo>
                    <a:lnTo>
                      <a:pt x="0" y="25"/>
                    </a:lnTo>
                    <a:lnTo>
                      <a:pt x="2" y="19"/>
                    </a:lnTo>
                    <a:lnTo>
                      <a:pt x="6" y="13"/>
                    </a:lnTo>
                    <a:lnTo>
                      <a:pt x="10" y="9"/>
                    </a:lnTo>
                    <a:lnTo>
                      <a:pt x="16" y="6"/>
                    </a:lnTo>
                    <a:lnTo>
                      <a:pt x="22" y="4"/>
                    </a:lnTo>
                    <a:lnTo>
                      <a:pt x="28" y="2"/>
                    </a:lnTo>
                    <a:lnTo>
                      <a:pt x="34" y="0"/>
                    </a:lnTo>
                    <a:lnTo>
                      <a:pt x="40" y="2"/>
                    </a:lnTo>
                    <a:lnTo>
                      <a:pt x="46" y="4"/>
                    </a:lnTo>
                    <a:lnTo>
                      <a:pt x="52" y="6"/>
                    </a:lnTo>
                    <a:lnTo>
                      <a:pt x="58" y="9"/>
                    </a:lnTo>
                    <a:lnTo>
                      <a:pt x="59" y="15"/>
                    </a:lnTo>
                    <a:lnTo>
                      <a:pt x="63" y="21"/>
                    </a:lnTo>
                    <a:lnTo>
                      <a:pt x="65" y="27"/>
                    </a:lnTo>
                    <a:lnTo>
                      <a:pt x="65" y="33"/>
                    </a:lnTo>
                    <a:lnTo>
                      <a:pt x="65" y="39"/>
                    </a:lnTo>
                    <a:lnTo>
                      <a:pt x="63" y="45"/>
                    </a:lnTo>
                    <a:lnTo>
                      <a:pt x="59" y="51"/>
                    </a:lnTo>
                    <a:lnTo>
                      <a:pt x="56" y="57"/>
                    </a:lnTo>
                    <a:lnTo>
                      <a:pt x="50" y="61"/>
                    </a:lnTo>
                    <a:lnTo>
                      <a:pt x="44"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2" name="Freeform 567"/>
              <p:cNvSpPr>
                <a:spLocks/>
              </p:cNvSpPr>
              <p:nvPr/>
            </p:nvSpPr>
            <p:spPr bwMode="auto">
              <a:xfrm>
                <a:off x="5321" y="1538"/>
                <a:ext cx="65" cy="65"/>
              </a:xfrm>
              <a:custGeom>
                <a:avLst/>
                <a:gdLst>
                  <a:gd name="T0" fmla="*/ 46 w 65"/>
                  <a:gd name="T1" fmla="*/ 2 h 65"/>
                  <a:gd name="T2" fmla="*/ 52 w 65"/>
                  <a:gd name="T3" fmla="*/ 6 h 65"/>
                  <a:gd name="T4" fmla="*/ 58 w 65"/>
                  <a:gd name="T5" fmla="*/ 9 h 65"/>
                  <a:gd name="T6" fmla="*/ 60 w 65"/>
                  <a:gd name="T7" fmla="*/ 15 h 65"/>
                  <a:gd name="T8" fmla="*/ 63 w 65"/>
                  <a:gd name="T9" fmla="*/ 21 h 65"/>
                  <a:gd name="T10" fmla="*/ 65 w 65"/>
                  <a:gd name="T11" fmla="*/ 27 h 65"/>
                  <a:gd name="T12" fmla="*/ 65 w 65"/>
                  <a:gd name="T13" fmla="*/ 33 h 65"/>
                  <a:gd name="T14" fmla="*/ 65 w 65"/>
                  <a:gd name="T15" fmla="*/ 39 h 65"/>
                  <a:gd name="T16" fmla="*/ 61 w 65"/>
                  <a:gd name="T17" fmla="*/ 45 h 65"/>
                  <a:gd name="T18" fmla="*/ 60 w 65"/>
                  <a:gd name="T19" fmla="*/ 51 h 65"/>
                  <a:gd name="T20" fmla="*/ 56 w 65"/>
                  <a:gd name="T21" fmla="*/ 55 h 65"/>
                  <a:gd name="T22" fmla="*/ 50 w 65"/>
                  <a:gd name="T23" fmla="*/ 59 h 65"/>
                  <a:gd name="T24" fmla="*/ 44 w 65"/>
                  <a:gd name="T25" fmla="*/ 63 h 65"/>
                  <a:gd name="T26" fmla="*/ 38 w 65"/>
                  <a:gd name="T27" fmla="*/ 63 h 65"/>
                  <a:gd name="T28" fmla="*/ 32 w 65"/>
                  <a:gd name="T29" fmla="*/ 65 h 65"/>
                  <a:gd name="T30" fmla="*/ 26 w 65"/>
                  <a:gd name="T31" fmla="*/ 63 h 65"/>
                  <a:gd name="T32" fmla="*/ 20 w 65"/>
                  <a:gd name="T33" fmla="*/ 61 h 65"/>
                  <a:gd name="T34" fmla="*/ 14 w 65"/>
                  <a:gd name="T35" fmla="*/ 59 h 65"/>
                  <a:gd name="T36" fmla="*/ 10 w 65"/>
                  <a:gd name="T37" fmla="*/ 55 h 65"/>
                  <a:gd name="T38" fmla="*/ 6 w 65"/>
                  <a:gd name="T39" fmla="*/ 49 h 65"/>
                  <a:gd name="T40" fmla="*/ 2 w 65"/>
                  <a:gd name="T41" fmla="*/ 43 h 65"/>
                  <a:gd name="T42" fmla="*/ 0 w 65"/>
                  <a:gd name="T43" fmla="*/ 37 h 65"/>
                  <a:gd name="T44" fmla="*/ 0 w 65"/>
                  <a:gd name="T45" fmla="*/ 31 h 65"/>
                  <a:gd name="T46" fmla="*/ 0 w 65"/>
                  <a:gd name="T47" fmla="*/ 25 h 65"/>
                  <a:gd name="T48" fmla="*/ 2 w 65"/>
                  <a:gd name="T49" fmla="*/ 19 h 65"/>
                  <a:gd name="T50" fmla="*/ 6 w 65"/>
                  <a:gd name="T51" fmla="*/ 13 h 65"/>
                  <a:gd name="T52" fmla="*/ 10 w 65"/>
                  <a:gd name="T53" fmla="*/ 9 h 65"/>
                  <a:gd name="T54" fmla="*/ 16 w 65"/>
                  <a:gd name="T55" fmla="*/ 4 h 65"/>
                  <a:gd name="T56" fmla="*/ 22 w 65"/>
                  <a:gd name="T57" fmla="*/ 2 h 65"/>
                  <a:gd name="T58" fmla="*/ 28 w 65"/>
                  <a:gd name="T59" fmla="*/ 0 h 65"/>
                  <a:gd name="T60" fmla="*/ 34 w 65"/>
                  <a:gd name="T61" fmla="*/ 0 h 65"/>
                  <a:gd name="T62" fmla="*/ 40 w 65"/>
                  <a:gd name="T63" fmla="*/ 0 h 65"/>
                  <a:gd name="T64" fmla="*/ 46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6" y="2"/>
                    </a:moveTo>
                    <a:lnTo>
                      <a:pt x="52" y="6"/>
                    </a:lnTo>
                    <a:lnTo>
                      <a:pt x="58" y="9"/>
                    </a:lnTo>
                    <a:lnTo>
                      <a:pt x="60" y="15"/>
                    </a:lnTo>
                    <a:lnTo>
                      <a:pt x="63" y="21"/>
                    </a:lnTo>
                    <a:lnTo>
                      <a:pt x="65" y="27"/>
                    </a:lnTo>
                    <a:lnTo>
                      <a:pt x="65" y="33"/>
                    </a:lnTo>
                    <a:lnTo>
                      <a:pt x="65" y="39"/>
                    </a:lnTo>
                    <a:lnTo>
                      <a:pt x="61" y="45"/>
                    </a:lnTo>
                    <a:lnTo>
                      <a:pt x="60" y="51"/>
                    </a:lnTo>
                    <a:lnTo>
                      <a:pt x="56" y="55"/>
                    </a:lnTo>
                    <a:lnTo>
                      <a:pt x="50" y="59"/>
                    </a:lnTo>
                    <a:lnTo>
                      <a:pt x="44" y="63"/>
                    </a:lnTo>
                    <a:lnTo>
                      <a:pt x="38"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6" y="4"/>
                    </a:lnTo>
                    <a:lnTo>
                      <a:pt x="22" y="2"/>
                    </a:lnTo>
                    <a:lnTo>
                      <a:pt x="28" y="0"/>
                    </a:lnTo>
                    <a:lnTo>
                      <a:pt x="34" y="0"/>
                    </a:lnTo>
                    <a:lnTo>
                      <a:pt x="40" y="0"/>
                    </a:lnTo>
                    <a:lnTo>
                      <a:pt x="46"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3" name="Freeform 568"/>
              <p:cNvSpPr>
                <a:spLocks/>
              </p:cNvSpPr>
              <p:nvPr/>
            </p:nvSpPr>
            <p:spPr bwMode="auto">
              <a:xfrm>
                <a:off x="5321" y="1538"/>
                <a:ext cx="65" cy="65"/>
              </a:xfrm>
              <a:custGeom>
                <a:avLst/>
                <a:gdLst>
                  <a:gd name="T0" fmla="*/ 46 w 65"/>
                  <a:gd name="T1" fmla="*/ 2 h 65"/>
                  <a:gd name="T2" fmla="*/ 46 w 65"/>
                  <a:gd name="T3" fmla="*/ 2 h 65"/>
                  <a:gd name="T4" fmla="*/ 52 w 65"/>
                  <a:gd name="T5" fmla="*/ 6 h 65"/>
                  <a:gd name="T6" fmla="*/ 58 w 65"/>
                  <a:gd name="T7" fmla="*/ 9 h 65"/>
                  <a:gd name="T8" fmla="*/ 60 w 65"/>
                  <a:gd name="T9" fmla="*/ 15 h 65"/>
                  <a:gd name="T10" fmla="*/ 63 w 65"/>
                  <a:gd name="T11" fmla="*/ 21 h 65"/>
                  <a:gd name="T12" fmla="*/ 65 w 65"/>
                  <a:gd name="T13" fmla="*/ 27 h 65"/>
                  <a:gd name="T14" fmla="*/ 65 w 65"/>
                  <a:gd name="T15" fmla="*/ 33 h 65"/>
                  <a:gd name="T16" fmla="*/ 65 w 65"/>
                  <a:gd name="T17" fmla="*/ 39 h 65"/>
                  <a:gd name="T18" fmla="*/ 61 w 65"/>
                  <a:gd name="T19" fmla="*/ 45 h 65"/>
                  <a:gd name="T20" fmla="*/ 60 w 65"/>
                  <a:gd name="T21" fmla="*/ 51 h 65"/>
                  <a:gd name="T22" fmla="*/ 56 w 65"/>
                  <a:gd name="T23" fmla="*/ 55 h 65"/>
                  <a:gd name="T24" fmla="*/ 50 w 65"/>
                  <a:gd name="T25" fmla="*/ 59 h 65"/>
                  <a:gd name="T26" fmla="*/ 44 w 65"/>
                  <a:gd name="T27" fmla="*/ 63 h 65"/>
                  <a:gd name="T28" fmla="*/ 38 w 65"/>
                  <a:gd name="T29" fmla="*/ 63 h 65"/>
                  <a:gd name="T30" fmla="*/ 32 w 65"/>
                  <a:gd name="T31" fmla="*/ 65 h 65"/>
                  <a:gd name="T32" fmla="*/ 26 w 65"/>
                  <a:gd name="T33" fmla="*/ 63 h 65"/>
                  <a:gd name="T34" fmla="*/ 20 w 65"/>
                  <a:gd name="T35" fmla="*/ 61 h 65"/>
                  <a:gd name="T36" fmla="*/ 14 w 65"/>
                  <a:gd name="T37" fmla="*/ 59 h 65"/>
                  <a:gd name="T38" fmla="*/ 10 w 65"/>
                  <a:gd name="T39" fmla="*/ 55 h 65"/>
                  <a:gd name="T40" fmla="*/ 6 w 65"/>
                  <a:gd name="T41" fmla="*/ 49 h 65"/>
                  <a:gd name="T42" fmla="*/ 2 w 65"/>
                  <a:gd name="T43" fmla="*/ 43 h 65"/>
                  <a:gd name="T44" fmla="*/ 0 w 65"/>
                  <a:gd name="T45" fmla="*/ 37 h 65"/>
                  <a:gd name="T46" fmla="*/ 0 w 65"/>
                  <a:gd name="T47" fmla="*/ 31 h 65"/>
                  <a:gd name="T48" fmla="*/ 0 w 65"/>
                  <a:gd name="T49" fmla="*/ 25 h 65"/>
                  <a:gd name="T50" fmla="*/ 2 w 65"/>
                  <a:gd name="T51" fmla="*/ 19 h 65"/>
                  <a:gd name="T52" fmla="*/ 6 w 65"/>
                  <a:gd name="T53" fmla="*/ 13 h 65"/>
                  <a:gd name="T54" fmla="*/ 10 w 65"/>
                  <a:gd name="T55" fmla="*/ 9 h 65"/>
                  <a:gd name="T56" fmla="*/ 16 w 65"/>
                  <a:gd name="T57" fmla="*/ 4 h 65"/>
                  <a:gd name="T58" fmla="*/ 22 w 65"/>
                  <a:gd name="T59" fmla="*/ 2 h 65"/>
                  <a:gd name="T60" fmla="*/ 28 w 65"/>
                  <a:gd name="T61" fmla="*/ 0 h 65"/>
                  <a:gd name="T62" fmla="*/ 34 w 65"/>
                  <a:gd name="T63" fmla="*/ 0 h 65"/>
                  <a:gd name="T64" fmla="*/ 40 w 65"/>
                  <a:gd name="T65" fmla="*/ 0 h 65"/>
                  <a:gd name="T66" fmla="*/ 46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6" y="2"/>
                    </a:moveTo>
                    <a:lnTo>
                      <a:pt x="46" y="2"/>
                    </a:lnTo>
                    <a:lnTo>
                      <a:pt x="52" y="6"/>
                    </a:lnTo>
                    <a:lnTo>
                      <a:pt x="58" y="9"/>
                    </a:lnTo>
                    <a:lnTo>
                      <a:pt x="60" y="15"/>
                    </a:lnTo>
                    <a:lnTo>
                      <a:pt x="63" y="21"/>
                    </a:lnTo>
                    <a:lnTo>
                      <a:pt x="65" y="27"/>
                    </a:lnTo>
                    <a:lnTo>
                      <a:pt x="65" y="33"/>
                    </a:lnTo>
                    <a:lnTo>
                      <a:pt x="65" y="39"/>
                    </a:lnTo>
                    <a:lnTo>
                      <a:pt x="61" y="45"/>
                    </a:lnTo>
                    <a:lnTo>
                      <a:pt x="60" y="51"/>
                    </a:lnTo>
                    <a:lnTo>
                      <a:pt x="56" y="55"/>
                    </a:lnTo>
                    <a:lnTo>
                      <a:pt x="50" y="59"/>
                    </a:lnTo>
                    <a:lnTo>
                      <a:pt x="44" y="63"/>
                    </a:lnTo>
                    <a:lnTo>
                      <a:pt x="38"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6" y="4"/>
                    </a:lnTo>
                    <a:lnTo>
                      <a:pt x="22" y="2"/>
                    </a:lnTo>
                    <a:lnTo>
                      <a:pt x="28" y="0"/>
                    </a:lnTo>
                    <a:lnTo>
                      <a:pt x="34" y="0"/>
                    </a:lnTo>
                    <a:lnTo>
                      <a:pt x="40" y="0"/>
                    </a:lnTo>
                    <a:lnTo>
                      <a:pt x="46"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4" name="Freeform 569"/>
              <p:cNvSpPr>
                <a:spLocks/>
              </p:cNvSpPr>
              <p:nvPr/>
            </p:nvSpPr>
            <p:spPr bwMode="auto">
              <a:xfrm>
                <a:off x="5294" y="1500"/>
                <a:ext cx="65" cy="63"/>
              </a:xfrm>
              <a:custGeom>
                <a:avLst/>
                <a:gdLst>
                  <a:gd name="T0" fmla="*/ 47 w 65"/>
                  <a:gd name="T1" fmla="*/ 2 h 63"/>
                  <a:gd name="T2" fmla="*/ 53 w 65"/>
                  <a:gd name="T3" fmla="*/ 6 h 63"/>
                  <a:gd name="T4" fmla="*/ 57 w 65"/>
                  <a:gd name="T5" fmla="*/ 10 h 63"/>
                  <a:gd name="T6" fmla="*/ 61 w 65"/>
                  <a:gd name="T7" fmla="*/ 16 h 63"/>
                  <a:gd name="T8" fmla="*/ 63 w 65"/>
                  <a:gd name="T9" fmla="*/ 20 h 63"/>
                  <a:gd name="T10" fmla="*/ 65 w 65"/>
                  <a:gd name="T11" fmla="*/ 26 h 63"/>
                  <a:gd name="T12" fmla="*/ 65 w 65"/>
                  <a:gd name="T13" fmla="*/ 32 h 63"/>
                  <a:gd name="T14" fmla="*/ 65 w 65"/>
                  <a:gd name="T15" fmla="*/ 40 h 63"/>
                  <a:gd name="T16" fmla="*/ 63 w 65"/>
                  <a:gd name="T17" fmla="*/ 45 h 63"/>
                  <a:gd name="T18" fmla="*/ 59 w 65"/>
                  <a:gd name="T19" fmla="*/ 51 h 63"/>
                  <a:gd name="T20" fmla="*/ 55 w 65"/>
                  <a:gd name="T21" fmla="*/ 55 h 63"/>
                  <a:gd name="T22" fmla="*/ 51 w 65"/>
                  <a:gd name="T23" fmla="*/ 59 h 63"/>
                  <a:gd name="T24" fmla="*/ 45 w 65"/>
                  <a:gd name="T25" fmla="*/ 61 h 63"/>
                  <a:gd name="T26" fmla="*/ 39 w 65"/>
                  <a:gd name="T27" fmla="*/ 63 h 63"/>
                  <a:gd name="T28" fmla="*/ 33 w 65"/>
                  <a:gd name="T29" fmla="*/ 63 h 63"/>
                  <a:gd name="T30" fmla="*/ 27 w 65"/>
                  <a:gd name="T31" fmla="*/ 63 h 63"/>
                  <a:gd name="T32" fmla="*/ 20 w 65"/>
                  <a:gd name="T33" fmla="*/ 61 h 63"/>
                  <a:gd name="T34" fmla="*/ 16 w 65"/>
                  <a:gd name="T35" fmla="*/ 59 h 63"/>
                  <a:gd name="T36" fmla="*/ 10 w 65"/>
                  <a:gd name="T37" fmla="*/ 53 h 63"/>
                  <a:gd name="T38" fmla="*/ 6 w 65"/>
                  <a:gd name="T39" fmla="*/ 49 h 63"/>
                  <a:gd name="T40" fmla="*/ 4 w 65"/>
                  <a:gd name="T41" fmla="*/ 44 h 63"/>
                  <a:gd name="T42" fmla="*/ 2 w 65"/>
                  <a:gd name="T43" fmla="*/ 38 h 63"/>
                  <a:gd name="T44" fmla="*/ 0 w 65"/>
                  <a:gd name="T45" fmla="*/ 32 h 63"/>
                  <a:gd name="T46" fmla="*/ 2 w 65"/>
                  <a:gd name="T47" fmla="*/ 26 h 63"/>
                  <a:gd name="T48" fmla="*/ 4 w 65"/>
                  <a:gd name="T49" fmla="*/ 20 h 63"/>
                  <a:gd name="T50" fmla="*/ 8 w 65"/>
                  <a:gd name="T51" fmla="*/ 14 h 63"/>
                  <a:gd name="T52" fmla="*/ 12 w 65"/>
                  <a:gd name="T53" fmla="*/ 8 h 63"/>
                  <a:gd name="T54" fmla="*/ 16 w 65"/>
                  <a:gd name="T55" fmla="*/ 4 h 63"/>
                  <a:gd name="T56" fmla="*/ 22 w 65"/>
                  <a:gd name="T57" fmla="*/ 2 h 63"/>
                  <a:gd name="T58" fmla="*/ 27 w 65"/>
                  <a:gd name="T59" fmla="*/ 0 h 63"/>
                  <a:gd name="T60" fmla="*/ 33 w 65"/>
                  <a:gd name="T61" fmla="*/ 0 h 63"/>
                  <a:gd name="T62" fmla="*/ 39 w 65"/>
                  <a:gd name="T63" fmla="*/ 0 h 63"/>
                  <a:gd name="T64" fmla="*/ 47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7" y="2"/>
                    </a:moveTo>
                    <a:lnTo>
                      <a:pt x="53" y="6"/>
                    </a:lnTo>
                    <a:lnTo>
                      <a:pt x="57" y="10"/>
                    </a:lnTo>
                    <a:lnTo>
                      <a:pt x="61" y="16"/>
                    </a:lnTo>
                    <a:lnTo>
                      <a:pt x="63" y="20"/>
                    </a:lnTo>
                    <a:lnTo>
                      <a:pt x="65" y="26"/>
                    </a:lnTo>
                    <a:lnTo>
                      <a:pt x="65" y="32"/>
                    </a:lnTo>
                    <a:lnTo>
                      <a:pt x="65" y="40"/>
                    </a:lnTo>
                    <a:lnTo>
                      <a:pt x="63" y="45"/>
                    </a:lnTo>
                    <a:lnTo>
                      <a:pt x="59" y="51"/>
                    </a:lnTo>
                    <a:lnTo>
                      <a:pt x="55" y="55"/>
                    </a:lnTo>
                    <a:lnTo>
                      <a:pt x="51" y="59"/>
                    </a:lnTo>
                    <a:lnTo>
                      <a:pt x="45" y="61"/>
                    </a:lnTo>
                    <a:lnTo>
                      <a:pt x="39" y="63"/>
                    </a:lnTo>
                    <a:lnTo>
                      <a:pt x="33" y="63"/>
                    </a:lnTo>
                    <a:lnTo>
                      <a:pt x="27" y="63"/>
                    </a:lnTo>
                    <a:lnTo>
                      <a:pt x="20" y="61"/>
                    </a:lnTo>
                    <a:lnTo>
                      <a:pt x="16" y="59"/>
                    </a:lnTo>
                    <a:lnTo>
                      <a:pt x="10" y="53"/>
                    </a:lnTo>
                    <a:lnTo>
                      <a:pt x="6" y="49"/>
                    </a:lnTo>
                    <a:lnTo>
                      <a:pt x="4" y="44"/>
                    </a:lnTo>
                    <a:lnTo>
                      <a:pt x="2" y="38"/>
                    </a:lnTo>
                    <a:lnTo>
                      <a:pt x="0" y="32"/>
                    </a:lnTo>
                    <a:lnTo>
                      <a:pt x="2" y="26"/>
                    </a:lnTo>
                    <a:lnTo>
                      <a:pt x="4" y="20"/>
                    </a:lnTo>
                    <a:lnTo>
                      <a:pt x="8" y="14"/>
                    </a:lnTo>
                    <a:lnTo>
                      <a:pt x="12" y="8"/>
                    </a:lnTo>
                    <a:lnTo>
                      <a:pt x="16" y="4"/>
                    </a:lnTo>
                    <a:lnTo>
                      <a:pt x="22" y="2"/>
                    </a:lnTo>
                    <a:lnTo>
                      <a:pt x="27" y="0"/>
                    </a:lnTo>
                    <a:lnTo>
                      <a:pt x="33" y="0"/>
                    </a:lnTo>
                    <a:lnTo>
                      <a:pt x="39" y="0"/>
                    </a:lnTo>
                    <a:lnTo>
                      <a:pt x="47" y="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5" name="Freeform 570"/>
              <p:cNvSpPr>
                <a:spLocks/>
              </p:cNvSpPr>
              <p:nvPr/>
            </p:nvSpPr>
            <p:spPr bwMode="auto">
              <a:xfrm>
                <a:off x="5294" y="1500"/>
                <a:ext cx="65" cy="63"/>
              </a:xfrm>
              <a:custGeom>
                <a:avLst/>
                <a:gdLst>
                  <a:gd name="T0" fmla="*/ 47 w 65"/>
                  <a:gd name="T1" fmla="*/ 2 h 63"/>
                  <a:gd name="T2" fmla="*/ 47 w 65"/>
                  <a:gd name="T3" fmla="*/ 2 h 63"/>
                  <a:gd name="T4" fmla="*/ 53 w 65"/>
                  <a:gd name="T5" fmla="*/ 6 h 63"/>
                  <a:gd name="T6" fmla="*/ 57 w 65"/>
                  <a:gd name="T7" fmla="*/ 10 h 63"/>
                  <a:gd name="T8" fmla="*/ 61 w 65"/>
                  <a:gd name="T9" fmla="*/ 16 h 63"/>
                  <a:gd name="T10" fmla="*/ 63 w 65"/>
                  <a:gd name="T11" fmla="*/ 20 h 63"/>
                  <a:gd name="T12" fmla="*/ 65 w 65"/>
                  <a:gd name="T13" fmla="*/ 26 h 63"/>
                  <a:gd name="T14" fmla="*/ 65 w 65"/>
                  <a:gd name="T15" fmla="*/ 32 h 63"/>
                  <a:gd name="T16" fmla="*/ 65 w 65"/>
                  <a:gd name="T17" fmla="*/ 40 h 63"/>
                  <a:gd name="T18" fmla="*/ 63 w 65"/>
                  <a:gd name="T19" fmla="*/ 45 h 63"/>
                  <a:gd name="T20" fmla="*/ 59 w 65"/>
                  <a:gd name="T21" fmla="*/ 51 h 63"/>
                  <a:gd name="T22" fmla="*/ 55 w 65"/>
                  <a:gd name="T23" fmla="*/ 55 h 63"/>
                  <a:gd name="T24" fmla="*/ 51 w 65"/>
                  <a:gd name="T25" fmla="*/ 59 h 63"/>
                  <a:gd name="T26" fmla="*/ 45 w 65"/>
                  <a:gd name="T27" fmla="*/ 61 h 63"/>
                  <a:gd name="T28" fmla="*/ 39 w 65"/>
                  <a:gd name="T29" fmla="*/ 63 h 63"/>
                  <a:gd name="T30" fmla="*/ 33 w 65"/>
                  <a:gd name="T31" fmla="*/ 63 h 63"/>
                  <a:gd name="T32" fmla="*/ 27 w 65"/>
                  <a:gd name="T33" fmla="*/ 63 h 63"/>
                  <a:gd name="T34" fmla="*/ 20 w 65"/>
                  <a:gd name="T35" fmla="*/ 61 h 63"/>
                  <a:gd name="T36" fmla="*/ 16 w 65"/>
                  <a:gd name="T37" fmla="*/ 59 h 63"/>
                  <a:gd name="T38" fmla="*/ 10 w 65"/>
                  <a:gd name="T39" fmla="*/ 53 h 63"/>
                  <a:gd name="T40" fmla="*/ 6 w 65"/>
                  <a:gd name="T41" fmla="*/ 49 h 63"/>
                  <a:gd name="T42" fmla="*/ 4 w 65"/>
                  <a:gd name="T43" fmla="*/ 44 h 63"/>
                  <a:gd name="T44" fmla="*/ 2 w 65"/>
                  <a:gd name="T45" fmla="*/ 38 h 63"/>
                  <a:gd name="T46" fmla="*/ 0 w 65"/>
                  <a:gd name="T47" fmla="*/ 32 h 63"/>
                  <a:gd name="T48" fmla="*/ 2 w 65"/>
                  <a:gd name="T49" fmla="*/ 26 h 63"/>
                  <a:gd name="T50" fmla="*/ 4 w 65"/>
                  <a:gd name="T51" fmla="*/ 20 h 63"/>
                  <a:gd name="T52" fmla="*/ 8 w 65"/>
                  <a:gd name="T53" fmla="*/ 14 h 63"/>
                  <a:gd name="T54" fmla="*/ 12 w 65"/>
                  <a:gd name="T55" fmla="*/ 8 h 63"/>
                  <a:gd name="T56" fmla="*/ 16 w 65"/>
                  <a:gd name="T57" fmla="*/ 4 h 63"/>
                  <a:gd name="T58" fmla="*/ 22 w 65"/>
                  <a:gd name="T59" fmla="*/ 2 h 63"/>
                  <a:gd name="T60" fmla="*/ 27 w 65"/>
                  <a:gd name="T61" fmla="*/ 0 h 63"/>
                  <a:gd name="T62" fmla="*/ 33 w 65"/>
                  <a:gd name="T63" fmla="*/ 0 h 63"/>
                  <a:gd name="T64" fmla="*/ 39 w 65"/>
                  <a:gd name="T65" fmla="*/ 0 h 63"/>
                  <a:gd name="T66" fmla="*/ 47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7" y="2"/>
                    </a:moveTo>
                    <a:lnTo>
                      <a:pt x="47" y="2"/>
                    </a:lnTo>
                    <a:lnTo>
                      <a:pt x="53" y="6"/>
                    </a:lnTo>
                    <a:lnTo>
                      <a:pt x="57" y="10"/>
                    </a:lnTo>
                    <a:lnTo>
                      <a:pt x="61" y="16"/>
                    </a:lnTo>
                    <a:lnTo>
                      <a:pt x="63" y="20"/>
                    </a:lnTo>
                    <a:lnTo>
                      <a:pt x="65" y="26"/>
                    </a:lnTo>
                    <a:lnTo>
                      <a:pt x="65" y="32"/>
                    </a:lnTo>
                    <a:lnTo>
                      <a:pt x="65" y="40"/>
                    </a:lnTo>
                    <a:lnTo>
                      <a:pt x="63" y="45"/>
                    </a:lnTo>
                    <a:lnTo>
                      <a:pt x="59" y="51"/>
                    </a:lnTo>
                    <a:lnTo>
                      <a:pt x="55" y="55"/>
                    </a:lnTo>
                    <a:lnTo>
                      <a:pt x="51" y="59"/>
                    </a:lnTo>
                    <a:lnTo>
                      <a:pt x="45" y="61"/>
                    </a:lnTo>
                    <a:lnTo>
                      <a:pt x="39" y="63"/>
                    </a:lnTo>
                    <a:lnTo>
                      <a:pt x="33" y="63"/>
                    </a:lnTo>
                    <a:lnTo>
                      <a:pt x="27" y="63"/>
                    </a:lnTo>
                    <a:lnTo>
                      <a:pt x="20" y="61"/>
                    </a:lnTo>
                    <a:lnTo>
                      <a:pt x="16" y="59"/>
                    </a:lnTo>
                    <a:lnTo>
                      <a:pt x="10" y="53"/>
                    </a:lnTo>
                    <a:lnTo>
                      <a:pt x="6" y="49"/>
                    </a:lnTo>
                    <a:lnTo>
                      <a:pt x="4" y="44"/>
                    </a:lnTo>
                    <a:lnTo>
                      <a:pt x="2" y="38"/>
                    </a:lnTo>
                    <a:lnTo>
                      <a:pt x="0" y="32"/>
                    </a:lnTo>
                    <a:lnTo>
                      <a:pt x="2" y="26"/>
                    </a:lnTo>
                    <a:lnTo>
                      <a:pt x="4" y="20"/>
                    </a:lnTo>
                    <a:lnTo>
                      <a:pt x="8" y="14"/>
                    </a:lnTo>
                    <a:lnTo>
                      <a:pt x="12" y="8"/>
                    </a:lnTo>
                    <a:lnTo>
                      <a:pt x="16" y="4"/>
                    </a:lnTo>
                    <a:lnTo>
                      <a:pt x="22" y="2"/>
                    </a:lnTo>
                    <a:lnTo>
                      <a:pt x="27" y="0"/>
                    </a:lnTo>
                    <a:lnTo>
                      <a:pt x="33" y="0"/>
                    </a:lnTo>
                    <a:lnTo>
                      <a:pt x="39" y="0"/>
                    </a:lnTo>
                    <a:lnTo>
                      <a:pt x="47"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6" name="Freeform 571"/>
              <p:cNvSpPr>
                <a:spLocks/>
              </p:cNvSpPr>
              <p:nvPr/>
            </p:nvSpPr>
            <p:spPr bwMode="auto">
              <a:xfrm>
                <a:off x="5286" y="1630"/>
                <a:ext cx="65" cy="65"/>
              </a:xfrm>
              <a:custGeom>
                <a:avLst/>
                <a:gdLst>
                  <a:gd name="T0" fmla="*/ 45 w 65"/>
                  <a:gd name="T1" fmla="*/ 2 h 65"/>
                  <a:gd name="T2" fmla="*/ 51 w 65"/>
                  <a:gd name="T3" fmla="*/ 6 h 65"/>
                  <a:gd name="T4" fmla="*/ 57 w 65"/>
                  <a:gd name="T5" fmla="*/ 10 h 65"/>
                  <a:gd name="T6" fmla="*/ 59 w 65"/>
                  <a:gd name="T7" fmla="*/ 16 h 65"/>
                  <a:gd name="T8" fmla="*/ 63 w 65"/>
                  <a:gd name="T9" fmla="*/ 22 h 65"/>
                  <a:gd name="T10" fmla="*/ 65 w 65"/>
                  <a:gd name="T11" fmla="*/ 28 h 65"/>
                  <a:gd name="T12" fmla="*/ 65 w 65"/>
                  <a:gd name="T13" fmla="*/ 34 h 65"/>
                  <a:gd name="T14" fmla="*/ 63 w 65"/>
                  <a:gd name="T15" fmla="*/ 40 h 65"/>
                  <a:gd name="T16" fmla="*/ 61 w 65"/>
                  <a:gd name="T17" fmla="*/ 45 h 65"/>
                  <a:gd name="T18" fmla="*/ 59 w 65"/>
                  <a:gd name="T19" fmla="*/ 51 h 65"/>
                  <a:gd name="T20" fmla="*/ 55 w 65"/>
                  <a:gd name="T21" fmla="*/ 57 h 65"/>
                  <a:gd name="T22" fmla="*/ 49 w 65"/>
                  <a:gd name="T23" fmla="*/ 59 h 65"/>
                  <a:gd name="T24" fmla="*/ 43 w 65"/>
                  <a:gd name="T25" fmla="*/ 63 h 65"/>
                  <a:gd name="T26" fmla="*/ 37 w 65"/>
                  <a:gd name="T27" fmla="*/ 65 h 65"/>
                  <a:gd name="T28" fmla="*/ 32 w 65"/>
                  <a:gd name="T29" fmla="*/ 65 h 65"/>
                  <a:gd name="T30" fmla="*/ 26 w 65"/>
                  <a:gd name="T31" fmla="*/ 65 h 65"/>
                  <a:gd name="T32" fmla="*/ 20 w 65"/>
                  <a:gd name="T33" fmla="*/ 61 h 65"/>
                  <a:gd name="T34" fmla="*/ 14 w 65"/>
                  <a:gd name="T35" fmla="*/ 59 h 65"/>
                  <a:gd name="T36" fmla="*/ 8 w 65"/>
                  <a:gd name="T37" fmla="*/ 55 h 65"/>
                  <a:gd name="T38" fmla="*/ 6 w 65"/>
                  <a:gd name="T39" fmla="*/ 49 h 65"/>
                  <a:gd name="T40" fmla="*/ 2 w 65"/>
                  <a:gd name="T41" fmla="*/ 43 h 65"/>
                  <a:gd name="T42" fmla="*/ 0 w 65"/>
                  <a:gd name="T43" fmla="*/ 38 h 65"/>
                  <a:gd name="T44" fmla="*/ 0 w 65"/>
                  <a:gd name="T45" fmla="*/ 32 h 65"/>
                  <a:gd name="T46" fmla="*/ 0 w 65"/>
                  <a:gd name="T47" fmla="*/ 26 h 65"/>
                  <a:gd name="T48" fmla="*/ 4 w 65"/>
                  <a:gd name="T49" fmla="*/ 20 h 65"/>
                  <a:gd name="T50" fmla="*/ 6 w 65"/>
                  <a:gd name="T51" fmla="*/ 14 h 65"/>
                  <a:gd name="T52" fmla="*/ 10 w 65"/>
                  <a:gd name="T53" fmla="*/ 10 h 65"/>
                  <a:gd name="T54" fmla="*/ 16 w 65"/>
                  <a:gd name="T55" fmla="*/ 6 h 65"/>
                  <a:gd name="T56" fmla="*/ 20 w 65"/>
                  <a:gd name="T57" fmla="*/ 2 h 65"/>
                  <a:gd name="T58" fmla="*/ 28 w 65"/>
                  <a:gd name="T59" fmla="*/ 0 h 65"/>
                  <a:gd name="T60" fmla="*/ 33 w 65"/>
                  <a:gd name="T61" fmla="*/ 0 h 65"/>
                  <a:gd name="T62" fmla="*/ 39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59" y="16"/>
                    </a:lnTo>
                    <a:lnTo>
                      <a:pt x="63" y="22"/>
                    </a:lnTo>
                    <a:lnTo>
                      <a:pt x="65" y="28"/>
                    </a:lnTo>
                    <a:lnTo>
                      <a:pt x="65" y="34"/>
                    </a:lnTo>
                    <a:lnTo>
                      <a:pt x="63" y="40"/>
                    </a:lnTo>
                    <a:lnTo>
                      <a:pt x="61" y="45"/>
                    </a:lnTo>
                    <a:lnTo>
                      <a:pt x="59" y="51"/>
                    </a:lnTo>
                    <a:lnTo>
                      <a:pt x="55" y="57"/>
                    </a:lnTo>
                    <a:lnTo>
                      <a:pt x="49" y="59"/>
                    </a:lnTo>
                    <a:lnTo>
                      <a:pt x="43" y="63"/>
                    </a:lnTo>
                    <a:lnTo>
                      <a:pt x="37" y="65"/>
                    </a:lnTo>
                    <a:lnTo>
                      <a:pt x="32" y="65"/>
                    </a:lnTo>
                    <a:lnTo>
                      <a:pt x="26" y="65"/>
                    </a:lnTo>
                    <a:lnTo>
                      <a:pt x="20" y="61"/>
                    </a:lnTo>
                    <a:lnTo>
                      <a:pt x="14" y="59"/>
                    </a:lnTo>
                    <a:lnTo>
                      <a:pt x="8" y="55"/>
                    </a:lnTo>
                    <a:lnTo>
                      <a:pt x="6" y="49"/>
                    </a:lnTo>
                    <a:lnTo>
                      <a:pt x="2" y="43"/>
                    </a:lnTo>
                    <a:lnTo>
                      <a:pt x="0" y="38"/>
                    </a:lnTo>
                    <a:lnTo>
                      <a:pt x="0" y="32"/>
                    </a:lnTo>
                    <a:lnTo>
                      <a:pt x="0" y="26"/>
                    </a:lnTo>
                    <a:lnTo>
                      <a:pt x="4" y="20"/>
                    </a:lnTo>
                    <a:lnTo>
                      <a:pt x="6" y="14"/>
                    </a:lnTo>
                    <a:lnTo>
                      <a:pt x="10" y="10"/>
                    </a:lnTo>
                    <a:lnTo>
                      <a:pt x="16" y="6"/>
                    </a:lnTo>
                    <a:lnTo>
                      <a:pt x="20" y="2"/>
                    </a:lnTo>
                    <a:lnTo>
                      <a:pt x="28"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7" name="Freeform 572"/>
              <p:cNvSpPr>
                <a:spLocks/>
              </p:cNvSpPr>
              <p:nvPr/>
            </p:nvSpPr>
            <p:spPr bwMode="auto">
              <a:xfrm>
                <a:off x="5286" y="1630"/>
                <a:ext cx="65" cy="65"/>
              </a:xfrm>
              <a:custGeom>
                <a:avLst/>
                <a:gdLst>
                  <a:gd name="T0" fmla="*/ 45 w 65"/>
                  <a:gd name="T1" fmla="*/ 2 h 65"/>
                  <a:gd name="T2" fmla="*/ 45 w 65"/>
                  <a:gd name="T3" fmla="*/ 2 h 65"/>
                  <a:gd name="T4" fmla="*/ 51 w 65"/>
                  <a:gd name="T5" fmla="*/ 6 h 65"/>
                  <a:gd name="T6" fmla="*/ 57 w 65"/>
                  <a:gd name="T7" fmla="*/ 10 h 65"/>
                  <a:gd name="T8" fmla="*/ 59 w 65"/>
                  <a:gd name="T9" fmla="*/ 16 h 65"/>
                  <a:gd name="T10" fmla="*/ 63 w 65"/>
                  <a:gd name="T11" fmla="*/ 22 h 65"/>
                  <a:gd name="T12" fmla="*/ 65 w 65"/>
                  <a:gd name="T13" fmla="*/ 28 h 65"/>
                  <a:gd name="T14" fmla="*/ 65 w 65"/>
                  <a:gd name="T15" fmla="*/ 34 h 65"/>
                  <a:gd name="T16" fmla="*/ 63 w 65"/>
                  <a:gd name="T17" fmla="*/ 40 h 65"/>
                  <a:gd name="T18" fmla="*/ 61 w 65"/>
                  <a:gd name="T19" fmla="*/ 45 h 65"/>
                  <a:gd name="T20" fmla="*/ 59 w 65"/>
                  <a:gd name="T21" fmla="*/ 51 h 65"/>
                  <a:gd name="T22" fmla="*/ 55 w 65"/>
                  <a:gd name="T23" fmla="*/ 57 h 65"/>
                  <a:gd name="T24" fmla="*/ 49 w 65"/>
                  <a:gd name="T25" fmla="*/ 59 h 65"/>
                  <a:gd name="T26" fmla="*/ 43 w 65"/>
                  <a:gd name="T27" fmla="*/ 63 h 65"/>
                  <a:gd name="T28" fmla="*/ 37 w 65"/>
                  <a:gd name="T29" fmla="*/ 65 h 65"/>
                  <a:gd name="T30" fmla="*/ 32 w 65"/>
                  <a:gd name="T31" fmla="*/ 65 h 65"/>
                  <a:gd name="T32" fmla="*/ 26 w 65"/>
                  <a:gd name="T33" fmla="*/ 65 h 65"/>
                  <a:gd name="T34" fmla="*/ 20 w 65"/>
                  <a:gd name="T35" fmla="*/ 61 h 65"/>
                  <a:gd name="T36" fmla="*/ 14 w 65"/>
                  <a:gd name="T37" fmla="*/ 59 h 65"/>
                  <a:gd name="T38" fmla="*/ 8 w 65"/>
                  <a:gd name="T39" fmla="*/ 55 h 65"/>
                  <a:gd name="T40" fmla="*/ 6 w 65"/>
                  <a:gd name="T41" fmla="*/ 49 h 65"/>
                  <a:gd name="T42" fmla="*/ 2 w 65"/>
                  <a:gd name="T43" fmla="*/ 43 h 65"/>
                  <a:gd name="T44" fmla="*/ 0 w 65"/>
                  <a:gd name="T45" fmla="*/ 38 h 65"/>
                  <a:gd name="T46" fmla="*/ 0 w 65"/>
                  <a:gd name="T47" fmla="*/ 32 h 65"/>
                  <a:gd name="T48" fmla="*/ 0 w 65"/>
                  <a:gd name="T49" fmla="*/ 26 h 65"/>
                  <a:gd name="T50" fmla="*/ 4 w 65"/>
                  <a:gd name="T51" fmla="*/ 20 h 65"/>
                  <a:gd name="T52" fmla="*/ 6 w 65"/>
                  <a:gd name="T53" fmla="*/ 14 h 65"/>
                  <a:gd name="T54" fmla="*/ 10 w 65"/>
                  <a:gd name="T55" fmla="*/ 10 h 65"/>
                  <a:gd name="T56" fmla="*/ 16 w 65"/>
                  <a:gd name="T57" fmla="*/ 6 h 65"/>
                  <a:gd name="T58" fmla="*/ 20 w 65"/>
                  <a:gd name="T59" fmla="*/ 2 h 65"/>
                  <a:gd name="T60" fmla="*/ 28 w 65"/>
                  <a:gd name="T61" fmla="*/ 0 h 65"/>
                  <a:gd name="T62" fmla="*/ 33 w 65"/>
                  <a:gd name="T63" fmla="*/ 0 h 65"/>
                  <a:gd name="T64" fmla="*/ 39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59" y="16"/>
                    </a:lnTo>
                    <a:lnTo>
                      <a:pt x="63" y="22"/>
                    </a:lnTo>
                    <a:lnTo>
                      <a:pt x="65" y="28"/>
                    </a:lnTo>
                    <a:lnTo>
                      <a:pt x="65" y="34"/>
                    </a:lnTo>
                    <a:lnTo>
                      <a:pt x="63" y="40"/>
                    </a:lnTo>
                    <a:lnTo>
                      <a:pt x="61" y="45"/>
                    </a:lnTo>
                    <a:lnTo>
                      <a:pt x="59" y="51"/>
                    </a:lnTo>
                    <a:lnTo>
                      <a:pt x="55" y="57"/>
                    </a:lnTo>
                    <a:lnTo>
                      <a:pt x="49" y="59"/>
                    </a:lnTo>
                    <a:lnTo>
                      <a:pt x="43" y="63"/>
                    </a:lnTo>
                    <a:lnTo>
                      <a:pt x="37" y="65"/>
                    </a:lnTo>
                    <a:lnTo>
                      <a:pt x="32" y="65"/>
                    </a:lnTo>
                    <a:lnTo>
                      <a:pt x="26" y="65"/>
                    </a:lnTo>
                    <a:lnTo>
                      <a:pt x="20" y="61"/>
                    </a:lnTo>
                    <a:lnTo>
                      <a:pt x="14" y="59"/>
                    </a:lnTo>
                    <a:lnTo>
                      <a:pt x="8" y="55"/>
                    </a:lnTo>
                    <a:lnTo>
                      <a:pt x="6" y="49"/>
                    </a:lnTo>
                    <a:lnTo>
                      <a:pt x="2" y="43"/>
                    </a:lnTo>
                    <a:lnTo>
                      <a:pt x="0" y="38"/>
                    </a:lnTo>
                    <a:lnTo>
                      <a:pt x="0" y="32"/>
                    </a:lnTo>
                    <a:lnTo>
                      <a:pt x="0" y="26"/>
                    </a:lnTo>
                    <a:lnTo>
                      <a:pt x="4" y="20"/>
                    </a:lnTo>
                    <a:lnTo>
                      <a:pt x="6" y="14"/>
                    </a:lnTo>
                    <a:lnTo>
                      <a:pt x="10" y="10"/>
                    </a:lnTo>
                    <a:lnTo>
                      <a:pt x="16" y="6"/>
                    </a:lnTo>
                    <a:lnTo>
                      <a:pt x="20" y="2"/>
                    </a:lnTo>
                    <a:lnTo>
                      <a:pt x="28"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8" name="Freeform 573"/>
              <p:cNvSpPr>
                <a:spLocks/>
              </p:cNvSpPr>
              <p:nvPr/>
            </p:nvSpPr>
            <p:spPr bwMode="auto">
              <a:xfrm>
                <a:off x="5243" y="1524"/>
                <a:ext cx="65" cy="63"/>
              </a:xfrm>
              <a:custGeom>
                <a:avLst/>
                <a:gdLst>
                  <a:gd name="T0" fmla="*/ 45 w 65"/>
                  <a:gd name="T1" fmla="*/ 2 h 63"/>
                  <a:gd name="T2" fmla="*/ 51 w 65"/>
                  <a:gd name="T3" fmla="*/ 6 h 63"/>
                  <a:gd name="T4" fmla="*/ 57 w 65"/>
                  <a:gd name="T5" fmla="*/ 10 h 63"/>
                  <a:gd name="T6" fmla="*/ 59 w 65"/>
                  <a:gd name="T7" fmla="*/ 14 h 63"/>
                  <a:gd name="T8" fmla="*/ 63 w 65"/>
                  <a:gd name="T9" fmla="*/ 20 h 63"/>
                  <a:gd name="T10" fmla="*/ 65 w 65"/>
                  <a:gd name="T11" fmla="*/ 25 h 63"/>
                  <a:gd name="T12" fmla="*/ 65 w 65"/>
                  <a:gd name="T13" fmla="*/ 33 h 63"/>
                  <a:gd name="T14" fmla="*/ 65 w 65"/>
                  <a:gd name="T15" fmla="*/ 39 h 63"/>
                  <a:gd name="T16" fmla="*/ 61 w 65"/>
                  <a:gd name="T17" fmla="*/ 45 h 63"/>
                  <a:gd name="T18" fmla="*/ 59 w 65"/>
                  <a:gd name="T19" fmla="*/ 51 h 63"/>
                  <a:gd name="T20" fmla="*/ 55 w 65"/>
                  <a:gd name="T21" fmla="*/ 55 h 63"/>
                  <a:gd name="T22" fmla="*/ 49 w 65"/>
                  <a:gd name="T23" fmla="*/ 59 h 63"/>
                  <a:gd name="T24" fmla="*/ 43 w 65"/>
                  <a:gd name="T25" fmla="*/ 61 h 63"/>
                  <a:gd name="T26" fmla="*/ 37 w 65"/>
                  <a:gd name="T27" fmla="*/ 63 h 63"/>
                  <a:gd name="T28" fmla="*/ 31 w 65"/>
                  <a:gd name="T29" fmla="*/ 63 h 63"/>
                  <a:gd name="T30" fmla="*/ 25 w 65"/>
                  <a:gd name="T31" fmla="*/ 63 h 63"/>
                  <a:gd name="T32" fmla="*/ 19 w 65"/>
                  <a:gd name="T33" fmla="*/ 61 h 63"/>
                  <a:gd name="T34" fmla="*/ 13 w 65"/>
                  <a:gd name="T35" fmla="*/ 57 h 63"/>
                  <a:gd name="T36" fmla="*/ 10 w 65"/>
                  <a:gd name="T37" fmla="*/ 53 h 63"/>
                  <a:gd name="T38" fmla="*/ 6 w 65"/>
                  <a:gd name="T39" fmla="*/ 49 h 63"/>
                  <a:gd name="T40" fmla="*/ 2 w 65"/>
                  <a:gd name="T41" fmla="*/ 43 h 63"/>
                  <a:gd name="T42" fmla="*/ 0 w 65"/>
                  <a:gd name="T43" fmla="*/ 37 h 63"/>
                  <a:gd name="T44" fmla="*/ 0 w 65"/>
                  <a:gd name="T45" fmla="*/ 31 h 63"/>
                  <a:gd name="T46" fmla="*/ 0 w 65"/>
                  <a:gd name="T47" fmla="*/ 25 h 63"/>
                  <a:gd name="T48" fmla="*/ 2 w 65"/>
                  <a:gd name="T49" fmla="*/ 18 h 63"/>
                  <a:gd name="T50" fmla="*/ 6 w 65"/>
                  <a:gd name="T51" fmla="*/ 14 h 63"/>
                  <a:gd name="T52" fmla="*/ 10 w 65"/>
                  <a:gd name="T53" fmla="*/ 8 h 63"/>
                  <a:gd name="T54" fmla="*/ 15 w 65"/>
                  <a:gd name="T55" fmla="*/ 4 h 63"/>
                  <a:gd name="T56" fmla="*/ 21 w 65"/>
                  <a:gd name="T57" fmla="*/ 2 h 63"/>
                  <a:gd name="T58" fmla="*/ 27 w 65"/>
                  <a:gd name="T59" fmla="*/ 0 h 63"/>
                  <a:gd name="T60" fmla="*/ 33 w 65"/>
                  <a:gd name="T61" fmla="*/ 0 h 63"/>
                  <a:gd name="T62" fmla="*/ 39 w 65"/>
                  <a:gd name="T63" fmla="*/ 0 h 63"/>
                  <a:gd name="T64" fmla="*/ 45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5" y="2"/>
                    </a:moveTo>
                    <a:lnTo>
                      <a:pt x="51" y="6"/>
                    </a:lnTo>
                    <a:lnTo>
                      <a:pt x="57" y="10"/>
                    </a:lnTo>
                    <a:lnTo>
                      <a:pt x="59" y="14"/>
                    </a:lnTo>
                    <a:lnTo>
                      <a:pt x="63" y="20"/>
                    </a:lnTo>
                    <a:lnTo>
                      <a:pt x="65" y="25"/>
                    </a:lnTo>
                    <a:lnTo>
                      <a:pt x="65" y="33"/>
                    </a:lnTo>
                    <a:lnTo>
                      <a:pt x="65" y="39"/>
                    </a:lnTo>
                    <a:lnTo>
                      <a:pt x="61" y="45"/>
                    </a:lnTo>
                    <a:lnTo>
                      <a:pt x="59" y="51"/>
                    </a:lnTo>
                    <a:lnTo>
                      <a:pt x="55" y="55"/>
                    </a:lnTo>
                    <a:lnTo>
                      <a:pt x="49" y="59"/>
                    </a:lnTo>
                    <a:lnTo>
                      <a:pt x="43" y="61"/>
                    </a:lnTo>
                    <a:lnTo>
                      <a:pt x="37" y="63"/>
                    </a:lnTo>
                    <a:lnTo>
                      <a:pt x="31" y="63"/>
                    </a:lnTo>
                    <a:lnTo>
                      <a:pt x="25" y="63"/>
                    </a:lnTo>
                    <a:lnTo>
                      <a:pt x="19" y="61"/>
                    </a:lnTo>
                    <a:lnTo>
                      <a:pt x="13" y="57"/>
                    </a:lnTo>
                    <a:lnTo>
                      <a:pt x="10" y="53"/>
                    </a:lnTo>
                    <a:lnTo>
                      <a:pt x="6" y="49"/>
                    </a:lnTo>
                    <a:lnTo>
                      <a:pt x="2" y="43"/>
                    </a:lnTo>
                    <a:lnTo>
                      <a:pt x="0" y="37"/>
                    </a:lnTo>
                    <a:lnTo>
                      <a:pt x="0" y="31"/>
                    </a:lnTo>
                    <a:lnTo>
                      <a:pt x="0" y="25"/>
                    </a:lnTo>
                    <a:lnTo>
                      <a:pt x="2" y="18"/>
                    </a:lnTo>
                    <a:lnTo>
                      <a:pt x="6" y="14"/>
                    </a:lnTo>
                    <a:lnTo>
                      <a:pt x="10" y="8"/>
                    </a:lnTo>
                    <a:lnTo>
                      <a:pt x="15"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9" name="Freeform 574"/>
              <p:cNvSpPr>
                <a:spLocks/>
              </p:cNvSpPr>
              <p:nvPr/>
            </p:nvSpPr>
            <p:spPr bwMode="auto">
              <a:xfrm>
                <a:off x="5243" y="1524"/>
                <a:ext cx="65" cy="63"/>
              </a:xfrm>
              <a:custGeom>
                <a:avLst/>
                <a:gdLst>
                  <a:gd name="T0" fmla="*/ 45 w 65"/>
                  <a:gd name="T1" fmla="*/ 2 h 63"/>
                  <a:gd name="T2" fmla="*/ 45 w 65"/>
                  <a:gd name="T3" fmla="*/ 2 h 63"/>
                  <a:gd name="T4" fmla="*/ 51 w 65"/>
                  <a:gd name="T5" fmla="*/ 6 h 63"/>
                  <a:gd name="T6" fmla="*/ 57 w 65"/>
                  <a:gd name="T7" fmla="*/ 10 h 63"/>
                  <a:gd name="T8" fmla="*/ 59 w 65"/>
                  <a:gd name="T9" fmla="*/ 14 h 63"/>
                  <a:gd name="T10" fmla="*/ 63 w 65"/>
                  <a:gd name="T11" fmla="*/ 20 h 63"/>
                  <a:gd name="T12" fmla="*/ 65 w 65"/>
                  <a:gd name="T13" fmla="*/ 25 h 63"/>
                  <a:gd name="T14" fmla="*/ 65 w 65"/>
                  <a:gd name="T15" fmla="*/ 33 h 63"/>
                  <a:gd name="T16" fmla="*/ 65 w 65"/>
                  <a:gd name="T17" fmla="*/ 39 h 63"/>
                  <a:gd name="T18" fmla="*/ 61 w 65"/>
                  <a:gd name="T19" fmla="*/ 45 h 63"/>
                  <a:gd name="T20" fmla="*/ 59 w 65"/>
                  <a:gd name="T21" fmla="*/ 51 h 63"/>
                  <a:gd name="T22" fmla="*/ 55 w 65"/>
                  <a:gd name="T23" fmla="*/ 55 h 63"/>
                  <a:gd name="T24" fmla="*/ 49 w 65"/>
                  <a:gd name="T25" fmla="*/ 59 h 63"/>
                  <a:gd name="T26" fmla="*/ 43 w 65"/>
                  <a:gd name="T27" fmla="*/ 61 h 63"/>
                  <a:gd name="T28" fmla="*/ 37 w 65"/>
                  <a:gd name="T29" fmla="*/ 63 h 63"/>
                  <a:gd name="T30" fmla="*/ 31 w 65"/>
                  <a:gd name="T31" fmla="*/ 63 h 63"/>
                  <a:gd name="T32" fmla="*/ 25 w 65"/>
                  <a:gd name="T33" fmla="*/ 63 h 63"/>
                  <a:gd name="T34" fmla="*/ 19 w 65"/>
                  <a:gd name="T35" fmla="*/ 61 h 63"/>
                  <a:gd name="T36" fmla="*/ 13 w 65"/>
                  <a:gd name="T37" fmla="*/ 57 h 63"/>
                  <a:gd name="T38" fmla="*/ 10 w 65"/>
                  <a:gd name="T39" fmla="*/ 53 h 63"/>
                  <a:gd name="T40" fmla="*/ 6 w 65"/>
                  <a:gd name="T41" fmla="*/ 49 h 63"/>
                  <a:gd name="T42" fmla="*/ 2 w 65"/>
                  <a:gd name="T43" fmla="*/ 43 h 63"/>
                  <a:gd name="T44" fmla="*/ 0 w 65"/>
                  <a:gd name="T45" fmla="*/ 37 h 63"/>
                  <a:gd name="T46" fmla="*/ 0 w 65"/>
                  <a:gd name="T47" fmla="*/ 31 h 63"/>
                  <a:gd name="T48" fmla="*/ 0 w 65"/>
                  <a:gd name="T49" fmla="*/ 25 h 63"/>
                  <a:gd name="T50" fmla="*/ 2 w 65"/>
                  <a:gd name="T51" fmla="*/ 18 h 63"/>
                  <a:gd name="T52" fmla="*/ 6 w 65"/>
                  <a:gd name="T53" fmla="*/ 14 h 63"/>
                  <a:gd name="T54" fmla="*/ 10 w 65"/>
                  <a:gd name="T55" fmla="*/ 8 h 63"/>
                  <a:gd name="T56" fmla="*/ 15 w 65"/>
                  <a:gd name="T57" fmla="*/ 4 h 63"/>
                  <a:gd name="T58" fmla="*/ 21 w 65"/>
                  <a:gd name="T59" fmla="*/ 2 h 63"/>
                  <a:gd name="T60" fmla="*/ 27 w 65"/>
                  <a:gd name="T61" fmla="*/ 0 h 63"/>
                  <a:gd name="T62" fmla="*/ 33 w 65"/>
                  <a:gd name="T63" fmla="*/ 0 h 63"/>
                  <a:gd name="T64" fmla="*/ 39 w 65"/>
                  <a:gd name="T65" fmla="*/ 0 h 63"/>
                  <a:gd name="T66" fmla="*/ 45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5" y="2"/>
                    </a:moveTo>
                    <a:lnTo>
                      <a:pt x="45" y="2"/>
                    </a:lnTo>
                    <a:lnTo>
                      <a:pt x="51" y="6"/>
                    </a:lnTo>
                    <a:lnTo>
                      <a:pt x="57" y="10"/>
                    </a:lnTo>
                    <a:lnTo>
                      <a:pt x="59" y="14"/>
                    </a:lnTo>
                    <a:lnTo>
                      <a:pt x="63" y="20"/>
                    </a:lnTo>
                    <a:lnTo>
                      <a:pt x="65" y="25"/>
                    </a:lnTo>
                    <a:lnTo>
                      <a:pt x="65" y="33"/>
                    </a:lnTo>
                    <a:lnTo>
                      <a:pt x="65" y="39"/>
                    </a:lnTo>
                    <a:lnTo>
                      <a:pt x="61" y="45"/>
                    </a:lnTo>
                    <a:lnTo>
                      <a:pt x="59" y="51"/>
                    </a:lnTo>
                    <a:lnTo>
                      <a:pt x="55" y="55"/>
                    </a:lnTo>
                    <a:lnTo>
                      <a:pt x="49" y="59"/>
                    </a:lnTo>
                    <a:lnTo>
                      <a:pt x="43" y="61"/>
                    </a:lnTo>
                    <a:lnTo>
                      <a:pt x="37" y="63"/>
                    </a:lnTo>
                    <a:lnTo>
                      <a:pt x="31" y="63"/>
                    </a:lnTo>
                    <a:lnTo>
                      <a:pt x="25" y="63"/>
                    </a:lnTo>
                    <a:lnTo>
                      <a:pt x="19" y="61"/>
                    </a:lnTo>
                    <a:lnTo>
                      <a:pt x="13" y="57"/>
                    </a:lnTo>
                    <a:lnTo>
                      <a:pt x="10" y="53"/>
                    </a:lnTo>
                    <a:lnTo>
                      <a:pt x="6" y="49"/>
                    </a:lnTo>
                    <a:lnTo>
                      <a:pt x="2" y="43"/>
                    </a:lnTo>
                    <a:lnTo>
                      <a:pt x="0" y="37"/>
                    </a:lnTo>
                    <a:lnTo>
                      <a:pt x="0" y="31"/>
                    </a:lnTo>
                    <a:lnTo>
                      <a:pt x="0" y="25"/>
                    </a:lnTo>
                    <a:lnTo>
                      <a:pt x="2" y="18"/>
                    </a:lnTo>
                    <a:lnTo>
                      <a:pt x="6" y="14"/>
                    </a:lnTo>
                    <a:lnTo>
                      <a:pt x="10" y="8"/>
                    </a:lnTo>
                    <a:lnTo>
                      <a:pt x="15"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0" name="Freeform 575"/>
              <p:cNvSpPr>
                <a:spLocks/>
              </p:cNvSpPr>
              <p:nvPr/>
            </p:nvSpPr>
            <p:spPr bwMode="auto">
              <a:xfrm>
                <a:off x="5276" y="1549"/>
                <a:ext cx="63" cy="63"/>
              </a:xfrm>
              <a:custGeom>
                <a:avLst/>
                <a:gdLst>
                  <a:gd name="T0" fmla="*/ 18 w 63"/>
                  <a:gd name="T1" fmla="*/ 61 h 63"/>
                  <a:gd name="T2" fmla="*/ 12 w 63"/>
                  <a:gd name="T3" fmla="*/ 58 h 63"/>
                  <a:gd name="T4" fmla="*/ 8 w 63"/>
                  <a:gd name="T5" fmla="*/ 54 h 63"/>
                  <a:gd name="T6" fmla="*/ 4 w 63"/>
                  <a:gd name="T7" fmla="*/ 50 h 63"/>
                  <a:gd name="T8" fmla="*/ 2 w 63"/>
                  <a:gd name="T9" fmla="*/ 44 h 63"/>
                  <a:gd name="T10" fmla="*/ 0 w 63"/>
                  <a:gd name="T11" fmla="*/ 38 h 63"/>
                  <a:gd name="T12" fmla="*/ 0 w 63"/>
                  <a:gd name="T13" fmla="*/ 32 h 63"/>
                  <a:gd name="T14" fmla="*/ 0 w 63"/>
                  <a:gd name="T15" fmla="*/ 26 h 63"/>
                  <a:gd name="T16" fmla="*/ 2 w 63"/>
                  <a:gd name="T17" fmla="*/ 18 h 63"/>
                  <a:gd name="T18" fmla="*/ 6 w 63"/>
                  <a:gd name="T19" fmla="*/ 12 h 63"/>
                  <a:gd name="T20" fmla="*/ 10 w 63"/>
                  <a:gd name="T21" fmla="*/ 8 h 63"/>
                  <a:gd name="T22" fmla="*/ 14 w 63"/>
                  <a:gd name="T23" fmla="*/ 4 h 63"/>
                  <a:gd name="T24" fmla="*/ 20 w 63"/>
                  <a:gd name="T25" fmla="*/ 2 h 63"/>
                  <a:gd name="T26" fmla="*/ 26 w 63"/>
                  <a:gd name="T27" fmla="*/ 0 h 63"/>
                  <a:gd name="T28" fmla="*/ 32 w 63"/>
                  <a:gd name="T29" fmla="*/ 0 h 63"/>
                  <a:gd name="T30" fmla="*/ 38 w 63"/>
                  <a:gd name="T31" fmla="*/ 0 h 63"/>
                  <a:gd name="T32" fmla="*/ 45 w 63"/>
                  <a:gd name="T33" fmla="*/ 2 h 63"/>
                  <a:gd name="T34" fmla="*/ 49 w 63"/>
                  <a:gd name="T35" fmla="*/ 6 h 63"/>
                  <a:gd name="T36" fmla="*/ 55 w 63"/>
                  <a:gd name="T37" fmla="*/ 10 h 63"/>
                  <a:gd name="T38" fmla="*/ 59 w 63"/>
                  <a:gd name="T39" fmla="*/ 14 h 63"/>
                  <a:gd name="T40" fmla="*/ 61 w 63"/>
                  <a:gd name="T41" fmla="*/ 20 h 63"/>
                  <a:gd name="T42" fmla="*/ 63 w 63"/>
                  <a:gd name="T43" fmla="*/ 26 h 63"/>
                  <a:gd name="T44" fmla="*/ 63 w 63"/>
                  <a:gd name="T45" fmla="*/ 32 h 63"/>
                  <a:gd name="T46" fmla="*/ 63 w 63"/>
                  <a:gd name="T47" fmla="*/ 38 h 63"/>
                  <a:gd name="T48" fmla="*/ 61 w 63"/>
                  <a:gd name="T49" fmla="*/ 46 h 63"/>
                  <a:gd name="T50" fmla="*/ 57 w 63"/>
                  <a:gd name="T51" fmla="*/ 50 h 63"/>
                  <a:gd name="T52" fmla="*/ 53 w 63"/>
                  <a:gd name="T53" fmla="*/ 56 h 63"/>
                  <a:gd name="T54" fmla="*/ 49 w 63"/>
                  <a:gd name="T55" fmla="*/ 59 h 63"/>
                  <a:gd name="T56" fmla="*/ 43 w 63"/>
                  <a:gd name="T57" fmla="*/ 61 h 63"/>
                  <a:gd name="T58" fmla="*/ 38 w 63"/>
                  <a:gd name="T59" fmla="*/ 63 h 63"/>
                  <a:gd name="T60" fmla="*/ 30 w 63"/>
                  <a:gd name="T61" fmla="*/ 63 h 63"/>
                  <a:gd name="T62" fmla="*/ 24 w 63"/>
                  <a:gd name="T63" fmla="*/ 63 h 63"/>
                  <a:gd name="T64" fmla="*/ 18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8" y="61"/>
                    </a:moveTo>
                    <a:lnTo>
                      <a:pt x="12" y="58"/>
                    </a:lnTo>
                    <a:lnTo>
                      <a:pt x="8" y="54"/>
                    </a:lnTo>
                    <a:lnTo>
                      <a:pt x="4" y="50"/>
                    </a:lnTo>
                    <a:lnTo>
                      <a:pt x="2" y="44"/>
                    </a:lnTo>
                    <a:lnTo>
                      <a:pt x="0" y="38"/>
                    </a:lnTo>
                    <a:lnTo>
                      <a:pt x="0" y="32"/>
                    </a:lnTo>
                    <a:lnTo>
                      <a:pt x="0" y="26"/>
                    </a:lnTo>
                    <a:lnTo>
                      <a:pt x="2" y="18"/>
                    </a:lnTo>
                    <a:lnTo>
                      <a:pt x="6" y="12"/>
                    </a:lnTo>
                    <a:lnTo>
                      <a:pt x="10" y="8"/>
                    </a:lnTo>
                    <a:lnTo>
                      <a:pt x="14" y="4"/>
                    </a:lnTo>
                    <a:lnTo>
                      <a:pt x="20" y="2"/>
                    </a:lnTo>
                    <a:lnTo>
                      <a:pt x="26" y="0"/>
                    </a:lnTo>
                    <a:lnTo>
                      <a:pt x="32" y="0"/>
                    </a:lnTo>
                    <a:lnTo>
                      <a:pt x="38" y="0"/>
                    </a:lnTo>
                    <a:lnTo>
                      <a:pt x="45" y="2"/>
                    </a:lnTo>
                    <a:lnTo>
                      <a:pt x="49" y="6"/>
                    </a:lnTo>
                    <a:lnTo>
                      <a:pt x="55" y="10"/>
                    </a:lnTo>
                    <a:lnTo>
                      <a:pt x="59" y="14"/>
                    </a:lnTo>
                    <a:lnTo>
                      <a:pt x="61" y="20"/>
                    </a:lnTo>
                    <a:lnTo>
                      <a:pt x="63" y="26"/>
                    </a:lnTo>
                    <a:lnTo>
                      <a:pt x="63" y="32"/>
                    </a:lnTo>
                    <a:lnTo>
                      <a:pt x="63" y="38"/>
                    </a:lnTo>
                    <a:lnTo>
                      <a:pt x="61" y="46"/>
                    </a:lnTo>
                    <a:lnTo>
                      <a:pt x="57" y="50"/>
                    </a:lnTo>
                    <a:lnTo>
                      <a:pt x="53" y="56"/>
                    </a:lnTo>
                    <a:lnTo>
                      <a:pt x="49" y="59"/>
                    </a:lnTo>
                    <a:lnTo>
                      <a:pt x="43" y="61"/>
                    </a:lnTo>
                    <a:lnTo>
                      <a:pt x="38" y="63"/>
                    </a:lnTo>
                    <a:lnTo>
                      <a:pt x="30" y="63"/>
                    </a:lnTo>
                    <a:lnTo>
                      <a:pt x="24"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1" name="Freeform 576"/>
              <p:cNvSpPr>
                <a:spLocks/>
              </p:cNvSpPr>
              <p:nvPr/>
            </p:nvSpPr>
            <p:spPr bwMode="auto">
              <a:xfrm>
                <a:off x="5276" y="1549"/>
                <a:ext cx="63" cy="63"/>
              </a:xfrm>
              <a:custGeom>
                <a:avLst/>
                <a:gdLst>
                  <a:gd name="T0" fmla="*/ 18 w 63"/>
                  <a:gd name="T1" fmla="*/ 61 h 63"/>
                  <a:gd name="T2" fmla="*/ 18 w 63"/>
                  <a:gd name="T3" fmla="*/ 61 h 63"/>
                  <a:gd name="T4" fmla="*/ 12 w 63"/>
                  <a:gd name="T5" fmla="*/ 58 h 63"/>
                  <a:gd name="T6" fmla="*/ 8 w 63"/>
                  <a:gd name="T7" fmla="*/ 54 h 63"/>
                  <a:gd name="T8" fmla="*/ 4 w 63"/>
                  <a:gd name="T9" fmla="*/ 50 h 63"/>
                  <a:gd name="T10" fmla="*/ 2 w 63"/>
                  <a:gd name="T11" fmla="*/ 44 h 63"/>
                  <a:gd name="T12" fmla="*/ 0 w 63"/>
                  <a:gd name="T13" fmla="*/ 38 h 63"/>
                  <a:gd name="T14" fmla="*/ 0 w 63"/>
                  <a:gd name="T15" fmla="*/ 32 h 63"/>
                  <a:gd name="T16" fmla="*/ 0 w 63"/>
                  <a:gd name="T17" fmla="*/ 26 h 63"/>
                  <a:gd name="T18" fmla="*/ 2 w 63"/>
                  <a:gd name="T19" fmla="*/ 18 h 63"/>
                  <a:gd name="T20" fmla="*/ 6 w 63"/>
                  <a:gd name="T21" fmla="*/ 12 h 63"/>
                  <a:gd name="T22" fmla="*/ 10 w 63"/>
                  <a:gd name="T23" fmla="*/ 8 h 63"/>
                  <a:gd name="T24" fmla="*/ 14 w 63"/>
                  <a:gd name="T25" fmla="*/ 4 h 63"/>
                  <a:gd name="T26" fmla="*/ 20 w 63"/>
                  <a:gd name="T27" fmla="*/ 2 h 63"/>
                  <a:gd name="T28" fmla="*/ 26 w 63"/>
                  <a:gd name="T29" fmla="*/ 0 h 63"/>
                  <a:gd name="T30" fmla="*/ 32 w 63"/>
                  <a:gd name="T31" fmla="*/ 0 h 63"/>
                  <a:gd name="T32" fmla="*/ 38 w 63"/>
                  <a:gd name="T33" fmla="*/ 0 h 63"/>
                  <a:gd name="T34" fmla="*/ 45 w 63"/>
                  <a:gd name="T35" fmla="*/ 2 h 63"/>
                  <a:gd name="T36" fmla="*/ 49 w 63"/>
                  <a:gd name="T37" fmla="*/ 6 h 63"/>
                  <a:gd name="T38" fmla="*/ 55 w 63"/>
                  <a:gd name="T39" fmla="*/ 10 h 63"/>
                  <a:gd name="T40" fmla="*/ 59 w 63"/>
                  <a:gd name="T41" fmla="*/ 14 h 63"/>
                  <a:gd name="T42" fmla="*/ 61 w 63"/>
                  <a:gd name="T43" fmla="*/ 20 h 63"/>
                  <a:gd name="T44" fmla="*/ 63 w 63"/>
                  <a:gd name="T45" fmla="*/ 26 h 63"/>
                  <a:gd name="T46" fmla="*/ 63 w 63"/>
                  <a:gd name="T47" fmla="*/ 32 h 63"/>
                  <a:gd name="T48" fmla="*/ 63 w 63"/>
                  <a:gd name="T49" fmla="*/ 38 h 63"/>
                  <a:gd name="T50" fmla="*/ 61 w 63"/>
                  <a:gd name="T51" fmla="*/ 46 h 63"/>
                  <a:gd name="T52" fmla="*/ 57 w 63"/>
                  <a:gd name="T53" fmla="*/ 50 h 63"/>
                  <a:gd name="T54" fmla="*/ 53 w 63"/>
                  <a:gd name="T55" fmla="*/ 56 h 63"/>
                  <a:gd name="T56" fmla="*/ 49 w 63"/>
                  <a:gd name="T57" fmla="*/ 59 h 63"/>
                  <a:gd name="T58" fmla="*/ 43 w 63"/>
                  <a:gd name="T59" fmla="*/ 61 h 63"/>
                  <a:gd name="T60" fmla="*/ 38 w 63"/>
                  <a:gd name="T61" fmla="*/ 63 h 63"/>
                  <a:gd name="T62" fmla="*/ 30 w 63"/>
                  <a:gd name="T63" fmla="*/ 63 h 63"/>
                  <a:gd name="T64" fmla="*/ 24 w 63"/>
                  <a:gd name="T65" fmla="*/ 63 h 63"/>
                  <a:gd name="T66" fmla="*/ 18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8" y="61"/>
                    </a:moveTo>
                    <a:lnTo>
                      <a:pt x="18" y="61"/>
                    </a:lnTo>
                    <a:lnTo>
                      <a:pt x="12" y="58"/>
                    </a:lnTo>
                    <a:lnTo>
                      <a:pt x="8" y="54"/>
                    </a:lnTo>
                    <a:lnTo>
                      <a:pt x="4" y="50"/>
                    </a:lnTo>
                    <a:lnTo>
                      <a:pt x="2" y="44"/>
                    </a:lnTo>
                    <a:lnTo>
                      <a:pt x="0" y="38"/>
                    </a:lnTo>
                    <a:lnTo>
                      <a:pt x="0" y="32"/>
                    </a:lnTo>
                    <a:lnTo>
                      <a:pt x="0" y="26"/>
                    </a:lnTo>
                    <a:lnTo>
                      <a:pt x="2" y="18"/>
                    </a:lnTo>
                    <a:lnTo>
                      <a:pt x="6" y="12"/>
                    </a:lnTo>
                    <a:lnTo>
                      <a:pt x="10" y="8"/>
                    </a:lnTo>
                    <a:lnTo>
                      <a:pt x="14" y="4"/>
                    </a:lnTo>
                    <a:lnTo>
                      <a:pt x="20" y="2"/>
                    </a:lnTo>
                    <a:lnTo>
                      <a:pt x="26" y="0"/>
                    </a:lnTo>
                    <a:lnTo>
                      <a:pt x="32" y="0"/>
                    </a:lnTo>
                    <a:lnTo>
                      <a:pt x="38" y="0"/>
                    </a:lnTo>
                    <a:lnTo>
                      <a:pt x="45" y="2"/>
                    </a:lnTo>
                    <a:lnTo>
                      <a:pt x="49" y="6"/>
                    </a:lnTo>
                    <a:lnTo>
                      <a:pt x="55" y="10"/>
                    </a:lnTo>
                    <a:lnTo>
                      <a:pt x="59" y="14"/>
                    </a:lnTo>
                    <a:lnTo>
                      <a:pt x="61" y="20"/>
                    </a:lnTo>
                    <a:lnTo>
                      <a:pt x="63" y="26"/>
                    </a:lnTo>
                    <a:lnTo>
                      <a:pt x="63" y="32"/>
                    </a:lnTo>
                    <a:lnTo>
                      <a:pt x="63" y="38"/>
                    </a:lnTo>
                    <a:lnTo>
                      <a:pt x="61" y="46"/>
                    </a:lnTo>
                    <a:lnTo>
                      <a:pt x="57" y="50"/>
                    </a:lnTo>
                    <a:lnTo>
                      <a:pt x="53" y="56"/>
                    </a:lnTo>
                    <a:lnTo>
                      <a:pt x="49" y="59"/>
                    </a:lnTo>
                    <a:lnTo>
                      <a:pt x="43" y="61"/>
                    </a:lnTo>
                    <a:lnTo>
                      <a:pt x="38" y="63"/>
                    </a:lnTo>
                    <a:lnTo>
                      <a:pt x="30" y="63"/>
                    </a:lnTo>
                    <a:lnTo>
                      <a:pt x="24"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2" name="Freeform 577"/>
              <p:cNvSpPr>
                <a:spLocks/>
              </p:cNvSpPr>
              <p:nvPr/>
            </p:nvSpPr>
            <p:spPr bwMode="auto">
              <a:xfrm>
                <a:off x="5229" y="1573"/>
                <a:ext cx="63" cy="63"/>
              </a:xfrm>
              <a:custGeom>
                <a:avLst/>
                <a:gdLst>
                  <a:gd name="T0" fmla="*/ 18 w 63"/>
                  <a:gd name="T1" fmla="*/ 61 h 63"/>
                  <a:gd name="T2" fmla="*/ 12 w 63"/>
                  <a:gd name="T3" fmla="*/ 57 h 63"/>
                  <a:gd name="T4" fmla="*/ 8 w 63"/>
                  <a:gd name="T5" fmla="*/ 53 h 63"/>
                  <a:gd name="T6" fmla="*/ 4 w 63"/>
                  <a:gd name="T7" fmla="*/ 49 h 63"/>
                  <a:gd name="T8" fmla="*/ 2 w 63"/>
                  <a:gd name="T9" fmla="*/ 43 h 63"/>
                  <a:gd name="T10" fmla="*/ 0 w 63"/>
                  <a:gd name="T11" fmla="*/ 37 h 63"/>
                  <a:gd name="T12" fmla="*/ 0 w 63"/>
                  <a:gd name="T13" fmla="*/ 32 h 63"/>
                  <a:gd name="T14" fmla="*/ 0 w 63"/>
                  <a:gd name="T15" fmla="*/ 26 h 63"/>
                  <a:gd name="T16" fmla="*/ 2 w 63"/>
                  <a:gd name="T17" fmla="*/ 18 h 63"/>
                  <a:gd name="T18" fmla="*/ 6 w 63"/>
                  <a:gd name="T19" fmla="*/ 14 h 63"/>
                  <a:gd name="T20" fmla="*/ 10 w 63"/>
                  <a:gd name="T21" fmla="*/ 8 h 63"/>
                  <a:gd name="T22" fmla="*/ 14 w 63"/>
                  <a:gd name="T23" fmla="*/ 4 h 63"/>
                  <a:gd name="T24" fmla="*/ 20 w 63"/>
                  <a:gd name="T25" fmla="*/ 2 h 63"/>
                  <a:gd name="T26" fmla="*/ 26 w 63"/>
                  <a:gd name="T27" fmla="*/ 0 h 63"/>
                  <a:gd name="T28" fmla="*/ 31 w 63"/>
                  <a:gd name="T29" fmla="*/ 0 h 63"/>
                  <a:gd name="T30" fmla="*/ 37 w 63"/>
                  <a:gd name="T31" fmla="*/ 0 h 63"/>
                  <a:gd name="T32" fmla="*/ 45 w 63"/>
                  <a:gd name="T33" fmla="*/ 2 h 63"/>
                  <a:gd name="T34" fmla="*/ 49 w 63"/>
                  <a:gd name="T35" fmla="*/ 6 h 63"/>
                  <a:gd name="T36" fmla="*/ 55 w 63"/>
                  <a:gd name="T37" fmla="*/ 10 h 63"/>
                  <a:gd name="T38" fmla="*/ 59 w 63"/>
                  <a:gd name="T39" fmla="*/ 14 h 63"/>
                  <a:gd name="T40" fmla="*/ 61 w 63"/>
                  <a:gd name="T41" fmla="*/ 20 h 63"/>
                  <a:gd name="T42" fmla="*/ 63 w 63"/>
                  <a:gd name="T43" fmla="*/ 26 h 63"/>
                  <a:gd name="T44" fmla="*/ 63 w 63"/>
                  <a:gd name="T45" fmla="*/ 32 h 63"/>
                  <a:gd name="T46" fmla="*/ 63 w 63"/>
                  <a:gd name="T47" fmla="*/ 37 h 63"/>
                  <a:gd name="T48" fmla="*/ 61 w 63"/>
                  <a:gd name="T49" fmla="*/ 45 h 63"/>
                  <a:gd name="T50" fmla="*/ 57 w 63"/>
                  <a:gd name="T51" fmla="*/ 49 h 63"/>
                  <a:gd name="T52" fmla="*/ 53 w 63"/>
                  <a:gd name="T53" fmla="*/ 55 h 63"/>
                  <a:gd name="T54" fmla="*/ 49 w 63"/>
                  <a:gd name="T55" fmla="*/ 59 h 63"/>
                  <a:gd name="T56" fmla="*/ 43 w 63"/>
                  <a:gd name="T57" fmla="*/ 61 h 63"/>
                  <a:gd name="T58" fmla="*/ 37 w 63"/>
                  <a:gd name="T59" fmla="*/ 63 h 63"/>
                  <a:gd name="T60" fmla="*/ 31 w 63"/>
                  <a:gd name="T61" fmla="*/ 63 h 63"/>
                  <a:gd name="T62" fmla="*/ 24 w 63"/>
                  <a:gd name="T63" fmla="*/ 63 h 63"/>
                  <a:gd name="T64" fmla="*/ 18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8" y="61"/>
                    </a:moveTo>
                    <a:lnTo>
                      <a:pt x="12" y="57"/>
                    </a:lnTo>
                    <a:lnTo>
                      <a:pt x="8" y="53"/>
                    </a:lnTo>
                    <a:lnTo>
                      <a:pt x="4" y="49"/>
                    </a:lnTo>
                    <a:lnTo>
                      <a:pt x="2" y="43"/>
                    </a:lnTo>
                    <a:lnTo>
                      <a:pt x="0" y="37"/>
                    </a:lnTo>
                    <a:lnTo>
                      <a:pt x="0" y="32"/>
                    </a:lnTo>
                    <a:lnTo>
                      <a:pt x="0" y="26"/>
                    </a:lnTo>
                    <a:lnTo>
                      <a:pt x="2" y="18"/>
                    </a:lnTo>
                    <a:lnTo>
                      <a:pt x="6" y="14"/>
                    </a:lnTo>
                    <a:lnTo>
                      <a:pt x="10" y="8"/>
                    </a:lnTo>
                    <a:lnTo>
                      <a:pt x="14" y="4"/>
                    </a:lnTo>
                    <a:lnTo>
                      <a:pt x="20" y="2"/>
                    </a:lnTo>
                    <a:lnTo>
                      <a:pt x="26" y="0"/>
                    </a:lnTo>
                    <a:lnTo>
                      <a:pt x="31" y="0"/>
                    </a:lnTo>
                    <a:lnTo>
                      <a:pt x="37" y="0"/>
                    </a:lnTo>
                    <a:lnTo>
                      <a:pt x="45" y="2"/>
                    </a:lnTo>
                    <a:lnTo>
                      <a:pt x="49" y="6"/>
                    </a:lnTo>
                    <a:lnTo>
                      <a:pt x="55" y="10"/>
                    </a:lnTo>
                    <a:lnTo>
                      <a:pt x="59" y="14"/>
                    </a:lnTo>
                    <a:lnTo>
                      <a:pt x="61" y="20"/>
                    </a:lnTo>
                    <a:lnTo>
                      <a:pt x="63" y="26"/>
                    </a:lnTo>
                    <a:lnTo>
                      <a:pt x="63" y="32"/>
                    </a:lnTo>
                    <a:lnTo>
                      <a:pt x="63" y="37"/>
                    </a:lnTo>
                    <a:lnTo>
                      <a:pt x="61" y="45"/>
                    </a:lnTo>
                    <a:lnTo>
                      <a:pt x="57" y="49"/>
                    </a:lnTo>
                    <a:lnTo>
                      <a:pt x="53" y="55"/>
                    </a:lnTo>
                    <a:lnTo>
                      <a:pt x="49" y="59"/>
                    </a:lnTo>
                    <a:lnTo>
                      <a:pt x="43" y="61"/>
                    </a:lnTo>
                    <a:lnTo>
                      <a:pt x="37" y="63"/>
                    </a:lnTo>
                    <a:lnTo>
                      <a:pt x="31" y="63"/>
                    </a:lnTo>
                    <a:lnTo>
                      <a:pt x="24"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3" name="Freeform 578"/>
              <p:cNvSpPr>
                <a:spLocks/>
              </p:cNvSpPr>
              <p:nvPr/>
            </p:nvSpPr>
            <p:spPr bwMode="auto">
              <a:xfrm>
                <a:off x="5229" y="1573"/>
                <a:ext cx="63" cy="63"/>
              </a:xfrm>
              <a:custGeom>
                <a:avLst/>
                <a:gdLst>
                  <a:gd name="T0" fmla="*/ 18 w 63"/>
                  <a:gd name="T1" fmla="*/ 61 h 63"/>
                  <a:gd name="T2" fmla="*/ 18 w 63"/>
                  <a:gd name="T3" fmla="*/ 61 h 63"/>
                  <a:gd name="T4" fmla="*/ 12 w 63"/>
                  <a:gd name="T5" fmla="*/ 57 h 63"/>
                  <a:gd name="T6" fmla="*/ 8 w 63"/>
                  <a:gd name="T7" fmla="*/ 53 h 63"/>
                  <a:gd name="T8" fmla="*/ 4 w 63"/>
                  <a:gd name="T9" fmla="*/ 49 h 63"/>
                  <a:gd name="T10" fmla="*/ 2 w 63"/>
                  <a:gd name="T11" fmla="*/ 43 h 63"/>
                  <a:gd name="T12" fmla="*/ 0 w 63"/>
                  <a:gd name="T13" fmla="*/ 37 h 63"/>
                  <a:gd name="T14" fmla="*/ 0 w 63"/>
                  <a:gd name="T15" fmla="*/ 32 h 63"/>
                  <a:gd name="T16" fmla="*/ 0 w 63"/>
                  <a:gd name="T17" fmla="*/ 26 h 63"/>
                  <a:gd name="T18" fmla="*/ 2 w 63"/>
                  <a:gd name="T19" fmla="*/ 18 h 63"/>
                  <a:gd name="T20" fmla="*/ 6 w 63"/>
                  <a:gd name="T21" fmla="*/ 14 h 63"/>
                  <a:gd name="T22" fmla="*/ 10 w 63"/>
                  <a:gd name="T23" fmla="*/ 8 h 63"/>
                  <a:gd name="T24" fmla="*/ 14 w 63"/>
                  <a:gd name="T25" fmla="*/ 4 h 63"/>
                  <a:gd name="T26" fmla="*/ 20 w 63"/>
                  <a:gd name="T27" fmla="*/ 2 h 63"/>
                  <a:gd name="T28" fmla="*/ 26 w 63"/>
                  <a:gd name="T29" fmla="*/ 0 h 63"/>
                  <a:gd name="T30" fmla="*/ 31 w 63"/>
                  <a:gd name="T31" fmla="*/ 0 h 63"/>
                  <a:gd name="T32" fmla="*/ 37 w 63"/>
                  <a:gd name="T33" fmla="*/ 0 h 63"/>
                  <a:gd name="T34" fmla="*/ 45 w 63"/>
                  <a:gd name="T35" fmla="*/ 2 h 63"/>
                  <a:gd name="T36" fmla="*/ 49 w 63"/>
                  <a:gd name="T37" fmla="*/ 6 h 63"/>
                  <a:gd name="T38" fmla="*/ 55 w 63"/>
                  <a:gd name="T39" fmla="*/ 10 h 63"/>
                  <a:gd name="T40" fmla="*/ 59 w 63"/>
                  <a:gd name="T41" fmla="*/ 14 h 63"/>
                  <a:gd name="T42" fmla="*/ 61 w 63"/>
                  <a:gd name="T43" fmla="*/ 20 h 63"/>
                  <a:gd name="T44" fmla="*/ 63 w 63"/>
                  <a:gd name="T45" fmla="*/ 26 h 63"/>
                  <a:gd name="T46" fmla="*/ 63 w 63"/>
                  <a:gd name="T47" fmla="*/ 32 h 63"/>
                  <a:gd name="T48" fmla="*/ 63 w 63"/>
                  <a:gd name="T49" fmla="*/ 37 h 63"/>
                  <a:gd name="T50" fmla="*/ 61 w 63"/>
                  <a:gd name="T51" fmla="*/ 45 h 63"/>
                  <a:gd name="T52" fmla="*/ 57 w 63"/>
                  <a:gd name="T53" fmla="*/ 49 h 63"/>
                  <a:gd name="T54" fmla="*/ 53 w 63"/>
                  <a:gd name="T55" fmla="*/ 55 h 63"/>
                  <a:gd name="T56" fmla="*/ 49 w 63"/>
                  <a:gd name="T57" fmla="*/ 59 h 63"/>
                  <a:gd name="T58" fmla="*/ 43 w 63"/>
                  <a:gd name="T59" fmla="*/ 61 h 63"/>
                  <a:gd name="T60" fmla="*/ 37 w 63"/>
                  <a:gd name="T61" fmla="*/ 63 h 63"/>
                  <a:gd name="T62" fmla="*/ 31 w 63"/>
                  <a:gd name="T63" fmla="*/ 63 h 63"/>
                  <a:gd name="T64" fmla="*/ 24 w 63"/>
                  <a:gd name="T65" fmla="*/ 63 h 63"/>
                  <a:gd name="T66" fmla="*/ 18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8" y="61"/>
                    </a:moveTo>
                    <a:lnTo>
                      <a:pt x="18" y="61"/>
                    </a:lnTo>
                    <a:lnTo>
                      <a:pt x="12" y="57"/>
                    </a:lnTo>
                    <a:lnTo>
                      <a:pt x="8" y="53"/>
                    </a:lnTo>
                    <a:lnTo>
                      <a:pt x="4" y="49"/>
                    </a:lnTo>
                    <a:lnTo>
                      <a:pt x="2" y="43"/>
                    </a:lnTo>
                    <a:lnTo>
                      <a:pt x="0" y="37"/>
                    </a:lnTo>
                    <a:lnTo>
                      <a:pt x="0" y="32"/>
                    </a:lnTo>
                    <a:lnTo>
                      <a:pt x="0" y="26"/>
                    </a:lnTo>
                    <a:lnTo>
                      <a:pt x="2" y="18"/>
                    </a:lnTo>
                    <a:lnTo>
                      <a:pt x="6" y="14"/>
                    </a:lnTo>
                    <a:lnTo>
                      <a:pt x="10" y="8"/>
                    </a:lnTo>
                    <a:lnTo>
                      <a:pt x="14" y="4"/>
                    </a:lnTo>
                    <a:lnTo>
                      <a:pt x="20" y="2"/>
                    </a:lnTo>
                    <a:lnTo>
                      <a:pt x="26" y="0"/>
                    </a:lnTo>
                    <a:lnTo>
                      <a:pt x="31" y="0"/>
                    </a:lnTo>
                    <a:lnTo>
                      <a:pt x="37" y="0"/>
                    </a:lnTo>
                    <a:lnTo>
                      <a:pt x="45" y="2"/>
                    </a:lnTo>
                    <a:lnTo>
                      <a:pt x="49" y="6"/>
                    </a:lnTo>
                    <a:lnTo>
                      <a:pt x="55" y="10"/>
                    </a:lnTo>
                    <a:lnTo>
                      <a:pt x="59" y="14"/>
                    </a:lnTo>
                    <a:lnTo>
                      <a:pt x="61" y="20"/>
                    </a:lnTo>
                    <a:lnTo>
                      <a:pt x="63" y="26"/>
                    </a:lnTo>
                    <a:lnTo>
                      <a:pt x="63" y="32"/>
                    </a:lnTo>
                    <a:lnTo>
                      <a:pt x="63" y="37"/>
                    </a:lnTo>
                    <a:lnTo>
                      <a:pt x="61" y="45"/>
                    </a:lnTo>
                    <a:lnTo>
                      <a:pt x="57" y="49"/>
                    </a:lnTo>
                    <a:lnTo>
                      <a:pt x="53" y="55"/>
                    </a:lnTo>
                    <a:lnTo>
                      <a:pt x="49" y="59"/>
                    </a:lnTo>
                    <a:lnTo>
                      <a:pt x="43" y="61"/>
                    </a:lnTo>
                    <a:lnTo>
                      <a:pt x="37" y="63"/>
                    </a:lnTo>
                    <a:lnTo>
                      <a:pt x="31" y="63"/>
                    </a:lnTo>
                    <a:lnTo>
                      <a:pt x="24"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4" name="Freeform 579"/>
              <p:cNvSpPr>
                <a:spLocks/>
              </p:cNvSpPr>
              <p:nvPr/>
            </p:nvSpPr>
            <p:spPr bwMode="auto">
              <a:xfrm>
                <a:off x="5276" y="1581"/>
                <a:ext cx="65" cy="65"/>
              </a:xfrm>
              <a:custGeom>
                <a:avLst/>
                <a:gdLst>
                  <a:gd name="T0" fmla="*/ 45 w 65"/>
                  <a:gd name="T1" fmla="*/ 4 h 65"/>
                  <a:gd name="T2" fmla="*/ 51 w 65"/>
                  <a:gd name="T3" fmla="*/ 6 h 65"/>
                  <a:gd name="T4" fmla="*/ 57 w 65"/>
                  <a:gd name="T5" fmla="*/ 10 h 65"/>
                  <a:gd name="T6" fmla="*/ 59 w 65"/>
                  <a:gd name="T7" fmla="*/ 16 h 65"/>
                  <a:gd name="T8" fmla="*/ 63 w 65"/>
                  <a:gd name="T9" fmla="*/ 22 h 65"/>
                  <a:gd name="T10" fmla="*/ 65 w 65"/>
                  <a:gd name="T11" fmla="*/ 27 h 65"/>
                  <a:gd name="T12" fmla="*/ 65 w 65"/>
                  <a:gd name="T13" fmla="*/ 33 h 65"/>
                  <a:gd name="T14" fmla="*/ 63 w 65"/>
                  <a:gd name="T15" fmla="*/ 39 h 65"/>
                  <a:gd name="T16" fmla="*/ 61 w 65"/>
                  <a:gd name="T17" fmla="*/ 45 h 65"/>
                  <a:gd name="T18" fmla="*/ 59 w 65"/>
                  <a:gd name="T19" fmla="*/ 51 h 65"/>
                  <a:gd name="T20" fmla="*/ 55 w 65"/>
                  <a:gd name="T21" fmla="*/ 57 h 65"/>
                  <a:gd name="T22" fmla="*/ 49 w 65"/>
                  <a:gd name="T23" fmla="*/ 59 h 65"/>
                  <a:gd name="T24" fmla="*/ 43 w 65"/>
                  <a:gd name="T25" fmla="*/ 63 h 65"/>
                  <a:gd name="T26" fmla="*/ 38 w 65"/>
                  <a:gd name="T27" fmla="*/ 65 h 65"/>
                  <a:gd name="T28" fmla="*/ 32 w 65"/>
                  <a:gd name="T29" fmla="*/ 65 h 65"/>
                  <a:gd name="T30" fmla="*/ 26 w 65"/>
                  <a:gd name="T31" fmla="*/ 65 h 65"/>
                  <a:gd name="T32" fmla="*/ 20 w 65"/>
                  <a:gd name="T33" fmla="*/ 61 h 65"/>
                  <a:gd name="T34" fmla="*/ 14 w 65"/>
                  <a:gd name="T35" fmla="*/ 59 h 65"/>
                  <a:gd name="T36" fmla="*/ 10 w 65"/>
                  <a:gd name="T37" fmla="*/ 55 h 65"/>
                  <a:gd name="T38" fmla="*/ 6 w 65"/>
                  <a:gd name="T39" fmla="*/ 49 h 65"/>
                  <a:gd name="T40" fmla="*/ 2 w 65"/>
                  <a:gd name="T41" fmla="*/ 45 h 65"/>
                  <a:gd name="T42" fmla="*/ 0 w 65"/>
                  <a:gd name="T43" fmla="*/ 37 h 65"/>
                  <a:gd name="T44" fmla="*/ 0 w 65"/>
                  <a:gd name="T45" fmla="*/ 31 h 65"/>
                  <a:gd name="T46" fmla="*/ 0 w 65"/>
                  <a:gd name="T47" fmla="*/ 26 h 65"/>
                  <a:gd name="T48" fmla="*/ 4 w 65"/>
                  <a:gd name="T49" fmla="*/ 20 h 65"/>
                  <a:gd name="T50" fmla="*/ 6 w 65"/>
                  <a:gd name="T51" fmla="*/ 14 h 65"/>
                  <a:gd name="T52" fmla="*/ 10 w 65"/>
                  <a:gd name="T53" fmla="*/ 10 h 65"/>
                  <a:gd name="T54" fmla="*/ 16 w 65"/>
                  <a:gd name="T55" fmla="*/ 6 h 65"/>
                  <a:gd name="T56" fmla="*/ 22 w 65"/>
                  <a:gd name="T57" fmla="*/ 2 h 65"/>
                  <a:gd name="T58" fmla="*/ 28 w 65"/>
                  <a:gd name="T59" fmla="*/ 0 h 65"/>
                  <a:gd name="T60" fmla="*/ 34 w 65"/>
                  <a:gd name="T61" fmla="*/ 0 h 65"/>
                  <a:gd name="T62" fmla="*/ 40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7" y="10"/>
                    </a:lnTo>
                    <a:lnTo>
                      <a:pt x="59" y="16"/>
                    </a:lnTo>
                    <a:lnTo>
                      <a:pt x="63" y="22"/>
                    </a:lnTo>
                    <a:lnTo>
                      <a:pt x="65" y="27"/>
                    </a:lnTo>
                    <a:lnTo>
                      <a:pt x="65" y="33"/>
                    </a:lnTo>
                    <a:lnTo>
                      <a:pt x="63" y="39"/>
                    </a:lnTo>
                    <a:lnTo>
                      <a:pt x="61" y="45"/>
                    </a:lnTo>
                    <a:lnTo>
                      <a:pt x="59" y="51"/>
                    </a:lnTo>
                    <a:lnTo>
                      <a:pt x="55" y="57"/>
                    </a:lnTo>
                    <a:lnTo>
                      <a:pt x="49" y="59"/>
                    </a:lnTo>
                    <a:lnTo>
                      <a:pt x="43" y="63"/>
                    </a:lnTo>
                    <a:lnTo>
                      <a:pt x="38" y="65"/>
                    </a:lnTo>
                    <a:lnTo>
                      <a:pt x="32" y="65"/>
                    </a:lnTo>
                    <a:lnTo>
                      <a:pt x="26" y="65"/>
                    </a:lnTo>
                    <a:lnTo>
                      <a:pt x="20" y="61"/>
                    </a:lnTo>
                    <a:lnTo>
                      <a:pt x="14" y="59"/>
                    </a:lnTo>
                    <a:lnTo>
                      <a:pt x="10" y="55"/>
                    </a:lnTo>
                    <a:lnTo>
                      <a:pt x="6" y="49"/>
                    </a:lnTo>
                    <a:lnTo>
                      <a:pt x="2" y="45"/>
                    </a:lnTo>
                    <a:lnTo>
                      <a:pt x="0" y="37"/>
                    </a:lnTo>
                    <a:lnTo>
                      <a:pt x="0" y="31"/>
                    </a:lnTo>
                    <a:lnTo>
                      <a:pt x="0" y="26"/>
                    </a:lnTo>
                    <a:lnTo>
                      <a:pt x="4" y="20"/>
                    </a:lnTo>
                    <a:lnTo>
                      <a:pt x="6" y="14"/>
                    </a:lnTo>
                    <a:lnTo>
                      <a:pt x="10" y="10"/>
                    </a:lnTo>
                    <a:lnTo>
                      <a:pt x="16" y="6"/>
                    </a:lnTo>
                    <a:lnTo>
                      <a:pt x="22" y="2"/>
                    </a:lnTo>
                    <a:lnTo>
                      <a:pt x="28" y="0"/>
                    </a:lnTo>
                    <a:lnTo>
                      <a:pt x="34" y="0"/>
                    </a:lnTo>
                    <a:lnTo>
                      <a:pt x="40"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5" name="Freeform 580"/>
              <p:cNvSpPr>
                <a:spLocks/>
              </p:cNvSpPr>
              <p:nvPr/>
            </p:nvSpPr>
            <p:spPr bwMode="auto">
              <a:xfrm>
                <a:off x="5276" y="1581"/>
                <a:ext cx="65" cy="65"/>
              </a:xfrm>
              <a:custGeom>
                <a:avLst/>
                <a:gdLst>
                  <a:gd name="T0" fmla="*/ 45 w 65"/>
                  <a:gd name="T1" fmla="*/ 4 h 65"/>
                  <a:gd name="T2" fmla="*/ 45 w 65"/>
                  <a:gd name="T3" fmla="*/ 4 h 65"/>
                  <a:gd name="T4" fmla="*/ 51 w 65"/>
                  <a:gd name="T5" fmla="*/ 6 h 65"/>
                  <a:gd name="T6" fmla="*/ 57 w 65"/>
                  <a:gd name="T7" fmla="*/ 10 h 65"/>
                  <a:gd name="T8" fmla="*/ 59 w 65"/>
                  <a:gd name="T9" fmla="*/ 16 h 65"/>
                  <a:gd name="T10" fmla="*/ 63 w 65"/>
                  <a:gd name="T11" fmla="*/ 22 h 65"/>
                  <a:gd name="T12" fmla="*/ 65 w 65"/>
                  <a:gd name="T13" fmla="*/ 27 h 65"/>
                  <a:gd name="T14" fmla="*/ 65 w 65"/>
                  <a:gd name="T15" fmla="*/ 33 h 65"/>
                  <a:gd name="T16" fmla="*/ 63 w 65"/>
                  <a:gd name="T17" fmla="*/ 39 h 65"/>
                  <a:gd name="T18" fmla="*/ 61 w 65"/>
                  <a:gd name="T19" fmla="*/ 45 h 65"/>
                  <a:gd name="T20" fmla="*/ 59 w 65"/>
                  <a:gd name="T21" fmla="*/ 51 h 65"/>
                  <a:gd name="T22" fmla="*/ 55 w 65"/>
                  <a:gd name="T23" fmla="*/ 57 h 65"/>
                  <a:gd name="T24" fmla="*/ 49 w 65"/>
                  <a:gd name="T25" fmla="*/ 59 h 65"/>
                  <a:gd name="T26" fmla="*/ 43 w 65"/>
                  <a:gd name="T27" fmla="*/ 63 h 65"/>
                  <a:gd name="T28" fmla="*/ 38 w 65"/>
                  <a:gd name="T29" fmla="*/ 65 h 65"/>
                  <a:gd name="T30" fmla="*/ 32 w 65"/>
                  <a:gd name="T31" fmla="*/ 65 h 65"/>
                  <a:gd name="T32" fmla="*/ 26 w 65"/>
                  <a:gd name="T33" fmla="*/ 65 h 65"/>
                  <a:gd name="T34" fmla="*/ 20 w 65"/>
                  <a:gd name="T35" fmla="*/ 61 h 65"/>
                  <a:gd name="T36" fmla="*/ 14 w 65"/>
                  <a:gd name="T37" fmla="*/ 59 h 65"/>
                  <a:gd name="T38" fmla="*/ 10 w 65"/>
                  <a:gd name="T39" fmla="*/ 55 h 65"/>
                  <a:gd name="T40" fmla="*/ 6 w 65"/>
                  <a:gd name="T41" fmla="*/ 49 h 65"/>
                  <a:gd name="T42" fmla="*/ 2 w 65"/>
                  <a:gd name="T43" fmla="*/ 45 h 65"/>
                  <a:gd name="T44" fmla="*/ 0 w 65"/>
                  <a:gd name="T45" fmla="*/ 37 h 65"/>
                  <a:gd name="T46" fmla="*/ 0 w 65"/>
                  <a:gd name="T47" fmla="*/ 31 h 65"/>
                  <a:gd name="T48" fmla="*/ 0 w 65"/>
                  <a:gd name="T49" fmla="*/ 26 h 65"/>
                  <a:gd name="T50" fmla="*/ 4 w 65"/>
                  <a:gd name="T51" fmla="*/ 20 h 65"/>
                  <a:gd name="T52" fmla="*/ 6 w 65"/>
                  <a:gd name="T53" fmla="*/ 14 h 65"/>
                  <a:gd name="T54" fmla="*/ 10 w 65"/>
                  <a:gd name="T55" fmla="*/ 10 h 65"/>
                  <a:gd name="T56" fmla="*/ 16 w 65"/>
                  <a:gd name="T57" fmla="*/ 6 h 65"/>
                  <a:gd name="T58" fmla="*/ 22 w 65"/>
                  <a:gd name="T59" fmla="*/ 2 h 65"/>
                  <a:gd name="T60" fmla="*/ 28 w 65"/>
                  <a:gd name="T61" fmla="*/ 0 h 65"/>
                  <a:gd name="T62" fmla="*/ 34 w 65"/>
                  <a:gd name="T63" fmla="*/ 0 h 65"/>
                  <a:gd name="T64" fmla="*/ 40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7" y="10"/>
                    </a:lnTo>
                    <a:lnTo>
                      <a:pt x="59" y="16"/>
                    </a:lnTo>
                    <a:lnTo>
                      <a:pt x="63" y="22"/>
                    </a:lnTo>
                    <a:lnTo>
                      <a:pt x="65" y="27"/>
                    </a:lnTo>
                    <a:lnTo>
                      <a:pt x="65" y="33"/>
                    </a:lnTo>
                    <a:lnTo>
                      <a:pt x="63" y="39"/>
                    </a:lnTo>
                    <a:lnTo>
                      <a:pt x="61" y="45"/>
                    </a:lnTo>
                    <a:lnTo>
                      <a:pt x="59" y="51"/>
                    </a:lnTo>
                    <a:lnTo>
                      <a:pt x="55" y="57"/>
                    </a:lnTo>
                    <a:lnTo>
                      <a:pt x="49" y="59"/>
                    </a:lnTo>
                    <a:lnTo>
                      <a:pt x="43" y="63"/>
                    </a:lnTo>
                    <a:lnTo>
                      <a:pt x="38" y="65"/>
                    </a:lnTo>
                    <a:lnTo>
                      <a:pt x="32" y="65"/>
                    </a:lnTo>
                    <a:lnTo>
                      <a:pt x="26" y="65"/>
                    </a:lnTo>
                    <a:lnTo>
                      <a:pt x="20" y="61"/>
                    </a:lnTo>
                    <a:lnTo>
                      <a:pt x="14" y="59"/>
                    </a:lnTo>
                    <a:lnTo>
                      <a:pt x="10" y="55"/>
                    </a:lnTo>
                    <a:lnTo>
                      <a:pt x="6" y="49"/>
                    </a:lnTo>
                    <a:lnTo>
                      <a:pt x="2" y="45"/>
                    </a:lnTo>
                    <a:lnTo>
                      <a:pt x="0" y="37"/>
                    </a:lnTo>
                    <a:lnTo>
                      <a:pt x="0" y="31"/>
                    </a:lnTo>
                    <a:lnTo>
                      <a:pt x="0" y="26"/>
                    </a:lnTo>
                    <a:lnTo>
                      <a:pt x="4" y="20"/>
                    </a:lnTo>
                    <a:lnTo>
                      <a:pt x="6" y="14"/>
                    </a:lnTo>
                    <a:lnTo>
                      <a:pt x="10" y="10"/>
                    </a:lnTo>
                    <a:lnTo>
                      <a:pt x="16" y="6"/>
                    </a:lnTo>
                    <a:lnTo>
                      <a:pt x="22" y="2"/>
                    </a:lnTo>
                    <a:lnTo>
                      <a:pt x="28" y="0"/>
                    </a:lnTo>
                    <a:lnTo>
                      <a:pt x="34" y="0"/>
                    </a:lnTo>
                    <a:lnTo>
                      <a:pt x="40"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6" name="Freeform 581"/>
              <p:cNvSpPr>
                <a:spLocks/>
              </p:cNvSpPr>
              <p:nvPr/>
            </p:nvSpPr>
            <p:spPr bwMode="auto">
              <a:xfrm>
                <a:off x="5225" y="1569"/>
                <a:ext cx="65" cy="65"/>
              </a:xfrm>
              <a:custGeom>
                <a:avLst/>
                <a:gdLst>
                  <a:gd name="T0" fmla="*/ 47 w 65"/>
                  <a:gd name="T1" fmla="*/ 4 h 65"/>
                  <a:gd name="T2" fmla="*/ 53 w 65"/>
                  <a:gd name="T3" fmla="*/ 6 h 65"/>
                  <a:gd name="T4" fmla="*/ 57 w 65"/>
                  <a:gd name="T5" fmla="*/ 12 h 65"/>
                  <a:gd name="T6" fmla="*/ 61 w 65"/>
                  <a:gd name="T7" fmla="*/ 16 h 65"/>
                  <a:gd name="T8" fmla="*/ 63 w 65"/>
                  <a:gd name="T9" fmla="*/ 22 h 65"/>
                  <a:gd name="T10" fmla="*/ 65 w 65"/>
                  <a:gd name="T11" fmla="*/ 28 h 65"/>
                  <a:gd name="T12" fmla="*/ 65 w 65"/>
                  <a:gd name="T13" fmla="*/ 34 h 65"/>
                  <a:gd name="T14" fmla="*/ 65 w 65"/>
                  <a:gd name="T15" fmla="*/ 39 h 65"/>
                  <a:gd name="T16" fmla="*/ 63 w 65"/>
                  <a:gd name="T17" fmla="*/ 47 h 65"/>
                  <a:gd name="T18" fmla="*/ 59 w 65"/>
                  <a:gd name="T19" fmla="*/ 51 h 65"/>
                  <a:gd name="T20" fmla="*/ 55 w 65"/>
                  <a:gd name="T21" fmla="*/ 57 h 65"/>
                  <a:gd name="T22" fmla="*/ 51 w 65"/>
                  <a:gd name="T23" fmla="*/ 61 h 65"/>
                  <a:gd name="T24" fmla="*/ 45 w 65"/>
                  <a:gd name="T25" fmla="*/ 63 h 65"/>
                  <a:gd name="T26" fmla="*/ 39 w 65"/>
                  <a:gd name="T27" fmla="*/ 65 h 65"/>
                  <a:gd name="T28" fmla="*/ 33 w 65"/>
                  <a:gd name="T29" fmla="*/ 65 h 65"/>
                  <a:gd name="T30" fmla="*/ 28 w 65"/>
                  <a:gd name="T31" fmla="*/ 65 h 65"/>
                  <a:gd name="T32" fmla="*/ 20 w 65"/>
                  <a:gd name="T33" fmla="*/ 63 h 65"/>
                  <a:gd name="T34" fmla="*/ 16 w 65"/>
                  <a:gd name="T35" fmla="*/ 59 h 65"/>
                  <a:gd name="T36" fmla="*/ 10 w 65"/>
                  <a:gd name="T37" fmla="*/ 55 h 65"/>
                  <a:gd name="T38" fmla="*/ 6 w 65"/>
                  <a:gd name="T39" fmla="*/ 49 h 65"/>
                  <a:gd name="T40" fmla="*/ 4 w 65"/>
                  <a:gd name="T41" fmla="*/ 45 h 65"/>
                  <a:gd name="T42" fmla="*/ 2 w 65"/>
                  <a:gd name="T43" fmla="*/ 39 h 65"/>
                  <a:gd name="T44" fmla="*/ 0 w 65"/>
                  <a:gd name="T45" fmla="*/ 32 h 65"/>
                  <a:gd name="T46" fmla="*/ 2 w 65"/>
                  <a:gd name="T47" fmla="*/ 26 h 65"/>
                  <a:gd name="T48" fmla="*/ 4 w 65"/>
                  <a:gd name="T49" fmla="*/ 20 h 65"/>
                  <a:gd name="T50" fmla="*/ 8 w 65"/>
                  <a:gd name="T51" fmla="*/ 14 h 65"/>
                  <a:gd name="T52" fmla="*/ 12 w 65"/>
                  <a:gd name="T53" fmla="*/ 10 h 65"/>
                  <a:gd name="T54" fmla="*/ 16 w 65"/>
                  <a:gd name="T55" fmla="*/ 6 h 65"/>
                  <a:gd name="T56" fmla="*/ 22 w 65"/>
                  <a:gd name="T57" fmla="*/ 2 h 65"/>
                  <a:gd name="T58" fmla="*/ 28 w 65"/>
                  <a:gd name="T59" fmla="*/ 2 h 65"/>
                  <a:gd name="T60" fmla="*/ 33 w 65"/>
                  <a:gd name="T61" fmla="*/ 0 h 65"/>
                  <a:gd name="T62" fmla="*/ 39 w 65"/>
                  <a:gd name="T63" fmla="*/ 2 h 65"/>
                  <a:gd name="T64" fmla="*/ 47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7" y="4"/>
                    </a:moveTo>
                    <a:lnTo>
                      <a:pt x="53" y="6"/>
                    </a:lnTo>
                    <a:lnTo>
                      <a:pt x="57" y="12"/>
                    </a:lnTo>
                    <a:lnTo>
                      <a:pt x="61" y="16"/>
                    </a:lnTo>
                    <a:lnTo>
                      <a:pt x="63" y="22"/>
                    </a:lnTo>
                    <a:lnTo>
                      <a:pt x="65" y="28"/>
                    </a:lnTo>
                    <a:lnTo>
                      <a:pt x="65" y="34"/>
                    </a:lnTo>
                    <a:lnTo>
                      <a:pt x="65" y="39"/>
                    </a:lnTo>
                    <a:lnTo>
                      <a:pt x="63" y="47"/>
                    </a:lnTo>
                    <a:lnTo>
                      <a:pt x="59" y="51"/>
                    </a:lnTo>
                    <a:lnTo>
                      <a:pt x="55" y="57"/>
                    </a:lnTo>
                    <a:lnTo>
                      <a:pt x="51" y="61"/>
                    </a:lnTo>
                    <a:lnTo>
                      <a:pt x="45" y="63"/>
                    </a:lnTo>
                    <a:lnTo>
                      <a:pt x="39" y="65"/>
                    </a:lnTo>
                    <a:lnTo>
                      <a:pt x="33" y="65"/>
                    </a:lnTo>
                    <a:lnTo>
                      <a:pt x="28" y="65"/>
                    </a:lnTo>
                    <a:lnTo>
                      <a:pt x="20" y="63"/>
                    </a:lnTo>
                    <a:lnTo>
                      <a:pt x="16" y="59"/>
                    </a:lnTo>
                    <a:lnTo>
                      <a:pt x="10" y="55"/>
                    </a:lnTo>
                    <a:lnTo>
                      <a:pt x="6" y="49"/>
                    </a:lnTo>
                    <a:lnTo>
                      <a:pt x="4" y="45"/>
                    </a:lnTo>
                    <a:lnTo>
                      <a:pt x="2" y="39"/>
                    </a:lnTo>
                    <a:lnTo>
                      <a:pt x="0" y="32"/>
                    </a:lnTo>
                    <a:lnTo>
                      <a:pt x="2" y="26"/>
                    </a:lnTo>
                    <a:lnTo>
                      <a:pt x="4" y="20"/>
                    </a:lnTo>
                    <a:lnTo>
                      <a:pt x="8" y="14"/>
                    </a:lnTo>
                    <a:lnTo>
                      <a:pt x="12" y="10"/>
                    </a:lnTo>
                    <a:lnTo>
                      <a:pt x="16" y="6"/>
                    </a:lnTo>
                    <a:lnTo>
                      <a:pt x="22" y="2"/>
                    </a:lnTo>
                    <a:lnTo>
                      <a:pt x="28" y="2"/>
                    </a:lnTo>
                    <a:lnTo>
                      <a:pt x="33" y="0"/>
                    </a:lnTo>
                    <a:lnTo>
                      <a:pt x="39" y="2"/>
                    </a:lnTo>
                    <a:lnTo>
                      <a:pt x="47"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7" name="Freeform 582"/>
              <p:cNvSpPr>
                <a:spLocks/>
              </p:cNvSpPr>
              <p:nvPr/>
            </p:nvSpPr>
            <p:spPr bwMode="auto">
              <a:xfrm>
                <a:off x="5225" y="1569"/>
                <a:ext cx="65" cy="65"/>
              </a:xfrm>
              <a:custGeom>
                <a:avLst/>
                <a:gdLst>
                  <a:gd name="T0" fmla="*/ 47 w 65"/>
                  <a:gd name="T1" fmla="*/ 4 h 65"/>
                  <a:gd name="T2" fmla="*/ 47 w 65"/>
                  <a:gd name="T3" fmla="*/ 4 h 65"/>
                  <a:gd name="T4" fmla="*/ 53 w 65"/>
                  <a:gd name="T5" fmla="*/ 6 h 65"/>
                  <a:gd name="T6" fmla="*/ 57 w 65"/>
                  <a:gd name="T7" fmla="*/ 12 h 65"/>
                  <a:gd name="T8" fmla="*/ 61 w 65"/>
                  <a:gd name="T9" fmla="*/ 16 h 65"/>
                  <a:gd name="T10" fmla="*/ 63 w 65"/>
                  <a:gd name="T11" fmla="*/ 22 h 65"/>
                  <a:gd name="T12" fmla="*/ 65 w 65"/>
                  <a:gd name="T13" fmla="*/ 28 h 65"/>
                  <a:gd name="T14" fmla="*/ 65 w 65"/>
                  <a:gd name="T15" fmla="*/ 34 h 65"/>
                  <a:gd name="T16" fmla="*/ 65 w 65"/>
                  <a:gd name="T17" fmla="*/ 39 h 65"/>
                  <a:gd name="T18" fmla="*/ 63 w 65"/>
                  <a:gd name="T19" fmla="*/ 47 h 65"/>
                  <a:gd name="T20" fmla="*/ 59 w 65"/>
                  <a:gd name="T21" fmla="*/ 51 h 65"/>
                  <a:gd name="T22" fmla="*/ 55 w 65"/>
                  <a:gd name="T23" fmla="*/ 57 h 65"/>
                  <a:gd name="T24" fmla="*/ 51 w 65"/>
                  <a:gd name="T25" fmla="*/ 61 h 65"/>
                  <a:gd name="T26" fmla="*/ 45 w 65"/>
                  <a:gd name="T27" fmla="*/ 63 h 65"/>
                  <a:gd name="T28" fmla="*/ 39 w 65"/>
                  <a:gd name="T29" fmla="*/ 65 h 65"/>
                  <a:gd name="T30" fmla="*/ 33 w 65"/>
                  <a:gd name="T31" fmla="*/ 65 h 65"/>
                  <a:gd name="T32" fmla="*/ 28 w 65"/>
                  <a:gd name="T33" fmla="*/ 65 h 65"/>
                  <a:gd name="T34" fmla="*/ 20 w 65"/>
                  <a:gd name="T35" fmla="*/ 63 h 65"/>
                  <a:gd name="T36" fmla="*/ 16 w 65"/>
                  <a:gd name="T37" fmla="*/ 59 h 65"/>
                  <a:gd name="T38" fmla="*/ 10 w 65"/>
                  <a:gd name="T39" fmla="*/ 55 h 65"/>
                  <a:gd name="T40" fmla="*/ 6 w 65"/>
                  <a:gd name="T41" fmla="*/ 49 h 65"/>
                  <a:gd name="T42" fmla="*/ 4 w 65"/>
                  <a:gd name="T43" fmla="*/ 45 h 65"/>
                  <a:gd name="T44" fmla="*/ 2 w 65"/>
                  <a:gd name="T45" fmla="*/ 39 h 65"/>
                  <a:gd name="T46" fmla="*/ 0 w 65"/>
                  <a:gd name="T47" fmla="*/ 32 h 65"/>
                  <a:gd name="T48" fmla="*/ 2 w 65"/>
                  <a:gd name="T49" fmla="*/ 26 h 65"/>
                  <a:gd name="T50" fmla="*/ 4 w 65"/>
                  <a:gd name="T51" fmla="*/ 20 h 65"/>
                  <a:gd name="T52" fmla="*/ 8 w 65"/>
                  <a:gd name="T53" fmla="*/ 14 h 65"/>
                  <a:gd name="T54" fmla="*/ 12 w 65"/>
                  <a:gd name="T55" fmla="*/ 10 h 65"/>
                  <a:gd name="T56" fmla="*/ 16 w 65"/>
                  <a:gd name="T57" fmla="*/ 6 h 65"/>
                  <a:gd name="T58" fmla="*/ 22 w 65"/>
                  <a:gd name="T59" fmla="*/ 2 h 65"/>
                  <a:gd name="T60" fmla="*/ 28 w 65"/>
                  <a:gd name="T61" fmla="*/ 2 h 65"/>
                  <a:gd name="T62" fmla="*/ 33 w 65"/>
                  <a:gd name="T63" fmla="*/ 0 h 65"/>
                  <a:gd name="T64" fmla="*/ 39 w 65"/>
                  <a:gd name="T65" fmla="*/ 2 h 65"/>
                  <a:gd name="T66" fmla="*/ 47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7" y="4"/>
                    </a:moveTo>
                    <a:lnTo>
                      <a:pt x="47" y="4"/>
                    </a:lnTo>
                    <a:lnTo>
                      <a:pt x="53" y="6"/>
                    </a:lnTo>
                    <a:lnTo>
                      <a:pt x="57" y="12"/>
                    </a:lnTo>
                    <a:lnTo>
                      <a:pt x="61" y="16"/>
                    </a:lnTo>
                    <a:lnTo>
                      <a:pt x="63" y="22"/>
                    </a:lnTo>
                    <a:lnTo>
                      <a:pt x="65" y="28"/>
                    </a:lnTo>
                    <a:lnTo>
                      <a:pt x="65" y="34"/>
                    </a:lnTo>
                    <a:lnTo>
                      <a:pt x="65" y="39"/>
                    </a:lnTo>
                    <a:lnTo>
                      <a:pt x="63" y="47"/>
                    </a:lnTo>
                    <a:lnTo>
                      <a:pt x="59" y="51"/>
                    </a:lnTo>
                    <a:lnTo>
                      <a:pt x="55" y="57"/>
                    </a:lnTo>
                    <a:lnTo>
                      <a:pt x="51" y="61"/>
                    </a:lnTo>
                    <a:lnTo>
                      <a:pt x="45" y="63"/>
                    </a:lnTo>
                    <a:lnTo>
                      <a:pt x="39" y="65"/>
                    </a:lnTo>
                    <a:lnTo>
                      <a:pt x="33" y="65"/>
                    </a:lnTo>
                    <a:lnTo>
                      <a:pt x="28" y="65"/>
                    </a:lnTo>
                    <a:lnTo>
                      <a:pt x="20" y="63"/>
                    </a:lnTo>
                    <a:lnTo>
                      <a:pt x="16" y="59"/>
                    </a:lnTo>
                    <a:lnTo>
                      <a:pt x="10" y="55"/>
                    </a:lnTo>
                    <a:lnTo>
                      <a:pt x="6" y="49"/>
                    </a:lnTo>
                    <a:lnTo>
                      <a:pt x="4" y="45"/>
                    </a:lnTo>
                    <a:lnTo>
                      <a:pt x="2" y="39"/>
                    </a:lnTo>
                    <a:lnTo>
                      <a:pt x="0" y="32"/>
                    </a:lnTo>
                    <a:lnTo>
                      <a:pt x="2" y="26"/>
                    </a:lnTo>
                    <a:lnTo>
                      <a:pt x="4" y="20"/>
                    </a:lnTo>
                    <a:lnTo>
                      <a:pt x="8" y="14"/>
                    </a:lnTo>
                    <a:lnTo>
                      <a:pt x="12" y="10"/>
                    </a:lnTo>
                    <a:lnTo>
                      <a:pt x="16" y="6"/>
                    </a:lnTo>
                    <a:lnTo>
                      <a:pt x="22" y="2"/>
                    </a:lnTo>
                    <a:lnTo>
                      <a:pt x="28" y="2"/>
                    </a:lnTo>
                    <a:lnTo>
                      <a:pt x="33" y="0"/>
                    </a:lnTo>
                    <a:lnTo>
                      <a:pt x="39" y="2"/>
                    </a:lnTo>
                    <a:lnTo>
                      <a:pt x="47"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8" name="Freeform 583"/>
              <p:cNvSpPr>
                <a:spLocks/>
              </p:cNvSpPr>
              <p:nvPr/>
            </p:nvSpPr>
            <p:spPr bwMode="auto">
              <a:xfrm>
                <a:off x="5237" y="1618"/>
                <a:ext cx="65" cy="65"/>
              </a:xfrm>
              <a:custGeom>
                <a:avLst/>
                <a:gdLst>
                  <a:gd name="T0" fmla="*/ 45 w 65"/>
                  <a:gd name="T1" fmla="*/ 2 h 65"/>
                  <a:gd name="T2" fmla="*/ 51 w 65"/>
                  <a:gd name="T3" fmla="*/ 6 h 65"/>
                  <a:gd name="T4" fmla="*/ 57 w 65"/>
                  <a:gd name="T5" fmla="*/ 10 h 65"/>
                  <a:gd name="T6" fmla="*/ 61 w 65"/>
                  <a:gd name="T7" fmla="*/ 16 h 65"/>
                  <a:gd name="T8" fmla="*/ 63 w 65"/>
                  <a:gd name="T9" fmla="*/ 20 h 65"/>
                  <a:gd name="T10" fmla="*/ 65 w 65"/>
                  <a:gd name="T11" fmla="*/ 26 h 65"/>
                  <a:gd name="T12" fmla="*/ 65 w 65"/>
                  <a:gd name="T13" fmla="*/ 34 h 65"/>
                  <a:gd name="T14" fmla="*/ 65 w 65"/>
                  <a:gd name="T15" fmla="*/ 40 h 65"/>
                  <a:gd name="T16" fmla="*/ 63 w 65"/>
                  <a:gd name="T17" fmla="*/ 46 h 65"/>
                  <a:gd name="T18" fmla="*/ 59 w 65"/>
                  <a:gd name="T19" fmla="*/ 52 h 65"/>
                  <a:gd name="T20" fmla="*/ 55 w 65"/>
                  <a:gd name="T21" fmla="*/ 55 h 65"/>
                  <a:gd name="T22" fmla="*/ 51 w 65"/>
                  <a:gd name="T23" fmla="*/ 59 h 65"/>
                  <a:gd name="T24" fmla="*/ 45 w 65"/>
                  <a:gd name="T25" fmla="*/ 61 h 65"/>
                  <a:gd name="T26" fmla="*/ 39 w 65"/>
                  <a:gd name="T27" fmla="*/ 65 h 65"/>
                  <a:gd name="T28" fmla="*/ 31 w 65"/>
                  <a:gd name="T29" fmla="*/ 65 h 65"/>
                  <a:gd name="T30" fmla="*/ 25 w 65"/>
                  <a:gd name="T31" fmla="*/ 63 h 65"/>
                  <a:gd name="T32" fmla="*/ 19 w 65"/>
                  <a:gd name="T33" fmla="*/ 61 h 65"/>
                  <a:gd name="T34" fmla="*/ 14 w 65"/>
                  <a:gd name="T35" fmla="*/ 59 h 65"/>
                  <a:gd name="T36" fmla="*/ 10 w 65"/>
                  <a:gd name="T37" fmla="*/ 53 h 65"/>
                  <a:gd name="T38" fmla="*/ 6 w 65"/>
                  <a:gd name="T39" fmla="*/ 50 h 65"/>
                  <a:gd name="T40" fmla="*/ 4 w 65"/>
                  <a:gd name="T41" fmla="*/ 44 h 65"/>
                  <a:gd name="T42" fmla="*/ 0 w 65"/>
                  <a:gd name="T43" fmla="*/ 38 h 65"/>
                  <a:gd name="T44" fmla="*/ 0 w 65"/>
                  <a:gd name="T45" fmla="*/ 32 h 65"/>
                  <a:gd name="T46" fmla="*/ 2 w 65"/>
                  <a:gd name="T47" fmla="*/ 26 h 65"/>
                  <a:gd name="T48" fmla="*/ 4 w 65"/>
                  <a:gd name="T49" fmla="*/ 20 h 65"/>
                  <a:gd name="T50" fmla="*/ 6 w 65"/>
                  <a:gd name="T51" fmla="*/ 14 h 65"/>
                  <a:gd name="T52" fmla="*/ 12 w 65"/>
                  <a:gd name="T53" fmla="*/ 8 h 65"/>
                  <a:gd name="T54" fmla="*/ 16 w 65"/>
                  <a:gd name="T55" fmla="*/ 4 h 65"/>
                  <a:gd name="T56" fmla="*/ 21 w 65"/>
                  <a:gd name="T57" fmla="*/ 2 h 65"/>
                  <a:gd name="T58" fmla="*/ 27 w 65"/>
                  <a:gd name="T59" fmla="*/ 0 h 65"/>
                  <a:gd name="T60" fmla="*/ 33 w 65"/>
                  <a:gd name="T61" fmla="*/ 0 h 65"/>
                  <a:gd name="T62" fmla="*/ 39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61" y="16"/>
                    </a:lnTo>
                    <a:lnTo>
                      <a:pt x="63" y="20"/>
                    </a:lnTo>
                    <a:lnTo>
                      <a:pt x="65" y="26"/>
                    </a:lnTo>
                    <a:lnTo>
                      <a:pt x="65" y="34"/>
                    </a:lnTo>
                    <a:lnTo>
                      <a:pt x="65" y="40"/>
                    </a:lnTo>
                    <a:lnTo>
                      <a:pt x="63" y="46"/>
                    </a:lnTo>
                    <a:lnTo>
                      <a:pt x="59" y="52"/>
                    </a:lnTo>
                    <a:lnTo>
                      <a:pt x="55" y="55"/>
                    </a:lnTo>
                    <a:lnTo>
                      <a:pt x="51" y="59"/>
                    </a:lnTo>
                    <a:lnTo>
                      <a:pt x="45" y="61"/>
                    </a:lnTo>
                    <a:lnTo>
                      <a:pt x="39" y="65"/>
                    </a:lnTo>
                    <a:lnTo>
                      <a:pt x="31" y="65"/>
                    </a:lnTo>
                    <a:lnTo>
                      <a:pt x="25" y="63"/>
                    </a:lnTo>
                    <a:lnTo>
                      <a:pt x="19" y="61"/>
                    </a:lnTo>
                    <a:lnTo>
                      <a:pt x="14" y="59"/>
                    </a:lnTo>
                    <a:lnTo>
                      <a:pt x="10" y="53"/>
                    </a:lnTo>
                    <a:lnTo>
                      <a:pt x="6" y="50"/>
                    </a:lnTo>
                    <a:lnTo>
                      <a:pt x="4" y="44"/>
                    </a:lnTo>
                    <a:lnTo>
                      <a:pt x="0" y="38"/>
                    </a:lnTo>
                    <a:lnTo>
                      <a:pt x="0" y="32"/>
                    </a:lnTo>
                    <a:lnTo>
                      <a:pt x="2" y="26"/>
                    </a:lnTo>
                    <a:lnTo>
                      <a:pt x="4" y="20"/>
                    </a:lnTo>
                    <a:lnTo>
                      <a:pt x="6" y="14"/>
                    </a:lnTo>
                    <a:lnTo>
                      <a:pt x="12" y="8"/>
                    </a:lnTo>
                    <a:lnTo>
                      <a:pt x="16"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9" name="Freeform 584"/>
              <p:cNvSpPr>
                <a:spLocks/>
              </p:cNvSpPr>
              <p:nvPr/>
            </p:nvSpPr>
            <p:spPr bwMode="auto">
              <a:xfrm>
                <a:off x="5237" y="1618"/>
                <a:ext cx="65" cy="65"/>
              </a:xfrm>
              <a:custGeom>
                <a:avLst/>
                <a:gdLst>
                  <a:gd name="T0" fmla="*/ 45 w 65"/>
                  <a:gd name="T1" fmla="*/ 2 h 65"/>
                  <a:gd name="T2" fmla="*/ 45 w 65"/>
                  <a:gd name="T3" fmla="*/ 2 h 65"/>
                  <a:gd name="T4" fmla="*/ 51 w 65"/>
                  <a:gd name="T5" fmla="*/ 6 h 65"/>
                  <a:gd name="T6" fmla="*/ 57 w 65"/>
                  <a:gd name="T7" fmla="*/ 10 h 65"/>
                  <a:gd name="T8" fmla="*/ 61 w 65"/>
                  <a:gd name="T9" fmla="*/ 16 h 65"/>
                  <a:gd name="T10" fmla="*/ 63 w 65"/>
                  <a:gd name="T11" fmla="*/ 20 h 65"/>
                  <a:gd name="T12" fmla="*/ 65 w 65"/>
                  <a:gd name="T13" fmla="*/ 26 h 65"/>
                  <a:gd name="T14" fmla="*/ 65 w 65"/>
                  <a:gd name="T15" fmla="*/ 34 h 65"/>
                  <a:gd name="T16" fmla="*/ 65 w 65"/>
                  <a:gd name="T17" fmla="*/ 40 h 65"/>
                  <a:gd name="T18" fmla="*/ 63 w 65"/>
                  <a:gd name="T19" fmla="*/ 46 h 65"/>
                  <a:gd name="T20" fmla="*/ 59 w 65"/>
                  <a:gd name="T21" fmla="*/ 52 h 65"/>
                  <a:gd name="T22" fmla="*/ 55 w 65"/>
                  <a:gd name="T23" fmla="*/ 55 h 65"/>
                  <a:gd name="T24" fmla="*/ 51 w 65"/>
                  <a:gd name="T25" fmla="*/ 59 h 65"/>
                  <a:gd name="T26" fmla="*/ 45 w 65"/>
                  <a:gd name="T27" fmla="*/ 61 h 65"/>
                  <a:gd name="T28" fmla="*/ 39 w 65"/>
                  <a:gd name="T29" fmla="*/ 65 h 65"/>
                  <a:gd name="T30" fmla="*/ 31 w 65"/>
                  <a:gd name="T31" fmla="*/ 65 h 65"/>
                  <a:gd name="T32" fmla="*/ 25 w 65"/>
                  <a:gd name="T33" fmla="*/ 63 h 65"/>
                  <a:gd name="T34" fmla="*/ 19 w 65"/>
                  <a:gd name="T35" fmla="*/ 61 h 65"/>
                  <a:gd name="T36" fmla="*/ 14 w 65"/>
                  <a:gd name="T37" fmla="*/ 59 h 65"/>
                  <a:gd name="T38" fmla="*/ 10 w 65"/>
                  <a:gd name="T39" fmla="*/ 53 h 65"/>
                  <a:gd name="T40" fmla="*/ 6 w 65"/>
                  <a:gd name="T41" fmla="*/ 50 h 65"/>
                  <a:gd name="T42" fmla="*/ 4 w 65"/>
                  <a:gd name="T43" fmla="*/ 44 h 65"/>
                  <a:gd name="T44" fmla="*/ 0 w 65"/>
                  <a:gd name="T45" fmla="*/ 38 h 65"/>
                  <a:gd name="T46" fmla="*/ 0 w 65"/>
                  <a:gd name="T47" fmla="*/ 32 h 65"/>
                  <a:gd name="T48" fmla="*/ 2 w 65"/>
                  <a:gd name="T49" fmla="*/ 26 h 65"/>
                  <a:gd name="T50" fmla="*/ 4 w 65"/>
                  <a:gd name="T51" fmla="*/ 20 h 65"/>
                  <a:gd name="T52" fmla="*/ 6 w 65"/>
                  <a:gd name="T53" fmla="*/ 14 h 65"/>
                  <a:gd name="T54" fmla="*/ 12 w 65"/>
                  <a:gd name="T55" fmla="*/ 8 h 65"/>
                  <a:gd name="T56" fmla="*/ 16 w 65"/>
                  <a:gd name="T57" fmla="*/ 4 h 65"/>
                  <a:gd name="T58" fmla="*/ 21 w 65"/>
                  <a:gd name="T59" fmla="*/ 2 h 65"/>
                  <a:gd name="T60" fmla="*/ 27 w 65"/>
                  <a:gd name="T61" fmla="*/ 0 h 65"/>
                  <a:gd name="T62" fmla="*/ 33 w 65"/>
                  <a:gd name="T63" fmla="*/ 0 h 65"/>
                  <a:gd name="T64" fmla="*/ 39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61" y="16"/>
                    </a:lnTo>
                    <a:lnTo>
                      <a:pt x="63" y="20"/>
                    </a:lnTo>
                    <a:lnTo>
                      <a:pt x="65" y="26"/>
                    </a:lnTo>
                    <a:lnTo>
                      <a:pt x="65" y="34"/>
                    </a:lnTo>
                    <a:lnTo>
                      <a:pt x="65" y="40"/>
                    </a:lnTo>
                    <a:lnTo>
                      <a:pt x="63" y="46"/>
                    </a:lnTo>
                    <a:lnTo>
                      <a:pt x="59" y="52"/>
                    </a:lnTo>
                    <a:lnTo>
                      <a:pt x="55" y="55"/>
                    </a:lnTo>
                    <a:lnTo>
                      <a:pt x="51" y="59"/>
                    </a:lnTo>
                    <a:lnTo>
                      <a:pt x="45" y="61"/>
                    </a:lnTo>
                    <a:lnTo>
                      <a:pt x="39" y="65"/>
                    </a:lnTo>
                    <a:lnTo>
                      <a:pt x="31" y="65"/>
                    </a:lnTo>
                    <a:lnTo>
                      <a:pt x="25" y="63"/>
                    </a:lnTo>
                    <a:lnTo>
                      <a:pt x="19" y="61"/>
                    </a:lnTo>
                    <a:lnTo>
                      <a:pt x="14" y="59"/>
                    </a:lnTo>
                    <a:lnTo>
                      <a:pt x="10" y="53"/>
                    </a:lnTo>
                    <a:lnTo>
                      <a:pt x="6" y="50"/>
                    </a:lnTo>
                    <a:lnTo>
                      <a:pt x="4" y="44"/>
                    </a:lnTo>
                    <a:lnTo>
                      <a:pt x="0" y="38"/>
                    </a:lnTo>
                    <a:lnTo>
                      <a:pt x="0" y="32"/>
                    </a:lnTo>
                    <a:lnTo>
                      <a:pt x="2" y="26"/>
                    </a:lnTo>
                    <a:lnTo>
                      <a:pt x="4" y="20"/>
                    </a:lnTo>
                    <a:lnTo>
                      <a:pt x="6" y="14"/>
                    </a:lnTo>
                    <a:lnTo>
                      <a:pt x="12" y="8"/>
                    </a:lnTo>
                    <a:lnTo>
                      <a:pt x="16"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0" name="Freeform 585"/>
              <p:cNvSpPr>
                <a:spLocks/>
              </p:cNvSpPr>
              <p:nvPr/>
            </p:nvSpPr>
            <p:spPr bwMode="auto">
              <a:xfrm>
                <a:off x="5093" y="1545"/>
                <a:ext cx="63" cy="63"/>
              </a:xfrm>
              <a:custGeom>
                <a:avLst/>
                <a:gdLst>
                  <a:gd name="T0" fmla="*/ 2 w 63"/>
                  <a:gd name="T1" fmla="*/ 18 h 63"/>
                  <a:gd name="T2" fmla="*/ 4 w 63"/>
                  <a:gd name="T3" fmla="*/ 14 h 63"/>
                  <a:gd name="T4" fmla="*/ 10 w 63"/>
                  <a:gd name="T5" fmla="*/ 8 h 63"/>
                  <a:gd name="T6" fmla="*/ 14 w 63"/>
                  <a:gd name="T7" fmla="*/ 4 h 63"/>
                  <a:gd name="T8" fmla="*/ 20 w 63"/>
                  <a:gd name="T9" fmla="*/ 2 h 63"/>
                  <a:gd name="T10" fmla="*/ 26 w 63"/>
                  <a:gd name="T11" fmla="*/ 0 h 63"/>
                  <a:gd name="T12" fmla="*/ 32 w 63"/>
                  <a:gd name="T13" fmla="*/ 0 h 63"/>
                  <a:gd name="T14" fmla="*/ 37 w 63"/>
                  <a:gd name="T15" fmla="*/ 0 h 63"/>
                  <a:gd name="T16" fmla="*/ 45 w 63"/>
                  <a:gd name="T17" fmla="*/ 2 h 63"/>
                  <a:gd name="T18" fmla="*/ 49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8 h 63"/>
                  <a:gd name="T32" fmla="*/ 61 w 63"/>
                  <a:gd name="T33" fmla="*/ 46 h 63"/>
                  <a:gd name="T34" fmla="*/ 57 w 63"/>
                  <a:gd name="T35" fmla="*/ 52 h 63"/>
                  <a:gd name="T36" fmla="*/ 53 w 63"/>
                  <a:gd name="T37" fmla="*/ 56 h 63"/>
                  <a:gd name="T38" fmla="*/ 49 w 63"/>
                  <a:gd name="T39" fmla="*/ 60 h 63"/>
                  <a:gd name="T40" fmla="*/ 43 w 63"/>
                  <a:gd name="T41" fmla="*/ 62 h 63"/>
                  <a:gd name="T42" fmla="*/ 37 w 63"/>
                  <a:gd name="T43" fmla="*/ 63 h 63"/>
                  <a:gd name="T44" fmla="*/ 32 w 63"/>
                  <a:gd name="T45" fmla="*/ 63 h 63"/>
                  <a:gd name="T46" fmla="*/ 24 w 63"/>
                  <a:gd name="T47" fmla="*/ 63 h 63"/>
                  <a:gd name="T48" fmla="*/ 18 w 63"/>
                  <a:gd name="T49" fmla="*/ 62 h 63"/>
                  <a:gd name="T50" fmla="*/ 12 w 63"/>
                  <a:gd name="T51" fmla="*/ 58 h 63"/>
                  <a:gd name="T52" fmla="*/ 8 w 63"/>
                  <a:gd name="T53" fmla="*/ 54 h 63"/>
                  <a:gd name="T54" fmla="*/ 4 w 63"/>
                  <a:gd name="T55" fmla="*/ 50 h 63"/>
                  <a:gd name="T56" fmla="*/ 2 w 63"/>
                  <a:gd name="T57" fmla="*/ 44 h 63"/>
                  <a:gd name="T58" fmla="*/ 0 w 63"/>
                  <a:gd name="T59" fmla="*/ 38 h 63"/>
                  <a:gd name="T60" fmla="*/ 0 w 63"/>
                  <a:gd name="T61" fmla="*/ 32 h 63"/>
                  <a:gd name="T62" fmla="*/ 0 w 63"/>
                  <a:gd name="T63" fmla="*/ 26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4" y="14"/>
                    </a:lnTo>
                    <a:lnTo>
                      <a:pt x="10" y="8"/>
                    </a:lnTo>
                    <a:lnTo>
                      <a:pt x="14" y="4"/>
                    </a:lnTo>
                    <a:lnTo>
                      <a:pt x="20" y="2"/>
                    </a:lnTo>
                    <a:lnTo>
                      <a:pt x="26" y="0"/>
                    </a:lnTo>
                    <a:lnTo>
                      <a:pt x="32" y="0"/>
                    </a:lnTo>
                    <a:lnTo>
                      <a:pt x="37" y="0"/>
                    </a:lnTo>
                    <a:lnTo>
                      <a:pt x="45" y="2"/>
                    </a:lnTo>
                    <a:lnTo>
                      <a:pt x="49" y="6"/>
                    </a:lnTo>
                    <a:lnTo>
                      <a:pt x="55" y="10"/>
                    </a:lnTo>
                    <a:lnTo>
                      <a:pt x="59" y="14"/>
                    </a:lnTo>
                    <a:lnTo>
                      <a:pt x="61" y="20"/>
                    </a:lnTo>
                    <a:lnTo>
                      <a:pt x="63" y="26"/>
                    </a:lnTo>
                    <a:lnTo>
                      <a:pt x="63" y="32"/>
                    </a:lnTo>
                    <a:lnTo>
                      <a:pt x="63" y="38"/>
                    </a:lnTo>
                    <a:lnTo>
                      <a:pt x="61" y="46"/>
                    </a:lnTo>
                    <a:lnTo>
                      <a:pt x="57" y="52"/>
                    </a:lnTo>
                    <a:lnTo>
                      <a:pt x="53" y="56"/>
                    </a:lnTo>
                    <a:lnTo>
                      <a:pt x="49" y="60"/>
                    </a:lnTo>
                    <a:lnTo>
                      <a:pt x="43" y="62"/>
                    </a:lnTo>
                    <a:lnTo>
                      <a:pt x="37" y="63"/>
                    </a:lnTo>
                    <a:lnTo>
                      <a:pt x="32" y="63"/>
                    </a:lnTo>
                    <a:lnTo>
                      <a:pt x="24" y="63"/>
                    </a:lnTo>
                    <a:lnTo>
                      <a:pt x="18" y="62"/>
                    </a:lnTo>
                    <a:lnTo>
                      <a:pt x="12" y="58"/>
                    </a:lnTo>
                    <a:lnTo>
                      <a:pt x="8" y="54"/>
                    </a:lnTo>
                    <a:lnTo>
                      <a:pt x="4" y="50"/>
                    </a:lnTo>
                    <a:lnTo>
                      <a:pt x="2" y="44"/>
                    </a:lnTo>
                    <a:lnTo>
                      <a:pt x="0" y="38"/>
                    </a:lnTo>
                    <a:lnTo>
                      <a:pt x="0" y="32"/>
                    </a:lnTo>
                    <a:lnTo>
                      <a:pt x="0" y="26"/>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1" name="Freeform 586"/>
              <p:cNvSpPr>
                <a:spLocks/>
              </p:cNvSpPr>
              <p:nvPr/>
            </p:nvSpPr>
            <p:spPr bwMode="auto">
              <a:xfrm>
                <a:off x="5093" y="1545"/>
                <a:ext cx="63" cy="63"/>
              </a:xfrm>
              <a:custGeom>
                <a:avLst/>
                <a:gdLst>
                  <a:gd name="T0" fmla="*/ 2 w 63"/>
                  <a:gd name="T1" fmla="*/ 18 h 63"/>
                  <a:gd name="T2" fmla="*/ 2 w 63"/>
                  <a:gd name="T3" fmla="*/ 18 h 63"/>
                  <a:gd name="T4" fmla="*/ 4 w 63"/>
                  <a:gd name="T5" fmla="*/ 14 h 63"/>
                  <a:gd name="T6" fmla="*/ 10 w 63"/>
                  <a:gd name="T7" fmla="*/ 8 h 63"/>
                  <a:gd name="T8" fmla="*/ 14 w 63"/>
                  <a:gd name="T9" fmla="*/ 4 h 63"/>
                  <a:gd name="T10" fmla="*/ 20 w 63"/>
                  <a:gd name="T11" fmla="*/ 2 h 63"/>
                  <a:gd name="T12" fmla="*/ 26 w 63"/>
                  <a:gd name="T13" fmla="*/ 0 h 63"/>
                  <a:gd name="T14" fmla="*/ 32 w 63"/>
                  <a:gd name="T15" fmla="*/ 0 h 63"/>
                  <a:gd name="T16" fmla="*/ 37 w 63"/>
                  <a:gd name="T17" fmla="*/ 0 h 63"/>
                  <a:gd name="T18" fmla="*/ 45 w 63"/>
                  <a:gd name="T19" fmla="*/ 2 h 63"/>
                  <a:gd name="T20" fmla="*/ 49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8 h 63"/>
                  <a:gd name="T34" fmla="*/ 61 w 63"/>
                  <a:gd name="T35" fmla="*/ 46 h 63"/>
                  <a:gd name="T36" fmla="*/ 57 w 63"/>
                  <a:gd name="T37" fmla="*/ 52 h 63"/>
                  <a:gd name="T38" fmla="*/ 53 w 63"/>
                  <a:gd name="T39" fmla="*/ 56 h 63"/>
                  <a:gd name="T40" fmla="*/ 49 w 63"/>
                  <a:gd name="T41" fmla="*/ 60 h 63"/>
                  <a:gd name="T42" fmla="*/ 43 w 63"/>
                  <a:gd name="T43" fmla="*/ 62 h 63"/>
                  <a:gd name="T44" fmla="*/ 37 w 63"/>
                  <a:gd name="T45" fmla="*/ 63 h 63"/>
                  <a:gd name="T46" fmla="*/ 32 w 63"/>
                  <a:gd name="T47" fmla="*/ 63 h 63"/>
                  <a:gd name="T48" fmla="*/ 24 w 63"/>
                  <a:gd name="T49" fmla="*/ 63 h 63"/>
                  <a:gd name="T50" fmla="*/ 18 w 63"/>
                  <a:gd name="T51" fmla="*/ 62 h 63"/>
                  <a:gd name="T52" fmla="*/ 12 w 63"/>
                  <a:gd name="T53" fmla="*/ 58 h 63"/>
                  <a:gd name="T54" fmla="*/ 8 w 63"/>
                  <a:gd name="T55" fmla="*/ 54 h 63"/>
                  <a:gd name="T56" fmla="*/ 4 w 63"/>
                  <a:gd name="T57" fmla="*/ 50 h 63"/>
                  <a:gd name="T58" fmla="*/ 2 w 63"/>
                  <a:gd name="T59" fmla="*/ 44 h 63"/>
                  <a:gd name="T60" fmla="*/ 0 w 63"/>
                  <a:gd name="T61" fmla="*/ 38 h 63"/>
                  <a:gd name="T62" fmla="*/ 0 w 63"/>
                  <a:gd name="T63" fmla="*/ 32 h 63"/>
                  <a:gd name="T64" fmla="*/ 0 w 63"/>
                  <a:gd name="T65" fmla="*/ 26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4" y="14"/>
                    </a:lnTo>
                    <a:lnTo>
                      <a:pt x="10" y="8"/>
                    </a:lnTo>
                    <a:lnTo>
                      <a:pt x="14" y="4"/>
                    </a:lnTo>
                    <a:lnTo>
                      <a:pt x="20" y="2"/>
                    </a:lnTo>
                    <a:lnTo>
                      <a:pt x="26" y="0"/>
                    </a:lnTo>
                    <a:lnTo>
                      <a:pt x="32" y="0"/>
                    </a:lnTo>
                    <a:lnTo>
                      <a:pt x="37" y="0"/>
                    </a:lnTo>
                    <a:lnTo>
                      <a:pt x="45" y="2"/>
                    </a:lnTo>
                    <a:lnTo>
                      <a:pt x="49" y="6"/>
                    </a:lnTo>
                    <a:lnTo>
                      <a:pt x="55" y="10"/>
                    </a:lnTo>
                    <a:lnTo>
                      <a:pt x="59" y="14"/>
                    </a:lnTo>
                    <a:lnTo>
                      <a:pt x="61" y="20"/>
                    </a:lnTo>
                    <a:lnTo>
                      <a:pt x="63" y="26"/>
                    </a:lnTo>
                    <a:lnTo>
                      <a:pt x="63" y="32"/>
                    </a:lnTo>
                    <a:lnTo>
                      <a:pt x="63" y="38"/>
                    </a:lnTo>
                    <a:lnTo>
                      <a:pt x="61" y="46"/>
                    </a:lnTo>
                    <a:lnTo>
                      <a:pt x="57" y="52"/>
                    </a:lnTo>
                    <a:lnTo>
                      <a:pt x="53" y="56"/>
                    </a:lnTo>
                    <a:lnTo>
                      <a:pt x="49" y="60"/>
                    </a:lnTo>
                    <a:lnTo>
                      <a:pt x="43" y="62"/>
                    </a:lnTo>
                    <a:lnTo>
                      <a:pt x="37" y="63"/>
                    </a:lnTo>
                    <a:lnTo>
                      <a:pt x="32" y="63"/>
                    </a:lnTo>
                    <a:lnTo>
                      <a:pt x="24" y="63"/>
                    </a:lnTo>
                    <a:lnTo>
                      <a:pt x="18" y="62"/>
                    </a:lnTo>
                    <a:lnTo>
                      <a:pt x="12" y="58"/>
                    </a:lnTo>
                    <a:lnTo>
                      <a:pt x="8" y="54"/>
                    </a:lnTo>
                    <a:lnTo>
                      <a:pt x="4" y="50"/>
                    </a:lnTo>
                    <a:lnTo>
                      <a:pt x="2" y="44"/>
                    </a:lnTo>
                    <a:lnTo>
                      <a:pt x="0" y="38"/>
                    </a:lnTo>
                    <a:lnTo>
                      <a:pt x="0" y="32"/>
                    </a:lnTo>
                    <a:lnTo>
                      <a:pt x="0" y="26"/>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2" name="Freeform 587"/>
              <p:cNvSpPr>
                <a:spLocks/>
              </p:cNvSpPr>
              <p:nvPr/>
            </p:nvSpPr>
            <p:spPr bwMode="auto">
              <a:xfrm>
                <a:off x="5117" y="1561"/>
                <a:ext cx="65" cy="65"/>
              </a:xfrm>
              <a:custGeom>
                <a:avLst/>
                <a:gdLst>
                  <a:gd name="T0" fmla="*/ 2 w 65"/>
                  <a:gd name="T1" fmla="*/ 20 h 65"/>
                  <a:gd name="T2" fmla="*/ 6 w 65"/>
                  <a:gd name="T3" fmla="*/ 14 h 65"/>
                  <a:gd name="T4" fmla="*/ 10 w 65"/>
                  <a:gd name="T5" fmla="*/ 8 h 65"/>
                  <a:gd name="T6" fmla="*/ 15 w 65"/>
                  <a:gd name="T7" fmla="*/ 4 h 65"/>
                  <a:gd name="T8" fmla="*/ 21 w 65"/>
                  <a:gd name="T9" fmla="*/ 2 h 65"/>
                  <a:gd name="T10" fmla="*/ 27 w 65"/>
                  <a:gd name="T11" fmla="*/ 0 h 65"/>
                  <a:gd name="T12" fmla="*/ 33 w 65"/>
                  <a:gd name="T13" fmla="*/ 0 h 65"/>
                  <a:gd name="T14" fmla="*/ 39 w 65"/>
                  <a:gd name="T15" fmla="*/ 0 h 65"/>
                  <a:gd name="T16" fmla="*/ 45 w 65"/>
                  <a:gd name="T17" fmla="*/ 2 h 65"/>
                  <a:gd name="T18" fmla="*/ 51 w 65"/>
                  <a:gd name="T19" fmla="*/ 6 h 65"/>
                  <a:gd name="T20" fmla="*/ 57 w 65"/>
                  <a:gd name="T21" fmla="*/ 10 h 65"/>
                  <a:gd name="T22" fmla="*/ 59 w 65"/>
                  <a:gd name="T23" fmla="*/ 14 h 65"/>
                  <a:gd name="T24" fmla="*/ 63 w 65"/>
                  <a:gd name="T25" fmla="*/ 20 h 65"/>
                  <a:gd name="T26" fmla="*/ 65 w 65"/>
                  <a:gd name="T27" fmla="*/ 26 h 65"/>
                  <a:gd name="T28" fmla="*/ 65 w 65"/>
                  <a:gd name="T29" fmla="*/ 34 h 65"/>
                  <a:gd name="T30" fmla="*/ 65 w 65"/>
                  <a:gd name="T31" fmla="*/ 38 h 65"/>
                  <a:gd name="T32" fmla="*/ 61 w 65"/>
                  <a:gd name="T33" fmla="*/ 46 h 65"/>
                  <a:gd name="T34" fmla="*/ 59 w 65"/>
                  <a:gd name="T35" fmla="*/ 49 h 65"/>
                  <a:gd name="T36" fmla="*/ 55 w 65"/>
                  <a:gd name="T37" fmla="*/ 55 h 65"/>
                  <a:gd name="T38" fmla="*/ 49 w 65"/>
                  <a:gd name="T39" fmla="*/ 59 h 65"/>
                  <a:gd name="T40" fmla="*/ 43 w 65"/>
                  <a:gd name="T41" fmla="*/ 61 h 65"/>
                  <a:gd name="T42" fmla="*/ 37 w 65"/>
                  <a:gd name="T43" fmla="*/ 63 h 65"/>
                  <a:gd name="T44" fmla="*/ 31 w 65"/>
                  <a:gd name="T45" fmla="*/ 65 h 65"/>
                  <a:gd name="T46" fmla="*/ 25 w 65"/>
                  <a:gd name="T47" fmla="*/ 63 h 65"/>
                  <a:gd name="T48" fmla="*/ 19 w 65"/>
                  <a:gd name="T49" fmla="*/ 61 h 65"/>
                  <a:gd name="T50" fmla="*/ 13 w 65"/>
                  <a:gd name="T51" fmla="*/ 57 h 65"/>
                  <a:gd name="T52" fmla="*/ 10 w 65"/>
                  <a:gd name="T53" fmla="*/ 53 h 65"/>
                  <a:gd name="T54" fmla="*/ 6 w 65"/>
                  <a:gd name="T55" fmla="*/ 49 h 65"/>
                  <a:gd name="T56" fmla="*/ 2 w 65"/>
                  <a:gd name="T57" fmla="*/ 44 h 65"/>
                  <a:gd name="T58" fmla="*/ 0 w 65"/>
                  <a:gd name="T59" fmla="*/ 38 h 65"/>
                  <a:gd name="T60" fmla="*/ 0 w 65"/>
                  <a:gd name="T61" fmla="*/ 32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10" y="8"/>
                    </a:lnTo>
                    <a:lnTo>
                      <a:pt x="15" y="4"/>
                    </a:lnTo>
                    <a:lnTo>
                      <a:pt x="21" y="2"/>
                    </a:lnTo>
                    <a:lnTo>
                      <a:pt x="27" y="0"/>
                    </a:lnTo>
                    <a:lnTo>
                      <a:pt x="33" y="0"/>
                    </a:lnTo>
                    <a:lnTo>
                      <a:pt x="39" y="0"/>
                    </a:lnTo>
                    <a:lnTo>
                      <a:pt x="45" y="2"/>
                    </a:lnTo>
                    <a:lnTo>
                      <a:pt x="51" y="6"/>
                    </a:lnTo>
                    <a:lnTo>
                      <a:pt x="57" y="10"/>
                    </a:lnTo>
                    <a:lnTo>
                      <a:pt x="59" y="14"/>
                    </a:lnTo>
                    <a:lnTo>
                      <a:pt x="63" y="20"/>
                    </a:lnTo>
                    <a:lnTo>
                      <a:pt x="65" y="26"/>
                    </a:lnTo>
                    <a:lnTo>
                      <a:pt x="65" y="34"/>
                    </a:lnTo>
                    <a:lnTo>
                      <a:pt x="65" y="38"/>
                    </a:lnTo>
                    <a:lnTo>
                      <a:pt x="61" y="46"/>
                    </a:lnTo>
                    <a:lnTo>
                      <a:pt x="59" y="49"/>
                    </a:lnTo>
                    <a:lnTo>
                      <a:pt x="55" y="55"/>
                    </a:lnTo>
                    <a:lnTo>
                      <a:pt x="49" y="59"/>
                    </a:lnTo>
                    <a:lnTo>
                      <a:pt x="43" y="61"/>
                    </a:lnTo>
                    <a:lnTo>
                      <a:pt x="37" y="63"/>
                    </a:lnTo>
                    <a:lnTo>
                      <a:pt x="31" y="65"/>
                    </a:lnTo>
                    <a:lnTo>
                      <a:pt x="25" y="63"/>
                    </a:lnTo>
                    <a:lnTo>
                      <a:pt x="19" y="61"/>
                    </a:lnTo>
                    <a:lnTo>
                      <a:pt x="13" y="57"/>
                    </a:lnTo>
                    <a:lnTo>
                      <a:pt x="10" y="53"/>
                    </a:lnTo>
                    <a:lnTo>
                      <a:pt x="6" y="49"/>
                    </a:lnTo>
                    <a:lnTo>
                      <a:pt x="2" y="44"/>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3" name="Freeform 588"/>
              <p:cNvSpPr>
                <a:spLocks/>
              </p:cNvSpPr>
              <p:nvPr/>
            </p:nvSpPr>
            <p:spPr bwMode="auto">
              <a:xfrm>
                <a:off x="5117" y="1561"/>
                <a:ext cx="65" cy="65"/>
              </a:xfrm>
              <a:custGeom>
                <a:avLst/>
                <a:gdLst>
                  <a:gd name="T0" fmla="*/ 2 w 65"/>
                  <a:gd name="T1" fmla="*/ 20 h 65"/>
                  <a:gd name="T2" fmla="*/ 2 w 65"/>
                  <a:gd name="T3" fmla="*/ 20 h 65"/>
                  <a:gd name="T4" fmla="*/ 6 w 65"/>
                  <a:gd name="T5" fmla="*/ 14 h 65"/>
                  <a:gd name="T6" fmla="*/ 10 w 65"/>
                  <a:gd name="T7" fmla="*/ 8 h 65"/>
                  <a:gd name="T8" fmla="*/ 15 w 65"/>
                  <a:gd name="T9" fmla="*/ 4 h 65"/>
                  <a:gd name="T10" fmla="*/ 21 w 65"/>
                  <a:gd name="T11" fmla="*/ 2 h 65"/>
                  <a:gd name="T12" fmla="*/ 27 w 65"/>
                  <a:gd name="T13" fmla="*/ 0 h 65"/>
                  <a:gd name="T14" fmla="*/ 33 w 65"/>
                  <a:gd name="T15" fmla="*/ 0 h 65"/>
                  <a:gd name="T16" fmla="*/ 39 w 65"/>
                  <a:gd name="T17" fmla="*/ 0 h 65"/>
                  <a:gd name="T18" fmla="*/ 45 w 65"/>
                  <a:gd name="T19" fmla="*/ 2 h 65"/>
                  <a:gd name="T20" fmla="*/ 51 w 65"/>
                  <a:gd name="T21" fmla="*/ 6 h 65"/>
                  <a:gd name="T22" fmla="*/ 57 w 65"/>
                  <a:gd name="T23" fmla="*/ 10 h 65"/>
                  <a:gd name="T24" fmla="*/ 59 w 65"/>
                  <a:gd name="T25" fmla="*/ 14 h 65"/>
                  <a:gd name="T26" fmla="*/ 63 w 65"/>
                  <a:gd name="T27" fmla="*/ 20 h 65"/>
                  <a:gd name="T28" fmla="*/ 65 w 65"/>
                  <a:gd name="T29" fmla="*/ 26 h 65"/>
                  <a:gd name="T30" fmla="*/ 65 w 65"/>
                  <a:gd name="T31" fmla="*/ 34 h 65"/>
                  <a:gd name="T32" fmla="*/ 65 w 65"/>
                  <a:gd name="T33" fmla="*/ 38 h 65"/>
                  <a:gd name="T34" fmla="*/ 61 w 65"/>
                  <a:gd name="T35" fmla="*/ 46 h 65"/>
                  <a:gd name="T36" fmla="*/ 59 w 65"/>
                  <a:gd name="T37" fmla="*/ 49 h 65"/>
                  <a:gd name="T38" fmla="*/ 55 w 65"/>
                  <a:gd name="T39" fmla="*/ 55 h 65"/>
                  <a:gd name="T40" fmla="*/ 49 w 65"/>
                  <a:gd name="T41" fmla="*/ 59 h 65"/>
                  <a:gd name="T42" fmla="*/ 43 w 65"/>
                  <a:gd name="T43" fmla="*/ 61 h 65"/>
                  <a:gd name="T44" fmla="*/ 37 w 65"/>
                  <a:gd name="T45" fmla="*/ 63 h 65"/>
                  <a:gd name="T46" fmla="*/ 31 w 65"/>
                  <a:gd name="T47" fmla="*/ 65 h 65"/>
                  <a:gd name="T48" fmla="*/ 25 w 65"/>
                  <a:gd name="T49" fmla="*/ 63 h 65"/>
                  <a:gd name="T50" fmla="*/ 19 w 65"/>
                  <a:gd name="T51" fmla="*/ 61 h 65"/>
                  <a:gd name="T52" fmla="*/ 13 w 65"/>
                  <a:gd name="T53" fmla="*/ 57 h 65"/>
                  <a:gd name="T54" fmla="*/ 10 w 65"/>
                  <a:gd name="T55" fmla="*/ 53 h 65"/>
                  <a:gd name="T56" fmla="*/ 6 w 65"/>
                  <a:gd name="T57" fmla="*/ 49 h 65"/>
                  <a:gd name="T58" fmla="*/ 2 w 65"/>
                  <a:gd name="T59" fmla="*/ 44 h 65"/>
                  <a:gd name="T60" fmla="*/ 0 w 65"/>
                  <a:gd name="T61" fmla="*/ 38 h 65"/>
                  <a:gd name="T62" fmla="*/ 0 w 65"/>
                  <a:gd name="T63" fmla="*/ 32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10" y="8"/>
                    </a:lnTo>
                    <a:lnTo>
                      <a:pt x="15" y="4"/>
                    </a:lnTo>
                    <a:lnTo>
                      <a:pt x="21" y="2"/>
                    </a:lnTo>
                    <a:lnTo>
                      <a:pt x="27" y="0"/>
                    </a:lnTo>
                    <a:lnTo>
                      <a:pt x="33" y="0"/>
                    </a:lnTo>
                    <a:lnTo>
                      <a:pt x="39" y="0"/>
                    </a:lnTo>
                    <a:lnTo>
                      <a:pt x="45" y="2"/>
                    </a:lnTo>
                    <a:lnTo>
                      <a:pt x="51" y="6"/>
                    </a:lnTo>
                    <a:lnTo>
                      <a:pt x="57" y="10"/>
                    </a:lnTo>
                    <a:lnTo>
                      <a:pt x="59" y="14"/>
                    </a:lnTo>
                    <a:lnTo>
                      <a:pt x="63" y="20"/>
                    </a:lnTo>
                    <a:lnTo>
                      <a:pt x="65" y="26"/>
                    </a:lnTo>
                    <a:lnTo>
                      <a:pt x="65" y="34"/>
                    </a:lnTo>
                    <a:lnTo>
                      <a:pt x="65" y="38"/>
                    </a:lnTo>
                    <a:lnTo>
                      <a:pt x="61" y="46"/>
                    </a:lnTo>
                    <a:lnTo>
                      <a:pt x="59" y="49"/>
                    </a:lnTo>
                    <a:lnTo>
                      <a:pt x="55" y="55"/>
                    </a:lnTo>
                    <a:lnTo>
                      <a:pt x="49" y="59"/>
                    </a:lnTo>
                    <a:lnTo>
                      <a:pt x="43" y="61"/>
                    </a:lnTo>
                    <a:lnTo>
                      <a:pt x="37" y="63"/>
                    </a:lnTo>
                    <a:lnTo>
                      <a:pt x="31" y="65"/>
                    </a:lnTo>
                    <a:lnTo>
                      <a:pt x="25" y="63"/>
                    </a:lnTo>
                    <a:lnTo>
                      <a:pt x="19" y="61"/>
                    </a:lnTo>
                    <a:lnTo>
                      <a:pt x="13" y="57"/>
                    </a:lnTo>
                    <a:lnTo>
                      <a:pt x="10" y="53"/>
                    </a:lnTo>
                    <a:lnTo>
                      <a:pt x="6" y="49"/>
                    </a:lnTo>
                    <a:lnTo>
                      <a:pt x="2" y="44"/>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4" name="Freeform 589"/>
              <p:cNvSpPr>
                <a:spLocks/>
              </p:cNvSpPr>
              <p:nvPr/>
            </p:nvSpPr>
            <p:spPr bwMode="auto">
              <a:xfrm>
                <a:off x="5186" y="1437"/>
                <a:ext cx="65" cy="65"/>
              </a:xfrm>
              <a:custGeom>
                <a:avLst/>
                <a:gdLst>
                  <a:gd name="T0" fmla="*/ 4 w 65"/>
                  <a:gd name="T1" fmla="*/ 20 h 65"/>
                  <a:gd name="T2" fmla="*/ 7 w 65"/>
                  <a:gd name="T3" fmla="*/ 14 h 65"/>
                  <a:gd name="T4" fmla="*/ 11 w 65"/>
                  <a:gd name="T5" fmla="*/ 10 h 65"/>
                  <a:gd name="T6" fmla="*/ 15 w 65"/>
                  <a:gd name="T7" fmla="*/ 6 h 65"/>
                  <a:gd name="T8" fmla="*/ 21 w 65"/>
                  <a:gd name="T9" fmla="*/ 2 h 65"/>
                  <a:gd name="T10" fmla="*/ 27 w 65"/>
                  <a:gd name="T11" fmla="*/ 2 h 65"/>
                  <a:gd name="T12" fmla="*/ 33 w 65"/>
                  <a:gd name="T13" fmla="*/ 0 h 65"/>
                  <a:gd name="T14" fmla="*/ 39 w 65"/>
                  <a:gd name="T15" fmla="*/ 2 h 65"/>
                  <a:gd name="T16" fmla="*/ 47 w 65"/>
                  <a:gd name="T17" fmla="*/ 4 h 65"/>
                  <a:gd name="T18" fmla="*/ 53 w 65"/>
                  <a:gd name="T19" fmla="*/ 6 h 65"/>
                  <a:gd name="T20" fmla="*/ 57 w 65"/>
                  <a:gd name="T21" fmla="*/ 12 h 65"/>
                  <a:gd name="T22" fmla="*/ 61 w 65"/>
                  <a:gd name="T23" fmla="*/ 16 h 65"/>
                  <a:gd name="T24" fmla="*/ 63 w 65"/>
                  <a:gd name="T25" fmla="*/ 22 h 65"/>
                  <a:gd name="T26" fmla="*/ 65 w 65"/>
                  <a:gd name="T27" fmla="*/ 28 h 65"/>
                  <a:gd name="T28" fmla="*/ 65 w 65"/>
                  <a:gd name="T29" fmla="*/ 34 h 65"/>
                  <a:gd name="T30" fmla="*/ 65 w 65"/>
                  <a:gd name="T31" fmla="*/ 40 h 65"/>
                  <a:gd name="T32" fmla="*/ 63 w 65"/>
                  <a:gd name="T33" fmla="*/ 45 h 65"/>
                  <a:gd name="T34" fmla="*/ 59 w 65"/>
                  <a:gd name="T35" fmla="*/ 51 h 65"/>
                  <a:gd name="T36" fmla="*/ 55 w 65"/>
                  <a:gd name="T37" fmla="*/ 57 h 65"/>
                  <a:gd name="T38" fmla="*/ 49 w 65"/>
                  <a:gd name="T39" fmla="*/ 61 h 65"/>
                  <a:gd name="T40" fmla="*/ 45 w 65"/>
                  <a:gd name="T41" fmla="*/ 63 h 65"/>
                  <a:gd name="T42" fmla="*/ 39 w 65"/>
                  <a:gd name="T43" fmla="*/ 65 h 65"/>
                  <a:gd name="T44" fmla="*/ 33 w 65"/>
                  <a:gd name="T45" fmla="*/ 65 h 65"/>
                  <a:gd name="T46" fmla="*/ 25 w 65"/>
                  <a:gd name="T47" fmla="*/ 65 h 65"/>
                  <a:gd name="T48" fmla="*/ 19 w 65"/>
                  <a:gd name="T49" fmla="*/ 63 h 65"/>
                  <a:gd name="T50" fmla="*/ 13 w 65"/>
                  <a:gd name="T51" fmla="*/ 59 h 65"/>
                  <a:gd name="T52" fmla="*/ 9 w 65"/>
                  <a:gd name="T53" fmla="*/ 55 h 65"/>
                  <a:gd name="T54" fmla="*/ 6 w 65"/>
                  <a:gd name="T55" fmla="*/ 51 h 65"/>
                  <a:gd name="T56" fmla="*/ 4 w 65"/>
                  <a:gd name="T57" fmla="*/ 45 h 65"/>
                  <a:gd name="T58" fmla="*/ 2 w 65"/>
                  <a:gd name="T59" fmla="*/ 40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7" y="14"/>
                    </a:lnTo>
                    <a:lnTo>
                      <a:pt x="11" y="10"/>
                    </a:lnTo>
                    <a:lnTo>
                      <a:pt x="15" y="6"/>
                    </a:lnTo>
                    <a:lnTo>
                      <a:pt x="21" y="2"/>
                    </a:lnTo>
                    <a:lnTo>
                      <a:pt x="27" y="2"/>
                    </a:lnTo>
                    <a:lnTo>
                      <a:pt x="33" y="0"/>
                    </a:lnTo>
                    <a:lnTo>
                      <a:pt x="39" y="2"/>
                    </a:lnTo>
                    <a:lnTo>
                      <a:pt x="47" y="4"/>
                    </a:lnTo>
                    <a:lnTo>
                      <a:pt x="53" y="6"/>
                    </a:lnTo>
                    <a:lnTo>
                      <a:pt x="57" y="12"/>
                    </a:lnTo>
                    <a:lnTo>
                      <a:pt x="61" y="16"/>
                    </a:lnTo>
                    <a:lnTo>
                      <a:pt x="63" y="22"/>
                    </a:lnTo>
                    <a:lnTo>
                      <a:pt x="65" y="28"/>
                    </a:lnTo>
                    <a:lnTo>
                      <a:pt x="65" y="34"/>
                    </a:lnTo>
                    <a:lnTo>
                      <a:pt x="65" y="40"/>
                    </a:lnTo>
                    <a:lnTo>
                      <a:pt x="63" y="45"/>
                    </a:lnTo>
                    <a:lnTo>
                      <a:pt x="59" y="51"/>
                    </a:lnTo>
                    <a:lnTo>
                      <a:pt x="55" y="57"/>
                    </a:lnTo>
                    <a:lnTo>
                      <a:pt x="49" y="61"/>
                    </a:lnTo>
                    <a:lnTo>
                      <a:pt x="45" y="63"/>
                    </a:lnTo>
                    <a:lnTo>
                      <a:pt x="39" y="65"/>
                    </a:lnTo>
                    <a:lnTo>
                      <a:pt x="33" y="65"/>
                    </a:lnTo>
                    <a:lnTo>
                      <a:pt x="25" y="65"/>
                    </a:lnTo>
                    <a:lnTo>
                      <a:pt x="19" y="63"/>
                    </a:lnTo>
                    <a:lnTo>
                      <a:pt x="13" y="59"/>
                    </a:lnTo>
                    <a:lnTo>
                      <a:pt x="9" y="55"/>
                    </a:lnTo>
                    <a:lnTo>
                      <a:pt x="6" y="51"/>
                    </a:lnTo>
                    <a:lnTo>
                      <a:pt x="4" y="45"/>
                    </a:lnTo>
                    <a:lnTo>
                      <a:pt x="2" y="40"/>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5" name="Freeform 590"/>
              <p:cNvSpPr>
                <a:spLocks/>
              </p:cNvSpPr>
              <p:nvPr/>
            </p:nvSpPr>
            <p:spPr bwMode="auto">
              <a:xfrm>
                <a:off x="5186" y="1437"/>
                <a:ext cx="65" cy="65"/>
              </a:xfrm>
              <a:custGeom>
                <a:avLst/>
                <a:gdLst>
                  <a:gd name="T0" fmla="*/ 4 w 65"/>
                  <a:gd name="T1" fmla="*/ 20 h 65"/>
                  <a:gd name="T2" fmla="*/ 4 w 65"/>
                  <a:gd name="T3" fmla="*/ 20 h 65"/>
                  <a:gd name="T4" fmla="*/ 7 w 65"/>
                  <a:gd name="T5" fmla="*/ 14 h 65"/>
                  <a:gd name="T6" fmla="*/ 11 w 65"/>
                  <a:gd name="T7" fmla="*/ 10 h 65"/>
                  <a:gd name="T8" fmla="*/ 15 w 65"/>
                  <a:gd name="T9" fmla="*/ 6 h 65"/>
                  <a:gd name="T10" fmla="*/ 21 w 65"/>
                  <a:gd name="T11" fmla="*/ 2 h 65"/>
                  <a:gd name="T12" fmla="*/ 27 w 65"/>
                  <a:gd name="T13" fmla="*/ 2 h 65"/>
                  <a:gd name="T14" fmla="*/ 33 w 65"/>
                  <a:gd name="T15" fmla="*/ 0 h 65"/>
                  <a:gd name="T16" fmla="*/ 39 w 65"/>
                  <a:gd name="T17" fmla="*/ 2 h 65"/>
                  <a:gd name="T18" fmla="*/ 47 w 65"/>
                  <a:gd name="T19" fmla="*/ 4 h 65"/>
                  <a:gd name="T20" fmla="*/ 53 w 65"/>
                  <a:gd name="T21" fmla="*/ 6 h 65"/>
                  <a:gd name="T22" fmla="*/ 57 w 65"/>
                  <a:gd name="T23" fmla="*/ 12 h 65"/>
                  <a:gd name="T24" fmla="*/ 61 w 65"/>
                  <a:gd name="T25" fmla="*/ 16 h 65"/>
                  <a:gd name="T26" fmla="*/ 63 w 65"/>
                  <a:gd name="T27" fmla="*/ 22 h 65"/>
                  <a:gd name="T28" fmla="*/ 65 w 65"/>
                  <a:gd name="T29" fmla="*/ 28 h 65"/>
                  <a:gd name="T30" fmla="*/ 65 w 65"/>
                  <a:gd name="T31" fmla="*/ 34 h 65"/>
                  <a:gd name="T32" fmla="*/ 65 w 65"/>
                  <a:gd name="T33" fmla="*/ 40 h 65"/>
                  <a:gd name="T34" fmla="*/ 63 w 65"/>
                  <a:gd name="T35" fmla="*/ 45 h 65"/>
                  <a:gd name="T36" fmla="*/ 59 w 65"/>
                  <a:gd name="T37" fmla="*/ 51 h 65"/>
                  <a:gd name="T38" fmla="*/ 55 w 65"/>
                  <a:gd name="T39" fmla="*/ 57 h 65"/>
                  <a:gd name="T40" fmla="*/ 49 w 65"/>
                  <a:gd name="T41" fmla="*/ 61 h 65"/>
                  <a:gd name="T42" fmla="*/ 45 w 65"/>
                  <a:gd name="T43" fmla="*/ 63 h 65"/>
                  <a:gd name="T44" fmla="*/ 39 w 65"/>
                  <a:gd name="T45" fmla="*/ 65 h 65"/>
                  <a:gd name="T46" fmla="*/ 33 w 65"/>
                  <a:gd name="T47" fmla="*/ 65 h 65"/>
                  <a:gd name="T48" fmla="*/ 25 w 65"/>
                  <a:gd name="T49" fmla="*/ 65 h 65"/>
                  <a:gd name="T50" fmla="*/ 19 w 65"/>
                  <a:gd name="T51" fmla="*/ 63 h 65"/>
                  <a:gd name="T52" fmla="*/ 13 w 65"/>
                  <a:gd name="T53" fmla="*/ 59 h 65"/>
                  <a:gd name="T54" fmla="*/ 9 w 65"/>
                  <a:gd name="T55" fmla="*/ 55 h 65"/>
                  <a:gd name="T56" fmla="*/ 6 w 65"/>
                  <a:gd name="T57" fmla="*/ 51 h 65"/>
                  <a:gd name="T58" fmla="*/ 4 w 65"/>
                  <a:gd name="T59" fmla="*/ 45 h 65"/>
                  <a:gd name="T60" fmla="*/ 2 w 65"/>
                  <a:gd name="T61" fmla="*/ 40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7" y="14"/>
                    </a:lnTo>
                    <a:lnTo>
                      <a:pt x="11" y="10"/>
                    </a:lnTo>
                    <a:lnTo>
                      <a:pt x="15" y="6"/>
                    </a:lnTo>
                    <a:lnTo>
                      <a:pt x="21" y="2"/>
                    </a:lnTo>
                    <a:lnTo>
                      <a:pt x="27" y="2"/>
                    </a:lnTo>
                    <a:lnTo>
                      <a:pt x="33" y="0"/>
                    </a:lnTo>
                    <a:lnTo>
                      <a:pt x="39" y="2"/>
                    </a:lnTo>
                    <a:lnTo>
                      <a:pt x="47" y="4"/>
                    </a:lnTo>
                    <a:lnTo>
                      <a:pt x="53" y="6"/>
                    </a:lnTo>
                    <a:lnTo>
                      <a:pt x="57" y="12"/>
                    </a:lnTo>
                    <a:lnTo>
                      <a:pt x="61" y="16"/>
                    </a:lnTo>
                    <a:lnTo>
                      <a:pt x="63" y="22"/>
                    </a:lnTo>
                    <a:lnTo>
                      <a:pt x="65" y="28"/>
                    </a:lnTo>
                    <a:lnTo>
                      <a:pt x="65" y="34"/>
                    </a:lnTo>
                    <a:lnTo>
                      <a:pt x="65" y="40"/>
                    </a:lnTo>
                    <a:lnTo>
                      <a:pt x="63" y="45"/>
                    </a:lnTo>
                    <a:lnTo>
                      <a:pt x="59" y="51"/>
                    </a:lnTo>
                    <a:lnTo>
                      <a:pt x="55" y="57"/>
                    </a:lnTo>
                    <a:lnTo>
                      <a:pt x="49" y="61"/>
                    </a:lnTo>
                    <a:lnTo>
                      <a:pt x="45" y="63"/>
                    </a:lnTo>
                    <a:lnTo>
                      <a:pt x="39" y="65"/>
                    </a:lnTo>
                    <a:lnTo>
                      <a:pt x="33" y="65"/>
                    </a:lnTo>
                    <a:lnTo>
                      <a:pt x="25" y="65"/>
                    </a:lnTo>
                    <a:lnTo>
                      <a:pt x="19" y="63"/>
                    </a:lnTo>
                    <a:lnTo>
                      <a:pt x="13" y="59"/>
                    </a:lnTo>
                    <a:lnTo>
                      <a:pt x="9" y="55"/>
                    </a:lnTo>
                    <a:lnTo>
                      <a:pt x="6" y="51"/>
                    </a:lnTo>
                    <a:lnTo>
                      <a:pt x="4" y="45"/>
                    </a:lnTo>
                    <a:lnTo>
                      <a:pt x="2" y="40"/>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6" name="Freeform 591"/>
              <p:cNvSpPr>
                <a:spLocks/>
              </p:cNvSpPr>
              <p:nvPr/>
            </p:nvSpPr>
            <p:spPr bwMode="auto">
              <a:xfrm>
                <a:off x="5219" y="1449"/>
                <a:ext cx="63" cy="63"/>
              </a:xfrm>
              <a:custGeom>
                <a:avLst/>
                <a:gdLst>
                  <a:gd name="T0" fmla="*/ 61 w 63"/>
                  <a:gd name="T1" fmla="*/ 45 h 63"/>
                  <a:gd name="T2" fmla="*/ 57 w 63"/>
                  <a:gd name="T3" fmla="*/ 51 h 63"/>
                  <a:gd name="T4" fmla="*/ 53 w 63"/>
                  <a:gd name="T5" fmla="*/ 55 h 63"/>
                  <a:gd name="T6" fmla="*/ 49 w 63"/>
                  <a:gd name="T7" fmla="*/ 59 h 63"/>
                  <a:gd name="T8" fmla="*/ 43 w 63"/>
                  <a:gd name="T9" fmla="*/ 61 h 63"/>
                  <a:gd name="T10" fmla="*/ 37 w 63"/>
                  <a:gd name="T11" fmla="*/ 63 h 63"/>
                  <a:gd name="T12" fmla="*/ 32 w 63"/>
                  <a:gd name="T13" fmla="*/ 63 h 63"/>
                  <a:gd name="T14" fmla="*/ 26 w 63"/>
                  <a:gd name="T15" fmla="*/ 63 h 63"/>
                  <a:gd name="T16" fmla="*/ 20 w 63"/>
                  <a:gd name="T17" fmla="*/ 61 h 63"/>
                  <a:gd name="T18" fmla="*/ 14 w 63"/>
                  <a:gd name="T19" fmla="*/ 57 h 63"/>
                  <a:gd name="T20" fmla="*/ 8 w 63"/>
                  <a:gd name="T21" fmla="*/ 53 h 63"/>
                  <a:gd name="T22" fmla="*/ 4 w 63"/>
                  <a:gd name="T23" fmla="*/ 49 h 63"/>
                  <a:gd name="T24" fmla="*/ 2 w 63"/>
                  <a:gd name="T25" fmla="*/ 43 h 63"/>
                  <a:gd name="T26" fmla="*/ 0 w 63"/>
                  <a:gd name="T27" fmla="*/ 37 h 63"/>
                  <a:gd name="T28" fmla="*/ 0 w 63"/>
                  <a:gd name="T29" fmla="*/ 32 h 63"/>
                  <a:gd name="T30" fmla="*/ 0 w 63"/>
                  <a:gd name="T31" fmla="*/ 26 h 63"/>
                  <a:gd name="T32" fmla="*/ 2 w 63"/>
                  <a:gd name="T33" fmla="*/ 20 h 63"/>
                  <a:gd name="T34" fmla="*/ 6 w 63"/>
                  <a:gd name="T35" fmla="*/ 14 h 63"/>
                  <a:gd name="T36" fmla="*/ 10 w 63"/>
                  <a:gd name="T37" fmla="*/ 8 h 63"/>
                  <a:gd name="T38" fmla="*/ 14 w 63"/>
                  <a:gd name="T39" fmla="*/ 4 h 63"/>
                  <a:gd name="T40" fmla="*/ 20 w 63"/>
                  <a:gd name="T41" fmla="*/ 2 h 63"/>
                  <a:gd name="T42" fmla="*/ 26 w 63"/>
                  <a:gd name="T43" fmla="*/ 0 h 63"/>
                  <a:gd name="T44" fmla="*/ 34 w 63"/>
                  <a:gd name="T45" fmla="*/ 0 h 63"/>
                  <a:gd name="T46" fmla="*/ 39 w 63"/>
                  <a:gd name="T47" fmla="*/ 0 h 63"/>
                  <a:gd name="T48" fmla="*/ 45 w 63"/>
                  <a:gd name="T49" fmla="*/ 2 h 63"/>
                  <a:gd name="T50" fmla="*/ 51 w 63"/>
                  <a:gd name="T51" fmla="*/ 6 h 63"/>
                  <a:gd name="T52" fmla="*/ 55 w 63"/>
                  <a:gd name="T53" fmla="*/ 10 h 63"/>
                  <a:gd name="T54" fmla="*/ 59 w 63"/>
                  <a:gd name="T55" fmla="*/ 14 h 63"/>
                  <a:gd name="T56" fmla="*/ 61 w 63"/>
                  <a:gd name="T57" fmla="*/ 20 h 63"/>
                  <a:gd name="T58" fmla="*/ 63 w 63"/>
                  <a:gd name="T59" fmla="*/ 26 h 63"/>
                  <a:gd name="T60" fmla="*/ 63 w 63"/>
                  <a:gd name="T61" fmla="*/ 32 h 63"/>
                  <a:gd name="T62" fmla="*/ 63 w 63"/>
                  <a:gd name="T63" fmla="*/ 39 h 63"/>
                  <a:gd name="T64" fmla="*/ 61 w 63"/>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1" y="45"/>
                    </a:moveTo>
                    <a:lnTo>
                      <a:pt x="57" y="51"/>
                    </a:lnTo>
                    <a:lnTo>
                      <a:pt x="53" y="55"/>
                    </a:lnTo>
                    <a:lnTo>
                      <a:pt x="49" y="59"/>
                    </a:lnTo>
                    <a:lnTo>
                      <a:pt x="43" y="61"/>
                    </a:lnTo>
                    <a:lnTo>
                      <a:pt x="37" y="63"/>
                    </a:lnTo>
                    <a:lnTo>
                      <a:pt x="32" y="63"/>
                    </a:lnTo>
                    <a:lnTo>
                      <a:pt x="26" y="63"/>
                    </a:lnTo>
                    <a:lnTo>
                      <a:pt x="20" y="61"/>
                    </a:lnTo>
                    <a:lnTo>
                      <a:pt x="14" y="57"/>
                    </a:lnTo>
                    <a:lnTo>
                      <a:pt x="8" y="53"/>
                    </a:lnTo>
                    <a:lnTo>
                      <a:pt x="4" y="49"/>
                    </a:lnTo>
                    <a:lnTo>
                      <a:pt x="2" y="43"/>
                    </a:lnTo>
                    <a:lnTo>
                      <a:pt x="0" y="37"/>
                    </a:lnTo>
                    <a:lnTo>
                      <a:pt x="0" y="32"/>
                    </a:lnTo>
                    <a:lnTo>
                      <a:pt x="0" y="26"/>
                    </a:lnTo>
                    <a:lnTo>
                      <a:pt x="2" y="20"/>
                    </a:lnTo>
                    <a:lnTo>
                      <a:pt x="6" y="14"/>
                    </a:lnTo>
                    <a:lnTo>
                      <a:pt x="10" y="8"/>
                    </a:lnTo>
                    <a:lnTo>
                      <a:pt x="14" y="4"/>
                    </a:lnTo>
                    <a:lnTo>
                      <a:pt x="20" y="2"/>
                    </a:lnTo>
                    <a:lnTo>
                      <a:pt x="26" y="0"/>
                    </a:lnTo>
                    <a:lnTo>
                      <a:pt x="34" y="0"/>
                    </a:lnTo>
                    <a:lnTo>
                      <a:pt x="39" y="0"/>
                    </a:lnTo>
                    <a:lnTo>
                      <a:pt x="45" y="2"/>
                    </a:lnTo>
                    <a:lnTo>
                      <a:pt x="51" y="6"/>
                    </a:lnTo>
                    <a:lnTo>
                      <a:pt x="55" y="10"/>
                    </a:lnTo>
                    <a:lnTo>
                      <a:pt x="59" y="14"/>
                    </a:lnTo>
                    <a:lnTo>
                      <a:pt x="61" y="20"/>
                    </a:lnTo>
                    <a:lnTo>
                      <a:pt x="63" y="26"/>
                    </a:lnTo>
                    <a:lnTo>
                      <a:pt x="63" y="32"/>
                    </a:lnTo>
                    <a:lnTo>
                      <a:pt x="63" y="39"/>
                    </a:lnTo>
                    <a:lnTo>
                      <a:pt x="61"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7" name="Freeform 592"/>
              <p:cNvSpPr>
                <a:spLocks/>
              </p:cNvSpPr>
              <p:nvPr/>
            </p:nvSpPr>
            <p:spPr bwMode="auto">
              <a:xfrm>
                <a:off x="5219" y="1449"/>
                <a:ext cx="63" cy="63"/>
              </a:xfrm>
              <a:custGeom>
                <a:avLst/>
                <a:gdLst>
                  <a:gd name="T0" fmla="*/ 61 w 63"/>
                  <a:gd name="T1" fmla="*/ 45 h 63"/>
                  <a:gd name="T2" fmla="*/ 61 w 63"/>
                  <a:gd name="T3" fmla="*/ 45 h 63"/>
                  <a:gd name="T4" fmla="*/ 57 w 63"/>
                  <a:gd name="T5" fmla="*/ 51 h 63"/>
                  <a:gd name="T6" fmla="*/ 53 w 63"/>
                  <a:gd name="T7" fmla="*/ 55 h 63"/>
                  <a:gd name="T8" fmla="*/ 49 w 63"/>
                  <a:gd name="T9" fmla="*/ 59 h 63"/>
                  <a:gd name="T10" fmla="*/ 43 w 63"/>
                  <a:gd name="T11" fmla="*/ 61 h 63"/>
                  <a:gd name="T12" fmla="*/ 37 w 63"/>
                  <a:gd name="T13" fmla="*/ 63 h 63"/>
                  <a:gd name="T14" fmla="*/ 32 w 63"/>
                  <a:gd name="T15" fmla="*/ 63 h 63"/>
                  <a:gd name="T16" fmla="*/ 26 w 63"/>
                  <a:gd name="T17" fmla="*/ 63 h 63"/>
                  <a:gd name="T18" fmla="*/ 20 w 63"/>
                  <a:gd name="T19" fmla="*/ 61 h 63"/>
                  <a:gd name="T20" fmla="*/ 14 w 63"/>
                  <a:gd name="T21" fmla="*/ 57 h 63"/>
                  <a:gd name="T22" fmla="*/ 8 w 63"/>
                  <a:gd name="T23" fmla="*/ 53 h 63"/>
                  <a:gd name="T24" fmla="*/ 4 w 63"/>
                  <a:gd name="T25" fmla="*/ 49 h 63"/>
                  <a:gd name="T26" fmla="*/ 2 w 63"/>
                  <a:gd name="T27" fmla="*/ 43 h 63"/>
                  <a:gd name="T28" fmla="*/ 0 w 63"/>
                  <a:gd name="T29" fmla="*/ 37 h 63"/>
                  <a:gd name="T30" fmla="*/ 0 w 63"/>
                  <a:gd name="T31" fmla="*/ 32 h 63"/>
                  <a:gd name="T32" fmla="*/ 0 w 63"/>
                  <a:gd name="T33" fmla="*/ 26 h 63"/>
                  <a:gd name="T34" fmla="*/ 2 w 63"/>
                  <a:gd name="T35" fmla="*/ 20 h 63"/>
                  <a:gd name="T36" fmla="*/ 6 w 63"/>
                  <a:gd name="T37" fmla="*/ 14 h 63"/>
                  <a:gd name="T38" fmla="*/ 10 w 63"/>
                  <a:gd name="T39" fmla="*/ 8 h 63"/>
                  <a:gd name="T40" fmla="*/ 14 w 63"/>
                  <a:gd name="T41" fmla="*/ 4 h 63"/>
                  <a:gd name="T42" fmla="*/ 20 w 63"/>
                  <a:gd name="T43" fmla="*/ 2 h 63"/>
                  <a:gd name="T44" fmla="*/ 26 w 63"/>
                  <a:gd name="T45" fmla="*/ 0 h 63"/>
                  <a:gd name="T46" fmla="*/ 34 w 63"/>
                  <a:gd name="T47" fmla="*/ 0 h 63"/>
                  <a:gd name="T48" fmla="*/ 39 w 63"/>
                  <a:gd name="T49" fmla="*/ 0 h 63"/>
                  <a:gd name="T50" fmla="*/ 45 w 63"/>
                  <a:gd name="T51" fmla="*/ 2 h 63"/>
                  <a:gd name="T52" fmla="*/ 51 w 63"/>
                  <a:gd name="T53" fmla="*/ 6 h 63"/>
                  <a:gd name="T54" fmla="*/ 55 w 63"/>
                  <a:gd name="T55" fmla="*/ 10 h 63"/>
                  <a:gd name="T56" fmla="*/ 59 w 63"/>
                  <a:gd name="T57" fmla="*/ 14 h 63"/>
                  <a:gd name="T58" fmla="*/ 61 w 63"/>
                  <a:gd name="T59" fmla="*/ 20 h 63"/>
                  <a:gd name="T60" fmla="*/ 63 w 63"/>
                  <a:gd name="T61" fmla="*/ 26 h 63"/>
                  <a:gd name="T62" fmla="*/ 63 w 63"/>
                  <a:gd name="T63" fmla="*/ 32 h 63"/>
                  <a:gd name="T64" fmla="*/ 63 w 63"/>
                  <a:gd name="T65" fmla="*/ 39 h 63"/>
                  <a:gd name="T66" fmla="*/ 61 w 63"/>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1" y="45"/>
                    </a:moveTo>
                    <a:lnTo>
                      <a:pt x="61" y="45"/>
                    </a:lnTo>
                    <a:lnTo>
                      <a:pt x="57" y="51"/>
                    </a:lnTo>
                    <a:lnTo>
                      <a:pt x="53" y="55"/>
                    </a:lnTo>
                    <a:lnTo>
                      <a:pt x="49" y="59"/>
                    </a:lnTo>
                    <a:lnTo>
                      <a:pt x="43" y="61"/>
                    </a:lnTo>
                    <a:lnTo>
                      <a:pt x="37" y="63"/>
                    </a:lnTo>
                    <a:lnTo>
                      <a:pt x="32" y="63"/>
                    </a:lnTo>
                    <a:lnTo>
                      <a:pt x="26" y="63"/>
                    </a:lnTo>
                    <a:lnTo>
                      <a:pt x="20" y="61"/>
                    </a:lnTo>
                    <a:lnTo>
                      <a:pt x="14" y="57"/>
                    </a:lnTo>
                    <a:lnTo>
                      <a:pt x="8" y="53"/>
                    </a:lnTo>
                    <a:lnTo>
                      <a:pt x="4" y="49"/>
                    </a:lnTo>
                    <a:lnTo>
                      <a:pt x="2" y="43"/>
                    </a:lnTo>
                    <a:lnTo>
                      <a:pt x="0" y="37"/>
                    </a:lnTo>
                    <a:lnTo>
                      <a:pt x="0" y="32"/>
                    </a:lnTo>
                    <a:lnTo>
                      <a:pt x="0" y="26"/>
                    </a:lnTo>
                    <a:lnTo>
                      <a:pt x="2" y="20"/>
                    </a:lnTo>
                    <a:lnTo>
                      <a:pt x="6" y="14"/>
                    </a:lnTo>
                    <a:lnTo>
                      <a:pt x="10" y="8"/>
                    </a:lnTo>
                    <a:lnTo>
                      <a:pt x="14" y="4"/>
                    </a:lnTo>
                    <a:lnTo>
                      <a:pt x="20" y="2"/>
                    </a:lnTo>
                    <a:lnTo>
                      <a:pt x="26" y="0"/>
                    </a:lnTo>
                    <a:lnTo>
                      <a:pt x="34" y="0"/>
                    </a:lnTo>
                    <a:lnTo>
                      <a:pt x="39" y="0"/>
                    </a:lnTo>
                    <a:lnTo>
                      <a:pt x="45" y="2"/>
                    </a:lnTo>
                    <a:lnTo>
                      <a:pt x="51" y="6"/>
                    </a:lnTo>
                    <a:lnTo>
                      <a:pt x="55" y="10"/>
                    </a:lnTo>
                    <a:lnTo>
                      <a:pt x="59" y="14"/>
                    </a:lnTo>
                    <a:lnTo>
                      <a:pt x="61" y="20"/>
                    </a:lnTo>
                    <a:lnTo>
                      <a:pt x="63" y="26"/>
                    </a:lnTo>
                    <a:lnTo>
                      <a:pt x="63" y="32"/>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8" name="Freeform 593"/>
              <p:cNvSpPr>
                <a:spLocks/>
              </p:cNvSpPr>
              <p:nvPr/>
            </p:nvSpPr>
            <p:spPr bwMode="auto">
              <a:xfrm>
                <a:off x="5036" y="1530"/>
                <a:ext cx="63" cy="65"/>
              </a:xfrm>
              <a:custGeom>
                <a:avLst/>
                <a:gdLst>
                  <a:gd name="T0" fmla="*/ 2 w 63"/>
                  <a:gd name="T1" fmla="*/ 19 h 65"/>
                  <a:gd name="T2" fmla="*/ 4 w 63"/>
                  <a:gd name="T3" fmla="*/ 14 h 65"/>
                  <a:gd name="T4" fmla="*/ 10 w 63"/>
                  <a:gd name="T5" fmla="*/ 8 h 65"/>
                  <a:gd name="T6" fmla="*/ 14 w 63"/>
                  <a:gd name="T7" fmla="*/ 6 h 65"/>
                  <a:gd name="T8" fmla="*/ 20 w 63"/>
                  <a:gd name="T9" fmla="*/ 2 h 65"/>
                  <a:gd name="T10" fmla="*/ 26 w 63"/>
                  <a:gd name="T11" fmla="*/ 0 h 65"/>
                  <a:gd name="T12" fmla="*/ 31 w 63"/>
                  <a:gd name="T13" fmla="*/ 0 h 65"/>
                  <a:gd name="T14" fmla="*/ 37 w 63"/>
                  <a:gd name="T15" fmla="*/ 0 h 65"/>
                  <a:gd name="T16" fmla="*/ 43 w 63"/>
                  <a:gd name="T17" fmla="*/ 2 h 65"/>
                  <a:gd name="T18" fmla="*/ 49 w 63"/>
                  <a:gd name="T19" fmla="*/ 6 h 65"/>
                  <a:gd name="T20" fmla="*/ 55 w 63"/>
                  <a:gd name="T21" fmla="*/ 10 h 65"/>
                  <a:gd name="T22" fmla="*/ 59 w 63"/>
                  <a:gd name="T23" fmla="*/ 15 h 65"/>
                  <a:gd name="T24" fmla="*/ 61 w 63"/>
                  <a:gd name="T25" fmla="*/ 19 h 65"/>
                  <a:gd name="T26" fmla="*/ 63 w 63"/>
                  <a:gd name="T27" fmla="*/ 27 h 65"/>
                  <a:gd name="T28" fmla="*/ 63 w 63"/>
                  <a:gd name="T29" fmla="*/ 33 h 65"/>
                  <a:gd name="T30" fmla="*/ 63 w 63"/>
                  <a:gd name="T31" fmla="*/ 39 h 65"/>
                  <a:gd name="T32" fmla="*/ 61 w 63"/>
                  <a:gd name="T33" fmla="*/ 45 h 65"/>
                  <a:gd name="T34" fmla="*/ 57 w 63"/>
                  <a:gd name="T35" fmla="*/ 51 h 65"/>
                  <a:gd name="T36" fmla="*/ 53 w 63"/>
                  <a:gd name="T37" fmla="*/ 55 h 65"/>
                  <a:gd name="T38" fmla="*/ 49 w 63"/>
                  <a:gd name="T39" fmla="*/ 59 h 65"/>
                  <a:gd name="T40" fmla="*/ 43 w 63"/>
                  <a:gd name="T41" fmla="*/ 63 h 65"/>
                  <a:gd name="T42" fmla="*/ 37 w 63"/>
                  <a:gd name="T43" fmla="*/ 65 h 65"/>
                  <a:gd name="T44" fmla="*/ 31 w 63"/>
                  <a:gd name="T45" fmla="*/ 65 h 65"/>
                  <a:gd name="T46" fmla="*/ 24 w 63"/>
                  <a:gd name="T47" fmla="*/ 63 h 65"/>
                  <a:gd name="T48" fmla="*/ 18 w 63"/>
                  <a:gd name="T49" fmla="*/ 61 h 65"/>
                  <a:gd name="T50" fmla="*/ 12 w 63"/>
                  <a:gd name="T51" fmla="*/ 59 h 65"/>
                  <a:gd name="T52" fmla="*/ 8 w 63"/>
                  <a:gd name="T53" fmla="*/ 55 h 65"/>
                  <a:gd name="T54" fmla="*/ 4 w 63"/>
                  <a:gd name="T55" fmla="*/ 49 h 65"/>
                  <a:gd name="T56" fmla="*/ 2 w 63"/>
                  <a:gd name="T57" fmla="*/ 43 h 65"/>
                  <a:gd name="T58" fmla="*/ 0 w 63"/>
                  <a:gd name="T59" fmla="*/ 37 h 65"/>
                  <a:gd name="T60" fmla="*/ 0 w 63"/>
                  <a:gd name="T61" fmla="*/ 31 h 65"/>
                  <a:gd name="T62" fmla="*/ 0 w 63"/>
                  <a:gd name="T63" fmla="*/ 25 h 65"/>
                  <a:gd name="T64" fmla="*/ 2 w 63"/>
                  <a:gd name="T65" fmla="*/ 19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19"/>
                    </a:moveTo>
                    <a:lnTo>
                      <a:pt x="4" y="14"/>
                    </a:lnTo>
                    <a:lnTo>
                      <a:pt x="10" y="8"/>
                    </a:lnTo>
                    <a:lnTo>
                      <a:pt x="14" y="6"/>
                    </a:lnTo>
                    <a:lnTo>
                      <a:pt x="20" y="2"/>
                    </a:lnTo>
                    <a:lnTo>
                      <a:pt x="26" y="0"/>
                    </a:lnTo>
                    <a:lnTo>
                      <a:pt x="31" y="0"/>
                    </a:lnTo>
                    <a:lnTo>
                      <a:pt x="37" y="0"/>
                    </a:lnTo>
                    <a:lnTo>
                      <a:pt x="43" y="2"/>
                    </a:lnTo>
                    <a:lnTo>
                      <a:pt x="49" y="6"/>
                    </a:lnTo>
                    <a:lnTo>
                      <a:pt x="55" y="10"/>
                    </a:lnTo>
                    <a:lnTo>
                      <a:pt x="59" y="15"/>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4" y="63"/>
                    </a:lnTo>
                    <a:lnTo>
                      <a:pt x="18" y="61"/>
                    </a:lnTo>
                    <a:lnTo>
                      <a:pt x="12" y="59"/>
                    </a:lnTo>
                    <a:lnTo>
                      <a:pt x="8" y="55"/>
                    </a:lnTo>
                    <a:lnTo>
                      <a:pt x="4" y="49"/>
                    </a:lnTo>
                    <a:lnTo>
                      <a:pt x="2" y="43"/>
                    </a:lnTo>
                    <a:lnTo>
                      <a:pt x="0" y="37"/>
                    </a:lnTo>
                    <a:lnTo>
                      <a:pt x="0" y="31"/>
                    </a:lnTo>
                    <a:lnTo>
                      <a:pt x="0" y="25"/>
                    </a:lnTo>
                    <a:lnTo>
                      <a:pt x="2" y="19"/>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9" name="Freeform 594"/>
              <p:cNvSpPr>
                <a:spLocks/>
              </p:cNvSpPr>
              <p:nvPr/>
            </p:nvSpPr>
            <p:spPr bwMode="auto">
              <a:xfrm>
                <a:off x="5036" y="1530"/>
                <a:ext cx="63" cy="65"/>
              </a:xfrm>
              <a:custGeom>
                <a:avLst/>
                <a:gdLst>
                  <a:gd name="T0" fmla="*/ 2 w 63"/>
                  <a:gd name="T1" fmla="*/ 19 h 65"/>
                  <a:gd name="T2" fmla="*/ 2 w 63"/>
                  <a:gd name="T3" fmla="*/ 19 h 65"/>
                  <a:gd name="T4" fmla="*/ 4 w 63"/>
                  <a:gd name="T5" fmla="*/ 14 h 65"/>
                  <a:gd name="T6" fmla="*/ 10 w 63"/>
                  <a:gd name="T7" fmla="*/ 8 h 65"/>
                  <a:gd name="T8" fmla="*/ 14 w 63"/>
                  <a:gd name="T9" fmla="*/ 6 h 65"/>
                  <a:gd name="T10" fmla="*/ 20 w 63"/>
                  <a:gd name="T11" fmla="*/ 2 h 65"/>
                  <a:gd name="T12" fmla="*/ 26 w 63"/>
                  <a:gd name="T13" fmla="*/ 0 h 65"/>
                  <a:gd name="T14" fmla="*/ 31 w 63"/>
                  <a:gd name="T15" fmla="*/ 0 h 65"/>
                  <a:gd name="T16" fmla="*/ 37 w 63"/>
                  <a:gd name="T17" fmla="*/ 0 h 65"/>
                  <a:gd name="T18" fmla="*/ 43 w 63"/>
                  <a:gd name="T19" fmla="*/ 2 h 65"/>
                  <a:gd name="T20" fmla="*/ 49 w 63"/>
                  <a:gd name="T21" fmla="*/ 6 h 65"/>
                  <a:gd name="T22" fmla="*/ 55 w 63"/>
                  <a:gd name="T23" fmla="*/ 10 h 65"/>
                  <a:gd name="T24" fmla="*/ 59 w 63"/>
                  <a:gd name="T25" fmla="*/ 15 h 65"/>
                  <a:gd name="T26" fmla="*/ 61 w 63"/>
                  <a:gd name="T27" fmla="*/ 19 h 65"/>
                  <a:gd name="T28" fmla="*/ 63 w 63"/>
                  <a:gd name="T29" fmla="*/ 27 h 65"/>
                  <a:gd name="T30" fmla="*/ 63 w 63"/>
                  <a:gd name="T31" fmla="*/ 33 h 65"/>
                  <a:gd name="T32" fmla="*/ 63 w 63"/>
                  <a:gd name="T33" fmla="*/ 39 h 65"/>
                  <a:gd name="T34" fmla="*/ 61 w 63"/>
                  <a:gd name="T35" fmla="*/ 45 h 65"/>
                  <a:gd name="T36" fmla="*/ 57 w 63"/>
                  <a:gd name="T37" fmla="*/ 51 h 65"/>
                  <a:gd name="T38" fmla="*/ 53 w 63"/>
                  <a:gd name="T39" fmla="*/ 55 h 65"/>
                  <a:gd name="T40" fmla="*/ 49 w 63"/>
                  <a:gd name="T41" fmla="*/ 59 h 65"/>
                  <a:gd name="T42" fmla="*/ 43 w 63"/>
                  <a:gd name="T43" fmla="*/ 63 h 65"/>
                  <a:gd name="T44" fmla="*/ 37 w 63"/>
                  <a:gd name="T45" fmla="*/ 65 h 65"/>
                  <a:gd name="T46" fmla="*/ 31 w 63"/>
                  <a:gd name="T47" fmla="*/ 65 h 65"/>
                  <a:gd name="T48" fmla="*/ 24 w 63"/>
                  <a:gd name="T49" fmla="*/ 63 h 65"/>
                  <a:gd name="T50" fmla="*/ 18 w 63"/>
                  <a:gd name="T51" fmla="*/ 61 h 65"/>
                  <a:gd name="T52" fmla="*/ 12 w 63"/>
                  <a:gd name="T53" fmla="*/ 59 h 65"/>
                  <a:gd name="T54" fmla="*/ 8 w 63"/>
                  <a:gd name="T55" fmla="*/ 55 h 65"/>
                  <a:gd name="T56" fmla="*/ 4 w 63"/>
                  <a:gd name="T57" fmla="*/ 49 h 65"/>
                  <a:gd name="T58" fmla="*/ 2 w 63"/>
                  <a:gd name="T59" fmla="*/ 43 h 65"/>
                  <a:gd name="T60" fmla="*/ 0 w 63"/>
                  <a:gd name="T61" fmla="*/ 37 h 65"/>
                  <a:gd name="T62" fmla="*/ 0 w 63"/>
                  <a:gd name="T63" fmla="*/ 31 h 65"/>
                  <a:gd name="T64" fmla="*/ 0 w 63"/>
                  <a:gd name="T65" fmla="*/ 25 h 65"/>
                  <a:gd name="T66" fmla="*/ 2 w 63"/>
                  <a:gd name="T67" fmla="*/ 19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19"/>
                    </a:moveTo>
                    <a:lnTo>
                      <a:pt x="2" y="19"/>
                    </a:lnTo>
                    <a:lnTo>
                      <a:pt x="4" y="14"/>
                    </a:lnTo>
                    <a:lnTo>
                      <a:pt x="10" y="8"/>
                    </a:lnTo>
                    <a:lnTo>
                      <a:pt x="14" y="6"/>
                    </a:lnTo>
                    <a:lnTo>
                      <a:pt x="20" y="2"/>
                    </a:lnTo>
                    <a:lnTo>
                      <a:pt x="26" y="0"/>
                    </a:lnTo>
                    <a:lnTo>
                      <a:pt x="31" y="0"/>
                    </a:lnTo>
                    <a:lnTo>
                      <a:pt x="37" y="0"/>
                    </a:lnTo>
                    <a:lnTo>
                      <a:pt x="43" y="2"/>
                    </a:lnTo>
                    <a:lnTo>
                      <a:pt x="49" y="6"/>
                    </a:lnTo>
                    <a:lnTo>
                      <a:pt x="55" y="10"/>
                    </a:lnTo>
                    <a:lnTo>
                      <a:pt x="59" y="15"/>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4" y="63"/>
                    </a:lnTo>
                    <a:lnTo>
                      <a:pt x="18" y="61"/>
                    </a:lnTo>
                    <a:lnTo>
                      <a:pt x="12" y="59"/>
                    </a:lnTo>
                    <a:lnTo>
                      <a:pt x="8" y="55"/>
                    </a:lnTo>
                    <a:lnTo>
                      <a:pt x="4" y="49"/>
                    </a:lnTo>
                    <a:lnTo>
                      <a:pt x="2" y="43"/>
                    </a:lnTo>
                    <a:lnTo>
                      <a:pt x="0" y="37"/>
                    </a:lnTo>
                    <a:lnTo>
                      <a:pt x="0" y="31"/>
                    </a:lnTo>
                    <a:lnTo>
                      <a:pt x="0" y="25"/>
                    </a:lnTo>
                    <a:lnTo>
                      <a:pt x="2"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0" name="Freeform 595"/>
              <p:cNvSpPr>
                <a:spLocks/>
              </p:cNvSpPr>
              <p:nvPr/>
            </p:nvSpPr>
            <p:spPr bwMode="auto">
              <a:xfrm>
                <a:off x="5182" y="1496"/>
                <a:ext cx="65" cy="65"/>
              </a:xfrm>
              <a:custGeom>
                <a:avLst/>
                <a:gdLst>
                  <a:gd name="T0" fmla="*/ 61 w 65"/>
                  <a:gd name="T1" fmla="*/ 46 h 65"/>
                  <a:gd name="T2" fmla="*/ 59 w 65"/>
                  <a:gd name="T3" fmla="*/ 51 h 65"/>
                  <a:gd name="T4" fmla="*/ 55 w 65"/>
                  <a:gd name="T5" fmla="*/ 55 h 65"/>
                  <a:gd name="T6" fmla="*/ 49 w 65"/>
                  <a:gd name="T7" fmla="*/ 59 h 65"/>
                  <a:gd name="T8" fmla="*/ 43 w 65"/>
                  <a:gd name="T9" fmla="*/ 63 h 65"/>
                  <a:gd name="T10" fmla="*/ 37 w 65"/>
                  <a:gd name="T11" fmla="*/ 63 h 65"/>
                  <a:gd name="T12" fmla="*/ 31 w 65"/>
                  <a:gd name="T13" fmla="*/ 65 h 65"/>
                  <a:gd name="T14" fmla="*/ 25 w 65"/>
                  <a:gd name="T15" fmla="*/ 63 h 65"/>
                  <a:gd name="T16" fmla="*/ 19 w 65"/>
                  <a:gd name="T17" fmla="*/ 61 h 65"/>
                  <a:gd name="T18" fmla="*/ 13 w 65"/>
                  <a:gd name="T19" fmla="*/ 59 h 65"/>
                  <a:gd name="T20" fmla="*/ 10 w 65"/>
                  <a:gd name="T21" fmla="*/ 53 h 65"/>
                  <a:gd name="T22" fmla="*/ 6 w 65"/>
                  <a:gd name="T23" fmla="*/ 49 h 65"/>
                  <a:gd name="T24" fmla="*/ 2 w 65"/>
                  <a:gd name="T25" fmla="*/ 44 h 65"/>
                  <a:gd name="T26" fmla="*/ 2 w 65"/>
                  <a:gd name="T27" fmla="*/ 38 h 65"/>
                  <a:gd name="T28" fmla="*/ 0 w 65"/>
                  <a:gd name="T29" fmla="*/ 32 h 65"/>
                  <a:gd name="T30" fmla="*/ 2 w 65"/>
                  <a:gd name="T31" fmla="*/ 26 h 65"/>
                  <a:gd name="T32" fmla="*/ 4 w 65"/>
                  <a:gd name="T33" fmla="*/ 20 h 65"/>
                  <a:gd name="T34" fmla="*/ 6 w 65"/>
                  <a:gd name="T35" fmla="*/ 14 h 65"/>
                  <a:gd name="T36" fmla="*/ 10 w 65"/>
                  <a:gd name="T37" fmla="*/ 8 h 65"/>
                  <a:gd name="T38" fmla="*/ 15 w 65"/>
                  <a:gd name="T39" fmla="*/ 4 h 65"/>
                  <a:gd name="T40" fmla="*/ 21 w 65"/>
                  <a:gd name="T41" fmla="*/ 2 h 65"/>
                  <a:gd name="T42" fmla="*/ 27 w 65"/>
                  <a:gd name="T43" fmla="*/ 0 h 65"/>
                  <a:gd name="T44" fmla="*/ 33 w 65"/>
                  <a:gd name="T45" fmla="*/ 0 h 65"/>
                  <a:gd name="T46" fmla="*/ 39 w 65"/>
                  <a:gd name="T47" fmla="*/ 0 h 65"/>
                  <a:gd name="T48" fmla="*/ 45 w 65"/>
                  <a:gd name="T49" fmla="*/ 2 h 65"/>
                  <a:gd name="T50" fmla="*/ 51 w 65"/>
                  <a:gd name="T51" fmla="*/ 6 h 65"/>
                  <a:gd name="T52" fmla="*/ 55 w 65"/>
                  <a:gd name="T53" fmla="*/ 10 h 65"/>
                  <a:gd name="T54" fmla="*/ 59 w 65"/>
                  <a:gd name="T55" fmla="*/ 16 h 65"/>
                  <a:gd name="T56" fmla="*/ 63 w 65"/>
                  <a:gd name="T57" fmla="*/ 20 h 65"/>
                  <a:gd name="T58" fmla="*/ 65 w 65"/>
                  <a:gd name="T59" fmla="*/ 26 h 65"/>
                  <a:gd name="T60" fmla="*/ 65 w 65"/>
                  <a:gd name="T61" fmla="*/ 32 h 65"/>
                  <a:gd name="T62" fmla="*/ 63 w 65"/>
                  <a:gd name="T63" fmla="*/ 40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59" y="51"/>
                    </a:lnTo>
                    <a:lnTo>
                      <a:pt x="55" y="55"/>
                    </a:lnTo>
                    <a:lnTo>
                      <a:pt x="49" y="59"/>
                    </a:lnTo>
                    <a:lnTo>
                      <a:pt x="43" y="63"/>
                    </a:lnTo>
                    <a:lnTo>
                      <a:pt x="37" y="63"/>
                    </a:lnTo>
                    <a:lnTo>
                      <a:pt x="31" y="65"/>
                    </a:lnTo>
                    <a:lnTo>
                      <a:pt x="25" y="63"/>
                    </a:lnTo>
                    <a:lnTo>
                      <a:pt x="19" y="61"/>
                    </a:lnTo>
                    <a:lnTo>
                      <a:pt x="13" y="59"/>
                    </a:lnTo>
                    <a:lnTo>
                      <a:pt x="10" y="53"/>
                    </a:lnTo>
                    <a:lnTo>
                      <a:pt x="6" y="49"/>
                    </a:lnTo>
                    <a:lnTo>
                      <a:pt x="2" y="44"/>
                    </a:lnTo>
                    <a:lnTo>
                      <a:pt x="2" y="38"/>
                    </a:lnTo>
                    <a:lnTo>
                      <a:pt x="0" y="32"/>
                    </a:lnTo>
                    <a:lnTo>
                      <a:pt x="2" y="26"/>
                    </a:lnTo>
                    <a:lnTo>
                      <a:pt x="4" y="20"/>
                    </a:lnTo>
                    <a:lnTo>
                      <a:pt x="6" y="14"/>
                    </a:lnTo>
                    <a:lnTo>
                      <a:pt x="10" y="8"/>
                    </a:lnTo>
                    <a:lnTo>
                      <a:pt x="15" y="4"/>
                    </a:lnTo>
                    <a:lnTo>
                      <a:pt x="21" y="2"/>
                    </a:lnTo>
                    <a:lnTo>
                      <a:pt x="27" y="0"/>
                    </a:lnTo>
                    <a:lnTo>
                      <a:pt x="33" y="0"/>
                    </a:lnTo>
                    <a:lnTo>
                      <a:pt x="39" y="0"/>
                    </a:lnTo>
                    <a:lnTo>
                      <a:pt x="45" y="2"/>
                    </a:lnTo>
                    <a:lnTo>
                      <a:pt x="51" y="6"/>
                    </a:lnTo>
                    <a:lnTo>
                      <a:pt x="55" y="10"/>
                    </a:lnTo>
                    <a:lnTo>
                      <a:pt x="59" y="16"/>
                    </a:lnTo>
                    <a:lnTo>
                      <a:pt x="63" y="20"/>
                    </a:lnTo>
                    <a:lnTo>
                      <a:pt x="65" y="26"/>
                    </a:lnTo>
                    <a:lnTo>
                      <a:pt x="65" y="32"/>
                    </a:lnTo>
                    <a:lnTo>
                      <a:pt x="63" y="40"/>
                    </a:lnTo>
                    <a:lnTo>
                      <a:pt x="61"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1" name="Freeform 596"/>
              <p:cNvSpPr>
                <a:spLocks/>
              </p:cNvSpPr>
              <p:nvPr/>
            </p:nvSpPr>
            <p:spPr bwMode="auto">
              <a:xfrm>
                <a:off x="5182" y="1496"/>
                <a:ext cx="65" cy="65"/>
              </a:xfrm>
              <a:custGeom>
                <a:avLst/>
                <a:gdLst>
                  <a:gd name="T0" fmla="*/ 61 w 65"/>
                  <a:gd name="T1" fmla="*/ 46 h 65"/>
                  <a:gd name="T2" fmla="*/ 61 w 65"/>
                  <a:gd name="T3" fmla="*/ 46 h 65"/>
                  <a:gd name="T4" fmla="*/ 59 w 65"/>
                  <a:gd name="T5" fmla="*/ 51 h 65"/>
                  <a:gd name="T6" fmla="*/ 55 w 65"/>
                  <a:gd name="T7" fmla="*/ 55 h 65"/>
                  <a:gd name="T8" fmla="*/ 49 w 65"/>
                  <a:gd name="T9" fmla="*/ 59 h 65"/>
                  <a:gd name="T10" fmla="*/ 43 w 65"/>
                  <a:gd name="T11" fmla="*/ 63 h 65"/>
                  <a:gd name="T12" fmla="*/ 37 w 65"/>
                  <a:gd name="T13" fmla="*/ 63 h 65"/>
                  <a:gd name="T14" fmla="*/ 31 w 65"/>
                  <a:gd name="T15" fmla="*/ 65 h 65"/>
                  <a:gd name="T16" fmla="*/ 25 w 65"/>
                  <a:gd name="T17" fmla="*/ 63 h 65"/>
                  <a:gd name="T18" fmla="*/ 19 w 65"/>
                  <a:gd name="T19" fmla="*/ 61 h 65"/>
                  <a:gd name="T20" fmla="*/ 13 w 65"/>
                  <a:gd name="T21" fmla="*/ 59 h 65"/>
                  <a:gd name="T22" fmla="*/ 10 w 65"/>
                  <a:gd name="T23" fmla="*/ 53 h 65"/>
                  <a:gd name="T24" fmla="*/ 6 w 65"/>
                  <a:gd name="T25" fmla="*/ 49 h 65"/>
                  <a:gd name="T26" fmla="*/ 2 w 65"/>
                  <a:gd name="T27" fmla="*/ 44 h 65"/>
                  <a:gd name="T28" fmla="*/ 2 w 65"/>
                  <a:gd name="T29" fmla="*/ 38 h 65"/>
                  <a:gd name="T30" fmla="*/ 0 w 65"/>
                  <a:gd name="T31" fmla="*/ 32 h 65"/>
                  <a:gd name="T32" fmla="*/ 2 w 65"/>
                  <a:gd name="T33" fmla="*/ 26 h 65"/>
                  <a:gd name="T34" fmla="*/ 4 w 65"/>
                  <a:gd name="T35" fmla="*/ 20 h 65"/>
                  <a:gd name="T36" fmla="*/ 6 w 65"/>
                  <a:gd name="T37" fmla="*/ 14 h 65"/>
                  <a:gd name="T38" fmla="*/ 10 w 65"/>
                  <a:gd name="T39" fmla="*/ 8 h 65"/>
                  <a:gd name="T40" fmla="*/ 15 w 65"/>
                  <a:gd name="T41" fmla="*/ 4 h 65"/>
                  <a:gd name="T42" fmla="*/ 21 w 65"/>
                  <a:gd name="T43" fmla="*/ 2 h 65"/>
                  <a:gd name="T44" fmla="*/ 27 w 65"/>
                  <a:gd name="T45" fmla="*/ 0 h 65"/>
                  <a:gd name="T46" fmla="*/ 33 w 65"/>
                  <a:gd name="T47" fmla="*/ 0 h 65"/>
                  <a:gd name="T48" fmla="*/ 39 w 65"/>
                  <a:gd name="T49" fmla="*/ 0 h 65"/>
                  <a:gd name="T50" fmla="*/ 45 w 65"/>
                  <a:gd name="T51" fmla="*/ 2 h 65"/>
                  <a:gd name="T52" fmla="*/ 51 w 65"/>
                  <a:gd name="T53" fmla="*/ 6 h 65"/>
                  <a:gd name="T54" fmla="*/ 55 w 65"/>
                  <a:gd name="T55" fmla="*/ 10 h 65"/>
                  <a:gd name="T56" fmla="*/ 59 w 65"/>
                  <a:gd name="T57" fmla="*/ 16 h 65"/>
                  <a:gd name="T58" fmla="*/ 63 w 65"/>
                  <a:gd name="T59" fmla="*/ 20 h 65"/>
                  <a:gd name="T60" fmla="*/ 65 w 65"/>
                  <a:gd name="T61" fmla="*/ 26 h 65"/>
                  <a:gd name="T62" fmla="*/ 65 w 65"/>
                  <a:gd name="T63" fmla="*/ 32 h 65"/>
                  <a:gd name="T64" fmla="*/ 63 w 65"/>
                  <a:gd name="T65" fmla="*/ 40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59" y="51"/>
                    </a:lnTo>
                    <a:lnTo>
                      <a:pt x="55" y="55"/>
                    </a:lnTo>
                    <a:lnTo>
                      <a:pt x="49" y="59"/>
                    </a:lnTo>
                    <a:lnTo>
                      <a:pt x="43" y="63"/>
                    </a:lnTo>
                    <a:lnTo>
                      <a:pt x="37" y="63"/>
                    </a:lnTo>
                    <a:lnTo>
                      <a:pt x="31" y="65"/>
                    </a:lnTo>
                    <a:lnTo>
                      <a:pt x="25" y="63"/>
                    </a:lnTo>
                    <a:lnTo>
                      <a:pt x="19" y="61"/>
                    </a:lnTo>
                    <a:lnTo>
                      <a:pt x="13" y="59"/>
                    </a:lnTo>
                    <a:lnTo>
                      <a:pt x="10" y="53"/>
                    </a:lnTo>
                    <a:lnTo>
                      <a:pt x="6" y="49"/>
                    </a:lnTo>
                    <a:lnTo>
                      <a:pt x="2" y="44"/>
                    </a:lnTo>
                    <a:lnTo>
                      <a:pt x="2" y="38"/>
                    </a:lnTo>
                    <a:lnTo>
                      <a:pt x="0" y="32"/>
                    </a:lnTo>
                    <a:lnTo>
                      <a:pt x="2" y="26"/>
                    </a:lnTo>
                    <a:lnTo>
                      <a:pt x="4" y="20"/>
                    </a:lnTo>
                    <a:lnTo>
                      <a:pt x="6" y="14"/>
                    </a:lnTo>
                    <a:lnTo>
                      <a:pt x="10" y="8"/>
                    </a:lnTo>
                    <a:lnTo>
                      <a:pt x="15" y="4"/>
                    </a:lnTo>
                    <a:lnTo>
                      <a:pt x="21" y="2"/>
                    </a:lnTo>
                    <a:lnTo>
                      <a:pt x="27" y="0"/>
                    </a:lnTo>
                    <a:lnTo>
                      <a:pt x="33" y="0"/>
                    </a:lnTo>
                    <a:lnTo>
                      <a:pt x="39" y="0"/>
                    </a:lnTo>
                    <a:lnTo>
                      <a:pt x="45" y="2"/>
                    </a:lnTo>
                    <a:lnTo>
                      <a:pt x="51" y="6"/>
                    </a:lnTo>
                    <a:lnTo>
                      <a:pt x="55" y="10"/>
                    </a:lnTo>
                    <a:lnTo>
                      <a:pt x="59" y="16"/>
                    </a:lnTo>
                    <a:lnTo>
                      <a:pt x="63" y="20"/>
                    </a:lnTo>
                    <a:lnTo>
                      <a:pt x="65" y="26"/>
                    </a:lnTo>
                    <a:lnTo>
                      <a:pt x="65" y="32"/>
                    </a:lnTo>
                    <a:lnTo>
                      <a:pt x="63" y="40"/>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2" name="Freeform 597"/>
              <p:cNvSpPr>
                <a:spLocks/>
              </p:cNvSpPr>
              <p:nvPr/>
            </p:nvSpPr>
            <p:spPr bwMode="auto">
              <a:xfrm>
                <a:off x="5213" y="1477"/>
                <a:ext cx="65" cy="65"/>
              </a:xfrm>
              <a:custGeom>
                <a:avLst/>
                <a:gdLst>
                  <a:gd name="T0" fmla="*/ 4 w 65"/>
                  <a:gd name="T1" fmla="*/ 19 h 65"/>
                  <a:gd name="T2" fmla="*/ 6 w 65"/>
                  <a:gd name="T3" fmla="*/ 13 h 65"/>
                  <a:gd name="T4" fmla="*/ 10 w 65"/>
                  <a:gd name="T5" fmla="*/ 7 h 65"/>
                  <a:gd name="T6" fmla="*/ 16 w 65"/>
                  <a:gd name="T7" fmla="*/ 4 h 65"/>
                  <a:gd name="T8" fmla="*/ 22 w 65"/>
                  <a:gd name="T9" fmla="*/ 2 h 65"/>
                  <a:gd name="T10" fmla="*/ 28 w 65"/>
                  <a:gd name="T11" fmla="*/ 0 h 65"/>
                  <a:gd name="T12" fmla="*/ 34 w 65"/>
                  <a:gd name="T13" fmla="*/ 0 h 65"/>
                  <a:gd name="T14" fmla="*/ 40 w 65"/>
                  <a:gd name="T15" fmla="*/ 0 h 65"/>
                  <a:gd name="T16" fmla="*/ 45 w 65"/>
                  <a:gd name="T17" fmla="*/ 2 h 65"/>
                  <a:gd name="T18" fmla="*/ 51 w 65"/>
                  <a:gd name="T19" fmla="*/ 5 h 65"/>
                  <a:gd name="T20" fmla="*/ 57 w 65"/>
                  <a:gd name="T21" fmla="*/ 9 h 65"/>
                  <a:gd name="T22" fmla="*/ 61 w 65"/>
                  <a:gd name="T23" fmla="*/ 15 h 65"/>
                  <a:gd name="T24" fmla="*/ 63 w 65"/>
                  <a:gd name="T25" fmla="*/ 19 h 65"/>
                  <a:gd name="T26" fmla="*/ 65 w 65"/>
                  <a:gd name="T27" fmla="*/ 25 h 65"/>
                  <a:gd name="T28" fmla="*/ 65 w 65"/>
                  <a:gd name="T29" fmla="*/ 31 h 65"/>
                  <a:gd name="T30" fmla="*/ 65 w 65"/>
                  <a:gd name="T31" fmla="*/ 39 h 65"/>
                  <a:gd name="T32" fmla="*/ 63 w 65"/>
                  <a:gd name="T33" fmla="*/ 45 h 65"/>
                  <a:gd name="T34" fmla="*/ 59 w 65"/>
                  <a:gd name="T35" fmla="*/ 51 h 65"/>
                  <a:gd name="T36" fmla="*/ 55 w 65"/>
                  <a:gd name="T37" fmla="*/ 55 h 65"/>
                  <a:gd name="T38" fmla="*/ 49 w 65"/>
                  <a:gd name="T39" fmla="*/ 59 h 65"/>
                  <a:gd name="T40" fmla="*/ 45 w 65"/>
                  <a:gd name="T41" fmla="*/ 61 h 65"/>
                  <a:gd name="T42" fmla="*/ 40 w 65"/>
                  <a:gd name="T43" fmla="*/ 63 h 65"/>
                  <a:gd name="T44" fmla="*/ 32 w 65"/>
                  <a:gd name="T45" fmla="*/ 65 h 65"/>
                  <a:gd name="T46" fmla="*/ 26 w 65"/>
                  <a:gd name="T47" fmla="*/ 63 h 65"/>
                  <a:gd name="T48" fmla="*/ 20 w 65"/>
                  <a:gd name="T49" fmla="*/ 61 h 65"/>
                  <a:gd name="T50" fmla="*/ 14 w 65"/>
                  <a:gd name="T51" fmla="*/ 59 h 65"/>
                  <a:gd name="T52" fmla="*/ 10 w 65"/>
                  <a:gd name="T53" fmla="*/ 53 h 65"/>
                  <a:gd name="T54" fmla="*/ 6 w 65"/>
                  <a:gd name="T55" fmla="*/ 49 h 65"/>
                  <a:gd name="T56" fmla="*/ 2 w 65"/>
                  <a:gd name="T57" fmla="*/ 43 h 65"/>
                  <a:gd name="T58" fmla="*/ 0 w 65"/>
                  <a:gd name="T59" fmla="*/ 37 h 65"/>
                  <a:gd name="T60" fmla="*/ 0 w 65"/>
                  <a:gd name="T61" fmla="*/ 31 h 65"/>
                  <a:gd name="T62" fmla="*/ 2 w 65"/>
                  <a:gd name="T63" fmla="*/ 25 h 65"/>
                  <a:gd name="T64" fmla="*/ 4 w 65"/>
                  <a:gd name="T65" fmla="*/ 19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19"/>
                    </a:moveTo>
                    <a:lnTo>
                      <a:pt x="6" y="13"/>
                    </a:lnTo>
                    <a:lnTo>
                      <a:pt x="10" y="7"/>
                    </a:lnTo>
                    <a:lnTo>
                      <a:pt x="16" y="4"/>
                    </a:lnTo>
                    <a:lnTo>
                      <a:pt x="22" y="2"/>
                    </a:lnTo>
                    <a:lnTo>
                      <a:pt x="28" y="0"/>
                    </a:lnTo>
                    <a:lnTo>
                      <a:pt x="34" y="0"/>
                    </a:lnTo>
                    <a:lnTo>
                      <a:pt x="40" y="0"/>
                    </a:lnTo>
                    <a:lnTo>
                      <a:pt x="45" y="2"/>
                    </a:lnTo>
                    <a:lnTo>
                      <a:pt x="51" y="5"/>
                    </a:lnTo>
                    <a:lnTo>
                      <a:pt x="57" y="9"/>
                    </a:lnTo>
                    <a:lnTo>
                      <a:pt x="61" y="15"/>
                    </a:lnTo>
                    <a:lnTo>
                      <a:pt x="63" y="19"/>
                    </a:lnTo>
                    <a:lnTo>
                      <a:pt x="65" y="25"/>
                    </a:lnTo>
                    <a:lnTo>
                      <a:pt x="65" y="31"/>
                    </a:lnTo>
                    <a:lnTo>
                      <a:pt x="65" y="39"/>
                    </a:lnTo>
                    <a:lnTo>
                      <a:pt x="63" y="45"/>
                    </a:lnTo>
                    <a:lnTo>
                      <a:pt x="59" y="51"/>
                    </a:lnTo>
                    <a:lnTo>
                      <a:pt x="55" y="55"/>
                    </a:lnTo>
                    <a:lnTo>
                      <a:pt x="49" y="59"/>
                    </a:lnTo>
                    <a:lnTo>
                      <a:pt x="45" y="61"/>
                    </a:lnTo>
                    <a:lnTo>
                      <a:pt x="40" y="63"/>
                    </a:lnTo>
                    <a:lnTo>
                      <a:pt x="32" y="65"/>
                    </a:lnTo>
                    <a:lnTo>
                      <a:pt x="26" y="63"/>
                    </a:lnTo>
                    <a:lnTo>
                      <a:pt x="20" y="61"/>
                    </a:lnTo>
                    <a:lnTo>
                      <a:pt x="14" y="59"/>
                    </a:lnTo>
                    <a:lnTo>
                      <a:pt x="10" y="53"/>
                    </a:lnTo>
                    <a:lnTo>
                      <a:pt x="6" y="49"/>
                    </a:lnTo>
                    <a:lnTo>
                      <a:pt x="2" y="43"/>
                    </a:lnTo>
                    <a:lnTo>
                      <a:pt x="0" y="37"/>
                    </a:lnTo>
                    <a:lnTo>
                      <a:pt x="0" y="31"/>
                    </a:lnTo>
                    <a:lnTo>
                      <a:pt x="2" y="25"/>
                    </a:lnTo>
                    <a:lnTo>
                      <a:pt x="4" y="19"/>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3" name="Freeform 598"/>
              <p:cNvSpPr>
                <a:spLocks/>
              </p:cNvSpPr>
              <p:nvPr/>
            </p:nvSpPr>
            <p:spPr bwMode="auto">
              <a:xfrm>
                <a:off x="5213" y="1477"/>
                <a:ext cx="65" cy="65"/>
              </a:xfrm>
              <a:custGeom>
                <a:avLst/>
                <a:gdLst>
                  <a:gd name="T0" fmla="*/ 4 w 65"/>
                  <a:gd name="T1" fmla="*/ 19 h 65"/>
                  <a:gd name="T2" fmla="*/ 4 w 65"/>
                  <a:gd name="T3" fmla="*/ 19 h 65"/>
                  <a:gd name="T4" fmla="*/ 6 w 65"/>
                  <a:gd name="T5" fmla="*/ 13 h 65"/>
                  <a:gd name="T6" fmla="*/ 10 w 65"/>
                  <a:gd name="T7" fmla="*/ 7 h 65"/>
                  <a:gd name="T8" fmla="*/ 16 w 65"/>
                  <a:gd name="T9" fmla="*/ 4 h 65"/>
                  <a:gd name="T10" fmla="*/ 22 w 65"/>
                  <a:gd name="T11" fmla="*/ 2 h 65"/>
                  <a:gd name="T12" fmla="*/ 28 w 65"/>
                  <a:gd name="T13" fmla="*/ 0 h 65"/>
                  <a:gd name="T14" fmla="*/ 34 w 65"/>
                  <a:gd name="T15" fmla="*/ 0 h 65"/>
                  <a:gd name="T16" fmla="*/ 40 w 65"/>
                  <a:gd name="T17" fmla="*/ 0 h 65"/>
                  <a:gd name="T18" fmla="*/ 45 w 65"/>
                  <a:gd name="T19" fmla="*/ 2 h 65"/>
                  <a:gd name="T20" fmla="*/ 51 w 65"/>
                  <a:gd name="T21" fmla="*/ 5 h 65"/>
                  <a:gd name="T22" fmla="*/ 57 w 65"/>
                  <a:gd name="T23" fmla="*/ 9 h 65"/>
                  <a:gd name="T24" fmla="*/ 61 w 65"/>
                  <a:gd name="T25" fmla="*/ 15 h 65"/>
                  <a:gd name="T26" fmla="*/ 63 w 65"/>
                  <a:gd name="T27" fmla="*/ 19 h 65"/>
                  <a:gd name="T28" fmla="*/ 65 w 65"/>
                  <a:gd name="T29" fmla="*/ 25 h 65"/>
                  <a:gd name="T30" fmla="*/ 65 w 65"/>
                  <a:gd name="T31" fmla="*/ 31 h 65"/>
                  <a:gd name="T32" fmla="*/ 65 w 65"/>
                  <a:gd name="T33" fmla="*/ 39 h 65"/>
                  <a:gd name="T34" fmla="*/ 63 w 65"/>
                  <a:gd name="T35" fmla="*/ 45 h 65"/>
                  <a:gd name="T36" fmla="*/ 59 w 65"/>
                  <a:gd name="T37" fmla="*/ 51 h 65"/>
                  <a:gd name="T38" fmla="*/ 55 w 65"/>
                  <a:gd name="T39" fmla="*/ 55 h 65"/>
                  <a:gd name="T40" fmla="*/ 49 w 65"/>
                  <a:gd name="T41" fmla="*/ 59 h 65"/>
                  <a:gd name="T42" fmla="*/ 45 w 65"/>
                  <a:gd name="T43" fmla="*/ 61 h 65"/>
                  <a:gd name="T44" fmla="*/ 40 w 65"/>
                  <a:gd name="T45" fmla="*/ 63 h 65"/>
                  <a:gd name="T46" fmla="*/ 32 w 65"/>
                  <a:gd name="T47" fmla="*/ 65 h 65"/>
                  <a:gd name="T48" fmla="*/ 26 w 65"/>
                  <a:gd name="T49" fmla="*/ 63 h 65"/>
                  <a:gd name="T50" fmla="*/ 20 w 65"/>
                  <a:gd name="T51" fmla="*/ 61 h 65"/>
                  <a:gd name="T52" fmla="*/ 14 w 65"/>
                  <a:gd name="T53" fmla="*/ 59 h 65"/>
                  <a:gd name="T54" fmla="*/ 10 w 65"/>
                  <a:gd name="T55" fmla="*/ 53 h 65"/>
                  <a:gd name="T56" fmla="*/ 6 w 65"/>
                  <a:gd name="T57" fmla="*/ 49 h 65"/>
                  <a:gd name="T58" fmla="*/ 2 w 65"/>
                  <a:gd name="T59" fmla="*/ 43 h 65"/>
                  <a:gd name="T60" fmla="*/ 0 w 65"/>
                  <a:gd name="T61" fmla="*/ 37 h 65"/>
                  <a:gd name="T62" fmla="*/ 0 w 65"/>
                  <a:gd name="T63" fmla="*/ 31 h 65"/>
                  <a:gd name="T64" fmla="*/ 2 w 65"/>
                  <a:gd name="T65" fmla="*/ 25 h 65"/>
                  <a:gd name="T66" fmla="*/ 4 w 65"/>
                  <a:gd name="T67" fmla="*/ 19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19"/>
                    </a:moveTo>
                    <a:lnTo>
                      <a:pt x="4" y="19"/>
                    </a:lnTo>
                    <a:lnTo>
                      <a:pt x="6" y="13"/>
                    </a:lnTo>
                    <a:lnTo>
                      <a:pt x="10" y="7"/>
                    </a:lnTo>
                    <a:lnTo>
                      <a:pt x="16" y="4"/>
                    </a:lnTo>
                    <a:lnTo>
                      <a:pt x="22" y="2"/>
                    </a:lnTo>
                    <a:lnTo>
                      <a:pt x="28" y="0"/>
                    </a:lnTo>
                    <a:lnTo>
                      <a:pt x="34" y="0"/>
                    </a:lnTo>
                    <a:lnTo>
                      <a:pt x="40" y="0"/>
                    </a:lnTo>
                    <a:lnTo>
                      <a:pt x="45" y="2"/>
                    </a:lnTo>
                    <a:lnTo>
                      <a:pt x="51" y="5"/>
                    </a:lnTo>
                    <a:lnTo>
                      <a:pt x="57" y="9"/>
                    </a:lnTo>
                    <a:lnTo>
                      <a:pt x="61" y="15"/>
                    </a:lnTo>
                    <a:lnTo>
                      <a:pt x="63" y="19"/>
                    </a:lnTo>
                    <a:lnTo>
                      <a:pt x="65" y="25"/>
                    </a:lnTo>
                    <a:lnTo>
                      <a:pt x="65" y="31"/>
                    </a:lnTo>
                    <a:lnTo>
                      <a:pt x="65" y="39"/>
                    </a:lnTo>
                    <a:lnTo>
                      <a:pt x="63" y="45"/>
                    </a:lnTo>
                    <a:lnTo>
                      <a:pt x="59" y="51"/>
                    </a:lnTo>
                    <a:lnTo>
                      <a:pt x="55" y="55"/>
                    </a:lnTo>
                    <a:lnTo>
                      <a:pt x="49" y="59"/>
                    </a:lnTo>
                    <a:lnTo>
                      <a:pt x="45" y="61"/>
                    </a:lnTo>
                    <a:lnTo>
                      <a:pt x="40" y="63"/>
                    </a:lnTo>
                    <a:lnTo>
                      <a:pt x="32" y="65"/>
                    </a:lnTo>
                    <a:lnTo>
                      <a:pt x="26" y="63"/>
                    </a:lnTo>
                    <a:lnTo>
                      <a:pt x="20" y="61"/>
                    </a:lnTo>
                    <a:lnTo>
                      <a:pt x="14" y="59"/>
                    </a:lnTo>
                    <a:lnTo>
                      <a:pt x="10" y="53"/>
                    </a:lnTo>
                    <a:lnTo>
                      <a:pt x="6" y="49"/>
                    </a:lnTo>
                    <a:lnTo>
                      <a:pt x="2" y="43"/>
                    </a:lnTo>
                    <a:lnTo>
                      <a:pt x="0" y="37"/>
                    </a:lnTo>
                    <a:lnTo>
                      <a:pt x="0" y="31"/>
                    </a:lnTo>
                    <a:lnTo>
                      <a:pt x="2" y="25"/>
                    </a:lnTo>
                    <a:lnTo>
                      <a:pt x="4"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4" name="Freeform 599"/>
              <p:cNvSpPr>
                <a:spLocks/>
              </p:cNvSpPr>
              <p:nvPr/>
            </p:nvSpPr>
            <p:spPr bwMode="auto">
              <a:xfrm>
                <a:off x="5176" y="1532"/>
                <a:ext cx="65" cy="63"/>
              </a:xfrm>
              <a:custGeom>
                <a:avLst/>
                <a:gdLst>
                  <a:gd name="T0" fmla="*/ 2 w 65"/>
                  <a:gd name="T1" fmla="*/ 17 h 63"/>
                  <a:gd name="T2" fmla="*/ 6 w 65"/>
                  <a:gd name="T3" fmla="*/ 12 h 63"/>
                  <a:gd name="T4" fmla="*/ 10 w 65"/>
                  <a:gd name="T5" fmla="*/ 8 h 63"/>
                  <a:gd name="T6" fmla="*/ 16 w 65"/>
                  <a:gd name="T7" fmla="*/ 4 h 63"/>
                  <a:gd name="T8" fmla="*/ 21 w 65"/>
                  <a:gd name="T9" fmla="*/ 2 h 63"/>
                  <a:gd name="T10" fmla="*/ 27 w 65"/>
                  <a:gd name="T11" fmla="*/ 0 h 63"/>
                  <a:gd name="T12" fmla="*/ 33 w 65"/>
                  <a:gd name="T13" fmla="*/ 0 h 63"/>
                  <a:gd name="T14" fmla="*/ 39 w 65"/>
                  <a:gd name="T15" fmla="*/ 0 h 63"/>
                  <a:gd name="T16" fmla="*/ 45 w 65"/>
                  <a:gd name="T17" fmla="*/ 2 h 63"/>
                  <a:gd name="T18" fmla="*/ 51 w 65"/>
                  <a:gd name="T19" fmla="*/ 6 h 63"/>
                  <a:gd name="T20" fmla="*/ 57 w 65"/>
                  <a:gd name="T21" fmla="*/ 10 h 63"/>
                  <a:gd name="T22" fmla="*/ 59 w 65"/>
                  <a:gd name="T23" fmla="*/ 13 h 63"/>
                  <a:gd name="T24" fmla="*/ 63 w 65"/>
                  <a:gd name="T25" fmla="*/ 19 h 63"/>
                  <a:gd name="T26" fmla="*/ 65 w 65"/>
                  <a:gd name="T27" fmla="*/ 25 h 63"/>
                  <a:gd name="T28" fmla="*/ 65 w 65"/>
                  <a:gd name="T29" fmla="*/ 31 h 63"/>
                  <a:gd name="T30" fmla="*/ 65 w 65"/>
                  <a:gd name="T31" fmla="*/ 37 h 63"/>
                  <a:gd name="T32" fmla="*/ 63 w 65"/>
                  <a:gd name="T33" fmla="*/ 45 h 63"/>
                  <a:gd name="T34" fmla="*/ 59 w 65"/>
                  <a:gd name="T35" fmla="*/ 49 h 63"/>
                  <a:gd name="T36" fmla="*/ 55 w 65"/>
                  <a:gd name="T37" fmla="*/ 55 h 63"/>
                  <a:gd name="T38" fmla="*/ 49 w 65"/>
                  <a:gd name="T39" fmla="*/ 59 h 63"/>
                  <a:gd name="T40" fmla="*/ 43 w 65"/>
                  <a:gd name="T41" fmla="*/ 61 h 63"/>
                  <a:gd name="T42" fmla="*/ 37 w 65"/>
                  <a:gd name="T43" fmla="*/ 63 h 63"/>
                  <a:gd name="T44" fmla="*/ 31 w 65"/>
                  <a:gd name="T45" fmla="*/ 63 h 63"/>
                  <a:gd name="T46" fmla="*/ 25 w 65"/>
                  <a:gd name="T47" fmla="*/ 63 h 63"/>
                  <a:gd name="T48" fmla="*/ 19 w 65"/>
                  <a:gd name="T49" fmla="*/ 61 h 63"/>
                  <a:gd name="T50" fmla="*/ 14 w 65"/>
                  <a:gd name="T51" fmla="*/ 57 h 63"/>
                  <a:gd name="T52" fmla="*/ 10 w 65"/>
                  <a:gd name="T53" fmla="*/ 53 h 63"/>
                  <a:gd name="T54" fmla="*/ 6 w 65"/>
                  <a:gd name="T55" fmla="*/ 49 h 63"/>
                  <a:gd name="T56" fmla="*/ 2 w 65"/>
                  <a:gd name="T57" fmla="*/ 43 h 63"/>
                  <a:gd name="T58" fmla="*/ 0 w 65"/>
                  <a:gd name="T59" fmla="*/ 37 h 63"/>
                  <a:gd name="T60" fmla="*/ 0 w 65"/>
                  <a:gd name="T61" fmla="*/ 31 h 63"/>
                  <a:gd name="T62" fmla="*/ 0 w 65"/>
                  <a:gd name="T63" fmla="*/ 25 h 63"/>
                  <a:gd name="T64" fmla="*/ 2 w 65"/>
                  <a:gd name="T65" fmla="*/ 17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 y="17"/>
                    </a:moveTo>
                    <a:lnTo>
                      <a:pt x="6" y="12"/>
                    </a:lnTo>
                    <a:lnTo>
                      <a:pt x="10" y="8"/>
                    </a:lnTo>
                    <a:lnTo>
                      <a:pt x="16" y="4"/>
                    </a:lnTo>
                    <a:lnTo>
                      <a:pt x="21" y="2"/>
                    </a:lnTo>
                    <a:lnTo>
                      <a:pt x="27" y="0"/>
                    </a:lnTo>
                    <a:lnTo>
                      <a:pt x="33" y="0"/>
                    </a:lnTo>
                    <a:lnTo>
                      <a:pt x="39" y="0"/>
                    </a:lnTo>
                    <a:lnTo>
                      <a:pt x="45" y="2"/>
                    </a:lnTo>
                    <a:lnTo>
                      <a:pt x="51" y="6"/>
                    </a:lnTo>
                    <a:lnTo>
                      <a:pt x="57" y="10"/>
                    </a:lnTo>
                    <a:lnTo>
                      <a:pt x="59" y="13"/>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19" y="61"/>
                    </a:lnTo>
                    <a:lnTo>
                      <a:pt x="14" y="57"/>
                    </a:lnTo>
                    <a:lnTo>
                      <a:pt x="10" y="53"/>
                    </a:lnTo>
                    <a:lnTo>
                      <a:pt x="6" y="49"/>
                    </a:lnTo>
                    <a:lnTo>
                      <a:pt x="2" y="43"/>
                    </a:lnTo>
                    <a:lnTo>
                      <a:pt x="0" y="37"/>
                    </a:lnTo>
                    <a:lnTo>
                      <a:pt x="0" y="31"/>
                    </a:lnTo>
                    <a:lnTo>
                      <a:pt x="0" y="25"/>
                    </a:lnTo>
                    <a:lnTo>
                      <a:pt x="2" y="1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5" name="Freeform 600"/>
              <p:cNvSpPr>
                <a:spLocks/>
              </p:cNvSpPr>
              <p:nvPr/>
            </p:nvSpPr>
            <p:spPr bwMode="auto">
              <a:xfrm>
                <a:off x="5176" y="1532"/>
                <a:ext cx="65" cy="63"/>
              </a:xfrm>
              <a:custGeom>
                <a:avLst/>
                <a:gdLst>
                  <a:gd name="T0" fmla="*/ 2 w 65"/>
                  <a:gd name="T1" fmla="*/ 17 h 63"/>
                  <a:gd name="T2" fmla="*/ 2 w 65"/>
                  <a:gd name="T3" fmla="*/ 17 h 63"/>
                  <a:gd name="T4" fmla="*/ 6 w 65"/>
                  <a:gd name="T5" fmla="*/ 12 h 63"/>
                  <a:gd name="T6" fmla="*/ 10 w 65"/>
                  <a:gd name="T7" fmla="*/ 8 h 63"/>
                  <a:gd name="T8" fmla="*/ 16 w 65"/>
                  <a:gd name="T9" fmla="*/ 4 h 63"/>
                  <a:gd name="T10" fmla="*/ 21 w 65"/>
                  <a:gd name="T11" fmla="*/ 2 h 63"/>
                  <a:gd name="T12" fmla="*/ 27 w 65"/>
                  <a:gd name="T13" fmla="*/ 0 h 63"/>
                  <a:gd name="T14" fmla="*/ 33 w 65"/>
                  <a:gd name="T15" fmla="*/ 0 h 63"/>
                  <a:gd name="T16" fmla="*/ 39 w 65"/>
                  <a:gd name="T17" fmla="*/ 0 h 63"/>
                  <a:gd name="T18" fmla="*/ 45 w 65"/>
                  <a:gd name="T19" fmla="*/ 2 h 63"/>
                  <a:gd name="T20" fmla="*/ 51 w 65"/>
                  <a:gd name="T21" fmla="*/ 6 h 63"/>
                  <a:gd name="T22" fmla="*/ 57 w 65"/>
                  <a:gd name="T23" fmla="*/ 10 h 63"/>
                  <a:gd name="T24" fmla="*/ 59 w 65"/>
                  <a:gd name="T25" fmla="*/ 13 h 63"/>
                  <a:gd name="T26" fmla="*/ 63 w 65"/>
                  <a:gd name="T27" fmla="*/ 19 h 63"/>
                  <a:gd name="T28" fmla="*/ 65 w 65"/>
                  <a:gd name="T29" fmla="*/ 25 h 63"/>
                  <a:gd name="T30" fmla="*/ 65 w 65"/>
                  <a:gd name="T31" fmla="*/ 31 h 63"/>
                  <a:gd name="T32" fmla="*/ 65 w 65"/>
                  <a:gd name="T33" fmla="*/ 37 h 63"/>
                  <a:gd name="T34" fmla="*/ 63 w 65"/>
                  <a:gd name="T35" fmla="*/ 45 h 63"/>
                  <a:gd name="T36" fmla="*/ 59 w 65"/>
                  <a:gd name="T37" fmla="*/ 49 h 63"/>
                  <a:gd name="T38" fmla="*/ 55 w 65"/>
                  <a:gd name="T39" fmla="*/ 55 h 63"/>
                  <a:gd name="T40" fmla="*/ 49 w 65"/>
                  <a:gd name="T41" fmla="*/ 59 h 63"/>
                  <a:gd name="T42" fmla="*/ 43 w 65"/>
                  <a:gd name="T43" fmla="*/ 61 h 63"/>
                  <a:gd name="T44" fmla="*/ 37 w 65"/>
                  <a:gd name="T45" fmla="*/ 63 h 63"/>
                  <a:gd name="T46" fmla="*/ 31 w 65"/>
                  <a:gd name="T47" fmla="*/ 63 h 63"/>
                  <a:gd name="T48" fmla="*/ 25 w 65"/>
                  <a:gd name="T49" fmla="*/ 63 h 63"/>
                  <a:gd name="T50" fmla="*/ 19 w 65"/>
                  <a:gd name="T51" fmla="*/ 61 h 63"/>
                  <a:gd name="T52" fmla="*/ 14 w 65"/>
                  <a:gd name="T53" fmla="*/ 57 h 63"/>
                  <a:gd name="T54" fmla="*/ 10 w 65"/>
                  <a:gd name="T55" fmla="*/ 53 h 63"/>
                  <a:gd name="T56" fmla="*/ 6 w 65"/>
                  <a:gd name="T57" fmla="*/ 49 h 63"/>
                  <a:gd name="T58" fmla="*/ 2 w 65"/>
                  <a:gd name="T59" fmla="*/ 43 h 63"/>
                  <a:gd name="T60" fmla="*/ 0 w 65"/>
                  <a:gd name="T61" fmla="*/ 37 h 63"/>
                  <a:gd name="T62" fmla="*/ 0 w 65"/>
                  <a:gd name="T63" fmla="*/ 31 h 63"/>
                  <a:gd name="T64" fmla="*/ 0 w 65"/>
                  <a:gd name="T65" fmla="*/ 25 h 63"/>
                  <a:gd name="T66" fmla="*/ 2 w 65"/>
                  <a:gd name="T67" fmla="*/ 17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 y="17"/>
                    </a:moveTo>
                    <a:lnTo>
                      <a:pt x="2" y="17"/>
                    </a:lnTo>
                    <a:lnTo>
                      <a:pt x="6" y="12"/>
                    </a:lnTo>
                    <a:lnTo>
                      <a:pt x="10" y="8"/>
                    </a:lnTo>
                    <a:lnTo>
                      <a:pt x="16" y="4"/>
                    </a:lnTo>
                    <a:lnTo>
                      <a:pt x="21" y="2"/>
                    </a:lnTo>
                    <a:lnTo>
                      <a:pt x="27" y="0"/>
                    </a:lnTo>
                    <a:lnTo>
                      <a:pt x="33" y="0"/>
                    </a:lnTo>
                    <a:lnTo>
                      <a:pt x="39" y="0"/>
                    </a:lnTo>
                    <a:lnTo>
                      <a:pt x="45" y="2"/>
                    </a:lnTo>
                    <a:lnTo>
                      <a:pt x="51" y="6"/>
                    </a:lnTo>
                    <a:lnTo>
                      <a:pt x="57" y="10"/>
                    </a:lnTo>
                    <a:lnTo>
                      <a:pt x="59" y="13"/>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19" y="61"/>
                    </a:lnTo>
                    <a:lnTo>
                      <a:pt x="14" y="57"/>
                    </a:lnTo>
                    <a:lnTo>
                      <a:pt x="10" y="53"/>
                    </a:lnTo>
                    <a:lnTo>
                      <a:pt x="6" y="49"/>
                    </a:lnTo>
                    <a:lnTo>
                      <a:pt x="2" y="43"/>
                    </a:lnTo>
                    <a:lnTo>
                      <a:pt x="0" y="37"/>
                    </a:lnTo>
                    <a:lnTo>
                      <a:pt x="0" y="31"/>
                    </a:lnTo>
                    <a:lnTo>
                      <a:pt x="0" y="25"/>
                    </a:lnTo>
                    <a:lnTo>
                      <a:pt x="2" y="1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6" name="Freeform 601"/>
              <p:cNvSpPr>
                <a:spLocks/>
              </p:cNvSpPr>
              <p:nvPr/>
            </p:nvSpPr>
            <p:spPr bwMode="auto">
              <a:xfrm>
                <a:off x="5142" y="1447"/>
                <a:ext cx="63" cy="63"/>
              </a:xfrm>
              <a:custGeom>
                <a:avLst/>
                <a:gdLst>
                  <a:gd name="T0" fmla="*/ 2 w 63"/>
                  <a:gd name="T1" fmla="*/ 18 h 63"/>
                  <a:gd name="T2" fmla="*/ 6 w 63"/>
                  <a:gd name="T3" fmla="*/ 14 h 63"/>
                  <a:gd name="T4" fmla="*/ 10 w 63"/>
                  <a:gd name="T5" fmla="*/ 8 h 63"/>
                  <a:gd name="T6" fmla="*/ 14 w 63"/>
                  <a:gd name="T7" fmla="*/ 4 h 63"/>
                  <a:gd name="T8" fmla="*/ 20 w 63"/>
                  <a:gd name="T9" fmla="*/ 2 h 63"/>
                  <a:gd name="T10" fmla="*/ 26 w 63"/>
                  <a:gd name="T11" fmla="*/ 0 h 63"/>
                  <a:gd name="T12" fmla="*/ 32 w 63"/>
                  <a:gd name="T13" fmla="*/ 0 h 63"/>
                  <a:gd name="T14" fmla="*/ 40 w 63"/>
                  <a:gd name="T15" fmla="*/ 0 h 63"/>
                  <a:gd name="T16" fmla="*/ 46 w 63"/>
                  <a:gd name="T17" fmla="*/ 2 h 63"/>
                  <a:gd name="T18" fmla="*/ 51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7 h 63"/>
                  <a:gd name="T32" fmla="*/ 61 w 63"/>
                  <a:gd name="T33" fmla="*/ 45 h 63"/>
                  <a:gd name="T34" fmla="*/ 57 w 63"/>
                  <a:gd name="T35" fmla="*/ 51 h 63"/>
                  <a:gd name="T36" fmla="*/ 53 w 63"/>
                  <a:gd name="T37" fmla="*/ 55 h 63"/>
                  <a:gd name="T38" fmla="*/ 50 w 63"/>
                  <a:gd name="T39" fmla="*/ 59 h 63"/>
                  <a:gd name="T40" fmla="*/ 44 w 63"/>
                  <a:gd name="T41" fmla="*/ 61 h 63"/>
                  <a:gd name="T42" fmla="*/ 38 w 63"/>
                  <a:gd name="T43" fmla="*/ 63 h 63"/>
                  <a:gd name="T44" fmla="*/ 32 w 63"/>
                  <a:gd name="T45" fmla="*/ 63 h 63"/>
                  <a:gd name="T46" fmla="*/ 24 w 63"/>
                  <a:gd name="T47" fmla="*/ 63 h 63"/>
                  <a:gd name="T48" fmla="*/ 18 w 63"/>
                  <a:gd name="T49" fmla="*/ 61 h 63"/>
                  <a:gd name="T50" fmla="*/ 12 w 63"/>
                  <a:gd name="T51" fmla="*/ 57 h 63"/>
                  <a:gd name="T52" fmla="*/ 8 w 63"/>
                  <a:gd name="T53" fmla="*/ 53 h 63"/>
                  <a:gd name="T54" fmla="*/ 4 w 63"/>
                  <a:gd name="T55" fmla="*/ 49 h 63"/>
                  <a:gd name="T56" fmla="*/ 2 w 63"/>
                  <a:gd name="T57" fmla="*/ 43 h 63"/>
                  <a:gd name="T58" fmla="*/ 0 w 63"/>
                  <a:gd name="T59" fmla="*/ 37 h 63"/>
                  <a:gd name="T60" fmla="*/ 0 w 63"/>
                  <a:gd name="T61" fmla="*/ 32 h 63"/>
                  <a:gd name="T62" fmla="*/ 0 w 63"/>
                  <a:gd name="T63" fmla="*/ 26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6" y="14"/>
                    </a:lnTo>
                    <a:lnTo>
                      <a:pt x="10" y="8"/>
                    </a:lnTo>
                    <a:lnTo>
                      <a:pt x="14" y="4"/>
                    </a:lnTo>
                    <a:lnTo>
                      <a:pt x="20" y="2"/>
                    </a:lnTo>
                    <a:lnTo>
                      <a:pt x="26" y="0"/>
                    </a:lnTo>
                    <a:lnTo>
                      <a:pt x="32" y="0"/>
                    </a:lnTo>
                    <a:lnTo>
                      <a:pt x="40" y="0"/>
                    </a:lnTo>
                    <a:lnTo>
                      <a:pt x="46" y="2"/>
                    </a:lnTo>
                    <a:lnTo>
                      <a:pt x="51" y="6"/>
                    </a:lnTo>
                    <a:lnTo>
                      <a:pt x="55" y="10"/>
                    </a:lnTo>
                    <a:lnTo>
                      <a:pt x="59" y="14"/>
                    </a:lnTo>
                    <a:lnTo>
                      <a:pt x="61" y="20"/>
                    </a:lnTo>
                    <a:lnTo>
                      <a:pt x="63" y="26"/>
                    </a:lnTo>
                    <a:lnTo>
                      <a:pt x="63" y="32"/>
                    </a:lnTo>
                    <a:lnTo>
                      <a:pt x="63" y="37"/>
                    </a:lnTo>
                    <a:lnTo>
                      <a:pt x="61" y="45"/>
                    </a:lnTo>
                    <a:lnTo>
                      <a:pt x="57" y="51"/>
                    </a:lnTo>
                    <a:lnTo>
                      <a:pt x="53" y="55"/>
                    </a:lnTo>
                    <a:lnTo>
                      <a:pt x="50" y="59"/>
                    </a:lnTo>
                    <a:lnTo>
                      <a:pt x="44" y="61"/>
                    </a:lnTo>
                    <a:lnTo>
                      <a:pt x="38" y="63"/>
                    </a:lnTo>
                    <a:lnTo>
                      <a:pt x="32" y="63"/>
                    </a:lnTo>
                    <a:lnTo>
                      <a:pt x="24" y="63"/>
                    </a:lnTo>
                    <a:lnTo>
                      <a:pt x="18" y="61"/>
                    </a:lnTo>
                    <a:lnTo>
                      <a:pt x="12" y="57"/>
                    </a:lnTo>
                    <a:lnTo>
                      <a:pt x="8" y="53"/>
                    </a:lnTo>
                    <a:lnTo>
                      <a:pt x="4" y="49"/>
                    </a:lnTo>
                    <a:lnTo>
                      <a:pt x="2" y="43"/>
                    </a:lnTo>
                    <a:lnTo>
                      <a:pt x="0" y="37"/>
                    </a:lnTo>
                    <a:lnTo>
                      <a:pt x="0" y="32"/>
                    </a:lnTo>
                    <a:lnTo>
                      <a:pt x="0" y="26"/>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7" name="Freeform 602"/>
              <p:cNvSpPr>
                <a:spLocks/>
              </p:cNvSpPr>
              <p:nvPr/>
            </p:nvSpPr>
            <p:spPr bwMode="auto">
              <a:xfrm>
                <a:off x="5142" y="1447"/>
                <a:ext cx="63" cy="63"/>
              </a:xfrm>
              <a:custGeom>
                <a:avLst/>
                <a:gdLst>
                  <a:gd name="T0" fmla="*/ 2 w 63"/>
                  <a:gd name="T1" fmla="*/ 18 h 63"/>
                  <a:gd name="T2" fmla="*/ 2 w 63"/>
                  <a:gd name="T3" fmla="*/ 18 h 63"/>
                  <a:gd name="T4" fmla="*/ 6 w 63"/>
                  <a:gd name="T5" fmla="*/ 14 h 63"/>
                  <a:gd name="T6" fmla="*/ 10 w 63"/>
                  <a:gd name="T7" fmla="*/ 8 h 63"/>
                  <a:gd name="T8" fmla="*/ 14 w 63"/>
                  <a:gd name="T9" fmla="*/ 4 h 63"/>
                  <a:gd name="T10" fmla="*/ 20 w 63"/>
                  <a:gd name="T11" fmla="*/ 2 h 63"/>
                  <a:gd name="T12" fmla="*/ 26 w 63"/>
                  <a:gd name="T13" fmla="*/ 0 h 63"/>
                  <a:gd name="T14" fmla="*/ 32 w 63"/>
                  <a:gd name="T15" fmla="*/ 0 h 63"/>
                  <a:gd name="T16" fmla="*/ 40 w 63"/>
                  <a:gd name="T17" fmla="*/ 0 h 63"/>
                  <a:gd name="T18" fmla="*/ 46 w 63"/>
                  <a:gd name="T19" fmla="*/ 2 h 63"/>
                  <a:gd name="T20" fmla="*/ 51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7 h 63"/>
                  <a:gd name="T34" fmla="*/ 61 w 63"/>
                  <a:gd name="T35" fmla="*/ 45 h 63"/>
                  <a:gd name="T36" fmla="*/ 57 w 63"/>
                  <a:gd name="T37" fmla="*/ 51 h 63"/>
                  <a:gd name="T38" fmla="*/ 53 w 63"/>
                  <a:gd name="T39" fmla="*/ 55 h 63"/>
                  <a:gd name="T40" fmla="*/ 50 w 63"/>
                  <a:gd name="T41" fmla="*/ 59 h 63"/>
                  <a:gd name="T42" fmla="*/ 44 w 63"/>
                  <a:gd name="T43" fmla="*/ 61 h 63"/>
                  <a:gd name="T44" fmla="*/ 38 w 63"/>
                  <a:gd name="T45" fmla="*/ 63 h 63"/>
                  <a:gd name="T46" fmla="*/ 32 w 63"/>
                  <a:gd name="T47" fmla="*/ 63 h 63"/>
                  <a:gd name="T48" fmla="*/ 24 w 63"/>
                  <a:gd name="T49" fmla="*/ 63 h 63"/>
                  <a:gd name="T50" fmla="*/ 18 w 63"/>
                  <a:gd name="T51" fmla="*/ 61 h 63"/>
                  <a:gd name="T52" fmla="*/ 12 w 63"/>
                  <a:gd name="T53" fmla="*/ 57 h 63"/>
                  <a:gd name="T54" fmla="*/ 8 w 63"/>
                  <a:gd name="T55" fmla="*/ 53 h 63"/>
                  <a:gd name="T56" fmla="*/ 4 w 63"/>
                  <a:gd name="T57" fmla="*/ 49 h 63"/>
                  <a:gd name="T58" fmla="*/ 2 w 63"/>
                  <a:gd name="T59" fmla="*/ 43 h 63"/>
                  <a:gd name="T60" fmla="*/ 0 w 63"/>
                  <a:gd name="T61" fmla="*/ 37 h 63"/>
                  <a:gd name="T62" fmla="*/ 0 w 63"/>
                  <a:gd name="T63" fmla="*/ 32 h 63"/>
                  <a:gd name="T64" fmla="*/ 0 w 63"/>
                  <a:gd name="T65" fmla="*/ 26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6" y="14"/>
                    </a:lnTo>
                    <a:lnTo>
                      <a:pt x="10" y="8"/>
                    </a:lnTo>
                    <a:lnTo>
                      <a:pt x="14" y="4"/>
                    </a:lnTo>
                    <a:lnTo>
                      <a:pt x="20" y="2"/>
                    </a:lnTo>
                    <a:lnTo>
                      <a:pt x="26" y="0"/>
                    </a:lnTo>
                    <a:lnTo>
                      <a:pt x="32" y="0"/>
                    </a:lnTo>
                    <a:lnTo>
                      <a:pt x="40" y="0"/>
                    </a:lnTo>
                    <a:lnTo>
                      <a:pt x="46" y="2"/>
                    </a:lnTo>
                    <a:lnTo>
                      <a:pt x="51" y="6"/>
                    </a:lnTo>
                    <a:lnTo>
                      <a:pt x="55" y="10"/>
                    </a:lnTo>
                    <a:lnTo>
                      <a:pt x="59" y="14"/>
                    </a:lnTo>
                    <a:lnTo>
                      <a:pt x="61" y="20"/>
                    </a:lnTo>
                    <a:lnTo>
                      <a:pt x="63" y="26"/>
                    </a:lnTo>
                    <a:lnTo>
                      <a:pt x="63" y="32"/>
                    </a:lnTo>
                    <a:lnTo>
                      <a:pt x="63" y="37"/>
                    </a:lnTo>
                    <a:lnTo>
                      <a:pt x="61" y="45"/>
                    </a:lnTo>
                    <a:lnTo>
                      <a:pt x="57" y="51"/>
                    </a:lnTo>
                    <a:lnTo>
                      <a:pt x="53" y="55"/>
                    </a:lnTo>
                    <a:lnTo>
                      <a:pt x="50" y="59"/>
                    </a:lnTo>
                    <a:lnTo>
                      <a:pt x="44" y="61"/>
                    </a:lnTo>
                    <a:lnTo>
                      <a:pt x="38" y="63"/>
                    </a:lnTo>
                    <a:lnTo>
                      <a:pt x="32" y="63"/>
                    </a:lnTo>
                    <a:lnTo>
                      <a:pt x="24" y="63"/>
                    </a:lnTo>
                    <a:lnTo>
                      <a:pt x="18" y="61"/>
                    </a:lnTo>
                    <a:lnTo>
                      <a:pt x="12" y="57"/>
                    </a:lnTo>
                    <a:lnTo>
                      <a:pt x="8" y="53"/>
                    </a:lnTo>
                    <a:lnTo>
                      <a:pt x="4" y="49"/>
                    </a:lnTo>
                    <a:lnTo>
                      <a:pt x="2" y="43"/>
                    </a:lnTo>
                    <a:lnTo>
                      <a:pt x="0" y="37"/>
                    </a:lnTo>
                    <a:lnTo>
                      <a:pt x="0" y="32"/>
                    </a:lnTo>
                    <a:lnTo>
                      <a:pt x="0" y="26"/>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8" name="Freeform 603"/>
              <p:cNvSpPr>
                <a:spLocks/>
              </p:cNvSpPr>
              <p:nvPr/>
            </p:nvSpPr>
            <p:spPr bwMode="auto">
              <a:xfrm>
                <a:off x="5164" y="1465"/>
                <a:ext cx="65" cy="65"/>
              </a:xfrm>
              <a:custGeom>
                <a:avLst/>
                <a:gdLst>
                  <a:gd name="T0" fmla="*/ 61 w 65"/>
                  <a:gd name="T1" fmla="*/ 45 h 65"/>
                  <a:gd name="T2" fmla="*/ 59 w 65"/>
                  <a:gd name="T3" fmla="*/ 51 h 65"/>
                  <a:gd name="T4" fmla="*/ 55 w 65"/>
                  <a:gd name="T5" fmla="*/ 55 h 65"/>
                  <a:gd name="T6" fmla="*/ 49 w 65"/>
                  <a:gd name="T7" fmla="*/ 59 h 65"/>
                  <a:gd name="T8" fmla="*/ 43 w 65"/>
                  <a:gd name="T9" fmla="*/ 63 h 65"/>
                  <a:gd name="T10" fmla="*/ 37 w 65"/>
                  <a:gd name="T11" fmla="*/ 65 h 65"/>
                  <a:gd name="T12" fmla="*/ 31 w 65"/>
                  <a:gd name="T13" fmla="*/ 65 h 65"/>
                  <a:gd name="T14" fmla="*/ 26 w 65"/>
                  <a:gd name="T15" fmla="*/ 63 h 65"/>
                  <a:gd name="T16" fmla="*/ 20 w 65"/>
                  <a:gd name="T17" fmla="*/ 61 h 65"/>
                  <a:gd name="T18" fmla="*/ 14 w 65"/>
                  <a:gd name="T19" fmla="*/ 59 h 65"/>
                  <a:gd name="T20" fmla="*/ 8 w 65"/>
                  <a:gd name="T21" fmla="*/ 55 h 65"/>
                  <a:gd name="T22" fmla="*/ 6 w 65"/>
                  <a:gd name="T23" fmla="*/ 49 h 65"/>
                  <a:gd name="T24" fmla="*/ 2 w 65"/>
                  <a:gd name="T25" fmla="*/ 43 h 65"/>
                  <a:gd name="T26" fmla="*/ 0 w 65"/>
                  <a:gd name="T27" fmla="*/ 37 h 65"/>
                  <a:gd name="T28" fmla="*/ 0 w 65"/>
                  <a:gd name="T29" fmla="*/ 31 h 65"/>
                  <a:gd name="T30" fmla="*/ 0 w 65"/>
                  <a:gd name="T31" fmla="*/ 25 h 65"/>
                  <a:gd name="T32" fmla="*/ 2 w 65"/>
                  <a:gd name="T33" fmla="*/ 19 h 65"/>
                  <a:gd name="T34" fmla="*/ 6 w 65"/>
                  <a:gd name="T35" fmla="*/ 14 h 65"/>
                  <a:gd name="T36" fmla="*/ 10 w 65"/>
                  <a:gd name="T37" fmla="*/ 8 h 65"/>
                  <a:gd name="T38" fmla="*/ 16 w 65"/>
                  <a:gd name="T39" fmla="*/ 6 h 65"/>
                  <a:gd name="T40" fmla="*/ 20 w 65"/>
                  <a:gd name="T41" fmla="*/ 2 h 65"/>
                  <a:gd name="T42" fmla="*/ 26 w 65"/>
                  <a:gd name="T43" fmla="*/ 0 h 65"/>
                  <a:gd name="T44" fmla="*/ 33 w 65"/>
                  <a:gd name="T45" fmla="*/ 0 h 65"/>
                  <a:gd name="T46" fmla="*/ 39 w 65"/>
                  <a:gd name="T47" fmla="*/ 0 h 65"/>
                  <a:gd name="T48" fmla="*/ 45 w 65"/>
                  <a:gd name="T49" fmla="*/ 4 h 65"/>
                  <a:gd name="T50" fmla="*/ 51 w 65"/>
                  <a:gd name="T51" fmla="*/ 6 h 65"/>
                  <a:gd name="T52" fmla="*/ 55 w 65"/>
                  <a:gd name="T53" fmla="*/ 10 h 65"/>
                  <a:gd name="T54" fmla="*/ 59 w 65"/>
                  <a:gd name="T55" fmla="*/ 16 h 65"/>
                  <a:gd name="T56" fmla="*/ 61 w 65"/>
                  <a:gd name="T57" fmla="*/ 19 h 65"/>
                  <a:gd name="T58" fmla="*/ 65 w 65"/>
                  <a:gd name="T59" fmla="*/ 27 h 65"/>
                  <a:gd name="T60" fmla="*/ 65 w 65"/>
                  <a:gd name="T61" fmla="*/ 33 h 65"/>
                  <a:gd name="T62" fmla="*/ 63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3" y="63"/>
                    </a:lnTo>
                    <a:lnTo>
                      <a:pt x="37" y="65"/>
                    </a:lnTo>
                    <a:lnTo>
                      <a:pt x="31" y="65"/>
                    </a:lnTo>
                    <a:lnTo>
                      <a:pt x="26" y="63"/>
                    </a:lnTo>
                    <a:lnTo>
                      <a:pt x="20" y="61"/>
                    </a:lnTo>
                    <a:lnTo>
                      <a:pt x="14" y="59"/>
                    </a:lnTo>
                    <a:lnTo>
                      <a:pt x="8" y="55"/>
                    </a:lnTo>
                    <a:lnTo>
                      <a:pt x="6" y="49"/>
                    </a:lnTo>
                    <a:lnTo>
                      <a:pt x="2" y="43"/>
                    </a:lnTo>
                    <a:lnTo>
                      <a:pt x="0" y="37"/>
                    </a:lnTo>
                    <a:lnTo>
                      <a:pt x="0" y="31"/>
                    </a:lnTo>
                    <a:lnTo>
                      <a:pt x="0" y="25"/>
                    </a:lnTo>
                    <a:lnTo>
                      <a:pt x="2" y="19"/>
                    </a:lnTo>
                    <a:lnTo>
                      <a:pt x="6" y="14"/>
                    </a:lnTo>
                    <a:lnTo>
                      <a:pt x="10" y="8"/>
                    </a:lnTo>
                    <a:lnTo>
                      <a:pt x="16" y="6"/>
                    </a:lnTo>
                    <a:lnTo>
                      <a:pt x="20" y="2"/>
                    </a:lnTo>
                    <a:lnTo>
                      <a:pt x="26" y="0"/>
                    </a:lnTo>
                    <a:lnTo>
                      <a:pt x="33" y="0"/>
                    </a:lnTo>
                    <a:lnTo>
                      <a:pt x="39" y="0"/>
                    </a:lnTo>
                    <a:lnTo>
                      <a:pt x="45" y="4"/>
                    </a:lnTo>
                    <a:lnTo>
                      <a:pt x="51" y="6"/>
                    </a:lnTo>
                    <a:lnTo>
                      <a:pt x="55" y="10"/>
                    </a:lnTo>
                    <a:lnTo>
                      <a:pt x="59" y="16"/>
                    </a:lnTo>
                    <a:lnTo>
                      <a:pt x="61" y="19"/>
                    </a:lnTo>
                    <a:lnTo>
                      <a:pt x="65" y="27"/>
                    </a:lnTo>
                    <a:lnTo>
                      <a:pt x="65" y="33"/>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9" name="Freeform 604"/>
              <p:cNvSpPr>
                <a:spLocks/>
              </p:cNvSpPr>
              <p:nvPr/>
            </p:nvSpPr>
            <p:spPr bwMode="auto">
              <a:xfrm>
                <a:off x="5164" y="1465"/>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3 w 65"/>
                  <a:gd name="T11" fmla="*/ 63 h 65"/>
                  <a:gd name="T12" fmla="*/ 37 w 65"/>
                  <a:gd name="T13" fmla="*/ 65 h 65"/>
                  <a:gd name="T14" fmla="*/ 31 w 65"/>
                  <a:gd name="T15" fmla="*/ 65 h 65"/>
                  <a:gd name="T16" fmla="*/ 26 w 65"/>
                  <a:gd name="T17" fmla="*/ 63 h 65"/>
                  <a:gd name="T18" fmla="*/ 20 w 65"/>
                  <a:gd name="T19" fmla="*/ 61 h 65"/>
                  <a:gd name="T20" fmla="*/ 14 w 65"/>
                  <a:gd name="T21" fmla="*/ 59 h 65"/>
                  <a:gd name="T22" fmla="*/ 8 w 65"/>
                  <a:gd name="T23" fmla="*/ 55 h 65"/>
                  <a:gd name="T24" fmla="*/ 6 w 65"/>
                  <a:gd name="T25" fmla="*/ 49 h 65"/>
                  <a:gd name="T26" fmla="*/ 2 w 65"/>
                  <a:gd name="T27" fmla="*/ 43 h 65"/>
                  <a:gd name="T28" fmla="*/ 0 w 65"/>
                  <a:gd name="T29" fmla="*/ 37 h 65"/>
                  <a:gd name="T30" fmla="*/ 0 w 65"/>
                  <a:gd name="T31" fmla="*/ 31 h 65"/>
                  <a:gd name="T32" fmla="*/ 0 w 65"/>
                  <a:gd name="T33" fmla="*/ 25 h 65"/>
                  <a:gd name="T34" fmla="*/ 2 w 65"/>
                  <a:gd name="T35" fmla="*/ 19 h 65"/>
                  <a:gd name="T36" fmla="*/ 6 w 65"/>
                  <a:gd name="T37" fmla="*/ 14 h 65"/>
                  <a:gd name="T38" fmla="*/ 10 w 65"/>
                  <a:gd name="T39" fmla="*/ 8 h 65"/>
                  <a:gd name="T40" fmla="*/ 16 w 65"/>
                  <a:gd name="T41" fmla="*/ 6 h 65"/>
                  <a:gd name="T42" fmla="*/ 20 w 65"/>
                  <a:gd name="T43" fmla="*/ 2 h 65"/>
                  <a:gd name="T44" fmla="*/ 26 w 65"/>
                  <a:gd name="T45" fmla="*/ 0 h 65"/>
                  <a:gd name="T46" fmla="*/ 33 w 65"/>
                  <a:gd name="T47" fmla="*/ 0 h 65"/>
                  <a:gd name="T48" fmla="*/ 39 w 65"/>
                  <a:gd name="T49" fmla="*/ 0 h 65"/>
                  <a:gd name="T50" fmla="*/ 45 w 65"/>
                  <a:gd name="T51" fmla="*/ 4 h 65"/>
                  <a:gd name="T52" fmla="*/ 51 w 65"/>
                  <a:gd name="T53" fmla="*/ 6 h 65"/>
                  <a:gd name="T54" fmla="*/ 55 w 65"/>
                  <a:gd name="T55" fmla="*/ 10 h 65"/>
                  <a:gd name="T56" fmla="*/ 59 w 65"/>
                  <a:gd name="T57" fmla="*/ 16 h 65"/>
                  <a:gd name="T58" fmla="*/ 61 w 65"/>
                  <a:gd name="T59" fmla="*/ 19 h 65"/>
                  <a:gd name="T60" fmla="*/ 65 w 65"/>
                  <a:gd name="T61" fmla="*/ 27 h 65"/>
                  <a:gd name="T62" fmla="*/ 65 w 65"/>
                  <a:gd name="T63" fmla="*/ 33 h 65"/>
                  <a:gd name="T64" fmla="*/ 63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3" y="63"/>
                    </a:lnTo>
                    <a:lnTo>
                      <a:pt x="37" y="65"/>
                    </a:lnTo>
                    <a:lnTo>
                      <a:pt x="31" y="65"/>
                    </a:lnTo>
                    <a:lnTo>
                      <a:pt x="26" y="63"/>
                    </a:lnTo>
                    <a:lnTo>
                      <a:pt x="20" y="61"/>
                    </a:lnTo>
                    <a:lnTo>
                      <a:pt x="14" y="59"/>
                    </a:lnTo>
                    <a:lnTo>
                      <a:pt x="8" y="55"/>
                    </a:lnTo>
                    <a:lnTo>
                      <a:pt x="6" y="49"/>
                    </a:lnTo>
                    <a:lnTo>
                      <a:pt x="2" y="43"/>
                    </a:lnTo>
                    <a:lnTo>
                      <a:pt x="0" y="37"/>
                    </a:lnTo>
                    <a:lnTo>
                      <a:pt x="0" y="31"/>
                    </a:lnTo>
                    <a:lnTo>
                      <a:pt x="0" y="25"/>
                    </a:lnTo>
                    <a:lnTo>
                      <a:pt x="2" y="19"/>
                    </a:lnTo>
                    <a:lnTo>
                      <a:pt x="6" y="14"/>
                    </a:lnTo>
                    <a:lnTo>
                      <a:pt x="10" y="8"/>
                    </a:lnTo>
                    <a:lnTo>
                      <a:pt x="16" y="6"/>
                    </a:lnTo>
                    <a:lnTo>
                      <a:pt x="20" y="2"/>
                    </a:lnTo>
                    <a:lnTo>
                      <a:pt x="26" y="0"/>
                    </a:lnTo>
                    <a:lnTo>
                      <a:pt x="33" y="0"/>
                    </a:lnTo>
                    <a:lnTo>
                      <a:pt x="39" y="0"/>
                    </a:lnTo>
                    <a:lnTo>
                      <a:pt x="45" y="4"/>
                    </a:lnTo>
                    <a:lnTo>
                      <a:pt x="51" y="6"/>
                    </a:lnTo>
                    <a:lnTo>
                      <a:pt x="55" y="10"/>
                    </a:lnTo>
                    <a:lnTo>
                      <a:pt x="59" y="16"/>
                    </a:lnTo>
                    <a:lnTo>
                      <a:pt x="61" y="19"/>
                    </a:lnTo>
                    <a:lnTo>
                      <a:pt x="65" y="27"/>
                    </a:lnTo>
                    <a:lnTo>
                      <a:pt x="65" y="33"/>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0" name="Freeform 605"/>
              <p:cNvSpPr>
                <a:spLocks/>
              </p:cNvSpPr>
              <p:nvPr/>
            </p:nvSpPr>
            <p:spPr bwMode="auto">
              <a:xfrm>
                <a:off x="5067" y="1494"/>
                <a:ext cx="63" cy="65"/>
              </a:xfrm>
              <a:custGeom>
                <a:avLst/>
                <a:gdLst>
                  <a:gd name="T0" fmla="*/ 2 w 63"/>
                  <a:gd name="T1" fmla="*/ 20 h 65"/>
                  <a:gd name="T2" fmla="*/ 6 w 63"/>
                  <a:gd name="T3" fmla="*/ 14 h 65"/>
                  <a:gd name="T4" fmla="*/ 10 w 63"/>
                  <a:gd name="T5" fmla="*/ 8 h 65"/>
                  <a:gd name="T6" fmla="*/ 14 w 63"/>
                  <a:gd name="T7" fmla="*/ 6 h 65"/>
                  <a:gd name="T8" fmla="*/ 20 w 63"/>
                  <a:gd name="T9" fmla="*/ 2 h 65"/>
                  <a:gd name="T10" fmla="*/ 26 w 63"/>
                  <a:gd name="T11" fmla="*/ 0 h 65"/>
                  <a:gd name="T12" fmla="*/ 32 w 63"/>
                  <a:gd name="T13" fmla="*/ 0 h 65"/>
                  <a:gd name="T14" fmla="*/ 40 w 63"/>
                  <a:gd name="T15" fmla="*/ 0 h 65"/>
                  <a:gd name="T16" fmla="*/ 46 w 63"/>
                  <a:gd name="T17" fmla="*/ 2 h 65"/>
                  <a:gd name="T18" fmla="*/ 52 w 63"/>
                  <a:gd name="T19" fmla="*/ 6 h 65"/>
                  <a:gd name="T20" fmla="*/ 56 w 63"/>
                  <a:gd name="T21" fmla="*/ 10 h 65"/>
                  <a:gd name="T22" fmla="*/ 60 w 63"/>
                  <a:gd name="T23" fmla="*/ 16 h 65"/>
                  <a:gd name="T24" fmla="*/ 61 w 63"/>
                  <a:gd name="T25" fmla="*/ 20 h 65"/>
                  <a:gd name="T26" fmla="*/ 63 w 63"/>
                  <a:gd name="T27" fmla="*/ 26 h 65"/>
                  <a:gd name="T28" fmla="*/ 63 w 63"/>
                  <a:gd name="T29" fmla="*/ 34 h 65"/>
                  <a:gd name="T30" fmla="*/ 63 w 63"/>
                  <a:gd name="T31" fmla="*/ 40 h 65"/>
                  <a:gd name="T32" fmla="*/ 61 w 63"/>
                  <a:gd name="T33" fmla="*/ 46 h 65"/>
                  <a:gd name="T34" fmla="*/ 58 w 63"/>
                  <a:gd name="T35" fmla="*/ 51 h 65"/>
                  <a:gd name="T36" fmla="*/ 54 w 63"/>
                  <a:gd name="T37" fmla="*/ 55 h 65"/>
                  <a:gd name="T38" fmla="*/ 50 w 63"/>
                  <a:gd name="T39" fmla="*/ 59 h 65"/>
                  <a:gd name="T40" fmla="*/ 44 w 63"/>
                  <a:gd name="T41" fmla="*/ 63 h 65"/>
                  <a:gd name="T42" fmla="*/ 38 w 63"/>
                  <a:gd name="T43" fmla="*/ 65 h 65"/>
                  <a:gd name="T44" fmla="*/ 32 w 63"/>
                  <a:gd name="T45" fmla="*/ 65 h 65"/>
                  <a:gd name="T46" fmla="*/ 26 w 63"/>
                  <a:gd name="T47" fmla="*/ 63 h 65"/>
                  <a:gd name="T48" fmla="*/ 18 w 63"/>
                  <a:gd name="T49" fmla="*/ 61 h 65"/>
                  <a:gd name="T50" fmla="*/ 14 w 63"/>
                  <a:gd name="T51" fmla="*/ 59 h 65"/>
                  <a:gd name="T52" fmla="*/ 8 w 63"/>
                  <a:gd name="T53" fmla="*/ 55 h 65"/>
                  <a:gd name="T54" fmla="*/ 4 w 63"/>
                  <a:gd name="T55" fmla="*/ 50 h 65"/>
                  <a:gd name="T56" fmla="*/ 2 w 63"/>
                  <a:gd name="T57" fmla="*/ 44 h 65"/>
                  <a:gd name="T58" fmla="*/ 0 w 63"/>
                  <a:gd name="T59" fmla="*/ 38 h 65"/>
                  <a:gd name="T60" fmla="*/ 0 w 63"/>
                  <a:gd name="T61" fmla="*/ 32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8"/>
                    </a:lnTo>
                    <a:lnTo>
                      <a:pt x="14" y="6"/>
                    </a:lnTo>
                    <a:lnTo>
                      <a:pt x="20" y="2"/>
                    </a:lnTo>
                    <a:lnTo>
                      <a:pt x="26" y="0"/>
                    </a:lnTo>
                    <a:lnTo>
                      <a:pt x="32" y="0"/>
                    </a:lnTo>
                    <a:lnTo>
                      <a:pt x="40" y="0"/>
                    </a:lnTo>
                    <a:lnTo>
                      <a:pt x="46" y="2"/>
                    </a:lnTo>
                    <a:lnTo>
                      <a:pt x="52" y="6"/>
                    </a:lnTo>
                    <a:lnTo>
                      <a:pt x="56" y="10"/>
                    </a:lnTo>
                    <a:lnTo>
                      <a:pt x="60" y="16"/>
                    </a:lnTo>
                    <a:lnTo>
                      <a:pt x="61" y="20"/>
                    </a:lnTo>
                    <a:lnTo>
                      <a:pt x="63" y="26"/>
                    </a:lnTo>
                    <a:lnTo>
                      <a:pt x="63" y="34"/>
                    </a:lnTo>
                    <a:lnTo>
                      <a:pt x="63" y="40"/>
                    </a:lnTo>
                    <a:lnTo>
                      <a:pt x="61" y="46"/>
                    </a:lnTo>
                    <a:lnTo>
                      <a:pt x="58" y="51"/>
                    </a:lnTo>
                    <a:lnTo>
                      <a:pt x="54" y="55"/>
                    </a:lnTo>
                    <a:lnTo>
                      <a:pt x="50" y="59"/>
                    </a:lnTo>
                    <a:lnTo>
                      <a:pt x="44" y="63"/>
                    </a:lnTo>
                    <a:lnTo>
                      <a:pt x="38" y="65"/>
                    </a:lnTo>
                    <a:lnTo>
                      <a:pt x="32" y="65"/>
                    </a:lnTo>
                    <a:lnTo>
                      <a:pt x="26" y="63"/>
                    </a:lnTo>
                    <a:lnTo>
                      <a:pt x="18" y="61"/>
                    </a:lnTo>
                    <a:lnTo>
                      <a:pt x="14" y="59"/>
                    </a:lnTo>
                    <a:lnTo>
                      <a:pt x="8" y="55"/>
                    </a:lnTo>
                    <a:lnTo>
                      <a:pt x="4" y="50"/>
                    </a:lnTo>
                    <a:lnTo>
                      <a:pt x="2" y="44"/>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1" name="Freeform 606"/>
              <p:cNvSpPr>
                <a:spLocks/>
              </p:cNvSpPr>
              <p:nvPr/>
            </p:nvSpPr>
            <p:spPr bwMode="auto">
              <a:xfrm>
                <a:off x="5067" y="1494"/>
                <a:ext cx="63" cy="65"/>
              </a:xfrm>
              <a:custGeom>
                <a:avLst/>
                <a:gdLst>
                  <a:gd name="T0" fmla="*/ 2 w 63"/>
                  <a:gd name="T1" fmla="*/ 20 h 65"/>
                  <a:gd name="T2" fmla="*/ 2 w 63"/>
                  <a:gd name="T3" fmla="*/ 20 h 65"/>
                  <a:gd name="T4" fmla="*/ 6 w 63"/>
                  <a:gd name="T5" fmla="*/ 14 h 65"/>
                  <a:gd name="T6" fmla="*/ 10 w 63"/>
                  <a:gd name="T7" fmla="*/ 8 h 65"/>
                  <a:gd name="T8" fmla="*/ 14 w 63"/>
                  <a:gd name="T9" fmla="*/ 6 h 65"/>
                  <a:gd name="T10" fmla="*/ 20 w 63"/>
                  <a:gd name="T11" fmla="*/ 2 h 65"/>
                  <a:gd name="T12" fmla="*/ 26 w 63"/>
                  <a:gd name="T13" fmla="*/ 0 h 65"/>
                  <a:gd name="T14" fmla="*/ 32 w 63"/>
                  <a:gd name="T15" fmla="*/ 0 h 65"/>
                  <a:gd name="T16" fmla="*/ 40 w 63"/>
                  <a:gd name="T17" fmla="*/ 0 h 65"/>
                  <a:gd name="T18" fmla="*/ 46 w 63"/>
                  <a:gd name="T19" fmla="*/ 2 h 65"/>
                  <a:gd name="T20" fmla="*/ 52 w 63"/>
                  <a:gd name="T21" fmla="*/ 6 h 65"/>
                  <a:gd name="T22" fmla="*/ 56 w 63"/>
                  <a:gd name="T23" fmla="*/ 10 h 65"/>
                  <a:gd name="T24" fmla="*/ 60 w 63"/>
                  <a:gd name="T25" fmla="*/ 16 h 65"/>
                  <a:gd name="T26" fmla="*/ 61 w 63"/>
                  <a:gd name="T27" fmla="*/ 20 h 65"/>
                  <a:gd name="T28" fmla="*/ 63 w 63"/>
                  <a:gd name="T29" fmla="*/ 26 h 65"/>
                  <a:gd name="T30" fmla="*/ 63 w 63"/>
                  <a:gd name="T31" fmla="*/ 34 h 65"/>
                  <a:gd name="T32" fmla="*/ 63 w 63"/>
                  <a:gd name="T33" fmla="*/ 40 h 65"/>
                  <a:gd name="T34" fmla="*/ 61 w 63"/>
                  <a:gd name="T35" fmla="*/ 46 h 65"/>
                  <a:gd name="T36" fmla="*/ 58 w 63"/>
                  <a:gd name="T37" fmla="*/ 51 h 65"/>
                  <a:gd name="T38" fmla="*/ 54 w 63"/>
                  <a:gd name="T39" fmla="*/ 55 h 65"/>
                  <a:gd name="T40" fmla="*/ 50 w 63"/>
                  <a:gd name="T41" fmla="*/ 59 h 65"/>
                  <a:gd name="T42" fmla="*/ 44 w 63"/>
                  <a:gd name="T43" fmla="*/ 63 h 65"/>
                  <a:gd name="T44" fmla="*/ 38 w 63"/>
                  <a:gd name="T45" fmla="*/ 65 h 65"/>
                  <a:gd name="T46" fmla="*/ 32 w 63"/>
                  <a:gd name="T47" fmla="*/ 65 h 65"/>
                  <a:gd name="T48" fmla="*/ 26 w 63"/>
                  <a:gd name="T49" fmla="*/ 63 h 65"/>
                  <a:gd name="T50" fmla="*/ 18 w 63"/>
                  <a:gd name="T51" fmla="*/ 61 h 65"/>
                  <a:gd name="T52" fmla="*/ 14 w 63"/>
                  <a:gd name="T53" fmla="*/ 59 h 65"/>
                  <a:gd name="T54" fmla="*/ 8 w 63"/>
                  <a:gd name="T55" fmla="*/ 55 h 65"/>
                  <a:gd name="T56" fmla="*/ 4 w 63"/>
                  <a:gd name="T57" fmla="*/ 50 h 65"/>
                  <a:gd name="T58" fmla="*/ 2 w 63"/>
                  <a:gd name="T59" fmla="*/ 44 h 65"/>
                  <a:gd name="T60" fmla="*/ 0 w 63"/>
                  <a:gd name="T61" fmla="*/ 38 h 65"/>
                  <a:gd name="T62" fmla="*/ 0 w 63"/>
                  <a:gd name="T63" fmla="*/ 32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1" y="20"/>
                    </a:lnTo>
                    <a:lnTo>
                      <a:pt x="63" y="26"/>
                    </a:lnTo>
                    <a:lnTo>
                      <a:pt x="63" y="34"/>
                    </a:lnTo>
                    <a:lnTo>
                      <a:pt x="63" y="40"/>
                    </a:lnTo>
                    <a:lnTo>
                      <a:pt x="61" y="46"/>
                    </a:lnTo>
                    <a:lnTo>
                      <a:pt x="58" y="51"/>
                    </a:lnTo>
                    <a:lnTo>
                      <a:pt x="54" y="55"/>
                    </a:lnTo>
                    <a:lnTo>
                      <a:pt x="50" y="59"/>
                    </a:lnTo>
                    <a:lnTo>
                      <a:pt x="44" y="63"/>
                    </a:lnTo>
                    <a:lnTo>
                      <a:pt x="38" y="65"/>
                    </a:lnTo>
                    <a:lnTo>
                      <a:pt x="32" y="65"/>
                    </a:lnTo>
                    <a:lnTo>
                      <a:pt x="26" y="63"/>
                    </a:lnTo>
                    <a:lnTo>
                      <a:pt x="18" y="61"/>
                    </a:lnTo>
                    <a:lnTo>
                      <a:pt x="14" y="59"/>
                    </a:lnTo>
                    <a:lnTo>
                      <a:pt x="8" y="55"/>
                    </a:lnTo>
                    <a:lnTo>
                      <a:pt x="4" y="50"/>
                    </a:lnTo>
                    <a:lnTo>
                      <a:pt x="2" y="44"/>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2" name="Freeform 607"/>
              <p:cNvSpPr>
                <a:spLocks/>
              </p:cNvSpPr>
              <p:nvPr/>
            </p:nvSpPr>
            <p:spPr bwMode="auto">
              <a:xfrm>
                <a:off x="5103" y="1463"/>
                <a:ext cx="65" cy="63"/>
              </a:xfrm>
              <a:custGeom>
                <a:avLst/>
                <a:gdLst>
                  <a:gd name="T0" fmla="*/ 4 w 65"/>
                  <a:gd name="T1" fmla="*/ 18 h 63"/>
                  <a:gd name="T2" fmla="*/ 6 w 65"/>
                  <a:gd name="T3" fmla="*/ 12 h 63"/>
                  <a:gd name="T4" fmla="*/ 12 w 65"/>
                  <a:gd name="T5" fmla="*/ 8 h 63"/>
                  <a:gd name="T6" fmla="*/ 16 w 65"/>
                  <a:gd name="T7" fmla="*/ 4 h 63"/>
                  <a:gd name="T8" fmla="*/ 22 w 65"/>
                  <a:gd name="T9" fmla="*/ 2 h 63"/>
                  <a:gd name="T10" fmla="*/ 27 w 65"/>
                  <a:gd name="T11" fmla="*/ 0 h 63"/>
                  <a:gd name="T12" fmla="*/ 33 w 65"/>
                  <a:gd name="T13" fmla="*/ 0 h 63"/>
                  <a:gd name="T14" fmla="*/ 39 w 65"/>
                  <a:gd name="T15" fmla="*/ 0 h 63"/>
                  <a:gd name="T16" fmla="*/ 45 w 65"/>
                  <a:gd name="T17" fmla="*/ 2 h 63"/>
                  <a:gd name="T18" fmla="*/ 51 w 65"/>
                  <a:gd name="T19" fmla="*/ 6 h 63"/>
                  <a:gd name="T20" fmla="*/ 57 w 65"/>
                  <a:gd name="T21" fmla="*/ 10 h 63"/>
                  <a:gd name="T22" fmla="*/ 59 w 65"/>
                  <a:gd name="T23" fmla="*/ 14 h 63"/>
                  <a:gd name="T24" fmla="*/ 63 w 65"/>
                  <a:gd name="T25" fmla="*/ 19 h 63"/>
                  <a:gd name="T26" fmla="*/ 65 w 65"/>
                  <a:gd name="T27" fmla="*/ 25 h 63"/>
                  <a:gd name="T28" fmla="*/ 65 w 65"/>
                  <a:gd name="T29" fmla="*/ 31 h 63"/>
                  <a:gd name="T30" fmla="*/ 65 w 65"/>
                  <a:gd name="T31" fmla="*/ 37 h 63"/>
                  <a:gd name="T32" fmla="*/ 63 w 65"/>
                  <a:gd name="T33" fmla="*/ 45 h 63"/>
                  <a:gd name="T34" fmla="*/ 59 w 65"/>
                  <a:gd name="T35" fmla="*/ 49 h 63"/>
                  <a:gd name="T36" fmla="*/ 55 w 65"/>
                  <a:gd name="T37" fmla="*/ 55 h 63"/>
                  <a:gd name="T38" fmla="*/ 49 w 65"/>
                  <a:gd name="T39" fmla="*/ 59 h 63"/>
                  <a:gd name="T40" fmla="*/ 43 w 65"/>
                  <a:gd name="T41" fmla="*/ 61 h 63"/>
                  <a:gd name="T42" fmla="*/ 37 w 65"/>
                  <a:gd name="T43" fmla="*/ 63 h 63"/>
                  <a:gd name="T44" fmla="*/ 31 w 65"/>
                  <a:gd name="T45" fmla="*/ 63 h 63"/>
                  <a:gd name="T46" fmla="*/ 25 w 65"/>
                  <a:gd name="T47" fmla="*/ 63 h 63"/>
                  <a:gd name="T48" fmla="*/ 20 w 65"/>
                  <a:gd name="T49" fmla="*/ 61 h 63"/>
                  <a:gd name="T50" fmla="*/ 14 w 65"/>
                  <a:gd name="T51" fmla="*/ 57 h 63"/>
                  <a:gd name="T52" fmla="*/ 10 w 65"/>
                  <a:gd name="T53" fmla="*/ 53 h 63"/>
                  <a:gd name="T54" fmla="*/ 6 w 65"/>
                  <a:gd name="T55" fmla="*/ 49 h 63"/>
                  <a:gd name="T56" fmla="*/ 2 w 65"/>
                  <a:gd name="T57" fmla="*/ 43 h 63"/>
                  <a:gd name="T58" fmla="*/ 2 w 65"/>
                  <a:gd name="T59" fmla="*/ 37 h 63"/>
                  <a:gd name="T60" fmla="*/ 0 w 65"/>
                  <a:gd name="T61" fmla="*/ 31 h 63"/>
                  <a:gd name="T62" fmla="*/ 2 w 65"/>
                  <a:gd name="T63" fmla="*/ 25 h 63"/>
                  <a:gd name="T64" fmla="*/ 4 w 65"/>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 y="18"/>
                    </a:moveTo>
                    <a:lnTo>
                      <a:pt x="6" y="12"/>
                    </a:lnTo>
                    <a:lnTo>
                      <a:pt x="12" y="8"/>
                    </a:lnTo>
                    <a:lnTo>
                      <a:pt x="16" y="4"/>
                    </a:lnTo>
                    <a:lnTo>
                      <a:pt x="22" y="2"/>
                    </a:lnTo>
                    <a:lnTo>
                      <a:pt x="27" y="0"/>
                    </a:lnTo>
                    <a:lnTo>
                      <a:pt x="33" y="0"/>
                    </a:lnTo>
                    <a:lnTo>
                      <a:pt x="39" y="0"/>
                    </a:lnTo>
                    <a:lnTo>
                      <a:pt x="45" y="2"/>
                    </a:lnTo>
                    <a:lnTo>
                      <a:pt x="51" y="6"/>
                    </a:lnTo>
                    <a:lnTo>
                      <a:pt x="57" y="10"/>
                    </a:lnTo>
                    <a:lnTo>
                      <a:pt x="59" y="14"/>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2" y="37"/>
                    </a:lnTo>
                    <a:lnTo>
                      <a:pt x="0" y="31"/>
                    </a:lnTo>
                    <a:lnTo>
                      <a:pt x="2" y="25"/>
                    </a:lnTo>
                    <a:lnTo>
                      <a:pt x="4" y="18"/>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3" name="Freeform 608"/>
              <p:cNvSpPr>
                <a:spLocks/>
              </p:cNvSpPr>
              <p:nvPr/>
            </p:nvSpPr>
            <p:spPr bwMode="auto">
              <a:xfrm>
                <a:off x="5103" y="1463"/>
                <a:ext cx="65" cy="63"/>
              </a:xfrm>
              <a:custGeom>
                <a:avLst/>
                <a:gdLst>
                  <a:gd name="T0" fmla="*/ 4 w 65"/>
                  <a:gd name="T1" fmla="*/ 18 h 63"/>
                  <a:gd name="T2" fmla="*/ 4 w 65"/>
                  <a:gd name="T3" fmla="*/ 18 h 63"/>
                  <a:gd name="T4" fmla="*/ 6 w 65"/>
                  <a:gd name="T5" fmla="*/ 12 h 63"/>
                  <a:gd name="T6" fmla="*/ 12 w 65"/>
                  <a:gd name="T7" fmla="*/ 8 h 63"/>
                  <a:gd name="T8" fmla="*/ 16 w 65"/>
                  <a:gd name="T9" fmla="*/ 4 h 63"/>
                  <a:gd name="T10" fmla="*/ 22 w 65"/>
                  <a:gd name="T11" fmla="*/ 2 h 63"/>
                  <a:gd name="T12" fmla="*/ 27 w 65"/>
                  <a:gd name="T13" fmla="*/ 0 h 63"/>
                  <a:gd name="T14" fmla="*/ 33 w 65"/>
                  <a:gd name="T15" fmla="*/ 0 h 63"/>
                  <a:gd name="T16" fmla="*/ 39 w 65"/>
                  <a:gd name="T17" fmla="*/ 0 h 63"/>
                  <a:gd name="T18" fmla="*/ 45 w 65"/>
                  <a:gd name="T19" fmla="*/ 2 h 63"/>
                  <a:gd name="T20" fmla="*/ 51 w 65"/>
                  <a:gd name="T21" fmla="*/ 6 h 63"/>
                  <a:gd name="T22" fmla="*/ 57 w 65"/>
                  <a:gd name="T23" fmla="*/ 10 h 63"/>
                  <a:gd name="T24" fmla="*/ 59 w 65"/>
                  <a:gd name="T25" fmla="*/ 14 h 63"/>
                  <a:gd name="T26" fmla="*/ 63 w 65"/>
                  <a:gd name="T27" fmla="*/ 19 h 63"/>
                  <a:gd name="T28" fmla="*/ 65 w 65"/>
                  <a:gd name="T29" fmla="*/ 25 h 63"/>
                  <a:gd name="T30" fmla="*/ 65 w 65"/>
                  <a:gd name="T31" fmla="*/ 31 h 63"/>
                  <a:gd name="T32" fmla="*/ 65 w 65"/>
                  <a:gd name="T33" fmla="*/ 37 h 63"/>
                  <a:gd name="T34" fmla="*/ 63 w 65"/>
                  <a:gd name="T35" fmla="*/ 45 h 63"/>
                  <a:gd name="T36" fmla="*/ 59 w 65"/>
                  <a:gd name="T37" fmla="*/ 49 h 63"/>
                  <a:gd name="T38" fmla="*/ 55 w 65"/>
                  <a:gd name="T39" fmla="*/ 55 h 63"/>
                  <a:gd name="T40" fmla="*/ 49 w 65"/>
                  <a:gd name="T41" fmla="*/ 59 h 63"/>
                  <a:gd name="T42" fmla="*/ 43 w 65"/>
                  <a:gd name="T43" fmla="*/ 61 h 63"/>
                  <a:gd name="T44" fmla="*/ 37 w 65"/>
                  <a:gd name="T45" fmla="*/ 63 h 63"/>
                  <a:gd name="T46" fmla="*/ 31 w 65"/>
                  <a:gd name="T47" fmla="*/ 63 h 63"/>
                  <a:gd name="T48" fmla="*/ 25 w 65"/>
                  <a:gd name="T49" fmla="*/ 63 h 63"/>
                  <a:gd name="T50" fmla="*/ 20 w 65"/>
                  <a:gd name="T51" fmla="*/ 61 h 63"/>
                  <a:gd name="T52" fmla="*/ 14 w 65"/>
                  <a:gd name="T53" fmla="*/ 57 h 63"/>
                  <a:gd name="T54" fmla="*/ 10 w 65"/>
                  <a:gd name="T55" fmla="*/ 53 h 63"/>
                  <a:gd name="T56" fmla="*/ 6 w 65"/>
                  <a:gd name="T57" fmla="*/ 49 h 63"/>
                  <a:gd name="T58" fmla="*/ 2 w 65"/>
                  <a:gd name="T59" fmla="*/ 43 h 63"/>
                  <a:gd name="T60" fmla="*/ 2 w 65"/>
                  <a:gd name="T61" fmla="*/ 37 h 63"/>
                  <a:gd name="T62" fmla="*/ 0 w 65"/>
                  <a:gd name="T63" fmla="*/ 31 h 63"/>
                  <a:gd name="T64" fmla="*/ 2 w 65"/>
                  <a:gd name="T65" fmla="*/ 25 h 63"/>
                  <a:gd name="T66" fmla="*/ 4 w 65"/>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 y="18"/>
                    </a:moveTo>
                    <a:lnTo>
                      <a:pt x="4" y="18"/>
                    </a:lnTo>
                    <a:lnTo>
                      <a:pt x="6" y="12"/>
                    </a:lnTo>
                    <a:lnTo>
                      <a:pt x="12" y="8"/>
                    </a:lnTo>
                    <a:lnTo>
                      <a:pt x="16" y="4"/>
                    </a:lnTo>
                    <a:lnTo>
                      <a:pt x="22" y="2"/>
                    </a:lnTo>
                    <a:lnTo>
                      <a:pt x="27" y="0"/>
                    </a:lnTo>
                    <a:lnTo>
                      <a:pt x="33" y="0"/>
                    </a:lnTo>
                    <a:lnTo>
                      <a:pt x="39" y="0"/>
                    </a:lnTo>
                    <a:lnTo>
                      <a:pt x="45" y="2"/>
                    </a:lnTo>
                    <a:lnTo>
                      <a:pt x="51" y="6"/>
                    </a:lnTo>
                    <a:lnTo>
                      <a:pt x="57" y="10"/>
                    </a:lnTo>
                    <a:lnTo>
                      <a:pt x="59" y="14"/>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2" y="37"/>
                    </a:lnTo>
                    <a:lnTo>
                      <a:pt x="0" y="31"/>
                    </a:lnTo>
                    <a:lnTo>
                      <a:pt x="2" y="25"/>
                    </a:lnTo>
                    <a:lnTo>
                      <a:pt x="4"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4" name="Freeform 609"/>
              <p:cNvSpPr>
                <a:spLocks/>
              </p:cNvSpPr>
              <p:nvPr/>
            </p:nvSpPr>
            <p:spPr bwMode="auto">
              <a:xfrm>
                <a:off x="5193" y="1502"/>
                <a:ext cx="63" cy="65"/>
              </a:xfrm>
              <a:custGeom>
                <a:avLst/>
                <a:gdLst>
                  <a:gd name="T0" fmla="*/ 2 w 63"/>
                  <a:gd name="T1" fmla="*/ 20 h 65"/>
                  <a:gd name="T2" fmla="*/ 6 w 63"/>
                  <a:gd name="T3" fmla="*/ 14 h 65"/>
                  <a:gd name="T4" fmla="*/ 10 w 63"/>
                  <a:gd name="T5" fmla="*/ 10 h 65"/>
                  <a:gd name="T6" fmla="*/ 14 w 63"/>
                  <a:gd name="T7" fmla="*/ 6 h 65"/>
                  <a:gd name="T8" fmla="*/ 20 w 63"/>
                  <a:gd name="T9" fmla="*/ 2 h 65"/>
                  <a:gd name="T10" fmla="*/ 26 w 63"/>
                  <a:gd name="T11" fmla="*/ 0 h 65"/>
                  <a:gd name="T12" fmla="*/ 32 w 63"/>
                  <a:gd name="T13" fmla="*/ 0 h 65"/>
                  <a:gd name="T14" fmla="*/ 38 w 63"/>
                  <a:gd name="T15" fmla="*/ 2 h 65"/>
                  <a:gd name="T16" fmla="*/ 44 w 63"/>
                  <a:gd name="T17" fmla="*/ 4 h 65"/>
                  <a:gd name="T18" fmla="*/ 50 w 63"/>
                  <a:gd name="T19" fmla="*/ 6 h 65"/>
                  <a:gd name="T20" fmla="*/ 56 w 63"/>
                  <a:gd name="T21" fmla="*/ 10 h 65"/>
                  <a:gd name="T22" fmla="*/ 60 w 63"/>
                  <a:gd name="T23" fmla="*/ 16 h 65"/>
                  <a:gd name="T24" fmla="*/ 62 w 63"/>
                  <a:gd name="T25" fmla="*/ 22 h 65"/>
                  <a:gd name="T26" fmla="*/ 63 w 63"/>
                  <a:gd name="T27" fmla="*/ 28 h 65"/>
                  <a:gd name="T28" fmla="*/ 63 w 63"/>
                  <a:gd name="T29" fmla="*/ 34 h 65"/>
                  <a:gd name="T30" fmla="*/ 63 w 63"/>
                  <a:gd name="T31" fmla="*/ 40 h 65"/>
                  <a:gd name="T32" fmla="*/ 62 w 63"/>
                  <a:gd name="T33" fmla="*/ 45 h 65"/>
                  <a:gd name="T34" fmla="*/ 58 w 63"/>
                  <a:gd name="T35" fmla="*/ 51 h 65"/>
                  <a:gd name="T36" fmla="*/ 54 w 63"/>
                  <a:gd name="T37" fmla="*/ 57 h 65"/>
                  <a:gd name="T38" fmla="*/ 50 w 63"/>
                  <a:gd name="T39" fmla="*/ 59 h 65"/>
                  <a:gd name="T40" fmla="*/ 44 w 63"/>
                  <a:gd name="T41" fmla="*/ 63 h 65"/>
                  <a:gd name="T42" fmla="*/ 38 w 63"/>
                  <a:gd name="T43" fmla="*/ 65 h 65"/>
                  <a:gd name="T44" fmla="*/ 32 w 63"/>
                  <a:gd name="T45" fmla="*/ 65 h 65"/>
                  <a:gd name="T46" fmla="*/ 26 w 63"/>
                  <a:gd name="T47" fmla="*/ 65 h 65"/>
                  <a:gd name="T48" fmla="*/ 18 w 63"/>
                  <a:gd name="T49" fmla="*/ 61 h 65"/>
                  <a:gd name="T50" fmla="*/ 14 w 63"/>
                  <a:gd name="T51" fmla="*/ 59 h 65"/>
                  <a:gd name="T52" fmla="*/ 8 w 63"/>
                  <a:gd name="T53" fmla="*/ 55 h 65"/>
                  <a:gd name="T54" fmla="*/ 4 w 63"/>
                  <a:gd name="T55" fmla="*/ 49 h 65"/>
                  <a:gd name="T56" fmla="*/ 2 w 63"/>
                  <a:gd name="T57" fmla="*/ 43 h 65"/>
                  <a:gd name="T58" fmla="*/ 0 w 63"/>
                  <a:gd name="T59" fmla="*/ 38 h 65"/>
                  <a:gd name="T60" fmla="*/ 0 w 63"/>
                  <a:gd name="T61" fmla="*/ 32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10"/>
                    </a:lnTo>
                    <a:lnTo>
                      <a:pt x="14" y="6"/>
                    </a:lnTo>
                    <a:lnTo>
                      <a:pt x="20" y="2"/>
                    </a:lnTo>
                    <a:lnTo>
                      <a:pt x="26" y="0"/>
                    </a:lnTo>
                    <a:lnTo>
                      <a:pt x="32" y="0"/>
                    </a:lnTo>
                    <a:lnTo>
                      <a:pt x="38" y="2"/>
                    </a:lnTo>
                    <a:lnTo>
                      <a:pt x="44" y="4"/>
                    </a:lnTo>
                    <a:lnTo>
                      <a:pt x="50" y="6"/>
                    </a:lnTo>
                    <a:lnTo>
                      <a:pt x="56" y="10"/>
                    </a:lnTo>
                    <a:lnTo>
                      <a:pt x="60" y="16"/>
                    </a:lnTo>
                    <a:lnTo>
                      <a:pt x="62" y="22"/>
                    </a:lnTo>
                    <a:lnTo>
                      <a:pt x="63" y="28"/>
                    </a:lnTo>
                    <a:lnTo>
                      <a:pt x="63" y="34"/>
                    </a:lnTo>
                    <a:lnTo>
                      <a:pt x="63" y="40"/>
                    </a:lnTo>
                    <a:lnTo>
                      <a:pt x="62" y="45"/>
                    </a:lnTo>
                    <a:lnTo>
                      <a:pt x="58" y="51"/>
                    </a:lnTo>
                    <a:lnTo>
                      <a:pt x="54" y="57"/>
                    </a:lnTo>
                    <a:lnTo>
                      <a:pt x="50" y="59"/>
                    </a:lnTo>
                    <a:lnTo>
                      <a:pt x="44" y="63"/>
                    </a:lnTo>
                    <a:lnTo>
                      <a:pt x="38" y="65"/>
                    </a:lnTo>
                    <a:lnTo>
                      <a:pt x="32" y="65"/>
                    </a:lnTo>
                    <a:lnTo>
                      <a:pt x="26" y="65"/>
                    </a:lnTo>
                    <a:lnTo>
                      <a:pt x="18" y="61"/>
                    </a:lnTo>
                    <a:lnTo>
                      <a:pt x="14" y="59"/>
                    </a:lnTo>
                    <a:lnTo>
                      <a:pt x="8" y="55"/>
                    </a:lnTo>
                    <a:lnTo>
                      <a:pt x="4" y="49"/>
                    </a:lnTo>
                    <a:lnTo>
                      <a:pt x="2" y="43"/>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5" name="Freeform 610"/>
              <p:cNvSpPr>
                <a:spLocks/>
              </p:cNvSpPr>
              <p:nvPr/>
            </p:nvSpPr>
            <p:spPr bwMode="auto">
              <a:xfrm>
                <a:off x="5193" y="1502"/>
                <a:ext cx="63" cy="65"/>
              </a:xfrm>
              <a:custGeom>
                <a:avLst/>
                <a:gdLst>
                  <a:gd name="T0" fmla="*/ 2 w 63"/>
                  <a:gd name="T1" fmla="*/ 20 h 65"/>
                  <a:gd name="T2" fmla="*/ 2 w 63"/>
                  <a:gd name="T3" fmla="*/ 20 h 65"/>
                  <a:gd name="T4" fmla="*/ 6 w 63"/>
                  <a:gd name="T5" fmla="*/ 14 h 65"/>
                  <a:gd name="T6" fmla="*/ 10 w 63"/>
                  <a:gd name="T7" fmla="*/ 10 h 65"/>
                  <a:gd name="T8" fmla="*/ 14 w 63"/>
                  <a:gd name="T9" fmla="*/ 6 h 65"/>
                  <a:gd name="T10" fmla="*/ 20 w 63"/>
                  <a:gd name="T11" fmla="*/ 2 h 65"/>
                  <a:gd name="T12" fmla="*/ 26 w 63"/>
                  <a:gd name="T13" fmla="*/ 0 h 65"/>
                  <a:gd name="T14" fmla="*/ 32 w 63"/>
                  <a:gd name="T15" fmla="*/ 0 h 65"/>
                  <a:gd name="T16" fmla="*/ 38 w 63"/>
                  <a:gd name="T17" fmla="*/ 2 h 65"/>
                  <a:gd name="T18" fmla="*/ 44 w 63"/>
                  <a:gd name="T19" fmla="*/ 4 h 65"/>
                  <a:gd name="T20" fmla="*/ 50 w 63"/>
                  <a:gd name="T21" fmla="*/ 6 h 65"/>
                  <a:gd name="T22" fmla="*/ 56 w 63"/>
                  <a:gd name="T23" fmla="*/ 10 h 65"/>
                  <a:gd name="T24" fmla="*/ 60 w 63"/>
                  <a:gd name="T25" fmla="*/ 16 h 65"/>
                  <a:gd name="T26" fmla="*/ 62 w 63"/>
                  <a:gd name="T27" fmla="*/ 22 h 65"/>
                  <a:gd name="T28" fmla="*/ 63 w 63"/>
                  <a:gd name="T29" fmla="*/ 28 h 65"/>
                  <a:gd name="T30" fmla="*/ 63 w 63"/>
                  <a:gd name="T31" fmla="*/ 34 h 65"/>
                  <a:gd name="T32" fmla="*/ 63 w 63"/>
                  <a:gd name="T33" fmla="*/ 40 h 65"/>
                  <a:gd name="T34" fmla="*/ 62 w 63"/>
                  <a:gd name="T35" fmla="*/ 45 h 65"/>
                  <a:gd name="T36" fmla="*/ 58 w 63"/>
                  <a:gd name="T37" fmla="*/ 51 h 65"/>
                  <a:gd name="T38" fmla="*/ 54 w 63"/>
                  <a:gd name="T39" fmla="*/ 57 h 65"/>
                  <a:gd name="T40" fmla="*/ 50 w 63"/>
                  <a:gd name="T41" fmla="*/ 59 h 65"/>
                  <a:gd name="T42" fmla="*/ 44 w 63"/>
                  <a:gd name="T43" fmla="*/ 63 h 65"/>
                  <a:gd name="T44" fmla="*/ 38 w 63"/>
                  <a:gd name="T45" fmla="*/ 65 h 65"/>
                  <a:gd name="T46" fmla="*/ 32 w 63"/>
                  <a:gd name="T47" fmla="*/ 65 h 65"/>
                  <a:gd name="T48" fmla="*/ 26 w 63"/>
                  <a:gd name="T49" fmla="*/ 65 h 65"/>
                  <a:gd name="T50" fmla="*/ 18 w 63"/>
                  <a:gd name="T51" fmla="*/ 61 h 65"/>
                  <a:gd name="T52" fmla="*/ 14 w 63"/>
                  <a:gd name="T53" fmla="*/ 59 h 65"/>
                  <a:gd name="T54" fmla="*/ 8 w 63"/>
                  <a:gd name="T55" fmla="*/ 55 h 65"/>
                  <a:gd name="T56" fmla="*/ 4 w 63"/>
                  <a:gd name="T57" fmla="*/ 49 h 65"/>
                  <a:gd name="T58" fmla="*/ 2 w 63"/>
                  <a:gd name="T59" fmla="*/ 43 h 65"/>
                  <a:gd name="T60" fmla="*/ 0 w 63"/>
                  <a:gd name="T61" fmla="*/ 38 h 65"/>
                  <a:gd name="T62" fmla="*/ 0 w 63"/>
                  <a:gd name="T63" fmla="*/ 32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10"/>
                    </a:lnTo>
                    <a:lnTo>
                      <a:pt x="14" y="6"/>
                    </a:lnTo>
                    <a:lnTo>
                      <a:pt x="20" y="2"/>
                    </a:lnTo>
                    <a:lnTo>
                      <a:pt x="26" y="0"/>
                    </a:lnTo>
                    <a:lnTo>
                      <a:pt x="32" y="0"/>
                    </a:lnTo>
                    <a:lnTo>
                      <a:pt x="38" y="2"/>
                    </a:lnTo>
                    <a:lnTo>
                      <a:pt x="44" y="4"/>
                    </a:lnTo>
                    <a:lnTo>
                      <a:pt x="50" y="6"/>
                    </a:lnTo>
                    <a:lnTo>
                      <a:pt x="56" y="10"/>
                    </a:lnTo>
                    <a:lnTo>
                      <a:pt x="60" y="16"/>
                    </a:lnTo>
                    <a:lnTo>
                      <a:pt x="62" y="22"/>
                    </a:lnTo>
                    <a:lnTo>
                      <a:pt x="63" y="28"/>
                    </a:lnTo>
                    <a:lnTo>
                      <a:pt x="63" y="34"/>
                    </a:lnTo>
                    <a:lnTo>
                      <a:pt x="63" y="40"/>
                    </a:lnTo>
                    <a:lnTo>
                      <a:pt x="62" y="45"/>
                    </a:lnTo>
                    <a:lnTo>
                      <a:pt x="58" y="51"/>
                    </a:lnTo>
                    <a:lnTo>
                      <a:pt x="54" y="57"/>
                    </a:lnTo>
                    <a:lnTo>
                      <a:pt x="50" y="59"/>
                    </a:lnTo>
                    <a:lnTo>
                      <a:pt x="44" y="63"/>
                    </a:lnTo>
                    <a:lnTo>
                      <a:pt x="38" y="65"/>
                    </a:lnTo>
                    <a:lnTo>
                      <a:pt x="32" y="65"/>
                    </a:lnTo>
                    <a:lnTo>
                      <a:pt x="26" y="65"/>
                    </a:lnTo>
                    <a:lnTo>
                      <a:pt x="18" y="61"/>
                    </a:lnTo>
                    <a:lnTo>
                      <a:pt x="14" y="59"/>
                    </a:lnTo>
                    <a:lnTo>
                      <a:pt x="8" y="55"/>
                    </a:lnTo>
                    <a:lnTo>
                      <a:pt x="4" y="49"/>
                    </a:lnTo>
                    <a:lnTo>
                      <a:pt x="2" y="43"/>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6" name="Freeform 611"/>
              <p:cNvSpPr>
                <a:spLocks/>
              </p:cNvSpPr>
              <p:nvPr/>
            </p:nvSpPr>
            <p:spPr bwMode="auto">
              <a:xfrm>
                <a:off x="5134" y="1561"/>
                <a:ext cx="65" cy="65"/>
              </a:xfrm>
              <a:custGeom>
                <a:avLst/>
                <a:gdLst>
                  <a:gd name="T0" fmla="*/ 61 w 65"/>
                  <a:gd name="T1" fmla="*/ 46 h 65"/>
                  <a:gd name="T2" fmla="*/ 59 w 65"/>
                  <a:gd name="T3" fmla="*/ 49 h 65"/>
                  <a:gd name="T4" fmla="*/ 56 w 65"/>
                  <a:gd name="T5" fmla="*/ 55 h 65"/>
                  <a:gd name="T6" fmla="*/ 50 w 65"/>
                  <a:gd name="T7" fmla="*/ 59 h 65"/>
                  <a:gd name="T8" fmla="*/ 44 w 65"/>
                  <a:gd name="T9" fmla="*/ 61 h 65"/>
                  <a:gd name="T10" fmla="*/ 38 w 65"/>
                  <a:gd name="T11" fmla="*/ 63 h 65"/>
                  <a:gd name="T12" fmla="*/ 32 w 65"/>
                  <a:gd name="T13" fmla="*/ 65 h 65"/>
                  <a:gd name="T14" fmla="*/ 26 w 65"/>
                  <a:gd name="T15" fmla="*/ 63 h 65"/>
                  <a:gd name="T16" fmla="*/ 20 w 65"/>
                  <a:gd name="T17" fmla="*/ 61 h 65"/>
                  <a:gd name="T18" fmla="*/ 14 w 65"/>
                  <a:gd name="T19" fmla="*/ 57 h 65"/>
                  <a:gd name="T20" fmla="*/ 8 w 65"/>
                  <a:gd name="T21" fmla="*/ 53 h 65"/>
                  <a:gd name="T22" fmla="*/ 6 w 65"/>
                  <a:gd name="T23" fmla="*/ 49 h 65"/>
                  <a:gd name="T24" fmla="*/ 2 w 65"/>
                  <a:gd name="T25" fmla="*/ 44 h 65"/>
                  <a:gd name="T26" fmla="*/ 0 w 65"/>
                  <a:gd name="T27" fmla="*/ 38 h 65"/>
                  <a:gd name="T28" fmla="*/ 0 w 65"/>
                  <a:gd name="T29" fmla="*/ 32 h 65"/>
                  <a:gd name="T30" fmla="*/ 2 w 65"/>
                  <a:gd name="T31" fmla="*/ 26 h 65"/>
                  <a:gd name="T32" fmla="*/ 4 w 65"/>
                  <a:gd name="T33" fmla="*/ 20 h 65"/>
                  <a:gd name="T34" fmla="*/ 6 w 65"/>
                  <a:gd name="T35" fmla="*/ 14 h 65"/>
                  <a:gd name="T36" fmla="*/ 10 w 65"/>
                  <a:gd name="T37" fmla="*/ 8 h 65"/>
                  <a:gd name="T38" fmla="*/ 16 w 65"/>
                  <a:gd name="T39" fmla="*/ 4 h 65"/>
                  <a:gd name="T40" fmla="*/ 22 w 65"/>
                  <a:gd name="T41" fmla="*/ 2 h 65"/>
                  <a:gd name="T42" fmla="*/ 28 w 65"/>
                  <a:gd name="T43" fmla="*/ 0 h 65"/>
                  <a:gd name="T44" fmla="*/ 34 w 65"/>
                  <a:gd name="T45" fmla="*/ 0 h 65"/>
                  <a:gd name="T46" fmla="*/ 40 w 65"/>
                  <a:gd name="T47" fmla="*/ 0 h 65"/>
                  <a:gd name="T48" fmla="*/ 46 w 65"/>
                  <a:gd name="T49" fmla="*/ 2 h 65"/>
                  <a:gd name="T50" fmla="*/ 52 w 65"/>
                  <a:gd name="T51" fmla="*/ 6 h 65"/>
                  <a:gd name="T52" fmla="*/ 56 w 65"/>
                  <a:gd name="T53" fmla="*/ 10 h 65"/>
                  <a:gd name="T54" fmla="*/ 59 w 65"/>
                  <a:gd name="T55" fmla="*/ 14 h 65"/>
                  <a:gd name="T56" fmla="*/ 63 w 65"/>
                  <a:gd name="T57" fmla="*/ 20 h 65"/>
                  <a:gd name="T58" fmla="*/ 65 w 65"/>
                  <a:gd name="T59" fmla="*/ 26 h 65"/>
                  <a:gd name="T60" fmla="*/ 65 w 65"/>
                  <a:gd name="T61" fmla="*/ 32 h 65"/>
                  <a:gd name="T62" fmla="*/ 63 w 65"/>
                  <a:gd name="T63" fmla="*/ 38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59" y="49"/>
                    </a:lnTo>
                    <a:lnTo>
                      <a:pt x="56" y="55"/>
                    </a:lnTo>
                    <a:lnTo>
                      <a:pt x="50" y="59"/>
                    </a:lnTo>
                    <a:lnTo>
                      <a:pt x="44" y="61"/>
                    </a:lnTo>
                    <a:lnTo>
                      <a:pt x="38" y="63"/>
                    </a:lnTo>
                    <a:lnTo>
                      <a:pt x="32" y="65"/>
                    </a:lnTo>
                    <a:lnTo>
                      <a:pt x="26" y="63"/>
                    </a:lnTo>
                    <a:lnTo>
                      <a:pt x="20" y="61"/>
                    </a:lnTo>
                    <a:lnTo>
                      <a:pt x="14" y="57"/>
                    </a:lnTo>
                    <a:lnTo>
                      <a:pt x="8" y="53"/>
                    </a:lnTo>
                    <a:lnTo>
                      <a:pt x="6" y="49"/>
                    </a:lnTo>
                    <a:lnTo>
                      <a:pt x="2" y="44"/>
                    </a:lnTo>
                    <a:lnTo>
                      <a:pt x="0" y="38"/>
                    </a:lnTo>
                    <a:lnTo>
                      <a:pt x="0" y="32"/>
                    </a:lnTo>
                    <a:lnTo>
                      <a:pt x="2" y="26"/>
                    </a:lnTo>
                    <a:lnTo>
                      <a:pt x="4" y="20"/>
                    </a:lnTo>
                    <a:lnTo>
                      <a:pt x="6" y="14"/>
                    </a:lnTo>
                    <a:lnTo>
                      <a:pt x="10" y="8"/>
                    </a:lnTo>
                    <a:lnTo>
                      <a:pt x="16" y="4"/>
                    </a:lnTo>
                    <a:lnTo>
                      <a:pt x="22" y="2"/>
                    </a:lnTo>
                    <a:lnTo>
                      <a:pt x="28" y="0"/>
                    </a:lnTo>
                    <a:lnTo>
                      <a:pt x="34" y="0"/>
                    </a:lnTo>
                    <a:lnTo>
                      <a:pt x="40" y="0"/>
                    </a:lnTo>
                    <a:lnTo>
                      <a:pt x="46" y="2"/>
                    </a:lnTo>
                    <a:lnTo>
                      <a:pt x="52" y="6"/>
                    </a:lnTo>
                    <a:lnTo>
                      <a:pt x="56" y="10"/>
                    </a:lnTo>
                    <a:lnTo>
                      <a:pt x="59" y="14"/>
                    </a:lnTo>
                    <a:lnTo>
                      <a:pt x="63" y="20"/>
                    </a:lnTo>
                    <a:lnTo>
                      <a:pt x="65" y="26"/>
                    </a:lnTo>
                    <a:lnTo>
                      <a:pt x="65" y="32"/>
                    </a:lnTo>
                    <a:lnTo>
                      <a:pt x="63" y="38"/>
                    </a:lnTo>
                    <a:lnTo>
                      <a:pt x="61"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7" name="Freeform 612"/>
              <p:cNvSpPr>
                <a:spLocks/>
              </p:cNvSpPr>
              <p:nvPr/>
            </p:nvSpPr>
            <p:spPr bwMode="auto">
              <a:xfrm>
                <a:off x="5134" y="1561"/>
                <a:ext cx="65" cy="65"/>
              </a:xfrm>
              <a:custGeom>
                <a:avLst/>
                <a:gdLst>
                  <a:gd name="T0" fmla="*/ 61 w 65"/>
                  <a:gd name="T1" fmla="*/ 46 h 65"/>
                  <a:gd name="T2" fmla="*/ 61 w 65"/>
                  <a:gd name="T3" fmla="*/ 46 h 65"/>
                  <a:gd name="T4" fmla="*/ 59 w 65"/>
                  <a:gd name="T5" fmla="*/ 49 h 65"/>
                  <a:gd name="T6" fmla="*/ 56 w 65"/>
                  <a:gd name="T7" fmla="*/ 55 h 65"/>
                  <a:gd name="T8" fmla="*/ 50 w 65"/>
                  <a:gd name="T9" fmla="*/ 59 h 65"/>
                  <a:gd name="T10" fmla="*/ 44 w 65"/>
                  <a:gd name="T11" fmla="*/ 61 h 65"/>
                  <a:gd name="T12" fmla="*/ 38 w 65"/>
                  <a:gd name="T13" fmla="*/ 63 h 65"/>
                  <a:gd name="T14" fmla="*/ 32 w 65"/>
                  <a:gd name="T15" fmla="*/ 65 h 65"/>
                  <a:gd name="T16" fmla="*/ 26 w 65"/>
                  <a:gd name="T17" fmla="*/ 63 h 65"/>
                  <a:gd name="T18" fmla="*/ 20 w 65"/>
                  <a:gd name="T19" fmla="*/ 61 h 65"/>
                  <a:gd name="T20" fmla="*/ 14 w 65"/>
                  <a:gd name="T21" fmla="*/ 57 h 65"/>
                  <a:gd name="T22" fmla="*/ 8 w 65"/>
                  <a:gd name="T23" fmla="*/ 53 h 65"/>
                  <a:gd name="T24" fmla="*/ 6 w 65"/>
                  <a:gd name="T25" fmla="*/ 49 h 65"/>
                  <a:gd name="T26" fmla="*/ 2 w 65"/>
                  <a:gd name="T27" fmla="*/ 44 h 65"/>
                  <a:gd name="T28" fmla="*/ 0 w 65"/>
                  <a:gd name="T29" fmla="*/ 38 h 65"/>
                  <a:gd name="T30" fmla="*/ 0 w 65"/>
                  <a:gd name="T31" fmla="*/ 32 h 65"/>
                  <a:gd name="T32" fmla="*/ 2 w 65"/>
                  <a:gd name="T33" fmla="*/ 26 h 65"/>
                  <a:gd name="T34" fmla="*/ 4 w 65"/>
                  <a:gd name="T35" fmla="*/ 20 h 65"/>
                  <a:gd name="T36" fmla="*/ 6 w 65"/>
                  <a:gd name="T37" fmla="*/ 14 h 65"/>
                  <a:gd name="T38" fmla="*/ 10 w 65"/>
                  <a:gd name="T39" fmla="*/ 8 h 65"/>
                  <a:gd name="T40" fmla="*/ 16 w 65"/>
                  <a:gd name="T41" fmla="*/ 4 h 65"/>
                  <a:gd name="T42" fmla="*/ 22 w 65"/>
                  <a:gd name="T43" fmla="*/ 2 h 65"/>
                  <a:gd name="T44" fmla="*/ 28 w 65"/>
                  <a:gd name="T45" fmla="*/ 0 h 65"/>
                  <a:gd name="T46" fmla="*/ 34 w 65"/>
                  <a:gd name="T47" fmla="*/ 0 h 65"/>
                  <a:gd name="T48" fmla="*/ 40 w 65"/>
                  <a:gd name="T49" fmla="*/ 0 h 65"/>
                  <a:gd name="T50" fmla="*/ 46 w 65"/>
                  <a:gd name="T51" fmla="*/ 2 h 65"/>
                  <a:gd name="T52" fmla="*/ 52 w 65"/>
                  <a:gd name="T53" fmla="*/ 6 h 65"/>
                  <a:gd name="T54" fmla="*/ 56 w 65"/>
                  <a:gd name="T55" fmla="*/ 10 h 65"/>
                  <a:gd name="T56" fmla="*/ 59 w 65"/>
                  <a:gd name="T57" fmla="*/ 14 h 65"/>
                  <a:gd name="T58" fmla="*/ 63 w 65"/>
                  <a:gd name="T59" fmla="*/ 20 h 65"/>
                  <a:gd name="T60" fmla="*/ 65 w 65"/>
                  <a:gd name="T61" fmla="*/ 26 h 65"/>
                  <a:gd name="T62" fmla="*/ 65 w 65"/>
                  <a:gd name="T63" fmla="*/ 32 h 65"/>
                  <a:gd name="T64" fmla="*/ 63 w 65"/>
                  <a:gd name="T65" fmla="*/ 38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59" y="49"/>
                    </a:lnTo>
                    <a:lnTo>
                      <a:pt x="56" y="55"/>
                    </a:lnTo>
                    <a:lnTo>
                      <a:pt x="50" y="59"/>
                    </a:lnTo>
                    <a:lnTo>
                      <a:pt x="44" y="61"/>
                    </a:lnTo>
                    <a:lnTo>
                      <a:pt x="38" y="63"/>
                    </a:lnTo>
                    <a:lnTo>
                      <a:pt x="32" y="65"/>
                    </a:lnTo>
                    <a:lnTo>
                      <a:pt x="26" y="63"/>
                    </a:lnTo>
                    <a:lnTo>
                      <a:pt x="20" y="61"/>
                    </a:lnTo>
                    <a:lnTo>
                      <a:pt x="14" y="57"/>
                    </a:lnTo>
                    <a:lnTo>
                      <a:pt x="8" y="53"/>
                    </a:lnTo>
                    <a:lnTo>
                      <a:pt x="6" y="49"/>
                    </a:lnTo>
                    <a:lnTo>
                      <a:pt x="2" y="44"/>
                    </a:lnTo>
                    <a:lnTo>
                      <a:pt x="0" y="38"/>
                    </a:lnTo>
                    <a:lnTo>
                      <a:pt x="0" y="32"/>
                    </a:lnTo>
                    <a:lnTo>
                      <a:pt x="2" y="26"/>
                    </a:lnTo>
                    <a:lnTo>
                      <a:pt x="4" y="20"/>
                    </a:lnTo>
                    <a:lnTo>
                      <a:pt x="6" y="14"/>
                    </a:lnTo>
                    <a:lnTo>
                      <a:pt x="10" y="8"/>
                    </a:lnTo>
                    <a:lnTo>
                      <a:pt x="16" y="4"/>
                    </a:lnTo>
                    <a:lnTo>
                      <a:pt x="22" y="2"/>
                    </a:lnTo>
                    <a:lnTo>
                      <a:pt x="28" y="0"/>
                    </a:lnTo>
                    <a:lnTo>
                      <a:pt x="34" y="0"/>
                    </a:lnTo>
                    <a:lnTo>
                      <a:pt x="40" y="0"/>
                    </a:lnTo>
                    <a:lnTo>
                      <a:pt x="46" y="2"/>
                    </a:lnTo>
                    <a:lnTo>
                      <a:pt x="52" y="6"/>
                    </a:lnTo>
                    <a:lnTo>
                      <a:pt x="56" y="10"/>
                    </a:lnTo>
                    <a:lnTo>
                      <a:pt x="59" y="14"/>
                    </a:lnTo>
                    <a:lnTo>
                      <a:pt x="63" y="20"/>
                    </a:lnTo>
                    <a:lnTo>
                      <a:pt x="65" y="26"/>
                    </a:lnTo>
                    <a:lnTo>
                      <a:pt x="65" y="32"/>
                    </a:lnTo>
                    <a:lnTo>
                      <a:pt x="63" y="38"/>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8" name="Freeform 613"/>
              <p:cNvSpPr>
                <a:spLocks/>
              </p:cNvSpPr>
              <p:nvPr/>
            </p:nvSpPr>
            <p:spPr bwMode="auto">
              <a:xfrm>
                <a:off x="5136" y="1510"/>
                <a:ext cx="65" cy="65"/>
              </a:xfrm>
              <a:custGeom>
                <a:avLst/>
                <a:gdLst>
                  <a:gd name="T0" fmla="*/ 4 w 65"/>
                  <a:gd name="T1" fmla="*/ 20 h 65"/>
                  <a:gd name="T2" fmla="*/ 6 w 65"/>
                  <a:gd name="T3" fmla="*/ 14 h 65"/>
                  <a:gd name="T4" fmla="*/ 10 w 65"/>
                  <a:gd name="T5" fmla="*/ 10 h 65"/>
                  <a:gd name="T6" fmla="*/ 16 w 65"/>
                  <a:gd name="T7" fmla="*/ 6 h 65"/>
                  <a:gd name="T8" fmla="*/ 22 w 65"/>
                  <a:gd name="T9" fmla="*/ 2 h 65"/>
                  <a:gd name="T10" fmla="*/ 28 w 65"/>
                  <a:gd name="T11" fmla="*/ 2 h 65"/>
                  <a:gd name="T12" fmla="*/ 34 w 65"/>
                  <a:gd name="T13" fmla="*/ 0 h 65"/>
                  <a:gd name="T14" fmla="*/ 40 w 65"/>
                  <a:gd name="T15" fmla="*/ 2 h 65"/>
                  <a:gd name="T16" fmla="*/ 46 w 65"/>
                  <a:gd name="T17" fmla="*/ 4 h 65"/>
                  <a:gd name="T18" fmla="*/ 52 w 65"/>
                  <a:gd name="T19" fmla="*/ 6 h 65"/>
                  <a:gd name="T20" fmla="*/ 57 w 65"/>
                  <a:gd name="T21" fmla="*/ 10 h 65"/>
                  <a:gd name="T22" fmla="*/ 59 w 65"/>
                  <a:gd name="T23" fmla="*/ 16 h 65"/>
                  <a:gd name="T24" fmla="*/ 63 w 65"/>
                  <a:gd name="T25" fmla="*/ 22 h 65"/>
                  <a:gd name="T26" fmla="*/ 65 w 65"/>
                  <a:gd name="T27" fmla="*/ 28 h 65"/>
                  <a:gd name="T28" fmla="*/ 65 w 65"/>
                  <a:gd name="T29" fmla="*/ 34 h 65"/>
                  <a:gd name="T30" fmla="*/ 65 w 65"/>
                  <a:gd name="T31" fmla="*/ 39 h 65"/>
                  <a:gd name="T32" fmla="*/ 61 w 65"/>
                  <a:gd name="T33" fmla="*/ 45 h 65"/>
                  <a:gd name="T34" fmla="*/ 59 w 65"/>
                  <a:gd name="T35" fmla="*/ 51 h 65"/>
                  <a:gd name="T36" fmla="*/ 56 w 65"/>
                  <a:gd name="T37" fmla="*/ 57 h 65"/>
                  <a:gd name="T38" fmla="*/ 50 w 65"/>
                  <a:gd name="T39" fmla="*/ 61 h 65"/>
                  <a:gd name="T40" fmla="*/ 46 w 65"/>
                  <a:gd name="T41" fmla="*/ 63 h 65"/>
                  <a:gd name="T42" fmla="*/ 38 w 65"/>
                  <a:gd name="T43" fmla="*/ 65 h 65"/>
                  <a:gd name="T44" fmla="*/ 32 w 65"/>
                  <a:gd name="T45" fmla="*/ 65 h 65"/>
                  <a:gd name="T46" fmla="*/ 26 w 65"/>
                  <a:gd name="T47" fmla="*/ 65 h 65"/>
                  <a:gd name="T48" fmla="*/ 20 w 65"/>
                  <a:gd name="T49" fmla="*/ 63 h 65"/>
                  <a:gd name="T50" fmla="*/ 14 w 65"/>
                  <a:gd name="T51" fmla="*/ 59 h 65"/>
                  <a:gd name="T52" fmla="*/ 10 w 65"/>
                  <a:gd name="T53" fmla="*/ 55 h 65"/>
                  <a:gd name="T54" fmla="*/ 6 w 65"/>
                  <a:gd name="T55" fmla="*/ 49 h 65"/>
                  <a:gd name="T56" fmla="*/ 2 w 65"/>
                  <a:gd name="T57" fmla="*/ 45 h 65"/>
                  <a:gd name="T58" fmla="*/ 2 w 65"/>
                  <a:gd name="T59" fmla="*/ 39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6" y="14"/>
                    </a:lnTo>
                    <a:lnTo>
                      <a:pt x="10" y="10"/>
                    </a:lnTo>
                    <a:lnTo>
                      <a:pt x="16" y="6"/>
                    </a:lnTo>
                    <a:lnTo>
                      <a:pt x="22" y="2"/>
                    </a:lnTo>
                    <a:lnTo>
                      <a:pt x="28" y="2"/>
                    </a:lnTo>
                    <a:lnTo>
                      <a:pt x="34" y="0"/>
                    </a:lnTo>
                    <a:lnTo>
                      <a:pt x="40" y="2"/>
                    </a:lnTo>
                    <a:lnTo>
                      <a:pt x="46" y="4"/>
                    </a:lnTo>
                    <a:lnTo>
                      <a:pt x="52" y="6"/>
                    </a:lnTo>
                    <a:lnTo>
                      <a:pt x="57" y="10"/>
                    </a:lnTo>
                    <a:lnTo>
                      <a:pt x="59" y="16"/>
                    </a:lnTo>
                    <a:lnTo>
                      <a:pt x="63" y="22"/>
                    </a:lnTo>
                    <a:lnTo>
                      <a:pt x="65" y="28"/>
                    </a:lnTo>
                    <a:lnTo>
                      <a:pt x="65" y="34"/>
                    </a:lnTo>
                    <a:lnTo>
                      <a:pt x="65" y="39"/>
                    </a:lnTo>
                    <a:lnTo>
                      <a:pt x="61" y="45"/>
                    </a:lnTo>
                    <a:lnTo>
                      <a:pt x="59" y="51"/>
                    </a:lnTo>
                    <a:lnTo>
                      <a:pt x="56" y="57"/>
                    </a:lnTo>
                    <a:lnTo>
                      <a:pt x="50" y="61"/>
                    </a:lnTo>
                    <a:lnTo>
                      <a:pt x="46" y="63"/>
                    </a:lnTo>
                    <a:lnTo>
                      <a:pt x="38" y="65"/>
                    </a:lnTo>
                    <a:lnTo>
                      <a:pt x="32" y="65"/>
                    </a:lnTo>
                    <a:lnTo>
                      <a:pt x="26" y="65"/>
                    </a:lnTo>
                    <a:lnTo>
                      <a:pt x="20" y="63"/>
                    </a:lnTo>
                    <a:lnTo>
                      <a:pt x="14" y="59"/>
                    </a:lnTo>
                    <a:lnTo>
                      <a:pt x="10" y="55"/>
                    </a:lnTo>
                    <a:lnTo>
                      <a:pt x="6" y="49"/>
                    </a:lnTo>
                    <a:lnTo>
                      <a:pt x="2" y="45"/>
                    </a:lnTo>
                    <a:lnTo>
                      <a:pt x="2" y="39"/>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9" name="Freeform 614"/>
              <p:cNvSpPr>
                <a:spLocks/>
              </p:cNvSpPr>
              <p:nvPr/>
            </p:nvSpPr>
            <p:spPr bwMode="auto">
              <a:xfrm>
                <a:off x="5136" y="1510"/>
                <a:ext cx="65" cy="65"/>
              </a:xfrm>
              <a:custGeom>
                <a:avLst/>
                <a:gdLst>
                  <a:gd name="T0" fmla="*/ 4 w 65"/>
                  <a:gd name="T1" fmla="*/ 20 h 65"/>
                  <a:gd name="T2" fmla="*/ 4 w 65"/>
                  <a:gd name="T3" fmla="*/ 20 h 65"/>
                  <a:gd name="T4" fmla="*/ 6 w 65"/>
                  <a:gd name="T5" fmla="*/ 14 h 65"/>
                  <a:gd name="T6" fmla="*/ 10 w 65"/>
                  <a:gd name="T7" fmla="*/ 10 h 65"/>
                  <a:gd name="T8" fmla="*/ 16 w 65"/>
                  <a:gd name="T9" fmla="*/ 6 h 65"/>
                  <a:gd name="T10" fmla="*/ 22 w 65"/>
                  <a:gd name="T11" fmla="*/ 2 h 65"/>
                  <a:gd name="T12" fmla="*/ 28 w 65"/>
                  <a:gd name="T13" fmla="*/ 2 h 65"/>
                  <a:gd name="T14" fmla="*/ 34 w 65"/>
                  <a:gd name="T15" fmla="*/ 0 h 65"/>
                  <a:gd name="T16" fmla="*/ 40 w 65"/>
                  <a:gd name="T17" fmla="*/ 2 h 65"/>
                  <a:gd name="T18" fmla="*/ 46 w 65"/>
                  <a:gd name="T19" fmla="*/ 4 h 65"/>
                  <a:gd name="T20" fmla="*/ 52 w 65"/>
                  <a:gd name="T21" fmla="*/ 6 h 65"/>
                  <a:gd name="T22" fmla="*/ 57 w 65"/>
                  <a:gd name="T23" fmla="*/ 10 h 65"/>
                  <a:gd name="T24" fmla="*/ 59 w 65"/>
                  <a:gd name="T25" fmla="*/ 16 h 65"/>
                  <a:gd name="T26" fmla="*/ 63 w 65"/>
                  <a:gd name="T27" fmla="*/ 22 h 65"/>
                  <a:gd name="T28" fmla="*/ 65 w 65"/>
                  <a:gd name="T29" fmla="*/ 28 h 65"/>
                  <a:gd name="T30" fmla="*/ 65 w 65"/>
                  <a:gd name="T31" fmla="*/ 34 h 65"/>
                  <a:gd name="T32" fmla="*/ 65 w 65"/>
                  <a:gd name="T33" fmla="*/ 39 h 65"/>
                  <a:gd name="T34" fmla="*/ 61 w 65"/>
                  <a:gd name="T35" fmla="*/ 45 h 65"/>
                  <a:gd name="T36" fmla="*/ 59 w 65"/>
                  <a:gd name="T37" fmla="*/ 51 h 65"/>
                  <a:gd name="T38" fmla="*/ 56 w 65"/>
                  <a:gd name="T39" fmla="*/ 57 h 65"/>
                  <a:gd name="T40" fmla="*/ 50 w 65"/>
                  <a:gd name="T41" fmla="*/ 61 h 65"/>
                  <a:gd name="T42" fmla="*/ 46 w 65"/>
                  <a:gd name="T43" fmla="*/ 63 h 65"/>
                  <a:gd name="T44" fmla="*/ 38 w 65"/>
                  <a:gd name="T45" fmla="*/ 65 h 65"/>
                  <a:gd name="T46" fmla="*/ 32 w 65"/>
                  <a:gd name="T47" fmla="*/ 65 h 65"/>
                  <a:gd name="T48" fmla="*/ 26 w 65"/>
                  <a:gd name="T49" fmla="*/ 65 h 65"/>
                  <a:gd name="T50" fmla="*/ 20 w 65"/>
                  <a:gd name="T51" fmla="*/ 63 h 65"/>
                  <a:gd name="T52" fmla="*/ 14 w 65"/>
                  <a:gd name="T53" fmla="*/ 59 h 65"/>
                  <a:gd name="T54" fmla="*/ 10 w 65"/>
                  <a:gd name="T55" fmla="*/ 55 h 65"/>
                  <a:gd name="T56" fmla="*/ 6 w 65"/>
                  <a:gd name="T57" fmla="*/ 49 h 65"/>
                  <a:gd name="T58" fmla="*/ 2 w 65"/>
                  <a:gd name="T59" fmla="*/ 45 h 65"/>
                  <a:gd name="T60" fmla="*/ 2 w 65"/>
                  <a:gd name="T61" fmla="*/ 39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6" y="14"/>
                    </a:lnTo>
                    <a:lnTo>
                      <a:pt x="10" y="10"/>
                    </a:lnTo>
                    <a:lnTo>
                      <a:pt x="16" y="6"/>
                    </a:lnTo>
                    <a:lnTo>
                      <a:pt x="22" y="2"/>
                    </a:lnTo>
                    <a:lnTo>
                      <a:pt x="28" y="2"/>
                    </a:lnTo>
                    <a:lnTo>
                      <a:pt x="34" y="0"/>
                    </a:lnTo>
                    <a:lnTo>
                      <a:pt x="40" y="2"/>
                    </a:lnTo>
                    <a:lnTo>
                      <a:pt x="46" y="4"/>
                    </a:lnTo>
                    <a:lnTo>
                      <a:pt x="52" y="6"/>
                    </a:lnTo>
                    <a:lnTo>
                      <a:pt x="57" y="10"/>
                    </a:lnTo>
                    <a:lnTo>
                      <a:pt x="59" y="16"/>
                    </a:lnTo>
                    <a:lnTo>
                      <a:pt x="63" y="22"/>
                    </a:lnTo>
                    <a:lnTo>
                      <a:pt x="65" y="28"/>
                    </a:lnTo>
                    <a:lnTo>
                      <a:pt x="65" y="34"/>
                    </a:lnTo>
                    <a:lnTo>
                      <a:pt x="65" y="39"/>
                    </a:lnTo>
                    <a:lnTo>
                      <a:pt x="61" y="45"/>
                    </a:lnTo>
                    <a:lnTo>
                      <a:pt x="59" y="51"/>
                    </a:lnTo>
                    <a:lnTo>
                      <a:pt x="56" y="57"/>
                    </a:lnTo>
                    <a:lnTo>
                      <a:pt x="50" y="61"/>
                    </a:lnTo>
                    <a:lnTo>
                      <a:pt x="46" y="63"/>
                    </a:lnTo>
                    <a:lnTo>
                      <a:pt x="38" y="65"/>
                    </a:lnTo>
                    <a:lnTo>
                      <a:pt x="32" y="65"/>
                    </a:lnTo>
                    <a:lnTo>
                      <a:pt x="26" y="65"/>
                    </a:lnTo>
                    <a:lnTo>
                      <a:pt x="20" y="63"/>
                    </a:lnTo>
                    <a:lnTo>
                      <a:pt x="14" y="59"/>
                    </a:lnTo>
                    <a:lnTo>
                      <a:pt x="10" y="55"/>
                    </a:lnTo>
                    <a:lnTo>
                      <a:pt x="6" y="49"/>
                    </a:lnTo>
                    <a:lnTo>
                      <a:pt x="2" y="45"/>
                    </a:lnTo>
                    <a:lnTo>
                      <a:pt x="2" y="39"/>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0" name="Freeform 615"/>
              <p:cNvSpPr>
                <a:spLocks/>
              </p:cNvSpPr>
              <p:nvPr/>
            </p:nvSpPr>
            <p:spPr bwMode="auto">
              <a:xfrm>
                <a:off x="5101" y="1526"/>
                <a:ext cx="65" cy="63"/>
              </a:xfrm>
              <a:custGeom>
                <a:avLst/>
                <a:gdLst>
                  <a:gd name="T0" fmla="*/ 61 w 65"/>
                  <a:gd name="T1" fmla="*/ 45 h 63"/>
                  <a:gd name="T2" fmla="*/ 59 w 65"/>
                  <a:gd name="T3" fmla="*/ 51 h 63"/>
                  <a:gd name="T4" fmla="*/ 53 w 65"/>
                  <a:gd name="T5" fmla="*/ 55 h 63"/>
                  <a:gd name="T6" fmla="*/ 49 w 65"/>
                  <a:gd name="T7" fmla="*/ 59 h 63"/>
                  <a:gd name="T8" fmla="*/ 43 w 65"/>
                  <a:gd name="T9" fmla="*/ 61 h 63"/>
                  <a:gd name="T10" fmla="*/ 37 w 65"/>
                  <a:gd name="T11" fmla="*/ 63 h 63"/>
                  <a:gd name="T12" fmla="*/ 31 w 65"/>
                  <a:gd name="T13" fmla="*/ 63 h 63"/>
                  <a:gd name="T14" fmla="*/ 26 w 65"/>
                  <a:gd name="T15" fmla="*/ 63 h 63"/>
                  <a:gd name="T16" fmla="*/ 20 w 65"/>
                  <a:gd name="T17" fmla="*/ 61 h 63"/>
                  <a:gd name="T18" fmla="*/ 14 w 65"/>
                  <a:gd name="T19" fmla="*/ 57 h 63"/>
                  <a:gd name="T20" fmla="*/ 8 w 65"/>
                  <a:gd name="T21" fmla="*/ 53 h 63"/>
                  <a:gd name="T22" fmla="*/ 4 w 65"/>
                  <a:gd name="T23" fmla="*/ 49 h 63"/>
                  <a:gd name="T24" fmla="*/ 2 w 65"/>
                  <a:gd name="T25" fmla="*/ 43 h 63"/>
                  <a:gd name="T26" fmla="*/ 0 w 65"/>
                  <a:gd name="T27" fmla="*/ 37 h 63"/>
                  <a:gd name="T28" fmla="*/ 0 w 65"/>
                  <a:gd name="T29" fmla="*/ 31 h 63"/>
                  <a:gd name="T30" fmla="*/ 0 w 65"/>
                  <a:gd name="T31" fmla="*/ 25 h 63"/>
                  <a:gd name="T32" fmla="*/ 2 w 65"/>
                  <a:gd name="T33" fmla="*/ 18 h 63"/>
                  <a:gd name="T34" fmla="*/ 6 w 65"/>
                  <a:gd name="T35" fmla="*/ 14 h 63"/>
                  <a:gd name="T36" fmla="*/ 10 w 65"/>
                  <a:gd name="T37" fmla="*/ 8 h 63"/>
                  <a:gd name="T38" fmla="*/ 16 w 65"/>
                  <a:gd name="T39" fmla="*/ 4 h 63"/>
                  <a:gd name="T40" fmla="*/ 20 w 65"/>
                  <a:gd name="T41" fmla="*/ 2 h 63"/>
                  <a:gd name="T42" fmla="*/ 26 w 65"/>
                  <a:gd name="T43" fmla="*/ 0 h 63"/>
                  <a:gd name="T44" fmla="*/ 33 w 65"/>
                  <a:gd name="T45" fmla="*/ 0 h 63"/>
                  <a:gd name="T46" fmla="*/ 39 w 65"/>
                  <a:gd name="T47" fmla="*/ 0 h 63"/>
                  <a:gd name="T48" fmla="*/ 45 w 65"/>
                  <a:gd name="T49" fmla="*/ 2 h 63"/>
                  <a:gd name="T50" fmla="*/ 51 w 65"/>
                  <a:gd name="T51" fmla="*/ 6 h 63"/>
                  <a:gd name="T52" fmla="*/ 55 w 65"/>
                  <a:gd name="T53" fmla="*/ 10 h 63"/>
                  <a:gd name="T54" fmla="*/ 59 w 65"/>
                  <a:gd name="T55" fmla="*/ 14 h 63"/>
                  <a:gd name="T56" fmla="*/ 63 w 65"/>
                  <a:gd name="T57" fmla="*/ 19 h 63"/>
                  <a:gd name="T58" fmla="*/ 63 w 65"/>
                  <a:gd name="T59" fmla="*/ 25 h 63"/>
                  <a:gd name="T60" fmla="*/ 65 w 65"/>
                  <a:gd name="T61" fmla="*/ 31 h 63"/>
                  <a:gd name="T62" fmla="*/ 63 w 65"/>
                  <a:gd name="T63" fmla="*/ 37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3" y="55"/>
                    </a:lnTo>
                    <a:lnTo>
                      <a:pt x="49" y="59"/>
                    </a:lnTo>
                    <a:lnTo>
                      <a:pt x="43" y="61"/>
                    </a:lnTo>
                    <a:lnTo>
                      <a:pt x="37" y="63"/>
                    </a:lnTo>
                    <a:lnTo>
                      <a:pt x="31" y="63"/>
                    </a:lnTo>
                    <a:lnTo>
                      <a:pt x="26" y="63"/>
                    </a:lnTo>
                    <a:lnTo>
                      <a:pt x="20" y="61"/>
                    </a:lnTo>
                    <a:lnTo>
                      <a:pt x="14" y="57"/>
                    </a:lnTo>
                    <a:lnTo>
                      <a:pt x="8" y="53"/>
                    </a:lnTo>
                    <a:lnTo>
                      <a:pt x="4" y="49"/>
                    </a:lnTo>
                    <a:lnTo>
                      <a:pt x="2" y="43"/>
                    </a:lnTo>
                    <a:lnTo>
                      <a:pt x="0" y="37"/>
                    </a:lnTo>
                    <a:lnTo>
                      <a:pt x="0" y="31"/>
                    </a:lnTo>
                    <a:lnTo>
                      <a:pt x="0" y="25"/>
                    </a:lnTo>
                    <a:lnTo>
                      <a:pt x="2" y="18"/>
                    </a:lnTo>
                    <a:lnTo>
                      <a:pt x="6" y="14"/>
                    </a:lnTo>
                    <a:lnTo>
                      <a:pt x="10" y="8"/>
                    </a:lnTo>
                    <a:lnTo>
                      <a:pt x="16" y="4"/>
                    </a:lnTo>
                    <a:lnTo>
                      <a:pt x="20" y="2"/>
                    </a:lnTo>
                    <a:lnTo>
                      <a:pt x="26" y="0"/>
                    </a:lnTo>
                    <a:lnTo>
                      <a:pt x="33" y="0"/>
                    </a:lnTo>
                    <a:lnTo>
                      <a:pt x="39" y="0"/>
                    </a:lnTo>
                    <a:lnTo>
                      <a:pt x="45" y="2"/>
                    </a:lnTo>
                    <a:lnTo>
                      <a:pt x="51" y="6"/>
                    </a:lnTo>
                    <a:lnTo>
                      <a:pt x="55" y="10"/>
                    </a:lnTo>
                    <a:lnTo>
                      <a:pt x="59" y="14"/>
                    </a:lnTo>
                    <a:lnTo>
                      <a:pt x="63" y="19"/>
                    </a:lnTo>
                    <a:lnTo>
                      <a:pt x="63" y="25"/>
                    </a:lnTo>
                    <a:lnTo>
                      <a:pt x="65" y="31"/>
                    </a:lnTo>
                    <a:lnTo>
                      <a:pt x="63" y="37"/>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1" name="Freeform 616"/>
              <p:cNvSpPr>
                <a:spLocks/>
              </p:cNvSpPr>
              <p:nvPr/>
            </p:nvSpPr>
            <p:spPr bwMode="auto">
              <a:xfrm>
                <a:off x="5101" y="1526"/>
                <a:ext cx="65" cy="63"/>
              </a:xfrm>
              <a:custGeom>
                <a:avLst/>
                <a:gdLst>
                  <a:gd name="T0" fmla="*/ 61 w 65"/>
                  <a:gd name="T1" fmla="*/ 45 h 63"/>
                  <a:gd name="T2" fmla="*/ 61 w 65"/>
                  <a:gd name="T3" fmla="*/ 45 h 63"/>
                  <a:gd name="T4" fmla="*/ 59 w 65"/>
                  <a:gd name="T5" fmla="*/ 51 h 63"/>
                  <a:gd name="T6" fmla="*/ 53 w 65"/>
                  <a:gd name="T7" fmla="*/ 55 h 63"/>
                  <a:gd name="T8" fmla="*/ 49 w 65"/>
                  <a:gd name="T9" fmla="*/ 59 h 63"/>
                  <a:gd name="T10" fmla="*/ 43 w 65"/>
                  <a:gd name="T11" fmla="*/ 61 h 63"/>
                  <a:gd name="T12" fmla="*/ 37 w 65"/>
                  <a:gd name="T13" fmla="*/ 63 h 63"/>
                  <a:gd name="T14" fmla="*/ 31 w 65"/>
                  <a:gd name="T15" fmla="*/ 63 h 63"/>
                  <a:gd name="T16" fmla="*/ 26 w 65"/>
                  <a:gd name="T17" fmla="*/ 63 h 63"/>
                  <a:gd name="T18" fmla="*/ 20 w 65"/>
                  <a:gd name="T19" fmla="*/ 61 h 63"/>
                  <a:gd name="T20" fmla="*/ 14 w 65"/>
                  <a:gd name="T21" fmla="*/ 57 h 63"/>
                  <a:gd name="T22" fmla="*/ 8 w 65"/>
                  <a:gd name="T23" fmla="*/ 53 h 63"/>
                  <a:gd name="T24" fmla="*/ 4 w 65"/>
                  <a:gd name="T25" fmla="*/ 49 h 63"/>
                  <a:gd name="T26" fmla="*/ 2 w 65"/>
                  <a:gd name="T27" fmla="*/ 43 h 63"/>
                  <a:gd name="T28" fmla="*/ 0 w 65"/>
                  <a:gd name="T29" fmla="*/ 37 h 63"/>
                  <a:gd name="T30" fmla="*/ 0 w 65"/>
                  <a:gd name="T31" fmla="*/ 31 h 63"/>
                  <a:gd name="T32" fmla="*/ 0 w 65"/>
                  <a:gd name="T33" fmla="*/ 25 h 63"/>
                  <a:gd name="T34" fmla="*/ 2 w 65"/>
                  <a:gd name="T35" fmla="*/ 18 h 63"/>
                  <a:gd name="T36" fmla="*/ 6 w 65"/>
                  <a:gd name="T37" fmla="*/ 14 h 63"/>
                  <a:gd name="T38" fmla="*/ 10 w 65"/>
                  <a:gd name="T39" fmla="*/ 8 h 63"/>
                  <a:gd name="T40" fmla="*/ 16 w 65"/>
                  <a:gd name="T41" fmla="*/ 4 h 63"/>
                  <a:gd name="T42" fmla="*/ 20 w 65"/>
                  <a:gd name="T43" fmla="*/ 2 h 63"/>
                  <a:gd name="T44" fmla="*/ 26 w 65"/>
                  <a:gd name="T45" fmla="*/ 0 h 63"/>
                  <a:gd name="T46" fmla="*/ 33 w 65"/>
                  <a:gd name="T47" fmla="*/ 0 h 63"/>
                  <a:gd name="T48" fmla="*/ 39 w 65"/>
                  <a:gd name="T49" fmla="*/ 0 h 63"/>
                  <a:gd name="T50" fmla="*/ 45 w 65"/>
                  <a:gd name="T51" fmla="*/ 2 h 63"/>
                  <a:gd name="T52" fmla="*/ 51 w 65"/>
                  <a:gd name="T53" fmla="*/ 6 h 63"/>
                  <a:gd name="T54" fmla="*/ 55 w 65"/>
                  <a:gd name="T55" fmla="*/ 10 h 63"/>
                  <a:gd name="T56" fmla="*/ 59 w 65"/>
                  <a:gd name="T57" fmla="*/ 14 h 63"/>
                  <a:gd name="T58" fmla="*/ 63 w 65"/>
                  <a:gd name="T59" fmla="*/ 19 h 63"/>
                  <a:gd name="T60" fmla="*/ 63 w 65"/>
                  <a:gd name="T61" fmla="*/ 25 h 63"/>
                  <a:gd name="T62" fmla="*/ 65 w 65"/>
                  <a:gd name="T63" fmla="*/ 31 h 63"/>
                  <a:gd name="T64" fmla="*/ 63 w 65"/>
                  <a:gd name="T65" fmla="*/ 37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3" y="55"/>
                    </a:lnTo>
                    <a:lnTo>
                      <a:pt x="49" y="59"/>
                    </a:lnTo>
                    <a:lnTo>
                      <a:pt x="43" y="61"/>
                    </a:lnTo>
                    <a:lnTo>
                      <a:pt x="37" y="63"/>
                    </a:lnTo>
                    <a:lnTo>
                      <a:pt x="31" y="63"/>
                    </a:lnTo>
                    <a:lnTo>
                      <a:pt x="26" y="63"/>
                    </a:lnTo>
                    <a:lnTo>
                      <a:pt x="20" y="61"/>
                    </a:lnTo>
                    <a:lnTo>
                      <a:pt x="14" y="57"/>
                    </a:lnTo>
                    <a:lnTo>
                      <a:pt x="8" y="53"/>
                    </a:lnTo>
                    <a:lnTo>
                      <a:pt x="4" y="49"/>
                    </a:lnTo>
                    <a:lnTo>
                      <a:pt x="2" y="43"/>
                    </a:lnTo>
                    <a:lnTo>
                      <a:pt x="0" y="37"/>
                    </a:lnTo>
                    <a:lnTo>
                      <a:pt x="0" y="31"/>
                    </a:lnTo>
                    <a:lnTo>
                      <a:pt x="0" y="25"/>
                    </a:lnTo>
                    <a:lnTo>
                      <a:pt x="2" y="18"/>
                    </a:lnTo>
                    <a:lnTo>
                      <a:pt x="6" y="14"/>
                    </a:lnTo>
                    <a:lnTo>
                      <a:pt x="10" y="8"/>
                    </a:lnTo>
                    <a:lnTo>
                      <a:pt x="16" y="4"/>
                    </a:lnTo>
                    <a:lnTo>
                      <a:pt x="20" y="2"/>
                    </a:lnTo>
                    <a:lnTo>
                      <a:pt x="26" y="0"/>
                    </a:lnTo>
                    <a:lnTo>
                      <a:pt x="33" y="0"/>
                    </a:lnTo>
                    <a:lnTo>
                      <a:pt x="39" y="0"/>
                    </a:lnTo>
                    <a:lnTo>
                      <a:pt x="45" y="2"/>
                    </a:lnTo>
                    <a:lnTo>
                      <a:pt x="51" y="6"/>
                    </a:lnTo>
                    <a:lnTo>
                      <a:pt x="55" y="10"/>
                    </a:lnTo>
                    <a:lnTo>
                      <a:pt x="59" y="14"/>
                    </a:lnTo>
                    <a:lnTo>
                      <a:pt x="63" y="19"/>
                    </a:lnTo>
                    <a:lnTo>
                      <a:pt x="63" y="25"/>
                    </a:lnTo>
                    <a:lnTo>
                      <a:pt x="65" y="31"/>
                    </a:lnTo>
                    <a:lnTo>
                      <a:pt x="63" y="37"/>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2" name="Freeform 617"/>
              <p:cNvSpPr>
                <a:spLocks/>
              </p:cNvSpPr>
              <p:nvPr/>
            </p:nvSpPr>
            <p:spPr bwMode="auto">
              <a:xfrm>
                <a:off x="5134" y="1559"/>
                <a:ext cx="65" cy="65"/>
              </a:xfrm>
              <a:custGeom>
                <a:avLst/>
                <a:gdLst>
                  <a:gd name="T0" fmla="*/ 4 w 65"/>
                  <a:gd name="T1" fmla="*/ 20 h 65"/>
                  <a:gd name="T2" fmla="*/ 6 w 65"/>
                  <a:gd name="T3" fmla="*/ 14 h 65"/>
                  <a:gd name="T4" fmla="*/ 10 w 65"/>
                  <a:gd name="T5" fmla="*/ 10 h 65"/>
                  <a:gd name="T6" fmla="*/ 16 w 65"/>
                  <a:gd name="T7" fmla="*/ 6 h 65"/>
                  <a:gd name="T8" fmla="*/ 22 w 65"/>
                  <a:gd name="T9" fmla="*/ 2 h 65"/>
                  <a:gd name="T10" fmla="*/ 28 w 65"/>
                  <a:gd name="T11" fmla="*/ 2 h 65"/>
                  <a:gd name="T12" fmla="*/ 34 w 65"/>
                  <a:gd name="T13" fmla="*/ 0 h 65"/>
                  <a:gd name="T14" fmla="*/ 40 w 65"/>
                  <a:gd name="T15" fmla="*/ 2 h 65"/>
                  <a:gd name="T16" fmla="*/ 46 w 65"/>
                  <a:gd name="T17" fmla="*/ 4 h 65"/>
                  <a:gd name="T18" fmla="*/ 52 w 65"/>
                  <a:gd name="T19" fmla="*/ 6 h 65"/>
                  <a:gd name="T20" fmla="*/ 56 w 65"/>
                  <a:gd name="T21" fmla="*/ 12 h 65"/>
                  <a:gd name="T22" fmla="*/ 59 w 65"/>
                  <a:gd name="T23" fmla="*/ 16 h 65"/>
                  <a:gd name="T24" fmla="*/ 63 w 65"/>
                  <a:gd name="T25" fmla="*/ 22 h 65"/>
                  <a:gd name="T26" fmla="*/ 63 w 65"/>
                  <a:gd name="T27" fmla="*/ 28 h 65"/>
                  <a:gd name="T28" fmla="*/ 65 w 65"/>
                  <a:gd name="T29" fmla="*/ 34 h 65"/>
                  <a:gd name="T30" fmla="*/ 63 w 65"/>
                  <a:gd name="T31" fmla="*/ 40 h 65"/>
                  <a:gd name="T32" fmla="*/ 61 w 65"/>
                  <a:gd name="T33" fmla="*/ 46 h 65"/>
                  <a:gd name="T34" fmla="*/ 59 w 65"/>
                  <a:gd name="T35" fmla="*/ 51 h 65"/>
                  <a:gd name="T36" fmla="*/ 56 w 65"/>
                  <a:gd name="T37" fmla="*/ 57 h 65"/>
                  <a:gd name="T38" fmla="*/ 50 w 65"/>
                  <a:gd name="T39" fmla="*/ 61 h 65"/>
                  <a:gd name="T40" fmla="*/ 44 w 65"/>
                  <a:gd name="T41" fmla="*/ 63 h 65"/>
                  <a:gd name="T42" fmla="*/ 38 w 65"/>
                  <a:gd name="T43" fmla="*/ 65 h 65"/>
                  <a:gd name="T44" fmla="*/ 32 w 65"/>
                  <a:gd name="T45" fmla="*/ 65 h 65"/>
                  <a:gd name="T46" fmla="*/ 26 w 65"/>
                  <a:gd name="T47" fmla="*/ 65 h 65"/>
                  <a:gd name="T48" fmla="*/ 20 w 65"/>
                  <a:gd name="T49" fmla="*/ 63 h 65"/>
                  <a:gd name="T50" fmla="*/ 14 w 65"/>
                  <a:gd name="T51" fmla="*/ 59 h 65"/>
                  <a:gd name="T52" fmla="*/ 8 w 65"/>
                  <a:gd name="T53" fmla="*/ 55 h 65"/>
                  <a:gd name="T54" fmla="*/ 6 w 65"/>
                  <a:gd name="T55" fmla="*/ 49 h 65"/>
                  <a:gd name="T56" fmla="*/ 2 w 65"/>
                  <a:gd name="T57" fmla="*/ 46 h 65"/>
                  <a:gd name="T58" fmla="*/ 0 w 65"/>
                  <a:gd name="T59" fmla="*/ 40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6" y="14"/>
                    </a:lnTo>
                    <a:lnTo>
                      <a:pt x="10" y="10"/>
                    </a:lnTo>
                    <a:lnTo>
                      <a:pt x="16" y="6"/>
                    </a:lnTo>
                    <a:lnTo>
                      <a:pt x="22" y="2"/>
                    </a:lnTo>
                    <a:lnTo>
                      <a:pt x="28" y="2"/>
                    </a:lnTo>
                    <a:lnTo>
                      <a:pt x="34" y="0"/>
                    </a:lnTo>
                    <a:lnTo>
                      <a:pt x="40" y="2"/>
                    </a:lnTo>
                    <a:lnTo>
                      <a:pt x="46" y="4"/>
                    </a:lnTo>
                    <a:lnTo>
                      <a:pt x="52" y="6"/>
                    </a:lnTo>
                    <a:lnTo>
                      <a:pt x="56" y="12"/>
                    </a:lnTo>
                    <a:lnTo>
                      <a:pt x="59" y="16"/>
                    </a:lnTo>
                    <a:lnTo>
                      <a:pt x="63" y="22"/>
                    </a:lnTo>
                    <a:lnTo>
                      <a:pt x="63" y="28"/>
                    </a:lnTo>
                    <a:lnTo>
                      <a:pt x="65" y="34"/>
                    </a:lnTo>
                    <a:lnTo>
                      <a:pt x="63" y="40"/>
                    </a:lnTo>
                    <a:lnTo>
                      <a:pt x="61" y="46"/>
                    </a:lnTo>
                    <a:lnTo>
                      <a:pt x="59" y="51"/>
                    </a:lnTo>
                    <a:lnTo>
                      <a:pt x="56" y="57"/>
                    </a:lnTo>
                    <a:lnTo>
                      <a:pt x="50" y="61"/>
                    </a:lnTo>
                    <a:lnTo>
                      <a:pt x="44" y="63"/>
                    </a:lnTo>
                    <a:lnTo>
                      <a:pt x="38" y="65"/>
                    </a:lnTo>
                    <a:lnTo>
                      <a:pt x="32" y="65"/>
                    </a:lnTo>
                    <a:lnTo>
                      <a:pt x="26" y="65"/>
                    </a:lnTo>
                    <a:lnTo>
                      <a:pt x="20" y="63"/>
                    </a:lnTo>
                    <a:lnTo>
                      <a:pt x="14" y="59"/>
                    </a:lnTo>
                    <a:lnTo>
                      <a:pt x="8" y="55"/>
                    </a:lnTo>
                    <a:lnTo>
                      <a:pt x="6" y="49"/>
                    </a:lnTo>
                    <a:lnTo>
                      <a:pt x="2" y="46"/>
                    </a:lnTo>
                    <a:lnTo>
                      <a:pt x="0" y="40"/>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3" name="Freeform 618"/>
              <p:cNvSpPr>
                <a:spLocks/>
              </p:cNvSpPr>
              <p:nvPr/>
            </p:nvSpPr>
            <p:spPr bwMode="auto">
              <a:xfrm>
                <a:off x="5134" y="1559"/>
                <a:ext cx="65" cy="65"/>
              </a:xfrm>
              <a:custGeom>
                <a:avLst/>
                <a:gdLst>
                  <a:gd name="T0" fmla="*/ 4 w 65"/>
                  <a:gd name="T1" fmla="*/ 20 h 65"/>
                  <a:gd name="T2" fmla="*/ 4 w 65"/>
                  <a:gd name="T3" fmla="*/ 20 h 65"/>
                  <a:gd name="T4" fmla="*/ 6 w 65"/>
                  <a:gd name="T5" fmla="*/ 14 h 65"/>
                  <a:gd name="T6" fmla="*/ 10 w 65"/>
                  <a:gd name="T7" fmla="*/ 10 h 65"/>
                  <a:gd name="T8" fmla="*/ 16 w 65"/>
                  <a:gd name="T9" fmla="*/ 6 h 65"/>
                  <a:gd name="T10" fmla="*/ 22 w 65"/>
                  <a:gd name="T11" fmla="*/ 2 h 65"/>
                  <a:gd name="T12" fmla="*/ 28 w 65"/>
                  <a:gd name="T13" fmla="*/ 2 h 65"/>
                  <a:gd name="T14" fmla="*/ 34 w 65"/>
                  <a:gd name="T15" fmla="*/ 0 h 65"/>
                  <a:gd name="T16" fmla="*/ 40 w 65"/>
                  <a:gd name="T17" fmla="*/ 2 h 65"/>
                  <a:gd name="T18" fmla="*/ 46 w 65"/>
                  <a:gd name="T19" fmla="*/ 4 h 65"/>
                  <a:gd name="T20" fmla="*/ 52 w 65"/>
                  <a:gd name="T21" fmla="*/ 6 h 65"/>
                  <a:gd name="T22" fmla="*/ 56 w 65"/>
                  <a:gd name="T23" fmla="*/ 12 h 65"/>
                  <a:gd name="T24" fmla="*/ 59 w 65"/>
                  <a:gd name="T25" fmla="*/ 16 h 65"/>
                  <a:gd name="T26" fmla="*/ 63 w 65"/>
                  <a:gd name="T27" fmla="*/ 22 h 65"/>
                  <a:gd name="T28" fmla="*/ 63 w 65"/>
                  <a:gd name="T29" fmla="*/ 28 h 65"/>
                  <a:gd name="T30" fmla="*/ 65 w 65"/>
                  <a:gd name="T31" fmla="*/ 34 h 65"/>
                  <a:gd name="T32" fmla="*/ 63 w 65"/>
                  <a:gd name="T33" fmla="*/ 40 h 65"/>
                  <a:gd name="T34" fmla="*/ 61 w 65"/>
                  <a:gd name="T35" fmla="*/ 46 h 65"/>
                  <a:gd name="T36" fmla="*/ 59 w 65"/>
                  <a:gd name="T37" fmla="*/ 51 h 65"/>
                  <a:gd name="T38" fmla="*/ 56 w 65"/>
                  <a:gd name="T39" fmla="*/ 57 h 65"/>
                  <a:gd name="T40" fmla="*/ 50 w 65"/>
                  <a:gd name="T41" fmla="*/ 61 h 65"/>
                  <a:gd name="T42" fmla="*/ 44 w 65"/>
                  <a:gd name="T43" fmla="*/ 63 h 65"/>
                  <a:gd name="T44" fmla="*/ 38 w 65"/>
                  <a:gd name="T45" fmla="*/ 65 h 65"/>
                  <a:gd name="T46" fmla="*/ 32 w 65"/>
                  <a:gd name="T47" fmla="*/ 65 h 65"/>
                  <a:gd name="T48" fmla="*/ 26 w 65"/>
                  <a:gd name="T49" fmla="*/ 65 h 65"/>
                  <a:gd name="T50" fmla="*/ 20 w 65"/>
                  <a:gd name="T51" fmla="*/ 63 h 65"/>
                  <a:gd name="T52" fmla="*/ 14 w 65"/>
                  <a:gd name="T53" fmla="*/ 59 h 65"/>
                  <a:gd name="T54" fmla="*/ 8 w 65"/>
                  <a:gd name="T55" fmla="*/ 55 h 65"/>
                  <a:gd name="T56" fmla="*/ 6 w 65"/>
                  <a:gd name="T57" fmla="*/ 49 h 65"/>
                  <a:gd name="T58" fmla="*/ 2 w 65"/>
                  <a:gd name="T59" fmla="*/ 46 h 65"/>
                  <a:gd name="T60" fmla="*/ 0 w 65"/>
                  <a:gd name="T61" fmla="*/ 40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6" y="14"/>
                    </a:lnTo>
                    <a:lnTo>
                      <a:pt x="10" y="10"/>
                    </a:lnTo>
                    <a:lnTo>
                      <a:pt x="16" y="6"/>
                    </a:lnTo>
                    <a:lnTo>
                      <a:pt x="22" y="2"/>
                    </a:lnTo>
                    <a:lnTo>
                      <a:pt x="28" y="2"/>
                    </a:lnTo>
                    <a:lnTo>
                      <a:pt x="34" y="0"/>
                    </a:lnTo>
                    <a:lnTo>
                      <a:pt x="40" y="2"/>
                    </a:lnTo>
                    <a:lnTo>
                      <a:pt x="46" y="4"/>
                    </a:lnTo>
                    <a:lnTo>
                      <a:pt x="52" y="6"/>
                    </a:lnTo>
                    <a:lnTo>
                      <a:pt x="56" y="12"/>
                    </a:lnTo>
                    <a:lnTo>
                      <a:pt x="59" y="16"/>
                    </a:lnTo>
                    <a:lnTo>
                      <a:pt x="63" y="22"/>
                    </a:lnTo>
                    <a:lnTo>
                      <a:pt x="63" y="28"/>
                    </a:lnTo>
                    <a:lnTo>
                      <a:pt x="65" y="34"/>
                    </a:lnTo>
                    <a:lnTo>
                      <a:pt x="63" y="40"/>
                    </a:lnTo>
                    <a:lnTo>
                      <a:pt x="61" y="46"/>
                    </a:lnTo>
                    <a:lnTo>
                      <a:pt x="59" y="51"/>
                    </a:lnTo>
                    <a:lnTo>
                      <a:pt x="56" y="57"/>
                    </a:lnTo>
                    <a:lnTo>
                      <a:pt x="50" y="61"/>
                    </a:lnTo>
                    <a:lnTo>
                      <a:pt x="44" y="63"/>
                    </a:lnTo>
                    <a:lnTo>
                      <a:pt x="38" y="65"/>
                    </a:lnTo>
                    <a:lnTo>
                      <a:pt x="32" y="65"/>
                    </a:lnTo>
                    <a:lnTo>
                      <a:pt x="26" y="65"/>
                    </a:lnTo>
                    <a:lnTo>
                      <a:pt x="20" y="63"/>
                    </a:lnTo>
                    <a:lnTo>
                      <a:pt x="14" y="59"/>
                    </a:lnTo>
                    <a:lnTo>
                      <a:pt x="8" y="55"/>
                    </a:lnTo>
                    <a:lnTo>
                      <a:pt x="6" y="49"/>
                    </a:lnTo>
                    <a:lnTo>
                      <a:pt x="2" y="46"/>
                    </a:lnTo>
                    <a:lnTo>
                      <a:pt x="0" y="40"/>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4" name="Freeform 619"/>
              <p:cNvSpPr>
                <a:spLocks/>
              </p:cNvSpPr>
              <p:nvPr/>
            </p:nvSpPr>
            <p:spPr bwMode="auto">
              <a:xfrm>
                <a:off x="5186" y="1549"/>
                <a:ext cx="65" cy="65"/>
              </a:xfrm>
              <a:custGeom>
                <a:avLst/>
                <a:gdLst>
                  <a:gd name="T0" fmla="*/ 2 w 65"/>
                  <a:gd name="T1" fmla="*/ 20 h 65"/>
                  <a:gd name="T2" fmla="*/ 6 w 65"/>
                  <a:gd name="T3" fmla="*/ 14 h 65"/>
                  <a:gd name="T4" fmla="*/ 9 w 65"/>
                  <a:gd name="T5" fmla="*/ 10 h 65"/>
                  <a:gd name="T6" fmla="*/ 15 w 65"/>
                  <a:gd name="T7" fmla="*/ 6 h 65"/>
                  <a:gd name="T8" fmla="*/ 21 w 65"/>
                  <a:gd name="T9" fmla="*/ 2 h 65"/>
                  <a:gd name="T10" fmla="*/ 27 w 65"/>
                  <a:gd name="T11" fmla="*/ 2 h 65"/>
                  <a:gd name="T12" fmla="*/ 33 w 65"/>
                  <a:gd name="T13" fmla="*/ 0 h 65"/>
                  <a:gd name="T14" fmla="*/ 39 w 65"/>
                  <a:gd name="T15" fmla="*/ 2 h 65"/>
                  <a:gd name="T16" fmla="*/ 45 w 65"/>
                  <a:gd name="T17" fmla="*/ 4 h 65"/>
                  <a:gd name="T18" fmla="*/ 51 w 65"/>
                  <a:gd name="T19" fmla="*/ 8 h 65"/>
                  <a:gd name="T20" fmla="*/ 57 w 65"/>
                  <a:gd name="T21" fmla="*/ 12 h 65"/>
                  <a:gd name="T22" fmla="*/ 59 w 65"/>
                  <a:gd name="T23" fmla="*/ 16 h 65"/>
                  <a:gd name="T24" fmla="*/ 63 w 65"/>
                  <a:gd name="T25" fmla="*/ 22 h 65"/>
                  <a:gd name="T26" fmla="*/ 65 w 65"/>
                  <a:gd name="T27" fmla="*/ 28 h 65"/>
                  <a:gd name="T28" fmla="*/ 65 w 65"/>
                  <a:gd name="T29" fmla="*/ 34 h 65"/>
                  <a:gd name="T30" fmla="*/ 65 w 65"/>
                  <a:gd name="T31" fmla="*/ 40 h 65"/>
                  <a:gd name="T32" fmla="*/ 61 w 65"/>
                  <a:gd name="T33" fmla="*/ 46 h 65"/>
                  <a:gd name="T34" fmla="*/ 59 w 65"/>
                  <a:gd name="T35" fmla="*/ 52 h 65"/>
                  <a:gd name="T36" fmla="*/ 55 w 65"/>
                  <a:gd name="T37" fmla="*/ 58 h 65"/>
                  <a:gd name="T38" fmla="*/ 49 w 65"/>
                  <a:gd name="T39" fmla="*/ 61 h 65"/>
                  <a:gd name="T40" fmla="*/ 43 w 65"/>
                  <a:gd name="T41" fmla="*/ 63 h 65"/>
                  <a:gd name="T42" fmla="*/ 37 w 65"/>
                  <a:gd name="T43" fmla="*/ 65 h 65"/>
                  <a:gd name="T44" fmla="*/ 31 w 65"/>
                  <a:gd name="T45" fmla="*/ 65 h 65"/>
                  <a:gd name="T46" fmla="*/ 25 w 65"/>
                  <a:gd name="T47" fmla="*/ 65 h 65"/>
                  <a:gd name="T48" fmla="*/ 19 w 65"/>
                  <a:gd name="T49" fmla="*/ 63 h 65"/>
                  <a:gd name="T50" fmla="*/ 13 w 65"/>
                  <a:gd name="T51" fmla="*/ 59 h 65"/>
                  <a:gd name="T52" fmla="*/ 9 w 65"/>
                  <a:gd name="T53" fmla="*/ 56 h 65"/>
                  <a:gd name="T54" fmla="*/ 6 w 65"/>
                  <a:gd name="T55" fmla="*/ 50 h 65"/>
                  <a:gd name="T56" fmla="*/ 2 w 65"/>
                  <a:gd name="T57" fmla="*/ 46 h 65"/>
                  <a:gd name="T58" fmla="*/ 0 w 65"/>
                  <a:gd name="T59" fmla="*/ 40 h 65"/>
                  <a:gd name="T60" fmla="*/ 0 w 65"/>
                  <a:gd name="T61" fmla="*/ 32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9" y="10"/>
                    </a:lnTo>
                    <a:lnTo>
                      <a:pt x="15" y="6"/>
                    </a:lnTo>
                    <a:lnTo>
                      <a:pt x="21" y="2"/>
                    </a:lnTo>
                    <a:lnTo>
                      <a:pt x="27" y="2"/>
                    </a:lnTo>
                    <a:lnTo>
                      <a:pt x="33" y="0"/>
                    </a:lnTo>
                    <a:lnTo>
                      <a:pt x="39" y="2"/>
                    </a:lnTo>
                    <a:lnTo>
                      <a:pt x="45" y="4"/>
                    </a:lnTo>
                    <a:lnTo>
                      <a:pt x="51" y="8"/>
                    </a:lnTo>
                    <a:lnTo>
                      <a:pt x="57" y="12"/>
                    </a:lnTo>
                    <a:lnTo>
                      <a:pt x="59" y="16"/>
                    </a:lnTo>
                    <a:lnTo>
                      <a:pt x="63" y="22"/>
                    </a:lnTo>
                    <a:lnTo>
                      <a:pt x="65" y="28"/>
                    </a:lnTo>
                    <a:lnTo>
                      <a:pt x="65" y="34"/>
                    </a:lnTo>
                    <a:lnTo>
                      <a:pt x="65" y="40"/>
                    </a:lnTo>
                    <a:lnTo>
                      <a:pt x="61" y="46"/>
                    </a:lnTo>
                    <a:lnTo>
                      <a:pt x="59" y="52"/>
                    </a:lnTo>
                    <a:lnTo>
                      <a:pt x="55" y="58"/>
                    </a:lnTo>
                    <a:lnTo>
                      <a:pt x="49" y="61"/>
                    </a:lnTo>
                    <a:lnTo>
                      <a:pt x="43" y="63"/>
                    </a:lnTo>
                    <a:lnTo>
                      <a:pt x="37" y="65"/>
                    </a:lnTo>
                    <a:lnTo>
                      <a:pt x="31" y="65"/>
                    </a:lnTo>
                    <a:lnTo>
                      <a:pt x="25" y="65"/>
                    </a:lnTo>
                    <a:lnTo>
                      <a:pt x="19" y="63"/>
                    </a:lnTo>
                    <a:lnTo>
                      <a:pt x="13" y="59"/>
                    </a:lnTo>
                    <a:lnTo>
                      <a:pt x="9" y="56"/>
                    </a:lnTo>
                    <a:lnTo>
                      <a:pt x="6" y="50"/>
                    </a:lnTo>
                    <a:lnTo>
                      <a:pt x="2" y="46"/>
                    </a:lnTo>
                    <a:lnTo>
                      <a:pt x="0" y="40"/>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5" name="Freeform 620"/>
              <p:cNvSpPr>
                <a:spLocks/>
              </p:cNvSpPr>
              <p:nvPr/>
            </p:nvSpPr>
            <p:spPr bwMode="auto">
              <a:xfrm>
                <a:off x="5186" y="1549"/>
                <a:ext cx="65" cy="65"/>
              </a:xfrm>
              <a:custGeom>
                <a:avLst/>
                <a:gdLst>
                  <a:gd name="T0" fmla="*/ 2 w 65"/>
                  <a:gd name="T1" fmla="*/ 20 h 65"/>
                  <a:gd name="T2" fmla="*/ 2 w 65"/>
                  <a:gd name="T3" fmla="*/ 20 h 65"/>
                  <a:gd name="T4" fmla="*/ 6 w 65"/>
                  <a:gd name="T5" fmla="*/ 14 h 65"/>
                  <a:gd name="T6" fmla="*/ 9 w 65"/>
                  <a:gd name="T7" fmla="*/ 10 h 65"/>
                  <a:gd name="T8" fmla="*/ 15 w 65"/>
                  <a:gd name="T9" fmla="*/ 6 h 65"/>
                  <a:gd name="T10" fmla="*/ 21 w 65"/>
                  <a:gd name="T11" fmla="*/ 2 h 65"/>
                  <a:gd name="T12" fmla="*/ 27 w 65"/>
                  <a:gd name="T13" fmla="*/ 2 h 65"/>
                  <a:gd name="T14" fmla="*/ 33 w 65"/>
                  <a:gd name="T15" fmla="*/ 0 h 65"/>
                  <a:gd name="T16" fmla="*/ 39 w 65"/>
                  <a:gd name="T17" fmla="*/ 2 h 65"/>
                  <a:gd name="T18" fmla="*/ 45 w 65"/>
                  <a:gd name="T19" fmla="*/ 4 h 65"/>
                  <a:gd name="T20" fmla="*/ 51 w 65"/>
                  <a:gd name="T21" fmla="*/ 8 h 65"/>
                  <a:gd name="T22" fmla="*/ 57 w 65"/>
                  <a:gd name="T23" fmla="*/ 12 h 65"/>
                  <a:gd name="T24" fmla="*/ 59 w 65"/>
                  <a:gd name="T25" fmla="*/ 16 h 65"/>
                  <a:gd name="T26" fmla="*/ 63 w 65"/>
                  <a:gd name="T27" fmla="*/ 22 h 65"/>
                  <a:gd name="T28" fmla="*/ 65 w 65"/>
                  <a:gd name="T29" fmla="*/ 28 h 65"/>
                  <a:gd name="T30" fmla="*/ 65 w 65"/>
                  <a:gd name="T31" fmla="*/ 34 h 65"/>
                  <a:gd name="T32" fmla="*/ 65 w 65"/>
                  <a:gd name="T33" fmla="*/ 40 h 65"/>
                  <a:gd name="T34" fmla="*/ 61 w 65"/>
                  <a:gd name="T35" fmla="*/ 46 h 65"/>
                  <a:gd name="T36" fmla="*/ 59 w 65"/>
                  <a:gd name="T37" fmla="*/ 52 h 65"/>
                  <a:gd name="T38" fmla="*/ 55 w 65"/>
                  <a:gd name="T39" fmla="*/ 58 h 65"/>
                  <a:gd name="T40" fmla="*/ 49 w 65"/>
                  <a:gd name="T41" fmla="*/ 61 h 65"/>
                  <a:gd name="T42" fmla="*/ 43 w 65"/>
                  <a:gd name="T43" fmla="*/ 63 h 65"/>
                  <a:gd name="T44" fmla="*/ 37 w 65"/>
                  <a:gd name="T45" fmla="*/ 65 h 65"/>
                  <a:gd name="T46" fmla="*/ 31 w 65"/>
                  <a:gd name="T47" fmla="*/ 65 h 65"/>
                  <a:gd name="T48" fmla="*/ 25 w 65"/>
                  <a:gd name="T49" fmla="*/ 65 h 65"/>
                  <a:gd name="T50" fmla="*/ 19 w 65"/>
                  <a:gd name="T51" fmla="*/ 63 h 65"/>
                  <a:gd name="T52" fmla="*/ 13 w 65"/>
                  <a:gd name="T53" fmla="*/ 59 h 65"/>
                  <a:gd name="T54" fmla="*/ 9 w 65"/>
                  <a:gd name="T55" fmla="*/ 56 h 65"/>
                  <a:gd name="T56" fmla="*/ 6 w 65"/>
                  <a:gd name="T57" fmla="*/ 50 h 65"/>
                  <a:gd name="T58" fmla="*/ 2 w 65"/>
                  <a:gd name="T59" fmla="*/ 46 h 65"/>
                  <a:gd name="T60" fmla="*/ 0 w 65"/>
                  <a:gd name="T61" fmla="*/ 40 h 65"/>
                  <a:gd name="T62" fmla="*/ 0 w 65"/>
                  <a:gd name="T63" fmla="*/ 32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9" y="10"/>
                    </a:lnTo>
                    <a:lnTo>
                      <a:pt x="15" y="6"/>
                    </a:lnTo>
                    <a:lnTo>
                      <a:pt x="21" y="2"/>
                    </a:lnTo>
                    <a:lnTo>
                      <a:pt x="27" y="2"/>
                    </a:lnTo>
                    <a:lnTo>
                      <a:pt x="33" y="0"/>
                    </a:lnTo>
                    <a:lnTo>
                      <a:pt x="39" y="2"/>
                    </a:lnTo>
                    <a:lnTo>
                      <a:pt x="45" y="4"/>
                    </a:lnTo>
                    <a:lnTo>
                      <a:pt x="51" y="8"/>
                    </a:lnTo>
                    <a:lnTo>
                      <a:pt x="57" y="12"/>
                    </a:lnTo>
                    <a:lnTo>
                      <a:pt x="59" y="16"/>
                    </a:lnTo>
                    <a:lnTo>
                      <a:pt x="63" y="22"/>
                    </a:lnTo>
                    <a:lnTo>
                      <a:pt x="65" y="28"/>
                    </a:lnTo>
                    <a:lnTo>
                      <a:pt x="65" y="34"/>
                    </a:lnTo>
                    <a:lnTo>
                      <a:pt x="65" y="40"/>
                    </a:lnTo>
                    <a:lnTo>
                      <a:pt x="61" y="46"/>
                    </a:lnTo>
                    <a:lnTo>
                      <a:pt x="59" y="52"/>
                    </a:lnTo>
                    <a:lnTo>
                      <a:pt x="55" y="58"/>
                    </a:lnTo>
                    <a:lnTo>
                      <a:pt x="49" y="61"/>
                    </a:lnTo>
                    <a:lnTo>
                      <a:pt x="43" y="63"/>
                    </a:lnTo>
                    <a:lnTo>
                      <a:pt x="37" y="65"/>
                    </a:lnTo>
                    <a:lnTo>
                      <a:pt x="31" y="65"/>
                    </a:lnTo>
                    <a:lnTo>
                      <a:pt x="25" y="65"/>
                    </a:lnTo>
                    <a:lnTo>
                      <a:pt x="19" y="63"/>
                    </a:lnTo>
                    <a:lnTo>
                      <a:pt x="13" y="59"/>
                    </a:lnTo>
                    <a:lnTo>
                      <a:pt x="9" y="56"/>
                    </a:lnTo>
                    <a:lnTo>
                      <a:pt x="6" y="50"/>
                    </a:lnTo>
                    <a:lnTo>
                      <a:pt x="2" y="46"/>
                    </a:lnTo>
                    <a:lnTo>
                      <a:pt x="0" y="40"/>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6" name="Freeform 621"/>
              <p:cNvSpPr>
                <a:spLocks/>
              </p:cNvSpPr>
              <p:nvPr/>
            </p:nvSpPr>
            <p:spPr bwMode="auto">
              <a:xfrm>
                <a:off x="5085" y="1561"/>
                <a:ext cx="63" cy="63"/>
              </a:xfrm>
              <a:custGeom>
                <a:avLst/>
                <a:gdLst>
                  <a:gd name="T0" fmla="*/ 2 w 63"/>
                  <a:gd name="T1" fmla="*/ 18 h 63"/>
                  <a:gd name="T2" fmla="*/ 6 w 63"/>
                  <a:gd name="T3" fmla="*/ 12 h 63"/>
                  <a:gd name="T4" fmla="*/ 10 w 63"/>
                  <a:gd name="T5" fmla="*/ 8 h 63"/>
                  <a:gd name="T6" fmla="*/ 14 w 63"/>
                  <a:gd name="T7" fmla="*/ 4 h 63"/>
                  <a:gd name="T8" fmla="*/ 20 w 63"/>
                  <a:gd name="T9" fmla="*/ 2 h 63"/>
                  <a:gd name="T10" fmla="*/ 26 w 63"/>
                  <a:gd name="T11" fmla="*/ 0 h 63"/>
                  <a:gd name="T12" fmla="*/ 32 w 63"/>
                  <a:gd name="T13" fmla="*/ 0 h 63"/>
                  <a:gd name="T14" fmla="*/ 38 w 63"/>
                  <a:gd name="T15" fmla="*/ 0 h 63"/>
                  <a:gd name="T16" fmla="*/ 43 w 63"/>
                  <a:gd name="T17" fmla="*/ 2 h 63"/>
                  <a:gd name="T18" fmla="*/ 49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8 h 63"/>
                  <a:gd name="T32" fmla="*/ 61 w 63"/>
                  <a:gd name="T33" fmla="*/ 46 h 63"/>
                  <a:gd name="T34" fmla="*/ 57 w 63"/>
                  <a:gd name="T35" fmla="*/ 49 h 63"/>
                  <a:gd name="T36" fmla="*/ 53 w 63"/>
                  <a:gd name="T37" fmla="*/ 55 h 63"/>
                  <a:gd name="T38" fmla="*/ 49 w 63"/>
                  <a:gd name="T39" fmla="*/ 59 h 63"/>
                  <a:gd name="T40" fmla="*/ 43 w 63"/>
                  <a:gd name="T41" fmla="*/ 61 h 63"/>
                  <a:gd name="T42" fmla="*/ 38 w 63"/>
                  <a:gd name="T43" fmla="*/ 63 h 63"/>
                  <a:gd name="T44" fmla="*/ 32 w 63"/>
                  <a:gd name="T45" fmla="*/ 63 h 63"/>
                  <a:gd name="T46" fmla="*/ 24 w 63"/>
                  <a:gd name="T47" fmla="*/ 63 h 63"/>
                  <a:gd name="T48" fmla="*/ 18 w 63"/>
                  <a:gd name="T49" fmla="*/ 61 h 63"/>
                  <a:gd name="T50" fmla="*/ 12 w 63"/>
                  <a:gd name="T51" fmla="*/ 57 h 63"/>
                  <a:gd name="T52" fmla="*/ 8 w 63"/>
                  <a:gd name="T53" fmla="*/ 53 h 63"/>
                  <a:gd name="T54" fmla="*/ 4 w 63"/>
                  <a:gd name="T55" fmla="*/ 49 h 63"/>
                  <a:gd name="T56" fmla="*/ 2 w 63"/>
                  <a:gd name="T57" fmla="*/ 44 h 63"/>
                  <a:gd name="T58" fmla="*/ 0 w 63"/>
                  <a:gd name="T59" fmla="*/ 38 h 63"/>
                  <a:gd name="T60" fmla="*/ 0 w 63"/>
                  <a:gd name="T61" fmla="*/ 32 h 63"/>
                  <a:gd name="T62" fmla="*/ 0 w 63"/>
                  <a:gd name="T63" fmla="*/ 24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6" y="12"/>
                    </a:lnTo>
                    <a:lnTo>
                      <a:pt x="10" y="8"/>
                    </a:lnTo>
                    <a:lnTo>
                      <a:pt x="14" y="4"/>
                    </a:lnTo>
                    <a:lnTo>
                      <a:pt x="20" y="2"/>
                    </a:lnTo>
                    <a:lnTo>
                      <a:pt x="26" y="0"/>
                    </a:lnTo>
                    <a:lnTo>
                      <a:pt x="32" y="0"/>
                    </a:lnTo>
                    <a:lnTo>
                      <a:pt x="38" y="0"/>
                    </a:lnTo>
                    <a:lnTo>
                      <a:pt x="43" y="2"/>
                    </a:lnTo>
                    <a:lnTo>
                      <a:pt x="49" y="6"/>
                    </a:lnTo>
                    <a:lnTo>
                      <a:pt x="55" y="10"/>
                    </a:lnTo>
                    <a:lnTo>
                      <a:pt x="59" y="14"/>
                    </a:lnTo>
                    <a:lnTo>
                      <a:pt x="61" y="20"/>
                    </a:lnTo>
                    <a:lnTo>
                      <a:pt x="63" y="26"/>
                    </a:lnTo>
                    <a:lnTo>
                      <a:pt x="63" y="32"/>
                    </a:lnTo>
                    <a:lnTo>
                      <a:pt x="63" y="38"/>
                    </a:lnTo>
                    <a:lnTo>
                      <a:pt x="61" y="46"/>
                    </a:lnTo>
                    <a:lnTo>
                      <a:pt x="57" y="49"/>
                    </a:lnTo>
                    <a:lnTo>
                      <a:pt x="53" y="55"/>
                    </a:lnTo>
                    <a:lnTo>
                      <a:pt x="49" y="59"/>
                    </a:lnTo>
                    <a:lnTo>
                      <a:pt x="43" y="61"/>
                    </a:lnTo>
                    <a:lnTo>
                      <a:pt x="38" y="63"/>
                    </a:lnTo>
                    <a:lnTo>
                      <a:pt x="32" y="63"/>
                    </a:lnTo>
                    <a:lnTo>
                      <a:pt x="24" y="63"/>
                    </a:lnTo>
                    <a:lnTo>
                      <a:pt x="18" y="61"/>
                    </a:lnTo>
                    <a:lnTo>
                      <a:pt x="12" y="57"/>
                    </a:lnTo>
                    <a:lnTo>
                      <a:pt x="8" y="53"/>
                    </a:lnTo>
                    <a:lnTo>
                      <a:pt x="4" y="49"/>
                    </a:lnTo>
                    <a:lnTo>
                      <a:pt x="2" y="44"/>
                    </a:lnTo>
                    <a:lnTo>
                      <a:pt x="0" y="38"/>
                    </a:lnTo>
                    <a:lnTo>
                      <a:pt x="0" y="32"/>
                    </a:lnTo>
                    <a:lnTo>
                      <a:pt x="0" y="24"/>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7" name="Freeform 622"/>
              <p:cNvSpPr>
                <a:spLocks/>
              </p:cNvSpPr>
              <p:nvPr/>
            </p:nvSpPr>
            <p:spPr bwMode="auto">
              <a:xfrm>
                <a:off x="5085" y="1561"/>
                <a:ext cx="63" cy="63"/>
              </a:xfrm>
              <a:custGeom>
                <a:avLst/>
                <a:gdLst>
                  <a:gd name="T0" fmla="*/ 2 w 63"/>
                  <a:gd name="T1" fmla="*/ 18 h 63"/>
                  <a:gd name="T2" fmla="*/ 2 w 63"/>
                  <a:gd name="T3" fmla="*/ 18 h 63"/>
                  <a:gd name="T4" fmla="*/ 6 w 63"/>
                  <a:gd name="T5" fmla="*/ 12 h 63"/>
                  <a:gd name="T6" fmla="*/ 10 w 63"/>
                  <a:gd name="T7" fmla="*/ 8 h 63"/>
                  <a:gd name="T8" fmla="*/ 14 w 63"/>
                  <a:gd name="T9" fmla="*/ 4 h 63"/>
                  <a:gd name="T10" fmla="*/ 20 w 63"/>
                  <a:gd name="T11" fmla="*/ 2 h 63"/>
                  <a:gd name="T12" fmla="*/ 26 w 63"/>
                  <a:gd name="T13" fmla="*/ 0 h 63"/>
                  <a:gd name="T14" fmla="*/ 32 w 63"/>
                  <a:gd name="T15" fmla="*/ 0 h 63"/>
                  <a:gd name="T16" fmla="*/ 38 w 63"/>
                  <a:gd name="T17" fmla="*/ 0 h 63"/>
                  <a:gd name="T18" fmla="*/ 43 w 63"/>
                  <a:gd name="T19" fmla="*/ 2 h 63"/>
                  <a:gd name="T20" fmla="*/ 49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8 h 63"/>
                  <a:gd name="T34" fmla="*/ 61 w 63"/>
                  <a:gd name="T35" fmla="*/ 46 h 63"/>
                  <a:gd name="T36" fmla="*/ 57 w 63"/>
                  <a:gd name="T37" fmla="*/ 49 h 63"/>
                  <a:gd name="T38" fmla="*/ 53 w 63"/>
                  <a:gd name="T39" fmla="*/ 55 h 63"/>
                  <a:gd name="T40" fmla="*/ 49 w 63"/>
                  <a:gd name="T41" fmla="*/ 59 h 63"/>
                  <a:gd name="T42" fmla="*/ 43 w 63"/>
                  <a:gd name="T43" fmla="*/ 61 h 63"/>
                  <a:gd name="T44" fmla="*/ 38 w 63"/>
                  <a:gd name="T45" fmla="*/ 63 h 63"/>
                  <a:gd name="T46" fmla="*/ 32 w 63"/>
                  <a:gd name="T47" fmla="*/ 63 h 63"/>
                  <a:gd name="T48" fmla="*/ 24 w 63"/>
                  <a:gd name="T49" fmla="*/ 63 h 63"/>
                  <a:gd name="T50" fmla="*/ 18 w 63"/>
                  <a:gd name="T51" fmla="*/ 61 h 63"/>
                  <a:gd name="T52" fmla="*/ 12 w 63"/>
                  <a:gd name="T53" fmla="*/ 57 h 63"/>
                  <a:gd name="T54" fmla="*/ 8 w 63"/>
                  <a:gd name="T55" fmla="*/ 53 h 63"/>
                  <a:gd name="T56" fmla="*/ 4 w 63"/>
                  <a:gd name="T57" fmla="*/ 49 h 63"/>
                  <a:gd name="T58" fmla="*/ 2 w 63"/>
                  <a:gd name="T59" fmla="*/ 44 h 63"/>
                  <a:gd name="T60" fmla="*/ 0 w 63"/>
                  <a:gd name="T61" fmla="*/ 38 h 63"/>
                  <a:gd name="T62" fmla="*/ 0 w 63"/>
                  <a:gd name="T63" fmla="*/ 32 h 63"/>
                  <a:gd name="T64" fmla="*/ 0 w 63"/>
                  <a:gd name="T65" fmla="*/ 24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6" y="12"/>
                    </a:lnTo>
                    <a:lnTo>
                      <a:pt x="10" y="8"/>
                    </a:lnTo>
                    <a:lnTo>
                      <a:pt x="14" y="4"/>
                    </a:lnTo>
                    <a:lnTo>
                      <a:pt x="20" y="2"/>
                    </a:lnTo>
                    <a:lnTo>
                      <a:pt x="26" y="0"/>
                    </a:lnTo>
                    <a:lnTo>
                      <a:pt x="32" y="0"/>
                    </a:lnTo>
                    <a:lnTo>
                      <a:pt x="38" y="0"/>
                    </a:lnTo>
                    <a:lnTo>
                      <a:pt x="43" y="2"/>
                    </a:lnTo>
                    <a:lnTo>
                      <a:pt x="49" y="6"/>
                    </a:lnTo>
                    <a:lnTo>
                      <a:pt x="55" y="10"/>
                    </a:lnTo>
                    <a:lnTo>
                      <a:pt x="59" y="14"/>
                    </a:lnTo>
                    <a:lnTo>
                      <a:pt x="61" y="20"/>
                    </a:lnTo>
                    <a:lnTo>
                      <a:pt x="63" y="26"/>
                    </a:lnTo>
                    <a:lnTo>
                      <a:pt x="63" y="32"/>
                    </a:lnTo>
                    <a:lnTo>
                      <a:pt x="63" y="38"/>
                    </a:lnTo>
                    <a:lnTo>
                      <a:pt x="61" y="46"/>
                    </a:lnTo>
                    <a:lnTo>
                      <a:pt x="57" y="49"/>
                    </a:lnTo>
                    <a:lnTo>
                      <a:pt x="53" y="55"/>
                    </a:lnTo>
                    <a:lnTo>
                      <a:pt x="49" y="59"/>
                    </a:lnTo>
                    <a:lnTo>
                      <a:pt x="43" y="61"/>
                    </a:lnTo>
                    <a:lnTo>
                      <a:pt x="38" y="63"/>
                    </a:lnTo>
                    <a:lnTo>
                      <a:pt x="32" y="63"/>
                    </a:lnTo>
                    <a:lnTo>
                      <a:pt x="24" y="63"/>
                    </a:lnTo>
                    <a:lnTo>
                      <a:pt x="18" y="61"/>
                    </a:lnTo>
                    <a:lnTo>
                      <a:pt x="12" y="57"/>
                    </a:lnTo>
                    <a:lnTo>
                      <a:pt x="8" y="53"/>
                    </a:lnTo>
                    <a:lnTo>
                      <a:pt x="4" y="49"/>
                    </a:lnTo>
                    <a:lnTo>
                      <a:pt x="2" y="44"/>
                    </a:lnTo>
                    <a:lnTo>
                      <a:pt x="0" y="38"/>
                    </a:lnTo>
                    <a:lnTo>
                      <a:pt x="0" y="32"/>
                    </a:lnTo>
                    <a:lnTo>
                      <a:pt x="0" y="24"/>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8" name="Freeform 623"/>
              <p:cNvSpPr>
                <a:spLocks/>
              </p:cNvSpPr>
              <p:nvPr/>
            </p:nvSpPr>
            <p:spPr bwMode="auto">
              <a:xfrm>
                <a:off x="5107" y="1697"/>
                <a:ext cx="65" cy="63"/>
              </a:xfrm>
              <a:custGeom>
                <a:avLst/>
                <a:gdLst>
                  <a:gd name="T0" fmla="*/ 20 w 65"/>
                  <a:gd name="T1" fmla="*/ 61 h 63"/>
                  <a:gd name="T2" fmla="*/ 14 w 65"/>
                  <a:gd name="T3" fmla="*/ 57 h 63"/>
                  <a:gd name="T4" fmla="*/ 8 w 65"/>
                  <a:gd name="T5" fmla="*/ 53 h 63"/>
                  <a:gd name="T6" fmla="*/ 6 w 65"/>
                  <a:gd name="T7" fmla="*/ 49 h 63"/>
                  <a:gd name="T8" fmla="*/ 2 w 65"/>
                  <a:gd name="T9" fmla="*/ 43 h 63"/>
                  <a:gd name="T10" fmla="*/ 0 w 65"/>
                  <a:gd name="T11" fmla="*/ 38 h 63"/>
                  <a:gd name="T12" fmla="*/ 0 w 65"/>
                  <a:gd name="T13" fmla="*/ 32 h 63"/>
                  <a:gd name="T14" fmla="*/ 0 w 65"/>
                  <a:gd name="T15" fmla="*/ 26 h 63"/>
                  <a:gd name="T16" fmla="*/ 2 w 65"/>
                  <a:gd name="T17" fmla="*/ 18 h 63"/>
                  <a:gd name="T18" fmla="*/ 6 w 65"/>
                  <a:gd name="T19" fmla="*/ 12 h 63"/>
                  <a:gd name="T20" fmla="*/ 10 w 65"/>
                  <a:gd name="T21" fmla="*/ 8 h 63"/>
                  <a:gd name="T22" fmla="*/ 16 w 65"/>
                  <a:gd name="T23" fmla="*/ 4 h 63"/>
                  <a:gd name="T24" fmla="*/ 21 w 65"/>
                  <a:gd name="T25" fmla="*/ 2 h 63"/>
                  <a:gd name="T26" fmla="*/ 27 w 65"/>
                  <a:gd name="T27" fmla="*/ 0 h 63"/>
                  <a:gd name="T28" fmla="*/ 33 w 65"/>
                  <a:gd name="T29" fmla="*/ 0 h 63"/>
                  <a:gd name="T30" fmla="*/ 39 w 65"/>
                  <a:gd name="T31" fmla="*/ 0 h 63"/>
                  <a:gd name="T32" fmla="*/ 45 w 65"/>
                  <a:gd name="T33" fmla="*/ 2 h 63"/>
                  <a:gd name="T34" fmla="*/ 51 w 65"/>
                  <a:gd name="T35" fmla="*/ 6 h 63"/>
                  <a:gd name="T36" fmla="*/ 55 w 65"/>
                  <a:gd name="T37" fmla="*/ 10 h 63"/>
                  <a:gd name="T38" fmla="*/ 59 w 65"/>
                  <a:gd name="T39" fmla="*/ 14 h 63"/>
                  <a:gd name="T40" fmla="*/ 63 w 65"/>
                  <a:gd name="T41" fmla="*/ 20 h 63"/>
                  <a:gd name="T42" fmla="*/ 65 w 65"/>
                  <a:gd name="T43" fmla="*/ 26 h 63"/>
                  <a:gd name="T44" fmla="*/ 65 w 65"/>
                  <a:gd name="T45" fmla="*/ 32 h 63"/>
                  <a:gd name="T46" fmla="*/ 65 w 65"/>
                  <a:gd name="T47" fmla="*/ 38 h 63"/>
                  <a:gd name="T48" fmla="*/ 63 w 65"/>
                  <a:gd name="T49" fmla="*/ 45 h 63"/>
                  <a:gd name="T50" fmla="*/ 59 w 65"/>
                  <a:gd name="T51" fmla="*/ 49 h 63"/>
                  <a:gd name="T52" fmla="*/ 55 w 65"/>
                  <a:gd name="T53" fmla="*/ 55 h 63"/>
                  <a:gd name="T54" fmla="*/ 49 w 65"/>
                  <a:gd name="T55" fmla="*/ 59 h 63"/>
                  <a:gd name="T56" fmla="*/ 43 w 65"/>
                  <a:gd name="T57" fmla="*/ 61 h 63"/>
                  <a:gd name="T58" fmla="*/ 37 w 65"/>
                  <a:gd name="T59" fmla="*/ 63 h 63"/>
                  <a:gd name="T60" fmla="*/ 31 w 65"/>
                  <a:gd name="T61" fmla="*/ 63 h 63"/>
                  <a:gd name="T62" fmla="*/ 25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6" y="49"/>
                    </a:lnTo>
                    <a:lnTo>
                      <a:pt x="2" y="43"/>
                    </a:lnTo>
                    <a:lnTo>
                      <a:pt x="0" y="38"/>
                    </a:lnTo>
                    <a:lnTo>
                      <a:pt x="0" y="32"/>
                    </a:lnTo>
                    <a:lnTo>
                      <a:pt x="0" y="26"/>
                    </a:lnTo>
                    <a:lnTo>
                      <a:pt x="2" y="18"/>
                    </a:lnTo>
                    <a:lnTo>
                      <a:pt x="6" y="12"/>
                    </a:lnTo>
                    <a:lnTo>
                      <a:pt x="10" y="8"/>
                    </a:lnTo>
                    <a:lnTo>
                      <a:pt x="16" y="4"/>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49" y="59"/>
                    </a:lnTo>
                    <a:lnTo>
                      <a:pt x="43" y="61"/>
                    </a:lnTo>
                    <a:lnTo>
                      <a:pt x="37" y="63"/>
                    </a:lnTo>
                    <a:lnTo>
                      <a:pt x="31" y="63"/>
                    </a:lnTo>
                    <a:lnTo>
                      <a:pt x="25"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9" name="Freeform 624"/>
              <p:cNvSpPr>
                <a:spLocks/>
              </p:cNvSpPr>
              <p:nvPr/>
            </p:nvSpPr>
            <p:spPr bwMode="auto">
              <a:xfrm>
                <a:off x="5107" y="1697"/>
                <a:ext cx="65" cy="63"/>
              </a:xfrm>
              <a:custGeom>
                <a:avLst/>
                <a:gdLst>
                  <a:gd name="T0" fmla="*/ 20 w 65"/>
                  <a:gd name="T1" fmla="*/ 61 h 63"/>
                  <a:gd name="T2" fmla="*/ 20 w 65"/>
                  <a:gd name="T3" fmla="*/ 61 h 63"/>
                  <a:gd name="T4" fmla="*/ 14 w 65"/>
                  <a:gd name="T5" fmla="*/ 57 h 63"/>
                  <a:gd name="T6" fmla="*/ 8 w 65"/>
                  <a:gd name="T7" fmla="*/ 53 h 63"/>
                  <a:gd name="T8" fmla="*/ 6 w 65"/>
                  <a:gd name="T9" fmla="*/ 49 h 63"/>
                  <a:gd name="T10" fmla="*/ 2 w 65"/>
                  <a:gd name="T11" fmla="*/ 43 h 63"/>
                  <a:gd name="T12" fmla="*/ 0 w 65"/>
                  <a:gd name="T13" fmla="*/ 38 h 63"/>
                  <a:gd name="T14" fmla="*/ 0 w 65"/>
                  <a:gd name="T15" fmla="*/ 32 h 63"/>
                  <a:gd name="T16" fmla="*/ 0 w 65"/>
                  <a:gd name="T17" fmla="*/ 26 h 63"/>
                  <a:gd name="T18" fmla="*/ 2 w 65"/>
                  <a:gd name="T19" fmla="*/ 18 h 63"/>
                  <a:gd name="T20" fmla="*/ 6 w 65"/>
                  <a:gd name="T21" fmla="*/ 12 h 63"/>
                  <a:gd name="T22" fmla="*/ 10 w 65"/>
                  <a:gd name="T23" fmla="*/ 8 h 63"/>
                  <a:gd name="T24" fmla="*/ 16 w 65"/>
                  <a:gd name="T25" fmla="*/ 4 h 63"/>
                  <a:gd name="T26" fmla="*/ 21 w 65"/>
                  <a:gd name="T27" fmla="*/ 2 h 63"/>
                  <a:gd name="T28" fmla="*/ 27 w 65"/>
                  <a:gd name="T29" fmla="*/ 0 h 63"/>
                  <a:gd name="T30" fmla="*/ 33 w 65"/>
                  <a:gd name="T31" fmla="*/ 0 h 63"/>
                  <a:gd name="T32" fmla="*/ 39 w 65"/>
                  <a:gd name="T33" fmla="*/ 0 h 63"/>
                  <a:gd name="T34" fmla="*/ 45 w 65"/>
                  <a:gd name="T35" fmla="*/ 2 h 63"/>
                  <a:gd name="T36" fmla="*/ 51 w 65"/>
                  <a:gd name="T37" fmla="*/ 6 h 63"/>
                  <a:gd name="T38" fmla="*/ 55 w 65"/>
                  <a:gd name="T39" fmla="*/ 10 h 63"/>
                  <a:gd name="T40" fmla="*/ 59 w 65"/>
                  <a:gd name="T41" fmla="*/ 14 h 63"/>
                  <a:gd name="T42" fmla="*/ 63 w 65"/>
                  <a:gd name="T43" fmla="*/ 20 h 63"/>
                  <a:gd name="T44" fmla="*/ 65 w 65"/>
                  <a:gd name="T45" fmla="*/ 26 h 63"/>
                  <a:gd name="T46" fmla="*/ 65 w 65"/>
                  <a:gd name="T47" fmla="*/ 32 h 63"/>
                  <a:gd name="T48" fmla="*/ 65 w 65"/>
                  <a:gd name="T49" fmla="*/ 38 h 63"/>
                  <a:gd name="T50" fmla="*/ 63 w 65"/>
                  <a:gd name="T51" fmla="*/ 45 h 63"/>
                  <a:gd name="T52" fmla="*/ 59 w 65"/>
                  <a:gd name="T53" fmla="*/ 49 h 63"/>
                  <a:gd name="T54" fmla="*/ 55 w 65"/>
                  <a:gd name="T55" fmla="*/ 55 h 63"/>
                  <a:gd name="T56" fmla="*/ 49 w 65"/>
                  <a:gd name="T57" fmla="*/ 59 h 63"/>
                  <a:gd name="T58" fmla="*/ 43 w 65"/>
                  <a:gd name="T59" fmla="*/ 61 h 63"/>
                  <a:gd name="T60" fmla="*/ 37 w 65"/>
                  <a:gd name="T61" fmla="*/ 63 h 63"/>
                  <a:gd name="T62" fmla="*/ 31 w 65"/>
                  <a:gd name="T63" fmla="*/ 63 h 63"/>
                  <a:gd name="T64" fmla="*/ 25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6" y="49"/>
                    </a:lnTo>
                    <a:lnTo>
                      <a:pt x="2" y="43"/>
                    </a:lnTo>
                    <a:lnTo>
                      <a:pt x="0" y="38"/>
                    </a:lnTo>
                    <a:lnTo>
                      <a:pt x="0" y="32"/>
                    </a:lnTo>
                    <a:lnTo>
                      <a:pt x="0" y="26"/>
                    </a:lnTo>
                    <a:lnTo>
                      <a:pt x="2" y="18"/>
                    </a:lnTo>
                    <a:lnTo>
                      <a:pt x="6" y="12"/>
                    </a:lnTo>
                    <a:lnTo>
                      <a:pt x="10" y="8"/>
                    </a:lnTo>
                    <a:lnTo>
                      <a:pt x="16" y="4"/>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49" y="59"/>
                    </a:lnTo>
                    <a:lnTo>
                      <a:pt x="43" y="61"/>
                    </a:lnTo>
                    <a:lnTo>
                      <a:pt x="37" y="63"/>
                    </a:lnTo>
                    <a:lnTo>
                      <a:pt x="31" y="63"/>
                    </a:lnTo>
                    <a:lnTo>
                      <a:pt x="25"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0" name="Freeform 625"/>
              <p:cNvSpPr>
                <a:spLocks/>
              </p:cNvSpPr>
              <p:nvPr/>
            </p:nvSpPr>
            <p:spPr bwMode="auto">
              <a:xfrm>
                <a:off x="5123" y="1671"/>
                <a:ext cx="65" cy="65"/>
              </a:xfrm>
              <a:custGeom>
                <a:avLst/>
                <a:gdLst>
                  <a:gd name="T0" fmla="*/ 19 w 65"/>
                  <a:gd name="T1" fmla="*/ 62 h 65"/>
                  <a:gd name="T2" fmla="*/ 13 w 65"/>
                  <a:gd name="T3" fmla="*/ 60 h 65"/>
                  <a:gd name="T4" fmla="*/ 9 w 65"/>
                  <a:gd name="T5" fmla="*/ 56 h 65"/>
                  <a:gd name="T6" fmla="*/ 5 w 65"/>
                  <a:gd name="T7" fmla="*/ 50 h 65"/>
                  <a:gd name="T8" fmla="*/ 2 w 65"/>
                  <a:gd name="T9" fmla="*/ 44 h 65"/>
                  <a:gd name="T10" fmla="*/ 2 w 65"/>
                  <a:gd name="T11" fmla="*/ 38 h 65"/>
                  <a:gd name="T12" fmla="*/ 0 w 65"/>
                  <a:gd name="T13" fmla="*/ 32 h 65"/>
                  <a:gd name="T14" fmla="*/ 2 w 65"/>
                  <a:gd name="T15" fmla="*/ 26 h 65"/>
                  <a:gd name="T16" fmla="*/ 4 w 65"/>
                  <a:gd name="T17" fmla="*/ 20 h 65"/>
                  <a:gd name="T18" fmla="*/ 5 w 65"/>
                  <a:gd name="T19" fmla="*/ 14 h 65"/>
                  <a:gd name="T20" fmla="*/ 9 w 65"/>
                  <a:gd name="T21" fmla="*/ 8 h 65"/>
                  <a:gd name="T22" fmla="*/ 15 w 65"/>
                  <a:gd name="T23" fmla="*/ 6 h 65"/>
                  <a:gd name="T24" fmla="*/ 21 w 65"/>
                  <a:gd name="T25" fmla="*/ 2 h 65"/>
                  <a:gd name="T26" fmla="*/ 27 w 65"/>
                  <a:gd name="T27" fmla="*/ 0 h 65"/>
                  <a:gd name="T28" fmla="*/ 33 w 65"/>
                  <a:gd name="T29" fmla="*/ 0 h 65"/>
                  <a:gd name="T30" fmla="*/ 39 w 65"/>
                  <a:gd name="T31" fmla="*/ 0 h 65"/>
                  <a:gd name="T32" fmla="*/ 45 w 65"/>
                  <a:gd name="T33" fmla="*/ 4 h 65"/>
                  <a:gd name="T34" fmla="*/ 51 w 65"/>
                  <a:gd name="T35" fmla="*/ 6 h 65"/>
                  <a:gd name="T36" fmla="*/ 55 w 65"/>
                  <a:gd name="T37" fmla="*/ 10 h 65"/>
                  <a:gd name="T38" fmla="*/ 59 w 65"/>
                  <a:gd name="T39" fmla="*/ 16 h 65"/>
                  <a:gd name="T40" fmla="*/ 63 w 65"/>
                  <a:gd name="T41" fmla="*/ 20 h 65"/>
                  <a:gd name="T42" fmla="*/ 65 w 65"/>
                  <a:gd name="T43" fmla="*/ 28 h 65"/>
                  <a:gd name="T44" fmla="*/ 65 w 65"/>
                  <a:gd name="T45" fmla="*/ 34 h 65"/>
                  <a:gd name="T46" fmla="*/ 63 w 65"/>
                  <a:gd name="T47" fmla="*/ 40 h 65"/>
                  <a:gd name="T48" fmla="*/ 61 w 65"/>
                  <a:gd name="T49" fmla="*/ 46 h 65"/>
                  <a:gd name="T50" fmla="*/ 59 w 65"/>
                  <a:gd name="T51" fmla="*/ 52 h 65"/>
                  <a:gd name="T52" fmla="*/ 55 w 65"/>
                  <a:gd name="T53" fmla="*/ 56 h 65"/>
                  <a:gd name="T54" fmla="*/ 49 w 65"/>
                  <a:gd name="T55" fmla="*/ 60 h 65"/>
                  <a:gd name="T56" fmla="*/ 43 w 65"/>
                  <a:gd name="T57" fmla="*/ 64 h 65"/>
                  <a:gd name="T58" fmla="*/ 37 w 65"/>
                  <a:gd name="T59" fmla="*/ 65 h 65"/>
                  <a:gd name="T60" fmla="*/ 31 w 65"/>
                  <a:gd name="T61" fmla="*/ 65 h 65"/>
                  <a:gd name="T62" fmla="*/ 25 w 65"/>
                  <a:gd name="T63" fmla="*/ 64 h 65"/>
                  <a:gd name="T64" fmla="*/ 19 w 65"/>
                  <a:gd name="T65" fmla="*/ 6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9" y="62"/>
                    </a:moveTo>
                    <a:lnTo>
                      <a:pt x="13" y="60"/>
                    </a:lnTo>
                    <a:lnTo>
                      <a:pt x="9" y="56"/>
                    </a:lnTo>
                    <a:lnTo>
                      <a:pt x="5" y="50"/>
                    </a:lnTo>
                    <a:lnTo>
                      <a:pt x="2" y="44"/>
                    </a:lnTo>
                    <a:lnTo>
                      <a:pt x="2" y="38"/>
                    </a:lnTo>
                    <a:lnTo>
                      <a:pt x="0" y="32"/>
                    </a:lnTo>
                    <a:lnTo>
                      <a:pt x="2" y="26"/>
                    </a:lnTo>
                    <a:lnTo>
                      <a:pt x="4"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5" y="28"/>
                    </a:lnTo>
                    <a:lnTo>
                      <a:pt x="65" y="34"/>
                    </a:lnTo>
                    <a:lnTo>
                      <a:pt x="63" y="40"/>
                    </a:lnTo>
                    <a:lnTo>
                      <a:pt x="61" y="46"/>
                    </a:lnTo>
                    <a:lnTo>
                      <a:pt x="59" y="52"/>
                    </a:lnTo>
                    <a:lnTo>
                      <a:pt x="55" y="56"/>
                    </a:lnTo>
                    <a:lnTo>
                      <a:pt x="49" y="60"/>
                    </a:lnTo>
                    <a:lnTo>
                      <a:pt x="43" y="64"/>
                    </a:lnTo>
                    <a:lnTo>
                      <a:pt x="37" y="65"/>
                    </a:lnTo>
                    <a:lnTo>
                      <a:pt x="31" y="65"/>
                    </a:lnTo>
                    <a:lnTo>
                      <a:pt x="25" y="64"/>
                    </a:lnTo>
                    <a:lnTo>
                      <a:pt x="19" y="6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1" name="Freeform 626"/>
              <p:cNvSpPr>
                <a:spLocks/>
              </p:cNvSpPr>
              <p:nvPr/>
            </p:nvSpPr>
            <p:spPr bwMode="auto">
              <a:xfrm>
                <a:off x="5123" y="1671"/>
                <a:ext cx="65" cy="65"/>
              </a:xfrm>
              <a:custGeom>
                <a:avLst/>
                <a:gdLst>
                  <a:gd name="T0" fmla="*/ 19 w 65"/>
                  <a:gd name="T1" fmla="*/ 62 h 65"/>
                  <a:gd name="T2" fmla="*/ 19 w 65"/>
                  <a:gd name="T3" fmla="*/ 62 h 65"/>
                  <a:gd name="T4" fmla="*/ 13 w 65"/>
                  <a:gd name="T5" fmla="*/ 60 h 65"/>
                  <a:gd name="T6" fmla="*/ 9 w 65"/>
                  <a:gd name="T7" fmla="*/ 56 h 65"/>
                  <a:gd name="T8" fmla="*/ 5 w 65"/>
                  <a:gd name="T9" fmla="*/ 50 h 65"/>
                  <a:gd name="T10" fmla="*/ 2 w 65"/>
                  <a:gd name="T11" fmla="*/ 44 h 65"/>
                  <a:gd name="T12" fmla="*/ 2 w 65"/>
                  <a:gd name="T13" fmla="*/ 38 h 65"/>
                  <a:gd name="T14" fmla="*/ 0 w 65"/>
                  <a:gd name="T15" fmla="*/ 32 h 65"/>
                  <a:gd name="T16" fmla="*/ 2 w 65"/>
                  <a:gd name="T17" fmla="*/ 26 h 65"/>
                  <a:gd name="T18" fmla="*/ 4 w 65"/>
                  <a:gd name="T19" fmla="*/ 20 h 65"/>
                  <a:gd name="T20" fmla="*/ 5 w 65"/>
                  <a:gd name="T21" fmla="*/ 14 h 65"/>
                  <a:gd name="T22" fmla="*/ 9 w 65"/>
                  <a:gd name="T23" fmla="*/ 8 h 65"/>
                  <a:gd name="T24" fmla="*/ 15 w 65"/>
                  <a:gd name="T25" fmla="*/ 6 h 65"/>
                  <a:gd name="T26" fmla="*/ 21 w 65"/>
                  <a:gd name="T27" fmla="*/ 2 h 65"/>
                  <a:gd name="T28" fmla="*/ 27 w 65"/>
                  <a:gd name="T29" fmla="*/ 0 h 65"/>
                  <a:gd name="T30" fmla="*/ 33 w 65"/>
                  <a:gd name="T31" fmla="*/ 0 h 65"/>
                  <a:gd name="T32" fmla="*/ 39 w 65"/>
                  <a:gd name="T33" fmla="*/ 0 h 65"/>
                  <a:gd name="T34" fmla="*/ 45 w 65"/>
                  <a:gd name="T35" fmla="*/ 4 h 65"/>
                  <a:gd name="T36" fmla="*/ 51 w 65"/>
                  <a:gd name="T37" fmla="*/ 6 h 65"/>
                  <a:gd name="T38" fmla="*/ 55 w 65"/>
                  <a:gd name="T39" fmla="*/ 10 h 65"/>
                  <a:gd name="T40" fmla="*/ 59 w 65"/>
                  <a:gd name="T41" fmla="*/ 16 h 65"/>
                  <a:gd name="T42" fmla="*/ 63 w 65"/>
                  <a:gd name="T43" fmla="*/ 20 h 65"/>
                  <a:gd name="T44" fmla="*/ 65 w 65"/>
                  <a:gd name="T45" fmla="*/ 28 h 65"/>
                  <a:gd name="T46" fmla="*/ 65 w 65"/>
                  <a:gd name="T47" fmla="*/ 34 h 65"/>
                  <a:gd name="T48" fmla="*/ 63 w 65"/>
                  <a:gd name="T49" fmla="*/ 40 h 65"/>
                  <a:gd name="T50" fmla="*/ 61 w 65"/>
                  <a:gd name="T51" fmla="*/ 46 h 65"/>
                  <a:gd name="T52" fmla="*/ 59 w 65"/>
                  <a:gd name="T53" fmla="*/ 52 h 65"/>
                  <a:gd name="T54" fmla="*/ 55 w 65"/>
                  <a:gd name="T55" fmla="*/ 56 h 65"/>
                  <a:gd name="T56" fmla="*/ 49 w 65"/>
                  <a:gd name="T57" fmla="*/ 60 h 65"/>
                  <a:gd name="T58" fmla="*/ 43 w 65"/>
                  <a:gd name="T59" fmla="*/ 64 h 65"/>
                  <a:gd name="T60" fmla="*/ 37 w 65"/>
                  <a:gd name="T61" fmla="*/ 65 h 65"/>
                  <a:gd name="T62" fmla="*/ 31 w 65"/>
                  <a:gd name="T63" fmla="*/ 65 h 65"/>
                  <a:gd name="T64" fmla="*/ 25 w 65"/>
                  <a:gd name="T65" fmla="*/ 64 h 65"/>
                  <a:gd name="T66" fmla="*/ 19 w 65"/>
                  <a:gd name="T67" fmla="*/ 6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9" y="62"/>
                    </a:moveTo>
                    <a:lnTo>
                      <a:pt x="19" y="62"/>
                    </a:lnTo>
                    <a:lnTo>
                      <a:pt x="13" y="60"/>
                    </a:lnTo>
                    <a:lnTo>
                      <a:pt x="9" y="56"/>
                    </a:lnTo>
                    <a:lnTo>
                      <a:pt x="5" y="50"/>
                    </a:lnTo>
                    <a:lnTo>
                      <a:pt x="2" y="44"/>
                    </a:lnTo>
                    <a:lnTo>
                      <a:pt x="2" y="38"/>
                    </a:lnTo>
                    <a:lnTo>
                      <a:pt x="0" y="32"/>
                    </a:lnTo>
                    <a:lnTo>
                      <a:pt x="2" y="26"/>
                    </a:lnTo>
                    <a:lnTo>
                      <a:pt x="4"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5" y="28"/>
                    </a:lnTo>
                    <a:lnTo>
                      <a:pt x="65" y="34"/>
                    </a:lnTo>
                    <a:lnTo>
                      <a:pt x="63" y="40"/>
                    </a:lnTo>
                    <a:lnTo>
                      <a:pt x="61" y="46"/>
                    </a:lnTo>
                    <a:lnTo>
                      <a:pt x="59" y="52"/>
                    </a:lnTo>
                    <a:lnTo>
                      <a:pt x="55" y="56"/>
                    </a:lnTo>
                    <a:lnTo>
                      <a:pt x="49" y="60"/>
                    </a:lnTo>
                    <a:lnTo>
                      <a:pt x="43" y="64"/>
                    </a:lnTo>
                    <a:lnTo>
                      <a:pt x="37" y="65"/>
                    </a:lnTo>
                    <a:lnTo>
                      <a:pt x="31" y="65"/>
                    </a:lnTo>
                    <a:lnTo>
                      <a:pt x="25" y="64"/>
                    </a:lnTo>
                    <a:lnTo>
                      <a:pt x="19" y="6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2" name="Freeform 627"/>
              <p:cNvSpPr>
                <a:spLocks/>
              </p:cNvSpPr>
              <p:nvPr/>
            </p:nvSpPr>
            <p:spPr bwMode="auto">
              <a:xfrm>
                <a:off x="5150" y="1628"/>
                <a:ext cx="65" cy="65"/>
              </a:xfrm>
              <a:custGeom>
                <a:avLst/>
                <a:gdLst>
                  <a:gd name="T0" fmla="*/ 45 w 65"/>
                  <a:gd name="T1" fmla="*/ 2 h 65"/>
                  <a:gd name="T2" fmla="*/ 51 w 65"/>
                  <a:gd name="T3" fmla="*/ 6 h 65"/>
                  <a:gd name="T4" fmla="*/ 57 w 65"/>
                  <a:gd name="T5" fmla="*/ 10 h 65"/>
                  <a:gd name="T6" fmla="*/ 61 w 65"/>
                  <a:gd name="T7" fmla="*/ 16 h 65"/>
                  <a:gd name="T8" fmla="*/ 63 w 65"/>
                  <a:gd name="T9" fmla="*/ 20 h 65"/>
                  <a:gd name="T10" fmla="*/ 65 w 65"/>
                  <a:gd name="T11" fmla="*/ 26 h 65"/>
                  <a:gd name="T12" fmla="*/ 65 w 65"/>
                  <a:gd name="T13" fmla="*/ 34 h 65"/>
                  <a:gd name="T14" fmla="*/ 65 w 65"/>
                  <a:gd name="T15" fmla="*/ 40 h 65"/>
                  <a:gd name="T16" fmla="*/ 63 w 65"/>
                  <a:gd name="T17" fmla="*/ 45 h 65"/>
                  <a:gd name="T18" fmla="*/ 59 w 65"/>
                  <a:gd name="T19" fmla="*/ 51 h 65"/>
                  <a:gd name="T20" fmla="*/ 55 w 65"/>
                  <a:gd name="T21" fmla="*/ 55 h 65"/>
                  <a:gd name="T22" fmla="*/ 49 w 65"/>
                  <a:gd name="T23" fmla="*/ 59 h 65"/>
                  <a:gd name="T24" fmla="*/ 45 w 65"/>
                  <a:gd name="T25" fmla="*/ 61 h 65"/>
                  <a:gd name="T26" fmla="*/ 40 w 65"/>
                  <a:gd name="T27" fmla="*/ 63 h 65"/>
                  <a:gd name="T28" fmla="*/ 32 w 65"/>
                  <a:gd name="T29" fmla="*/ 65 h 65"/>
                  <a:gd name="T30" fmla="*/ 26 w 65"/>
                  <a:gd name="T31" fmla="*/ 63 h 65"/>
                  <a:gd name="T32" fmla="*/ 20 w 65"/>
                  <a:gd name="T33" fmla="*/ 61 h 65"/>
                  <a:gd name="T34" fmla="*/ 14 w 65"/>
                  <a:gd name="T35" fmla="*/ 59 h 65"/>
                  <a:gd name="T36" fmla="*/ 10 w 65"/>
                  <a:gd name="T37" fmla="*/ 55 h 65"/>
                  <a:gd name="T38" fmla="*/ 6 w 65"/>
                  <a:gd name="T39" fmla="*/ 49 h 65"/>
                  <a:gd name="T40" fmla="*/ 2 w 65"/>
                  <a:gd name="T41" fmla="*/ 43 h 65"/>
                  <a:gd name="T42" fmla="*/ 2 w 65"/>
                  <a:gd name="T43" fmla="*/ 38 h 65"/>
                  <a:gd name="T44" fmla="*/ 0 w 65"/>
                  <a:gd name="T45" fmla="*/ 32 h 65"/>
                  <a:gd name="T46" fmla="*/ 2 w 65"/>
                  <a:gd name="T47" fmla="*/ 26 h 65"/>
                  <a:gd name="T48" fmla="*/ 4 w 65"/>
                  <a:gd name="T49" fmla="*/ 20 h 65"/>
                  <a:gd name="T50" fmla="*/ 6 w 65"/>
                  <a:gd name="T51" fmla="*/ 14 h 65"/>
                  <a:gd name="T52" fmla="*/ 12 w 65"/>
                  <a:gd name="T53" fmla="*/ 8 h 65"/>
                  <a:gd name="T54" fmla="*/ 16 w 65"/>
                  <a:gd name="T55" fmla="*/ 6 h 65"/>
                  <a:gd name="T56" fmla="*/ 22 w 65"/>
                  <a:gd name="T57" fmla="*/ 2 h 65"/>
                  <a:gd name="T58" fmla="*/ 28 w 65"/>
                  <a:gd name="T59" fmla="*/ 0 h 65"/>
                  <a:gd name="T60" fmla="*/ 34 w 65"/>
                  <a:gd name="T61" fmla="*/ 0 h 65"/>
                  <a:gd name="T62" fmla="*/ 40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61" y="16"/>
                    </a:lnTo>
                    <a:lnTo>
                      <a:pt x="63" y="20"/>
                    </a:lnTo>
                    <a:lnTo>
                      <a:pt x="65" y="26"/>
                    </a:lnTo>
                    <a:lnTo>
                      <a:pt x="65" y="34"/>
                    </a:lnTo>
                    <a:lnTo>
                      <a:pt x="65" y="40"/>
                    </a:lnTo>
                    <a:lnTo>
                      <a:pt x="63" y="45"/>
                    </a:lnTo>
                    <a:lnTo>
                      <a:pt x="59" y="51"/>
                    </a:lnTo>
                    <a:lnTo>
                      <a:pt x="55" y="55"/>
                    </a:lnTo>
                    <a:lnTo>
                      <a:pt x="49" y="59"/>
                    </a:lnTo>
                    <a:lnTo>
                      <a:pt x="45" y="61"/>
                    </a:lnTo>
                    <a:lnTo>
                      <a:pt x="40" y="63"/>
                    </a:lnTo>
                    <a:lnTo>
                      <a:pt x="32" y="65"/>
                    </a:lnTo>
                    <a:lnTo>
                      <a:pt x="26" y="63"/>
                    </a:lnTo>
                    <a:lnTo>
                      <a:pt x="20" y="61"/>
                    </a:lnTo>
                    <a:lnTo>
                      <a:pt x="14" y="59"/>
                    </a:lnTo>
                    <a:lnTo>
                      <a:pt x="10" y="55"/>
                    </a:lnTo>
                    <a:lnTo>
                      <a:pt x="6" y="49"/>
                    </a:lnTo>
                    <a:lnTo>
                      <a:pt x="2" y="43"/>
                    </a:lnTo>
                    <a:lnTo>
                      <a:pt x="2" y="38"/>
                    </a:lnTo>
                    <a:lnTo>
                      <a:pt x="0" y="32"/>
                    </a:lnTo>
                    <a:lnTo>
                      <a:pt x="2" y="26"/>
                    </a:lnTo>
                    <a:lnTo>
                      <a:pt x="4" y="20"/>
                    </a:lnTo>
                    <a:lnTo>
                      <a:pt x="6" y="14"/>
                    </a:lnTo>
                    <a:lnTo>
                      <a:pt x="12" y="8"/>
                    </a:lnTo>
                    <a:lnTo>
                      <a:pt x="16" y="6"/>
                    </a:lnTo>
                    <a:lnTo>
                      <a:pt x="22" y="2"/>
                    </a:lnTo>
                    <a:lnTo>
                      <a:pt x="28" y="0"/>
                    </a:lnTo>
                    <a:lnTo>
                      <a:pt x="34" y="0"/>
                    </a:lnTo>
                    <a:lnTo>
                      <a:pt x="40"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3" name="Freeform 628"/>
              <p:cNvSpPr>
                <a:spLocks/>
              </p:cNvSpPr>
              <p:nvPr/>
            </p:nvSpPr>
            <p:spPr bwMode="auto">
              <a:xfrm>
                <a:off x="5150" y="1628"/>
                <a:ext cx="65" cy="65"/>
              </a:xfrm>
              <a:custGeom>
                <a:avLst/>
                <a:gdLst>
                  <a:gd name="T0" fmla="*/ 45 w 65"/>
                  <a:gd name="T1" fmla="*/ 2 h 65"/>
                  <a:gd name="T2" fmla="*/ 45 w 65"/>
                  <a:gd name="T3" fmla="*/ 2 h 65"/>
                  <a:gd name="T4" fmla="*/ 51 w 65"/>
                  <a:gd name="T5" fmla="*/ 6 h 65"/>
                  <a:gd name="T6" fmla="*/ 57 w 65"/>
                  <a:gd name="T7" fmla="*/ 10 h 65"/>
                  <a:gd name="T8" fmla="*/ 61 w 65"/>
                  <a:gd name="T9" fmla="*/ 16 h 65"/>
                  <a:gd name="T10" fmla="*/ 63 w 65"/>
                  <a:gd name="T11" fmla="*/ 20 h 65"/>
                  <a:gd name="T12" fmla="*/ 65 w 65"/>
                  <a:gd name="T13" fmla="*/ 26 h 65"/>
                  <a:gd name="T14" fmla="*/ 65 w 65"/>
                  <a:gd name="T15" fmla="*/ 34 h 65"/>
                  <a:gd name="T16" fmla="*/ 65 w 65"/>
                  <a:gd name="T17" fmla="*/ 40 h 65"/>
                  <a:gd name="T18" fmla="*/ 63 w 65"/>
                  <a:gd name="T19" fmla="*/ 45 h 65"/>
                  <a:gd name="T20" fmla="*/ 59 w 65"/>
                  <a:gd name="T21" fmla="*/ 51 h 65"/>
                  <a:gd name="T22" fmla="*/ 55 w 65"/>
                  <a:gd name="T23" fmla="*/ 55 h 65"/>
                  <a:gd name="T24" fmla="*/ 49 w 65"/>
                  <a:gd name="T25" fmla="*/ 59 h 65"/>
                  <a:gd name="T26" fmla="*/ 45 w 65"/>
                  <a:gd name="T27" fmla="*/ 61 h 65"/>
                  <a:gd name="T28" fmla="*/ 40 w 65"/>
                  <a:gd name="T29" fmla="*/ 63 h 65"/>
                  <a:gd name="T30" fmla="*/ 32 w 65"/>
                  <a:gd name="T31" fmla="*/ 65 h 65"/>
                  <a:gd name="T32" fmla="*/ 26 w 65"/>
                  <a:gd name="T33" fmla="*/ 63 h 65"/>
                  <a:gd name="T34" fmla="*/ 20 w 65"/>
                  <a:gd name="T35" fmla="*/ 61 h 65"/>
                  <a:gd name="T36" fmla="*/ 14 w 65"/>
                  <a:gd name="T37" fmla="*/ 59 h 65"/>
                  <a:gd name="T38" fmla="*/ 10 w 65"/>
                  <a:gd name="T39" fmla="*/ 55 h 65"/>
                  <a:gd name="T40" fmla="*/ 6 w 65"/>
                  <a:gd name="T41" fmla="*/ 49 h 65"/>
                  <a:gd name="T42" fmla="*/ 2 w 65"/>
                  <a:gd name="T43" fmla="*/ 43 h 65"/>
                  <a:gd name="T44" fmla="*/ 2 w 65"/>
                  <a:gd name="T45" fmla="*/ 38 h 65"/>
                  <a:gd name="T46" fmla="*/ 0 w 65"/>
                  <a:gd name="T47" fmla="*/ 32 h 65"/>
                  <a:gd name="T48" fmla="*/ 2 w 65"/>
                  <a:gd name="T49" fmla="*/ 26 h 65"/>
                  <a:gd name="T50" fmla="*/ 4 w 65"/>
                  <a:gd name="T51" fmla="*/ 20 h 65"/>
                  <a:gd name="T52" fmla="*/ 6 w 65"/>
                  <a:gd name="T53" fmla="*/ 14 h 65"/>
                  <a:gd name="T54" fmla="*/ 12 w 65"/>
                  <a:gd name="T55" fmla="*/ 8 h 65"/>
                  <a:gd name="T56" fmla="*/ 16 w 65"/>
                  <a:gd name="T57" fmla="*/ 6 h 65"/>
                  <a:gd name="T58" fmla="*/ 22 w 65"/>
                  <a:gd name="T59" fmla="*/ 2 h 65"/>
                  <a:gd name="T60" fmla="*/ 28 w 65"/>
                  <a:gd name="T61" fmla="*/ 0 h 65"/>
                  <a:gd name="T62" fmla="*/ 34 w 65"/>
                  <a:gd name="T63" fmla="*/ 0 h 65"/>
                  <a:gd name="T64" fmla="*/ 40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61" y="16"/>
                    </a:lnTo>
                    <a:lnTo>
                      <a:pt x="63" y="20"/>
                    </a:lnTo>
                    <a:lnTo>
                      <a:pt x="65" y="26"/>
                    </a:lnTo>
                    <a:lnTo>
                      <a:pt x="65" y="34"/>
                    </a:lnTo>
                    <a:lnTo>
                      <a:pt x="65" y="40"/>
                    </a:lnTo>
                    <a:lnTo>
                      <a:pt x="63" y="45"/>
                    </a:lnTo>
                    <a:lnTo>
                      <a:pt x="59" y="51"/>
                    </a:lnTo>
                    <a:lnTo>
                      <a:pt x="55" y="55"/>
                    </a:lnTo>
                    <a:lnTo>
                      <a:pt x="49" y="59"/>
                    </a:lnTo>
                    <a:lnTo>
                      <a:pt x="45" y="61"/>
                    </a:lnTo>
                    <a:lnTo>
                      <a:pt x="40" y="63"/>
                    </a:lnTo>
                    <a:lnTo>
                      <a:pt x="32" y="65"/>
                    </a:lnTo>
                    <a:lnTo>
                      <a:pt x="26" y="63"/>
                    </a:lnTo>
                    <a:lnTo>
                      <a:pt x="20" y="61"/>
                    </a:lnTo>
                    <a:lnTo>
                      <a:pt x="14" y="59"/>
                    </a:lnTo>
                    <a:lnTo>
                      <a:pt x="10" y="55"/>
                    </a:lnTo>
                    <a:lnTo>
                      <a:pt x="6" y="49"/>
                    </a:lnTo>
                    <a:lnTo>
                      <a:pt x="2" y="43"/>
                    </a:lnTo>
                    <a:lnTo>
                      <a:pt x="2" y="38"/>
                    </a:lnTo>
                    <a:lnTo>
                      <a:pt x="0" y="32"/>
                    </a:lnTo>
                    <a:lnTo>
                      <a:pt x="2" y="26"/>
                    </a:lnTo>
                    <a:lnTo>
                      <a:pt x="4" y="20"/>
                    </a:lnTo>
                    <a:lnTo>
                      <a:pt x="6" y="14"/>
                    </a:lnTo>
                    <a:lnTo>
                      <a:pt x="12" y="8"/>
                    </a:lnTo>
                    <a:lnTo>
                      <a:pt x="16" y="6"/>
                    </a:lnTo>
                    <a:lnTo>
                      <a:pt x="22" y="2"/>
                    </a:lnTo>
                    <a:lnTo>
                      <a:pt x="28" y="0"/>
                    </a:lnTo>
                    <a:lnTo>
                      <a:pt x="34" y="0"/>
                    </a:lnTo>
                    <a:lnTo>
                      <a:pt x="40"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4" name="Freeform 629"/>
              <p:cNvSpPr>
                <a:spLocks/>
              </p:cNvSpPr>
              <p:nvPr/>
            </p:nvSpPr>
            <p:spPr bwMode="auto">
              <a:xfrm>
                <a:off x="5001" y="1603"/>
                <a:ext cx="63" cy="63"/>
              </a:xfrm>
              <a:custGeom>
                <a:avLst/>
                <a:gdLst>
                  <a:gd name="T0" fmla="*/ 17 w 63"/>
                  <a:gd name="T1" fmla="*/ 61 h 63"/>
                  <a:gd name="T2" fmla="*/ 13 w 63"/>
                  <a:gd name="T3" fmla="*/ 57 h 63"/>
                  <a:gd name="T4" fmla="*/ 7 w 63"/>
                  <a:gd name="T5" fmla="*/ 53 h 63"/>
                  <a:gd name="T6" fmla="*/ 3 w 63"/>
                  <a:gd name="T7" fmla="*/ 49 h 63"/>
                  <a:gd name="T8" fmla="*/ 1 w 63"/>
                  <a:gd name="T9" fmla="*/ 43 h 63"/>
                  <a:gd name="T10" fmla="*/ 0 w 63"/>
                  <a:gd name="T11" fmla="*/ 37 h 63"/>
                  <a:gd name="T12" fmla="*/ 0 w 63"/>
                  <a:gd name="T13" fmla="*/ 31 h 63"/>
                  <a:gd name="T14" fmla="*/ 0 w 63"/>
                  <a:gd name="T15" fmla="*/ 25 h 63"/>
                  <a:gd name="T16" fmla="*/ 1 w 63"/>
                  <a:gd name="T17" fmla="*/ 17 h 63"/>
                  <a:gd name="T18" fmla="*/ 5 w 63"/>
                  <a:gd name="T19" fmla="*/ 13 h 63"/>
                  <a:gd name="T20" fmla="*/ 9 w 63"/>
                  <a:gd name="T21" fmla="*/ 7 h 63"/>
                  <a:gd name="T22" fmla="*/ 13 w 63"/>
                  <a:gd name="T23" fmla="*/ 4 h 63"/>
                  <a:gd name="T24" fmla="*/ 19 w 63"/>
                  <a:gd name="T25" fmla="*/ 2 h 63"/>
                  <a:gd name="T26" fmla="*/ 25 w 63"/>
                  <a:gd name="T27" fmla="*/ 0 h 63"/>
                  <a:gd name="T28" fmla="*/ 33 w 63"/>
                  <a:gd name="T29" fmla="*/ 0 h 63"/>
                  <a:gd name="T30" fmla="*/ 37 w 63"/>
                  <a:gd name="T31" fmla="*/ 0 h 63"/>
                  <a:gd name="T32" fmla="*/ 45 w 63"/>
                  <a:gd name="T33" fmla="*/ 2 h 63"/>
                  <a:gd name="T34" fmla="*/ 51 w 63"/>
                  <a:gd name="T35" fmla="*/ 5 h 63"/>
                  <a:gd name="T36" fmla="*/ 55 w 63"/>
                  <a:gd name="T37" fmla="*/ 9 h 63"/>
                  <a:gd name="T38" fmla="*/ 59 w 63"/>
                  <a:gd name="T39" fmla="*/ 13 h 63"/>
                  <a:gd name="T40" fmla="*/ 61 w 63"/>
                  <a:gd name="T41" fmla="*/ 19 h 63"/>
                  <a:gd name="T42" fmla="*/ 63 w 63"/>
                  <a:gd name="T43" fmla="*/ 25 h 63"/>
                  <a:gd name="T44" fmla="*/ 63 w 63"/>
                  <a:gd name="T45" fmla="*/ 31 h 63"/>
                  <a:gd name="T46" fmla="*/ 63 w 63"/>
                  <a:gd name="T47" fmla="*/ 39 h 63"/>
                  <a:gd name="T48" fmla="*/ 61 w 63"/>
                  <a:gd name="T49" fmla="*/ 45 h 63"/>
                  <a:gd name="T50" fmla="*/ 57 w 63"/>
                  <a:gd name="T51" fmla="*/ 51 h 63"/>
                  <a:gd name="T52" fmla="*/ 53 w 63"/>
                  <a:gd name="T53" fmla="*/ 55 h 63"/>
                  <a:gd name="T54" fmla="*/ 49 w 63"/>
                  <a:gd name="T55" fmla="*/ 59 h 63"/>
                  <a:gd name="T56" fmla="*/ 43 w 63"/>
                  <a:gd name="T57" fmla="*/ 61 h 63"/>
                  <a:gd name="T58" fmla="*/ 37 w 63"/>
                  <a:gd name="T59" fmla="*/ 63 h 63"/>
                  <a:gd name="T60" fmla="*/ 31 w 63"/>
                  <a:gd name="T61" fmla="*/ 63 h 63"/>
                  <a:gd name="T62" fmla="*/ 25 w 63"/>
                  <a:gd name="T63" fmla="*/ 63 h 63"/>
                  <a:gd name="T64" fmla="*/ 17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7" y="61"/>
                    </a:moveTo>
                    <a:lnTo>
                      <a:pt x="13" y="57"/>
                    </a:lnTo>
                    <a:lnTo>
                      <a:pt x="7" y="53"/>
                    </a:lnTo>
                    <a:lnTo>
                      <a:pt x="3" y="49"/>
                    </a:lnTo>
                    <a:lnTo>
                      <a:pt x="1" y="43"/>
                    </a:lnTo>
                    <a:lnTo>
                      <a:pt x="0" y="37"/>
                    </a:lnTo>
                    <a:lnTo>
                      <a:pt x="0" y="31"/>
                    </a:lnTo>
                    <a:lnTo>
                      <a:pt x="0" y="25"/>
                    </a:lnTo>
                    <a:lnTo>
                      <a:pt x="1" y="17"/>
                    </a:lnTo>
                    <a:lnTo>
                      <a:pt x="5" y="13"/>
                    </a:lnTo>
                    <a:lnTo>
                      <a:pt x="9" y="7"/>
                    </a:lnTo>
                    <a:lnTo>
                      <a:pt x="13" y="4"/>
                    </a:lnTo>
                    <a:lnTo>
                      <a:pt x="19" y="2"/>
                    </a:lnTo>
                    <a:lnTo>
                      <a:pt x="25" y="0"/>
                    </a:lnTo>
                    <a:lnTo>
                      <a:pt x="33" y="0"/>
                    </a:lnTo>
                    <a:lnTo>
                      <a:pt x="37" y="0"/>
                    </a:lnTo>
                    <a:lnTo>
                      <a:pt x="45" y="2"/>
                    </a:lnTo>
                    <a:lnTo>
                      <a:pt x="51" y="5"/>
                    </a:lnTo>
                    <a:lnTo>
                      <a:pt x="55" y="9"/>
                    </a:lnTo>
                    <a:lnTo>
                      <a:pt x="59" y="13"/>
                    </a:lnTo>
                    <a:lnTo>
                      <a:pt x="61" y="19"/>
                    </a:lnTo>
                    <a:lnTo>
                      <a:pt x="63" y="25"/>
                    </a:lnTo>
                    <a:lnTo>
                      <a:pt x="63" y="31"/>
                    </a:lnTo>
                    <a:lnTo>
                      <a:pt x="63" y="39"/>
                    </a:lnTo>
                    <a:lnTo>
                      <a:pt x="61" y="45"/>
                    </a:lnTo>
                    <a:lnTo>
                      <a:pt x="57" y="51"/>
                    </a:lnTo>
                    <a:lnTo>
                      <a:pt x="53" y="55"/>
                    </a:lnTo>
                    <a:lnTo>
                      <a:pt x="49" y="59"/>
                    </a:lnTo>
                    <a:lnTo>
                      <a:pt x="43" y="61"/>
                    </a:lnTo>
                    <a:lnTo>
                      <a:pt x="37" y="63"/>
                    </a:lnTo>
                    <a:lnTo>
                      <a:pt x="31" y="63"/>
                    </a:lnTo>
                    <a:lnTo>
                      <a:pt x="25" y="63"/>
                    </a:lnTo>
                    <a:lnTo>
                      <a:pt x="17"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5" name="Freeform 630"/>
              <p:cNvSpPr>
                <a:spLocks/>
              </p:cNvSpPr>
              <p:nvPr/>
            </p:nvSpPr>
            <p:spPr bwMode="auto">
              <a:xfrm>
                <a:off x="5001" y="1603"/>
                <a:ext cx="63" cy="63"/>
              </a:xfrm>
              <a:custGeom>
                <a:avLst/>
                <a:gdLst>
                  <a:gd name="T0" fmla="*/ 17 w 63"/>
                  <a:gd name="T1" fmla="*/ 61 h 63"/>
                  <a:gd name="T2" fmla="*/ 17 w 63"/>
                  <a:gd name="T3" fmla="*/ 61 h 63"/>
                  <a:gd name="T4" fmla="*/ 13 w 63"/>
                  <a:gd name="T5" fmla="*/ 57 h 63"/>
                  <a:gd name="T6" fmla="*/ 7 w 63"/>
                  <a:gd name="T7" fmla="*/ 53 h 63"/>
                  <a:gd name="T8" fmla="*/ 3 w 63"/>
                  <a:gd name="T9" fmla="*/ 49 h 63"/>
                  <a:gd name="T10" fmla="*/ 1 w 63"/>
                  <a:gd name="T11" fmla="*/ 43 h 63"/>
                  <a:gd name="T12" fmla="*/ 0 w 63"/>
                  <a:gd name="T13" fmla="*/ 37 h 63"/>
                  <a:gd name="T14" fmla="*/ 0 w 63"/>
                  <a:gd name="T15" fmla="*/ 31 h 63"/>
                  <a:gd name="T16" fmla="*/ 0 w 63"/>
                  <a:gd name="T17" fmla="*/ 25 h 63"/>
                  <a:gd name="T18" fmla="*/ 1 w 63"/>
                  <a:gd name="T19" fmla="*/ 17 h 63"/>
                  <a:gd name="T20" fmla="*/ 5 w 63"/>
                  <a:gd name="T21" fmla="*/ 13 h 63"/>
                  <a:gd name="T22" fmla="*/ 9 w 63"/>
                  <a:gd name="T23" fmla="*/ 7 h 63"/>
                  <a:gd name="T24" fmla="*/ 13 w 63"/>
                  <a:gd name="T25" fmla="*/ 4 h 63"/>
                  <a:gd name="T26" fmla="*/ 19 w 63"/>
                  <a:gd name="T27" fmla="*/ 2 h 63"/>
                  <a:gd name="T28" fmla="*/ 25 w 63"/>
                  <a:gd name="T29" fmla="*/ 0 h 63"/>
                  <a:gd name="T30" fmla="*/ 33 w 63"/>
                  <a:gd name="T31" fmla="*/ 0 h 63"/>
                  <a:gd name="T32" fmla="*/ 37 w 63"/>
                  <a:gd name="T33" fmla="*/ 0 h 63"/>
                  <a:gd name="T34" fmla="*/ 45 w 63"/>
                  <a:gd name="T35" fmla="*/ 2 h 63"/>
                  <a:gd name="T36" fmla="*/ 51 w 63"/>
                  <a:gd name="T37" fmla="*/ 5 h 63"/>
                  <a:gd name="T38" fmla="*/ 55 w 63"/>
                  <a:gd name="T39" fmla="*/ 9 h 63"/>
                  <a:gd name="T40" fmla="*/ 59 w 63"/>
                  <a:gd name="T41" fmla="*/ 13 h 63"/>
                  <a:gd name="T42" fmla="*/ 61 w 63"/>
                  <a:gd name="T43" fmla="*/ 19 h 63"/>
                  <a:gd name="T44" fmla="*/ 63 w 63"/>
                  <a:gd name="T45" fmla="*/ 25 h 63"/>
                  <a:gd name="T46" fmla="*/ 63 w 63"/>
                  <a:gd name="T47" fmla="*/ 31 h 63"/>
                  <a:gd name="T48" fmla="*/ 63 w 63"/>
                  <a:gd name="T49" fmla="*/ 39 h 63"/>
                  <a:gd name="T50" fmla="*/ 61 w 63"/>
                  <a:gd name="T51" fmla="*/ 45 h 63"/>
                  <a:gd name="T52" fmla="*/ 57 w 63"/>
                  <a:gd name="T53" fmla="*/ 51 h 63"/>
                  <a:gd name="T54" fmla="*/ 53 w 63"/>
                  <a:gd name="T55" fmla="*/ 55 h 63"/>
                  <a:gd name="T56" fmla="*/ 49 w 63"/>
                  <a:gd name="T57" fmla="*/ 59 h 63"/>
                  <a:gd name="T58" fmla="*/ 43 w 63"/>
                  <a:gd name="T59" fmla="*/ 61 h 63"/>
                  <a:gd name="T60" fmla="*/ 37 w 63"/>
                  <a:gd name="T61" fmla="*/ 63 h 63"/>
                  <a:gd name="T62" fmla="*/ 31 w 63"/>
                  <a:gd name="T63" fmla="*/ 63 h 63"/>
                  <a:gd name="T64" fmla="*/ 25 w 63"/>
                  <a:gd name="T65" fmla="*/ 63 h 63"/>
                  <a:gd name="T66" fmla="*/ 17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7" y="61"/>
                    </a:moveTo>
                    <a:lnTo>
                      <a:pt x="17" y="61"/>
                    </a:lnTo>
                    <a:lnTo>
                      <a:pt x="13" y="57"/>
                    </a:lnTo>
                    <a:lnTo>
                      <a:pt x="7" y="53"/>
                    </a:lnTo>
                    <a:lnTo>
                      <a:pt x="3" y="49"/>
                    </a:lnTo>
                    <a:lnTo>
                      <a:pt x="1" y="43"/>
                    </a:lnTo>
                    <a:lnTo>
                      <a:pt x="0" y="37"/>
                    </a:lnTo>
                    <a:lnTo>
                      <a:pt x="0" y="31"/>
                    </a:lnTo>
                    <a:lnTo>
                      <a:pt x="0" y="25"/>
                    </a:lnTo>
                    <a:lnTo>
                      <a:pt x="1" y="17"/>
                    </a:lnTo>
                    <a:lnTo>
                      <a:pt x="5" y="13"/>
                    </a:lnTo>
                    <a:lnTo>
                      <a:pt x="9" y="7"/>
                    </a:lnTo>
                    <a:lnTo>
                      <a:pt x="13" y="4"/>
                    </a:lnTo>
                    <a:lnTo>
                      <a:pt x="19" y="2"/>
                    </a:lnTo>
                    <a:lnTo>
                      <a:pt x="25" y="0"/>
                    </a:lnTo>
                    <a:lnTo>
                      <a:pt x="33" y="0"/>
                    </a:lnTo>
                    <a:lnTo>
                      <a:pt x="37" y="0"/>
                    </a:lnTo>
                    <a:lnTo>
                      <a:pt x="45" y="2"/>
                    </a:lnTo>
                    <a:lnTo>
                      <a:pt x="51" y="5"/>
                    </a:lnTo>
                    <a:lnTo>
                      <a:pt x="55" y="9"/>
                    </a:lnTo>
                    <a:lnTo>
                      <a:pt x="59" y="13"/>
                    </a:lnTo>
                    <a:lnTo>
                      <a:pt x="61" y="19"/>
                    </a:lnTo>
                    <a:lnTo>
                      <a:pt x="63" y="25"/>
                    </a:lnTo>
                    <a:lnTo>
                      <a:pt x="63" y="31"/>
                    </a:lnTo>
                    <a:lnTo>
                      <a:pt x="63" y="39"/>
                    </a:lnTo>
                    <a:lnTo>
                      <a:pt x="61" y="45"/>
                    </a:lnTo>
                    <a:lnTo>
                      <a:pt x="57" y="51"/>
                    </a:lnTo>
                    <a:lnTo>
                      <a:pt x="53" y="55"/>
                    </a:lnTo>
                    <a:lnTo>
                      <a:pt x="49" y="59"/>
                    </a:lnTo>
                    <a:lnTo>
                      <a:pt x="43" y="61"/>
                    </a:lnTo>
                    <a:lnTo>
                      <a:pt x="37" y="63"/>
                    </a:lnTo>
                    <a:lnTo>
                      <a:pt x="31" y="63"/>
                    </a:lnTo>
                    <a:lnTo>
                      <a:pt x="25" y="63"/>
                    </a:lnTo>
                    <a:lnTo>
                      <a:pt x="17"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6" name="Freeform 631"/>
              <p:cNvSpPr>
                <a:spLocks/>
              </p:cNvSpPr>
              <p:nvPr/>
            </p:nvSpPr>
            <p:spPr bwMode="auto">
              <a:xfrm>
                <a:off x="5010" y="1571"/>
                <a:ext cx="65" cy="63"/>
              </a:xfrm>
              <a:custGeom>
                <a:avLst/>
                <a:gdLst>
                  <a:gd name="T0" fmla="*/ 46 w 65"/>
                  <a:gd name="T1" fmla="*/ 2 h 63"/>
                  <a:gd name="T2" fmla="*/ 52 w 65"/>
                  <a:gd name="T3" fmla="*/ 6 h 63"/>
                  <a:gd name="T4" fmla="*/ 55 w 65"/>
                  <a:gd name="T5" fmla="*/ 10 h 63"/>
                  <a:gd name="T6" fmla="*/ 59 w 65"/>
                  <a:gd name="T7" fmla="*/ 14 h 63"/>
                  <a:gd name="T8" fmla="*/ 63 w 65"/>
                  <a:gd name="T9" fmla="*/ 20 h 63"/>
                  <a:gd name="T10" fmla="*/ 63 w 65"/>
                  <a:gd name="T11" fmla="*/ 26 h 63"/>
                  <a:gd name="T12" fmla="*/ 65 w 65"/>
                  <a:gd name="T13" fmla="*/ 32 h 63"/>
                  <a:gd name="T14" fmla="*/ 63 w 65"/>
                  <a:gd name="T15" fmla="*/ 37 h 63"/>
                  <a:gd name="T16" fmla="*/ 61 w 65"/>
                  <a:gd name="T17" fmla="*/ 45 h 63"/>
                  <a:gd name="T18" fmla="*/ 59 w 65"/>
                  <a:gd name="T19" fmla="*/ 49 h 63"/>
                  <a:gd name="T20" fmla="*/ 55 w 65"/>
                  <a:gd name="T21" fmla="*/ 55 h 63"/>
                  <a:gd name="T22" fmla="*/ 50 w 65"/>
                  <a:gd name="T23" fmla="*/ 59 h 63"/>
                  <a:gd name="T24" fmla="*/ 44 w 65"/>
                  <a:gd name="T25" fmla="*/ 61 h 63"/>
                  <a:gd name="T26" fmla="*/ 38 w 65"/>
                  <a:gd name="T27" fmla="*/ 63 h 63"/>
                  <a:gd name="T28" fmla="*/ 32 w 65"/>
                  <a:gd name="T29" fmla="*/ 63 h 63"/>
                  <a:gd name="T30" fmla="*/ 26 w 65"/>
                  <a:gd name="T31" fmla="*/ 63 h 63"/>
                  <a:gd name="T32" fmla="*/ 20 w 65"/>
                  <a:gd name="T33" fmla="*/ 61 h 63"/>
                  <a:gd name="T34" fmla="*/ 14 w 65"/>
                  <a:gd name="T35" fmla="*/ 57 h 63"/>
                  <a:gd name="T36" fmla="*/ 8 w 65"/>
                  <a:gd name="T37" fmla="*/ 53 h 63"/>
                  <a:gd name="T38" fmla="*/ 6 w 65"/>
                  <a:gd name="T39" fmla="*/ 49 h 63"/>
                  <a:gd name="T40" fmla="*/ 2 w 65"/>
                  <a:gd name="T41" fmla="*/ 43 h 63"/>
                  <a:gd name="T42" fmla="*/ 0 w 65"/>
                  <a:gd name="T43" fmla="*/ 37 h 63"/>
                  <a:gd name="T44" fmla="*/ 0 w 65"/>
                  <a:gd name="T45" fmla="*/ 30 h 63"/>
                  <a:gd name="T46" fmla="*/ 0 w 65"/>
                  <a:gd name="T47" fmla="*/ 26 h 63"/>
                  <a:gd name="T48" fmla="*/ 4 w 65"/>
                  <a:gd name="T49" fmla="*/ 18 h 63"/>
                  <a:gd name="T50" fmla="*/ 6 w 65"/>
                  <a:gd name="T51" fmla="*/ 12 h 63"/>
                  <a:gd name="T52" fmla="*/ 10 w 65"/>
                  <a:gd name="T53" fmla="*/ 8 h 63"/>
                  <a:gd name="T54" fmla="*/ 16 w 65"/>
                  <a:gd name="T55" fmla="*/ 4 h 63"/>
                  <a:gd name="T56" fmla="*/ 20 w 65"/>
                  <a:gd name="T57" fmla="*/ 2 h 63"/>
                  <a:gd name="T58" fmla="*/ 28 w 65"/>
                  <a:gd name="T59" fmla="*/ 0 h 63"/>
                  <a:gd name="T60" fmla="*/ 34 w 65"/>
                  <a:gd name="T61" fmla="*/ 0 h 63"/>
                  <a:gd name="T62" fmla="*/ 40 w 65"/>
                  <a:gd name="T63" fmla="*/ 0 h 63"/>
                  <a:gd name="T64" fmla="*/ 46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6" y="2"/>
                    </a:moveTo>
                    <a:lnTo>
                      <a:pt x="52" y="6"/>
                    </a:lnTo>
                    <a:lnTo>
                      <a:pt x="55" y="10"/>
                    </a:lnTo>
                    <a:lnTo>
                      <a:pt x="59" y="14"/>
                    </a:lnTo>
                    <a:lnTo>
                      <a:pt x="63" y="20"/>
                    </a:lnTo>
                    <a:lnTo>
                      <a:pt x="63" y="26"/>
                    </a:lnTo>
                    <a:lnTo>
                      <a:pt x="65" y="32"/>
                    </a:lnTo>
                    <a:lnTo>
                      <a:pt x="63" y="37"/>
                    </a:lnTo>
                    <a:lnTo>
                      <a:pt x="61" y="45"/>
                    </a:lnTo>
                    <a:lnTo>
                      <a:pt x="59" y="49"/>
                    </a:lnTo>
                    <a:lnTo>
                      <a:pt x="55" y="55"/>
                    </a:lnTo>
                    <a:lnTo>
                      <a:pt x="50" y="59"/>
                    </a:lnTo>
                    <a:lnTo>
                      <a:pt x="44" y="61"/>
                    </a:lnTo>
                    <a:lnTo>
                      <a:pt x="38" y="63"/>
                    </a:lnTo>
                    <a:lnTo>
                      <a:pt x="32" y="63"/>
                    </a:lnTo>
                    <a:lnTo>
                      <a:pt x="26" y="63"/>
                    </a:lnTo>
                    <a:lnTo>
                      <a:pt x="20" y="61"/>
                    </a:lnTo>
                    <a:lnTo>
                      <a:pt x="14" y="57"/>
                    </a:lnTo>
                    <a:lnTo>
                      <a:pt x="8" y="53"/>
                    </a:lnTo>
                    <a:lnTo>
                      <a:pt x="6" y="49"/>
                    </a:lnTo>
                    <a:lnTo>
                      <a:pt x="2" y="43"/>
                    </a:lnTo>
                    <a:lnTo>
                      <a:pt x="0" y="37"/>
                    </a:lnTo>
                    <a:lnTo>
                      <a:pt x="0" y="30"/>
                    </a:lnTo>
                    <a:lnTo>
                      <a:pt x="0" y="26"/>
                    </a:lnTo>
                    <a:lnTo>
                      <a:pt x="4" y="18"/>
                    </a:lnTo>
                    <a:lnTo>
                      <a:pt x="6" y="12"/>
                    </a:lnTo>
                    <a:lnTo>
                      <a:pt x="10" y="8"/>
                    </a:lnTo>
                    <a:lnTo>
                      <a:pt x="16" y="4"/>
                    </a:lnTo>
                    <a:lnTo>
                      <a:pt x="20" y="2"/>
                    </a:lnTo>
                    <a:lnTo>
                      <a:pt x="28" y="0"/>
                    </a:lnTo>
                    <a:lnTo>
                      <a:pt x="34" y="0"/>
                    </a:lnTo>
                    <a:lnTo>
                      <a:pt x="40" y="0"/>
                    </a:lnTo>
                    <a:lnTo>
                      <a:pt x="46"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7" name="Freeform 632"/>
              <p:cNvSpPr>
                <a:spLocks/>
              </p:cNvSpPr>
              <p:nvPr/>
            </p:nvSpPr>
            <p:spPr bwMode="auto">
              <a:xfrm>
                <a:off x="5010" y="1571"/>
                <a:ext cx="65" cy="63"/>
              </a:xfrm>
              <a:custGeom>
                <a:avLst/>
                <a:gdLst>
                  <a:gd name="T0" fmla="*/ 46 w 65"/>
                  <a:gd name="T1" fmla="*/ 2 h 63"/>
                  <a:gd name="T2" fmla="*/ 46 w 65"/>
                  <a:gd name="T3" fmla="*/ 2 h 63"/>
                  <a:gd name="T4" fmla="*/ 52 w 65"/>
                  <a:gd name="T5" fmla="*/ 6 h 63"/>
                  <a:gd name="T6" fmla="*/ 55 w 65"/>
                  <a:gd name="T7" fmla="*/ 10 h 63"/>
                  <a:gd name="T8" fmla="*/ 59 w 65"/>
                  <a:gd name="T9" fmla="*/ 14 h 63"/>
                  <a:gd name="T10" fmla="*/ 63 w 65"/>
                  <a:gd name="T11" fmla="*/ 20 h 63"/>
                  <a:gd name="T12" fmla="*/ 63 w 65"/>
                  <a:gd name="T13" fmla="*/ 26 h 63"/>
                  <a:gd name="T14" fmla="*/ 65 w 65"/>
                  <a:gd name="T15" fmla="*/ 32 h 63"/>
                  <a:gd name="T16" fmla="*/ 63 w 65"/>
                  <a:gd name="T17" fmla="*/ 37 h 63"/>
                  <a:gd name="T18" fmla="*/ 61 w 65"/>
                  <a:gd name="T19" fmla="*/ 45 h 63"/>
                  <a:gd name="T20" fmla="*/ 59 w 65"/>
                  <a:gd name="T21" fmla="*/ 49 h 63"/>
                  <a:gd name="T22" fmla="*/ 55 w 65"/>
                  <a:gd name="T23" fmla="*/ 55 h 63"/>
                  <a:gd name="T24" fmla="*/ 50 w 65"/>
                  <a:gd name="T25" fmla="*/ 59 h 63"/>
                  <a:gd name="T26" fmla="*/ 44 w 65"/>
                  <a:gd name="T27" fmla="*/ 61 h 63"/>
                  <a:gd name="T28" fmla="*/ 38 w 65"/>
                  <a:gd name="T29" fmla="*/ 63 h 63"/>
                  <a:gd name="T30" fmla="*/ 32 w 65"/>
                  <a:gd name="T31" fmla="*/ 63 h 63"/>
                  <a:gd name="T32" fmla="*/ 26 w 65"/>
                  <a:gd name="T33" fmla="*/ 63 h 63"/>
                  <a:gd name="T34" fmla="*/ 20 w 65"/>
                  <a:gd name="T35" fmla="*/ 61 h 63"/>
                  <a:gd name="T36" fmla="*/ 14 w 65"/>
                  <a:gd name="T37" fmla="*/ 57 h 63"/>
                  <a:gd name="T38" fmla="*/ 8 w 65"/>
                  <a:gd name="T39" fmla="*/ 53 h 63"/>
                  <a:gd name="T40" fmla="*/ 6 w 65"/>
                  <a:gd name="T41" fmla="*/ 49 h 63"/>
                  <a:gd name="T42" fmla="*/ 2 w 65"/>
                  <a:gd name="T43" fmla="*/ 43 h 63"/>
                  <a:gd name="T44" fmla="*/ 0 w 65"/>
                  <a:gd name="T45" fmla="*/ 37 h 63"/>
                  <a:gd name="T46" fmla="*/ 0 w 65"/>
                  <a:gd name="T47" fmla="*/ 30 h 63"/>
                  <a:gd name="T48" fmla="*/ 0 w 65"/>
                  <a:gd name="T49" fmla="*/ 26 h 63"/>
                  <a:gd name="T50" fmla="*/ 4 w 65"/>
                  <a:gd name="T51" fmla="*/ 18 h 63"/>
                  <a:gd name="T52" fmla="*/ 6 w 65"/>
                  <a:gd name="T53" fmla="*/ 12 h 63"/>
                  <a:gd name="T54" fmla="*/ 10 w 65"/>
                  <a:gd name="T55" fmla="*/ 8 h 63"/>
                  <a:gd name="T56" fmla="*/ 16 w 65"/>
                  <a:gd name="T57" fmla="*/ 4 h 63"/>
                  <a:gd name="T58" fmla="*/ 20 w 65"/>
                  <a:gd name="T59" fmla="*/ 2 h 63"/>
                  <a:gd name="T60" fmla="*/ 28 w 65"/>
                  <a:gd name="T61" fmla="*/ 0 h 63"/>
                  <a:gd name="T62" fmla="*/ 34 w 65"/>
                  <a:gd name="T63" fmla="*/ 0 h 63"/>
                  <a:gd name="T64" fmla="*/ 40 w 65"/>
                  <a:gd name="T65" fmla="*/ 0 h 63"/>
                  <a:gd name="T66" fmla="*/ 46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6" y="2"/>
                    </a:moveTo>
                    <a:lnTo>
                      <a:pt x="46" y="2"/>
                    </a:lnTo>
                    <a:lnTo>
                      <a:pt x="52" y="6"/>
                    </a:lnTo>
                    <a:lnTo>
                      <a:pt x="55" y="10"/>
                    </a:lnTo>
                    <a:lnTo>
                      <a:pt x="59" y="14"/>
                    </a:lnTo>
                    <a:lnTo>
                      <a:pt x="63" y="20"/>
                    </a:lnTo>
                    <a:lnTo>
                      <a:pt x="63" y="26"/>
                    </a:lnTo>
                    <a:lnTo>
                      <a:pt x="65" y="32"/>
                    </a:lnTo>
                    <a:lnTo>
                      <a:pt x="63" y="37"/>
                    </a:lnTo>
                    <a:lnTo>
                      <a:pt x="61" y="45"/>
                    </a:lnTo>
                    <a:lnTo>
                      <a:pt x="59" y="49"/>
                    </a:lnTo>
                    <a:lnTo>
                      <a:pt x="55" y="55"/>
                    </a:lnTo>
                    <a:lnTo>
                      <a:pt x="50" y="59"/>
                    </a:lnTo>
                    <a:lnTo>
                      <a:pt x="44" y="61"/>
                    </a:lnTo>
                    <a:lnTo>
                      <a:pt x="38" y="63"/>
                    </a:lnTo>
                    <a:lnTo>
                      <a:pt x="32" y="63"/>
                    </a:lnTo>
                    <a:lnTo>
                      <a:pt x="26" y="63"/>
                    </a:lnTo>
                    <a:lnTo>
                      <a:pt x="20" y="61"/>
                    </a:lnTo>
                    <a:lnTo>
                      <a:pt x="14" y="57"/>
                    </a:lnTo>
                    <a:lnTo>
                      <a:pt x="8" y="53"/>
                    </a:lnTo>
                    <a:lnTo>
                      <a:pt x="6" y="49"/>
                    </a:lnTo>
                    <a:lnTo>
                      <a:pt x="2" y="43"/>
                    </a:lnTo>
                    <a:lnTo>
                      <a:pt x="0" y="37"/>
                    </a:lnTo>
                    <a:lnTo>
                      <a:pt x="0" y="30"/>
                    </a:lnTo>
                    <a:lnTo>
                      <a:pt x="0" y="26"/>
                    </a:lnTo>
                    <a:lnTo>
                      <a:pt x="4" y="18"/>
                    </a:lnTo>
                    <a:lnTo>
                      <a:pt x="6" y="12"/>
                    </a:lnTo>
                    <a:lnTo>
                      <a:pt x="10" y="8"/>
                    </a:lnTo>
                    <a:lnTo>
                      <a:pt x="16" y="4"/>
                    </a:lnTo>
                    <a:lnTo>
                      <a:pt x="20" y="2"/>
                    </a:lnTo>
                    <a:lnTo>
                      <a:pt x="28" y="0"/>
                    </a:lnTo>
                    <a:lnTo>
                      <a:pt x="34" y="0"/>
                    </a:lnTo>
                    <a:lnTo>
                      <a:pt x="40" y="0"/>
                    </a:lnTo>
                    <a:lnTo>
                      <a:pt x="46"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8" name="Freeform 633"/>
              <p:cNvSpPr>
                <a:spLocks/>
              </p:cNvSpPr>
              <p:nvPr/>
            </p:nvSpPr>
            <p:spPr bwMode="auto">
              <a:xfrm>
                <a:off x="5089" y="1756"/>
                <a:ext cx="65" cy="65"/>
              </a:xfrm>
              <a:custGeom>
                <a:avLst/>
                <a:gdLst>
                  <a:gd name="T0" fmla="*/ 20 w 65"/>
                  <a:gd name="T1" fmla="*/ 63 h 65"/>
                  <a:gd name="T2" fmla="*/ 14 w 65"/>
                  <a:gd name="T3" fmla="*/ 59 h 65"/>
                  <a:gd name="T4" fmla="*/ 8 w 65"/>
                  <a:gd name="T5" fmla="*/ 55 h 65"/>
                  <a:gd name="T6" fmla="*/ 6 w 65"/>
                  <a:gd name="T7" fmla="*/ 49 h 65"/>
                  <a:gd name="T8" fmla="*/ 2 w 65"/>
                  <a:gd name="T9" fmla="*/ 45 h 65"/>
                  <a:gd name="T10" fmla="*/ 2 w 65"/>
                  <a:gd name="T11" fmla="*/ 40 h 65"/>
                  <a:gd name="T12" fmla="*/ 0 w 65"/>
                  <a:gd name="T13" fmla="*/ 32 h 65"/>
                  <a:gd name="T14" fmla="*/ 2 w 65"/>
                  <a:gd name="T15" fmla="*/ 26 h 65"/>
                  <a:gd name="T16" fmla="*/ 4 w 65"/>
                  <a:gd name="T17" fmla="*/ 20 h 65"/>
                  <a:gd name="T18" fmla="*/ 6 w 65"/>
                  <a:gd name="T19" fmla="*/ 14 h 65"/>
                  <a:gd name="T20" fmla="*/ 12 w 65"/>
                  <a:gd name="T21" fmla="*/ 10 h 65"/>
                  <a:gd name="T22" fmla="*/ 16 w 65"/>
                  <a:gd name="T23" fmla="*/ 6 h 65"/>
                  <a:gd name="T24" fmla="*/ 22 w 65"/>
                  <a:gd name="T25" fmla="*/ 2 h 65"/>
                  <a:gd name="T26" fmla="*/ 28 w 65"/>
                  <a:gd name="T27" fmla="*/ 2 h 65"/>
                  <a:gd name="T28" fmla="*/ 34 w 65"/>
                  <a:gd name="T29" fmla="*/ 0 h 65"/>
                  <a:gd name="T30" fmla="*/ 39 w 65"/>
                  <a:gd name="T31" fmla="*/ 2 h 65"/>
                  <a:gd name="T32" fmla="*/ 45 w 65"/>
                  <a:gd name="T33" fmla="*/ 4 h 65"/>
                  <a:gd name="T34" fmla="*/ 51 w 65"/>
                  <a:gd name="T35" fmla="*/ 8 h 65"/>
                  <a:gd name="T36" fmla="*/ 55 w 65"/>
                  <a:gd name="T37" fmla="*/ 12 h 65"/>
                  <a:gd name="T38" fmla="*/ 59 w 65"/>
                  <a:gd name="T39" fmla="*/ 16 h 65"/>
                  <a:gd name="T40" fmla="*/ 63 w 65"/>
                  <a:gd name="T41" fmla="*/ 22 h 65"/>
                  <a:gd name="T42" fmla="*/ 65 w 65"/>
                  <a:gd name="T43" fmla="*/ 28 h 65"/>
                  <a:gd name="T44" fmla="*/ 65 w 65"/>
                  <a:gd name="T45" fmla="*/ 34 h 65"/>
                  <a:gd name="T46" fmla="*/ 65 w 65"/>
                  <a:gd name="T47" fmla="*/ 40 h 65"/>
                  <a:gd name="T48" fmla="*/ 63 w 65"/>
                  <a:gd name="T49" fmla="*/ 45 h 65"/>
                  <a:gd name="T50" fmla="*/ 59 w 65"/>
                  <a:gd name="T51" fmla="*/ 51 h 65"/>
                  <a:gd name="T52" fmla="*/ 55 w 65"/>
                  <a:gd name="T53" fmla="*/ 57 h 65"/>
                  <a:gd name="T54" fmla="*/ 49 w 65"/>
                  <a:gd name="T55" fmla="*/ 59 h 65"/>
                  <a:gd name="T56" fmla="*/ 43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8" y="55"/>
                    </a:lnTo>
                    <a:lnTo>
                      <a:pt x="6" y="49"/>
                    </a:lnTo>
                    <a:lnTo>
                      <a:pt x="2" y="45"/>
                    </a:lnTo>
                    <a:lnTo>
                      <a:pt x="2" y="40"/>
                    </a:lnTo>
                    <a:lnTo>
                      <a:pt x="0" y="32"/>
                    </a:lnTo>
                    <a:lnTo>
                      <a:pt x="2" y="26"/>
                    </a:lnTo>
                    <a:lnTo>
                      <a:pt x="4" y="20"/>
                    </a:lnTo>
                    <a:lnTo>
                      <a:pt x="6" y="14"/>
                    </a:lnTo>
                    <a:lnTo>
                      <a:pt x="12" y="10"/>
                    </a:lnTo>
                    <a:lnTo>
                      <a:pt x="16" y="6"/>
                    </a:lnTo>
                    <a:lnTo>
                      <a:pt x="22" y="2"/>
                    </a:lnTo>
                    <a:lnTo>
                      <a:pt x="28" y="2"/>
                    </a:lnTo>
                    <a:lnTo>
                      <a:pt x="34" y="0"/>
                    </a:lnTo>
                    <a:lnTo>
                      <a:pt x="39" y="2"/>
                    </a:lnTo>
                    <a:lnTo>
                      <a:pt x="45" y="4"/>
                    </a:lnTo>
                    <a:lnTo>
                      <a:pt x="51" y="8"/>
                    </a:lnTo>
                    <a:lnTo>
                      <a:pt x="55" y="12"/>
                    </a:lnTo>
                    <a:lnTo>
                      <a:pt x="59" y="16"/>
                    </a:lnTo>
                    <a:lnTo>
                      <a:pt x="63" y="22"/>
                    </a:lnTo>
                    <a:lnTo>
                      <a:pt x="65" y="28"/>
                    </a:lnTo>
                    <a:lnTo>
                      <a:pt x="65" y="34"/>
                    </a:lnTo>
                    <a:lnTo>
                      <a:pt x="65" y="40"/>
                    </a:lnTo>
                    <a:lnTo>
                      <a:pt x="63" y="45"/>
                    </a:lnTo>
                    <a:lnTo>
                      <a:pt x="59" y="51"/>
                    </a:lnTo>
                    <a:lnTo>
                      <a:pt x="55" y="57"/>
                    </a:lnTo>
                    <a:lnTo>
                      <a:pt x="49" y="59"/>
                    </a:lnTo>
                    <a:lnTo>
                      <a:pt x="43" y="63"/>
                    </a:lnTo>
                    <a:lnTo>
                      <a:pt x="38" y="65"/>
                    </a:lnTo>
                    <a:lnTo>
                      <a:pt x="32" y="65"/>
                    </a:lnTo>
                    <a:lnTo>
                      <a:pt x="26" y="65"/>
                    </a:lnTo>
                    <a:lnTo>
                      <a:pt x="20"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9" name="Freeform 634"/>
              <p:cNvSpPr>
                <a:spLocks/>
              </p:cNvSpPr>
              <p:nvPr/>
            </p:nvSpPr>
            <p:spPr bwMode="auto">
              <a:xfrm>
                <a:off x="5089" y="1756"/>
                <a:ext cx="65" cy="65"/>
              </a:xfrm>
              <a:custGeom>
                <a:avLst/>
                <a:gdLst>
                  <a:gd name="T0" fmla="*/ 20 w 65"/>
                  <a:gd name="T1" fmla="*/ 63 h 65"/>
                  <a:gd name="T2" fmla="*/ 20 w 65"/>
                  <a:gd name="T3" fmla="*/ 63 h 65"/>
                  <a:gd name="T4" fmla="*/ 14 w 65"/>
                  <a:gd name="T5" fmla="*/ 59 h 65"/>
                  <a:gd name="T6" fmla="*/ 8 w 65"/>
                  <a:gd name="T7" fmla="*/ 55 h 65"/>
                  <a:gd name="T8" fmla="*/ 6 w 65"/>
                  <a:gd name="T9" fmla="*/ 49 h 65"/>
                  <a:gd name="T10" fmla="*/ 2 w 65"/>
                  <a:gd name="T11" fmla="*/ 45 h 65"/>
                  <a:gd name="T12" fmla="*/ 2 w 65"/>
                  <a:gd name="T13" fmla="*/ 40 h 65"/>
                  <a:gd name="T14" fmla="*/ 0 w 65"/>
                  <a:gd name="T15" fmla="*/ 32 h 65"/>
                  <a:gd name="T16" fmla="*/ 2 w 65"/>
                  <a:gd name="T17" fmla="*/ 26 h 65"/>
                  <a:gd name="T18" fmla="*/ 4 w 65"/>
                  <a:gd name="T19" fmla="*/ 20 h 65"/>
                  <a:gd name="T20" fmla="*/ 6 w 65"/>
                  <a:gd name="T21" fmla="*/ 14 h 65"/>
                  <a:gd name="T22" fmla="*/ 12 w 65"/>
                  <a:gd name="T23" fmla="*/ 10 h 65"/>
                  <a:gd name="T24" fmla="*/ 16 w 65"/>
                  <a:gd name="T25" fmla="*/ 6 h 65"/>
                  <a:gd name="T26" fmla="*/ 22 w 65"/>
                  <a:gd name="T27" fmla="*/ 2 h 65"/>
                  <a:gd name="T28" fmla="*/ 28 w 65"/>
                  <a:gd name="T29" fmla="*/ 2 h 65"/>
                  <a:gd name="T30" fmla="*/ 34 w 65"/>
                  <a:gd name="T31" fmla="*/ 0 h 65"/>
                  <a:gd name="T32" fmla="*/ 39 w 65"/>
                  <a:gd name="T33" fmla="*/ 2 h 65"/>
                  <a:gd name="T34" fmla="*/ 45 w 65"/>
                  <a:gd name="T35" fmla="*/ 4 h 65"/>
                  <a:gd name="T36" fmla="*/ 51 w 65"/>
                  <a:gd name="T37" fmla="*/ 8 h 65"/>
                  <a:gd name="T38" fmla="*/ 55 w 65"/>
                  <a:gd name="T39" fmla="*/ 12 h 65"/>
                  <a:gd name="T40" fmla="*/ 59 w 65"/>
                  <a:gd name="T41" fmla="*/ 16 h 65"/>
                  <a:gd name="T42" fmla="*/ 63 w 65"/>
                  <a:gd name="T43" fmla="*/ 22 h 65"/>
                  <a:gd name="T44" fmla="*/ 65 w 65"/>
                  <a:gd name="T45" fmla="*/ 28 h 65"/>
                  <a:gd name="T46" fmla="*/ 65 w 65"/>
                  <a:gd name="T47" fmla="*/ 34 h 65"/>
                  <a:gd name="T48" fmla="*/ 65 w 65"/>
                  <a:gd name="T49" fmla="*/ 40 h 65"/>
                  <a:gd name="T50" fmla="*/ 63 w 65"/>
                  <a:gd name="T51" fmla="*/ 45 h 65"/>
                  <a:gd name="T52" fmla="*/ 59 w 65"/>
                  <a:gd name="T53" fmla="*/ 51 h 65"/>
                  <a:gd name="T54" fmla="*/ 55 w 65"/>
                  <a:gd name="T55" fmla="*/ 57 h 65"/>
                  <a:gd name="T56" fmla="*/ 49 w 65"/>
                  <a:gd name="T57" fmla="*/ 59 h 65"/>
                  <a:gd name="T58" fmla="*/ 43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8" y="55"/>
                    </a:lnTo>
                    <a:lnTo>
                      <a:pt x="6" y="49"/>
                    </a:lnTo>
                    <a:lnTo>
                      <a:pt x="2" y="45"/>
                    </a:lnTo>
                    <a:lnTo>
                      <a:pt x="2" y="40"/>
                    </a:lnTo>
                    <a:lnTo>
                      <a:pt x="0" y="32"/>
                    </a:lnTo>
                    <a:lnTo>
                      <a:pt x="2" y="26"/>
                    </a:lnTo>
                    <a:lnTo>
                      <a:pt x="4" y="20"/>
                    </a:lnTo>
                    <a:lnTo>
                      <a:pt x="6" y="14"/>
                    </a:lnTo>
                    <a:lnTo>
                      <a:pt x="12" y="10"/>
                    </a:lnTo>
                    <a:lnTo>
                      <a:pt x="16" y="6"/>
                    </a:lnTo>
                    <a:lnTo>
                      <a:pt x="22" y="2"/>
                    </a:lnTo>
                    <a:lnTo>
                      <a:pt x="28" y="2"/>
                    </a:lnTo>
                    <a:lnTo>
                      <a:pt x="34" y="0"/>
                    </a:lnTo>
                    <a:lnTo>
                      <a:pt x="39" y="2"/>
                    </a:lnTo>
                    <a:lnTo>
                      <a:pt x="45" y="4"/>
                    </a:lnTo>
                    <a:lnTo>
                      <a:pt x="51" y="8"/>
                    </a:lnTo>
                    <a:lnTo>
                      <a:pt x="55" y="12"/>
                    </a:lnTo>
                    <a:lnTo>
                      <a:pt x="59" y="16"/>
                    </a:lnTo>
                    <a:lnTo>
                      <a:pt x="63" y="22"/>
                    </a:lnTo>
                    <a:lnTo>
                      <a:pt x="65" y="28"/>
                    </a:lnTo>
                    <a:lnTo>
                      <a:pt x="65" y="34"/>
                    </a:lnTo>
                    <a:lnTo>
                      <a:pt x="65" y="40"/>
                    </a:lnTo>
                    <a:lnTo>
                      <a:pt x="63" y="45"/>
                    </a:lnTo>
                    <a:lnTo>
                      <a:pt x="59" y="51"/>
                    </a:lnTo>
                    <a:lnTo>
                      <a:pt x="55" y="57"/>
                    </a:lnTo>
                    <a:lnTo>
                      <a:pt x="49" y="59"/>
                    </a:lnTo>
                    <a:lnTo>
                      <a:pt x="43"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0" name="Freeform 635"/>
              <p:cNvSpPr>
                <a:spLocks/>
              </p:cNvSpPr>
              <p:nvPr/>
            </p:nvSpPr>
            <p:spPr bwMode="auto">
              <a:xfrm>
                <a:off x="5058" y="1607"/>
                <a:ext cx="65" cy="64"/>
              </a:xfrm>
              <a:custGeom>
                <a:avLst/>
                <a:gdLst>
                  <a:gd name="T0" fmla="*/ 45 w 65"/>
                  <a:gd name="T1" fmla="*/ 3 h 64"/>
                  <a:gd name="T2" fmla="*/ 51 w 65"/>
                  <a:gd name="T3" fmla="*/ 5 h 64"/>
                  <a:gd name="T4" fmla="*/ 57 w 65"/>
                  <a:gd name="T5" fmla="*/ 9 h 64"/>
                  <a:gd name="T6" fmla="*/ 59 w 65"/>
                  <a:gd name="T7" fmla="*/ 15 h 64"/>
                  <a:gd name="T8" fmla="*/ 63 w 65"/>
                  <a:gd name="T9" fmla="*/ 21 h 64"/>
                  <a:gd name="T10" fmla="*/ 65 w 65"/>
                  <a:gd name="T11" fmla="*/ 25 h 64"/>
                  <a:gd name="T12" fmla="*/ 65 w 65"/>
                  <a:gd name="T13" fmla="*/ 33 h 64"/>
                  <a:gd name="T14" fmla="*/ 65 w 65"/>
                  <a:gd name="T15" fmla="*/ 39 h 64"/>
                  <a:gd name="T16" fmla="*/ 61 w 65"/>
                  <a:gd name="T17" fmla="*/ 45 h 64"/>
                  <a:gd name="T18" fmla="*/ 59 w 65"/>
                  <a:gd name="T19" fmla="*/ 51 h 64"/>
                  <a:gd name="T20" fmla="*/ 55 w 65"/>
                  <a:gd name="T21" fmla="*/ 55 h 64"/>
                  <a:gd name="T22" fmla="*/ 49 w 65"/>
                  <a:gd name="T23" fmla="*/ 59 h 64"/>
                  <a:gd name="T24" fmla="*/ 45 w 65"/>
                  <a:gd name="T25" fmla="*/ 63 h 64"/>
                  <a:gd name="T26" fmla="*/ 37 w 65"/>
                  <a:gd name="T27" fmla="*/ 63 h 64"/>
                  <a:gd name="T28" fmla="*/ 31 w 65"/>
                  <a:gd name="T29" fmla="*/ 64 h 64"/>
                  <a:gd name="T30" fmla="*/ 25 w 65"/>
                  <a:gd name="T31" fmla="*/ 63 h 64"/>
                  <a:gd name="T32" fmla="*/ 19 w 65"/>
                  <a:gd name="T33" fmla="*/ 61 h 64"/>
                  <a:gd name="T34" fmla="*/ 13 w 65"/>
                  <a:gd name="T35" fmla="*/ 59 h 64"/>
                  <a:gd name="T36" fmla="*/ 9 w 65"/>
                  <a:gd name="T37" fmla="*/ 55 h 64"/>
                  <a:gd name="T38" fmla="*/ 6 w 65"/>
                  <a:gd name="T39" fmla="*/ 49 h 64"/>
                  <a:gd name="T40" fmla="*/ 2 w 65"/>
                  <a:gd name="T41" fmla="*/ 43 h 64"/>
                  <a:gd name="T42" fmla="*/ 0 w 65"/>
                  <a:gd name="T43" fmla="*/ 37 h 64"/>
                  <a:gd name="T44" fmla="*/ 0 w 65"/>
                  <a:gd name="T45" fmla="*/ 31 h 64"/>
                  <a:gd name="T46" fmla="*/ 2 w 65"/>
                  <a:gd name="T47" fmla="*/ 25 h 64"/>
                  <a:gd name="T48" fmla="*/ 4 w 65"/>
                  <a:gd name="T49" fmla="*/ 19 h 64"/>
                  <a:gd name="T50" fmla="*/ 6 w 65"/>
                  <a:gd name="T51" fmla="*/ 13 h 64"/>
                  <a:gd name="T52" fmla="*/ 9 w 65"/>
                  <a:gd name="T53" fmla="*/ 9 h 64"/>
                  <a:gd name="T54" fmla="*/ 15 w 65"/>
                  <a:gd name="T55" fmla="*/ 5 h 64"/>
                  <a:gd name="T56" fmla="*/ 21 w 65"/>
                  <a:gd name="T57" fmla="*/ 1 h 64"/>
                  <a:gd name="T58" fmla="*/ 27 w 65"/>
                  <a:gd name="T59" fmla="*/ 0 h 64"/>
                  <a:gd name="T60" fmla="*/ 33 w 65"/>
                  <a:gd name="T61" fmla="*/ 0 h 64"/>
                  <a:gd name="T62" fmla="*/ 39 w 65"/>
                  <a:gd name="T63" fmla="*/ 1 h 64"/>
                  <a:gd name="T64" fmla="*/ 45 w 65"/>
                  <a:gd name="T65" fmla="*/ 3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45" y="3"/>
                    </a:moveTo>
                    <a:lnTo>
                      <a:pt x="51" y="5"/>
                    </a:lnTo>
                    <a:lnTo>
                      <a:pt x="57" y="9"/>
                    </a:lnTo>
                    <a:lnTo>
                      <a:pt x="59" y="15"/>
                    </a:lnTo>
                    <a:lnTo>
                      <a:pt x="63" y="21"/>
                    </a:lnTo>
                    <a:lnTo>
                      <a:pt x="65" y="25"/>
                    </a:lnTo>
                    <a:lnTo>
                      <a:pt x="65" y="33"/>
                    </a:lnTo>
                    <a:lnTo>
                      <a:pt x="65" y="39"/>
                    </a:lnTo>
                    <a:lnTo>
                      <a:pt x="61" y="45"/>
                    </a:lnTo>
                    <a:lnTo>
                      <a:pt x="59" y="51"/>
                    </a:lnTo>
                    <a:lnTo>
                      <a:pt x="55" y="55"/>
                    </a:lnTo>
                    <a:lnTo>
                      <a:pt x="49" y="59"/>
                    </a:lnTo>
                    <a:lnTo>
                      <a:pt x="45" y="63"/>
                    </a:lnTo>
                    <a:lnTo>
                      <a:pt x="37" y="63"/>
                    </a:lnTo>
                    <a:lnTo>
                      <a:pt x="31" y="64"/>
                    </a:lnTo>
                    <a:lnTo>
                      <a:pt x="25" y="63"/>
                    </a:lnTo>
                    <a:lnTo>
                      <a:pt x="19" y="61"/>
                    </a:lnTo>
                    <a:lnTo>
                      <a:pt x="13" y="59"/>
                    </a:lnTo>
                    <a:lnTo>
                      <a:pt x="9" y="55"/>
                    </a:lnTo>
                    <a:lnTo>
                      <a:pt x="6" y="49"/>
                    </a:lnTo>
                    <a:lnTo>
                      <a:pt x="2" y="43"/>
                    </a:lnTo>
                    <a:lnTo>
                      <a:pt x="0" y="37"/>
                    </a:lnTo>
                    <a:lnTo>
                      <a:pt x="0" y="31"/>
                    </a:lnTo>
                    <a:lnTo>
                      <a:pt x="2" y="25"/>
                    </a:lnTo>
                    <a:lnTo>
                      <a:pt x="4" y="19"/>
                    </a:lnTo>
                    <a:lnTo>
                      <a:pt x="6" y="13"/>
                    </a:lnTo>
                    <a:lnTo>
                      <a:pt x="9" y="9"/>
                    </a:lnTo>
                    <a:lnTo>
                      <a:pt x="15" y="5"/>
                    </a:lnTo>
                    <a:lnTo>
                      <a:pt x="21" y="1"/>
                    </a:lnTo>
                    <a:lnTo>
                      <a:pt x="27" y="0"/>
                    </a:lnTo>
                    <a:lnTo>
                      <a:pt x="33" y="0"/>
                    </a:lnTo>
                    <a:lnTo>
                      <a:pt x="39" y="1"/>
                    </a:lnTo>
                    <a:lnTo>
                      <a:pt x="45" y="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1" name="Freeform 636"/>
              <p:cNvSpPr>
                <a:spLocks/>
              </p:cNvSpPr>
              <p:nvPr/>
            </p:nvSpPr>
            <p:spPr bwMode="auto">
              <a:xfrm>
                <a:off x="5058" y="1607"/>
                <a:ext cx="65" cy="64"/>
              </a:xfrm>
              <a:custGeom>
                <a:avLst/>
                <a:gdLst>
                  <a:gd name="T0" fmla="*/ 45 w 65"/>
                  <a:gd name="T1" fmla="*/ 3 h 64"/>
                  <a:gd name="T2" fmla="*/ 45 w 65"/>
                  <a:gd name="T3" fmla="*/ 3 h 64"/>
                  <a:gd name="T4" fmla="*/ 51 w 65"/>
                  <a:gd name="T5" fmla="*/ 5 h 64"/>
                  <a:gd name="T6" fmla="*/ 57 w 65"/>
                  <a:gd name="T7" fmla="*/ 9 h 64"/>
                  <a:gd name="T8" fmla="*/ 59 w 65"/>
                  <a:gd name="T9" fmla="*/ 15 h 64"/>
                  <a:gd name="T10" fmla="*/ 63 w 65"/>
                  <a:gd name="T11" fmla="*/ 21 h 64"/>
                  <a:gd name="T12" fmla="*/ 65 w 65"/>
                  <a:gd name="T13" fmla="*/ 25 h 64"/>
                  <a:gd name="T14" fmla="*/ 65 w 65"/>
                  <a:gd name="T15" fmla="*/ 33 h 64"/>
                  <a:gd name="T16" fmla="*/ 65 w 65"/>
                  <a:gd name="T17" fmla="*/ 39 h 64"/>
                  <a:gd name="T18" fmla="*/ 61 w 65"/>
                  <a:gd name="T19" fmla="*/ 45 h 64"/>
                  <a:gd name="T20" fmla="*/ 59 w 65"/>
                  <a:gd name="T21" fmla="*/ 51 h 64"/>
                  <a:gd name="T22" fmla="*/ 55 w 65"/>
                  <a:gd name="T23" fmla="*/ 55 h 64"/>
                  <a:gd name="T24" fmla="*/ 49 w 65"/>
                  <a:gd name="T25" fmla="*/ 59 h 64"/>
                  <a:gd name="T26" fmla="*/ 45 w 65"/>
                  <a:gd name="T27" fmla="*/ 63 h 64"/>
                  <a:gd name="T28" fmla="*/ 37 w 65"/>
                  <a:gd name="T29" fmla="*/ 63 h 64"/>
                  <a:gd name="T30" fmla="*/ 31 w 65"/>
                  <a:gd name="T31" fmla="*/ 64 h 64"/>
                  <a:gd name="T32" fmla="*/ 25 w 65"/>
                  <a:gd name="T33" fmla="*/ 63 h 64"/>
                  <a:gd name="T34" fmla="*/ 19 w 65"/>
                  <a:gd name="T35" fmla="*/ 61 h 64"/>
                  <a:gd name="T36" fmla="*/ 13 w 65"/>
                  <a:gd name="T37" fmla="*/ 59 h 64"/>
                  <a:gd name="T38" fmla="*/ 9 w 65"/>
                  <a:gd name="T39" fmla="*/ 55 h 64"/>
                  <a:gd name="T40" fmla="*/ 6 w 65"/>
                  <a:gd name="T41" fmla="*/ 49 h 64"/>
                  <a:gd name="T42" fmla="*/ 2 w 65"/>
                  <a:gd name="T43" fmla="*/ 43 h 64"/>
                  <a:gd name="T44" fmla="*/ 0 w 65"/>
                  <a:gd name="T45" fmla="*/ 37 h 64"/>
                  <a:gd name="T46" fmla="*/ 0 w 65"/>
                  <a:gd name="T47" fmla="*/ 31 h 64"/>
                  <a:gd name="T48" fmla="*/ 2 w 65"/>
                  <a:gd name="T49" fmla="*/ 25 h 64"/>
                  <a:gd name="T50" fmla="*/ 4 w 65"/>
                  <a:gd name="T51" fmla="*/ 19 h 64"/>
                  <a:gd name="T52" fmla="*/ 6 w 65"/>
                  <a:gd name="T53" fmla="*/ 13 h 64"/>
                  <a:gd name="T54" fmla="*/ 9 w 65"/>
                  <a:gd name="T55" fmla="*/ 9 h 64"/>
                  <a:gd name="T56" fmla="*/ 15 w 65"/>
                  <a:gd name="T57" fmla="*/ 5 h 64"/>
                  <a:gd name="T58" fmla="*/ 21 w 65"/>
                  <a:gd name="T59" fmla="*/ 1 h 64"/>
                  <a:gd name="T60" fmla="*/ 27 w 65"/>
                  <a:gd name="T61" fmla="*/ 0 h 64"/>
                  <a:gd name="T62" fmla="*/ 33 w 65"/>
                  <a:gd name="T63" fmla="*/ 0 h 64"/>
                  <a:gd name="T64" fmla="*/ 39 w 65"/>
                  <a:gd name="T65" fmla="*/ 1 h 64"/>
                  <a:gd name="T66" fmla="*/ 45 w 65"/>
                  <a:gd name="T67" fmla="*/ 3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45" y="3"/>
                    </a:moveTo>
                    <a:lnTo>
                      <a:pt x="45" y="3"/>
                    </a:lnTo>
                    <a:lnTo>
                      <a:pt x="51" y="5"/>
                    </a:lnTo>
                    <a:lnTo>
                      <a:pt x="57" y="9"/>
                    </a:lnTo>
                    <a:lnTo>
                      <a:pt x="59" y="15"/>
                    </a:lnTo>
                    <a:lnTo>
                      <a:pt x="63" y="21"/>
                    </a:lnTo>
                    <a:lnTo>
                      <a:pt x="65" y="25"/>
                    </a:lnTo>
                    <a:lnTo>
                      <a:pt x="65" y="33"/>
                    </a:lnTo>
                    <a:lnTo>
                      <a:pt x="65" y="39"/>
                    </a:lnTo>
                    <a:lnTo>
                      <a:pt x="61" y="45"/>
                    </a:lnTo>
                    <a:lnTo>
                      <a:pt x="59" y="51"/>
                    </a:lnTo>
                    <a:lnTo>
                      <a:pt x="55" y="55"/>
                    </a:lnTo>
                    <a:lnTo>
                      <a:pt x="49" y="59"/>
                    </a:lnTo>
                    <a:lnTo>
                      <a:pt x="45" y="63"/>
                    </a:lnTo>
                    <a:lnTo>
                      <a:pt x="37" y="63"/>
                    </a:lnTo>
                    <a:lnTo>
                      <a:pt x="31" y="64"/>
                    </a:lnTo>
                    <a:lnTo>
                      <a:pt x="25" y="63"/>
                    </a:lnTo>
                    <a:lnTo>
                      <a:pt x="19" y="61"/>
                    </a:lnTo>
                    <a:lnTo>
                      <a:pt x="13" y="59"/>
                    </a:lnTo>
                    <a:lnTo>
                      <a:pt x="9" y="55"/>
                    </a:lnTo>
                    <a:lnTo>
                      <a:pt x="6" y="49"/>
                    </a:lnTo>
                    <a:lnTo>
                      <a:pt x="2" y="43"/>
                    </a:lnTo>
                    <a:lnTo>
                      <a:pt x="0" y="37"/>
                    </a:lnTo>
                    <a:lnTo>
                      <a:pt x="0" y="31"/>
                    </a:lnTo>
                    <a:lnTo>
                      <a:pt x="2" y="25"/>
                    </a:lnTo>
                    <a:lnTo>
                      <a:pt x="4" y="19"/>
                    </a:lnTo>
                    <a:lnTo>
                      <a:pt x="6" y="13"/>
                    </a:lnTo>
                    <a:lnTo>
                      <a:pt x="9" y="9"/>
                    </a:lnTo>
                    <a:lnTo>
                      <a:pt x="15" y="5"/>
                    </a:lnTo>
                    <a:lnTo>
                      <a:pt x="21" y="1"/>
                    </a:lnTo>
                    <a:lnTo>
                      <a:pt x="27" y="0"/>
                    </a:lnTo>
                    <a:lnTo>
                      <a:pt x="33" y="0"/>
                    </a:lnTo>
                    <a:lnTo>
                      <a:pt x="39" y="1"/>
                    </a:lnTo>
                    <a:lnTo>
                      <a:pt x="45" y="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2" name="Freeform 637"/>
              <p:cNvSpPr>
                <a:spLocks/>
              </p:cNvSpPr>
              <p:nvPr/>
            </p:nvSpPr>
            <p:spPr bwMode="auto">
              <a:xfrm>
                <a:off x="5032" y="1583"/>
                <a:ext cx="65" cy="63"/>
              </a:xfrm>
              <a:custGeom>
                <a:avLst/>
                <a:gdLst>
                  <a:gd name="T0" fmla="*/ 20 w 65"/>
                  <a:gd name="T1" fmla="*/ 61 h 63"/>
                  <a:gd name="T2" fmla="*/ 14 w 65"/>
                  <a:gd name="T3" fmla="*/ 57 h 63"/>
                  <a:gd name="T4" fmla="*/ 10 w 65"/>
                  <a:gd name="T5" fmla="*/ 53 h 63"/>
                  <a:gd name="T6" fmla="*/ 6 w 65"/>
                  <a:gd name="T7" fmla="*/ 49 h 63"/>
                  <a:gd name="T8" fmla="*/ 2 w 65"/>
                  <a:gd name="T9" fmla="*/ 43 h 63"/>
                  <a:gd name="T10" fmla="*/ 2 w 65"/>
                  <a:gd name="T11" fmla="*/ 37 h 63"/>
                  <a:gd name="T12" fmla="*/ 0 w 65"/>
                  <a:gd name="T13" fmla="*/ 31 h 63"/>
                  <a:gd name="T14" fmla="*/ 2 w 65"/>
                  <a:gd name="T15" fmla="*/ 25 h 63"/>
                  <a:gd name="T16" fmla="*/ 4 w 65"/>
                  <a:gd name="T17" fmla="*/ 18 h 63"/>
                  <a:gd name="T18" fmla="*/ 6 w 65"/>
                  <a:gd name="T19" fmla="*/ 14 h 63"/>
                  <a:gd name="T20" fmla="*/ 12 w 65"/>
                  <a:gd name="T21" fmla="*/ 8 h 63"/>
                  <a:gd name="T22" fmla="*/ 16 w 65"/>
                  <a:gd name="T23" fmla="*/ 4 h 63"/>
                  <a:gd name="T24" fmla="*/ 22 w 65"/>
                  <a:gd name="T25" fmla="*/ 2 h 63"/>
                  <a:gd name="T26" fmla="*/ 28 w 65"/>
                  <a:gd name="T27" fmla="*/ 0 h 63"/>
                  <a:gd name="T28" fmla="*/ 33 w 65"/>
                  <a:gd name="T29" fmla="*/ 0 h 63"/>
                  <a:gd name="T30" fmla="*/ 39 w 65"/>
                  <a:gd name="T31" fmla="*/ 0 h 63"/>
                  <a:gd name="T32" fmla="*/ 45 w 65"/>
                  <a:gd name="T33" fmla="*/ 2 h 63"/>
                  <a:gd name="T34" fmla="*/ 51 w 65"/>
                  <a:gd name="T35" fmla="*/ 6 h 63"/>
                  <a:gd name="T36" fmla="*/ 55 w 65"/>
                  <a:gd name="T37" fmla="*/ 10 h 63"/>
                  <a:gd name="T38" fmla="*/ 59 w 65"/>
                  <a:gd name="T39" fmla="*/ 14 h 63"/>
                  <a:gd name="T40" fmla="*/ 63 w 65"/>
                  <a:gd name="T41" fmla="*/ 20 h 63"/>
                  <a:gd name="T42" fmla="*/ 65 w 65"/>
                  <a:gd name="T43" fmla="*/ 25 h 63"/>
                  <a:gd name="T44" fmla="*/ 65 w 65"/>
                  <a:gd name="T45" fmla="*/ 33 h 63"/>
                  <a:gd name="T46" fmla="*/ 65 w 65"/>
                  <a:gd name="T47" fmla="*/ 37 h 63"/>
                  <a:gd name="T48" fmla="*/ 63 w 65"/>
                  <a:gd name="T49" fmla="*/ 45 h 63"/>
                  <a:gd name="T50" fmla="*/ 59 w 65"/>
                  <a:gd name="T51" fmla="*/ 51 h 63"/>
                  <a:gd name="T52" fmla="*/ 55 w 65"/>
                  <a:gd name="T53" fmla="*/ 55 h 63"/>
                  <a:gd name="T54" fmla="*/ 49 w 65"/>
                  <a:gd name="T55" fmla="*/ 59 h 63"/>
                  <a:gd name="T56" fmla="*/ 43 w 65"/>
                  <a:gd name="T57" fmla="*/ 61 h 63"/>
                  <a:gd name="T58" fmla="*/ 39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10" y="53"/>
                    </a:lnTo>
                    <a:lnTo>
                      <a:pt x="6" y="49"/>
                    </a:lnTo>
                    <a:lnTo>
                      <a:pt x="2" y="43"/>
                    </a:lnTo>
                    <a:lnTo>
                      <a:pt x="2" y="37"/>
                    </a:lnTo>
                    <a:lnTo>
                      <a:pt x="0" y="31"/>
                    </a:lnTo>
                    <a:lnTo>
                      <a:pt x="2" y="25"/>
                    </a:lnTo>
                    <a:lnTo>
                      <a:pt x="4" y="18"/>
                    </a:lnTo>
                    <a:lnTo>
                      <a:pt x="6" y="14"/>
                    </a:lnTo>
                    <a:lnTo>
                      <a:pt x="12" y="8"/>
                    </a:lnTo>
                    <a:lnTo>
                      <a:pt x="16" y="4"/>
                    </a:lnTo>
                    <a:lnTo>
                      <a:pt x="22" y="2"/>
                    </a:lnTo>
                    <a:lnTo>
                      <a:pt x="28" y="0"/>
                    </a:lnTo>
                    <a:lnTo>
                      <a:pt x="33" y="0"/>
                    </a:lnTo>
                    <a:lnTo>
                      <a:pt x="39" y="0"/>
                    </a:lnTo>
                    <a:lnTo>
                      <a:pt x="45" y="2"/>
                    </a:lnTo>
                    <a:lnTo>
                      <a:pt x="51" y="6"/>
                    </a:lnTo>
                    <a:lnTo>
                      <a:pt x="55" y="10"/>
                    </a:lnTo>
                    <a:lnTo>
                      <a:pt x="59" y="14"/>
                    </a:lnTo>
                    <a:lnTo>
                      <a:pt x="63" y="20"/>
                    </a:lnTo>
                    <a:lnTo>
                      <a:pt x="65" y="25"/>
                    </a:lnTo>
                    <a:lnTo>
                      <a:pt x="65" y="33"/>
                    </a:lnTo>
                    <a:lnTo>
                      <a:pt x="65" y="37"/>
                    </a:lnTo>
                    <a:lnTo>
                      <a:pt x="63" y="45"/>
                    </a:lnTo>
                    <a:lnTo>
                      <a:pt x="59" y="51"/>
                    </a:lnTo>
                    <a:lnTo>
                      <a:pt x="55" y="55"/>
                    </a:lnTo>
                    <a:lnTo>
                      <a:pt x="49" y="59"/>
                    </a:lnTo>
                    <a:lnTo>
                      <a:pt x="43" y="61"/>
                    </a:lnTo>
                    <a:lnTo>
                      <a:pt x="39" y="63"/>
                    </a:lnTo>
                    <a:lnTo>
                      <a:pt x="32" y="63"/>
                    </a:lnTo>
                    <a:lnTo>
                      <a:pt x="26" y="63"/>
                    </a:lnTo>
                    <a:lnTo>
                      <a:pt x="20" y="6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3" name="Freeform 638"/>
              <p:cNvSpPr>
                <a:spLocks/>
              </p:cNvSpPr>
              <p:nvPr/>
            </p:nvSpPr>
            <p:spPr bwMode="auto">
              <a:xfrm>
                <a:off x="5032" y="1583"/>
                <a:ext cx="65" cy="63"/>
              </a:xfrm>
              <a:custGeom>
                <a:avLst/>
                <a:gdLst>
                  <a:gd name="T0" fmla="*/ 20 w 65"/>
                  <a:gd name="T1" fmla="*/ 61 h 63"/>
                  <a:gd name="T2" fmla="*/ 20 w 65"/>
                  <a:gd name="T3" fmla="*/ 61 h 63"/>
                  <a:gd name="T4" fmla="*/ 14 w 65"/>
                  <a:gd name="T5" fmla="*/ 57 h 63"/>
                  <a:gd name="T6" fmla="*/ 10 w 65"/>
                  <a:gd name="T7" fmla="*/ 53 h 63"/>
                  <a:gd name="T8" fmla="*/ 6 w 65"/>
                  <a:gd name="T9" fmla="*/ 49 h 63"/>
                  <a:gd name="T10" fmla="*/ 2 w 65"/>
                  <a:gd name="T11" fmla="*/ 43 h 63"/>
                  <a:gd name="T12" fmla="*/ 2 w 65"/>
                  <a:gd name="T13" fmla="*/ 37 h 63"/>
                  <a:gd name="T14" fmla="*/ 0 w 65"/>
                  <a:gd name="T15" fmla="*/ 31 h 63"/>
                  <a:gd name="T16" fmla="*/ 2 w 65"/>
                  <a:gd name="T17" fmla="*/ 25 h 63"/>
                  <a:gd name="T18" fmla="*/ 4 w 65"/>
                  <a:gd name="T19" fmla="*/ 18 h 63"/>
                  <a:gd name="T20" fmla="*/ 6 w 65"/>
                  <a:gd name="T21" fmla="*/ 14 h 63"/>
                  <a:gd name="T22" fmla="*/ 12 w 65"/>
                  <a:gd name="T23" fmla="*/ 8 h 63"/>
                  <a:gd name="T24" fmla="*/ 16 w 65"/>
                  <a:gd name="T25" fmla="*/ 4 h 63"/>
                  <a:gd name="T26" fmla="*/ 22 w 65"/>
                  <a:gd name="T27" fmla="*/ 2 h 63"/>
                  <a:gd name="T28" fmla="*/ 28 w 65"/>
                  <a:gd name="T29" fmla="*/ 0 h 63"/>
                  <a:gd name="T30" fmla="*/ 33 w 65"/>
                  <a:gd name="T31" fmla="*/ 0 h 63"/>
                  <a:gd name="T32" fmla="*/ 39 w 65"/>
                  <a:gd name="T33" fmla="*/ 0 h 63"/>
                  <a:gd name="T34" fmla="*/ 45 w 65"/>
                  <a:gd name="T35" fmla="*/ 2 h 63"/>
                  <a:gd name="T36" fmla="*/ 51 w 65"/>
                  <a:gd name="T37" fmla="*/ 6 h 63"/>
                  <a:gd name="T38" fmla="*/ 55 w 65"/>
                  <a:gd name="T39" fmla="*/ 10 h 63"/>
                  <a:gd name="T40" fmla="*/ 59 w 65"/>
                  <a:gd name="T41" fmla="*/ 14 h 63"/>
                  <a:gd name="T42" fmla="*/ 63 w 65"/>
                  <a:gd name="T43" fmla="*/ 20 h 63"/>
                  <a:gd name="T44" fmla="*/ 65 w 65"/>
                  <a:gd name="T45" fmla="*/ 25 h 63"/>
                  <a:gd name="T46" fmla="*/ 65 w 65"/>
                  <a:gd name="T47" fmla="*/ 33 h 63"/>
                  <a:gd name="T48" fmla="*/ 65 w 65"/>
                  <a:gd name="T49" fmla="*/ 37 h 63"/>
                  <a:gd name="T50" fmla="*/ 63 w 65"/>
                  <a:gd name="T51" fmla="*/ 45 h 63"/>
                  <a:gd name="T52" fmla="*/ 59 w 65"/>
                  <a:gd name="T53" fmla="*/ 51 h 63"/>
                  <a:gd name="T54" fmla="*/ 55 w 65"/>
                  <a:gd name="T55" fmla="*/ 55 h 63"/>
                  <a:gd name="T56" fmla="*/ 49 w 65"/>
                  <a:gd name="T57" fmla="*/ 59 h 63"/>
                  <a:gd name="T58" fmla="*/ 43 w 65"/>
                  <a:gd name="T59" fmla="*/ 61 h 63"/>
                  <a:gd name="T60" fmla="*/ 39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10" y="53"/>
                    </a:lnTo>
                    <a:lnTo>
                      <a:pt x="6" y="49"/>
                    </a:lnTo>
                    <a:lnTo>
                      <a:pt x="2" y="43"/>
                    </a:lnTo>
                    <a:lnTo>
                      <a:pt x="2" y="37"/>
                    </a:lnTo>
                    <a:lnTo>
                      <a:pt x="0" y="31"/>
                    </a:lnTo>
                    <a:lnTo>
                      <a:pt x="2" y="25"/>
                    </a:lnTo>
                    <a:lnTo>
                      <a:pt x="4" y="18"/>
                    </a:lnTo>
                    <a:lnTo>
                      <a:pt x="6" y="14"/>
                    </a:lnTo>
                    <a:lnTo>
                      <a:pt x="12" y="8"/>
                    </a:lnTo>
                    <a:lnTo>
                      <a:pt x="16" y="4"/>
                    </a:lnTo>
                    <a:lnTo>
                      <a:pt x="22" y="2"/>
                    </a:lnTo>
                    <a:lnTo>
                      <a:pt x="28" y="0"/>
                    </a:lnTo>
                    <a:lnTo>
                      <a:pt x="33" y="0"/>
                    </a:lnTo>
                    <a:lnTo>
                      <a:pt x="39" y="0"/>
                    </a:lnTo>
                    <a:lnTo>
                      <a:pt x="45" y="2"/>
                    </a:lnTo>
                    <a:lnTo>
                      <a:pt x="51" y="6"/>
                    </a:lnTo>
                    <a:lnTo>
                      <a:pt x="55" y="10"/>
                    </a:lnTo>
                    <a:lnTo>
                      <a:pt x="59" y="14"/>
                    </a:lnTo>
                    <a:lnTo>
                      <a:pt x="63" y="20"/>
                    </a:lnTo>
                    <a:lnTo>
                      <a:pt x="65" y="25"/>
                    </a:lnTo>
                    <a:lnTo>
                      <a:pt x="65" y="33"/>
                    </a:lnTo>
                    <a:lnTo>
                      <a:pt x="65" y="37"/>
                    </a:lnTo>
                    <a:lnTo>
                      <a:pt x="63" y="45"/>
                    </a:lnTo>
                    <a:lnTo>
                      <a:pt x="59" y="51"/>
                    </a:lnTo>
                    <a:lnTo>
                      <a:pt x="55" y="55"/>
                    </a:lnTo>
                    <a:lnTo>
                      <a:pt x="49" y="59"/>
                    </a:lnTo>
                    <a:lnTo>
                      <a:pt x="43" y="61"/>
                    </a:lnTo>
                    <a:lnTo>
                      <a:pt x="39"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4" name="Freeform 639"/>
              <p:cNvSpPr>
                <a:spLocks/>
              </p:cNvSpPr>
              <p:nvPr/>
            </p:nvSpPr>
            <p:spPr bwMode="auto">
              <a:xfrm>
                <a:off x="5093" y="1612"/>
                <a:ext cx="65" cy="65"/>
              </a:xfrm>
              <a:custGeom>
                <a:avLst/>
                <a:gdLst>
                  <a:gd name="T0" fmla="*/ 20 w 65"/>
                  <a:gd name="T1" fmla="*/ 61 h 65"/>
                  <a:gd name="T2" fmla="*/ 14 w 65"/>
                  <a:gd name="T3" fmla="*/ 59 h 65"/>
                  <a:gd name="T4" fmla="*/ 10 w 65"/>
                  <a:gd name="T5" fmla="*/ 56 h 65"/>
                  <a:gd name="T6" fmla="*/ 4 w 65"/>
                  <a:gd name="T7" fmla="*/ 50 h 65"/>
                  <a:gd name="T8" fmla="*/ 2 w 65"/>
                  <a:gd name="T9" fmla="*/ 44 h 65"/>
                  <a:gd name="T10" fmla="*/ 0 w 65"/>
                  <a:gd name="T11" fmla="*/ 38 h 65"/>
                  <a:gd name="T12" fmla="*/ 0 w 65"/>
                  <a:gd name="T13" fmla="*/ 32 h 65"/>
                  <a:gd name="T14" fmla="*/ 0 w 65"/>
                  <a:gd name="T15" fmla="*/ 26 h 65"/>
                  <a:gd name="T16" fmla="*/ 2 w 65"/>
                  <a:gd name="T17" fmla="*/ 20 h 65"/>
                  <a:gd name="T18" fmla="*/ 6 w 65"/>
                  <a:gd name="T19" fmla="*/ 14 h 65"/>
                  <a:gd name="T20" fmla="*/ 10 w 65"/>
                  <a:gd name="T21" fmla="*/ 8 h 65"/>
                  <a:gd name="T22" fmla="*/ 16 w 65"/>
                  <a:gd name="T23" fmla="*/ 6 h 65"/>
                  <a:gd name="T24" fmla="*/ 22 w 65"/>
                  <a:gd name="T25" fmla="*/ 2 h 65"/>
                  <a:gd name="T26" fmla="*/ 28 w 65"/>
                  <a:gd name="T27" fmla="*/ 0 h 65"/>
                  <a:gd name="T28" fmla="*/ 34 w 65"/>
                  <a:gd name="T29" fmla="*/ 0 h 65"/>
                  <a:gd name="T30" fmla="*/ 39 w 65"/>
                  <a:gd name="T31" fmla="*/ 0 h 65"/>
                  <a:gd name="T32" fmla="*/ 45 w 65"/>
                  <a:gd name="T33" fmla="*/ 4 h 65"/>
                  <a:gd name="T34" fmla="*/ 51 w 65"/>
                  <a:gd name="T35" fmla="*/ 6 h 65"/>
                  <a:gd name="T36" fmla="*/ 55 w 65"/>
                  <a:gd name="T37" fmla="*/ 10 h 65"/>
                  <a:gd name="T38" fmla="*/ 59 w 65"/>
                  <a:gd name="T39" fmla="*/ 16 h 65"/>
                  <a:gd name="T40" fmla="*/ 63 w 65"/>
                  <a:gd name="T41" fmla="*/ 22 h 65"/>
                  <a:gd name="T42" fmla="*/ 63 w 65"/>
                  <a:gd name="T43" fmla="*/ 28 h 65"/>
                  <a:gd name="T44" fmla="*/ 65 w 65"/>
                  <a:gd name="T45" fmla="*/ 34 h 65"/>
                  <a:gd name="T46" fmla="*/ 63 w 65"/>
                  <a:gd name="T47" fmla="*/ 40 h 65"/>
                  <a:gd name="T48" fmla="*/ 61 w 65"/>
                  <a:gd name="T49" fmla="*/ 46 h 65"/>
                  <a:gd name="T50" fmla="*/ 59 w 65"/>
                  <a:gd name="T51" fmla="*/ 52 h 65"/>
                  <a:gd name="T52" fmla="*/ 55 w 65"/>
                  <a:gd name="T53" fmla="*/ 56 h 65"/>
                  <a:gd name="T54" fmla="*/ 49 w 65"/>
                  <a:gd name="T55" fmla="*/ 59 h 65"/>
                  <a:gd name="T56" fmla="*/ 43 w 65"/>
                  <a:gd name="T57" fmla="*/ 63 h 65"/>
                  <a:gd name="T58" fmla="*/ 37 w 65"/>
                  <a:gd name="T59" fmla="*/ 65 h 65"/>
                  <a:gd name="T60" fmla="*/ 32 w 65"/>
                  <a:gd name="T61" fmla="*/ 65 h 65"/>
                  <a:gd name="T62" fmla="*/ 26 w 65"/>
                  <a:gd name="T63" fmla="*/ 63 h 65"/>
                  <a:gd name="T64" fmla="*/ 20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1"/>
                    </a:moveTo>
                    <a:lnTo>
                      <a:pt x="14" y="59"/>
                    </a:lnTo>
                    <a:lnTo>
                      <a:pt x="10" y="56"/>
                    </a:lnTo>
                    <a:lnTo>
                      <a:pt x="4" y="50"/>
                    </a:lnTo>
                    <a:lnTo>
                      <a:pt x="2" y="44"/>
                    </a:lnTo>
                    <a:lnTo>
                      <a:pt x="0" y="38"/>
                    </a:lnTo>
                    <a:lnTo>
                      <a:pt x="0" y="32"/>
                    </a:lnTo>
                    <a:lnTo>
                      <a:pt x="0" y="26"/>
                    </a:lnTo>
                    <a:lnTo>
                      <a:pt x="2" y="20"/>
                    </a:lnTo>
                    <a:lnTo>
                      <a:pt x="6" y="14"/>
                    </a:lnTo>
                    <a:lnTo>
                      <a:pt x="10" y="8"/>
                    </a:lnTo>
                    <a:lnTo>
                      <a:pt x="16" y="6"/>
                    </a:lnTo>
                    <a:lnTo>
                      <a:pt x="22" y="2"/>
                    </a:lnTo>
                    <a:lnTo>
                      <a:pt x="28" y="0"/>
                    </a:lnTo>
                    <a:lnTo>
                      <a:pt x="34" y="0"/>
                    </a:lnTo>
                    <a:lnTo>
                      <a:pt x="39" y="0"/>
                    </a:lnTo>
                    <a:lnTo>
                      <a:pt x="45" y="4"/>
                    </a:lnTo>
                    <a:lnTo>
                      <a:pt x="51" y="6"/>
                    </a:lnTo>
                    <a:lnTo>
                      <a:pt x="55" y="10"/>
                    </a:lnTo>
                    <a:lnTo>
                      <a:pt x="59" y="16"/>
                    </a:lnTo>
                    <a:lnTo>
                      <a:pt x="63" y="22"/>
                    </a:lnTo>
                    <a:lnTo>
                      <a:pt x="63" y="28"/>
                    </a:lnTo>
                    <a:lnTo>
                      <a:pt x="65" y="34"/>
                    </a:lnTo>
                    <a:lnTo>
                      <a:pt x="63" y="40"/>
                    </a:lnTo>
                    <a:lnTo>
                      <a:pt x="61" y="46"/>
                    </a:lnTo>
                    <a:lnTo>
                      <a:pt x="59" y="52"/>
                    </a:lnTo>
                    <a:lnTo>
                      <a:pt x="55" y="56"/>
                    </a:lnTo>
                    <a:lnTo>
                      <a:pt x="49" y="59"/>
                    </a:lnTo>
                    <a:lnTo>
                      <a:pt x="43" y="63"/>
                    </a:lnTo>
                    <a:lnTo>
                      <a:pt x="37" y="65"/>
                    </a:lnTo>
                    <a:lnTo>
                      <a:pt x="32" y="65"/>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5" name="Freeform 640"/>
              <p:cNvSpPr>
                <a:spLocks/>
              </p:cNvSpPr>
              <p:nvPr/>
            </p:nvSpPr>
            <p:spPr bwMode="auto">
              <a:xfrm>
                <a:off x="5093" y="1612"/>
                <a:ext cx="65" cy="65"/>
              </a:xfrm>
              <a:custGeom>
                <a:avLst/>
                <a:gdLst>
                  <a:gd name="T0" fmla="*/ 20 w 65"/>
                  <a:gd name="T1" fmla="*/ 61 h 65"/>
                  <a:gd name="T2" fmla="*/ 20 w 65"/>
                  <a:gd name="T3" fmla="*/ 61 h 65"/>
                  <a:gd name="T4" fmla="*/ 14 w 65"/>
                  <a:gd name="T5" fmla="*/ 59 h 65"/>
                  <a:gd name="T6" fmla="*/ 10 w 65"/>
                  <a:gd name="T7" fmla="*/ 56 h 65"/>
                  <a:gd name="T8" fmla="*/ 4 w 65"/>
                  <a:gd name="T9" fmla="*/ 50 h 65"/>
                  <a:gd name="T10" fmla="*/ 2 w 65"/>
                  <a:gd name="T11" fmla="*/ 44 h 65"/>
                  <a:gd name="T12" fmla="*/ 0 w 65"/>
                  <a:gd name="T13" fmla="*/ 38 h 65"/>
                  <a:gd name="T14" fmla="*/ 0 w 65"/>
                  <a:gd name="T15" fmla="*/ 32 h 65"/>
                  <a:gd name="T16" fmla="*/ 0 w 65"/>
                  <a:gd name="T17" fmla="*/ 26 h 65"/>
                  <a:gd name="T18" fmla="*/ 2 w 65"/>
                  <a:gd name="T19" fmla="*/ 20 h 65"/>
                  <a:gd name="T20" fmla="*/ 6 w 65"/>
                  <a:gd name="T21" fmla="*/ 14 h 65"/>
                  <a:gd name="T22" fmla="*/ 10 w 65"/>
                  <a:gd name="T23" fmla="*/ 8 h 65"/>
                  <a:gd name="T24" fmla="*/ 16 w 65"/>
                  <a:gd name="T25" fmla="*/ 6 h 65"/>
                  <a:gd name="T26" fmla="*/ 22 w 65"/>
                  <a:gd name="T27" fmla="*/ 2 h 65"/>
                  <a:gd name="T28" fmla="*/ 28 w 65"/>
                  <a:gd name="T29" fmla="*/ 0 h 65"/>
                  <a:gd name="T30" fmla="*/ 34 w 65"/>
                  <a:gd name="T31" fmla="*/ 0 h 65"/>
                  <a:gd name="T32" fmla="*/ 39 w 65"/>
                  <a:gd name="T33" fmla="*/ 0 h 65"/>
                  <a:gd name="T34" fmla="*/ 45 w 65"/>
                  <a:gd name="T35" fmla="*/ 4 h 65"/>
                  <a:gd name="T36" fmla="*/ 51 w 65"/>
                  <a:gd name="T37" fmla="*/ 6 h 65"/>
                  <a:gd name="T38" fmla="*/ 55 w 65"/>
                  <a:gd name="T39" fmla="*/ 10 h 65"/>
                  <a:gd name="T40" fmla="*/ 59 w 65"/>
                  <a:gd name="T41" fmla="*/ 16 h 65"/>
                  <a:gd name="T42" fmla="*/ 63 w 65"/>
                  <a:gd name="T43" fmla="*/ 22 h 65"/>
                  <a:gd name="T44" fmla="*/ 63 w 65"/>
                  <a:gd name="T45" fmla="*/ 28 h 65"/>
                  <a:gd name="T46" fmla="*/ 65 w 65"/>
                  <a:gd name="T47" fmla="*/ 34 h 65"/>
                  <a:gd name="T48" fmla="*/ 63 w 65"/>
                  <a:gd name="T49" fmla="*/ 40 h 65"/>
                  <a:gd name="T50" fmla="*/ 61 w 65"/>
                  <a:gd name="T51" fmla="*/ 46 h 65"/>
                  <a:gd name="T52" fmla="*/ 59 w 65"/>
                  <a:gd name="T53" fmla="*/ 52 h 65"/>
                  <a:gd name="T54" fmla="*/ 55 w 65"/>
                  <a:gd name="T55" fmla="*/ 56 h 65"/>
                  <a:gd name="T56" fmla="*/ 49 w 65"/>
                  <a:gd name="T57" fmla="*/ 59 h 65"/>
                  <a:gd name="T58" fmla="*/ 43 w 65"/>
                  <a:gd name="T59" fmla="*/ 63 h 65"/>
                  <a:gd name="T60" fmla="*/ 37 w 65"/>
                  <a:gd name="T61" fmla="*/ 65 h 65"/>
                  <a:gd name="T62" fmla="*/ 32 w 65"/>
                  <a:gd name="T63" fmla="*/ 65 h 65"/>
                  <a:gd name="T64" fmla="*/ 26 w 65"/>
                  <a:gd name="T65" fmla="*/ 63 h 65"/>
                  <a:gd name="T66" fmla="*/ 20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1"/>
                    </a:moveTo>
                    <a:lnTo>
                      <a:pt x="20" y="61"/>
                    </a:lnTo>
                    <a:lnTo>
                      <a:pt x="14" y="59"/>
                    </a:lnTo>
                    <a:lnTo>
                      <a:pt x="10" y="56"/>
                    </a:lnTo>
                    <a:lnTo>
                      <a:pt x="4" y="50"/>
                    </a:lnTo>
                    <a:lnTo>
                      <a:pt x="2" y="44"/>
                    </a:lnTo>
                    <a:lnTo>
                      <a:pt x="0" y="38"/>
                    </a:lnTo>
                    <a:lnTo>
                      <a:pt x="0" y="32"/>
                    </a:lnTo>
                    <a:lnTo>
                      <a:pt x="0" y="26"/>
                    </a:lnTo>
                    <a:lnTo>
                      <a:pt x="2" y="20"/>
                    </a:lnTo>
                    <a:lnTo>
                      <a:pt x="6" y="14"/>
                    </a:lnTo>
                    <a:lnTo>
                      <a:pt x="10" y="8"/>
                    </a:lnTo>
                    <a:lnTo>
                      <a:pt x="16" y="6"/>
                    </a:lnTo>
                    <a:lnTo>
                      <a:pt x="22" y="2"/>
                    </a:lnTo>
                    <a:lnTo>
                      <a:pt x="28" y="0"/>
                    </a:lnTo>
                    <a:lnTo>
                      <a:pt x="34" y="0"/>
                    </a:lnTo>
                    <a:lnTo>
                      <a:pt x="39" y="0"/>
                    </a:lnTo>
                    <a:lnTo>
                      <a:pt x="45" y="4"/>
                    </a:lnTo>
                    <a:lnTo>
                      <a:pt x="51" y="6"/>
                    </a:lnTo>
                    <a:lnTo>
                      <a:pt x="55" y="10"/>
                    </a:lnTo>
                    <a:lnTo>
                      <a:pt x="59" y="16"/>
                    </a:lnTo>
                    <a:lnTo>
                      <a:pt x="63" y="22"/>
                    </a:lnTo>
                    <a:lnTo>
                      <a:pt x="63" y="28"/>
                    </a:lnTo>
                    <a:lnTo>
                      <a:pt x="65" y="34"/>
                    </a:lnTo>
                    <a:lnTo>
                      <a:pt x="63" y="40"/>
                    </a:lnTo>
                    <a:lnTo>
                      <a:pt x="61" y="46"/>
                    </a:lnTo>
                    <a:lnTo>
                      <a:pt x="59" y="52"/>
                    </a:lnTo>
                    <a:lnTo>
                      <a:pt x="55" y="56"/>
                    </a:lnTo>
                    <a:lnTo>
                      <a:pt x="49" y="59"/>
                    </a:lnTo>
                    <a:lnTo>
                      <a:pt x="43" y="63"/>
                    </a:lnTo>
                    <a:lnTo>
                      <a:pt x="37" y="65"/>
                    </a:lnTo>
                    <a:lnTo>
                      <a:pt x="32" y="65"/>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6" name="Freeform 641"/>
              <p:cNvSpPr>
                <a:spLocks/>
              </p:cNvSpPr>
              <p:nvPr/>
            </p:nvSpPr>
            <p:spPr bwMode="auto">
              <a:xfrm>
                <a:off x="5056" y="1731"/>
                <a:ext cx="63" cy="63"/>
              </a:xfrm>
              <a:custGeom>
                <a:avLst/>
                <a:gdLst>
                  <a:gd name="T0" fmla="*/ 45 w 63"/>
                  <a:gd name="T1" fmla="*/ 2 h 63"/>
                  <a:gd name="T2" fmla="*/ 49 w 63"/>
                  <a:gd name="T3" fmla="*/ 5 h 63"/>
                  <a:gd name="T4" fmla="*/ 55 w 63"/>
                  <a:gd name="T5" fmla="*/ 9 h 63"/>
                  <a:gd name="T6" fmla="*/ 59 w 63"/>
                  <a:gd name="T7" fmla="*/ 13 h 63"/>
                  <a:gd name="T8" fmla="*/ 61 w 63"/>
                  <a:gd name="T9" fmla="*/ 19 h 63"/>
                  <a:gd name="T10" fmla="*/ 63 w 63"/>
                  <a:gd name="T11" fmla="*/ 25 h 63"/>
                  <a:gd name="T12" fmla="*/ 63 w 63"/>
                  <a:gd name="T13" fmla="*/ 31 h 63"/>
                  <a:gd name="T14" fmla="*/ 63 w 63"/>
                  <a:gd name="T15" fmla="*/ 37 h 63"/>
                  <a:gd name="T16" fmla="*/ 61 w 63"/>
                  <a:gd name="T17" fmla="*/ 45 h 63"/>
                  <a:gd name="T18" fmla="*/ 57 w 63"/>
                  <a:gd name="T19" fmla="*/ 49 h 63"/>
                  <a:gd name="T20" fmla="*/ 53 w 63"/>
                  <a:gd name="T21" fmla="*/ 55 h 63"/>
                  <a:gd name="T22" fmla="*/ 49 w 63"/>
                  <a:gd name="T23" fmla="*/ 59 h 63"/>
                  <a:gd name="T24" fmla="*/ 43 w 63"/>
                  <a:gd name="T25" fmla="*/ 61 h 63"/>
                  <a:gd name="T26" fmla="*/ 37 w 63"/>
                  <a:gd name="T27" fmla="*/ 63 h 63"/>
                  <a:gd name="T28" fmla="*/ 31 w 63"/>
                  <a:gd name="T29" fmla="*/ 63 h 63"/>
                  <a:gd name="T30" fmla="*/ 23 w 63"/>
                  <a:gd name="T31" fmla="*/ 63 h 63"/>
                  <a:gd name="T32" fmla="*/ 17 w 63"/>
                  <a:gd name="T33" fmla="*/ 61 h 63"/>
                  <a:gd name="T34" fmla="*/ 11 w 63"/>
                  <a:gd name="T35" fmla="*/ 57 h 63"/>
                  <a:gd name="T36" fmla="*/ 8 w 63"/>
                  <a:gd name="T37" fmla="*/ 53 h 63"/>
                  <a:gd name="T38" fmla="*/ 4 w 63"/>
                  <a:gd name="T39" fmla="*/ 49 h 63"/>
                  <a:gd name="T40" fmla="*/ 2 w 63"/>
                  <a:gd name="T41" fmla="*/ 43 h 63"/>
                  <a:gd name="T42" fmla="*/ 0 w 63"/>
                  <a:gd name="T43" fmla="*/ 37 h 63"/>
                  <a:gd name="T44" fmla="*/ 0 w 63"/>
                  <a:gd name="T45" fmla="*/ 29 h 63"/>
                  <a:gd name="T46" fmla="*/ 0 w 63"/>
                  <a:gd name="T47" fmla="*/ 25 h 63"/>
                  <a:gd name="T48" fmla="*/ 2 w 63"/>
                  <a:gd name="T49" fmla="*/ 17 h 63"/>
                  <a:gd name="T50" fmla="*/ 4 w 63"/>
                  <a:gd name="T51" fmla="*/ 13 h 63"/>
                  <a:gd name="T52" fmla="*/ 9 w 63"/>
                  <a:gd name="T53" fmla="*/ 7 h 63"/>
                  <a:gd name="T54" fmla="*/ 13 w 63"/>
                  <a:gd name="T55" fmla="*/ 4 h 63"/>
                  <a:gd name="T56" fmla="*/ 19 w 63"/>
                  <a:gd name="T57" fmla="*/ 2 h 63"/>
                  <a:gd name="T58" fmla="*/ 25 w 63"/>
                  <a:gd name="T59" fmla="*/ 0 h 63"/>
                  <a:gd name="T60" fmla="*/ 31 w 63"/>
                  <a:gd name="T61" fmla="*/ 0 h 63"/>
                  <a:gd name="T62" fmla="*/ 37 w 63"/>
                  <a:gd name="T63" fmla="*/ 0 h 63"/>
                  <a:gd name="T64" fmla="*/ 45 w 63"/>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45" y="2"/>
                    </a:moveTo>
                    <a:lnTo>
                      <a:pt x="49" y="5"/>
                    </a:lnTo>
                    <a:lnTo>
                      <a:pt x="55" y="9"/>
                    </a:lnTo>
                    <a:lnTo>
                      <a:pt x="59" y="13"/>
                    </a:lnTo>
                    <a:lnTo>
                      <a:pt x="61" y="19"/>
                    </a:lnTo>
                    <a:lnTo>
                      <a:pt x="63" y="25"/>
                    </a:lnTo>
                    <a:lnTo>
                      <a:pt x="63" y="31"/>
                    </a:lnTo>
                    <a:lnTo>
                      <a:pt x="63" y="37"/>
                    </a:lnTo>
                    <a:lnTo>
                      <a:pt x="61" y="45"/>
                    </a:lnTo>
                    <a:lnTo>
                      <a:pt x="57" y="49"/>
                    </a:lnTo>
                    <a:lnTo>
                      <a:pt x="53" y="55"/>
                    </a:lnTo>
                    <a:lnTo>
                      <a:pt x="49" y="59"/>
                    </a:lnTo>
                    <a:lnTo>
                      <a:pt x="43" y="61"/>
                    </a:lnTo>
                    <a:lnTo>
                      <a:pt x="37" y="63"/>
                    </a:lnTo>
                    <a:lnTo>
                      <a:pt x="31" y="63"/>
                    </a:lnTo>
                    <a:lnTo>
                      <a:pt x="23" y="63"/>
                    </a:lnTo>
                    <a:lnTo>
                      <a:pt x="17" y="61"/>
                    </a:lnTo>
                    <a:lnTo>
                      <a:pt x="11" y="57"/>
                    </a:lnTo>
                    <a:lnTo>
                      <a:pt x="8" y="53"/>
                    </a:lnTo>
                    <a:lnTo>
                      <a:pt x="4" y="49"/>
                    </a:lnTo>
                    <a:lnTo>
                      <a:pt x="2" y="43"/>
                    </a:lnTo>
                    <a:lnTo>
                      <a:pt x="0" y="37"/>
                    </a:lnTo>
                    <a:lnTo>
                      <a:pt x="0" y="29"/>
                    </a:lnTo>
                    <a:lnTo>
                      <a:pt x="0" y="25"/>
                    </a:lnTo>
                    <a:lnTo>
                      <a:pt x="2" y="17"/>
                    </a:lnTo>
                    <a:lnTo>
                      <a:pt x="4" y="13"/>
                    </a:lnTo>
                    <a:lnTo>
                      <a:pt x="9" y="7"/>
                    </a:lnTo>
                    <a:lnTo>
                      <a:pt x="13" y="4"/>
                    </a:lnTo>
                    <a:lnTo>
                      <a:pt x="19" y="2"/>
                    </a:lnTo>
                    <a:lnTo>
                      <a:pt x="25" y="0"/>
                    </a:lnTo>
                    <a:lnTo>
                      <a:pt x="31" y="0"/>
                    </a:lnTo>
                    <a:lnTo>
                      <a:pt x="37"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7" name="Freeform 642"/>
              <p:cNvSpPr>
                <a:spLocks/>
              </p:cNvSpPr>
              <p:nvPr/>
            </p:nvSpPr>
            <p:spPr bwMode="auto">
              <a:xfrm>
                <a:off x="5056" y="1731"/>
                <a:ext cx="63" cy="63"/>
              </a:xfrm>
              <a:custGeom>
                <a:avLst/>
                <a:gdLst>
                  <a:gd name="T0" fmla="*/ 45 w 63"/>
                  <a:gd name="T1" fmla="*/ 2 h 63"/>
                  <a:gd name="T2" fmla="*/ 45 w 63"/>
                  <a:gd name="T3" fmla="*/ 2 h 63"/>
                  <a:gd name="T4" fmla="*/ 49 w 63"/>
                  <a:gd name="T5" fmla="*/ 5 h 63"/>
                  <a:gd name="T6" fmla="*/ 55 w 63"/>
                  <a:gd name="T7" fmla="*/ 9 h 63"/>
                  <a:gd name="T8" fmla="*/ 59 w 63"/>
                  <a:gd name="T9" fmla="*/ 13 h 63"/>
                  <a:gd name="T10" fmla="*/ 61 w 63"/>
                  <a:gd name="T11" fmla="*/ 19 h 63"/>
                  <a:gd name="T12" fmla="*/ 63 w 63"/>
                  <a:gd name="T13" fmla="*/ 25 h 63"/>
                  <a:gd name="T14" fmla="*/ 63 w 63"/>
                  <a:gd name="T15" fmla="*/ 31 h 63"/>
                  <a:gd name="T16" fmla="*/ 63 w 63"/>
                  <a:gd name="T17" fmla="*/ 37 h 63"/>
                  <a:gd name="T18" fmla="*/ 61 w 63"/>
                  <a:gd name="T19" fmla="*/ 45 h 63"/>
                  <a:gd name="T20" fmla="*/ 57 w 63"/>
                  <a:gd name="T21" fmla="*/ 49 h 63"/>
                  <a:gd name="T22" fmla="*/ 53 w 63"/>
                  <a:gd name="T23" fmla="*/ 55 h 63"/>
                  <a:gd name="T24" fmla="*/ 49 w 63"/>
                  <a:gd name="T25" fmla="*/ 59 h 63"/>
                  <a:gd name="T26" fmla="*/ 43 w 63"/>
                  <a:gd name="T27" fmla="*/ 61 h 63"/>
                  <a:gd name="T28" fmla="*/ 37 w 63"/>
                  <a:gd name="T29" fmla="*/ 63 h 63"/>
                  <a:gd name="T30" fmla="*/ 31 w 63"/>
                  <a:gd name="T31" fmla="*/ 63 h 63"/>
                  <a:gd name="T32" fmla="*/ 23 w 63"/>
                  <a:gd name="T33" fmla="*/ 63 h 63"/>
                  <a:gd name="T34" fmla="*/ 17 w 63"/>
                  <a:gd name="T35" fmla="*/ 61 h 63"/>
                  <a:gd name="T36" fmla="*/ 11 w 63"/>
                  <a:gd name="T37" fmla="*/ 57 h 63"/>
                  <a:gd name="T38" fmla="*/ 8 w 63"/>
                  <a:gd name="T39" fmla="*/ 53 h 63"/>
                  <a:gd name="T40" fmla="*/ 4 w 63"/>
                  <a:gd name="T41" fmla="*/ 49 h 63"/>
                  <a:gd name="T42" fmla="*/ 2 w 63"/>
                  <a:gd name="T43" fmla="*/ 43 h 63"/>
                  <a:gd name="T44" fmla="*/ 0 w 63"/>
                  <a:gd name="T45" fmla="*/ 37 h 63"/>
                  <a:gd name="T46" fmla="*/ 0 w 63"/>
                  <a:gd name="T47" fmla="*/ 29 h 63"/>
                  <a:gd name="T48" fmla="*/ 0 w 63"/>
                  <a:gd name="T49" fmla="*/ 25 h 63"/>
                  <a:gd name="T50" fmla="*/ 2 w 63"/>
                  <a:gd name="T51" fmla="*/ 17 h 63"/>
                  <a:gd name="T52" fmla="*/ 4 w 63"/>
                  <a:gd name="T53" fmla="*/ 13 h 63"/>
                  <a:gd name="T54" fmla="*/ 9 w 63"/>
                  <a:gd name="T55" fmla="*/ 7 h 63"/>
                  <a:gd name="T56" fmla="*/ 13 w 63"/>
                  <a:gd name="T57" fmla="*/ 4 h 63"/>
                  <a:gd name="T58" fmla="*/ 19 w 63"/>
                  <a:gd name="T59" fmla="*/ 2 h 63"/>
                  <a:gd name="T60" fmla="*/ 25 w 63"/>
                  <a:gd name="T61" fmla="*/ 0 h 63"/>
                  <a:gd name="T62" fmla="*/ 31 w 63"/>
                  <a:gd name="T63" fmla="*/ 0 h 63"/>
                  <a:gd name="T64" fmla="*/ 37 w 63"/>
                  <a:gd name="T65" fmla="*/ 0 h 63"/>
                  <a:gd name="T66" fmla="*/ 45 w 63"/>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45" y="2"/>
                    </a:moveTo>
                    <a:lnTo>
                      <a:pt x="45" y="2"/>
                    </a:lnTo>
                    <a:lnTo>
                      <a:pt x="49" y="5"/>
                    </a:lnTo>
                    <a:lnTo>
                      <a:pt x="55" y="9"/>
                    </a:lnTo>
                    <a:lnTo>
                      <a:pt x="59" y="13"/>
                    </a:lnTo>
                    <a:lnTo>
                      <a:pt x="61" y="19"/>
                    </a:lnTo>
                    <a:lnTo>
                      <a:pt x="63" y="25"/>
                    </a:lnTo>
                    <a:lnTo>
                      <a:pt x="63" y="31"/>
                    </a:lnTo>
                    <a:lnTo>
                      <a:pt x="63" y="37"/>
                    </a:lnTo>
                    <a:lnTo>
                      <a:pt x="61" y="45"/>
                    </a:lnTo>
                    <a:lnTo>
                      <a:pt x="57" y="49"/>
                    </a:lnTo>
                    <a:lnTo>
                      <a:pt x="53" y="55"/>
                    </a:lnTo>
                    <a:lnTo>
                      <a:pt x="49" y="59"/>
                    </a:lnTo>
                    <a:lnTo>
                      <a:pt x="43" y="61"/>
                    </a:lnTo>
                    <a:lnTo>
                      <a:pt x="37" y="63"/>
                    </a:lnTo>
                    <a:lnTo>
                      <a:pt x="31" y="63"/>
                    </a:lnTo>
                    <a:lnTo>
                      <a:pt x="23" y="63"/>
                    </a:lnTo>
                    <a:lnTo>
                      <a:pt x="17" y="61"/>
                    </a:lnTo>
                    <a:lnTo>
                      <a:pt x="11" y="57"/>
                    </a:lnTo>
                    <a:lnTo>
                      <a:pt x="8" y="53"/>
                    </a:lnTo>
                    <a:lnTo>
                      <a:pt x="4" y="49"/>
                    </a:lnTo>
                    <a:lnTo>
                      <a:pt x="2" y="43"/>
                    </a:lnTo>
                    <a:lnTo>
                      <a:pt x="0" y="37"/>
                    </a:lnTo>
                    <a:lnTo>
                      <a:pt x="0" y="29"/>
                    </a:lnTo>
                    <a:lnTo>
                      <a:pt x="0" y="25"/>
                    </a:lnTo>
                    <a:lnTo>
                      <a:pt x="2" y="17"/>
                    </a:lnTo>
                    <a:lnTo>
                      <a:pt x="4" y="13"/>
                    </a:lnTo>
                    <a:lnTo>
                      <a:pt x="9" y="7"/>
                    </a:lnTo>
                    <a:lnTo>
                      <a:pt x="13" y="4"/>
                    </a:lnTo>
                    <a:lnTo>
                      <a:pt x="19" y="2"/>
                    </a:lnTo>
                    <a:lnTo>
                      <a:pt x="25" y="0"/>
                    </a:lnTo>
                    <a:lnTo>
                      <a:pt x="31" y="0"/>
                    </a:lnTo>
                    <a:lnTo>
                      <a:pt x="37"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8" name="Freeform 643"/>
              <p:cNvSpPr>
                <a:spLocks/>
              </p:cNvSpPr>
              <p:nvPr/>
            </p:nvSpPr>
            <p:spPr bwMode="auto">
              <a:xfrm>
                <a:off x="5008" y="1648"/>
                <a:ext cx="65" cy="63"/>
              </a:xfrm>
              <a:custGeom>
                <a:avLst/>
                <a:gdLst>
                  <a:gd name="T0" fmla="*/ 20 w 65"/>
                  <a:gd name="T1" fmla="*/ 61 h 63"/>
                  <a:gd name="T2" fmla="*/ 14 w 65"/>
                  <a:gd name="T3" fmla="*/ 57 h 63"/>
                  <a:gd name="T4" fmla="*/ 8 w 65"/>
                  <a:gd name="T5" fmla="*/ 53 h 63"/>
                  <a:gd name="T6" fmla="*/ 6 w 65"/>
                  <a:gd name="T7" fmla="*/ 49 h 63"/>
                  <a:gd name="T8" fmla="*/ 2 w 65"/>
                  <a:gd name="T9" fmla="*/ 43 h 63"/>
                  <a:gd name="T10" fmla="*/ 0 w 65"/>
                  <a:gd name="T11" fmla="*/ 37 h 63"/>
                  <a:gd name="T12" fmla="*/ 0 w 65"/>
                  <a:gd name="T13" fmla="*/ 31 h 63"/>
                  <a:gd name="T14" fmla="*/ 0 w 65"/>
                  <a:gd name="T15" fmla="*/ 23 h 63"/>
                  <a:gd name="T16" fmla="*/ 2 w 65"/>
                  <a:gd name="T17" fmla="*/ 18 h 63"/>
                  <a:gd name="T18" fmla="*/ 6 w 65"/>
                  <a:gd name="T19" fmla="*/ 12 h 63"/>
                  <a:gd name="T20" fmla="*/ 10 w 65"/>
                  <a:gd name="T21" fmla="*/ 8 h 63"/>
                  <a:gd name="T22" fmla="*/ 16 w 65"/>
                  <a:gd name="T23" fmla="*/ 4 h 63"/>
                  <a:gd name="T24" fmla="*/ 20 w 65"/>
                  <a:gd name="T25" fmla="*/ 2 h 63"/>
                  <a:gd name="T26" fmla="*/ 28 w 65"/>
                  <a:gd name="T27" fmla="*/ 0 h 63"/>
                  <a:gd name="T28" fmla="*/ 34 w 65"/>
                  <a:gd name="T29" fmla="*/ 0 h 63"/>
                  <a:gd name="T30" fmla="*/ 40 w 65"/>
                  <a:gd name="T31" fmla="*/ 0 h 63"/>
                  <a:gd name="T32" fmla="*/ 46 w 65"/>
                  <a:gd name="T33" fmla="*/ 2 h 63"/>
                  <a:gd name="T34" fmla="*/ 52 w 65"/>
                  <a:gd name="T35" fmla="*/ 6 h 63"/>
                  <a:gd name="T36" fmla="*/ 56 w 65"/>
                  <a:gd name="T37" fmla="*/ 10 h 63"/>
                  <a:gd name="T38" fmla="*/ 59 w 65"/>
                  <a:gd name="T39" fmla="*/ 14 h 63"/>
                  <a:gd name="T40" fmla="*/ 63 w 65"/>
                  <a:gd name="T41" fmla="*/ 20 h 63"/>
                  <a:gd name="T42" fmla="*/ 65 w 65"/>
                  <a:gd name="T43" fmla="*/ 25 h 63"/>
                  <a:gd name="T44" fmla="*/ 65 w 65"/>
                  <a:gd name="T45" fmla="*/ 31 h 63"/>
                  <a:gd name="T46" fmla="*/ 63 w 65"/>
                  <a:gd name="T47" fmla="*/ 37 h 63"/>
                  <a:gd name="T48" fmla="*/ 61 w 65"/>
                  <a:gd name="T49" fmla="*/ 43 h 63"/>
                  <a:gd name="T50" fmla="*/ 59 w 65"/>
                  <a:gd name="T51" fmla="*/ 49 h 63"/>
                  <a:gd name="T52" fmla="*/ 56 w 65"/>
                  <a:gd name="T53" fmla="*/ 55 h 63"/>
                  <a:gd name="T54" fmla="*/ 50 w 65"/>
                  <a:gd name="T55" fmla="*/ 59 h 63"/>
                  <a:gd name="T56" fmla="*/ 44 w 65"/>
                  <a:gd name="T57" fmla="*/ 61 h 63"/>
                  <a:gd name="T58" fmla="*/ 38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6" y="49"/>
                    </a:lnTo>
                    <a:lnTo>
                      <a:pt x="2" y="43"/>
                    </a:lnTo>
                    <a:lnTo>
                      <a:pt x="0" y="37"/>
                    </a:lnTo>
                    <a:lnTo>
                      <a:pt x="0" y="31"/>
                    </a:lnTo>
                    <a:lnTo>
                      <a:pt x="0" y="23"/>
                    </a:lnTo>
                    <a:lnTo>
                      <a:pt x="2" y="18"/>
                    </a:lnTo>
                    <a:lnTo>
                      <a:pt x="6" y="12"/>
                    </a:lnTo>
                    <a:lnTo>
                      <a:pt x="10" y="8"/>
                    </a:lnTo>
                    <a:lnTo>
                      <a:pt x="16" y="4"/>
                    </a:lnTo>
                    <a:lnTo>
                      <a:pt x="20" y="2"/>
                    </a:lnTo>
                    <a:lnTo>
                      <a:pt x="28" y="0"/>
                    </a:lnTo>
                    <a:lnTo>
                      <a:pt x="34" y="0"/>
                    </a:lnTo>
                    <a:lnTo>
                      <a:pt x="40" y="0"/>
                    </a:lnTo>
                    <a:lnTo>
                      <a:pt x="46" y="2"/>
                    </a:lnTo>
                    <a:lnTo>
                      <a:pt x="52" y="6"/>
                    </a:lnTo>
                    <a:lnTo>
                      <a:pt x="56" y="10"/>
                    </a:lnTo>
                    <a:lnTo>
                      <a:pt x="59" y="14"/>
                    </a:lnTo>
                    <a:lnTo>
                      <a:pt x="63" y="20"/>
                    </a:lnTo>
                    <a:lnTo>
                      <a:pt x="65" y="25"/>
                    </a:lnTo>
                    <a:lnTo>
                      <a:pt x="65" y="31"/>
                    </a:lnTo>
                    <a:lnTo>
                      <a:pt x="63" y="37"/>
                    </a:lnTo>
                    <a:lnTo>
                      <a:pt x="61" y="43"/>
                    </a:lnTo>
                    <a:lnTo>
                      <a:pt x="59" y="49"/>
                    </a:lnTo>
                    <a:lnTo>
                      <a:pt x="56" y="55"/>
                    </a:lnTo>
                    <a:lnTo>
                      <a:pt x="50" y="59"/>
                    </a:lnTo>
                    <a:lnTo>
                      <a:pt x="44" y="61"/>
                    </a:lnTo>
                    <a:lnTo>
                      <a:pt x="38" y="63"/>
                    </a:lnTo>
                    <a:lnTo>
                      <a:pt x="32" y="63"/>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9" name="Freeform 644"/>
              <p:cNvSpPr>
                <a:spLocks/>
              </p:cNvSpPr>
              <p:nvPr/>
            </p:nvSpPr>
            <p:spPr bwMode="auto">
              <a:xfrm>
                <a:off x="5008" y="1648"/>
                <a:ext cx="65" cy="63"/>
              </a:xfrm>
              <a:custGeom>
                <a:avLst/>
                <a:gdLst>
                  <a:gd name="T0" fmla="*/ 20 w 65"/>
                  <a:gd name="T1" fmla="*/ 61 h 63"/>
                  <a:gd name="T2" fmla="*/ 20 w 65"/>
                  <a:gd name="T3" fmla="*/ 61 h 63"/>
                  <a:gd name="T4" fmla="*/ 14 w 65"/>
                  <a:gd name="T5" fmla="*/ 57 h 63"/>
                  <a:gd name="T6" fmla="*/ 8 w 65"/>
                  <a:gd name="T7" fmla="*/ 53 h 63"/>
                  <a:gd name="T8" fmla="*/ 6 w 65"/>
                  <a:gd name="T9" fmla="*/ 49 h 63"/>
                  <a:gd name="T10" fmla="*/ 2 w 65"/>
                  <a:gd name="T11" fmla="*/ 43 h 63"/>
                  <a:gd name="T12" fmla="*/ 0 w 65"/>
                  <a:gd name="T13" fmla="*/ 37 h 63"/>
                  <a:gd name="T14" fmla="*/ 0 w 65"/>
                  <a:gd name="T15" fmla="*/ 31 h 63"/>
                  <a:gd name="T16" fmla="*/ 0 w 65"/>
                  <a:gd name="T17" fmla="*/ 23 h 63"/>
                  <a:gd name="T18" fmla="*/ 2 w 65"/>
                  <a:gd name="T19" fmla="*/ 18 h 63"/>
                  <a:gd name="T20" fmla="*/ 6 w 65"/>
                  <a:gd name="T21" fmla="*/ 12 h 63"/>
                  <a:gd name="T22" fmla="*/ 10 w 65"/>
                  <a:gd name="T23" fmla="*/ 8 h 63"/>
                  <a:gd name="T24" fmla="*/ 16 w 65"/>
                  <a:gd name="T25" fmla="*/ 4 h 63"/>
                  <a:gd name="T26" fmla="*/ 20 w 65"/>
                  <a:gd name="T27" fmla="*/ 2 h 63"/>
                  <a:gd name="T28" fmla="*/ 28 w 65"/>
                  <a:gd name="T29" fmla="*/ 0 h 63"/>
                  <a:gd name="T30" fmla="*/ 34 w 65"/>
                  <a:gd name="T31" fmla="*/ 0 h 63"/>
                  <a:gd name="T32" fmla="*/ 40 w 65"/>
                  <a:gd name="T33" fmla="*/ 0 h 63"/>
                  <a:gd name="T34" fmla="*/ 46 w 65"/>
                  <a:gd name="T35" fmla="*/ 2 h 63"/>
                  <a:gd name="T36" fmla="*/ 52 w 65"/>
                  <a:gd name="T37" fmla="*/ 6 h 63"/>
                  <a:gd name="T38" fmla="*/ 56 w 65"/>
                  <a:gd name="T39" fmla="*/ 10 h 63"/>
                  <a:gd name="T40" fmla="*/ 59 w 65"/>
                  <a:gd name="T41" fmla="*/ 14 h 63"/>
                  <a:gd name="T42" fmla="*/ 63 w 65"/>
                  <a:gd name="T43" fmla="*/ 20 h 63"/>
                  <a:gd name="T44" fmla="*/ 65 w 65"/>
                  <a:gd name="T45" fmla="*/ 25 h 63"/>
                  <a:gd name="T46" fmla="*/ 65 w 65"/>
                  <a:gd name="T47" fmla="*/ 31 h 63"/>
                  <a:gd name="T48" fmla="*/ 63 w 65"/>
                  <a:gd name="T49" fmla="*/ 37 h 63"/>
                  <a:gd name="T50" fmla="*/ 61 w 65"/>
                  <a:gd name="T51" fmla="*/ 43 h 63"/>
                  <a:gd name="T52" fmla="*/ 59 w 65"/>
                  <a:gd name="T53" fmla="*/ 49 h 63"/>
                  <a:gd name="T54" fmla="*/ 56 w 65"/>
                  <a:gd name="T55" fmla="*/ 55 h 63"/>
                  <a:gd name="T56" fmla="*/ 50 w 65"/>
                  <a:gd name="T57" fmla="*/ 59 h 63"/>
                  <a:gd name="T58" fmla="*/ 44 w 65"/>
                  <a:gd name="T59" fmla="*/ 61 h 63"/>
                  <a:gd name="T60" fmla="*/ 38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6" y="49"/>
                    </a:lnTo>
                    <a:lnTo>
                      <a:pt x="2" y="43"/>
                    </a:lnTo>
                    <a:lnTo>
                      <a:pt x="0" y="37"/>
                    </a:lnTo>
                    <a:lnTo>
                      <a:pt x="0" y="31"/>
                    </a:lnTo>
                    <a:lnTo>
                      <a:pt x="0" y="23"/>
                    </a:lnTo>
                    <a:lnTo>
                      <a:pt x="2" y="18"/>
                    </a:lnTo>
                    <a:lnTo>
                      <a:pt x="6" y="12"/>
                    </a:lnTo>
                    <a:lnTo>
                      <a:pt x="10" y="8"/>
                    </a:lnTo>
                    <a:lnTo>
                      <a:pt x="16" y="4"/>
                    </a:lnTo>
                    <a:lnTo>
                      <a:pt x="20" y="2"/>
                    </a:lnTo>
                    <a:lnTo>
                      <a:pt x="28" y="0"/>
                    </a:lnTo>
                    <a:lnTo>
                      <a:pt x="34" y="0"/>
                    </a:lnTo>
                    <a:lnTo>
                      <a:pt x="40" y="0"/>
                    </a:lnTo>
                    <a:lnTo>
                      <a:pt x="46" y="2"/>
                    </a:lnTo>
                    <a:lnTo>
                      <a:pt x="52" y="6"/>
                    </a:lnTo>
                    <a:lnTo>
                      <a:pt x="56" y="10"/>
                    </a:lnTo>
                    <a:lnTo>
                      <a:pt x="59" y="14"/>
                    </a:lnTo>
                    <a:lnTo>
                      <a:pt x="63" y="20"/>
                    </a:lnTo>
                    <a:lnTo>
                      <a:pt x="65" y="25"/>
                    </a:lnTo>
                    <a:lnTo>
                      <a:pt x="65" y="31"/>
                    </a:lnTo>
                    <a:lnTo>
                      <a:pt x="63" y="37"/>
                    </a:lnTo>
                    <a:lnTo>
                      <a:pt x="61" y="43"/>
                    </a:lnTo>
                    <a:lnTo>
                      <a:pt x="59" y="49"/>
                    </a:lnTo>
                    <a:lnTo>
                      <a:pt x="56" y="55"/>
                    </a:lnTo>
                    <a:lnTo>
                      <a:pt x="50" y="59"/>
                    </a:lnTo>
                    <a:lnTo>
                      <a:pt x="44" y="61"/>
                    </a:lnTo>
                    <a:lnTo>
                      <a:pt x="38"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0" name="Freeform 645"/>
              <p:cNvSpPr>
                <a:spLocks/>
              </p:cNvSpPr>
              <p:nvPr/>
            </p:nvSpPr>
            <p:spPr bwMode="auto">
              <a:xfrm>
                <a:off x="5038" y="1634"/>
                <a:ext cx="65" cy="65"/>
              </a:xfrm>
              <a:custGeom>
                <a:avLst/>
                <a:gdLst>
                  <a:gd name="T0" fmla="*/ 45 w 65"/>
                  <a:gd name="T1" fmla="*/ 4 h 65"/>
                  <a:gd name="T2" fmla="*/ 51 w 65"/>
                  <a:gd name="T3" fmla="*/ 6 h 65"/>
                  <a:gd name="T4" fmla="*/ 55 w 65"/>
                  <a:gd name="T5" fmla="*/ 12 h 65"/>
                  <a:gd name="T6" fmla="*/ 59 w 65"/>
                  <a:gd name="T7" fmla="*/ 16 h 65"/>
                  <a:gd name="T8" fmla="*/ 63 w 65"/>
                  <a:gd name="T9" fmla="*/ 22 h 65"/>
                  <a:gd name="T10" fmla="*/ 65 w 65"/>
                  <a:gd name="T11" fmla="*/ 28 h 65"/>
                  <a:gd name="T12" fmla="*/ 65 w 65"/>
                  <a:gd name="T13" fmla="*/ 34 h 65"/>
                  <a:gd name="T14" fmla="*/ 63 w 65"/>
                  <a:gd name="T15" fmla="*/ 39 h 65"/>
                  <a:gd name="T16" fmla="*/ 61 w 65"/>
                  <a:gd name="T17" fmla="*/ 45 h 65"/>
                  <a:gd name="T18" fmla="*/ 59 w 65"/>
                  <a:gd name="T19" fmla="*/ 51 h 65"/>
                  <a:gd name="T20" fmla="*/ 55 w 65"/>
                  <a:gd name="T21" fmla="*/ 57 h 65"/>
                  <a:gd name="T22" fmla="*/ 49 w 65"/>
                  <a:gd name="T23" fmla="*/ 61 h 65"/>
                  <a:gd name="T24" fmla="*/ 43 w 65"/>
                  <a:gd name="T25" fmla="*/ 63 h 65"/>
                  <a:gd name="T26" fmla="*/ 37 w 65"/>
                  <a:gd name="T27" fmla="*/ 65 h 65"/>
                  <a:gd name="T28" fmla="*/ 31 w 65"/>
                  <a:gd name="T29" fmla="*/ 65 h 65"/>
                  <a:gd name="T30" fmla="*/ 26 w 65"/>
                  <a:gd name="T31" fmla="*/ 65 h 65"/>
                  <a:gd name="T32" fmla="*/ 20 w 65"/>
                  <a:gd name="T33" fmla="*/ 63 h 65"/>
                  <a:gd name="T34" fmla="*/ 14 w 65"/>
                  <a:gd name="T35" fmla="*/ 59 h 65"/>
                  <a:gd name="T36" fmla="*/ 8 w 65"/>
                  <a:gd name="T37" fmla="*/ 55 h 65"/>
                  <a:gd name="T38" fmla="*/ 6 w 65"/>
                  <a:gd name="T39" fmla="*/ 51 h 65"/>
                  <a:gd name="T40" fmla="*/ 2 w 65"/>
                  <a:gd name="T41" fmla="*/ 45 h 65"/>
                  <a:gd name="T42" fmla="*/ 0 w 65"/>
                  <a:gd name="T43" fmla="*/ 39 h 65"/>
                  <a:gd name="T44" fmla="*/ 0 w 65"/>
                  <a:gd name="T45" fmla="*/ 32 h 65"/>
                  <a:gd name="T46" fmla="*/ 0 w 65"/>
                  <a:gd name="T47" fmla="*/ 26 h 65"/>
                  <a:gd name="T48" fmla="*/ 2 w 65"/>
                  <a:gd name="T49" fmla="*/ 20 h 65"/>
                  <a:gd name="T50" fmla="*/ 6 w 65"/>
                  <a:gd name="T51" fmla="*/ 14 h 65"/>
                  <a:gd name="T52" fmla="*/ 10 w 65"/>
                  <a:gd name="T53" fmla="*/ 10 h 65"/>
                  <a:gd name="T54" fmla="*/ 16 w 65"/>
                  <a:gd name="T55" fmla="*/ 6 h 65"/>
                  <a:gd name="T56" fmla="*/ 20 w 65"/>
                  <a:gd name="T57" fmla="*/ 4 h 65"/>
                  <a:gd name="T58" fmla="*/ 26 w 65"/>
                  <a:gd name="T59" fmla="*/ 2 h 65"/>
                  <a:gd name="T60" fmla="*/ 33 w 65"/>
                  <a:gd name="T61" fmla="*/ 0 h 65"/>
                  <a:gd name="T62" fmla="*/ 39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5" y="12"/>
                    </a:lnTo>
                    <a:lnTo>
                      <a:pt x="59" y="16"/>
                    </a:lnTo>
                    <a:lnTo>
                      <a:pt x="63" y="22"/>
                    </a:lnTo>
                    <a:lnTo>
                      <a:pt x="65" y="28"/>
                    </a:lnTo>
                    <a:lnTo>
                      <a:pt x="65" y="34"/>
                    </a:lnTo>
                    <a:lnTo>
                      <a:pt x="63" y="39"/>
                    </a:lnTo>
                    <a:lnTo>
                      <a:pt x="61" y="45"/>
                    </a:lnTo>
                    <a:lnTo>
                      <a:pt x="59" y="51"/>
                    </a:lnTo>
                    <a:lnTo>
                      <a:pt x="55" y="57"/>
                    </a:lnTo>
                    <a:lnTo>
                      <a:pt x="49" y="61"/>
                    </a:lnTo>
                    <a:lnTo>
                      <a:pt x="43" y="63"/>
                    </a:lnTo>
                    <a:lnTo>
                      <a:pt x="37" y="65"/>
                    </a:lnTo>
                    <a:lnTo>
                      <a:pt x="31" y="65"/>
                    </a:lnTo>
                    <a:lnTo>
                      <a:pt x="26" y="65"/>
                    </a:lnTo>
                    <a:lnTo>
                      <a:pt x="20" y="63"/>
                    </a:lnTo>
                    <a:lnTo>
                      <a:pt x="14" y="59"/>
                    </a:lnTo>
                    <a:lnTo>
                      <a:pt x="8" y="55"/>
                    </a:lnTo>
                    <a:lnTo>
                      <a:pt x="6" y="51"/>
                    </a:lnTo>
                    <a:lnTo>
                      <a:pt x="2" y="45"/>
                    </a:lnTo>
                    <a:lnTo>
                      <a:pt x="0" y="39"/>
                    </a:lnTo>
                    <a:lnTo>
                      <a:pt x="0" y="32"/>
                    </a:lnTo>
                    <a:lnTo>
                      <a:pt x="0" y="26"/>
                    </a:lnTo>
                    <a:lnTo>
                      <a:pt x="2" y="20"/>
                    </a:lnTo>
                    <a:lnTo>
                      <a:pt x="6" y="14"/>
                    </a:lnTo>
                    <a:lnTo>
                      <a:pt x="10" y="10"/>
                    </a:lnTo>
                    <a:lnTo>
                      <a:pt x="16" y="6"/>
                    </a:lnTo>
                    <a:lnTo>
                      <a:pt x="20" y="4"/>
                    </a:lnTo>
                    <a:lnTo>
                      <a:pt x="26" y="2"/>
                    </a:lnTo>
                    <a:lnTo>
                      <a:pt x="33"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1" name="Freeform 646"/>
              <p:cNvSpPr>
                <a:spLocks/>
              </p:cNvSpPr>
              <p:nvPr/>
            </p:nvSpPr>
            <p:spPr bwMode="auto">
              <a:xfrm>
                <a:off x="5038" y="1634"/>
                <a:ext cx="65" cy="65"/>
              </a:xfrm>
              <a:custGeom>
                <a:avLst/>
                <a:gdLst>
                  <a:gd name="T0" fmla="*/ 45 w 65"/>
                  <a:gd name="T1" fmla="*/ 4 h 65"/>
                  <a:gd name="T2" fmla="*/ 45 w 65"/>
                  <a:gd name="T3" fmla="*/ 4 h 65"/>
                  <a:gd name="T4" fmla="*/ 51 w 65"/>
                  <a:gd name="T5" fmla="*/ 6 h 65"/>
                  <a:gd name="T6" fmla="*/ 55 w 65"/>
                  <a:gd name="T7" fmla="*/ 12 h 65"/>
                  <a:gd name="T8" fmla="*/ 59 w 65"/>
                  <a:gd name="T9" fmla="*/ 16 h 65"/>
                  <a:gd name="T10" fmla="*/ 63 w 65"/>
                  <a:gd name="T11" fmla="*/ 22 h 65"/>
                  <a:gd name="T12" fmla="*/ 65 w 65"/>
                  <a:gd name="T13" fmla="*/ 28 h 65"/>
                  <a:gd name="T14" fmla="*/ 65 w 65"/>
                  <a:gd name="T15" fmla="*/ 34 h 65"/>
                  <a:gd name="T16" fmla="*/ 63 w 65"/>
                  <a:gd name="T17" fmla="*/ 39 h 65"/>
                  <a:gd name="T18" fmla="*/ 61 w 65"/>
                  <a:gd name="T19" fmla="*/ 45 h 65"/>
                  <a:gd name="T20" fmla="*/ 59 w 65"/>
                  <a:gd name="T21" fmla="*/ 51 h 65"/>
                  <a:gd name="T22" fmla="*/ 55 w 65"/>
                  <a:gd name="T23" fmla="*/ 57 h 65"/>
                  <a:gd name="T24" fmla="*/ 49 w 65"/>
                  <a:gd name="T25" fmla="*/ 61 h 65"/>
                  <a:gd name="T26" fmla="*/ 43 w 65"/>
                  <a:gd name="T27" fmla="*/ 63 h 65"/>
                  <a:gd name="T28" fmla="*/ 37 w 65"/>
                  <a:gd name="T29" fmla="*/ 65 h 65"/>
                  <a:gd name="T30" fmla="*/ 31 w 65"/>
                  <a:gd name="T31" fmla="*/ 65 h 65"/>
                  <a:gd name="T32" fmla="*/ 26 w 65"/>
                  <a:gd name="T33" fmla="*/ 65 h 65"/>
                  <a:gd name="T34" fmla="*/ 20 w 65"/>
                  <a:gd name="T35" fmla="*/ 63 h 65"/>
                  <a:gd name="T36" fmla="*/ 14 w 65"/>
                  <a:gd name="T37" fmla="*/ 59 h 65"/>
                  <a:gd name="T38" fmla="*/ 8 w 65"/>
                  <a:gd name="T39" fmla="*/ 55 h 65"/>
                  <a:gd name="T40" fmla="*/ 6 w 65"/>
                  <a:gd name="T41" fmla="*/ 51 h 65"/>
                  <a:gd name="T42" fmla="*/ 2 w 65"/>
                  <a:gd name="T43" fmla="*/ 45 h 65"/>
                  <a:gd name="T44" fmla="*/ 0 w 65"/>
                  <a:gd name="T45" fmla="*/ 39 h 65"/>
                  <a:gd name="T46" fmla="*/ 0 w 65"/>
                  <a:gd name="T47" fmla="*/ 32 h 65"/>
                  <a:gd name="T48" fmla="*/ 0 w 65"/>
                  <a:gd name="T49" fmla="*/ 26 h 65"/>
                  <a:gd name="T50" fmla="*/ 2 w 65"/>
                  <a:gd name="T51" fmla="*/ 20 h 65"/>
                  <a:gd name="T52" fmla="*/ 6 w 65"/>
                  <a:gd name="T53" fmla="*/ 14 h 65"/>
                  <a:gd name="T54" fmla="*/ 10 w 65"/>
                  <a:gd name="T55" fmla="*/ 10 h 65"/>
                  <a:gd name="T56" fmla="*/ 16 w 65"/>
                  <a:gd name="T57" fmla="*/ 6 h 65"/>
                  <a:gd name="T58" fmla="*/ 20 w 65"/>
                  <a:gd name="T59" fmla="*/ 4 h 65"/>
                  <a:gd name="T60" fmla="*/ 26 w 65"/>
                  <a:gd name="T61" fmla="*/ 2 h 65"/>
                  <a:gd name="T62" fmla="*/ 33 w 65"/>
                  <a:gd name="T63" fmla="*/ 0 h 65"/>
                  <a:gd name="T64" fmla="*/ 39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5" y="12"/>
                    </a:lnTo>
                    <a:lnTo>
                      <a:pt x="59" y="16"/>
                    </a:lnTo>
                    <a:lnTo>
                      <a:pt x="63" y="22"/>
                    </a:lnTo>
                    <a:lnTo>
                      <a:pt x="65" y="28"/>
                    </a:lnTo>
                    <a:lnTo>
                      <a:pt x="65" y="34"/>
                    </a:lnTo>
                    <a:lnTo>
                      <a:pt x="63" y="39"/>
                    </a:lnTo>
                    <a:lnTo>
                      <a:pt x="61" y="45"/>
                    </a:lnTo>
                    <a:lnTo>
                      <a:pt x="59" y="51"/>
                    </a:lnTo>
                    <a:lnTo>
                      <a:pt x="55" y="57"/>
                    </a:lnTo>
                    <a:lnTo>
                      <a:pt x="49" y="61"/>
                    </a:lnTo>
                    <a:lnTo>
                      <a:pt x="43" y="63"/>
                    </a:lnTo>
                    <a:lnTo>
                      <a:pt x="37" y="65"/>
                    </a:lnTo>
                    <a:lnTo>
                      <a:pt x="31" y="65"/>
                    </a:lnTo>
                    <a:lnTo>
                      <a:pt x="26" y="65"/>
                    </a:lnTo>
                    <a:lnTo>
                      <a:pt x="20" y="63"/>
                    </a:lnTo>
                    <a:lnTo>
                      <a:pt x="14" y="59"/>
                    </a:lnTo>
                    <a:lnTo>
                      <a:pt x="8" y="55"/>
                    </a:lnTo>
                    <a:lnTo>
                      <a:pt x="6" y="51"/>
                    </a:lnTo>
                    <a:lnTo>
                      <a:pt x="2" y="45"/>
                    </a:lnTo>
                    <a:lnTo>
                      <a:pt x="0" y="39"/>
                    </a:lnTo>
                    <a:lnTo>
                      <a:pt x="0" y="32"/>
                    </a:lnTo>
                    <a:lnTo>
                      <a:pt x="0" y="26"/>
                    </a:lnTo>
                    <a:lnTo>
                      <a:pt x="2" y="20"/>
                    </a:lnTo>
                    <a:lnTo>
                      <a:pt x="6" y="14"/>
                    </a:lnTo>
                    <a:lnTo>
                      <a:pt x="10" y="10"/>
                    </a:lnTo>
                    <a:lnTo>
                      <a:pt x="16" y="6"/>
                    </a:lnTo>
                    <a:lnTo>
                      <a:pt x="20" y="4"/>
                    </a:lnTo>
                    <a:lnTo>
                      <a:pt x="26" y="2"/>
                    </a:lnTo>
                    <a:lnTo>
                      <a:pt x="33"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2" name="Freeform 647"/>
              <p:cNvSpPr>
                <a:spLocks/>
              </p:cNvSpPr>
              <p:nvPr/>
            </p:nvSpPr>
            <p:spPr bwMode="auto">
              <a:xfrm>
                <a:off x="5026" y="1691"/>
                <a:ext cx="63" cy="65"/>
              </a:xfrm>
              <a:custGeom>
                <a:avLst/>
                <a:gdLst>
                  <a:gd name="T0" fmla="*/ 18 w 63"/>
                  <a:gd name="T1" fmla="*/ 63 h 65"/>
                  <a:gd name="T2" fmla="*/ 12 w 63"/>
                  <a:gd name="T3" fmla="*/ 59 h 65"/>
                  <a:gd name="T4" fmla="*/ 8 w 63"/>
                  <a:gd name="T5" fmla="*/ 55 h 65"/>
                  <a:gd name="T6" fmla="*/ 4 w 63"/>
                  <a:gd name="T7" fmla="*/ 49 h 65"/>
                  <a:gd name="T8" fmla="*/ 2 w 63"/>
                  <a:gd name="T9" fmla="*/ 45 h 65"/>
                  <a:gd name="T10" fmla="*/ 0 w 63"/>
                  <a:gd name="T11" fmla="*/ 40 h 65"/>
                  <a:gd name="T12" fmla="*/ 0 w 63"/>
                  <a:gd name="T13" fmla="*/ 32 h 65"/>
                  <a:gd name="T14" fmla="*/ 0 w 63"/>
                  <a:gd name="T15" fmla="*/ 26 h 65"/>
                  <a:gd name="T16" fmla="*/ 2 w 63"/>
                  <a:gd name="T17" fmla="*/ 20 h 65"/>
                  <a:gd name="T18" fmla="*/ 4 w 63"/>
                  <a:gd name="T19" fmla="*/ 14 h 65"/>
                  <a:gd name="T20" fmla="*/ 10 w 63"/>
                  <a:gd name="T21" fmla="*/ 10 h 65"/>
                  <a:gd name="T22" fmla="*/ 14 w 63"/>
                  <a:gd name="T23" fmla="*/ 6 h 65"/>
                  <a:gd name="T24" fmla="*/ 20 w 63"/>
                  <a:gd name="T25" fmla="*/ 4 h 65"/>
                  <a:gd name="T26" fmla="*/ 26 w 63"/>
                  <a:gd name="T27" fmla="*/ 2 h 65"/>
                  <a:gd name="T28" fmla="*/ 32 w 63"/>
                  <a:gd name="T29" fmla="*/ 0 h 65"/>
                  <a:gd name="T30" fmla="*/ 38 w 63"/>
                  <a:gd name="T31" fmla="*/ 2 h 65"/>
                  <a:gd name="T32" fmla="*/ 43 w 63"/>
                  <a:gd name="T33" fmla="*/ 4 h 65"/>
                  <a:gd name="T34" fmla="*/ 49 w 63"/>
                  <a:gd name="T35" fmla="*/ 6 h 65"/>
                  <a:gd name="T36" fmla="*/ 55 w 63"/>
                  <a:gd name="T37" fmla="*/ 12 h 65"/>
                  <a:gd name="T38" fmla="*/ 59 w 63"/>
                  <a:gd name="T39" fmla="*/ 16 h 65"/>
                  <a:gd name="T40" fmla="*/ 61 w 63"/>
                  <a:gd name="T41" fmla="*/ 22 h 65"/>
                  <a:gd name="T42" fmla="*/ 63 w 63"/>
                  <a:gd name="T43" fmla="*/ 28 h 65"/>
                  <a:gd name="T44" fmla="*/ 63 w 63"/>
                  <a:gd name="T45" fmla="*/ 34 h 65"/>
                  <a:gd name="T46" fmla="*/ 63 w 63"/>
                  <a:gd name="T47" fmla="*/ 40 h 65"/>
                  <a:gd name="T48" fmla="*/ 61 w 63"/>
                  <a:gd name="T49" fmla="*/ 45 h 65"/>
                  <a:gd name="T50" fmla="*/ 57 w 63"/>
                  <a:gd name="T51" fmla="*/ 51 h 65"/>
                  <a:gd name="T52" fmla="*/ 53 w 63"/>
                  <a:gd name="T53" fmla="*/ 57 h 65"/>
                  <a:gd name="T54" fmla="*/ 49 w 63"/>
                  <a:gd name="T55" fmla="*/ 59 h 65"/>
                  <a:gd name="T56" fmla="*/ 43 w 63"/>
                  <a:gd name="T57" fmla="*/ 63 h 65"/>
                  <a:gd name="T58" fmla="*/ 38 w 63"/>
                  <a:gd name="T59" fmla="*/ 65 h 65"/>
                  <a:gd name="T60" fmla="*/ 32 w 63"/>
                  <a:gd name="T61" fmla="*/ 65 h 65"/>
                  <a:gd name="T62" fmla="*/ 24 w 63"/>
                  <a:gd name="T63" fmla="*/ 65 h 65"/>
                  <a:gd name="T64" fmla="*/ 18 w 63"/>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18" y="63"/>
                    </a:moveTo>
                    <a:lnTo>
                      <a:pt x="12" y="59"/>
                    </a:lnTo>
                    <a:lnTo>
                      <a:pt x="8" y="55"/>
                    </a:lnTo>
                    <a:lnTo>
                      <a:pt x="4" y="49"/>
                    </a:lnTo>
                    <a:lnTo>
                      <a:pt x="2" y="45"/>
                    </a:lnTo>
                    <a:lnTo>
                      <a:pt x="0" y="40"/>
                    </a:lnTo>
                    <a:lnTo>
                      <a:pt x="0" y="32"/>
                    </a:lnTo>
                    <a:lnTo>
                      <a:pt x="0" y="26"/>
                    </a:lnTo>
                    <a:lnTo>
                      <a:pt x="2" y="20"/>
                    </a:lnTo>
                    <a:lnTo>
                      <a:pt x="4" y="14"/>
                    </a:lnTo>
                    <a:lnTo>
                      <a:pt x="10" y="10"/>
                    </a:lnTo>
                    <a:lnTo>
                      <a:pt x="14" y="6"/>
                    </a:lnTo>
                    <a:lnTo>
                      <a:pt x="20" y="4"/>
                    </a:lnTo>
                    <a:lnTo>
                      <a:pt x="26" y="2"/>
                    </a:lnTo>
                    <a:lnTo>
                      <a:pt x="32" y="0"/>
                    </a:lnTo>
                    <a:lnTo>
                      <a:pt x="38" y="2"/>
                    </a:lnTo>
                    <a:lnTo>
                      <a:pt x="43" y="4"/>
                    </a:lnTo>
                    <a:lnTo>
                      <a:pt x="49" y="6"/>
                    </a:lnTo>
                    <a:lnTo>
                      <a:pt x="55" y="12"/>
                    </a:lnTo>
                    <a:lnTo>
                      <a:pt x="59" y="16"/>
                    </a:lnTo>
                    <a:lnTo>
                      <a:pt x="61" y="22"/>
                    </a:lnTo>
                    <a:lnTo>
                      <a:pt x="63" y="28"/>
                    </a:lnTo>
                    <a:lnTo>
                      <a:pt x="63" y="34"/>
                    </a:lnTo>
                    <a:lnTo>
                      <a:pt x="63" y="40"/>
                    </a:lnTo>
                    <a:lnTo>
                      <a:pt x="61" y="45"/>
                    </a:lnTo>
                    <a:lnTo>
                      <a:pt x="57" y="51"/>
                    </a:lnTo>
                    <a:lnTo>
                      <a:pt x="53" y="57"/>
                    </a:lnTo>
                    <a:lnTo>
                      <a:pt x="49" y="59"/>
                    </a:lnTo>
                    <a:lnTo>
                      <a:pt x="43" y="63"/>
                    </a:lnTo>
                    <a:lnTo>
                      <a:pt x="38" y="65"/>
                    </a:lnTo>
                    <a:lnTo>
                      <a:pt x="32" y="65"/>
                    </a:lnTo>
                    <a:lnTo>
                      <a:pt x="24" y="65"/>
                    </a:lnTo>
                    <a:lnTo>
                      <a:pt x="18"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3" name="Freeform 648"/>
              <p:cNvSpPr>
                <a:spLocks/>
              </p:cNvSpPr>
              <p:nvPr/>
            </p:nvSpPr>
            <p:spPr bwMode="auto">
              <a:xfrm>
                <a:off x="5026" y="1691"/>
                <a:ext cx="63" cy="65"/>
              </a:xfrm>
              <a:custGeom>
                <a:avLst/>
                <a:gdLst>
                  <a:gd name="T0" fmla="*/ 18 w 63"/>
                  <a:gd name="T1" fmla="*/ 63 h 65"/>
                  <a:gd name="T2" fmla="*/ 18 w 63"/>
                  <a:gd name="T3" fmla="*/ 63 h 65"/>
                  <a:gd name="T4" fmla="*/ 12 w 63"/>
                  <a:gd name="T5" fmla="*/ 59 h 65"/>
                  <a:gd name="T6" fmla="*/ 8 w 63"/>
                  <a:gd name="T7" fmla="*/ 55 h 65"/>
                  <a:gd name="T8" fmla="*/ 4 w 63"/>
                  <a:gd name="T9" fmla="*/ 49 h 65"/>
                  <a:gd name="T10" fmla="*/ 2 w 63"/>
                  <a:gd name="T11" fmla="*/ 45 h 65"/>
                  <a:gd name="T12" fmla="*/ 0 w 63"/>
                  <a:gd name="T13" fmla="*/ 40 h 65"/>
                  <a:gd name="T14" fmla="*/ 0 w 63"/>
                  <a:gd name="T15" fmla="*/ 32 h 65"/>
                  <a:gd name="T16" fmla="*/ 0 w 63"/>
                  <a:gd name="T17" fmla="*/ 26 h 65"/>
                  <a:gd name="T18" fmla="*/ 2 w 63"/>
                  <a:gd name="T19" fmla="*/ 20 h 65"/>
                  <a:gd name="T20" fmla="*/ 4 w 63"/>
                  <a:gd name="T21" fmla="*/ 14 h 65"/>
                  <a:gd name="T22" fmla="*/ 10 w 63"/>
                  <a:gd name="T23" fmla="*/ 10 h 65"/>
                  <a:gd name="T24" fmla="*/ 14 w 63"/>
                  <a:gd name="T25" fmla="*/ 6 h 65"/>
                  <a:gd name="T26" fmla="*/ 20 w 63"/>
                  <a:gd name="T27" fmla="*/ 4 h 65"/>
                  <a:gd name="T28" fmla="*/ 26 w 63"/>
                  <a:gd name="T29" fmla="*/ 2 h 65"/>
                  <a:gd name="T30" fmla="*/ 32 w 63"/>
                  <a:gd name="T31" fmla="*/ 0 h 65"/>
                  <a:gd name="T32" fmla="*/ 38 w 63"/>
                  <a:gd name="T33" fmla="*/ 2 h 65"/>
                  <a:gd name="T34" fmla="*/ 43 w 63"/>
                  <a:gd name="T35" fmla="*/ 4 h 65"/>
                  <a:gd name="T36" fmla="*/ 49 w 63"/>
                  <a:gd name="T37" fmla="*/ 6 h 65"/>
                  <a:gd name="T38" fmla="*/ 55 w 63"/>
                  <a:gd name="T39" fmla="*/ 12 h 65"/>
                  <a:gd name="T40" fmla="*/ 59 w 63"/>
                  <a:gd name="T41" fmla="*/ 16 h 65"/>
                  <a:gd name="T42" fmla="*/ 61 w 63"/>
                  <a:gd name="T43" fmla="*/ 22 h 65"/>
                  <a:gd name="T44" fmla="*/ 63 w 63"/>
                  <a:gd name="T45" fmla="*/ 28 h 65"/>
                  <a:gd name="T46" fmla="*/ 63 w 63"/>
                  <a:gd name="T47" fmla="*/ 34 h 65"/>
                  <a:gd name="T48" fmla="*/ 63 w 63"/>
                  <a:gd name="T49" fmla="*/ 40 h 65"/>
                  <a:gd name="T50" fmla="*/ 61 w 63"/>
                  <a:gd name="T51" fmla="*/ 45 h 65"/>
                  <a:gd name="T52" fmla="*/ 57 w 63"/>
                  <a:gd name="T53" fmla="*/ 51 h 65"/>
                  <a:gd name="T54" fmla="*/ 53 w 63"/>
                  <a:gd name="T55" fmla="*/ 57 h 65"/>
                  <a:gd name="T56" fmla="*/ 49 w 63"/>
                  <a:gd name="T57" fmla="*/ 59 h 65"/>
                  <a:gd name="T58" fmla="*/ 43 w 63"/>
                  <a:gd name="T59" fmla="*/ 63 h 65"/>
                  <a:gd name="T60" fmla="*/ 38 w 63"/>
                  <a:gd name="T61" fmla="*/ 65 h 65"/>
                  <a:gd name="T62" fmla="*/ 32 w 63"/>
                  <a:gd name="T63" fmla="*/ 65 h 65"/>
                  <a:gd name="T64" fmla="*/ 24 w 63"/>
                  <a:gd name="T65" fmla="*/ 65 h 65"/>
                  <a:gd name="T66" fmla="*/ 18 w 63"/>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18" y="63"/>
                    </a:moveTo>
                    <a:lnTo>
                      <a:pt x="18" y="63"/>
                    </a:lnTo>
                    <a:lnTo>
                      <a:pt x="12" y="59"/>
                    </a:lnTo>
                    <a:lnTo>
                      <a:pt x="8" y="55"/>
                    </a:lnTo>
                    <a:lnTo>
                      <a:pt x="4" y="49"/>
                    </a:lnTo>
                    <a:lnTo>
                      <a:pt x="2" y="45"/>
                    </a:lnTo>
                    <a:lnTo>
                      <a:pt x="0" y="40"/>
                    </a:lnTo>
                    <a:lnTo>
                      <a:pt x="0" y="32"/>
                    </a:lnTo>
                    <a:lnTo>
                      <a:pt x="0" y="26"/>
                    </a:lnTo>
                    <a:lnTo>
                      <a:pt x="2" y="20"/>
                    </a:lnTo>
                    <a:lnTo>
                      <a:pt x="4" y="14"/>
                    </a:lnTo>
                    <a:lnTo>
                      <a:pt x="10" y="10"/>
                    </a:lnTo>
                    <a:lnTo>
                      <a:pt x="14" y="6"/>
                    </a:lnTo>
                    <a:lnTo>
                      <a:pt x="20" y="4"/>
                    </a:lnTo>
                    <a:lnTo>
                      <a:pt x="26" y="2"/>
                    </a:lnTo>
                    <a:lnTo>
                      <a:pt x="32" y="0"/>
                    </a:lnTo>
                    <a:lnTo>
                      <a:pt x="38" y="2"/>
                    </a:lnTo>
                    <a:lnTo>
                      <a:pt x="43" y="4"/>
                    </a:lnTo>
                    <a:lnTo>
                      <a:pt x="49" y="6"/>
                    </a:lnTo>
                    <a:lnTo>
                      <a:pt x="55" y="12"/>
                    </a:lnTo>
                    <a:lnTo>
                      <a:pt x="59" y="16"/>
                    </a:lnTo>
                    <a:lnTo>
                      <a:pt x="61" y="22"/>
                    </a:lnTo>
                    <a:lnTo>
                      <a:pt x="63" y="28"/>
                    </a:lnTo>
                    <a:lnTo>
                      <a:pt x="63" y="34"/>
                    </a:lnTo>
                    <a:lnTo>
                      <a:pt x="63" y="40"/>
                    </a:lnTo>
                    <a:lnTo>
                      <a:pt x="61" y="45"/>
                    </a:lnTo>
                    <a:lnTo>
                      <a:pt x="57" y="51"/>
                    </a:lnTo>
                    <a:lnTo>
                      <a:pt x="53" y="57"/>
                    </a:lnTo>
                    <a:lnTo>
                      <a:pt x="49" y="59"/>
                    </a:lnTo>
                    <a:lnTo>
                      <a:pt x="43" y="63"/>
                    </a:lnTo>
                    <a:lnTo>
                      <a:pt x="38" y="65"/>
                    </a:lnTo>
                    <a:lnTo>
                      <a:pt x="32" y="65"/>
                    </a:lnTo>
                    <a:lnTo>
                      <a:pt x="24" y="65"/>
                    </a:lnTo>
                    <a:lnTo>
                      <a:pt x="18"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4" name="Freeform 649"/>
              <p:cNvSpPr>
                <a:spLocks/>
              </p:cNvSpPr>
              <p:nvPr/>
            </p:nvSpPr>
            <p:spPr bwMode="auto">
              <a:xfrm>
                <a:off x="5081" y="1597"/>
                <a:ext cx="65" cy="63"/>
              </a:xfrm>
              <a:custGeom>
                <a:avLst/>
                <a:gdLst>
                  <a:gd name="T0" fmla="*/ 20 w 65"/>
                  <a:gd name="T1" fmla="*/ 61 h 63"/>
                  <a:gd name="T2" fmla="*/ 14 w 65"/>
                  <a:gd name="T3" fmla="*/ 57 h 63"/>
                  <a:gd name="T4" fmla="*/ 8 w 65"/>
                  <a:gd name="T5" fmla="*/ 53 h 63"/>
                  <a:gd name="T6" fmla="*/ 4 w 65"/>
                  <a:gd name="T7" fmla="*/ 49 h 63"/>
                  <a:gd name="T8" fmla="*/ 2 w 65"/>
                  <a:gd name="T9" fmla="*/ 43 h 63"/>
                  <a:gd name="T10" fmla="*/ 0 w 65"/>
                  <a:gd name="T11" fmla="*/ 37 h 63"/>
                  <a:gd name="T12" fmla="*/ 0 w 65"/>
                  <a:gd name="T13" fmla="*/ 31 h 63"/>
                  <a:gd name="T14" fmla="*/ 0 w 65"/>
                  <a:gd name="T15" fmla="*/ 23 h 63"/>
                  <a:gd name="T16" fmla="*/ 2 w 65"/>
                  <a:gd name="T17" fmla="*/ 17 h 63"/>
                  <a:gd name="T18" fmla="*/ 6 w 65"/>
                  <a:gd name="T19" fmla="*/ 11 h 63"/>
                  <a:gd name="T20" fmla="*/ 10 w 65"/>
                  <a:gd name="T21" fmla="*/ 8 h 63"/>
                  <a:gd name="T22" fmla="*/ 16 w 65"/>
                  <a:gd name="T23" fmla="*/ 4 h 63"/>
                  <a:gd name="T24" fmla="*/ 22 w 65"/>
                  <a:gd name="T25" fmla="*/ 2 h 63"/>
                  <a:gd name="T26" fmla="*/ 26 w 65"/>
                  <a:gd name="T27" fmla="*/ 0 h 63"/>
                  <a:gd name="T28" fmla="*/ 34 w 65"/>
                  <a:gd name="T29" fmla="*/ 0 h 63"/>
                  <a:gd name="T30" fmla="*/ 40 w 65"/>
                  <a:gd name="T31" fmla="*/ 0 h 63"/>
                  <a:gd name="T32" fmla="*/ 46 w 65"/>
                  <a:gd name="T33" fmla="*/ 2 h 63"/>
                  <a:gd name="T34" fmla="*/ 51 w 65"/>
                  <a:gd name="T35" fmla="*/ 6 h 63"/>
                  <a:gd name="T36" fmla="*/ 55 w 65"/>
                  <a:gd name="T37" fmla="*/ 10 h 63"/>
                  <a:gd name="T38" fmla="*/ 59 w 65"/>
                  <a:gd name="T39" fmla="*/ 13 h 63"/>
                  <a:gd name="T40" fmla="*/ 63 w 65"/>
                  <a:gd name="T41" fmla="*/ 19 h 63"/>
                  <a:gd name="T42" fmla="*/ 63 w 65"/>
                  <a:gd name="T43" fmla="*/ 25 h 63"/>
                  <a:gd name="T44" fmla="*/ 65 w 65"/>
                  <a:gd name="T45" fmla="*/ 31 h 63"/>
                  <a:gd name="T46" fmla="*/ 63 w 65"/>
                  <a:gd name="T47" fmla="*/ 37 h 63"/>
                  <a:gd name="T48" fmla="*/ 61 w 65"/>
                  <a:gd name="T49" fmla="*/ 45 h 63"/>
                  <a:gd name="T50" fmla="*/ 59 w 65"/>
                  <a:gd name="T51" fmla="*/ 49 h 63"/>
                  <a:gd name="T52" fmla="*/ 55 w 65"/>
                  <a:gd name="T53" fmla="*/ 55 h 63"/>
                  <a:gd name="T54" fmla="*/ 49 w 65"/>
                  <a:gd name="T55" fmla="*/ 59 h 63"/>
                  <a:gd name="T56" fmla="*/ 44 w 65"/>
                  <a:gd name="T57" fmla="*/ 61 h 63"/>
                  <a:gd name="T58" fmla="*/ 38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4" y="49"/>
                    </a:lnTo>
                    <a:lnTo>
                      <a:pt x="2" y="43"/>
                    </a:lnTo>
                    <a:lnTo>
                      <a:pt x="0" y="37"/>
                    </a:lnTo>
                    <a:lnTo>
                      <a:pt x="0" y="31"/>
                    </a:lnTo>
                    <a:lnTo>
                      <a:pt x="0" y="23"/>
                    </a:lnTo>
                    <a:lnTo>
                      <a:pt x="2" y="17"/>
                    </a:lnTo>
                    <a:lnTo>
                      <a:pt x="6" y="11"/>
                    </a:lnTo>
                    <a:lnTo>
                      <a:pt x="10" y="8"/>
                    </a:lnTo>
                    <a:lnTo>
                      <a:pt x="16" y="4"/>
                    </a:lnTo>
                    <a:lnTo>
                      <a:pt x="22" y="2"/>
                    </a:lnTo>
                    <a:lnTo>
                      <a:pt x="26" y="0"/>
                    </a:lnTo>
                    <a:lnTo>
                      <a:pt x="34" y="0"/>
                    </a:lnTo>
                    <a:lnTo>
                      <a:pt x="40" y="0"/>
                    </a:lnTo>
                    <a:lnTo>
                      <a:pt x="46" y="2"/>
                    </a:lnTo>
                    <a:lnTo>
                      <a:pt x="51" y="6"/>
                    </a:lnTo>
                    <a:lnTo>
                      <a:pt x="55" y="10"/>
                    </a:lnTo>
                    <a:lnTo>
                      <a:pt x="59" y="13"/>
                    </a:lnTo>
                    <a:lnTo>
                      <a:pt x="63" y="19"/>
                    </a:lnTo>
                    <a:lnTo>
                      <a:pt x="63" y="25"/>
                    </a:lnTo>
                    <a:lnTo>
                      <a:pt x="65" y="31"/>
                    </a:lnTo>
                    <a:lnTo>
                      <a:pt x="63" y="37"/>
                    </a:lnTo>
                    <a:lnTo>
                      <a:pt x="61" y="45"/>
                    </a:lnTo>
                    <a:lnTo>
                      <a:pt x="59" y="49"/>
                    </a:lnTo>
                    <a:lnTo>
                      <a:pt x="55" y="55"/>
                    </a:lnTo>
                    <a:lnTo>
                      <a:pt x="49" y="59"/>
                    </a:lnTo>
                    <a:lnTo>
                      <a:pt x="44" y="61"/>
                    </a:lnTo>
                    <a:lnTo>
                      <a:pt x="38" y="63"/>
                    </a:lnTo>
                    <a:lnTo>
                      <a:pt x="32" y="63"/>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5" name="Freeform 650"/>
              <p:cNvSpPr>
                <a:spLocks/>
              </p:cNvSpPr>
              <p:nvPr/>
            </p:nvSpPr>
            <p:spPr bwMode="auto">
              <a:xfrm>
                <a:off x="5081" y="1597"/>
                <a:ext cx="65" cy="63"/>
              </a:xfrm>
              <a:custGeom>
                <a:avLst/>
                <a:gdLst>
                  <a:gd name="T0" fmla="*/ 20 w 65"/>
                  <a:gd name="T1" fmla="*/ 61 h 63"/>
                  <a:gd name="T2" fmla="*/ 20 w 65"/>
                  <a:gd name="T3" fmla="*/ 61 h 63"/>
                  <a:gd name="T4" fmla="*/ 14 w 65"/>
                  <a:gd name="T5" fmla="*/ 57 h 63"/>
                  <a:gd name="T6" fmla="*/ 8 w 65"/>
                  <a:gd name="T7" fmla="*/ 53 h 63"/>
                  <a:gd name="T8" fmla="*/ 4 w 65"/>
                  <a:gd name="T9" fmla="*/ 49 h 63"/>
                  <a:gd name="T10" fmla="*/ 2 w 65"/>
                  <a:gd name="T11" fmla="*/ 43 h 63"/>
                  <a:gd name="T12" fmla="*/ 0 w 65"/>
                  <a:gd name="T13" fmla="*/ 37 h 63"/>
                  <a:gd name="T14" fmla="*/ 0 w 65"/>
                  <a:gd name="T15" fmla="*/ 31 h 63"/>
                  <a:gd name="T16" fmla="*/ 0 w 65"/>
                  <a:gd name="T17" fmla="*/ 23 h 63"/>
                  <a:gd name="T18" fmla="*/ 2 w 65"/>
                  <a:gd name="T19" fmla="*/ 17 h 63"/>
                  <a:gd name="T20" fmla="*/ 6 w 65"/>
                  <a:gd name="T21" fmla="*/ 11 h 63"/>
                  <a:gd name="T22" fmla="*/ 10 w 65"/>
                  <a:gd name="T23" fmla="*/ 8 h 63"/>
                  <a:gd name="T24" fmla="*/ 16 w 65"/>
                  <a:gd name="T25" fmla="*/ 4 h 63"/>
                  <a:gd name="T26" fmla="*/ 22 w 65"/>
                  <a:gd name="T27" fmla="*/ 2 h 63"/>
                  <a:gd name="T28" fmla="*/ 26 w 65"/>
                  <a:gd name="T29" fmla="*/ 0 h 63"/>
                  <a:gd name="T30" fmla="*/ 34 w 65"/>
                  <a:gd name="T31" fmla="*/ 0 h 63"/>
                  <a:gd name="T32" fmla="*/ 40 w 65"/>
                  <a:gd name="T33" fmla="*/ 0 h 63"/>
                  <a:gd name="T34" fmla="*/ 46 w 65"/>
                  <a:gd name="T35" fmla="*/ 2 h 63"/>
                  <a:gd name="T36" fmla="*/ 51 w 65"/>
                  <a:gd name="T37" fmla="*/ 6 h 63"/>
                  <a:gd name="T38" fmla="*/ 55 w 65"/>
                  <a:gd name="T39" fmla="*/ 10 h 63"/>
                  <a:gd name="T40" fmla="*/ 59 w 65"/>
                  <a:gd name="T41" fmla="*/ 13 h 63"/>
                  <a:gd name="T42" fmla="*/ 63 w 65"/>
                  <a:gd name="T43" fmla="*/ 19 h 63"/>
                  <a:gd name="T44" fmla="*/ 63 w 65"/>
                  <a:gd name="T45" fmla="*/ 25 h 63"/>
                  <a:gd name="T46" fmla="*/ 65 w 65"/>
                  <a:gd name="T47" fmla="*/ 31 h 63"/>
                  <a:gd name="T48" fmla="*/ 63 w 65"/>
                  <a:gd name="T49" fmla="*/ 37 h 63"/>
                  <a:gd name="T50" fmla="*/ 61 w 65"/>
                  <a:gd name="T51" fmla="*/ 45 h 63"/>
                  <a:gd name="T52" fmla="*/ 59 w 65"/>
                  <a:gd name="T53" fmla="*/ 49 h 63"/>
                  <a:gd name="T54" fmla="*/ 55 w 65"/>
                  <a:gd name="T55" fmla="*/ 55 h 63"/>
                  <a:gd name="T56" fmla="*/ 49 w 65"/>
                  <a:gd name="T57" fmla="*/ 59 h 63"/>
                  <a:gd name="T58" fmla="*/ 44 w 65"/>
                  <a:gd name="T59" fmla="*/ 61 h 63"/>
                  <a:gd name="T60" fmla="*/ 38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4" y="49"/>
                    </a:lnTo>
                    <a:lnTo>
                      <a:pt x="2" y="43"/>
                    </a:lnTo>
                    <a:lnTo>
                      <a:pt x="0" y="37"/>
                    </a:lnTo>
                    <a:lnTo>
                      <a:pt x="0" y="31"/>
                    </a:lnTo>
                    <a:lnTo>
                      <a:pt x="0" y="23"/>
                    </a:lnTo>
                    <a:lnTo>
                      <a:pt x="2" y="17"/>
                    </a:lnTo>
                    <a:lnTo>
                      <a:pt x="6" y="11"/>
                    </a:lnTo>
                    <a:lnTo>
                      <a:pt x="10" y="8"/>
                    </a:lnTo>
                    <a:lnTo>
                      <a:pt x="16" y="4"/>
                    </a:lnTo>
                    <a:lnTo>
                      <a:pt x="22" y="2"/>
                    </a:lnTo>
                    <a:lnTo>
                      <a:pt x="26" y="0"/>
                    </a:lnTo>
                    <a:lnTo>
                      <a:pt x="34" y="0"/>
                    </a:lnTo>
                    <a:lnTo>
                      <a:pt x="40" y="0"/>
                    </a:lnTo>
                    <a:lnTo>
                      <a:pt x="46" y="2"/>
                    </a:lnTo>
                    <a:lnTo>
                      <a:pt x="51" y="6"/>
                    </a:lnTo>
                    <a:lnTo>
                      <a:pt x="55" y="10"/>
                    </a:lnTo>
                    <a:lnTo>
                      <a:pt x="59" y="13"/>
                    </a:lnTo>
                    <a:lnTo>
                      <a:pt x="63" y="19"/>
                    </a:lnTo>
                    <a:lnTo>
                      <a:pt x="63" y="25"/>
                    </a:lnTo>
                    <a:lnTo>
                      <a:pt x="65" y="31"/>
                    </a:lnTo>
                    <a:lnTo>
                      <a:pt x="63" y="37"/>
                    </a:lnTo>
                    <a:lnTo>
                      <a:pt x="61" y="45"/>
                    </a:lnTo>
                    <a:lnTo>
                      <a:pt x="59" y="49"/>
                    </a:lnTo>
                    <a:lnTo>
                      <a:pt x="55" y="55"/>
                    </a:lnTo>
                    <a:lnTo>
                      <a:pt x="49" y="59"/>
                    </a:lnTo>
                    <a:lnTo>
                      <a:pt x="44" y="61"/>
                    </a:lnTo>
                    <a:lnTo>
                      <a:pt x="38"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6" name="Freeform 651"/>
              <p:cNvSpPr>
                <a:spLocks/>
              </p:cNvSpPr>
              <p:nvPr/>
            </p:nvSpPr>
            <p:spPr bwMode="auto">
              <a:xfrm>
                <a:off x="5123" y="1654"/>
                <a:ext cx="65" cy="65"/>
              </a:xfrm>
              <a:custGeom>
                <a:avLst/>
                <a:gdLst>
                  <a:gd name="T0" fmla="*/ 45 w 65"/>
                  <a:gd name="T1" fmla="*/ 4 h 65"/>
                  <a:gd name="T2" fmla="*/ 51 w 65"/>
                  <a:gd name="T3" fmla="*/ 6 h 65"/>
                  <a:gd name="T4" fmla="*/ 55 w 65"/>
                  <a:gd name="T5" fmla="*/ 10 h 65"/>
                  <a:gd name="T6" fmla="*/ 59 w 65"/>
                  <a:gd name="T7" fmla="*/ 16 h 65"/>
                  <a:gd name="T8" fmla="*/ 63 w 65"/>
                  <a:gd name="T9" fmla="*/ 21 h 65"/>
                  <a:gd name="T10" fmla="*/ 63 w 65"/>
                  <a:gd name="T11" fmla="*/ 27 h 65"/>
                  <a:gd name="T12" fmla="*/ 65 w 65"/>
                  <a:gd name="T13" fmla="*/ 33 h 65"/>
                  <a:gd name="T14" fmla="*/ 63 w 65"/>
                  <a:gd name="T15" fmla="*/ 39 h 65"/>
                  <a:gd name="T16" fmla="*/ 61 w 65"/>
                  <a:gd name="T17" fmla="*/ 45 h 65"/>
                  <a:gd name="T18" fmla="*/ 59 w 65"/>
                  <a:gd name="T19" fmla="*/ 51 h 65"/>
                  <a:gd name="T20" fmla="*/ 55 w 65"/>
                  <a:gd name="T21" fmla="*/ 55 h 65"/>
                  <a:gd name="T22" fmla="*/ 49 w 65"/>
                  <a:gd name="T23" fmla="*/ 59 h 65"/>
                  <a:gd name="T24" fmla="*/ 43 w 65"/>
                  <a:gd name="T25" fmla="*/ 63 h 65"/>
                  <a:gd name="T26" fmla="*/ 37 w 65"/>
                  <a:gd name="T27" fmla="*/ 65 h 65"/>
                  <a:gd name="T28" fmla="*/ 31 w 65"/>
                  <a:gd name="T29" fmla="*/ 65 h 65"/>
                  <a:gd name="T30" fmla="*/ 25 w 65"/>
                  <a:gd name="T31" fmla="*/ 65 h 65"/>
                  <a:gd name="T32" fmla="*/ 19 w 65"/>
                  <a:gd name="T33" fmla="*/ 61 h 65"/>
                  <a:gd name="T34" fmla="*/ 13 w 65"/>
                  <a:gd name="T35" fmla="*/ 59 h 65"/>
                  <a:gd name="T36" fmla="*/ 7 w 65"/>
                  <a:gd name="T37" fmla="*/ 55 h 65"/>
                  <a:gd name="T38" fmla="*/ 5 w 65"/>
                  <a:gd name="T39" fmla="*/ 49 h 65"/>
                  <a:gd name="T40" fmla="*/ 2 w 65"/>
                  <a:gd name="T41" fmla="*/ 43 h 65"/>
                  <a:gd name="T42" fmla="*/ 0 w 65"/>
                  <a:gd name="T43" fmla="*/ 37 h 65"/>
                  <a:gd name="T44" fmla="*/ 0 w 65"/>
                  <a:gd name="T45" fmla="*/ 31 h 65"/>
                  <a:gd name="T46" fmla="*/ 2 w 65"/>
                  <a:gd name="T47" fmla="*/ 25 h 65"/>
                  <a:gd name="T48" fmla="*/ 4 w 65"/>
                  <a:gd name="T49" fmla="*/ 19 h 65"/>
                  <a:gd name="T50" fmla="*/ 5 w 65"/>
                  <a:gd name="T51" fmla="*/ 14 h 65"/>
                  <a:gd name="T52" fmla="*/ 9 w 65"/>
                  <a:gd name="T53" fmla="*/ 10 h 65"/>
                  <a:gd name="T54" fmla="*/ 15 w 65"/>
                  <a:gd name="T55" fmla="*/ 6 h 65"/>
                  <a:gd name="T56" fmla="*/ 21 w 65"/>
                  <a:gd name="T57" fmla="*/ 2 h 65"/>
                  <a:gd name="T58" fmla="*/ 27 w 65"/>
                  <a:gd name="T59" fmla="*/ 0 h 65"/>
                  <a:gd name="T60" fmla="*/ 33 w 65"/>
                  <a:gd name="T61" fmla="*/ 0 h 65"/>
                  <a:gd name="T62" fmla="*/ 39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5" y="10"/>
                    </a:lnTo>
                    <a:lnTo>
                      <a:pt x="59" y="16"/>
                    </a:lnTo>
                    <a:lnTo>
                      <a:pt x="63" y="21"/>
                    </a:lnTo>
                    <a:lnTo>
                      <a:pt x="63" y="27"/>
                    </a:lnTo>
                    <a:lnTo>
                      <a:pt x="65" y="33"/>
                    </a:lnTo>
                    <a:lnTo>
                      <a:pt x="63" y="39"/>
                    </a:lnTo>
                    <a:lnTo>
                      <a:pt x="61" y="45"/>
                    </a:lnTo>
                    <a:lnTo>
                      <a:pt x="59" y="51"/>
                    </a:lnTo>
                    <a:lnTo>
                      <a:pt x="55" y="55"/>
                    </a:lnTo>
                    <a:lnTo>
                      <a:pt x="49" y="59"/>
                    </a:lnTo>
                    <a:lnTo>
                      <a:pt x="43" y="63"/>
                    </a:lnTo>
                    <a:lnTo>
                      <a:pt x="37" y="65"/>
                    </a:lnTo>
                    <a:lnTo>
                      <a:pt x="31" y="65"/>
                    </a:lnTo>
                    <a:lnTo>
                      <a:pt x="25" y="65"/>
                    </a:lnTo>
                    <a:lnTo>
                      <a:pt x="19" y="61"/>
                    </a:lnTo>
                    <a:lnTo>
                      <a:pt x="13" y="59"/>
                    </a:lnTo>
                    <a:lnTo>
                      <a:pt x="7" y="55"/>
                    </a:lnTo>
                    <a:lnTo>
                      <a:pt x="5" y="49"/>
                    </a:lnTo>
                    <a:lnTo>
                      <a:pt x="2" y="43"/>
                    </a:lnTo>
                    <a:lnTo>
                      <a:pt x="0" y="37"/>
                    </a:lnTo>
                    <a:lnTo>
                      <a:pt x="0" y="31"/>
                    </a:lnTo>
                    <a:lnTo>
                      <a:pt x="2" y="25"/>
                    </a:lnTo>
                    <a:lnTo>
                      <a:pt x="4" y="19"/>
                    </a:lnTo>
                    <a:lnTo>
                      <a:pt x="5" y="14"/>
                    </a:lnTo>
                    <a:lnTo>
                      <a:pt x="9" y="10"/>
                    </a:lnTo>
                    <a:lnTo>
                      <a:pt x="15" y="6"/>
                    </a:lnTo>
                    <a:lnTo>
                      <a:pt x="21" y="2"/>
                    </a:lnTo>
                    <a:lnTo>
                      <a:pt x="27" y="0"/>
                    </a:lnTo>
                    <a:lnTo>
                      <a:pt x="33"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7" name="Freeform 652"/>
              <p:cNvSpPr>
                <a:spLocks/>
              </p:cNvSpPr>
              <p:nvPr/>
            </p:nvSpPr>
            <p:spPr bwMode="auto">
              <a:xfrm>
                <a:off x="5123" y="1654"/>
                <a:ext cx="65" cy="65"/>
              </a:xfrm>
              <a:custGeom>
                <a:avLst/>
                <a:gdLst>
                  <a:gd name="T0" fmla="*/ 45 w 65"/>
                  <a:gd name="T1" fmla="*/ 4 h 65"/>
                  <a:gd name="T2" fmla="*/ 45 w 65"/>
                  <a:gd name="T3" fmla="*/ 4 h 65"/>
                  <a:gd name="T4" fmla="*/ 51 w 65"/>
                  <a:gd name="T5" fmla="*/ 6 h 65"/>
                  <a:gd name="T6" fmla="*/ 55 w 65"/>
                  <a:gd name="T7" fmla="*/ 10 h 65"/>
                  <a:gd name="T8" fmla="*/ 59 w 65"/>
                  <a:gd name="T9" fmla="*/ 16 h 65"/>
                  <a:gd name="T10" fmla="*/ 63 w 65"/>
                  <a:gd name="T11" fmla="*/ 21 h 65"/>
                  <a:gd name="T12" fmla="*/ 63 w 65"/>
                  <a:gd name="T13" fmla="*/ 27 h 65"/>
                  <a:gd name="T14" fmla="*/ 65 w 65"/>
                  <a:gd name="T15" fmla="*/ 33 h 65"/>
                  <a:gd name="T16" fmla="*/ 63 w 65"/>
                  <a:gd name="T17" fmla="*/ 39 h 65"/>
                  <a:gd name="T18" fmla="*/ 61 w 65"/>
                  <a:gd name="T19" fmla="*/ 45 h 65"/>
                  <a:gd name="T20" fmla="*/ 59 w 65"/>
                  <a:gd name="T21" fmla="*/ 51 h 65"/>
                  <a:gd name="T22" fmla="*/ 55 w 65"/>
                  <a:gd name="T23" fmla="*/ 55 h 65"/>
                  <a:gd name="T24" fmla="*/ 49 w 65"/>
                  <a:gd name="T25" fmla="*/ 59 h 65"/>
                  <a:gd name="T26" fmla="*/ 43 w 65"/>
                  <a:gd name="T27" fmla="*/ 63 h 65"/>
                  <a:gd name="T28" fmla="*/ 37 w 65"/>
                  <a:gd name="T29" fmla="*/ 65 h 65"/>
                  <a:gd name="T30" fmla="*/ 31 w 65"/>
                  <a:gd name="T31" fmla="*/ 65 h 65"/>
                  <a:gd name="T32" fmla="*/ 25 w 65"/>
                  <a:gd name="T33" fmla="*/ 65 h 65"/>
                  <a:gd name="T34" fmla="*/ 19 w 65"/>
                  <a:gd name="T35" fmla="*/ 61 h 65"/>
                  <a:gd name="T36" fmla="*/ 13 w 65"/>
                  <a:gd name="T37" fmla="*/ 59 h 65"/>
                  <a:gd name="T38" fmla="*/ 7 w 65"/>
                  <a:gd name="T39" fmla="*/ 55 h 65"/>
                  <a:gd name="T40" fmla="*/ 5 w 65"/>
                  <a:gd name="T41" fmla="*/ 49 h 65"/>
                  <a:gd name="T42" fmla="*/ 2 w 65"/>
                  <a:gd name="T43" fmla="*/ 43 h 65"/>
                  <a:gd name="T44" fmla="*/ 0 w 65"/>
                  <a:gd name="T45" fmla="*/ 37 h 65"/>
                  <a:gd name="T46" fmla="*/ 0 w 65"/>
                  <a:gd name="T47" fmla="*/ 31 h 65"/>
                  <a:gd name="T48" fmla="*/ 2 w 65"/>
                  <a:gd name="T49" fmla="*/ 25 h 65"/>
                  <a:gd name="T50" fmla="*/ 4 w 65"/>
                  <a:gd name="T51" fmla="*/ 19 h 65"/>
                  <a:gd name="T52" fmla="*/ 5 w 65"/>
                  <a:gd name="T53" fmla="*/ 14 h 65"/>
                  <a:gd name="T54" fmla="*/ 9 w 65"/>
                  <a:gd name="T55" fmla="*/ 10 h 65"/>
                  <a:gd name="T56" fmla="*/ 15 w 65"/>
                  <a:gd name="T57" fmla="*/ 6 h 65"/>
                  <a:gd name="T58" fmla="*/ 21 w 65"/>
                  <a:gd name="T59" fmla="*/ 2 h 65"/>
                  <a:gd name="T60" fmla="*/ 27 w 65"/>
                  <a:gd name="T61" fmla="*/ 0 h 65"/>
                  <a:gd name="T62" fmla="*/ 33 w 65"/>
                  <a:gd name="T63" fmla="*/ 0 h 65"/>
                  <a:gd name="T64" fmla="*/ 39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5" y="10"/>
                    </a:lnTo>
                    <a:lnTo>
                      <a:pt x="59" y="16"/>
                    </a:lnTo>
                    <a:lnTo>
                      <a:pt x="63" y="21"/>
                    </a:lnTo>
                    <a:lnTo>
                      <a:pt x="63" y="27"/>
                    </a:lnTo>
                    <a:lnTo>
                      <a:pt x="65" y="33"/>
                    </a:lnTo>
                    <a:lnTo>
                      <a:pt x="63" y="39"/>
                    </a:lnTo>
                    <a:lnTo>
                      <a:pt x="61" y="45"/>
                    </a:lnTo>
                    <a:lnTo>
                      <a:pt x="59" y="51"/>
                    </a:lnTo>
                    <a:lnTo>
                      <a:pt x="55" y="55"/>
                    </a:lnTo>
                    <a:lnTo>
                      <a:pt x="49" y="59"/>
                    </a:lnTo>
                    <a:lnTo>
                      <a:pt x="43" y="63"/>
                    </a:lnTo>
                    <a:lnTo>
                      <a:pt x="37" y="65"/>
                    </a:lnTo>
                    <a:lnTo>
                      <a:pt x="31" y="65"/>
                    </a:lnTo>
                    <a:lnTo>
                      <a:pt x="25" y="65"/>
                    </a:lnTo>
                    <a:lnTo>
                      <a:pt x="19" y="61"/>
                    </a:lnTo>
                    <a:lnTo>
                      <a:pt x="13" y="59"/>
                    </a:lnTo>
                    <a:lnTo>
                      <a:pt x="7" y="55"/>
                    </a:lnTo>
                    <a:lnTo>
                      <a:pt x="5" y="49"/>
                    </a:lnTo>
                    <a:lnTo>
                      <a:pt x="2" y="43"/>
                    </a:lnTo>
                    <a:lnTo>
                      <a:pt x="0" y="37"/>
                    </a:lnTo>
                    <a:lnTo>
                      <a:pt x="0" y="31"/>
                    </a:lnTo>
                    <a:lnTo>
                      <a:pt x="2" y="25"/>
                    </a:lnTo>
                    <a:lnTo>
                      <a:pt x="4" y="19"/>
                    </a:lnTo>
                    <a:lnTo>
                      <a:pt x="5" y="14"/>
                    </a:lnTo>
                    <a:lnTo>
                      <a:pt x="9" y="10"/>
                    </a:lnTo>
                    <a:lnTo>
                      <a:pt x="15" y="6"/>
                    </a:lnTo>
                    <a:lnTo>
                      <a:pt x="21" y="2"/>
                    </a:lnTo>
                    <a:lnTo>
                      <a:pt x="27" y="0"/>
                    </a:lnTo>
                    <a:lnTo>
                      <a:pt x="33"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8" name="Freeform 653"/>
              <p:cNvSpPr>
                <a:spLocks/>
              </p:cNvSpPr>
              <p:nvPr/>
            </p:nvSpPr>
            <p:spPr bwMode="auto">
              <a:xfrm>
                <a:off x="5089" y="1652"/>
                <a:ext cx="65" cy="65"/>
              </a:xfrm>
              <a:custGeom>
                <a:avLst/>
                <a:gdLst>
                  <a:gd name="T0" fmla="*/ 18 w 65"/>
                  <a:gd name="T1" fmla="*/ 61 h 65"/>
                  <a:gd name="T2" fmla="*/ 14 w 65"/>
                  <a:gd name="T3" fmla="*/ 59 h 65"/>
                  <a:gd name="T4" fmla="*/ 8 w 65"/>
                  <a:gd name="T5" fmla="*/ 55 h 65"/>
                  <a:gd name="T6" fmla="*/ 4 w 65"/>
                  <a:gd name="T7" fmla="*/ 49 h 65"/>
                  <a:gd name="T8" fmla="*/ 2 w 65"/>
                  <a:gd name="T9" fmla="*/ 43 h 65"/>
                  <a:gd name="T10" fmla="*/ 0 w 65"/>
                  <a:gd name="T11" fmla="*/ 37 h 65"/>
                  <a:gd name="T12" fmla="*/ 0 w 65"/>
                  <a:gd name="T13" fmla="*/ 31 h 65"/>
                  <a:gd name="T14" fmla="*/ 0 w 65"/>
                  <a:gd name="T15" fmla="*/ 25 h 65"/>
                  <a:gd name="T16" fmla="*/ 2 w 65"/>
                  <a:gd name="T17" fmla="*/ 19 h 65"/>
                  <a:gd name="T18" fmla="*/ 6 w 65"/>
                  <a:gd name="T19" fmla="*/ 14 h 65"/>
                  <a:gd name="T20" fmla="*/ 10 w 65"/>
                  <a:gd name="T21" fmla="*/ 8 h 65"/>
                  <a:gd name="T22" fmla="*/ 14 w 65"/>
                  <a:gd name="T23" fmla="*/ 6 h 65"/>
                  <a:gd name="T24" fmla="*/ 20 w 65"/>
                  <a:gd name="T25" fmla="*/ 2 h 65"/>
                  <a:gd name="T26" fmla="*/ 26 w 65"/>
                  <a:gd name="T27" fmla="*/ 0 h 65"/>
                  <a:gd name="T28" fmla="*/ 32 w 65"/>
                  <a:gd name="T29" fmla="*/ 0 h 65"/>
                  <a:gd name="T30" fmla="*/ 39 w 65"/>
                  <a:gd name="T31" fmla="*/ 0 h 65"/>
                  <a:gd name="T32" fmla="*/ 45 w 65"/>
                  <a:gd name="T33" fmla="*/ 2 h 65"/>
                  <a:gd name="T34" fmla="*/ 51 w 65"/>
                  <a:gd name="T35" fmla="*/ 6 h 65"/>
                  <a:gd name="T36" fmla="*/ 55 w 65"/>
                  <a:gd name="T37" fmla="*/ 10 h 65"/>
                  <a:gd name="T38" fmla="*/ 59 w 65"/>
                  <a:gd name="T39" fmla="*/ 16 h 65"/>
                  <a:gd name="T40" fmla="*/ 61 w 65"/>
                  <a:gd name="T41" fmla="*/ 21 h 65"/>
                  <a:gd name="T42" fmla="*/ 63 w 65"/>
                  <a:gd name="T43" fmla="*/ 25 h 65"/>
                  <a:gd name="T44" fmla="*/ 65 w 65"/>
                  <a:gd name="T45" fmla="*/ 33 h 65"/>
                  <a:gd name="T46" fmla="*/ 63 w 65"/>
                  <a:gd name="T47" fmla="*/ 39 h 65"/>
                  <a:gd name="T48" fmla="*/ 61 w 65"/>
                  <a:gd name="T49" fmla="*/ 45 h 65"/>
                  <a:gd name="T50" fmla="*/ 59 w 65"/>
                  <a:gd name="T51" fmla="*/ 51 h 65"/>
                  <a:gd name="T52" fmla="*/ 53 w 65"/>
                  <a:gd name="T53" fmla="*/ 55 h 65"/>
                  <a:gd name="T54" fmla="*/ 49 w 65"/>
                  <a:gd name="T55" fmla="*/ 59 h 65"/>
                  <a:gd name="T56" fmla="*/ 43 w 65"/>
                  <a:gd name="T57" fmla="*/ 63 h 65"/>
                  <a:gd name="T58" fmla="*/ 38 w 65"/>
                  <a:gd name="T59" fmla="*/ 63 h 65"/>
                  <a:gd name="T60" fmla="*/ 32 w 65"/>
                  <a:gd name="T61" fmla="*/ 65 h 65"/>
                  <a:gd name="T62" fmla="*/ 26 w 65"/>
                  <a:gd name="T63" fmla="*/ 63 h 65"/>
                  <a:gd name="T64" fmla="*/ 18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8" y="61"/>
                    </a:moveTo>
                    <a:lnTo>
                      <a:pt x="14" y="59"/>
                    </a:lnTo>
                    <a:lnTo>
                      <a:pt x="8" y="55"/>
                    </a:lnTo>
                    <a:lnTo>
                      <a:pt x="4" y="49"/>
                    </a:lnTo>
                    <a:lnTo>
                      <a:pt x="2" y="43"/>
                    </a:lnTo>
                    <a:lnTo>
                      <a:pt x="0" y="37"/>
                    </a:lnTo>
                    <a:lnTo>
                      <a:pt x="0" y="31"/>
                    </a:lnTo>
                    <a:lnTo>
                      <a:pt x="0" y="25"/>
                    </a:lnTo>
                    <a:lnTo>
                      <a:pt x="2" y="19"/>
                    </a:lnTo>
                    <a:lnTo>
                      <a:pt x="6" y="14"/>
                    </a:lnTo>
                    <a:lnTo>
                      <a:pt x="10" y="8"/>
                    </a:lnTo>
                    <a:lnTo>
                      <a:pt x="14" y="6"/>
                    </a:lnTo>
                    <a:lnTo>
                      <a:pt x="20" y="2"/>
                    </a:lnTo>
                    <a:lnTo>
                      <a:pt x="26" y="0"/>
                    </a:lnTo>
                    <a:lnTo>
                      <a:pt x="32" y="0"/>
                    </a:lnTo>
                    <a:lnTo>
                      <a:pt x="39" y="0"/>
                    </a:lnTo>
                    <a:lnTo>
                      <a:pt x="45" y="2"/>
                    </a:lnTo>
                    <a:lnTo>
                      <a:pt x="51" y="6"/>
                    </a:lnTo>
                    <a:lnTo>
                      <a:pt x="55" y="10"/>
                    </a:lnTo>
                    <a:lnTo>
                      <a:pt x="59" y="16"/>
                    </a:lnTo>
                    <a:lnTo>
                      <a:pt x="61" y="21"/>
                    </a:lnTo>
                    <a:lnTo>
                      <a:pt x="63" y="25"/>
                    </a:lnTo>
                    <a:lnTo>
                      <a:pt x="65" y="33"/>
                    </a:lnTo>
                    <a:lnTo>
                      <a:pt x="63" y="39"/>
                    </a:lnTo>
                    <a:lnTo>
                      <a:pt x="61" y="45"/>
                    </a:lnTo>
                    <a:lnTo>
                      <a:pt x="59" y="51"/>
                    </a:lnTo>
                    <a:lnTo>
                      <a:pt x="53" y="55"/>
                    </a:lnTo>
                    <a:lnTo>
                      <a:pt x="49" y="59"/>
                    </a:lnTo>
                    <a:lnTo>
                      <a:pt x="43" y="63"/>
                    </a:lnTo>
                    <a:lnTo>
                      <a:pt x="38" y="63"/>
                    </a:lnTo>
                    <a:lnTo>
                      <a:pt x="32" y="65"/>
                    </a:lnTo>
                    <a:lnTo>
                      <a:pt x="26"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9" name="Freeform 654"/>
              <p:cNvSpPr>
                <a:spLocks/>
              </p:cNvSpPr>
              <p:nvPr/>
            </p:nvSpPr>
            <p:spPr bwMode="auto">
              <a:xfrm>
                <a:off x="5089" y="1652"/>
                <a:ext cx="65" cy="65"/>
              </a:xfrm>
              <a:custGeom>
                <a:avLst/>
                <a:gdLst>
                  <a:gd name="T0" fmla="*/ 18 w 65"/>
                  <a:gd name="T1" fmla="*/ 61 h 65"/>
                  <a:gd name="T2" fmla="*/ 18 w 65"/>
                  <a:gd name="T3" fmla="*/ 61 h 65"/>
                  <a:gd name="T4" fmla="*/ 14 w 65"/>
                  <a:gd name="T5" fmla="*/ 59 h 65"/>
                  <a:gd name="T6" fmla="*/ 8 w 65"/>
                  <a:gd name="T7" fmla="*/ 55 h 65"/>
                  <a:gd name="T8" fmla="*/ 4 w 65"/>
                  <a:gd name="T9" fmla="*/ 49 h 65"/>
                  <a:gd name="T10" fmla="*/ 2 w 65"/>
                  <a:gd name="T11" fmla="*/ 43 h 65"/>
                  <a:gd name="T12" fmla="*/ 0 w 65"/>
                  <a:gd name="T13" fmla="*/ 37 h 65"/>
                  <a:gd name="T14" fmla="*/ 0 w 65"/>
                  <a:gd name="T15" fmla="*/ 31 h 65"/>
                  <a:gd name="T16" fmla="*/ 0 w 65"/>
                  <a:gd name="T17" fmla="*/ 25 h 65"/>
                  <a:gd name="T18" fmla="*/ 2 w 65"/>
                  <a:gd name="T19" fmla="*/ 19 h 65"/>
                  <a:gd name="T20" fmla="*/ 6 w 65"/>
                  <a:gd name="T21" fmla="*/ 14 h 65"/>
                  <a:gd name="T22" fmla="*/ 10 w 65"/>
                  <a:gd name="T23" fmla="*/ 8 h 65"/>
                  <a:gd name="T24" fmla="*/ 14 w 65"/>
                  <a:gd name="T25" fmla="*/ 6 h 65"/>
                  <a:gd name="T26" fmla="*/ 20 w 65"/>
                  <a:gd name="T27" fmla="*/ 2 h 65"/>
                  <a:gd name="T28" fmla="*/ 26 w 65"/>
                  <a:gd name="T29" fmla="*/ 0 h 65"/>
                  <a:gd name="T30" fmla="*/ 32 w 65"/>
                  <a:gd name="T31" fmla="*/ 0 h 65"/>
                  <a:gd name="T32" fmla="*/ 39 w 65"/>
                  <a:gd name="T33" fmla="*/ 0 h 65"/>
                  <a:gd name="T34" fmla="*/ 45 w 65"/>
                  <a:gd name="T35" fmla="*/ 2 h 65"/>
                  <a:gd name="T36" fmla="*/ 51 w 65"/>
                  <a:gd name="T37" fmla="*/ 6 h 65"/>
                  <a:gd name="T38" fmla="*/ 55 w 65"/>
                  <a:gd name="T39" fmla="*/ 10 h 65"/>
                  <a:gd name="T40" fmla="*/ 59 w 65"/>
                  <a:gd name="T41" fmla="*/ 16 h 65"/>
                  <a:gd name="T42" fmla="*/ 61 w 65"/>
                  <a:gd name="T43" fmla="*/ 21 h 65"/>
                  <a:gd name="T44" fmla="*/ 63 w 65"/>
                  <a:gd name="T45" fmla="*/ 25 h 65"/>
                  <a:gd name="T46" fmla="*/ 65 w 65"/>
                  <a:gd name="T47" fmla="*/ 33 h 65"/>
                  <a:gd name="T48" fmla="*/ 63 w 65"/>
                  <a:gd name="T49" fmla="*/ 39 h 65"/>
                  <a:gd name="T50" fmla="*/ 61 w 65"/>
                  <a:gd name="T51" fmla="*/ 45 h 65"/>
                  <a:gd name="T52" fmla="*/ 59 w 65"/>
                  <a:gd name="T53" fmla="*/ 51 h 65"/>
                  <a:gd name="T54" fmla="*/ 53 w 65"/>
                  <a:gd name="T55" fmla="*/ 55 h 65"/>
                  <a:gd name="T56" fmla="*/ 49 w 65"/>
                  <a:gd name="T57" fmla="*/ 59 h 65"/>
                  <a:gd name="T58" fmla="*/ 43 w 65"/>
                  <a:gd name="T59" fmla="*/ 63 h 65"/>
                  <a:gd name="T60" fmla="*/ 38 w 65"/>
                  <a:gd name="T61" fmla="*/ 63 h 65"/>
                  <a:gd name="T62" fmla="*/ 32 w 65"/>
                  <a:gd name="T63" fmla="*/ 65 h 65"/>
                  <a:gd name="T64" fmla="*/ 26 w 65"/>
                  <a:gd name="T65" fmla="*/ 63 h 65"/>
                  <a:gd name="T66" fmla="*/ 18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8" y="61"/>
                    </a:moveTo>
                    <a:lnTo>
                      <a:pt x="18" y="61"/>
                    </a:lnTo>
                    <a:lnTo>
                      <a:pt x="14" y="59"/>
                    </a:lnTo>
                    <a:lnTo>
                      <a:pt x="8" y="55"/>
                    </a:lnTo>
                    <a:lnTo>
                      <a:pt x="4" y="49"/>
                    </a:lnTo>
                    <a:lnTo>
                      <a:pt x="2" y="43"/>
                    </a:lnTo>
                    <a:lnTo>
                      <a:pt x="0" y="37"/>
                    </a:lnTo>
                    <a:lnTo>
                      <a:pt x="0" y="31"/>
                    </a:lnTo>
                    <a:lnTo>
                      <a:pt x="0" y="25"/>
                    </a:lnTo>
                    <a:lnTo>
                      <a:pt x="2" y="19"/>
                    </a:lnTo>
                    <a:lnTo>
                      <a:pt x="6" y="14"/>
                    </a:lnTo>
                    <a:lnTo>
                      <a:pt x="10" y="8"/>
                    </a:lnTo>
                    <a:lnTo>
                      <a:pt x="14" y="6"/>
                    </a:lnTo>
                    <a:lnTo>
                      <a:pt x="20" y="2"/>
                    </a:lnTo>
                    <a:lnTo>
                      <a:pt x="26" y="0"/>
                    </a:lnTo>
                    <a:lnTo>
                      <a:pt x="32" y="0"/>
                    </a:lnTo>
                    <a:lnTo>
                      <a:pt x="39" y="0"/>
                    </a:lnTo>
                    <a:lnTo>
                      <a:pt x="45" y="2"/>
                    </a:lnTo>
                    <a:lnTo>
                      <a:pt x="51" y="6"/>
                    </a:lnTo>
                    <a:lnTo>
                      <a:pt x="55" y="10"/>
                    </a:lnTo>
                    <a:lnTo>
                      <a:pt x="59" y="16"/>
                    </a:lnTo>
                    <a:lnTo>
                      <a:pt x="61" y="21"/>
                    </a:lnTo>
                    <a:lnTo>
                      <a:pt x="63" y="25"/>
                    </a:lnTo>
                    <a:lnTo>
                      <a:pt x="65" y="33"/>
                    </a:lnTo>
                    <a:lnTo>
                      <a:pt x="63" y="39"/>
                    </a:lnTo>
                    <a:lnTo>
                      <a:pt x="61" y="45"/>
                    </a:lnTo>
                    <a:lnTo>
                      <a:pt x="59" y="51"/>
                    </a:lnTo>
                    <a:lnTo>
                      <a:pt x="53" y="55"/>
                    </a:lnTo>
                    <a:lnTo>
                      <a:pt x="49" y="59"/>
                    </a:lnTo>
                    <a:lnTo>
                      <a:pt x="43" y="63"/>
                    </a:lnTo>
                    <a:lnTo>
                      <a:pt x="38" y="63"/>
                    </a:lnTo>
                    <a:lnTo>
                      <a:pt x="32" y="65"/>
                    </a:lnTo>
                    <a:lnTo>
                      <a:pt x="26"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0" name="Freeform 655"/>
              <p:cNvSpPr>
                <a:spLocks/>
              </p:cNvSpPr>
              <p:nvPr/>
            </p:nvSpPr>
            <p:spPr bwMode="auto">
              <a:xfrm>
                <a:off x="5130" y="1668"/>
                <a:ext cx="65" cy="65"/>
              </a:xfrm>
              <a:custGeom>
                <a:avLst/>
                <a:gdLst>
                  <a:gd name="T0" fmla="*/ 20 w 65"/>
                  <a:gd name="T1" fmla="*/ 63 h 65"/>
                  <a:gd name="T2" fmla="*/ 14 w 65"/>
                  <a:gd name="T3" fmla="*/ 59 h 65"/>
                  <a:gd name="T4" fmla="*/ 8 w 65"/>
                  <a:gd name="T5" fmla="*/ 55 h 65"/>
                  <a:gd name="T6" fmla="*/ 4 w 65"/>
                  <a:gd name="T7" fmla="*/ 49 h 65"/>
                  <a:gd name="T8" fmla="*/ 2 w 65"/>
                  <a:gd name="T9" fmla="*/ 43 h 65"/>
                  <a:gd name="T10" fmla="*/ 0 w 65"/>
                  <a:gd name="T11" fmla="*/ 39 h 65"/>
                  <a:gd name="T12" fmla="*/ 0 w 65"/>
                  <a:gd name="T13" fmla="*/ 31 h 65"/>
                  <a:gd name="T14" fmla="*/ 0 w 65"/>
                  <a:gd name="T15" fmla="*/ 25 h 65"/>
                  <a:gd name="T16" fmla="*/ 2 w 65"/>
                  <a:gd name="T17" fmla="*/ 19 h 65"/>
                  <a:gd name="T18" fmla="*/ 6 w 65"/>
                  <a:gd name="T19" fmla="*/ 13 h 65"/>
                  <a:gd name="T20" fmla="*/ 10 w 65"/>
                  <a:gd name="T21" fmla="*/ 9 h 65"/>
                  <a:gd name="T22" fmla="*/ 14 w 65"/>
                  <a:gd name="T23" fmla="*/ 5 h 65"/>
                  <a:gd name="T24" fmla="*/ 20 w 65"/>
                  <a:gd name="T25" fmla="*/ 2 h 65"/>
                  <a:gd name="T26" fmla="*/ 26 w 65"/>
                  <a:gd name="T27" fmla="*/ 2 h 65"/>
                  <a:gd name="T28" fmla="*/ 34 w 65"/>
                  <a:gd name="T29" fmla="*/ 0 h 65"/>
                  <a:gd name="T30" fmla="*/ 40 w 65"/>
                  <a:gd name="T31" fmla="*/ 2 h 65"/>
                  <a:gd name="T32" fmla="*/ 46 w 65"/>
                  <a:gd name="T33" fmla="*/ 3 h 65"/>
                  <a:gd name="T34" fmla="*/ 52 w 65"/>
                  <a:gd name="T35" fmla="*/ 5 h 65"/>
                  <a:gd name="T36" fmla="*/ 56 w 65"/>
                  <a:gd name="T37" fmla="*/ 9 h 65"/>
                  <a:gd name="T38" fmla="*/ 60 w 65"/>
                  <a:gd name="T39" fmla="*/ 15 h 65"/>
                  <a:gd name="T40" fmla="*/ 63 w 65"/>
                  <a:gd name="T41" fmla="*/ 21 h 65"/>
                  <a:gd name="T42" fmla="*/ 63 w 65"/>
                  <a:gd name="T43" fmla="*/ 27 h 65"/>
                  <a:gd name="T44" fmla="*/ 65 w 65"/>
                  <a:gd name="T45" fmla="*/ 33 h 65"/>
                  <a:gd name="T46" fmla="*/ 63 w 65"/>
                  <a:gd name="T47" fmla="*/ 39 h 65"/>
                  <a:gd name="T48" fmla="*/ 62 w 65"/>
                  <a:gd name="T49" fmla="*/ 45 h 65"/>
                  <a:gd name="T50" fmla="*/ 60 w 65"/>
                  <a:gd name="T51" fmla="*/ 51 h 65"/>
                  <a:gd name="T52" fmla="*/ 54 w 65"/>
                  <a:gd name="T53" fmla="*/ 57 h 65"/>
                  <a:gd name="T54" fmla="*/ 50 w 65"/>
                  <a:gd name="T55" fmla="*/ 59 h 65"/>
                  <a:gd name="T56" fmla="*/ 44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8" y="55"/>
                    </a:lnTo>
                    <a:lnTo>
                      <a:pt x="4" y="49"/>
                    </a:lnTo>
                    <a:lnTo>
                      <a:pt x="2" y="43"/>
                    </a:lnTo>
                    <a:lnTo>
                      <a:pt x="0" y="39"/>
                    </a:lnTo>
                    <a:lnTo>
                      <a:pt x="0" y="31"/>
                    </a:lnTo>
                    <a:lnTo>
                      <a:pt x="0" y="25"/>
                    </a:lnTo>
                    <a:lnTo>
                      <a:pt x="2" y="19"/>
                    </a:lnTo>
                    <a:lnTo>
                      <a:pt x="6" y="13"/>
                    </a:lnTo>
                    <a:lnTo>
                      <a:pt x="10" y="9"/>
                    </a:lnTo>
                    <a:lnTo>
                      <a:pt x="14" y="5"/>
                    </a:lnTo>
                    <a:lnTo>
                      <a:pt x="20" y="2"/>
                    </a:lnTo>
                    <a:lnTo>
                      <a:pt x="26" y="2"/>
                    </a:lnTo>
                    <a:lnTo>
                      <a:pt x="34" y="0"/>
                    </a:lnTo>
                    <a:lnTo>
                      <a:pt x="40" y="2"/>
                    </a:lnTo>
                    <a:lnTo>
                      <a:pt x="46" y="3"/>
                    </a:lnTo>
                    <a:lnTo>
                      <a:pt x="52" y="5"/>
                    </a:lnTo>
                    <a:lnTo>
                      <a:pt x="56" y="9"/>
                    </a:lnTo>
                    <a:lnTo>
                      <a:pt x="60" y="15"/>
                    </a:lnTo>
                    <a:lnTo>
                      <a:pt x="63" y="21"/>
                    </a:lnTo>
                    <a:lnTo>
                      <a:pt x="63" y="27"/>
                    </a:lnTo>
                    <a:lnTo>
                      <a:pt x="65" y="33"/>
                    </a:lnTo>
                    <a:lnTo>
                      <a:pt x="63" y="39"/>
                    </a:lnTo>
                    <a:lnTo>
                      <a:pt x="62" y="45"/>
                    </a:lnTo>
                    <a:lnTo>
                      <a:pt x="60" y="51"/>
                    </a:lnTo>
                    <a:lnTo>
                      <a:pt x="54" y="57"/>
                    </a:lnTo>
                    <a:lnTo>
                      <a:pt x="50" y="59"/>
                    </a:lnTo>
                    <a:lnTo>
                      <a:pt x="44" y="63"/>
                    </a:lnTo>
                    <a:lnTo>
                      <a:pt x="38" y="65"/>
                    </a:lnTo>
                    <a:lnTo>
                      <a:pt x="32" y="65"/>
                    </a:lnTo>
                    <a:lnTo>
                      <a:pt x="26" y="65"/>
                    </a:lnTo>
                    <a:lnTo>
                      <a:pt x="20"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1" name="Freeform 656"/>
              <p:cNvSpPr>
                <a:spLocks/>
              </p:cNvSpPr>
              <p:nvPr/>
            </p:nvSpPr>
            <p:spPr bwMode="auto">
              <a:xfrm>
                <a:off x="5130" y="1668"/>
                <a:ext cx="65" cy="65"/>
              </a:xfrm>
              <a:custGeom>
                <a:avLst/>
                <a:gdLst>
                  <a:gd name="T0" fmla="*/ 20 w 65"/>
                  <a:gd name="T1" fmla="*/ 63 h 65"/>
                  <a:gd name="T2" fmla="*/ 20 w 65"/>
                  <a:gd name="T3" fmla="*/ 63 h 65"/>
                  <a:gd name="T4" fmla="*/ 14 w 65"/>
                  <a:gd name="T5" fmla="*/ 59 h 65"/>
                  <a:gd name="T6" fmla="*/ 8 w 65"/>
                  <a:gd name="T7" fmla="*/ 55 h 65"/>
                  <a:gd name="T8" fmla="*/ 4 w 65"/>
                  <a:gd name="T9" fmla="*/ 49 h 65"/>
                  <a:gd name="T10" fmla="*/ 2 w 65"/>
                  <a:gd name="T11" fmla="*/ 43 h 65"/>
                  <a:gd name="T12" fmla="*/ 0 w 65"/>
                  <a:gd name="T13" fmla="*/ 39 h 65"/>
                  <a:gd name="T14" fmla="*/ 0 w 65"/>
                  <a:gd name="T15" fmla="*/ 31 h 65"/>
                  <a:gd name="T16" fmla="*/ 0 w 65"/>
                  <a:gd name="T17" fmla="*/ 25 h 65"/>
                  <a:gd name="T18" fmla="*/ 2 w 65"/>
                  <a:gd name="T19" fmla="*/ 19 h 65"/>
                  <a:gd name="T20" fmla="*/ 6 w 65"/>
                  <a:gd name="T21" fmla="*/ 13 h 65"/>
                  <a:gd name="T22" fmla="*/ 10 w 65"/>
                  <a:gd name="T23" fmla="*/ 9 h 65"/>
                  <a:gd name="T24" fmla="*/ 14 w 65"/>
                  <a:gd name="T25" fmla="*/ 5 h 65"/>
                  <a:gd name="T26" fmla="*/ 20 w 65"/>
                  <a:gd name="T27" fmla="*/ 2 h 65"/>
                  <a:gd name="T28" fmla="*/ 26 w 65"/>
                  <a:gd name="T29" fmla="*/ 2 h 65"/>
                  <a:gd name="T30" fmla="*/ 34 w 65"/>
                  <a:gd name="T31" fmla="*/ 0 h 65"/>
                  <a:gd name="T32" fmla="*/ 40 w 65"/>
                  <a:gd name="T33" fmla="*/ 2 h 65"/>
                  <a:gd name="T34" fmla="*/ 46 w 65"/>
                  <a:gd name="T35" fmla="*/ 3 h 65"/>
                  <a:gd name="T36" fmla="*/ 52 w 65"/>
                  <a:gd name="T37" fmla="*/ 5 h 65"/>
                  <a:gd name="T38" fmla="*/ 56 w 65"/>
                  <a:gd name="T39" fmla="*/ 9 h 65"/>
                  <a:gd name="T40" fmla="*/ 60 w 65"/>
                  <a:gd name="T41" fmla="*/ 15 h 65"/>
                  <a:gd name="T42" fmla="*/ 63 w 65"/>
                  <a:gd name="T43" fmla="*/ 21 h 65"/>
                  <a:gd name="T44" fmla="*/ 63 w 65"/>
                  <a:gd name="T45" fmla="*/ 27 h 65"/>
                  <a:gd name="T46" fmla="*/ 65 w 65"/>
                  <a:gd name="T47" fmla="*/ 33 h 65"/>
                  <a:gd name="T48" fmla="*/ 63 w 65"/>
                  <a:gd name="T49" fmla="*/ 39 h 65"/>
                  <a:gd name="T50" fmla="*/ 62 w 65"/>
                  <a:gd name="T51" fmla="*/ 45 h 65"/>
                  <a:gd name="T52" fmla="*/ 60 w 65"/>
                  <a:gd name="T53" fmla="*/ 51 h 65"/>
                  <a:gd name="T54" fmla="*/ 54 w 65"/>
                  <a:gd name="T55" fmla="*/ 57 h 65"/>
                  <a:gd name="T56" fmla="*/ 50 w 65"/>
                  <a:gd name="T57" fmla="*/ 59 h 65"/>
                  <a:gd name="T58" fmla="*/ 44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8" y="55"/>
                    </a:lnTo>
                    <a:lnTo>
                      <a:pt x="4" y="49"/>
                    </a:lnTo>
                    <a:lnTo>
                      <a:pt x="2" y="43"/>
                    </a:lnTo>
                    <a:lnTo>
                      <a:pt x="0" y="39"/>
                    </a:lnTo>
                    <a:lnTo>
                      <a:pt x="0" y="31"/>
                    </a:lnTo>
                    <a:lnTo>
                      <a:pt x="0" y="25"/>
                    </a:lnTo>
                    <a:lnTo>
                      <a:pt x="2" y="19"/>
                    </a:lnTo>
                    <a:lnTo>
                      <a:pt x="6" y="13"/>
                    </a:lnTo>
                    <a:lnTo>
                      <a:pt x="10" y="9"/>
                    </a:lnTo>
                    <a:lnTo>
                      <a:pt x="14" y="5"/>
                    </a:lnTo>
                    <a:lnTo>
                      <a:pt x="20" y="2"/>
                    </a:lnTo>
                    <a:lnTo>
                      <a:pt x="26" y="2"/>
                    </a:lnTo>
                    <a:lnTo>
                      <a:pt x="34" y="0"/>
                    </a:lnTo>
                    <a:lnTo>
                      <a:pt x="40" y="2"/>
                    </a:lnTo>
                    <a:lnTo>
                      <a:pt x="46" y="3"/>
                    </a:lnTo>
                    <a:lnTo>
                      <a:pt x="52" y="5"/>
                    </a:lnTo>
                    <a:lnTo>
                      <a:pt x="56" y="9"/>
                    </a:lnTo>
                    <a:lnTo>
                      <a:pt x="60" y="15"/>
                    </a:lnTo>
                    <a:lnTo>
                      <a:pt x="63" y="21"/>
                    </a:lnTo>
                    <a:lnTo>
                      <a:pt x="63" y="27"/>
                    </a:lnTo>
                    <a:lnTo>
                      <a:pt x="65" y="33"/>
                    </a:lnTo>
                    <a:lnTo>
                      <a:pt x="63" y="39"/>
                    </a:lnTo>
                    <a:lnTo>
                      <a:pt x="62" y="45"/>
                    </a:lnTo>
                    <a:lnTo>
                      <a:pt x="60" y="51"/>
                    </a:lnTo>
                    <a:lnTo>
                      <a:pt x="54" y="57"/>
                    </a:lnTo>
                    <a:lnTo>
                      <a:pt x="50" y="59"/>
                    </a:lnTo>
                    <a:lnTo>
                      <a:pt x="44"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2" name="Freeform 657"/>
              <p:cNvSpPr>
                <a:spLocks/>
              </p:cNvSpPr>
              <p:nvPr/>
            </p:nvSpPr>
            <p:spPr bwMode="auto">
              <a:xfrm>
                <a:off x="5067" y="1679"/>
                <a:ext cx="65" cy="65"/>
              </a:xfrm>
              <a:custGeom>
                <a:avLst/>
                <a:gdLst>
                  <a:gd name="T0" fmla="*/ 61 w 65"/>
                  <a:gd name="T1" fmla="*/ 46 h 65"/>
                  <a:gd name="T2" fmla="*/ 60 w 65"/>
                  <a:gd name="T3" fmla="*/ 52 h 65"/>
                  <a:gd name="T4" fmla="*/ 56 w 65"/>
                  <a:gd name="T5" fmla="*/ 57 h 65"/>
                  <a:gd name="T6" fmla="*/ 50 w 65"/>
                  <a:gd name="T7" fmla="*/ 59 h 65"/>
                  <a:gd name="T8" fmla="*/ 44 w 65"/>
                  <a:gd name="T9" fmla="*/ 63 h 65"/>
                  <a:gd name="T10" fmla="*/ 38 w 65"/>
                  <a:gd name="T11" fmla="*/ 65 h 65"/>
                  <a:gd name="T12" fmla="*/ 32 w 65"/>
                  <a:gd name="T13" fmla="*/ 65 h 65"/>
                  <a:gd name="T14" fmla="*/ 26 w 65"/>
                  <a:gd name="T15" fmla="*/ 65 h 65"/>
                  <a:gd name="T16" fmla="*/ 20 w 65"/>
                  <a:gd name="T17" fmla="*/ 63 h 65"/>
                  <a:gd name="T18" fmla="*/ 14 w 65"/>
                  <a:gd name="T19" fmla="*/ 59 h 65"/>
                  <a:gd name="T20" fmla="*/ 8 w 65"/>
                  <a:gd name="T21" fmla="*/ 56 h 65"/>
                  <a:gd name="T22" fmla="*/ 6 w 65"/>
                  <a:gd name="T23" fmla="*/ 50 h 65"/>
                  <a:gd name="T24" fmla="*/ 2 w 65"/>
                  <a:gd name="T25" fmla="*/ 46 h 65"/>
                  <a:gd name="T26" fmla="*/ 0 w 65"/>
                  <a:gd name="T27" fmla="*/ 40 h 65"/>
                  <a:gd name="T28" fmla="*/ 0 w 65"/>
                  <a:gd name="T29" fmla="*/ 32 h 65"/>
                  <a:gd name="T30" fmla="*/ 0 w 65"/>
                  <a:gd name="T31" fmla="*/ 26 h 65"/>
                  <a:gd name="T32" fmla="*/ 2 w 65"/>
                  <a:gd name="T33" fmla="*/ 20 h 65"/>
                  <a:gd name="T34" fmla="*/ 6 w 65"/>
                  <a:gd name="T35" fmla="*/ 14 h 65"/>
                  <a:gd name="T36" fmla="*/ 10 w 65"/>
                  <a:gd name="T37" fmla="*/ 10 h 65"/>
                  <a:gd name="T38" fmla="*/ 16 w 65"/>
                  <a:gd name="T39" fmla="*/ 6 h 65"/>
                  <a:gd name="T40" fmla="*/ 20 w 65"/>
                  <a:gd name="T41" fmla="*/ 4 h 65"/>
                  <a:gd name="T42" fmla="*/ 28 w 65"/>
                  <a:gd name="T43" fmla="*/ 0 h 65"/>
                  <a:gd name="T44" fmla="*/ 34 w 65"/>
                  <a:gd name="T45" fmla="*/ 0 h 65"/>
                  <a:gd name="T46" fmla="*/ 40 w 65"/>
                  <a:gd name="T47" fmla="*/ 2 h 65"/>
                  <a:gd name="T48" fmla="*/ 46 w 65"/>
                  <a:gd name="T49" fmla="*/ 4 h 65"/>
                  <a:gd name="T50" fmla="*/ 52 w 65"/>
                  <a:gd name="T51" fmla="*/ 6 h 65"/>
                  <a:gd name="T52" fmla="*/ 56 w 65"/>
                  <a:gd name="T53" fmla="*/ 10 h 65"/>
                  <a:gd name="T54" fmla="*/ 60 w 65"/>
                  <a:gd name="T55" fmla="*/ 16 h 65"/>
                  <a:gd name="T56" fmla="*/ 63 w 65"/>
                  <a:gd name="T57" fmla="*/ 22 h 65"/>
                  <a:gd name="T58" fmla="*/ 63 w 65"/>
                  <a:gd name="T59" fmla="*/ 28 h 65"/>
                  <a:gd name="T60" fmla="*/ 65 w 65"/>
                  <a:gd name="T61" fmla="*/ 34 h 65"/>
                  <a:gd name="T62" fmla="*/ 63 w 65"/>
                  <a:gd name="T63" fmla="*/ 40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60" y="52"/>
                    </a:lnTo>
                    <a:lnTo>
                      <a:pt x="56" y="57"/>
                    </a:lnTo>
                    <a:lnTo>
                      <a:pt x="50" y="59"/>
                    </a:lnTo>
                    <a:lnTo>
                      <a:pt x="44" y="63"/>
                    </a:lnTo>
                    <a:lnTo>
                      <a:pt x="38" y="65"/>
                    </a:lnTo>
                    <a:lnTo>
                      <a:pt x="32" y="65"/>
                    </a:lnTo>
                    <a:lnTo>
                      <a:pt x="26" y="65"/>
                    </a:lnTo>
                    <a:lnTo>
                      <a:pt x="20" y="63"/>
                    </a:lnTo>
                    <a:lnTo>
                      <a:pt x="14" y="59"/>
                    </a:lnTo>
                    <a:lnTo>
                      <a:pt x="8" y="56"/>
                    </a:lnTo>
                    <a:lnTo>
                      <a:pt x="6" y="50"/>
                    </a:lnTo>
                    <a:lnTo>
                      <a:pt x="2" y="46"/>
                    </a:lnTo>
                    <a:lnTo>
                      <a:pt x="0" y="40"/>
                    </a:lnTo>
                    <a:lnTo>
                      <a:pt x="0" y="32"/>
                    </a:lnTo>
                    <a:lnTo>
                      <a:pt x="0" y="26"/>
                    </a:lnTo>
                    <a:lnTo>
                      <a:pt x="2" y="20"/>
                    </a:lnTo>
                    <a:lnTo>
                      <a:pt x="6" y="14"/>
                    </a:lnTo>
                    <a:lnTo>
                      <a:pt x="10" y="10"/>
                    </a:lnTo>
                    <a:lnTo>
                      <a:pt x="16" y="6"/>
                    </a:lnTo>
                    <a:lnTo>
                      <a:pt x="20" y="4"/>
                    </a:lnTo>
                    <a:lnTo>
                      <a:pt x="28" y="0"/>
                    </a:lnTo>
                    <a:lnTo>
                      <a:pt x="34" y="0"/>
                    </a:lnTo>
                    <a:lnTo>
                      <a:pt x="40" y="2"/>
                    </a:lnTo>
                    <a:lnTo>
                      <a:pt x="46" y="4"/>
                    </a:lnTo>
                    <a:lnTo>
                      <a:pt x="52" y="6"/>
                    </a:lnTo>
                    <a:lnTo>
                      <a:pt x="56" y="10"/>
                    </a:lnTo>
                    <a:lnTo>
                      <a:pt x="60" y="16"/>
                    </a:lnTo>
                    <a:lnTo>
                      <a:pt x="63" y="22"/>
                    </a:lnTo>
                    <a:lnTo>
                      <a:pt x="63" y="28"/>
                    </a:lnTo>
                    <a:lnTo>
                      <a:pt x="65" y="34"/>
                    </a:lnTo>
                    <a:lnTo>
                      <a:pt x="63" y="40"/>
                    </a:lnTo>
                    <a:lnTo>
                      <a:pt x="61" y="46"/>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3" name="Freeform 658"/>
              <p:cNvSpPr>
                <a:spLocks/>
              </p:cNvSpPr>
              <p:nvPr/>
            </p:nvSpPr>
            <p:spPr bwMode="auto">
              <a:xfrm>
                <a:off x="5067" y="1679"/>
                <a:ext cx="65" cy="65"/>
              </a:xfrm>
              <a:custGeom>
                <a:avLst/>
                <a:gdLst>
                  <a:gd name="T0" fmla="*/ 61 w 65"/>
                  <a:gd name="T1" fmla="*/ 46 h 65"/>
                  <a:gd name="T2" fmla="*/ 61 w 65"/>
                  <a:gd name="T3" fmla="*/ 46 h 65"/>
                  <a:gd name="T4" fmla="*/ 60 w 65"/>
                  <a:gd name="T5" fmla="*/ 52 h 65"/>
                  <a:gd name="T6" fmla="*/ 56 w 65"/>
                  <a:gd name="T7" fmla="*/ 57 h 65"/>
                  <a:gd name="T8" fmla="*/ 50 w 65"/>
                  <a:gd name="T9" fmla="*/ 59 h 65"/>
                  <a:gd name="T10" fmla="*/ 44 w 65"/>
                  <a:gd name="T11" fmla="*/ 63 h 65"/>
                  <a:gd name="T12" fmla="*/ 38 w 65"/>
                  <a:gd name="T13" fmla="*/ 65 h 65"/>
                  <a:gd name="T14" fmla="*/ 32 w 65"/>
                  <a:gd name="T15" fmla="*/ 65 h 65"/>
                  <a:gd name="T16" fmla="*/ 26 w 65"/>
                  <a:gd name="T17" fmla="*/ 65 h 65"/>
                  <a:gd name="T18" fmla="*/ 20 w 65"/>
                  <a:gd name="T19" fmla="*/ 63 h 65"/>
                  <a:gd name="T20" fmla="*/ 14 w 65"/>
                  <a:gd name="T21" fmla="*/ 59 h 65"/>
                  <a:gd name="T22" fmla="*/ 8 w 65"/>
                  <a:gd name="T23" fmla="*/ 56 h 65"/>
                  <a:gd name="T24" fmla="*/ 6 w 65"/>
                  <a:gd name="T25" fmla="*/ 50 h 65"/>
                  <a:gd name="T26" fmla="*/ 2 w 65"/>
                  <a:gd name="T27" fmla="*/ 46 h 65"/>
                  <a:gd name="T28" fmla="*/ 0 w 65"/>
                  <a:gd name="T29" fmla="*/ 40 h 65"/>
                  <a:gd name="T30" fmla="*/ 0 w 65"/>
                  <a:gd name="T31" fmla="*/ 32 h 65"/>
                  <a:gd name="T32" fmla="*/ 0 w 65"/>
                  <a:gd name="T33" fmla="*/ 26 h 65"/>
                  <a:gd name="T34" fmla="*/ 2 w 65"/>
                  <a:gd name="T35" fmla="*/ 20 h 65"/>
                  <a:gd name="T36" fmla="*/ 6 w 65"/>
                  <a:gd name="T37" fmla="*/ 14 h 65"/>
                  <a:gd name="T38" fmla="*/ 10 w 65"/>
                  <a:gd name="T39" fmla="*/ 10 h 65"/>
                  <a:gd name="T40" fmla="*/ 16 w 65"/>
                  <a:gd name="T41" fmla="*/ 6 h 65"/>
                  <a:gd name="T42" fmla="*/ 20 w 65"/>
                  <a:gd name="T43" fmla="*/ 4 h 65"/>
                  <a:gd name="T44" fmla="*/ 28 w 65"/>
                  <a:gd name="T45" fmla="*/ 0 h 65"/>
                  <a:gd name="T46" fmla="*/ 34 w 65"/>
                  <a:gd name="T47" fmla="*/ 0 h 65"/>
                  <a:gd name="T48" fmla="*/ 40 w 65"/>
                  <a:gd name="T49" fmla="*/ 2 h 65"/>
                  <a:gd name="T50" fmla="*/ 46 w 65"/>
                  <a:gd name="T51" fmla="*/ 4 h 65"/>
                  <a:gd name="T52" fmla="*/ 52 w 65"/>
                  <a:gd name="T53" fmla="*/ 6 h 65"/>
                  <a:gd name="T54" fmla="*/ 56 w 65"/>
                  <a:gd name="T55" fmla="*/ 10 h 65"/>
                  <a:gd name="T56" fmla="*/ 60 w 65"/>
                  <a:gd name="T57" fmla="*/ 16 h 65"/>
                  <a:gd name="T58" fmla="*/ 63 w 65"/>
                  <a:gd name="T59" fmla="*/ 22 h 65"/>
                  <a:gd name="T60" fmla="*/ 63 w 65"/>
                  <a:gd name="T61" fmla="*/ 28 h 65"/>
                  <a:gd name="T62" fmla="*/ 65 w 65"/>
                  <a:gd name="T63" fmla="*/ 34 h 65"/>
                  <a:gd name="T64" fmla="*/ 63 w 65"/>
                  <a:gd name="T65" fmla="*/ 40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60" y="52"/>
                    </a:lnTo>
                    <a:lnTo>
                      <a:pt x="56" y="57"/>
                    </a:lnTo>
                    <a:lnTo>
                      <a:pt x="50" y="59"/>
                    </a:lnTo>
                    <a:lnTo>
                      <a:pt x="44" y="63"/>
                    </a:lnTo>
                    <a:lnTo>
                      <a:pt x="38" y="65"/>
                    </a:lnTo>
                    <a:lnTo>
                      <a:pt x="32" y="65"/>
                    </a:lnTo>
                    <a:lnTo>
                      <a:pt x="26" y="65"/>
                    </a:lnTo>
                    <a:lnTo>
                      <a:pt x="20" y="63"/>
                    </a:lnTo>
                    <a:lnTo>
                      <a:pt x="14" y="59"/>
                    </a:lnTo>
                    <a:lnTo>
                      <a:pt x="8" y="56"/>
                    </a:lnTo>
                    <a:lnTo>
                      <a:pt x="6" y="50"/>
                    </a:lnTo>
                    <a:lnTo>
                      <a:pt x="2" y="46"/>
                    </a:lnTo>
                    <a:lnTo>
                      <a:pt x="0" y="40"/>
                    </a:lnTo>
                    <a:lnTo>
                      <a:pt x="0" y="32"/>
                    </a:lnTo>
                    <a:lnTo>
                      <a:pt x="0" y="26"/>
                    </a:lnTo>
                    <a:lnTo>
                      <a:pt x="2" y="20"/>
                    </a:lnTo>
                    <a:lnTo>
                      <a:pt x="6" y="14"/>
                    </a:lnTo>
                    <a:lnTo>
                      <a:pt x="10" y="10"/>
                    </a:lnTo>
                    <a:lnTo>
                      <a:pt x="16" y="6"/>
                    </a:lnTo>
                    <a:lnTo>
                      <a:pt x="20" y="4"/>
                    </a:lnTo>
                    <a:lnTo>
                      <a:pt x="28" y="0"/>
                    </a:lnTo>
                    <a:lnTo>
                      <a:pt x="34" y="0"/>
                    </a:lnTo>
                    <a:lnTo>
                      <a:pt x="40" y="2"/>
                    </a:lnTo>
                    <a:lnTo>
                      <a:pt x="46" y="4"/>
                    </a:lnTo>
                    <a:lnTo>
                      <a:pt x="52" y="6"/>
                    </a:lnTo>
                    <a:lnTo>
                      <a:pt x="56" y="10"/>
                    </a:lnTo>
                    <a:lnTo>
                      <a:pt x="60" y="16"/>
                    </a:lnTo>
                    <a:lnTo>
                      <a:pt x="63" y="22"/>
                    </a:lnTo>
                    <a:lnTo>
                      <a:pt x="63" y="28"/>
                    </a:lnTo>
                    <a:lnTo>
                      <a:pt x="65" y="34"/>
                    </a:lnTo>
                    <a:lnTo>
                      <a:pt x="63" y="40"/>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4" name="Freeform 659"/>
              <p:cNvSpPr>
                <a:spLocks/>
              </p:cNvSpPr>
              <p:nvPr/>
            </p:nvSpPr>
            <p:spPr bwMode="auto">
              <a:xfrm>
                <a:off x="5127" y="1610"/>
                <a:ext cx="65" cy="65"/>
              </a:xfrm>
              <a:custGeom>
                <a:avLst/>
                <a:gdLst>
                  <a:gd name="T0" fmla="*/ 19 w 65"/>
                  <a:gd name="T1" fmla="*/ 63 h 65"/>
                  <a:gd name="T2" fmla="*/ 13 w 65"/>
                  <a:gd name="T3" fmla="*/ 60 h 65"/>
                  <a:gd name="T4" fmla="*/ 9 w 65"/>
                  <a:gd name="T5" fmla="*/ 56 h 65"/>
                  <a:gd name="T6" fmla="*/ 5 w 65"/>
                  <a:gd name="T7" fmla="*/ 50 h 65"/>
                  <a:gd name="T8" fmla="*/ 1 w 65"/>
                  <a:gd name="T9" fmla="*/ 46 h 65"/>
                  <a:gd name="T10" fmla="*/ 0 w 65"/>
                  <a:gd name="T11" fmla="*/ 40 h 65"/>
                  <a:gd name="T12" fmla="*/ 0 w 65"/>
                  <a:gd name="T13" fmla="*/ 34 h 65"/>
                  <a:gd name="T14" fmla="*/ 1 w 65"/>
                  <a:gd name="T15" fmla="*/ 26 h 65"/>
                  <a:gd name="T16" fmla="*/ 3 w 65"/>
                  <a:gd name="T17" fmla="*/ 20 h 65"/>
                  <a:gd name="T18" fmla="*/ 5 w 65"/>
                  <a:gd name="T19" fmla="*/ 14 h 65"/>
                  <a:gd name="T20" fmla="*/ 9 w 65"/>
                  <a:gd name="T21" fmla="*/ 10 h 65"/>
                  <a:gd name="T22" fmla="*/ 15 w 65"/>
                  <a:gd name="T23" fmla="*/ 6 h 65"/>
                  <a:gd name="T24" fmla="*/ 21 w 65"/>
                  <a:gd name="T25" fmla="*/ 4 h 65"/>
                  <a:gd name="T26" fmla="*/ 27 w 65"/>
                  <a:gd name="T27" fmla="*/ 2 h 65"/>
                  <a:gd name="T28" fmla="*/ 33 w 65"/>
                  <a:gd name="T29" fmla="*/ 0 h 65"/>
                  <a:gd name="T30" fmla="*/ 39 w 65"/>
                  <a:gd name="T31" fmla="*/ 2 h 65"/>
                  <a:gd name="T32" fmla="*/ 45 w 65"/>
                  <a:gd name="T33" fmla="*/ 4 h 65"/>
                  <a:gd name="T34" fmla="*/ 51 w 65"/>
                  <a:gd name="T35" fmla="*/ 6 h 65"/>
                  <a:gd name="T36" fmla="*/ 57 w 65"/>
                  <a:gd name="T37" fmla="*/ 10 h 65"/>
                  <a:gd name="T38" fmla="*/ 59 w 65"/>
                  <a:gd name="T39" fmla="*/ 16 h 65"/>
                  <a:gd name="T40" fmla="*/ 63 w 65"/>
                  <a:gd name="T41" fmla="*/ 22 h 65"/>
                  <a:gd name="T42" fmla="*/ 65 w 65"/>
                  <a:gd name="T43" fmla="*/ 28 h 65"/>
                  <a:gd name="T44" fmla="*/ 65 w 65"/>
                  <a:gd name="T45" fmla="*/ 34 h 65"/>
                  <a:gd name="T46" fmla="*/ 65 w 65"/>
                  <a:gd name="T47" fmla="*/ 40 h 65"/>
                  <a:gd name="T48" fmla="*/ 61 w 65"/>
                  <a:gd name="T49" fmla="*/ 46 h 65"/>
                  <a:gd name="T50" fmla="*/ 59 w 65"/>
                  <a:gd name="T51" fmla="*/ 52 h 65"/>
                  <a:gd name="T52" fmla="*/ 55 w 65"/>
                  <a:gd name="T53" fmla="*/ 58 h 65"/>
                  <a:gd name="T54" fmla="*/ 49 w 65"/>
                  <a:gd name="T55" fmla="*/ 60 h 65"/>
                  <a:gd name="T56" fmla="*/ 45 w 65"/>
                  <a:gd name="T57" fmla="*/ 63 h 65"/>
                  <a:gd name="T58" fmla="*/ 37 w 65"/>
                  <a:gd name="T59" fmla="*/ 65 h 65"/>
                  <a:gd name="T60" fmla="*/ 31 w 65"/>
                  <a:gd name="T61" fmla="*/ 65 h 65"/>
                  <a:gd name="T62" fmla="*/ 25 w 65"/>
                  <a:gd name="T63" fmla="*/ 65 h 65"/>
                  <a:gd name="T64" fmla="*/ 19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9" y="63"/>
                    </a:moveTo>
                    <a:lnTo>
                      <a:pt x="13" y="60"/>
                    </a:lnTo>
                    <a:lnTo>
                      <a:pt x="9" y="56"/>
                    </a:lnTo>
                    <a:lnTo>
                      <a:pt x="5" y="50"/>
                    </a:lnTo>
                    <a:lnTo>
                      <a:pt x="1" y="46"/>
                    </a:lnTo>
                    <a:lnTo>
                      <a:pt x="0" y="40"/>
                    </a:lnTo>
                    <a:lnTo>
                      <a:pt x="0" y="34"/>
                    </a:lnTo>
                    <a:lnTo>
                      <a:pt x="1" y="26"/>
                    </a:lnTo>
                    <a:lnTo>
                      <a:pt x="3" y="20"/>
                    </a:lnTo>
                    <a:lnTo>
                      <a:pt x="5" y="14"/>
                    </a:lnTo>
                    <a:lnTo>
                      <a:pt x="9" y="10"/>
                    </a:lnTo>
                    <a:lnTo>
                      <a:pt x="15" y="6"/>
                    </a:lnTo>
                    <a:lnTo>
                      <a:pt x="21" y="4"/>
                    </a:lnTo>
                    <a:lnTo>
                      <a:pt x="27" y="2"/>
                    </a:lnTo>
                    <a:lnTo>
                      <a:pt x="33" y="0"/>
                    </a:lnTo>
                    <a:lnTo>
                      <a:pt x="39" y="2"/>
                    </a:lnTo>
                    <a:lnTo>
                      <a:pt x="45" y="4"/>
                    </a:lnTo>
                    <a:lnTo>
                      <a:pt x="51" y="6"/>
                    </a:lnTo>
                    <a:lnTo>
                      <a:pt x="57" y="10"/>
                    </a:lnTo>
                    <a:lnTo>
                      <a:pt x="59" y="16"/>
                    </a:lnTo>
                    <a:lnTo>
                      <a:pt x="63" y="22"/>
                    </a:lnTo>
                    <a:lnTo>
                      <a:pt x="65" y="28"/>
                    </a:lnTo>
                    <a:lnTo>
                      <a:pt x="65" y="34"/>
                    </a:lnTo>
                    <a:lnTo>
                      <a:pt x="65" y="40"/>
                    </a:lnTo>
                    <a:lnTo>
                      <a:pt x="61" y="46"/>
                    </a:lnTo>
                    <a:lnTo>
                      <a:pt x="59" y="52"/>
                    </a:lnTo>
                    <a:lnTo>
                      <a:pt x="55" y="58"/>
                    </a:lnTo>
                    <a:lnTo>
                      <a:pt x="49" y="60"/>
                    </a:lnTo>
                    <a:lnTo>
                      <a:pt x="45" y="63"/>
                    </a:lnTo>
                    <a:lnTo>
                      <a:pt x="37" y="65"/>
                    </a:lnTo>
                    <a:lnTo>
                      <a:pt x="31" y="65"/>
                    </a:lnTo>
                    <a:lnTo>
                      <a:pt x="25" y="65"/>
                    </a:lnTo>
                    <a:lnTo>
                      <a:pt x="19"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5" name="Freeform 660"/>
              <p:cNvSpPr>
                <a:spLocks/>
              </p:cNvSpPr>
              <p:nvPr/>
            </p:nvSpPr>
            <p:spPr bwMode="auto">
              <a:xfrm>
                <a:off x="5127" y="1610"/>
                <a:ext cx="65" cy="65"/>
              </a:xfrm>
              <a:custGeom>
                <a:avLst/>
                <a:gdLst>
                  <a:gd name="T0" fmla="*/ 19 w 65"/>
                  <a:gd name="T1" fmla="*/ 63 h 65"/>
                  <a:gd name="T2" fmla="*/ 19 w 65"/>
                  <a:gd name="T3" fmla="*/ 63 h 65"/>
                  <a:gd name="T4" fmla="*/ 13 w 65"/>
                  <a:gd name="T5" fmla="*/ 60 h 65"/>
                  <a:gd name="T6" fmla="*/ 9 w 65"/>
                  <a:gd name="T7" fmla="*/ 56 h 65"/>
                  <a:gd name="T8" fmla="*/ 5 w 65"/>
                  <a:gd name="T9" fmla="*/ 50 h 65"/>
                  <a:gd name="T10" fmla="*/ 1 w 65"/>
                  <a:gd name="T11" fmla="*/ 46 h 65"/>
                  <a:gd name="T12" fmla="*/ 0 w 65"/>
                  <a:gd name="T13" fmla="*/ 40 h 65"/>
                  <a:gd name="T14" fmla="*/ 0 w 65"/>
                  <a:gd name="T15" fmla="*/ 34 h 65"/>
                  <a:gd name="T16" fmla="*/ 1 w 65"/>
                  <a:gd name="T17" fmla="*/ 26 h 65"/>
                  <a:gd name="T18" fmla="*/ 3 w 65"/>
                  <a:gd name="T19" fmla="*/ 20 h 65"/>
                  <a:gd name="T20" fmla="*/ 5 w 65"/>
                  <a:gd name="T21" fmla="*/ 14 h 65"/>
                  <a:gd name="T22" fmla="*/ 9 w 65"/>
                  <a:gd name="T23" fmla="*/ 10 h 65"/>
                  <a:gd name="T24" fmla="*/ 15 w 65"/>
                  <a:gd name="T25" fmla="*/ 6 h 65"/>
                  <a:gd name="T26" fmla="*/ 21 w 65"/>
                  <a:gd name="T27" fmla="*/ 4 h 65"/>
                  <a:gd name="T28" fmla="*/ 27 w 65"/>
                  <a:gd name="T29" fmla="*/ 2 h 65"/>
                  <a:gd name="T30" fmla="*/ 33 w 65"/>
                  <a:gd name="T31" fmla="*/ 0 h 65"/>
                  <a:gd name="T32" fmla="*/ 39 w 65"/>
                  <a:gd name="T33" fmla="*/ 2 h 65"/>
                  <a:gd name="T34" fmla="*/ 45 w 65"/>
                  <a:gd name="T35" fmla="*/ 4 h 65"/>
                  <a:gd name="T36" fmla="*/ 51 w 65"/>
                  <a:gd name="T37" fmla="*/ 6 h 65"/>
                  <a:gd name="T38" fmla="*/ 57 w 65"/>
                  <a:gd name="T39" fmla="*/ 10 h 65"/>
                  <a:gd name="T40" fmla="*/ 59 w 65"/>
                  <a:gd name="T41" fmla="*/ 16 h 65"/>
                  <a:gd name="T42" fmla="*/ 63 w 65"/>
                  <a:gd name="T43" fmla="*/ 22 h 65"/>
                  <a:gd name="T44" fmla="*/ 65 w 65"/>
                  <a:gd name="T45" fmla="*/ 28 h 65"/>
                  <a:gd name="T46" fmla="*/ 65 w 65"/>
                  <a:gd name="T47" fmla="*/ 34 h 65"/>
                  <a:gd name="T48" fmla="*/ 65 w 65"/>
                  <a:gd name="T49" fmla="*/ 40 h 65"/>
                  <a:gd name="T50" fmla="*/ 61 w 65"/>
                  <a:gd name="T51" fmla="*/ 46 h 65"/>
                  <a:gd name="T52" fmla="*/ 59 w 65"/>
                  <a:gd name="T53" fmla="*/ 52 h 65"/>
                  <a:gd name="T54" fmla="*/ 55 w 65"/>
                  <a:gd name="T55" fmla="*/ 58 h 65"/>
                  <a:gd name="T56" fmla="*/ 49 w 65"/>
                  <a:gd name="T57" fmla="*/ 60 h 65"/>
                  <a:gd name="T58" fmla="*/ 45 w 65"/>
                  <a:gd name="T59" fmla="*/ 63 h 65"/>
                  <a:gd name="T60" fmla="*/ 37 w 65"/>
                  <a:gd name="T61" fmla="*/ 65 h 65"/>
                  <a:gd name="T62" fmla="*/ 31 w 65"/>
                  <a:gd name="T63" fmla="*/ 65 h 65"/>
                  <a:gd name="T64" fmla="*/ 25 w 65"/>
                  <a:gd name="T65" fmla="*/ 65 h 65"/>
                  <a:gd name="T66" fmla="*/ 19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9" y="63"/>
                    </a:moveTo>
                    <a:lnTo>
                      <a:pt x="19" y="63"/>
                    </a:lnTo>
                    <a:lnTo>
                      <a:pt x="13" y="60"/>
                    </a:lnTo>
                    <a:lnTo>
                      <a:pt x="9" y="56"/>
                    </a:lnTo>
                    <a:lnTo>
                      <a:pt x="5" y="50"/>
                    </a:lnTo>
                    <a:lnTo>
                      <a:pt x="1" y="46"/>
                    </a:lnTo>
                    <a:lnTo>
                      <a:pt x="0" y="40"/>
                    </a:lnTo>
                    <a:lnTo>
                      <a:pt x="0" y="34"/>
                    </a:lnTo>
                    <a:lnTo>
                      <a:pt x="1" y="26"/>
                    </a:lnTo>
                    <a:lnTo>
                      <a:pt x="3" y="20"/>
                    </a:lnTo>
                    <a:lnTo>
                      <a:pt x="5" y="14"/>
                    </a:lnTo>
                    <a:lnTo>
                      <a:pt x="9" y="10"/>
                    </a:lnTo>
                    <a:lnTo>
                      <a:pt x="15" y="6"/>
                    </a:lnTo>
                    <a:lnTo>
                      <a:pt x="21" y="4"/>
                    </a:lnTo>
                    <a:lnTo>
                      <a:pt x="27" y="2"/>
                    </a:lnTo>
                    <a:lnTo>
                      <a:pt x="33" y="0"/>
                    </a:lnTo>
                    <a:lnTo>
                      <a:pt x="39" y="2"/>
                    </a:lnTo>
                    <a:lnTo>
                      <a:pt x="45" y="4"/>
                    </a:lnTo>
                    <a:lnTo>
                      <a:pt x="51" y="6"/>
                    </a:lnTo>
                    <a:lnTo>
                      <a:pt x="57" y="10"/>
                    </a:lnTo>
                    <a:lnTo>
                      <a:pt x="59" y="16"/>
                    </a:lnTo>
                    <a:lnTo>
                      <a:pt x="63" y="22"/>
                    </a:lnTo>
                    <a:lnTo>
                      <a:pt x="65" y="28"/>
                    </a:lnTo>
                    <a:lnTo>
                      <a:pt x="65" y="34"/>
                    </a:lnTo>
                    <a:lnTo>
                      <a:pt x="65" y="40"/>
                    </a:lnTo>
                    <a:lnTo>
                      <a:pt x="61" y="46"/>
                    </a:lnTo>
                    <a:lnTo>
                      <a:pt x="59" y="52"/>
                    </a:lnTo>
                    <a:lnTo>
                      <a:pt x="55" y="58"/>
                    </a:lnTo>
                    <a:lnTo>
                      <a:pt x="49" y="60"/>
                    </a:lnTo>
                    <a:lnTo>
                      <a:pt x="45" y="63"/>
                    </a:lnTo>
                    <a:lnTo>
                      <a:pt x="37" y="65"/>
                    </a:lnTo>
                    <a:lnTo>
                      <a:pt x="31" y="65"/>
                    </a:lnTo>
                    <a:lnTo>
                      <a:pt x="25" y="65"/>
                    </a:lnTo>
                    <a:lnTo>
                      <a:pt x="19"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6" name="Freeform 661"/>
              <p:cNvSpPr>
                <a:spLocks/>
              </p:cNvSpPr>
              <p:nvPr/>
            </p:nvSpPr>
            <p:spPr bwMode="auto">
              <a:xfrm>
                <a:off x="5103" y="1721"/>
                <a:ext cx="65" cy="63"/>
              </a:xfrm>
              <a:custGeom>
                <a:avLst/>
                <a:gdLst>
                  <a:gd name="T0" fmla="*/ 61 w 65"/>
                  <a:gd name="T1" fmla="*/ 45 h 63"/>
                  <a:gd name="T2" fmla="*/ 59 w 65"/>
                  <a:gd name="T3" fmla="*/ 49 h 63"/>
                  <a:gd name="T4" fmla="*/ 55 w 65"/>
                  <a:gd name="T5" fmla="*/ 55 h 63"/>
                  <a:gd name="T6" fmla="*/ 49 w 65"/>
                  <a:gd name="T7" fmla="*/ 59 h 63"/>
                  <a:gd name="T8" fmla="*/ 43 w 65"/>
                  <a:gd name="T9" fmla="*/ 61 h 63"/>
                  <a:gd name="T10" fmla="*/ 37 w 65"/>
                  <a:gd name="T11" fmla="*/ 63 h 63"/>
                  <a:gd name="T12" fmla="*/ 31 w 65"/>
                  <a:gd name="T13" fmla="*/ 63 h 63"/>
                  <a:gd name="T14" fmla="*/ 25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0 w 65"/>
                  <a:gd name="T27" fmla="*/ 37 h 63"/>
                  <a:gd name="T28" fmla="*/ 0 w 65"/>
                  <a:gd name="T29" fmla="*/ 29 h 63"/>
                  <a:gd name="T30" fmla="*/ 2 w 65"/>
                  <a:gd name="T31" fmla="*/ 25 h 63"/>
                  <a:gd name="T32" fmla="*/ 4 w 65"/>
                  <a:gd name="T33" fmla="*/ 17 h 63"/>
                  <a:gd name="T34" fmla="*/ 6 w 65"/>
                  <a:gd name="T35" fmla="*/ 14 h 63"/>
                  <a:gd name="T36" fmla="*/ 10 w 65"/>
                  <a:gd name="T37" fmla="*/ 8 h 63"/>
                  <a:gd name="T38" fmla="*/ 16 w 65"/>
                  <a:gd name="T39" fmla="*/ 4 h 63"/>
                  <a:gd name="T40" fmla="*/ 22 w 65"/>
                  <a:gd name="T41" fmla="*/ 2 h 63"/>
                  <a:gd name="T42" fmla="*/ 27 w 65"/>
                  <a:gd name="T43" fmla="*/ 0 h 63"/>
                  <a:gd name="T44" fmla="*/ 33 w 65"/>
                  <a:gd name="T45" fmla="*/ 0 h 63"/>
                  <a:gd name="T46" fmla="*/ 39 w 65"/>
                  <a:gd name="T47" fmla="*/ 0 h 63"/>
                  <a:gd name="T48" fmla="*/ 45 w 65"/>
                  <a:gd name="T49" fmla="*/ 2 h 63"/>
                  <a:gd name="T50" fmla="*/ 51 w 65"/>
                  <a:gd name="T51" fmla="*/ 6 h 63"/>
                  <a:gd name="T52" fmla="*/ 55 w 65"/>
                  <a:gd name="T53" fmla="*/ 10 h 63"/>
                  <a:gd name="T54" fmla="*/ 59 w 65"/>
                  <a:gd name="T55" fmla="*/ 14 h 63"/>
                  <a:gd name="T56" fmla="*/ 63 w 65"/>
                  <a:gd name="T57" fmla="*/ 19 h 63"/>
                  <a:gd name="T58" fmla="*/ 65 w 65"/>
                  <a:gd name="T59" fmla="*/ 25 h 63"/>
                  <a:gd name="T60" fmla="*/ 65 w 65"/>
                  <a:gd name="T61" fmla="*/ 31 h 63"/>
                  <a:gd name="T62" fmla="*/ 63 w 65"/>
                  <a:gd name="T63" fmla="*/ 37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0" y="37"/>
                    </a:lnTo>
                    <a:lnTo>
                      <a:pt x="0" y="29"/>
                    </a:lnTo>
                    <a:lnTo>
                      <a:pt x="2" y="25"/>
                    </a:lnTo>
                    <a:lnTo>
                      <a:pt x="4" y="17"/>
                    </a:lnTo>
                    <a:lnTo>
                      <a:pt x="6" y="14"/>
                    </a:lnTo>
                    <a:lnTo>
                      <a:pt x="10" y="8"/>
                    </a:lnTo>
                    <a:lnTo>
                      <a:pt x="16" y="4"/>
                    </a:lnTo>
                    <a:lnTo>
                      <a:pt x="22" y="2"/>
                    </a:lnTo>
                    <a:lnTo>
                      <a:pt x="27" y="0"/>
                    </a:lnTo>
                    <a:lnTo>
                      <a:pt x="33" y="0"/>
                    </a:lnTo>
                    <a:lnTo>
                      <a:pt x="39" y="0"/>
                    </a:lnTo>
                    <a:lnTo>
                      <a:pt x="45" y="2"/>
                    </a:lnTo>
                    <a:lnTo>
                      <a:pt x="51" y="6"/>
                    </a:lnTo>
                    <a:lnTo>
                      <a:pt x="55" y="10"/>
                    </a:lnTo>
                    <a:lnTo>
                      <a:pt x="59" y="14"/>
                    </a:lnTo>
                    <a:lnTo>
                      <a:pt x="63" y="19"/>
                    </a:lnTo>
                    <a:lnTo>
                      <a:pt x="65" y="25"/>
                    </a:lnTo>
                    <a:lnTo>
                      <a:pt x="65" y="31"/>
                    </a:lnTo>
                    <a:lnTo>
                      <a:pt x="63" y="37"/>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7" name="Freeform 662"/>
              <p:cNvSpPr>
                <a:spLocks/>
              </p:cNvSpPr>
              <p:nvPr/>
            </p:nvSpPr>
            <p:spPr bwMode="auto">
              <a:xfrm>
                <a:off x="5103" y="1721"/>
                <a:ext cx="65" cy="63"/>
              </a:xfrm>
              <a:custGeom>
                <a:avLst/>
                <a:gdLst>
                  <a:gd name="T0" fmla="*/ 61 w 65"/>
                  <a:gd name="T1" fmla="*/ 45 h 63"/>
                  <a:gd name="T2" fmla="*/ 61 w 65"/>
                  <a:gd name="T3" fmla="*/ 45 h 63"/>
                  <a:gd name="T4" fmla="*/ 59 w 65"/>
                  <a:gd name="T5" fmla="*/ 49 h 63"/>
                  <a:gd name="T6" fmla="*/ 55 w 65"/>
                  <a:gd name="T7" fmla="*/ 55 h 63"/>
                  <a:gd name="T8" fmla="*/ 49 w 65"/>
                  <a:gd name="T9" fmla="*/ 59 h 63"/>
                  <a:gd name="T10" fmla="*/ 43 w 65"/>
                  <a:gd name="T11" fmla="*/ 61 h 63"/>
                  <a:gd name="T12" fmla="*/ 37 w 65"/>
                  <a:gd name="T13" fmla="*/ 63 h 63"/>
                  <a:gd name="T14" fmla="*/ 31 w 65"/>
                  <a:gd name="T15" fmla="*/ 63 h 63"/>
                  <a:gd name="T16" fmla="*/ 25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0 w 65"/>
                  <a:gd name="T29" fmla="*/ 37 h 63"/>
                  <a:gd name="T30" fmla="*/ 0 w 65"/>
                  <a:gd name="T31" fmla="*/ 29 h 63"/>
                  <a:gd name="T32" fmla="*/ 2 w 65"/>
                  <a:gd name="T33" fmla="*/ 25 h 63"/>
                  <a:gd name="T34" fmla="*/ 4 w 65"/>
                  <a:gd name="T35" fmla="*/ 17 h 63"/>
                  <a:gd name="T36" fmla="*/ 6 w 65"/>
                  <a:gd name="T37" fmla="*/ 14 h 63"/>
                  <a:gd name="T38" fmla="*/ 10 w 65"/>
                  <a:gd name="T39" fmla="*/ 8 h 63"/>
                  <a:gd name="T40" fmla="*/ 16 w 65"/>
                  <a:gd name="T41" fmla="*/ 4 h 63"/>
                  <a:gd name="T42" fmla="*/ 22 w 65"/>
                  <a:gd name="T43" fmla="*/ 2 h 63"/>
                  <a:gd name="T44" fmla="*/ 27 w 65"/>
                  <a:gd name="T45" fmla="*/ 0 h 63"/>
                  <a:gd name="T46" fmla="*/ 33 w 65"/>
                  <a:gd name="T47" fmla="*/ 0 h 63"/>
                  <a:gd name="T48" fmla="*/ 39 w 65"/>
                  <a:gd name="T49" fmla="*/ 0 h 63"/>
                  <a:gd name="T50" fmla="*/ 45 w 65"/>
                  <a:gd name="T51" fmla="*/ 2 h 63"/>
                  <a:gd name="T52" fmla="*/ 51 w 65"/>
                  <a:gd name="T53" fmla="*/ 6 h 63"/>
                  <a:gd name="T54" fmla="*/ 55 w 65"/>
                  <a:gd name="T55" fmla="*/ 10 h 63"/>
                  <a:gd name="T56" fmla="*/ 59 w 65"/>
                  <a:gd name="T57" fmla="*/ 14 h 63"/>
                  <a:gd name="T58" fmla="*/ 63 w 65"/>
                  <a:gd name="T59" fmla="*/ 19 h 63"/>
                  <a:gd name="T60" fmla="*/ 65 w 65"/>
                  <a:gd name="T61" fmla="*/ 25 h 63"/>
                  <a:gd name="T62" fmla="*/ 65 w 65"/>
                  <a:gd name="T63" fmla="*/ 31 h 63"/>
                  <a:gd name="T64" fmla="*/ 63 w 65"/>
                  <a:gd name="T65" fmla="*/ 37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0" y="37"/>
                    </a:lnTo>
                    <a:lnTo>
                      <a:pt x="0" y="29"/>
                    </a:lnTo>
                    <a:lnTo>
                      <a:pt x="2" y="25"/>
                    </a:lnTo>
                    <a:lnTo>
                      <a:pt x="4" y="17"/>
                    </a:lnTo>
                    <a:lnTo>
                      <a:pt x="6" y="14"/>
                    </a:lnTo>
                    <a:lnTo>
                      <a:pt x="10" y="8"/>
                    </a:lnTo>
                    <a:lnTo>
                      <a:pt x="16" y="4"/>
                    </a:lnTo>
                    <a:lnTo>
                      <a:pt x="22" y="2"/>
                    </a:lnTo>
                    <a:lnTo>
                      <a:pt x="27" y="0"/>
                    </a:lnTo>
                    <a:lnTo>
                      <a:pt x="33" y="0"/>
                    </a:lnTo>
                    <a:lnTo>
                      <a:pt x="39" y="0"/>
                    </a:lnTo>
                    <a:lnTo>
                      <a:pt x="45" y="2"/>
                    </a:lnTo>
                    <a:lnTo>
                      <a:pt x="51" y="6"/>
                    </a:lnTo>
                    <a:lnTo>
                      <a:pt x="55" y="10"/>
                    </a:lnTo>
                    <a:lnTo>
                      <a:pt x="59" y="14"/>
                    </a:lnTo>
                    <a:lnTo>
                      <a:pt x="63" y="19"/>
                    </a:lnTo>
                    <a:lnTo>
                      <a:pt x="65" y="25"/>
                    </a:lnTo>
                    <a:lnTo>
                      <a:pt x="65" y="31"/>
                    </a:lnTo>
                    <a:lnTo>
                      <a:pt x="63" y="37"/>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8" name="Freeform 663"/>
              <p:cNvSpPr>
                <a:spLocks/>
              </p:cNvSpPr>
              <p:nvPr/>
            </p:nvSpPr>
            <p:spPr bwMode="auto">
              <a:xfrm>
                <a:off x="5270" y="1679"/>
                <a:ext cx="65" cy="65"/>
              </a:xfrm>
              <a:custGeom>
                <a:avLst/>
                <a:gdLst>
                  <a:gd name="T0" fmla="*/ 63 w 65"/>
                  <a:gd name="T1" fmla="*/ 46 h 65"/>
                  <a:gd name="T2" fmla="*/ 59 w 65"/>
                  <a:gd name="T3" fmla="*/ 52 h 65"/>
                  <a:gd name="T4" fmla="*/ 55 w 65"/>
                  <a:gd name="T5" fmla="*/ 57 h 65"/>
                  <a:gd name="T6" fmla="*/ 49 w 65"/>
                  <a:gd name="T7" fmla="*/ 59 h 65"/>
                  <a:gd name="T8" fmla="*/ 44 w 65"/>
                  <a:gd name="T9" fmla="*/ 63 h 65"/>
                  <a:gd name="T10" fmla="*/ 40 w 65"/>
                  <a:gd name="T11" fmla="*/ 65 h 65"/>
                  <a:gd name="T12" fmla="*/ 32 w 65"/>
                  <a:gd name="T13" fmla="*/ 65 h 65"/>
                  <a:gd name="T14" fmla="*/ 26 w 65"/>
                  <a:gd name="T15" fmla="*/ 65 h 65"/>
                  <a:gd name="T16" fmla="*/ 20 w 65"/>
                  <a:gd name="T17" fmla="*/ 61 h 65"/>
                  <a:gd name="T18" fmla="*/ 14 w 65"/>
                  <a:gd name="T19" fmla="*/ 59 h 65"/>
                  <a:gd name="T20" fmla="*/ 10 w 65"/>
                  <a:gd name="T21" fmla="*/ 56 h 65"/>
                  <a:gd name="T22" fmla="*/ 6 w 65"/>
                  <a:gd name="T23" fmla="*/ 50 h 65"/>
                  <a:gd name="T24" fmla="*/ 2 w 65"/>
                  <a:gd name="T25" fmla="*/ 44 h 65"/>
                  <a:gd name="T26" fmla="*/ 2 w 65"/>
                  <a:gd name="T27" fmla="*/ 38 h 65"/>
                  <a:gd name="T28" fmla="*/ 0 w 65"/>
                  <a:gd name="T29" fmla="*/ 32 h 65"/>
                  <a:gd name="T30" fmla="*/ 2 w 65"/>
                  <a:gd name="T31" fmla="*/ 26 h 65"/>
                  <a:gd name="T32" fmla="*/ 4 w 65"/>
                  <a:gd name="T33" fmla="*/ 20 h 65"/>
                  <a:gd name="T34" fmla="*/ 6 w 65"/>
                  <a:gd name="T35" fmla="*/ 14 h 65"/>
                  <a:gd name="T36" fmla="*/ 10 w 65"/>
                  <a:gd name="T37" fmla="*/ 10 h 65"/>
                  <a:gd name="T38" fmla="*/ 16 w 65"/>
                  <a:gd name="T39" fmla="*/ 6 h 65"/>
                  <a:gd name="T40" fmla="*/ 22 w 65"/>
                  <a:gd name="T41" fmla="*/ 2 h 65"/>
                  <a:gd name="T42" fmla="*/ 28 w 65"/>
                  <a:gd name="T43" fmla="*/ 0 h 65"/>
                  <a:gd name="T44" fmla="*/ 34 w 65"/>
                  <a:gd name="T45" fmla="*/ 0 h 65"/>
                  <a:gd name="T46" fmla="*/ 40 w 65"/>
                  <a:gd name="T47" fmla="*/ 0 h 65"/>
                  <a:gd name="T48" fmla="*/ 46 w 65"/>
                  <a:gd name="T49" fmla="*/ 2 h 65"/>
                  <a:gd name="T50" fmla="*/ 51 w 65"/>
                  <a:gd name="T51" fmla="*/ 6 h 65"/>
                  <a:gd name="T52" fmla="*/ 57 w 65"/>
                  <a:gd name="T53" fmla="*/ 10 h 65"/>
                  <a:gd name="T54" fmla="*/ 61 w 65"/>
                  <a:gd name="T55" fmla="*/ 16 h 65"/>
                  <a:gd name="T56" fmla="*/ 63 w 65"/>
                  <a:gd name="T57" fmla="*/ 22 h 65"/>
                  <a:gd name="T58" fmla="*/ 65 w 65"/>
                  <a:gd name="T59" fmla="*/ 28 h 65"/>
                  <a:gd name="T60" fmla="*/ 65 w 65"/>
                  <a:gd name="T61" fmla="*/ 34 h 65"/>
                  <a:gd name="T62" fmla="*/ 65 w 65"/>
                  <a:gd name="T63" fmla="*/ 40 h 65"/>
                  <a:gd name="T64" fmla="*/ 63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6"/>
                    </a:moveTo>
                    <a:lnTo>
                      <a:pt x="59" y="52"/>
                    </a:lnTo>
                    <a:lnTo>
                      <a:pt x="55" y="57"/>
                    </a:lnTo>
                    <a:lnTo>
                      <a:pt x="49" y="59"/>
                    </a:lnTo>
                    <a:lnTo>
                      <a:pt x="44" y="63"/>
                    </a:lnTo>
                    <a:lnTo>
                      <a:pt x="40" y="65"/>
                    </a:lnTo>
                    <a:lnTo>
                      <a:pt x="32" y="65"/>
                    </a:lnTo>
                    <a:lnTo>
                      <a:pt x="26" y="65"/>
                    </a:lnTo>
                    <a:lnTo>
                      <a:pt x="20" y="61"/>
                    </a:lnTo>
                    <a:lnTo>
                      <a:pt x="14" y="59"/>
                    </a:lnTo>
                    <a:lnTo>
                      <a:pt x="10" y="56"/>
                    </a:lnTo>
                    <a:lnTo>
                      <a:pt x="6" y="50"/>
                    </a:lnTo>
                    <a:lnTo>
                      <a:pt x="2" y="44"/>
                    </a:lnTo>
                    <a:lnTo>
                      <a:pt x="2" y="38"/>
                    </a:lnTo>
                    <a:lnTo>
                      <a:pt x="0" y="32"/>
                    </a:lnTo>
                    <a:lnTo>
                      <a:pt x="2" y="26"/>
                    </a:lnTo>
                    <a:lnTo>
                      <a:pt x="4" y="20"/>
                    </a:lnTo>
                    <a:lnTo>
                      <a:pt x="6" y="14"/>
                    </a:lnTo>
                    <a:lnTo>
                      <a:pt x="10" y="10"/>
                    </a:lnTo>
                    <a:lnTo>
                      <a:pt x="16" y="6"/>
                    </a:lnTo>
                    <a:lnTo>
                      <a:pt x="22" y="2"/>
                    </a:lnTo>
                    <a:lnTo>
                      <a:pt x="28" y="0"/>
                    </a:lnTo>
                    <a:lnTo>
                      <a:pt x="34" y="0"/>
                    </a:lnTo>
                    <a:lnTo>
                      <a:pt x="40" y="0"/>
                    </a:lnTo>
                    <a:lnTo>
                      <a:pt x="46" y="2"/>
                    </a:lnTo>
                    <a:lnTo>
                      <a:pt x="51" y="6"/>
                    </a:lnTo>
                    <a:lnTo>
                      <a:pt x="57" y="10"/>
                    </a:lnTo>
                    <a:lnTo>
                      <a:pt x="61" y="16"/>
                    </a:lnTo>
                    <a:lnTo>
                      <a:pt x="63" y="22"/>
                    </a:lnTo>
                    <a:lnTo>
                      <a:pt x="65" y="28"/>
                    </a:lnTo>
                    <a:lnTo>
                      <a:pt x="65" y="34"/>
                    </a:lnTo>
                    <a:lnTo>
                      <a:pt x="65" y="40"/>
                    </a:lnTo>
                    <a:lnTo>
                      <a:pt x="63"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9" name="Freeform 664"/>
              <p:cNvSpPr>
                <a:spLocks/>
              </p:cNvSpPr>
              <p:nvPr/>
            </p:nvSpPr>
            <p:spPr bwMode="auto">
              <a:xfrm>
                <a:off x="5270" y="1679"/>
                <a:ext cx="65" cy="65"/>
              </a:xfrm>
              <a:custGeom>
                <a:avLst/>
                <a:gdLst>
                  <a:gd name="T0" fmla="*/ 63 w 65"/>
                  <a:gd name="T1" fmla="*/ 46 h 65"/>
                  <a:gd name="T2" fmla="*/ 63 w 65"/>
                  <a:gd name="T3" fmla="*/ 46 h 65"/>
                  <a:gd name="T4" fmla="*/ 59 w 65"/>
                  <a:gd name="T5" fmla="*/ 52 h 65"/>
                  <a:gd name="T6" fmla="*/ 55 w 65"/>
                  <a:gd name="T7" fmla="*/ 57 h 65"/>
                  <a:gd name="T8" fmla="*/ 49 w 65"/>
                  <a:gd name="T9" fmla="*/ 59 h 65"/>
                  <a:gd name="T10" fmla="*/ 44 w 65"/>
                  <a:gd name="T11" fmla="*/ 63 h 65"/>
                  <a:gd name="T12" fmla="*/ 40 w 65"/>
                  <a:gd name="T13" fmla="*/ 65 h 65"/>
                  <a:gd name="T14" fmla="*/ 32 w 65"/>
                  <a:gd name="T15" fmla="*/ 65 h 65"/>
                  <a:gd name="T16" fmla="*/ 26 w 65"/>
                  <a:gd name="T17" fmla="*/ 65 h 65"/>
                  <a:gd name="T18" fmla="*/ 20 w 65"/>
                  <a:gd name="T19" fmla="*/ 61 h 65"/>
                  <a:gd name="T20" fmla="*/ 14 w 65"/>
                  <a:gd name="T21" fmla="*/ 59 h 65"/>
                  <a:gd name="T22" fmla="*/ 10 w 65"/>
                  <a:gd name="T23" fmla="*/ 56 h 65"/>
                  <a:gd name="T24" fmla="*/ 6 w 65"/>
                  <a:gd name="T25" fmla="*/ 50 h 65"/>
                  <a:gd name="T26" fmla="*/ 2 w 65"/>
                  <a:gd name="T27" fmla="*/ 44 h 65"/>
                  <a:gd name="T28" fmla="*/ 2 w 65"/>
                  <a:gd name="T29" fmla="*/ 38 h 65"/>
                  <a:gd name="T30" fmla="*/ 0 w 65"/>
                  <a:gd name="T31" fmla="*/ 32 h 65"/>
                  <a:gd name="T32" fmla="*/ 2 w 65"/>
                  <a:gd name="T33" fmla="*/ 26 h 65"/>
                  <a:gd name="T34" fmla="*/ 4 w 65"/>
                  <a:gd name="T35" fmla="*/ 20 h 65"/>
                  <a:gd name="T36" fmla="*/ 6 w 65"/>
                  <a:gd name="T37" fmla="*/ 14 h 65"/>
                  <a:gd name="T38" fmla="*/ 10 w 65"/>
                  <a:gd name="T39" fmla="*/ 10 h 65"/>
                  <a:gd name="T40" fmla="*/ 16 w 65"/>
                  <a:gd name="T41" fmla="*/ 6 h 65"/>
                  <a:gd name="T42" fmla="*/ 22 w 65"/>
                  <a:gd name="T43" fmla="*/ 2 h 65"/>
                  <a:gd name="T44" fmla="*/ 28 w 65"/>
                  <a:gd name="T45" fmla="*/ 0 h 65"/>
                  <a:gd name="T46" fmla="*/ 34 w 65"/>
                  <a:gd name="T47" fmla="*/ 0 h 65"/>
                  <a:gd name="T48" fmla="*/ 40 w 65"/>
                  <a:gd name="T49" fmla="*/ 0 h 65"/>
                  <a:gd name="T50" fmla="*/ 46 w 65"/>
                  <a:gd name="T51" fmla="*/ 2 h 65"/>
                  <a:gd name="T52" fmla="*/ 51 w 65"/>
                  <a:gd name="T53" fmla="*/ 6 h 65"/>
                  <a:gd name="T54" fmla="*/ 57 w 65"/>
                  <a:gd name="T55" fmla="*/ 10 h 65"/>
                  <a:gd name="T56" fmla="*/ 61 w 65"/>
                  <a:gd name="T57" fmla="*/ 16 h 65"/>
                  <a:gd name="T58" fmla="*/ 63 w 65"/>
                  <a:gd name="T59" fmla="*/ 22 h 65"/>
                  <a:gd name="T60" fmla="*/ 65 w 65"/>
                  <a:gd name="T61" fmla="*/ 28 h 65"/>
                  <a:gd name="T62" fmla="*/ 65 w 65"/>
                  <a:gd name="T63" fmla="*/ 34 h 65"/>
                  <a:gd name="T64" fmla="*/ 65 w 65"/>
                  <a:gd name="T65" fmla="*/ 40 h 65"/>
                  <a:gd name="T66" fmla="*/ 63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6"/>
                    </a:moveTo>
                    <a:lnTo>
                      <a:pt x="63" y="46"/>
                    </a:lnTo>
                    <a:lnTo>
                      <a:pt x="59" y="52"/>
                    </a:lnTo>
                    <a:lnTo>
                      <a:pt x="55" y="57"/>
                    </a:lnTo>
                    <a:lnTo>
                      <a:pt x="49" y="59"/>
                    </a:lnTo>
                    <a:lnTo>
                      <a:pt x="44" y="63"/>
                    </a:lnTo>
                    <a:lnTo>
                      <a:pt x="40" y="65"/>
                    </a:lnTo>
                    <a:lnTo>
                      <a:pt x="32" y="65"/>
                    </a:lnTo>
                    <a:lnTo>
                      <a:pt x="26" y="65"/>
                    </a:lnTo>
                    <a:lnTo>
                      <a:pt x="20" y="61"/>
                    </a:lnTo>
                    <a:lnTo>
                      <a:pt x="14" y="59"/>
                    </a:lnTo>
                    <a:lnTo>
                      <a:pt x="10" y="56"/>
                    </a:lnTo>
                    <a:lnTo>
                      <a:pt x="6" y="50"/>
                    </a:lnTo>
                    <a:lnTo>
                      <a:pt x="2" y="44"/>
                    </a:lnTo>
                    <a:lnTo>
                      <a:pt x="2" y="38"/>
                    </a:lnTo>
                    <a:lnTo>
                      <a:pt x="0" y="32"/>
                    </a:lnTo>
                    <a:lnTo>
                      <a:pt x="2" y="26"/>
                    </a:lnTo>
                    <a:lnTo>
                      <a:pt x="4" y="20"/>
                    </a:lnTo>
                    <a:lnTo>
                      <a:pt x="6" y="14"/>
                    </a:lnTo>
                    <a:lnTo>
                      <a:pt x="10" y="10"/>
                    </a:lnTo>
                    <a:lnTo>
                      <a:pt x="16" y="6"/>
                    </a:lnTo>
                    <a:lnTo>
                      <a:pt x="22" y="2"/>
                    </a:lnTo>
                    <a:lnTo>
                      <a:pt x="28" y="0"/>
                    </a:lnTo>
                    <a:lnTo>
                      <a:pt x="34" y="0"/>
                    </a:lnTo>
                    <a:lnTo>
                      <a:pt x="40" y="0"/>
                    </a:lnTo>
                    <a:lnTo>
                      <a:pt x="46" y="2"/>
                    </a:lnTo>
                    <a:lnTo>
                      <a:pt x="51" y="6"/>
                    </a:lnTo>
                    <a:lnTo>
                      <a:pt x="57" y="10"/>
                    </a:lnTo>
                    <a:lnTo>
                      <a:pt x="61" y="16"/>
                    </a:lnTo>
                    <a:lnTo>
                      <a:pt x="63" y="22"/>
                    </a:lnTo>
                    <a:lnTo>
                      <a:pt x="65" y="28"/>
                    </a:lnTo>
                    <a:lnTo>
                      <a:pt x="65" y="34"/>
                    </a:lnTo>
                    <a:lnTo>
                      <a:pt x="65" y="40"/>
                    </a:lnTo>
                    <a:lnTo>
                      <a:pt x="63"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0" name="Freeform 665"/>
              <p:cNvSpPr>
                <a:spLocks/>
              </p:cNvSpPr>
              <p:nvPr/>
            </p:nvSpPr>
            <p:spPr bwMode="auto">
              <a:xfrm>
                <a:off x="5121" y="1673"/>
                <a:ext cx="65" cy="63"/>
              </a:xfrm>
              <a:custGeom>
                <a:avLst/>
                <a:gdLst>
                  <a:gd name="T0" fmla="*/ 45 w 65"/>
                  <a:gd name="T1" fmla="*/ 2 h 63"/>
                  <a:gd name="T2" fmla="*/ 51 w 65"/>
                  <a:gd name="T3" fmla="*/ 6 h 63"/>
                  <a:gd name="T4" fmla="*/ 57 w 65"/>
                  <a:gd name="T5" fmla="*/ 10 h 63"/>
                  <a:gd name="T6" fmla="*/ 61 w 65"/>
                  <a:gd name="T7" fmla="*/ 14 h 63"/>
                  <a:gd name="T8" fmla="*/ 63 w 65"/>
                  <a:gd name="T9" fmla="*/ 20 h 63"/>
                  <a:gd name="T10" fmla="*/ 65 w 65"/>
                  <a:gd name="T11" fmla="*/ 26 h 63"/>
                  <a:gd name="T12" fmla="*/ 65 w 65"/>
                  <a:gd name="T13" fmla="*/ 34 h 63"/>
                  <a:gd name="T14" fmla="*/ 65 w 65"/>
                  <a:gd name="T15" fmla="*/ 40 h 63"/>
                  <a:gd name="T16" fmla="*/ 63 w 65"/>
                  <a:gd name="T17" fmla="*/ 46 h 63"/>
                  <a:gd name="T18" fmla="*/ 59 w 65"/>
                  <a:gd name="T19" fmla="*/ 52 h 63"/>
                  <a:gd name="T20" fmla="*/ 55 w 65"/>
                  <a:gd name="T21" fmla="*/ 56 h 63"/>
                  <a:gd name="T22" fmla="*/ 51 w 65"/>
                  <a:gd name="T23" fmla="*/ 60 h 63"/>
                  <a:gd name="T24" fmla="*/ 45 w 65"/>
                  <a:gd name="T25" fmla="*/ 62 h 63"/>
                  <a:gd name="T26" fmla="*/ 39 w 65"/>
                  <a:gd name="T27" fmla="*/ 63 h 63"/>
                  <a:gd name="T28" fmla="*/ 31 w 65"/>
                  <a:gd name="T29" fmla="*/ 63 h 63"/>
                  <a:gd name="T30" fmla="*/ 25 w 65"/>
                  <a:gd name="T31" fmla="*/ 63 h 63"/>
                  <a:gd name="T32" fmla="*/ 19 w 65"/>
                  <a:gd name="T33" fmla="*/ 62 h 63"/>
                  <a:gd name="T34" fmla="*/ 13 w 65"/>
                  <a:gd name="T35" fmla="*/ 58 h 63"/>
                  <a:gd name="T36" fmla="*/ 9 w 65"/>
                  <a:gd name="T37" fmla="*/ 54 h 63"/>
                  <a:gd name="T38" fmla="*/ 6 w 65"/>
                  <a:gd name="T39" fmla="*/ 50 h 63"/>
                  <a:gd name="T40" fmla="*/ 4 w 65"/>
                  <a:gd name="T41" fmla="*/ 44 h 63"/>
                  <a:gd name="T42" fmla="*/ 2 w 65"/>
                  <a:gd name="T43" fmla="*/ 38 h 63"/>
                  <a:gd name="T44" fmla="*/ 0 w 65"/>
                  <a:gd name="T45" fmla="*/ 32 h 63"/>
                  <a:gd name="T46" fmla="*/ 2 w 65"/>
                  <a:gd name="T47" fmla="*/ 26 h 63"/>
                  <a:gd name="T48" fmla="*/ 4 w 65"/>
                  <a:gd name="T49" fmla="*/ 18 h 63"/>
                  <a:gd name="T50" fmla="*/ 6 w 65"/>
                  <a:gd name="T51" fmla="*/ 14 h 63"/>
                  <a:gd name="T52" fmla="*/ 11 w 65"/>
                  <a:gd name="T53" fmla="*/ 8 h 63"/>
                  <a:gd name="T54" fmla="*/ 15 w 65"/>
                  <a:gd name="T55" fmla="*/ 4 h 63"/>
                  <a:gd name="T56" fmla="*/ 21 w 65"/>
                  <a:gd name="T57" fmla="*/ 2 h 63"/>
                  <a:gd name="T58" fmla="*/ 27 w 65"/>
                  <a:gd name="T59" fmla="*/ 0 h 63"/>
                  <a:gd name="T60" fmla="*/ 33 w 65"/>
                  <a:gd name="T61" fmla="*/ 0 h 63"/>
                  <a:gd name="T62" fmla="*/ 39 w 65"/>
                  <a:gd name="T63" fmla="*/ 0 h 63"/>
                  <a:gd name="T64" fmla="*/ 45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5" y="2"/>
                    </a:moveTo>
                    <a:lnTo>
                      <a:pt x="51" y="6"/>
                    </a:lnTo>
                    <a:lnTo>
                      <a:pt x="57" y="10"/>
                    </a:lnTo>
                    <a:lnTo>
                      <a:pt x="61" y="14"/>
                    </a:lnTo>
                    <a:lnTo>
                      <a:pt x="63" y="20"/>
                    </a:lnTo>
                    <a:lnTo>
                      <a:pt x="65" y="26"/>
                    </a:lnTo>
                    <a:lnTo>
                      <a:pt x="65" y="34"/>
                    </a:lnTo>
                    <a:lnTo>
                      <a:pt x="65" y="40"/>
                    </a:lnTo>
                    <a:lnTo>
                      <a:pt x="63" y="46"/>
                    </a:lnTo>
                    <a:lnTo>
                      <a:pt x="59" y="52"/>
                    </a:lnTo>
                    <a:lnTo>
                      <a:pt x="55" y="56"/>
                    </a:lnTo>
                    <a:lnTo>
                      <a:pt x="51" y="60"/>
                    </a:lnTo>
                    <a:lnTo>
                      <a:pt x="45" y="62"/>
                    </a:lnTo>
                    <a:lnTo>
                      <a:pt x="39" y="63"/>
                    </a:lnTo>
                    <a:lnTo>
                      <a:pt x="31" y="63"/>
                    </a:lnTo>
                    <a:lnTo>
                      <a:pt x="25" y="63"/>
                    </a:lnTo>
                    <a:lnTo>
                      <a:pt x="19" y="62"/>
                    </a:lnTo>
                    <a:lnTo>
                      <a:pt x="13" y="58"/>
                    </a:lnTo>
                    <a:lnTo>
                      <a:pt x="9" y="54"/>
                    </a:lnTo>
                    <a:lnTo>
                      <a:pt x="6" y="50"/>
                    </a:lnTo>
                    <a:lnTo>
                      <a:pt x="4" y="44"/>
                    </a:lnTo>
                    <a:lnTo>
                      <a:pt x="2" y="38"/>
                    </a:lnTo>
                    <a:lnTo>
                      <a:pt x="0" y="32"/>
                    </a:lnTo>
                    <a:lnTo>
                      <a:pt x="2" y="26"/>
                    </a:lnTo>
                    <a:lnTo>
                      <a:pt x="4" y="18"/>
                    </a:lnTo>
                    <a:lnTo>
                      <a:pt x="6" y="14"/>
                    </a:lnTo>
                    <a:lnTo>
                      <a:pt x="11" y="8"/>
                    </a:lnTo>
                    <a:lnTo>
                      <a:pt x="15"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1" name="Freeform 666"/>
              <p:cNvSpPr>
                <a:spLocks/>
              </p:cNvSpPr>
              <p:nvPr/>
            </p:nvSpPr>
            <p:spPr bwMode="auto">
              <a:xfrm>
                <a:off x="5121" y="1673"/>
                <a:ext cx="65" cy="63"/>
              </a:xfrm>
              <a:custGeom>
                <a:avLst/>
                <a:gdLst>
                  <a:gd name="T0" fmla="*/ 45 w 65"/>
                  <a:gd name="T1" fmla="*/ 2 h 63"/>
                  <a:gd name="T2" fmla="*/ 45 w 65"/>
                  <a:gd name="T3" fmla="*/ 2 h 63"/>
                  <a:gd name="T4" fmla="*/ 51 w 65"/>
                  <a:gd name="T5" fmla="*/ 6 h 63"/>
                  <a:gd name="T6" fmla="*/ 57 w 65"/>
                  <a:gd name="T7" fmla="*/ 10 h 63"/>
                  <a:gd name="T8" fmla="*/ 61 w 65"/>
                  <a:gd name="T9" fmla="*/ 14 h 63"/>
                  <a:gd name="T10" fmla="*/ 63 w 65"/>
                  <a:gd name="T11" fmla="*/ 20 h 63"/>
                  <a:gd name="T12" fmla="*/ 65 w 65"/>
                  <a:gd name="T13" fmla="*/ 26 h 63"/>
                  <a:gd name="T14" fmla="*/ 65 w 65"/>
                  <a:gd name="T15" fmla="*/ 34 h 63"/>
                  <a:gd name="T16" fmla="*/ 65 w 65"/>
                  <a:gd name="T17" fmla="*/ 40 h 63"/>
                  <a:gd name="T18" fmla="*/ 63 w 65"/>
                  <a:gd name="T19" fmla="*/ 46 h 63"/>
                  <a:gd name="T20" fmla="*/ 59 w 65"/>
                  <a:gd name="T21" fmla="*/ 52 h 63"/>
                  <a:gd name="T22" fmla="*/ 55 w 65"/>
                  <a:gd name="T23" fmla="*/ 56 h 63"/>
                  <a:gd name="T24" fmla="*/ 51 w 65"/>
                  <a:gd name="T25" fmla="*/ 60 h 63"/>
                  <a:gd name="T26" fmla="*/ 45 w 65"/>
                  <a:gd name="T27" fmla="*/ 62 h 63"/>
                  <a:gd name="T28" fmla="*/ 39 w 65"/>
                  <a:gd name="T29" fmla="*/ 63 h 63"/>
                  <a:gd name="T30" fmla="*/ 31 w 65"/>
                  <a:gd name="T31" fmla="*/ 63 h 63"/>
                  <a:gd name="T32" fmla="*/ 25 w 65"/>
                  <a:gd name="T33" fmla="*/ 63 h 63"/>
                  <a:gd name="T34" fmla="*/ 19 w 65"/>
                  <a:gd name="T35" fmla="*/ 62 h 63"/>
                  <a:gd name="T36" fmla="*/ 13 w 65"/>
                  <a:gd name="T37" fmla="*/ 58 h 63"/>
                  <a:gd name="T38" fmla="*/ 9 w 65"/>
                  <a:gd name="T39" fmla="*/ 54 h 63"/>
                  <a:gd name="T40" fmla="*/ 6 w 65"/>
                  <a:gd name="T41" fmla="*/ 50 h 63"/>
                  <a:gd name="T42" fmla="*/ 4 w 65"/>
                  <a:gd name="T43" fmla="*/ 44 h 63"/>
                  <a:gd name="T44" fmla="*/ 2 w 65"/>
                  <a:gd name="T45" fmla="*/ 38 h 63"/>
                  <a:gd name="T46" fmla="*/ 0 w 65"/>
                  <a:gd name="T47" fmla="*/ 32 h 63"/>
                  <a:gd name="T48" fmla="*/ 2 w 65"/>
                  <a:gd name="T49" fmla="*/ 26 h 63"/>
                  <a:gd name="T50" fmla="*/ 4 w 65"/>
                  <a:gd name="T51" fmla="*/ 18 h 63"/>
                  <a:gd name="T52" fmla="*/ 6 w 65"/>
                  <a:gd name="T53" fmla="*/ 14 h 63"/>
                  <a:gd name="T54" fmla="*/ 11 w 65"/>
                  <a:gd name="T55" fmla="*/ 8 h 63"/>
                  <a:gd name="T56" fmla="*/ 15 w 65"/>
                  <a:gd name="T57" fmla="*/ 4 h 63"/>
                  <a:gd name="T58" fmla="*/ 21 w 65"/>
                  <a:gd name="T59" fmla="*/ 2 h 63"/>
                  <a:gd name="T60" fmla="*/ 27 w 65"/>
                  <a:gd name="T61" fmla="*/ 0 h 63"/>
                  <a:gd name="T62" fmla="*/ 33 w 65"/>
                  <a:gd name="T63" fmla="*/ 0 h 63"/>
                  <a:gd name="T64" fmla="*/ 39 w 65"/>
                  <a:gd name="T65" fmla="*/ 0 h 63"/>
                  <a:gd name="T66" fmla="*/ 45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5" y="2"/>
                    </a:moveTo>
                    <a:lnTo>
                      <a:pt x="45" y="2"/>
                    </a:lnTo>
                    <a:lnTo>
                      <a:pt x="51" y="6"/>
                    </a:lnTo>
                    <a:lnTo>
                      <a:pt x="57" y="10"/>
                    </a:lnTo>
                    <a:lnTo>
                      <a:pt x="61" y="14"/>
                    </a:lnTo>
                    <a:lnTo>
                      <a:pt x="63" y="20"/>
                    </a:lnTo>
                    <a:lnTo>
                      <a:pt x="65" y="26"/>
                    </a:lnTo>
                    <a:lnTo>
                      <a:pt x="65" y="34"/>
                    </a:lnTo>
                    <a:lnTo>
                      <a:pt x="65" y="40"/>
                    </a:lnTo>
                    <a:lnTo>
                      <a:pt x="63" y="46"/>
                    </a:lnTo>
                    <a:lnTo>
                      <a:pt x="59" y="52"/>
                    </a:lnTo>
                    <a:lnTo>
                      <a:pt x="55" y="56"/>
                    </a:lnTo>
                    <a:lnTo>
                      <a:pt x="51" y="60"/>
                    </a:lnTo>
                    <a:lnTo>
                      <a:pt x="45" y="62"/>
                    </a:lnTo>
                    <a:lnTo>
                      <a:pt x="39" y="63"/>
                    </a:lnTo>
                    <a:lnTo>
                      <a:pt x="31" y="63"/>
                    </a:lnTo>
                    <a:lnTo>
                      <a:pt x="25" y="63"/>
                    </a:lnTo>
                    <a:lnTo>
                      <a:pt x="19" y="62"/>
                    </a:lnTo>
                    <a:lnTo>
                      <a:pt x="13" y="58"/>
                    </a:lnTo>
                    <a:lnTo>
                      <a:pt x="9" y="54"/>
                    </a:lnTo>
                    <a:lnTo>
                      <a:pt x="6" y="50"/>
                    </a:lnTo>
                    <a:lnTo>
                      <a:pt x="4" y="44"/>
                    </a:lnTo>
                    <a:lnTo>
                      <a:pt x="2" y="38"/>
                    </a:lnTo>
                    <a:lnTo>
                      <a:pt x="0" y="32"/>
                    </a:lnTo>
                    <a:lnTo>
                      <a:pt x="2" y="26"/>
                    </a:lnTo>
                    <a:lnTo>
                      <a:pt x="4" y="18"/>
                    </a:lnTo>
                    <a:lnTo>
                      <a:pt x="6" y="14"/>
                    </a:lnTo>
                    <a:lnTo>
                      <a:pt x="11" y="8"/>
                    </a:lnTo>
                    <a:lnTo>
                      <a:pt x="15"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2" name="Freeform 667"/>
              <p:cNvSpPr>
                <a:spLocks/>
              </p:cNvSpPr>
              <p:nvPr/>
            </p:nvSpPr>
            <p:spPr bwMode="auto">
              <a:xfrm>
                <a:off x="5164" y="1788"/>
                <a:ext cx="65" cy="65"/>
              </a:xfrm>
              <a:custGeom>
                <a:avLst/>
                <a:gdLst>
                  <a:gd name="T0" fmla="*/ 61 w 65"/>
                  <a:gd name="T1" fmla="*/ 45 h 65"/>
                  <a:gd name="T2" fmla="*/ 59 w 65"/>
                  <a:gd name="T3" fmla="*/ 51 h 65"/>
                  <a:gd name="T4" fmla="*/ 55 w 65"/>
                  <a:gd name="T5" fmla="*/ 57 h 65"/>
                  <a:gd name="T6" fmla="*/ 49 w 65"/>
                  <a:gd name="T7" fmla="*/ 59 h 65"/>
                  <a:gd name="T8" fmla="*/ 43 w 65"/>
                  <a:gd name="T9" fmla="*/ 63 h 65"/>
                  <a:gd name="T10" fmla="*/ 37 w 65"/>
                  <a:gd name="T11" fmla="*/ 65 h 65"/>
                  <a:gd name="T12" fmla="*/ 31 w 65"/>
                  <a:gd name="T13" fmla="*/ 65 h 65"/>
                  <a:gd name="T14" fmla="*/ 26 w 65"/>
                  <a:gd name="T15" fmla="*/ 65 h 65"/>
                  <a:gd name="T16" fmla="*/ 20 w 65"/>
                  <a:gd name="T17" fmla="*/ 61 h 65"/>
                  <a:gd name="T18" fmla="*/ 14 w 65"/>
                  <a:gd name="T19" fmla="*/ 59 h 65"/>
                  <a:gd name="T20" fmla="*/ 10 w 65"/>
                  <a:gd name="T21" fmla="*/ 55 h 65"/>
                  <a:gd name="T22" fmla="*/ 6 w 65"/>
                  <a:gd name="T23" fmla="*/ 49 h 65"/>
                  <a:gd name="T24" fmla="*/ 2 w 65"/>
                  <a:gd name="T25" fmla="*/ 45 h 65"/>
                  <a:gd name="T26" fmla="*/ 0 w 65"/>
                  <a:gd name="T27" fmla="*/ 37 h 65"/>
                  <a:gd name="T28" fmla="*/ 0 w 65"/>
                  <a:gd name="T29" fmla="*/ 31 h 65"/>
                  <a:gd name="T30" fmla="*/ 0 w 65"/>
                  <a:gd name="T31" fmla="*/ 25 h 65"/>
                  <a:gd name="T32" fmla="*/ 2 w 65"/>
                  <a:gd name="T33" fmla="*/ 19 h 65"/>
                  <a:gd name="T34" fmla="*/ 6 w 65"/>
                  <a:gd name="T35" fmla="*/ 13 h 65"/>
                  <a:gd name="T36" fmla="*/ 10 w 65"/>
                  <a:gd name="T37" fmla="*/ 10 h 65"/>
                  <a:gd name="T38" fmla="*/ 16 w 65"/>
                  <a:gd name="T39" fmla="*/ 6 h 65"/>
                  <a:gd name="T40" fmla="*/ 22 w 65"/>
                  <a:gd name="T41" fmla="*/ 2 h 65"/>
                  <a:gd name="T42" fmla="*/ 28 w 65"/>
                  <a:gd name="T43" fmla="*/ 2 h 65"/>
                  <a:gd name="T44" fmla="*/ 33 w 65"/>
                  <a:gd name="T45" fmla="*/ 0 h 65"/>
                  <a:gd name="T46" fmla="*/ 39 w 65"/>
                  <a:gd name="T47" fmla="*/ 2 h 65"/>
                  <a:gd name="T48" fmla="*/ 45 w 65"/>
                  <a:gd name="T49" fmla="*/ 4 h 65"/>
                  <a:gd name="T50" fmla="*/ 51 w 65"/>
                  <a:gd name="T51" fmla="*/ 6 h 65"/>
                  <a:gd name="T52" fmla="*/ 57 w 65"/>
                  <a:gd name="T53" fmla="*/ 10 h 65"/>
                  <a:gd name="T54" fmla="*/ 59 w 65"/>
                  <a:gd name="T55" fmla="*/ 15 h 65"/>
                  <a:gd name="T56" fmla="*/ 63 w 65"/>
                  <a:gd name="T57" fmla="*/ 21 h 65"/>
                  <a:gd name="T58" fmla="*/ 65 w 65"/>
                  <a:gd name="T59" fmla="*/ 27 h 65"/>
                  <a:gd name="T60" fmla="*/ 65 w 65"/>
                  <a:gd name="T61" fmla="*/ 33 h 65"/>
                  <a:gd name="T62" fmla="*/ 65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7"/>
                    </a:lnTo>
                    <a:lnTo>
                      <a:pt x="49" y="59"/>
                    </a:lnTo>
                    <a:lnTo>
                      <a:pt x="43" y="63"/>
                    </a:lnTo>
                    <a:lnTo>
                      <a:pt x="37" y="65"/>
                    </a:lnTo>
                    <a:lnTo>
                      <a:pt x="31" y="65"/>
                    </a:lnTo>
                    <a:lnTo>
                      <a:pt x="26" y="65"/>
                    </a:lnTo>
                    <a:lnTo>
                      <a:pt x="20" y="61"/>
                    </a:lnTo>
                    <a:lnTo>
                      <a:pt x="14" y="59"/>
                    </a:lnTo>
                    <a:lnTo>
                      <a:pt x="10" y="55"/>
                    </a:lnTo>
                    <a:lnTo>
                      <a:pt x="6" y="49"/>
                    </a:lnTo>
                    <a:lnTo>
                      <a:pt x="2" y="45"/>
                    </a:lnTo>
                    <a:lnTo>
                      <a:pt x="0" y="37"/>
                    </a:lnTo>
                    <a:lnTo>
                      <a:pt x="0" y="31"/>
                    </a:lnTo>
                    <a:lnTo>
                      <a:pt x="0" y="25"/>
                    </a:lnTo>
                    <a:lnTo>
                      <a:pt x="2" y="19"/>
                    </a:lnTo>
                    <a:lnTo>
                      <a:pt x="6" y="13"/>
                    </a:lnTo>
                    <a:lnTo>
                      <a:pt x="10" y="10"/>
                    </a:lnTo>
                    <a:lnTo>
                      <a:pt x="16" y="6"/>
                    </a:lnTo>
                    <a:lnTo>
                      <a:pt x="22" y="2"/>
                    </a:lnTo>
                    <a:lnTo>
                      <a:pt x="28" y="2"/>
                    </a:lnTo>
                    <a:lnTo>
                      <a:pt x="33" y="0"/>
                    </a:lnTo>
                    <a:lnTo>
                      <a:pt x="39" y="2"/>
                    </a:lnTo>
                    <a:lnTo>
                      <a:pt x="45" y="4"/>
                    </a:lnTo>
                    <a:lnTo>
                      <a:pt x="51" y="6"/>
                    </a:lnTo>
                    <a:lnTo>
                      <a:pt x="57" y="10"/>
                    </a:lnTo>
                    <a:lnTo>
                      <a:pt x="59" y="15"/>
                    </a:lnTo>
                    <a:lnTo>
                      <a:pt x="63" y="21"/>
                    </a:lnTo>
                    <a:lnTo>
                      <a:pt x="65" y="27"/>
                    </a:lnTo>
                    <a:lnTo>
                      <a:pt x="65" y="33"/>
                    </a:lnTo>
                    <a:lnTo>
                      <a:pt x="65"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3" name="Freeform 668"/>
              <p:cNvSpPr>
                <a:spLocks/>
              </p:cNvSpPr>
              <p:nvPr/>
            </p:nvSpPr>
            <p:spPr bwMode="auto">
              <a:xfrm>
                <a:off x="5164" y="1788"/>
                <a:ext cx="65" cy="65"/>
              </a:xfrm>
              <a:custGeom>
                <a:avLst/>
                <a:gdLst>
                  <a:gd name="T0" fmla="*/ 61 w 65"/>
                  <a:gd name="T1" fmla="*/ 45 h 65"/>
                  <a:gd name="T2" fmla="*/ 61 w 65"/>
                  <a:gd name="T3" fmla="*/ 45 h 65"/>
                  <a:gd name="T4" fmla="*/ 59 w 65"/>
                  <a:gd name="T5" fmla="*/ 51 h 65"/>
                  <a:gd name="T6" fmla="*/ 55 w 65"/>
                  <a:gd name="T7" fmla="*/ 57 h 65"/>
                  <a:gd name="T8" fmla="*/ 49 w 65"/>
                  <a:gd name="T9" fmla="*/ 59 h 65"/>
                  <a:gd name="T10" fmla="*/ 43 w 65"/>
                  <a:gd name="T11" fmla="*/ 63 h 65"/>
                  <a:gd name="T12" fmla="*/ 37 w 65"/>
                  <a:gd name="T13" fmla="*/ 65 h 65"/>
                  <a:gd name="T14" fmla="*/ 31 w 65"/>
                  <a:gd name="T15" fmla="*/ 65 h 65"/>
                  <a:gd name="T16" fmla="*/ 26 w 65"/>
                  <a:gd name="T17" fmla="*/ 65 h 65"/>
                  <a:gd name="T18" fmla="*/ 20 w 65"/>
                  <a:gd name="T19" fmla="*/ 61 h 65"/>
                  <a:gd name="T20" fmla="*/ 14 w 65"/>
                  <a:gd name="T21" fmla="*/ 59 h 65"/>
                  <a:gd name="T22" fmla="*/ 10 w 65"/>
                  <a:gd name="T23" fmla="*/ 55 h 65"/>
                  <a:gd name="T24" fmla="*/ 6 w 65"/>
                  <a:gd name="T25" fmla="*/ 49 h 65"/>
                  <a:gd name="T26" fmla="*/ 2 w 65"/>
                  <a:gd name="T27" fmla="*/ 45 h 65"/>
                  <a:gd name="T28" fmla="*/ 0 w 65"/>
                  <a:gd name="T29" fmla="*/ 37 h 65"/>
                  <a:gd name="T30" fmla="*/ 0 w 65"/>
                  <a:gd name="T31" fmla="*/ 31 h 65"/>
                  <a:gd name="T32" fmla="*/ 0 w 65"/>
                  <a:gd name="T33" fmla="*/ 25 h 65"/>
                  <a:gd name="T34" fmla="*/ 2 w 65"/>
                  <a:gd name="T35" fmla="*/ 19 h 65"/>
                  <a:gd name="T36" fmla="*/ 6 w 65"/>
                  <a:gd name="T37" fmla="*/ 13 h 65"/>
                  <a:gd name="T38" fmla="*/ 10 w 65"/>
                  <a:gd name="T39" fmla="*/ 10 h 65"/>
                  <a:gd name="T40" fmla="*/ 16 w 65"/>
                  <a:gd name="T41" fmla="*/ 6 h 65"/>
                  <a:gd name="T42" fmla="*/ 22 w 65"/>
                  <a:gd name="T43" fmla="*/ 2 h 65"/>
                  <a:gd name="T44" fmla="*/ 28 w 65"/>
                  <a:gd name="T45" fmla="*/ 2 h 65"/>
                  <a:gd name="T46" fmla="*/ 33 w 65"/>
                  <a:gd name="T47" fmla="*/ 0 h 65"/>
                  <a:gd name="T48" fmla="*/ 39 w 65"/>
                  <a:gd name="T49" fmla="*/ 2 h 65"/>
                  <a:gd name="T50" fmla="*/ 45 w 65"/>
                  <a:gd name="T51" fmla="*/ 4 h 65"/>
                  <a:gd name="T52" fmla="*/ 51 w 65"/>
                  <a:gd name="T53" fmla="*/ 6 h 65"/>
                  <a:gd name="T54" fmla="*/ 57 w 65"/>
                  <a:gd name="T55" fmla="*/ 10 h 65"/>
                  <a:gd name="T56" fmla="*/ 59 w 65"/>
                  <a:gd name="T57" fmla="*/ 15 h 65"/>
                  <a:gd name="T58" fmla="*/ 63 w 65"/>
                  <a:gd name="T59" fmla="*/ 21 h 65"/>
                  <a:gd name="T60" fmla="*/ 65 w 65"/>
                  <a:gd name="T61" fmla="*/ 27 h 65"/>
                  <a:gd name="T62" fmla="*/ 65 w 65"/>
                  <a:gd name="T63" fmla="*/ 33 h 65"/>
                  <a:gd name="T64" fmla="*/ 65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7"/>
                    </a:lnTo>
                    <a:lnTo>
                      <a:pt x="49" y="59"/>
                    </a:lnTo>
                    <a:lnTo>
                      <a:pt x="43" y="63"/>
                    </a:lnTo>
                    <a:lnTo>
                      <a:pt x="37" y="65"/>
                    </a:lnTo>
                    <a:lnTo>
                      <a:pt x="31" y="65"/>
                    </a:lnTo>
                    <a:lnTo>
                      <a:pt x="26" y="65"/>
                    </a:lnTo>
                    <a:lnTo>
                      <a:pt x="20" y="61"/>
                    </a:lnTo>
                    <a:lnTo>
                      <a:pt x="14" y="59"/>
                    </a:lnTo>
                    <a:lnTo>
                      <a:pt x="10" y="55"/>
                    </a:lnTo>
                    <a:lnTo>
                      <a:pt x="6" y="49"/>
                    </a:lnTo>
                    <a:lnTo>
                      <a:pt x="2" y="45"/>
                    </a:lnTo>
                    <a:lnTo>
                      <a:pt x="0" y="37"/>
                    </a:lnTo>
                    <a:lnTo>
                      <a:pt x="0" y="31"/>
                    </a:lnTo>
                    <a:lnTo>
                      <a:pt x="0" y="25"/>
                    </a:lnTo>
                    <a:lnTo>
                      <a:pt x="2" y="19"/>
                    </a:lnTo>
                    <a:lnTo>
                      <a:pt x="6" y="13"/>
                    </a:lnTo>
                    <a:lnTo>
                      <a:pt x="10" y="10"/>
                    </a:lnTo>
                    <a:lnTo>
                      <a:pt x="16" y="6"/>
                    </a:lnTo>
                    <a:lnTo>
                      <a:pt x="22" y="2"/>
                    </a:lnTo>
                    <a:lnTo>
                      <a:pt x="28" y="2"/>
                    </a:lnTo>
                    <a:lnTo>
                      <a:pt x="33" y="0"/>
                    </a:lnTo>
                    <a:lnTo>
                      <a:pt x="39" y="2"/>
                    </a:lnTo>
                    <a:lnTo>
                      <a:pt x="45" y="4"/>
                    </a:lnTo>
                    <a:lnTo>
                      <a:pt x="51" y="6"/>
                    </a:lnTo>
                    <a:lnTo>
                      <a:pt x="57" y="10"/>
                    </a:lnTo>
                    <a:lnTo>
                      <a:pt x="59" y="15"/>
                    </a:lnTo>
                    <a:lnTo>
                      <a:pt x="63" y="21"/>
                    </a:lnTo>
                    <a:lnTo>
                      <a:pt x="65" y="27"/>
                    </a:lnTo>
                    <a:lnTo>
                      <a:pt x="65" y="33"/>
                    </a:lnTo>
                    <a:lnTo>
                      <a:pt x="65"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4" name="Freeform 669"/>
              <p:cNvSpPr>
                <a:spLocks/>
              </p:cNvSpPr>
              <p:nvPr/>
            </p:nvSpPr>
            <p:spPr bwMode="auto">
              <a:xfrm>
                <a:off x="5132" y="1778"/>
                <a:ext cx="65" cy="65"/>
              </a:xfrm>
              <a:custGeom>
                <a:avLst/>
                <a:gdLst>
                  <a:gd name="T0" fmla="*/ 2 w 65"/>
                  <a:gd name="T1" fmla="*/ 20 h 65"/>
                  <a:gd name="T2" fmla="*/ 6 w 65"/>
                  <a:gd name="T3" fmla="*/ 14 h 65"/>
                  <a:gd name="T4" fmla="*/ 10 w 65"/>
                  <a:gd name="T5" fmla="*/ 8 h 65"/>
                  <a:gd name="T6" fmla="*/ 16 w 65"/>
                  <a:gd name="T7" fmla="*/ 6 h 65"/>
                  <a:gd name="T8" fmla="*/ 20 w 65"/>
                  <a:gd name="T9" fmla="*/ 2 h 65"/>
                  <a:gd name="T10" fmla="*/ 28 w 65"/>
                  <a:gd name="T11" fmla="*/ 0 h 65"/>
                  <a:gd name="T12" fmla="*/ 34 w 65"/>
                  <a:gd name="T13" fmla="*/ 0 h 65"/>
                  <a:gd name="T14" fmla="*/ 40 w 65"/>
                  <a:gd name="T15" fmla="*/ 0 h 65"/>
                  <a:gd name="T16" fmla="*/ 46 w 65"/>
                  <a:gd name="T17" fmla="*/ 2 h 65"/>
                  <a:gd name="T18" fmla="*/ 52 w 65"/>
                  <a:gd name="T19" fmla="*/ 6 h 65"/>
                  <a:gd name="T20" fmla="*/ 56 w 65"/>
                  <a:gd name="T21" fmla="*/ 10 h 65"/>
                  <a:gd name="T22" fmla="*/ 60 w 65"/>
                  <a:gd name="T23" fmla="*/ 16 h 65"/>
                  <a:gd name="T24" fmla="*/ 63 w 65"/>
                  <a:gd name="T25" fmla="*/ 21 h 65"/>
                  <a:gd name="T26" fmla="*/ 63 w 65"/>
                  <a:gd name="T27" fmla="*/ 27 h 65"/>
                  <a:gd name="T28" fmla="*/ 65 w 65"/>
                  <a:gd name="T29" fmla="*/ 33 h 65"/>
                  <a:gd name="T30" fmla="*/ 63 w 65"/>
                  <a:gd name="T31" fmla="*/ 39 h 65"/>
                  <a:gd name="T32" fmla="*/ 61 w 65"/>
                  <a:gd name="T33" fmla="*/ 45 h 65"/>
                  <a:gd name="T34" fmla="*/ 60 w 65"/>
                  <a:gd name="T35" fmla="*/ 51 h 65"/>
                  <a:gd name="T36" fmla="*/ 54 w 65"/>
                  <a:gd name="T37" fmla="*/ 55 h 65"/>
                  <a:gd name="T38" fmla="*/ 50 w 65"/>
                  <a:gd name="T39" fmla="*/ 59 h 65"/>
                  <a:gd name="T40" fmla="*/ 44 w 65"/>
                  <a:gd name="T41" fmla="*/ 63 h 65"/>
                  <a:gd name="T42" fmla="*/ 38 w 65"/>
                  <a:gd name="T43" fmla="*/ 63 h 65"/>
                  <a:gd name="T44" fmla="*/ 32 w 65"/>
                  <a:gd name="T45" fmla="*/ 65 h 65"/>
                  <a:gd name="T46" fmla="*/ 26 w 65"/>
                  <a:gd name="T47" fmla="*/ 63 h 65"/>
                  <a:gd name="T48" fmla="*/ 20 w 65"/>
                  <a:gd name="T49" fmla="*/ 61 h 65"/>
                  <a:gd name="T50" fmla="*/ 14 w 65"/>
                  <a:gd name="T51" fmla="*/ 59 h 65"/>
                  <a:gd name="T52" fmla="*/ 8 w 65"/>
                  <a:gd name="T53" fmla="*/ 55 h 65"/>
                  <a:gd name="T54" fmla="*/ 4 w 65"/>
                  <a:gd name="T55" fmla="*/ 49 h 65"/>
                  <a:gd name="T56" fmla="*/ 2 w 65"/>
                  <a:gd name="T57" fmla="*/ 43 h 65"/>
                  <a:gd name="T58" fmla="*/ 0 w 65"/>
                  <a:gd name="T59" fmla="*/ 37 h 65"/>
                  <a:gd name="T60" fmla="*/ 0 w 65"/>
                  <a:gd name="T61" fmla="*/ 31 h 65"/>
                  <a:gd name="T62" fmla="*/ 0 w 65"/>
                  <a:gd name="T63" fmla="*/ 25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10" y="8"/>
                    </a:lnTo>
                    <a:lnTo>
                      <a:pt x="16" y="6"/>
                    </a:lnTo>
                    <a:lnTo>
                      <a:pt x="20" y="2"/>
                    </a:lnTo>
                    <a:lnTo>
                      <a:pt x="28" y="0"/>
                    </a:lnTo>
                    <a:lnTo>
                      <a:pt x="34" y="0"/>
                    </a:lnTo>
                    <a:lnTo>
                      <a:pt x="40" y="0"/>
                    </a:lnTo>
                    <a:lnTo>
                      <a:pt x="46" y="2"/>
                    </a:lnTo>
                    <a:lnTo>
                      <a:pt x="52" y="6"/>
                    </a:lnTo>
                    <a:lnTo>
                      <a:pt x="56" y="10"/>
                    </a:lnTo>
                    <a:lnTo>
                      <a:pt x="60" y="16"/>
                    </a:lnTo>
                    <a:lnTo>
                      <a:pt x="63" y="21"/>
                    </a:lnTo>
                    <a:lnTo>
                      <a:pt x="63" y="27"/>
                    </a:lnTo>
                    <a:lnTo>
                      <a:pt x="65" y="33"/>
                    </a:lnTo>
                    <a:lnTo>
                      <a:pt x="63" y="39"/>
                    </a:lnTo>
                    <a:lnTo>
                      <a:pt x="61" y="45"/>
                    </a:lnTo>
                    <a:lnTo>
                      <a:pt x="60" y="51"/>
                    </a:lnTo>
                    <a:lnTo>
                      <a:pt x="54" y="55"/>
                    </a:lnTo>
                    <a:lnTo>
                      <a:pt x="50" y="59"/>
                    </a:lnTo>
                    <a:lnTo>
                      <a:pt x="44" y="63"/>
                    </a:lnTo>
                    <a:lnTo>
                      <a:pt x="38" y="63"/>
                    </a:lnTo>
                    <a:lnTo>
                      <a:pt x="32" y="65"/>
                    </a:lnTo>
                    <a:lnTo>
                      <a:pt x="26" y="63"/>
                    </a:lnTo>
                    <a:lnTo>
                      <a:pt x="20" y="61"/>
                    </a:lnTo>
                    <a:lnTo>
                      <a:pt x="14" y="59"/>
                    </a:lnTo>
                    <a:lnTo>
                      <a:pt x="8" y="55"/>
                    </a:lnTo>
                    <a:lnTo>
                      <a:pt x="4" y="49"/>
                    </a:lnTo>
                    <a:lnTo>
                      <a:pt x="2" y="43"/>
                    </a:lnTo>
                    <a:lnTo>
                      <a:pt x="0" y="37"/>
                    </a:lnTo>
                    <a:lnTo>
                      <a:pt x="0" y="31"/>
                    </a:lnTo>
                    <a:lnTo>
                      <a:pt x="0" y="25"/>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5" name="Freeform 670"/>
              <p:cNvSpPr>
                <a:spLocks/>
              </p:cNvSpPr>
              <p:nvPr/>
            </p:nvSpPr>
            <p:spPr bwMode="auto">
              <a:xfrm>
                <a:off x="5132" y="1778"/>
                <a:ext cx="65" cy="65"/>
              </a:xfrm>
              <a:custGeom>
                <a:avLst/>
                <a:gdLst>
                  <a:gd name="T0" fmla="*/ 2 w 65"/>
                  <a:gd name="T1" fmla="*/ 20 h 65"/>
                  <a:gd name="T2" fmla="*/ 2 w 65"/>
                  <a:gd name="T3" fmla="*/ 20 h 65"/>
                  <a:gd name="T4" fmla="*/ 6 w 65"/>
                  <a:gd name="T5" fmla="*/ 14 h 65"/>
                  <a:gd name="T6" fmla="*/ 10 w 65"/>
                  <a:gd name="T7" fmla="*/ 8 h 65"/>
                  <a:gd name="T8" fmla="*/ 16 w 65"/>
                  <a:gd name="T9" fmla="*/ 6 h 65"/>
                  <a:gd name="T10" fmla="*/ 20 w 65"/>
                  <a:gd name="T11" fmla="*/ 2 h 65"/>
                  <a:gd name="T12" fmla="*/ 28 w 65"/>
                  <a:gd name="T13" fmla="*/ 0 h 65"/>
                  <a:gd name="T14" fmla="*/ 34 w 65"/>
                  <a:gd name="T15" fmla="*/ 0 h 65"/>
                  <a:gd name="T16" fmla="*/ 40 w 65"/>
                  <a:gd name="T17" fmla="*/ 0 h 65"/>
                  <a:gd name="T18" fmla="*/ 46 w 65"/>
                  <a:gd name="T19" fmla="*/ 2 h 65"/>
                  <a:gd name="T20" fmla="*/ 52 w 65"/>
                  <a:gd name="T21" fmla="*/ 6 h 65"/>
                  <a:gd name="T22" fmla="*/ 56 w 65"/>
                  <a:gd name="T23" fmla="*/ 10 h 65"/>
                  <a:gd name="T24" fmla="*/ 60 w 65"/>
                  <a:gd name="T25" fmla="*/ 16 h 65"/>
                  <a:gd name="T26" fmla="*/ 63 w 65"/>
                  <a:gd name="T27" fmla="*/ 21 h 65"/>
                  <a:gd name="T28" fmla="*/ 63 w 65"/>
                  <a:gd name="T29" fmla="*/ 27 h 65"/>
                  <a:gd name="T30" fmla="*/ 65 w 65"/>
                  <a:gd name="T31" fmla="*/ 33 h 65"/>
                  <a:gd name="T32" fmla="*/ 63 w 65"/>
                  <a:gd name="T33" fmla="*/ 39 h 65"/>
                  <a:gd name="T34" fmla="*/ 61 w 65"/>
                  <a:gd name="T35" fmla="*/ 45 h 65"/>
                  <a:gd name="T36" fmla="*/ 60 w 65"/>
                  <a:gd name="T37" fmla="*/ 51 h 65"/>
                  <a:gd name="T38" fmla="*/ 54 w 65"/>
                  <a:gd name="T39" fmla="*/ 55 h 65"/>
                  <a:gd name="T40" fmla="*/ 50 w 65"/>
                  <a:gd name="T41" fmla="*/ 59 h 65"/>
                  <a:gd name="T42" fmla="*/ 44 w 65"/>
                  <a:gd name="T43" fmla="*/ 63 h 65"/>
                  <a:gd name="T44" fmla="*/ 38 w 65"/>
                  <a:gd name="T45" fmla="*/ 63 h 65"/>
                  <a:gd name="T46" fmla="*/ 32 w 65"/>
                  <a:gd name="T47" fmla="*/ 65 h 65"/>
                  <a:gd name="T48" fmla="*/ 26 w 65"/>
                  <a:gd name="T49" fmla="*/ 63 h 65"/>
                  <a:gd name="T50" fmla="*/ 20 w 65"/>
                  <a:gd name="T51" fmla="*/ 61 h 65"/>
                  <a:gd name="T52" fmla="*/ 14 w 65"/>
                  <a:gd name="T53" fmla="*/ 59 h 65"/>
                  <a:gd name="T54" fmla="*/ 8 w 65"/>
                  <a:gd name="T55" fmla="*/ 55 h 65"/>
                  <a:gd name="T56" fmla="*/ 4 w 65"/>
                  <a:gd name="T57" fmla="*/ 49 h 65"/>
                  <a:gd name="T58" fmla="*/ 2 w 65"/>
                  <a:gd name="T59" fmla="*/ 43 h 65"/>
                  <a:gd name="T60" fmla="*/ 0 w 65"/>
                  <a:gd name="T61" fmla="*/ 37 h 65"/>
                  <a:gd name="T62" fmla="*/ 0 w 65"/>
                  <a:gd name="T63" fmla="*/ 31 h 65"/>
                  <a:gd name="T64" fmla="*/ 0 w 65"/>
                  <a:gd name="T65" fmla="*/ 25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10" y="8"/>
                    </a:lnTo>
                    <a:lnTo>
                      <a:pt x="16" y="6"/>
                    </a:lnTo>
                    <a:lnTo>
                      <a:pt x="20" y="2"/>
                    </a:lnTo>
                    <a:lnTo>
                      <a:pt x="28" y="0"/>
                    </a:lnTo>
                    <a:lnTo>
                      <a:pt x="34" y="0"/>
                    </a:lnTo>
                    <a:lnTo>
                      <a:pt x="40" y="0"/>
                    </a:lnTo>
                    <a:lnTo>
                      <a:pt x="46" y="2"/>
                    </a:lnTo>
                    <a:lnTo>
                      <a:pt x="52" y="6"/>
                    </a:lnTo>
                    <a:lnTo>
                      <a:pt x="56" y="10"/>
                    </a:lnTo>
                    <a:lnTo>
                      <a:pt x="60" y="16"/>
                    </a:lnTo>
                    <a:lnTo>
                      <a:pt x="63" y="21"/>
                    </a:lnTo>
                    <a:lnTo>
                      <a:pt x="63" y="27"/>
                    </a:lnTo>
                    <a:lnTo>
                      <a:pt x="65" y="33"/>
                    </a:lnTo>
                    <a:lnTo>
                      <a:pt x="63" y="39"/>
                    </a:lnTo>
                    <a:lnTo>
                      <a:pt x="61" y="45"/>
                    </a:lnTo>
                    <a:lnTo>
                      <a:pt x="60" y="51"/>
                    </a:lnTo>
                    <a:lnTo>
                      <a:pt x="54" y="55"/>
                    </a:lnTo>
                    <a:lnTo>
                      <a:pt x="50" y="59"/>
                    </a:lnTo>
                    <a:lnTo>
                      <a:pt x="44" y="63"/>
                    </a:lnTo>
                    <a:lnTo>
                      <a:pt x="38" y="63"/>
                    </a:lnTo>
                    <a:lnTo>
                      <a:pt x="32" y="65"/>
                    </a:lnTo>
                    <a:lnTo>
                      <a:pt x="26" y="63"/>
                    </a:lnTo>
                    <a:lnTo>
                      <a:pt x="20" y="61"/>
                    </a:lnTo>
                    <a:lnTo>
                      <a:pt x="14" y="59"/>
                    </a:lnTo>
                    <a:lnTo>
                      <a:pt x="8" y="55"/>
                    </a:lnTo>
                    <a:lnTo>
                      <a:pt x="4" y="49"/>
                    </a:lnTo>
                    <a:lnTo>
                      <a:pt x="2" y="43"/>
                    </a:lnTo>
                    <a:lnTo>
                      <a:pt x="0" y="37"/>
                    </a:lnTo>
                    <a:lnTo>
                      <a:pt x="0" y="31"/>
                    </a:lnTo>
                    <a:lnTo>
                      <a:pt x="0" y="25"/>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6" name="Freeform 671"/>
              <p:cNvSpPr>
                <a:spLocks/>
              </p:cNvSpPr>
              <p:nvPr/>
            </p:nvSpPr>
            <p:spPr bwMode="auto">
              <a:xfrm>
                <a:off x="5319" y="1699"/>
                <a:ext cx="63" cy="65"/>
              </a:xfrm>
              <a:custGeom>
                <a:avLst/>
                <a:gdLst>
                  <a:gd name="T0" fmla="*/ 62 w 63"/>
                  <a:gd name="T1" fmla="*/ 45 h 65"/>
                  <a:gd name="T2" fmla="*/ 60 w 63"/>
                  <a:gd name="T3" fmla="*/ 51 h 65"/>
                  <a:gd name="T4" fmla="*/ 54 w 63"/>
                  <a:gd name="T5" fmla="*/ 55 h 65"/>
                  <a:gd name="T6" fmla="*/ 50 w 63"/>
                  <a:gd name="T7" fmla="*/ 59 h 65"/>
                  <a:gd name="T8" fmla="*/ 44 w 63"/>
                  <a:gd name="T9" fmla="*/ 63 h 65"/>
                  <a:gd name="T10" fmla="*/ 38 w 63"/>
                  <a:gd name="T11" fmla="*/ 65 h 65"/>
                  <a:gd name="T12" fmla="*/ 32 w 63"/>
                  <a:gd name="T13" fmla="*/ 65 h 65"/>
                  <a:gd name="T14" fmla="*/ 26 w 63"/>
                  <a:gd name="T15" fmla="*/ 65 h 65"/>
                  <a:gd name="T16" fmla="*/ 20 w 63"/>
                  <a:gd name="T17" fmla="*/ 61 h 65"/>
                  <a:gd name="T18" fmla="*/ 14 w 63"/>
                  <a:gd name="T19" fmla="*/ 59 h 65"/>
                  <a:gd name="T20" fmla="*/ 8 w 63"/>
                  <a:gd name="T21" fmla="*/ 55 h 65"/>
                  <a:gd name="T22" fmla="*/ 4 w 63"/>
                  <a:gd name="T23" fmla="*/ 49 h 65"/>
                  <a:gd name="T24" fmla="*/ 2 w 63"/>
                  <a:gd name="T25" fmla="*/ 43 h 65"/>
                  <a:gd name="T26" fmla="*/ 0 w 63"/>
                  <a:gd name="T27" fmla="*/ 37 h 65"/>
                  <a:gd name="T28" fmla="*/ 0 w 63"/>
                  <a:gd name="T29" fmla="*/ 32 h 65"/>
                  <a:gd name="T30" fmla="*/ 0 w 63"/>
                  <a:gd name="T31" fmla="*/ 26 h 65"/>
                  <a:gd name="T32" fmla="*/ 2 w 63"/>
                  <a:gd name="T33" fmla="*/ 20 h 65"/>
                  <a:gd name="T34" fmla="*/ 6 w 63"/>
                  <a:gd name="T35" fmla="*/ 14 h 65"/>
                  <a:gd name="T36" fmla="*/ 10 w 63"/>
                  <a:gd name="T37" fmla="*/ 8 h 65"/>
                  <a:gd name="T38" fmla="*/ 14 w 63"/>
                  <a:gd name="T39" fmla="*/ 6 h 65"/>
                  <a:gd name="T40" fmla="*/ 20 w 63"/>
                  <a:gd name="T41" fmla="*/ 2 h 65"/>
                  <a:gd name="T42" fmla="*/ 26 w 63"/>
                  <a:gd name="T43" fmla="*/ 0 h 65"/>
                  <a:gd name="T44" fmla="*/ 32 w 63"/>
                  <a:gd name="T45" fmla="*/ 0 h 65"/>
                  <a:gd name="T46" fmla="*/ 40 w 63"/>
                  <a:gd name="T47" fmla="*/ 0 h 65"/>
                  <a:gd name="T48" fmla="*/ 46 w 63"/>
                  <a:gd name="T49" fmla="*/ 2 h 65"/>
                  <a:gd name="T50" fmla="*/ 52 w 63"/>
                  <a:gd name="T51" fmla="*/ 6 h 65"/>
                  <a:gd name="T52" fmla="*/ 56 w 63"/>
                  <a:gd name="T53" fmla="*/ 10 h 65"/>
                  <a:gd name="T54" fmla="*/ 60 w 63"/>
                  <a:gd name="T55" fmla="*/ 16 h 65"/>
                  <a:gd name="T56" fmla="*/ 62 w 63"/>
                  <a:gd name="T57" fmla="*/ 22 h 65"/>
                  <a:gd name="T58" fmla="*/ 63 w 63"/>
                  <a:gd name="T59" fmla="*/ 28 h 65"/>
                  <a:gd name="T60" fmla="*/ 63 w 63"/>
                  <a:gd name="T61" fmla="*/ 34 h 65"/>
                  <a:gd name="T62" fmla="*/ 63 w 63"/>
                  <a:gd name="T63" fmla="*/ 39 h 65"/>
                  <a:gd name="T64" fmla="*/ 62 w 63"/>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2" y="45"/>
                    </a:moveTo>
                    <a:lnTo>
                      <a:pt x="60" y="51"/>
                    </a:lnTo>
                    <a:lnTo>
                      <a:pt x="54" y="55"/>
                    </a:lnTo>
                    <a:lnTo>
                      <a:pt x="50" y="59"/>
                    </a:lnTo>
                    <a:lnTo>
                      <a:pt x="44" y="63"/>
                    </a:lnTo>
                    <a:lnTo>
                      <a:pt x="38" y="65"/>
                    </a:lnTo>
                    <a:lnTo>
                      <a:pt x="32" y="65"/>
                    </a:lnTo>
                    <a:lnTo>
                      <a:pt x="26" y="65"/>
                    </a:lnTo>
                    <a:lnTo>
                      <a:pt x="20" y="61"/>
                    </a:lnTo>
                    <a:lnTo>
                      <a:pt x="14" y="59"/>
                    </a:lnTo>
                    <a:lnTo>
                      <a:pt x="8" y="55"/>
                    </a:lnTo>
                    <a:lnTo>
                      <a:pt x="4" y="49"/>
                    </a:lnTo>
                    <a:lnTo>
                      <a:pt x="2" y="43"/>
                    </a:lnTo>
                    <a:lnTo>
                      <a:pt x="0" y="37"/>
                    </a:lnTo>
                    <a:lnTo>
                      <a:pt x="0" y="32"/>
                    </a:lnTo>
                    <a:lnTo>
                      <a:pt x="0" y="26"/>
                    </a:ln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2" y="22"/>
                    </a:lnTo>
                    <a:lnTo>
                      <a:pt x="63" y="28"/>
                    </a:lnTo>
                    <a:lnTo>
                      <a:pt x="63" y="34"/>
                    </a:lnTo>
                    <a:lnTo>
                      <a:pt x="63" y="39"/>
                    </a:lnTo>
                    <a:lnTo>
                      <a:pt x="62"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7" name="Freeform 672"/>
              <p:cNvSpPr>
                <a:spLocks/>
              </p:cNvSpPr>
              <p:nvPr/>
            </p:nvSpPr>
            <p:spPr bwMode="auto">
              <a:xfrm>
                <a:off x="5319" y="1699"/>
                <a:ext cx="63" cy="65"/>
              </a:xfrm>
              <a:custGeom>
                <a:avLst/>
                <a:gdLst>
                  <a:gd name="T0" fmla="*/ 62 w 63"/>
                  <a:gd name="T1" fmla="*/ 45 h 65"/>
                  <a:gd name="T2" fmla="*/ 62 w 63"/>
                  <a:gd name="T3" fmla="*/ 45 h 65"/>
                  <a:gd name="T4" fmla="*/ 60 w 63"/>
                  <a:gd name="T5" fmla="*/ 51 h 65"/>
                  <a:gd name="T6" fmla="*/ 54 w 63"/>
                  <a:gd name="T7" fmla="*/ 55 h 65"/>
                  <a:gd name="T8" fmla="*/ 50 w 63"/>
                  <a:gd name="T9" fmla="*/ 59 h 65"/>
                  <a:gd name="T10" fmla="*/ 44 w 63"/>
                  <a:gd name="T11" fmla="*/ 63 h 65"/>
                  <a:gd name="T12" fmla="*/ 38 w 63"/>
                  <a:gd name="T13" fmla="*/ 65 h 65"/>
                  <a:gd name="T14" fmla="*/ 32 w 63"/>
                  <a:gd name="T15" fmla="*/ 65 h 65"/>
                  <a:gd name="T16" fmla="*/ 26 w 63"/>
                  <a:gd name="T17" fmla="*/ 65 h 65"/>
                  <a:gd name="T18" fmla="*/ 20 w 63"/>
                  <a:gd name="T19" fmla="*/ 61 h 65"/>
                  <a:gd name="T20" fmla="*/ 14 w 63"/>
                  <a:gd name="T21" fmla="*/ 59 h 65"/>
                  <a:gd name="T22" fmla="*/ 8 w 63"/>
                  <a:gd name="T23" fmla="*/ 55 h 65"/>
                  <a:gd name="T24" fmla="*/ 4 w 63"/>
                  <a:gd name="T25" fmla="*/ 49 h 65"/>
                  <a:gd name="T26" fmla="*/ 2 w 63"/>
                  <a:gd name="T27" fmla="*/ 43 h 65"/>
                  <a:gd name="T28" fmla="*/ 0 w 63"/>
                  <a:gd name="T29" fmla="*/ 37 h 65"/>
                  <a:gd name="T30" fmla="*/ 0 w 63"/>
                  <a:gd name="T31" fmla="*/ 32 h 65"/>
                  <a:gd name="T32" fmla="*/ 0 w 63"/>
                  <a:gd name="T33" fmla="*/ 26 h 65"/>
                  <a:gd name="T34" fmla="*/ 2 w 63"/>
                  <a:gd name="T35" fmla="*/ 20 h 65"/>
                  <a:gd name="T36" fmla="*/ 6 w 63"/>
                  <a:gd name="T37" fmla="*/ 14 h 65"/>
                  <a:gd name="T38" fmla="*/ 10 w 63"/>
                  <a:gd name="T39" fmla="*/ 8 h 65"/>
                  <a:gd name="T40" fmla="*/ 14 w 63"/>
                  <a:gd name="T41" fmla="*/ 6 h 65"/>
                  <a:gd name="T42" fmla="*/ 20 w 63"/>
                  <a:gd name="T43" fmla="*/ 2 h 65"/>
                  <a:gd name="T44" fmla="*/ 26 w 63"/>
                  <a:gd name="T45" fmla="*/ 0 h 65"/>
                  <a:gd name="T46" fmla="*/ 32 w 63"/>
                  <a:gd name="T47" fmla="*/ 0 h 65"/>
                  <a:gd name="T48" fmla="*/ 40 w 63"/>
                  <a:gd name="T49" fmla="*/ 0 h 65"/>
                  <a:gd name="T50" fmla="*/ 46 w 63"/>
                  <a:gd name="T51" fmla="*/ 2 h 65"/>
                  <a:gd name="T52" fmla="*/ 52 w 63"/>
                  <a:gd name="T53" fmla="*/ 6 h 65"/>
                  <a:gd name="T54" fmla="*/ 56 w 63"/>
                  <a:gd name="T55" fmla="*/ 10 h 65"/>
                  <a:gd name="T56" fmla="*/ 60 w 63"/>
                  <a:gd name="T57" fmla="*/ 16 h 65"/>
                  <a:gd name="T58" fmla="*/ 62 w 63"/>
                  <a:gd name="T59" fmla="*/ 22 h 65"/>
                  <a:gd name="T60" fmla="*/ 63 w 63"/>
                  <a:gd name="T61" fmla="*/ 28 h 65"/>
                  <a:gd name="T62" fmla="*/ 63 w 63"/>
                  <a:gd name="T63" fmla="*/ 34 h 65"/>
                  <a:gd name="T64" fmla="*/ 63 w 63"/>
                  <a:gd name="T65" fmla="*/ 39 h 65"/>
                  <a:gd name="T66" fmla="*/ 62 w 63"/>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2" y="45"/>
                    </a:moveTo>
                    <a:lnTo>
                      <a:pt x="62" y="45"/>
                    </a:lnTo>
                    <a:lnTo>
                      <a:pt x="60" y="51"/>
                    </a:lnTo>
                    <a:lnTo>
                      <a:pt x="54" y="55"/>
                    </a:lnTo>
                    <a:lnTo>
                      <a:pt x="50" y="59"/>
                    </a:lnTo>
                    <a:lnTo>
                      <a:pt x="44" y="63"/>
                    </a:lnTo>
                    <a:lnTo>
                      <a:pt x="38" y="65"/>
                    </a:lnTo>
                    <a:lnTo>
                      <a:pt x="32" y="65"/>
                    </a:lnTo>
                    <a:lnTo>
                      <a:pt x="26" y="65"/>
                    </a:lnTo>
                    <a:lnTo>
                      <a:pt x="20" y="61"/>
                    </a:lnTo>
                    <a:lnTo>
                      <a:pt x="14" y="59"/>
                    </a:lnTo>
                    <a:lnTo>
                      <a:pt x="8" y="55"/>
                    </a:lnTo>
                    <a:lnTo>
                      <a:pt x="4" y="49"/>
                    </a:lnTo>
                    <a:lnTo>
                      <a:pt x="2" y="43"/>
                    </a:lnTo>
                    <a:lnTo>
                      <a:pt x="0" y="37"/>
                    </a:lnTo>
                    <a:lnTo>
                      <a:pt x="0" y="32"/>
                    </a:lnTo>
                    <a:lnTo>
                      <a:pt x="0" y="26"/>
                    </a:ln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2" y="22"/>
                    </a:lnTo>
                    <a:lnTo>
                      <a:pt x="63" y="28"/>
                    </a:lnTo>
                    <a:lnTo>
                      <a:pt x="63" y="34"/>
                    </a:lnTo>
                    <a:lnTo>
                      <a:pt x="63" y="39"/>
                    </a:lnTo>
                    <a:lnTo>
                      <a:pt x="62"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8" name="Freeform 673"/>
              <p:cNvSpPr>
                <a:spLocks/>
              </p:cNvSpPr>
              <p:nvPr/>
            </p:nvSpPr>
            <p:spPr bwMode="auto">
              <a:xfrm>
                <a:off x="5168" y="1731"/>
                <a:ext cx="65" cy="65"/>
              </a:xfrm>
              <a:custGeom>
                <a:avLst/>
                <a:gdLst>
                  <a:gd name="T0" fmla="*/ 4 w 65"/>
                  <a:gd name="T1" fmla="*/ 17 h 65"/>
                  <a:gd name="T2" fmla="*/ 6 w 65"/>
                  <a:gd name="T3" fmla="*/ 13 h 65"/>
                  <a:gd name="T4" fmla="*/ 12 w 65"/>
                  <a:gd name="T5" fmla="*/ 7 h 65"/>
                  <a:gd name="T6" fmla="*/ 16 w 65"/>
                  <a:gd name="T7" fmla="*/ 4 h 65"/>
                  <a:gd name="T8" fmla="*/ 22 w 65"/>
                  <a:gd name="T9" fmla="*/ 2 h 65"/>
                  <a:gd name="T10" fmla="*/ 27 w 65"/>
                  <a:gd name="T11" fmla="*/ 0 h 65"/>
                  <a:gd name="T12" fmla="*/ 33 w 65"/>
                  <a:gd name="T13" fmla="*/ 0 h 65"/>
                  <a:gd name="T14" fmla="*/ 39 w 65"/>
                  <a:gd name="T15" fmla="*/ 0 h 65"/>
                  <a:gd name="T16" fmla="*/ 45 w 65"/>
                  <a:gd name="T17" fmla="*/ 2 h 65"/>
                  <a:gd name="T18" fmla="*/ 51 w 65"/>
                  <a:gd name="T19" fmla="*/ 5 h 65"/>
                  <a:gd name="T20" fmla="*/ 57 w 65"/>
                  <a:gd name="T21" fmla="*/ 9 h 65"/>
                  <a:gd name="T22" fmla="*/ 61 w 65"/>
                  <a:gd name="T23" fmla="*/ 15 h 65"/>
                  <a:gd name="T24" fmla="*/ 63 w 65"/>
                  <a:gd name="T25" fmla="*/ 21 h 65"/>
                  <a:gd name="T26" fmla="*/ 65 w 65"/>
                  <a:gd name="T27" fmla="*/ 25 h 65"/>
                  <a:gd name="T28" fmla="*/ 65 w 65"/>
                  <a:gd name="T29" fmla="*/ 33 h 65"/>
                  <a:gd name="T30" fmla="*/ 65 w 65"/>
                  <a:gd name="T31" fmla="*/ 39 h 65"/>
                  <a:gd name="T32" fmla="*/ 63 w 65"/>
                  <a:gd name="T33" fmla="*/ 45 h 65"/>
                  <a:gd name="T34" fmla="*/ 59 w 65"/>
                  <a:gd name="T35" fmla="*/ 51 h 65"/>
                  <a:gd name="T36" fmla="*/ 55 w 65"/>
                  <a:gd name="T37" fmla="*/ 55 h 65"/>
                  <a:gd name="T38" fmla="*/ 51 w 65"/>
                  <a:gd name="T39" fmla="*/ 59 h 65"/>
                  <a:gd name="T40" fmla="*/ 45 w 65"/>
                  <a:gd name="T41" fmla="*/ 63 h 65"/>
                  <a:gd name="T42" fmla="*/ 39 w 65"/>
                  <a:gd name="T43" fmla="*/ 63 h 65"/>
                  <a:gd name="T44" fmla="*/ 33 w 65"/>
                  <a:gd name="T45" fmla="*/ 65 h 65"/>
                  <a:gd name="T46" fmla="*/ 25 w 65"/>
                  <a:gd name="T47" fmla="*/ 63 h 65"/>
                  <a:gd name="T48" fmla="*/ 20 w 65"/>
                  <a:gd name="T49" fmla="*/ 61 h 65"/>
                  <a:gd name="T50" fmla="*/ 14 w 65"/>
                  <a:gd name="T51" fmla="*/ 59 h 65"/>
                  <a:gd name="T52" fmla="*/ 10 w 65"/>
                  <a:gd name="T53" fmla="*/ 53 h 65"/>
                  <a:gd name="T54" fmla="*/ 6 w 65"/>
                  <a:gd name="T55" fmla="*/ 49 h 65"/>
                  <a:gd name="T56" fmla="*/ 4 w 65"/>
                  <a:gd name="T57" fmla="*/ 43 h 65"/>
                  <a:gd name="T58" fmla="*/ 2 w 65"/>
                  <a:gd name="T59" fmla="*/ 37 h 65"/>
                  <a:gd name="T60" fmla="*/ 0 w 65"/>
                  <a:gd name="T61" fmla="*/ 31 h 65"/>
                  <a:gd name="T62" fmla="*/ 2 w 65"/>
                  <a:gd name="T63" fmla="*/ 25 h 65"/>
                  <a:gd name="T64" fmla="*/ 4 w 65"/>
                  <a:gd name="T65" fmla="*/ 1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17"/>
                    </a:moveTo>
                    <a:lnTo>
                      <a:pt x="6" y="13"/>
                    </a:lnTo>
                    <a:lnTo>
                      <a:pt x="12" y="7"/>
                    </a:lnTo>
                    <a:lnTo>
                      <a:pt x="16" y="4"/>
                    </a:lnTo>
                    <a:lnTo>
                      <a:pt x="22" y="2"/>
                    </a:lnTo>
                    <a:lnTo>
                      <a:pt x="27" y="0"/>
                    </a:lnTo>
                    <a:lnTo>
                      <a:pt x="33" y="0"/>
                    </a:lnTo>
                    <a:lnTo>
                      <a:pt x="39" y="0"/>
                    </a:lnTo>
                    <a:lnTo>
                      <a:pt x="45" y="2"/>
                    </a:lnTo>
                    <a:lnTo>
                      <a:pt x="51" y="5"/>
                    </a:lnTo>
                    <a:lnTo>
                      <a:pt x="57" y="9"/>
                    </a:lnTo>
                    <a:lnTo>
                      <a:pt x="61" y="15"/>
                    </a:lnTo>
                    <a:lnTo>
                      <a:pt x="63" y="21"/>
                    </a:lnTo>
                    <a:lnTo>
                      <a:pt x="65" y="25"/>
                    </a:lnTo>
                    <a:lnTo>
                      <a:pt x="65" y="33"/>
                    </a:lnTo>
                    <a:lnTo>
                      <a:pt x="65" y="39"/>
                    </a:lnTo>
                    <a:lnTo>
                      <a:pt x="63" y="45"/>
                    </a:lnTo>
                    <a:lnTo>
                      <a:pt x="59" y="51"/>
                    </a:lnTo>
                    <a:lnTo>
                      <a:pt x="55" y="55"/>
                    </a:lnTo>
                    <a:lnTo>
                      <a:pt x="51" y="59"/>
                    </a:lnTo>
                    <a:lnTo>
                      <a:pt x="45" y="63"/>
                    </a:lnTo>
                    <a:lnTo>
                      <a:pt x="39" y="63"/>
                    </a:lnTo>
                    <a:lnTo>
                      <a:pt x="33" y="65"/>
                    </a:lnTo>
                    <a:lnTo>
                      <a:pt x="25" y="63"/>
                    </a:lnTo>
                    <a:lnTo>
                      <a:pt x="20" y="61"/>
                    </a:lnTo>
                    <a:lnTo>
                      <a:pt x="14" y="59"/>
                    </a:lnTo>
                    <a:lnTo>
                      <a:pt x="10" y="53"/>
                    </a:lnTo>
                    <a:lnTo>
                      <a:pt x="6" y="49"/>
                    </a:lnTo>
                    <a:lnTo>
                      <a:pt x="4" y="43"/>
                    </a:lnTo>
                    <a:lnTo>
                      <a:pt x="2" y="37"/>
                    </a:lnTo>
                    <a:lnTo>
                      <a:pt x="0" y="31"/>
                    </a:lnTo>
                    <a:lnTo>
                      <a:pt x="2" y="25"/>
                    </a:lnTo>
                    <a:lnTo>
                      <a:pt x="4" y="1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9" name="Freeform 674"/>
              <p:cNvSpPr>
                <a:spLocks/>
              </p:cNvSpPr>
              <p:nvPr/>
            </p:nvSpPr>
            <p:spPr bwMode="auto">
              <a:xfrm>
                <a:off x="5168" y="1731"/>
                <a:ext cx="65" cy="65"/>
              </a:xfrm>
              <a:custGeom>
                <a:avLst/>
                <a:gdLst>
                  <a:gd name="T0" fmla="*/ 4 w 65"/>
                  <a:gd name="T1" fmla="*/ 17 h 65"/>
                  <a:gd name="T2" fmla="*/ 4 w 65"/>
                  <a:gd name="T3" fmla="*/ 17 h 65"/>
                  <a:gd name="T4" fmla="*/ 6 w 65"/>
                  <a:gd name="T5" fmla="*/ 13 h 65"/>
                  <a:gd name="T6" fmla="*/ 12 w 65"/>
                  <a:gd name="T7" fmla="*/ 7 h 65"/>
                  <a:gd name="T8" fmla="*/ 16 w 65"/>
                  <a:gd name="T9" fmla="*/ 4 h 65"/>
                  <a:gd name="T10" fmla="*/ 22 w 65"/>
                  <a:gd name="T11" fmla="*/ 2 h 65"/>
                  <a:gd name="T12" fmla="*/ 27 w 65"/>
                  <a:gd name="T13" fmla="*/ 0 h 65"/>
                  <a:gd name="T14" fmla="*/ 33 w 65"/>
                  <a:gd name="T15" fmla="*/ 0 h 65"/>
                  <a:gd name="T16" fmla="*/ 39 w 65"/>
                  <a:gd name="T17" fmla="*/ 0 h 65"/>
                  <a:gd name="T18" fmla="*/ 45 w 65"/>
                  <a:gd name="T19" fmla="*/ 2 h 65"/>
                  <a:gd name="T20" fmla="*/ 51 w 65"/>
                  <a:gd name="T21" fmla="*/ 5 h 65"/>
                  <a:gd name="T22" fmla="*/ 57 w 65"/>
                  <a:gd name="T23" fmla="*/ 9 h 65"/>
                  <a:gd name="T24" fmla="*/ 61 w 65"/>
                  <a:gd name="T25" fmla="*/ 15 h 65"/>
                  <a:gd name="T26" fmla="*/ 63 w 65"/>
                  <a:gd name="T27" fmla="*/ 21 h 65"/>
                  <a:gd name="T28" fmla="*/ 65 w 65"/>
                  <a:gd name="T29" fmla="*/ 25 h 65"/>
                  <a:gd name="T30" fmla="*/ 65 w 65"/>
                  <a:gd name="T31" fmla="*/ 33 h 65"/>
                  <a:gd name="T32" fmla="*/ 65 w 65"/>
                  <a:gd name="T33" fmla="*/ 39 h 65"/>
                  <a:gd name="T34" fmla="*/ 63 w 65"/>
                  <a:gd name="T35" fmla="*/ 45 h 65"/>
                  <a:gd name="T36" fmla="*/ 59 w 65"/>
                  <a:gd name="T37" fmla="*/ 51 h 65"/>
                  <a:gd name="T38" fmla="*/ 55 w 65"/>
                  <a:gd name="T39" fmla="*/ 55 h 65"/>
                  <a:gd name="T40" fmla="*/ 51 w 65"/>
                  <a:gd name="T41" fmla="*/ 59 h 65"/>
                  <a:gd name="T42" fmla="*/ 45 w 65"/>
                  <a:gd name="T43" fmla="*/ 63 h 65"/>
                  <a:gd name="T44" fmla="*/ 39 w 65"/>
                  <a:gd name="T45" fmla="*/ 63 h 65"/>
                  <a:gd name="T46" fmla="*/ 33 w 65"/>
                  <a:gd name="T47" fmla="*/ 65 h 65"/>
                  <a:gd name="T48" fmla="*/ 25 w 65"/>
                  <a:gd name="T49" fmla="*/ 63 h 65"/>
                  <a:gd name="T50" fmla="*/ 20 w 65"/>
                  <a:gd name="T51" fmla="*/ 61 h 65"/>
                  <a:gd name="T52" fmla="*/ 14 w 65"/>
                  <a:gd name="T53" fmla="*/ 59 h 65"/>
                  <a:gd name="T54" fmla="*/ 10 w 65"/>
                  <a:gd name="T55" fmla="*/ 53 h 65"/>
                  <a:gd name="T56" fmla="*/ 6 w 65"/>
                  <a:gd name="T57" fmla="*/ 49 h 65"/>
                  <a:gd name="T58" fmla="*/ 4 w 65"/>
                  <a:gd name="T59" fmla="*/ 43 h 65"/>
                  <a:gd name="T60" fmla="*/ 2 w 65"/>
                  <a:gd name="T61" fmla="*/ 37 h 65"/>
                  <a:gd name="T62" fmla="*/ 0 w 65"/>
                  <a:gd name="T63" fmla="*/ 31 h 65"/>
                  <a:gd name="T64" fmla="*/ 2 w 65"/>
                  <a:gd name="T65" fmla="*/ 25 h 65"/>
                  <a:gd name="T66" fmla="*/ 4 w 65"/>
                  <a:gd name="T67" fmla="*/ 17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17"/>
                    </a:moveTo>
                    <a:lnTo>
                      <a:pt x="4" y="17"/>
                    </a:lnTo>
                    <a:lnTo>
                      <a:pt x="6" y="13"/>
                    </a:lnTo>
                    <a:lnTo>
                      <a:pt x="12" y="7"/>
                    </a:lnTo>
                    <a:lnTo>
                      <a:pt x="16" y="4"/>
                    </a:lnTo>
                    <a:lnTo>
                      <a:pt x="22" y="2"/>
                    </a:lnTo>
                    <a:lnTo>
                      <a:pt x="27" y="0"/>
                    </a:lnTo>
                    <a:lnTo>
                      <a:pt x="33" y="0"/>
                    </a:lnTo>
                    <a:lnTo>
                      <a:pt x="39" y="0"/>
                    </a:lnTo>
                    <a:lnTo>
                      <a:pt x="45" y="2"/>
                    </a:lnTo>
                    <a:lnTo>
                      <a:pt x="51" y="5"/>
                    </a:lnTo>
                    <a:lnTo>
                      <a:pt x="57" y="9"/>
                    </a:lnTo>
                    <a:lnTo>
                      <a:pt x="61" y="15"/>
                    </a:lnTo>
                    <a:lnTo>
                      <a:pt x="63" y="21"/>
                    </a:lnTo>
                    <a:lnTo>
                      <a:pt x="65" y="25"/>
                    </a:lnTo>
                    <a:lnTo>
                      <a:pt x="65" y="33"/>
                    </a:lnTo>
                    <a:lnTo>
                      <a:pt x="65" y="39"/>
                    </a:lnTo>
                    <a:lnTo>
                      <a:pt x="63" y="45"/>
                    </a:lnTo>
                    <a:lnTo>
                      <a:pt x="59" y="51"/>
                    </a:lnTo>
                    <a:lnTo>
                      <a:pt x="55" y="55"/>
                    </a:lnTo>
                    <a:lnTo>
                      <a:pt x="51" y="59"/>
                    </a:lnTo>
                    <a:lnTo>
                      <a:pt x="45" y="63"/>
                    </a:lnTo>
                    <a:lnTo>
                      <a:pt x="39" y="63"/>
                    </a:lnTo>
                    <a:lnTo>
                      <a:pt x="33" y="65"/>
                    </a:lnTo>
                    <a:lnTo>
                      <a:pt x="25" y="63"/>
                    </a:lnTo>
                    <a:lnTo>
                      <a:pt x="20" y="61"/>
                    </a:lnTo>
                    <a:lnTo>
                      <a:pt x="14" y="59"/>
                    </a:lnTo>
                    <a:lnTo>
                      <a:pt x="10" y="53"/>
                    </a:lnTo>
                    <a:lnTo>
                      <a:pt x="6" y="49"/>
                    </a:lnTo>
                    <a:lnTo>
                      <a:pt x="4" y="43"/>
                    </a:lnTo>
                    <a:lnTo>
                      <a:pt x="2" y="37"/>
                    </a:lnTo>
                    <a:lnTo>
                      <a:pt x="0" y="31"/>
                    </a:lnTo>
                    <a:lnTo>
                      <a:pt x="2" y="25"/>
                    </a:lnTo>
                    <a:lnTo>
                      <a:pt x="4" y="1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0" name="Freeform 675"/>
              <p:cNvSpPr>
                <a:spLocks/>
              </p:cNvSpPr>
              <p:nvPr/>
            </p:nvSpPr>
            <p:spPr bwMode="auto">
              <a:xfrm>
                <a:off x="5144" y="1756"/>
                <a:ext cx="65" cy="65"/>
              </a:xfrm>
              <a:custGeom>
                <a:avLst/>
                <a:gdLst>
                  <a:gd name="T0" fmla="*/ 61 w 65"/>
                  <a:gd name="T1" fmla="*/ 45 h 65"/>
                  <a:gd name="T2" fmla="*/ 59 w 65"/>
                  <a:gd name="T3" fmla="*/ 51 h 65"/>
                  <a:gd name="T4" fmla="*/ 55 w 65"/>
                  <a:gd name="T5" fmla="*/ 55 h 65"/>
                  <a:gd name="T6" fmla="*/ 49 w 65"/>
                  <a:gd name="T7" fmla="*/ 59 h 65"/>
                  <a:gd name="T8" fmla="*/ 44 w 65"/>
                  <a:gd name="T9" fmla="*/ 61 h 65"/>
                  <a:gd name="T10" fmla="*/ 38 w 65"/>
                  <a:gd name="T11" fmla="*/ 63 h 65"/>
                  <a:gd name="T12" fmla="*/ 32 w 65"/>
                  <a:gd name="T13" fmla="*/ 65 h 65"/>
                  <a:gd name="T14" fmla="*/ 26 w 65"/>
                  <a:gd name="T15" fmla="*/ 63 h 65"/>
                  <a:gd name="T16" fmla="*/ 20 w 65"/>
                  <a:gd name="T17" fmla="*/ 61 h 65"/>
                  <a:gd name="T18" fmla="*/ 14 w 65"/>
                  <a:gd name="T19" fmla="*/ 59 h 65"/>
                  <a:gd name="T20" fmla="*/ 8 w 65"/>
                  <a:gd name="T21" fmla="*/ 53 h 65"/>
                  <a:gd name="T22" fmla="*/ 6 w 65"/>
                  <a:gd name="T23" fmla="*/ 49 h 65"/>
                  <a:gd name="T24" fmla="*/ 2 w 65"/>
                  <a:gd name="T25" fmla="*/ 43 h 65"/>
                  <a:gd name="T26" fmla="*/ 0 w 65"/>
                  <a:gd name="T27" fmla="*/ 38 h 65"/>
                  <a:gd name="T28" fmla="*/ 0 w 65"/>
                  <a:gd name="T29" fmla="*/ 32 h 65"/>
                  <a:gd name="T30" fmla="*/ 0 w 65"/>
                  <a:gd name="T31" fmla="*/ 26 h 65"/>
                  <a:gd name="T32" fmla="*/ 4 w 65"/>
                  <a:gd name="T33" fmla="*/ 20 h 65"/>
                  <a:gd name="T34" fmla="*/ 6 w 65"/>
                  <a:gd name="T35" fmla="*/ 14 h 65"/>
                  <a:gd name="T36" fmla="*/ 10 w 65"/>
                  <a:gd name="T37" fmla="*/ 8 h 65"/>
                  <a:gd name="T38" fmla="*/ 16 w 65"/>
                  <a:gd name="T39" fmla="*/ 4 h 65"/>
                  <a:gd name="T40" fmla="*/ 22 w 65"/>
                  <a:gd name="T41" fmla="*/ 2 h 65"/>
                  <a:gd name="T42" fmla="*/ 28 w 65"/>
                  <a:gd name="T43" fmla="*/ 0 h 65"/>
                  <a:gd name="T44" fmla="*/ 34 w 65"/>
                  <a:gd name="T45" fmla="*/ 0 h 65"/>
                  <a:gd name="T46" fmla="*/ 40 w 65"/>
                  <a:gd name="T47" fmla="*/ 0 h 65"/>
                  <a:gd name="T48" fmla="*/ 46 w 65"/>
                  <a:gd name="T49" fmla="*/ 2 h 65"/>
                  <a:gd name="T50" fmla="*/ 51 w 65"/>
                  <a:gd name="T51" fmla="*/ 6 h 65"/>
                  <a:gd name="T52" fmla="*/ 55 w 65"/>
                  <a:gd name="T53" fmla="*/ 10 h 65"/>
                  <a:gd name="T54" fmla="*/ 59 w 65"/>
                  <a:gd name="T55" fmla="*/ 16 h 65"/>
                  <a:gd name="T56" fmla="*/ 63 w 65"/>
                  <a:gd name="T57" fmla="*/ 20 h 65"/>
                  <a:gd name="T58" fmla="*/ 65 w 65"/>
                  <a:gd name="T59" fmla="*/ 26 h 65"/>
                  <a:gd name="T60" fmla="*/ 65 w 65"/>
                  <a:gd name="T61" fmla="*/ 32 h 65"/>
                  <a:gd name="T62" fmla="*/ 63 w 65"/>
                  <a:gd name="T63" fmla="*/ 40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4" y="61"/>
                    </a:lnTo>
                    <a:lnTo>
                      <a:pt x="38" y="63"/>
                    </a:lnTo>
                    <a:lnTo>
                      <a:pt x="32" y="65"/>
                    </a:lnTo>
                    <a:lnTo>
                      <a:pt x="26" y="63"/>
                    </a:lnTo>
                    <a:lnTo>
                      <a:pt x="20" y="61"/>
                    </a:lnTo>
                    <a:lnTo>
                      <a:pt x="14" y="59"/>
                    </a:lnTo>
                    <a:lnTo>
                      <a:pt x="8" y="53"/>
                    </a:lnTo>
                    <a:lnTo>
                      <a:pt x="6" y="49"/>
                    </a:lnTo>
                    <a:lnTo>
                      <a:pt x="2" y="43"/>
                    </a:lnTo>
                    <a:lnTo>
                      <a:pt x="0" y="38"/>
                    </a:lnTo>
                    <a:lnTo>
                      <a:pt x="0" y="32"/>
                    </a:lnTo>
                    <a:lnTo>
                      <a:pt x="0" y="26"/>
                    </a:lnTo>
                    <a:lnTo>
                      <a:pt x="4" y="20"/>
                    </a:lnTo>
                    <a:lnTo>
                      <a:pt x="6" y="14"/>
                    </a:lnTo>
                    <a:lnTo>
                      <a:pt x="10" y="8"/>
                    </a:lnTo>
                    <a:lnTo>
                      <a:pt x="16" y="4"/>
                    </a:lnTo>
                    <a:lnTo>
                      <a:pt x="22" y="2"/>
                    </a:lnTo>
                    <a:lnTo>
                      <a:pt x="28" y="0"/>
                    </a:lnTo>
                    <a:lnTo>
                      <a:pt x="34" y="0"/>
                    </a:lnTo>
                    <a:lnTo>
                      <a:pt x="40" y="0"/>
                    </a:lnTo>
                    <a:lnTo>
                      <a:pt x="46" y="2"/>
                    </a:lnTo>
                    <a:lnTo>
                      <a:pt x="51" y="6"/>
                    </a:lnTo>
                    <a:lnTo>
                      <a:pt x="55" y="10"/>
                    </a:lnTo>
                    <a:lnTo>
                      <a:pt x="59" y="16"/>
                    </a:lnTo>
                    <a:lnTo>
                      <a:pt x="63" y="20"/>
                    </a:lnTo>
                    <a:lnTo>
                      <a:pt x="65" y="26"/>
                    </a:lnTo>
                    <a:lnTo>
                      <a:pt x="65" y="32"/>
                    </a:lnTo>
                    <a:lnTo>
                      <a:pt x="63" y="40"/>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1" name="Freeform 676"/>
              <p:cNvSpPr>
                <a:spLocks/>
              </p:cNvSpPr>
              <p:nvPr/>
            </p:nvSpPr>
            <p:spPr bwMode="auto">
              <a:xfrm>
                <a:off x="5144" y="1756"/>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4 w 65"/>
                  <a:gd name="T11" fmla="*/ 61 h 65"/>
                  <a:gd name="T12" fmla="*/ 38 w 65"/>
                  <a:gd name="T13" fmla="*/ 63 h 65"/>
                  <a:gd name="T14" fmla="*/ 32 w 65"/>
                  <a:gd name="T15" fmla="*/ 65 h 65"/>
                  <a:gd name="T16" fmla="*/ 26 w 65"/>
                  <a:gd name="T17" fmla="*/ 63 h 65"/>
                  <a:gd name="T18" fmla="*/ 20 w 65"/>
                  <a:gd name="T19" fmla="*/ 61 h 65"/>
                  <a:gd name="T20" fmla="*/ 14 w 65"/>
                  <a:gd name="T21" fmla="*/ 59 h 65"/>
                  <a:gd name="T22" fmla="*/ 8 w 65"/>
                  <a:gd name="T23" fmla="*/ 53 h 65"/>
                  <a:gd name="T24" fmla="*/ 6 w 65"/>
                  <a:gd name="T25" fmla="*/ 49 h 65"/>
                  <a:gd name="T26" fmla="*/ 2 w 65"/>
                  <a:gd name="T27" fmla="*/ 43 h 65"/>
                  <a:gd name="T28" fmla="*/ 0 w 65"/>
                  <a:gd name="T29" fmla="*/ 38 h 65"/>
                  <a:gd name="T30" fmla="*/ 0 w 65"/>
                  <a:gd name="T31" fmla="*/ 32 h 65"/>
                  <a:gd name="T32" fmla="*/ 0 w 65"/>
                  <a:gd name="T33" fmla="*/ 26 h 65"/>
                  <a:gd name="T34" fmla="*/ 4 w 65"/>
                  <a:gd name="T35" fmla="*/ 20 h 65"/>
                  <a:gd name="T36" fmla="*/ 6 w 65"/>
                  <a:gd name="T37" fmla="*/ 14 h 65"/>
                  <a:gd name="T38" fmla="*/ 10 w 65"/>
                  <a:gd name="T39" fmla="*/ 8 h 65"/>
                  <a:gd name="T40" fmla="*/ 16 w 65"/>
                  <a:gd name="T41" fmla="*/ 4 h 65"/>
                  <a:gd name="T42" fmla="*/ 22 w 65"/>
                  <a:gd name="T43" fmla="*/ 2 h 65"/>
                  <a:gd name="T44" fmla="*/ 28 w 65"/>
                  <a:gd name="T45" fmla="*/ 0 h 65"/>
                  <a:gd name="T46" fmla="*/ 34 w 65"/>
                  <a:gd name="T47" fmla="*/ 0 h 65"/>
                  <a:gd name="T48" fmla="*/ 40 w 65"/>
                  <a:gd name="T49" fmla="*/ 0 h 65"/>
                  <a:gd name="T50" fmla="*/ 46 w 65"/>
                  <a:gd name="T51" fmla="*/ 2 h 65"/>
                  <a:gd name="T52" fmla="*/ 51 w 65"/>
                  <a:gd name="T53" fmla="*/ 6 h 65"/>
                  <a:gd name="T54" fmla="*/ 55 w 65"/>
                  <a:gd name="T55" fmla="*/ 10 h 65"/>
                  <a:gd name="T56" fmla="*/ 59 w 65"/>
                  <a:gd name="T57" fmla="*/ 16 h 65"/>
                  <a:gd name="T58" fmla="*/ 63 w 65"/>
                  <a:gd name="T59" fmla="*/ 20 h 65"/>
                  <a:gd name="T60" fmla="*/ 65 w 65"/>
                  <a:gd name="T61" fmla="*/ 26 h 65"/>
                  <a:gd name="T62" fmla="*/ 65 w 65"/>
                  <a:gd name="T63" fmla="*/ 32 h 65"/>
                  <a:gd name="T64" fmla="*/ 63 w 65"/>
                  <a:gd name="T65" fmla="*/ 40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4" y="61"/>
                    </a:lnTo>
                    <a:lnTo>
                      <a:pt x="38" y="63"/>
                    </a:lnTo>
                    <a:lnTo>
                      <a:pt x="32" y="65"/>
                    </a:lnTo>
                    <a:lnTo>
                      <a:pt x="26" y="63"/>
                    </a:lnTo>
                    <a:lnTo>
                      <a:pt x="20" y="61"/>
                    </a:lnTo>
                    <a:lnTo>
                      <a:pt x="14" y="59"/>
                    </a:lnTo>
                    <a:lnTo>
                      <a:pt x="8" y="53"/>
                    </a:lnTo>
                    <a:lnTo>
                      <a:pt x="6" y="49"/>
                    </a:lnTo>
                    <a:lnTo>
                      <a:pt x="2" y="43"/>
                    </a:lnTo>
                    <a:lnTo>
                      <a:pt x="0" y="38"/>
                    </a:lnTo>
                    <a:lnTo>
                      <a:pt x="0" y="32"/>
                    </a:lnTo>
                    <a:lnTo>
                      <a:pt x="0" y="26"/>
                    </a:lnTo>
                    <a:lnTo>
                      <a:pt x="4" y="20"/>
                    </a:lnTo>
                    <a:lnTo>
                      <a:pt x="6" y="14"/>
                    </a:lnTo>
                    <a:lnTo>
                      <a:pt x="10" y="8"/>
                    </a:lnTo>
                    <a:lnTo>
                      <a:pt x="16" y="4"/>
                    </a:lnTo>
                    <a:lnTo>
                      <a:pt x="22" y="2"/>
                    </a:lnTo>
                    <a:lnTo>
                      <a:pt x="28" y="0"/>
                    </a:lnTo>
                    <a:lnTo>
                      <a:pt x="34" y="0"/>
                    </a:lnTo>
                    <a:lnTo>
                      <a:pt x="40" y="0"/>
                    </a:lnTo>
                    <a:lnTo>
                      <a:pt x="46" y="2"/>
                    </a:lnTo>
                    <a:lnTo>
                      <a:pt x="51" y="6"/>
                    </a:lnTo>
                    <a:lnTo>
                      <a:pt x="55" y="10"/>
                    </a:lnTo>
                    <a:lnTo>
                      <a:pt x="59" y="16"/>
                    </a:lnTo>
                    <a:lnTo>
                      <a:pt x="63" y="20"/>
                    </a:lnTo>
                    <a:lnTo>
                      <a:pt x="65" y="26"/>
                    </a:lnTo>
                    <a:lnTo>
                      <a:pt x="65" y="32"/>
                    </a:lnTo>
                    <a:lnTo>
                      <a:pt x="63" y="40"/>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2" name="Freeform 677"/>
              <p:cNvSpPr>
                <a:spLocks/>
              </p:cNvSpPr>
              <p:nvPr/>
            </p:nvSpPr>
            <p:spPr bwMode="auto">
              <a:xfrm>
                <a:off x="5290" y="1735"/>
                <a:ext cx="63" cy="64"/>
              </a:xfrm>
              <a:custGeom>
                <a:avLst/>
                <a:gdLst>
                  <a:gd name="T0" fmla="*/ 2 w 63"/>
                  <a:gd name="T1" fmla="*/ 19 h 64"/>
                  <a:gd name="T2" fmla="*/ 6 w 63"/>
                  <a:gd name="T3" fmla="*/ 13 h 64"/>
                  <a:gd name="T4" fmla="*/ 10 w 63"/>
                  <a:gd name="T5" fmla="*/ 7 h 64"/>
                  <a:gd name="T6" fmla="*/ 14 w 63"/>
                  <a:gd name="T7" fmla="*/ 3 h 64"/>
                  <a:gd name="T8" fmla="*/ 20 w 63"/>
                  <a:gd name="T9" fmla="*/ 1 h 64"/>
                  <a:gd name="T10" fmla="*/ 26 w 63"/>
                  <a:gd name="T11" fmla="*/ 0 h 64"/>
                  <a:gd name="T12" fmla="*/ 31 w 63"/>
                  <a:gd name="T13" fmla="*/ 0 h 64"/>
                  <a:gd name="T14" fmla="*/ 37 w 63"/>
                  <a:gd name="T15" fmla="*/ 0 h 64"/>
                  <a:gd name="T16" fmla="*/ 45 w 63"/>
                  <a:gd name="T17" fmla="*/ 1 h 64"/>
                  <a:gd name="T18" fmla="*/ 49 w 63"/>
                  <a:gd name="T19" fmla="*/ 5 h 64"/>
                  <a:gd name="T20" fmla="*/ 55 w 63"/>
                  <a:gd name="T21" fmla="*/ 9 h 64"/>
                  <a:gd name="T22" fmla="*/ 59 w 63"/>
                  <a:gd name="T23" fmla="*/ 13 h 64"/>
                  <a:gd name="T24" fmla="*/ 61 w 63"/>
                  <a:gd name="T25" fmla="*/ 19 h 64"/>
                  <a:gd name="T26" fmla="*/ 63 w 63"/>
                  <a:gd name="T27" fmla="*/ 25 h 64"/>
                  <a:gd name="T28" fmla="*/ 63 w 63"/>
                  <a:gd name="T29" fmla="*/ 33 h 64"/>
                  <a:gd name="T30" fmla="*/ 63 w 63"/>
                  <a:gd name="T31" fmla="*/ 39 h 64"/>
                  <a:gd name="T32" fmla="*/ 61 w 63"/>
                  <a:gd name="T33" fmla="*/ 45 h 64"/>
                  <a:gd name="T34" fmla="*/ 57 w 63"/>
                  <a:gd name="T35" fmla="*/ 51 h 64"/>
                  <a:gd name="T36" fmla="*/ 53 w 63"/>
                  <a:gd name="T37" fmla="*/ 55 h 64"/>
                  <a:gd name="T38" fmla="*/ 49 w 63"/>
                  <a:gd name="T39" fmla="*/ 59 h 64"/>
                  <a:gd name="T40" fmla="*/ 43 w 63"/>
                  <a:gd name="T41" fmla="*/ 61 h 64"/>
                  <a:gd name="T42" fmla="*/ 37 w 63"/>
                  <a:gd name="T43" fmla="*/ 63 h 64"/>
                  <a:gd name="T44" fmla="*/ 31 w 63"/>
                  <a:gd name="T45" fmla="*/ 64 h 64"/>
                  <a:gd name="T46" fmla="*/ 26 w 63"/>
                  <a:gd name="T47" fmla="*/ 63 h 64"/>
                  <a:gd name="T48" fmla="*/ 20 w 63"/>
                  <a:gd name="T49" fmla="*/ 61 h 64"/>
                  <a:gd name="T50" fmla="*/ 14 w 63"/>
                  <a:gd name="T51" fmla="*/ 59 h 64"/>
                  <a:gd name="T52" fmla="*/ 8 w 63"/>
                  <a:gd name="T53" fmla="*/ 53 h 64"/>
                  <a:gd name="T54" fmla="*/ 4 w 63"/>
                  <a:gd name="T55" fmla="*/ 49 h 64"/>
                  <a:gd name="T56" fmla="*/ 2 w 63"/>
                  <a:gd name="T57" fmla="*/ 43 h 64"/>
                  <a:gd name="T58" fmla="*/ 0 w 63"/>
                  <a:gd name="T59" fmla="*/ 37 h 64"/>
                  <a:gd name="T60" fmla="*/ 0 w 63"/>
                  <a:gd name="T61" fmla="*/ 31 h 64"/>
                  <a:gd name="T62" fmla="*/ 0 w 63"/>
                  <a:gd name="T63" fmla="*/ 25 h 64"/>
                  <a:gd name="T64" fmla="*/ 2 w 63"/>
                  <a:gd name="T65" fmla="*/ 19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2" y="19"/>
                    </a:moveTo>
                    <a:lnTo>
                      <a:pt x="6" y="13"/>
                    </a:lnTo>
                    <a:lnTo>
                      <a:pt x="10" y="7"/>
                    </a:lnTo>
                    <a:lnTo>
                      <a:pt x="14" y="3"/>
                    </a:lnTo>
                    <a:lnTo>
                      <a:pt x="20" y="1"/>
                    </a:lnTo>
                    <a:lnTo>
                      <a:pt x="26" y="0"/>
                    </a:lnTo>
                    <a:lnTo>
                      <a:pt x="31" y="0"/>
                    </a:lnTo>
                    <a:lnTo>
                      <a:pt x="37" y="0"/>
                    </a:lnTo>
                    <a:lnTo>
                      <a:pt x="45" y="1"/>
                    </a:lnTo>
                    <a:lnTo>
                      <a:pt x="49" y="5"/>
                    </a:lnTo>
                    <a:lnTo>
                      <a:pt x="55" y="9"/>
                    </a:lnTo>
                    <a:lnTo>
                      <a:pt x="59" y="13"/>
                    </a:lnTo>
                    <a:lnTo>
                      <a:pt x="61" y="19"/>
                    </a:lnTo>
                    <a:lnTo>
                      <a:pt x="63" y="25"/>
                    </a:lnTo>
                    <a:lnTo>
                      <a:pt x="63" y="33"/>
                    </a:lnTo>
                    <a:lnTo>
                      <a:pt x="63" y="39"/>
                    </a:lnTo>
                    <a:lnTo>
                      <a:pt x="61" y="45"/>
                    </a:lnTo>
                    <a:lnTo>
                      <a:pt x="57" y="51"/>
                    </a:lnTo>
                    <a:lnTo>
                      <a:pt x="53" y="55"/>
                    </a:lnTo>
                    <a:lnTo>
                      <a:pt x="49" y="59"/>
                    </a:lnTo>
                    <a:lnTo>
                      <a:pt x="43" y="61"/>
                    </a:lnTo>
                    <a:lnTo>
                      <a:pt x="37" y="63"/>
                    </a:lnTo>
                    <a:lnTo>
                      <a:pt x="31" y="64"/>
                    </a:lnTo>
                    <a:lnTo>
                      <a:pt x="26" y="63"/>
                    </a:lnTo>
                    <a:lnTo>
                      <a:pt x="20" y="61"/>
                    </a:lnTo>
                    <a:lnTo>
                      <a:pt x="14" y="59"/>
                    </a:lnTo>
                    <a:lnTo>
                      <a:pt x="8" y="53"/>
                    </a:lnTo>
                    <a:lnTo>
                      <a:pt x="4" y="49"/>
                    </a:lnTo>
                    <a:lnTo>
                      <a:pt x="2" y="43"/>
                    </a:lnTo>
                    <a:lnTo>
                      <a:pt x="0" y="37"/>
                    </a:lnTo>
                    <a:lnTo>
                      <a:pt x="0" y="31"/>
                    </a:lnTo>
                    <a:lnTo>
                      <a:pt x="0" y="25"/>
                    </a:lnTo>
                    <a:lnTo>
                      <a:pt x="2" y="19"/>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3" name="Freeform 678"/>
              <p:cNvSpPr>
                <a:spLocks/>
              </p:cNvSpPr>
              <p:nvPr/>
            </p:nvSpPr>
            <p:spPr bwMode="auto">
              <a:xfrm>
                <a:off x="5290" y="1735"/>
                <a:ext cx="63" cy="64"/>
              </a:xfrm>
              <a:custGeom>
                <a:avLst/>
                <a:gdLst>
                  <a:gd name="T0" fmla="*/ 2 w 63"/>
                  <a:gd name="T1" fmla="*/ 19 h 64"/>
                  <a:gd name="T2" fmla="*/ 2 w 63"/>
                  <a:gd name="T3" fmla="*/ 19 h 64"/>
                  <a:gd name="T4" fmla="*/ 6 w 63"/>
                  <a:gd name="T5" fmla="*/ 13 h 64"/>
                  <a:gd name="T6" fmla="*/ 10 w 63"/>
                  <a:gd name="T7" fmla="*/ 7 h 64"/>
                  <a:gd name="T8" fmla="*/ 14 w 63"/>
                  <a:gd name="T9" fmla="*/ 3 h 64"/>
                  <a:gd name="T10" fmla="*/ 20 w 63"/>
                  <a:gd name="T11" fmla="*/ 1 h 64"/>
                  <a:gd name="T12" fmla="*/ 26 w 63"/>
                  <a:gd name="T13" fmla="*/ 0 h 64"/>
                  <a:gd name="T14" fmla="*/ 31 w 63"/>
                  <a:gd name="T15" fmla="*/ 0 h 64"/>
                  <a:gd name="T16" fmla="*/ 37 w 63"/>
                  <a:gd name="T17" fmla="*/ 0 h 64"/>
                  <a:gd name="T18" fmla="*/ 45 w 63"/>
                  <a:gd name="T19" fmla="*/ 1 h 64"/>
                  <a:gd name="T20" fmla="*/ 49 w 63"/>
                  <a:gd name="T21" fmla="*/ 5 h 64"/>
                  <a:gd name="T22" fmla="*/ 55 w 63"/>
                  <a:gd name="T23" fmla="*/ 9 h 64"/>
                  <a:gd name="T24" fmla="*/ 59 w 63"/>
                  <a:gd name="T25" fmla="*/ 13 h 64"/>
                  <a:gd name="T26" fmla="*/ 61 w 63"/>
                  <a:gd name="T27" fmla="*/ 19 h 64"/>
                  <a:gd name="T28" fmla="*/ 63 w 63"/>
                  <a:gd name="T29" fmla="*/ 25 h 64"/>
                  <a:gd name="T30" fmla="*/ 63 w 63"/>
                  <a:gd name="T31" fmla="*/ 33 h 64"/>
                  <a:gd name="T32" fmla="*/ 63 w 63"/>
                  <a:gd name="T33" fmla="*/ 39 h 64"/>
                  <a:gd name="T34" fmla="*/ 61 w 63"/>
                  <a:gd name="T35" fmla="*/ 45 h 64"/>
                  <a:gd name="T36" fmla="*/ 57 w 63"/>
                  <a:gd name="T37" fmla="*/ 51 h 64"/>
                  <a:gd name="T38" fmla="*/ 53 w 63"/>
                  <a:gd name="T39" fmla="*/ 55 h 64"/>
                  <a:gd name="T40" fmla="*/ 49 w 63"/>
                  <a:gd name="T41" fmla="*/ 59 h 64"/>
                  <a:gd name="T42" fmla="*/ 43 w 63"/>
                  <a:gd name="T43" fmla="*/ 61 h 64"/>
                  <a:gd name="T44" fmla="*/ 37 w 63"/>
                  <a:gd name="T45" fmla="*/ 63 h 64"/>
                  <a:gd name="T46" fmla="*/ 31 w 63"/>
                  <a:gd name="T47" fmla="*/ 64 h 64"/>
                  <a:gd name="T48" fmla="*/ 26 w 63"/>
                  <a:gd name="T49" fmla="*/ 63 h 64"/>
                  <a:gd name="T50" fmla="*/ 20 w 63"/>
                  <a:gd name="T51" fmla="*/ 61 h 64"/>
                  <a:gd name="T52" fmla="*/ 14 w 63"/>
                  <a:gd name="T53" fmla="*/ 59 h 64"/>
                  <a:gd name="T54" fmla="*/ 8 w 63"/>
                  <a:gd name="T55" fmla="*/ 53 h 64"/>
                  <a:gd name="T56" fmla="*/ 4 w 63"/>
                  <a:gd name="T57" fmla="*/ 49 h 64"/>
                  <a:gd name="T58" fmla="*/ 2 w 63"/>
                  <a:gd name="T59" fmla="*/ 43 h 64"/>
                  <a:gd name="T60" fmla="*/ 0 w 63"/>
                  <a:gd name="T61" fmla="*/ 37 h 64"/>
                  <a:gd name="T62" fmla="*/ 0 w 63"/>
                  <a:gd name="T63" fmla="*/ 31 h 64"/>
                  <a:gd name="T64" fmla="*/ 0 w 63"/>
                  <a:gd name="T65" fmla="*/ 25 h 64"/>
                  <a:gd name="T66" fmla="*/ 2 w 63"/>
                  <a:gd name="T67" fmla="*/ 19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2" y="19"/>
                    </a:moveTo>
                    <a:lnTo>
                      <a:pt x="2" y="19"/>
                    </a:lnTo>
                    <a:lnTo>
                      <a:pt x="6" y="13"/>
                    </a:lnTo>
                    <a:lnTo>
                      <a:pt x="10" y="7"/>
                    </a:lnTo>
                    <a:lnTo>
                      <a:pt x="14" y="3"/>
                    </a:lnTo>
                    <a:lnTo>
                      <a:pt x="20" y="1"/>
                    </a:lnTo>
                    <a:lnTo>
                      <a:pt x="26" y="0"/>
                    </a:lnTo>
                    <a:lnTo>
                      <a:pt x="31" y="0"/>
                    </a:lnTo>
                    <a:lnTo>
                      <a:pt x="37" y="0"/>
                    </a:lnTo>
                    <a:lnTo>
                      <a:pt x="45" y="1"/>
                    </a:lnTo>
                    <a:lnTo>
                      <a:pt x="49" y="5"/>
                    </a:lnTo>
                    <a:lnTo>
                      <a:pt x="55" y="9"/>
                    </a:lnTo>
                    <a:lnTo>
                      <a:pt x="59" y="13"/>
                    </a:lnTo>
                    <a:lnTo>
                      <a:pt x="61" y="19"/>
                    </a:lnTo>
                    <a:lnTo>
                      <a:pt x="63" y="25"/>
                    </a:lnTo>
                    <a:lnTo>
                      <a:pt x="63" y="33"/>
                    </a:lnTo>
                    <a:lnTo>
                      <a:pt x="63" y="39"/>
                    </a:lnTo>
                    <a:lnTo>
                      <a:pt x="61" y="45"/>
                    </a:lnTo>
                    <a:lnTo>
                      <a:pt x="57" y="51"/>
                    </a:lnTo>
                    <a:lnTo>
                      <a:pt x="53" y="55"/>
                    </a:lnTo>
                    <a:lnTo>
                      <a:pt x="49" y="59"/>
                    </a:lnTo>
                    <a:lnTo>
                      <a:pt x="43" y="61"/>
                    </a:lnTo>
                    <a:lnTo>
                      <a:pt x="37" y="63"/>
                    </a:lnTo>
                    <a:lnTo>
                      <a:pt x="31" y="64"/>
                    </a:lnTo>
                    <a:lnTo>
                      <a:pt x="26" y="63"/>
                    </a:lnTo>
                    <a:lnTo>
                      <a:pt x="20" y="61"/>
                    </a:lnTo>
                    <a:lnTo>
                      <a:pt x="14" y="59"/>
                    </a:lnTo>
                    <a:lnTo>
                      <a:pt x="8" y="53"/>
                    </a:lnTo>
                    <a:lnTo>
                      <a:pt x="4" y="49"/>
                    </a:lnTo>
                    <a:lnTo>
                      <a:pt x="2" y="43"/>
                    </a:lnTo>
                    <a:lnTo>
                      <a:pt x="0" y="37"/>
                    </a:lnTo>
                    <a:lnTo>
                      <a:pt x="0" y="31"/>
                    </a:lnTo>
                    <a:lnTo>
                      <a:pt x="0" y="25"/>
                    </a:lnTo>
                    <a:lnTo>
                      <a:pt x="2"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4" name="Freeform 679"/>
              <p:cNvSpPr>
                <a:spLocks/>
              </p:cNvSpPr>
              <p:nvPr/>
            </p:nvSpPr>
            <p:spPr bwMode="auto">
              <a:xfrm>
                <a:off x="5209" y="1780"/>
                <a:ext cx="65" cy="65"/>
              </a:xfrm>
              <a:custGeom>
                <a:avLst/>
                <a:gdLst>
                  <a:gd name="T0" fmla="*/ 61 w 65"/>
                  <a:gd name="T1" fmla="*/ 45 h 65"/>
                  <a:gd name="T2" fmla="*/ 59 w 65"/>
                  <a:gd name="T3" fmla="*/ 51 h 65"/>
                  <a:gd name="T4" fmla="*/ 55 w 65"/>
                  <a:gd name="T5" fmla="*/ 55 h 65"/>
                  <a:gd name="T6" fmla="*/ 49 w 65"/>
                  <a:gd name="T7" fmla="*/ 59 h 65"/>
                  <a:gd name="T8" fmla="*/ 44 w 65"/>
                  <a:gd name="T9" fmla="*/ 63 h 65"/>
                  <a:gd name="T10" fmla="*/ 38 w 65"/>
                  <a:gd name="T11" fmla="*/ 65 h 65"/>
                  <a:gd name="T12" fmla="*/ 32 w 65"/>
                  <a:gd name="T13" fmla="*/ 65 h 65"/>
                  <a:gd name="T14" fmla="*/ 26 w 65"/>
                  <a:gd name="T15" fmla="*/ 63 h 65"/>
                  <a:gd name="T16" fmla="*/ 20 w 65"/>
                  <a:gd name="T17" fmla="*/ 61 h 65"/>
                  <a:gd name="T18" fmla="*/ 14 w 65"/>
                  <a:gd name="T19" fmla="*/ 59 h 65"/>
                  <a:gd name="T20" fmla="*/ 8 w 65"/>
                  <a:gd name="T21" fmla="*/ 55 h 65"/>
                  <a:gd name="T22" fmla="*/ 4 w 65"/>
                  <a:gd name="T23" fmla="*/ 49 h 65"/>
                  <a:gd name="T24" fmla="*/ 2 w 65"/>
                  <a:gd name="T25" fmla="*/ 43 h 65"/>
                  <a:gd name="T26" fmla="*/ 0 w 65"/>
                  <a:gd name="T27" fmla="*/ 37 h 65"/>
                  <a:gd name="T28" fmla="*/ 0 w 65"/>
                  <a:gd name="T29" fmla="*/ 31 h 65"/>
                  <a:gd name="T30" fmla="*/ 0 w 65"/>
                  <a:gd name="T31" fmla="*/ 25 h 65"/>
                  <a:gd name="T32" fmla="*/ 2 w 65"/>
                  <a:gd name="T33" fmla="*/ 19 h 65"/>
                  <a:gd name="T34" fmla="*/ 6 w 65"/>
                  <a:gd name="T35" fmla="*/ 14 h 65"/>
                  <a:gd name="T36" fmla="*/ 10 w 65"/>
                  <a:gd name="T37" fmla="*/ 8 h 65"/>
                  <a:gd name="T38" fmla="*/ 16 w 65"/>
                  <a:gd name="T39" fmla="*/ 4 h 65"/>
                  <a:gd name="T40" fmla="*/ 22 w 65"/>
                  <a:gd name="T41" fmla="*/ 2 h 65"/>
                  <a:gd name="T42" fmla="*/ 26 w 65"/>
                  <a:gd name="T43" fmla="*/ 0 h 65"/>
                  <a:gd name="T44" fmla="*/ 34 w 65"/>
                  <a:gd name="T45" fmla="*/ 0 h 65"/>
                  <a:gd name="T46" fmla="*/ 40 w 65"/>
                  <a:gd name="T47" fmla="*/ 0 h 65"/>
                  <a:gd name="T48" fmla="*/ 46 w 65"/>
                  <a:gd name="T49" fmla="*/ 2 h 65"/>
                  <a:gd name="T50" fmla="*/ 51 w 65"/>
                  <a:gd name="T51" fmla="*/ 6 h 65"/>
                  <a:gd name="T52" fmla="*/ 55 w 65"/>
                  <a:gd name="T53" fmla="*/ 10 h 65"/>
                  <a:gd name="T54" fmla="*/ 59 w 65"/>
                  <a:gd name="T55" fmla="*/ 16 h 65"/>
                  <a:gd name="T56" fmla="*/ 63 w 65"/>
                  <a:gd name="T57" fmla="*/ 19 h 65"/>
                  <a:gd name="T58" fmla="*/ 65 w 65"/>
                  <a:gd name="T59" fmla="*/ 25 h 65"/>
                  <a:gd name="T60" fmla="*/ 65 w 65"/>
                  <a:gd name="T61" fmla="*/ 33 h 65"/>
                  <a:gd name="T62" fmla="*/ 63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4" y="63"/>
                    </a:lnTo>
                    <a:lnTo>
                      <a:pt x="38" y="65"/>
                    </a:lnTo>
                    <a:lnTo>
                      <a:pt x="32" y="65"/>
                    </a:lnTo>
                    <a:lnTo>
                      <a:pt x="26" y="63"/>
                    </a:lnTo>
                    <a:lnTo>
                      <a:pt x="20" y="61"/>
                    </a:lnTo>
                    <a:lnTo>
                      <a:pt x="14" y="59"/>
                    </a:lnTo>
                    <a:lnTo>
                      <a:pt x="8" y="55"/>
                    </a:lnTo>
                    <a:lnTo>
                      <a:pt x="4" y="49"/>
                    </a:lnTo>
                    <a:lnTo>
                      <a:pt x="2" y="43"/>
                    </a:lnTo>
                    <a:lnTo>
                      <a:pt x="0" y="37"/>
                    </a:lnTo>
                    <a:lnTo>
                      <a:pt x="0" y="31"/>
                    </a:lnTo>
                    <a:lnTo>
                      <a:pt x="0" y="25"/>
                    </a:lnTo>
                    <a:lnTo>
                      <a:pt x="2" y="19"/>
                    </a:lnTo>
                    <a:lnTo>
                      <a:pt x="6" y="14"/>
                    </a:lnTo>
                    <a:lnTo>
                      <a:pt x="10" y="8"/>
                    </a:lnTo>
                    <a:lnTo>
                      <a:pt x="16" y="4"/>
                    </a:lnTo>
                    <a:lnTo>
                      <a:pt x="22" y="2"/>
                    </a:lnTo>
                    <a:lnTo>
                      <a:pt x="26" y="0"/>
                    </a:lnTo>
                    <a:lnTo>
                      <a:pt x="34" y="0"/>
                    </a:lnTo>
                    <a:lnTo>
                      <a:pt x="40" y="0"/>
                    </a:lnTo>
                    <a:lnTo>
                      <a:pt x="46" y="2"/>
                    </a:lnTo>
                    <a:lnTo>
                      <a:pt x="51" y="6"/>
                    </a:lnTo>
                    <a:lnTo>
                      <a:pt x="55" y="10"/>
                    </a:lnTo>
                    <a:lnTo>
                      <a:pt x="59" y="16"/>
                    </a:lnTo>
                    <a:lnTo>
                      <a:pt x="63" y="19"/>
                    </a:lnTo>
                    <a:lnTo>
                      <a:pt x="65" y="25"/>
                    </a:lnTo>
                    <a:lnTo>
                      <a:pt x="65" y="33"/>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5" name="Freeform 680"/>
              <p:cNvSpPr>
                <a:spLocks/>
              </p:cNvSpPr>
              <p:nvPr/>
            </p:nvSpPr>
            <p:spPr bwMode="auto">
              <a:xfrm>
                <a:off x="5209" y="1780"/>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4 w 65"/>
                  <a:gd name="T11" fmla="*/ 63 h 65"/>
                  <a:gd name="T12" fmla="*/ 38 w 65"/>
                  <a:gd name="T13" fmla="*/ 65 h 65"/>
                  <a:gd name="T14" fmla="*/ 32 w 65"/>
                  <a:gd name="T15" fmla="*/ 65 h 65"/>
                  <a:gd name="T16" fmla="*/ 26 w 65"/>
                  <a:gd name="T17" fmla="*/ 63 h 65"/>
                  <a:gd name="T18" fmla="*/ 20 w 65"/>
                  <a:gd name="T19" fmla="*/ 61 h 65"/>
                  <a:gd name="T20" fmla="*/ 14 w 65"/>
                  <a:gd name="T21" fmla="*/ 59 h 65"/>
                  <a:gd name="T22" fmla="*/ 8 w 65"/>
                  <a:gd name="T23" fmla="*/ 55 h 65"/>
                  <a:gd name="T24" fmla="*/ 4 w 65"/>
                  <a:gd name="T25" fmla="*/ 49 h 65"/>
                  <a:gd name="T26" fmla="*/ 2 w 65"/>
                  <a:gd name="T27" fmla="*/ 43 h 65"/>
                  <a:gd name="T28" fmla="*/ 0 w 65"/>
                  <a:gd name="T29" fmla="*/ 37 h 65"/>
                  <a:gd name="T30" fmla="*/ 0 w 65"/>
                  <a:gd name="T31" fmla="*/ 31 h 65"/>
                  <a:gd name="T32" fmla="*/ 0 w 65"/>
                  <a:gd name="T33" fmla="*/ 25 h 65"/>
                  <a:gd name="T34" fmla="*/ 2 w 65"/>
                  <a:gd name="T35" fmla="*/ 19 h 65"/>
                  <a:gd name="T36" fmla="*/ 6 w 65"/>
                  <a:gd name="T37" fmla="*/ 14 h 65"/>
                  <a:gd name="T38" fmla="*/ 10 w 65"/>
                  <a:gd name="T39" fmla="*/ 8 h 65"/>
                  <a:gd name="T40" fmla="*/ 16 w 65"/>
                  <a:gd name="T41" fmla="*/ 4 h 65"/>
                  <a:gd name="T42" fmla="*/ 22 w 65"/>
                  <a:gd name="T43" fmla="*/ 2 h 65"/>
                  <a:gd name="T44" fmla="*/ 26 w 65"/>
                  <a:gd name="T45" fmla="*/ 0 h 65"/>
                  <a:gd name="T46" fmla="*/ 34 w 65"/>
                  <a:gd name="T47" fmla="*/ 0 h 65"/>
                  <a:gd name="T48" fmla="*/ 40 w 65"/>
                  <a:gd name="T49" fmla="*/ 0 h 65"/>
                  <a:gd name="T50" fmla="*/ 46 w 65"/>
                  <a:gd name="T51" fmla="*/ 2 h 65"/>
                  <a:gd name="T52" fmla="*/ 51 w 65"/>
                  <a:gd name="T53" fmla="*/ 6 h 65"/>
                  <a:gd name="T54" fmla="*/ 55 w 65"/>
                  <a:gd name="T55" fmla="*/ 10 h 65"/>
                  <a:gd name="T56" fmla="*/ 59 w 65"/>
                  <a:gd name="T57" fmla="*/ 16 h 65"/>
                  <a:gd name="T58" fmla="*/ 63 w 65"/>
                  <a:gd name="T59" fmla="*/ 19 h 65"/>
                  <a:gd name="T60" fmla="*/ 65 w 65"/>
                  <a:gd name="T61" fmla="*/ 25 h 65"/>
                  <a:gd name="T62" fmla="*/ 65 w 65"/>
                  <a:gd name="T63" fmla="*/ 33 h 65"/>
                  <a:gd name="T64" fmla="*/ 63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4" y="63"/>
                    </a:lnTo>
                    <a:lnTo>
                      <a:pt x="38" y="65"/>
                    </a:lnTo>
                    <a:lnTo>
                      <a:pt x="32" y="65"/>
                    </a:lnTo>
                    <a:lnTo>
                      <a:pt x="26" y="63"/>
                    </a:lnTo>
                    <a:lnTo>
                      <a:pt x="20" y="61"/>
                    </a:lnTo>
                    <a:lnTo>
                      <a:pt x="14" y="59"/>
                    </a:lnTo>
                    <a:lnTo>
                      <a:pt x="8" y="55"/>
                    </a:lnTo>
                    <a:lnTo>
                      <a:pt x="4" y="49"/>
                    </a:lnTo>
                    <a:lnTo>
                      <a:pt x="2" y="43"/>
                    </a:lnTo>
                    <a:lnTo>
                      <a:pt x="0" y="37"/>
                    </a:lnTo>
                    <a:lnTo>
                      <a:pt x="0" y="31"/>
                    </a:lnTo>
                    <a:lnTo>
                      <a:pt x="0" y="25"/>
                    </a:lnTo>
                    <a:lnTo>
                      <a:pt x="2" y="19"/>
                    </a:lnTo>
                    <a:lnTo>
                      <a:pt x="6" y="14"/>
                    </a:lnTo>
                    <a:lnTo>
                      <a:pt x="10" y="8"/>
                    </a:lnTo>
                    <a:lnTo>
                      <a:pt x="16" y="4"/>
                    </a:lnTo>
                    <a:lnTo>
                      <a:pt x="22" y="2"/>
                    </a:lnTo>
                    <a:lnTo>
                      <a:pt x="26" y="0"/>
                    </a:lnTo>
                    <a:lnTo>
                      <a:pt x="34" y="0"/>
                    </a:lnTo>
                    <a:lnTo>
                      <a:pt x="40" y="0"/>
                    </a:lnTo>
                    <a:lnTo>
                      <a:pt x="46" y="2"/>
                    </a:lnTo>
                    <a:lnTo>
                      <a:pt x="51" y="6"/>
                    </a:lnTo>
                    <a:lnTo>
                      <a:pt x="55" y="10"/>
                    </a:lnTo>
                    <a:lnTo>
                      <a:pt x="59" y="16"/>
                    </a:lnTo>
                    <a:lnTo>
                      <a:pt x="63" y="19"/>
                    </a:lnTo>
                    <a:lnTo>
                      <a:pt x="65" y="25"/>
                    </a:lnTo>
                    <a:lnTo>
                      <a:pt x="65" y="33"/>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6" name="Freeform 681"/>
              <p:cNvSpPr>
                <a:spLocks/>
              </p:cNvSpPr>
              <p:nvPr/>
            </p:nvSpPr>
            <p:spPr bwMode="auto">
              <a:xfrm>
                <a:off x="5188" y="1760"/>
                <a:ext cx="65" cy="65"/>
              </a:xfrm>
              <a:custGeom>
                <a:avLst/>
                <a:gdLst>
                  <a:gd name="T0" fmla="*/ 2 w 65"/>
                  <a:gd name="T1" fmla="*/ 20 h 65"/>
                  <a:gd name="T2" fmla="*/ 5 w 65"/>
                  <a:gd name="T3" fmla="*/ 14 h 65"/>
                  <a:gd name="T4" fmla="*/ 9 w 65"/>
                  <a:gd name="T5" fmla="*/ 10 h 65"/>
                  <a:gd name="T6" fmla="*/ 13 w 65"/>
                  <a:gd name="T7" fmla="*/ 6 h 65"/>
                  <a:gd name="T8" fmla="*/ 19 w 65"/>
                  <a:gd name="T9" fmla="*/ 4 h 65"/>
                  <a:gd name="T10" fmla="*/ 25 w 65"/>
                  <a:gd name="T11" fmla="*/ 2 h 65"/>
                  <a:gd name="T12" fmla="*/ 33 w 65"/>
                  <a:gd name="T13" fmla="*/ 0 h 65"/>
                  <a:gd name="T14" fmla="*/ 37 w 65"/>
                  <a:gd name="T15" fmla="*/ 2 h 65"/>
                  <a:gd name="T16" fmla="*/ 45 w 65"/>
                  <a:gd name="T17" fmla="*/ 4 h 65"/>
                  <a:gd name="T18" fmla="*/ 51 w 65"/>
                  <a:gd name="T19" fmla="*/ 8 h 65"/>
                  <a:gd name="T20" fmla="*/ 55 w 65"/>
                  <a:gd name="T21" fmla="*/ 12 h 65"/>
                  <a:gd name="T22" fmla="*/ 59 w 65"/>
                  <a:gd name="T23" fmla="*/ 16 h 65"/>
                  <a:gd name="T24" fmla="*/ 61 w 65"/>
                  <a:gd name="T25" fmla="*/ 22 h 65"/>
                  <a:gd name="T26" fmla="*/ 63 w 65"/>
                  <a:gd name="T27" fmla="*/ 28 h 65"/>
                  <a:gd name="T28" fmla="*/ 65 w 65"/>
                  <a:gd name="T29" fmla="*/ 34 h 65"/>
                  <a:gd name="T30" fmla="*/ 63 w 65"/>
                  <a:gd name="T31" fmla="*/ 39 h 65"/>
                  <a:gd name="T32" fmla="*/ 61 w 65"/>
                  <a:gd name="T33" fmla="*/ 45 h 65"/>
                  <a:gd name="T34" fmla="*/ 57 w 65"/>
                  <a:gd name="T35" fmla="*/ 51 h 65"/>
                  <a:gd name="T36" fmla="*/ 53 w 65"/>
                  <a:gd name="T37" fmla="*/ 57 h 65"/>
                  <a:gd name="T38" fmla="*/ 49 w 65"/>
                  <a:gd name="T39" fmla="*/ 61 h 65"/>
                  <a:gd name="T40" fmla="*/ 43 w 65"/>
                  <a:gd name="T41" fmla="*/ 63 h 65"/>
                  <a:gd name="T42" fmla="*/ 37 w 65"/>
                  <a:gd name="T43" fmla="*/ 65 h 65"/>
                  <a:gd name="T44" fmla="*/ 31 w 65"/>
                  <a:gd name="T45" fmla="*/ 65 h 65"/>
                  <a:gd name="T46" fmla="*/ 25 w 65"/>
                  <a:gd name="T47" fmla="*/ 65 h 65"/>
                  <a:gd name="T48" fmla="*/ 17 w 65"/>
                  <a:gd name="T49" fmla="*/ 63 h 65"/>
                  <a:gd name="T50" fmla="*/ 13 w 65"/>
                  <a:gd name="T51" fmla="*/ 59 h 65"/>
                  <a:gd name="T52" fmla="*/ 7 w 65"/>
                  <a:gd name="T53" fmla="*/ 55 h 65"/>
                  <a:gd name="T54" fmla="*/ 4 w 65"/>
                  <a:gd name="T55" fmla="*/ 51 h 65"/>
                  <a:gd name="T56" fmla="*/ 2 w 65"/>
                  <a:gd name="T57" fmla="*/ 45 h 65"/>
                  <a:gd name="T58" fmla="*/ 0 w 65"/>
                  <a:gd name="T59" fmla="*/ 39 h 65"/>
                  <a:gd name="T60" fmla="*/ 0 w 65"/>
                  <a:gd name="T61" fmla="*/ 34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5" y="14"/>
                    </a:lnTo>
                    <a:lnTo>
                      <a:pt x="9" y="10"/>
                    </a:lnTo>
                    <a:lnTo>
                      <a:pt x="13" y="6"/>
                    </a:lnTo>
                    <a:lnTo>
                      <a:pt x="19" y="4"/>
                    </a:lnTo>
                    <a:lnTo>
                      <a:pt x="25" y="2"/>
                    </a:lnTo>
                    <a:lnTo>
                      <a:pt x="33" y="0"/>
                    </a:lnTo>
                    <a:lnTo>
                      <a:pt x="37" y="2"/>
                    </a:lnTo>
                    <a:lnTo>
                      <a:pt x="45" y="4"/>
                    </a:lnTo>
                    <a:lnTo>
                      <a:pt x="51" y="8"/>
                    </a:lnTo>
                    <a:lnTo>
                      <a:pt x="55" y="12"/>
                    </a:lnTo>
                    <a:lnTo>
                      <a:pt x="59" y="16"/>
                    </a:lnTo>
                    <a:lnTo>
                      <a:pt x="61" y="22"/>
                    </a:lnTo>
                    <a:lnTo>
                      <a:pt x="63" y="28"/>
                    </a:lnTo>
                    <a:lnTo>
                      <a:pt x="65" y="34"/>
                    </a:lnTo>
                    <a:lnTo>
                      <a:pt x="63" y="39"/>
                    </a:lnTo>
                    <a:lnTo>
                      <a:pt x="61" y="45"/>
                    </a:lnTo>
                    <a:lnTo>
                      <a:pt x="57" y="51"/>
                    </a:lnTo>
                    <a:lnTo>
                      <a:pt x="53" y="57"/>
                    </a:lnTo>
                    <a:lnTo>
                      <a:pt x="49" y="61"/>
                    </a:lnTo>
                    <a:lnTo>
                      <a:pt x="43" y="63"/>
                    </a:lnTo>
                    <a:lnTo>
                      <a:pt x="37" y="65"/>
                    </a:lnTo>
                    <a:lnTo>
                      <a:pt x="31" y="65"/>
                    </a:lnTo>
                    <a:lnTo>
                      <a:pt x="25" y="65"/>
                    </a:lnTo>
                    <a:lnTo>
                      <a:pt x="17" y="63"/>
                    </a:lnTo>
                    <a:lnTo>
                      <a:pt x="13" y="59"/>
                    </a:lnTo>
                    <a:lnTo>
                      <a:pt x="7" y="55"/>
                    </a:lnTo>
                    <a:lnTo>
                      <a:pt x="4" y="51"/>
                    </a:lnTo>
                    <a:lnTo>
                      <a:pt x="2" y="45"/>
                    </a:lnTo>
                    <a:lnTo>
                      <a:pt x="0" y="39"/>
                    </a:lnTo>
                    <a:lnTo>
                      <a:pt x="0" y="34"/>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7" name="Freeform 682"/>
              <p:cNvSpPr>
                <a:spLocks/>
              </p:cNvSpPr>
              <p:nvPr/>
            </p:nvSpPr>
            <p:spPr bwMode="auto">
              <a:xfrm>
                <a:off x="5188" y="1760"/>
                <a:ext cx="65" cy="65"/>
              </a:xfrm>
              <a:custGeom>
                <a:avLst/>
                <a:gdLst>
                  <a:gd name="T0" fmla="*/ 2 w 65"/>
                  <a:gd name="T1" fmla="*/ 20 h 65"/>
                  <a:gd name="T2" fmla="*/ 2 w 65"/>
                  <a:gd name="T3" fmla="*/ 20 h 65"/>
                  <a:gd name="T4" fmla="*/ 5 w 65"/>
                  <a:gd name="T5" fmla="*/ 14 h 65"/>
                  <a:gd name="T6" fmla="*/ 9 w 65"/>
                  <a:gd name="T7" fmla="*/ 10 h 65"/>
                  <a:gd name="T8" fmla="*/ 13 w 65"/>
                  <a:gd name="T9" fmla="*/ 6 h 65"/>
                  <a:gd name="T10" fmla="*/ 19 w 65"/>
                  <a:gd name="T11" fmla="*/ 4 h 65"/>
                  <a:gd name="T12" fmla="*/ 25 w 65"/>
                  <a:gd name="T13" fmla="*/ 2 h 65"/>
                  <a:gd name="T14" fmla="*/ 33 w 65"/>
                  <a:gd name="T15" fmla="*/ 0 h 65"/>
                  <a:gd name="T16" fmla="*/ 37 w 65"/>
                  <a:gd name="T17" fmla="*/ 2 h 65"/>
                  <a:gd name="T18" fmla="*/ 45 w 65"/>
                  <a:gd name="T19" fmla="*/ 4 h 65"/>
                  <a:gd name="T20" fmla="*/ 51 w 65"/>
                  <a:gd name="T21" fmla="*/ 8 h 65"/>
                  <a:gd name="T22" fmla="*/ 55 w 65"/>
                  <a:gd name="T23" fmla="*/ 12 h 65"/>
                  <a:gd name="T24" fmla="*/ 59 w 65"/>
                  <a:gd name="T25" fmla="*/ 16 h 65"/>
                  <a:gd name="T26" fmla="*/ 61 w 65"/>
                  <a:gd name="T27" fmla="*/ 22 h 65"/>
                  <a:gd name="T28" fmla="*/ 63 w 65"/>
                  <a:gd name="T29" fmla="*/ 28 h 65"/>
                  <a:gd name="T30" fmla="*/ 65 w 65"/>
                  <a:gd name="T31" fmla="*/ 34 h 65"/>
                  <a:gd name="T32" fmla="*/ 63 w 65"/>
                  <a:gd name="T33" fmla="*/ 39 h 65"/>
                  <a:gd name="T34" fmla="*/ 61 w 65"/>
                  <a:gd name="T35" fmla="*/ 45 h 65"/>
                  <a:gd name="T36" fmla="*/ 57 w 65"/>
                  <a:gd name="T37" fmla="*/ 51 h 65"/>
                  <a:gd name="T38" fmla="*/ 53 w 65"/>
                  <a:gd name="T39" fmla="*/ 57 h 65"/>
                  <a:gd name="T40" fmla="*/ 49 w 65"/>
                  <a:gd name="T41" fmla="*/ 61 h 65"/>
                  <a:gd name="T42" fmla="*/ 43 w 65"/>
                  <a:gd name="T43" fmla="*/ 63 h 65"/>
                  <a:gd name="T44" fmla="*/ 37 w 65"/>
                  <a:gd name="T45" fmla="*/ 65 h 65"/>
                  <a:gd name="T46" fmla="*/ 31 w 65"/>
                  <a:gd name="T47" fmla="*/ 65 h 65"/>
                  <a:gd name="T48" fmla="*/ 25 w 65"/>
                  <a:gd name="T49" fmla="*/ 65 h 65"/>
                  <a:gd name="T50" fmla="*/ 17 w 65"/>
                  <a:gd name="T51" fmla="*/ 63 h 65"/>
                  <a:gd name="T52" fmla="*/ 13 w 65"/>
                  <a:gd name="T53" fmla="*/ 59 h 65"/>
                  <a:gd name="T54" fmla="*/ 7 w 65"/>
                  <a:gd name="T55" fmla="*/ 55 h 65"/>
                  <a:gd name="T56" fmla="*/ 4 w 65"/>
                  <a:gd name="T57" fmla="*/ 51 h 65"/>
                  <a:gd name="T58" fmla="*/ 2 w 65"/>
                  <a:gd name="T59" fmla="*/ 45 h 65"/>
                  <a:gd name="T60" fmla="*/ 0 w 65"/>
                  <a:gd name="T61" fmla="*/ 39 h 65"/>
                  <a:gd name="T62" fmla="*/ 0 w 65"/>
                  <a:gd name="T63" fmla="*/ 34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5" y="14"/>
                    </a:lnTo>
                    <a:lnTo>
                      <a:pt x="9" y="10"/>
                    </a:lnTo>
                    <a:lnTo>
                      <a:pt x="13" y="6"/>
                    </a:lnTo>
                    <a:lnTo>
                      <a:pt x="19" y="4"/>
                    </a:lnTo>
                    <a:lnTo>
                      <a:pt x="25" y="2"/>
                    </a:lnTo>
                    <a:lnTo>
                      <a:pt x="33" y="0"/>
                    </a:lnTo>
                    <a:lnTo>
                      <a:pt x="37" y="2"/>
                    </a:lnTo>
                    <a:lnTo>
                      <a:pt x="45" y="4"/>
                    </a:lnTo>
                    <a:lnTo>
                      <a:pt x="51" y="8"/>
                    </a:lnTo>
                    <a:lnTo>
                      <a:pt x="55" y="12"/>
                    </a:lnTo>
                    <a:lnTo>
                      <a:pt x="59" y="16"/>
                    </a:lnTo>
                    <a:lnTo>
                      <a:pt x="61" y="22"/>
                    </a:lnTo>
                    <a:lnTo>
                      <a:pt x="63" y="28"/>
                    </a:lnTo>
                    <a:lnTo>
                      <a:pt x="65" y="34"/>
                    </a:lnTo>
                    <a:lnTo>
                      <a:pt x="63" y="39"/>
                    </a:lnTo>
                    <a:lnTo>
                      <a:pt x="61" y="45"/>
                    </a:lnTo>
                    <a:lnTo>
                      <a:pt x="57" y="51"/>
                    </a:lnTo>
                    <a:lnTo>
                      <a:pt x="53" y="57"/>
                    </a:lnTo>
                    <a:lnTo>
                      <a:pt x="49" y="61"/>
                    </a:lnTo>
                    <a:lnTo>
                      <a:pt x="43" y="63"/>
                    </a:lnTo>
                    <a:lnTo>
                      <a:pt x="37" y="65"/>
                    </a:lnTo>
                    <a:lnTo>
                      <a:pt x="31" y="65"/>
                    </a:lnTo>
                    <a:lnTo>
                      <a:pt x="25" y="65"/>
                    </a:lnTo>
                    <a:lnTo>
                      <a:pt x="17" y="63"/>
                    </a:lnTo>
                    <a:lnTo>
                      <a:pt x="13" y="59"/>
                    </a:lnTo>
                    <a:lnTo>
                      <a:pt x="7" y="55"/>
                    </a:lnTo>
                    <a:lnTo>
                      <a:pt x="4" y="51"/>
                    </a:lnTo>
                    <a:lnTo>
                      <a:pt x="2" y="45"/>
                    </a:lnTo>
                    <a:lnTo>
                      <a:pt x="0" y="39"/>
                    </a:lnTo>
                    <a:lnTo>
                      <a:pt x="0" y="34"/>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8" name="Freeform 683"/>
              <p:cNvSpPr>
                <a:spLocks/>
              </p:cNvSpPr>
              <p:nvPr/>
            </p:nvSpPr>
            <p:spPr bwMode="auto">
              <a:xfrm>
                <a:off x="5255" y="1760"/>
                <a:ext cx="64" cy="65"/>
              </a:xfrm>
              <a:custGeom>
                <a:avLst/>
                <a:gdLst>
                  <a:gd name="T0" fmla="*/ 61 w 64"/>
                  <a:gd name="T1" fmla="*/ 45 h 65"/>
                  <a:gd name="T2" fmla="*/ 59 w 64"/>
                  <a:gd name="T3" fmla="*/ 51 h 65"/>
                  <a:gd name="T4" fmla="*/ 55 w 64"/>
                  <a:gd name="T5" fmla="*/ 55 h 65"/>
                  <a:gd name="T6" fmla="*/ 49 w 64"/>
                  <a:gd name="T7" fmla="*/ 59 h 65"/>
                  <a:gd name="T8" fmla="*/ 45 w 64"/>
                  <a:gd name="T9" fmla="*/ 63 h 65"/>
                  <a:gd name="T10" fmla="*/ 37 w 64"/>
                  <a:gd name="T11" fmla="*/ 63 h 65"/>
                  <a:gd name="T12" fmla="*/ 31 w 64"/>
                  <a:gd name="T13" fmla="*/ 65 h 65"/>
                  <a:gd name="T14" fmla="*/ 25 w 64"/>
                  <a:gd name="T15" fmla="*/ 63 h 65"/>
                  <a:gd name="T16" fmla="*/ 19 w 64"/>
                  <a:gd name="T17" fmla="*/ 61 h 65"/>
                  <a:gd name="T18" fmla="*/ 13 w 64"/>
                  <a:gd name="T19" fmla="*/ 57 h 65"/>
                  <a:gd name="T20" fmla="*/ 9 w 64"/>
                  <a:gd name="T21" fmla="*/ 53 h 65"/>
                  <a:gd name="T22" fmla="*/ 5 w 64"/>
                  <a:gd name="T23" fmla="*/ 49 h 65"/>
                  <a:gd name="T24" fmla="*/ 1 w 64"/>
                  <a:gd name="T25" fmla="*/ 43 h 65"/>
                  <a:gd name="T26" fmla="*/ 0 w 64"/>
                  <a:gd name="T27" fmla="*/ 38 h 65"/>
                  <a:gd name="T28" fmla="*/ 0 w 64"/>
                  <a:gd name="T29" fmla="*/ 32 h 65"/>
                  <a:gd name="T30" fmla="*/ 1 w 64"/>
                  <a:gd name="T31" fmla="*/ 26 h 65"/>
                  <a:gd name="T32" fmla="*/ 3 w 64"/>
                  <a:gd name="T33" fmla="*/ 20 h 65"/>
                  <a:gd name="T34" fmla="*/ 5 w 64"/>
                  <a:gd name="T35" fmla="*/ 14 h 65"/>
                  <a:gd name="T36" fmla="*/ 9 w 64"/>
                  <a:gd name="T37" fmla="*/ 8 h 65"/>
                  <a:gd name="T38" fmla="*/ 15 w 64"/>
                  <a:gd name="T39" fmla="*/ 4 h 65"/>
                  <a:gd name="T40" fmla="*/ 21 w 64"/>
                  <a:gd name="T41" fmla="*/ 2 h 65"/>
                  <a:gd name="T42" fmla="*/ 27 w 64"/>
                  <a:gd name="T43" fmla="*/ 0 h 65"/>
                  <a:gd name="T44" fmla="*/ 33 w 64"/>
                  <a:gd name="T45" fmla="*/ 0 h 65"/>
                  <a:gd name="T46" fmla="*/ 39 w 64"/>
                  <a:gd name="T47" fmla="*/ 0 h 65"/>
                  <a:gd name="T48" fmla="*/ 45 w 64"/>
                  <a:gd name="T49" fmla="*/ 2 h 65"/>
                  <a:gd name="T50" fmla="*/ 51 w 64"/>
                  <a:gd name="T51" fmla="*/ 6 h 65"/>
                  <a:gd name="T52" fmla="*/ 57 w 64"/>
                  <a:gd name="T53" fmla="*/ 10 h 65"/>
                  <a:gd name="T54" fmla="*/ 59 w 64"/>
                  <a:gd name="T55" fmla="*/ 16 h 65"/>
                  <a:gd name="T56" fmla="*/ 63 w 64"/>
                  <a:gd name="T57" fmla="*/ 20 h 65"/>
                  <a:gd name="T58" fmla="*/ 64 w 64"/>
                  <a:gd name="T59" fmla="*/ 26 h 65"/>
                  <a:gd name="T60" fmla="*/ 64 w 64"/>
                  <a:gd name="T61" fmla="*/ 34 h 65"/>
                  <a:gd name="T62" fmla="*/ 64 w 64"/>
                  <a:gd name="T63" fmla="*/ 39 h 65"/>
                  <a:gd name="T64" fmla="*/ 61 w 64"/>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61" y="45"/>
                    </a:moveTo>
                    <a:lnTo>
                      <a:pt x="59" y="51"/>
                    </a:lnTo>
                    <a:lnTo>
                      <a:pt x="55" y="55"/>
                    </a:lnTo>
                    <a:lnTo>
                      <a:pt x="49" y="59"/>
                    </a:lnTo>
                    <a:lnTo>
                      <a:pt x="45" y="63"/>
                    </a:lnTo>
                    <a:lnTo>
                      <a:pt x="37" y="63"/>
                    </a:lnTo>
                    <a:lnTo>
                      <a:pt x="31" y="65"/>
                    </a:lnTo>
                    <a:lnTo>
                      <a:pt x="25" y="63"/>
                    </a:lnTo>
                    <a:lnTo>
                      <a:pt x="19" y="61"/>
                    </a:lnTo>
                    <a:lnTo>
                      <a:pt x="13" y="57"/>
                    </a:lnTo>
                    <a:lnTo>
                      <a:pt x="9" y="53"/>
                    </a:lnTo>
                    <a:lnTo>
                      <a:pt x="5" y="49"/>
                    </a:lnTo>
                    <a:lnTo>
                      <a:pt x="1" y="43"/>
                    </a:lnTo>
                    <a:lnTo>
                      <a:pt x="0" y="38"/>
                    </a:lnTo>
                    <a:lnTo>
                      <a:pt x="0" y="32"/>
                    </a:lnTo>
                    <a:lnTo>
                      <a:pt x="1" y="26"/>
                    </a:lnTo>
                    <a:lnTo>
                      <a:pt x="3" y="20"/>
                    </a:lnTo>
                    <a:lnTo>
                      <a:pt x="5" y="14"/>
                    </a:lnTo>
                    <a:lnTo>
                      <a:pt x="9" y="8"/>
                    </a:lnTo>
                    <a:lnTo>
                      <a:pt x="15" y="4"/>
                    </a:lnTo>
                    <a:lnTo>
                      <a:pt x="21" y="2"/>
                    </a:lnTo>
                    <a:lnTo>
                      <a:pt x="27" y="0"/>
                    </a:lnTo>
                    <a:lnTo>
                      <a:pt x="33" y="0"/>
                    </a:lnTo>
                    <a:lnTo>
                      <a:pt x="39" y="0"/>
                    </a:lnTo>
                    <a:lnTo>
                      <a:pt x="45" y="2"/>
                    </a:lnTo>
                    <a:lnTo>
                      <a:pt x="51" y="6"/>
                    </a:lnTo>
                    <a:lnTo>
                      <a:pt x="57" y="10"/>
                    </a:lnTo>
                    <a:lnTo>
                      <a:pt x="59" y="16"/>
                    </a:lnTo>
                    <a:lnTo>
                      <a:pt x="63" y="20"/>
                    </a:lnTo>
                    <a:lnTo>
                      <a:pt x="64" y="26"/>
                    </a:lnTo>
                    <a:lnTo>
                      <a:pt x="64" y="34"/>
                    </a:lnTo>
                    <a:lnTo>
                      <a:pt x="64"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9" name="Freeform 684"/>
              <p:cNvSpPr>
                <a:spLocks/>
              </p:cNvSpPr>
              <p:nvPr/>
            </p:nvSpPr>
            <p:spPr bwMode="auto">
              <a:xfrm>
                <a:off x="5255" y="1760"/>
                <a:ext cx="64" cy="65"/>
              </a:xfrm>
              <a:custGeom>
                <a:avLst/>
                <a:gdLst>
                  <a:gd name="T0" fmla="*/ 61 w 64"/>
                  <a:gd name="T1" fmla="*/ 45 h 65"/>
                  <a:gd name="T2" fmla="*/ 61 w 64"/>
                  <a:gd name="T3" fmla="*/ 45 h 65"/>
                  <a:gd name="T4" fmla="*/ 59 w 64"/>
                  <a:gd name="T5" fmla="*/ 51 h 65"/>
                  <a:gd name="T6" fmla="*/ 55 w 64"/>
                  <a:gd name="T7" fmla="*/ 55 h 65"/>
                  <a:gd name="T8" fmla="*/ 49 w 64"/>
                  <a:gd name="T9" fmla="*/ 59 h 65"/>
                  <a:gd name="T10" fmla="*/ 45 w 64"/>
                  <a:gd name="T11" fmla="*/ 63 h 65"/>
                  <a:gd name="T12" fmla="*/ 37 w 64"/>
                  <a:gd name="T13" fmla="*/ 63 h 65"/>
                  <a:gd name="T14" fmla="*/ 31 w 64"/>
                  <a:gd name="T15" fmla="*/ 65 h 65"/>
                  <a:gd name="T16" fmla="*/ 25 w 64"/>
                  <a:gd name="T17" fmla="*/ 63 h 65"/>
                  <a:gd name="T18" fmla="*/ 19 w 64"/>
                  <a:gd name="T19" fmla="*/ 61 h 65"/>
                  <a:gd name="T20" fmla="*/ 13 w 64"/>
                  <a:gd name="T21" fmla="*/ 57 h 65"/>
                  <a:gd name="T22" fmla="*/ 9 w 64"/>
                  <a:gd name="T23" fmla="*/ 53 h 65"/>
                  <a:gd name="T24" fmla="*/ 5 w 64"/>
                  <a:gd name="T25" fmla="*/ 49 h 65"/>
                  <a:gd name="T26" fmla="*/ 1 w 64"/>
                  <a:gd name="T27" fmla="*/ 43 h 65"/>
                  <a:gd name="T28" fmla="*/ 0 w 64"/>
                  <a:gd name="T29" fmla="*/ 38 h 65"/>
                  <a:gd name="T30" fmla="*/ 0 w 64"/>
                  <a:gd name="T31" fmla="*/ 32 h 65"/>
                  <a:gd name="T32" fmla="*/ 1 w 64"/>
                  <a:gd name="T33" fmla="*/ 26 h 65"/>
                  <a:gd name="T34" fmla="*/ 3 w 64"/>
                  <a:gd name="T35" fmla="*/ 20 h 65"/>
                  <a:gd name="T36" fmla="*/ 5 w 64"/>
                  <a:gd name="T37" fmla="*/ 14 h 65"/>
                  <a:gd name="T38" fmla="*/ 9 w 64"/>
                  <a:gd name="T39" fmla="*/ 8 h 65"/>
                  <a:gd name="T40" fmla="*/ 15 w 64"/>
                  <a:gd name="T41" fmla="*/ 4 h 65"/>
                  <a:gd name="T42" fmla="*/ 21 w 64"/>
                  <a:gd name="T43" fmla="*/ 2 h 65"/>
                  <a:gd name="T44" fmla="*/ 27 w 64"/>
                  <a:gd name="T45" fmla="*/ 0 h 65"/>
                  <a:gd name="T46" fmla="*/ 33 w 64"/>
                  <a:gd name="T47" fmla="*/ 0 h 65"/>
                  <a:gd name="T48" fmla="*/ 39 w 64"/>
                  <a:gd name="T49" fmla="*/ 0 h 65"/>
                  <a:gd name="T50" fmla="*/ 45 w 64"/>
                  <a:gd name="T51" fmla="*/ 2 h 65"/>
                  <a:gd name="T52" fmla="*/ 51 w 64"/>
                  <a:gd name="T53" fmla="*/ 6 h 65"/>
                  <a:gd name="T54" fmla="*/ 57 w 64"/>
                  <a:gd name="T55" fmla="*/ 10 h 65"/>
                  <a:gd name="T56" fmla="*/ 59 w 64"/>
                  <a:gd name="T57" fmla="*/ 16 h 65"/>
                  <a:gd name="T58" fmla="*/ 63 w 64"/>
                  <a:gd name="T59" fmla="*/ 20 h 65"/>
                  <a:gd name="T60" fmla="*/ 64 w 64"/>
                  <a:gd name="T61" fmla="*/ 26 h 65"/>
                  <a:gd name="T62" fmla="*/ 64 w 64"/>
                  <a:gd name="T63" fmla="*/ 34 h 65"/>
                  <a:gd name="T64" fmla="*/ 64 w 64"/>
                  <a:gd name="T65" fmla="*/ 39 h 65"/>
                  <a:gd name="T66" fmla="*/ 61 w 64"/>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61" y="45"/>
                    </a:moveTo>
                    <a:lnTo>
                      <a:pt x="61" y="45"/>
                    </a:lnTo>
                    <a:lnTo>
                      <a:pt x="59" y="51"/>
                    </a:lnTo>
                    <a:lnTo>
                      <a:pt x="55" y="55"/>
                    </a:lnTo>
                    <a:lnTo>
                      <a:pt x="49" y="59"/>
                    </a:lnTo>
                    <a:lnTo>
                      <a:pt x="45" y="63"/>
                    </a:lnTo>
                    <a:lnTo>
                      <a:pt x="37" y="63"/>
                    </a:lnTo>
                    <a:lnTo>
                      <a:pt x="31" y="65"/>
                    </a:lnTo>
                    <a:lnTo>
                      <a:pt x="25" y="63"/>
                    </a:lnTo>
                    <a:lnTo>
                      <a:pt x="19" y="61"/>
                    </a:lnTo>
                    <a:lnTo>
                      <a:pt x="13" y="57"/>
                    </a:lnTo>
                    <a:lnTo>
                      <a:pt x="9" y="53"/>
                    </a:lnTo>
                    <a:lnTo>
                      <a:pt x="5" y="49"/>
                    </a:lnTo>
                    <a:lnTo>
                      <a:pt x="1" y="43"/>
                    </a:lnTo>
                    <a:lnTo>
                      <a:pt x="0" y="38"/>
                    </a:lnTo>
                    <a:lnTo>
                      <a:pt x="0" y="32"/>
                    </a:lnTo>
                    <a:lnTo>
                      <a:pt x="1" y="26"/>
                    </a:lnTo>
                    <a:lnTo>
                      <a:pt x="3" y="20"/>
                    </a:lnTo>
                    <a:lnTo>
                      <a:pt x="5" y="14"/>
                    </a:lnTo>
                    <a:lnTo>
                      <a:pt x="9" y="8"/>
                    </a:lnTo>
                    <a:lnTo>
                      <a:pt x="15" y="4"/>
                    </a:lnTo>
                    <a:lnTo>
                      <a:pt x="21" y="2"/>
                    </a:lnTo>
                    <a:lnTo>
                      <a:pt x="27" y="0"/>
                    </a:lnTo>
                    <a:lnTo>
                      <a:pt x="33" y="0"/>
                    </a:lnTo>
                    <a:lnTo>
                      <a:pt x="39" y="0"/>
                    </a:lnTo>
                    <a:lnTo>
                      <a:pt x="45" y="2"/>
                    </a:lnTo>
                    <a:lnTo>
                      <a:pt x="51" y="6"/>
                    </a:lnTo>
                    <a:lnTo>
                      <a:pt x="57" y="10"/>
                    </a:lnTo>
                    <a:lnTo>
                      <a:pt x="59" y="16"/>
                    </a:lnTo>
                    <a:lnTo>
                      <a:pt x="63" y="20"/>
                    </a:lnTo>
                    <a:lnTo>
                      <a:pt x="64" y="26"/>
                    </a:lnTo>
                    <a:lnTo>
                      <a:pt x="64" y="34"/>
                    </a:lnTo>
                    <a:lnTo>
                      <a:pt x="64"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0" name="Freeform 685"/>
              <p:cNvSpPr>
                <a:spLocks/>
              </p:cNvSpPr>
              <p:nvPr/>
            </p:nvSpPr>
            <p:spPr bwMode="auto">
              <a:xfrm>
                <a:off x="5158" y="1725"/>
                <a:ext cx="65" cy="63"/>
              </a:xfrm>
              <a:custGeom>
                <a:avLst/>
                <a:gdLst>
                  <a:gd name="T0" fmla="*/ 61 w 65"/>
                  <a:gd name="T1" fmla="*/ 45 h 63"/>
                  <a:gd name="T2" fmla="*/ 59 w 65"/>
                  <a:gd name="T3" fmla="*/ 51 h 63"/>
                  <a:gd name="T4" fmla="*/ 55 w 65"/>
                  <a:gd name="T5" fmla="*/ 55 h 63"/>
                  <a:gd name="T6" fmla="*/ 49 w 65"/>
                  <a:gd name="T7" fmla="*/ 59 h 63"/>
                  <a:gd name="T8" fmla="*/ 43 w 65"/>
                  <a:gd name="T9" fmla="*/ 61 h 63"/>
                  <a:gd name="T10" fmla="*/ 37 w 65"/>
                  <a:gd name="T11" fmla="*/ 63 h 63"/>
                  <a:gd name="T12" fmla="*/ 32 w 65"/>
                  <a:gd name="T13" fmla="*/ 63 h 63"/>
                  <a:gd name="T14" fmla="*/ 26 w 65"/>
                  <a:gd name="T15" fmla="*/ 63 h 63"/>
                  <a:gd name="T16" fmla="*/ 20 w 65"/>
                  <a:gd name="T17" fmla="*/ 61 h 63"/>
                  <a:gd name="T18" fmla="*/ 14 w 65"/>
                  <a:gd name="T19" fmla="*/ 57 h 63"/>
                  <a:gd name="T20" fmla="*/ 8 w 65"/>
                  <a:gd name="T21" fmla="*/ 53 h 63"/>
                  <a:gd name="T22" fmla="*/ 6 w 65"/>
                  <a:gd name="T23" fmla="*/ 49 h 63"/>
                  <a:gd name="T24" fmla="*/ 2 w 65"/>
                  <a:gd name="T25" fmla="*/ 43 h 63"/>
                  <a:gd name="T26" fmla="*/ 0 w 65"/>
                  <a:gd name="T27" fmla="*/ 37 h 63"/>
                  <a:gd name="T28" fmla="*/ 0 w 65"/>
                  <a:gd name="T29" fmla="*/ 31 h 63"/>
                  <a:gd name="T30" fmla="*/ 0 w 65"/>
                  <a:gd name="T31" fmla="*/ 23 h 63"/>
                  <a:gd name="T32" fmla="*/ 4 w 65"/>
                  <a:gd name="T33" fmla="*/ 17 h 63"/>
                  <a:gd name="T34" fmla="*/ 6 w 65"/>
                  <a:gd name="T35" fmla="*/ 11 h 63"/>
                  <a:gd name="T36" fmla="*/ 10 w 65"/>
                  <a:gd name="T37" fmla="*/ 8 h 63"/>
                  <a:gd name="T38" fmla="*/ 16 w 65"/>
                  <a:gd name="T39" fmla="*/ 4 h 63"/>
                  <a:gd name="T40" fmla="*/ 20 w 65"/>
                  <a:gd name="T41" fmla="*/ 2 h 63"/>
                  <a:gd name="T42" fmla="*/ 28 w 65"/>
                  <a:gd name="T43" fmla="*/ 0 h 63"/>
                  <a:gd name="T44" fmla="*/ 34 w 65"/>
                  <a:gd name="T45" fmla="*/ 0 h 63"/>
                  <a:gd name="T46" fmla="*/ 39 w 65"/>
                  <a:gd name="T47" fmla="*/ 0 h 63"/>
                  <a:gd name="T48" fmla="*/ 45 w 65"/>
                  <a:gd name="T49" fmla="*/ 2 h 63"/>
                  <a:gd name="T50" fmla="*/ 51 w 65"/>
                  <a:gd name="T51" fmla="*/ 6 h 63"/>
                  <a:gd name="T52" fmla="*/ 55 w 65"/>
                  <a:gd name="T53" fmla="*/ 10 h 63"/>
                  <a:gd name="T54" fmla="*/ 59 w 65"/>
                  <a:gd name="T55" fmla="*/ 13 h 63"/>
                  <a:gd name="T56" fmla="*/ 63 w 65"/>
                  <a:gd name="T57" fmla="*/ 19 h 63"/>
                  <a:gd name="T58" fmla="*/ 65 w 65"/>
                  <a:gd name="T59" fmla="*/ 25 h 63"/>
                  <a:gd name="T60" fmla="*/ 65 w 65"/>
                  <a:gd name="T61" fmla="*/ 31 h 63"/>
                  <a:gd name="T62" fmla="*/ 63 w 65"/>
                  <a:gd name="T63" fmla="*/ 39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5" y="55"/>
                    </a:lnTo>
                    <a:lnTo>
                      <a:pt x="49" y="59"/>
                    </a:lnTo>
                    <a:lnTo>
                      <a:pt x="43" y="61"/>
                    </a:lnTo>
                    <a:lnTo>
                      <a:pt x="37" y="63"/>
                    </a:lnTo>
                    <a:lnTo>
                      <a:pt x="32" y="63"/>
                    </a:lnTo>
                    <a:lnTo>
                      <a:pt x="26" y="63"/>
                    </a:lnTo>
                    <a:lnTo>
                      <a:pt x="20" y="61"/>
                    </a:lnTo>
                    <a:lnTo>
                      <a:pt x="14" y="57"/>
                    </a:lnTo>
                    <a:lnTo>
                      <a:pt x="8" y="53"/>
                    </a:lnTo>
                    <a:lnTo>
                      <a:pt x="6" y="49"/>
                    </a:lnTo>
                    <a:lnTo>
                      <a:pt x="2" y="43"/>
                    </a:lnTo>
                    <a:lnTo>
                      <a:pt x="0" y="37"/>
                    </a:lnTo>
                    <a:lnTo>
                      <a:pt x="0" y="31"/>
                    </a:lnTo>
                    <a:lnTo>
                      <a:pt x="0" y="23"/>
                    </a:lnTo>
                    <a:lnTo>
                      <a:pt x="4" y="17"/>
                    </a:lnTo>
                    <a:lnTo>
                      <a:pt x="6" y="11"/>
                    </a:lnTo>
                    <a:lnTo>
                      <a:pt x="10" y="8"/>
                    </a:lnTo>
                    <a:lnTo>
                      <a:pt x="16" y="4"/>
                    </a:lnTo>
                    <a:lnTo>
                      <a:pt x="20" y="2"/>
                    </a:lnTo>
                    <a:lnTo>
                      <a:pt x="28" y="0"/>
                    </a:lnTo>
                    <a:lnTo>
                      <a:pt x="34" y="0"/>
                    </a:lnTo>
                    <a:lnTo>
                      <a:pt x="39" y="0"/>
                    </a:lnTo>
                    <a:lnTo>
                      <a:pt x="45" y="2"/>
                    </a:lnTo>
                    <a:lnTo>
                      <a:pt x="51" y="6"/>
                    </a:lnTo>
                    <a:lnTo>
                      <a:pt x="55" y="10"/>
                    </a:lnTo>
                    <a:lnTo>
                      <a:pt x="59" y="13"/>
                    </a:lnTo>
                    <a:lnTo>
                      <a:pt x="63" y="19"/>
                    </a:lnTo>
                    <a:lnTo>
                      <a:pt x="65" y="25"/>
                    </a:lnTo>
                    <a:lnTo>
                      <a:pt x="65" y="31"/>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1" name="Freeform 686"/>
              <p:cNvSpPr>
                <a:spLocks/>
              </p:cNvSpPr>
              <p:nvPr/>
            </p:nvSpPr>
            <p:spPr bwMode="auto">
              <a:xfrm>
                <a:off x="5158" y="1725"/>
                <a:ext cx="65" cy="63"/>
              </a:xfrm>
              <a:custGeom>
                <a:avLst/>
                <a:gdLst>
                  <a:gd name="T0" fmla="*/ 61 w 65"/>
                  <a:gd name="T1" fmla="*/ 45 h 63"/>
                  <a:gd name="T2" fmla="*/ 61 w 65"/>
                  <a:gd name="T3" fmla="*/ 45 h 63"/>
                  <a:gd name="T4" fmla="*/ 59 w 65"/>
                  <a:gd name="T5" fmla="*/ 51 h 63"/>
                  <a:gd name="T6" fmla="*/ 55 w 65"/>
                  <a:gd name="T7" fmla="*/ 55 h 63"/>
                  <a:gd name="T8" fmla="*/ 49 w 65"/>
                  <a:gd name="T9" fmla="*/ 59 h 63"/>
                  <a:gd name="T10" fmla="*/ 43 w 65"/>
                  <a:gd name="T11" fmla="*/ 61 h 63"/>
                  <a:gd name="T12" fmla="*/ 37 w 65"/>
                  <a:gd name="T13" fmla="*/ 63 h 63"/>
                  <a:gd name="T14" fmla="*/ 32 w 65"/>
                  <a:gd name="T15" fmla="*/ 63 h 63"/>
                  <a:gd name="T16" fmla="*/ 26 w 65"/>
                  <a:gd name="T17" fmla="*/ 63 h 63"/>
                  <a:gd name="T18" fmla="*/ 20 w 65"/>
                  <a:gd name="T19" fmla="*/ 61 h 63"/>
                  <a:gd name="T20" fmla="*/ 14 w 65"/>
                  <a:gd name="T21" fmla="*/ 57 h 63"/>
                  <a:gd name="T22" fmla="*/ 8 w 65"/>
                  <a:gd name="T23" fmla="*/ 53 h 63"/>
                  <a:gd name="T24" fmla="*/ 6 w 65"/>
                  <a:gd name="T25" fmla="*/ 49 h 63"/>
                  <a:gd name="T26" fmla="*/ 2 w 65"/>
                  <a:gd name="T27" fmla="*/ 43 h 63"/>
                  <a:gd name="T28" fmla="*/ 0 w 65"/>
                  <a:gd name="T29" fmla="*/ 37 h 63"/>
                  <a:gd name="T30" fmla="*/ 0 w 65"/>
                  <a:gd name="T31" fmla="*/ 31 h 63"/>
                  <a:gd name="T32" fmla="*/ 0 w 65"/>
                  <a:gd name="T33" fmla="*/ 23 h 63"/>
                  <a:gd name="T34" fmla="*/ 4 w 65"/>
                  <a:gd name="T35" fmla="*/ 17 h 63"/>
                  <a:gd name="T36" fmla="*/ 6 w 65"/>
                  <a:gd name="T37" fmla="*/ 11 h 63"/>
                  <a:gd name="T38" fmla="*/ 10 w 65"/>
                  <a:gd name="T39" fmla="*/ 8 h 63"/>
                  <a:gd name="T40" fmla="*/ 16 w 65"/>
                  <a:gd name="T41" fmla="*/ 4 h 63"/>
                  <a:gd name="T42" fmla="*/ 20 w 65"/>
                  <a:gd name="T43" fmla="*/ 2 h 63"/>
                  <a:gd name="T44" fmla="*/ 28 w 65"/>
                  <a:gd name="T45" fmla="*/ 0 h 63"/>
                  <a:gd name="T46" fmla="*/ 34 w 65"/>
                  <a:gd name="T47" fmla="*/ 0 h 63"/>
                  <a:gd name="T48" fmla="*/ 39 w 65"/>
                  <a:gd name="T49" fmla="*/ 0 h 63"/>
                  <a:gd name="T50" fmla="*/ 45 w 65"/>
                  <a:gd name="T51" fmla="*/ 2 h 63"/>
                  <a:gd name="T52" fmla="*/ 51 w 65"/>
                  <a:gd name="T53" fmla="*/ 6 h 63"/>
                  <a:gd name="T54" fmla="*/ 55 w 65"/>
                  <a:gd name="T55" fmla="*/ 10 h 63"/>
                  <a:gd name="T56" fmla="*/ 59 w 65"/>
                  <a:gd name="T57" fmla="*/ 13 h 63"/>
                  <a:gd name="T58" fmla="*/ 63 w 65"/>
                  <a:gd name="T59" fmla="*/ 19 h 63"/>
                  <a:gd name="T60" fmla="*/ 65 w 65"/>
                  <a:gd name="T61" fmla="*/ 25 h 63"/>
                  <a:gd name="T62" fmla="*/ 65 w 65"/>
                  <a:gd name="T63" fmla="*/ 31 h 63"/>
                  <a:gd name="T64" fmla="*/ 63 w 65"/>
                  <a:gd name="T65" fmla="*/ 39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5" y="55"/>
                    </a:lnTo>
                    <a:lnTo>
                      <a:pt x="49" y="59"/>
                    </a:lnTo>
                    <a:lnTo>
                      <a:pt x="43" y="61"/>
                    </a:lnTo>
                    <a:lnTo>
                      <a:pt x="37" y="63"/>
                    </a:lnTo>
                    <a:lnTo>
                      <a:pt x="32" y="63"/>
                    </a:lnTo>
                    <a:lnTo>
                      <a:pt x="26" y="63"/>
                    </a:lnTo>
                    <a:lnTo>
                      <a:pt x="20" y="61"/>
                    </a:lnTo>
                    <a:lnTo>
                      <a:pt x="14" y="57"/>
                    </a:lnTo>
                    <a:lnTo>
                      <a:pt x="8" y="53"/>
                    </a:lnTo>
                    <a:lnTo>
                      <a:pt x="6" y="49"/>
                    </a:lnTo>
                    <a:lnTo>
                      <a:pt x="2" y="43"/>
                    </a:lnTo>
                    <a:lnTo>
                      <a:pt x="0" y="37"/>
                    </a:lnTo>
                    <a:lnTo>
                      <a:pt x="0" y="31"/>
                    </a:lnTo>
                    <a:lnTo>
                      <a:pt x="0" y="23"/>
                    </a:lnTo>
                    <a:lnTo>
                      <a:pt x="4" y="17"/>
                    </a:lnTo>
                    <a:lnTo>
                      <a:pt x="6" y="11"/>
                    </a:lnTo>
                    <a:lnTo>
                      <a:pt x="10" y="8"/>
                    </a:lnTo>
                    <a:lnTo>
                      <a:pt x="16" y="4"/>
                    </a:lnTo>
                    <a:lnTo>
                      <a:pt x="20" y="2"/>
                    </a:lnTo>
                    <a:lnTo>
                      <a:pt x="28" y="0"/>
                    </a:lnTo>
                    <a:lnTo>
                      <a:pt x="34" y="0"/>
                    </a:lnTo>
                    <a:lnTo>
                      <a:pt x="39" y="0"/>
                    </a:lnTo>
                    <a:lnTo>
                      <a:pt x="45" y="2"/>
                    </a:lnTo>
                    <a:lnTo>
                      <a:pt x="51" y="6"/>
                    </a:lnTo>
                    <a:lnTo>
                      <a:pt x="55" y="10"/>
                    </a:lnTo>
                    <a:lnTo>
                      <a:pt x="59" y="13"/>
                    </a:lnTo>
                    <a:lnTo>
                      <a:pt x="63" y="19"/>
                    </a:lnTo>
                    <a:lnTo>
                      <a:pt x="65" y="25"/>
                    </a:lnTo>
                    <a:lnTo>
                      <a:pt x="65" y="31"/>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2" name="Freeform 687"/>
              <p:cNvSpPr>
                <a:spLocks/>
              </p:cNvSpPr>
              <p:nvPr/>
            </p:nvSpPr>
            <p:spPr bwMode="auto">
              <a:xfrm>
                <a:off x="5256" y="1642"/>
                <a:ext cx="63" cy="65"/>
              </a:xfrm>
              <a:custGeom>
                <a:avLst/>
                <a:gdLst>
                  <a:gd name="T0" fmla="*/ 2 w 63"/>
                  <a:gd name="T1" fmla="*/ 20 h 65"/>
                  <a:gd name="T2" fmla="*/ 6 w 63"/>
                  <a:gd name="T3" fmla="*/ 14 h 65"/>
                  <a:gd name="T4" fmla="*/ 10 w 63"/>
                  <a:gd name="T5" fmla="*/ 10 h 65"/>
                  <a:gd name="T6" fmla="*/ 14 w 63"/>
                  <a:gd name="T7" fmla="*/ 6 h 65"/>
                  <a:gd name="T8" fmla="*/ 20 w 63"/>
                  <a:gd name="T9" fmla="*/ 2 h 65"/>
                  <a:gd name="T10" fmla="*/ 26 w 63"/>
                  <a:gd name="T11" fmla="*/ 2 h 65"/>
                  <a:gd name="T12" fmla="*/ 32 w 63"/>
                  <a:gd name="T13" fmla="*/ 0 h 65"/>
                  <a:gd name="T14" fmla="*/ 38 w 63"/>
                  <a:gd name="T15" fmla="*/ 2 h 65"/>
                  <a:gd name="T16" fmla="*/ 46 w 63"/>
                  <a:gd name="T17" fmla="*/ 4 h 65"/>
                  <a:gd name="T18" fmla="*/ 50 w 63"/>
                  <a:gd name="T19" fmla="*/ 6 h 65"/>
                  <a:gd name="T20" fmla="*/ 56 w 63"/>
                  <a:gd name="T21" fmla="*/ 12 h 65"/>
                  <a:gd name="T22" fmla="*/ 60 w 63"/>
                  <a:gd name="T23" fmla="*/ 16 h 65"/>
                  <a:gd name="T24" fmla="*/ 62 w 63"/>
                  <a:gd name="T25" fmla="*/ 22 h 65"/>
                  <a:gd name="T26" fmla="*/ 63 w 63"/>
                  <a:gd name="T27" fmla="*/ 28 h 65"/>
                  <a:gd name="T28" fmla="*/ 63 w 63"/>
                  <a:gd name="T29" fmla="*/ 33 h 65"/>
                  <a:gd name="T30" fmla="*/ 63 w 63"/>
                  <a:gd name="T31" fmla="*/ 39 h 65"/>
                  <a:gd name="T32" fmla="*/ 62 w 63"/>
                  <a:gd name="T33" fmla="*/ 45 h 65"/>
                  <a:gd name="T34" fmla="*/ 58 w 63"/>
                  <a:gd name="T35" fmla="*/ 51 h 65"/>
                  <a:gd name="T36" fmla="*/ 54 w 63"/>
                  <a:gd name="T37" fmla="*/ 57 h 65"/>
                  <a:gd name="T38" fmla="*/ 50 w 63"/>
                  <a:gd name="T39" fmla="*/ 59 h 65"/>
                  <a:gd name="T40" fmla="*/ 44 w 63"/>
                  <a:gd name="T41" fmla="*/ 63 h 65"/>
                  <a:gd name="T42" fmla="*/ 38 w 63"/>
                  <a:gd name="T43" fmla="*/ 65 h 65"/>
                  <a:gd name="T44" fmla="*/ 32 w 63"/>
                  <a:gd name="T45" fmla="*/ 65 h 65"/>
                  <a:gd name="T46" fmla="*/ 26 w 63"/>
                  <a:gd name="T47" fmla="*/ 65 h 65"/>
                  <a:gd name="T48" fmla="*/ 18 w 63"/>
                  <a:gd name="T49" fmla="*/ 63 h 65"/>
                  <a:gd name="T50" fmla="*/ 14 w 63"/>
                  <a:gd name="T51" fmla="*/ 59 h 65"/>
                  <a:gd name="T52" fmla="*/ 8 w 63"/>
                  <a:gd name="T53" fmla="*/ 55 h 65"/>
                  <a:gd name="T54" fmla="*/ 4 w 63"/>
                  <a:gd name="T55" fmla="*/ 49 h 65"/>
                  <a:gd name="T56" fmla="*/ 2 w 63"/>
                  <a:gd name="T57" fmla="*/ 45 h 65"/>
                  <a:gd name="T58" fmla="*/ 0 w 63"/>
                  <a:gd name="T59" fmla="*/ 37 h 65"/>
                  <a:gd name="T60" fmla="*/ 0 w 63"/>
                  <a:gd name="T61" fmla="*/ 31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10"/>
                    </a:lnTo>
                    <a:lnTo>
                      <a:pt x="14" y="6"/>
                    </a:lnTo>
                    <a:lnTo>
                      <a:pt x="20" y="2"/>
                    </a:lnTo>
                    <a:lnTo>
                      <a:pt x="26" y="2"/>
                    </a:lnTo>
                    <a:lnTo>
                      <a:pt x="32" y="0"/>
                    </a:lnTo>
                    <a:lnTo>
                      <a:pt x="38" y="2"/>
                    </a:lnTo>
                    <a:lnTo>
                      <a:pt x="46" y="4"/>
                    </a:lnTo>
                    <a:lnTo>
                      <a:pt x="50" y="6"/>
                    </a:lnTo>
                    <a:lnTo>
                      <a:pt x="56" y="12"/>
                    </a:lnTo>
                    <a:lnTo>
                      <a:pt x="60" y="16"/>
                    </a:lnTo>
                    <a:lnTo>
                      <a:pt x="62" y="22"/>
                    </a:lnTo>
                    <a:lnTo>
                      <a:pt x="63" y="28"/>
                    </a:lnTo>
                    <a:lnTo>
                      <a:pt x="63" y="33"/>
                    </a:lnTo>
                    <a:lnTo>
                      <a:pt x="63" y="39"/>
                    </a:lnTo>
                    <a:lnTo>
                      <a:pt x="62" y="45"/>
                    </a:lnTo>
                    <a:lnTo>
                      <a:pt x="58" y="51"/>
                    </a:lnTo>
                    <a:lnTo>
                      <a:pt x="54" y="57"/>
                    </a:lnTo>
                    <a:lnTo>
                      <a:pt x="50" y="59"/>
                    </a:lnTo>
                    <a:lnTo>
                      <a:pt x="44" y="63"/>
                    </a:lnTo>
                    <a:lnTo>
                      <a:pt x="38" y="65"/>
                    </a:lnTo>
                    <a:lnTo>
                      <a:pt x="32" y="65"/>
                    </a:lnTo>
                    <a:lnTo>
                      <a:pt x="26" y="65"/>
                    </a:lnTo>
                    <a:lnTo>
                      <a:pt x="18" y="63"/>
                    </a:lnTo>
                    <a:lnTo>
                      <a:pt x="14" y="59"/>
                    </a:lnTo>
                    <a:lnTo>
                      <a:pt x="8" y="55"/>
                    </a:lnTo>
                    <a:lnTo>
                      <a:pt x="4" y="49"/>
                    </a:lnTo>
                    <a:lnTo>
                      <a:pt x="2" y="45"/>
                    </a:lnTo>
                    <a:lnTo>
                      <a:pt x="0" y="37"/>
                    </a:lnTo>
                    <a:lnTo>
                      <a:pt x="0" y="31"/>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3" name="Freeform 688"/>
              <p:cNvSpPr>
                <a:spLocks/>
              </p:cNvSpPr>
              <p:nvPr/>
            </p:nvSpPr>
            <p:spPr bwMode="auto">
              <a:xfrm>
                <a:off x="5256" y="1642"/>
                <a:ext cx="63" cy="65"/>
              </a:xfrm>
              <a:custGeom>
                <a:avLst/>
                <a:gdLst>
                  <a:gd name="T0" fmla="*/ 2 w 63"/>
                  <a:gd name="T1" fmla="*/ 20 h 65"/>
                  <a:gd name="T2" fmla="*/ 2 w 63"/>
                  <a:gd name="T3" fmla="*/ 20 h 65"/>
                  <a:gd name="T4" fmla="*/ 6 w 63"/>
                  <a:gd name="T5" fmla="*/ 14 h 65"/>
                  <a:gd name="T6" fmla="*/ 10 w 63"/>
                  <a:gd name="T7" fmla="*/ 10 h 65"/>
                  <a:gd name="T8" fmla="*/ 14 w 63"/>
                  <a:gd name="T9" fmla="*/ 6 h 65"/>
                  <a:gd name="T10" fmla="*/ 20 w 63"/>
                  <a:gd name="T11" fmla="*/ 2 h 65"/>
                  <a:gd name="T12" fmla="*/ 26 w 63"/>
                  <a:gd name="T13" fmla="*/ 2 h 65"/>
                  <a:gd name="T14" fmla="*/ 32 w 63"/>
                  <a:gd name="T15" fmla="*/ 0 h 65"/>
                  <a:gd name="T16" fmla="*/ 38 w 63"/>
                  <a:gd name="T17" fmla="*/ 2 h 65"/>
                  <a:gd name="T18" fmla="*/ 46 w 63"/>
                  <a:gd name="T19" fmla="*/ 4 h 65"/>
                  <a:gd name="T20" fmla="*/ 50 w 63"/>
                  <a:gd name="T21" fmla="*/ 6 h 65"/>
                  <a:gd name="T22" fmla="*/ 56 w 63"/>
                  <a:gd name="T23" fmla="*/ 12 h 65"/>
                  <a:gd name="T24" fmla="*/ 60 w 63"/>
                  <a:gd name="T25" fmla="*/ 16 h 65"/>
                  <a:gd name="T26" fmla="*/ 62 w 63"/>
                  <a:gd name="T27" fmla="*/ 22 h 65"/>
                  <a:gd name="T28" fmla="*/ 63 w 63"/>
                  <a:gd name="T29" fmla="*/ 28 h 65"/>
                  <a:gd name="T30" fmla="*/ 63 w 63"/>
                  <a:gd name="T31" fmla="*/ 33 h 65"/>
                  <a:gd name="T32" fmla="*/ 63 w 63"/>
                  <a:gd name="T33" fmla="*/ 39 h 65"/>
                  <a:gd name="T34" fmla="*/ 62 w 63"/>
                  <a:gd name="T35" fmla="*/ 45 h 65"/>
                  <a:gd name="T36" fmla="*/ 58 w 63"/>
                  <a:gd name="T37" fmla="*/ 51 h 65"/>
                  <a:gd name="T38" fmla="*/ 54 w 63"/>
                  <a:gd name="T39" fmla="*/ 57 h 65"/>
                  <a:gd name="T40" fmla="*/ 50 w 63"/>
                  <a:gd name="T41" fmla="*/ 59 h 65"/>
                  <a:gd name="T42" fmla="*/ 44 w 63"/>
                  <a:gd name="T43" fmla="*/ 63 h 65"/>
                  <a:gd name="T44" fmla="*/ 38 w 63"/>
                  <a:gd name="T45" fmla="*/ 65 h 65"/>
                  <a:gd name="T46" fmla="*/ 32 w 63"/>
                  <a:gd name="T47" fmla="*/ 65 h 65"/>
                  <a:gd name="T48" fmla="*/ 26 w 63"/>
                  <a:gd name="T49" fmla="*/ 65 h 65"/>
                  <a:gd name="T50" fmla="*/ 18 w 63"/>
                  <a:gd name="T51" fmla="*/ 63 h 65"/>
                  <a:gd name="T52" fmla="*/ 14 w 63"/>
                  <a:gd name="T53" fmla="*/ 59 h 65"/>
                  <a:gd name="T54" fmla="*/ 8 w 63"/>
                  <a:gd name="T55" fmla="*/ 55 h 65"/>
                  <a:gd name="T56" fmla="*/ 4 w 63"/>
                  <a:gd name="T57" fmla="*/ 49 h 65"/>
                  <a:gd name="T58" fmla="*/ 2 w 63"/>
                  <a:gd name="T59" fmla="*/ 45 h 65"/>
                  <a:gd name="T60" fmla="*/ 0 w 63"/>
                  <a:gd name="T61" fmla="*/ 37 h 65"/>
                  <a:gd name="T62" fmla="*/ 0 w 63"/>
                  <a:gd name="T63" fmla="*/ 31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10"/>
                    </a:lnTo>
                    <a:lnTo>
                      <a:pt x="14" y="6"/>
                    </a:lnTo>
                    <a:lnTo>
                      <a:pt x="20" y="2"/>
                    </a:lnTo>
                    <a:lnTo>
                      <a:pt x="26" y="2"/>
                    </a:lnTo>
                    <a:lnTo>
                      <a:pt x="32" y="0"/>
                    </a:lnTo>
                    <a:lnTo>
                      <a:pt x="38" y="2"/>
                    </a:lnTo>
                    <a:lnTo>
                      <a:pt x="46" y="4"/>
                    </a:lnTo>
                    <a:lnTo>
                      <a:pt x="50" y="6"/>
                    </a:lnTo>
                    <a:lnTo>
                      <a:pt x="56" y="12"/>
                    </a:lnTo>
                    <a:lnTo>
                      <a:pt x="60" y="16"/>
                    </a:lnTo>
                    <a:lnTo>
                      <a:pt x="62" y="22"/>
                    </a:lnTo>
                    <a:lnTo>
                      <a:pt x="63" y="28"/>
                    </a:lnTo>
                    <a:lnTo>
                      <a:pt x="63" y="33"/>
                    </a:lnTo>
                    <a:lnTo>
                      <a:pt x="63" y="39"/>
                    </a:lnTo>
                    <a:lnTo>
                      <a:pt x="62" y="45"/>
                    </a:lnTo>
                    <a:lnTo>
                      <a:pt x="58" y="51"/>
                    </a:lnTo>
                    <a:lnTo>
                      <a:pt x="54" y="57"/>
                    </a:lnTo>
                    <a:lnTo>
                      <a:pt x="50" y="59"/>
                    </a:lnTo>
                    <a:lnTo>
                      <a:pt x="44" y="63"/>
                    </a:lnTo>
                    <a:lnTo>
                      <a:pt x="38" y="65"/>
                    </a:lnTo>
                    <a:lnTo>
                      <a:pt x="32" y="65"/>
                    </a:lnTo>
                    <a:lnTo>
                      <a:pt x="26" y="65"/>
                    </a:lnTo>
                    <a:lnTo>
                      <a:pt x="18" y="63"/>
                    </a:lnTo>
                    <a:lnTo>
                      <a:pt x="14" y="59"/>
                    </a:lnTo>
                    <a:lnTo>
                      <a:pt x="8" y="55"/>
                    </a:lnTo>
                    <a:lnTo>
                      <a:pt x="4" y="49"/>
                    </a:lnTo>
                    <a:lnTo>
                      <a:pt x="2" y="45"/>
                    </a:lnTo>
                    <a:lnTo>
                      <a:pt x="0" y="37"/>
                    </a:lnTo>
                    <a:lnTo>
                      <a:pt x="0" y="31"/>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4" name="Freeform 689"/>
              <p:cNvSpPr>
                <a:spLocks/>
              </p:cNvSpPr>
              <p:nvPr/>
            </p:nvSpPr>
            <p:spPr bwMode="auto">
              <a:xfrm>
                <a:off x="5174" y="1695"/>
                <a:ext cx="65" cy="65"/>
              </a:xfrm>
              <a:custGeom>
                <a:avLst/>
                <a:gdLst>
                  <a:gd name="T0" fmla="*/ 63 w 65"/>
                  <a:gd name="T1" fmla="*/ 45 h 65"/>
                  <a:gd name="T2" fmla="*/ 59 w 65"/>
                  <a:gd name="T3" fmla="*/ 51 h 65"/>
                  <a:gd name="T4" fmla="*/ 55 w 65"/>
                  <a:gd name="T5" fmla="*/ 55 h 65"/>
                  <a:gd name="T6" fmla="*/ 49 w 65"/>
                  <a:gd name="T7" fmla="*/ 59 h 65"/>
                  <a:gd name="T8" fmla="*/ 45 w 65"/>
                  <a:gd name="T9" fmla="*/ 63 h 65"/>
                  <a:gd name="T10" fmla="*/ 39 w 65"/>
                  <a:gd name="T11" fmla="*/ 65 h 65"/>
                  <a:gd name="T12" fmla="*/ 33 w 65"/>
                  <a:gd name="T13" fmla="*/ 65 h 65"/>
                  <a:gd name="T14" fmla="*/ 25 w 65"/>
                  <a:gd name="T15" fmla="*/ 63 h 65"/>
                  <a:gd name="T16" fmla="*/ 19 w 65"/>
                  <a:gd name="T17" fmla="*/ 61 h 65"/>
                  <a:gd name="T18" fmla="*/ 14 w 65"/>
                  <a:gd name="T19" fmla="*/ 59 h 65"/>
                  <a:gd name="T20" fmla="*/ 10 w 65"/>
                  <a:gd name="T21" fmla="*/ 55 h 65"/>
                  <a:gd name="T22" fmla="*/ 6 w 65"/>
                  <a:gd name="T23" fmla="*/ 49 h 65"/>
                  <a:gd name="T24" fmla="*/ 4 w 65"/>
                  <a:gd name="T25" fmla="*/ 43 h 65"/>
                  <a:gd name="T26" fmla="*/ 2 w 65"/>
                  <a:gd name="T27" fmla="*/ 38 h 65"/>
                  <a:gd name="T28" fmla="*/ 0 w 65"/>
                  <a:gd name="T29" fmla="*/ 32 h 65"/>
                  <a:gd name="T30" fmla="*/ 2 w 65"/>
                  <a:gd name="T31" fmla="*/ 26 h 65"/>
                  <a:gd name="T32" fmla="*/ 4 w 65"/>
                  <a:gd name="T33" fmla="*/ 20 h 65"/>
                  <a:gd name="T34" fmla="*/ 8 w 65"/>
                  <a:gd name="T35" fmla="*/ 14 h 65"/>
                  <a:gd name="T36" fmla="*/ 12 w 65"/>
                  <a:gd name="T37" fmla="*/ 10 h 65"/>
                  <a:gd name="T38" fmla="*/ 16 w 65"/>
                  <a:gd name="T39" fmla="*/ 6 h 65"/>
                  <a:gd name="T40" fmla="*/ 21 w 65"/>
                  <a:gd name="T41" fmla="*/ 2 h 65"/>
                  <a:gd name="T42" fmla="*/ 27 w 65"/>
                  <a:gd name="T43" fmla="*/ 0 h 65"/>
                  <a:gd name="T44" fmla="*/ 33 w 65"/>
                  <a:gd name="T45" fmla="*/ 0 h 65"/>
                  <a:gd name="T46" fmla="*/ 39 w 65"/>
                  <a:gd name="T47" fmla="*/ 2 h 65"/>
                  <a:gd name="T48" fmla="*/ 47 w 65"/>
                  <a:gd name="T49" fmla="*/ 4 h 65"/>
                  <a:gd name="T50" fmla="*/ 51 w 65"/>
                  <a:gd name="T51" fmla="*/ 6 h 65"/>
                  <a:gd name="T52" fmla="*/ 57 w 65"/>
                  <a:gd name="T53" fmla="*/ 10 h 65"/>
                  <a:gd name="T54" fmla="*/ 61 w 65"/>
                  <a:gd name="T55" fmla="*/ 16 h 65"/>
                  <a:gd name="T56" fmla="*/ 63 w 65"/>
                  <a:gd name="T57" fmla="*/ 22 h 65"/>
                  <a:gd name="T58" fmla="*/ 65 w 65"/>
                  <a:gd name="T59" fmla="*/ 28 h 65"/>
                  <a:gd name="T60" fmla="*/ 65 w 65"/>
                  <a:gd name="T61" fmla="*/ 34 h 65"/>
                  <a:gd name="T62" fmla="*/ 65 w 65"/>
                  <a:gd name="T63" fmla="*/ 40 h 65"/>
                  <a:gd name="T64" fmla="*/ 63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5"/>
                    </a:moveTo>
                    <a:lnTo>
                      <a:pt x="59" y="51"/>
                    </a:lnTo>
                    <a:lnTo>
                      <a:pt x="55" y="55"/>
                    </a:lnTo>
                    <a:lnTo>
                      <a:pt x="49" y="59"/>
                    </a:lnTo>
                    <a:lnTo>
                      <a:pt x="45" y="63"/>
                    </a:lnTo>
                    <a:lnTo>
                      <a:pt x="39" y="65"/>
                    </a:lnTo>
                    <a:lnTo>
                      <a:pt x="33" y="65"/>
                    </a:lnTo>
                    <a:lnTo>
                      <a:pt x="25" y="63"/>
                    </a:lnTo>
                    <a:lnTo>
                      <a:pt x="19" y="61"/>
                    </a:lnTo>
                    <a:lnTo>
                      <a:pt x="14" y="59"/>
                    </a:lnTo>
                    <a:lnTo>
                      <a:pt x="10" y="55"/>
                    </a:lnTo>
                    <a:lnTo>
                      <a:pt x="6" y="49"/>
                    </a:lnTo>
                    <a:lnTo>
                      <a:pt x="4" y="43"/>
                    </a:lnTo>
                    <a:lnTo>
                      <a:pt x="2" y="38"/>
                    </a:lnTo>
                    <a:lnTo>
                      <a:pt x="0" y="32"/>
                    </a:lnTo>
                    <a:lnTo>
                      <a:pt x="2" y="26"/>
                    </a:lnTo>
                    <a:lnTo>
                      <a:pt x="4" y="20"/>
                    </a:lnTo>
                    <a:lnTo>
                      <a:pt x="8" y="14"/>
                    </a:lnTo>
                    <a:lnTo>
                      <a:pt x="12" y="10"/>
                    </a:lnTo>
                    <a:lnTo>
                      <a:pt x="16" y="6"/>
                    </a:lnTo>
                    <a:lnTo>
                      <a:pt x="21" y="2"/>
                    </a:lnTo>
                    <a:lnTo>
                      <a:pt x="27" y="0"/>
                    </a:lnTo>
                    <a:lnTo>
                      <a:pt x="33" y="0"/>
                    </a:lnTo>
                    <a:lnTo>
                      <a:pt x="39" y="2"/>
                    </a:lnTo>
                    <a:lnTo>
                      <a:pt x="47" y="4"/>
                    </a:lnTo>
                    <a:lnTo>
                      <a:pt x="51" y="6"/>
                    </a:lnTo>
                    <a:lnTo>
                      <a:pt x="57" y="10"/>
                    </a:lnTo>
                    <a:lnTo>
                      <a:pt x="61" y="16"/>
                    </a:lnTo>
                    <a:lnTo>
                      <a:pt x="63" y="22"/>
                    </a:lnTo>
                    <a:lnTo>
                      <a:pt x="65" y="28"/>
                    </a:lnTo>
                    <a:lnTo>
                      <a:pt x="65" y="34"/>
                    </a:lnTo>
                    <a:lnTo>
                      <a:pt x="65" y="40"/>
                    </a:lnTo>
                    <a:lnTo>
                      <a:pt x="63"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5" name="Freeform 690"/>
              <p:cNvSpPr>
                <a:spLocks/>
              </p:cNvSpPr>
              <p:nvPr/>
            </p:nvSpPr>
            <p:spPr bwMode="auto">
              <a:xfrm>
                <a:off x="5174" y="1695"/>
                <a:ext cx="65" cy="65"/>
              </a:xfrm>
              <a:custGeom>
                <a:avLst/>
                <a:gdLst>
                  <a:gd name="T0" fmla="*/ 63 w 65"/>
                  <a:gd name="T1" fmla="*/ 45 h 65"/>
                  <a:gd name="T2" fmla="*/ 63 w 65"/>
                  <a:gd name="T3" fmla="*/ 45 h 65"/>
                  <a:gd name="T4" fmla="*/ 59 w 65"/>
                  <a:gd name="T5" fmla="*/ 51 h 65"/>
                  <a:gd name="T6" fmla="*/ 55 w 65"/>
                  <a:gd name="T7" fmla="*/ 55 h 65"/>
                  <a:gd name="T8" fmla="*/ 49 w 65"/>
                  <a:gd name="T9" fmla="*/ 59 h 65"/>
                  <a:gd name="T10" fmla="*/ 45 w 65"/>
                  <a:gd name="T11" fmla="*/ 63 h 65"/>
                  <a:gd name="T12" fmla="*/ 39 w 65"/>
                  <a:gd name="T13" fmla="*/ 65 h 65"/>
                  <a:gd name="T14" fmla="*/ 33 w 65"/>
                  <a:gd name="T15" fmla="*/ 65 h 65"/>
                  <a:gd name="T16" fmla="*/ 25 w 65"/>
                  <a:gd name="T17" fmla="*/ 63 h 65"/>
                  <a:gd name="T18" fmla="*/ 19 w 65"/>
                  <a:gd name="T19" fmla="*/ 61 h 65"/>
                  <a:gd name="T20" fmla="*/ 14 w 65"/>
                  <a:gd name="T21" fmla="*/ 59 h 65"/>
                  <a:gd name="T22" fmla="*/ 10 w 65"/>
                  <a:gd name="T23" fmla="*/ 55 h 65"/>
                  <a:gd name="T24" fmla="*/ 6 w 65"/>
                  <a:gd name="T25" fmla="*/ 49 h 65"/>
                  <a:gd name="T26" fmla="*/ 4 w 65"/>
                  <a:gd name="T27" fmla="*/ 43 h 65"/>
                  <a:gd name="T28" fmla="*/ 2 w 65"/>
                  <a:gd name="T29" fmla="*/ 38 h 65"/>
                  <a:gd name="T30" fmla="*/ 0 w 65"/>
                  <a:gd name="T31" fmla="*/ 32 h 65"/>
                  <a:gd name="T32" fmla="*/ 2 w 65"/>
                  <a:gd name="T33" fmla="*/ 26 h 65"/>
                  <a:gd name="T34" fmla="*/ 4 w 65"/>
                  <a:gd name="T35" fmla="*/ 20 h 65"/>
                  <a:gd name="T36" fmla="*/ 8 w 65"/>
                  <a:gd name="T37" fmla="*/ 14 h 65"/>
                  <a:gd name="T38" fmla="*/ 12 w 65"/>
                  <a:gd name="T39" fmla="*/ 10 h 65"/>
                  <a:gd name="T40" fmla="*/ 16 w 65"/>
                  <a:gd name="T41" fmla="*/ 6 h 65"/>
                  <a:gd name="T42" fmla="*/ 21 w 65"/>
                  <a:gd name="T43" fmla="*/ 2 h 65"/>
                  <a:gd name="T44" fmla="*/ 27 w 65"/>
                  <a:gd name="T45" fmla="*/ 0 h 65"/>
                  <a:gd name="T46" fmla="*/ 33 w 65"/>
                  <a:gd name="T47" fmla="*/ 0 h 65"/>
                  <a:gd name="T48" fmla="*/ 39 w 65"/>
                  <a:gd name="T49" fmla="*/ 2 h 65"/>
                  <a:gd name="T50" fmla="*/ 47 w 65"/>
                  <a:gd name="T51" fmla="*/ 4 h 65"/>
                  <a:gd name="T52" fmla="*/ 51 w 65"/>
                  <a:gd name="T53" fmla="*/ 6 h 65"/>
                  <a:gd name="T54" fmla="*/ 57 w 65"/>
                  <a:gd name="T55" fmla="*/ 10 h 65"/>
                  <a:gd name="T56" fmla="*/ 61 w 65"/>
                  <a:gd name="T57" fmla="*/ 16 h 65"/>
                  <a:gd name="T58" fmla="*/ 63 w 65"/>
                  <a:gd name="T59" fmla="*/ 22 h 65"/>
                  <a:gd name="T60" fmla="*/ 65 w 65"/>
                  <a:gd name="T61" fmla="*/ 28 h 65"/>
                  <a:gd name="T62" fmla="*/ 65 w 65"/>
                  <a:gd name="T63" fmla="*/ 34 h 65"/>
                  <a:gd name="T64" fmla="*/ 65 w 65"/>
                  <a:gd name="T65" fmla="*/ 40 h 65"/>
                  <a:gd name="T66" fmla="*/ 63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5"/>
                    </a:moveTo>
                    <a:lnTo>
                      <a:pt x="63" y="45"/>
                    </a:lnTo>
                    <a:lnTo>
                      <a:pt x="59" y="51"/>
                    </a:lnTo>
                    <a:lnTo>
                      <a:pt x="55" y="55"/>
                    </a:lnTo>
                    <a:lnTo>
                      <a:pt x="49" y="59"/>
                    </a:lnTo>
                    <a:lnTo>
                      <a:pt x="45" y="63"/>
                    </a:lnTo>
                    <a:lnTo>
                      <a:pt x="39" y="65"/>
                    </a:lnTo>
                    <a:lnTo>
                      <a:pt x="33" y="65"/>
                    </a:lnTo>
                    <a:lnTo>
                      <a:pt x="25" y="63"/>
                    </a:lnTo>
                    <a:lnTo>
                      <a:pt x="19" y="61"/>
                    </a:lnTo>
                    <a:lnTo>
                      <a:pt x="14" y="59"/>
                    </a:lnTo>
                    <a:lnTo>
                      <a:pt x="10" y="55"/>
                    </a:lnTo>
                    <a:lnTo>
                      <a:pt x="6" y="49"/>
                    </a:lnTo>
                    <a:lnTo>
                      <a:pt x="4" y="43"/>
                    </a:lnTo>
                    <a:lnTo>
                      <a:pt x="2" y="38"/>
                    </a:lnTo>
                    <a:lnTo>
                      <a:pt x="0" y="32"/>
                    </a:lnTo>
                    <a:lnTo>
                      <a:pt x="2" y="26"/>
                    </a:lnTo>
                    <a:lnTo>
                      <a:pt x="4" y="20"/>
                    </a:lnTo>
                    <a:lnTo>
                      <a:pt x="8" y="14"/>
                    </a:lnTo>
                    <a:lnTo>
                      <a:pt x="12" y="10"/>
                    </a:lnTo>
                    <a:lnTo>
                      <a:pt x="16" y="6"/>
                    </a:lnTo>
                    <a:lnTo>
                      <a:pt x="21" y="2"/>
                    </a:lnTo>
                    <a:lnTo>
                      <a:pt x="27" y="0"/>
                    </a:lnTo>
                    <a:lnTo>
                      <a:pt x="33" y="0"/>
                    </a:lnTo>
                    <a:lnTo>
                      <a:pt x="39" y="2"/>
                    </a:lnTo>
                    <a:lnTo>
                      <a:pt x="47" y="4"/>
                    </a:lnTo>
                    <a:lnTo>
                      <a:pt x="51" y="6"/>
                    </a:lnTo>
                    <a:lnTo>
                      <a:pt x="57" y="10"/>
                    </a:lnTo>
                    <a:lnTo>
                      <a:pt x="61" y="16"/>
                    </a:lnTo>
                    <a:lnTo>
                      <a:pt x="63" y="22"/>
                    </a:lnTo>
                    <a:lnTo>
                      <a:pt x="65" y="28"/>
                    </a:lnTo>
                    <a:lnTo>
                      <a:pt x="65" y="34"/>
                    </a:lnTo>
                    <a:lnTo>
                      <a:pt x="65" y="40"/>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6" name="Freeform 691"/>
              <p:cNvSpPr>
                <a:spLocks/>
              </p:cNvSpPr>
              <p:nvPr/>
            </p:nvSpPr>
            <p:spPr bwMode="auto">
              <a:xfrm>
                <a:off x="5253" y="1691"/>
                <a:ext cx="65" cy="65"/>
              </a:xfrm>
              <a:custGeom>
                <a:avLst/>
                <a:gdLst>
                  <a:gd name="T0" fmla="*/ 61 w 65"/>
                  <a:gd name="T1" fmla="*/ 45 h 65"/>
                  <a:gd name="T2" fmla="*/ 59 w 65"/>
                  <a:gd name="T3" fmla="*/ 51 h 65"/>
                  <a:gd name="T4" fmla="*/ 55 w 65"/>
                  <a:gd name="T5" fmla="*/ 55 h 65"/>
                  <a:gd name="T6" fmla="*/ 49 w 65"/>
                  <a:gd name="T7" fmla="*/ 59 h 65"/>
                  <a:gd name="T8" fmla="*/ 43 w 65"/>
                  <a:gd name="T9" fmla="*/ 63 h 65"/>
                  <a:gd name="T10" fmla="*/ 37 w 65"/>
                  <a:gd name="T11" fmla="*/ 65 h 65"/>
                  <a:gd name="T12" fmla="*/ 31 w 65"/>
                  <a:gd name="T13" fmla="*/ 65 h 65"/>
                  <a:gd name="T14" fmla="*/ 25 w 65"/>
                  <a:gd name="T15" fmla="*/ 63 h 65"/>
                  <a:gd name="T16" fmla="*/ 19 w 65"/>
                  <a:gd name="T17" fmla="*/ 61 h 65"/>
                  <a:gd name="T18" fmla="*/ 13 w 65"/>
                  <a:gd name="T19" fmla="*/ 59 h 65"/>
                  <a:gd name="T20" fmla="*/ 7 w 65"/>
                  <a:gd name="T21" fmla="*/ 55 h 65"/>
                  <a:gd name="T22" fmla="*/ 5 w 65"/>
                  <a:gd name="T23" fmla="*/ 49 h 65"/>
                  <a:gd name="T24" fmla="*/ 2 w 65"/>
                  <a:gd name="T25" fmla="*/ 44 h 65"/>
                  <a:gd name="T26" fmla="*/ 0 w 65"/>
                  <a:gd name="T27" fmla="*/ 38 h 65"/>
                  <a:gd name="T28" fmla="*/ 0 w 65"/>
                  <a:gd name="T29" fmla="*/ 32 h 65"/>
                  <a:gd name="T30" fmla="*/ 0 w 65"/>
                  <a:gd name="T31" fmla="*/ 26 h 65"/>
                  <a:gd name="T32" fmla="*/ 2 w 65"/>
                  <a:gd name="T33" fmla="*/ 20 h 65"/>
                  <a:gd name="T34" fmla="*/ 5 w 65"/>
                  <a:gd name="T35" fmla="*/ 14 h 65"/>
                  <a:gd name="T36" fmla="*/ 9 w 65"/>
                  <a:gd name="T37" fmla="*/ 8 h 65"/>
                  <a:gd name="T38" fmla="*/ 15 w 65"/>
                  <a:gd name="T39" fmla="*/ 6 h 65"/>
                  <a:gd name="T40" fmla="*/ 21 w 65"/>
                  <a:gd name="T41" fmla="*/ 2 h 65"/>
                  <a:gd name="T42" fmla="*/ 27 w 65"/>
                  <a:gd name="T43" fmla="*/ 0 h 65"/>
                  <a:gd name="T44" fmla="*/ 33 w 65"/>
                  <a:gd name="T45" fmla="*/ 0 h 65"/>
                  <a:gd name="T46" fmla="*/ 39 w 65"/>
                  <a:gd name="T47" fmla="*/ 0 h 65"/>
                  <a:gd name="T48" fmla="*/ 45 w 65"/>
                  <a:gd name="T49" fmla="*/ 4 h 65"/>
                  <a:gd name="T50" fmla="*/ 51 w 65"/>
                  <a:gd name="T51" fmla="*/ 6 h 65"/>
                  <a:gd name="T52" fmla="*/ 55 w 65"/>
                  <a:gd name="T53" fmla="*/ 10 h 65"/>
                  <a:gd name="T54" fmla="*/ 59 w 65"/>
                  <a:gd name="T55" fmla="*/ 16 h 65"/>
                  <a:gd name="T56" fmla="*/ 63 w 65"/>
                  <a:gd name="T57" fmla="*/ 22 h 65"/>
                  <a:gd name="T58" fmla="*/ 65 w 65"/>
                  <a:gd name="T59" fmla="*/ 28 h 65"/>
                  <a:gd name="T60" fmla="*/ 65 w 65"/>
                  <a:gd name="T61" fmla="*/ 34 h 65"/>
                  <a:gd name="T62" fmla="*/ 63 w 65"/>
                  <a:gd name="T63" fmla="*/ 40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3" y="63"/>
                    </a:lnTo>
                    <a:lnTo>
                      <a:pt x="37" y="65"/>
                    </a:lnTo>
                    <a:lnTo>
                      <a:pt x="31" y="65"/>
                    </a:lnTo>
                    <a:lnTo>
                      <a:pt x="25" y="63"/>
                    </a:lnTo>
                    <a:lnTo>
                      <a:pt x="19" y="61"/>
                    </a:lnTo>
                    <a:lnTo>
                      <a:pt x="13" y="59"/>
                    </a:lnTo>
                    <a:lnTo>
                      <a:pt x="7" y="55"/>
                    </a:lnTo>
                    <a:lnTo>
                      <a:pt x="5" y="49"/>
                    </a:lnTo>
                    <a:lnTo>
                      <a:pt x="2" y="44"/>
                    </a:lnTo>
                    <a:lnTo>
                      <a:pt x="0" y="38"/>
                    </a:lnTo>
                    <a:lnTo>
                      <a:pt x="0" y="32"/>
                    </a:lnTo>
                    <a:lnTo>
                      <a:pt x="0" y="26"/>
                    </a:lnTo>
                    <a:lnTo>
                      <a:pt x="2"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2"/>
                    </a:lnTo>
                    <a:lnTo>
                      <a:pt x="65" y="28"/>
                    </a:lnTo>
                    <a:lnTo>
                      <a:pt x="65" y="34"/>
                    </a:lnTo>
                    <a:lnTo>
                      <a:pt x="63" y="40"/>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7" name="Freeform 692"/>
              <p:cNvSpPr>
                <a:spLocks/>
              </p:cNvSpPr>
              <p:nvPr/>
            </p:nvSpPr>
            <p:spPr bwMode="auto">
              <a:xfrm>
                <a:off x="5253" y="1691"/>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3 w 65"/>
                  <a:gd name="T11" fmla="*/ 63 h 65"/>
                  <a:gd name="T12" fmla="*/ 37 w 65"/>
                  <a:gd name="T13" fmla="*/ 65 h 65"/>
                  <a:gd name="T14" fmla="*/ 31 w 65"/>
                  <a:gd name="T15" fmla="*/ 65 h 65"/>
                  <a:gd name="T16" fmla="*/ 25 w 65"/>
                  <a:gd name="T17" fmla="*/ 63 h 65"/>
                  <a:gd name="T18" fmla="*/ 19 w 65"/>
                  <a:gd name="T19" fmla="*/ 61 h 65"/>
                  <a:gd name="T20" fmla="*/ 13 w 65"/>
                  <a:gd name="T21" fmla="*/ 59 h 65"/>
                  <a:gd name="T22" fmla="*/ 7 w 65"/>
                  <a:gd name="T23" fmla="*/ 55 h 65"/>
                  <a:gd name="T24" fmla="*/ 5 w 65"/>
                  <a:gd name="T25" fmla="*/ 49 h 65"/>
                  <a:gd name="T26" fmla="*/ 2 w 65"/>
                  <a:gd name="T27" fmla="*/ 44 h 65"/>
                  <a:gd name="T28" fmla="*/ 0 w 65"/>
                  <a:gd name="T29" fmla="*/ 38 h 65"/>
                  <a:gd name="T30" fmla="*/ 0 w 65"/>
                  <a:gd name="T31" fmla="*/ 32 h 65"/>
                  <a:gd name="T32" fmla="*/ 0 w 65"/>
                  <a:gd name="T33" fmla="*/ 26 h 65"/>
                  <a:gd name="T34" fmla="*/ 2 w 65"/>
                  <a:gd name="T35" fmla="*/ 20 h 65"/>
                  <a:gd name="T36" fmla="*/ 5 w 65"/>
                  <a:gd name="T37" fmla="*/ 14 h 65"/>
                  <a:gd name="T38" fmla="*/ 9 w 65"/>
                  <a:gd name="T39" fmla="*/ 8 h 65"/>
                  <a:gd name="T40" fmla="*/ 15 w 65"/>
                  <a:gd name="T41" fmla="*/ 6 h 65"/>
                  <a:gd name="T42" fmla="*/ 21 w 65"/>
                  <a:gd name="T43" fmla="*/ 2 h 65"/>
                  <a:gd name="T44" fmla="*/ 27 w 65"/>
                  <a:gd name="T45" fmla="*/ 0 h 65"/>
                  <a:gd name="T46" fmla="*/ 33 w 65"/>
                  <a:gd name="T47" fmla="*/ 0 h 65"/>
                  <a:gd name="T48" fmla="*/ 39 w 65"/>
                  <a:gd name="T49" fmla="*/ 0 h 65"/>
                  <a:gd name="T50" fmla="*/ 45 w 65"/>
                  <a:gd name="T51" fmla="*/ 4 h 65"/>
                  <a:gd name="T52" fmla="*/ 51 w 65"/>
                  <a:gd name="T53" fmla="*/ 6 h 65"/>
                  <a:gd name="T54" fmla="*/ 55 w 65"/>
                  <a:gd name="T55" fmla="*/ 10 h 65"/>
                  <a:gd name="T56" fmla="*/ 59 w 65"/>
                  <a:gd name="T57" fmla="*/ 16 h 65"/>
                  <a:gd name="T58" fmla="*/ 63 w 65"/>
                  <a:gd name="T59" fmla="*/ 22 h 65"/>
                  <a:gd name="T60" fmla="*/ 65 w 65"/>
                  <a:gd name="T61" fmla="*/ 28 h 65"/>
                  <a:gd name="T62" fmla="*/ 65 w 65"/>
                  <a:gd name="T63" fmla="*/ 34 h 65"/>
                  <a:gd name="T64" fmla="*/ 63 w 65"/>
                  <a:gd name="T65" fmla="*/ 40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3" y="63"/>
                    </a:lnTo>
                    <a:lnTo>
                      <a:pt x="37" y="65"/>
                    </a:lnTo>
                    <a:lnTo>
                      <a:pt x="31" y="65"/>
                    </a:lnTo>
                    <a:lnTo>
                      <a:pt x="25" y="63"/>
                    </a:lnTo>
                    <a:lnTo>
                      <a:pt x="19" y="61"/>
                    </a:lnTo>
                    <a:lnTo>
                      <a:pt x="13" y="59"/>
                    </a:lnTo>
                    <a:lnTo>
                      <a:pt x="7" y="55"/>
                    </a:lnTo>
                    <a:lnTo>
                      <a:pt x="5" y="49"/>
                    </a:lnTo>
                    <a:lnTo>
                      <a:pt x="2" y="44"/>
                    </a:lnTo>
                    <a:lnTo>
                      <a:pt x="0" y="38"/>
                    </a:lnTo>
                    <a:lnTo>
                      <a:pt x="0" y="32"/>
                    </a:lnTo>
                    <a:lnTo>
                      <a:pt x="0" y="26"/>
                    </a:lnTo>
                    <a:lnTo>
                      <a:pt x="2"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2"/>
                    </a:lnTo>
                    <a:lnTo>
                      <a:pt x="65" y="28"/>
                    </a:lnTo>
                    <a:lnTo>
                      <a:pt x="65" y="34"/>
                    </a:lnTo>
                    <a:lnTo>
                      <a:pt x="63" y="40"/>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8" name="Freeform 693"/>
              <p:cNvSpPr>
                <a:spLocks/>
              </p:cNvSpPr>
              <p:nvPr/>
            </p:nvSpPr>
            <p:spPr bwMode="auto">
              <a:xfrm>
                <a:off x="5221" y="1721"/>
                <a:ext cx="65" cy="63"/>
              </a:xfrm>
              <a:custGeom>
                <a:avLst/>
                <a:gdLst>
                  <a:gd name="T0" fmla="*/ 61 w 65"/>
                  <a:gd name="T1" fmla="*/ 45 h 63"/>
                  <a:gd name="T2" fmla="*/ 59 w 65"/>
                  <a:gd name="T3" fmla="*/ 51 h 63"/>
                  <a:gd name="T4" fmla="*/ 55 w 65"/>
                  <a:gd name="T5" fmla="*/ 55 h 63"/>
                  <a:gd name="T6" fmla="*/ 49 w 65"/>
                  <a:gd name="T7" fmla="*/ 59 h 63"/>
                  <a:gd name="T8" fmla="*/ 45 w 65"/>
                  <a:gd name="T9" fmla="*/ 61 h 63"/>
                  <a:gd name="T10" fmla="*/ 39 w 65"/>
                  <a:gd name="T11" fmla="*/ 63 h 63"/>
                  <a:gd name="T12" fmla="*/ 32 w 65"/>
                  <a:gd name="T13" fmla="*/ 63 h 63"/>
                  <a:gd name="T14" fmla="*/ 26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2 w 65"/>
                  <a:gd name="T27" fmla="*/ 37 h 63"/>
                  <a:gd name="T28" fmla="*/ 0 w 65"/>
                  <a:gd name="T29" fmla="*/ 31 h 63"/>
                  <a:gd name="T30" fmla="*/ 2 w 65"/>
                  <a:gd name="T31" fmla="*/ 25 h 63"/>
                  <a:gd name="T32" fmla="*/ 4 w 65"/>
                  <a:gd name="T33" fmla="*/ 17 h 63"/>
                  <a:gd name="T34" fmla="*/ 6 w 65"/>
                  <a:gd name="T35" fmla="*/ 14 h 63"/>
                  <a:gd name="T36" fmla="*/ 10 w 65"/>
                  <a:gd name="T37" fmla="*/ 8 h 63"/>
                  <a:gd name="T38" fmla="*/ 16 w 65"/>
                  <a:gd name="T39" fmla="*/ 4 h 63"/>
                  <a:gd name="T40" fmla="*/ 22 w 65"/>
                  <a:gd name="T41" fmla="*/ 2 h 63"/>
                  <a:gd name="T42" fmla="*/ 28 w 65"/>
                  <a:gd name="T43" fmla="*/ 0 h 63"/>
                  <a:gd name="T44" fmla="*/ 34 w 65"/>
                  <a:gd name="T45" fmla="*/ 0 h 63"/>
                  <a:gd name="T46" fmla="*/ 39 w 65"/>
                  <a:gd name="T47" fmla="*/ 0 h 63"/>
                  <a:gd name="T48" fmla="*/ 45 w 65"/>
                  <a:gd name="T49" fmla="*/ 2 h 63"/>
                  <a:gd name="T50" fmla="*/ 51 w 65"/>
                  <a:gd name="T51" fmla="*/ 6 h 63"/>
                  <a:gd name="T52" fmla="*/ 57 w 65"/>
                  <a:gd name="T53" fmla="*/ 10 h 63"/>
                  <a:gd name="T54" fmla="*/ 59 w 65"/>
                  <a:gd name="T55" fmla="*/ 14 h 63"/>
                  <a:gd name="T56" fmla="*/ 63 w 65"/>
                  <a:gd name="T57" fmla="*/ 19 h 63"/>
                  <a:gd name="T58" fmla="*/ 65 w 65"/>
                  <a:gd name="T59" fmla="*/ 25 h 63"/>
                  <a:gd name="T60" fmla="*/ 65 w 65"/>
                  <a:gd name="T61" fmla="*/ 33 h 63"/>
                  <a:gd name="T62" fmla="*/ 65 w 65"/>
                  <a:gd name="T63" fmla="*/ 39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5" y="55"/>
                    </a:lnTo>
                    <a:lnTo>
                      <a:pt x="49" y="59"/>
                    </a:lnTo>
                    <a:lnTo>
                      <a:pt x="45" y="61"/>
                    </a:lnTo>
                    <a:lnTo>
                      <a:pt x="39" y="63"/>
                    </a:lnTo>
                    <a:lnTo>
                      <a:pt x="32" y="63"/>
                    </a:lnTo>
                    <a:lnTo>
                      <a:pt x="26" y="63"/>
                    </a:lnTo>
                    <a:lnTo>
                      <a:pt x="20" y="61"/>
                    </a:lnTo>
                    <a:lnTo>
                      <a:pt x="14" y="57"/>
                    </a:lnTo>
                    <a:lnTo>
                      <a:pt x="10" y="53"/>
                    </a:lnTo>
                    <a:lnTo>
                      <a:pt x="6" y="49"/>
                    </a:lnTo>
                    <a:lnTo>
                      <a:pt x="2" y="43"/>
                    </a:lnTo>
                    <a:lnTo>
                      <a:pt x="2" y="37"/>
                    </a:lnTo>
                    <a:lnTo>
                      <a:pt x="0" y="31"/>
                    </a:lnTo>
                    <a:lnTo>
                      <a:pt x="2" y="25"/>
                    </a:lnTo>
                    <a:lnTo>
                      <a:pt x="4" y="17"/>
                    </a:lnTo>
                    <a:lnTo>
                      <a:pt x="6" y="14"/>
                    </a:lnTo>
                    <a:lnTo>
                      <a:pt x="10" y="8"/>
                    </a:lnTo>
                    <a:lnTo>
                      <a:pt x="16" y="4"/>
                    </a:lnTo>
                    <a:lnTo>
                      <a:pt x="22" y="2"/>
                    </a:lnTo>
                    <a:lnTo>
                      <a:pt x="28" y="0"/>
                    </a:lnTo>
                    <a:lnTo>
                      <a:pt x="34" y="0"/>
                    </a:lnTo>
                    <a:lnTo>
                      <a:pt x="39" y="0"/>
                    </a:lnTo>
                    <a:lnTo>
                      <a:pt x="45" y="2"/>
                    </a:lnTo>
                    <a:lnTo>
                      <a:pt x="51" y="6"/>
                    </a:lnTo>
                    <a:lnTo>
                      <a:pt x="57" y="10"/>
                    </a:lnTo>
                    <a:lnTo>
                      <a:pt x="59" y="14"/>
                    </a:lnTo>
                    <a:lnTo>
                      <a:pt x="63" y="19"/>
                    </a:lnTo>
                    <a:lnTo>
                      <a:pt x="65" y="25"/>
                    </a:lnTo>
                    <a:lnTo>
                      <a:pt x="65" y="33"/>
                    </a:lnTo>
                    <a:lnTo>
                      <a:pt x="65" y="39"/>
                    </a:lnTo>
                    <a:lnTo>
                      <a:pt x="61"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9" name="Freeform 694"/>
              <p:cNvSpPr>
                <a:spLocks/>
              </p:cNvSpPr>
              <p:nvPr/>
            </p:nvSpPr>
            <p:spPr bwMode="auto">
              <a:xfrm>
                <a:off x="5221" y="1721"/>
                <a:ext cx="65" cy="63"/>
              </a:xfrm>
              <a:custGeom>
                <a:avLst/>
                <a:gdLst>
                  <a:gd name="T0" fmla="*/ 61 w 65"/>
                  <a:gd name="T1" fmla="*/ 45 h 63"/>
                  <a:gd name="T2" fmla="*/ 61 w 65"/>
                  <a:gd name="T3" fmla="*/ 45 h 63"/>
                  <a:gd name="T4" fmla="*/ 59 w 65"/>
                  <a:gd name="T5" fmla="*/ 51 h 63"/>
                  <a:gd name="T6" fmla="*/ 55 w 65"/>
                  <a:gd name="T7" fmla="*/ 55 h 63"/>
                  <a:gd name="T8" fmla="*/ 49 w 65"/>
                  <a:gd name="T9" fmla="*/ 59 h 63"/>
                  <a:gd name="T10" fmla="*/ 45 w 65"/>
                  <a:gd name="T11" fmla="*/ 61 h 63"/>
                  <a:gd name="T12" fmla="*/ 39 w 65"/>
                  <a:gd name="T13" fmla="*/ 63 h 63"/>
                  <a:gd name="T14" fmla="*/ 32 w 65"/>
                  <a:gd name="T15" fmla="*/ 63 h 63"/>
                  <a:gd name="T16" fmla="*/ 26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2 w 65"/>
                  <a:gd name="T29" fmla="*/ 37 h 63"/>
                  <a:gd name="T30" fmla="*/ 0 w 65"/>
                  <a:gd name="T31" fmla="*/ 31 h 63"/>
                  <a:gd name="T32" fmla="*/ 2 w 65"/>
                  <a:gd name="T33" fmla="*/ 25 h 63"/>
                  <a:gd name="T34" fmla="*/ 4 w 65"/>
                  <a:gd name="T35" fmla="*/ 17 h 63"/>
                  <a:gd name="T36" fmla="*/ 6 w 65"/>
                  <a:gd name="T37" fmla="*/ 14 h 63"/>
                  <a:gd name="T38" fmla="*/ 10 w 65"/>
                  <a:gd name="T39" fmla="*/ 8 h 63"/>
                  <a:gd name="T40" fmla="*/ 16 w 65"/>
                  <a:gd name="T41" fmla="*/ 4 h 63"/>
                  <a:gd name="T42" fmla="*/ 22 w 65"/>
                  <a:gd name="T43" fmla="*/ 2 h 63"/>
                  <a:gd name="T44" fmla="*/ 28 w 65"/>
                  <a:gd name="T45" fmla="*/ 0 h 63"/>
                  <a:gd name="T46" fmla="*/ 34 w 65"/>
                  <a:gd name="T47" fmla="*/ 0 h 63"/>
                  <a:gd name="T48" fmla="*/ 39 w 65"/>
                  <a:gd name="T49" fmla="*/ 0 h 63"/>
                  <a:gd name="T50" fmla="*/ 45 w 65"/>
                  <a:gd name="T51" fmla="*/ 2 h 63"/>
                  <a:gd name="T52" fmla="*/ 51 w 65"/>
                  <a:gd name="T53" fmla="*/ 6 h 63"/>
                  <a:gd name="T54" fmla="*/ 57 w 65"/>
                  <a:gd name="T55" fmla="*/ 10 h 63"/>
                  <a:gd name="T56" fmla="*/ 59 w 65"/>
                  <a:gd name="T57" fmla="*/ 14 h 63"/>
                  <a:gd name="T58" fmla="*/ 63 w 65"/>
                  <a:gd name="T59" fmla="*/ 19 h 63"/>
                  <a:gd name="T60" fmla="*/ 65 w 65"/>
                  <a:gd name="T61" fmla="*/ 25 h 63"/>
                  <a:gd name="T62" fmla="*/ 65 w 65"/>
                  <a:gd name="T63" fmla="*/ 33 h 63"/>
                  <a:gd name="T64" fmla="*/ 65 w 65"/>
                  <a:gd name="T65" fmla="*/ 39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5" y="55"/>
                    </a:lnTo>
                    <a:lnTo>
                      <a:pt x="49" y="59"/>
                    </a:lnTo>
                    <a:lnTo>
                      <a:pt x="45" y="61"/>
                    </a:lnTo>
                    <a:lnTo>
                      <a:pt x="39" y="63"/>
                    </a:lnTo>
                    <a:lnTo>
                      <a:pt x="32" y="63"/>
                    </a:lnTo>
                    <a:lnTo>
                      <a:pt x="26" y="63"/>
                    </a:lnTo>
                    <a:lnTo>
                      <a:pt x="20" y="61"/>
                    </a:lnTo>
                    <a:lnTo>
                      <a:pt x="14" y="57"/>
                    </a:lnTo>
                    <a:lnTo>
                      <a:pt x="10" y="53"/>
                    </a:lnTo>
                    <a:lnTo>
                      <a:pt x="6" y="49"/>
                    </a:lnTo>
                    <a:lnTo>
                      <a:pt x="2" y="43"/>
                    </a:lnTo>
                    <a:lnTo>
                      <a:pt x="2" y="37"/>
                    </a:lnTo>
                    <a:lnTo>
                      <a:pt x="0" y="31"/>
                    </a:lnTo>
                    <a:lnTo>
                      <a:pt x="2" y="25"/>
                    </a:lnTo>
                    <a:lnTo>
                      <a:pt x="4" y="17"/>
                    </a:lnTo>
                    <a:lnTo>
                      <a:pt x="6" y="14"/>
                    </a:lnTo>
                    <a:lnTo>
                      <a:pt x="10" y="8"/>
                    </a:lnTo>
                    <a:lnTo>
                      <a:pt x="16" y="4"/>
                    </a:lnTo>
                    <a:lnTo>
                      <a:pt x="22" y="2"/>
                    </a:lnTo>
                    <a:lnTo>
                      <a:pt x="28" y="0"/>
                    </a:lnTo>
                    <a:lnTo>
                      <a:pt x="34" y="0"/>
                    </a:lnTo>
                    <a:lnTo>
                      <a:pt x="39" y="0"/>
                    </a:lnTo>
                    <a:lnTo>
                      <a:pt x="45" y="2"/>
                    </a:lnTo>
                    <a:lnTo>
                      <a:pt x="51" y="6"/>
                    </a:lnTo>
                    <a:lnTo>
                      <a:pt x="57" y="10"/>
                    </a:lnTo>
                    <a:lnTo>
                      <a:pt x="59" y="14"/>
                    </a:lnTo>
                    <a:lnTo>
                      <a:pt x="63" y="19"/>
                    </a:lnTo>
                    <a:lnTo>
                      <a:pt x="65" y="25"/>
                    </a:lnTo>
                    <a:lnTo>
                      <a:pt x="65" y="33"/>
                    </a:lnTo>
                    <a:lnTo>
                      <a:pt x="65"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0" name="Freeform 695"/>
              <p:cNvSpPr>
                <a:spLocks/>
              </p:cNvSpPr>
              <p:nvPr/>
            </p:nvSpPr>
            <p:spPr bwMode="auto">
              <a:xfrm>
                <a:off x="5217" y="1668"/>
                <a:ext cx="65" cy="63"/>
              </a:xfrm>
              <a:custGeom>
                <a:avLst/>
                <a:gdLst>
                  <a:gd name="T0" fmla="*/ 63 w 65"/>
                  <a:gd name="T1" fmla="*/ 45 h 63"/>
                  <a:gd name="T2" fmla="*/ 59 w 65"/>
                  <a:gd name="T3" fmla="*/ 51 h 63"/>
                  <a:gd name="T4" fmla="*/ 55 w 65"/>
                  <a:gd name="T5" fmla="*/ 55 h 63"/>
                  <a:gd name="T6" fmla="*/ 49 w 65"/>
                  <a:gd name="T7" fmla="*/ 59 h 63"/>
                  <a:gd name="T8" fmla="*/ 45 w 65"/>
                  <a:gd name="T9" fmla="*/ 61 h 63"/>
                  <a:gd name="T10" fmla="*/ 38 w 65"/>
                  <a:gd name="T11" fmla="*/ 63 h 63"/>
                  <a:gd name="T12" fmla="*/ 32 w 65"/>
                  <a:gd name="T13" fmla="*/ 63 h 63"/>
                  <a:gd name="T14" fmla="*/ 26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2 w 65"/>
                  <a:gd name="T27" fmla="*/ 37 h 63"/>
                  <a:gd name="T28" fmla="*/ 0 w 65"/>
                  <a:gd name="T29" fmla="*/ 31 h 63"/>
                  <a:gd name="T30" fmla="*/ 2 w 65"/>
                  <a:gd name="T31" fmla="*/ 25 h 63"/>
                  <a:gd name="T32" fmla="*/ 4 w 65"/>
                  <a:gd name="T33" fmla="*/ 19 h 63"/>
                  <a:gd name="T34" fmla="*/ 6 w 65"/>
                  <a:gd name="T35" fmla="*/ 13 h 63"/>
                  <a:gd name="T36" fmla="*/ 12 w 65"/>
                  <a:gd name="T37" fmla="*/ 7 h 63"/>
                  <a:gd name="T38" fmla="*/ 16 w 65"/>
                  <a:gd name="T39" fmla="*/ 5 h 63"/>
                  <a:gd name="T40" fmla="*/ 22 w 65"/>
                  <a:gd name="T41" fmla="*/ 2 h 63"/>
                  <a:gd name="T42" fmla="*/ 28 w 65"/>
                  <a:gd name="T43" fmla="*/ 0 h 63"/>
                  <a:gd name="T44" fmla="*/ 34 w 65"/>
                  <a:gd name="T45" fmla="*/ 0 h 63"/>
                  <a:gd name="T46" fmla="*/ 39 w 65"/>
                  <a:gd name="T47" fmla="*/ 0 h 63"/>
                  <a:gd name="T48" fmla="*/ 45 w 65"/>
                  <a:gd name="T49" fmla="*/ 2 h 63"/>
                  <a:gd name="T50" fmla="*/ 51 w 65"/>
                  <a:gd name="T51" fmla="*/ 5 h 63"/>
                  <a:gd name="T52" fmla="*/ 57 w 65"/>
                  <a:gd name="T53" fmla="*/ 9 h 63"/>
                  <a:gd name="T54" fmla="*/ 59 w 65"/>
                  <a:gd name="T55" fmla="*/ 15 h 63"/>
                  <a:gd name="T56" fmla="*/ 63 w 65"/>
                  <a:gd name="T57" fmla="*/ 19 h 63"/>
                  <a:gd name="T58" fmla="*/ 65 w 65"/>
                  <a:gd name="T59" fmla="*/ 27 h 63"/>
                  <a:gd name="T60" fmla="*/ 65 w 65"/>
                  <a:gd name="T61" fmla="*/ 31 h 63"/>
                  <a:gd name="T62" fmla="*/ 65 w 65"/>
                  <a:gd name="T63" fmla="*/ 39 h 63"/>
                  <a:gd name="T64" fmla="*/ 63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3" y="45"/>
                    </a:moveTo>
                    <a:lnTo>
                      <a:pt x="59" y="51"/>
                    </a:lnTo>
                    <a:lnTo>
                      <a:pt x="55" y="55"/>
                    </a:lnTo>
                    <a:lnTo>
                      <a:pt x="49" y="59"/>
                    </a:lnTo>
                    <a:lnTo>
                      <a:pt x="45" y="61"/>
                    </a:lnTo>
                    <a:lnTo>
                      <a:pt x="38" y="63"/>
                    </a:lnTo>
                    <a:lnTo>
                      <a:pt x="32" y="63"/>
                    </a:lnTo>
                    <a:lnTo>
                      <a:pt x="26" y="63"/>
                    </a:lnTo>
                    <a:lnTo>
                      <a:pt x="20" y="61"/>
                    </a:lnTo>
                    <a:lnTo>
                      <a:pt x="14" y="57"/>
                    </a:lnTo>
                    <a:lnTo>
                      <a:pt x="10" y="53"/>
                    </a:lnTo>
                    <a:lnTo>
                      <a:pt x="6" y="49"/>
                    </a:lnTo>
                    <a:lnTo>
                      <a:pt x="2" y="43"/>
                    </a:lnTo>
                    <a:lnTo>
                      <a:pt x="2" y="37"/>
                    </a:lnTo>
                    <a:lnTo>
                      <a:pt x="0" y="31"/>
                    </a:lnTo>
                    <a:lnTo>
                      <a:pt x="2" y="25"/>
                    </a:lnTo>
                    <a:lnTo>
                      <a:pt x="4" y="19"/>
                    </a:lnTo>
                    <a:lnTo>
                      <a:pt x="6" y="13"/>
                    </a:lnTo>
                    <a:lnTo>
                      <a:pt x="12" y="7"/>
                    </a:lnTo>
                    <a:lnTo>
                      <a:pt x="16" y="5"/>
                    </a:lnTo>
                    <a:lnTo>
                      <a:pt x="22" y="2"/>
                    </a:lnTo>
                    <a:lnTo>
                      <a:pt x="28" y="0"/>
                    </a:lnTo>
                    <a:lnTo>
                      <a:pt x="34" y="0"/>
                    </a:lnTo>
                    <a:lnTo>
                      <a:pt x="39" y="0"/>
                    </a:lnTo>
                    <a:lnTo>
                      <a:pt x="45" y="2"/>
                    </a:lnTo>
                    <a:lnTo>
                      <a:pt x="51" y="5"/>
                    </a:lnTo>
                    <a:lnTo>
                      <a:pt x="57" y="9"/>
                    </a:lnTo>
                    <a:lnTo>
                      <a:pt x="59" y="15"/>
                    </a:lnTo>
                    <a:lnTo>
                      <a:pt x="63" y="19"/>
                    </a:lnTo>
                    <a:lnTo>
                      <a:pt x="65" y="27"/>
                    </a:lnTo>
                    <a:lnTo>
                      <a:pt x="65" y="31"/>
                    </a:lnTo>
                    <a:lnTo>
                      <a:pt x="65" y="39"/>
                    </a:lnTo>
                    <a:lnTo>
                      <a:pt x="63"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1" name="Freeform 696"/>
              <p:cNvSpPr>
                <a:spLocks/>
              </p:cNvSpPr>
              <p:nvPr/>
            </p:nvSpPr>
            <p:spPr bwMode="auto">
              <a:xfrm>
                <a:off x="5217" y="1668"/>
                <a:ext cx="65" cy="63"/>
              </a:xfrm>
              <a:custGeom>
                <a:avLst/>
                <a:gdLst>
                  <a:gd name="T0" fmla="*/ 63 w 65"/>
                  <a:gd name="T1" fmla="*/ 45 h 63"/>
                  <a:gd name="T2" fmla="*/ 63 w 65"/>
                  <a:gd name="T3" fmla="*/ 45 h 63"/>
                  <a:gd name="T4" fmla="*/ 59 w 65"/>
                  <a:gd name="T5" fmla="*/ 51 h 63"/>
                  <a:gd name="T6" fmla="*/ 55 w 65"/>
                  <a:gd name="T7" fmla="*/ 55 h 63"/>
                  <a:gd name="T8" fmla="*/ 49 w 65"/>
                  <a:gd name="T9" fmla="*/ 59 h 63"/>
                  <a:gd name="T10" fmla="*/ 45 w 65"/>
                  <a:gd name="T11" fmla="*/ 61 h 63"/>
                  <a:gd name="T12" fmla="*/ 38 w 65"/>
                  <a:gd name="T13" fmla="*/ 63 h 63"/>
                  <a:gd name="T14" fmla="*/ 32 w 65"/>
                  <a:gd name="T15" fmla="*/ 63 h 63"/>
                  <a:gd name="T16" fmla="*/ 26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2 w 65"/>
                  <a:gd name="T29" fmla="*/ 37 h 63"/>
                  <a:gd name="T30" fmla="*/ 0 w 65"/>
                  <a:gd name="T31" fmla="*/ 31 h 63"/>
                  <a:gd name="T32" fmla="*/ 2 w 65"/>
                  <a:gd name="T33" fmla="*/ 25 h 63"/>
                  <a:gd name="T34" fmla="*/ 4 w 65"/>
                  <a:gd name="T35" fmla="*/ 19 h 63"/>
                  <a:gd name="T36" fmla="*/ 6 w 65"/>
                  <a:gd name="T37" fmla="*/ 13 h 63"/>
                  <a:gd name="T38" fmla="*/ 12 w 65"/>
                  <a:gd name="T39" fmla="*/ 7 h 63"/>
                  <a:gd name="T40" fmla="*/ 16 w 65"/>
                  <a:gd name="T41" fmla="*/ 5 h 63"/>
                  <a:gd name="T42" fmla="*/ 22 w 65"/>
                  <a:gd name="T43" fmla="*/ 2 h 63"/>
                  <a:gd name="T44" fmla="*/ 28 w 65"/>
                  <a:gd name="T45" fmla="*/ 0 h 63"/>
                  <a:gd name="T46" fmla="*/ 34 w 65"/>
                  <a:gd name="T47" fmla="*/ 0 h 63"/>
                  <a:gd name="T48" fmla="*/ 39 w 65"/>
                  <a:gd name="T49" fmla="*/ 0 h 63"/>
                  <a:gd name="T50" fmla="*/ 45 w 65"/>
                  <a:gd name="T51" fmla="*/ 2 h 63"/>
                  <a:gd name="T52" fmla="*/ 51 w 65"/>
                  <a:gd name="T53" fmla="*/ 5 h 63"/>
                  <a:gd name="T54" fmla="*/ 57 w 65"/>
                  <a:gd name="T55" fmla="*/ 9 h 63"/>
                  <a:gd name="T56" fmla="*/ 59 w 65"/>
                  <a:gd name="T57" fmla="*/ 15 h 63"/>
                  <a:gd name="T58" fmla="*/ 63 w 65"/>
                  <a:gd name="T59" fmla="*/ 19 h 63"/>
                  <a:gd name="T60" fmla="*/ 65 w 65"/>
                  <a:gd name="T61" fmla="*/ 27 h 63"/>
                  <a:gd name="T62" fmla="*/ 65 w 65"/>
                  <a:gd name="T63" fmla="*/ 31 h 63"/>
                  <a:gd name="T64" fmla="*/ 65 w 65"/>
                  <a:gd name="T65" fmla="*/ 39 h 63"/>
                  <a:gd name="T66" fmla="*/ 63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3" y="45"/>
                    </a:moveTo>
                    <a:lnTo>
                      <a:pt x="63" y="45"/>
                    </a:lnTo>
                    <a:lnTo>
                      <a:pt x="59" y="51"/>
                    </a:lnTo>
                    <a:lnTo>
                      <a:pt x="55" y="55"/>
                    </a:lnTo>
                    <a:lnTo>
                      <a:pt x="49" y="59"/>
                    </a:lnTo>
                    <a:lnTo>
                      <a:pt x="45" y="61"/>
                    </a:lnTo>
                    <a:lnTo>
                      <a:pt x="38" y="63"/>
                    </a:lnTo>
                    <a:lnTo>
                      <a:pt x="32" y="63"/>
                    </a:lnTo>
                    <a:lnTo>
                      <a:pt x="26" y="63"/>
                    </a:lnTo>
                    <a:lnTo>
                      <a:pt x="20" y="61"/>
                    </a:lnTo>
                    <a:lnTo>
                      <a:pt x="14" y="57"/>
                    </a:lnTo>
                    <a:lnTo>
                      <a:pt x="10" y="53"/>
                    </a:lnTo>
                    <a:lnTo>
                      <a:pt x="6" y="49"/>
                    </a:lnTo>
                    <a:lnTo>
                      <a:pt x="2" y="43"/>
                    </a:lnTo>
                    <a:lnTo>
                      <a:pt x="2" y="37"/>
                    </a:lnTo>
                    <a:lnTo>
                      <a:pt x="0" y="31"/>
                    </a:lnTo>
                    <a:lnTo>
                      <a:pt x="2" y="25"/>
                    </a:lnTo>
                    <a:lnTo>
                      <a:pt x="4" y="19"/>
                    </a:lnTo>
                    <a:lnTo>
                      <a:pt x="6" y="13"/>
                    </a:lnTo>
                    <a:lnTo>
                      <a:pt x="12" y="7"/>
                    </a:lnTo>
                    <a:lnTo>
                      <a:pt x="16" y="5"/>
                    </a:lnTo>
                    <a:lnTo>
                      <a:pt x="22" y="2"/>
                    </a:lnTo>
                    <a:lnTo>
                      <a:pt x="28" y="0"/>
                    </a:lnTo>
                    <a:lnTo>
                      <a:pt x="34" y="0"/>
                    </a:lnTo>
                    <a:lnTo>
                      <a:pt x="39" y="0"/>
                    </a:lnTo>
                    <a:lnTo>
                      <a:pt x="45" y="2"/>
                    </a:lnTo>
                    <a:lnTo>
                      <a:pt x="51" y="5"/>
                    </a:lnTo>
                    <a:lnTo>
                      <a:pt x="57" y="9"/>
                    </a:lnTo>
                    <a:lnTo>
                      <a:pt x="59" y="15"/>
                    </a:lnTo>
                    <a:lnTo>
                      <a:pt x="63" y="19"/>
                    </a:lnTo>
                    <a:lnTo>
                      <a:pt x="65" y="27"/>
                    </a:lnTo>
                    <a:lnTo>
                      <a:pt x="65" y="31"/>
                    </a:lnTo>
                    <a:lnTo>
                      <a:pt x="65" y="39"/>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2" name="Freeform 697"/>
              <p:cNvSpPr>
                <a:spLocks/>
              </p:cNvSpPr>
              <p:nvPr/>
            </p:nvSpPr>
            <p:spPr bwMode="auto">
              <a:xfrm>
                <a:off x="5166" y="1650"/>
                <a:ext cx="65" cy="65"/>
              </a:xfrm>
              <a:custGeom>
                <a:avLst/>
                <a:gdLst>
                  <a:gd name="T0" fmla="*/ 61 w 65"/>
                  <a:gd name="T1" fmla="*/ 47 h 65"/>
                  <a:gd name="T2" fmla="*/ 59 w 65"/>
                  <a:gd name="T3" fmla="*/ 51 h 65"/>
                  <a:gd name="T4" fmla="*/ 55 w 65"/>
                  <a:gd name="T5" fmla="*/ 57 h 65"/>
                  <a:gd name="T6" fmla="*/ 49 w 65"/>
                  <a:gd name="T7" fmla="*/ 61 h 65"/>
                  <a:gd name="T8" fmla="*/ 43 w 65"/>
                  <a:gd name="T9" fmla="*/ 63 h 65"/>
                  <a:gd name="T10" fmla="*/ 37 w 65"/>
                  <a:gd name="T11" fmla="*/ 65 h 65"/>
                  <a:gd name="T12" fmla="*/ 31 w 65"/>
                  <a:gd name="T13" fmla="*/ 65 h 65"/>
                  <a:gd name="T14" fmla="*/ 26 w 65"/>
                  <a:gd name="T15" fmla="*/ 65 h 65"/>
                  <a:gd name="T16" fmla="*/ 20 w 65"/>
                  <a:gd name="T17" fmla="*/ 63 h 65"/>
                  <a:gd name="T18" fmla="*/ 14 w 65"/>
                  <a:gd name="T19" fmla="*/ 59 h 65"/>
                  <a:gd name="T20" fmla="*/ 8 w 65"/>
                  <a:gd name="T21" fmla="*/ 55 h 65"/>
                  <a:gd name="T22" fmla="*/ 6 w 65"/>
                  <a:gd name="T23" fmla="*/ 49 h 65"/>
                  <a:gd name="T24" fmla="*/ 2 w 65"/>
                  <a:gd name="T25" fmla="*/ 45 h 65"/>
                  <a:gd name="T26" fmla="*/ 0 w 65"/>
                  <a:gd name="T27" fmla="*/ 39 h 65"/>
                  <a:gd name="T28" fmla="*/ 0 w 65"/>
                  <a:gd name="T29" fmla="*/ 33 h 65"/>
                  <a:gd name="T30" fmla="*/ 0 w 65"/>
                  <a:gd name="T31" fmla="*/ 25 h 65"/>
                  <a:gd name="T32" fmla="*/ 2 w 65"/>
                  <a:gd name="T33" fmla="*/ 20 h 65"/>
                  <a:gd name="T34" fmla="*/ 6 w 65"/>
                  <a:gd name="T35" fmla="*/ 14 h 65"/>
                  <a:gd name="T36" fmla="*/ 10 w 65"/>
                  <a:gd name="T37" fmla="*/ 10 h 65"/>
                  <a:gd name="T38" fmla="*/ 16 w 65"/>
                  <a:gd name="T39" fmla="*/ 6 h 65"/>
                  <a:gd name="T40" fmla="*/ 20 w 65"/>
                  <a:gd name="T41" fmla="*/ 4 h 65"/>
                  <a:gd name="T42" fmla="*/ 27 w 65"/>
                  <a:gd name="T43" fmla="*/ 2 h 65"/>
                  <a:gd name="T44" fmla="*/ 33 w 65"/>
                  <a:gd name="T45" fmla="*/ 0 h 65"/>
                  <a:gd name="T46" fmla="*/ 39 w 65"/>
                  <a:gd name="T47" fmla="*/ 2 h 65"/>
                  <a:gd name="T48" fmla="*/ 45 w 65"/>
                  <a:gd name="T49" fmla="*/ 4 h 65"/>
                  <a:gd name="T50" fmla="*/ 51 w 65"/>
                  <a:gd name="T51" fmla="*/ 6 h 65"/>
                  <a:gd name="T52" fmla="*/ 55 w 65"/>
                  <a:gd name="T53" fmla="*/ 12 h 65"/>
                  <a:gd name="T54" fmla="*/ 59 w 65"/>
                  <a:gd name="T55" fmla="*/ 16 h 65"/>
                  <a:gd name="T56" fmla="*/ 63 w 65"/>
                  <a:gd name="T57" fmla="*/ 21 h 65"/>
                  <a:gd name="T58" fmla="*/ 65 w 65"/>
                  <a:gd name="T59" fmla="*/ 27 h 65"/>
                  <a:gd name="T60" fmla="*/ 65 w 65"/>
                  <a:gd name="T61" fmla="*/ 33 h 65"/>
                  <a:gd name="T62" fmla="*/ 63 w 65"/>
                  <a:gd name="T63" fmla="*/ 39 h 65"/>
                  <a:gd name="T64" fmla="*/ 61 w 65"/>
                  <a:gd name="T65" fmla="*/ 4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7"/>
                    </a:moveTo>
                    <a:lnTo>
                      <a:pt x="59" y="51"/>
                    </a:lnTo>
                    <a:lnTo>
                      <a:pt x="55" y="57"/>
                    </a:lnTo>
                    <a:lnTo>
                      <a:pt x="49" y="61"/>
                    </a:lnTo>
                    <a:lnTo>
                      <a:pt x="43" y="63"/>
                    </a:lnTo>
                    <a:lnTo>
                      <a:pt x="37" y="65"/>
                    </a:lnTo>
                    <a:lnTo>
                      <a:pt x="31" y="65"/>
                    </a:lnTo>
                    <a:lnTo>
                      <a:pt x="26" y="65"/>
                    </a:lnTo>
                    <a:lnTo>
                      <a:pt x="20" y="63"/>
                    </a:lnTo>
                    <a:lnTo>
                      <a:pt x="14" y="59"/>
                    </a:lnTo>
                    <a:lnTo>
                      <a:pt x="8" y="55"/>
                    </a:lnTo>
                    <a:lnTo>
                      <a:pt x="6" y="49"/>
                    </a:lnTo>
                    <a:lnTo>
                      <a:pt x="2" y="45"/>
                    </a:lnTo>
                    <a:lnTo>
                      <a:pt x="0" y="39"/>
                    </a:lnTo>
                    <a:lnTo>
                      <a:pt x="0" y="33"/>
                    </a:lnTo>
                    <a:lnTo>
                      <a:pt x="0" y="25"/>
                    </a:lnTo>
                    <a:lnTo>
                      <a:pt x="2" y="20"/>
                    </a:lnTo>
                    <a:lnTo>
                      <a:pt x="6" y="14"/>
                    </a:lnTo>
                    <a:lnTo>
                      <a:pt x="10" y="10"/>
                    </a:lnTo>
                    <a:lnTo>
                      <a:pt x="16" y="6"/>
                    </a:lnTo>
                    <a:lnTo>
                      <a:pt x="20" y="4"/>
                    </a:lnTo>
                    <a:lnTo>
                      <a:pt x="27" y="2"/>
                    </a:lnTo>
                    <a:lnTo>
                      <a:pt x="33" y="0"/>
                    </a:lnTo>
                    <a:lnTo>
                      <a:pt x="39" y="2"/>
                    </a:lnTo>
                    <a:lnTo>
                      <a:pt x="45" y="4"/>
                    </a:lnTo>
                    <a:lnTo>
                      <a:pt x="51" y="6"/>
                    </a:lnTo>
                    <a:lnTo>
                      <a:pt x="55" y="12"/>
                    </a:lnTo>
                    <a:lnTo>
                      <a:pt x="59" y="16"/>
                    </a:lnTo>
                    <a:lnTo>
                      <a:pt x="63" y="21"/>
                    </a:lnTo>
                    <a:lnTo>
                      <a:pt x="65" y="27"/>
                    </a:lnTo>
                    <a:lnTo>
                      <a:pt x="65" y="33"/>
                    </a:lnTo>
                    <a:lnTo>
                      <a:pt x="63" y="39"/>
                    </a:lnTo>
                    <a:lnTo>
                      <a:pt x="61" y="4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3" name="Freeform 698"/>
              <p:cNvSpPr>
                <a:spLocks/>
              </p:cNvSpPr>
              <p:nvPr/>
            </p:nvSpPr>
            <p:spPr bwMode="auto">
              <a:xfrm>
                <a:off x="5166" y="1650"/>
                <a:ext cx="65" cy="65"/>
              </a:xfrm>
              <a:custGeom>
                <a:avLst/>
                <a:gdLst>
                  <a:gd name="T0" fmla="*/ 61 w 65"/>
                  <a:gd name="T1" fmla="*/ 47 h 65"/>
                  <a:gd name="T2" fmla="*/ 61 w 65"/>
                  <a:gd name="T3" fmla="*/ 47 h 65"/>
                  <a:gd name="T4" fmla="*/ 59 w 65"/>
                  <a:gd name="T5" fmla="*/ 51 h 65"/>
                  <a:gd name="T6" fmla="*/ 55 w 65"/>
                  <a:gd name="T7" fmla="*/ 57 h 65"/>
                  <a:gd name="T8" fmla="*/ 49 w 65"/>
                  <a:gd name="T9" fmla="*/ 61 h 65"/>
                  <a:gd name="T10" fmla="*/ 43 w 65"/>
                  <a:gd name="T11" fmla="*/ 63 h 65"/>
                  <a:gd name="T12" fmla="*/ 37 w 65"/>
                  <a:gd name="T13" fmla="*/ 65 h 65"/>
                  <a:gd name="T14" fmla="*/ 31 w 65"/>
                  <a:gd name="T15" fmla="*/ 65 h 65"/>
                  <a:gd name="T16" fmla="*/ 26 w 65"/>
                  <a:gd name="T17" fmla="*/ 65 h 65"/>
                  <a:gd name="T18" fmla="*/ 20 w 65"/>
                  <a:gd name="T19" fmla="*/ 63 h 65"/>
                  <a:gd name="T20" fmla="*/ 14 w 65"/>
                  <a:gd name="T21" fmla="*/ 59 h 65"/>
                  <a:gd name="T22" fmla="*/ 8 w 65"/>
                  <a:gd name="T23" fmla="*/ 55 h 65"/>
                  <a:gd name="T24" fmla="*/ 6 w 65"/>
                  <a:gd name="T25" fmla="*/ 49 h 65"/>
                  <a:gd name="T26" fmla="*/ 2 w 65"/>
                  <a:gd name="T27" fmla="*/ 45 h 65"/>
                  <a:gd name="T28" fmla="*/ 0 w 65"/>
                  <a:gd name="T29" fmla="*/ 39 h 65"/>
                  <a:gd name="T30" fmla="*/ 0 w 65"/>
                  <a:gd name="T31" fmla="*/ 33 h 65"/>
                  <a:gd name="T32" fmla="*/ 0 w 65"/>
                  <a:gd name="T33" fmla="*/ 25 h 65"/>
                  <a:gd name="T34" fmla="*/ 2 w 65"/>
                  <a:gd name="T35" fmla="*/ 20 h 65"/>
                  <a:gd name="T36" fmla="*/ 6 w 65"/>
                  <a:gd name="T37" fmla="*/ 14 h 65"/>
                  <a:gd name="T38" fmla="*/ 10 w 65"/>
                  <a:gd name="T39" fmla="*/ 10 h 65"/>
                  <a:gd name="T40" fmla="*/ 16 w 65"/>
                  <a:gd name="T41" fmla="*/ 6 h 65"/>
                  <a:gd name="T42" fmla="*/ 20 w 65"/>
                  <a:gd name="T43" fmla="*/ 4 h 65"/>
                  <a:gd name="T44" fmla="*/ 27 w 65"/>
                  <a:gd name="T45" fmla="*/ 2 h 65"/>
                  <a:gd name="T46" fmla="*/ 33 w 65"/>
                  <a:gd name="T47" fmla="*/ 0 h 65"/>
                  <a:gd name="T48" fmla="*/ 39 w 65"/>
                  <a:gd name="T49" fmla="*/ 2 h 65"/>
                  <a:gd name="T50" fmla="*/ 45 w 65"/>
                  <a:gd name="T51" fmla="*/ 4 h 65"/>
                  <a:gd name="T52" fmla="*/ 51 w 65"/>
                  <a:gd name="T53" fmla="*/ 6 h 65"/>
                  <a:gd name="T54" fmla="*/ 55 w 65"/>
                  <a:gd name="T55" fmla="*/ 12 h 65"/>
                  <a:gd name="T56" fmla="*/ 59 w 65"/>
                  <a:gd name="T57" fmla="*/ 16 h 65"/>
                  <a:gd name="T58" fmla="*/ 63 w 65"/>
                  <a:gd name="T59" fmla="*/ 21 h 65"/>
                  <a:gd name="T60" fmla="*/ 65 w 65"/>
                  <a:gd name="T61" fmla="*/ 27 h 65"/>
                  <a:gd name="T62" fmla="*/ 65 w 65"/>
                  <a:gd name="T63" fmla="*/ 33 h 65"/>
                  <a:gd name="T64" fmla="*/ 63 w 65"/>
                  <a:gd name="T65" fmla="*/ 39 h 65"/>
                  <a:gd name="T66" fmla="*/ 61 w 65"/>
                  <a:gd name="T67" fmla="*/ 47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7"/>
                    </a:moveTo>
                    <a:lnTo>
                      <a:pt x="61" y="47"/>
                    </a:lnTo>
                    <a:lnTo>
                      <a:pt x="59" y="51"/>
                    </a:lnTo>
                    <a:lnTo>
                      <a:pt x="55" y="57"/>
                    </a:lnTo>
                    <a:lnTo>
                      <a:pt x="49" y="61"/>
                    </a:lnTo>
                    <a:lnTo>
                      <a:pt x="43" y="63"/>
                    </a:lnTo>
                    <a:lnTo>
                      <a:pt x="37" y="65"/>
                    </a:lnTo>
                    <a:lnTo>
                      <a:pt x="31" y="65"/>
                    </a:lnTo>
                    <a:lnTo>
                      <a:pt x="26" y="65"/>
                    </a:lnTo>
                    <a:lnTo>
                      <a:pt x="20" y="63"/>
                    </a:lnTo>
                    <a:lnTo>
                      <a:pt x="14" y="59"/>
                    </a:lnTo>
                    <a:lnTo>
                      <a:pt x="8" y="55"/>
                    </a:lnTo>
                    <a:lnTo>
                      <a:pt x="6" y="49"/>
                    </a:lnTo>
                    <a:lnTo>
                      <a:pt x="2" y="45"/>
                    </a:lnTo>
                    <a:lnTo>
                      <a:pt x="0" y="39"/>
                    </a:lnTo>
                    <a:lnTo>
                      <a:pt x="0" y="33"/>
                    </a:lnTo>
                    <a:lnTo>
                      <a:pt x="0" y="25"/>
                    </a:lnTo>
                    <a:lnTo>
                      <a:pt x="2" y="20"/>
                    </a:lnTo>
                    <a:lnTo>
                      <a:pt x="6" y="14"/>
                    </a:lnTo>
                    <a:lnTo>
                      <a:pt x="10" y="10"/>
                    </a:lnTo>
                    <a:lnTo>
                      <a:pt x="16" y="6"/>
                    </a:lnTo>
                    <a:lnTo>
                      <a:pt x="20" y="4"/>
                    </a:lnTo>
                    <a:lnTo>
                      <a:pt x="27" y="2"/>
                    </a:lnTo>
                    <a:lnTo>
                      <a:pt x="33" y="0"/>
                    </a:lnTo>
                    <a:lnTo>
                      <a:pt x="39" y="2"/>
                    </a:lnTo>
                    <a:lnTo>
                      <a:pt x="45" y="4"/>
                    </a:lnTo>
                    <a:lnTo>
                      <a:pt x="51" y="6"/>
                    </a:lnTo>
                    <a:lnTo>
                      <a:pt x="55" y="12"/>
                    </a:lnTo>
                    <a:lnTo>
                      <a:pt x="59" y="16"/>
                    </a:lnTo>
                    <a:lnTo>
                      <a:pt x="63" y="21"/>
                    </a:lnTo>
                    <a:lnTo>
                      <a:pt x="65" y="27"/>
                    </a:lnTo>
                    <a:lnTo>
                      <a:pt x="65" y="33"/>
                    </a:lnTo>
                    <a:lnTo>
                      <a:pt x="63" y="39"/>
                    </a:lnTo>
                    <a:lnTo>
                      <a:pt x="61" y="4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4" name="Freeform 699"/>
              <p:cNvSpPr>
                <a:spLocks/>
              </p:cNvSpPr>
              <p:nvPr/>
            </p:nvSpPr>
            <p:spPr bwMode="auto">
              <a:xfrm>
                <a:off x="5192" y="1622"/>
                <a:ext cx="64" cy="65"/>
              </a:xfrm>
              <a:custGeom>
                <a:avLst/>
                <a:gdLst>
                  <a:gd name="T0" fmla="*/ 19 w 64"/>
                  <a:gd name="T1" fmla="*/ 61 h 65"/>
                  <a:gd name="T2" fmla="*/ 13 w 64"/>
                  <a:gd name="T3" fmla="*/ 59 h 65"/>
                  <a:gd name="T4" fmla="*/ 9 w 64"/>
                  <a:gd name="T5" fmla="*/ 55 h 65"/>
                  <a:gd name="T6" fmla="*/ 5 w 64"/>
                  <a:gd name="T7" fmla="*/ 49 h 65"/>
                  <a:gd name="T8" fmla="*/ 1 w 64"/>
                  <a:gd name="T9" fmla="*/ 44 h 65"/>
                  <a:gd name="T10" fmla="*/ 1 w 64"/>
                  <a:gd name="T11" fmla="*/ 38 h 65"/>
                  <a:gd name="T12" fmla="*/ 0 w 64"/>
                  <a:gd name="T13" fmla="*/ 32 h 65"/>
                  <a:gd name="T14" fmla="*/ 1 w 64"/>
                  <a:gd name="T15" fmla="*/ 26 h 65"/>
                  <a:gd name="T16" fmla="*/ 3 w 64"/>
                  <a:gd name="T17" fmla="*/ 20 h 65"/>
                  <a:gd name="T18" fmla="*/ 5 w 64"/>
                  <a:gd name="T19" fmla="*/ 14 h 65"/>
                  <a:gd name="T20" fmla="*/ 9 w 64"/>
                  <a:gd name="T21" fmla="*/ 8 h 65"/>
                  <a:gd name="T22" fmla="*/ 15 w 64"/>
                  <a:gd name="T23" fmla="*/ 6 h 65"/>
                  <a:gd name="T24" fmla="*/ 21 w 64"/>
                  <a:gd name="T25" fmla="*/ 2 h 65"/>
                  <a:gd name="T26" fmla="*/ 27 w 64"/>
                  <a:gd name="T27" fmla="*/ 0 h 65"/>
                  <a:gd name="T28" fmla="*/ 33 w 64"/>
                  <a:gd name="T29" fmla="*/ 0 h 65"/>
                  <a:gd name="T30" fmla="*/ 39 w 64"/>
                  <a:gd name="T31" fmla="*/ 0 h 65"/>
                  <a:gd name="T32" fmla="*/ 45 w 64"/>
                  <a:gd name="T33" fmla="*/ 4 h 65"/>
                  <a:gd name="T34" fmla="*/ 51 w 64"/>
                  <a:gd name="T35" fmla="*/ 6 h 65"/>
                  <a:gd name="T36" fmla="*/ 55 w 64"/>
                  <a:gd name="T37" fmla="*/ 10 h 65"/>
                  <a:gd name="T38" fmla="*/ 59 w 64"/>
                  <a:gd name="T39" fmla="*/ 16 h 65"/>
                  <a:gd name="T40" fmla="*/ 63 w 64"/>
                  <a:gd name="T41" fmla="*/ 20 h 65"/>
                  <a:gd name="T42" fmla="*/ 64 w 64"/>
                  <a:gd name="T43" fmla="*/ 28 h 65"/>
                  <a:gd name="T44" fmla="*/ 64 w 64"/>
                  <a:gd name="T45" fmla="*/ 34 h 65"/>
                  <a:gd name="T46" fmla="*/ 63 w 64"/>
                  <a:gd name="T47" fmla="*/ 40 h 65"/>
                  <a:gd name="T48" fmla="*/ 61 w 64"/>
                  <a:gd name="T49" fmla="*/ 46 h 65"/>
                  <a:gd name="T50" fmla="*/ 59 w 64"/>
                  <a:gd name="T51" fmla="*/ 51 h 65"/>
                  <a:gd name="T52" fmla="*/ 55 w 64"/>
                  <a:gd name="T53" fmla="*/ 55 h 65"/>
                  <a:gd name="T54" fmla="*/ 49 w 64"/>
                  <a:gd name="T55" fmla="*/ 59 h 65"/>
                  <a:gd name="T56" fmla="*/ 43 w 64"/>
                  <a:gd name="T57" fmla="*/ 63 h 65"/>
                  <a:gd name="T58" fmla="*/ 37 w 64"/>
                  <a:gd name="T59" fmla="*/ 65 h 65"/>
                  <a:gd name="T60" fmla="*/ 31 w 64"/>
                  <a:gd name="T61" fmla="*/ 65 h 65"/>
                  <a:gd name="T62" fmla="*/ 25 w 64"/>
                  <a:gd name="T63" fmla="*/ 63 h 65"/>
                  <a:gd name="T64" fmla="*/ 19 w 64"/>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19" y="61"/>
                    </a:moveTo>
                    <a:lnTo>
                      <a:pt x="13" y="59"/>
                    </a:lnTo>
                    <a:lnTo>
                      <a:pt x="9" y="55"/>
                    </a:lnTo>
                    <a:lnTo>
                      <a:pt x="5" y="49"/>
                    </a:lnTo>
                    <a:lnTo>
                      <a:pt x="1" y="44"/>
                    </a:lnTo>
                    <a:lnTo>
                      <a:pt x="1" y="38"/>
                    </a:lnTo>
                    <a:lnTo>
                      <a:pt x="0" y="32"/>
                    </a:lnTo>
                    <a:lnTo>
                      <a:pt x="1" y="26"/>
                    </a:lnTo>
                    <a:lnTo>
                      <a:pt x="3"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4" y="28"/>
                    </a:lnTo>
                    <a:lnTo>
                      <a:pt x="64" y="34"/>
                    </a:lnTo>
                    <a:lnTo>
                      <a:pt x="63" y="40"/>
                    </a:lnTo>
                    <a:lnTo>
                      <a:pt x="61" y="46"/>
                    </a:lnTo>
                    <a:lnTo>
                      <a:pt x="59" y="51"/>
                    </a:lnTo>
                    <a:lnTo>
                      <a:pt x="55" y="55"/>
                    </a:lnTo>
                    <a:lnTo>
                      <a:pt x="49" y="59"/>
                    </a:lnTo>
                    <a:lnTo>
                      <a:pt x="43" y="63"/>
                    </a:lnTo>
                    <a:lnTo>
                      <a:pt x="37" y="65"/>
                    </a:lnTo>
                    <a:lnTo>
                      <a:pt x="31" y="65"/>
                    </a:lnTo>
                    <a:lnTo>
                      <a:pt x="25" y="63"/>
                    </a:lnTo>
                    <a:lnTo>
                      <a:pt x="19"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5" name="Freeform 700"/>
              <p:cNvSpPr>
                <a:spLocks/>
              </p:cNvSpPr>
              <p:nvPr/>
            </p:nvSpPr>
            <p:spPr bwMode="auto">
              <a:xfrm>
                <a:off x="5192" y="1622"/>
                <a:ext cx="64" cy="65"/>
              </a:xfrm>
              <a:custGeom>
                <a:avLst/>
                <a:gdLst>
                  <a:gd name="T0" fmla="*/ 19 w 64"/>
                  <a:gd name="T1" fmla="*/ 61 h 65"/>
                  <a:gd name="T2" fmla="*/ 19 w 64"/>
                  <a:gd name="T3" fmla="*/ 61 h 65"/>
                  <a:gd name="T4" fmla="*/ 13 w 64"/>
                  <a:gd name="T5" fmla="*/ 59 h 65"/>
                  <a:gd name="T6" fmla="*/ 9 w 64"/>
                  <a:gd name="T7" fmla="*/ 55 h 65"/>
                  <a:gd name="T8" fmla="*/ 5 w 64"/>
                  <a:gd name="T9" fmla="*/ 49 h 65"/>
                  <a:gd name="T10" fmla="*/ 1 w 64"/>
                  <a:gd name="T11" fmla="*/ 44 h 65"/>
                  <a:gd name="T12" fmla="*/ 1 w 64"/>
                  <a:gd name="T13" fmla="*/ 38 h 65"/>
                  <a:gd name="T14" fmla="*/ 0 w 64"/>
                  <a:gd name="T15" fmla="*/ 32 h 65"/>
                  <a:gd name="T16" fmla="*/ 1 w 64"/>
                  <a:gd name="T17" fmla="*/ 26 h 65"/>
                  <a:gd name="T18" fmla="*/ 3 w 64"/>
                  <a:gd name="T19" fmla="*/ 20 h 65"/>
                  <a:gd name="T20" fmla="*/ 5 w 64"/>
                  <a:gd name="T21" fmla="*/ 14 h 65"/>
                  <a:gd name="T22" fmla="*/ 9 w 64"/>
                  <a:gd name="T23" fmla="*/ 8 h 65"/>
                  <a:gd name="T24" fmla="*/ 15 w 64"/>
                  <a:gd name="T25" fmla="*/ 6 h 65"/>
                  <a:gd name="T26" fmla="*/ 21 w 64"/>
                  <a:gd name="T27" fmla="*/ 2 h 65"/>
                  <a:gd name="T28" fmla="*/ 27 w 64"/>
                  <a:gd name="T29" fmla="*/ 0 h 65"/>
                  <a:gd name="T30" fmla="*/ 33 w 64"/>
                  <a:gd name="T31" fmla="*/ 0 h 65"/>
                  <a:gd name="T32" fmla="*/ 39 w 64"/>
                  <a:gd name="T33" fmla="*/ 0 h 65"/>
                  <a:gd name="T34" fmla="*/ 45 w 64"/>
                  <a:gd name="T35" fmla="*/ 4 h 65"/>
                  <a:gd name="T36" fmla="*/ 51 w 64"/>
                  <a:gd name="T37" fmla="*/ 6 h 65"/>
                  <a:gd name="T38" fmla="*/ 55 w 64"/>
                  <a:gd name="T39" fmla="*/ 10 h 65"/>
                  <a:gd name="T40" fmla="*/ 59 w 64"/>
                  <a:gd name="T41" fmla="*/ 16 h 65"/>
                  <a:gd name="T42" fmla="*/ 63 w 64"/>
                  <a:gd name="T43" fmla="*/ 20 h 65"/>
                  <a:gd name="T44" fmla="*/ 64 w 64"/>
                  <a:gd name="T45" fmla="*/ 28 h 65"/>
                  <a:gd name="T46" fmla="*/ 64 w 64"/>
                  <a:gd name="T47" fmla="*/ 34 h 65"/>
                  <a:gd name="T48" fmla="*/ 63 w 64"/>
                  <a:gd name="T49" fmla="*/ 40 h 65"/>
                  <a:gd name="T50" fmla="*/ 61 w 64"/>
                  <a:gd name="T51" fmla="*/ 46 h 65"/>
                  <a:gd name="T52" fmla="*/ 59 w 64"/>
                  <a:gd name="T53" fmla="*/ 51 h 65"/>
                  <a:gd name="T54" fmla="*/ 55 w 64"/>
                  <a:gd name="T55" fmla="*/ 55 h 65"/>
                  <a:gd name="T56" fmla="*/ 49 w 64"/>
                  <a:gd name="T57" fmla="*/ 59 h 65"/>
                  <a:gd name="T58" fmla="*/ 43 w 64"/>
                  <a:gd name="T59" fmla="*/ 63 h 65"/>
                  <a:gd name="T60" fmla="*/ 37 w 64"/>
                  <a:gd name="T61" fmla="*/ 65 h 65"/>
                  <a:gd name="T62" fmla="*/ 31 w 64"/>
                  <a:gd name="T63" fmla="*/ 65 h 65"/>
                  <a:gd name="T64" fmla="*/ 25 w 64"/>
                  <a:gd name="T65" fmla="*/ 63 h 65"/>
                  <a:gd name="T66" fmla="*/ 19 w 64"/>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19" y="61"/>
                    </a:moveTo>
                    <a:lnTo>
                      <a:pt x="19" y="61"/>
                    </a:lnTo>
                    <a:lnTo>
                      <a:pt x="13" y="59"/>
                    </a:lnTo>
                    <a:lnTo>
                      <a:pt x="9" y="55"/>
                    </a:lnTo>
                    <a:lnTo>
                      <a:pt x="5" y="49"/>
                    </a:lnTo>
                    <a:lnTo>
                      <a:pt x="1" y="44"/>
                    </a:lnTo>
                    <a:lnTo>
                      <a:pt x="1" y="38"/>
                    </a:lnTo>
                    <a:lnTo>
                      <a:pt x="0" y="32"/>
                    </a:lnTo>
                    <a:lnTo>
                      <a:pt x="1" y="26"/>
                    </a:lnTo>
                    <a:lnTo>
                      <a:pt x="3"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4" y="28"/>
                    </a:lnTo>
                    <a:lnTo>
                      <a:pt x="64" y="34"/>
                    </a:lnTo>
                    <a:lnTo>
                      <a:pt x="63" y="40"/>
                    </a:lnTo>
                    <a:lnTo>
                      <a:pt x="61" y="46"/>
                    </a:lnTo>
                    <a:lnTo>
                      <a:pt x="59" y="51"/>
                    </a:lnTo>
                    <a:lnTo>
                      <a:pt x="55" y="55"/>
                    </a:lnTo>
                    <a:lnTo>
                      <a:pt x="49" y="59"/>
                    </a:lnTo>
                    <a:lnTo>
                      <a:pt x="43" y="63"/>
                    </a:lnTo>
                    <a:lnTo>
                      <a:pt x="37" y="65"/>
                    </a:lnTo>
                    <a:lnTo>
                      <a:pt x="31" y="65"/>
                    </a:lnTo>
                    <a:lnTo>
                      <a:pt x="25" y="63"/>
                    </a:lnTo>
                    <a:lnTo>
                      <a:pt x="19"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6" name="Freeform 701"/>
              <p:cNvSpPr>
                <a:spLocks/>
              </p:cNvSpPr>
              <p:nvPr/>
            </p:nvSpPr>
            <p:spPr bwMode="auto">
              <a:xfrm>
                <a:off x="5168" y="1591"/>
                <a:ext cx="65" cy="65"/>
              </a:xfrm>
              <a:custGeom>
                <a:avLst/>
                <a:gdLst>
                  <a:gd name="T0" fmla="*/ 63 w 65"/>
                  <a:gd name="T1" fmla="*/ 45 h 65"/>
                  <a:gd name="T2" fmla="*/ 59 w 65"/>
                  <a:gd name="T3" fmla="*/ 51 h 65"/>
                  <a:gd name="T4" fmla="*/ 55 w 65"/>
                  <a:gd name="T5" fmla="*/ 57 h 65"/>
                  <a:gd name="T6" fmla="*/ 49 w 65"/>
                  <a:gd name="T7" fmla="*/ 59 h 65"/>
                  <a:gd name="T8" fmla="*/ 43 w 65"/>
                  <a:gd name="T9" fmla="*/ 63 h 65"/>
                  <a:gd name="T10" fmla="*/ 37 w 65"/>
                  <a:gd name="T11" fmla="*/ 65 h 65"/>
                  <a:gd name="T12" fmla="*/ 31 w 65"/>
                  <a:gd name="T13" fmla="*/ 65 h 65"/>
                  <a:gd name="T14" fmla="*/ 25 w 65"/>
                  <a:gd name="T15" fmla="*/ 65 h 65"/>
                  <a:gd name="T16" fmla="*/ 20 w 65"/>
                  <a:gd name="T17" fmla="*/ 61 h 65"/>
                  <a:gd name="T18" fmla="*/ 14 w 65"/>
                  <a:gd name="T19" fmla="*/ 59 h 65"/>
                  <a:gd name="T20" fmla="*/ 10 w 65"/>
                  <a:gd name="T21" fmla="*/ 55 h 65"/>
                  <a:gd name="T22" fmla="*/ 6 w 65"/>
                  <a:gd name="T23" fmla="*/ 49 h 65"/>
                  <a:gd name="T24" fmla="*/ 4 w 65"/>
                  <a:gd name="T25" fmla="*/ 43 h 65"/>
                  <a:gd name="T26" fmla="*/ 2 w 65"/>
                  <a:gd name="T27" fmla="*/ 37 h 65"/>
                  <a:gd name="T28" fmla="*/ 0 w 65"/>
                  <a:gd name="T29" fmla="*/ 31 h 65"/>
                  <a:gd name="T30" fmla="*/ 2 w 65"/>
                  <a:gd name="T31" fmla="*/ 25 h 65"/>
                  <a:gd name="T32" fmla="*/ 4 w 65"/>
                  <a:gd name="T33" fmla="*/ 19 h 65"/>
                  <a:gd name="T34" fmla="*/ 6 w 65"/>
                  <a:gd name="T35" fmla="*/ 14 h 65"/>
                  <a:gd name="T36" fmla="*/ 10 w 65"/>
                  <a:gd name="T37" fmla="*/ 10 h 65"/>
                  <a:gd name="T38" fmla="*/ 16 w 65"/>
                  <a:gd name="T39" fmla="*/ 6 h 65"/>
                  <a:gd name="T40" fmla="*/ 22 w 65"/>
                  <a:gd name="T41" fmla="*/ 2 h 65"/>
                  <a:gd name="T42" fmla="*/ 27 w 65"/>
                  <a:gd name="T43" fmla="*/ 2 h 65"/>
                  <a:gd name="T44" fmla="*/ 33 w 65"/>
                  <a:gd name="T45" fmla="*/ 0 h 65"/>
                  <a:gd name="T46" fmla="*/ 39 w 65"/>
                  <a:gd name="T47" fmla="*/ 2 h 65"/>
                  <a:gd name="T48" fmla="*/ 45 w 65"/>
                  <a:gd name="T49" fmla="*/ 4 h 65"/>
                  <a:gd name="T50" fmla="*/ 51 w 65"/>
                  <a:gd name="T51" fmla="*/ 6 h 65"/>
                  <a:gd name="T52" fmla="*/ 57 w 65"/>
                  <a:gd name="T53" fmla="*/ 10 h 65"/>
                  <a:gd name="T54" fmla="*/ 59 w 65"/>
                  <a:gd name="T55" fmla="*/ 16 h 65"/>
                  <a:gd name="T56" fmla="*/ 63 w 65"/>
                  <a:gd name="T57" fmla="*/ 21 h 65"/>
                  <a:gd name="T58" fmla="*/ 65 w 65"/>
                  <a:gd name="T59" fmla="*/ 27 h 65"/>
                  <a:gd name="T60" fmla="*/ 65 w 65"/>
                  <a:gd name="T61" fmla="*/ 33 h 65"/>
                  <a:gd name="T62" fmla="*/ 65 w 65"/>
                  <a:gd name="T63" fmla="*/ 39 h 65"/>
                  <a:gd name="T64" fmla="*/ 63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5"/>
                    </a:moveTo>
                    <a:lnTo>
                      <a:pt x="59" y="51"/>
                    </a:lnTo>
                    <a:lnTo>
                      <a:pt x="55" y="57"/>
                    </a:lnTo>
                    <a:lnTo>
                      <a:pt x="49" y="59"/>
                    </a:lnTo>
                    <a:lnTo>
                      <a:pt x="43" y="63"/>
                    </a:lnTo>
                    <a:lnTo>
                      <a:pt x="37" y="65"/>
                    </a:lnTo>
                    <a:lnTo>
                      <a:pt x="31" y="65"/>
                    </a:lnTo>
                    <a:lnTo>
                      <a:pt x="25" y="65"/>
                    </a:lnTo>
                    <a:lnTo>
                      <a:pt x="20" y="61"/>
                    </a:lnTo>
                    <a:lnTo>
                      <a:pt x="14" y="59"/>
                    </a:lnTo>
                    <a:lnTo>
                      <a:pt x="10" y="55"/>
                    </a:lnTo>
                    <a:lnTo>
                      <a:pt x="6" y="49"/>
                    </a:lnTo>
                    <a:lnTo>
                      <a:pt x="4" y="43"/>
                    </a:lnTo>
                    <a:lnTo>
                      <a:pt x="2" y="37"/>
                    </a:lnTo>
                    <a:lnTo>
                      <a:pt x="0" y="31"/>
                    </a:lnTo>
                    <a:lnTo>
                      <a:pt x="2" y="25"/>
                    </a:lnTo>
                    <a:lnTo>
                      <a:pt x="4" y="19"/>
                    </a:lnTo>
                    <a:lnTo>
                      <a:pt x="6" y="14"/>
                    </a:lnTo>
                    <a:lnTo>
                      <a:pt x="10" y="10"/>
                    </a:lnTo>
                    <a:lnTo>
                      <a:pt x="16" y="6"/>
                    </a:lnTo>
                    <a:lnTo>
                      <a:pt x="22" y="2"/>
                    </a:lnTo>
                    <a:lnTo>
                      <a:pt x="27" y="2"/>
                    </a:lnTo>
                    <a:lnTo>
                      <a:pt x="33" y="0"/>
                    </a:lnTo>
                    <a:lnTo>
                      <a:pt x="39" y="2"/>
                    </a:lnTo>
                    <a:lnTo>
                      <a:pt x="45" y="4"/>
                    </a:lnTo>
                    <a:lnTo>
                      <a:pt x="51" y="6"/>
                    </a:lnTo>
                    <a:lnTo>
                      <a:pt x="57" y="10"/>
                    </a:lnTo>
                    <a:lnTo>
                      <a:pt x="59" y="16"/>
                    </a:lnTo>
                    <a:lnTo>
                      <a:pt x="63" y="21"/>
                    </a:lnTo>
                    <a:lnTo>
                      <a:pt x="65" y="27"/>
                    </a:lnTo>
                    <a:lnTo>
                      <a:pt x="65" y="33"/>
                    </a:lnTo>
                    <a:lnTo>
                      <a:pt x="65" y="39"/>
                    </a:lnTo>
                    <a:lnTo>
                      <a:pt x="63"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7" name="Freeform 702"/>
              <p:cNvSpPr>
                <a:spLocks/>
              </p:cNvSpPr>
              <p:nvPr/>
            </p:nvSpPr>
            <p:spPr bwMode="auto">
              <a:xfrm>
                <a:off x="5168" y="1591"/>
                <a:ext cx="65" cy="65"/>
              </a:xfrm>
              <a:custGeom>
                <a:avLst/>
                <a:gdLst>
                  <a:gd name="T0" fmla="*/ 63 w 65"/>
                  <a:gd name="T1" fmla="*/ 45 h 65"/>
                  <a:gd name="T2" fmla="*/ 63 w 65"/>
                  <a:gd name="T3" fmla="*/ 45 h 65"/>
                  <a:gd name="T4" fmla="*/ 59 w 65"/>
                  <a:gd name="T5" fmla="*/ 51 h 65"/>
                  <a:gd name="T6" fmla="*/ 55 w 65"/>
                  <a:gd name="T7" fmla="*/ 57 h 65"/>
                  <a:gd name="T8" fmla="*/ 49 w 65"/>
                  <a:gd name="T9" fmla="*/ 59 h 65"/>
                  <a:gd name="T10" fmla="*/ 43 w 65"/>
                  <a:gd name="T11" fmla="*/ 63 h 65"/>
                  <a:gd name="T12" fmla="*/ 37 w 65"/>
                  <a:gd name="T13" fmla="*/ 65 h 65"/>
                  <a:gd name="T14" fmla="*/ 31 w 65"/>
                  <a:gd name="T15" fmla="*/ 65 h 65"/>
                  <a:gd name="T16" fmla="*/ 25 w 65"/>
                  <a:gd name="T17" fmla="*/ 65 h 65"/>
                  <a:gd name="T18" fmla="*/ 20 w 65"/>
                  <a:gd name="T19" fmla="*/ 61 h 65"/>
                  <a:gd name="T20" fmla="*/ 14 w 65"/>
                  <a:gd name="T21" fmla="*/ 59 h 65"/>
                  <a:gd name="T22" fmla="*/ 10 w 65"/>
                  <a:gd name="T23" fmla="*/ 55 h 65"/>
                  <a:gd name="T24" fmla="*/ 6 w 65"/>
                  <a:gd name="T25" fmla="*/ 49 h 65"/>
                  <a:gd name="T26" fmla="*/ 4 w 65"/>
                  <a:gd name="T27" fmla="*/ 43 h 65"/>
                  <a:gd name="T28" fmla="*/ 2 w 65"/>
                  <a:gd name="T29" fmla="*/ 37 h 65"/>
                  <a:gd name="T30" fmla="*/ 0 w 65"/>
                  <a:gd name="T31" fmla="*/ 31 h 65"/>
                  <a:gd name="T32" fmla="*/ 2 w 65"/>
                  <a:gd name="T33" fmla="*/ 25 h 65"/>
                  <a:gd name="T34" fmla="*/ 4 w 65"/>
                  <a:gd name="T35" fmla="*/ 19 h 65"/>
                  <a:gd name="T36" fmla="*/ 6 w 65"/>
                  <a:gd name="T37" fmla="*/ 14 h 65"/>
                  <a:gd name="T38" fmla="*/ 10 w 65"/>
                  <a:gd name="T39" fmla="*/ 10 h 65"/>
                  <a:gd name="T40" fmla="*/ 16 w 65"/>
                  <a:gd name="T41" fmla="*/ 6 h 65"/>
                  <a:gd name="T42" fmla="*/ 22 w 65"/>
                  <a:gd name="T43" fmla="*/ 2 h 65"/>
                  <a:gd name="T44" fmla="*/ 27 w 65"/>
                  <a:gd name="T45" fmla="*/ 2 h 65"/>
                  <a:gd name="T46" fmla="*/ 33 w 65"/>
                  <a:gd name="T47" fmla="*/ 0 h 65"/>
                  <a:gd name="T48" fmla="*/ 39 w 65"/>
                  <a:gd name="T49" fmla="*/ 2 h 65"/>
                  <a:gd name="T50" fmla="*/ 45 w 65"/>
                  <a:gd name="T51" fmla="*/ 4 h 65"/>
                  <a:gd name="T52" fmla="*/ 51 w 65"/>
                  <a:gd name="T53" fmla="*/ 6 h 65"/>
                  <a:gd name="T54" fmla="*/ 57 w 65"/>
                  <a:gd name="T55" fmla="*/ 10 h 65"/>
                  <a:gd name="T56" fmla="*/ 59 w 65"/>
                  <a:gd name="T57" fmla="*/ 16 h 65"/>
                  <a:gd name="T58" fmla="*/ 63 w 65"/>
                  <a:gd name="T59" fmla="*/ 21 h 65"/>
                  <a:gd name="T60" fmla="*/ 65 w 65"/>
                  <a:gd name="T61" fmla="*/ 27 h 65"/>
                  <a:gd name="T62" fmla="*/ 65 w 65"/>
                  <a:gd name="T63" fmla="*/ 33 h 65"/>
                  <a:gd name="T64" fmla="*/ 65 w 65"/>
                  <a:gd name="T65" fmla="*/ 39 h 65"/>
                  <a:gd name="T66" fmla="*/ 63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5"/>
                    </a:moveTo>
                    <a:lnTo>
                      <a:pt x="63" y="45"/>
                    </a:lnTo>
                    <a:lnTo>
                      <a:pt x="59" y="51"/>
                    </a:lnTo>
                    <a:lnTo>
                      <a:pt x="55" y="57"/>
                    </a:lnTo>
                    <a:lnTo>
                      <a:pt x="49" y="59"/>
                    </a:lnTo>
                    <a:lnTo>
                      <a:pt x="43" y="63"/>
                    </a:lnTo>
                    <a:lnTo>
                      <a:pt x="37" y="65"/>
                    </a:lnTo>
                    <a:lnTo>
                      <a:pt x="31" y="65"/>
                    </a:lnTo>
                    <a:lnTo>
                      <a:pt x="25" y="65"/>
                    </a:lnTo>
                    <a:lnTo>
                      <a:pt x="20" y="61"/>
                    </a:lnTo>
                    <a:lnTo>
                      <a:pt x="14" y="59"/>
                    </a:lnTo>
                    <a:lnTo>
                      <a:pt x="10" y="55"/>
                    </a:lnTo>
                    <a:lnTo>
                      <a:pt x="6" y="49"/>
                    </a:lnTo>
                    <a:lnTo>
                      <a:pt x="4" y="43"/>
                    </a:lnTo>
                    <a:lnTo>
                      <a:pt x="2" y="37"/>
                    </a:lnTo>
                    <a:lnTo>
                      <a:pt x="0" y="31"/>
                    </a:lnTo>
                    <a:lnTo>
                      <a:pt x="2" y="25"/>
                    </a:lnTo>
                    <a:lnTo>
                      <a:pt x="4" y="19"/>
                    </a:lnTo>
                    <a:lnTo>
                      <a:pt x="6" y="14"/>
                    </a:lnTo>
                    <a:lnTo>
                      <a:pt x="10" y="10"/>
                    </a:lnTo>
                    <a:lnTo>
                      <a:pt x="16" y="6"/>
                    </a:lnTo>
                    <a:lnTo>
                      <a:pt x="22" y="2"/>
                    </a:lnTo>
                    <a:lnTo>
                      <a:pt x="27" y="2"/>
                    </a:lnTo>
                    <a:lnTo>
                      <a:pt x="33" y="0"/>
                    </a:lnTo>
                    <a:lnTo>
                      <a:pt x="39" y="2"/>
                    </a:lnTo>
                    <a:lnTo>
                      <a:pt x="45" y="4"/>
                    </a:lnTo>
                    <a:lnTo>
                      <a:pt x="51" y="6"/>
                    </a:lnTo>
                    <a:lnTo>
                      <a:pt x="57" y="10"/>
                    </a:lnTo>
                    <a:lnTo>
                      <a:pt x="59" y="16"/>
                    </a:lnTo>
                    <a:lnTo>
                      <a:pt x="63" y="21"/>
                    </a:lnTo>
                    <a:lnTo>
                      <a:pt x="65" y="27"/>
                    </a:lnTo>
                    <a:lnTo>
                      <a:pt x="65" y="33"/>
                    </a:lnTo>
                    <a:lnTo>
                      <a:pt x="65" y="39"/>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6056" name="Rectangle 703"/>
            <p:cNvSpPr>
              <a:spLocks noChangeArrowheads="1"/>
            </p:cNvSpPr>
            <p:nvPr/>
          </p:nvSpPr>
          <p:spPr bwMode="auto">
            <a:xfrm>
              <a:off x="3935" y="1440"/>
              <a:ext cx="754" cy="12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300" b="1">
                  <a:solidFill>
                    <a:srgbClr val="0000FF"/>
                  </a:solidFill>
                  <a:latin typeface="Arial" charset="0"/>
                </a:rPr>
                <a:t>fragmentation</a:t>
              </a:r>
              <a:endParaRPr kumimoji="1" lang="en-US">
                <a:latin typeface="Times New Roman" charset="0"/>
              </a:endParaRPr>
            </a:p>
          </p:txBody>
        </p:sp>
        <p:sp>
          <p:nvSpPr>
            <p:cNvPr id="36057" name="Freeform 704"/>
            <p:cNvSpPr>
              <a:spLocks/>
            </p:cNvSpPr>
            <p:nvPr/>
          </p:nvSpPr>
          <p:spPr bwMode="auto">
            <a:xfrm>
              <a:off x="3734" y="1646"/>
              <a:ext cx="386" cy="22"/>
            </a:xfrm>
            <a:custGeom>
              <a:avLst/>
              <a:gdLst>
                <a:gd name="T0" fmla="*/ 386 w 386"/>
                <a:gd name="T1" fmla="*/ 12 h 22"/>
                <a:gd name="T2" fmla="*/ 386 w 386"/>
                <a:gd name="T3" fmla="*/ 0 h 22"/>
                <a:gd name="T4" fmla="*/ 0 w 386"/>
                <a:gd name="T5" fmla="*/ 0 h 22"/>
                <a:gd name="T6" fmla="*/ 0 w 386"/>
                <a:gd name="T7" fmla="*/ 22 h 22"/>
                <a:gd name="T8" fmla="*/ 386 w 386"/>
                <a:gd name="T9" fmla="*/ 22 h 22"/>
                <a:gd name="T10" fmla="*/ 386 w 386"/>
                <a:gd name="T11" fmla="*/ 12 h 22"/>
                <a:gd name="T12" fmla="*/ 0 60000 65536"/>
                <a:gd name="T13" fmla="*/ 0 60000 65536"/>
                <a:gd name="T14" fmla="*/ 0 60000 65536"/>
                <a:gd name="T15" fmla="*/ 0 60000 65536"/>
                <a:gd name="T16" fmla="*/ 0 60000 65536"/>
                <a:gd name="T17" fmla="*/ 0 60000 65536"/>
                <a:gd name="T18" fmla="*/ 0 w 386"/>
                <a:gd name="T19" fmla="*/ 0 h 22"/>
                <a:gd name="T20" fmla="*/ 386 w 38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386" h="22">
                  <a:moveTo>
                    <a:pt x="386" y="12"/>
                  </a:moveTo>
                  <a:lnTo>
                    <a:pt x="386" y="0"/>
                  </a:lnTo>
                  <a:lnTo>
                    <a:pt x="0" y="0"/>
                  </a:lnTo>
                  <a:lnTo>
                    <a:pt x="0" y="22"/>
                  </a:lnTo>
                  <a:lnTo>
                    <a:pt x="386" y="22"/>
                  </a:lnTo>
                  <a:lnTo>
                    <a:pt x="386" y="12"/>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8" name="Freeform 705"/>
            <p:cNvSpPr>
              <a:spLocks/>
            </p:cNvSpPr>
            <p:nvPr/>
          </p:nvSpPr>
          <p:spPr bwMode="auto">
            <a:xfrm>
              <a:off x="4113" y="1593"/>
              <a:ext cx="127" cy="130"/>
            </a:xfrm>
            <a:custGeom>
              <a:avLst/>
              <a:gdLst>
                <a:gd name="T0" fmla="*/ 127 w 127"/>
                <a:gd name="T1" fmla="*/ 65 h 130"/>
                <a:gd name="T2" fmla="*/ 127 w 127"/>
                <a:gd name="T3" fmla="*/ 65 h 130"/>
                <a:gd name="T4" fmla="*/ 0 w 127"/>
                <a:gd name="T5" fmla="*/ 0 h 130"/>
                <a:gd name="T6" fmla="*/ 0 w 127"/>
                <a:gd name="T7" fmla="*/ 130 h 130"/>
                <a:gd name="T8" fmla="*/ 127 w 127"/>
                <a:gd name="T9" fmla="*/ 65 h 130"/>
                <a:gd name="T10" fmla="*/ 0 60000 65536"/>
                <a:gd name="T11" fmla="*/ 0 60000 65536"/>
                <a:gd name="T12" fmla="*/ 0 60000 65536"/>
                <a:gd name="T13" fmla="*/ 0 60000 65536"/>
                <a:gd name="T14" fmla="*/ 0 60000 65536"/>
                <a:gd name="T15" fmla="*/ 0 w 127"/>
                <a:gd name="T16" fmla="*/ 0 h 130"/>
                <a:gd name="T17" fmla="*/ 127 w 127"/>
                <a:gd name="T18" fmla="*/ 130 h 130"/>
              </a:gdLst>
              <a:ahLst/>
              <a:cxnLst>
                <a:cxn ang="T10">
                  <a:pos x="T0" y="T1"/>
                </a:cxn>
                <a:cxn ang="T11">
                  <a:pos x="T2" y="T3"/>
                </a:cxn>
                <a:cxn ang="T12">
                  <a:pos x="T4" y="T5"/>
                </a:cxn>
                <a:cxn ang="T13">
                  <a:pos x="T6" y="T7"/>
                </a:cxn>
                <a:cxn ang="T14">
                  <a:pos x="T8" y="T9"/>
                </a:cxn>
              </a:cxnLst>
              <a:rect l="T15" t="T16" r="T17" b="T18"/>
              <a:pathLst>
                <a:path w="127" h="130">
                  <a:moveTo>
                    <a:pt x="127" y="65"/>
                  </a:moveTo>
                  <a:lnTo>
                    <a:pt x="127" y="65"/>
                  </a:lnTo>
                  <a:lnTo>
                    <a:pt x="0" y="0"/>
                  </a:lnTo>
                  <a:lnTo>
                    <a:pt x="0" y="130"/>
                  </a:lnTo>
                  <a:lnTo>
                    <a:pt x="127" y="65"/>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grpSp>
        <p:nvGrpSpPr>
          <p:cNvPr id="11" name="Group 706"/>
          <p:cNvGrpSpPr>
            <a:grpSpLocks/>
          </p:cNvGrpSpPr>
          <p:nvPr/>
        </p:nvGrpSpPr>
        <p:grpSpPr bwMode="auto">
          <a:xfrm>
            <a:off x="1920875" y="3238500"/>
            <a:ext cx="3173413" cy="1552575"/>
            <a:chOff x="3646" y="1900"/>
            <a:chExt cx="2166" cy="958"/>
          </a:xfrm>
        </p:grpSpPr>
        <p:grpSp>
          <p:nvGrpSpPr>
            <p:cNvPr id="12" name="Group 707"/>
            <p:cNvGrpSpPr>
              <a:grpSpLocks/>
            </p:cNvGrpSpPr>
            <p:nvPr/>
          </p:nvGrpSpPr>
          <p:grpSpPr bwMode="auto">
            <a:xfrm>
              <a:off x="4455" y="2337"/>
              <a:ext cx="1357" cy="521"/>
              <a:chOff x="4455" y="2337"/>
              <a:chExt cx="1357" cy="521"/>
            </a:xfrm>
          </p:grpSpPr>
          <p:sp>
            <p:nvSpPr>
              <p:cNvPr id="35855" name="Freeform 708"/>
              <p:cNvSpPr>
                <a:spLocks/>
              </p:cNvSpPr>
              <p:nvPr/>
            </p:nvSpPr>
            <p:spPr bwMode="auto">
              <a:xfrm>
                <a:off x="5623" y="2514"/>
                <a:ext cx="63" cy="65"/>
              </a:xfrm>
              <a:custGeom>
                <a:avLst/>
                <a:gdLst>
                  <a:gd name="T0" fmla="*/ 0 w 63"/>
                  <a:gd name="T1" fmla="*/ 34 h 65"/>
                  <a:gd name="T2" fmla="*/ 0 w 63"/>
                  <a:gd name="T3" fmla="*/ 26 h 65"/>
                  <a:gd name="T4" fmla="*/ 2 w 63"/>
                  <a:gd name="T5" fmla="*/ 20 h 65"/>
                  <a:gd name="T6" fmla="*/ 6 w 63"/>
                  <a:gd name="T7" fmla="*/ 16 h 65"/>
                  <a:gd name="T8" fmla="*/ 8 w 63"/>
                  <a:gd name="T9" fmla="*/ 10 h 65"/>
                  <a:gd name="T10" fmla="*/ 13 w 63"/>
                  <a:gd name="T11" fmla="*/ 6 h 65"/>
                  <a:gd name="T12" fmla="*/ 19 w 63"/>
                  <a:gd name="T13" fmla="*/ 4 h 65"/>
                  <a:gd name="T14" fmla="*/ 25 w 63"/>
                  <a:gd name="T15" fmla="*/ 2 h 65"/>
                  <a:gd name="T16" fmla="*/ 31 w 63"/>
                  <a:gd name="T17" fmla="*/ 0 h 65"/>
                  <a:gd name="T18" fmla="*/ 37 w 63"/>
                  <a:gd name="T19" fmla="*/ 2 h 65"/>
                  <a:gd name="T20" fmla="*/ 43 w 63"/>
                  <a:gd name="T21" fmla="*/ 4 h 65"/>
                  <a:gd name="T22" fmla="*/ 49 w 63"/>
                  <a:gd name="T23" fmla="*/ 6 h 65"/>
                  <a:gd name="T24" fmla="*/ 55 w 63"/>
                  <a:gd name="T25" fmla="*/ 10 h 65"/>
                  <a:gd name="T26" fmla="*/ 57 w 63"/>
                  <a:gd name="T27" fmla="*/ 16 h 65"/>
                  <a:gd name="T28" fmla="*/ 61 w 63"/>
                  <a:gd name="T29" fmla="*/ 20 h 65"/>
                  <a:gd name="T30" fmla="*/ 63 w 63"/>
                  <a:gd name="T31" fmla="*/ 26 h 65"/>
                  <a:gd name="T32" fmla="*/ 63 w 63"/>
                  <a:gd name="T33" fmla="*/ 34 h 65"/>
                  <a:gd name="T34" fmla="*/ 63 w 63"/>
                  <a:gd name="T35" fmla="*/ 40 h 65"/>
                  <a:gd name="T36" fmla="*/ 61 w 63"/>
                  <a:gd name="T37" fmla="*/ 45 h 65"/>
                  <a:gd name="T38" fmla="*/ 57 w 63"/>
                  <a:gd name="T39" fmla="*/ 51 h 65"/>
                  <a:gd name="T40" fmla="*/ 55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19 w 63"/>
                  <a:gd name="T53" fmla="*/ 63 h 65"/>
                  <a:gd name="T54" fmla="*/ 13 w 63"/>
                  <a:gd name="T55" fmla="*/ 59 h 65"/>
                  <a:gd name="T56" fmla="*/ 8 w 63"/>
                  <a:gd name="T57" fmla="*/ 55 h 65"/>
                  <a:gd name="T58" fmla="*/ 6 w 63"/>
                  <a:gd name="T59" fmla="*/ 51 h 65"/>
                  <a:gd name="T60" fmla="*/ 2 w 63"/>
                  <a:gd name="T61" fmla="*/ 45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6"/>
                    </a:lnTo>
                    <a:lnTo>
                      <a:pt x="2" y="20"/>
                    </a:lnTo>
                    <a:lnTo>
                      <a:pt x="6" y="16"/>
                    </a:lnTo>
                    <a:lnTo>
                      <a:pt x="8" y="10"/>
                    </a:lnTo>
                    <a:lnTo>
                      <a:pt x="13" y="6"/>
                    </a:lnTo>
                    <a:lnTo>
                      <a:pt x="19" y="4"/>
                    </a:lnTo>
                    <a:lnTo>
                      <a:pt x="25" y="2"/>
                    </a:lnTo>
                    <a:lnTo>
                      <a:pt x="31" y="0"/>
                    </a:lnTo>
                    <a:lnTo>
                      <a:pt x="37" y="2"/>
                    </a:lnTo>
                    <a:lnTo>
                      <a:pt x="43" y="4"/>
                    </a:lnTo>
                    <a:lnTo>
                      <a:pt x="49" y="6"/>
                    </a:lnTo>
                    <a:lnTo>
                      <a:pt x="55" y="10"/>
                    </a:lnTo>
                    <a:lnTo>
                      <a:pt x="57" y="16"/>
                    </a:lnTo>
                    <a:lnTo>
                      <a:pt x="61" y="20"/>
                    </a:lnTo>
                    <a:lnTo>
                      <a:pt x="63" y="26"/>
                    </a:lnTo>
                    <a:lnTo>
                      <a:pt x="63" y="34"/>
                    </a:lnTo>
                    <a:lnTo>
                      <a:pt x="63" y="40"/>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6" name="Freeform 709"/>
              <p:cNvSpPr>
                <a:spLocks/>
              </p:cNvSpPr>
              <p:nvPr/>
            </p:nvSpPr>
            <p:spPr bwMode="auto">
              <a:xfrm>
                <a:off x="5623" y="2514"/>
                <a:ext cx="63" cy="65"/>
              </a:xfrm>
              <a:custGeom>
                <a:avLst/>
                <a:gdLst>
                  <a:gd name="T0" fmla="*/ 0 w 63"/>
                  <a:gd name="T1" fmla="*/ 34 h 65"/>
                  <a:gd name="T2" fmla="*/ 0 w 63"/>
                  <a:gd name="T3" fmla="*/ 34 h 65"/>
                  <a:gd name="T4" fmla="*/ 0 w 63"/>
                  <a:gd name="T5" fmla="*/ 26 h 65"/>
                  <a:gd name="T6" fmla="*/ 2 w 63"/>
                  <a:gd name="T7" fmla="*/ 20 h 65"/>
                  <a:gd name="T8" fmla="*/ 6 w 63"/>
                  <a:gd name="T9" fmla="*/ 16 h 65"/>
                  <a:gd name="T10" fmla="*/ 8 w 63"/>
                  <a:gd name="T11" fmla="*/ 10 h 65"/>
                  <a:gd name="T12" fmla="*/ 13 w 63"/>
                  <a:gd name="T13" fmla="*/ 6 h 65"/>
                  <a:gd name="T14" fmla="*/ 19 w 63"/>
                  <a:gd name="T15" fmla="*/ 4 h 65"/>
                  <a:gd name="T16" fmla="*/ 25 w 63"/>
                  <a:gd name="T17" fmla="*/ 2 h 65"/>
                  <a:gd name="T18" fmla="*/ 31 w 63"/>
                  <a:gd name="T19" fmla="*/ 0 h 65"/>
                  <a:gd name="T20" fmla="*/ 37 w 63"/>
                  <a:gd name="T21" fmla="*/ 2 h 65"/>
                  <a:gd name="T22" fmla="*/ 43 w 63"/>
                  <a:gd name="T23" fmla="*/ 4 h 65"/>
                  <a:gd name="T24" fmla="*/ 49 w 63"/>
                  <a:gd name="T25" fmla="*/ 6 h 65"/>
                  <a:gd name="T26" fmla="*/ 55 w 63"/>
                  <a:gd name="T27" fmla="*/ 10 h 65"/>
                  <a:gd name="T28" fmla="*/ 57 w 63"/>
                  <a:gd name="T29" fmla="*/ 16 h 65"/>
                  <a:gd name="T30" fmla="*/ 61 w 63"/>
                  <a:gd name="T31" fmla="*/ 20 h 65"/>
                  <a:gd name="T32" fmla="*/ 63 w 63"/>
                  <a:gd name="T33" fmla="*/ 26 h 65"/>
                  <a:gd name="T34" fmla="*/ 63 w 63"/>
                  <a:gd name="T35" fmla="*/ 34 h 65"/>
                  <a:gd name="T36" fmla="*/ 63 w 63"/>
                  <a:gd name="T37" fmla="*/ 40 h 65"/>
                  <a:gd name="T38" fmla="*/ 61 w 63"/>
                  <a:gd name="T39" fmla="*/ 45 h 65"/>
                  <a:gd name="T40" fmla="*/ 57 w 63"/>
                  <a:gd name="T41" fmla="*/ 51 h 65"/>
                  <a:gd name="T42" fmla="*/ 55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19 w 63"/>
                  <a:gd name="T55" fmla="*/ 63 h 65"/>
                  <a:gd name="T56" fmla="*/ 13 w 63"/>
                  <a:gd name="T57" fmla="*/ 59 h 65"/>
                  <a:gd name="T58" fmla="*/ 8 w 63"/>
                  <a:gd name="T59" fmla="*/ 55 h 65"/>
                  <a:gd name="T60" fmla="*/ 6 w 63"/>
                  <a:gd name="T61" fmla="*/ 51 h 65"/>
                  <a:gd name="T62" fmla="*/ 2 w 63"/>
                  <a:gd name="T63" fmla="*/ 45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6"/>
                    </a:lnTo>
                    <a:lnTo>
                      <a:pt x="2" y="20"/>
                    </a:lnTo>
                    <a:lnTo>
                      <a:pt x="6" y="16"/>
                    </a:lnTo>
                    <a:lnTo>
                      <a:pt x="8" y="10"/>
                    </a:lnTo>
                    <a:lnTo>
                      <a:pt x="13" y="6"/>
                    </a:lnTo>
                    <a:lnTo>
                      <a:pt x="19" y="4"/>
                    </a:lnTo>
                    <a:lnTo>
                      <a:pt x="25" y="2"/>
                    </a:lnTo>
                    <a:lnTo>
                      <a:pt x="31" y="0"/>
                    </a:lnTo>
                    <a:lnTo>
                      <a:pt x="37" y="2"/>
                    </a:lnTo>
                    <a:lnTo>
                      <a:pt x="43" y="4"/>
                    </a:lnTo>
                    <a:lnTo>
                      <a:pt x="49" y="6"/>
                    </a:lnTo>
                    <a:lnTo>
                      <a:pt x="55" y="10"/>
                    </a:lnTo>
                    <a:lnTo>
                      <a:pt x="57" y="16"/>
                    </a:lnTo>
                    <a:lnTo>
                      <a:pt x="61" y="20"/>
                    </a:lnTo>
                    <a:lnTo>
                      <a:pt x="63" y="26"/>
                    </a:lnTo>
                    <a:lnTo>
                      <a:pt x="63" y="34"/>
                    </a:lnTo>
                    <a:lnTo>
                      <a:pt x="63" y="40"/>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57" name="Freeform 710"/>
              <p:cNvSpPr>
                <a:spLocks/>
              </p:cNvSpPr>
              <p:nvPr/>
            </p:nvSpPr>
            <p:spPr bwMode="auto">
              <a:xfrm>
                <a:off x="5749" y="2493"/>
                <a:ext cx="63" cy="65"/>
              </a:xfrm>
              <a:custGeom>
                <a:avLst/>
                <a:gdLst>
                  <a:gd name="T0" fmla="*/ 0 w 63"/>
                  <a:gd name="T1" fmla="*/ 33 h 65"/>
                  <a:gd name="T2" fmla="*/ 0 w 63"/>
                  <a:gd name="T3" fmla="*/ 27 h 65"/>
                  <a:gd name="T4" fmla="*/ 2 w 63"/>
                  <a:gd name="T5" fmla="*/ 19 h 65"/>
                  <a:gd name="T6" fmla="*/ 6 w 63"/>
                  <a:gd name="T7" fmla="*/ 13 h 65"/>
                  <a:gd name="T8" fmla="*/ 8 w 63"/>
                  <a:gd name="T9" fmla="*/ 9 h 65"/>
                  <a:gd name="T10" fmla="*/ 14 w 63"/>
                  <a:gd name="T11" fmla="*/ 5 h 65"/>
                  <a:gd name="T12" fmla="*/ 19 w 63"/>
                  <a:gd name="T13" fmla="*/ 3 h 65"/>
                  <a:gd name="T14" fmla="*/ 25 w 63"/>
                  <a:gd name="T15" fmla="*/ 2 h 65"/>
                  <a:gd name="T16" fmla="*/ 31 w 63"/>
                  <a:gd name="T17" fmla="*/ 0 h 65"/>
                  <a:gd name="T18" fmla="*/ 37 w 63"/>
                  <a:gd name="T19" fmla="*/ 2 h 65"/>
                  <a:gd name="T20" fmla="*/ 43 w 63"/>
                  <a:gd name="T21" fmla="*/ 3 h 65"/>
                  <a:gd name="T22" fmla="*/ 49 w 63"/>
                  <a:gd name="T23" fmla="*/ 5 h 65"/>
                  <a:gd name="T24" fmla="*/ 53 w 63"/>
                  <a:gd name="T25" fmla="*/ 9 h 65"/>
                  <a:gd name="T26" fmla="*/ 57 w 63"/>
                  <a:gd name="T27" fmla="*/ 13 h 65"/>
                  <a:gd name="T28" fmla="*/ 61 w 63"/>
                  <a:gd name="T29" fmla="*/ 19 h 65"/>
                  <a:gd name="T30" fmla="*/ 63 w 63"/>
                  <a:gd name="T31" fmla="*/ 27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19 w 63"/>
                  <a:gd name="T53" fmla="*/ 63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7"/>
                    </a:lnTo>
                    <a:lnTo>
                      <a:pt x="2" y="19"/>
                    </a:lnTo>
                    <a:lnTo>
                      <a:pt x="6" y="13"/>
                    </a:lnTo>
                    <a:lnTo>
                      <a:pt x="8" y="9"/>
                    </a:lnTo>
                    <a:lnTo>
                      <a:pt x="14" y="5"/>
                    </a:lnTo>
                    <a:lnTo>
                      <a:pt x="19" y="3"/>
                    </a:lnTo>
                    <a:lnTo>
                      <a:pt x="25" y="2"/>
                    </a:lnTo>
                    <a:lnTo>
                      <a:pt x="31" y="0"/>
                    </a:lnTo>
                    <a:lnTo>
                      <a:pt x="37" y="2"/>
                    </a:lnTo>
                    <a:lnTo>
                      <a:pt x="43" y="3"/>
                    </a:lnTo>
                    <a:lnTo>
                      <a:pt x="49" y="5"/>
                    </a:lnTo>
                    <a:lnTo>
                      <a:pt x="53" y="9"/>
                    </a:lnTo>
                    <a:lnTo>
                      <a:pt x="57" y="13"/>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5" y="65"/>
                    </a:lnTo>
                    <a:lnTo>
                      <a:pt x="19" y="63"/>
                    </a:lnTo>
                    <a:lnTo>
                      <a:pt x="14" y="59"/>
                    </a:lnTo>
                    <a:lnTo>
                      <a:pt x="8"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8" name="Freeform 711"/>
              <p:cNvSpPr>
                <a:spLocks/>
              </p:cNvSpPr>
              <p:nvPr/>
            </p:nvSpPr>
            <p:spPr bwMode="auto">
              <a:xfrm>
                <a:off x="5749" y="2493"/>
                <a:ext cx="63" cy="65"/>
              </a:xfrm>
              <a:custGeom>
                <a:avLst/>
                <a:gdLst>
                  <a:gd name="T0" fmla="*/ 0 w 63"/>
                  <a:gd name="T1" fmla="*/ 33 h 65"/>
                  <a:gd name="T2" fmla="*/ 0 w 63"/>
                  <a:gd name="T3" fmla="*/ 33 h 65"/>
                  <a:gd name="T4" fmla="*/ 0 w 63"/>
                  <a:gd name="T5" fmla="*/ 27 h 65"/>
                  <a:gd name="T6" fmla="*/ 2 w 63"/>
                  <a:gd name="T7" fmla="*/ 19 h 65"/>
                  <a:gd name="T8" fmla="*/ 6 w 63"/>
                  <a:gd name="T9" fmla="*/ 13 h 65"/>
                  <a:gd name="T10" fmla="*/ 8 w 63"/>
                  <a:gd name="T11" fmla="*/ 9 h 65"/>
                  <a:gd name="T12" fmla="*/ 14 w 63"/>
                  <a:gd name="T13" fmla="*/ 5 h 65"/>
                  <a:gd name="T14" fmla="*/ 19 w 63"/>
                  <a:gd name="T15" fmla="*/ 3 h 65"/>
                  <a:gd name="T16" fmla="*/ 25 w 63"/>
                  <a:gd name="T17" fmla="*/ 2 h 65"/>
                  <a:gd name="T18" fmla="*/ 31 w 63"/>
                  <a:gd name="T19" fmla="*/ 0 h 65"/>
                  <a:gd name="T20" fmla="*/ 37 w 63"/>
                  <a:gd name="T21" fmla="*/ 2 h 65"/>
                  <a:gd name="T22" fmla="*/ 43 w 63"/>
                  <a:gd name="T23" fmla="*/ 3 h 65"/>
                  <a:gd name="T24" fmla="*/ 49 w 63"/>
                  <a:gd name="T25" fmla="*/ 5 h 65"/>
                  <a:gd name="T26" fmla="*/ 53 w 63"/>
                  <a:gd name="T27" fmla="*/ 9 h 65"/>
                  <a:gd name="T28" fmla="*/ 57 w 63"/>
                  <a:gd name="T29" fmla="*/ 13 h 65"/>
                  <a:gd name="T30" fmla="*/ 61 w 63"/>
                  <a:gd name="T31" fmla="*/ 19 h 65"/>
                  <a:gd name="T32" fmla="*/ 63 w 63"/>
                  <a:gd name="T33" fmla="*/ 27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19 w 63"/>
                  <a:gd name="T55" fmla="*/ 63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7"/>
                    </a:lnTo>
                    <a:lnTo>
                      <a:pt x="2" y="19"/>
                    </a:lnTo>
                    <a:lnTo>
                      <a:pt x="6" y="13"/>
                    </a:lnTo>
                    <a:lnTo>
                      <a:pt x="8" y="9"/>
                    </a:lnTo>
                    <a:lnTo>
                      <a:pt x="14" y="5"/>
                    </a:lnTo>
                    <a:lnTo>
                      <a:pt x="19" y="3"/>
                    </a:lnTo>
                    <a:lnTo>
                      <a:pt x="25" y="2"/>
                    </a:lnTo>
                    <a:lnTo>
                      <a:pt x="31" y="0"/>
                    </a:lnTo>
                    <a:lnTo>
                      <a:pt x="37" y="2"/>
                    </a:lnTo>
                    <a:lnTo>
                      <a:pt x="43" y="3"/>
                    </a:lnTo>
                    <a:lnTo>
                      <a:pt x="49" y="5"/>
                    </a:lnTo>
                    <a:lnTo>
                      <a:pt x="53" y="9"/>
                    </a:lnTo>
                    <a:lnTo>
                      <a:pt x="57" y="13"/>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5" y="65"/>
                    </a:lnTo>
                    <a:lnTo>
                      <a:pt x="19" y="63"/>
                    </a:lnTo>
                    <a:lnTo>
                      <a:pt x="14" y="59"/>
                    </a:lnTo>
                    <a:lnTo>
                      <a:pt x="8"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59" name="Freeform 712"/>
              <p:cNvSpPr>
                <a:spLocks/>
              </p:cNvSpPr>
              <p:nvPr/>
            </p:nvSpPr>
            <p:spPr bwMode="auto">
              <a:xfrm>
                <a:off x="5684" y="2432"/>
                <a:ext cx="63" cy="64"/>
              </a:xfrm>
              <a:custGeom>
                <a:avLst/>
                <a:gdLst>
                  <a:gd name="T0" fmla="*/ 0 w 63"/>
                  <a:gd name="T1" fmla="*/ 31 h 64"/>
                  <a:gd name="T2" fmla="*/ 0 w 63"/>
                  <a:gd name="T3" fmla="*/ 25 h 64"/>
                  <a:gd name="T4" fmla="*/ 2 w 63"/>
                  <a:gd name="T5" fmla="*/ 19 h 64"/>
                  <a:gd name="T6" fmla="*/ 6 w 63"/>
                  <a:gd name="T7" fmla="*/ 13 h 64"/>
                  <a:gd name="T8" fmla="*/ 10 w 63"/>
                  <a:gd name="T9" fmla="*/ 9 h 64"/>
                  <a:gd name="T10" fmla="*/ 14 w 63"/>
                  <a:gd name="T11" fmla="*/ 5 h 64"/>
                  <a:gd name="T12" fmla="*/ 19 w 63"/>
                  <a:gd name="T13" fmla="*/ 1 h 64"/>
                  <a:gd name="T14" fmla="*/ 25 w 63"/>
                  <a:gd name="T15" fmla="*/ 0 h 64"/>
                  <a:gd name="T16" fmla="*/ 31 w 63"/>
                  <a:gd name="T17" fmla="*/ 0 h 64"/>
                  <a:gd name="T18" fmla="*/ 39 w 63"/>
                  <a:gd name="T19" fmla="*/ 0 h 64"/>
                  <a:gd name="T20" fmla="*/ 43 w 63"/>
                  <a:gd name="T21" fmla="*/ 1 h 64"/>
                  <a:gd name="T22" fmla="*/ 49 w 63"/>
                  <a:gd name="T23" fmla="*/ 5 h 64"/>
                  <a:gd name="T24" fmla="*/ 55 w 63"/>
                  <a:gd name="T25" fmla="*/ 9 h 64"/>
                  <a:gd name="T26" fmla="*/ 59 w 63"/>
                  <a:gd name="T27" fmla="*/ 13 h 64"/>
                  <a:gd name="T28" fmla="*/ 61 w 63"/>
                  <a:gd name="T29" fmla="*/ 19 h 64"/>
                  <a:gd name="T30" fmla="*/ 63 w 63"/>
                  <a:gd name="T31" fmla="*/ 25 h 64"/>
                  <a:gd name="T32" fmla="*/ 63 w 63"/>
                  <a:gd name="T33" fmla="*/ 31 h 64"/>
                  <a:gd name="T34" fmla="*/ 63 w 63"/>
                  <a:gd name="T35" fmla="*/ 39 h 64"/>
                  <a:gd name="T36" fmla="*/ 61 w 63"/>
                  <a:gd name="T37" fmla="*/ 45 h 64"/>
                  <a:gd name="T38" fmla="*/ 59 w 63"/>
                  <a:gd name="T39" fmla="*/ 51 h 64"/>
                  <a:gd name="T40" fmla="*/ 55 w 63"/>
                  <a:gd name="T41" fmla="*/ 55 h 64"/>
                  <a:gd name="T42" fmla="*/ 49 w 63"/>
                  <a:gd name="T43" fmla="*/ 59 h 64"/>
                  <a:gd name="T44" fmla="*/ 43 w 63"/>
                  <a:gd name="T45" fmla="*/ 61 h 64"/>
                  <a:gd name="T46" fmla="*/ 39 w 63"/>
                  <a:gd name="T47" fmla="*/ 63 h 64"/>
                  <a:gd name="T48" fmla="*/ 31 w 63"/>
                  <a:gd name="T49" fmla="*/ 64 h 64"/>
                  <a:gd name="T50" fmla="*/ 25 w 63"/>
                  <a:gd name="T51" fmla="*/ 63 h 64"/>
                  <a:gd name="T52" fmla="*/ 19 w 63"/>
                  <a:gd name="T53" fmla="*/ 61 h 64"/>
                  <a:gd name="T54" fmla="*/ 14 w 63"/>
                  <a:gd name="T55" fmla="*/ 59 h 64"/>
                  <a:gd name="T56" fmla="*/ 10 w 63"/>
                  <a:gd name="T57" fmla="*/ 55 h 64"/>
                  <a:gd name="T58" fmla="*/ 6 w 63"/>
                  <a:gd name="T59" fmla="*/ 51 h 64"/>
                  <a:gd name="T60" fmla="*/ 2 w 63"/>
                  <a:gd name="T61" fmla="*/ 45 h 64"/>
                  <a:gd name="T62" fmla="*/ 0 w 63"/>
                  <a:gd name="T63" fmla="*/ 39 h 64"/>
                  <a:gd name="T64" fmla="*/ 0 w 63"/>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0" y="31"/>
                    </a:moveTo>
                    <a:lnTo>
                      <a:pt x="0" y="25"/>
                    </a:lnTo>
                    <a:lnTo>
                      <a:pt x="2" y="19"/>
                    </a:lnTo>
                    <a:lnTo>
                      <a:pt x="6" y="13"/>
                    </a:lnTo>
                    <a:lnTo>
                      <a:pt x="10" y="9"/>
                    </a:lnTo>
                    <a:lnTo>
                      <a:pt x="14" y="5"/>
                    </a:lnTo>
                    <a:lnTo>
                      <a:pt x="19" y="1"/>
                    </a:lnTo>
                    <a:lnTo>
                      <a:pt x="25" y="0"/>
                    </a:lnTo>
                    <a:lnTo>
                      <a:pt x="31" y="0"/>
                    </a:lnTo>
                    <a:lnTo>
                      <a:pt x="39"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1"/>
                    </a:lnTo>
                    <a:lnTo>
                      <a:pt x="39" y="63"/>
                    </a:lnTo>
                    <a:lnTo>
                      <a:pt x="31" y="64"/>
                    </a:lnTo>
                    <a:lnTo>
                      <a:pt x="25" y="63"/>
                    </a:lnTo>
                    <a:lnTo>
                      <a:pt x="19"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60" name="Freeform 713"/>
              <p:cNvSpPr>
                <a:spLocks/>
              </p:cNvSpPr>
              <p:nvPr/>
            </p:nvSpPr>
            <p:spPr bwMode="auto">
              <a:xfrm>
                <a:off x="5684" y="2432"/>
                <a:ext cx="63" cy="64"/>
              </a:xfrm>
              <a:custGeom>
                <a:avLst/>
                <a:gdLst>
                  <a:gd name="T0" fmla="*/ 0 w 63"/>
                  <a:gd name="T1" fmla="*/ 31 h 64"/>
                  <a:gd name="T2" fmla="*/ 0 w 63"/>
                  <a:gd name="T3" fmla="*/ 31 h 64"/>
                  <a:gd name="T4" fmla="*/ 0 w 63"/>
                  <a:gd name="T5" fmla="*/ 25 h 64"/>
                  <a:gd name="T6" fmla="*/ 2 w 63"/>
                  <a:gd name="T7" fmla="*/ 19 h 64"/>
                  <a:gd name="T8" fmla="*/ 6 w 63"/>
                  <a:gd name="T9" fmla="*/ 13 h 64"/>
                  <a:gd name="T10" fmla="*/ 10 w 63"/>
                  <a:gd name="T11" fmla="*/ 9 h 64"/>
                  <a:gd name="T12" fmla="*/ 14 w 63"/>
                  <a:gd name="T13" fmla="*/ 5 h 64"/>
                  <a:gd name="T14" fmla="*/ 19 w 63"/>
                  <a:gd name="T15" fmla="*/ 1 h 64"/>
                  <a:gd name="T16" fmla="*/ 25 w 63"/>
                  <a:gd name="T17" fmla="*/ 0 h 64"/>
                  <a:gd name="T18" fmla="*/ 31 w 63"/>
                  <a:gd name="T19" fmla="*/ 0 h 64"/>
                  <a:gd name="T20" fmla="*/ 39 w 63"/>
                  <a:gd name="T21" fmla="*/ 0 h 64"/>
                  <a:gd name="T22" fmla="*/ 43 w 63"/>
                  <a:gd name="T23" fmla="*/ 1 h 64"/>
                  <a:gd name="T24" fmla="*/ 49 w 63"/>
                  <a:gd name="T25" fmla="*/ 5 h 64"/>
                  <a:gd name="T26" fmla="*/ 55 w 63"/>
                  <a:gd name="T27" fmla="*/ 9 h 64"/>
                  <a:gd name="T28" fmla="*/ 59 w 63"/>
                  <a:gd name="T29" fmla="*/ 13 h 64"/>
                  <a:gd name="T30" fmla="*/ 61 w 63"/>
                  <a:gd name="T31" fmla="*/ 19 h 64"/>
                  <a:gd name="T32" fmla="*/ 63 w 63"/>
                  <a:gd name="T33" fmla="*/ 25 h 64"/>
                  <a:gd name="T34" fmla="*/ 63 w 63"/>
                  <a:gd name="T35" fmla="*/ 31 h 64"/>
                  <a:gd name="T36" fmla="*/ 63 w 63"/>
                  <a:gd name="T37" fmla="*/ 39 h 64"/>
                  <a:gd name="T38" fmla="*/ 61 w 63"/>
                  <a:gd name="T39" fmla="*/ 45 h 64"/>
                  <a:gd name="T40" fmla="*/ 59 w 63"/>
                  <a:gd name="T41" fmla="*/ 51 h 64"/>
                  <a:gd name="T42" fmla="*/ 55 w 63"/>
                  <a:gd name="T43" fmla="*/ 55 h 64"/>
                  <a:gd name="T44" fmla="*/ 49 w 63"/>
                  <a:gd name="T45" fmla="*/ 59 h 64"/>
                  <a:gd name="T46" fmla="*/ 43 w 63"/>
                  <a:gd name="T47" fmla="*/ 61 h 64"/>
                  <a:gd name="T48" fmla="*/ 39 w 63"/>
                  <a:gd name="T49" fmla="*/ 63 h 64"/>
                  <a:gd name="T50" fmla="*/ 31 w 63"/>
                  <a:gd name="T51" fmla="*/ 64 h 64"/>
                  <a:gd name="T52" fmla="*/ 25 w 63"/>
                  <a:gd name="T53" fmla="*/ 63 h 64"/>
                  <a:gd name="T54" fmla="*/ 19 w 63"/>
                  <a:gd name="T55" fmla="*/ 61 h 64"/>
                  <a:gd name="T56" fmla="*/ 14 w 63"/>
                  <a:gd name="T57" fmla="*/ 59 h 64"/>
                  <a:gd name="T58" fmla="*/ 10 w 63"/>
                  <a:gd name="T59" fmla="*/ 55 h 64"/>
                  <a:gd name="T60" fmla="*/ 6 w 63"/>
                  <a:gd name="T61" fmla="*/ 51 h 64"/>
                  <a:gd name="T62" fmla="*/ 2 w 63"/>
                  <a:gd name="T63" fmla="*/ 45 h 64"/>
                  <a:gd name="T64" fmla="*/ 0 w 63"/>
                  <a:gd name="T65" fmla="*/ 39 h 64"/>
                  <a:gd name="T66" fmla="*/ 0 w 63"/>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0" y="31"/>
                    </a:moveTo>
                    <a:lnTo>
                      <a:pt x="0" y="31"/>
                    </a:lnTo>
                    <a:lnTo>
                      <a:pt x="0" y="25"/>
                    </a:lnTo>
                    <a:lnTo>
                      <a:pt x="2" y="19"/>
                    </a:lnTo>
                    <a:lnTo>
                      <a:pt x="6" y="13"/>
                    </a:lnTo>
                    <a:lnTo>
                      <a:pt x="10" y="9"/>
                    </a:lnTo>
                    <a:lnTo>
                      <a:pt x="14" y="5"/>
                    </a:lnTo>
                    <a:lnTo>
                      <a:pt x="19" y="1"/>
                    </a:lnTo>
                    <a:lnTo>
                      <a:pt x="25" y="0"/>
                    </a:lnTo>
                    <a:lnTo>
                      <a:pt x="31" y="0"/>
                    </a:lnTo>
                    <a:lnTo>
                      <a:pt x="39"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1"/>
                    </a:lnTo>
                    <a:lnTo>
                      <a:pt x="39" y="63"/>
                    </a:lnTo>
                    <a:lnTo>
                      <a:pt x="31" y="64"/>
                    </a:lnTo>
                    <a:lnTo>
                      <a:pt x="25" y="63"/>
                    </a:lnTo>
                    <a:lnTo>
                      <a:pt x="19"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61" name="Rectangle 714"/>
              <p:cNvSpPr>
                <a:spLocks noChangeArrowheads="1"/>
              </p:cNvSpPr>
              <p:nvPr/>
            </p:nvSpPr>
            <p:spPr bwMode="auto">
              <a:xfrm>
                <a:off x="4467"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2" name="Rectangle 715"/>
              <p:cNvSpPr>
                <a:spLocks noChangeArrowheads="1"/>
              </p:cNvSpPr>
              <p:nvPr/>
            </p:nvSpPr>
            <p:spPr bwMode="auto">
              <a:xfrm>
                <a:off x="4466" y="268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5863" name="Rectangle 716"/>
              <p:cNvSpPr>
                <a:spLocks noChangeArrowheads="1"/>
              </p:cNvSpPr>
              <p:nvPr/>
            </p:nvSpPr>
            <p:spPr bwMode="auto">
              <a:xfrm>
                <a:off x="4499" y="2689"/>
                <a:ext cx="17"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64" name="Rectangle 717"/>
              <p:cNvSpPr>
                <a:spLocks noChangeArrowheads="1"/>
              </p:cNvSpPr>
              <p:nvPr/>
            </p:nvSpPr>
            <p:spPr bwMode="auto">
              <a:xfrm>
                <a:off x="4496"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5" name="Rectangle 718"/>
              <p:cNvSpPr>
                <a:spLocks noChangeArrowheads="1"/>
              </p:cNvSpPr>
              <p:nvPr/>
            </p:nvSpPr>
            <p:spPr bwMode="auto">
              <a:xfrm>
                <a:off x="4495" y="268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4</a:t>
                </a:r>
                <a:endParaRPr kumimoji="1" lang="en-US">
                  <a:latin typeface="Times New Roman" charset="0"/>
                </a:endParaRPr>
              </a:p>
            </p:txBody>
          </p:sp>
          <p:sp>
            <p:nvSpPr>
              <p:cNvPr id="35866" name="Rectangle 719"/>
              <p:cNvSpPr>
                <a:spLocks noChangeArrowheads="1"/>
              </p:cNvSpPr>
              <p:nvPr/>
            </p:nvSpPr>
            <p:spPr bwMode="auto">
              <a:xfrm>
                <a:off x="4527" y="2689"/>
                <a:ext cx="17"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67" name="Rectangle 720"/>
              <p:cNvSpPr>
                <a:spLocks noChangeArrowheads="1"/>
              </p:cNvSpPr>
              <p:nvPr/>
            </p:nvSpPr>
            <p:spPr bwMode="auto">
              <a:xfrm>
                <a:off x="4526"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8" name="Rectangle 721"/>
              <p:cNvSpPr>
                <a:spLocks noChangeArrowheads="1"/>
              </p:cNvSpPr>
              <p:nvPr/>
            </p:nvSpPr>
            <p:spPr bwMode="auto">
              <a:xfrm>
                <a:off x="4525" y="2689"/>
                <a:ext cx="33"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3</a:t>
                </a:r>
                <a:endParaRPr kumimoji="1" lang="en-US">
                  <a:latin typeface="Times New Roman" charset="0"/>
                </a:endParaRPr>
              </a:p>
            </p:txBody>
          </p:sp>
          <p:sp>
            <p:nvSpPr>
              <p:cNvPr id="35869" name="Rectangle 722"/>
              <p:cNvSpPr>
                <a:spLocks noChangeArrowheads="1"/>
              </p:cNvSpPr>
              <p:nvPr/>
            </p:nvSpPr>
            <p:spPr bwMode="auto">
              <a:xfrm>
                <a:off x="4556" y="268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70" name="Rectangle 723"/>
              <p:cNvSpPr>
                <a:spLocks noChangeArrowheads="1"/>
              </p:cNvSpPr>
              <p:nvPr/>
            </p:nvSpPr>
            <p:spPr bwMode="auto">
              <a:xfrm>
                <a:off x="4559" y="2682"/>
                <a:ext cx="205"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1" name="Rectangle 724"/>
              <p:cNvSpPr>
                <a:spLocks noChangeArrowheads="1"/>
              </p:cNvSpPr>
              <p:nvPr/>
            </p:nvSpPr>
            <p:spPr bwMode="auto">
              <a:xfrm>
                <a:off x="4559" y="2687"/>
                <a:ext cx="113"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C</a:t>
                </a:r>
                <a:endParaRPr kumimoji="1" lang="en-US">
                  <a:latin typeface="Times New Roman" charset="0"/>
                </a:endParaRPr>
              </a:p>
            </p:txBody>
          </p:sp>
          <p:sp>
            <p:nvSpPr>
              <p:cNvPr id="35872" name="Rectangle 725"/>
              <p:cNvSpPr>
                <a:spLocks noChangeArrowheads="1"/>
              </p:cNvSpPr>
              <p:nvPr/>
            </p:nvSpPr>
            <p:spPr bwMode="auto">
              <a:xfrm>
                <a:off x="4659" y="2687"/>
                <a:ext cx="43"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5873" name="Rectangle 726"/>
              <p:cNvSpPr>
                <a:spLocks noChangeArrowheads="1"/>
              </p:cNvSpPr>
              <p:nvPr/>
            </p:nvSpPr>
            <p:spPr bwMode="auto">
              <a:xfrm>
                <a:off x="4682" y="2682"/>
                <a:ext cx="173"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4" name="Rectangle 727"/>
              <p:cNvSpPr>
                <a:spLocks noChangeArrowheads="1"/>
              </p:cNvSpPr>
              <p:nvPr/>
            </p:nvSpPr>
            <p:spPr bwMode="auto">
              <a:xfrm>
                <a:off x="4682" y="2687"/>
                <a:ext cx="78"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s</a:t>
                </a:r>
                <a:endParaRPr kumimoji="1" lang="en-US">
                  <a:latin typeface="Times New Roman" charset="0"/>
                </a:endParaRPr>
              </a:p>
            </p:txBody>
          </p:sp>
          <p:sp>
            <p:nvSpPr>
              <p:cNvPr id="35875" name="Rectangle 728"/>
              <p:cNvSpPr>
                <a:spLocks noChangeArrowheads="1"/>
              </p:cNvSpPr>
              <p:nvPr/>
            </p:nvSpPr>
            <p:spPr bwMode="auto">
              <a:xfrm>
                <a:off x="4752" y="2687"/>
                <a:ext cx="4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5876" name="Rectangle 729"/>
              <p:cNvSpPr>
                <a:spLocks noChangeArrowheads="1"/>
              </p:cNvSpPr>
              <p:nvPr/>
            </p:nvSpPr>
            <p:spPr bwMode="auto">
              <a:xfrm>
                <a:off x="5166" y="2684"/>
                <a:ext cx="195"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7" name="Rectangle 730"/>
              <p:cNvSpPr>
                <a:spLocks noChangeArrowheads="1"/>
              </p:cNvSpPr>
              <p:nvPr/>
            </p:nvSpPr>
            <p:spPr bwMode="auto">
              <a:xfrm>
                <a:off x="5165" y="2689"/>
                <a:ext cx="10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Y</a:t>
                </a:r>
                <a:endParaRPr kumimoji="1" lang="en-US">
                  <a:latin typeface="Times New Roman" charset="0"/>
                </a:endParaRPr>
              </a:p>
            </p:txBody>
          </p:sp>
          <p:sp>
            <p:nvSpPr>
              <p:cNvPr id="35878" name="Rectangle 731"/>
              <p:cNvSpPr>
                <a:spLocks noChangeArrowheads="1"/>
              </p:cNvSpPr>
              <p:nvPr/>
            </p:nvSpPr>
            <p:spPr bwMode="auto">
              <a:xfrm>
                <a:off x="5259" y="2689"/>
                <a:ext cx="4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 </a:t>
                </a:r>
                <a:endParaRPr kumimoji="1" lang="en-US">
                  <a:latin typeface="Times New Roman" charset="0"/>
                </a:endParaRPr>
              </a:p>
            </p:txBody>
          </p:sp>
          <p:sp>
            <p:nvSpPr>
              <p:cNvPr id="35879" name="Rectangle 732"/>
              <p:cNvSpPr>
                <a:spLocks noChangeArrowheads="1"/>
              </p:cNvSpPr>
              <p:nvPr/>
            </p:nvSpPr>
            <p:spPr bwMode="auto">
              <a:xfrm>
                <a:off x="4867" y="2392"/>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80" name="Rectangle 733"/>
              <p:cNvSpPr>
                <a:spLocks noChangeArrowheads="1"/>
              </p:cNvSpPr>
              <p:nvPr/>
            </p:nvSpPr>
            <p:spPr bwMode="auto">
              <a:xfrm>
                <a:off x="4867" y="2398"/>
                <a:ext cx="101"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5881" name="Rectangle 734"/>
              <p:cNvSpPr>
                <a:spLocks noChangeArrowheads="1"/>
              </p:cNvSpPr>
              <p:nvPr/>
            </p:nvSpPr>
            <p:spPr bwMode="auto">
              <a:xfrm>
                <a:off x="4957" y="2398"/>
                <a:ext cx="48"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5882" name="Rectangle 735"/>
              <p:cNvSpPr>
                <a:spLocks noChangeArrowheads="1"/>
              </p:cNvSpPr>
              <p:nvPr/>
            </p:nvSpPr>
            <p:spPr bwMode="auto">
              <a:xfrm>
                <a:off x="5447" y="2392"/>
                <a:ext cx="213"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83" name="Rectangle 736"/>
              <p:cNvSpPr>
                <a:spLocks noChangeArrowheads="1"/>
              </p:cNvSpPr>
              <p:nvPr/>
            </p:nvSpPr>
            <p:spPr bwMode="auto">
              <a:xfrm>
                <a:off x="5446" y="2398"/>
                <a:ext cx="101"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5884" name="Rectangle 737"/>
              <p:cNvSpPr>
                <a:spLocks noChangeArrowheads="1"/>
              </p:cNvSpPr>
              <p:nvPr/>
            </p:nvSpPr>
            <p:spPr bwMode="auto">
              <a:xfrm>
                <a:off x="5537" y="2398"/>
                <a:ext cx="47"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5885" name="Line 738"/>
              <p:cNvSpPr>
                <a:spLocks noChangeShapeType="1"/>
              </p:cNvSpPr>
              <p:nvPr/>
            </p:nvSpPr>
            <p:spPr bwMode="auto">
              <a:xfrm>
                <a:off x="5217" y="2483"/>
                <a:ext cx="34" cy="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5886" name="Freeform 739"/>
              <p:cNvSpPr>
                <a:spLocks/>
              </p:cNvSpPr>
              <p:nvPr/>
            </p:nvSpPr>
            <p:spPr bwMode="auto">
              <a:xfrm>
                <a:off x="5241" y="2473"/>
                <a:ext cx="19" cy="20"/>
              </a:xfrm>
              <a:custGeom>
                <a:avLst/>
                <a:gdLst>
                  <a:gd name="T0" fmla="*/ 10 w 19"/>
                  <a:gd name="T1" fmla="*/ 10 h 20"/>
                  <a:gd name="T2" fmla="*/ 0 w 19"/>
                  <a:gd name="T3" fmla="*/ 0 h 20"/>
                  <a:gd name="T4" fmla="*/ 10 w 19"/>
                  <a:gd name="T5" fmla="*/ 0 h 20"/>
                  <a:gd name="T6" fmla="*/ 19 w 19"/>
                  <a:gd name="T7" fmla="*/ 10 h 20"/>
                  <a:gd name="T8" fmla="*/ 10 w 19"/>
                  <a:gd name="T9" fmla="*/ 20 h 20"/>
                  <a:gd name="T10" fmla="*/ 0 w 19"/>
                  <a:gd name="T11" fmla="*/ 20 h 20"/>
                  <a:gd name="T12" fmla="*/ 10 w 19"/>
                  <a:gd name="T13" fmla="*/ 10 h 20"/>
                  <a:gd name="T14" fmla="*/ 0 w 19"/>
                  <a:gd name="T15" fmla="*/ 0 h 20"/>
                  <a:gd name="T16" fmla="*/ 10 w 19"/>
                  <a:gd name="T17" fmla="*/ 1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20"/>
                  <a:gd name="T29" fmla="*/ 19 w 19"/>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20">
                    <a:moveTo>
                      <a:pt x="10" y="10"/>
                    </a:moveTo>
                    <a:lnTo>
                      <a:pt x="0" y="0"/>
                    </a:lnTo>
                    <a:lnTo>
                      <a:pt x="10" y="0"/>
                    </a:lnTo>
                    <a:lnTo>
                      <a:pt x="19" y="10"/>
                    </a:lnTo>
                    <a:lnTo>
                      <a:pt x="10" y="20"/>
                    </a:lnTo>
                    <a:lnTo>
                      <a:pt x="0" y="20"/>
                    </a:lnTo>
                    <a:lnTo>
                      <a:pt x="10" y="10"/>
                    </a:lnTo>
                    <a:lnTo>
                      <a:pt x="0" y="0"/>
                    </a:lnTo>
                    <a:lnTo>
                      <a:pt x="10" y="10"/>
                    </a:lnTo>
                    <a:close/>
                  </a:path>
                </a:pathLst>
              </a:custGeom>
              <a:solidFill>
                <a:srgbClr val="000000"/>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87" name="Freeform 740"/>
              <p:cNvSpPr>
                <a:spLocks/>
              </p:cNvSpPr>
              <p:nvPr/>
            </p:nvSpPr>
            <p:spPr bwMode="auto">
              <a:xfrm>
                <a:off x="5166" y="2544"/>
                <a:ext cx="63" cy="63"/>
              </a:xfrm>
              <a:custGeom>
                <a:avLst/>
                <a:gdLst>
                  <a:gd name="T0" fmla="*/ 31 w 63"/>
                  <a:gd name="T1" fmla="*/ 63 h 63"/>
                  <a:gd name="T2" fmla="*/ 26 w 63"/>
                  <a:gd name="T3" fmla="*/ 63 h 63"/>
                  <a:gd name="T4" fmla="*/ 20 w 63"/>
                  <a:gd name="T5" fmla="*/ 61 h 63"/>
                  <a:gd name="T6" fmla="*/ 14 w 63"/>
                  <a:gd name="T7" fmla="*/ 59 h 63"/>
                  <a:gd name="T8" fmla="*/ 8 w 63"/>
                  <a:gd name="T9" fmla="*/ 55 h 63"/>
                  <a:gd name="T10" fmla="*/ 6 w 63"/>
                  <a:gd name="T11" fmla="*/ 49 h 63"/>
                  <a:gd name="T12" fmla="*/ 2 w 63"/>
                  <a:gd name="T13" fmla="*/ 43 h 63"/>
                  <a:gd name="T14" fmla="*/ 0 w 63"/>
                  <a:gd name="T15" fmla="*/ 39 h 63"/>
                  <a:gd name="T16" fmla="*/ 0 w 63"/>
                  <a:gd name="T17" fmla="*/ 31 h 63"/>
                  <a:gd name="T18" fmla="*/ 0 w 63"/>
                  <a:gd name="T19" fmla="*/ 25 h 63"/>
                  <a:gd name="T20" fmla="*/ 2 w 63"/>
                  <a:gd name="T21" fmla="*/ 19 h 63"/>
                  <a:gd name="T22" fmla="*/ 6 w 63"/>
                  <a:gd name="T23" fmla="*/ 14 h 63"/>
                  <a:gd name="T24" fmla="*/ 8 w 63"/>
                  <a:gd name="T25" fmla="*/ 10 h 63"/>
                  <a:gd name="T26" fmla="*/ 14 w 63"/>
                  <a:gd name="T27" fmla="*/ 6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6 h 63"/>
                  <a:gd name="T40" fmla="*/ 55 w 63"/>
                  <a:gd name="T41" fmla="*/ 10 h 63"/>
                  <a:gd name="T42" fmla="*/ 57 w 63"/>
                  <a:gd name="T43" fmla="*/ 14 h 63"/>
                  <a:gd name="T44" fmla="*/ 61 w 63"/>
                  <a:gd name="T45" fmla="*/ 19 h 63"/>
                  <a:gd name="T46" fmla="*/ 63 w 63"/>
                  <a:gd name="T47" fmla="*/ 25 h 63"/>
                  <a:gd name="T48" fmla="*/ 63 w 63"/>
                  <a:gd name="T49" fmla="*/ 31 h 63"/>
                  <a:gd name="T50" fmla="*/ 63 w 63"/>
                  <a:gd name="T51" fmla="*/ 39 h 63"/>
                  <a:gd name="T52" fmla="*/ 61 w 63"/>
                  <a:gd name="T53" fmla="*/ 43 h 63"/>
                  <a:gd name="T54" fmla="*/ 57 w 63"/>
                  <a:gd name="T55" fmla="*/ 49 h 63"/>
                  <a:gd name="T56" fmla="*/ 55 w 63"/>
                  <a:gd name="T57" fmla="*/ 55 h 63"/>
                  <a:gd name="T58" fmla="*/ 49 w 63"/>
                  <a:gd name="T59" fmla="*/ 59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9"/>
                    </a:lnTo>
                    <a:lnTo>
                      <a:pt x="8" y="55"/>
                    </a:lnTo>
                    <a:lnTo>
                      <a:pt x="6" y="49"/>
                    </a:lnTo>
                    <a:lnTo>
                      <a:pt x="2" y="43"/>
                    </a:lnTo>
                    <a:lnTo>
                      <a:pt x="0" y="39"/>
                    </a:lnTo>
                    <a:lnTo>
                      <a:pt x="0" y="31"/>
                    </a:lnTo>
                    <a:lnTo>
                      <a:pt x="0" y="25"/>
                    </a:lnTo>
                    <a:lnTo>
                      <a:pt x="2" y="19"/>
                    </a:lnTo>
                    <a:lnTo>
                      <a:pt x="6" y="14"/>
                    </a:lnTo>
                    <a:lnTo>
                      <a:pt x="8" y="10"/>
                    </a:lnTo>
                    <a:lnTo>
                      <a:pt x="14" y="6"/>
                    </a:lnTo>
                    <a:lnTo>
                      <a:pt x="20" y="2"/>
                    </a:lnTo>
                    <a:lnTo>
                      <a:pt x="26" y="0"/>
                    </a:lnTo>
                    <a:lnTo>
                      <a:pt x="31" y="0"/>
                    </a:lnTo>
                    <a:lnTo>
                      <a:pt x="37" y="0"/>
                    </a:lnTo>
                    <a:lnTo>
                      <a:pt x="43" y="2"/>
                    </a:lnTo>
                    <a:lnTo>
                      <a:pt x="49" y="6"/>
                    </a:lnTo>
                    <a:lnTo>
                      <a:pt x="55" y="10"/>
                    </a:lnTo>
                    <a:lnTo>
                      <a:pt x="57" y="14"/>
                    </a:lnTo>
                    <a:lnTo>
                      <a:pt x="61" y="19"/>
                    </a:lnTo>
                    <a:lnTo>
                      <a:pt x="63" y="25"/>
                    </a:lnTo>
                    <a:lnTo>
                      <a:pt x="63" y="31"/>
                    </a:lnTo>
                    <a:lnTo>
                      <a:pt x="63" y="39"/>
                    </a:lnTo>
                    <a:lnTo>
                      <a:pt x="61" y="43"/>
                    </a:lnTo>
                    <a:lnTo>
                      <a:pt x="57" y="49"/>
                    </a:lnTo>
                    <a:lnTo>
                      <a:pt x="55" y="55"/>
                    </a:lnTo>
                    <a:lnTo>
                      <a:pt x="49" y="59"/>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88" name="Freeform 741"/>
              <p:cNvSpPr>
                <a:spLocks/>
              </p:cNvSpPr>
              <p:nvPr/>
            </p:nvSpPr>
            <p:spPr bwMode="auto">
              <a:xfrm>
                <a:off x="5166" y="2544"/>
                <a:ext cx="63" cy="63"/>
              </a:xfrm>
              <a:custGeom>
                <a:avLst/>
                <a:gdLst>
                  <a:gd name="T0" fmla="*/ 31 w 63"/>
                  <a:gd name="T1" fmla="*/ 63 h 63"/>
                  <a:gd name="T2" fmla="*/ 31 w 63"/>
                  <a:gd name="T3" fmla="*/ 63 h 63"/>
                  <a:gd name="T4" fmla="*/ 26 w 63"/>
                  <a:gd name="T5" fmla="*/ 63 h 63"/>
                  <a:gd name="T6" fmla="*/ 20 w 63"/>
                  <a:gd name="T7" fmla="*/ 61 h 63"/>
                  <a:gd name="T8" fmla="*/ 14 w 63"/>
                  <a:gd name="T9" fmla="*/ 59 h 63"/>
                  <a:gd name="T10" fmla="*/ 8 w 63"/>
                  <a:gd name="T11" fmla="*/ 55 h 63"/>
                  <a:gd name="T12" fmla="*/ 6 w 63"/>
                  <a:gd name="T13" fmla="*/ 49 h 63"/>
                  <a:gd name="T14" fmla="*/ 2 w 63"/>
                  <a:gd name="T15" fmla="*/ 43 h 63"/>
                  <a:gd name="T16" fmla="*/ 0 w 63"/>
                  <a:gd name="T17" fmla="*/ 39 h 63"/>
                  <a:gd name="T18" fmla="*/ 0 w 63"/>
                  <a:gd name="T19" fmla="*/ 31 h 63"/>
                  <a:gd name="T20" fmla="*/ 0 w 63"/>
                  <a:gd name="T21" fmla="*/ 25 h 63"/>
                  <a:gd name="T22" fmla="*/ 2 w 63"/>
                  <a:gd name="T23" fmla="*/ 19 h 63"/>
                  <a:gd name="T24" fmla="*/ 6 w 63"/>
                  <a:gd name="T25" fmla="*/ 14 h 63"/>
                  <a:gd name="T26" fmla="*/ 8 w 63"/>
                  <a:gd name="T27" fmla="*/ 10 h 63"/>
                  <a:gd name="T28" fmla="*/ 14 w 63"/>
                  <a:gd name="T29" fmla="*/ 6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6 h 63"/>
                  <a:gd name="T42" fmla="*/ 55 w 63"/>
                  <a:gd name="T43" fmla="*/ 10 h 63"/>
                  <a:gd name="T44" fmla="*/ 57 w 63"/>
                  <a:gd name="T45" fmla="*/ 14 h 63"/>
                  <a:gd name="T46" fmla="*/ 61 w 63"/>
                  <a:gd name="T47" fmla="*/ 19 h 63"/>
                  <a:gd name="T48" fmla="*/ 63 w 63"/>
                  <a:gd name="T49" fmla="*/ 25 h 63"/>
                  <a:gd name="T50" fmla="*/ 63 w 63"/>
                  <a:gd name="T51" fmla="*/ 31 h 63"/>
                  <a:gd name="T52" fmla="*/ 63 w 63"/>
                  <a:gd name="T53" fmla="*/ 39 h 63"/>
                  <a:gd name="T54" fmla="*/ 61 w 63"/>
                  <a:gd name="T55" fmla="*/ 43 h 63"/>
                  <a:gd name="T56" fmla="*/ 57 w 63"/>
                  <a:gd name="T57" fmla="*/ 49 h 63"/>
                  <a:gd name="T58" fmla="*/ 55 w 63"/>
                  <a:gd name="T59" fmla="*/ 55 h 63"/>
                  <a:gd name="T60" fmla="*/ 49 w 63"/>
                  <a:gd name="T61" fmla="*/ 59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9"/>
                    </a:lnTo>
                    <a:lnTo>
                      <a:pt x="8" y="55"/>
                    </a:lnTo>
                    <a:lnTo>
                      <a:pt x="6" y="49"/>
                    </a:lnTo>
                    <a:lnTo>
                      <a:pt x="2" y="43"/>
                    </a:lnTo>
                    <a:lnTo>
                      <a:pt x="0" y="39"/>
                    </a:lnTo>
                    <a:lnTo>
                      <a:pt x="0" y="31"/>
                    </a:lnTo>
                    <a:lnTo>
                      <a:pt x="0" y="25"/>
                    </a:lnTo>
                    <a:lnTo>
                      <a:pt x="2" y="19"/>
                    </a:lnTo>
                    <a:lnTo>
                      <a:pt x="6" y="14"/>
                    </a:lnTo>
                    <a:lnTo>
                      <a:pt x="8" y="10"/>
                    </a:lnTo>
                    <a:lnTo>
                      <a:pt x="14" y="6"/>
                    </a:lnTo>
                    <a:lnTo>
                      <a:pt x="20" y="2"/>
                    </a:lnTo>
                    <a:lnTo>
                      <a:pt x="26" y="0"/>
                    </a:lnTo>
                    <a:lnTo>
                      <a:pt x="31" y="0"/>
                    </a:lnTo>
                    <a:lnTo>
                      <a:pt x="37" y="0"/>
                    </a:lnTo>
                    <a:lnTo>
                      <a:pt x="43" y="2"/>
                    </a:lnTo>
                    <a:lnTo>
                      <a:pt x="49" y="6"/>
                    </a:lnTo>
                    <a:lnTo>
                      <a:pt x="55" y="10"/>
                    </a:lnTo>
                    <a:lnTo>
                      <a:pt x="57" y="14"/>
                    </a:lnTo>
                    <a:lnTo>
                      <a:pt x="61" y="19"/>
                    </a:lnTo>
                    <a:lnTo>
                      <a:pt x="63" y="25"/>
                    </a:lnTo>
                    <a:lnTo>
                      <a:pt x="63" y="31"/>
                    </a:lnTo>
                    <a:lnTo>
                      <a:pt x="63" y="39"/>
                    </a:lnTo>
                    <a:lnTo>
                      <a:pt x="61" y="43"/>
                    </a:lnTo>
                    <a:lnTo>
                      <a:pt x="57" y="49"/>
                    </a:lnTo>
                    <a:lnTo>
                      <a:pt x="55" y="55"/>
                    </a:lnTo>
                    <a:lnTo>
                      <a:pt x="49" y="59"/>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89" name="Freeform 742"/>
              <p:cNvSpPr>
                <a:spLocks/>
              </p:cNvSpPr>
              <p:nvPr/>
            </p:nvSpPr>
            <p:spPr bwMode="auto">
              <a:xfrm>
                <a:off x="5093" y="2479"/>
                <a:ext cx="63" cy="65"/>
              </a:xfrm>
              <a:custGeom>
                <a:avLst/>
                <a:gdLst>
                  <a:gd name="T0" fmla="*/ 32 w 63"/>
                  <a:gd name="T1" fmla="*/ 0 h 65"/>
                  <a:gd name="T2" fmla="*/ 37 w 63"/>
                  <a:gd name="T3" fmla="*/ 0 h 65"/>
                  <a:gd name="T4" fmla="*/ 43 w 63"/>
                  <a:gd name="T5" fmla="*/ 2 h 65"/>
                  <a:gd name="T6" fmla="*/ 49 w 63"/>
                  <a:gd name="T7" fmla="*/ 6 h 65"/>
                  <a:gd name="T8" fmla="*/ 55 w 63"/>
                  <a:gd name="T9" fmla="*/ 10 h 65"/>
                  <a:gd name="T10" fmla="*/ 59 w 63"/>
                  <a:gd name="T11" fmla="*/ 14 h 65"/>
                  <a:gd name="T12" fmla="*/ 61 w 63"/>
                  <a:gd name="T13" fmla="*/ 19 h 65"/>
                  <a:gd name="T14" fmla="*/ 63 w 63"/>
                  <a:gd name="T15" fmla="*/ 25 h 65"/>
                  <a:gd name="T16" fmla="*/ 63 w 63"/>
                  <a:gd name="T17" fmla="*/ 31 h 65"/>
                  <a:gd name="T18" fmla="*/ 63 w 63"/>
                  <a:gd name="T19" fmla="*/ 39 h 65"/>
                  <a:gd name="T20" fmla="*/ 61 w 63"/>
                  <a:gd name="T21" fmla="*/ 45 h 65"/>
                  <a:gd name="T22" fmla="*/ 59 w 63"/>
                  <a:gd name="T23" fmla="*/ 51 h 65"/>
                  <a:gd name="T24" fmla="*/ 55 w 63"/>
                  <a:gd name="T25" fmla="*/ 55 h 65"/>
                  <a:gd name="T26" fmla="*/ 49 w 63"/>
                  <a:gd name="T27" fmla="*/ 59 h 65"/>
                  <a:gd name="T28" fmla="*/ 43 w 63"/>
                  <a:gd name="T29" fmla="*/ 61 h 65"/>
                  <a:gd name="T30" fmla="*/ 37 w 63"/>
                  <a:gd name="T31" fmla="*/ 63 h 65"/>
                  <a:gd name="T32" fmla="*/ 32 w 63"/>
                  <a:gd name="T33" fmla="*/ 65 h 65"/>
                  <a:gd name="T34" fmla="*/ 26 w 63"/>
                  <a:gd name="T35" fmla="*/ 63 h 65"/>
                  <a:gd name="T36" fmla="*/ 20 w 63"/>
                  <a:gd name="T37" fmla="*/ 61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1 h 65"/>
                  <a:gd name="T50" fmla="*/ 0 w 63"/>
                  <a:gd name="T51" fmla="*/ 25 h 65"/>
                  <a:gd name="T52" fmla="*/ 2 w 63"/>
                  <a:gd name="T53" fmla="*/ 19 h 65"/>
                  <a:gd name="T54" fmla="*/ 6 w 63"/>
                  <a:gd name="T55" fmla="*/ 14 h 65"/>
                  <a:gd name="T56" fmla="*/ 10 w 63"/>
                  <a:gd name="T57" fmla="*/ 10 h 65"/>
                  <a:gd name="T58" fmla="*/ 14 w 63"/>
                  <a:gd name="T59" fmla="*/ 6 h 65"/>
                  <a:gd name="T60" fmla="*/ 20 w 63"/>
                  <a:gd name="T61" fmla="*/ 2 h 65"/>
                  <a:gd name="T62" fmla="*/ 26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7" y="0"/>
                    </a:lnTo>
                    <a:lnTo>
                      <a:pt x="43" y="2"/>
                    </a:lnTo>
                    <a:lnTo>
                      <a:pt x="49" y="6"/>
                    </a:lnTo>
                    <a:lnTo>
                      <a:pt x="55" y="10"/>
                    </a:lnTo>
                    <a:lnTo>
                      <a:pt x="59" y="14"/>
                    </a:lnTo>
                    <a:lnTo>
                      <a:pt x="61" y="19"/>
                    </a:lnTo>
                    <a:lnTo>
                      <a:pt x="63" y="25"/>
                    </a:lnTo>
                    <a:lnTo>
                      <a:pt x="63" y="31"/>
                    </a:lnTo>
                    <a:lnTo>
                      <a:pt x="63" y="39"/>
                    </a:lnTo>
                    <a:lnTo>
                      <a:pt x="61" y="45"/>
                    </a:lnTo>
                    <a:lnTo>
                      <a:pt x="59" y="51"/>
                    </a:lnTo>
                    <a:lnTo>
                      <a:pt x="55" y="55"/>
                    </a:lnTo>
                    <a:lnTo>
                      <a:pt x="49" y="59"/>
                    </a:lnTo>
                    <a:lnTo>
                      <a:pt x="43" y="61"/>
                    </a:lnTo>
                    <a:lnTo>
                      <a:pt x="37"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0" name="Freeform 743"/>
              <p:cNvSpPr>
                <a:spLocks/>
              </p:cNvSpPr>
              <p:nvPr/>
            </p:nvSpPr>
            <p:spPr bwMode="auto">
              <a:xfrm>
                <a:off x="5093" y="2479"/>
                <a:ext cx="63" cy="65"/>
              </a:xfrm>
              <a:custGeom>
                <a:avLst/>
                <a:gdLst>
                  <a:gd name="T0" fmla="*/ 32 w 63"/>
                  <a:gd name="T1" fmla="*/ 0 h 65"/>
                  <a:gd name="T2" fmla="*/ 32 w 63"/>
                  <a:gd name="T3" fmla="*/ 0 h 65"/>
                  <a:gd name="T4" fmla="*/ 37 w 63"/>
                  <a:gd name="T5" fmla="*/ 0 h 65"/>
                  <a:gd name="T6" fmla="*/ 43 w 63"/>
                  <a:gd name="T7" fmla="*/ 2 h 65"/>
                  <a:gd name="T8" fmla="*/ 49 w 63"/>
                  <a:gd name="T9" fmla="*/ 6 h 65"/>
                  <a:gd name="T10" fmla="*/ 55 w 63"/>
                  <a:gd name="T11" fmla="*/ 10 h 65"/>
                  <a:gd name="T12" fmla="*/ 59 w 63"/>
                  <a:gd name="T13" fmla="*/ 14 h 65"/>
                  <a:gd name="T14" fmla="*/ 61 w 63"/>
                  <a:gd name="T15" fmla="*/ 19 h 65"/>
                  <a:gd name="T16" fmla="*/ 63 w 63"/>
                  <a:gd name="T17" fmla="*/ 25 h 65"/>
                  <a:gd name="T18" fmla="*/ 63 w 63"/>
                  <a:gd name="T19" fmla="*/ 31 h 65"/>
                  <a:gd name="T20" fmla="*/ 63 w 63"/>
                  <a:gd name="T21" fmla="*/ 39 h 65"/>
                  <a:gd name="T22" fmla="*/ 61 w 63"/>
                  <a:gd name="T23" fmla="*/ 45 h 65"/>
                  <a:gd name="T24" fmla="*/ 59 w 63"/>
                  <a:gd name="T25" fmla="*/ 51 h 65"/>
                  <a:gd name="T26" fmla="*/ 55 w 63"/>
                  <a:gd name="T27" fmla="*/ 55 h 65"/>
                  <a:gd name="T28" fmla="*/ 49 w 63"/>
                  <a:gd name="T29" fmla="*/ 59 h 65"/>
                  <a:gd name="T30" fmla="*/ 43 w 63"/>
                  <a:gd name="T31" fmla="*/ 61 h 65"/>
                  <a:gd name="T32" fmla="*/ 37 w 63"/>
                  <a:gd name="T33" fmla="*/ 63 h 65"/>
                  <a:gd name="T34" fmla="*/ 32 w 63"/>
                  <a:gd name="T35" fmla="*/ 65 h 65"/>
                  <a:gd name="T36" fmla="*/ 26 w 63"/>
                  <a:gd name="T37" fmla="*/ 63 h 65"/>
                  <a:gd name="T38" fmla="*/ 20 w 63"/>
                  <a:gd name="T39" fmla="*/ 61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1 h 65"/>
                  <a:gd name="T52" fmla="*/ 0 w 63"/>
                  <a:gd name="T53" fmla="*/ 25 h 65"/>
                  <a:gd name="T54" fmla="*/ 2 w 63"/>
                  <a:gd name="T55" fmla="*/ 19 h 65"/>
                  <a:gd name="T56" fmla="*/ 6 w 63"/>
                  <a:gd name="T57" fmla="*/ 14 h 65"/>
                  <a:gd name="T58" fmla="*/ 10 w 63"/>
                  <a:gd name="T59" fmla="*/ 10 h 65"/>
                  <a:gd name="T60" fmla="*/ 14 w 63"/>
                  <a:gd name="T61" fmla="*/ 6 h 65"/>
                  <a:gd name="T62" fmla="*/ 20 w 63"/>
                  <a:gd name="T63" fmla="*/ 2 h 65"/>
                  <a:gd name="T64" fmla="*/ 26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7" y="0"/>
                    </a:lnTo>
                    <a:lnTo>
                      <a:pt x="43" y="2"/>
                    </a:lnTo>
                    <a:lnTo>
                      <a:pt x="49" y="6"/>
                    </a:lnTo>
                    <a:lnTo>
                      <a:pt x="55" y="10"/>
                    </a:lnTo>
                    <a:lnTo>
                      <a:pt x="59" y="14"/>
                    </a:lnTo>
                    <a:lnTo>
                      <a:pt x="61" y="19"/>
                    </a:lnTo>
                    <a:lnTo>
                      <a:pt x="63" y="25"/>
                    </a:lnTo>
                    <a:lnTo>
                      <a:pt x="63" y="31"/>
                    </a:lnTo>
                    <a:lnTo>
                      <a:pt x="63" y="39"/>
                    </a:lnTo>
                    <a:lnTo>
                      <a:pt x="61" y="45"/>
                    </a:lnTo>
                    <a:lnTo>
                      <a:pt x="59" y="51"/>
                    </a:lnTo>
                    <a:lnTo>
                      <a:pt x="55" y="55"/>
                    </a:lnTo>
                    <a:lnTo>
                      <a:pt x="49" y="59"/>
                    </a:lnTo>
                    <a:lnTo>
                      <a:pt x="43" y="61"/>
                    </a:lnTo>
                    <a:lnTo>
                      <a:pt x="37"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1" name="Freeform 744"/>
              <p:cNvSpPr>
                <a:spLocks/>
              </p:cNvSpPr>
              <p:nvPr/>
            </p:nvSpPr>
            <p:spPr bwMode="auto">
              <a:xfrm>
                <a:off x="5113" y="2479"/>
                <a:ext cx="65" cy="65"/>
              </a:xfrm>
              <a:custGeom>
                <a:avLst/>
                <a:gdLst>
                  <a:gd name="T0" fmla="*/ 31 w 65"/>
                  <a:gd name="T1" fmla="*/ 65 h 65"/>
                  <a:gd name="T2" fmla="*/ 25 w 65"/>
                  <a:gd name="T3" fmla="*/ 63 h 65"/>
                  <a:gd name="T4" fmla="*/ 19 w 65"/>
                  <a:gd name="T5" fmla="*/ 61 h 65"/>
                  <a:gd name="T6" fmla="*/ 14 w 65"/>
                  <a:gd name="T7" fmla="*/ 59 h 65"/>
                  <a:gd name="T8" fmla="*/ 10 w 65"/>
                  <a:gd name="T9" fmla="*/ 55 h 65"/>
                  <a:gd name="T10" fmla="*/ 6 w 65"/>
                  <a:gd name="T11" fmla="*/ 51 h 65"/>
                  <a:gd name="T12" fmla="*/ 2 w 65"/>
                  <a:gd name="T13" fmla="*/ 45 h 65"/>
                  <a:gd name="T14" fmla="*/ 2 w 65"/>
                  <a:gd name="T15" fmla="*/ 39 h 65"/>
                  <a:gd name="T16" fmla="*/ 0 w 65"/>
                  <a:gd name="T17" fmla="*/ 31 h 65"/>
                  <a:gd name="T18" fmla="*/ 2 w 65"/>
                  <a:gd name="T19" fmla="*/ 25 h 65"/>
                  <a:gd name="T20" fmla="*/ 2 w 65"/>
                  <a:gd name="T21" fmla="*/ 19 h 65"/>
                  <a:gd name="T22" fmla="*/ 6 w 65"/>
                  <a:gd name="T23" fmla="*/ 14 h 65"/>
                  <a:gd name="T24" fmla="*/ 10 w 65"/>
                  <a:gd name="T25" fmla="*/ 10 h 65"/>
                  <a:gd name="T26" fmla="*/ 14 w 65"/>
                  <a:gd name="T27" fmla="*/ 6 h 65"/>
                  <a:gd name="T28" fmla="*/ 19 w 65"/>
                  <a:gd name="T29" fmla="*/ 2 h 65"/>
                  <a:gd name="T30" fmla="*/ 25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19 h 65"/>
                  <a:gd name="T46" fmla="*/ 63 w 65"/>
                  <a:gd name="T47" fmla="*/ 25 h 65"/>
                  <a:gd name="T48" fmla="*/ 65 w 65"/>
                  <a:gd name="T49" fmla="*/ 31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1"/>
                    </a:lnTo>
                    <a:lnTo>
                      <a:pt x="14" y="59"/>
                    </a:lnTo>
                    <a:lnTo>
                      <a:pt x="10" y="55"/>
                    </a:lnTo>
                    <a:lnTo>
                      <a:pt x="6" y="51"/>
                    </a:lnTo>
                    <a:lnTo>
                      <a:pt x="2" y="45"/>
                    </a:lnTo>
                    <a:lnTo>
                      <a:pt x="2" y="39"/>
                    </a:lnTo>
                    <a:lnTo>
                      <a:pt x="0" y="31"/>
                    </a:lnTo>
                    <a:lnTo>
                      <a:pt x="2" y="25"/>
                    </a:lnTo>
                    <a:lnTo>
                      <a:pt x="2" y="19"/>
                    </a:lnTo>
                    <a:lnTo>
                      <a:pt x="6" y="14"/>
                    </a:lnTo>
                    <a:lnTo>
                      <a:pt x="10" y="10"/>
                    </a:lnTo>
                    <a:lnTo>
                      <a:pt x="14" y="6"/>
                    </a:lnTo>
                    <a:lnTo>
                      <a:pt x="19" y="2"/>
                    </a:lnTo>
                    <a:lnTo>
                      <a:pt x="25" y="0"/>
                    </a:lnTo>
                    <a:lnTo>
                      <a:pt x="31" y="0"/>
                    </a:lnTo>
                    <a:lnTo>
                      <a:pt x="39"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2" name="Freeform 745"/>
              <p:cNvSpPr>
                <a:spLocks/>
              </p:cNvSpPr>
              <p:nvPr/>
            </p:nvSpPr>
            <p:spPr bwMode="auto">
              <a:xfrm>
                <a:off x="5113" y="2479"/>
                <a:ext cx="65" cy="65"/>
              </a:xfrm>
              <a:custGeom>
                <a:avLst/>
                <a:gdLst>
                  <a:gd name="T0" fmla="*/ 31 w 65"/>
                  <a:gd name="T1" fmla="*/ 65 h 65"/>
                  <a:gd name="T2" fmla="*/ 31 w 65"/>
                  <a:gd name="T3" fmla="*/ 65 h 65"/>
                  <a:gd name="T4" fmla="*/ 25 w 65"/>
                  <a:gd name="T5" fmla="*/ 63 h 65"/>
                  <a:gd name="T6" fmla="*/ 19 w 65"/>
                  <a:gd name="T7" fmla="*/ 61 h 65"/>
                  <a:gd name="T8" fmla="*/ 14 w 65"/>
                  <a:gd name="T9" fmla="*/ 59 h 65"/>
                  <a:gd name="T10" fmla="*/ 10 w 65"/>
                  <a:gd name="T11" fmla="*/ 55 h 65"/>
                  <a:gd name="T12" fmla="*/ 6 w 65"/>
                  <a:gd name="T13" fmla="*/ 51 h 65"/>
                  <a:gd name="T14" fmla="*/ 2 w 65"/>
                  <a:gd name="T15" fmla="*/ 45 h 65"/>
                  <a:gd name="T16" fmla="*/ 2 w 65"/>
                  <a:gd name="T17" fmla="*/ 39 h 65"/>
                  <a:gd name="T18" fmla="*/ 0 w 65"/>
                  <a:gd name="T19" fmla="*/ 31 h 65"/>
                  <a:gd name="T20" fmla="*/ 2 w 65"/>
                  <a:gd name="T21" fmla="*/ 25 h 65"/>
                  <a:gd name="T22" fmla="*/ 2 w 65"/>
                  <a:gd name="T23" fmla="*/ 19 h 65"/>
                  <a:gd name="T24" fmla="*/ 6 w 65"/>
                  <a:gd name="T25" fmla="*/ 14 h 65"/>
                  <a:gd name="T26" fmla="*/ 10 w 65"/>
                  <a:gd name="T27" fmla="*/ 10 h 65"/>
                  <a:gd name="T28" fmla="*/ 14 w 65"/>
                  <a:gd name="T29" fmla="*/ 6 h 65"/>
                  <a:gd name="T30" fmla="*/ 19 w 65"/>
                  <a:gd name="T31" fmla="*/ 2 h 65"/>
                  <a:gd name="T32" fmla="*/ 25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19 h 65"/>
                  <a:gd name="T48" fmla="*/ 63 w 65"/>
                  <a:gd name="T49" fmla="*/ 25 h 65"/>
                  <a:gd name="T50" fmla="*/ 65 w 65"/>
                  <a:gd name="T51" fmla="*/ 31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1"/>
                    </a:lnTo>
                    <a:lnTo>
                      <a:pt x="14" y="59"/>
                    </a:lnTo>
                    <a:lnTo>
                      <a:pt x="10" y="55"/>
                    </a:lnTo>
                    <a:lnTo>
                      <a:pt x="6" y="51"/>
                    </a:lnTo>
                    <a:lnTo>
                      <a:pt x="2" y="45"/>
                    </a:lnTo>
                    <a:lnTo>
                      <a:pt x="2" y="39"/>
                    </a:lnTo>
                    <a:lnTo>
                      <a:pt x="0" y="31"/>
                    </a:lnTo>
                    <a:lnTo>
                      <a:pt x="2" y="25"/>
                    </a:lnTo>
                    <a:lnTo>
                      <a:pt x="2" y="19"/>
                    </a:lnTo>
                    <a:lnTo>
                      <a:pt x="6" y="14"/>
                    </a:lnTo>
                    <a:lnTo>
                      <a:pt x="10" y="10"/>
                    </a:lnTo>
                    <a:lnTo>
                      <a:pt x="14" y="6"/>
                    </a:lnTo>
                    <a:lnTo>
                      <a:pt x="19" y="2"/>
                    </a:lnTo>
                    <a:lnTo>
                      <a:pt x="25" y="0"/>
                    </a:lnTo>
                    <a:lnTo>
                      <a:pt x="31" y="0"/>
                    </a:lnTo>
                    <a:lnTo>
                      <a:pt x="39"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3" name="Freeform 746"/>
              <p:cNvSpPr>
                <a:spLocks/>
              </p:cNvSpPr>
              <p:nvPr/>
            </p:nvSpPr>
            <p:spPr bwMode="auto">
              <a:xfrm>
                <a:off x="5103" y="2504"/>
                <a:ext cx="63" cy="65"/>
              </a:xfrm>
              <a:custGeom>
                <a:avLst/>
                <a:gdLst>
                  <a:gd name="T0" fmla="*/ 31 w 63"/>
                  <a:gd name="T1" fmla="*/ 65 h 65"/>
                  <a:gd name="T2" fmla="*/ 25 w 63"/>
                  <a:gd name="T3" fmla="*/ 63 h 65"/>
                  <a:gd name="T4" fmla="*/ 20 w 63"/>
                  <a:gd name="T5" fmla="*/ 61 h 65"/>
                  <a:gd name="T6" fmla="*/ 14 w 63"/>
                  <a:gd name="T7" fmla="*/ 59 h 65"/>
                  <a:gd name="T8" fmla="*/ 10 w 63"/>
                  <a:gd name="T9" fmla="*/ 55 h 65"/>
                  <a:gd name="T10" fmla="*/ 6 w 63"/>
                  <a:gd name="T11" fmla="*/ 50 h 65"/>
                  <a:gd name="T12" fmla="*/ 2 w 63"/>
                  <a:gd name="T13" fmla="*/ 46 h 65"/>
                  <a:gd name="T14" fmla="*/ 0 w 63"/>
                  <a:gd name="T15" fmla="*/ 40 h 65"/>
                  <a:gd name="T16" fmla="*/ 0 w 63"/>
                  <a:gd name="T17" fmla="*/ 32 h 65"/>
                  <a:gd name="T18" fmla="*/ 0 w 63"/>
                  <a:gd name="T19" fmla="*/ 26 h 65"/>
                  <a:gd name="T20" fmla="*/ 2 w 63"/>
                  <a:gd name="T21" fmla="*/ 20 h 65"/>
                  <a:gd name="T22" fmla="*/ 6 w 63"/>
                  <a:gd name="T23" fmla="*/ 14 h 65"/>
                  <a:gd name="T24" fmla="*/ 10 w 63"/>
                  <a:gd name="T25" fmla="*/ 10 h 65"/>
                  <a:gd name="T26" fmla="*/ 14 w 63"/>
                  <a:gd name="T27" fmla="*/ 6 h 65"/>
                  <a:gd name="T28" fmla="*/ 20 w 63"/>
                  <a:gd name="T29" fmla="*/ 2 h 65"/>
                  <a:gd name="T30" fmla="*/ 25 w 63"/>
                  <a:gd name="T31" fmla="*/ 0 h 65"/>
                  <a:gd name="T32" fmla="*/ 31 w 63"/>
                  <a:gd name="T33" fmla="*/ 0 h 65"/>
                  <a:gd name="T34" fmla="*/ 39 w 63"/>
                  <a:gd name="T35" fmla="*/ 0 h 65"/>
                  <a:gd name="T36" fmla="*/ 45 w 63"/>
                  <a:gd name="T37" fmla="*/ 2 h 65"/>
                  <a:gd name="T38" fmla="*/ 49 w 63"/>
                  <a:gd name="T39" fmla="*/ 6 h 65"/>
                  <a:gd name="T40" fmla="*/ 55 w 63"/>
                  <a:gd name="T41" fmla="*/ 10 h 65"/>
                  <a:gd name="T42" fmla="*/ 59 w 63"/>
                  <a:gd name="T43" fmla="*/ 14 h 65"/>
                  <a:gd name="T44" fmla="*/ 61 w 63"/>
                  <a:gd name="T45" fmla="*/ 20 h 65"/>
                  <a:gd name="T46" fmla="*/ 63 w 63"/>
                  <a:gd name="T47" fmla="*/ 26 h 65"/>
                  <a:gd name="T48" fmla="*/ 63 w 63"/>
                  <a:gd name="T49" fmla="*/ 32 h 65"/>
                  <a:gd name="T50" fmla="*/ 63 w 63"/>
                  <a:gd name="T51" fmla="*/ 40 h 65"/>
                  <a:gd name="T52" fmla="*/ 61 w 63"/>
                  <a:gd name="T53" fmla="*/ 46 h 65"/>
                  <a:gd name="T54" fmla="*/ 59 w 63"/>
                  <a:gd name="T55" fmla="*/ 50 h 65"/>
                  <a:gd name="T56" fmla="*/ 55 w 63"/>
                  <a:gd name="T57" fmla="*/ 55 h 65"/>
                  <a:gd name="T58" fmla="*/ 49 w 63"/>
                  <a:gd name="T59" fmla="*/ 59 h 65"/>
                  <a:gd name="T60" fmla="*/ 45 w 63"/>
                  <a:gd name="T61" fmla="*/ 61 h 65"/>
                  <a:gd name="T62" fmla="*/ 39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5" y="63"/>
                    </a:lnTo>
                    <a:lnTo>
                      <a:pt x="20" y="61"/>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5" y="0"/>
                    </a:lnTo>
                    <a:lnTo>
                      <a:pt x="31" y="0"/>
                    </a:lnTo>
                    <a:lnTo>
                      <a:pt x="39" y="0"/>
                    </a:lnTo>
                    <a:lnTo>
                      <a:pt x="45" y="2"/>
                    </a:lnTo>
                    <a:lnTo>
                      <a:pt x="49" y="6"/>
                    </a:lnTo>
                    <a:lnTo>
                      <a:pt x="55" y="10"/>
                    </a:lnTo>
                    <a:lnTo>
                      <a:pt x="59" y="14"/>
                    </a:lnTo>
                    <a:lnTo>
                      <a:pt x="61" y="20"/>
                    </a:lnTo>
                    <a:lnTo>
                      <a:pt x="63" y="26"/>
                    </a:lnTo>
                    <a:lnTo>
                      <a:pt x="63" y="32"/>
                    </a:lnTo>
                    <a:lnTo>
                      <a:pt x="63" y="40"/>
                    </a:lnTo>
                    <a:lnTo>
                      <a:pt x="61" y="46"/>
                    </a:lnTo>
                    <a:lnTo>
                      <a:pt x="59" y="50"/>
                    </a:lnTo>
                    <a:lnTo>
                      <a:pt x="55" y="55"/>
                    </a:lnTo>
                    <a:lnTo>
                      <a:pt x="49"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4" name="Freeform 747"/>
              <p:cNvSpPr>
                <a:spLocks/>
              </p:cNvSpPr>
              <p:nvPr/>
            </p:nvSpPr>
            <p:spPr bwMode="auto">
              <a:xfrm>
                <a:off x="5103" y="2504"/>
                <a:ext cx="63" cy="65"/>
              </a:xfrm>
              <a:custGeom>
                <a:avLst/>
                <a:gdLst>
                  <a:gd name="T0" fmla="*/ 31 w 63"/>
                  <a:gd name="T1" fmla="*/ 65 h 65"/>
                  <a:gd name="T2" fmla="*/ 31 w 63"/>
                  <a:gd name="T3" fmla="*/ 65 h 65"/>
                  <a:gd name="T4" fmla="*/ 25 w 63"/>
                  <a:gd name="T5" fmla="*/ 63 h 65"/>
                  <a:gd name="T6" fmla="*/ 20 w 63"/>
                  <a:gd name="T7" fmla="*/ 61 h 65"/>
                  <a:gd name="T8" fmla="*/ 14 w 63"/>
                  <a:gd name="T9" fmla="*/ 59 h 65"/>
                  <a:gd name="T10" fmla="*/ 10 w 63"/>
                  <a:gd name="T11" fmla="*/ 55 h 65"/>
                  <a:gd name="T12" fmla="*/ 6 w 63"/>
                  <a:gd name="T13" fmla="*/ 50 h 65"/>
                  <a:gd name="T14" fmla="*/ 2 w 63"/>
                  <a:gd name="T15" fmla="*/ 46 h 65"/>
                  <a:gd name="T16" fmla="*/ 0 w 63"/>
                  <a:gd name="T17" fmla="*/ 40 h 65"/>
                  <a:gd name="T18" fmla="*/ 0 w 63"/>
                  <a:gd name="T19" fmla="*/ 32 h 65"/>
                  <a:gd name="T20" fmla="*/ 0 w 63"/>
                  <a:gd name="T21" fmla="*/ 26 h 65"/>
                  <a:gd name="T22" fmla="*/ 2 w 63"/>
                  <a:gd name="T23" fmla="*/ 20 h 65"/>
                  <a:gd name="T24" fmla="*/ 6 w 63"/>
                  <a:gd name="T25" fmla="*/ 14 h 65"/>
                  <a:gd name="T26" fmla="*/ 10 w 63"/>
                  <a:gd name="T27" fmla="*/ 10 h 65"/>
                  <a:gd name="T28" fmla="*/ 14 w 63"/>
                  <a:gd name="T29" fmla="*/ 6 h 65"/>
                  <a:gd name="T30" fmla="*/ 20 w 63"/>
                  <a:gd name="T31" fmla="*/ 2 h 65"/>
                  <a:gd name="T32" fmla="*/ 25 w 63"/>
                  <a:gd name="T33" fmla="*/ 0 h 65"/>
                  <a:gd name="T34" fmla="*/ 31 w 63"/>
                  <a:gd name="T35" fmla="*/ 0 h 65"/>
                  <a:gd name="T36" fmla="*/ 39 w 63"/>
                  <a:gd name="T37" fmla="*/ 0 h 65"/>
                  <a:gd name="T38" fmla="*/ 45 w 63"/>
                  <a:gd name="T39" fmla="*/ 2 h 65"/>
                  <a:gd name="T40" fmla="*/ 49 w 63"/>
                  <a:gd name="T41" fmla="*/ 6 h 65"/>
                  <a:gd name="T42" fmla="*/ 55 w 63"/>
                  <a:gd name="T43" fmla="*/ 10 h 65"/>
                  <a:gd name="T44" fmla="*/ 59 w 63"/>
                  <a:gd name="T45" fmla="*/ 14 h 65"/>
                  <a:gd name="T46" fmla="*/ 61 w 63"/>
                  <a:gd name="T47" fmla="*/ 20 h 65"/>
                  <a:gd name="T48" fmla="*/ 63 w 63"/>
                  <a:gd name="T49" fmla="*/ 26 h 65"/>
                  <a:gd name="T50" fmla="*/ 63 w 63"/>
                  <a:gd name="T51" fmla="*/ 32 h 65"/>
                  <a:gd name="T52" fmla="*/ 63 w 63"/>
                  <a:gd name="T53" fmla="*/ 40 h 65"/>
                  <a:gd name="T54" fmla="*/ 61 w 63"/>
                  <a:gd name="T55" fmla="*/ 46 h 65"/>
                  <a:gd name="T56" fmla="*/ 59 w 63"/>
                  <a:gd name="T57" fmla="*/ 50 h 65"/>
                  <a:gd name="T58" fmla="*/ 55 w 63"/>
                  <a:gd name="T59" fmla="*/ 55 h 65"/>
                  <a:gd name="T60" fmla="*/ 49 w 63"/>
                  <a:gd name="T61" fmla="*/ 59 h 65"/>
                  <a:gd name="T62" fmla="*/ 45 w 63"/>
                  <a:gd name="T63" fmla="*/ 61 h 65"/>
                  <a:gd name="T64" fmla="*/ 39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5" y="63"/>
                    </a:lnTo>
                    <a:lnTo>
                      <a:pt x="20" y="61"/>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5" y="0"/>
                    </a:lnTo>
                    <a:lnTo>
                      <a:pt x="31" y="0"/>
                    </a:lnTo>
                    <a:lnTo>
                      <a:pt x="39" y="0"/>
                    </a:lnTo>
                    <a:lnTo>
                      <a:pt x="45" y="2"/>
                    </a:lnTo>
                    <a:lnTo>
                      <a:pt x="49" y="6"/>
                    </a:lnTo>
                    <a:lnTo>
                      <a:pt x="55" y="10"/>
                    </a:lnTo>
                    <a:lnTo>
                      <a:pt x="59" y="14"/>
                    </a:lnTo>
                    <a:lnTo>
                      <a:pt x="61" y="20"/>
                    </a:lnTo>
                    <a:lnTo>
                      <a:pt x="63" y="26"/>
                    </a:lnTo>
                    <a:lnTo>
                      <a:pt x="63" y="32"/>
                    </a:lnTo>
                    <a:lnTo>
                      <a:pt x="63" y="40"/>
                    </a:lnTo>
                    <a:lnTo>
                      <a:pt x="61" y="46"/>
                    </a:lnTo>
                    <a:lnTo>
                      <a:pt x="59" y="50"/>
                    </a:lnTo>
                    <a:lnTo>
                      <a:pt x="55" y="55"/>
                    </a:lnTo>
                    <a:lnTo>
                      <a:pt x="49"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5" name="Freeform 748"/>
              <p:cNvSpPr>
                <a:spLocks/>
              </p:cNvSpPr>
              <p:nvPr/>
            </p:nvSpPr>
            <p:spPr bwMode="auto">
              <a:xfrm>
                <a:off x="5138" y="2540"/>
                <a:ext cx="63" cy="65"/>
              </a:xfrm>
              <a:custGeom>
                <a:avLst/>
                <a:gdLst>
                  <a:gd name="T0" fmla="*/ 32 w 63"/>
                  <a:gd name="T1" fmla="*/ 0 h 65"/>
                  <a:gd name="T2" fmla="*/ 38 w 63"/>
                  <a:gd name="T3" fmla="*/ 2 h 65"/>
                  <a:gd name="T4" fmla="*/ 46 w 63"/>
                  <a:gd name="T5" fmla="*/ 4 h 65"/>
                  <a:gd name="T6" fmla="*/ 50 w 63"/>
                  <a:gd name="T7" fmla="*/ 6 h 65"/>
                  <a:gd name="T8" fmla="*/ 55 w 63"/>
                  <a:gd name="T9" fmla="*/ 10 h 65"/>
                  <a:gd name="T10" fmla="*/ 59 w 63"/>
                  <a:gd name="T11" fmla="*/ 14 h 65"/>
                  <a:gd name="T12" fmla="*/ 61 w 63"/>
                  <a:gd name="T13" fmla="*/ 19 h 65"/>
                  <a:gd name="T14" fmla="*/ 63 w 63"/>
                  <a:gd name="T15" fmla="*/ 25 h 65"/>
                  <a:gd name="T16" fmla="*/ 63 w 63"/>
                  <a:gd name="T17" fmla="*/ 33 h 65"/>
                  <a:gd name="T18" fmla="*/ 63 w 63"/>
                  <a:gd name="T19" fmla="*/ 39 h 65"/>
                  <a:gd name="T20" fmla="*/ 61 w 63"/>
                  <a:gd name="T21" fmla="*/ 45 h 65"/>
                  <a:gd name="T22" fmla="*/ 59 w 63"/>
                  <a:gd name="T23" fmla="*/ 51 h 65"/>
                  <a:gd name="T24" fmla="*/ 55 w 63"/>
                  <a:gd name="T25" fmla="*/ 55 h 65"/>
                  <a:gd name="T26" fmla="*/ 50 w 63"/>
                  <a:gd name="T27" fmla="*/ 59 h 65"/>
                  <a:gd name="T28" fmla="*/ 46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6 w 63"/>
                  <a:gd name="T55" fmla="*/ 14 h 65"/>
                  <a:gd name="T56" fmla="*/ 10 w 63"/>
                  <a:gd name="T57" fmla="*/ 10 h 65"/>
                  <a:gd name="T58" fmla="*/ 14 w 63"/>
                  <a:gd name="T59" fmla="*/ 6 h 65"/>
                  <a:gd name="T60" fmla="*/ 20 w 63"/>
                  <a:gd name="T61" fmla="*/ 4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6" y="4"/>
                    </a:lnTo>
                    <a:lnTo>
                      <a:pt x="50" y="6"/>
                    </a:lnTo>
                    <a:lnTo>
                      <a:pt x="55" y="10"/>
                    </a:lnTo>
                    <a:lnTo>
                      <a:pt x="59" y="14"/>
                    </a:lnTo>
                    <a:lnTo>
                      <a:pt x="61" y="19"/>
                    </a:lnTo>
                    <a:lnTo>
                      <a:pt x="63" y="25"/>
                    </a:lnTo>
                    <a:lnTo>
                      <a:pt x="63" y="33"/>
                    </a:lnTo>
                    <a:lnTo>
                      <a:pt x="63" y="39"/>
                    </a:lnTo>
                    <a:lnTo>
                      <a:pt x="61" y="45"/>
                    </a:lnTo>
                    <a:lnTo>
                      <a:pt x="59" y="51"/>
                    </a:lnTo>
                    <a:lnTo>
                      <a:pt x="55" y="55"/>
                    </a:lnTo>
                    <a:lnTo>
                      <a:pt x="50" y="59"/>
                    </a:lnTo>
                    <a:lnTo>
                      <a:pt x="46" y="63"/>
                    </a:lnTo>
                    <a:lnTo>
                      <a:pt x="38"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6" name="Freeform 749"/>
              <p:cNvSpPr>
                <a:spLocks/>
              </p:cNvSpPr>
              <p:nvPr/>
            </p:nvSpPr>
            <p:spPr bwMode="auto">
              <a:xfrm>
                <a:off x="5138" y="2540"/>
                <a:ext cx="63" cy="65"/>
              </a:xfrm>
              <a:custGeom>
                <a:avLst/>
                <a:gdLst>
                  <a:gd name="T0" fmla="*/ 32 w 63"/>
                  <a:gd name="T1" fmla="*/ 0 h 65"/>
                  <a:gd name="T2" fmla="*/ 32 w 63"/>
                  <a:gd name="T3" fmla="*/ 0 h 65"/>
                  <a:gd name="T4" fmla="*/ 38 w 63"/>
                  <a:gd name="T5" fmla="*/ 2 h 65"/>
                  <a:gd name="T6" fmla="*/ 46 w 63"/>
                  <a:gd name="T7" fmla="*/ 4 h 65"/>
                  <a:gd name="T8" fmla="*/ 50 w 63"/>
                  <a:gd name="T9" fmla="*/ 6 h 65"/>
                  <a:gd name="T10" fmla="*/ 55 w 63"/>
                  <a:gd name="T11" fmla="*/ 10 h 65"/>
                  <a:gd name="T12" fmla="*/ 59 w 63"/>
                  <a:gd name="T13" fmla="*/ 14 h 65"/>
                  <a:gd name="T14" fmla="*/ 61 w 63"/>
                  <a:gd name="T15" fmla="*/ 19 h 65"/>
                  <a:gd name="T16" fmla="*/ 63 w 63"/>
                  <a:gd name="T17" fmla="*/ 25 h 65"/>
                  <a:gd name="T18" fmla="*/ 63 w 63"/>
                  <a:gd name="T19" fmla="*/ 33 h 65"/>
                  <a:gd name="T20" fmla="*/ 63 w 63"/>
                  <a:gd name="T21" fmla="*/ 39 h 65"/>
                  <a:gd name="T22" fmla="*/ 61 w 63"/>
                  <a:gd name="T23" fmla="*/ 45 h 65"/>
                  <a:gd name="T24" fmla="*/ 59 w 63"/>
                  <a:gd name="T25" fmla="*/ 51 h 65"/>
                  <a:gd name="T26" fmla="*/ 55 w 63"/>
                  <a:gd name="T27" fmla="*/ 55 h 65"/>
                  <a:gd name="T28" fmla="*/ 50 w 63"/>
                  <a:gd name="T29" fmla="*/ 59 h 65"/>
                  <a:gd name="T30" fmla="*/ 46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6 w 63"/>
                  <a:gd name="T57" fmla="*/ 14 h 65"/>
                  <a:gd name="T58" fmla="*/ 10 w 63"/>
                  <a:gd name="T59" fmla="*/ 10 h 65"/>
                  <a:gd name="T60" fmla="*/ 14 w 63"/>
                  <a:gd name="T61" fmla="*/ 6 h 65"/>
                  <a:gd name="T62" fmla="*/ 20 w 63"/>
                  <a:gd name="T63" fmla="*/ 4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6" y="4"/>
                    </a:lnTo>
                    <a:lnTo>
                      <a:pt x="50" y="6"/>
                    </a:lnTo>
                    <a:lnTo>
                      <a:pt x="55" y="10"/>
                    </a:lnTo>
                    <a:lnTo>
                      <a:pt x="59" y="14"/>
                    </a:lnTo>
                    <a:lnTo>
                      <a:pt x="61" y="19"/>
                    </a:lnTo>
                    <a:lnTo>
                      <a:pt x="63" y="25"/>
                    </a:lnTo>
                    <a:lnTo>
                      <a:pt x="63" y="33"/>
                    </a:lnTo>
                    <a:lnTo>
                      <a:pt x="63" y="39"/>
                    </a:lnTo>
                    <a:lnTo>
                      <a:pt x="61" y="45"/>
                    </a:lnTo>
                    <a:lnTo>
                      <a:pt x="59" y="51"/>
                    </a:lnTo>
                    <a:lnTo>
                      <a:pt x="55" y="55"/>
                    </a:lnTo>
                    <a:lnTo>
                      <a:pt x="50" y="59"/>
                    </a:lnTo>
                    <a:lnTo>
                      <a:pt x="46" y="63"/>
                    </a:lnTo>
                    <a:lnTo>
                      <a:pt x="38"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7" name="Freeform 750"/>
              <p:cNvSpPr>
                <a:spLocks/>
              </p:cNvSpPr>
              <p:nvPr/>
            </p:nvSpPr>
            <p:spPr bwMode="auto">
              <a:xfrm>
                <a:off x="5162" y="2516"/>
                <a:ext cx="63" cy="65"/>
              </a:xfrm>
              <a:custGeom>
                <a:avLst/>
                <a:gdLst>
                  <a:gd name="T0" fmla="*/ 31 w 63"/>
                  <a:gd name="T1" fmla="*/ 0 h 65"/>
                  <a:gd name="T2" fmla="*/ 37 w 63"/>
                  <a:gd name="T3" fmla="*/ 0 h 65"/>
                  <a:gd name="T4" fmla="*/ 43 w 63"/>
                  <a:gd name="T5" fmla="*/ 2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2 h 65"/>
                  <a:gd name="T18" fmla="*/ 63 w 63"/>
                  <a:gd name="T19" fmla="*/ 40 h 65"/>
                  <a:gd name="T20" fmla="*/ 61 w 63"/>
                  <a:gd name="T21" fmla="*/ 45 h 65"/>
                  <a:gd name="T22" fmla="*/ 59 w 63"/>
                  <a:gd name="T23" fmla="*/ 49 h 65"/>
                  <a:gd name="T24" fmla="*/ 55 w 63"/>
                  <a:gd name="T25" fmla="*/ 55 h 65"/>
                  <a:gd name="T26" fmla="*/ 49 w 63"/>
                  <a:gd name="T27" fmla="*/ 59 h 65"/>
                  <a:gd name="T28" fmla="*/ 43 w 63"/>
                  <a:gd name="T29" fmla="*/ 63 h 65"/>
                  <a:gd name="T30" fmla="*/ 37 w 63"/>
                  <a:gd name="T31" fmla="*/ 63 h 65"/>
                  <a:gd name="T32" fmla="*/ 31 w 63"/>
                  <a:gd name="T33" fmla="*/ 65 h 65"/>
                  <a:gd name="T34" fmla="*/ 26 w 63"/>
                  <a:gd name="T35" fmla="*/ 63 h 65"/>
                  <a:gd name="T36" fmla="*/ 20 w 63"/>
                  <a:gd name="T37" fmla="*/ 63 h 65"/>
                  <a:gd name="T38" fmla="*/ 14 w 63"/>
                  <a:gd name="T39" fmla="*/ 59 h 65"/>
                  <a:gd name="T40" fmla="*/ 10 w 63"/>
                  <a:gd name="T41" fmla="*/ 55 h 65"/>
                  <a:gd name="T42" fmla="*/ 4 w 63"/>
                  <a:gd name="T43" fmla="*/ 49 h 65"/>
                  <a:gd name="T44" fmla="*/ 2 w 63"/>
                  <a:gd name="T45" fmla="*/ 45 h 65"/>
                  <a:gd name="T46" fmla="*/ 0 w 63"/>
                  <a:gd name="T47" fmla="*/ 40 h 65"/>
                  <a:gd name="T48" fmla="*/ 0 w 63"/>
                  <a:gd name="T49" fmla="*/ 32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10"/>
                    </a:lnTo>
                    <a:lnTo>
                      <a:pt x="59" y="14"/>
                    </a:lnTo>
                    <a:lnTo>
                      <a:pt x="61" y="20"/>
                    </a:lnTo>
                    <a:lnTo>
                      <a:pt x="63" y="26"/>
                    </a:lnTo>
                    <a:lnTo>
                      <a:pt x="63" y="32"/>
                    </a:lnTo>
                    <a:lnTo>
                      <a:pt x="63" y="40"/>
                    </a:lnTo>
                    <a:lnTo>
                      <a:pt x="61" y="45"/>
                    </a:lnTo>
                    <a:lnTo>
                      <a:pt x="59" y="49"/>
                    </a:lnTo>
                    <a:lnTo>
                      <a:pt x="55" y="55"/>
                    </a:lnTo>
                    <a:lnTo>
                      <a:pt x="49" y="59"/>
                    </a:lnTo>
                    <a:lnTo>
                      <a:pt x="43" y="63"/>
                    </a:lnTo>
                    <a:lnTo>
                      <a:pt x="37" y="63"/>
                    </a:lnTo>
                    <a:lnTo>
                      <a:pt x="31" y="65"/>
                    </a:lnTo>
                    <a:lnTo>
                      <a:pt x="26" y="63"/>
                    </a:lnTo>
                    <a:lnTo>
                      <a:pt x="20" y="63"/>
                    </a:lnTo>
                    <a:lnTo>
                      <a:pt x="14" y="59"/>
                    </a:lnTo>
                    <a:lnTo>
                      <a:pt x="10" y="55"/>
                    </a:lnTo>
                    <a:lnTo>
                      <a:pt x="4" y="49"/>
                    </a:lnTo>
                    <a:lnTo>
                      <a:pt x="2" y="45"/>
                    </a:lnTo>
                    <a:lnTo>
                      <a:pt x="0" y="40"/>
                    </a:lnTo>
                    <a:lnTo>
                      <a:pt x="0" y="32"/>
                    </a:lnTo>
                    <a:lnTo>
                      <a:pt x="0" y="26"/>
                    </a:lnTo>
                    <a:lnTo>
                      <a:pt x="2" y="20"/>
                    </a:lnTo>
                    <a:lnTo>
                      <a:pt x="4"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8" name="Freeform 751"/>
              <p:cNvSpPr>
                <a:spLocks/>
              </p:cNvSpPr>
              <p:nvPr/>
            </p:nvSpPr>
            <p:spPr bwMode="auto">
              <a:xfrm>
                <a:off x="5162" y="2516"/>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2 h 65"/>
                  <a:gd name="T20" fmla="*/ 63 w 63"/>
                  <a:gd name="T21" fmla="*/ 40 h 65"/>
                  <a:gd name="T22" fmla="*/ 61 w 63"/>
                  <a:gd name="T23" fmla="*/ 45 h 65"/>
                  <a:gd name="T24" fmla="*/ 59 w 63"/>
                  <a:gd name="T25" fmla="*/ 49 h 65"/>
                  <a:gd name="T26" fmla="*/ 55 w 63"/>
                  <a:gd name="T27" fmla="*/ 55 h 65"/>
                  <a:gd name="T28" fmla="*/ 49 w 63"/>
                  <a:gd name="T29" fmla="*/ 59 h 65"/>
                  <a:gd name="T30" fmla="*/ 43 w 63"/>
                  <a:gd name="T31" fmla="*/ 63 h 65"/>
                  <a:gd name="T32" fmla="*/ 37 w 63"/>
                  <a:gd name="T33" fmla="*/ 63 h 65"/>
                  <a:gd name="T34" fmla="*/ 31 w 63"/>
                  <a:gd name="T35" fmla="*/ 65 h 65"/>
                  <a:gd name="T36" fmla="*/ 26 w 63"/>
                  <a:gd name="T37" fmla="*/ 63 h 65"/>
                  <a:gd name="T38" fmla="*/ 20 w 63"/>
                  <a:gd name="T39" fmla="*/ 63 h 65"/>
                  <a:gd name="T40" fmla="*/ 14 w 63"/>
                  <a:gd name="T41" fmla="*/ 59 h 65"/>
                  <a:gd name="T42" fmla="*/ 10 w 63"/>
                  <a:gd name="T43" fmla="*/ 55 h 65"/>
                  <a:gd name="T44" fmla="*/ 4 w 63"/>
                  <a:gd name="T45" fmla="*/ 49 h 65"/>
                  <a:gd name="T46" fmla="*/ 2 w 63"/>
                  <a:gd name="T47" fmla="*/ 45 h 65"/>
                  <a:gd name="T48" fmla="*/ 0 w 63"/>
                  <a:gd name="T49" fmla="*/ 40 h 65"/>
                  <a:gd name="T50" fmla="*/ 0 w 63"/>
                  <a:gd name="T51" fmla="*/ 32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10"/>
                    </a:lnTo>
                    <a:lnTo>
                      <a:pt x="59" y="14"/>
                    </a:lnTo>
                    <a:lnTo>
                      <a:pt x="61" y="20"/>
                    </a:lnTo>
                    <a:lnTo>
                      <a:pt x="63" y="26"/>
                    </a:lnTo>
                    <a:lnTo>
                      <a:pt x="63" y="32"/>
                    </a:lnTo>
                    <a:lnTo>
                      <a:pt x="63" y="40"/>
                    </a:lnTo>
                    <a:lnTo>
                      <a:pt x="61" y="45"/>
                    </a:lnTo>
                    <a:lnTo>
                      <a:pt x="59" y="49"/>
                    </a:lnTo>
                    <a:lnTo>
                      <a:pt x="55" y="55"/>
                    </a:lnTo>
                    <a:lnTo>
                      <a:pt x="49" y="59"/>
                    </a:lnTo>
                    <a:lnTo>
                      <a:pt x="43" y="63"/>
                    </a:lnTo>
                    <a:lnTo>
                      <a:pt x="37" y="63"/>
                    </a:lnTo>
                    <a:lnTo>
                      <a:pt x="31" y="65"/>
                    </a:lnTo>
                    <a:lnTo>
                      <a:pt x="26" y="63"/>
                    </a:lnTo>
                    <a:lnTo>
                      <a:pt x="20" y="63"/>
                    </a:lnTo>
                    <a:lnTo>
                      <a:pt x="14" y="59"/>
                    </a:lnTo>
                    <a:lnTo>
                      <a:pt x="10" y="55"/>
                    </a:lnTo>
                    <a:lnTo>
                      <a:pt x="4" y="49"/>
                    </a:lnTo>
                    <a:lnTo>
                      <a:pt x="2" y="45"/>
                    </a:lnTo>
                    <a:lnTo>
                      <a:pt x="0" y="40"/>
                    </a:lnTo>
                    <a:lnTo>
                      <a:pt x="0" y="32"/>
                    </a:lnTo>
                    <a:lnTo>
                      <a:pt x="0" y="26"/>
                    </a:lnTo>
                    <a:lnTo>
                      <a:pt x="2" y="20"/>
                    </a:lnTo>
                    <a:lnTo>
                      <a:pt x="4"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9" name="Freeform 752"/>
              <p:cNvSpPr>
                <a:spLocks/>
              </p:cNvSpPr>
              <p:nvPr/>
            </p:nvSpPr>
            <p:spPr bwMode="auto">
              <a:xfrm>
                <a:off x="5121" y="2528"/>
                <a:ext cx="65" cy="65"/>
              </a:xfrm>
              <a:custGeom>
                <a:avLst/>
                <a:gdLst>
                  <a:gd name="T0" fmla="*/ 33 w 65"/>
                  <a:gd name="T1" fmla="*/ 65 h 65"/>
                  <a:gd name="T2" fmla="*/ 25 w 65"/>
                  <a:gd name="T3" fmla="*/ 65 h 65"/>
                  <a:gd name="T4" fmla="*/ 19 w 65"/>
                  <a:gd name="T5" fmla="*/ 63 h 65"/>
                  <a:gd name="T6" fmla="*/ 13 w 65"/>
                  <a:gd name="T7" fmla="*/ 61 h 65"/>
                  <a:gd name="T8" fmla="*/ 9 w 65"/>
                  <a:gd name="T9" fmla="*/ 55 h 65"/>
                  <a:gd name="T10" fmla="*/ 6 w 65"/>
                  <a:gd name="T11" fmla="*/ 51 h 65"/>
                  <a:gd name="T12" fmla="*/ 4 w 65"/>
                  <a:gd name="T13" fmla="*/ 45 h 65"/>
                  <a:gd name="T14" fmla="*/ 2 w 65"/>
                  <a:gd name="T15" fmla="*/ 39 h 65"/>
                  <a:gd name="T16" fmla="*/ 0 w 65"/>
                  <a:gd name="T17" fmla="*/ 33 h 65"/>
                  <a:gd name="T18" fmla="*/ 2 w 65"/>
                  <a:gd name="T19" fmla="*/ 26 h 65"/>
                  <a:gd name="T20" fmla="*/ 4 w 65"/>
                  <a:gd name="T21" fmla="*/ 22 h 65"/>
                  <a:gd name="T22" fmla="*/ 6 w 65"/>
                  <a:gd name="T23" fmla="*/ 16 h 65"/>
                  <a:gd name="T24" fmla="*/ 9 w 65"/>
                  <a:gd name="T25" fmla="*/ 10 h 65"/>
                  <a:gd name="T26" fmla="*/ 13 w 65"/>
                  <a:gd name="T27" fmla="*/ 6 h 65"/>
                  <a:gd name="T28" fmla="*/ 19 w 65"/>
                  <a:gd name="T29" fmla="*/ 4 h 65"/>
                  <a:gd name="T30" fmla="*/ 25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2 h 65"/>
                  <a:gd name="T46" fmla="*/ 65 w 65"/>
                  <a:gd name="T47" fmla="*/ 26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61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5"/>
                    </a:lnTo>
                    <a:lnTo>
                      <a:pt x="19" y="63"/>
                    </a:lnTo>
                    <a:lnTo>
                      <a:pt x="13" y="61"/>
                    </a:lnTo>
                    <a:lnTo>
                      <a:pt x="9" y="55"/>
                    </a:lnTo>
                    <a:lnTo>
                      <a:pt x="6" y="51"/>
                    </a:lnTo>
                    <a:lnTo>
                      <a:pt x="4" y="45"/>
                    </a:lnTo>
                    <a:lnTo>
                      <a:pt x="2" y="39"/>
                    </a:lnTo>
                    <a:lnTo>
                      <a:pt x="0" y="33"/>
                    </a:lnTo>
                    <a:lnTo>
                      <a:pt x="2" y="26"/>
                    </a:lnTo>
                    <a:lnTo>
                      <a:pt x="4" y="22"/>
                    </a:lnTo>
                    <a:lnTo>
                      <a:pt x="6" y="16"/>
                    </a:lnTo>
                    <a:lnTo>
                      <a:pt x="9" y="10"/>
                    </a:lnTo>
                    <a:lnTo>
                      <a:pt x="13" y="6"/>
                    </a:lnTo>
                    <a:lnTo>
                      <a:pt x="19" y="4"/>
                    </a:lnTo>
                    <a:lnTo>
                      <a:pt x="25" y="2"/>
                    </a:lnTo>
                    <a:lnTo>
                      <a:pt x="33" y="0"/>
                    </a:lnTo>
                    <a:lnTo>
                      <a:pt x="39" y="2"/>
                    </a:lnTo>
                    <a:lnTo>
                      <a:pt x="45" y="4"/>
                    </a:lnTo>
                    <a:lnTo>
                      <a:pt x="51" y="6"/>
                    </a:lnTo>
                    <a:lnTo>
                      <a:pt x="55" y="10"/>
                    </a:lnTo>
                    <a:lnTo>
                      <a:pt x="59" y="16"/>
                    </a:lnTo>
                    <a:lnTo>
                      <a:pt x="63" y="22"/>
                    </a:lnTo>
                    <a:lnTo>
                      <a:pt x="65" y="26"/>
                    </a:lnTo>
                    <a:lnTo>
                      <a:pt x="65" y="33"/>
                    </a:lnTo>
                    <a:lnTo>
                      <a:pt x="65" y="39"/>
                    </a:lnTo>
                    <a:lnTo>
                      <a:pt x="63" y="45"/>
                    </a:lnTo>
                    <a:lnTo>
                      <a:pt x="59" y="51"/>
                    </a:lnTo>
                    <a:lnTo>
                      <a:pt x="55" y="55"/>
                    </a:lnTo>
                    <a:lnTo>
                      <a:pt x="51" y="61"/>
                    </a:lnTo>
                    <a:lnTo>
                      <a:pt x="45" y="63"/>
                    </a:lnTo>
                    <a:lnTo>
                      <a:pt x="39" y="65"/>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0" name="Freeform 753"/>
              <p:cNvSpPr>
                <a:spLocks/>
              </p:cNvSpPr>
              <p:nvPr/>
            </p:nvSpPr>
            <p:spPr bwMode="auto">
              <a:xfrm>
                <a:off x="5121" y="2528"/>
                <a:ext cx="65" cy="65"/>
              </a:xfrm>
              <a:custGeom>
                <a:avLst/>
                <a:gdLst>
                  <a:gd name="T0" fmla="*/ 33 w 65"/>
                  <a:gd name="T1" fmla="*/ 65 h 65"/>
                  <a:gd name="T2" fmla="*/ 33 w 65"/>
                  <a:gd name="T3" fmla="*/ 65 h 65"/>
                  <a:gd name="T4" fmla="*/ 25 w 65"/>
                  <a:gd name="T5" fmla="*/ 65 h 65"/>
                  <a:gd name="T6" fmla="*/ 19 w 65"/>
                  <a:gd name="T7" fmla="*/ 63 h 65"/>
                  <a:gd name="T8" fmla="*/ 13 w 65"/>
                  <a:gd name="T9" fmla="*/ 61 h 65"/>
                  <a:gd name="T10" fmla="*/ 9 w 65"/>
                  <a:gd name="T11" fmla="*/ 55 h 65"/>
                  <a:gd name="T12" fmla="*/ 6 w 65"/>
                  <a:gd name="T13" fmla="*/ 51 h 65"/>
                  <a:gd name="T14" fmla="*/ 4 w 65"/>
                  <a:gd name="T15" fmla="*/ 45 h 65"/>
                  <a:gd name="T16" fmla="*/ 2 w 65"/>
                  <a:gd name="T17" fmla="*/ 39 h 65"/>
                  <a:gd name="T18" fmla="*/ 0 w 65"/>
                  <a:gd name="T19" fmla="*/ 33 h 65"/>
                  <a:gd name="T20" fmla="*/ 2 w 65"/>
                  <a:gd name="T21" fmla="*/ 26 h 65"/>
                  <a:gd name="T22" fmla="*/ 4 w 65"/>
                  <a:gd name="T23" fmla="*/ 22 h 65"/>
                  <a:gd name="T24" fmla="*/ 6 w 65"/>
                  <a:gd name="T25" fmla="*/ 16 h 65"/>
                  <a:gd name="T26" fmla="*/ 9 w 65"/>
                  <a:gd name="T27" fmla="*/ 10 h 65"/>
                  <a:gd name="T28" fmla="*/ 13 w 65"/>
                  <a:gd name="T29" fmla="*/ 6 h 65"/>
                  <a:gd name="T30" fmla="*/ 19 w 65"/>
                  <a:gd name="T31" fmla="*/ 4 h 65"/>
                  <a:gd name="T32" fmla="*/ 25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2 h 65"/>
                  <a:gd name="T48" fmla="*/ 65 w 65"/>
                  <a:gd name="T49" fmla="*/ 26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61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5"/>
                    </a:lnTo>
                    <a:lnTo>
                      <a:pt x="19" y="63"/>
                    </a:lnTo>
                    <a:lnTo>
                      <a:pt x="13" y="61"/>
                    </a:lnTo>
                    <a:lnTo>
                      <a:pt x="9" y="55"/>
                    </a:lnTo>
                    <a:lnTo>
                      <a:pt x="6" y="51"/>
                    </a:lnTo>
                    <a:lnTo>
                      <a:pt x="4" y="45"/>
                    </a:lnTo>
                    <a:lnTo>
                      <a:pt x="2" y="39"/>
                    </a:lnTo>
                    <a:lnTo>
                      <a:pt x="0" y="33"/>
                    </a:lnTo>
                    <a:lnTo>
                      <a:pt x="2" y="26"/>
                    </a:lnTo>
                    <a:lnTo>
                      <a:pt x="4" y="22"/>
                    </a:lnTo>
                    <a:lnTo>
                      <a:pt x="6" y="16"/>
                    </a:lnTo>
                    <a:lnTo>
                      <a:pt x="9" y="10"/>
                    </a:lnTo>
                    <a:lnTo>
                      <a:pt x="13" y="6"/>
                    </a:lnTo>
                    <a:lnTo>
                      <a:pt x="19" y="4"/>
                    </a:lnTo>
                    <a:lnTo>
                      <a:pt x="25" y="2"/>
                    </a:lnTo>
                    <a:lnTo>
                      <a:pt x="33" y="0"/>
                    </a:lnTo>
                    <a:lnTo>
                      <a:pt x="39" y="2"/>
                    </a:lnTo>
                    <a:lnTo>
                      <a:pt x="45" y="4"/>
                    </a:lnTo>
                    <a:lnTo>
                      <a:pt x="51" y="6"/>
                    </a:lnTo>
                    <a:lnTo>
                      <a:pt x="55" y="10"/>
                    </a:lnTo>
                    <a:lnTo>
                      <a:pt x="59" y="16"/>
                    </a:lnTo>
                    <a:lnTo>
                      <a:pt x="63" y="22"/>
                    </a:lnTo>
                    <a:lnTo>
                      <a:pt x="65" y="26"/>
                    </a:lnTo>
                    <a:lnTo>
                      <a:pt x="65" y="33"/>
                    </a:lnTo>
                    <a:lnTo>
                      <a:pt x="65" y="39"/>
                    </a:lnTo>
                    <a:lnTo>
                      <a:pt x="63" y="45"/>
                    </a:lnTo>
                    <a:lnTo>
                      <a:pt x="59" y="51"/>
                    </a:lnTo>
                    <a:lnTo>
                      <a:pt x="55" y="55"/>
                    </a:lnTo>
                    <a:lnTo>
                      <a:pt x="51" y="61"/>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1" name="Freeform 754"/>
              <p:cNvSpPr>
                <a:spLocks/>
              </p:cNvSpPr>
              <p:nvPr/>
            </p:nvSpPr>
            <p:spPr bwMode="auto">
              <a:xfrm>
                <a:off x="5160" y="2522"/>
                <a:ext cx="65" cy="65"/>
              </a:xfrm>
              <a:custGeom>
                <a:avLst/>
                <a:gdLst>
                  <a:gd name="T0" fmla="*/ 33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2 h 65"/>
                  <a:gd name="T18" fmla="*/ 2 w 65"/>
                  <a:gd name="T19" fmla="*/ 26 h 65"/>
                  <a:gd name="T20" fmla="*/ 4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3"/>
                    </a:lnTo>
                    <a:lnTo>
                      <a:pt x="20" y="61"/>
                    </a:lnTo>
                    <a:lnTo>
                      <a:pt x="14" y="59"/>
                    </a:lnTo>
                    <a:lnTo>
                      <a:pt x="10" y="55"/>
                    </a:lnTo>
                    <a:lnTo>
                      <a:pt x="6" y="51"/>
                    </a:lnTo>
                    <a:lnTo>
                      <a:pt x="4" y="45"/>
                    </a:lnTo>
                    <a:lnTo>
                      <a:pt x="2" y="39"/>
                    </a:lnTo>
                    <a:lnTo>
                      <a:pt x="0" y="32"/>
                    </a:lnTo>
                    <a:lnTo>
                      <a:pt x="2" y="26"/>
                    </a:lnTo>
                    <a:lnTo>
                      <a:pt x="4"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1"/>
                    </a:lnTo>
                    <a:lnTo>
                      <a:pt x="39" y="63"/>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2" name="Freeform 755"/>
              <p:cNvSpPr>
                <a:spLocks/>
              </p:cNvSpPr>
              <p:nvPr/>
            </p:nvSpPr>
            <p:spPr bwMode="auto">
              <a:xfrm>
                <a:off x="5160" y="2522"/>
                <a:ext cx="65" cy="65"/>
              </a:xfrm>
              <a:custGeom>
                <a:avLst/>
                <a:gdLst>
                  <a:gd name="T0" fmla="*/ 33 w 65"/>
                  <a:gd name="T1" fmla="*/ 65 h 65"/>
                  <a:gd name="T2" fmla="*/ 33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2 h 65"/>
                  <a:gd name="T20" fmla="*/ 2 w 65"/>
                  <a:gd name="T21" fmla="*/ 26 h 65"/>
                  <a:gd name="T22" fmla="*/ 4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3"/>
                    </a:lnTo>
                    <a:lnTo>
                      <a:pt x="20" y="61"/>
                    </a:lnTo>
                    <a:lnTo>
                      <a:pt x="14" y="59"/>
                    </a:lnTo>
                    <a:lnTo>
                      <a:pt x="10" y="55"/>
                    </a:lnTo>
                    <a:lnTo>
                      <a:pt x="6" y="51"/>
                    </a:lnTo>
                    <a:lnTo>
                      <a:pt x="4" y="45"/>
                    </a:lnTo>
                    <a:lnTo>
                      <a:pt x="2" y="39"/>
                    </a:lnTo>
                    <a:lnTo>
                      <a:pt x="0" y="32"/>
                    </a:lnTo>
                    <a:lnTo>
                      <a:pt x="2" y="26"/>
                    </a:lnTo>
                    <a:lnTo>
                      <a:pt x="4"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1"/>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3" name="Freeform 756"/>
              <p:cNvSpPr>
                <a:spLocks/>
              </p:cNvSpPr>
              <p:nvPr/>
            </p:nvSpPr>
            <p:spPr bwMode="auto">
              <a:xfrm>
                <a:off x="5127" y="2487"/>
                <a:ext cx="63" cy="65"/>
              </a:xfrm>
              <a:custGeom>
                <a:avLst/>
                <a:gdLst>
                  <a:gd name="T0" fmla="*/ 31 w 63"/>
                  <a:gd name="T1" fmla="*/ 65 h 65"/>
                  <a:gd name="T2" fmla="*/ 25 w 63"/>
                  <a:gd name="T3" fmla="*/ 63 h 65"/>
                  <a:gd name="T4" fmla="*/ 19 w 63"/>
                  <a:gd name="T5" fmla="*/ 63 h 65"/>
                  <a:gd name="T6" fmla="*/ 13 w 63"/>
                  <a:gd name="T7" fmla="*/ 59 h 65"/>
                  <a:gd name="T8" fmla="*/ 9 w 63"/>
                  <a:gd name="T9" fmla="*/ 55 h 65"/>
                  <a:gd name="T10" fmla="*/ 5 w 63"/>
                  <a:gd name="T11" fmla="*/ 51 h 65"/>
                  <a:gd name="T12" fmla="*/ 1 w 63"/>
                  <a:gd name="T13" fmla="*/ 45 h 65"/>
                  <a:gd name="T14" fmla="*/ 0 w 63"/>
                  <a:gd name="T15" fmla="*/ 39 h 65"/>
                  <a:gd name="T16" fmla="*/ 0 w 63"/>
                  <a:gd name="T17" fmla="*/ 31 h 65"/>
                  <a:gd name="T18" fmla="*/ 0 w 63"/>
                  <a:gd name="T19" fmla="*/ 25 h 65"/>
                  <a:gd name="T20" fmla="*/ 1 w 63"/>
                  <a:gd name="T21" fmla="*/ 19 h 65"/>
                  <a:gd name="T22" fmla="*/ 5 w 63"/>
                  <a:gd name="T23" fmla="*/ 13 h 65"/>
                  <a:gd name="T24" fmla="*/ 9 w 63"/>
                  <a:gd name="T25" fmla="*/ 9 h 65"/>
                  <a:gd name="T26" fmla="*/ 13 w 63"/>
                  <a:gd name="T27" fmla="*/ 6 h 65"/>
                  <a:gd name="T28" fmla="*/ 19 w 63"/>
                  <a:gd name="T29" fmla="*/ 2 h 65"/>
                  <a:gd name="T30" fmla="*/ 25 w 63"/>
                  <a:gd name="T31" fmla="*/ 0 h 65"/>
                  <a:gd name="T32" fmla="*/ 31 w 63"/>
                  <a:gd name="T33" fmla="*/ 0 h 65"/>
                  <a:gd name="T34" fmla="*/ 37 w 63"/>
                  <a:gd name="T35" fmla="*/ 0 h 65"/>
                  <a:gd name="T36" fmla="*/ 43 w 63"/>
                  <a:gd name="T37" fmla="*/ 2 h 65"/>
                  <a:gd name="T38" fmla="*/ 49 w 63"/>
                  <a:gd name="T39" fmla="*/ 6 h 65"/>
                  <a:gd name="T40" fmla="*/ 55 w 63"/>
                  <a:gd name="T41" fmla="*/ 9 h 65"/>
                  <a:gd name="T42" fmla="*/ 57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7 w 63"/>
                  <a:gd name="T55" fmla="*/ 51 h 65"/>
                  <a:gd name="T56" fmla="*/ 55 w 63"/>
                  <a:gd name="T57" fmla="*/ 55 h 65"/>
                  <a:gd name="T58" fmla="*/ 49 w 63"/>
                  <a:gd name="T59" fmla="*/ 59 h 65"/>
                  <a:gd name="T60" fmla="*/ 43 w 63"/>
                  <a:gd name="T61" fmla="*/ 63 h 65"/>
                  <a:gd name="T62" fmla="*/ 37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5" y="63"/>
                    </a:lnTo>
                    <a:lnTo>
                      <a:pt x="19" y="63"/>
                    </a:lnTo>
                    <a:lnTo>
                      <a:pt x="13" y="59"/>
                    </a:lnTo>
                    <a:lnTo>
                      <a:pt x="9" y="55"/>
                    </a:lnTo>
                    <a:lnTo>
                      <a:pt x="5" y="51"/>
                    </a:lnTo>
                    <a:lnTo>
                      <a:pt x="1" y="45"/>
                    </a:lnTo>
                    <a:lnTo>
                      <a:pt x="0" y="39"/>
                    </a:lnTo>
                    <a:lnTo>
                      <a:pt x="0" y="31"/>
                    </a:lnTo>
                    <a:lnTo>
                      <a:pt x="0" y="25"/>
                    </a:lnTo>
                    <a:lnTo>
                      <a:pt x="1" y="19"/>
                    </a:lnTo>
                    <a:lnTo>
                      <a:pt x="5" y="13"/>
                    </a:lnTo>
                    <a:lnTo>
                      <a:pt x="9" y="9"/>
                    </a:lnTo>
                    <a:lnTo>
                      <a:pt x="13" y="6"/>
                    </a:lnTo>
                    <a:lnTo>
                      <a:pt x="19" y="2"/>
                    </a:lnTo>
                    <a:lnTo>
                      <a:pt x="25" y="0"/>
                    </a:lnTo>
                    <a:lnTo>
                      <a:pt x="31" y="0"/>
                    </a:lnTo>
                    <a:lnTo>
                      <a:pt x="37" y="0"/>
                    </a:lnTo>
                    <a:lnTo>
                      <a:pt x="43" y="2"/>
                    </a:lnTo>
                    <a:lnTo>
                      <a:pt x="49" y="6"/>
                    </a:lnTo>
                    <a:lnTo>
                      <a:pt x="55" y="9"/>
                    </a:lnTo>
                    <a:lnTo>
                      <a:pt x="57" y="13"/>
                    </a:lnTo>
                    <a:lnTo>
                      <a:pt x="61" y="19"/>
                    </a:lnTo>
                    <a:lnTo>
                      <a:pt x="63" y="25"/>
                    </a:lnTo>
                    <a:lnTo>
                      <a:pt x="63" y="31"/>
                    </a:lnTo>
                    <a:lnTo>
                      <a:pt x="63" y="39"/>
                    </a:lnTo>
                    <a:lnTo>
                      <a:pt x="61" y="45"/>
                    </a:lnTo>
                    <a:lnTo>
                      <a:pt x="57" y="51"/>
                    </a:lnTo>
                    <a:lnTo>
                      <a:pt x="55" y="55"/>
                    </a:lnTo>
                    <a:lnTo>
                      <a:pt x="49" y="59"/>
                    </a:lnTo>
                    <a:lnTo>
                      <a:pt x="43" y="63"/>
                    </a:lnTo>
                    <a:lnTo>
                      <a:pt x="37"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4" name="Freeform 757"/>
              <p:cNvSpPr>
                <a:spLocks/>
              </p:cNvSpPr>
              <p:nvPr/>
            </p:nvSpPr>
            <p:spPr bwMode="auto">
              <a:xfrm>
                <a:off x="5127" y="2487"/>
                <a:ext cx="63" cy="65"/>
              </a:xfrm>
              <a:custGeom>
                <a:avLst/>
                <a:gdLst>
                  <a:gd name="T0" fmla="*/ 31 w 63"/>
                  <a:gd name="T1" fmla="*/ 65 h 65"/>
                  <a:gd name="T2" fmla="*/ 31 w 63"/>
                  <a:gd name="T3" fmla="*/ 65 h 65"/>
                  <a:gd name="T4" fmla="*/ 25 w 63"/>
                  <a:gd name="T5" fmla="*/ 63 h 65"/>
                  <a:gd name="T6" fmla="*/ 19 w 63"/>
                  <a:gd name="T7" fmla="*/ 63 h 65"/>
                  <a:gd name="T8" fmla="*/ 13 w 63"/>
                  <a:gd name="T9" fmla="*/ 59 h 65"/>
                  <a:gd name="T10" fmla="*/ 9 w 63"/>
                  <a:gd name="T11" fmla="*/ 55 h 65"/>
                  <a:gd name="T12" fmla="*/ 5 w 63"/>
                  <a:gd name="T13" fmla="*/ 51 h 65"/>
                  <a:gd name="T14" fmla="*/ 1 w 63"/>
                  <a:gd name="T15" fmla="*/ 45 h 65"/>
                  <a:gd name="T16" fmla="*/ 0 w 63"/>
                  <a:gd name="T17" fmla="*/ 39 h 65"/>
                  <a:gd name="T18" fmla="*/ 0 w 63"/>
                  <a:gd name="T19" fmla="*/ 31 h 65"/>
                  <a:gd name="T20" fmla="*/ 0 w 63"/>
                  <a:gd name="T21" fmla="*/ 25 h 65"/>
                  <a:gd name="T22" fmla="*/ 1 w 63"/>
                  <a:gd name="T23" fmla="*/ 19 h 65"/>
                  <a:gd name="T24" fmla="*/ 5 w 63"/>
                  <a:gd name="T25" fmla="*/ 13 h 65"/>
                  <a:gd name="T26" fmla="*/ 9 w 63"/>
                  <a:gd name="T27" fmla="*/ 9 h 65"/>
                  <a:gd name="T28" fmla="*/ 13 w 63"/>
                  <a:gd name="T29" fmla="*/ 6 h 65"/>
                  <a:gd name="T30" fmla="*/ 19 w 63"/>
                  <a:gd name="T31" fmla="*/ 2 h 65"/>
                  <a:gd name="T32" fmla="*/ 25 w 63"/>
                  <a:gd name="T33" fmla="*/ 0 h 65"/>
                  <a:gd name="T34" fmla="*/ 31 w 63"/>
                  <a:gd name="T35" fmla="*/ 0 h 65"/>
                  <a:gd name="T36" fmla="*/ 37 w 63"/>
                  <a:gd name="T37" fmla="*/ 0 h 65"/>
                  <a:gd name="T38" fmla="*/ 43 w 63"/>
                  <a:gd name="T39" fmla="*/ 2 h 65"/>
                  <a:gd name="T40" fmla="*/ 49 w 63"/>
                  <a:gd name="T41" fmla="*/ 6 h 65"/>
                  <a:gd name="T42" fmla="*/ 55 w 63"/>
                  <a:gd name="T43" fmla="*/ 9 h 65"/>
                  <a:gd name="T44" fmla="*/ 57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7 w 63"/>
                  <a:gd name="T57" fmla="*/ 51 h 65"/>
                  <a:gd name="T58" fmla="*/ 55 w 63"/>
                  <a:gd name="T59" fmla="*/ 55 h 65"/>
                  <a:gd name="T60" fmla="*/ 49 w 63"/>
                  <a:gd name="T61" fmla="*/ 59 h 65"/>
                  <a:gd name="T62" fmla="*/ 43 w 63"/>
                  <a:gd name="T63" fmla="*/ 63 h 65"/>
                  <a:gd name="T64" fmla="*/ 37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5" y="63"/>
                    </a:lnTo>
                    <a:lnTo>
                      <a:pt x="19" y="63"/>
                    </a:lnTo>
                    <a:lnTo>
                      <a:pt x="13" y="59"/>
                    </a:lnTo>
                    <a:lnTo>
                      <a:pt x="9" y="55"/>
                    </a:lnTo>
                    <a:lnTo>
                      <a:pt x="5" y="51"/>
                    </a:lnTo>
                    <a:lnTo>
                      <a:pt x="1" y="45"/>
                    </a:lnTo>
                    <a:lnTo>
                      <a:pt x="0" y="39"/>
                    </a:lnTo>
                    <a:lnTo>
                      <a:pt x="0" y="31"/>
                    </a:lnTo>
                    <a:lnTo>
                      <a:pt x="0" y="25"/>
                    </a:lnTo>
                    <a:lnTo>
                      <a:pt x="1" y="19"/>
                    </a:lnTo>
                    <a:lnTo>
                      <a:pt x="5" y="13"/>
                    </a:lnTo>
                    <a:lnTo>
                      <a:pt x="9" y="9"/>
                    </a:lnTo>
                    <a:lnTo>
                      <a:pt x="13" y="6"/>
                    </a:lnTo>
                    <a:lnTo>
                      <a:pt x="19" y="2"/>
                    </a:lnTo>
                    <a:lnTo>
                      <a:pt x="25" y="0"/>
                    </a:lnTo>
                    <a:lnTo>
                      <a:pt x="31" y="0"/>
                    </a:lnTo>
                    <a:lnTo>
                      <a:pt x="37" y="0"/>
                    </a:lnTo>
                    <a:lnTo>
                      <a:pt x="43" y="2"/>
                    </a:lnTo>
                    <a:lnTo>
                      <a:pt x="49" y="6"/>
                    </a:lnTo>
                    <a:lnTo>
                      <a:pt x="55" y="9"/>
                    </a:lnTo>
                    <a:lnTo>
                      <a:pt x="57" y="13"/>
                    </a:lnTo>
                    <a:lnTo>
                      <a:pt x="61" y="19"/>
                    </a:lnTo>
                    <a:lnTo>
                      <a:pt x="63" y="25"/>
                    </a:lnTo>
                    <a:lnTo>
                      <a:pt x="63" y="31"/>
                    </a:lnTo>
                    <a:lnTo>
                      <a:pt x="63" y="39"/>
                    </a:lnTo>
                    <a:lnTo>
                      <a:pt x="61" y="45"/>
                    </a:lnTo>
                    <a:lnTo>
                      <a:pt x="57" y="51"/>
                    </a:lnTo>
                    <a:lnTo>
                      <a:pt x="55" y="55"/>
                    </a:lnTo>
                    <a:lnTo>
                      <a:pt x="49" y="59"/>
                    </a:lnTo>
                    <a:lnTo>
                      <a:pt x="43" y="63"/>
                    </a:lnTo>
                    <a:lnTo>
                      <a:pt x="37"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5" name="Freeform 758"/>
              <p:cNvSpPr>
                <a:spLocks/>
              </p:cNvSpPr>
              <p:nvPr/>
            </p:nvSpPr>
            <p:spPr bwMode="auto">
              <a:xfrm>
                <a:off x="5256" y="2473"/>
                <a:ext cx="65" cy="63"/>
              </a:xfrm>
              <a:custGeom>
                <a:avLst/>
                <a:gdLst>
                  <a:gd name="T0" fmla="*/ 65 w 65"/>
                  <a:gd name="T1" fmla="*/ 31 h 63"/>
                  <a:gd name="T2" fmla="*/ 63 w 65"/>
                  <a:gd name="T3" fmla="*/ 39 h 63"/>
                  <a:gd name="T4" fmla="*/ 63 w 65"/>
                  <a:gd name="T5" fmla="*/ 43 h 63"/>
                  <a:gd name="T6" fmla="*/ 60 w 65"/>
                  <a:gd name="T7" fmla="*/ 49 h 63"/>
                  <a:gd name="T8" fmla="*/ 56 w 65"/>
                  <a:gd name="T9" fmla="*/ 55 h 63"/>
                  <a:gd name="T10" fmla="*/ 50 w 65"/>
                  <a:gd name="T11" fmla="*/ 59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9 h 63"/>
                  <a:gd name="T32" fmla="*/ 0 w 65"/>
                  <a:gd name="T33" fmla="*/ 31 h 63"/>
                  <a:gd name="T34" fmla="*/ 0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6 w 65"/>
                  <a:gd name="T53" fmla="*/ 2 h 63"/>
                  <a:gd name="T54" fmla="*/ 50 w 65"/>
                  <a:gd name="T55" fmla="*/ 6 h 63"/>
                  <a:gd name="T56" fmla="*/ 56 w 65"/>
                  <a:gd name="T57" fmla="*/ 10 h 63"/>
                  <a:gd name="T58" fmla="*/ 60 w 65"/>
                  <a:gd name="T59" fmla="*/ 14 h 63"/>
                  <a:gd name="T60" fmla="*/ 63 w 65"/>
                  <a:gd name="T61" fmla="*/ 20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9"/>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6" name="Freeform 759"/>
              <p:cNvSpPr>
                <a:spLocks/>
              </p:cNvSpPr>
              <p:nvPr/>
            </p:nvSpPr>
            <p:spPr bwMode="auto">
              <a:xfrm>
                <a:off x="5256" y="2473"/>
                <a:ext cx="65" cy="63"/>
              </a:xfrm>
              <a:custGeom>
                <a:avLst/>
                <a:gdLst>
                  <a:gd name="T0" fmla="*/ 65 w 65"/>
                  <a:gd name="T1" fmla="*/ 31 h 63"/>
                  <a:gd name="T2" fmla="*/ 65 w 65"/>
                  <a:gd name="T3" fmla="*/ 31 h 63"/>
                  <a:gd name="T4" fmla="*/ 63 w 65"/>
                  <a:gd name="T5" fmla="*/ 39 h 63"/>
                  <a:gd name="T6" fmla="*/ 63 w 65"/>
                  <a:gd name="T7" fmla="*/ 43 h 63"/>
                  <a:gd name="T8" fmla="*/ 60 w 65"/>
                  <a:gd name="T9" fmla="*/ 49 h 63"/>
                  <a:gd name="T10" fmla="*/ 56 w 65"/>
                  <a:gd name="T11" fmla="*/ 55 h 63"/>
                  <a:gd name="T12" fmla="*/ 50 w 65"/>
                  <a:gd name="T13" fmla="*/ 59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9 h 63"/>
                  <a:gd name="T34" fmla="*/ 0 w 65"/>
                  <a:gd name="T35" fmla="*/ 31 h 63"/>
                  <a:gd name="T36" fmla="*/ 0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6 w 65"/>
                  <a:gd name="T55" fmla="*/ 2 h 63"/>
                  <a:gd name="T56" fmla="*/ 50 w 65"/>
                  <a:gd name="T57" fmla="*/ 6 h 63"/>
                  <a:gd name="T58" fmla="*/ 56 w 65"/>
                  <a:gd name="T59" fmla="*/ 10 h 63"/>
                  <a:gd name="T60" fmla="*/ 60 w 65"/>
                  <a:gd name="T61" fmla="*/ 14 h 63"/>
                  <a:gd name="T62" fmla="*/ 63 w 65"/>
                  <a:gd name="T63" fmla="*/ 20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9"/>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7" name="Freeform 760"/>
              <p:cNvSpPr>
                <a:spLocks/>
              </p:cNvSpPr>
              <p:nvPr/>
            </p:nvSpPr>
            <p:spPr bwMode="auto">
              <a:xfrm>
                <a:off x="5207" y="2544"/>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49 w 65"/>
                  <a:gd name="T11" fmla="*/ 59 h 65"/>
                  <a:gd name="T12" fmla="*/ 46 w 65"/>
                  <a:gd name="T13" fmla="*/ 63 h 65"/>
                  <a:gd name="T14" fmla="*/ 40 w 65"/>
                  <a:gd name="T15" fmla="*/ 63 h 65"/>
                  <a:gd name="T16" fmla="*/ 32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1 h 65"/>
                  <a:gd name="T34" fmla="*/ 0 w 65"/>
                  <a:gd name="T35" fmla="*/ 25 h 65"/>
                  <a:gd name="T36" fmla="*/ 2 w 65"/>
                  <a:gd name="T37" fmla="*/ 19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6 w 65"/>
                  <a:gd name="T53" fmla="*/ 2 h 65"/>
                  <a:gd name="T54" fmla="*/ 49 w 65"/>
                  <a:gd name="T55" fmla="*/ 6 h 65"/>
                  <a:gd name="T56" fmla="*/ 55 w 65"/>
                  <a:gd name="T57" fmla="*/ 10 h 65"/>
                  <a:gd name="T58" fmla="*/ 59 w 65"/>
                  <a:gd name="T59" fmla="*/ 14 h 65"/>
                  <a:gd name="T60" fmla="*/ 63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49" y="59"/>
                    </a:lnTo>
                    <a:lnTo>
                      <a:pt x="46" y="63"/>
                    </a:lnTo>
                    <a:lnTo>
                      <a:pt x="40" y="63"/>
                    </a:lnTo>
                    <a:lnTo>
                      <a:pt x="32" y="65"/>
                    </a:lnTo>
                    <a:lnTo>
                      <a:pt x="26" y="63"/>
                    </a:lnTo>
                    <a:lnTo>
                      <a:pt x="20" y="63"/>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6" y="2"/>
                    </a:lnTo>
                    <a:lnTo>
                      <a:pt x="49" y="6"/>
                    </a:lnTo>
                    <a:lnTo>
                      <a:pt x="55" y="10"/>
                    </a:lnTo>
                    <a:lnTo>
                      <a:pt x="59" y="14"/>
                    </a:lnTo>
                    <a:lnTo>
                      <a:pt x="63" y="19"/>
                    </a:lnTo>
                    <a:lnTo>
                      <a:pt x="63"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8" name="Freeform 761"/>
              <p:cNvSpPr>
                <a:spLocks/>
              </p:cNvSpPr>
              <p:nvPr/>
            </p:nvSpPr>
            <p:spPr bwMode="auto">
              <a:xfrm>
                <a:off x="5207" y="2544"/>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49 w 65"/>
                  <a:gd name="T13" fmla="*/ 59 h 65"/>
                  <a:gd name="T14" fmla="*/ 46 w 65"/>
                  <a:gd name="T15" fmla="*/ 63 h 65"/>
                  <a:gd name="T16" fmla="*/ 40 w 65"/>
                  <a:gd name="T17" fmla="*/ 63 h 65"/>
                  <a:gd name="T18" fmla="*/ 32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1 h 65"/>
                  <a:gd name="T36" fmla="*/ 0 w 65"/>
                  <a:gd name="T37" fmla="*/ 25 h 65"/>
                  <a:gd name="T38" fmla="*/ 2 w 65"/>
                  <a:gd name="T39" fmla="*/ 19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6 w 65"/>
                  <a:gd name="T55" fmla="*/ 2 h 65"/>
                  <a:gd name="T56" fmla="*/ 49 w 65"/>
                  <a:gd name="T57" fmla="*/ 6 h 65"/>
                  <a:gd name="T58" fmla="*/ 55 w 65"/>
                  <a:gd name="T59" fmla="*/ 10 h 65"/>
                  <a:gd name="T60" fmla="*/ 59 w 65"/>
                  <a:gd name="T61" fmla="*/ 14 h 65"/>
                  <a:gd name="T62" fmla="*/ 63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49" y="59"/>
                    </a:lnTo>
                    <a:lnTo>
                      <a:pt x="46" y="63"/>
                    </a:lnTo>
                    <a:lnTo>
                      <a:pt x="40" y="63"/>
                    </a:lnTo>
                    <a:lnTo>
                      <a:pt x="32" y="65"/>
                    </a:lnTo>
                    <a:lnTo>
                      <a:pt x="26" y="63"/>
                    </a:lnTo>
                    <a:lnTo>
                      <a:pt x="20" y="63"/>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6" y="2"/>
                    </a:lnTo>
                    <a:lnTo>
                      <a:pt x="49" y="6"/>
                    </a:lnTo>
                    <a:lnTo>
                      <a:pt x="55" y="10"/>
                    </a:lnTo>
                    <a:lnTo>
                      <a:pt x="59" y="14"/>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9" name="Freeform 762"/>
              <p:cNvSpPr>
                <a:spLocks/>
              </p:cNvSpPr>
              <p:nvPr/>
            </p:nvSpPr>
            <p:spPr bwMode="auto">
              <a:xfrm>
                <a:off x="5255" y="2500"/>
                <a:ext cx="63" cy="63"/>
              </a:xfrm>
              <a:custGeom>
                <a:avLst/>
                <a:gdLst>
                  <a:gd name="T0" fmla="*/ 0 w 63"/>
                  <a:gd name="T1" fmla="*/ 32 h 63"/>
                  <a:gd name="T2" fmla="*/ 0 w 63"/>
                  <a:gd name="T3" fmla="*/ 26 h 63"/>
                  <a:gd name="T4" fmla="*/ 1 w 63"/>
                  <a:gd name="T5" fmla="*/ 18 h 63"/>
                  <a:gd name="T6" fmla="*/ 3 w 63"/>
                  <a:gd name="T7" fmla="*/ 14 h 63"/>
                  <a:gd name="T8" fmla="*/ 7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18 h 63"/>
                  <a:gd name="T30" fmla="*/ 63 w 63"/>
                  <a:gd name="T31" fmla="*/ 26 h 63"/>
                  <a:gd name="T32" fmla="*/ 63 w 63"/>
                  <a:gd name="T33" fmla="*/ 32 h 63"/>
                  <a:gd name="T34" fmla="*/ 63 w 63"/>
                  <a:gd name="T35" fmla="*/ 38 h 63"/>
                  <a:gd name="T36" fmla="*/ 61 w 63"/>
                  <a:gd name="T37" fmla="*/ 44 h 63"/>
                  <a:gd name="T38" fmla="*/ 57 w 63"/>
                  <a:gd name="T39" fmla="*/ 50 h 63"/>
                  <a:gd name="T40" fmla="*/ 55 w 63"/>
                  <a:gd name="T41" fmla="*/ 54 h 63"/>
                  <a:gd name="T42" fmla="*/ 49 w 63"/>
                  <a:gd name="T43" fmla="*/ 58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8 h 63"/>
                  <a:gd name="T56" fmla="*/ 7 w 63"/>
                  <a:gd name="T57" fmla="*/ 54 h 63"/>
                  <a:gd name="T58" fmla="*/ 3 w 63"/>
                  <a:gd name="T59" fmla="*/ 50 h 63"/>
                  <a:gd name="T60" fmla="*/ 1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1" y="18"/>
                    </a:lnTo>
                    <a:lnTo>
                      <a:pt x="3" y="14"/>
                    </a:lnTo>
                    <a:lnTo>
                      <a:pt x="7" y="8"/>
                    </a:lnTo>
                    <a:lnTo>
                      <a:pt x="13" y="4"/>
                    </a:lnTo>
                    <a:lnTo>
                      <a:pt x="19" y="2"/>
                    </a:lnTo>
                    <a:lnTo>
                      <a:pt x="25" y="0"/>
                    </a:lnTo>
                    <a:lnTo>
                      <a:pt x="31" y="0"/>
                    </a:lnTo>
                    <a:lnTo>
                      <a:pt x="37" y="0"/>
                    </a:lnTo>
                    <a:lnTo>
                      <a:pt x="43" y="2"/>
                    </a:lnTo>
                    <a:lnTo>
                      <a:pt x="49" y="4"/>
                    </a:lnTo>
                    <a:lnTo>
                      <a:pt x="55" y="8"/>
                    </a:lnTo>
                    <a:lnTo>
                      <a:pt x="57" y="14"/>
                    </a:lnTo>
                    <a:lnTo>
                      <a:pt x="61" y="18"/>
                    </a:lnTo>
                    <a:lnTo>
                      <a:pt x="63" y="26"/>
                    </a:lnTo>
                    <a:lnTo>
                      <a:pt x="63" y="32"/>
                    </a:lnTo>
                    <a:lnTo>
                      <a:pt x="63" y="38"/>
                    </a:lnTo>
                    <a:lnTo>
                      <a:pt x="61" y="44"/>
                    </a:lnTo>
                    <a:lnTo>
                      <a:pt x="57" y="50"/>
                    </a:lnTo>
                    <a:lnTo>
                      <a:pt x="55" y="54"/>
                    </a:lnTo>
                    <a:lnTo>
                      <a:pt x="49" y="58"/>
                    </a:lnTo>
                    <a:lnTo>
                      <a:pt x="43" y="61"/>
                    </a:lnTo>
                    <a:lnTo>
                      <a:pt x="37" y="63"/>
                    </a:lnTo>
                    <a:lnTo>
                      <a:pt x="31" y="63"/>
                    </a:lnTo>
                    <a:lnTo>
                      <a:pt x="25" y="63"/>
                    </a:lnTo>
                    <a:lnTo>
                      <a:pt x="19" y="61"/>
                    </a:lnTo>
                    <a:lnTo>
                      <a:pt x="13" y="58"/>
                    </a:lnTo>
                    <a:lnTo>
                      <a:pt x="7" y="54"/>
                    </a:lnTo>
                    <a:lnTo>
                      <a:pt x="3" y="50"/>
                    </a:lnTo>
                    <a:lnTo>
                      <a:pt x="1"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0" name="Freeform 763"/>
              <p:cNvSpPr>
                <a:spLocks/>
              </p:cNvSpPr>
              <p:nvPr/>
            </p:nvSpPr>
            <p:spPr bwMode="auto">
              <a:xfrm>
                <a:off x="5255" y="2500"/>
                <a:ext cx="63" cy="63"/>
              </a:xfrm>
              <a:custGeom>
                <a:avLst/>
                <a:gdLst>
                  <a:gd name="T0" fmla="*/ 0 w 63"/>
                  <a:gd name="T1" fmla="*/ 32 h 63"/>
                  <a:gd name="T2" fmla="*/ 0 w 63"/>
                  <a:gd name="T3" fmla="*/ 32 h 63"/>
                  <a:gd name="T4" fmla="*/ 0 w 63"/>
                  <a:gd name="T5" fmla="*/ 26 h 63"/>
                  <a:gd name="T6" fmla="*/ 1 w 63"/>
                  <a:gd name="T7" fmla="*/ 18 h 63"/>
                  <a:gd name="T8" fmla="*/ 3 w 63"/>
                  <a:gd name="T9" fmla="*/ 14 h 63"/>
                  <a:gd name="T10" fmla="*/ 7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18 h 63"/>
                  <a:gd name="T32" fmla="*/ 63 w 63"/>
                  <a:gd name="T33" fmla="*/ 26 h 63"/>
                  <a:gd name="T34" fmla="*/ 63 w 63"/>
                  <a:gd name="T35" fmla="*/ 32 h 63"/>
                  <a:gd name="T36" fmla="*/ 63 w 63"/>
                  <a:gd name="T37" fmla="*/ 38 h 63"/>
                  <a:gd name="T38" fmla="*/ 61 w 63"/>
                  <a:gd name="T39" fmla="*/ 44 h 63"/>
                  <a:gd name="T40" fmla="*/ 57 w 63"/>
                  <a:gd name="T41" fmla="*/ 50 h 63"/>
                  <a:gd name="T42" fmla="*/ 55 w 63"/>
                  <a:gd name="T43" fmla="*/ 54 h 63"/>
                  <a:gd name="T44" fmla="*/ 49 w 63"/>
                  <a:gd name="T45" fmla="*/ 58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8 h 63"/>
                  <a:gd name="T58" fmla="*/ 7 w 63"/>
                  <a:gd name="T59" fmla="*/ 54 h 63"/>
                  <a:gd name="T60" fmla="*/ 3 w 63"/>
                  <a:gd name="T61" fmla="*/ 50 h 63"/>
                  <a:gd name="T62" fmla="*/ 1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1" y="18"/>
                    </a:lnTo>
                    <a:lnTo>
                      <a:pt x="3" y="14"/>
                    </a:lnTo>
                    <a:lnTo>
                      <a:pt x="7" y="8"/>
                    </a:lnTo>
                    <a:lnTo>
                      <a:pt x="13" y="4"/>
                    </a:lnTo>
                    <a:lnTo>
                      <a:pt x="19" y="2"/>
                    </a:lnTo>
                    <a:lnTo>
                      <a:pt x="25" y="0"/>
                    </a:lnTo>
                    <a:lnTo>
                      <a:pt x="31" y="0"/>
                    </a:lnTo>
                    <a:lnTo>
                      <a:pt x="37" y="0"/>
                    </a:lnTo>
                    <a:lnTo>
                      <a:pt x="43" y="2"/>
                    </a:lnTo>
                    <a:lnTo>
                      <a:pt x="49" y="4"/>
                    </a:lnTo>
                    <a:lnTo>
                      <a:pt x="55" y="8"/>
                    </a:lnTo>
                    <a:lnTo>
                      <a:pt x="57" y="14"/>
                    </a:lnTo>
                    <a:lnTo>
                      <a:pt x="61" y="18"/>
                    </a:lnTo>
                    <a:lnTo>
                      <a:pt x="63" y="26"/>
                    </a:lnTo>
                    <a:lnTo>
                      <a:pt x="63" y="32"/>
                    </a:lnTo>
                    <a:lnTo>
                      <a:pt x="63" y="38"/>
                    </a:lnTo>
                    <a:lnTo>
                      <a:pt x="61" y="44"/>
                    </a:lnTo>
                    <a:lnTo>
                      <a:pt x="57" y="50"/>
                    </a:lnTo>
                    <a:lnTo>
                      <a:pt x="55" y="54"/>
                    </a:lnTo>
                    <a:lnTo>
                      <a:pt x="49" y="58"/>
                    </a:lnTo>
                    <a:lnTo>
                      <a:pt x="43" y="61"/>
                    </a:lnTo>
                    <a:lnTo>
                      <a:pt x="37" y="63"/>
                    </a:lnTo>
                    <a:lnTo>
                      <a:pt x="31" y="63"/>
                    </a:lnTo>
                    <a:lnTo>
                      <a:pt x="25" y="63"/>
                    </a:lnTo>
                    <a:lnTo>
                      <a:pt x="19" y="61"/>
                    </a:lnTo>
                    <a:lnTo>
                      <a:pt x="13" y="58"/>
                    </a:lnTo>
                    <a:lnTo>
                      <a:pt x="7" y="54"/>
                    </a:lnTo>
                    <a:lnTo>
                      <a:pt x="3" y="50"/>
                    </a:lnTo>
                    <a:lnTo>
                      <a:pt x="1"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1" name="Freeform 764"/>
              <p:cNvSpPr>
                <a:spLocks/>
              </p:cNvSpPr>
              <p:nvPr/>
            </p:nvSpPr>
            <p:spPr bwMode="auto">
              <a:xfrm>
                <a:off x="5229" y="2477"/>
                <a:ext cx="65" cy="63"/>
              </a:xfrm>
              <a:custGeom>
                <a:avLst/>
                <a:gdLst>
                  <a:gd name="T0" fmla="*/ 0 w 65"/>
                  <a:gd name="T1" fmla="*/ 31 h 63"/>
                  <a:gd name="T2" fmla="*/ 2 w 65"/>
                  <a:gd name="T3" fmla="*/ 25 h 63"/>
                  <a:gd name="T4" fmla="*/ 2 w 65"/>
                  <a:gd name="T5" fmla="*/ 19 h 63"/>
                  <a:gd name="T6" fmla="*/ 6 w 65"/>
                  <a:gd name="T7" fmla="*/ 14 h 63"/>
                  <a:gd name="T8" fmla="*/ 10 w 65"/>
                  <a:gd name="T9" fmla="*/ 8 h 63"/>
                  <a:gd name="T10" fmla="*/ 14 w 65"/>
                  <a:gd name="T11" fmla="*/ 6 h 63"/>
                  <a:gd name="T12" fmla="*/ 20 w 65"/>
                  <a:gd name="T13" fmla="*/ 2 h 63"/>
                  <a:gd name="T14" fmla="*/ 26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19 h 63"/>
                  <a:gd name="T30" fmla="*/ 63 w 65"/>
                  <a:gd name="T31" fmla="*/ 25 h 63"/>
                  <a:gd name="T32" fmla="*/ 65 w 65"/>
                  <a:gd name="T33" fmla="*/ 31 h 63"/>
                  <a:gd name="T34" fmla="*/ 63 w 65"/>
                  <a:gd name="T35" fmla="*/ 37 h 63"/>
                  <a:gd name="T36" fmla="*/ 63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3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9"/>
                    </a:lnTo>
                    <a:lnTo>
                      <a:pt x="6" y="14"/>
                    </a:lnTo>
                    <a:lnTo>
                      <a:pt x="10" y="8"/>
                    </a:lnTo>
                    <a:lnTo>
                      <a:pt x="14" y="6"/>
                    </a:lnTo>
                    <a:lnTo>
                      <a:pt x="20" y="2"/>
                    </a:lnTo>
                    <a:lnTo>
                      <a:pt x="26" y="0"/>
                    </a:lnTo>
                    <a:lnTo>
                      <a:pt x="33" y="0"/>
                    </a:lnTo>
                    <a:lnTo>
                      <a:pt x="39" y="0"/>
                    </a:lnTo>
                    <a:lnTo>
                      <a:pt x="45" y="2"/>
                    </a:lnTo>
                    <a:lnTo>
                      <a:pt x="51" y="6"/>
                    </a:lnTo>
                    <a:lnTo>
                      <a:pt x="55" y="8"/>
                    </a:lnTo>
                    <a:lnTo>
                      <a:pt x="59" y="14"/>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5"/>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2" name="Freeform 765"/>
              <p:cNvSpPr>
                <a:spLocks/>
              </p:cNvSpPr>
              <p:nvPr/>
            </p:nvSpPr>
            <p:spPr bwMode="auto">
              <a:xfrm>
                <a:off x="5229" y="2477"/>
                <a:ext cx="65" cy="63"/>
              </a:xfrm>
              <a:custGeom>
                <a:avLst/>
                <a:gdLst>
                  <a:gd name="T0" fmla="*/ 0 w 65"/>
                  <a:gd name="T1" fmla="*/ 31 h 63"/>
                  <a:gd name="T2" fmla="*/ 0 w 65"/>
                  <a:gd name="T3" fmla="*/ 31 h 63"/>
                  <a:gd name="T4" fmla="*/ 2 w 65"/>
                  <a:gd name="T5" fmla="*/ 25 h 63"/>
                  <a:gd name="T6" fmla="*/ 2 w 65"/>
                  <a:gd name="T7" fmla="*/ 19 h 63"/>
                  <a:gd name="T8" fmla="*/ 6 w 65"/>
                  <a:gd name="T9" fmla="*/ 14 h 63"/>
                  <a:gd name="T10" fmla="*/ 10 w 65"/>
                  <a:gd name="T11" fmla="*/ 8 h 63"/>
                  <a:gd name="T12" fmla="*/ 14 w 65"/>
                  <a:gd name="T13" fmla="*/ 6 h 63"/>
                  <a:gd name="T14" fmla="*/ 20 w 65"/>
                  <a:gd name="T15" fmla="*/ 2 h 63"/>
                  <a:gd name="T16" fmla="*/ 26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19 h 63"/>
                  <a:gd name="T32" fmla="*/ 63 w 65"/>
                  <a:gd name="T33" fmla="*/ 25 h 63"/>
                  <a:gd name="T34" fmla="*/ 65 w 65"/>
                  <a:gd name="T35" fmla="*/ 31 h 63"/>
                  <a:gd name="T36" fmla="*/ 63 w 65"/>
                  <a:gd name="T37" fmla="*/ 37 h 63"/>
                  <a:gd name="T38" fmla="*/ 63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3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9"/>
                    </a:lnTo>
                    <a:lnTo>
                      <a:pt x="6" y="14"/>
                    </a:lnTo>
                    <a:lnTo>
                      <a:pt x="10" y="8"/>
                    </a:lnTo>
                    <a:lnTo>
                      <a:pt x="14" y="6"/>
                    </a:lnTo>
                    <a:lnTo>
                      <a:pt x="20" y="2"/>
                    </a:lnTo>
                    <a:lnTo>
                      <a:pt x="26" y="0"/>
                    </a:lnTo>
                    <a:lnTo>
                      <a:pt x="33" y="0"/>
                    </a:lnTo>
                    <a:lnTo>
                      <a:pt x="39" y="0"/>
                    </a:lnTo>
                    <a:lnTo>
                      <a:pt x="45" y="2"/>
                    </a:lnTo>
                    <a:lnTo>
                      <a:pt x="51" y="6"/>
                    </a:lnTo>
                    <a:lnTo>
                      <a:pt x="55" y="8"/>
                    </a:lnTo>
                    <a:lnTo>
                      <a:pt x="59" y="14"/>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5"/>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3" name="Freeform 766"/>
              <p:cNvSpPr>
                <a:spLocks/>
              </p:cNvSpPr>
              <p:nvPr/>
            </p:nvSpPr>
            <p:spPr bwMode="auto">
              <a:xfrm>
                <a:off x="5229" y="2532"/>
                <a:ext cx="65" cy="63"/>
              </a:xfrm>
              <a:custGeom>
                <a:avLst/>
                <a:gdLst>
                  <a:gd name="T0" fmla="*/ 0 w 65"/>
                  <a:gd name="T1" fmla="*/ 31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1 h 63"/>
                  <a:gd name="T34" fmla="*/ 63 w 65"/>
                  <a:gd name="T35" fmla="*/ 37 h 63"/>
                  <a:gd name="T36" fmla="*/ 61 w 65"/>
                  <a:gd name="T37" fmla="*/ 43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1" y="20"/>
                    </a:lnTo>
                    <a:lnTo>
                      <a:pt x="63" y="26"/>
                    </a:lnTo>
                    <a:lnTo>
                      <a:pt x="65" y="31"/>
                    </a:lnTo>
                    <a:lnTo>
                      <a:pt x="63" y="37"/>
                    </a:lnTo>
                    <a:lnTo>
                      <a:pt x="61"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4" name="Freeform 767"/>
              <p:cNvSpPr>
                <a:spLocks/>
              </p:cNvSpPr>
              <p:nvPr/>
            </p:nvSpPr>
            <p:spPr bwMode="auto">
              <a:xfrm>
                <a:off x="5229" y="2532"/>
                <a:ext cx="65" cy="63"/>
              </a:xfrm>
              <a:custGeom>
                <a:avLst/>
                <a:gdLst>
                  <a:gd name="T0" fmla="*/ 0 w 65"/>
                  <a:gd name="T1" fmla="*/ 31 h 63"/>
                  <a:gd name="T2" fmla="*/ 0 w 65"/>
                  <a:gd name="T3" fmla="*/ 31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1 h 63"/>
                  <a:gd name="T36" fmla="*/ 63 w 65"/>
                  <a:gd name="T37" fmla="*/ 37 h 63"/>
                  <a:gd name="T38" fmla="*/ 61 w 65"/>
                  <a:gd name="T39" fmla="*/ 43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1" y="20"/>
                    </a:lnTo>
                    <a:lnTo>
                      <a:pt x="63" y="26"/>
                    </a:lnTo>
                    <a:lnTo>
                      <a:pt x="65" y="31"/>
                    </a:lnTo>
                    <a:lnTo>
                      <a:pt x="63" y="37"/>
                    </a:lnTo>
                    <a:lnTo>
                      <a:pt x="61"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5" name="Freeform 768"/>
              <p:cNvSpPr>
                <a:spLocks/>
              </p:cNvSpPr>
              <p:nvPr/>
            </p:nvSpPr>
            <p:spPr bwMode="auto">
              <a:xfrm>
                <a:off x="5245" y="2487"/>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8 w 63"/>
                  <a:gd name="T25" fmla="*/ 55 h 65"/>
                  <a:gd name="T26" fmla="*/ 6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6 w 63"/>
                  <a:gd name="T39" fmla="*/ 15 h 65"/>
                  <a:gd name="T40" fmla="*/ 8 w 63"/>
                  <a:gd name="T41" fmla="*/ 9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9 h 65"/>
                  <a:gd name="T58" fmla="*/ 57 w 63"/>
                  <a:gd name="T59" fmla="*/ 15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39"/>
                    </a:lnTo>
                    <a:lnTo>
                      <a:pt x="0" y="33"/>
                    </a:lnTo>
                    <a:lnTo>
                      <a:pt x="0" y="25"/>
                    </a:lnTo>
                    <a:lnTo>
                      <a:pt x="2" y="19"/>
                    </a:lnTo>
                    <a:lnTo>
                      <a:pt x="6" y="15"/>
                    </a:lnTo>
                    <a:lnTo>
                      <a:pt x="8" y="9"/>
                    </a:lnTo>
                    <a:lnTo>
                      <a:pt x="13" y="6"/>
                    </a:lnTo>
                    <a:lnTo>
                      <a:pt x="19" y="4"/>
                    </a:lnTo>
                    <a:lnTo>
                      <a:pt x="25" y="2"/>
                    </a:lnTo>
                    <a:lnTo>
                      <a:pt x="31" y="0"/>
                    </a:lnTo>
                    <a:lnTo>
                      <a:pt x="37" y="2"/>
                    </a:lnTo>
                    <a:lnTo>
                      <a:pt x="43" y="4"/>
                    </a:lnTo>
                    <a:lnTo>
                      <a:pt x="49" y="6"/>
                    </a:lnTo>
                    <a:lnTo>
                      <a:pt x="55" y="9"/>
                    </a:lnTo>
                    <a:lnTo>
                      <a:pt x="57" y="15"/>
                    </a:lnTo>
                    <a:lnTo>
                      <a:pt x="61" y="19"/>
                    </a:lnTo>
                    <a:lnTo>
                      <a:pt x="63" y="25"/>
                    </a:lnTo>
                    <a:lnTo>
                      <a:pt x="63"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6" name="Freeform 769"/>
              <p:cNvSpPr>
                <a:spLocks/>
              </p:cNvSpPr>
              <p:nvPr/>
            </p:nvSpPr>
            <p:spPr bwMode="auto">
              <a:xfrm>
                <a:off x="5245" y="2487"/>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8 w 63"/>
                  <a:gd name="T27" fmla="*/ 55 h 65"/>
                  <a:gd name="T28" fmla="*/ 6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6 w 63"/>
                  <a:gd name="T41" fmla="*/ 15 h 65"/>
                  <a:gd name="T42" fmla="*/ 8 w 63"/>
                  <a:gd name="T43" fmla="*/ 9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9 h 65"/>
                  <a:gd name="T60" fmla="*/ 57 w 63"/>
                  <a:gd name="T61" fmla="*/ 15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39"/>
                    </a:lnTo>
                    <a:lnTo>
                      <a:pt x="0" y="33"/>
                    </a:lnTo>
                    <a:lnTo>
                      <a:pt x="0" y="25"/>
                    </a:lnTo>
                    <a:lnTo>
                      <a:pt x="2" y="19"/>
                    </a:lnTo>
                    <a:lnTo>
                      <a:pt x="6" y="15"/>
                    </a:lnTo>
                    <a:lnTo>
                      <a:pt x="8" y="9"/>
                    </a:lnTo>
                    <a:lnTo>
                      <a:pt x="13" y="6"/>
                    </a:lnTo>
                    <a:lnTo>
                      <a:pt x="19" y="4"/>
                    </a:lnTo>
                    <a:lnTo>
                      <a:pt x="25" y="2"/>
                    </a:lnTo>
                    <a:lnTo>
                      <a:pt x="31" y="0"/>
                    </a:lnTo>
                    <a:lnTo>
                      <a:pt x="37" y="2"/>
                    </a:lnTo>
                    <a:lnTo>
                      <a:pt x="43" y="4"/>
                    </a:lnTo>
                    <a:lnTo>
                      <a:pt x="49" y="6"/>
                    </a:lnTo>
                    <a:lnTo>
                      <a:pt x="55" y="9"/>
                    </a:lnTo>
                    <a:lnTo>
                      <a:pt x="57" y="15"/>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7" name="Freeform 770"/>
              <p:cNvSpPr>
                <a:spLocks/>
              </p:cNvSpPr>
              <p:nvPr/>
            </p:nvSpPr>
            <p:spPr bwMode="auto">
              <a:xfrm>
                <a:off x="5201" y="2500"/>
                <a:ext cx="63" cy="65"/>
              </a:xfrm>
              <a:custGeom>
                <a:avLst/>
                <a:gdLst>
                  <a:gd name="T0" fmla="*/ 63 w 63"/>
                  <a:gd name="T1" fmla="*/ 32 h 65"/>
                  <a:gd name="T2" fmla="*/ 63 w 63"/>
                  <a:gd name="T3" fmla="*/ 40 h 65"/>
                  <a:gd name="T4" fmla="*/ 61 w 63"/>
                  <a:gd name="T5" fmla="*/ 46 h 65"/>
                  <a:gd name="T6" fmla="*/ 59 w 63"/>
                  <a:gd name="T7" fmla="*/ 52 h 65"/>
                  <a:gd name="T8" fmla="*/ 55 w 63"/>
                  <a:gd name="T9" fmla="*/ 56 h 65"/>
                  <a:gd name="T10" fmla="*/ 50 w 63"/>
                  <a:gd name="T11" fmla="*/ 59 h 65"/>
                  <a:gd name="T12" fmla="*/ 44 w 63"/>
                  <a:gd name="T13" fmla="*/ 61 h 65"/>
                  <a:gd name="T14" fmla="*/ 40 w 63"/>
                  <a:gd name="T15" fmla="*/ 63 h 65"/>
                  <a:gd name="T16" fmla="*/ 32 w 63"/>
                  <a:gd name="T17" fmla="*/ 65 h 65"/>
                  <a:gd name="T18" fmla="*/ 26 w 63"/>
                  <a:gd name="T19" fmla="*/ 63 h 65"/>
                  <a:gd name="T20" fmla="*/ 20 w 63"/>
                  <a:gd name="T21" fmla="*/ 61 h 65"/>
                  <a:gd name="T22" fmla="*/ 14 w 63"/>
                  <a:gd name="T23" fmla="*/ 59 h 65"/>
                  <a:gd name="T24" fmla="*/ 10 w 63"/>
                  <a:gd name="T25" fmla="*/ 56 h 65"/>
                  <a:gd name="T26" fmla="*/ 6 w 63"/>
                  <a:gd name="T27" fmla="*/ 52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10 w 63"/>
                  <a:gd name="T41" fmla="*/ 10 h 65"/>
                  <a:gd name="T42" fmla="*/ 14 w 63"/>
                  <a:gd name="T43" fmla="*/ 6 h 65"/>
                  <a:gd name="T44" fmla="*/ 20 w 63"/>
                  <a:gd name="T45" fmla="*/ 2 h 65"/>
                  <a:gd name="T46" fmla="*/ 26 w 63"/>
                  <a:gd name="T47" fmla="*/ 0 h 65"/>
                  <a:gd name="T48" fmla="*/ 32 w 63"/>
                  <a:gd name="T49" fmla="*/ 0 h 65"/>
                  <a:gd name="T50" fmla="*/ 40 w 63"/>
                  <a:gd name="T51" fmla="*/ 0 h 65"/>
                  <a:gd name="T52" fmla="*/ 44 w 63"/>
                  <a:gd name="T53" fmla="*/ 2 h 65"/>
                  <a:gd name="T54" fmla="*/ 50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2"/>
                    </a:lnTo>
                    <a:lnTo>
                      <a:pt x="55" y="56"/>
                    </a:lnTo>
                    <a:lnTo>
                      <a:pt x="50" y="59"/>
                    </a:lnTo>
                    <a:lnTo>
                      <a:pt x="44" y="61"/>
                    </a:lnTo>
                    <a:lnTo>
                      <a:pt x="40" y="63"/>
                    </a:lnTo>
                    <a:lnTo>
                      <a:pt x="32" y="65"/>
                    </a:lnTo>
                    <a:lnTo>
                      <a:pt x="26" y="63"/>
                    </a:lnTo>
                    <a:lnTo>
                      <a:pt x="20" y="61"/>
                    </a:lnTo>
                    <a:lnTo>
                      <a:pt x="14" y="59"/>
                    </a:lnTo>
                    <a:lnTo>
                      <a:pt x="10" y="56"/>
                    </a:lnTo>
                    <a:lnTo>
                      <a:pt x="6" y="52"/>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8" name="Freeform 771"/>
              <p:cNvSpPr>
                <a:spLocks/>
              </p:cNvSpPr>
              <p:nvPr/>
            </p:nvSpPr>
            <p:spPr bwMode="auto">
              <a:xfrm>
                <a:off x="5201" y="2500"/>
                <a:ext cx="63" cy="65"/>
              </a:xfrm>
              <a:custGeom>
                <a:avLst/>
                <a:gdLst>
                  <a:gd name="T0" fmla="*/ 63 w 63"/>
                  <a:gd name="T1" fmla="*/ 32 h 65"/>
                  <a:gd name="T2" fmla="*/ 63 w 63"/>
                  <a:gd name="T3" fmla="*/ 32 h 65"/>
                  <a:gd name="T4" fmla="*/ 63 w 63"/>
                  <a:gd name="T5" fmla="*/ 40 h 65"/>
                  <a:gd name="T6" fmla="*/ 61 w 63"/>
                  <a:gd name="T7" fmla="*/ 46 h 65"/>
                  <a:gd name="T8" fmla="*/ 59 w 63"/>
                  <a:gd name="T9" fmla="*/ 52 h 65"/>
                  <a:gd name="T10" fmla="*/ 55 w 63"/>
                  <a:gd name="T11" fmla="*/ 56 h 65"/>
                  <a:gd name="T12" fmla="*/ 50 w 63"/>
                  <a:gd name="T13" fmla="*/ 59 h 65"/>
                  <a:gd name="T14" fmla="*/ 44 w 63"/>
                  <a:gd name="T15" fmla="*/ 61 h 65"/>
                  <a:gd name="T16" fmla="*/ 40 w 63"/>
                  <a:gd name="T17" fmla="*/ 63 h 65"/>
                  <a:gd name="T18" fmla="*/ 32 w 63"/>
                  <a:gd name="T19" fmla="*/ 65 h 65"/>
                  <a:gd name="T20" fmla="*/ 26 w 63"/>
                  <a:gd name="T21" fmla="*/ 63 h 65"/>
                  <a:gd name="T22" fmla="*/ 20 w 63"/>
                  <a:gd name="T23" fmla="*/ 61 h 65"/>
                  <a:gd name="T24" fmla="*/ 14 w 63"/>
                  <a:gd name="T25" fmla="*/ 59 h 65"/>
                  <a:gd name="T26" fmla="*/ 10 w 63"/>
                  <a:gd name="T27" fmla="*/ 56 h 65"/>
                  <a:gd name="T28" fmla="*/ 6 w 63"/>
                  <a:gd name="T29" fmla="*/ 52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10 w 63"/>
                  <a:gd name="T43" fmla="*/ 10 h 65"/>
                  <a:gd name="T44" fmla="*/ 14 w 63"/>
                  <a:gd name="T45" fmla="*/ 6 h 65"/>
                  <a:gd name="T46" fmla="*/ 20 w 63"/>
                  <a:gd name="T47" fmla="*/ 2 h 65"/>
                  <a:gd name="T48" fmla="*/ 26 w 63"/>
                  <a:gd name="T49" fmla="*/ 0 h 65"/>
                  <a:gd name="T50" fmla="*/ 32 w 63"/>
                  <a:gd name="T51" fmla="*/ 0 h 65"/>
                  <a:gd name="T52" fmla="*/ 40 w 63"/>
                  <a:gd name="T53" fmla="*/ 0 h 65"/>
                  <a:gd name="T54" fmla="*/ 44 w 63"/>
                  <a:gd name="T55" fmla="*/ 2 h 65"/>
                  <a:gd name="T56" fmla="*/ 50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2"/>
                    </a:lnTo>
                    <a:lnTo>
                      <a:pt x="55" y="56"/>
                    </a:lnTo>
                    <a:lnTo>
                      <a:pt x="50" y="59"/>
                    </a:lnTo>
                    <a:lnTo>
                      <a:pt x="44" y="61"/>
                    </a:lnTo>
                    <a:lnTo>
                      <a:pt x="40" y="63"/>
                    </a:lnTo>
                    <a:lnTo>
                      <a:pt x="32" y="65"/>
                    </a:lnTo>
                    <a:lnTo>
                      <a:pt x="26" y="63"/>
                    </a:lnTo>
                    <a:lnTo>
                      <a:pt x="20" y="61"/>
                    </a:lnTo>
                    <a:lnTo>
                      <a:pt x="14" y="59"/>
                    </a:lnTo>
                    <a:lnTo>
                      <a:pt x="10" y="56"/>
                    </a:lnTo>
                    <a:lnTo>
                      <a:pt x="6" y="52"/>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9" name="Freeform 772"/>
              <p:cNvSpPr>
                <a:spLocks/>
              </p:cNvSpPr>
              <p:nvPr/>
            </p:nvSpPr>
            <p:spPr bwMode="auto">
              <a:xfrm>
                <a:off x="5186" y="2380"/>
                <a:ext cx="65" cy="65"/>
              </a:xfrm>
              <a:custGeom>
                <a:avLst/>
                <a:gdLst>
                  <a:gd name="T0" fmla="*/ 31 w 65"/>
                  <a:gd name="T1" fmla="*/ 0 h 65"/>
                  <a:gd name="T2" fmla="*/ 39 w 65"/>
                  <a:gd name="T3" fmla="*/ 2 h 65"/>
                  <a:gd name="T4" fmla="*/ 45 w 65"/>
                  <a:gd name="T5" fmla="*/ 4 h 65"/>
                  <a:gd name="T6" fmla="*/ 49 w 65"/>
                  <a:gd name="T7" fmla="*/ 6 h 65"/>
                  <a:gd name="T8" fmla="*/ 55 w 65"/>
                  <a:gd name="T9" fmla="*/ 10 h 65"/>
                  <a:gd name="T10" fmla="*/ 59 w 65"/>
                  <a:gd name="T11" fmla="*/ 16 h 65"/>
                  <a:gd name="T12" fmla="*/ 61 w 65"/>
                  <a:gd name="T13" fmla="*/ 20 h 65"/>
                  <a:gd name="T14" fmla="*/ 63 w 65"/>
                  <a:gd name="T15" fmla="*/ 26 h 65"/>
                  <a:gd name="T16" fmla="*/ 65 w 65"/>
                  <a:gd name="T17" fmla="*/ 34 h 65"/>
                  <a:gd name="T18" fmla="*/ 63 w 65"/>
                  <a:gd name="T19" fmla="*/ 40 h 65"/>
                  <a:gd name="T20" fmla="*/ 61 w 65"/>
                  <a:gd name="T21" fmla="*/ 46 h 65"/>
                  <a:gd name="T22" fmla="*/ 59 w 65"/>
                  <a:gd name="T23" fmla="*/ 52 h 65"/>
                  <a:gd name="T24" fmla="*/ 55 w 65"/>
                  <a:gd name="T25" fmla="*/ 55 h 65"/>
                  <a:gd name="T26" fmla="*/ 49 w 65"/>
                  <a:gd name="T27" fmla="*/ 59 h 65"/>
                  <a:gd name="T28" fmla="*/ 45 w 65"/>
                  <a:gd name="T29" fmla="*/ 63 h 65"/>
                  <a:gd name="T30" fmla="*/ 39 w 65"/>
                  <a:gd name="T31" fmla="*/ 65 h 65"/>
                  <a:gd name="T32" fmla="*/ 31 w 65"/>
                  <a:gd name="T33" fmla="*/ 65 h 65"/>
                  <a:gd name="T34" fmla="*/ 25 w 65"/>
                  <a:gd name="T35" fmla="*/ 65 h 65"/>
                  <a:gd name="T36" fmla="*/ 19 w 65"/>
                  <a:gd name="T37" fmla="*/ 63 h 65"/>
                  <a:gd name="T38" fmla="*/ 13 w 65"/>
                  <a:gd name="T39" fmla="*/ 59 h 65"/>
                  <a:gd name="T40" fmla="*/ 9 w 65"/>
                  <a:gd name="T41" fmla="*/ 55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6 h 65"/>
                  <a:gd name="T56" fmla="*/ 9 w 65"/>
                  <a:gd name="T57" fmla="*/ 10 h 65"/>
                  <a:gd name="T58" fmla="*/ 13 w 65"/>
                  <a:gd name="T59" fmla="*/ 6 h 65"/>
                  <a:gd name="T60" fmla="*/ 19 w 65"/>
                  <a:gd name="T61" fmla="*/ 4 h 65"/>
                  <a:gd name="T62" fmla="*/ 25 w 65"/>
                  <a:gd name="T63" fmla="*/ 2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2"/>
                    </a:lnTo>
                    <a:lnTo>
                      <a:pt x="45" y="4"/>
                    </a:lnTo>
                    <a:lnTo>
                      <a:pt x="49" y="6"/>
                    </a:lnTo>
                    <a:lnTo>
                      <a:pt x="55" y="10"/>
                    </a:lnTo>
                    <a:lnTo>
                      <a:pt x="59" y="16"/>
                    </a:lnTo>
                    <a:lnTo>
                      <a:pt x="61" y="20"/>
                    </a:lnTo>
                    <a:lnTo>
                      <a:pt x="63" y="26"/>
                    </a:lnTo>
                    <a:lnTo>
                      <a:pt x="65" y="34"/>
                    </a:lnTo>
                    <a:lnTo>
                      <a:pt x="63" y="40"/>
                    </a:lnTo>
                    <a:lnTo>
                      <a:pt x="61" y="46"/>
                    </a:lnTo>
                    <a:lnTo>
                      <a:pt x="59" y="52"/>
                    </a:lnTo>
                    <a:lnTo>
                      <a:pt x="55" y="55"/>
                    </a:lnTo>
                    <a:lnTo>
                      <a:pt x="49" y="59"/>
                    </a:lnTo>
                    <a:lnTo>
                      <a:pt x="45" y="63"/>
                    </a:lnTo>
                    <a:lnTo>
                      <a:pt x="39" y="65"/>
                    </a:lnTo>
                    <a:lnTo>
                      <a:pt x="31" y="65"/>
                    </a:lnTo>
                    <a:lnTo>
                      <a:pt x="25" y="65"/>
                    </a:lnTo>
                    <a:lnTo>
                      <a:pt x="19" y="63"/>
                    </a:lnTo>
                    <a:lnTo>
                      <a:pt x="13" y="59"/>
                    </a:lnTo>
                    <a:lnTo>
                      <a:pt x="9" y="55"/>
                    </a:lnTo>
                    <a:lnTo>
                      <a:pt x="6" y="52"/>
                    </a:lnTo>
                    <a:lnTo>
                      <a:pt x="2" y="46"/>
                    </a:lnTo>
                    <a:lnTo>
                      <a:pt x="0" y="40"/>
                    </a:lnTo>
                    <a:lnTo>
                      <a:pt x="0" y="34"/>
                    </a:lnTo>
                    <a:lnTo>
                      <a:pt x="0" y="26"/>
                    </a:lnTo>
                    <a:lnTo>
                      <a:pt x="2" y="20"/>
                    </a:lnTo>
                    <a:lnTo>
                      <a:pt x="6" y="16"/>
                    </a:lnTo>
                    <a:lnTo>
                      <a:pt x="9" y="10"/>
                    </a:lnTo>
                    <a:lnTo>
                      <a:pt x="13"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0" name="Freeform 773"/>
              <p:cNvSpPr>
                <a:spLocks/>
              </p:cNvSpPr>
              <p:nvPr/>
            </p:nvSpPr>
            <p:spPr bwMode="auto">
              <a:xfrm>
                <a:off x="5186" y="2380"/>
                <a:ext cx="65" cy="65"/>
              </a:xfrm>
              <a:custGeom>
                <a:avLst/>
                <a:gdLst>
                  <a:gd name="T0" fmla="*/ 31 w 65"/>
                  <a:gd name="T1" fmla="*/ 0 h 65"/>
                  <a:gd name="T2" fmla="*/ 31 w 65"/>
                  <a:gd name="T3" fmla="*/ 0 h 65"/>
                  <a:gd name="T4" fmla="*/ 39 w 65"/>
                  <a:gd name="T5" fmla="*/ 2 h 65"/>
                  <a:gd name="T6" fmla="*/ 45 w 65"/>
                  <a:gd name="T7" fmla="*/ 4 h 65"/>
                  <a:gd name="T8" fmla="*/ 49 w 65"/>
                  <a:gd name="T9" fmla="*/ 6 h 65"/>
                  <a:gd name="T10" fmla="*/ 55 w 65"/>
                  <a:gd name="T11" fmla="*/ 10 h 65"/>
                  <a:gd name="T12" fmla="*/ 59 w 65"/>
                  <a:gd name="T13" fmla="*/ 16 h 65"/>
                  <a:gd name="T14" fmla="*/ 61 w 65"/>
                  <a:gd name="T15" fmla="*/ 20 h 65"/>
                  <a:gd name="T16" fmla="*/ 63 w 65"/>
                  <a:gd name="T17" fmla="*/ 26 h 65"/>
                  <a:gd name="T18" fmla="*/ 65 w 65"/>
                  <a:gd name="T19" fmla="*/ 34 h 65"/>
                  <a:gd name="T20" fmla="*/ 63 w 65"/>
                  <a:gd name="T21" fmla="*/ 40 h 65"/>
                  <a:gd name="T22" fmla="*/ 61 w 65"/>
                  <a:gd name="T23" fmla="*/ 46 h 65"/>
                  <a:gd name="T24" fmla="*/ 59 w 65"/>
                  <a:gd name="T25" fmla="*/ 52 h 65"/>
                  <a:gd name="T26" fmla="*/ 55 w 65"/>
                  <a:gd name="T27" fmla="*/ 55 h 65"/>
                  <a:gd name="T28" fmla="*/ 49 w 65"/>
                  <a:gd name="T29" fmla="*/ 59 h 65"/>
                  <a:gd name="T30" fmla="*/ 45 w 65"/>
                  <a:gd name="T31" fmla="*/ 63 h 65"/>
                  <a:gd name="T32" fmla="*/ 39 w 65"/>
                  <a:gd name="T33" fmla="*/ 65 h 65"/>
                  <a:gd name="T34" fmla="*/ 31 w 65"/>
                  <a:gd name="T35" fmla="*/ 65 h 65"/>
                  <a:gd name="T36" fmla="*/ 25 w 65"/>
                  <a:gd name="T37" fmla="*/ 65 h 65"/>
                  <a:gd name="T38" fmla="*/ 19 w 65"/>
                  <a:gd name="T39" fmla="*/ 63 h 65"/>
                  <a:gd name="T40" fmla="*/ 13 w 65"/>
                  <a:gd name="T41" fmla="*/ 59 h 65"/>
                  <a:gd name="T42" fmla="*/ 9 w 65"/>
                  <a:gd name="T43" fmla="*/ 55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6 h 65"/>
                  <a:gd name="T58" fmla="*/ 9 w 65"/>
                  <a:gd name="T59" fmla="*/ 10 h 65"/>
                  <a:gd name="T60" fmla="*/ 13 w 65"/>
                  <a:gd name="T61" fmla="*/ 6 h 65"/>
                  <a:gd name="T62" fmla="*/ 19 w 65"/>
                  <a:gd name="T63" fmla="*/ 4 h 65"/>
                  <a:gd name="T64" fmla="*/ 25 w 65"/>
                  <a:gd name="T65" fmla="*/ 2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2"/>
                    </a:lnTo>
                    <a:lnTo>
                      <a:pt x="45" y="4"/>
                    </a:lnTo>
                    <a:lnTo>
                      <a:pt x="49" y="6"/>
                    </a:lnTo>
                    <a:lnTo>
                      <a:pt x="55" y="10"/>
                    </a:lnTo>
                    <a:lnTo>
                      <a:pt x="59" y="16"/>
                    </a:lnTo>
                    <a:lnTo>
                      <a:pt x="61" y="20"/>
                    </a:lnTo>
                    <a:lnTo>
                      <a:pt x="63" y="26"/>
                    </a:lnTo>
                    <a:lnTo>
                      <a:pt x="65" y="34"/>
                    </a:lnTo>
                    <a:lnTo>
                      <a:pt x="63" y="40"/>
                    </a:lnTo>
                    <a:lnTo>
                      <a:pt x="61" y="46"/>
                    </a:lnTo>
                    <a:lnTo>
                      <a:pt x="59" y="52"/>
                    </a:lnTo>
                    <a:lnTo>
                      <a:pt x="55" y="55"/>
                    </a:lnTo>
                    <a:lnTo>
                      <a:pt x="49" y="59"/>
                    </a:lnTo>
                    <a:lnTo>
                      <a:pt x="45" y="63"/>
                    </a:lnTo>
                    <a:lnTo>
                      <a:pt x="39" y="65"/>
                    </a:lnTo>
                    <a:lnTo>
                      <a:pt x="31" y="65"/>
                    </a:lnTo>
                    <a:lnTo>
                      <a:pt x="25" y="65"/>
                    </a:lnTo>
                    <a:lnTo>
                      <a:pt x="19" y="63"/>
                    </a:lnTo>
                    <a:lnTo>
                      <a:pt x="13" y="59"/>
                    </a:lnTo>
                    <a:lnTo>
                      <a:pt x="9" y="55"/>
                    </a:lnTo>
                    <a:lnTo>
                      <a:pt x="6" y="52"/>
                    </a:lnTo>
                    <a:lnTo>
                      <a:pt x="2" y="46"/>
                    </a:lnTo>
                    <a:lnTo>
                      <a:pt x="0" y="40"/>
                    </a:lnTo>
                    <a:lnTo>
                      <a:pt x="0" y="34"/>
                    </a:lnTo>
                    <a:lnTo>
                      <a:pt x="0" y="26"/>
                    </a:lnTo>
                    <a:lnTo>
                      <a:pt x="2" y="20"/>
                    </a:lnTo>
                    <a:lnTo>
                      <a:pt x="6" y="16"/>
                    </a:lnTo>
                    <a:lnTo>
                      <a:pt x="9" y="10"/>
                    </a:lnTo>
                    <a:lnTo>
                      <a:pt x="13"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1" name="Freeform 774"/>
              <p:cNvSpPr>
                <a:spLocks/>
              </p:cNvSpPr>
              <p:nvPr/>
            </p:nvSpPr>
            <p:spPr bwMode="auto">
              <a:xfrm>
                <a:off x="5237" y="2445"/>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7 w 65"/>
                  <a:gd name="T35" fmla="*/ 63 h 65"/>
                  <a:gd name="T36" fmla="*/ 21 w 65"/>
                  <a:gd name="T37" fmla="*/ 63 h 65"/>
                  <a:gd name="T38" fmla="*/ 16 w 65"/>
                  <a:gd name="T39" fmla="*/ 59 h 65"/>
                  <a:gd name="T40" fmla="*/ 10 w 65"/>
                  <a:gd name="T41" fmla="*/ 55 h 65"/>
                  <a:gd name="T42" fmla="*/ 6 w 65"/>
                  <a:gd name="T43" fmla="*/ 51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6 w 65"/>
                  <a:gd name="T59" fmla="*/ 6 h 65"/>
                  <a:gd name="T60" fmla="*/ 21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3" y="65"/>
                    </a:lnTo>
                    <a:lnTo>
                      <a:pt x="27" y="63"/>
                    </a:lnTo>
                    <a:lnTo>
                      <a:pt x="21" y="63"/>
                    </a:lnTo>
                    <a:lnTo>
                      <a:pt x="16" y="59"/>
                    </a:lnTo>
                    <a:lnTo>
                      <a:pt x="10" y="55"/>
                    </a:lnTo>
                    <a:lnTo>
                      <a:pt x="6" y="51"/>
                    </a:lnTo>
                    <a:lnTo>
                      <a:pt x="4" y="46"/>
                    </a:lnTo>
                    <a:lnTo>
                      <a:pt x="2" y="40"/>
                    </a:lnTo>
                    <a:lnTo>
                      <a:pt x="0" y="34"/>
                    </a:lnTo>
                    <a:lnTo>
                      <a:pt x="2" y="26"/>
                    </a:lnTo>
                    <a:lnTo>
                      <a:pt x="4" y="20"/>
                    </a:lnTo>
                    <a:lnTo>
                      <a:pt x="6" y="14"/>
                    </a:lnTo>
                    <a:lnTo>
                      <a:pt x="10" y="10"/>
                    </a:lnTo>
                    <a:lnTo>
                      <a:pt x="16" y="6"/>
                    </a:lnTo>
                    <a:lnTo>
                      <a:pt x="21" y="2"/>
                    </a:lnTo>
                    <a:lnTo>
                      <a:pt x="27"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2" name="Freeform 775"/>
              <p:cNvSpPr>
                <a:spLocks/>
              </p:cNvSpPr>
              <p:nvPr/>
            </p:nvSpPr>
            <p:spPr bwMode="auto">
              <a:xfrm>
                <a:off x="5237" y="2445"/>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7 w 65"/>
                  <a:gd name="T37" fmla="*/ 63 h 65"/>
                  <a:gd name="T38" fmla="*/ 21 w 65"/>
                  <a:gd name="T39" fmla="*/ 63 h 65"/>
                  <a:gd name="T40" fmla="*/ 16 w 65"/>
                  <a:gd name="T41" fmla="*/ 59 h 65"/>
                  <a:gd name="T42" fmla="*/ 10 w 65"/>
                  <a:gd name="T43" fmla="*/ 55 h 65"/>
                  <a:gd name="T44" fmla="*/ 6 w 65"/>
                  <a:gd name="T45" fmla="*/ 51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6 w 65"/>
                  <a:gd name="T61" fmla="*/ 6 h 65"/>
                  <a:gd name="T62" fmla="*/ 21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3" y="65"/>
                    </a:lnTo>
                    <a:lnTo>
                      <a:pt x="27" y="63"/>
                    </a:lnTo>
                    <a:lnTo>
                      <a:pt x="21" y="63"/>
                    </a:lnTo>
                    <a:lnTo>
                      <a:pt x="16" y="59"/>
                    </a:lnTo>
                    <a:lnTo>
                      <a:pt x="10" y="55"/>
                    </a:lnTo>
                    <a:lnTo>
                      <a:pt x="6" y="51"/>
                    </a:lnTo>
                    <a:lnTo>
                      <a:pt x="4" y="46"/>
                    </a:lnTo>
                    <a:lnTo>
                      <a:pt x="2" y="40"/>
                    </a:lnTo>
                    <a:lnTo>
                      <a:pt x="0" y="34"/>
                    </a:lnTo>
                    <a:lnTo>
                      <a:pt x="2" y="26"/>
                    </a:lnTo>
                    <a:lnTo>
                      <a:pt x="4" y="20"/>
                    </a:lnTo>
                    <a:lnTo>
                      <a:pt x="6" y="14"/>
                    </a:lnTo>
                    <a:lnTo>
                      <a:pt x="10" y="10"/>
                    </a:lnTo>
                    <a:lnTo>
                      <a:pt x="16" y="6"/>
                    </a:lnTo>
                    <a:lnTo>
                      <a:pt x="21"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3" name="Freeform 776"/>
              <p:cNvSpPr>
                <a:spLocks/>
              </p:cNvSpPr>
              <p:nvPr/>
            </p:nvSpPr>
            <p:spPr bwMode="auto">
              <a:xfrm>
                <a:off x="5258" y="2445"/>
                <a:ext cx="63" cy="65"/>
              </a:xfrm>
              <a:custGeom>
                <a:avLst/>
                <a:gdLst>
                  <a:gd name="T0" fmla="*/ 32 w 63"/>
                  <a:gd name="T1" fmla="*/ 65 h 65"/>
                  <a:gd name="T2" fmla="*/ 26 w 63"/>
                  <a:gd name="T3" fmla="*/ 63 h 65"/>
                  <a:gd name="T4" fmla="*/ 20 w 63"/>
                  <a:gd name="T5" fmla="*/ 63 h 65"/>
                  <a:gd name="T6" fmla="*/ 14 w 63"/>
                  <a:gd name="T7" fmla="*/ 59 h 65"/>
                  <a:gd name="T8" fmla="*/ 8 w 63"/>
                  <a:gd name="T9" fmla="*/ 55 h 65"/>
                  <a:gd name="T10" fmla="*/ 6 w 63"/>
                  <a:gd name="T11" fmla="*/ 51 h 65"/>
                  <a:gd name="T12" fmla="*/ 2 w 63"/>
                  <a:gd name="T13" fmla="*/ 46 h 65"/>
                  <a:gd name="T14" fmla="*/ 0 w 63"/>
                  <a:gd name="T15" fmla="*/ 40 h 65"/>
                  <a:gd name="T16" fmla="*/ 0 w 63"/>
                  <a:gd name="T17" fmla="*/ 34 h 65"/>
                  <a:gd name="T18" fmla="*/ 0 w 63"/>
                  <a:gd name="T19" fmla="*/ 26 h 65"/>
                  <a:gd name="T20" fmla="*/ 2 w 63"/>
                  <a:gd name="T21" fmla="*/ 20 h 65"/>
                  <a:gd name="T22" fmla="*/ 6 w 63"/>
                  <a:gd name="T23" fmla="*/ 14 h 65"/>
                  <a:gd name="T24" fmla="*/ 8 w 63"/>
                  <a:gd name="T25" fmla="*/ 10 h 65"/>
                  <a:gd name="T26" fmla="*/ 14 w 63"/>
                  <a:gd name="T27" fmla="*/ 6 h 65"/>
                  <a:gd name="T28" fmla="*/ 20 w 63"/>
                  <a:gd name="T29" fmla="*/ 2 h 65"/>
                  <a:gd name="T30" fmla="*/ 26 w 63"/>
                  <a:gd name="T31" fmla="*/ 2 h 65"/>
                  <a:gd name="T32" fmla="*/ 32 w 63"/>
                  <a:gd name="T33" fmla="*/ 0 h 65"/>
                  <a:gd name="T34" fmla="*/ 38 w 63"/>
                  <a:gd name="T35" fmla="*/ 2 h 65"/>
                  <a:gd name="T36" fmla="*/ 44 w 63"/>
                  <a:gd name="T37" fmla="*/ 2 h 65"/>
                  <a:gd name="T38" fmla="*/ 50 w 63"/>
                  <a:gd name="T39" fmla="*/ 6 h 65"/>
                  <a:gd name="T40" fmla="*/ 56 w 63"/>
                  <a:gd name="T41" fmla="*/ 10 h 65"/>
                  <a:gd name="T42" fmla="*/ 58 w 63"/>
                  <a:gd name="T43" fmla="*/ 14 h 65"/>
                  <a:gd name="T44" fmla="*/ 61 w 63"/>
                  <a:gd name="T45" fmla="*/ 20 h 65"/>
                  <a:gd name="T46" fmla="*/ 63 w 63"/>
                  <a:gd name="T47" fmla="*/ 26 h 65"/>
                  <a:gd name="T48" fmla="*/ 63 w 63"/>
                  <a:gd name="T49" fmla="*/ 34 h 65"/>
                  <a:gd name="T50" fmla="*/ 63 w 63"/>
                  <a:gd name="T51" fmla="*/ 40 h 65"/>
                  <a:gd name="T52" fmla="*/ 61 w 63"/>
                  <a:gd name="T53" fmla="*/ 46 h 65"/>
                  <a:gd name="T54" fmla="*/ 58 w 63"/>
                  <a:gd name="T55" fmla="*/ 51 h 65"/>
                  <a:gd name="T56" fmla="*/ 56 w 63"/>
                  <a:gd name="T57" fmla="*/ 55 h 65"/>
                  <a:gd name="T58" fmla="*/ 50 w 63"/>
                  <a:gd name="T59" fmla="*/ 59 h 65"/>
                  <a:gd name="T60" fmla="*/ 44 w 63"/>
                  <a:gd name="T61" fmla="*/ 63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3"/>
                    </a:lnTo>
                    <a:lnTo>
                      <a:pt x="14" y="59"/>
                    </a:lnTo>
                    <a:lnTo>
                      <a:pt x="8" y="55"/>
                    </a:lnTo>
                    <a:lnTo>
                      <a:pt x="6" y="51"/>
                    </a:lnTo>
                    <a:lnTo>
                      <a:pt x="2" y="46"/>
                    </a:lnTo>
                    <a:lnTo>
                      <a:pt x="0" y="40"/>
                    </a:lnTo>
                    <a:lnTo>
                      <a:pt x="0" y="34"/>
                    </a:lnTo>
                    <a:lnTo>
                      <a:pt x="0" y="26"/>
                    </a:lnTo>
                    <a:lnTo>
                      <a:pt x="2" y="20"/>
                    </a:lnTo>
                    <a:lnTo>
                      <a:pt x="6" y="14"/>
                    </a:lnTo>
                    <a:lnTo>
                      <a:pt x="8" y="10"/>
                    </a:lnTo>
                    <a:lnTo>
                      <a:pt x="14" y="6"/>
                    </a:lnTo>
                    <a:lnTo>
                      <a:pt x="20" y="2"/>
                    </a:lnTo>
                    <a:lnTo>
                      <a:pt x="26" y="2"/>
                    </a:lnTo>
                    <a:lnTo>
                      <a:pt x="32" y="0"/>
                    </a:lnTo>
                    <a:lnTo>
                      <a:pt x="38" y="2"/>
                    </a:lnTo>
                    <a:lnTo>
                      <a:pt x="44" y="2"/>
                    </a:lnTo>
                    <a:lnTo>
                      <a:pt x="50" y="6"/>
                    </a:lnTo>
                    <a:lnTo>
                      <a:pt x="56" y="10"/>
                    </a:lnTo>
                    <a:lnTo>
                      <a:pt x="58" y="14"/>
                    </a:lnTo>
                    <a:lnTo>
                      <a:pt x="61" y="20"/>
                    </a:lnTo>
                    <a:lnTo>
                      <a:pt x="63" y="26"/>
                    </a:lnTo>
                    <a:lnTo>
                      <a:pt x="63" y="34"/>
                    </a:lnTo>
                    <a:lnTo>
                      <a:pt x="63" y="40"/>
                    </a:lnTo>
                    <a:lnTo>
                      <a:pt x="61" y="46"/>
                    </a:lnTo>
                    <a:lnTo>
                      <a:pt x="58" y="51"/>
                    </a:lnTo>
                    <a:lnTo>
                      <a:pt x="56" y="55"/>
                    </a:lnTo>
                    <a:lnTo>
                      <a:pt x="50" y="59"/>
                    </a:lnTo>
                    <a:lnTo>
                      <a:pt x="44"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4" name="Freeform 777"/>
              <p:cNvSpPr>
                <a:spLocks/>
              </p:cNvSpPr>
              <p:nvPr/>
            </p:nvSpPr>
            <p:spPr bwMode="auto">
              <a:xfrm>
                <a:off x="5258" y="2445"/>
                <a:ext cx="63" cy="65"/>
              </a:xfrm>
              <a:custGeom>
                <a:avLst/>
                <a:gdLst>
                  <a:gd name="T0" fmla="*/ 32 w 63"/>
                  <a:gd name="T1" fmla="*/ 65 h 65"/>
                  <a:gd name="T2" fmla="*/ 32 w 63"/>
                  <a:gd name="T3" fmla="*/ 65 h 65"/>
                  <a:gd name="T4" fmla="*/ 26 w 63"/>
                  <a:gd name="T5" fmla="*/ 63 h 65"/>
                  <a:gd name="T6" fmla="*/ 20 w 63"/>
                  <a:gd name="T7" fmla="*/ 63 h 65"/>
                  <a:gd name="T8" fmla="*/ 14 w 63"/>
                  <a:gd name="T9" fmla="*/ 59 h 65"/>
                  <a:gd name="T10" fmla="*/ 8 w 63"/>
                  <a:gd name="T11" fmla="*/ 55 h 65"/>
                  <a:gd name="T12" fmla="*/ 6 w 63"/>
                  <a:gd name="T13" fmla="*/ 51 h 65"/>
                  <a:gd name="T14" fmla="*/ 2 w 63"/>
                  <a:gd name="T15" fmla="*/ 46 h 65"/>
                  <a:gd name="T16" fmla="*/ 0 w 63"/>
                  <a:gd name="T17" fmla="*/ 40 h 65"/>
                  <a:gd name="T18" fmla="*/ 0 w 63"/>
                  <a:gd name="T19" fmla="*/ 34 h 65"/>
                  <a:gd name="T20" fmla="*/ 0 w 63"/>
                  <a:gd name="T21" fmla="*/ 26 h 65"/>
                  <a:gd name="T22" fmla="*/ 2 w 63"/>
                  <a:gd name="T23" fmla="*/ 20 h 65"/>
                  <a:gd name="T24" fmla="*/ 6 w 63"/>
                  <a:gd name="T25" fmla="*/ 14 h 65"/>
                  <a:gd name="T26" fmla="*/ 8 w 63"/>
                  <a:gd name="T27" fmla="*/ 10 h 65"/>
                  <a:gd name="T28" fmla="*/ 14 w 63"/>
                  <a:gd name="T29" fmla="*/ 6 h 65"/>
                  <a:gd name="T30" fmla="*/ 20 w 63"/>
                  <a:gd name="T31" fmla="*/ 2 h 65"/>
                  <a:gd name="T32" fmla="*/ 26 w 63"/>
                  <a:gd name="T33" fmla="*/ 2 h 65"/>
                  <a:gd name="T34" fmla="*/ 32 w 63"/>
                  <a:gd name="T35" fmla="*/ 0 h 65"/>
                  <a:gd name="T36" fmla="*/ 38 w 63"/>
                  <a:gd name="T37" fmla="*/ 2 h 65"/>
                  <a:gd name="T38" fmla="*/ 44 w 63"/>
                  <a:gd name="T39" fmla="*/ 2 h 65"/>
                  <a:gd name="T40" fmla="*/ 50 w 63"/>
                  <a:gd name="T41" fmla="*/ 6 h 65"/>
                  <a:gd name="T42" fmla="*/ 56 w 63"/>
                  <a:gd name="T43" fmla="*/ 10 h 65"/>
                  <a:gd name="T44" fmla="*/ 58 w 63"/>
                  <a:gd name="T45" fmla="*/ 14 h 65"/>
                  <a:gd name="T46" fmla="*/ 61 w 63"/>
                  <a:gd name="T47" fmla="*/ 20 h 65"/>
                  <a:gd name="T48" fmla="*/ 63 w 63"/>
                  <a:gd name="T49" fmla="*/ 26 h 65"/>
                  <a:gd name="T50" fmla="*/ 63 w 63"/>
                  <a:gd name="T51" fmla="*/ 34 h 65"/>
                  <a:gd name="T52" fmla="*/ 63 w 63"/>
                  <a:gd name="T53" fmla="*/ 40 h 65"/>
                  <a:gd name="T54" fmla="*/ 61 w 63"/>
                  <a:gd name="T55" fmla="*/ 46 h 65"/>
                  <a:gd name="T56" fmla="*/ 58 w 63"/>
                  <a:gd name="T57" fmla="*/ 51 h 65"/>
                  <a:gd name="T58" fmla="*/ 56 w 63"/>
                  <a:gd name="T59" fmla="*/ 55 h 65"/>
                  <a:gd name="T60" fmla="*/ 50 w 63"/>
                  <a:gd name="T61" fmla="*/ 59 h 65"/>
                  <a:gd name="T62" fmla="*/ 44 w 63"/>
                  <a:gd name="T63" fmla="*/ 63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3"/>
                    </a:lnTo>
                    <a:lnTo>
                      <a:pt x="14" y="59"/>
                    </a:lnTo>
                    <a:lnTo>
                      <a:pt x="8" y="55"/>
                    </a:lnTo>
                    <a:lnTo>
                      <a:pt x="6" y="51"/>
                    </a:lnTo>
                    <a:lnTo>
                      <a:pt x="2" y="46"/>
                    </a:lnTo>
                    <a:lnTo>
                      <a:pt x="0" y="40"/>
                    </a:lnTo>
                    <a:lnTo>
                      <a:pt x="0" y="34"/>
                    </a:lnTo>
                    <a:lnTo>
                      <a:pt x="0" y="26"/>
                    </a:lnTo>
                    <a:lnTo>
                      <a:pt x="2" y="20"/>
                    </a:lnTo>
                    <a:lnTo>
                      <a:pt x="6" y="14"/>
                    </a:lnTo>
                    <a:lnTo>
                      <a:pt x="8" y="10"/>
                    </a:lnTo>
                    <a:lnTo>
                      <a:pt x="14" y="6"/>
                    </a:lnTo>
                    <a:lnTo>
                      <a:pt x="20" y="2"/>
                    </a:lnTo>
                    <a:lnTo>
                      <a:pt x="26" y="2"/>
                    </a:lnTo>
                    <a:lnTo>
                      <a:pt x="32" y="0"/>
                    </a:lnTo>
                    <a:lnTo>
                      <a:pt x="38" y="2"/>
                    </a:lnTo>
                    <a:lnTo>
                      <a:pt x="44" y="2"/>
                    </a:lnTo>
                    <a:lnTo>
                      <a:pt x="50" y="6"/>
                    </a:lnTo>
                    <a:lnTo>
                      <a:pt x="56" y="10"/>
                    </a:lnTo>
                    <a:lnTo>
                      <a:pt x="58" y="14"/>
                    </a:lnTo>
                    <a:lnTo>
                      <a:pt x="61" y="20"/>
                    </a:lnTo>
                    <a:lnTo>
                      <a:pt x="63" y="26"/>
                    </a:lnTo>
                    <a:lnTo>
                      <a:pt x="63" y="34"/>
                    </a:lnTo>
                    <a:lnTo>
                      <a:pt x="63" y="40"/>
                    </a:lnTo>
                    <a:lnTo>
                      <a:pt x="61" y="46"/>
                    </a:lnTo>
                    <a:lnTo>
                      <a:pt x="58" y="51"/>
                    </a:lnTo>
                    <a:lnTo>
                      <a:pt x="56" y="55"/>
                    </a:lnTo>
                    <a:lnTo>
                      <a:pt x="50" y="59"/>
                    </a:lnTo>
                    <a:lnTo>
                      <a:pt x="44"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5" name="Freeform 778"/>
              <p:cNvSpPr>
                <a:spLocks/>
              </p:cNvSpPr>
              <p:nvPr/>
            </p:nvSpPr>
            <p:spPr bwMode="auto">
              <a:xfrm>
                <a:off x="5213" y="2384"/>
                <a:ext cx="63" cy="63"/>
              </a:xfrm>
              <a:custGeom>
                <a:avLst/>
                <a:gdLst>
                  <a:gd name="T0" fmla="*/ 32 w 63"/>
                  <a:gd name="T1" fmla="*/ 63 h 63"/>
                  <a:gd name="T2" fmla="*/ 26 w 63"/>
                  <a:gd name="T3" fmla="*/ 63 h 63"/>
                  <a:gd name="T4" fmla="*/ 20 w 63"/>
                  <a:gd name="T5" fmla="*/ 61 h 63"/>
                  <a:gd name="T6" fmla="*/ 14 w 63"/>
                  <a:gd name="T7" fmla="*/ 59 h 63"/>
                  <a:gd name="T8" fmla="*/ 10 w 63"/>
                  <a:gd name="T9" fmla="*/ 55 h 63"/>
                  <a:gd name="T10" fmla="*/ 6 w 63"/>
                  <a:gd name="T11" fmla="*/ 49 h 63"/>
                  <a:gd name="T12" fmla="*/ 2 w 63"/>
                  <a:gd name="T13" fmla="*/ 44 h 63"/>
                  <a:gd name="T14" fmla="*/ 0 w 63"/>
                  <a:gd name="T15" fmla="*/ 40 h 63"/>
                  <a:gd name="T16" fmla="*/ 0 w 63"/>
                  <a:gd name="T17" fmla="*/ 32 h 63"/>
                  <a:gd name="T18" fmla="*/ 0 w 63"/>
                  <a:gd name="T19" fmla="*/ 26 h 63"/>
                  <a:gd name="T20" fmla="*/ 2 w 63"/>
                  <a:gd name="T21" fmla="*/ 20 h 63"/>
                  <a:gd name="T22" fmla="*/ 6 w 63"/>
                  <a:gd name="T23" fmla="*/ 14 h 63"/>
                  <a:gd name="T24" fmla="*/ 10 w 63"/>
                  <a:gd name="T25" fmla="*/ 10 h 63"/>
                  <a:gd name="T26" fmla="*/ 14 w 63"/>
                  <a:gd name="T27" fmla="*/ 6 h 63"/>
                  <a:gd name="T28" fmla="*/ 20 w 63"/>
                  <a:gd name="T29" fmla="*/ 2 h 63"/>
                  <a:gd name="T30" fmla="*/ 26 w 63"/>
                  <a:gd name="T31" fmla="*/ 0 h 63"/>
                  <a:gd name="T32" fmla="*/ 32 w 63"/>
                  <a:gd name="T33" fmla="*/ 0 h 63"/>
                  <a:gd name="T34" fmla="*/ 40 w 63"/>
                  <a:gd name="T35" fmla="*/ 0 h 63"/>
                  <a:gd name="T36" fmla="*/ 43 w 63"/>
                  <a:gd name="T37" fmla="*/ 2 h 63"/>
                  <a:gd name="T38" fmla="*/ 49 w 63"/>
                  <a:gd name="T39" fmla="*/ 6 h 63"/>
                  <a:gd name="T40" fmla="*/ 55 w 63"/>
                  <a:gd name="T41" fmla="*/ 10 h 63"/>
                  <a:gd name="T42" fmla="*/ 59 w 63"/>
                  <a:gd name="T43" fmla="*/ 14 h 63"/>
                  <a:gd name="T44" fmla="*/ 61 w 63"/>
                  <a:gd name="T45" fmla="*/ 20 h 63"/>
                  <a:gd name="T46" fmla="*/ 63 w 63"/>
                  <a:gd name="T47" fmla="*/ 26 h 63"/>
                  <a:gd name="T48" fmla="*/ 63 w 63"/>
                  <a:gd name="T49" fmla="*/ 32 h 63"/>
                  <a:gd name="T50" fmla="*/ 63 w 63"/>
                  <a:gd name="T51" fmla="*/ 40 h 63"/>
                  <a:gd name="T52" fmla="*/ 61 w 63"/>
                  <a:gd name="T53" fmla="*/ 44 h 63"/>
                  <a:gd name="T54" fmla="*/ 59 w 63"/>
                  <a:gd name="T55" fmla="*/ 49 h 63"/>
                  <a:gd name="T56" fmla="*/ 55 w 63"/>
                  <a:gd name="T57" fmla="*/ 55 h 63"/>
                  <a:gd name="T58" fmla="*/ 49 w 63"/>
                  <a:gd name="T59" fmla="*/ 59 h 63"/>
                  <a:gd name="T60" fmla="*/ 43 w 63"/>
                  <a:gd name="T61" fmla="*/ 61 h 63"/>
                  <a:gd name="T62" fmla="*/ 40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20" y="61"/>
                    </a:lnTo>
                    <a:lnTo>
                      <a:pt x="14" y="59"/>
                    </a:lnTo>
                    <a:lnTo>
                      <a:pt x="10" y="55"/>
                    </a:lnTo>
                    <a:lnTo>
                      <a:pt x="6" y="49"/>
                    </a:lnTo>
                    <a:lnTo>
                      <a:pt x="2" y="44"/>
                    </a:lnTo>
                    <a:lnTo>
                      <a:pt x="0" y="40"/>
                    </a:ln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4"/>
                    </a:lnTo>
                    <a:lnTo>
                      <a:pt x="59" y="49"/>
                    </a:lnTo>
                    <a:lnTo>
                      <a:pt x="55" y="55"/>
                    </a:lnTo>
                    <a:lnTo>
                      <a:pt x="49" y="59"/>
                    </a:lnTo>
                    <a:lnTo>
                      <a:pt x="43"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6" name="Freeform 779"/>
              <p:cNvSpPr>
                <a:spLocks/>
              </p:cNvSpPr>
              <p:nvPr/>
            </p:nvSpPr>
            <p:spPr bwMode="auto">
              <a:xfrm>
                <a:off x="5213" y="2384"/>
                <a:ext cx="63" cy="63"/>
              </a:xfrm>
              <a:custGeom>
                <a:avLst/>
                <a:gdLst>
                  <a:gd name="T0" fmla="*/ 32 w 63"/>
                  <a:gd name="T1" fmla="*/ 63 h 63"/>
                  <a:gd name="T2" fmla="*/ 32 w 63"/>
                  <a:gd name="T3" fmla="*/ 63 h 63"/>
                  <a:gd name="T4" fmla="*/ 26 w 63"/>
                  <a:gd name="T5" fmla="*/ 63 h 63"/>
                  <a:gd name="T6" fmla="*/ 20 w 63"/>
                  <a:gd name="T7" fmla="*/ 61 h 63"/>
                  <a:gd name="T8" fmla="*/ 14 w 63"/>
                  <a:gd name="T9" fmla="*/ 59 h 63"/>
                  <a:gd name="T10" fmla="*/ 10 w 63"/>
                  <a:gd name="T11" fmla="*/ 55 h 63"/>
                  <a:gd name="T12" fmla="*/ 6 w 63"/>
                  <a:gd name="T13" fmla="*/ 49 h 63"/>
                  <a:gd name="T14" fmla="*/ 2 w 63"/>
                  <a:gd name="T15" fmla="*/ 44 h 63"/>
                  <a:gd name="T16" fmla="*/ 0 w 63"/>
                  <a:gd name="T17" fmla="*/ 40 h 63"/>
                  <a:gd name="T18" fmla="*/ 0 w 63"/>
                  <a:gd name="T19" fmla="*/ 32 h 63"/>
                  <a:gd name="T20" fmla="*/ 0 w 63"/>
                  <a:gd name="T21" fmla="*/ 26 h 63"/>
                  <a:gd name="T22" fmla="*/ 2 w 63"/>
                  <a:gd name="T23" fmla="*/ 20 h 63"/>
                  <a:gd name="T24" fmla="*/ 6 w 63"/>
                  <a:gd name="T25" fmla="*/ 14 h 63"/>
                  <a:gd name="T26" fmla="*/ 10 w 63"/>
                  <a:gd name="T27" fmla="*/ 10 h 63"/>
                  <a:gd name="T28" fmla="*/ 14 w 63"/>
                  <a:gd name="T29" fmla="*/ 6 h 63"/>
                  <a:gd name="T30" fmla="*/ 20 w 63"/>
                  <a:gd name="T31" fmla="*/ 2 h 63"/>
                  <a:gd name="T32" fmla="*/ 26 w 63"/>
                  <a:gd name="T33" fmla="*/ 0 h 63"/>
                  <a:gd name="T34" fmla="*/ 32 w 63"/>
                  <a:gd name="T35" fmla="*/ 0 h 63"/>
                  <a:gd name="T36" fmla="*/ 40 w 63"/>
                  <a:gd name="T37" fmla="*/ 0 h 63"/>
                  <a:gd name="T38" fmla="*/ 43 w 63"/>
                  <a:gd name="T39" fmla="*/ 2 h 63"/>
                  <a:gd name="T40" fmla="*/ 49 w 63"/>
                  <a:gd name="T41" fmla="*/ 6 h 63"/>
                  <a:gd name="T42" fmla="*/ 55 w 63"/>
                  <a:gd name="T43" fmla="*/ 10 h 63"/>
                  <a:gd name="T44" fmla="*/ 59 w 63"/>
                  <a:gd name="T45" fmla="*/ 14 h 63"/>
                  <a:gd name="T46" fmla="*/ 61 w 63"/>
                  <a:gd name="T47" fmla="*/ 20 h 63"/>
                  <a:gd name="T48" fmla="*/ 63 w 63"/>
                  <a:gd name="T49" fmla="*/ 26 h 63"/>
                  <a:gd name="T50" fmla="*/ 63 w 63"/>
                  <a:gd name="T51" fmla="*/ 32 h 63"/>
                  <a:gd name="T52" fmla="*/ 63 w 63"/>
                  <a:gd name="T53" fmla="*/ 40 h 63"/>
                  <a:gd name="T54" fmla="*/ 61 w 63"/>
                  <a:gd name="T55" fmla="*/ 44 h 63"/>
                  <a:gd name="T56" fmla="*/ 59 w 63"/>
                  <a:gd name="T57" fmla="*/ 49 h 63"/>
                  <a:gd name="T58" fmla="*/ 55 w 63"/>
                  <a:gd name="T59" fmla="*/ 55 h 63"/>
                  <a:gd name="T60" fmla="*/ 49 w 63"/>
                  <a:gd name="T61" fmla="*/ 59 h 63"/>
                  <a:gd name="T62" fmla="*/ 43 w 63"/>
                  <a:gd name="T63" fmla="*/ 61 h 63"/>
                  <a:gd name="T64" fmla="*/ 40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20" y="61"/>
                    </a:lnTo>
                    <a:lnTo>
                      <a:pt x="14" y="59"/>
                    </a:lnTo>
                    <a:lnTo>
                      <a:pt x="10" y="55"/>
                    </a:lnTo>
                    <a:lnTo>
                      <a:pt x="6" y="49"/>
                    </a:lnTo>
                    <a:lnTo>
                      <a:pt x="2" y="44"/>
                    </a:lnTo>
                    <a:lnTo>
                      <a:pt x="0" y="40"/>
                    </a:ln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4"/>
                    </a:lnTo>
                    <a:lnTo>
                      <a:pt x="59" y="49"/>
                    </a:lnTo>
                    <a:lnTo>
                      <a:pt x="55" y="55"/>
                    </a:lnTo>
                    <a:lnTo>
                      <a:pt x="49" y="59"/>
                    </a:lnTo>
                    <a:lnTo>
                      <a:pt x="43"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7" name="Freeform 780"/>
              <p:cNvSpPr>
                <a:spLocks/>
              </p:cNvSpPr>
              <p:nvPr/>
            </p:nvSpPr>
            <p:spPr bwMode="auto">
              <a:xfrm>
                <a:off x="5190" y="2408"/>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3 h 65"/>
                  <a:gd name="T18" fmla="*/ 0 w 65"/>
                  <a:gd name="T19" fmla="*/ 25 h 65"/>
                  <a:gd name="T20" fmla="*/ 2 w 65"/>
                  <a:gd name="T21" fmla="*/ 20 h 65"/>
                  <a:gd name="T22" fmla="*/ 5 w 65"/>
                  <a:gd name="T23" fmla="*/ 16 h 65"/>
                  <a:gd name="T24" fmla="*/ 9 w 65"/>
                  <a:gd name="T25" fmla="*/ 10 h 65"/>
                  <a:gd name="T26" fmla="*/ 13 w 65"/>
                  <a:gd name="T27" fmla="*/ 6 h 65"/>
                  <a:gd name="T28" fmla="*/ 19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1 w 65"/>
                  <a:gd name="T45" fmla="*/ 20 h 65"/>
                  <a:gd name="T46" fmla="*/ 63 w 65"/>
                  <a:gd name="T47" fmla="*/ 25 h 65"/>
                  <a:gd name="T48" fmla="*/ 65 w 65"/>
                  <a:gd name="T49" fmla="*/ 33 h 65"/>
                  <a:gd name="T50" fmla="*/ 63 w 65"/>
                  <a:gd name="T51" fmla="*/ 39 h 65"/>
                  <a:gd name="T52" fmla="*/ 61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3"/>
                    </a:lnTo>
                    <a:lnTo>
                      <a:pt x="0" y="25"/>
                    </a:lnTo>
                    <a:lnTo>
                      <a:pt x="2" y="20"/>
                    </a:lnTo>
                    <a:lnTo>
                      <a:pt x="5"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5"/>
                    </a:lnTo>
                    <a:lnTo>
                      <a:pt x="65" y="33"/>
                    </a:lnTo>
                    <a:lnTo>
                      <a:pt x="63" y="39"/>
                    </a:lnTo>
                    <a:lnTo>
                      <a:pt x="61"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8" name="Freeform 781"/>
              <p:cNvSpPr>
                <a:spLocks/>
              </p:cNvSpPr>
              <p:nvPr/>
            </p:nvSpPr>
            <p:spPr bwMode="auto">
              <a:xfrm>
                <a:off x="5190" y="2408"/>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3 h 65"/>
                  <a:gd name="T20" fmla="*/ 0 w 65"/>
                  <a:gd name="T21" fmla="*/ 25 h 65"/>
                  <a:gd name="T22" fmla="*/ 2 w 65"/>
                  <a:gd name="T23" fmla="*/ 20 h 65"/>
                  <a:gd name="T24" fmla="*/ 5 w 65"/>
                  <a:gd name="T25" fmla="*/ 16 h 65"/>
                  <a:gd name="T26" fmla="*/ 9 w 65"/>
                  <a:gd name="T27" fmla="*/ 10 h 65"/>
                  <a:gd name="T28" fmla="*/ 13 w 65"/>
                  <a:gd name="T29" fmla="*/ 6 h 65"/>
                  <a:gd name="T30" fmla="*/ 19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1 w 65"/>
                  <a:gd name="T47" fmla="*/ 20 h 65"/>
                  <a:gd name="T48" fmla="*/ 63 w 65"/>
                  <a:gd name="T49" fmla="*/ 25 h 65"/>
                  <a:gd name="T50" fmla="*/ 65 w 65"/>
                  <a:gd name="T51" fmla="*/ 33 h 65"/>
                  <a:gd name="T52" fmla="*/ 63 w 65"/>
                  <a:gd name="T53" fmla="*/ 39 h 65"/>
                  <a:gd name="T54" fmla="*/ 61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3"/>
                    </a:lnTo>
                    <a:lnTo>
                      <a:pt x="0" y="25"/>
                    </a:lnTo>
                    <a:lnTo>
                      <a:pt x="2" y="20"/>
                    </a:lnTo>
                    <a:lnTo>
                      <a:pt x="5"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5"/>
                    </a:lnTo>
                    <a:lnTo>
                      <a:pt x="65" y="33"/>
                    </a:lnTo>
                    <a:lnTo>
                      <a:pt x="63" y="39"/>
                    </a:lnTo>
                    <a:lnTo>
                      <a:pt x="61"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9" name="Freeform 782"/>
              <p:cNvSpPr>
                <a:spLocks/>
              </p:cNvSpPr>
              <p:nvPr/>
            </p:nvSpPr>
            <p:spPr bwMode="auto">
              <a:xfrm>
                <a:off x="5229" y="2396"/>
                <a:ext cx="65" cy="63"/>
              </a:xfrm>
              <a:custGeom>
                <a:avLst/>
                <a:gdLst>
                  <a:gd name="T0" fmla="*/ 33 w 65"/>
                  <a:gd name="T1" fmla="*/ 0 h 63"/>
                  <a:gd name="T2" fmla="*/ 39 w 65"/>
                  <a:gd name="T3" fmla="*/ 0 h 63"/>
                  <a:gd name="T4" fmla="*/ 45 w 65"/>
                  <a:gd name="T5" fmla="*/ 2 h 63"/>
                  <a:gd name="T6" fmla="*/ 51 w 65"/>
                  <a:gd name="T7" fmla="*/ 4 h 63"/>
                  <a:gd name="T8" fmla="*/ 55 w 65"/>
                  <a:gd name="T9" fmla="*/ 8 h 63"/>
                  <a:gd name="T10" fmla="*/ 59 w 65"/>
                  <a:gd name="T11" fmla="*/ 14 h 63"/>
                  <a:gd name="T12" fmla="*/ 63 w 65"/>
                  <a:gd name="T13" fmla="*/ 20 h 63"/>
                  <a:gd name="T14" fmla="*/ 65 w 65"/>
                  <a:gd name="T15" fmla="*/ 26 h 63"/>
                  <a:gd name="T16" fmla="*/ 65 w 65"/>
                  <a:gd name="T17" fmla="*/ 32 h 63"/>
                  <a:gd name="T18" fmla="*/ 65 w 65"/>
                  <a:gd name="T19" fmla="*/ 37 h 63"/>
                  <a:gd name="T20" fmla="*/ 63 w 65"/>
                  <a:gd name="T21" fmla="*/ 43 h 63"/>
                  <a:gd name="T22" fmla="*/ 59 w 65"/>
                  <a:gd name="T23" fmla="*/ 49 h 63"/>
                  <a:gd name="T24" fmla="*/ 55 w 65"/>
                  <a:gd name="T25" fmla="*/ 53 h 63"/>
                  <a:gd name="T26" fmla="*/ 51 w 65"/>
                  <a:gd name="T27" fmla="*/ 59 h 63"/>
                  <a:gd name="T28" fmla="*/ 45 w 65"/>
                  <a:gd name="T29" fmla="*/ 61 h 63"/>
                  <a:gd name="T30" fmla="*/ 39 w 65"/>
                  <a:gd name="T31" fmla="*/ 63 h 63"/>
                  <a:gd name="T32" fmla="*/ 33 w 65"/>
                  <a:gd name="T33" fmla="*/ 63 h 63"/>
                  <a:gd name="T34" fmla="*/ 26 w 65"/>
                  <a:gd name="T35" fmla="*/ 63 h 63"/>
                  <a:gd name="T36" fmla="*/ 20 w 65"/>
                  <a:gd name="T37" fmla="*/ 61 h 63"/>
                  <a:gd name="T38" fmla="*/ 14 w 65"/>
                  <a:gd name="T39" fmla="*/ 59 h 63"/>
                  <a:gd name="T40" fmla="*/ 10 w 65"/>
                  <a:gd name="T41" fmla="*/ 53 h 63"/>
                  <a:gd name="T42" fmla="*/ 6 w 65"/>
                  <a:gd name="T43" fmla="*/ 49 h 63"/>
                  <a:gd name="T44" fmla="*/ 4 w 65"/>
                  <a:gd name="T45" fmla="*/ 43 h 63"/>
                  <a:gd name="T46" fmla="*/ 2 w 65"/>
                  <a:gd name="T47" fmla="*/ 37 h 63"/>
                  <a:gd name="T48" fmla="*/ 0 w 65"/>
                  <a:gd name="T49" fmla="*/ 32 h 63"/>
                  <a:gd name="T50" fmla="*/ 2 w 65"/>
                  <a:gd name="T51" fmla="*/ 26 h 63"/>
                  <a:gd name="T52" fmla="*/ 4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4"/>
                    </a:lnTo>
                    <a:lnTo>
                      <a:pt x="55" y="8"/>
                    </a:lnTo>
                    <a:lnTo>
                      <a:pt x="59" y="14"/>
                    </a:lnTo>
                    <a:lnTo>
                      <a:pt x="63" y="20"/>
                    </a:lnTo>
                    <a:lnTo>
                      <a:pt x="65" y="26"/>
                    </a:lnTo>
                    <a:lnTo>
                      <a:pt x="65" y="32"/>
                    </a:lnTo>
                    <a:lnTo>
                      <a:pt x="65" y="37"/>
                    </a:lnTo>
                    <a:lnTo>
                      <a:pt x="63" y="43"/>
                    </a:lnTo>
                    <a:lnTo>
                      <a:pt x="59" y="49"/>
                    </a:lnTo>
                    <a:lnTo>
                      <a:pt x="55" y="53"/>
                    </a:lnTo>
                    <a:lnTo>
                      <a:pt x="51" y="59"/>
                    </a:lnTo>
                    <a:lnTo>
                      <a:pt x="45" y="61"/>
                    </a:lnTo>
                    <a:lnTo>
                      <a:pt x="39" y="63"/>
                    </a:lnTo>
                    <a:lnTo>
                      <a:pt x="33" y="63"/>
                    </a:lnTo>
                    <a:lnTo>
                      <a:pt x="26" y="63"/>
                    </a:lnTo>
                    <a:lnTo>
                      <a:pt x="20" y="61"/>
                    </a:lnTo>
                    <a:lnTo>
                      <a:pt x="14" y="59"/>
                    </a:lnTo>
                    <a:lnTo>
                      <a:pt x="10" y="53"/>
                    </a:lnTo>
                    <a:lnTo>
                      <a:pt x="6" y="49"/>
                    </a:lnTo>
                    <a:lnTo>
                      <a:pt x="4" y="43"/>
                    </a:lnTo>
                    <a:lnTo>
                      <a:pt x="2" y="37"/>
                    </a:lnTo>
                    <a:lnTo>
                      <a:pt x="0" y="32"/>
                    </a:lnTo>
                    <a:lnTo>
                      <a:pt x="2" y="26"/>
                    </a:lnTo>
                    <a:lnTo>
                      <a:pt x="4" y="20"/>
                    </a:lnTo>
                    <a:lnTo>
                      <a:pt x="6" y="14"/>
                    </a:lnTo>
                    <a:lnTo>
                      <a:pt x="10" y="8"/>
                    </a:lnTo>
                    <a:lnTo>
                      <a:pt x="14" y="4"/>
                    </a:lnTo>
                    <a:lnTo>
                      <a:pt x="20" y="2"/>
                    </a:lnTo>
                    <a:lnTo>
                      <a:pt x="26"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0" name="Freeform 783"/>
              <p:cNvSpPr>
                <a:spLocks/>
              </p:cNvSpPr>
              <p:nvPr/>
            </p:nvSpPr>
            <p:spPr bwMode="auto">
              <a:xfrm>
                <a:off x="5229" y="2396"/>
                <a:ext cx="65" cy="63"/>
              </a:xfrm>
              <a:custGeom>
                <a:avLst/>
                <a:gdLst>
                  <a:gd name="T0" fmla="*/ 33 w 65"/>
                  <a:gd name="T1" fmla="*/ 0 h 63"/>
                  <a:gd name="T2" fmla="*/ 33 w 65"/>
                  <a:gd name="T3" fmla="*/ 0 h 63"/>
                  <a:gd name="T4" fmla="*/ 39 w 65"/>
                  <a:gd name="T5" fmla="*/ 0 h 63"/>
                  <a:gd name="T6" fmla="*/ 45 w 65"/>
                  <a:gd name="T7" fmla="*/ 2 h 63"/>
                  <a:gd name="T8" fmla="*/ 51 w 65"/>
                  <a:gd name="T9" fmla="*/ 4 h 63"/>
                  <a:gd name="T10" fmla="*/ 55 w 65"/>
                  <a:gd name="T11" fmla="*/ 8 h 63"/>
                  <a:gd name="T12" fmla="*/ 59 w 65"/>
                  <a:gd name="T13" fmla="*/ 14 h 63"/>
                  <a:gd name="T14" fmla="*/ 63 w 65"/>
                  <a:gd name="T15" fmla="*/ 20 h 63"/>
                  <a:gd name="T16" fmla="*/ 65 w 65"/>
                  <a:gd name="T17" fmla="*/ 26 h 63"/>
                  <a:gd name="T18" fmla="*/ 65 w 65"/>
                  <a:gd name="T19" fmla="*/ 32 h 63"/>
                  <a:gd name="T20" fmla="*/ 65 w 65"/>
                  <a:gd name="T21" fmla="*/ 37 h 63"/>
                  <a:gd name="T22" fmla="*/ 63 w 65"/>
                  <a:gd name="T23" fmla="*/ 43 h 63"/>
                  <a:gd name="T24" fmla="*/ 59 w 65"/>
                  <a:gd name="T25" fmla="*/ 49 h 63"/>
                  <a:gd name="T26" fmla="*/ 55 w 65"/>
                  <a:gd name="T27" fmla="*/ 53 h 63"/>
                  <a:gd name="T28" fmla="*/ 51 w 65"/>
                  <a:gd name="T29" fmla="*/ 59 h 63"/>
                  <a:gd name="T30" fmla="*/ 45 w 65"/>
                  <a:gd name="T31" fmla="*/ 61 h 63"/>
                  <a:gd name="T32" fmla="*/ 39 w 65"/>
                  <a:gd name="T33" fmla="*/ 63 h 63"/>
                  <a:gd name="T34" fmla="*/ 33 w 65"/>
                  <a:gd name="T35" fmla="*/ 63 h 63"/>
                  <a:gd name="T36" fmla="*/ 26 w 65"/>
                  <a:gd name="T37" fmla="*/ 63 h 63"/>
                  <a:gd name="T38" fmla="*/ 20 w 65"/>
                  <a:gd name="T39" fmla="*/ 61 h 63"/>
                  <a:gd name="T40" fmla="*/ 14 w 65"/>
                  <a:gd name="T41" fmla="*/ 59 h 63"/>
                  <a:gd name="T42" fmla="*/ 10 w 65"/>
                  <a:gd name="T43" fmla="*/ 53 h 63"/>
                  <a:gd name="T44" fmla="*/ 6 w 65"/>
                  <a:gd name="T45" fmla="*/ 49 h 63"/>
                  <a:gd name="T46" fmla="*/ 4 w 65"/>
                  <a:gd name="T47" fmla="*/ 43 h 63"/>
                  <a:gd name="T48" fmla="*/ 2 w 65"/>
                  <a:gd name="T49" fmla="*/ 37 h 63"/>
                  <a:gd name="T50" fmla="*/ 0 w 65"/>
                  <a:gd name="T51" fmla="*/ 32 h 63"/>
                  <a:gd name="T52" fmla="*/ 2 w 65"/>
                  <a:gd name="T53" fmla="*/ 26 h 63"/>
                  <a:gd name="T54" fmla="*/ 4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4"/>
                    </a:lnTo>
                    <a:lnTo>
                      <a:pt x="55" y="8"/>
                    </a:lnTo>
                    <a:lnTo>
                      <a:pt x="59" y="14"/>
                    </a:lnTo>
                    <a:lnTo>
                      <a:pt x="63" y="20"/>
                    </a:lnTo>
                    <a:lnTo>
                      <a:pt x="65" y="26"/>
                    </a:lnTo>
                    <a:lnTo>
                      <a:pt x="65" y="32"/>
                    </a:lnTo>
                    <a:lnTo>
                      <a:pt x="65" y="37"/>
                    </a:lnTo>
                    <a:lnTo>
                      <a:pt x="63" y="43"/>
                    </a:lnTo>
                    <a:lnTo>
                      <a:pt x="59" y="49"/>
                    </a:lnTo>
                    <a:lnTo>
                      <a:pt x="55" y="53"/>
                    </a:lnTo>
                    <a:lnTo>
                      <a:pt x="51" y="59"/>
                    </a:lnTo>
                    <a:lnTo>
                      <a:pt x="45" y="61"/>
                    </a:lnTo>
                    <a:lnTo>
                      <a:pt x="39" y="63"/>
                    </a:lnTo>
                    <a:lnTo>
                      <a:pt x="33" y="63"/>
                    </a:lnTo>
                    <a:lnTo>
                      <a:pt x="26" y="63"/>
                    </a:lnTo>
                    <a:lnTo>
                      <a:pt x="20" y="61"/>
                    </a:lnTo>
                    <a:lnTo>
                      <a:pt x="14" y="59"/>
                    </a:lnTo>
                    <a:lnTo>
                      <a:pt x="10" y="53"/>
                    </a:lnTo>
                    <a:lnTo>
                      <a:pt x="6" y="49"/>
                    </a:lnTo>
                    <a:lnTo>
                      <a:pt x="4" y="43"/>
                    </a:lnTo>
                    <a:lnTo>
                      <a:pt x="2" y="37"/>
                    </a:lnTo>
                    <a:lnTo>
                      <a:pt x="0" y="32"/>
                    </a:lnTo>
                    <a:lnTo>
                      <a:pt x="2" y="26"/>
                    </a:lnTo>
                    <a:lnTo>
                      <a:pt x="4" y="20"/>
                    </a:lnTo>
                    <a:lnTo>
                      <a:pt x="6" y="14"/>
                    </a:lnTo>
                    <a:lnTo>
                      <a:pt x="10" y="8"/>
                    </a:lnTo>
                    <a:lnTo>
                      <a:pt x="14" y="4"/>
                    </a:lnTo>
                    <a:lnTo>
                      <a:pt x="20" y="2"/>
                    </a:lnTo>
                    <a:lnTo>
                      <a:pt x="26"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1" name="Freeform 784"/>
              <p:cNvSpPr>
                <a:spLocks/>
              </p:cNvSpPr>
              <p:nvPr/>
            </p:nvSpPr>
            <p:spPr bwMode="auto">
              <a:xfrm>
                <a:off x="5195" y="2402"/>
                <a:ext cx="65" cy="65"/>
              </a:xfrm>
              <a:custGeom>
                <a:avLst/>
                <a:gdLst>
                  <a:gd name="T0" fmla="*/ 34 w 65"/>
                  <a:gd name="T1" fmla="*/ 0 h 65"/>
                  <a:gd name="T2" fmla="*/ 40 w 65"/>
                  <a:gd name="T3" fmla="*/ 2 h 65"/>
                  <a:gd name="T4" fmla="*/ 46 w 65"/>
                  <a:gd name="T5" fmla="*/ 4 h 65"/>
                  <a:gd name="T6" fmla="*/ 52 w 65"/>
                  <a:gd name="T7" fmla="*/ 6 h 65"/>
                  <a:gd name="T8" fmla="*/ 56 w 65"/>
                  <a:gd name="T9" fmla="*/ 10 h 65"/>
                  <a:gd name="T10" fmla="*/ 60 w 65"/>
                  <a:gd name="T11" fmla="*/ 14 h 65"/>
                  <a:gd name="T12" fmla="*/ 63 w 65"/>
                  <a:gd name="T13" fmla="*/ 20 h 65"/>
                  <a:gd name="T14" fmla="*/ 65 w 65"/>
                  <a:gd name="T15" fmla="*/ 26 h 65"/>
                  <a:gd name="T16" fmla="*/ 65 w 65"/>
                  <a:gd name="T17" fmla="*/ 33 h 65"/>
                  <a:gd name="T18" fmla="*/ 65 w 65"/>
                  <a:gd name="T19" fmla="*/ 39 h 65"/>
                  <a:gd name="T20" fmla="*/ 63 w 65"/>
                  <a:gd name="T21" fmla="*/ 45 h 65"/>
                  <a:gd name="T22" fmla="*/ 60 w 65"/>
                  <a:gd name="T23" fmla="*/ 51 h 65"/>
                  <a:gd name="T24" fmla="*/ 56 w 65"/>
                  <a:gd name="T25" fmla="*/ 55 h 65"/>
                  <a:gd name="T26" fmla="*/ 52 w 65"/>
                  <a:gd name="T27" fmla="*/ 59 h 65"/>
                  <a:gd name="T28" fmla="*/ 46 w 65"/>
                  <a:gd name="T29" fmla="*/ 63 h 65"/>
                  <a:gd name="T30" fmla="*/ 40 w 65"/>
                  <a:gd name="T31" fmla="*/ 65 h 65"/>
                  <a:gd name="T32" fmla="*/ 34 w 65"/>
                  <a:gd name="T33" fmla="*/ 65 h 65"/>
                  <a:gd name="T34" fmla="*/ 26 w 65"/>
                  <a:gd name="T35" fmla="*/ 65 h 65"/>
                  <a:gd name="T36" fmla="*/ 20 w 65"/>
                  <a:gd name="T37" fmla="*/ 63 h 65"/>
                  <a:gd name="T38" fmla="*/ 16 w 65"/>
                  <a:gd name="T39" fmla="*/ 59 h 65"/>
                  <a:gd name="T40" fmla="*/ 10 w 65"/>
                  <a:gd name="T41" fmla="*/ 55 h 65"/>
                  <a:gd name="T42" fmla="*/ 6 w 65"/>
                  <a:gd name="T43" fmla="*/ 51 h 65"/>
                  <a:gd name="T44" fmla="*/ 4 w 65"/>
                  <a:gd name="T45" fmla="*/ 45 h 65"/>
                  <a:gd name="T46" fmla="*/ 2 w 65"/>
                  <a:gd name="T47" fmla="*/ 39 h 65"/>
                  <a:gd name="T48" fmla="*/ 0 w 65"/>
                  <a:gd name="T49" fmla="*/ 33 h 65"/>
                  <a:gd name="T50" fmla="*/ 2 w 65"/>
                  <a:gd name="T51" fmla="*/ 26 h 65"/>
                  <a:gd name="T52" fmla="*/ 4 w 65"/>
                  <a:gd name="T53" fmla="*/ 20 h 65"/>
                  <a:gd name="T54" fmla="*/ 6 w 65"/>
                  <a:gd name="T55" fmla="*/ 14 h 65"/>
                  <a:gd name="T56" fmla="*/ 10 w 65"/>
                  <a:gd name="T57" fmla="*/ 10 h 65"/>
                  <a:gd name="T58" fmla="*/ 16 w 65"/>
                  <a:gd name="T59" fmla="*/ 6 h 65"/>
                  <a:gd name="T60" fmla="*/ 20 w 65"/>
                  <a:gd name="T61" fmla="*/ 4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2"/>
                    </a:lnTo>
                    <a:lnTo>
                      <a:pt x="46" y="4"/>
                    </a:lnTo>
                    <a:lnTo>
                      <a:pt x="52" y="6"/>
                    </a:lnTo>
                    <a:lnTo>
                      <a:pt x="56" y="10"/>
                    </a:lnTo>
                    <a:lnTo>
                      <a:pt x="60" y="14"/>
                    </a:lnTo>
                    <a:lnTo>
                      <a:pt x="63" y="20"/>
                    </a:lnTo>
                    <a:lnTo>
                      <a:pt x="65" y="26"/>
                    </a:lnTo>
                    <a:lnTo>
                      <a:pt x="65" y="33"/>
                    </a:lnTo>
                    <a:lnTo>
                      <a:pt x="65" y="39"/>
                    </a:lnTo>
                    <a:lnTo>
                      <a:pt x="63" y="45"/>
                    </a:lnTo>
                    <a:lnTo>
                      <a:pt x="60" y="51"/>
                    </a:lnTo>
                    <a:lnTo>
                      <a:pt x="56" y="55"/>
                    </a:lnTo>
                    <a:lnTo>
                      <a:pt x="52"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6"/>
                    </a:lnTo>
                    <a:lnTo>
                      <a:pt x="4" y="20"/>
                    </a:lnTo>
                    <a:lnTo>
                      <a:pt x="6" y="14"/>
                    </a:lnTo>
                    <a:lnTo>
                      <a:pt x="10" y="10"/>
                    </a:lnTo>
                    <a:lnTo>
                      <a:pt x="16" y="6"/>
                    </a:lnTo>
                    <a:lnTo>
                      <a:pt x="20" y="4"/>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2" name="Freeform 785"/>
              <p:cNvSpPr>
                <a:spLocks/>
              </p:cNvSpPr>
              <p:nvPr/>
            </p:nvSpPr>
            <p:spPr bwMode="auto">
              <a:xfrm>
                <a:off x="5195" y="2402"/>
                <a:ext cx="65" cy="65"/>
              </a:xfrm>
              <a:custGeom>
                <a:avLst/>
                <a:gdLst>
                  <a:gd name="T0" fmla="*/ 34 w 65"/>
                  <a:gd name="T1" fmla="*/ 0 h 65"/>
                  <a:gd name="T2" fmla="*/ 34 w 65"/>
                  <a:gd name="T3" fmla="*/ 0 h 65"/>
                  <a:gd name="T4" fmla="*/ 40 w 65"/>
                  <a:gd name="T5" fmla="*/ 2 h 65"/>
                  <a:gd name="T6" fmla="*/ 46 w 65"/>
                  <a:gd name="T7" fmla="*/ 4 h 65"/>
                  <a:gd name="T8" fmla="*/ 52 w 65"/>
                  <a:gd name="T9" fmla="*/ 6 h 65"/>
                  <a:gd name="T10" fmla="*/ 56 w 65"/>
                  <a:gd name="T11" fmla="*/ 10 h 65"/>
                  <a:gd name="T12" fmla="*/ 60 w 65"/>
                  <a:gd name="T13" fmla="*/ 14 h 65"/>
                  <a:gd name="T14" fmla="*/ 63 w 65"/>
                  <a:gd name="T15" fmla="*/ 20 h 65"/>
                  <a:gd name="T16" fmla="*/ 65 w 65"/>
                  <a:gd name="T17" fmla="*/ 26 h 65"/>
                  <a:gd name="T18" fmla="*/ 65 w 65"/>
                  <a:gd name="T19" fmla="*/ 33 h 65"/>
                  <a:gd name="T20" fmla="*/ 65 w 65"/>
                  <a:gd name="T21" fmla="*/ 39 h 65"/>
                  <a:gd name="T22" fmla="*/ 63 w 65"/>
                  <a:gd name="T23" fmla="*/ 45 h 65"/>
                  <a:gd name="T24" fmla="*/ 60 w 65"/>
                  <a:gd name="T25" fmla="*/ 51 h 65"/>
                  <a:gd name="T26" fmla="*/ 56 w 65"/>
                  <a:gd name="T27" fmla="*/ 55 h 65"/>
                  <a:gd name="T28" fmla="*/ 52 w 65"/>
                  <a:gd name="T29" fmla="*/ 59 h 65"/>
                  <a:gd name="T30" fmla="*/ 46 w 65"/>
                  <a:gd name="T31" fmla="*/ 63 h 65"/>
                  <a:gd name="T32" fmla="*/ 40 w 65"/>
                  <a:gd name="T33" fmla="*/ 65 h 65"/>
                  <a:gd name="T34" fmla="*/ 34 w 65"/>
                  <a:gd name="T35" fmla="*/ 65 h 65"/>
                  <a:gd name="T36" fmla="*/ 26 w 65"/>
                  <a:gd name="T37" fmla="*/ 65 h 65"/>
                  <a:gd name="T38" fmla="*/ 20 w 65"/>
                  <a:gd name="T39" fmla="*/ 63 h 65"/>
                  <a:gd name="T40" fmla="*/ 16 w 65"/>
                  <a:gd name="T41" fmla="*/ 59 h 65"/>
                  <a:gd name="T42" fmla="*/ 10 w 65"/>
                  <a:gd name="T43" fmla="*/ 55 h 65"/>
                  <a:gd name="T44" fmla="*/ 6 w 65"/>
                  <a:gd name="T45" fmla="*/ 51 h 65"/>
                  <a:gd name="T46" fmla="*/ 4 w 65"/>
                  <a:gd name="T47" fmla="*/ 45 h 65"/>
                  <a:gd name="T48" fmla="*/ 2 w 65"/>
                  <a:gd name="T49" fmla="*/ 39 h 65"/>
                  <a:gd name="T50" fmla="*/ 0 w 65"/>
                  <a:gd name="T51" fmla="*/ 33 h 65"/>
                  <a:gd name="T52" fmla="*/ 2 w 65"/>
                  <a:gd name="T53" fmla="*/ 26 h 65"/>
                  <a:gd name="T54" fmla="*/ 4 w 65"/>
                  <a:gd name="T55" fmla="*/ 20 h 65"/>
                  <a:gd name="T56" fmla="*/ 6 w 65"/>
                  <a:gd name="T57" fmla="*/ 14 h 65"/>
                  <a:gd name="T58" fmla="*/ 10 w 65"/>
                  <a:gd name="T59" fmla="*/ 10 h 65"/>
                  <a:gd name="T60" fmla="*/ 16 w 65"/>
                  <a:gd name="T61" fmla="*/ 6 h 65"/>
                  <a:gd name="T62" fmla="*/ 20 w 65"/>
                  <a:gd name="T63" fmla="*/ 4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2"/>
                    </a:lnTo>
                    <a:lnTo>
                      <a:pt x="46" y="4"/>
                    </a:lnTo>
                    <a:lnTo>
                      <a:pt x="52" y="6"/>
                    </a:lnTo>
                    <a:lnTo>
                      <a:pt x="56" y="10"/>
                    </a:lnTo>
                    <a:lnTo>
                      <a:pt x="60" y="14"/>
                    </a:lnTo>
                    <a:lnTo>
                      <a:pt x="63" y="20"/>
                    </a:lnTo>
                    <a:lnTo>
                      <a:pt x="65" y="26"/>
                    </a:lnTo>
                    <a:lnTo>
                      <a:pt x="65" y="33"/>
                    </a:lnTo>
                    <a:lnTo>
                      <a:pt x="65" y="39"/>
                    </a:lnTo>
                    <a:lnTo>
                      <a:pt x="63" y="45"/>
                    </a:lnTo>
                    <a:lnTo>
                      <a:pt x="60" y="51"/>
                    </a:lnTo>
                    <a:lnTo>
                      <a:pt x="56" y="55"/>
                    </a:lnTo>
                    <a:lnTo>
                      <a:pt x="52"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6"/>
                    </a:lnTo>
                    <a:lnTo>
                      <a:pt x="4" y="20"/>
                    </a:lnTo>
                    <a:lnTo>
                      <a:pt x="6" y="14"/>
                    </a:lnTo>
                    <a:lnTo>
                      <a:pt x="10" y="10"/>
                    </a:lnTo>
                    <a:lnTo>
                      <a:pt x="16" y="6"/>
                    </a:lnTo>
                    <a:lnTo>
                      <a:pt x="20" y="4"/>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3" name="Freeform 786"/>
              <p:cNvSpPr>
                <a:spLocks/>
              </p:cNvSpPr>
              <p:nvPr/>
            </p:nvSpPr>
            <p:spPr bwMode="auto">
              <a:xfrm>
                <a:off x="5164" y="2378"/>
                <a:ext cx="63" cy="63"/>
              </a:xfrm>
              <a:custGeom>
                <a:avLst/>
                <a:gdLst>
                  <a:gd name="T0" fmla="*/ 63 w 63"/>
                  <a:gd name="T1" fmla="*/ 32 h 63"/>
                  <a:gd name="T2" fmla="*/ 63 w 63"/>
                  <a:gd name="T3" fmla="*/ 38 h 63"/>
                  <a:gd name="T4" fmla="*/ 61 w 63"/>
                  <a:gd name="T5" fmla="*/ 44 h 63"/>
                  <a:gd name="T6" fmla="*/ 57 w 63"/>
                  <a:gd name="T7" fmla="*/ 50 h 63"/>
                  <a:gd name="T8" fmla="*/ 53 w 63"/>
                  <a:gd name="T9" fmla="*/ 55 h 63"/>
                  <a:gd name="T10" fmla="*/ 49 w 63"/>
                  <a:gd name="T11" fmla="*/ 57 h 63"/>
                  <a:gd name="T12" fmla="*/ 43 w 63"/>
                  <a:gd name="T13" fmla="*/ 61 h 63"/>
                  <a:gd name="T14" fmla="*/ 37 w 63"/>
                  <a:gd name="T15" fmla="*/ 63 h 63"/>
                  <a:gd name="T16" fmla="*/ 31 w 63"/>
                  <a:gd name="T17" fmla="*/ 63 h 63"/>
                  <a:gd name="T18" fmla="*/ 24 w 63"/>
                  <a:gd name="T19" fmla="*/ 63 h 63"/>
                  <a:gd name="T20" fmla="*/ 20 w 63"/>
                  <a:gd name="T21" fmla="*/ 61 h 63"/>
                  <a:gd name="T22" fmla="*/ 14 w 63"/>
                  <a:gd name="T23" fmla="*/ 57 h 63"/>
                  <a:gd name="T24" fmla="*/ 8 w 63"/>
                  <a:gd name="T25" fmla="*/ 55 h 63"/>
                  <a:gd name="T26" fmla="*/ 4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4 w 63"/>
                  <a:gd name="T39" fmla="*/ 14 h 63"/>
                  <a:gd name="T40" fmla="*/ 8 w 63"/>
                  <a:gd name="T41" fmla="*/ 10 h 63"/>
                  <a:gd name="T42" fmla="*/ 14 w 63"/>
                  <a:gd name="T43" fmla="*/ 6 h 63"/>
                  <a:gd name="T44" fmla="*/ 20 w 63"/>
                  <a:gd name="T45" fmla="*/ 2 h 63"/>
                  <a:gd name="T46" fmla="*/ 24 w 63"/>
                  <a:gd name="T47" fmla="*/ 0 h 63"/>
                  <a:gd name="T48" fmla="*/ 31 w 63"/>
                  <a:gd name="T49" fmla="*/ 0 h 63"/>
                  <a:gd name="T50" fmla="*/ 37 w 63"/>
                  <a:gd name="T51" fmla="*/ 0 h 63"/>
                  <a:gd name="T52" fmla="*/ 43 w 63"/>
                  <a:gd name="T53" fmla="*/ 2 h 63"/>
                  <a:gd name="T54" fmla="*/ 49 w 63"/>
                  <a:gd name="T55" fmla="*/ 6 h 63"/>
                  <a:gd name="T56" fmla="*/ 53 w 63"/>
                  <a:gd name="T57" fmla="*/ 10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50"/>
                    </a:lnTo>
                    <a:lnTo>
                      <a:pt x="53" y="55"/>
                    </a:lnTo>
                    <a:lnTo>
                      <a:pt x="49" y="57"/>
                    </a:lnTo>
                    <a:lnTo>
                      <a:pt x="43" y="61"/>
                    </a:lnTo>
                    <a:lnTo>
                      <a:pt x="37" y="63"/>
                    </a:lnTo>
                    <a:lnTo>
                      <a:pt x="31" y="63"/>
                    </a:lnTo>
                    <a:lnTo>
                      <a:pt x="24" y="63"/>
                    </a:lnTo>
                    <a:lnTo>
                      <a:pt x="20" y="61"/>
                    </a:lnTo>
                    <a:lnTo>
                      <a:pt x="14" y="57"/>
                    </a:lnTo>
                    <a:lnTo>
                      <a:pt x="8" y="55"/>
                    </a:lnTo>
                    <a:lnTo>
                      <a:pt x="4" y="50"/>
                    </a:lnTo>
                    <a:lnTo>
                      <a:pt x="2" y="44"/>
                    </a:lnTo>
                    <a:lnTo>
                      <a:pt x="0" y="38"/>
                    </a:lnTo>
                    <a:lnTo>
                      <a:pt x="0" y="32"/>
                    </a:lnTo>
                    <a:lnTo>
                      <a:pt x="0" y="26"/>
                    </a:lnTo>
                    <a:lnTo>
                      <a:pt x="2" y="20"/>
                    </a:lnTo>
                    <a:lnTo>
                      <a:pt x="4" y="14"/>
                    </a:lnTo>
                    <a:lnTo>
                      <a:pt x="8" y="10"/>
                    </a:lnTo>
                    <a:lnTo>
                      <a:pt x="14" y="6"/>
                    </a:lnTo>
                    <a:lnTo>
                      <a:pt x="20" y="2"/>
                    </a:lnTo>
                    <a:lnTo>
                      <a:pt x="24" y="0"/>
                    </a:lnTo>
                    <a:lnTo>
                      <a:pt x="31" y="0"/>
                    </a:lnTo>
                    <a:lnTo>
                      <a:pt x="37" y="0"/>
                    </a:lnTo>
                    <a:lnTo>
                      <a:pt x="43" y="2"/>
                    </a:lnTo>
                    <a:lnTo>
                      <a:pt x="49" y="6"/>
                    </a:lnTo>
                    <a:lnTo>
                      <a:pt x="53"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4" name="Freeform 787"/>
              <p:cNvSpPr>
                <a:spLocks/>
              </p:cNvSpPr>
              <p:nvPr/>
            </p:nvSpPr>
            <p:spPr bwMode="auto">
              <a:xfrm>
                <a:off x="5164" y="2378"/>
                <a:ext cx="63" cy="63"/>
              </a:xfrm>
              <a:custGeom>
                <a:avLst/>
                <a:gdLst>
                  <a:gd name="T0" fmla="*/ 63 w 63"/>
                  <a:gd name="T1" fmla="*/ 32 h 63"/>
                  <a:gd name="T2" fmla="*/ 63 w 63"/>
                  <a:gd name="T3" fmla="*/ 32 h 63"/>
                  <a:gd name="T4" fmla="*/ 63 w 63"/>
                  <a:gd name="T5" fmla="*/ 38 h 63"/>
                  <a:gd name="T6" fmla="*/ 61 w 63"/>
                  <a:gd name="T7" fmla="*/ 44 h 63"/>
                  <a:gd name="T8" fmla="*/ 57 w 63"/>
                  <a:gd name="T9" fmla="*/ 50 h 63"/>
                  <a:gd name="T10" fmla="*/ 53 w 63"/>
                  <a:gd name="T11" fmla="*/ 55 h 63"/>
                  <a:gd name="T12" fmla="*/ 49 w 63"/>
                  <a:gd name="T13" fmla="*/ 57 h 63"/>
                  <a:gd name="T14" fmla="*/ 43 w 63"/>
                  <a:gd name="T15" fmla="*/ 61 h 63"/>
                  <a:gd name="T16" fmla="*/ 37 w 63"/>
                  <a:gd name="T17" fmla="*/ 63 h 63"/>
                  <a:gd name="T18" fmla="*/ 31 w 63"/>
                  <a:gd name="T19" fmla="*/ 63 h 63"/>
                  <a:gd name="T20" fmla="*/ 24 w 63"/>
                  <a:gd name="T21" fmla="*/ 63 h 63"/>
                  <a:gd name="T22" fmla="*/ 20 w 63"/>
                  <a:gd name="T23" fmla="*/ 61 h 63"/>
                  <a:gd name="T24" fmla="*/ 14 w 63"/>
                  <a:gd name="T25" fmla="*/ 57 h 63"/>
                  <a:gd name="T26" fmla="*/ 8 w 63"/>
                  <a:gd name="T27" fmla="*/ 55 h 63"/>
                  <a:gd name="T28" fmla="*/ 4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4 w 63"/>
                  <a:gd name="T41" fmla="*/ 14 h 63"/>
                  <a:gd name="T42" fmla="*/ 8 w 63"/>
                  <a:gd name="T43" fmla="*/ 10 h 63"/>
                  <a:gd name="T44" fmla="*/ 14 w 63"/>
                  <a:gd name="T45" fmla="*/ 6 h 63"/>
                  <a:gd name="T46" fmla="*/ 20 w 63"/>
                  <a:gd name="T47" fmla="*/ 2 h 63"/>
                  <a:gd name="T48" fmla="*/ 24 w 63"/>
                  <a:gd name="T49" fmla="*/ 0 h 63"/>
                  <a:gd name="T50" fmla="*/ 31 w 63"/>
                  <a:gd name="T51" fmla="*/ 0 h 63"/>
                  <a:gd name="T52" fmla="*/ 37 w 63"/>
                  <a:gd name="T53" fmla="*/ 0 h 63"/>
                  <a:gd name="T54" fmla="*/ 43 w 63"/>
                  <a:gd name="T55" fmla="*/ 2 h 63"/>
                  <a:gd name="T56" fmla="*/ 49 w 63"/>
                  <a:gd name="T57" fmla="*/ 6 h 63"/>
                  <a:gd name="T58" fmla="*/ 53 w 63"/>
                  <a:gd name="T59" fmla="*/ 10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50"/>
                    </a:lnTo>
                    <a:lnTo>
                      <a:pt x="53" y="55"/>
                    </a:lnTo>
                    <a:lnTo>
                      <a:pt x="49" y="57"/>
                    </a:lnTo>
                    <a:lnTo>
                      <a:pt x="43" y="61"/>
                    </a:lnTo>
                    <a:lnTo>
                      <a:pt x="37" y="63"/>
                    </a:lnTo>
                    <a:lnTo>
                      <a:pt x="31" y="63"/>
                    </a:lnTo>
                    <a:lnTo>
                      <a:pt x="24" y="63"/>
                    </a:lnTo>
                    <a:lnTo>
                      <a:pt x="20" y="61"/>
                    </a:lnTo>
                    <a:lnTo>
                      <a:pt x="14" y="57"/>
                    </a:lnTo>
                    <a:lnTo>
                      <a:pt x="8" y="55"/>
                    </a:lnTo>
                    <a:lnTo>
                      <a:pt x="4" y="50"/>
                    </a:lnTo>
                    <a:lnTo>
                      <a:pt x="2" y="44"/>
                    </a:lnTo>
                    <a:lnTo>
                      <a:pt x="0" y="38"/>
                    </a:lnTo>
                    <a:lnTo>
                      <a:pt x="0" y="32"/>
                    </a:lnTo>
                    <a:lnTo>
                      <a:pt x="0" y="26"/>
                    </a:lnTo>
                    <a:lnTo>
                      <a:pt x="2" y="20"/>
                    </a:lnTo>
                    <a:lnTo>
                      <a:pt x="4" y="14"/>
                    </a:lnTo>
                    <a:lnTo>
                      <a:pt x="8" y="10"/>
                    </a:lnTo>
                    <a:lnTo>
                      <a:pt x="14" y="6"/>
                    </a:lnTo>
                    <a:lnTo>
                      <a:pt x="20" y="2"/>
                    </a:lnTo>
                    <a:lnTo>
                      <a:pt x="24" y="0"/>
                    </a:lnTo>
                    <a:lnTo>
                      <a:pt x="31" y="0"/>
                    </a:lnTo>
                    <a:lnTo>
                      <a:pt x="37" y="0"/>
                    </a:lnTo>
                    <a:lnTo>
                      <a:pt x="43" y="2"/>
                    </a:lnTo>
                    <a:lnTo>
                      <a:pt x="49" y="6"/>
                    </a:lnTo>
                    <a:lnTo>
                      <a:pt x="53"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5" name="Freeform 788"/>
              <p:cNvSpPr>
                <a:spLocks/>
              </p:cNvSpPr>
              <p:nvPr/>
            </p:nvSpPr>
            <p:spPr bwMode="auto">
              <a:xfrm>
                <a:off x="5128" y="2392"/>
                <a:ext cx="64" cy="65"/>
              </a:xfrm>
              <a:custGeom>
                <a:avLst/>
                <a:gdLst>
                  <a:gd name="T0" fmla="*/ 0 w 64"/>
                  <a:gd name="T1" fmla="*/ 32 h 65"/>
                  <a:gd name="T2" fmla="*/ 0 w 64"/>
                  <a:gd name="T3" fmla="*/ 26 h 65"/>
                  <a:gd name="T4" fmla="*/ 2 w 64"/>
                  <a:gd name="T5" fmla="*/ 20 h 65"/>
                  <a:gd name="T6" fmla="*/ 4 w 64"/>
                  <a:gd name="T7" fmla="*/ 14 h 65"/>
                  <a:gd name="T8" fmla="*/ 8 w 64"/>
                  <a:gd name="T9" fmla="*/ 10 h 65"/>
                  <a:gd name="T10" fmla="*/ 14 w 64"/>
                  <a:gd name="T11" fmla="*/ 6 h 65"/>
                  <a:gd name="T12" fmla="*/ 20 w 64"/>
                  <a:gd name="T13" fmla="*/ 2 h 65"/>
                  <a:gd name="T14" fmla="*/ 26 w 64"/>
                  <a:gd name="T15" fmla="*/ 0 h 65"/>
                  <a:gd name="T16" fmla="*/ 32 w 64"/>
                  <a:gd name="T17" fmla="*/ 0 h 65"/>
                  <a:gd name="T18" fmla="*/ 38 w 64"/>
                  <a:gd name="T19" fmla="*/ 0 h 65"/>
                  <a:gd name="T20" fmla="*/ 44 w 64"/>
                  <a:gd name="T21" fmla="*/ 2 h 65"/>
                  <a:gd name="T22" fmla="*/ 50 w 64"/>
                  <a:gd name="T23" fmla="*/ 6 h 65"/>
                  <a:gd name="T24" fmla="*/ 56 w 64"/>
                  <a:gd name="T25" fmla="*/ 10 h 65"/>
                  <a:gd name="T26" fmla="*/ 58 w 64"/>
                  <a:gd name="T27" fmla="*/ 14 h 65"/>
                  <a:gd name="T28" fmla="*/ 62 w 64"/>
                  <a:gd name="T29" fmla="*/ 20 h 65"/>
                  <a:gd name="T30" fmla="*/ 64 w 64"/>
                  <a:gd name="T31" fmla="*/ 26 h 65"/>
                  <a:gd name="T32" fmla="*/ 64 w 64"/>
                  <a:gd name="T33" fmla="*/ 32 h 65"/>
                  <a:gd name="T34" fmla="*/ 64 w 64"/>
                  <a:gd name="T35" fmla="*/ 40 h 65"/>
                  <a:gd name="T36" fmla="*/ 62 w 64"/>
                  <a:gd name="T37" fmla="*/ 45 h 65"/>
                  <a:gd name="T38" fmla="*/ 58 w 64"/>
                  <a:gd name="T39" fmla="*/ 51 h 65"/>
                  <a:gd name="T40" fmla="*/ 56 w 64"/>
                  <a:gd name="T41" fmla="*/ 55 h 65"/>
                  <a:gd name="T42" fmla="*/ 50 w 64"/>
                  <a:gd name="T43" fmla="*/ 59 h 65"/>
                  <a:gd name="T44" fmla="*/ 44 w 64"/>
                  <a:gd name="T45" fmla="*/ 63 h 65"/>
                  <a:gd name="T46" fmla="*/ 38 w 64"/>
                  <a:gd name="T47" fmla="*/ 63 h 65"/>
                  <a:gd name="T48" fmla="*/ 32 w 64"/>
                  <a:gd name="T49" fmla="*/ 65 h 65"/>
                  <a:gd name="T50" fmla="*/ 26 w 64"/>
                  <a:gd name="T51" fmla="*/ 63 h 65"/>
                  <a:gd name="T52" fmla="*/ 20 w 64"/>
                  <a:gd name="T53" fmla="*/ 63 h 65"/>
                  <a:gd name="T54" fmla="*/ 14 w 64"/>
                  <a:gd name="T55" fmla="*/ 59 h 65"/>
                  <a:gd name="T56" fmla="*/ 8 w 64"/>
                  <a:gd name="T57" fmla="*/ 55 h 65"/>
                  <a:gd name="T58" fmla="*/ 4 w 64"/>
                  <a:gd name="T59" fmla="*/ 51 h 65"/>
                  <a:gd name="T60" fmla="*/ 2 w 64"/>
                  <a:gd name="T61" fmla="*/ 45 h 65"/>
                  <a:gd name="T62" fmla="*/ 0 w 64"/>
                  <a:gd name="T63" fmla="*/ 40 h 65"/>
                  <a:gd name="T64" fmla="*/ 0 w 64"/>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0" y="32"/>
                    </a:moveTo>
                    <a:lnTo>
                      <a:pt x="0" y="26"/>
                    </a:lnTo>
                    <a:lnTo>
                      <a:pt x="2" y="20"/>
                    </a:lnTo>
                    <a:lnTo>
                      <a:pt x="4" y="14"/>
                    </a:lnTo>
                    <a:lnTo>
                      <a:pt x="8" y="10"/>
                    </a:lnTo>
                    <a:lnTo>
                      <a:pt x="14" y="6"/>
                    </a:lnTo>
                    <a:lnTo>
                      <a:pt x="20" y="2"/>
                    </a:lnTo>
                    <a:lnTo>
                      <a:pt x="26" y="0"/>
                    </a:lnTo>
                    <a:lnTo>
                      <a:pt x="32" y="0"/>
                    </a:lnTo>
                    <a:lnTo>
                      <a:pt x="38" y="0"/>
                    </a:lnTo>
                    <a:lnTo>
                      <a:pt x="44" y="2"/>
                    </a:lnTo>
                    <a:lnTo>
                      <a:pt x="50" y="6"/>
                    </a:lnTo>
                    <a:lnTo>
                      <a:pt x="56" y="10"/>
                    </a:lnTo>
                    <a:lnTo>
                      <a:pt x="58" y="14"/>
                    </a:lnTo>
                    <a:lnTo>
                      <a:pt x="62" y="20"/>
                    </a:lnTo>
                    <a:lnTo>
                      <a:pt x="64" y="26"/>
                    </a:lnTo>
                    <a:lnTo>
                      <a:pt x="64" y="32"/>
                    </a:lnTo>
                    <a:lnTo>
                      <a:pt x="64" y="40"/>
                    </a:lnTo>
                    <a:lnTo>
                      <a:pt x="62" y="45"/>
                    </a:lnTo>
                    <a:lnTo>
                      <a:pt x="58" y="51"/>
                    </a:lnTo>
                    <a:lnTo>
                      <a:pt x="56" y="55"/>
                    </a:lnTo>
                    <a:lnTo>
                      <a:pt x="50" y="59"/>
                    </a:lnTo>
                    <a:lnTo>
                      <a:pt x="44" y="63"/>
                    </a:lnTo>
                    <a:lnTo>
                      <a:pt x="38" y="63"/>
                    </a:lnTo>
                    <a:lnTo>
                      <a:pt x="32" y="65"/>
                    </a:lnTo>
                    <a:lnTo>
                      <a:pt x="26" y="63"/>
                    </a:lnTo>
                    <a:lnTo>
                      <a:pt x="20" y="63"/>
                    </a:lnTo>
                    <a:lnTo>
                      <a:pt x="14" y="59"/>
                    </a:lnTo>
                    <a:lnTo>
                      <a:pt x="8" y="55"/>
                    </a:lnTo>
                    <a:lnTo>
                      <a:pt x="4" y="51"/>
                    </a:lnTo>
                    <a:lnTo>
                      <a:pt x="2" y="45"/>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6" name="Freeform 789"/>
              <p:cNvSpPr>
                <a:spLocks/>
              </p:cNvSpPr>
              <p:nvPr/>
            </p:nvSpPr>
            <p:spPr bwMode="auto">
              <a:xfrm>
                <a:off x="5128" y="2392"/>
                <a:ext cx="64" cy="65"/>
              </a:xfrm>
              <a:custGeom>
                <a:avLst/>
                <a:gdLst>
                  <a:gd name="T0" fmla="*/ 0 w 64"/>
                  <a:gd name="T1" fmla="*/ 32 h 65"/>
                  <a:gd name="T2" fmla="*/ 0 w 64"/>
                  <a:gd name="T3" fmla="*/ 32 h 65"/>
                  <a:gd name="T4" fmla="*/ 0 w 64"/>
                  <a:gd name="T5" fmla="*/ 26 h 65"/>
                  <a:gd name="T6" fmla="*/ 2 w 64"/>
                  <a:gd name="T7" fmla="*/ 20 h 65"/>
                  <a:gd name="T8" fmla="*/ 4 w 64"/>
                  <a:gd name="T9" fmla="*/ 14 h 65"/>
                  <a:gd name="T10" fmla="*/ 8 w 64"/>
                  <a:gd name="T11" fmla="*/ 10 h 65"/>
                  <a:gd name="T12" fmla="*/ 14 w 64"/>
                  <a:gd name="T13" fmla="*/ 6 h 65"/>
                  <a:gd name="T14" fmla="*/ 20 w 64"/>
                  <a:gd name="T15" fmla="*/ 2 h 65"/>
                  <a:gd name="T16" fmla="*/ 26 w 64"/>
                  <a:gd name="T17" fmla="*/ 0 h 65"/>
                  <a:gd name="T18" fmla="*/ 32 w 64"/>
                  <a:gd name="T19" fmla="*/ 0 h 65"/>
                  <a:gd name="T20" fmla="*/ 38 w 64"/>
                  <a:gd name="T21" fmla="*/ 0 h 65"/>
                  <a:gd name="T22" fmla="*/ 44 w 64"/>
                  <a:gd name="T23" fmla="*/ 2 h 65"/>
                  <a:gd name="T24" fmla="*/ 50 w 64"/>
                  <a:gd name="T25" fmla="*/ 6 h 65"/>
                  <a:gd name="T26" fmla="*/ 56 w 64"/>
                  <a:gd name="T27" fmla="*/ 10 h 65"/>
                  <a:gd name="T28" fmla="*/ 58 w 64"/>
                  <a:gd name="T29" fmla="*/ 14 h 65"/>
                  <a:gd name="T30" fmla="*/ 62 w 64"/>
                  <a:gd name="T31" fmla="*/ 20 h 65"/>
                  <a:gd name="T32" fmla="*/ 64 w 64"/>
                  <a:gd name="T33" fmla="*/ 26 h 65"/>
                  <a:gd name="T34" fmla="*/ 64 w 64"/>
                  <a:gd name="T35" fmla="*/ 32 h 65"/>
                  <a:gd name="T36" fmla="*/ 64 w 64"/>
                  <a:gd name="T37" fmla="*/ 40 h 65"/>
                  <a:gd name="T38" fmla="*/ 62 w 64"/>
                  <a:gd name="T39" fmla="*/ 45 h 65"/>
                  <a:gd name="T40" fmla="*/ 58 w 64"/>
                  <a:gd name="T41" fmla="*/ 51 h 65"/>
                  <a:gd name="T42" fmla="*/ 56 w 64"/>
                  <a:gd name="T43" fmla="*/ 55 h 65"/>
                  <a:gd name="T44" fmla="*/ 50 w 64"/>
                  <a:gd name="T45" fmla="*/ 59 h 65"/>
                  <a:gd name="T46" fmla="*/ 44 w 64"/>
                  <a:gd name="T47" fmla="*/ 63 h 65"/>
                  <a:gd name="T48" fmla="*/ 38 w 64"/>
                  <a:gd name="T49" fmla="*/ 63 h 65"/>
                  <a:gd name="T50" fmla="*/ 32 w 64"/>
                  <a:gd name="T51" fmla="*/ 65 h 65"/>
                  <a:gd name="T52" fmla="*/ 26 w 64"/>
                  <a:gd name="T53" fmla="*/ 63 h 65"/>
                  <a:gd name="T54" fmla="*/ 20 w 64"/>
                  <a:gd name="T55" fmla="*/ 63 h 65"/>
                  <a:gd name="T56" fmla="*/ 14 w 64"/>
                  <a:gd name="T57" fmla="*/ 59 h 65"/>
                  <a:gd name="T58" fmla="*/ 8 w 64"/>
                  <a:gd name="T59" fmla="*/ 55 h 65"/>
                  <a:gd name="T60" fmla="*/ 4 w 64"/>
                  <a:gd name="T61" fmla="*/ 51 h 65"/>
                  <a:gd name="T62" fmla="*/ 2 w 64"/>
                  <a:gd name="T63" fmla="*/ 45 h 65"/>
                  <a:gd name="T64" fmla="*/ 0 w 64"/>
                  <a:gd name="T65" fmla="*/ 40 h 65"/>
                  <a:gd name="T66" fmla="*/ 0 w 64"/>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0" y="32"/>
                    </a:moveTo>
                    <a:lnTo>
                      <a:pt x="0" y="32"/>
                    </a:lnTo>
                    <a:lnTo>
                      <a:pt x="0" y="26"/>
                    </a:lnTo>
                    <a:lnTo>
                      <a:pt x="2" y="20"/>
                    </a:lnTo>
                    <a:lnTo>
                      <a:pt x="4" y="14"/>
                    </a:lnTo>
                    <a:lnTo>
                      <a:pt x="8" y="10"/>
                    </a:lnTo>
                    <a:lnTo>
                      <a:pt x="14" y="6"/>
                    </a:lnTo>
                    <a:lnTo>
                      <a:pt x="20" y="2"/>
                    </a:lnTo>
                    <a:lnTo>
                      <a:pt x="26" y="0"/>
                    </a:lnTo>
                    <a:lnTo>
                      <a:pt x="32" y="0"/>
                    </a:lnTo>
                    <a:lnTo>
                      <a:pt x="38" y="0"/>
                    </a:lnTo>
                    <a:lnTo>
                      <a:pt x="44" y="2"/>
                    </a:lnTo>
                    <a:lnTo>
                      <a:pt x="50" y="6"/>
                    </a:lnTo>
                    <a:lnTo>
                      <a:pt x="56" y="10"/>
                    </a:lnTo>
                    <a:lnTo>
                      <a:pt x="58" y="14"/>
                    </a:lnTo>
                    <a:lnTo>
                      <a:pt x="62" y="20"/>
                    </a:lnTo>
                    <a:lnTo>
                      <a:pt x="64" y="26"/>
                    </a:lnTo>
                    <a:lnTo>
                      <a:pt x="64" y="32"/>
                    </a:lnTo>
                    <a:lnTo>
                      <a:pt x="64" y="40"/>
                    </a:lnTo>
                    <a:lnTo>
                      <a:pt x="62" y="45"/>
                    </a:lnTo>
                    <a:lnTo>
                      <a:pt x="58" y="51"/>
                    </a:lnTo>
                    <a:lnTo>
                      <a:pt x="56" y="55"/>
                    </a:lnTo>
                    <a:lnTo>
                      <a:pt x="50" y="59"/>
                    </a:lnTo>
                    <a:lnTo>
                      <a:pt x="44" y="63"/>
                    </a:lnTo>
                    <a:lnTo>
                      <a:pt x="38" y="63"/>
                    </a:lnTo>
                    <a:lnTo>
                      <a:pt x="32" y="65"/>
                    </a:lnTo>
                    <a:lnTo>
                      <a:pt x="26" y="63"/>
                    </a:lnTo>
                    <a:lnTo>
                      <a:pt x="20" y="63"/>
                    </a:lnTo>
                    <a:lnTo>
                      <a:pt x="14" y="59"/>
                    </a:lnTo>
                    <a:lnTo>
                      <a:pt x="8" y="55"/>
                    </a:lnTo>
                    <a:lnTo>
                      <a:pt x="4" y="51"/>
                    </a:lnTo>
                    <a:lnTo>
                      <a:pt x="2" y="45"/>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7" name="Freeform 790"/>
              <p:cNvSpPr>
                <a:spLocks/>
              </p:cNvSpPr>
              <p:nvPr/>
            </p:nvSpPr>
            <p:spPr bwMode="auto">
              <a:xfrm>
                <a:off x="5103" y="2422"/>
                <a:ext cx="63" cy="63"/>
              </a:xfrm>
              <a:custGeom>
                <a:avLst/>
                <a:gdLst>
                  <a:gd name="T0" fmla="*/ 63 w 63"/>
                  <a:gd name="T1" fmla="*/ 31 h 63"/>
                  <a:gd name="T2" fmla="*/ 63 w 63"/>
                  <a:gd name="T3" fmla="*/ 39 h 63"/>
                  <a:gd name="T4" fmla="*/ 61 w 63"/>
                  <a:gd name="T5" fmla="*/ 45 h 63"/>
                  <a:gd name="T6" fmla="*/ 59 w 63"/>
                  <a:gd name="T7" fmla="*/ 49 h 63"/>
                  <a:gd name="T8" fmla="*/ 53 w 63"/>
                  <a:gd name="T9" fmla="*/ 55 h 63"/>
                  <a:gd name="T10" fmla="*/ 49 w 63"/>
                  <a:gd name="T11" fmla="*/ 59 h 63"/>
                  <a:gd name="T12" fmla="*/ 43 w 63"/>
                  <a:gd name="T13" fmla="*/ 61 h 63"/>
                  <a:gd name="T14" fmla="*/ 37 w 63"/>
                  <a:gd name="T15" fmla="*/ 63 h 63"/>
                  <a:gd name="T16" fmla="*/ 31 w 63"/>
                  <a:gd name="T17" fmla="*/ 63 h 63"/>
                  <a:gd name="T18" fmla="*/ 25 w 63"/>
                  <a:gd name="T19" fmla="*/ 63 h 63"/>
                  <a:gd name="T20" fmla="*/ 20 w 63"/>
                  <a:gd name="T21" fmla="*/ 61 h 63"/>
                  <a:gd name="T22" fmla="*/ 14 w 63"/>
                  <a:gd name="T23" fmla="*/ 59 h 63"/>
                  <a:gd name="T24" fmla="*/ 10 w 63"/>
                  <a:gd name="T25" fmla="*/ 55 h 63"/>
                  <a:gd name="T26" fmla="*/ 6 w 63"/>
                  <a:gd name="T27" fmla="*/ 49 h 63"/>
                  <a:gd name="T28" fmla="*/ 2 w 63"/>
                  <a:gd name="T29" fmla="*/ 45 h 63"/>
                  <a:gd name="T30" fmla="*/ 0 w 63"/>
                  <a:gd name="T31" fmla="*/ 39 h 63"/>
                  <a:gd name="T32" fmla="*/ 0 w 63"/>
                  <a:gd name="T33" fmla="*/ 31 h 63"/>
                  <a:gd name="T34" fmla="*/ 0 w 63"/>
                  <a:gd name="T35" fmla="*/ 25 h 63"/>
                  <a:gd name="T36" fmla="*/ 2 w 63"/>
                  <a:gd name="T37" fmla="*/ 19 h 63"/>
                  <a:gd name="T38" fmla="*/ 6 w 63"/>
                  <a:gd name="T39" fmla="*/ 13 h 63"/>
                  <a:gd name="T40" fmla="*/ 10 w 63"/>
                  <a:gd name="T41" fmla="*/ 10 h 63"/>
                  <a:gd name="T42" fmla="*/ 14 w 63"/>
                  <a:gd name="T43" fmla="*/ 6 h 63"/>
                  <a:gd name="T44" fmla="*/ 20 w 63"/>
                  <a:gd name="T45" fmla="*/ 2 h 63"/>
                  <a:gd name="T46" fmla="*/ 25 w 63"/>
                  <a:gd name="T47" fmla="*/ 0 h 63"/>
                  <a:gd name="T48" fmla="*/ 31 w 63"/>
                  <a:gd name="T49" fmla="*/ 0 h 63"/>
                  <a:gd name="T50" fmla="*/ 37 w 63"/>
                  <a:gd name="T51" fmla="*/ 0 h 63"/>
                  <a:gd name="T52" fmla="*/ 43 w 63"/>
                  <a:gd name="T53" fmla="*/ 2 h 63"/>
                  <a:gd name="T54" fmla="*/ 49 w 63"/>
                  <a:gd name="T55" fmla="*/ 6 h 63"/>
                  <a:gd name="T56" fmla="*/ 53 w 63"/>
                  <a:gd name="T57" fmla="*/ 10 h 63"/>
                  <a:gd name="T58" fmla="*/ 59 w 63"/>
                  <a:gd name="T59" fmla="*/ 13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5"/>
                    </a:lnTo>
                    <a:lnTo>
                      <a:pt x="59" y="49"/>
                    </a:lnTo>
                    <a:lnTo>
                      <a:pt x="53" y="55"/>
                    </a:lnTo>
                    <a:lnTo>
                      <a:pt x="49" y="59"/>
                    </a:lnTo>
                    <a:lnTo>
                      <a:pt x="43" y="61"/>
                    </a:lnTo>
                    <a:lnTo>
                      <a:pt x="37" y="63"/>
                    </a:lnTo>
                    <a:lnTo>
                      <a:pt x="31" y="63"/>
                    </a:lnTo>
                    <a:lnTo>
                      <a:pt x="25" y="63"/>
                    </a:lnTo>
                    <a:lnTo>
                      <a:pt x="20" y="61"/>
                    </a:lnTo>
                    <a:lnTo>
                      <a:pt x="14" y="59"/>
                    </a:lnTo>
                    <a:lnTo>
                      <a:pt x="10" y="55"/>
                    </a:lnTo>
                    <a:lnTo>
                      <a:pt x="6" y="49"/>
                    </a:lnTo>
                    <a:lnTo>
                      <a:pt x="2" y="45"/>
                    </a:lnTo>
                    <a:lnTo>
                      <a:pt x="0" y="39"/>
                    </a:lnTo>
                    <a:lnTo>
                      <a:pt x="0" y="31"/>
                    </a:lnTo>
                    <a:lnTo>
                      <a:pt x="0" y="25"/>
                    </a:lnTo>
                    <a:lnTo>
                      <a:pt x="2" y="19"/>
                    </a:lnTo>
                    <a:lnTo>
                      <a:pt x="6" y="13"/>
                    </a:lnTo>
                    <a:lnTo>
                      <a:pt x="10" y="10"/>
                    </a:lnTo>
                    <a:lnTo>
                      <a:pt x="14" y="6"/>
                    </a:lnTo>
                    <a:lnTo>
                      <a:pt x="20" y="2"/>
                    </a:lnTo>
                    <a:lnTo>
                      <a:pt x="25" y="0"/>
                    </a:lnTo>
                    <a:lnTo>
                      <a:pt x="31" y="0"/>
                    </a:lnTo>
                    <a:lnTo>
                      <a:pt x="37" y="0"/>
                    </a:lnTo>
                    <a:lnTo>
                      <a:pt x="43" y="2"/>
                    </a:lnTo>
                    <a:lnTo>
                      <a:pt x="49" y="6"/>
                    </a:lnTo>
                    <a:lnTo>
                      <a:pt x="53" y="10"/>
                    </a:lnTo>
                    <a:lnTo>
                      <a:pt x="59"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8" name="Freeform 791"/>
              <p:cNvSpPr>
                <a:spLocks/>
              </p:cNvSpPr>
              <p:nvPr/>
            </p:nvSpPr>
            <p:spPr bwMode="auto">
              <a:xfrm>
                <a:off x="5103" y="2422"/>
                <a:ext cx="63" cy="63"/>
              </a:xfrm>
              <a:custGeom>
                <a:avLst/>
                <a:gdLst>
                  <a:gd name="T0" fmla="*/ 63 w 63"/>
                  <a:gd name="T1" fmla="*/ 31 h 63"/>
                  <a:gd name="T2" fmla="*/ 63 w 63"/>
                  <a:gd name="T3" fmla="*/ 31 h 63"/>
                  <a:gd name="T4" fmla="*/ 63 w 63"/>
                  <a:gd name="T5" fmla="*/ 39 h 63"/>
                  <a:gd name="T6" fmla="*/ 61 w 63"/>
                  <a:gd name="T7" fmla="*/ 45 h 63"/>
                  <a:gd name="T8" fmla="*/ 59 w 63"/>
                  <a:gd name="T9" fmla="*/ 49 h 63"/>
                  <a:gd name="T10" fmla="*/ 53 w 63"/>
                  <a:gd name="T11" fmla="*/ 55 h 63"/>
                  <a:gd name="T12" fmla="*/ 49 w 63"/>
                  <a:gd name="T13" fmla="*/ 59 h 63"/>
                  <a:gd name="T14" fmla="*/ 43 w 63"/>
                  <a:gd name="T15" fmla="*/ 61 h 63"/>
                  <a:gd name="T16" fmla="*/ 37 w 63"/>
                  <a:gd name="T17" fmla="*/ 63 h 63"/>
                  <a:gd name="T18" fmla="*/ 31 w 63"/>
                  <a:gd name="T19" fmla="*/ 63 h 63"/>
                  <a:gd name="T20" fmla="*/ 25 w 63"/>
                  <a:gd name="T21" fmla="*/ 63 h 63"/>
                  <a:gd name="T22" fmla="*/ 20 w 63"/>
                  <a:gd name="T23" fmla="*/ 61 h 63"/>
                  <a:gd name="T24" fmla="*/ 14 w 63"/>
                  <a:gd name="T25" fmla="*/ 59 h 63"/>
                  <a:gd name="T26" fmla="*/ 10 w 63"/>
                  <a:gd name="T27" fmla="*/ 55 h 63"/>
                  <a:gd name="T28" fmla="*/ 6 w 63"/>
                  <a:gd name="T29" fmla="*/ 49 h 63"/>
                  <a:gd name="T30" fmla="*/ 2 w 63"/>
                  <a:gd name="T31" fmla="*/ 45 h 63"/>
                  <a:gd name="T32" fmla="*/ 0 w 63"/>
                  <a:gd name="T33" fmla="*/ 39 h 63"/>
                  <a:gd name="T34" fmla="*/ 0 w 63"/>
                  <a:gd name="T35" fmla="*/ 31 h 63"/>
                  <a:gd name="T36" fmla="*/ 0 w 63"/>
                  <a:gd name="T37" fmla="*/ 25 h 63"/>
                  <a:gd name="T38" fmla="*/ 2 w 63"/>
                  <a:gd name="T39" fmla="*/ 19 h 63"/>
                  <a:gd name="T40" fmla="*/ 6 w 63"/>
                  <a:gd name="T41" fmla="*/ 13 h 63"/>
                  <a:gd name="T42" fmla="*/ 10 w 63"/>
                  <a:gd name="T43" fmla="*/ 10 h 63"/>
                  <a:gd name="T44" fmla="*/ 14 w 63"/>
                  <a:gd name="T45" fmla="*/ 6 h 63"/>
                  <a:gd name="T46" fmla="*/ 20 w 63"/>
                  <a:gd name="T47" fmla="*/ 2 h 63"/>
                  <a:gd name="T48" fmla="*/ 25 w 63"/>
                  <a:gd name="T49" fmla="*/ 0 h 63"/>
                  <a:gd name="T50" fmla="*/ 31 w 63"/>
                  <a:gd name="T51" fmla="*/ 0 h 63"/>
                  <a:gd name="T52" fmla="*/ 37 w 63"/>
                  <a:gd name="T53" fmla="*/ 0 h 63"/>
                  <a:gd name="T54" fmla="*/ 43 w 63"/>
                  <a:gd name="T55" fmla="*/ 2 h 63"/>
                  <a:gd name="T56" fmla="*/ 49 w 63"/>
                  <a:gd name="T57" fmla="*/ 6 h 63"/>
                  <a:gd name="T58" fmla="*/ 53 w 63"/>
                  <a:gd name="T59" fmla="*/ 10 h 63"/>
                  <a:gd name="T60" fmla="*/ 59 w 63"/>
                  <a:gd name="T61" fmla="*/ 13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5"/>
                    </a:lnTo>
                    <a:lnTo>
                      <a:pt x="59" y="49"/>
                    </a:lnTo>
                    <a:lnTo>
                      <a:pt x="53" y="55"/>
                    </a:lnTo>
                    <a:lnTo>
                      <a:pt x="49" y="59"/>
                    </a:lnTo>
                    <a:lnTo>
                      <a:pt x="43" y="61"/>
                    </a:lnTo>
                    <a:lnTo>
                      <a:pt x="37" y="63"/>
                    </a:lnTo>
                    <a:lnTo>
                      <a:pt x="31" y="63"/>
                    </a:lnTo>
                    <a:lnTo>
                      <a:pt x="25" y="63"/>
                    </a:lnTo>
                    <a:lnTo>
                      <a:pt x="20" y="61"/>
                    </a:lnTo>
                    <a:lnTo>
                      <a:pt x="14" y="59"/>
                    </a:lnTo>
                    <a:lnTo>
                      <a:pt x="10" y="55"/>
                    </a:lnTo>
                    <a:lnTo>
                      <a:pt x="6" y="49"/>
                    </a:lnTo>
                    <a:lnTo>
                      <a:pt x="2" y="45"/>
                    </a:lnTo>
                    <a:lnTo>
                      <a:pt x="0" y="39"/>
                    </a:lnTo>
                    <a:lnTo>
                      <a:pt x="0" y="31"/>
                    </a:lnTo>
                    <a:lnTo>
                      <a:pt x="0" y="25"/>
                    </a:lnTo>
                    <a:lnTo>
                      <a:pt x="2" y="19"/>
                    </a:lnTo>
                    <a:lnTo>
                      <a:pt x="6" y="13"/>
                    </a:lnTo>
                    <a:lnTo>
                      <a:pt x="10" y="10"/>
                    </a:lnTo>
                    <a:lnTo>
                      <a:pt x="14" y="6"/>
                    </a:lnTo>
                    <a:lnTo>
                      <a:pt x="20" y="2"/>
                    </a:lnTo>
                    <a:lnTo>
                      <a:pt x="25" y="0"/>
                    </a:lnTo>
                    <a:lnTo>
                      <a:pt x="31" y="0"/>
                    </a:lnTo>
                    <a:lnTo>
                      <a:pt x="37" y="0"/>
                    </a:lnTo>
                    <a:lnTo>
                      <a:pt x="43" y="2"/>
                    </a:lnTo>
                    <a:lnTo>
                      <a:pt x="49" y="6"/>
                    </a:lnTo>
                    <a:lnTo>
                      <a:pt x="53" y="10"/>
                    </a:lnTo>
                    <a:lnTo>
                      <a:pt x="59"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9" name="Freeform 792"/>
              <p:cNvSpPr>
                <a:spLocks/>
              </p:cNvSpPr>
              <p:nvPr/>
            </p:nvSpPr>
            <p:spPr bwMode="auto">
              <a:xfrm>
                <a:off x="5176" y="2428"/>
                <a:ext cx="65" cy="65"/>
              </a:xfrm>
              <a:custGeom>
                <a:avLst/>
                <a:gdLst>
                  <a:gd name="T0" fmla="*/ 0 w 65"/>
                  <a:gd name="T1" fmla="*/ 33 h 65"/>
                  <a:gd name="T2" fmla="*/ 0 w 65"/>
                  <a:gd name="T3" fmla="*/ 27 h 65"/>
                  <a:gd name="T4" fmla="*/ 2 w 65"/>
                  <a:gd name="T5" fmla="*/ 19 h 65"/>
                  <a:gd name="T6" fmla="*/ 6 w 65"/>
                  <a:gd name="T7" fmla="*/ 15 h 65"/>
                  <a:gd name="T8" fmla="*/ 10 w 65"/>
                  <a:gd name="T9" fmla="*/ 9 h 65"/>
                  <a:gd name="T10" fmla="*/ 14 w 65"/>
                  <a:gd name="T11" fmla="*/ 5 h 65"/>
                  <a:gd name="T12" fmla="*/ 19 w 65"/>
                  <a:gd name="T13" fmla="*/ 4 h 65"/>
                  <a:gd name="T14" fmla="*/ 25 w 65"/>
                  <a:gd name="T15" fmla="*/ 2 h 65"/>
                  <a:gd name="T16" fmla="*/ 31 w 65"/>
                  <a:gd name="T17" fmla="*/ 0 h 65"/>
                  <a:gd name="T18" fmla="*/ 37 w 65"/>
                  <a:gd name="T19" fmla="*/ 2 h 65"/>
                  <a:gd name="T20" fmla="*/ 45 w 65"/>
                  <a:gd name="T21" fmla="*/ 4 h 65"/>
                  <a:gd name="T22" fmla="*/ 49 w 65"/>
                  <a:gd name="T23" fmla="*/ 5 h 65"/>
                  <a:gd name="T24" fmla="*/ 55 w 65"/>
                  <a:gd name="T25" fmla="*/ 9 h 65"/>
                  <a:gd name="T26" fmla="*/ 59 w 65"/>
                  <a:gd name="T27" fmla="*/ 15 h 65"/>
                  <a:gd name="T28" fmla="*/ 61 w 65"/>
                  <a:gd name="T29" fmla="*/ 19 h 65"/>
                  <a:gd name="T30" fmla="*/ 63 w 65"/>
                  <a:gd name="T31" fmla="*/ 27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7 w 65"/>
                  <a:gd name="T47" fmla="*/ 65 h 65"/>
                  <a:gd name="T48" fmla="*/ 31 w 65"/>
                  <a:gd name="T49" fmla="*/ 65 h 65"/>
                  <a:gd name="T50" fmla="*/ 25 w 65"/>
                  <a:gd name="T51" fmla="*/ 65 h 65"/>
                  <a:gd name="T52" fmla="*/ 19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7"/>
                    </a:lnTo>
                    <a:lnTo>
                      <a:pt x="2" y="19"/>
                    </a:lnTo>
                    <a:lnTo>
                      <a:pt x="6" y="15"/>
                    </a:lnTo>
                    <a:lnTo>
                      <a:pt x="10" y="9"/>
                    </a:lnTo>
                    <a:lnTo>
                      <a:pt x="14" y="5"/>
                    </a:lnTo>
                    <a:lnTo>
                      <a:pt x="19" y="4"/>
                    </a:lnTo>
                    <a:lnTo>
                      <a:pt x="25" y="2"/>
                    </a:lnTo>
                    <a:lnTo>
                      <a:pt x="31" y="0"/>
                    </a:lnTo>
                    <a:lnTo>
                      <a:pt x="37" y="2"/>
                    </a:lnTo>
                    <a:lnTo>
                      <a:pt x="45" y="4"/>
                    </a:lnTo>
                    <a:lnTo>
                      <a:pt x="49" y="5"/>
                    </a:lnTo>
                    <a:lnTo>
                      <a:pt x="55" y="9"/>
                    </a:lnTo>
                    <a:lnTo>
                      <a:pt x="59" y="15"/>
                    </a:lnTo>
                    <a:lnTo>
                      <a:pt x="61" y="19"/>
                    </a:lnTo>
                    <a:lnTo>
                      <a:pt x="63" y="27"/>
                    </a:lnTo>
                    <a:lnTo>
                      <a:pt x="65" y="33"/>
                    </a:lnTo>
                    <a:lnTo>
                      <a:pt x="63" y="39"/>
                    </a:lnTo>
                    <a:lnTo>
                      <a:pt x="61" y="45"/>
                    </a:lnTo>
                    <a:lnTo>
                      <a:pt x="59" y="51"/>
                    </a:lnTo>
                    <a:lnTo>
                      <a:pt x="55" y="55"/>
                    </a:lnTo>
                    <a:lnTo>
                      <a:pt x="49" y="59"/>
                    </a:lnTo>
                    <a:lnTo>
                      <a:pt x="45" y="63"/>
                    </a:lnTo>
                    <a:lnTo>
                      <a:pt x="37" y="65"/>
                    </a:lnTo>
                    <a:lnTo>
                      <a:pt x="31" y="65"/>
                    </a:lnTo>
                    <a:lnTo>
                      <a:pt x="25" y="65"/>
                    </a:lnTo>
                    <a:lnTo>
                      <a:pt x="19"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0" name="Freeform 793"/>
              <p:cNvSpPr>
                <a:spLocks/>
              </p:cNvSpPr>
              <p:nvPr/>
            </p:nvSpPr>
            <p:spPr bwMode="auto">
              <a:xfrm>
                <a:off x="5176" y="2428"/>
                <a:ext cx="65" cy="65"/>
              </a:xfrm>
              <a:custGeom>
                <a:avLst/>
                <a:gdLst>
                  <a:gd name="T0" fmla="*/ 0 w 65"/>
                  <a:gd name="T1" fmla="*/ 33 h 65"/>
                  <a:gd name="T2" fmla="*/ 0 w 65"/>
                  <a:gd name="T3" fmla="*/ 33 h 65"/>
                  <a:gd name="T4" fmla="*/ 0 w 65"/>
                  <a:gd name="T5" fmla="*/ 27 h 65"/>
                  <a:gd name="T6" fmla="*/ 2 w 65"/>
                  <a:gd name="T7" fmla="*/ 19 h 65"/>
                  <a:gd name="T8" fmla="*/ 6 w 65"/>
                  <a:gd name="T9" fmla="*/ 15 h 65"/>
                  <a:gd name="T10" fmla="*/ 10 w 65"/>
                  <a:gd name="T11" fmla="*/ 9 h 65"/>
                  <a:gd name="T12" fmla="*/ 14 w 65"/>
                  <a:gd name="T13" fmla="*/ 5 h 65"/>
                  <a:gd name="T14" fmla="*/ 19 w 65"/>
                  <a:gd name="T15" fmla="*/ 4 h 65"/>
                  <a:gd name="T16" fmla="*/ 25 w 65"/>
                  <a:gd name="T17" fmla="*/ 2 h 65"/>
                  <a:gd name="T18" fmla="*/ 31 w 65"/>
                  <a:gd name="T19" fmla="*/ 0 h 65"/>
                  <a:gd name="T20" fmla="*/ 37 w 65"/>
                  <a:gd name="T21" fmla="*/ 2 h 65"/>
                  <a:gd name="T22" fmla="*/ 45 w 65"/>
                  <a:gd name="T23" fmla="*/ 4 h 65"/>
                  <a:gd name="T24" fmla="*/ 49 w 65"/>
                  <a:gd name="T25" fmla="*/ 5 h 65"/>
                  <a:gd name="T26" fmla="*/ 55 w 65"/>
                  <a:gd name="T27" fmla="*/ 9 h 65"/>
                  <a:gd name="T28" fmla="*/ 59 w 65"/>
                  <a:gd name="T29" fmla="*/ 15 h 65"/>
                  <a:gd name="T30" fmla="*/ 61 w 65"/>
                  <a:gd name="T31" fmla="*/ 19 h 65"/>
                  <a:gd name="T32" fmla="*/ 63 w 65"/>
                  <a:gd name="T33" fmla="*/ 27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7 w 65"/>
                  <a:gd name="T49" fmla="*/ 65 h 65"/>
                  <a:gd name="T50" fmla="*/ 31 w 65"/>
                  <a:gd name="T51" fmla="*/ 65 h 65"/>
                  <a:gd name="T52" fmla="*/ 25 w 65"/>
                  <a:gd name="T53" fmla="*/ 65 h 65"/>
                  <a:gd name="T54" fmla="*/ 19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7"/>
                    </a:lnTo>
                    <a:lnTo>
                      <a:pt x="2" y="19"/>
                    </a:lnTo>
                    <a:lnTo>
                      <a:pt x="6" y="15"/>
                    </a:lnTo>
                    <a:lnTo>
                      <a:pt x="10" y="9"/>
                    </a:lnTo>
                    <a:lnTo>
                      <a:pt x="14" y="5"/>
                    </a:lnTo>
                    <a:lnTo>
                      <a:pt x="19" y="4"/>
                    </a:lnTo>
                    <a:lnTo>
                      <a:pt x="25" y="2"/>
                    </a:lnTo>
                    <a:lnTo>
                      <a:pt x="31" y="0"/>
                    </a:lnTo>
                    <a:lnTo>
                      <a:pt x="37" y="2"/>
                    </a:lnTo>
                    <a:lnTo>
                      <a:pt x="45" y="4"/>
                    </a:lnTo>
                    <a:lnTo>
                      <a:pt x="49" y="5"/>
                    </a:lnTo>
                    <a:lnTo>
                      <a:pt x="55" y="9"/>
                    </a:lnTo>
                    <a:lnTo>
                      <a:pt x="59" y="15"/>
                    </a:lnTo>
                    <a:lnTo>
                      <a:pt x="61" y="19"/>
                    </a:lnTo>
                    <a:lnTo>
                      <a:pt x="63" y="27"/>
                    </a:lnTo>
                    <a:lnTo>
                      <a:pt x="65" y="33"/>
                    </a:lnTo>
                    <a:lnTo>
                      <a:pt x="63" y="39"/>
                    </a:lnTo>
                    <a:lnTo>
                      <a:pt x="61" y="45"/>
                    </a:lnTo>
                    <a:lnTo>
                      <a:pt x="59" y="51"/>
                    </a:lnTo>
                    <a:lnTo>
                      <a:pt x="55" y="55"/>
                    </a:lnTo>
                    <a:lnTo>
                      <a:pt x="49" y="59"/>
                    </a:lnTo>
                    <a:lnTo>
                      <a:pt x="45" y="63"/>
                    </a:lnTo>
                    <a:lnTo>
                      <a:pt x="37" y="65"/>
                    </a:lnTo>
                    <a:lnTo>
                      <a:pt x="31" y="65"/>
                    </a:lnTo>
                    <a:lnTo>
                      <a:pt x="25" y="65"/>
                    </a:lnTo>
                    <a:lnTo>
                      <a:pt x="19"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1" name="Freeform 794"/>
              <p:cNvSpPr>
                <a:spLocks/>
              </p:cNvSpPr>
              <p:nvPr/>
            </p:nvSpPr>
            <p:spPr bwMode="auto">
              <a:xfrm>
                <a:off x="5140" y="2443"/>
                <a:ext cx="65" cy="63"/>
              </a:xfrm>
              <a:custGeom>
                <a:avLst/>
                <a:gdLst>
                  <a:gd name="T0" fmla="*/ 0 w 65"/>
                  <a:gd name="T1" fmla="*/ 32 h 63"/>
                  <a:gd name="T2" fmla="*/ 2 w 65"/>
                  <a:gd name="T3" fmla="*/ 24 h 63"/>
                  <a:gd name="T4" fmla="*/ 4 w 65"/>
                  <a:gd name="T5" fmla="*/ 18 h 63"/>
                  <a:gd name="T6" fmla="*/ 6 w 65"/>
                  <a:gd name="T7" fmla="*/ 14 h 63"/>
                  <a:gd name="T8" fmla="*/ 10 w 65"/>
                  <a:gd name="T9" fmla="*/ 8 h 63"/>
                  <a:gd name="T10" fmla="*/ 16 w 65"/>
                  <a:gd name="T11" fmla="*/ 4 h 63"/>
                  <a:gd name="T12" fmla="*/ 22 w 65"/>
                  <a:gd name="T13" fmla="*/ 2 h 63"/>
                  <a:gd name="T14" fmla="*/ 26 w 65"/>
                  <a:gd name="T15" fmla="*/ 0 h 63"/>
                  <a:gd name="T16" fmla="*/ 34 w 65"/>
                  <a:gd name="T17" fmla="*/ 0 h 63"/>
                  <a:gd name="T18" fmla="*/ 40 w 65"/>
                  <a:gd name="T19" fmla="*/ 0 h 63"/>
                  <a:gd name="T20" fmla="*/ 46 w 65"/>
                  <a:gd name="T21" fmla="*/ 2 h 63"/>
                  <a:gd name="T22" fmla="*/ 52 w 65"/>
                  <a:gd name="T23" fmla="*/ 4 h 63"/>
                  <a:gd name="T24" fmla="*/ 55 w 65"/>
                  <a:gd name="T25" fmla="*/ 8 h 63"/>
                  <a:gd name="T26" fmla="*/ 59 w 65"/>
                  <a:gd name="T27" fmla="*/ 14 h 63"/>
                  <a:gd name="T28" fmla="*/ 63 w 65"/>
                  <a:gd name="T29" fmla="*/ 18 h 63"/>
                  <a:gd name="T30" fmla="*/ 65 w 65"/>
                  <a:gd name="T31" fmla="*/ 24 h 63"/>
                  <a:gd name="T32" fmla="*/ 65 w 65"/>
                  <a:gd name="T33" fmla="*/ 32 h 63"/>
                  <a:gd name="T34" fmla="*/ 65 w 65"/>
                  <a:gd name="T35" fmla="*/ 38 h 63"/>
                  <a:gd name="T36" fmla="*/ 63 w 65"/>
                  <a:gd name="T37" fmla="*/ 44 h 63"/>
                  <a:gd name="T38" fmla="*/ 59 w 65"/>
                  <a:gd name="T39" fmla="*/ 50 h 63"/>
                  <a:gd name="T40" fmla="*/ 55 w 65"/>
                  <a:gd name="T41" fmla="*/ 53 h 63"/>
                  <a:gd name="T42" fmla="*/ 52 w 65"/>
                  <a:gd name="T43" fmla="*/ 57 h 63"/>
                  <a:gd name="T44" fmla="*/ 46 w 65"/>
                  <a:gd name="T45" fmla="*/ 61 h 63"/>
                  <a:gd name="T46" fmla="*/ 40 w 65"/>
                  <a:gd name="T47" fmla="*/ 63 h 63"/>
                  <a:gd name="T48" fmla="*/ 34 w 65"/>
                  <a:gd name="T49" fmla="*/ 63 h 63"/>
                  <a:gd name="T50" fmla="*/ 26 w 65"/>
                  <a:gd name="T51" fmla="*/ 63 h 63"/>
                  <a:gd name="T52" fmla="*/ 22 w 65"/>
                  <a:gd name="T53" fmla="*/ 61 h 63"/>
                  <a:gd name="T54" fmla="*/ 16 w 65"/>
                  <a:gd name="T55" fmla="*/ 57 h 63"/>
                  <a:gd name="T56" fmla="*/ 10 w 65"/>
                  <a:gd name="T57" fmla="*/ 53 h 63"/>
                  <a:gd name="T58" fmla="*/ 6 w 65"/>
                  <a:gd name="T59" fmla="*/ 50 h 63"/>
                  <a:gd name="T60" fmla="*/ 4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4" y="18"/>
                    </a:lnTo>
                    <a:lnTo>
                      <a:pt x="6" y="14"/>
                    </a:lnTo>
                    <a:lnTo>
                      <a:pt x="10" y="8"/>
                    </a:lnTo>
                    <a:lnTo>
                      <a:pt x="16" y="4"/>
                    </a:lnTo>
                    <a:lnTo>
                      <a:pt x="22" y="2"/>
                    </a:lnTo>
                    <a:lnTo>
                      <a:pt x="26" y="0"/>
                    </a:lnTo>
                    <a:lnTo>
                      <a:pt x="34" y="0"/>
                    </a:lnTo>
                    <a:lnTo>
                      <a:pt x="40" y="0"/>
                    </a:lnTo>
                    <a:lnTo>
                      <a:pt x="46" y="2"/>
                    </a:lnTo>
                    <a:lnTo>
                      <a:pt x="52" y="4"/>
                    </a:lnTo>
                    <a:lnTo>
                      <a:pt x="55" y="8"/>
                    </a:lnTo>
                    <a:lnTo>
                      <a:pt x="59" y="14"/>
                    </a:lnTo>
                    <a:lnTo>
                      <a:pt x="63" y="18"/>
                    </a:lnTo>
                    <a:lnTo>
                      <a:pt x="65" y="24"/>
                    </a:lnTo>
                    <a:lnTo>
                      <a:pt x="65" y="32"/>
                    </a:lnTo>
                    <a:lnTo>
                      <a:pt x="65" y="38"/>
                    </a:lnTo>
                    <a:lnTo>
                      <a:pt x="63" y="44"/>
                    </a:lnTo>
                    <a:lnTo>
                      <a:pt x="59" y="50"/>
                    </a:lnTo>
                    <a:lnTo>
                      <a:pt x="55" y="53"/>
                    </a:lnTo>
                    <a:lnTo>
                      <a:pt x="52" y="57"/>
                    </a:lnTo>
                    <a:lnTo>
                      <a:pt x="46" y="61"/>
                    </a:lnTo>
                    <a:lnTo>
                      <a:pt x="40" y="63"/>
                    </a:lnTo>
                    <a:lnTo>
                      <a:pt x="34" y="63"/>
                    </a:lnTo>
                    <a:lnTo>
                      <a:pt x="26" y="63"/>
                    </a:lnTo>
                    <a:lnTo>
                      <a:pt x="22" y="61"/>
                    </a:lnTo>
                    <a:lnTo>
                      <a:pt x="16" y="57"/>
                    </a:lnTo>
                    <a:lnTo>
                      <a:pt x="10" y="53"/>
                    </a:lnTo>
                    <a:lnTo>
                      <a:pt x="6" y="50"/>
                    </a:lnTo>
                    <a:lnTo>
                      <a:pt x="4"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2" name="Freeform 795"/>
              <p:cNvSpPr>
                <a:spLocks/>
              </p:cNvSpPr>
              <p:nvPr/>
            </p:nvSpPr>
            <p:spPr bwMode="auto">
              <a:xfrm>
                <a:off x="5140" y="2443"/>
                <a:ext cx="65" cy="63"/>
              </a:xfrm>
              <a:custGeom>
                <a:avLst/>
                <a:gdLst>
                  <a:gd name="T0" fmla="*/ 0 w 65"/>
                  <a:gd name="T1" fmla="*/ 32 h 63"/>
                  <a:gd name="T2" fmla="*/ 0 w 65"/>
                  <a:gd name="T3" fmla="*/ 32 h 63"/>
                  <a:gd name="T4" fmla="*/ 2 w 65"/>
                  <a:gd name="T5" fmla="*/ 24 h 63"/>
                  <a:gd name="T6" fmla="*/ 4 w 65"/>
                  <a:gd name="T7" fmla="*/ 18 h 63"/>
                  <a:gd name="T8" fmla="*/ 6 w 65"/>
                  <a:gd name="T9" fmla="*/ 14 h 63"/>
                  <a:gd name="T10" fmla="*/ 10 w 65"/>
                  <a:gd name="T11" fmla="*/ 8 h 63"/>
                  <a:gd name="T12" fmla="*/ 16 w 65"/>
                  <a:gd name="T13" fmla="*/ 4 h 63"/>
                  <a:gd name="T14" fmla="*/ 22 w 65"/>
                  <a:gd name="T15" fmla="*/ 2 h 63"/>
                  <a:gd name="T16" fmla="*/ 26 w 65"/>
                  <a:gd name="T17" fmla="*/ 0 h 63"/>
                  <a:gd name="T18" fmla="*/ 34 w 65"/>
                  <a:gd name="T19" fmla="*/ 0 h 63"/>
                  <a:gd name="T20" fmla="*/ 40 w 65"/>
                  <a:gd name="T21" fmla="*/ 0 h 63"/>
                  <a:gd name="T22" fmla="*/ 46 w 65"/>
                  <a:gd name="T23" fmla="*/ 2 h 63"/>
                  <a:gd name="T24" fmla="*/ 52 w 65"/>
                  <a:gd name="T25" fmla="*/ 4 h 63"/>
                  <a:gd name="T26" fmla="*/ 55 w 65"/>
                  <a:gd name="T27" fmla="*/ 8 h 63"/>
                  <a:gd name="T28" fmla="*/ 59 w 65"/>
                  <a:gd name="T29" fmla="*/ 14 h 63"/>
                  <a:gd name="T30" fmla="*/ 63 w 65"/>
                  <a:gd name="T31" fmla="*/ 18 h 63"/>
                  <a:gd name="T32" fmla="*/ 65 w 65"/>
                  <a:gd name="T33" fmla="*/ 24 h 63"/>
                  <a:gd name="T34" fmla="*/ 65 w 65"/>
                  <a:gd name="T35" fmla="*/ 32 h 63"/>
                  <a:gd name="T36" fmla="*/ 65 w 65"/>
                  <a:gd name="T37" fmla="*/ 38 h 63"/>
                  <a:gd name="T38" fmla="*/ 63 w 65"/>
                  <a:gd name="T39" fmla="*/ 44 h 63"/>
                  <a:gd name="T40" fmla="*/ 59 w 65"/>
                  <a:gd name="T41" fmla="*/ 50 h 63"/>
                  <a:gd name="T42" fmla="*/ 55 w 65"/>
                  <a:gd name="T43" fmla="*/ 53 h 63"/>
                  <a:gd name="T44" fmla="*/ 52 w 65"/>
                  <a:gd name="T45" fmla="*/ 57 h 63"/>
                  <a:gd name="T46" fmla="*/ 46 w 65"/>
                  <a:gd name="T47" fmla="*/ 61 h 63"/>
                  <a:gd name="T48" fmla="*/ 40 w 65"/>
                  <a:gd name="T49" fmla="*/ 63 h 63"/>
                  <a:gd name="T50" fmla="*/ 34 w 65"/>
                  <a:gd name="T51" fmla="*/ 63 h 63"/>
                  <a:gd name="T52" fmla="*/ 26 w 65"/>
                  <a:gd name="T53" fmla="*/ 63 h 63"/>
                  <a:gd name="T54" fmla="*/ 22 w 65"/>
                  <a:gd name="T55" fmla="*/ 61 h 63"/>
                  <a:gd name="T56" fmla="*/ 16 w 65"/>
                  <a:gd name="T57" fmla="*/ 57 h 63"/>
                  <a:gd name="T58" fmla="*/ 10 w 65"/>
                  <a:gd name="T59" fmla="*/ 53 h 63"/>
                  <a:gd name="T60" fmla="*/ 6 w 65"/>
                  <a:gd name="T61" fmla="*/ 50 h 63"/>
                  <a:gd name="T62" fmla="*/ 4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4" y="18"/>
                    </a:lnTo>
                    <a:lnTo>
                      <a:pt x="6" y="14"/>
                    </a:lnTo>
                    <a:lnTo>
                      <a:pt x="10" y="8"/>
                    </a:lnTo>
                    <a:lnTo>
                      <a:pt x="16" y="4"/>
                    </a:lnTo>
                    <a:lnTo>
                      <a:pt x="22" y="2"/>
                    </a:lnTo>
                    <a:lnTo>
                      <a:pt x="26" y="0"/>
                    </a:lnTo>
                    <a:lnTo>
                      <a:pt x="34" y="0"/>
                    </a:lnTo>
                    <a:lnTo>
                      <a:pt x="40" y="0"/>
                    </a:lnTo>
                    <a:lnTo>
                      <a:pt x="46" y="2"/>
                    </a:lnTo>
                    <a:lnTo>
                      <a:pt x="52" y="4"/>
                    </a:lnTo>
                    <a:lnTo>
                      <a:pt x="55" y="8"/>
                    </a:lnTo>
                    <a:lnTo>
                      <a:pt x="59" y="14"/>
                    </a:lnTo>
                    <a:lnTo>
                      <a:pt x="63" y="18"/>
                    </a:lnTo>
                    <a:lnTo>
                      <a:pt x="65" y="24"/>
                    </a:lnTo>
                    <a:lnTo>
                      <a:pt x="65" y="32"/>
                    </a:lnTo>
                    <a:lnTo>
                      <a:pt x="65" y="38"/>
                    </a:lnTo>
                    <a:lnTo>
                      <a:pt x="63" y="44"/>
                    </a:lnTo>
                    <a:lnTo>
                      <a:pt x="59" y="50"/>
                    </a:lnTo>
                    <a:lnTo>
                      <a:pt x="55" y="53"/>
                    </a:lnTo>
                    <a:lnTo>
                      <a:pt x="52" y="57"/>
                    </a:lnTo>
                    <a:lnTo>
                      <a:pt x="46" y="61"/>
                    </a:lnTo>
                    <a:lnTo>
                      <a:pt x="40" y="63"/>
                    </a:lnTo>
                    <a:lnTo>
                      <a:pt x="34" y="63"/>
                    </a:lnTo>
                    <a:lnTo>
                      <a:pt x="26" y="63"/>
                    </a:lnTo>
                    <a:lnTo>
                      <a:pt x="22" y="61"/>
                    </a:lnTo>
                    <a:lnTo>
                      <a:pt x="16" y="57"/>
                    </a:lnTo>
                    <a:lnTo>
                      <a:pt x="10" y="53"/>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3" name="Freeform 796"/>
              <p:cNvSpPr>
                <a:spLocks/>
              </p:cNvSpPr>
              <p:nvPr/>
            </p:nvSpPr>
            <p:spPr bwMode="auto">
              <a:xfrm>
                <a:off x="4559" y="2481"/>
                <a:ext cx="63" cy="63"/>
              </a:xfrm>
              <a:custGeom>
                <a:avLst/>
                <a:gdLst>
                  <a:gd name="T0" fmla="*/ 32 w 63"/>
                  <a:gd name="T1" fmla="*/ 0 h 63"/>
                  <a:gd name="T2" fmla="*/ 38 w 63"/>
                  <a:gd name="T3" fmla="*/ 0 h 63"/>
                  <a:gd name="T4" fmla="*/ 44 w 63"/>
                  <a:gd name="T5" fmla="*/ 2 h 63"/>
                  <a:gd name="T6" fmla="*/ 50 w 63"/>
                  <a:gd name="T7" fmla="*/ 4 h 63"/>
                  <a:gd name="T8" fmla="*/ 56 w 63"/>
                  <a:gd name="T9" fmla="*/ 8 h 63"/>
                  <a:gd name="T10" fmla="*/ 58 w 63"/>
                  <a:gd name="T11" fmla="*/ 14 h 63"/>
                  <a:gd name="T12" fmla="*/ 62 w 63"/>
                  <a:gd name="T13" fmla="*/ 19 h 63"/>
                  <a:gd name="T14" fmla="*/ 63 w 63"/>
                  <a:gd name="T15" fmla="*/ 25 h 63"/>
                  <a:gd name="T16" fmla="*/ 63 w 63"/>
                  <a:gd name="T17" fmla="*/ 31 h 63"/>
                  <a:gd name="T18" fmla="*/ 63 w 63"/>
                  <a:gd name="T19" fmla="*/ 37 h 63"/>
                  <a:gd name="T20" fmla="*/ 62 w 63"/>
                  <a:gd name="T21" fmla="*/ 43 h 63"/>
                  <a:gd name="T22" fmla="*/ 58 w 63"/>
                  <a:gd name="T23" fmla="*/ 49 h 63"/>
                  <a:gd name="T24" fmla="*/ 56 w 63"/>
                  <a:gd name="T25" fmla="*/ 55 h 63"/>
                  <a:gd name="T26" fmla="*/ 50 w 63"/>
                  <a:gd name="T27" fmla="*/ 57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7 h 63"/>
                  <a:gd name="T40" fmla="*/ 8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19 h 63"/>
                  <a:gd name="T54" fmla="*/ 6 w 63"/>
                  <a:gd name="T55" fmla="*/ 14 h 63"/>
                  <a:gd name="T56" fmla="*/ 8 w 63"/>
                  <a:gd name="T57" fmla="*/ 8 h 63"/>
                  <a:gd name="T58" fmla="*/ 14 w 63"/>
                  <a:gd name="T59" fmla="*/ 4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50" y="4"/>
                    </a:lnTo>
                    <a:lnTo>
                      <a:pt x="56" y="8"/>
                    </a:lnTo>
                    <a:lnTo>
                      <a:pt x="58" y="14"/>
                    </a:lnTo>
                    <a:lnTo>
                      <a:pt x="62" y="19"/>
                    </a:lnTo>
                    <a:lnTo>
                      <a:pt x="63" y="25"/>
                    </a:lnTo>
                    <a:lnTo>
                      <a:pt x="63" y="31"/>
                    </a:lnTo>
                    <a:lnTo>
                      <a:pt x="63" y="37"/>
                    </a:lnTo>
                    <a:lnTo>
                      <a:pt x="62" y="43"/>
                    </a:lnTo>
                    <a:lnTo>
                      <a:pt x="58" y="49"/>
                    </a:lnTo>
                    <a:lnTo>
                      <a:pt x="56" y="55"/>
                    </a:lnTo>
                    <a:lnTo>
                      <a:pt x="50" y="57"/>
                    </a:lnTo>
                    <a:lnTo>
                      <a:pt x="44" y="61"/>
                    </a:lnTo>
                    <a:lnTo>
                      <a:pt x="38" y="63"/>
                    </a:lnTo>
                    <a:lnTo>
                      <a:pt x="32"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4" name="Freeform 797"/>
              <p:cNvSpPr>
                <a:spLocks/>
              </p:cNvSpPr>
              <p:nvPr/>
            </p:nvSpPr>
            <p:spPr bwMode="auto">
              <a:xfrm>
                <a:off x="4559" y="2481"/>
                <a:ext cx="63" cy="63"/>
              </a:xfrm>
              <a:custGeom>
                <a:avLst/>
                <a:gdLst>
                  <a:gd name="T0" fmla="*/ 32 w 63"/>
                  <a:gd name="T1" fmla="*/ 0 h 63"/>
                  <a:gd name="T2" fmla="*/ 32 w 63"/>
                  <a:gd name="T3" fmla="*/ 0 h 63"/>
                  <a:gd name="T4" fmla="*/ 38 w 63"/>
                  <a:gd name="T5" fmla="*/ 0 h 63"/>
                  <a:gd name="T6" fmla="*/ 44 w 63"/>
                  <a:gd name="T7" fmla="*/ 2 h 63"/>
                  <a:gd name="T8" fmla="*/ 50 w 63"/>
                  <a:gd name="T9" fmla="*/ 4 h 63"/>
                  <a:gd name="T10" fmla="*/ 56 w 63"/>
                  <a:gd name="T11" fmla="*/ 8 h 63"/>
                  <a:gd name="T12" fmla="*/ 58 w 63"/>
                  <a:gd name="T13" fmla="*/ 14 h 63"/>
                  <a:gd name="T14" fmla="*/ 62 w 63"/>
                  <a:gd name="T15" fmla="*/ 19 h 63"/>
                  <a:gd name="T16" fmla="*/ 63 w 63"/>
                  <a:gd name="T17" fmla="*/ 25 h 63"/>
                  <a:gd name="T18" fmla="*/ 63 w 63"/>
                  <a:gd name="T19" fmla="*/ 31 h 63"/>
                  <a:gd name="T20" fmla="*/ 63 w 63"/>
                  <a:gd name="T21" fmla="*/ 37 h 63"/>
                  <a:gd name="T22" fmla="*/ 62 w 63"/>
                  <a:gd name="T23" fmla="*/ 43 h 63"/>
                  <a:gd name="T24" fmla="*/ 58 w 63"/>
                  <a:gd name="T25" fmla="*/ 49 h 63"/>
                  <a:gd name="T26" fmla="*/ 56 w 63"/>
                  <a:gd name="T27" fmla="*/ 55 h 63"/>
                  <a:gd name="T28" fmla="*/ 50 w 63"/>
                  <a:gd name="T29" fmla="*/ 57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7 h 63"/>
                  <a:gd name="T42" fmla="*/ 8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19 h 63"/>
                  <a:gd name="T56" fmla="*/ 6 w 63"/>
                  <a:gd name="T57" fmla="*/ 14 h 63"/>
                  <a:gd name="T58" fmla="*/ 8 w 63"/>
                  <a:gd name="T59" fmla="*/ 8 h 63"/>
                  <a:gd name="T60" fmla="*/ 14 w 63"/>
                  <a:gd name="T61" fmla="*/ 4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50" y="4"/>
                    </a:lnTo>
                    <a:lnTo>
                      <a:pt x="56" y="8"/>
                    </a:lnTo>
                    <a:lnTo>
                      <a:pt x="58" y="14"/>
                    </a:lnTo>
                    <a:lnTo>
                      <a:pt x="62" y="19"/>
                    </a:lnTo>
                    <a:lnTo>
                      <a:pt x="63" y="25"/>
                    </a:lnTo>
                    <a:lnTo>
                      <a:pt x="63" y="31"/>
                    </a:lnTo>
                    <a:lnTo>
                      <a:pt x="63" y="37"/>
                    </a:lnTo>
                    <a:lnTo>
                      <a:pt x="62" y="43"/>
                    </a:lnTo>
                    <a:lnTo>
                      <a:pt x="58" y="49"/>
                    </a:lnTo>
                    <a:lnTo>
                      <a:pt x="56" y="55"/>
                    </a:lnTo>
                    <a:lnTo>
                      <a:pt x="50" y="57"/>
                    </a:lnTo>
                    <a:lnTo>
                      <a:pt x="44" y="61"/>
                    </a:lnTo>
                    <a:lnTo>
                      <a:pt x="38" y="63"/>
                    </a:lnTo>
                    <a:lnTo>
                      <a:pt x="32"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5" name="Freeform 798"/>
              <p:cNvSpPr>
                <a:spLocks/>
              </p:cNvSpPr>
              <p:nvPr/>
            </p:nvSpPr>
            <p:spPr bwMode="auto">
              <a:xfrm>
                <a:off x="4556" y="2577"/>
                <a:ext cx="65" cy="65"/>
              </a:xfrm>
              <a:custGeom>
                <a:avLst/>
                <a:gdLst>
                  <a:gd name="T0" fmla="*/ 31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1 w 65"/>
                  <a:gd name="T33" fmla="*/ 65 h 65"/>
                  <a:gd name="T34" fmla="*/ 25 w 65"/>
                  <a:gd name="T35" fmla="*/ 63 h 65"/>
                  <a:gd name="T36" fmla="*/ 19 w 65"/>
                  <a:gd name="T37" fmla="*/ 63 h 65"/>
                  <a:gd name="T38" fmla="*/ 13 w 65"/>
                  <a:gd name="T39" fmla="*/ 59 h 65"/>
                  <a:gd name="T40" fmla="*/ 9 w 65"/>
                  <a:gd name="T41" fmla="*/ 55 h 65"/>
                  <a:gd name="T42" fmla="*/ 5 w 65"/>
                  <a:gd name="T43" fmla="*/ 51 h 65"/>
                  <a:gd name="T44" fmla="*/ 1 w 65"/>
                  <a:gd name="T45" fmla="*/ 46 h 65"/>
                  <a:gd name="T46" fmla="*/ 0 w 65"/>
                  <a:gd name="T47" fmla="*/ 40 h 65"/>
                  <a:gd name="T48" fmla="*/ 0 w 65"/>
                  <a:gd name="T49" fmla="*/ 34 h 65"/>
                  <a:gd name="T50" fmla="*/ 0 w 65"/>
                  <a:gd name="T51" fmla="*/ 26 h 65"/>
                  <a:gd name="T52" fmla="*/ 1 w 65"/>
                  <a:gd name="T53" fmla="*/ 20 h 65"/>
                  <a:gd name="T54" fmla="*/ 5 w 65"/>
                  <a:gd name="T55" fmla="*/ 14 h 65"/>
                  <a:gd name="T56" fmla="*/ 9 w 65"/>
                  <a:gd name="T57" fmla="*/ 10 h 65"/>
                  <a:gd name="T58" fmla="*/ 13 w 65"/>
                  <a:gd name="T59" fmla="*/ 6 h 65"/>
                  <a:gd name="T60" fmla="*/ 19 w 65"/>
                  <a:gd name="T61" fmla="*/ 2 h 65"/>
                  <a:gd name="T62" fmla="*/ 25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1" y="65"/>
                    </a:lnTo>
                    <a:lnTo>
                      <a:pt x="25" y="63"/>
                    </a:lnTo>
                    <a:lnTo>
                      <a:pt x="19" y="63"/>
                    </a:lnTo>
                    <a:lnTo>
                      <a:pt x="13" y="59"/>
                    </a:lnTo>
                    <a:lnTo>
                      <a:pt x="9" y="55"/>
                    </a:lnTo>
                    <a:lnTo>
                      <a:pt x="5" y="51"/>
                    </a:lnTo>
                    <a:lnTo>
                      <a:pt x="1" y="46"/>
                    </a:lnTo>
                    <a:lnTo>
                      <a:pt x="0" y="40"/>
                    </a:lnTo>
                    <a:lnTo>
                      <a:pt x="0" y="34"/>
                    </a:lnTo>
                    <a:lnTo>
                      <a:pt x="0" y="26"/>
                    </a:lnTo>
                    <a:lnTo>
                      <a:pt x="1" y="20"/>
                    </a:lnTo>
                    <a:lnTo>
                      <a:pt x="5" y="14"/>
                    </a:lnTo>
                    <a:lnTo>
                      <a:pt x="9"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6" name="Freeform 799"/>
              <p:cNvSpPr>
                <a:spLocks/>
              </p:cNvSpPr>
              <p:nvPr/>
            </p:nvSpPr>
            <p:spPr bwMode="auto">
              <a:xfrm>
                <a:off x="4556" y="2577"/>
                <a:ext cx="65" cy="65"/>
              </a:xfrm>
              <a:custGeom>
                <a:avLst/>
                <a:gdLst>
                  <a:gd name="T0" fmla="*/ 31 w 65"/>
                  <a:gd name="T1" fmla="*/ 0 h 65"/>
                  <a:gd name="T2" fmla="*/ 31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1 w 65"/>
                  <a:gd name="T35" fmla="*/ 65 h 65"/>
                  <a:gd name="T36" fmla="*/ 25 w 65"/>
                  <a:gd name="T37" fmla="*/ 63 h 65"/>
                  <a:gd name="T38" fmla="*/ 19 w 65"/>
                  <a:gd name="T39" fmla="*/ 63 h 65"/>
                  <a:gd name="T40" fmla="*/ 13 w 65"/>
                  <a:gd name="T41" fmla="*/ 59 h 65"/>
                  <a:gd name="T42" fmla="*/ 9 w 65"/>
                  <a:gd name="T43" fmla="*/ 55 h 65"/>
                  <a:gd name="T44" fmla="*/ 5 w 65"/>
                  <a:gd name="T45" fmla="*/ 51 h 65"/>
                  <a:gd name="T46" fmla="*/ 1 w 65"/>
                  <a:gd name="T47" fmla="*/ 46 h 65"/>
                  <a:gd name="T48" fmla="*/ 0 w 65"/>
                  <a:gd name="T49" fmla="*/ 40 h 65"/>
                  <a:gd name="T50" fmla="*/ 0 w 65"/>
                  <a:gd name="T51" fmla="*/ 34 h 65"/>
                  <a:gd name="T52" fmla="*/ 0 w 65"/>
                  <a:gd name="T53" fmla="*/ 26 h 65"/>
                  <a:gd name="T54" fmla="*/ 1 w 65"/>
                  <a:gd name="T55" fmla="*/ 20 h 65"/>
                  <a:gd name="T56" fmla="*/ 5 w 65"/>
                  <a:gd name="T57" fmla="*/ 14 h 65"/>
                  <a:gd name="T58" fmla="*/ 9 w 65"/>
                  <a:gd name="T59" fmla="*/ 10 h 65"/>
                  <a:gd name="T60" fmla="*/ 13 w 65"/>
                  <a:gd name="T61" fmla="*/ 6 h 65"/>
                  <a:gd name="T62" fmla="*/ 19 w 65"/>
                  <a:gd name="T63" fmla="*/ 2 h 65"/>
                  <a:gd name="T64" fmla="*/ 25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1" y="65"/>
                    </a:lnTo>
                    <a:lnTo>
                      <a:pt x="25" y="63"/>
                    </a:lnTo>
                    <a:lnTo>
                      <a:pt x="19" y="63"/>
                    </a:lnTo>
                    <a:lnTo>
                      <a:pt x="13" y="59"/>
                    </a:lnTo>
                    <a:lnTo>
                      <a:pt x="9" y="55"/>
                    </a:lnTo>
                    <a:lnTo>
                      <a:pt x="5" y="51"/>
                    </a:lnTo>
                    <a:lnTo>
                      <a:pt x="1" y="46"/>
                    </a:lnTo>
                    <a:lnTo>
                      <a:pt x="0" y="40"/>
                    </a:lnTo>
                    <a:lnTo>
                      <a:pt x="0" y="34"/>
                    </a:lnTo>
                    <a:lnTo>
                      <a:pt x="0" y="26"/>
                    </a:lnTo>
                    <a:lnTo>
                      <a:pt x="1" y="20"/>
                    </a:lnTo>
                    <a:lnTo>
                      <a:pt x="5" y="14"/>
                    </a:lnTo>
                    <a:lnTo>
                      <a:pt x="9"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7" name="Freeform 800"/>
              <p:cNvSpPr>
                <a:spLocks/>
              </p:cNvSpPr>
              <p:nvPr/>
            </p:nvSpPr>
            <p:spPr bwMode="auto">
              <a:xfrm>
                <a:off x="4554" y="2556"/>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1 h 65"/>
                  <a:gd name="T18" fmla="*/ 0 w 65"/>
                  <a:gd name="T19" fmla="*/ 25 h 65"/>
                  <a:gd name="T20" fmla="*/ 2 w 65"/>
                  <a:gd name="T21" fmla="*/ 19 h 65"/>
                  <a:gd name="T22" fmla="*/ 5 w 65"/>
                  <a:gd name="T23" fmla="*/ 13 h 65"/>
                  <a:gd name="T24" fmla="*/ 9 w 65"/>
                  <a:gd name="T25" fmla="*/ 9 h 65"/>
                  <a:gd name="T26" fmla="*/ 13 w 65"/>
                  <a:gd name="T27" fmla="*/ 5 h 65"/>
                  <a:gd name="T28" fmla="*/ 19 w 65"/>
                  <a:gd name="T29" fmla="*/ 2 h 65"/>
                  <a:gd name="T30" fmla="*/ 25 w 65"/>
                  <a:gd name="T31" fmla="*/ 2 h 65"/>
                  <a:gd name="T32" fmla="*/ 31 w 65"/>
                  <a:gd name="T33" fmla="*/ 0 h 65"/>
                  <a:gd name="T34" fmla="*/ 39 w 65"/>
                  <a:gd name="T35" fmla="*/ 2 h 65"/>
                  <a:gd name="T36" fmla="*/ 45 w 65"/>
                  <a:gd name="T37" fmla="*/ 2 h 65"/>
                  <a:gd name="T38" fmla="*/ 49 w 65"/>
                  <a:gd name="T39" fmla="*/ 5 h 65"/>
                  <a:gd name="T40" fmla="*/ 55 w 65"/>
                  <a:gd name="T41" fmla="*/ 9 h 65"/>
                  <a:gd name="T42" fmla="*/ 59 w 65"/>
                  <a:gd name="T43" fmla="*/ 13 h 65"/>
                  <a:gd name="T44" fmla="*/ 61 w 65"/>
                  <a:gd name="T45" fmla="*/ 19 h 65"/>
                  <a:gd name="T46" fmla="*/ 63 w 65"/>
                  <a:gd name="T47" fmla="*/ 25 h 65"/>
                  <a:gd name="T48" fmla="*/ 65 w 65"/>
                  <a:gd name="T49" fmla="*/ 31 h 65"/>
                  <a:gd name="T50" fmla="*/ 63 w 65"/>
                  <a:gd name="T51" fmla="*/ 39 h 65"/>
                  <a:gd name="T52" fmla="*/ 61 w 65"/>
                  <a:gd name="T53" fmla="*/ 45 h 65"/>
                  <a:gd name="T54" fmla="*/ 59 w 65"/>
                  <a:gd name="T55" fmla="*/ 51 h 65"/>
                  <a:gd name="T56" fmla="*/ 55 w 65"/>
                  <a:gd name="T57" fmla="*/ 55 h 65"/>
                  <a:gd name="T58" fmla="*/ 49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1"/>
                    </a:lnTo>
                    <a:lnTo>
                      <a:pt x="0" y="25"/>
                    </a:lnTo>
                    <a:lnTo>
                      <a:pt x="2" y="19"/>
                    </a:lnTo>
                    <a:lnTo>
                      <a:pt x="5" y="13"/>
                    </a:lnTo>
                    <a:lnTo>
                      <a:pt x="9" y="9"/>
                    </a:lnTo>
                    <a:lnTo>
                      <a:pt x="13" y="5"/>
                    </a:lnTo>
                    <a:lnTo>
                      <a:pt x="19" y="2"/>
                    </a:lnTo>
                    <a:lnTo>
                      <a:pt x="25" y="2"/>
                    </a:lnTo>
                    <a:lnTo>
                      <a:pt x="31" y="0"/>
                    </a:lnTo>
                    <a:lnTo>
                      <a:pt x="39" y="2"/>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8" name="Freeform 801"/>
              <p:cNvSpPr>
                <a:spLocks/>
              </p:cNvSpPr>
              <p:nvPr/>
            </p:nvSpPr>
            <p:spPr bwMode="auto">
              <a:xfrm>
                <a:off x="4554" y="2556"/>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1 h 65"/>
                  <a:gd name="T20" fmla="*/ 0 w 65"/>
                  <a:gd name="T21" fmla="*/ 25 h 65"/>
                  <a:gd name="T22" fmla="*/ 2 w 65"/>
                  <a:gd name="T23" fmla="*/ 19 h 65"/>
                  <a:gd name="T24" fmla="*/ 5 w 65"/>
                  <a:gd name="T25" fmla="*/ 13 h 65"/>
                  <a:gd name="T26" fmla="*/ 9 w 65"/>
                  <a:gd name="T27" fmla="*/ 9 h 65"/>
                  <a:gd name="T28" fmla="*/ 13 w 65"/>
                  <a:gd name="T29" fmla="*/ 5 h 65"/>
                  <a:gd name="T30" fmla="*/ 19 w 65"/>
                  <a:gd name="T31" fmla="*/ 2 h 65"/>
                  <a:gd name="T32" fmla="*/ 25 w 65"/>
                  <a:gd name="T33" fmla="*/ 2 h 65"/>
                  <a:gd name="T34" fmla="*/ 31 w 65"/>
                  <a:gd name="T35" fmla="*/ 0 h 65"/>
                  <a:gd name="T36" fmla="*/ 39 w 65"/>
                  <a:gd name="T37" fmla="*/ 2 h 65"/>
                  <a:gd name="T38" fmla="*/ 45 w 65"/>
                  <a:gd name="T39" fmla="*/ 2 h 65"/>
                  <a:gd name="T40" fmla="*/ 49 w 65"/>
                  <a:gd name="T41" fmla="*/ 5 h 65"/>
                  <a:gd name="T42" fmla="*/ 55 w 65"/>
                  <a:gd name="T43" fmla="*/ 9 h 65"/>
                  <a:gd name="T44" fmla="*/ 59 w 65"/>
                  <a:gd name="T45" fmla="*/ 13 h 65"/>
                  <a:gd name="T46" fmla="*/ 61 w 65"/>
                  <a:gd name="T47" fmla="*/ 19 h 65"/>
                  <a:gd name="T48" fmla="*/ 63 w 65"/>
                  <a:gd name="T49" fmla="*/ 25 h 65"/>
                  <a:gd name="T50" fmla="*/ 65 w 65"/>
                  <a:gd name="T51" fmla="*/ 31 h 65"/>
                  <a:gd name="T52" fmla="*/ 63 w 65"/>
                  <a:gd name="T53" fmla="*/ 39 h 65"/>
                  <a:gd name="T54" fmla="*/ 61 w 65"/>
                  <a:gd name="T55" fmla="*/ 45 h 65"/>
                  <a:gd name="T56" fmla="*/ 59 w 65"/>
                  <a:gd name="T57" fmla="*/ 51 h 65"/>
                  <a:gd name="T58" fmla="*/ 55 w 65"/>
                  <a:gd name="T59" fmla="*/ 55 h 65"/>
                  <a:gd name="T60" fmla="*/ 49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1"/>
                    </a:lnTo>
                    <a:lnTo>
                      <a:pt x="0" y="25"/>
                    </a:lnTo>
                    <a:lnTo>
                      <a:pt x="2" y="19"/>
                    </a:lnTo>
                    <a:lnTo>
                      <a:pt x="5" y="13"/>
                    </a:lnTo>
                    <a:lnTo>
                      <a:pt x="9" y="9"/>
                    </a:lnTo>
                    <a:lnTo>
                      <a:pt x="13" y="5"/>
                    </a:lnTo>
                    <a:lnTo>
                      <a:pt x="19" y="2"/>
                    </a:lnTo>
                    <a:lnTo>
                      <a:pt x="25" y="2"/>
                    </a:lnTo>
                    <a:lnTo>
                      <a:pt x="31" y="0"/>
                    </a:lnTo>
                    <a:lnTo>
                      <a:pt x="39" y="2"/>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9" name="Freeform 802"/>
              <p:cNvSpPr>
                <a:spLocks/>
              </p:cNvSpPr>
              <p:nvPr/>
            </p:nvSpPr>
            <p:spPr bwMode="auto">
              <a:xfrm>
                <a:off x="4473" y="2524"/>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4 h 65"/>
                  <a:gd name="T18" fmla="*/ 63 w 63"/>
                  <a:gd name="T19" fmla="*/ 39 h 65"/>
                  <a:gd name="T20" fmla="*/ 61 w 63"/>
                  <a:gd name="T21" fmla="*/ 45 h 65"/>
                  <a:gd name="T22" fmla="*/ 59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5 w 63"/>
                  <a:gd name="T35" fmla="*/ 63 h 65"/>
                  <a:gd name="T36" fmla="*/ 20 w 63"/>
                  <a:gd name="T37" fmla="*/ 63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4 h 65"/>
                  <a:gd name="T50" fmla="*/ 0 w 63"/>
                  <a:gd name="T51" fmla="*/ 26 h 65"/>
                  <a:gd name="T52" fmla="*/ 2 w 63"/>
                  <a:gd name="T53" fmla="*/ 20 h 65"/>
                  <a:gd name="T54" fmla="*/ 6 w 63"/>
                  <a:gd name="T55" fmla="*/ 14 h 65"/>
                  <a:gd name="T56" fmla="*/ 10 w 63"/>
                  <a:gd name="T57" fmla="*/ 10 h 65"/>
                  <a:gd name="T58" fmla="*/ 14 w 63"/>
                  <a:gd name="T59" fmla="*/ 6 h 65"/>
                  <a:gd name="T60" fmla="*/ 20 w 63"/>
                  <a:gd name="T61" fmla="*/ 2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9" y="14"/>
                    </a:lnTo>
                    <a:lnTo>
                      <a:pt x="61" y="20"/>
                    </a:lnTo>
                    <a:lnTo>
                      <a:pt x="63" y="26"/>
                    </a:lnTo>
                    <a:lnTo>
                      <a:pt x="63" y="34"/>
                    </a:lnTo>
                    <a:lnTo>
                      <a:pt x="63" y="39"/>
                    </a:lnTo>
                    <a:lnTo>
                      <a:pt x="61" y="45"/>
                    </a:lnTo>
                    <a:lnTo>
                      <a:pt x="59" y="51"/>
                    </a:lnTo>
                    <a:lnTo>
                      <a:pt x="55" y="55"/>
                    </a:lnTo>
                    <a:lnTo>
                      <a:pt x="49" y="59"/>
                    </a:lnTo>
                    <a:lnTo>
                      <a:pt x="43" y="63"/>
                    </a:lnTo>
                    <a:lnTo>
                      <a:pt x="37" y="63"/>
                    </a:lnTo>
                    <a:lnTo>
                      <a:pt x="31" y="65"/>
                    </a:lnTo>
                    <a:lnTo>
                      <a:pt x="25" y="63"/>
                    </a:lnTo>
                    <a:lnTo>
                      <a:pt x="20" y="63"/>
                    </a:lnTo>
                    <a:lnTo>
                      <a:pt x="14" y="59"/>
                    </a:lnTo>
                    <a:lnTo>
                      <a:pt x="10" y="55"/>
                    </a:lnTo>
                    <a:lnTo>
                      <a:pt x="6" y="51"/>
                    </a:lnTo>
                    <a:lnTo>
                      <a:pt x="2" y="45"/>
                    </a:lnTo>
                    <a:lnTo>
                      <a:pt x="0" y="39"/>
                    </a:lnTo>
                    <a:lnTo>
                      <a:pt x="0" y="34"/>
                    </a:lnTo>
                    <a:lnTo>
                      <a:pt x="0" y="26"/>
                    </a:lnTo>
                    <a:lnTo>
                      <a:pt x="2" y="20"/>
                    </a:lnTo>
                    <a:lnTo>
                      <a:pt x="6" y="14"/>
                    </a:lnTo>
                    <a:lnTo>
                      <a:pt x="10" y="10"/>
                    </a:lnTo>
                    <a:lnTo>
                      <a:pt x="14" y="6"/>
                    </a:lnTo>
                    <a:lnTo>
                      <a:pt x="20" y="2"/>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0" name="Freeform 803"/>
              <p:cNvSpPr>
                <a:spLocks/>
              </p:cNvSpPr>
              <p:nvPr/>
            </p:nvSpPr>
            <p:spPr bwMode="auto">
              <a:xfrm>
                <a:off x="4473" y="2524"/>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4 h 65"/>
                  <a:gd name="T20" fmla="*/ 63 w 63"/>
                  <a:gd name="T21" fmla="*/ 39 h 65"/>
                  <a:gd name="T22" fmla="*/ 61 w 63"/>
                  <a:gd name="T23" fmla="*/ 45 h 65"/>
                  <a:gd name="T24" fmla="*/ 59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5 w 63"/>
                  <a:gd name="T37" fmla="*/ 63 h 65"/>
                  <a:gd name="T38" fmla="*/ 20 w 63"/>
                  <a:gd name="T39" fmla="*/ 63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4 h 65"/>
                  <a:gd name="T52" fmla="*/ 0 w 63"/>
                  <a:gd name="T53" fmla="*/ 26 h 65"/>
                  <a:gd name="T54" fmla="*/ 2 w 63"/>
                  <a:gd name="T55" fmla="*/ 20 h 65"/>
                  <a:gd name="T56" fmla="*/ 6 w 63"/>
                  <a:gd name="T57" fmla="*/ 14 h 65"/>
                  <a:gd name="T58" fmla="*/ 10 w 63"/>
                  <a:gd name="T59" fmla="*/ 10 h 65"/>
                  <a:gd name="T60" fmla="*/ 14 w 63"/>
                  <a:gd name="T61" fmla="*/ 6 h 65"/>
                  <a:gd name="T62" fmla="*/ 20 w 63"/>
                  <a:gd name="T63" fmla="*/ 2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9" y="14"/>
                    </a:lnTo>
                    <a:lnTo>
                      <a:pt x="61" y="20"/>
                    </a:lnTo>
                    <a:lnTo>
                      <a:pt x="63" y="26"/>
                    </a:lnTo>
                    <a:lnTo>
                      <a:pt x="63" y="34"/>
                    </a:lnTo>
                    <a:lnTo>
                      <a:pt x="63" y="39"/>
                    </a:lnTo>
                    <a:lnTo>
                      <a:pt x="61" y="45"/>
                    </a:lnTo>
                    <a:lnTo>
                      <a:pt x="59" y="51"/>
                    </a:lnTo>
                    <a:lnTo>
                      <a:pt x="55" y="55"/>
                    </a:lnTo>
                    <a:lnTo>
                      <a:pt x="49" y="59"/>
                    </a:lnTo>
                    <a:lnTo>
                      <a:pt x="43" y="63"/>
                    </a:lnTo>
                    <a:lnTo>
                      <a:pt x="37" y="63"/>
                    </a:lnTo>
                    <a:lnTo>
                      <a:pt x="31" y="65"/>
                    </a:lnTo>
                    <a:lnTo>
                      <a:pt x="25" y="63"/>
                    </a:lnTo>
                    <a:lnTo>
                      <a:pt x="20" y="63"/>
                    </a:lnTo>
                    <a:lnTo>
                      <a:pt x="14" y="59"/>
                    </a:lnTo>
                    <a:lnTo>
                      <a:pt x="10" y="55"/>
                    </a:lnTo>
                    <a:lnTo>
                      <a:pt x="6" y="51"/>
                    </a:lnTo>
                    <a:lnTo>
                      <a:pt x="2" y="45"/>
                    </a:lnTo>
                    <a:lnTo>
                      <a:pt x="0" y="39"/>
                    </a:lnTo>
                    <a:lnTo>
                      <a:pt x="0" y="34"/>
                    </a:lnTo>
                    <a:lnTo>
                      <a:pt x="0" y="26"/>
                    </a:lnTo>
                    <a:lnTo>
                      <a:pt x="2" y="20"/>
                    </a:lnTo>
                    <a:lnTo>
                      <a:pt x="6" y="14"/>
                    </a:lnTo>
                    <a:lnTo>
                      <a:pt x="10" y="10"/>
                    </a:lnTo>
                    <a:lnTo>
                      <a:pt x="14" y="6"/>
                    </a:lnTo>
                    <a:lnTo>
                      <a:pt x="20" y="2"/>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1" name="Freeform 804"/>
              <p:cNvSpPr>
                <a:spLocks/>
              </p:cNvSpPr>
              <p:nvPr/>
            </p:nvSpPr>
            <p:spPr bwMode="auto">
              <a:xfrm>
                <a:off x="4557" y="2526"/>
                <a:ext cx="65" cy="65"/>
              </a:xfrm>
              <a:custGeom>
                <a:avLst/>
                <a:gdLst>
                  <a:gd name="T0" fmla="*/ 34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6 h 65"/>
                  <a:gd name="T20" fmla="*/ 4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6 w 65"/>
                  <a:gd name="T37" fmla="*/ 4 h 65"/>
                  <a:gd name="T38" fmla="*/ 52 w 65"/>
                  <a:gd name="T39" fmla="*/ 6 h 65"/>
                  <a:gd name="T40" fmla="*/ 56 w 65"/>
                  <a:gd name="T41" fmla="*/ 10 h 65"/>
                  <a:gd name="T42" fmla="*/ 60 w 65"/>
                  <a:gd name="T43" fmla="*/ 16 h 65"/>
                  <a:gd name="T44" fmla="*/ 64 w 65"/>
                  <a:gd name="T45" fmla="*/ 20 h 65"/>
                  <a:gd name="T46" fmla="*/ 65 w 65"/>
                  <a:gd name="T47" fmla="*/ 26 h 65"/>
                  <a:gd name="T48" fmla="*/ 65 w 65"/>
                  <a:gd name="T49" fmla="*/ 33 h 65"/>
                  <a:gd name="T50" fmla="*/ 65 w 65"/>
                  <a:gd name="T51" fmla="*/ 39 h 65"/>
                  <a:gd name="T52" fmla="*/ 64 w 65"/>
                  <a:gd name="T53" fmla="*/ 45 h 65"/>
                  <a:gd name="T54" fmla="*/ 60 w 65"/>
                  <a:gd name="T55" fmla="*/ 51 h 65"/>
                  <a:gd name="T56" fmla="*/ 56 w 65"/>
                  <a:gd name="T57" fmla="*/ 55 h 65"/>
                  <a:gd name="T58" fmla="*/ 52 w 65"/>
                  <a:gd name="T59" fmla="*/ 59 h 65"/>
                  <a:gd name="T60" fmla="*/ 46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5"/>
                    </a:lnTo>
                    <a:lnTo>
                      <a:pt x="6" y="51"/>
                    </a:lnTo>
                    <a:lnTo>
                      <a:pt x="4" y="45"/>
                    </a:lnTo>
                    <a:lnTo>
                      <a:pt x="2" y="39"/>
                    </a:lnTo>
                    <a:lnTo>
                      <a:pt x="0" y="33"/>
                    </a:lnTo>
                    <a:lnTo>
                      <a:pt x="2" y="26"/>
                    </a:lnTo>
                    <a:lnTo>
                      <a:pt x="4" y="20"/>
                    </a:lnTo>
                    <a:lnTo>
                      <a:pt x="6" y="16"/>
                    </a:lnTo>
                    <a:lnTo>
                      <a:pt x="10" y="10"/>
                    </a:lnTo>
                    <a:lnTo>
                      <a:pt x="14" y="6"/>
                    </a:lnTo>
                    <a:lnTo>
                      <a:pt x="20" y="4"/>
                    </a:lnTo>
                    <a:lnTo>
                      <a:pt x="26" y="2"/>
                    </a:lnTo>
                    <a:lnTo>
                      <a:pt x="34" y="0"/>
                    </a:lnTo>
                    <a:lnTo>
                      <a:pt x="40" y="2"/>
                    </a:lnTo>
                    <a:lnTo>
                      <a:pt x="46" y="4"/>
                    </a:lnTo>
                    <a:lnTo>
                      <a:pt x="52" y="6"/>
                    </a:lnTo>
                    <a:lnTo>
                      <a:pt x="56" y="10"/>
                    </a:lnTo>
                    <a:lnTo>
                      <a:pt x="60" y="16"/>
                    </a:lnTo>
                    <a:lnTo>
                      <a:pt x="64" y="20"/>
                    </a:lnTo>
                    <a:lnTo>
                      <a:pt x="65" y="26"/>
                    </a:lnTo>
                    <a:lnTo>
                      <a:pt x="65" y="33"/>
                    </a:lnTo>
                    <a:lnTo>
                      <a:pt x="65" y="39"/>
                    </a:lnTo>
                    <a:lnTo>
                      <a:pt x="64" y="45"/>
                    </a:lnTo>
                    <a:lnTo>
                      <a:pt x="60" y="51"/>
                    </a:lnTo>
                    <a:lnTo>
                      <a:pt x="56" y="55"/>
                    </a:lnTo>
                    <a:lnTo>
                      <a:pt x="52" y="59"/>
                    </a:lnTo>
                    <a:lnTo>
                      <a:pt x="46" y="63"/>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2" name="Freeform 805"/>
              <p:cNvSpPr>
                <a:spLocks/>
              </p:cNvSpPr>
              <p:nvPr/>
            </p:nvSpPr>
            <p:spPr bwMode="auto">
              <a:xfrm>
                <a:off x="4557" y="2526"/>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6 h 65"/>
                  <a:gd name="T22" fmla="*/ 4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6 w 65"/>
                  <a:gd name="T39" fmla="*/ 4 h 65"/>
                  <a:gd name="T40" fmla="*/ 52 w 65"/>
                  <a:gd name="T41" fmla="*/ 6 h 65"/>
                  <a:gd name="T42" fmla="*/ 56 w 65"/>
                  <a:gd name="T43" fmla="*/ 10 h 65"/>
                  <a:gd name="T44" fmla="*/ 60 w 65"/>
                  <a:gd name="T45" fmla="*/ 16 h 65"/>
                  <a:gd name="T46" fmla="*/ 64 w 65"/>
                  <a:gd name="T47" fmla="*/ 20 h 65"/>
                  <a:gd name="T48" fmla="*/ 65 w 65"/>
                  <a:gd name="T49" fmla="*/ 26 h 65"/>
                  <a:gd name="T50" fmla="*/ 65 w 65"/>
                  <a:gd name="T51" fmla="*/ 33 h 65"/>
                  <a:gd name="T52" fmla="*/ 65 w 65"/>
                  <a:gd name="T53" fmla="*/ 39 h 65"/>
                  <a:gd name="T54" fmla="*/ 64 w 65"/>
                  <a:gd name="T55" fmla="*/ 45 h 65"/>
                  <a:gd name="T56" fmla="*/ 60 w 65"/>
                  <a:gd name="T57" fmla="*/ 51 h 65"/>
                  <a:gd name="T58" fmla="*/ 56 w 65"/>
                  <a:gd name="T59" fmla="*/ 55 h 65"/>
                  <a:gd name="T60" fmla="*/ 52 w 65"/>
                  <a:gd name="T61" fmla="*/ 59 h 65"/>
                  <a:gd name="T62" fmla="*/ 46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5"/>
                    </a:lnTo>
                    <a:lnTo>
                      <a:pt x="6" y="51"/>
                    </a:lnTo>
                    <a:lnTo>
                      <a:pt x="4" y="45"/>
                    </a:lnTo>
                    <a:lnTo>
                      <a:pt x="2" y="39"/>
                    </a:lnTo>
                    <a:lnTo>
                      <a:pt x="0" y="33"/>
                    </a:lnTo>
                    <a:lnTo>
                      <a:pt x="2" y="26"/>
                    </a:lnTo>
                    <a:lnTo>
                      <a:pt x="4" y="20"/>
                    </a:lnTo>
                    <a:lnTo>
                      <a:pt x="6" y="16"/>
                    </a:lnTo>
                    <a:lnTo>
                      <a:pt x="10" y="10"/>
                    </a:lnTo>
                    <a:lnTo>
                      <a:pt x="14" y="6"/>
                    </a:lnTo>
                    <a:lnTo>
                      <a:pt x="20" y="4"/>
                    </a:lnTo>
                    <a:lnTo>
                      <a:pt x="26" y="2"/>
                    </a:lnTo>
                    <a:lnTo>
                      <a:pt x="34" y="0"/>
                    </a:lnTo>
                    <a:lnTo>
                      <a:pt x="40" y="2"/>
                    </a:lnTo>
                    <a:lnTo>
                      <a:pt x="46" y="4"/>
                    </a:lnTo>
                    <a:lnTo>
                      <a:pt x="52" y="6"/>
                    </a:lnTo>
                    <a:lnTo>
                      <a:pt x="56" y="10"/>
                    </a:lnTo>
                    <a:lnTo>
                      <a:pt x="60" y="16"/>
                    </a:lnTo>
                    <a:lnTo>
                      <a:pt x="64" y="20"/>
                    </a:lnTo>
                    <a:lnTo>
                      <a:pt x="65" y="26"/>
                    </a:lnTo>
                    <a:lnTo>
                      <a:pt x="65" y="33"/>
                    </a:lnTo>
                    <a:lnTo>
                      <a:pt x="65" y="39"/>
                    </a:lnTo>
                    <a:lnTo>
                      <a:pt x="64" y="45"/>
                    </a:lnTo>
                    <a:lnTo>
                      <a:pt x="60" y="51"/>
                    </a:lnTo>
                    <a:lnTo>
                      <a:pt x="56" y="55"/>
                    </a:lnTo>
                    <a:lnTo>
                      <a:pt x="52" y="59"/>
                    </a:lnTo>
                    <a:lnTo>
                      <a:pt x="46"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3" name="Freeform 806"/>
              <p:cNvSpPr>
                <a:spLocks/>
              </p:cNvSpPr>
              <p:nvPr/>
            </p:nvSpPr>
            <p:spPr bwMode="auto">
              <a:xfrm>
                <a:off x="4506" y="2485"/>
                <a:ext cx="65" cy="65"/>
              </a:xfrm>
              <a:custGeom>
                <a:avLst/>
                <a:gdLst>
                  <a:gd name="T0" fmla="*/ 32 w 65"/>
                  <a:gd name="T1" fmla="*/ 65 h 65"/>
                  <a:gd name="T2" fmla="*/ 26 w 65"/>
                  <a:gd name="T3" fmla="*/ 63 h 65"/>
                  <a:gd name="T4" fmla="*/ 20 w 65"/>
                  <a:gd name="T5" fmla="*/ 63 h 65"/>
                  <a:gd name="T6" fmla="*/ 16 w 65"/>
                  <a:gd name="T7" fmla="*/ 59 h 65"/>
                  <a:gd name="T8" fmla="*/ 10 w 65"/>
                  <a:gd name="T9" fmla="*/ 55 h 65"/>
                  <a:gd name="T10" fmla="*/ 6 w 65"/>
                  <a:gd name="T11" fmla="*/ 51 h 65"/>
                  <a:gd name="T12" fmla="*/ 2 w 65"/>
                  <a:gd name="T13" fmla="*/ 45 h 65"/>
                  <a:gd name="T14" fmla="*/ 2 w 65"/>
                  <a:gd name="T15" fmla="*/ 39 h 65"/>
                  <a:gd name="T16" fmla="*/ 0 w 65"/>
                  <a:gd name="T17" fmla="*/ 31 h 65"/>
                  <a:gd name="T18" fmla="*/ 2 w 65"/>
                  <a:gd name="T19" fmla="*/ 25 h 65"/>
                  <a:gd name="T20" fmla="*/ 2 w 65"/>
                  <a:gd name="T21" fmla="*/ 19 h 65"/>
                  <a:gd name="T22" fmla="*/ 6 w 65"/>
                  <a:gd name="T23" fmla="*/ 13 h 65"/>
                  <a:gd name="T24" fmla="*/ 10 w 65"/>
                  <a:gd name="T25" fmla="*/ 10 h 65"/>
                  <a:gd name="T26" fmla="*/ 16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1 w 65"/>
                  <a:gd name="T39" fmla="*/ 6 h 65"/>
                  <a:gd name="T40" fmla="*/ 55 w 65"/>
                  <a:gd name="T41" fmla="*/ 10 h 65"/>
                  <a:gd name="T42" fmla="*/ 59 w 65"/>
                  <a:gd name="T43" fmla="*/ 13 h 65"/>
                  <a:gd name="T44" fmla="*/ 63 w 65"/>
                  <a:gd name="T45" fmla="*/ 19 h 65"/>
                  <a:gd name="T46" fmla="*/ 65 w 65"/>
                  <a:gd name="T47" fmla="*/ 25 h 65"/>
                  <a:gd name="T48" fmla="*/ 65 w 65"/>
                  <a:gd name="T49" fmla="*/ 31 h 65"/>
                  <a:gd name="T50" fmla="*/ 65 w 65"/>
                  <a:gd name="T51" fmla="*/ 39 h 65"/>
                  <a:gd name="T52" fmla="*/ 63 w 65"/>
                  <a:gd name="T53" fmla="*/ 45 h 65"/>
                  <a:gd name="T54" fmla="*/ 59 w 65"/>
                  <a:gd name="T55" fmla="*/ 51 h 65"/>
                  <a:gd name="T56" fmla="*/ 55 w 65"/>
                  <a:gd name="T57" fmla="*/ 55 h 65"/>
                  <a:gd name="T58" fmla="*/ 51 w 65"/>
                  <a:gd name="T59" fmla="*/ 59 h 65"/>
                  <a:gd name="T60" fmla="*/ 46 w 65"/>
                  <a:gd name="T61" fmla="*/ 63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3"/>
                    </a:lnTo>
                    <a:lnTo>
                      <a:pt x="16" y="59"/>
                    </a:lnTo>
                    <a:lnTo>
                      <a:pt x="10" y="55"/>
                    </a:lnTo>
                    <a:lnTo>
                      <a:pt x="6" y="51"/>
                    </a:lnTo>
                    <a:lnTo>
                      <a:pt x="2" y="45"/>
                    </a:lnTo>
                    <a:lnTo>
                      <a:pt x="2" y="39"/>
                    </a:lnTo>
                    <a:lnTo>
                      <a:pt x="0" y="31"/>
                    </a:lnTo>
                    <a:lnTo>
                      <a:pt x="2" y="25"/>
                    </a:lnTo>
                    <a:lnTo>
                      <a:pt x="2" y="19"/>
                    </a:lnTo>
                    <a:lnTo>
                      <a:pt x="6" y="13"/>
                    </a:lnTo>
                    <a:lnTo>
                      <a:pt x="10" y="10"/>
                    </a:lnTo>
                    <a:lnTo>
                      <a:pt x="16" y="6"/>
                    </a:lnTo>
                    <a:lnTo>
                      <a:pt x="20" y="2"/>
                    </a:lnTo>
                    <a:lnTo>
                      <a:pt x="26" y="0"/>
                    </a:lnTo>
                    <a:lnTo>
                      <a:pt x="32" y="0"/>
                    </a:lnTo>
                    <a:lnTo>
                      <a:pt x="40" y="0"/>
                    </a:lnTo>
                    <a:lnTo>
                      <a:pt x="46" y="2"/>
                    </a:lnTo>
                    <a:lnTo>
                      <a:pt x="51" y="6"/>
                    </a:lnTo>
                    <a:lnTo>
                      <a:pt x="55" y="10"/>
                    </a:lnTo>
                    <a:lnTo>
                      <a:pt x="59" y="13"/>
                    </a:lnTo>
                    <a:lnTo>
                      <a:pt x="63" y="19"/>
                    </a:lnTo>
                    <a:lnTo>
                      <a:pt x="65" y="25"/>
                    </a:lnTo>
                    <a:lnTo>
                      <a:pt x="65" y="31"/>
                    </a:lnTo>
                    <a:lnTo>
                      <a:pt x="65" y="39"/>
                    </a:lnTo>
                    <a:lnTo>
                      <a:pt x="63" y="45"/>
                    </a:lnTo>
                    <a:lnTo>
                      <a:pt x="59" y="51"/>
                    </a:lnTo>
                    <a:lnTo>
                      <a:pt x="55" y="55"/>
                    </a:lnTo>
                    <a:lnTo>
                      <a:pt x="51" y="59"/>
                    </a:lnTo>
                    <a:lnTo>
                      <a:pt x="46" y="63"/>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4" name="Freeform 807"/>
              <p:cNvSpPr>
                <a:spLocks/>
              </p:cNvSpPr>
              <p:nvPr/>
            </p:nvSpPr>
            <p:spPr bwMode="auto">
              <a:xfrm>
                <a:off x="4506" y="2485"/>
                <a:ext cx="65" cy="65"/>
              </a:xfrm>
              <a:custGeom>
                <a:avLst/>
                <a:gdLst>
                  <a:gd name="T0" fmla="*/ 32 w 65"/>
                  <a:gd name="T1" fmla="*/ 65 h 65"/>
                  <a:gd name="T2" fmla="*/ 32 w 65"/>
                  <a:gd name="T3" fmla="*/ 65 h 65"/>
                  <a:gd name="T4" fmla="*/ 26 w 65"/>
                  <a:gd name="T5" fmla="*/ 63 h 65"/>
                  <a:gd name="T6" fmla="*/ 20 w 65"/>
                  <a:gd name="T7" fmla="*/ 63 h 65"/>
                  <a:gd name="T8" fmla="*/ 16 w 65"/>
                  <a:gd name="T9" fmla="*/ 59 h 65"/>
                  <a:gd name="T10" fmla="*/ 10 w 65"/>
                  <a:gd name="T11" fmla="*/ 55 h 65"/>
                  <a:gd name="T12" fmla="*/ 6 w 65"/>
                  <a:gd name="T13" fmla="*/ 51 h 65"/>
                  <a:gd name="T14" fmla="*/ 2 w 65"/>
                  <a:gd name="T15" fmla="*/ 45 h 65"/>
                  <a:gd name="T16" fmla="*/ 2 w 65"/>
                  <a:gd name="T17" fmla="*/ 39 h 65"/>
                  <a:gd name="T18" fmla="*/ 0 w 65"/>
                  <a:gd name="T19" fmla="*/ 31 h 65"/>
                  <a:gd name="T20" fmla="*/ 2 w 65"/>
                  <a:gd name="T21" fmla="*/ 25 h 65"/>
                  <a:gd name="T22" fmla="*/ 2 w 65"/>
                  <a:gd name="T23" fmla="*/ 19 h 65"/>
                  <a:gd name="T24" fmla="*/ 6 w 65"/>
                  <a:gd name="T25" fmla="*/ 13 h 65"/>
                  <a:gd name="T26" fmla="*/ 10 w 65"/>
                  <a:gd name="T27" fmla="*/ 10 h 65"/>
                  <a:gd name="T28" fmla="*/ 16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1 w 65"/>
                  <a:gd name="T41" fmla="*/ 6 h 65"/>
                  <a:gd name="T42" fmla="*/ 55 w 65"/>
                  <a:gd name="T43" fmla="*/ 10 h 65"/>
                  <a:gd name="T44" fmla="*/ 59 w 65"/>
                  <a:gd name="T45" fmla="*/ 13 h 65"/>
                  <a:gd name="T46" fmla="*/ 63 w 65"/>
                  <a:gd name="T47" fmla="*/ 19 h 65"/>
                  <a:gd name="T48" fmla="*/ 65 w 65"/>
                  <a:gd name="T49" fmla="*/ 25 h 65"/>
                  <a:gd name="T50" fmla="*/ 65 w 65"/>
                  <a:gd name="T51" fmla="*/ 31 h 65"/>
                  <a:gd name="T52" fmla="*/ 65 w 65"/>
                  <a:gd name="T53" fmla="*/ 39 h 65"/>
                  <a:gd name="T54" fmla="*/ 63 w 65"/>
                  <a:gd name="T55" fmla="*/ 45 h 65"/>
                  <a:gd name="T56" fmla="*/ 59 w 65"/>
                  <a:gd name="T57" fmla="*/ 51 h 65"/>
                  <a:gd name="T58" fmla="*/ 55 w 65"/>
                  <a:gd name="T59" fmla="*/ 55 h 65"/>
                  <a:gd name="T60" fmla="*/ 51 w 65"/>
                  <a:gd name="T61" fmla="*/ 59 h 65"/>
                  <a:gd name="T62" fmla="*/ 46 w 65"/>
                  <a:gd name="T63" fmla="*/ 63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3"/>
                    </a:lnTo>
                    <a:lnTo>
                      <a:pt x="16" y="59"/>
                    </a:lnTo>
                    <a:lnTo>
                      <a:pt x="10" y="55"/>
                    </a:lnTo>
                    <a:lnTo>
                      <a:pt x="6" y="51"/>
                    </a:lnTo>
                    <a:lnTo>
                      <a:pt x="2" y="45"/>
                    </a:lnTo>
                    <a:lnTo>
                      <a:pt x="2" y="39"/>
                    </a:lnTo>
                    <a:lnTo>
                      <a:pt x="0" y="31"/>
                    </a:lnTo>
                    <a:lnTo>
                      <a:pt x="2" y="25"/>
                    </a:lnTo>
                    <a:lnTo>
                      <a:pt x="2" y="19"/>
                    </a:lnTo>
                    <a:lnTo>
                      <a:pt x="6" y="13"/>
                    </a:lnTo>
                    <a:lnTo>
                      <a:pt x="10" y="10"/>
                    </a:lnTo>
                    <a:lnTo>
                      <a:pt x="16" y="6"/>
                    </a:lnTo>
                    <a:lnTo>
                      <a:pt x="20" y="2"/>
                    </a:lnTo>
                    <a:lnTo>
                      <a:pt x="26" y="0"/>
                    </a:lnTo>
                    <a:lnTo>
                      <a:pt x="32" y="0"/>
                    </a:lnTo>
                    <a:lnTo>
                      <a:pt x="40" y="0"/>
                    </a:lnTo>
                    <a:lnTo>
                      <a:pt x="46" y="2"/>
                    </a:lnTo>
                    <a:lnTo>
                      <a:pt x="51" y="6"/>
                    </a:lnTo>
                    <a:lnTo>
                      <a:pt x="55" y="10"/>
                    </a:lnTo>
                    <a:lnTo>
                      <a:pt x="59" y="13"/>
                    </a:lnTo>
                    <a:lnTo>
                      <a:pt x="63" y="19"/>
                    </a:lnTo>
                    <a:lnTo>
                      <a:pt x="65" y="25"/>
                    </a:lnTo>
                    <a:lnTo>
                      <a:pt x="65" y="31"/>
                    </a:lnTo>
                    <a:lnTo>
                      <a:pt x="65" y="39"/>
                    </a:lnTo>
                    <a:lnTo>
                      <a:pt x="63" y="45"/>
                    </a:lnTo>
                    <a:lnTo>
                      <a:pt x="59" y="51"/>
                    </a:lnTo>
                    <a:lnTo>
                      <a:pt x="55" y="55"/>
                    </a:lnTo>
                    <a:lnTo>
                      <a:pt x="51" y="59"/>
                    </a:lnTo>
                    <a:lnTo>
                      <a:pt x="46" y="63"/>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5" name="Freeform 808"/>
              <p:cNvSpPr>
                <a:spLocks/>
              </p:cNvSpPr>
              <p:nvPr/>
            </p:nvSpPr>
            <p:spPr bwMode="auto">
              <a:xfrm>
                <a:off x="4485" y="2495"/>
                <a:ext cx="63" cy="64"/>
              </a:xfrm>
              <a:custGeom>
                <a:avLst/>
                <a:gdLst>
                  <a:gd name="T0" fmla="*/ 31 w 63"/>
                  <a:gd name="T1" fmla="*/ 64 h 64"/>
                  <a:gd name="T2" fmla="*/ 25 w 63"/>
                  <a:gd name="T3" fmla="*/ 63 h 64"/>
                  <a:gd name="T4" fmla="*/ 19 w 63"/>
                  <a:gd name="T5" fmla="*/ 63 h 64"/>
                  <a:gd name="T6" fmla="*/ 13 w 63"/>
                  <a:gd name="T7" fmla="*/ 59 h 64"/>
                  <a:gd name="T8" fmla="*/ 9 w 63"/>
                  <a:gd name="T9" fmla="*/ 55 h 64"/>
                  <a:gd name="T10" fmla="*/ 4 w 63"/>
                  <a:gd name="T11" fmla="*/ 51 h 64"/>
                  <a:gd name="T12" fmla="*/ 2 w 63"/>
                  <a:gd name="T13" fmla="*/ 45 h 64"/>
                  <a:gd name="T14" fmla="*/ 0 w 63"/>
                  <a:gd name="T15" fmla="*/ 39 h 64"/>
                  <a:gd name="T16" fmla="*/ 0 w 63"/>
                  <a:gd name="T17" fmla="*/ 31 h 64"/>
                  <a:gd name="T18" fmla="*/ 0 w 63"/>
                  <a:gd name="T19" fmla="*/ 25 h 64"/>
                  <a:gd name="T20" fmla="*/ 2 w 63"/>
                  <a:gd name="T21" fmla="*/ 19 h 64"/>
                  <a:gd name="T22" fmla="*/ 4 w 63"/>
                  <a:gd name="T23" fmla="*/ 13 h 64"/>
                  <a:gd name="T24" fmla="*/ 9 w 63"/>
                  <a:gd name="T25" fmla="*/ 9 h 64"/>
                  <a:gd name="T26" fmla="*/ 13 w 63"/>
                  <a:gd name="T27" fmla="*/ 5 h 64"/>
                  <a:gd name="T28" fmla="*/ 19 w 63"/>
                  <a:gd name="T29" fmla="*/ 1 h 64"/>
                  <a:gd name="T30" fmla="*/ 25 w 63"/>
                  <a:gd name="T31" fmla="*/ 0 h 64"/>
                  <a:gd name="T32" fmla="*/ 31 w 63"/>
                  <a:gd name="T33" fmla="*/ 0 h 64"/>
                  <a:gd name="T34" fmla="*/ 37 w 63"/>
                  <a:gd name="T35" fmla="*/ 0 h 64"/>
                  <a:gd name="T36" fmla="*/ 43 w 63"/>
                  <a:gd name="T37" fmla="*/ 1 h 64"/>
                  <a:gd name="T38" fmla="*/ 49 w 63"/>
                  <a:gd name="T39" fmla="*/ 5 h 64"/>
                  <a:gd name="T40" fmla="*/ 55 w 63"/>
                  <a:gd name="T41" fmla="*/ 9 h 64"/>
                  <a:gd name="T42" fmla="*/ 59 w 63"/>
                  <a:gd name="T43" fmla="*/ 13 h 64"/>
                  <a:gd name="T44" fmla="*/ 61 w 63"/>
                  <a:gd name="T45" fmla="*/ 19 h 64"/>
                  <a:gd name="T46" fmla="*/ 63 w 63"/>
                  <a:gd name="T47" fmla="*/ 25 h 64"/>
                  <a:gd name="T48" fmla="*/ 63 w 63"/>
                  <a:gd name="T49" fmla="*/ 31 h 64"/>
                  <a:gd name="T50" fmla="*/ 63 w 63"/>
                  <a:gd name="T51" fmla="*/ 39 h 64"/>
                  <a:gd name="T52" fmla="*/ 61 w 63"/>
                  <a:gd name="T53" fmla="*/ 45 h 64"/>
                  <a:gd name="T54" fmla="*/ 59 w 63"/>
                  <a:gd name="T55" fmla="*/ 51 h 64"/>
                  <a:gd name="T56" fmla="*/ 55 w 63"/>
                  <a:gd name="T57" fmla="*/ 55 h 64"/>
                  <a:gd name="T58" fmla="*/ 49 w 63"/>
                  <a:gd name="T59" fmla="*/ 59 h 64"/>
                  <a:gd name="T60" fmla="*/ 43 w 63"/>
                  <a:gd name="T61" fmla="*/ 63 h 64"/>
                  <a:gd name="T62" fmla="*/ 37 w 63"/>
                  <a:gd name="T63" fmla="*/ 63 h 64"/>
                  <a:gd name="T64" fmla="*/ 31 w 63"/>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31" y="64"/>
                    </a:moveTo>
                    <a:lnTo>
                      <a:pt x="25" y="63"/>
                    </a:lnTo>
                    <a:lnTo>
                      <a:pt x="19" y="63"/>
                    </a:lnTo>
                    <a:lnTo>
                      <a:pt x="13" y="59"/>
                    </a:lnTo>
                    <a:lnTo>
                      <a:pt x="9" y="55"/>
                    </a:lnTo>
                    <a:lnTo>
                      <a:pt x="4" y="51"/>
                    </a:lnTo>
                    <a:lnTo>
                      <a:pt x="2" y="45"/>
                    </a:lnTo>
                    <a:lnTo>
                      <a:pt x="0" y="39"/>
                    </a:lnTo>
                    <a:lnTo>
                      <a:pt x="0" y="31"/>
                    </a:lnTo>
                    <a:lnTo>
                      <a:pt x="0" y="25"/>
                    </a:lnTo>
                    <a:lnTo>
                      <a:pt x="2" y="19"/>
                    </a:lnTo>
                    <a:lnTo>
                      <a:pt x="4" y="13"/>
                    </a:lnTo>
                    <a:lnTo>
                      <a:pt x="9" y="9"/>
                    </a:lnTo>
                    <a:lnTo>
                      <a:pt x="13" y="5"/>
                    </a:lnTo>
                    <a:lnTo>
                      <a:pt x="19" y="1"/>
                    </a:lnTo>
                    <a:lnTo>
                      <a:pt x="25" y="0"/>
                    </a:lnTo>
                    <a:lnTo>
                      <a:pt x="31" y="0"/>
                    </a:lnTo>
                    <a:lnTo>
                      <a:pt x="37"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3"/>
                    </a:lnTo>
                    <a:lnTo>
                      <a:pt x="37" y="63"/>
                    </a:lnTo>
                    <a:lnTo>
                      <a:pt x="31" y="6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6" name="Freeform 809"/>
              <p:cNvSpPr>
                <a:spLocks/>
              </p:cNvSpPr>
              <p:nvPr/>
            </p:nvSpPr>
            <p:spPr bwMode="auto">
              <a:xfrm>
                <a:off x="4485" y="2495"/>
                <a:ext cx="63" cy="64"/>
              </a:xfrm>
              <a:custGeom>
                <a:avLst/>
                <a:gdLst>
                  <a:gd name="T0" fmla="*/ 31 w 63"/>
                  <a:gd name="T1" fmla="*/ 64 h 64"/>
                  <a:gd name="T2" fmla="*/ 31 w 63"/>
                  <a:gd name="T3" fmla="*/ 64 h 64"/>
                  <a:gd name="T4" fmla="*/ 25 w 63"/>
                  <a:gd name="T5" fmla="*/ 63 h 64"/>
                  <a:gd name="T6" fmla="*/ 19 w 63"/>
                  <a:gd name="T7" fmla="*/ 63 h 64"/>
                  <a:gd name="T8" fmla="*/ 13 w 63"/>
                  <a:gd name="T9" fmla="*/ 59 h 64"/>
                  <a:gd name="T10" fmla="*/ 9 w 63"/>
                  <a:gd name="T11" fmla="*/ 55 h 64"/>
                  <a:gd name="T12" fmla="*/ 4 w 63"/>
                  <a:gd name="T13" fmla="*/ 51 h 64"/>
                  <a:gd name="T14" fmla="*/ 2 w 63"/>
                  <a:gd name="T15" fmla="*/ 45 h 64"/>
                  <a:gd name="T16" fmla="*/ 0 w 63"/>
                  <a:gd name="T17" fmla="*/ 39 h 64"/>
                  <a:gd name="T18" fmla="*/ 0 w 63"/>
                  <a:gd name="T19" fmla="*/ 31 h 64"/>
                  <a:gd name="T20" fmla="*/ 0 w 63"/>
                  <a:gd name="T21" fmla="*/ 25 h 64"/>
                  <a:gd name="T22" fmla="*/ 2 w 63"/>
                  <a:gd name="T23" fmla="*/ 19 h 64"/>
                  <a:gd name="T24" fmla="*/ 4 w 63"/>
                  <a:gd name="T25" fmla="*/ 13 h 64"/>
                  <a:gd name="T26" fmla="*/ 9 w 63"/>
                  <a:gd name="T27" fmla="*/ 9 h 64"/>
                  <a:gd name="T28" fmla="*/ 13 w 63"/>
                  <a:gd name="T29" fmla="*/ 5 h 64"/>
                  <a:gd name="T30" fmla="*/ 19 w 63"/>
                  <a:gd name="T31" fmla="*/ 1 h 64"/>
                  <a:gd name="T32" fmla="*/ 25 w 63"/>
                  <a:gd name="T33" fmla="*/ 0 h 64"/>
                  <a:gd name="T34" fmla="*/ 31 w 63"/>
                  <a:gd name="T35" fmla="*/ 0 h 64"/>
                  <a:gd name="T36" fmla="*/ 37 w 63"/>
                  <a:gd name="T37" fmla="*/ 0 h 64"/>
                  <a:gd name="T38" fmla="*/ 43 w 63"/>
                  <a:gd name="T39" fmla="*/ 1 h 64"/>
                  <a:gd name="T40" fmla="*/ 49 w 63"/>
                  <a:gd name="T41" fmla="*/ 5 h 64"/>
                  <a:gd name="T42" fmla="*/ 55 w 63"/>
                  <a:gd name="T43" fmla="*/ 9 h 64"/>
                  <a:gd name="T44" fmla="*/ 59 w 63"/>
                  <a:gd name="T45" fmla="*/ 13 h 64"/>
                  <a:gd name="T46" fmla="*/ 61 w 63"/>
                  <a:gd name="T47" fmla="*/ 19 h 64"/>
                  <a:gd name="T48" fmla="*/ 63 w 63"/>
                  <a:gd name="T49" fmla="*/ 25 h 64"/>
                  <a:gd name="T50" fmla="*/ 63 w 63"/>
                  <a:gd name="T51" fmla="*/ 31 h 64"/>
                  <a:gd name="T52" fmla="*/ 63 w 63"/>
                  <a:gd name="T53" fmla="*/ 39 h 64"/>
                  <a:gd name="T54" fmla="*/ 61 w 63"/>
                  <a:gd name="T55" fmla="*/ 45 h 64"/>
                  <a:gd name="T56" fmla="*/ 59 w 63"/>
                  <a:gd name="T57" fmla="*/ 51 h 64"/>
                  <a:gd name="T58" fmla="*/ 55 w 63"/>
                  <a:gd name="T59" fmla="*/ 55 h 64"/>
                  <a:gd name="T60" fmla="*/ 49 w 63"/>
                  <a:gd name="T61" fmla="*/ 59 h 64"/>
                  <a:gd name="T62" fmla="*/ 43 w 63"/>
                  <a:gd name="T63" fmla="*/ 63 h 64"/>
                  <a:gd name="T64" fmla="*/ 37 w 63"/>
                  <a:gd name="T65" fmla="*/ 63 h 64"/>
                  <a:gd name="T66" fmla="*/ 31 w 63"/>
                  <a:gd name="T67" fmla="*/ 64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31" y="64"/>
                    </a:moveTo>
                    <a:lnTo>
                      <a:pt x="31" y="64"/>
                    </a:lnTo>
                    <a:lnTo>
                      <a:pt x="25" y="63"/>
                    </a:lnTo>
                    <a:lnTo>
                      <a:pt x="19" y="63"/>
                    </a:lnTo>
                    <a:lnTo>
                      <a:pt x="13" y="59"/>
                    </a:lnTo>
                    <a:lnTo>
                      <a:pt x="9" y="55"/>
                    </a:lnTo>
                    <a:lnTo>
                      <a:pt x="4" y="51"/>
                    </a:lnTo>
                    <a:lnTo>
                      <a:pt x="2" y="45"/>
                    </a:lnTo>
                    <a:lnTo>
                      <a:pt x="0" y="39"/>
                    </a:lnTo>
                    <a:lnTo>
                      <a:pt x="0" y="31"/>
                    </a:lnTo>
                    <a:lnTo>
                      <a:pt x="0" y="25"/>
                    </a:lnTo>
                    <a:lnTo>
                      <a:pt x="2" y="19"/>
                    </a:lnTo>
                    <a:lnTo>
                      <a:pt x="4" y="13"/>
                    </a:lnTo>
                    <a:lnTo>
                      <a:pt x="9" y="9"/>
                    </a:lnTo>
                    <a:lnTo>
                      <a:pt x="13" y="5"/>
                    </a:lnTo>
                    <a:lnTo>
                      <a:pt x="19" y="1"/>
                    </a:lnTo>
                    <a:lnTo>
                      <a:pt x="25" y="0"/>
                    </a:lnTo>
                    <a:lnTo>
                      <a:pt x="31" y="0"/>
                    </a:lnTo>
                    <a:lnTo>
                      <a:pt x="37"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3"/>
                    </a:lnTo>
                    <a:lnTo>
                      <a:pt x="37" y="63"/>
                    </a:lnTo>
                    <a:lnTo>
                      <a:pt x="31" y="6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7" name="Freeform 810"/>
              <p:cNvSpPr>
                <a:spLocks/>
              </p:cNvSpPr>
              <p:nvPr/>
            </p:nvSpPr>
            <p:spPr bwMode="auto">
              <a:xfrm>
                <a:off x="4508" y="2559"/>
                <a:ext cx="65" cy="65"/>
              </a:xfrm>
              <a:custGeom>
                <a:avLst/>
                <a:gdLst>
                  <a:gd name="T0" fmla="*/ 34 w 65"/>
                  <a:gd name="T1" fmla="*/ 65 h 65"/>
                  <a:gd name="T2" fmla="*/ 26 w 65"/>
                  <a:gd name="T3" fmla="*/ 65 h 65"/>
                  <a:gd name="T4" fmla="*/ 20 w 65"/>
                  <a:gd name="T5" fmla="*/ 64 h 65"/>
                  <a:gd name="T6" fmla="*/ 14 w 65"/>
                  <a:gd name="T7" fmla="*/ 60 h 65"/>
                  <a:gd name="T8" fmla="*/ 10 w 65"/>
                  <a:gd name="T9" fmla="*/ 56 h 65"/>
                  <a:gd name="T10" fmla="*/ 6 w 65"/>
                  <a:gd name="T11" fmla="*/ 52 h 65"/>
                  <a:gd name="T12" fmla="*/ 4 w 65"/>
                  <a:gd name="T13" fmla="*/ 46 h 65"/>
                  <a:gd name="T14" fmla="*/ 2 w 65"/>
                  <a:gd name="T15" fmla="*/ 40 h 65"/>
                  <a:gd name="T16" fmla="*/ 0 w 65"/>
                  <a:gd name="T17" fmla="*/ 34 h 65"/>
                  <a:gd name="T18" fmla="*/ 2 w 65"/>
                  <a:gd name="T19" fmla="*/ 26 h 65"/>
                  <a:gd name="T20" fmla="*/ 4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6 w 65"/>
                  <a:gd name="T37" fmla="*/ 4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4 h 65"/>
                  <a:gd name="T50" fmla="*/ 65 w 65"/>
                  <a:gd name="T51" fmla="*/ 40 h 65"/>
                  <a:gd name="T52" fmla="*/ 63 w 65"/>
                  <a:gd name="T53" fmla="*/ 46 h 65"/>
                  <a:gd name="T54" fmla="*/ 59 w 65"/>
                  <a:gd name="T55" fmla="*/ 52 h 65"/>
                  <a:gd name="T56" fmla="*/ 55 w 65"/>
                  <a:gd name="T57" fmla="*/ 56 h 65"/>
                  <a:gd name="T58" fmla="*/ 51 w 65"/>
                  <a:gd name="T59" fmla="*/ 60 h 65"/>
                  <a:gd name="T60" fmla="*/ 46 w 65"/>
                  <a:gd name="T61" fmla="*/ 64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4"/>
                    </a:lnTo>
                    <a:lnTo>
                      <a:pt x="14" y="60"/>
                    </a:lnTo>
                    <a:lnTo>
                      <a:pt x="10" y="56"/>
                    </a:lnTo>
                    <a:lnTo>
                      <a:pt x="6" y="52"/>
                    </a:lnTo>
                    <a:lnTo>
                      <a:pt x="4" y="46"/>
                    </a:lnTo>
                    <a:lnTo>
                      <a:pt x="2" y="40"/>
                    </a:lnTo>
                    <a:lnTo>
                      <a:pt x="0" y="34"/>
                    </a:lnTo>
                    <a:lnTo>
                      <a:pt x="2" y="26"/>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6" y="64"/>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8" name="Freeform 811"/>
              <p:cNvSpPr>
                <a:spLocks/>
              </p:cNvSpPr>
              <p:nvPr/>
            </p:nvSpPr>
            <p:spPr bwMode="auto">
              <a:xfrm>
                <a:off x="4508" y="2559"/>
                <a:ext cx="65" cy="65"/>
              </a:xfrm>
              <a:custGeom>
                <a:avLst/>
                <a:gdLst>
                  <a:gd name="T0" fmla="*/ 34 w 65"/>
                  <a:gd name="T1" fmla="*/ 65 h 65"/>
                  <a:gd name="T2" fmla="*/ 34 w 65"/>
                  <a:gd name="T3" fmla="*/ 65 h 65"/>
                  <a:gd name="T4" fmla="*/ 26 w 65"/>
                  <a:gd name="T5" fmla="*/ 65 h 65"/>
                  <a:gd name="T6" fmla="*/ 20 w 65"/>
                  <a:gd name="T7" fmla="*/ 64 h 65"/>
                  <a:gd name="T8" fmla="*/ 14 w 65"/>
                  <a:gd name="T9" fmla="*/ 60 h 65"/>
                  <a:gd name="T10" fmla="*/ 10 w 65"/>
                  <a:gd name="T11" fmla="*/ 56 h 65"/>
                  <a:gd name="T12" fmla="*/ 6 w 65"/>
                  <a:gd name="T13" fmla="*/ 52 h 65"/>
                  <a:gd name="T14" fmla="*/ 4 w 65"/>
                  <a:gd name="T15" fmla="*/ 46 h 65"/>
                  <a:gd name="T16" fmla="*/ 2 w 65"/>
                  <a:gd name="T17" fmla="*/ 40 h 65"/>
                  <a:gd name="T18" fmla="*/ 0 w 65"/>
                  <a:gd name="T19" fmla="*/ 34 h 65"/>
                  <a:gd name="T20" fmla="*/ 2 w 65"/>
                  <a:gd name="T21" fmla="*/ 26 h 65"/>
                  <a:gd name="T22" fmla="*/ 4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6 w 65"/>
                  <a:gd name="T39" fmla="*/ 4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4 h 65"/>
                  <a:gd name="T52" fmla="*/ 65 w 65"/>
                  <a:gd name="T53" fmla="*/ 40 h 65"/>
                  <a:gd name="T54" fmla="*/ 63 w 65"/>
                  <a:gd name="T55" fmla="*/ 46 h 65"/>
                  <a:gd name="T56" fmla="*/ 59 w 65"/>
                  <a:gd name="T57" fmla="*/ 52 h 65"/>
                  <a:gd name="T58" fmla="*/ 55 w 65"/>
                  <a:gd name="T59" fmla="*/ 56 h 65"/>
                  <a:gd name="T60" fmla="*/ 51 w 65"/>
                  <a:gd name="T61" fmla="*/ 60 h 65"/>
                  <a:gd name="T62" fmla="*/ 46 w 65"/>
                  <a:gd name="T63" fmla="*/ 64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4"/>
                    </a:lnTo>
                    <a:lnTo>
                      <a:pt x="14" y="60"/>
                    </a:lnTo>
                    <a:lnTo>
                      <a:pt x="10" y="56"/>
                    </a:lnTo>
                    <a:lnTo>
                      <a:pt x="6" y="52"/>
                    </a:lnTo>
                    <a:lnTo>
                      <a:pt x="4" y="46"/>
                    </a:lnTo>
                    <a:lnTo>
                      <a:pt x="2" y="40"/>
                    </a:lnTo>
                    <a:lnTo>
                      <a:pt x="0" y="34"/>
                    </a:lnTo>
                    <a:lnTo>
                      <a:pt x="2" y="26"/>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6" y="64"/>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9" name="Freeform 812"/>
              <p:cNvSpPr>
                <a:spLocks/>
              </p:cNvSpPr>
              <p:nvPr/>
            </p:nvSpPr>
            <p:spPr bwMode="auto">
              <a:xfrm>
                <a:off x="4522" y="2532"/>
                <a:ext cx="65" cy="65"/>
              </a:xfrm>
              <a:custGeom>
                <a:avLst/>
                <a:gdLst>
                  <a:gd name="T0" fmla="*/ 34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1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1 h 65"/>
                  <a:gd name="T30" fmla="*/ 39 w 65"/>
                  <a:gd name="T31" fmla="*/ 63 h 65"/>
                  <a:gd name="T32" fmla="*/ 34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4 w 65"/>
                  <a:gd name="T45" fmla="*/ 45 h 65"/>
                  <a:gd name="T46" fmla="*/ 2 w 65"/>
                  <a:gd name="T47" fmla="*/ 39 h 65"/>
                  <a:gd name="T48" fmla="*/ 0 w 65"/>
                  <a:gd name="T49" fmla="*/ 31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39" y="0"/>
                    </a:lnTo>
                    <a:lnTo>
                      <a:pt x="45" y="2"/>
                    </a:lnTo>
                    <a:lnTo>
                      <a:pt x="51" y="6"/>
                    </a:lnTo>
                    <a:lnTo>
                      <a:pt x="55" y="10"/>
                    </a:lnTo>
                    <a:lnTo>
                      <a:pt x="59" y="14"/>
                    </a:lnTo>
                    <a:lnTo>
                      <a:pt x="63" y="20"/>
                    </a:lnTo>
                    <a:lnTo>
                      <a:pt x="65" y="26"/>
                    </a:lnTo>
                    <a:lnTo>
                      <a:pt x="65" y="31"/>
                    </a:lnTo>
                    <a:lnTo>
                      <a:pt x="65" y="39"/>
                    </a:lnTo>
                    <a:lnTo>
                      <a:pt x="63" y="45"/>
                    </a:lnTo>
                    <a:lnTo>
                      <a:pt x="59" y="51"/>
                    </a:lnTo>
                    <a:lnTo>
                      <a:pt x="55" y="55"/>
                    </a:lnTo>
                    <a:lnTo>
                      <a:pt x="51" y="59"/>
                    </a:lnTo>
                    <a:lnTo>
                      <a:pt x="45" y="61"/>
                    </a:lnTo>
                    <a:lnTo>
                      <a:pt x="39" y="63"/>
                    </a:lnTo>
                    <a:lnTo>
                      <a:pt x="34" y="65"/>
                    </a:lnTo>
                    <a:lnTo>
                      <a:pt x="26" y="63"/>
                    </a:lnTo>
                    <a:lnTo>
                      <a:pt x="20" y="61"/>
                    </a:lnTo>
                    <a:lnTo>
                      <a:pt x="14" y="59"/>
                    </a:lnTo>
                    <a:lnTo>
                      <a:pt x="10" y="55"/>
                    </a:lnTo>
                    <a:lnTo>
                      <a:pt x="6" y="51"/>
                    </a:lnTo>
                    <a:lnTo>
                      <a:pt x="4" y="45"/>
                    </a:lnTo>
                    <a:lnTo>
                      <a:pt x="2" y="39"/>
                    </a:lnTo>
                    <a:lnTo>
                      <a:pt x="0" y="31"/>
                    </a:lnTo>
                    <a:lnTo>
                      <a:pt x="2" y="26"/>
                    </a:lnTo>
                    <a:lnTo>
                      <a:pt x="4" y="20"/>
                    </a:lnTo>
                    <a:lnTo>
                      <a:pt x="6" y="14"/>
                    </a:lnTo>
                    <a:lnTo>
                      <a:pt x="10" y="10"/>
                    </a:lnTo>
                    <a:lnTo>
                      <a:pt x="14" y="6"/>
                    </a:lnTo>
                    <a:lnTo>
                      <a:pt x="20" y="2"/>
                    </a:lnTo>
                    <a:lnTo>
                      <a:pt x="26" y="0"/>
                    </a:lnTo>
                    <a:lnTo>
                      <a:pt x="34"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0" name="Freeform 813"/>
              <p:cNvSpPr>
                <a:spLocks/>
              </p:cNvSpPr>
              <p:nvPr/>
            </p:nvSpPr>
            <p:spPr bwMode="auto">
              <a:xfrm>
                <a:off x="4522" y="2532"/>
                <a:ext cx="65" cy="65"/>
              </a:xfrm>
              <a:custGeom>
                <a:avLst/>
                <a:gdLst>
                  <a:gd name="T0" fmla="*/ 34 w 65"/>
                  <a:gd name="T1" fmla="*/ 0 h 65"/>
                  <a:gd name="T2" fmla="*/ 34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1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1 h 65"/>
                  <a:gd name="T32" fmla="*/ 39 w 65"/>
                  <a:gd name="T33" fmla="*/ 63 h 65"/>
                  <a:gd name="T34" fmla="*/ 34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4 w 65"/>
                  <a:gd name="T47" fmla="*/ 45 h 65"/>
                  <a:gd name="T48" fmla="*/ 2 w 65"/>
                  <a:gd name="T49" fmla="*/ 39 h 65"/>
                  <a:gd name="T50" fmla="*/ 0 w 65"/>
                  <a:gd name="T51" fmla="*/ 31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39" y="0"/>
                    </a:lnTo>
                    <a:lnTo>
                      <a:pt x="45" y="2"/>
                    </a:lnTo>
                    <a:lnTo>
                      <a:pt x="51" y="6"/>
                    </a:lnTo>
                    <a:lnTo>
                      <a:pt x="55" y="10"/>
                    </a:lnTo>
                    <a:lnTo>
                      <a:pt x="59" y="14"/>
                    </a:lnTo>
                    <a:lnTo>
                      <a:pt x="63" y="20"/>
                    </a:lnTo>
                    <a:lnTo>
                      <a:pt x="65" y="26"/>
                    </a:lnTo>
                    <a:lnTo>
                      <a:pt x="65" y="31"/>
                    </a:lnTo>
                    <a:lnTo>
                      <a:pt x="65" y="39"/>
                    </a:lnTo>
                    <a:lnTo>
                      <a:pt x="63" y="45"/>
                    </a:lnTo>
                    <a:lnTo>
                      <a:pt x="59" y="51"/>
                    </a:lnTo>
                    <a:lnTo>
                      <a:pt x="55" y="55"/>
                    </a:lnTo>
                    <a:lnTo>
                      <a:pt x="51" y="59"/>
                    </a:lnTo>
                    <a:lnTo>
                      <a:pt x="45" y="61"/>
                    </a:lnTo>
                    <a:lnTo>
                      <a:pt x="39" y="63"/>
                    </a:lnTo>
                    <a:lnTo>
                      <a:pt x="34" y="65"/>
                    </a:lnTo>
                    <a:lnTo>
                      <a:pt x="26" y="63"/>
                    </a:lnTo>
                    <a:lnTo>
                      <a:pt x="20" y="61"/>
                    </a:lnTo>
                    <a:lnTo>
                      <a:pt x="14" y="59"/>
                    </a:lnTo>
                    <a:lnTo>
                      <a:pt x="10" y="55"/>
                    </a:lnTo>
                    <a:lnTo>
                      <a:pt x="6" y="51"/>
                    </a:lnTo>
                    <a:lnTo>
                      <a:pt x="4" y="45"/>
                    </a:lnTo>
                    <a:lnTo>
                      <a:pt x="2" y="39"/>
                    </a:lnTo>
                    <a:lnTo>
                      <a:pt x="0" y="31"/>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1" name="Freeform 814"/>
              <p:cNvSpPr>
                <a:spLocks/>
              </p:cNvSpPr>
              <p:nvPr/>
            </p:nvSpPr>
            <p:spPr bwMode="auto">
              <a:xfrm>
                <a:off x="4457" y="2475"/>
                <a:ext cx="63" cy="63"/>
              </a:xfrm>
              <a:custGeom>
                <a:avLst/>
                <a:gdLst>
                  <a:gd name="T0" fmla="*/ 32 w 63"/>
                  <a:gd name="T1" fmla="*/ 63 h 63"/>
                  <a:gd name="T2" fmla="*/ 26 w 63"/>
                  <a:gd name="T3" fmla="*/ 63 h 63"/>
                  <a:gd name="T4" fmla="*/ 20 w 63"/>
                  <a:gd name="T5" fmla="*/ 61 h 63"/>
                  <a:gd name="T6" fmla="*/ 14 w 63"/>
                  <a:gd name="T7" fmla="*/ 59 h 63"/>
                  <a:gd name="T8" fmla="*/ 8 w 63"/>
                  <a:gd name="T9" fmla="*/ 53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20 h 63"/>
                  <a:gd name="T22" fmla="*/ 6 w 63"/>
                  <a:gd name="T23" fmla="*/ 14 h 63"/>
                  <a:gd name="T24" fmla="*/ 8 w 63"/>
                  <a:gd name="T25" fmla="*/ 8 h 63"/>
                  <a:gd name="T26" fmla="*/ 14 w 63"/>
                  <a:gd name="T27" fmla="*/ 4 h 63"/>
                  <a:gd name="T28" fmla="*/ 20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3 h 63"/>
                  <a:gd name="T58" fmla="*/ 49 w 63"/>
                  <a:gd name="T59" fmla="*/ 59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20" y="61"/>
                    </a:lnTo>
                    <a:lnTo>
                      <a:pt x="14" y="59"/>
                    </a:lnTo>
                    <a:lnTo>
                      <a:pt x="8" y="53"/>
                    </a:lnTo>
                    <a:lnTo>
                      <a:pt x="6" y="49"/>
                    </a:lnTo>
                    <a:lnTo>
                      <a:pt x="2" y="43"/>
                    </a:lnTo>
                    <a:lnTo>
                      <a:pt x="0" y="37"/>
                    </a:lnTo>
                    <a:lnTo>
                      <a:pt x="0" y="31"/>
                    </a:lnTo>
                    <a:lnTo>
                      <a:pt x="0" y="25"/>
                    </a:lnTo>
                    <a:lnTo>
                      <a:pt x="2" y="20"/>
                    </a:lnTo>
                    <a:lnTo>
                      <a:pt x="6" y="14"/>
                    </a:lnTo>
                    <a:lnTo>
                      <a:pt x="8" y="8"/>
                    </a:lnTo>
                    <a:lnTo>
                      <a:pt x="14" y="4"/>
                    </a:lnTo>
                    <a:lnTo>
                      <a:pt x="20" y="2"/>
                    </a:lnTo>
                    <a:lnTo>
                      <a:pt x="26" y="0"/>
                    </a:lnTo>
                    <a:lnTo>
                      <a:pt x="32" y="0"/>
                    </a:lnTo>
                    <a:lnTo>
                      <a:pt x="37" y="0"/>
                    </a:lnTo>
                    <a:lnTo>
                      <a:pt x="43" y="2"/>
                    </a:lnTo>
                    <a:lnTo>
                      <a:pt x="49" y="4"/>
                    </a:lnTo>
                    <a:lnTo>
                      <a:pt x="55" y="8"/>
                    </a:lnTo>
                    <a:lnTo>
                      <a:pt x="57" y="14"/>
                    </a:lnTo>
                    <a:lnTo>
                      <a:pt x="61" y="20"/>
                    </a:lnTo>
                    <a:lnTo>
                      <a:pt x="63" y="25"/>
                    </a:lnTo>
                    <a:lnTo>
                      <a:pt x="63" y="31"/>
                    </a:lnTo>
                    <a:lnTo>
                      <a:pt x="63" y="37"/>
                    </a:lnTo>
                    <a:lnTo>
                      <a:pt x="61" y="43"/>
                    </a:lnTo>
                    <a:lnTo>
                      <a:pt x="57" y="49"/>
                    </a:lnTo>
                    <a:lnTo>
                      <a:pt x="55" y="53"/>
                    </a:lnTo>
                    <a:lnTo>
                      <a:pt x="49" y="59"/>
                    </a:lnTo>
                    <a:lnTo>
                      <a:pt x="43" y="61"/>
                    </a:lnTo>
                    <a:lnTo>
                      <a:pt x="37" y="63"/>
                    </a:lnTo>
                    <a:lnTo>
                      <a:pt x="32"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2" name="Freeform 815"/>
              <p:cNvSpPr>
                <a:spLocks/>
              </p:cNvSpPr>
              <p:nvPr/>
            </p:nvSpPr>
            <p:spPr bwMode="auto">
              <a:xfrm>
                <a:off x="4457" y="2475"/>
                <a:ext cx="63" cy="63"/>
              </a:xfrm>
              <a:custGeom>
                <a:avLst/>
                <a:gdLst>
                  <a:gd name="T0" fmla="*/ 32 w 63"/>
                  <a:gd name="T1" fmla="*/ 63 h 63"/>
                  <a:gd name="T2" fmla="*/ 32 w 63"/>
                  <a:gd name="T3" fmla="*/ 63 h 63"/>
                  <a:gd name="T4" fmla="*/ 26 w 63"/>
                  <a:gd name="T5" fmla="*/ 63 h 63"/>
                  <a:gd name="T6" fmla="*/ 20 w 63"/>
                  <a:gd name="T7" fmla="*/ 61 h 63"/>
                  <a:gd name="T8" fmla="*/ 14 w 63"/>
                  <a:gd name="T9" fmla="*/ 59 h 63"/>
                  <a:gd name="T10" fmla="*/ 8 w 63"/>
                  <a:gd name="T11" fmla="*/ 53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20 h 63"/>
                  <a:gd name="T24" fmla="*/ 6 w 63"/>
                  <a:gd name="T25" fmla="*/ 14 h 63"/>
                  <a:gd name="T26" fmla="*/ 8 w 63"/>
                  <a:gd name="T27" fmla="*/ 8 h 63"/>
                  <a:gd name="T28" fmla="*/ 14 w 63"/>
                  <a:gd name="T29" fmla="*/ 4 h 63"/>
                  <a:gd name="T30" fmla="*/ 20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3 h 63"/>
                  <a:gd name="T60" fmla="*/ 49 w 63"/>
                  <a:gd name="T61" fmla="*/ 59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20" y="61"/>
                    </a:lnTo>
                    <a:lnTo>
                      <a:pt x="14" y="59"/>
                    </a:lnTo>
                    <a:lnTo>
                      <a:pt x="8" y="53"/>
                    </a:lnTo>
                    <a:lnTo>
                      <a:pt x="6" y="49"/>
                    </a:lnTo>
                    <a:lnTo>
                      <a:pt x="2" y="43"/>
                    </a:lnTo>
                    <a:lnTo>
                      <a:pt x="0" y="37"/>
                    </a:lnTo>
                    <a:lnTo>
                      <a:pt x="0" y="31"/>
                    </a:lnTo>
                    <a:lnTo>
                      <a:pt x="0" y="25"/>
                    </a:lnTo>
                    <a:lnTo>
                      <a:pt x="2" y="20"/>
                    </a:lnTo>
                    <a:lnTo>
                      <a:pt x="6" y="14"/>
                    </a:lnTo>
                    <a:lnTo>
                      <a:pt x="8" y="8"/>
                    </a:lnTo>
                    <a:lnTo>
                      <a:pt x="14" y="4"/>
                    </a:lnTo>
                    <a:lnTo>
                      <a:pt x="20" y="2"/>
                    </a:lnTo>
                    <a:lnTo>
                      <a:pt x="26" y="0"/>
                    </a:lnTo>
                    <a:lnTo>
                      <a:pt x="32" y="0"/>
                    </a:lnTo>
                    <a:lnTo>
                      <a:pt x="37" y="0"/>
                    </a:lnTo>
                    <a:lnTo>
                      <a:pt x="43" y="2"/>
                    </a:lnTo>
                    <a:lnTo>
                      <a:pt x="49" y="4"/>
                    </a:lnTo>
                    <a:lnTo>
                      <a:pt x="55" y="8"/>
                    </a:lnTo>
                    <a:lnTo>
                      <a:pt x="57" y="14"/>
                    </a:lnTo>
                    <a:lnTo>
                      <a:pt x="61" y="20"/>
                    </a:lnTo>
                    <a:lnTo>
                      <a:pt x="63" y="25"/>
                    </a:lnTo>
                    <a:lnTo>
                      <a:pt x="63" y="31"/>
                    </a:lnTo>
                    <a:lnTo>
                      <a:pt x="63" y="37"/>
                    </a:lnTo>
                    <a:lnTo>
                      <a:pt x="61" y="43"/>
                    </a:lnTo>
                    <a:lnTo>
                      <a:pt x="57" y="49"/>
                    </a:lnTo>
                    <a:lnTo>
                      <a:pt x="55" y="53"/>
                    </a:lnTo>
                    <a:lnTo>
                      <a:pt x="49" y="59"/>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3" name="Freeform 816"/>
              <p:cNvSpPr>
                <a:spLocks/>
              </p:cNvSpPr>
              <p:nvPr/>
            </p:nvSpPr>
            <p:spPr bwMode="auto">
              <a:xfrm>
                <a:off x="4516" y="2475"/>
                <a:ext cx="65" cy="63"/>
              </a:xfrm>
              <a:custGeom>
                <a:avLst/>
                <a:gdLst>
                  <a:gd name="T0" fmla="*/ 32 w 65"/>
                  <a:gd name="T1" fmla="*/ 63 h 63"/>
                  <a:gd name="T2" fmla="*/ 26 w 65"/>
                  <a:gd name="T3" fmla="*/ 63 h 63"/>
                  <a:gd name="T4" fmla="*/ 20 w 65"/>
                  <a:gd name="T5" fmla="*/ 61 h 63"/>
                  <a:gd name="T6" fmla="*/ 14 w 65"/>
                  <a:gd name="T7" fmla="*/ 59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5 h 63"/>
                  <a:gd name="T20" fmla="*/ 2 w 65"/>
                  <a:gd name="T21" fmla="*/ 20 h 63"/>
                  <a:gd name="T22" fmla="*/ 6 w 65"/>
                  <a:gd name="T23" fmla="*/ 14 h 63"/>
                  <a:gd name="T24" fmla="*/ 10 w 65"/>
                  <a:gd name="T25" fmla="*/ 8 h 63"/>
                  <a:gd name="T26" fmla="*/ 14 w 65"/>
                  <a:gd name="T27" fmla="*/ 4 h 63"/>
                  <a:gd name="T28" fmla="*/ 20 w 65"/>
                  <a:gd name="T29" fmla="*/ 2 h 63"/>
                  <a:gd name="T30" fmla="*/ 26 w 65"/>
                  <a:gd name="T31" fmla="*/ 0 h 63"/>
                  <a:gd name="T32" fmla="*/ 32 w 65"/>
                  <a:gd name="T33" fmla="*/ 0 h 63"/>
                  <a:gd name="T34" fmla="*/ 40 w 65"/>
                  <a:gd name="T35" fmla="*/ 0 h 63"/>
                  <a:gd name="T36" fmla="*/ 45 w 65"/>
                  <a:gd name="T37" fmla="*/ 2 h 63"/>
                  <a:gd name="T38" fmla="*/ 51 w 65"/>
                  <a:gd name="T39" fmla="*/ 4 h 63"/>
                  <a:gd name="T40" fmla="*/ 55 w 65"/>
                  <a:gd name="T41" fmla="*/ 8 h 63"/>
                  <a:gd name="T42" fmla="*/ 59 w 65"/>
                  <a:gd name="T43" fmla="*/ 14 h 63"/>
                  <a:gd name="T44" fmla="*/ 63 w 65"/>
                  <a:gd name="T45" fmla="*/ 20 h 63"/>
                  <a:gd name="T46" fmla="*/ 63 w 65"/>
                  <a:gd name="T47" fmla="*/ 25 h 63"/>
                  <a:gd name="T48" fmla="*/ 65 w 65"/>
                  <a:gd name="T49" fmla="*/ 31 h 63"/>
                  <a:gd name="T50" fmla="*/ 63 w 65"/>
                  <a:gd name="T51" fmla="*/ 37 h 63"/>
                  <a:gd name="T52" fmla="*/ 63 w 65"/>
                  <a:gd name="T53" fmla="*/ 43 h 63"/>
                  <a:gd name="T54" fmla="*/ 59 w 65"/>
                  <a:gd name="T55" fmla="*/ 49 h 63"/>
                  <a:gd name="T56" fmla="*/ 55 w 65"/>
                  <a:gd name="T57" fmla="*/ 53 h 63"/>
                  <a:gd name="T58" fmla="*/ 51 w 65"/>
                  <a:gd name="T59" fmla="*/ 59 h 63"/>
                  <a:gd name="T60" fmla="*/ 45 w 65"/>
                  <a:gd name="T61" fmla="*/ 61 h 63"/>
                  <a:gd name="T62" fmla="*/ 40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9"/>
                    </a:lnTo>
                    <a:lnTo>
                      <a:pt x="10" y="53"/>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lnTo>
                      <a:pt x="40" y="0"/>
                    </a:lnTo>
                    <a:lnTo>
                      <a:pt x="45" y="2"/>
                    </a:lnTo>
                    <a:lnTo>
                      <a:pt x="51" y="4"/>
                    </a:lnTo>
                    <a:lnTo>
                      <a:pt x="55" y="8"/>
                    </a:lnTo>
                    <a:lnTo>
                      <a:pt x="59" y="14"/>
                    </a:lnTo>
                    <a:lnTo>
                      <a:pt x="63" y="20"/>
                    </a:lnTo>
                    <a:lnTo>
                      <a:pt x="63" y="25"/>
                    </a:lnTo>
                    <a:lnTo>
                      <a:pt x="65" y="31"/>
                    </a:lnTo>
                    <a:lnTo>
                      <a:pt x="63" y="37"/>
                    </a:lnTo>
                    <a:lnTo>
                      <a:pt x="63" y="43"/>
                    </a:lnTo>
                    <a:lnTo>
                      <a:pt x="59" y="49"/>
                    </a:lnTo>
                    <a:lnTo>
                      <a:pt x="55" y="53"/>
                    </a:lnTo>
                    <a:lnTo>
                      <a:pt x="51" y="59"/>
                    </a:lnTo>
                    <a:lnTo>
                      <a:pt x="45"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4" name="Freeform 817"/>
              <p:cNvSpPr>
                <a:spLocks/>
              </p:cNvSpPr>
              <p:nvPr/>
            </p:nvSpPr>
            <p:spPr bwMode="auto">
              <a:xfrm>
                <a:off x="4516" y="2475"/>
                <a:ext cx="65" cy="63"/>
              </a:xfrm>
              <a:custGeom>
                <a:avLst/>
                <a:gdLst>
                  <a:gd name="T0" fmla="*/ 32 w 65"/>
                  <a:gd name="T1" fmla="*/ 63 h 63"/>
                  <a:gd name="T2" fmla="*/ 32 w 65"/>
                  <a:gd name="T3" fmla="*/ 63 h 63"/>
                  <a:gd name="T4" fmla="*/ 26 w 65"/>
                  <a:gd name="T5" fmla="*/ 63 h 63"/>
                  <a:gd name="T6" fmla="*/ 20 w 65"/>
                  <a:gd name="T7" fmla="*/ 61 h 63"/>
                  <a:gd name="T8" fmla="*/ 14 w 65"/>
                  <a:gd name="T9" fmla="*/ 59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5 h 63"/>
                  <a:gd name="T22" fmla="*/ 2 w 65"/>
                  <a:gd name="T23" fmla="*/ 20 h 63"/>
                  <a:gd name="T24" fmla="*/ 6 w 65"/>
                  <a:gd name="T25" fmla="*/ 14 h 63"/>
                  <a:gd name="T26" fmla="*/ 10 w 65"/>
                  <a:gd name="T27" fmla="*/ 8 h 63"/>
                  <a:gd name="T28" fmla="*/ 14 w 65"/>
                  <a:gd name="T29" fmla="*/ 4 h 63"/>
                  <a:gd name="T30" fmla="*/ 20 w 65"/>
                  <a:gd name="T31" fmla="*/ 2 h 63"/>
                  <a:gd name="T32" fmla="*/ 26 w 65"/>
                  <a:gd name="T33" fmla="*/ 0 h 63"/>
                  <a:gd name="T34" fmla="*/ 32 w 65"/>
                  <a:gd name="T35" fmla="*/ 0 h 63"/>
                  <a:gd name="T36" fmla="*/ 40 w 65"/>
                  <a:gd name="T37" fmla="*/ 0 h 63"/>
                  <a:gd name="T38" fmla="*/ 45 w 65"/>
                  <a:gd name="T39" fmla="*/ 2 h 63"/>
                  <a:gd name="T40" fmla="*/ 51 w 65"/>
                  <a:gd name="T41" fmla="*/ 4 h 63"/>
                  <a:gd name="T42" fmla="*/ 55 w 65"/>
                  <a:gd name="T43" fmla="*/ 8 h 63"/>
                  <a:gd name="T44" fmla="*/ 59 w 65"/>
                  <a:gd name="T45" fmla="*/ 14 h 63"/>
                  <a:gd name="T46" fmla="*/ 63 w 65"/>
                  <a:gd name="T47" fmla="*/ 20 h 63"/>
                  <a:gd name="T48" fmla="*/ 63 w 65"/>
                  <a:gd name="T49" fmla="*/ 25 h 63"/>
                  <a:gd name="T50" fmla="*/ 65 w 65"/>
                  <a:gd name="T51" fmla="*/ 31 h 63"/>
                  <a:gd name="T52" fmla="*/ 63 w 65"/>
                  <a:gd name="T53" fmla="*/ 37 h 63"/>
                  <a:gd name="T54" fmla="*/ 63 w 65"/>
                  <a:gd name="T55" fmla="*/ 43 h 63"/>
                  <a:gd name="T56" fmla="*/ 59 w 65"/>
                  <a:gd name="T57" fmla="*/ 49 h 63"/>
                  <a:gd name="T58" fmla="*/ 55 w 65"/>
                  <a:gd name="T59" fmla="*/ 53 h 63"/>
                  <a:gd name="T60" fmla="*/ 51 w 65"/>
                  <a:gd name="T61" fmla="*/ 59 h 63"/>
                  <a:gd name="T62" fmla="*/ 45 w 65"/>
                  <a:gd name="T63" fmla="*/ 61 h 63"/>
                  <a:gd name="T64" fmla="*/ 40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9"/>
                    </a:lnTo>
                    <a:lnTo>
                      <a:pt x="10" y="53"/>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lnTo>
                      <a:pt x="40" y="0"/>
                    </a:lnTo>
                    <a:lnTo>
                      <a:pt x="45" y="2"/>
                    </a:lnTo>
                    <a:lnTo>
                      <a:pt x="51" y="4"/>
                    </a:lnTo>
                    <a:lnTo>
                      <a:pt x="55" y="8"/>
                    </a:lnTo>
                    <a:lnTo>
                      <a:pt x="59" y="14"/>
                    </a:lnTo>
                    <a:lnTo>
                      <a:pt x="63" y="20"/>
                    </a:lnTo>
                    <a:lnTo>
                      <a:pt x="63" y="25"/>
                    </a:lnTo>
                    <a:lnTo>
                      <a:pt x="65" y="31"/>
                    </a:lnTo>
                    <a:lnTo>
                      <a:pt x="63" y="37"/>
                    </a:lnTo>
                    <a:lnTo>
                      <a:pt x="63" y="43"/>
                    </a:lnTo>
                    <a:lnTo>
                      <a:pt x="59" y="49"/>
                    </a:lnTo>
                    <a:lnTo>
                      <a:pt x="55" y="53"/>
                    </a:lnTo>
                    <a:lnTo>
                      <a:pt x="51" y="59"/>
                    </a:lnTo>
                    <a:lnTo>
                      <a:pt x="45"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5" name="Freeform 818"/>
              <p:cNvSpPr>
                <a:spLocks/>
              </p:cNvSpPr>
              <p:nvPr/>
            </p:nvSpPr>
            <p:spPr bwMode="auto">
              <a:xfrm>
                <a:off x="4548" y="2489"/>
                <a:ext cx="65" cy="63"/>
              </a:xfrm>
              <a:custGeom>
                <a:avLst/>
                <a:gdLst>
                  <a:gd name="T0" fmla="*/ 33 w 65"/>
                  <a:gd name="T1" fmla="*/ 0 h 63"/>
                  <a:gd name="T2" fmla="*/ 39 w 65"/>
                  <a:gd name="T3" fmla="*/ 0 h 63"/>
                  <a:gd name="T4" fmla="*/ 45 w 65"/>
                  <a:gd name="T5" fmla="*/ 2 h 63"/>
                  <a:gd name="T6" fmla="*/ 51 w 65"/>
                  <a:gd name="T7" fmla="*/ 6 h 63"/>
                  <a:gd name="T8" fmla="*/ 55 w 65"/>
                  <a:gd name="T9" fmla="*/ 7 h 63"/>
                  <a:gd name="T10" fmla="*/ 59 w 65"/>
                  <a:gd name="T11" fmla="*/ 13 h 63"/>
                  <a:gd name="T12" fmla="*/ 63 w 65"/>
                  <a:gd name="T13" fmla="*/ 19 h 63"/>
                  <a:gd name="T14" fmla="*/ 63 w 65"/>
                  <a:gd name="T15" fmla="*/ 25 h 63"/>
                  <a:gd name="T16" fmla="*/ 65 w 65"/>
                  <a:gd name="T17" fmla="*/ 31 h 63"/>
                  <a:gd name="T18" fmla="*/ 63 w 65"/>
                  <a:gd name="T19" fmla="*/ 37 h 63"/>
                  <a:gd name="T20" fmla="*/ 63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19 w 65"/>
                  <a:gd name="T37" fmla="*/ 61 h 63"/>
                  <a:gd name="T38" fmla="*/ 13 w 65"/>
                  <a:gd name="T39" fmla="*/ 59 h 63"/>
                  <a:gd name="T40" fmla="*/ 9 w 65"/>
                  <a:gd name="T41" fmla="*/ 55 h 63"/>
                  <a:gd name="T42" fmla="*/ 6 w 65"/>
                  <a:gd name="T43" fmla="*/ 49 h 63"/>
                  <a:gd name="T44" fmla="*/ 2 w 65"/>
                  <a:gd name="T45" fmla="*/ 45 h 63"/>
                  <a:gd name="T46" fmla="*/ 0 w 65"/>
                  <a:gd name="T47" fmla="*/ 37 h 63"/>
                  <a:gd name="T48" fmla="*/ 0 w 65"/>
                  <a:gd name="T49" fmla="*/ 31 h 63"/>
                  <a:gd name="T50" fmla="*/ 0 w 65"/>
                  <a:gd name="T51" fmla="*/ 25 h 63"/>
                  <a:gd name="T52" fmla="*/ 2 w 65"/>
                  <a:gd name="T53" fmla="*/ 19 h 63"/>
                  <a:gd name="T54" fmla="*/ 6 w 65"/>
                  <a:gd name="T55" fmla="*/ 13 h 63"/>
                  <a:gd name="T56" fmla="*/ 9 w 65"/>
                  <a:gd name="T57" fmla="*/ 7 h 63"/>
                  <a:gd name="T58" fmla="*/ 13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7"/>
                    </a:lnTo>
                    <a:lnTo>
                      <a:pt x="59" y="13"/>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5" y="63"/>
                    </a:lnTo>
                    <a:lnTo>
                      <a:pt x="19" y="61"/>
                    </a:lnTo>
                    <a:lnTo>
                      <a:pt x="13" y="59"/>
                    </a:lnTo>
                    <a:lnTo>
                      <a:pt x="9" y="55"/>
                    </a:lnTo>
                    <a:lnTo>
                      <a:pt x="6" y="49"/>
                    </a:lnTo>
                    <a:lnTo>
                      <a:pt x="2" y="45"/>
                    </a:lnTo>
                    <a:lnTo>
                      <a:pt x="0" y="37"/>
                    </a:lnTo>
                    <a:lnTo>
                      <a:pt x="0" y="31"/>
                    </a:lnTo>
                    <a:lnTo>
                      <a:pt x="0" y="25"/>
                    </a:lnTo>
                    <a:lnTo>
                      <a:pt x="2" y="19"/>
                    </a:lnTo>
                    <a:lnTo>
                      <a:pt x="6" y="13"/>
                    </a:lnTo>
                    <a:lnTo>
                      <a:pt x="9" y="7"/>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6" name="Freeform 819"/>
              <p:cNvSpPr>
                <a:spLocks/>
              </p:cNvSpPr>
              <p:nvPr/>
            </p:nvSpPr>
            <p:spPr bwMode="auto">
              <a:xfrm>
                <a:off x="4548" y="2489"/>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7 h 63"/>
                  <a:gd name="T12" fmla="*/ 59 w 65"/>
                  <a:gd name="T13" fmla="*/ 13 h 63"/>
                  <a:gd name="T14" fmla="*/ 63 w 65"/>
                  <a:gd name="T15" fmla="*/ 19 h 63"/>
                  <a:gd name="T16" fmla="*/ 63 w 65"/>
                  <a:gd name="T17" fmla="*/ 25 h 63"/>
                  <a:gd name="T18" fmla="*/ 65 w 65"/>
                  <a:gd name="T19" fmla="*/ 31 h 63"/>
                  <a:gd name="T20" fmla="*/ 63 w 65"/>
                  <a:gd name="T21" fmla="*/ 37 h 63"/>
                  <a:gd name="T22" fmla="*/ 63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19 w 65"/>
                  <a:gd name="T39" fmla="*/ 61 h 63"/>
                  <a:gd name="T40" fmla="*/ 13 w 65"/>
                  <a:gd name="T41" fmla="*/ 59 h 63"/>
                  <a:gd name="T42" fmla="*/ 9 w 65"/>
                  <a:gd name="T43" fmla="*/ 55 h 63"/>
                  <a:gd name="T44" fmla="*/ 6 w 65"/>
                  <a:gd name="T45" fmla="*/ 49 h 63"/>
                  <a:gd name="T46" fmla="*/ 2 w 65"/>
                  <a:gd name="T47" fmla="*/ 45 h 63"/>
                  <a:gd name="T48" fmla="*/ 0 w 65"/>
                  <a:gd name="T49" fmla="*/ 37 h 63"/>
                  <a:gd name="T50" fmla="*/ 0 w 65"/>
                  <a:gd name="T51" fmla="*/ 31 h 63"/>
                  <a:gd name="T52" fmla="*/ 0 w 65"/>
                  <a:gd name="T53" fmla="*/ 25 h 63"/>
                  <a:gd name="T54" fmla="*/ 2 w 65"/>
                  <a:gd name="T55" fmla="*/ 19 h 63"/>
                  <a:gd name="T56" fmla="*/ 6 w 65"/>
                  <a:gd name="T57" fmla="*/ 13 h 63"/>
                  <a:gd name="T58" fmla="*/ 9 w 65"/>
                  <a:gd name="T59" fmla="*/ 7 h 63"/>
                  <a:gd name="T60" fmla="*/ 13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7"/>
                    </a:lnTo>
                    <a:lnTo>
                      <a:pt x="59" y="13"/>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5" y="63"/>
                    </a:lnTo>
                    <a:lnTo>
                      <a:pt x="19" y="61"/>
                    </a:lnTo>
                    <a:lnTo>
                      <a:pt x="13" y="59"/>
                    </a:lnTo>
                    <a:lnTo>
                      <a:pt x="9" y="55"/>
                    </a:lnTo>
                    <a:lnTo>
                      <a:pt x="6" y="49"/>
                    </a:lnTo>
                    <a:lnTo>
                      <a:pt x="2" y="45"/>
                    </a:lnTo>
                    <a:lnTo>
                      <a:pt x="0" y="37"/>
                    </a:lnTo>
                    <a:lnTo>
                      <a:pt x="0" y="31"/>
                    </a:lnTo>
                    <a:lnTo>
                      <a:pt x="0" y="25"/>
                    </a:lnTo>
                    <a:lnTo>
                      <a:pt x="2" y="19"/>
                    </a:lnTo>
                    <a:lnTo>
                      <a:pt x="6" y="13"/>
                    </a:lnTo>
                    <a:lnTo>
                      <a:pt x="9" y="7"/>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7" name="Freeform 820"/>
              <p:cNvSpPr>
                <a:spLocks/>
              </p:cNvSpPr>
              <p:nvPr/>
            </p:nvSpPr>
            <p:spPr bwMode="auto">
              <a:xfrm>
                <a:off x="4597" y="2473"/>
                <a:ext cx="65" cy="65"/>
              </a:xfrm>
              <a:custGeom>
                <a:avLst/>
                <a:gdLst>
                  <a:gd name="T0" fmla="*/ 0 w 65"/>
                  <a:gd name="T1" fmla="*/ 31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5 w 65"/>
                  <a:gd name="T15" fmla="*/ 0 h 65"/>
                  <a:gd name="T16" fmla="*/ 33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1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39 w 65"/>
                  <a:gd name="T47" fmla="*/ 63 h 65"/>
                  <a:gd name="T48" fmla="*/ 33 w 65"/>
                  <a:gd name="T49" fmla="*/ 65 h 65"/>
                  <a:gd name="T50" fmla="*/ 25 w 65"/>
                  <a:gd name="T51" fmla="*/ 63 h 65"/>
                  <a:gd name="T52" fmla="*/ 20 w 65"/>
                  <a:gd name="T53" fmla="*/ 61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4"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4"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8" name="Freeform 821"/>
              <p:cNvSpPr>
                <a:spLocks/>
              </p:cNvSpPr>
              <p:nvPr/>
            </p:nvSpPr>
            <p:spPr bwMode="auto">
              <a:xfrm>
                <a:off x="4597" y="2473"/>
                <a:ext cx="65" cy="65"/>
              </a:xfrm>
              <a:custGeom>
                <a:avLst/>
                <a:gdLst>
                  <a:gd name="T0" fmla="*/ 0 w 65"/>
                  <a:gd name="T1" fmla="*/ 31 h 65"/>
                  <a:gd name="T2" fmla="*/ 0 w 65"/>
                  <a:gd name="T3" fmla="*/ 31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5 w 65"/>
                  <a:gd name="T17" fmla="*/ 0 h 65"/>
                  <a:gd name="T18" fmla="*/ 33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1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39 w 65"/>
                  <a:gd name="T49" fmla="*/ 63 h 65"/>
                  <a:gd name="T50" fmla="*/ 33 w 65"/>
                  <a:gd name="T51" fmla="*/ 65 h 65"/>
                  <a:gd name="T52" fmla="*/ 25 w 65"/>
                  <a:gd name="T53" fmla="*/ 63 h 65"/>
                  <a:gd name="T54" fmla="*/ 20 w 65"/>
                  <a:gd name="T55" fmla="*/ 61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4"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9" name="Freeform 822"/>
              <p:cNvSpPr>
                <a:spLocks/>
              </p:cNvSpPr>
              <p:nvPr/>
            </p:nvSpPr>
            <p:spPr bwMode="auto">
              <a:xfrm>
                <a:off x="4695" y="2477"/>
                <a:ext cx="63" cy="63"/>
              </a:xfrm>
              <a:custGeom>
                <a:avLst/>
                <a:gdLst>
                  <a:gd name="T0" fmla="*/ 0 w 63"/>
                  <a:gd name="T1" fmla="*/ 31 h 63"/>
                  <a:gd name="T2" fmla="*/ 0 w 63"/>
                  <a:gd name="T3" fmla="*/ 25 h 63"/>
                  <a:gd name="T4" fmla="*/ 2 w 63"/>
                  <a:gd name="T5" fmla="*/ 18 h 63"/>
                  <a:gd name="T6" fmla="*/ 6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4 w 63"/>
                  <a:gd name="T21" fmla="*/ 2 h 63"/>
                  <a:gd name="T22" fmla="*/ 50 w 63"/>
                  <a:gd name="T23" fmla="*/ 4 h 63"/>
                  <a:gd name="T24" fmla="*/ 55 w 63"/>
                  <a:gd name="T25" fmla="*/ 8 h 63"/>
                  <a:gd name="T26" fmla="*/ 57 w 63"/>
                  <a:gd name="T27" fmla="*/ 14 h 63"/>
                  <a:gd name="T28" fmla="*/ 61 w 63"/>
                  <a:gd name="T29" fmla="*/ 18 h 63"/>
                  <a:gd name="T30" fmla="*/ 63 w 63"/>
                  <a:gd name="T31" fmla="*/ 25 h 63"/>
                  <a:gd name="T32" fmla="*/ 63 w 63"/>
                  <a:gd name="T33" fmla="*/ 31 h 63"/>
                  <a:gd name="T34" fmla="*/ 63 w 63"/>
                  <a:gd name="T35" fmla="*/ 37 h 63"/>
                  <a:gd name="T36" fmla="*/ 61 w 63"/>
                  <a:gd name="T37" fmla="*/ 43 h 63"/>
                  <a:gd name="T38" fmla="*/ 57 w 63"/>
                  <a:gd name="T39" fmla="*/ 49 h 63"/>
                  <a:gd name="T40" fmla="*/ 55 w 63"/>
                  <a:gd name="T41" fmla="*/ 53 h 63"/>
                  <a:gd name="T42" fmla="*/ 50 w 63"/>
                  <a:gd name="T43" fmla="*/ 57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7 h 63"/>
                  <a:gd name="T56" fmla="*/ 8 w 63"/>
                  <a:gd name="T57" fmla="*/ 53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18"/>
                    </a:lnTo>
                    <a:lnTo>
                      <a:pt x="6" y="14"/>
                    </a:lnTo>
                    <a:lnTo>
                      <a:pt x="8" y="8"/>
                    </a:lnTo>
                    <a:lnTo>
                      <a:pt x="14" y="4"/>
                    </a:lnTo>
                    <a:lnTo>
                      <a:pt x="20" y="2"/>
                    </a:lnTo>
                    <a:lnTo>
                      <a:pt x="26" y="0"/>
                    </a:lnTo>
                    <a:lnTo>
                      <a:pt x="32" y="0"/>
                    </a:lnTo>
                    <a:lnTo>
                      <a:pt x="38" y="0"/>
                    </a:lnTo>
                    <a:lnTo>
                      <a:pt x="44" y="2"/>
                    </a:lnTo>
                    <a:lnTo>
                      <a:pt x="50" y="4"/>
                    </a:lnTo>
                    <a:lnTo>
                      <a:pt x="55" y="8"/>
                    </a:lnTo>
                    <a:lnTo>
                      <a:pt x="57" y="14"/>
                    </a:lnTo>
                    <a:lnTo>
                      <a:pt x="61" y="18"/>
                    </a:lnTo>
                    <a:lnTo>
                      <a:pt x="63" y="25"/>
                    </a:lnTo>
                    <a:lnTo>
                      <a:pt x="63" y="31"/>
                    </a:lnTo>
                    <a:lnTo>
                      <a:pt x="63" y="37"/>
                    </a:lnTo>
                    <a:lnTo>
                      <a:pt x="61" y="43"/>
                    </a:lnTo>
                    <a:lnTo>
                      <a:pt x="57" y="49"/>
                    </a:lnTo>
                    <a:lnTo>
                      <a:pt x="55" y="53"/>
                    </a:lnTo>
                    <a:lnTo>
                      <a:pt x="50" y="57"/>
                    </a:lnTo>
                    <a:lnTo>
                      <a:pt x="44" y="61"/>
                    </a:lnTo>
                    <a:lnTo>
                      <a:pt x="38" y="63"/>
                    </a:lnTo>
                    <a:lnTo>
                      <a:pt x="32" y="63"/>
                    </a:lnTo>
                    <a:lnTo>
                      <a:pt x="26" y="63"/>
                    </a:lnTo>
                    <a:lnTo>
                      <a:pt x="20" y="61"/>
                    </a:lnTo>
                    <a:lnTo>
                      <a:pt x="14" y="57"/>
                    </a:lnTo>
                    <a:lnTo>
                      <a:pt x="8"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0" name="Freeform 823"/>
              <p:cNvSpPr>
                <a:spLocks/>
              </p:cNvSpPr>
              <p:nvPr/>
            </p:nvSpPr>
            <p:spPr bwMode="auto">
              <a:xfrm>
                <a:off x="4695" y="2477"/>
                <a:ext cx="63" cy="63"/>
              </a:xfrm>
              <a:custGeom>
                <a:avLst/>
                <a:gdLst>
                  <a:gd name="T0" fmla="*/ 0 w 63"/>
                  <a:gd name="T1" fmla="*/ 31 h 63"/>
                  <a:gd name="T2" fmla="*/ 0 w 63"/>
                  <a:gd name="T3" fmla="*/ 31 h 63"/>
                  <a:gd name="T4" fmla="*/ 0 w 63"/>
                  <a:gd name="T5" fmla="*/ 25 h 63"/>
                  <a:gd name="T6" fmla="*/ 2 w 63"/>
                  <a:gd name="T7" fmla="*/ 18 h 63"/>
                  <a:gd name="T8" fmla="*/ 6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4 w 63"/>
                  <a:gd name="T23" fmla="*/ 2 h 63"/>
                  <a:gd name="T24" fmla="*/ 50 w 63"/>
                  <a:gd name="T25" fmla="*/ 4 h 63"/>
                  <a:gd name="T26" fmla="*/ 55 w 63"/>
                  <a:gd name="T27" fmla="*/ 8 h 63"/>
                  <a:gd name="T28" fmla="*/ 57 w 63"/>
                  <a:gd name="T29" fmla="*/ 14 h 63"/>
                  <a:gd name="T30" fmla="*/ 61 w 63"/>
                  <a:gd name="T31" fmla="*/ 18 h 63"/>
                  <a:gd name="T32" fmla="*/ 63 w 63"/>
                  <a:gd name="T33" fmla="*/ 25 h 63"/>
                  <a:gd name="T34" fmla="*/ 63 w 63"/>
                  <a:gd name="T35" fmla="*/ 31 h 63"/>
                  <a:gd name="T36" fmla="*/ 63 w 63"/>
                  <a:gd name="T37" fmla="*/ 37 h 63"/>
                  <a:gd name="T38" fmla="*/ 61 w 63"/>
                  <a:gd name="T39" fmla="*/ 43 h 63"/>
                  <a:gd name="T40" fmla="*/ 57 w 63"/>
                  <a:gd name="T41" fmla="*/ 49 h 63"/>
                  <a:gd name="T42" fmla="*/ 55 w 63"/>
                  <a:gd name="T43" fmla="*/ 53 h 63"/>
                  <a:gd name="T44" fmla="*/ 50 w 63"/>
                  <a:gd name="T45" fmla="*/ 57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7 h 63"/>
                  <a:gd name="T58" fmla="*/ 8 w 63"/>
                  <a:gd name="T59" fmla="*/ 53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18"/>
                    </a:lnTo>
                    <a:lnTo>
                      <a:pt x="6" y="14"/>
                    </a:lnTo>
                    <a:lnTo>
                      <a:pt x="8" y="8"/>
                    </a:lnTo>
                    <a:lnTo>
                      <a:pt x="14" y="4"/>
                    </a:lnTo>
                    <a:lnTo>
                      <a:pt x="20" y="2"/>
                    </a:lnTo>
                    <a:lnTo>
                      <a:pt x="26" y="0"/>
                    </a:lnTo>
                    <a:lnTo>
                      <a:pt x="32" y="0"/>
                    </a:lnTo>
                    <a:lnTo>
                      <a:pt x="38" y="0"/>
                    </a:lnTo>
                    <a:lnTo>
                      <a:pt x="44" y="2"/>
                    </a:lnTo>
                    <a:lnTo>
                      <a:pt x="50" y="4"/>
                    </a:lnTo>
                    <a:lnTo>
                      <a:pt x="55" y="8"/>
                    </a:lnTo>
                    <a:lnTo>
                      <a:pt x="57" y="14"/>
                    </a:lnTo>
                    <a:lnTo>
                      <a:pt x="61" y="18"/>
                    </a:lnTo>
                    <a:lnTo>
                      <a:pt x="63" y="25"/>
                    </a:lnTo>
                    <a:lnTo>
                      <a:pt x="63" y="31"/>
                    </a:lnTo>
                    <a:lnTo>
                      <a:pt x="63" y="37"/>
                    </a:lnTo>
                    <a:lnTo>
                      <a:pt x="61" y="43"/>
                    </a:lnTo>
                    <a:lnTo>
                      <a:pt x="57" y="49"/>
                    </a:lnTo>
                    <a:lnTo>
                      <a:pt x="55" y="53"/>
                    </a:lnTo>
                    <a:lnTo>
                      <a:pt x="50" y="57"/>
                    </a:lnTo>
                    <a:lnTo>
                      <a:pt x="44" y="61"/>
                    </a:lnTo>
                    <a:lnTo>
                      <a:pt x="38" y="63"/>
                    </a:lnTo>
                    <a:lnTo>
                      <a:pt x="32" y="63"/>
                    </a:lnTo>
                    <a:lnTo>
                      <a:pt x="26" y="63"/>
                    </a:lnTo>
                    <a:lnTo>
                      <a:pt x="20" y="61"/>
                    </a:lnTo>
                    <a:lnTo>
                      <a:pt x="14" y="57"/>
                    </a:lnTo>
                    <a:lnTo>
                      <a:pt x="8"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1" name="Freeform 824"/>
              <p:cNvSpPr>
                <a:spLocks/>
              </p:cNvSpPr>
              <p:nvPr/>
            </p:nvSpPr>
            <p:spPr bwMode="auto">
              <a:xfrm>
                <a:off x="4674" y="2479"/>
                <a:ext cx="65" cy="63"/>
              </a:xfrm>
              <a:custGeom>
                <a:avLst/>
                <a:gdLst>
                  <a:gd name="T0" fmla="*/ 65 w 65"/>
                  <a:gd name="T1" fmla="*/ 31 h 63"/>
                  <a:gd name="T2" fmla="*/ 63 w 65"/>
                  <a:gd name="T3" fmla="*/ 37 h 63"/>
                  <a:gd name="T4" fmla="*/ 61 w 65"/>
                  <a:gd name="T5" fmla="*/ 43 h 63"/>
                  <a:gd name="T6" fmla="*/ 59 w 65"/>
                  <a:gd name="T7" fmla="*/ 49 h 63"/>
                  <a:gd name="T8" fmla="*/ 55 w 65"/>
                  <a:gd name="T9" fmla="*/ 55 h 63"/>
                  <a:gd name="T10" fmla="*/ 49 w 65"/>
                  <a:gd name="T11" fmla="*/ 57 h 63"/>
                  <a:gd name="T12" fmla="*/ 45 w 65"/>
                  <a:gd name="T13" fmla="*/ 61 h 63"/>
                  <a:gd name="T14" fmla="*/ 39 w 65"/>
                  <a:gd name="T15" fmla="*/ 63 h 63"/>
                  <a:gd name="T16" fmla="*/ 31 w 65"/>
                  <a:gd name="T17" fmla="*/ 63 h 63"/>
                  <a:gd name="T18" fmla="*/ 25 w 65"/>
                  <a:gd name="T19" fmla="*/ 63 h 63"/>
                  <a:gd name="T20" fmla="*/ 19 w 65"/>
                  <a:gd name="T21" fmla="*/ 61 h 63"/>
                  <a:gd name="T22" fmla="*/ 13 w 65"/>
                  <a:gd name="T23" fmla="*/ 57 h 63"/>
                  <a:gd name="T24" fmla="*/ 10 w 65"/>
                  <a:gd name="T25" fmla="*/ 55 h 63"/>
                  <a:gd name="T26" fmla="*/ 6 w 65"/>
                  <a:gd name="T27" fmla="*/ 49 h 63"/>
                  <a:gd name="T28" fmla="*/ 2 w 65"/>
                  <a:gd name="T29" fmla="*/ 43 h 63"/>
                  <a:gd name="T30" fmla="*/ 0 w 65"/>
                  <a:gd name="T31" fmla="*/ 37 h 63"/>
                  <a:gd name="T32" fmla="*/ 0 w 65"/>
                  <a:gd name="T33" fmla="*/ 31 h 63"/>
                  <a:gd name="T34" fmla="*/ 0 w 65"/>
                  <a:gd name="T35" fmla="*/ 25 h 63"/>
                  <a:gd name="T36" fmla="*/ 2 w 65"/>
                  <a:gd name="T37" fmla="*/ 19 h 63"/>
                  <a:gd name="T38" fmla="*/ 6 w 65"/>
                  <a:gd name="T39" fmla="*/ 14 h 63"/>
                  <a:gd name="T40" fmla="*/ 10 w 65"/>
                  <a:gd name="T41" fmla="*/ 8 h 63"/>
                  <a:gd name="T42" fmla="*/ 13 w 65"/>
                  <a:gd name="T43" fmla="*/ 4 h 63"/>
                  <a:gd name="T44" fmla="*/ 19 w 65"/>
                  <a:gd name="T45" fmla="*/ 2 h 63"/>
                  <a:gd name="T46" fmla="*/ 25 w 65"/>
                  <a:gd name="T47" fmla="*/ 0 h 63"/>
                  <a:gd name="T48" fmla="*/ 31 w 65"/>
                  <a:gd name="T49" fmla="*/ 0 h 63"/>
                  <a:gd name="T50" fmla="*/ 39 w 65"/>
                  <a:gd name="T51" fmla="*/ 0 h 63"/>
                  <a:gd name="T52" fmla="*/ 45 w 65"/>
                  <a:gd name="T53" fmla="*/ 2 h 63"/>
                  <a:gd name="T54" fmla="*/ 49 w 65"/>
                  <a:gd name="T55" fmla="*/ 4 h 63"/>
                  <a:gd name="T56" fmla="*/ 55 w 65"/>
                  <a:gd name="T57" fmla="*/ 8 h 63"/>
                  <a:gd name="T58" fmla="*/ 59 w 65"/>
                  <a:gd name="T59" fmla="*/ 14 h 63"/>
                  <a:gd name="T60" fmla="*/ 61 w 65"/>
                  <a:gd name="T61" fmla="*/ 19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7"/>
                    </a:lnTo>
                    <a:lnTo>
                      <a:pt x="61" y="43"/>
                    </a:lnTo>
                    <a:lnTo>
                      <a:pt x="59" y="49"/>
                    </a:lnTo>
                    <a:lnTo>
                      <a:pt x="55" y="55"/>
                    </a:lnTo>
                    <a:lnTo>
                      <a:pt x="49" y="57"/>
                    </a:lnTo>
                    <a:lnTo>
                      <a:pt x="45" y="61"/>
                    </a:lnTo>
                    <a:lnTo>
                      <a:pt x="39" y="63"/>
                    </a:lnTo>
                    <a:lnTo>
                      <a:pt x="31" y="63"/>
                    </a:lnTo>
                    <a:lnTo>
                      <a:pt x="25" y="63"/>
                    </a:lnTo>
                    <a:lnTo>
                      <a:pt x="19" y="61"/>
                    </a:lnTo>
                    <a:lnTo>
                      <a:pt x="13" y="57"/>
                    </a:lnTo>
                    <a:lnTo>
                      <a:pt x="10" y="55"/>
                    </a:lnTo>
                    <a:lnTo>
                      <a:pt x="6" y="49"/>
                    </a:lnTo>
                    <a:lnTo>
                      <a:pt x="2" y="43"/>
                    </a:lnTo>
                    <a:lnTo>
                      <a:pt x="0" y="37"/>
                    </a:lnTo>
                    <a:lnTo>
                      <a:pt x="0" y="31"/>
                    </a:lnTo>
                    <a:lnTo>
                      <a:pt x="0" y="25"/>
                    </a:lnTo>
                    <a:lnTo>
                      <a:pt x="2" y="19"/>
                    </a:lnTo>
                    <a:lnTo>
                      <a:pt x="6" y="14"/>
                    </a:lnTo>
                    <a:lnTo>
                      <a:pt x="10" y="8"/>
                    </a:lnTo>
                    <a:lnTo>
                      <a:pt x="13" y="4"/>
                    </a:lnTo>
                    <a:lnTo>
                      <a:pt x="19" y="2"/>
                    </a:lnTo>
                    <a:lnTo>
                      <a:pt x="25" y="0"/>
                    </a:lnTo>
                    <a:lnTo>
                      <a:pt x="31" y="0"/>
                    </a:lnTo>
                    <a:lnTo>
                      <a:pt x="39" y="0"/>
                    </a:lnTo>
                    <a:lnTo>
                      <a:pt x="45" y="2"/>
                    </a:lnTo>
                    <a:lnTo>
                      <a:pt x="49" y="4"/>
                    </a:lnTo>
                    <a:lnTo>
                      <a:pt x="55" y="8"/>
                    </a:lnTo>
                    <a:lnTo>
                      <a:pt x="59" y="14"/>
                    </a:lnTo>
                    <a:lnTo>
                      <a:pt x="61"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2" name="Freeform 825"/>
              <p:cNvSpPr>
                <a:spLocks/>
              </p:cNvSpPr>
              <p:nvPr/>
            </p:nvSpPr>
            <p:spPr bwMode="auto">
              <a:xfrm>
                <a:off x="4674" y="2479"/>
                <a:ext cx="65" cy="63"/>
              </a:xfrm>
              <a:custGeom>
                <a:avLst/>
                <a:gdLst>
                  <a:gd name="T0" fmla="*/ 65 w 65"/>
                  <a:gd name="T1" fmla="*/ 31 h 63"/>
                  <a:gd name="T2" fmla="*/ 65 w 65"/>
                  <a:gd name="T3" fmla="*/ 31 h 63"/>
                  <a:gd name="T4" fmla="*/ 63 w 65"/>
                  <a:gd name="T5" fmla="*/ 37 h 63"/>
                  <a:gd name="T6" fmla="*/ 61 w 65"/>
                  <a:gd name="T7" fmla="*/ 43 h 63"/>
                  <a:gd name="T8" fmla="*/ 59 w 65"/>
                  <a:gd name="T9" fmla="*/ 49 h 63"/>
                  <a:gd name="T10" fmla="*/ 55 w 65"/>
                  <a:gd name="T11" fmla="*/ 55 h 63"/>
                  <a:gd name="T12" fmla="*/ 49 w 65"/>
                  <a:gd name="T13" fmla="*/ 57 h 63"/>
                  <a:gd name="T14" fmla="*/ 45 w 65"/>
                  <a:gd name="T15" fmla="*/ 61 h 63"/>
                  <a:gd name="T16" fmla="*/ 39 w 65"/>
                  <a:gd name="T17" fmla="*/ 63 h 63"/>
                  <a:gd name="T18" fmla="*/ 31 w 65"/>
                  <a:gd name="T19" fmla="*/ 63 h 63"/>
                  <a:gd name="T20" fmla="*/ 25 w 65"/>
                  <a:gd name="T21" fmla="*/ 63 h 63"/>
                  <a:gd name="T22" fmla="*/ 19 w 65"/>
                  <a:gd name="T23" fmla="*/ 61 h 63"/>
                  <a:gd name="T24" fmla="*/ 13 w 65"/>
                  <a:gd name="T25" fmla="*/ 57 h 63"/>
                  <a:gd name="T26" fmla="*/ 10 w 65"/>
                  <a:gd name="T27" fmla="*/ 55 h 63"/>
                  <a:gd name="T28" fmla="*/ 6 w 65"/>
                  <a:gd name="T29" fmla="*/ 49 h 63"/>
                  <a:gd name="T30" fmla="*/ 2 w 65"/>
                  <a:gd name="T31" fmla="*/ 43 h 63"/>
                  <a:gd name="T32" fmla="*/ 0 w 65"/>
                  <a:gd name="T33" fmla="*/ 37 h 63"/>
                  <a:gd name="T34" fmla="*/ 0 w 65"/>
                  <a:gd name="T35" fmla="*/ 31 h 63"/>
                  <a:gd name="T36" fmla="*/ 0 w 65"/>
                  <a:gd name="T37" fmla="*/ 25 h 63"/>
                  <a:gd name="T38" fmla="*/ 2 w 65"/>
                  <a:gd name="T39" fmla="*/ 19 h 63"/>
                  <a:gd name="T40" fmla="*/ 6 w 65"/>
                  <a:gd name="T41" fmla="*/ 14 h 63"/>
                  <a:gd name="T42" fmla="*/ 10 w 65"/>
                  <a:gd name="T43" fmla="*/ 8 h 63"/>
                  <a:gd name="T44" fmla="*/ 13 w 65"/>
                  <a:gd name="T45" fmla="*/ 4 h 63"/>
                  <a:gd name="T46" fmla="*/ 19 w 65"/>
                  <a:gd name="T47" fmla="*/ 2 h 63"/>
                  <a:gd name="T48" fmla="*/ 25 w 65"/>
                  <a:gd name="T49" fmla="*/ 0 h 63"/>
                  <a:gd name="T50" fmla="*/ 31 w 65"/>
                  <a:gd name="T51" fmla="*/ 0 h 63"/>
                  <a:gd name="T52" fmla="*/ 39 w 65"/>
                  <a:gd name="T53" fmla="*/ 0 h 63"/>
                  <a:gd name="T54" fmla="*/ 45 w 65"/>
                  <a:gd name="T55" fmla="*/ 2 h 63"/>
                  <a:gd name="T56" fmla="*/ 49 w 65"/>
                  <a:gd name="T57" fmla="*/ 4 h 63"/>
                  <a:gd name="T58" fmla="*/ 55 w 65"/>
                  <a:gd name="T59" fmla="*/ 8 h 63"/>
                  <a:gd name="T60" fmla="*/ 59 w 65"/>
                  <a:gd name="T61" fmla="*/ 14 h 63"/>
                  <a:gd name="T62" fmla="*/ 61 w 65"/>
                  <a:gd name="T63" fmla="*/ 19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10" y="55"/>
                    </a:lnTo>
                    <a:lnTo>
                      <a:pt x="6" y="49"/>
                    </a:lnTo>
                    <a:lnTo>
                      <a:pt x="2" y="43"/>
                    </a:lnTo>
                    <a:lnTo>
                      <a:pt x="0" y="37"/>
                    </a:lnTo>
                    <a:lnTo>
                      <a:pt x="0" y="31"/>
                    </a:lnTo>
                    <a:lnTo>
                      <a:pt x="0" y="25"/>
                    </a:lnTo>
                    <a:lnTo>
                      <a:pt x="2" y="19"/>
                    </a:lnTo>
                    <a:lnTo>
                      <a:pt x="6" y="14"/>
                    </a:lnTo>
                    <a:lnTo>
                      <a:pt x="10" y="8"/>
                    </a:lnTo>
                    <a:lnTo>
                      <a:pt x="13" y="4"/>
                    </a:lnTo>
                    <a:lnTo>
                      <a:pt x="19" y="2"/>
                    </a:lnTo>
                    <a:lnTo>
                      <a:pt x="25" y="0"/>
                    </a:lnTo>
                    <a:lnTo>
                      <a:pt x="31" y="0"/>
                    </a:lnTo>
                    <a:lnTo>
                      <a:pt x="39" y="0"/>
                    </a:lnTo>
                    <a:lnTo>
                      <a:pt x="45" y="2"/>
                    </a:lnTo>
                    <a:lnTo>
                      <a:pt x="49" y="4"/>
                    </a:lnTo>
                    <a:lnTo>
                      <a:pt x="55" y="8"/>
                    </a:lnTo>
                    <a:lnTo>
                      <a:pt x="59" y="14"/>
                    </a:lnTo>
                    <a:lnTo>
                      <a:pt x="61"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3" name="Freeform 826"/>
              <p:cNvSpPr>
                <a:spLocks/>
              </p:cNvSpPr>
              <p:nvPr/>
            </p:nvSpPr>
            <p:spPr bwMode="auto">
              <a:xfrm>
                <a:off x="4642" y="2559"/>
                <a:ext cx="63" cy="64"/>
              </a:xfrm>
              <a:custGeom>
                <a:avLst/>
                <a:gdLst>
                  <a:gd name="T0" fmla="*/ 0 w 63"/>
                  <a:gd name="T1" fmla="*/ 32 h 64"/>
                  <a:gd name="T2" fmla="*/ 0 w 63"/>
                  <a:gd name="T3" fmla="*/ 26 h 64"/>
                  <a:gd name="T4" fmla="*/ 2 w 63"/>
                  <a:gd name="T5" fmla="*/ 20 h 64"/>
                  <a:gd name="T6" fmla="*/ 6 w 63"/>
                  <a:gd name="T7" fmla="*/ 14 h 64"/>
                  <a:gd name="T8" fmla="*/ 10 w 63"/>
                  <a:gd name="T9" fmla="*/ 10 h 64"/>
                  <a:gd name="T10" fmla="*/ 14 w 63"/>
                  <a:gd name="T11" fmla="*/ 6 h 64"/>
                  <a:gd name="T12" fmla="*/ 20 w 63"/>
                  <a:gd name="T13" fmla="*/ 2 h 64"/>
                  <a:gd name="T14" fmla="*/ 26 w 63"/>
                  <a:gd name="T15" fmla="*/ 0 h 64"/>
                  <a:gd name="T16" fmla="*/ 32 w 63"/>
                  <a:gd name="T17" fmla="*/ 0 h 64"/>
                  <a:gd name="T18" fmla="*/ 40 w 63"/>
                  <a:gd name="T19" fmla="*/ 0 h 64"/>
                  <a:gd name="T20" fmla="*/ 43 w 63"/>
                  <a:gd name="T21" fmla="*/ 2 h 64"/>
                  <a:gd name="T22" fmla="*/ 49 w 63"/>
                  <a:gd name="T23" fmla="*/ 6 h 64"/>
                  <a:gd name="T24" fmla="*/ 55 w 63"/>
                  <a:gd name="T25" fmla="*/ 10 h 64"/>
                  <a:gd name="T26" fmla="*/ 59 w 63"/>
                  <a:gd name="T27" fmla="*/ 14 h 64"/>
                  <a:gd name="T28" fmla="*/ 61 w 63"/>
                  <a:gd name="T29" fmla="*/ 20 h 64"/>
                  <a:gd name="T30" fmla="*/ 63 w 63"/>
                  <a:gd name="T31" fmla="*/ 26 h 64"/>
                  <a:gd name="T32" fmla="*/ 63 w 63"/>
                  <a:gd name="T33" fmla="*/ 32 h 64"/>
                  <a:gd name="T34" fmla="*/ 63 w 63"/>
                  <a:gd name="T35" fmla="*/ 40 h 64"/>
                  <a:gd name="T36" fmla="*/ 61 w 63"/>
                  <a:gd name="T37" fmla="*/ 46 h 64"/>
                  <a:gd name="T38" fmla="*/ 59 w 63"/>
                  <a:gd name="T39" fmla="*/ 50 h 64"/>
                  <a:gd name="T40" fmla="*/ 55 w 63"/>
                  <a:gd name="T41" fmla="*/ 56 h 64"/>
                  <a:gd name="T42" fmla="*/ 49 w 63"/>
                  <a:gd name="T43" fmla="*/ 60 h 64"/>
                  <a:gd name="T44" fmla="*/ 43 w 63"/>
                  <a:gd name="T45" fmla="*/ 62 h 64"/>
                  <a:gd name="T46" fmla="*/ 40 w 63"/>
                  <a:gd name="T47" fmla="*/ 64 h 64"/>
                  <a:gd name="T48" fmla="*/ 32 w 63"/>
                  <a:gd name="T49" fmla="*/ 64 h 64"/>
                  <a:gd name="T50" fmla="*/ 26 w 63"/>
                  <a:gd name="T51" fmla="*/ 64 h 64"/>
                  <a:gd name="T52" fmla="*/ 20 w 63"/>
                  <a:gd name="T53" fmla="*/ 62 h 64"/>
                  <a:gd name="T54" fmla="*/ 14 w 63"/>
                  <a:gd name="T55" fmla="*/ 60 h 64"/>
                  <a:gd name="T56" fmla="*/ 10 w 63"/>
                  <a:gd name="T57" fmla="*/ 56 h 64"/>
                  <a:gd name="T58" fmla="*/ 6 w 63"/>
                  <a:gd name="T59" fmla="*/ 50 h 64"/>
                  <a:gd name="T60" fmla="*/ 2 w 63"/>
                  <a:gd name="T61" fmla="*/ 46 h 64"/>
                  <a:gd name="T62" fmla="*/ 0 w 63"/>
                  <a:gd name="T63" fmla="*/ 40 h 64"/>
                  <a:gd name="T64" fmla="*/ 0 w 63"/>
                  <a:gd name="T65" fmla="*/ 32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0" y="32"/>
                    </a:move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6"/>
                    </a:lnTo>
                    <a:lnTo>
                      <a:pt x="59" y="50"/>
                    </a:lnTo>
                    <a:lnTo>
                      <a:pt x="55" y="56"/>
                    </a:lnTo>
                    <a:lnTo>
                      <a:pt x="49" y="60"/>
                    </a:lnTo>
                    <a:lnTo>
                      <a:pt x="43" y="62"/>
                    </a:lnTo>
                    <a:lnTo>
                      <a:pt x="40" y="64"/>
                    </a:lnTo>
                    <a:lnTo>
                      <a:pt x="32" y="64"/>
                    </a:lnTo>
                    <a:lnTo>
                      <a:pt x="26" y="64"/>
                    </a:lnTo>
                    <a:lnTo>
                      <a:pt x="20" y="62"/>
                    </a:lnTo>
                    <a:lnTo>
                      <a:pt x="14" y="60"/>
                    </a:lnTo>
                    <a:lnTo>
                      <a:pt x="10" y="56"/>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4" name="Freeform 827"/>
              <p:cNvSpPr>
                <a:spLocks/>
              </p:cNvSpPr>
              <p:nvPr/>
            </p:nvSpPr>
            <p:spPr bwMode="auto">
              <a:xfrm>
                <a:off x="4642" y="2559"/>
                <a:ext cx="63" cy="64"/>
              </a:xfrm>
              <a:custGeom>
                <a:avLst/>
                <a:gdLst>
                  <a:gd name="T0" fmla="*/ 0 w 63"/>
                  <a:gd name="T1" fmla="*/ 32 h 64"/>
                  <a:gd name="T2" fmla="*/ 0 w 63"/>
                  <a:gd name="T3" fmla="*/ 32 h 64"/>
                  <a:gd name="T4" fmla="*/ 0 w 63"/>
                  <a:gd name="T5" fmla="*/ 26 h 64"/>
                  <a:gd name="T6" fmla="*/ 2 w 63"/>
                  <a:gd name="T7" fmla="*/ 20 h 64"/>
                  <a:gd name="T8" fmla="*/ 6 w 63"/>
                  <a:gd name="T9" fmla="*/ 14 h 64"/>
                  <a:gd name="T10" fmla="*/ 10 w 63"/>
                  <a:gd name="T11" fmla="*/ 10 h 64"/>
                  <a:gd name="T12" fmla="*/ 14 w 63"/>
                  <a:gd name="T13" fmla="*/ 6 h 64"/>
                  <a:gd name="T14" fmla="*/ 20 w 63"/>
                  <a:gd name="T15" fmla="*/ 2 h 64"/>
                  <a:gd name="T16" fmla="*/ 26 w 63"/>
                  <a:gd name="T17" fmla="*/ 0 h 64"/>
                  <a:gd name="T18" fmla="*/ 32 w 63"/>
                  <a:gd name="T19" fmla="*/ 0 h 64"/>
                  <a:gd name="T20" fmla="*/ 40 w 63"/>
                  <a:gd name="T21" fmla="*/ 0 h 64"/>
                  <a:gd name="T22" fmla="*/ 43 w 63"/>
                  <a:gd name="T23" fmla="*/ 2 h 64"/>
                  <a:gd name="T24" fmla="*/ 49 w 63"/>
                  <a:gd name="T25" fmla="*/ 6 h 64"/>
                  <a:gd name="T26" fmla="*/ 55 w 63"/>
                  <a:gd name="T27" fmla="*/ 10 h 64"/>
                  <a:gd name="T28" fmla="*/ 59 w 63"/>
                  <a:gd name="T29" fmla="*/ 14 h 64"/>
                  <a:gd name="T30" fmla="*/ 61 w 63"/>
                  <a:gd name="T31" fmla="*/ 20 h 64"/>
                  <a:gd name="T32" fmla="*/ 63 w 63"/>
                  <a:gd name="T33" fmla="*/ 26 h 64"/>
                  <a:gd name="T34" fmla="*/ 63 w 63"/>
                  <a:gd name="T35" fmla="*/ 32 h 64"/>
                  <a:gd name="T36" fmla="*/ 63 w 63"/>
                  <a:gd name="T37" fmla="*/ 40 h 64"/>
                  <a:gd name="T38" fmla="*/ 61 w 63"/>
                  <a:gd name="T39" fmla="*/ 46 h 64"/>
                  <a:gd name="T40" fmla="*/ 59 w 63"/>
                  <a:gd name="T41" fmla="*/ 50 h 64"/>
                  <a:gd name="T42" fmla="*/ 55 w 63"/>
                  <a:gd name="T43" fmla="*/ 56 h 64"/>
                  <a:gd name="T44" fmla="*/ 49 w 63"/>
                  <a:gd name="T45" fmla="*/ 60 h 64"/>
                  <a:gd name="T46" fmla="*/ 43 w 63"/>
                  <a:gd name="T47" fmla="*/ 62 h 64"/>
                  <a:gd name="T48" fmla="*/ 40 w 63"/>
                  <a:gd name="T49" fmla="*/ 64 h 64"/>
                  <a:gd name="T50" fmla="*/ 32 w 63"/>
                  <a:gd name="T51" fmla="*/ 64 h 64"/>
                  <a:gd name="T52" fmla="*/ 26 w 63"/>
                  <a:gd name="T53" fmla="*/ 64 h 64"/>
                  <a:gd name="T54" fmla="*/ 20 w 63"/>
                  <a:gd name="T55" fmla="*/ 62 h 64"/>
                  <a:gd name="T56" fmla="*/ 14 w 63"/>
                  <a:gd name="T57" fmla="*/ 60 h 64"/>
                  <a:gd name="T58" fmla="*/ 10 w 63"/>
                  <a:gd name="T59" fmla="*/ 56 h 64"/>
                  <a:gd name="T60" fmla="*/ 6 w 63"/>
                  <a:gd name="T61" fmla="*/ 50 h 64"/>
                  <a:gd name="T62" fmla="*/ 2 w 63"/>
                  <a:gd name="T63" fmla="*/ 46 h 64"/>
                  <a:gd name="T64" fmla="*/ 0 w 63"/>
                  <a:gd name="T65" fmla="*/ 40 h 64"/>
                  <a:gd name="T66" fmla="*/ 0 w 63"/>
                  <a:gd name="T67" fmla="*/ 32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0" y="32"/>
                    </a:move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6"/>
                    </a:lnTo>
                    <a:lnTo>
                      <a:pt x="59" y="50"/>
                    </a:lnTo>
                    <a:lnTo>
                      <a:pt x="55" y="56"/>
                    </a:lnTo>
                    <a:lnTo>
                      <a:pt x="49" y="60"/>
                    </a:lnTo>
                    <a:lnTo>
                      <a:pt x="43" y="62"/>
                    </a:lnTo>
                    <a:lnTo>
                      <a:pt x="40" y="64"/>
                    </a:lnTo>
                    <a:lnTo>
                      <a:pt x="32" y="64"/>
                    </a:lnTo>
                    <a:lnTo>
                      <a:pt x="26" y="64"/>
                    </a:lnTo>
                    <a:lnTo>
                      <a:pt x="20" y="62"/>
                    </a:lnTo>
                    <a:lnTo>
                      <a:pt x="14" y="60"/>
                    </a:lnTo>
                    <a:lnTo>
                      <a:pt x="10" y="56"/>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5" name="Freeform 828"/>
              <p:cNvSpPr>
                <a:spLocks/>
              </p:cNvSpPr>
              <p:nvPr/>
            </p:nvSpPr>
            <p:spPr bwMode="auto">
              <a:xfrm>
                <a:off x="4644" y="2473"/>
                <a:ext cx="65" cy="65"/>
              </a:xfrm>
              <a:custGeom>
                <a:avLst/>
                <a:gdLst>
                  <a:gd name="T0" fmla="*/ 65 w 65"/>
                  <a:gd name="T1" fmla="*/ 33 h 65"/>
                  <a:gd name="T2" fmla="*/ 63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20 h 65"/>
                  <a:gd name="T38" fmla="*/ 6 w 65"/>
                  <a:gd name="T39" fmla="*/ 14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3"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5"/>
                    </a:lnTo>
                    <a:lnTo>
                      <a:pt x="2" y="20"/>
                    </a:lnTo>
                    <a:lnTo>
                      <a:pt x="6" y="14"/>
                    </a:lnTo>
                    <a:lnTo>
                      <a:pt x="10" y="10"/>
                    </a:lnTo>
                    <a:lnTo>
                      <a:pt x="14" y="6"/>
                    </a:lnTo>
                    <a:lnTo>
                      <a:pt x="20" y="4"/>
                    </a:lnTo>
                    <a:lnTo>
                      <a:pt x="26" y="2"/>
                    </a:lnTo>
                    <a:lnTo>
                      <a:pt x="32" y="0"/>
                    </a:lnTo>
                    <a:lnTo>
                      <a:pt x="40" y="2"/>
                    </a:lnTo>
                    <a:lnTo>
                      <a:pt x="45" y="4"/>
                    </a:lnTo>
                    <a:lnTo>
                      <a:pt x="51" y="6"/>
                    </a:lnTo>
                    <a:lnTo>
                      <a:pt x="55" y="10"/>
                    </a:lnTo>
                    <a:lnTo>
                      <a:pt x="59" y="14"/>
                    </a:lnTo>
                    <a:lnTo>
                      <a:pt x="63" y="20"/>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6" name="Freeform 829"/>
              <p:cNvSpPr>
                <a:spLocks/>
              </p:cNvSpPr>
              <p:nvPr/>
            </p:nvSpPr>
            <p:spPr bwMode="auto">
              <a:xfrm>
                <a:off x="4644" y="2473"/>
                <a:ext cx="65" cy="65"/>
              </a:xfrm>
              <a:custGeom>
                <a:avLst/>
                <a:gdLst>
                  <a:gd name="T0" fmla="*/ 65 w 65"/>
                  <a:gd name="T1" fmla="*/ 33 h 65"/>
                  <a:gd name="T2" fmla="*/ 65 w 65"/>
                  <a:gd name="T3" fmla="*/ 33 h 65"/>
                  <a:gd name="T4" fmla="*/ 63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20 h 65"/>
                  <a:gd name="T40" fmla="*/ 6 w 65"/>
                  <a:gd name="T41" fmla="*/ 14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3"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5"/>
                    </a:lnTo>
                    <a:lnTo>
                      <a:pt x="2" y="20"/>
                    </a:lnTo>
                    <a:lnTo>
                      <a:pt x="6" y="14"/>
                    </a:lnTo>
                    <a:lnTo>
                      <a:pt x="10" y="10"/>
                    </a:lnTo>
                    <a:lnTo>
                      <a:pt x="14" y="6"/>
                    </a:lnTo>
                    <a:lnTo>
                      <a:pt x="20" y="4"/>
                    </a:lnTo>
                    <a:lnTo>
                      <a:pt x="26" y="2"/>
                    </a:lnTo>
                    <a:lnTo>
                      <a:pt x="32" y="0"/>
                    </a:lnTo>
                    <a:lnTo>
                      <a:pt x="40" y="2"/>
                    </a:lnTo>
                    <a:lnTo>
                      <a:pt x="45" y="4"/>
                    </a:lnTo>
                    <a:lnTo>
                      <a:pt x="51" y="6"/>
                    </a:lnTo>
                    <a:lnTo>
                      <a:pt x="55" y="10"/>
                    </a:lnTo>
                    <a:lnTo>
                      <a:pt x="59" y="14"/>
                    </a:lnTo>
                    <a:lnTo>
                      <a:pt x="63" y="20"/>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7" name="Freeform 830"/>
              <p:cNvSpPr>
                <a:spLocks/>
              </p:cNvSpPr>
              <p:nvPr/>
            </p:nvSpPr>
            <p:spPr bwMode="auto">
              <a:xfrm>
                <a:off x="4603" y="2524"/>
                <a:ext cx="63" cy="65"/>
              </a:xfrm>
              <a:custGeom>
                <a:avLst/>
                <a:gdLst>
                  <a:gd name="T0" fmla="*/ 63 w 63"/>
                  <a:gd name="T1" fmla="*/ 34 h 65"/>
                  <a:gd name="T2" fmla="*/ 63 w 63"/>
                  <a:gd name="T3" fmla="*/ 39 h 65"/>
                  <a:gd name="T4" fmla="*/ 61 w 63"/>
                  <a:gd name="T5" fmla="*/ 45 h 65"/>
                  <a:gd name="T6" fmla="*/ 59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4 w 63"/>
                  <a:gd name="T23" fmla="*/ 59 h 65"/>
                  <a:gd name="T24" fmla="*/ 10 w 63"/>
                  <a:gd name="T25" fmla="*/ 55 h 65"/>
                  <a:gd name="T26" fmla="*/ 6 w 63"/>
                  <a:gd name="T27" fmla="*/ 51 h 65"/>
                  <a:gd name="T28" fmla="*/ 2 w 63"/>
                  <a:gd name="T29" fmla="*/ 45 h 65"/>
                  <a:gd name="T30" fmla="*/ 0 w 63"/>
                  <a:gd name="T31" fmla="*/ 39 h 65"/>
                  <a:gd name="T32" fmla="*/ 0 w 63"/>
                  <a:gd name="T33" fmla="*/ 34 h 65"/>
                  <a:gd name="T34" fmla="*/ 0 w 63"/>
                  <a:gd name="T35" fmla="*/ 26 h 65"/>
                  <a:gd name="T36" fmla="*/ 2 w 63"/>
                  <a:gd name="T37" fmla="*/ 20 h 65"/>
                  <a:gd name="T38" fmla="*/ 6 w 63"/>
                  <a:gd name="T39" fmla="*/ 16 h 65"/>
                  <a:gd name="T40" fmla="*/ 10 w 63"/>
                  <a:gd name="T41" fmla="*/ 10 h 65"/>
                  <a:gd name="T42" fmla="*/ 14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10 h 65"/>
                  <a:gd name="T58" fmla="*/ 59 w 63"/>
                  <a:gd name="T59" fmla="*/ 16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39"/>
                    </a:lnTo>
                    <a:lnTo>
                      <a:pt x="61" y="45"/>
                    </a:lnTo>
                    <a:lnTo>
                      <a:pt x="59" y="51"/>
                    </a:lnTo>
                    <a:lnTo>
                      <a:pt x="55" y="55"/>
                    </a:lnTo>
                    <a:lnTo>
                      <a:pt x="49" y="59"/>
                    </a:lnTo>
                    <a:lnTo>
                      <a:pt x="43" y="63"/>
                    </a:lnTo>
                    <a:lnTo>
                      <a:pt x="37"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7" y="2"/>
                    </a:lnTo>
                    <a:lnTo>
                      <a:pt x="43" y="4"/>
                    </a:lnTo>
                    <a:lnTo>
                      <a:pt x="49" y="6"/>
                    </a:lnTo>
                    <a:lnTo>
                      <a:pt x="55" y="10"/>
                    </a:lnTo>
                    <a:lnTo>
                      <a:pt x="59" y="16"/>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8" name="Freeform 831"/>
              <p:cNvSpPr>
                <a:spLocks/>
              </p:cNvSpPr>
              <p:nvPr/>
            </p:nvSpPr>
            <p:spPr bwMode="auto">
              <a:xfrm>
                <a:off x="4603" y="2524"/>
                <a:ext cx="63" cy="65"/>
              </a:xfrm>
              <a:custGeom>
                <a:avLst/>
                <a:gdLst>
                  <a:gd name="T0" fmla="*/ 63 w 63"/>
                  <a:gd name="T1" fmla="*/ 34 h 65"/>
                  <a:gd name="T2" fmla="*/ 63 w 63"/>
                  <a:gd name="T3" fmla="*/ 34 h 65"/>
                  <a:gd name="T4" fmla="*/ 63 w 63"/>
                  <a:gd name="T5" fmla="*/ 39 h 65"/>
                  <a:gd name="T6" fmla="*/ 61 w 63"/>
                  <a:gd name="T7" fmla="*/ 45 h 65"/>
                  <a:gd name="T8" fmla="*/ 59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4 w 63"/>
                  <a:gd name="T25" fmla="*/ 59 h 65"/>
                  <a:gd name="T26" fmla="*/ 10 w 63"/>
                  <a:gd name="T27" fmla="*/ 55 h 65"/>
                  <a:gd name="T28" fmla="*/ 6 w 63"/>
                  <a:gd name="T29" fmla="*/ 51 h 65"/>
                  <a:gd name="T30" fmla="*/ 2 w 63"/>
                  <a:gd name="T31" fmla="*/ 45 h 65"/>
                  <a:gd name="T32" fmla="*/ 0 w 63"/>
                  <a:gd name="T33" fmla="*/ 39 h 65"/>
                  <a:gd name="T34" fmla="*/ 0 w 63"/>
                  <a:gd name="T35" fmla="*/ 34 h 65"/>
                  <a:gd name="T36" fmla="*/ 0 w 63"/>
                  <a:gd name="T37" fmla="*/ 26 h 65"/>
                  <a:gd name="T38" fmla="*/ 2 w 63"/>
                  <a:gd name="T39" fmla="*/ 20 h 65"/>
                  <a:gd name="T40" fmla="*/ 6 w 63"/>
                  <a:gd name="T41" fmla="*/ 16 h 65"/>
                  <a:gd name="T42" fmla="*/ 10 w 63"/>
                  <a:gd name="T43" fmla="*/ 10 h 65"/>
                  <a:gd name="T44" fmla="*/ 14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10 h 65"/>
                  <a:gd name="T60" fmla="*/ 59 w 63"/>
                  <a:gd name="T61" fmla="*/ 16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39"/>
                    </a:lnTo>
                    <a:lnTo>
                      <a:pt x="61" y="45"/>
                    </a:lnTo>
                    <a:lnTo>
                      <a:pt x="59" y="51"/>
                    </a:lnTo>
                    <a:lnTo>
                      <a:pt x="55" y="55"/>
                    </a:lnTo>
                    <a:lnTo>
                      <a:pt x="49" y="59"/>
                    </a:lnTo>
                    <a:lnTo>
                      <a:pt x="43" y="63"/>
                    </a:lnTo>
                    <a:lnTo>
                      <a:pt x="37"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7" y="2"/>
                    </a:lnTo>
                    <a:lnTo>
                      <a:pt x="43" y="4"/>
                    </a:lnTo>
                    <a:lnTo>
                      <a:pt x="49" y="6"/>
                    </a:lnTo>
                    <a:lnTo>
                      <a:pt x="55" y="10"/>
                    </a:lnTo>
                    <a:lnTo>
                      <a:pt x="59" y="16"/>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9" name="Freeform 832"/>
              <p:cNvSpPr>
                <a:spLocks/>
              </p:cNvSpPr>
              <p:nvPr/>
            </p:nvSpPr>
            <p:spPr bwMode="auto">
              <a:xfrm>
                <a:off x="4613" y="2548"/>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1 h 65"/>
                  <a:gd name="T14" fmla="*/ 37 w 63"/>
                  <a:gd name="T15" fmla="*/ 63 h 65"/>
                  <a:gd name="T16" fmla="*/ 31 w 63"/>
                  <a:gd name="T17" fmla="*/ 65 h 65"/>
                  <a:gd name="T18" fmla="*/ 25 w 63"/>
                  <a:gd name="T19" fmla="*/ 63 h 65"/>
                  <a:gd name="T20" fmla="*/ 19 w 63"/>
                  <a:gd name="T21" fmla="*/ 61 h 65"/>
                  <a:gd name="T22" fmla="*/ 13 w 63"/>
                  <a:gd name="T23" fmla="*/ 59 h 65"/>
                  <a:gd name="T24" fmla="*/ 9 w 63"/>
                  <a:gd name="T25" fmla="*/ 55 h 65"/>
                  <a:gd name="T26" fmla="*/ 4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4 w 63"/>
                  <a:gd name="T39" fmla="*/ 13 h 65"/>
                  <a:gd name="T40" fmla="*/ 9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7 w 63"/>
                  <a:gd name="T59" fmla="*/ 13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1"/>
                    </a:lnTo>
                    <a:lnTo>
                      <a:pt x="37" y="63"/>
                    </a:lnTo>
                    <a:lnTo>
                      <a:pt x="31" y="65"/>
                    </a:lnTo>
                    <a:lnTo>
                      <a:pt x="25" y="63"/>
                    </a:lnTo>
                    <a:lnTo>
                      <a:pt x="19" y="61"/>
                    </a:lnTo>
                    <a:lnTo>
                      <a:pt x="13" y="59"/>
                    </a:lnTo>
                    <a:lnTo>
                      <a:pt x="9" y="55"/>
                    </a:lnTo>
                    <a:lnTo>
                      <a:pt x="4" y="51"/>
                    </a:lnTo>
                    <a:lnTo>
                      <a:pt x="2" y="45"/>
                    </a:lnTo>
                    <a:lnTo>
                      <a:pt x="0" y="39"/>
                    </a:lnTo>
                    <a:lnTo>
                      <a:pt x="0" y="33"/>
                    </a:lnTo>
                    <a:lnTo>
                      <a:pt x="0" y="25"/>
                    </a:lnTo>
                    <a:lnTo>
                      <a:pt x="2" y="19"/>
                    </a:lnTo>
                    <a:lnTo>
                      <a:pt x="4" y="13"/>
                    </a:lnTo>
                    <a:lnTo>
                      <a:pt x="9" y="10"/>
                    </a:lnTo>
                    <a:lnTo>
                      <a:pt x="13" y="6"/>
                    </a:lnTo>
                    <a:lnTo>
                      <a:pt x="19" y="2"/>
                    </a:lnTo>
                    <a:lnTo>
                      <a:pt x="25" y="0"/>
                    </a:lnTo>
                    <a:lnTo>
                      <a:pt x="31" y="0"/>
                    </a:lnTo>
                    <a:lnTo>
                      <a:pt x="37" y="0"/>
                    </a:lnTo>
                    <a:lnTo>
                      <a:pt x="43" y="2"/>
                    </a:lnTo>
                    <a:lnTo>
                      <a:pt x="49" y="6"/>
                    </a:lnTo>
                    <a:lnTo>
                      <a:pt x="55" y="10"/>
                    </a:lnTo>
                    <a:lnTo>
                      <a:pt x="57" y="13"/>
                    </a:lnTo>
                    <a:lnTo>
                      <a:pt x="61" y="19"/>
                    </a:lnTo>
                    <a:lnTo>
                      <a:pt x="63" y="25"/>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0" name="Freeform 833"/>
              <p:cNvSpPr>
                <a:spLocks/>
              </p:cNvSpPr>
              <p:nvPr/>
            </p:nvSpPr>
            <p:spPr bwMode="auto">
              <a:xfrm>
                <a:off x="4613" y="2548"/>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1 h 65"/>
                  <a:gd name="T16" fmla="*/ 37 w 63"/>
                  <a:gd name="T17" fmla="*/ 63 h 65"/>
                  <a:gd name="T18" fmla="*/ 31 w 63"/>
                  <a:gd name="T19" fmla="*/ 65 h 65"/>
                  <a:gd name="T20" fmla="*/ 25 w 63"/>
                  <a:gd name="T21" fmla="*/ 63 h 65"/>
                  <a:gd name="T22" fmla="*/ 19 w 63"/>
                  <a:gd name="T23" fmla="*/ 61 h 65"/>
                  <a:gd name="T24" fmla="*/ 13 w 63"/>
                  <a:gd name="T25" fmla="*/ 59 h 65"/>
                  <a:gd name="T26" fmla="*/ 9 w 63"/>
                  <a:gd name="T27" fmla="*/ 55 h 65"/>
                  <a:gd name="T28" fmla="*/ 4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4 w 63"/>
                  <a:gd name="T41" fmla="*/ 13 h 65"/>
                  <a:gd name="T42" fmla="*/ 9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7 w 63"/>
                  <a:gd name="T61" fmla="*/ 13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9" y="55"/>
                    </a:lnTo>
                    <a:lnTo>
                      <a:pt x="4" y="51"/>
                    </a:lnTo>
                    <a:lnTo>
                      <a:pt x="2" y="45"/>
                    </a:lnTo>
                    <a:lnTo>
                      <a:pt x="0" y="39"/>
                    </a:lnTo>
                    <a:lnTo>
                      <a:pt x="0" y="33"/>
                    </a:lnTo>
                    <a:lnTo>
                      <a:pt x="0" y="25"/>
                    </a:lnTo>
                    <a:lnTo>
                      <a:pt x="2" y="19"/>
                    </a:lnTo>
                    <a:lnTo>
                      <a:pt x="4" y="13"/>
                    </a:lnTo>
                    <a:lnTo>
                      <a:pt x="9" y="10"/>
                    </a:lnTo>
                    <a:lnTo>
                      <a:pt x="13" y="6"/>
                    </a:lnTo>
                    <a:lnTo>
                      <a:pt x="19" y="2"/>
                    </a:lnTo>
                    <a:lnTo>
                      <a:pt x="25" y="0"/>
                    </a:lnTo>
                    <a:lnTo>
                      <a:pt x="31" y="0"/>
                    </a:lnTo>
                    <a:lnTo>
                      <a:pt x="37" y="0"/>
                    </a:lnTo>
                    <a:lnTo>
                      <a:pt x="43" y="2"/>
                    </a:lnTo>
                    <a:lnTo>
                      <a:pt x="49" y="6"/>
                    </a:lnTo>
                    <a:lnTo>
                      <a:pt x="55" y="10"/>
                    </a:lnTo>
                    <a:lnTo>
                      <a:pt x="57" y="13"/>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1" name="Freeform 834"/>
              <p:cNvSpPr>
                <a:spLocks/>
              </p:cNvSpPr>
              <p:nvPr/>
            </p:nvSpPr>
            <p:spPr bwMode="auto">
              <a:xfrm>
                <a:off x="4678" y="2522"/>
                <a:ext cx="65" cy="65"/>
              </a:xfrm>
              <a:custGeom>
                <a:avLst/>
                <a:gdLst>
                  <a:gd name="T0" fmla="*/ 65 w 65"/>
                  <a:gd name="T1" fmla="*/ 34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4 h 65"/>
                  <a:gd name="T34" fmla="*/ 0 w 65"/>
                  <a:gd name="T35" fmla="*/ 28 h 65"/>
                  <a:gd name="T36" fmla="*/ 2 w 65"/>
                  <a:gd name="T37" fmla="*/ 20 h 65"/>
                  <a:gd name="T38" fmla="*/ 6 w 65"/>
                  <a:gd name="T39" fmla="*/ 16 h 65"/>
                  <a:gd name="T40" fmla="*/ 9 w 65"/>
                  <a:gd name="T41" fmla="*/ 10 h 65"/>
                  <a:gd name="T42" fmla="*/ 13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39"/>
                    </a:lnTo>
                    <a:lnTo>
                      <a:pt x="61"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0" y="39"/>
                    </a:lnTo>
                    <a:lnTo>
                      <a:pt x="0" y="34"/>
                    </a:lnTo>
                    <a:lnTo>
                      <a:pt x="0" y="28"/>
                    </a:lnTo>
                    <a:lnTo>
                      <a:pt x="2" y="20"/>
                    </a:lnTo>
                    <a:lnTo>
                      <a:pt x="6"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8"/>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2" name="Freeform 835"/>
              <p:cNvSpPr>
                <a:spLocks/>
              </p:cNvSpPr>
              <p:nvPr/>
            </p:nvSpPr>
            <p:spPr bwMode="auto">
              <a:xfrm>
                <a:off x="4678" y="2522"/>
                <a:ext cx="65" cy="65"/>
              </a:xfrm>
              <a:custGeom>
                <a:avLst/>
                <a:gdLst>
                  <a:gd name="T0" fmla="*/ 65 w 65"/>
                  <a:gd name="T1" fmla="*/ 34 h 65"/>
                  <a:gd name="T2" fmla="*/ 65 w 65"/>
                  <a:gd name="T3" fmla="*/ 34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4 h 65"/>
                  <a:gd name="T36" fmla="*/ 0 w 65"/>
                  <a:gd name="T37" fmla="*/ 28 h 65"/>
                  <a:gd name="T38" fmla="*/ 2 w 65"/>
                  <a:gd name="T39" fmla="*/ 20 h 65"/>
                  <a:gd name="T40" fmla="*/ 6 w 65"/>
                  <a:gd name="T41" fmla="*/ 16 h 65"/>
                  <a:gd name="T42" fmla="*/ 9 w 65"/>
                  <a:gd name="T43" fmla="*/ 10 h 65"/>
                  <a:gd name="T44" fmla="*/ 13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39"/>
                    </a:lnTo>
                    <a:lnTo>
                      <a:pt x="61"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0" y="39"/>
                    </a:lnTo>
                    <a:lnTo>
                      <a:pt x="0" y="34"/>
                    </a:lnTo>
                    <a:lnTo>
                      <a:pt x="0" y="28"/>
                    </a:lnTo>
                    <a:lnTo>
                      <a:pt x="2" y="20"/>
                    </a:lnTo>
                    <a:lnTo>
                      <a:pt x="6"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3" name="Freeform 836"/>
              <p:cNvSpPr>
                <a:spLocks/>
              </p:cNvSpPr>
              <p:nvPr/>
            </p:nvSpPr>
            <p:spPr bwMode="auto">
              <a:xfrm>
                <a:off x="4650" y="2508"/>
                <a:ext cx="63" cy="65"/>
              </a:xfrm>
              <a:custGeom>
                <a:avLst/>
                <a:gdLst>
                  <a:gd name="T0" fmla="*/ 0 w 63"/>
                  <a:gd name="T1" fmla="*/ 34 h 65"/>
                  <a:gd name="T2" fmla="*/ 0 w 63"/>
                  <a:gd name="T3" fmla="*/ 26 h 65"/>
                  <a:gd name="T4" fmla="*/ 2 w 63"/>
                  <a:gd name="T5" fmla="*/ 20 h 65"/>
                  <a:gd name="T6" fmla="*/ 4 w 63"/>
                  <a:gd name="T7" fmla="*/ 16 h 65"/>
                  <a:gd name="T8" fmla="*/ 8 w 63"/>
                  <a:gd name="T9" fmla="*/ 10 h 65"/>
                  <a:gd name="T10" fmla="*/ 14 w 63"/>
                  <a:gd name="T11" fmla="*/ 6 h 65"/>
                  <a:gd name="T12" fmla="*/ 20 w 63"/>
                  <a:gd name="T13" fmla="*/ 4 h 65"/>
                  <a:gd name="T14" fmla="*/ 26 w 63"/>
                  <a:gd name="T15" fmla="*/ 2 h 65"/>
                  <a:gd name="T16" fmla="*/ 32 w 63"/>
                  <a:gd name="T17" fmla="*/ 0 h 65"/>
                  <a:gd name="T18" fmla="*/ 37 w 63"/>
                  <a:gd name="T19" fmla="*/ 2 h 65"/>
                  <a:gd name="T20" fmla="*/ 43 w 63"/>
                  <a:gd name="T21" fmla="*/ 4 h 65"/>
                  <a:gd name="T22" fmla="*/ 49 w 63"/>
                  <a:gd name="T23" fmla="*/ 6 h 65"/>
                  <a:gd name="T24" fmla="*/ 53 w 63"/>
                  <a:gd name="T25" fmla="*/ 10 h 65"/>
                  <a:gd name="T26" fmla="*/ 57 w 63"/>
                  <a:gd name="T27" fmla="*/ 16 h 65"/>
                  <a:gd name="T28" fmla="*/ 61 w 63"/>
                  <a:gd name="T29" fmla="*/ 20 h 65"/>
                  <a:gd name="T30" fmla="*/ 63 w 63"/>
                  <a:gd name="T31" fmla="*/ 26 h 65"/>
                  <a:gd name="T32" fmla="*/ 63 w 63"/>
                  <a:gd name="T33" fmla="*/ 34 h 65"/>
                  <a:gd name="T34" fmla="*/ 63 w 63"/>
                  <a:gd name="T35" fmla="*/ 40 h 65"/>
                  <a:gd name="T36" fmla="*/ 61 w 63"/>
                  <a:gd name="T37" fmla="*/ 46 h 65"/>
                  <a:gd name="T38" fmla="*/ 57 w 63"/>
                  <a:gd name="T39" fmla="*/ 51 h 65"/>
                  <a:gd name="T40" fmla="*/ 53 w 63"/>
                  <a:gd name="T41" fmla="*/ 55 h 65"/>
                  <a:gd name="T42" fmla="*/ 49 w 63"/>
                  <a:gd name="T43" fmla="*/ 59 h 65"/>
                  <a:gd name="T44" fmla="*/ 43 w 63"/>
                  <a:gd name="T45" fmla="*/ 63 h 65"/>
                  <a:gd name="T46" fmla="*/ 37 w 63"/>
                  <a:gd name="T47" fmla="*/ 65 h 65"/>
                  <a:gd name="T48" fmla="*/ 32 w 63"/>
                  <a:gd name="T49" fmla="*/ 65 h 65"/>
                  <a:gd name="T50" fmla="*/ 26 w 63"/>
                  <a:gd name="T51" fmla="*/ 65 h 65"/>
                  <a:gd name="T52" fmla="*/ 20 w 63"/>
                  <a:gd name="T53" fmla="*/ 63 h 65"/>
                  <a:gd name="T54" fmla="*/ 14 w 63"/>
                  <a:gd name="T55" fmla="*/ 59 h 65"/>
                  <a:gd name="T56" fmla="*/ 8 w 63"/>
                  <a:gd name="T57" fmla="*/ 55 h 65"/>
                  <a:gd name="T58" fmla="*/ 4 w 63"/>
                  <a:gd name="T59" fmla="*/ 51 h 65"/>
                  <a:gd name="T60" fmla="*/ 2 w 63"/>
                  <a:gd name="T61" fmla="*/ 46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6"/>
                    </a:lnTo>
                    <a:lnTo>
                      <a:pt x="2" y="20"/>
                    </a:lnTo>
                    <a:lnTo>
                      <a:pt x="4" y="16"/>
                    </a:lnTo>
                    <a:lnTo>
                      <a:pt x="8" y="10"/>
                    </a:lnTo>
                    <a:lnTo>
                      <a:pt x="14" y="6"/>
                    </a:lnTo>
                    <a:lnTo>
                      <a:pt x="20" y="4"/>
                    </a:lnTo>
                    <a:lnTo>
                      <a:pt x="26" y="2"/>
                    </a:lnTo>
                    <a:lnTo>
                      <a:pt x="32" y="0"/>
                    </a:lnTo>
                    <a:lnTo>
                      <a:pt x="37" y="2"/>
                    </a:lnTo>
                    <a:lnTo>
                      <a:pt x="43" y="4"/>
                    </a:lnTo>
                    <a:lnTo>
                      <a:pt x="49" y="6"/>
                    </a:lnTo>
                    <a:lnTo>
                      <a:pt x="53" y="10"/>
                    </a:lnTo>
                    <a:lnTo>
                      <a:pt x="57" y="16"/>
                    </a:lnTo>
                    <a:lnTo>
                      <a:pt x="61" y="20"/>
                    </a:lnTo>
                    <a:lnTo>
                      <a:pt x="63" y="26"/>
                    </a:lnTo>
                    <a:lnTo>
                      <a:pt x="63" y="34"/>
                    </a:lnTo>
                    <a:lnTo>
                      <a:pt x="63" y="40"/>
                    </a:lnTo>
                    <a:lnTo>
                      <a:pt x="61" y="46"/>
                    </a:lnTo>
                    <a:lnTo>
                      <a:pt x="57" y="51"/>
                    </a:lnTo>
                    <a:lnTo>
                      <a:pt x="53" y="55"/>
                    </a:lnTo>
                    <a:lnTo>
                      <a:pt x="49" y="59"/>
                    </a:lnTo>
                    <a:lnTo>
                      <a:pt x="43" y="63"/>
                    </a:lnTo>
                    <a:lnTo>
                      <a:pt x="37" y="65"/>
                    </a:lnTo>
                    <a:lnTo>
                      <a:pt x="32" y="65"/>
                    </a:lnTo>
                    <a:lnTo>
                      <a:pt x="26" y="65"/>
                    </a:lnTo>
                    <a:lnTo>
                      <a:pt x="20" y="63"/>
                    </a:lnTo>
                    <a:lnTo>
                      <a:pt x="14" y="59"/>
                    </a:lnTo>
                    <a:lnTo>
                      <a:pt x="8" y="55"/>
                    </a:lnTo>
                    <a:lnTo>
                      <a:pt x="4" y="51"/>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4" name="Freeform 837"/>
              <p:cNvSpPr>
                <a:spLocks/>
              </p:cNvSpPr>
              <p:nvPr/>
            </p:nvSpPr>
            <p:spPr bwMode="auto">
              <a:xfrm>
                <a:off x="4650" y="2508"/>
                <a:ext cx="63" cy="65"/>
              </a:xfrm>
              <a:custGeom>
                <a:avLst/>
                <a:gdLst>
                  <a:gd name="T0" fmla="*/ 0 w 63"/>
                  <a:gd name="T1" fmla="*/ 34 h 65"/>
                  <a:gd name="T2" fmla="*/ 0 w 63"/>
                  <a:gd name="T3" fmla="*/ 34 h 65"/>
                  <a:gd name="T4" fmla="*/ 0 w 63"/>
                  <a:gd name="T5" fmla="*/ 26 h 65"/>
                  <a:gd name="T6" fmla="*/ 2 w 63"/>
                  <a:gd name="T7" fmla="*/ 20 h 65"/>
                  <a:gd name="T8" fmla="*/ 4 w 63"/>
                  <a:gd name="T9" fmla="*/ 16 h 65"/>
                  <a:gd name="T10" fmla="*/ 8 w 63"/>
                  <a:gd name="T11" fmla="*/ 10 h 65"/>
                  <a:gd name="T12" fmla="*/ 14 w 63"/>
                  <a:gd name="T13" fmla="*/ 6 h 65"/>
                  <a:gd name="T14" fmla="*/ 20 w 63"/>
                  <a:gd name="T15" fmla="*/ 4 h 65"/>
                  <a:gd name="T16" fmla="*/ 26 w 63"/>
                  <a:gd name="T17" fmla="*/ 2 h 65"/>
                  <a:gd name="T18" fmla="*/ 32 w 63"/>
                  <a:gd name="T19" fmla="*/ 0 h 65"/>
                  <a:gd name="T20" fmla="*/ 37 w 63"/>
                  <a:gd name="T21" fmla="*/ 2 h 65"/>
                  <a:gd name="T22" fmla="*/ 43 w 63"/>
                  <a:gd name="T23" fmla="*/ 4 h 65"/>
                  <a:gd name="T24" fmla="*/ 49 w 63"/>
                  <a:gd name="T25" fmla="*/ 6 h 65"/>
                  <a:gd name="T26" fmla="*/ 53 w 63"/>
                  <a:gd name="T27" fmla="*/ 10 h 65"/>
                  <a:gd name="T28" fmla="*/ 57 w 63"/>
                  <a:gd name="T29" fmla="*/ 16 h 65"/>
                  <a:gd name="T30" fmla="*/ 61 w 63"/>
                  <a:gd name="T31" fmla="*/ 20 h 65"/>
                  <a:gd name="T32" fmla="*/ 63 w 63"/>
                  <a:gd name="T33" fmla="*/ 26 h 65"/>
                  <a:gd name="T34" fmla="*/ 63 w 63"/>
                  <a:gd name="T35" fmla="*/ 34 h 65"/>
                  <a:gd name="T36" fmla="*/ 63 w 63"/>
                  <a:gd name="T37" fmla="*/ 40 h 65"/>
                  <a:gd name="T38" fmla="*/ 61 w 63"/>
                  <a:gd name="T39" fmla="*/ 46 h 65"/>
                  <a:gd name="T40" fmla="*/ 57 w 63"/>
                  <a:gd name="T41" fmla="*/ 51 h 65"/>
                  <a:gd name="T42" fmla="*/ 53 w 63"/>
                  <a:gd name="T43" fmla="*/ 55 h 65"/>
                  <a:gd name="T44" fmla="*/ 49 w 63"/>
                  <a:gd name="T45" fmla="*/ 59 h 65"/>
                  <a:gd name="T46" fmla="*/ 43 w 63"/>
                  <a:gd name="T47" fmla="*/ 63 h 65"/>
                  <a:gd name="T48" fmla="*/ 37 w 63"/>
                  <a:gd name="T49" fmla="*/ 65 h 65"/>
                  <a:gd name="T50" fmla="*/ 32 w 63"/>
                  <a:gd name="T51" fmla="*/ 65 h 65"/>
                  <a:gd name="T52" fmla="*/ 26 w 63"/>
                  <a:gd name="T53" fmla="*/ 65 h 65"/>
                  <a:gd name="T54" fmla="*/ 20 w 63"/>
                  <a:gd name="T55" fmla="*/ 63 h 65"/>
                  <a:gd name="T56" fmla="*/ 14 w 63"/>
                  <a:gd name="T57" fmla="*/ 59 h 65"/>
                  <a:gd name="T58" fmla="*/ 8 w 63"/>
                  <a:gd name="T59" fmla="*/ 55 h 65"/>
                  <a:gd name="T60" fmla="*/ 4 w 63"/>
                  <a:gd name="T61" fmla="*/ 51 h 65"/>
                  <a:gd name="T62" fmla="*/ 2 w 63"/>
                  <a:gd name="T63" fmla="*/ 46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6"/>
                    </a:lnTo>
                    <a:lnTo>
                      <a:pt x="2" y="20"/>
                    </a:lnTo>
                    <a:lnTo>
                      <a:pt x="4" y="16"/>
                    </a:lnTo>
                    <a:lnTo>
                      <a:pt x="8" y="10"/>
                    </a:lnTo>
                    <a:lnTo>
                      <a:pt x="14" y="6"/>
                    </a:lnTo>
                    <a:lnTo>
                      <a:pt x="20" y="4"/>
                    </a:lnTo>
                    <a:lnTo>
                      <a:pt x="26" y="2"/>
                    </a:lnTo>
                    <a:lnTo>
                      <a:pt x="32" y="0"/>
                    </a:lnTo>
                    <a:lnTo>
                      <a:pt x="37" y="2"/>
                    </a:lnTo>
                    <a:lnTo>
                      <a:pt x="43" y="4"/>
                    </a:lnTo>
                    <a:lnTo>
                      <a:pt x="49" y="6"/>
                    </a:lnTo>
                    <a:lnTo>
                      <a:pt x="53" y="10"/>
                    </a:lnTo>
                    <a:lnTo>
                      <a:pt x="57" y="16"/>
                    </a:lnTo>
                    <a:lnTo>
                      <a:pt x="61" y="20"/>
                    </a:lnTo>
                    <a:lnTo>
                      <a:pt x="63" y="26"/>
                    </a:lnTo>
                    <a:lnTo>
                      <a:pt x="63" y="34"/>
                    </a:lnTo>
                    <a:lnTo>
                      <a:pt x="63" y="40"/>
                    </a:lnTo>
                    <a:lnTo>
                      <a:pt x="61" y="46"/>
                    </a:lnTo>
                    <a:lnTo>
                      <a:pt x="57" y="51"/>
                    </a:lnTo>
                    <a:lnTo>
                      <a:pt x="53" y="55"/>
                    </a:lnTo>
                    <a:lnTo>
                      <a:pt x="49" y="59"/>
                    </a:lnTo>
                    <a:lnTo>
                      <a:pt x="43" y="63"/>
                    </a:lnTo>
                    <a:lnTo>
                      <a:pt x="37" y="65"/>
                    </a:lnTo>
                    <a:lnTo>
                      <a:pt x="32" y="65"/>
                    </a:lnTo>
                    <a:lnTo>
                      <a:pt x="26" y="65"/>
                    </a:lnTo>
                    <a:lnTo>
                      <a:pt x="20" y="63"/>
                    </a:lnTo>
                    <a:lnTo>
                      <a:pt x="14" y="59"/>
                    </a:lnTo>
                    <a:lnTo>
                      <a:pt x="8" y="55"/>
                    </a:lnTo>
                    <a:lnTo>
                      <a:pt x="4" y="51"/>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5" name="Freeform 838"/>
              <p:cNvSpPr>
                <a:spLocks/>
              </p:cNvSpPr>
              <p:nvPr/>
            </p:nvSpPr>
            <p:spPr bwMode="auto">
              <a:xfrm>
                <a:off x="4591" y="2575"/>
                <a:ext cx="65" cy="65"/>
              </a:xfrm>
              <a:custGeom>
                <a:avLst/>
                <a:gdLst>
                  <a:gd name="T0" fmla="*/ 65 w 65"/>
                  <a:gd name="T1" fmla="*/ 32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3 h 65"/>
                  <a:gd name="T16" fmla="*/ 31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6 h 65"/>
                  <a:gd name="T30" fmla="*/ 2 w 65"/>
                  <a:gd name="T31" fmla="*/ 40 h 65"/>
                  <a:gd name="T32" fmla="*/ 0 w 65"/>
                  <a:gd name="T33" fmla="*/ 32 h 65"/>
                  <a:gd name="T34" fmla="*/ 2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6 w 65"/>
                  <a:gd name="T47" fmla="*/ 0 h 65"/>
                  <a:gd name="T48" fmla="*/ 31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6"/>
                    </a:lnTo>
                    <a:lnTo>
                      <a:pt x="2" y="40"/>
                    </a:lnTo>
                    <a:lnTo>
                      <a:pt x="0" y="32"/>
                    </a:lnTo>
                    <a:lnTo>
                      <a:pt x="2"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5" y="26"/>
                    </a:lnTo>
                    <a:lnTo>
                      <a:pt x="65"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6" name="Freeform 839"/>
              <p:cNvSpPr>
                <a:spLocks/>
              </p:cNvSpPr>
              <p:nvPr/>
            </p:nvSpPr>
            <p:spPr bwMode="auto">
              <a:xfrm>
                <a:off x="4591" y="2575"/>
                <a:ext cx="65" cy="65"/>
              </a:xfrm>
              <a:custGeom>
                <a:avLst/>
                <a:gdLst>
                  <a:gd name="T0" fmla="*/ 65 w 65"/>
                  <a:gd name="T1" fmla="*/ 32 h 65"/>
                  <a:gd name="T2" fmla="*/ 65 w 65"/>
                  <a:gd name="T3" fmla="*/ 32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3 h 65"/>
                  <a:gd name="T18" fmla="*/ 31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6 h 65"/>
                  <a:gd name="T32" fmla="*/ 2 w 65"/>
                  <a:gd name="T33" fmla="*/ 40 h 65"/>
                  <a:gd name="T34" fmla="*/ 0 w 65"/>
                  <a:gd name="T35" fmla="*/ 32 h 65"/>
                  <a:gd name="T36" fmla="*/ 2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6 w 65"/>
                  <a:gd name="T49" fmla="*/ 0 h 65"/>
                  <a:gd name="T50" fmla="*/ 31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6"/>
                    </a:lnTo>
                    <a:lnTo>
                      <a:pt x="2" y="40"/>
                    </a:lnTo>
                    <a:lnTo>
                      <a:pt x="0" y="32"/>
                    </a:lnTo>
                    <a:lnTo>
                      <a:pt x="2"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7" name="Freeform 840"/>
              <p:cNvSpPr>
                <a:spLocks/>
              </p:cNvSpPr>
              <p:nvPr/>
            </p:nvSpPr>
            <p:spPr bwMode="auto">
              <a:xfrm>
                <a:off x="4591" y="2516"/>
                <a:ext cx="65" cy="63"/>
              </a:xfrm>
              <a:custGeom>
                <a:avLst/>
                <a:gdLst>
                  <a:gd name="T0" fmla="*/ 65 w 65"/>
                  <a:gd name="T1" fmla="*/ 32 h 63"/>
                  <a:gd name="T2" fmla="*/ 65 w 65"/>
                  <a:gd name="T3" fmla="*/ 38 h 63"/>
                  <a:gd name="T4" fmla="*/ 63 w 65"/>
                  <a:gd name="T5" fmla="*/ 43 h 63"/>
                  <a:gd name="T6" fmla="*/ 59 w 65"/>
                  <a:gd name="T7" fmla="*/ 49 h 63"/>
                  <a:gd name="T8" fmla="*/ 55 w 65"/>
                  <a:gd name="T9" fmla="*/ 55 h 63"/>
                  <a:gd name="T10" fmla="*/ 51 w 65"/>
                  <a:gd name="T11" fmla="*/ 57 h 63"/>
                  <a:gd name="T12" fmla="*/ 45 w 65"/>
                  <a:gd name="T13" fmla="*/ 61 h 63"/>
                  <a:gd name="T14" fmla="*/ 39 w 65"/>
                  <a:gd name="T15" fmla="*/ 63 h 63"/>
                  <a:gd name="T16" fmla="*/ 31 w 65"/>
                  <a:gd name="T17" fmla="*/ 63 h 63"/>
                  <a:gd name="T18" fmla="*/ 26 w 65"/>
                  <a:gd name="T19" fmla="*/ 63 h 63"/>
                  <a:gd name="T20" fmla="*/ 20 w 65"/>
                  <a:gd name="T21" fmla="*/ 61 h 63"/>
                  <a:gd name="T22" fmla="*/ 14 w 65"/>
                  <a:gd name="T23" fmla="*/ 57 h 63"/>
                  <a:gd name="T24" fmla="*/ 10 w 65"/>
                  <a:gd name="T25" fmla="*/ 55 h 63"/>
                  <a:gd name="T26" fmla="*/ 6 w 65"/>
                  <a:gd name="T27" fmla="*/ 49 h 63"/>
                  <a:gd name="T28" fmla="*/ 2 w 65"/>
                  <a:gd name="T29" fmla="*/ 43 h 63"/>
                  <a:gd name="T30" fmla="*/ 2 w 65"/>
                  <a:gd name="T31" fmla="*/ 38 h 63"/>
                  <a:gd name="T32" fmla="*/ 0 w 65"/>
                  <a:gd name="T33" fmla="*/ 32 h 63"/>
                  <a:gd name="T34" fmla="*/ 2 w 65"/>
                  <a:gd name="T35" fmla="*/ 26 h 63"/>
                  <a:gd name="T36" fmla="*/ 2 w 65"/>
                  <a:gd name="T37" fmla="*/ 20 h 63"/>
                  <a:gd name="T38" fmla="*/ 6 w 65"/>
                  <a:gd name="T39" fmla="*/ 14 h 63"/>
                  <a:gd name="T40" fmla="*/ 10 w 65"/>
                  <a:gd name="T41" fmla="*/ 8 h 63"/>
                  <a:gd name="T42" fmla="*/ 14 w 65"/>
                  <a:gd name="T43" fmla="*/ 6 h 63"/>
                  <a:gd name="T44" fmla="*/ 20 w 65"/>
                  <a:gd name="T45" fmla="*/ 2 h 63"/>
                  <a:gd name="T46" fmla="*/ 26 w 65"/>
                  <a:gd name="T47" fmla="*/ 0 h 63"/>
                  <a:gd name="T48" fmla="*/ 31 w 65"/>
                  <a:gd name="T49" fmla="*/ 0 h 63"/>
                  <a:gd name="T50" fmla="*/ 39 w 65"/>
                  <a:gd name="T51" fmla="*/ 0 h 63"/>
                  <a:gd name="T52" fmla="*/ 45 w 65"/>
                  <a:gd name="T53" fmla="*/ 2 h 63"/>
                  <a:gd name="T54" fmla="*/ 51 w 65"/>
                  <a:gd name="T55" fmla="*/ 6 h 63"/>
                  <a:gd name="T56" fmla="*/ 55 w 65"/>
                  <a:gd name="T57" fmla="*/ 8 h 63"/>
                  <a:gd name="T58" fmla="*/ 59 w 65"/>
                  <a:gd name="T59" fmla="*/ 14 h 63"/>
                  <a:gd name="T60" fmla="*/ 63 w 65"/>
                  <a:gd name="T61" fmla="*/ 20 h 63"/>
                  <a:gd name="T62" fmla="*/ 65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5" y="38"/>
                    </a:lnTo>
                    <a:lnTo>
                      <a:pt x="63" y="43"/>
                    </a:lnTo>
                    <a:lnTo>
                      <a:pt x="59" y="49"/>
                    </a:lnTo>
                    <a:lnTo>
                      <a:pt x="55" y="55"/>
                    </a:lnTo>
                    <a:lnTo>
                      <a:pt x="51" y="57"/>
                    </a:lnTo>
                    <a:lnTo>
                      <a:pt x="45" y="61"/>
                    </a:lnTo>
                    <a:lnTo>
                      <a:pt x="39" y="63"/>
                    </a:lnTo>
                    <a:lnTo>
                      <a:pt x="31" y="63"/>
                    </a:lnTo>
                    <a:lnTo>
                      <a:pt x="26" y="63"/>
                    </a:lnTo>
                    <a:lnTo>
                      <a:pt x="20" y="61"/>
                    </a:lnTo>
                    <a:lnTo>
                      <a:pt x="14" y="57"/>
                    </a:lnTo>
                    <a:lnTo>
                      <a:pt x="10" y="55"/>
                    </a:lnTo>
                    <a:lnTo>
                      <a:pt x="6" y="49"/>
                    </a:lnTo>
                    <a:lnTo>
                      <a:pt x="2" y="43"/>
                    </a:lnTo>
                    <a:lnTo>
                      <a:pt x="2" y="38"/>
                    </a:lnTo>
                    <a:lnTo>
                      <a:pt x="0" y="32"/>
                    </a:lnTo>
                    <a:lnTo>
                      <a:pt x="2" y="26"/>
                    </a:lnTo>
                    <a:lnTo>
                      <a:pt x="2" y="20"/>
                    </a:lnTo>
                    <a:lnTo>
                      <a:pt x="6" y="14"/>
                    </a:lnTo>
                    <a:lnTo>
                      <a:pt x="10" y="8"/>
                    </a:lnTo>
                    <a:lnTo>
                      <a:pt x="14" y="6"/>
                    </a:lnTo>
                    <a:lnTo>
                      <a:pt x="20" y="2"/>
                    </a:lnTo>
                    <a:lnTo>
                      <a:pt x="26" y="0"/>
                    </a:lnTo>
                    <a:lnTo>
                      <a:pt x="31" y="0"/>
                    </a:lnTo>
                    <a:lnTo>
                      <a:pt x="39" y="0"/>
                    </a:lnTo>
                    <a:lnTo>
                      <a:pt x="45" y="2"/>
                    </a:lnTo>
                    <a:lnTo>
                      <a:pt x="51" y="6"/>
                    </a:lnTo>
                    <a:lnTo>
                      <a:pt x="55" y="8"/>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8" name="Freeform 841"/>
              <p:cNvSpPr>
                <a:spLocks/>
              </p:cNvSpPr>
              <p:nvPr/>
            </p:nvSpPr>
            <p:spPr bwMode="auto">
              <a:xfrm>
                <a:off x="4591" y="2516"/>
                <a:ext cx="65" cy="63"/>
              </a:xfrm>
              <a:custGeom>
                <a:avLst/>
                <a:gdLst>
                  <a:gd name="T0" fmla="*/ 65 w 65"/>
                  <a:gd name="T1" fmla="*/ 32 h 63"/>
                  <a:gd name="T2" fmla="*/ 65 w 65"/>
                  <a:gd name="T3" fmla="*/ 32 h 63"/>
                  <a:gd name="T4" fmla="*/ 65 w 65"/>
                  <a:gd name="T5" fmla="*/ 38 h 63"/>
                  <a:gd name="T6" fmla="*/ 63 w 65"/>
                  <a:gd name="T7" fmla="*/ 43 h 63"/>
                  <a:gd name="T8" fmla="*/ 59 w 65"/>
                  <a:gd name="T9" fmla="*/ 49 h 63"/>
                  <a:gd name="T10" fmla="*/ 55 w 65"/>
                  <a:gd name="T11" fmla="*/ 55 h 63"/>
                  <a:gd name="T12" fmla="*/ 51 w 65"/>
                  <a:gd name="T13" fmla="*/ 57 h 63"/>
                  <a:gd name="T14" fmla="*/ 45 w 65"/>
                  <a:gd name="T15" fmla="*/ 61 h 63"/>
                  <a:gd name="T16" fmla="*/ 39 w 65"/>
                  <a:gd name="T17" fmla="*/ 63 h 63"/>
                  <a:gd name="T18" fmla="*/ 31 w 65"/>
                  <a:gd name="T19" fmla="*/ 63 h 63"/>
                  <a:gd name="T20" fmla="*/ 26 w 65"/>
                  <a:gd name="T21" fmla="*/ 63 h 63"/>
                  <a:gd name="T22" fmla="*/ 20 w 65"/>
                  <a:gd name="T23" fmla="*/ 61 h 63"/>
                  <a:gd name="T24" fmla="*/ 14 w 65"/>
                  <a:gd name="T25" fmla="*/ 57 h 63"/>
                  <a:gd name="T26" fmla="*/ 10 w 65"/>
                  <a:gd name="T27" fmla="*/ 55 h 63"/>
                  <a:gd name="T28" fmla="*/ 6 w 65"/>
                  <a:gd name="T29" fmla="*/ 49 h 63"/>
                  <a:gd name="T30" fmla="*/ 2 w 65"/>
                  <a:gd name="T31" fmla="*/ 43 h 63"/>
                  <a:gd name="T32" fmla="*/ 2 w 65"/>
                  <a:gd name="T33" fmla="*/ 38 h 63"/>
                  <a:gd name="T34" fmla="*/ 0 w 65"/>
                  <a:gd name="T35" fmla="*/ 32 h 63"/>
                  <a:gd name="T36" fmla="*/ 2 w 65"/>
                  <a:gd name="T37" fmla="*/ 26 h 63"/>
                  <a:gd name="T38" fmla="*/ 2 w 65"/>
                  <a:gd name="T39" fmla="*/ 20 h 63"/>
                  <a:gd name="T40" fmla="*/ 6 w 65"/>
                  <a:gd name="T41" fmla="*/ 14 h 63"/>
                  <a:gd name="T42" fmla="*/ 10 w 65"/>
                  <a:gd name="T43" fmla="*/ 8 h 63"/>
                  <a:gd name="T44" fmla="*/ 14 w 65"/>
                  <a:gd name="T45" fmla="*/ 6 h 63"/>
                  <a:gd name="T46" fmla="*/ 20 w 65"/>
                  <a:gd name="T47" fmla="*/ 2 h 63"/>
                  <a:gd name="T48" fmla="*/ 26 w 65"/>
                  <a:gd name="T49" fmla="*/ 0 h 63"/>
                  <a:gd name="T50" fmla="*/ 31 w 65"/>
                  <a:gd name="T51" fmla="*/ 0 h 63"/>
                  <a:gd name="T52" fmla="*/ 39 w 65"/>
                  <a:gd name="T53" fmla="*/ 0 h 63"/>
                  <a:gd name="T54" fmla="*/ 45 w 65"/>
                  <a:gd name="T55" fmla="*/ 2 h 63"/>
                  <a:gd name="T56" fmla="*/ 51 w 65"/>
                  <a:gd name="T57" fmla="*/ 6 h 63"/>
                  <a:gd name="T58" fmla="*/ 55 w 65"/>
                  <a:gd name="T59" fmla="*/ 8 h 63"/>
                  <a:gd name="T60" fmla="*/ 59 w 65"/>
                  <a:gd name="T61" fmla="*/ 14 h 63"/>
                  <a:gd name="T62" fmla="*/ 63 w 65"/>
                  <a:gd name="T63" fmla="*/ 20 h 63"/>
                  <a:gd name="T64" fmla="*/ 65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5" y="38"/>
                    </a:lnTo>
                    <a:lnTo>
                      <a:pt x="63" y="43"/>
                    </a:lnTo>
                    <a:lnTo>
                      <a:pt x="59" y="49"/>
                    </a:lnTo>
                    <a:lnTo>
                      <a:pt x="55" y="55"/>
                    </a:lnTo>
                    <a:lnTo>
                      <a:pt x="51" y="57"/>
                    </a:lnTo>
                    <a:lnTo>
                      <a:pt x="45" y="61"/>
                    </a:lnTo>
                    <a:lnTo>
                      <a:pt x="39" y="63"/>
                    </a:lnTo>
                    <a:lnTo>
                      <a:pt x="31" y="63"/>
                    </a:lnTo>
                    <a:lnTo>
                      <a:pt x="26" y="63"/>
                    </a:lnTo>
                    <a:lnTo>
                      <a:pt x="20" y="61"/>
                    </a:lnTo>
                    <a:lnTo>
                      <a:pt x="14" y="57"/>
                    </a:lnTo>
                    <a:lnTo>
                      <a:pt x="10" y="55"/>
                    </a:lnTo>
                    <a:lnTo>
                      <a:pt x="6" y="49"/>
                    </a:lnTo>
                    <a:lnTo>
                      <a:pt x="2" y="43"/>
                    </a:lnTo>
                    <a:lnTo>
                      <a:pt x="2" y="38"/>
                    </a:lnTo>
                    <a:lnTo>
                      <a:pt x="0" y="32"/>
                    </a:lnTo>
                    <a:lnTo>
                      <a:pt x="2" y="26"/>
                    </a:lnTo>
                    <a:lnTo>
                      <a:pt x="2" y="20"/>
                    </a:lnTo>
                    <a:lnTo>
                      <a:pt x="6" y="14"/>
                    </a:lnTo>
                    <a:lnTo>
                      <a:pt x="10" y="8"/>
                    </a:lnTo>
                    <a:lnTo>
                      <a:pt x="14" y="6"/>
                    </a:lnTo>
                    <a:lnTo>
                      <a:pt x="20" y="2"/>
                    </a:lnTo>
                    <a:lnTo>
                      <a:pt x="26" y="0"/>
                    </a:lnTo>
                    <a:lnTo>
                      <a:pt x="31" y="0"/>
                    </a:lnTo>
                    <a:lnTo>
                      <a:pt x="39" y="0"/>
                    </a:lnTo>
                    <a:lnTo>
                      <a:pt x="45" y="2"/>
                    </a:lnTo>
                    <a:lnTo>
                      <a:pt x="51" y="6"/>
                    </a:lnTo>
                    <a:lnTo>
                      <a:pt x="55" y="8"/>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9" name="Freeform 842"/>
              <p:cNvSpPr>
                <a:spLocks/>
              </p:cNvSpPr>
              <p:nvPr/>
            </p:nvSpPr>
            <p:spPr bwMode="auto">
              <a:xfrm>
                <a:off x="4605" y="2485"/>
                <a:ext cx="65" cy="63"/>
              </a:xfrm>
              <a:custGeom>
                <a:avLst/>
                <a:gdLst>
                  <a:gd name="T0" fmla="*/ 0 w 65"/>
                  <a:gd name="T1" fmla="*/ 31 h 63"/>
                  <a:gd name="T2" fmla="*/ 2 w 65"/>
                  <a:gd name="T3" fmla="*/ 23 h 63"/>
                  <a:gd name="T4" fmla="*/ 2 w 65"/>
                  <a:gd name="T5" fmla="*/ 19 h 63"/>
                  <a:gd name="T6" fmla="*/ 6 w 65"/>
                  <a:gd name="T7" fmla="*/ 13 h 63"/>
                  <a:gd name="T8" fmla="*/ 10 w 65"/>
                  <a:gd name="T9" fmla="*/ 8 h 63"/>
                  <a:gd name="T10" fmla="*/ 16 w 65"/>
                  <a:gd name="T11" fmla="*/ 4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4 h 63"/>
                  <a:gd name="T24" fmla="*/ 55 w 65"/>
                  <a:gd name="T25" fmla="*/ 8 h 63"/>
                  <a:gd name="T26" fmla="*/ 59 w 65"/>
                  <a:gd name="T27" fmla="*/ 13 h 63"/>
                  <a:gd name="T28" fmla="*/ 63 w 65"/>
                  <a:gd name="T29" fmla="*/ 19 h 63"/>
                  <a:gd name="T30" fmla="*/ 65 w 65"/>
                  <a:gd name="T31" fmla="*/ 23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6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3"/>
                    </a:lnTo>
                    <a:lnTo>
                      <a:pt x="2" y="19"/>
                    </a:lnTo>
                    <a:lnTo>
                      <a:pt x="6" y="13"/>
                    </a:lnTo>
                    <a:lnTo>
                      <a:pt x="10" y="8"/>
                    </a:lnTo>
                    <a:lnTo>
                      <a:pt x="16" y="4"/>
                    </a:lnTo>
                    <a:lnTo>
                      <a:pt x="19" y="2"/>
                    </a:lnTo>
                    <a:lnTo>
                      <a:pt x="25" y="0"/>
                    </a:lnTo>
                    <a:lnTo>
                      <a:pt x="33" y="0"/>
                    </a:lnTo>
                    <a:lnTo>
                      <a:pt x="39" y="0"/>
                    </a:lnTo>
                    <a:lnTo>
                      <a:pt x="45" y="2"/>
                    </a:lnTo>
                    <a:lnTo>
                      <a:pt x="51" y="4"/>
                    </a:lnTo>
                    <a:lnTo>
                      <a:pt x="55" y="8"/>
                    </a:lnTo>
                    <a:lnTo>
                      <a:pt x="59" y="13"/>
                    </a:lnTo>
                    <a:lnTo>
                      <a:pt x="63" y="19"/>
                    </a:lnTo>
                    <a:lnTo>
                      <a:pt x="65" y="23"/>
                    </a:lnTo>
                    <a:lnTo>
                      <a:pt x="65" y="31"/>
                    </a:lnTo>
                    <a:lnTo>
                      <a:pt x="65" y="37"/>
                    </a:lnTo>
                    <a:lnTo>
                      <a:pt x="63" y="43"/>
                    </a:lnTo>
                    <a:lnTo>
                      <a:pt x="59" y="49"/>
                    </a:lnTo>
                    <a:lnTo>
                      <a:pt x="55" y="53"/>
                    </a:lnTo>
                    <a:lnTo>
                      <a:pt x="51" y="57"/>
                    </a:lnTo>
                    <a:lnTo>
                      <a:pt x="45" y="61"/>
                    </a:lnTo>
                    <a:lnTo>
                      <a:pt x="39" y="63"/>
                    </a:lnTo>
                    <a:lnTo>
                      <a:pt x="33" y="63"/>
                    </a:lnTo>
                    <a:lnTo>
                      <a:pt x="25" y="63"/>
                    </a:lnTo>
                    <a:lnTo>
                      <a:pt x="19" y="61"/>
                    </a:lnTo>
                    <a:lnTo>
                      <a:pt x="16"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0" name="Freeform 843"/>
              <p:cNvSpPr>
                <a:spLocks/>
              </p:cNvSpPr>
              <p:nvPr/>
            </p:nvSpPr>
            <p:spPr bwMode="auto">
              <a:xfrm>
                <a:off x="4605" y="2485"/>
                <a:ext cx="65" cy="63"/>
              </a:xfrm>
              <a:custGeom>
                <a:avLst/>
                <a:gdLst>
                  <a:gd name="T0" fmla="*/ 0 w 65"/>
                  <a:gd name="T1" fmla="*/ 31 h 63"/>
                  <a:gd name="T2" fmla="*/ 0 w 65"/>
                  <a:gd name="T3" fmla="*/ 31 h 63"/>
                  <a:gd name="T4" fmla="*/ 2 w 65"/>
                  <a:gd name="T5" fmla="*/ 23 h 63"/>
                  <a:gd name="T6" fmla="*/ 2 w 65"/>
                  <a:gd name="T7" fmla="*/ 19 h 63"/>
                  <a:gd name="T8" fmla="*/ 6 w 65"/>
                  <a:gd name="T9" fmla="*/ 13 h 63"/>
                  <a:gd name="T10" fmla="*/ 10 w 65"/>
                  <a:gd name="T11" fmla="*/ 8 h 63"/>
                  <a:gd name="T12" fmla="*/ 16 w 65"/>
                  <a:gd name="T13" fmla="*/ 4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4 h 63"/>
                  <a:gd name="T26" fmla="*/ 55 w 65"/>
                  <a:gd name="T27" fmla="*/ 8 h 63"/>
                  <a:gd name="T28" fmla="*/ 59 w 65"/>
                  <a:gd name="T29" fmla="*/ 13 h 63"/>
                  <a:gd name="T30" fmla="*/ 63 w 65"/>
                  <a:gd name="T31" fmla="*/ 19 h 63"/>
                  <a:gd name="T32" fmla="*/ 65 w 65"/>
                  <a:gd name="T33" fmla="*/ 23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6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3"/>
                    </a:lnTo>
                    <a:lnTo>
                      <a:pt x="2" y="19"/>
                    </a:lnTo>
                    <a:lnTo>
                      <a:pt x="6" y="13"/>
                    </a:lnTo>
                    <a:lnTo>
                      <a:pt x="10" y="8"/>
                    </a:lnTo>
                    <a:lnTo>
                      <a:pt x="16" y="4"/>
                    </a:lnTo>
                    <a:lnTo>
                      <a:pt x="19" y="2"/>
                    </a:lnTo>
                    <a:lnTo>
                      <a:pt x="25" y="0"/>
                    </a:lnTo>
                    <a:lnTo>
                      <a:pt x="33" y="0"/>
                    </a:lnTo>
                    <a:lnTo>
                      <a:pt x="39" y="0"/>
                    </a:lnTo>
                    <a:lnTo>
                      <a:pt x="45" y="2"/>
                    </a:lnTo>
                    <a:lnTo>
                      <a:pt x="51" y="4"/>
                    </a:lnTo>
                    <a:lnTo>
                      <a:pt x="55" y="8"/>
                    </a:lnTo>
                    <a:lnTo>
                      <a:pt x="59" y="13"/>
                    </a:lnTo>
                    <a:lnTo>
                      <a:pt x="63" y="19"/>
                    </a:lnTo>
                    <a:lnTo>
                      <a:pt x="65" y="23"/>
                    </a:lnTo>
                    <a:lnTo>
                      <a:pt x="65" y="31"/>
                    </a:lnTo>
                    <a:lnTo>
                      <a:pt x="65" y="37"/>
                    </a:lnTo>
                    <a:lnTo>
                      <a:pt x="63" y="43"/>
                    </a:lnTo>
                    <a:lnTo>
                      <a:pt x="59" y="49"/>
                    </a:lnTo>
                    <a:lnTo>
                      <a:pt x="55" y="53"/>
                    </a:lnTo>
                    <a:lnTo>
                      <a:pt x="51" y="57"/>
                    </a:lnTo>
                    <a:lnTo>
                      <a:pt x="45" y="61"/>
                    </a:lnTo>
                    <a:lnTo>
                      <a:pt x="39" y="63"/>
                    </a:lnTo>
                    <a:lnTo>
                      <a:pt x="33" y="63"/>
                    </a:lnTo>
                    <a:lnTo>
                      <a:pt x="25" y="63"/>
                    </a:lnTo>
                    <a:lnTo>
                      <a:pt x="19" y="61"/>
                    </a:lnTo>
                    <a:lnTo>
                      <a:pt x="16"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1" name="Freeform 844"/>
              <p:cNvSpPr>
                <a:spLocks/>
              </p:cNvSpPr>
              <p:nvPr/>
            </p:nvSpPr>
            <p:spPr bwMode="auto">
              <a:xfrm>
                <a:off x="4591" y="2433"/>
                <a:ext cx="63" cy="65"/>
              </a:xfrm>
              <a:custGeom>
                <a:avLst/>
                <a:gdLst>
                  <a:gd name="T0" fmla="*/ 31 w 63"/>
                  <a:gd name="T1" fmla="*/ 65 h 65"/>
                  <a:gd name="T2" fmla="*/ 24 w 63"/>
                  <a:gd name="T3" fmla="*/ 65 h 65"/>
                  <a:gd name="T4" fmla="*/ 20 w 63"/>
                  <a:gd name="T5" fmla="*/ 63 h 65"/>
                  <a:gd name="T6" fmla="*/ 14 w 63"/>
                  <a:gd name="T7" fmla="*/ 60 h 65"/>
                  <a:gd name="T8" fmla="*/ 8 w 63"/>
                  <a:gd name="T9" fmla="*/ 56 h 65"/>
                  <a:gd name="T10" fmla="*/ 4 w 63"/>
                  <a:gd name="T11" fmla="*/ 52 h 65"/>
                  <a:gd name="T12" fmla="*/ 2 w 63"/>
                  <a:gd name="T13" fmla="*/ 46 h 65"/>
                  <a:gd name="T14" fmla="*/ 0 w 63"/>
                  <a:gd name="T15" fmla="*/ 40 h 65"/>
                  <a:gd name="T16" fmla="*/ 0 w 63"/>
                  <a:gd name="T17" fmla="*/ 34 h 65"/>
                  <a:gd name="T18" fmla="*/ 0 w 63"/>
                  <a:gd name="T19" fmla="*/ 28 h 65"/>
                  <a:gd name="T20" fmla="*/ 2 w 63"/>
                  <a:gd name="T21" fmla="*/ 22 h 65"/>
                  <a:gd name="T22" fmla="*/ 4 w 63"/>
                  <a:gd name="T23" fmla="*/ 16 h 65"/>
                  <a:gd name="T24" fmla="*/ 8 w 63"/>
                  <a:gd name="T25" fmla="*/ 10 h 65"/>
                  <a:gd name="T26" fmla="*/ 14 w 63"/>
                  <a:gd name="T27" fmla="*/ 6 h 65"/>
                  <a:gd name="T28" fmla="*/ 20 w 63"/>
                  <a:gd name="T29" fmla="*/ 4 h 65"/>
                  <a:gd name="T30" fmla="*/ 24 w 63"/>
                  <a:gd name="T31" fmla="*/ 2 h 65"/>
                  <a:gd name="T32" fmla="*/ 31 w 63"/>
                  <a:gd name="T33" fmla="*/ 0 h 65"/>
                  <a:gd name="T34" fmla="*/ 37 w 63"/>
                  <a:gd name="T35" fmla="*/ 2 h 65"/>
                  <a:gd name="T36" fmla="*/ 43 w 63"/>
                  <a:gd name="T37" fmla="*/ 4 h 65"/>
                  <a:gd name="T38" fmla="*/ 49 w 63"/>
                  <a:gd name="T39" fmla="*/ 6 h 65"/>
                  <a:gd name="T40" fmla="*/ 53 w 63"/>
                  <a:gd name="T41" fmla="*/ 10 h 65"/>
                  <a:gd name="T42" fmla="*/ 57 w 63"/>
                  <a:gd name="T43" fmla="*/ 16 h 65"/>
                  <a:gd name="T44" fmla="*/ 61 w 63"/>
                  <a:gd name="T45" fmla="*/ 22 h 65"/>
                  <a:gd name="T46" fmla="*/ 63 w 63"/>
                  <a:gd name="T47" fmla="*/ 28 h 65"/>
                  <a:gd name="T48" fmla="*/ 63 w 63"/>
                  <a:gd name="T49" fmla="*/ 34 h 65"/>
                  <a:gd name="T50" fmla="*/ 63 w 63"/>
                  <a:gd name="T51" fmla="*/ 40 h 65"/>
                  <a:gd name="T52" fmla="*/ 61 w 63"/>
                  <a:gd name="T53" fmla="*/ 46 h 65"/>
                  <a:gd name="T54" fmla="*/ 57 w 63"/>
                  <a:gd name="T55" fmla="*/ 52 h 65"/>
                  <a:gd name="T56" fmla="*/ 53 w 63"/>
                  <a:gd name="T57" fmla="*/ 56 h 65"/>
                  <a:gd name="T58" fmla="*/ 49 w 63"/>
                  <a:gd name="T59" fmla="*/ 60 h 65"/>
                  <a:gd name="T60" fmla="*/ 43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4" y="65"/>
                    </a:lnTo>
                    <a:lnTo>
                      <a:pt x="20" y="63"/>
                    </a:lnTo>
                    <a:lnTo>
                      <a:pt x="14" y="60"/>
                    </a:lnTo>
                    <a:lnTo>
                      <a:pt x="8" y="56"/>
                    </a:lnTo>
                    <a:lnTo>
                      <a:pt x="4" y="52"/>
                    </a:lnTo>
                    <a:lnTo>
                      <a:pt x="2" y="46"/>
                    </a:lnTo>
                    <a:lnTo>
                      <a:pt x="0" y="40"/>
                    </a:lnTo>
                    <a:lnTo>
                      <a:pt x="0" y="34"/>
                    </a:lnTo>
                    <a:lnTo>
                      <a:pt x="0" y="28"/>
                    </a:lnTo>
                    <a:lnTo>
                      <a:pt x="2" y="22"/>
                    </a:lnTo>
                    <a:lnTo>
                      <a:pt x="4" y="16"/>
                    </a:lnTo>
                    <a:lnTo>
                      <a:pt x="8" y="10"/>
                    </a:lnTo>
                    <a:lnTo>
                      <a:pt x="14" y="6"/>
                    </a:lnTo>
                    <a:lnTo>
                      <a:pt x="20" y="4"/>
                    </a:lnTo>
                    <a:lnTo>
                      <a:pt x="24"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6"/>
                    </a:lnTo>
                    <a:lnTo>
                      <a:pt x="49" y="60"/>
                    </a:lnTo>
                    <a:lnTo>
                      <a:pt x="43"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2" name="Freeform 845"/>
              <p:cNvSpPr>
                <a:spLocks/>
              </p:cNvSpPr>
              <p:nvPr/>
            </p:nvSpPr>
            <p:spPr bwMode="auto">
              <a:xfrm>
                <a:off x="4591" y="2433"/>
                <a:ext cx="63" cy="65"/>
              </a:xfrm>
              <a:custGeom>
                <a:avLst/>
                <a:gdLst>
                  <a:gd name="T0" fmla="*/ 31 w 63"/>
                  <a:gd name="T1" fmla="*/ 65 h 65"/>
                  <a:gd name="T2" fmla="*/ 31 w 63"/>
                  <a:gd name="T3" fmla="*/ 65 h 65"/>
                  <a:gd name="T4" fmla="*/ 24 w 63"/>
                  <a:gd name="T5" fmla="*/ 65 h 65"/>
                  <a:gd name="T6" fmla="*/ 20 w 63"/>
                  <a:gd name="T7" fmla="*/ 63 h 65"/>
                  <a:gd name="T8" fmla="*/ 14 w 63"/>
                  <a:gd name="T9" fmla="*/ 60 h 65"/>
                  <a:gd name="T10" fmla="*/ 8 w 63"/>
                  <a:gd name="T11" fmla="*/ 56 h 65"/>
                  <a:gd name="T12" fmla="*/ 4 w 63"/>
                  <a:gd name="T13" fmla="*/ 52 h 65"/>
                  <a:gd name="T14" fmla="*/ 2 w 63"/>
                  <a:gd name="T15" fmla="*/ 46 h 65"/>
                  <a:gd name="T16" fmla="*/ 0 w 63"/>
                  <a:gd name="T17" fmla="*/ 40 h 65"/>
                  <a:gd name="T18" fmla="*/ 0 w 63"/>
                  <a:gd name="T19" fmla="*/ 34 h 65"/>
                  <a:gd name="T20" fmla="*/ 0 w 63"/>
                  <a:gd name="T21" fmla="*/ 28 h 65"/>
                  <a:gd name="T22" fmla="*/ 2 w 63"/>
                  <a:gd name="T23" fmla="*/ 22 h 65"/>
                  <a:gd name="T24" fmla="*/ 4 w 63"/>
                  <a:gd name="T25" fmla="*/ 16 h 65"/>
                  <a:gd name="T26" fmla="*/ 8 w 63"/>
                  <a:gd name="T27" fmla="*/ 10 h 65"/>
                  <a:gd name="T28" fmla="*/ 14 w 63"/>
                  <a:gd name="T29" fmla="*/ 6 h 65"/>
                  <a:gd name="T30" fmla="*/ 20 w 63"/>
                  <a:gd name="T31" fmla="*/ 4 h 65"/>
                  <a:gd name="T32" fmla="*/ 24 w 63"/>
                  <a:gd name="T33" fmla="*/ 2 h 65"/>
                  <a:gd name="T34" fmla="*/ 31 w 63"/>
                  <a:gd name="T35" fmla="*/ 0 h 65"/>
                  <a:gd name="T36" fmla="*/ 37 w 63"/>
                  <a:gd name="T37" fmla="*/ 2 h 65"/>
                  <a:gd name="T38" fmla="*/ 43 w 63"/>
                  <a:gd name="T39" fmla="*/ 4 h 65"/>
                  <a:gd name="T40" fmla="*/ 49 w 63"/>
                  <a:gd name="T41" fmla="*/ 6 h 65"/>
                  <a:gd name="T42" fmla="*/ 53 w 63"/>
                  <a:gd name="T43" fmla="*/ 10 h 65"/>
                  <a:gd name="T44" fmla="*/ 57 w 63"/>
                  <a:gd name="T45" fmla="*/ 16 h 65"/>
                  <a:gd name="T46" fmla="*/ 61 w 63"/>
                  <a:gd name="T47" fmla="*/ 22 h 65"/>
                  <a:gd name="T48" fmla="*/ 63 w 63"/>
                  <a:gd name="T49" fmla="*/ 28 h 65"/>
                  <a:gd name="T50" fmla="*/ 63 w 63"/>
                  <a:gd name="T51" fmla="*/ 34 h 65"/>
                  <a:gd name="T52" fmla="*/ 63 w 63"/>
                  <a:gd name="T53" fmla="*/ 40 h 65"/>
                  <a:gd name="T54" fmla="*/ 61 w 63"/>
                  <a:gd name="T55" fmla="*/ 46 h 65"/>
                  <a:gd name="T56" fmla="*/ 57 w 63"/>
                  <a:gd name="T57" fmla="*/ 52 h 65"/>
                  <a:gd name="T58" fmla="*/ 53 w 63"/>
                  <a:gd name="T59" fmla="*/ 56 h 65"/>
                  <a:gd name="T60" fmla="*/ 49 w 63"/>
                  <a:gd name="T61" fmla="*/ 60 h 65"/>
                  <a:gd name="T62" fmla="*/ 43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4" y="65"/>
                    </a:lnTo>
                    <a:lnTo>
                      <a:pt x="20" y="63"/>
                    </a:lnTo>
                    <a:lnTo>
                      <a:pt x="14" y="60"/>
                    </a:lnTo>
                    <a:lnTo>
                      <a:pt x="8" y="56"/>
                    </a:lnTo>
                    <a:lnTo>
                      <a:pt x="4" y="52"/>
                    </a:lnTo>
                    <a:lnTo>
                      <a:pt x="2" y="46"/>
                    </a:lnTo>
                    <a:lnTo>
                      <a:pt x="0" y="40"/>
                    </a:lnTo>
                    <a:lnTo>
                      <a:pt x="0" y="34"/>
                    </a:lnTo>
                    <a:lnTo>
                      <a:pt x="0" y="28"/>
                    </a:lnTo>
                    <a:lnTo>
                      <a:pt x="2" y="22"/>
                    </a:lnTo>
                    <a:lnTo>
                      <a:pt x="4" y="16"/>
                    </a:lnTo>
                    <a:lnTo>
                      <a:pt x="8" y="10"/>
                    </a:lnTo>
                    <a:lnTo>
                      <a:pt x="14" y="6"/>
                    </a:lnTo>
                    <a:lnTo>
                      <a:pt x="20" y="4"/>
                    </a:lnTo>
                    <a:lnTo>
                      <a:pt x="24"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6"/>
                    </a:lnTo>
                    <a:lnTo>
                      <a:pt x="49" y="60"/>
                    </a:lnTo>
                    <a:lnTo>
                      <a:pt x="43"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3" name="Freeform 846"/>
              <p:cNvSpPr>
                <a:spLocks/>
              </p:cNvSpPr>
              <p:nvPr/>
            </p:nvSpPr>
            <p:spPr bwMode="auto">
              <a:xfrm>
                <a:off x="4593" y="2337"/>
                <a:ext cx="65" cy="65"/>
              </a:xfrm>
              <a:custGeom>
                <a:avLst/>
                <a:gdLst>
                  <a:gd name="T0" fmla="*/ 31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0 w 65"/>
                  <a:gd name="T15" fmla="*/ 39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3 w 65"/>
                  <a:gd name="T47" fmla="*/ 26 h 65"/>
                  <a:gd name="T48" fmla="*/ 65 w 65"/>
                  <a:gd name="T49" fmla="*/ 32 h 65"/>
                  <a:gd name="T50" fmla="*/ 63 w 65"/>
                  <a:gd name="T51" fmla="*/ 39 h 65"/>
                  <a:gd name="T52" fmla="*/ 63 w 65"/>
                  <a:gd name="T53" fmla="*/ 45 h 65"/>
                  <a:gd name="T54" fmla="*/ 59 w 65"/>
                  <a:gd name="T55" fmla="*/ 49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6" y="63"/>
                    </a:lnTo>
                    <a:lnTo>
                      <a:pt x="20" y="61"/>
                    </a:lnTo>
                    <a:lnTo>
                      <a:pt x="14" y="59"/>
                    </a:lnTo>
                    <a:lnTo>
                      <a:pt x="10" y="55"/>
                    </a:lnTo>
                    <a:lnTo>
                      <a:pt x="6" y="49"/>
                    </a:lnTo>
                    <a:lnTo>
                      <a:pt x="2" y="45"/>
                    </a:lnTo>
                    <a:lnTo>
                      <a:pt x="0" y="39"/>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49"/>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4" name="Freeform 847"/>
              <p:cNvSpPr>
                <a:spLocks/>
              </p:cNvSpPr>
              <p:nvPr/>
            </p:nvSpPr>
            <p:spPr bwMode="auto">
              <a:xfrm>
                <a:off x="4593" y="2337"/>
                <a:ext cx="65" cy="65"/>
              </a:xfrm>
              <a:custGeom>
                <a:avLst/>
                <a:gdLst>
                  <a:gd name="T0" fmla="*/ 31 w 65"/>
                  <a:gd name="T1" fmla="*/ 65 h 65"/>
                  <a:gd name="T2" fmla="*/ 31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0 w 65"/>
                  <a:gd name="T17" fmla="*/ 39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3 w 65"/>
                  <a:gd name="T49" fmla="*/ 26 h 65"/>
                  <a:gd name="T50" fmla="*/ 65 w 65"/>
                  <a:gd name="T51" fmla="*/ 32 h 65"/>
                  <a:gd name="T52" fmla="*/ 63 w 65"/>
                  <a:gd name="T53" fmla="*/ 39 h 65"/>
                  <a:gd name="T54" fmla="*/ 63 w 65"/>
                  <a:gd name="T55" fmla="*/ 45 h 65"/>
                  <a:gd name="T56" fmla="*/ 59 w 65"/>
                  <a:gd name="T57" fmla="*/ 49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6" y="63"/>
                    </a:lnTo>
                    <a:lnTo>
                      <a:pt x="20" y="61"/>
                    </a:lnTo>
                    <a:lnTo>
                      <a:pt x="14" y="59"/>
                    </a:lnTo>
                    <a:lnTo>
                      <a:pt x="10" y="55"/>
                    </a:lnTo>
                    <a:lnTo>
                      <a:pt x="6" y="49"/>
                    </a:lnTo>
                    <a:lnTo>
                      <a:pt x="2" y="45"/>
                    </a:lnTo>
                    <a:lnTo>
                      <a:pt x="0" y="39"/>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49"/>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5" name="Freeform 848"/>
              <p:cNvSpPr>
                <a:spLocks/>
              </p:cNvSpPr>
              <p:nvPr/>
            </p:nvSpPr>
            <p:spPr bwMode="auto">
              <a:xfrm>
                <a:off x="4595" y="2359"/>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3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6 w 65"/>
                  <a:gd name="T35" fmla="*/ 63 h 65"/>
                  <a:gd name="T36" fmla="*/ 20 w 65"/>
                  <a:gd name="T37" fmla="*/ 61 h 65"/>
                  <a:gd name="T38" fmla="*/ 16 w 65"/>
                  <a:gd name="T39" fmla="*/ 59 h 65"/>
                  <a:gd name="T40" fmla="*/ 10 w 65"/>
                  <a:gd name="T41" fmla="*/ 55 h 65"/>
                  <a:gd name="T42" fmla="*/ 6 w 65"/>
                  <a:gd name="T43" fmla="*/ 49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10 h 65"/>
                  <a:gd name="T58" fmla="*/ 16 w 65"/>
                  <a:gd name="T59" fmla="*/ 6 h 65"/>
                  <a:gd name="T60" fmla="*/ 20 w 65"/>
                  <a:gd name="T61" fmla="*/ 2 h 65"/>
                  <a:gd name="T62" fmla="*/ 26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6" y="63"/>
                    </a:lnTo>
                    <a:lnTo>
                      <a:pt x="20" y="61"/>
                    </a:lnTo>
                    <a:lnTo>
                      <a:pt x="16" y="59"/>
                    </a:lnTo>
                    <a:lnTo>
                      <a:pt x="10" y="55"/>
                    </a:lnTo>
                    <a:lnTo>
                      <a:pt x="6" y="49"/>
                    </a:lnTo>
                    <a:lnTo>
                      <a:pt x="2" y="45"/>
                    </a:lnTo>
                    <a:lnTo>
                      <a:pt x="0" y="39"/>
                    </a:lnTo>
                    <a:lnTo>
                      <a:pt x="0" y="31"/>
                    </a:lnTo>
                    <a:lnTo>
                      <a:pt x="0" y="25"/>
                    </a:lnTo>
                    <a:lnTo>
                      <a:pt x="2" y="19"/>
                    </a:lnTo>
                    <a:lnTo>
                      <a:pt x="6" y="13"/>
                    </a:lnTo>
                    <a:lnTo>
                      <a:pt x="10" y="10"/>
                    </a:lnTo>
                    <a:lnTo>
                      <a:pt x="16" y="6"/>
                    </a:lnTo>
                    <a:lnTo>
                      <a:pt x="20" y="2"/>
                    </a:lnTo>
                    <a:lnTo>
                      <a:pt x="26"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6" name="Freeform 849"/>
              <p:cNvSpPr>
                <a:spLocks/>
              </p:cNvSpPr>
              <p:nvPr/>
            </p:nvSpPr>
            <p:spPr bwMode="auto">
              <a:xfrm>
                <a:off x="4595" y="2359"/>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3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6 w 65"/>
                  <a:gd name="T37" fmla="*/ 63 h 65"/>
                  <a:gd name="T38" fmla="*/ 20 w 65"/>
                  <a:gd name="T39" fmla="*/ 61 h 65"/>
                  <a:gd name="T40" fmla="*/ 16 w 65"/>
                  <a:gd name="T41" fmla="*/ 59 h 65"/>
                  <a:gd name="T42" fmla="*/ 10 w 65"/>
                  <a:gd name="T43" fmla="*/ 55 h 65"/>
                  <a:gd name="T44" fmla="*/ 6 w 65"/>
                  <a:gd name="T45" fmla="*/ 49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10 h 65"/>
                  <a:gd name="T60" fmla="*/ 16 w 65"/>
                  <a:gd name="T61" fmla="*/ 6 h 65"/>
                  <a:gd name="T62" fmla="*/ 20 w 65"/>
                  <a:gd name="T63" fmla="*/ 2 h 65"/>
                  <a:gd name="T64" fmla="*/ 26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6" y="63"/>
                    </a:lnTo>
                    <a:lnTo>
                      <a:pt x="20" y="61"/>
                    </a:lnTo>
                    <a:lnTo>
                      <a:pt x="16" y="59"/>
                    </a:lnTo>
                    <a:lnTo>
                      <a:pt x="10" y="55"/>
                    </a:lnTo>
                    <a:lnTo>
                      <a:pt x="6" y="49"/>
                    </a:lnTo>
                    <a:lnTo>
                      <a:pt x="2" y="45"/>
                    </a:lnTo>
                    <a:lnTo>
                      <a:pt x="0" y="39"/>
                    </a:lnTo>
                    <a:lnTo>
                      <a:pt x="0" y="31"/>
                    </a:lnTo>
                    <a:lnTo>
                      <a:pt x="0" y="25"/>
                    </a:lnTo>
                    <a:lnTo>
                      <a:pt x="2" y="19"/>
                    </a:lnTo>
                    <a:lnTo>
                      <a:pt x="6" y="13"/>
                    </a:lnTo>
                    <a:lnTo>
                      <a:pt x="10" y="10"/>
                    </a:lnTo>
                    <a:lnTo>
                      <a:pt x="16" y="6"/>
                    </a:lnTo>
                    <a:lnTo>
                      <a:pt x="20" y="2"/>
                    </a:lnTo>
                    <a:lnTo>
                      <a:pt x="26"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7" name="Freeform 850"/>
              <p:cNvSpPr>
                <a:spLocks/>
              </p:cNvSpPr>
              <p:nvPr/>
            </p:nvSpPr>
            <p:spPr bwMode="auto">
              <a:xfrm>
                <a:off x="4676" y="2390"/>
                <a:ext cx="65" cy="65"/>
              </a:xfrm>
              <a:custGeom>
                <a:avLst/>
                <a:gdLst>
                  <a:gd name="T0" fmla="*/ 33 w 65"/>
                  <a:gd name="T1" fmla="*/ 65 h 65"/>
                  <a:gd name="T2" fmla="*/ 27 w 65"/>
                  <a:gd name="T3" fmla="*/ 63 h 65"/>
                  <a:gd name="T4" fmla="*/ 21 w 65"/>
                  <a:gd name="T5" fmla="*/ 61 h 65"/>
                  <a:gd name="T6" fmla="*/ 15 w 65"/>
                  <a:gd name="T7" fmla="*/ 59 h 65"/>
                  <a:gd name="T8" fmla="*/ 9 w 65"/>
                  <a:gd name="T9" fmla="*/ 55 h 65"/>
                  <a:gd name="T10" fmla="*/ 6 w 65"/>
                  <a:gd name="T11" fmla="*/ 51 h 65"/>
                  <a:gd name="T12" fmla="*/ 4 w 65"/>
                  <a:gd name="T13" fmla="*/ 45 h 65"/>
                  <a:gd name="T14" fmla="*/ 2 w 65"/>
                  <a:gd name="T15" fmla="*/ 38 h 65"/>
                  <a:gd name="T16" fmla="*/ 0 w 65"/>
                  <a:gd name="T17" fmla="*/ 32 h 65"/>
                  <a:gd name="T18" fmla="*/ 2 w 65"/>
                  <a:gd name="T19" fmla="*/ 26 h 65"/>
                  <a:gd name="T20" fmla="*/ 4 w 65"/>
                  <a:gd name="T21" fmla="*/ 20 h 65"/>
                  <a:gd name="T22" fmla="*/ 6 w 65"/>
                  <a:gd name="T23" fmla="*/ 14 h 65"/>
                  <a:gd name="T24" fmla="*/ 9 w 65"/>
                  <a:gd name="T25" fmla="*/ 10 h 65"/>
                  <a:gd name="T26" fmla="*/ 15 w 65"/>
                  <a:gd name="T27" fmla="*/ 6 h 65"/>
                  <a:gd name="T28" fmla="*/ 21 w 65"/>
                  <a:gd name="T29" fmla="*/ 2 h 65"/>
                  <a:gd name="T30" fmla="*/ 27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8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7" y="63"/>
                    </a:lnTo>
                    <a:lnTo>
                      <a:pt x="21" y="61"/>
                    </a:lnTo>
                    <a:lnTo>
                      <a:pt x="15" y="59"/>
                    </a:lnTo>
                    <a:lnTo>
                      <a:pt x="9" y="55"/>
                    </a:lnTo>
                    <a:lnTo>
                      <a:pt x="6" y="51"/>
                    </a:lnTo>
                    <a:lnTo>
                      <a:pt x="4" y="45"/>
                    </a:lnTo>
                    <a:lnTo>
                      <a:pt x="2" y="38"/>
                    </a:lnTo>
                    <a:lnTo>
                      <a:pt x="0" y="32"/>
                    </a:lnTo>
                    <a:lnTo>
                      <a:pt x="2" y="26"/>
                    </a:lnTo>
                    <a:lnTo>
                      <a:pt x="4" y="20"/>
                    </a:lnTo>
                    <a:lnTo>
                      <a:pt x="6" y="14"/>
                    </a:lnTo>
                    <a:lnTo>
                      <a:pt x="9"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5" y="61"/>
                    </a:lnTo>
                    <a:lnTo>
                      <a:pt x="39" y="63"/>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8" name="Freeform 851"/>
              <p:cNvSpPr>
                <a:spLocks/>
              </p:cNvSpPr>
              <p:nvPr/>
            </p:nvSpPr>
            <p:spPr bwMode="auto">
              <a:xfrm>
                <a:off x="4676" y="2390"/>
                <a:ext cx="65" cy="65"/>
              </a:xfrm>
              <a:custGeom>
                <a:avLst/>
                <a:gdLst>
                  <a:gd name="T0" fmla="*/ 33 w 65"/>
                  <a:gd name="T1" fmla="*/ 65 h 65"/>
                  <a:gd name="T2" fmla="*/ 33 w 65"/>
                  <a:gd name="T3" fmla="*/ 65 h 65"/>
                  <a:gd name="T4" fmla="*/ 27 w 65"/>
                  <a:gd name="T5" fmla="*/ 63 h 65"/>
                  <a:gd name="T6" fmla="*/ 21 w 65"/>
                  <a:gd name="T7" fmla="*/ 61 h 65"/>
                  <a:gd name="T8" fmla="*/ 15 w 65"/>
                  <a:gd name="T9" fmla="*/ 59 h 65"/>
                  <a:gd name="T10" fmla="*/ 9 w 65"/>
                  <a:gd name="T11" fmla="*/ 55 h 65"/>
                  <a:gd name="T12" fmla="*/ 6 w 65"/>
                  <a:gd name="T13" fmla="*/ 51 h 65"/>
                  <a:gd name="T14" fmla="*/ 4 w 65"/>
                  <a:gd name="T15" fmla="*/ 45 h 65"/>
                  <a:gd name="T16" fmla="*/ 2 w 65"/>
                  <a:gd name="T17" fmla="*/ 38 h 65"/>
                  <a:gd name="T18" fmla="*/ 0 w 65"/>
                  <a:gd name="T19" fmla="*/ 32 h 65"/>
                  <a:gd name="T20" fmla="*/ 2 w 65"/>
                  <a:gd name="T21" fmla="*/ 26 h 65"/>
                  <a:gd name="T22" fmla="*/ 4 w 65"/>
                  <a:gd name="T23" fmla="*/ 20 h 65"/>
                  <a:gd name="T24" fmla="*/ 6 w 65"/>
                  <a:gd name="T25" fmla="*/ 14 h 65"/>
                  <a:gd name="T26" fmla="*/ 9 w 65"/>
                  <a:gd name="T27" fmla="*/ 10 h 65"/>
                  <a:gd name="T28" fmla="*/ 15 w 65"/>
                  <a:gd name="T29" fmla="*/ 6 h 65"/>
                  <a:gd name="T30" fmla="*/ 21 w 65"/>
                  <a:gd name="T31" fmla="*/ 2 h 65"/>
                  <a:gd name="T32" fmla="*/ 27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8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7" y="63"/>
                    </a:lnTo>
                    <a:lnTo>
                      <a:pt x="21" y="61"/>
                    </a:lnTo>
                    <a:lnTo>
                      <a:pt x="15" y="59"/>
                    </a:lnTo>
                    <a:lnTo>
                      <a:pt x="9" y="55"/>
                    </a:lnTo>
                    <a:lnTo>
                      <a:pt x="6" y="51"/>
                    </a:lnTo>
                    <a:lnTo>
                      <a:pt x="4" y="45"/>
                    </a:lnTo>
                    <a:lnTo>
                      <a:pt x="2" y="38"/>
                    </a:lnTo>
                    <a:lnTo>
                      <a:pt x="0" y="32"/>
                    </a:lnTo>
                    <a:lnTo>
                      <a:pt x="2" y="26"/>
                    </a:lnTo>
                    <a:lnTo>
                      <a:pt x="4" y="20"/>
                    </a:lnTo>
                    <a:lnTo>
                      <a:pt x="6" y="14"/>
                    </a:lnTo>
                    <a:lnTo>
                      <a:pt x="9"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5" y="61"/>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9" name="Freeform 852"/>
              <p:cNvSpPr>
                <a:spLocks/>
              </p:cNvSpPr>
              <p:nvPr/>
            </p:nvSpPr>
            <p:spPr bwMode="auto">
              <a:xfrm>
                <a:off x="4591" y="2388"/>
                <a:ext cx="65" cy="63"/>
              </a:xfrm>
              <a:custGeom>
                <a:avLst/>
                <a:gdLst>
                  <a:gd name="T0" fmla="*/ 31 w 65"/>
                  <a:gd name="T1" fmla="*/ 0 h 63"/>
                  <a:gd name="T2" fmla="*/ 39 w 65"/>
                  <a:gd name="T3" fmla="*/ 0 h 63"/>
                  <a:gd name="T4" fmla="*/ 45 w 65"/>
                  <a:gd name="T5" fmla="*/ 2 h 63"/>
                  <a:gd name="T6" fmla="*/ 49 w 65"/>
                  <a:gd name="T7" fmla="*/ 4 h 63"/>
                  <a:gd name="T8" fmla="*/ 55 w 65"/>
                  <a:gd name="T9" fmla="*/ 8 h 63"/>
                  <a:gd name="T10" fmla="*/ 59 w 65"/>
                  <a:gd name="T11" fmla="*/ 14 h 63"/>
                  <a:gd name="T12" fmla="*/ 61 w 65"/>
                  <a:gd name="T13" fmla="*/ 20 h 63"/>
                  <a:gd name="T14" fmla="*/ 63 w 65"/>
                  <a:gd name="T15" fmla="*/ 26 h 63"/>
                  <a:gd name="T16" fmla="*/ 65 w 65"/>
                  <a:gd name="T17" fmla="*/ 32 h 63"/>
                  <a:gd name="T18" fmla="*/ 63 w 65"/>
                  <a:gd name="T19" fmla="*/ 38 h 63"/>
                  <a:gd name="T20" fmla="*/ 61 w 65"/>
                  <a:gd name="T21" fmla="*/ 44 h 63"/>
                  <a:gd name="T22" fmla="*/ 59 w 65"/>
                  <a:gd name="T23" fmla="*/ 49 h 63"/>
                  <a:gd name="T24" fmla="*/ 55 w 65"/>
                  <a:gd name="T25" fmla="*/ 55 h 63"/>
                  <a:gd name="T26" fmla="*/ 49 w 65"/>
                  <a:gd name="T27" fmla="*/ 57 h 63"/>
                  <a:gd name="T28" fmla="*/ 45 w 65"/>
                  <a:gd name="T29" fmla="*/ 61 h 63"/>
                  <a:gd name="T30" fmla="*/ 39 w 65"/>
                  <a:gd name="T31" fmla="*/ 63 h 63"/>
                  <a:gd name="T32" fmla="*/ 31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4 h 63"/>
                  <a:gd name="T46" fmla="*/ 0 w 65"/>
                  <a:gd name="T47" fmla="*/ 38 h 63"/>
                  <a:gd name="T48" fmla="*/ 0 w 65"/>
                  <a:gd name="T49" fmla="*/ 32 h 63"/>
                  <a:gd name="T50" fmla="*/ 0 w 65"/>
                  <a:gd name="T51" fmla="*/ 26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49" y="4"/>
                    </a:lnTo>
                    <a:lnTo>
                      <a:pt x="55" y="8"/>
                    </a:lnTo>
                    <a:lnTo>
                      <a:pt x="59" y="14"/>
                    </a:lnTo>
                    <a:lnTo>
                      <a:pt x="61" y="20"/>
                    </a:lnTo>
                    <a:lnTo>
                      <a:pt x="63" y="26"/>
                    </a:lnTo>
                    <a:lnTo>
                      <a:pt x="65" y="32"/>
                    </a:lnTo>
                    <a:lnTo>
                      <a:pt x="63" y="38"/>
                    </a:lnTo>
                    <a:lnTo>
                      <a:pt x="61" y="44"/>
                    </a:lnTo>
                    <a:lnTo>
                      <a:pt x="59" y="49"/>
                    </a:lnTo>
                    <a:lnTo>
                      <a:pt x="55" y="55"/>
                    </a:lnTo>
                    <a:lnTo>
                      <a:pt x="49" y="57"/>
                    </a:lnTo>
                    <a:lnTo>
                      <a:pt x="45" y="61"/>
                    </a:lnTo>
                    <a:lnTo>
                      <a:pt x="39" y="63"/>
                    </a:lnTo>
                    <a:lnTo>
                      <a:pt x="31" y="63"/>
                    </a:lnTo>
                    <a:lnTo>
                      <a:pt x="26" y="63"/>
                    </a:lnTo>
                    <a:lnTo>
                      <a:pt x="20" y="61"/>
                    </a:lnTo>
                    <a:lnTo>
                      <a:pt x="14" y="57"/>
                    </a:lnTo>
                    <a:lnTo>
                      <a:pt x="10" y="55"/>
                    </a:lnTo>
                    <a:lnTo>
                      <a:pt x="6" y="49"/>
                    </a:lnTo>
                    <a:lnTo>
                      <a:pt x="2" y="44"/>
                    </a:lnTo>
                    <a:lnTo>
                      <a:pt x="0" y="38"/>
                    </a:lnTo>
                    <a:lnTo>
                      <a:pt x="0" y="32"/>
                    </a:lnTo>
                    <a:lnTo>
                      <a:pt x="0" y="26"/>
                    </a:lnTo>
                    <a:lnTo>
                      <a:pt x="2" y="20"/>
                    </a:lnTo>
                    <a:lnTo>
                      <a:pt x="6" y="14"/>
                    </a:lnTo>
                    <a:lnTo>
                      <a:pt x="10" y="8"/>
                    </a:lnTo>
                    <a:lnTo>
                      <a:pt x="14" y="4"/>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0" name="Freeform 853"/>
              <p:cNvSpPr>
                <a:spLocks/>
              </p:cNvSpPr>
              <p:nvPr/>
            </p:nvSpPr>
            <p:spPr bwMode="auto">
              <a:xfrm>
                <a:off x="4591" y="2388"/>
                <a:ext cx="65" cy="63"/>
              </a:xfrm>
              <a:custGeom>
                <a:avLst/>
                <a:gdLst>
                  <a:gd name="T0" fmla="*/ 31 w 65"/>
                  <a:gd name="T1" fmla="*/ 0 h 63"/>
                  <a:gd name="T2" fmla="*/ 31 w 65"/>
                  <a:gd name="T3" fmla="*/ 0 h 63"/>
                  <a:gd name="T4" fmla="*/ 39 w 65"/>
                  <a:gd name="T5" fmla="*/ 0 h 63"/>
                  <a:gd name="T6" fmla="*/ 45 w 65"/>
                  <a:gd name="T7" fmla="*/ 2 h 63"/>
                  <a:gd name="T8" fmla="*/ 49 w 65"/>
                  <a:gd name="T9" fmla="*/ 4 h 63"/>
                  <a:gd name="T10" fmla="*/ 55 w 65"/>
                  <a:gd name="T11" fmla="*/ 8 h 63"/>
                  <a:gd name="T12" fmla="*/ 59 w 65"/>
                  <a:gd name="T13" fmla="*/ 14 h 63"/>
                  <a:gd name="T14" fmla="*/ 61 w 65"/>
                  <a:gd name="T15" fmla="*/ 20 h 63"/>
                  <a:gd name="T16" fmla="*/ 63 w 65"/>
                  <a:gd name="T17" fmla="*/ 26 h 63"/>
                  <a:gd name="T18" fmla="*/ 65 w 65"/>
                  <a:gd name="T19" fmla="*/ 32 h 63"/>
                  <a:gd name="T20" fmla="*/ 63 w 65"/>
                  <a:gd name="T21" fmla="*/ 38 h 63"/>
                  <a:gd name="T22" fmla="*/ 61 w 65"/>
                  <a:gd name="T23" fmla="*/ 44 h 63"/>
                  <a:gd name="T24" fmla="*/ 59 w 65"/>
                  <a:gd name="T25" fmla="*/ 49 h 63"/>
                  <a:gd name="T26" fmla="*/ 55 w 65"/>
                  <a:gd name="T27" fmla="*/ 55 h 63"/>
                  <a:gd name="T28" fmla="*/ 49 w 65"/>
                  <a:gd name="T29" fmla="*/ 57 h 63"/>
                  <a:gd name="T30" fmla="*/ 45 w 65"/>
                  <a:gd name="T31" fmla="*/ 61 h 63"/>
                  <a:gd name="T32" fmla="*/ 39 w 65"/>
                  <a:gd name="T33" fmla="*/ 63 h 63"/>
                  <a:gd name="T34" fmla="*/ 31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4 h 63"/>
                  <a:gd name="T48" fmla="*/ 0 w 65"/>
                  <a:gd name="T49" fmla="*/ 38 h 63"/>
                  <a:gd name="T50" fmla="*/ 0 w 65"/>
                  <a:gd name="T51" fmla="*/ 32 h 63"/>
                  <a:gd name="T52" fmla="*/ 0 w 65"/>
                  <a:gd name="T53" fmla="*/ 26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49" y="4"/>
                    </a:lnTo>
                    <a:lnTo>
                      <a:pt x="55" y="8"/>
                    </a:lnTo>
                    <a:lnTo>
                      <a:pt x="59" y="14"/>
                    </a:lnTo>
                    <a:lnTo>
                      <a:pt x="61" y="20"/>
                    </a:lnTo>
                    <a:lnTo>
                      <a:pt x="63" y="26"/>
                    </a:lnTo>
                    <a:lnTo>
                      <a:pt x="65" y="32"/>
                    </a:lnTo>
                    <a:lnTo>
                      <a:pt x="63" y="38"/>
                    </a:lnTo>
                    <a:lnTo>
                      <a:pt x="61" y="44"/>
                    </a:lnTo>
                    <a:lnTo>
                      <a:pt x="59" y="49"/>
                    </a:lnTo>
                    <a:lnTo>
                      <a:pt x="55" y="55"/>
                    </a:lnTo>
                    <a:lnTo>
                      <a:pt x="49" y="57"/>
                    </a:lnTo>
                    <a:lnTo>
                      <a:pt x="45" y="61"/>
                    </a:lnTo>
                    <a:lnTo>
                      <a:pt x="39" y="63"/>
                    </a:lnTo>
                    <a:lnTo>
                      <a:pt x="31" y="63"/>
                    </a:lnTo>
                    <a:lnTo>
                      <a:pt x="26" y="63"/>
                    </a:lnTo>
                    <a:lnTo>
                      <a:pt x="20" y="61"/>
                    </a:lnTo>
                    <a:lnTo>
                      <a:pt x="14" y="57"/>
                    </a:lnTo>
                    <a:lnTo>
                      <a:pt x="10" y="55"/>
                    </a:lnTo>
                    <a:lnTo>
                      <a:pt x="6" y="49"/>
                    </a:lnTo>
                    <a:lnTo>
                      <a:pt x="2" y="44"/>
                    </a:lnTo>
                    <a:lnTo>
                      <a:pt x="0" y="38"/>
                    </a:lnTo>
                    <a:lnTo>
                      <a:pt x="0" y="32"/>
                    </a:lnTo>
                    <a:lnTo>
                      <a:pt x="0" y="26"/>
                    </a:lnTo>
                    <a:lnTo>
                      <a:pt x="2" y="20"/>
                    </a:lnTo>
                    <a:lnTo>
                      <a:pt x="6" y="14"/>
                    </a:lnTo>
                    <a:lnTo>
                      <a:pt x="10" y="8"/>
                    </a:lnTo>
                    <a:lnTo>
                      <a:pt x="14" y="4"/>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1" name="Freeform 854"/>
              <p:cNvSpPr>
                <a:spLocks/>
              </p:cNvSpPr>
              <p:nvPr/>
            </p:nvSpPr>
            <p:spPr bwMode="auto">
              <a:xfrm>
                <a:off x="4642" y="2430"/>
                <a:ext cx="65" cy="65"/>
              </a:xfrm>
              <a:custGeom>
                <a:avLst/>
                <a:gdLst>
                  <a:gd name="T0" fmla="*/ 32 w 65"/>
                  <a:gd name="T1" fmla="*/ 0 h 65"/>
                  <a:gd name="T2" fmla="*/ 40 w 65"/>
                  <a:gd name="T3" fmla="*/ 0 h 65"/>
                  <a:gd name="T4" fmla="*/ 45 w 65"/>
                  <a:gd name="T5" fmla="*/ 2 h 65"/>
                  <a:gd name="T6" fmla="*/ 49 w 65"/>
                  <a:gd name="T7" fmla="*/ 5 h 65"/>
                  <a:gd name="T8" fmla="*/ 55 w 65"/>
                  <a:gd name="T9" fmla="*/ 9 h 65"/>
                  <a:gd name="T10" fmla="*/ 59 w 65"/>
                  <a:gd name="T11" fmla="*/ 13 h 65"/>
                  <a:gd name="T12" fmla="*/ 61 w 65"/>
                  <a:gd name="T13" fmla="*/ 19 h 65"/>
                  <a:gd name="T14" fmla="*/ 63 w 65"/>
                  <a:gd name="T15" fmla="*/ 25 h 65"/>
                  <a:gd name="T16" fmla="*/ 65 w 65"/>
                  <a:gd name="T17" fmla="*/ 31 h 65"/>
                  <a:gd name="T18" fmla="*/ 63 w 65"/>
                  <a:gd name="T19" fmla="*/ 39 h 65"/>
                  <a:gd name="T20" fmla="*/ 61 w 65"/>
                  <a:gd name="T21" fmla="*/ 45 h 65"/>
                  <a:gd name="T22" fmla="*/ 59 w 65"/>
                  <a:gd name="T23" fmla="*/ 51 h 65"/>
                  <a:gd name="T24" fmla="*/ 55 w 65"/>
                  <a:gd name="T25" fmla="*/ 55 h 65"/>
                  <a:gd name="T26" fmla="*/ 49 w 65"/>
                  <a:gd name="T27" fmla="*/ 59 h 65"/>
                  <a:gd name="T28" fmla="*/ 45 w 65"/>
                  <a:gd name="T29" fmla="*/ 61 h 65"/>
                  <a:gd name="T30" fmla="*/ 40 w 65"/>
                  <a:gd name="T31" fmla="*/ 63 h 65"/>
                  <a:gd name="T32" fmla="*/ 32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9 h 65"/>
                  <a:gd name="T58" fmla="*/ 14 w 65"/>
                  <a:gd name="T59" fmla="*/ 5 h 65"/>
                  <a:gd name="T60" fmla="*/ 20 w 65"/>
                  <a:gd name="T61" fmla="*/ 2 h 65"/>
                  <a:gd name="T62" fmla="*/ 26 w 65"/>
                  <a:gd name="T63" fmla="*/ 0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0"/>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1"/>
                    </a:lnTo>
                    <a:lnTo>
                      <a:pt x="40"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3"/>
                    </a:lnTo>
                    <a:lnTo>
                      <a:pt x="10" y="9"/>
                    </a:lnTo>
                    <a:lnTo>
                      <a:pt x="14" y="5"/>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2" name="Freeform 855"/>
              <p:cNvSpPr>
                <a:spLocks/>
              </p:cNvSpPr>
              <p:nvPr/>
            </p:nvSpPr>
            <p:spPr bwMode="auto">
              <a:xfrm>
                <a:off x="4642" y="2430"/>
                <a:ext cx="65" cy="65"/>
              </a:xfrm>
              <a:custGeom>
                <a:avLst/>
                <a:gdLst>
                  <a:gd name="T0" fmla="*/ 32 w 65"/>
                  <a:gd name="T1" fmla="*/ 0 h 65"/>
                  <a:gd name="T2" fmla="*/ 32 w 65"/>
                  <a:gd name="T3" fmla="*/ 0 h 65"/>
                  <a:gd name="T4" fmla="*/ 40 w 65"/>
                  <a:gd name="T5" fmla="*/ 0 h 65"/>
                  <a:gd name="T6" fmla="*/ 45 w 65"/>
                  <a:gd name="T7" fmla="*/ 2 h 65"/>
                  <a:gd name="T8" fmla="*/ 49 w 65"/>
                  <a:gd name="T9" fmla="*/ 5 h 65"/>
                  <a:gd name="T10" fmla="*/ 55 w 65"/>
                  <a:gd name="T11" fmla="*/ 9 h 65"/>
                  <a:gd name="T12" fmla="*/ 59 w 65"/>
                  <a:gd name="T13" fmla="*/ 13 h 65"/>
                  <a:gd name="T14" fmla="*/ 61 w 65"/>
                  <a:gd name="T15" fmla="*/ 19 h 65"/>
                  <a:gd name="T16" fmla="*/ 63 w 65"/>
                  <a:gd name="T17" fmla="*/ 25 h 65"/>
                  <a:gd name="T18" fmla="*/ 65 w 65"/>
                  <a:gd name="T19" fmla="*/ 31 h 65"/>
                  <a:gd name="T20" fmla="*/ 63 w 65"/>
                  <a:gd name="T21" fmla="*/ 39 h 65"/>
                  <a:gd name="T22" fmla="*/ 61 w 65"/>
                  <a:gd name="T23" fmla="*/ 45 h 65"/>
                  <a:gd name="T24" fmla="*/ 59 w 65"/>
                  <a:gd name="T25" fmla="*/ 51 h 65"/>
                  <a:gd name="T26" fmla="*/ 55 w 65"/>
                  <a:gd name="T27" fmla="*/ 55 h 65"/>
                  <a:gd name="T28" fmla="*/ 49 w 65"/>
                  <a:gd name="T29" fmla="*/ 59 h 65"/>
                  <a:gd name="T30" fmla="*/ 45 w 65"/>
                  <a:gd name="T31" fmla="*/ 61 h 65"/>
                  <a:gd name="T32" fmla="*/ 40 w 65"/>
                  <a:gd name="T33" fmla="*/ 63 h 65"/>
                  <a:gd name="T34" fmla="*/ 32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9 h 65"/>
                  <a:gd name="T60" fmla="*/ 14 w 65"/>
                  <a:gd name="T61" fmla="*/ 5 h 65"/>
                  <a:gd name="T62" fmla="*/ 20 w 65"/>
                  <a:gd name="T63" fmla="*/ 2 h 65"/>
                  <a:gd name="T64" fmla="*/ 26 w 65"/>
                  <a:gd name="T65" fmla="*/ 0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0"/>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1"/>
                    </a:lnTo>
                    <a:lnTo>
                      <a:pt x="40"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3"/>
                    </a:lnTo>
                    <a:lnTo>
                      <a:pt x="10" y="9"/>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3" name="Freeform 856"/>
              <p:cNvSpPr>
                <a:spLocks/>
              </p:cNvSpPr>
              <p:nvPr/>
            </p:nvSpPr>
            <p:spPr bwMode="auto">
              <a:xfrm>
                <a:off x="4664" y="2420"/>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3 h 65"/>
                  <a:gd name="T12" fmla="*/ 63 w 65"/>
                  <a:gd name="T13" fmla="*/ 19 h 65"/>
                  <a:gd name="T14" fmla="*/ 65 w 65"/>
                  <a:gd name="T15" fmla="*/ 25 h 65"/>
                  <a:gd name="T16" fmla="*/ 65 w 65"/>
                  <a:gd name="T17" fmla="*/ 33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7 w 65"/>
                  <a:gd name="T35" fmla="*/ 63 h 65"/>
                  <a:gd name="T36" fmla="*/ 21 w 65"/>
                  <a:gd name="T37" fmla="*/ 61 h 65"/>
                  <a:gd name="T38" fmla="*/ 16 w 65"/>
                  <a:gd name="T39" fmla="*/ 59 h 65"/>
                  <a:gd name="T40" fmla="*/ 10 w 65"/>
                  <a:gd name="T41" fmla="*/ 55 h 65"/>
                  <a:gd name="T42" fmla="*/ 6 w 65"/>
                  <a:gd name="T43" fmla="*/ 49 h 65"/>
                  <a:gd name="T44" fmla="*/ 4 w 65"/>
                  <a:gd name="T45" fmla="*/ 45 h 65"/>
                  <a:gd name="T46" fmla="*/ 2 w 65"/>
                  <a:gd name="T47" fmla="*/ 39 h 65"/>
                  <a:gd name="T48" fmla="*/ 0 w 65"/>
                  <a:gd name="T49" fmla="*/ 33 h 65"/>
                  <a:gd name="T50" fmla="*/ 2 w 65"/>
                  <a:gd name="T51" fmla="*/ 25 h 65"/>
                  <a:gd name="T52" fmla="*/ 4 w 65"/>
                  <a:gd name="T53" fmla="*/ 19 h 65"/>
                  <a:gd name="T54" fmla="*/ 6 w 65"/>
                  <a:gd name="T55" fmla="*/ 13 h 65"/>
                  <a:gd name="T56" fmla="*/ 10 w 65"/>
                  <a:gd name="T57" fmla="*/ 10 h 65"/>
                  <a:gd name="T58" fmla="*/ 16 w 65"/>
                  <a:gd name="T59" fmla="*/ 6 h 65"/>
                  <a:gd name="T60" fmla="*/ 21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3"/>
                    </a:lnTo>
                    <a:lnTo>
                      <a:pt x="63" y="19"/>
                    </a:lnTo>
                    <a:lnTo>
                      <a:pt x="65" y="25"/>
                    </a:lnTo>
                    <a:lnTo>
                      <a:pt x="65" y="33"/>
                    </a:lnTo>
                    <a:lnTo>
                      <a:pt x="65" y="39"/>
                    </a:lnTo>
                    <a:lnTo>
                      <a:pt x="63" y="45"/>
                    </a:lnTo>
                    <a:lnTo>
                      <a:pt x="59" y="49"/>
                    </a:lnTo>
                    <a:lnTo>
                      <a:pt x="55" y="55"/>
                    </a:lnTo>
                    <a:lnTo>
                      <a:pt x="51" y="59"/>
                    </a:lnTo>
                    <a:lnTo>
                      <a:pt x="45" y="61"/>
                    </a:lnTo>
                    <a:lnTo>
                      <a:pt x="39" y="63"/>
                    </a:lnTo>
                    <a:lnTo>
                      <a:pt x="33" y="65"/>
                    </a:lnTo>
                    <a:lnTo>
                      <a:pt x="27" y="63"/>
                    </a:lnTo>
                    <a:lnTo>
                      <a:pt x="21" y="61"/>
                    </a:lnTo>
                    <a:lnTo>
                      <a:pt x="16" y="59"/>
                    </a:lnTo>
                    <a:lnTo>
                      <a:pt x="10" y="55"/>
                    </a:lnTo>
                    <a:lnTo>
                      <a:pt x="6" y="49"/>
                    </a:lnTo>
                    <a:lnTo>
                      <a:pt x="4" y="45"/>
                    </a:lnTo>
                    <a:lnTo>
                      <a:pt x="2" y="39"/>
                    </a:lnTo>
                    <a:lnTo>
                      <a:pt x="0" y="33"/>
                    </a:lnTo>
                    <a:lnTo>
                      <a:pt x="2" y="25"/>
                    </a:lnTo>
                    <a:lnTo>
                      <a:pt x="4" y="19"/>
                    </a:lnTo>
                    <a:lnTo>
                      <a:pt x="6" y="13"/>
                    </a:lnTo>
                    <a:lnTo>
                      <a:pt x="10" y="10"/>
                    </a:lnTo>
                    <a:lnTo>
                      <a:pt x="16" y="6"/>
                    </a:lnTo>
                    <a:lnTo>
                      <a:pt x="21" y="2"/>
                    </a:lnTo>
                    <a:lnTo>
                      <a:pt x="27"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4" name="Freeform 857"/>
              <p:cNvSpPr>
                <a:spLocks/>
              </p:cNvSpPr>
              <p:nvPr/>
            </p:nvSpPr>
            <p:spPr bwMode="auto">
              <a:xfrm>
                <a:off x="4664" y="2420"/>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3 h 65"/>
                  <a:gd name="T14" fmla="*/ 63 w 65"/>
                  <a:gd name="T15" fmla="*/ 19 h 65"/>
                  <a:gd name="T16" fmla="*/ 65 w 65"/>
                  <a:gd name="T17" fmla="*/ 25 h 65"/>
                  <a:gd name="T18" fmla="*/ 65 w 65"/>
                  <a:gd name="T19" fmla="*/ 33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7 w 65"/>
                  <a:gd name="T37" fmla="*/ 63 h 65"/>
                  <a:gd name="T38" fmla="*/ 21 w 65"/>
                  <a:gd name="T39" fmla="*/ 61 h 65"/>
                  <a:gd name="T40" fmla="*/ 16 w 65"/>
                  <a:gd name="T41" fmla="*/ 59 h 65"/>
                  <a:gd name="T42" fmla="*/ 10 w 65"/>
                  <a:gd name="T43" fmla="*/ 55 h 65"/>
                  <a:gd name="T44" fmla="*/ 6 w 65"/>
                  <a:gd name="T45" fmla="*/ 49 h 65"/>
                  <a:gd name="T46" fmla="*/ 4 w 65"/>
                  <a:gd name="T47" fmla="*/ 45 h 65"/>
                  <a:gd name="T48" fmla="*/ 2 w 65"/>
                  <a:gd name="T49" fmla="*/ 39 h 65"/>
                  <a:gd name="T50" fmla="*/ 0 w 65"/>
                  <a:gd name="T51" fmla="*/ 33 h 65"/>
                  <a:gd name="T52" fmla="*/ 2 w 65"/>
                  <a:gd name="T53" fmla="*/ 25 h 65"/>
                  <a:gd name="T54" fmla="*/ 4 w 65"/>
                  <a:gd name="T55" fmla="*/ 19 h 65"/>
                  <a:gd name="T56" fmla="*/ 6 w 65"/>
                  <a:gd name="T57" fmla="*/ 13 h 65"/>
                  <a:gd name="T58" fmla="*/ 10 w 65"/>
                  <a:gd name="T59" fmla="*/ 10 h 65"/>
                  <a:gd name="T60" fmla="*/ 16 w 65"/>
                  <a:gd name="T61" fmla="*/ 6 h 65"/>
                  <a:gd name="T62" fmla="*/ 21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3"/>
                    </a:lnTo>
                    <a:lnTo>
                      <a:pt x="63" y="19"/>
                    </a:lnTo>
                    <a:lnTo>
                      <a:pt x="65" y="25"/>
                    </a:lnTo>
                    <a:lnTo>
                      <a:pt x="65" y="33"/>
                    </a:lnTo>
                    <a:lnTo>
                      <a:pt x="65" y="39"/>
                    </a:lnTo>
                    <a:lnTo>
                      <a:pt x="63" y="45"/>
                    </a:lnTo>
                    <a:lnTo>
                      <a:pt x="59" y="49"/>
                    </a:lnTo>
                    <a:lnTo>
                      <a:pt x="55" y="55"/>
                    </a:lnTo>
                    <a:lnTo>
                      <a:pt x="51" y="59"/>
                    </a:lnTo>
                    <a:lnTo>
                      <a:pt x="45" y="61"/>
                    </a:lnTo>
                    <a:lnTo>
                      <a:pt x="39" y="63"/>
                    </a:lnTo>
                    <a:lnTo>
                      <a:pt x="33" y="65"/>
                    </a:lnTo>
                    <a:lnTo>
                      <a:pt x="27" y="63"/>
                    </a:lnTo>
                    <a:lnTo>
                      <a:pt x="21" y="61"/>
                    </a:lnTo>
                    <a:lnTo>
                      <a:pt x="16" y="59"/>
                    </a:lnTo>
                    <a:lnTo>
                      <a:pt x="10" y="55"/>
                    </a:lnTo>
                    <a:lnTo>
                      <a:pt x="6" y="49"/>
                    </a:lnTo>
                    <a:lnTo>
                      <a:pt x="4" y="45"/>
                    </a:lnTo>
                    <a:lnTo>
                      <a:pt x="2" y="39"/>
                    </a:lnTo>
                    <a:lnTo>
                      <a:pt x="0" y="33"/>
                    </a:lnTo>
                    <a:lnTo>
                      <a:pt x="2" y="25"/>
                    </a:lnTo>
                    <a:lnTo>
                      <a:pt x="4" y="19"/>
                    </a:lnTo>
                    <a:lnTo>
                      <a:pt x="6" y="13"/>
                    </a:lnTo>
                    <a:lnTo>
                      <a:pt x="10" y="10"/>
                    </a:lnTo>
                    <a:lnTo>
                      <a:pt x="16" y="6"/>
                    </a:lnTo>
                    <a:lnTo>
                      <a:pt x="21"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5" name="Freeform 858"/>
              <p:cNvSpPr>
                <a:spLocks/>
              </p:cNvSpPr>
              <p:nvPr/>
            </p:nvSpPr>
            <p:spPr bwMode="auto">
              <a:xfrm>
                <a:off x="4640" y="2355"/>
                <a:ext cx="65" cy="63"/>
              </a:xfrm>
              <a:custGeom>
                <a:avLst/>
                <a:gdLst>
                  <a:gd name="T0" fmla="*/ 32 w 65"/>
                  <a:gd name="T1" fmla="*/ 0 h 63"/>
                  <a:gd name="T2" fmla="*/ 40 w 65"/>
                  <a:gd name="T3" fmla="*/ 0 h 63"/>
                  <a:gd name="T4" fmla="*/ 45 w 65"/>
                  <a:gd name="T5" fmla="*/ 2 h 63"/>
                  <a:gd name="T6" fmla="*/ 51 w 65"/>
                  <a:gd name="T7" fmla="*/ 4 h 63"/>
                  <a:gd name="T8" fmla="*/ 55 w 65"/>
                  <a:gd name="T9" fmla="*/ 10 h 63"/>
                  <a:gd name="T10" fmla="*/ 59 w 65"/>
                  <a:gd name="T11" fmla="*/ 14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51 w 65"/>
                  <a:gd name="T27" fmla="*/ 59 h 63"/>
                  <a:gd name="T28" fmla="*/ 45 w 65"/>
                  <a:gd name="T29" fmla="*/ 61 h 63"/>
                  <a:gd name="T30" fmla="*/ 40 w 65"/>
                  <a:gd name="T31" fmla="*/ 63 h 63"/>
                  <a:gd name="T32" fmla="*/ 32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4 h 63"/>
                  <a:gd name="T56" fmla="*/ 10 w 65"/>
                  <a:gd name="T57" fmla="*/ 10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5" y="2"/>
                    </a:lnTo>
                    <a:lnTo>
                      <a:pt x="51" y="4"/>
                    </a:lnTo>
                    <a:lnTo>
                      <a:pt x="55" y="10"/>
                    </a:lnTo>
                    <a:lnTo>
                      <a:pt x="59" y="14"/>
                    </a:lnTo>
                    <a:lnTo>
                      <a:pt x="61" y="19"/>
                    </a:lnTo>
                    <a:lnTo>
                      <a:pt x="63" y="25"/>
                    </a:lnTo>
                    <a:lnTo>
                      <a:pt x="65" y="31"/>
                    </a:lnTo>
                    <a:lnTo>
                      <a:pt x="63" y="37"/>
                    </a:lnTo>
                    <a:lnTo>
                      <a:pt x="61"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6" name="Freeform 859"/>
              <p:cNvSpPr>
                <a:spLocks/>
              </p:cNvSpPr>
              <p:nvPr/>
            </p:nvSpPr>
            <p:spPr bwMode="auto">
              <a:xfrm>
                <a:off x="4640" y="2355"/>
                <a:ext cx="65" cy="63"/>
              </a:xfrm>
              <a:custGeom>
                <a:avLst/>
                <a:gdLst>
                  <a:gd name="T0" fmla="*/ 32 w 65"/>
                  <a:gd name="T1" fmla="*/ 0 h 63"/>
                  <a:gd name="T2" fmla="*/ 32 w 65"/>
                  <a:gd name="T3" fmla="*/ 0 h 63"/>
                  <a:gd name="T4" fmla="*/ 40 w 65"/>
                  <a:gd name="T5" fmla="*/ 0 h 63"/>
                  <a:gd name="T6" fmla="*/ 45 w 65"/>
                  <a:gd name="T7" fmla="*/ 2 h 63"/>
                  <a:gd name="T8" fmla="*/ 51 w 65"/>
                  <a:gd name="T9" fmla="*/ 4 h 63"/>
                  <a:gd name="T10" fmla="*/ 55 w 65"/>
                  <a:gd name="T11" fmla="*/ 10 h 63"/>
                  <a:gd name="T12" fmla="*/ 59 w 65"/>
                  <a:gd name="T13" fmla="*/ 14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51 w 65"/>
                  <a:gd name="T29" fmla="*/ 59 h 63"/>
                  <a:gd name="T30" fmla="*/ 45 w 65"/>
                  <a:gd name="T31" fmla="*/ 61 h 63"/>
                  <a:gd name="T32" fmla="*/ 40 w 65"/>
                  <a:gd name="T33" fmla="*/ 63 h 63"/>
                  <a:gd name="T34" fmla="*/ 32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4 h 63"/>
                  <a:gd name="T58" fmla="*/ 10 w 65"/>
                  <a:gd name="T59" fmla="*/ 10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5" y="2"/>
                    </a:lnTo>
                    <a:lnTo>
                      <a:pt x="51" y="4"/>
                    </a:lnTo>
                    <a:lnTo>
                      <a:pt x="55" y="10"/>
                    </a:lnTo>
                    <a:lnTo>
                      <a:pt x="59" y="14"/>
                    </a:lnTo>
                    <a:lnTo>
                      <a:pt x="61" y="19"/>
                    </a:lnTo>
                    <a:lnTo>
                      <a:pt x="63" y="25"/>
                    </a:lnTo>
                    <a:lnTo>
                      <a:pt x="65" y="31"/>
                    </a:lnTo>
                    <a:lnTo>
                      <a:pt x="63" y="37"/>
                    </a:lnTo>
                    <a:lnTo>
                      <a:pt x="61"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7" name="Freeform 860"/>
              <p:cNvSpPr>
                <a:spLocks/>
              </p:cNvSpPr>
              <p:nvPr/>
            </p:nvSpPr>
            <p:spPr bwMode="auto">
              <a:xfrm>
                <a:off x="4626" y="2382"/>
                <a:ext cx="65" cy="65"/>
              </a:xfrm>
              <a:custGeom>
                <a:avLst/>
                <a:gdLst>
                  <a:gd name="T0" fmla="*/ 32 w 65"/>
                  <a:gd name="T1" fmla="*/ 65 h 65"/>
                  <a:gd name="T2" fmla="*/ 26 w 65"/>
                  <a:gd name="T3" fmla="*/ 63 h 65"/>
                  <a:gd name="T4" fmla="*/ 20 w 65"/>
                  <a:gd name="T5" fmla="*/ 63 h 65"/>
                  <a:gd name="T6" fmla="*/ 14 w 65"/>
                  <a:gd name="T7" fmla="*/ 59 h 65"/>
                  <a:gd name="T8" fmla="*/ 10 w 65"/>
                  <a:gd name="T9" fmla="*/ 55 h 65"/>
                  <a:gd name="T10" fmla="*/ 6 w 65"/>
                  <a:gd name="T11" fmla="*/ 51 h 65"/>
                  <a:gd name="T12" fmla="*/ 2 w 65"/>
                  <a:gd name="T13" fmla="*/ 46 h 65"/>
                  <a:gd name="T14" fmla="*/ 0 w 65"/>
                  <a:gd name="T15" fmla="*/ 40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2 h 65"/>
                  <a:gd name="T32" fmla="*/ 32 w 65"/>
                  <a:gd name="T33" fmla="*/ 0 h 65"/>
                  <a:gd name="T34" fmla="*/ 38 w 65"/>
                  <a:gd name="T35" fmla="*/ 2 h 65"/>
                  <a:gd name="T36" fmla="*/ 46 w 65"/>
                  <a:gd name="T37" fmla="*/ 2 h 65"/>
                  <a:gd name="T38" fmla="*/ 52 w 65"/>
                  <a:gd name="T39" fmla="*/ 6 h 65"/>
                  <a:gd name="T40" fmla="*/ 56 w 65"/>
                  <a:gd name="T41" fmla="*/ 10 h 65"/>
                  <a:gd name="T42" fmla="*/ 59 w 65"/>
                  <a:gd name="T43" fmla="*/ 14 h 65"/>
                  <a:gd name="T44" fmla="*/ 61 w 65"/>
                  <a:gd name="T45" fmla="*/ 20 h 65"/>
                  <a:gd name="T46" fmla="*/ 63 w 65"/>
                  <a:gd name="T47" fmla="*/ 26 h 65"/>
                  <a:gd name="T48" fmla="*/ 65 w 65"/>
                  <a:gd name="T49" fmla="*/ 32 h 65"/>
                  <a:gd name="T50" fmla="*/ 63 w 65"/>
                  <a:gd name="T51" fmla="*/ 40 h 65"/>
                  <a:gd name="T52" fmla="*/ 61 w 65"/>
                  <a:gd name="T53" fmla="*/ 46 h 65"/>
                  <a:gd name="T54" fmla="*/ 59 w 65"/>
                  <a:gd name="T55" fmla="*/ 51 h 65"/>
                  <a:gd name="T56" fmla="*/ 56 w 65"/>
                  <a:gd name="T57" fmla="*/ 55 h 65"/>
                  <a:gd name="T58" fmla="*/ 52 w 65"/>
                  <a:gd name="T59" fmla="*/ 59 h 65"/>
                  <a:gd name="T60" fmla="*/ 46 w 65"/>
                  <a:gd name="T61" fmla="*/ 63 h 65"/>
                  <a:gd name="T62" fmla="*/ 38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3"/>
                    </a:lnTo>
                    <a:lnTo>
                      <a:pt x="14" y="59"/>
                    </a:lnTo>
                    <a:lnTo>
                      <a:pt x="10" y="55"/>
                    </a:lnTo>
                    <a:lnTo>
                      <a:pt x="6" y="51"/>
                    </a:lnTo>
                    <a:lnTo>
                      <a:pt x="2" y="46"/>
                    </a:lnTo>
                    <a:lnTo>
                      <a:pt x="0" y="40"/>
                    </a:lnTo>
                    <a:lnTo>
                      <a:pt x="0" y="32"/>
                    </a:lnTo>
                    <a:lnTo>
                      <a:pt x="0" y="26"/>
                    </a:lnTo>
                    <a:lnTo>
                      <a:pt x="2" y="20"/>
                    </a:lnTo>
                    <a:lnTo>
                      <a:pt x="6" y="14"/>
                    </a:lnTo>
                    <a:lnTo>
                      <a:pt x="10" y="10"/>
                    </a:lnTo>
                    <a:lnTo>
                      <a:pt x="14" y="6"/>
                    </a:lnTo>
                    <a:lnTo>
                      <a:pt x="20" y="2"/>
                    </a:lnTo>
                    <a:lnTo>
                      <a:pt x="26" y="2"/>
                    </a:lnTo>
                    <a:lnTo>
                      <a:pt x="32" y="0"/>
                    </a:lnTo>
                    <a:lnTo>
                      <a:pt x="38" y="2"/>
                    </a:lnTo>
                    <a:lnTo>
                      <a:pt x="46" y="2"/>
                    </a:lnTo>
                    <a:lnTo>
                      <a:pt x="52" y="6"/>
                    </a:lnTo>
                    <a:lnTo>
                      <a:pt x="56" y="10"/>
                    </a:lnTo>
                    <a:lnTo>
                      <a:pt x="59" y="14"/>
                    </a:lnTo>
                    <a:lnTo>
                      <a:pt x="61" y="20"/>
                    </a:lnTo>
                    <a:lnTo>
                      <a:pt x="63" y="26"/>
                    </a:lnTo>
                    <a:lnTo>
                      <a:pt x="65" y="32"/>
                    </a:lnTo>
                    <a:lnTo>
                      <a:pt x="63" y="40"/>
                    </a:lnTo>
                    <a:lnTo>
                      <a:pt x="61" y="46"/>
                    </a:lnTo>
                    <a:lnTo>
                      <a:pt x="59" y="51"/>
                    </a:lnTo>
                    <a:lnTo>
                      <a:pt x="56" y="55"/>
                    </a:lnTo>
                    <a:lnTo>
                      <a:pt x="52" y="59"/>
                    </a:lnTo>
                    <a:lnTo>
                      <a:pt x="46"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8" name="Freeform 861"/>
              <p:cNvSpPr>
                <a:spLocks/>
              </p:cNvSpPr>
              <p:nvPr/>
            </p:nvSpPr>
            <p:spPr bwMode="auto">
              <a:xfrm>
                <a:off x="4626" y="2382"/>
                <a:ext cx="65" cy="65"/>
              </a:xfrm>
              <a:custGeom>
                <a:avLst/>
                <a:gdLst>
                  <a:gd name="T0" fmla="*/ 32 w 65"/>
                  <a:gd name="T1" fmla="*/ 65 h 65"/>
                  <a:gd name="T2" fmla="*/ 32 w 65"/>
                  <a:gd name="T3" fmla="*/ 65 h 65"/>
                  <a:gd name="T4" fmla="*/ 26 w 65"/>
                  <a:gd name="T5" fmla="*/ 63 h 65"/>
                  <a:gd name="T6" fmla="*/ 20 w 65"/>
                  <a:gd name="T7" fmla="*/ 63 h 65"/>
                  <a:gd name="T8" fmla="*/ 14 w 65"/>
                  <a:gd name="T9" fmla="*/ 59 h 65"/>
                  <a:gd name="T10" fmla="*/ 10 w 65"/>
                  <a:gd name="T11" fmla="*/ 55 h 65"/>
                  <a:gd name="T12" fmla="*/ 6 w 65"/>
                  <a:gd name="T13" fmla="*/ 51 h 65"/>
                  <a:gd name="T14" fmla="*/ 2 w 65"/>
                  <a:gd name="T15" fmla="*/ 46 h 65"/>
                  <a:gd name="T16" fmla="*/ 0 w 65"/>
                  <a:gd name="T17" fmla="*/ 40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2 h 65"/>
                  <a:gd name="T34" fmla="*/ 32 w 65"/>
                  <a:gd name="T35" fmla="*/ 0 h 65"/>
                  <a:gd name="T36" fmla="*/ 38 w 65"/>
                  <a:gd name="T37" fmla="*/ 2 h 65"/>
                  <a:gd name="T38" fmla="*/ 46 w 65"/>
                  <a:gd name="T39" fmla="*/ 2 h 65"/>
                  <a:gd name="T40" fmla="*/ 52 w 65"/>
                  <a:gd name="T41" fmla="*/ 6 h 65"/>
                  <a:gd name="T42" fmla="*/ 56 w 65"/>
                  <a:gd name="T43" fmla="*/ 10 h 65"/>
                  <a:gd name="T44" fmla="*/ 59 w 65"/>
                  <a:gd name="T45" fmla="*/ 14 h 65"/>
                  <a:gd name="T46" fmla="*/ 61 w 65"/>
                  <a:gd name="T47" fmla="*/ 20 h 65"/>
                  <a:gd name="T48" fmla="*/ 63 w 65"/>
                  <a:gd name="T49" fmla="*/ 26 h 65"/>
                  <a:gd name="T50" fmla="*/ 65 w 65"/>
                  <a:gd name="T51" fmla="*/ 32 h 65"/>
                  <a:gd name="T52" fmla="*/ 63 w 65"/>
                  <a:gd name="T53" fmla="*/ 40 h 65"/>
                  <a:gd name="T54" fmla="*/ 61 w 65"/>
                  <a:gd name="T55" fmla="*/ 46 h 65"/>
                  <a:gd name="T56" fmla="*/ 59 w 65"/>
                  <a:gd name="T57" fmla="*/ 51 h 65"/>
                  <a:gd name="T58" fmla="*/ 56 w 65"/>
                  <a:gd name="T59" fmla="*/ 55 h 65"/>
                  <a:gd name="T60" fmla="*/ 52 w 65"/>
                  <a:gd name="T61" fmla="*/ 59 h 65"/>
                  <a:gd name="T62" fmla="*/ 46 w 65"/>
                  <a:gd name="T63" fmla="*/ 63 h 65"/>
                  <a:gd name="T64" fmla="*/ 38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3"/>
                    </a:lnTo>
                    <a:lnTo>
                      <a:pt x="14" y="59"/>
                    </a:lnTo>
                    <a:lnTo>
                      <a:pt x="10" y="55"/>
                    </a:lnTo>
                    <a:lnTo>
                      <a:pt x="6" y="51"/>
                    </a:lnTo>
                    <a:lnTo>
                      <a:pt x="2" y="46"/>
                    </a:lnTo>
                    <a:lnTo>
                      <a:pt x="0" y="40"/>
                    </a:lnTo>
                    <a:lnTo>
                      <a:pt x="0" y="32"/>
                    </a:lnTo>
                    <a:lnTo>
                      <a:pt x="0" y="26"/>
                    </a:lnTo>
                    <a:lnTo>
                      <a:pt x="2" y="20"/>
                    </a:lnTo>
                    <a:lnTo>
                      <a:pt x="6" y="14"/>
                    </a:lnTo>
                    <a:lnTo>
                      <a:pt x="10" y="10"/>
                    </a:lnTo>
                    <a:lnTo>
                      <a:pt x="14" y="6"/>
                    </a:lnTo>
                    <a:lnTo>
                      <a:pt x="20" y="2"/>
                    </a:lnTo>
                    <a:lnTo>
                      <a:pt x="26" y="2"/>
                    </a:lnTo>
                    <a:lnTo>
                      <a:pt x="32" y="0"/>
                    </a:lnTo>
                    <a:lnTo>
                      <a:pt x="38" y="2"/>
                    </a:lnTo>
                    <a:lnTo>
                      <a:pt x="46" y="2"/>
                    </a:lnTo>
                    <a:lnTo>
                      <a:pt x="52" y="6"/>
                    </a:lnTo>
                    <a:lnTo>
                      <a:pt x="56" y="10"/>
                    </a:lnTo>
                    <a:lnTo>
                      <a:pt x="59" y="14"/>
                    </a:lnTo>
                    <a:lnTo>
                      <a:pt x="61" y="20"/>
                    </a:lnTo>
                    <a:lnTo>
                      <a:pt x="63" y="26"/>
                    </a:lnTo>
                    <a:lnTo>
                      <a:pt x="65" y="32"/>
                    </a:lnTo>
                    <a:lnTo>
                      <a:pt x="63" y="40"/>
                    </a:lnTo>
                    <a:lnTo>
                      <a:pt x="61" y="46"/>
                    </a:lnTo>
                    <a:lnTo>
                      <a:pt x="59" y="51"/>
                    </a:lnTo>
                    <a:lnTo>
                      <a:pt x="56" y="55"/>
                    </a:lnTo>
                    <a:lnTo>
                      <a:pt x="52" y="59"/>
                    </a:lnTo>
                    <a:lnTo>
                      <a:pt x="46"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9" name="Freeform 862"/>
              <p:cNvSpPr>
                <a:spLocks/>
              </p:cNvSpPr>
              <p:nvPr/>
            </p:nvSpPr>
            <p:spPr bwMode="auto">
              <a:xfrm>
                <a:off x="4693" y="2439"/>
                <a:ext cx="63" cy="65"/>
              </a:xfrm>
              <a:custGeom>
                <a:avLst/>
                <a:gdLst>
                  <a:gd name="T0" fmla="*/ 32 w 63"/>
                  <a:gd name="T1" fmla="*/ 0 h 65"/>
                  <a:gd name="T2" fmla="*/ 38 w 63"/>
                  <a:gd name="T3" fmla="*/ 2 h 65"/>
                  <a:gd name="T4" fmla="*/ 44 w 63"/>
                  <a:gd name="T5" fmla="*/ 4 h 65"/>
                  <a:gd name="T6" fmla="*/ 50 w 63"/>
                  <a:gd name="T7" fmla="*/ 6 h 65"/>
                  <a:gd name="T8" fmla="*/ 55 w 63"/>
                  <a:gd name="T9" fmla="*/ 12 h 65"/>
                  <a:gd name="T10" fmla="*/ 57 w 63"/>
                  <a:gd name="T11" fmla="*/ 16 h 65"/>
                  <a:gd name="T12" fmla="*/ 61 w 63"/>
                  <a:gd name="T13" fmla="*/ 22 h 65"/>
                  <a:gd name="T14" fmla="*/ 63 w 63"/>
                  <a:gd name="T15" fmla="*/ 28 h 65"/>
                  <a:gd name="T16" fmla="*/ 63 w 63"/>
                  <a:gd name="T17" fmla="*/ 34 h 65"/>
                  <a:gd name="T18" fmla="*/ 63 w 63"/>
                  <a:gd name="T19" fmla="*/ 40 h 65"/>
                  <a:gd name="T20" fmla="*/ 61 w 63"/>
                  <a:gd name="T21" fmla="*/ 46 h 65"/>
                  <a:gd name="T22" fmla="*/ 57 w 63"/>
                  <a:gd name="T23" fmla="*/ 52 h 65"/>
                  <a:gd name="T24" fmla="*/ 55 w 63"/>
                  <a:gd name="T25" fmla="*/ 56 h 65"/>
                  <a:gd name="T26" fmla="*/ 50 w 63"/>
                  <a:gd name="T27" fmla="*/ 59 h 65"/>
                  <a:gd name="T28" fmla="*/ 44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8 w 63"/>
                  <a:gd name="T41" fmla="*/ 56 h 65"/>
                  <a:gd name="T42" fmla="*/ 4 w 63"/>
                  <a:gd name="T43" fmla="*/ 52 h 65"/>
                  <a:gd name="T44" fmla="*/ 2 w 63"/>
                  <a:gd name="T45" fmla="*/ 46 h 65"/>
                  <a:gd name="T46" fmla="*/ 0 w 63"/>
                  <a:gd name="T47" fmla="*/ 40 h 65"/>
                  <a:gd name="T48" fmla="*/ 0 w 63"/>
                  <a:gd name="T49" fmla="*/ 34 h 65"/>
                  <a:gd name="T50" fmla="*/ 0 w 63"/>
                  <a:gd name="T51" fmla="*/ 28 h 65"/>
                  <a:gd name="T52" fmla="*/ 2 w 63"/>
                  <a:gd name="T53" fmla="*/ 22 h 65"/>
                  <a:gd name="T54" fmla="*/ 4 w 63"/>
                  <a:gd name="T55" fmla="*/ 16 h 65"/>
                  <a:gd name="T56" fmla="*/ 8 w 63"/>
                  <a:gd name="T57" fmla="*/ 12 h 65"/>
                  <a:gd name="T58" fmla="*/ 14 w 63"/>
                  <a:gd name="T59" fmla="*/ 6 h 65"/>
                  <a:gd name="T60" fmla="*/ 20 w 63"/>
                  <a:gd name="T61" fmla="*/ 4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4"/>
                    </a:lnTo>
                    <a:lnTo>
                      <a:pt x="50" y="6"/>
                    </a:lnTo>
                    <a:lnTo>
                      <a:pt x="55" y="12"/>
                    </a:lnTo>
                    <a:lnTo>
                      <a:pt x="57" y="16"/>
                    </a:lnTo>
                    <a:lnTo>
                      <a:pt x="61" y="22"/>
                    </a:lnTo>
                    <a:lnTo>
                      <a:pt x="63" y="28"/>
                    </a:lnTo>
                    <a:lnTo>
                      <a:pt x="63" y="34"/>
                    </a:lnTo>
                    <a:lnTo>
                      <a:pt x="63" y="40"/>
                    </a:lnTo>
                    <a:lnTo>
                      <a:pt x="61" y="46"/>
                    </a:lnTo>
                    <a:lnTo>
                      <a:pt x="57" y="52"/>
                    </a:lnTo>
                    <a:lnTo>
                      <a:pt x="55" y="56"/>
                    </a:lnTo>
                    <a:lnTo>
                      <a:pt x="50" y="59"/>
                    </a:lnTo>
                    <a:lnTo>
                      <a:pt x="44" y="63"/>
                    </a:lnTo>
                    <a:lnTo>
                      <a:pt x="38" y="65"/>
                    </a:lnTo>
                    <a:lnTo>
                      <a:pt x="32" y="65"/>
                    </a:lnTo>
                    <a:lnTo>
                      <a:pt x="26" y="65"/>
                    </a:lnTo>
                    <a:lnTo>
                      <a:pt x="20" y="63"/>
                    </a:lnTo>
                    <a:lnTo>
                      <a:pt x="14" y="59"/>
                    </a:lnTo>
                    <a:lnTo>
                      <a:pt x="8" y="56"/>
                    </a:lnTo>
                    <a:lnTo>
                      <a:pt x="4" y="52"/>
                    </a:lnTo>
                    <a:lnTo>
                      <a:pt x="2" y="46"/>
                    </a:lnTo>
                    <a:lnTo>
                      <a:pt x="0" y="40"/>
                    </a:lnTo>
                    <a:lnTo>
                      <a:pt x="0" y="34"/>
                    </a:lnTo>
                    <a:lnTo>
                      <a:pt x="0" y="28"/>
                    </a:lnTo>
                    <a:lnTo>
                      <a:pt x="2" y="22"/>
                    </a:lnTo>
                    <a:lnTo>
                      <a:pt x="4" y="16"/>
                    </a:lnTo>
                    <a:lnTo>
                      <a:pt x="8" y="12"/>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0" name="Freeform 863"/>
              <p:cNvSpPr>
                <a:spLocks/>
              </p:cNvSpPr>
              <p:nvPr/>
            </p:nvSpPr>
            <p:spPr bwMode="auto">
              <a:xfrm>
                <a:off x="4693" y="2439"/>
                <a:ext cx="63" cy="65"/>
              </a:xfrm>
              <a:custGeom>
                <a:avLst/>
                <a:gdLst>
                  <a:gd name="T0" fmla="*/ 32 w 63"/>
                  <a:gd name="T1" fmla="*/ 0 h 65"/>
                  <a:gd name="T2" fmla="*/ 32 w 63"/>
                  <a:gd name="T3" fmla="*/ 0 h 65"/>
                  <a:gd name="T4" fmla="*/ 38 w 63"/>
                  <a:gd name="T5" fmla="*/ 2 h 65"/>
                  <a:gd name="T6" fmla="*/ 44 w 63"/>
                  <a:gd name="T7" fmla="*/ 4 h 65"/>
                  <a:gd name="T8" fmla="*/ 50 w 63"/>
                  <a:gd name="T9" fmla="*/ 6 h 65"/>
                  <a:gd name="T10" fmla="*/ 55 w 63"/>
                  <a:gd name="T11" fmla="*/ 12 h 65"/>
                  <a:gd name="T12" fmla="*/ 57 w 63"/>
                  <a:gd name="T13" fmla="*/ 16 h 65"/>
                  <a:gd name="T14" fmla="*/ 61 w 63"/>
                  <a:gd name="T15" fmla="*/ 22 h 65"/>
                  <a:gd name="T16" fmla="*/ 63 w 63"/>
                  <a:gd name="T17" fmla="*/ 28 h 65"/>
                  <a:gd name="T18" fmla="*/ 63 w 63"/>
                  <a:gd name="T19" fmla="*/ 34 h 65"/>
                  <a:gd name="T20" fmla="*/ 63 w 63"/>
                  <a:gd name="T21" fmla="*/ 40 h 65"/>
                  <a:gd name="T22" fmla="*/ 61 w 63"/>
                  <a:gd name="T23" fmla="*/ 46 h 65"/>
                  <a:gd name="T24" fmla="*/ 57 w 63"/>
                  <a:gd name="T25" fmla="*/ 52 h 65"/>
                  <a:gd name="T26" fmla="*/ 55 w 63"/>
                  <a:gd name="T27" fmla="*/ 56 h 65"/>
                  <a:gd name="T28" fmla="*/ 50 w 63"/>
                  <a:gd name="T29" fmla="*/ 59 h 65"/>
                  <a:gd name="T30" fmla="*/ 44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8 w 63"/>
                  <a:gd name="T43" fmla="*/ 56 h 65"/>
                  <a:gd name="T44" fmla="*/ 4 w 63"/>
                  <a:gd name="T45" fmla="*/ 52 h 65"/>
                  <a:gd name="T46" fmla="*/ 2 w 63"/>
                  <a:gd name="T47" fmla="*/ 46 h 65"/>
                  <a:gd name="T48" fmla="*/ 0 w 63"/>
                  <a:gd name="T49" fmla="*/ 40 h 65"/>
                  <a:gd name="T50" fmla="*/ 0 w 63"/>
                  <a:gd name="T51" fmla="*/ 34 h 65"/>
                  <a:gd name="T52" fmla="*/ 0 w 63"/>
                  <a:gd name="T53" fmla="*/ 28 h 65"/>
                  <a:gd name="T54" fmla="*/ 2 w 63"/>
                  <a:gd name="T55" fmla="*/ 22 h 65"/>
                  <a:gd name="T56" fmla="*/ 4 w 63"/>
                  <a:gd name="T57" fmla="*/ 16 h 65"/>
                  <a:gd name="T58" fmla="*/ 8 w 63"/>
                  <a:gd name="T59" fmla="*/ 12 h 65"/>
                  <a:gd name="T60" fmla="*/ 14 w 63"/>
                  <a:gd name="T61" fmla="*/ 6 h 65"/>
                  <a:gd name="T62" fmla="*/ 20 w 63"/>
                  <a:gd name="T63" fmla="*/ 4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4"/>
                    </a:lnTo>
                    <a:lnTo>
                      <a:pt x="50" y="6"/>
                    </a:lnTo>
                    <a:lnTo>
                      <a:pt x="55" y="12"/>
                    </a:lnTo>
                    <a:lnTo>
                      <a:pt x="57" y="16"/>
                    </a:lnTo>
                    <a:lnTo>
                      <a:pt x="61" y="22"/>
                    </a:lnTo>
                    <a:lnTo>
                      <a:pt x="63" y="28"/>
                    </a:lnTo>
                    <a:lnTo>
                      <a:pt x="63" y="34"/>
                    </a:lnTo>
                    <a:lnTo>
                      <a:pt x="63" y="40"/>
                    </a:lnTo>
                    <a:lnTo>
                      <a:pt x="61" y="46"/>
                    </a:lnTo>
                    <a:lnTo>
                      <a:pt x="57" y="52"/>
                    </a:lnTo>
                    <a:lnTo>
                      <a:pt x="55" y="56"/>
                    </a:lnTo>
                    <a:lnTo>
                      <a:pt x="50" y="59"/>
                    </a:lnTo>
                    <a:lnTo>
                      <a:pt x="44" y="63"/>
                    </a:lnTo>
                    <a:lnTo>
                      <a:pt x="38" y="65"/>
                    </a:lnTo>
                    <a:lnTo>
                      <a:pt x="32" y="65"/>
                    </a:lnTo>
                    <a:lnTo>
                      <a:pt x="26" y="65"/>
                    </a:lnTo>
                    <a:lnTo>
                      <a:pt x="20" y="63"/>
                    </a:lnTo>
                    <a:lnTo>
                      <a:pt x="14" y="59"/>
                    </a:lnTo>
                    <a:lnTo>
                      <a:pt x="8" y="56"/>
                    </a:lnTo>
                    <a:lnTo>
                      <a:pt x="4" y="52"/>
                    </a:lnTo>
                    <a:lnTo>
                      <a:pt x="2" y="46"/>
                    </a:lnTo>
                    <a:lnTo>
                      <a:pt x="0" y="40"/>
                    </a:lnTo>
                    <a:lnTo>
                      <a:pt x="0" y="34"/>
                    </a:lnTo>
                    <a:lnTo>
                      <a:pt x="0" y="28"/>
                    </a:lnTo>
                    <a:lnTo>
                      <a:pt x="2" y="22"/>
                    </a:lnTo>
                    <a:lnTo>
                      <a:pt x="4" y="16"/>
                    </a:lnTo>
                    <a:lnTo>
                      <a:pt x="8" y="12"/>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1" name="Freeform 864"/>
              <p:cNvSpPr>
                <a:spLocks/>
              </p:cNvSpPr>
              <p:nvPr/>
            </p:nvSpPr>
            <p:spPr bwMode="auto">
              <a:xfrm>
                <a:off x="4632" y="2439"/>
                <a:ext cx="65" cy="65"/>
              </a:xfrm>
              <a:custGeom>
                <a:avLst/>
                <a:gdLst>
                  <a:gd name="T0" fmla="*/ 32 w 65"/>
                  <a:gd name="T1" fmla="*/ 0 h 65"/>
                  <a:gd name="T2" fmla="*/ 40 w 65"/>
                  <a:gd name="T3" fmla="*/ 2 h 65"/>
                  <a:gd name="T4" fmla="*/ 46 w 65"/>
                  <a:gd name="T5" fmla="*/ 4 h 65"/>
                  <a:gd name="T6" fmla="*/ 52 w 65"/>
                  <a:gd name="T7" fmla="*/ 6 h 65"/>
                  <a:gd name="T8" fmla="*/ 55 w 65"/>
                  <a:gd name="T9" fmla="*/ 12 h 65"/>
                  <a:gd name="T10" fmla="*/ 59 w 65"/>
                  <a:gd name="T11" fmla="*/ 16 h 65"/>
                  <a:gd name="T12" fmla="*/ 63 w 65"/>
                  <a:gd name="T13" fmla="*/ 22 h 65"/>
                  <a:gd name="T14" fmla="*/ 63 w 65"/>
                  <a:gd name="T15" fmla="*/ 28 h 65"/>
                  <a:gd name="T16" fmla="*/ 65 w 65"/>
                  <a:gd name="T17" fmla="*/ 34 h 65"/>
                  <a:gd name="T18" fmla="*/ 63 w 65"/>
                  <a:gd name="T19" fmla="*/ 40 h 65"/>
                  <a:gd name="T20" fmla="*/ 63 w 65"/>
                  <a:gd name="T21" fmla="*/ 46 h 65"/>
                  <a:gd name="T22" fmla="*/ 59 w 65"/>
                  <a:gd name="T23" fmla="*/ 52 h 65"/>
                  <a:gd name="T24" fmla="*/ 55 w 65"/>
                  <a:gd name="T25" fmla="*/ 56 h 65"/>
                  <a:gd name="T26" fmla="*/ 52 w 65"/>
                  <a:gd name="T27" fmla="*/ 59 h 65"/>
                  <a:gd name="T28" fmla="*/ 46 w 65"/>
                  <a:gd name="T29" fmla="*/ 63 h 65"/>
                  <a:gd name="T30" fmla="*/ 40 w 65"/>
                  <a:gd name="T31" fmla="*/ 65 h 65"/>
                  <a:gd name="T32" fmla="*/ 32 w 65"/>
                  <a:gd name="T33" fmla="*/ 65 h 65"/>
                  <a:gd name="T34" fmla="*/ 26 w 65"/>
                  <a:gd name="T35" fmla="*/ 65 h 65"/>
                  <a:gd name="T36" fmla="*/ 20 w 65"/>
                  <a:gd name="T37" fmla="*/ 63 h 65"/>
                  <a:gd name="T38" fmla="*/ 14 w 65"/>
                  <a:gd name="T39" fmla="*/ 59 h 65"/>
                  <a:gd name="T40" fmla="*/ 10 w 65"/>
                  <a:gd name="T41" fmla="*/ 56 h 65"/>
                  <a:gd name="T42" fmla="*/ 6 w 65"/>
                  <a:gd name="T43" fmla="*/ 52 h 65"/>
                  <a:gd name="T44" fmla="*/ 2 w 65"/>
                  <a:gd name="T45" fmla="*/ 46 h 65"/>
                  <a:gd name="T46" fmla="*/ 2 w 65"/>
                  <a:gd name="T47" fmla="*/ 40 h 65"/>
                  <a:gd name="T48" fmla="*/ 0 w 65"/>
                  <a:gd name="T49" fmla="*/ 34 h 65"/>
                  <a:gd name="T50" fmla="*/ 2 w 65"/>
                  <a:gd name="T51" fmla="*/ 28 h 65"/>
                  <a:gd name="T52" fmla="*/ 2 w 65"/>
                  <a:gd name="T53" fmla="*/ 22 h 65"/>
                  <a:gd name="T54" fmla="*/ 6 w 65"/>
                  <a:gd name="T55" fmla="*/ 16 h 65"/>
                  <a:gd name="T56" fmla="*/ 10 w 65"/>
                  <a:gd name="T57" fmla="*/ 12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6" y="4"/>
                    </a:lnTo>
                    <a:lnTo>
                      <a:pt x="52" y="6"/>
                    </a:lnTo>
                    <a:lnTo>
                      <a:pt x="55" y="12"/>
                    </a:lnTo>
                    <a:lnTo>
                      <a:pt x="59" y="16"/>
                    </a:lnTo>
                    <a:lnTo>
                      <a:pt x="63" y="22"/>
                    </a:lnTo>
                    <a:lnTo>
                      <a:pt x="63" y="28"/>
                    </a:lnTo>
                    <a:lnTo>
                      <a:pt x="65" y="34"/>
                    </a:lnTo>
                    <a:lnTo>
                      <a:pt x="63" y="40"/>
                    </a:lnTo>
                    <a:lnTo>
                      <a:pt x="63" y="46"/>
                    </a:lnTo>
                    <a:lnTo>
                      <a:pt x="59" y="52"/>
                    </a:lnTo>
                    <a:lnTo>
                      <a:pt x="55" y="56"/>
                    </a:lnTo>
                    <a:lnTo>
                      <a:pt x="52" y="59"/>
                    </a:lnTo>
                    <a:lnTo>
                      <a:pt x="46" y="63"/>
                    </a:lnTo>
                    <a:lnTo>
                      <a:pt x="40" y="65"/>
                    </a:lnTo>
                    <a:lnTo>
                      <a:pt x="32" y="65"/>
                    </a:lnTo>
                    <a:lnTo>
                      <a:pt x="26" y="65"/>
                    </a:lnTo>
                    <a:lnTo>
                      <a:pt x="20" y="63"/>
                    </a:lnTo>
                    <a:lnTo>
                      <a:pt x="14" y="59"/>
                    </a:lnTo>
                    <a:lnTo>
                      <a:pt x="10" y="56"/>
                    </a:lnTo>
                    <a:lnTo>
                      <a:pt x="6" y="52"/>
                    </a:lnTo>
                    <a:lnTo>
                      <a:pt x="2" y="46"/>
                    </a:lnTo>
                    <a:lnTo>
                      <a:pt x="2" y="40"/>
                    </a:lnTo>
                    <a:lnTo>
                      <a:pt x="0" y="34"/>
                    </a:lnTo>
                    <a:lnTo>
                      <a:pt x="2" y="28"/>
                    </a:lnTo>
                    <a:lnTo>
                      <a:pt x="2" y="22"/>
                    </a:lnTo>
                    <a:lnTo>
                      <a:pt x="6" y="16"/>
                    </a:lnTo>
                    <a:lnTo>
                      <a:pt x="10" y="12"/>
                    </a:lnTo>
                    <a:lnTo>
                      <a:pt x="14" y="6"/>
                    </a:lnTo>
                    <a:lnTo>
                      <a:pt x="20" y="4"/>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2" name="Freeform 865"/>
              <p:cNvSpPr>
                <a:spLocks/>
              </p:cNvSpPr>
              <p:nvPr/>
            </p:nvSpPr>
            <p:spPr bwMode="auto">
              <a:xfrm>
                <a:off x="4632" y="2439"/>
                <a:ext cx="65" cy="65"/>
              </a:xfrm>
              <a:custGeom>
                <a:avLst/>
                <a:gdLst>
                  <a:gd name="T0" fmla="*/ 32 w 65"/>
                  <a:gd name="T1" fmla="*/ 0 h 65"/>
                  <a:gd name="T2" fmla="*/ 32 w 65"/>
                  <a:gd name="T3" fmla="*/ 0 h 65"/>
                  <a:gd name="T4" fmla="*/ 40 w 65"/>
                  <a:gd name="T5" fmla="*/ 2 h 65"/>
                  <a:gd name="T6" fmla="*/ 46 w 65"/>
                  <a:gd name="T7" fmla="*/ 4 h 65"/>
                  <a:gd name="T8" fmla="*/ 52 w 65"/>
                  <a:gd name="T9" fmla="*/ 6 h 65"/>
                  <a:gd name="T10" fmla="*/ 55 w 65"/>
                  <a:gd name="T11" fmla="*/ 12 h 65"/>
                  <a:gd name="T12" fmla="*/ 59 w 65"/>
                  <a:gd name="T13" fmla="*/ 16 h 65"/>
                  <a:gd name="T14" fmla="*/ 63 w 65"/>
                  <a:gd name="T15" fmla="*/ 22 h 65"/>
                  <a:gd name="T16" fmla="*/ 63 w 65"/>
                  <a:gd name="T17" fmla="*/ 28 h 65"/>
                  <a:gd name="T18" fmla="*/ 65 w 65"/>
                  <a:gd name="T19" fmla="*/ 34 h 65"/>
                  <a:gd name="T20" fmla="*/ 63 w 65"/>
                  <a:gd name="T21" fmla="*/ 40 h 65"/>
                  <a:gd name="T22" fmla="*/ 63 w 65"/>
                  <a:gd name="T23" fmla="*/ 46 h 65"/>
                  <a:gd name="T24" fmla="*/ 59 w 65"/>
                  <a:gd name="T25" fmla="*/ 52 h 65"/>
                  <a:gd name="T26" fmla="*/ 55 w 65"/>
                  <a:gd name="T27" fmla="*/ 56 h 65"/>
                  <a:gd name="T28" fmla="*/ 52 w 65"/>
                  <a:gd name="T29" fmla="*/ 59 h 65"/>
                  <a:gd name="T30" fmla="*/ 46 w 65"/>
                  <a:gd name="T31" fmla="*/ 63 h 65"/>
                  <a:gd name="T32" fmla="*/ 40 w 65"/>
                  <a:gd name="T33" fmla="*/ 65 h 65"/>
                  <a:gd name="T34" fmla="*/ 32 w 65"/>
                  <a:gd name="T35" fmla="*/ 65 h 65"/>
                  <a:gd name="T36" fmla="*/ 26 w 65"/>
                  <a:gd name="T37" fmla="*/ 65 h 65"/>
                  <a:gd name="T38" fmla="*/ 20 w 65"/>
                  <a:gd name="T39" fmla="*/ 63 h 65"/>
                  <a:gd name="T40" fmla="*/ 14 w 65"/>
                  <a:gd name="T41" fmla="*/ 59 h 65"/>
                  <a:gd name="T42" fmla="*/ 10 w 65"/>
                  <a:gd name="T43" fmla="*/ 56 h 65"/>
                  <a:gd name="T44" fmla="*/ 6 w 65"/>
                  <a:gd name="T45" fmla="*/ 52 h 65"/>
                  <a:gd name="T46" fmla="*/ 2 w 65"/>
                  <a:gd name="T47" fmla="*/ 46 h 65"/>
                  <a:gd name="T48" fmla="*/ 2 w 65"/>
                  <a:gd name="T49" fmla="*/ 40 h 65"/>
                  <a:gd name="T50" fmla="*/ 0 w 65"/>
                  <a:gd name="T51" fmla="*/ 34 h 65"/>
                  <a:gd name="T52" fmla="*/ 2 w 65"/>
                  <a:gd name="T53" fmla="*/ 28 h 65"/>
                  <a:gd name="T54" fmla="*/ 2 w 65"/>
                  <a:gd name="T55" fmla="*/ 22 h 65"/>
                  <a:gd name="T56" fmla="*/ 6 w 65"/>
                  <a:gd name="T57" fmla="*/ 16 h 65"/>
                  <a:gd name="T58" fmla="*/ 10 w 65"/>
                  <a:gd name="T59" fmla="*/ 12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6" y="4"/>
                    </a:lnTo>
                    <a:lnTo>
                      <a:pt x="52" y="6"/>
                    </a:lnTo>
                    <a:lnTo>
                      <a:pt x="55" y="12"/>
                    </a:lnTo>
                    <a:lnTo>
                      <a:pt x="59" y="16"/>
                    </a:lnTo>
                    <a:lnTo>
                      <a:pt x="63" y="22"/>
                    </a:lnTo>
                    <a:lnTo>
                      <a:pt x="63" y="28"/>
                    </a:lnTo>
                    <a:lnTo>
                      <a:pt x="65" y="34"/>
                    </a:lnTo>
                    <a:lnTo>
                      <a:pt x="63" y="40"/>
                    </a:lnTo>
                    <a:lnTo>
                      <a:pt x="63" y="46"/>
                    </a:lnTo>
                    <a:lnTo>
                      <a:pt x="59" y="52"/>
                    </a:lnTo>
                    <a:lnTo>
                      <a:pt x="55" y="56"/>
                    </a:lnTo>
                    <a:lnTo>
                      <a:pt x="52" y="59"/>
                    </a:lnTo>
                    <a:lnTo>
                      <a:pt x="46" y="63"/>
                    </a:lnTo>
                    <a:lnTo>
                      <a:pt x="40" y="65"/>
                    </a:lnTo>
                    <a:lnTo>
                      <a:pt x="32" y="65"/>
                    </a:lnTo>
                    <a:lnTo>
                      <a:pt x="26" y="65"/>
                    </a:lnTo>
                    <a:lnTo>
                      <a:pt x="20" y="63"/>
                    </a:lnTo>
                    <a:lnTo>
                      <a:pt x="14" y="59"/>
                    </a:lnTo>
                    <a:lnTo>
                      <a:pt x="10" y="56"/>
                    </a:lnTo>
                    <a:lnTo>
                      <a:pt x="6" y="52"/>
                    </a:lnTo>
                    <a:lnTo>
                      <a:pt x="2" y="46"/>
                    </a:lnTo>
                    <a:lnTo>
                      <a:pt x="2" y="40"/>
                    </a:lnTo>
                    <a:lnTo>
                      <a:pt x="0" y="34"/>
                    </a:lnTo>
                    <a:lnTo>
                      <a:pt x="2" y="28"/>
                    </a:lnTo>
                    <a:lnTo>
                      <a:pt x="2" y="22"/>
                    </a:lnTo>
                    <a:lnTo>
                      <a:pt x="6" y="16"/>
                    </a:lnTo>
                    <a:lnTo>
                      <a:pt x="10" y="12"/>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3" name="Freeform 866"/>
              <p:cNvSpPr>
                <a:spLocks/>
              </p:cNvSpPr>
              <p:nvPr/>
            </p:nvSpPr>
            <p:spPr bwMode="auto">
              <a:xfrm>
                <a:off x="4601" y="2426"/>
                <a:ext cx="65" cy="65"/>
              </a:xfrm>
              <a:custGeom>
                <a:avLst/>
                <a:gdLst>
                  <a:gd name="T0" fmla="*/ 31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2 w 65"/>
                  <a:gd name="T15" fmla="*/ 39 h 65"/>
                  <a:gd name="T16" fmla="*/ 0 w 65"/>
                  <a:gd name="T17" fmla="*/ 33 h 65"/>
                  <a:gd name="T18" fmla="*/ 2 w 65"/>
                  <a:gd name="T19" fmla="*/ 25 h 65"/>
                  <a:gd name="T20" fmla="*/ 2 w 65"/>
                  <a:gd name="T21" fmla="*/ 19 h 65"/>
                  <a:gd name="T22" fmla="*/ 6 w 65"/>
                  <a:gd name="T23" fmla="*/ 13 h 65"/>
                  <a:gd name="T24" fmla="*/ 10 w 65"/>
                  <a:gd name="T25" fmla="*/ 9 h 65"/>
                  <a:gd name="T26" fmla="*/ 14 w 65"/>
                  <a:gd name="T27" fmla="*/ 6 h 65"/>
                  <a:gd name="T28" fmla="*/ 20 w 65"/>
                  <a:gd name="T29" fmla="*/ 2 h 65"/>
                  <a:gd name="T30" fmla="*/ 25 w 65"/>
                  <a:gd name="T31" fmla="*/ 2 h 65"/>
                  <a:gd name="T32" fmla="*/ 31 w 65"/>
                  <a:gd name="T33" fmla="*/ 0 h 65"/>
                  <a:gd name="T34" fmla="*/ 39 w 65"/>
                  <a:gd name="T35" fmla="*/ 2 h 65"/>
                  <a:gd name="T36" fmla="*/ 45 w 65"/>
                  <a:gd name="T37" fmla="*/ 2 h 65"/>
                  <a:gd name="T38" fmla="*/ 51 w 65"/>
                  <a:gd name="T39" fmla="*/ 6 h 65"/>
                  <a:gd name="T40" fmla="*/ 55 w 65"/>
                  <a:gd name="T41" fmla="*/ 9 h 65"/>
                  <a:gd name="T42" fmla="*/ 59 w 65"/>
                  <a:gd name="T43" fmla="*/ 13 h 65"/>
                  <a:gd name="T44" fmla="*/ 63 w 65"/>
                  <a:gd name="T45" fmla="*/ 19 h 65"/>
                  <a:gd name="T46" fmla="*/ 63 w 65"/>
                  <a:gd name="T47" fmla="*/ 25 h 65"/>
                  <a:gd name="T48" fmla="*/ 65 w 65"/>
                  <a:gd name="T49" fmla="*/ 33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20" y="63"/>
                    </a:lnTo>
                    <a:lnTo>
                      <a:pt x="14" y="59"/>
                    </a:lnTo>
                    <a:lnTo>
                      <a:pt x="10" y="55"/>
                    </a:lnTo>
                    <a:lnTo>
                      <a:pt x="6" y="51"/>
                    </a:lnTo>
                    <a:lnTo>
                      <a:pt x="2" y="45"/>
                    </a:lnTo>
                    <a:lnTo>
                      <a:pt x="2" y="39"/>
                    </a:lnTo>
                    <a:lnTo>
                      <a:pt x="0" y="33"/>
                    </a:lnTo>
                    <a:lnTo>
                      <a:pt x="2" y="25"/>
                    </a:lnTo>
                    <a:lnTo>
                      <a:pt x="2" y="19"/>
                    </a:lnTo>
                    <a:lnTo>
                      <a:pt x="6" y="13"/>
                    </a:lnTo>
                    <a:lnTo>
                      <a:pt x="10" y="9"/>
                    </a:lnTo>
                    <a:lnTo>
                      <a:pt x="14" y="6"/>
                    </a:lnTo>
                    <a:lnTo>
                      <a:pt x="20" y="2"/>
                    </a:lnTo>
                    <a:lnTo>
                      <a:pt x="25" y="2"/>
                    </a:lnTo>
                    <a:lnTo>
                      <a:pt x="31" y="0"/>
                    </a:lnTo>
                    <a:lnTo>
                      <a:pt x="39" y="2"/>
                    </a:lnTo>
                    <a:lnTo>
                      <a:pt x="45" y="2"/>
                    </a:lnTo>
                    <a:lnTo>
                      <a:pt x="51" y="6"/>
                    </a:lnTo>
                    <a:lnTo>
                      <a:pt x="55" y="9"/>
                    </a:lnTo>
                    <a:lnTo>
                      <a:pt x="59" y="13"/>
                    </a:lnTo>
                    <a:lnTo>
                      <a:pt x="63" y="19"/>
                    </a:lnTo>
                    <a:lnTo>
                      <a:pt x="63" y="25"/>
                    </a:lnTo>
                    <a:lnTo>
                      <a:pt x="65" y="33"/>
                    </a:lnTo>
                    <a:lnTo>
                      <a:pt x="63" y="39"/>
                    </a:lnTo>
                    <a:lnTo>
                      <a:pt x="63"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4" name="Freeform 867"/>
              <p:cNvSpPr>
                <a:spLocks/>
              </p:cNvSpPr>
              <p:nvPr/>
            </p:nvSpPr>
            <p:spPr bwMode="auto">
              <a:xfrm>
                <a:off x="4601" y="2426"/>
                <a:ext cx="65" cy="65"/>
              </a:xfrm>
              <a:custGeom>
                <a:avLst/>
                <a:gdLst>
                  <a:gd name="T0" fmla="*/ 31 w 65"/>
                  <a:gd name="T1" fmla="*/ 65 h 65"/>
                  <a:gd name="T2" fmla="*/ 31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2 w 65"/>
                  <a:gd name="T17" fmla="*/ 39 h 65"/>
                  <a:gd name="T18" fmla="*/ 0 w 65"/>
                  <a:gd name="T19" fmla="*/ 33 h 65"/>
                  <a:gd name="T20" fmla="*/ 2 w 65"/>
                  <a:gd name="T21" fmla="*/ 25 h 65"/>
                  <a:gd name="T22" fmla="*/ 2 w 65"/>
                  <a:gd name="T23" fmla="*/ 19 h 65"/>
                  <a:gd name="T24" fmla="*/ 6 w 65"/>
                  <a:gd name="T25" fmla="*/ 13 h 65"/>
                  <a:gd name="T26" fmla="*/ 10 w 65"/>
                  <a:gd name="T27" fmla="*/ 9 h 65"/>
                  <a:gd name="T28" fmla="*/ 14 w 65"/>
                  <a:gd name="T29" fmla="*/ 6 h 65"/>
                  <a:gd name="T30" fmla="*/ 20 w 65"/>
                  <a:gd name="T31" fmla="*/ 2 h 65"/>
                  <a:gd name="T32" fmla="*/ 25 w 65"/>
                  <a:gd name="T33" fmla="*/ 2 h 65"/>
                  <a:gd name="T34" fmla="*/ 31 w 65"/>
                  <a:gd name="T35" fmla="*/ 0 h 65"/>
                  <a:gd name="T36" fmla="*/ 39 w 65"/>
                  <a:gd name="T37" fmla="*/ 2 h 65"/>
                  <a:gd name="T38" fmla="*/ 45 w 65"/>
                  <a:gd name="T39" fmla="*/ 2 h 65"/>
                  <a:gd name="T40" fmla="*/ 51 w 65"/>
                  <a:gd name="T41" fmla="*/ 6 h 65"/>
                  <a:gd name="T42" fmla="*/ 55 w 65"/>
                  <a:gd name="T43" fmla="*/ 9 h 65"/>
                  <a:gd name="T44" fmla="*/ 59 w 65"/>
                  <a:gd name="T45" fmla="*/ 13 h 65"/>
                  <a:gd name="T46" fmla="*/ 63 w 65"/>
                  <a:gd name="T47" fmla="*/ 19 h 65"/>
                  <a:gd name="T48" fmla="*/ 63 w 65"/>
                  <a:gd name="T49" fmla="*/ 25 h 65"/>
                  <a:gd name="T50" fmla="*/ 65 w 65"/>
                  <a:gd name="T51" fmla="*/ 33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20" y="63"/>
                    </a:lnTo>
                    <a:lnTo>
                      <a:pt x="14" y="59"/>
                    </a:lnTo>
                    <a:lnTo>
                      <a:pt x="10" y="55"/>
                    </a:lnTo>
                    <a:lnTo>
                      <a:pt x="6" y="51"/>
                    </a:lnTo>
                    <a:lnTo>
                      <a:pt x="2" y="45"/>
                    </a:lnTo>
                    <a:lnTo>
                      <a:pt x="2" y="39"/>
                    </a:lnTo>
                    <a:lnTo>
                      <a:pt x="0" y="33"/>
                    </a:lnTo>
                    <a:lnTo>
                      <a:pt x="2" y="25"/>
                    </a:lnTo>
                    <a:lnTo>
                      <a:pt x="2" y="19"/>
                    </a:lnTo>
                    <a:lnTo>
                      <a:pt x="6" y="13"/>
                    </a:lnTo>
                    <a:lnTo>
                      <a:pt x="10" y="9"/>
                    </a:lnTo>
                    <a:lnTo>
                      <a:pt x="14" y="6"/>
                    </a:lnTo>
                    <a:lnTo>
                      <a:pt x="20" y="2"/>
                    </a:lnTo>
                    <a:lnTo>
                      <a:pt x="25" y="2"/>
                    </a:lnTo>
                    <a:lnTo>
                      <a:pt x="31" y="0"/>
                    </a:lnTo>
                    <a:lnTo>
                      <a:pt x="39" y="2"/>
                    </a:lnTo>
                    <a:lnTo>
                      <a:pt x="45" y="2"/>
                    </a:lnTo>
                    <a:lnTo>
                      <a:pt x="51" y="6"/>
                    </a:lnTo>
                    <a:lnTo>
                      <a:pt x="55" y="9"/>
                    </a:lnTo>
                    <a:lnTo>
                      <a:pt x="59" y="13"/>
                    </a:lnTo>
                    <a:lnTo>
                      <a:pt x="63" y="19"/>
                    </a:lnTo>
                    <a:lnTo>
                      <a:pt x="63" y="25"/>
                    </a:lnTo>
                    <a:lnTo>
                      <a:pt x="65" y="33"/>
                    </a:lnTo>
                    <a:lnTo>
                      <a:pt x="63" y="39"/>
                    </a:lnTo>
                    <a:lnTo>
                      <a:pt x="63"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5" name="Freeform 868"/>
              <p:cNvSpPr>
                <a:spLocks/>
              </p:cNvSpPr>
              <p:nvPr/>
            </p:nvSpPr>
            <p:spPr bwMode="auto">
              <a:xfrm>
                <a:off x="4552" y="2441"/>
                <a:ext cx="65" cy="65"/>
              </a:xfrm>
              <a:custGeom>
                <a:avLst/>
                <a:gdLst>
                  <a:gd name="T0" fmla="*/ 65 w 65"/>
                  <a:gd name="T1" fmla="*/ 32 h 65"/>
                  <a:gd name="T2" fmla="*/ 63 w 65"/>
                  <a:gd name="T3" fmla="*/ 40 h 65"/>
                  <a:gd name="T4" fmla="*/ 61 w 65"/>
                  <a:gd name="T5" fmla="*/ 46 h 65"/>
                  <a:gd name="T6" fmla="*/ 59 w 65"/>
                  <a:gd name="T7" fmla="*/ 52 h 65"/>
                  <a:gd name="T8" fmla="*/ 55 w 65"/>
                  <a:gd name="T9" fmla="*/ 55 h 65"/>
                  <a:gd name="T10" fmla="*/ 51 w 65"/>
                  <a:gd name="T11" fmla="*/ 59 h 65"/>
                  <a:gd name="T12" fmla="*/ 45 w 65"/>
                  <a:gd name="T13" fmla="*/ 63 h 65"/>
                  <a:gd name="T14" fmla="*/ 39 w 65"/>
                  <a:gd name="T15" fmla="*/ 63 h 65"/>
                  <a:gd name="T16" fmla="*/ 31 w 65"/>
                  <a:gd name="T17" fmla="*/ 65 h 65"/>
                  <a:gd name="T18" fmla="*/ 25 w 65"/>
                  <a:gd name="T19" fmla="*/ 63 h 65"/>
                  <a:gd name="T20" fmla="*/ 19 w 65"/>
                  <a:gd name="T21" fmla="*/ 63 h 65"/>
                  <a:gd name="T22" fmla="*/ 13 w 65"/>
                  <a:gd name="T23" fmla="*/ 59 h 65"/>
                  <a:gd name="T24" fmla="*/ 9 w 65"/>
                  <a:gd name="T25" fmla="*/ 55 h 65"/>
                  <a:gd name="T26" fmla="*/ 5 w 65"/>
                  <a:gd name="T27" fmla="*/ 52 h 65"/>
                  <a:gd name="T28" fmla="*/ 2 w 65"/>
                  <a:gd name="T29" fmla="*/ 46 h 65"/>
                  <a:gd name="T30" fmla="*/ 0 w 65"/>
                  <a:gd name="T31" fmla="*/ 40 h 65"/>
                  <a:gd name="T32" fmla="*/ 0 w 65"/>
                  <a:gd name="T33" fmla="*/ 32 h 65"/>
                  <a:gd name="T34" fmla="*/ 0 w 65"/>
                  <a:gd name="T35" fmla="*/ 26 h 65"/>
                  <a:gd name="T36" fmla="*/ 2 w 65"/>
                  <a:gd name="T37" fmla="*/ 20 h 65"/>
                  <a:gd name="T38" fmla="*/ 5 w 65"/>
                  <a:gd name="T39" fmla="*/ 14 h 65"/>
                  <a:gd name="T40" fmla="*/ 9 w 65"/>
                  <a:gd name="T41" fmla="*/ 10 h 65"/>
                  <a:gd name="T42" fmla="*/ 13 w 65"/>
                  <a:gd name="T43" fmla="*/ 6 h 65"/>
                  <a:gd name="T44" fmla="*/ 19 w 65"/>
                  <a:gd name="T45" fmla="*/ 2 h 65"/>
                  <a:gd name="T46" fmla="*/ 25 w 65"/>
                  <a:gd name="T47" fmla="*/ 2 h 65"/>
                  <a:gd name="T48" fmla="*/ 31 w 65"/>
                  <a:gd name="T49" fmla="*/ 0 h 65"/>
                  <a:gd name="T50" fmla="*/ 39 w 65"/>
                  <a:gd name="T51" fmla="*/ 2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40"/>
                    </a:lnTo>
                    <a:lnTo>
                      <a:pt x="61" y="46"/>
                    </a:lnTo>
                    <a:lnTo>
                      <a:pt x="59" y="52"/>
                    </a:lnTo>
                    <a:lnTo>
                      <a:pt x="55" y="55"/>
                    </a:lnTo>
                    <a:lnTo>
                      <a:pt x="51" y="59"/>
                    </a:lnTo>
                    <a:lnTo>
                      <a:pt x="45" y="63"/>
                    </a:lnTo>
                    <a:lnTo>
                      <a:pt x="39" y="63"/>
                    </a:lnTo>
                    <a:lnTo>
                      <a:pt x="31" y="65"/>
                    </a:lnTo>
                    <a:lnTo>
                      <a:pt x="25" y="63"/>
                    </a:lnTo>
                    <a:lnTo>
                      <a:pt x="19" y="63"/>
                    </a:lnTo>
                    <a:lnTo>
                      <a:pt x="13" y="59"/>
                    </a:lnTo>
                    <a:lnTo>
                      <a:pt x="9" y="55"/>
                    </a:lnTo>
                    <a:lnTo>
                      <a:pt x="5" y="52"/>
                    </a:lnTo>
                    <a:lnTo>
                      <a:pt x="2" y="46"/>
                    </a:lnTo>
                    <a:lnTo>
                      <a:pt x="0" y="40"/>
                    </a:lnTo>
                    <a:lnTo>
                      <a:pt x="0" y="32"/>
                    </a:lnTo>
                    <a:lnTo>
                      <a:pt x="0" y="26"/>
                    </a:lnTo>
                    <a:lnTo>
                      <a:pt x="2" y="20"/>
                    </a:lnTo>
                    <a:lnTo>
                      <a:pt x="5"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6" name="Freeform 869"/>
              <p:cNvSpPr>
                <a:spLocks/>
              </p:cNvSpPr>
              <p:nvPr/>
            </p:nvSpPr>
            <p:spPr bwMode="auto">
              <a:xfrm>
                <a:off x="4552" y="2441"/>
                <a:ext cx="65" cy="65"/>
              </a:xfrm>
              <a:custGeom>
                <a:avLst/>
                <a:gdLst>
                  <a:gd name="T0" fmla="*/ 65 w 65"/>
                  <a:gd name="T1" fmla="*/ 32 h 65"/>
                  <a:gd name="T2" fmla="*/ 65 w 65"/>
                  <a:gd name="T3" fmla="*/ 32 h 65"/>
                  <a:gd name="T4" fmla="*/ 63 w 65"/>
                  <a:gd name="T5" fmla="*/ 40 h 65"/>
                  <a:gd name="T6" fmla="*/ 61 w 65"/>
                  <a:gd name="T7" fmla="*/ 46 h 65"/>
                  <a:gd name="T8" fmla="*/ 59 w 65"/>
                  <a:gd name="T9" fmla="*/ 52 h 65"/>
                  <a:gd name="T10" fmla="*/ 55 w 65"/>
                  <a:gd name="T11" fmla="*/ 55 h 65"/>
                  <a:gd name="T12" fmla="*/ 51 w 65"/>
                  <a:gd name="T13" fmla="*/ 59 h 65"/>
                  <a:gd name="T14" fmla="*/ 45 w 65"/>
                  <a:gd name="T15" fmla="*/ 63 h 65"/>
                  <a:gd name="T16" fmla="*/ 39 w 65"/>
                  <a:gd name="T17" fmla="*/ 63 h 65"/>
                  <a:gd name="T18" fmla="*/ 31 w 65"/>
                  <a:gd name="T19" fmla="*/ 65 h 65"/>
                  <a:gd name="T20" fmla="*/ 25 w 65"/>
                  <a:gd name="T21" fmla="*/ 63 h 65"/>
                  <a:gd name="T22" fmla="*/ 19 w 65"/>
                  <a:gd name="T23" fmla="*/ 63 h 65"/>
                  <a:gd name="T24" fmla="*/ 13 w 65"/>
                  <a:gd name="T25" fmla="*/ 59 h 65"/>
                  <a:gd name="T26" fmla="*/ 9 w 65"/>
                  <a:gd name="T27" fmla="*/ 55 h 65"/>
                  <a:gd name="T28" fmla="*/ 5 w 65"/>
                  <a:gd name="T29" fmla="*/ 52 h 65"/>
                  <a:gd name="T30" fmla="*/ 2 w 65"/>
                  <a:gd name="T31" fmla="*/ 46 h 65"/>
                  <a:gd name="T32" fmla="*/ 0 w 65"/>
                  <a:gd name="T33" fmla="*/ 40 h 65"/>
                  <a:gd name="T34" fmla="*/ 0 w 65"/>
                  <a:gd name="T35" fmla="*/ 32 h 65"/>
                  <a:gd name="T36" fmla="*/ 0 w 65"/>
                  <a:gd name="T37" fmla="*/ 26 h 65"/>
                  <a:gd name="T38" fmla="*/ 2 w 65"/>
                  <a:gd name="T39" fmla="*/ 20 h 65"/>
                  <a:gd name="T40" fmla="*/ 5 w 65"/>
                  <a:gd name="T41" fmla="*/ 14 h 65"/>
                  <a:gd name="T42" fmla="*/ 9 w 65"/>
                  <a:gd name="T43" fmla="*/ 10 h 65"/>
                  <a:gd name="T44" fmla="*/ 13 w 65"/>
                  <a:gd name="T45" fmla="*/ 6 h 65"/>
                  <a:gd name="T46" fmla="*/ 19 w 65"/>
                  <a:gd name="T47" fmla="*/ 2 h 65"/>
                  <a:gd name="T48" fmla="*/ 25 w 65"/>
                  <a:gd name="T49" fmla="*/ 2 h 65"/>
                  <a:gd name="T50" fmla="*/ 31 w 65"/>
                  <a:gd name="T51" fmla="*/ 0 h 65"/>
                  <a:gd name="T52" fmla="*/ 39 w 65"/>
                  <a:gd name="T53" fmla="*/ 2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40"/>
                    </a:lnTo>
                    <a:lnTo>
                      <a:pt x="61" y="46"/>
                    </a:lnTo>
                    <a:lnTo>
                      <a:pt x="59" y="52"/>
                    </a:lnTo>
                    <a:lnTo>
                      <a:pt x="55" y="55"/>
                    </a:lnTo>
                    <a:lnTo>
                      <a:pt x="51" y="59"/>
                    </a:lnTo>
                    <a:lnTo>
                      <a:pt x="45" y="63"/>
                    </a:lnTo>
                    <a:lnTo>
                      <a:pt x="39" y="63"/>
                    </a:lnTo>
                    <a:lnTo>
                      <a:pt x="31" y="65"/>
                    </a:lnTo>
                    <a:lnTo>
                      <a:pt x="25" y="63"/>
                    </a:lnTo>
                    <a:lnTo>
                      <a:pt x="19" y="63"/>
                    </a:lnTo>
                    <a:lnTo>
                      <a:pt x="13" y="59"/>
                    </a:lnTo>
                    <a:lnTo>
                      <a:pt x="9" y="55"/>
                    </a:lnTo>
                    <a:lnTo>
                      <a:pt x="5" y="52"/>
                    </a:lnTo>
                    <a:lnTo>
                      <a:pt x="2" y="46"/>
                    </a:lnTo>
                    <a:lnTo>
                      <a:pt x="0" y="40"/>
                    </a:lnTo>
                    <a:lnTo>
                      <a:pt x="0" y="32"/>
                    </a:lnTo>
                    <a:lnTo>
                      <a:pt x="0" y="26"/>
                    </a:lnTo>
                    <a:lnTo>
                      <a:pt x="2" y="20"/>
                    </a:lnTo>
                    <a:lnTo>
                      <a:pt x="5"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7" name="Freeform 870"/>
              <p:cNvSpPr>
                <a:spLocks/>
              </p:cNvSpPr>
              <p:nvPr/>
            </p:nvSpPr>
            <p:spPr bwMode="auto">
              <a:xfrm>
                <a:off x="4455" y="2437"/>
                <a:ext cx="63" cy="65"/>
              </a:xfrm>
              <a:custGeom>
                <a:avLst/>
                <a:gdLst>
                  <a:gd name="T0" fmla="*/ 63 w 63"/>
                  <a:gd name="T1" fmla="*/ 34 h 65"/>
                  <a:gd name="T2" fmla="*/ 63 w 63"/>
                  <a:gd name="T3" fmla="*/ 40 h 65"/>
                  <a:gd name="T4" fmla="*/ 61 w 63"/>
                  <a:gd name="T5" fmla="*/ 46 h 65"/>
                  <a:gd name="T6" fmla="*/ 57 w 63"/>
                  <a:gd name="T7" fmla="*/ 52 h 65"/>
                  <a:gd name="T8" fmla="*/ 53 w 63"/>
                  <a:gd name="T9" fmla="*/ 56 h 65"/>
                  <a:gd name="T10" fmla="*/ 49 w 63"/>
                  <a:gd name="T11" fmla="*/ 59 h 65"/>
                  <a:gd name="T12" fmla="*/ 43 w 63"/>
                  <a:gd name="T13" fmla="*/ 63 h 65"/>
                  <a:gd name="T14" fmla="*/ 38 w 63"/>
                  <a:gd name="T15" fmla="*/ 65 h 65"/>
                  <a:gd name="T16" fmla="*/ 32 w 63"/>
                  <a:gd name="T17" fmla="*/ 65 h 65"/>
                  <a:gd name="T18" fmla="*/ 24 w 63"/>
                  <a:gd name="T19" fmla="*/ 65 h 65"/>
                  <a:gd name="T20" fmla="*/ 20 w 63"/>
                  <a:gd name="T21" fmla="*/ 63 h 65"/>
                  <a:gd name="T22" fmla="*/ 14 w 63"/>
                  <a:gd name="T23" fmla="*/ 59 h 65"/>
                  <a:gd name="T24" fmla="*/ 8 w 63"/>
                  <a:gd name="T25" fmla="*/ 56 h 65"/>
                  <a:gd name="T26" fmla="*/ 4 w 63"/>
                  <a:gd name="T27" fmla="*/ 52 h 65"/>
                  <a:gd name="T28" fmla="*/ 2 w 63"/>
                  <a:gd name="T29" fmla="*/ 46 h 65"/>
                  <a:gd name="T30" fmla="*/ 0 w 63"/>
                  <a:gd name="T31" fmla="*/ 40 h 65"/>
                  <a:gd name="T32" fmla="*/ 0 w 63"/>
                  <a:gd name="T33" fmla="*/ 34 h 65"/>
                  <a:gd name="T34" fmla="*/ 0 w 63"/>
                  <a:gd name="T35" fmla="*/ 28 h 65"/>
                  <a:gd name="T36" fmla="*/ 2 w 63"/>
                  <a:gd name="T37" fmla="*/ 20 h 65"/>
                  <a:gd name="T38" fmla="*/ 4 w 63"/>
                  <a:gd name="T39" fmla="*/ 16 h 65"/>
                  <a:gd name="T40" fmla="*/ 8 w 63"/>
                  <a:gd name="T41" fmla="*/ 10 h 65"/>
                  <a:gd name="T42" fmla="*/ 14 w 63"/>
                  <a:gd name="T43" fmla="*/ 6 h 65"/>
                  <a:gd name="T44" fmla="*/ 20 w 63"/>
                  <a:gd name="T45" fmla="*/ 4 h 65"/>
                  <a:gd name="T46" fmla="*/ 24 w 63"/>
                  <a:gd name="T47" fmla="*/ 2 h 65"/>
                  <a:gd name="T48" fmla="*/ 32 w 63"/>
                  <a:gd name="T49" fmla="*/ 0 h 65"/>
                  <a:gd name="T50" fmla="*/ 38 w 63"/>
                  <a:gd name="T51" fmla="*/ 2 h 65"/>
                  <a:gd name="T52" fmla="*/ 43 w 63"/>
                  <a:gd name="T53" fmla="*/ 4 h 65"/>
                  <a:gd name="T54" fmla="*/ 49 w 63"/>
                  <a:gd name="T55" fmla="*/ 6 h 65"/>
                  <a:gd name="T56" fmla="*/ 53 w 63"/>
                  <a:gd name="T57" fmla="*/ 10 h 65"/>
                  <a:gd name="T58" fmla="*/ 57 w 63"/>
                  <a:gd name="T59" fmla="*/ 16 h 65"/>
                  <a:gd name="T60" fmla="*/ 61 w 63"/>
                  <a:gd name="T61" fmla="*/ 20 h 65"/>
                  <a:gd name="T62" fmla="*/ 63 w 63"/>
                  <a:gd name="T63" fmla="*/ 28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40"/>
                    </a:lnTo>
                    <a:lnTo>
                      <a:pt x="61" y="46"/>
                    </a:lnTo>
                    <a:lnTo>
                      <a:pt x="57" y="52"/>
                    </a:lnTo>
                    <a:lnTo>
                      <a:pt x="53" y="56"/>
                    </a:lnTo>
                    <a:lnTo>
                      <a:pt x="49" y="59"/>
                    </a:lnTo>
                    <a:lnTo>
                      <a:pt x="43" y="63"/>
                    </a:lnTo>
                    <a:lnTo>
                      <a:pt x="38" y="65"/>
                    </a:lnTo>
                    <a:lnTo>
                      <a:pt x="32" y="65"/>
                    </a:lnTo>
                    <a:lnTo>
                      <a:pt x="24" y="65"/>
                    </a:lnTo>
                    <a:lnTo>
                      <a:pt x="20" y="63"/>
                    </a:lnTo>
                    <a:lnTo>
                      <a:pt x="14" y="59"/>
                    </a:lnTo>
                    <a:lnTo>
                      <a:pt x="8" y="56"/>
                    </a:lnTo>
                    <a:lnTo>
                      <a:pt x="4" y="52"/>
                    </a:lnTo>
                    <a:lnTo>
                      <a:pt x="2" y="46"/>
                    </a:lnTo>
                    <a:lnTo>
                      <a:pt x="0" y="40"/>
                    </a:lnTo>
                    <a:lnTo>
                      <a:pt x="0" y="34"/>
                    </a:lnTo>
                    <a:lnTo>
                      <a:pt x="0" y="28"/>
                    </a:lnTo>
                    <a:lnTo>
                      <a:pt x="2" y="20"/>
                    </a:lnTo>
                    <a:lnTo>
                      <a:pt x="4" y="16"/>
                    </a:lnTo>
                    <a:lnTo>
                      <a:pt x="8" y="10"/>
                    </a:lnTo>
                    <a:lnTo>
                      <a:pt x="14" y="6"/>
                    </a:lnTo>
                    <a:lnTo>
                      <a:pt x="20" y="4"/>
                    </a:lnTo>
                    <a:lnTo>
                      <a:pt x="24" y="2"/>
                    </a:lnTo>
                    <a:lnTo>
                      <a:pt x="32" y="0"/>
                    </a:lnTo>
                    <a:lnTo>
                      <a:pt x="38" y="2"/>
                    </a:lnTo>
                    <a:lnTo>
                      <a:pt x="43" y="4"/>
                    </a:lnTo>
                    <a:lnTo>
                      <a:pt x="49" y="6"/>
                    </a:lnTo>
                    <a:lnTo>
                      <a:pt x="53" y="10"/>
                    </a:lnTo>
                    <a:lnTo>
                      <a:pt x="57" y="16"/>
                    </a:lnTo>
                    <a:lnTo>
                      <a:pt x="61" y="20"/>
                    </a:lnTo>
                    <a:lnTo>
                      <a:pt x="63" y="28"/>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8" name="Freeform 871"/>
              <p:cNvSpPr>
                <a:spLocks/>
              </p:cNvSpPr>
              <p:nvPr/>
            </p:nvSpPr>
            <p:spPr bwMode="auto">
              <a:xfrm>
                <a:off x="4455" y="2437"/>
                <a:ext cx="63" cy="65"/>
              </a:xfrm>
              <a:custGeom>
                <a:avLst/>
                <a:gdLst>
                  <a:gd name="T0" fmla="*/ 63 w 63"/>
                  <a:gd name="T1" fmla="*/ 34 h 65"/>
                  <a:gd name="T2" fmla="*/ 63 w 63"/>
                  <a:gd name="T3" fmla="*/ 34 h 65"/>
                  <a:gd name="T4" fmla="*/ 63 w 63"/>
                  <a:gd name="T5" fmla="*/ 40 h 65"/>
                  <a:gd name="T6" fmla="*/ 61 w 63"/>
                  <a:gd name="T7" fmla="*/ 46 h 65"/>
                  <a:gd name="T8" fmla="*/ 57 w 63"/>
                  <a:gd name="T9" fmla="*/ 52 h 65"/>
                  <a:gd name="T10" fmla="*/ 53 w 63"/>
                  <a:gd name="T11" fmla="*/ 56 h 65"/>
                  <a:gd name="T12" fmla="*/ 49 w 63"/>
                  <a:gd name="T13" fmla="*/ 59 h 65"/>
                  <a:gd name="T14" fmla="*/ 43 w 63"/>
                  <a:gd name="T15" fmla="*/ 63 h 65"/>
                  <a:gd name="T16" fmla="*/ 38 w 63"/>
                  <a:gd name="T17" fmla="*/ 65 h 65"/>
                  <a:gd name="T18" fmla="*/ 32 w 63"/>
                  <a:gd name="T19" fmla="*/ 65 h 65"/>
                  <a:gd name="T20" fmla="*/ 24 w 63"/>
                  <a:gd name="T21" fmla="*/ 65 h 65"/>
                  <a:gd name="T22" fmla="*/ 20 w 63"/>
                  <a:gd name="T23" fmla="*/ 63 h 65"/>
                  <a:gd name="T24" fmla="*/ 14 w 63"/>
                  <a:gd name="T25" fmla="*/ 59 h 65"/>
                  <a:gd name="T26" fmla="*/ 8 w 63"/>
                  <a:gd name="T27" fmla="*/ 56 h 65"/>
                  <a:gd name="T28" fmla="*/ 4 w 63"/>
                  <a:gd name="T29" fmla="*/ 52 h 65"/>
                  <a:gd name="T30" fmla="*/ 2 w 63"/>
                  <a:gd name="T31" fmla="*/ 46 h 65"/>
                  <a:gd name="T32" fmla="*/ 0 w 63"/>
                  <a:gd name="T33" fmla="*/ 40 h 65"/>
                  <a:gd name="T34" fmla="*/ 0 w 63"/>
                  <a:gd name="T35" fmla="*/ 34 h 65"/>
                  <a:gd name="T36" fmla="*/ 0 w 63"/>
                  <a:gd name="T37" fmla="*/ 28 h 65"/>
                  <a:gd name="T38" fmla="*/ 2 w 63"/>
                  <a:gd name="T39" fmla="*/ 20 h 65"/>
                  <a:gd name="T40" fmla="*/ 4 w 63"/>
                  <a:gd name="T41" fmla="*/ 16 h 65"/>
                  <a:gd name="T42" fmla="*/ 8 w 63"/>
                  <a:gd name="T43" fmla="*/ 10 h 65"/>
                  <a:gd name="T44" fmla="*/ 14 w 63"/>
                  <a:gd name="T45" fmla="*/ 6 h 65"/>
                  <a:gd name="T46" fmla="*/ 20 w 63"/>
                  <a:gd name="T47" fmla="*/ 4 h 65"/>
                  <a:gd name="T48" fmla="*/ 24 w 63"/>
                  <a:gd name="T49" fmla="*/ 2 h 65"/>
                  <a:gd name="T50" fmla="*/ 32 w 63"/>
                  <a:gd name="T51" fmla="*/ 0 h 65"/>
                  <a:gd name="T52" fmla="*/ 38 w 63"/>
                  <a:gd name="T53" fmla="*/ 2 h 65"/>
                  <a:gd name="T54" fmla="*/ 43 w 63"/>
                  <a:gd name="T55" fmla="*/ 4 h 65"/>
                  <a:gd name="T56" fmla="*/ 49 w 63"/>
                  <a:gd name="T57" fmla="*/ 6 h 65"/>
                  <a:gd name="T58" fmla="*/ 53 w 63"/>
                  <a:gd name="T59" fmla="*/ 10 h 65"/>
                  <a:gd name="T60" fmla="*/ 57 w 63"/>
                  <a:gd name="T61" fmla="*/ 16 h 65"/>
                  <a:gd name="T62" fmla="*/ 61 w 63"/>
                  <a:gd name="T63" fmla="*/ 20 h 65"/>
                  <a:gd name="T64" fmla="*/ 63 w 63"/>
                  <a:gd name="T65" fmla="*/ 28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40"/>
                    </a:lnTo>
                    <a:lnTo>
                      <a:pt x="61" y="46"/>
                    </a:lnTo>
                    <a:lnTo>
                      <a:pt x="57" y="52"/>
                    </a:lnTo>
                    <a:lnTo>
                      <a:pt x="53" y="56"/>
                    </a:lnTo>
                    <a:lnTo>
                      <a:pt x="49" y="59"/>
                    </a:lnTo>
                    <a:lnTo>
                      <a:pt x="43" y="63"/>
                    </a:lnTo>
                    <a:lnTo>
                      <a:pt x="38" y="65"/>
                    </a:lnTo>
                    <a:lnTo>
                      <a:pt x="32" y="65"/>
                    </a:lnTo>
                    <a:lnTo>
                      <a:pt x="24" y="65"/>
                    </a:lnTo>
                    <a:lnTo>
                      <a:pt x="20" y="63"/>
                    </a:lnTo>
                    <a:lnTo>
                      <a:pt x="14" y="59"/>
                    </a:lnTo>
                    <a:lnTo>
                      <a:pt x="8" y="56"/>
                    </a:lnTo>
                    <a:lnTo>
                      <a:pt x="4" y="52"/>
                    </a:lnTo>
                    <a:lnTo>
                      <a:pt x="2" y="46"/>
                    </a:lnTo>
                    <a:lnTo>
                      <a:pt x="0" y="40"/>
                    </a:lnTo>
                    <a:lnTo>
                      <a:pt x="0" y="34"/>
                    </a:lnTo>
                    <a:lnTo>
                      <a:pt x="0" y="28"/>
                    </a:lnTo>
                    <a:lnTo>
                      <a:pt x="2" y="20"/>
                    </a:lnTo>
                    <a:lnTo>
                      <a:pt x="4" y="16"/>
                    </a:lnTo>
                    <a:lnTo>
                      <a:pt x="8" y="10"/>
                    </a:lnTo>
                    <a:lnTo>
                      <a:pt x="14" y="6"/>
                    </a:lnTo>
                    <a:lnTo>
                      <a:pt x="20" y="4"/>
                    </a:lnTo>
                    <a:lnTo>
                      <a:pt x="24" y="2"/>
                    </a:lnTo>
                    <a:lnTo>
                      <a:pt x="32" y="0"/>
                    </a:lnTo>
                    <a:lnTo>
                      <a:pt x="38" y="2"/>
                    </a:lnTo>
                    <a:lnTo>
                      <a:pt x="43" y="4"/>
                    </a:lnTo>
                    <a:lnTo>
                      <a:pt x="49" y="6"/>
                    </a:lnTo>
                    <a:lnTo>
                      <a:pt x="53" y="10"/>
                    </a:lnTo>
                    <a:lnTo>
                      <a:pt x="57" y="16"/>
                    </a:lnTo>
                    <a:lnTo>
                      <a:pt x="61" y="20"/>
                    </a:lnTo>
                    <a:lnTo>
                      <a:pt x="63" y="28"/>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9" name="Freeform 872"/>
              <p:cNvSpPr>
                <a:spLocks/>
              </p:cNvSpPr>
              <p:nvPr/>
            </p:nvSpPr>
            <p:spPr bwMode="auto">
              <a:xfrm>
                <a:off x="4475" y="2435"/>
                <a:ext cx="65" cy="65"/>
              </a:xfrm>
              <a:custGeom>
                <a:avLst/>
                <a:gdLst>
                  <a:gd name="T0" fmla="*/ 0 w 65"/>
                  <a:gd name="T1" fmla="*/ 34 h 65"/>
                  <a:gd name="T2" fmla="*/ 2 w 65"/>
                  <a:gd name="T3" fmla="*/ 26 h 65"/>
                  <a:gd name="T4" fmla="*/ 4 w 65"/>
                  <a:gd name="T5" fmla="*/ 20 h 65"/>
                  <a:gd name="T6" fmla="*/ 6 w 65"/>
                  <a:gd name="T7" fmla="*/ 16 h 65"/>
                  <a:gd name="T8" fmla="*/ 10 w 65"/>
                  <a:gd name="T9" fmla="*/ 10 h 65"/>
                  <a:gd name="T10" fmla="*/ 16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5 w 65"/>
                  <a:gd name="T51" fmla="*/ 65 h 65"/>
                  <a:gd name="T52" fmla="*/ 19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0" name="Freeform 873"/>
              <p:cNvSpPr>
                <a:spLocks/>
              </p:cNvSpPr>
              <p:nvPr/>
            </p:nvSpPr>
            <p:spPr bwMode="auto">
              <a:xfrm>
                <a:off x="4475" y="2435"/>
                <a:ext cx="65" cy="65"/>
              </a:xfrm>
              <a:custGeom>
                <a:avLst/>
                <a:gdLst>
                  <a:gd name="T0" fmla="*/ 0 w 65"/>
                  <a:gd name="T1" fmla="*/ 34 h 65"/>
                  <a:gd name="T2" fmla="*/ 0 w 65"/>
                  <a:gd name="T3" fmla="*/ 34 h 65"/>
                  <a:gd name="T4" fmla="*/ 2 w 65"/>
                  <a:gd name="T5" fmla="*/ 26 h 65"/>
                  <a:gd name="T6" fmla="*/ 4 w 65"/>
                  <a:gd name="T7" fmla="*/ 20 h 65"/>
                  <a:gd name="T8" fmla="*/ 6 w 65"/>
                  <a:gd name="T9" fmla="*/ 16 h 65"/>
                  <a:gd name="T10" fmla="*/ 10 w 65"/>
                  <a:gd name="T11" fmla="*/ 10 h 65"/>
                  <a:gd name="T12" fmla="*/ 16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5 w 65"/>
                  <a:gd name="T53" fmla="*/ 65 h 65"/>
                  <a:gd name="T54" fmla="*/ 19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1" name="Freeform 874"/>
              <p:cNvSpPr>
                <a:spLocks/>
              </p:cNvSpPr>
              <p:nvPr/>
            </p:nvSpPr>
            <p:spPr bwMode="auto">
              <a:xfrm>
                <a:off x="4506" y="2355"/>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19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6 w 65"/>
                  <a:gd name="T53" fmla="*/ 2 h 65"/>
                  <a:gd name="T54" fmla="*/ 51 w 65"/>
                  <a:gd name="T55" fmla="*/ 6 h 65"/>
                  <a:gd name="T56" fmla="*/ 55 w 65"/>
                  <a:gd name="T57" fmla="*/ 10 h 65"/>
                  <a:gd name="T58" fmla="*/ 59 w 65"/>
                  <a:gd name="T59" fmla="*/ 14 h 65"/>
                  <a:gd name="T60" fmla="*/ 63 w 65"/>
                  <a:gd name="T61" fmla="*/ 19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6" y="2"/>
                    </a:lnTo>
                    <a:lnTo>
                      <a:pt x="51" y="6"/>
                    </a:lnTo>
                    <a:lnTo>
                      <a:pt x="55" y="10"/>
                    </a:lnTo>
                    <a:lnTo>
                      <a:pt x="59" y="14"/>
                    </a:lnTo>
                    <a:lnTo>
                      <a:pt x="63" y="19"/>
                    </a:lnTo>
                    <a:lnTo>
                      <a:pt x="65"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2" name="Freeform 875"/>
              <p:cNvSpPr>
                <a:spLocks/>
              </p:cNvSpPr>
              <p:nvPr/>
            </p:nvSpPr>
            <p:spPr bwMode="auto">
              <a:xfrm>
                <a:off x="4506" y="2355"/>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19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6 w 65"/>
                  <a:gd name="T55" fmla="*/ 2 h 65"/>
                  <a:gd name="T56" fmla="*/ 51 w 65"/>
                  <a:gd name="T57" fmla="*/ 6 h 65"/>
                  <a:gd name="T58" fmla="*/ 55 w 65"/>
                  <a:gd name="T59" fmla="*/ 10 h 65"/>
                  <a:gd name="T60" fmla="*/ 59 w 65"/>
                  <a:gd name="T61" fmla="*/ 14 h 65"/>
                  <a:gd name="T62" fmla="*/ 63 w 65"/>
                  <a:gd name="T63" fmla="*/ 19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6" y="2"/>
                    </a:lnTo>
                    <a:lnTo>
                      <a:pt x="51" y="6"/>
                    </a:lnTo>
                    <a:lnTo>
                      <a:pt x="55" y="10"/>
                    </a:lnTo>
                    <a:lnTo>
                      <a:pt x="59" y="14"/>
                    </a:lnTo>
                    <a:lnTo>
                      <a:pt x="63" y="19"/>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3" name="Freeform 876"/>
              <p:cNvSpPr>
                <a:spLocks/>
              </p:cNvSpPr>
              <p:nvPr/>
            </p:nvSpPr>
            <p:spPr bwMode="auto">
              <a:xfrm>
                <a:off x="4530" y="2449"/>
                <a:ext cx="63" cy="65"/>
              </a:xfrm>
              <a:custGeom>
                <a:avLst/>
                <a:gdLst>
                  <a:gd name="T0" fmla="*/ 0 w 63"/>
                  <a:gd name="T1" fmla="*/ 32 h 65"/>
                  <a:gd name="T2" fmla="*/ 0 w 63"/>
                  <a:gd name="T3" fmla="*/ 26 h 65"/>
                  <a:gd name="T4" fmla="*/ 2 w 63"/>
                  <a:gd name="T5" fmla="*/ 20 h 65"/>
                  <a:gd name="T6" fmla="*/ 4 w 63"/>
                  <a:gd name="T7" fmla="*/ 14 h 65"/>
                  <a:gd name="T8" fmla="*/ 10 w 63"/>
                  <a:gd name="T9" fmla="*/ 10 h 65"/>
                  <a:gd name="T10" fmla="*/ 14 w 63"/>
                  <a:gd name="T11" fmla="*/ 6 h 65"/>
                  <a:gd name="T12" fmla="*/ 18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9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18 w 63"/>
                  <a:gd name="T53" fmla="*/ 61 h 65"/>
                  <a:gd name="T54" fmla="*/ 14 w 63"/>
                  <a:gd name="T55" fmla="*/ 59 h 65"/>
                  <a:gd name="T56" fmla="*/ 10 w 63"/>
                  <a:gd name="T57" fmla="*/ 55 h 65"/>
                  <a:gd name="T58" fmla="*/ 4 w 63"/>
                  <a:gd name="T59" fmla="*/ 51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4" y="14"/>
                    </a:lnTo>
                    <a:lnTo>
                      <a:pt x="10" y="10"/>
                    </a:lnTo>
                    <a:lnTo>
                      <a:pt x="14" y="6"/>
                    </a:lnTo>
                    <a:lnTo>
                      <a:pt x="18" y="2"/>
                    </a:lnTo>
                    <a:lnTo>
                      <a:pt x="26" y="0"/>
                    </a:lnTo>
                    <a:lnTo>
                      <a:pt x="31" y="0"/>
                    </a:lnTo>
                    <a:lnTo>
                      <a:pt x="37" y="0"/>
                    </a:lnTo>
                    <a:lnTo>
                      <a:pt x="43"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3" y="61"/>
                    </a:lnTo>
                    <a:lnTo>
                      <a:pt x="37" y="63"/>
                    </a:lnTo>
                    <a:lnTo>
                      <a:pt x="31" y="65"/>
                    </a:lnTo>
                    <a:lnTo>
                      <a:pt x="26" y="63"/>
                    </a:lnTo>
                    <a:lnTo>
                      <a:pt x="18" y="61"/>
                    </a:lnTo>
                    <a:lnTo>
                      <a:pt x="14" y="59"/>
                    </a:lnTo>
                    <a:lnTo>
                      <a:pt x="10" y="55"/>
                    </a:lnTo>
                    <a:lnTo>
                      <a:pt x="4" y="51"/>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4" name="Freeform 877"/>
              <p:cNvSpPr>
                <a:spLocks/>
              </p:cNvSpPr>
              <p:nvPr/>
            </p:nvSpPr>
            <p:spPr bwMode="auto">
              <a:xfrm>
                <a:off x="4530" y="2449"/>
                <a:ext cx="63" cy="65"/>
              </a:xfrm>
              <a:custGeom>
                <a:avLst/>
                <a:gdLst>
                  <a:gd name="T0" fmla="*/ 0 w 63"/>
                  <a:gd name="T1" fmla="*/ 32 h 65"/>
                  <a:gd name="T2" fmla="*/ 0 w 63"/>
                  <a:gd name="T3" fmla="*/ 32 h 65"/>
                  <a:gd name="T4" fmla="*/ 0 w 63"/>
                  <a:gd name="T5" fmla="*/ 26 h 65"/>
                  <a:gd name="T6" fmla="*/ 2 w 63"/>
                  <a:gd name="T7" fmla="*/ 20 h 65"/>
                  <a:gd name="T8" fmla="*/ 4 w 63"/>
                  <a:gd name="T9" fmla="*/ 14 h 65"/>
                  <a:gd name="T10" fmla="*/ 10 w 63"/>
                  <a:gd name="T11" fmla="*/ 10 h 65"/>
                  <a:gd name="T12" fmla="*/ 14 w 63"/>
                  <a:gd name="T13" fmla="*/ 6 h 65"/>
                  <a:gd name="T14" fmla="*/ 18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9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18 w 63"/>
                  <a:gd name="T55" fmla="*/ 61 h 65"/>
                  <a:gd name="T56" fmla="*/ 14 w 63"/>
                  <a:gd name="T57" fmla="*/ 59 h 65"/>
                  <a:gd name="T58" fmla="*/ 10 w 63"/>
                  <a:gd name="T59" fmla="*/ 55 h 65"/>
                  <a:gd name="T60" fmla="*/ 4 w 63"/>
                  <a:gd name="T61" fmla="*/ 51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4" y="14"/>
                    </a:lnTo>
                    <a:lnTo>
                      <a:pt x="10" y="10"/>
                    </a:lnTo>
                    <a:lnTo>
                      <a:pt x="14" y="6"/>
                    </a:lnTo>
                    <a:lnTo>
                      <a:pt x="18" y="2"/>
                    </a:lnTo>
                    <a:lnTo>
                      <a:pt x="26" y="0"/>
                    </a:lnTo>
                    <a:lnTo>
                      <a:pt x="31" y="0"/>
                    </a:lnTo>
                    <a:lnTo>
                      <a:pt x="37" y="0"/>
                    </a:lnTo>
                    <a:lnTo>
                      <a:pt x="43"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3" y="61"/>
                    </a:lnTo>
                    <a:lnTo>
                      <a:pt x="37" y="63"/>
                    </a:lnTo>
                    <a:lnTo>
                      <a:pt x="31" y="65"/>
                    </a:lnTo>
                    <a:lnTo>
                      <a:pt x="26" y="63"/>
                    </a:lnTo>
                    <a:lnTo>
                      <a:pt x="18" y="61"/>
                    </a:lnTo>
                    <a:lnTo>
                      <a:pt x="14" y="59"/>
                    </a:lnTo>
                    <a:lnTo>
                      <a:pt x="10" y="55"/>
                    </a:lnTo>
                    <a:lnTo>
                      <a:pt x="4" y="51"/>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5" name="Freeform 878"/>
              <p:cNvSpPr>
                <a:spLocks/>
              </p:cNvSpPr>
              <p:nvPr/>
            </p:nvSpPr>
            <p:spPr bwMode="auto">
              <a:xfrm>
                <a:off x="4546" y="2390"/>
                <a:ext cx="65" cy="63"/>
              </a:xfrm>
              <a:custGeom>
                <a:avLst/>
                <a:gdLst>
                  <a:gd name="T0" fmla="*/ 0 w 65"/>
                  <a:gd name="T1" fmla="*/ 32 h 63"/>
                  <a:gd name="T2" fmla="*/ 2 w 65"/>
                  <a:gd name="T3" fmla="*/ 26 h 63"/>
                  <a:gd name="T4" fmla="*/ 4 w 65"/>
                  <a:gd name="T5" fmla="*/ 20 h 63"/>
                  <a:gd name="T6" fmla="*/ 6 w 65"/>
                  <a:gd name="T7" fmla="*/ 14 h 63"/>
                  <a:gd name="T8" fmla="*/ 10 w 65"/>
                  <a:gd name="T9" fmla="*/ 8 h 63"/>
                  <a:gd name="T10" fmla="*/ 15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5 w 65"/>
                  <a:gd name="T55" fmla="*/ 57 h 63"/>
                  <a:gd name="T56" fmla="*/ 10 w 65"/>
                  <a:gd name="T57" fmla="*/ 55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8"/>
                    </a:lnTo>
                    <a:lnTo>
                      <a:pt x="15" y="6"/>
                    </a:lnTo>
                    <a:lnTo>
                      <a:pt x="19"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19" y="61"/>
                    </a:lnTo>
                    <a:lnTo>
                      <a:pt x="15" y="57"/>
                    </a:lnTo>
                    <a:lnTo>
                      <a:pt x="10" y="55"/>
                    </a:lnTo>
                    <a:lnTo>
                      <a:pt x="6" y="49"/>
                    </a:lnTo>
                    <a:lnTo>
                      <a:pt x="4" y="43"/>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6" name="Freeform 879"/>
              <p:cNvSpPr>
                <a:spLocks/>
              </p:cNvSpPr>
              <p:nvPr/>
            </p:nvSpPr>
            <p:spPr bwMode="auto">
              <a:xfrm>
                <a:off x="4546" y="2390"/>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8 h 63"/>
                  <a:gd name="T12" fmla="*/ 15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5 w 65"/>
                  <a:gd name="T57" fmla="*/ 57 h 63"/>
                  <a:gd name="T58" fmla="*/ 10 w 65"/>
                  <a:gd name="T59" fmla="*/ 55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8"/>
                    </a:lnTo>
                    <a:lnTo>
                      <a:pt x="15" y="6"/>
                    </a:lnTo>
                    <a:lnTo>
                      <a:pt x="19"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19" y="61"/>
                    </a:lnTo>
                    <a:lnTo>
                      <a:pt x="15" y="57"/>
                    </a:lnTo>
                    <a:lnTo>
                      <a:pt x="10" y="55"/>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7" name="Freeform 880"/>
              <p:cNvSpPr>
                <a:spLocks/>
              </p:cNvSpPr>
              <p:nvPr/>
            </p:nvSpPr>
            <p:spPr bwMode="auto">
              <a:xfrm>
                <a:off x="4538" y="2367"/>
                <a:ext cx="63" cy="65"/>
              </a:xfrm>
              <a:custGeom>
                <a:avLst/>
                <a:gdLst>
                  <a:gd name="T0" fmla="*/ 0 w 63"/>
                  <a:gd name="T1" fmla="*/ 31 h 65"/>
                  <a:gd name="T2" fmla="*/ 0 w 63"/>
                  <a:gd name="T3" fmla="*/ 25 h 65"/>
                  <a:gd name="T4" fmla="*/ 2 w 63"/>
                  <a:gd name="T5" fmla="*/ 19 h 65"/>
                  <a:gd name="T6" fmla="*/ 6 w 63"/>
                  <a:gd name="T7" fmla="*/ 13 h 65"/>
                  <a:gd name="T8" fmla="*/ 8 w 63"/>
                  <a:gd name="T9" fmla="*/ 9 h 65"/>
                  <a:gd name="T10" fmla="*/ 14 w 63"/>
                  <a:gd name="T11" fmla="*/ 5 h 65"/>
                  <a:gd name="T12" fmla="*/ 19 w 63"/>
                  <a:gd name="T13" fmla="*/ 2 h 65"/>
                  <a:gd name="T14" fmla="*/ 25 w 63"/>
                  <a:gd name="T15" fmla="*/ 0 h 65"/>
                  <a:gd name="T16" fmla="*/ 31 w 63"/>
                  <a:gd name="T17" fmla="*/ 0 h 65"/>
                  <a:gd name="T18" fmla="*/ 37 w 63"/>
                  <a:gd name="T19" fmla="*/ 0 h 65"/>
                  <a:gd name="T20" fmla="*/ 43 w 63"/>
                  <a:gd name="T21" fmla="*/ 2 h 65"/>
                  <a:gd name="T22" fmla="*/ 49 w 63"/>
                  <a:gd name="T23" fmla="*/ 5 h 65"/>
                  <a:gd name="T24" fmla="*/ 53 w 63"/>
                  <a:gd name="T25" fmla="*/ 9 h 65"/>
                  <a:gd name="T26" fmla="*/ 57 w 63"/>
                  <a:gd name="T27" fmla="*/ 13 h 65"/>
                  <a:gd name="T28" fmla="*/ 61 w 63"/>
                  <a:gd name="T29" fmla="*/ 19 h 65"/>
                  <a:gd name="T30" fmla="*/ 63 w 63"/>
                  <a:gd name="T31" fmla="*/ 25 h 65"/>
                  <a:gd name="T32" fmla="*/ 63 w 63"/>
                  <a:gd name="T33" fmla="*/ 31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5 w 63"/>
                  <a:gd name="T51" fmla="*/ 63 h 65"/>
                  <a:gd name="T52" fmla="*/ 19 w 63"/>
                  <a:gd name="T53" fmla="*/ 61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6" y="13"/>
                    </a:lnTo>
                    <a:lnTo>
                      <a:pt x="8" y="9"/>
                    </a:lnTo>
                    <a:lnTo>
                      <a:pt x="14" y="5"/>
                    </a:lnTo>
                    <a:lnTo>
                      <a:pt x="19" y="2"/>
                    </a:lnTo>
                    <a:lnTo>
                      <a:pt x="25" y="0"/>
                    </a:lnTo>
                    <a:lnTo>
                      <a:pt x="31" y="0"/>
                    </a:lnTo>
                    <a:lnTo>
                      <a:pt x="37"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7" y="63"/>
                    </a:lnTo>
                    <a:lnTo>
                      <a:pt x="31" y="65"/>
                    </a:lnTo>
                    <a:lnTo>
                      <a:pt x="25" y="63"/>
                    </a:lnTo>
                    <a:lnTo>
                      <a:pt x="19" y="61"/>
                    </a:lnTo>
                    <a:lnTo>
                      <a:pt x="14" y="59"/>
                    </a:lnTo>
                    <a:lnTo>
                      <a:pt x="8"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8" name="Freeform 881"/>
              <p:cNvSpPr>
                <a:spLocks/>
              </p:cNvSpPr>
              <p:nvPr/>
            </p:nvSpPr>
            <p:spPr bwMode="auto">
              <a:xfrm>
                <a:off x="4538" y="2367"/>
                <a:ext cx="63" cy="65"/>
              </a:xfrm>
              <a:custGeom>
                <a:avLst/>
                <a:gdLst>
                  <a:gd name="T0" fmla="*/ 0 w 63"/>
                  <a:gd name="T1" fmla="*/ 31 h 65"/>
                  <a:gd name="T2" fmla="*/ 0 w 63"/>
                  <a:gd name="T3" fmla="*/ 31 h 65"/>
                  <a:gd name="T4" fmla="*/ 0 w 63"/>
                  <a:gd name="T5" fmla="*/ 25 h 65"/>
                  <a:gd name="T6" fmla="*/ 2 w 63"/>
                  <a:gd name="T7" fmla="*/ 19 h 65"/>
                  <a:gd name="T8" fmla="*/ 6 w 63"/>
                  <a:gd name="T9" fmla="*/ 13 h 65"/>
                  <a:gd name="T10" fmla="*/ 8 w 63"/>
                  <a:gd name="T11" fmla="*/ 9 h 65"/>
                  <a:gd name="T12" fmla="*/ 14 w 63"/>
                  <a:gd name="T13" fmla="*/ 5 h 65"/>
                  <a:gd name="T14" fmla="*/ 19 w 63"/>
                  <a:gd name="T15" fmla="*/ 2 h 65"/>
                  <a:gd name="T16" fmla="*/ 25 w 63"/>
                  <a:gd name="T17" fmla="*/ 0 h 65"/>
                  <a:gd name="T18" fmla="*/ 31 w 63"/>
                  <a:gd name="T19" fmla="*/ 0 h 65"/>
                  <a:gd name="T20" fmla="*/ 37 w 63"/>
                  <a:gd name="T21" fmla="*/ 0 h 65"/>
                  <a:gd name="T22" fmla="*/ 43 w 63"/>
                  <a:gd name="T23" fmla="*/ 2 h 65"/>
                  <a:gd name="T24" fmla="*/ 49 w 63"/>
                  <a:gd name="T25" fmla="*/ 5 h 65"/>
                  <a:gd name="T26" fmla="*/ 53 w 63"/>
                  <a:gd name="T27" fmla="*/ 9 h 65"/>
                  <a:gd name="T28" fmla="*/ 57 w 63"/>
                  <a:gd name="T29" fmla="*/ 13 h 65"/>
                  <a:gd name="T30" fmla="*/ 61 w 63"/>
                  <a:gd name="T31" fmla="*/ 19 h 65"/>
                  <a:gd name="T32" fmla="*/ 63 w 63"/>
                  <a:gd name="T33" fmla="*/ 25 h 65"/>
                  <a:gd name="T34" fmla="*/ 63 w 63"/>
                  <a:gd name="T35" fmla="*/ 31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5 w 63"/>
                  <a:gd name="T53" fmla="*/ 63 h 65"/>
                  <a:gd name="T54" fmla="*/ 19 w 63"/>
                  <a:gd name="T55" fmla="*/ 61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6" y="13"/>
                    </a:lnTo>
                    <a:lnTo>
                      <a:pt x="8" y="9"/>
                    </a:lnTo>
                    <a:lnTo>
                      <a:pt x="14" y="5"/>
                    </a:lnTo>
                    <a:lnTo>
                      <a:pt x="19" y="2"/>
                    </a:lnTo>
                    <a:lnTo>
                      <a:pt x="25" y="0"/>
                    </a:lnTo>
                    <a:lnTo>
                      <a:pt x="31" y="0"/>
                    </a:lnTo>
                    <a:lnTo>
                      <a:pt x="37"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7" y="63"/>
                    </a:lnTo>
                    <a:lnTo>
                      <a:pt x="31" y="65"/>
                    </a:lnTo>
                    <a:lnTo>
                      <a:pt x="25" y="63"/>
                    </a:lnTo>
                    <a:lnTo>
                      <a:pt x="19" y="61"/>
                    </a:lnTo>
                    <a:lnTo>
                      <a:pt x="14" y="59"/>
                    </a:lnTo>
                    <a:lnTo>
                      <a:pt x="8"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9" name="Freeform 882"/>
              <p:cNvSpPr>
                <a:spLocks/>
              </p:cNvSpPr>
              <p:nvPr/>
            </p:nvSpPr>
            <p:spPr bwMode="auto">
              <a:xfrm>
                <a:off x="4471" y="2392"/>
                <a:ext cx="65" cy="63"/>
              </a:xfrm>
              <a:custGeom>
                <a:avLst/>
                <a:gdLst>
                  <a:gd name="T0" fmla="*/ 0 w 65"/>
                  <a:gd name="T1" fmla="*/ 32 h 63"/>
                  <a:gd name="T2" fmla="*/ 2 w 65"/>
                  <a:gd name="T3" fmla="*/ 26 h 63"/>
                  <a:gd name="T4" fmla="*/ 4 w 65"/>
                  <a:gd name="T5" fmla="*/ 20 h 63"/>
                  <a:gd name="T6" fmla="*/ 6 w 65"/>
                  <a:gd name="T7" fmla="*/ 14 h 63"/>
                  <a:gd name="T8" fmla="*/ 10 w 65"/>
                  <a:gd name="T9" fmla="*/ 8 h 63"/>
                  <a:gd name="T10" fmla="*/ 14 w 65"/>
                  <a:gd name="T11" fmla="*/ 6 h 63"/>
                  <a:gd name="T12" fmla="*/ 20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20 w 65"/>
                  <a:gd name="T53" fmla="*/ 61 h 63"/>
                  <a:gd name="T54" fmla="*/ 14 w 65"/>
                  <a:gd name="T55" fmla="*/ 57 h 63"/>
                  <a:gd name="T56" fmla="*/ 10 w 65"/>
                  <a:gd name="T57" fmla="*/ 55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8"/>
                    </a:lnTo>
                    <a:lnTo>
                      <a:pt x="14" y="6"/>
                    </a:lnTo>
                    <a:lnTo>
                      <a:pt x="20"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20" y="61"/>
                    </a:lnTo>
                    <a:lnTo>
                      <a:pt x="14" y="57"/>
                    </a:lnTo>
                    <a:lnTo>
                      <a:pt x="10" y="55"/>
                    </a:lnTo>
                    <a:lnTo>
                      <a:pt x="6" y="49"/>
                    </a:lnTo>
                    <a:lnTo>
                      <a:pt x="4" y="43"/>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0" name="Freeform 883"/>
              <p:cNvSpPr>
                <a:spLocks/>
              </p:cNvSpPr>
              <p:nvPr/>
            </p:nvSpPr>
            <p:spPr bwMode="auto">
              <a:xfrm>
                <a:off x="4471" y="2392"/>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8 h 63"/>
                  <a:gd name="T12" fmla="*/ 14 w 65"/>
                  <a:gd name="T13" fmla="*/ 6 h 63"/>
                  <a:gd name="T14" fmla="*/ 20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20 w 65"/>
                  <a:gd name="T55" fmla="*/ 61 h 63"/>
                  <a:gd name="T56" fmla="*/ 14 w 65"/>
                  <a:gd name="T57" fmla="*/ 57 h 63"/>
                  <a:gd name="T58" fmla="*/ 10 w 65"/>
                  <a:gd name="T59" fmla="*/ 55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8"/>
                    </a:lnTo>
                    <a:lnTo>
                      <a:pt x="14" y="6"/>
                    </a:lnTo>
                    <a:lnTo>
                      <a:pt x="20"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20" y="61"/>
                    </a:lnTo>
                    <a:lnTo>
                      <a:pt x="14" y="57"/>
                    </a:lnTo>
                    <a:lnTo>
                      <a:pt x="10" y="55"/>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1" name="Freeform 884"/>
              <p:cNvSpPr>
                <a:spLocks/>
              </p:cNvSpPr>
              <p:nvPr/>
            </p:nvSpPr>
            <p:spPr bwMode="auto">
              <a:xfrm>
                <a:off x="4500" y="2406"/>
                <a:ext cx="63" cy="63"/>
              </a:xfrm>
              <a:custGeom>
                <a:avLst/>
                <a:gdLst>
                  <a:gd name="T0" fmla="*/ 63 w 63"/>
                  <a:gd name="T1" fmla="*/ 31 h 63"/>
                  <a:gd name="T2" fmla="*/ 63 w 63"/>
                  <a:gd name="T3" fmla="*/ 37 h 63"/>
                  <a:gd name="T4" fmla="*/ 61 w 63"/>
                  <a:gd name="T5" fmla="*/ 43 h 63"/>
                  <a:gd name="T6" fmla="*/ 57 w 63"/>
                  <a:gd name="T7" fmla="*/ 49 h 63"/>
                  <a:gd name="T8" fmla="*/ 56 w 63"/>
                  <a:gd name="T9" fmla="*/ 55 h 63"/>
                  <a:gd name="T10" fmla="*/ 50 w 63"/>
                  <a:gd name="T11" fmla="*/ 59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5 h 63"/>
                  <a:gd name="T26" fmla="*/ 6 w 63"/>
                  <a:gd name="T27" fmla="*/ 49 h 63"/>
                  <a:gd name="T28" fmla="*/ 2 w 63"/>
                  <a:gd name="T29" fmla="*/ 43 h 63"/>
                  <a:gd name="T30" fmla="*/ 0 w 63"/>
                  <a:gd name="T31" fmla="*/ 37 h 63"/>
                  <a:gd name="T32" fmla="*/ 0 w 63"/>
                  <a:gd name="T33" fmla="*/ 31 h 63"/>
                  <a:gd name="T34" fmla="*/ 0 w 63"/>
                  <a:gd name="T35" fmla="*/ 26 h 63"/>
                  <a:gd name="T36" fmla="*/ 2 w 63"/>
                  <a:gd name="T37" fmla="*/ 20 h 63"/>
                  <a:gd name="T38" fmla="*/ 6 w 63"/>
                  <a:gd name="T39" fmla="*/ 14 h 63"/>
                  <a:gd name="T40" fmla="*/ 8 w 63"/>
                  <a:gd name="T41" fmla="*/ 10 h 63"/>
                  <a:gd name="T42" fmla="*/ 14 w 63"/>
                  <a:gd name="T43" fmla="*/ 6 h 63"/>
                  <a:gd name="T44" fmla="*/ 20 w 63"/>
                  <a:gd name="T45" fmla="*/ 2 h 63"/>
                  <a:gd name="T46" fmla="*/ 26 w 63"/>
                  <a:gd name="T47" fmla="*/ 0 h 63"/>
                  <a:gd name="T48" fmla="*/ 32 w 63"/>
                  <a:gd name="T49" fmla="*/ 0 h 63"/>
                  <a:gd name="T50" fmla="*/ 38 w 63"/>
                  <a:gd name="T51" fmla="*/ 0 h 63"/>
                  <a:gd name="T52" fmla="*/ 44 w 63"/>
                  <a:gd name="T53" fmla="*/ 2 h 63"/>
                  <a:gd name="T54" fmla="*/ 50 w 63"/>
                  <a:gd name="T55" fmla="*/ 6 h 63"/>
                  <a:gd name="T56" fmla="*/ 56 w 63"/>
                  <a:gd name="T57" fmla="*/ 10 h 63"/>
                  <a:gd name="T58" fmla="*/ 57 w 63"/>
                  <a:gd name="T59" fmla="*/ 14 h 63"/>
                  <a:gd name="T60" fmla="*/ 61 w 63"/>
                  <a:gd name="T61" fmla="*/ 20 h 63"/>
                  <a:gd name="T62" fmla="*/ 63 w 63"/>
                  <a:gd name="T63" fmla="*/ 26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7"/>
                    </a:lnTo>
                    <a:lnTo>
                      <a:pt x="61" y="43"/>
                    </a:lnTo>
                    <a:lnTo>
                      <a:pt x="57" y="49"/>
                    </a:lnTo>
                    <a:lnTo>
                      <a:pt x="56" y="55"/>
                    </a:lnTo>
                    <a:lnTo>
                      <a:pt x="50" y="59"/>
                    </a:lnTo>
                    <a:lnTo>
                      <a:pt x="44" y="61"/>
                    </a:lnTo>
                    <a:lnTo>
                      <a:pt x="38" y="63"/>
                    </a:lnTo>
                    <a:lnTo>
                      <a:pt x="32" y="63"/>
                    </a:lnTo>
                    <a:lnTo>
                      <a:pt x="26" y="63"/>
                    </a:lnTo>
                    <a:lnTo>
                      <a:pt x="20" y="61"/>
                    </a:lnTo>
                    <a:lnTo>
                      <a:pt x="14" y="59"/>
                    </a:lnTo>
                    <a:lnTo>
                      <a:pt x="8" y="55"/>
                    </a:lnTo>
                    <a:lnTo>
                      <a:pt x="6" y="49"/>
                    </a:lnTo>
                    <a:lnTo>
                      <a:pt x="2" y="43"/>
                    </a:lnTo>
                    <a:lnTo>
                      <a:pt x="0" y="37"/>
                    </a:lnTo>
                    <a:lnTo>
                      <a:pt x="0" y="31"/>
                    </a:lnTo>
                    <a:lnTo>
                      <a:pt x="0" y="26"/>
                    </a:lnTo>
                    <a:lnTo>
                      <a:pt x="2" y="20"/>
                    </a:lnTo>
                    <a:lnTo>
                      <a:pt x="6" y="14"/>
                    </a:lnTo>
                    <a:lnTo>
                      <a:pt x="8" y="10"/>
                    </a:lnTo>
                    <a:lnTo>
                      <a:pt x="14" y="6"/>
                    </a:lnTo>
                    <a:lnTo>
                      <a:pt x="20" y="2"/>
                    </a:lnTo>
                    <a:lnTo>
                      <a:pt x="26" y="0"/>
                    </a:lnTo>
                    <a:lnTo>
                      <a:pt x="32" y="0"/>
                    </a:lnTo>
                    <a:lnTo>
                      <a:pt x="38" y="0"/>
                    </a:lnTo>
                    <a:lnTo>
                      <a:pt x="44" y="2"/>
                    </a:lnTo>
                    <a:lnTo>
                      <a:pt x="50" y="6"/>
                    </a:lnTo>
                    <a:lnTo>
                      <a:pt x="56" y="10"/>
                    </a:lnTo>
                    <a:lnTo>
                      <a:pt x="57" y="14"/>
                    </a:lnTo>
                    <a:lnTo>
                      <a:pt x="61" y="20"/>
                    </a:lnTo>
                    <a:lnTo>
                      <a:pt x="63" y="26"/>
                    </a:lnTo>
                    <a:lnTo>
                      <a:pt x="63"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2" name="Freeform 885"/>
              <p:cNvSpPr>
                <a:spLocks/>
              </p:cNvSpPr>
              <p:nvPr/>
            </p:nvSpPr>
            <p:spPr bwMode="auto">
              <a:xfrm>
                <a:off x="4500" y="2406"/>
                <a:ext cx="63" cy="63"/>
              </a:xfrm>
              <a:custGeom>
                <a:avLst/>
                <a:gdLst>
                  <a:gd name="T0" fmla="*/ 63 w 63"/>
                  <a:gd name="T1" fmla="*/ 31 h 63"/>
                  <a:gd name="T2" fmla="*/ 63 w 63"/>
                  <a:gd name="T3" fmla="*/ 31 h 63"/>
                  <a:gd name="T4" fmla="*/ 63 w 63"/>
                  <a:gd name="T5" fmla="*/ 37 h 63"/>
                  <a:gd name="T6" fmla="*/ 61 w 63"/>
                  <a:gd name="T7" fmla="*/ 43 h 63"/>
                  <a:gd name="T8" fmla="*/ 57 w 63"/>
                  <a:gd name="T9" fmla="*/ 49 h 63"/>
                  <a:gd name="T10" fmla="*/ 56 w 63"/>
                  <a:gd name="T11" fmla="*/ 55 h 63"/>
                  <a:gd name="T12" fmla="*/ 50 w 63"/>
                  <a:gd name="T13" fmla="*/ 59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5 h 63"/>
                  <a:gd name="T28" fmla="*/ 6 w 63"/>
                  <a:gd name="T29" fmla="*/ 49 h 63"/>
                  <a:gd name="T30" fmla="*/ 2 w 63"/>
                  <a:gd name="T31" fmla="*/ 43 h 63"/>
                  <a:gd name="T32" fmla="*/ 0 w 63"/>
                  <a:gd name="T33" fmla="*/ 37 h 63"/>
                  <a:gd name="T34" fmla="*/ 0 w 63"/>
                  <a:gd name="T35" fmla="*/ 31 h 63"/>
                  <a:gd name="T36" fmla="*/ 0 w 63"/>
                  <a:gd name="T37" fmla="*/ 26 h 63"/>
                  <a:gd name="T38" fmla="*/ 2 w 63"/>
                  <a:gd name="T39" fmla="*/ 20 h 63"/>
                  <a:gd name="T40" fmla="*/ 6 w 63"/>
                  <a:gd name="T41" fmla="*/ 14 h 63"/>
                  <a:gd name="T42" fmla="*/ 8 w 63"/>
                  <a:gd name="T43" fmla="*/ 10 h 63"/>
                  <a:gd name="T44" fmla="*/ 14 w 63"/>
                  <a:gd name="T45" fmla="*/ 6 h 63"/>
                  <a:gd name="T46" fmla="*/ 20 w 63"/>
                  <a:gd name="T47" fmla="*/ 2 h 63"/>
                  <a:gd name="T48" fmla="*/ 26 w 63"/>
                  <a:gd name="T49" fmla="*/ 0 h 63"/>
                  <a:gd name="T50" fmla="*/ 32 w 63"/>
                  <a:gd name="T51" fmla="*/ 0 h 63"/>
                  <a:gd name="T52" fmla="*/ 38 w 63"/>
                  <a:gd name="T53" fmla="*/ 0 h 63"/>
                  <a:gd name="T54" fmla="*/ 44 w 63"/>
                  <a:gd name="T55" fmla="*/ 2 h 63"/>
                  <a:gd name="T56" fmla="*/ 50 w 63"/>
                  <a:gd name="T57" fmla="*/ 6 h 63"/>
                  <a:gd name="T58" fmla="*/ 56 w 63"/>
                  <a:gd name="T59" fmla="*/ 10 h 63"/>
                  <a:gd name="T60" fmla="*/ 57 w 63"/>
                  <a:gd name="T61" fmla="*/ 14 h 63"/>
                  <a:gd name="T62" fmla="*/ 61 w 63"/>
                  <a:gd name="T63" fmla="*/ 20 h 63"/>
                  <a:gd name="T64" fmla="*/ 63 w 63"/>
                  <a:gd name="T65" fmla="*/ 26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7"/>
                    </a:lnTo>
                    <a:lnTo>
                      <a:pt x="61" y="43"/>
                    </a:lnTo>
                    <a:lnTo>
                      <a:pt x="57" y="49"/>
                    </a:lnTo>
                    <a:lnTo>
                      <a:pt x="56" y="55"/>
                    </a:lnTo>
                    <a:lnTo>
                      <a:pt x="50" y="59"/>
                    </a:lnTo>
                    <a:lnTo>
                      <a:pt x="44" y="61"/>
                    </a:lnTo>
                    <a:lnTo>
                      <a:pt x="38" y="63"/>
                    </a:lnTo>
                    <a:lnTo>
                      <a:pt x="32" y="63"/>
                    </a:lnTo>
                    <a:lnTo>
                      <a:pt x="26" y="63"/>
                    </a:lnTo>
                    <a:lnTo>
                      <a:pt x="20" y="61"/>
                    </a:lnTo>
                    <a:lnTo>
                      <a:pt x="14" y="59"/>
                    </a:lnTo>
                    <a:lnTo>
                      <a:pt x="8" y="55"/>
                    </a:lnTo>
                    <a:lnTo>
                      <a:pt x="6" y="49"/>
                    </a:lnTo>
                    <a:lnTo>
                      <a:pt x="2" y="43"/>
                    </a:lnTo>
                    <a:lnTo>
                      <a:pt x="0" y="37"/>
                    </a:lnTo>
                    <a:lnTo>
                      <a:pt x="0" y="31"/>
                    </a:lnTo>
                    <a:lnTo>
                      <a:pt x="0" y="26"/>
                    </a:lnTo>
                    <a:lnTo>
                      <a:pt x="2" y="20"/>
                    </a:lnTo>
                    <a:lnTo>
                      <a:pt x="6" y="14"/>
                    </a:lnTo>
                    <a:lnTo>
                      <a:pt x="8" y="10"/>
                    </a:lnTo>
                    <a:lnTo>
                      <a:pt x="14" y="6"/>
                    </a:lnTo>
                    <a:lnTo>
                      <a:pt x="20" y="2"/>
                    </a:lnTo>
                    <a:lnTo>
                      <a:pt x="26" y="0"/>
                    </a:lnTo>
                    <a:lnTo>
                      <a:pt x="32" y="0"/>
                    </a:lnTo>
                    <a:lnTo>
                      <a:pt x="38" y="0"/>
                    </a:lnTo>
                    <a:lnTo>
                      <a:pt x="44" y="2"/>
                    </a:lnTo>
                    <a:lnTo>
                      <a:pt x="50" y="6"/>
                    </a:lnTo>
                    <a:lnTo>
                      <a:pt x="56" y="10"/>
                    </a:lnTo>
                    <a:lnTo>
                      <a:pt x="57" y="14"/>
                    </a:lnTo>
                    <a:lnTo>
                      <a:pt x="61" y="20"/>
                    </a:lnTo>
                    <a:lnTo>
                      <a:pt x="63" y="26"/>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3" name="Freeform 886"/>
              <p:cNvSpPr>
                <a:spLocks/>
              </p:cNvSpPr>
              <p:nvPr/>
            </p:nvSpPr>
            <p:spPr bwMode="auto">
              <a:xfrm>
                <a:off x="4557" y="2339"/>
                <a:ext cx="65" cy="65"/>
              </a:xfrm>
              <a:custGeom>
                <a:avLst/>
                <a:gdLst>
                  <a:gd name="T0" fmla="*/ 0 w 65"/>
                  <a:gd name="T1" fmla="*/ 31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6 w 65"/>
                  <a:gd name="T21" fmla="*/ 2 h 65"/>
                  <a:gd name="T22" fmla="*/ 50 w 65"/>
                  <a:gd name="T23" fmla="*/ 6 h 65"/>
                  <a:gd name="T24" fmla="*/ 56 w 65"/>
                  <a:gd name="T25" fmla="*/ 10 h 65"/>
                  <a:gd name="T26" fmla="*/ 60 w 65"/>
                  <a:gd name="T27" fmla="*/ 14 h 65"/>
                  <a:gd name="T28" fmla="*/ 64 w 65"/>
                  <a:gd name="T29" fmla="*/ 20 h 65"/>
                  <a:gd name="T30" fmla="*/ 64 w 65"/>
                  <a:gd name="T31" fmla="*/ 26 h 65"/>
                  <a:gd name="T32" fmla="*/ 65 w 65"/>
                  <a:gd name="T33" fmla="*/ 31 h 65"/>
                  <a:gd name="T34" fmla="*/ 64 w 65"/>
                  <a:gd name="T35" fmla="*/ 39 h 65"/>
                  <a:gd name="T36" fmla="*/ 64 w 65"/>
                  <a:gd name="T37" fmla="*/ 45 h 65"/>
                  <a:gd name="T38" fmla="*/ 60 w 65"/>
                  <a:gd name="T39" fmla="*/ 49 h 65"/>
                  <a:gd name="T40" fmla="*/ 56 w 65"/>
                  <a:gd name="T41" fmla="*/ 55 h 65"/>
                  <a:gd name="T42" fmla="*/ 50 w 65"/>
                  <a:gd name="T43" fmla="*/ 59 h 65"/>
                  <a:gd name="T44" fmla="*/ 46 w 65"/>
                  <a:gd name="T45" fmla="*/ 63 h 65"/>
                  <a:gd name="T46" fmla="*/ 40 w 65"/>
                  <a:gd name="T47" fmla="*/ 63 h 65"/>
                  <a:gd name="T48" fmla="*/ 34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6"/>
                    </a:lnTo>
                    <a:lnTo>
                      <a:pt x="2" y="20"/>
                    </a:lnTo>
                    <a:lnTo>
                      <a:pt x="6" y="14"/>
                    </a:lnTo>
                    <a:lnTo>
                      <a:pt x="10" y="10"/>
                    </a:lnTo>
                    <a:lnTo>
                      <a:pt x="14" y="6"/>
                    </a:lnTo>
                    <a:lnTo>
                      <a:pt x="20" y="2"/>
                    </a:lnTo>
                    <a:lnTo>
                      <a:pt x="26" y="0"/>
                    </a:lnTo>
                    <a:lnTo>
                      <a:pt x="34" y="0"/>
                    </a:lnTo>
                    <a:lnTo>
                      <a:pt x="40" y="0"/>
                    </a:lnTo>
                    <a:lnTo>
                      <a:pt x="46" y="2"/>
                    </a:lnTo>
                    <a:lnTo>
                      <a:pt x="50" y="6"/>
                    </a:lnTo>
                    <a:lnTo>
                      <a:pt x="56" y="10"/>
                    </a:lnTo>
                    <a:lnTo>
                      <a:pt x="60" y="14"/>
                    </a:lnTo>
                    <a:lnTo>
                      <a:pt x="64" y="20"/>
                    </a:lnTo>
                    <a:lnTo>
                      <a:pt x="64" y="26"/>
                    </a:lnTo>
                    <a:lnTo>
                      <a:pt x="65" y="31"/>
                    </a:lnTo>
                    <a:lnTo>
                      <a:pt x="64" y="39"/>
                    </a:lnTo>
                    <a:lnTo>
                      <a:pt x="64" y="45"/>
                    </a:lnTo>
                    <a:lnTo>
                      <a:pt x="60" y="49"/>
                    </a:lnTo>
                    <a:lnTo>
                      <a:pt x="56" y="55"/>
                    </a:lnTo>
                    <a:lnTo>
                      <a:pt x="50" y="59"/>
                    </a:lnTo>
                    <a:lnTo>
                      <a:pt x="46" y="63"/>
                    </a:lnTo>
                    <a:lnTo>
                      <a:pt x="40" y="63"/>
                    </a:lnTo>
                    <a:lnTo>
                      <a:pt x="34" y="65"/>
                    </a:lnTo>
                    <a:lnTo>
                      <a:pt x="26" y="63"/>
                    </a:lnTo>
                    <a:lnTo>
                      <a:pt x="20" y="63"/>
                    </a:lnTo>
                    <a:lnTo>
                      <a:pt x="14" y="59"/>
                    </a:lnTo>
                    <a:lnTo>
                      <a:pt x="10"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4" name="Freeform 887"/>
              <p:cNvSpPr>
                <a:spLocks/>
              </p:cNvSpPr>
              <p:nvPr/>
            </p:nvSpPr>
            <p:spPr bwMode="auto">
              <a:xfrm>
                <a:off x="4557" y="2339"/>
                <a:ext cx="65" cy="65"/>
              </a:xfrm>
              <a:custGeom>
                <a:avLst/>
                <a:gdLst>
                  <a:gd name="T0" fmla="*/ 0 w 65"/>
                  <a:gd name="T1" fmla="*/ 31 h 65"/>
                  <a:gd name="T2" fmla="*/ 0 w 65"/>
                  <a:gd name="T3" fmla="*/ 31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6 w 65"/>
                  <a:gd name="T23" fmla="*/ 2 h 65"/>
                  <a:gd name="T24" fmla="*/ 50 w 65"/>
                  <a:gd name="T25" fmla="*/ 6 h 65"/>
                  <a:gd name="T26" fmla="*/ 56 w 65"/>
                  <a:gd name="T27" fmla="*/ 10 h 65"/>
                  <a:gd name="T28" fmla="*/ 60 w 65"/>
                  <a:gd name="T29" fmla="*/ 14 h 65"/>
                  <a:gd name="T30" fmla="*/ 64 w 65"/>
                  <a:gd name="T31" fmla="*/ 20 h 65"/>
                  <a:gd name="T32" fmla="*/ 64 w 65"/>
                  <a:gd name="T33" fmla="*/ 26 h 65"/>
                  <a:gd name="T34" fmla="*/ 65 w 65"/>
                  <a:gd name="T35" fmla="*/ 31 h 65"/>
                  <a:gd name="T36" fmla="*/ 64 w 65"/>
                  <a:gd name="T37" fmla="*/ 39 h 65"/>
                  <a:gd name="T38" fmla="*/ 64 w 65"/>
                  <a:gd name="T39" fmla="*/ 45 h 65"/>
                  <a:gd name="T40" fmla="*/ 60 w 65"/>
                  <a:gd name="T41" fmla="*/ 49 h 65"/>
                  <a:gd name="T42" fmla="*/ 56 w 65"/>
                  <a:gd name="T43" fmla="*/ 55 h 65"/>
                  <a:gd name="T44" fmla="*/ 50 w 65"/>
                  <a:gd name="T45" fmla="*/ 59 h 65"/>
                  <a:gd name="T46" fmla="*/ 46 w 65"/>
                  <a:gd name="T47" fmla="*/ 63 h 65"/>
                  <a:gd name="T48" fmla="*/ 40 w 65"/>
                  <a:gd name="T49" fmla="*/ 63 h 65"/>
                  <a:gd name="T50" fmla="*/ 34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6"/>
                    </a:lnTo>
                    <a:lnTo>
                      <a:pt x="2" y="20"/>
                    </a:lnTo>
                    <a:lnTo>
                      <a:pt x="6" y="14"/>
                    </a:lnTo>
                    <a:lnTo>
                      <a:pt x="10" y="10"/>
                    </a:lnTo>
                    <a:lnTo>
                      <a:pt x="14" y="6"/>
                    </a:lnTo>
                    <a:lnTo>
                      <a:pt x="20" y="2"/>
                    </a:lnTo>
                    <a:lnTo>
                      <a:pt x="26" y="0"/>
                    </a:lnTo>
                    <a:lnTo>
                      <a:pt x="34" y="0"/>
                    </a:lnTo>
                    <a:lnTo>
                      <a:pt x="40" y="0"/>
                    </a:lnTo>
                    <a:lnTo>
                      <a:pt x="46" y="2"/>
                    </a:lnTo>
                    <a:lnTo>
                      <a:pt x="50" y="6"/>
                    </a:lnTo>
                    <a:lnTo>
                      <a:pt x="56" y="10"/>
                    </a:lnTo>
                    <a:lnTo>
                      <a:pt x="60" y="14"/>
                    </a:lnTo>
                    <a:lnTo>
                      <a:pt x="64" y="20"/>
                    </a:lnTo>
                    <a:lnTo>
                      <a:pt x="64" y="26"/>
                    </a:lnTo>
                    <a:lnTo>
                      <a:pt x="65" y="31"/>
                    </a:lnTo>
                    <a:lnTo>
                      <a:pt x="64" y="39"/>
                    </a:lnTo>
                    <a:lnTo>
                      <a:pt x="64" y="45"/>
                    </a:lnTo>
                    <a:lnTo>
                      <a:pt x="60" y="49"/>
                    </a:lnTo>
                    <a:lnTo>
                      <a:pt x="56" y="55"/>
                    </a:lnTo>
                    <a:lnTo>
                      <a:pt x="50" y="59"/>
                    </a:lnTo>
                    <a:lnTo>
                      <a:pt x="46" y="63"/>
                    </a:lnTo>
                    <a:lnTo>
                      <a:pt x="40" y="63"/>
                    </a:lnTo>
                    <a:lnTo>
                      <a:pt x="34" y="65"/>
                    </a:lnTo>
                    <a:lnTo>
                      <a:pt x="26" y="63"/>
                    </a:lnTo>
                    <a:lnTo>
                      <a:pt x="20" y="63"/>
                    </a:lnTo>
                    <a:lnTo>
                      <a:pt x="14" y="59"/>
                    </a:lnTo>
                    <a:lnTo>
                      <a:pt x="10"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5" name="Freeform 888"/>
              <p:cNvSpPr>
                <a:spLocks/>
              </p:cNvSpPr>
              <p:nvPr/>
            </p:nvSpPr>
            <p:spPr bwMode="auto">
              <a:xfrm>
                <a:off x="4559" y="2402"/>
                <a:ext cx="65" cy="65"/>
              </a:xfrm>
              <a:custGeom>
                <a:avLst/>
                <a:gdLst>
                  <a:gd name="T0" fmla="*/ 0 w 65"/>
                  <a:gd name="T1" fmla="*/ 33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2 w 65"/>
                  <a:gd name="T17" fmla="*/ 0 h 65"/>
                  <a:gd name="T18" fmla="*/ 40 w 65"/>
                  <a:gd name="T19" fmla="*/ 2 h 65"/>
                  <a:gd name="T20" fmla="*/ 46 w 65"/>
                  <a:gd name="T21" fmla="*/ 2 h 65"/>
                  <a:gd name="T22" fmla="*/ 52 w 65"/>
                  <a:gd name="T23" fmla="*/ 6 h 65"/>
                  <a:gd name="T24" fmla="*/ 56 w 65"/>
                  <a:gd name="T25" fmla="*/ 10 h 65"/>
                  <a:gd name="T26" fmla="*/ 60 w 65"/>
                  <a:gd name="T27" fmla="*/ 14 h 65"/>
                  <a:gd name="T28" fmla="*/ 62 w 65"/>
                  <a:gd name="T29" fmla="*/ 20 h 65"/>
                  <a:gd name="T30" fmla="*/ 63 w 65"/>
                  <a:gd name="T31" fmla="*/ 26 h 65"/>
                  <a:gd name="T32" fmla="*/ 65 w 65"/>
                  <a:gd name="T33" fmla="*/ 33 h 65"/>
                  <a:gd name="T34" fmla="*/ 63 w 65"/>
                  <a:gd name="T35" fmla="*/ 39 h 65"/>
                  <a:gd name="T36" fmla="*/ 62 w 65"/>
                  <a:gd name="T37" fmla="*/ 45 h 65"/>
                  <a:gd name="T38" fmla="*/ 60 w 65"/>
                  <a:gd name="T39" fmla="*/ 51 h 65"/>
                  <a:gd name="T40" fmla="*/ 56 w 65"/>
                  <a:gd name="T41" fmla="*/ 55 h 65"/>
                  <a:gd name="T42" fmla="*/ 52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6"/>
                    </a:lnTo>
                    <a:lnTo>
                      <a:pt x="2" y="20"/>
                    </a:lnTo>
                    <a:lnTo>
                      <a:pt x="6" y="14"/>
                    </a:lnTo>
                    <a:lnTo>
                      <a:pt x="10" y="10"/>
                    </a:lnTo>
                    <a:lnTo>
                      <a:pt x="14" y="6"/>
                    </a:lnTo>
                    <a:lnTo>
                      <a:pt x="20" y="2"/>
                    </a:lnTo>
                    <a:lnTo>
                      <a:pt x="26" y="2"/>
                    </a:lnTo>
                    <a:lnTo>
                      <a:pt x="32" y="0"/>
                    </a:lnTo>
                    <a:lnTo>
                      <a:pt x="40" y="2"/>
                    </a:lnTo>
                    <a:lnTo>
                      <a:pt x="46" y="2"/>
                    </a:lnTo>
                    <a:lnTo>
                      <a:pt x="52" y="6"/>
                    </a:lnTo>
                    <a:lnTo>
                      <a:pt x="56" y="10"/>
                    </a:lnTo>
                    <a:lnTo>
                      <a:pt x="60" y="14"/>
                    </a:lnTo>
                    <a:lnTo>
                      <a:pt x="62" y="20"/>
                    </a:lnTo>
                    <a:lnTo>
                      <a:pt x="63" y="26"/>
                    </a:lnTo>
                    <a:lnTo>
                      <a:pt x="65" y="33"/>
                    </a:lnTo>
                    <a:lnTo>
                      <a:pt x="63" y="39"/>
                    </a:lnTo>
                    <a:lnTo>
                      <a:pt x="62"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6" name="Freeform 889"/>
              <p:cNvSpPr>
                <a:spLocks/>
              </p:cNvSpPr>
              <p:nvPr/>
            </p:nvSpPr>
            <p:spPr bwMode="auto">
              <a:xfrm>
                <a:off x="4559" y="2402"/>
                <a:ext cx="65" cy="65"/>
              </a:xfrm>
              <a:custGeom>
                <a:avLst/>
                <a:gdLst>
                  <a:gd name="T0" fmla="*/ 0 w 65"/>
                  <a:gd name="T1" fmla="*/ 33 h 65"/>
                  <a:gd name="T2" fmla="*/ 0 w 65"/>
                  <a:gd name="T3" fmla="*/ 33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2 w 65"/>
                  <a:gd name="T19" fmla="*/ 0 h 65"/>
                  <a:gd name="T20" fmla="*/ 40 w 65"/>
                  <a:gd name="T21" fmla="*/ 2 h 65"/>
                  <a:gd name="T22" fmla="*/ 46 w 65"/>
                  <a:gd name="T23" fmla="*/ 2 h 65"/>
                  <a:gd name="T24" fmla="*/ 52 w 65"/>
                  <a:gd name="T25" fmla="*/ 6 h 65"/>
                  <a:gd name="T26" fmla="*/ 56 w 65"/>
                  <a:gd name="T27" fmla="*/ 10 h 65"/>
                  <a:gd name="T28" fmla="*/ 60 w 65"/>
                  <a:gd name="T29" fmla="*/ 14 h 65"/>
                  <a:gd name="T30" fmla="*/ 62 w 65"/>
                  <a:gd name="T31" fmla="*/ 20 h 65"/>
                  <a:gd name="T32" fmla="*/ 63 w 65"/>
                  <a:gd name="T33" fmla="*/ 26 h 65"/>
                  <a:gd name="T34" fmla="*/ 65 w 65"/>
                  <a:gd name="T35" fmla="*/ 33 h 65"/>
                  <a:gd name="T36" fmla="*/ 63 w 65"/>
                  <a:gd name="T37" fmla="*/ 39 h 65"/>
                  <a:gd name="T38" fmla="*/ 62 w 65"/>
                  <a:gd name="T39" fmla="*/ 45 h 65"/>
                  <a:gd name="T40" fmla="*/ 60 w 65"/>
                  <a:gd name="T41" fmla="*/ 51 h 65"/>
                  <a:gd name="T42" fmla="*/ 56 w 65"/>
                  <a:gd name="T43" fmla="*/ 55 h 65"/>
                  <a:gd name="T44" fmla="*/ 52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6"/>
                    </a:lnTo>
                    <a:lnTo>
                      <a:pt x="2" y="20"/>
                    </a:lnTo>
                    <a:lnTo>
                      <a:pt x="6" y="14"/>
                    </a:lnTo>
                    <a:lnTo>
                      <a:pt x="10" y="10"/>
                    </a:lnTo>
                    <a:lnTo>
                      <a:pt x="14" y="6"/>
                    </a:lnTo>
                    <a:lnTo>
                      <a:pt x="20" y="2"/>
                    </a:lnTo>
                    <a:lnTo>
                      <a:pt x="26" y="2"/>
                    </a:lnTo>
                    <a:lnTo>
                      <a:pt x="32" y="0"/>
                    </a:lnTo>
                    <a:lnTo>
                      <a:pt x="40" y="2"/>
                    </a:lnTo>
                    <a:lnTo>
                      <a:pt x="46" y="2"/>
                    </a:lnTo>
                    <a:lnTo>
                      <a:pt x="52" y="6"/>
                    </a:lnTo>
                    <a:lnTo>
                      <a:pt x="56" y="10"/>
                    </a:lnTo>
                    <a:lnTo>
                      <a:pt x="60" y="14"/>
                    </a:lnTo>
                    <a:lnTo>
                      <a:pt x="62" y="20"/>
                    </a:lnTo>
                    <a:lnTo>
                      <a:pt x="63" y="26"/>
                    </a:lnTo>
                    <a:lnTo>
                      <a:pt x="65" y="33"/>
                    </a:lnTo>
                    <a:lnTo>
                      <a:pt x="63" y="39"/>
                    </a:lnTo>
                    <a:lnTo>
                      <a:pt x="62"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7" name="Freeform 890"/>
              <p:cNvSpPr>
                <a:spLocks/>
              </p:cNvSpPr>
              <p:nvPr/>
            </p:nvSpPr>
            <p:spPr bwMode="auto">
              <a:xfrm>
                <a:off x="4575" y="2457"/>
                <a:ext cx="63" cy="63"/>
              </a:xfrm>
              <a:custGeom>
                <a:avLst/>
                <a:gdLst>
                  <a:gd name="T0" fmla="*/ 63 w 63"/>
                  <a:gd name="T1" fmla="*/ 32 h 63"/>
                  <a:gd name="T2" fmla="*/ 63 w 63"/>
                  <a:gd name="T3" fmla="*/ 38 h 63"/>
                  <a:gd name="T4" fmla="*/ 61 w 63"/>
                  <a:gd name="T5" fmla="*/ 43 h 63"/>
                  <a:gd name="T6" fmla="*/ 57 w 63"/>
                  <a:gd name="T7" fmla="*/ 49 h 63"/>
                  <a:gd name="T8" fmla="*/ 53 w 63"/>
                  <a:gd name="T9" fmla="*/ 55 h 63"/>
                  <a:gd name="T10" fmla="*/ 49 w 63"/>
                  <a:gd name="T11" fmla="*/ 57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7 h 63"/>
                  <a:gd name="T24" fmla="*/ 8 w 63"/>
                  <a:gd name="T25" fmla="*/ 55 h 63"/>
                  <a:gd name="T26" fmla="*/ 4 w 63"/>
                  <a:gd name="T27" fmla="*/ 49 h 63"/>
                  <a:gd name="T28" fmla="*/ 2 w 63"/>
                  <a:gd name="T29" fmla="*/ 43 h 63"/>
                  <a:gd name="T30" fmla="*/ 0 w 63"/>
                  <a:gd name="T31" fmla="*/ 38 h 63"/>
                  <a:gd name="T32" fmla="*/ 0 w 63"/>
                  <a:gd name="T33" fmla="*/ 32 h 63"/>
                  <a:gd name="T34" fmla="*/ 0 w 63"/>
                  <a:gd name="T35" fmla="*/ 26 h 63"/>
                  <a:gd name="T36" fmla="*/ 2 w 63"/>
                  <a:gd name="T37" fmla="*/ 20 h 63"/>
                  <a:gd name="T38" fmla="*/ 4 w 63"/>
                  <a:gd name="T39" fmla="*/ 14 h 63"/>
                  <a:gd name="T40" fmla="*/ 8 w 63"/>
                  <a:gd name="T41" fmla="*/ 8 h 63"/>
                  <a:gd name="T42" fmla="*/ 14 w 63"/>
                  <a:gd name="T43" fmla="*/ 4 h 63"/>
                  <a:gd name="T44" fmla="*/ 20 w 63"/>
                  <a:gd name="T45" fmla="*/ 2 h 63"/>
                  <a:gd name="T46" fmla="*/ 26 w 63"/>
                  <a:gd name="T47" fmla="*/ 0 h 63"/>
                  <a:gd name="T48" fmla="*/ 32 w 63"/>
                  <a:gd name="T49" fmla="*/ 0 h 63"/>
                  <a:gd name="T50" fmla="*/ 38 w 63"/>
                  <a:gd name="T51" fmla="*/ 0 h 63"/>
                  <a:gd name="T52" fmla="*/ 44 w 63"/>
                  <a:gd name="T53" fmla="*/ 2 h 63"/>
                  <a:gd name="T54" fmla="*/ 49 w 63"/>
                  <a:gd name="T55" fmla="*/ 4 h 63"/>
                  <a:gd name="T56" fmla="*/ 53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3"/>
                    </a:lnTo>
                    <a:lnTo>
                      <a:pt x="57" y="49"/>
                    </a:lnTo>
                    <a:lnTo>
                      <a:pt x="53" y="55"/>
                    </a:lnTo>
                    <a:lnTo>
                      <a:pt x="49" y="57"/>
                    </a:lnTo>
                    <a:lnTo>
                      <a:pt x="44" y="61"/>
                    </a:lnTo>
                    <a:lnTo>
                      <a:pt x="38" y="63"/>
                    </a:lnTo>
                    <a:lnTo>
                      <a:pt x="32" y="63"/>
                    </a:lnTo>
                    <a:lnTo>
                      <a:pt x="26" y="63"/>
                    </a:lnTo>
                    <a:lnTo>
                      <a:pt x="20" y="61"/>
                    </a:lnTo>
                    <a:lnTo>
                      <a:pt x="14" y="57"/>
                    </a:lnTo>
                    <a:lnTo>
                      <a:pt x="8" y="55"/>
                    </a:lnTo>
                    <a:lnTo>
                      <a:pt x="4" y="49"/>
                    </a:lnTo>
                    <a:lnTo>
                      <a:pt x="2" y="43"/>
                    </a:lnTo>
                    <a:lnTo>
                      <a:pt x="0" y="38"/>
                    </a:lnTo>
                    <a:lnTo>
                      <a:pt x="0" y="32"/>
                    </a:lnTo>
                    <a:lnTo>
                      <a:pt x="0" y="26"/>
                    </a:lnTo>
                    <a:lnTo>
                      <a:pt x="2" y="20"/>
                    </a:lnTo>
                    <a:lnTo>
                      <a:pt x="4" y="14"/>
                    </a:lnTo>
                    <a:lnTo>
                      <a:pt x="8" y="8"/>
                    </a:lnTo>
                    <a:lnTo>
                      <a:pt x="14" y="4"/>
                    </a:lnTo>
                    <a:lnTo>
                      <a:pt x="20" y="2"/>
                    </a:lnTo>
                    <a:lnTo>
                      <a:pt x="26" y="0"/>
                    </a:lnTo>
                    <a:lnTo>
                      <a:pt x="32" y="0"/>
                    </a:lnTo>
                    <a:lnTo>
                      <a:pt x="38" y="0"/>
                    </a:lnTo>
                    <a:lnTo>
                      <a:pt x="44" y="2"/>
                    </a:lnTo>
                    <a:lnTo>
                      <a:pt x="49" y="4"/>
                    </a:lnTo>
                    <a:lnTo>
                      <a:pt x="53" y="8"/>
                    </a:lnTo>
                    <a:lnTo>
                      <a:pt x="57"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8" name="Freeform 891"/>
              <p:cNvSpPr>
                <a:spLocks/>
              </p:cNvSpPr>
              <p:nvPr/>
            </p:nvSpPr>
            <p:spPr bwMode="auto">
              <a:xfrm>
                <a:off x="4575" y="2457"/>
                <a:ext cx="63" cy="63"/>
              </a:xfrm>
              <a:custGeom>
                <a:avLst/>
                <a:gdLst>
                  <a:gd name="T0" fmla="*/ 63 w 63"/>
                  <a:gd name="T1" fmla="*/ 32 h 63"/>
                  <a:gd name="T2" fmla="*/ 63 w 63"/>
                  <a:gd name="T3" fmla="*/ 32 h 63"/>
                  <a:gd name="T4" fmla="*/ 63 w 63"/>
                  <a:gd name="T5" fmla="*/ 38 h 63"/>
                  <a:gd name="T6" fmla="*/ 61 w 63"/>
                  <a:gd name="T7" fmla="*/ 43 h 63"/>
                  <a:gd name="T8" fmla="*/ 57 w 63"/>
                  <a:gd name="T9" fmla="*/ 49 h 63"/>
                  <a:gd name="T10" fmla="*/ 53 w 63"/>
                  <a:gd name="T11" fmla="*/ 55 h 63"/>
                  <a:gd name="T12" fmla="*/ 49 w 63"/>
                  <a:gd name="T13" fmla="*/ 57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7 h 63"/>
                  <a:gd name="T26" fmla="*/ 8 w 63"/>
                  <a:gd name="T27" fmla="*/ 55 h 63"/>
                  <a:gd name="T28" fmla="*/ 4 w 63"/>
                  <a:gd name="T29" fmla="*/ 49 h 63"/>
                  <a:gd name="T30" fmla="*/ 2 w 63"/>
                  <a:gd name="T31" fmla="*/ 43 h 63"/>
                  <a:gd name="T32" fmla="*/ 0 w 63"/>
                  <a:gd name="T33" fmla="*/ 38 h 63"/>
                  <a:gd name="T34" fmla="*/ 0 w 63"/>
                  <a:gd name="T35" fmla="*/ 32 h 63"/>
                  <a:gd name="T36" fmla="*/ 0 w 63"/>
                  <a:gd name="T37" fmla="*/ 26 h 63"/>
                  <a:gd name="T38" fmla="*/ 2 w 63"/>
                  <a:gd name="T39" fmla="*/ 20 h 63"/>
                  <a:gd name="T40" fmla="*/ 4 w 63"/>
                  <a:gd name="T41" fmla="*/ 14 h 63"/>
                  <a:gd name="T42" fmla="*/ 8 w 63"/>
                  <a:gd name="T43" fmla="*/ 8 h 63"/>
                  <a:gd name="T44" fmla="*/ 14 w 63"/>
                  <a:gd name="T45" fmla="*/ 4 h 63"/>
                  <a:gd name="T46" fmla="*/ 20 w 63"/>
                  <a:gd name="T47" fmla="*/ 2 h 63"/>
                  <a:gd name="T48" fmla="*/ 26 w 63"/>
                  <a:gd name="T49" fmla="*/ 0 h 63"/>
                  <a:gd name="T50" fmla="*/ 32 w 63"/>
                  <a:gd name="T51" fmla="*/ 0 h 63"/>
                  <a:gd name="T52" fmla="*/ 38 w 63"/>
                  <a:gd name="T53" fmla="*/ 0 h 63"/>
                  <a:gd name="T54" fmla="*/ 44 w 63"/>
                  <a:gd name="T55" fmla="*/ 2 h 63"/>
                  <a:gd name="T56" fmla="*/ 49 w 63"/>
                  <a:gd name="T57" fmla="*/ 4 h 63"/>
                  <a:gd name="T58" fmla="*/ 53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3"/>
                    </a:lnTo>
                    <a:lnTo>
                      <a:pt x="57" y="49"/>
                    </a:lnTo>
                    <a:lnTo>
                      <a:pt x="53" y="55"/>
                    </a:lnTo>
                    <a:lnTo>
                      <a:pt x="49" y="57"/>
                    </a:lnTo>
                    <a:lnTo>
                      <a:pt x="44" y="61"/>
                    </a:lnTo>
                    <a:lnTo>
                      <a:pt x="38" y="63"/>
                    </a:lnTo>
                    <a:lnTo>
                      <a:pt x="32" y="63"/>
                    </a:lnTo>
                    <a:lnTo>
                      <a:pt x="26" y="63"/>
                    </a:lnTo>
                    <a:lnTo>
                      <a:pt x="20" y="61"/>
                    </a:lnTo>
                    <a:lnTo>
                      <a:pt x="14" y="57"/>
                    </a:lnTo>
                    <a:lnTo>
                      <a:pt x="8" y="55"/>
                    </a:lnTo>
                    <a:lnTo>
                      <a:pt x="4" y="49"/>
                    </a:lnTo>
                    <a:lnTo>
                      <a:pt x="2" y="43"/>
                    </a:lnTo>
                    <a:lnTo>
                      <a:pt x="0" y="38"/>
                    </a:lnTo>
                    <a:lnTo>
                      <a:pt x="0" y="32"/>
                    </a:lnTo>
                    <a:lnTo>
                      <a:pt x="0" y="26"/>
                    </a:lnTo>
                    <a:lnTo>
                      <a:pt x="2" y="20"/>
                    </a:lnTo>
                    <a:lnTo>
                      <a:pt x="4" y="14"/>
                    </a:lnTo>
                    <a:lnTo>
                      <a:pt x="8" y="8"/>
                    </a:lnTo>
                    <a:lnTo>
                      <a:pt x="14" y="4"/>
                    </a:lnTo>
                    <a:lnTo>
                      <a:pt x="20" y="2"/>
                    </a:lnTo>
                    <a:lnTo>
                      <a:pt x="26" y="0"/>
                    </a:lnTo>
                    <a:lnTo>
                      <a:pt x="32" y="0"/>
                    </a:lnTo>
                    <a:lnTo>
                      <a:pt x="38" y="0"/>
                    </a:lnTo>
                    <a:lnTo>
                      <a:pt x="44" y="2"/>
                    </a:lnTo>
                    <a:lnTo>
                      <a:pt x="49" y="4"/>
                    </a:lnTo>
                    <a:lnTo>
                      <a:pt x="53"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9" name="Freeform 892"/>
              <p:cNvSpPr>
                <a:spLocks/>
              </p:cNvSpPr>
              <p:nvPr/>
            </p:nvSpPr>
            <p:spPr bwMode="auto">
              <a:xfrm>
                <a:off x="5192" y="2524"/>
                <a:ext cx="64" cy="65"/>
              </a:xfrm>
              <a:custGeom>
                <a:avLst/>
                <a:gdLst>
                  <a:gd name="T0" fmla="*/ 64 w 64"/>
                  <a:gd name="T1" fmla="*/ 34 h 65"/>
                  <a:gd name="T2" fmla="*/ 63 w 64"/>
                  <a:gd name="T3" fmla="*/ 39 h 65"/>
                  <a:gd name="T4" fmla="*/ 63 w 64"/>
                  <a:gd name="T5" fmla="*/ 45 h 65"/>
                  <a:gd name="T6" fmla="*/ 59 w 64"/>
                  <a:gd name="T7" fmla="*/ 51 h 65"/>
                  <a:gd name="T8" fmla="*/ 55 w 64"/>
                  <a:gd name="T9" fmla="*/ 55 h 65"/>
                  <a:gd name="T10" fmla="*/ 51 w 64"/>
                  <a:gd name="T11" fmla="*/ 59 h 65"/>
                  <a:gd name="T12" fmla="*/ 45 w 64"/>
                  <a:gd name="T13" fmla="*/ 63 h 65"/>
                  <a:gd name="T14" fmla="*/ 39 w 64"/>
                  <a:gd name="T15" fmla="*/ 65 h 65"/>
                  <a:gd name="T16" fmla="*/ 31 w 64"/>
                  <a:gd name="T17" fmla="*/ 65 h 65"/>
                  <a:gd name="T18" fmla="*/ 25 w 64"/>
                  <a:gd name="T19" fmla="*/ 65 h 65"/>
                  <a:gd name="T20" fmla="*/ 19 w 64"/>
                  <a:gd name="T21" fmla="*/ 63 h 65"/>
                  <a:gd name="T22" fmla="*/ 13 w 64"/>
                  <a:gd name="T23" fmla="*/ 59 h 65"/>
                  <a:gd name="T24" fmla="*/ 9 w 64"/>
                  <a:gd name="T25" fmla="*/ 55 h 65"/>
                  <a:gd name="T26" fmla="*/ 5 w 64"/>
                  <a:gd name="T27" fmla="*/ 51 h 65"/>
                  <a:gd name="T28" fmla="*/ 1 w 64"/>
                  <a:gd name="T29" fmla="*/ 45 h 65"/>
                  <a:gd name="T30" fmla="*/ 1 w 64"/>
                  <a:gd name="T31" fmla="*/ 39 h 65"/>
                  <a:gd name="T32" fmla="*/ 0 w 64"/>
                  <a:gd name="T33" fmla="*/ 34 h 65"/>
                  <a:gd name="T34" fmla="*/ 1 w 64"/>
                  <a:gd name="T35" fmla="*/ 26 h 65"/>
                  <a:gd name="T36" fmla="*/ 1 w 64"/>
                  <a:gd name="T37" fmla="*/ 20 h 65"/>
                  <a:gd name="T38" fmla="*/ 5 w 64"/>
                  <a:gd name="T39" fmla="*/ 14 h 65"/>
                  <a:gd name="T40" fmla="*/ 9 w 64"/>
                  <a:gd name="T41" fmla="*/ 10 h 65"/>
                  <a:gd name="T42" fmla="*/ 13 w 64"/>
                  <a:gd name="T43" fmla="*/ 6 h 65"/>
                  <a:gd name="T44" fmla="*/ 19 w 64"/>
                  <a:gd name="T45" fmla="*/ 4 h 65"/>
                  <a:gd name="T46" fmla="*/ 25 w 64"/>
                  <a:gd name="T47" fmla="*/ 2 h 65"/>
                  <a:gd name="T48" fmla="*/ 31 w 64"/>
                  <a:gd name="T49" fmla="*/ 0 h 65"/>
                  <a:gd name="T50" fmla="*/ 39 w 64"/>
                  <a:gd name="T51" fmla="*/ 2 h 65"/>
                  <a:gd name="T52" fmla="*/ 45 w 64"/>
                  <a:gd name="T53" fmla="*/ 4 h 65"/>
                  <a:gd name="T54" fmla="*/ 51 w 64"/>
                  <a:gd name="T55" fmla="*/ 6 h 65"/>
                  <a:gd name="T56" fmla="*/ 55 w 64"/>
                  <a:gd name="T57" fmla="*/ 10 h 65"/>
                  <a:gd name="T58" fmla="*/ 59 w 64"/>
                  <a:gd name="T59" fmla="*/ 14 h 65"/>
                  <a:gd name="T60" fmla="*/ 63 w 64"/>
                  <a:gd name="T61" fmla="*/ 20 h 65"/>
                  <a:gd name="T62" fmla="*/ 63 w 64"/>
                  <a:gd name="T63" fmla="*/ 26 h 65"/>
                  <a:gd name="T64" fmla="*/ 64 w 64"/>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64" y="34"/>
                    </a:move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5" y="51"/>
                    </a:lnTo>
                    <a:lnTo>
                      <a:pt x="1" y="45"/>
                    </a:lnTo>
                    <a:lnTo>
                      <a:pt x="1" y="39"/>
                    </a:lnTo>
                    <a:lnTo>
                      <a:pt x="0" y="34"/>
                    </a:lnTo>
                    <a:lnTo>
                      <a:pt x="1" y="26"/>
                    </a:lnTo>
                    <a:lnTo>
                      <a:pt x="1" y="20"/>
                    </a:lnTo>
                    <a:lnTo>
                      <a:pt x="5" y="14"/>
                    </a:lnTo>
                    <a:lnTo>
                      <a:pt x="9" y="10"/>
                    </a:lnTo>
                    <a:lnTo>
                      <a:pt x="13" y="6"/>
                    </a:lnTo>
                    <a:lnTo>
                      <a:pt x="19" y="4"/>
                    </a:lnTo>
                    <a:lnTo>
                      <a:pt x="25" y="2"/>
                    </a:lnTo>
                    <a:lnTo>
                      <a:pt x="31" y="0"/>
                    </a:lnTo>
                    <a:lnTo>
                      <a:pt x="39" y="2"/>
                    </a:lnTo>
                    <a:lnTo>
                      <a:pt x="45" y="4"/>
                    </a:lnTo>
                    <a:lnTo>
                      <a:pt x="51" y="6"/>
                    </a:lnTo>
                    <a:lnTo>
                      <a:pt x="55" y="10"/>
                    </a:lnTo>
                    <a:lnTo>
                      <a:pt x="59" y="14"/>
                    </a:lnTo>
                    <a:lnTo>
                      <a:pt x="63" y="20"/>
                    </a:lnTo>
                    <a:lnTo>
                      <a:pt x="63" y="26"/>
                    </a:lnTo>
                    <a:lnTo>
                      <a:pt x="64"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0" name="Freeform 893"/>
              <p:cNvSpPr>
                <a:spLocks/>
              </p:cNvSpPr>
              <p:nvPr/>
            </p:nvSpPr>
            <p:spPr bwMode="auto">
              <a:xfrm>
                <a:off x="5192" y="2524"/>
                <a:ext cx="64" cy="65"/>
              </a:xfrm>
              <a:custGeom>
                <a:avLst/>
                <a:gdLst>
                  <a:gd name="T0" fmla="*/ 64 w 64"/>
                  <a:gd name="T1" fmla="*/ 34 h 65"/>
                  <a:gd name="T2" fmla="*/ 64 w 64"/>
                  <a:gd name="T3" fmla="*/ 34 h 65"/>
                  <a:gd name="T4" fmla="*/ 63 w 64"/>
                  <a:gd name="T5" fmla="*/ 39 h 65"/>
                  <a:gd name="T6" fmla="*/ 63 w 64"/>
                  <a:gd name="T7" fmla="*/ 45 h 65"/>
                  <a:gd name="T8" fmla="*/ 59 w 64"/>
                  <a:gd name="T9" fmla="*/ 51 h 65"/>
                  <a:gd name="T10" fmla="*/ 55 w 64"/>
                  <a:gd name="T11" fmla="*/ 55 h 65"/>
                  <a:gd name="T12" fmla="*/ 51 w 64"/>
                  <a:gd name="T13" fmla="*/ 59 h 65"/>
                  <a:gd name="T14" fmla="*/ 45 w 64"/>
                  <a:gd name="T15" fmla="*/ 63 h 65"/>
                  <a:gd name="T16" fmla="*/ 39 w 64"/>
                  <a:gd name="T17" fmla="*/ 65 h 65"/>
                  <a:gd name="T18" fmla="*/ 31 w 64"/>
                  <a:gd name="T19" fmla="*/ 65 h 65"/>
                  <a:gd name="T20" fmla="*/ 25 w 64"/>
                  <a:gd name="T21" fmla="*/ 65 h 65"/>
                  <a:gd name="T22" fmla="*/ 19 w 64"/>
                  <a:gd name="T23" fmla="*/ 63 h 65"/>
                  <a:gd name="T24" fmla="*/ 13 w 64"/>
                  <a:gd name="T25" fmla="*/ 59 h 65"/>
                  <a:gd name="T26" fmla="*/ 9 w 64"/>
                  <a:gd name="T27" fmla="*/ 55 h 65"/>
                  <a:gd name="T28" fmla="*/ 5 w 64"/>
                  <a:gd name="T29" fmla="*/ 51 h 65"/>
                  <a:gd name="T30" fmla="*/ 1 w 64"/>
                  <a:gd name="T31" fmla="*/ 45 h 65"/>
                  <a:gd name="T32" fmla="*/ 1 w 64"/>
                  <a:gd name="T33" fmla="*/ 39 h 65"/>
                  <a:gd name="T34" fmla="*/ 0 w 64"/>
                  <a:gd name="T35" fmla="*/ 34 h 65"/>
                  <a:gd name="T36" fmla="*/ 1 w 64"/>
                  <a:gd name="T37" fmla="*/ 26 h 65"/>
                  <a:gd name="T38" fmla="*/ 1 w 64"/>
                  <a:gd name="T39" fmla="*/ 20 h 65"/>
                  <a:gd name="T40" fmla="*/ 5 w 64"/>
                  <a:gd name="T41" fmla="*/ 14 h 65"/>
                  <a:gd name="T42" fmla="*/ 9 w 64"/>
                  <a:gd name="T43" fmla="*/ 10 h 65"/>
                  <a:gd name="T44" fmla="*/ 13 w 64"/>
                  <a:gd name="T45" fmla="*/ 6 h 65"/>
                  <a:gd name="T46" fmla="*/ 19 w 64"/>
                  <a:gd name="T47" fmla="*/ 4 h 65"/>
                  <a:gd name="T48" fmla="*/ 25 w 64"/>
                  <a:gd name="T49" fmla="*/ 2 h 65"/>
                  <a:gd name="T50" fmla="*/ 31 w 64"/>
                  <a:gd name="T51" fmla="*/ 0 h 65"/>
                  <a:gd name="T52" fmla="*/ 39 w 64"/>
                  <a:gd name="T53" fmla="*/ 2 h 65"/>
                  <a:gd name="T54" fmla="*/ 45 w 64"/>
                  <a:gd name="T55" fmla="*/ 4 h 65"/>
                  <a:gd name="T56" fmla="*/ 51 w 64"/>
                  <a:gd name="T57" fmla="*/ 6 h 65"/>
                  <a:gd name="T58" fmla="*/ 55 w 64"/>
                  <a:gd name="T59" fmla="*/ 10 h 65"/>
                  <a:gd name="T60" fmla="*/ 59 w 64"/>
                  <a:gd name="T61" fmla="*/ 14 h 65"/>
                  <a:gd name="T62" fmla="*/ 63 w 64"/>
                  <a:gd name="T63" fmla="*/ 20 h 65"/>
                  <a:gd name="T64" fmla="*/ 63 w 64"/>
                  <a:gd name="T65" fmla="*/ 26 h 65"/>
                  <a:gd name="T66" fmla="*/ 64 w 64"/>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64" y="34"/>
                    </a:moveTo>
                    <a:lnTo>
                      <a:pt x="64" y="34"/>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5" y="51"/>
                    </a:lnTo>
                    <a:lnTo>
                      <a:pt x="1" y="45"/>
                    </a:lnTo>
                    <a:lnTo>
                      <a:pt x="1" y="39"/>
                    </a:lnTo>
                    <a:lnTo>
                      <a:pt x="0" y="34"/>
                    </a:lnTo>
                    <a:lnTo>
                      <a:pt x="1" y="26"/>
                    </a:lnTo>
                    <a:lnTo>
                      <a:pt x="1" y="20"/>
                    </a:lnTo>
                    <a:lnTo>
                      <a:pt x="5" y="14"/>
                    </a:lnTo>
                    <a:lnTo>
                      <a:pt x="9" y="10"/>
                    </a:lnTo>
                    <a:lnTo>
                      <a:pt x="13" y="6"/>
                    </a:lnTo>
                    <a:lnTo>
                      <a:pt x="19" y="4"/>
                    </a:lnTo>
                    <a:lnTo>
                      <a:pt x="25" y="2"/>
                    </a:lnTo>
                    <a:lnTo>
                      <a:pt x="31" y="0"/>
                    </a:lnTo>
                    <a:lnTo>
                      <a:pt x="39" y="2"/>
                    </a:lnTo>
                    <a:lnTo>
                      <a:pt x="45" y="4"/>
                    </a:lnTo>
                    <a:lnTo>
                      <a:pt x="51" y="6"/>
                    </a:lnTo>
                    <a:lnTo>
                      <a:pt x="55" y="10"/>
                    </a:lnTo>
                    <a:lnTo>
                      <a:pt x="59" y="14"/>
                    </a:lnTo>
                    <a:lnTo>
                      <a:pt x="63" y="20"/>
                    </a:lnTo>
                    <a:lnTo>
                      <a:pt x="63" y="26"/>
                    </a:lnTo>
                    <a:lnTo>
                      <a:pt x="64"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1" name="Freeform 894"/>
              <p:cNvSpPr>
                <a:spLocks/>
              </p:cNvSpPr>
              <p:nvPr/>
            </p:nvSpPr>
            <p:spPr bwMode="auto">
              <a:xfrm>
                <a:off x="5249" y="2420"/>
                <a:ext cx="63" cy="65"/>
              </a:xfrm>
              <a:custGeom>
                <a:avLst/>
                <a:gdLst>
                  <a:gd name="T0" fmla="*/ 31 w 63"/>
                  <a:gd name="T1" fmla="*/ 0 h 65"/>
                  <a:gd name="T2" fmla="*/ 37 w 63"/>
                  <a:gd name="T3" fmla="*/ 2 h 65"/>
                  <a:gd name="T4" fmla="*/ 43 w 63"/>
                  <a:gd name="T5" fmla="*/ 4 h 65"/>
                  <a:gd name="T6" fmla="*/ 49 w 63"/>
                  <a:gd name="T7" fmla="*/ 6 h 65"/>
                  <a:gd name="T8" fmla="*/ 55 w 63"/>
                  <a:gd name="T9" fmla="*/ 10 h 65"/>
                  <a:gd name="T10" fmla="*/ 57 w 63"/>
                  <a:gd name="T11" fmla="*/ 13 h 65"/>
                  <a:gd name="T12" fmla="*/ 61 w 63"/>
                  <a:gd name="T13" fmla="*/ 19 h 65"/>
                  <a:gd name="T14" fmla="*/ 63 w 63"/>
                  <a:gd name="T15" fmla="*/ 25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5 h 65"/>
                  <a:gd name="T32" fmla="*/ 31 w 63"/>
                  <a:gd name="T33" fmla="*/ 65 h 65"/>
                  <a:gd name="T34" fmla="*/ 25 w 63"/>
                  <a:gd name="T35" fmla="*/ 65 h 65"/>
                  <a:gd name="T36" fmla="*/ 19 w 63"/>
                  <a:gd name="T37" fmla="*/ 63 h 65"/>
                  <a:gd name="T38" fmla="*/ 13 w 63"/>
                  <a:gd name="T39" fmla="*/ 59 h 65"/>
                  <a:gd name="T40" fmla="*/ 7 w 63"/>
                  <a:gd name="T41" fmla="*/ 55 h 65"/>
                  <a:gd name="T42" fmla="*/ 6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6 w 63"/>
                  <a:gd name="T55" fmla="*/ 13 h 65"/>
                  <a:gd name="T56" fmla="*/ 7 w 63"/>
                  <a:gd name="T57" fmla="*/ 10 h 65"/>
                  <a:gd name="T58" fmla="*/ 13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5" y="10"/>
                    </a:lnTo>
                    <a:lnTo>
                      <a:pt x="57" y="13"/>
                    </a:lnTo>
                    <a:lnTo>
                      <a:pt x="61" y="19"/>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6" y="51"/>
                    </a:lnTo>
                    <a:lnTo>
                      <a:pt x="2" y="45"/>
                    </a:lnTo>
                    <a:lnTo>
                      <a:pt x="0" y="39"/>
                    </a:lnTo>
                    <a:lnTo>
                      <a:pt x="0" y="33"/>
                    </a:lnTo>
                    <a:lnTo>
                      <a:pt x="0" y="25"/>
                    </a:lnTo>
                    <a:lnTo>
                      <a:pt x="2" y="19"/>
                    </a:lnTo>
                    <a:lnTo>
                      <a:pt x="6" y="13"/>
                    </a:lnTo>
                    <a:lnTo>
                      <a:pt x="7" y="10"/>
                    </a:lnTo>
                    <a:lnTo>
                      <a:pt x="13"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2" name="Freeform 895"/>
              <p:cNvSpPr>
                <a:spLocks/>
              </p:cNvSpPr>
              <p:nvPr/>
            </p:nvSpPr>
            <p:spPr bwMode="auto">
              <a:xfrm>
                <a:off x="5249" y="2420"/>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5 w 63"/>
                  <a:gd name="T11" fmla="*/ 10 h 65"/>
                  <a:gd name="T12" fmla="*/ 57 w 63"/>
                  <a:gd name="T13" fmla="*/ 13 h 65"/>
                  <a:gd name="T14" fmla="*/ 61 w 63"/>
                  <a:gd name="T15" fmla="*/ 19 h 65"/>
                  <a:gd name="T16" fmla="*/ 63 w 63"/>
                  <a:gd name="T17" fmla="*/ 25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5 h 65"/>
                  <a:gd name="T34" fmla="*/ 31 w 63"/>
                  <a:gd name="T35" fmla="*/ 65 h 65"/>
                  <a:gd name="T36" fmla="*/ 25 w 63"/>
                  <a:gd name="T37" fmla="*/ 65 h 65"/>
                  <a:gd name="T38" fmla="*/ 19 w 63"/>
                  <a:gd name="T39" fmla="*/ 63 h 65"/>
                  <a:gd name="T40" fmla="*/ 13 w 63"/>
                  <a:gd name="T41" fmla="*/ 59 h 65"/>
                  <a:gd name="T42" fmla="*/ 7 w 63"/>
                  <a:gd name="T43" fmla="*/ 55 h 65"/>
                  <a:gd name="T44" fmla="*/ 6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6 w 63"/>
                  <a:gd name="T57" fmla="*/ 13 h 65"/>
                  <a:gd name="T58" fmla="*/ 7 w 63"/>
                  <a:gd name="T59" fmla="*/ 10 h 65"/>
                  <a:gd name="T60" fmla="*/ 13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5" y="10"/>
                    </a:lnTo>
                    <a:lnTo>
                      <a:pt x="57" y="13"/>
                    </a:lnTo>
                    <a:lnTo>
                      <a:pt x="61" y="19"/>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6" y="51"/>
                    </a:lnTo>
                    <a:lnTo>
                      <a:pt x="2" y="45"/>
                    </a:lnTo>
                    <a:lnTo>
                      <a:pt x="0" y="39"/>
                    </a:lnTo>
                    <a:lnTo>
                      <a:pt x="0" y="33"/>
                    </a:lnTo>
                    <a:lnTo>
                      <a:pt x="0" y="25"/>
                    </a:lnTo>
                    <a:lnTo>
                      <a:pt x="2" y="19"/>
                    </a:lnTo>
                    <a:lnTo>
                      <a:pt x="6" y="13"/>
                    </a:lnTo>
                    <a:lnTo>
                      <a:pt x="7" y="10"/>
                    </a:lnTo>
                    <a:lnTo>
                      <a:pt x="13"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3" name="Freeform 896"/>
              <p:cNvSpPr>
                <a:spLocks/>
              </p:cNvSpPr>
              <p:nvPr/>
            </p:nvSpPr>
            <p:spPr bwMode="auto">
              <a:xfrm>
                <a:off x="5148" y="2477"/>
                <a:ext cx="65" cy="63"/>
              </a:xfrm>
              <a:custGeom>
                <a:avLst/>
                <a:gdLst>
                  <a:gd name="T0" fmla="*/ 0 w 65"/>
                  <a:gd name="T1" fmla="*/ 31 h 63"/>
                  <a:gd name="T2" fmla="*/ 2 w 65"/>
                  <a:gd name="T3" fmla="*/ 25 h 63"/>
                  <a:gd name="T4" fmla="*/ 4 w 65"/>
                  <a:gd name="T5" fmla="*/ 19 h 63"/>
                  <a:gd name="T6" fmla="*/ 6 w 65"/>
                  <a:gd name="T7" fmla="*/ 14 h 63"/>
                  <a:gd name="T8" fmla="*/ 10 w 65"/>
                  <a:gd name="T9" fmla="*/ 8 h 63"/>
                  <a:gd name="T10" fmla="*/ 14 w 65"/>
                  <a:gd name="T11" fmla="*/ 6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6 h 63"/>
                  <a:gd name="T24" fmla="*/ 55 w 65"/>
                  <a:gd name="T25" fmla="*/ 8 h 63"/>
                  <a:gd name="T26" fmla="*/ 59 w 65"/>
                  <a:gd name="T27" fmla="*/ 14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40 w 65"/>
                  <a:gd name="T47" fmla="*/ 63 h 63"/>
                  <a:gd name="T48" fmla="*/ 34 w 65"/>
                  <a:gd name="T49" fmla="*/ 63 h 63"/>
                  <a:gd name="T50" fmla="*/ 26 w 65"/>
                  <a:gd name="T51" fmla="*/ 63 h 63"/>
                  <a:gd name="T52" fmla="*/ 20 w 65"/>
                  <a:gd name="T53" fmla="*/ 61 h 63"/>
                  <a:gd name="T54" fmla="*/ 14 w 65"/>
                  <a:gd name="T55" fmla="*/ 57 h 63"/>
                  <a:gd name="T56" fmla="*/ 10 w 65"/>
                  <a:gd name="T57" fmla="*/ 53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8"/>
                    </a:lnTo>
                    <a:lnTo>
                      <a:pt x="14" y="6"/>
                    </a:lnTo>
                    <a:lnTo>
                      <a:pt x="20" y="2"/>
                    </a:lnTo>
                    <a:lnTo>
                      <a:pt x="26" y="0"/>
                    </a:lnTo>
                    <a:lnTo>
                      <a:pt x="34" y="0"/>
                    </a:lnTo>
                    <a:lnTo>
                      <a:pt x="40" y="0"/>
                    </a:lnTo>
                    <a:lnTo>
                      <a:pt x="45" y="2"/>
                    </a:lnTo>
                    <a:lnTo>
                      <a:pt x="51" y="6"/>
                    </a:lnTo>
                    <a:lnTo>
                      <a:pt x="55" y="8"/>
                    </a:lnTo>
                    <a:lnTo>
                      <a:pt x="59" y="14"/>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4" y="57"/>
                    </a:lnTo>
                    <a:lnTo>
                      <a:pt x="10" y="53"/>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4" name="Freeform 897"/>
              <p:cNvSpPr>
                <a:spLocks/>
              </p:cNvSpPr>
              <p:nvPr/>
            </p:nvSpPr>
            <p:spPr bwMode="auto">
              <a:xfrm>
                <a:off x="5148" y="2477"/>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8 h 63"/>
                  <a:gd name="T12" fmla="*/ 14 w 65"/>
                  <a:gd name="T13" fmla="*/ 6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6 h 63"/>
                  <a:gd name="T26" fmla="*/ 55 w 65"/>
                  <a:gd name="T27" fmla="*/ 8 h 63"/>
                  <a:gd name="T28" fmla="*/ 59 w 65"/>
                  <a:gd name="T29" fmla="*/ 14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40 w 65"/>
                  <a:gd name="T49" fmla="*/ 63 h 63"/>
                  <a:gd name="T50" fmla="*/ 34 w 65"/>
                  <a:gd name="T51" fmla="*/ 63 h 63"/>
                  <a:gd name="T52" fmla="*/ 26 w 65"/>
                  <a:gd name="T53" fmla="*/ 63 h 63"/>
                  <a:gd name="T54" fmla="*/ 20 w 65"/>
                  <a:gd name="T55" fmla="*/ 61 h 63"/>
                  <a:gd name="T56" fmla="*/ 14 w 65"/>
                  <a:gd name="T57" fmla="*/ 57 h 63"/>
                  <a:gd name="T58" fmla="*/ 10 w 65"/>
                  <a:gd name="T59" fmla="*/ 53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8"/>
                    </a:lnTo>
                    <a:lnTo>
                      <a:pt x="14" y="6"/>
                    </a:lnTo>
                    <a:lnTo>
                      <a:pt x="20" y="2"/>
                    </a:lnTo>
                    <a:lnTo>
                      <a:pt x="26" y="0"/>
                    </a:lnTo>
                    <a:lnTo>
                      <a:pt x="34" y="0"/>
                    </a:lnTo>
                    <a:lnTo>
                      <a:pt x="40" y="0"/>
                    </a:lnTo>
                    <a:lnTo>
                      <a:pt x="45" y="2"/>
                    </a:lnTo>
                    <a:lnTo>
                      <a:pt x="51" y="6"/>
                    </a:lnTo>
                    <a:lnTo>
                      <a:pt x="55" y="8"/>
                    </a:lnTo>
                    <a:lnTo>
                      <a:pt x="59" y="14"/>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4" y="57"/>
                    </a:lnTo>
                    <a:lnTo>
                      <a:pt x="10" y="53"/>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5" name="Freeform 898"/>
              <p:cNvSpPr>
                <a:spLocks/>
              </p:cNvSpPr>
              <p:nvPr/>
            </p:nvSpPr>
            <p:spPr bwMode="auto">
              <a:xfrm>
                <a:off x="5168" y="2394"/>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3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3"/>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6" name="Freeform 899"/>
              <p:cNvSpPr>
                <a:spLocks/>
              </p:cNvSpPr>
              <p:nvPr/>
            </p:nvSpPr>
            <p:spPr bwMode="auto">
              <a:xfrm>
                <a:off x="5168" y="2394"/>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3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3"/>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7" name="Freeform 900"/>
              <p:cNvSpPr>
                <a:spLocks/>
              </p:cNvSpPr>
              <p:nvPr/>
            </p:nvSpPr>
            <p:spPr bwMode="auto">
              <a:xfrm>
                <a:off x="5213" y="2443"/>
                <a:ext cx="65" cy="65"/>
              </a:xfrm>
              <a:custGeom>
                <a:avLst/>
                <a:gdLst>
                  <a:gd name="T0" fmla="*/ 32 w 65"/>
                  <a:gd name="T1" fmla="*/ 0 h 65"/>
                  <a:gd name="T2" fmla="*/ 40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3 w 65"/>
                  <a:gd name="T15" fmla="*/ 26 h 65"/>
                  <a:gd name="T16" fmla="*/ 65 w 65"/>
                  <a:gd name="T17" fmla="*/ 34 h 65"/>
                  <a:gd name="T18" fmla="*/ 63 w 65"/>
                  <a:gd name="T19" fmla="*/ 40 h 65"/>
                  <a:gd name="T20" fmla="*/ 63 w 65"/>
                  <a:gd name="T21" fmla="*/ 46 h 65"/>
                  <a:gd name="T22" fmla="*/ 59 w 65"/>
                  <a:gd name="T23" fmla="*/ 52 h 65"/>
                  <a:gd name="T24" fmla="*/ 55 w 65"/>
                  <a:gd name="T25" fmla="*/ 55 h 65"/>
                  <a:gd name="T26" fmla="*/ 51 w 65"/>
                  <a:gd name="T27" fmla="*/ 59 h 65"/>
                  <a:gd name="T28" fmla="*/ 45 w 65"/>
                  <a:gd name="T29" fmla="*/ 63 h 65"/>
                  <a:gd name="T30" fmla="*/ 40 w 65"/>
                  <a:gd name="T31" fmla="*/ 63 h 65"/>
                  <a:gd name="T32" fmla="*/ 32 w 65"/>
                  <a:gd name="T33" fmla="*/ 65 h 65"/>
                  <a:gd name="T34" fmla="*/ 26 w 65"/>
                  <a:gd name="T35" fmla="*/ 63 h 65"/>
                  <a:gd name="T36" fmla="*/ 20 w 65"/>
                  <a:gd name="T37" fmla="*/ 63 h 65"/>
                  <a:gd name="T38" fmla="*/ 14 w 65"/>
                  <a:gd name="T39" fmla="*/ 59 h 65"/>
                  <a:gd name="T40" fmla="*/ 10 w 65"/>
                  <a:gd name="T41" fmla="*/ 55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5" y="2"/>
                    </a:lnTo>
                    <a:lnTo>
                      <a:pt x="51" y="6"/>
                    </a:lnTo>
                    <a:lnTo>
                      <a:pt x="55" y="10"/>
                    </a:lnTo>
                    <a:lnTo>
                      <a:pt x="59" y="14"/>
                    </a:lnTo>
                    <a:lnTo>
                      <a:pt x="63" y="20"/>
                    </a:lnTo>
                    <a:lnTo>
                      <a:pt x="63" y="26"/>
                    </a:lnTo>
                    <a:lnTo>
                      <a:pt x="65" y="34"/>
                    </a:lnTo>
                    <a:lnTo>
                      <a:pt x="63" y="40"/>
                    </a:lnTo>
                    <a:lnTo>
                      <a:pt x="63" y="46"/>
                    </a:lnTo>
                    <a:lnTo>
                      <a:pt x="59" y="52"/>
                    </a:lnTo>
                    <a:lnTo>
                      <a:pt x="55" y="55"/>
                    </a:lnTo>
                    <a:lnTo>
                      <a:pt x="51" y="59"/>
                    </a:lnTo>
                    <a:lnTo>
                      <a:pt x="45" y="63"/>
                    </a:lnTo>
                    <a:lnTo>
                      <a:pt x="40" y="63"/>
                    </a:lnTo>
                    <a:lnTo>
                      <a:pt x="32" y="65"/>
                    </a:lnTo>
                    <a:lnTo>
                      <a:pt x="26" y="63"/>
                    </a:lnTo>
                    <a:lnTo>
                      <a:pt x="20" y="63"/>
                    </a:lnTo>
                    <a:lnTo>
                      <a:pt x="14" y="59"/>
                    </a:lnTo>
                    <a:lnTo>
                      <a:pt x="10" y="55"/>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8" name="Freeform 901"/>
              <p:cNvSpPr>
                <a:spLocks/>
              </p:cNvSpPr>
              <p:nvPr/>
            </p:nvSpPr>
            <p:spPr bwMode="auto">
              <a:xfrm>
                <a:off x="5213" y="2443"/>
                <a:ext cx="65" cy="65"/>
              </a:xfrm>
              <a:custGeom>
                <a:avLst/>
                <a:gdLst>
                  <a:gd name="T0" fmla="*/ 32 w 65"/>
                  <a:gd name="T1" fmla="*/ 0 h 65"/>
                  <a:gd name="T2" fmla="*/ 32 w 65"/>
                  <a:gd name="T3" fmla="*/ 0 h 65"/>
                  <a:gd name="T4" fmla="*/ 40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3 w 65"/>
                  <a:gd name="T17" fmla="*/ 26 h 65"/>
                  <a:gd name="T18" fmla="*/ 65 w 65"/>
                  <a:gd name="T19" fmla="*/ 34 h 65"/>
                  <a:gd name="T20" fmla="*/ 63 w 65"/>
                  <a:gd name="T21" fmla="*/ 40 h 65"/>
                  <a:gd name="T22" fmla="*/ 63 w 65"/>
                  <a:gd name="T23" fmla="*/ 46 h 65"/>
                  <a:gd name="T24" fmla="*/ 59 w 65"/>
                  <a:gd name="T25" fmla="*/ 52 h 65"/>
                  <a:gd name="T26" fmla="*/ 55 w 65"/>
                  <a:gd name="T27" fmla="*/ 55 h 65"/>
                  <a:gd name="T28" fmla="*/ 51 w 65"/>
                  <a:gd name="T29" fmla="*/ 59 h 65"/>
                  <a:gd name="T30" fmla="*/ 45 w 65"/>
                  <a:gd name="T31" fmla="*/ 63 h 65"/>
                  <a:gd name="T32" fmla="*/ 40 w 65"/>
                  <a:gd name="T33" fmla="*/ 63 h 65"/>
                  <a:gd name="T34" fmla="*/ 32 w 65"/>
                  <a:gd name="T35" fmla="*/ 65 h 65"/>
                  <a:gd name="T36" fmla="*/ 26 w 65"/>
                  <a:gd name="T37" fmla="*/ 63 h 65"/>
                  <a:gd name="T38" fmla="*/ 20 w 65"/>
                  <a:gd name="T39" fmla="*/ 63 h 65"/>
                  <a:gd name="T40" fmla="*/ 14 w 65"/>
                  <a:gd name="T41" fmla="*/ 59 h 65"/>
                  <a:gd name="T42" fmla="*/ 10 w 65"/>
                  <a:gd name="T43" fmla="*/ 55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5" y="2"/>
                    </a:lnTo>
                    <a:lnTo>
                      <a:pt x="51" y="6"/>
                    </a:lnTo>
                    <a:lnTo>
                      <a:pt x="55" y="10"/>
                    </a:lnTo>
                    <a:lnTo>
                      <a:pt x="59" y="14"/>
                    </a:lnTo>
                    <a:lnTo>
                      <a:pt x="63" y="20"/>
                    </a:lnTo>
                    <a:lnTo>
                      <a:pt x="63" y="26"/>
                    </a:lnTo>
                    <a:lnTo>
                      <a:pt x="65" y="34"/>
                    </a:lnTo>
                    <a:lnTo>
                      <a:pt x="63" y="40"/>
                    </a:lnTo>
                    <a:lnTo>
                      <a:pt x="63" y="46"/>
                    </a:lnTo>
                    <a:lnTo>
                      <a:pt x="59" y="52"/>
                    </a:lnTo>
                    <a:lnTo>
                      <a:pt x="55" y="55"/>
                    </a:lnTo>
                    <a:lnTo>
                      <a:pt x="51" y="59"/>
                    </a:lnTo>
                    <a:lnTo>
                      <a:pt x="45" y="63"/>
                    </a:lnTo>
                    <a:lnTo>
                      <a:pt x="40" y="63"/>
                    </a:lnTo>
                    <a:lnTo>
                      <a:pt x="32" y="65"/>
                    </a:lnTo>
                    <a:lnTo>
                      <a:pt x="26" y="63"/>
                    </a:lnTo>
                    <a:lnTo>
                      <a:pt x="20" y="63"/>
                    </a:lnTo>
                    <a:lnTo>
                      <a:pt x="14" y="59"/>
                    </a:lnTo>
                    <a:lnTo>
                      <a:pt x="10" y="55"/>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9" name="Freeform 902"/>
              <p:cNvSpPr>
                <a:spLocks/>
              </p:cNvSpPr>
              <p:nvPr/>
            </p:nvSpPr>
            <p:spPr bwMode="auto">
              <a:xfrm>
                <a:off x="5095" y="2453"/>
                <a:ext cx="63" cy="63"/>
              </a:xfrm>
              <a:custGeom>
                <a:avLst/>
                <a:gdLst>
                  <a:gd name="T0" fmla="*/ 0 w 63"/>
                  <a:gd name="T1" fmla="*/ 32 h 63"/>
                  <a:gd name="T2" fmla="*/ 0 w 63"/>
                  <a:gd name="T3" fmla="*/ 24 h 63"/>
                  <a:gd name="T4" fmla="*/ 2 w 63"/>
                  <a:gd name="T5" fmla="*/ 18 h 63"/>
                  <a:gd name="T6" fmla="*/ 4 w 63"/>
                  <a:gd name="T7" fmla="*/ 14 h 63"/>
                  <a:gd name="T8" fmla="*/ 8 w 63"/>
                  <a:gd name="T9" fmla="*/ 8 h 63"/>
                  <a:gd name="T10" fmla="*/ 14 w 63"/>
                  <a:gd name="T11" fmla="*/ 4 h 63"/>
                  <a:gd name="T12" fmla="*/ 20 w 63"/>
                  <a:gd name="T13" fmla="*/ 2 h 63"/>
                  <a:gd name="T14" fmla="*/ 24 w 63"/>
                  <a:gd name="T15" fmla="*/ 0 h 63"/>
                  <a:gd name="T16" fmla="*/ 32 w 63"/>
                  <a:gd name="T17" fmla="*/ 0 h 63"/>
                  <a:gd name="T18" fmla="*/ 37 w 63"/>
                  <a:gd name="T19" fmla="*/ 0 h 63"/>
                  <a:gd name="T20" fmla="*/ 43 w 63"/>
                  <a:gd name="T21" fmla="*/ 2 h 63"/>
                  <a:gd name="T22" fmla="*/ 49 w 63"/>
                  <a:gd name="T23" fmla="*/ 4 h 63"/>
                  <a:gd name="T24" fmla="*/ 53 w 63"/>
                  <a:gd name="T25" fmla="*/ 8 h 63"/>
                  <a:gd name="T26" fmla="*/ 57 w 63"/>
                  <a:gd name="T27" fmla="*/ 14 h 63"/>
                  <a:gd name="T28" fmla="*/ 61 w 63"/>
                  <a:gd name="T29" fmla="*/ 18 h 63"/>
                  <a:gd name="T30" fmla="*/ 63 w 63"/>
                  <a:gd name="T31" fmla="*/ 24 h 63"/>
                  <a:gd name="T32" fmla="*/ 63 w 63"/>
                  <a:gd name="T33" fmla="*/ 32 h 63"/>
                  <a:gd name="T34" fmla="*/ 63 w 63"/>
                  <a:gd name="T35" fmla="*/ 38 h 63"/>
                  <a:gd name="T36" fmla="*/ 61 w 63"/>
                  <a:gd name="T37" fmla="*/ 43 h 63"/>
                  <a:gd name="T38" fmla="*/ 57 w 63"/>
                  <a:gd name="T39" fmla="*/ 49 h 63"/>
                  <a:gd name="T40" fmla="*/ 53 w 63"/>
                  <a:gd name="T41" fmla="*/ 53 h 63"/>
                  <a:gd name="T42" fmla="*/ 49 w 63"/>
                  <a:gd name="T43" fmla="*/ 57 h 63"/>
                  <a:gd name="T44" fmla="*/ 43 w 63"/>
                  <a:gd name="T45" fmla="*/ 61 h 63"/>
                  <a:gd name="T46" fmla="*/ 37 w 63"/>
                  <a:gd name="T47" fmla="*/ 63 h 63"/>
                  <a:gd name="T48" fmla="*/ 32 w 63"/>
                  <a:gd name="T49" fmla="*/ 63 h 63"/>
                  <a:gd name="T50" fmla="*/ 24 w 63"/>
                  <a:gd name="T51" fmla="*/ 63 h 63"/>
                  <a:gd name="T52" fmla="*/ 20 w 63"/>
                  <a:gd name="T53" fmla="*/ 61 h 63"/>
                  <a:gd name="T54" fmla="*/ 14 w 63"/>
                  <a:gd name="T55" fmla="*/ 57 h 63"/>
                  <a:gd name="T56" fmla="*/ 8 w 63"/>
                  <a:gd name="T57" fmla="*/ 53 h 63"/>
                  <a:gd name="T58" fmla="*/ 4 w 63"/>
                  <a:gd name="T59" fmla="*/ 49 h 63"/>
                  <a:gd name="T60" fmla="*/ 2 w 63"/>
                  <a:gd name="T61" fmla="*/ 43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18"/>
                    </a:lnTo>
                    <a:lnTo>
                      <a:pt x="4" y="14"/>
                    </a:lnTo>
                    <a:lnTo>
                      <a:pt x="8" y="8"/>
                    </a:lnTo>
                    <a:lnTo>
                      <a:pt x="14" y="4"/>
                    </a:lnTo>
                    <a:lnTo>
                      <a:pt x="20" y="2"/>
                    </a:lnTo>
                    <a:lnTo>
                      <a:pt x="24" y="0"/>
                    </a:lnTo>
                    <a:lnTo>
                      <a:pt x="32" y="0"/>
                    </a:lnTo>
                    <a:lnTo>
                      <a:pt x="37" y="0"/>
                    </a:lnTo>
                    <a:lnTo>
                      <a:pt x="43" y="2"/>
                    </a:lnTo>
                    <a:lnTo>
                      <a:pt x="49" y="4"/>
                    </a:lnTo>
                    <a:lnTo>
                      <a:pt x="53" y="8"/>
                    </a:lnTo>
                    <a:lnTo>
                      <a:pt x="57" y="14"/>
                    </a:lnTo>
                    <a:lnTo>
                      <a:pt x="61" y="18"/>
                    </a:lnTo>
                    <a:lnTo>
                      <a:pt x="63" y="24"/>
                    </a:lnTo>
                    <a:lnTo>
                      <a:pt x="63" y="32"/>
                    </a:lnTo>
                    <a:lnTo>
                      <a:pt x="63" y="38"/>
                    </a:lnTo>
                    <a:lnTo>
                      <a:pt x="61" y="43"/>
                    </a:lnTo>
                    <a:lnTo>
                      <a:pt x="57" y="49"/>
                    </a:lnTo>
                    <a:lnTo>
                      <a:pt x="53" y="53"/>
                    </a:lnTo>
                    <a:lnTo>
                      <a:pt x="49" y="57"/>
                    </a:lnTo>
                    <a:lnTo>
                      <a:pt x="43" y="61"/>
                    </a:lnTo>
                    <a:lnTo>
                      <a:pt x="37" y="63"/>
                    </a:lnTo>
                    <a:lnTo>
                      <a:pt x="32" y="63"/>
                    </a:lnTo>
                    <a:lnTo>
                      <a:pt x="24" y="63"/>
                    </a:lnTo>
                    <a:lnTo>
                      <a:pt x="20" y="61"/>
                    </a:lnTo>
                    <a:lnTo>
                      <a:pt x="14" y="57"/>
                    </a:lnTo>
                    <a:lnTo>
                      <a:pt x="8" y="53"/>
                    </a:lnTo>
                    <a:lnTo>
                      <a:pt x="4"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0" name="Freeform 903"/>
              <p:cNvSpPr>
                <a:spLocks/>
              </p:cNvSpPr>
              <p:nvPr/>
            </p:nvSpPr>
            <p:spPr bwMode="auto">
              <a:xfrm>
                <a:off x="5095" y="2453"/>
                <a:ext cx="63" cy="63"/>
              </a:xfrm>
              <a:custGeom>
                <a:avLst/>
                <a:gdLst>
                  <a:gd name="T0" fmla="*/ 0 w 63"/>
                  <a:gd name="T1" fmla="*/ 32 h 63"/>
                  <a:gd name="T2" fmla="*/ 0 w 63"/>
                  <a:gd name="T3" fmla="*/ 32 h 63"/>
                  <a:gd name="T4" fmla="*/ 0 w 63"/>
                  <a:gd name="T5" fmla="*/ 24 h 63"/>
                  <a:gd name="T6" fmla="*/ 2 w 63"/>
                  <a:gd name="T7" fmla="*/ 18 h 63"/>
                  <a:gd name="T8" fmla="*/ 4 w 63"/>
                  <a:gd name="T9" fmla="*/ 14 h 63"/>
                  <a:gd name="T10" fmla="*/ 8 w 63"/>
                  <a:gd name="T11" fmla="*/ 8 h 63"/>
                  <a:gd name="T12" fmla="*/ 14 w 63"/>
                  <a:gd name="T13" fmla="*/ 4 h 63"/>
                  <a:gd name="T14" fmla="*/ 20 w 63"/>
                  <a:gd name="T15" fmla="*/ 2 h 63"/>
                  <a:gd name="T16" fmla="*/ 24 w 63"/>
                  <a:gd name="T17" fmla="*/ 0 h 63"/>
                  <a:gd name="T18" fmla="*/ 32 w 63"/>
                  <a:gd name="T19" fmla="*/ 0 h 63"/>
                  <a:gd name="T20" fmla="*/ 37 w 63"/>
                  <a:gd name="T21" fmla="*/ 0 h 63"/>
                  <a:gd name="T22" fmla="*/ 43 w 63"/>
                  <a:gd name="T23" fmla="*/ 2 h 63"/>
                  <a:gd name="T24" fmla="*/ 49 w 63"/>
                  <a:gd name="T25" fmla="*/ 4 h 63"/>
                  <a:gd name="T26" fmla="*/ 53 w 63"/>
                  <a:gd name="T27" fmla="*/ 8 h 63"/>
                  <a:gd name="T28" fmla="*/ 57 w 63"/>
                  <a:gd name="T29" fmla="*/ 14 h 63"/>
                  <a:gd name="T30" fmla="*/ 61 w 63"/>
                  <a:gd name="T31" fmla="*/ 18 h 63"/>
                  <a:gd name="T32" fmla="*/ 63 w 63"/>
                  <a:gd name="T33" fmla="*/ 24 h 63"/>
                  <a:gd name="T34" fmla="*/ 63 w 63"/>
                  <a:gd name="T35" fmla="*/ 32 h 63"/>
                  <a:gd name="T36" fmla="*/ 63 w 63"/>
                  <a:gd name="T37" fmla="*/ 38 h 63"/>
                  <a:gd name="T38" fmla="*/ 61 w 63"/>
                  <a:gd name="T39" fmla="*/ 43 h 63"/>
                  <a:gd name="T40" fmla="*/ 57 w 63"/>
                  <a:gd name="T41" fmla="*/ 49 h 63"/>
                  <a:gd name="T42" fmla="*/ 53 w 63"/>
                  <a:gd name="T43" fmla="*/ 53 h 63"/>
                  <a:gd name="T44" fmla="*/ 49 w 63"/>
                  <a:gd name="T45" fmla="*/ 57 h 63"/>
                  <a:gd name="T46" fmla="*/ 43 w 63"/>
                  <a:gd name="T47" fmla="*/ 61 h 63"/>
                  <a:gd name="T48" fmla="*/ 37 w 63"/>
                  <a:gd name="T49" fmla="*/ 63 h 63"/>
                  <a:gd name="T50" fmla="*/ 32 w 63"/>
                  <a:gd name="T51" fmla="*/ 63 h 63"/>
                  <a:gd name="T52" fmla="*/ 24 w 63"/>
                  <a:gd name="T53" fmla="*/ 63 h 63"/>
                  <a:gd name="T54" fmla="*/ 20 w 63"/>
                  <a:gd name="T55" fmla="*/ 61 h 63"/>
                  <a:gd name="T56" fmla="*/ 14 w 63"/>
                  <a:gd name="T57" fmla="*/ 57 h 63"/>
                  <a:gd name="T58" fmla="*/ 8 w 63"/>
                  <a:gd name="T59" fmla="*/ 53 h 63"/>
                  <a:gd name="T60" fmla="*/ 4 w 63"/>
                  <a:gd name="T61" fmla="*/ 49 h 63"/>
                  <a:gd name="T62" fmla="*/ 2 w 63"/>
                  <a:gd name="T63" fmla="*/ 43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18"/>
                    </a:lnTo>
                    <a:lnTo>
                      <a:pt x="4" y="14"/>
                    </a:lnTo>
                    <a:lnTo>
                      <a:pt x="8" y="8"/>
                    </a:lnTo>
                    <a:lnTo>
                      <a:pt x="14" y="4"/>
                    </a:lnTo>
                    <a:lnTo>
                      <a:pt x="20" y="2"/>
                    </a:lnTo>
                    <a:lnTo>
                      <a:pt x="24" y="0"/>
                    </a:lnTo>
                    <a:lnTo>
                      <a:pt x="32" y="0"/>
                    </a:lnTo>
                    <a:lnTo>
                      <a:pt x="37" y="0"/>
                    </a:lnTo>
                    <a:lnTo>
                      <a:pt x="43" y="2"/>
                    </a:lnTo>
                    <a:lnTo>
                      <a:pt x="49" y="4"/>
                    </a:lnTo>
                    <a:lnTo>
                      <a:pt x="53" y="8"/>
                    </a:lnTo>
                    <a:lnTo>
                      <a:pt x="57" y="14"/>
                    </a:lnTo>
                    <a:lnTo>
                      <a:pt x="61" y="18"/>
                    </a:lnTo>
                    <a:lnTo>
                      <a:pt x="63" y="24"/>
                    </a:lnTo>
                    <a:lnTo>
                      <a:pt x="63" y="32"/>
                    </a:lnTo>
                    <a:lnTo>
                      <a:pt x="63" y="38"/>
                    </a:lnTo>
                    <a:lnTo>
                      <a:pt x="61" y="43"/>
                    </a:lnTo>
                    <a:lnTo>
                      <a:pt x="57" y="49"/>
                    </a:lnTo>
                    <a:lnTo>
                      <a:pt x="53" y="53"/>
                    </a:lnTo>
                    <a:lnTo>
                      <a:pt x="49" y="57"/>
                    </a:lnTo>
                    <a:lnTo>
                      <a:pt x="43" y="61"/>
                    </a:lnTo>
                    <a:lnTo>
                      <a:pt x="37" y="63"/>
                    </a:lnTo>
                    <a:lnTo>
                      <a:pt x="32" y="63"/>
                    </a:lnTo>
                    <a:lnTo>
                      <a:pt x="24" y="63"/>
                    </a:lnTo>
                    <a:lnTo>
                      <a:pt x="20" y="61"/>
                    </a:lnTo>
                    <a:lnTo>
                      <a:pt x="14" y="57"/>
                    </a:lnTo>
                    <a:lnTo>
                      <a:pt x="8" y="53"/>
                    </a:lnTo>
                    <a:lnTo>
                      <a:pt x="4"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51" name="Freeform 904"/>
              <p:cNvSpPr>
                <a:spLocks/>
              </p:cNvSpPr>
              <p:nvPr/>
            </p:nvSpPr>
            <p:spPr bwMode="auto">
              <a:xfrm>
                <a:off x="5243" y="2516"/>
                <a:ext cx="63" cy="65"/>
              </a:xfrm>
              <a:custGeom>
                <a:avLst/>
                <a:gdLst>
                  <a:gd name="T0" fmla="*/ 63 w 63"/>
                  <a:gd name="T1" fmla="*/ 32 h 65"/>
                  <a:gd name="T2" fmla="*/ 63 w 63"/>
                  <a:gd name="T3" fmla="*/ 40 h 65"/>
                  <a:gd name="T4" fmla="*/ 61 w 63"/>
                  <a:gd name="T5" fmla="*/ 45 h 65"/>
                  <a:gd name="T6" fmla="*/ 59 w 63"/>
                  <a:gd name="T7" fmla="*/ 51 h 65"/>
                  <a:gd name="T8" fmla="*/ 55 w 63"/>
                  <a:gd name="T9" fmla="*/ 55 h 65"/>
                  <a:gd name="T10" fmla="*/ 49 w 63"/>
                  <a:gd name="T11" fmla="*/ 59 h 65"/>
                  <a:gd name="T12" fmla="*/ 43 w 63"/>
                  <a:gd name="T13" fmla="*/ 61 h 65"/>
                  <a:gd name="T14" fmla="*/ 37 w 63"/>
                  <a:gd name="T15" fmla="*/ 65 h 65"/>
                  <a:gd name="T16" fmla="*/ 31 w 63"/>
                  <a:gd name="T17" fmla="*/ 65 h 65"/>
                  <a:gd name="T18" fmla="*/ 25 w 63"/>
                  <a:gd name="T19" fmla="*/ 65 h 65"/>
                  <a:gd name="T20" fmla="*/ 19 w 63"/>
                  <a:gd name="T21" fmla="*/ 61 h 65"/>
                  <a:gd name="T22" fmla="*/ 13 w 63"/>
                  <a:gd name="T23" fmla="*/ 59 h 65"/>
                  <a:gd name="T24" fmla="*/ 10 w 63"/>
                  <a:gd name="T25" fmla="*/ 55 h 65"/>
                  <a:gd name="T26" fmla="*/ 6 w 63"/>
                  <a:gd name="T27" fmla="*/ 51 h 65"/>
                  <a:gd name="T28" fmla="*/ 2 w 63"/>
                  <a:gd name="T29" fmla="*/ 45 h 65"/>
                  <a:gd name="T30" fmla="*/ 0 w 63"/>
                  <a:gd name="T31" fmla="*/ 40 h 65"/>
                  <a:gd name="T32" fmla="*/ 0 w 63"/>
                  <a:gd name="T33" fmla="*/ 32 h 65"/>
                  <a:gd name="T34" fmla="*/ 0 w 63"/>
                  <a:gd name="T35" fmla="*/ 26 h 65"/>
                  <a:gd name="T36" fmla="*/ 2 w 63"/>
                  <a:gd name="T37" fmla="*/ 20 h 65"/>
                  <a:gd name="T38" fmla="*/ 6 w 63"/>
                  <a:gd name="T39" fmla="*/ 14 h 65"/>
                  <a:gd name="T40" fmla="*/ 10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5"/>
                    </a:lnTo>
                    <a:lnTo>
                      <a:pt x="59" y="51"/>
                    </a:lnTo>
                    <a:lnTo>
                      <a:pt x="55" y="55"/>
                    </a:lnTo>
                    <a:lnTo>
                      <a:pt x="49" y="59"/>
                    </a:lnTo>
                    <a:lnTo>
                      <a:pt x="43" y="61"/>
                    </a:lnTo>
                    <a:lnTo>
                      <a:pt x="37" y="65"/>
                    </a:lnTo>
                    <a:lnTo>
                      <a:pt x="31" y="65"/>
                    </a:lnTo>
                    <a:lnTo>
                      <a:pt x="25" y="65"/>
                    </a:lnTo>
                    <a:lnTo>
                      <a:pt x="19" y="61"/>
                    </a:lnTo>
                    <a:lnTo>
                      <a:pt x="13" y="59"/>
                    </a:lnTo>
                    <a:lnTo>
                      <a:pt x="10" y="55"/>
                    </a:lnTo>
                    <a:lnTo>
                      <a:pt x="6" y="51"/>
                    </a:lnTo>
                    <a:lnTo>
                      <a:pt x="2" y="45"/>
                    </a:lnTo>
                    <a:lnTo>
                      <a:pt x="0" y="40"/>
                    </a:lnTo>
                    <a:lnTo>
                      <a:pt x="0" y="32"/>
                    </a:lnTo>
                    <a:lnTo>
                      <a:pt x="0" y="26"/>
                    </a:lnTo>
                    <a:lnTo>
                      <a:pt x="2" y="20"/>
                    </a:lnTo>
                    <a:lnTo>
                      <a:pt x="6" y="14"/>
                    </a:lnTo>
                    <a:lnTo>
                      <a:pt x="10" y="10"/>
                    </a:lnTo>
                    <a:lnTo>
                      <a:pt x="13" y="6"/>
                    </a:lnTo>
                    <a:lnTo>
                      <a:pt x="19" y="2"/>
                    </a:lnTo>
                    <a:lnTo>
                      <a:pt x="25" y="0"/>
                    </a:lnTo>
                    <a:lnTo>
                      <a:pt x="31" y="0"/>
                    </a:lnTo>
                    <a:lnTo>
                      <a:pt x="37" y="0"/>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2" name="Freeform 905"/>
              <p:cNvSpPr>
                <a:spLocks/>
              </p:cNvSpPr>
              <p:nvPr/>
            </p:nvSpPr>
            <p:spPr bwMode="auto">
              <a:xfrm>
                <a:off x="5243" y="2516"/>
                <a:ext cx="63" cy="65"/>
              </a:xfrm>
              <a:custGeom>
                <a:avLst/>
                <a:gdLst>
                  <a:gd name="T0" fmla="*/ 63 w 63"/>
                  <a:gd name="T1" fmla="*/ 32 h 65"/>
                  <a:gd name="T2" fmla="*/ 63 w 63"/>
                  <a:gd name="T3" fmla="*/ 32 h 65"/>
                  <a:gd name="T4" fmla="*/ 63 w 63"/>
                  <a:gd name="T5" fmla="*/ 40 h 65"/>
                  <a:gd name="T6" fmla="*/ 61 w 63"/>
                  <a:gd name="T7" fmla="*/ 45 h 65"/>
                  <a:gd name="T8" fmla="*/ 59 w 63"/>
                  <a:gd name="T9" fmla="*/ 51 h 65"/>
                  <a:gd name="T10" fmla="*/ 55 w 63"/>
                  <a:gd name="T11" fmla="*/ 55 h 65"/>
                  <a:gd name="T12" fmla="*/ 49 w 63"/>
                  <a:gd name="T13" fmla="*/ 59 h 65"/>
                  <a:gd name="T14" fmla="*/ 43 w 63"/>
                  <a:gd name="T15" fmla="*/ 61 h 65"/>
                  <a:gd name="T16" fmla="*/ 37 w 63"/>
                  <a:gd name="T17" fmla="*/ 65 h 65"/>
                  <a:gd name="T18" fmla="*/ 31 w 63"/>
                  <a:gd name="T19" fmla="*/ 65 h 65"/>
                  <a:gd name="T20" fmla="*/ 25 w 63"/>
                  <a:gd name="T21" fmla="*/ 65 h 65"/>
                  <a:gd name="T22" fmla="*/ 19 w 63"/>
                  <a:gd name="T23" fmla="*/ 61 h 65"/>
                  <a:gd name="T24" fmla="*/ 13 w 63"/>
                  <a:gd name="T25" fmla="*/ 59 h 65"/>
                  <a:gd name="T26" fmla="*/ 10 w 63"/>
                  <a:gd name="T27" fmla="*/ 55 h 65"/>
                  <a:gd name="T28" fmla="*/ 6 w 63"/>
                  <a:gd name="T29" fmla="*/ 51 h 65"/>
                  <a:gd name="T30" fmla="*/ 2 w 63"/>
                  <a:gd name="T31" fmla="*/ 45 h 65"/>
                  <a:gd name="T32" fmla="*/ 0 w 63"/>
                  <a:gd name="T33" fmla="*/ 40 h 65"/>
                  <a:gd name="T34" fmla="*/ 0 w 63"/>
                  <a:gd name="T35" fmla="*/ 32 h 65"/>
                  <a:gd name="T36" fmla="*/ 0 w 63"/>
                  <a:gd name="T37" fmla="*/ 26 h 65"/>
                  <a:gd name="T38" fmla="*/ 2 w 63"/>
                  <a:gd name="T39" fmla="*/ 20 h 65"/>
                  <a:gd name="T40" fmla="*/ 6 w 63"/>
                  <a:gd name="T41" fmla="*/ 14 h 65"/>
                  <a:gd name="T42" fmla="*/ 10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5"/>
                    </a:lnTo>
                    <a:lnTo>
                      <a:pt x="59" y="51"/>
                    </a:lnTo>
                    <a:lnTo>
                      <a:pt x="55" y="55"/>
                    </a:lnTo>
                    <a:lnTo>
                      <a:pt x="49" y="59"/>
                    </a:lnTo>
                    <a:lnTo>
                      <a:pt x="43" y="61"/>
                    </a:lnTo>
                    <a:lnTo>
                      <a:pt x="37" y="65"/>
                    </a:lnTo>
                    <a:lnTo>
                      <a:pt x="31" y="65"/>
                    </a:lnTo>
                    <a:lnTo>
                      <a:pt x="25" y="65"/>
                    </a:lnTo>
                    <a:lnTo>
                      <a:pt x="19" y="61"/>
                    </a:lnTo>
                    <a:lnTo>
                      <a:pt x="13" y="59"/>
                    </a:lnTo>
                    <a:lnTo>
                      <a:pt x="10" y="55"/>
                    </a:lnTo>
                    <a:lnTo>
                      <a:pt x="6" y="51"/>
                    </a:lnTo>
                    <a:lnTo>
                      <a:pt x="2" y="45"/>
                    </a:lnTo>
                    <a:lnTo>
                      <a:pt x="0" y="40"/>
                    </a:lnTo>
                    <a:lnTo>
                      <a:pt x="0" y="32"/>
                    </a:lnTo>
                    <a:lnTo>
                      <a:pt x="0" y="26"/>
                    </a:lnTo>
                    <a:lnTo>
                      <a:pt x="2" y="20"/>
                    </a:lnTo>
                    <a:lnTo>
                      <a:pt x="6" y="14"/>
                    </a:lnTo>
                    <a:lnTo>
                      <a:pt x="10" y="10"/>
                    </a:lnTo>
                    <a:lnTo>
                      <a:pt x="13" y="6"/>
                    </a:lnTo>
                    <a:lnTo>
                      <a:pt x="19" y="2"/>
                    </a:lnTo>
                    <a:lnTo>
                      <a:pt x="25" y="0"/>
                    </a:lnTo>
                    <a:lnTo>
                      <a:pt x="31" y="0"/>
                    </a:lnTo>
                    <a:lnTo>
                      <a:pt x="37" y="0"/>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53" name="Freeform 906"/>
              <p:cNvSpPr>
                <a:spLocks/>
              </p:cNvSpPr>
              <p:nvPr/>
            </p:nvSpPr>
            <p:spPr bwMode="auto">
              <a:xfrm>
                <a:off x="5176" y="2471"/>
                <a:ext cx="65" cy="65"/>
              </a:xfrm>
              <a:custGeom>
                <a:avLst/>
                <a:gdLst>
                  <a:gd name="T0" fmla="*/ 33 w 65"/>
                  <a:gd name="T1" fmla="*/ 0 h 65"/>
                  <a:gd name="T2" fmla="*/ 39 w 65"/>
                  <a:gd name="T3" fmla="*/ 2 h 65"/>
                  <a:gd name="T4" fmla="*/ 45 w 65"/>
                  <a:gd name="T5" fmla="*/ 4 h 65"/>
                  <a:gd name="T6" fmla="*/ 51 w 65"/>
                  <a:gd name="T7" fmla="*/ 6 h 65"/>
                  <a:gd name="T8" fmla="*/ 55 w 65"/>
                  <a:gd name="T9" fmla="*/ 10 h 65"/>
                  <a:gd name="T10" fmla="*/ 59 w 65"/>
                  <a:gd name="T11" fmla="*/ 14 h 65"/>
                  <a:gd name="T12" fmla="*/ 63 w 65"/>
                  <a:gd name="T13" fmla="*/ 20 h 65"/>
                  <a:gd name="T14" fmla="*/ 65 w 65"/>
                  <a:gd name="T15" fmla="*/ 25 h 65"/>
                  <a:gd name="T16" fmla="*/ 65 w 65"/>
                  <a:gd name="T17" fmla="*/ 33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5 h 65"/>
                  <a:gd name="T32" fmla="*/ 33 w 65"/>
                  <a:gd name="T33" fmla="*/ 65 h 65"/>
                  <a:gd name="T34" fmla="*/ 25 w 65"/>
                  <a:gd name="T35" fmla="*/ 65 h 65"/>
                  <a:gd name="T36" fmla="*/ 19 w 65"/>
                  <a:gd name="T37" fmla="*/ 63 h 65"/>
                  <a:gd name="T38" fmla="*/ 14 w 65"/>
                  <a:gd name="T39" fmla="*/ 59 h 65"/>
                  <a:gd name="T40" fmla="*/ 10 w 65"/>
                  <a:gd name="T41" fmla="*/ 55 h 65"/>
                  <a:gd name="T42" fmla="*/ 6 w 65"/>
                  <a:gd name="T43" fmla="*/ 51 h 65"/>
                  <a:gd name="T44" fmla="*/ 2 w 65"/>
                  <a:gd name="T45" fmla="*/ 45 h 65"/>
                  <a:gd name="T46" fmla="*/ 2 w 65"/>
                  <a:gd name="T47" fmla="*/ 39 h 65"/>
                  <a:gd name="T48" fmla="*/ 0 w 65"/>
                  <a:gd name="T49" fmla="*/ 33 h 65"/>
                  <a:gd name="T50" fmla="*/ 2 w 65"/>
                  <a:gd name="T51" fmla="*/ 25 h 65"/>
                  <a:gd name="T52" fmla="*/ 2 w 65"/>
                  <a:gd name="T53" fmla="*/ 20 h 65"/>
                  <a:gd name="T54" fmla="*/ 6 w 65"/>
                  <a:gd name="T55" fmla="*/ 14 h 65"/>
                  <a:gd name="T56" fmla="*/ 10 w 65"/>
                  <a:gd name="T57" fmla="*/ 10 h 65"/>
                  <a:gd name="T58" fmla="*/ 14 w 65"/>
                  <a:gd name="T59" fmla="*/ 6 h 65"/>
                  <a:gd name="T60" fmla="*/ 19 w 65"/>
                  <a:gd name="T61" fmla="*/ 4 h 65"/>
                  <a:gd name="T62" fmla="*/ 25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lnTo>
                      <a:pt x="25" y="65"/>
                    </a:lnTo>
                    <a:lnTo>
                      <a:pt x="19" y="63"/>
                    </a:lnTo>
                    <a:lnTo>
                      <a:pt x="14" y="59"/>
                    </a:lnTo>
                    <a:lnTo>
                      <a:pt x="10" y="55"/>
                    </a:lnTo>
                    <a:lnTo>
                      <a:pt x="6" y="51"/>
                    </a:lnTo>
                    <a:lnTo>
                      <a:pt x="2" y="45"/>
                    </a:lnTo>
                    <a:lnTo>
                      <a:pt x="2" y="39"/>
                    </a:lnTo>
                    <a:lnTo>
                      <a:pt x="0" y="33"/>
                    </a:lnTo>
                    <a:lnTo>
                      <a:pt x="2" y="25"/>
                    </a:lnTo>
                    <a:lnTo>
                      <a:pt x="2" y="20"/>
                    </a:lnTo>
                    <a:lnTo>
                      <a:pt x="6" y="14"/>
                    </a:lnTo>
                    <a:lnTo>
                      <a:pt x="10" y="10"/>
                    </a:lnTo>
                    <a:lnTo>
                      <a:pt x="14" y="6"/>
                    </a:lnTo>
                    <a:lnTo>
                      <a:pt x="19" y="4"/>
                    </a:lnTo>
                    <a:lnTo>
                      <a:pt x="25" y="2"/>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4" name="Freeform 907"/>
              <p:cNvSpPr>
                <a:spLocks/>
              </p:cNvSpPr>
              <p:nvPr/>
            </p:nvSpPr>
            <p:spPr bwMode="auto">
              <a:xfrm>
                <a:off x="5176" y="2471"/>
                <a:ext cx="65" cy="65"/>
              </a:xfrm>
              <a:custGeom>
                <a:avLst/>
                <a:gdLst>
                  <a:gd name="T0" fmla="*/ 33 w 65"/>
                  <a:gd name="T1" fmla="*/ 0 h 65"/>
                  <a:gd name="T2" fmla="*/ 33 w 65"/>
                  <a:gd name="T3" fmla="*/ 0 h 65"/>
                  <a:gd name="T4" fmla="*/ 39 w 65"/>
                  <a:gd name="T5" fmla="*/ 2 h 65"/>
                  <a:gd name="T6" fmla="*/ 45 w 65"/>
                  <a:gd name="T7" fmla="*/ 4 h 65"/>
                  <a:gd name="T8" fmla="*/ 51 w 65"/>
                  <a:gd name="T9" fmla="*/ 6 h 65"/>
                  <a:gd name="T10" fmla="*/ 55 w 65"/>
                  <a:gd name="T11" fmla="*/ 10 h 65"/>
                  <a:gd name="T12" fmla="*/ 59 w 65"/>
                  <a:gd name="T13" fmla="*/ 14 h 65"/>
                  <a:gd name="T14" fmla="*/ 63 w 65"/>
                  <a:gd name="T15" fmla="*/ 20 h 65"/>
                  <a:gd name="T16" fmla="*/ 65 w 65"/>
                  <a:gd name="T17" fmla="*/ 25 h 65"/>
                  <a:gd name="T18" fmla="*/ 65 w 65"/>
                  <a:gd name="T19" fmla="*/ 33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5 h 65"/>
                  <a:gd name="T34" fmla="*/ 33 w 65"/>
                  <a:gd name="T35" fmla="*/ 65 h 65"/>
                  <a:gd name="T36" fmla="*/ 25 w 65"/>
                  <a:gd name="T37" fmla="*/ 65 h 65"/>
                  <a:gd name="T38" fmla="*/ 19 w 65"/>
                  <a:gd name="T39" fmla="*/ 63 h 65"/>
                  <a:gd name="T40" fmla="*/ 14 w 65"/>
                  <a:gd name="T41" fmla="*/ 59 h 65"/>
                  <a:gd name="T42" fmla="*/ 10 w 65"/>
                  <a:gd name="T43" fmla="*/ 55 h 65"/>
                  <a:gd name="T44" fmla="*/ 6 w 65"/>
                  <a:gd name="T45" fmla="*/ 51 h 65"/>
                  <a:gd name="T46" fmla="*/ 2 w 65"/>
                  <a:gd name="T47" fmla="*/ 45 h 65"/>
                  <a:gd name="T48" fmla="*/ 2 w 65"/>
                  <a:gd name="T49" fmla="*/ 39 h 65"/>
                  <a:gd name="T50" fmla="*/ 0 w 65"/>
                  <a:gd name="T51" fmla="*/ 33 h 65"/>
                  <a:gd name="T52" fmla="*/ 2 w 65"/>
                  <a:gd name="T53" fmla="*/ 25 h 65"/>
                  <a:gd name="T54" fmla="*/ 2 w 65"/>
                  <a:gd name="T55" fmla="*/ 20 h 65"/>
                  <a:gd name="T56" fmla="*/ 6 w 65"/>
                  <a:gd name="T57" fmla="*/ 14 h 65"/>
                  <a:gd name="T58" fmla="*/ 10 w 65"/>
                  <a:gd name="T59" fmla="*/ 10 h 65"/>
                  <a:gd name="T60" fmla="*/ 14 w 65"/>
                  <a:gd name="T61" fmla="*/ 6 h 65"/>
                  <a:gd name="T62" fmla="*/ 19 w 65"/>
                  <a:gd name="T63" fmla="*/ 4 h 65"/>
                  <a:gd name="T64" fmla="*/ 25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lnTo>
                      <a:pt x="25" y="65"/>
                    </a:lnTo>
                    <a:lnTo>
                      <a:pt x="19" y="63"/>
                    </a:lnTo>
                    <a:lnTo>
                      <a:pt x="14" y="59"/>
                    </a:lnTo>
                    <a:lnTo>
                      <a:pt x="10" y="55"/>
                    </a:lnTo>
                    <a:lnTo>
                      <a:pt x="6" y="51"/>
                    </a:lnTo>
                    <a:lnTo>
                      <a:pt x="2" y="45"/>
                    </a:lnTo>
                    <a:lnTo>
                      <a:pt x="2" y="39"/>
                    </a:lnTo>
                    <a:lnTo>
                      <a:pt x="0" y="33"/>
                    </a:lnTo>
                    <a:lnTo>
                      <a:pt x="2" y="25"/>
                    </a:lnTo>
                    <a:lnTo>
                      <a:pt x="2" y="20"/>
                    </a:lnTo>
                    <a:lnTo>
                      <a:pt x="6" y="14"/>
                    </a:lnTo>
                    <a:lnTo>
                      <a:pt x="10" y="10"/>
                    </a:lnTo>
                    <a:lnTo>
                      <a:pt x="14" y="6"/>
                    </a:lnTo>
                    <a:lnTo>
                      <a:pt x="19" y="4"/>
                    </a:lnTo>
                    <a:lnTo>
                      <a:pt x="25"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5852" name="Rectangle 908"/>
            <p:cNvSpPr>
              <a:spLocks noChangeArrowheads="1"/>
            </p:cNvSpPr>
            <p:nvPr/>
          </p:nvSpPr>
          <p:spPr bwMode="auto">
            <a:xfrm>
              <a:off x="3983" y="2256"/>
              <a:ext cx="365" cy="12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300" b="1">
                  <a:solidFill>
                    <a:srgbClr val="0000FF"/>
                  </a:solidFill>
                  <a:latin typeface="Arial" charset="0"/>
                </a:rPr>
                <a:t>fission</a:t>
              </a:r>
              <a:endParaRPr kumimoji="1" lang="en-US">
                <a:latin typeface="Times New Roman" charset="0"/>
              </a:endParaRPr>
            </a:p>
          </p:txBody>
        </p:sp>
        <p:sp>
          <p:nvSpPr>
            <p:cNvPr id="35853" name="Freeform 909"/>
            <p:cNvSpPr>
              <a:spLocks/>
            </p:cNvSpPr>
            <p:nvPr/>
          </p:nvSpPr>
          <p:spPr bwMode="auto">
            <a:xfrm>
              <a:off x="3646" y="1900"/>
              <a:ext cx="301" cy="220"/>
            </a:xfrm>
            <a:custGeom>
              <a:avLst/>
              <a:gdLst>
                <a:gd name="T0" fmla="*/ 295 w 301"/>
                <a:gd name="T1" fmla="*/ 213 h 220"/>
                <a:gd name="T2" fmla="*/ 301 w 301"/>
                <a:gd name="T3" fmla="*/ 203 h 220"/>
                <a:gd name="T4" fmla="*/ 12 w 301"/>
                <a:gd name="T5" fmla="*/ 0 h 220"/>
                <a:gd name="T6" fmla="*/ 0 w 301"/>
                <a:gd name="T7" fmla="*/ 16 h 220"/>
                <a:gd name="T8" fmla="*/ 289 w 301"/>
                <a:gd name="T9" fmla="*/ 220 h 220"/>
                <a:gd name="T10" fmla="*/ 295 w 301"/>
                <a:gd name="T11" fmla="*/ 213 h 220"/>
                <a:gd name="T12" fmla="*/ 0 60000 65536"/>
                <a:gd name="T13" fmla="*/ 0 60000 65536"/>
                <a:gd name="T14" fmla="*/ 0 60000 65536"/>
                <a:gd name="T15" fmla="*/ 0 60000 65536"/>
                <a:gd name="T16" fmla="*/ 0 60000 65536"/>
                <a:gd name="T17" fmla="*/ 0 60000 65536"/>
                <a:gd name="T18" fmla="*/ 0 w 301"/>
                <a:gd name="T19" fmla="*/ 0 h 220"/>
                <a:gd name="T20" fmla="*/ 301 w 301"/>
                <a:gd name="T21" fmla="*/ 220 h 220"/>
              </a:gdLst>
              <a:ahLst/>
              <a:cxnLst>
                <a:cxn ang="T12">
                  <a:pos x="T0" y="T1"/>
                </a:cxn>
                <a:cxn ang="T13">
                  <a:pos x="T2" y="T3"/>
                </a:cxn>
                <a:cxn ang="T14">
                  <a:pos x="T4" y="T5"/>
                </a:cxn>
                <a:cxn ang="T15">
                  <a:pos x="T6" y="T7"/>
                </a:cxn>
                <a:cxn ang="T16">
                  <a:pos x="T8" y="T9"/>
                </a:cxn>
                <a:cxn ang="T17">
                  <a:pos x="T10" y="T11"/>
                </a:cxn>
              </a:cxnLst>
              <a:rect l="T18" t="T19" r="T20" b="T21"/>
              <a:pathLst>
                <a:path w="301" h="220">
                  <a:moveTo>
                    <a:pt x="295" y="213"/>
                  </a:moveTo>
                  <a:lnTo>
                    <a:pt x="301" y="203"/>
                  </a:lnTo>
                  <a:lnTo>
                    <a:pt x="12" y="0"/>
                  </a:lnTo>
                  <a:lnTo>
                    <a:pt x="0" y="16"/>
                  </a:lnTo>
                  <a:lnTo>
                    <a:pt x="289" y="220"/>
                  </a:lnTo>
                  <a:lnTo>
                    <a:pt x="295" y="213"/>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4" name="Freeform 910"/>
            <p:cNvSpPr>
              <a:spLocks/>
            </p:cNvSpPr>
            <p:nvPr/>
          </p:nvSpPr>
          <p:spPr bwMode="auto">
            <a:xfrm>
              <a:off x="3900" y="2055"/>
              <a:ext cx="140" cy="126"/>
            </a:xfrm>
            <a:custGeom>
              <a:avLst/>
              <a:gdLst>
                <a:gd name="T0" fmla="*/ 140 w 140"/>
                <a:gd name="T1" fmla="*/ 126 h 126"/>
                <a:gd name="T2" fmla="*/ 140 w 140"/>
                <a:gd name="T3" fmla="*/ 126 h 126"/>
                <a:gd name="T4" fmla="*/ 73 w 140"/>
                <a:gd name="T5" fmla="*/ 0 h 126"/>
                <a:gd name="T6" fmla="*/ 0 w 140"/>
                <a:gd name="T7" fmla="*/ 105 h 126"/>
                <a:gd name="T8" fmla="*/ 140 w 140"/>
                <a:gd name="T9" fmla="*/ 126 h 126"/>
                <a:gd name="T10" fmla="*/ 0 60000 65536"/>
                <a:gd name="T11" fmla="*/ 0 60000 65536"/>
                <a:gd name="T12" fmla="*/ 0 60000 65536"/>
                <a:gd name="T13" fmla="*/ 0 60000 65536"/>
                <a:gd name="T14" fmla="*/ 0 60000 65536"/>
                <a:gd name="T15" fmla="*/ 0 w 140"/>
                <a:gd name="T16" fmla="*/ 0 h 126"/>
                <a:gd name="T17" fmla="*/ 140 w 140"/>
                <a:gd name="T18" fmla="*/ 126 h 126"/>
              </a:gdLst>
              <a:ahLst/>
              <a:cxnLst>
                <a:cxn ang="T10">
                  <a:pos x="T0" y="T1"/>
                </a:cxn>
                <a:cxn ang="T11">
                  <a:pos x="T2" y="T3"/>
                </a:cxn>
                <a:cxn ang="T12">
                  <a:pos x="T4" y="T5"/>
                </a:cxn>
                <a:cxn ang="T13">
                  <a:pos x="T6" y="T7"/>
                </a:cxn>
                <a:cxn ang="T14">
                  <a:pos x="T8" y="T9"/>
                </a:cxn>
              </a:cxnLst>
              <a:rect l="T15" t="T16" r="T17" b="T18"/>
              <a:pathLst>
                <a:path w="140" h="126">
                  <a:moveTo>
                    <a:pt x="140" y="126"/>
                  </a:moveTo>
                  <a:lnTo>
                    <a:pt x="140" y="126"/>
                  </a:lnTo>
                  <a:lnTo>
                    <a:pt x="73" y="0"/>
                  </a:lnTo>
                  <a:lnTo>
                    <a:pt x="0" y="105"/>
                  </a:lnTo>
                  <a:lnTo>
                    <a:pt x="140" y="126"/>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sp>
        <p:nvSpPr>
          <p:cNvPr id="35850" name="Text Box 911"/>
          <p:cNvSpPr txBox="1">
            <a:spLocks noChangeArrowheads="1"/>
          </p:cNvSpPr>
          <p:nvPr/>
        </p:nvSpPr>
        <p:spPr bwMode="auto">
          <a:xfrm>
            <a:off x="457200" y="4876800"/>
            <a:ext cx="2193925" cy="3365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s-ES_tradnl" sz="1600">
                <a:solidFill>
                  <a:srgbClr val="FF0000"/>
                </a:solidFill>
                <a:latin typeface="Comic Sans MS" charset="0"/>
              </a:rPr>
              <a:t>Exotic ion production</a:t>
            </a:r>
          </a:p>
        </p:txBody>
      </p:sp>
    </p:spTree>
    <p:extLst>
      <p:ext uri="{BB962C8B-B14F-4D97-AF65-F5344CB8AC3E}">
        <p14:creationId xmlns:p14="http://schemas.microsoft.com/office/powerpoint/2010/main" val="3539291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6"/>
                                        </p:tgtEl>
                                        <p:attrNameLst>
                                          <p:attrName>style.visibility</p:attrName>
                                        </p:attrNameLst>
                                      </p:cBhvr>
                                      <p:to>
                                        <p:strVal val="visible"/>
                                      </p:to>
                                    </p:set>
                                  </p:childTnLst>
                                </p:cTn>
                              </p:par>
                            </p:childTnLst>
                          </p:cTn>
                        </p:par>
                        <p:par>
                          <p:cTn id="12" fill="hold" nodeType="afterGroup">
                            <p:stCondLst>
                              <p:cond delay="1000"/>
                            </p:stCondLst>
                            <p:childTnLst>
                              <p:par>
                                <p:cTn id="13" presetID="1" presetClass="entr" presetSubtype="0" fill="hold" nodeType="after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par>
                          <p:cTn id="15" fill="hold" nodeType="afterGroup">
                            <p:stCondLst>
                              <p:cond delay="1500"/>
                            </p:stCondLst>
                            <p:childTnLst>
                              <p:par>
                                <p:cTn id="16" presetID="1" presetClass="entr" presetSubtype="0" fill="hold" nodeType="afterEffect">
                                  <p:stCondLst>
                                    <p:cond delay="0"/>
                                  </p:stCondLst>
                                  <p:childTnLst>
                                    <p:set>
                                      <p:cBhvr>
                                        <p:cTn id="17" dur="1" fill="hold">
                                          <p:stCondLst>
                                            <p:cond delay="499"/>
                                          </p:stCondLst>
                                        </p:cTn>
                                        <p:tgtEl>
                                          <p:spTgt spid="11"/>
                                        </p:tgtEl>
                                        <p:attrNameLst>
                                          <p:attrName>style.visibility</p:attrName>
                                        </p:attrNameLst>
                                      </p:cBhvr>
                                      <p:to>
                                        <p:strVal val="visible"/>
                                      </p:to>
                                    </p:set>
                                  </p:childTnLst>
                                </p:cTn>
                              </p:par>
                            </p:childTnLst>
                          </p:cTn>
                        </p:par>
                        <p:par>
                          <p:cTn id="18" fill="hold" nodeType="afterGroup">
                            <p:stCondLst>
                              <p:cond delay="2000"/>
                            </p:stCondLst>
                            <p:childTnLst>
                              <p:par>
                                <p:cTn id="19" presetID="3" presetClass="entr" presetSubtype="1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bwMode="auto">
          <a:xfrm>
            <a:off x="1692275" y="152400"/>
            <a:ext cx="7005638" cy="647700"/>
          </a:xfrm>
          <a:noFill/>
          <a:ln>
            <a:miter lim="800000"/>
            <a:headEnd/>
            <a:tailEnd/>
          </a:ln>
        </p:spPr>
        <p:txBody>
          <a:bodyPr wrap="square" lIns="91440" tIns="45720" rIns="91440" bIns="45720" numCol="1" anchor="t" anchorCtr="0" compatLnSpc="1">
            <a:prstTxWarp prst="textNoShape">
              <a:avLst/>
            </a:prstTxWarp>
            <a:normAutofit fontScale="90000"/>
          </a:bodyPr>
          <a:lstStyle/>
          <a:p>
            <a:r>
              <a:rPr lang="es-ES" dirty="0"/>
              <a:t>ISOLDE </a:t>
            </a:r>
            <a:r>
              <a:rPr lang="en-US" sz="1800" dirty="0"/>
              <a:t>Isotope Separation On-Line</a:t>
            </a:r>
            <a:endParaRPr lang="es-ES" sz="1800" dirty="0"/>
          </a:p>
        </p:txBody>
      </p:sp>
      <p:pic>
        <p:nvPicPr>
          <p:cNvPr id="196612" name="Picture 4"/>
          <p:cNvPicPr>
            <a:picLocks noGrp="1" noChangeAspect="1" noChangeArrowheads="1"/>
          </p:cNvPicPr>
          <p:nvPr>
            <p:ph type="body" idx="1"/>
          </p:nvPr>
        </p:nvPicPr>
        <p:blipFill>
          <a:blip r:embed="rId2"/>
          <a:srcRect/>
          <a:stretch>
            <a:fillRect/>
          </a:stretch>
        </p:blipFill>
        <p:spPr bwMode="auto">
          <a:xfrm>
            <a:off x="900113" y="1628775"/>
            <a:ext cx="7351712" cy="4498975"/>
          </a:xfrm>
          <a:noFill/>
          <a:ln w="12700">
            <a:miter lim="800000"/>
            <a:headEnd type="none" w="sm" len="sm"/>
            <a:tailEnd type="none" w="sm" len="sm"/>
          </a:ln>
        </p:spPr>
      </p:pic>
      <p:sp>
        <p:nvSpPr>
          <p:cNvPr id="196613" name="Text Box 5"/>
          <p:cNvSpPr txBox="1">
            <a:spLocks noChangeArrowheads="1"/>
          </p:cNvSpPr>
          <p:nvPr/>
        </p:nvSpPr>
        <p:spPr bwMode="auto">
          <a:xfrm>
            <a:off x="381000" y="1412875"/>
            <a:ext cx="3810000" cy="822325"/>
          </a:xfrm>
          <a:prstGeom prst="rect">
            <a:avLst/>
          </a:prstGeom>
          <a:solidFill>
            <a:srgbClr val="FFFF99"/>
          </a:solidFill>
          <a:ln w="9525">
            <a:noFill/>
            <a:miter lim="800000"/>
            <a:headEnd/>
            <a:tailEnd/>
          </a:ln>
          <a:effectLst/>
        </p:spPr>
        <p:txBody>
          <a:bodyPr>
            <a:prstTxWarp prst="textNoShape">
              <a:avLst/>
            </a:prstTxWarp>
            <a:spAutoFit/>
          </a:bodyPr>
          <a:lstStyle/>
          <a:p>
            <a:pPr>
              <a:spcBef>
                <a:spcPct val="50000"/>
              </a:spcBef>
            </a:pPr>
            <a:r>
              <a:rPr lang="en-US">
                <a:latin typeface="Times New Roman" charset="0"/>
              </a:rPr>
              <a:t>We need pure beams, free from isobaric contamination:</a:t>
            </a:r>
            <a:endParaRPr lang="es-ES">
              <a:latin typeface="Times New Roman" charset="0"/>
            </a:endParaRPr>
          </a:p>
        </p:txBody>
      </p:sp>
      <p:sp>
        <p:nvSpPr>
          <p:cNvPr id="196614" name="Text Box 6"/>
          <p:cNvSpPr txBox="1">
            <a:spLocks noChangeArrowheads="1"/>
          </p:cNvSpPr>
          <p:nvPr/>
        </p:nvSpPr>
        <p:spPr bwMode="auto">
          <a:xfrm>
            <a:off x="381000" y="2636838"/>
            <a:ext cx="2438400" cy="895350"/>
          </a:xfrm>
          <a:prstGeom prst="rect">
            <a:avLst/>
          </a:prstGeom>
          <a:solidFill>
            <a:srgbClr val="CCFFFF"/>
          </a:solidFill>
          <a:ln w="9525">
            <a:noFill/>
            <a:miter lim="800000"/>
            <a:headEnd/>
            <a:tailEnd/>
          </a:ln>
          <a:effectLst/>
        </p:spPr>
        <p:txBody>
          <a:bodyPr>
            <a:prstTxWarp prst="textNoShape">
              <a:avLst/>
            </a:prstTxWarp>
            <a:spAutoFit/>
          </a:bodyPr>
          <a:lstStyle/>
          <a:p>
            <a:pPr>
              <a:spcBef>
                <a:spcPct val="20000"/>
              </a:spcBef>
              <a:buClr>
                <a:schemeClr val="folHlink"/>
              </a:buClr>
              <a:buSzPct val="60000"/>
              <a:buFont typeface="Wingdings" charset="2"/>
              <a:buNone/>
            </a:pPr>
            <a:r>
              <a:rPr lang="en-US">
                <a:solidFill>
                  <a:schemeClr val="hlink"/>
                </a:solidFill>
                <a:latin typeface="Times New Roman" charset="0"/>
              </a:rPr>
              <a:t>Low energy beam</a:t>
            </a:r>
          </a:p>
          <a:p>
            <a:pPr>
              <a:spcBef>
                <a:spcPct val="20000"/>
              </a:spcBef>
              <a:buClr>
                <a:schemeClr val="folHlink"/>
              </a:buClr>
              <a:buSzPct val="60000"/>
              <a:buFont typeface="Wingdings" charset="2"/>
              <a:buNone/>
            </a:pPr>
            <a:r>
              <a:rPr lang="en-US">
                <a:solidFill>
                  <a:schemeClr val="hlink"/>
                </a:solidFill>
                <a:latin typeface="Times New Roman" charset="0"/>
              </a:rPr>
              <a:t>Point like sources</a:t>
            </a:r>
            <a:endParaRPr lang="es-ES">
              <a:solidFill>
                <a:schemeClr val="hlink"/>
              </a:solidFill>
              <a:latin typeface="Times New Roman" charset="0"/>
            </a:endParaRPr>
          </a:p>
        </p:txBody>
      </p:sp>
      <p:sp>
        <p:nvSpPr>
          <p:cNvPr id="9" name="Rectangle 4"/>
          <p:cNvSpPr>
            <a:spLocks noChangeArrowheads="1"/>
          </p:cNvSpPr>
          <p:nvPr/>
        </p:nvSpPr>
        <p:spPr bwMode="auto">
          <a:xfrm>
            <a:off x="6629400" y="3810000"/>
            <a:ext cx="2438400" cy="1562100"/>
          </a:xfrm>
          <a:prstGeom prst="rect">
            <a:avLst/>
          </a:prstGeom>
          <a:solidFill>
            <a:srgbClr val="C6FEC0"/>
          </a:solidFill>
          <a:ln w="9525">
            <a:noFill/>
            <a:miter lim="800000"/>
            <a:headEnd/>
            <a:tailEnd/>
          </a:ln>
          <a:effectLst/>
        </p:spPr>
        <p:txBody>
          <a:bodyPr>
            <a:prstTxWarp prst="textNoShape">
              <a:avLst/>
            </a:prstTxWarp>
            <a:spAutoFit/>
          </a:bodyPr>
          <a:lstStyle/>
          <a:p>
            <a:pPr>
              <a:lnSpc>
                <a:spcPct val="90000"/>
              </a:lnSpc>
              <a:spcBef>
                <a:spcPct val="50000"/>
              </a:spcBef>
            </a:pPr>
            <a:r>
              <a:rPr lang="en-US" sz="1600" dirty="0"/>
              <a:t>Energy: </a:t>
            </a:r>
            <a:r>
              <a:rPr lang="en-US" sz="1600" dirty="0">
                <a:solidFill>
                  <a:schemeClr val="hlink"/>
                </a:solidFill>
              </a:rPr>
              <a:t>1 </a:t>
            </a:r>
            <a:r>
              <a:rPr lang="en-US" sz="1600" dirty="0" err="1">
                <a:solidFill>
                  <a:schemeClr val="hlink"/>
                </a:solidFill>
              </a:rPr>
              <a:t>GeV</a:t>
            </a:r>
            <a:r>
              <a:rPr lang="en-US" sz="1600" dirty="0">
                <a:solidFill>
                  <a:schemeClr val="hlink"/>
                </a:solidFill>
              </a:rPr>
              <a:t> (1.4 </a:t>
            </a:r>
            <a:r>
              <a:rPr lang="en-US" sz="1600" dirty="0" err="1">
                <a:solidFill>
                  <a:schemeClr val="hlink"/>
                </a:solidFill>
              </a:rPr>
              <a:t>GeV</a:t>
            </a:r>
            <a:r>
              <a:rPr lang="en-US" sz="1600" dirty="0">
                <a:solidFill>
                  <a:schemeClr val="hlink"/>
                </a:solidFill>
              </a:rPr>
              <a:t>)</a:t>
            </a:r>
          </a:p>
          <a:p>
            <a:pPr>
              <a:lnSpc>
                <a:spcPct val="90000"/>
              </a:lnSpc>
              <a:spcBef>
                <a:spcPct val="50000"/>
              </a:spcBef>
            </a:pPr>
            <a:r>
              <a:rPr lang="en-US" sz="1600" dirty="0">
                <a:solidFill>
                  <a:srgbClr val="000000"/>
                </a:solidFill>
              </a:rPr>
              <a:t>Pulse frequency</a:t>
            </a:r>
            <a:r>
              <a:rPr lang="en-US" sz="1600" dirty="0">
                <a:solidFill>
                  <a:schemeClr val="accent2"/>
                </a:solidFill>
              </a:rPr>
              <a:t>: </a:t>
            </a:r>
            <a:r>
              <a:rPr lang="en-US" sz="1600" dirty="0">
                <a:solidFill>
                  <a:srgbClr val="6600CC"/>
                </a:solidFill>
              </a:rPr>
              <a:t>1.2 </a:t>
            </a:r>
            <a:r>
              <a:rPr lang="en-US" sz="1600" dirty="0" err="1">
                <a:solidFill>
                  <a:srgbClr val="6600CC"/>
                </a:solidFill>
              </a:rPr>
              <a:t>s</a:t>
            </a:r>
            <a:endParaRPr lang="en-US" sz="1600" dirty="0">
              <a:solidFill>
                <a:srgbClr val="6600CC"/>
              </a:solidFill>
            </a:endParaRPr>
          </a:p>
          <a:p>
            <a:pPr>
              <a:lnSpc>
                <a:spcPct val="90000"/>
              </a:lnSpc>
              <a:spcBef>
                <a:spcPct val="50000"/>
              </a:spcBef>
            </a:pPr>
            <a:r>
              <a:rPr lang="en-US" sz="1600" dirty="0">
                <a:solidFill>
                  <a:srgbClr val="000000"/>
                </a:solidFill>
              </a:rPr>
              <a:t>Intensity: </a:t>
            </a:r>
            <a:r>
              <a:rPr lang="en-US" sz="1600" dirty="0">
                <a:solidFill>
                  <a:schemeClr val="hlink"/>
                </a:solidFill>
              </a:rPr>
              <a:t>3.2x10</a:t>
            </a:r>
            <a:r>
              <a:rPr lang="en-US" sz="1600" baseline="30000" dirty="0">
                <a:solidFill>
                  <a:schemeClr val="hlink"/>
                </a:solidFill>
              </a:rPr>
              <a:t>13</a:t>
            </a:r>
            <a:r>
              <a:rPr lang="en-US" sz="1600" dirty="0">
                <a:solidFill>
                  <a:schemeClr val="folHlink"/>
                </a:solidFill>
              </a:rPr>
              <a:t> protons per pulse</a:t>
            </a:r>
          </a:p>
          <a:p>
            <a:pPr>
              <a:lnSpc>
                <a:spcPct val="90000"/>
              </a:lnSpc>
              <a:spcBef>
                <a:spcPct val="50000"/>
              </a:spcBef>
            </a:pPr>
            <a:r>
              <a:rPr lang="en-US" sz="1600" dirty="0">
                <a:solidFill>
                  <a:srgbClr val="000000"/>
                </a:solidFill>
              </a:rPr>
              <a:t>I (average): </a:t>
            </a:r>
            <a:r>
              <a:rPr lang="en-US" sz="1600" dirty="0">
                <a:solidFill>
                  <a:schemeClr val="folHlink"/>
                </a:solidFill>
              </a:rPr>
              <a:t>2 </a:t>
            </a:r>
            <a:r>
              <a:rPr lang="en-US" sz="1600" dirty="0">
                <a:solidFill>
                  <a:schemeClr val="folHlink"/>
                </a:solidFill>
                <a:sym typeface="Symbol" charset="2"/>
              </a:rPr>
              <a:t></a:t>
            </a:r>
            <a:r>
              <a:rPr lang="en-US" sz="1600" dirty="0">
                <a:solidFill>
                  <a:schemeClr val="folHlink"/>
                </a:solidFill>
              </a:rPr>
              <a:t>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1219200" y="228600"/>
            <a:ext cx="11887200" cy="406400"/>
          </a:xfrm>
        </p:spPr>
        <p:txBody>
          <a:bodyPr>
            <a:noAutofit/>
          </a:bodyPr>
          <a:lstStyle/>
          <a:p>
            <a:pPr eaLnBrk="1" hangingPunct="1"/>
            <a:r>
              <a:rPr lang="en-US" sz="2800" dirty="0">
                <a:latin typeface="Comic Sans MS" charset="0"/>
                <a:ea typeface="ＭＳ Ｐゴシック" charset="0"/>
                <a:cs typeface="ＭＳ Ｐゴシック" charset="0"/>
              </a:rPr>
              <a:t>Target – Ion-source matrix: </a:t>
            </a:r>
            <a:r>
              <a:rPr lang="en-US" sz="2800" dirty="0">
                <a:solidFill>
                  <a:srgbClr val="FF0000"/>
                </a:solidFill>
                <a:latin typeface="Comic Sans MS" charset="0"/>
                <a:ea typeface="ＭＳ Ｐゴシック" charset="0"/>
                <a:cs typeface="ＭＳ Ｐゴシック" charset="0"/>
              </a:rPr>
              <a:t>a chemical laboratory</a:t>
            </a:r>
          </a:p>
        </p:txBody>
      </p:sp>
      <p:grpSp>
        <p:nvGrpSpPr>
          <p:cNvPr id="2" name="Group 3"/>
          <p:cNvGrpSpPr>
            <a:grpSpLocks/>
          </p:cNvGrpSpPr>
          <p:nvPr/>
        </p:nvGrpSpPr>
        <p:grpSpPr bwMode="auto">
          <a:xfrm>
            <a:off x="152400" y="1676400"/>
            <a:ext cx="5334000" cy="3810000"/>
            <a:chOff x="432" y="1056"/>
            <a:chExt cx="2884" cy="1814"/>
          </a:xfrm>
        </p:grpSpPr>
        <p:pic>
          <p:nvPicPr>
            <p:cNvPr id="3687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 y="1056"/>
              <a:ext cx="2884" cy="181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36872" name="Rectangle 5"/>
            <p:cNvSpPr>
              <a:spLocks noChangeArrowheads="1"/>
            </p:cNvSpPr>
            <p:nvPr/>
          </p:nvSpPr>
          <p:spPr bwMode="auto">
            <a:xfrm>
              <a:off x="1728" y="1488"/>
              <a:ext cx="816" cy="96"/>
            </a:xfrm>
            <a:prstGeom prst="rect">
              <a:avLst/>
            </a:prstGeom>
            <a:solidFill>
              <a:schemeClr val="bg1"/>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nchor="ctr"/>
            <a:lstStyle/>
            <a:p>
              <a:endParaRPr lang="en-GB"/>
            </a:p>
          </p:txBody>
        </p:sp>
      </p:grpSp>
      <p:sp>
        <p:nvSpPr>
          <p:cNvPr id="333830" name="Text Box 6"/>
          <p:cNvSpPr txBox="1">
            <a:spLocks noChangeArrowheads="1"/>
          </p:cNvSpPr>
          <p:nvPr/>
        </p:nvSpPr>
        <p:spPr bwMode="auto">
          <a:xfrm>
            <a:off x="5645150" y="1447800"/>
            <a:ext cx="3346450" cy="4135438"/>
          </a:xfrm>
          <a:prstGeom prst="rect">
            <a:avLst/>
          </a:prstGeom>
          <a:solidFill>
            <a:schemeClr val="accent1">
              <a:lumMod val="20000"/>
              <a:lumOff val="80000"/>
            </a:schemeClr>
          </a:solidFill>
          <a:ln w="9525">
            <a:noFill/>
            <a:miter lim="800000"/>
            <a:headEnd/>
            <a:tailEnd/>
          </a:ln>
          <a:effectLst/>
        </p:spPr>
        <p:txBody>
          <a:bodyPr lIns="36000" tIns="36000" rIns="36000" bIns="36000">
            <a:spAutoFit/>
          </a:bodyPr>
          <a:lstStyle>
            <a:lvl1pPr eaLnBrk="0" hangingPunct="0">
              <a:defRPr sz="2400">
                <a:solidFill>
                  <a:schemeClr val="tx1"/>
                </a:solidFill>
                <a:latin typeface="Tahoma" charset="0"/>
                <a:ea typeface="ＭＳ Ｐゴシック" charset="0"/>
                <a:cs typeface="ＭＳ Ｐゴシック" charset="0"/>
              </a:defRPr>
            </a:lvl1pPr>
            <a:lvl2pPr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buFontTx/>
              <a:buChar char="•"/>
            </a:pPr>
            <a:r>
              <a:rPr lang="es-ES_tradnl" b="1" baseline="30000" dirty="0">
                <a:latin typeface="Times New Roman" charset="0"/>
              </a:rPr>
              <a:t>Container:</a:t>
            </a:r>
            <a:r>
              <a:rPr lang="es-ES_tradnl" b="1" dirty="0">
                <a:latin typeface="Times New Roman" charset="0"/>
              </a:rPr>
              <a:t> </a:t>
            </a:r>
            <a:r>
              <a:rPr lang="es-ES_tradnl" b="1" baseline="30000" dirty="0">
                <a:latin typeface="Times New Roman" charset="0"/>
              </a:rPr>
              <a:t>20 </a:t>
            </a:r>
            <a:r>
              <a:rPr lang="es-ES_tradnl" b="1" baseline="30000" dirty="0" err="1">
                <a:latin typeface="Times New Roman" charset="0"/>
              </a:rPr>
              <a:t>x</a:t>
            </a:r>
            <a:r>
              <a:rPr lang="es-ES_tradnl" b="1" baseline="30000" dirty="0">
                <a:latin typeface="Times New Roman" charset="0"/>
              </a:rPr>
              <a:t> 2 cm </a:t>
            </a:r>
            <a:r>
              <a:rPr lang="es-ES_tradnl" b="1" baseline="30000" dirty="0" err="1">
                <a:latin typeface="Times New Roman" charset="0"/>
              </a:rPr>
              <a:t>cylinder</a:t>
            </a:r>
            <a:r>
              <a:rPr lang="es-ES_tradnl" b="1" baseline="30000" dirty="0">
                <a:latin typeface="Times New Roman" charset="0"/>
              </a:rPr>
              <a:t> </a:t>
            </a:r>
            <a:r>
              <a:rPr lang="es-ES_tradnl" b="1" baseline="30000" dirty="0" err="1">
                <a:latin typeface="Times New Roman" charset="0"/>
              </a:rPr>
              <a:t>of</a:t>
            </a:r>
            <a:r>
              <a:rPr lang="es-ES_tradnl" b="1" baseline="30000" dirty="0">
                <a:latin typeface="Times New Roman" charset="0"/>
              </a:rPr>
              <a:t> </a:t>
            </a:r>
            <a:r>
              <a:rPr lang="es-ES_tradnl" b="1" baseline="30000" dirty="0" err="1">
                <a:latin typeface="Times New Roman" charset="0"/>
              </a:rPr>
              <a:t>Ta</a:t>
            </a:r>
            <a:r>
              <a:rPr lang="es-ES_tradnl" b="1" baseline="30000" dirty="0">
                <a:latin typeface="Times New Roman" charset="0"/>
              </a:rPr>
              <a:t> </a:t>
            </a:r>
          </a:p>
          <a:p>
            <a:pPr eaLnBrk="1" hangingPunct="1">
              <a:spcBef>
                <a:spcPct val="50000"/>
              </a:spcBef>
              <a:buFontTx/>
              <a:buChar char="•"/>
            </a:pPr>
            <a:r>
              <a:rPr lang="es-ES_tradnl" b="1" baseline="30000" dirty="0">
                <a:solidFill>
                  <a:srgbClr val="C10000"/>
                </a:solidFill>
                <a:latin typeface="Times New Roman" charset="0"/>
              </a:rPr>
              <a:t>Material:	</a:t>
            </a:r>
          </a:p>
          <a:p>
            <a:pPr lvl="1" eaLnBrk="1" hangingPunct="1">
              <a:spcBef>
                <a:spcPct val="50000"/>
              </a:spcBef>
              <a:buFontTx/>
              <a:buChar char="•"/>
            </a:pPr>
            <a:r>
              <a:rPr lang="es-ES_tradnl" b="1" baseline="30000" dirty="0" err="1">
                <a:solidFill>
                  <a:srgbClr val="C10000"/>
                </a:solidFill>
                <a:latin typeface="Times New Roman" charset="0"/>
              </a:rPr>
              <a:t>Liquid</a:t>
            </a:r>
            <a:r>
              <a:rPr lang="es-ES_tradnl" b="1" baseline="30000" dirty="0">
                <a:solidFill>
                  <a:srgbClr val="C10000"/>
                </a:solidFill>
                <a:latin typeface="Times New Roman" charset="0"/>
              </a:rPr>
              <a:t>	   La, </a:t>
            </a:r>
            <a:r>
              <a:rPr lang="es-ES_tradnl" b="1" baseline="30000" dirty="0" err="1">
                <a:solidFill>
                  <a:srgbClr val="C10000"/>
                </a:solidFill>
                <a:latin typeface="Times New Roman" charset="0"/>
              </a:rPr>
              <a:t>Pb</a:t>
            </a:r>
            <a:r>
              <a:rPr lang="es-ES_tradnl" b="1" baseline="30000" dirty="0">
                <a:solidFill>
                  <a:srgbClr val="C10000"/>
                </a:solidFill>
                <a:latin typeface="Times New Roman" charset="0"/>
              </a:rPr>
              <a:t>, Sn</a:t>
            </a:r>
          </a:p>
          <a:p>
            <a:pPr lvl="1" eaLnBrk="1" hangingPunct="1">
              <a:spcBef>
                <a:spcPct val="50000"/>
              </a:spcBef>
              <a:buFontTx/>
              <a:buChar char="•"/>
            </a:pPr>
            <a:r>
              <a:rPr lang="es-ES_tradnl" b="1" baseline="30000" dirty="0">
                <a:solidFill>
                  <a:srgbClr val="C10000"/>
                </a:solidFill>
                <a:latin typeface="Times New Roman" charset="0"/>
              </a:rPr>
              <a:t>Metal </a:t>
            </a:r>
            <a:r>
              <a:rPr lang="es-ES_tradnl" b="1" baseline="30000" dirty="0" err="1">
                <a:solidFill>
                  <a:srgbClr val="C10000"/>
                </a:solidFill>
                <a:latin typeface="Times New Roman" charset="0"/>
              </a:rPr>
              <a:t>foil</a:t>
            </a:r>
            <a:r>
              <a:rPr lang="es-ES_tradnl" b="1" baseline="30000" dirty="0">
                <a:solidFill>
                  <a:srgbClr val="C10000"/>
                </a:solidFill>
                <a:latin typeface="Times New Roman" charset="0"/>
              </a:rPr>
              <a:t>/</a:t>
            </a:r>
            <a:r>
              <a:rPr lang="es-ES_tradnl" b="1" baseline="30000" dirty="0" err="1">
                <a:solidFill>
                  <a:srgbClr val="C10000"/>
                </a:solidFill>
                <a:latin typeface="Times New Roman" charset="0"/>
              </a:rPr>
              <a:t>powder</a:t>
            </a:r>
            <a:r>
              <a:rPr lang="es-ES_tradnl" b="1" baseline="30000" dirty="0">
                <a:solidFill>
                  <a:srgbClr val="C10000"/>
                </a:solidFill>
                <a:latin typeface="Times New Roman" charset="0"/>
              </a:rPr>
              <a:t>   Nb, Ti, </a:t>
            </a:r>
          </a:p>
          <a:p>
            <a:pPr lvl="1" eaLnBrk="1" hangingPunct="1">
              <a:spcBef>
                <a:spcPct val="50000"/>
              </a:spcBef>
              <a:buFontTx/>
              <a:buChar char="•"/>
            </a:pPr>
            <a:r>
              <a:rPr lang="es-ES_tradnl" b="1" baseline="30000" dirty="0">
                <a:solidFill>
                  <a:srgbClr val="C10000"/>
                </a:solidFill>
                <a:latin typeface="Times New Roman" charset="0"/>
              </a:rPr>
              <a:t>Oxides	   </a:t>
            </a:r>
            <a:r>
              <a:rPr lang="es-ES_tradnl" b="1" baseline="30000" dirty="0" err="1">
                <a:solidFill>
                  <a:srgbClr val="C10000"/>
                </a:solidFill>
                <a:latin typeface="Times New Roman" charset="0"/>
              </a:rPr>
              <a:t>CaO</a:t>
            </a:r>
            <a:r>
              <a:rPr lang="es-ES_tradnl" b="1" baseline="30000" dirty="0">
                <a:solidFill>
                  <a:srgbClr val="C10000"/>
                </a:solidFill>
                <a:latin typeface="Times New Roman" charset="0"/>
              </a:rPr>
              <a:t>, </a:t>
            </a:r>
            <a:r>
              <a:rPr lang="es-ES_tradnl" b="1" baseline="30000" dirty="0" err="1">
                <a:solidFill>
                  <a:srgbClr val="C10000"/>
                </a:solidFill>
                <a:latin typeface="Times New Roman" charset="0"/>
              </a:rPr>
              <a:t>MgO</a:t>
            </a:r>
            <a:endParaRPr lang="es-ES_tradnl" b="1" baseline="30000" dirty="0">
              <a:solidFill>
                <a:srgbClr val="C10000"/>
              </a:solidFill>
              <a:latin typeface="Times New Roman" charset="0"/>
            </a:endParaRPr>
          </a:p>
          <a:p>
            <a:pPr lvl="1" eaLnBrk="1" hangingPunct="1">
              <a:spcBef>
                <a:spcPct val="50000"/>
              </a:spcBef>
              <a:buFontTx/>
              <a:buChar char="•"/>
            </a:pPr>
            <a:r>
              <a:rPr lang="es-ES_tradnl" b="1" baseline="30000" dirty="0" err="1">
                <a:solidFill>
                  <a:srgbClr val="C10000"/>
                </a:solidFill>
                <a:latin typeface="Times New Roman" charset="0"/>
              </a:rPr>
              <a:t>Carbides</a:t>
            </a:r>
            <a:r>
              <a:rPr lang="es-ES_tradnl" b="1" baseline="30000" dirty="0">
                <a:solidFill>
                  <a:srgbClr val="C10000"/>
                </a:solidFill>
                <a:latin typeface="Times New Roman" charset="0"/>
              </a:rPr>
              <a:t>	   </a:t>
            </a:r>
            <a:r>
              <a:rPr lang="es-ES_tradnl" b="1" baseline="30000" dirty="0" err="1">
                <a:solidFill>
                  <a:srgbClr val="C10000"/>
                </a:solidFill>
                <a:latin typeface="Times New Roman" charset="0"/>
              </a:rPr>
              <a:t>SiC</a:t>
            </a:r>
            <a:r>
              <a:rPr lang="es-ES_tradnl" b="1" baseline="30000" dirty="0">
                <a:solidFill>
                  <a:srgbClr val="C10000"/>
                </a:solidFill>
                <a:latin typeface="Times New Roman" charset="0"/>
              </a:rPr>
              <a:t>, UC, </a:t>
            </a:r>
            <a:r>
              <a:rPr lang="es-ES_tradnl" b="1" baseline="30000" dirty="0" err="1">
                <a:solidFill>
                  <a:srgbClr val="C10000"/>
                </a:solidFill>
                <a:latin typeface="Times New Roman" charset="0"/>
              </a:rPr>
              <a:t>ThC</a:t>
            </a:r>
            <a:endParaRPr lang="es-ES_tradnl" b="1" baseline="30000" dirty="0">
              <a:solidFill>
                <a:srgbClr val="C10000"/>
              </a:solidFill>
              <a:latin typeface="Times New Roman" charset="0"/>
            </a:endParaRPr>
          </a:p>
          <a:p>
            <a:pPr eaLnBrk="1" hangingPunct="1">
              <a:spcBef>
                <a:spcPct val="50000"/>
              </a:spcBef>
              <a:buFontTx/>
              <a:buChar char="•"/>
            </a:pPr>
            <a:r>
              <a:rPr lang="es-ES_tradnl" b="1" baseline="30000" dirty="0">
                <a:solidFill>
                  <a:srgbClr val="000090"/>
                </a:solidFill>
                <a:latin typeface="Times New Roman" charset="0"/>
              </a:rPr>
              <a:t>Ion-</a:t>
            </a:r>
            <a:r>
              <a:rPr lang="es-ES_tradnl" b="1" baseline="30000" dirty="0" err="1">
                <a:solidFill>
                  <a:srgbClr val="000090"/>
                </a:solidFill>
                <a:latin typeface="Times New Roman" charset="0"/>
              </a:rPr>
              <a:t>source</a:t>
            </a:r>
            <a:r>
              <a:rPr lang="es-ES_tradnl" b="1" baseline="30000" dirty="0">
                <a:solidFill>
                  <a:srgbClr val="000090"/>
                </a:solidFill>
                <a:latin typeface="Times New Roman" charset="0"/>
              </a:rPr>
              <a:t>	</a:t>
            </a:r>
          </a:p>
          <a:p>
            <a:pPr lvl="2" eaLnBrk="1" hangingPunct="1">
              <a:spcBef>
                <a:spcPct val="50000"/>
              </a:spcBef>
              <a:buFontTx/>
              <a:buChar char="•"/>
            </a:pPr>
            <a:r>
              <a:rPr lang="es-ES_tradnl" b="1" baseline="30000" dirty="0" err="1">
                <a:solidFill>
                  <a:srgbClr val="000090"/>
                </a:solidFill>
                <a:latin typeface="Times New Roman" charset="0"/>
              </a:rPr>
              <a:t>Surface</a:t>
            </a:r>
            <a:endParaRPr lang="es-ES_tradnl" b="1" baseline="30000" dirty="0">
              <a:solidFill>
                <a:srgbClr val="000090"/>
              </a:solidFill>
              <a:latin typeface="Times New Roman" charset="0"/>
            </a:endParaRPr>
          </a:p>
          <a:p>
            <a:pPr lvl="2" eaLnBrk="1" hangingPunct="1">
              <a:spcBef>
                <a:spcPct val="50000"/>
              </a:spcBef>
              <a:buFontTx/>
              <a:buChar char="•"/>
            </a:pPr>
            <a:r>
              <a:rPr lang="es-ES_tradnl" b="1" baseline="30000" dirty="0">
                <a:solidFill>
                  <a:srgbClr val="000090"/>
                </a:solidFill>
                <a:latin typeface="Times New Roman" charset="0"/>
              </a:rPr>
              <a:t>Plasma</a:t>
            </a:r>
          </a:p>
          <a:p>
            <a:pPr lvl="2" eaLnBrk="1" hangingPunct="1">
              <a:spcBef>
                <a:spcPct val="50000"/>
              </a:spcBef>
              <a:buFontTx/>
              <a:buChar char="•"/>
            </a:pPr>
            <a:r>
              <a:rPr lang="es-ES_tradnl" b="1" baseline="30000" dirty="0" err="1">
                <a:solidFill>
                  <a:srgbClr val="000090"/>
                </a:solidFill>
                <a:latin typeface="Times New Roman" charset="0"/>
              </a:rPr>
              <a:t>Laser</a:t>
            </a:r>
            <a:endParaRPr lang="es-ES_tradnl" b="1" baseline="30000" dirty="0">
              <a:solidFill>
                <a:srgbClr val="000090"/>
              </a:solidFill>
              <a:latin typeface="Times New Roman" charset="0"/>
            </a:endParaRPr>
          </a:p>
          <a:p>
            <a:pPr eaLnBrk="1" hangingPunct="1">
              <a:spcBef>
                <a:spcPct val="50000"/>
              </a:spcBef>
              <a:buFontTx/>
              <a:buChar char="•"/>
            </a:pPr>
            <a:r>
              <a:rPr lang="es-ES_tradnl" b="1" baseline="30000" dirty="0" err="1">
                <a:solidFill>
                  <a:srgbClr val="C10000"/>
                </a:solidFill>
                <a:latin typeface="Times New Roman" charset="0"/>
              </a:rPr>
              <a:t>Fluorination</a:t>
            </a:r>
            <a:r>
              <a:rPr lang="es-ES_tradnl" b="1" baseline="30000" dirty="0">
                <a:solidFill>
                  <a:srgbClr val="C10000"/>
                </a:solidFill>
                <a:latin typeface="Times New Roman" charset="0"/>
              </a:rPr>
              <a:t>	CF4 </a:t>
            </a:r>
            <a:r>
              <a:rPr lang="es-ES_tradnl" b="1" baseline="30000" dirty="0" err="1">
                <a:solidFill>
                  <a:srgbClr val="C10000"/>
                </a:solidFill>
                <a:latin typeface="Times New Roman" charset="0"/>
              </a:rPr>
              <a:t>or</a:t>
            </a:r>
            <a:r>
              <a:rPr lang="es-ES_tradnl" b="1" baseline="30000" dirty="0">
                <a:solidFill>
                  <a:srgbClr val="C10000"/>
                </a:solidFill>
                <a:latin typeface="Times New Roman" charset="0"/>
              </a:rPr>
              <a:t> SF6</a:t>
            </a:r>
            <a:endParaRPr lang="en-GB" b="1" dirty="0">
              <a:solidFill>
                <a:srgbClr val="C10000"/>
              </a:solidFill>
              <a:latin typeface="Times New Roman" charset="0"/>
            </a:endParaRPr>
          </a:p>
        </p:txBody>
      </p:sp>
      <p:pic>
        <p:nvPicPr>
          <p:cNvPr id="9" name="Picture 5" descr="ISOLDE-target"/>
          <p:cNvPicPr>
            <a:picLocks noChangeAspect="1" noChangeArrowheads="1"/>
          </p:cNvPicPr>
          <p:nvPr/>
        </p:nvPicPr>
        <p:blipFill>
          <a:blip r:embed="rId3"/>
          <a:srcRect/>
          <a:stretch>
            <a:fillRect/>
          </a:stretch>
        </p:blipFill>
        <p:spPr bwMode="auto">
          <a:xfrm>
            <a:off x="0" y="914400"/>
            <a:ext cx="1865847" cy="2752844"/>
          </a:xfrm>
          <a:prstGeom prst="rect">
            <a:avLst/>
          </a:prstGeom>
          <a:noFill/>
          <a:ln w="9525">
            <a:noFill/>
            <a:miter lim="800000"/>
            <a:headEnd/>
            <a:tailEnd/>
          </a:ln>
        </p:spPr>
      </p:pic>
      <p:grpSp>
        <p:nvGrpSpPr>
          <p:cNvPr id="13" name="Agrupar 12"/>
          <p:cNvGrpSpPr/>
          <p:nvPr/>
        </p:nvGrpSpPr>
        <p:grpSpPr>
          <a:xfrm>
            <a:off x="381000" y="2184400"/>
            <a:ext cx="5080000" cy="3225800"/>
            <a:chOff x="2032000" y="1816100"/>
            <a:chExt cx="5080000" cy="3225800"/>
          </a:xfrm>
        </p:grpSpPr>
        <p:pic>
          <p:nvPicPr>
            <p:cNvPr id="14" name="Imagen 13"/>
            <p:cNvPicPr>
              <a:picLocks noChangeAspect="1"/>
            </p:cNvPicPr>
            <p:nvPr/>
          </p:nvPicPr>
          <p:blipFill>
            <a:blip r:embed="rId4"/>
            <a:stretch>
              <a:fillRect/>
            </a:stretch>
          </p:blipFill>
          <p:spPr>
            <a:xfrm>
              <a:off x="2032000" y="1816100"/>
              <a:ext cx="5080000" cy="3225800"/>
            </a:xfrm>
            <a:prstGeom prst="rect">
              <a:avLst/>
            </a:prstGeom>
            <a:solidFill>
              <a:srgbClr val="FEFDD7"/>
            </a:solidFill>
          </p:spPr>
        </p:pic>
        <p:sp>
          <p:nvSpPr>
            <p:cNvPr id="15" name="CuadroTexto 14"/>
            <p:cNvSpPr txBox="1"/>
            <p:nvPr/>
          </p:nvSpPr>
          <p:spPr>
            <a:xfrm>
              <a:off x="2743200" y="1905000"/>
              <a:ext cx="2971800" cy="369332"/>
            </a:xfrm>
            <a:prstGeom prst="rect">
              <a:avLst/>
            </a:prstGeom>
            <a:noFill/>
          </p:spPr>
          <p:txBody>
            <a:bodyPr wrap="square" rtlCol="0">
              <a:spAutoFit/>
            </a:bodyPr>
            <a:lstStyle/>
            <a:p>
              <a:r>
                <a:rPr lang="es-ES_tradnl" b="1" dirty="0">
                  <a:solidFill>
                    <a:srgbClr val="4F81BD"/>
                  </a:solidFill>
                </a:rPr>
                <a:t>Use in 2011 @ ISOLDE</a:t>
              </a:r>
            </a:p>
          </p:txBody>
        </p:sp>
      </p:grpSp>
    </p:spTree>
    <p:extLst>
      <p:ext uri="{BB962C8B-B14F-4D97-AF65-F5344CB8AC3E}">
        <p14:creationId xmlns:p14="http://schemas.microsoft.com/office/powerpoint/2010/main" val="148761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72822" y="101604"/>
            <a:ext cx="6521291" cy="707285"/>
          </a:xfrm>
        </p:spPr>
        <p:txBody>
          <a:bodyPr/>
          <a:lstStyle/>
          <a:p>
            <a:r>
              <a:rPr lang="es-ES_tradnl" sz="2400" dirty="0"/>
              <a:t>ISOLDE </a:t>
            </a:r>
            <a:r>
              <a:rPr lang="es-ES_tradnl" sz="2400" dirty="0" err="1"/>
              <a:t>Main</a:t>
            </a:r>
            <a:r>
              <a:rPr lang="es-ES_tradnl" sz="2400" dirty="0"/>
              <a:t> </a:t>
            </a:r>
            <a:r>
              <a:rPr lang="es-ES_tradnl" sz="2400" dirty="0" err="1"/>
              <a:t>potential</a:t>
            </a:r>
            <a:endParaRPr lang="es-ES_tradnl" sz="2400" dirty="0"/>
          </a:p>
        </p:txBody>
      </p:sp>
      <p:sp>
        <p:nvSpPr>
          <p:cNvPr id="4" name="Marcador de número de diapositiva 3"/>
          <p:cNvSpPr>
            <a:spLocks noGrp="1"/>
          </p:cNvSpPr>
          <p:nvPr>
            <p:ph type="sldNum" sz="quarter" idx="4294967295"/>
          </p:nvPr>
        </p:nvSpPr>
        <p:spPr>
          <a:xfrm>
            <a:off x="8564075" y="6492875"/>
            <a:ext cx="579925" cy="365125"/>
          </a:xfrm>
          <a:prstGeom prst="rect">
            <a:avLst/>
          </a:prstGeom>
        </p:spPr>
        <p:txBody>
          <a:bodyPr/>
          <a:lstStyle/>
          <a:p>
            <a:fld id="{98B9021C-E1F5-476C-9C96-53DAFAC10250}" type="slidenum">
              <a:rPr lang="es-ES" smtClean="0"/>
              <a:pPr/>
              <a:t>24</a:t>
            </a:fld>
            <a:endParaRPr lang="es-ES"/>
          </a:p>
        </p:txBody>
      </p:sp>
      <p:pic>
        <p:nvPicPr>
          <p:cNvPr id="8"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1000" y="685800"/>
            <a:ext cx="7772400" cy="5948520"/>
          </a:xfrm>
          <a:prstGeom prst="rect">
            <a:avLst/>
          </a:prstGeom>
          <a:noFill/>
          <a:ln w="9525">
            <a:noFill/>
            <a:miter lim="800000"/>
            <a:headEnd/>
            <a:tailEnd/>
          </a:ln>
          <a:effectLst/>
        </p:spPr>
      </p:pic>
      <p:sp>
        <p:nvSpPr>
          <p:cNvPr id="24" name="AutoShape 25"/>
          <p:cNvSpPr>
            <a:spLocks noChangeArrowheads="1"/>
          </p:cNvSpPr>
          <p:nvPr/>
        </p:nvSpPr>
        <p:spPr bwMode="auto">
          <a:xfrm>
            <a:off x="5514975" y="2420938"/>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shell</a:t>
            </a:r>
          </a:p>
          <a:p>
            <a:pPr algn="ctr"/>
            <a:r>
              <a:rPr lang="en-GB" sz="1800" b="0" dirty="0">
                <a:solidFill>
                  <a:srgbClr val="CC3300"/>
                </a:solidFill>
                <a:latin typeface="Arial" pitchFamily="1" charset="0"/>
              </a:rPr>
              <a:t>structure</a:t>
            </a:r>
          </a:p>
        </p:txBody>
      </p:sp>
      <p:sp>
        <p:nvSpPr>
          <p:cNvPr id="25" name="AutoShape 26"/>
          <p:cNvSpPr>
            <a:spLocks noChangeArrowheads="1"/>
          </p:cNvSpPr>
          <p:nvPr/>
        </p:nvSpPr>
        <p:spPr bwMode="auto">
          <a:xfrm>
            <a:off x="2362200" y="3230563"/>
            <a:ext cx="914400" cy="503237"/>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err="1">
                <a:solidFill>
                  <a:srgbClr val="CC3300"/>
                </a:solidFill>
                <a:latin typeface="Arial" pitchFamily="1" charset="0"/>
              </a:rPr>
              <a:t>n-p</a:t>
            </a:r>
            <a:endParaRPr lang="en-GB" sz="1800" b="0" dirty="0">
              <a:solidFill>
                <a:srgbClr val="CC3300"/>
              </a:solidFill>
              <a:latin typeface="Arial" pitchFamily="1" charset="0"/>
            </a:endParaRPr>
          </a:p>
          <a:p>
            <a:pPr algn="ctr"/>
            <a:r>
              <a:rPr lang="en-GB" sz="1800" b="0" dirty="0">
                <a:solidFill>
                  <a:srgbClr val="CC3300"/>
                </a:solidFill>
                <a:latin typeface="Arial" pitchFamily="1" charset="0"/>
              </a:rPr>
              <a:t>pairing</a:t>
            </a:r>
          </a:p>
        </p:txBody>
      </p:sp>
      <p:sp>
        <p:nvSpPr>
          <p:cNvPr id="26" name="AutoShape 27"/>
          <p:cNvSpPr>
            <a:spLocks noChangeArrowheads="1"/>
          </p:cNvSpPr>
          <p:nvPr/>
        </p:nvSpPr>
        <p:spPr bwMode="auto">
          <a:xfrm>
            <a:off x="5181600" y="1371600"/>
            <a:ext cx="1024466"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shape co-</a:t>
            </a:r>
          </a:p>
          <a:p>
            <a:pPr algn="ctr"/>
            <a:r>
              <a:rPr lang="en-GB" sz="1800" b="0" dirty="0">
                <a:solidFill>
                  <a:srgbClr val="CC3300"/>
                </a:solidFill>
                <a:latin typeface="Arial" pitchFamily="1" charset="0"/>
              </a:rPr>
              <a:t>existence</a:t>
            </a:r>
          </a:p>
        </p:txBody>
      </p:sp>
      <p:sp>
        <p:nvSpPr>
          <p:cNvPr id="27" name="AutoShape 28"/>
          <p:cNvSpPr>
            <a:spLocks noChangeArrowheads="1"/>
          </p:cNvSpPr>
          <p:nvPr/>
        </p:nvSpPr>
        <p:spPr bwMode="auto">
          <a:xfrm>
            <a:off x="6740525" y="1810279"/>
            <a:ext cx="1081088" cy="431800"/>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a:solidFill>
                  <a:srgbClr val="CC3300"/>
                </a:solidFill>
                <a:latin typeface="Arial" pitchFamily="1" charset="0"/>
              </a:rPr>
              <a:t>octupoles</a:t>
            </a:r>
          </a:p>
        </p:txBody>
      </p:sp>
      <p:sp>
        <p:nvSpPr>
          <p:cNvPr id="28" name="AutoShape 31"/>
          <p:cNvSpPr>
            <a:spLocks noChangeArrowheads="1"/>
          </p:cNvSpPr>
          <p:nvPr/>
        </p:nvSpPr>
        <p:spPr bwMode="auto">
          <a:xfrm>
            <a:off x="3733800" y="4005263"/>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Shell</a:t>
            </a:r>
          </a:p>
          <a:p>
            <a:pPr algn="ctr"/>
            <a:r>
              <a:rPr lang="en-GB" sz="1800" b="0" dirty="0">
                <a:solidFill>
                  <a:srgbClr val="CC3300"/>
                </a:solidFill>
                <a:latin typeface="Arial" pitchFamily="1" charset="0"/>
              </a:rPr>
              <a:t>structure</a:t>
            </a:r>
            <a:endParaRPr lang="en-GB" sz="1800" b="0" dirty="0">
              <a:solidFill>
                <a:srgbClr val="D0CAEE"/>
              </a:solidFill>
              <a:latin typeface="Arial" pitchFamily="1" charset="0"/>
            </a:endParaRPr>
          </a:p>
        </p:txBody>
      </p:sp>
      <p:sp>
        <p:nvSpPr>
          <p:cNvPr id="29" name="AutoShape 30"/>
          <p:cNvSpPr>
            <a:spLocks noChangeArrowheads="1"/>
          </p:cNvSpPr>
          <p:nvPr/>
        </p:nvSpPr>
        <p:spPr bwMode="auto">
          <a:xfrm>
            <a:off x="1524000" y="3911600"/>
            <a:ext cx="914400" cy="431800"/>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err="1">
                <a:solidFill>
                  <a:srgbClr val="CC3300"/>
                </a:solidFill>
                <a:latin typeface="Arial" pitchFamily="1" charset="0"/>
              </a:rPr>
              <a:t>rp</a:t>
            </a:r>
            <a:r>
              <a:rPr lang="en-GB" sz="1800" b="0" dirty="0">
                <a:solidFill>
                  <a:srgbClr val="CC3300"/>
                </a:solidFill>
                <a:latin typeface="Arial" pitchFamily="1" charset="0"/>
              </a:rPr>
              <a:t>-</a:t>
            </a:r>
          </a:p>
          <a:p>
            <a:pPr algn="ctr"/>
            <a:r>
              <a:rPr lang="en-GB" sz="1800" b="0" dirty="0">
                <a:solidFill>
                  <a:srgbClr val="CC3300"/>
                </a:solidFill>
                <a:latin typeface="Arial" pitchFamily="1" charset="0"/>
              </a:rPr>
              <a:t>process</a:t>
            </a:r>
          </a:p>
        </p:txBody>
      </p:sp>
      <p:sp>
        <p:nvSpPr>
          <p:cNvPr id="30" name="AutoShape 31"/>
          <p:cNvSpPr>
            <a:spLocks noChangeArrowheads="1"/>
          </p:cNvSpPr>
          <p:nvPr/>
        </p:nvSpPr>
        <p:spPr bwMode="auto">
          <a:xfrm>
            <a:off x="1676400" y="5257800"/>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light </a:t>
            </a:r>
          </a:p>
          <a:p>
            <a:pPr algn="ctr"/>
            <a:r>
              <a:rPr lang="en-GB" sz="1800" b="0" dirty="0">
                <a:solidFill>
                  <a:srgbClr val="CC3300"/>
                </a:solidFill>
                <a:latin typeface="Arial" pitchFamily="1" charset="0"/>
              </a:rPr>
              <a:t>exotics</a:t>
            </a:r>
          </a:p>
        </p:txBody>
      </p:sp>
      <p:sp>
        <p:nvSpPr>
          <p:cNvPr id="33" name="Rectangle 6"/>
          <p:cNvSpPr>
            <a:spLocks noChangeArrowheads="1"/>
          </p:cNvSpPr>
          <p:nvPr/>
        </p:nvSpPr>
        <p:spPr bwMode="auto">
          <a:xfrm>
            <a:off x="1828800" y="1371600"/>
            <a:ext cx="2667000" cy="1205458"/>
          </a:xfrm>
          <a:prstGeom prst="rect">
            <a:avLst/>
          </a:prstGeom>
          <a:noFill/>
          <a:ln w="9525">
            <a:noFill/>
            <a:miter lim="800000"/>
            <a:headEnd/>
            <a:tailEnd/>
          </a:ln>
        </p:spPr>
        <p:txBody>
          <a:bodyPr wrap="square">
            <a:prstTxWarp prst="textNoShape">
              <a:avLst/>
            </a:prstTxWarp>
            <a:spAutoFit/>
          </a:bodyPr>
          <a:lstStyle/>
          <a:p>
            <a:pPr>
              <a:lnSpc>
                <a:spcPct val="90000"/>
              </a:lnSpc>
            </a:pPr>
            <a:r>
              <a:rPr lang="en-US" sz="2000" dirty="0">
                <a:solidFill>
                  <a:srgbClr val="D14D6B"/>
                </a:solidFill>
              </a:rPr>
              <a:t>700</a:t>
            </a:r>
            <a:r>
              <a:rPr lang="en-US" sz="2000" dirty="0">
                <a:solidFill>
                  <a:srgbClr val="009900"/>
                </a:solidFill>
              </a:rPr>
              <a:t> isotopes</a:t>
            </a:r>
          </a:p>
          <a:p>
            <a:pPr>
              <a:lnSpc>
                <a:spcPct val="90000"/>
              </a:lnSpc>
            </a:pPr>
            <a:r>
              <a:rPr lang="en-US" sz="2000" dirty="0">
                <a:solidFill>
                  <a:srgbClr val="D14D6B"/>
                </a:solidFill>
              </a:rPr>
              <a:t>~75 </a:t>
            </a:r>
            <a:r>
              <a:rPr lang="en-US" sz="2000" dirty="0">
                <a:solidFill>
                  <a:srgbClr val="009900"/>
                </a:solidFill>
              </a:rPr>
              <a:t>elements</a:t>
            </a:r>
          </a:p>
          <a:p>
            <a:pPr>
              <a:lnSpc>
                <a:spcPct val="90000"/>
              </a:lnSpc>
            </a:pPr>
            <a:r>
              <a:rPr lang="en-US" sz="2000" dirty="0">
                <a:solidFill>
                  <a:srgbClr val="009900"/>
                </a:solidFill>
              </a:rPr>
              <a:t>3 types of ion sources</a:t>
            </a:r>
            <a:r>
              <a:rPr lang="es-ES_tradnl" sz="2000" dirty="0" err="1">
                <a:solidFill>
                  <a:srgbClr val="009900"/>
                </a:solidFill>
                <a:sym typeface="Wingdings"/>
              </a:rPr>
              <a:t></a:t>
            </a:r>
            <a:r>
              <a:rPr lang="es-ES" sz="2000" dirty="0">
                <a:solidFill>
                  <a:srgbClr val="009900"/>
                </a:solidFill>
              </a:rPr>
              <a:t> </a:t>
            </a:r>
            <a:r>
              <a:rPr lang="es-ES" sz="2000" dirty="0">
                <a:solidFill>
                  <a:srgbClr val="D14D6B"/>
                </a:solidFill>
              </a:rPr>
              <a:t>select pure beams</a:t>
            </a:r>
            <a:endParaRPr lang="en-US" sz="2000" dirty="0">
              <a:solidFill>
                <a:srgbClr val="D14D6B"/>
              </a:solidFill>
            </a:endParaRPr>
          </a:p>
        </p:txBody>
      </p:sp>
      <p:sp>
        <p:nvSpPr>
          <p:cNvPr id="34" name="Rectángulo 33"/>
          <p:cNvSpPr/>
          <p:nvPr/>
        </p:nvSpPr>
        <p:spPr>
          <a:xfrm>
            <a:off x="228600" y="1066800"/>
            <a:ext cx="1511300" cy="923330"/>
          </a:xfrm>
          <a:prstGeom prst="rect">
            <a:avLst/>
          </a:prstGeom>
        </p:spPr>
        <p:txBody>
          <a:bodyPr wrap="square">
            <a:spAutoFit/>
          </a:bodyPr>
          <a:lstStyle/>
          <a:p>
            <a:pPr eaLnBrk="0" hangingPunct="0">
              <a:buFontTx/>
              <a:buChar char="•"/>
            </a:pPr>
            <a:r>
              <a:rPr lang="en-US" b="1" dirty="0">
                <a:latin typeface="Times New Roman" pitchFamily="1" charset="0"/>
              </a:rPr>
              <a:t> Diffusion</a:t>
            </a:r>
          </a:p>
          <a:p>
            <a:pPr eaLnBrk="0" hangingPunct="0">
              <a:buFontTx/>
              <a:buChar char="•"/>
            </a:pPr>
            <a:r>
              <a:rPr lang="en-US" b="1" dirty="0">
                <a:latin typeface="Times New Roman" pitchFamily="1" charset="0"/>
              </a:rPr>
              <a:t> Effusion</a:t>
            </a:r>
          </a:p>
          <a:p>
            <a:pPr eaLnBrk="0" hangingPunct="0">
              <a:buFontTx/>
              <a:buChar char="•"/>
            </a:pPr>
            <a:r>
              <a:rPr lang="en-US" b="1" dirty="0">
                <a:solidFill>
                  <a:srgbClr val="009900"/>
                </a:solidFill>
                <a:latin typeface="Times New Roman" pitchFamily="1" charset="0"/>
              </a:rPr>
              <a:t> Production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linds(horizontal)">
                                      <p:cBhvr>
                                        <p:cTn id="12" dur="500"/>
                                        <p:tgtEl>
                                          <p:spTgt spid="2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linds(horizontal)">
                                      <p:cBhvr>
                                        <p:cTn id="15" dur="500"/>
                                        <p:tgtEl>
                                          <p:spTgt spid="2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linds(horizontal)">
                                      <p:cBhvr>
                                        <p:cTn id="18" dur="500"/>
                                        <p:tgtEl>
                                          <p:spTgt spid="2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linds(horizontal)">
                                      <p:cBhvr>
                                        <p:cTn id="21" dur="500"/>
                                        <p:tgtEl>
                                          <p:spTgt spid="2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linds(horizontal)">
                                      <p:cBhvr>
                                        <p:cTn id="24" dur="500"/>
                                        <p:tgtEl>
                                          <p:spTgt spid="26"/>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3"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533400" y="239713"/>
            <a:ext cx="7620000" cy="446087"/>
          </a:xfrm>
        </p:spPr>
        <p:txBody>
          <a:bodyPr>
            <a:noAutofit/>
          </a:bodyPr>
          <a:lstStyle/>
          <a:p>
            <a:pPr eaLnBrk="1" hangingPunct="1"/>
            <a:r>
              <a:rPr lang="es-ES_tradnl" sz="3600" dirty="0" err="1">
                <a:latin typeface="Comic Sans MS" charset="0"/>
                <a:ea typeface="ＭＳ Ｐゴシック" charset="0"/>
                <a:cs typeface="ＭＳ Ｐゴシック" charset="0"/>
              </a:rPr>
              <a:t>Surface</a:t>
            </a:r>
            <a:r>
              <a:rPr lang="es-ES_tradnl" sz="3600" dirty="0">
                <a:latin typeface="Comic Sans MS" charset="0"/>
                <a:ea typeface="ＭＳ Ｐゴシック" charset="0"/>
                <a:cs typeface="ＭＳ Ｐゴシック" charset="0"/>
              </a:rPr>
              <a:t> &amp; plasma </a:t>
            </a:r>
            <a:r>
              <a:rPr lang="es-ES_tradnl" sz="3600" dirty="0" err="1">
                <a:latin typeface="Comic Sans MS" charset="0"/>
                <a:ea typeface="ＭＳ Ｐゴシック" charset="0"/>
                <a:cs typeface="ＭＳ Ｐゴシック" charset="0"/>
              </a:rPr>
              <a:t>ionization</a:t>
            </a:r>
            <a:r>
              <a:rPr lang="es-ES_tradnl" sz="3600" dirty="0">
                <a:latin typeface="Tahoma" charset="0"/>
                <a:ea typeface="ＭＳ Ｐゴシック" charset="0"/>
                <a:cs typeface="ＭＳ Ｐゴシック" charset="0"/>
              </a:rPr>
              <a:t>  </a:t>
            </a:r>
            <a:endParaRPr lang="en-GB" sz="3600" dirty="0">
              <a:latin typeface="Tahoma" charset="0"/>
              <a:ea typeface="ＭＳ Ｐゴシック" charset="0"/>
              <a:cs typeface="ＭＳ Ｐゴシック" charset="0"/>
            </a:endParaRPr>
          </a:p>
        </p:txBody>
      </p:sp>
      <p:pic>
        <p:nvPicPr>
          <p:cNvPr id="38916"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13" y="3500438"/>
            <a:ext cx="3582987" cy="300595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379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990600"/>
            <a:ext cx="2052638" cy="331152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89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990600"/>
            <a:ext cx="2039937" cy="331311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37924"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3494087"/>
            <a:ext cx="3575428" cy="29067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92272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25"/>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337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1847850" y="228600"/>
            <a:ext cx="4705350" cy="762000"/>
          </a:xfrm>
        </p:spPr>
        <p:txBody>
          <a:bodyPr>
            <a:normAutofit fontScale="90000"/>
          </a:bodyPr>
          <a:lstStyle/>
          <a:p>
            <a:pPr eaLnBrk="1" hangingPunct="1"/>
            <a:r>
              <a:rPr lang="en-US" sz="3600" dirty="0">
                <a:latin typeface="Comic Sans MS" charset="0"/>
                <a:ea typeface="ＭＳ Ｐゴシック" charset="0"/>
                <a:cs typeface="ＭＳ Ｐゴシック" charset="0"/>
              </a:rPr>
              <a:t>Laser Ionization source</a:t>
            </a:r>
            <a:br>
              <a:rPr lang="en-US" sz="1600" dirty="0">
                <a:latin typeface="Tahoma" charset="0"/>
                <a:ea typeface="ＭＳ Ｐゴシック" charset="0"/>
                <a:cs typeface="ＭＳ Ｐゴシック" charset="0"/>
              </a:rPr>
            </a:br>
            <a:endParaRPr lang="en-US" sz="1600" dirty="0">
              <a:latin typeface="Tahoma" charset="0"/>
              <a:ea typeface="ＭＳ Ｐゴシック" charset="0"/>
              <a:cs typeface="ＭＳ Ｐゴシック" charset="0"/>
            </a:endParaRPr>
          </a:p>
        </p:txBody>
      </p:sp>
      <p:graphicFrame>
        <p:nvGraphicFramePr>
          <p:cNvPr id="39938" name="Object 2"/>
          <p:cNvGraphicFramePr>
            <a:graphicFrameLocks noGrp="1" noChangeAspect="1"/>
          </p:cNvGraphicFramePr>
          <p:nvPr>
            <p:ph type="body" idx="1"/>
          </p:nvPr>
        </p:nvGraphicFramePr>
        <p:xfrm>
          <a:off x="5133975" y="1600200"/>
          <a:ext cx="3111500" cy="3989388"/>
        </p:xfrm>
        <a:graphic>
          <a:graphicData uri="http://schemas.openxmlformats.org/presentationml/2006/ole">
            <mc:AlternateContent xmlns:mc="http://schemas.openxmlformats.org/markup-compatibility/2006">
              <mc:Choice xmlns:v="urn:schemas-microsoft-com:vml" Requires="v">
                <p:oleObj spid="_x0000_s1156108" name="Photo Editor Photo" r:id="rId3" imgW="4619048" imgH="6897063" progId="">
                  <p:embed/>
                </p:oleObj>
              </mc:Choice>
              <mc:Fallback>
                <p:oleObj name="Photo Editor Photo" r:id="rId3" imgW="4619048" imgH="6897063" progId="">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3975" y="1600200"/>
                        <a:ext cx="3111500"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39941" name="Picture 4" descr="rilis"/>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914400"/>
            <a:ext cx="4171950" cy="548201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628439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81200" y="76200"/>
            <a:ext cx="5029200" cy="646331"/>
          </a:xfrm>
          <a:prstGeom prst="rect">
            <a:avLst/>
          </a:prstGeom>
          <a:noFill/>
        </p:spPr>
        <p:txBody>
          <a:bodyPr wrap="square" rtlCol="0">
            <a:spAutoFit/>
          </a:bodyPr>
          <a:lstStyle/>
          <a:p>
            <a:r>
              <a:rPr lang="es-ES_tradnl" sz="3600" dirty="0" err="1">
                <a:latin typeface="Comic Sans MS"/>
                <a:cs typeface="Comic Sans MS"/>
              </a:rPr>
              <a:t>Separation</a:t>
            </a:r>
            <a:r>
              <a:rPr lang="es-ES_tradnl" sz="3600" dirty="0">
                <a:latin typeface="Comic Sans MS"/>
                <a:cs typeface="Comic Sans MS"/>
              </a:rPr>
              <a:t> @ ISOL</a:t>
            </a:r>
          </a:p>
        </p:txBody>
      </p:sp>
      <p:sp>
        <p:nvSpPr>
          <p:cNvPr id="3" name="Text Box 16"/>
          <p:cNvSpPr txBox="1">
            <a:spLocks noChangeArrowheads="1"/>
          </p:cNvSpPr>
          <p:nvPr/>
        </p:nvSpPr>
        <p:spPr bwMode="auto">
          <a:xfrm>
            <a:off x="179388" y="1261646"/>
            <a:ext cx="3669394"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9900"/>
                </a:solidFill>
              </a:rPr>
              <a:t>The </a:t>
            </a:r>
            <a:r>
              <a:rPr lang="fr-FR" sz="1600" b="1" dirty="0" err="1">
                <a:solidFill>
                  <a:srgbClr val="009900"/>
                </a:solidFill>
              </a:rPr>
              <a:t>produced</a:t>
            </a:r>
            <a:r>
              <a:rPr lang="fr-FR" sz="1600" b="1" dirty="0">
                <a:solidFill>
                  <a:srgbClr val="009900"/>
                </a:solidFill>
              </a:rPr>
              <a:t> ions must </a:t>
            </a:r>
            <a:r>
              <a:rPr lang="fr-FR" sz="1600" b="1" dirty="0" err="1">
                <a:solidFill>
                  <a:srgbClr val="009900"/>
                </a:solidFill>
              </a:rPr>
              <a:t>leave</a:t>
            </a:r>
            <a:r>
              <a:rPr lang="fr-FR" sz="1600" b="1" dirty="0">
                <a:solidFill>
                  <a:srgbClr val="009900"/>
                </a:solidFill>
              </a:rPr>
              <a:t> the </a:t>
            </a:r>
            <a:r>
              <a:rPr lang="fr-FR" sz="1600" b="1" dirty="0" err="1">
                <a:solidFill>
                  <a:srgbClr val="009900"/>
                </a:solidFill>
              </a:rPr>
              <a:t>target</a:t>
            </a:r>
            <a:r>
              <a:rPr lang="fr-FR" sz="1600" b="1" dirty="0">
                <a:solidFill>
                  <a:srgbClr val="009900"/>
                </a:solidFill>
              </a:rPr>
              <a:t>: </a:t>
            </a:r>
          </a:p>
        </p:txBody>
      </p:sp>
      <p:sp>
        <p:nvSpPr>
          <p:cNvPr id="4" name="CuadroTexto 3"/>
          <p:cNvSpPr txBox="1"/>
          <p:nvPr/>
        </p:nvSpPr>
        <p:spPr>
          <a:xfrm>
            <a:off x="4191000" y="914400"/>
            <a:ext cx="2438400" cy="923330"/>
          </a:xfrm>
          <a:prstGeom prst="rect">
            <a:avLst/>
          </a:prstGeom>
          <a:noFill/>
        </p:spPr>
        <p:txBody>
          <a:bodyPr wrap="square" rtlCol="0">
            <a:spAutoFit/>
          </a:bodyPr>
          <a:lstStyle/>
          <a:p>
            <a:r>
              <a:rPr lang="es-ES_tradnl" dirty="0" err="1"/>
              <a:t>Recoil</a:t>
            </a:r>
            <a:r>
              <a:rPr lang="es-ES_tradnl" dirty="0"/>
              <a:t> </a:t>
            </a:r>
            <a:r>
              <a:rPr lang="es-ES_tradnl" dirty="0" err="1"/>
              <a:t>Energy</a:t>
            </a:r>
            <a:r>
              <a:rPr lang="es-ES_tradnl" dirty="0"/>
              <a:t> (</a:t>
            </a:r>
            <a:r>
              <a:rPr lang="es-ES_tradnl" dirty="0" err="1"/>
              <a:t>fast</a:t>
            </a:r>
            <a:r>
              <a:rPr lang="es-ES_tradnl" dirty="0"/>
              <a:t>)</a:t>
            </a:r>
          </a:p>
          <a:p>
            <a:endParaRPr lang="es-ES_tradnl" dirty="0"/>
          </a:p>
          <a:p>
            <a:r>
              <a:rPr lang="es-ES_tradnl" dirty="0" err="1"/>
              <a:t>Diffusion</a:t>
            </a:r>
            <a:r>
              <a:rPr lang="es-ES_tradnl" dirty="0"/>
              <a:t> (</a:t>
            </a:r>
            <a:r>
              <a:rPr lang="es-ES_tradnl" dirty="0" err="1"/>
              <a:t>slow</a:t>
            </a:r>
            <a:r>
              <a:rPr lang="es-ES_tradnl" dirty="0"/>
              <a:t>)</a:t>
            </a:r>
          </a:p>
        </p:txBody>
      </p:sp>
      <p:sp>
        <p:nvSpPr>
          <p:cNvPr id="5" name="AutoShape 24"/>
          <p:cNvSpPr>
            <a:spLocks/>
          </p:cNvSpPr>
          <p:nvPr/>
        </p:nvSpPr>
        <p:spPr bwMode="auto">
          <a:xfrm>
            <a:off x="3886200" y="1005002"/>
            <a:ext cx="215900" cy="899998"/>
          </a:xfrm>
          <a:prstGeom prst="leftBrace">
            <a:avLst>
              <a:gd name="adj1" fmla="val 55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7" name="Text Box 18"/>
          <p:cNvSpPr txBox="1">
            <a:spLocks noChangeArrowheads="1"/>
          </p:cNvSpPr>
          <p:nvPr/>
        </p:nvSpPr>
        <p:spPr bwMode="auto">
          <a:xfrm>
            <a:off x="369763" y="2023646"/>
            <a:ext cx="6057167" cy="338554"/>
          </a:xfrm>
          <a:prstGeom prst="rect">
            <a:avLst/>
          </a:prstGeom>
          <a:noFill/>
          <a:ln w="9525">
            <a:noFill/>
            <a:miter lim="800000"/>
            <a:headEnd/>
            <a:tailEnd/>
          </a:ln>
          <a:effectLst/>
        </p:spPr>
        <p:txBody>
          <a:bodyPr wrap="none">
            <a:prstTxWarp prst="textNoShape">
              <a:avLst/>
            </a:prstTxWarp>
            <a:spAutoFit/>
          </a:bodyPr>
          <a:lstStyle/>
          <a:p>
            <a:r>
              <a:rPr lang="fr-FR" sz="1600" b="1" dirty="0" err="1">
                <a:solidFill>
                  <a:srgbClr val="009900"/>
                </a:solidFill>
              </a:rPr>
              <a:t>Separation</a:t>
            </a:r>
            <a:r>
              <a:rPr lang="fr-FR" sz="1600" b="1" dirty="0">
                <a:solidFill>
                  <a:srgbClr val="009900"/>
                </a:solidFill>
              </a:rPr>
              <a:t> of </a:t>
            </a:r>
            <a:r>
              <a:rPr lang="fr-FR" sz="1600" b="1" dirty="0" err="1">
                <a:solidFill>
                  <a:srgbClr val="009900"/>
                </a:solidFill>
              </a:rPr>
              <a:t>primary</a:t>
            </a:r>
            <a:r>
              <a:rPr lang="fr-FR" sz="1600" b="1" dirty="0">
                <a:solidFill>
                  <a:srgbClr val="009900"/>
                </a:solidFill>
              </a:rPr>
              <a:t> </a:t>
            </a:r>
            <a:r>
              <a:rPr lang="fr-FR" sz="1600" b="1" dirty="0" err="1">
                <a:solidFill>
                  <a:srgbClr val="009900"/>
                </a:solidFill>
              </a:rPr>
              <a:t>beam</a:t>
            </a:r>
            <a:r>
              <a:rPr lang="fr-FR" sz="1600" b="1" dirty="0">
                <a:solidFill>
                  <a:srgbClr val="009900"/>
                </a:solidFill>
              </a:rPr>
              <a:t> : Fragmentation in a </a:t>
            </a:r>
            <a:r>
              <a:rPr lang="fr-FR" sz="1600" b="1" dirty="0" err="1">
                <a:solidFill>
                  <a:srgbClr val="009900"/>
                </a:solidFill>
              </a:rPr>
              <a:t>thick</a:t>
            </a:r>
            <a:r>
              <a:rPr lang="fr-FR" sz="1600" b="1" dirty="0">
                <a:solidFill>
                  <a:srgbClr val="009900"/>
                </a:solidFill>
              </a:rPr>
              <a:t> </a:t>
            </a:r>
            <a:r>
              <a:rPr lang="fr-FR" sz="1600" b="1" dirty="0" err="1">
                <a:solidFill>
                  <a:srgbClr val="009900"/>
                </a:solidFill>
              </a:rPr>
              <a:t>target</a:t>
            </a:r>
            <a:r>
              <a:rPr lang="fr-FR" sz="1600" b="1" dirty="0">
                <a:solidFill>
                  <a:srgbClr val="009900"/>
                </a:solidFill>
              </a:rPr>
              <a:t>: ISOLDE  </a:t>
            </a:r>
          </a:p>
        </p:txBody>
      </p:sp>
      <p:pic>
        <p:nvPicPr>
          <p:cNvPr id="8" name="Bild 2" descr="Beamlines .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362200"/>
            <a:ext cx="7649638" cy="4106437"/>
          </a:xfrm>
          <a:prstGeom prst="rect">
            <a:avLst/>
          </a:prstGeom>
          <a:effectLst>
            <a:outerShdw blurRad="50800" dist="38100" dir="2700000" algn="tl" rotWithShape="0">
              <a:srgbClr val="000000">
                <a:alpha val="43000"/>
              </a:srgbClr>
            </a:outerShdw>
          </a:effectLst>
        </p:spPr>
      </p:pic>
      <p:sp>
        <p:nvSpPr>
          <p:cNvPr id="9" name="TextBox 5"/>
          <p:cNvSpPr txBox="1"/>
          <p:nvPr/>
        </p:nvSpPr>
        <p:spPr>
          <a:xfrm>
            <a:off x="4191000" y="3352800"/>
            <a:ext cx="1152128" cy="338554"/>
          </a:xfrm>
          <a:prstGeom prst="rect">
            <a:avLst/>
          </a:prstGeom>
          <a:noFill/>
          <a:ln>
            <a:noFill/>
          </a:ln>
        </p:spPr>
        <p:txBody>
          <a:bodyPr wrap="square" rtlCol="0">
            <a:spAutoFit/>
          </a:bodyPr>
          <a:lstStyle/>
          <a:p>
            <a:r>
              <a:rPr lang="en-GB" sz="1600" b="1" dirty="0">
                <a:solidFill>
                  <a:schemeClr val="tx2">
                    <a:lumMod val="20000"/>
                    <a:lumOff val="80000"/>
                  </a:schemeClr>
                </a:solidFill>
                <a:latin typeface="Verdana" pitchFamily="34" charset="0"/>
                <a:ea typeface="Verdana" pitchFamily="34" charset="0"/>
                <a:cs typeface="Verdana" pitchFamily="34" charset="0"/>
              </a:rPr>
              <a:t>HRS</a:t>
            </a:r>
          </a:p>
        </p:txBody>
      </p:sp>
      <p:sp>
        <p:nvSpPr>
          <p:cNvPr id="10" name="TextBox 9"/>
          <p:cNvSpPr txBox="1"/>
          <p:nvPr/>
        </p:nvSpPr>
        <p:spPr>
          <a:xfrm>
            <a:off x="5082952" y="5376446"/>
            <a:ext cx="2232248" cy="338554"/>
          </a:xfrm>
          <a:prstGeom prst="rect">
            <a:avLst/>
          </a:prstGeom>
          <a:noFill/>
          <a:ln w="28575" cap="flat" cmpd="sng" algn="ctr">
            <a:noFill/>
            <a:prstDash val="solid"/>
            <a:round/>
            <a:headEnd type="none" w="med" len="med"/>
            <a:tailEnd w="med" len="med"/>
          </a:ln>
        </p:spPr>
        <p:txBody>
          <a:bodyPr wrap="square" rtlCol="0">
            <a:spAutoFit/>
          </a:bodyPr>
          <a:lstStyle/>
          <a:p>
            <a:r>
              <a:rPr lang="en-GB" sz="1600" b="1" dirty="0">
                <a:solidFill>
                  <a:schemeClr val="tx2">
                    <a:lumMod val="20000"/>
                    <a:lumOff val="80000"/>
                  </a:schemeClr>
                </a:solidFill>
                <a:latin typeface="Verdana" pitchFamily="34" charset="0"/>
                <a:ea typeface="Verdana" pitchFamily="34" charset="0"/>
                <a:cs typeface="Verdana" pitchFamily="34" charset="0"/>
              </a:rPr>
              <a:t>tape station</a:t>
            </a:r>
          </a:p>
        </p:txBody>
      </p:sp>
      <p:cxnSp>
        <p:nvCxnSpPr>
          <p:cNvPr id="11" name="Gewinkelte Verbindung 18"/>
          <p:cNvCxnSpPr>
            <a:stCxn id="10" idx="1"/>
          </p:cNvCxnSpPr>
          <p:nvPr/>
        </p:nvCxnSpPr>
        <p:spPr>
          <a:xfrm rot="10800000">
            <a:off x="4749006" y="4477557"/>
            <a:ext cx="333946" cy="1068167"/>
          </a:xfrm>
          <a:prstGeom prst="bentConnector2">
            <a:avLst/>
          </a:prstGeom>
          <a:ln w="28575" cap="flat" cmpd="sng" algn="ctr">
            <a:solidFill>
              <a:schemeClr val="tx2">
                <a:lumMod val="40000"/>
                <a:lumOff val="60000"/>
              </a:schemeClr>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TextBox 7"/>
          <p:cNvSpPr txBox="1"/>
          <p:nvPr/>
        </p:nvSpPr>
        <p:spPr>
          <a:xfrm>
            <a:off x="6934200" y="4191000"/>
            <a:ext cx="1152128" cy="338554"/>
          </a:xfrm>
          <a:prstGeom prst="rect">
            <a:avLst/>
          </a:prstGeom>
          <a:noFill/>
          <a:ln>
            <a:noFill/>
          </a:ln>
        </p:spPr>
        <p:txBody>
          <a:bodyPr wrap="square" rtlCol="0">
            <a:spAutoFit/>
          </a:bodyPr>
          <a:lstStyle/>
          <a:p>
            <a:pPr algn="ctr"/>
            <a:r>
              <a:rPr lang="en-GB" sz="1600" b="1" dirty="0">
                <a:solidFill>
                  <a:schemeClr val="tx2">
                    <a:lumMod val="20000"/>
                    <a:lumOff val="80000"/>
                  </a:schemeClr>
                </a:solidFill>
                <a:latin typeface="Verdana" pitchFamily="34" charset="0"/>
                <a:ea typeface="Verdana" pitchFamily="34" charset="0"/>
                <a:cs typeface="Verdana" pitchFamily="34" charset="0"/>
              </a:rPr>
              <a:t>GPS</a:t>
            </a:r>
          </a:p>
        </p:txBody>
      </p:sp>
      <p:sp>
        <p:nvSpPr>
          <p:cNvPr id="13" name="Dodecágono 12"/>
          <p:cNvSpPr/>
          <p:nvPr/>
        </p:nvSpPr>
        <p:spPr>
          <a:xfrm rot="17683511">
            <a:off x="7041919" y="3264781"/>
            <a:ext cx="819000" cy="497400"/>
          </a:xfrm>
          <a:prstGeom prst="dodecagon">
            <a:avLst/>
          </a:prstGeom>
          <a:noFill/>
          <a:ln w="38100" cap="flat" cmpd="sng" algn="ctr">
            <a:solidFill>
              <a:schemeClr val="tx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4" name="Dodecágono 13"/>
          <p:cNvSpPr/>
          <p:nvPr/>
        </p:nvSpPr>
        <p:spPr>
          <a:xfrm rot="17683511">
            <a:off x="5397881" y="2437082"/>
            <a:ext cx="819000" cy="497400"/>
          </a:xfrm>
          <a:prstGeom prst="dodecagon">
            <a:avLst/>
          </a:prstGeom>
          <a:noFill/>
          <a:ln w="38100" cap="flat" cmpd="sng" algn="ctr">
            <a:solidFill>
              <a:schemeClr val="tx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16" name="Conector recto de flecha 15"/>
          <p:cNvCxnSpPr>
            <a:endCxn id="14" idx="3"/>
          </p:cNvCxnSpPr>
          <p:nvPr/>
        </p:nvCxnSpPr>
        <p:spPr>
          <a:xfrm rot="10800000" flipV="1">
            <a:off x="6098132" y="2133599"/>
            <a:ext cx="1598068" cy="356043"/>
          </a:xfrm>
          <a:prstGeom prst="straightConnector1">
            <a:avLst/>
          </a:prstGeom>
          <a:ln w="285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a:endCxn id="13" idx="1"/>
          </p:cNvCxnSpPr>
          <p:nvPr/>
        </p:nvCxnSpPr>
        <p:spPr>
          <a:xfrm rot="5400000">
            <a:off x="7139160" y="2556608"/>
            <a:ext cx="980048" cy="134033"/>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7162800" y="1600200"/>
            <a:ext cx="1344000" cy="646331"/>
          </a:xfrm>
          <a:prstGeom prst="rect">
            <a:avLst/>
          </a:prstGeom>
          <a:solidFill>
            <a:srgbClr val="ECFFFF"/>
          </a:solidFill>
        </p:spPr>
        <p:txBody>
          <a:bodyPr wrap="square" rtlCol="0">
            <a:spAutoFit/>
          </a:bodyPr>
          <a:lstStyle/>
          <a:p>
            <a:r>
              <a:rPr lang="es-ES_tradnl" dirty="0" err="1"/>
              <a:t>Target</a:t>
            </a:r>
            <a:r>
              <a:rPr lang="es-ES_tradnl" dirty="0"/>
              <a:t> + Ion </a:t>
            </a:r>
            <a:r>
              <a:rPr lang="es-ES_tradnl" dirty="0" err="1">
                <a:noFill/>
              </a:rPr>
              <a:t>source</a:t>
            </a:r>
            <a:r>
              <a:rPr lang="es-ES_tradnl" dirty="0"/>
              <a:t> Unit</a:t>
            </a:r>
          </a:p>
        </p:txBody>
      </p:sp>
      <p:sp>
        <p:nvSpPr>
          <p:cNvPr id="20" name="CuadroTexto 19"/>
          <p:cNvSpPr txBox="1"/>
          <p:nvPr/>
        </p:nvSpPr>
        <p:spPr>
          <a:xfrm>
            <a:off x="1066800" y="2971800"/>
            <a:ext cx="1066800" cy="646331"/>
          </a:xfrm>
          <a:prstGeom prst="rect">
            <a:avLst/>
          </a:prstGeom>
          <a:noFill/>
        </p:spPr>
        <p:txBody>
          <a:bodyPr wrap="square" rtlCol="0">
            <a:spAutoFit/>
          </a:bodyPr>
          <a:lstStyle/>
          <a:p>
            <a:r>
              <a:rPr lang="es-ES_tradnl" b="1" dirty="0">
                <a:solidFill>
                  <a:schemeClr val="tx2">
                    <a:lumMod val="20000"/>
                    <a:lumOff val="80000"/>
                  </a:schemeClr>
                </a:solidFill>
              </a:rPr>
              <a:t>REX-ISOLDE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C0B429-B35A-A643-9732-9CF5FBEE60BD}"/>
              </a:ext>
            </a:extLst>
          </p:cNvPr>
          <p:cNvSpPr>
            <a:spLocks noGrp="1"/>
          </p:cNvSpPr>
          <p:nvPr>
            <p:ph type="title"/>
          </p:nvPr>
        </p:nvSpPr>
        <p:spPr>
          <a:xfrm>
            <a:off x="1543655" y="106695"/>
            <a:ext cx="6664036" cy="571500"/>
          </a:xfrm>
        </p:spPr>
        <p:txBody>
          <a:bodyPr>
            <a:normAutofit fontScale="90000"/>
          </a:bodyPr>
          <a:lstStyle/>
          <a:p>
            <a:r>
              <a:rPr lang="en-US" dirty="0">
                <a:solidFill>
                  <a:srgbClr val="000090"/>
                </a:solidFill>
                <a:latin typeface="+mn-lt"/>
                <a:cs typeface="Apple Chancery" panose="03020702040506060504" pitchFamily="66" charset="-79"/>
              </a:rPr>
              <a:t>The ISOLDE facility and set-ups</a:t>
            </a:r>
            <a:endParaRPr lang="en-GB" dirty="0">
              <a:solidFill>
                <a:srgbClr val="000090"/>
              </a:solidFill>
              <a:latin typeface="+mn-lt"/>
              <a:cs typeface="Apple Chancery" panose="03020702040506060504" pitchFamily="66" charset="-79"/>
            </a:endParaRPr>
          </a:p>
        </p:txBody>
      </p:sp>
      <p:sp>
        <p:nvSpPr>
          <p:cNvPr id="4" name="Marcador de pie de página 3">
            <a:extLst>
              <a:ext uri="{FF2B5EF4-FFF2-40B4-BE49-F238E27FC236}">
                <a16:creationId xmlns:a16="http://schemas.microsoft.com/office/drawing/2014/main" id="{3D88AE0B-EF67-E047-A102-56C5E8A5F6C8}"/>
              </a:ext>
            </a:extLst>
          </p:cNvPr>
          <p:cNvSpPr>
            <a:spLocks noGrp="1"/>
          </p:cNvSpPr>
          <p:nvPr>
            <p:ph type="ftr" sz="quarter" idx="3"/>
          </p:nvPr>
        </p:nvSpPr>
        <p:spPr/>
        <p:txBody>
          <a:bodyPr/>
          <a:lstStyle/>
          <a:p>
            <a:pPr algn="l">
              <a:defRPr/>
            </a:pPr>
            <a:endParaRPr lang="es-ES" dirty="0"/>
          </a:p>
        </p:txBody>
      </p:sp>
      <p:pic>
        <p:nvPicPr>
          <p:cNvPr id="5" name="Content Placeholder 15">
            <a:extLst>
              <a:ext uri="{FF2B5EF4-FFF2-40B4-BE49-F238E27FC236}">
                <a16:creationId xmlns:a16="http://schemas.microsoft.com/office/drawing/2014/main" id="{B9D35ABB-6C8D-EA47-99E0-D566F6B495DF}"/>
              </a:ext>
            </a:extLst>
          </p:cNvPr>
          <p:cNvPicPr>
            <a:picLocks noChangeAspect="1"/>
          </p:cNvPicPr>
          <p:nvPr/>
        </p:nvPicPr>
        <p:blipFill>
          <a:blip r:embed="rId2" cstate="email">
            <a:extLst>
              <a:ext uri="{28A0092B-C50C-407E-A947-70E740481C1C}">
                <a14:useLocalDpi xmlns:a14="http://schemas.microsoft.com/office/drawing/2010/main" val="0"/>
              </a:ext>
            </a:extLst>
          </a:blip>
          <a:srcRect l="1450" t="25668" r="20445"/>
          <a:stretch>
            <a:fillRect/>
          </a:stretch>
        </p:blipFill>
        <p:spPr bwMode="auto">
          <a:xfrm>
            <a:off x="241006" y="1087086"/>
            <a:ext cx="8472487" cy="411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extLst>
              <a:ext uri="{FF2B5EF4-FFF2-40B4-BE49-F238E27FC236}">
                <a16:creationId xmlns:a16="http://schemas.microsoft.com/office/drawing/2014/main" id="{184B75CF-2A10-FE49-AA07-B22C6F5FB3FB}"/>
              </a:ext>
            </a:extLst>
          </p:cNvPr>
          <p:cNvSpPr/>
          <p:nvPr/>
        </p:nvSpPr>
        <p:spPr>
          <a:xfrm>
            <a:off x="864893" y="1075973"/>
            <a:ext cx="5181600" cy="1981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production</a:t>
            </a:r>
          </a:p>
        </p:txBody>
      </p:sp>
      <p:sp>
        <p:nvSpPr>
          <p:cNvPr id="7" name="TextBox 113">
            <a:extLst>
              <a:ext uri="{FF2B5EF4-FFF2-40B4-BE49-F238E27FC236}">
                <a16:creationId xmlns:a16="http://schemas.microsoft.com/office/drawing/2014/main" id="{4DE6DEF3-0ECE-2C4C-9EDB-FF56B5BC46C3}"/>
              </a:ext>
            </a:extLst>
          </p:cNvPr>
          <p:cNvSpPr txBox="1">
            <a:spLocks noChangeArrowheads="1"/>
          </p:cNvSpPr>
          <p:nvPr/>
        </p:nvSpPr>
        <p:spPr bwMode="auto">
          <a:xfrm>
            <a:off x="5351595" y="1929767"/>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+RILIS</a:t>
            </a:r>
          </a:p>
        </p:txBody>
      </p:sp>
      <p:sp>
        <p:nvSpPr>
          <p:cNvPr id="8" name="TextBox 150">
            <a:extLst>
              <a:ext uri="{FF2B5EF4-FFF2-40B4-BE49-F238E27FC236}">
                <a16:creationId xmlns:a16="http://schemas.microsoft.com/office/drawing/2014/main" id="{902B3C62-1814-554B-93CD-13BFDAD871F1}"/>
              </a:ext>
            </a:extLst>
          </p:cNvPr>
          <p:cNvSpPr txBox="1">
            <a:spLocks noChangeArrowheads="1"/>
          </p:cNvSpPr>
          <p:nvPr/>
        </p:nvSpPr>
        <p:spPr bwMode="auto">
          <a:xfrm>
            <a:off x="5513093" y="1228373"/>
            <a:ext cx="11430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HRS </a:t>
            </a:r>
          </a:p>
          <a:p>
            <a:pPr algn="ctr"/>
            <a:r>
              <a:rPr lang="en-US" sz="1400" dirty="0">
                <a:latin typeface="Lucida Sans" charset="0"/>
                <a:cs typeface="Lucida Sans" charset="0"/>
              </a:rPr>
              <a:t>Target 1</a:t>
            </a:r>
          </a:p>
        </p:txBody>
      </p:sp>
      <p:sp>
        <p:nvSpPr>
          <p:cNvPr id="9" name="TextBox 151">
            <a:extLst>
              <a:ext uri="{FF2B5EF4-FFF2-40B4-BE49-F238E27FC236}">
                <a16:creationId xmlns:a16="http://schemas.microsoft.com/office/drawing/2014/main" id="{B79CA151-D00A-ED4A-BDAB-587B2A235241}"/>
              </a:ext>
            </a:extLst>
          </p:cNvPr>
          <p:cNvSpPr txBox="1">
            <a:spLocks noChangeArrowheads="1"/>
          </p:cNvSpPr>
          <p:nvPr/>
        </p:nvSpPr>
        <p:spPr bwMode="auto">
          <a:xfrm>
            <a:off x="6503693" y="1152173"/>
            <a:ext cx="11430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GPS</a:t>
            </a:r>
          </a:p>
          <a:p>
            <a:pPr algn="ctr"/>
            <a:r>
              <a:rPr lang="en-US" sz="1400" dirty="0">
                <a:latin typeface="Lucida Sans" charset="0"/>
                <a:cs typeface="Lucida Sans" charset="0"/>
              </a:rPr>
              <a:t>Target 2</a:t>
            </a:r>
          </a:p>
        </p:txBody>
      </p:sp>
      <p:cxnSp>
        <p:nvCxnSpPr>
          <p:cNvPr id="10" name="Straight Arrow Connector 152">
            <a:extLst>
              <a:ext uri="{FF2B5EF4-FFF2-40B4-BE49-F238E27FC236}">
                <a16:creationId xmlns:a16="http://schemas.microsoft.com/office/drawing/2014/main" id="{E97B6984-A63E-6B44-AC13-BC7CA28BC928}"/>
              </a:ext>
            </a:extLst>
          </p:cNvPr>
          <p:cNvCxnSpPr>
            <a:stCxn id="8" idx="2"/>
          </p:cNvCxnSpPr>
          <p:nvPr/>
        </p:nvCxnSpPr>
        <p:spPr>
          <a:xfrm>
            <a:off x="6084593" y="1751593"/>
            <a:ext cx="784401" cy="3797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55">
            <a:extLst>
              <a:ext uri="{FF2B5EF4-FFF2-40B4-BE49-F238E27FC236}">
                <a16:creationId xmlns:a16="http://schemas.microsoft.com/office/drawing/2014/main" id="{7C2F499E-A598-0349-A3A2-FC46612F73BC}"/>
              </a:ext>
            </a:extLst>
          </p:cNvPr>
          <p:cNvCxnSpPr>
            <a:stCxn id="9" idx="2"/>
          </p:cNvCxnSpPr>
          <p:nvPr/>
        </p:nvCxnSpPr>
        <p:spPr>
          <a:xfrm>
            <a:off x="7075193" y="1675393"/>
            <a:ext cx="838200" cy="9690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2" name="Group 29">
            <a:extLst>
              <a:ext uri="{FF2B5EF4-FFF2-40B4-BE49-F238E27FC236}">
                <a16:creationId xmlns:a16="http://schemas.microsoft.com/office/drawing/2014/main" id="{15D59A34-D418-CB4A-A1C7-AD119433EE12}"/>
              </a:ext>
            </a:extLst>
          </p:cNvPr>
          <p:cNvGrpSpPr/>
          <p:nvPr/>
        </p:nvGrpSpPr>
        <p:grpSpPr>
          <a:xfrm>
            <a:off x="2661037" y="1914173"/>
            <a:ext cx="5943600" cy="4659624"/>
            <a:chOff x="2661037" y="1914173"/>
            <a:chExt cx="5943600" cy="4659624"/>
          </a:xfrm>
        </p:grpSpPr>
        <p:grpSp>
          <p:nvGrpSpPr>
            <p:cNvPr id="13" name="Group 28">
              <a:extLst>
                <a:ext uri="{FF2B5EF4-FFF2-40B4-BE49-F238E27FC236}">
                  <a16:creationId xmlns:a16="http://schemas.microsoft.com/office/drawing/2014/main" id="{065B3E28-4FE4-6843-BDF9-19F0F311D302}"/>
                </a:ext>
              </a:extLst>
            </p:cNvPr>
            <p:cNvGrpSpPr/>
            <p:nvPr/>
          </p:nvGrpSpPr>
          <p:grpSpPr>
            <a:xfrm>
              <a:off x="2661037" y="1914173"/>
              <a:ext cx="5943600" cy="4410427"/>
              <a:chOff x="2661037" y="1914173"/>
              <a:chExt cx="5943600" cy="4410427"/>
            </a:xfrm>
          </p:grpSpPr>
          <p:sp>
            <p:nvSpPr>
              <p:cNvPr id="15" name="TextBox 3">
                <a:extLst>
                  <a:ext uri="{FF2B5EF4-FFF2-40B4-BE49-F238E27FC236}">
                    <a16:creationId xmlns:a16="http://schemas.microsoft.com/office/drawing/2014/main" id="{1DB49A37-7D90-F649-A525-D566F6A007C4}"/>
                  </a:ext>
                </a:extLst>
              </p:cNvPr>
              <p:cNvSpPr txBox="1">
                <a:spLocks noChangeArrowheads="1"/>
              </p:cNvSpPr>
              <p:nvPr/>
            </p:nvSpPr>
            <p:spPr bwMode="auto">
              <a:xfrm>
                <a:off x="7461637" y="5200298"/>
                <a:ext cx="1143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Solid State Physics</a:t>
                </a:r>
              </a:p>
            </p:txBody>
          </p:sp>
          <p:sp>
            <p:nvSpPr>
              <p:cNvPr id="16" name="TextBox 103">
                <a:extLst>
                  <a:ext uri="{FF2B5EF4-FFF2-40B4-BE49-F238E27FC236}">
                    <a16:creationId xmlns:a16="http://schemas.microsoft.com/office/drawing/2014/main" id="{4707921B-A556-C14D-AE9E-7D682606F635}"/>
                  </a:ext>
                </a:extLst>
              </p:cNvPr>
              <p:cNvSpPr txBox="1">
                <a:spLocks noChangeArrowheads="1"/>
              </p:cNvSpPr>
              <p:nvPr/>
            </p:nvSpPr>
            <p:spPr bwMode="auto">
              <a:xfrm>
                <a:off x="6318637" y="55050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COLLAPS</a:t>
                </a:r>
              </a:p>
            </p:txBody>
          </p:sp>
          <p:sp>
            <p:nvSpPr>
              <p:cNvPr id="17" name="TextBox 104">
                <a:extLst>
                  <a:ext uri="{FF2B5EF4-FFF2-40B4-BE49-F238E27FC236}">
                    <a16:creationId xmlns:a16="http://schemas.microsoft.com/office/drawing/2014/main" id="{DE6317DA-94C8-8C4E-9188-BFC4A490224A}"/>
                  </a:ext>
                </a:extLst>
              </p:cNvPr>
              <p:cNvSpPr txBox="1">
                <a:spLocks noChangeArrowheads="1"/>
              </p:cNvSpPr>
              <p:nvPr/>
            </p:nvSpPr>
            <p:spPr bwMode="auto">
              <a:xfrm>
                <a:off x="5383600" y="5276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CRIS</a:t>
                </a:r>
              </a:p>
            </p:txBody>
          </p:sp>
          <p:sp>
            <p:nvSpPr>
              <p:cNvPr id="18" name="TextBox 105">
                <a:extLst>
                  <a:ext uri="{FF2B5EF4-FFF2-40B4-BE49-F238E27FC236}">
                    <a16:creationId xmlns:a16="http://schemas.microsoft.com/office/drawing/2014/main" id="{EAE4CFC7-9546-724E-923F-0B65630E4015}"/>
                  </a:ext>
                </a:extLst>
              </p:cNvPr>
              <p:cNvSpPr txBox="1">
                <a:spLocks noChangeArrowheads="1"/>
              </p:cNvSpPr>
              <p:nvPr/>
            </p:nvSpPr>
            <p:spPr bwMode="auto">
              <a:xfrm>
                <a:off x="4393000" y="5427311"/>
                <a:ext cx="1143000"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ISOLTRAP</a:t>
                </a:r>
              </a:p>
            </p:txBody>
          </p:sp>
          <p:sp>
            <p:nvSpPr>
              <p:cNvPr id="19" name="TextBox 107">
                <a:extLst>
                  <a:ext uri="{FF2B5EF4-FFF2-40B4-BE49-F238E27FC236}">
                    <a16:creationId xmlns:a16="http://schemas.microsoft.com/office/drawing/2014/main" id="{438103A3-AE79-1848-A003-B896F3C284EA}"/>
                  </a:ext>
                </a:extLst>
              </p:cNvPr>
              <p:cNvSpPr txBox="1">
                <a:spLocks noChangeArrowheads="1"/>
              </p:cNvSpPr>
              <p:nvPr/>
            </p:nvSpPr>
            <p:spPr bwMode="auto">
              <a:xfrm>
                <a:off x="3423037" y="5200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IDS</a:t>
                </a:r>
              </a:p>
            </p:txBody>
          </p:sp>
          <p:sp>
            <p:nvSpPr>
              <p:cNvPr id="20" name="TextBox 108">
                <a:extLst>
                  <a:ext uri="{FF2B5EF4-FFF2-40B4-BE49-F238E27FC236}">
                    <a16:creationId xmlns:a16="http://schemas.microsoft.com/office/drawing/2014/main" id="{BB417AD9-63B6-DE4C-93DB-60E43D11CD16}"/>
                  </a:ext>
                </a:extLst>
              </p:cNvPr>
              <p:cNvSpPr txBox="1">
                <a:spLocks noChangeArrowheads="1"/>
              </p:cNvSpPr>
              <p:nvPr/>
            </p:nvSpPr>
            <p:spPr bwMode="auto">
              <a:xfrm>
                <a:off x="4870837" y="2609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VITO</a:t>
                </a:r>
              </a:p>
            </p:txBody>
          </p:sp>
          <p:sp>
            <p:nvSpPr>
              <p:cNvPr id="21" name="TextBox 109">
                <a:extLst>
                  <a:ext uri="{FF2B5EF4-FFF2-40B4-BE49-F238E27FC236}">
                    <a16:creationId xmlns:a16="http://schemas.microsoft.com/office/drawing/2014/main" id="{C732FC57-8FE6-2448-8D01-8BE644E42546}"/>
                  </a:ext>
                </a:extLst>
              </p:cNvPr>
              <p:cNvSpPr txBox="1">
                <a:spLocks noChangeArrowheads="1"/>
              </p:cNvSpPr>
              <p:nvPr/>
            </p:nvSpPr>
            <p:spPr bwMode="auto">
              <a:xfrm>
                <a:off x="4337437" y="1914173"/>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3366FF"/>
                    </a:solidFill>
                    <a:latin typeface="Lucida Sans" charset="0"/>
                    <a:cs typeface="Lucida Sans" charset="0"/>
                  </a:rPr>
                  <a:t>TAS</a:t>
                </a:r>
              </a:p>
            </p:txBody>
          </p:sp>
          <p:sp>
            <p:nvSpPr>
              <p:cNvPr id="22" name="TextBox 114">
                <a:extLst>
                  <a:ext uri="{FF2B5EF4-FFF2-40B4-BE49-F238E27FC236}">
                    <a16:creationId xmlns:a16="http://schemas.microsoft.com/office/drawing/2014/main" id="{301B9186-49E5-E84D-9113-F48898EC2F9D}"/>
                  </a:ext>
                </a:extLst>
              </p:cNvPr>
              <p:cNvSpPr txBox="1">
                <a:spLocks noChangeArrowheads="1"/>
              </p:cNvSpPr>
              <p:nvPr/>
            </p:nvSpPr>
            <p:spPr bwMode="auto">
              <a:xfrm>
                <a:off x="5099437" y="2228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WISARD</a:t>
                </a:r>
              </a:p>
            </p:txBody>
          </p:sp>
          <p:sp>
            <p:nvSpPr>
              <p:cNvPr id="23" name="TextBox 115">
                <a:extLst>
                  <a:ext uri="{FF2B5EF4-FFF2-40B4-BE49-F238E27FC236}">
                    <a16:creationId xmlns:a16="http://schemas.microsoft.com/office/drawing/2014/main" id="{F492B246-A2B2-1C45-884C-FAB22983BA8D}"/>
                  </a:ext>
                </a:extLst>
              </p:cNvPr>
              <p:cNvSpPr txBox="1">
                <a:spLocks noChangeArrowheads="1"/>
              </p:cNvSpPr>
              <p:nvPr/>
            </p:nvSpPr>
            <p:spPr bwMode="auto">
              <a:xfrm>
                <a:off x="2661037" y="53526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NICOLE</a:t>
                </a:r>
              </a:p>
            </p:txBody>
          </p:sp>
          <p:cxnSp>
            <p:nvCxnSpPr>
              <p:cNvPr id="24" name="Straight Arrow Connector 7">
                <a:extLst>
                  <a:ext uri="{FF2B5EF4-FFF2-40B4-BE49-F238E27FC236}">
                    <a16:creationId xmlns:a16="http://schemas.microsoft.com/office/drawing/2014/main" id="{F26191BF-0764-DE49-979F-512F816C54C6}"/>
                  </a:ext>
                </a:extLst>
              </p:cNvPr>
              <p:cNvCxnSpPr>
                <a:stCxn id="15" idx="0"/>
              </p:cNvCxnSpPr>
              <p:nvPr/>
            </p:nvCxnSpPr>
            <p:spPr>
              <a:xfrm flipH="1" flipV="1">
                <a:off x="7570493" y="3981098"/>
                <a:ext cx="419100" cy="12192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118">
                <a:extLst>
                  <a:ext uri="{FF2B5EF4-FFF2-40B4-BE49-F238E27FC236}">
                    <a16:creationId xmlns:a16="http://schemas.microsoft.com/office/drawing/2014/main" id="{959196E0-7738-2545-9DD7-332A47F1CF7D}"/>
                  </a:ext>
                </a:extLst>
              </p:cNvPr>
              <p:cNvCxnSpPr>
                <a:stCxn id="15" idx="0"/>
              </p:cNvCxnSpPr>
              <p:nvPr/>
            </p:nvCxnSpPr>
            <p:spPr>
              <a:xfrm flipH="1" flipV="1">
                <a:off x="7113293" y="3904898"/>
                <a:ext cx="876300" cy="12954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119">
                <a:extLst>
                  <a:ext uri="{FF2B5EF4-FFF2-40B4-BE49-F238E27FC236}">
                    <a16:creationId xmlns:a16="http://schemas.microsoft.com/office/drawing/2014/main" id="{77173DA8-C3E4-8F42-8D9B-CE3A4C59EBB4}"/>
                  </a:ext>
                </a:extLst>
              </p:cNvPr>
              <p:cNvCxnSpPr>
                <a:stCxn id="16" idx="0"/>
              </p:cNvCxnSpPr>
              <p:nvPr/>
            </p:nvCxnSpPr>
            <p:spPr>
              <a:xfrm flipH="1" flipV="1">
                <a:off x="6547237" y="4438298"/>
                <a:ext cx="342900" cy="10668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27" name="TextBox 120">
                <a:extLst>
                  <a:ext uri="{FF2B5EF4-FFF2-40B4-BE49-F238E27FC236}">
                    <a16:creationId xmlns:a16="http://schemas.microsoft.com/office/drawing/2014/main" id="{C8FA498D-9E8B-CD41-8F5F-A246EE9B56D8}"/>
                  </a:ext>
                </a:extLst>
              </p:cNvPr>
              <p:cNvSpPr txBox="1">
                <a:spLocks noChangeArrowheads="1"/>
              </p:cNvSpPr>
              <p:nvPr/>
            </p:nvSpPr>
            <p:spPr bwMode="auto">
              <a:xfrm>
                <a:off x="7358744" y="5800725"/>
                <a:ext cx="1143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Travelling setups</a:t>
                </a:r>
              </a:p>
            </p:txBody>
          </p:sp>
          <p:cxnSp>
            <p:nvCxnSpPr>
              <p:cNvPr id="28" name="Straight Arrow Connector 121">
                <a:extLst>
                  <a:ext uri="{FF2B5EF4-FFF2-40B4-BE49-F238E27FC236}">
                    <a16:creationId xmlns:a16="http://schemas.microsoft.com/office/drawing/2014/main" id="{472BD0D9-4660-F042-BAA0-4447A543802F}"/>
                  </a:ext>
                </a:extLst>
              </p:cNvPr>
              <p:cNvCxnSpPr/>
              <p:nvPr/>
            </p:nvCxnSpPr>
            <p:spPr>
              <a:xfrm flipH="1" flipV="1">
                <a:off x="6928237" y="4362098"/>
                <a:ext cx="571500" cy="16764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122">
                <a:extLst>
                  <a:ext uri="{FF2B5EF4-FFF2-40B4-BE49-F238E27FC236}">
                    <a16:creationId xmlns:a16="http://schemas.microsoft.com/office/drawing/2014/main" id="{EB861FF3-5C87-AF42-84F4-E31D559F1C25}"/>
                  </a:ext>
                </a:extLst>
              </p:cNvPr>
              <p:cNvCxnSpPr>
                <a:stCxn id="17" idx="0"/>
              </p:cNvCxnSpPr>
              <p:nvPr/>
            </p:nvCxnSpPr>
            <p:spPr>
              <a:xfrm flipH="1" flipV="1">
                <a:off x="5785237" y="4514498"/>
                <a:ext cx="169863" cy="7620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123">
                <a:extLst>
                  <a:ext uri="{FF2B5EF4-FFF2-40B4-BE49-F238E27FC236}">
                    <a16:creationId xmlns:a16="http://schemas.microsoft.com/office/drawing/2014/main" id="{0192BE43-23DD-EC41-AF1D-C751D4096858}"/>
                  </a:ext>
                </a:extLst>
              </p:cNvPr>
              <p:cNvCxnSpPr>
                <a:stCxn id="18" idx="0"/>
              </p:cNvCxnSpPr>
              <p:nvPr/>
            </p:nvCxnSpPr>
            <p:spPr>
              <a:xfrm flipH="1" flipV="1">
                <a:off x="4947037" y="4666898"/>
                <a:ext cx="17463" cy="760413"/>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124">
                <a:extLst>
                  <a:ext uri="{FF2B5EF4-FFF2-40B4-BE49-F238E27FC236}">
                    <a16:creationId xmlns:a16="http://schemas.microsoft.com/office/drawing/2014/main" id="{98260989-B1DE-AE40-84BC-01A48922666F}"/>
                  </a:ext>
                </a:extLst>
              </p:cNvPr>
              <p:cNvCxnSpPr>
                <a:stCxn id="19" idx="0"/>
              </p:cNvCxnSpPr>
              <p:nvPr/>
            </p:nvCxnSpPr>
            <p:spPr>
              <a:xfrm flipV="1">
                <a:off x="3994537" y="4362098"/>
                <a:ext cx="114300" cy="8382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125">
                <a:extLst>
                  <a:ext uri="{FF2B5EF4-FFF2-40B4-BE49-F238E27FC236}">
                    <a16:creationId xmlns:a16="http://schemas.microsoft.com/office/drawing/2014/main" id="{0425BD69-4996-5B48-9B47-496E5F3CB206}"/>
                  </a:ext>
                </a:extLst>
              </p:cNvPr>
              <p:cNvCxnSpPr>
                <a:stCxn id="23" idx="0"/>
              </p:cNvCxnSpPr>
              <p:nvPr/>
            </p:nvCxnSpPr>
            <p:spPr>
              <a:xfrm flipV="1">
                <a:off x="3232537" y="4209698"/>
                <a:ext cx="381000" cy="11430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137">
                <a:extLst>
                  <a:ext uri="{FF2B5EF4-FFF2-40B4-BE49-F238E27FC236}">
                    <a16:creationId xmlns:a16="http://schemas.microsoft.com/office/drawing/2014/main" id="{3769C324-6FA3-334D-943F-A7E808EE5D60}"/>
                  </a:ext>
                </a:extLst>
              </p:cNvPr>
              <p:cNvCxnSpPr>
                <a:stCxn id="21" idx="2"/>
              </p:cNvCxnSpPr>
              <p:nvPr/>
            </p:nvCxnSpPr>
            <p:spPr>
              <a:xfrm flipH="1">
                <a:off x="4794637" y="2222148"/>
                <a:ext cx="114300" cy="1597025"/>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141">
                <a:extLst>
                  <a:ext uri="{FF2B5EF4-FFF2-40B4-BE49-F238E27FC236}">
                    <a16:creationId xmlns:a16="http://schemas.microsoft.com/office/drawing/2014/main" id="{93F3A227-D522-4F4A-99D7-04F975E8B093}"/>
                  </a:ext>
                </a:extLst>
              </p:cNvPr>
              <p:cNvCxnSpPr>
                <a:stCxn id="20" idx="2"/>
              </p:cNvCxnSpPr>
              <p:nvPr/>
            </p:nvCxnSpPr>
            <p:spPr>
              <a:xfrm>
                <a:off x="5442337" y="2917473"/>
                <a:ext cx="38100" cy="9017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144">
                <a:extLst>
                  <a:ext uri="{FF2B5EF4-FFF2-40B4-BE49-F238E27FC236}">
                    <a16:creationId xmlns:a16="http://schemas.microsoft.com/office/drawing/2014/main" id="{E14EEE1D-0AB7-EC4E-A3D9-A9F362ADF203}"/>
                  </a:ext>
                </a:extLst>
              </p:cNvPr>
              <p:cNvCxnSpPr>
                <a:stCxn id="22" idx="2"/>
              </p:cNvCxnSpPr>
              <p:nvPr/>
            </p:nvCxnSpPr>
            <p:spPr>
              <a:xfrm>
                <a:off x="5670937" y="2536473"/>
                <a:ext cx="114300" cy="8255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grpSp>
        <p:sp>
          <p:nvSpPr>
            <p:cNvPr id="14" name="TextBox 158">
              <a:extLst>
                <a:ext uri="{FF2B5EF4-FFF2-40B4-BE49-F238E27FC236}">
                  <a16:creationId xmlns:a16="http://schemas.microsoft.com/office/drawing/2014/main" id="{9F947379-71AE-D648-B66B-DEA13E2DC149}"/>
                </a:ext>
              </a:extLst>
            </p:cNvPr>
            <p:cNvSpPr txBox="1">
              <a:spLocks noChangeArrowheads="1"/>
            </p:cNvSpPr>
            <p:nvPr/>
          </p:nvSpPr>
          <p:spPr bwMode="auto">
            <a:xfrm>
              <a:off x="3886200" y="5927466"/>
              <a:ext cx="2698175" cy="646331"/>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dirty="0">
                  <a:solidFill>
                    <a:srgbClr val="0066FF"/>
                  </a:solidFill>
                  <a:latin typeface="Lucida Sans" charset="0"/>
                  <a:cs typeface="Lucida Sans" charset="0"/>
                </a:rPr>
                <a:t>Low energy experiments</a:t>
              </a:r>
            </a:p>
            <a:p>
              <a:pPr algn="ctr"/>
              <a:r>
                <a:rPr lang="en-US" sz="1800" dirty="0">
                  <a:solidFill>
                    <a:srgbClr val="0066FF"/>
                  </a:solidFill>
                  <a:latin typeface="Lucida Sans" charset="0"/>
                  <a:cs typeface="Lucida Sans" charset="0"/>
                </a:rPr>
                <a:t>(~ 60 </a:t>
              </a:r>
              <a:r>
                <a:rPr lang="en-US" sz="1800" dirty="0" err="1">
                  <a:solidFill>
                    <a:srgbClr val="0066FF"/>
                  </a:solidFill>
                  <a:latin typeface="Lucida Sans" charset="0"/>
                  <a:cs typeface="Lucida Sans" charset="0"/>
                </a:rPr>
                <a:t>keV</a:t>
              </a:r>
              <a:r>
                <a:rPr lang="en-US" sz="1800" dirty="0">
                  <a:solidFill>
                    <a:srgbClr val="0066FF"/>
                  </a:solidFill>
                  <a:latin typeface="Lucida Sans" charset="0"/>
                  <a:cs typeface="Lucida Sans" charset="0"/>
                </a:rPr>
                <a:t>)</a:t>
              </a:r>
            </a:p>
          </p:txBody>
        </p:sp>
      </p:grpSp>
      <p:sp>
        <p:nvSpPr>
          <p:cNvPr id="36" name="Rectangle 1">
            <a:extLst>
              <a:ext uri="{FF2B5EF4-FFF2-40B4-BE49-F238E27FC236}">
                <a16:creationId xmlns:a16="http://schemas.microsoft.com/office/drawing/2014/main" id="{9F7CD49A-D397-9C43-B1E3-6AE1EBDF8A16}"/>
              </a:ext>
            </a:extLst>
          </p:cNvPr>
          <p:cNvSpPr/>
          <p:nvPr/>
        </p:nvSpPr>
        <p:spPr>
          <a:xfrm>
            <a:off x="1017293" y="3285773"/>
            <a:ext cx="1371600" cy="1524000"/>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49">
            <a:extLst>
              <a:ext uri="{FF2B5EF4-FFF2-40B4-BE49-F238E27FC236}">
                <a16:creationId xmlns:a16="http://schemas.microsoft.com/office/drawing/2014/main" id="{0AAB93AC-880C-754A-B758-DF7C17BE9B2A}"/>
              </a:ext>
            </a:extLst>
          </p:cNvPr>
          <p:cNvSpPr/>
          <p:nvPr/>
        </p:nvSpPr>
        <p:spPr>
          <a:xfrm rot="940869">
            <a:off x="2287307" y="3243331"/>
            <a:ext cx="307404" cy="418335"/>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50">
            <a:extLst>
              <a:ext uri="{FF2B5EF4-FFF2-40B4-BE49-F238E27FC236}">
                <a16:creationId xmlns:a16="http://schemas.microsoft.com/office/drawing/2014/main" id="{98E716A8-6021-974B-9D05-F136C4EB74AA}"/>
              </a:ext>
            </a:extLst>
          </p:cNvPr>
          <p:cNvSpPr/>
          <p:nvPr/>
        </p:nvSpPr>
        <p:spPr>
          <a:xfrm rot="940869">
            <a:off x="739445" y="3477204"/>
            <a:ext cx="455007" cy="1206884"/>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Content Placeholder 5" descr="Screen Shot 2017-03-21 at 13.26.31 (2).png">
            <a:extLst>
              <a:ext uri="{FF2B5EF4-FFF2-40B4-BE49-F238E27FC236}">
                <a16:creationId xmlns:a16="http://schemas.microsoft.com/office/drawing/2014/main" id="{D086C0AB-B5B3-134E-9CC3-201A2F9BB124}"/>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47315" b="81528" l="24974" r="49818"/>
                    </a14:imgEffect>
                  </a14:imgLayer>
                </a14:imgProps>
              </a:ext>
              <a:ext uri="{28A0092B-C50C-407E-A947-70E740481C1C}">
                <a14:useLocalDpi xmlns:a14="http://schemas.microsoft.com/office/drawing/2010/main" val="0"/>
              </a:ext>
            </a:extLst>
          </a:blip>
          <a:srcRect l="25462" t="52915" r="50298" b="20348"/>
          <a:stretch/>
        </p:blipFill>
        <p:spPr bwMode="auto">
          <a:xfrm rot="838721">
            <a:off x="832138" y="3135679"/>
            <a:ext cx="1821541" cy="1130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0" name="Group 30">
            <a:extLst>
              <a:ext uri="{FF2B5EF4-FFF2-40B4-BE49-F238E27FC236}">
                <a16:creationId xmlns:a16="http://schemas.microsoft.com/office/drawing/2014/main" id="{B4EAFE4A-199E-7D40-B902-276613448168}"/>
              </a:ext>
            </a:extLst>
          </p:cNvPr>
          <p:cNvGrpSpPr/>
          <p:nvPr/>
        </p:nvGrpSpPr>
        <p:grpSpPr>
          <a:xfrm>
            <a:off x="133773" y="2030257"/>
            <a:ext cx="4511499" cy="4269107"/>
            <a:chOff x="133773" y="2030257"/>
            <a:chExt cx="4511499" cy="4269107"/>
          </a:xfrm>
        </p:grpSpPr>
        <p:sp>
          <p:nvSpPr>
            <p:cNvPr id="41" name="TextBox 116">
              <a:extLst>
                <a:ext uri="{FF2B5EF4-FFF2-40B4-BE49-F238E27FC236}">
                  <a16:creationId xmlns:a16="http://schemas.microsoft.com/office/drawing/2014/main" id="{5C8F7C0B-B21A-0C4A-91D9-0C8C08DA7771}"/>
                </a:ext>
              </a:extLst>
            </p:cNvPr>
            <p:cNvSpPr txBox="1">
              <a:spLocks noChangeArrowheads="1"/>
            </p:cNvSpPr>
            <p:nvPr/>
          </p:nvSpPr>
          <p:spPr bwMode="auto">
            <a:xfrm>
              <a:off x="214299" y="2185823"/>
              <a:ext cx="2960933" cy="738664"/>
            </a:xfrm>
            <a:prstGeom prst="rect">
              <a:avLst/>
            </a:prstGeom>
            <a:noFill/>
            <a:ln>
              <a:solidFill>
                <a:srgbClr val="FF00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HIE-ISOLDE RIB accelerator</a:t>
              </a:r>
            </a:p>
            <a:p>
              <a:pPr algn="ctr"/>
              <a:r>
                <a:rPr lang="en-US" sz="1400" dirty="0">
                  <a:latin typeface="Lucida Sans" charset="0"/>
                  <a:cs typeface="Lucida Sans" charset="0"/>
                </a:rPr>
                <a:t>2014-2018</a:t>
              </a:r>
            </a:p>
            <a:p>
              <a:pPr algn="ctr"/>
              <a:r>
                <a:rPr lang="en-US" sz="1400" dirty="0">
                  <a:latin typeface="Lucida Sans" charset="0"/>
                  <a:cs typeface="Lucida Sans" charset="0"/>
                </a:rPr>
                <a:t>Gradual increase to ~10 MeV/u</a:t>
              </a:r>
            </a:p>
          </p:txBody>
        </p:sp>
        <p:sp>
          <p:nvSpPr>
            <p:cNvPr id="42" name="TextBox 117">
              <a:extLst>
                <a:ext uri="{FF2B5EF4-FFF2-40B4-BE49-F238E27FC236}">
                  <a16:creationId xmlns:a16="http://schemas.microsoft.com/office/drawing/2014/main" id="{527670CC-985D-9E4E-897E-9829D2E148AB}"/>
                </a:ext>
              </a:extLst>
            </p:cNvPr>
            <p:cNvSpPr txBox="1">
              <a:spLocks noChangeArrowheads="1"/>
            </p:cNvSpPr>
            <p:nvPr/>
          </p:nvSpPr>
          <p:spPr bwMode="auto">
            <a:xfrm>
              <a:off x="3169063" y="2030257"/>
              <a:ext cx="1476209" cy="954107"/>
            </a:xfrm>
            <a:prstGeom prst="rect">
              <a:avLst/>
            </a:prstGeom>
            <a:noFill/>
            <a:ln>
              <a:solidFill>
                <a:srgbClr val="FF00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REX-ISOLDE</a:t>
              </a:r>
            </a:p>
            <a:p>
              <a:pPr algn="ctr"/>
              <a:r>
                <a:rPr lang="en-US" sz="1400" dirty="0">
                  <a:latin typeface="Lucida Sans" charset="0"/>
                  <a:cs typeface="Lucida Sans" charset="0"/>
                </a:rPr>
                <a:t>RIB accelerator</a:t>
              </a:r>
            </a:p>
            <a:p>
              <a:pPr algn="ctr"/>
              <a:r>
                <a:rPr lang="en-US" sz="1400" dirty="0">
                  <a:latin typeface="Lucida Sans" charset="0"/>
                  <a:cs typeface="Lucida Sans" charset="0"/>
                </a:rPr>
                <a:t>Since 2001 </a:t>
              </a:r>
            </a:p>
            <a:p>
              <a:pPr algn="ctr"/>
              <a:r>
                <a:rPr lang="en-US" sz="1400" dirty="0">
                  <a:latin typeface="Lucida Sans" charset="0"/>
                  <a:cs typeface="Lucida Sans" charset="0"/>
                </a:rPr>
                <a:t>2.8 MeV/u</a:t>
              </a:r>
            </a:p>
          </p:txBody>
        </p:sp>
        <p:cxnSp>
          <p:nvCxnSpPr>
            <p:cNvPr id="43" name="Straight Arrow Connector 131">
              <a:extLst>
                <a:ext uri="{FF2B5EF4-FFF2-40B4-BE49-F238E27FC236}">
                  <a16:creationId xmlns:a16="http://schemas.microsoft.com/office/drawing/2014/main" id="{80C76F48-6BFA-7441-BFA5-984DF3E87B08}"/>
                </a:ext>
              </a:extLst>
            </p:cNvPr>
            <p:cNvCxnSpPr/>
            <p:nvPr/>
          </p:nvCxnSpPr>
          <p:spPr>
            <a:xfrm>
              <a:off x="2522646" y="2924487"/>
              <a:ext cx="735327" cy="58988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135">
              <a:extLst>
                <a:ext uri="{FF2B5EF4-FFF2-40B4-BE49-F238E27FC236}">
                  <a16:creationId xmlns:a16="http://schemas.microsoft.com/office/drawing/2014/main" id="{A185E045-F314-2A4B-B713-587C185C7AA6}"/>
                </a:ext>
              </a:extLst>
            </p:cNvPr>
            <p:cNvCxnSpPr/>
            <p:nvPr/>
          </p:nvCxnSpPr>
          <p:spPr>
            <a:xfrm>
              <a:off x="4444567" y="2992044"/>
              <a:ext cx="179702" cy="47102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5" name="TextBox 110">
              <a:extLst>
                <a:ext uri="{FF2B5EF4-FFF2-40B4-BE49-F238E27FC236}">
                  <a16:creationId xmlns:a16="http://schemas.microsoft.com/office/drawing/2014/main" id="{0CCABE49-AD91-3745-8961-987E78E507B6}"/>
                </a:ext>
              </a:extLst>
            </p:cNvPr>
            <p:cNvSpPr txBox="1">
              <a:spLocks noChangeArrowheads="1"/>
            </p:cNvSpPr>
            <p:nvPr/>
          </p:nvSpPr>
          <p:spPr bwMode="auto">
            <a:xfrm>
              <a:off x="1703093" y="5200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FF0000"/>
                  </a:solidFill>
                  <a:latin typeface="Lucida Sans" charset="0"/>
                  <a:cs typeface="Lucida Sans" charset="0"/>
                </a:rPr>
                <a:t>MINIBALL</a:t>
              </a:r>
            </a:p>
          </p:txBody>
        </p:sp>
        <p:sp>
          <p:nvSpPr>
            <p:cNvPr id="46" name="TextBox 111">
              <a:extLst>
                <a:ext uri="{FF2B5EF4-FFF2-40B4-BE49-F238E27FC236}">
                  <a16:creationId xmlns:a16="http://schemas.microsoft.com/office/drawing/2014/main" id="{E1B2F30E-3E78-4742-80A0-C7ED3F4A2430}"/>
                </a:ext>
              </a:extLst>
            </p:cNvPr>
            <p:cNvSpPr txBox="1">
              <a:spLocks noChangeArrowheads="1"/>
            </p:cNvSpPr>
            <p:nvPr/>
          </p:nvSpPr>
          <p:spPr bwMode="auto">
            <a:xfrm>
              <a:off x="971973" y="5581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FF0000"/>
                  </a:solidFill>
                  <a:latin typeface="Lucida Sans" charset="0"/>
                  <a:cs typeface="Lucida Sans" charset="0"/>
                </a:rPr>
                <a:t>ISS</a:t>
              </a:r>
            </a:p>
          </p:txBody>
        </p:sp>
        <p:sp>
          <p:nvSpPr>
            <p:cNvPr id="47" name="TextBox 112">
              <a:extLst>
                <a:ext uri="{FF2B5EF4-FFF2-40B4-BE49-F238E27FC236}">
                  <a16:creationId xmlns:a16="http://schemas.microsoft.com/office/drawing/2014/main" id="{59A1BD6F-C118-EC48-9F41-61A99734E938}"/>
                </a:ext>
              </a:extLst>
            </p:cNvPr>
            <p:cNvSpPr txBox="1">
              <a:spLocks noChangeArrowheads="1"/>
            </p:cNvSpPr>
            <p:nvPr/>
          </p:nvSpPr>
          <p:spPr bwMode="auto">
            <a:xfrm>
              <a:off x="133773" y="5108768"/>
              <a:ext cx="1143000" cy="523875"/>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FF0000"/>
                  </a:solidFill>
                  <a:latin typeface="Lucida Sans" charset="0"/>
                  <a:cs typeface="Lucida Sans" charset="0"/>
                </a:rPr>
                <a:t>Scattering</a:t>
              </a:r>
            </a:p>
            <a:p>
              <a:pPr algn="ctr"/>
              <a:r>
                <a:rPr lang="en-US" sz="1400" dirty="0">
                  <a:solidFill>
                    <a:srgbClr val="FF0000"/>
                  </a:solidFill>
                  <a:latin typeface="Lucida Sans" charset="0"/>
                  <a:cs typeface="Lucida Sans" charset="0"/>
                </a:rPr>
                <a:t>Chamber</a:t>
              </a:r>
            </a:p>
          </p:txBody>
        </p:sp>
        <p:cxnSp>
          <p:nvCxnSpPr>
            <p:cNvPr id="48" name="Straight Arrow Connector 126">
              <a:extLst>
                <a:ext uri="{FF2B5EF4-FFF2-40B4-BE49-F238E27FC236}">
                  <a16:creationId xmlns:a16="http://schemas.microsoft.com/office/drawing/2014/main" id="{70A8AF05-F60D-2548-8612-D8E0D0833430}"/>
                </a:ext>
              </a:extLst>
            </p:cNvPr>
            <p:cNvCxnSpPr/>
            <p:nvPr/>
          </p:nvCxnSpPr>
          <p:spPr>
            <a:xfrm flipH="1" flipV="1">
              <a:off x="2191173" y="4047773"/>
              <a:ext cx="114300" cy="11525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127">
              <a:extLst>
                <a:ext uri="{FF2B5EF4-FFF2-40B4-BE49-F238E27FC236}">
                  <a16:creationId xmlns:a16="http://schemas.microsoft.com/office/drawing/2014/main" id="{DA8E8830-C035-7548-86F3-F228823BC6E3}"/>
                </a:ext>
              </a:extLst>
            </p:cNvPr>
            <p:cNvCxnSpPr>
              <a:stCxn id="46" idx="0"/>
            </p:cNvCxnSpPr>
            <p:nvPr/>
          </p:nvCxnSpPr>
          <p:spPr>
            <a:xfrm flipV="1">
              <a:off x="1543473" y="4276373"/>
              <a:ext cx="190500" cy="13049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129">
              <a:extLst>
                <a:ext uri="{FF2B5EF4-FFF2-40B4-BE49-F238E27FC236}">
                  <a16:creationId xmlns:a16="http://schemas.microsoft.com/office/drawing/2014/main" id="{9B0D27B8-49C8-DC44-AE63-C51EDB6865B0}"/>
                </a:ext>
              </a:extLst>
            </p:cNvPr>
            <p:cNvCxnSpPr>
              <a:stCxn id="47" idx="0"/>
            </p:cNvCxnSpPr>
            <p:nvPr/>
          </p:nvCxnSpPr>
          <p:spPr>
            <a:xfrm flipV="1">
              <a:off x="857673" y="3971573"/>
              <a:ext cx="190500" cy="11525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1" name="Rectangle 8">
              <a:extLst>
                <a:ext uri="{FF2B5EF4-FFF2-40B4-BE49-F238E27FC236}">
                  <a16:creationId xmlns:a16="http://schemas.microsoft.com/office/drawing/2014/main" id="{935B4600-A4A7-2D47-A310-0EFD593B5D25}"/>
                </a:ext>
              </a:extLst>
            </p:cNvPr>
            <p:cNvSpPr/>
            <p:nvPr/>
          </p:nvSpPr>
          <p:spPr>
            <a:xfrm>
              <a:off x="269191" y="5930032"/>
              <a:ext cx="2749471" cy="369332"/>
            </a:xfrm>
            <a:prstGeom prst="rect">
              <a:avLst/>
            </a:prstGeom>
            <a:solidFill>
              <a:schemeClr val="bg1"/>
            </a:solidFill>
            <a:ln>
              <a:solidFill>
                <a:srgbClr val="FF0000"/>
              </a:solidFill>
            </a:ln>
          </p:spPr>
          <p:txBody>
            <a:bodyPr wrap="none">
              <a:spAutoFit/>
            </a:bodyPr>
            <a:lstStyle/>
            <a:p>
              <a:pPr algn="ctr"/>
              <a:r>
                <a:rPr lang="en-US" dirty="0">
                  <a:solidFill>
                    <a:srgbClr val="FF0000"/>
                  </a:solidFill>
                  <a:latin typeface="Lucida Sans" charset="0"/>
                  <a:cs typeface="Lucida Sans" charset="0"/>
                </a:rPr>
                <a:t>High energy experiments</a:t>
              </a:r>
            </a:p>
          </p:txBody>
        </p:sp>
      </p:grpSp>
      <p:sp>
        <p:nvSpPr>
          <p:cNvPr id="52" name="TextBox 9">
            <a:extLst>
              <a:ext uri="{FF2B5EF4-FFF2-40B4-BE49-F238E27FC236}">
                <a16:creationId xmlns:a16="http://schemas.microsoft.com/office/drawing/2014/main" id="{930372A9-A522-D344-AD66-BAF62C0CFD22}"/>
              </a:ext>
            </a:extLst>
          </p:cNvPr>
          <p:cNvSpPr txBox="1"/>
          <p:nvPr/>
        </p:nvSpPr>
        <p:spPr>
          <a:xfrm>
            <a:off x="3688068" y="1211834"/>
            <a:ext cx="1710725" cy="369332"/>
          </a:xfrm>
          <a:prstGeom prst="rect">
            <a:avLst/>
          </a:prstGeom>
          <a:noFill/>
          <a:ln>
            <a:solidFill>
              <a:schemeClr val="tx1"/>
            </a:solidFill>
          </a:ln>
        </p:spPr>
        <p:txBody>
          <a:bodyPr wrap="none" rtlCol="0">
            <a:spAutoFit/>
          </a:bodyPr>
          <a:lstStyle/>
          <a:p>
            <a:r>
              <a:rPr lang="en-US" dirty="0"/>
              <a:t>RIB production</a:t>
            </a:r>
          </a:p>
        </p:txBody>
      </p:sp>
      <p:cxnSp>
        <p:nvCxnSpPr>
          <p:cNvPr id="53" name="Straight Arrow Connector 3">
            <a:extLst>
              <a:ext uri="{FF2B5EF4-FFF2-40B4-BE49-F238E27FC236}">
                <a16:creationId xmlns:a16="http://schemas.microsoft.com/office/drawing/2014/main" id="{C63C95EC-3D6C-4946-8C2F-BF61120494EC}"/>
              </a:ext>
            </a:extLst>
          </p:cNvPr>
          <p:cNvCxnSpPr/>
          <p:nvPr/>
        </p:nvCxnSpPr>
        <p:spPr>
          <a:xfrm flipH="1">
            <a:off x="8145345" y="2752373"/>
            <a:ext cx="922456" cy="386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1">
            <a:extLst>
              <a:ext uri="{FF2B5EF4-FFF2-40B4-BE49-F238E27FC236}">
                <a16:creationId xmlns:a16="http://schemas.microsoft.com/office/drawing/2014/main" id="{87D25EA1-0F51-D443-97C0-D1514762BC44}"/>
              </a:ext>
            </a:extLst>
          </p:cNvPr>
          <p:cNvCxnSpPr/>
          <p:nvPr/>
        </p:nvCxnSpPr>
        <p:spPr>
          <a:xfrm flipH="1" flipV="1">
            <a:off x="7113293" y="2169245"/>
            <a:ext cx="1497307" cy="58312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Oval 4">
            <a:extLst>
              <a:ext uri="{FF2B5EF4-FFF2-40B4-BE49-F238E27FC236}">
                <a16:creationId xmlns:a16="http://schemas.microsoft.com/office/drawing/2014/main" id="{4323C0E0-EFCB-9D41-8C8E-08768F3254D4}"/>
              </a:ext>
            </a:extLst>
          </p:cNvPr>
          <p:cNvSpPr/>
          <p:nvPr/>
        </p:nvSpPr>
        <p:spPr>
          <a:xfrm>
            <a:off x="6884693" y="2030257"/>
            <a:ext cx="190500" cy="21554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3">
            <a:extLst>
              <a:ext uri="{FF2B5EF4-FFF2-40B4-BE49-F238E27FC236}">
                <a16:creationId xmlns:a16="http://schemas.microsoft.com/office/drawing/2014/main" id="{DBA61B60-EBCD-9745-82D6-AA928445CBAB}"/>
              </a:ext>
            </a:extLst>
          </p:cNvPr>
          <p:cNvSpPr/>
          <p:nvPr/>
        </p:nvSpPr>
        <p:spPr>
          <a:xfrm>
            <a:off x="7888357" y="2672567"/>
            <a:ext cx="190500" cy="21554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27">
            <a:extLst>
              <a:ext uri="{FF2B5EF4-FFF2-40B4-BE49-F238E27FC236}">
                <a16:creationId xmlns:a16="http://schemas.microsoft.com/office/drawing/2014/main" id="{5D37D492-A809-294A-954C-067253E9EDB9}"/>
              </a:ext>
            </a:extLst>
          </p:cNvPr>
          <p:cNvGrpSpPr/>
          <p:nvPr/>
        </p:nvGrpSpPr>
        <p:grpSpPr>
          <a:xfrm>
            <a:off x="6200802" y="2245773"/>
            <a:ext cx="860016" cy="1703081"/>
            <a:chOff x="6200802" y="2245773"/>
            <a:chExt cx="860016" cy="1703081"/>
          </a:xfrm>
        </p:grpSpPr>
        <p:cxnSp>
          <p:nvCxnSpPr>
            <p:cNvPr id="58" name="Straight Connector 14">
              <a:extLst>
                <a:ext uri="{FF2B5EF4-FFF2-40B4-BE49-F238E27FC236}">
                  <a16:creationId xmlns:a16="http://schemas.microsoft.com/office/drawing/2014/main" id="{F2C5DBB0-A585-C84C-90B0-6A5DA7B40280}"/>
                </a:ext>
              </a:extLst>
            </p:cNvPr>
            <p:cNvCxnSpPr/>
            <p:nvPr/>
          </p:nvCxnSpPr>
          <p:spPr>
            <a:xfrm flipH="1">
              <a:off x="6579894" y="2245773"/>
              <a:ext cx="307788" cy="5066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61">
              <a:extLst>
                <a:ext uri="{FF2B5EF4-FFF2-40B4-BE49-F238E27FC236}">
                  <a16:creationId xmlns:a16="http://schemas.microsoft.com/office/drawing/2014/main" id="{6A7E665B-F03F-3646-95CB-48BB17C00A9C}"/>
                </a:ext>
              </a:extLst>
            </p:cNvPr>
            <p:cNvCxnSpPr/>
            <p:nvPr/>
          </p:nvCxnSpPr>
          <p:spPr>
            <a:xfrm>
              <a:off x="6647476" y="2779173"/>
              <a:ext cx="390627" cy="16334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0" name="Straight Connector 63">
              <a:extLst>
                <a:ext uri="{FF2B5EF4-FFF2-40B4-BE49-F238E27FC236}">
                  <a16:creationId xmlns:a16="http://schemas.microsoft.com/office/drawing/2014/main" id="{C6510EB1-F83B-2B4D-ACE7-55C6AA3EE951}"/>
                </a:ext>
              </a:extLst>
            </p:cNvPr>
            <p:cNvCxnSpPr/>
            <p:nvPr/>
          </p:nvCxnSpPr>
          <p:spPr>
            <a:xfrm>
              <a:off x="7044950" y="2966130"/>
              <a:ext cx="15868" cy="54824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1" name="Straight Connector 66">
              <a:extLst>
                <a:ext uri="{FF2B5EF4-FFF2-40B4-BE49-F238E27FC236}">
                  <a16:creationId xmlns:a16="http://schemas.microsoft.com/office/drawing/2014/main" id="{7A7027F9-BD39-094B-863B-CF1D79293469}"/>
                </a:ext>
              </a:extLst>
            </p:cNvPr>
            <p:cNvCxnSpPr/>
            <p:nvPr/>
          </p:nvCxnSpPr>
          <p:spPr>
            <a:xfrm flipH="1">
              <a:off x="6200802" y="3545099"/>
              <a:ext cx="798191" cy="40375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2" name="Straight Connector 68">
            <a:extLst>
              <a:ext uri="{FF2B5EF4-FFF2-40B4-BE49-F238E27FC236}">
                <a16:creationId xmlns:a16="http://schemas.microsoft.com/office/drawing/2014/main" id="{5CAB1F50-61C5-F644-AFA8-AFEE97EFD530}"/>
              </a:ext>
            </a:extLst>
          </p:cNvPr>
          <p:cNvCxnSpPr/>
          <p:nvPr/>
        </p:nvCxnSpPr>
        <p:spPr>
          <a:xfrm>
            <a:off x="5764953" y="3622817"/>
            <a:ext cx="975197" cy="1416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63" name="Group 31">
            <a:extLst>
              <a:ext uri="{FF2B5EF4-FFF2-40B4-BE49-F238E27FC236}">
                <a16:creationId xmlns:a16="http://schemas.microsoft.com/office/drawing/2014/main" id="{D806D639-FDFF-C742-8A52-60737AC7C3B3}"/>
              </a:ext>
            </a:extLst>
          </p:cNvPr>
          <p:cNvGrpSpPr/>
          <p:nvPr/>
        </p:nvGrpSpPr>
        <p:grpSpPr>
          <a:xfrm>
            <a:off x="7137106" y="2916251"/>
            <a:ext cx="846501" cy="988295"/>
            <a:chOff x="7137106" y="2916251"/>
            <a:chExt cx="846501" cy="988295"/>
          </a:xfrm>
        </p:grpSpPr>
        <p:grpSp>
          <p:nvGrpSpPr>
            <p:cNvPr id="64" name="Group 26">
              <a:extLst>
                <a:ext uri="{FF2B5EF4-FFF2-40B4-BE49-F238E27FC236}">
                  <a16:creationId xmlns:a16="http://schemas.microsoft.com/office/drawing/2014/main" id="{C9854813-0463-C446-943D-8240D5FE52EE}"/>
                </a:ext>
              </a:extLst>
            </p:cNvPr>
            <p:cNvGrpSpPr/>
            <p:nvPr/>
          </p:nvGrpSpPr>
          <p:grpSpPr>
            <a:xfrm>
              <a:off x="7137106" y="2916251"/>
              <a:ext cx="846501" cy="566372"/>
              <a:chOff x="7137106" y="2916251"/>
              <a:chExt cx="846501" cy="566372"/>
            </a:xfrm>
          </p:grpSpPr>
          <p:cxnSp>
            <p:nvCxnSpPr>
              <p:cNvPr id="66" name="Straight Connector 70">
                <a:extLst>
                  <a:ext uri="{FF2B5EF4-FFF2-40B4-BE49-F238E27FC236}">
                    <a16:creationId xmlns:a16="http://schemas.microsoft.com/office/drawing/2014/main" id="{CDA59501-0898-DB4D-B25C-CDA8EEEBF723}"/>
                  </a:ext>
                </a:extLst>
              </p:cNvPr>
              <p:cNvCxnSpPr/>
              <p:nvPr/>
            </p:nvCxnSpPr>
            <p:spPr>
              <a:xfrm>
                <a:off x="7961940" y="2916251"/>
                <a:ext cx="21667" cy="36952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Straight Connector 73">
                <a:extLst>
                  <a:ext uri="{FF2B5EF4-FFF2-40B4-BE49-F238E27FC236}">
                    <a16:creationId xmlns:a16="http://schemas.microsoft.com/office/drawing/2014/main" id="{0322655C-677E-7E43-A28E-F164270AF2EA}"/>
                  </a:ext>
                </a:extLst>
              </p:cNvPr>
              <p:cNvCxnSpPr/>
              <p:nvPr/>
            </p:nvCxnSpPr>
            <p:spPr>
              <a:xfrm flipH="1">
                <a:off x="7137106" y="3291349"/>
                <a:ext cx="817375" cy="19127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5" name="Straight Connector 75">
              <a:extLst>
                <a:ext uri="{FF2B5EF4-FFF2-40B4-BE49-F238E27FC236}">
                  <a16:creationId xmlns:a16="http://schemas.microsoft.com/office/drawing/2014/main" id="{3CBC2CAB-5432-F445-BFF5-0C1D2EA95726}"/>
                </a:ext>
              </a:extLst>
            </p:cNvPr>
            <p:cNvCxnSpPr/>
            <p:nvPr/>
          </p:nvCxnSpPr>
          <p:spPr>
            <a:xfrm flipH="1">
              <a:off x="7504059" y="3401404"/>
              <a:ext cx="118911" cy="50314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pic>
        <p:nvPicPr>
          <p:cNvPr id="68" name="Picture 2">
            <a:extLst>
              <a:ext uri="{FF2B5EF4-FFF2-40B4-BE49-F238E27FC236}">
                <a16:creationId xmlns:a16="http://schemas.microsoft.com/office/drawing/2014/main" id="{6EF3C6ED-BA8E-6B42-9E83-C980E7D6F0CB}"/>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86600" y="6400800"/>
            <a:ext cx="2046288" cy="446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4930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63"/>
                                        </p:tgtEl>
                                        <p:attrNameLst>
                                          <p:attrName>style.visibility</p:attrName>
                                        </p:attrNameLst>
                                      </p:cBhvr>
                                      <p:to>
                                        <p:strVal val="visible"/>
                                      </p:to>
                                    </p:set>
                                    <p:animEffect transition="in" filter="wipe(up)">
                                      <p:cBhvr>
                                        <p:cTn id="7" dur="500"/>
                                        <p:tgtEl>
                                          <p:spTgt spid="63"/>
                                        </p:tgtEl>
                                      </p:cBhvr>
                                    </p:animEffect>
                                  </p:childTnLst>
                                </p:cTn>
                              </p:par>
                            </p:childTnLst>
                          </p:cTn>
                        </p:par>
                        <p:par>
                          <p:cTn id="8" fill="hold">
                            <p:stCondLst>
                              <p:cond delay="1000"/>
                            </p:stCondLst>
                            <p:childTnLst>
                              <p:par>
                                <p:cTn id="9" presetID="22" presetClass="entr" presetSubtype="1" fill="hold" nodeType="afterEffect">
                                  <p:stCondLst>
                                    <p:cond delay="250"/>
                                  </p:stCondLst>
                                  <p:childTnLst>
                                    <p:set>
                                      <p:cBhvr>
                                        <p:cTn id="10" dur="1" fill="hold">
                                          <p:stCondLst>
                                            <p:cond delay="0"/>
                                          </p:stCondLst>
                                        </p:cTn>
                                        <p:tgtEl>
                                          <p:spTgt spid="57"/>
                                        </p:tgtEl>
                                        <p:attrNameLst>
                                          <p:attrName>style.visibility</p:attrName>
                                        </p:attrNameLst>
                                      </p:cBhvr>
                                      <p:to>
                                        <p:strVal val="visible"/>
                                      </p:to>
                                    </p:set>
                                    <p:animEffect transition="in" filter="wipe(up)">
                                      <p:cBhvr>
                                        <p:cTn id="11" dur="500"/>
                                        <p:tgtEl>
                                          <p:spTgt spid="57"/>
                                        </p:tgtEl>
                                      </p:cBhvr>
                                    </p:animEffect>
                                  </p:childTnLst>
                                </p:cTn>
                              </p:par>
                            </p:childTnLst>
                          </p:cTn>
                        </p:par>
                        <p:par>
                          <p:cTn id="12" fill="hold">
                            <p:stCondLst>
                              <p:cond delay="1750"/>
                            </p:stCondLst>
                            <p:childTnLst>
                              <p:par>
                                <p:cTn id="13" presetID="10" presetClass="entr" presetSubtype="0" fill="hold" nodeType="after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2750"/>
                            </p:stCondLst>
                            <p:childTnLst>
                              <p:par>
                                <p:cTn id="17" presetID="22" presetClass="entr" presetSubtype="2" fill="hold" nodeType="after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wipe(right)">
                                      <p:cBhvr>
                                        <p:cTn id="19" dur="500"/>
                                        <p:tgtEl>
                                          <p:spTgt spid="62"/>
                                        </p:tgtEl>
                                      </p:cBhvr>
                                    </p:animEffect>
                                  </p:childTnLst>
                                </p:cTn>
                              </p:par>
                            </p:childTnLst>
                          </p:cTn>
                        </p:par>
                        <p:par>
                          <p:cTn id="20" fill="hold">
                            <p:stCondLst>
                              <p:cond delay="3750"/>
                            </p:stCondLst>
                            <p:childTnLst>
                              <p:par>
                                <p:cTn id="21" presetID="10" presetClass="entr" presetSubtype="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9" name="Text Box 9"/>
          <p:cNvSpPr txBox="1">
            <a:spLocks noChangeArrowheads="1"/>
          </p:cNvSpPr>
          <p:nvPr/>
        </p:nvSpPr>
        <p:spPr bwMode="auto">
          <a:xfrm>
            <a:off x="755650" y="5105400"/>
            <a:ext cx="3701855"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Coulomb Excitation</a:t>
            </a:r>
            <a:r>
              <a:rPr lang="fr-FR" sz="1600" b="1" dirty="0"/>
              <a:t>, 	Neutron </a:t>
            </a:r>
            <a:r>
              <a:rPr lang="fr-FR" sz="1600" b="1" dirty="0" err="1"/>
              <a:t>rich</a:t>
            </a:r>
            <a:r>
              <a:rPr lang="fr-FR" sz="1600" b="1" dirty="0"/>
              <a:t> </a:t>
            </a:r>
            <a:r>
              <a:rPr lang="fr-FR" sz="1600" b="1" dirty="0" err="1"/>
              <a:t>Nuclei</a:t>
            </a:r>
            <a:endParaRPr lang="fr-FR" sz="1600" b="1" dirty="0"/>
          </a:p>
        </p:txBody>
      </p:sp>
      <p:sp>
        <p:nvSpPr>
          <p:cNvPr id="97290" name="Text Box 10"/>
          <p:cNvSpPr txBox="1">
            <a:spLocks noChangeArrowheads="1"/>
          </p:cNvSpPr>
          <p:nvPr/>
        </p:nvSpPr>
        <p:spPr bwMode="auto">
          <a:xfrm>
            <a:off x="755650" y="5562600"/>
            <a:ext cx="4982053"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transfert</a:t>
            </a:r>
            <a:r>
              <a:rPr lang="fr-FR" sz="1600" b="1" dirty="0"/>
              <a:t>, of 1 or </a:t>
            </a:r>
            <a:r>
              <a:rPr lang="fr-FR" sz="1600" b="1" dirty="0" err="1"/>
              <a:t>several</a:t>
            </a:r>
            <a:r>
              <a:rPr lang="fr-FR" sz="1600" b="1" dirty="0"/>
              <a:t> </a:t>
            </a:r>
            <a:r>
              <a:rPr lang="fr-FR" sz="1600" b="1" dirty="0" err="1"/>
              <a:t>nucleons</a:t>
            </a:r>
            <a:r>
              <a:rPr lang="fr-FR" sz="1600" b="1" dirty="0"/>
              <a:t> for neutron </a:t>
            </a:r>
            <a:r>
              <a:rPr lang="fr-FR" sz="1600" b="1" dirty="0" err="1"/>
              <a:t>rich</a:t>
            </a:r>
            <a:r>
              <a:rPr lang="fr-FR" sz="1600" b="1" dirty="0"/>
              <a:t> </a:t>
            </a:r>
            <a:r>
              <a:rPr lang="fr-FR" sz="1600" b="1" dirty="0" err="1"/>
              <a:t>nuclei</a:t>
            </a:r>
            <a:endParaRPr lang="fr-FR" sz="1600" b="1" dirty="0"/>
          </a:p>
        </p:txBody>
      </p:sp>
      <p:sp>
        <p:nvSpPr>
          <p:cNvPr id="97291" name="Text Box 11"/>
          <p:cNvSpPr txBox="1">
            <a:spLocks noChangeArrowheads="1"/>
          </p:cNvSpPr>
          <p:nvPr/>
        </p:nvSpPr>
        <p:spPr bwMode="auto">
          <a:xfrm>
            <a:off x="1925638" y="5994400"/>
            <a:ext cx="1265591" cy="338554"/>
          </a:xfrm>
          <a:prstGeom prst="rect">
            <a:avLst/>
          </a:prstGeom>
          <a:noFill/>
          <a:ln w="9525">
            <a:noFill/>
            <a:miter lim="800000"/>
            <a:headEnd/>
            <a:tailEnd/>
          </a:ln>
          <a:effectLst/>
        </p:spPr>
        <p:txBody>
          <a:bodyPr wrap="none">
            <a:prstTxWarp prst="textNoShape">
              <a:avLst/>
            </a:prstTxWarp>
            <a:spAutoFit/>
          </a:bodyPr>
          <a:lstStyle/>
          <a:p>
            <a:r>
              <a:rPr lang="fr-FR" sz="1600" b="1" dirty="0" err="1"/>
              <a:t>Astrophysics</a:t>
            </a:r>
            <a:endParaRPr lang="fr-FR" sz="1600" b="1" dirty="0"/>
          </a:p>
        </p:txBody>
      </p:sp>
      <p:sp>
        <p:nvSpPr>
          <p:cNvPr id="97292" name="Text Box 12"/>
          <p:cNvSpPr txBox="1">
            <a:spLocks noChangeArrowheads="1"/>
          </p:cNvSpPr>
          <p:nvPr/>
        </p:nvSpPr>
        <p:spPr bwMode="auto">
          <a:xfrm>
            <a:off x="4302125" y="6002337"/>
            <a:ext cx="1652588" cy="336550"/>
          </a:xfrm>
          <a:prstGeom prst="rect">
            <a:avLst/>
          </a:prstGeom>
          <a:noFill/>
          <a:ln w="9525">
            <a:noFill/>
            <a:miter lim="800000"/>
            <a:headEnd/>
            <a:tailEnd/>
          </a:ln>
          <a:effectLst/>
        </p:spPr>
        <p:txBody>
          <a:bodyPr wrap="none">
            <a:prstTxWarp prst="textNoShape">
              <a:avLst/>
            </a:prstTxWarp>
            <a:spAutoFit/>
          </a:bodyPr>
          <a:lstStyle/>
          <a:p>
            <a:r>
              <a:rPr lang="fr-FR" sz="1600" b="1" dirty="0"/>
              <a:t>H(</a:t>
            </a:r>
            <a:r>
              <a:rPr lang="fr-FR" sz="1600" b="1" baseline="30000" dirty="0"/>
              <a:t>19</a:t>
            </a:r>
            <a:r>
              <a:rPr lang="fr-FR" sz="1600" b="1" dirty="0"/>
              <a:t>Ne, </a:t>
            </a:r>
            <a:r>
              <a:rPr lang="fr-FR" sz="1600" b="1" baseline="30000" dirty="0"/>
              <a:t>20</a:t>
            </a:r>
            <a:r>
              <a:rPr lang="fr-FR" sz="1600" b="1" dirty="0"/>
              <a:t>Ne)</a:t>
            </a:r>
            <a:r>
              <a:rPr lang="fr-FR" sz="1600" b="1" dirty="0">
                <a:latin typeface="Symbol" charset="2"/>
              </a:rPr>
              <a:t>g</a:t>
            </a:r>
          </a:p>
        </p:txBody>
      </p:sp>
      <p:sp>
        <p:nvSpPr>
          <p:cNvPr id="97293" name="Text Box 13"/>
          <p:cNvSpPr txBox="1">
            <a:spLocks noChangeArrowheads="1"/>
          </p:cNvSpPr>
          <p:nvPr/>
        </p:nvSpPr>
        <p:spPr bwMode="auto">
          <a:xfrm>
            <a:off x="6102350" y="6010275"/>
            <a:ext cx="1922463" cy="336550"/>
          </a:xfrm>
          <a:prstGeom prst="rect">
            <a:avLst/>
          </a:prstGeom>
          <a:noFill/>
          <a:ln w="9525">
            <a:noFill/>
            <a:miter lim="800000"/>
            <a:headEnd/>
            <a:tailEnd/>
          </a:ln>
          <a:effectLst/>
        </p:spPr>
        <p:txBody>
          <a:bodyPr wrap="none">
            <a:prstTxWarp prst="textNoShape">
              <a:avLst/>
            </a:prstTxWarp>
            <a:spAutoFit/>
          </a:bodyPr>
          <a:lstStyle/>
          <a:p>
            <a:r>
              <a:rPr lang="fr-FR" sz="1600" b="1" baseline="30000" dirty="0"/>
              <a:t>4</a:t>
            </a:r>
            <a:r>
              <a:rPr lang="fr-FR" sz="1600" b="1" dirty="0"/>
              <a:t>He(</a:t>
            </a:r>
            <a:r>
              <a:rPr lang="fr-FR" sz="1600" b="1" baseline="30000" dirty="0"/>
              <a:t>15</a:t>
            </a:r>
            <a:r>
              <a:rPr lang="fr-FR" sz="1600" b="1" dirty="0"/>
              <a:t>O, </a:t>
            </a:r>
            <a:r>
              <a:rPr lang="fr-FR" sz="1600" b="1" baseline="30000" dirty="0"/>
              <a:t>19</a:t>
            </a:r>
            <a:r>
              <a:rPr lang="fr-FR" sz="1600" b="1" dirty="0"/>
              <a:t>Ne)</a:t>
            </a:r>
            <a:r>
              <a:rPr lang="fr-FR" sz="1600" b="1" dirty="0">
                <a:latin typeface="Symbol" charset="2"/>
              </a:rPr>
              <a:t>g </a:t>
            </a:r>
            <a:r>
              <a:rPr lang="fr-FR" sz="1600" b="1" dirty="0"/>
              <a:t>…</a:t>
            </a:r>
          </a:p>
        </p:txBody>
      </p:sp>
      <p:grpSp>
        <p:nvGrpSpPr>
          <p:cNvPr id="2" name="Group 27"/>
          <p:cNvGrpSpPr>
            <a:grpSpLocks/>
          </p:cNvGrpSpPr>
          <p:nvPr/>
        </p:nvGrpSpPr>
        <p:grpSpPr bwMode="auto">
          <a:xfrm>
            <a:off x="179388" y="3956050"/>
            <a:ext cx="6921500" cy="1057275"/>
            <a:chOff x="113" y="2492"/>
            <a:chExt cx="4360" cy="666"/>
          </a:xfrm>
        </p:grpSpPr>
        <p:sp>
          <p:nvSpPr>
            <p:cNvPr id="97287" name="Text Box 7"/>
            <p:cNvSpPr txBox="1">
              <a:spLocks noChangeArrowheads="1"/>
            </p:cNvSpPr>
            <p:nvPr/>
          </p:nvSpPr>
          <p:spPr bwMode="auto">
            <a:xfrm>
              <a:off x="113" y="2492"/>
              <a:ext cx="1005" cy="213"/>
            </a:xfrm>
            <a:prstGeom prst="rect">
              <a:avLst/>
            </a:prstGeom>
            <a:noFill/>
            <a:ln w="9525">
              <a:noFill/>
              <a:miter lim="800000"/>
              <a:headEnd/>
              <a:tailEnd/>
            </a:ln>
            <a:effectLst/>
          </p:spPr>
          <p:txBody>
            <a:bodyPr wrap="none">
              <a:prstTxWarp prst="textNoShape">
                <a:avLst/>
              </a:prstTxWarp>
              <a:spAutoFit/>
            </a:bodyPr>
            <a:lstStyle/>
            <a:p>
              <a:r>
                <a:rPr lang="fr-FR" sz="1600" b="1" dirty="0" err="1"/>
                <a:t>Some</a:t>
              </a:r>
              <a:r>
                <a:rPr lang="fr-FR" sz="1600" b="1" dirty="0"/>
                <a:t> </a:t>
              </a:r>
              <a:r>
                <a:rPr lang="fr-FR" sz="1600" b="1" dirty="0" err="1"/>
                <a:t>reactions</a:t>
              </a:r>
              <a:r>
                <a:rPr lang="fr-FR" sz="1600" b="1" dirty="0"/>
                <a:t> :</a:t>
              </a:r>
            </a:p>
          </p:txBody>
        </p:sp>
        <p:sp>
          <p:nvSpPr>
            <p:cNvPr id="97288" name="Text Box 8"/>
            <p:cNvSpPr txBox="1">
              <a:spLocks noChangeArrowheads="1"/>
            </p:cNvSpPr>
            <p:nvPr/>
          </p:nvSpPr>
          <p:spPr bwMode="auto">
            <a:xfrm>
              <a:off x="476" y="2719"/>
              <a:ext cx="3142" cy="213"/>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fusion – </a:t>
              </a:r>
              <a:r>
                <a:rPr lang="fr-FR" sz="1600" b="1" dirty="0" err="1">
                  <a:solidFill>
                    <a:srgbClr val="0000FF"/>
                  </a:solidFill>
                </a:rPr>
                <a:t>evaporation</a:t>
              </a:r>
              <a:r>
                <a:rPr lang="fr-FR" sz="1600" b="1" dirty="0"/>
                <a:t>,   </a:t>
              </a:r>
              <a:r>
                <a:rPr lang="fr-FR" sz="1600" b="1" baseline="30000" dirty="0"/>
                <a:t>14</a:t>
              </a:r>
              <a:r>
                <a:rPr lang="fr-FR" sz="1600" b="1" dirty="0"/>
                <a:t>O + </a:t>
              </a:r>
              <a:r>
                <a:rPr lang="fr-FR" sz="1600" b="1" baseline="30000" dirty="0"/>
                <a:t>40</a:t>
              </a:r>
              <a:r>
                <a:rPr lang="fr-FR" sz="1600" b="1" dirty="0"/>
                <a:t>Ca, </a:t>
              </a:r>
              <a:r>
                <a:rPr lang="fr-FR" sz="1600" b="1" baseline="30000" dirty="0"/>
                <a:t>30</a:t>
              </a:r>
              <a:r>
                <a:rPr lang="fr-FR" sz="1600" b="1" dirty="0"/>
                <a:t>S + </a:t>
              </a:r>
              <a:r>
                <a:rPr lang="fr-FR" sz="1600" b="1" baseline="30000" dirty="0"/>
                <a:t>40</a:t>
              </a:r>
              <a:r>
                <a:rPr lang="fr-FR" sz="1600" b="1" dirty="0"/>
                <a:t>Ca, </a:t>
              </a:r>
              <a:r>
                <a:rPr lang="fr-FR" sz="1600" b="1" baseline="30000" dirty="0"/>
                <a:t>64</a:t>
              </a:r>
              <a:r>
                <a:rPr lang="fr-FR" sz="1600" b="1" dirty="0"/>
                <a:t>Ge + </a:t>
              </a:r>
              <a:r>
                <a:rPr lang="fr-FR" sz="1600" b="1" baseline="30000" dirty="0"/>
                <a:t>40</a:t>
              </a:r>
              <a:r>
                <a:rPr lang="fr-FR" sz="1600" b="1" dirty="0"/>
                <a:t>Ca…</a:t>
              </a:r>
            </a:p>
          </p:txBody>
        </p:sp>
        <p:sp>
          <p:nvSpPr>
            <p:cNvPr id="97294" name="Text Box 14"/>
            <p:cNvSpPr txBox="1">
              <a:spLocks noChangeArrowheads="1"/>
            </p:cNvSpPr>
            <p:nvPr/>
          </p:nvSpPr>
          <p:spPr bwMode="auto">
            <a:xfrm>
              <a:off x="2018" y="2945"/>
              <a:ext cx="776" cy="213"/>
            </a:xfrm>
            <a:prstGeom prst="rect">
              <a:avLst/>
            </a:prstGeom>
            <a:noFill/>
            <a:ln w="9525">
              <a:noFill/>
              <a:miter lim="800000"/>
              <a:headEnd/>
              <a:tailEnd/>
            </a:ln>
            <a:effectLst/>
          </p:spPr>
          <p:txBody>
            <a:bodyPr wrap="none">
              <a:prstTxWarp prst="textNoShape">
                <a:avLst/>
              </a:prstTxWarp>
              <a:spAutoFit/>
            </a:bodyPr>
            <a:lstStyle/>
            <a:p>
              <a:r>
                <a:rPr lang="fr-FR" sz="1600" b="1" dirty="0"/>
                <a:t>Super </a:t>
              </a:r>
              <a:r>
                <a:rPr lang="fr-FR" sz="1600" b="1" dirty="0" err="1"/>
                <a:t>heavy</a:t>
              </a:r>
              <a:endParaRPr lang="fr-FR" sz="1600" b="1" dirty="0"/>
            </a:p>
          </p:txBody>
        </p:sp>
        <p:sp>
          <p:nvSpPr>
            <p:cNvPr id="97295" name="Text Box 15"/>
            <p:cNvSpPr txBox="1">
              <a:spLocks noChangeArrowheads="1"/>
            </p:cNvSpPr>
            <p:nvPr/>
          </p:nvSpPr>
          <p:spPr bwMode="auto">
            <a:xfrm>
              <a:off x="3061" y="2946"/>
              <a:ext cx="1412" cy="212"/>
            </a:xfrm>
            <a:prstGeom prst="rect">
              <a:avLst/>
            </a:prstGeom>
            <a:noFill/>
            <a:ln w="9525">
              <a:noFill/>
              <a:miter lim="800000"/>
              <a:headEnd/>
              <a:tailEnd/>
            </a:ln>
            <a:effectLst/>
          </p:spPr>
          <p:txBody>
            <a:bodyPr wrap="none">
              <a:prstTxWarp prst="textNoShape">
                <a:avLst/>
              </a:prstTxWarp>
              <a:spAutoFit/>
            </a:bodyPr>
            <a:lstStyle/>
            <a:p>
              <a:r>
                <a:rPr lang="fr-FR" sz="1600" b="1" baseline="30000"/>
                <a:t>248</a:t>
              </a:r>
              <a:r>
                <a:rPr lang="fr-FR" sz="1600" b="1"/>
                <a:t>Cm(</a:t>
              </a:r>
              <a:r>
                <a:rPr lang="fr-FR" sz="1600" b="1" baseline="30000"/>
                <a:t>20</a:t>
              </a:r>
              <a:r>
                <a:rPr lang="fr-FR" sz="1600" b="1"/>
                <a:t>O,4n)</a:t>
              </a:r>
              <a:r>
                <a:rPr lang="fr-FR" sz="1600" b="1" baseline="30000"/>
                <a:t>264</a:t>
              </a:r>
              <a:r>
                <a:rPr lang="fr-FR" sz="1600" b="1"/>
                <a:t>Rf …</a:t>
              </a:r>
            </a:p>
          </p:txBody>
        </p:sp>
      </p:grpSp>
      <p:sp>
        <p:nvSpPr>
          <p:cNvPr id="97297" name="Text Box 17"/>
          <p:cNvSpPr txBox="1">
            <a:spLocks noChangeArrowheads="1"/>
          </p:cNvSpPr>
          <p:nvPr/>
        </p:nvSpPr>
        <p:spPr bwMode="auto">
          <a:xfrm>
            <a:off x="3438525" y="914400"/>
            <a:ext cx="3801041" cy="3093155"/>
          </a:xfrm>
          <a:prstGeom prst="rect">
            <a:avLst/>
          </a:prstGeom>
          <a:noFill/>
          <a:ln w="9525">
            <a:noFill/>
            <a:miter lim="800000"/>
            <a:headEnd/>
            <a:tailEnd/>
          </a:ln>
          <a:effectLst/>
        </p:spPr>
        <p:txBody>
          <a:bodyPr wrap="none">
            <a:prstTxWarp prst="textNoShape">
              <a:avLst/>
            </a:prstTxWarp>
            <a:spAutoFit/>
          </a:bodyPr>
          <a:lstStyle/>
          <a:p>
            <a:r>
              <a:rPr lang="fr-FR" dirty="0">
                <a:solidFill>
                  <a:srgbClr val="0000FF"/>
                </a:solidFill>
              </a:rPr>
              <a:t>masses</a:t>
            </a:r>
          </a:p>
          <a:p>
            <a:r>
              <a:rPr lang="fr-FR" dirty="0">
                <a:solidFill>
                  <a:srgbClr val="0000FF"/>
                </a:solidFill>
              </a:rPr>
              <a:t>  radius, </a:t>
            </a:r>
            <a:r>
              <a:rPr lang="fr-FR" dirty="0" err="1">
                <a:solidFill>
                  <a:srgbClr val="0000FF"/>
                </a:solidFill>
              </a:rPr>
              <a:t>shapes</a:t>
            </a:r>
            <a:r>
              <a:rPr lang="fr-FR" dirty="0">
                <a:solidFill>
                  <a:srgbClr val="0000FF"/>
                </a:solidFill>
              </a:rPr>
              <a:t> &amp; moments</a:t>
            </a:r>
          </a:p>
          <a:p>
            <a:r>
              <a:rPr lang="fr-FR" dirty="0">
                <a:solidFill>
                  <a:srgbClr val="0000FF"/>
                </a:solidFill>
              </a:rPr>
              <a:t>    </a:t>
            </a:r>
            <a:r>
              <a:rPr lang="fr-FR" dirty="0" err="1">
                <a:solidFill>
                  <a:srgbClr val="0000FF"/>
                </a:solidFill>
              </a:rPr>
              <a:t>decay</a:t>
            </a:r>
            <a:r>
              <a:rPr lang="fr-FR" dirty="0">
                <a:solidFill>
                  <a:srgbClr val="0000FF"/>
                </a:solidFill>
              </a:rPr>
              <a:t> </a:t>
            </a:r>
            <a:r>
              <a:rPr lang="fr-FR" dirty="0" err="1">
                <a:solidFill>
                  <a:srgbClr val="0000FF"/>
                </a:solidFill>
              </a:rPr>
              <a:t>properties</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astrophysics</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Drip</a:t>
            </a:r>
            <a:r>
              <a:rPr lang="fr-FR" dirty="0">
                <a:solidFill>
                  <a:srgbClr val="0000FF"/>
                </a:solidFill>
              </a:rPr>
              <a:t> line </a:t>
            </a:r>
            <a:r>
              <a:rPr lang="fr-FR" dirty="0" err="1">
                <a:solidFill>
                  <a:srgbClr val="0000FF"/>
                </a:solidFill>
              </a:rPr>
              <a:t>phenomena</a:t>
            </a:r>
            <a:endParaRPr lang="fr-FR" dirty="0">
              <a:solidFill>
                <a:srgbClr val="0000FF"/>
              </a:solidFill>
            </a:endParaRPr>
          </a:p>
          <a:p>
            <a:r>
              <a:rPr lang="fr-FR" dirty="0">
                <a:solidFill>
                  <a:srgbClr val="0000FF"/>
                </a:solidFill>
              </a:rPr>
              <a:t>        Structure and excitation modes</a:t>
            </a:r>
          </a:p>
          <a:p>
            <a:r>
              <a:rPr lang="fr-FR" dirty="0">
                <a:solidFill>
                  <a:srgbClr val="0000FF"/>
                </a:solidFill>
              </a:rPr>
              <a:t>          </a:t>
            </a:r>
            <a:r>
              <a:rPr lang="fr-FR" dirty="0" err="1">
                <a:solidFill>
                  <a:srgbClr val="0000FF"/>
                </a:solidFill>
              </a:rPr>
              <a:t>Tranfer</a:t>
            </a:r>
            <a:r>
              <a:rPr lang="fr-FR" dirty="0">
                <a:solidFill>
                  <a:srgbClr val="0000FF"/>
                </a:solidFill>
              </a:rPr>
              <a:t> and </a:t>
            </a:r>
            <a:r>
              <a:rPr lang="fr-FR" dirty="0" err="1">
                <a:solidFill>
                  <a:srgbClr val="0000FF"/>
                </a:solidFill>
              </a:rPr>
              <a:t>spectroscopic</a:t>
            </a:r>
            <a:r>
              <a:rPr lang="fr-FR" dirty="0">
                <a:solidFill>
                  <a:srgbClr val="0000FF"/>
                </a:solidFill>
              </a:rPr>
              <a:t> </a:t>
            </a:r>
            <a:r>
              <a:rPr lang="fr-FR" dirty="0" err="1">
                <a:solidFill>
                  <a:srgbClr val="0000FF"/>
                </a:solidFill>
              </a:rPr>
              <a:t>factors</a:t>
            </a:r>
            <a:endParaRPr lang="fr-FR" dirty="0">
              <a:solidFill>
                <a:srgbClr val="0000FF"/>
              </a:solidFill>
            </a:endParaRPr>
          </a:p>
          <a:p>
            <a:r>
              <a:rPr lang="fr-FR" dirty="0">
                <a:solidFill>
                  <a:srgbClr val="0000FF"/>
                </a:solidFill>
              </a:rPr>
              <a:t>            </a:t>
            </a:r>
            <a:r>
              <a:rPr lang="fr-FR" dirty="0" err="1">
                <a:solidFill>
                  <a:srgbClr val="0000FF"/>
                </a:solidFill>
              </a:rPr>
              <a:t>Heavy</a:t>
            </a:r>
            <a:r>
              <a:rPr lang="fr-FR" dirty="0">
                <a:solidFill>
                  <a:srgbClr val="0000FF"/>
                </a:solidFill>
              </a:rPr>
              <a:t> &amp; </a:t>
            </a:r>
            <a:r>
              <a:rPr lang="fr-FR" dirty="0" err="1">
                <a:solidFill>
                  <a:srgbClr val="0000FF"/>
                </a:solidFill>
              </a:rPr>
              <a:t>Seper-heavy</a:t>
            </a:r>
            <a:r>
              <a:rPr lang="fr-FR" dirty="0">
                <a:solidFill>
                  <a:srgbClr val="0000FF"/>
                </a:solidFill>
              </a:rPr>
              <a:t> </a:t>
            </a:r>
            <a:r>
              <a:rPr lang="fr-FR" dirty="0" err="1">
                <a:solidFill>
                  <a:srgbClr val="0000FF"/>
                </a:solidFill>
              </a:rPr>
              <a:t>nuclei</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Nuclear</a:t>
            </a:r>
            <a:r>
              <a:rPr lang="fr-FR" dirty="0">
                <a:solidFill>
                  <a:srgbClr val="0000FF"/>
                </a:solidFill>
              </a:rPr>
              <a:t> </a:t>
            </a:r>
            <a:r>
              <a:rPr lang="fr-FR" dirty="0" err="1">
                <a:solidFill>
                  <a:srgbClr val="0000FF"/>
                </a:solidFill>
              </a:rPr>
              <a:t>Matter</a:t>
            </a:r>
            <a:endParaRPr lang="fr-FR" dirty="0"/>
          </a:p>
        </p:txBody>
      </p:sp>
      <p:sp>
        <p:nvSpPr>
          <p:cNvPr id="97298" name="Text Box 18"/>
          <p:cNvSpPr txBox="1">
            <a:spLocks noChangeArrowheads="1"/>
          </p:cNvSpPr>
          <p:nvPr/>
        </p:nvSpPr>
        <p:spPr bwMode="auto">
          <a:xfrm>
            <a:off x="1187450" y="1295400"/>
            <a:ext cx="15461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de </a:t>
            </a:r>
            <a:r>
              <a:rPr lang="fr-FR" sz="1400" b="1" dirty="0" err="1">
                <a:latin typeface="Symbol" charset="2"/>
              </a:rPr>
              <a:t>m</a:t>
            </a:r>
            <a:r>
              <a:rPr lang="fr-FR" sz="1400" b="1" dirty="0" err="1"/>
              <a:t>eV</a:t>
            </a:r>
            <a:r>
              <a:rPr lang="fr-FR" sz="1400" b="1" dirty="0"/>
              <a:t> à 100 </a:t>
            </a:r>
            <a:r>
              <a:rPr lang="fr-FR" sz="1400" b="1" dirty="0" err="1"/>
              <a:t>keV</a:t>
            </a:r>
            <a:endParaRPr lang="fr-FR" sz="1400" b="1" dirty="0"/>
          </a:p>
        </p:txBody>
      </p:sp>
      <p:sp>
        <p:nvSpPr>
          <p:cNvPr id="97299" name="Text Box 19"/>
          <p:cNvSpPr txBox="1">
            <a:spLocks noChangeArrowheads="1"/>
          </p:cNvSpPr>
          <p:nvPr/>
        </p:nvSpPr>
        <p:spPr bwMode="auto">
          <a:xfrm>
            <a:off x="1676400" y="1981200"/>
            <a:ext cx="11609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E &lt; 1 MeV/u</a:t>
            </a:r>
          </a:p>
        </p:txBody>
      </p:sp>
      <p:sp>
        <p:nvSpPr>
          <p:cNvPr id="97300" name="AutoShape 20"/>
          <p:cNvSpPr>
            <a:spLocks/>
          </p:cNvSpPr>
          <p:nvPr/>
        </p:nvSpPr>
        <p:spPr bwMode="auto">
          <a:xfrm>
            <a:off x="3132138" y="1066800"/>
            <a:ext cx="215900" cy="791699"/>
          </a:xfrm>
          <a:prstGeom prst="leftBrace">
            <a:avLst>
              <a:gd name="adj1" fmla="val 25000"/>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97301" name="Text Box 21"/>
          <p:cNvSpPr txBox="1">
            <a:spLocks noChangeArrowheads="1"/>
          </p:cNvSpPr>
          <p:nvPr/>
        </p:nvSpPr>
        <p:spPr bwMode="auto">
          <a:xfrm>
            <a:off x="1736725" y="2794000"/>
            <a:ext cx="1466750"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de 1 à 10 MeV/u</a:t>
            </a:r>
          </a:p>
        </p:txBody>
      </p:sp>
      <p:sp>
        <p:nvSpPr>
          <p:cNvPr id="97302" name="Text Box 22"/>
          <p:cNvSpPr txBox="1">
            <a:spLocks noChangeArrowheads="1"/>
          </p:cNvSpPr>
          <p:nvPr/>
        </p:nvSpPr>
        <p:spPr bwMode="auto">
          <a:xfrm>
            <a:off x="2133600" y="3708400"/>
            <a:ext cx="13408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E &lt; 100 MeV/u</a:t>
            </a:r>
          </a:p>
        </p:txBody>
      </p:sp>
      <p:sp>
        <p:nvSpPr>
          <p:cNvPr id="97304" name="AutoShape 24"/>
          <p:cNvSpPr>
            <a:spLocks/>
          </p:cNvSpPr>
          <p:nvPr/>
        </p:nvSpPr>
        <p:spPr bwMode="auto">
          <a:xfrm>
            <a:off x="3429000" y="2438400"/>
            <a:ext cx="215900" cy="1044159"/>
          </a:xfrm>
          <a:prstGeom prst="leftBrace">
            <a:avLst>
              <a:gd name="adj1" fmla="val 30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97305" name="Line 25"/>
          <p:cNvSpPr>
            <a:spLocks noChangeShapeType="1"/>
          </p:cNvSpPr>
          <p:nvPr/>
        </p:nvSpPr>
        <p:spPr bwMode="auto">
          <a:xfrm flipV="1">
            <a:off x="3124200" y="2133600"/>
            <a:ext cx="503238" cy="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7306" name="Line 26"/>
          <p:cNvSpPr>
            <a:spLocks noChangeShapeType="1"/>
          </p:cNvSpPr>
          <p:nvPr/>
        </p:nvSpPr>
        <p:spPr bwMode="auto">
          <a:xfrm flipV="1">
            <a:off x="3657600" y="3848100"/>
            <a:ext cx="503238" cy="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25" name="CuadroTexto 24"/>
          <p:cNvSpPr txBox="1"/>
          <p:nvPr/>
        </p:nvSpPr>
        <p:spPr>
          <a:xfrm>
            <a:off x="152400" y="152400"/>
            <a:ext cx="8991600" cy="584776"/>
          </a:xfrm>
          <a:prstGeom prst="rect">
            <a:avLst/>
          </a:prstGeom>
          <a:noFill/>
        </p:spPr>
        <p:txBody>
          <a:bodyPr wrap="square" rtlCol="0">
            <a:spAutoFit/>
          </a:bodyPr>
          <a:lstStyle/>
          <a:p>
            <a:r>
              <a:rPr lang="es-ES_tradnl" sz="3200" dirty="0" err="1">
                <a:latin typeface="Comic Sans MS"/>
                <a:cs typeface="Comic Sans MS"/>
              </a:rPr>
              <a:t>Radiactive</a:t>
            </a:r>
            <a:r>
              <a:rPr lang="es-ES_tradnl" sz="3200" dirty="0">
                <a:latin typeface="Comic Sans MS"/>
                <a:cs typeface="Comic Sans MS"/>
              </a:rPr>
              <a:t> </a:t>
            </a:r>
            <a:r>
              <a:rPr lang="es-ES_tradnl" sz="3200" dirty="0" err="1">
                <a:latin typeface="Comic Sans MS"/>
                <a:cs typeface="Comic Sans MS"/>
              </a:rPr>
              <a:t>Beams</a:t>
            </a:r>
            <a:r>
              <a:rPr lang="es-ES_tradnl" sz="3200" dirty="0">
                <a:latin typeface="Comic Sans MS"/>
                <a:cs typeface="Comic Sans MS"/>
              </a:rPr>
              <a:t>: </a:t>
            </a:r>
            <a:r>
              <a:rPr lang="es-ES_tradnl" sz="3200" dirty="0" err="1">
                <a:latin typeface="Comic Sans MS"/>
                <a:cs typeface="Comic Sans MS"/>
              </a:rPr>
              <a:t>Possible</a:t>
            </a:r>
            <a:r>
              <a:rPr lang="es-ES_tradnl" sz="3200" dirty="0">
                <a:latin typeface="Comic Sans MS"/>
                <a:cs typeface="Comic Sans MS"/>
              </a:rPr>
              <a:t> </a:t>
            </a:r>
            <a:r>
              <a:rPr lang="es-ES_tradnl" sz="3200" dirty="0" err="1">
                <a:latin typeface="Comic Sans MS"/>
                <a:cs typeface="Comic Sans MS"/>
              </a:rPr>
              <a:t>Research</a:t>
            </a:r>
            <a:r>
              <a:rPr lang="es-ES_tradnl" sz="3200" dirty="0">
                <a:latin typeface="Comic Sans MS"/>
                <a:cs typeface="Comic Sans MS"/>
              </a:rPr>
              <a:t> </a:t>
            </a:r>
            <a:r>
              <a:rPr lang="es-ES_tradnl" sz="3200" dirty="0" err="1">
                <a:latin typeface="Comic Sans MS"/>
                <a:cs typeface="Comic Sans MS"/>
              </a:rPr>
              <a:t>domains</a:t>
            </a:r>
            <a:endParaRPr lang="es-ES_tradnl" sz="3200" dirty="0">
              <a:latin typeface="Comic Sans MS"/>
              <a:cs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72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729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729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729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7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9" grpId="0"/>
      <p:bldP spid="97290" grpId="0"/>
      <p:bldP spid="97291" grpId="0"/>
      <p:bldP spid="97292" grpId="0"/>
      <p:bldP spid="9729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nucleus.tif">
            <a:extLst>
              <a:ext uri="{FF2B5EF4-FFF2-40B4-BE49-F238E27FC236}">
                <a16:creationId xmlns:a16="http://schemas.microsoft.com/office/drawing/2014/main" id="{884D62DD-B160-1949-92AA-EAE1EBCA84C6}"/>
              </a:ext>
            </a:extLst>
          </p:cNvPr>
          <p:cNvPicPr>
            <a:picLocks noChangeAspect="1"/>
          </p:cNvPicPr>
          <p:nvPr/>
        </p:nvPicPr>
        <p:blipFill>
          <a:blip r:embed="rId2"/>
          <a:stretch>
            <a:fillRect/>
          </a:stretch>
        </p:blipFill>
        <p:spPr>
          <a:xfrm>
            <a:off x="3226575" y="2639019"/>
            <a:ext cx="2631289" cy="2373833"/>
          </a:xfrm>
          <a:prstGeom prst="rect">
            <a:avLst/>
          </a:prstGeom>
          <a:effectLst>
            <a:outerShdw blurRad="123825" dist="88900" dir="18180000" sx="15000" sy="15000" kx="2700000" rotWithShape="0">
              <a:srgbClr val="000000"/>
            </a:outerShdw>
          </a:effectLst>
        </p:spPr>
      </p:pic>
      <p:grpSp>
        <p:nvGrpSpPr>
          <p:cNvPr id="5" name="Group 5">
            <a:extLst>
              <a:ext uri="{FF2B5EF4-FFF2-40B4-BE49-F238E27FC236}">
                <a16:creationId xmlns:a16="http://schemas.microsoft.com/office/drawing/2014/main" id="{40150F6D-9BD4-9140-B92A-05457DF31656}"/>
              </a:ext>
            </a:extLst>
          </p:cNvPr>
          <p:cNvGrpSpPr/>
          <p:nvPr/>
        </p:nvGrpSpPr>
        <p:grpSpPr>
          <a:xfrm>
            <a:off x="3910251" y="1196752"/>
            <a:ext cx="2348681" cy="1406661"/>
            <a:chOff x="3910251" y="942090"/>
            <a:chExt cx="2348681" cy="1661323"/>
          </a:xfrm>
          <a:solidFill>
            <a:srgbClr val="FFFF00"/>
          </a:solidFill>
        </p:grpSpPr>
        <p:sp>
          <p:nvSpPr>
            <p:cNvPr id="6" name="Oval Callout 2">
              <a:extLst>
                <a:ext uri="{FF2B5EF4-FFF2-40B4-BE49-F238E27FC236}">
                  <a16:creationId xmlns:a16="http://schemas.microsoft.com/office/drawing/2014/main" id="{BC5E7B84-C468-F045-AC96-7E5AA6CC3F99}"/>
                </a:ext>
              </a:extLst>
            </p:cNvPr>
            <p:cNvSpPr/>
            <p:nvPr/>
          </p:nvSpPr>
          <p:spPr>
            <a:xfrm rot="400481">
              <a:off x="3910251" y="942090"/>
              <a:ext cx="2348681" cy="1661323"/>
            </a:xfrm>
            <a:prstGeom prst="wedgeEllipseCallou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12">
              <a:extLst>
                <a:ext uri="{FF2B5EF4-FFF2-40B4-BE49-F238E27FC236}">
                  <a16:creationId xmlns:a16="http://schemas.microsoft.com/office/drawing/2014/main" id="{6DED8BF2-C629-7140-8ECD-B72A9D84A6E6}"/>
                </a:ext>
              </a:extLst>
            </p:cNvPr>
            <p:cNvSpPr txBox="1"/>
            <p:nvPr/>
          </p:nvSpPr>
          <p:spPr>
            <a:xfrm>
              <a:off x="4066410" y="1486525"/>
              <a:ext cx="2087033" cy="646331"/>
            </a:xfrm>
            <a:prstGeom prst="rect">
              <a:avLst/>
            </a:prstGeom>
            <a:noFill/>
          </p:spPr>
          <p:txBody>
            <a:bodyPr wrap="square" rtlCol="0">
              <a:spAutoFit/>
            </a:bodyPr>
            <a:lstStyle/>
            <a:p>
              <a:r>
                <a:rPr lang="es-ES_tradnl" dirty="0" err="1"/>
                <a:t>What</a:t>
              </a:r>
              <a:r>
                <a:rPr lang="es-ES_tradnl" dirty="0"/>
                <a:t> are </a:t>
              </a:r>
              <a:r>
                <a:rPr lang="es-ES_tradnl" dirty="0" err="1"/>
                <a:t>the</a:t>
              </a:r>
              <a:r>
                <a:rPr lang="es-ES_tradnl" dirty="0"/>
                <a:t> </a:t>
              </a:r>
              <a:r>
                <a:rPr lang="es-ES_tradnl" dirty="0" err="1"/>
                <a:t>limits</a:t>
              </a:r>
              <a:r>
                <a:rPr lang="es-ES_tradnl" dirty="0"/>
                <a:t> of nuclear </a:t>
              </a:r>
              <a:r>
                <a:rPr lang="es-ES_tradnl" dirty="0" err="1"/>
                <a:t>stability</a:t>
              </a:r>
              <a:r>
                <a:rPr lang="es-ES_tradnl" dirty="0"/>
                <a:t>? </a:t>
              </a:r>
            </a:p>
          </p:txBody>
        </p:sp>
      </p:grpSp>
      <p:sp>
        <p:nvSpPr>
          <p:cNvPr id="8" name="Line Callout 1 13">
            <a:extLst>
              <a:ext uri="{FF2B5EF4-FFF2-40B4-BE49-F238E27FC236}">
                <a16:creationId xmlns:a16="http://schemas.microsoft.com/office/drawing/2014/main" id="{BC385C1D-B3CB-1044-B234-FA7556C14E77}"/>
              </a:ext>
            </a:extLst>
          </p:cNvPr>
          <p:cNvSpPr/>
          <p:nvPr/>
        </p:nvSpPr>
        <p:spPr>
          <a:xfrm>
            <a:off x="6103272" y="2874428"/>
            <a:ext cx="2381254" cy="1329237"/>
          </a:xfrm>
          <a:prstGeom prst="borderCallout1">
            <a:avLst>
              <a:gd name="adj1" fmla="val 20661"/>
              <a:gd name="adj2" fmla="val 5"/>
              <a:gd name="adj3" fmla="val 65684"/>
              <a:gd name="adj4" fmla="val -26753"/>
            </a:avLst>
          </a:prstGeom>
          <a:solidFill>
            <a:srgbClr val="FFFF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14">
            <a:extLst>
              <a:ext uri="{FF2B5EF4-FFF2-40B4-BE49-F238E27FC236}">
                <a16:creationId xmlns:a16="http://schemas.microsoft.com/office/drawing/2014/main" id="{7181D60F-8976-E64E-853D-DFBF7A4056CB}"/>
              </a:ext>
            </a:extLst>
          </p:cNvPr>
          <p:cNvSpPr txBox="1"/>
          <p:nvPr/>
        </p:nvSpPr>
        <p:spPr>
          <a:xfrm>
            <a:off x="6153443" y="2852936"/>
            <a:ext cx="2741766" cy="1200329"/>
          </a:xfrm>
          <a:prstGeom prst="rect">
            <a:avLst/>
          </a:prstGeom>
          <a:noFill/>
        </p:spPr>
        <p:txBody>
          <a:bodyPr wrap="square" rtlCol="0">
            <a:spAutoFit/>
          </a:bodyPr>
          <a:lstStyle/>
          <a:p>
            <a:r>
              <a:rPr lang="es-ES_tradnl" dirty="0" err="1"/>
              <a:t>How</a:t>
            </a:r>
            <a:r>
              <a:rPr lang="es-ES_tradnl" dirty="0"/>
              <a:t> and </a:t>
            </a:r>
            <a:r>
              <a:rPr lang="es-ES_tradnl" dirty="0" err="1"/>
              <a:t>where</a:t>
            </a:r>
            <a:r>
              <a:rPr lang="es-ES_tradnl" dirty="0"/>
              <a:t> in </a:t>
            </a:r>
            <a:r>
              <a:rPr lang="es-ES_tradnl" dirty="0" err="1"/>
              <a:t>the</a:t>
            </a:r>
            <a:r>
              <a:rPr lang="es-ES_tradnl" dirty="0"/>
              <a:t> </a:t>
            </a:r>
            <a:r>
              <a:rPr lang="es-ES_tradnl" dirty="0" err="1"/>
              <a:t>Universe</a:t>
            </a:r>
            <a:r>
              <a:rPr lang="es-ES_tradnl" dirty="0"/>
              <a:t> are </a:t>
            </a:r>
            <a:r>
              <a:rPr lang="es-ES_tradnl" dirty="0" err="1"/>
              <a:t>the</a:t>
            </a:r>
            <a:r>
              <a:rPr lang="es-ES_tradnl" dirty="0"/>
              <a:t> </a:t>
            </a:r>
          </a:p>
          <a:p>
            <a:r>
              <a:rPr lang="es-ES_tradnl" dirty="0" err="1"/>
              <a:t>chemical</a:t>
            </a:r>
            <a:r>
              <a:rPr lang="es-ES_tradnl" dirty="0"/>
              <a:t> </a:t>
            </a:r>
            <a:r>
              <a:rPr lang="es-ES_tradnl" dirty="0" err="1"/>
              <a:t>elements</a:t>
            </a:r>
            <a:r>
              <a:rPr lang="es-ES_tradnl" dirty="0"/>
              <a:t> </a:t>
            </a:r>
            <a:r>
              <a:rPr lang="es-ES_tradnl" dirty="0" err="1"/>
              <a:t>produced</a:t>
            </a:r>
            <a:r>
              <a:rPr lang="es-ES_tradnl" dirty="0"/>
              <a:t>? </a:t>
            </a:r>
          </a:p>
        </p:txBody>
      </p:sp>
      <p:sp>
        <p:nvSpPr>
          <p:cNvPr id="10" name="Rounded Rectangle 17">
            <a:extLst>
              <a:ext uri="{FF2B5EF4-FFF2-40B4-BE49-F238E27FC236}">
                <a16:creationId xmlns:a16="http://schemas.microsoft.com/office/drawing/2014/main" id="{EB1A8D92-8BFB-594D-BDC8-B947E8D84E46}"/>
              </a:ext>
            </a:extLst>
          </p:cNvPr>
          <p:cNvSpPr/>
          <p:nvPr/>
        </p:nvSpPr>
        <p:spPr>
          <a:xfrm>
            <a:off x="672564" y="1829784"/>
            <a:ext cx="2236791" cy="1531016"/>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ghtning Bolt 18">
            <a:extLst>
              <a:ext uri="{FF2B5EF4-FFF2-40B4-BE49-F238E27FC236}">
                <a16:creationId xmlns:a16="http://schemas.microsoft.com/office/drawing/2014/main" id="{1621CE65-61C9-7A42-91B5-1EB95022FA27}"/>
              </a:ext>
            </a:extLst>
          </p:cNvPr>
          <p:cNvSpPr/>
          <p:nvPr/>
        </p:nvSpPr>
        <p:spPr>
          <a:xfrm>
            <a:off x="2401358" y="3173201"/>
            <a:ext cx="1058333" cy="69813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5">
            <a:extLst>
              <a:ext uri="{FF2B5EF4-FFF2-40B4-BE49-F238E27FC236}">
                <a16:creationId xmlns:a16="http://schemas.microsoft.com/office/drawing/2014/main" id="{AC67674F-4968-9946-921A-B737AD347DEE}"/>
              </a:ext>
            </a:extLst>
          </p:cNvPr>
          <p:cNvSpPr txBox="1"/>
          <p:nvPr/>
        </p:nvSpPr>
        <p:spPr>
          <a:xfrm>
            <a:off x="717827" y="1844824"/>
            <a:ext cx="2329469" cy="1754326"/>
          </a:xfrm>
          <a:prstGeom prst="rect">
            <a:avLst/>
          </a:prstGeom>
          <a:noFill/>
        </p:spPr>
        <p:txBody>
          <a:bodyPr wrap="square" rtlCol="0">
            <a:spAutoFit/>
          </a:bodyPr>
          <a:lstStyle/>
          <a:p>
            <a:r>
              <a:rPr lang="en-US" dirty="0">
                <a:latin typeface="Calibri" charset="0"/>
              </a:rPr>
              <a:t>¿</a:t>
            </a:r>
            <a:r>
              <a:rPr lang="en-US" dirty="0"/>
              <a:t> How does the complexity of nuclear structure arise from the interaction between nucleons? </a:t>
            </a:r>
          </a:p>
          <a:p>
            <a:endParaRPr lang="en-US" dirty="0"/>
          </a:p>
        </p:txBody>
      </p:sp>
      <p:sp>
        <p:nvSpPr>
          <p:cNvPr id="13" name="TextBox 8">
            <a:extLst>
              <a:ext uri="{FF2B5EF4-FFF2-40B4-BE49-F238E27FC236}">
                <a16:creationId xmlns:a16="http://schemas.microsoft.com/office/drawing/2014/main" id="{BA560999-84AE-CA4A-B25B-A252F3A2F1B6}"/>
              </a:ext>
            </a:extLst>
          </p:cNvPr>
          <p:cNvSpPr txBox="1"/>
          <p:nvPr/>
        </p:nvSpPr>
        <p:spPr>
          <a:xfrm>
            <a:off x="599661" y="4569720"/>
            <a:ext cx="2970212" cy="1754327"/>
          </a:xfrm>
          <a:prstGeom prst="rect">
            <a:avLst/>
          </a:prstGeom>
          <a:noFill/>
        </p:spPr>
        <p:txBody>
          <a:bodyPr>
            <a:spAutoFit/>
          </a:bodyPr>
          <a:lstStyle/>
          <a:p>
            <a:pPr fontAlgn="auto">
              <a:spcBef>
                <a:spcPts val="0"/>
              </a:spcBef>
              <a:spcAft>
                <a:spcPts val="0"/>
              </a:spcAft>
              <a:defRPr/>
            </a:pPr>
            <a:r>
              <a:rPr lang="en-US" b="1" i="1" dirty="0">
                <a:latin typeface="+mj-lt"/>
                <a:ea typeface="+mn-ea"/>
                <a:cs typeface="+mn-cs"/>
              </a:rPr>
              <a:t>Observables</a:t>
            </a:r>
            <a:r>
              <a:rPr lang="en-US" b="1" dirty="0">
                <a:latin typeface="+mj-lt"/>
                <a:ea typeface="+mn-ea"/>
                <a:cs typeface="+mn-cs"/>
              </a:rPr>
              <a:t>:</a:t>
            </a:r>
          </a:p>
          <a:p>
            <a:pPr fontAlgn="auto">
              <a:spcBef>
                <a:spcPts val="0"/>
              </a:spcBef>
              <a:spcAft>
                <a:spcPts val="0"/>
              </a:spcAft>
              <a:defRPr/>
            </a:pPr>
            <a:r>
              <a:rPr lang="en-US" dirty="0">
                <a:latin typeface="+mj-lt"/>
                <a:ea typeface="+mn-ea"/>
                <a:cs typeface="+mn-cs"/>
              </a:rPr>
              <a:t>Basic ground state properties: mass, radius, moments J, μ, Q </a:t>
            </a:r>
          </a:p>
          <a:p>
            <a:pPr fontAlgn="auto">
              <a:spcBef>
                <a:spcPts val="0"/>
              </a:spcBef>
              <a:spcAft>
                <a:spcPts val="0"/>
              </a:spcAft>
              <a:defRPr/>
            </a:pPr>
            <a:r>
              <a:rPr lang="en-US" dirty="0">
                <a:latin typeface="+mj-lt"/>
                <a:ea typeface="+mn-ea"/>
                <a:cs typeface="+mn-cs"/>
              </a:rPr>
              <a:t>Half-life y decay process</a:t>
            </a:r>
          </a:p>
          <a:p>
            <a:pPr fontAlgn="auto">
              <a:spcBef>
                <a:spcPts val="0"/>
              </a:spcBef>
              <a:spcAft>
                <a:spcPts val="0"/>
              </a:spcAft>
              <a:defRPr/>
            </a:pPr>
            <a:r>
              <a:rPr lang="en-US" dirty="0">
                <a:latin typeface="+mj-lt"/>
                <a:ea typeface="+mn-ea"/>
                <a:cs typeface="+mn-cs"/>
              </a:rPr>
              <a:t>Transition probabilities</a:t>
            </a:r>
          </a:p>
          <a:p>
            <a:pPr fontAlgn="auto">
              <a:spcBef>
                <a:spcPts val="0"/>
              </a:spcBef>
              <a:spcAft>
                <a:spcPts val="0"/>
              </a:spcAft>
              <a:defRPr/>
            </a:pPr>
            <a:r>
              <a:rPr lang="en-US" dirty="0">
                <a:latin typeface="+mj-lt"/>
              </a:rPr>
              <a:t>Cross sections</a:t>
            </a:r>
            <a:endParaRPr lang="en-US" dirty="0">
              <a:latin typeface="+mj-lt"/>
              <a:ea typeface="+mn-ea"/>
              <a:cs typeface="+mn-cs"/>
            </a:endParaRPr>
          </a:p>
        </p:txBody>
      </p:sp>
      <p:sp>
        <p:nvSpPr>
          <p:cNvPr id="14" name="Título 1">
            <a:extLst>
              <a:ext uri="{FF2B5EF4-FFF2-40B4-BE49-F238E27FC236}">
                <a16:creationId xmlns:a16="http://schemas.microsoft.com/office/drawing/2014/main" id="{90C74DCC-CA86-0746-96D0-0BF8E032FA01}"/>
              </a:ext>
            </a:extLst>
          </p:cNvPr>
          <p:cNvSpPr txBox="1">
            <a:spLocks/>
          </p:cNvSpPr>
          <p:nvPr/>
        </p:nvSpPr>
        <p:spPr>
          <a:xfrm>
            <a:off x="179513" y="-40055"/>
            <a:ext cx="4032447" cy="94044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r>
              <a:rPr lang="es-ES" sz="4000" dirty="0">
                <a:solidFill>
                  <a:srgbClr val="000090"/>
                </a:solidFill>
                <a:latin typeface="+mn-lt"/>
                <a:cs typeface="Apple Chancery" panose="03020702040506060504" pitchFamily="66" charset="-79"/>
              </a:rPr>
              <a:t>Open </a:t>
            </a:r>
            <a:r>
              <a:rPr lang="es-ES" sz="4000" dirty="0" err="1">
                <a:solidFill>
                  <a:srgbClr val="000090"/>
                </a:solidFill>
                <a:latin typeface="+mn-lt"/>
                <a:cs typeface="Apple Chancery" panose="03020702040506060504" pitchFamily="66" charset="-79"/>
              </a:rPr>
              <a:t>Questions</a:t>
            </a:r>
            <a:r>
              <a:rPr lang="es-ES" sz="4000" dirty="0">
                <a:solidFill>
                  <a:srgbClr val="000090"/>
                </a:solidFill>
                <a:latin typeface="+mn-lt"/>
                <a:cs typeface="Apple Chancery" panose="03020702040506060504" pitchFamily="66" charset="-79"/>
              </a:rPr>
              <a:t> in Nuclear </a:t>
            </a:r>
            <a:r>
              <a:rPr lang="es-ES" sz="4000" dirty="0" err="1">
                <a:solidFill>
                  <a:srgbClr val="000090"/>
                </a:solidFill>
                <a:latin typeface="+mn-lt"/>
                <a:cs typeface="Apple Chancery" panose="03020702040506060504" pitchFamily="66" charset="-79"/>
              </a:rPr>
              <a:t>Physics</a:t>
            </a:r>
            <a:endParaRPr lang="es-ES" sz="4000" dirty="0">
              <a:solidFill>
                <a:srgbClr val="000090"/>
              </a:solidFill>
              <a:latin typeface="+mn-lt"/>
              <a:cs typeface="Apple Chancery" panose="03020702040506060504" pitchFamily="66" charset="-79"/>
            </a:endParaRPr>
          </a:p>
        </p:txBody>
      </p:sp>
      <p:grpSp>
        <p:nvGrpSpPr>
          <p:cNvPr id="15" name="Group 46">
            <a:extLst>
              <a:ext uri="{FF2B5EF4-FFF2-40B4-BE49-F238E27FC236}">
                <a16:creationId xmlns:a16="http://schemas.microsoft.com/office/drawing/2014/main" id="{BE4F126D-01D0-3940-8733-F8A6B3D9D221}"/>
              </a:ext>
            </a:extLst>
          </p:cNvPr>
          <p:cNvGrpSpPr>
            <a:grpSpLocks/>
          </p:cNvGrpSpPr>
          <p:nvPr/>
        </p:nvGrpSpPr>
        <p:grpSpPr bwMode="auto">
          <a:xfrm>
            <a:off x="5484579" y="-25494"/>
            <a:ext cx="2065147" cy="1844823"/>
            <a:chOff x="3168" y="624"/>
            <a:chExt cx="1632" cy="1632"/>
          </a:xfrm>
        </p:grpSpPr>
        <p:pic>
          <p:nvPicPr>
            <p:cNvPr id="16" name="Picture 47">
              <a:extLst>
                <a:ext uri="{FF2B5EF4-FFF2-40B4-BE49-F238E27FC236}">
                  <a16:creationId xmlns:a16="http://schemas.microsoft.com/office/drawing/2014/main" id="{A5854BF4-6E44-9A44-8226-3777C78FE9D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92" y="1344"/>
              <a:ext cx="288" cy="2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7" name="Group 48">
              <a:extLst>
                <a:ext uri="{FF2B5EF4-FFF2-40B4-BE49-F238E27FC236}">
                  <a16:creationId xmlns:a16="http://schemas.microsoft.com/office/drawing/2014/main" id="{59F14F5B-7DB8-7044-A112-01FD5AADB6BE}"/>
                </a:ext>
              </a:extLst>
            </p:cNvPr>
            <p:cNvGrpSpPr>
              <a:grpSpLocks/>
            </p:cNvGrpSpPr>
            <p:nvPr/>
          </p:nvGrpSpPr>
          <p:grpSpPr bwMode="auto">
            <a:xfrm>
              <a:off x="3744" y="624"/>
              <a:ext cx="384" cy="1632"/>
              <a:chOff x="4272" y="1824"/>
              <a:chExt cx="288" cy="1632"/>
            </a:xfrm>
          </p:grpSpPr>
          <p:sp>
            <p:nvSpPr>
              <p:cNvPr id="26" name="Oval 49">
                <a:extLst>
                  <a:ext uri="{FF2B5EF4-FFF2-40B4-BE49-F238E27FC236}">
                    <a16:creationId xmlns:a16="http://schemas.microsoft.com/office/drawing/2014/main" id="{D127BAEF-C3AA-BE49-9CAF-059AF5D97FC3}"/>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7" name="Oval 50">
                <a:extLst>
                  <a:ext uri="{FF2B5EF4-FFF2-40B4-BE49-F238E27FC236}">
                    <a16:creationId xmlns:a16="http://schemas.microsoft.com/office/drawing/2014/main" id="{E6B6C8BA-8C0D-7849-9377-CA23EE9658C7}"/>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grpSp>
          <p:nvGrpSpPr>
            <p:cNvPr id="18" name="Group 51">
              <a:extLst>
                <a:ext uri="{FF2B5EF4-FFF2-40B4-BE49-F238E27FC236}">
                  <a16:creationId xmlns:a16="http://schemas.microsoft.com/office/drawing/2014/main" id="{A95EB1AD-F0F2-D141-B56C-DAC598283AA4}"/>
                </a:ext>
              </a:extLst>
            </p:cNvPr>
            <p:cNvGrpSpPr>
              <a:grpSpLocks/>
            </p:cNvGrpSpPr>
            <p:nvPr/>
          </p:nvGrpSpPr>
          <p:grpSpPr bwMode="auto">
            <a:xfrm rot="-7793838">
              <a:off x="3792" y="624"/>
              <a:ext cx="384" cy="1632"/>
              <a:chOff x="4272" y="1824"/>
              <a:chExt cx="288" cy="1632"/>
            </a:xfrm>
          </p:grpSpPr>
          <p:sp>
            <p:nvSpPr>
              <p:cNvPr id="24" name="Oval 52">
                <a:extLst>
                  <a:ext uri="{FF2B5EF4-FFF2-40B4-BE49-F238E27FC236}">
                    <a16:creationId xmlns:a16="http://schemas.microsoft.com/office/drawing/2014/main" id="{2D7548DA-76BE-C44C-950B-6004DD7C5925}"/>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5" name="Oval 53">
                <a:extLst>
                  <a:ext uri="{FF2B5EF4-FFF2-40B4-BE49-F238E27FC236}">
                    <a16:creationId xmlns:a16="http://schemas.microsoft.com/office/drawing/2014/main" id="{77DC96B4-C39B-5646-B715-D58EEF667CCD}"/>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grpSp>
          <p:nvGrpSpPr>
            <p:cNvPr id="19" name="Group 54">
              <a:extLst>
                <a:ext uri="{FF2B5EF4-FFF2-40B4-BE49-F238E27FC236}">
                  <a16:creationId xmlns:a16="http://schemas.microsoft.com/office/drawing/2014/main" id="{77337887-A219-9647-9307-CF09D60D4A30}"/>
                </a:ext>
              </a:extLst>
            </p:cNvPr>
            <p:cNvGrpSpPr>
              <a:grpSpLocks/>
            </p:cNvGrpSpPr>
            <p:nvPr/>
          </p:nvGrpSpPr>
          <p:grpSpPr bwMode="auto">
            <a:xfrm rot="-3242783">
              <a:off x="3792" y="672"/>
              <a:ext cx="384" cy="1632"/>
              <a:chOff x="4272" y="1824"/>
              <a:chExt cx="288" cy="1632"/>
            </a:xfrm>
          </p:grpSpPr>
          <p:sp>
            <p:nvSpPr>
              <p:cNvPr id="22" name="Oval 55">
                <a:extLst>
                  <a:ext uri="{FF2B5EF4-FFF2-40B4-BE49-F238E27FC236}">
                    <a16:creationId xmlns:a16="http://schemas.microsoft.com/office/drawing/2014/main" id="{14925D54-0F37-1C46-A0F8-AF5A54EDA7BB}"/>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3" name="Oval 56">
                <a:extLst>
                  <a:ext uri="{FF2B5EF4-FFF2-40B4-BE49-F238E27FC236}">
                    <a16:creationId xmlns:a16="http://schemas.microsoft.com/office/drawing/2014/main" id="{3ECDE3F7-BF80-DE45-ABFE-89D3C4B37206}"/>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sp>
          <p:nvSpPr>
            <p:cNvPr id="20" name="Oval 57">
              <a:extLst>
                <a:ext uri="{FF2B5EF4-FFF2-40B4-BE49-F238E27FC236}">
                  <a16:creationId xmlns:a16="http://schemas.microsoft.com/office/drawing/2014/main" id="{1B5BDB37-C797-2646-AD47-2B97377567A1}"/>
                </a:ext>
              </a:extLst>
            </p:cNvPr>
            <p:cNvSpPr>
              <a:spLocks noChangeArrowheads="1"/>
            </p:cNvSpPr>
            <p:nvPr/>
          </p:nvSpPr>
          <p:spPr bwMode="auto">
            <a:xfrm rot="-7793838" flipH="1" flipV="1">
              <a:off x="3522" y="1230"/>
              <a:ext cx="848" cy="404"/>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1" name="Oval 58">
              <a:extLst>
                <a:ext uri="{FF2B5EF4-FFF2-40B4-BE49-F238E27FC236}">
                  <a16:creationId xmlns:a16="http://schemas.microsoft.com/office/drawing/2014/main" id="{2B01EC8D-A488-184E-B98B-1F70214C1F2A}"/>
                </a:ext>
              </a:extLst>
            </p:cNvPr>
            <p:cNvSpPr>
              <a:spLocks noChangeArrowheads="1"/>
            </p:cNvSpPr>
            <p:nvPr/>
          </p:nvSpPr>
          <p:spPr bwMode="auto">
            <a:xfrm rot="-7793838">
              <a:off x="3598" y="1202"/>
              <a:ext cx="52" cy="47"/>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cxnSp>
        <p:nvCxnSpPr>
          <p:cNvPr id="28" name="Conector recto 27">
            <a:extLst>
              <a:ext uri="{FF2B5EF4-FFF2-40B4-BE49-F238E27FC236}">
                <a16:creationId xmlns:a16="http://schemas.microsoft.com/office/drawing/2014/main" id="{CCF759F1-B984-BF4F-AF07-DE4C6DC2FCE0}"/>
              </a:ext>
            </a:extLst>
          </p:cNvPr>
          <p:cNvCxnSpPr/>
          <p:nvPr/>
        </p:nvCxnSpPr>
        <p:spPr>
          <a:xfrm flipH="1">
            <a:off x="5724129" y="1008543"/>
            <a:ext cx="922900" cy="3069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72CDA0D0-4021-0946-919C-7518C02EAA06}"/>
              </a:ext>
            </a:extLst>
          </p:cNvPr>
          <p:cNvCxnSpPr>
            <a:stCxn id="16" idx="0"/>
          </p:cNvCxnSpPr>
          <p:nvPr/>
        </p:nvCxnSpPr>
        <p:spPr>
          <a:xfrm flipH="1">
            <a:off x="3569873" y="788399"/>
            <a:ext cx="2886540" cy="226683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9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a:grpSpLocks/>
          </p:cNvGrpSpPr>
          <p:nvPr/>
        </p:nvGrpSpPr>
        <p:grpSpPr bwMode="auto">
          <a:xfrm>
            <a:off x="2124075" y="1785938"/>
            <a:ext cx="6105525" cy="3560762"/>
            <a:chOff x="1338" y="1117"/>
            <a:chExt cx="3402" cy="1905"/>
          </a:xfrm>
        </p:grpSpPr>
        <p:grpSp>
          <p:nvGrpSpPr>
            <p:cNvPr id="3" name="Group 9"/>
            <p:cNvGrpSpPr>
              <a:grpSpLocks/>
            </p:cNvGrpSpPr>
            <p:nvPr/>
          </p:nvGrpSpPr>
          <p:grpSpPr bwMode="auto">
            <a:xfrm>
              <a:off x="1338" y="1117"/>
              <a:ext cx="3402" cy="1905"/>
              <a:chOff x="839" y="799"/>
              <a:chExt cx="3175" cy="1724"/>
            </a:xfrm>
          </p:grpSpPr>
          <p:sp>
            <p:nvSpPr>
              <p:cNvPr id="95240" name="Rectangle 8"/>
              <p:cNvSpPr>
                <a:spLocks noChangeArrowheads="1"/>
              </p:cNvSpPr>
              <p:nvPr/>
            </p:nvSpPr>
            <p:spPr bwMode="auto">
              <a:xfrm>
                <a:off x="839" y="799"/>
                <a:ext cx="3175" cy="1724"/>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95239" name="Picture 7" descr="isol-flight"/>
              <p:cNvPicPr>
                <a:picLocks noChangeAspect="1" noChangeArrowheads="1"/>
              </p:cNvPicPr>
              <p:nvPr/>
            </p:nvPicPr>
            <p:blipFill>
              <a:blip r:embed="rId2"/>
              <a:srcRect/>
              <a:stretch>
                <a:fillRect/>
              </a:stretch>
            </p:blipFill>
            <p:spPr bwMode="auto">
              <a:xfrm>
                <a:off x="920" y="885"/>
                <a:ext cx="3018" cy="1551"/>
              </a:xfrm>
              <a:prstGeom prst="rect">
                <a:avLst/>
              </a:prstGeom>
              <a:noFill/>
            </p:spPr>
          </p:pic>
        </p:grpSp>
        <p:sp>
          <p:nvSpPr>
            <p:cNvPr id="95258" name="Rectangle 26"/>
            <p:cNvSpPr>
              <a:spLocks noChangeArrowheads="1"/>
            </p:cNvSpPr>
            <p:nvPr/>
          </p:nvSpPr>
          <p:spPr bwMode="auto">
            <a:xfrm>
              <a:off x="1474" y="1298"/>
              <a:ext cx="453" cy="136"/>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sp>
          <p:nvSpPr>
            <p:cNvPr id="95259" name="Rectangle 27"/>
            <p:cNvSpPr>
              <a:spLocks noChangeArrowheads="1"/>
            </p:cNvSpPr>
            <p:nvPr/>
          </p:nvSpPr>
          <p:spPr bwMode="auto">
            <a:xfrm>
              <a:off x="1429" y="2251"/>
              <a:ext cx="498" cy="136"/>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grpSp>
      <p:sp>
        <p:nvSpPr>
          <p:cNvPr id="95238" name="Rectangle 6"/>
          <p:cNvSpPr>
            <a:spLocks noChangeArrowheads="1"/>
          </p:cNvSpPr>
          <p:nvPr/>
        </p:nvSpPr>
        <p:spPr bwMode="auto">
          <a:xfrm>
            <a:off x="685800" y="152400"/>
            <a:ext cx="8382000" cy="646331"/>
          </a:xfrm>
          <a:prstGeom prst="rect">
            <a:avLst/>
          </a:prstGeom>
          <a:noFill/>
          <a:ln w="9525">
            <a:noFill/>
            <a:miter lim="800000"/>
            <a:headEnd/>
            <a:tailEnd/>
          </a:ln>
          <a:effectLst/>
        </p:spPr>
        <p:txBody>
          <a:bodyPr wrap="square">
            <a:prstTxWarp prst="textNoShape">
              <a:avLst/>
            </a:prstTxWarp>
            <a:spAutoFit/>
          </a:bodyPr>
          <a:lstStyle/>
          <a:p>
            <a:r>
              <a:rPr lang="fr-FR" sz="3600" dirty="0" err="1">
                <a:latin typeface="Comic Sans MS"/>
                <a:cs typeface="Comic Sans MS"/>
              </a:rPr>
              <a:t>Summary</a:t>
            </a:r>
            <a:r>
              <a:rPr lang="fr-FR" sz="3600" dirty="0">
                <a:latin typeface="Comic Sans MS"/>
                <a:cs typeface="Comic Sans MS"/>
              </a:rPr>
              <a:t>: </a:t>
            </a:r>
            <a:r>
              <a:rPr lang="fr-FR" sz="3600" dirty="0" err="1">
                <a:latin typeface="Comic Sans MS"/>
                <a:cs typeface="Comic Sans MS"/>
              </a:rPr>
              <a:t>Two</a:t>
            </a:r>
            <a:r>
              <a:rPr lang="fr-FR" sz="3600" dirty="0">
                <a:latin typeface="Comic Sans MS"/>
                <a:cs typeface="Comic Sans MS"/>
              </a:rPr>
              <a:t> production </a:t>
            </a:r>
            <a:r>
              <a:rPr lang="fr-FR" sz="3600" dirty="0" err="1">
                <a:latin typeface="Comic Sans MS"/>
                <a:cs typeface="Comic Sans MS"/>
              </a:rPr>
              <a:t>Methods</a:t>
            </a:r>
            <a:r>
              <a:rPr lang="fr-FR" sz="3600" dirty="0">
                <a:latin typeface="Comic Sans MS"/>
                <a:cs typeface="Comic Sans MS"/>
              </a:rPr>
              <a:t> </a:t>
            </a:r>
          </a:p>
        </p:txBody>
      </p:sp>
      <p:sp>
        <p:nvSpPr>
          <p:cNvPr id="95243" name="Text Box 11"/>
          <p:cNvSpPr txBox="1">
            <a:spLocks noChangeArrowheads="1"/>
          </p:cNvSpPr>
          <p:nvPr/>
        </p:nvSpPr>
        <p:spPr bwMode="auto">
          <a:xfrm>
            <a:off x="1692275" y="1368623"/>
            <a:ext cx="1274708"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solidFill>
                  <a:srgbClr val="000000"/>
                </a:solidFill>
              </a:rPr>
              <a:t>Primary</a:t>
            </a:r>
            <a:r>
              <a:rPr lang="fr-FR" sz="1400" b="1" dirty="0"/>
              <a:t> Target</a:t>
            </a:r>
          </a:p>
        </p:txBody>
      </p:sp>
      <p:grpSp>
        <p:nvGrpSpPr>
          <p:cNvPr id="4" name="Group 17"/>
          <p:cNvGrpSpPr>
            <a:grpSpLocks/>
          </p:cNvGrpSpPr>
          <p:nvPr/>
        </p:nvGrpSpPr>
        <p:grpSpPr bwMode="auto">
          <a:xfrm>
            <a:off x="250825" y="2293938"/>
            <a:ext cx="1873250" cy="525462"/>
            <a:chOff x="793" y="799"/>
            <a:chExt cx="1180" cy="331"/>
          </a:xfrm>
        </p:grpSpPr>
        <p:sp>
          <p:nvSpPr>
            <p:cNvPr id="95244" name="Text Box 12"/>
            <p:cNvSpPr txBox="1">
              <a:spLocks noChangeArrowheads="1"/>
            </p:cNvSpPr>
            <p:nvPr/>
          </p:nvSpPr>
          <p:spPr bwMode="auto">
            <a:xfrm>
              <a:off x="793" y="799"/>
              <a:ext cx="1180" cy="233"/>
            </a:xfrm>
            <a:prstGeom prst="rect">
              <a:avLst/>
            </a:prstGeom>
            <a:noFill/>
            <a:ln w="9525">
              <a:noFill/>
              <a:miter lim="800000"/>
              <a:headEnd/>
              <a:tailEnd/>
            </a:ln>
            <a:effectLst/>
          </p:spPr>
          <p:txBody>
            <a:bodyPr wrap="none">
              <a:prstTxWarp prst="textNoShape">
                <a:avLst/>
              </a:prstTxWarp>
              <a:spAutoFit/>
            </a:bodyPr>
            <a:lstStyle/>
            <a:p>
              <a:r>
                <a:rPr lang="fr-FR" b="1" dirty="0"/>
                <a:t>driver </a:t>
              </a:r>
              <a:r>
                <a:rPr lang="fr-FR" b="1" dirty="0" err="1"/>
                <a:t>accelerator</a:t>
              </a:r>
              <a:endParaRPr lang="fr-FR" b="1" dirty="0"/>
            </a:p>
          </p:txBody>
        </p:sp>
        <p:sp>
          <p:nvSpPr>
            <p:cNvPr id="95245" name="Text Box 13"/>
            <p:cNvSpPr txBox="1">
              <a:spLocks noChangeArrowheads="1"/>
            </p:cNvSpPr>
            <p:nvPr/>
          </p:nvSpPr>
          <p:spPr bwMode="auto">
            <a:xfrm>
              <a:off x="803" y="936"/>
              <a:ext cx="116" cy="194"/>
            </a:xfrm>
            <a:prstGeom prst="rect">
              <a:avLst/>
            </a:prstGeom>
            <a:noFill/>
            <a:ln w="9525">
              <a:noFill/>
              <a:miter lim="800000"/>
              <a:headEnd/>
              <a:tailEnd/>
            </a:ln>
            <a:effectLst/>
          </p:spPr>
          <p:txBody>
            <a:bodyPr wrap="none">
              <a:prstTxWarp prst="textNoShape">
                <a:avLst/>
              </a:prstTxWarp>
              <a:spAutoFit/>
            </a:bodyPr>
            <a:lstStyle/>
            <a:p>
              <a:endParaRPr lang="fr-FR" sz="1400" b="1" dirty="0"/>
            </a:p>
          </p:txBody>
        </p:sp>
      </p:grpSp>
      <p:sp>
        <p:nvSpPr>
          <p:cNvPr id="95246" name="Text Box 14"/>
          <p:cNvSpPr txBox="1">
            <a:spLocks noChangeArrowheads="1"/>
          </p:cNvSpPr>
          <p:nvPr/>
        </p:nvSpPr>
        <p:spPr bwMode="auto">
          <a:xfrm>
            <a:off x="3059113" y="1268413"/>
            <a:ext cx="1069975" cy="304800"/>
          </a:xfrm>
          <a:prstGeom prst="rect">
            <a:avLst/>
          </a:prstGeom>
          <a:solidFill>
            <a:srgbClr val="CAF1F8"/>
          </a:solidFill>
          <a:ln w="9525">
            <a:solidFill>
              <a:srgbClr val="CAF1F8"/>
            </a:solidFill>
            <a:miter lim="800000"/>
            <a:headEnd/>
            <a:tailEnd/>
          </a:ln>
          <a:effectLst/>
        </p:spPr>
        <p:txBody>
          <a:bodyPr wrap="none">
            <a:prstTxWarp prst="textNoShape">
              <a:avLst/>
            </a:prstTxWarp>
            <a:spAutoFit/>
          </a:bodyPr>
          <a:lstStyle/>
          <a:p>
            <a:r>
              <a:rPr lang="fr-FR" sz="1400" b="1"/>
              <a:t>extraction</a:t>
            </a:r>
          </a:p>
        </p:txBody>
      </p:sp>
      <p:sp>
        <p:nvSpPr>
          <p:cNvPr id="95247" name="Text Box 15"/>
          <p:cNvSpPr txBox="1">
            <a:spLocks noChangeArrowheads="1"/>
          </p:cNvSpPr>
          <p:nvPr/>
        </p:nvSpPr>
        <p:spPr bwMode="auto">
          <a:xfrm>
            <a:off x="4211638" y="1412875"/>
            <a:ext cx="976312"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ionisation</a:t>
            </a:r>
          </a:p>
        </p:txBody>
      </p:sp>
      <p:sp>
        <p:nvSpPr>
          <p:cNvPr id="95248" name="Text Box 16"/>
          <p:cNvSpPr txBox="1">
            <a:spLocks noChangeArrowheads="1"/>
          </p:cNvSpPr>
          <p:nvPr/>
        </p:nvSpPr>
        <p:spPr bwMode="auto">
          <a:xfrm>
            <a:off x="5292725" y="1412875"/>
            <a:ext cx="106997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séparation</a:t>
            </a:r>
          </a:p>
        </p:txBody>
      </p:sp>
      <p:sp>
        <p:nvSpPr>
          <p:cNvPr id="95250" name="Text Box 18"/>
          <p:cNvSpPr txBox="1">
            <a:spLocks noChangeArrowheads="1"/>
          </p:cNvSpPr>
          <p:nvPr/>
        </p:nvSpPr>
        <p:spPr bwMode="auto">
          <a:xfrm>
            <a:off x="6443663" y="1368623"/>
            <a:ext cx="1391364"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post-accelerator</a:t>
            </a:r>
            <a:endParaRPr lang="fr-FR" sz="1400" b="1" dirty="0"/>
          </a:p>
        </p:txBody>
      </p:sp>
      <p:sp>
        <p:nvSpPr>
          <p:cNvPr id="95251" name="Text Box 19"/>
          <p:cNvSpPr txBox="1">
            <a:spLocks noChangeArrowheads="1"/>
          </p:cNvSpPr>
          <p:nvPr/>
        </p:nvSpPr>
        <p:spPr bwMode="auto">
          <a:xfrm>
            <a:off x="6948488" y="2060575"/>
            <a:ext cx="1467068" cy="52322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Secondary</a:t>
            </a:r>
            <a:r>
              <a:rPr lang="fr-FR" sz="1400" b="1" dirty="0"/>
              <a:t> Target </a:t>
            </a:r>
          </a:p>
          <a:p>
            <a:r>
              <a:rPr lang="fr-FR" sz="1400" b="1" dirty="0" err="1"/>
              <a:t>spectroscopy</a:t>
            </a:r>
            <a:endParaRPr lang="fr-FR" sz="1400" b="1" dirty="0"/>
          </a:p>
        </p:txBody>
      </p:sp>
      <p:sp>
        <p:nvSpPr>
          <p:cNvPr id="95252" name="Line 20"/>
          <p:cNvSpPr>
            <a:spLocks noChangeShapeType="1"/>
          </p:cNvSpPr>
          <p:nvPr/>
        </p:nvSpPr>
        <p:spPr bwMode="auto">
          <a:xfrm>
            <a:off x="2497138" y="1646238"/>
            <a:ext cx="1008062" cy="792162"/>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3" name="Line 21"/>
          <p:cNvSpPr>
            <a:spLocks noChangeShapeType="1"/>
          </p:cNvSpPr>
          <p:nvPr/>
        </p:nvSpPr>
        <p:spPr bwMode="auto">
          <a:xfrm flipH="1">
            <a:off x="3563938" y="1557335"/>
            <a:ext cx="431800" cy="1044156"/>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4" name="Line 22"/>
          <p:cNvSpPr>
            <a:spLocks noChangeShapeType="1"/>
          </p:cNvSpPr>
          <p:nvPr/>
        </p:nvSpPr>
        <p:spPr bwMode="auto">
          <a:xfrm flipH="1">
            <a:off x="3563936" y="1676400"/>
            <a:ext cx="1080061" cy="1296621"/>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5" name="Line 23"/>
          <p:cNvSpPr>
            <a:spLocks noChangeShapeType="1"/>
          </p:cNvSpPr>
          <p:nvPr/>
        </p:nvSpPr>
        <p:spPr bwMode="auto">
          <a:xfrm flipH="1">
            <a:off x="4067175" y="1700212"/>
            <a:ext cx="1225550" cy="1154209"/>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6" name="Line 24"/>
          <p:cNvSpPr>
            <a:spLocks noChangeShapeType="1"/>
          </p:cNvSpPr>
          <p:nvPr/>
        </p:nvSpPr>
        <p:spPr bwMode="auto">
          <a:xfrm flipH="1">
            <a:off x="5970638" y="1700212"/>
            <a:ext cx="1115962" cy="1476523"/>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7" name="Line 25"/>
          <p:cNvSpPr>
            <a:spLocks noChangeShapeType="1"/>
          </p:cNvSpPr>
          <p:nvPr/>
        </p:nvSpPr>
        <p:spPr bwMode="auto">
          <a:xfrm flipH="1">
            <a:off x="6748463" y="2565400"/>
            <a:ext cx="719137" cy="6838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1" name="Text Box 29"/>
          <p:cNvSpPr txBox="1">
            <a:spLocks noChangeArrowheads="1"/>
          </p:cNvSpPr>
          <p:nvPr/>
        </p:nvSpPr>
        <p:spPr bwMode="auto">
          <a:xfrm>
            <a:off x="34925" y="3972580"/>
            <a:ext cx="1944613" cy="523220"/>
          </a:xfrm>
          <a:prstGeom prst="rect">
            <a:avLst/>
          </a:prstGeom>
          <a:noFill/>
          <a:ln w="9525">
            <a:noFill/>
            <a:miter lim="800000"/>
            <a:headEnd/>
            <a:tailEnd/>
          </a:ln>
          <a:effectLst/>
        </p:spPr>
        <p:txBody>
          <a:bodyPr wrap="none">
            <a:prstTxWarp prst="textNoShape">
              <a:avLst/>
            </a:prstTxWarp>
            <a:spAutoFit/>
          </a:bodyPr>
          <a:lstStyle/>
          <a:p>
            <a:r>
              <a:rPr lang="fr-FR" sz="1400" b="1" dirty="0"/>
              <a:t>driver </a:t>
            </a:r>
            <a:r>
              <a:rPr lang="fr-FR" sz="1400" b="1" dirty="0" err="1"/>
              <a:t>accelerator</a:t>
            </a:r>
            <a:endParaRPr lang="fr-FR" sz="1400" b="1" dirty="0"/>
          </a:p>
          <a:p>
            <a:r>
              <a:rPr lang="fr-FR" sz="1400" b="1" dirty="0"/>
              <a:t>ions 100 MeV - 1 </a:t>
            </a:r>
            <a:r>
              <a:rPr lang="fr-FR" sz="1400" b="1" dirty="0" err="1"/>
              <a:t>GeV</a:t>
            </a:r>
            <a:r>
              <a:rPr lang="fr-FR" sz="1400" b="1" dirty="0"/>
              <a:t>/u</a:t>
            </a:r>
          </a:p>
        </p:txBody>
      </p:sp>
      <p:sp>
        <p:nvSpPr>
          <p:cNvPr id="95262" name="Text Box 30"/>
          <p:cNvSpPr txBox="1">
            <a:spLocks noChangeArrowheads="1"/>
          </p:cNvSpPr>
          <p:nvPr/>
        </p:nvSpPr>
        <p:spPr bwMode="auto">
          <a:xfrm>
            <a:off x="838200" y="5486400"/>
            <a:ext cx="1891313"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fragmentation / fission</a:t>
            </a:r>
          </a:p>
        </p:txBody>
      </p:sp>
      <p:sp>
        <p:nvSpPr>
          <p:cNvPr id="95263" name="Text Box 31"/>
          <p:cNvSpPr txBox="1">
            <a:spLocks noChangeArrowheads="1"/>
          </p:cNvSpPr>
          <p:nvPr/>
        </p:nvSpPr>
        <p:spPr bwMode="auto">
          <a:xfrm>
            <a:off x="2757091" y="5715000"/>
            <a:ext cx="1662509"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solidFill>
                  <a:srgbClr val="000000"/>
                </a:solidFill>
              </a:rPr>
              <a:t>Fragment </a:t>
            </a:r>
            <a:r>
              <a:rPr lang="fr-FR" sz="1400" b="1" dirty="0" err="1">
                <a:solidFill>
                  <a:srgbClr val="000000"/>
                </a:solidFill>
              </a:rPr>
              <a:t>Separator</a:t>
            </a:r>
            <a:endParaRPr lang="fr-FR" sz="1400" b="1" dirty="0">
              <a:ln>
                <a:solidFill>
                  <a:srgbClr val="CAF1F8"/>
                </a:solidFill>
              </a:ln>
              <a:solidFill>
                <a:srgbClr val="000000"/>
              </a:solidFill>
            </a:endParaRPr>
          </a:p>
        </p:txBody>
      </p:sp>
      <p:sp>
        <p:nvSpPr>
          <p:cNvPr id="95264" name="Text Box 32"/>
          <p:cNvSpPr txBox="1">
            <a:spLocks noChangeArrowheads="1"/>
          </p:cNvSpPr>
          <p:nvPr/>
        </p:nvSpPr>
        <p:spPr bwMode="auto">
          <a:xfrm>
            <a:off x="7010400" y="5486400"/>
            <a:ext cx="1467068" cy="52322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Secondary</a:t>
            </a:r>
            <a:r>
              <a:rPr lang="fr-FR" sz="1400" b="1" dirty="0"/>
              <a:t> Target</a:t>
            </a:r>
          </a:p>
          <a:p>
            <a:r>
              <a:rPr lang="fr-FR" sz="1400" b="1" dirty="0"/>
              <a:t>Spectroscopie</a:t>
            </a:r>
          </a:p>
        </p:txBody>
      </p:sp>
      <p:sp>
        <p:nvSpPr>
          <p:cNvPr id="95265" name="Text Box 33"/>
          <p:cNvSpPr txBox="1">
            <a:spLocks noChangeArrowheads="1"/>
          </p:cNvSpPr>
          <p:nvPr/>
        </p:nvSpPr>
        <p:spPr bwMode="auto">
          <a:xfrm>
            <a:off x="5542836" y="5712023"/>
            <a:ext cx="1391364"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Post-accelerator</a:t>
            </a:r>
            <a:endParaRPr lang="fr-FR" sz="1400" b="1" dirty="0"/>
          </a:p>
        </p:txBody>
      </p:sp>
      <p:sp>
        <p:nvSpPr>
          <p:cNvPr id="95266" name="Line 34"/>
          <p:cNvSpPr>
            <a:spLocks noChangeShapeType="1"/>
          </p:cNvSpPr>
          <p:nvPr/>
        </p:nvSpPr>
        <p:spPr bwMode="auto">
          <a:xfrm flipV="1">
            <a:off x="2590800" y="4317998"/>
            <a:ext cx="921925" cy="1244601"/>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7" name="Line 35"/>
          <p:cNvSpPr>
            <a:spLocks noChangeShapeType="1"/>
          </p:cNvSpPr>
          <p:nvPr/>
        </p:nvSpPr>
        <p:spPr bwMode="auto">
          <a:xfrm flipV="1">
            <a:off x="3810000" y="4343399"/>
            <a:ext cx="288925" cy="14478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8" name="Line 36"/>
          <p:cNvSpPr>
            <a:spLocks noChangeShapeType="1"/>
          </p:cNvSpPr>
          <p:nvPr/>
        </p:nvSpPr>
        <p:spPr bwMode="auto">
          <a:xfrm flipV="1">
            <a:off x="6553200" y="4724400"/>
            <a:ext cx="136525" cy="10223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9" name="Line 37"/>
          <p:cNvSpPr>
            <a:spLocks noChangeShapeType="1"/>
          </p:cNvSpPr>
          <p:nvPr/>
        </p:nvSpPr>
        <p:spPr bwMode="auto">
          <a:xfrm flipH="1" flipV="1">
            <a:off x="7696200" y="4876800"/>
            <a:ext cx="431800" cy="576263"/>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70" name="Rectangle 38"/>
          <p:cNvSpPr>
            <a:spLocks noChangeArrowheads="1"/>
          </p:cNvSpPr>
          <p:nvPr/>
        </p:nvSpPr>
        <p:spPr bwMode="auto">
          <a:xfrm>
            <a:off x="2522538" y="2705100"/>
            <a:ext cx="576262" cy="358775"/>
          </a:xfrm>
          <a:prstGeom prst="rect">
            <a:avLst/>
          </a:prstGeom>
          <a:noFill/>
          <a:ln w="57150">
            <a:solidFill>
              <a:srgbClr val="FF0000"/>
            </a:solidFill>
            <a:miter lim="800000"/>
            <a:headEnd/>
            <a:tailEnd/>
          </a:ln>
          <a:effectLst/>
        </p:spPr>
        <p:txBody>
          <a:bodyPr wrap="none" anchor="ctr">
            <a:prstTxWarp prst="textNoShape">
              <a:avLst/>
            </a:prstTxWarp>
          </a:bodyPr>
          <a:lstStyle/>
          <a:p>
            <a:endParaRPr lang="es-ES_tradnl"/>
          </a:p>
        </p:txBody>
      </p:sp>
      <p:sp>
        <p:nvSpPr>
          <p:cNvPr id="95271" name="Rectangle 39"/>
          <p:cNvSpPr>
            <a:spLocks noChangeArrowheads="1"/>
          </p:cNvSpPr>
          <p:nvPr/>
        </p:nvSpPr>
        <p:spPr bwMode="auto">
          <a:xfrm>
            <a:off x="2362200" y="4572000"/>
            <a:ext cx="914400" cy="358775"/>
          </a:xfrm>
          <a:prstGeom prst="rect">
            <a:avLst/>
          </a:prstGeom>
          <a:noFill/>
          <a:ln w="57150">
            <a:solidFill>
              <a:srgbClr val="FF0000"/>
            </a:solidFill>
            <a:miter lim="800000"/>
            <a:headEnd/>
            <a:tailEnd/>
          </a:ln>
          <a:effectLst/>
        </p:spPr>
        <p:txBody>
          <a:bodyPr wrap="none" anchor="ctr">
            <a:prstTxWarp prst="textNoShape">
              <a:avLst/>
            </a:prstTxWarp>
          </a:bodyPr>
          <a:lstStyle/>
          <a:p>
            <a:endParaRPr lang="es-ES_tradnl"/>
          </a:p>
        </p:txBody>
      </p:sp>
      <p:sp>
        <p:nvSpPr>
          <p:cNvPr id="40" name="Text Box 33"/>
          <p:cNvSpPr txBox="1">
            <a:spLocks noChangeArrowheads="1"/>
          </p:cNvSpPr>
          <p:nvPr/>
        </p:nvSpPr>
        <p:spPr bwMode="auto">
          <a:xfrm>
            <a:off x="4724400" y="5334000"/>
            <a:ext cx="1353405"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De-acceleration</a:t>
            </a:r>
            <a:endParaRPr lang="fr-FR" sz="1400" b="1" dirty="0"/>
          </a:p>
        </p:txBody>
      </p:sp>
      <p:cxnSp>
        <p:nvCxnSpPr>
          <p:cNvPr id="43" name="Conector recto de flecha 42"/>
          <p:cNvCxnSpPr>
            <a:stCxn id="40" idx="0"/>
          </p:cNvCxnSpPr>
          <p:nvPr/>
        </p:nvCxnSpPr>
        <p:spPr>
          <a:xfrm rot="5400000" flipH="1" flipV="1">
            <a:off x="5138951" y="5062752"/>
            <a:ext cx="533400" cy="909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modul3 Kopie"/>
          <p:cNvPicPr>
            <a:picLocks noChangeAspect="1" noChangeArrowheads="1"/>
          </p:cNvPicPr>
          <p:nvPr/>
        </p:nvPicPr>
        <p:blipFill>
          <a:blip r:embed="rId4"/>
          <a:srcRect/>
          <a:stretch>
            <a:fillRect/>
          </a:stretch>
        </p:blipFill>
        <p:spPr bwMode="auto">
          <a:xfrm>
            <a:off x="152400" y="990599"/>
            <a:ext cx="5806059" cy="3860251"/>
          </a:xfrm>
          <a:prstGeom prst="rect">
            <a:avLst/>
          </a:prstGeom>
          <a:noFill/>
          <a:ln w="9525">
            <a:noFill/>
            <a:miter lim="800000"/>
            <a:headEnd/>
            <a:tailEnd/>
          </a:ln>
        </p:spPr>
      </p:pic>
      <p:sp>
        <p:nvSpPr>
          <p:cNvPr id="71" name="70 CuadroTexto"/>
          <p:cNvSpPr txBox="1"/>
          <p:nvPr/>
        </p:nvSpPr>
        <p:spPr>
          <a:xfrm>
            <a:off x="1643042" y="181253"/>
            <a:ext cx="6500858" cy="461665"/>
          </a:xfrm>
          <a:prstGeom prst="rect">
            <a:avLst/>
          </a:prstGeom>
          <a:noFill/>
        </p:spPr>
        <p:txBody>
          <a:bodyPr wrap="square" rtlCol="0">
            <a:spAutoFit/>
          </a:bodyPr>
          <a:lstStyle/>
          <a:p>
            <a:r>
              <a:rPr lang="es-ES" sz="2400" dirty="0" err="1">
                <a:latin typeface="Bitstream Vera Sans"/>
              </a:rPr>
              <a:t>Fair</a:t>
            </a:r>
            <a:r>
              <a:rPr lang="es-ES" sz="2400" dirty="0">
                <a:latin typeface="Bitstream Vera Sans"/>
              </a:rPr>
              <a:t> : </a:t>
            </a:r>
            <a:r>
              <a:rPr lang="es-ES" sz="2400" dirty="0" err="1">
                <a:latin typeface="Bitstream Vera Sans"/>
              </a:rPr>
              <a:t>Facility</a:t>
            </a:r>
            <a:r>
              <a:rPr lang="es-ES" sz="2400" dirty="0">
                <a:latin typeface="Bitstream Vera Sans"/>
              </a:rPr>
              <a:t> of </a:t>
            </a:r>
            <a:r>
              <a:rPr lang="es-ES" sz="2400" dirty="0" err="1">
                <a:latin typeface="Bitstream Vera Sans"/>
              </a:rPr>
              <a:t>Antiprotons</a:t>
            </a:r>
            <a:r>
              <a:rPr lang="es-ES" sz="2400" dirty="0">
                <a:latin typeface="Bitstream Vera Sans"/>
              </a:rPr>
              <a:t> and Ion </a:t>
            </a:r>
            <a:r>
              <a:rPr lang="es-ES" sz="2400" dirty="0" err="1">
                <a:latin typeface="Bitstream Vera Sans"/>
              </a:rPr>
              <a:t>Research</a:t>
            </a:r>
            <a:endParaRPr lang="es-ES" sz="2400" dirty="0">
              <a:latin typeface="Bitstream Vera Sans"/>
            </a:endParaRPr>
          </a:p>
        </p:txBody>
      </p:sp>
      <p:sp>
        <p:nvSpPr>
          <p:cNvPr id="74" name="Text Box 4"/>
          <p:cNvSpPr txBox="1">
            <a:spLocks noChangeArrowheads="1"/>
          </p:cNvSpPr>
          <p:nvPr/>
        </p:nvSpPr>
        <p:spPr bwMode="auto">
          <a:xfrm>
            <a:off x="323850" y="5034607"/>
            <a:ext cx="5248282" cy="894723"/>
          </a:xfrm>
          <a:prstGeom prst="rect">
            <a:avLst/>
          </a:prstGeom>
          <a:noFill/>
          <a:ln w="9525">
            <a:solidFill>
              <a:srgbClr val="00B050"/>
            </a:solidFill>
            <a:round/>
            <a:headEnd/>
            <a:tailEnd/>
          </a:ln>
          <a:effectLst/>
        </p:spPr>
        <p:txBody>
          <a:bodyPr wrap="square" lIns="89991" tIns="46795" rIns="89991" bIns="46795">
            <a:spAutoFit/>
          </a:bodyPr>
          <a:lstStyle/>
          <a:p>
            <a:pPr>
              <a:buClr>
                <a:srgbClr val="A50021"/>
              </a:buClr>
              <a:buFont typeface="Wingdings" pitchFamily="2" charset="2"/>
              <a:buChar char=""/>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600" dirty="0">
                <a:solidFill>
                  <a:srgbClr val="A50021"/>
                </a:solidFill>
                <a:latin typeface="Bitstream Vera Sans" pitchFamily="16" charset="0"/>
              </a:rPr>
              <a:t> </a:t>
            </a:r>
            <a:r>
              <a:rPr lang="en-GB" sz="1600" b="1" dirty="0">
                <a:solidFill>
                  <a:srgbClr val="000090"/>
                </a:solidFill>
                <a:latin typeface="Bitstream Vera Sans" pitchFamily="16" charset="0"/>
              </a:rPr>
              <a:t>Nuclear Structure and Astrophysics: NUSTAR</a:t>
            </a:r>
          </a:p>
          <a:p>
            <a:pPr>
              <a:lnSpc>
                <a:spcPct val="125000"/>
              </a:lnSpc>
              <a:buClr>
                <a:srgbClr val="A50021"/>
              </a:buClr>
              <a:buFont typeface="Arial Narrow" pitchFamily="34" charset="0"/>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600" dirty="0">
                <a:solidFill>
                  <a:srgbClr val="A50021"/>
                </a:solidFill>
                <a:latin typeface="Bitstream Vera Sans" pitchFamily="16" charset="0"/>
              </a:rPr>
              <a:t>     - </a:t>
            </a:r>
            <a:r>
              <a:rPr lang="en-GB" sz="1600" dirty="0">
                <a:solidFill>
                  <a:srgbClr val="FF0000"/>
                </a:solidFill>
                <a:latin typeface="Bitstream Vera Sans" pitchFamily="16" charset="0"/>
              </a:rPr>
              <a:t>R3B</a:t>
            </a:r>
            <a:r>
              <a:rPr lang="en-GB" sz="1600" dirty="0">
                <a:solidFill>
                  <a:srgbClr val="A50021"/>
                </a:solidFill>
                <a:latin typeface="Bitstream Vera Sans" pitchFamily="16" charset="0"/>
              </a:rPr>
              <a:t>, </a:t>
            </a:r>
            <a:r>
              <a:rPr lang="en-GB" sz="1600" dirty="0">
                <a:solidFill>
                  <a:srgbClr val="0000FF"/>
                </a:solidFill>
                <a:latin typeface="Bitstream Vera Sans" pitchFamily="16" charset="0"/>
              </a:rPr>
              <a:t>HISPEC</a:t>
            </a:r>
            <a:r>
              <a:rPr lang="en-GB" sz="1600" dirty="0">
                <a:solidFill>
                  <a:srgbClr val="00B050"/>
                </a:solidFill>
                <a:latin typeface="Bitstream Vera Sans" pitchFamily="16" charset="0"/>
              </a:rPr>
              <a:t>/DESPEC</a:t>
            </a:r>
            <a:r>
              <a:rPr lang="en-GB" sz="1600" dirty="0">
                <a:solidFill>
                  <a:srgbClr val="A50021"/>
                </a:solidFill>
                <a:latin typeface="Bitstream Vera Sans" pitchFamily="16" charset="0"/>
              </a:rPr>
              <a:t>, </a:t>
            </a:r>
            <a:r>
              <a:rPr lang="en-GB" sz="1600" dirty="0">
                <a:solidFill>
                  <a:srgbClr val="7030A0"/>
                </a:solidFill>
                <a:latin typeface="Bitstream Vera Sans" pitchFamily="16" charset="0"/>
              </a:rPr>
              <a:t>EXL/</a:t>
            </a:r>
            <a:r>
              <a:rPr lang="en-GB" sz="1600" dirty="0" err="1">
                <a:solidFill>
                  <a:srgbClr val="7030A0"/>
                </a:solidFill>
                <a:latin typeface="Bitstream Vera Sans" pitchFamily="16" charset="0"/>
              </a:rPr>
              <a:t>ELISe</a:t>
            </a:r>
            <a:r>
              <a:rPr lang="en-GB" sz="1600" dirty="0">
                <a:solidFill>
                  <a:srgbClr val="A50021"/>
                </a:solidFill>
                <a:latin typeface="Bitstream Vera Sans" pitchFamily="16" charset="0"/>
              </a:rPr>
              <a:t>, </a:t>
            </a:r>
            <a:r>
              <a:rPr lang="en-GB" sz="1600" dirty="0">
                <a:solidFill>
                  <a:srgbClr val="00B050"/>
                </a:solidFill>
                <a:latin typeface="Bitstream Vera Sans" pitchFamily="16" charset="0"/>
              </a:rPr>
              <a:t>MATS</a:t>
            </a:r>
          </a:p>
          <a:p>
            <a:pPr>
              <a:buClr>
                <a:srgbClr val="A50021"/>
              </a:buClr>
              <a:buFont typeface="Arial Narrow" pitchFamily="34" charset="0"/>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600" dirty="0">
                <a:solidFill>
                  <a:srgbClr val="A50021"/>
                </a:solidFill>
                <a:latin typeface="Bitstream Vera Sans" pitchFamily="16" charset="0"/>
              </a:rPr>
              <a:t>     - 11 research groups</a:t>
            </a:r>
          </a:p>
        </p:txBody>
      </p:sp>
      <p:sp>
        <p:nvSpPr>
          <p:cNvPr id="75" name="Text Box 3"/>
          <p:cNvSpPr txBox="1">
            <a:spLocks noChangeArrowheads="1"/>
          </p:cNvSpPr>
          <p:nvPr/>
        </p:nvSpPr>
        <p:spPr bwMode="auto">
          <a:xfrm>
            <a:off x="6357950" y="3825864"/>
            <a:ext cx="2514600" cy="2525939"/>
          </a:xfrm>
          <a:prstGeom prst="rect">
            <a:avLst/>
          </a:prstGeom>
          <a:noFill/>
          <a:ln w="9525">
            <a:noFill/>
            <a:round/>
            <a:headEnd/>
            <a:tailEnd/>
          </a:ln>
          <a:effectLst/>
        </p:spPr>
        <p:txBody>
          <a:bodyPr lIns="89991" tIns="46795" rIns="89991" bIns="46795">
            <a:spAutoFit/>
          </a:bodyPr>
          <a:lstStyle/>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CIEMAT</a:t>
            </a: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FF0000"/>
                </a:solidFill>
                <a:latin typeface="Arial Narrow" pitchFamily="34" charset="0"/>
              </a:rPr>
              <a:t>- IEM (</a:t>
            </a:r>
            <a:r>
              <a:rPr lang="en-GB" sz="1200" dirty="0">
                <a:solidFill>
                  <a:srgbClr val="0000FF"/>
                </a:solidFill>
                <a:latin typeface="Arial Narrow" pitchFamily="34" charset="0"/>
              </a:rPr>
              <a:t>CSIC</a:t>
            </a:r>
            <a:r>
              <a:rPr lang="en-GB" sz="1200" dirty="0">
                <a:solidFill>
                  <a:srgbClr val="FF0000"/>
                </a:solidFill>
                <a:latin typeface="Arial Narrow" pitchFamily="34" charset="0"/>
              </a:rPr>
              <a:t>)</a:t>
            </a:r>
            <a:r>
              <a:rPr lang="x-none" sz="1200" dirty="0">
                <a:solidFill>
                  <a:srgbClr val="FF0000"/>
                </a:solidFill>
                <a:latin typeface="Arial Narrow" pitchFamily="34" charset="0"/>
              </a:rPr>
              <a:t>‏</a:t>
            </a:r>
            <a:endParaRPr lang="en-GB" sz="1200" dirty="0">
              <a:solidFill>
                <a:srgbClr val="FF0000"/>
              </a:solidFill>
              <a:latin typeface="Arial Narrow" pitchFamily="34" charset="0"/>
            </a:endParaRP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IFIC (</a:t>
            </a:r>
            <a:r>
              <a:rPr lang="en-GB" sz="1200" dirty="0">
                <a:solidFill>
                  <a:srgbClr val="0000FF"/>
                </a:solidFill>
                <a:latin typeface="Arial Narrow" pitchFamily="34" charset="0"/>
              </a:rPr>
              <a:t>CSIC</a:t>
            </a:r>
            <a:r>
              <a:rPr lang="en-GB" sz="1200" dirty="0">
                <a:solidFill>
                  <a:srgbClr val="00B050"/>
                </a:solidFill>
                <a:latin typeface="Arial Narrow" pitchFamily="34" charset="0"/>
              </a:rPr>
              <a:t>)</a:t>
            </a:r>
            <a:r>
              <a:rPr lang="x-none" sz="1200" dirty="0">
                <a:solidFill>
                  <a:srgbClr val="00B050"/>
                </a:solidFill>
                <a:latin typeface="Arial Narrow" pitchFamily="34" charset="0"/>
              </a:rPr>
              <a:t>‏</a:t>
            </a:r>
            <a:endParaRPr lang="en-GB" sz="1200" dirty="0">
              <a:solidFill>
                <a:srgbClr val="00B050"/>
              </a:solidFill>
              <a:latin typeface="Arial Narrow" pitchFamily="34" charset="0"/>
            </a:endParaRP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a:t>
            </a:r>
            <a:r>
              <a:rPr lang="en-GB" sz="1200" dirty="0">
                <a:solidFill>
                  <a:srgbClr val="7030A0"/>
                </a:solidFill>
                <a:latin typeface="Arial Narrow" pitchFamily="34" charset="0"/>
              </a:rPr>
              <a:t>Universidad </a:t>
            </a:r>
            <a:r>
              <a:rPr lang="en-GB" sz="1200" dirty="0" err="1">
                <a:solidFill>
                  <a:srgbClr val="7030A0"/>
                </a:solidFill>
                <a:latin typeface="Arial Narrow" pitchFamily="34" charset="0"/>
              </a:rPr>
              <a:t>Complutense</a:t>
            </a:r>
            <a:r>
              <a:rPr lang="en-GB" sz="1200" dirty="0">
                <a:solidFill>
                  <a:srgbClr val="7030A0"/>
                </a:solidFill>
                <a:latin typeface="Arial Narrow" pitchFamily="34" charset="0"/>
              </a:rPr>
              <a:t> de Madrid</a:t>
            </a: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Universidad de Granada</a:t>
            </a: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a:t>
            </a:r>
            <a:r>
              <a:rPr lang="en-GB" sz="1200" dirty="0">
                <a:solidFill>
                  <a:srgbClr val="0000FF"/>
                </a:solidFill>
                <a:latin typeface="Arial Narrow" pitchFamily="34" charset="0"/>
              </a:rPr>
              <a:t>Universidad de Huelva</a:t>
            </a:r>
          </a:p>
          <a:p>
            <a:pPr>
              <a:lnSpc>
                <a:spcPct val="120000"/>
              </a:lnSpc>
              <a:buClr>
                <a:srgbClr val="A50021"/>
              </a:buClr>
              <a:buFont typeface="Wingdings" pitchFamily="2" charset="2"/>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Universidad </a:t>
            </a:r>
            <a:r>
              <a:rPr lang="en-GB" sz="1200" dirty="0" err="1">
                <a:solidFill>
                  <a:srgbClr val="00B050"/>
                </a:solidFill>
                <a:latin typeface="Arial Narrow" pitchFamily="34" charset="0"/>
              </a:rPr>
              <a:t>Politécnica</a:t>
            </a:r>
            <a:r>
              <a:rPr lang="en-GB" sz="1200" dirty="0">
                <a:solidFill>
                  <a:srgbClr val="00B050"/>
                </a:solidFill>
                <a:latin typeface="Arial Narrow" pitchFamily="34" charset="0"/>
              </a:rPr>
              <a:t> de Cataluña</a:t>
            </a:r>
          </a:p>
          <a:p>
            <a:pPr>
              <a:lnSpc>
                <a:spcPct val="120000"/>
              </a:lnSpc>
              <a:buClr>
                <a:srgbClr val="A50021"/>
              </a:buClr>
              <a:buFont typeface="Arial Narrow" pitchFamily="34" charset="0"/>
              <a:buChar char="-"/>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B050"/>
                </a:solidFill>
                <a:latin typeface="Arial Narrow" pitchFamily="34" charset="0"/>
              </a:rPr>
              <a:t> </a:t>
            </a:r>
            <a:r>
              <a:rPr lang="en-GB" sz="1200" dirty="0">
                <a:solidFill>
                  <a:srgbClr val="0000FF"/>
                </a:solidFill>
                <a:latin typeface="Arial Narrow" pitchFamily="34" charset="0"/>
              </a:rPr>
              <a:t>Universidad de Salamanca</a:t>
            </a:r>
          </a:p>
          <a:p>
            <a:pPr>
              <a:lnSpc>
                <a:spcPct val="120000"/>
              </a:lnSpc>
              <a:buClr>
                <a:srgbClr val="A50021"/>
              </a:buClr>
              <a:buFont typeface="Arial Narrow" pitchFamily="34" charset="0"/>
              <a:buNone/>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333399"/>
                </a:solidFill>
                <a:latin typeface="Arial Narrow" pitchFamily="34" charset="0"/>
              </a:rPr>
              <a:t>- </a:t>
            </a:r>
            <a:r>
              <a:rPr lang="en-GB" sz="1200" dirty="0">
                <a:solidFill>
                  <a:srgbClr val="FF0000"/>
                </a:solidFill>
                <a:latin typeface="Arial Narrow" pitchFamily="34" charset="0"/>
              </a:rPr>
              <a:t>Universidad de Santiago de </a:t>
            </a:r>
            <a:r>
              <a:rPr lang="en-GB" sz="1200" dirty="0" err="1">
                <a:solidFill>
                  <a:srgbClr val="FF0000"/>
                </a:solidFill>
                <a:latin typeface="Arial Narrow" pitchFamily="34" charset="0"/>
              </a:rPr>
              <a:t>Compostela</a:t>
            </a:r>
            <a:endParaRPr lang="en-GB" sz="1200" dirty="0">
              <a:solidFill>
                <a:srgbClr val="FF0000"/>
              </a:solidFill>
              <a:latin typeface="Arial Narrow" pitchFamily="34" charset="0"/>
            </a:endParaRPr>
          </a:p>
          <a:p>
            <a:pPr>
              <a:lnSpc>
                <a:spcPct val="120000"/>
              </a:lnSpc>
              <a:buClr>
                <a:srgbClr val="A50021"/>
              </a:buClr>
              <a:buFontTx/>
              <a:buChar char="-"/>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0000FF"/>
                </a:solidFill>
                <a:latin typeface="Arial Narrow" pitchFamily="34" charset="0"/>
              </a:rPr>
              <a:t>Universidad de </a:t>
            </a:r>
            <a:r>
              <a:rPr lang="en-GB" sz="1200" dirty="0" err="1">
                <a:solidFill>
                  <a:srgbClr val="0000FF"/>
                </a:solidFill>
                <a:latin typeface="Arial Narrow" pitchFamily="34" charset="0"/>
              </a:rPr>
              <a:t>Sevilla</a:t>
            </a:r>
            <a:endParaRPr lang="en-GB" sz="1200" dirty="0">
              <a:solidFill>
                <a:srgbClr val="0000FF"/>
              </a:solidFill>
              <a:latin typeface="Arial Narrow" pitchFamily="34" charset="0"/>
            </a:endParaRPr>
          </a:p>
          <a:p>
            <a:pPr>
              <a:lnSpc>
                <a:spcPct val="120000"/>
              </a:lnSpc>
              <a:buClr>
                <a:srgbClr val="A50021"/>
              </a:buClr>
              <a:buFontTx/>
              <a:buChar char="-"/>
              <a:tabLst>
                <a:tab pos="0" algn="l"/>
                <a:tab pos="914400" algn="l"/>
                <a:tab pos="1828800" algn="l"/>
                <a:tab pos="2743200" algn="l"/>
                <a:tab pos="3657600" algn="l"/>
                <a:tab pos="4572000" algn="l"/>
                <a:tab pos="5486400" algn="l"/>
                <a:tab pos="6399213" algn="l"/>
                <a:tab pos="7313613" algn="l"/>
                <a:tab pos="8228013" algn="l"/>
                <a:tab pos="9142413" algn="l"/>
                <a:tab pos="10056813" algn="l"/>
              </a:tabLst>
            </a:pPr>
            <a:r>
              <a:rPr lang="en-GB" sz="1200" dirty="0">
                <a:solidFill>
                  <a:srgbClr val="333399"/>
                </a:solidFill>
                <a:latin typeface="Arial Narrow" pitchFamily="34" charset="0"/>
              </a:rPr>
              <a:t>-</a:t>
            </a:r>
            <a:r>
              <a:rPr lang="en-GB" sz="1200" dirty="0">
                <a:solidFill>
                  <a:srgbClr val="FF0000"/>
                </a:solidFill>
                <a:latin typeface="Arial Narrow" pitchFamily="34" charset="0"/>
              </a:rPr>
              <a:t>Universidad de </a:t>
            </a:r>
            <a:r>
              <a:rPr lang="en-GB" sz="1200" dirty="0" err="1">
                <a:solidFill>
                  <a:srgbClr val="FF0000"/>
                </a:solidFill>
                <a:latin typeface="Arial Narrow" pitchFamily="34" charset="0"/>
              </a:rPr>
              <a:t>Vigo</a:t>
            </a:r>
            <a:r>
              <a:rPr lang="en-GB" sz="1200" dirty="0">
                <a:solidFill>
                  <a:srgbClr val="FF0000"/>
                </a:solidFill>
                <a:latin typeface="Arial Narrow" pitchFamily="34" charset="0"/>
              </a:rPr>
              <a:t>          </a:t>
            </a:r>
          </a:p>
        </p:txBody>
      </p:sp>
      <p:sp>
        <p:nvSpPr>
          <p:cNvPr id="76" name="75 Rectángulo"/>
          <p:cNvSpPr/>
          <p:nvPr/>
        </p:nvSpPr>
        <p:spPr>
          <a:xfrm>
            <a:off x="6286528" y="1295400"/>
            <a:ext cx="2857504" cy="923330"/>
          </a:xfrm>
          <a:prstGeom prst="rect">
            <a:avLst/>
          </a:prstGeom>
        </p:spPr>
        <p:txBody>
          <a:bodyPr wrap="square">
            <a:spAutoFit/>
          </a:bodyPr>
          <a:lstStyle/>
          <a:p>
            <a:r>
              <a:rPr lang="en-GB" dirty="0">
                <a:solidFill>
                  <a:srgbClr val="333399"/>
                </a:solidFill>
                <a:latin typeface="Bitstream Vera Sans" pitchFamily="16" charset="0"/>
              </a:rPr>
              <a:t>All the Spanish experimental groups participate in the project</a:t>
            </a:r>
            <a:endParaRPr lang="es-ES" dirty="0"/>
          </a:p>
        </p:txBody>
      </p:sp>
      <p:pic>
        <p:nvPicPr>
          <p:cNvPr id="77" name="Picture 2"/>
          <p:cNvPicPr>
            <a:picLocks noChangeAspect="1" noChangeArrowheads="1"/>
          </p:cNvPicPr>
          <p:nvPr/>
        </p:nvPicPr>
        <p:blipFill>
          <a:blip r:embed="rId5" cstate="screen"/>
          <a:srcRect l="9497" t="9251" r="17255"/>
          <a:stretch>
            <a:fillRect/>
          </a:stretch>
        </p:blipFill>
        <p:spPr bwMode="auto">
          <a:xfrm>
            <a:off x="8148926" y="1"/>
            <a:ext cx="995106" cy="806450"/>
          </a:xfrm>
          <a:prstGeom prst="rect">
            <a:avLst/>
          </a:prstGeom>
          <a:noFill/>
          <a:ln w="9525">
            <a:noFill/>
            <a:round/>
            <a:headEnd/>
            <a:tailEnd/>
          </a:ln>
          <a:effectLst/>
        </p:spPr>
      </p:pic>
      <p:sp>
        <p:nvSpPr>
          <p:cNvPr id="83" name="82 CuadroTexto"/>
          <p:cNvSpPr txBox="1"/>
          <p:nvPr/>
        </p:nvSpPr>
        <p:spPr>
          <a:xfrm>
            <a:off x="3733800" y="3500735"/>
            <a:ext cx="838200"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 sz="1200" b="1" dirty="0">
                <a:solidFill>
                  <a:srgbClr val="0000FF"/>
                </a:solidFill>
              </a:rPr>
              <a:t>HISPEC</a:t>
            </a:r>
            <a:r>
              <a:rPr lang="es-ES" sz="1200" b="1" dirty="0">
                <a:solidFill>
                  <a:srgbClr val="00B050"/>
                </a:solidFill>
              </a:rPr>
              <a:t>/DESPEC</a:t>
            </a:r>
          </a:p>
        </p:txBody>
      </p:sp>
      <p:sp>
        <p:nvSpPr>
          <p:cNvPr id="27" name="CuadroTexto 26"/>
          <p:cNvSpPr txBox="1"/>
          <p:nvPr/>
        </p:nvSpPr>
        <p:spPr>
          <a:xfrm>
            <a:off x="6400800" y="2819400"/>
            <a:ext cx="20574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dirty="0" err="1"/>
              <a:t>The</a:t>
            </a:r>
            <a:r>
              <a:rPr lang="es-ES_tradnl" dirty="0"/>
              <a:t> </a:t>
            </a:r>
            <a:r>
              <a:rPr lang="es-ES_tradnl" dirty="0" err="1"/>
              <a:t>company</a:t>
            </a:r>
            <a:r>
              <a:rPr lang="es-ES_tradnl" dirty="0"/>
              <a:t> FAIR </a:t>
            </a:r>
            <a:r>
              <a:rPr lang="es-ES_tradnl" dirty="0" err="1"/>
              <a:t>started</a:t>
            </a:r>
            <a:r>
              <a:rPr lang="es-ES_tradnl" dirty="0"/>
              <a:t> 4th </a:t>
            </a:r>
            <a:r>
              <a:rPr lang="es-ES_tradnl" dirty="0" err="1"/>
              <a:t>October</a:t>
            </a:r>
            <a:r>
              <a:rPr lang="es-ES_tradnl" dirty="0"/>
              <a:t> 2010</a:t>
            </a:r>
          </a:p>
        </p:txBody>
      </p:sp>
      <p:cxnSp>
        <p:nvCxnSpPr>
          <p:cNvPr id="29" name="Conector recto de flecha 28"/>
          <p:cNvCxnSpPr/>
          <p:nvPr/>
        </p:nvCxnSpPr>
        <p:spPr>
          <a:xfrm>
            <a:off x="228600" y="1143000"/>
            <a:ext cx="2667000" cy="1588"/>
          </a:xfrm>
          <a:prstGeom prst="straightConnector1">
            <a:avLst/>
          </a:prstGeom>
          <a:ln w="38100" cap="flat" cmpd="sng" algn="ctr">
            <a:solidFill>
              <a:srgbClr val="0000FF"/>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Conector recto de flecha 29"/>
          <p:cNvCxnSpPr/>
          <p:nvPr/>
        </p:nvCxnSpPr>
        <p:spPr>
          <a:xfrm>
            <a:off x="3124200" y="1143000"/>
            <a:ext cx="3035399" cy="1588"/>
          </a:xfrm>
          <a:prstGeom prst="straightConnector1">
            <a:avLst/>
          </a:prstGeom>
          <a:ln w="38100" cap="flat" cmpd="sng" algn="ctr">
            <a:solidFill>
              <a:srgbClr val="008000"/>
            </a:solidFill>
            <a:prstDash val="solid"/>
            <a:round/>
            <a:headEnd type="arrow" w="med" len="med"/>
            <a:tailEnd type="arrow" w="med" len="med"/>
          </a:ln>
        </p:spPr>
        <p:style>
          <a:lnRef idx="2">
            <a:schemeClr val="accent1"/>
          </a:lnRef>
          <a:fillRef idx="0">
            <a:schemeClr val="accent1"/>
          </a:fillRef>
          <a:effectRef idx="1">
            <a:schemeClr val="accent1"/>
          </a:effectRef>
          <a:fontRef idx="minor">
            <a:schemeClr val="tx1"/>
          </a:fontRef>
        </p:style>
      </p:cxnSp>
      <p:grpSp>
        <p:nvGrpSpPr>
          <p:cNvPr id="31" name="Group 35"/>
          <p:cNvGrpSpPr>
            <a:grpSpLocks/>
          </p:cNvGrpSpPr>
          <p:nvPr/>
        </p:nvGrpSpPr>
        <p:grpSpPr bwMode="auto">
          <a:xfrm>
            <a:off x="2438400" y="3505200"/>
            <a:ext cx="3276600" cy="990601"/>
            <a:chOff x="2123" y="2546"/>
            <a:chExt cx="2407" cy="747"/>
          </a:xfrm>
        </p:grpSpPr>
        <p:grpSp>
          <p:nvGrpSpPr>
            <p:cNvPr id="32" name="Group 21"/>
            <p:cNvGrpSpPr>
              <a:grpSpLocks/>
            </p:cNvGrpSpPr>
            <p:nvPr/>
          </p:nvGrpSpPr>
          <p:grpSpPr bwMode="auto">
            <a:xfrm>
              <a:off x="2757" y="2546"/>
              <a:ext cx="1773" cy="365"/>
              <a:chOff x="2880" y="3066"/>
              <a:chExt cx="1773" cy="365"/>
            </a:xfrm>
          </p:grpSpPr>
          <p:sp>
            <p:nvSpPr>
              <p:cNvPr id="35" name="Oval 18"/>
              <p:cNvSpPr>
                <a:spLocks noChangeArrowheads="1"/>
              </p:cNvSpPr>
              <p:nvPr/>
            </p:nvSpPr>
            <p:spPr bwMode="auto">
              <a:xfrm>
                <a:off x="2880" y="3066"/>
                <a:ext cx="317" cy="317"/>
              </a:xfrm>
              <a:prstGeom prst="ellipse">
                <a:avLst/>
              </a:prstGeom>
              <a:solidFill>
                <a:srgbClr val="E62B06">
                  <a:alpha val="47058"/>
                </a:srgbClr>
              </a:solidFill>
              <a:ln w="9525">
                <a:solidFill>
                  <a:schemeClr val="tx1"/>
                </a:solidFill>
                <a:round/>
                <a:headEnd/>
                <a:tailEnd/>
              </a:ln>
            </p:spPr>
            <p:txBody>
              <a:bodyPr wrap="none" anchor="ctr">
                <a:prstTxWarp prst="textNoShape">
                  <a:avLst/>
                </a:prstTxWarp>
              </a:bodyPr>
              <a:lstStyle/>
              <a:p>
                <a:endParaRPr lang="de-DE"/>
              </a:p>
            </p:txBody>
          </p:sp>
          <p:sp>
            <p:nvSpPr>
              <p:cNvPr id="36" name="Text Box 19"/>
              <p:cNvSpPr txBox="1">
                <a:spLocks noChangeArrowheads="1"/>
              </p:cNvSpPr>
              <p:nvPr/>
            </p:nvSpPr>
            <p:spPr bwMode="auto">
              <a:xfrm>
                <a:off x="3953" y="3152"/>
                <a:ext cx="700" cy="279"/>
              </a:xfrm>
              <a:prstGeom prst="rect">
                <a:avLst/>
              </a:prstGeom>
              <a:solidFill>
                <a:schemeClr val="accent1"/>
              </a:solidFill>
              <a:ln w="9525">
                <a:noFill/>
                <a:miter lim="800000"/>
                <a:headEnd/>
                <a:tailEnd/>
              </a:ln>
            </p:spPr>
            <p:txBody>
              <a:bodyPr wrap="square">
                <a:prstTxWarp prst="textNoShape">
                  <a:avLst/>
                </a:prstTxWarp>
                <a:spAutoFit/>
              </a:bodyPr>
              <a:lstStyle/>
              <a:p>
                <a:pPr algn="ctr"/>
                <a:r>
                  <a:rPr lang="de-DE" b="1"/>
                  <a:t>NuSTAR</a:t>
                </a:r>
                <a:endParaRPr lang="en-GB" b="1"/>
              </a:p>
            </p:txBody>
          </p:sp>
          <p:sp>
            <p:nvSpPr>
              <p:cNvPr id="37" name="Line 20"/>
              <p:cNvSpPr>
                <a:spLocks noChangeShapeType="1"/>
              </p:cNvSpPr>
              <p:nvPr/>
            </p:nvSpPr>
            <p:spPr bwMode="auto">
              <a:xfrm flipH="1" flipV="1">
                <a:off x="3197" y="3249"/>
                <a:ext cx="764" cy="22"/>
              </a:xfrm>
              <a:prstGeom prst="line">
                <a:avLst/>
              </a:prstGeom>
              <a:noFill/>
              <a:ln w="9525">
                <a:solidFill>
                  <a:schemeClr val="tx1"/>
                </a:solidFill>
                <a:round/>
                <a:headEnd/>
                <a:tailEnd type="triangle" w="med" len="med"/>
              </a:ln>
            </p:spPr>
            <p:txBody>
              <a:bodyPr>
                <a:prstTxWarp prst="textNoShape">
                  <a:avLst/>
                </a:prstTxWarp>
              </a:bodyPr>
              <a:lstStyle/>
              <a:p>
                <a:endParaRPr lang="es-ES_tradnl"/>
              </a:p>
            </p:txBody>
          </p:sp>
        </p:grpSp>
        <p:sp>
          <p:nvSpPr>
            <p:cNvPr id="33" name="Oval 32"/>
            <p:cNvSpPr>
              <a:spLocks noChangeArrowheads="1"/>
            </p:cNvSpPr>
            <p:nvPr/>
          </p:nvSpPr>
          <p:spPr bwMode="auto">
            <a:xfrm>
              <a:off x="2123" y="2751"/>
              <a:ext cx="603" cy="542"/>
            </a:xfrm>
            <a:prstGeom prst="ellipse">
              <a:avLst/>
            </a:prstGeom>
            <a:solidFill>
              <a:srgbClr val="E62B06">
                <a:alpha val="47058"/>
              </a:srgbClr>
            </a:solidFill>
            <a:ln w="9525">
              <a:solidFill>
                <a:schemeClr val="tx1"/>
              </a:solidFill>
              <a:round/>
              <a:headEnd/>
              <a:tailEnd/>
            </a:ln>
          </p:spPr>
          <p:txBody>
            <a:bodyPr wrap="none" anchor="ctr">
              <a:prstTxWarp prst="textNoShape">
                <a:avLst/>
              </a:prstTxWarp>
            </a:bodyPr>
            <a:lstStyle/>
            <a:p>
              <a:endParaRPr lang="de-DE"/>
            </a:p>
          </p:txBody>
        </p:sp>
        <p:sp>
          <p:nvSpPr>
            <p:cNvPr id="34" name="Line 34"/>
            <p:cNvSpPr>
              <a:spLocks noChangeShapeType="1"/>
            </p:cNvSpPr>
            <p:nvPr/>
          </p:nvSpPr>
          <p:spPr bwMode="auto">
            <a:xfrm flipH="1">
              <a:off x="2726" y="2751"/>
              <a:ext cx="1112" cy="294"/>
            </a:xfrm>
            <a:prstGeom prst="line">
              <a:avLst/>
            </a:prstGeom>
            <a:noFill/>
            <a:ln w="9525">
              <a:solidFill>
                <a:schemeClr val="tx1"/>
              </a:solidFill>
              <a:round/>
              <a:headEnd/>
              <a:tailEnd type="triangle" w="med" len="med"/>
            </a:ln>
          </p:spPr>
          <p:txBody>
            <a:bodyPr>
              <a:prstTxWarp prst="textNoShape">
                <a:avLst/>
              </a:prstTxWarp>
            </a:bodyPr>
            <a:lstStyle/>
            <a:p>
              <a:endParaRPr lang="es-ES_tradnl"/>
            </a:p>
          </p:txBody>
        </p:sp>
      </p:grpSp>
      <p:grpSp>
        <p:nvGrpSpPr>
          <p:cNvPr id="38" name="Group 28"/>
          <p:cNvGrpSpPr>
            <a:grpSpLocks/>
          </p:cNvGrpSpPr>
          <p:nvPr/>
        </p:nvGrpSpPr>
        <p:grpSpPr bwMode="auto">
          <a:xfrm>
            <a:off x="0" y="2819400"/>
            <a:ext cx="3125788" cy="1109662"/>
            <a:chOff x="775" y="2482"/>
            <a:chExt cx="1969" cy="699"/>
          </a:xfrm>
        </p:grpSpPr>
        <p:sp>
          <p:nvSpPr>
            <p:cNvPr id="39" name="Oval 25"/>
            <p:cNvSpPr>
              <a:spLocks noChangeArrowheads="1"/>
            </p:cNvSpPr>
            <p:nvPr/>
          </p:nvSpPr>
          <p:spPr bwMode="auto">
            <a:xfrm>
              <a:off x="2427" y="2482"/>
              <a:ext cx="317" cy="317"/>
            </a:xfrm>
            <a:prstGeom prst="ellipse">
              <a:avLst/>
            </a:prstGeom>
            <a:solidFill>
              <a:srgbClr val="E62B06">
                <a:alpha val="47058"/>
              </a:srgbClr>
            </a:solidFill>
            <a:ln w="9525">
              <a:solidFill>
                <a:schemeClr val="tx1"/>
              </a:solidFill>
              <a:round/>
              <a:headEnd/>
              <a:tailEnd/>
            </a:ln>
          </p:spPr>
          <p:txBody>
            <a:bodyPr wrap="none" anchor="ctr">
              <a:prstTxWarp prst="textNoShape">
                <a:avLst/>
              </a:prstTxWarp>
            </a:bodyPr>
            <a:lstStyle/>
            <a:p>
              <a:endParaRPr lang="de-DE"/>
            </a:p>
          </p:txBody>
        </p:sp>
        <p:sp>
          <p:nvSpPr>
            <p:cNvPr id="40" name="Text Box 26"/>
            <p:cNvSpPr txBox="1">
              <a:spLocks noChangeArrowheads="1"/>
            </p:cNvSpPr>
            <p:nvPr/>
          </p:nvSpPr>
          <p:spPr bwMode="auto">
            <a:xfrm>
              <a:off x="775" y="2950"/>
              <a:ext cx="628" cy="231"/>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none">
              <a:prstTxWarp prst="textNoShape">
                <a:avLst/>
              </a:prstTxWarp>
              <a:spAutoFit/>
            </a:bodyPr>
            <a:lstStyle/>
            <a:p>
              <a:pPr algn="ctr"/>
              <a:r>
                <a:rPr lang="de-DE" b="1" dirty="0"/>
                <a:t>PANDA</a:t>
              </a:r>
              <a:endParaRPr lang="en-GB" b="1" dirty="0"/>
            </a:p>
          </p:txBody>
        </p:sp>
        <p:sp>
          <p:nvSpPr>
            <p:cNvPr id="41" name="Line 27"/>
            <p:cNvSpPr>
              <a:spLocks noChangeShapeType="1"/>
            </p:cNvSpPr>
            <p:nvPr/>
          </p:nvSpPr>
          <p:spPr bwMode="auto">
            <a:xfrm flipV="1">
              <a:off x="1395" y="2704"/>
              <a:ext cx="1032" cy="362"/>
            </a:xfrm>
            <a:prstGeom prst="line">
              <a:avLst/>
            </a:prstGeom>
            <a:noFill/>
            <a:ln w="9525">
              <a:solidFill>
                <a:schemeClr val="tx1"/>
              </a:solidFill>
              <a:round/>
              <a:headEnd/>
              <a:tailEnd type="triangle" w="med" len="med"/>
            </a:ln>
          </p:spPr>
          <p:txBody>
            <a:bodyPr>
              <a:prstTxWarp prst="textNoShape">
                <a:avLst/>
              </a:prstTxWarp>
            </a:bodyPr>
            <a:lstStyle/>
            <a:p>
              <a:endParaRPr lang="es-ES_tradnl"/>
            </a:p>
          </p:txBody>
        </p:sp>
      </p:grpSp>
      <p:sp>
        <p:nvSpPr>
          <p:cNvPr id="42" name="Oval 10"/>
          <p:cNvSpPr>
            <a:spLocks noChangeArrowheads="1"/>
          </p:cNvSpPr>
          <p:nvPr/>
        </p:nvSpPr>
        <p:spPr bwMode="auto">
          <a:xfrm>
            <a:off x="3581400" y="2286000"/>
            <a:ext cx="503237" cy="576262"/>
          </a:xfrm>
          <a:prstGeom prst="ellipse">
            <a:avLst/>
          </a:prstGeom>
          <a:solidFill>
            <a:srgbClr val="E62B06">
              <a:alpha val="47058"/>
            </a:srgbClr>
          </a:solidFill>
          <a:ln w="9525">
            <a:solidFill>
              <a:schemeClr val="tx1"/>
            </a:solidFill>
            <a:round/>
            <a:headEnd/>
            <a:tailEnd/>
          </a:ln>
        </p:spPr>
        <p:txBody>
          <a:bodyPr wrap="none" anchor="ctr">
            <a:prstTxWarp prst="textNoShape">
              <a:avLst/>
            </a:prstTxWarp>
          </a:bodyPr>
          <a:lstStyle/>
          <a:p>
            <a:endParaRPr lang="de-DE"/>
          </a:p>
        </p:txBody>
      </p:sp>
      <p:sp>
        <p:nvSpPr>
          <p:cNvPr id="43" name="Text Box 11"/>
          <p:cNvSpPr txBox="1">
            <a:spLocks noChangeArrowheads="1"/>
          </p:cNvSpPr>
          <p:nvPr/>
        </p:nvSpPr>
        <p:spPr bwMode="auto">
          <a:xfrm>
            <a:off x="4648200" y="2286000"/>
            <a:ext cx="1568450" cy="3667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pPr algn="ctr"/>
            <a:r>
              <a:rPr lang="de-DE" b="1" dirty="0"/>
              <a:t>CBM/HADES</a:t>
            </a:r>
            <a:endParaRPr lang="en-GB" b="1" dirty="0"/>
          </a:p>
        </p:txBody>
      </p:sp>
      <p:sp>
        <p:nvSpPr>
          <p:cNvPr id="45" name="Line 12"/>
          <p:cNvSpPr>
            <a:spLocks noChangeShapeType="1"/>
          </p:cNvSpPr>
          <p:nvPr/>
        </p:nvSpPr>
        <p:spPr bwMode="auto">
          <a:xfrm flipH="1" flipV="1">
            <a:off x="4038600" y="2590800"/>
            <a:ext cx="593725" cy="461"/>
          </a:xfrm>
          <a:prstGeom prst="line">
            <a:avLst/>
          </a:prstGeom>
          <a:noFill/>
          <a:ln w="9525">
            <a:solidFill>
              <a:schemeClr val="tx1"/>
            </a:solidFill>
            <a:round/>
            <a:headEnd/>
            <a:tailEnd type="triangle" w="med" len="med"/>
          </a:ln>
        </p:spPr>
        <p:txBody>
          <a:bodyPr>
            <a:prstTxWarp prst="textNoShape">
              <a:avLst/>
            </a:prstTxWarp>
          </a:bodyPr>
          <a:lstStyle/>
          <a:p>
            <a:endParaRPr lang="es-ES_tradnl"/>
          </a:p>
        </p:txBody>
      </p:sp>
      <p:sp>
        <p:nvSpPr>
          <p:cNvPr id="46" name="Oval 16"/>
          <p:cNvSpPr>
            <a:spLocks noChangeArrowheads="1"/>
          </p:cNvSpPr>
          <p:nvPr/>
        </p:nvSpPr>
        <p:spPr bwMode="auto">
          <a:xfrm>
            <a:off x="3078162" y="2925763"/>
            <a:ext cx="503238" cy="503237"/>
          </a:xfrm>
          <a:prstGeom prst="ellipse">
            <a:avLst/>
          </a:prstGeom>
          <a:solidFill>
            <a:srgbClr val="E62B06">
              <a:alpha val="47058"/>
            </a:srgbClr>
          </a:solidFill>
          <a:ln w="9525">
            <a:solidFill>
              <a:schemeClr val="tx1"/>
            </a:solidFill>
            <a:round/>
            <a:headEnd/>
            <a:tailEnd/>
          </a:ln>
        </p:spPr>
        <p:txBody>
          <a:bodyPr wrap="none" anchor="ctr">
            <a:prstTxWarp prst="textNoShape">
              <a:avLst/>
            </a:prstTxWarp>
          </a:bodyPr>
          <a:lstStyle/>
          <a:p>
            <a:endParaRPr lang="de-DE"/>
          </a:p>
        </p:txBody>
      </p:sp>
      <p:sp>
        <p:nvSpPr>
          <p:cNvPr id="47" name="CuadroTexto 46"/>
          <p:cNvSpPr txBox="1"/>
          <p:nvPr/>
        </p:nvSpPr>
        <p:spPr>
          <a:xfrm>
            <a:off x="762000" y="762000"/>
            <a:ext cx="1066800" cy="369332"/>
          </a:xfrm>
          <a:prstGeom prst="rect">
            <a:avLst/>
          </a:prstGeom>
          <a:noFill/>
        </p:spPr>
        <p:txBody>
          <a:bodyPr wrap="square" rtlCol="0">
            <a:spAutoFit/>
          </a:bodyPr>
          <a:lstStyle/>
          <a:p>
            <a:r>
              <a:rPr lang="es-ES_tradnl" dirty="0" err="1"/>
              <a:t>Present</a:t>
            </a:r>
            <a:endParaRPr lang="es-ES_tradnl" dirty="0"/>
          </a:p>
        </p:txBody>
      </p:sp>
      <p:sp>
        <p:nvSpPr>
          <p:cNvPr id="48" name="Text Box 15"/>
          <p:cNvSpPr txBox="1">
            <a:spLocks noChangeArrowheads="1"/>
          </p:cNvSpPr>
          <p:nvPr/>
        </p:nvSpPr>
        <p:spPr bwMode="auto">
          <a:xfrm>
            <a:off x="4114800" y="3048000"/>
            <a:ext cx="819150" cy="36671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prstTxWarp prst="textNoShape">
              <a:avLst/>
            </a:prstTxWarp>
            <a:spAutoFit/>
          </a:bodyPr>
          <a:lstStyle/>
          <a:p>
            <a:pPr algn="ctr"/>
            <a:r>
              <a:rPr lang="de-DE" b="1"/>
              <a:t>APPA</a:t>
            </a:r>
            <a:endParaRPr lang="en-GB" b="1"/>
          </a:p>
        </p:txBody>
      </p:sp>
      <p:sp>
        <p:nvSpPr>
          <p:cNvPr id="51" name="Line 14"/>
          <p:cNvSpPr>
            <a:spLocks noChangeShapeType="1"/>
          </p:cNvSpPr>
          <p:nvPr/>
        </p:nvSpPr>
        <p:spPr bwMode="auto">
          <a:xfrm flipH="1">
            <a:off x="3573918" y="3200400"/>
            <a:ext cx="5408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s-ES_tradnl"/>
          </a:p>
        </p:txBody>
      </p:sp>
      <p:sp>
        <p:nvSpPr>
          <p:cNvPr id="52" name="CuadroTexto 51"/>
          <p:cNvSpPr txBox="1"/>
          <p:nvPr/>
        </p:nvSpPr>
        <p:spPr>
          <a:xfrm>
            <a:off x="2819400" y="3581400"/>
            <a:ext cx="518091"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s-ES_tradnl" dirty="0">
                <a:solidFill>
                  <a:srgbClr val="000090"/>
                </a:solidFill>
              </a:rPr>
              <a:t>R</a:t>
            </a:r>
            <a:r>
              <a:rPr lang="es-ES_tradnl" baseline="30000" dirty="0">
                <a:solidFill>
                  <a:srgbClr val="000090"/>
                </a:solidFill>
              </a:rPr>
              <a:t>3</a:t>
            </a:r>
            <a:r>
              <a:rPr lang="es-ES_tradnl" dirty="0">
                <a:solidFill>
                  <a:srgbClr val="000090"/>
                </a:solidFill>
              </a:rPr>
              <a:t>B</a:t>
            </a:r>
          </a:p>
        </p:txBody>
      </p:sp>
      <p:sp>
        <p:nvSpPr>
          <p:cNvPr id="44" name="CuadroTexto 43"/>
          <p:cNvSpPr txBox="1"/>
          <p:nvPr/>
        </p:nvSpPr>
        <p:spPr>
          <a:xfrm>
            <a:off x="3886200" y="762000"/>
            <a:ext cx="2286000" cy="369332"/>
          </a:xfrm>
          <a:prstGeom prst="rect">
            <a:avLst/>
          </a:prstGeom>
          <a:noFill/>
        </p:spPr>
        <p:txBody>
          <a:bodyPr wrap="square" rtlCol="0">
            <a:spAutoFit/>
          </a:bodyPr>
          <a:lstStyle/>
          <a:p>
            <a:r>
              <a:rPr lang="es-ES_tradnl" dirty="0" err="1"/>
              <a:t>Operative</a:t>
            </a:r>
            <a:r>
              <a:rPr lang="es-ES_tradnl" dirty="0"/>
              <a:t> in 2018</a:t>
            </a:r>
          </a:p>
        </p:txBody>
      </p:sp>
      <p:grpSp>
        <p:nvGrpSpPr>
          <p:cNvPr id="49" name="Group 5"/>
          <p:cNvGrpSpPr>
            <a:grpSpLocks noChangeAspect="1"/>
          </p:cNvGrpSpPr>
          <p:nvPr/>
        </p:nvGrpSpPr>
        <p:grpSpPr bwMode="auto">
          <a:xfrm>
            <a:off x="125413" y="6310313"/>
            <a:ext cx="7435850" cy="519112"/>
            <a:chOff x="45" y="3971"/>
            <a:chExt cx="5625" cy="390"/>
          </a:xfrm>
          <a:solidFill>
            <a:schemeClr val="bg1"/>
          </a:solidFill>
        </p:grpSpPr>
        <p:grpSp>
          <p:nvGrpSpPr>
            <p:cNvPr id="50" name="Group 6"/>
            <p:cNvGrpSpPr>
              <a:grpSpLocks noChangeAspect="1"/>
            </p:cNvGrpSpPr>
            <p:nvPr/>
          </p:nvGrpSpPr>
          <p:grpSpPr bwMode="auto">
            <a:xfrm>
              <a:off x="45" y="3994"/>
              <a:ext cx="408" cy="353"/>
              <a:chOff x="0" y="3994"/>
              <a:chExt cx="408" cy="353"/>
            </a:xfrm>
            <a:grpFill/>
          </p:grpSpPr>
          <p:pic>
            <p:nvPicPr>
              <p:cNvPr id="104" name="Picture 7" descr="austria"/>
              <p:cNvPicPr preferRelativeResize="0">
                <a:picLocks noChangeAspect="1" noChangeArrowheads="1"/>
              </p:cNvPicPr>
              <p:nvPr/>
            </p:nvPicPr>
            <p:blipFill>
              <a:blip r:embed="rId6"/>
              <a:srcRect/>
              <a:stretch>
                <a:fillRect/>
              </a:stretch>
            </p:blipFill>
            <p:spPr bwMode="auto">
              <a:xfrm>
                <a:off x="34" y="3994"/>
                <a:ext cx="272" cy="182"/>
              </a:xfrm>
              <a:prstGeom prst="rect">
                <a:avLst/>
              </a:prstGeom>
              <a:grpFill/>
              <a:ln w="9525" cap="rnd">
                <a:solidFill>
                  <a:srgbClr val="000000"/>
                </a:solidFill>
                <a:prstDash val="sysDot"/>
                <a:miter lim="800000"/>
                <a:headEnd/>
                <a:tailEnd/>
              </a:ln>
            </p:spPr>
          </p:pic>
          <p:sp>
            <p:nvSpPr>
              <p:cNvPr id="105" name="Text Box 8"/>
              <p:cNvSpPr txBox="1">
                <a:spLocks noChangeAspect="1" noChangeArrowheads="1"/>
              </p:cNvSpPr>
              <p:nvPr/>
            </p:nvSpPr>
            <p:spPr bwMode="auto">
              <a:xfrm>
                <a:off x="0" y="4176"/>
                <a:ext cx="408"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Austria</a:t>
                </a:r>
              </a:p>
            </p:txBody>
          </p:sp>
        </p:grpSp>
        <p:grpSp>
          <p:nvGrpSpPr>
            <p:cNvPr id="53" name="Group 9"/>
            <p:cNvGrpSpPr>
              <a:grpSpLocks noChangeAspect="1"/>
            </p:cNvGrpSpPr>
            <p:nvPr/>
          </p:nvGrpSpPr>
          <p:grpSpPr bwMode="auto">
            <a:xfrm>
              <a:off x="2164" y="3994"/>
              <a:ext cx="343" cy="355"/>
              <a:chOff x="2077" y="4011"/>
              <a:chExt cx="343" cy="355"/>
            </a:xfrm>
            <a:grpFill/>
          </p:grpSpPr>
          <p:pic>
            <p:nvPicPr>
              <p:cNvPr id="102" name="Picture 10"/>
              <p:cNvPicPr preferRelativeResize="0">
                <a:picLocks noChangeAspect="1" noChangeArrowheads="1"/>
              </p:cNvPicPr>
              <p:nvPr/>
            </p:nvPicPr>
            <p:blipFill>
              <a:blip r:embed="rId7"/>
              <a:srcRect/>
              <a:stretch>
                <a:fillRect/>
              </a:stretch>
            </p:blipFill>
            <p:spPr bwMode="auto">
              <a:xfrm>
                <a:off x="2077" y="4011"/>
                <a:ext cx="272" cy="182"/>
              </a:xfrm>
              <a:prstGeom prst="rect">
                <a:avLst/>
              </a:prstGeom>
              <a:grpFill/>
              <a:ln w="9525" cap="rnd">
                <a:solidFill>
                  <a:srgbClr val="000000"/>
                </a:solidFill>
                <a:prstDash val="sysDot"/>
                <a:miter lim="800000"/>
                <a:headEnd/>
                <a:tailEnd/>
              </a:ln>
            </p:spPr>
          </p:pic>
          <p:sp>
            <p:nvSpPr>
              <p:cNvPr id="103" name="Text Box 11"/>
              <p:cNvSpPr txBox="1">
                <a:spLocks noChangeAspect="1" noChangeArrowheads="1"/>
              </p:cNvSpPr>
              <p:nvPr/>
            </p:nvSpPr>
            <p:spPr bwMode="auto">
              <a:xfrm>
                <a:off x="2077" y="4193"/>
                <a:ext cx="343"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India</a:t>
                </a:r>
              </a:p>
            </p:txBody>
          </p:sp>
        </p:grpSp>
        <p:grpSp>
          <p:nvGrpSpPr>
            <p:cNvPr id="54" name="Group 12"/>
            <p:cNvGrpSpPr>
              <a:grpSpLocks noChangeAspect="1"/>
            </p:cNvGrpSpPr>
            <p:nvPr/>
          </p:nvGrpSpPr>
          <p:grpSpPr bwMode="auto">
            <a:xfrm>
              <a:off x="382" y="3994"/>
              <a:ext cx="366" cy="353"/>
              <a:chOff x="360" y="4011"/>
              <a:chExt cx="366" cy="353"/>
            </a:xfrm>
            <a:grpFill/>
          </p:grpSpPr>
          <p:pic>
            <p:nvPicPr>
              <p:cNvPr id="100" name="Picture 13" descr="China"/>
              <p:cNvPicPr preferRelativeResize="0">
                <a:picLocks noChangeAspect="1" noChangeArrowheads="1"/>
              </p:cNvPicPr>
              <p:nvPr/>
            </p:nvPicPr>
            <p:blipFill>
              <a:blip r:embed="rId8"/>
              <a:srcRect/>
              <a:stretch>
                <a:fillRect/>
              </a:stretch>
            </p:blipFill>
            <p:spPr bwMode="auto">
              <a:xfrm>
                <a:off x="376" y="4011"/>
                <a:ext cx="272" cy="182"/>
              </a:xfrm>
              <a:prstGeom prst="rect">
                <a:avLst/>
              </a:prstGeom>
              <a:grpFill/>
              <a:ln w="9525" cap="rnd">
                <a:solidFill>
                  <a:srgbClr val="000000"/>
                </a:solidFill>
                <a:prstDash val="sysDot"/>
                <a:miter lim="800000"/>
                <a:headEnd/>
                <a:tailEnd/>
              </a:ln>
            </p:spPr>
          </p:pic>
          <p:sp>
            <p:nvSpPr>
              <p:cNvPr id="101" name="Text Box 14"/>
              <p:cNvSpPr txBox="1">
                <a:spLocks noChangeAspect="1" noChangeArrowheads="1"/>
              </p:cNvSpPr>
              <p:nvPr/>
            </p:nvSpPr>
            <p:spPr bwMode="auto">
              <a:xfrm>
                <a:off x="360" y="4193"/>
                <a:ext cx="366"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China</a:t>
                </a:r>
              </a:p>
            </p:txBody>
          </p:sp>
        </p:grpSp>
        <p:grpSp>
          <p:nvGrpSpPr>
            <p:cNvPr id="55" name="Group 15"/>
            <p:cNvGrpSpPr>
              <a:grpSpLocks noChangeAspect="1"/>
            </p:cNvGrpSpPr>
            <p:nvPr/>
          </p:nvGrpSpPr>
          <p:grpSpPr bwMode="auto">
            <a:xfrm>
              <a:off x="682" y="3994"/>
              <a:ext cx="450" cy="354"/>
              <a:chOff x="657" y="4011"/>
              <a:chExt cx="450" cy="354"/>
            </a:xfrm>
            <a:grpFill/>
          </p:grpSpPr>
          <p:pic>
            <p:nvPicPr>
              <p:cNvPr id="98" name="Picture 16"/>
              <p:cNvPicPr preferRelativeResize="0">
                <a:picLocks noChangeAspect="1" noChangeArrowheads="1"/>
              </p:cNvPicPr>
              <p:nvPr/>
            </p:nvPicPr>
            <p:blipFill>
              <a:blip r:embed="rId9"/>
              <a:srcRect/>
              <a:stretch>
                <a:fillRect/>
              </a:stretch>
            </p:blipFill>
            <p:spPr bwMode="auto">
              <a:xfrm>
                <a:off x="728" y="4011"/>
                <a:ext cx="249" cy="182"/>
              </a:xfrm>
              <a:prstGeom prst="rect">
                <a:avLst/>
              </a:prstGeom>
              <a:grpFill/>
              <a:ln w="9525" cap="rnd">
                <a:solidFill>
                  <a:srgbClr val="000000"/>
                </a:solidFill>
                <a:prstDash val="sysDot"/>
                <a:miter lim="800000"/>
                <a:headEnd/>
                <a:tailEnd/>
              </a:ln>
            </p:spPr>
          </p:pic>
          <p:sp>
            <p:nvSpPr>
              <p:cNvPr id="99" name="Text Box 17"/>
              <p:cNvSpPr txBox="1">
                <a:spLocks noChangeAspect="1" noChangeArrowheads="1"/>
              </p:cNvSpPr>
              <p:nvPr/>
            </p:nvSpPr>
            <p:spPr bwMode="auto">
              <a:xfrm>
                <a:off x="657" y="4192"/>
                <a:ext cx="450"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Finland</a:t>
                </a:r>
              </a:p>
            </p:txBody>
          </p:sp>
        </p:grpSp>
        <p:grpSp>
          <p:nvGrpSpPr>
            <p:cNvPr id="56" name="Group 18"/>
            <p:cNvGrpSpPr>
              <a:grpSpLocks noChangeAspect="1"/>
            </p:cNvGrpSpPr>
            <p:nvPr/>
          </p:nvGrpSpPr>
          <p:grpSpPr bwMode="auto">
            <a:xfrm>
              <a:off x="1012" y="3971"/>
              <a:ext cx="456" cy="390"/>
              <a:chOff x="963" y="3988"/>
              <a:chExt cx="456" cy="390"/>
            </a:xfrm>
            <a:grpFill/>
          </p:grpSpPr>
          <p:pic>
            <p:nvPicPr>
              <p:cNvPr id="96" name="Picture 19"/>
              <p:cNvPicPr preferRelativeResize="0">
                <a:picLocks noChangeAspect="1" noChangeArrowheads="1"/>
              </p:cNvPicPr>
              <p:nvPr/>
            </p:nvPicPr>
            <p:blipFill>
              <a:blip r:embed="rId10"/>
              <a:srcRect/>
              <a:stretch>
                <a:fillRect/>
              </a:stretch>
            </p:blipFill>
            <p:spPr bwMode="auto">
              <a:xfrm>
                <a:off x="1017" y="3988"/>
                <a:ext cx="344" cy="230"/>
              </a:xfrm>
              <a:prstGeom prst="rect">
                <a:avLst/>
              </a:prstGeom>
              <a:grpFill/>
              <a:ln w="9525" cap="rnd">
                <a:solidFill>
                  <a:srgbClr val="000000"/>
                </a:solidFill>
                <a:prstDash val="sysDot"/>
                <a:miter lim="800000"/>
                <a:headEnd/>
                <a:tailEnd/>
              </a:ln>
            </p:spPr>
          </p:pic>
          <p:sp>
            <p:nvSpPr>
              <p:cNvPr id="97" name="Text Box 20"/>
              <p:cNvSpPr txBox="1">
                <a:spLocks noChangeAspect="1" noChangeArrowheads="1"/>
              </p:cNvSpPr>
              <p:nvPr/>
            </p:nvSpPr>
            <p:spPr bwMode="auto">
              <a:xfrm>
                <a:off x="963" y="4193"/>
                <a:ext cx="456" cy="185"/>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1000" b="1"/>
                  <a:t>France</a:t>
                </a:r>
              </a:p>
            </p:txBody>
          </p:sp>
        </p:grpSp>
        <p:grpSp>
          <p:nvGrpSpPr>
            <p:cNvPr id="57" name="Group 21"/>
            <p:cNvGrpSpPr>
              <a:grpSpLocks noChangeAspect="1"/>
            </p:cNvGrpSpPr>
            <p:nvPr/>
          </p:nvGrpSpPr>
          <p:grpSpPr bwMode="auto">
            <a:xfrm>
              <a:off x="1407" y="3994"/>
              <a:ext cx="494" cy="353"/>
              <a:chOff x="1338" y="4011"/>
              <a:chExt cx="494" cy="353"/>
            </a:xfrm>
            <a:grpFill/>
          </p:grpSpPr>
          <p:pic>
            <p:nvPicPr>
              <p:cNvPr id="94" name="Picture 22"/>
              <p:cNvPicPr preferRelativeResize="0">
                <a:picLocks noChangeAspect="1" noChangeArrowheads="1"/>
              </p:cNvPicPr>
              <p:nvPr/>
            </p:nvPicPr>
            <p:blipFill>
              <a:blip r:embed="rId11"/>
              <a:srcRect/>
              <a:stretch>
                <a:fillRect/>
              </a:stretch>
            </p:blipFill>
            <p:spPr bwMode="auto">
              <a:xfrm>
                <a:off x="1393" y="4011"/>
                <a:ext cx="302" cy="182"/>
              </a:xfrm>
              <a:prstGeom prst="rect">
                <a:avLst/>
              </a:prstGeom>
              <a:grpFill/>
              <a:ln w="9525" cap="rnd">
                <a:solidFill>
                  <a:srgbClr val="000000"/>
                </a:solidFill>
                <a:prstDash val="sysDot"/>
                <a:miter lim="800000"/>
                <a:headEnd/>
                <a:tailEnd/>
              </a:ln>
            </p:spPr>
          </p:pic>
          <p:sp>
            <p:nvSpPr>
              <p:cNvPr id="95" name="Text Box 23"/>
              <p:cNvSpPr txBox="1">
                <a:spLocks noChangeAspect="1" noChangeArrowheads="1"/>
              </p:cNvSpPr>
              <p:nvPr/>
            </p:nvSpPr>
            <p:spPr bwMode="auto">
              <a:xfrm>
                <a:off x="1338" y="4193"/>
                <a:ext cx="494"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Germany</a:t>
                </a:r>
              </a:p>
            </p:txBody>
          </p:sp>
        </p:grpSp>
        <p:grpSp>
          <p:nvGrpSpPr>
            <p:cNvPr id="58" name="Group 24"/>
            <p:cNvGrpSpPr>
              <a:grpSpLocks noChangeAspect="1"/>
            </p:cNvGrpSpPr>
            <p:nvPr/>
          </p:nvGrpSpPr>
          <p:grpSpPr bwMode="auto">
            <a:xfrm>
              <a:off x="1816" y="3994"/>
              <a:ext cx="422" cy="353"/>
              <a:chOff x="1712" y="4011"/>
              <a:chExt cx="422" cy="353"/>
            </a:xfrm>
            <a:grpFill/>
          </p:grpSpPr>
          <p:pic>
            <p:nvPicPr>
              <p:cNvPr id="92" name="Picture 25" descr="gr-lgflag"/>
              <p:cNvPicPr preferRelativeResize="0">
                <a:picLocks noChangeAspect="1" noChangeArrowheads="1"/>
              </p:cNvPicPr>
              <p:nvPr/>
            </p:nvPicPr>
            <p:blipFill>
              <a:blip r:embed="rId12"/>
              <a:srcRect/>
              <a:stretch>
                <a:fillRect/>
              </a:stretch>
            </p:blipFill>
            <p:spPr bwMode="auto">
              <a:xfrm>
                <a:off x="1752" y="4011"/>
                <a:ext cx="272" cy="182"/>
              </a:xfrm>
              <a:prstGeom prst="rect">
                <a:avLst/>
              </a:prstGeom>
              <a:grpFill/>
              <a:ln w="9525" cap="rnd">
                <a:solidFill>
                  <a:srgbClr val="000000"/>
                </a:solidFill>
                <a:prstDash val="sysDot"/>
                <a:miter lim="800000"/>
                <a:headEnd/>
                <a:tailEnd/>
              </a:ln>
            </p:spPr>
          </p:pic>
          <p:sp>
            <p:nvSpPr>
              <p:cNvPr id="93" name="Text Box 26"/>
              <p:cNvSpPr txBox="1">
                <a:spLocks noChangeAspect="1" noChangeArrowheads="1"/>
              </p:cNvSpPr>
              <p:nvPr/>
            </p:nvSpPr>
            <p:spPr bwMode="auto">
              <a:xfrm>
                <a:off x="1712" y="4193"/>
                <a:ext cx="422"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Greece</a:t>
                </a:r>
              </a:p>
            </p:txBody>
          </p:sp>
        </p:grpSp>
        <p:grpSp>
          <p:nvGrpSpPr>
            <p:cNvPr id="59" name="Group 27"/>
            <p:cNvGrpSpPr>
              <a:grpSpLocks noChangeAspect="1"/>
            </p:cNvGrpSpPr>
            <p:nvPr/>
          </p:nvGrpSpPr>
          <p:grpSpPr bwMode="auto">
            <a:xfrm>
              <a:off x="5307" y="3994"/>
              <a:ext cx="363" cy="355"/>
              <a:chOff x="5215" y="4011"/>
              <a:chExt cx="363" cy="355"/>
            </a:xfrm>
            <a:grpFill/>
          </p:grpSpPr>
          <p:pic>
            <p:nvPicPr>
              <p:cNvPr id="90" name="Picture 28"/>
              <p:cNvPicPr preferRelativeResize="0">
                <a:picLocks noChangeAspect="1" noChangeArrowheads="1"/>
              </p:cNvPicPr>
              <p:nvPr/>
            </p:nvPicPr>
            <p:blipFill>
              <a:blip r:embed="rId13"/>
              <a:srcRect/>
              <a:stretch>
                <a:fillRect/>
              </a:stretch>
            </p:blipFill>
            <p:spPr bwMode="auto">
              <a:xfrm>
                <a:off x="5215" y="4011"/>
                <a:ext cx="363" cy="181"/>
              </a:xfrm>
              <a:prstGeom prst="rect">
                <a:avLst/>
              </a:prstGeom>
              <a:grpFill/>
              <a:ln w="9525" cap="rnd">
                <a:solidFill>
                  <a:srgbClr val="000000"/>
                </a:solidFill>
                <a:prstDash val="sysDot"/>
                <a:miter lim="800000"/>
                <a:headEnd/>
                <a:tailEnd/>
              </a:ln>
            </p:spPr>
          </p:pic>
          <p:sp>
            <p:nvSpPr>
              <p:cNvPr id="91" name="Text Box 29"/>
              <p:cNvSpPr txBox="1">
                <a:spLocks noChangeAspect="1" noChangeArrowheads="1"/>
              </p:cNvSpPr>
              <p:nvPr/>
            </p:nvSpPr>
            <p:spPr bwMode="auto">
              <a:xfrm>
                <a:off x="5279" y="4193"/>
                <a:ext cx="290"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U K</a:t>
                </a:r>
              </a:p>
            </p:txBody>
          </p:sp>
        </p:grpSp>
        <p:grpSp>
          <p:nvGrpSpPr>
            <p:cNvPr id="60" name="Group 30"/>
            <p:cNvGrpSpPr>
              <a:grpSpLocks noChangeAspect="1"/>
            </p:cNvGrpSpPr>
            <p:nvPr/>
          </p:nvGrpSpPr>
          <p:grpSpPr bwMode="auto">
            <a:xfrm>
              <a:off x="2485" y="3994"/>
              <a:ext cx="311" cy="353"/>
              <a:chOff x="2432" y="4011"/>
              <a:chExt cx="311" cy="353"/>
            </a:xfrm>
            <a:grpFill/>
          </p:grpSpPr>
          <p:pic>
            <p:nvPicPr>
              <p:cNvPr id="88" name="Picture 31"/>
              <p:cNvPicPr preferRelativeResize="0">
                <a:picLocks noChangeAspect="1" noChangeArrowheads="1"/>
              </p:cNvPicPr>
              <p:nvPr/>
            </p:nvPicPr>
            <p:blipFill>
              <a:blip r:embed="rId14"/>
              <a:srcRect/>
              <a:stretch>
                <a:fillRect/>
              </a:stretch>
            </p:blipFill>
            <p:spPr bwMode="auto">
              <a:xfrm>
                <a:off x="2432" y="4011"/>
                <a:ext cx="272" cy="182"/>
              </a:xfrm>
              <a:prstGeom prst="rect">
                <a:avLst/>
              </a:prstGeom>
              <a:grpFill/>
              <a:ln w="9525" cap="rnd">
                <a:solidFill>
                  <a:srgbClr val="000000"/>
                </a:solidFill>
                <a:prstDash val="sysDot"/>
                <a:miter lim="800000"/>
                <a:headEnd/>
                <a:tailEnd/>
              </a:ln>
            </p:spPr>
          </p:pic>
          <p:sp>
            <p:nvSpPr>
              <p:cNvPr id="89" name="Text Box 32"/>
              <p:cNvSpPr txBox="1">
                <a:spLocks noChangeAspect="1" noChangeArrowheads="1"/>
              </p:cNvSpPr>
              <p:nvPr/>
            </p:nvSpPr>
            <p:spPr bwMode="auto">
              <a:xfrm>
                <a:off x="2444" y="4193"/>
                <a:ext cx="299"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Italy</a:t>
                </a:r>
              </a:p>
            </p:txBody>
          </p:sp>
        </p:grpSp>
        <p:grpSp>
          <p:nvGrpSpPr>
            <p:cNvPr id="61" name="Group 33"/>
            <p:cNvGrpSpPr>
              <a:grpSpLocks noChangeAspect="1"/>
            </p:cNvGrpSpPr>
            <p:nvPr/>
          </p:nvGrpSpPr>
          <p:grpSpPr bwMode="auto">
            <a:xfrm>
              <a:off x="2789" y="3994"/>
              <a:ext cx="431" cy="355"/>
              <a:chOff x="2813" y="4011"/>
              <a:chExt cx="431" cy="355"/>
            </a:xfrm>
            <a:grpFill/>
          </p:grpSpPr>
          <p:pic>
            <p:nvPicPr>
              <p:cNvPr id="86" name="Picture 34"/>
              <p:cNvPicPr preferRelativeResize="0">
                <a:picLocks noChangeAspect="1" noChangeArrowheads="1"/>
              </p:cNvPicPr>
              <p:nvPr/>
            </p:nvPicPr>
            <p:blipFill>
              <a:blip r:embed="rId15"/>
              <a:srcRect/>
              <a:stretch>
                <a:fillRect/>
              </a:stretch>
            </p:blipFill>
            <p:spPr bwMode="auto">
              <a:xfrm>
                <a:off x="2837" y="4011"/>
                <a:ext cx="290" cy="182"/>
              </a:xfrm>
              <a:prstGeom prst="rect">
                <a:avLst/>
              </a:prstGeom>
              <a:grpFill/>
              <a:ln w="9525" cap="rnd">
                <a:solidFill>
                  <a:srgbClr val="000000"/>
                </a:solidFill>
                <a:prstDash val="sysDot"/>
                <a:miter lim="800000"/>
                <a:headEnd/>
                <a:tailEnd/>
              </a:ln>
            </p:spPr>
          </p:pic>
          <p:sp>
            <p:nvSpPr>
              <p:cNvPr id="87" name="Text Box 35"/>
              <p:cNvSpPr txBox="1">
                <a:spLocks noChangeAspect="1" noChangeArrowheads="1"/>
              </p:cNvSpPr>
              <p:nvPr/>
            </p:nvSpPr>
            <p:spPr bwMode="auto">
              <a:xfrm>
                <a:off x="2813" y="4193"/>
                <a:ext cx="431"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Poland</a:t>
                </a:r>
              </a:p>
            </p:txBody>
          </p:sp>
        </p:grpSp>
        <p:grpSp>
          <p:nvGrpSpPr>
            <p:cNvPr id="62" name="Group 36"/>
            <p:cNvGrpSpPr>
              <a:grpSpLocks noChangeAspect="1"/>
            </p:cNvGrpSpPr>
            <p:nvPr/>
          </p:nvGrpSpPr>
          <p:grpSpPr bwMode="auto">
            <a:xfrm>
              <a:off x="3846" y="3994"/>
              <a:ext cx="466" cy="353"/>
              <a:chOff x="3278" y="4011"/>
              <a:chExt cx="466" cy="353"/>
            </a:xfrm>
            <a:grpFill/>
          </p:grpSpPr>
          <p:pic>
            <p:nvPicPr>
              <p:cNvPr id="84" name="Picture 37" descr="Slovakia_flag_300"/>
              <p:cNvPicPr>
                <a:picLocks noChangeAspect="1" noChangeArrowheads="1"/>
              </p:cNvPicPr>
              <p:nvPr/>
            </p:nvPicPr>
            <p:blipFill>
              <a:blip r:embed="rId16"/>
              <a:srcRect/>
              <a:stretch>
                <a:fillRect/>
              </a:stretch>
            </p:blipFill>
            <p:spPr bwMode="auto">
              <a:xfrm>
                <a:off x="3337" y="4011"/>
                <a:ext cx="272" cy="182"/>
              </a:xfrm>
              <a:prstGeom prst="rect">
                <a:avLst/>
              </a:prstGeom>
              <a:grpFill/>
              <a:ln w="9525" cap="rnd">
                <a:solidFill>
                  <a:schemeClr val="tx1"/>
                </a:solidFill>
                <a:prstDash val="sysDot"/>
                <a:miter lim="800000"/>
                <a:headEnd/>
                <a:tailEnd/>
              </a:ln>
            </p:spPr>
          </p:pic>
          <p:sp>
            <p:nvSpPr>
              <p:cNvPr id="85" name="Text Box 38"/>
              <p:cNvSpPr txBox="1">
                <a:spLocks noChangeAspect="1" noChangeArrowheads="1"/>
              </p:cNvSpPr>
              <p:nvPr/>
            </p:nvSpPr>
            <p:spPr bwMode="auto">
              <a:xfrm>
                <a:off x="3278" y="4193"/>
                <a:ext cx="466" cy="171"/>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a:t>Slovakia</a:t>
                </a:r>
              </a:p>
            </p:txBody>
          </p:sp>
        </p:grpSp>
        <p:grpSp>
          <p:nvGrpSpPr>
            <p:cNvPr id="63" name="Group 39"/>
            <p:cNvGrpSpPr>
              <a:grpSpLocks noChangeAspect="1"/>
            </p:cNvGrpSpPr>
            <p:nvPr/>
          </p:nvGrpSpPr>
          <p:grpSpPr bwMode="auto">
            <a:xfrm>
              <a:off x="4230" y="3994"/>
              <a:ext cx="499" cy="355"/>
              <a:chOff x="3726" y="4011"/>
              <a:chExt cx="499" cy="355"/>
            </a:xfrm>
            <a:grpFill/>
          </p:grpSpPr>
          <p:pic>
            <p:nvPicPr>
              <p:cNvPr id="81" name="Picture 40" descr="800px-Flag_of_Slovenia_svg"/>
              <p:cNvPicPr preferRelativeResize="0">
                <a:picLocks noChangeAspect="1" noChangeArrowheads="1"/>
              </p:cNvPicPr>
              <p:nvPr/>
            </p:nvPicPr>
            <p:blipFill>
              <a:blip r:embed="rId17"/>
              <a:srcRect/>
              <a:stretch>
                <a:fillRect/>
              </a:stretch>
            </p:blipFill>
            <p:spPr bwMode="auto">
              <a:xfrm>
                <a:off x="3741" y="4011"/>
                <a:ext cx="363" cy="182"/>
              </a:xfrm>
              <a:prstGeom prst="rect">
                <a:avLst/>
              </a:prstGeom>
              <a:grpFill/>
              <a:ln w="9525" cap="rnd">
                <a:solidFill>
                  <a:srgbClr val="000000"/>
                </a:solidFill>
                <a:prstDash val="sysDot"/>
                <a:miter lim="800000"/>
                <a:headEnd/>
                <a:tailEnd/>
              </a:ln>
            </p:spPr>
          </p:pic>
          <p:sp>
            <p:nvSpPr>
              <p:cNvPr id="82" name="Text Box 41"/>
              <p:cNvSpPr txBox="1">
                <a:spLocks noChangeAspect="1" noChangeArrowheads="1"/>
              </p:cNvSpPr>
              <p:nvPr/>
            </p:nvSpPr>
            <p:spPr bwMode="auto">
              <a:xfrm>
                <a:off x="3726" y="4193"/>
                <a:ext cx="499"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Slovenia</a:t>
                </a:r>
              </a:p>
            </p:txBody>
          </p:sp>
        </p:grpSp>
        <p:grpSp>
          <p:nvGrpSpPr>
            <p:cNvPr id="64" name="Group 42"/>
            <p:cNvGrpSpPr>
              <a:grpSpLocks noChangeAspect="1"/>
            </p:cNvGrpSpPr>
            <p:nvPr/>
          </p:nvGrpSpPr>
          <p:grpSpPr bwMode="auto">
            <a:xfrm>
              <a:off x="4619" y="3994"/>
              <a:ext cx="402" cy="355"/>
              <a:chOff x="4117" y="4011"/>
              <a:chExt cx="402" cy="355"/>
            </a:xfrm>
            <a:grpFill/>
          </p:grpSpPr>
          <p:pic>
            <p:nvPicPr>
              <p:cNvPr id="79" name="Picture 43"/>
              <p:cNvPicPr preferRelativeResize="0">
                <a:picLocks noChangeAspect="1" noChangeArrowheads="1"/>
              </p:cNvPicPr>
              <p:nvPr/>
            </p:nvPicPr>
            <p:blipFill>
              <a:blip r:embed="rId18"/>
              <a:srcRect/>
              <a:stretch>
                <a:fillRect/>
              </a:stretch>
            </p:blipFill>
            <p:spPr bwMode="auto">
              <a:xfrm>
                <a:off x="4140" y="4011"/>
                <a:ext cx="272" cy="182"/>
              </a:xfrm>
              <a:prstGeom prst="rect">
                <a:avLst/>
              </a:prstGeom>
              <a:grpFill/>
              <a:ln w="9525" cap="rnd">
                <a:solidFill>
                  <a:srgbClr val="000000"/>
                </a:solidFill>
                <a:prstDash val="sysDot"/>
                <a:miter lim="800000"/>
                <a:headEnd/>
                <a:tailEnd/>
              </a:ln>
            </p:spPr>
          </p:pic>
          <p:sp>
            <p:nvSpPr>
              <p:cNvPr id="80" name="Text Box 44"/>
              <p:cNvSpPr txBox="1">
                <a:spLocks noChangeAspect="1" noChangeArrowheads="1"/>
              </p:cNvSpPr>
              <p:nvPr/>
            </p:nvSpPr>
            <p:spPr bwMode="auto">
              <a:xfrm>
                <a:off x="4117" y="4193"/>
                <a:ext cx="402"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Spain </a:t>
                </a:r>
              </a:p>
            </p:txBody>
          </p:sp>
        </p:grpSp>
        <p:grpSp>
          <p:nvGrpSpPr>
            <p:cNvPr id="65" name="Group 45"/>
            <p:cNvGrpSpPr>
              <a:grpSpLocks noChangeAspect="1"/>
            </p:cNvGrpSpPr>
            <p:nvPr/>
          </p:nvGrpSpPr>
          <p:grpSpPr bwMode="auto">
            <a:xfrm>
              <a:off x="4935" y="3994"/>
              <a:ext cx="470" cy="355"/>
              <a:chOff x="4454" y="4011"/>
              <a:chExt cx="470" cy="355"/>
            </a:xfrm>
            <a:grpFill/>
          </p:grpSpPr>
          <p:pic>
            <p:nvPicPr>
              <p:cNvPr id="73" name="Picture 46"/>
              <p:cNvPicPr preferRelativeResize="0">
                <a:picLocks noChangeAspect="1" noChangeArrowheads="1"/>
              </p:cNvPicPr>
              <p:nvPr/>
            </p:nvPicPr>
            <p:blipFill>
              <a:blip r:embed="rId19"/>
              <a:srcRect/>
              <a:stretch>
                <a:fillRect/>
              </a:stretch>
            </p:blipFill>
            <p:spPr bwMode="auto">
              <a:xfrm>
                <a:off x="4497" y="4011"/>
                <a:ext cx="290" cy="182"/>
              </a:xfrm>
              <a:prstGeom prst="rect">
                <a:avLst/>
              </a:prstGeom>
              <a:grpFill/>
              <a:ln w="9525" cap="rnd">
                <a:solidFill>
                  <a:srgbClr val="000000"/>
                </a:solidFill>
                <a:prstDash val="sysDot"/>
                <a:miter lim="800000"/>
                <a:headEnd/>
                <a:tailEnd/>
              </a:ln>
            </p:spPr>
          </p:pic>
          <p:sp>
            <p:nvSpPr>
              <p:cNvPr id="78" name="Text Box 47"/>
              <p:cNvSpPr txBox="1">
                <a:spLocks noChangeAspect="1" noChangeArrowheads="1"/>
              </p:cNvSpPr>
              <p:nvPr/>
            </p:nvSpPr>
            <p:spPr bwMode="auto">
              <a:xfrm>
                <a:off x="4454" y="4193"/>
                <a:ext cx="470"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Sweden</a:t>
                </a:r>
              </a:p>
            </p:txBody>
          </p:sp>
        </p:grpSp>
        <p:grpSp>
          <p:nvGrpSpPr>
            <p:cNvPr id="66" name="Group 48"/>
            <p:cNvGrpSpPr>
              <a:grpSpLocks noChangeAspect="1"/>
            </p:cNvGrpSpPr>
            <p:nvPr/>
          </p:nvGrpSpPr>
          <p:grpSpPr bwMode="auto">
            <a:xfrm>
              <a:off x="3113" y="3994"/>
              <a:ext cx="508" cy="355"/>
              <a:chOff x="4604" y="3453"/>
              <a:chExt cx="508" cy="355"/>
            </a:xfrm>
            <a:grpFill/>
          </p:grpSpPr>
          <p:graphicFrame>
            <p:nvGraphicFramePr>
              <p:cNvPr id="70" name="Object 49"/>
              <p:cNvGraphicFramePr>
                <a:graphicFrameLocks noChangeAspect="1"/>
              </p:cNvGraphicFramePr>
              <p:nvPr/>
            </p:nvGraphicFramePr>
            <p:xfrm>
              <a:off x="4670" y="3453"/>
              <a:ext cx="272" cy="182"/>
            </p:xfrm>
            <a:graphic>
              <a:graphicData uri="http://schemas.openxmlformats.org/presentationml/2006/ole">
                <mc:AlternateContent xmlns:mc="http://schemas.openxmlformats.org/markup-compatibility/2006">
                  <mc:Choice xmlns:v="urn:schemas-microsoft-com:vml" Requires="v">
                    <p:oleObj spid="_x0000_s38924" name="Photo Editor Photo" r:id="rId20" imgW="2723810" imgH="1695687" progId="">
                      <p:embed/>
                    </p:oleObj>
                  </mc:Choice>
                  <mc:Fallback>
                    <p:oleObj name="Photo Editor Photo" r:id="rId20" imgW="2723810" imgH="1695687" progId="">
                      <p:embed/>
                      <p:pic>
                        <p:nvPicPr>
                          <p:cNvPr id="0" name="Object 49"/>
                          <p:cNvPicPr preferRelativeResize="0">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670" y="3453"/>
                            <a:ext cx="272" cy="182"/>
                          </a:xfrm>
                          <a:prstGeom prst="rect">
                            <a:avLst/>
                          </a:prstGeom>
                          <a:noFill/>
                          <a:ln w="9525" cap="rnd">
                            <a:solidFill>
                              <a:srgbClr val="000000"/>
                            </a:solidFill>
                            <a:prstDash val="sysDot"/>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 name="Text Box 50"/>
              <p:cNvSpPr txBox="1">
                <a:spLocks noChangeAspect="1" noChangeArrowheads="1"/>
              </p:cNvSpPr>
              <p:nvPr/>
            </p:nvSpPr>
            <p:spPr bwMode="auto">
              <a:xfrm>
                <a:off x="4604" y="3635"/>
                <a:ext cx="508"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Romania</a:t>
                </a:r>
              </a:p>
            </p:txBody>
          </p:sp>
        </p:grpSp>
        <p:grpSp>
          <p:nvGrpSpPr>
            <p:cNvPr id="67" name="Group 51"/>
            <p:cNvGrpSpPr>
              <a:grpSpLocks noChangeAspect="1"/>
            </p:cNvGrpSpPr>
            <p:nvPr/>
          </p:nvGrpSpPr>
          <p:grpSpPr bwMode="auto">
            <a:xfrm>
              <a:off x="3513" y="3994"/>
              <a:ext cx="426" cy="355"/>
              <a:chOff x="5014" y="3453"/>
              <a:chExt cx="426" cy="355"/>
            </a:xfrm>
            <a:grpFill/>
          </p:grpSpPr>
          <p:pic>
            <p:nvPicPr>
              <p:cNvPr id="68" name="Picture 52"/>
              <p:cNvPicPr preferRelativeResize="0">
                <a:picLocks noChangeAspect="1" noChangeArrowheads="1"/>
              </p:cNvPicPr>
              <p:nvPr/>
            </p:nvPicPr>
            <p:blipFill>
              <a:blip r:embed="rId22"/>
              <a:srcRect/>
              <a:stretch>
                <a:fillRect/>
              </a:stretch>
            </p:blipFill>
            <p:spPr bwMode="auto">
              <a:xfrm>
                <a:off x="5046" y="3453"/>
                <a:ext cx="272" cy="182"/>
              </a:xfrm>
              <a:prstGeom prst="rect">
                <a:avLst/>
              </a:prstGeom>
              <a:grpFill/>
              <a:ln w="9525" cap="rnd">
                <a:solidFill>
                  <a:srgbClr val="000000"/>
                </a:solidFill>
                <a:prstDash val="sysDot"/>
                <a:miter lim="800000"/>
                <a:headEnd/>
                <a:tailEnd/>
              </a:ln>
            </p:spPr>
          </p:pic>
          <p:sp>
            <p:nvSpPr>
              <p:cNvPr id="69" name="Text Box 53"/>
              <p:cNvSpPr txBox="1">
                <a:spLocks noChangeAspect="1" noChangeArrowheads="1"/>
              </p:cNvSpPr>
              <p:nvPr/>
            </p:nvSpPr>
            <p:spPr bwMode="auto">
              <a:xfrm>
                <a:off x="5014" y="3635"/>
                <a:ext cx="426" cy="173"/>
              </a:xfrm>
              <a:prstGeom prst="rect">
                <a:avLst/>
              </a:prstGeom>
              <a:grpFill/>
              <a:ln w="9525">
                <a:noFill/>
                <a:miter lim="800000"/>
                <a:headEnd/>
                <a:tailEnd/>
              </a:ln>
            </p:spPr>
            <p:txBody>
              <a:bodyPr wrap="none">
                <a:prstTxWarp prst="textNoShape">
                  <a:avLst/>
                </a:prstTxWarp>
                <a:spAutoFit/>
              </a:bodyPr>
              <a:lstStyle/>
              <a:p>
                <a:pPr defTabSz="412750">
                  <a:spcBef>
                    <a:spcPct val="50000"/>
                  </a:spcBef>
                </a:pPr>
                <a:r>
                  <a:rPr lang="en-US" sz="900" b="1"/>
                  <a:t>Russia</a:t>
                </a:r>
              </a:p>
            </p:txBody>
          </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Chart of nuclei + r-process path"/>
          <p:cNvPicPr>
            <a:picLocks noChangeAspect="1" noChangeArrowheads="1"/>
          </p:cNvPicPr>
          <p:nvPr/>
        </p:nvPicPr>
        <p:blipFill>
          <a:blip r:embed="rId5"/>
          <a:srcRect/>
          <a:stretch>
            <a:fillRect/>
          </a:stretch>
        </p:blipFill>
        <p:spPr bwMode="auto">
          <a:xfrm>
            <a:off x="80963" y="1514475"/>
            <a:ext cx="7693025" cy="4886325"/>
          </a:xfrm>
          <a:prstGeom prst="rect">
            <a:avLst/>
          </a:prstGeom>
          <a:noFill/>
          <a:ln w="9525">
            <a:noFill/>
            <a:miter lim="800000"/>
            <a:headEnd/>
            <a:tailEnd/>
          </a:ln>
        </p:spPr>
      </p:pic>
      <p:sp>
        <p:nvSpPr>
          <p:cNvPr id="36" name="Rechteck 35"/>
          <p:cNvSpPr/>
          <p:nvPr/>
        </p:nvSpPr>
        <p:spPr>
          <a:xfrm>
            <a:off x="5192713" y="4129088"/>
            <a:ext cx="1560512" cy="23574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52" name="Rectangle 2"/>
          <p:cNvSpPr>
            <a:spLocks noGrp="1" noChangeArrowheads="1"/>
          </p:cNvSpPr>
          <p:nvPr>
            <p:ph type="title" idx="4294967295"/>
          </p:nvPr>
        </p:nvSpPr>
        <p:spPr>
          <a:xfrm>
            <a:off x="457200" y="153611"/>
            <a:ext cx="8229600" cy="684589"/>
          </a:xfrm>
        </p:spPr>
        <p:txBody>
          <a:bodyPr>
            <a:normAutofit/>
          </a:bodyPr>
          <a:lstStyle/>
          <a:p>
            <a:r>
              <a:rPr lang="en-US" sz="3200" dirty="0"/>
              <a:t>Central Topics for </a:t>
            </a:r>
            <a:r>
              <a:rPr lang="en-US" sz="3200" dirty="0" err="1"/>
              <a:t>NuSTAR</a:t>
            </a:r>
            <a:r>
              <a:rPr lang="en-US" sz="3200" dirty="0"/>
              <a:t> at FAIR</a:t>
            </a:r>
          </a:p>
        </p:txBody>
      </p:sp>
      <p:grpSp>
        <p:nvGrpSpPr>
          <p:cNvPr id="2" name="Group 27"/>
          <p:cNvGrpSpPr>
            <a:grpSpLocks/>
          </p:cNvGrpSpPr>
          <p:nvPr/>
        </p:nvGrpSpPr>
        <p:grpSpPr bwMode="auto">
          <a:xfrm>
            <a:off x="7496175" y="2576513"/>
            <a:ext cx="744538" cy="1552575"/>
            <a:chOff x="3450" y="1855"/>
            <a:chExt cx="1041" cy="2135"/>
          </a:xfrm>
        </p:grpSpPr>
        <p:sp>
          <p:nvSpPr>
            <p:cNvPr id="27692" name="Line 29"/>
            <p:cNvSpPr>
              <a:spLocks noChangeShapeType="1"/>
            </p:cNvSpPr>
            <p:nvPr/>
          </p:nvSpPr>
          <p:spPr bwMode="auto">
            <a:xfrm flipV="1">
              <a:off x="3450" y="2698"/>
              <a:ext cx="1014" cy="420"/>
            </a:xfrm>
            <a:prstGeom prst="line">
              <a:avLst/>
            </a:prstGeom>
            <a:noFill/>
            <a:ln w="19050">
              <a:noFill/>
              <a:round/>
              <a:headEnd/>
              <a:tailEnd type="triangle" w="med" len="med"/>
            </a:ln>
          </p:spPr>
          <p:txBody>
            <a:bodyPr>
              <a:prstTxWarp prst="textNoShape">
                <a:avLst/>
              </a:prstTxWarp>
            </a:bodyPr>
            <a:lstStyle/>
            <a:p>
              <a:endParaRPr lang="es-ES_tradnl"/>
            </a:p>
          </p:txBody>
        </p:sp>
        <p:sp>
          <p:nvSpPr>
            <p:cNvPr id="27693" name="Line 30"/>
            <p:cNvSpPr>
              <a:spLocks noChangeShapeType="1"/>
            </p:cNvSpPr>
            <p:nvPr/>
          </p:nvSpPr>
          <p:spPr bwMode="auto">
            <a:xfrm flipV="1">
              <a:off x="3477" y="1855"/>
              <a:ext cx="1014" cy="420"/>
            </a:xfrm>
            <a:prstGeom prst="line">
              <a:avLst/>
            </a:prstGeom>
            <a:noFill/>
            <a:ln w="19050">
              <a:noFill/>
              <a:round/>
              <a:headEnd/>
              <a:tailEnd type="triangle" w="med" len="med"/>
            </a:ln>
          </p:spPr>
          <p:txBody>
            <a:bodyPr>
              <a:prstTxWarp prst="textNoShape">
                <a:avLst/>
              </a:prstTxWarp>
            </a:bodyPr>
            <a:lstStyle/>
            <a:p>
              <a:endParaRPr lang="es-ES_tradnl"/>
            </a:p>
          </p:txBody>
        </p:sp>
        <p:sp>
          <p:nvSpPr>
            <p:cNvPr id="27694" name="Line 31"/>
            <p:cNvSpPr>
              <a:spLocks noChangeShapeType="1"/>
            </p:cNvSpPr>
            <p:nvPr/>
          </p:nvSpPr>
          <p:spPr bwMode="auto">
            <a:xfrm flipV="1">
              <a:off x="3471" y="3739"/>
              <a:ext cx="1008" cy="251"/>
            </a:xfrm>
            <a:prstGeom prst="line">
              <a:avLst/>
            </a:prstGeom>
            <a:noFill/>
            <a:ln w="19050">
              <a:noFill/>
              <a:round/>
              <a:headEnd/>
              <a:tailEnd type="triangle" w="med" len="med"/>
            </a:ln>
          </p:spPr>
          <p:txBody>
            <a:bodyPr>
              <a:prstTxWarp prst="textNoShape">
                <a:avLst/>
              </a:prstTxWarp>
            </a:bodyPr>
            <a:lstStyle/>
            <a:p>
              <a:endParaRPr lang="es-ES_tradnl"/>
            </a:p>
          </p:txBody>
        </p:sp>
      </p:grpSp>
      <p:grpSp>
        <p:nvGrpSpPr>
          <p:cNvPr id="3" name="Group 61"/>
          <p:cNvGrpSpPr>
            <a:grpSpLocks/>
          </p:cNvGrpSpPr>
          <p:nvPr/>
        </p:nvGrpSpPr>
        <p:grpSpPr bwMode="auto">
          <a:xfrm>
            <a:off x="2246313" y="5375275"/>
            <a:ext cx="871537" cy="1093788"/>
            <a:chOff x="373" y="3859"/>
            <a:chExt cx="549" cy="689"/>
          </a:xfrm>
        </p:grpSpPr>
        <p:pic>
          <p:nvPicPr>
            <p:cNvPr id="27688" name="Picture 60" descr="11li"/>
            <p:cNvPicPr>
              <a:picLocks noChangeAspect="1" noChangeArrowheads="1"/>
            </p:cNvPicPr>
            <p:nvPr/>
          </p:nvPicPr>
          <p:blipFill>
            <a:blip r:embed="rId6"/>
            <a:srcRect/>
            <a:stretch>
              <a:fillRect/>
            </a:stretch>
          </p:blipFill>
          <p:spPr bwMode="auto">
            <a:xfrm>
              <a:off x="373" y="4025"/>
              <a:ext cx="549" cy="523"/>
            </a:xfrm>
            <a:prstGeom prst="rect">
              <a:avLst/>
            </a:prstGeom>
            <a:noFill/>
            <a:ln w="9525">
              <a:noFill/>
              <a:miter lim="800000"/>
              <a:headEnd/>
              <a:tailEnd/>
            </a:ln>
          </p:spPr>
        </p:pic>
        <p:sp>
          <p:nvSpPr>
            <p:cNvPr id="182285" name="Text Box 13"/>
            <p:cNvSpPr txBox="1">
              <a:spLocks noChangeArrowheads="1"/>
            </p:cNvSpPr>
            <p:nvPr/>
          </p:nvSpPr>
          <p:spPr bwMode="auto">
            <a:xfrm>
              <a:off x="419" y="3859"/>
              <a:ext cx="444" cy="212"/>
            </a:xfrm>
            <a:prstGeom prst="rect">
              <a:avLst/>
            </a:prstGeom>
            <a:solidFill>
              <a:schemeClr val="bg2">
                <a:lumMod val="20000"/>
                <a:lumOff val="80000"/>
              </a:schemeClr>
            </a:solidFill>
            <a:ln w="9525">
              <a:noFill/>
              <a:miter lim="800000"/>
              <a:headEnd/>
              <a:tailEnd/>
            </a:ln>
            <a:effectLst/>
            <a:scene3d>
              <a:camera prst="orthographicFront"/>
              <a:lightRig rig="threePt" dir="t"/>
            </a:scene3d>
            <a:sp3d>
              <a:bevelT/>
            </a:sp3d>
          </p:spPr>
          <p:txBody>
            <a:bodyPr wrap="none">
              <a:spAutoFit/>
            </a:bodyPr>
            <a:lstStyle/>
            <a:p>
              <a:pPr>
                <a:defRPr/>
              </a:pPr>
              <a:r>
                <a:rPr lang="de-DE" sz="1600" dirty="0"/>
                <a:t>Halos</a:t>
              </a:r>
            </a:p>
          </p:txBody>
        </p:sp>
      </p:grpSp>
      <p:grpSp>
        <p:nvGrpSpPr>
          <p:cNvPr id="4" name="Group 98"/>
          <p:cNvGrpSpPr>
            <a:grpSpLocks/>
          </p:cNvGrpSpPr>
          <p:nvPr/>
        </p:nvGrpSpPr>
        <p:grpSpPr bwMode="auto">
          <a:xfrm>
            <a:off x="4057650" y="4564063"/>
            <a:ext cx="1331913" cy="1463675"/>
            <a:chOff x="2864" y="2716"/>
            <a:chExt cx="1232" cy="1254"/>
          </a:xfrm>
        </p:grpSpPr>
        <p:grpSp>
          <p:nvGrpSpPr>
            <p:cNvPr id="5" name="Group 85"/>
            <p:cNvGrpSpPr>
              <a:grpSpLocks/>
            </p:cNvGrpSpPr>
            <p:nvPr/>
          </p:nvGrpSpPr>
          <p:grpSpPr bwMode="auto">
            <a:xfrm>
              <a:off x="2988" y="2962"/>
              <a:ext cx="1011" cy="1008"/>
              <a:chOff x="1295" y="1777"/>
              <a:chExt cx="1056" cy="1058"/>
            </a:xfrm>
          </p:grpSpPr>
          <p:sp>
            <p:nvSpPr>
              <p:cNvPr id="27682" name="Oval 86"/>
              <p:cNvSpPr>
                <a:spLocks noChangeArrowheads="1"/>
              </p:cNvSpPr>
              <p:nvPr/>
            </p:nvSpPr>
            <p:spPr bwMode="auto">
              <a:xfrm>
                <a:off x="1295" y="1777"/>
                <a:ext cx="1056" cy="1056"/>
              </a:xfrm>
              <a:prstGeom prst="ellipse">
                <a:avLst/>
              </a:prstGeom>
              <a:solidFill>
                <a:srgbClr val="3333FF"/>
              </a:solidFill>
              <a:ln w="19050">
                <a:noFill/>
                <a:round/>
                <a:headEnd/>
                <a:tailEnd/>
              </a:ln>
            </p:spPr>
            <p:txBody>
              <a:bodyPr wrap="none" lIns="0" tIns="0" rIns="0" bIns="0" anchor="ctr">
                <a:prstTxWarp prst="textNoShape">
                  <a:avLst/>
                </a:prstTxWarp>
                <a:spAutoFit/>
              </a:bodyPr>
              <a:lstStyle/>
              <a:p>
                <a:endParaRPr lang="de-DE"/>
              </a:p>
            </p:txBody>
          </p:sp>
          <p:sp>
            <p:nvSpPr>
              <p:cNvPr id="27683" name="Arc 87"/>
              <p:cNvSpPr>
                <a:spLocks/>
              </p:cNvSpPr>
              <p:nvPr/>
            </p:nvSpPr>
            <p:spPr bwMode="auto">
              <a:xfrm>
                <a:off x="1809" y="1824"/>
                <a:ext cx="447" cy="1010"/>
              </a:xfrm>
              <a:custGeom>
                <a:avLst/>
                <a:gdLst>
                  <a:gd name="T0" fmla="*/ 0 w 22356"/>
                  <a:gd name="T1" fmla="*/ 0 h 43200"/>
                  <a:gd name="T2" fmla="*/ 0 w 22356"/>
                  <a:gd name="T3" fmla="*/ 0 h 43200"/>
                  <a:gd name="T4" fmla="*/ 0 w 22356"/>
                  <a:gd name="T5" fmla="*/ 0 h 43200"/>
                  <a:gd name="T6" fmla="*/ 0 60000 65536"/>
                  <a:gd name="T7" fmla="*/ 0 60000 65536"/>
                  <a:gd name="T8" fmla="*/ 0 60000 65536"/>
                  <a:gd name="T9" fmla="*/ 0 w 22356"/>
                  <a:gd name="T10" fmla="*/ 0 h 43200"/>
                  <a:gd name="T11" fmla="*/ 22356 w 22356"/>
                  <a:gd name="T12" fmla="*/ 43200 h 43200"/>
                </a:gdLst>
                <a:ahLst/>
                <a:cxnLst>
                  <a:cxn ang="T6">
                    <a:pos x="T0" y="T1"/>
                  </a:cxn>
                  <a:cxn ang="T7">
                    <a:pos x="T2" y="T3"/>
                  </a:cxn>
                  <a:cxn ang="T8">
                    <a:pos x="T4" y="T5"/>
                  </a:cxn>
                </a:cxnLst>
                <a:rect l="T9" t="T10" r="T11" b="T12"/>
                <a:pathLst>
                  <a:path w="22356" h="43200" fill="none" extrusionOk="0">
                    <a:moveTo>
                      <a:pt x="755" y="0"/>
                    </a:moveTo>
                    <a:cubicBezTo>
                      <a:pt x="12685" y="0"/>
                      <a:pt x="22356" y="9670"/>
                      <a:pt x="22356" y="21600"/>
                    </a:cubicBezTo>
                    <a:cubicBezTo>
                      <a:pt x="22356" y="33529"/>
                      <a:pt x="12685" y="43200"/>
                      <a:pt x="756" y="43200"/>
                    </a:cubicBezTo>
                    <a:cubicBezTo>
                      <a:pt x="503" y="43200"/>
                      <a:pt x="251" y="43195"/>
                      <a:pt x="0" y="43186"/>
                    </a:cubicBezTo>
                  </a:path>
                  <a:path w="22356" h="43200" stroke="0" extrusionOk="0">
                    <a:moveTo>
                      <a:pt x="755" y="0"/>
                    </a:moveTo>
                    <a:cubicBezTo>
                      <a:pt x="12685" y="0"/>
                      <a:pt x="22356" y="9670"/>
                      <a:pt x="22356" y="21600"/>
                    </a:cubicBezTo>
                    <a:cubicBezTo>
                      <a:pt x="22356" y="33529"/>
                      <a:pt x="12685" y="43200"/>
                      <a:pt x="756" y="43200"/>
                    </a:cubicBezTo>
                    <a:cubicBezTo>
                      <a:pt x="503" y="43200"/>
                      <a:pt x="251" y="43195"/>
                      <a:pt x="0" y="43186"/>
                    </a:cubicBezTo>
                    <a:lnTo>
                      <a:pt x="756" y="21600"/>
                    </a:lnTo>
                    <a:close/>
                  </a:path>
                </a:pathLst>
              </a:custGeom>
              <a:solidFill>
                <a:srgbClr val="3399FF"/>
              </a:solidFill>
              <a:ln w="19050">
                <a:noFill/>
                <a:round/>
                <a:headEnd/>
                <a:tailEnd/>
              </a:ln>
            </p:spPr>
            <p:txBody>
              <a:bodyPr lIns="0" tIns="0" rIns="0" bIns="0" anchor="ctr">
                <a:prstTxWarp prst="textNoShape">
                  <a:avLst/>
                </a:prstTxWarp>
                <a:spAutoFit/>
              </a:bodyPr>
              <a:lstStyle/>
              <a:p>
                <a:endParaRPr lang="es-ES_tradnl"/>
              </a:p>
            </p:txBody>
          </p:sp>
          <p:sp>
            <p:nvSpPr>
              <p:cNvPr id="27684" name="Arc 88"/>
              <p:cNvSpPr>
                <a:spLocks/>
              </p:cNvSpPr>
              <p:nvPr/>
            </p:nvSpPr>
            <p:spPr bwMode="auto">
              <a:xfrm flipH="1">
                <a:off x="1488" y="1824"/>
                <a:ext cx="336" cy="1011"/>
              </a:xfrm>
              <a:custGeom>
                <a:avLst/>
                <a:gdLst>
                  <a:gd name="T0" fmla="*/ 0 w 21600"/>
                  <a:gd name="T1" fmla="*/ 0 h 43199"/>
                  <a:gd name="T2" fmla="*/ 0 w 21600"/>
                  <a:gd name="T3" fmla="*/ 0 h 43199"/>
                  <a:gd name="T4" fmla="*/ 0 w 21600"/>
                  <a:gd name="T5" fmla="*/ 0 h 43199"/>
                  <a:gd name="T6" fmla="*/ 0 60000 65536"/>
                  <a:gd name="T7" fmla="*/ 0 60000 65536"/>
                  <a:gd name="T8" fmla="*/ 0 60000 65536"/>
                  <a:gd name="T9" fmla="*/ 0 w 21600"/>
                  <a:gd name="T10" fmla="*/ 0 h 43199"/>
                  <a:gd name="T11" fmla="*/ 21600 w 21600"/>
                  <a:gd name="T12" fmla="*/ 43199 h 43199"/>
                </a:gdLst>
                <a:ahLst/>
                <a:cxnLst>
                  <a:cxn ang="T6">
                    <a:pos x="T0" y="T1"/>
                  </a:cxn>
                  <a:cxn ang="T7">
                    <a:pos x="T2" y="T3"/>
                  </a:cxn>
                  <a:cxn ang="T8">
                    <a:pos x="T4" y="T5"/>
                  </a:cxn>
                </a:cxnLst>
                <a:rect l="T9" t="T10" r="T11" b="T12"/>
                <a:pathLst>
                  <a:path w="21600" h="43199" fill="none" extrusionOk="0">
                    <a:moveTo>
                      <a:pt x="-1" y="0"/>
                    </a:moveTo>
                    <a:cubicBezTo>
                      <a:pt x="11929" y="0"/>
                      <a:pt x="21600" y="9670"/>
                      <a:pt x="21600" y="21600"/>
                    </a:cubicBezTo>
                    <a:cubicBezTo>
                      <a:pt x="21600" y="33454"/>
                      <a:pt x="12046" y="43093"/>
                      <a:pt x="193" y="43199"/>
                    </a:cubicBezTo>
                  </a:path>
                  <a:path w="21600" h="43199" stroke="0" extrusionOk="0">
                    <a:moveTo>
                      <a:pt x="-1" y="0"/>
                    </a:moveTo>
                    <a:cubicBezTo>
                      <a:pt x="11929" y="0"/>
                      <a:pt x="21600" y="9670"/>
                      <a:pt x="21600" y="21600"/>
                    </a:cubicBezTo>
                    <a:cubicBezTo>
                      <a:pt x="21600" y="33454"/>
                      <a:pt x="12046" y="43093"/>
                      <a:pt x="193" y="43199"/>
                    </a:cubicBezTo>
                    <a:lnTo>
                      <a:pt x="0" y="21600"/>
                    </a:lnTo>
                    <a:close/>
                  </a:path>
                </a:pathLst>
              </a:custGeom>
              <a:solidFill>
                <a:srgbClr val="000099"/>
              </a:solidFill>
              <a:ln w="19050">
                <a:noFill/>
                <a:round/>
                <a:headEnd/>
                <a:tailEnd/>
              </a:ln>
            </p:spPr>
            <p:txBody>
              <a:bodyPr lIns="0" tIns="0" rIns="0" bIns="0" anchor="ctr">
                <a:prstTxWarp prst="textNoShape">
                  <a:avLst/>
                </a:prstTxWarp>
                <a:spAutoFit/>
              </a:bodyPr>
              <a:lstStyle/>
              <a:p>
                <a:endParaRPr lang="es-ES_tradnl"/>
              </a:p>
            </p:txBody>
          </p:sp>
          <p:sp>
            <p:nvSpPr>
              <p:cNvPr id="27685" name="Arc 89"/>
              <p:cNvSpPr>
                <a:spLocks/>
              </p:cNvSpPr>
              <p:nvPr/>
            </p:nvSpPr>
            <p:spPr bwMode="auto">
              <a:xfrm flipH="1">
                <a:off x="1632" y="1968"/>
                <a:ext cx="192" cy="722"/>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 name="T9" fmla="*/ 0 w 21600"/>
                  <a:gd name="T10" fmla="*/ 0 h 43200"/>
                  <a:gd name="T11" fmla="*/ 21600 w 21600"/>
                  <a:gd name="T12" fmla="*/ 43200 h 43200"/>
                </a:gdLst>
                <a:ahLst/>
                <a:cxnLst>
                  <a:cxn ang="T6">
                    <a:pos x="T0" y="T1"/>
                  </a:cxn>
                  <a:cxn ang="T7">
                    <a:pos x="T2" y="T3"/>
                  </a:cxn>
                  <a:cxn ang="T8">
                    <a:pos x="T4" y="T5"/>
                  </a:cxn>
                </a:cxnLst>
                <a:rect l="T9" t="T10" r="T11" b="T12"/>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rgbClr val="000066"/>
              </a:solidFill>
              <a:ln w="19050">
                <a:noFill/>
                <a:round/>
                <a:headEnd/>
                <a:tailEnd/>
              </a:ln>
            </p:spPr>
            <p:txBody>
              <a:bodyPr lIns="0" tIns="0" rIns="0" bIns="0" anchor="ctr">
                <a:prstTxWarp prst="textNoShape">
                  <a:avLst/>
                </a:prstTxWarp>
                <a:spAutoFit/>
              </a:bodyPr>
              <a:lstStyle/>
              <a:p>
                <a:endParaRPr lang="es-ES_tradnl"/>
              </a:p>
            </p:txBody>
          </p:sp>
          <p:sp>
            <p:nvSpPr>
              <p:cNvPr id="27686" name="Arc 90"/>
              <p:cNvSpPr>
                <a:spLocks/>
              </p:cNvSpPr>
              <p:nvPr/>
            </p:nvSpPr>
            <p:spPr bwMode="auto">
              <a:xfrm>
                <a:off x="1818" y="1969"/>
                <a:ext cx="294" cy="722"/>
              </a:xfrm>
              <a:custGeom>
                <a:avLst/>
                <a:gdLst>
                  <a:gd name="T0" fmla="*/ 0 w 22050"/>
                  <a:gd name="T1" fmla="*/ 0 h 43200"/>
                  <a:gd name="T2" fmla="*/ 0 w 22050"/>
                  <a:gd name="T3" fmla="*/ 0 h 43200"/>
                  <a:gd name="T4" fmla="*/ 0 w 22050"/>
                  <a:gd name="T5" fmla="*/ 0 h 43200"/>
                  <a:gd name="T6" fmla="*/ 0 60000 65536"/>
                  <a:gd name="T7" fmla="*/ 0 60000 65536"/>
                  <a:gd name="T8" fmla="*/ 0 60000 65536"/>
                  <a:gd name="T9" fmla="*/ 0 w 22050"/>
                  <a:gd name="T10" fmla="*/ 0 h 43200"/>
                  <a:gd name="T11" fmla="*/ 22050 w 22050"/>
                  <a:gd name="T12" fmla="*/ 43200 h 43200"/>
                </a:gdLst>
                <a:ahLst/>
                <a:cxnLst>
                  <a:cxn ang="T6">
                    <a:pos x="T0" y="T1"/>
                  </a:cxn>
                  <a:cxn ang="T7">
                    <a:pos x="T2" y="T3"/>
                  </a:cxn>
                  <a:cxn ang="T8">
                    <a:pos x="T4" y="T5"/>
                  </a:cxn>
                </a:cxnLst>
                <a:rect l="T9" t="T10" r="T11" b="T12"/>
                <a:pathLst>
                  <a:path w="22050" h="43200" fill="none" extrusionOk="0">
                    <a:moveTo>
                      <a:pt x="449" y="0"/>
                    </a:moveTo>
                    <a:cubicBezTo>
                      <a:pt x="12379" y="0"/>
                      <a:pt x="22050" y="9670"/>
                      <a:pt x="22050" y="21600"/>
                    </a:cubicBezTo>
                    <a:cubicBezTo>
                      <a:pt x="22050" y="33529"/>
                      <a:pt x="12379" y="43200"/>
                      <a:pt x="450" y="43200"/>
                    </a:cubicBezTo>
                    <a:cubicBezTo>
                      <a:pt x="299" y="43200"/>
                      <a:pt x="149" y="43198"/>
                      <a:pt x="-1" y="43195"/>
                    </a:cubicBezTo>
                  </a:path>
                  <a:path w="22050" h="43200" stroke="0" extrusionOk="0">
                    <a:moveTo>
                      <a:pt x="449" y="0"/>
                    </a:moveTo>
                    <a:cubicBezTo>
                      <a:pt x="12379" y="0"/>
                      <a:pt x="22050" y="9670"/>
                      <a:pt x="22050" y="21600"/>
                    </a:cubicBezTo>
                    <a:cubicBezTo>
                      <a:pt x="22050" y="33529"/>
                      <a:pt x="12379" y="43200"/>
                      <a:pt x="450" y="43200"/>
                    </a:cubicBezTo>
                    <a:cubicBezTo>
                      <a:pt x="299" y="43200"/>
                      <a:pt x="149" y="43198"/>
                      <a:pt x="-1" y="43195"/>
                    </a:cubicBezTo>
                    <a:lnTo>
                      <a:pt x="450" y="21600"/>
                    </a:lnTo>
                    <a:close/>
                  </a:path>
                </a:pathLst>
              </a:custGeom>
              <a:solidFill>
                <a:srgbClr val="000066"/>
              </a:solidFill>
              <a:ln w="19050">
                <a:noFill/>
                <a:round/>
                <a:headEnd/>
                <a:tailEnd/>
              </a:ln>
            </p:spPr>
            <p:txBody>
              <a:bodyPr lIns="0" tIns="0" rIns="0" bIns="0" anchor="ctr">
                <a:prstTxWarp prst="textNoShape">
                  <a:avLst/>
                </a:prstTxWarp>
                <a:spAutoFit/>
              </a:bodyPr>
              <a:lstStyle/>
              <a:p>
                <a:endParaRPr lang="es-ES_tradnl"/>
              </a:p>
            </p:txBody>
          </p:sp>
          <p:sp>
            <p:nvSpPr>
              <p:cNvPr id="27687" name="Oval 91"/>
              <p:cNvSpPr>
                <a:spLocks noChangeArrowheads="1"/>
              </p:cNvSpPr>
              <p:nvPr/>
            </p:nvSpPr>
            <p:spPr bwMode="auto">
              <a:xfrm>
                <a:off x="1872" y="2112"/>
                <a:ext cx="48" cy="48"/>
              </a:xfrm>
              <a:prstGeom prst="ellipse">
                <a:avLst/>
              </a:prstGeom>
              <a:solidFill>
                <a:schemeClr val="bg1"/>
              </a:solidFill>
              <a:ln w="19050">
                <a:noFill/>
                <a:round/>
                <a:headEnd/>
                <a:tailEnd/>
              </a:ln>
            </p:spPr>
            <p:txBody>
              <a:bodyPr lIns="0" tIns="0" rIns="0" bIns="0" anchor="ctr">
                <a:prstTxWarp prst="textNoShape">
                  <a:avLst/>
                </a:prstTxWarp>
                <a:spAutoFit/>
              </a:bodyPr>
              <a:lstStyle/>
              <a:p>
                <a:endParaRPr lang="de-DE"/>
              </a:p>
            </p:txBody>
          </p:sp>
        </p:grpSp>
        <p:sp>
          <p:nvSpPr>
            <p:cNvPr id="182369" name="Text Box 97"/>
            <p:cNvSpPr txBox="1">
              <a:spLocks noChangeArrowheads="1"/>
            </p:cNvSpPr>
            <p:nvPr/>
          </p:nvSpPr>
          <p:spPr bwMode="auto">
            <a:xfrm>
              <a:off x="2864" y="2716"/>
              <a:ext cx="1232" cy="264"/>
            </a:xfrm>
            <a:prstGeom prst="rect">
              <a:avLst/>
            </a:prstGeom>
            <a:solidFill>
              <a:schemeClr val="bg2">
                <a:lumMod val="20000"/>
                <a:lumOff val="80000"/>
              </a:schemeClr>
            </a:solidFill>
            <a:ln w="9525">
              <a:noFill/>
              <a:miter lim="800000"/>
              <a:headEnd/>
              <a:tailEnd/>
            </a:ln>
            <a:effectLst/>
            <a:scene3d>
              <a:camera prst="orthographicFront"/>
              <a:lightRig rig="threePt" dir="t"/>
            </a:scene3d>
            <a:sp3d>
              <a:bevelT/>
            </a:sp3d>
          </p:spPr>
          <p:txBody>
            <a:bodyPr>
              <a:spAutoFit/>
            </a:bodyPr>
            <a:lstStyle/>
            <a:p>
              <a:pPr>
                <a:defRPr/>
              </a:pPr>
              <a:r>
                <a:rPr lang="de-DE" sz="1400" dirty="0"/>
                <a:t>Neutron Skins</a:t>
              </a:r>
            </a:p>
          </p:txBody>
        </p:sp>
      </p:grpSp>
      <p:grpSp>
        <p:nvGrpSpPr>
          <p:cNvPr id="6" name="Gruppieren 59"/>
          <p:cNvGrpSpPr>
            <a:grpSpLocks/>
          </p:cNvGrpSpPr>
          <p:nvPr/>
        </p:nvGrpSpPr>
        <p:grpSpPr bwMode="auto">
          <a:xfrm>
            <a:off x="7729538" y="4508500"/>
            <a:ext cx="1406525" cy="1517650"/>
            <a:chOff x="7202747" y="4495445"/>
            <a:chExt cx="1719611" cy="1865964"/>
          </a:xfrm>
        </p:grpSpPr>
        <p:pic>
          <p:nvPicPr>
            <p:cNvPr id="27674" name="Picture 1"/>
            <p:cNvPicPr>
              <a:picLocks noChangeAspect="1" noChangeArrowheads="1"/>
            </p:cNvPicPr>
            <p:nvPr/>
          </p:nvPicPr>
          <p:blipFill>
            <a:blip r:embed="rId7"/>
            <a:srcRect/>
            <a:stretch>
              <a:fillRect/>
            </a:stretch>
          </p:blipFill>
          <p:spPr bwMode="auto">
            <a:xfrm>
              <a:off x="7202748" y="4675325"/>
              <a:ext cx="1719610" cy="1686084"/>
            </a:xfrm>
            <a:prstGeom prst="rect">
              <a:avLst/>
            </a:prstGeom>
            <a:noFill/>
            <a:ln w="9525">
              <a:noFill/>
              <a:miter lim="800000"/>
              <a:headEnd/>
              <a:tailEnd/>
            </a:ln>
          </p:spPr>
        </p:pic>
        <p:sp>
          <p:nvSpPr>
            <p:cNvPr id="59" name="Rectangle 23"/>
            <p:cNvSpPr>
              <a:spLocks noChangeArrowheads="1"/>
            </p:cNvSpPr>
            <p:nvPr/>
          </p:nvSpPr>
          <p:spPr bwMode="auto">
            <a:xfrm>
              <a:off x="7202747" y="4495445"/>
              <a:ext cx="1627959" cy="378587"/>
            </a:xfrm>
            <a:prstGeom prst="rect">
              <a:avLst/>
            </a:prstGeom>
            <a:solidFill>
              <a:schemeClr val="bg2">
                <a:lumMod val="20000"/>
                <a:lumOff val="80000"/>
              </a:schemeClr>
            </a:solidFill>
            <a:ln w="9525">
              <a:noFill/>
              <a:miter lim="800000"/>
              <a:headEnd/>
              <a:tailEnd/>
            </a:ln>
            <a:effectLst/>
            <a:scene3d>
              <a:camera prst="orthographicFront"/>
              <a:lightRig rig="threePt" dir="t"/>
            </a:scene3d>
            <a:sp3d>
              <a:bevelT/>
            </a:sp3d>
          </p:spPr>
          <p:txBody>
            <a:bodyPr>
              <a:prstTxWarp prst="textNoShape">
                <a:avLst/>
              </a:prstTxWarp>
              <a:spAutoFit/>
            </a:bodyPr>
            <a:lstStyle/>
            <a:p>
              <a:r>
                <a:rPr lang="de-DE" sz="1400">
                  <a:latin typeface="Nucleus-Arial" charset="0"/>
                </a:rPr>
                <a:t>Neutron stars</a:t>
              </a:r>
              <a:endParaRPr lang="en-GB" sz="1400">
                <a:latin typeface="Nucleus-Arial" charset="0"/>
              </a:endParaRPr>
            </a:p>
          </p:txBody>
        </p:sp>
      </p:grpSp>
      <p:sp>
        <p:nvSpPr>
          <p:cNvPr id="27657" name="Nach oben gekrümmter Pfeil 82"/>
          <p:cNvSpPr>
            <a:spLocks noChangeArrowheads="1"/>
          </p:cNvSpPr>
          <p:nvPr/>
        </p:nvSpPr>
        <p:spPr bwMode="auto">
          <a:xfrm>
            <a:off x="4632325" y="6130925"/>
            <a:ext cx="1571625" cy="328613"/>
          </a:xfrm>
          <a:prstGeom prst="curvedUpArrow">
            <a:avLst>
              <a:gd name="adj1" fmla="val 25020"/>
              <a:gd name="adj2" fmla="val 49996"/>
              <a:gd name="adj3" fmla="val 25000"/>
            </a:avLst>
          </a:prstGeom>
          <a:solidFill>
            <a:srgbClr val="0000FF"/>
          </a:solidFill>
          <a:ln w="9525">
            <a:solidFill>
              <a:srgbClr val="0000FF"/>
            </a:solidFill>
            <a:round/>
            <a:headEnd/>
            <a:tailEnd/>
          </a:ln>
        </p:spPr>
        <p:txBody>
          <a:bodyPr>
            <a:prstTxWarp prst="textNoShape">
              <a:avLst/>
            </a:prstTxWarp>
          </a:bodyPr>
          <a:lstStyle/>
          <a:p>
            <a:pPr algn="r" eaLnBrk="0" hangingPunct="0"/>
            <a:endParaRPr lang="de-DE">
              <a:latin typeface="Helvetica Neue" charset="0"/>
            </a:endParaRPr>
          </a:p>
        </p:txBody>
      </p:sp>
      <p:grpSp>
        <p:nvGrpSpPr>
          <p:cNvPr id="7" name="Group 70"/>
          <p:cNvGrpSpPr>
            <a:grpSpLocks/>
          </p:cNvGrpSpPr>
          <p:nvPr/>
        </p:nvGrpSpPr>
        <p:grpSpPr bwMode="auto">
          <a:xfrm>
            <a:off x="5588000" y="4524375"/>
            <a:ext cx="1927225" cy="1519238"/>
            <a:chOff x="4270" y="3361"/>
            <a:chExt cx="1056" cy="852"/>
          </a:xfrm>
        </p:grpSpPr>
        <p:pic>
          <p:nvPicPr>
            <p:cNvPr id="27670" name="Picture 69" descr="povnuc_pdr"/>
            <p:cNvPicPr>
              <a:picLocks noChangeAspect="1" noChangeArrowheads="1"/>
            </p:cNvPicPr>
            <p:nvPr/>
          </p:nvPicPr>
          <p:blipFill>
            <a:blip r:embed="rId8"/>
            <a:srcRect/>
            <a:stretch>
              <a:fillRect/>
            </a:stretch>
          </p:blipFill>
          <p:spPr bwMode="auto">
            <a:xfrm>
              <a:off x="4270" y="3447"/>
              <a:ext cx="1056" cy="766"/>
            </a:xfrm>
            <a:prstGeom prst="rect">
              <a:avLst/>
            </a:prstGeom>
            <a:noFill/>
            <a:ln w="9525">
              <a:noFill/>
              <a:miter lim="800000"/>
              <a:headEnd/>
              <a:tailEnd/>
            </a:ln>
          </p:spPr>
        </p:pic>
        <p:sp>
          <p:nvSpPr>
            <p:cNvPr id="182295" name="Rectangle 23"/>
            <p:cNvSpPr>
              <a:spLocks noChangeArrowheads="1"/>
            </p:cNvSpPr>
            <p:nvPr/>
          </p:nvSpPr>
          <p:spPr bwMode="auto">
            <a:xfrm>
              <a:off x="4306" y="3361"/>
              <a:ext cx="1006" cy="173"/>
            </a:xfrm>
            <a:prstGeom prst="rect">
              <a:avLst/>
            </a:prstGeom>
            <a:solidFill>
              <a:schemeClr val="bg2">
                <a:lumMod val="20000"/>
                <a:lumOff val="80000"/>
              </a:schemeClr>
            </a:solidFill>
            <a:ln w="9525">
              <a:noFill/>
              <a:miter lim="800000"/>
              <a:headEnd/>
              <a:tailEnd/>
            </a:ln>
            <a:effectLst/>
            <a:scene3d>
              <a:camera prst="orthographicFront"/>
              <a:lightRig rig="threePt" dir="t"/>
            </a:scene3d>
            <a:sp3d>
              <a:bevelT/>
            </a:sp3d>
          </p:spPr>
          <p:txBody>
            <a:bodyPr>
              <a:prstTxWarp prst="textNoShape">
                <a:avLst/>
              </a:prstTxWarp>
              <a:spAutoFit/>
            </a:bodyPr>
            <a:lstStyle/>
            <a:p>
              <a:r>
                <a:rPr lang="de-DE" sz="1400">
                  <a:latin typeface="Nucleus-Arial" charset="0"/>
                </a:rPr>
                <a:t>Pygmy Resonance</a:t>
              </a:r>
              <a:endParaRPr lang="en-GB" sz="1400">
                <a:latin typeface="Nucleus-Arial" charset="0"/>
              </a:endParaRPr>
            </a:p>
          </p:txBody>
        </p:sp>
      </p:grpSp>
      <p:sp>
        <p:nvSpPr>
          <p:cNvPr id="27659" name="Nach oben gekrümmter Pfeil 57"/>
          <p:cNvSpPr>
            <a:spLocks noChangeArrowheads="1"/>
          </p:cNvSpPr>
          <p:nvPr/>
        </p:nvSpPr>
        <p:spPr bwMode="auto">
          <a:xfrm>
            <a:off x="6753225" y="6167438"/>
            <a:ext cx="1571625" cy="328612"/>
          </a:xfrm>
          <a:prstGeom prst="curvedUpArrow">
            <a:avLst>
              <a:gd name="adj1" fmla="val 25020"/>
              <a:gd name="adj2" fmla="val 49996"/>
              <a:gd name="adj3" fmla="val 25000"/>
            </a:avLst>
          </a:prstGeom>
          <a:solidFill>
            <a:srgbClr val="0000FF"/>
          </a:solidFill>
          <a:ln w="9525">
            <a:solidFill>
              <a:srgbClr val="0000FF"/>
            </a:solidFill>
            <a:round/>
            <a:headEnd/>
            <a:tailEnd/>
          </a:ln>
        </p:spPr>
        <p:txBody>
          <a:bodyPr>
            <a:prstTxWarp prst="textNoShape">
              <a:avLst/>
            </a:prstTxWarp>
          </a:bodyPr>
          <a:lstStyle/>
          <a:p>
            <a:pPr algn="r" eaLnBrk="0" hangingPunct="0"/>
            <a:endParaRPr lang="de-DE">
              <a:latin typeface="Helvetica Neue" charset="0"/>
            </a:endParaRPr>
          </a:p>
        </p:txBody>
      </p:sp>
      <p:sp>
        <p:nvSpPr>
          <p:cNvPr id="64" name="Textfeld 63"/>
          <p:cNvSpPr txBox="1"/>
          <p:nvPr/>
        </p:nvSpPr>
        <p:spPr>
          <a:xfrm>
            <a:off x="7187625" y="6100351"/>
            <a:ext cx="671979" cy="369332"/>
          </a:xfrm>
          <a:prstGeom prst="rect">
            <a:avLst/>
          </a:prstGeom>
          <a:solidFill>
            <a:schemeClr val="bg2">
              <a:lumMod val="20000"/>
              <a:lumOff val="80000"/>
            </a:schemeClr>
          </a:solidFill>
          <a:ln>
            <a:noFill/>
          </a:ln>
          <a:scene3d>
            <a:camera prst="orthographicFront"/>
            <a:lightRig rig="threePt" dir="t"/>
          </a:scene3d>
          <a:sp3d>
            <a:bevelT/>
          </a:sp3d>
        </p:spPr>
        <p:txBody>
          <a:bodyPr wrap="none">
            <a:spAutoFit/>
          </a:bodyPr>
          <a:lstStyle/>
          <a:p>
            <a:pPr>
              <a:defRPr/>
            </a:pPr>
            <a:r>
              <a:rPr lang="en-US" dirty="0"/>
              <a:t>EOS</a:t>
            </a:r>
          </a:p>
        </p:txBody>
      </p:sp>
      <p:sp>
        <p:nvSpPr>
          <p:cNvPr id="37" name="Textfeld 36"/>
          <p:cNvSpPr txBox="1"/>
          <p:nvPr/>
        </p:nvSpPr>
        <p:spPr>
          <a:xfrm>
            <a:off x="0" y="922853"/>
            <a:ext cx="5609100" cy="2277547"/>
          </a:xfrm>
          <a:prstGeom prst="rect">
            <a:avLst/>
          </a:prstGeom>
          <a:solidFill>
            <a:schemeClr val="bg2">
              <a:lumMod val="20000"/>
              <a:lumOff val="80000"/>
            </a:schemeClr>
          </a:solidFill>
          <a:ln>
            <a:solidFill>
              <a:schemeClr val="accent1"/>
            </a:solidFill>
          </a:ln>
          <a:scene3d>
            <a:camera prst="orthographicFront"/>
            <a:lightRig rig="threePt" dir="t"/>
          </a:scene3d>
          <a:sp3d>
            <a:bevelT/>
          </a:sp3d>
        </p:spPr>
        <p:txBody>
          <a:bodyPr>
            <a:prstTxWarp prst="textNoShape">
              <a:avLst/>
            </a:prstTxWarp>
            <a:spAutoFit/>
          </a:bodyPr>
          <a:lstStyle/>
          <a:p>
            <a:pPr>
              <a:spcBef>
                <a:spcPts val="600"/>
              </a:spcBef>
              <a:buFontTx/>
              <a:buChar char="•"/>
            </a:pPr>
            <a:r>
              <a:rPr lang="en-US" sz="1600"/>
              <a:t> Quest for the limits of existence</a:t>
            </a:r>
          </a:p>
          <a:p>
            <a:pPr>
              <a:spcBef>
                <a:spcPts val="600"/>
              </a:spcBef>
              <a:buFont typeface="Arial" charset="0"/>
              <a:buChar char="•"/>
            </a:pPr>
            <a:r>
              <a:rPr lang="en-US" sz="1600"/>
              <a:t> Halos, Open Quantum Systems, Few Body Correlations</a:t>
            </a:r>
          </a:p>
          <a:p>
            <a:pPr>
              <a:spcBef>
                <a:spcPts val="600"/>
              </a:spcBef>
              <a:buFont typeface="Arial" charset="0"/>
              <a:buChar char="•"/>
            </a:pPr>
            <a:r>
              <a:rPr lang="en-US" sz="1600"/>
              <a:t> Changing shell structure far away from stability </a:t>
            </a:r>
          </a:p>
          <a:p>
            <a:pPr>
              <a:spcBef>
                <a:spcPts val="600"/>
              </a:spcBef>
              <a:buFont typeface="Arial" charset="0"/>
              <a:buChar char="•"/>
            </a:pPr>
            <a:r>
              <a:rPr lang="en-US" sz="1600"/>
              <a:t> Skins, new collective modes, nuclear matter, neutron stars</a:t>
            </a:r>
          </a:p>
          <a:p>
            <a:pPr>
              <a:spcBef>
                <a:spcPts val="600"/>
              </a:spcBef>
              <a:buFont typeface="Arial" charset="0"/>
              <a:buChar char="•"/>
            </a:pPr>
            <a:r>
              <a:rPr lang="en-US" sz="1600"/>
              <a:t> Phases and symmetries of the nuclear many body system</a:t>
            </a:r>
          </a:p>
          <a:p>
            <a:pPr>
              <a:spcBef>
                <a:spcPts val="600"/>
              </a:spcBef>
              <a:buFont typeface="Arial" charset="0"/>
              <a:buChar char="•"/>
            </a:pPr>
            <a:r>
              <a:rPr lang="en-US" sz="1600"/>
              <a:t> Origin of the elements</a:t>
            </a:r>
          </a:p>
          <a:p>
            <a:pPr>
              <a:spcBef>
                <a:spcPts val="600"/>
              </a:spcBef>
            </a:pPr>
            <a:r>
              <a:rPr lang="en-US" sz="1600">
                <a:solidFill>
                  <a:schemeClr val="accent2"/>
                </a:solidFill>
                <a:sym typeface="Wingdings" charset="2"/>
              </a:rPr>
              <a:t> </a:t>
            </a:r>
            <a:r>
              <a:rPr lang="en-US" sz="1600" b="1">
                <a:solidFill>
                  <a:schemeClr val="accent2"/>
                </a:solidFill>
              </a:rPr>
              <a:t>unified theory </a:t>
            </a:r>
            <a:r>
              <a:rPr lang="en-US" sz="1600">
                <a:solidFill>
                  <a:schemeClr val="accent2"/>
                </a:solidFill>
              </a:rPr>
              <a:t>(ab-initio, density functional, shell model)</a:t>
            </a:r>
            <a:endParaRPr lang="en-US">
              <a:solidFill>
                <a:schemeClr val="accent2"/>
              </a:solidFill>
            </a:endParaRPr>
          </a:p>
        </p:txBody>
      </p:sp>
      <p:sp>
        <p:nvSpPr>
          <p:cNvPr id="27666" name="Foliennummernplatzhalter 30"/>
          <p:cNvSpPr txBox="1">
            <a:spLocks noGrp="1"/>
          </p:cNvSpPr>
          <p:nvPr/>
        </p:nvSpPr>
        <p:spPr bwMode="auto">
          <a:xfrm>
            <a:off x="8316913" y="6607175"/>
            <a:ext cx="728662" cy="250825"/>
          </a:xfrm>
          <a:prstGeom prst="rect">
            <a:avLst/>
          </a:prstGeom>
          <a:noFill/>
          <a:ln w="9525">
            <a:noFill/>
            <a:miter lim="800000"/>
            <a:headEnd/>
            <a:tailEnd/>
          </a:ln>
        </p:spPr>
        <p:txBody>
          <a:bodyPr tIns="0" bIns="0" anchor="ctr">
            <a:prstTxWarp prst="textNoShape">
              <a:avLst/>
            </a:prstTxWarp>
          </a:bodyPr>
          <a:lstStyle/>
          <a:p>
            <a:pPr algn="r"/>
            <a:fld id="{29D7FD56-CC9C-2D48-9B82-E2858A999EF1}" type="slidenum">
              <a:rPr lang="de-DE" sz="1200">
                <a:solidFill>
                  <a:srgbClr val="00599D"/>
                </a:solidFill>
              </a:rPr>
              <a:pPr algn="r"/>
              <a:t>32</a:t>
            </a:fld>
            <a:endParaRPr lang="de-DE" sz="1200">
              <a:solidFill>
                <a:srgbClr val="00599D"/>
              </a:solidFill>
            </a:endParaRPr>
          </a:p>
        </p:txBody>
      </p:sp>
      <p:pic>
        <p:nvPicPr>
          <p:cNvPr id="27668" name="Picture 46"/>
          <p:cNvPicPr>
            <a:picLocks noChangeAspect="1" noChangeArrowheads="1"/>
          </p:cNvPicPr>
          <p:nvPr/>
        </p:nvPicPr>
        <p:blipFill>
          <a:blip r:embed="rId9"/>
          <a:srcRect/>
          <a:stretch>
            <a:fillRect/>
          </a:stretch>
        </p:blipFill>
        <p:spPr bwMode="auto">
          <a:xfrm>
            <a:off x="7532688" y="966788"/>
            <a:ext cx="1566862" cy="2528887"/>
          </a:xfrm>
          <a:prstGeom prst="rect">
            <a:avLst/>
          </a:prstGeom>
          <a:noFill/>
          <a:ln w="9525">
            <a:noFill/>
            <a:miter lim="800000"/>
            <a:headEnd/>
            <a:tailEnd/>
          </a:ln>
        </p:spPr>
      </p:pic>
      <p:pic>
        <p:nvPicPr>
          <p:cNvPr id="27669" name="Picture 63" descr="FAIR_V1"/>
          <p:cNvPicPr>
            <a:picLocks noChangeAspect="1" noChangeArrowheads="1"/>
          </p:cNvPicPr>
          <p:nvPr/>
        </p:nvPicPr>
        <p:blipFill>
          <a:blip r:embed="rId10"/>
          <a:srcRect l="9483" t="9261" r="17241"/>
          <a:stretch>
            <a:fillRect/>
          </a:stretch>
        </p:blipFill>
        <p:spPr bwMode="auto">
          <a:xfrm>
            <a:off x="8077200" y="0"/>
            <a:ext cx="1036257" cy="789425"/>
          </a:xfrm>
          <a:prstGeom prst="rect">
            <a:avLst/>
          </a:prstGeom>
          <a:noFill/>
          <a:ln w="9525">
            <a:noFill/>
            <a:miter lim="800000"/>
            <a:headEnd/>
            <a:tailEnd/>
          </a:ln>
        </p:spPr>
      </p:pic>
      <p:grpSp>
        <p:nvGrpSpPr>
          <p:cNvPr id="42" name="Agrupar 41"/>
          <p:cNvGrpSpPr/>
          <p:nvPr/>
        </p:nvGrpSpPr>
        <p:grpSpPr>
          <a:xfrm>
            <a:off x="3962400" y="3988329"/>
            <a:ext cx="5181600" cy="2869671"/>
            <a:chOff x="3962400" y="3988329"/>
            <a:chExt cx="5181600" cy="2869671"/>
          </a:xfrm>
        </p:grpSpPr>
        <p:grpSp>
          <p:nvGrpSpPr>
            <p:cNvPr id="40" name="Agrupar 39"/>
            <p:cNvGrpSpPr/>
            <p:nvPr/>
          </p:nvGrpSpPr>
          <p:grpSpPr>
            <a:xfrm>
              <a:off x="3962400" y="3988329"/>
              <a:ext cx="5181600" cy="2869671"/>
              <a:chOff x="3962400" y="3988329"/>
              <a:chExt cx="5181600" cy="2869671"/>
            </a:xfrm>
          </p:grpSpPr>
          <p:pic>
            <p:nvPicPr>
              <p:cNvPr id="35" name="Picture 2" descr="Super-FRS-Bild-8"/>
              <p:cNvPicPr>
                <a:picLocks noChangeAspect="1" noChangeArrowheads="1"/>
              </p:cNvPicPr>
              <p:nvPr/>
            </p:nvPicPr>
            <p:blipFill>
              <a:blip r:embed="rId11"/>
              <a:srcRect/>
              <a:stretch>
                <a:fillRect/>
              </a:stretch>
            </p:blipFill>
            <p:spPr bwMode="auto">
              <a:xfrm>
                <a:off x="3962400" y="3988329"/>
                <a:ext cx="5181600" cy="2869671"/>
              </a:xfrm>
              <a:prstGeom prst="rect">
                <a:avLst/>
              </a:prstGeom>
              <a:noFill/>
              <a:ln w="9525">
                <a:noFill/>
                <a:miter lim="800000"/>
                <a:headEnd/>
                <a:tailEnd/>
              </a:ln>
            </p:spPr>
          </p:pic>
          <p:graphicFrame>
            <p:nvGraphicFramePr>
              <p:cNvPr id="50178" name="Object 2"/>
              <p:cNvGraphicFramePr>
                <a:graphicFrameLocks noChangeAspect="1"/>
              </p:cNvGraphicFramePr>
              <p:nvPr/>
            </p:nvGraphicFramePr>
            <p:xfrm>
              <a:off x="8431891" y="4724400"/>
              <a:ext cx="712109" cy="533400"/>
            </p:xfrm>
            <a:graphic>
              <a:graphicData uri="http://schemas.openxmlformats.org/presentationml/2006/ole">
                <mc:AlternateContent xmlns:mc="http://schemas.openxmlformats.org/markup-compatibility/2006">
                  <mc:Choice xmlns:v="urn:schemas-microsoft-com:vml" Requires="v">
                    <p:oleObj spid="_x0000_s50188" name="Photo Editor Photo" r:id="rId12" imgW="1286055" imgH="961905" progId="">
                      <p:embed/>
                    </p:oleObj>
                  </mc:Choice>
                  <mc:Fallback>
                    <p:oleObj name="Photo Editor Photo" r:id="rId12" imgW="1286055" imgH="961905" progId="">
                      <p:embed/>
                      <p:pic>
                        <p:nvPicPr>
                          <p:cNvPr id="0"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31891" y="4724400"/>
                            <a:ext cx="71210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38" name="CuadroTexto 37"/>
              <p:cNvSpPr txBox="1"/>
              <p:nvPr/>
            </p:nvSpPr>
            <p:spPr>
              <a:xfrm>
                <a:off x="7772400" y="4267200"/>
                <a:ext cx="914400" cy="369332"/>
              </a:xfrm>
              <a:prstGeom prst="rect">
                <a:avLst/>
              </a:prstGeom>
              <a:noFill/>
            </p:spPr>
            <p:txBody>
              <a:bodyPr wrap="square" rtlCol="0">
                <a:spAutoFit/>
              </a:bodyPr>
              <a:lstStyle/>
              <a:p>
                <a:r>
                  <a:rPr lang="es-ES_tradnl" dirty="0">
                    <a:solidFill>
                      <a:srgbClr val="0000FF"/>
                    </a:solidFill>
                  </a:rPr>
                  <a:t>HISPEC</a:t>
                </a:r>
              </a:p>
            </p:txBody>
          </p:sp>
          <p:sp>
            <p:nvSpPr>
              <p:cNvPr id="39" name="CuadroTexto 38"/>
              <p:cNvSpPr txBox="1"/>
              <p:nvPr/>
            </p:nvSpPr>
            <p:spPr>
              <a:xfrm>
                <a:off x="7315200" y="4114800"/>
                <a:ext cx="914400" cy="369332"/>
              </a:xfrm>
              <a:prstGeom prst="rect">
                <a:avLst/>
              </a:prstGeom>
              <a:noFill/>
            </p:spPr>
            <p:txBody>
              <a:bodyPr wrap="square" rtlCol="0">
                <a:spAutoFit/>
              </a:bodyPr>
              <a:lstStyle/>
              <a:p>
                <a:r>
                  <a:rPr lang="es-ES_tradnl" dirty="0">
                    <a:solidFill>
                      <a:srgbClr val="008000"/>
                    </a:solidFill>
                  </a:rPr>
                  <a:t>DESPEC</a:t>
                </a:r>
              </a:p>
            </p:txBody>
          </p:sp>
        </p:grpSp>
        <p:sp>
          <p:nvSpPr>
            <p:cNvPr id="41" name="CuadroTexto 40"/>
            <p:cNvSpPr txBox="1"/>
            <p:nvPr/>
          </p:nvSpPr>
          <p:spPr>
            <a:xfrm>
              <a:off x="5257800" y="4572000"/>
              <a:ext cx="1219200" cy="369332"/>
            </a:xfrm>
            <a:prstGeom prst="rect">
              <a:avLst/>
            </a:prstGeom>
            <a:noFill/>
          </p:spPr>
          <p:txBody>
            <a:bodyPr wrap="square" rtlCol="0">
              <a:spAutoFit/>
            </a:bodyPr>
            <a:lstStyle/>
            <a:p>
              <a:r>
                <a:rPr lang="es-ES_tradnl" dirty="0" err="1"/>
                <a:t>Super</a:t>
              </a:r>
              <a:r>
                <a:rPr lang="es-ES_tradnl" dirty="0"/>
                <a:t>-FRS</a:t>
              </a:r>
            </a:p>
          </p:txBody>
        </p:sp>
      </p:grpSp>
    </p:spTree>
    <p:custDataLst>
      <p:tags r:id="rId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88913"/>
            <a:ext cx="4800600" cy="503237"/>
          </a:xfrm>
          <a:noFill/>
          <a:ln w="19050">
            <a:noFill/>
          </a:ln>
        </p:spPr>
        <p:txBody>
          <a:bodyPr>
            <a:normAutofit fontScale="90000"/>
          </a:bodyPr>
          <a:lstStyle/>
          <a:p>
            <a:r>
              <a:rPr lang="en-GB" sz="2800" dirty="0">
                <a:solidFill>
                  <a:srgbClr val="0000FF"/>
                </a:solidFill>
              </a:rPr>
              <a:t>HISPEC &amp; DESPEC  @ FAIR</a:t>
            </a:r>
            <a:endParaRPr lang="de-DE" sz="2800" dirty="0">
              <a:solidFill>
                <a:srgbClr val="0000FF"/>
              </a:solidFill>
            </a:endParaRPr>
          </a:p>
        </p:txBody>
      </p:sp>
      <p:pic>
        <p:nvPicPr>
          <p:cNvPr id="3075" name="Picture 3" descr="Montage-Gebäude-6b-Abschirmung-21"/>
          <p:cNvPicPr>
            <a:picLocks noChangeAspect="1" noChangeArrowheads="1"/>
          </p:cNvPicPr>
          <p:nvPr/>
        </p:nvPicPr>
        <p:blipFill>
          <a:blip r:embed="rId3"/>
          <a:srcRect/>
          <a:stretch>
            <a:fillRect/>
          </a:stretch>
        </p:blipFill>
        <p:spPr bwMode="auto">
          <a:xfrm>
            <a:off x="468313" y="788988"/>
            <a:ext cx="8143875" cy="6008687"/>
          </a:xfrm>
          <a:prstGeom prst="rect">
            <a:avLst/>
          </a:prstGeom>
          <a:noFill/>
        </p:spPr>
      </p:pic>
      <p:sp>
        <p:nvSpPr>
          <p:cNvPr id="3084" name="Line 12"/>
          <p:cNvSpPr>
            <a:spLocks noChangeShapeType="1"/>
          </p:cNvSpPr>
          <p:nvPr/>
        </p:nvSpPr>
        <p:spPr bwMode="auto">
          <a:xfrm flipV="1">
            <a:off x="1979613" y="5661025"/>
            <a:ext cx="2232025" cy="144463"/>
          </a:xfrm>
          <a:prstGeom prst="line">
            <a:avLst/>
          </a:prstGeom>
          <a:noFill/>
          <a:ln w="57150">
            <a:solidFill>
              <a:srgbClr val="BDD6FE"/>
            </a:solidFill>
            <a:round/>
            <a:headEnd/>
            <a:tailEnd type="triangle" w="med" len="med"/>
          </a:ln>
          <a:effectLst/>
        </p:spPr>
        <p:txBody>
          <a:bodyPr>
            <a:prstTxWarp prst="textNoShape">
              <a:avLst/>
            </a:prstTxWarp>
          </a:bodyPr>
          <a:lstStyle/>
          <a:p>
            <a:endParaRPr lang="es-ES_tradnl"/>
          </a:p>
        </p:txBody>
      </p:sp>
      <p:sp>
        <p:nvSpPr>
          <p:cNvPr id="3091" name="Text Box 19"/>
          <p:cNvSpPr txBox="1">
            <a:spLocks noChangeArrowheads="1"/>
          </p:cNvSpPr>
          <p:nvPr/>
        </p:nvSpPr>
        <p:spPr bwMode="auto">
          <a:xfrm>
            <a:off x="0" y="762000"/>
            <a:ext cx="4953000" cy="1865126"/>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prstTxWarp prst="textNoShape">
              <a:avLst/>
            </a:prstTxWarp>
            <a:spAutoFit/>
          </a:bodyPr>
          <a:lstStyle/>
          <a:p>
            <a:pPr>
              <a:spcBef>
                <a:spcPct val="20000"/>
              </a:spcBef>
            </a:pPr>
            <a:r>
              <a:rPr lang="de-DE" dirty="0">
                <a:solidFill>
                  <a:srgbClr val="000000"/>
                </a:solidFill>
              </a:rPr>
              <a:t>HISPEC:</a:t>
            </a:r>
          </a:p>
          <a:p>
            <a:pPr>
              <a:spcBef>
                <a:spcPct val="20000"/>
              </a:spcBef>
            </a:pPr>
            <a:r>
              <a:rPr lang="de-DE" dirty="0" err="1">
                <a:solidFill>
                  <a:srgbClr val="000000"/>
                </a:solidFill>
              </a:rPr>
              <a:t>High-resolution</a:t>
            </a:r>
            <a:r>
              <a:rPr lang="de-DE" dirty="0">
                <a:solidFill>
                  <a:srgbClr val="000000"/>
                </a:solidFill>
              </a:rPr>
              <a:t> </a:t>
            </a:r>
            <a:r>
              <a:rPr lang="de-DE" dirty="0" err="1">
                <a:solidFill>
                  <a:srgbClr val="000000"/>
                </a:solidFill>
              </a:rPr>
              <a:t>in-flight</a:t>
            </a:r>
            <a:r>
              <a:rPr lang="de-DE" dirty="0">
                <a:solidFill>
                  <a:srgbClr val="000000"/>
                </a:solidFill>
              </a:rPr>
              <a:t> </a:t>
            </a:r>
            <a:r>
              <a:rPr lang="de-DE" dirty="0" err="1">
                <a:solidFill>
                  <a:srgbClr val="000000"/>
                </a:solidFill>
              </a:rPr>
              <a:t>spectroscopy</a:t>
            </a:r>
            <a:r>
              <a:rPr lang="de-DE" dirty="0">
                <a:solidFill>
                  <a:srgbClr val="000000"/>
                </a:solidFill>
              </a:rPr>
              <a:t> of </a:t>
            </a:r>
            <a:r>
              <a:rPr lang="de-DE" dirty="0" err="1">
                <a:solidFill>
                  <a:srgbClr val="000000"/>
                </a:solidFill>
              </a:rPr>
              <a:t>exotic</a:t>
            </a:r>
            <a:r>
              <a:rPr lang="de-DE" dirty="0">
                <a:solidFill>
                  <a:srgbClr val="000000"/>
                </a:solidFill>
              </a:rPr>
              <a:t> </a:t>
            </a:r>
            <a:r>
              <a:rPr lang="de-DE" dirty="0" err="1">
                <a:solidFill>
                  <a:srgbClr val="000000"/>
                </a:solidFill>
              </a:rPr>
              <a:t>nuclei</a:t>
            </a:r>
            <a:r>
              <a:rPr lang="de-DE" dirty="0">
                <a:solidFill>
                  <a:srgbClr val="000000"/>
                </a:solidFill>
              </a:rPr>
              <a:t> </a:t>
            </a:r>
            <a:r>
              <a:rPr lang="de-DE" dirty="0" err="1">
                <a:solidFill>
                  <a:srgbClr val="000000"/>
                </a:solidFill>
              </a:rPr>
              <a:t>using</a:t>
            </a:r>
            <a:r>
              <a:rPr lang="de-DE" dirty="0">
                <a:solidFill>
                  <a:srgbClr val="000000"/>
                </a:solidFill>
              </a:rPr>
              <a:t> </a:t>
            </a:r>
            <a:r>
              <a:rPr lang="de-DE" dirty="0" err="1">
                <a:solidFill>
                  <a:srgbClr val="000000"/>
                </a:solidFill>
              </a:rPr>
              <a:t>Super-FRS</a:t>
            </a:r>
            <a:r>
              <a:rPr lang="de-DE" dirty="0">
                <a:solidFill>
                  <a:srgbClr val="000000"/>
                </a:solidFill>
              </a:rPr>
              <a:t> RIB </a:t>
            </a:r>
            <a:r>
              <a:rPr lang="de-DE" dirty="0" err="1">
                <a:solidFill>
                  <a:srgbClr val="000000"/>
                </a:solidFill>
              </a:rPr>
              <a:t>beams</a:t>
            </a:r>
            <a:r>
              <a:rPr lang="de-DE" dirty="0">
                <a:solidFill>
                  <a:srgbClr val="000000"/>
                </a:solidFill>
              </a:rPr>
              <a:t> at 3 – 200 </a:t>
            </a:r>
            <a:r>
              <a:rPr lang="de-DE" dirty="0" err="1">
                <a:solidFill>
                  <a:srgbClr val="000000"/>
                </a:solidFill>
              </a:rPr>
              <a:t>A</a:t>
            </a:r>
            <a:r>
              <a:rPr lang="de-DE" dirty="0" err="1">
                <a:solidFill>
                  <a:srgbClr val="000000"/>
                </a:solidFill>
                <a:ea typeface="Arial" charset="0"/>
                <a:cs typeface="Arial" charset="0"/>
              </a:rPr>
              <a:t>·</a:t>
            </a:r>
            <a:r>
              <a:rPr lang="de-DE" dirty="0" err="1">
                <a:solidFill>
                  <a:srgbClr val="000000"/>
                </a:solidFill>
              </a:rPr>
              <a:t>MeV</a:t>
            </a:r>
            <a:endParaRPr lang="de-DE" dirty="0">
              <a:solidFill>
                <a:srgbClr val="000000"/>
              </a:solidFill>
            </a:endParaRPr>
          </a:p>
          <a:p>
            <a:pPr>
              <a:spcBef>
                <a:spcPct val="20000"/>
              </a:spcBef>
            </a:pPr>
            <a:r>
              <a:rPr lang="de-DE" dirty="0">
                <a:solidFill>
                  <a:srgbClr val="000000"/>
                </a:solidFill>
              </a:rPr>
              <a:t>- </a:t>
            </a:r>
            <a:r>
              <a:rPr lang="de-DE" dirty="0" err="1">
                <a:solidFill>
                  <a:srgbClr val="000000"/>
                </a:solidFill>
              </a:rPr>
              <a:t>Coulex</a:t>
            </a:r>
            <a:r>
              <a:rPr lang="de-DE" dirty="0">
                <a:solidFill>
                  <a:srgbClr val="000000"/>
                </a:solidFill>
              </a:rPr>
              <a:t>, </a:t>
            </a:r>
            <a:r>
              <a:rPr lang="de-DE" dirty="0" err="1">
                <a:solidFill>
                  <a:srgbClr val="000000"/>
                </a:solidFill>
              </a:rPr>
              <a:t>knock-out</a:t>
            </a:r>
            <a:r>
              <a:rPr lang="de-DE" dirty="0">
                <a:solidFill>
                  <a:srgbClr val="000000"/>
                </a:solidFill>
              </a:rPr>
              <a:t>, </a:t>
            </a:r>
            <a:r>
              <a:rPr lang="de-DE" dirty="0" err="1">
                <a:solidFill>
                  <a:srgbClr val="000000"/>
                </a:solidFill>
              </a:rPr>
              <a:t>fragmentation</a:t>
            </a:r>
            <a:r>
              <a:rPr lang="de-DE" dirty="0">
                <a:solidFill>
                  <a:srgbClr val="000000"/>
                </a:solidFill>
              </a:rPr>
              <a:t> at </a:t>
            </a:r>
            <a:r>
              <a:rPr lang="de-DE" dirty="0" err="1">
                <a:solidFill>
                  <a:srgbClr val="000000"/>
                </a:solidFill>
              </a:rPr>
              <a:t>relativistic</a:t>
            </a:r>
            <a:r>
              <a:rPr lang="de-DE" dirty="0">
                <a:solidFill>
                  <a:srgbClr val="000000"/>
                </a:solidFill>
              </a:rPr>
              <a:t> </a:t>
            </a:r>
            <a:r>
              <a:rPr lang="de-DE" dirty="0" err="1">
                <a:solidFill>
                  <a:srgbClr val="000000"/>
                </a:solidFill>
              </a:rPr>
              <a:t>energies</a:t>
            </a:r>
            <a:r>
              <a:rPr lang="de-DE" dirty="0">
                <a:solidFill>
                  <a:srgbClr val="000000"/>
                </a:solidFill>
              </a:rPr>
              <a:t> and at </a:t>
            </a:r>
            <a:r>
              <a:rPr lang="de-DE" dirty="0" err="1">
                <a:solidFill>
                  <a:srgbClr val="000000"/>
                </a:solidFill>
              </a:rPr>
              <a:t>direct</a:t>
            </a:r>
            <a:r>
              <a:rPr lang="de-DE" dirty="0">
                <a:solidFill>
                  <a:srgbClr val="000000"/>
                </a:solidFill>
              </a:rPr>
              <a:t> </a:t>
            </a:r>
            <a:r>
              <a:rPr lang="de-DE" dirty="0" err="1">
                <a:solidFill>
                  <a:srgbClr val="000000"/>
                </a:solidFill>
              </a:rPr>
              <a:t>reactions</a:t>
            </a:r>
            <a:r>
              <a:rPr lang="de-DE" dirty="0">
                <a:solidFill>
                  <a:srgbClr val="000000"/>
                </a:solidFill>
              </a:rPr>
              <a:t>, </a:t>
            </a:r>
            <a:r>
              <a:rPr lang="de-DE" dirty="0" err="1">
                <a:solidFill>
                  <a:srgbClr val="000000"/>
                </a:solidFill>
              </a:rPr>
              <a:t>fusion</a:t>
            </a:r>
            <a:r>
              <a:rPr lang="de-DE" dirty="0">
                <a:solidFill>
                  <a:srgbClr val="000000"/>
                </a:solidFill>
              </a:rPr>
              <a:t> </a:t>
            </a:r>
            <a:r>
              <a:rPr lang="de-DE" dirty="0" err="1">
                <a:solidFill>
                  <a:srgbClr val="000000"/>
                </a:solidFill>
              </a:rPr>
              <a:t>barrier</a:t>
            </a:r>
            <a:r>
              <a:rPr lang="de-DE" dirty="0">
                <a:solidFill>
                  <a:srgbClr val="000000"/>
                </a:solidFill>
              </a:rPr>
              <a:t> </a:t>
            </a:r>
            <a:r>
              <a:rPr lang="de-DE" dirty="0" err="1">
                <a:solidFill>
                  <a:srgbClr val="000000"/>
                </a:solidFill>
              </a:rPr>
              <a:t>energies</a:t>
            </a:r>
            <a:r>
              <a:rPr lang="de-DE" dirty="0">
                <a:solidFill>
                  <a:srgbClr val="000000"/>
                </a:solidFill>
              </a:rPr>
              <a:t>.</a:t>
            </a:r>
          </a:p>
        </p:txBody>
      </p:sp>
      <p:pic>
        <p:nvPicPr>
          <p:cNvPr id="19" name="Picture 23" descr="ad_photo.jpg"/>
          <p:cNvPicPr>
            <a:picLocks noChangeAspect="1"/>
          </p:cNvPicPr>
          <p:nvPr/>
        </p:nvPicPr>
        <p:blipFill>
          <a:blip r:embed="rId4"/>
          <a:srcRect l="13461"/>
          <a:stretch>
            <a:fillRect/>
          </a:stretch>
        </p:blipFill>
        <p:spPr bwMode="auto">
          <a:xfrm>
            <a:off x="0" y="4876800"/>
            <a:ext cx="1959813" cy="1981200"/>
          </a:xfrm>
          <a:prstGeom prst="rect">
            <a:avLst/>
          </a:prstGeom>
          <a:noFill/>
          <a:ln w="9525">
            <a:noFill/>
            <a:miter lim="800000"/>
            <a:headEnd/>
            <a:tailEnd/>
          </a:ln>
        </p:spPr>
      </p:pic>
      <p:pic>
        <p:nvPicPr>
          <p:cNvPr id="3085" name="Picture 13" descr="logo-amzal"/>
          <p:cNvPicPr>
            <a:picLocks noChangeAspect="1" noChangeArrowheads="1"/>
          </p:cNvPicPr>
          <p:nvPr/>
        </p:nvPicPr>
        <p:blipFill>
          <a:blip r:embed="rId5"/>
          <a:srcRect/>
          <a:stretch>
            <a:fillRect/>
          </a:stretch>
        </p:blipFill>
        <p:spPr bwMode="auto">
          <a:xfrm>
            <a:off x="1524000" y="6057064"/>
            <a:ext cx="592138" cy="800936"/>
          </a:xfrm>
          <a:prstGeom prst="rect">
            <a:avLst/>
          </a:prstGeom>
          <a:noFill/>
        </p:spPr>
      </p:pic>
      <p:sp>
        <p:nvSpPr>
          <p:cNvPr id="20" name="CuadroTexto 19"/>
          <p:cNvSpPr txBox="1"/>
          <p:nvPr/>
        </p:nvSpPr>
        <p:spPr>
          <a:xfrm>
            <a:off x="2057400" y="6477000"/>
            <a:ext cx="16002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dirty="0"/>
              <a:t>IEM, IFIC, USAL</a:t>
            </a:r>
          </a:p>
        </p:txBody>
      </p:sp>
      <p:pic>
        <p:nvPicPr>
          <p:cNvPr id="21" name="Picture 40" descr="Imagen2"/>
          <p:cNvPicPr>
            <a:picLocks noChangeAspect="1" noChangeArrowheads="1"/>
          </p:cNvPicPr>
          <p:nvPr/>
        </p:nvPicPr>
        <p:blipFill>
          <a:blip r:embed="rId6" cstate="screen"/>
          <a:srcRect/>
          <a:stretch>
            <a:fillRect/>
          </a:stretch>
        </p:blipFill>
        <p:spPr bwMode="auto">
          <a:xfrm>
            <a:off x="1671344" y="3352800"/>
            <a:ext cx="1376656" cy="1371600"/>
          </a:xfrm>
          <a:prstGeom prst="rect">
            <a:avLst/>
          </a:prstGeom>
          <a:noFill/>
          <a:ln w="38100">
            <a:noFill/>
            <a:miter lim="800000"/>
            <a:headEnd/>
            <a:tailEnd/>
          </a:ln>
        </p:spPr>
      </p:pic>
      <p:cxnSp>
        <p:nvCxnSpPr>
          <p:cNvPr id="24" name="Conector recto de flecha 23"/>
          <p:cNvCxnSpPr>
            <a:endCxn id="3084" idx="1"/>
          </p:cNvCxnSpPr>
          <p:nvPr/>
        </p:nvCxnSpPr>
        <p:spPr>
          <a:xfrm>
            <a:off x="3048000" y="4724400"/>
            <a:ext cx="1163638" cy="936625"/>
          </a:xfrm>
          <a:prstGeom prst="straightConnector1">
            <a:avLst/>
          </a:prstGeom>
          <a:ln w="38100" cap="flat" cmpd="sng" algn="ctr">
            <a:solidFill>
              <a:srgbClr val="BDD6FE"/>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5" name="CuadroTexto 24"/>
          <p:cNvSpPr txBox="1"/>
          <p:nvPr/>
        </p:nvSpPr>
        <p:spPr>
          <a:xfrm>
            <a:off x="1828800" y="3962400"/>
            <a:ext cx="1102800" cy="3810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dirty="0"/>
              <a:t>UHU, USE</a:t>
            </a:r>
          </a:p>
        </p:txBody>
      </p:sp>
      <p:grpSp>
        <p:nvGrpSpPr>
          <p:cNvPr id="23" name="Agrupar 22"/>
          <p:cNvGrpSpPr/>
          <p:nvPr/>
        </p:nvGrpSpPr>
        <p:grpSpPr>
          <a:xfrm>
            <a:off x="5181601" y="533400"/>
            <a:ext cx="4160838" cy="6305729"/>
            <a:chOff x="5181601" y="533400"/>
            <a:chExt cx="4160838" cy="6305729"/>
          </a:xfrm>
        </p:grpSpPr>
        <p:grpSp>
          <p:nvGrpSpPr>
            <p:cNvPr id="12" name="Group 21"/>
            <p:cNvGrpSpPr>
              <a:grpSpLocks/>
            </p:cNvGrpSpPr>
            <p:nvPr/>
          </p:nvGrpSpPr>
          <p:grpSpPr bwMode="auto">
            <a:xfrm>
              <a:off x="5867400" y="1524000"/>
              <a:ext cx="3297238" cy="3932237"/>
              <a:chOff x="3742" y="703"/>
              <a:chExt cx="2077" cy="2477"/>
            </a:xfrm>
          </p:grpSpPr>
          <p:sp>
            <p:nvSpPr>
              <p:cNvPr id="14" name="Line 23"/>
              <p:cNvSpPr>
                <a:spLocks noChangeShapeType="1"/>
              </p:cNvSpPr>
              <p:nvPr/>
            </p:nvSpPr>
            <p:spPr bwMode="auto">
              <a:xfrm flipH="1">
                <a:off x="4241" y="1117"/>
                <a:ext cx="453" cy="1224"/>
              </a:xfrm>
              <a:prstGeom prst="line">
                <a:avLst/>
              </a:prstGeom>
              <a:noFill/>
              <a:ln w="57150">
                <a:solidFill>
                  <a:srgbClr val="FEB7B5"/>
                </a:solidFill>
                <a:round/>
                <a:headEnd/>
                <a:tailEnd type="triangle" w="med" len="med"/>
              </a:ln>
            </p:spPr>
            <p:txBody>
              <a:bodyPr/>
              <a:lstStyle/>
              <a:p>
                <a:endParaRPr lang="es-ES"/>
              </a:p>
            </p:txBody>
          </p:sp>
          <p:sp>
            <p:nvSpPr>
              <p:cNvPr id="15" name="Line 24"/>
              <p:cNvSpPr>
                <a:spLocks noChangeShapeType="1"/>
              </p:cNvSpPr>
              <p:nvPr/>
            </p:nvSpPr>
            <p:spPr bwMode="auto">
              <a:xfrm flipH="1">
                <a:off x="3742" y="1139"/>
                <a:ext cx="952" cy="2041"/>
              </a:xfrm>
              <a:prstGeom prst="line">
                <a:avLst/>
              </a:prstGeom>
              <a:noFill/>
              <a:ln w="57150">
                <a:solidFill>
                  <a:srgbClr val="FDCB9C"/>
                </a:solidFill>
                <a:round/>
                <a:headEnd/>
                <a:tailEnd type="triangle" w="med" len="med"/>
              </a:ln>
            </p:spPr>
            <p:txBody>
              <a:bodyPr/>
              <a:lstStyle/>
              <a:p>
                <a:endParaRPr lang="es-ES"/>
              </a:p>
            </p:txBody>
          </p:sp>
          <p:sp>
            <p:nvSpPr>
              <p:cNvPr id="13" name="Text Box 22"/>
              <p:cNvSpPr txBox="1">
                <a:spLocks noChangeArrowheads="1"/>
              </p:cNvSpPr>
              <p:nvPr/>
            </p:nvSpPr>
            <p:spPr bwMode="auto">
              <a:xfrm>
                <a:off x="3742" y="703"/>
                <a:ext cx="2077" cy="446"/>
              </a:xfrm>
              <a:prstGeom prst="rect">
                <a:avLst/>
              </a:prstGeom>
              <a:solidFill>
                <a:srgbClr val="FDCB9C"/>
              </a:solidFill>
              <a:ln>
                <a:noFill/>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en-US" sz="2000" dirty="0"/>
                  <a:t>Decay spectroscopy (DESPEC):  IFIC, CIEMAT, UCM, UPC</a:t>
                </a:r>
              </a:p>
            </p:txBody>
          </p:sp>
        </p:grpSp>
        <p:sp>
          <p:nvSpPr>
            <p:cNvPr id="17" name="Text Box 16"/>
            <p:cNvSpPr txBox="1">
              <a:spLocks noChangeArrowheads="1"/>
            </p:cNvSpPr>
            <p:nvPr/>
          </p:nvSpPr>
          <p:spPr bwMode="auto">
            <a:xfrm>
              <a:off x="5181601" y="533400"/>
              <a:ext cx="4160838" cy="708026"/>
            </a:xfrm>
            <a:prstGeom prst="rect">
              <a:avLst/>
            </a:prstGeom>
            <a:solidFill>
              <a:srgbClr val="FDCB9C"/>
            </a:solidFill>
            <a:ln>
              <a:noFill/>
              <a:headEnd/>
              <a:tailEnd/>
            </a:ln>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en-US" sz="2000" dirty="0">
                  <a:solidFill>
                    <a:srgbClr val="000000"/>
                  </a:solidFill>
                </a:rPr>
                <a:t>Precision Mass Measurements (MATS)</a:t>
              </a:r>
            </a:p>
            <a:p>
              <a:pPr>
                <a:defRPr/>
              </a:pPr>
              <a:r>
                <a:rPr lang="en-US" sz="2000" dirty="0">
                  <a:solidFill>
                    <a:srgbClr val="000000"/>
                  </a:solidFill>
                </a:rPr>
                <a:t>UGR</a:t>
              </a:r>
            </a:p>
          </p:txBody>
        </p:sp>
        <p:sp>
          <p:nvSpPr>
            <p:cNvPr id="22" name="CuadroTexto 21"/>
            <p:cNvSpPr txBox="1"/>
            <p:nvPr/>
          </p:nvSpPr>
          <p:spPr>
            <a:xfrm>
              <a:off x="6172200" y="5638800"/>
              <a:ext cx="2967600" cy="1200329"/>
            </a:xfrm>
            <a:prstGeom prst="rect">
              <a:avLst/>
            </a:prstGeom>
            <a:solidFill>
              <a:srgbClr val="FDCB9C"/>
            </a:solidFill>
            <a:ln>
              <a:noFill/>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_tradnl" dirty="0"/>
                <a:t>DESPEC:</a:t>
              </a:r>
            </a:p>
            <a:p>
              <a:r>
                <a:rPr lang="es-ES_tradnl" dirty="0" err="1"/>
                <a:t>First</a:t>
              </a:r>
              <a:r>
                <a:rPr lang="es-ES_tradnl" dirty="0"/>
                <a:t> </a:t>
              </a:r>
              <a:r>
                <a:rPr lang="es-ES_tradnl" dirty="0" err="1"/>
                <a:t>glance</a:t>
              </a:r>
              <a:r>
                <a:rPr lang="es-ES_tradnl" dirty="0"/>
                <a:t> </a:t>
              </a:r>
              <a:r>
                <a:rPr lang="es-ES_tradnl" dirty="0" err="1"/>
                <a:t>to</a:t>
              </a:r>
              <a:r>
                <a:rPr lang="es-ES_tradnl" dirty="0"/>
                <a:t> nuclear </a:t>
              </a:r>
              <a:r>
                <a:rPr lang="es-ES_tradnl" dirty="0" err="1"/>
                <a:t>structure</a:t>
              </a:r>
              <a:r>
                <a:rPr lang="es-ES_tradnl" dirty="0"/>
                <a:t> at </a:t>
              </a:r>
              <a:r>
                <a:rPr lang="es-ES_tradnl" dirty="0" err="1"/>
                <a:t>the</a:t>
              </a:r>
              <a:r>
                <a:rPr lang="es-ES_tradnl"/>
                <a:t> extreme: </a:t>
              </a:r>
              <a:r>
                <a:rPr lang="es-ES_tradnl" dirty="0" err="1"/>
                <a:t>mass</a:t>
              </a:r>
              <a:r>
                <a:rPr lang="es-ES_tradnl" dirty="0"/>
                <a:t>, </a:t>
              </a:r>
              <a:r>
                <a:rPr lang="es-ES_tradnl" dirty="0" err="1"/>
                <a:t>β</a:t>
              </a:r>
              <a:r>
                <a:rPr lang="es-ES_tradnl" dirty="0"/>
                <a:t>-</a:t>
              </a:r>
              <a:r>
                <a:rPr lang="es-ES_tradnl" dirty="0" err="1"/>
                <a:t>decay</a:t>
              </a:r>
              <a:r>
                <a:rPr lang="es-ES_tradnl" dirty="0"/>
                <a:t>, </a:t>
              </a:r>
              <a:r>
                <a:rPr lang="es-ES_tradnl" dirty="0" err="1"/>
                <a:t>βn</a:t>
              </a:r>
              <a:r>
                <a:rPr lang="es-ES_tradnl" dirty="0"/>
                <a:t>, </a:t>
              </a:r>
              <a:r>
                <a:rPr lang="es-ES_tradnl" dirty="0" err="1"/>
                <a:t>βγ</a:t>
              </a:r>
              <a:r>
                <a:rPr lang="es-ES_tradnl" dirty="0"/>
                <a:t>….</a:t>
              </a:r>
            </a:p>
          </p:txBody>
        </p:sp>
        <p:pic>
          <p:nvPicPr>
            <p:cNvPr id="26" name="Picture 4"/>
            <p:cNvPicPr>
              <a:picLocks noChangeAspect="1" noChangeArrowheads="1"/>
            </p:cNvPicPr>
            <p:nvPr/>
          </p:nvPicPr>
          <p:blipFill>
            <a:blip r:embed="rId7" cstate="screen"/>
            <a:srcRect/>
            <a:stretch>
              <a:fillRect/>
            </a:stretch>
          </p:blipFill>
          <p:spPr bwMode="auto">
            <a:xfrm>
              <a:off x="5867400" y="2218266"/>
              <a:ext cx="3302410" cy="2161213"/>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781800" cy="1143000"/>
          </a:xfrm>
        </p:spPr>
        <p:txBody>
          <a:bodyPr>
            <a:normAutofit/>
          </a:bodyPr>
          <a:lstStyle/>
          <a:p>
            <a:r>
              <a:rPr lang="en-US" sz="3600" dirty="0"/>
              <a:t>The HIE-ISOLDE Project</a:t>
            </a:r>
          </a:p>
        </p:txBody>
      </p:sp>
      <p:pic>
        <p:nvPicPr>
          <p:cNvPr id="5" name="Picture 4" descr="Hall isolde_1"/>
          <p:cNvPicPr>
            <a:picLocks noChangeAspect="1" noChangeArrowheads="1"/>
          </p:cNvPicPr>
          <p:nvPr/>
        </p:nvPicPr>
        <p:blipFill>
          <a:blip r:embed="rId3">
            <a:lum contrast="1000"/>
          </a:blip>
          <a:srcRect l="17925" r="15364"/>
          <a:stretch>
            <a:fillRect/>
          </a:stretch>
        </p:blipFill>
        <p:spPr bwMode="auto">
          <a:xfrm>
            <a:off x="1717745" y="914400"/>
            <a:ext cx="5216455" cy="5438738"/>
          </a:xfrm>
          <a:prstGeom prst="rect">
            <a:avLst/>
          </a:prstGeom>
          <a:noFill/>
          <a:ln w="9525">
            <a:noFill/>
            <a:miter lim="800000"/>
            <a:headEnd/>
            <a:tailEnd/>
          </a:ln>
        </p:spPr>
      </p:pic>
      <p:sp>
        <p:nvSpPr>
          <p:cNvPr id="7" name="TextBox 6"/>
          <p:cNvSpPr txBox="1"/>
          <p:nvPr/>
        </p:nvSpPr>
        <p:spPr>
          <a:xfrm>
            <a:off x="838200" y="2286000"/>
            <a:ext cx="2971800" cy="923330"/>
          </a:xfrm>
          <a:prstGeom prst="rect">
            <a:avLst/>
          </a:prstGeom>
          <a:noFill/>
        </p:spPr>
        <p:txBody>
          <a:bodyPr wrap="square" rtlCol="0">
            <a:spAutoFit/>
          </a:bodyPr>
          <a:lstStyle/>
          <a:p>
            <a:r>
              <a:rPr lang="en-US" dirty="0"/>
              <a:t>Energy Upgrade:</a:t>
            </a:r>
          </a:p>
          <a:p>
            <a:r>
              <a:rPr lang="en-US" dirty="0"/>
              <a:t>Construction of SC </a:t>
            </a:r>
            <a:r>
              <a:rPr lang="en-US" dirty="0" err="1"/>
              <a:t>Linac</a:t>
            </a:r>
            <a:endParaRPr lang="en-US" dirty="0"/>
          </a:p>
          <a:p>
            <a:r>
              <a:rPr lang="en-US" dirty="0"/>
              <a:t> &amp; cryogenics building</a:t>
            </a:r>
          </a:p>
        </p:txBody>
      </p:sp>
      <p:cxnSp>
        <p:nvCxnSpPr>
          <p:cNvPr id="9" name="Straight Arrow Connector 8"/>
          <p:cNvCxnSpPr>
            <a:stCxn id="7" idx="2"/>
          </p:cNvCxnSpPr>
          <p:nvPr/>
        </p:nvCxnSpPr>
        <p:spPr>
          <a:xfrm rot="16200000" flipH="1">
            <a:off x="1738016" y="3795414"/>
            <a:ext cx="1743669" cy="5715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057400" y="4572000"/>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rot="10800000" flipV="1">
            <a:off x="5943600" y="2209800"/>
            <a:ext cx="838200" cy="457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4038600" y="2514600"/>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noChangeArrowheads="1"/>
          </p:cNvPicPr>
          <p:nvPr/>
        </p:nvPicPr>
        <p:blipFill>
          <a:blip r:embed="rId4"/>
          <a:srcRect/>
          <a:stretch>
            <a:fillRect/>
          </a:stretch>
        </p:blipFill>
        <p:spPr bwMode="auto">
          <a:xfrm>
            <a:off x="7924800" y="228600"/>
            <a:ext cx="923306" cy="914400"/>
          </a:xfrm>
          <a:prstGeom prst="rect">
            <a:avLst/>
          </a:prstGeom>
          <a:noFill/>
          <a:ln w="9525">
            <a:noFill/>
            <a:miter lim="800000"/>
            <a:headEnd/>
            <a:tailEnd/>
          </a:ln>
        </p:spPr>
      </p:pic>
      <p:sp>
        <p:nvSpPr>
          <p:cNvPr id="12" name="TextBox 11"/>
          <p:cNvSpPr txBox="1"/>
          <p:nvPr/>
        </p:nvSpPr>
        <p:spPr>
          <a:xfrm>
            <a:off x="5791200" y="1295400"/>
            <a:ext cx="2971800" cy="923330"/>
          </a:xfrm>
          <a:prstGeom prst="rect">
            <a:avLst/>
          </a:prstGeom>
          <a:noFill/>
        </p:spPr>
        <p:txBody>
          <a:bodyPr wrap="square" rtlCol="0">
            <a:spAutoFit/>
          </a:bodyPr>
          <a:lstStyle/>
          <a:p>
            <a:r>
              <a:rPr lang="en-US" dirty="0"/>
              <a:t>Intensity Upgrade:</a:t>
            </a:r>
          </a:p>
          <a:p>
            <a:r>
              <a:rPr lang="en-US" dirty="0"/>
              <a:t>Design Study of target Area and beam lines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47 Imagen" descr="AIDAsetup+PMcut.gif"/>
          <p:cNvPicPr>
            <a:picLocks noChangeAspect="1"/>
          </p:cNvPicPr>
          <p:nvPr/>
        </p:nvPicPr>
        <p:blipFill>
          <a:blip r:embed="rId3" cstate="screen"/>
          <a:srcRect/>
          <a:stretch>
            <a:fillRect/>
          </a:stretch>
        </p:blipFill>
        <p:spPr bwMode="auto">
          <a:xfrm>
            <a:off x="4621213" y="1987550"/>
            <a:ext cx="4022725" cy="3643313"/>
          </a:xfrm>
          <a:prstGeom prst="rect">
            <a:avLst/>
          </a:prstGeom>
          <a:noFill/>
          <a:ln w="9525">
            <a:noFill/>
            <a:miter lim="800000"/>
            <a:headEnd/>
            <a:tailEnd/>
          </a:ln>
        </p:spPr>
      </p:pic>
      <p:sp>
        <p:nvSpPr>
          <p:cNvPr id="7171" name="Text Box 9"/>
          <p:cNvSpPr txBox="1">
            <a:spLocks noChangeArrowheads="1"/>
          </p:cNvSpPr>
          <p:nvPr/>
        </p:nvSpPr>
        <p:spPr bwMode="auto">
          <a:xfrm>
            <a:off x="4429125" y="5487988"/>
            <a:ext cx="4429125" cy="584200"/>
          </a:xfrm>
          <a:prstGeom prst="rect">
            <a:avLst/>
          </a:prstGeom>
          <a:solidFill>
            <a:schemeClr val="bg1">
              <a:alpha val="50195"/>
            </a:schemeClr>
          </a:solidFill>
          <a:ln w="9525">
            <a:solidFill>
              <a:schemeClr val="tx1"/>
            </a:solidFill>
            <a:miter lim="800000"/>
            <a:headEnd/>
            <a:tailEnd/>
          </a:ln>
        </p:spPr>
        <p:txBody>
          <a:bodyPr>
            <a:spAutoFit/>
          </a:bodyPr>
          <a:lstStyle/>
          <a:p>
            <a:r>
              <a:rPr lang="en-US" sz="1600">
                <a:latin typeface="Arial" charset="0"/>
                <a:cs typeface="Arial" charset="0"/>
              </a:rPr>
              <a:t>TOF spectrometer: array of liquid scintillators</a:t>
            </a:r>
          </a:p>
          <a:p>
            <a:r>
              <a:rPr lang="en-US" sz="1600">
                <a:latin typeface="Arial" charset="0"/>
                <a:cs typeface="Arial" charset="0"/>
              </a:rPr>
              <a:t>(BC501A)</a:t>
            </a:r>
          </a:p>
        </p:txBody>
      </p:sp>
      <p:sp>
        <p:nvSpPr>
          <p:cNvPr id="14" name="Rectangle 4"/>
          <p:cNvSpPr>
            <a:spLocks noChangeArrowheads="1"/>
          </p:cNvSpPr>
          <p:nvPr/>
        </p:nvSpPr>
        <p:spPr bwMode="auto">
          <a:xfrm>
            <a:off x="1865328" y="214290"/>
            <a:ext cx="4992688" cy="461962"/>
          </a:xfrm>
          <a:prstGeom prst="rect">
            <a:avLst/>
          </a:prstGeom>
          <a:noFill/>
          <a:ln w="9525">
            <a:noFill/>
            <a:miter lim="800000"/>
            <a:headEnd/>
            <a:tailEnd/>
          </a:ln>
          <a:effectLst/>
        </p:spPr>
        <p:txBody>
          <a:bodyPr wrap="none">
            <a:spAutoFit/>
          </a:bodyPr>
          <a:lstStyle/>
          <a:p>
            <a:pPr algn="r">
              <a:defRPr/>
            </a:pPr>
            <a:r>
              <a:rPr lang="en-US" sz="2400" dirty="0">
                <a:effectLst>
                  <a:outerShdw blurRad="38100" dist="38100" dir="2700000" algn="tl">
                    <a:srgbClr val="C0C0C0"/>
                  </a:outerShdw>
                </a:effectLst>
                <a:latin typeface="Arial" charset="0"/>
              </a:rPr>
              <a:t>The neutron detectors for DESPEC</a:t>
            </a:r>
          </a:p>
        </p:txBody>
      </p:sp>
      <p:sp>
        <p:nvSpPr>
          <p:cNvPr id="7173" name="15 CuadroTexto"/>
          <p:cNvSpPr txBox="1">
            <a:spLocks noChangeArrowheads="1"/>
          </p:cNvSpPr>
          <p:nvPr/>
        </p:nvSpPr>
        <p:spPr bwMode="auto">
          <a:xfrm>
            <a:off x="500063" y="915988"/>
            <a:ext cx="8286750" cy="584200"/>
          </a:xfrm>
          <a:prstGeom prst="rect">
            <a:avLst/>
          </a:prstGeom>
          <a:noFill/>
          <a:ln w="9525">
            <a:noFill/>
            <a:miter lim="800000"/>
            <a:headEnd/>
            <a:tailEnd/>
          </a:ln>
        </p:spPr>
        <p:txBody>
          <a:bodyPr>
            <a:spAutoFit/>
          </a:bodyPr>
          <a:lstStyle/>
          <a:p>
            <a:pPr algn="just"/>
            <a:r>
              <a:rPr lang="en-GB" sz="1600">
                <a:latin typeface="Arial" charset="0"/>
                <a:cs typeface="Arial" charset="0"/>
              </a:rPr>
              <a:t>CIEMAT is the coordinator of the neutron detector working group of the DESPEC experiment and exploiting all possible international synergies (SPIRAL-2).</a:t>
            </a:r>
          </a:p>
        </p:txBody>
      </p:sp>
      <p:sp>
        <p:nvSpPr>
          <p:cNvPr id="7174" name="16 CuadroTexto"/>
          <p:cNvSpPr txBox="1">
            <a:spLocks noChangeArrowheads="1"/>
          </p:cNvSpPr>
          <p:nvPr/>
        </p:nvSpPr>
        <p:spPr bwMode="auto">
          <a:xfrm>
            <a:off x="357188" y="1571625"/>
            <a:ext cx="4392612" cy="338138"/>
          </a:xfrm>
          <a:prstGeom prst="rect">
            <a:avLst/>
          </a:prstGeom>
          <a:noFill/>
          <a:ln w="9525">
            <a:noFill/>
            <a:miter lim="800000"/>
            <a:headEnd/>
            <a:tailEnd/>
          </a:ln>
        </p:spPr>
        <p:txBody>
          <a:bodyPr wrap="none">
            <a:spAutoFit/>
          </a:bodyPr>
          <a:lstStyle/>
          <a:p>
            <a:r>
              <a:rPr lang="en-GB" sz="1600" b="1">
                <a:solidFill>
                  <a:srgbClr val="FF0000"/>
                </a:solidFill>
                <a:latin typeface="Arial" charset="0"/>
                <a:cs typeface="Arial" charset="0"/>
              </a:rPr>
              <a:t>Design and construction of a demonstrator</a:t>
            </a:r>
          </a:p>
        </p:txBody>
      </p:sp>
      <p:sp>
        <p:nvSpPr>
          <p:cNvPr id="7175" name="17 CuadroTexto"/>
          <p:cNvSpPr txBox="1">
            <a:spLocks noChangeArrowheads="1"/>
          </p:cNvSpPr>
          <p:nvPr/>
        </p:nvSpPr>
        <p:spPr bwMode="auto">
          <a:xfrm>
            <a:off x="4714875" y="1571625"/>
            <a:ext cx="4116388" cy="338138"/>
          </a:xfrm>
          <a:prstGeom prst="rect">
            <a:avLst/>
          </a:prstGeom>
          <a:noFill/>
          <a:ln w="9525">
            <a:noFill/>
            <a:miter lim="800000"/>
            <a:headEnd/>
            <a:tailEnd/>
          </a:ln>
        </p:spPr>
        <p:txBody>
          <a:bodyPr wrap="none">
            <a:spAutoFit/>
          </a:bodyPr>
          <a:lstStyle/>
          <a:p>
            <a:r>
              <a:rPr lang="en-GB" sz="1600" b="1">
                <a:solidFill>
                  <a:srgbClr val="FF0000"/>
                </a:solidFill>
                <a:latin typeface="Arial" charset="0"/>
                <a:cs typeface="Arial" charset="0"/>
              </a:rPr>
              <a:t>CIEMAT: design and partial construction</a:t>
            </a:r>
          </a:p>
        </p:txBody>
      </p:sp>
      <p:pic>
        <p:nvPicPr>
          <p:cNvPr id="7176" name="Picture 2" descr="30mod_floor"/>
          <p:cNvPicPr>
            <a:picLocks noChangeAspect="1" noChangeArrowheads="1"/>
          </p:cNvPicPr>
          <p:nvPr/>
        </p:nvPicPr>
        <p:blipFill>
          <a:blip r:embed="rId4" cstate="screen"/>
          <a:srcRect/>
          <a:stretch>
            <a:fillRect/>
          </a:stretch>
        </p:blipFill>
        <p:spPr bwMode="auto">
          <a:xfrm>
            <a:off x="785813" y="2071688"/>
            <a:ext cx="3475037" cy="385762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762000"/>
          </a:xfrm>
        </p:spPr>
        <p:txBody>
          <a:bodyPr>
            <a:normAutofit fontScale="90000"/>
          </a:bodyPr>
          <a:lstStyle/>
          <a:p>
            <a:r>
              <a:rPr lang="es-ES_tradnl" sz="3200" dirty="0" err="1">
                <a:latin typeface="Comic Sans MS"/>
                <a:cs typeface="Comic Sans MS"/>
              </a:rPr>
              <a:t>Identification</a:t>
            </a:r>
            <a:r>
              <a:rPr lang="es-ES_tradnl" sz="3200" dirty="0">
                <a:latin typeface="Comic Sans MS"/>
                <a:cs typeface="Comic Sans MS"/>
              </a:rPr>
              <a:t> </a:t>
            </a:r>
            <a:r>
              <a:rPr lang="es-ES_tradnl" sz="3200" dirty="0" err="1">
                <a:latin typeface="Comic Sans MS"/>
                <a:cs typeface="Comic Sans MS"/>
              </a:rPr>
              <a:t>and</a:t>
            </a:r>
            <a:r>
              <a:rPr lang="es-ES_tradnl" sz="3200" dirty="0">
                <a:latin typeface="Comic Sans MS"/>
                <a:cs typeface="Comic Sans MS"/>
              </a:rPr>
              <a:t> </a:t>
            </a:r>
            <a:r>
              <a:rPr lang="es-ES_tradnl" sz="3200" dirty="0" err="1">
                <a:latin typeface="Comic Sans MS"/>
                <a:cs typeface="Comic Sans MS"/>
              </a:rPr>
              <a:t>Measurement</a:t>
            </a:r>
            <a:r>
              <a:rPr lang="es-ES_tradnl" sz="3200" dirty="0">
                <a:latin typeface="Comic Sans MS"/>
                <a:cs typeface="Comic Sans MS"/>
              </a:rPr>
              <a:t> </a:t>
            </a:r>
            <a:r>
              <a:rPr lang="es-ES_tradnl" sz="3200" dirty="0" err="1">
                <a:latin typeface="Comic Sans MS"/>
                <a:cs typeface="Comic Sans MS"/>
              </a:rPr>
              <a:t>of</a:t>
            </a:r>
            <a:r>
              <a:rPr lang="es-ES_tradnl" sz="3200" dirty="0">
                <a:latin typeface="Comic Sans MS"/>
                <a:cs typeface="Comic Sans MS"/>
              </a:rPr>
              <a:t> </a:t>
            </a:r>
            <a:r>
              <a:rPr lang="es-ES_tradnl" sz="3200" dirty="0" err="1">
                <a:latin typeface="Comic Sans MS"/>
                <a:cs typeface="Comic Sans MS"/>
              </a:rPr>
              <a:t>fragments</a:t>
            </a:r>
            <a:endParaRPr lang="es-ES_tradnl" sz="3200" dirty="0">
              <a:latin typeface="Comic Sans MS"/>
              <a:cs typeface="Comic Sans MS"/>
            </a:endParaRPr>
          </a:p>
        </p:txBody>
      </p:sp>
      <p:grpSp>
        <p:nvGrpSpPr>
          <p:cNvPr id="3" name="Group 8"/>
          <p:cNvGrpSpPr>
            <a:grpSpLocks/>
          </p:cNvGrpSpPr>
          <p:nvPr/>
        </p:nvGrpSpPr>
        <p:grpSpPr bwMode="auto">
          <a:xfrm>
            <a:off x="304800" y="685800"/>
            <a:ext cx="4205287" cy="2768600"/>
            <a:chOff x="2817" y="1525"/>
            <a:chExt cx="2649" cy="1744"/>
          </a:xfrm>
        </p:grpSpPr>
        <p:pic>
          <p:nvPicPr>
            <p:cNvPr id="7" name="Picture 9" descr="ritu"/>
            <p:cNvPicPr>
              <a:picLocks noChangeAspect="1" noChangeArrowheads="1"/>
            </p:cNvPicPr>
            <p:nvPr/>
          </p:nvPicPr>
          <p:blipFill>
            <a:blip r:embed="rId2"/>
            <a:srcRect/>
            <a:stretch>
              <a:fillRect/>
            </a:stretch>
          </p:blipFill>
          <p:spPr bwMode="auto">
            <a:xfrm>
              <a:off x="2817" y="1525"/>
              <a:ext cx="2649" cy="1744"/>
            </a:xfrm>
            <a:prstGeom prst="rect">
              <a:avLst/>
            </a:prstGeom>
            <a:noFill/>
          </p:spPr>
        </p:pic>
        <p:sp>
          <p:nvSpPr>
            <p:cNvPr id="8" name="Text Box 10"/>
            <p:cNvSpPr txBox="1">
              <a:spLocks noChangeArrowheads="1"/>
            </p:cNvSpPr>
            <p:nvPr/>
          </p:nvSpPr>
          <p:spPr bwMode="auto">
            <a:xfrm>
              <a:off x="2925" y="2992"/>
              <a:ext cx="1749" cy="194"/>
            </a:xfrm>
            <a:prstGeom prst="rect">
              <a:avLst/>
            </a:prstGeom>
            <a:solidFill>
              <a:schemeClr val="accent1"/>
            </a:solidFill>
            <a:ln w="9525">
              <a:noFill/>
              <a:miter lim="800000"/>
              <a:headEnd/>
              <a:tailEnd/>
            </a:ln>
            <a:effectLst/>
          </p:spPr>
          <p:txBody>
            <a:bodyPr wrap="none">
              <a:prstTxWarp prst="textNoShape">
                <a:avLst/>
              </a:prstTxWarp>
              <a:spAutoFit/>
            </a:bodyPr>
            <a:lstStyle/>
            <a:p>
              <a:r>
                <a:rPr lang="fr-FR" sz="1400" b="1" dirty="0" err="1"/>
                <a:t>Recoil</a:t>
              </a:r>
              <a:r>
                <a:rPr lang="fr-FR" sz="1400" b="1" dirty="0"/>
                <a:t> </a:t>
              </a:r>
              <a:r>
                <a:rPr lang="fr-FR" sz="1400" b="1" dirty="0" err="1"/>
                <a:t>Spectrometer</a:t>
              </a:r>
              <a:r>
                <a:rPr lang="fr-FR" sz="1400" b="1" dirty="0"/>
                <a:t> RITU </a:t>
              </a:r>
              <a:r>
                <a:rPr lang="fr-FR" sz="1400" b="1" dirty="0" err="1"/>
                <a:t>Jyv</a:t>
              </a:r>
              <a:r>
                <a:rPr lang="en-US" sz="1400" b="1" dirty="0" err="1"/>
                <a:t>ä</a:t>
              </a:r>
              <a:r>
                <a:rPr lang="fr-FR" sz="1400" b="1" dirty="0" err="1"/>
                <a:t>skil</a:t>
              </a:r>
              <a:r>
                <a:rPr lang="en-US" sz="1400" b="1" dirty="0" err="1"/>
                <a:t>ä</a:t>
              </a:r>
              <a:endParaRPr lang="en-US" sz="1400" b="1" dirty="0"/>
            </a:p>
          </p:txBody>
        </p:sp>
      </p:grpSp>
      <p:grpSp>
        <p:nvGrpSpPr>
          <p:cNvPr id="4" name="Group 11"/>
          <p:cNvGrpSpPr>
            <a:grpSpLocks/>
          </p:cNvGrpSpPr>
          <p:nvPr/>
        </p:nvGrpSpPr>
        <p:grpSpPr bwMode="auto">
          <a:xfrm>
            <a:off x="76200" y="3305175"/>
            <a:ext cx="4751388" cy="3095625"/>
            <a:chOff x="2754" y="1888"/>
            <a:chExt cx="2993" cy="1950"/>
          </a:xfrm>
        </p:grpSpPr>
        <p:sp>
          <p:nvSpPr>
            <p:cNvPr id="10" name="Rectangle 12"/>
            <p:cNvSpPr>
              <a:spLocks noChangeArrowheads="1"/>
            </p:cNvSpPr>
            <p:nvPr/>
          </p:nvSpPr>
          <p:spPr bwMode="auto">
            <a:xfrm>
              <a:off x="2754" y="1888"/>
              <a:ext cx="2993" cy="1950"/>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11" name="Picture 13" descr="vamos"/>
            <p:cNvPicPr>
              <a:picLocks noChangeAspect="1" noChangeArrowheads="1"/>
            </p:cNvPicPr>
            <p:nvPr/>
          </p:nvPicPr>
          <p:blipFill>
            <a:blip r:embed="rId3"/>
            <a:srcRect/>
            <a:stretch>
              <a:fillRect/>
            </a:stretch>
          </p:blipFill>
          <p:spPr bwMode="auto">
            <a:xfrm>
              <a:off x="2835" y="1933"/>
              <a:ext cx="2828" cy="1848"/>
            </a:xfrm>
            <a:prstGeom prst="rect">
              <a:avLst/>
            </a:prstGeom>
            <a:noFill/>
          </p:spPr>
        </p:pic>
        <p:sp>
          <p:nvSpPr>
            <p:cNvPr id="12" name="Text Box 14"/>
            <p:cNvSpPr txBox="1">
              <a:spLocks noChangeArrowheads="1"/>
            </p:cNvSpPr>
            <p:nvPr/>
          </p:nvSpPr>
          <p:spPr bwMode="auto">
            <a:xfrm>
              <a:off x="3969" y="3129"/>
              <a:ext cx="961" cy="192"/>
            </a:xfrm>
            <a:prstGeom prst="rect">
              <a:avLst/>
            </a:prstGeom>
            <a:solidFill>
              <a:schemeClr val="accent1"/>
            </a:solidFill>
            <a:ln w="9525">
              <a:noFill/>
              <a:miter lim="800000"/>
              <a:headEnd/>
              <a:tailEnd/>
            </a:ln>
            <a:effectLst/>
          </p:spPr>
          <p:txBody>
            <a:bodyPr wrap="none">
              <a:prstTxWarp prst="textNoShape">
                <a:avLst/>
              </a:prstTxWarp>
              <a:spAutoFit/>
            </a:bodyPr>
            <a:lstStyle/>
            <a:p>
              <a:r>
                <a:rPr lang="fr-FR" sz="1400" b="1"/>
                <a:t>VAMOS GANIL</a:t>
              </a:r>
            </a:p>
          </p:txBody>
        </p:sp>
      </p:grpSp>
      <p:pic>
        <p:nvPicPr>
          <p:cNvPr id="13" name="Picture 8" descr="dragon"/>
          <p:cNvPicPr>
            <a:picLocks noChangeAspect="1" noChangeArrowheads="1"/>
          </p:cNvPicPr>
          <p:nvPr/>
        </p:nvPicPr>
        <p:blipFill>
          <a:blip r:embed="rId4"/>
          <a:srcRect/>
          <a:stretch>
            <a:fillRect/>
          </a:stretch>
        </p:blipFill>
        <p:spPr bwMode="auto">
          <a:xfrm>
            <a:off x="5854700" y="1334869"/>
            <a:ext cx="3209926" cy="3787604"/>
          </a:xfrm>
          <a:prstGeom prst="rect">
            <a:avLst/>
          </a:prstGeom>
          <a:noFill/>
        </p:spPr>
      </p:pic>
      <p:sp>
        <p:nvSpPr>
          <p:cNvPr id="14" name="Text Box 14"/>
          <p:cNvSpPr txBox="1">
            <a:spLocks noChangeArrowheads="1"/>
          </p:cNvSpPr>
          <p:nvPr/>
        </p:nvSpPr>
        <p:spPr bwMode="auto">
          <a:xfrm>
            <a:off x="6007100" y="5297269"/>
            <a:ext cx="3136900" cy="646331"/>
          </a:xfrm>
          <a:prstGeom prst="rect">
            <a:avLst/>
          </a:prstGeom>
          <a:noFill/>
          <a:ln w="9525">
            <a:noFill/>
            <a:miter lim="800000"/>
            <a:headEnd/>
            <a:tailEnd/>
          </a:ln>
          <a:effectLst/>
        </p:spPr>
        <p:txBody>
          <a:bodyPr wrap="square">
            <a:prstTxWarp prst="textNoShape">
              <a:avLst/>
            </a:prstTxWarp>
            <a:spAutoFit/>
          </a:bodyPr>
          <a:lstStyle/>
          <a:p>
            <a:r>
              <a:rPr lang="fr-FR" b="1" dirty="0">
                <a:solidFill>
                  <a:srgbClr val="34A7B0"/>
                </a:solidFill>
              </a:rPr>
              <a:t>Mass </a:t>
            </a:r>
            <a:r>
              <a:rPr lang="fr-FR" b="1" dirty="0" err="1">
                <a:solidFill>
                  <a:srgbClr val="34A7B0"/>
                </a:solidFill>
              </a:rPr>
              <a:t>Spectrometer</a:t>
            </a:r>
            <a:r>
              <a:rPr lang="fr-FR" b="1" dirty="0">
                <a:solidFill>
                  <a:srgbClr val="34A7B0"/>
                </a:solidFill>
              </a:rPr>
              <a:t> DRAGON </a:t>
            </a:r>
          </a:p>
          <a:p>
            <a:r>
              <a:rPr lang="fr-FR" b="1" dirty="0">
                <a:solidFill>
                  <a:srgbClr val="34A7B0"/>
                </a:solidFill>
              </a:rPr>
              <a:t>       Vancouver CANADA</a:t>
            </a:r>
          </a:p>
        </p:txBody>
      </p:sp>
      <p:pic>
        <p:nvPicPr>
          <p:cNvPr id="15" name="Picture 15" descr="Exogam2a"/>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267200" y="2971800"/>
            <a:ext cx="1908175" cy="1808162"/>
          </a:xfrm>
          <a:prstGeom prst="rect">
            <a:avLst/>
          </a:prstGeom>
          <a:noFill/>
        </p:spPr>
      </p:pic>
      <p:cxnSp>
        <p:nvCxnSpPr>
          <p:cNvPr id="18" name="Conector recto de flecha 17"/>
          <p:cNvCxnSpPr/>
          <p:nvPr/>
        </p:nvCxnSpPr>
        <p:spPr>
          <a:xfrm rot="5400000">
            <a:off x="3962400" y="3581400"/>
            <a:ext cx="533400" cy="381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 Box 16"/>
          <p:cNvSpPr txBox="1">
            <a:spLocks noChangeArrowheads="1"/>
          </p:cNvSpPr>
          <p:nvPr/>
        </p:nvSpPr>
        <p:spPr bwMode="auto">
          <a:xfrm>
            <a:off x="4572000" y="2667000"/>
            <a:ext cx="1176337" cy="336550"/>
          </a:xfrm>
          <a:prstGeom prst="rect">
            <a:avLst/>
          </a:prstGeom>
          <a:solidFill>
            <a:schemeClr val="accent1"/>
          </a:solidFill>
          <a:ln w="9525">
            <a:noFill/>
            <a:miter lim="800000"/>
            <a:headEnd/>
            <a:tailEnd/>
          </a:ln>
          <a:effectLst/>
        </p:spPr>
        <p:txBody>
          <a:bodyPr wrap="none">
            <a:prstTxWarp prst="textNoShape">
              <a:avLst/>
            </a:prstTxWarp>
            <a:spAutoFit/>
          </a:bodyPr>
          <a:lstStyle/>
          <a:p>
            <a:r>
              <a:rPr lang="fr-FR" sz="1600" b="1"/>
              <a:t>EXOGAM </a:t>
            </a:r>
          </a:p>
        </p:txBody>
      </p:sp>
    </p:spTree>
    <p:extLst>
      <p:ext uri="{BB962C8B-B14F-4D97-AF65-F5344CB8AC3E}">
        <p14:creationId xmlns:p14="http://schemas.microsoft.com/office/powerpoint/2010/main" val="715400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_tradnl"/>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ChangeArrowheads="1"/>
          </p:cNvSpPr>
          <p:nvPr>
            <p:ph type="title"/>
          </p:nvPr>
        </p:nvSpPr>
        <p:spPr bwMode="auto">
          <a:xfrm>
            <a:off x="1066800" y="152400"/>
            <a:ext cx="7620000" cy="490537"/>
          </a:xfrm>
          <a:noFill/>
          <a:ln>
            <a:miter lim="800000"/>
            <a:headEnd/>
            <a:tailEnd/>
          </a:ln>
        </p:spPr>
        <p:txBody>
          <a:bodyPr wrap="square" lIns="91440" tIns="45720" rIns="91440" bIns="45720" numCol="1" anchor="t" anchorCtr="0" compatLnSpc="1">
            <a:prstTxWarp prst="textNoShape">
              <a:avLst/>
            </a:prstTxWarp>
            <a:normAutofit fontScale="90000"/>
          </a:bodyPr>
          <a:lstStyle/>
          <a:p>
            <a:r>
              <a:rPr lang="fr-FR" dirty="0">
                <a:solidFill>
                  <a:schemeClr val="folHlink"/>
                </a:solidFill>
                <a:effectLst>
                  <a:outerShdw blurRad="38100" dist="38100" dir="2700000" algn="tl">
                    <a:srgbClr val="DDDDDD"/>
                  </a:outerShdw>
                </a:effectLst>
                <a:latin typeface="Comic Sans MS" charset="0"/>
              </a:rPr>
              <a:t>Production of </a:t>
            </a:r>
            <a:r>
              <a:rPr lang="en-GB" dirty="0">
                <a:solidFill>
                  <a:schemeClr val="folHlink"/>
                </a:solidFill>
                <a:effectLst>
                  <a:outerShdw blurRad="38100" dist="38100" dir="2700000" algn="tl">
                    <a:srgbClr val="DDDDDD"/>
                  </a:outerShdw>
                </a:effectLst>
                <a:latin typeface="Comic Sans MS" charset="0"/>
              </a:rPr>
              <a:t>nuclei @ G</a:t>
            </a:r>
            <a:r>
              <a:rPr lang="en-US" dirty="0">
                <a:solidFill>
                  <a:schemeClr val="folHlink"/>
                </a:solidFill>
                <a:effectLst>
                  <a:outerShdw blurRad="38100" dist="38100" dir="2700000" algn="tl">
                    <a:srgbClr val="DDDDDD"/>
                  </a:outerShdw>
                </a:effectLst>
                <a:latin typeface="Comic Sans MS" charset="0"/>
              </a:rPr>
              <a:t>ANIL</a:t>
            </a:r>
            <a:endParaRPr lang="es-ES" dirty="0">
              <a:solidFill>
                <a:schemeClr val="folHlink"/>
              </a:solidFill>
              <a:effectLst>
                <a:outerShdw blurRad="38100" dist="38100" dir="2700000" algn="tl">
                  <a:srgbClr val="DDDDDD"/>
                </a:outerShdw>
              </a:effectLst>
              <a:latin typeface="Comic Sans MS" charset="0"/>
            </a:endParaRPr>
          </a:p>
        </p:txBody>
      </p:sp>
      <p:pic>
        <p:nvPicPr>
          <p:cNvPr id="581637" name="Picture 5" descr="lise3"/>
          <p:cNvPicPr>
            <a:picLocks noChangeAspect="1" noChangeArrowheads="1"/>
          </p:cNvPicPr>
          <p:nvPr/>
        </p:nvPicPr>
        <p:blipFill>
          <a:blip r:embed="rId3"/>
          <a:srcRect/>
          <a:stretch>
            <a:fillRect/>
          </a:stretch>
        </p:blipFill>
        <p:spPr bwMode="auto">
          <a:xfrm>
            <a:off x="1358900" y="990600"/>
            <a:ext cx="6967538" cy="3375025"/>
          </a:xfrm>
          <a:prstGeom prst="rect">
            <a:avLst/>
          </a:prstGeom>
          <a:noFill/>
          <a:ln w="9525">
            <a:noFill/>
            <a:miter lim="800000"/>
            <a:headEnd/>
            <a:tailEnd/>
          </a:ln>
        </p:spPr>
      </p:pic>
      <p:sp>
        <p:nvSpPr>
          <p:cNvPr id="581638" name="Rectangle 6"/>
          <p:cNvSpPr>
            <a:spLocks noChangeArrowheads="1"/>
          </p:cNvSpPr>
          <p:nvPr/>
        </p:nvSpPr>
        <p:spPr bwMode="auto">
          <a:xfrm>
            <a:off x="3752850" y="2317750"/>
            <a:ext cx="392113" cy="177800"/>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sp>
        <p:nvSpPr>
          <p:cNvPr id="581639" name="Text Box 7"/>
          <p:cNvSpPr txBox="1">
            <a:spLocks noChangeArrowheads="1"/>
          </p:cNvSpPr>
          <p:nvPr/>
        </p:nvSpPr>
        <p:spPr bwMode="auto">
          <a:xfrm>
            <a:off x="3673475" y="2251075"/>
            <a:ext cx="660400" cy="244475"/>
          </a:xfrm>
          <a:prstGeom prst="rect">
            <a:avLst/>
          </a:prstGeom>
          <a:noFill/>
          <a:ln w="9525">
            <a:noFill/>
            <a:miter lim="800000"/>
            <a:headEnd/>
            <a:tailEnd/>
          </a:ln>
          <a:effectLst/>
        </p:spPr>
        <p:txBody>
          <a:bodyPr>
            <a:prstTxWarp prst="textNoShape">
              <a:avLst/>
            </a:prstTxWarp>
            <a:spAutoFit/>
          </a:bodyPr>
          <a:lstStyle/>
          <a:p>
            <a:r>
              <a:rPr lang="fr-FR" sz="1000" b="1">
                <a:solidFill>
                  <a:srgbClr val="FC1800"/>
                </a:solidFill>
                <a:latin typeface="Times New Roman" charset="0"/>
              </a:rPr>
              <a:t>target</a:t>
            </a:r>
            <a:endParaRPr lang="en-GB" sz="1000" b="1">
              <a:solidFill>
                <a:srgbClr val="FC1800"/>
              </a:solidFill>
              <a:latin typeface="Times New Roman" charset="0"/>
            </a:endParaRPr>
          </a:p>
        </p:txBody>
      </p:sp>
      <p:sp>
        <p:nvSpPr>
          <p:cNvPr id="581640" name="Rectangle 8"/>
          <p:cNvSpPr>
            <a:spLocks noChangeArrowheads="1"/>
          </p:cNvSpPr>
          <p:nvPr/>
        </p:nvSpPr>
        <p:spPr bwMode="auto">
          <a:xfrm>
            <a:off x="3608388" y="3617913"/>
            <a:ext cx="742950" cy="187325"/>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sp>
        <p:nvSpPr>
          <p:cNvPr id="581641" name="Text Box 9"/>
          <p:cNvSpPr txBox="1">
            <a:spLocks noChangeArrowheads="1"/>
          </p:cNvSpPr>
          <p:nvPr/>
        </p:nvSpPr>
        <p:spPr bwMode="auto">
          <a:xfrm>
            <a:off x="3556000" y="3536950"/>
            <a:ext cx="877888" cy="244475"/>
          </a:xfrm>
          <a:prstGeom prst="rect">
            <a:avLst/>
          </a:prstGeom>
          <a:noFill/>
          <a:ln w="9525">
            <a:noFill/>
            <a:miter lim="800000"/>
            <a:headEnd/>
            <a:tailEnd/>
          </a:ln>
          <a:effectLst/>
        </p:spPr>
        <p:txBody>
          <a:bodyPr>
            <a:prstTxWarp prst="textNoShape">
              <a:avLst/>
            </a:prstTxWarp>
            <a:spAutoFit/>
          </a:bodyPr>
          <a:lstStyle/>
          <a:p>
            <a:r>
              <a:rPr lang="fr-FR" sz="1000" b="1">
                <a:solidFill>
                  <a:srgbClr val="FF947F"/>
                </a:solidFill>
                <a:latin typeface="Times New Roman" charset="0"/>
              </a:rPr>
              <a:t>ion source</a:t>
            </a:r>
            <a:endParaRPr lang="en-GB" sz="1000" b="1">
              <a:solidFill>
                <a:srgbClr val="FF947F"/>
              </a:solidFill>
              <a:latin typeface="Times New Roman" charset="0"/>
            </a:endParaRPr>
          </a:p>
        </p:txBody>
      </p:sp>
      <p:sp>
        <p:nvSpPr>
          <p:cNvPr id="581642" name="Rectangle 10"/>
          <p:cNvSpPr>
            <a:spLocks noChangeArrowheads="1"/>
          </p:cNvSpPr>
          <p:nvPr/>
        </p:nvSpPr>
        <p:spPr bwMode="auto">
          <a:xfrm>
            <a:off x="4613275" y="2679700"/>
            <a:ext cx="1054100" cy="187325"/>
          </a:xfrm>
          <a:prstGeom prst="rect">
            <a:avLst/>
          </a:prstGeom>
          <a:solidFill>
            <a:srgbClr val="FFC5E2"/>
          </a:solidFill>
          <a:ln w="9525">
            <a:noFill/>
            <a:miter lim="800000"/>
            <a:headEnd/>
            <a:tailEnd/>
          </a:ln>
          <a:effectLst/>
        </p:spPr>
        <p:txBody>
          <a:bodyPr wrap="none" anchor="ctr">
            <a:prstTxWarp prst="textNoShape">
              <a:avLst/>
            </a:prstTxWarp>
          </a:bodyPr>
          <a:lstStyle/>
          <a:p>
            <a:endParaRPr lang="es-ES_tradnl"/>
          </a:p>
        </p:txBody>
      </p:sp>
      <p:sp>
        <p:nvSpPr>
          <p:cNvPr id="581643" name="Text Box 11"/>
          <p:cNvSpPr txBox="1">
            <a:spLocks noChangeArrowheads="1"/>
          </p:cNvSpPr>
          <p:nvPr/>
        </p:nvSpPr>
        <p:spPr bwMode="auto">
          <a:xfrm>
            <a:off x="4592638" y="2606675"/>
            <a:ext cx="1157287" cy="244475"/>
          </a:xfrm>
          <a:prstGeom prst="rect">
            <a:avLst/>
          </a:prstGeom>
          <a:noFill/>
          <a:ln w="9525">
            <a:noFill/>
            <a:miter lim="800000"/>
            <a:headEnd/>
            <a:tailEnd/>
          </a:ln>
          <a:effectLst/>
        </p:spPr>
        <p:txBody>
          <a:bodyPr>
            <a:prstTxWarp prst="textNoShape">
              <a:avLst/>
            </a:prstTxWarp>
            <a:spAutoFit/>
          </a:bodyPr>
          <a:lstStyle/>
          <a:p>
            <a:r>
              <a:rPr lang="fr-FR" sz="1000" b="1">
                <a:solidFill>
                  <a:srgbClr val="F80EAA"/>
                </a:solidFill>
                <a:latin typeface="Times New Roman" charset="0"/>
              </a:rPr>
              <a:t>degrader (</a:t>
            </a:r>
            <a:r>
              <a:rPr lang="fr-FR" sz="1000" b="1" baseline="30000">
                <a:solidFill>
                  <a:srgbClr val="F80EAA"/>
                </a:solidFill>
                <a:latin typeface="Times New Roman" charset="0"/>
              </a:rPr>
              <a:t>9</a:t>
            </a:r>
            <a:r>
              <a:rPr lang="fr-FR" sz="1000" b="1">
                <a:solidFill>
                  <a:srgbClr val="F80EAA"/>
                </a:solidFill>
                <a:latin typeface="Times New Roman" charset="0"/>
              </a:rPr>
              <a:t>Be)</a:t>
            </a:r>
            <a:endParaRPr lang="en-GB" sz="1000" b="1">
              <a:solidFill>
                <a:srgbClr val="F80EAA"/>
              </a:solidFill>
              <a:latin typeface="Times New Roman" charset="0"/>
            </a:endParaRPr>
          </a:p>
        </p:txBody>
      </p:sp>
      <p:sp>
        <p:nvSpPr>
          <p:cNvPr id="581644" name="Rectangle 12"/>
          <p:cNvSpPr>
            <a:spLocks noChangeArrowheads="1"/>
          </p:cNvSpPr>
          <p:nvPr/>
        </p:nvSpPr>
        <p:spPr bwMode="auto">
          <a:xfrm>
            <a:off x="4730750" y="1343025"/>
            <a:ext cx="1363663" cy="215900"/>
          </a:xfrm>
          <a:prstGeom prst="rect">
            <a:avLst/>
          </a:prstGeom>
          <a:solidFill>
            <a:srgbClr val="FFC5E2"/>
          </a:solidFill>
          <a:ln w="9525">
            <a:noFill/>
            <a:miter lim="800000"/>
            <a:headEnd/>
            <a:tailEnd/>
          </a:ln>
          <a:effectLst/>
        </p:spPr>
        <p:txBody>
          <a:bodyPr wrap="none" anchor="ctr">
            <a:prstTxWarp prst="textNoShape">
              <a:avLst/>
            </a:prstTxWarp>
          </a:bodyPr>
          <a:lstStyle/>
          <a:p>
            <a:endParaRPr lang="es-ES_tradnl"/>
          </a:p>
        </p:txBody>
      </p:sp>
      <p:sp>
        <p:nvSpPr>
          <p:cNvPr id="581645" name="Rectangle 13"/>
          <p:cNvSpPr>
            <a:spLocks noChangeArrowheads="1"/>
          </p:cNvSpPr>
          <p:nvPr/>
        </p:nvSpPr>
        <p:spPr bwMode="auto">
          <a:xfrm>
            <a:off x="6246813" y="1698625"/>
            <a:ext cx="1014412" cy="219075"/>
          </a:xfrm>
          <a:prstGeom prst="rect">
            <a:avLst/>
          </a:prstGeom>
          <a:solidFill>
            <a:srgbClr val="FFC5E2"/>
          </a:solidFill>
          <a:ln w="9525">
            <a:noFill/>
            <a:miter lim="800000"/>
            <a:headEnd/>
            <a:tailEnd/>
          </a:ln>
          <a:effectLst/>
        </p:spPr>
        <p:txBody>
          <a:bodyPr wrap="none" anchor="ctr">
            <a:prstTxWarp prst="textNoShape">
              <a:avLst/>
            </a:prstTxWarp>
          </a:bodyPr>
          <a:lstStyle/>
          <a:p>
            <a:endParaRPr lang="es-ES_tradnl"/>
          </a:p>
        </p:txBody>
      </p:sp>
      <p:sp>
        <p:nvSpPr>
          <p:cNvPr id="581646" name="Text Box 14"/>
          <p:cNvSpPr txBox="1">
            <a:spLocks noChangeArrowheads="1"/>
          </p:cNvSpPr>
          <p:nvPr/>
        </p:nvSpPr>
        <p:spPr bwMode="auto">
          <a:xfrm>
            <a:off x="4799013" y="1300163"/>
            <a:ext cx="1323975" cy="246062"/>
          </a:xfrm>
          <a:prstGeom prst="rect">
            <a:avLst/>
          </a:prstGeom>
          <a:noFill/>
          <a:ln w="9525">
            <a:noFill/>
            <a:miter lim="800000"/>
            <a:headEnd/>
            <a:tailEnd/>
          </a:ln>
          <a:effectLst/>
        </p:spPr>
        <p:txBody>
          <a:bodyPr>
            <a:prstTxWarp prst="textNoShape">
              <a:avLst/>
            </a:prstTxWarp>
            <a:spAutoFit/>
          </a:bodyPr>
          <a:lstStyle/>
          <a:p>
            <a:r>
              <a:rPr lang="fr-FR" sz="1000" b="1">
                <a:solidFill>
                  <a:srgbClr val="647A62"/>
                </a:solidFill>
                <a:latin typeface="Times New Roman" charset="0"/>
              </a:rPr>
              <a:t>magnetic dipoles</a:t>
            </a:r>
            <a:endParaRPr lang="en-GB" sz="1000" b="1">
              <a:solidFill>
                <a:srgbClr val="647A62"/>
              </a:solidFill>
              <a:latin typeface="Times New Roman" charset="0"/>
            </a:endParaRPr>
          </a:p>
        </p:txBody>
      </p:sp>
      <p:sp>
        <p:nvSpPr>
          <p:cNvPr id="581647" name="Text Box 15"/>
          <p:cNvSpPr txBox="1">
            <a:spLocks noChangeArrowheads="1"/>
          </p:cNvSpPr>
          <p:nvPr/>
        </p:nvSpPr>
        <p:spPr bwMode="auto">
          <a:xfrm>
            <a:off x="6246813" y="1647825"/>
            <a:ext cx="1157287" cy="244475"/>
          </a:xfrm>
          <a:prstGeom prst="rect">
            <a:avLst/>
          </a:prstGeom>
          <a:noFill/>
          <a:ln w="9525">
            <a:noFill/>
            <a:miter lim="800000"/>
            <a:headEnd/>
            <a:tailEnd/>
          </a:ln>
          <a:effectLst/>
        </p:spPr>
        <p:txBody>
          <a:bodyPr>
            <a:prstTxWarp prst="textNoShape">
              <a:avLst/>
            </a:prstTxWarp>
            <a:spAutoFit/>
          </a:bodyPr>
          <a:lstStyle/>
          <a:p>
            <a:r>
              <a:rPr lang="fr-FR" sz="1000" b="1">
                <a:solidFill>
                  <a:srgbClr val="323BAA"/>
                </a:solidFill>
                <a:latin typeface="Times New Roman" charset="0"/>
              </a:rPr>
              <a:t>velocity filter</a:t>
            </a:r>
            <a:endParaRPr lang="en-GB" sz="1000" b="1">
              <a:solidFill>
                <a:srgbClr val="323BAA"/>
              </a:solidFill>
              <a:latin typeface="Times New Roman" charset="0"/>
            </a:endParaRPr>
          </a:p>
        </p:txBody>
      </p:sp>
      <p:sp>
        <p:nvSpPr>
          <p:cNvPr id="581648" name="Rectangle 16"/>
          <p:cNvSpPr>
            <a:spLocks noChangeArrowheads="1"/>
          </p:cNvSpPr>
          <p:nvPr/>
        </p:nvSpPr>
        <p:spPr bwMode="auto">
          <a:xfrm>
            <a:off x="6588125" y="2960688"/>
            <a:ext cx="1652588" cy="373062"/>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sp>
        <p:nvSpPr>
          <p:cNvPr id="581649" name="Text Box 17"/>
          <p:cNvSpPr txBox="1">
            <a:spLocks noChangeArrowheads="1"/>
          </p:cNvSpPr>
          <p:nvPr/>
        </p:nvSpPr>
        <p:spPr bwMode="auto">
          <a:xfrm>
            <a:off x="6786563" y="2871788"/>
            <a:ext cx="1817687" cy="274637"/>
          </a:xfrm>
          <a:prstGeom prst="rect">
            <a:avLst/>
          </a:prstGeom>
          <a:noFill/>
          <a:ln w="9525">
            <a:noFill/>
            <a:miter lim="800000"/>
            <a:headEnd/>
            <a:tailEnd/>
          </a:ln>
          <a:effectLst/>
        </p:spPr>
        <p:txBody>
          <a:bodyPr>
            <a:prstTxWarp prst="textNoShape">
              <a:avLst/>
            </a:prstTxWarp>
            <a:spAutoFit/>
          </a:bodyPr>
          <a:lstStyle/>
          <a:p>
            <a:r>
              <a:rPr lang="fr-FR" sz="1200" b="1" dirty="0" err="1">
                <a:latin typeface="Times New Roman" charset="0"/>
              </a:rPr>
              <a:t>Detection</a:t>
            </a:r>
            <a:r>
              <a:rPr lang="fr-FR" sz="1200" b="1" dirty="0">
                <a:latin typeface="Times New Roman" charset="0"/>
              </a:rPr>
              <a:t> </a:t>
            </a:r>
            <a:r>
              <a:rPr lang="fr-FR" sz="1200" b="1" dirty="0" err="1">
                <a:latin typeface="Times New Roman" charset="0"/>
              </a:rPr>
              <a:t>set-up</a:t>
            </a:r>
            <a:endParaRPr lang="en-GB" sz="1200" b="1" dirty="0">
              <a:latin typeface="Times New Roman" charset="0"/>
            </a:endParaRPr>
          </a:p>
        </p:txBody>
      </p:sp>
      <p:grpSp>
        <p:nvGrpSpPr>
          <p:cNvPr id="2" name="Group 19"/>
          <p:cNvGrpSpPr>
            <a:grpSpLocks/>
          </p:cNvGrpSpPr>
          <p:nvPr/>
        </p:nvGrpSpPr>
        <p:grpSpPr bwMode="auto">
          <a:xfrm>
            <a:off x="646112" y="874712"/>
            <a:ext cx="2133600" cy="685800"/>
            <a:chOff x="480" y="1200"/>
            <a:chExt cx="1536" cy="432"/>
          </a:xfrm>
        </p:grpSpPr>
        <p:sp>
          <p:nvSpPr>
            <p:cNvPr id="581652" name="Text Box 20"/>
            <p:cNvSpPr txBox="1">
              <a:spLocks noChangeArrowheads="1"/>
            </p:cNvSpPr>
            <p:nvPr/>
          </p:nvSpPr>
          <p:spPr bwMode="auto">
            <a:xfrm>
              <a:off x="480" y="1382"/>
              <a:ext cx="1536" cy="250"/>
            </a:xfrm>
            <a:prstGeom prst="rect">
              <a:avLst/>
            </a:prstGeom>
            <a:solidFill>
              <a:srgbClr val="FF3300"/>
            </a:solidFill>
            <a:ln w="9525">
              <a:noFill/>
              <a:miter lim="800000"/>
              <a:headEnd/>
              <a:tailEnd/>
            </a:ln>
            <a:effectLst/>
          </p:spPr>
          <p:txBody>
            <a:bodyPr>
              <a:prstTxWarp prst="textNoShape">
                <a:avLst/>
              </a:prstTxWarp>
              <a:spAutoFit/>
            </a:bodyPr>
            <a:lstStyle/>
            <a:p>
              <a:r>
                <a:rPr lang="en-GB" sz="2000" b="1">
                  <a:latin typeface="Times New Roman" charset="0"/>
                </a:rPr>
                <a:t>  (fragmentation)</a:t>
              </a:r>
              <a:endParaRPr lang="en-GB" sz="2400">
                <a:latin typeface="Times New Roman" charset="0"/>
              </a:endParaRPr>
            </a:p>
          </p:txBody>
        </p:sp>
        <p:sp>
          <p:nvSpPr>
            <p:cNvPr id="581653" name="Text Box 21"/>
            <p:cNvSpPr txBox="1">
              <a:spLocks noChangeArrowheads="1"/>
            </p:cNvSpPr>
            <p:nvPr/>
          </p:nvSpPr>
          <p:spPr bwMode="auto">
            <a:xfrm>
              <a:off x="480" y="1200"/>
              <a:ext cx="1536" cy="250"/>
            </a:xfrm>
            <a:prstGeom prst="rect">
              <a:avLst/>
            </a:prstGeom>
            <a:solidFill>
              <a:srgbClr val="FF3300"/>
            </a:solidFill>
            <a:ln w="9525">
              <a:noFill/>
              <a:miter lim="800000"/>
              <a:headEnd/>
              <a:tailEnd/>
            </a:ln>
            <a:effectLst/>
          </p:spPr>
          <p:txBody>
            <a:bodyPr>
              <a:prstTxWarp prst="textNoShape">
                <a:avLst/>
              </a:prstTxWarp>
              <a:spAutoFit/>
            </a:bodyPr>
            <a:lstStyle/>
            <a:p>
              <a:r>
                <a:rPr lang="en-GB" sz="2000" b="1">
                  <a:latin typeface="Times New Roman" charset="0"/>
                </a:rPr>
                <a:t>Production target </a:t>
              </a:r>
              <a:endParaRPr lang="en-GB" sz="2400">
                <a:latin typeface="Times New Roman" charset="0"/>
              </a:endParaRPr>
            </a:p>
          </p:txBody>
        </p:sp>
      </p:grpSp>
      <p:sp>
        <p:nvSpPr>
          <p:cNvPr id="581654" name="Freeform 22"/>
          <p:cNvSpPr>
            <a:spLocks/>
          </p:cNvSpPr>
          <p:nvPr/>
        </p:nvSpPr>
        <p:spPr bwMode="auto">
          <a:xfrm>
            <a:off x="2547162" y="1377590"/>
            <a:ext cx="653238" cy="375010"/>
          </a:xfrm>
          <a:custGeom>
            <a:avLst/>
            <a:gdLst/>
            <a:ahLst/>
            <a:cxnLst>
              <a:cxn ang="0">
                <a:pos x="0" y="0"/>
              </a:cxn>
              <a:cxn ang="0">
                <a:pos x="797" y="463"/>
              </a:cxn>
            </a:cxnLst>
            <a:rect l="0" t="0" r="r" b="b"/>
            <a:pathLst>
              <a:path w="797" h="463">
                <a:moveTo>
                  <a:pt x="0" y="0"/>
                </a:moveTo>
                <a:lnTo>
                  <a:pt x="797" y="463"/>
                </a:lnTo>
              </a:path>
            </a:pathLst>
          </a:custGeom>
          <a:noFill/>
          <a:ln w="31750">
            <a:solidFill>
              <a:srgbClr val="FF3300"/>
            </a:solidFill>
            <a:round/>
            <a:headEnd type="none" w="med" len="med"/>
            <a:tailEnd type="stealth" w="med" len="lg"/>
          </a:ln>
          <a:effectLst/>
        </p:spPr>
        <p:txBody>
          <a:bodyPr>
            <a:prstTxWarp prst="textNoShape">
              <a:avLst/>
            </a:prstTxWarp>
          </a:bodyPr>
          <a:lstStyle/>
          <a:p>
            <a:endParaRPr lang="es-ES_tradnl"/>
          </a:p>
        </p:txBody>
      </p:sp>
      <p:grpSp>
        <p:nvGrpSpPr>
          <p:cNvPr id="3" name="Group 24"/>
          <p:cNvGrpSpPr>
            <a:grpSpLocks/>
          </p:cNvGrpSpPr>
          <p:nvPr/>
        </p:nvGrpSpPr>
        <p:grpSpPr bwMode="auto">
          <a:xfrm>
            <a:off x="228600" y="3944938"/>
            <a:ext cx="2438400" cy="706437"/>
            <a:chOff x="144" y="3024"/>
            <a:chExt cx="1728" cy="445"/>
          </a:xfrm>
        </p:grpSpPr>
        <p:sp>
          <p:nvSpPr>
            <p:cNvPr id="581657" name="Text Box 25"/>
            <p:cNvSpPr txBox="1">
              <a:spLocks noChangeArrowheads="1"/>
            </p:cNvSpPr>
            <p:nvPr/>
          </p:nvSpPr>
          <p:spPr bwMode="auto">
            <a:xfrm>
              <a:off x="144" y="3024"/>
              <a:ext cx="1728" cy="250"/>
            </a:xfrm>
            <a:prstGeom prst="rect">
              <a:avLst/>
            </a:prstGeom>
            <a:solidFill>
              <a:srgbClr val="3366FF"/>
            </a:solidFill>
            <a:ln w="9525">
              <a:noFill/>
              <a:miter lim="800000"/>
              <a:headEnd/>
              <a:tailEnd/>
            </a:ln>
            <a:effectLst/>
          </p:spPr>
          <p:txBody>
            <a:bodyPr>
              <a:prstTxWarp prst="textNoShape">
                <a:avLst/>
              </a:prstTxWarp>
              <a:spAutoFit/>
            </a:bodyPr>
            <a:lstStyle/>
            <a:p>
              <a:r>
                <a:rPr lang="en-GB" sz="2000" b="1">
                  <a:latin typeface="Times New Roman" charset="0"/>
                </a:rPr>
                <a:t>       Accelerator</a:t>
              </a:r>
            </a:p>
          </p:txBody>
        </p:sp>
        <p:sp>
          <p:nvSpPr>
            <p:cNvPr id="581658" name="Text Box 26"/>
            <p:cNvSpPr txBox="1">
              <a:spLocks noChangeArrowheads="1"/>
            </p:cNvSpPr>
            <p:nvPr/>
          </p:nvSpPr>
          <p:spPr bwMode="auto">
            <a:xfrm>
              <a:off x="144" y="3219"/>
              <a:ext cx="1728" cy="250"/>
            </a:xfrm>
            <a:prstGeom prst="rect">
              <a:avLst/>
            </a:prstGeom>
            <a:solidFill>
              <a:srgbClr val="3366FF"/>
            </a:solidFill>
            <a:ln w="9525">
              <a:noFill/>
              <a:miter lim="800000"/>
              <a:headEnd/>
              <a:tailEnd/>
            </a:ln>
            <a:effectLst/>
          </p:spPr>
          <p:txBody>
            <a:bodyPr>
              <a:prstTxWarp prst="textNoShape">
                <a:avLst/>
              </a:prstTxWarp>
              <a:spAutoFit/>
            </a:bodyPr>
            <a:lstStyle/>
            <a:p>
              <a:r>
                <a:rPr lang="en-GB" sz="2000" b="1" baseline="30000">
                  <a:latin typeface="Times New Roman" charset="0"/>
                </a:rPr>
                <a:t> 36</a:t>
              </a:r>
              <a:r>
                <a:rPr lang="en-GB" sz="2000" b="1">
                  <a:latin typeface="Times New Roman" charset="0"/>
                </a:rPr>
                <a:t>Ar</a:t>
              </a:r>
              <a:r>
                <a:rPr lang="en-GB" sz="2000" b="1" baseline="30000">
                  <a:latin typeface="Times New Roman" charset="0"/>
                </a:rPr>
                <a:t>18+</a:t>
              </a:r>
              <a:r>
                <a:rPr lang="en-GB" sz="2000" b="1">
                  <a:latin typeface="Times New Roman" charset="0"/>
                </a:rPr>
                <a:t> @ 95 MeV/u</a:t>
              </a:r>
            </a:p>
          </p:txBody>
        </p:sp>
      </p:grpSp>
      <p:sp>
        <p:nvSpPr>
          <p:cNvPr id="581659" name="Freeform 27"/>
          <p:cNvSpPr>
            <a:spLocks/>
          </p:cNvSpPr>
          <p:nvPr/>
        </p:nvSpPr>
        <p:spPr bwMode="auto">
          <a:xfrm>
            <a:off x="1600200" y="3228975"/>
            <a:ext cx="714375" cy="715963"/>
          </a:xfrm>
          <a:custGeom>
            <a:avLst/>
            <a:gdLst/>
            <a:ahLst/>
            <a:cxnLst>
              <a:cxn ang="0">
                <a:pos x="0" y="451"/>
              </a:cxn>
              <a:cxn ang="0">
                <a:pos x="450" y="0"/>
              </a:cxn>
            </a:cxnLst>
            <a:rect l="0" t="0" r="r" b="b"/>
            <a:pathLst>
              <a:path w="450" h="451">
                <a:moveTo>
                  <a:pt x="0" y="451"/>
                </a:moveTo>
                <a:lnTo>
                  <a:pt x="450" y="0"/>
                </a:lnTo>
              </a:path>
            </a:pathLst>
          </a:custGeom>
          <a:noFill/>
          <a:ln w="31750">
            <a:solidFill>
              <a:srgbClr val="3366FF"/>
            </a:solidFill>
            <a:round/>
            <a:headEnd/>
            <a:tailEnd type="stealth" w="med" len="lg"/>
          </a:ln>
          <a:effectLst/>
        </p:spPr>
        <p:txBody>
          <a:bodyPr>
            <a:prstTxWarp prst="textNoShape">
              <a:avLst/>
            </a:prstTxWarp>
          </a:bodyPr>
          <a:lstStyle/>
          <a:p>
            <a:endParaRPr lang="es-ES_tradnl"/>
          </a:p>
        </p:txBody>
      </p:sp>
      <p:grpSp>
        <p:nvGrpSpPr>
          <p:cNvPr id="4" name="Group 28"/>
          <p:cNvGrpSpPr>
            <a:grpSpLocks/>
          </p:cNvGrpSpPr>
          <p:nvPr/>
        </p:nvGrpSpPr>
        <p:grpSpPr bwMode="auto">
          <a:xfrm>
            <a:off x="4724400" y="838200"/>
            <a:ext cx="2590800" cy="914400"/>
            <a:chOff x="2880" y="960"/>
            <a:chExt cx="1632" cy="576"/>
          </a:xfrm>
        </p:grpSpPr>
        <p:sp>
          <p:nvSpPr>
            <p:cNvPr id="581661" name="Text Box 29"/>
            <p:cNvSpPr txBox="1">
              <a:spLocks noChangeArrowheads="1"/>
            </p:cNvSpPr>
            <p:nvPr/>
          </p:nvSpPr>
          <p:spPr bwMode="auto">
            <a:xfrm>
              <a:off x="2880" y="960"/>
              <a:ext cx="1632" cy="288"/>
            </a:xfrm>
            <a:prstGeom prst="rect">
              <a:avLst/>
            </a:prstGeom>
            <a:solidFill>
              <a:srgbClr val="FFCCCC"/>
            </a:solidFill>
            <a:ln w="9525">
              <a:noFill/>
              <a:miter lim="800000"/>
              <a:headEnd/>
              <a:tailEnd/>
            </a:ln>
            <a:effectLst/>
          </p:spPr>
          <p:txBody>
            <a:bodyPr>
              <a:prstTxWarp prst="textNoShape">
                <a:avLst/>
              </a:prstTxWarp>
              <a:spAutoFit/>
            </a:bodyPr>
            <a:lstStyle/>
            <a:p>
              <a:r>
                <a:rPr lang="en-GB" sz="2000" b="1">
                  <a:latin typeface="Times New Roman" charset="0"/>
                </a:rPr>
                <a:t>Fragment separation</a:t>
              </a:r>
              <a:r>
                <a:rPr lang="en-GB" sz="2400">
                  <a:latin typeface="Times New Roman" charset="0"/>
                </a:rPr>
                <a:t> </a:t>
              </a:r>
            </a:p>
          </p:txBody>
        </p:sp>
        <p:sp>
          <p:nvSpPr>
            <p:cNvPr id="581662" name="Freeform 30"/>
            <p:cNvSpPr>
              <a:spLocks/>
            </p:cNvSpPr>
            <p:nvPr/>
          </p:nvSpPr>
          <p:spPr bwMode="auto">
            <a:xfrm>
              <a:off x="3566" y="1234"/>
              <a:ext cx="146" cy="302"/>
            </a:xfrm>
            <a:custGeom>
              <a:avLst/>
              <a:gdLst/>
              <a:ahLst/>
              <a:cxnLst>
                <a:cxn ang="0">
                  <a:pos x="146" y="0"/>
                </a:cxn>
                <a:cxn ang="0">
                  <a:pos x="0" y="302"/>
                </a:cxn>
              </a:cxnLst>
              <a:rect l="0" t="0" r="r" b="b"/>
              <a:pathLst>
                <a:path w="146" h="302">
                  <a:moveTo>
                    <a:pt x="146" y="0"/>
                  </a:moveTo>
                  <a:lnTo>
                    <a:pt x="0" y="302"/>
                  </a:lnTo>
                </a:path>
              </a:pathLst>
            </a:custGeom>
            <a:noFill/>
            <a:ln w="31750">
              <a:solidFill>
                <a:srgbClr val="FFCCCC"/>
              </a:solidFill>
              <a:round/>
              <a:headEnd type="none" w="med" len="med"/>
              <a:tailEnd type="stealth" w="med" len="lg"/>
            </a:ln>
            <a:effectLst/>
          </p:spPr>
          <p:txBody>
            <a:bodyPr>
              <a:prstTxWarp prst="textNoShape">
                <a:avLst/>
              </a:prstTxWarp>
            </a:bodyPr>
            <a:lstStyle/>
            <a:p>
              <a:endParaRPr lang="es-ES_tradnl"/>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304800" y="142852"/>
            <a:ext cx="9677400" cy="558800"/>
          </a:xfrm>
        </p:spPr>
        <p:txBody>
          <a:bodyPr>
            <a:noAutofit/>
          </a:bodyPr>
          <a:lstStyle/>
          <a:p>
            <a:pPr eaLnBrk="1" hangingPunct="1"/>
            <a:r>
              <a:rPr lang="es-ES_tradnl" sz="3200" dirty="0" err="1">
                <a:latin typeface="Comic Sans MS"/>
                <a:ea typeface="ＭＳ Ｐゴシック" pitchFamily="-111" charset="-128"/>
                <a:cs typeface="Comic Sans MS"/>
              </a:rPr>
              <a:t>Reaction</a:t>
            </a:r>
            <a:r>
              <a:rPr lang="es-ES_tradnl" sz="3200" dirty="0">
                <a:latin typeface="Comic Sans MS"/>
                <a:ea typeface="ＭＳ Ｐゴシック" pitchFamily="-111" charset="-128"/>
                <a:cs typeface="Comic Sans MS"/>
              </a:rPr>
              <a:t> at </a:t>
            </a:r>
            <a:r>
              <a:rPr lang="es-ES_tradnl" sz="3200" dirty="0" err="1">
                <a:latin typeface="Comic Sans MS"/>
                <a:ea typeface="ＭＳ Ｐゴシック" pitchFamily="-111" charset="-128"/>
                <a:cs typeface="Comic Sans MS"/>
              </a:rPr>
              <a:t>High</a:t>
            </a:r>
            <a:r>
              <a:rPr lang="es-ES_tradnl" sz="3200" dirty="0">
                <a:latin typeface="Comic Sans MS"/>
                <a:ea typeface="ＭＳ Ｐゴシック" pitchFamily="-111" charset="-128"/>
                <a:cs typeface="Comic Sans MS"/>
              </a:rPr>
              <a:t> </a:t>
            </a:r>
            <a:r>
              <a:rPr lang="es-ES_tradnl" sz="3200" dirty="0" err="1">
                <a:latin typeface="Comic Sans MS"/>
                <a:ea typeface="ＭＳ Ｐゴシック" pitchFamily="-111" charset="-128"/>
                <a:cs typeface="Comic Sans MS"/>
              </a:rPr>
              <a:t>Energy</a:t>
            </a:r>
            <a:r>
              <a:rPr lang="en-GB" sz="3200" dirty="0">
                <a:latin typeface="Comic Sans MS"/>
                <a:ea typeface="ＭＳ Ｐゴシック" pitchFamily="-111" charset="-128"/>
                <a:cs typeface="Comic Sans MS"/>
              </a:rPr>
              <a:t> @GSI  </a:t>
            </a:r>
            <a:r>
              <a:rPr lang="en-GB" sz="3200" dirty="0">
                <a:solidFill>
                  <a:srgbClr val="C00000"/>
                </a:solidFill>
                <a:latin typeface="Comic Sans MS"/>
                <a:ea typeface="ＭＳ Ｐゴシック" pitchFamily="-111" charset="-128"/>
                <a:cs typeface="Comic Sans MS"/>
                <a:sym typeface="Wingdings" pitchFamily="2" charset="2"/>
              </a:rPr>
              <a:t> R3B @ FAIR</a:t>
            </a:r>
            <a:endParaRPr lang="en-GB" sz="3200" dirty="0">
              <a:solidFill>
                <a:srgbClr val="C00000"/>
              </a:solidFill>
              <a:latin typeface="Comic Sans MS"/>
              <a:ea typeface="ＭＳ Ｐゴシック" pitchFamily="-111" charset="-128"/>
              <a:cs typeface="Comic Sans MS"/>
            </a:endParaRPr>
          </a:p>
        </p:txBody>
      </p:sp>
      <p:pic>
        <p:nvPicPr>
          <p:cNvPr id="21508" name="Picture 3" descr="land"/>
          <p:cNvPicPr>
            <a:picLocks noChangeAspect="1" noChangeArrowheads="1"/>
          </p:cNvPicPr>
          <p:nvPr/>
        </p:nvPicPr>
        <p:blipFill>
          <a:blip r:embed="rId2" cstate="print"/>
          <a:srcRect/>
          <a:stretch>
            <a:fillRect/>
          </a:stretch>
        </p:blipFill>
        <p:spPr bwMode="auto">
          <a:xfrm>
            <a:off x="2700338" y="1268413"/>
            <a:ext cx="5505450" cy="3667125"/>
          </a:xfrm>
          <a:prstGeom prst="rect">
            <a:avLst/>
          </a:prstGeom>
          <a:noFill/>
          <a:ln w="9525">
            <a:noFill/>
            <a:miter lim="800000"/>
            <a:headEnd/>
            <a:tailEnd/>
          </a:ln>
        </p:spPr>
      </p:pic>
      <p:sp>
        <p:nvSpPr>
          <p:cNvPr id="21509" name="Text Box 4"/>
          <p:cNvSpPr txBox="1">
            <a:spLocks noChangeArrowheads="1"/>
          </p:cNvSpPr>
          <p:nvPr/>
        </p:nvSpPr>
        <p:spPr bwMode="auto">
          <a:xfrm>
            <a:off x="1142976" y="1135077"/>
            <a:ext cx="3286148" cy="1231106"/>
          </a:xfrm>
          <a:prstGeom prst="rect">
            <a:avLst/>
          </a:prstGeom>
          <a:solidFill>
            <a:srgbClr val="FDFEE0"/>
          </a:solidFill>
          <a:ln w="9525">
            <a:noFill/>
            <a:miter lim="800000"/>
            <a:headEnd/>
            <a:tailEnd/>
          </a:ln>
        </p:spPr>
        <p:txBody>
          <a:bodyPr wrap="square">
            <a:prstTxWarp prst="textNoShape">
              <a:avLst/>
            </a:prstTxWarp>
            <a:spAutoFit/>
          </a:bodyPr>
          <a:lstStyle/>
          <a:p>
            <a:r>
              <a:rPr lang="es-ES_tradnl" sz="2000" b="1" dirty="0" err="1">
                <a:solidFill>
                  <a:srgbClr val="993366"/>
                </a:solidFill>
              </a:rPr>
              <a:t>Reaction</a:t>
            </a:r>
            <a:r>
              <a:rPr lang="es-ES_tradnl" sz="2000" b="1" dirty="0">
                <a:solidFill>
                  <a:srgbClr val="993366"/>
                </a:solidFill>
              </a:rPr>
              <a:t> </a:t>
            </a:r>
            <a:r>
              <a:rPr lang="es-ES_tradnl" sz="2000" b="1" dirty="0" err="1">
                <a:solidFill>
                  <a:srgbClr val="993366"/>
                </a:solidFill>
              </a:rPr>
              <a:t>Mechanism</a:t>
            </a:r>
            <a:r>
              <a:rPr lang="es-ES_tradnl" sz="2000" b="1" dirty="0">
                <a:solidFill>
                  <a:srgbClr val="993366"/>
                </a:solidFill>
              </a:rPr>
              <a:t> </a:t>
            </a:r>
            <a:r>
              <a:rPr lang="es-ES_tradnl" sz="2000" dirty="0">
                <a:solidFill>
                  <a:srgbClr val="993366"/>
                </a:solidFill>
              </a:rPr>
              <a:t>:</a:t>
            </a:r>
          </a:p>
          <a:p>
            <a:pPr>
              <a:buFontTx/>
              <a:buChar char="•"/>
            </a:pPr>
            <a:r>
              <a:rPr lang="es-ES_tradnl" sz="1800" dirty="0">
                <a:solidFill>
                  <a:srgbClr val="993366"/>
                </a:solidFill>
              </a:rPr>
              <a:t> </a:t>
            </a:r>
            <a:r>
              <a:rPr lang="es-ES_tradnl" dirty="0" err="1">
                <a:solidFill>
                  <a:srgbClr val="993366"/>
                </a:solidFill>
              </a:rPr>
              <a:t>Coulomb</a:t>
            </a:r>
            <a:r>
              <a:rPr lang="es-ES_tradnl" dirty="0">
                <a:solidFill>
                  <a:srgbClr val="993366"/>
                </a:solidFill>
              </a:rPr>
              <a:t> </a:t>
            </a:r>
            <a:r>
              <a:rPr lang="es-ES_tradnl" dirty="0" err="1">
                <a:solidFill>
                  <a:srgbClr val="993366"/>
                </a:solidFill>
              </a:rPr>
              <a:t>dissociation</a:t>
            </a:r>
            <a:endParaRPr lang="es-ES_tradnl" sz="1800" dirty="0">
              <a:solidFill>
                <a:srgbClr val="993366"/>
              </a:solidFill>
            </a:endParaRPr>
          </a:p>
          <a:p>
            <a:pPr>
              <a:buFontTx/>
              <a:buChar char="•"/>
            </a:pPr>
            <a:r>
              <a:rPr lang="es-ES_tradnl" sz="1800" dirty="0">
                <a:solidFill>
                  <a:srgbClr val="993366"/>
                </a:solidFill>
              </a:rPr>
              <a:t> </a:t>
            </a:r>
            <a:r>
              <a:rPr lang="es-ES_tradnl" sz="1800" dirty="0" err="1">
                <a:solidFill>
                  <a:srgbClr val="993366"/>
                </a:solidFill>
              </a:rPr>
              <a:t>Difraction</a:t>
            </a:r>
            <a:endParaRPr lang="es-ES_tradnl" sz="1800" dirty="0">
              <a:solidFill>
                <a:srgbClr val="993366"/>
              </a:solidFill>
            </a:endParaRPr>
          </a:p>
          <a:p>
            <a:pPr>
              <a:buFontTx/>
              <a:buChar char="•"/>
            </a:pPr>
            <a:r>
              <a:rPr lang="es-ES_tradnl" sz="1800" dirty="0">
                <a:solidFill>
                  <a:srgbClr val="993366"/>
                </a:solidFill>
              </a:rPr>
              <a:t> </a:t>
            </a:r>
            <a:r>
              <a:rPr lang="es-ES_tradnl" sz="1800" dirty="0" err="1">
                <a:solidFill>
                  <a:srgbClr val="993366"/>
                </a:solidFill>
              </a:rPr>
              <a:t>Absortion</a:t>
            </a:r>
            <a:endParaRPr lang="es-ES_tradnl" sz="1800" dirty="0">
              <a:solidFill>
                <a:srgbClr val="993366"/>
              </a:solidFill>
            </a:endParaRPr>
          </a:p>
        </p:txBody>
      </p:sp>
      <p:grpSp>
        <p:nvGrpSpPr>
          <p:cNvPr id="2" name="Group 5"/>
          <p:cNvGrpSpPr>
            <a:grpSpLocks/>
          </p:cNvGrpSpPr>
          <p:nvPr/>
        </p:nvGrpSpPr>
        <p:grpSpPr bwMode="auto">
          <a:xfrm>
            <a:off x="539750" y="3068638"/>
            <a:ext cx="4895850" cy="3021012"/>
            <a:chOff x="340" y="1933"/>
            <a:chExt cx="3084" cy="1903"/>
          </a:xfrm>
        </p:grpSpPr>
        <p:sp>
          <p:nvSpPr>
            <p:cNvPr id="21516" name="Text Box 6"/>
            <p:cNvSpPr txBox="1">
              <a:spLocks noChangeArrowheads="1"/>
            </p:cNvSpPr>
            <p:nvPr/>
          </p:nvSpPr>
          <p:spPr bwMode="auto">
            <a:xfrm>
              <a:off x="340" y="3067"/>
              <a:ext cx="2449" cy="769"/>
            </a:xfrm>
            <a:prstGeom prst="rect">
              <a:avLst/>
            </a:prstGeom>
            <a:solidFill>
              <a:srgbClr val="FDFEE0"/>
            </a:solidFill>
            <a:ln w="9525">
              <a:noFill/>
              <a:miter lim="800000"/>
              <a:headEnd/>
              <a:tailEnd/>
            </a:ln>
          </p:spPr>
          <p:txBody>
            <a:bodyPr>
              <a:prstTxWarp prst="textNoShape">
                <a:avLst/>
              </a:prstTxWarp>
              <a:spAutoFit/>
            </a:bodyPr>
            <a:lstStyle/>
            <a:p>
              <a:r>
                <a:rPr lang="en-GB" sz="2000" dirty="0">
                  <a:solidFill>
                    <a:srgbClr val="00B050"/>
                  </a:solidFill>
                </a:rPr>
                <a:t>Experimental Variable:</a:t>
              </a:r>
            </a:p>
            <a:p>
              <a:pPr>
                <a:buFontTx/>
                <a:buChar char="•"/>
              </a:pPr>
              <a:r>
                <a:rPr lang="en-GB" sz="1800" dirty="0"/>
                <a:t> beam energy 30 </a:t>
              </a:r>
              <a:r>
                <a:rPr lang="en-GB" sz="1800" dirty="0">
                  <a:sym typeface="Wingdings" pitchFamily="-111" charset="2"/>
                </a:rPr>
                <a:t> 700 </a:t>
              </a:r>
              <a:r>
                <a:rPr lang="en-GB" sz="1800" dirty="0" err="1">
                  <a:sym typeface="Wingdings" pitchFamily="-111" charset="2"/>
                </a:rPr>
                <a:t>MeV</a:t>
              </a:r>
              <a:r>
                <a:rPr lang="en-GB" sz="1800" dirty="0">
                  <a:sym typeface="Wingdings" pitchFamily="-111" charset="2"/>
                </a:rPr>
                <a:t>/A</a:t>
              </a:r>
              <a:endParaRPr lang="en-GB" sz="1800" dirty="0"/>
            </a:p>
            <a:p>
              <a:pPr>
                <a:buFontTx/>
                <a:buChar char="•"/>
              </a:pPr>
              <a:r>
                <a:rPr lang="en-GB" sz="1800" dirty="0"/>
                <a:t> Secondary Target material: C </a:t>
              </a:r>
              <a:r>
                <a:rPr lang="en-GB" sz="1800" dirty="0">
                  <a:sym typeface="Wingdings" pitchFamily="-111" charset="2"/>
                </a:rPr>
                <a:t> </a:t>
              </a:r>
              <a:r>
                <a:rPr lang="en-GB" sz="1800" dirty="0" err="1">
                  <a:sym typeface="Wingdings" pitchFamily="-111" charset="2"/>
                </a:rPr>
                <a:t>Pb</a:t>
              </a:r>
              <a:endParaRPr lang="en-GB" sz="1800" dirty="0"/>
            </a:p>
            <a:p>
              <a:pPr>
                <a:buFontTx/>
                <a:buChar char="•"/>
              </a:pPr>
              <a:r>
                <a:rPr lang="en-GB" sz="1800" dirty="0"/>
                <a:t> Secondary Beam    </a:t>
              </a:r>
              <a:r>
                <a:rPr lang="en-GB" sz="1800" baseline="30000" dirty="0"/>
                <a:t>6</a:t>
              </a:r>
              <a:r>
                <a:rPr lang="en-GB" sz="1800" dirty="0"/>
                <a:t>He </a:t>
              </a:r>
              <a:r>
                <a:rPr lang="en-GB" sz="1800" dirty="0" err="1">
                  <a:sym typeface="Wingdings" pitchFamily="-111" charset="2"/>
                </a:rPr>
                <a:t></a:t>
              </a:r>
              <a:r>
                <a:rPr lang="en-GB" sz="1800" dirty="0">
                  <a:sym typeface="Wingdings" pitchFamily="-111" charset="2"/>
                </a:rPr>
                <a:t> </a:t>
              </a:r>
              <a:r>
                <a:rPr lang="en-GB" baseline="30000" dirty="0">
                  <a:sym typeface="Wingdings" pitchFamily="-111" charset="2"/>
                </a:rPr>
                <a:t>22</a:t>
              </a:r>
              <a:r>
                <a:rPr lang="en-GB" dirty="0">
                  <a:sym typeface="Wingdings" pitchFamily="-111" charset="2"/>
                </a:rPr>
                <a:t>Ne</a:t>
              </a:r>
              <a:endParaRPr lang="en-GB" sz="1800" dirty="0"/>
            </a:p>
          </p:txBody>
        </p:sp>
        <p:grpSp>
          <p:nvGrpSpPr>
            <p:cNvPr id="3" name="Group 7"/>
            <p:cNvGrpSpPr>
              <a:grpSpLocks/>
            </p:cNvGrpSpPr>
            <p:nvPr/>
          </p:nvGrpSpPr>
          <p:grpSpPr bwMode="auto">
            <a:xfrm>
              <a:off x="930" y="1933"/>
              <a:ext cx="2494" cy="1225"/>
              <a:chOff x="930" y="1933"/>
              <a:chExt cx="2494" cy="1225"/>
            </a:xfrm>
          </p:grpSpPr>
          <p:sp>
            <p:nvSpPr>
              <p:cNvPr id="21518" name="Oval 8"/>
              <p:cNvSpPr>
                <a:spLocks noChangeArrowheads="1"/>
              </p:cNvSpPr>
              <p:nvPr/>
            </p:nvSpPr>
            <p:spPr bwMode="auto">
              <a:xfrm>
                <a:off x="1565" y="1933"/>
                <a:ext cx="1859" cy="1225"/>
              </a:xfrm>
              <a:prstGeom prst="ellipse">
                <a:avLst/>
              </a:prstGeom>
              <a:noFill/>
              <a:ln w="38100">
                <a:solidFill>
                  <a:schemeClr val="folHlink"/>
                </a:solidFill>
                <a:miter lim="800000"/>
                <a:headEnd/>
                <a:tailEnd/>
              </a:ln>
            </p:spPr>
            <p:txBody>
              <a:bodyPr wrap="none" anchor="ctr">
                <a:prstTxWarp prst="textNoShape">
                  <a:avLst/>
                </a:prstTxWarp>
              </a:bodyPr>
              <a:lstStyle/>
              <a:p>
                <a:endParaRPr lang="en-GB"/>
              </a:p>
            </p:txBody>
          </p:sp>
          <p:sp>
            <p:nvSpPr>
              <p:cNvPr id="21519" name="Line 9"/>
              <p:cNvSpPr>
                <a:spLocks noChangeShapeType="1"/>
              </p:cNvSpPr>
              <p:nvPr/>
            </p:nvSpPr>
            <p:spPr bwMode="auto">
              <a:xfrm flipV="1">
                <a:off x="930" y="2750"/>
                <a:ext cx="635" cy="317"/>
              </a:xfrm>
              <a:prstGeom prst="line">
                <a:avLst/>
              </a:prstGeom>
              <a:noFill/>
              <a:ln w="38100">
                <a:solidFill>
                  <a:schemeClr val="folHlink"/>
                </a:solidFill>
                <a:miter lim="800000"/>
                <a:headEnd/>
                <a:tailEnd type="triangle" w="med" len="med"/>
              </a:ln>
            </p:spPr>
            <p:txBody>
              <a:bodyPr wrap="none">
                <a:prstTxWarp prst="textNoShape">
                  <a:avLst/>
                </a:prstTxWarp>
              </a:bodyPr>
              <a:lstStyle/>
              <a:p>
                <a:endParaRPr lang="en-GB"/>
              </a:p>
            </p:txBody>
          </p:sp>
        </p:grpSp>
      </p:grpSp>
      <p:grpSp>
        <p:nvGrpSpPr>
          <p:cNvPr id="4" name="Group 10"/>
          <p:cNvGrpSpPr>
            <a:grpSpLocks/>
          </p:cNvGrpSpPr>
          <p:nvPr/>
        </p:nvGrpSpPr>
        <p:grpSpPr bwMode="auto">
          <a:xfrm>
            <a:off x="4643438" y="765175"/>
            <a:ext cx="4176712" cy="5376863"/>
            <a:chOff x="2925" y="482"/>
            <a:chExt cx="2631" cy="3387"/>
          </a:xfrm>
        </p:grpSpPr>
        <p:sp>
          <p:nvSpPr>
            <p:cNvPr id="21512" name="Text Box 11"/>
            <p:cNvSpPr txBox="1">
              <a:spLocks noChangeArrowheads="1"/>
            </p:cNvSpPr>
            <p:nvPr/>
          </p:nvSpPr>
          <p:spPr bwMode="auto">
            <a:xfrm>
              <a:off x="3288" y="2745"/>
              <a:ext cx="2247" cy="1124"/>
            </a:xfrm>
            <a:prstGeom prst="rect">
              <a:avLst/>
            </a:prstGeom>
            <a:solidFill>
              <a:schemeClr val="bg1"/>
            </a:solidFill>
            <a:ln w="9525">
              <a:noFill/>
              <a:miter lim="800000"/>
              <a:headEnd/>
              <a:tailEnd/>
            </a:ln>
          </p:spPr>
          <p:txBody>
            <a:bodyPr wrap="square">
              <a:prstTxWarp prst="textNoShape">
                <a:avLst/>
              </a:prstTxWarp>
              <a:spAutoFit/>
            </a:bodyPr>
            <a:lstStyle/>
            <a:p>
              <a:r>
                <a:rPr lang="es-ES_tradnl" sz="2000" dirty="0">
                  <a:solidFill>
                    <a:srgbClr val="0070C0"/>
                  </a:solidFill>
                </a:rPr>
                <a:t>Observables:</a:t>
              </a:r>
            </a:p>
            <a:p>
              <a:pPr>
                <a:buFontTx/>
                <a:buChar char="•"/>
              </a:pPr>
              <a:r>
                <a:rPr lang="es-ES_tradnl" sz="1800" dirty="0"/>
                <a:t> </a:t>
              </a:r>
              <a:r>
                <a:rPr lang="es-ES_tradnl" dirty="0" err="1"/>
                <a:t>Momentum</a:t>
              </a:r>
              <a:r>
                <a:rPr lang="es-ES_tradnl" dirty="0"/>
                <a:t> </a:t>
              </a:r>
              <a:r>
                <a:rPr lang="es-ES_tradnl" dirty="0" err="1"/>
                <a:t>Distribution</a:t>
              </a:r>
              <a:r>
                <a:rPr lang="es-ES_tradnl" dirty="0"/>
                <a:t>: </a:t>
              </a:r>
            </a:p>
            <a:p>
              <a:pPr lvl="1">
                <a:buFontTx/>
                <a:buChar char="•"/>
              </a:pPr>
              <a:r>
                <a:rPr lang="es-ES_tradnl" dirty="0" err="1"/>
                <a:t>neutron</a:t>
              </a:r>
              <a:endParaRPr lang="es-ES_tradnl" dirty="0"/>
            </a:p>
            <a:p>
              <a:pPr lvl="1">
                <a:buFontTx/>
                <a:buChar char="•"/>
              </a:pPr>
              <a:r>
                <a:rPr lang="es-ES_tradnl" dirty="0" err="1"/>
                <a:t>Charged</a:t>
              </a:r>
              <a:r>
                <a:rPr lang="es-ES_tradnl" dirty="0"/>
                <a:t> </a:t>
              </a:r>
              <a:r>
                <a:rPr lang="es-ES_tradnl" dirty="0" err="1"/>
                <a:t>fragment</a:t>
              </a:r>
              <a:endParaRPr lang="es-ES_tradnl" dirty="0"/>
            </a:p>
            <a:p>
              <a:pPr>
                <a:buFontTx/>
                <a:buChar char="•"/>
              </a:pPr>
              <a:r>
                <a:rPr lang="es-ES_tradnl" sz="1800" dirty="0"/>
                <a:t> Invariable Mass</a:t>
              </a:r>
            </a:p>
            <a:p>
              <a:pPr>
                <a:buFontTx/>
                <a:buChar char="•"/>
              </a:pPr>
              <a:r>
                <a:rPr lang="es-ES_tradnl" sz="1800" dirty="0"/>
                <a:t> Angular </a:t>
              </a:r>
              <a:r>
                <a:rPr lang="es-ES_tradnl" sz="1800" dirty="0" err="1"/>
                <a:t>correlations</a:t>
              </a:r>
              <a:endParaRPr lang="es-ES_tradnl" sz="1800" dirty="0"/>
            </a:p>
          </p:txBody>
        </p:sp>
        <p:grpSp>
          <p:nvGrpSpPr>
            <p:cNvPr id="5" name="Group 12"/>
            <p:cNvGrpSpPr>
              <a:grpSpLocks/>
            </p:cNvGrpSpPr>
            <p:nvPr/>
          </p:nvGrpSpPr>
          <p:grpSpPr bwMode="auto">
            <a:xfrm>
              <a:off x="2925" y="482"/>
              <a:ext cx="2631" cy="2311"/>
              <a:chOff x="2925" y="482"/>
              <a:chExt cx="2631" cy="2311"/>
            </a:xfrm>
          </p:grpSpPr>
          <p:sp>
            <p:nvSpPr>
              <p:cNvPr id="21514" name="Oval 13"/>
              <p:cNvSpPr>
                <a:spLocks noChangeArrowheads="1"/>
              </p:cNvSpPr>
              <p:nvPr/>
            </p:nvSpPr>
            <p:spPr bwMode="auto">
              <a:xfrm>
                <a:off x="2925" y="482"/>
                <a:ext cx="2631" cy="2268"/>
              </a:xfrm>
              <a:prstGeom prst="ellipse">
                <a:avLst/>
              </a:prstGeom>
              <a:noFill/>
              <a:ln w="28575">
                <a:solidFill>
                  <a:schemeClr val="hlink"/>
                </a:solidFill>
                <a:miter lim="800000"/>
                <a:headEnd/>
                <a:tailEnd/>
              </a:ln>
            </p:spPr>
            <p:txBody>
              <a:bodyPr wrap="none" anchor="ctr">
                <a:prstTxWarp prst="textNoShape">
                  <a:avLst/>
                </a:prstTxWarp>
              </a:bodyPr>
              <a:lstStyle/>
              <a:p>
                <a:endParaRPr lang="en-GB"/>
              </a:p>
            </p:txBody>
          </p:sp>
          <p:sp>
            <p:nvSpPr>
              <p:cNvPr id="21515" name="Line 14"/>
              <p:cNvSpPr>
                <a:spLocks noChangeShapeType="1"/>
              </p:cNvSpPr>
              <p:nvPr/>
            </p:nvSpPr>
            <p:spPr bwMode="auto">
              <a:xfrm flipV="1">
                <a:off x="4921" y="2430"/>
                <a:ext cx="209" cy="363"/>
              </a:xfrm>
              <a:prstGeom prst="line">
                <a:avLst/>
              </a:prstGeom>
              <a:noFill/>
              <a:ln w="28575">
                <a:solidFill>
                  <a:schemeClr val="hlink"/>
                </a:solidFill>
                <a:miter lim="800000"/>
                <a:headEnd/>
                <a:tailEnd type="triangle" w="med" len="med"/>
              </a:ln>
            </p:spPr>
            <p:txBody>
              <a:bodyPr wrap="none">
                <a:prstTxWarp prst="textNoShape">
                  <a:avLst/>
                </a:prstTxWarp>
              </a:bodyPr>
              <a:lstStyle/>
              <a:p>
                <a:endParaRPr lang="en-GB"/>
              </a:p>
            </p:txBody>
          </p:sp>
        </p:grpSp>
      </p:grpSp>
      <p:sp>
        <p:nvSpPr>
          <p:cNvPr id="19" name="Marcador de número de diapositiva 18"/>
          <p:cNvSpPr>
            <a:spLocks noGrp="1"/>
          </p:cNvSpPr>
          <p:nvPr>
            <p:ph type="sldNum" sz="quarter" idx="4294967295"/>
          </p:nvPr>
        </p:nvSpPr>
        <p:spPr>
          <a:xfrm>
            <a:off x="8032750" y="6321425"/>
            <a:ext cx="730250" cy="384175"/>
          </a:xfrm>
          <a:prstGeom prst="rect">
            <a:avLst/>
          </a:prstGeom>
        </p:spPr>
        <p:txBody>
          <a:bodyPr/>
          <a:lstStyle/>
          <a:p>
            <a:fld id="{C58F8A67-8D2B-4189-85F2-0A25C7047250}" type="slidenum">
              <a:rPr lang="es-ES" smtClean="0"/>
              <a:pPr/>
              <a:t>39</a:t>
            </a:fld>
            <a:endParaRPr lang="es-ES"/>
          </a:p>
        </p:txBody>
      </p:sp>
    </p:spTree>
    <p:extLst>
      <p:ext uri="{BB962C8B-B14F-4D97-AF65-F5344CB8AC3E}">
        <p14:creationId xmlns:p14="http://schemas.microsoft.com/office/powerpoint/2010/main" val="3383082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age2image1424550400">
            <a:extLst>
              <a:ext uri="{FF2B5EF4-FFF2-40B4-BE49-F238E27FC236}">
                <a16:creationId xmlns:a16="http://schemas.microsoft.com/office/drawing/2014/main" id="{4EEA1B73-7B2D-9440-A8DC-462C2336FC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39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FDA4AA2F-1F83-9B42-B4BA-9B3F8A2F551F}"/>
              </a:ext>
            </a:extLst>
          </p:cNvPr>
          <p:cNvSpPr txBox="1"/>
          <p:nvPr/>
        </p:nvSpPr>
        <p:spPr>
          <a:xfrm>
            <a:off x="395536" y="0"/>
            <a:ext cx="4425696" cy="461665"/>
          </a:xfrm>
          <a:prstGeom prst="rect">
            <a:avLst/>
          </a:prstGeom>
          <a:noFill/>
        </p:spPr>
        <p:txBody>
          <a:bodyPr wrap="square" rtlCol="0">
            <a:spAutoFit/>
          </a:bodyPr>
          <a:lstStyle/>
          <a:p>
            <a:r>
              <a:rPr lang="en-GB" sz="2400" b="1" dirty="0">
                <a:solidFill>
                  <a:srgbClr val="000090"/>
                </a:solidFill>
                <a:latin typeface="Apple Chancery" panose="03020702040506060504" pitchFamily="66" charset="-79"/>
                <a:cs typeface="Apple Chancery" panose="03020702040506060504" pitchFamily="66" charset="-79"/>
              </a:rPr>
              <a:t>Evolution of the Table of Isotopes</a:t>
            </a:r>
          </a:p>
        </p:txBody>
      </p:sp>
      <p:sp>
        <p:nvSpPr>
          <p:cNvPr id="7" name="CuadroTexto 6">
            <a:extLst>
              <a:ext uri="{FF2B5EF4-FFF2-40B4-BE49-F238E27FC236}">
                <a16:creationId xmlns:a16="http://schemas.microsoft.com/office/drawing/2014/main" id="{9A41D0BE-1EDA-B548-BE11-511A7AEA100E}"/>
              </a:ext>
            </a:extLst>
          </p:cNvPr>
          <p:cNvSpPr txBox="1"/>
          <p:nvPr/>
        </p:nvSpPr>
        <p:spPr>
          <a:xfrm>
            <a:off x="7346219" y="299927"/>
            <a:ext cx="1043872" cy="369332"/>
          </a:xfrm>
          <a:prstGeom prst="rect">
            <a:avLst/>
          </a:prstGeom>
          <a:noFill/>
        </p:spPr>
        <p:txBody>
          <a:bodyPr wrap="square" rtlCol="0">
            <a:spAutoFit/>
          </a:bodyPr>
          <a:lstStyle/>
          <a:p>
            <a:r>
              <a:rPr lang="en-GB" dirty="0">
                <a:solidFill>
                  <a:srgbClr val="FF0000"/>
                </a:solidFill>
              </a:rPr>
              <a:t>1935</a:t>
            </a:r>
          </a:p>
        </p:txBody>
      </p:sp>
      <p:sp>
        <p:nvSpPr>
          <p:cNvPr id="8" name="CuadroTexto 7">
            <a:extLst>
              <a:ext uri="{FF2B5EF4-FFF2-40B4-BE49-F238E27FC236}">
                <a16:creationId xmlns:a16="http://schemas.microsoft.com/office/drawing/2014/main" id="{50D24CBB-9C54-6448-9C78-5EA5EF30B4AE}"/>
              </a:ext>
            </a:extLst>
          </p:cNvPr>
          <p:cNvSpPr txBox="1"/>
          <p:nvPr/>
        </p:nvSpPr>
        <p:spPr>
          <a:xfrm>
            <a:off x="7346219" y="1301469"/>
            <a:ext cx="1043872" cy="369332"/>
          </a:xfrm>
          <a:prstGeom prst="rect">
            <a:avLst/>
          </a:prstGeom>
          <a:noFill/>
        </p:spPr>
        <p:txBody>
          <a:bodyPr wrap="square" rtlCol="0">
            <a:spAutoFit/>
          </a:bodyPr>
          <a:lstStyle/>
          <a:p>
            <a:r>
              <a:rPr lang="en-GB" dirty="0">
                <a:solidFill>
                  <a:srgbClr val="FF0000"/>
                </a:solidFill>
              </a:rPr>
              <a:t>1958</a:t>
            </a:r>
          </a:p>
        </p:txBody>
      </p:sp>
      <p:sp>
        <p:nvSpPr>
          <p:cNvPr id="9" name="CuadroTexto 8">
            <a:extLst>
              <a:ext uri="{FF2B5EF4-FFF2-40B4-BE49-F238E27FC236}">
                <a16:creationId xmlns:a16="http://schemas.microsoft.com/office/drawing/2014/main" id="{6E23BEE7-F46F-FA44-91AD-BD20F8A36405}"/>
              </a:ext>
            </a:extLst>
          </p:cNvPr>
          <p:cNvSpPr txBox="1"/>
          <p:nvPr/>
        </p:nvSpPr>
        <p:spPr>
          <a:xfrm>
            <a:off x="7346219" y="3455778"/>
            <a:ext cx="1043872" cy="369332"/>
          </a:xfrm>
          <a:prstGeom prst="rect">
            <a:avLst/>
          </a:prstGeom>
          <a:noFill/>
        </p:spPr>
        <p:txBody>
          <a:bodyPr wrap="square" rtlCol="0">
            <a:spAutoFit/>
          </a:bodyPr>
          <a:lstStyle/>
          <a:p>
            <a:r>
              <a:rPr lang="en-GB" dirty="0">
                <a:solidFill>
                  <a:srgbClr val="FF0000"/>
                </a:solidFill>
              </a:rPr>
              <a:t>2015</a:t>
            </a:r>
          </a:p>
        </p:txBody>
      </p:sp>
    </p:spTree>
    <p:extLst>
      <p:ext uri="{BB962C8B-B14F-4D97-AF65-F5344CB8AC3E}">
        <p14:creationId xmlns:p14="http://schemas.microsoft.com/office/powerpoint/2010/main" val="240603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838200"/>
          </a:xfrm>
        </p:spPr>
        <p:txBody>
          <a:bodyPr>
            <a:normAutofit/>
          </a:bodyPr>
          <a:lstStyle/>
          <a:p>
            <a:r>
              <a:rPr lang="es-ES_tradnl" sz="3600" dirty="0" err="1">
                <a:latin typeface="Comic Sans MS"/>
                <a:cs typeface="Comic Sans MS"/>
              </a:rPr>
              <a:t>Production</a:t>
            </a:r>
            <a:endParaRPr lang="es-ES_tradnl" sz="3600" dirty="0">
              <a:latin typeface="Comic Sans MS"/>
              <a:cs typeface="Comic Sans MS"/>
            </a:endParaRPr>
          </a:p>
        </p:txBody>
      </p:sp>
      <p:sp>
        <p:nvSpPr>
          <p:cNvPr id="3" name="Marcador de contenido 2"/>
          <p:cNvSpPr>
            <a:spLocks noGrp="1"/>
          </p:cNvSpPr>
          <p:nvPr>
            <p:ph idx="1"/>
          </p:nvPr>
        </p:nvSpPr>
        <p:spPr>
          <a:xfrm>
            <a:off x="457200" y="1066801"/>
            <a:ext cx="8229600" cy="5059364"/>
          </a:xfrm>
        </p:spPr>
        <p:txBody>
          <a:bodyPr/>
          <a:lstStyle/>
          <a:p>
            <a:pPr>
              <a:buNone/>
            </a:pPr>
            <a:r>
              <a:rPr lang="es-ES_tradnl" dirty="0" err="1"/>
              <a:t>The</a:t>
            </a:r>
            <a:r>
              <a:rPr lang="es-ES_tradnl" dirty="0"/>
              <a:t> </a:t>
            </a:r>
            <a:r>
              <a:rPr lang="es-ES_tradnl" dirty="0" err="1"/>
              <a:t>discovery</a:t>
            </a:r>
            <a:r>
              <a:rPr lang="es-ES_tradnl" dirty="0"/>
              <a:t> of a new </a:t>
            </a:r>
            <a:r>
              <a:rPr lang="es-ES_tradnl" dirty="0" err="1"/>
              <a:t>element</a:t>
            </a:r>
            <a:r>
              <a:rPr lang="es-ES_tradnl" dirty="0"/>
              <a:t>/</a:t>
            </a:r>
            <a:r>
              <a:rPr lang="es-ES_tradnl" dirty="0" err="1"/>
              <a:t>isotope</a:t>
            </a:r>
            <a:r>
              <a:rPr lang="es-ES_tradnl" dirty="0"/>
              <a:t> </a:t>
            </a:r>
            <a:r>
              <a:rPr lang="es-ES_tradnl" dirty="0" err="1"/>
              <a:t>depends</a:t>
            </a:r>
            <a:r>
              <a:rPr lang="es-ES_tradnl" dirty="0"/>
              <a:t> of </a:t>
            </a:r>
            <a:r>
              <a:rPr lang="es-ES_tradnl" dirty="0" err="1"/>
              <a:t>many</a:t>
            </a:r>
            <a:r>
              <a:rPr lang="es-ES_tradnl" dirty="0"/>
              <a:t> </a:t>
            </a:r>
            <a:r>
              <a:rPr lang="es-ES_tradnl" dirty="0" err="1"/>
              <a:t>factors</a:t>
            </a:r>
            <a:r>
              <a:rPr lang="es-ES_tradnl" dirty="0"/>
              <a:t>:</a:t>
            </a:r>
          </a:p>
          <a:p>
            <a:r>
              <a:rPr lang="es-ES_tradnl" dirty="0" err="1"/>
              <a:t>Production</a:t>
            </a:r>
            <a:r>
              <a:rPr lang="es-ES_tradnl" dirty="0"/>
              <a:t> </a:t>
            </a:r>
            <a:r>
              <a:rPr lang="es-ES_tradnl" dirty="0" err="1"/>
              <a:t>method</a:t>
            </a:r>
            <a:r>
              <a:rPr lang="es-ES_tradnl" dirty="0"/>
              <a:t>: </a:t>
            </a:r>
            <a:r>
              <a:rPr lang="es-ES_tradnl" dirty="0" err="1"/>
              <a:t>various</a:t>
            </a:r>
            <a:r>
              <a:rPr lang="es-ES_tradnl" dirty="0"/>
              <a:t> </a:t>
            </a:r>
            <a:r>
              <a:rPr lang="es-ES_tradnl" dirty="0" err="1"/>
              <a:t>mechanism</a:t>
            </a:r>
            <a:r>
              <a:rPr lang="es-ES_tradnl" dirty="0"/>
              <a:t> of nuclear </a:t>
            </a:r>
            <a:r>
              <a:rPr lang="es-ES_tradnl" dirty="0" err="1"/>
              <a:t>reactions</a:t>
            </a:r>
            <a:r>
              <a:rPr lang="es-ES_tradnl" dirty="0"/>
              <a:t>.</a:t>
            </a:r>
          </a:p>
          <a:p>
            <a:endParaRPr lang="es-ES_tradnl" sz="800" dirty="0"/>
          </a:p>
          <a:p>
            <a:r>
              <a:rPr lang="es-ES_tradnl" dirty="0" err="1"/>
              <a:t>Efficent</a:t>
            </a:r>
            <a:r>
              <a:rPr lang="es-ES_tradnl" dirty="0"/>
              <a:t> </a:t>
            </a:r>
            <a:r>
              <a:rPr lang="es-ES_tradnl" dirty="0" err="1"/>
              <a:t>separation</a:t>
            </a:r>
            <a:r>
              <a:rPr lang="es-ES_tradnl" dirty="0"/>
              <a:t> and </a:t>
            </a:r>
            <a:r>
              <a:rPr lang="es-ES_tradnl" dirty="0" err="1"/>
              <a:t>transportation</a:t>
            </a:r>
            <a:endParaRPr lang="es-ES_tradnl" dirty="0"/>
          </a:p>
          <a:p>
            <a:endParaRPr lang="es-ES_tradnl" sz="800" dirty="0"/>
          </a:p>
          <a:p>
            <a:r>
              <a:rPr lang="es-ES_tradnl" dirty="0" err="1"/>
              <a:t>Detection</a:t>
            </a:r>
            <a:r>
              <a:rPr lang="es-ES_tradnl" dirty="0"/>
              <a:t> </a:t>
            </a:r>
            <a:r>
              <a:rPr lang="es-ES_tradnl" dirty="0" err="1"/>
              <a:t>method</a:t>
            </a:r>
            <a:endParaRPr lang="es-ES_trad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Text Box 2"/>
          <p:cNvSpPr txBox="1">
            <a:spLocks noChangeArrowheads="1"/>
          </p:cNvSpPr>
          <p:nvPr/>
        </p:nvSpPr>
        <p:spPr bwMode="auto">
          <a:xfrm>
            <a:off x="2819400" y="0"/>
            <a:ext cx="4114800" cy="584776"/>
          </a:xfrm>
          <a:prstGeom prst="rect">
            <a:avLst/>
          </a:prstGeom>
          <a:noFill/>
          <a:ln w="9525">
            <a:noFill/>
            <a:miter lim="800000"/>
            <a:headEnd/>
            <a:tailEnd/>
          </a:ln>
          <a:effectLst/>
        </p:spPr>
        <p:txBody>
          <a:bodyPr wrap="square">
            <a:prstTxWarp prst="textNoShape">
              <a:avLst/>
            </a:prstTxWarp>
            <a:spAutoFit/>
          </a:bodyPr>
          <a:lstStyle/>
          <a:p>
            <a:r>
              <a:rPr lang="en-US" sz="3200" dirty="0">
                <a:latin typeface="Comic Sans MS"/>
                <a:cs typeface="Comic Sans MS"/>
              </a:rPr>
              <a:t>Yield Requirements</a:t>
            </a:r>
            <a:endParaRPr lang="es-ES" sz="3200" dirty="0">
              <a:latin typeface="Comic Sans MS"/>
              <a:cs typeface="Comic Sans MS"/>
            </a:endParaRPr>
          </a:p>
        </p:txBody>
      </p:sp>
      <p:sp>
        <p:nvSpPr>
          <p:cNvPr id="591875" name="Text Box 3"/>
          <p:cNvSpPr txBox="1">
            <a:spLocks noChangeArrowheads="1"/>
          </p:cNvSpPr>
          <p:nvPr/>
        </p:nvSpPr>
        <p:spPr bwMode="auto">
          <a:xfrm>
            <a:off x="5257800" y="1676400"/>
            <a:ext cx="3581400" cy="366713"/>
          </a:xfrm>
          <a:prstGeom prst="rect">
            <a:avLst/>
          </a:prstGeom>
          <a:noFill/>
          <a:ln w="9525">
            <a:noFill/>
            <a:miter lim="800000"/>
            <a:headEnd/>
            <a:tailEnd/>
          </a:ln>
          <a:effectLst/>
        </p:spPr>
        <p:txBody>
          <a:bodyPr>
            <a:prstTxWarp prst="textNoShape">
              <a:avLst/>
            </a:prstTxWarp>
            <a:spAutoFit/>
          </a:bodyPr>
          <a:lstStyle/>
          <a:p>
            <a:pPr lvl="1">
              <a:spcBef>
                <a:spcPct val="20000"/>
              </a:spcBef>
              <a:buClr>
                <a:schemeClr val="hlink"/>
              </a:buClr>
              <a:buSzPct val="55000"/>
              <a:buFont typeface="Wingdings" charset="2"/>
              <a:buNone/>
            </a:pPr>
            <a:endParaRPr lang="es-ES" sz="1800" b="1">
              <a:latin typeface="Times New Roman" charset="0"/>
            </a:endParaRPr>
          </a:p>
        </p:txBody>
      </p:sp>
      <p:sp>
        <p:nvSpPr>
          <p:cNvPr id="591878" name="Text Box 6"/>
          <p:cNvSpPr txBox="1">
            <a:spLocks noChangeArrowheads="1"/>
          </p:cNvSpPr>
          <p:nvPr/>
        </p:nvSpPr>
        <p:spPr bwMode="auto">
          <a:xfrm>
            <a:off x="3765550" y="1773238"/>
            <a:ext cx="1530350" cy="5318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spcBef>
                <a:spcPct val="0"/>
              </a:spcBef>
            </a:pPr>
            <a:r>
              <a:rPr lang="fr-FR" sz="1600" b="1" dirty="0">
                <a:solidFill>
                  <a:srgbClr val="3FC14B"/>
                </a:solidFill>
                <a:latin typeface="Comic Sans MS" charset="0"/>
              </a:rPr>
              <a:t>Identification</a:t>
            </a:r>
          </a:p>
          <a:p>
            <a:pPr algn="ctr" eaLnBrk="0" hangingPunct="0">
              <a:lnSpc>
                <a:spcPct val="80000"/>
              </a:lnSpc>
              <a:spcBef>
                <a:spcPct val="0"/>
              </a:spcBef>
            </a:pPr>
            <a:endParaRPr lang="fr-FR" sz="1600" b="1" dirty="0">
              <a:solidFill>
                <a:srgbClr val="3FC14B"/>
              </a:solidFill>
              <a:latin typeface="Comic Sans MS" charset="0"/>
            </a:endParaRPr>
          </a:p>
        </p:txBody>
      </p:sp>
      <p:sp>
        <p:nvSpPr>
          <p:cNvPr id="591879" name="Text Box 7"/>
          <p:cNvSpPr txBox="1">
            <a:spLocks noChangeArrowheads="1"/>
          </p:cNvSpPr>
          <p:nvPr/>
        </p:nvSpPr>
        <p:spPr bwMode="auto">
          <a:xfrm>
            <a:off x="1662113" y="1795463"/>
            <a:ext cx="1054100" cy="336550"/>
          </a:xfrm>
          <a:prstGeom prst="rect">
            <a:avLst/>
          </a:prstGeom>
          <a:noFill/>
          <a:ln w="12700">
            <a:noFill/>
            <a:miter lim="800000"/>
            <a:headEnd type="none" w="sm" len="sm"/>
            <a:tailEnd type="none" w="sm" len="sm"/>
          </a:ln>
          <a:effectLst/>
        </p:spPr>
        <p:txBody>
          <a:bodyPr>
            <a:prstTxWarp prst="textNoShape">
              <a:avLst/>
            </a:prstTxWarp>
            <a:spAutoFit/>
          </a:bodyPr>
          <a:lstStyle/>
          <a:p>
            <a:pPr eaLnBrk="0" hangingPunct="0">
              <a:spcBef>
                <a:spcPct val="0"/>
              </a:spcBef>
            </a:pPr>
            <a:r>
              <a:rPr lang="fr-FR" sz="1600" b="1" dirty="0">
                <a:solidFill>
                  <a:schemeClr val="tx2"/>
                </a:solidFill>
                <a:latin typeface="Comic Sans MS" charset="0"/>
              </a:rPr>
              <a:t>~10/day</a:t>
            </a:r>
          </a:p>
        </p:txBody>
      </p:sp>
      <p:sp>
        <p:nvSpPr>
          <p:cNvPr id="591880" name="Line 8"/>
          <p:cNvSpPr>
            <a:spLocks noChangeShapeType="1"/>
          </p:cNvSpPr>
          <p:nvPr/>
        </p:nvSpPr>
        <p:spPr bwMode="auto">
          <a:xfrm>
            <a:off x="1476375" y="990600"/>
            <a:ext cx="4763" cy="5400000"/>
          </a:xfrm>
          <a:prstGeom prst="line">
            <a:avLst/>
          </a:prstGeom>
          <a:noFill/>
          <a:ln w="57150">
            <a:solidFill>
              <a:schemeClr val="accent2"/>
            </a:solidFill>
            <a:round/>
            <a:headEnd/>
            <a:tailEnd type="triangle" w="med" len="med"/>
          </a:ln>
          <a:effectLst/>
        </p:spPr>
        <p:txBody>
          <a:bodyPr>
            <a:prstTxWarp prst="textNoShape">
              <a:avLst/>
            </a:prstTxWarp>
          </a:bodyPr>
          <a:lstStyle/>
          <a:p>
            <a:endParaRPr lang="es-ES_tradnl"/>
          </a:p>
        </p:txBody>
      </p:sp>
      <p:sp>
        <p:nvSpPr>
          <p:cNvPr id="591881" name="Text Box 9"/>
          <p:cNvSpPr txBox="1">
            <a:spLocks noChangeArrowheads="1"/>
          </p:cNvSpPr>
          <p:nvPr/>
        </p:nvSpPr>
        <p:spPr bwMode="auto">
          <a:xfrm>
            <a:off x="1187450" y="457200"/>
            <a:ext cx="693738" cy="366712"/>
          </a:xfrm>
          <a:prstGeom prst="rect">
            <a:avLst/>
          </a:prstGeom>
          <a:noFill/>
          <a:ln w="9525">
            <a:noFill/>
            <a:miter lim="800000"/>
            <a:headEnd/>
            <a:tailEnd/>
          </a:ln>
          <a:effectLst/>
        </p:spPr>
        <p:txBody>
          <a:bodyPr wrap="none" lIns="91435" tIns="45717" rIns="91435" bIns="45717">
            <a:prstTxWarp prst="textNoShape">
              <a:avLst/>
            </a:prstTxWarp>
            <a:spAutoFit/>
          </a:bodyPr>
          <a:lstStyle/>
          <a:p>
            <a:pPr eaLnBrk="0" hangingPunct="0">
              <a:spcBef>
                <a:spcPct val="0"/>
              </a:spcBef>
            </a:pPr>
            <a:r>
              <a:rPr lang="fr-FR" sz="1800" b="1" dirty="0">
                <a:solidFill>
                  <a:srgbClr val="FF0000"/>
                </a:solidFill>
                <a:latin typeface="Comic Sans MS" charset="0"/>
                <a:sym typeface="Monotype Sorts" charset="2"/>
              </a:rPr>
              <a:t>Rate</a:t>
            </a:r>
          </a:p>
        </p:txBody>
      </p:sp>
      <p:sp>
        <p:nvSpPr>
          <p:cNvPr id="591882" name="Text Box 10"/>
          <p:cNvSpPr txBox="1">
            <a:spLocks noChangeArrowheads="1"/>
          </p:cNvSpPr>
          <p:nvPr/>
        </p:nvSpPr>
        <p:spPr bwMode="auto">
          <a:xfrm>
            <a:off x="3886200" y="457200"/>
            <a:ext cx="1231900" cy="366712"/>
          </a:xfrm>
          <a:prstGeom prst="rect">
            <a:avLst/>
          </a:prstGeom>
          <a:noFill/>
          <a:ln w="9525">
            <a:noFill/>
            <a:miter lim="800000"/>
            <a:headEnd/>
            <a:tailEnd/>
          </a:ln>
          <a:effectLst/>
        </p:spPr>
        <p:txBody>
          <a:bodyPr wrap="none" lIns="91435" tIns="45717" rIns="91435" bIns="45717">
            <a:prstTxWarp prst="textNoShape">
              <a:avLst/>
            </a:prstTxWarp>
            <a:spAutoFit/>
          </a:bodyPr>
          <a:lstStyle/>
          <a:p>
            <a:pPr eaLnBrk="0" hangingPunct="0">
              <a:spcBef>
                <a:spcPct val="0"/>
              </a:spcBef>
            </a:pPr>
            <a:r>
              <a:rPr lang="fr-FR" sz="1800" b="1" dirty="0">
                <a:solidFill>
                  <a:srgbClr val="FF0000"/>
                </a:solidFill>
                <a:latin typeface="Comic Sans MS" charset="0"/>
                <a:sym typeface="Monotype Sorts" charset="2"/>
              </a:rPr>
              <a:t>  Access </a:t>
            </a:r>
          </a:p>
        </p:txBody>
      </p:sp>
      <p:sp>
        <p:nvSpPr>
          <p:cNvPr id="591883" name="Text Box 11"/>
          <p:cNvSpPr txBox="1">
            <a:spLocks noChangeArrowheads="1"/>
          </p:cNvSpPr>
          <p:nvPr/>
        </p:nvSpPr>
        <p:spPr bwMode="auto">
          <a:xfrm>
            <a:off x="3832225" y="3367088"/>
            <a:ext cx="1447800" cy="3667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spcBef>
                <a:spcPct val="0"/>
              </a:spcBef>
            </a:pPr>
            <a:r>
              <a:rPr lang="fr-FR" sz="1800" b="1">
                <a:solidFill>
                  <a:srgbClr val="3FC14B"/>
                </a:solidFill>
                <a:latin typeface="Symbol" charset="2"/>
              </a:rPr>
              <a:t>b </a:t>
            </a:r>
            <a:r>
              <a:rPr lang="fr-FR" sz="1800" b="1">
                <a:solidFill>
                  <a:srgbClr val="3FC14B"/>
                </a:solidFill>
                <a:latin typeface="Comic Sans MS" charset="0"/>
              </a:rPr>
              <a:t>(T</a:t>
            </a:r>
            <a:r>
              <a:rPr lang="fr-FR" sz="1800" b="1" baseline="-12000">
                <a:solidFill>
                  <a:srgbClr val="3FC14B"/>
                </a:solidFill>
                <a:latin typeface="Comic Sans MS" charset="0"/>
              </a:rPr>
              <a:t>1/2</a:t>
            </a:r>
            <a:r>
              <a:rPr lang="fr-FR" sz="1800" b="1">
                <a:solidFill>
                  <a:srgbClr val="3FC14B"/>
                </a:solidFill>
                <a:latin typeface="Comic Sans MS" charset="0"/>
              </a:rPr>
              <a:t>, P</a:t>
            </a:r>
            <a:r>
              <a:rPr lang="fr-FR" sz="1800" b="1" baseline="-12000">
                <a:solidFill>
                  <a:srgbClr val="3FC14B"/>
                </a:solidFill>
                <a:latin typeface="Comic Sans MS" charset="0"/>
              </a:rPr>
              <a:t>xn</a:t>
            </a:r>
            <a:r>
              <a:rPr lang="fr-FR" sz="1800" b="1">
                <a:solidFill>
                  <a:srgbClr val="3FC14B"/>
                </a:solidFill>
                <a:latin typeface="Comic Sans MS" charset="0"/>
              </a:rPr>
              <a:t>)</a:t>
            </a:r>
            <a:endParaRPr lang="fr-FR" sz="1800">
              <a:solidFill>
                <a:srgbClr val="3FC14B"/>
              </a:solidFill>
              <a:latin typeface="Comic Sans MS" charset="0"/>
            </a:endParaRPr>
          </a:p>
        </p:txBody>
      </p:sp>
      <p:sp>
        <p:nvSpPr>
          <p:cNvPr id="591884" name="Line 12"/>
          <p:cNvSpPr>
            <a:spLocks noChangeShapeType="1"/>
          </p:cNvSpPr>
          <p:nvPr/>
        </p:nvSpPr>
        <p:spPr bwMode="auto">
          <a:xfrm flipH="1">
            <a:off x="4479925" y="2894013"/>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85" name="Text Box 13"/>
          <p:cNvSpPr txBox="1">
            <a:spLocks noChangeArrowheads="1"/>
          </p:cNvSpPr>
          <p:nvPr/>
        </p:nvSpPr>
        <p:spPr bwMode="auto">
          <a:xfrm>
            <a:off x="1619250" y="3325813"/>
            <a:ext cx="857250" cy="679450"/>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spcBef>
                <a:spcPct val="0"/>
              </a:spcBef>
            </a:pPr>
            <a:r>
              <a:rPr lang="fr-FR" sz="1600" b="1">
                <a:solidFill>
                  <a:schemeClr val="tx2"/>
                </a:solidFill>
                <a:latin typeface="Comic Sans MS" charset="0"/>
              </a:rPr>
              <a:t>~1/min</a:t>
            </a:r>
          </a:p>
          <a:p>
            <a:pPr eaLnBrk="0" hangingPunct="0">
              <a:lnSpc>
                <a:spcPct val="140000"/>
              </a:lnSpc>
              <a:spcBef>
                <a:spcPct val="0"/>
              </a:spcBef>
            </a:pPr>
            <a:endParaRPr lang="fr-FR" sz="1600" b="1">
              <a:solidFill>
                <a:schemeClr val="tx2"/>
              </a:solidFill>
              <a:latin typeface="Comic Sans MS" charset="0"/>
            </a:endParaRPr>
          </a:p>
        </p:txBody>
      </p:sp>
      <p:sp>
        <p:nvSpPr>
          <p:cNvPr id="591886" name="Line 14"/>
          <p:cNvSpPr>
            <a:spLocks noChangeShapeType="1"/>
          </p:cNvSpPr>
          <p:nvPr/>
        </p:nvSpPr>
        <p:spPr bwMode="auto">
          <a:xfrm>
            <a:off x="4479925" y="2143125"/>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87" name="Text Box 15"/>
          <p:cNvSpPr txBox="1">
            <a:spLocks noChangeArrowheads="1"/>
          </p:cNvSpPr>
          <p:nvPr/>
        </p:nvSpPr>
        <p:spPr bwMode="auto">
          <a:xfrm>
            <a:off x="1619250" y="2574925"/>
            <a:ext cx="1249363" cy="42227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120000"/>
              </a:lnSpc>
              <a:spcBef>
                <a:spcPct val="0"/>
              </a:spcBef>
            </a:pPr>
            <a:r>
              <a:rPr lang="fr-FR" sz="1800" b="1">
                <a:solidFill>
                  <a:schemeClr val="tx2"/>
                </a:solidFill>
                <a:latin typeface="Comic Sans MS" charset="0"/>
              </a:rPr>
              <a:t>~100/day</a:t>
            </a:r>
            <a:endParaRPr lang="fr-FR" sz="1600" b="1">
              <a:solidFill>
                <a:schemeClr val="tx2"/>
              </a:solidFill>
              <a:latin typeface="Comic Sans MS" charset="0"/>
            </a:endParaRPr>
          </a:p>
        </p:txBody>
      </p:sp>
      <p:sp>
        <p:nvSpPr>
          <p:cNvPr id="591888" name="Text Box 16"/>
          <p:cNvSpPr txBox="1">
            <a:spLocks noChangeArrowheads="1"/>
          </p:cNvSpPr>
          <p:nvPr/>
        </p:nvSpPr>
        <p:spPr bwMode="auto">
          <a:xfrm>
            <a:off x="4165600" y="2403475"/>
            <a:ext cx="673100" cy="531813"/>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80000"/>
              </a:lnSpc>
              <a:spcBef>
                <a:spcPct val="0"/>
              </a:spcBef>
            </a:pPr>
            <a:endParaRPr lang="fr-FR" sz="1600" b="1">
              <a:solidFill>
                <a:srgbClr val="FF0000"/>
              </a:solidFill>
              <a:latin typeface="Comic Sans MS" charset="0"/>
            </a:endParaRPr>
          </a:p>
          <a:p>
            <a:pPr algn="ctr" eaLnBrk="0" hangingPunct="0">
              <a:spcBef>
                <a:spcPct val="0"/>
              </a:spcBef>
            </a:pPr>
            <a:r>
              <a:rPr lang="fr-FR" sz="1600" b="1">
                <a:solidFill>
                  <a:srgbClr val="3FC14B"/>
                </a:solidFill>
                <a:latin typeface="Comic Sans MS" charset="0"/>
              </a:rPr>
              <a:t>Mass</a:t>
            </a:r>
          </a:p>
        </p:txBody>
      </p:sp>
      <p:sp>
        <p:nvSpPr>
          <p:cNvPr id="591889" name="Line 17"/>
          <p:cNvSpPr>
            <a:spLocks noChangeShapeType="1"/>
          </p:cNvSpPr>
          <p:nvPr/>
        </p:nvSpPr>
        <p:spPr bwMode="auto">
          <a:xfrm>
            <a:off x="4502150" y="3716338"/>
            <a:ext cx="0" cy="504825"/>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90" name="Text Box 18"/>
          <p:cNvSpPr txBox="1">
            <a:spLocks noChangeArrowheads="1"/>
          </p:cNvSpPr>
          <p:nvPr/>
        </p:nvSpPr>
        <p:spPr bwMode="auto">
          <a:xfrm>
            <a:off x="1670050" y="4149725"/>
            <a:ext cx="730250" cy="60642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140000"/>
              </a:lnSpc>
              <a:spcBef>
                <a:spcPct val="0"/>
              </a:spcBef>
            </a:pPr>
            <a:r>
              <a:rPr lang="fr-FR" sz="1600" b="1">
                <a:solidFill>
                  <a:schemeClr val="tx2"/>
                </a:solidFill>
                <a:latin typeface="Comic Sans MS" charset="0"/>
              </a:rPr>
              <a:t>1/sec</a:t>
            </a:r>
          </a:p>
          <a:p>
            <a:pPr eaLnBrk="0" hangingPunct="0">
              <a:lnSpc>
                <a:spcPct val="70000"/>
              </a:lnSpc>
              <a:spcBef>
                <a:spcPct val="0"/>
              </a:spcBef>
            </a:pPr>
            <a:endParaRPr lang="fr-FR" sz="1600" b="1">
              <a:solidFill>
                <a:schemeClr val="tx2"/>
              </a:solidFill>
              <a:latin typeface="Comic Sans MS" charset="0"/>
            </a:endParaRPr>
          </a:p>
        </p:txBody>
      </p:sp>
      <p:sp>
        <p:nvSpPr>
          <p:cNvPr id="591891" name="Text Box 19"/>
          <p:cNvSpPr txBox="1">
            <a:spLocks noChangeArrowheads="1"/>
          </p:cNvSpPr>
          <p:nvPr/>
        </p:nvSpPr>
        <p:spPr bwMode="auto">
          <a:xfrm>
            <a:off x="3540125" y="4043363"/>
            <a:ext cx="1882775" cy="5191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140000"/>
              </a:lnSpc>
              <a:spcBef>
                <a:spcPct val="0"/>
              </a:spcBef>
            </a:pPr>
            <a:r>
              <a:rPr lang="fr-FR" sz="2000" b="1">
                <a:solidFill>
                  <a:srgbClr val="3FC14B"/>
                </a:solidFill>
                <a:latin typeface="Comic Sans MS" charset="0"/>
                <a:sym typeface="Symbol" charset="2"/>
              </a:rPr>
              <a:t></a:t>
            </a:r>
            <a:r>
              <a:rPr lang="fr-FR" sz="2000" b="1">
                <a:solidFill>
                  <a:srgbClr val="3FC14B"/>
                </a:solidFill>
                <a:latin typeface="Comic Sans MS" charset="0"/>
              </a:rPr>
              <a:t>-</a:t>
            </a:r>
            <a:r>
              <a:rPr lang="fr-FR" sz="2000" b="1">
                <a:solidFill>
                  <a:srgbClr val="3FC14B"/>
                </a:solidFill>
                <a:latin typeface="Comic Sans MS" charset="0"/>
                <a:sym typeface="Symbol" charset="2"/>
              </a:rPr>
              <a:t></a:t>
            </a:r>
            <a:r>
              <a:rPr lang="fr-FR" sz="2000" b="1">
                <a:solidFill>
                  <a:srgbClr val="3FC14B"/>
                </a:solidFill>
                <a:latin typeface="Comic Sans MS" charset="0"/>
              </a:rPr>
              <a:t>, </a:t>
            </a:r>
            <a:r>
              <a:rPr lang="fr-FR" sz="2000" b="1">
                <a:solidFill>
                  <a:srgbClr val="3FC14B"/>
                </a:solidFill>
                <a:sym typeface="Symbol" charset="2"/>
              </a:rPr>
              <a:t></a:t>
            </a:r>
            <a:r>
              <a:rPr lang="fr-FR" sz="2000" b="1">
                <a:solidFill>
                  <a:srgbClr val="3FC14B"/>
                </a:solidFill>
                <a:latin typeface="Comic Sans MS" charset="0"/>
              </a:rPr>
              <a:t>-n, </a:t>
            </a:r>
            <a:r>
              <a:rPr lang="fr-FR" sz="2000" b="1">
                <a:solidFill>
                  <a:srgbClr val="3FC14B"/>
                </a:solidFill>
                <a:sym typeface="Symbol" charset="2"/>
              </a:rPr>
              <a:t></a:t>
            </a:r>
            <a:r>
              <a:rPr lang="fr-FR" sz="2000" b="1">
                <a:solidFill>
                  <a:srgbClr val="3FC14B"/>
                </a:solidFill>
                <a:latin typeface="Comic Sans MS" charset="0"/>
              </a:rPr>
              <a:t>-p</a:t>
            </a:r>
          </a:p>
        </p:txBody>
      </p:sp>
      <p:sp>
        <p:nvSpPr>
          <p:cNvPr id="591892" name="Line 20"/>
          <p:cNvSpPr>
            <a:spLocks noChangeShapeType="1"/>
          </p:cNvSpPr>
          <p:nvPr/>
        </p:nvSpPr>
        <p:spPr bwMode="auto">
          <a:xfrm>
            <a:off x="4479925" y="4581525"/>
            <a:ext cx="0" cy="792163"/>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93" name="Text Box 21"/>
          <p:cNvSpPr txBox="1">
            <a:spLocks noChangeArrowheads="1"/>
          </p:cNvSpPr>
          <p:nvPr/>
        </p:nvSpPr>
        <p:spPr bwMode="auto">
          <a:xfrm>
            <a:off x="1619250" y="5003800"/>
            <a:ext cx="977900" cy="801688"/>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70000"/>
              </a:lnSpc>
              <a:spcBef>
                <a:spcPct val="0"/>
              </a:spcBef>
            </a:pPr>
            <a:endParaRPr lang="fr-FR" sz="1600" b="1">
              <a:solidFill>
                <a:schemeClr val="tx2"/>
              </a:solidFill>
              <a:latin typeface="Comic Sans MS" charset="0"/>
            </a:endParaRPr>
          </a:p>
          <a:p>
            <a:pPr eaLnBrk="0" hangingPunct="0">
              <a:spcBef>
                <a:spcPct val="0"/>
              </a:spcBef>
            </a:pPr>
            <a:r>
              <a:rPr lang="fr-FR" sz="1600" b="1">
                <a:solidFill>
                  <a:schemeClr val="tx2"/>
                </a:solidFill>
                <a:latin typeface="Comic Sans MS" charset="0"/>
              </a:rPr>
              <a:t>100/sec</a:t>
            </a:r>
          </a:p>
          <a:p>
            <a:pPr eaLnBrk="0" hangingPunct="0">
              <a:lnSpc>
                <a:spcPct val="120000"/>
              </a:lnSpc>
              <a:spcBef>
                <a:spcPct val="0"/>
              </a:spcBef>
            </a:pPr>
            <a:endParaRPr lang="fr-FR" sz="1600" b="1">
              <a:solidFill>
                <a:schemeClr val="tx2"/>
              </a:solidFill>
              <a:latin typeface="Comic Sans MS" charset="0"/>
            </a:endParaRPr>
          </a:p>
        </p:txBody>
      </p:sp>
      <p:sp>
        <p:nvSpPr>
          <p:cNvPr id="591894" name="Text Box 22"/>
          <p:cNvSpPr txBox="1">
            <a:spLocks noChangeArrowheads="1"/>
          </p:cNvSpPr>
          <p:nvPr/>
        </p:nvSpPr>
        <p:spPr bwMode="auto">
          <a:xfrm>
            <a:off x="1619250" y="5373688"/>
            <a:ext cx="939800" cy="72707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spcBef>
                <a:spcPct val="0"/>
              </a:spcBef>
            </a:pPr>
            <a:endParaRPr lang="fr-FR" sz="1600" b="1">
              <a:solidFill>
                <a:schemeClr val="tx2"/>
              </a:solidFill>
              <a:latin typeface="Comic Sans MS" charset="0"/>
            </a:endParaRPr>
          </a:p>
          <a:p>
            <a:pPr eaLnBrk="0" hangingPunct="0">
              <a:lnSpc>
                <a:spcPct val="60000"/>
              </a:lnSpc>
              <a:spcBef>
                <a:spcPct val="0"/>
              </a:spcBef>
            </a:pPr>
            <a:endParaRPr lang="fr-FR" sz="1600" b="1">
              <a:solidFill>
                <a:schemeClr val="tx2"/>
              </a:solidFill>
              <a:latin typeface="Comic Sans MS" charset="0"/>
            </a:endParaRPr>
          </a:p>
          <a:p>
            <a:pPr eaLnBrk="0" hangingPunct="0">
              <a:spcBef>
                <a:spcPct val="0"/>
              </a:spcBef>
            </a:pPr>
            <a:r>
              <a:rPr lang="fr-FR" sz="1600" b="1">
                <a:solidFill>
                  <a:schemeClr val="tx2"/>
                </a:solidFill>
                <a:latin typeface="Comic Sans MS" charset="0"/>
              </a:rPr>
              <a:t>10</a:t>
            </a:r>
            <a:r>
              <a:rPr lang="fr-FR" sz="1600" b="1" baseline="30000">
                <a:solidFill>
                  <a:schemeClr val="tx2"/>
                </a:solidFill>
                <a:latin typeface="Comic Sans MS" charset="0"/>
              </a:rPr>
              <a:t>4</a:t>
            </a:r>
            <a:r>
              <a:rPr lang="fr-FR" sz="1600" b="1">
                <a:solidFill>
                  <a:schemeClr val="tx2"/>
                </a:solidFill>
                <a:latin typeface="Comic Sans MS" charset="0"/>
              </a:rPr>
              <a:t>/sec</a:t>
            </a:r>
          </a:p>
        </p:txBody>
      </p:sp>
      <p:sp>
        <p:nvSpPr>
          <p:cNvPr id="591895" name="Text Box 23"/>
          <p:cNvSpPr txBox="1">
            <a:spLocks noChangeArrowheads="1"/>
          </p:cNvSpPr>
          <p:nvPr/>
        </p:nvSpPr>
        <p:spPr bwMode="auto">
          <a:xfrm>
            <a:off x="3305175" y="5341938"/>
            <a:ext cx="2393950" cy="488950"/>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130000"/>
              </a:lnSpc>
              <a:spcBef>
                <a:spcPct val="0"/>
              </a:spcBef>
            </a:pPr>
            <a:r>
              <a:rPr lang="fr-FR" sz="2000" b="1">
                <a:solidFill>
                  <a:srgbClr val="3FC14B"/>
                </a:solidFill>
                <a:latin typeface="Comic Sans MS" charset="0"/>
                <a:sym typeface="Symbol" charset="2"/>
              </a:rPr>
              <a:t></a:t>
            </a:r>
            <a:r>
              <a:rPr lang="fr-FR" sz="2000">
                <a:solidFill>
                  <a:srgbClr val="3FC14B"/>
                </a:solidFill>
                <a:latin typeface="Comic Sans MS" charset="0"/>
              </a:rPr>
              <a:t>-</a:t>
            </a:r>
            <a:r>
              <a:rPr lang="fr-FR" sz="2000" b="1">
                <a:solidFill>
                  <a:srgbClr val="3FC14B"/>
                </a:solidFill>
                <a:latin typeface="Comic Sans MS" charset="0"/>
                <a:sym typeface="Symbol" charset="2"/>
              </a:rPr>
              <a:t></a:t>
            </a:r>
            <a:r>
              <a:rPr lang="fr-FR" sz="2000">
                <a:solidFill>
                  <a:srgbClr val="3FC14B"/>
                </a:solidFill>
                <a:latin typeface="Comic Sans MS" charset="0"/>
              </a:rPr>
              <a:t>-</a:t>
            </a:r>
            <a:r>
              <a:rPr lang="fr-FR" sz="2000" b="1">
                <a:solidFill>
                  <a:srgbClr val="3FC14B"/>
                </a:solidFill>
                <a:latin typeface="Comic Sans MS" charset="0"/>
                <a:sym typeface="Symbol" charset="2"/>
              </a:rPr>
              <a:t></a:t>
            </a:r>
            <a:r>
              <a:rPr lang="fr-FR" sz="2000">
                <a:solidFill>
                  <a:srgbClr val="3FC14B"/>
                </a:solidFill>
                <a:latin typeface="Comic Sans MS" charset="0"/>
              </a:rPr>
              <a:t>, </a:t>
            </a:r>
            <a:r>
              <a:rPr lang="fr-FR" sz="2000" b="1">
                <a:solidFill>
                  <a:srgbClr val="3FC14B"/>
                </a:solidFill>
                <a:latin typeface="Comic Sans MS" charset="0"/>
                <a:sym typeface="Symbol" charset="2"/>
              </a:rPr>
              <a:t></a:t>
            </a:r>
            <a:r>
              <a:rPr lang="fr-FR" sz="2000">
                <a:solidFill>
                  <a:srgbClr val="3FC14B"/>
                </a:solidFill>
                <a:latin typeface="Comic Sans MS" charset="0"/>
              </a:rPr>
              <a:t>-n-</a:t>
            </a:r>
            <a:r>
              <a:rPr lang="fr-FR" sz="2000" b="1">
                <a:solidFill>
                  <a:srgbClr val="3FC14B"/>
                </a:solidFill>
                <a:latin typeface="Comic Sans MS" charset="0"/>
                <a:sym typeface="Symbol" charset="2"/>
              </a:rPr>
              <a:t></a:t>
            </a:r>
            <a:r>
              <a:rPr lang="fr-FR" sz="2000" b="1">
                <a:solidFill>
                  <a:srgbClr val="3FC14B"/>
                </a:solidFill>
                <a:latin typeface="Comic Sans MS" charset="0"/>
              </a:rPr>
              <a:t>, </a:t>
            </a:r>
            <a:r>
              <a:rPr lang="fr-FR" sz="2000" b="1">
                <a:solidFill>
                  <a:srgbClr val="3FC14B"/>
                </a:solidFill>
                <a:latin typeface="Comic Sans MS" charset="0"/>
                <a:sym typeface="Symbol" charset="2"/>
              </a:rPr>
              <a:t></a:t>
            </a:r>
            <a:r>
              <a:rPr lang="fr-FR" sz="2000" b="1">
                <a:solidFill>
                  <a:srgbClr val="3FC14B"/>
                </a:solidFill>
                <a:latin typeface="Comic Sans MS" charset="0"/>
              </a:rPr>
              <a:t>-</a:t>
            </a:r>
            <a:r>
              <a:rPr lang="fr-FR" sz="2000">
                <a:solidFill>
                  <a:srgbClr val="3FC14B"/>
                </a:solidFill>
                <a:latin typeface="Comic Sans MS" charset="0"/>
              </a:rPr>
              <a:t>p</a:t>
            </a:r>
            <a:r>
              <a:rPr lang="fr-FR" sz="2000" b="1">
                <a:solidFill>
                  <a:srgbClr val="3FC14B"/>
                </a:solidFill>
                <a:latin typeface="Comic Sans MS" charset="0"/>
              </a:rPr>
              <a:t>-</a:t>
            </a:r>
            <a:r>
              <a:rPr lang="fr-FR" sz="2000" b="1">
                <a:solidFill>
                  <a:srgbClr val="3FC14B"/>
                </a:solidFill>
                <a:latin typeface="Comic Sans MS" charset="0"/>
                <a:sym typeface="Symbol" charset="2"/>
              </a:rPr>
              <a:t></a:t>
            </a:r>
          </a:p>
        </p:txBody>
      </p:sp>
      <p:sp>
        <p:nvSpPr>
          <p:cNvPr id="591896" name="Text Box 24"/>
          <p:cNvSpPr txBox="1">
            <a:spLocks noChangeArrowheads="1"/>
          </p:cNvSpPr>
          <p:nvPr/>
        </p:nvSpPr>
        <p:spPr bwMode="auto">
          <a:xfrm>
            <a:off x="5867400" y="2816225"/>
            <a:ext cx="2881313" cy="2923877"/>
          </a:xfrm>
          <a:prstGeom prst="rect">
            <a:avLst/>
          </a:prstGeom>
          <a:noFill/>
          <a:ln w="9525">
            <a:noFill/>
            <a:miter lim="800000"/>
            <a:headEnd/>
            <a:tailEnd/>
          </a:ln>
          <a:effectLst/>
        </p:spPr>
        <p:txBody>
          <a:bodyPr wrap="square">
            <a:prstTxWarp prst="textNoShape">
              <a:avLst/>
            </a:prstTxWarp>
            <a:spAutoFit/>
          </a:bodyPr>
          <a:lstStyle/>
          <a:p>
            <a:pPr eaLnBrk="0" hangingPunct="0">
              <a:lnSpc>
                <a:spcPct val="105000"/>
              </a:lnSpc>
              <a:buClr>
                <a:srgbClr val="FF3300"/>
              </a:buClr>
              <a:buSzPct val="120000"/>
              <a:buFont typeface="Wingdings" charset="2"/>
              <a:buChar char="ü"/>
            </a:pPr>
            <a:r>
              <a:rPr lang="es-ES" sz="2000" dirty="0">
                <a:latin typeface="Comic Sans MS" charset="0"/>
                <a:sym typeface="Symbol" charset="2"/>
              </a:rPr>
              <a:t>-decay gives</a:t>
            </a:r>
          </a:p>
          <a:p>
            <a:pPr eaLnBrk="0" hangingPunct="0">
              <a:lnSpc>
                <a:spcPct val="105000"/>
              </a:lnSpc>
            </a:pPr>
            <a:r>
              <a:rPr lang="es-ES" sz="2000" dirty="0">
                <a:latin typeface="Comic Sans MS" charset="0"/>
                <a:sym typeface="Symbol" charset="2"/>
              </a:rPr>
              <a:t>first information of a new isotope.</a:t>
            </a:r>
          </a:p>
          <a:p>
            <a:pPr eaLnBrk="0" hangingPunct="0">
              <a:lnSpc>
                <a:spcPct val="105000"/>
              </a:lnSpc>
            </a:pPr>
            <a:endParaRPr lang="es-ES" sz="2000" dirty="0">
              <a:solidFill>
                <a:srgbClr val="009900"/>
              </a:solidFill>
              <a:latin typeface="Comic Sans MS" charset="0"/>
              <a:sym typeface="Symbol" charset="2"/>
            </a:endParaRPr>
          </a:p>
          <a:p>
            <a:pPr eaLnBrk="0" hangingPunct="0">
              <a:buClr>
                <a:srgbClr val="FF3300"/>
              </a:buClr>
              <a:buSzPct val="120000"/>
              <a:buFont typeface="Wingdings" charset="2"/>
              <a:buChar char="ü"/>
            </a:pPr>
            <a:r>
              <a:rPr lang="es-ES" sz="2000" dirty="0">
                <a:solidFill>
                  <a:srgbClr val="000000"/>
                </a:solidFill>
                <a:latin typeface="Comic Sans MS" charset="0"/>
                <a:sym typeface="Symbol" charset="2"/>
              </a:rPr>
              <a:t>When the production is high</a:t>
            </a:r>
          </a:p>
          <a:p>
            <a:pPr eaLnBrk="0" hangingPunct="0">
              <a:buClr>
                <a:srgbClr val="FF3300"/>
              </a:buClr>
              <a:buSzPct val="120000"/>
              <a:buFont typeface="Wingdings" charset="2"/>
              <a:buNone/>
            </a:pPr>
            <a:r>
              <a:rPr lang="es-ES" sz="2000" dirty="0">
                <a:solidFill>
                  <a:srgbClr val="000000"/>
                </a:solidFill>
                <a:latin typeface="Comic Sans MS" charset="0"/>
                <a:sym typeface="Symbol" charset="2"/>
              </a:rPr>
              <a:t> detailed structure information can be achieved.</a:t>
            </a:r>
          </a:p>
        </p:txBody>
      </p:sp>
      <p:sp>
        <p:nvSpPr>
          <p:cNvPr id="25" name="Text Box 7"/>
          <p:cNvSpPr txBox="1">
            <a:spLocks noChangeArrowheads="1"/>
          </p:cNvSpPr>
          <p:nvPr/>
        </p:nvSpPr>
        <p:spPr bwMode="auto">
          <a:xfrm>
            <a:off x="1752600" y="1066800"/>
            <a:ext cx="1054100" cy="336550"/>
          </a:xfrm>
          <a:prstGeom prst="rect">
            <a:avLst/>
          </a:prstGeom>
          <a:noFill/>
          <a:ln w="12700">
            <a:noFill/>
            <a:miter lim="800000"/>
            <a:headEnd type="none" w="sm" len="sm"/>
            <a:tailEnd type="none" w="sm" len="sm"/>
          </a:ln>
          <a:effectLst/>
        </p:spPr>
        <p:txBody>
          <a:bodyPr>
            <a:prstTxWarp prst="textNoShape">
              <a:avLst/>
            </a:prstTxWarp>
            <a:spAutoFit/>
          </a:bodyPr>
          <a:lstStyle/>
          <a:p>
            <a:pPr eaLnBrk="0" hangingPunct="0">
              <a:spcBef>
                <a:spcPct val="0"/>
              </a:spcBef>
            </a:pPr>
            <a:r>
              <a:rPr lang="fr-FR" sz="1600" b="1" dirty="0">
                <a:solidFill>
                  <a:schemeClr val="tx2"/>
                </a:solidFill>
                <a:latin typeface="Comic Sans MS" charset="0"/>
              </a:rPr>
              <a:t>~1/week</a:t>
            </a:r>
          </a:p>
        </p:txBody>
      </p:sp>
      <p:sp>
        <p:nvSpPr>
          <p:cNvPr id="26" name="CuadroTexto 25"/>
          <p:cNvSpPr txBox="1"/>
          <p:nvPr/>
        </p:nvSpPr>
        <p:spPr>
          <a:xfrm>
            <a:off x="4038600" y="1066800"/>
            <a:ext cx="1371600" cy="338554"/>
          </a:xfrm>
          <a:prstGeom prst="rect">
            <a:avLst/>
          </a:prstGeom>
          <a:noFill/>
        </p:spPr>
        <p:txBody>
          <a:bodyPr wrap="square" rtlCol="0">
            <a:spAutoFit/>
          </a:bodyPr>
          <a:lstStyle/>
          <a:p>
            <a:r>
              <a:rPr lang="es-ES_tradnl" sz="1600" dirty="0" err="1">
                <a:solidFill>
                  <a:srgbClr val="009900"/>
                </a:solidFill>
                <a:latin typeface="Comic Sans MS"/>
                <a:cs typeface="Comic Sans MS"/>
              </a:rPr>
              <a:t>Existence</a:t>
            </a:r>
            <a:endParaRPr lang="es-ES_tradnl" sz="1600" dirty="0">
              <a:solidFill>
                <a:srgbClr val="009900"/>
              </a:solidFill>
              <a:latin typeface="Comic Sans MS"/>
              <a:cs typeface="Comic Sans MS"/>
            </a:endParaRPr>
          </a:p>
        </p:txBody>
      </p:sp>
      <p:sp>
        <p:nvSpPr>
          <p:cNvPr id="27" name="Line 12"/>
          <p:cNvSpPr>
            <a:spLocks noChangeShapeType="1"/>
          </p:cNvSpPr>
          <p:nvPr/>
        </p:nvSpPr>
        <p:spPr bwMode="auto">
          <a:xfrm flipH="1">
            <a:off x="4495800" y="1397000"/>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28" name="CuadroTexto 27"/>
          <p:cNvSpPr txBox="1"/>
          <p:nvPr/>
        </p:nvSpPr>
        <p:spPr>
          <a:xfrm>
            <a:off x="5943600" y="990600"/>
            <a:ext cx="3429000" cy="923330"/>
          </a:xfrm>
          <a:prstGeom prst="rect">
            <a:avLst/>
          </a:prstGeom>
          <a:noFill/>
        </p:spPr>
        <p:txBody>
          <a:bodyPr wrap="square" rtlCol="0">
            <a:spAutoFit/>
          </a:bodyPr>
          <a:lstStyle/>
          <a:p>
            <a:r>
              <a:rPr lang="fr-FR" b="1" dirty="0">
                <a:sym typeface="Wingdings" charset="2"/>
              </a:rPr>
              <a:t>Z=107, 108, 109, … à GSI</a:t>
            </a:r>
          </a:p>
          <a:p>
            <a:r>
              <a:rPr lang="fr-FR" b="1" dirty="0">
                <a:sym typeface="Wingdings" charset="2"/>
              </a:rPr>
              <a:t> Z &lt; 40  GANIL, GSI, RIKEN, MSU</a:t>
            </a:r>
            <a:endParaRPr lang="fr-FR" b="1" dirty="0"/>
          </a:p>
          <a:p>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18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8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24000" y="76200"/>
            <a:ext cx="6781800" cy="646331"/>
          </a:xfrm>
          <a:prstGeom prst="rect">
            <a:avLst/>
          </a:prstGeom>
          <a:noFill/>
        </p:spPr>
        <p:txBody>
          <a:bodyPr wrap="square" rtlCol="0">
            <a:spAutoFit/>
          </a:bodyPr>
          <a:lstStyle/>
          <a:p>
            <a:r>
              <a:rPr lang="es-ES_tradnl" sz="3600" dirty="0" err="1">
                <a:latin typeface="Comic Sans MS"/>
                <a:cs typeface="Comic Sans MS"/>
              </a:rPr>
              <a:t>Why</a:t>
            </a:r>
            <a:r>
              <a:rPr lang="es-ES_tradnl" sz="3600" dirty="0">
                <a:latin typeface="Comic Sans MS"/>
                <a:cs typeface="Comic Sans MS"/>
              </a:rPr>
              <a:t> </a:t>
            </a:r>
            <a:r>
              <a:rPr lang="es-ES_tradnl" sz="3600" dirty="0" err="1">
                <a:latin typeface="Comic Sans MS"/>
                <a:cs typeface="Comic Sans MS"/>
              </a:rPr>
              <a:t>Study</a:t>
            </a:r>
            <a:r>
              <a:rPr lang="es-ES_tradnl" sz="3600" dirty="0">
                <a:latin typeface="Comic Sans MS"/>
                <a:cs typeface="Comic Sans MS"/>
              </a:rPr>
              <a:t> </a:t>
            </a:r>
            <a:r>
              <a:rPr lang="es-ES_tradnl" sz="3600" dirty="0" err="1">
                <a:latin typeface="Comic Sans MS"/>
                <a:cs typeface="Comic Sans MS"/>
              </a:rPr>
              <a:t>Exotic</a:t>
            </a:r>
            <a:r>
              <a:rPr lang="es-ES_tradnl" sz="3600" dirty="0">
                <a:latin typeface="Comic Sans MS"/>
                <a:cs typeface="Comic Sans MS"/>
              </a:rPr>
              <a:t> </a:t>
            </a:r>
            <a:r>
              <a:rPr lang="es-ES_tradnl" sz="3600" dirty="0" err="1">
                <a:latin typeface="Comic Sans MS"/>
                <a:cs typeface="Comic Sans MS"/>
              </a:rPr>
              <a:t>Nuclei</a:t>
            </a:r>
            <a:r>
              <a:rPr lang="es-ES_tradnl" sz="3600" dirty="0">
                <a:latin typeface="Comic Sans MS"/>
                <a:cs typeface="Comic Sans MS"/>
              </a:rPr>
              <a:t>?</a:t>
            </a:r>
          </a:p>
        </p:txBody>
      </p:sp>
      <p:sp>
        <p:nvSpPr>
          <p:cNvPr id="3" name="CuadroTexto 2"/>
          <p:cNvSpPr txBox="1"/>
          <p:nvPr/>
        </p:nvSpPr>
        <p:spPr>
          <a:xfrm>
            <a:off x="304800" y="914400"/>
            <a:ext cx="2819400" cy="2031325"/>
          </a:xfrm>
          <a:prstGeom prst="rect">
            <a:avLst/>
          </a:prstGeom>
          <a:noFill/>
        </p:spPr>
        <p:txBody>
          <a:bodyPr wrap="square" rtlCol="0">
            <a:spAutoFit/>
          </a:bodyPr>
          <a:lstStyle/>
          <a:p>
            <a:r>
              <a:rPr lang="es-ES_tradnl" dirty="0"/>
              <a:t>Explore </a:t>
            </a:r>
            <a:r>
              <a:rPr lang="es-ES_tradnl" dirty="0" err="1"/>
              <a:t>the</a:t>
            </a:r>
            <a:r>
              <a:rPr lang="es-ES_tradnl" dirty="0"/>
              <a:t> </a:t>
            </a:r>
            <a:r>
              <a:rPr lang="es-ES_tradnl" dirty="0" err="1"/>
              <a:t>different</a:t>
            </a:r>
            <a:r>
              <a:rPr lang="es-ES_tradnl" dirty="0"/>
              <a:t> </a:t>
            </a:r>
            <a:r>
              <a:rPr lang="es-ES_tradnl" dirty="0" err="1"/>
              <a:t>degrees</a:t>
            </a:r>
            <a:r>
              <a:rPr lang="es-ES_tradnl" dirty="0"/>
              <a:t> </a:t>
            </a:r>
            <a:r>
              <a:rPr lang="es-ES_tradnl" dirty="0" err="1"/>
              <a:t>of</a:t>
            </a:r>
            <a:r>
              <a:rPr lang="es-ES_tradnl" dirty="0"/>
              <a:t> </a:t>
            </a:r>
            <a:r>
              <a:rPr lang="es-ES_tradnl" dirty="0" err="1"/>
              <a:t>freedom</a:t>
            </a:r>
            <a:r>
              <a:rPr lang="es-ES_tradnl" dirty="0"/>
              <a:t> </a:t>
            </a:r>
            <a:r>
              <a:rPr lang="es-ES_tradnl" dirty="0" err="1"/>
              <a:t>of</a:t>
            </a:r>
            <a:r>
              <a:rPr lang="es-ES_tradnl" dirty="0"/>
              <a:t> </a:t>
            </a:r>
            <a:r>
              <a:rPr lang="es-ES_tradnl" dirty="0" err="1"/>
              <a:t>the</a:t>
            </a:r>
            <a:r>
              <a:rPr lang="es-ES_tradnl" dirty="0"/>
              <a:t> </a:t>
            </a:r>
            <a:r>
              <a:rPr lang="es-ES_tradnl" dirty="0" err="1"/>
              <a:t>system</a:t>
            </a:r>
            <a:r>
              <a:rPr lang="es-ES_tradnl" dirty="0"/>
              <a:t> in</a:t>
            </a:r>
          </a:p>
          <a:p>
            <a:r>
              <a:rPr lang="es-ES_tradnl" dirty="0"/>
              <a:t> </a:t>
            </a:r>
            <a:r>
              <a:rPr lang="es-ES_tradnl" dirty="0" err="1"/>
              <a:t>isospin</a:t>
            </a:r>
            <a:r>
              <a:rPr lang="es-ES_tradnl" dirty="0"/>
              <a:t>, T, </a:t>
            </a:r>
          </a:p>
          <a:p>
            <a:r>
              <a:rPr lang="es-ES_tradnl" dirty="0"/>
              <a:t>in </a:t>
            </a:r>
            <a:r>
              <a:rPr lang="es-ES_tradnl" dirty="0" err="1"/>
              <a:t>excitation</a:t>
            </a:r>
            <a:r>
              <a:rPr lang="es-ES_tradnl" dirty="0"/>
              <a:t> </a:t>
            </a:r>
            <a:r>
              <a:rPr lang="es-ES_tradnl" dirty="0" err="1"/>
              <a:t>energy</a:t>
            </a:r>
            <a:r>
              <a:rPr lang="es-ES_tradnl" dirty="0"/>
              <a:t>, </a:t>
            </a:r>
            <a:r>
              <a:rPr lang="fr-FR" b="1" dirty="0">
                <a:solidFill>
                  <a:srgbClr val="FF0000"/>
                </a:solidFill>
              </a:rPr>
              <a:t>E</a:t>
            </a:r>
            <a:r>
              <a:rPr lang="fr-FR" b="1" baseline="-25000" dirty="0">
                <a:solidFill>
                  <a:srgbClr val="FF0000"/>
                </a:solidFill>
              </a:rPr>
              <a:t>x</a:t>
            </a:r>
            <a:r>
              <a:rPr lang="fr-FR" b="1" dirty="0"/>
              <a:t>, </a:t>
            </a:r>
            <a:endParaRPr lang="es-ES_tradnl" dirty="0"/>
          </a:p>
          <a:p>
            <a:r>
              <a:rPr lang="es-ES_tradnl" dirty="0"/>
              <a:t> </a:t>
            </a:r>
            <a:r>
              <a:rPr lang="es-ES_tradnl" dirty="0" err="1"/>
              <a:t>spin</a:t>
            </a:r>
            <a:r>
              <a:rPr lang="fr-FR" b="1" dirty="0"/>
              <a:t>, </a:t>
            </a:r>
            <a:r>
              <a:rPr lang="fr-FR" b="1" dirty="0">
                <a:solidFill>
                  <a:srgbClr val="FF0000"/>
                </a:solidFill>
              </a:rPr>
              <a:t>J,</a:t>
            </a:r>
            <a:endParaRPr lang="es-ES_tradnl" dirty="0"/>
          </a:p>
          <a:p>
            <a:r>
              <a:rPr lang="es-ES_tradnl" dirty="0" err="1"/>
              <a:t>level</a:t>
            </a:r>
            <a:r>
              <a:rPr lang="es-ES_tradnl" dirty="0"/>
              <a:t> </a:t>
            </a:r>
            <a:r>
              <a:rPr lang="es-ES_tradnl" dirty="0" err="1"/>
              <a:t>density</a:t>
            </a:r>
            <a:r>
              <a:rPr lang="fr-FR" b="1" dirty="0"/>
              <a:t>, </a:t>
            </a:r>
            <a:r>
              <a:rPr lang="fr-FR" b="1" dirty="0">
                <a:solidFill>
                  <a:srgbClr val="FF0000"/>
                </a:solidFill>
                <a:latin typeface="Symbol" charset="2"/>
              </a:rPr>
              <a:t>r</a:t>
            </a:r>
            <a:endParaRPr lang="es-ES_tradnl" dirty="0"/>
          </a:p>
        </p:txBody>
      </p:sp>
      <p:sp>
        <p:nvSpPr>
          <p:cNvPr id="4" name="AutoShape 24"/>
          <p:cNvSpPr>
            <a:spLocks/>
          </p:cNvSpPr>
          <p:nvPr/>
        </p:nvSpPr>
        <p:spPr bwMode="auto">
          <a:xfrm>
            <a:off x="3289300" y="1171941"/>
            <a:ext cx="215900" cy="1799859"/>
          </a:xfrm>
          <a:prstGeom prst="leftBrace">
            <a:avLst>
              <a:gd name="adj1" fmla="val 55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5" name="Rectangle 31"/>
          <p:cNvSpPr>
            <a:spLocks noChangeArrowheads="1"/>
          </p:cNvSpPr>
          <p:nvPr/>
        </p:nvSpPr>
        <p:spPr bwMode="auto">
          <a:xfrm>
            <a:off x="3429000" y="3352801"/>
            <a:ext cx="5410200" cy="2819399"/>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6" name="Picture 29" descr="shells-evol"/>
          <p:cNvPicPr>
            <a:picLocks noChangeAspect="1" noChangeArrowheads="1"/>
          </p:cNvPicPr>
          <p:nvPr/>
        </p:nvPicPr>
        <p:blipFill>
          <a:blip r:embed="rId2"/>
          <a:srcRect/>
          <a:stretch>
            <a:fillRect/>
          </a:stretch>
        </p:blipFill>
        <p:spPr bwMode="auto">
          <a:xfrm>
            <a:off x="3611961" y="3429000"/>
            <a:ext cx="5024040" cy="2630488"/>
          </a:xfrm>
          <a:prstGeom prst="rect">
            <a:avLst/>
          </a:prstGeom>
          <a:noFill/>
        </p:spPr>
      </p:pic>
      <p:sp>
        <p:nvSpPr>
          <p:cNvPr id="7" name="CuadroTexto 6"/>
          <p:cNvSpPr txBox="1"/>
          <p:nvPr/>
        </p:nvSpPr>
        <p:spPr>
          <a:xfrm>
            <a:off x="3657600" y="1219200"/>
            <a:ext cx="4724400" cy="369332"/>
          </a:xfrm>
          <a:prstGeom prst="rect">
            <a:avLst/>
          </a:prstGeom>
          <a:noFill/>
        </p:spPr>
        <p:txBody>
          <a:bodyPr wrap="square" rtlCol="0">
            <a:spAutoFit/>
          </a:bodyPr>
          <a:lstStyle/>
          <a:p>
            <a:endParaRPr lang="es-ES_tradnl" dirty="0"/>
          </a:p>
        </p:txBody>
      </p:sp>
      <p:sp>
        <p:nvSpPr>
          <p:cNvPr id="8" name="CuadroTexto 7"/>
          <p:cNvSpPr txBox="1"/>
          <p:nvPr/>
        </p:nvSpPr>
        <p:spPr>
          <a:xfrm>
            <a:off x="3581400" y="1066800"/>
            <a:ext cx="4495800" cy="381000"/>
          </a:xfrm>
          <a:prstGeom prst="rect">
            <a:avLst/>
          </a:prstGeom>
          <a:noFill/>
        </p:spPr>
        <p:txBody>
          <a:bodyPr wrap="square" rtlCol="0">
            <a:spAutoFit/>
          </a:bodyPr>
          <a:lstStyle/>
          <a:p>
            <a:r>
              <a:rPr lang="es-ES_tradnl" dirty="0" err="1"/>
              <a:t>Stringent</a:t>
            </a:r>
            <a:r>
              <a:rPr lang="es-ES_tradnl" dirty="0"/>
              <a:t> test </a:t>
            </a:r>
            <a:r>
              <a:rPr lang="es-ES_tradnl" dirty="0" err="1"/>
              <a:t>of</a:t>
            </a:r>
            <a:r>
              <a:rPr lang="es-ES_tradnl" dirty="0"/>
              <a:t> </a:t>
            </a:r>
            <a:r>
              <a:rPr lang="es-ES_tradnl" dirty="0" err="1"/>
              <a:t>Theoretical</a:t>
            </a:r>
            <a:r>
              <a:rPr lang="es-ES_tradnl" dirty="0"/>
              <a:t> </a:t>
            </a:r>
            <a:r>
              <a:rPr lang="es-ES_tradnl" dirty="0" err="1"/>
              <a:t>Models</a:t>
            </a:r>
            <a:endParaRPr lang="es-ES_tradnl" dirty="0"/>
          </a:p>
        </p:txBody>
      </p:sp>
      <p:sp>
        <p:nvSpPr>
          <p:cNvPr id="9" name="CuadroTexto 8"/>
          <p:cNvSpPr txBox="1"/>
          <p:nvPr/>
        </p:nvSpPr>
        <p:spPr>
          <a:xfrm>
            <a:off x="3581400" y="1447800"/>
            <a:ext cx="4343400" cy="369332"/>
          </a:xfrm>
          <a:prstGeom prst="rect">
            <a:avLst/>
          </a:prstGeom>
          <a:noFill/>
        </p:spPr>
        <p:txBody>
          <a:bodyPr wrap="square" rtlCol="0">
            <a:spAutoFit/>
          </a:bodyPr>
          <a:lstStyle/>
          <a:p>
            <a:r>
              <a:rPr lang="es-ES_tradnl" dirty="0" err="1"/>
              <a:t>Observation</a:t>
            </a:r>
            <a:r>
              <a:rPr lang="es-ES_tradnl" dirty="0"/>
              <a:t> </a:t>
            </a:r>
            <a:r>
              <a:rPr lang="es-ES_tradnl" dirty="0" err="1"/>
              <a:t>of</a:t>
            </a:r>
            <a:r>
              <a:rPr lang="es-ES_tradnl" dirty="0"/>
              <a:t> </a:t>
            </a:r>
            <a:r>
              <a:rPr lang="es-ES_tradnl" dirty="0" err="1"/>
              <a:t>new</a:t>
            </a:r>
            <a:r>
              <a:rPr lang="es-ES_tradnl" dirty="0"/>
              <a:t> </a:t>
            </a:r>
            <a:r>
              <a:rPr lang="es-ES_tradnl" dirty="0" err="1"/>
              <a:t>decay</a:t>
            </a:r>
            <a:r>
              <a:rPr lang="es-ES_tradnl" dirty="0"/>
              <a:t> </a:t>
            </a:r>
            <a:r>
              <a:rPr lang="es-ES_tradnl" dirty="0" err="1"/>
              <a:t>modes</a:t>
            </a:r>
            <a:endParaRPr lang="es-ES_tradnl" dirty="0"/>
          </a:p>
        </p:txBody>
      </p:sp>
      <p:sp>
        <p:nvSpPr>
          <p:cNvPr id="10" name="CuadroTexto 9"/>
          <p:cNvSpPr txBox="1"/>
          <p:nvPr/>
        </p:nvSpPr>
        <p:spPr>
          <a:xfrm>
            <a:off x="3581400" y="2209800"/>
            <a:ext cx="3352800" cy="369332"/>
          </a:xfrm>
          <a:prstGeom prst="rect">
            <a:avLst/>
          </a:prstGeom>
          <a:noFill/>
        </p:spPr>
        <p:txBody>
          <a:bodyPr wrap="square" rtlCol="0">
            <a:spAutoFit/>
          </a:bodyPr>
          <a:lstStyle/>
          <a:p>
            <a:r>
              <a:rPr lang="es-ES_tradnl" dirty="0"/>
              <a:t>Halo </a:t>
            </a:r>
            <a:r>
              <a:rPr lang="es-ES_tradnl" dirty="0" err="1"/>
              <a:t>structure</a:t>
            </a:r>
            <a:endParaRPr lang="es-ES_tradnl" dirty="0"/>
          </a:p>
        </p:txBody>
      </p:sp>
      <p:sp>
        <p:nvSpPr>
          <p:cNvPr id="11" name="CuadroTexto 10"/>
          <p:cNvSpPr txBox="1"/>
          <p:nvPr/>
        </p:nvSpPr>
        <p:spPr>
          <a:xfrm>
            <a:off x="3581400" y="2590800"/>
            <a:ext cx="3352800" cy="369332"/>
          </a:xfrm>
          <a:prstGeom prst="rect">
            <a:avLst/>
          </a:prstGeom>
          <a:noFill/>
        </p:spPr>
        <p:txBody>
          <a:bodyPr wrap="square" rtlCol="0">
            <a:spAutoFit/>
          </a:bodyPr>
          <a:lstStyle/>
          <a:p>
            <a:r>
              <a:rPr lang="es-ES_tradnl" dirty="0" err="1"/>
              <a:t>Evolution</a:t>
            </a:r>
            <a:r>
              <a:rPr lang="es-ES_tradnl" dirty="0"/>
              <a:t> </a:t>
            </a:r>
            <a:r>
              <a:rPr lang="es-ES_tradnl" dirty="0" err="1"/>
              <a:t>of</a:t>
            </a:r>
            <a:r>
              <a:rPr lang="es-ES_tradnl" dirty="0"/>
              <a:t> </a:t>
            </a:r>
            <a:r>
              <a:rPr lang="es-ES_tradnl" dirty="0" err="1"/>
              <a:t>shell</a:t>
            </a:r>
            <a:r>
              <a:rPr lang="es-ES_tradnl" dirty="0"/>
              <a:t> </a:t>
            </a:r>
            <a:r>
              <a:rPr lang="es-ES_tradnl" dirty="0" err="1"/>
              <a:t>structure</a:t>
            </a:r>
            <a:endParaRPr lang="es-ES_tradnl" dirty="0"/>
          </a:p>
        </p:txBody>
      </p:sp>
      <p:sp>
        <p:nvSpPr>
          <p:cNvPr id="13" name="CuadroTexto 12"/>
          <p:cNvSpPr txBox="1"/>
          <p:nvPr/>
        </p:nvSpPr>
        <p:spPr>
          <a:xfrm>
            <a:off x="3581400" y="1828800"/>
            <a:ext cx="4343400" cy="369332"/>
          </a:xfrm>
          <a:prstGeom prst="rect">
            <a:avLst/>
          </a:prstGeom>
          <a:noFill/>
        </p:spPr>
        <p:txBody>
          <a:bodyPr wrap="square" rtlCol="0">
            <a:spAutoFit/>
          </a:bodyPr>
          <a:lstStyle/>
          <a:p>
            <a:r>
              <a:rPr lang="es-ES_tradnl" dirty="0" err="1"/>
              <a:t>Measurement</a:t>
            </a:r>
            <a:r>
              <a:rPr lang="es-ES_tradnl" dirty="0"/>
              <a:t> </a:t>
            </a:r>
            <a:r>
              <a:rPr lang="es-ES_tradnl" dirty="0" err="1"/>
              <a:t>of</a:t>
            </a:r>
            <a:r>
              <a:rPr lang="es-ES_tradnl" dirty="0"/>
              <a:t> </a:t>
            </a:r>
            <a:r>
              <a:rPr lang="es-ES_tradnl" dirty="0" err="1"/>
              <a:t>astrophysical</a:t>
            </a:r>
            <a:r>
              <a:rPr lang="es-ES_tradnl" dirty="0"/>
              <a:t> </a:t>
            </a:r>
            <a:r>
              <a:rPr lang="es-ES_tradnl" dirty="0" err="1"/>
              <a:t>interest</a:t>
            </a:r>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 presetClass="entr" presetSubtype="4" accel="50000" decel="5000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additive="base">
                                        <p:cTn id="9" dur="500" fill="hold"/>
                                        <p:tgtEl>
                                          <p:spTgt spid="8"/>
                                        </p:tgtEl>
                                        <p:attrNameLst>
                                          <p:attrName>ppt_x</p:attrName>
                                        </p:attrNameLst>
                                      </p:cBhvr>
                                      <p:tavLst>
                                        <p:tav tm="0">
                                          <p:val>
                                            <p:strVal val="#ppt_x"/>
                                          </p:val>
                                        </p:tav>
                                        <p:tav tm="100000">
                                          <p:val>
                                            <p:strVal val="#ppt_x"/>
                                          </p:val>
                                        </p:tav>
                                      </p:tavLst>
                                    </p:anim>
                                    <p:anim calcmode="lin" valueType="num">
                                      <p:cBhvr additive="base">
                                        <p:cTn id="10" dur="500" fill="hold"/>
                                        <p:tgtEl>
                                          <p:spTgt spid="8"/>
                                        </p:tgtEl>
                                        <p:attrNameLst>
                                          <p:attrName>ppt_y</p:attrName>
                                        </p:attrNameLst>
                                      </p:cBhvr>
                                      <p:tavLst>
                                        <p:tav tm="0">
                                          <p:val>
                                            <p:strVal val="1+#ppt_h/2"/>
                                          </p:val>
                                        </p:tav>
                                        <p:tav tm="100000">
                                          <p:val>
                                            <p:strVal val="#ppt_y"/>
                                          </p:val>
                                        </p:tav>
                                      </p:tavLst>
                                    </p:anim>
                                  </p:childTnLst>
                                </p:cTn>
                              </p:par>
                            </p:childTnLst>
                          </p:cTn>
                        </p:par>
                        <p:par>
                          <p:cTn id="11" fill="hold">
                            <p:stCondLst>
                              <p:cond delay="500"/>
                            </p:stCondLst>
                            <p:childTnLst>
                              <p:par>
                                <p:cTn id="12" presetID="2" presetClass="entr" presetSubtype="4" accel="50000" decel="5000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2000" fill="hold"/>
                                        <p:tgtEl>
                                          <p:spTgt spid="9"/>
                                        </p:tgtEl>
                                        <p:attrNameLst>
                                          <p:attrName>ppt_x</p:attrName>
                                        </p:attrNameLst>
                                      </p:cBhvr>
                                      <p:tavLst>
                                        <p:tav tm="0">
                                          <p:val>
                                            <p:strVal val="#ppt_x"/>
                                          </p:val>
                                        </p:tav>
                                        <p:tav tm="100000">
                                          <p:val>
                                            <p:strVal val="#ppt_x"/>
                                          </p:val>
                                        </p:tav>
                                      </p:tavLst>
                                    </p:anim>
                                    <p:anim calcmode="lin" valueType="num">
                                      <p:cBhvr additive="base">
                                        <p:cTn id="15" dur="2000" fill="hold"/>
                                        <p:tgtEl>
                                          <p:spTgt spid="9"/>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000" fill="hold"/>
                                        <p:tgtEl>
                                          <p:spTgt spid="13"/>
                                        </p:tgtEl>
                                        <p:attrNameLst>
                                          <p:attrName>ppt_x</p:attrName>
                                        </p:attrNameLst>
                                      </p:cBhvr>
                                      <p:tavLst>
                                        <p:tav tm="0">
                                          <p:val>
                                            <p:strVal val="#ppt_x"/>
                                          </p:val>
                                        </p:tav>
                                        <p:tav tm="100000">
                                          <p:val>
                                            <p:strVal val="#ppt_x"/>
                                          </p:val>
                                        </p:tav>
                                      </p:tavLst>
                                    </p:anim>
                                    <p:anim calcmode="lin" valueType="num">
                                      <p:cBhvr additive="base">
                                        <p:cTn id="20"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1"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500"/>
                            </p:stCondLst>
                            <p:childTnLst>
                              <p:par>
                                <p:cTn id="31" presetID="1"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par>
                          <p:cTn id="33" fill="hold">
                            <p:stCondLst>
                              <p:cond delay="5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2000" fill="hold"/>
                                        <p:tgtEl>
                                          <p:spTgt spid="11"/>
                                        </p:tgtEl>
                                        <p:attrNameLst>
                                          <p:attrName>ppt_x</p:attrName>
                                        </p:attrNameLst>
                                      </p:cBhvr>
                                      <p:tavLst>
                                        <p:tav tm="0">
                                          <p:val>
                                            <p:strVal val="#ppt_x"/>
                                          </p:val>
                                        </p:tav>
                                        <p:tav tm="100000">
                                          <p:val>
                                            <p:strVal val="#ppt_x"/>
                                          </p:val>
                                        </p:tav>
                                      </p:tavLst>
                                    </p:anim>
                                    <p:anim calcmode="lin" valueType="num">
                                      <p:cBhvr additive="base">
                                        <p:cTn id="37"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9" grpId="0"/>
      <p:bldP spid="10"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362200" y="76200"/>
            <a:ext cx="4038600" cy="646331"/>
          </a:xfrm>
          <a:prstGeom prst="rect">
            <a:avLst/>
          </a:prstGeom>
          <a:noFill/>
        </p:spPr>
        <p:txBody>
          <a:bodyPr wrap="square" rtlCol="0">
            <a:spAutoFit/>
          </a:bodyPr>
          <a:lstStyle/>
          <a:p>
            <a:r>
              <a:rPr lang="es-ES_tradnl" sz="3600" dirty="0" err="1">
                <a:latin typeface="Comic Sans MS"/>
                <a:cs typeface="Comic Sans MS"/>
              </a:rPr>
              <a:t>Physics</a:t>
            </a:r>
            <a:r>
              <a:rPr lang="es-ES_tradnl" sz="3600" dirty="0">
                <a:latin typeface="Comic Sans MS"/>
                <a:cs typeface="Comic Sans MS"/>
              </a:rPr>
              <a:t> </a:t>
            </a:r>
            <a:r>
              <a:rPr lang="es-ES_tradnl" sz="3600" dirty="0" err="1">
                <a:latin typeface="Comic Sans MS"/>
                <a:cs typeface="Comic Sans MS"/>
              </a:rPr>
              <a:t>interest</a:t>
            </a:r>
            <a:r>
              <a:rPr lang="es-ES_tradnl" sz="3600" dirty="0">
                <a:latin typeface="Comic Sans MS"/>
                <a:cs typeface="Comic Sans MS"/>
              </a:rPr>
              <a:t>?</a:t>
            </a:r>
          </a:p>
        </p:txBody>
      </p:sp>
      <p:sp>
        <p:nvSpPr>
          <p:cNvPr id="3" name="CuadroTexto 2"/>
          <p:cNvSpPr txBox="1"/>
          <p:nvPr/>
        </p:nvSpPr>
        <p:spPr>
          <a:xfrm>
            <a:off x="914400" y="1143000"/>
            <a:ext cx="7185992" cy="1615827"/>
          </a:xfrm>
          <a:prstGeom prst="rect">
            <a:avLst/>
          </a:prstGeom>
          <a:noFill/>
        </p:spPr>
        <p:txBody>
          <a:bodyPr wrap="square" rtlCol="0">
            <a:spAutoFit/>
          </a:bodyPr>
          <a:lstStyle/>
          <a:p>
            <a:pPr>
              <a:lnSpc>
                <a:spcPct val="150000"/>
              </a:lnSpc>
            </a:pPr>
            <a:r>
              <a:rPr lang="es-ES_tradnl" dirty="0" err="1"/>
              <a:t>Correlations</a:t>
            </a:r>
            <a:r>
              <a:rPr lang="es-ES_tradnl" dirty="0"/>
              <a:t>: 	</a:t>
            </a:r>
            <a:r>
              <a:rPr lang="es-ES_tradnl" dirty="0" err="1"/>
              <a:t>Pairs</a:t>
            </a:r>
            <a:r>
              <a:rPr lang="es-ES_tradnl" dirty="0"/>
              <a:t>,</a:t>
            </a:r>
          </a:p>
          <a:p>
            <a:pPr>
              <a:lnSpc>
                <a:spcPct val="150000"/>
              </a:lnSpc>
            </a:pPr>
            <a:r>
              <a:rPr lang="es-ES_tradnl" dirty="0"/>
              <a:t>		</a:t>
            </a:r>
            <a:r>
              <a:rPr lang="es-ES_tradnl" dirty="0" err="1"/>
              <a:t>influence</a:t>
            </a:r>
            <a:r>
              <a:rPr lang="es-ES_tradnl" dirty="0"/>
              <a:t> </a:t>
            </a:r>
            <a:r>
              <a:rPr lang="es-ES_tradnl" dirty="0" err="1"/>
              <a:t>of</a:t>
            </a:r>
            <a:r>
              <a:rPr lang="es-ES_tradnl" dirty="0"/>
              <a:t> </a:t>
            </a:r>
            <a:r>
              <a:rPr lang="es-ES_tradnl" dirty="0" err="1"/>
              <a:t>collective</a:t>
            </a:r>
            <a:r>
              <a:rPr lang="es-ES_tradnl" dirty="0"/>
              <a:t> </a:t>
            </a:r>
            <a:r>
              <a:rPr lang="es-ES_tradnl" dirty="0" err="1"/>
              <a:t>modes</a:t>
            </a:r>
            <a:r>
              <a:rPr lang="es-ES_tradnl" dirty="0"/>
              <a:t> (</a:t>
            </a:r>
            <a:r>
              <a:rPr lang="es-ES_tradnl" dirty="0" err="1"/>
              <a:t>Giant</a:t>
            </a:r>
            <a:r>
              <a:rPr lang="es-ES_tradnl" dirty="0"/>
              <a:t> </a:t>
            </a:r>
            <a:r>
              <a:rPr lang="es-ES_tradnl" dirty="0" err="1"/>
              <a:t>Resonances</a:t>
            </a:r>
            <a:r>
              <a:rPr lang="es-ES_tradnl" dirty="0"/>
              <a:t>)</a:t>
            </a:r>
          </a:p>
          <a:p>
            <a:pPr>
              <a:lnSpc>
                <a:spcPct val="150000"/>
              </a:lnSpc>
            </a:pPr>
            <a:r>
              <a:rPr lang="es-ES_tradnl" dirty="0"/>
              <a:t>		</a:t>
            </a:r>
            <a:r>
              <a:rPr lang="es-ES_tradnl" dirty="0" err="1"/>
              <a:t>Inflence</a:t>
            </a:r>
            <a:r>
              <a:rPr lang="es-ES_tradnl" dirty="0"/>
              <a:t> </a:t>
            </a:r>
            <a:r>
              <a:rPr lang="es-ES_tradnl" dirty="0" err="1"/>
              <a:t>of</a:t>
            </a:r>
            <a:r>
              <a:rPr lang="es-ES_tradnl" dirty="0"/>
              <a:t> halo </a:t>
            </a:r>
            <a:r>
              <a:rPr lang="es-ES_tradnl" dirty="0" err="1"/>
              <a:t>or</a:t>
            </a:r>
            <a:r>
              <a:rPr lang="es-ES_tradnl" dirty="0"/>
              <a:t> skin </a:t>
            </a:r>
            <a:r>
              <a:rPr lang="es-ES_tradnl" dirty="0" err="1"/>
              <a:t>of</a:t>
            </a:r>
            <a:r>
              <a:rPr lang="es-ES_tradnl" dirty="0"/>
              <a:t> </a:t>
            </a:r>
            <a:r>
              <a:rPr lang="es-ES_tradnl" dirty="0" err="1"/>
              <a:t>neutrons</a:t>
            </a:r>
            <a:endParaRPr lang="es-ES_tradnl" dirty="0"/>
          </a:p>
          <a:p>
            <a:r>
              <a:rPr lang="es-ES_tradnl" dirty="0"/>
              <a:t>		</a:t>
            </a:r>
          </a:p>
        </p:txBody>
      </p:sp>
      <p:sp>
        <p:nvSpPr>
          <p:cNvPr id="4" name="CuadroTexto 3"/>
          <p:cNvSpPr txBox="1"/>
          <p:nvPr/>
        </p:nvSpPr>
        <p:spPr>
          <a:xfrm>
            <a:off x="914400" y="2731483"/>
            <a:ext cx="7696200" cy="646331"/>
          </a:xfrm>
          <a:prstGeom prst="rect">
            <a:avLst/>
          </a:prstGeom>
          <a:noFill/>
        </p:spPr>
        <p:txBody>
          <a:bodyPr wrap="square" rtlCol="0">
            <a:spAutoFit/>
          </a:bodyPr>
          <a:lstStyle/>
          <a:p>
            <a:r>
              <a:rPr lang="es-ES_tradnl" dirty="0" err="1"/>
              <a:t>Extension</a:t>
            </a:r>
            <a:r>
              <a:rPr lang="es-ES_tradnl" dirty="0"/>
              <a:t> </a:t>
            </a:r>
            <a:r>
              <a:rPr lang="es-ES_tradnl" dirty="0" err="1"/>
              <a:t>of</a:t>
            </a:r>
            <a:r>
              <a:rPr lang="es-ES_tradnl" dirty="0"/>
              <a:t> </a:t>
            </a:r>
            <a:r>
              <a:rPr lang="es-ES_tradnl" dirty="0" err="1"/>
              <a:t>rare</a:t>
            </a:r>
            <a:r>
              <a:rPr lang="es-ES_tradnl" dirty="0"/>
              <a:t> </a:t>
            </a:r>
            <a:r>
              <a:rPr lang="es-ES_tradnl" dirty="0" err="1"/>
              <a:t>phenomena</a:t>
            </a:r>
            <a:r>
              <a:rPr lang="es-ES_tradnl" dirty="0"/>
              <a:t> in </a:t>
            </a:r>
            <a:r>
              <a:rPr lang="es-ES_tradnl" dirty="0" err="1"/>
              <a:t>the</a:t>
            </a:r>
            <a:r>
              <a:rPr lang="es-ES_tradnl" dirty="0"/>
              <a:t> </a:t>
            </a:r>
            <a:r>
              <a:rPr lang="es-ES_tradnl" dirty="0" err="1"/>
              <a:t>space</a:t>
            </a:r>
            <a:r>
              <a:rPr lang="es-ES_tradnl" dirty="0"/>
              <a:t> </a:t>
            </a:r>
            <a:r>
              <a:rPr lang="es-ES_tradnl" dirty="0" err="1"/>
              <a:t>of</a:t>
            </a:r>
            <a:r>
              <a:rPr lang="es-ES_tradnl" dirty="0"/>
              <a:t> Z, N, J, Ex, </a:t>
            </a:r>
            <a:r>
              <a:rPr lang="es-ES_tradnl" dirty="0" err="1"/>
              <a:t>superdeformation</a:t>
            </a:r>
            <a:r>
              <a:rPr lang="es-ES_tradnl" dirty="0"/>
              <a:t>, </a:t>
            </a:r>
          </a:p>
          <a:p>
            <a:endParaRPr lang="es-ES_tradnl" dirty="0"/>
          </a:p>
        </p:txBody>
      </p:sp>
      <p:sp>
        <p:nvSpPr>
          <p:cNvPr id="5" name="CuadroTexto 4"/>
          <p:cNvSpPr txBox="1"/>
          <p:nvPr/>
        </p:nvSpPr>
        <p:spPr>
          <a:xfrm>
            <a:off x="1115616" y="3717032"/>
            <a:ext cx="5867400" cy="2308324"/>
          </a:xfrm>
          <a:prstGeom prst="rect">
            <a:avLst/>
          </a:prstGeom>
          <a:noFill/>
        </p:spPr>
        <p:txBody>
          <a:bodyPr wrap="square" rtlCol="0">
            <a:spAutoFit/>
          </a:bodyPr>
          <a:lstStyle/>
          <a:p>
            <a:r>
              <a:rPr lang="es-ES_tradnl" dirty="0" err="1"/>
              <a:t>Study</a:t>
            </a:r>
            <a:r>
              <a:rPr lang="es-ES_tradnl" dirty="0"/>
              <a:t> </a:t>
            </a:r>
            <a:r>
              <a:rPr lang="es-ES_tradnl" dirty="0" err="1"/>
              <a:t>of</a:t>
            </a:r>
            <a:r>
              <a:rPr lang="es-ES_tradnl" dirty="0"/>
              <a:t>:		</a:t>
            </a:r>
            <a:r>
              <a:rPr lang="es-ES_tradnl" b="1" dirty="0" err="1"/>
              <a:t>Double</a:t>
            </a:r>
            <a:r>
              <a:rPr lang="es-ES_tradnl" b="1" dirty="0"/>
              <a:t> </a:t>
            </a:r>
            <a:r>
              <a:rPr lang="es-ES_tradnl" b="1" dirty="0" err="1"/>
              <a:t>magic</a:t>
            </a:r>
            <a:r>
              <a:rPr lang="es-ES_tradnl" b="1" dirty="0"/>
              <a:t> </a:t>
            </a:r>
            <a:r>
              <a:rPr lang="es-ES_tradnl" b="1" dirty="0" err="1"/>
              <a:t>nuclei</a:t>
            </a:r>
            <a:endParaRPr lang="es-ES_tradnl" b="1" dirty="0"/>
          </a:p>
          <a:p>
            <a:r>
              <a:rPr lang="es-ES_tradnl" b="1" dirty="0"/>
              <a:t>		</a:t>
            </a:r>
            <a:r>
              <a:rPr lang="es-ES_tradnl" b="1" dirty="0" err="1"/>
              <a:t>Semi</a:t>
            </a:r>
            <a:r>
              <a:rPr lang="es-ES_tradnl" b="1" dirty="0"/>
              <a:t>-</a:t>
            </a:r>
            <a:r>
              <a:rPr lang="es-ES_tradnl" b="1" dirty="0" err="1"/>
              <a:t>magic</a:t>
            </a:r>
            <a:r>
              <a:rPr lang="es-ES_tradnl" b="1" dirty="0"/>
              <a:t> </a:t>
            </a:r>
            <a:r>
              <a:rPr lang="es-ES_tradnl" b="1" dirty="0" err="1"/>
              <a:t>nuclei</a:t>
            </a:r>
            <a:endParaRPr lang="es-ES_tradnl" b="1" dirty="0"/>
          </a:p>
          <a:p>
            <a:r>
              <a:rPr lang="es-ES_tradnl" b="1" dirty="0"/>
              <a:t>		</a:t>
            </a:r>
            <a:r>
              <a:rPr lang="es-ES_tradnl" b="1" dirty="0" err="1"/>
              <a:t>Region</a:t>
            </a:r>
            <a:r>
              <a:rPr lang="es-ES_tradnl" b="1" dirty="0"/>
              <a:t> </a:t>
            </a:r>
            <a:r>
              <a:rPr lang="es-ES_tradnl" b="1" dirty="0" err="1"/>
              <a:t>of</a:t>
            </a:r>
            <a:r>
              <a:rPr lang="es-ES_tradnl" b="1" dirty="0"/>
              <a:t> </a:t>
            </a:r>
            <a:r>
              <a:rPr lang="es-ES_tradnl" b="1" dirty="0" err="1"/>
              <a:t>shape</a:t>
            </a:r>
            <a:r>
              <a:rPr lang="es-ES_tradnl" b="1" dirty="0"/>
              <a:t> </a:t>
            </a:r>
            <a:r>
              <a:rPr lang="es-ES_tradnl" b="1" dirty="0" err="1"/>
              <a:t>transtions</a:t>
            </a:r>
            <a:endParaRPr lang="es-ES_tradnl" b="1" dirty="0"/>
          </a:p>
          <a:p>
            <a:r>
              <a:rPr lang="es-ES_tradnl" b="1" dirty="0"/>
              <a:t>		</a:t>
            </a:r>
            <a:r>
              <a:rPr lang="es-ES_tradnl" b="1" dirty="0" err="1"/>
              <a:t>Nuclei</a:t>
            </a:r>
            <a:r>
              <a:rPr lang="es-ES_tradnl" b="1" dirty="0"/>
              <a:t> </a:t>
            </a:r>
            <a:r>
              <a:rPr lang="es-ES_tradnl" b="1" dirty="0" err="1"/>
              <a:t>with</a:t>
            </a:r>
            <a:r>
              <a:rPr lang="es-ES_tradnl" b="1" dirty="0"/>
              <a:t> </a:t>
            </a:r>
            <a:r>
              <a:rPr lang="fr-FR" b="1" dirty="0"/>
              <a:t>N~Z </a:t>
            </a:r>
          </a:p>
          <a:p>
            <a:r>
              <a:rPr lang="fr-FR" b="1" dirty="0"/>
              <a:t>		</a:t>
            </a:r>
            <a:r>
              <a:rPr lang="fr-FR" b="1" dirty="0" err="1"/>
              <a:t>Nuclei</a:t>
            </a:r>
            <a:r>
              <a:rPr lang="fr-FR" b="1" dirty="0"/>
              <a:t> </a:t>
            </a:r>
            <a:r>
              <a:rPr lang="fr-FR" b="1" dirty="0" err="1"/>
              <a:t>with</a:t>
            </a:r>
            <a:r>
              <a:rPr lang="fr-FR" b="1" dirty="0"/>
              <a:t> N &gt;&gt; Z, halo </a:t>
            </a:r>
            <a:r>
              <a:rPr lang="fr-FR" b="1" dirty="0" err="1"/>
              <a:t>nuclei</a:t>
            </a:r>
            <a:endParaRPr lang="fr-FR" b="1" dirty="0"/>
          </a:p>
          <a:p>
            <a:r>
              <a:rPr lang="fr-FR" b="1" dirty="0"/>
              <a:t>		</a:t>
            </a:r>
            <a:r>
              <a:rPr lang="fr-FR" b="1" dirty="0" err="1"/>
              <a:t>Nuclei</a:t>
            </a:r>
            <a:r>
              <a:rPr lang="fr-FR" b="1" dirty="0"/>
              <a:t> </a:t>
            </a:r>
            <a:r>
              <a:rPr lang="fr-FR" b="1" dirty="0" err="1"/>
              <a:t>very</a:t>
            </a:r>
            <a:r>
              <a:rPr lang="fr-FR" b="1" dirty="0"/>
              <a:t> </a:t>
            </a:r>
            <a:r>
              <a:rPr lang="fr-FR" b="1" dirty="0" err="1"/>
              <a:t>deformed</a:t>
            </a:r>
            <a:endParaRPr lang="fr-FR" b="1" dirty="0"/>
          </a:p>
          <a:p>
            <a:r>
              <a:rPr lang="fr-FR" b="1" dirty="0"/>
              <a:t>		</a:t>
            </a:r>
            <a:r>
              <a:rPr lang="fr-FR" b="1" dirty="0" err="1"/>
              <a:t>Nuclei</a:t>
            </a:r>
            <a:r>
              <a:rPr lang="fr-FR" b="1" dirty="0"/>
              <a:t> of </a:t>
            </a:r>
            <a:r>
              <a:rPr lang="fr-FR" b="1" dirty="0" err="1"/>
              <a:t>astrophysical</a:t>
            </a:r>
            <a:r>
              <a:rPr lang="fr-FR" b="1" dirty="0"/>
              <a:t> </a:t>
            </a:r>
            <a:r>
              <a:rPr lang="fr-FR" b="1" dirty="0" err="1"/>
              <a:t>interest</a:t>
            </a:r>
            <a:endParaRPr lang="es-ES_tradnl" b="1" dirty="0"/>
          </a:p>
          <a:p>
            <a:endParaRPr lang="es-ES_trad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71414"/>
            <a:ext cx="8229600" cy="783000"/>
          </a:xfrm>
        </p:spPr>
        <p:txBody>
          <a:bodyPr>
            <a:normAutofit/>
          </a:bodyPr>
          <a:lstStyle/>
          <a:p>
            <a:pPr eaLnBrk="1" hangingPunct="1"/>
            <a:r>
              <a:rPr lang="es-ES_tradnl" sz="3600" dirty="0" err="1">
                <a:latin typeface="Comic Sans MS"/>
                <a:ea typeface="ＭＳ Ｐゴシック" pitchFamily="-111" charset="-128"/>
                <a:cs typeface="Comic Sans MS"/>
              </a:rPr>
              <a:t>Production</a:t>
            </a:r>
            <a:r>
              <a:rPr lang="es-ES_tradnl" sz="3600" dirty="0">
                <a:latin typeface="Comic Sans MS"/>
                <a:ea typeface="ＭＳ Ｐゴシック" pitchFamily="-111" charset="-128"/>
                <a:cs typeface="Comic Sans MS"/>
              </a:rPr>
              <a:t> </a:t>
            </a:r>
            <a:r>
              <a:rPr lang="es-ES_tradnl" sz="3600" dirty="0" err="1">
                <a:latin typeface="Comic Sans MS"/>
                <a:ea typeface="ＭＳ Ｐゴシック" pitchFamily="-111" charset="-128"/>
                <a:cs typeface="Comic Sans MS"/>
              </a:rPr>
              <a:t>Methods</a:t>
            </a:r>
            <a:endParaRPr lang="es-ES_tradnl" sz="3600" dirty="0">
              <a:latin typeface="Comic Sans MS"/>
              <a:ea typeface="ＭＳ Ｐゴシック" pitchFamily="-111" charset="-128"/>
              <a:cs typeface="Comic Sans MS"/>
            </a:endParaRPr>
          </a:p>
        </p:txBody>
      </p:sp>
      <p:pic>
        <p:nvPicPr>
          <p:cNvPr id="10244" name="Picture 5"/>
          <p:cNvPicPr>
            <a:picLocks noChangeAspect="1" noChangeArrowheads="1"/>
          </p:cNvPicPr>
          <p:nvPr/>
        </p:nvPicPr>
        <p:blipFill>
          <a:blip r:embed="rId2" cstate="print"/>
          <a:srcRect/>
          <a:stretch>
            <a:fillRect/>
          </a:stretch>
        </p:blipFill>
        <p:spPr bwMode="auto">
          <a:xfrm>
            <a:off x="128642" y="914400"/>
            <a:ext cx="8939158" cy="5334000"/>
          </a:xfrm>
          <a:prstGeom prst="rect">
            <a:avLst/>
          </a:prstGeom>
          <a:noFill/>
          <a:ln w="9525">
            <a:noFill/>
            <a:miter lim="800000"/>
            <a:headEnd/>
            <a:tailEnd/>
          </a:ln>
        </p:spPr>
      </p:pic>
      <p:sp>
        <p:nvSpPr>
          <p:cNvPr id="10245" name="CuadroTexto 4"/>
          <p:cNvSpPr txBox="1">
            <a:spLocks noChangeArrowheads="1"/>
          </p:cNvSpPr>
          <p:nvPr/>
        </p:nvSpPr>
        <p:spPr bwMode="auto">
          <a:xfrm>
            <a:off x="609600" y="1336675"/>
            <a:ext cx="2530475" cy="307975"/>
          </a:xfrm>
          <a:prstGeom prst="rect">
            <a:avLst/>
          </a:prstGeom>
          <a:noFill/>
          <a:ln w="9525">
            <a:noFill/>
            <a:miter lim="800000"/>
            <a:headEnd/>
            <a:tailEnd/>
          </a:ln>
        </p:spPr>
        <p:txBody>
          <a:bodyPr wrap="none">
            <a:prstTxWarp prst="textNoShape">
              <a:avLst/>
            </a:prstTxWarp>
            <a:spAutoFit/>
          </a:bodyPr>
          <a:lstStyle/>
          <a:p>
            <a:r>
              <a:rPr lang="es-ES_tradnl" sz="1400">
                <a:solidFill>
                  <a:srgbClr val="FF0000"/>
                </a:solidFill>
              </a:rPr>
              <a:t>B</a:t>
            </a:r>
            <a:r>
              <a:rPr lang="en-GB" sz="1400">
                <a:solidFill>
                  <a:srgbClr val="FF0000"/>
                </a:solidFill>
              </a:rPr>
              <a:t>eam</a:t>
            </a:r>
            <a:r>
              <a:rPr lang="en-GB" sz="1400"/>
              <a:t>  </a:t>
            </a:r>
            <a:r>
              <a:rPr lang="es-ES_tradnl" sz="1400">
                <a:sym typeface="Wingdings" pitchFamily="-111" charset="2"/>
              </a:rPr>
              <a:t> </a:t>
            </a:r>
            <a:r>
              <a:rPr lang="es-ES_tradnl" sz="1400">
                <a:solidFill>
                  <a:srgbClr val="0000FF"/>
                </a:solidFill>
                <a:sym typeface="Wingdings" pitchFamily="-111" charset="2"/>
              </a:rPr>
              <a:t> </a:t>
            </a:r>
            <a:r>
              <a:rPr lang="en-GB" sz="1400">
                <a:solidFill>
                  <a:srgbClr val="0000FF"/>
                </a:solidFill>
              </a:rPr>
              <a:t>target </a:t>
            </a:r>
            <a:r>
              <a:rPr lang="es-ES_tradnl" sz="1400">
                <a:sym typeface="Wingdings" pitchFamily="-111" charset="2"/>
              </a:rPr>
              <a:t> products</a:t>
            </a:r>
            <a:endParaRPr lang="en-GB" sz="1400"/>
          </a:p>
        </p:txBody>
      </p:sp>
      <p:sp>
        <p:nvSpPr>
          <p:cNvPr id="10246" name="Rectángulo 7"/>
          <p:cNvSpPr>
            <a:spLocks noChangeArrowheads="1"/>
          </p:cNvSpPr>
          <p:nvPr/>
        </p:nvSpPr>
        <p:spPr bwMode="auto">
          <a:xfrm>
            <a:off x="152400" y="2370138"/>
            <a:ext cx="1054100" cy="338137"/>
          </a:xfrm>
          <a:prstGeom prst="rect">
            <a:avLst/>
          </a:prstGeom>
          <a:noFill/>
          <a:ln w="9525">
            <a:noFill/>
            <a:miter lim="800000"/>
            <a:headEnd/>
            <a:tailEnd/>
          </a:ln>
        </p:spPr>
        <p:txBody>
          <a:bodyPr wrap="none">
            <a:prstTxWarp prst="textNoShape">
              <a:avLst/>
            </a:prstTxWarp>
            <a:spAutoFit/>
          </a:bodyPr>
          <a:lstStyle/>
          <a:p>
            <a:r>
              <a:rPr lang="es-ES_tradnl" sz="1600" dirty="0" err="1"/>
              <a:t>h</a:t>
            </a:r>
            <a:r>
              <a:rPr lang="en-GB" sz="1600" dirty="0" err="1"/>
              <a:t>eavy</a:t>
            </a:r>
            <a:r>
              <a:rPr lang="en-GB" sz="1600" dirty="0"/>
              <a:t> ion</a:t>
            </a:r>
          </a:p>
        </p:txBody>
      </p:sp>
      <p:sp>
        <p:nvSpPr>
          <p:cNvPr id="10247" name="Rectángulo 8"/>
          <p:cNvSpPr>
            <a:spLocks noChangeArrowheads="1"/>
          </p:cNvSpPr>
          <p:nvPr/>
        </p:nvSpPr>
        <p:spPr bwMode="auto">
          <a:xfrm>
            <a:off x="457200" y="3395663"/>
            <a:ext cx="298450" cy="338137"/>
          </a:xfrm>
          <a:prstGeom prst="rect">
            <a:avLst/>
          </a:prstGeom>
          <a:noFill/>
          <a:ln w="9525">
            <a:noFill/>
            <a:miter lim="800000"/>
            <a:headEnd/>
            <a:tailEnd/>
          </a:ln>
        </p:spPr>
        <p:txBody>
          <a:bodyPr wrap="none">
            <a:prstTxWarp prst="textNoShape">
              <a:avLst/>
            </a:prstTxWarp>
            <a:spAutoFit/>
          </a:bodyPr>
          <a:lstStyle/>
          <a:p>
            <a:r>
              <a:rPr lang="en-GB" sz="1600" dirty="0" err="1"/>
              <a:t>p</a:t>
            </a:r>
            <a:endParaRPr lang="en-GB" sz="1600" dirty="0"/>
          </a:p>
        </p:txBody>
      </p:sp>
      <p:sp>
        <p:nvSpPr>
          <p:cNvPr id="10248" name="Rectángulo 9"/>
          <p:cNvSpPr>
            <a:spLocks noChangeArrowheads="1"/>
          </p:cNvSpPr>
          <p:nvPr/>
        </p:nvSpPr>
        <p:spPr bwMode="auto">
          <a:xfrm>
            <a:off x="0" y="5757863"/>
            <a:ext cx="1054100" cy="338137"/>
          </a:xfrm>
          <a:prstGeom prst="rect">
            <a:avLst/>
          </a:prstGeom>
          <a:noFill/>
          <a:ln w="9525">
            <a:noFill/>
            <a:miter lim="800000"/>
            <a:headEnd/>
            <a:tailEnd/>
          </a:ln>
        </p:spPr>
        <p:txBody>
          <a:bodyPr wrap="none">
            <a:prstTxWarp prst="textNoShape">
              <a:avLst/>
            </a:prstTxWarp>
            <a:spAutoFit/>
          </a:bodyPr>
          <a:lstStyle/>
          <a:p>
            <a:r>
              <a:rPr lang="es-ES_tradnl" sz="1600" dirty="0" err="1"/>
              <a:t>h</a:t>
            </a:r>
            <a:r>
              <a:rPr lang="en-GB" sz="1600" dirty="0" err="1"/>
              <a:t>eavy</a:t>
            </a:r>
            <a:r>
              <a:rPr lang="en-GB" sz="1600" dirty="0"/>
              <a:t> ion</a:t>
            </a:r>
          </a:p>
        </p:txBody>
      </p:sp>
      <p:sp>
        <p:nvSpPr>
          <p:cNvPr id="10249" name="Rectángulo 10"/>
          <p:cNvSpPr>
            <a:spLocks noChangeArrowheads="1"/>
          </p:cNvSpPr>
          <p:nvPr/>
        </p:nvSpPr>
        <p:spPr bwMode="auto">
          <a:xfrm>
            <a:off x="381000" y="4614863"/>
            <a:ext cx="490538" cy="338137"/>
          </a:xfrm>
          <a:prstGeom prst="rect">
            <a:avLst/>
          </a:prstGeom>
          <a:noFill/>
          <a:ln w="9525">
            <a:noFill/>
            <a:miter lim="800000"/>
            <a:headEnd/>
            <a:tailEnd/>
          </a:ln>
        </p:spPr>
        <p:txBody>
          <a:bodyPr wrap="none">
            <a:prstTxWarp prst="textNoShape">
              <a:avLst/>
            </a:prstTxWarp>
            <a:spAutoFit/>
          </a:bodyPr>
          <a:lstStyle/>
          <a:p>
            <a:r>
              <a:rPr lang="en-GB" sz="1600" dirty="0" err="1"/>
              <a:t>p/n</a:t>
            </a:r>
            <a:endParaRPr lang="en-GB" sz="16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9.5|27.9|75.6|30.7|13.3|16.2|8.7"/>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11742</TotalTime>
  <Words>2703</Words>
  <Application>Microsoft Macintosh PowerPoint</Application>
  <PresentationFormat>Presentación en pantalla (4:3)</PresentationFormat>
  <Paragraphs>635</Paragraphs>
  <Slides>39</Slides>
  <Notes>12</Notes>
  <HiddenSlides>0</HiddenSlides>
  <MMClips>0</MMClips>
  <ScaleCrop>false</ScaleCrop>
  <HeadingPairs>
    <vt:vector size="8" baseType="variant">
      <vt:variant>
        <vt:lpstr>Fuentes usadas</vt:lpstr>
      </vt:variant>
      <vt:variant>
        <vt:i4>18</vt:i4>
      </vt:variant>
      <vt:variant>
        <vt:lpstr>Tema</vt:lpstr>
      </vt:variant>
      <vt:variant>
        <vt:i4>1</vt:i4>
      </vt:variant>
      <vt:variant>
        <vt:lpstr>Servidores OLE incrustados</vt:lpstr>
      </vt:variant>
      <vt:variant>
        <vt:i4>2</vt:i4>
      </vt:variant>
      <vt:variant>
        <vt:lpstr>Títulos de diapositiva</vt:lpstr>
      </vt:variant>
      <vt:variant>
        <vt:i4>39</vt:i4>
      </vt:variant>
    </vt:vector>
  </HeadingPairs>
  <TitlesOfParts>
    <vt:vector size="60" baseType="lpstr">
      <vt:lpstr>ＭＳ Ｐゴシック</vt:lpstr>
      <vt:lpstr>Apple Chancery</vt:lpstr>
      <vt:lpstr>Arial</vt:lpstr>
      <vt:lpstr>Arial Narrow</vt:lpstr>
      <vt:lpstr>Bitstream Vera Sans</vt:lpstr>
      <vt:lpstr>Calibri</vt:lpstr>
      <vt:lpstr>Comic Sans MS</vt:lpstr>
      <vt:lpstr>Copperplate</vt:lpstr>
      <vt:lpstr>Franklin Gothic Medium Cond</vt:lpstr>
      <vt:lpstr>Helvetica Neue</vt:lpstr>
      <vt:lpstr>Lucida Sans</vt:lpstr>
      <vt:lpstr>Monotype Sorts</vt:lpstr>
      <vt:lpstr>Nucleus-Arial</vt:lpstr>
      <vt:lpstr>Symbol</vt:lpstr>
      <vt:lpstr>Tahoma</vt:lpstr>
      <vt:lpstr>Times New Roman</vt:lpstr>
      <vt:lpstr>Verdana</vt:lpstr>
      <vt:lpstr>Wingdings</vt:lpstr>
      <vt:lpstr>Tema de Office</vt:lpstr>
      <vt:lpstr>Ecuación</vt:lpstr>
      <vt:lpstr>Photo Editor Photo</vt:lpstr>
      <vt:lpstr>Presentación de PowerPoint</vt:lpstr>
      <vt:lpstr>Exotic Nuclei and Radiactive Beams</vt:lpstr>
      <vt:lpstr>Presentación de PowerPoint</vt:lpstr>
      <vt:lpstr>Presentación de PowerPoint</vt:lpstr>
      <vt:lpstr>Production</vt:lpstr>
      <vt:lpstr>Presentación de PowerPoint</vt:lpstr>
      <vt:lpstr>Presentación de PowerPoint</vt:lpstr>
      <vt:lpstr>Presentación de PowerPoint</vt:lpstr>
      <vt:lpstr>Production Methods</vt:lpstr>
      <vt:lpstr>Presentación de PowerPoint</vt:lpstr>
      <vt:lpstr>Presentación de PowerPoint</vt:lpstr>
      <vt:lpstr>Presentación de PowerPoint</vt:lpstr>
      <vt:lpstr>Separation at High Energy</vt:lpstr>
      <vt:lpstr>Fragment Separator - FRS</vt:lpstr>
      <vt:lpstr>In flight method</vt:lpstr>
      <vt:lpstr>In-Flight Method (80’s) </vt:lpstr>
      <vt:lpstr>Different Spectrometer</vt:lpstr>
      <vt:lpstr>Presentación de PowerPoint</vt:lpstr>
      <vt:lpstr>Presentación de PowerPoint</vt:lpstr>
      <vt:lpstr>Steady increase of Beam Current @ RIKEN (japan)</vt:lpstr>
      <vt:lpstr>Isotope production </vt:lpstr>
      <vt:lpstr>ISOLDE Isotope Separation On-Line</vt:lpstr>
      <vt:lpstr>Target – Ion-source matrix: a chemical laboratory</vt:lpstr>
      <vt:lpstr>ISOLDE Main potential</vt:lpstr>
      <vt:lpstr>Surface &amp; plasma ionization  </vt:lpstr>
      <vt:lpstr>Laser Ionization source </vt:lpstr>
      <vt:lpstr>Presentación de PowerPoint</vt:lpstr>
      <vt:lpstr>The ISOLDE facility and set-ups</vt:lpstr>
      <vt:lpstr>Presentación de PowerPoint</vt:lpstr>
      <vt:lpstr>Presentación de PowerPoint</vt:lpstr>
      <vt:lpstr>Presentación de PowerPoint</vt:lpstr>
      <vt:lpstr>Central Topics for NuSTAR at FAIR</vt:lpstr>
      <vt:lpstr>HISPEC &amp; DESPEC  @ FAIR</vt:lpstr>
      <vt:lpstr>The HIE-ISOLDE Project</vt:lpstr>
      <vt:lpstr>Presentación de PowerPoint</vt:lpstr>
      <vt:lpstr>Identification and Measurement of fragments</vt:lpstr>
      <vt:lpstr>Presentación de PowerPoint</vt:lpstr>
      <vt:lpstr>Production of nuclei @ GANIL</vt:lpstr>
      <vt:lpstr>Reaction at High Energy @GSI   R3B @ FAIR</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 de Microsoft Office</cp:lastModifiedBy>
  <cp:revision>723</cp:revision>
  <cp:lastPrinted>2012-03-05T10:35:09Z</cp:lastPrinted>
  <dcterms:created xsi:type="dcterms:W3CDTF">2012-03-05T10:51:04Z</dcterms:created>
  <dcterms:modified xsi:type="dcterms:W3CDTF">2021-05-11T09:01:24Z</dcterms:modified>
</cp:coreProperties>
</file>