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41" r:id="rId1"/>
  </p:sldMasterIdLst>
  <p:notesMasterIdLst>
    <p:notesMasterId r:id="rId53"/>
  </p:notesMasterIdLst>
  <p:handoutMasterIdLst>
    <p:handoutMasterId r:id="rId54"/>
  </p:handoutMasterIdLst>
  <p:sldIdLst>
    <p:sldId id="462" r:id="rId2"/>
    <p:sldId id="989" r:id="rId3"/>
    <p:sldId id="980" r:id="rId4"/>
    <p:sldId id="977" r:id="rId5"/>
    <p:sldId id="963" r:id="rId6"/>
    <p:sldId id="965" r:id="rId7"/>
    <p:sldId id="964" r:id="rId8"/>
    <p:sldId id="939" r:id="rId9"/>
    <p:sldId id="861" r:id="rId10"/>
    <p:sldId id="382" r:id="rId11"/>
    <p:sldId id="968" r:id="rId12"/>
    <p:sldId id="969" r:id="rId13"/>
    <p:sldId id="966" r:id="rId14"/>
    <p:sldId id="981" r:id="rId15"/>
    <p:sldId id="992" r:id="rId16"/>
    <p:sldId id="1000" r:id="rId17"/>
    <p:sldId id="987" r:id="rId18"/>
    <p:sldId id="970" r:id="rId19"/>
    <p:sldId id="986" r:id="rId20"/>
    <p:sldId id="1012" r:id="rId21"/>
    <p:sldId id="978" r:id="rId22"/>
    <p:sldId id="971" r:id="rId23"/>
    <p:sldId id="990" r:id="rId24"/>
    <p:sldId id="995" r:id="rId25"/>
    <p:sldId id="973" r:id="rId26"/>
    <p:sldId id="972" r:id="rId27"/>
    <p:sldId id="1008" r:id="rId28"/>
    <p:sldId id="1009" r:id="rId29"/>
    <p:sldId id="1010" r:id="rId30"/>
    <p:sldId id="991" r:id="rId31"/>
    <p:sldId id="993" r:id="rId32"/>
    <p:sldId id="994" r:id="rId33"/>
    <p:sldId id="999" r:id="rId34"/>
    <p:sldId id="975" r:id="rId35"/>
    <p:sldId id="996" r:id="rId36"/>
    <p:sldId id="983" r:id="rId37"/>
    <p:sldId id="984" r:id="rId38"/>
    <p:sldId id="997" r:id="rId39"/>
    <p:sldId id="998" r:id="rId40"/>
    <p:sldId id="1003" r:id="rId41"/>
    <p:sldId id="976" r:id="rId42"/>
    <p:sldId id="1002" r:id="rId43"/>
    <p:sldId id="988" r:id="rId44"/>
    <p:sldId id="331" r:id="rId45"/>
    <p:sldId id="961" r:id="rId46"/>
    <p:sldId id="1007" r:id="rId47"/>
    <p:sldId id="1006" r:id="rId48"/>
    <p:sldId id="1005" r:id="rId49"/>
    <p:sldId id="1011" r:id="rId50"/>
    <p:sldId id="1001" r:id="rId51"/>
    <p:sldId id="979" r:id="rId52"/>
  </p:sldIdLst>
  <p:sldSz cx="12192000" cy="6858000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432FF"/>
    <a:srgbClr val="0000FF"/>
    <a:srgbClr val="FFFFFF"/>
    <a:srgbClr val="C5E0B4"/>
    <a:srgbClr val="D0CECE"/>
    <a:srgbClr val="00FDFF"/>
    <a:srgbClr val="00FA00"/>
    <a:srgbClr val="0096FF"/>
    <a:srgbClr val="008F00"/>
    <a:srgbClr val="9437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9CF1AB2-1976-4502-BF36-3FF5EA218861}" styleName="中間スタイル 4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D7AC3CCA-C797-4891-BE02-D94E43425B78}" styleName="スタイル (中間)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E8034E78-7F5D-4C2E-B375-FC64B27BC917}" styleName="スタイル (濃色)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スタイル (濃色)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2838BEF-8BB2-4498-84A7-C5851F593DF1}" styleName="中間スタイル 4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429" autoAdjust="0"/>
    <p:restoredTop sz="94651" autoAdjust="0"/>
  </p:normalViewPr>
  <p:slideViewPr>
    <p:cSldViewPr>
      <p:cViewPr varScale="1">
        <p:scale>
          <a:sx n="110" d="100"/>
          <a:sy n="110" d="100"/>
        </p:scale>
        <p:origin x="872" y="17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03" d="100"/>
          <a:sy n="103" d="100"/>
        </p:scale>
        <p:origin x="4032" y="81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943236F7-4664-455E-BC07-0CDCE21554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2" y="2"/>
            <a:ext cx="2918621" cy="494813"/>
          </a:xfrm>
          <a:prstGeom prst="rect">
            <a:avLst/>
          </a:prstGeom>
        </p:spPr>
        <p:txBody>
          <a:bodyPr vert="horz" lIns="90644" tIns="45322" rIns="90644" bIns="45322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0431DEB9-9004-426F-A335-67E0A3C1849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15573" y="2"/>
            <a:ext cx="2918621" cy="494813"/>
          </a:xfrm>
          <a:prstGeom prst="rect">
            <a:avLst/>
          </a:prstGeom>
        </p:spPr>
        <p:txBody>
          <a:bodyPr vert="horz" lIns="90644" tIns="45322" rIns="90644" bIns="45322" rtlCol="0"/>
          <a:lstStyle>
            <a:lvl1pPr algn="r">
              <a:defRPr sz="1200"/>
            </a:lvl1pPr>
          </a:lstStyle>
          <a:p>
            <a:fld id="{23400795-29AB-4324-96AE-7F802EE6482E}" type="datetimeFigureOut">
              <a:rPr kumimoji="1" lang="ja-JP" altLang="en-US" smtClean="0"/>
              <a:pPr/>
              <a:t>2022/7/1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B95136CF-7728-43A0-B27C-D0DDF271B7E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2" y="9371503"/>
            <a:ext cx="2918621" cy="494813"/>
          </a:xfrm>
          <a:prstGeom prst="rect">
            <a:avLst/>
          </a:prstGeom>
        </p:spPr>
        <p:txBody>
          <a:bodyPr vert="horz" lIns="90644" tIns="45322" rIns="90644" bIns="45322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F9A165A7-74BC-48CC-80C3-CE94A50EC5B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15573" y="9371503"/>
            <a:ext cx="2918621" cy="494813"/>
          </a:xfrm>
          <a:prstGeom prst="rect">
            <a:avLst/>
          </a:prstGeom>
        </p:spPr>
        <p:txBody>
          <a:bodyPr vert="horz" lIns="90644" tIns="45322" rIns="90644" bIns="45322" rtlCol="0" anchor="b"/>
          <a:lstStyle>
            <a:lvl1pPr algn="r">
              <a:defRPr sz="1200"/>
            </a:lvl1pPr>
          </a:lstStyle>
          <a:p>
            <a:fld id="{F1503A65-AD4E-4996-98EA-0537A51CC4C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0063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2"/>
            <a:ext cx="2918831" cy="495029"/>
          </a:xfrm>
          <a:prstGeom prst="rect">
            <a:avLst/>
          </a:prstGeom>
        </p:spPr>
        <p:txBody>
          <a:bodyPr vert="horz" lIns="91427" tIns="45714" rIns="91427" bIns="45714" rtlCol="0"/>
          <a:lstStyle>
            <a:lvl1pPr algn="l">
              <a:defRPr sz="1200" b="0" i="0"/>
            </a:lvl1pPr>
          </a:lstStyle>
          <a:p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6" y="2"/>
            <a:ext cx="2918831" cy="495029"/>
          </a:xfrm>
          <a:prstGeom prst="rect">
            <a:avLst/>
          </a:prstGeom>
        </p:spPr>
        <p:txBody>
          <a:bodyPr vert="horz" lIns="91427" tIns="45714" rIns="91427" bIns="45714" rtlCol="0"/>
          <a:lstStyle>
            <a:lvl1pPr algn="r">
              <a:defRPr sz="1200" b="0" i="0"/>
            </a:lvl1pPr>
          </a:lstStyle>
          <a:p>
            <a:fld id="{E1F90248-EE6A-492B-9478-0BEDDAFA9DDF}" type="datetimeFigureOut">
              <a:rPr lang="ja-JP" altLang="en-US" smtClean="0"/>
              <a:pPr/>
              <a:t>2022/7/1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3488"/>
            <a:ext cx="591661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7" tIns="45714" rIns="91427" bIns="45714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748167"/>
            <a:ext cx="5388610" cy="3884861"/>
          </a:xfrm>
          <a:prstGeom prst="rect">
            <a:avLst/>
          </a:prstGeom>
        </p:spPr>
        <p:txBody>
          <a:bodyPr vert="horz" lIns="91427" tIns="45714" rIns="91427" bIns="45714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 dirty="0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 dirty="0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 dirty="0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 dirty="0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371286"/>
            <a:ext cx="2918831" cy="495028"/>
          </a:xfrm>
          <a:prstGeom prst="rect">
            <a:avLst/>
          </a:prstGeom>
        </p:spPr>
        <p:txBody>
          <a:bodyPr vert="horz" lIns="91427" tIns="45714" rIns="91427" bIns="45714" rtlCol="0" anchor="b"/>
          <a:lstStyle>
            <a:lvl1pPr algn="l">
              <a:defRPr sz="1200" b="0" i="0"/>
            </a:lvl1pPr>
          </a:lstStyle>
          <a:p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6" y="9371286"/>
            <a:ext cx="2918831" cy="495028"/>
          </a:xfrm>
          <a:prstGeom prst="rect">
            <a:avLst/>
          </a:prstGeom>
        </p:spPr>
        <p:txBody>
          <a:bodyPr vert="horz" lIns="91427" tIns="45714" rIns="91427" bIns="45714" rtlCol="0" anchor="b"/>
          <a:lstStyle>
            <a:lvl1pPr algn="r">
              <a:defRPr sz="1200" b="0" i="0"/>
            </a:lvl1pPr>
          </a:lstStyle>
          <a:p>
            <a:fld id="{9B63B2ED-D70A-4E8F-96F9-541B53228F1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917948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b="0" i="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b="0" i="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b="0" i="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b="0" i="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b="0" i="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6CFAA6-6A77-2C48-A021-C371AF8FFFDA}" type="slidenum">
              <a:rPr lang="ja-JP" altLang="en-US" smtClean="0"/>
              <a:pPr/>
              <a:t>8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110389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02A980-5825-47B8-9A62-24973D3DBC80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89489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02A980-5825-47B8-9A62-24973D3DBC80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71188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63B2ED-D70A-4E8F-96F9-541B53228F15}" type="slidenum">
              <a:rPr lang="ja-JP" altLang="en-US" smtClean="0"/>
              <a:pPr/>
              <a:t>19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157317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63B2ED-D70A-4E8F-96F9-541B53228F15}" type="slidenum">
              <a:rPr lang="ja-JP" altLang="en-US" smtClean="0"/>
              <a:pPr/>
              <a:t>44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5874600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564" y="41335"/>
            <a:ext cx="11456869" cy="6443459"/>
          </a:xfrm>
          <a:prstGeom prst="rect">
            <a:avLst/>
          </a:prstGeom>
        </p:spPr>
      </p:pic>
      <p:sp>
        <p:nvSpPr>
          <p:cNvPr id="11" name="正方形/長方形 10"/>
          <p:cNvSpPr/>
          <p:nvPr userDrawn="1"/>
        </p:nvSpPr>
        <p:spPr>
          <a:xfrm>
            <a:off x="11067083" y="-4242"/>
            <a:ext cx="936104" cy="1194272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 userDrawn="1"/>
        </p:nvSpPr>
        <p:spPr>
          <a:xfrm>
            <a:off x="0" y="-6922"/>
            <a:ext cx="12192000" cy="134938"/>
          </a:xfrm>
          <a:prstGeom prst="rect">
            <a:avLst/>
          </a:prstGeom>
          <a:solidFill>
            <a:srgbClr val="987D1C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cxnSp>
        <p:nvCxnSpPr>
          <p:cNvPr id="8" name="直線コネクタ 7"/>
          <p:cNvCxnSpPr/>
          <p:nvPr userDrawn="1"/>
        </p:nvCxnSpPr>
        <p:spPr>
          <a:xfrm>
            <a:off x="508484" y="3909153"/>
            <a:ext cx="1117503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14400" y="1886968"/>
            <a:ext cx="10363200" cy="1470025"/>
          </a:xfrm>
        </p:spPr>
        <p:txBody>
          <a:bodyPr>
            <a:normAutofit/>
          </a:bodyPr>
          <a:lstStyle>
            <a:lvl1pPr algn="ctr">
              <a:defRPr sz="4000" baseline="0">
                <a:solidFill>
                  <a:schemeClr val="accent5">
                    <a:lumMod val="50000"/>
                  </a:schemeClr>
                </a:solidFill>
                <a:latin typeface="+mj-ea"/>
                <a:ea typeface="+mj-ea"/>
              </a:defRPr>
            </a:lvl1pPr>
          </a:lstStyle>
          <a:p>
            <a:r>
              <a:rPr kumimoji="1" lang="ja-JP" altLang="en-US" dirty="0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828800" y="4340696"/>
            <a:ext cx="8534400" cy="1464568"/>
          </a:xfrm>
        </p:spPr>
        <p:txBody>
          <a:bodyPr>
            <a:normAutofit/>
          </a:bodyPr>
          <a:lstStyle>
            <a:lvl1pPr marL="0" indent="0" algn="ctr">
              <a:buNone/>
              <a:defRPr sz="3200" baseline="0">
                <a:solidFill>
                  <a:srgbClr val="203864"/>
                </a:solidFill>
                <a:latin typeface="+mj-ea"/>
                <a:ea typeface="+mj-e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dirty="0"/>
              <a:t>マスタ サブタイトルの書式設定</a:t>
            </a:r>
          </a:p>
        </p:txBody>
      </p:sp>
      <p:pic>
        <p:nvPicPr>
          <p:cNvPr id="9" name="図 8" descr="flag_l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1069" y="11088"/>
            <a:ext cx="1109861" cy="1547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73821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35360" y="126750"/>
            <a:ext cx="10753195" cy="709963"/>
          </a:xfrm>
        </p:spPr>
        <p:txBody>
          <a:bodyPr bIns="0"/>
          <a:lstStyle/>
          <a:p>
            <a:r>
              <a:rPr kumimoji="1" lang="ja-JP" altLang="en-US" dirty="0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dirty="0"/>
              <a:t>マスタ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cxnSp>
        <p:nvCxnSpPr>
          <p:cNvPr id="4" name="直線コネクタ 3"/>
          <p:cNvCxnSpPr/>
          <p:nvPr userDrawn="1"/>
        </p:nvCxnSpPr>
        <p:spPr>
          <a:xfrm flipV="1">
            <a:off x="0" y="842402"/>
            <a:ext cx="4463819" cy="1"/>
          </a:xfrm>
          <a:prstGeom prst="line">
            <a:avLst/>
          </a:prstGeom>
          <a:ln w="63500" cmpd="dbl">
            <a:solidFill>
              <a:srgbClr val="022C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46103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09600" y="1340768"/>
            <a:ext cx="5384800" cy="496855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197600" y="1340768"/>
            <a:ext cx="5384800" cy="496855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cxnSp>
        <p:nvCxnSpPr>
          <p:cNvPr id="5" name="直線コネクタ 4"/>
          <p:cNvCxnSpPr/>
          <p:nvPr userDrawn="1"/>
        </p:nvCxnSpPr>
        <p:spPr>
          <a:xfrm flipV="1">
            <a:off x="0" y="842402"/>
            <a:ext cx="4463819" cy="1"/>
          </a:xfrm>
          <a:prstGeom prst="line">
            <a:avLst/>
          </a:prstGeom>
          <a:ln w="63500" cmpd="dbl">
            <a:solidFill>
              <a:srgbClr val="022C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7895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マスタ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7618179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 userDrawn="1"/>
        </p:nvSpPr>
        <p:spPr>
          <a:xfrm>
            <a:off x="0" y="0"/>
            <a:ext cx="12192000" cy="134938"/>
          </a:xfrm>
          <a:prstGeom prst="rect">
            <a:avLst/>
          </a:prstGeom>
          <a:solidFill>
            <a:srgbClr val="987D1C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 dirty="0"/>
          </a:p>
        </p:txBody>
      </p:sp>
      <p:sp>
        <p:nvSpPr>
          <p:cNvPr id="4" name="テキスト ボックス 3"/>
          <p:cNvSpPr txBox="1"/>
          <p:nvPr userDrawn="1"/>
        </p:nvSpPr>
        <p:spPr>
          <a:xfrm>
            <a:off x="10246407" y="6351712"/>
            <a:ext cx="18794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A50868-C88D-6B49-8F6F-2FC5D73B70AB}" type="slidenum">
              <a: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/>
            </a:endParaRPr>
          </a:p>
        </p:txBody>
      </p:sp>
      <p:pic>
        <p:nvPicPr>
          <p:cNvPr id="5" name="図 4" descr="flag_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1069" y="11088"/>
            <a:ext cx="1109861" cy="1547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1600418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E2CC2344-3C51-1546-8129-9C54973DD3EE}"/>
              </a:ext>
            </a:extLst>
          </p:cNvPr>
          <p:cNvSpPr/>
          <p:nvPr userDrawn="1"/>
        </p:nvSpPr>
        <p:spPr>
          <a:xfrm>
            <a:off x="9819861" y="0"/>
            <a:ext cx="2372139" cy="13517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" name="正方形/長方形 1"/>
          <p:cNvSpPr/>
          <p:nvPr userDrawn="1"/>
        </p:nvSpPr>
        <p:spPr>
          <a:xfrm>
            <a:off x="0" y="0"/>
            <a:ext cx="12192000" cy="134938"/>
          </a:xfrm>
          <a:prstGeom prst="rect">
            <a:avLst/>
          </a:prstGeom>
          <a:solidFill>
            <a:srgbClr val="987D1C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cxnSp>
        <p:nvCxnSpPr>
          <p:cNvPr id="5" name="直線コネクタ 4"/>
          <p:cNvCxnSpPr/>
          <p:nvPr userDrawn="1"/>
        </p:nvCxnSpPr>
        <p:spPr>
          <a:xfrm flipV="1">
            <a:off x="0" y="842402"/>
            <a:ext cx="4463819" cy="1"/>
          </a:xfrm>
          <a:prstGeom prst="line">
            <a:avLst/>
          </a:prstGeom>
          <a:ln w="63500" cmpd="dbl">
            <a:solidFill>
              <a:srgbClr val="022C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図 5" descr="flag_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1069" y="11088"/>
            <a:ext cx="1109861" cy="1547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40394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335360" y="116632"/>
            <a:ext cx="10753195" cy="720080"/>
          </a:xfrm>
          <a:prstGeom prst="rect">
            <a:avLst/>
          </a:prstGeom>
        </p:spPr>
        <p:txBody>
          <a:bodyPr vert="horz" lIns="91440" tIns="45720" rIns="91440" bIns="0" rtlCol="0" anchor="ctr">
            <a:normAutofit/>
          </a:bodyPr>
          <a:lstStyle/>
          <a:p>
            <a:r>
              <a:rPr kumimoji="1" lang="ja-JP" altLang="en-US" dirty="0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23392" y="1268761"/>
            <a:ext cx="10959008" cy="52565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/>
              <a:t>マスタ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8" name="テキスト ボックス 7"/>
          <p:cNvSpPr txBox="1"/>
          <p:nvPr userDrawn="1"/>
        </p:nvSpPr>
        <p:spPr>
          <a:xfrm>
            <a:off x="10246407" y="6351712"/>
            <a:ext cx="18794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A50868-C88D-6B49-8F6F-2FC5D73B70AB}" type="slidenum">
              <a:rPr kumimoji="1" lang="ja-JP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/>
            </a:endParaRPr>
          </a:p>
        </p:txBody>
      </p:sp>
      <p:sp>
        <p:nvSpPr>
          <p:cNvPr id="9" name="正方形/長方形 8"/>
          <p:cNvSpPr/>
          <p:nvPr userDrawn="1"/>
        </p:nvSpPr>
        <p:spPr>
          <a:xfrm>
            <a:off x="0" y="0"/>
            <a:ext cx="12192000" cy="134938"/>
          </a:xfrm>
          <a:prstGeom prst="rect">
            <a:avLst/>
          </a:prstGeom>
          <a:solidFill>
            <a:srgbClr val="987D1C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pic>
        <p:nvPicPr>
          <p:cNvPr id="12" name="図 11" descr="flogs.png"/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41321" y="0"/>
            <a:ext cx="681675" cy="899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8017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  <p:sldLayoutId id="2147483749" r:id="rId5"/>
    <p:sldLayoutId id="2147483769" r:id="rId6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kumimoji="1" sz="3600" kern="1200" baseline="0">
          <a:solidFill>
            <a:schemeClr val="accent5">
              <a:lumMod val="50000"/>
            </a:schemeClr>
          </a:solidFill>
          <a:latin typeface="Verdana" panose="020B0604030504040204" pitchFamily="34" charset="0"/>
          <a:ea typeface="メイリオ" panose="020B0604030504040204" pitchFamily="50" charset="-128"/>
          <a:cs typeface="+mj-cs"/>
        </a:defRPr>
      </a:lvl1pPr>
    </p:titleStyle>
    <p:bodyStyle>
      <a:lvl1pPr marL="342900" indent="-360000" algn="l" defTabSz="914400" rtl="0" eaLnBrk="1" latinLnBrk="0" hangingPunct="1">
        <a:spcBef>
          <a:spcPts val="1200"/>
        </a:spcBef>
        <a:buFont typeface="Wingdings" panose="05000000000000000000" pitchFamily="2" charset="2"/>
        <a:buChar char="l"/>
        <a:defRPr kumimoji="1" sz="3200" kern="1200" baseline="0">
          <a:solidFill>
            <a:srgbClr val="203864"/>
          </a:solidFill>
          <a:latin typeface="Verdana" panose="020B0604030504040204" pitchFamily="34" charset="0"/>
          <a:ea typeface="メイリオ" panose="020B0604030504040204" pitchFamily="50" charset="-128"/>
          <a:cs typeface="+mn-cs"/>
        </a:defRPr>
      </a:lvl1pPr>
      <a:lvl2pPr marL="742950" indent="-360000" algn="l" defTabSz="914400" rtl="0" eaLnBrk="1" latinLnBrk="0" hangingPunct="1">
        <a:spcBef>
          <a:spcPts val="200"/>
        </a:spcBef>
        <a:buFont typeface="Wingdings" panose="05000000000000000000" pitchFamily="2" charset="2"/>
        <a:buChar char="n"/>
        <a:defRPr kumimoji="1" sz="2800" kern="1200" baseline="0">
          <a:solidFill>
            <a:schemeClr val="bg2">
              <a:lumMod val="50000"/>
            </a:schemeClr>
          </a:solidFill>
          <a:latin typeface="Verdana" panose="020B0604030504040204" pitchFamily="34" charset="0"/>
          <a:ea typeface="メイリオ" panose="020B0604030504040204" pitchFamily="50" charset="-128"/>
          <a:cs typeface="+mn-cs"/>
        </a:defRPr>
      </a:lvl2pPr>
      <a:lvl3pPr marL="987425" indent="-361950" algn="l" defTabSz="914400" rtl="0" eaLnBrk="1" latinLnBrk="0" hangingPunct="1">
        <a:spcBef>
          <a:spcPts val="200"/>
        </a:spcBef>
        <a:buFont typeface="Wingdings" panose="05000000000000000000" pitchFamily="2" charset="2"/>
        <a:buChar char="l"/>
        <a:defRPr kumimoji="1" sz="2400" kern="1200" baseline="0">
          <a:solidFill>
            <a:schemeClr val="bg2">
              <a:lumMod val="50000"/>
            </a:schemeClr>
          </a:solidFill>
          <a:latin typeface="Verdana" panose="020B0604030504040204" pitchFamily="34" charset="0"/>
          <a:ea typeface="メイリオ" panose="020B0604030504040204" pitchFamily="50" charset="-128"/>
          <a:cs typeface="+mn-cs"/>
        </a:defRPr>
      </a:lvl3pPr>
      <a:lvl4pPr marL="1349375" indent="-452438" algn="l" defTabSz="914400" rtl="0" eaLnBrk="1" latinLnBrk="0" hangingPunct="1">
        <a:spcBef>
          <a:spcPts val="200"/>
        </a:spcBef>
        <a:buFont typeface="Wingdings" panose="05000000000000000000" pitchFamily="2" charset="2"/>
        <a:buChar char="l"/>
        <a:defRPr kumimoji="1" sz="2400" kern="1200" baseline="0">
          <a:solidFill>
            <a:schemeClr val="bg2">
              <a:lumMod val="50000"/>
            </a:schemeClr>
          </a:solidFill>
          <a:latin typeface="Verdana" panose="020B0604030504040204" pitchFamily="34" charset="0"/>
          <a:ea typeface="メイリオ" panose="020B0604030504040204" pitchFamily="50" charset="-128"/>
          <a:cs typeface="+mn-cs"/>
        </a:defRPr>
      </a:lvl4pPr>
      <a:lvl5pPr marL="1701800" indent="-442913" algn="l" defTabSz="914400" rtl="0" eaLnBrk="1" latinLnBrk="0" hangingPunct="1">
        <a:spcBef>
          <a:spcPts val="200"/>
        </a:spcBef>
        <a:buFont typeface="Wingdings" panose="05000000000000000000" pitchFamily="2" charset="2"/>
        <a:buChar char="l"/>
        <a:defRPr kumimoji="1" sz="2400" kern="1200" baseline="0">
          <a:solidFill>
            <a:schemeClr val="bg2">
              <a:lumMod val="50000"/>
            </a:schemeClr>
          </a:solidFill>
          <a:latin typeface="Verdana" panose="020B0604030504040204" pitchFamily="34" charset="0"/>
          <a:ea typeface="メイリオ" panose="020B0604030504040204" pitchFamily="50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gi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tif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1.t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emf"/><Relationship Id="rId3" Type="http://schemas.openxmlformats.org/officeDocument/2006/relationships/image" Target="../media/image7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DREB2022 -  Direct Reactions with Exotic Beams">
            <a:extLst>
              <a:ext uri="{FF2B5EF4-FFF2-40B4-BE49-F238E27FC236}">
                <a16:creationId xmlns:a16="http://schemas.microsoft.com/office/drawing/2014/main" id="{015F3440-8A6E-9D45-A686-0E7E6A4FB3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3161"/>
            <a:ext cx="12192000" cy="4826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直線コネクタ 11"/>
          <p:cNvCxnSpPr/>
          <p:nvPr/>
        </p:nvCxnSpPr>
        <p:spPr>
          <a:xfrm>
            <a:off x="225232" y="6136728"/>
            <a:ext cx="3600400" cy="0"/>
          </a:xfrm>
          <a:prstGeom prst="line">
            <a:avLst/>
          </a:prstGeom>
          <a:ln w="19050">
            <a:solidFill>
              <a:srgbClr val="203864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タイトル 1"/>
          <p:cNvSpPr txBox="1">
            <a:spLocks/>
          </p:cNvSpPr>
          <p:nvPr/>
        </p:nvSpPr>
        <p:spPr>
          <a:xfrm>
            <a:off x="1055440" y="6252396"/>
            <a:ext cx="12025336" cy="492443"/>
          </a:xfrm>
          <a:prstGeom prst="rect">
            <a:avLst/>
          </a:prstGeom>
          <a:noFill/>
          <a:effectLst/>
        </p:spPr>
        <p:txBody>
          <a:bodyPr wrap="square" lIns="0" tIns="0" rIns="0" bIns="0" anchor="ctr" anchorCtr="0">
            <a:sp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kumimoji="1" sz="2000" b="0" i="0" kern="1200" cap="none" spc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/>
                <a:latin typeface="A-OTF 黎ミン Pro M"/>
                <a:ea typeface="A-OTF 黎ミン Pro M"/>
                <a:cs typeface="A-OTF 黎ミン Pro M"/>
              </a:defRPr>
            </a:lvl1pPr>
          </a:lstStyle>
          <a:p>
            <a:r>
              <a:rPr lang="en-US" altLang="ja-JP" sz="1600" dirty="0">
                <a:solidFill>
                  <a:srgbClr val="203864"/>
                </a:solidFill>
                <a:latin typeface="Verdana"/>
                <a:ea typeface="ＭＳ 明朝"/>
                <a:cs typeface="Verdana"/>
              </a:rPr>
              <a:t>The 11</a:t>
            </a:r>
            <a:r>
              <a:rPr lang="en-US" altLang="ja-JP" sz="1600" baseline="30000" dirty="0">
                <a:solidFill>
                  <a:srgbClr val="203864"/>
                </a:solidFill>
                <a:latin typeface="Verdana"/>
                <a:ea typeface="ＭＳ 明朝"/>
                <a:cs typeface="Verdana"/>
              </a:rPr>
              <a:t>th</a:t>
            </a:r>
            <a:r>
              <a:rPr lang="en-US" altLang="ja-JP" sz="1600" dirty="0">
                <a:solidFill>
                  <a:srgbClr val="203864"/>
                </a:solidFill>
                <a:latin typeface="Verdana"/>
                <a:ea typeface="ＭＳ 明朝"/>
                <a:cs typeface="Verdana"/>
              </a:rPr>
              <a:t> International Conference on Direct Reactions with Exotic Beams (DREB2022) </a:t>
            </a:r>
          </a:p>
          <a:p>
            <a:r>
              <a:rPr lang="en-US" altLang="ja-JP" sz="1600" dirty="0">
                <a:solidFill>
                  <a:srgbClr val="203864"/>
                </a:solidFill>
                <a:latin typeface="Verdana"/>
                <a:ea typeface="ＭＳ 明朝"/>
                <a:cs typeface="Verdana"/>
              </a:rPr>
              <a:t>@ Santiago de Compostela, Spain, 26 June-1 July, 2022 </a:t>
            </a:r>
          </a:p>
        </p:txBody>
      </p:sp>
      <p:sp>
        <p:nvSpPr>
          <p:cNvPr id="14" name="タイトル 1"/>
          <p:cNvSpPr txBox="1">
            <a:spLocks/>
          </p:cNvSpPr>
          <p:nvPr/>
        </p:nvSpPr>
        <p:spPr bwMode="auto">
          <a:xfrm>
            <a:off x="-321249" y="4890576"/>
            <a:ext cx="6408712" cy="5035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36000" rIns="0" bIns="36000" anchor="ctr" anchorCtr="0">
            <a:spAutoFit/>
          </a:bodyPr>
          <a:lstStyle/>
          <a:p>
            <a:pPr algn="ctr"/>
            <a:r>
              <a:rPr lang="da-DK" altLang="ja-JP" sz="2800" dirty="0"/>
              <a:t>Summary Talk</a:t>
            </a:r>
            <a:endParaRPr lang="da-DK" altLang="ja-JP" sz="2800" b="1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5735960" y="5142371"/>
            <a:ext cx="5184576" cy="811367"/>
          </a:xfrm>
          <a:prstGeom prst="rect">
            <a:avLst/>
          </a:prstGeom>
          <a:noFill/>
        </p:spPr>
        <p:txBody>
          <a:bodyPr wrap="square" lIns="0" tIns="36000" rIns="0" bIns="36000" rtlCol="0" anchor="ctr" anchorCtr="0">
            <a:spAutoFit/>
          </a:bodyPr>
          <a:lstStyle/>
          <a:p>
            <a:pPr defTabSz="457200">
              <a:defRPr/>
            </a:pPr>
            <a:r>
              <a:rPr lang="en-US" altLang="ja-JP" sz="2800" dirty="0">
                <a:ln w="12700">
                  <a:noFill/>
                  <a:prstDash val="solid"/>
                </a:ln>
                <a:solidFill>
                  <a:srgbClr val="203864"/>
                </a:solidFill>
                <a:ea typeface="ＭＳ ゴシック"/>
                <a:cs typeface="Verdana"/>
              </a:rPr>
              <a:t>Takashi Nakamura </a:t>
            </a:r>
          </a:p>
          <a:p>
            <a:pPr defTabSz="457200">
              <a:defRPr/>
            </a:pPr>
            <a:r>
              <a:rPr lang="en-US" altLang="ja-JP" dirty="0">
                <a:solidFill>
                  <a:srgbClr val="203864"/>
                </a:solidFill>
                <a:latin typeface="Verdana" panose="020B060403050404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Tokyo Institute of Technology</a:t>
            </a:r>
            <a:endParaRPr lang="en-US" altLang="ja-JP" dirty="0">
              <a:ln w="12700">
                <a:noFill/>
                <a:prstDash val="solid"/>
              </a:ln>
              <a:solidFill>
                <a:srgbClr val="996633"/>
              </a:solidFill>
              <a:latin typeface="Verdana" panose="020B0604030504040204" pitchFamily="34" charset="0"/>
              <a:ea typeface="メイリオ" panose="020B0604030504040204" pitchFamily="50" charset="-128"/>
              <a:cs typeface="Meiryo" charset="-128"/>
            </a:endParaRPr>
          </a:p>
        </p:txBody>
      </p:sp>
      <p:pic>
        <p:nvPicPr>
          <p:cNvPr id="8" name="図 47" descr="flag_l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236643" y="113161"/>
            <a:ext cx="955357" cy="1331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47255369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855" y="-99392"/>
            <a:ext cx="11769765" cy="995311"/>
          </a:xfrm>
        </p:spPr>
        <p:txBody>
          <a:bodyPr>
            <a:normAutofit/>
          </a:bodyPr>
          <a:lstStyle/>
          <a:p>
            <a:r>
              <a:rPr lang="en-US" altLang="ja-JP" sz="2800" b="1" dirty="0">
                <a:solidFill>
                  <a:srgbClr val="0000FF"/>
                </a:solidFill>
              </a:rPr>
              <a:t>Edges: Boundary of open/closed quantum systems</a:t>
            </a:r>
            <a:endParaRPr lang="ja-JP" altLang="en-US" sz="2400" dirty="0"/>
          </a:p>
        </p:txBody>
      </p:sp>
      <p:grpSp>
        <p:nvGrpSpPr>
          <p:cNvPr id="131" name="グループ化 130"/>
          <p:cNvGrpSpPr/>
          <p:nvPr/>
        </p:nvGrpSpPr>
        <p:grpSpPr>
          <a:xfrm>
            <a:off x="4779325" y="1053787"/>
            <a:ext cx="3864221" cy="4704301"/>
            <a:chOff x="5986145" y="1811373"/>
            <a:chExt cx="3864221" cy="4704301"/>
          </a:xfrm>
        </p:grpSpPr>
        <p:sp>
          <p:nvSpPr>
            <p:cNvPr id="201" name="正方形/長方形 200"/>
            <p:cNvSpPr/>
            <p:nvPr/>
          </p:nvSpPr>
          <p:spPr>
            <a:xfrm>
              <a:off x="5986145" y="1811373"/>
              <a:ext cx="3133877" cy="4635542"/>
            </a:xfrm>
            <a:prstGeom prst="rect">
              <a:avLst/>
            </a:prstGeom>
            <a:gradFill>
              <a:gsLst>
                <a:gs pos="0">
                  <a:srgbClr val="00FF99">
                    <a:alpha val="70000"/>
                  </a:srgbClr>
                </a:gs>
                <a:gs pos="69000">
                  <a:srgbClr val="CCFF66">
                    <a:alpha val="70000"/>
                  </a:srgbClr>
                </a:gs>
                <a:gs pos="100000">
                  <a:srgbClr val="CCFF66">
                    <a:alpha val="70000"/>
                  </a:srgbClr>
                </a:gs>
              </a:gsLst>
              <a:lin ang="16200000" scaled="1"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203" name="上矢印 202"/>
            <p:cNvSpPr/>
            <p:nvPr/>
          </p:nvSpPr>
          <p:spPr>
            <a:xfrm>
              <a:off x="7008356" y="4865111"/>
              <a:ext cx="436518" cy="1378173"/>
            </a:xfrm>
            <a:prstGeom prst="upArrow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05" name="テキスト ボックス 204"/>
            <p:cNvSpPr txBox="1"/>
            <p:nvPr/>
          </p:nvSpPr>
          <p:spPr>
            <a:xfrm>
              <a:off x="7443277" y="4111977"/>
              <a:ext cx="1713931" cy="338554"/>
            </a:xfrm>
            <a:prstGeom prst="rect">
              <a:avLst/>
            </a:prstGeom>
            <a:solidFill>
              <a:srgbClr val="FFFF00">
                <a:alpha val="69804"/>
              </a:srgbClr>
            </a:solidFill>
          </p:spPr>
          <p:txBody>
            <a:bodyPr wrap="none" rtlCol="0">
              <a:spAutoFit/>
            </a:bodyPr>
            <a:lstStyle/>
            <a:p>
              <a:r>
                <a:rPr lang="en-US" altLang="ja-JP" sz="1600" b="1" dirty="0"/>
                <a:t>Neutron Halo</a:t>
              </a:r>
              <a:endParaRPr lang="ja-JP" altLang="en-US" sz="1600" b="1" dirty="0"/>
            </a:p>
          </p:txBody>
        </p:sp>
        <p:grpSp>
          <p:nvGrpSpPr>
            <p:cNvPr id="20" name="グループ化 19"/>
            <p:cNvGrpSpPr/>
            <p:nvPr/>
          </p:nvGrpSpPr>
          <p:grpSpPr>
            <a:xfrm>
              <a:off x="7646329" y="4457486"/>
              <a:ext cx="828667" cy="828667"/>
              <a:chOff x="6141605" y="4786965"/>
              <a:chExt cx="828667" cy="828667"/>
            </a:xfrm>
          </p:grpSpPr>
          <p:sp>
            <p:nvSpPr>
              <p:cNvPr id="18" name="楕円 17"/>
              <p:cNvSpPr/>
              <p:nvPr/>
            </p:nvSpPr>
            <p:spPr>
              <a:xfrm>
                <a:off x="6141605" y="4786965"/>
                <a:ext cx="828667" cy="828667"/>
              </a:xfrm>
              <a:prstGeom prst="ellipse">
                <a:avLst/>
              </a:prstGeom>
              <a:gradFill flip="none" rotWithShape="1">
                <a:gsLst>
                  <a:gs pos="0">
                    <a:srgbClr val="CC99FF"/>
                  </a:gs>
                  <a:gs pos="61000">
                    <a:srgbClr val="CCECFF"/>
                  </a:gs>
                  <a:gs pos="100000">
                    <a:schemeClr val="bg1"/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rgbClr val="9999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35" name="円/楕円 273"/>
              <p:cNvSpPr/>
              <p:nvPr/>
            </p:nvSpPr>
            <p:spPr>
              <a:xfrm>
                <a:off x="6793632" y="5049392"/>
                <a:ext cx="149955" cy="149955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400" b="1" i="1" dirty="0">
                    <a:solidFill>
                      <a:schemeClr val="tx1"/>
                    </a:solidFill>
                    <a:latin typeface="+mj-lt"/>
                  </a:rPr>
                  <a:t>n</a:t>
                </a:r>
                <a:endParaRPr lang="ja-JP" altLang="en-US" b="1" i="1" dirty="0">
                  <a:solidFill>
                    <a:schemeClr val="tx1"/>
                  </a:solidFill>
                  <a:latin typeface="+mj-lt"/>
                </a:endParaRPr>
              </a:p>
            </p:txBody>
          </p:sp>
          <p:sp>
            <p:nvSpPr>
              <p:cNvPr id="336" name="円/楕円 273"/>
              <p:cNvSpPr/>
              <p:nvPr/>
            </p:nvSpPr>
            <p:spPr>
              <a:xfrm>
                <a:off x="6696924" y="4882496"/>
                <a:ext cx="154963" cy="15496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400" b="1" i="1" dirty="0">
                    <a:solidFill>
                      <a:schemeClr val="tx1"/>
                    </a:solidFill>
                    <a:latin typeface="+mj-lt"/>
                  </a:rPr>
                  <a:t>n</a:t>
                </a:r>
                <a:endParaRPr lang="ja-JP" altLang="en-US" b="1" i="1" dirty="0">
                  <a:solidFill>
                    <a:schemeClr val="tx1"/>
                  </a:solidFill>
                  <a:latin typeface="+mj-lt"/>
                </a:endParaRPr>
              </a:p>
            </p:txBody>
          </p:sp>
          <p:sp>
            <p:nvSpPr>
              <p:cNvPr id="204" name="テキスト ボックス 203"/>
              <p:cNvSpPr txBox="1"/>
              <p:nvPr/>
            </p:nvSpPr>
            <p:spPr>
              <a:xfrm>
                <a:off x="6204377" y="4919262"/>
                <a:ext cx="18473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endParaRPr lang="ja-JP" altLang="en-US" dirty="0">
                  <a:solidFill>
                    <a:srgbClr val="0000FF"/>
                  </a:solidFill>
                </a:endParaRPr>
              </a:p>
            </p:txBody>
          </p:sp>
          <p:grpSp>
            <p:nvGrpSpPr>
              <p:cNvPr id="9" name="グループ化 8"/>
              <p:cNvGrpSpPr/>
              <p:nvPr/>
            </p:nvGrpSpPr>
            <p:grpSpPr>
              <a:xfrm>
                <a:off x="6362658" y="5001761"/>
                <a:ext cx="379506" cy="361795"/>
                <a:chOff x="6305207" y="4849156"/>
                <a:chExt cx="379506" cy="361795"/>
              </a:xfrm>
            </p:grpSpPr>
            <p:grpSp>
              <p:nvGrpSpPr>
                <p:cNvPr id="286" name="グループ化 285"/>
                <p:cNvGrpSpPr/>
                <p:nvPr/>
              </p:nvGrpSpPr>
              <p:grpSpPr>
                <a:xfrm>
                  <a:off x="6332859" y="4862724"/>
                  <a:ext cx="321860" cy="348227"/>
                  <a:chOff x="2879665" y="4344660"/>
                  <a:chExt cx="321860" cy="348227"/>
                </a:xfrm>
              </p:grpSpPr>
              <p:sp>
                <p:nvSpPr>
                  <p:cNvPr id="288" name="円/楕円 276"/>
                  <p:cNvSpPr/>
                  <p:nvPr/>
                </p:nvSpPr>
                <p:spPr>
                  <a:xfrm>
                    <a:off x="2972335" y="4448536"/>
                    <a:ext cx="149735" cy="149735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bg1">
                          <a:alpha val="71000"/>
                        </a:schemeClr>
                      </a:gs>
                      <a:gs pos="100000">
                        <a:srgbClr val="0000FF"/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2700" cmpd="sng">
                    <a:solidFill>
                      <a:srgbClr val="333333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 b="1" i="1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290" name="円/楕円 63"/>
                  <p:cNvSpPr/>
                  <p:nvPr/>
                </p:nvSpPr>
                <p:spPr bwMode="auto">
                  <a:xfrm>
                    <a:off x="3054405" y="4451798"/>
                    <a:ext cx="147120" cy="147120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bg1"/>
                      </a:gs>
                      <a:gs pos="0">
                        <a:schemeClr val="bg1"/>
                      </a:gs>
                      <a:gs pos="100000">
                        <a:srgbClr val="FF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ja-JP" altLang="en-US"/>
                  </a:p>
                </p:txBody>
              </p:sp>
              <p:sp>
                <p:nvSpPr>
                  <p:cNvPr id="291" name="円/楕円 63"/>
                  <p:cNvSpPr/>
                  <p:nvPr/>
                </p:nvSpPr>
                <p:spPr bwMode="auto">
                  <a:xfrm>
                    <a:off x="3049378" y="4513191"/>
                    <a:ext cx="147120" cy="147120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bg1"/>
                      </a:gs>
                      <a:gs pos="0">
                        <a:schemeClr val="bg1"/>
                      </a:gs>
                      <a:gs pos="100000">
                        <a:srgbClr val="FF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ja-JP" altLang="en-US"/>
                  </a:p>
                </p:txBody>
              </p:sp>
              <p:sp>
                <p:nvSpPr>
                  <p:cNvPr id="320" name="円/楕円 276"/>
                  <p:cNvSpPr/>
                  <p:nvPr/>
                </p:nvSpPr>
                <p:spPr>
                  <a:xfrm>
                    <a:off x="3029133" y="4348400"/>
                    <a:ext cx="149735" cy="149735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bg1">
                          <a:alpha val="71000"/>
                        </a:schemeClr>
                      </a:gs>
                      <a:gs pos="100000">
                        <a:srgbClr val="0000FF"/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2700" cmpd="sng">
                    <a:solidFill>
                      <a:srgbClr val="333333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 b="1" i="1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21" name="円/楕円 63"/>
                  <p:cNvSpPr/>
                  <p:nvPr/>
                </p:nvSpPr>
                <p:spPr bwMode="auto">
                  <a:xfrm>
                    <a:off x="2897119" y="4507159"/>
                    <a:ext cx="147120" cy="147120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bg1"/>
                      </a:gs>
                      <a:gs pos="0">
                        <a:schemeClr val="bg1"/>
                      </a:gs>
                      <a:gs pos="100000">
                        <a:srgbClr val="FF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ja-JP" altLang="en-US"/>
                  </a:p>
                </p:txBody>
              </p:sp>
              <p:sp>
                <p:nvSpPr>
                  <p:cNvPr id="322" name="円/楕円 63"/>
                  <p:cNvSpPr/>
                  <p:nvPr/>
                </p:nvSpPr>
                <p:spPr bwMode="auto">
                  <a:xfrm>
                    <a:off x="2945330" y="4344660"/>
                    <a:ext cx="147120" cy="147120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bg1"/>
                      </a:gs>
                      <a:gs pos="0">
                        <a:schemeClr val="bg1"/>
                      </a:gs>
                      <a:gs pos="100000">
                        <a:srgbClr val="FF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ja-JP" altLang="en-US"/>
                  </a:p>
                </p:txBody>
              </p:sp>
              <p:sp>
                <p:nvSpPr>
                  <p:cNvPr id="323" name="円/楕円 63"/>
                  <p:cNvSpPr/>
                  <p:nvPr/>
                </p:nvSpPr>
                <p:spPr bwMode="auto">
                  <a:xfrm>
                    <a:off x="2879665" y="4404727"/>
                    <a:ext cx="147120" cy="147120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bg1"/>
                      </a:gs>
                      <a:gs pos="0">
                        <a:schemeClr val="bg1"/>
                      </a:gs>
                      <a:gs pos="100000">
                        <a:srgbClr val="FF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ja-JP" altLang="en-US"/>
                  </a:p>
                </p:txBody>
              </p:sp>
              <p:sp>
                <p:nvSpPr>
                  <p:cNvPr id="324" name="円/楕円 63"/>
                  <p:cNvSpPr/>
                  <p:nvPr/>
                </p:nvSpPr>
                <p:spPr bwMode="auto">
                  <a:xfrm>
                    <a:off x="3003574" y="4457070"/>
                    <a:ext cx="147120" cy="147120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bg1"/>
                      </a:gs>
                      <a:gs pos="0">
                        <a:schemeClr val="bg1"/>
                      </a:gs>
                      <a:gs pos="100000">
                        <a:srgbClr val="FF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ja-JP" altLang="en-US"/>
                  </a:p>
                </p:txBody>
              </p:sp>
              <p:sp>
                <p:nvSpPr>
                  <p:cNvPr id="292" name="円/楕円 276"/>
                  <p:cNvSpPr/>
                  <p:nvPr/>
                </p:nvSpPr>
                <p:spPr>
                  <a:xfrm>
                    <a:off x="2967072" y="4543152"/>
                    <a:ext cx="149735" cy="149735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bg1">
                          <a:alpha val="71000"/>
                        </a:schemeClr>
                      </a:gs>
                      <a:gs pos="100000">
                        <a:srgbClr val="0000FF"/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2700" cmpd="sng">
                    <a:solidFill>
                      <a:srgbClr val="333333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 b="1" i="1" dirty="0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332" name="円/楕円 63"/>
                <p:cNvSpPr/>
                <p:nvPr/>
              </p:nvSpPr>
              <p:spPr bwMode="auto">
                <a:xfrm>
                  <a:off x="6305207" y="4849156"/>
                  <a:ext cx="379506" cy="361795"/>
                </a:xfrm>
                <a:prstGeom prst="ellipse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</p:grpSp>
        <p:sp>
          <p:nvSpPr>
            <p:cNvPr id="208" name="上矢印 207"/>
            <p:cNvSpPr/>
            <p:nvPr/>
          </p:nvSpPr>
          <p:spPr>
            <a:xfrm>
              <a:off x="7009226" y="2903050"/>
              <a:ext cx="436518" cy="1962012"/>
            </a:xfrm>
            <a:prstGeom prst="upArrow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209" name="直線コネクタ 208"/>
            <p:cNvCxnSpPr/>
            <p:nvPr/>
          </p:nvCxnSpPr>
          <p:spPr>
            <a:xfrm>
              <a:off x="6867445" y="4815274"/>
              <a:ext cx="720080" cy="0"/>
            </a:xfrm>
            <a:prstGeom prst="line">
              <a:avLst/>
            </a:prstGeom>
            <a:ln w="28575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14" name="グループ化 213"/>
            <p:cNvGrpSpPr/>
            <p:nvPr/>
          </p:nvGrpSpPr>
          <p:grpSpPr>
            <a:xfrm>
              <a:off x="6973873" y="3440051"/>
              <a:ext cx="599151" cy="366449"/>
              <a:chOff x="5241303" y="1773436"/>
              <a:chExt cx="350234" cy="366449"/>
            </a:xfrm>
          </p:grpSpPr>
          <p:sp>
            <p:nvSpPr>
              <p:cNvPr id="242" name="フリーフォーム 241"/>
              <p:cNvSpPr/>
              <p:nvPr/>
            </p:nvSpPr>
            <p:spPr>
              <a:xfrm>
                <a:off x="5241303" y="1885291"/>
                <a:ext cx="339365" cy="254594"/>
              </a:xfrm>
              <a:custGeom>
                <a:avLst/>
                <a:gdLst>
                  <a:gd name="connsiteX0" fmla="*/ 0 w 339365"/>
                  <a:gd name="connsiteY0" fmla="*/ 160325 h 254594"/>
                  <a:gd name="connsiteX1" fmla="*/ 94268 w 339365"/>
                  <a:gd name="connsiteY1" fmla="*/ 70 h 254594"/>
                  <a:gd name="connsiteX2" fmla="*/ 179109 w 339365"/>
                  <a:gd name="connsiteY2" fmla="*/ 141472 h 254594"/>
                  <a:gd name="connsiteX3" fmla="*/ 235670 w 339365"/>
                  <a:gd name="connsiteY3" fmla="*/ 254594 h 254594"/>
                  <a:gd name="connsiteX4" fmla="*/ 339365 w 339365"/>
                  <a:gd name="connsiteY4" fmla="*/ 141472 h 2545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9365" h="254594">
                    <a:moveTo>
                      <a:pt x="0" y="160325"/>
                    </a:moveTo>
                    <a:cubicBezTo>
                      <a:pt x="32208" y="81768"/>
                      <a:pt x="64417" y="3212"/>
                      <a:pt x="94268" y="70"/>
                    </a:cubicBezTo>
                    <a:cubicBezTo>
                      <a:pt x="124120" y="-3072"/>
                      <a:pt x="155542" y="99051"/>
                      <a:pt x="179109" y="141472"/>
                    </a:cubicBezTo>
                    <a:cubicBezTo>
                      <a:pt x="202676" y="183893"/>
                      <a:pt x="208961" y="254594"/>
                      <a:pt x="235670" y="254594"/>
                    </a:cubicBezTo>
                    <a:cubicBezTo>
                      <a:pt x="262379" y="254594"/>
                      <a:pt x="300872" y="198033"/>
                      <a:pt x="339365" y="141472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3" name="フリーフォーム 242"/>
              <p:cNvSpPr/>
              <p:nvPr/>
            </p:nvSpPr>
            <p:spPr>
              <a:xfrm>
                <a:off x="5252172" y="1773436"/>
                <a:ext cx="339365" cy="254594"/>
              </a:xfrm>
              <a:custGeom>
                <a:avLst/>
                <a:gdLst>
                  <a:gd name="connsiteX0" fmla="*/ 0 w 339365"/>
                  <a:gd name="connsiteY0" fmla="*/ 160325 h 254594"/>
                  <a:gd name="connsiteX1" fmla="*/ 94268 w 339365"/>
                  <a:gd name="connsiteY1" fmla="*/ 70 h 254594"/>
                  <a:gd name="connsiteX2" fmla="*/ 179109 w 339365"/>
                  <a:gd name="connsiteY2" fmla="*/ 141472 h 254594"/>
                  <a:gd name="connsiteX3" fmla="*/ 235670 w 339365"/>
                  <a:gd name="connsiteY3" fmla="*/ 254594 h 254594"/>
                  <a:gd name="connsiteX4" fmla="*/ 339365 w 339365"/>
                  <a:gd name="connsiteY4" fmla="*/ 141472 h 2545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9365" h="254594">
                    <a:moveTo>
                      <a:pt x="0" y="160325"/>
                    </a:moveTo>
                    <a:cubicBezTo>
                      <a:pt x="32208" y="81768"/>
                      <a:pt x="64417" y="3212"/>
                      <a:pt x="94268" y="70"/>
                    </a:cubicBezTo>
                    <a:cubicBezTo>
                      <a:pt x="124120" y="-3072"/>
                      <a:pt x="155542" y="99051"/>
                      <a:pt x="179109" y="141472"/>
                    </a:cubicBezTo>
                    <a:cubicBezTo>
                      <a:pt x="202676" y="183893"/>
                      <a:pt x="208961" y="254594"/>
                      <a:pt x="235670" y="254594"/>
                    </a:cubicBezTo>
                    <a:cubicBezTo>
                      <a:pt x="262379" y="254594"/>
                      <a:pt x="300872" y="198033"/>
                      <a:pt x="339365" y="141472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32" name="テキスト ボックス 231"/>
            <p:cNvSpPr txBox="1"/>
            <p:nvPr/>
          </p:nvSpPr>
          <p:spPr>
            <a:xfrm>
              <a:off x="7926544" y="2158325"/>
              <a:ext cx="11336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b="1" dirty="0">
                  <a:solidFill>
                    <a:srgbClr val="0000FF"/>
                  </a:solidFill>
                </a:rPr>
                <a:t>Hadron</a:t>
              </a:r>
              <a:endParaRPr lang="ja-JP" altLang="en-US" b="1" dirty="0">
                <a:solidFill>
                  <a:srgbClr val="0000FF"/>
                </a:solidFill>
              </a:endParaRPr>
            </a:p>
          </p:txBody>
        </p:sp>
        <p:sp>
          <p:nvSpPr>
            <p:cNvPr id="234" name="テキスト ボックス 233"/>
            <p:cNvSpPr txBox="1"/>
            <p:nvPr/>
          </p:nvSpPr>
          <p:spPr>
            <a:xfrm>
              <a:off x="8113825" y="5893673"/>
              <a:ext cx="109837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b="1" dirty="0">
                  <a:solidFill>
                    <a:srgbClr val="0000FF"/>
                  </a:solidFill>
                </a:rPr>
                <a:t>Nucleus</a:t>
              </a:r>
              <a:endParaRPr lang="ja-JP" altLang="en-US" sz="1600" b="1" dirty="0">
                <a:solidFill>
                  <a:srgbClr val="0000FF"/>
                </a:solidFill>
              </a:endParaRPr>
            </a:p>
          </p:txBody>
        </p:sp>
        <p:sp>
          <p:nvSpPr>
            <p:cNvPr id="235" name="テキスト ボックス 234"/>
            <p:cNvSpPr txBox="1"/>
            <p:nvPr/>
          </p:nvSpPr>
          <p:spPr>
            <a:xfrm>
              <a:off x="7958621" y="6146342"/>
              <a:ext cx="16834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b="1" baseline="30000" dirty="0"/>
                <a:t>11</a:t>
              </a:r>
              <a:r>
                <a:rPr lang="en-US" altLang="ja-JP" b="1" dirty="0"/>
                <a:t>B(5p+6n)</a:t>
              </a:r>
            </a:p>
          </p:txBody>
        </p:sp>
        <p:cxnSp>
          <p:nvCxnSpPr>
            <p:cNvPr id="236" name="直線コネクタ 235"/>
            <p:cNvCxnSpPr/>
            <p:nvPr/>
          </p:nvCxnSpPr>
          <p:spPr>
            <a:xfrm>
              <a:off x="6891235" y="6253541"/>
              <a:ext cx="72008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直線コネクタ 238"/>
            <p:cNvCxnSpPr/>
            <p:nvPr/>
          </p:nvCxnSpPr>
          <p:spPr>
            <a:xfrm>
              <a:off x="6883616" y="4892995"/>
              <a:ext cx="72008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4" name="テキスト ボックス 333"/>
            <p:cNvSpPr txBox="1"/>
            <p:nvPr/>
          </p:nvSpPr>
          <p:spPr>
            <a:xfrm>
              <a:off x="6466913" y="4499222"/>
              <a:ext cx="9573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baseline="30000" dirty="0">
                  <a:solidFill>
                    <a:srgbClr val="0000FF"/>
                  </a:solidFill>
                </a:rPr>
                <a:t>9</a:t>
              </a:r>
              <a:r>
                <a:rPr lang="en-US" altLang="ja-JP" dirty="0">
                  <a:solidFill>
                    <a:srgbClr val="0000FF"/>
                  </a:solidFill>
                </a:rPr>
                <a:t>Li+2n</a:t>
              </a:r>
            </a:p>
          </p:txBody>
        </p:sp>
        <p:grpSp>
          <p:nvGrpSpPr>
            <p:cNvPr id="354" name="グループ化 353"/>
            <p:cNvGrpSpPr/>
            <p:nvPr/>
          </p:nvGrpSpPr>
          <p:grpSpPr>
            <a:xfrm>
              <a:off x="7660477" y="5936547"/>
              <a:ext cx="446418" cy="411556"/>
              <a:chOff x="6300192" y="5539731"/>
              <a:chExt cx="446418" cy="411556"/>
            </a:xfrm>
          </p:grpSpPr>
          <p:sp>
            <p:nvSpPr>
              <p:cNvPr id="355" name="円/楕円 276"/>
              <p:cNvSpPr/>
              <p:nvPr/>
            </p:nvSpPr>
            <p:spPr>
              <a:xfrm>
                <a:off x="6480371" y="5702265"/>
                <a:ext cx="149735" cy="149735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alpha val="71000"/>
                    </a:schemeClr>
                  </a:gs>
                  <a:gs pos="100000">
                    <a:srgbClr val="0000FF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mpd="sng">
                <a:solidFill>
                  <a:srgbClr val="33333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b="1" i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56" name="円/楕円 63"/>
              <p:cNvSpPr/>
              <p:nvPr/>
            </p:nvSpPr>
            <p:spPr bwMode="auto">
              <a:xfrm>
                <a:off x="6589829" y="5690756"/>
                <a:ext cx="147120" cy="14712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0">
                    <a:schemeClr val="bg1"/>
                  </a:gs>
                  <a:gs pos="10000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357" name="円/楕円 276"/>
              <p:cNvSpPr/>
              <p:nvPr/>
            </p:nvSpPr>
            <p:spPr>
              <a:xfrm>
                <a:off x="6550777" y="5582813"/>
                <a:ext cx="149735" cy="149735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alpha val="71000"/>
                    </a:schemeClr>
                  </a:gs>
                  <a:gs pos="100000">
                    <a:srgbClr val="0000FF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mpd="sng">
                <a:solidFill>
                  <a:srgbClr val="33333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b="1" i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58" name="円/楕円 63"/>
              <p:cNvSpPr/>
              <p:nvPr/>
            </p:nvSpPr>
            <p:spPr bwMode="auto">
              <a:xfrm>
                <a:off x="6346976" y="5751041"/>
                <a:ext cx="147120" cy="14712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0">
                    <a:schemeClr val="bg1"/>
                  </a:gs>
                  <a:gs pos="10000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359" name="円/楕円 63"/>
              <p:cNvSpPr/>
              <p:nvPr/>
            </p:nvSpPr>
            <p:spPr bwMode="auto">
              <a:xfrm>
                <a:off x="6453366" y="5598389"/>
                <a:ext cx="147120" cy="14712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0">
                    <a:schemeClr val="bg1"/>
                  </a:gs>
                  <a:gs pos="10000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360" name="円/楕円 63"/>
              <p:cNvSpPr/>
              <p:nvPr/>
            </p:nvSpPr>
            <p:spPr bwMode="auto">
              <a:xfrm>
                <a:off x="6300192" y="5667706"/>
                <a:ext cx="147120" cy="14712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0">
                    <a:schemeClr val="bg1"/>
                  </a:gs>
                  <a:gs pos="10000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362" name="円/楕円 276"/>
              <p:cNvSpPr/>
              <p:nvPr/>
            </p:nvSpPr>
            <p:spPr>
              <a:xfrm>
                <a:off x="6423503" y="5549022"/>
                <a:ext cx="149735" cy="149735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alpha val="71000"/>
                    </a:schemeClr>
                  </a:gs>
                  <a:gs pos="100000">
                    <a:srgbClr val="0000FF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mpd="sng">
                <a:solidFill>
                  <a:srgbClr val="33333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b="1" i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63" name="円/楕円 276"/>
              <p:cNvSpPr/>
              <p:nvPr/>
            </p:nvSpPr>
            <p:spPr>
              <a:xfrm>
                <a:off x="6421795" y="5783887"/>
                <a:ext cx="149735" cy="149735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alpha val="71000"/>
                    </a:schemeClr>
                  </a:gs>
                  <a:gs pos="100000">
                    <a:srgbClr val="0000FF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mpd="sng">
                <a:solidFill>
                  <a:srgbClr val="33333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b="1" i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64" name="円/楕円 63"/>
              <p:cNvSpPr/>
              <p:nvPr/>
            </p:nvSpPr>
            <p:spPr bwMode="auto">
              <a:xfrm>
                <a:off x="6525990" y="5763527"/>
                <a:ext cx="147120" cy="14712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0">
                    <a:schemeClr val="bg1"/>
                  </a:gs>
                  <a:gs pos="10000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365" name="円/楕円 276"/>
              <p:cNvSpPr/>
              <p:nvPr/>
            </p:nvSpPr>
            <p:spPr>
              <a:xfrm>
                <a:off x="6359001" y="5592857"/>
                <a:ext cx="149735" cy="149735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alpha val="71000"/>
                    </a:schemeClr>
                  </a:gs>
                  <a:gs pos="100000">
                    <a:srgbClr val="0000FF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mpd="sng">
                <a:solidFill>
                  <a:srgbClr val="33333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b="1" i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66" name="円/楕円 63"/>
              <p:cNvSpPr/>
              <p:nvPr/>
            </p:nvSpPr>
            <p:spPr bwMode="auto">
              <a:xfrm>
                <a:off x="6314907" y="5539731"/>
                <a:ext cx="431703" cy="411556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367" name="円/楕円 63"/>
              <p:cNvSpPr/>
              <p:nvPr/>
            </p:nvSpPr>
            <p:spPr bwMode="auto">
              <a:xfrm>
                <a:off x="6448477" y="5645369"/>
                <a:ext cx="147120" cy="14712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0">
                    <a:schemeClr val="bg1"/>
                  </a:gs>
                  <a:gs pos="10000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  <p:sp>
          <p:nvSpPr>
            <p:cNvPr id="368" name="テキスト ボックス 367"/>
            <p:cNvSpPr txBox="1"/>
            <p:nvPr/>
          </p:nvSpPr>
          <p:spPr>
            <a:xfrm>
              <a:off x="7831416" y="4993971"/>
              <a:ext cx="17331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b="1" baseline="30000" dirty="0"/>
                <a:t>11</a:t>
              </a:r>
              <a:r>
                <a:rPr lang="en-US" altLang="ja-JP" b="1" dirty="0"/>
                <a:t>Li(3p+8n)</a:t>
              </a:r>
            </a:p>
          </p:txBody>
        </p:sp>
        <p:sp>
          <p:nvSpPr>
            <p:cNvPr id="23" name="テキスト ボックス 22"/>
            <p:cNvSpPr txBox="1"/>
            <p:nvPr/>
          </p:nvSpPr>
          <p:spPr>
            <a:xfrm>
              <a:off x="6269297" y="4841040"/>
              <a:ext cx="9573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i="1" dirty="0"/>
                <a:t>N/Z</a:t>
              </a:r>
              <a:r>
                <a:rPr lang="en-US" altLang="ja-JP" dirty="0"/>
                <a:t>&gt;2</a:t>
              </a:r>
              <a:endParaRPr lang="ja-JP" altLang="en-US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9" name="テキスト ボックス 368"/>
                <p:cNvSpPr txBox="1"/>
                <p:nvPr/>
              </p:nvSpPr>
              <p:spPr>
                <a:xfrm>
                  <a:off x="6320362" y="5918109"/>
                  <a:ext cx="914033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i="1" dirty="0"/>
                    <a:t>N/Z</a:t>
                  </a:r>
                  <a14:m>
                    <m:oMath xmlns:m="http://schemas.openxmlformats.org/officeDocument/2006/math">
                      <m:r>
                        <a:rPr lang="en-US" altLang="ja-JP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~1</m:t>
                      </m:r>
                    </m:oMath>
                  </a14:m>
                  <a:endParaRPr lang="ja-JP" altLang="en-US" dirty="0"/>
                </a:p>
              </p:txBody>
            </p:sp>
          </mc:Choice>
          <mc:Fallback xmlns="">
            <p:sp>
              <p:nvSpPr>
                <p:cNvPr id="369" name="テキスト ボックス 36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20362" y="5918109"/>
                  <a:ext cx="914033" cy="369332"/>
                </a:xfrm>
                <a:prstGeom prst="rect">
                  <a:avLst/>
                </a:prstGeom>
                <a:blipFill>
                  <a:blip r:embed="rId3"/>
                  <a:stretch>
                    <a:fillRect l="-6849" t="-6667" b="-26667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70" name="テキスト ボックス 369"/>
                <p:cNvSpPr txBox="1"/>
                <p:nvPr/>
              </p:nvSpPr>
              <p:spPr>
                <a:xfrm>
                  <a:off x="6247871" y="3074745"/>
                  <a:ext cx="108555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dirty="0"/>
                    <a:t>N/Z</a:t>
                  </a:r>
                  <a14:m>
                    <m:oMath xmlns:m="http://schemas.openxmlformats.org/officeDocument/2006/math">
                      <m:r>
                        <a:rPr lang="en-US" altLang="ja-JP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≫∞</m:t>
                      </m:r>
                    </m:oMath>
                  </a14:m>
                  <a:endParaRPr lang="ja-JP" altLang="en-US" dirty="0"/>
                </a:p>
              </p:txBody>
            </p:sp>
          </mc:Choice>
          <mc:Fallback xmlns="">
            <p:sp>
              <p:nvSpPr>
                <p:cNvPr id="370" name="テキスト ボックス 36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47871" y="3074745"/>
                  <a:ext cx="1085554" cy="369332"/>
                </a:xfrm>
                <a:prstGeom prst="rect">
                  <a:avLst/>
                </a:prstGeom>
                <a:blipFill>
                  <a:blip r:embed="rId4"/>
                  <a:stretch>
                    <a:fillRect l="-4651" t="-6667" b="-26667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72" name="テキスト ボックス 371"/>
            <p:cNvSpPr txBox="1"/>
            <p:nvPr/>
          </p:nvSpPr>
          <p:spPr>
            <a:xfrm>
              <a:off x="7082875" y="5386340"/>
              <a:ext cx="3417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b="1" i="1" dirty="0"/>
                <a:t>E</a:t>
              </a:r>
              <a:endParaRPr lang="ja-JP" altLang="en-US" b="1" i="1" baseline="-25000" dirty="0"/>
            </a:p>
          </p:txBody>
        </p:sp>
        <p:sp>
          <p:nvSpPr>
            <p:cNvPr id="373" name="テキスト ボックス 372"/>
            <p:cNvSpPr txBox="1"/>
            <p:nvPr/>
          </p:nvSpPr>
          <p:spPr>
            <a:xfrm>
              <a:off x="7099569" y="3787198"/>
              <a:ext cx="3417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b="1" i="1" dirty="0"/>
                <a:t>E</a:t>
              </a:r>
              <a:endParaRPr lang="ja-JP" altLang="en-US" b="1" i="1" baseline="-25000" dirty="0"/>
            </a:p>
          </p:txBody>
        </p:sp>
        <p:sp>
          <p:nvSpPr>
            <p:cNvPr id="25" name="テキスト ボックス 24"/>
            <p:cNvSpPr txBox="1"/>
            <p:nvPr/>
          </p:nvSpPr>
          <p:spPr>
            <a:xfrm>
              <a:off x="6360923" y="1843633"/>
              <a:ext cx="322562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dirty="0"/>
                <a:t>A=const. N/</a:t>
              </a:r>
              <a:r>
                <a:rPr lang="en-US" altLang="ja-JP" dirty="0" err="1"/>
                <a:t>Z</a:t>
              </a:r>
              <a:r>
                <a:rPr lang="en-US" altLang="ja-JP" dirty="0" err="1">
                  <a:sym typeface="Wingdings" panose="05000000000000000000" pitchFamily="2" charset="2"/>
                </a:rPr>
                <a:t>Larger</a:t>
              </a:r>
              <a:endParaRPr lang="ja-JP" altLang="en-US" dirty="0"/>
            </a:p>
          </p:txBody>
        </p:sp>
        <p:sp>
          <p:nvSpPr>
            <p:cNvPr id="376" name="テキスト ボックス 375"/>
            <p:cNvSpPr txBox="1"/>
            <p:nvPr/>
          </p:nvSpPr>
          <p:spPr>
            <a:xfrm>
              <a:off x="7426304" y="3827596"/>
              <a:ext cx="24240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b="1" dirty="0" err="1">
                  <a:solidFill>
                    <a:srgbClr val="0000FF"/>
                  </a:solidFill>
                  <a:latin typeface="+mj-lt"/>
                </a:rPr>
                <a:t>dineutron</a:t>
              </a:r>
              <a:r>
                <a:rPr lang="en-US" altLang="ja-JP" b="1" dirty="0">
                  <a:solidFill>
                    <a:srgbClr val="0000FF"/>
                  </a:solidFill>
                </a:rPr>
                <a:t> cluster</a:t>
              </a:r>
              <a:endParaRPr lang="ja-JP" altLang="en-US" b="1" dirty="0">
                <a:solidFill>
                  <a:srgbClr val="0000FF"/>
                </a:solidFill>
              </a:endParaRPr>
            </a:p>
          </p:txBody>
        </p:sp>
        <p:sp>
          <p:nvSpPr>
            <p:cNvPr id="26" name="楕円 25"/>
            <p:cNvSpPr/>
            <p:nvPr/>
          </p:nvSpPr>
          <p:spPr>
            <a:xfrm rot="3300000">
              <a:off x="8071165" y="4637624"/>
              <a:ext cx="492661" cy="164604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33" name="グループ化 132"/>
          <p:cNvGrpSpPr/>
          <p:nvPr/>
        </p:nvGrpSpPr>
        <p:grpSpPr>
          <a:xfrm>
            <a:off x="1751086" y="1053786"/>
            <a:ext cx="3118504" cy="4718302"/>
            <a:chOff x="2957906" y="1811373"/>
            <a:chExt cx="3118504" cy="4718302"/>
          </a:xfrm>
        </p:grpSpPr>
        <p:sp>
          <p:nvSpPr>
            <p:cNvPr id="13" name="正方形/長方形 12"/>
            <p:cNvSpPr/>
            <p:nvPr/>
          </p:nvSpPr>
          <p:spPr>
            <a:xfrm>
              <a:off x="2957906" y="1811373"/>
              <a:ext cx="3018823" cy="4636429"/>
            </a:xfrm>
            <a:prstGeom prst="rect">
              <a:avLst/>
            </a:prstGeom>
            <a:gradFill>
              <a:gsLst>
                <a:gs pos="0">
                  <a:srgbClr val="00FF99">
                    <a:alpha val="70000"/>
                  </a:srgbClr>
                </a:gs>
                <a:gs pos="69000">
                  <a:srgbClr val="CCFF66">
                    <a:alpha val="70000"/>
                  </a:srgbClr>
                </a:gs>
                <a:gs pos="100000">
                  <a:srgbClr val="CCFF66">
                    <a:alpha val="70000"/>
                  </a:srgbClr>
                </a:gs>
              </a:gsLst>
              <a:lin ang="16200000" scaled="1"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84" name="上矢印 283"/>
            <p:cNvSpPr/>
            <p:nvPr/>
          </p:nvSpPr>
          <p:spPr>
            <a:xfrm>
              <a:off x="3854172" y="4876254"/>
              <a:ext cx="436518" cy="1378173"/>
            </a:xfrm>
            <a:prstGeom prst="upArrow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89" name="テキスト ボックス 288"/>
            <p:cNvSpPr txBox="1"/>
            <p:nvPr/>
          </p:nvSpPr>
          <p:spPr>
            <a:xfrm>
              <a:off x="3047500" y="4920149"/>
              <a:ext cx="1847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ja-JP" altLang="en-US" dirty="0">
                <a:solidFill>
                  <a:srgbClr val="0000FF"/>
                </a:solidFill>
              </a:endParaRPr>
            </a:p>
          </p:txBody>
        </p:sp>
        <p:sp>
          <p:nvSpPr>
            <p:cNvPr id="314" name="テキスト ボックス 313"/>
            <p:cNvSpPr txBox="1"/>
            <p:nvPr/>
          </p:nvSpPr>
          <p:spPr>
            <a:xfrm>
              <a:off x="4473976" y="4187637"/>
              <a:ext cx="1513556" cy="338554"/>
            </a:xfrm>
            <a:prstGeom prst="rect">
              <a:avLst/>
            </a:prstGeom>
            <a:solidFill>
              <a:srgbClr val="FFFF00">
                <a:alpha val="69804"/>
              </a:srgbClr>
            </a:solidFill>
          </p:spPr>
          <p:txBody>
            <a:bodyPr wrap="none" rtlCol="0">
              <a:spAutoFit/>
            </a:bodyPr>
            <a:lstStyle/>
            <a:p>
              <a:r>
                <a:rPr lang="en-US" altLang="ja-JP" sz="1600" b="1" dirty="0"/>
                <a:t>Hoyle State</a:t>
              </a:r>
              <a:endParaRPr lang="ja-JP" altLang="en-US" sz="1600" b="1" dirty="0"/>
            </a:p>
          </p:txBody>
        </p:sp>
        <p:grpSp>
          <p:nvGrpSpPr>
            <p:cNvPr id="401" name="グループ化 400"/>
            <p:cNvGrpSpPr/>
            <p:nvPr/>
          </p:nvGrpSpPr>
          <p:grpSpPr>
            <a:xfrm>
              <a:off x="4422381" y="4542485"/>
              <a:ext cx="643979" cy="649157"/>
              <a:chOff x="2167164" y="2293356"/>
              <a:chExt cx="859731" cy="866643"/>
            </a:xfrm>
          </p:grpSpPr>
          <p:sp>
            <p:nvSpPr>
              <p:cNvPr id="402" name="円/楕円 67"/>
              <p:cNvSpPr/>
              <p:nvPr/>
            </p:nvSpPr>
            <p:spPr bwMode="auto">
              <a:xfrm>
                <a:off x="2190404" y="2331242"/>
                <a:ext cx="795267" cy="763933"/>
              </a:xfrm>
              <a:prstGeom prst="ellipse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grpSp>
            <p:nvGrpSpPr>
              <p:cNvPr id="403" name="グループ化 402"/>
              <p:cNvGrpSpPr/>
              <p:nvPr/>
            </p:nvGrpSpPr>
            <p:grpSpPr>
              <a:xfrm>
                <a:off x="2167164" y="2643625"/>
                <a:ext cx="441281" cy="493069"/>
                <a:chOff x="615728" y="3068385"/>
                <a:chExt cx="441281" cy="493069"/>
              </a:xfrm>
            </p:grpSpPr>
            <p:grpSp>
              <p:nvGrpSpPr>
                <p:cNvPr id="420" name="グループ化 419"/>
                <p:cNvGrpSpPr/>
                <p:nvPr/>
              </p:nvGrpSpPr>
              <p:grpSpPr>
                <a:xfrm>
                  <a:off x="676425" y="3136274"/>
                  <a:ext cx="305712" cy="291444"/>
                  <a:chOff x="2933512" y="4429066"/>
                  <a:chExt cx="305712" cy="291444"/>
                </a:xfrm>
              </p:grpSpPr>
              <p:sp>
                <p:nvSpPr>
                  <p:cNvPr id="422" name="円/楕円 276"/>
                  <p:cNvSpPr/>
                  <p:nvPr/>
                </p:nvSpPr>
                <p:spPr>
                  <a:xfrm>
                    <a:off x="2972335" y="4448536"/>
                    <a:ext cx="149735" cy="149735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bg1">
                          <a:alpha val="71000"/>
                        </a:schemeClr>
                      </a:gs>
                      <a:gs pos="100000">
                        <a:srgbClr val="0000FF"/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2700" cmpd="sng">
                    <a:solidFill>
                      <a:srgbClr val="333333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 b="1" i="1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23" name="円/楕円 63"/>
                  <p:cNvSpPr/>
                  <p:nvPr/>
                </p:nvSpPr>
                <p:spPr bwMode="auto">
                  <a:xfrm>
                    <a:off x="3054405" y="4451798"/>
                    <a:ext cx="147120" cy="147120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bg1"/>
                      </a:gs>
                      <a:gs pos="0">
                        <a:schemeClr val="bg1"/>
                      </a:gs>
                      <a:gs pos="100000">
                        <a:srgbClr val="FF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ja-JP" altLang="en-US"/>
                  </a:p>
                </p:txBody>
              </p:sp>
              <p:sp>
                <p:nvSpPr>
                  <p:cNvPr id="424" name="円/楕円 63"/>
                  <p:cNvSpPr/>
                  <p:nvPr/>
                </p:nvSpPr>
                <p:spPr bwMode="auto">
                  <a:xfrm>
                    <a:off x="3054047" y="4549957"/>
                    <a:ext cx="147120" cy="147120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bg1"/>
                      </a:gs>
                      <a:gs pos="0">
                        <a:schemeClr val="bg1"/>
                      </a:gs>
                      <a:gs pos="100000">
                        <a:srgbClr val="FF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ja-JP" altLang="en-US"/>
                  </a:p>
                </p:txBody>
              </p:sp>
              <p:sp>
                <p:nvSpPr>
                  <p:cNvPr id="425" name="円/楕円 276"/>
                  <p:cNvSpPr/>
                  <p:nvPr/>
                </p:nvSpPr>
                <p:spPr>
                  <a:xfrm>
                    <a:off x="2967072" y="4543152"/>
                    <a:ext cx="149735" cy="149735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bg1">
                          <a:alpha val="71000"/>
                        </a:schemeClr>
                      </a:gs>
                      <a:gs pos="100000">
                        <a:srgbClr val="0000FF"/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2700" cmpd="sng">
                    <a:solidFill>
                      <a:srgbClr val="333333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 b="1" i="1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26" name="円/楕円 63"/>
                  <p:cNvSpPr/>
                  <p:nvPr/>
                </p:nvSpPr>
                <p:spPr bwMode="auto">
                  <a:xfrm>
                    <a:off x="2933512" y="4429066"/>
                    <a:ext cx="305712" cy="291444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bg1"/>
                      </a:gs>
                      <a:gs pos="0">
                        <a:schemeClr val="bg1"/>
                      </a:gs>
                      <a:gs pos="100000">
                        <a:srgbClr val="CC99FF">
                          <a:alpha val="17000"/>
                        </a:srgb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ja-JP" altLang="en-US"/>
                  </a:p>
                </p:txBody>
              </p:sp>
            </p:grpSp>
            <p:sp>
              <p:nvSpPr>
                <p:cNvPr id="421" name="正方形/長方形 420"/>
                <p:cNvSpPr/>
                <p:nvPr/>
              </p:nvSpPr>
              <p:spPr>
                <a:xfrm>
                  <a:off x="615728" y="3068385"/>
                  <a:ext cx="441281" cy="49306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kumimoji="0" lang="en-US" altLang="ja-JP" dirty="0">
                      <a:latin typeface="Symbol" panose="05050102010706020507" pitchFamily="18" charset="2"/>
                    </a:rPr>
                    <a:t>a</a:t>
                  </a:r>
                </a:p>
              </p:txBody>
            </p:sp>
          </p:grpSp>
          <p:grpSp>
            <p:nvGrpSpPr>
              <p:cNvPr id="404" name="グループ化 403"/>
              <p:cNvGrpSpPr/>
              <p:nvPr/>
            </p:nvGrpSpPr>
            <p:grpSpPr>
              <a:xfrm>
                <a:off x="2585615" y="2666930"/>
                <a:ext cx="441280" cy="493069"/>
                <a:chOff x="615728" y="3068385"/>
                <a:chExt cx="441280" cy="493069"/>
              </a:xfrm>
            </p:grpSpPr>
            <p:grpSp>
              <p:nvGrpSpPr>
                <p:cNvPr id="413" name="グループ化 412"/>
                <p:cNvGrpSpPr/>
                <p:nvPr/>
              </p:nvGrpSpPr>
              <p:grpSpPr>
                <a:xfrm>
                  <a:off x="668519" y="3134440"/>
                  <a:ext cx="305712" cy="291444"/>
                  <a:chOff x="2925606" y="4427232"/>
                  <a:chExt cx="305712" cy="291444"/>
                </a:xfrm>
              </p:grpSpPr>
              <p:sp>
                <p:nvSpPr>
                  <p:cNvPr id="415" name="円/楕円 276"/>
                  <p:cNvSpPr/>
                  <p:nvPr/>
                </p:nvSpPr>
                <p:spPr>
                  <a:xfrm>
                    <a:off x="2972335" y="4448536"/>
                    <a:ext cx="149735" cy="149735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bg1">
                          <a:alpha val="71000"/>
                        </a:schemeClr>
                      </a:gs>
                      <a:gs pos="100000">
                        <a:srgbClr val="0000FF"/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2700" cmpd="sng">
                    <a:solidFill>
                      <a:srgbClr val="333333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 b="1" i="1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16" name="円/楕円 63"/>
                  <p:cNvSpPr/>
                  <p:nvPr/>
                </p:nvSpPr>
                <p:spPr bwMode="auto">
                  <a:xfrm>
                    <a:off x="3054405" y="4451798"/>
                    <a:ext cx="147120" cy="147120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bg1"/>
                      </a:gs>
                      <a:gs pos="0">
                        <a:schemeClr val="bg1"/>
                      </a:gs>
                      <a:gs pos="100000">
                        <a:srgbClr val="FF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ja-JP" altLang="en-US"/>
                  </a:p>
                </p:txBody>
              </p:sp>
              <p:sp>
                <p:nvSpPr>
                  <p:cNvPr id="417" name="円/楕円 63"/>
                  <p:cNvSpPr/>
                  <p:nvPr/>
                </p:nvSpPr>
                <p:spPr bwMode="auto">
                  <a:xfrm>
                    <a:off x="3054047" y="4549957"/>
                    <a:ext cx="147120" cy="147120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bg1"/>
                      </a:gs>
                      <a:gs pos="0">
                        <a:schemeClr val="bg1"/>
                      </a:gs>
                      <a:gs pos="100000">
                        <a:srgbClr val="FF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ja-JP" altLang="en-US"/>
                  </a:p>
                </p:txBody>
              </p:sp>
              <p:sp>
                <p:nvSpPr>
                  <p:cNvPr id="418" name="円/楕円 276"/>
                  <p:cNvSpPr/>
                  <p:nvPr/>
                </p:nvSpPr>
                <p:spPr>
                  <a:xfrm>
                    <a:off x="2967072" y="4543152"/>
                    <a:ext cx="149735" cy="149735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bg1">
                          <a:alpha val="71000"/>
                        </a:schemeClr>
                      </a:gs>
                      <a:gs pos="100000">
                        <a:srgbClr val="0000FF"/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2700" cmpd="sng">
                    <a:solidFill>
                      <a:srgbClr val="333333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 b="1" i="1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19" name="円/楕円 63"/>
                  <p:cNvSpPr/>
                  <p:nvPr/>
                </p:nvSpPr>
                <p:spPr bwMode="auto">
                  <a:xfrm>
                    <a:off x="2925606" y="4427232"/>
                    <a:ext cx="305712" cy="291444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bg1"/>
                      </a:gs>
                      <a:gs pos="0">
                        <a:schemeClr val="bg1"/>
                      </a:gs>
                      <a:gs pos="100000">
                        <a:srgbClr val="CC99FF">
                          <a:alpha val="17000"/>
                        </a:srgb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ja-JP" altLang="en-US"/>
                  </a:p>
                </p:txBody>
              </p:sp>
            </p:grpSp>
            <p:sp>
              <p:nvSpPr>
                <p:cNvPr id="414" name="正方形/長方形 413"/>
                <p:cNvSpPr/>
                <p:nvPr/>
              </p:nvSpPr>
              <p:spPr>
                <a:xfrm>
                  <a:off x="615728" y="3068385"/>
                  <a:ext cx="441280" cy="49306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kumimoji="0" lang="en-US" altLang="ja-JP" dirty="0">
                      <a:latin typeface="Symbol" panose="05050102010706020507" pitchFamily="18" charset="2"/>
                    </a:rPr>
                    <a:t>a</a:t>
                  </a:r>
                </a:p>
              </p:txBody>
            </p:sp>
          </p:grpSp>
          <p:grpSp>
            <p:nvGrpSpPr>
              <p:cNvPr id="405" name="グループ化 404"/>
              <p:cNvGrpSpPr/>
              <p:nvPr/>
            </p:nvGrpSpPr>
            <p:grpSpPr>
              <a:xfrm>
                <a:off x="2404117" y="2293356"/>
                <a:ext cx="441281" cy="493069"/>
                <a:chOff x="615728" y="3068385"/>
                <a:chExt cx="441281" cy="493069"/>
              </a:xfrm>
            </p:grpSpPr>
            <p:grpSp>
              <p:nvGrpSpPr>
                <p:cNvPr id="406" name="グループ化 405"/>
                <p:cNvGrpSpPr/>
                <p:nvPr/>
              </p:nvGrpSpPr>
              <p:grpSpPr>
                <a:xfrm>
                  <a:off x="676425" y="3136274"/>
                  <a:ext cx="305712" cy="291444"/>
                  <a:chOff x="2933512" y="4429066"/>
                  <a:chExt cx="305712" cy="291444"/>
                </a:xfrm>
              </p:grpSpPr>
              <p:sp>
                <p:nvSpPr>
                  <p:cNvPr id="408" name="円/楕円 276"/>
                  <p:cNvSpPr/>
                  <p:nvPr/>
                </p:nvSpPr>
                <p:spPr>
                  <a:xfrm>
                    <a:off x="2972335" y="4448536"/>
                    <a:ext cx="149735" cy="149735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bg1">
                          <a:alpha val="71000"/>
                        </a:schemeClr>
                      </a:gs>
                      <a:gs pos="100000">
                        <a:srgbClr val="0000FF"/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2700" cmpd="sng">
                    <a:solidFill>
                      <a:srgbClr val="333333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 b="1" i="1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09" name="円/楕円 63"/>
                  <p:cNvSpPr/>
                  <p:nvPr/>
                </p:nvSpPr>
                <p:spPr bwMode="auto">
                  <a:xfrm>
                    <a:off x="3054405" y="4451798"/>
                    <a:ext cx="147120" cy="147120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bg1"/>
                      </a:gs>
                      <a:gs pos="0">
                        <a:schemeClr val="bg1"/>
                      </a:gs>
                      <a:gs pos="100000">
                        <a:srgbClr val="FF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ja-JP" altLang="en-US"/>
                  </a:p>
                </p:txBody>
              </p:sp>
              <p:sp>
                <p:nvSpPr>
                  <p:cNvPr id="410" name="円/楕円 63"/>
                  <p:cNvSpPr/>
                  <p:nvPr/>
                </p:nvSpPr>
                <p:spPr bwMode="auto">
                  <a:xfrm>
                    <a:off x="3054047" y="4549957"/>
                    <a:ext cx="147120" cy="147120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bg1"/>
                      </a:gs>
                      <a:gs pos="0">
                        <a:schemeClr val="bg1"/>
                      </a:gs>
                      <a:gs pos="100000">
                        <a:srgbClr val="FF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ja-JP" altLang="en-US"/>
                  </a:p>
                </p:txBody>
              </p:sp>
              <p:sp>
                <p:nvSpPr>
                  <p:cNvPr id="411" name="円/楕円 276"/>
                  <p:cNvSpPr/>
                  <p:nvPr/>
                </p:nvSpPr>
                <p:spPr>
                  <a:xfrm>
                    <a:off x="2967072" y="4543152"/>
                    <a:ext cx="149735" cy="149735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bg1">
                          <a:alpha val="71000"/>
                        </a:schemeClr>
                      </a:gs>
                      <a:gs pos="100000">
                        <a:srgbClr val="0000FF"/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2700" cmpd="sng">
                    <a:solidFill>
                      <a:srgbClr val="333333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 b="1" i="1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12" name="円/楕円 63"/>
                  <p:cNvSpPr/>
                  <p:nvPr/>
                </p:nvSpPr>
                <p:spPr bwMode="auto">
                  <a:xfrm>
                    <a:off x="2933512" y="4429066"/>
                    <a:ext cx="305712" cy="291444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bg1"/>
                      </a:gs>
                      <a:gs pos="0">
                        <a:schemeClr val="bg1"/>
                      </a:gs>
                      <a:gs pos="100000">
                        <a:srgbClr val="CC99FF">
                          <a:alpha val="17000"/>
                        </a:srgb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ja-JP" altLang="en-US"/>
                  </a:p>
                </p:txBody>
              </p:sp>
            </p:grpSp>
            <p:sp>
              <p:nvSpPr>
                <p:cNvPr id="407" name="正方形/長方形 406"/>
                <p:cNvSpPr/>
                <p:nvPr/>
              </p:nvSpPr>
              <p:spPr>
                <a:xfrm>
                  <a:off x="615728" y="3068385"/>
                  <a:ext cx="441281" cy="49306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kumimoji="0" lang="en-US" altLang="ja-JP" dirty="0">
                      <a:latin typeface="Symbol" panose="05050102010706020507" pitchFamily="18" charset="2"/>
                    </a:rPr>
                    <a:t>a</a:t>
                  </a:r>
                </a:p>
              </p:txBody>
            </p:sp>
          </p:grpSp>
        </p:grpSp>
        <p:sp>
          <p:nvSpPr>
            <p:cNvPr id="428" name="上矢印 427"/>
            <p:cNvSpPr/>
            <p:nvPr/>
          </p:nvSpPr>
          <p:spPr>
            <a:xfrm>
              <a:off x="3852349" y="2903937"/>
              <a:ext cx="436518" cy="1962012"/>
            </a:xfrm>
            <a:prstGeom prst="upArrow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430" name="直線コネクタ 429"/>
            <p:cNvCxnSpPr/>
            <p:nvPr/>
          </p:nvCxnSpPr>
          <p:spPr>
            <a:xfrm>
              <a:off x="3726739" y="4947937"/>
              <a:ext cx="720080" cy="0"/>
            </a:xfrm>
            <a:prstGeom prst="line">
              <a:avLst/>
            </a:prstGeom>
            <a:ln w="28575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32" name="グループ化 431"/>
            <p:cNvGrpSpPr/>
            <p:nvPr/>
          </p:nvGrpSpPr>
          <p:grpSpPr>
            <a:xfrm>
              <a:off x="3816996" y="3440938"/>
              <a:ext cx="599151" cy="366449"/>
              <a:chOff x="5241303" y="1773436"/>
              <a:chExt cx="350234" cy="366449"/>
            </a:xfrm>
          </p:grpSpPr>
          <p:sp>
            <p:nvSpPr>
              <p:cNvPr id="433" name="フリーフォーム 432"/>
              <p:cNvSpPr/>
              <p:nvPr/>
            </p:nvSpPr>
            <p:spPr>
              <a:xfrm>
                <a:off x="5241303" y="1885291"/>
                <a:ext cx="339365" cy="254594"/>
              </a:xfrm>
              <a:custGeom>
                <a:avLst/>
                <a:gdLst>
                  <a:gd name="connsiteX0" fmla="*/ 0 w 339365"/>
                  <a:gd name="connsiteY0" fmla="*/ 160325 h 254594"/>
                  <a:gd name="connsiteX1" fmla="*/ 94268 w 339365"/>
                  <a:gd name="connsiteY1" fmla="*/ 70 h 254594"/>
                  <a:gd name="connsiteX2" fmla="*/ 179109 w 339365"/>
                  <a:gd name="connsiteY2" fmla="*/ 141472 h 254594"/>
                  <a:gd name="connsiteX3" fmla="*/ 235670 w 339365"/>
                  <a:gd name="connsiteY3" fmla="*/ 254594 h 254594"/>
                  <a:gd name="connsiteX4" fmla="*/ 339365 w 339365"/>
                  <a:gd name="connsiteY4" fmla="*/ 141472 h 2545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9365" h="254594">
                    <a:moveTo>
                      <a:pt x="0" y="160325"/>
                    </a:moveTo>
                    <a:cubicBezTo>
                      <a:pt x="32208" y="81768"/>
                      <a:pt x="64417" y="3212"/>
                      <a:pt x="94268" y="70"/>
                    </a:cubicBezTo>
                    <a:cubicBezTo>
                      <a:pt x="124120" y="-3072"/>
                      <a:pt x="155542" y="99051"/>
                      <a:pt x="179109" y="141472"/>
                    </a:cubicBezTo>
                    <a:cubicBezTo>
                      <a:pt x="202676" y="183893"/>
                      <a:pt x="208961" y="254594"/>
                      <a:pt x="235670" y="254594"/>
                    </a:cubicBezTo>
                    <a:cubicBezTo>
                      <a:pt x="262379" y="254594"/>
                      <a:pt x="300872" y="198033"/>
                      <a:pt x="339365" y="141472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34" name="フリーフォーム 433"/>
              <p:cNvSpPr/>
              <p:nvPr/>
            </p:nvSpPr>
            <p:spPr>
              <a:xfrm>
                <a:off x="5252172" y="1773436"/>
                <a:ext cx="339365" cy="254594"/>
              </a:xfrm>
              <a:custGeom>
                <a:avLst/>
                <a:gdLst>
                  <a:gd name="connsiteX0" fmla="*/ 0 w 339365"/>
                  <a:gd name="connsiteY0" fmla="*/ 160325 h 254594"/>
                  <a:gd name="connsiteX1" fmla="*/ 94268 w 339365"/>
                  <a:gd name="connsiteY1" fmla="*/ 70 h 254594"/>
                  <a:gd name="connsiteX2" fmla="*/ 179109 w 339365"/>
                  <a:gd name="connsiteY2" fmla="*/ 141472 h 254594"/>
                  <a:gd name="connsiteX3" fmla="*/ 235670 w 339365"/>
                  <a:gd name="connsiteY3" fmla="*/ 254594 h 254594"/>
                  <a:gd name="connsiteX4" fmla="*/ 339365 w 339365"/>
                  <a:gd name="connsiteY4" fmla="*/ 141472 h 2545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9365" h="254594">
                    <a:moveTo>
                      <a:pt x="0" y="160325"/>
                    </a:moveTo>
                    <a:cubicBezTo>
                      <a:pt x="32208" y="81768"/>
                      <a:pt x="64417" y="3212"/>
                      <a:pt x="94268" y="70"/>
                    </a:cubicBezTo>
                    <a:cubicBezTo>
                      <a:pt x="124120" y="-3072"/>
                      <a:pt x="155542" y="99051"/>
                      <a:pt x="179109" y="141472"/>
                    </a:cubicBezTo>
                    <a:cubicBezTo>
                      <a:pt x="202676" y="183893"/>
                      <a:pt x="208961" y="254594"/>
                      <a:pt x="235670" y="254594"/>
                    </a:cubicBezTo>
                    <a:cubicBezTo>
                      <a:pt x="262379" y="254594"/>
                      <a:pt x="300872" y="198033"/>
                      <a:pt x="339365" y="141472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53" name="テキスト ボックス 452"/>
            <p:cNvSpPr txBox="1"/>
            <p:nvPr/>
          </p:nvSpPr>
          <p:spPr>
            <a:xfrm>
              <a:off x="4742288" y="2168739"/>
              <a:ext cx="11336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b="1" dirty="0">
                  <a:solidFill>
                    <a:srgbClr val="0000FF"/>
                  </a:solidFill>
                </a:rPr>
                <a:t>Hadron</a:t>
              </a:r>
              <a:endParaRPr lang="ja-JP" altLang="en-US" b="1" dirty="0">
                <a:solidFill>
                  <a:srgbClr val="0000FF"/>
                </a:solidFill>
              </a:endParaRPr>
            </a:p>
          </p:txBody>
        </p:sp>
        <p:sp>
          <p:nvSpPr>
            <p:cNvPr id="547" name="テキスト ボックス 546"/>
            <p:cNvSpPr txBox="1"/>
            <p:nvPr/>
          </p:nvSpPr>
          <p:spPr>
            <a:xfrm>
              <a:off x="4617992" y="3899605"/>
              <a:ext cx="130035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b="1" dirty="0">
                  <a:solidFill>
                    <a:srgbClr val="0000FF"/>
                  </a:solidFill>
                  <a:latin typeface="Symbol" panose="05050102010706020507" pitchFamily="18" charset="2"/>
                </a:rPr>
                <a:t>a</a:t>
              </a:r>
              <a:r>
                <a:rPr lang="en-US" altLang="ja-JP" b="1" dirty="0">
                  <a:solidFill>
                    <a:srgbClr val="0000FF"/>
                  </a:solidFill>
                </a:rPr>
                <a:t> cluster</a:t>
              </a:r>
              <a:endParaRPr lang="ja-JP" altLang="en-US" b="1" dirty="0">
                <a:solidFill>
                  <a:srgbClr val="0000FF"/>
                </a:solidFill>
              </a:endParaRPr>
            </a:p>
          </p:txBody>
        </p:sp>
        <p:sp>
          <p:nvSpPr>
            <p:cNvPr id="549" name="テキスト ボックス 548"/>
            <p:cNvSpPr txBox="1"/>
            <p:nvPr/>
          </p:nvSpPr>
          <p:spPr>
            <a:xfrm>
              <a:off x="4978032" y="5915829"/>
              <a:ext cx="109837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b="1" dirty="0">
                  <a:solidFill>
                    <a:srgbClr val="0000FF"/>
                  </a:solidFill>
                </a:rPr>
                <a:t>Nucleus</a:t>
              </a:r>
              <a:endParaRPr lang="ja-JP" altLang="en-US" sz="1600" b="1" dirty="0">
                <a:solidFill>
                  <a:srgbClr val="0000FF"/>
                </a:solidFill>
              </a:endParaRPr>
            </a:p>
          </p:txBody>
        </p:sp>
        <p:sp>
          <p:nvSpPr>
            <p:cNvPr id="283" name="テキスト ボックス 282"/>
            <p:cNvSpPr txBox="1"/>
            <p:nvPr/>
          </p:nvSpPr>
          <p:spPr>
            <a:xfrm>
              <a:off x="4843937" y="6160343"/>
              <a:ext cx="11176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b="1" baseline="30000" dirty="0"/>
                <a:t>12</a:t>
              </a:r>
              <a:r>
                <a:rPr lang="en-US" altLang="ja-JP" b="1" dirty="0"/>
                <a:t>C(</a:t>
              </a:r>
              <a:r>
                <a:rPr lang="en-US" altLang="ja-JP" b="1" dirty="0" err="1"/>
                <a:t>gs</a:t>
              </a:r>
              <a:r>
                <a:rPr lang="en-US" altLang="ja-JP" b="1" dirty="0"/>
                <a:t>)</a:t>
              </a:r>
            </a:p>
          </p:txBody>
        </p:sp>
        <p:cxnSp>
          <p:nvCxnSpPr>
            <p:cNvPr id="282" name="直線コネクタ 281"/>
            <p:cNvCxnSpPr/>
            <p:nvPr/>
          </p:nvCxnSpPr>
          <p:spPr>
            <a:xfrm>
              <a:off x="3734358" y="6254428"/>
              <a:ext cx="72008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4" name="テキスト ボックス 183"/>
            <p:cNvSpPr txBox="1"/>
            <p:nvPr/>
          </p:nvSpPr>
          <p:spPr>
            <a:xfrm>
              <a:off x="4904890" y="4951449"/>
              <a:ext cx="18473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ja-JP" altLang="en-US" sz="1600" b="1" dirty="0"/>
            </a:p>
          </p:txBody>
        </p:sp>
        <p:cxnSp>
          <p:nvCxnSpPr>
            <p:cNvPr id="450" name="直線コネクタ 449"/>
            <p:cNvCxnSpPr/>
            <p:nvPr/>
          </p:nvCxnSpPr>
          <p:spPr>
            <a:xfrm>
              <a:off x="3734358" y="4873414"/>
              <a:ext cx="72008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テキスト ボックス 5"/>
            <p:cNvSpPr txBox="1"/>
            <p:nvPr/>
          </p:nvSpPr>
          <p:spPr>
            <a:xfrm>
              <a:off x="3366078" y="4748064"/>
              <a:ext cx="4780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>
                  <a:solidFill>
                    <a:srgbClr val="0000FF"/>
                  </a:solidFill>
                </a:rPr>
                <a:t>3</a:t>
              </a:r>
              <a:r>
                <a:rPr lang="en-US" altLang="ja-JP" dirty="0">
                  <a:solidFill>
                    <a:srgbClr val="0000FF"/>
                  </a:solidFill>
                  <a:latin typeface="Symbol" panose="05050102010706020507" pitchFamily="18" charset="2"/>
                </a:rPr>
                <a:t>a</a:t>
              </a:r>
              <a:endParaRPr lang="ja-JP" altLang="en-US" dirty="0">
                <a:solidFill>
                  <a:srgbClr val="0000FF"/>
                </a:solidFill>
                <a:latin typeface="Symbol" panose="05050102010706020507" pitchFamily="18" charset="2"/>
              </a:endParaRPr>
            </a:p>
          </p:txBody>
        </p:sp>
        <p:sp>
          <p:nvSpPr>
            <p:cNvPr id="194" name="テキスト ボックス 193"/>
            <p:cNvSpPr txBox="1"/>
            <p:nvPr/>
          </p:nvSpPr>
          <p:spPr>
            <a:xfrm>
              <a:off x="3888703" y="5420054"/>
              <a:ext cx="4443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b="1" i="1" dirty="0"/>
                <a:t>E</a:t>
              </a:r>
              <a:r>
                <a:rPr lang="en-US" altLang="ja-JP" b="1" i="1" baseline="-25000" dirty="0"/>
                <a:t>x</a:t>
              </a:r>
              <a:endParaRPr lang="ja-JP" altLang="en-US" b="1" i="1" baseline="-25000" dirty="0"/>
            </a:p>
          </p:txBody>
        </p:sp>
        <p:sp>
          <p:nvSpPr>
            <p:cNvPr id="195" name="テキスト ボックス 194"/>
            <p:cNvSpPr txBox="1"/>
            <p:nvPr/>
          </p:nvSpPr>
          <p:spPr>
            <a:xfrm>
              <a:off x="3895861" y="3666171"/>
              <a:ext cx="4443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b="1" i="1" dirty="0"/>
                <a:t>E</a:t>
              </a:r>
              <a:r>
                <a:rPr lang="en-US" altLang="ja-JP" b="1" i="1" baseline="-25000" dirty="0"/>
                <a:t>x</a:t>
              </a:r>
              <a:endParaRPr lang="ja-JP" altLang="en-US" b="1" i="1" baseline="-25000" dirty="0"/>
            </a:p>
          </p:txBody>
        </p:sp>
        <p:grpSp>
          <p:nvGrpSpPr>
            <p:cNvPr id="17" name="グループ化 16"/>
            <p:cNvGrpSpPr/>
            <p:nvPr/>
          </p:nvGrpSpPr>
          <p:grpSpPr>
            <a:xfrm>
              <a:off x="4524828" y="5931015"/>
              <a:ext cx="446418" cy="411556"/>
              <a:chOff x="6300192" y="5539731"/>
              <a:chExt cx="446418" cy="411556"/>
            </a:xfrm>
          </p:grpSpPr>
          <p:sp>
            <p:nvSpPr>
              <p:cNvPr id="342" name="円/楕円 276"/>
              <p:cNvSpPr/>
              <p:nvPr/>
            </p:nvSpPr>
            <p:spPr>
              <a:xfrm>
                <a:off x="6480371" y="5702265"/>
                <a:ext cx="149735" cy="149735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alpha val="71000"/>
                    </a:schemeClr>
                  </a:gs>
                  <a:gs pos="100000">
                    <a:srgbClr val="0000FF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mpd="sng">
                <a:solidFill>
                  <a:srgbClr val="33333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b="1" i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43" name="円/楕円 63"/>
              <p:cNvSpPr/>
              <p:nvPr/>
            </p:nvSpPr>
            <p:spPr bwMode="auto">
              <a:xfrm>
                <a:off x="6589829" y="5690756"/>
                <a:ext cx="147120" cy="14712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0">
                    <a:schemeClr val="bg1"/>
                  </a:gs>
                  <a:gs pos="10000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345" name="円/楕円 276"/>
              <p:cNvSpPr/>
              <p:nvPr/>
            </p:nvSpPr>
            <p:spPr>
              <a:xfrm>
                <a:off x="6550777" y="5582813"/>
                <a:ext cx="149735" cy="149735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alpha val="71000"/>
                    </a:schemeClr>
                  </a:gs>
                  <a:gs pos="100000">
                    <a:srgbClr val="0000FF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mpd="sng">
                <a:solidFill>
                  <a:srgbClr val="33333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b="1" i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46" name="円/楕円 63"/>
              <p:cNvSpPr/>
              <p:nvPr/>
            </p:nvSpPr>
            <p:spPr bwMode="auto">
              <a:xfrm>
                <a:off x="6346976" y="5751041"/>
                <a:ext cx="147120" cy="14712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0">
                    <a:schemeClr val="bg1"/>
                  </a:gs>
                  <a:gs pos="10000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347" name="円/楕円 63"/>
              <p:cNvSpPr/>
              <p:nvPr/>
            </p:nvSpPr>
            <p:spPr bwMode="auto">
              <a:xfrm>
                <a:off x="6453366" y="5598389"/>
                <a:ext cx="147120" cy="14712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0">
                    <a:schemeClr val="bg1"/>
                  </a:gs>
                  <a:gs pos="10000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348" name="円/楕円 63"/>
              <p:cNvSpPr/>
              <p:nvPr/>
            </p:nvSpPr>
            <p:spPr bwMode="auto">
              <a:xfrm>
                <a:off x="6300192" y="5667706"/>
                <a:ext cx="147120" cy="14712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0">
                    <a:schemeClr val="bg1"/>
                  </a:gs>
                  <a:gs pos="10000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350" name="円/楕円 276"/>
              <p:cNvSpPr/>
              <p:nvPr/>
            </p:nvSpPr>
            <p:spPr>
              <a:xfrm>
                <a:off x="6522720" y="5777935"/>
                <a:ext cx="149735" cy="149735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alpha val="71000"/>
                    </a:schemeClr>
                  </a:gs>
                  <a:gs pos="100000">
                    <a:srgbClr val="0000FF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mpd="sng">
                <a:solidFill>
                  <a:srgbClr val="33333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b="1" i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51" name="円/楕円 276"/>
              <p:cNvSpPr/>
              <p:nvPr/>
            </p:nvSpPr>
            <p:spPr>
              <a:xfrm>
                <a:off x="6423503" y="5549022"/>
                <a:ext cx="149735" cy="149735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alpha val="71000"/>
                    </a:schemeClr>
                  </a:gs>
                  <a:gs pos="100000">
                    <a:srgbClr val="0000FF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mpd="sng">
                <a:solidFill>
                  <a:srgbClr val="33333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b="1" i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52" name="円/楕円 276"/>
              <p:cNvSpPr/>
              <p:nvPr/>
            </p:nvSpPr>
            <p:spPr>
              <a:xfrm>
                <a:off x="6421795" y="5783887"/>
                <a:ext cx="149735" cy="149735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alpha val="71000"/>
                    </a:schemeClr>
                  </a:gs>
                  <a:gs pos="100000">
                    <a:srgbClr val="0000FF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mpd="sng">
                <a:solidFill>
                  <a:srgbClr val="33333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b="1" i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49" name="円/楕円 63"/>
              <p:cNvSpPr/>
              <p:nvPr/>
            </p:nvSpPr>
            <p:spPr bwMode="auto">
              <a:xfrm>
                <a:off x="6511610" y="5710799"/>
                <a:ext cx="147120" cy="14712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0">
                    <a:schemeClr val="bg1"/>
                  </a:gs>
                  <a:gs pos="10000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353" name="円/楕円 276"/>
              <p:cNvSpPr/>
              <p:nvPr/>
            </p:nvSpPr>
            <p:spPr>
              <a:xfrm>
                <a:off x="6359001" y="5592857"/>
                <a:ext cx="149735" cy="149735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alpha val="71000"/>
                    </a:schemeClr>
                  </a:gs>
                  <a:gs pos="100000">
                    <a:srgbClr val="0000FF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mpd="sng">
                <a:solidFill>
                  <a:srgbClr val="33333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b="1" i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41" name="円/楕円 63"/>
              <p:cNvSpPr/>
              <p:nvPr/>
            </p:nvSpPr>
            <p:spPr bwMode="auto">
              <a:xfrm>
                <a:off x="6314907" y="5539731"/>
                <a:ext cx="431703" cy="411556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344" name="円/楕円 63"/>
              <p:cNvSpPr/>
              <p:nvPr/>
            </p:nvSpPr>
            <p:spPr bwMode="auto">
              <a:xfrm>
                <a:off x="6448477" y="5645369"/>
                <a:ext cx="147120" cy="14712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0">
                    <a:schemeClr val="bg1"/>
                  </a:gs>
                  <a:gs pos="10000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  <p:sp>
          <p:nvSpPr>
            <p:cNvPr id="374" name="テキスト ボックス 373"/>
            <p:cNvSpPr txBox="1"/>
            <p:nvPr/>
          </p:nvSpPr>
          <p:spPr>
            <a:xfrm>
              <a:off x="3682953" y="1827503"/>
              <a:ext cx="22647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dirty="0" err="1">
                  <a:sym typeface="Wingdings" panose="05000000000000000000" pitchFamily="2" charset="2"/>
                </a:rPr>
                <a:t>ExLarger</a:t>
              </a:r>
              <a:endParaRPr lang="ja-JP" altLang="en-US" dirty="0"/>
            </a:p>
          </p:txBody>
        </p:sp>
        <p:sp>
          <p:nvSpPr>
            <p:cNvPr id="378" name="円/楕円 276"/>
            <p:cNvSpPr/>
            <p:nvPr/>
          </p:nvSpPr>
          <p:spPr>
            <a:xfrm>
              <a:off x="3522772" y="2479026"/>
              <a:ext cx="149735" cy="149735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71000"/>
                  </a:schemeClr>
                </a:gs>
                <a:gs pos="100000">
                  <a:srgbClr val="0000FF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12700" cmpd="sng">
              <a:solidFill>
                <a:srgbClr val="3333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b="1" i="1" dirty="0">
                <a:solidFill>
                  <a:schemeClr val="tx1"/>
                </a:solidFill>
              </a:endParaRPr>
            </a:p>
          </p:txBody>
        </p:sp>
        <p:sp>
          <p:nvSpPr>
            <p:cNvPr id="380" name="円/楕円 63"/>
            <p:cNvSpPr/>
            <p:nvPr/>
          </p:nvSpPr>
          <p:spPr bwMode="auto">
            <a:xfrm>
              <a:off x="4501401" y="2454476"/>
              <a:ext cx="147120" cy="14712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0">
                  <a:schemeClr val="bg1"/>
                </a:gs>
                <a:gs pos="100000">
                  <a:srgbClr val="FF0000"/>
                </a:gs>
              </a:gsLst>
              <a:path path="circle">
                <a:fillToRect l="50000" t="50000" r="50000" b="50000"/>
              </a:path>
              <a:tileRect/>
            </a:gra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381" name="円/楕円 276"/>
            <p:cNvSpPr/>
            <p:nvPr/>
          </p:nvSpPr>
          <p:spPr>
            <a:xfrm>
              <a:off x="4411336" y="2701719"/>
              <a:ext cx="149735" cy="149735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71000"/>
                  </a:schemeClr>
                </a:gs>
                <a:gs pos="100000">
                  <a:srgbClr val="0000FF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12700" cmpd="sng">
              <a:solidFill>
                <a:srgbClr val="3333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b="1" i="1" dirty="0">
                <a:solidFill>
                  <a:schemeClr val="tx1"/>
                </a:solidFill>
              </a:endParaRPr>
            </a:p>
          </p:txBody>
        </p:sp>
        <p:sp>
          <p:nvSpPr>
            <p:cNvPr id="382" name="円/楕円 63"/>
            <p:cNvSpPr/>
            <p:nvPr/>
          </p:nvSpPr>
          <p:spPr bwMode="auto">
            <a:xfrm>
              <a:off x="4158374" y="2774637"/>
              <a:ext cx="147120" cy="14712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0">
                  <a:schemeClr val="bg1"/>
                </a:gs>
                <a:gs pos="100000">
                  <a:srgbClr val="FF0000"/>
                </a:gs>
              </a:gsLst>
              <a:path path="circle">
                <a:fillToRect l="50000" t="50000" r="50000" b="50000"/>
              </a:path>
              <a:tileRect/>
            </a:gra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383" name="円/楕円 63"/>
            <p:cNvSpPr/>
            <p:nvPr/>
          </p:nvSpPr>
          <p:spPr bwMode="auto">
            <a:xfrm>
              <a:off x="3678724" y="2674998"/>
              <a:ext cx="147120" cy="14712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0">
                  <a:schemeClr val="bg1"/>
                </a:gs>
                <a:gs pos="100000">
                  <a:srgbClr val="FF0000"/>
                </a:gs>
              </a:gsLst>
              <a:path path="circle">
                <a:fillToRect l="50000" t="50000" r="50000" b="50000"/>
              </a:path>
              <a:tileRect/>
            </a:gra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384" name="円/楕円 63"/>
            <p:cNvSpPr/>
            <p:nvPr/>
          </p:nvSpPr>
          <p:spPr bwMode="auto">
            <a:xfrm>
              <a:off x="3828595" y="2420671"/>
              <a:ext cx="147120" cy="14712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0">
                  <a:schemeClr val="bg1"/>
                </a:gs>
                <a:gs pos="100000">
                  <a:srgbClr val="FF0000"/>
                </a:gs>
              </a:gsLst>
              <a:path path="circle">
                <a:fillToRect l="50000" t="50000" r="50000" b="50000"/>
              </a:path>
              <a:tileRect/>
            </a:gra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385" name="円/楕円 276"/>
            <p:cNvSpPr/>
            <p:nvPr/>
          </p:nvSpPr>
          <p:spPr>
            <a:xfrm>
              <a:off x="4282519" y="2261701"/>
              <a:ext cx="149735" cy="149735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71000"/>
                  </a:schemeClr>
                </a:gs>
                <a:gs pos="100000">
                  <a:srgbClr val="0000FF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12700" cmpd="sng">
              <a:solidFill>
                <a:srgbClr val="3333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b="1" i="1" dirty="0">
                <a:solidFill>
                  <a:schemeClr val="tx1"/>
                </a:solidFill>
              </a:endParaRPr>
            </a:p>
          </p:txBody>
        </p:sp>
        <p:sp>
          <p:nvSpPr>
            <p:cNvPr id="386" name="円/楕円 276"/>
            <p:cNvSpPr/>
            <p:nvPr/>
          </p:nvSpPr>
          <p:spPr>
            <a:xfrm>
              <a:off x="4074759" y="2504969"/>
              <a:ext cx="149735" cy="149735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71000"/>
                  </a:schemeClr>
                </a:gs>
                <a:gs pos="100000">
                  <a:srgbClr val="0000FF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12700" cmpd="sng">
              <a:solidFill>
                <a:srgbClr val="3333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b="1" i="1" dirty="0">
                <a:solidFill>
                  <a:schemeClr val="tx1"/>
                </a:solidFill>
              </a:endParaRPr>
            </a:p>
          </p:txBody>
        </p:sp>
        <p:sp>
          <p:nvSpPr>
            <p:cNvPr id="387" name="円/楕円 276"/>
            <p:cNvSpPr/>
            <p:nvPr/>
          </p:nvSpPr>
          <p:spPr>
            <a:xfrm>
              <a:off x="3914496" y="2667361"/>
              <a:ext cx="149735" cy="149735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71000"/>
                  </a:schemeClr>
                </a:gs>
                <a:gs pos="100000">
                  <a:srgbClr val="0000FF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12700" cmpd="sng">
              <a:solidFill>
                <a:srgbClr val="3333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b="1" i="1" dirty="0">
                <a:solidFill>
                  <a:schemeClr val="tx1"/>
                </a:solidFill>
              </a:endParaRPr>
            </a:p>
          </p:txBody>
        </p:sp>
        <p:sp>
          <p:nvSpPr>
            <p:cNvPr id="388" name="円/楕円 63"/>
            <p:cNvSpPr/>
            <p:nvPr/>
          </p:nvSpPr>
          <p:spPr bwMode="auto">
            <a:xfrm>
              <a:off x="4251684" y="2442051"/>
              <a:ext cx="147120" cy="14712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0">
                  <a:schemeClr val="bg1"/>
                </a:gs>
                <a:gs pos="100000">
                  <a:srgbClr val="FF0000"/>
                </a:gs>
              </a:gsLst>
              <a:path path="circle">
                <a:fillToRect l="50000" t="50000" r="50000" b="50000"/>
              </a:path>
              <a:tileRect/>
            </a:gra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389" name="円/楕円 276"/>
            <p:cNvSpPr/>
            <p:nvPr/>
          </p:nvSpPr>
          <p:spPr>
            <a:xfrm>
              <a:off x="3654234" y="2239832"/>
              <a:ext cx="149735" cy="149735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71000"/>
                  </a:schemeClr>
                </a:gs>
                <a:gs pos="100000">
                  <a:srgbClr val="0000FF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12700" cmpd="sng">
              <a:solidFill>
                <a:srgbClr val="3333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b="1" i="1" dirty="0">
                <a:solidFill>
                  <a:schemeClr val="tx1"/>
                </a:solidFill>
              </a:endParaRPr>
            </a:p>
          </p:txBody>
        </p:sp>
        <p:sp>
          <p:nvSpPr>
            <p:cNvPr id="392" name="円/楕円 63"/>
            <p:cNvSpPr/>
            <p:nvPr/>
          </p:nvSpPr>
          <p:spPr bwMode="auto">
            <a:xfrm>
              <a:off x="4041750" y="2300458"/>
              <a:ext cx="147120" cy="14712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0">
                  <a:schemeClr val="bg1"/>
                </a:gs>
                <a:gs pos="100000">
                  <a:srgbClr val="FF0000"/>
                </a:gs>
              </a:gsLst>
              <a:path path="circle">
                <a:fillToRect l="50000" t="50000" r="50000" b="50000"/>
              </a:path>
              <a:tileRect/>
            </a:gra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</p:grpSp>
      <p:grpSp>
        <p:nvGrpSpPr>
          <p:cNvPr id="134" name="グループ化 133"/>
          <p:cNvGrpSpPr/>
          <p:nvPr/>
        </p:nvGrpSpPr>
        <p:grpSpPr>
          <a:xfrm>
            <a:off x="5511037" y="1455750"/>
            <a:ext cx="908786" cy="686126"/>
            <a:chOff x="6717858" y="2213337"/>
            <a:chExt cx="908786" cy="686126"/>
          </a:xfrm>
        </p:grpSpPr>
        <p:sp>
          <p:nvSpPr>
            <p:cNvPr id="396" name="円/楕円 63"/>
            <p:cNvSpPr/>
            <p:nvPr/>
          </p:nvSpPr>
          <p:spPr bwMode="auto">
            <a:xfrm>
              <a:off x="7161512" y="2599943"/>
              <a:ext cx="147120" cy="14712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0">
                  <a:schemeClr val="bg1"/>
                </a:gs>
                <a:gs pos="100000">
                  <a:srgbClr val="FF0000"/>
                </a:gs>
              </a:gsLst>
              <a:path path="circle">
                <a:fillToRect l="50000" t="50000" r="50000" b="50000"/>
              </a:path>
              <a:tileRect/>
            </a:gra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397" name="円/楕円 63"/>
            <p:cNvSpPr/>
            <p:nvPr/>
          </p:nvSpPr>
          <p:spPr bwMode="auto">
            <a:xfrm>
              <a:off x="6850312" y="2570232"/>
              <a:ext cx="147120" cy="14712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0">
                  <a:schemeClr val="bg1"/>
                </a:gs>
                <a:gs pos="100000">
                  <a:srgbClr val="FF0000"/>
                </a:gs>
              </a:gsLst>
              <a:path path="circle">
                <a:fillToRect l="50000" t="50000" r="50000" b="50000"/>
              </a:path>
              <a:tileRect/>
            </a:gra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400" name="円/楕円 63"/>
            <p:cNvSpPr/>
            <p:nvPr/>
          </p:nvSpPr>
          <p:spPr bwMode="auto">
            <a:xfrm>
              <a:off x="7313912" y="2752343"/>
              <a:ext cx="147120" cy="14712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0">
                  <a:schemeClr val="bg1"/>
                </a:gs>
                <a:gs pos="100000">
                  <a:srgbClr val="FF0000"/>
                </a:gs>
              </a:gsLst>
              <a:path path="circle">
                <a:fillToRect l="50000" t="50000" r="50000" b="50000"/>
              </a:path>
              <a:tileRect/>
            </a:gra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427" name="円/楕円 63"/>
            <p:cNvSpPr/>
            <p:nvPr/>
          </p:nvSpPr>
          <p:spPr bwMode="auto">
            <a:xfrm>
              <a:off x="7237826" y="2365585"/>
              <a:ext cx="147120" cy="14712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0">
                  <a:schemeClr val="bg1"/>
                </a:gs>
                <a:gs pos="100000">
                  <a:srgbClr val="FF0000"/>
                </a:gs>
              </a:gsLst>
              <a:path path="circle">
                <a:fillToRect l="50000" t="50000" r="50000" b="50000"/>
              </a:path>
              <a:tileRect/>
            </a:gra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429" name="円/楕円 63"/>
            <p:cNvSpPr/>
            <p:nvPr/>
          </p:nvSpPr>
          <p:spPr bwMode="auto">
            <a:xfrm>
              <a:off x="6991185" y="2249487"/>
              <a:ext cx="147120" cy="14712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0">
                  <a:schemeClr val="bg1"/>
                </a:gs>
                <a:gs pos="100000">
                  <a:srgbClr val="FF0000"/>
                </a:gs>
              </a:gsLst>
              <a:path path="circle">
                <a:fillToRect l="50000" t="50000" r="50000" b="50000"/>
              </a:path>
              <a:tileRect/>
            </a:gra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435" name="円/楕円 63"/>
            <p:cNvSpPr/>
            <p:nvPr/>
          </p:nvSpPr>
          <p:spPr bwMode="auto">
            <a:xfrm>
              <a:off x="6717858" y="2365585"/>
              <a:ext cx="147120" cy="14712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0">
                  <a:schemeClr val="bg1"/>
                </a:gs>
                <a:gs pos="100000">
                  <a:srgbClr val="FF0000"/>
                </a:gs>
              </a:gsLst>
              <a:path path="circle">
                <a:fillToRect l="50000" t="50000" r="50000" b="50000"/>
              </a:path>
              <a:tileRect/>
            </a:gra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436" name="円/楕円 63"/>
            <p:cNvSpPr/>
            <p:nvPr/>
          </p:nvSpPr>
          <p:spPr bwMode="auto">
            <a:xfrm>
              <a:off x="6973244" y="2740461"/>
              <a:ext cx="147120" cy="14712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0">
                  <a:schemeClr val="bg1"/>
                </a:gs>
                <a:gs pos="100000">
                  <a:srgbClr val="FF0000"/>
                </a:gs>
              </a:gsLst>
              <a:path path="circle">
                <a:fillToRect l="50000" t="50000" r="50000" b="50000"/>
              </a:path>
              <a:tileRect/>
            </a:gra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448" name="円/楕円 63"/>
            <p:cNvSpPr/>
            <p:nvPr/>
          </p:nvSpPr>
          <p:spPr bwMode="auto">
            <a:xfrm>
              <a:off x="7016187" y="2445369"/>
              <a:ext cx="147120" cy="14712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0">
                  <a:schemeClr val="bg1"/>
                </a:gs>
                <a:gs pos="100000">
                  <a:srgbClr val="FF0000"/>
                </a:gs>
              </a:gsLst>
              <a:path path="circle">
                <a:fillToRect l="50000" t="50000" r="50000" b="50000"/>
              </a:path>
              <a:tileRect/>
            </a:gra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449" name="円/楕円 63"/>
            <p:cNvSpPr/>
            <p:nvPr/>
          </p:nvSpPr>
          <p:spPr bwMode="auto">
            <a:xfrm>
              <a:off x="7414742" y="2533515"/>
              <a:ext cx="147120" cy="14712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0">
                  <a:schemeClr val="bg1"/>
                </a:gs>
                <a:gs pos="100000">
                  <a:srgbClr val="FF0000"/>
                </a:gs>
              </a:gsLst>
              <a:path path="circle">
                <a:fillToRect l="50000" t="50000" r="50000" b="50000"/>
              </a:path>
              <a:tileRect/>
            </a:gra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452" name="円/楕円 63"/>
            <p:cNvSpPr/>
            <p:nvPr/>
          </p:nvSpPr>
          <p:spPr bwMode="auto">
            <a:xfrm>
              <a:off x="7282036" y="2213337"/>
              <a:ext cx="147120" cy="14712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0">
                  <a:schemeClr val="bg1"/>
                </a:gs>
                <a:gs pos="100000">
                  <a:srgbClr val="FF0000"/>
                </a:gs>
              </a:gsLst>
              <a:path path="circle">
                <a:fillToRect l="50000" t="50000" r="50000" b="50000"/>
              </a:path>
              <a:tileRect/>
            </a:gra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dirty="0"/>
            </a:p>
          </p:txBody>
        </p:sp>
        <p:sp>
          <p:nvSpPr>
            <p:cNvPr id="454" name="円/楕円 63"/>
            <p:cNvSpPr/>
            <p:nvPr/>
          </p:nvSpPr>
          <p:spPr bwMode="auto">
            <a:xfrm>
              <a:off x="7479524" y="2350456"/>
              <a:ext cx="147120" cy="14712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0">
                  <a:schemeClr val="bg1"/>
                </a:gs>
                <a:gs pos="100000">
                  <a:srgbClr val="FF0000"/>
                </a:gs>
              </a:gsLst>
              <a:path path="circle">
                <a:fillToRect l="50000" t="50000" r="50000" b="50000"/>
              </a:path>
              <a:tileRect/>
            </a:gra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</p:grpSp>
      <p:grpSp>
        <p:nvGrpSpPr>
          <p:cNvPr id="149" name="グループ化 148">
            <a:extLst>
              <a:ext uri="{FF2B5EF4-FFF2-40B4-BE49-F238E27FC236}">
                <a16:creationId xmlns:a16="http://schemas.microsoft.com/office/drawing/2014/main" id="{DC0DB13A-2DBC-6545-AB3D-53B1BA97D78C}"/>
              </a:ext>
            </a:extLst>
          </p:cNvPr>
          <p:cNvGrpSpPr/>
          <p:nvPr/>
        </p:nvGrpSpPr>
        <p:grpSpPr>
          <a:xfrm>
            <a:off x="8760296" y="1062901"/>
            <a:ext cx="1048860" cy="5930354"/>
            <a:chOff x="10508386" y="975389"/>
            <a:chExt cx="1048860" cy="5930354"/>
          </a:xfrm>
        </p:grpSpPr>
        <p:cxnSp>
          <p:nvCxnSpPr>
            <p:cNvPr id="150" name="直線矢印コネクタ 149">
              <a:extLst>
                <a:ext uri="{FF2B5EF4-FFF2-40B4-BE49-F238E27FC236}">
                  <a16:creationId xmlns:a16="http://schemas.microsoft.com/office/drawing/2014/main" id="{3C3986B9-89DF-9343-B99E-413C2A40E567}"/>
                </a:ext>
              </a:extLst>
            </p:cNvPr>
            <p:cNvCxnSpPr/>
            <p:nvPr/>
          </p:nvCxnSpPr>
          <p:spPr>
            <a:xfrm>
              <a:off x="11013562" y="3980995"/>
              <a:ext cx="0" cy="1672178"/>
            </a:xfrm>
            <a:prstGeom prst="straightConnector1">
              <a:avLst/>
            </a:prstGeom>
            <a:ln w="762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直線矢印コネクタ 150">
              <a:extLst>
                <a:ext uri="{FF2B5EF4-FFF2-40B4-BE49-F238E27FC236}">
                  <a16:creationId xmlns:a16="http://schemas.microsoft.com/office/drawing/2014/main" id="{2D00BAA0-8B3B-5B40-A32B-0827CDC59C33}"/>
                </a:ext>
              </a:extLst>
            </p:cNvPr>
            <p:cNvCxnSpPr>
              <a:cxnSpLocks/>
            </p:cNvCxnSpPr>
            <p:nvPr/>
          </p:nvCxnSpPr>
          <p:spPr>
            <a:xfrm>
              <a:off x="11013562" y="1409186"/>
              <a:ext cx="0" cy="2567871"/>
            </a:xfrm>
            <a:prstGeom prst="straightConnector1">
              <a:avLst/>
            </a:prstGeom>
            <a:ln w="76200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2" name="テキスト ボックス 151">
              <a:extLst>
                <a:ext uri="{FF2B5EF4-FFF2-40B4-BE49-F238E27FC236}">
                  <a16:creationId xmlns:a16="http://schemas.microsoft.com/office/drawing/2014/main" id="{BAC4C6E5-07D3-C243-B8A4-46B03C78B88C}"/>
                </a:ext>
              </a:extLst>
            </p:cNvPr>
            <p:cNvSpPr txBox="1"/>
            <p:nvPr/>
          </p:nvSpPr>
          <p:spPr>
            <a:xfrm rot="5400000">
              <a:off x="9912725" y="2219800"/>
              <a:ext cx="288893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b="1" dirty="0">
                  <a:solidFill>
                    <a:srgbClr val="FF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Open </a:t>
              </a:r>
              <a:r>
                <a:rPr kumimoji="1" lang="en-US" altLang="ja-JP" sz="2000" dirty="0"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Quantum System</a:t>
              </a:r>
              <a:endParaRPr kumimoji="1" lang="ja-JP" altLang="en-US" sz="200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153" name="テキスト ボックス 152">
              <a:extLst>
                <a:ext uri="{FF2B5EF4-FFF2-40B4-BE49-F238E27FC236}">
                  <a16:creationId xmlns:a16="http://schemas.microsoft.com/office/drawing/2014/main" id="{0E7C43A6-E1FB-BC46-AA90-F50DB5707370}"/>
                </a:ext>
              </a:extLst>
            </p:cNvPr>
            <p:cNvSpPr txBox="1"/>
            <p:nvPr/>
          </p:nvSpPr>
          <p:spPr>
            <a:xfrm rot="5400000">
              <a:off x="9873373" y="5262986"/>
              <a:ext cx="29161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b="1" dirty="0">
                  <a:solidFill>
                    <a:srgbClr val="0000FF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Closed</a:t>
              </a:r>
              <a:r>
                <a:rPr kumimoji="1" lang="en-US" altLang="ja-JP" b="1" dirty="0"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 Quantum System</a:t>
              </a:r>
              <a:endParaRPr kumimoji="1" lang="ja-JP" altLang="en-US" b="1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endParaRPr>
            </a:p>
          </p:txBody>
        </p:sp>
        <p:cxnSp>
          <p:nvCxnSpPr>
            <p:cNvPr id="154" name="直線コネクタ 153">
              <a:extLst>
                <a:ext uri="{FF2B5EF4-FFF2-40B4-BE49-F238E27FC236}">
                  <a16:creationId xmlns:a16="http://schemas.microsoft.com/office/drawing/2014/main" id="{7C77541D-B410-8A47-83BA-A5C05ECD7556}"/>
                </a:ext>
              </a:extLst>
            </p:cNvPr>
            <p:cNvCxnSpPr/>
            <p:nvPr/>
          </p:nvCxnSpPr>
          <p:spPr>
            <a:xfrm>
              <a:off x="10508386" y="4013065"/>
              <a:ext cx="988214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上矢印 3">
            <a:extLst>
              <a:ext uri="{FF2B5EF4-FFF2-40B4-BE49-F238E27FC236}">
                <a16:creationId xmlns:a16="http://schemas.microsoft.com/office/drawing/2014/main" id="{2CE86097-FC7C-E04D-B3F4-D910577C7BC8}"/>
              </a:ext>
            </a:extLst>
          </p:cNvPr>
          <p:cNvSpPr/>
          <p:nvPr/>
        </p:nvSpPr>
        <p:spPr>
          <a:xfrm>
            <a:off x="10252325" y="1370838"/>
            <a:ext cx="360040" cy="4371349"/>
          </a:xfrm>
          <a:prstGeom prst="upArrow">
            <a:avLst/>
          </a:prstGeom>
          <a:gradFill>
            <a:gsLst>
              <a:gs pos="0">
                <a:srgbClr val="FF0000"/>
              </a:gs>
              <a:gs pos="100000">
                <a:srgbClr val="0000FF"/>
              </a:gs>
            </a:gsLst>
            <a:lin ang="5400000" scaled="1"/>
          </a:gra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F136F2A-2338-8A41-817E-7B5ED0192A6A}"/>
              </a:ext>
            </a:extLst>
          </p:cNvPr>
          <p:cNvSpPr txBox="1"/>
          <p:nvPr/>
        </p:nvSpPr>
        <p:spPr>
          <a:xfrm>
            <a:off x="9890957" y="884980"/>
            <a:ext cx="21675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Neutron Matter</a:t>
            </a:r>
            <a:endParaRPr kumimoji="1" lang="ja-JP" altLang="en-US" sz="240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57" name="楕円 272">
            <a:extLst>
              <a:ext uri="{FF2B5EF4-FFF2-40B4-BE49-F238E27FC236}">
                <a16:creationId xmlns:a16="http://schemas.microsoft.com/office/drawing/2014/main" id="{A64B6581-45DD-C440-955E-3178B6B13E96}"/>
              </a:ext>
            </a:extLst>
          </p:cNvPr>
          <p:cNvSpPr/>
          <p:nvPr/>
        </p:nvSpPr>
        <p:spPr>
          <a:xfrm>
            <a:off x="8643546" y="3857545"/>
            <a:ext cx="1216131" cy="442179"/>
          </a:xfrm>
          <a:prstGeom prst="ellipse">
            <a:avLst/>
          </a:prstGeom>
          <a:solidFill>
            <a:srgbClr val="4F81BD">
              <a:alpha val="5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0230A61-EA21-CD45-B0A7-95906746A5A8}"/>
              </a:ext>
            </a:extLst>
          </p:cNvPr>
          <p:cNvSpPr txBox="1"/>
          <p:nvPr/>
        </p:nvSpPr>
        <p:spPr>
          <a:xfrm>
            <a:off x="-25854" y="6304576"/>
            <a:ext cx="91791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Edges (near threshold): Relevant to Stellar Nuclear Reactions</a:t>
            </a:r>
            <a:endParaRPr kumimoji="1" lang="ja-JP" altLang="en-US" sz="2400" b="1">
              <a:solidFill>
                <a:srgbClr val="0000FF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159" name="楕円 272">
            <a:extLst>
              <a:ext uri="{FF2B5EF4-FFF2-40B4-BE49-F238E27FC236}">
                <a16:creationId xmlns:a16="http://schemas.microsoft.com/office/drawing/2014/main" id="{A80E1CE9-4268-8543-B603-D6EA2134C384}"/>
              </a:ext>
            </a:extLst>
          </p:cNvPr>
          <p:cNvSpPr/>
          <p:nvPr/>
        </p:nvSpPr>
        <p:spPr>
          <a:xfrm>
            <a:off x="5288256" y="3819214"/>
            <a:ext cx="1216131" cy="442179"/>
          </a:xfrm>
          <a:prstGeom prst="ellipse">
            <a:avLst/>
          </a:prstGeom>
          <a:solidFill>
            <a:srgbClr val="4F81BD">
              <a:alpha val="5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60" name="楕円 272">
            <a:extLst>
              <a:ext uri="{FF2B5EF4-FFF2-40B4-BE49-F238E27FC236}">
                <a16:creationId xmlns:a16="http://schemas.microsoft.com/office/drawing/2014/main" id="{54121B30-B48C-6649-98EC-8DEE0A20F660}"/>
              </a:ext>
            </a:extLst>
          </p:cNvPr>
          <p:cNvSpPr/>
          <p:nvPr/>
        </p:nvSpPr>
        <p:spPr>
          <a:xfrm>
            <a:off x="2259836" y="3905003"/>
            <a:ext cx="1216131" cy="442179"/>
          </a:xfrm>
          <a:prstGeom prst="ellipse">
            <a:avLst/>
          </a:prstGeom>
          <a:solidFill>
            <a:srgbClr val="4F81BD">
              <a:alpha val="5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26490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157" grpId="0" animBg="1"/>
      <p:bldP spid="3" grpId="0"/>
      <p:bldP spid="159" grpId="0" animBg="1"/>
      <p:bldP spid="16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5AEA976-DA92-5D40-85D3-119C0EDDE1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19536" y="1988840"/>
            <a:ext cx="9001000" cy="3456384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altLang="ja-JP" sz="2800" dirty="0"/>
              <a:t>Edges of open/closed systems: </a:t>
            </a:r>
          </a:p>
          <a:p>
            <a:pPr marL="0" indent="0">
              <a:buNone/>
            </a:pPr>
            <a:r>
              <a:rPr lang="en-US" altLang="ja-JP" sz="4400" dirty="0"/>
              <a:t>Driplines:  </a:t>
            </a:r>
          </a:p>
          <a:p>
            <a:pPr marL="571500" indent="-571500">
              <a:buFont typeface="Wingdings" pitchFamily="2" charset="2"/>
              <a:buChar char="ü"/>
            </a:pPr>
            <a:r>
              <a:rPr lang="en-US" altLang="ja-JP" sz="4400" dirty="0"/>
              <a:t>Beyond neutron dripline</a:t>
            </a:r>
          </a:p>
          <a:p>
            <a:pPr marL="571500" indent="-571500">
              <a:buFont typeface="Wingdings" pitchFamily="2" charset="2"/>
              <a:buChar char="ü"/>
            </a:pPr>
            <a:r>
              <a:rPr lang="en-US" altLang="ja-JP" sz="4400" dirty="0"/>
              <a:t>Halo Nuclei</a:t>
            </a:r>
          </a:p>
          <a:p>
            <a:pPr marL="571500" indent="-571500">
              <a:buFont typeface="Wingdings" pitchFamily="2" charset="2"/>
              <a:buChar char="ü"/>
            </a:pPr>
            <a:r>
              <a:rPr lang="en-US" altLang="ja-JP" sz="4400" dirty="0"/>
              <a:t>Neutron clusters (dineutron/tetraneutron)</a:t>
            </a:r>
          </a:p>
        </p:txBody>
      </p:sp>
    </p:spTree>
    <p:extLst>
      <p:ext uri="{BB962C8B-B14F-4D97-AF65-F5344CB8AC3E}">
        <p14:creationId xmlns:p14="http://schemas.microsoft.com/office/powerpoint/2010/main" val="23559389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BAD6206-F06F-D54C-9380-846262773C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What locates neutron driplines? </a:t>
            </a:r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3FA8840B-2111-6D48-8C2F-088F8763AE1E}"/>
              </a:ext>
            </a:extLst>
          </p:cNvPr>
          <p:cNvSpPr txBox="1"/>
          <p:nvPr/>
        </p:nvSpPr>
        <p:spPr>
          <a:xfrm>
            <a:off x="7968208" y="251938"/>
            <a:ext cx="24619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>
                <a:solidFill>
                  <a:srgbClr val="0432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Taka Otsuka</a:t>
            </a:r>
            <a:endParaRPr kumimoji="1" lang="ja-JP" altLang="en-US" sz="3200">
              <a:solidFill>
                <a:srgbClr val="0432FF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ED2B2DC0-5A84-5744-9EC4-7347A4A53B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360" y="961901"/>
            <a:ext cx="7896691" cy="5906597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C28DF32-A2F8-6841-813A-FEA820C6C730}"/>
              </a:ext>
            </a:extLst>
          </p:cNvPr>
          <p:cNvSpPr txBox="1"/>
          <p:nvPr/>
        </p:nvSpPr>
        <p:spPr>
          <a:xfrm>
            <a:off x="8160510" y="2350345"/>
            <a:ext cx="405110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Neutron dripline:</a:t>
            </a:r>
          </a:p>
          <a:p>
            <a:r>
              <a:rPr lang="en-US" altLang="ja-JP" sz="2400" b="1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Monopole</a:t>
            </a:r>
            <a:r>
              <a:rPr lang="en-US" altLang="ja-JP" sz="2400" b="1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  <a:sym typeface="Wingdings" pitchFamily="2" charset="2"/>
              </a:rPr>
              <a:t>Deformation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DE2D30D-8EF2-8741-AB1A-D22A29DAF7BE}"/>
              </a:ext>
            </a:extLst>
          </p:cNvPr>
          <p:cNvSpPr txBox="1"/>
          <p:nvPr/>
        </p:nvSpPr>
        <p:spPr>
          <a:xfrm>
            <a:off x="9452684" y="3179877"/>
            <a:ext cx="15648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>
                <a:solidFill>
                  <a:srgbClr val="0432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Balance</a:t>
            </a:r>
            <a:endParaRPr kumimoji="1" lang="ja-JP" altLang="en-US" sz="2800" b="1">
              <a:solidFill>
                <a:srgbClr val="0432FF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39435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3A6F216-5DE2-594A-BD08-4608D06A2B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Tetra Neutron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8FFCBF8-D5C5-9245-AEC5-AD80D451C7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6496" y="1010352"/>
            <a:ext cx="10959008" cy="5256585"/>
          </a:xfrm>
        </p:spPr>
        <p:txBody>
          <a:bodyPr/>
          <a:lstStyle/>
          <a:p>
            <a:r>
              <a:rPr lang="en-US" altLang="ja-JP" dirty="0">
                <a:solidFill>
                  <a:srgbClr val="0432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(</a:t>
            </a:r>
            <a:r>
              <a:rPr lang="en-US" altLang="ja-JP" dirty="0" err="1">
                <a:solidFill>
                  <a:srgbClr val="0432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p,p</a:t>
            </a:r>
            <a:r>
              <a:rPr lang="en-US" altLang="ja-JP" dirty="0" err="1">
                <a:solidFill>
                  <a:srgbClr val="0432FF"/>
                </a:solidFill>
                <a:latin typeface="Symbol" pitchFamily="2" charset="2"/>
                <a:ea typeface="ＭＳ Ｐゴシック" panose="020B0600070205080204" pitchFamily="50" charset="-128"/>
                <a:cs typeface="Arial" panose="020B0604020202020204" pitchFamily="34" charset="0"/>
              </a:rPr>
              <a:t>a</a:t>
            </a:r>
            <a:r>
              <a:rPr lang="en-US" altLang="ja-JP" dirty="0">
                <a:solidFill>
                  <a:srgbClr val="0432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)  at backward kinematics (@156MeV/u) </a:t>
            </a:r>
            <a:endParaRPr lang="ja-JP" altLang="en-US">
              <a:solidFill>
                <a:srgbClr val="0432FF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  <a:p>
            <a:endParaRPr kumimoji="1" lang="ja-JP" altLang="en-US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5B9C1308-1F84-304F-863D-4D1CFC7482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334" y="2378553"/>
            <a:ext cx="6009178" cy="3469095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EBFACC1-9D75-444A-A11A-DBE44304FCCF}"/>
              </a:ext>
            </a:extLst>
          </p:cNvPr>
          <p:cNvSpPr txBox="1"/>
          <p:nvPr/>
        </p:nvSpPr>
        <p:spPr>
          <a:xfrm>
            <a:off x="4079776" y="202599"/>
            <a:ext cx="23936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 err="1">
                <a:solidFill>
                  <a:srgbClr val="0432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Maytal</a:t>
            </a:r>
            <a:r>
              <a:rPr kumimoji="1" lang="en-US" altLang="ja-JP" sz="3200" dirty="0">
                <a:solidFill>
                  <a:srgbClr val="0432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 </a:t>
            </a:r>
            <a:r>
              <a:rPr kumimoji="1" lang="en-US" altLang="ja-JP" sz="3200" dirty="0" err="1">
                <a:solidFill>
                  <a:srgbClr val="0432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Duer</a:t>
            </a:r>
            <a:endParaRPr kumimoji="1" lang="ja-JP" altLang="en-US" sz="3200">
              <a:solidFill>
                <a:srgbClr val="0432FF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CB9DD48E-922F-ED45-8141-76907E75ED9D}"/>
              </a:ext>
            </a:extLst>
          </p:cNvPr>
          <p:cNvSpPr txBox="1"/>
          <p:nvPr/>
        </p:nvSpPr>
        <p:spPr>
          <a:xfrm>
            <a:off x="7032104" y="235314"/>
            <a:ext cx="27029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solidFill>
                  <a:srgbClr val="0432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@SAMURAI-RIBF</a:t>
            </a:r>
            <a:endParaRPr kumimoji="1" lang="ja-JP" altLang="en-US" sz="2400">
              <a:solidFill>
                <a:srgbClr val="0432FF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20D357FA-EE02-AA41-B319-A894531139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1432" y="1895953"/>
            <a:ext cx="5499100" cy="482600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DA2B7772-8FE6-3E47-9651-2E74D2E169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44694" y="1794272"/>
            <a:ext cx="4162103" cy="3157457"/>
          </a:xfrm>
          <a:prstGeom prst="rect">
            <a:avLst/>
          </a:prstGeom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D19236B4-775F-8B42-B4F4-2245A51A4EDC}"/>
              </a:ext>
            </a:extLst>
          </p:cNvPr>
          <p:cNvSpPr txBox="1"/>
          <p:nvPr/>
        </p:nvSpPr>
        <p:spPr>
          <a:xfrm>
            <a:off x="3503712" y="6266937"/>
            <a:ext cx="54713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M. </a:t>
            </a:r>
            <a:r>
              <a:rPr kumimoji="1" lang="en-US" altLang="ja-JP" sz="2400" dirty="0" err="1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Duer</a:t>
            </a:r>
            <a:r>
              <a:rPr kumimoji="1" lang="en-US" altLang="ja-JP" sz="24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 et al., Nature 606, 678 (2022).</a:t>
            </a:r>
            <a:endParaRPr kumimoji="1" lang="ja-JP" altLang="en-US" sz="2400"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47D63E47-AAB4-B342-A29D-AF8CA63E1E6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62696" y="4939218"/>
            <a:ext cx="5080000" cy="86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52326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7EC6E1A-4943-4544-A9D4-9B3A60CC5D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Locating dineutron in 2n halo by (</a:t>
            </a:r>
            <a:r>
              <a:rPr lang="en-US" altLang="ja-JP" dirty="0" err="1"/>
              <a:t>p,pn</a:t>
            </a:r>
            <a:r>
              <a:rPr lang="en-US" altLang="ja-JP" dirty="0"/>
              <a:t>)</a:t>
            </a:r>
            <a:endParaRPr kumimoji="1" lang="ja-JP" altLang="en-US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36BFD8CA-5D51-D74A-AE66-1ED70DF394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360" y="980728"/>
            <a:ext cx="3816424" cy="2830962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E1AFA29-C079-1348-9B66-3DC8936E6B3D}"/>
              </a:ext>
            </a:extLst>
          </p:cNvPr>
          <p:cNvSpPr txBox="1"/>
          <p:nvPr/>
        </p:nvSpPr>
        <p:spPr>
          <a:xfrm>
            <a:off x="4539157" y="1525396"/>
            <a:ext cx="19102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aseline="300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11</a:t>
            </a:r>
            <a:r>
              <a:rPr kumimoji="1" lang="en-US" altLang="ja-JP" sz="24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Li(</a:t>
            </a:r>
            <a:r>
              <a:rPr kumimoji="1" lang="en-US" altLang="ja-JP" sz="2400" dirty="0" err="1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p,pn</a:t>
            </a:r>
            <a:r>
              <a:rPr kumimoji="1" lang="en-US" altLang="ja-JP" sz="24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)</a:t>
            </a:r>
            <a:r>
              <a:rPr kumimoji="1" lang="en-US" altLang="ja-JP" sz="2400" baseline="300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10</a:t>
            </a:r>
            <a:r>
              <a:rPr kumimoji="1" lang="en-US" altLang="ja-JP" sz="24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Li</a:t>
            </a:r>
            <a:endParaRPr kumimoji="1" lang="ja-JP" altLang="en-US" sz="2400"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846CD6F1-6496-C045-B915-486CE5CA146D}"/>
              </a:ext>
            </a:extLst>
          </p:cNvPr>
          <p:cNvSpPr txBox="1"/>
          <p:nvPr/>
        </p:nvSpPr>
        <p:spPr>
          <a:xfrm>
            <a:off x="4539157" y="3015917"/>
            <a:ext cx="42586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Y.Kubota</a:t>
            </a:r>
            <a:r>
              <a:rPr kumimoji="1" lang="en-US" altLang="ja-JP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 et al.,PRL125, 252501 (2020).</a:t>
            </a:r>
            <a:endParaRPr kumimoji="1" lang="ja-JP" altLang="en-US"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4DED615A-A0E7-D042-8535-948885B2B1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336" y="3815085"/>
            <a:ext cx="4320480" cy="2873527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5E637522-4D78-5445-9A45-09F9D27A2392}"/>
              </a:ext>
            </a:extLst>
          </p:cNvPr>
          <p:cNvSpPr txBox="1"/>
          <p:nvPr/>
        </p:nvSpPr>
        <p:spPr>
          <a:xfrm>
            <a:off x="1317479" y="6453647"/>
            <a:ext cx="2634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A.Corsi</a:t>
            </a:r>
            <a:r>
              <a:rPr kumimoji="1" lang="en-US" altLang="ja-JP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 et al., submitted</a:t>
            </a:r>
            <a:endParaRPr kumimoji="1" lang="ja-JP" altLang="en-US"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EB2B8692-FEE9-CF40-872A-E0415D1417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07846" y="3453001"/>
            <a:ext cx="8346256" cy="439277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3EE4132B-D7A4-DA48-B17A-4994582DF1C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15985" y="1176931"/>
            <a:ext cx="2838971" cy="1501379"/>
          </a:xfrm>
          <a:prstGeom prst="rect">
            <a:avLst/>
          </a:prstGeom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ED89050D-4586-5D48-8FE5-E57449E8067D}"/>
              </a:ext>
            </a:extLst>
          </p:cNvPr>
          <p:cNvSpPr txBox="1"/>
          <p:nvPr/>
        </p:nvSpPr>
        <p:spPr>
          <a:xfrm>
            <a:off x="7138333" y="845985"/>
            <a:ext cx="24176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 err="1">
                <a:solidFill>
                  <a:srgbClr val="0432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Jésus</a:t>
            </a:r>
            <a:r>
              <a:rPr kumimoji="1" lang="en-US" altLang="ja-JP" sz="3200" dirty="0">
                <a:solidFill>
                  <a:srgbClr val="0432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 </a:t>
            </a:r>
            <a:r>
              <a:rPr kumimoji="1" lang="en-US" altLang="ja-JP" sz="3200" dirty="0" err="1">
                <a:solidFill>
                  <a:srgbClr val="0432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Casal</a:t>
            </a:r>
            <a:endParaRPr kumimoji="1" lang="ja-JP" altLang="en-US" sz="3200">
              <a:solidFill>
                <a:srgbClr val="0432FF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6457899E-4F0D-7D44-A526-8B84D441BDC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14010" y="2046157"/>
            <a:ext cx="3882123" cy="924315"/>
          </a:xfrm>
          <a:prstGeom prst="rect">
            <a:avLst/>
          </a:prstGeom>
        </p:spPr>
      </p:pic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629F1CAC-590C-144D-9C9A-7A6677DF6BFB}"/>
              </a:ext>
            </a:extLst>
          </p:cNvPr>
          <p:cNvSpPr txBox="1"/>
          <p:nvPr/>
        </p:nvSpPr>
        <p:spPr>
          <a:xfrm>
            <a:off x="4739921" y="3917445"/>
            <a:ext cx="72144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err="1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Eikonal</a:t>
            </a:r>
            <a:r>
              <a:rPr kumimoji="1" lang="en-US" altLang="ja-JP" sz="24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 Sudden Approximation</a:t>
            </a:r>
            <a:r>
              <a:rPr lang="en-US" altLang="ja-JP" sz="24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+ three-body model </a:t>
            </a:r>
            <a:r>
              <a:rPr kumimoji="1" lang="en-US" altLang="ja-JP" sz="24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 </a:t>
            </a:r>
            <a:endParaRPr kumimoji="1" lang="ja-JP" altLang="en-US" sz="2400"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pic>
        <p:nvPicPr>
          <p:cNvPr id="15" name="図 14">
            <a:extLst>
              <a:ext uri="{FF2B5EF4-FFF2-40B4-BE49-F238E27FC236}">
                <a16:creationId xmlns:a16="http://schemas.microsoft.com/office/drawing/2014/main" id="{C071EB43-9FFA-D949-B137-F2F6769C6DC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10021" y="4472135"/>
            <a:ext cx="7015766" cy="1818267"/>
          </a:xfrm>
          <a:prstGeom prst="rect">
            <a:avLst/>
          </a:prstGeom>
        </p:spPr>
      </p:pic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6289C84E-75CE-9849-84AD-B61E26D789BB}"/>
              </a:ext>
            </a:extLst>
          </p:cNvPr>
          <p:cNvSpPr txBox="1"/>
          <p:nvPr/>
        </p:nvSpPr>
        <p:spPr>
          <a:xfrm>
            <a:off x="5181206" y="6088883"/>
            <a:ext cx="545854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Dineutron in a limited region of surface</a:t>
            </a:r>
          </a:p>
          <a:p>
            <a:r>
              <a:rPr lang="en-US" altLang="ja-JP" sz="2400" dirty="0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  <a:sym typeface="Wingdings" pitchFamily="2" charset="2"/>
              </a:rPr>
              <a:t></a:t>
            </a:r>
            <a:r>
              <a:rPr kumimoji="1" lang="en-US" altLang="ja-JP" sz="2400" dirty="0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Common feature?</a:t>
            </a:r>
            <a:endParaRPr kumimoji="1" lang="ja-JP" altLang="en-US" sz="2400">
              <a:solidFill>
                <a:srgbClr val="0000FF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3824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CEA2E99-D00C-BF44-AA13-B5DF282B8F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baseline="30000" dirty="0"/>
              <a:t>10</a:t>
            </a:r>
            <a:r>
              <a:rPr kumimoji="1" lang="en-US" altLang="ja-JP" dirty="0"/>
              <a:t>He from </a:t>
            </a:r>
            <a:r>
              <a:rPr kumimoji="1" lang="en-US" altLang="ja-JP" baseline="30000" dirty="0"/>
              <a:t>11</a:t>
            </a:r>
            <a:r>
              <a:rPr kumimoji="1" lang="en-US" altLang="ja-JP" dirty="0"/>
              <a:t>Li(p,</a:t>
            </a:r>
            <a:r>
              <a:rPr lang="en-US" altLang="ja-JP" dirty="0"/>
              <a:t>2p)</a:t>
            </a:r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369394B-C9CE-C148-B8D2-08F26E6AF48B}"/>
              </a:ext>
            </a:extLst>
          </p:cNvPr>
          <p:cNvSpPr txBox="1"/>
          <p:nvPr/>
        </p:nvSpPr>
        <p:spPr>
          <a:xfrm>
            <a:off x="5159896" y="251938"/>
            <a:ext cx="19022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 err="1">
                <a:solidFill>
                  <a:srgbClr val="0432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Yelei</a:t>
            </a:r>
            <a:r>
              <a:rPr kumimoji="1" lang="en-US" altLang="ja-JP" sz="3200" dirty="0">
                <a:solidFill>
                  <a:srgbClr val="0432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 Sun</a:t>
            </a:r>
            <a:endParaRPr kumimoji="1" lang="ja-JP" altLang="en-US" sz="3200">
              <a:solidFill>
                <a:srgbClr val="0432FF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pic>
        <p:nvPicPr>
          <p:cNvPr id="4" name="Picture 1">
            <a:extLst>
              <a:ext uri="{FF2B5EF4-FFF2-40B4-BE49-F238E27FC236}">
                <a16:creationId xmlns:a16="http://schemas.microsoft.com/office/drawing/2014/main" id="{872717BB-2D14-4A49-83BC-AAE223E4BC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1624" y="1762015"/>
            <a:ext cx="5472608" cy="3333970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24AAECF-5DA9-954A-AE24-CE76A756804F}"/>
              </a:ext>
            </a:extLst>
          </p:cNvPr>
          <p:cNvSpPr txBox="1"/>
          <p:nvPr/>
        </p:nvSpPr>
        <p:spPr>
          <a:xfrm>
            <a:off x="8416697" y="2971350"/>
            <a:ext cx="26698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Two components:</a:t>
            </a:r>
          </a:p>
          <a:p>
            <a:r>
              <a:rPr kumimoji="1" lang="en-US" altLang="ja-JP" sz="24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E~1 MeV, ~2 MeV</a:t>
            </a:r>
            <a:endParaRPr kumimoji="1" lang="ja-JP" altLang="en-US" sz="2400"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6" name="TextBox 4">
            <a:extLst>
              <a:ext uri="{FF2B5EF4-FFF2-40B4-BE49-F238E27FC236}">
                <a16:creationId xmlns:a16="http://schemas.microsoft.com/office/drawing/2014/main" id="{086875EF-BB55-1546-ABA6-3521DF834ED3}"/>
              </a:ext>
            </a:extLst>
          </p:cNvPr>
          <p:cNvSpPr txBox="1"/>
          <p:nvPr/>
        </p:nvSpPr>
        <p:spPr>
          <a:xfrm>
            <a:off x="2294598" y="5011682"/>
            <a:ext cx="76328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q"/>
            </a:pPr>
            <a:r>
              <a:rPr lang="en-US" sz="2000" baseline="30000" dirty="0">
                <a:latin typeface="Times New Roman" charset="0"/>
                <a:ea typeface="Times New Roman" charset="0"/>
                <a:cs typeface="Times New Roman" charset="0"/>
                <a:sym typeface="Wingdings" pitchFamily="2" charset="2"/>
              </a:rPr>
              <a:t>8</a:t>
            </a:r>
            <a:r>
              <a:rPr lang="en-US" sz="2000" dirty="0">
                <a:latin typeface="Times New Roman" charset="0"/>
                <a:ea typeface="Times New Roman" charset="0"/>
                <a:cs typeface="Times New Roman" charset="0"/>
                <a:sym typeface="Wingdings" pitchFamily="2" charset="2"/>
              </a:rPr>
              <a:t>He-n interaction based on current </a:t>
            </a:r>
            <a:r>
              <a:rPr lang="en-US" sz="2000" baseline="30000" dirty="0">
                <a:latin typeface="Times New Roman" charset="0"/>
                <a:ea typeface="Times New Roman" charset="0"/>
                <a:cs typeface="Times New Roman" charset="0"/>
                <a:sym typeface="Wingdings" pitchFamily="2" charset="2"/>
              </a:rPr>
              <a:t>10</a:t>
            </a:r>
            <a:r>
              <a:rPr lang="en-US" sz="2000" dirty="0">
                <a:latin typeface="Times New Roman" charset="0"/>
                <a:ea typeface="Times New Roman" charset="0"/>
                <a:cs typeface="Times New Roman" charset="0"/>
                <a:sym typeface="Wingdings" pitchFamily="2" charset="2"/>
              </a:rPr>
              <a:t>He spectrum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US" sz="2000" i="1" dirty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  <a:sym typeface="Wingdings" pitchFamily="2" charset="2"/>
              </a:rPr>
              <a:t>s</a:t>
            </a:r>
            <a:r>
              <a:rPr lang="en-US" sz="2000" dirty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  <a:sym typeface="Wingdings" pitchFamily="2" charset="2"/>
              </a:rPr>
              <a:t>-wave scattering length -3.45 </a:t>
            </a:r>
            <a:r>
              <a:rPr lang="en-US" sz="2000" dirty="0" err="1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  <a:sym typeface="Wingdings" pitchFamily="2" charset="2"/>
              </a:rPr>
              <a:t>fm</a:t>
            </a:r>
            <a:r>
              <a:rPr lang="en-US" sz="2000" dirty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  <a:sym typeface="Wingdings" pitchFamily="2" charset="2"/>
              </a:rPr>
              <a:t> (close to recent </a:t>
            </a:r>
            <a:r>
              <a:rPr lang="en-US" sz="2000" baseline="30000" dirty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  <a:sym typeface="Wingdings" pitchFamily="2" charset="2"/>
              </a:rPr>
              <a:t>9</a:t>
            </a:r>
            <a:r>
              <a:rPr lang="en-US" sz="2000" dirty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  <a:sym typeface="Wingdings" pitchFamily="2" charset="2"/>
              </a:rPr>
              <a:t>He results)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F30CA68D-E35F-654C-8A18-8BE11BDE3D8C}"/>
              </a:ext>
            </a:extLst>
          </p:cNvPr>
          <p:cNvSpPr txBox="1"/>
          <p:nvPr/>
        </p:nvSpPr>
        <p:spPr>
          <a:xfrm>
            <a:off x="4342283" y="5843849"/>
            <a:ext cx="384194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Three-body Virtual States?</a:t>
            </a:r>
          </a:p>
          <a:p>
            <a:r>
              <a:rPr lang="en-US" altLang="ja-JP" sz="24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Dineutrons at E</a:t>
            </a:r>
            <a:r>
              <a:rPr lang="en-US" altLang="ja-JP" sz="2400" baseline="-250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x</a:t>
            </a:r>
            <a:r>
              <a:rPr lang="en-US" altLang="ja-JP" sz="24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&gt;2 MeV?</a:t>
            </a:r>
            <a:endParaRPr kumimoji="1" lang="ja-JP" altLang="en-US" sz="2400"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C717EA39-0057-2F4A-A92C-38AA374A806D}"/>
              </a:ext>
            </a:extLst>
          </p:cNvPr>
          <p:cNvSpPr txBox="1"/>
          <p:nvPr/>
        </p:nvSpPr>
        <p:spPr>
          <a:xfrm>
            <a:off x="3230650" y="993649"/>
            <a:ext cx="41745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solidFill>
                  <a:srgbClr val="0432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253 MeV/u SAMURAI@RIBF</a:t>
            </a:r>
            <a:endParaRPr kumimoji="1" lang="ja-JP" altLang="en-US" sz="2400">
              <a:solidFill>
                <a:srgbClr val="0432FF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6305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7EC57EF-B5DA-3A40-8183-062DA437FB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 More dripline nuclei with (p,2p) </a:t>
            </a:r>
            <a:endParaRPr kumimoji="1" lang="ja-JP" altLang="en-US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F40A2898-8321-4248-A372-7A77525FA3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99867" y="1948784"/>
            <a:ext cx="5631061" cy="3200166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A482655C-140B-554A-8271-ABB6FDA27B00}"/>
              </a:ext>
            </a:extLst>
          </p:cNvPr>
          <p:cNvSpPr txBox="1"/>
          <p:nvPr/>
        </p:nvSpPr>
        <p:spPr>
          <a:xfrm>
            <a:off x="6868342" y="1371187"/>
            <a:ext cx="24160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aseline="300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14</a:t>
            </a:r>
            <a:r>
              <a:rPr kumimoji="1" lang="en-US" altLang="ja-JP" sz="28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Be(p,</a:t>
            </a:r>
            <a:r>
              <a:rPr lang="en-US" altLang="ja-JP" sz="28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2p</a:t>
            </a:r>
            <a:r>
              <a:rPr kumimoji="1" lang="en-US" altLang="ja-JP" sz="28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)</a:t>
            </a:r>
            <a:r>
              <a:rPr kumimoji="1" lang="en-US" altLang="ja-JP" sz="2800" b="1" baseline="30000" dirty="0">
                <a:solidFill>
                  <a:srgbClr val="0432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13</a:t>
            </a:r>
            <a:r>
              <a:rPr kumimoji="1" lang="en-US" altLang="ja-JP" sz="2800" b="1" dirty="0">
                <a:solidFill>
                  <a:srgbClr val="0432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Li</a:t>
            </a:r>
            <a:endParaRPr kumimoji="1" lang="ja-JP" altLang="en-US" sz="2800" b="1">
              <a:solidFill>
                <a:srgbClr val="0432FF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88339D23-3D85-954B-8108-B4FF52F7BED5}"/>
              </a:ext>
            </a:extLst>
          </p:cNvPr>
          <p:cNvSpPr txBox="1"/>
          <p:nvPr/>
        </p:nvSpPr>
        <p:spPr>
          <a:xfrm>
            <a:off x="9315398" y="1272757"/>
            <a:ext cx="19441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>
                <a:solidFill>
                  <a:srgbClr val="0432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Paul André</a:t>
            </a:r>
            <a:endParaRPr kumimoji="1" lang="ja-JP" altLang="en-US" sz="2800">
              <a:solidFill>
                <a:srgbClr val="0432FF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BCEA30EC-0006-9744-81FB-F40F4C69EC7F}"/>
              </a:ext>
            </a:extLst>
          </p:cNvPr>
          <p:cNvGrpSpPr/>
          <p:nvPr/>
        </p:nvGrpSpPr>
        <p:grpSpPr>
          <a:xfrm>
            <a:off x="335360" y="1124744"/>
            <a:ext cx="5628320" cy="5124413"/>
            <a:chOff x="5711957" y="900238"/>
            <a:chExt cx="5628320" cy="5124413"/>
          </a:xfrm>
        </p:grpSpPr>
        <p:pic>
          <p:nvPicPr>
            <p:cNvPr id="7" name="図 6">
              <a:extLst>
                <a:ext uri="{FF2B5EF4-FFF2-40B4-BE49-F238E27FC236}">
                  <a16:creationId xmlns:a16="http://schemas.microsoft.com/office/drawing/2014/main" id="{480DAE8A-AAB6-A84E-AB5E-EE5A846289F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711957" y="1556792"/>
              <a:ext cx="5628320" cy="3378448"/>
            </a:xfrm>
            <a:prstGeom prst="rect">
              <a:avLst/>
            </a:prstGeom>
          </p:spPr>
        </p:pic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E629EF7D-4948-AA46-880F-3083636EAA61}"/>
                </a:ext>
              </a:extLst>
            </p:cNvPr>
            <p:cNvSpPr txBox="1"/>
            <p:nvPr/>
          </p:nvSpPr>
          <p:spPr>
            <a:xfrm>
              <a:off x="6312024" y="935142"/>
              <a:ext cx="215636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800" baseline="30000" dirty="0"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17</a:t>
              </a:r>
              <a:r>
                <a:rPr kumimoji="1" lang="en-US" altLang="ja-JP" sz="2800" dirty="0"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B(p,</a:t>
              </a:r>
              <a:r>
                <a:rPr lang="en-US" altLang="ja-JP" sz="2800" dirty="0"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2p</a:t>
              </a:r>
              <a:r>
                <a:rPr kumimoji="1" lang="en-US" altLang="ja-JP" sz="2800" dirty="0"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)</a:t>
              </a:r>
              <a:r>
                <a:rPr kumimoji="1" lang="en-US" altLang="ja-JP" sz="2800" b="1" baseline="30000" dirty="0">
                  <a:solidFill>
                    <a:srgbClr val="0432FF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16</a:t>
              </a:r>
              <a:r>
                <a:rPr kumimoji="1" lang="en-US" altLang="ja-JP" sz="2800" b="1" dirty="0">
                  <a:solidFill>
                    <a:srgbClr val="0432FF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B</a:t>
              </a:r>
              <a:endParaRPr kumimoji="1" lang="ja-JP" altLang="en-US" sz="2800" b="1">
                <a:solidFill>
                  <a:srgbClr val="0432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718AFCE7-FFEF-DD4E-9E2B-D80EC4B5D4CC}"/>
                </a:ext>
              </a:extLst>
            </p:cNvPr>
            <p:cNvSpPr txBox="1"/>
            <p:nvPr/>
          </p:nvSpPr>
          <p:spPr>
            <a:xfrm>
              <a:off x="6319576" y="5193654"/>
              <a:ext cx="493115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s-ES" altLang="ja-JP" sz="2400" baseline="30000" dirty="0"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17</a:t>
              </a:r>
              <a:r>
                <a:rPr kumimoji="1" lang="es-ES" altLang="ja-JP" sz="2400" dirty="0"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B:  </a:t>
              </a:r>
              <a:r>
                <a:rPr kumimoji="1" lang="es-ES" altLang="ja-JP" sz="2400" dirty="0" err="1"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valence</a:t>
              </a:r>
              <a:r>
                <a:rPr kumimoji="1" lang="es-ES" altLang="ja-JP" sz="2400" dirty="0"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 </a:t>
              </a:r>
              <a:r>
                <a:rPr kumimoji="1" lang="es-ES" altLang="ja-JP" sz="2400" dirty="0" err="1"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neutrons</a:t>
              </a:r>
              <a:r>
                <a:rPr kumimoji="1" lang="es-ES" altLang="ja-JP" sz="2400" dirty="0"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:</a:t>
              </a:r>
              <a:r>
                <a:rPr lang="es-ES" altLang="ja-JP" sz="2400" dirty="0"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 </a:t>
              </a:r>
              <a:r>
                <a:rPr lang="es-ES" altLang="ja-JP" sz="2400" i="1" dirty="0"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d</a:t>
              </a:r>
              <a:r>
                <a:rPr lang="es-ES" altLang="ja-JP" sz="2400" dirty="0"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-</a:t>
              </a:r>
              <a:r>
                <a:rPr lang="es-ES" altLang="ja-JP" sz="2400" dirty="0" err="1"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dominant</a:t>
              </a:r>
              <a:endParaRPr kumimoji="1" lang="ja-JP" altLang="en-US" sz="240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5BC8EAB8-0AEC-2E4F-97AB-347B35B1928E}"/>
                </a:ext>
              </a:extLst>
            </p:cNvPr>
            <p:cNvSpPr txBox="1"/>
            <p:nvPr/>
          </p:nvSpPr>
          <p:spPr>
            <a:xfrm>
              <a:off x="8947763" y="900238"/>
              <a:ext cx="23925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800" dirty="0" err="1">
                  <a:solidFill>
                    <a:srgbClr val="0432FF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Zaihong</a:t>
              </a:r>
              <a:r>
                <a:rPr kumimoji="1" lang="en-US" altLang="ja-JP" sz="2800" dirty="0">
                  <a:solidFill>
                    <a:srgbClr val="0432FF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 Yang</a:t>
              </a:r>
              <a:endParaRPr kumimoji="1" lang="ja-JP" altLang="en-US" sz="2800">
                <a:solidFill>
                  <a:srgbClr val="0432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42F65AB9-D008-A64E-8E0F-6DEC7F48837C}"/>
                </a:ext>
              </a:extLst>
            </p:cNvPr>
            <p:cNvSpPr txBox="1"/>
            <p:nvPr/>
          </p:nvSpPr>
          <p:spPr>
            <a:xfrm>
              <a:off x="6871588" y="5655319"/>
              <a:ext cx="419429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err="1"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Z.Yang</a:t>
              </a:r>
              <a:r>
                <a:rPr kumimoji="1" lang="en-US" altLang="ja-JP" dirty="0"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 et al., PRL</a:t>
              </a:r>
              <a:r>
                <a:rPr kumimoji="1" lang="en-US" altLang="ja-JP" b="1" dirty="0"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126</a:t>
              </a:r>
              <a:r>
                <a:rPr kumimoji="1" lang="en-US" altLang="ja-JP" dirty="0"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,  082501 (2021).</a:t>
              </a:r>
              <a:endParaRPr kumimoji="1" lang="ja-JP" altLang="en-US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endParaRPr>
            </a:p>
          </p:txBody>
        </p:sp>
      </p:grp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8676B64B-4982-8B4B-88F7-52EE6AC0699F}"/>
              </a:ext>
            </a:extLst>
          </p:cNvPr>
          <p:cNvSpPr txBox="1"/>
          <p:nvPr/>
        </p:nvSpPr>
        <p:spPr>
          <a:xfrm>
            <a:off x="7968208" y="273423"/>
            <a:ext cx="27029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solidFill>
                  <a:srgbClr val="0432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@SAMURAI-RIBF</a:t>
            </a:r>
            <a:endParaRPr kumimoji="1" lang="ja-JP" altLang="en-US" sz="2400">
              <a:solidFill>
                <a:srgbClr val="0432FF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0410641C-FBED-244E-BE74-9F0AC5720D47}"/>
              </a:ext>
            </a:extLst>
          </p:cNvPr>
          <p:cNvSpPr txBox="1"/>
          <p:nvPr/>
        </p:nvSpPr>
        <p:spPr>
          <a:xfrm>
            <a:off x="6744072" y="5879825"/>
            <a:ext cx="34884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aseline="300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7</a:t>
            </a:r>
            <a:r>
              <a:rPr kumimoji="1" lang="en-US" altLang="ja-JP" sz="28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H, </a:t>
            </a:r>
            <a:r>
              <a:rPr kumimoji="1" lang="en-US" altLang="ja-JP" sz="2800" baseline="300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7</a:t>
            </a:r>
            <a:r>
              <a:rPr kumimoji="1" lang="en-US" altLang="ja-JP" sz="28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He </a:t>
            </a:r>
            <a:r>
              <a:rPr kumimoji="1" lang="en-US" altLang="ja-JP" sz="2800" dirty="0" err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Siwei</a:t>
            </a:r>
            <a:r>
              <a:rPr kumimoji="1" lang="en-US" altLang="ja-JP" sz="2800" dirty="0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 Huang</a:t>
            </a:r>
            <a:endParaRPr kumimoji="1" lang="ja-JP" altLang="en-US" sz="2800">
              <a:solidFill>
                <a:srgbClr val="0000FF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4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5061C74-5A18-2946-B2A0-82B53B9ECF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360" y="126750"/>
            <a:ext cx="10959008" cy="709963"/>
          </a:xfrm>
        </p:spPr>
        <p:txBody>
          <a:bodyPr>
            <a:normAutofit/>
          </a:bodyPr>
          <a:lstStyle/>
          <a:p>
            <a:r>
              <a:rPr lang="en-US" altLang="ja-JP" dirty="0"/>
              <a:t>Reactions of halo nuclei near Coulomb Barrier</a:t>
            </a:r>
            <a:endParaRPr kumimoji="1" lang="ja-JP" altLang="en-US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A0AB508F-9640-A74A-A87A-E600F45BD6E4}"/>
              </a:ext>
            </a:extLst>
          </p:cNvPr>
          <p:cNvSpPr/>
          <p:nvPr/>
        </p:nvSpPr>
        <p:spPr>
          <a:xfrm>
            <a:off x="4137771" y="1052736"/>
            <a:ext cx="39164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altLang="ja-JP" sz="2400" dirty="0">
                <a:solidFill>
                  <a:srgbClr val="0432FF"/>
                </a:solidFill>
              </a:rPr>
              <a:t>María José García </a:t>
            </a:r>
            <a:r>
              <a:rPr lang="en-GB" altLang="ja-JP" sz="2400" dirty="0" err="1">
                <a:solidFill>
                  <a:srgbClr val="0432FF"/>
                </a:solidFill>
              </a:rPr>
              <a:t>Borge</a:t>
            </a:r>
            <a:endParaRPr lang="en-GB" altLang="ja-JP" sz="2400" dirty="0">
              <a:solidFill>
                <a:srgbClr val="0432FF"/>
              </a:solidFill>
            </a:endParaRPr>
          </a:p>
        </p:txBody>
      </p:sp>
      <p:pic>
        <p:nvPicPr>
          <p:cNvPr id="5" name="Imagen 7">
            <a:extLst>
              <a:ext uri="{FF2B5EF4-FFF2-40B4-BE49-F238E27FC236}">
                <a16:creationId xmlns:a16="http://schemas.microsoft.com/office/drawing/2014/main" id="{A59BBA5D-96A4-2940-AF4E-D2FC049156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61" y="1730424"/>
            <a:ext cx="7848872" cy="1639265"/>
          </a:xfrm>
          <a:prstGeom prst="rect">
            <a:avLst/>
          </a:prstGeom>
        </p:spPr>
      </p:pic>
      <p:pic>
        <p:nvPicPr>
          <p:cNvPr id="6" name="Imagen 11">
            <a:extLst>
              <a:ext uri="{FF2B5EF4-FFF2-40B4-BE49-F238E27FC236}">
                <a16:creationId xmlns:a16="http://schemas.microsoft.com/office/drawing/2014/main" id="{16FA6506-E9BD-DC4B-B756-33B6E38BF0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6320" y="1730424"/>
            <a:ext cx="3672406" cy="1870686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93F2E1A9-FD7E-B74D-B403-23F59ACC635C}"/>
              </a:ext>
            </a:extLst>
          </p:cNvPr>
          <p:cNvSpPr txBox="1"/>
          <p:nvPr/>
        </p:nvSpPr>
        <p:spPr>
          <a:xfrm>
            <a:off x="275976" y="3517166"/>
            <a:ext cx="36792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>
                <a:solidFill>
                  <a:srgbClr val="0432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@HIE ISOLDE CERN</a:t>
            </a:r>
            <a:endParaRPr kumimoji="1" lang="ja-JP" altLang="en-US" sz="2400">
              <a:solidFill>
                <a:srgbClr val="0432FF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pic>
        <p:nvPicPr>
          <p:cNvPr id="8" name="Imagen 23">
            <a:extLst>
              <a:ext uri="{FF2B5EF4-FFF2-40B4-BE49-F238E27FC236}">
                <a16:creationId xmlns:a16="http://schemas.microsoft.com/office/drawing/2014/main" id="{1FCA33B1-0B64-DF40-8FCC-6650E4D2C61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6764" y="3429000"/>
            <a:ext cx="4067463" cy="3343455"/>
          </a:xfrm>
          <a:prstGeom prst="rect">
            <a:avLst/>
          </a:pr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172A9E0B-1CF1-2241-906B-CB5D8C49053C}"/>
              </a:ext>
            </a:extLst>
          </p:cNvPr>
          <p:cNvSpPr txBox="1"/>
          <p:nvPr/>
        </p:nvSpPr>
        <p:spPr>
          <a:xfrm>
            <a:off x="583444" y="4620567"/>
            <a:ext cx="342112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Elastic Scattering of </a:t>
            </a:r>
            <a:r>
              <a:rPr kumimoji="1" lang="en-US" altLang="ja-JP" sz="2400" baseline="300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15</a:t>
            </a:r>
            <a:r>
              <a:rPr kumimoji="1" lang="en-US" altLang="ja-JP" sz="24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C</a:t>
            </a:r>
          </a:p>
          <a:p>
            <a:r>
              <a:rPr lang="en-US" altLang="ja-JP" sz="24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Near Coulomb Barrier</a:t>
            </a:r>
            <a:endParaRPr kumimoji="1" lang="ja-JP" altLang="en-US" sz="2400"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6CA90C9E-93F1-7C4F-B14D-AD23DE23DA2D}"/>
              </a:ext>
            </a:extLst>
          </p:cNvPr>
          <p:cNvSpPr txBox="1"/>
          <p:nvPr/>
        </p:nvSpPr>
        <p:spPr>
          <a:xfrm>
            <a:off x="8478251" y="4205069"/>
            <a:ext cx="340029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Theory: Keenly PRC2007</a:t>
            </a:r>
          </a:p>
          <a:p>
            <a:r>
              <a:rPr lang="en-US" altLang="ja-JP" sz="2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CDCC, CRC</a:t>
            </a:r>
            <a:endParaRPr kumimoji="1" lang="ja-JP" altLang="en-US" sz="240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D097AF85-AAD3-F249-9267-80EFD4BC1157}"/>
              </a:ext>
            </a:extLst>
          </p:cNvPr>
          <p:cNvSpPr txBox="1"/>
          <p:nvPr/>
        </p:nvSpPr>
        <p:spPr>
          <a:xfrm>
            <a:off x="7488185" y="5095377"/>
            <a:ext cx="47243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Experiment-Theory-Collaboration</a:t>
            </a:r>
            <a:endParaRPr lang="en-US" altLang="ja-JP" sz="2400" dirty="0">
              <a:solidFill>
                <a:srgbClr val="0000FF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848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コンテンツ プレースホルダー 2">
            <a:extLst>
              <a:ext uri="{FF2B5EF4-FFF2-40B4-BE49-F238E27FC236}">
                <a16:creationId xmlns:a16="http://schemas.microsoft.com/office/drawing/2014/main" id="{706B1806-C719-424A-BCBE-7F81DAA10AB1}"/>
              </a:ext>
            </a:extLst>
          </p:cNvPr>
          <p:cNvSpPr txBox="1">
            <a:spLocks/>
          </p:cNvSpPr>
          <p:nvPr/>
        </p:nvSpPr>
        <p:spPr>
          <a:xfrm>
            <a:off x="3359696" y="2636912"/>
            <a:ext cx="8244916" cy="22322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60000" algn="l" defTabSz="914400" rtl="0" eaLnBrk="1" latinLnBrk="0" hangingPunct="1">
              <a:spcBef>
                <a:spcPts val="1200"/>
              </a:spcBef>
              <a:buFont typeface="Wingdings" panose="05000000000000000000" pitchFamily="2" charset="2"/>
              <a:buChar char="l"/>
              <a:defRPr kumimoji="1" sz="3200" kern="1200" baseline="0">
                <a:solidFill>
                  <a:srgbClr val="203864"/>
                </a:solidFill>
                <a:latin typeface="Verdana" panose="020B0604030504040204" pitchFamily="34" charset="0"/>
                <a:ea typeface="メイリオ" panose="020B0604030504040204" pitchFamily="50" charset="-128"/>
                <a:cs typeface="+mn-cs"/>
              </a:defRPr>
            </a:lvl1pPr>
            <a:lvl2pPr marL="742950" indent="-360000" algn="l" defTabSz="914400" rtl="0" eaLnBrk="1" latinLnBrk="0" hangingPunct="1">
              <a:spcBef>
                <a:spcPts val="200"/>
              </a:spcBef>
              <a:buFont typeface="Wingdings" panose="05000000000000000000" pitchFamily="2" charset="2"/>
              <a:buChar char="n"/>
              <a:defRPr kumimoji="1" sz="2800" kern="1200" baseline="0">
                <a:solidFill>
                  <a:schemeClr val="bg2">
                    <a:lumMod val="50000"/>
                  </a:schemeClr>
                </a:solidFill>
                <a:latin typeface="Verdana" panose="020B0604030504040204" pitchFamily="34" charset="0"/>
                <a:ea typeface="メイリオ" panose="020B0604030504040204" pitchFamily="50" charset="-128"/>
                <a:cs typeface="+mn-cs"/>
              </a:defRPr>
            </a:lvl2pPr>
            <a:lvl3pPr marL="987425" indent="-361950" algn="l" defTabSz="914400" rtl="0" eaLnBrk="1" latinLnBrk="0" hangingPunct="1">
              <a:spcBef>
                <a:spcPts val="200"/>
              </a:spcBef>
              <a:buFont typeface="Wingdings" panose="05000000000000000000" pitchFamily="2" charset="2"/>
              <a:buChar char="l"/>
              <a:defRPr kumimoji="1" sz="2400" kern="1200" baseline="0">
                <a:solidFill>
                  <a:schemeClr val="bg2">
                    <a:lumMod val="50000"/>
                  </a:schemeClr>
                </a:solidFill>
                <a:latin typeface="Verdana" panose="020B0604030504040204" pitchFamily="34" charset="0"/>
                <a:ea typeface="メイリオ" panose="020B0604030504040204" pitchFamily="50" charset="-128"/>
                <a:cs typeface="+mn-cs"/>
              </a:defRPr>
            </a:lvl3pPr>
            <a:lvl4pPr marL="1349375" indent="-452438" algn="l" defTabSz="914400" rtl="0" eaLnBrk="1" latinLnBrk="0" hangingPunct="1">
              <a:spcBef>
                <a:spcPts val="200"/>
              </a:spcBef>
              <a:buFont typeface="Wingdings" panose="05000000000000000000" pitchFamily="2" charset="2"/>
              <a:buChar char="l"/>
              <a:defRPr kumimoji="1" sz="2400" kern="1200" baseline="0">
                <a:solidFill>
                  <a:schemeClr val="bg2">
                    <a:lumMod val="50000"/>
                  </a:schemeClr>
                </a:solidFill>
                <a:latin typeface="Verdana" panose="020B0604030504040204" pitchFamily="34" charset="0"/>
                <a:ea typeface="メイリオ" panose="020B0604030504040204" pitchFamily="50" charset="-128"/>
                <a:cs typeface="+mn-cs"/>
              </a:defRPr>
            </a:lvl4pPr>
            <a:lvl5pPr marL="1701800" indent="-442913" algn="l" defTabSz="914400" rtl="0" eaLnBrk="1" latinLnBrk="0" hangingPunct="1">
              <a:spcBef>
                <a:spcPts val="200"/>
              </a:spcBef>
              <a:buFont typeface="Wingdings" panose="05000000000000000000" pitchFamily="2" charset="2"/>
              <a:buChar char="l"/>
              <a:defRPr kumimoji="1" sz="2400" kern="1200" baseline="0">
                <a:solidFill>
                  <a:schemeClr val="bg2">
                    <a:lumMod val="50000"/>
                  </a:schemeClr>
                </a:solidFill>
                <a:latin typeface="Verdana" panose="020B0604030504040204" pitchFamily="34" charset="0"/>
                <a:ea typeface="メイリオ" panose="020B0604030504040204" pitchFamily="50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r>
              <a:rPr lang="en-US" altLang="ja-JP" sz="2800" dirty="0"/>
              <a:t>Edges of open/closed systems: </a:t>
            </a:r>
          </a:p>
          <a:p>
            <a:pPr marL="0" indent="0">
              <a:buNone/>
            </a:pPr>
            <a:r>
              <a:rPr lang="en-US" altLang="ja-JP" sz="4400" dirty="0">
                <a:latin typeface="Symbol" pitchFamily="2" charset="2"/>
              </a:rPr>
              <a:t>a</a:t>
            </a:r>
            <a:r>
              <a:rPr lang="en-US" altLang="ja-JP" sz="4400" dirty="0"/>
              <a:t>, d, t Clusters</a:t>
            </a:r>
          </a:p>
        </p:txBody>
      </p:sp>
    </p:spTree>
    <p:extLst>
      <p:ext uri="{BB962C8B-B14F-4D97-AF65-F5344CB8AC3E}">
        <p14:creationId xmlns:p14="http://schemas.microsoft.com/office/powerpoint/2010/main" val="31609659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E3016A6-63C3-264E-85FB-712107BAC5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(</a:t>
            </a:r>
            <a:r>
              <a:rPr kumimoji="1" lang="en-US" altLang="ja-JP" dirty="0" err="1"/>
              <a:t>p,p</a:t>
            </a:r>
            <a:r>
              <a:rPr kumimoji="1" lang="en-US" altLang="ja-JP" dirty="0" err="1">
                <a:latin typeface="Symbol" pitchFamily="2" charset="2"/>
              </a:rPr>
              <a:t>a</a:t>
            </a:r>
            <a:r>
              <a:rPr kumimoji="1" lang="en-US" altLang="ja-JP" dirty="0"/>
              <a:t>) for alpha clustering</a:t>
            </a:r>
            <a:endParaRPr kumimoji="1" lang="ja-JP" altLang="en-US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76E84DF0-B931-D048-B4AB-662AED7746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5400" y="1384996"/>
            <a:ext cx="8064896" cy="2777716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8D49B36-5AF7-2A40-B3EC-5D3C0E39D09D}"/>
              </a:ext>
            </a:extLst>
          </p:cNvPr>
          <p:cNvSpPr txBox="1"/>
          <p:nvPr/>
        </p:nvSpPr>
        <p:spPr>
          <a:xfrm>
            <a:off x="1415480" y="864840"/>
            <a:ext cx="21242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aseline="300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10</a:t>
            </a:r>
            <a:r>
              <a:rPr kumimoji="1" lang="en-US" altLang="ja-JP" sz="24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Be(</a:t>
            </a:r>
            <a:r>
              <a:rPr kumimoji="1" lang="en-US" altLang="ja-JP" sz="2400" dirty="0" err="1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p,p</a:t>
            </a:r>
            <a:r>
              <a:rPr kumimoji="1" lang="en-US" altLang="ja-JP" sz="2400" dirty="0" err="1">
                <a:latin typeface="Symbol" pitchFamily="2" charset="2"/>
                <a:ea typeface="ＭＳ Ｐゴシック" panose="020B0600070205080204" pitchFamily="50" charset="-128"/>
                <a:cs typeface="Arial" panose="020B0604020202020204" pitchFamily="34" charset="0"/>
              </a:rPr>
              <a:t>a</a:t>
            </a:r>
            <a:r>
              <a:rPr kumimoji="1" lang="en-US" altLang="ja-JP" sz="24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)</a:t>
            </a:r>
            <a:r>
              <a:rPr kumimoji="1" lang="en-US" altLang="ja-JP" sz="2400" baseline="300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6</a:t>
            </a:r>
            <a:r>
              <a:rPr kumimoji="1" lang="en-US" altLang="ja-JP" sz="24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He</a:t>
            </a:r>
            <a:endParaRPr kumimoji="1" lang="ja-JP" altLang="en-US" sz="2400"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E7D20299-6C9D-3F4B-A1F5-27A3C2B066D3}"/>
              </a:ext>
            </a:extLst>
          </p:cNvPr>
          <p:cNvSpPr txBox="1"/>
          <p:nvPr/>
        </p:nvSpPr>
        <p:spPr>
          <a:xfrm>
            <a:off x="5591944" y="894085"/>
            <a:ext cx="21242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aseline="300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12</a:t>
            </a:r>
            <a:r>
              <a:rPr kumimoji="1" lang="en-US" altLang="ja-JP" sz="24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Be(</a:t>
            </a:r>
            <a:r>
              <a:rPr kumimoji="1" lang="en-US" altLang="ja-JP" sz="2400" dirty="0" err="1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p,p</a:t>
            </a:r>
            <a:r>
              <a:rPr kumimoji="1" lang="en-US" altLang="ja-JP" sz="2400" dirty="0" err="1">
                <a:latin typeface="Symbol" pitchFamily="2" charset="2"/>
                <a:ea typeface="ＭＳ Ｐゴシック" panose="020B0600070205080204" pitchFamily="50" charset="-128"/>
                <a:cs typeface="Arial" panose="020B0604020202020204" pitchFamily="34" charset="0"/>
              </a:rPr>
              <a:t>a</a:t>
            </a:r>
            <a:r>
              <a:rPr kumimoji="1" lang="en-US" altLang="ja-JP" sz="24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)</a:t>
            </a:r>
            <a:r>
              <a:rPr lang="en-US" altLang="ja-JP" sz="2400" baseline="300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8</a:t>
            </a:r>
            <a:r>
              <a:rPr kumimoji="1" lang="en-US" altLang="ja-JP" sz="24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He</a:t>
            </a:r>
            <a:endParaRPr kumimoji="1" lang="ja-JP" altLang="en-US" sz="2400"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AB7D1A81-2BFC-304A-A5B2-79167CE32C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5400" y="4149080"/>
            <a:ext cx="3672408" cy="2405007"/>
          </a:xfrm>
          <a:prstGeom prst="rect">
            <a:avLst/>
          </a:pr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66380557-9715-9140-8197-D57F1C460824}"/>
              </a:ext>
            </a:extLst>
          </p:cNvPr>
          <p:cNvSpPr txBox="1"/>
          <p:nvPr/>
        </p:nvSpPr>
        <p:spPr>
          <a:xfrm>
            <a:off x="8802940" y="1451786"/>
            <a:ext cx="27029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solidFill>
                  <a:srgbClr val="0432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@SAMURAI-RIBF</a:t>
            </a:r>
            <a:endParaRPr kumimoji="1" lang="ja-JP" altLang="en-US" sz="2400">
              <a:solidFill>
                <a:srgbClr val="0432FF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B2D2E19F-1112-A244-8362-DBA52A6CD6C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31904" y="4158191"/>
            <a:ext cx="3312368" cy="2613308"/>
          </a:xfrm>
          <a:prstGeom prst="rect">
            <a:avLst/>
          </a:prstGeom>
        </p:spPr>
      </p:pic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C714B1D8-97A8-504C-830A-115600CC35A0}"/>
              </a:ext>
            </a:extLst>
          </p:cNvPr>
          <p:cNvSpPr txBox="1"/>
          <p:nvPr/>
        </p:nvSpPr>
        <p:spPr>
          <a:xfrm>
            <a:off x="2299101" y="6546584"/>
            <a:ext cx="1146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T</a:t>
            </a:r>
            <a:r>
              <a:rPr kumimoji="1" lang="en-US" altLang="ja-JP" baseline="-25000" dirty="0" err="1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p</a:t>
            </a:r>
            <a:r>
              <a:rPr kumimoji="1" lang="en-US" altLang="ja-JP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 (MeV)</a:t>
            </a:r>
            <a:endParaRPr kumimoji="1" lang="ja-JP" altLang="en-US"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829DF4C1-8808-BC4E-BB99-E9D6D778D7F9}"/>
              </a:ext>
            </a:extLst>
          </p:cNvPr>
          <p:cNvSpPr/>
          <p:nvPr/>
        </p:nvSpPr>
        <p:spPr>
          <a:xfrm>
            <a:off x="1919536" y="3933056"/>
            <a:ext cx="1800200" cy="216024"/>
          </a:xfrm>
          <a:prstGeom prst="rect">
            <a:avLst/>
          </a:prstGeom>
          <a:solidFill>
            <a:srgbClr val="FFFFFF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F5224960-FCB1-6346-8778-26E5D65B87C4}"/>
              </a:ext>
            </a:extLst>
          </p:cNvPr>
          <p:cNvSpPr txBox="1"/>
          <p:nvPr/>
        </p:nvSpPr>
        <p:spPr>
          <a:xfrm>
            <a:off x="2063552" y="3822626"/>
            <a:ext cx="1547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E</a:t>
            </a:r>
            <a:r>
              <a:rPr kumimoji="1" lang="en-US" altLang="ja-JP" baseline="-25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x</a:t>
            </a:r>
            <a:r>
              <a:rPr kumimoji="1" lang="en-US" altLang="ja-JP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kumimoji="1" lang="en-US" altLang="ja-JP" baseline="30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6</a:t>
            </a:r>
            <a:r>
              <a:rPr kumimoji="1" lang="en-US" altLang="ja-JP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He) (MeV)</a:t>
            </a:r>
            <a:endParaRPr kumimoji="1" lang="ja-JP" altLang="en-US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328EADC4-09C3-0946-8B66-50B8CE6A9C8B}"/>
              </a:ext>
            </a:extLst>
          </p:cNvPr>
          <p:cNvSpPr txBox="1"/>
          <p:nvPr/>
        </p:nvSpPr>
        <p:spPr>
          <a:xfrm rot="16200000">
            <a:off x="-630173" y="4799597"/>
            <a:ext cx="19800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Triple Differential </a:t>
            </a:r>
          </a:p>
          <a:p>
            <a:r>
              <a:rPr kumimoji="1" lang="en-US" altLang="ja-JP" dirty="0" err="1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Crosssection</a:t>
            </a:r>
            <a:endParaRPr kumimoji="1" lang="ja-JP" altLang="en-US"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9C420D40-F058-9A40-87F7-BF3CEBD167E4}"/>
              </a:ext>
            </a:extLst>
          </p:cNvPr>
          <p:cNvSpPr/>
          <p:nvPr/>
        </p:nvSpPr>
        <p:spPr>
          <a:xfrm>
            <a:off x="586434" y="4041068"/>
            <a:ext cx="469876" cy="324036"/>
          </a:xfrm>
          <a:prstGeom prst="rect">
            <a:avLst/>
          </a:prstGeom>
          <a:solidFill>
            <a:srgbClr val="FFFFFF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9BD455AD-BBCD-2447-9098-753AE7D77C79}"/>
              </a:ext>
            </a:extLst>
          </p:cNvPr>
          <p:cNvSpPr/>
          <p:nvPr/>
        </p:nvSpPr>
        <p:spPr>
          <a:xfrm>
            <a:off x="5090808" y="6569232"/>
            <a:ext cx="469876" cy="324036"/>
          </a:xfrm>
          <a:prstGeom prst="rect">
            <a:avLst/>
          </a:prstGeom>
          <a:solidFill>
            <a:srgbClr val="FFFFFF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D3D63E06-BDA6-7D4D-9344-84835EC6411C}"/>
              </a:ext>
            </a:extLst>
          </p:cNvPr>
          <p:cNvSpPr/>
          <p:nvPr/>
        </p:nvSpPr>
        <p:spPr>
          <a:xfrm>
            <a:off x="5711956" y="3942167"/>
            <a:ext cx="2112237" cy="216024"/>
          </a:xfrm>
          <a:prstGeom prst="rect">
            <a:avLst/>
          </a:prstGeom>
          <a:solidFill>
            <a:srgbClr val="FFFFFF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C8E4D8C8-F601-CA41-A33E-AAAF995D36AD}"/>
              </a:ext>
            </a:extLst>
          </p:cNvPr>
          <p:cNvSpPr txBox="1"/>
          <p:nvPr/>
        </p:nvSpPr>
        <p:spPr>
          <a:xfrm>
            <a:off x="6154143" y="3894576"/>
            <a:ext cx="1511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E</a:t>
            </a:r>
            <a:r>
              <a:rPr kumimoji="1" lang="en-US" altLang="ja-JP" baseline="-25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x</a:t>
            </a:r>
            <a:r>
              <a:rPr kumimoji="1" lang="en-US" altLang="ja-JP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kumimoji="1" lang="en-US" altLang="ja-JP" baseline="30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8</a:t>
            </a:r>
            <a:r>
              <a:rPr kumimoji="1" lang="en-US" altLang="ja-JP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He) (MeV)</a:t>
            </a:r>
            <a:endParaRPr kumimoji="1" lang="ja-JP" altLang="en-US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C5F026E8-DFF3-DC42-99FB-56741A32553D}"/>
              </a:ext>
            </a:extLst>
          </p:cNvPr>
          <p:cNvSpPr txBox="1"/>
          <p:nvPr/>
        </p:nvSpPr>
        <p:spPr>
          <a:xfrm>
            <a:off x="8593628" y="4024524"/>
            <a:ext cx="351410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aseline="300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10</a:t>
            </a:r>
            <a:r>
              <a:rPr kumimoji="1" lang="en-US" altLang="ja-JP" sz="24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Be: alpha cluster ~1</a:t>
            </a:r>
          </a:p>
          <a:p>
            <a:r>
              <a:rPr lang="en-US" altLang="ja-JP" sz="2400" baseline="300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12</a:t>
            </a:r>
            <a:r>
              <a:rPr lang="en-US" altLang="ja-JP" sz="24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Be: alpha cluster ~0.6</a:t>
            </a:r>
            <a:endParaRPr kumimoji="1" lang="ja-JP" altLang="en-US" sz="2400"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8371DE55-962B-AB44-BDDE-5D6DB37D5E3E}"/>
              </a:ext>
            </a:extLst>
          </p:cNvPr>
          <p:cNvSpPr txBox="1"/>
          <p:nvPr/>
        </p:nvSpPr>
        <p:spPr>
          <a:xfrm>
            <a:off x="9240348" y="2204864"/>
            <a:ext cx="2393604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>
                <a:solidFill>
                  <a:srgbClr val="0432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(</a:t>
            </a:r>
            <a:r>
              <a:rPr kumimoji="1" lang="en-US" altLang="ja-JP" sz="2800" b="1" dirty="0" err="1">
                <a:solidFill>
                  <a:srgbClr val="0432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p,p</a:t>
            </a:r>
            <a:r>
              <a:rPr kumimoji="1" lang="en-US" altLang="ja-JP" sz="2800" b="1" dirty="0" err="1">
                <a:solidFill>
                  <a:srgbClr val="0432FF"/>
                </a:solidFill>
                <a:latin typeface="Symbol" pitchFamily="2" charset="2"/>
                <a:ea typeface="ＭＳ Ｐゴシック" panose="020B0600070205080204" pitchFamily="50" charset="-128"/>
                <a:cs typeface="Arial" panose="020B0604020202020204" pitchFamily="34" charset="0"/>
              </a:rPr>
              <a:t>a</a:t>
            </a:r>
            <a:r>
              <a:rPr kumimoji="1" lang="en-US" altLang="ja-JP" sz="2800" b="1" dirty="0">
                <a:solidFill>
                  <a:srgbClr val="0432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)</a:t>
            </a:r>
          </a:p>
          <a:p>
            <a:r>
              <a:rPr kumimoji="1" lang="en-US" altLang="ja-JP" sz="2400" dirty="0">
                <a:solidFill>
                  <a:srgbClr val="0432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Excellent probe </a:t>
            </a:r>
          </a:p>
          <a:p>
            <a:r>
              <a:rPr kumimoji="1" lang="en-US" altLang="ja-JP" sz="2400" dirty="0">
                <a:solidFill>
                  <a:srgbClr val="0432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for alpha cluster</a:t>
            </a:r>
            <a:endParaRPr kumimoji="1" lang="ja-JP" altLang="en-US" sz="2400">
              <a:solidFill>
                <a:srgbClr val="0432FF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59E9EA61-64F9-3B44-9463-CB7AD795CAE7}"/>
              </a:ext>
            </a:extLst>
          </p:cNvPr>
          <p:cNvSpPr txBox="1"/>
          <p:nvPr/>
        </p:nvSpPr>
        <p:spPr>
          <a:xfrm>
            <a:off x="6833043" y="180890"/>
            <a:ext cx="23487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 err="1">
                <a:solidFill>
                  <a:srgbClr val="0432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Pengijn</a:t>
            </a:r>
            <a:r>
              <a:rPr lang="en-US" altLang="ja-JP" sz="3200" dirty="0">
                <a:solidFill>
                  <a:srgbClr val="0432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 Lee</a:t>
            </a:r>
            <a:endParaRPr kumimoji="1" lang="ja-JP" altLang="en-US" sz="3200">
              <a:solidFill>
                <a:srgbClr val="0432FF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9E71CD83-1FEB-F54C-A070-72B3F2DBF94D}"/>
              </a:ext>
            </a:extLst>
          </p:cNvPr>
          <p:cNvSpPr txBox="1"/>
          <p:nvPr/>
        </p:nvSpPr>
        <p:spPr>
          <a:xfrm>
            <a:off x="3609865" y="908708"/>
            <a:ext cx="1353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150MeV/u</a:t>
            </a:r>
            <a:endParaRPr kumimoji="1" lang="ja-JP" altLang="en-US" sz="2000"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D92F212F-35C8-574E-93EB-7E28D9113CD8}"/>
              </a:ext>
            </a:extLst>
          </p:cNvPr>
          <p:cNvSpPr txBox="1"/>
          <p:nvPr/>
        </p:nvSpPr>
        <p:spPr>
          <a:xfrm>
            <a:off x="7662917" y="927482"/>
            <a:ext cx="1353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150MeV/u</a:t>
            </a:r>
            <a:endParaRPr kumimoji="1" lang="ja-JP" altLang="en-US" sz="2000"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F464B1C9-DC74-044F-A2F0-470A771E9994}"/>
              </a:ext>
            </a:extLst>
          </p:cNvPr>
          <p:cNvSpPr/>
          <p:nvPr/>
        </p:nvSpPr>
        <p:spPr>
          <a:xfrm>
            <a:off x="6768074" y="6569232"/>
            <a:ext cx="1571471" cy="346684"/>
          </a:xfrm>
          <a:prstGeom prst="rect">
            <a:avLst/>
          </a:prstGeom>
          <a:solidFill>
            <a:srgbClr val="FFFFFF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CB6607BE-6F57-4945-A143-7B9D266931F8}"/>
              </a:ext>
            </a:extLst>
          </p:cNvPr>
          <p:cNvSpPr txBox="1"/>
          <p:nvPr/>
        </p:nvSpPr>
        <p:spPr>
          <a:xfrm>
            <a:off x="6833043" y="6525344"/>
            <a:ext cx="1146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T</a:t>
            </a:r>
            <a:r>
              <a:rPr kumimoji="1" lang="en-US" altLang="ja-JP" baseline="-25000" dirty="0" err="1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p</a:t>
            </a:r>
            <a:r>
              <a:rPr kumimoji="1" lang="en-US" altLang="ja-JP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 (MeV)</a:t>
            </a:r>
            <a:endParaRPr kumimoji="1" lang="ja-JP" altLang="en-US"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44622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EC7D09E-2935-E64A-8ABB-D38B80929008}"/>
              </a:ext>
            </a:extLst>
          </p:cNvPr>
          <p:cNvSpPr txBox="1"/>
          <p:nvPr/>
        </p:nvSpPr>
        <p:spPr>
          <a:xfrm>
            <a:off x="402703" y="2132856"/>
            <a:ext cx="1137726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ü"/>
            </a:pPr>
            <a:r>
              <a:rPr lang="en-US" altLang="ja-JP" sz="28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I would like to </a:t>
            </a:r>
            <a:r>
              <a:rPr lang="en-US" altLang="ja-JP" sz="2800" dirty="0">
                <a:solidFill>
                  <a:srgbClr val="0432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congratulate all the speakers and</a:t>
            </a:r>
            <a:r>
              <a:rPr lang="en-US" altLang="ja-JP" sz="28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 </a:t>
            </a:r>
            <a:r>
              <a:rPr lang="en-US" altLang="ja-JP" sz="2800" dirty="0">
                <a:solidFill>
                  <a:srgbClr val="0432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poster presenters in DREB2022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en-US" altLang="ja-JP" sz="28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Please allow me to select some of the talks among all the great talks in all the sessions in DREB2022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kumimoji="1" lang="en-US" altLang="ja-JP" sz="28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This selection is biased, and somewhat affected by my preferences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en-US" altLang="ja-JP" sz="28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I tend to pick up </a:t>
            </a:r>
            <a:r>
              <a:rPr lang="en-US" altLang="ja-JP" sz="2800" dirty="0">
                <a:solidFill>
                  <a:srgbClr val="0432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more experimental talks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en-US" altLang="ja-JP" sz="28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I also tend </a:t>
            </a:r>
            <a:r>
              <a:rPr lang="en-US" altLang="ja-JP" sz="2800" dirty="0">
                <a:solidFill>
                  <a:srgbClr val="0432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not to pick up the very preliminary results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en-US" altLang="ja-JP" sz="28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I may not be </a:t>
            </a:r>
            <a:r>
              <a:rPr lang="en-US" altLang="ja-JP" sz="2800" dirty="0">
                <a:solidFill>
                  <a:srgbClr val="0432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politically correct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en-US" altLang="ja-JP" sz="28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Note: My nickname is </a:t>
            </a:r>
            <a:r>
              <a:rPr lang="en-US" altLang="ja-JP" sz="2800" dirty="0">
                <a:solidFill>
                  <a:srgbClr val="0432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“</a:t>
            </a:r>
            <a:r>
              <a:rPr lang="en-US" altLang="ja-JP" sz="2800" dirty="0" err="1">
                <a:solidFill>
                  <a:srgbClr val="0432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Bogen</a:t>
            </a:r>
            <a:r>
              <a:rPr lang="en-US" altLang="ja-JP" sz="28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” (I tend to say something which is uncomfortable to you, unknowingly)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CA9DA86-38F1-7F45-8419-A2B42E7A4233}"/>
              </a:ext>
            </a:extLst>
          </p:cNvPr>
          <p:cNvSpPr txBox="1"/>
          <p:nvPr/>
        </p:nvSpPr>
        <p:spPr>
          <a:xfrm>
            <a:off x="407368" y="836712"/>
            <a:ext cx="14173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i="1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Remarks</a:t>
            </a:r>
            <a:endParaRPr kumimoji="1" lang="ja-JP" altLang="en-US" sz="2400" i="1"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939993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D7DD3A2-6B96-A94B-9821-3D3416DF5E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>
                <a:latin typeface="Symbol" pitchFamily="2" charset="2"/>
              </a:rPr>
              <a:t>a</a:t>
            </a:r>
            <a:r>
              <a:rPr lang="en-US" altLang="ja-JP" dirty="0"/>
              <a:t>-</a:t>
            </a:r>
            <a:r>
              <a:rPr kumimoji="1" lang="en-US" altLang="ja-JP" dirty="0"/>
              <a:t>cluster states using a variety of reactions</a:t>
            </a:r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370AC195-9EEA-4F43-A0A2-4E05D1D0B5EC}"/>
              </a:ext>
            </a:extLst>
          </p:cNvPr>
          <p:cNvSpPr txBox="1"/>
          <p:nvPr/>
        </p:nvSpPr>
        <p:spPr>
          <a:xfrm>
            <a:off x="119336" y="1396572"/>
            <a:ext cx="58346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Active target at </a:t>
            </a:r>
            <a:r>
              <a:rPr lang="en-US" altLang="ja-JP" sz="2400" b="1" dirty="0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Texas A&amp;M</a:t>
            </a:r>
            <a:r>
              <a:rPr lang="en-US" altLang="ja-JP" sz="24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:  </a:t>
            </a:r>
            <a:r>
              <a:rPr lang="en-US" altLang="ja-JP" sz="2400" b="1" baseline="30000" dirty="0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18</a:t>
            </a:r>
            <a:r>
              <a:rPr lang="en-US" altLang="ja-JP" sz="2400" b="1" dirty="0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Ne</a:t>
            </a:r>
            <a:r>
              <a:rPr lang="en-US" altLang="ja-JP" sz="24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: </a:t>
            </a:r>
            <a:r>
              <a:rPr lang="en-US" altLang="ja-JP" sz="2400" baseline="300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14</a:t>
            </a:r>
            <a:r>
              <a:rPr lang="en-US" altLang="ja-JP" sz="24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O+</a:t>
            </a:r>
            <a:r>
              <a:rPr lang="en-US" altLang="ja-JP" sz="2400" dirty="0">
                <a:latin typeface="Symbol" pitchFamily="2" charset="2"/>
                <a:ea typeface="ＭＳ Ｐゴシック" panose="020B0600070205080204" pitchFamily="50" charset="-128"/>
                <a:cs typeface="Arial" panose="020B0604020202020204" pitchFamily="34" charset="0"/>
              </a:rPr>
              <a:t>a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A3A19BE-364A-B14B-A170-39D38219378A}"/>
              </a:ext>
            </a:extLst>
          </p:cNvPr>
          <p:cNvSpPr txBox="1"/>
          <p:nvPr/>
        </p:nvSpPr>
        <p:spPr>
          <a:xfrm>
            <a:off x="911424" y="832357"/>
            <a:ext cx="27350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srgbClr val="0432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Marina </a:t>
            </a:r>
            <a:r>
              <a:rPr lang="en-US" altLang="ja-JP" sz="3200" dirty="0" err="1">
                <a:solidFill>
                  <a:srgbClr val="0432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Barbui</a:t>
            </a:r>
            <a:endParaRPr kumimoji="1" lang="ja-JP" altLang="en-US" sz="3200">
              <a:solidFill>
                <a:srgbClr val="0432FF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pic>
        <p:nvPicPr>
          <p:cNvPr id="8" name="Picture 12">
            <a:extLst>
              <a:ext uri="{FF2B5EF4-FFF2-40B4-BE49-F238E27FC236}">
                <a16:creationId xmlns:a16="http://schemas.microsoft.com/office/drawing/2014/main" id="{5B490249-8DC1-4744-806A-4B0DF3F3F81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154" t="20230" r="13882" b="4184"/>
          <a:stretch/>
        </p:blipFill>
        <p:spPr>
          <a:xfrm>
            <a:off x="435327" y="2122739"/>
            <a:ext cx="5864183" cy="3912628"/>
          </a:xfrm>
          <a:prstGeom prst="rect">
            <a:avLst/>
          </a:prstGeom>
        </p:spPr>
      </p:pic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7B845CAA-CD23-2D43-8CD3-41BA6FBA547A}"/>
              </a:ext>
            </a:extLst>
          </p:cNvPr>
          <p:cNvGrpSpPr/>
          <p:nvPr/>
        </p:nvGrpSpPr>
        <p:grpSpPr>
          <a:xfrm>
            <a:off x="6681395" y="770885"/>
            <a:ext cx="5302927" cy="5960494"/>
            <a:chOff x="6681395" y="770885"/>
            <a:chExt cx="5302927" cy="5960494"/>
          </a:xfrm>
        </p:grpSpPr>
        <p:sp>
          <p:nvSpPr>
            <p:cNvPr id="15" name="テキスト ボックス 14">
              <a:extLst>
                <a:ext uri="{FF2B5EF4-FFF2-40B4-BE49-F238E27FC236}">
                  <a16:creationId xmlns:a16="http://schemas.microsoft.com/office/drawing/2014/main" id="{8844F994-F70F-1A49-A74E-C06C31225C5F}"/>
                </a:ext>
              </a:extLst>
            </p:cNvPr>
            <p:cNvSpPr txBox="1"/>
            <p:nvPr/>
          </p:nvSpPr>
          <p:spPr>
            <a:xfrm>
              <a:off x="7824192" y="770885"/>
              <a:ext cx="304038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3200" dirty="0">
                  <a:solidFill>
                    <a:srgbClr val="0432FF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Nikola </a:t>
              </a:r>
              <a:r>
                <a:rPr lang="en-US" altLang="ja-JP" sz="3200" dirty="0" err="1">
                  <a:solidFill>
                    <a:srgbClr val="0432FF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Vukman</a:t>
              </a:r>
              <a:r>
                <a:rPr lang="en-US" altLang="ja-JP" sz="3200" dirty="0">
                  <a:solidFill>
                    <a:srgbClr val="0432FF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 </a:t>
              </a:r>
              <a:endParaRPr kumimoji="1" lang="ja-JP" altLang="en-US" sz="3200">
                <a:solidFill>
                  <a:srgbClr val="0432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4D182C52-D0BB-0A4F-AF6E-70A8C3A3B867}"/>
                </a:ext>
              </a:extLst>
            </p:cNvPr>
            <p:cNvSpPr txBox="1"/>
            <p:nvPr/>
          </p:nvSpPr>
          <p:spPr>
            <a:xfrm>
              <a:off x="6681395" y="1417132"/>
              <a:ext cx="5302927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400" b="1" dirty="0">
                  <a:solidFill>
                    <a:srgbClr val="0000FF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TRIUMF</a:t>
              </a:r>
              <a:r>
                <a:rPr lang="en-US" altLang="ja-JP" sz="2400" dirty="0"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  </a:t>
              </a:r>
              <a:r>
                <a:rPr lang="en-US" altLang="ja-JP" sz="2400" b="1" baseline="30000" dirty="0">
                  <a:solidFill>
                    <a:srgbClr val="0000FF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13</a:t>
              </a:r>
              <a:r>
                <a:rPr lang="en-US" altLang="ja-JP" sz="2400" b="1" dirty="0">
                  <a:solidFill>
                    <a:srgbClr val="0000FF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B,</a:t>
              </a:r>
              <a:r>
                <a:rPr lang="en-US" altLang="ja-JP" sz="2400" b="1" baseline="30000" dirty="0">
                  <a:solidFill>
                    <a:srgbClr val="0000FF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12,11</a:t>
              </a:r>
              <a:r>
                <a:rPr lang="en-US" altLang="ja-JP" sz="2400" b="1" dirty="0">
                  <a:solidFill>
                    <a:srgbClr val="0000FF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Be</a:t>
              </a:r>
              <a:r>
                <a:rPr lang="en-US" altLang="ja-JP" sz="2400" dirty="0"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:  (</a:t>
              </a:r>
              <a:r>
                <a:rPr lang="en-US" altLang="ja-JP" sz="2400" baseline="30000" dirty="0"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6</a:t>
              </a:r>
              <a:r>
                <a:rPr lang="en-US" altLang="ja-JP" sz="2400" dirty="0"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He,</a:t>
              </a:r>
              <a:r>
                <a:rPr lang="en-US" altLang="ja-JP" sz="2400" dirty="0">
                  <a:latin typeface="Symbol" pitchFamily="2" charset="2"/>
                  <a:ea typeface="ＭＳ Ｐゴシック" panose="020B0600070205080204" pitchFamily="50" charset="-128"/>
                  <a:cs typeface="Arial" panose="020B0604020202020204" pitchFamily="34" charset="0"/>
                </a:rPr>
                <a:t>a</a:t>
              </a:r>
              <a:r>
                <a:rPr lang="en-US" altLang="ja-JP" sz="2400" dirty="0"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 clusters)</a:t>
              </a:r>
            </a:p>
            <a:p>
              <a:r>
                <a:rPr lang="en-US" altLang="ja-JP" sz="2400" baseline="30000" dirty="0"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9</a:t>
              </a:r>
              <a:r>
                <a:rPr lang="en-US" altLang="ja-JP" sz="2400" dirty="0"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Li(75 MeV) +</a:t>
              </a:r>
              <a:r>
                <a:rPr lang="en-US" altLang="ja-JP" sz="2400" baseline="30000" dirty="0"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7</a:t>
              </a:r>
              <a:r>
                <a:rPr lang="en-US" altLang="ja-JP" sz="2400" dirty="0"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Li </a:t>
              </a:r>
              <a:r>
                <a:rPr lang="en-US" altLang="ja-JP" sz="2400" dirty="0"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  <a:sym typeface="Wingdings" pitchFamily="2" charset="2"/>
                </a:rPr>
                <a:t></a:t>
              </a:r>
              <a:r>
                <a:rPr lang="en-US" altLang="ja-JP" sz="2400" b="1" baseline="30000" dirty="0">
                  <a:solidFill>
                    <a:srgbClr val="0000FF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  <a:sym typeface="Wingdings" pitchFamily="2" charset="2"/>
                </a:rPr>
                <a:t>13</a:t>
              </a:r>
              <a:r>
                <a:rPr lang="en-US" altLang="ja-JP" sz="2400" b="1" dirty="0">
                  <a:solidFill>
                    <a:srgbClr val="0000FF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  <a:sym typeface="Wingdings" pitchFamily="2" charset="2"/>
                </a:rPr>
                <a:t>B,</a:t>
              </a:r>
              <a:r>
                <a:rPr lang="en-US" altLang="ja-JP" sz="2400" b="1" baseline="30000" dirty="0">
                  <a:solidFill>
                    <a:srgbClr val="0000FF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  <a:sym typeface="Wingdings" pitchFamily="2" charset="2"/>
                </a:rPr>
                <a:t>12,10</a:t>
              </a:r>
              <a:r>
                <a:rPr lang="en-US" altLang="ja-JP" sz="2400" b="1" dirty="0">
                  <a:solidFill>
                    <a:srgbClr val="0000FF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  <a:sym typeface="Wingdings" pitchFamily="2" charset="2"/>
                </a:rPr>
                <a:t>Be  </a:t>
              </a:r>
            </a:p>
            <a:p>
              <a:r>
                <a:rPr lang="en-US" altLang="ja-JP" sz="2400" baseline="30000" dirty="0"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  <a:sym typeface="Wingdings" pitchFamily="2" charset="2"/>
                </a:rPr>
                <a:t>4</a:t>
              </a:r>
              <a:r>
                <a:rPr lang="en-US" altLang="ja-JP" sz="2400" dirty="0"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  <a:sym typeface="Wingdings" pitchFamily="2" charset="2"/>
                </a:rPr>
                <a:t>He, triton transfer etc.</a:t>
              </a:r>
              <a:endParaRPr lang="en-US" altLang="ja-JP" sz="24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endParaRPr>
            </a:p>
          </p:txBody>
        </p:sp>
        <p:pic>
          <p:nvPicPr>
            <p:cNvPr id="17" name="図 16">
              <a:extLst>
                <a:ext uri="{FF2B5EF4-FFF2-40B4-BE49-F238E27FC236}">
                  <a16:creationId xmlns:a16="http://schemas.microsoft.com/office/drawing/2014/main" id="{1AA9C039-A1C5-EE46-BFF3-CA2F88D0B18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626971" y="2609821"/>
              <a:ext cx="2736304" cy="4121558"/>
            </a:xfrm>
            <a:prstGeom prst="rect">
              <a:avLst/>
            </a:prstGeom>
          </p:spPr>
        </p:pic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26601E23-6D66-EF49-AB98-CD6D8631CE74}"/>
                </a:ext>
              </a:extLst>
            </p:cNvPr>
            <p:cNvSpPr txBox="1"/>
            <p:nvPr/>
          </p:nvSpPr>
          <p:spPr>
            <a:xfrm>
              <a:off x="6886069" y="3863754"/>
              <a:ext cx="158569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baseline="30000" dirty="0"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13</a:t>
              </a:r>
              <a:r>
                <a:rPr kumimoji="1" lang="en-US" altLang="ja-JP" sz="2400" dirty="0"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B</a:t>
              </a:r>
            </a:p>
            <a:p>
              <a:r>
                <a:rPr lang="en-US" altLang="ja-JP" sz="2400" dirty="0"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  <a:sym typeface="Wingdings" pitchFamily="2" charset="2"/>
                </a:rPr>
                <a:t></a:t>
              </a:r>
              <a:r>
                <a:rPr lang="en-US" altLang="ja-JP" sz="2400" baseline="30000" dirty="0"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  <a:sym typeface="Wingdings" pitchFamily="2" charset="2"/>
                </a:rPr>
                <a:t>9</a:t>
              </a:r>
              <a:r>
                <a:rPr lang="en-US" altLang="ja-JP" sz="2400" dirty="0"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  <a:sym typeface="Wingdings" pitchFamily="2" charset="2"/>
                </a:rPr>
                <a:t>Li+</a:t>
              </a:r>
              <a:r>
                <a:rPr lang="en-US" altLang="ja-JP" sz="2400" baseline="30000" dirty="0"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  <a:sym typeface="Wingdings" pitchFamily="2" charset="2"/>
                </a:rPr>
                <a:t>4</a:t>
              </a:r>
              <a:r>
                <a:rPr lang="en-US" altLang="ja-JP" sz="2400" dirty="0"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  <a:sym typeface="Wingdings" pitchFamily="2" charset="2"/>
                </a:rPr>
                <a:t>He</a:t>
              </a:r>
              <a:endParaRPr kumimoji="1" lang="ja-JP" altLang="en-US" sz="240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BBAF2555-524B-734F-9073-93EB3D55A4CA}"/>
                </a:ext>
              </a:extLst>
            </p:cNvPr>
            <p:cNvSpPr/>
            <p:nvPr/>
          </p:nvSpPr>
          <p:spPr>
            <a:xfrm>
              <a:off x="10344472" y="4477087"/>
              <a:ext cx="648072" cy="176049"/>
            </a:xfrm>
            <a:prstGeom prst="rect">
              <a:avLst/>
            </a:prstGeom>
            <a:solidFill>
              <a:srgbClr val="FFFFFF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highlight>
                  <a:srgbClr val="FFFFFF"/>
                </a:highlight>
              </a:endParaRPr>
            </a:p>
          </p:txBody>
        </p:sp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id="{7EEEBF5C-00B5-D046-8C41-8B841D05E31B}"/>
                </a:ext>
              </a:extLst>
            </p:cNvPr>
            <p:cNvSpPr txBox="1"/>
            <p:nvPr/>
          </p:nvSpPr>
          <p:spPr>
            <a:xfrm>
              <a:off x="9912424" y="4444478"/>
              <a:ext cx="125547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E</a:t>
              </a:r>
              <a:r>
                <a:rPr kumimoji="1" lang="en-US" altLang="ja-JP" sz="1400" baseline="-25000" dirty="0"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x</a:t>
              </a:r>
              <a:r>
                <a:rPr kumimoji="1" lang="en-US" altLang="ja-JP" sz="1400" dirty="0"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(</a:t>
              </a:r>
              <a:r>
                <a:rPr lang="en-US" altLang="ja-JP" sz="1400" baseline="30000" dirty="0"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13</a:t>
              </a:r>
              <a:r>
                <a:rPr lang="en-US" altLang="ja-JP" sz="1400" dirty="0"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B</a:t>
              </a:r>
              <a:r>
                <a:rPr kumimoji="1" lang="en-US" altLang="ja-JP" sz="1400" dirty="0"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) [MeV]</a:t>
              </a:r>
              <a:endParaRPr kumimoji="1" lang="ja-JP" altLang="en-US" sz="140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1F74D796-08CA-D049-8391-C20EB6A86C7A}"/>
                </a:ext>
              </a:extLst>
            </p:cNvPr>
            <p:cNvSpPr/>
            <p:nvPr/>
          </p:nvSpPr>
          <p:spPr>
            <a:xfrm>
              <a:off x="8688288" y="2869479"/>
              <a:ext cx="144016" cy="631529"/>
            </a:xfrm>
            <a:prstGeom prst="rect">
              <a:avLst/>
            </a:prstGeom>
            <a:solidFill>
              <a:srgbClr val="FFFFFF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6045AC8C-55F7-534F-AACA-4987C260D011}"/>
                </a:ext>
              </a:extLst>
            </p:cNvPr>
            <p:cNvSpPr txBox="1"/>
            <p:nvPr/>
          </p:nvSpPr>
          <p:spPr>
            <a:xfrm rot="16200000">
              <a:off x="8282154" y="3525272"/>
              <a:ext cx="76174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E</a:t>
              </a:r>
              <a:r>
                <a:rPr kumimoji="1" lang="en-US" altLang="ja-JP" sz="1600" baseline="-25000" dirty="0"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x</a:t>
              </a:r>
              <a:r>
                <a:rPr kumimoji="1" lang="en-US" altLang="ja-JP" sz="1600" dirty="0"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(</a:t>
              </a:r>
              <a:r>
                <a:rPr kumimoji="1" lang="en-US" altLang="ja-JP" sz="1600" baseline="30000" dirty="0"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7</a:t>
              </a:r>
              <a:r>
                <a:rPr kumimoji="1" lang="en-US" altLang="ja-JP" sz="1600" dirty="0"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Li)</a:t>
              </a:r>
              <a:endParaRPr kumimoji="1" lang="ja-JP" altLang="en-US" sz="160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1FB698E2-67F9-FB40-824D-7DF1CEFD1F34}"/>
                </a:ext>
              </a:extLst>
            </p:cNvPr>
            <p:cNvSpPr/>
            <p:nvPr/>
          </p:nvSpPr>
          <p:spPr>
            <a:xfrm>
              <a:off x="10368522" y="6431372"/>
              <a:ext cx="648072" cy="176049"/>
            </a:xfrm>
            <a:prstGeom prst="rect">
              <a:avLst/>
            </a:prstGeom>
            <a:solidFill>
              <a:srgbClr val="FFFFFF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highlight>
                  <a:srgbClr val="FFFFFF"/>
                </a:highlight>
              </a:endParaRPr>
            </a:p>
          </p:txBody>
        </p:sp>
        <p:sp>
          <p:nvSpPr>
            <p:cNvPr id="23" name="テキスト ボックス 22">
              <a:extLst>
                <a:ext uri="{FF2B5EF4-FFF2-40B4-BE49-F238E27FC236}">
                  <a16:creationId xmlns:a16="http://schemas.microsoft.com/office/drawing/2014/main" id="{10CF03D7-FCAE-F54C-AD30-B45103255C3A}"/>
                </a:ext>
              </a:extLst>
            </p:cNvPr>
            <p:cNvSpPr txBox="1"/>
            <p:nvPr/>
          </p:nvSpPr>
          <p:spPr>
            <a:xfrm>
              <a:off x="9900953" y="6423473"/>
              <a:ext cx="125547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E</a:t>
              </a:r>
              <a:r>
                <a:rPr kumimoji="1" lang="en-US" altLang="ja-JP" sz="1400" baseline="-25000" dirty="0"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x</a:t>
              </a:r>
              <a:r>
                <a:rPr kumimoji="1" lang="en-US" altLang="ja-JP" sz="1400" dirty="0"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(</a:t>
              </a:r>
              <a:r>
                <a:rPr lang="en-US" altLang="ja-JP" sz="1400" baseline="30000" dirty="0"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13</a:t>
              </a:r>
              <a:r>
                <a:rPr lang="en-US" altLang="ja-JP" sz="1400" dirty="0"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B</a:t>
              </a:r>
              <a:r>
                <a:rPr kumimoji="1" lang="en-US" altLang="ja-JP" sz="1400" dirty="0"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) [MeV]</a:t>
              </a:r>
              <a:endParaRPr kumimoji="1" lang="ja-JP" altLang="en-US" sz="140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16962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6093446-6684-764D-910B-619331BDB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Knockout Reaction for clusters</a:t>
            </a:r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D1243A57-DC42-D347-8C96-259AD5AD41FF}"/>
              </a:ext>
            </a:extLst>
          </p:cNvPr>
          <p:cNvSpPr txBox="1"/>
          <p:nvPr/>
        </p:nvSpPr>
        <p:spPr>
          <a:xfrm>
            <a:off x="7824192" y="251938"/>
            <a:ext cx="26895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 err="1">
                <a:solidFill>
                  <a:srgbClr val="0432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Tomo</a:t>
            </a:r>
            <a:r>
              <a:rPr kumimoji="1" lang="en-US" altLang="ja-JP" sz="3200" dirty="0">
                <a:solidFill>
                  <a:srgbClr val="0432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 </a:t>
            </a:r>
            <a:r>
              <a:rPr kumimoji="1" lang="en-US" altLang="ja-JP" sz="3200" dirty="0" err="1">
                <a:solidFill>
                  <a:srgbClr val="0432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Uesaka</a:t>
            </a:r>
            <a:endParaRPr kumimoji="1" lang="ja-JP" altLang="en-US" sz="3200">
              <a:solidFill>
                <a:srgbClr val="0432FF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8BA8480F-7E09-E144-BCEE-3A2B408782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1464" y="961901"/>
            <a:ext cx="9294480" cy="5896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461061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コンテンツ プレースホルダー 2">
            <a:extLst>
              <a:ext uri="{FF2B5EF4-FFF2-40B4-BE49-F238E27FC236}">
                <a16:creationId xmlns:a16="http://schemas.microsoft.com/office/drawing/2014/main" id="{706B1806-C719-424A-BCBE-7F81DAA10AB1}"/>
              </a:ext>
            </a:extLst>
          </p:cNvPr>
          <p:cNvSpPr txBox="1">
            <a:spLocks/>
          </p:cNvSpPr>
          <p:nvPr/>
        </p:nvSpPr>
        <p:spPr>
          <a:xfrm>
            <a:off x="3359696" y="2636912"/>
            <a:ext cx="8244916" cy="22322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60000" algn="l" defTabSz="914400" rtl="0" eaLnBrk="1" latinLnBrk="0" hangingPunct="1">
              <a:spcBef>
                <a:spcPts val="1200"/>
              </a:spcBef>
              <a:buFont typeface="Wingdings" panose="05000000000000000000" pitchFamily="2" charset="2"/>
              <a:buChar char="l"/>
              <a:defRPr kumimoji="1" sz="3200" kern="1200" baseline="0">
                <a:solidFill>
                  <a:srgbClr val="203864"/>
                </a:solidFill>
                <a:latin typeface="Verdana" panose="020B0604030504040204" pitchFamily="34" charset="0"/>
                <a:ea typeface="メイリオ" panose="020B0604030504040204" pitchFamily="50" charset="-128"/>
                <a:cs typeface="+mn-cs"/>
              </a:defRPr>
            </a:lvl1pPr>
            <a:lvl2pPr marL="742950" indent="-360000" algn="l" defTabSz="914400" rtl="0" eaLnBrk="1" latinLnBrk="0" hangingPunct="1">
              <a:spcBef>
                <a:spcPts val="200"/>
              </a:spcBef>
              <a:buFont typeface="Wingdings" panose="05000000000000000000" pitchFamily="2" charset="2"/>
              <a:buChar char="n"/>
              <a:defRPr kumimoji="1" sz="2800" kern="1200" baseline="0">
                <a:solidFill>
                  <a:schemeClr val="bg2">
                    <a:lumMod val="50000"/>
                  </a:schemeClr>
                </a:solidFill>
                <a:latin typeface="Verdana" panose="020B0604030504040204" pitchFamily="34" charset="0"/>
                <a:ea typeface="メイリオ" panose="020B0604030504040204" pitchFamily="50" charset="-128"/>
                <a:cs typeface="+mn-cs"/>
              </a:defRPr>
            </a:lvl2pPr>
            <a:lvl3pPr marL="987425" indent="-361950" algn="l" defTabSz="914400" rtl="0" eaLnBrk="1" latinLnBrk="0" hangingPunct="1">
              <a:spcBef>
                <a:spcPts val="200"/>
              </a:spcBef>
              <a:buFont typeface="Wingdings" panose="05000000000000000000" pitchFamily="2" charset="2"/>
              <a:buChar char="l"/>
              <a:defRPr kumimoji="1" sz="2400" kern="1200" baseline="0">
                <a:solidFill>
                  <a:schemeClr val="bg2">
                    <a:lumMod val="50000"/>
                  </a:schemeClr>
                </a:solidFill>
                <a:latin typeface="Verdana" panose="020B0604030504040204" pitchFamily="34" charset="0"/>
                <a:ea typeface="メイリオ" panose="020B0604030504040204" pitchFamily="50" charset="-128"/>
                <a:cs typeface="+mn-cs"/>
              </a:defRPr>
            </a:lvl3pPr>
            <a:lvl4pPr marL="1349375" indent="-452438" algn="l" defTabSz="914400" rtl="0" eaLnBrk="1" latinLnBrk="0" hangingPunct="1">
              <a:spcBef>
                <a:spcPts val="200"/>
              </a:spcBef>
              <a:buFont typeface="Wingdings" panose="05000000000000000000" pitchFamily="2" charset="2"/>
              <a:buChar char="l"/>
              <a:defRPr kumimoji="1" sz="2400" kern="1200" baseline="0">
                <a:solidFill>
                  <a:schemeClr val="bg2">
                    <a:lumMod val="50000"/>
                  </a:schemeClr>
                </a:solidFill>
                <a:latin typeface="Verdana" panose="020B0604030504040204" pitchFamily="34" charset="0"/>
                <a:ea typeface="メイリオ" panose="020B0604030504040204" pitchFamily="50" charset="-128"/>
                <a:cs typeface="+mn-cs"/>
              </a:defRPr>
            </a:lvl4pPr>
            <a:lvl5pPr marL="1701800" indent="-442913" algn="l" defTabSz="914400" rtl="0" eaLnBrk="1" latinLnBrk="0" hangingPunct="1">
              <a:spcBef>
                <a:spcPts val="200"/>
              </a:spcBef>
              <a:buFont typeface="Wingdings" panose="05000000000000000000" pitchFamily="2" charset="2"/>
              <a:buChar char="l"/>
              <a:defRPr kumimoji="1" sz="2400" kern="1200" baseline="0">
                <a:solidFill>
                  <a:schemeClr val="bg2">
                    <a:lumMod val="50000"/>
                  </a:schemeClr>
                </a:solidFill>
                <a:latin typeface="Verdana" panose="020B0604030504040204" pitchFamily="34" charset="0"/>
                <a:ea typeface="メイリオ" panose="020B0604030504040204" pitchFamily="50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r>
              <a:rPr lang="en-US" altLang="ja-JP" sz="2800" dirty="0"/>
              <a:t>Edges of open/closed systems: </a:t>
            </a:r>
          </a:p>
          <a:p>
            <a:pPr marL="0" indent="0">
              <a:buNone/>
            </a:pPr>
            <a:r>
              <a:rPr lang="en-US" altLang="ja-JP" sz="4400" dirty="0"/>
              <a:t>Excited states near thresholds</a:t>
            </a:r>
          </a:p>
        </p:txBody>
      </p:sp>
    </p:spTree>
    <p:extLst>
      <p:ext uri="{BB962C8B-B14F-4D97-AF65-F5344CB8AC3E}">
        <p14:creationId xmlns:p14="http://schemas.microsoft.com/office/powerpoint/2010/main" val="358279119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642CBD-9FBD-4F45-B5F4-23DCEF790C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383" y="69560"/>
            <a:ext cx="10753195" cy="709963"/>
          </a:xfrm>
        </p:spPr>
        <p:txBody>
          <a:bodyPr/>
          <a:lstStyle/>
          <a:p>
            <a:r>
              <a:rPr lang="en-US" altLang="ja-JP" dirty="0"/>
              <a:t>Enhanced R</a:t>
            </a:r>
            <a:r>
              <a:rPr kumimoji="1" lang="en-US" altLang="ja-JP" dirty="0"/>
              <a:t>esonance near threshold</a:t>
            </a:r>
            <a:endParaRPr kumimoji="1" lang="ja-JP" altLang="en-US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DC3EE1C5-3669-E14B-8466-B17281895A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769" y="1340780"/>
            <a:ext cx="4682504" cy="2232236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36A9EBC-112F-8B43-AE8F-CF4BE5D8405C}"/>
              </a:ext>
            </a:extLst>
          </p:cNvPr>
          <p:cNvSpPr txBox="1"/>
          <p:nvPr/>
        </p:nvSpPr>
        <p:spPr>
          <a:xfrm>
            <a:off x="229846" y="2504938"/>
            <a:ext cx="20906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ReA3@NSCL</a:t>
            </a:r>
            <a:endParaRPr kumimoji="1" lang="ja-JP" altLang="en-US" sz="2400"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637EC618-64B6-A148-9E9C-B0D8E0278B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344" y="3284984"/>
            <a:ext cx="3527198" cy="3552273"/>
          </a:xfrm>
          <a:prstGeom prst="rect">
            <a:avLst/>
          </a:prstGeom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A9B717F3-E353-9248-9D6C-791366DC05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06256" y="3469560"/>
            <a:ext cx="2646658" cy="1687617"/>
          </a:xfrm>
          <a:prstGeom prst="rect">
            <a:avLst/>
          </a:prstGeom>
        </p:spPr>
      </p:pic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EDED1640-F957-0244-BA57-B2B3BEDCA115}"/>
              </a:ext>
            </a:extLst>
          </p:cNvPr>
          <p:cNvSpPr txBox="1"/>
          <p:nvPr/>
        </p:nvSpPr>
        <p:spPr>
          <a:xfrm>
            <a:off x="4576678" y="6069776"/>
            <a:ext cx="35621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S-wave resonance</a:t>
            </a:r>
          </a:p>
          <a:p>
            <a:r>
              <a:rPr lang="en-US" altLang="ja-JP" sz="2000" b="1" dirty="0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Enhanced at the threshold?</a:t>
            </a:r>
            <a:endParaRPr kumimoji="1" lang="ja-JP" altLang="en-US" sz="2000" b="1">
              <a:solidFill>
                <a:srgbClr val="0000FF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02BBBDDA-E28A-6741-BE97-8FC9286E1797}"/>
              </a:ext>
            </a:extLst>
          </p:cNvPr>
          <p:cNvSpPr txBox="1"/>
          <p:nvPr/>
        </p:nvSpPr>
        <p:spPr>
          <a:xfrm>
            <a:off x="58773" y="796729"/>
            <a:ext cx="30017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srgbClr val="0432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Wolfgang</a:t>
            </a:r>
            <a:r>
              <a:rPr kumimoji="1" lang="en-US" altLang="ja-JP" sz="3200" dirty="0">
                <a:solidFill>
                  <a:srgbClr val="0432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 </a:t>
            </a:r>
            <a:r>
              <a:rPr kumimoji="1" lang="en-US" altLang="ja-JP" sz="3200" dirty="0" err="1">
                <a:solidFill>
                  <a:srgbClr val="0432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Mittig</a:t>
            </a:r>
            <a:endParaRPr kumimoji="1" lang="ja-JP" altLang="en-US" sz="3200">
              <a:solidFill>
                <a:srgbClr val="0432FF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pic>
        <p:nvPicPr>
          <p:cNvPr id="22" name="図 21">
            <a:extLst>
              <a:ext uri="{FF2B5EF4-FFF2-40B4-BE49-F238E27FC236}">
                <a16:creationId xmlns:a16="http://schemas.microsoft.com/office/drawing/2014/main" id="{FCC041CA-7809-C243-B6B7-081351FFE8E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49907" y="1870086"/>
            <a:ext cx="5446136" cy="2206986"/>
          </a:xfrm>
          <a:prstGeom prst="rect">
            <a:avLst/>
          </a:prstGeom>
        </p:spPr>
      </p:pic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7C065C33-173D-CF48-96E0-726CA724A615}"/>
              </a:ext>
            </a:extLst>
          </p:cNvPr>
          <p:cNvSpPr txBox="1"/>
          <p:nvPr/>
        </p:nvSpPr>
        <p:spPr>
          <a:xfrm>
            <a:off x="9974324" y="1520411"/>
            <a:ext cx="23230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Florida State U.</a:t>
            </a:r>
            <a:endParaRPr kumimoji="1" lang="ja-JP" altLang="en-US" sz="2400"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711ECF26-3896-1344-9089-9DA8E7619AC6}"/>
              </a:ext>
            </a:extLst>
          </p:cNvPr>
          <p:cNvGrpSpPr/>
          <p:nvPr/>
        </p:nvGrpSpPr>
        <p:grpSpPr>
          <a:xfrm>
            <a:off x="4773384" y="4067991"/>
            <a:ext cx="2602044" cy="1881289"/>
            <a:chOff x="6489146" y="1197686"/>
            <a:chExt cx="2602044" cy="1881289"/>
          </a:xfrm>
        </p:grpSpPr>
        <p:cxnSp>
          <p:nvCxnSpPr>
            <p:cNvPr id="8" name="直線コネクタ 7">
              <a:extLst>
                <a:ext uri="{FF2B5EF4-FFF2-40B4-BE49-F238E27FC236}">
                  <a16:creationId xmlns:a16="http://schemas.microsoft.com/office/drawing/2014/main" id="{0193350B-60B3-F247-A247-82690554C0A5}"/>
                </a:ext>
              </a:extLst>
            </p:cNvPr>
            <p:cNvCxnSpPr/>
            <p:nvPr/>
          </p:nvCxnSpPr>
          <p:spPr>
            <a:xfrm>
              <a:off x="7677743" y="1674170"/>
              <a:ext cx="936104" cy="0"/>
            </a:xfrm>
            <a:prstGeom prst="line">
              <a:avLst/>
            </a:prstGeom>
            <a:ln w="381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線コネクタ 8">
              <a:extLst>
                <a:ext uri="{FF2B5EF4-FFF2-40B4-BE49-F238E27FC236}">
                  <a16:creationId xmlns:a16="http://schemas.microsoft.com/office/drawing/2014/main" id="{46D9D1AF-C83A-514A-8930-AB73A2F2CFD8}"/>
                </a:ext>
              </a:extLst>
            </p:cNvPr>
            <p:cNvCxnSpPr/>
            <p:nvPr/>
          </p:nvCxnSpPr>
          <p:spPr>
            <a:xfrm>
              <a:off x="6600056" y="1772816"/>
              <a:ext cx="9361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1805DFF6-B19C-AC4A-A4D8-ABD3A9EB9426}"/>
                </a:ext>
              </a:extLst>
            </p:cNvPr>
            <p:cNvSpPr txBox="1"/>
            <p:nvPr/>
          </p:nvSpPr>
          <p:spPr>
            <a:xfrm>
              <a:off x="7874417" y="2617310"/>
              <a:ext cx="60221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baseline="30000" dirty="0"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11</a:t>
              </a:r>
              <a:r>
                <a:rPr kumimoji="1" lang="en-US" altLang="ja-JP" sz="2400" dirty="0"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B</a:t>
              </a:r>
              <a:endParaRPr kumimoji="1" lang="ja-JP" altLang="en-US" sz="240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endParaRPr>
            </a:p>
          </p:txBody>
        </p:sp>
        <p:cxnSp>
          <p:nvCxnSpPr>
            <p:cNvPr id="11" name="直線コネクタ 10">
              <a:extLst>
                <a:ext uri="{FF2B5EF4-FFF2-40B4-BE49-F238E27FC236}">
                  <a16:creationId xmlns:a16="http://schemas.microsoft.com/office/drawing/2014/main" id="{02A727B3-B932-D24D-AE1F-34F3B25AD7BA}"/>
                </a:ext>
              </a:extLst>
            </p:cNvPr>
            <p:cNvCxnSpPr/>
            <p:nvPr/>
          </p:nvCxnSpPr>
          <p:spPr>
            <a:xfrm>
              <a:off x="7677743" y="2562002"/>
              <a:ext cx="936104" cy="0"/>
            </a:xfrm>
            <a:prstGeom prst="line">
              <a:avLst/>
            </a:prstGeom>
            <a:ln w="381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FDDDFC26-2D4F-664B-8B61-774CD8E4F92F}"/>
                </a:ext>
              </a:extLst>
            </p:cNvPr>
            <p:cNvSpPr txBox="1"/>
            <p:nvPr/>
          </p:nvSpPr>
          <p:spPr>
            <a:xfrm>
              <a:off x="6489146" y="1825222"/>
              <a:ext cx="117371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b="1" baseline="30000" dirty="0"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10</a:t>
              </a:r>
              <a:r>
                <a:rPr kumimoji="1" lang="en-US" altLang="ja-JP" sz="2400" b="1" dirty="0"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Be+p</a:t>
              </a:r>
              <a:endParaRPr kumimoji="1" lang="ja-JP" altLang="en-US" sz="2400" b="1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81794F77-C7D2-A546-B339-D5EA7C7A4DAC}"/>
                </a:ext>
              </a:extLst>
            </p:cNvPr>
            <p:cNvSpPr txBox="1"/>
            <p:nvPr/>
          </p:nvSpPr>
          <p:spPr>
            <a:xfrm>
              <a:off x="7253636" y="1197686"/>
              <a:ext cx="183755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b="1" dirty="0"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11.45 MeV ½+</a:t>
              </a:r>
              <a:endParaRPr kumimoji="1" lang="ja-JP" altLang="en-US" sz="2000" b="1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endParaRPr>
            </a:p>
          </p:txBody>
        </p:sp>
      </p:grp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F40D1DF7-BE42-3A4F-9B8F-F31E2AE0A6E3}"/>
              </a:ext>
            </a:extLst>
          </p:cNvPr>
          <p:cNvSpPr txBox="1"/>
          <p:nvPr/>
        </p:nvSpPr>
        <p:spPr>
          <a:xfrm>
            <a:off x="6168008" y="804111"/>
            <a:ext cx="47626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>
                <a:solidFill>
                  <a:srgbClr val="0432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Sergio Almaraz-Calderon</a:t>
            </a:r>
            <a:endParaRPr kumimoji="1" lang="ja-JP" altLang="en-US" sz="3200">
              <a:solidFill>
                <a:srgbClr val="0432FF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pic>
        <p:nvPicPr>
          <p:cNvPr id="26" name="図 25">
            <a:extLst>
              <a:ext uri="{FF2B5EF4-FFF2-40B4-BE49-F238E27FC236}">
                <a16:creationId xmlns:a16="http://schemas.microsoft.com/office/drawing/2014/main" id="{28C9CE99-50B1-9548-88EC-0C021C2FC8F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95214" y="3868748"/>
            <a:ext cx="4252053" cy="2080515"/>
          </a:xfrm>
          <a:prstGeom prst="rect">
            <a:avLst/>
          </a:prstGeom>
        </p:spPr>
      </p:pic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00FBBE9B-EB71-4144-8771-1AD227CDD88B}"/>
              </a:ext>
            </a:extLst>
          </p:cNvPr>
          <p:cNvSpPr/>
          <p:nvPr/>
        </p:nvSpPr>
        <p:spPr>
          <a:xfrm>
            <a:off x="6456651" y="1496350"/>
            <a:ext cx="304220" cy="2372399"/>
          </a:xfrm>
          <a:prstGeom prst="rect">
            <a:avLst/>
          </a:prstGeom>
          <a:solidFill>
            <a:srgbClr val="FFFFFF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9D2618B0-F123-154D-BF33-ACDE357BA2C8}"/>
              </a:ext>
            </a:extLst>
          </p:cNvPr>
          <p:cNvSpPr txBox="1"/>
          <p:nvPr/>
        </p:nvSpPr>
        <p:spPr>
          <a:xfrm>
            <a:off x="212414" y="1259468"/>
            <a:ext cx="34850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Y.Ayyad,W.Mitti</a:t>
            </a:r>
            <a:r>
              <a:rPr lang="en-US" altLang="ja-JP" dirty="0" err="1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g</a:t>
            </a:r>
            <a:r>
              <a:rPr lang="en-US" altLang="ja-JP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 et al.</a:t>
            </a:r>
            <a:r>
              <a:rPr kumimoji="1" lang="en-US" altLang="ja-JP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 PRL2022</a:t>
            </a:r>
            <a:endParaRPr kumimoji="1" lang="ja-JP" altLang="en-US"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E267D80B-A031-DB49-9D1B-F56FD938BFE0}"/>
              </a:ext>
            </a:extLst>
          </p:cNvPr>
          <p:cNvSpPr txBox="1"/>
          <p:nvPr/>
        </p:nvSpPr>
        <p:spPr>
          <a:xfrm>
            <a:off x="6202626" y="1209023"/>
            <a:ext cx="38138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E. Lopez-Saavedra et al.</a:t>
            </a:r>
            <a:r>
              <a:rPr kumimoji="1" lang="en-US" altLang="ja-JP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, PRL2022</a:t>
            </a:r>
            <a:endParaRPr kumimoji="1" lang="ja-JP" altLang="en-US"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B7E8F090-5EC9-F04C-9ACF-062284393351}"/>
              </a:ext>
            </a:extLst>
          </p:cNvPr>
          <p:cNvSpPr txBox="1"/>
          <p:nvPr/>
        </p:nvSpPr>
        <p:spPr>
          <a:xfrm>
            <a:off x="6254716" y="1581008"/>
            <a:ext cx="35782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aseline="300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10</a:t>
            </a:r>
            <a:r>
              <a:rPr kumimoji="1" lang="en-US" altLang="ja-JP" sz="24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Be(39MeV)+d</a:t>
            </a:r>
            <a:r>
              <a:rPr kumimoji="1" lang="en-US" altLang="ja-JP" sz="24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  <a:sym typeface="Wingdings" pitchFamily="2" charset="2"/>
              </a:rPr>
              <a:t></a:t>
            </a:r>
            <a:r>
              <a:rPr kumimoji="1" lang="en-US" altLang="ja-JP" sz="2400" baseline="300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  <a:sym typeface="Wingdings" pitchFamily="2" charset="2"/>
              </a:rPr>
              <a:t>10</a:t>
            </a:r>
            <a:r>
              <a:rPr kumimoji="1" lang="en-US" altLang="ja-JP" sz="24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  <a:sym typeface="Wingdings" pitchFamily="2" charset="2"/>
              </a:rPr>
              <a:t>Be+p</a:t>
            </a:r>
            <a:endParaRPr kumimoji="1" lang="ja-JP" altLang="en-US" sz="2400"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0130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642CBD-9FBD-4F45-B5F4-23DCEF790C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383" y="69560"/>
            <a:ext cx="10753195" cy="709963"/>
          </a:xfrm>
        </p:spPr>
        <p:txBody>
          <a:bodyPr/>
          <a:lstStyle/>
          <a:p>
            <a:r>
              <a:rPr lang="en-US" altLang="ja-JP" dirty="0"/>
              <a:t>Enhanced R</a:t>
            </a:r>
            <a:r>
              <a:rPr kumimoji="1" lang="en-US" altLang="ja-JP" dirty="0"/>
              <a:t>esonance near threshold</a:t>
            </a:r>
            <a:endParaRPr kumimoji="1" lang="ja-JP" altLang="en-US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9FE59BDC-971E-014C-A04B-984657EC584A}"/>
              </a:ext>
            </a:extLst>
          </p:cNvPr>
          <p:cNvSpPr txBox="1"/>
          <p:nvPr/>
        </p:nvSpPr>
        <p:spPr>
          <a:xfrm>
            <a:off x="6491344" y="3437088"/>
            <a:ext cx="4903907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Is this universal?</a:t>
            </a:r>
          </a:p>
          <a:p>
            <a:r>
              <a:rPr lang="en-US" altLang="ja-JP" sz="2800" dirty="0" err="1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Superradiant</a:t>
            </a:r>
            <a:r>
              <a:rPr lang="en-US" altLang="ja-JP" sz="28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?</a:t>
            </a:r>
            <a:endParaRPr kumimoji="1" lang="en-US" altLang="ja-JP" sz="2800" dirty="0"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  <a:p>
            <a:r>
              <a:rPr lang="en-US" altLang="ja-JP" sz="28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Relevance to alpha clusters? </a:t>
            </a:r>
            <a:endParaRPr kumimoji="1" lang="ja-JP" altLang="en-US" sz="2800"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EDED1640-F957-0244-BA57-B2B3BEDCA115}"/>
              </a:ext>
            </a:extLst>
          </p:cNvPr>
          <p:cNvSpPr txBox="1"/>
          <p:nvPr/>
        </p:nvSpPr>
        <p:spPr>
          <a:xfrm>
            <a:off x="3009678" y="1717172"/>
            <a:ext cx="91823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S-wave proton resonance</a:t>
            </a:r>
          </a:p>
          <a:p>
            <a:r>
              <a:rPr lang="en-US" altLang="ja-JP" sz="2400" b="1" dirty="0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Enhanced at the threshold due to coupling to the continuum?</a:t>
            </a:r>
            <a:endParaRPr kumimoji="1" lang="ja-JP" altLang="en-US" sz="2400" b="1">
              <a:solidFill>
                <a:srgbClr val="0000FF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pic>
        <p:nvPicPr>
          <p:cNvPr id="18" name="図 17">
            <a:extLst>
              <a:ext uri="{FF2B5EF4-FFF2-40B4-BE49-F238E27FC236}">
                <a16:creationId xmlns:a16="http://schemas.microsoft.com/office/drawing/2014/main" id="{B46E0429-E68B-9546-9369-A5A8D0DC59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407" y="3454083"/>
            <a:ext cx="4762473" cy="3447786"/>
          </a:xfrm>
          <a:prstGeom prst="rect">
            <a:avLst/>
          </a:prstGeom>
        </p:spPr>
      </p:pic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02BBBDDA-E28A-6741-BE97-8FC9286E1797}"/>
              </a:ext>
            </a:extLst>
          </p:cNvPr>
          <p:cNvSpPr txBox="1"/>
          <p:nvPr/>
        </p:nvSpPr>
        <p:spPr>
          <a:xfrm>
            <a:off x="2855640" y="3085320"/>
            <a:ext cx="21825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 err="1">
                <a:solidFill>
                  <a:srgbClr val="0432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Wolfi</a:t>
            </a:r>
            <a:r>
              <a:rPr kumimoji="1" lang="en-US" altLang="ja-JP" sz="3200" dirty="0">
                <a:solidFill>
                  <a:srgbClr val="0432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 </a:t>
            </a:r>
            <a:r>
              <a:rPr kumimoji="1" lang="en-US" altLang="ja-JP" sz="3200" dirty="0" err="1">
                <a:solidFill>
                  <a:srgbClr val="0432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Mittig</a:t>
            </a:r>
            <a:endParaRPr kumimoji="1" lang="ja-JP" altLang="en-US" sz="3200">
              <a:solidFill>
                <a:srgbClr val="0432FF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B5285172-2E05-A743-8E67-480B09601E72}"/>
              </a:ext>
            </a:extLst>
          </p:cNvPr>
          <p:cNvSpPr txBox="1"/>
          <p:nvPr/>
        </p:nvSpPr>
        <p:spPr>
          <a:xfrm>
            <a:off x="5663952" y="5456658"/>
            <a:ext cx="278153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>
                <a:solidFill>
                  <a:srgbClr val="0432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Minch-Loc Bui</a:t>
            </a:r>
          </a:p>
          <a:p>
            <a:r>
              <a:rPr lang="en-US" altLang="ja-JP" sz="3200" dirty="0">
                <a:solidFill>
                  <a:srgbClr val="0432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Petr </a:t>
            </a:r>
            <a:r>
              <a:rPr lang="en-US" altLang="ja-JP" sz="3200" dirty="0" err="1">
                <a:solidFill>
                  <a:srgbClr val="0432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Navratil</a:t>
            </a:r>
            <a:endParaRPr kumimoji="1" lang="ja-JP" altLang="en-US" sz="3200">
              <a:solidFill>
                <a:srgbClr val="0432FF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C75B7961-BFFB-9A4B-A22D-65380A640EF3}"/>
              </a:ext>
            </a:extLst>
          </p:cNvPr>
          <p:cNvGrpSpPr/>
          <p:nvPr/>
        </p:nvGrpSpPr>
        <p:grpSpPr>
          <a:xfrm>
            <a:off x="407368" y="1463791"/>
            <a:ext cx="2602044" cy="1881289"/>
            <a:chOff x="6489146" y="1197686"/>
            <a:chExt cx="2602044" cy="1881289"/>
          </a:xfrm>
        </p:grpSpPr>
        <p:cxnSp>
          <p:nvCxnSpPr>
            <p:cNvPr id="23" name="直線コネクタ 22">
              <a:extLst>
                <a:ext uri="{FF2B5EF4-FFF2-40B4-BE49-F238E27FC236}">
                  <a16:creationId xmlns:a16="http://schemas.microsoft.com/office/drawing/2014/main" id="{22808E92-2FE8-D645-8BF6-61F77980CAA5}"/>
                </a:ext>
              </a:extLst>
            </p:cNvPr>
            <p:cNvCxnSpPr/>
            <p:nvPr/>
          </p:nvCxnSpPr>
          <p:spPr>
            <a:xfrm>
              <a:off x="7677743" y="1674170"/>
              <a:ext cx="936104" cy="0"/>
            </a:xfrm>
            <a:prstGeom prst="line">
              <a:avLst/>
            </a:prstGeom>
            <a:ln w="381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線コネクタ 23">
              <a:extLst>
                <a:ext uri="{FF2B5EF4-FFF2-40B4-BE49-F238E27FC236}">
                  <a16:creationId xmlns:a16="http://schemas.microsoft.com/office/drawing/2014/main" id="{5B9EB4A0-97CC-9C45-85CF-E051465F7FF1}"/>
                </a:ext>
              </a:extLst>
            </p:cNvPr>
            <p:cNvCxnSpPr/>
            <p:nvPr/>
          </p:nvCxnSpPr>
          <p:spPr>
            <a:xfrm>
              <a:off x="6600056" y="1772816"/>
              <a:ext cx="9361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テキスト ボックス 24">
              <a:extLst>
                <a:ext uri="{FF2B5EF4-FFF2-40B4-BE49-F238E27FC236}">
                  <a16:creationId xmlns:a16="http://schemas.microsoft.com/office/drawing/2014/main" id="{E4D28FC1-3BF7-A04C-AADF-8AC03CEFE415}"/>
                </a:ext>
              </a:extLst>
            </p:cNvPr>
            <p:cNvSpPr txBox="1"/>
            <p:nvPr/>
          </p:nvSpPr>
          <p:spPr>
            <a:xfrm>
              <a:off x="7874417" y="2617310"/>
              <a:ext cx="60221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baseline="30000" dirty="0"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11</a:t>
              </a:r>
              <a:r>
                <a:rPr kumimoji="1" lang="en-US" altLang="ja-JP" sz="2400" dirty="0"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B</a:t>
              </a:r>
              <a:endParaRPr kumimoji="1" lang="ja-JP" altLang="en-US" sz="240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endParaRPr>
            </a:p>
          </p:txBody>
        </p:sp>
        <p:cxnSp>
          <p:nvCxnSpPr>
            <p:cNvPr id="26" name="直線コネクタ 25">
              <a:extLst>
                <a:ext uri="{FF2B5EF4-FFF2-40B4-BE49-F238E27FC236}">
                  <a16:creationId xmlns:a16="http://schemas.microsoft.com/office/drawing/2014/main" id="{C8DC0B28-DE9F-2D43-A4E5-7B8CA40BB2E0}"/>
                </a:ext>
              </a:extLst>
            </p:cNvPr>
            <p:cNvCxnSpPr/>
            <p:nvPr/>
          </p:nvCxnSpPr>
          <p:spPr>
            <a:xfrm>
              <a:off x="7677743" y="2562002"/>
              <a:ext cx="936104" cy="0"/>
            </a:xfrm>
            <a:prstGeom prst="line">
              <a:avLst/>
            </a:prstGeom>
            <a:ln w="381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901914B3-1C45-5241-95FE-74E268B33B64}"/>
                </a:ext>
              </a:extLst>
            </p:cNvPr>
            <p:cNvSpPr txBox="1"/>
            <p:nvPr/>
          </p:nvSpPr>
          <p:spPr>
            <a:xfrm>
              <a:off x="6489146" y="1825222"/>
              <a:ext cx="117371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b="1" baseline="30000" dirty="0"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10</a:t>
              </a:r>
              <a:r>
                <a:rPr kumimoji="1" lang="en-US" altLang="ja-JP" sz="2400" b="1" dirty="0"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Be+p</a:t>
              </a:r>
              <a:endParaRPr kumimoji="1" lang="ja-JP" altLang="en-US" sz="2400" b="1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4B9BE12B-237C-864F-804B-638D657D42B2}"/>
                </a:ext>
              </a:extLst>
            </p:cNvPr>
            <p:cNvSpPr txBox="1"/>
            <p:nvPr/>
          </p:nvSpPr>
          <p:spPr>
            <a:xfrm>
              <a:off x="7253636" y="1197686"/>
              <a:ext cx="183755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b="1" dirty="0"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11.45 MeV ½+</a:t>
              </a:r>
              <a:endParaRPr kumimoji="1" lang="ja-JP" altLang="en-US" sz="2000" b="1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endParaRPr>
            </a:p>
          </p:txBody>
        </p:sp>
      </p:grp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DB6DBEC5-B763-104D-B362-4ECAB5DE276E}"/>
              </a:ext>
            </a:extLst>
          </p:cNvPr>
          <p:cNvSpPr txBox="1"/>
          <p:nvPr/>
        </p:nvSpPr>
        <p:spPr>
          <a:xfrm>
            <a:off x="5796475" y="2825703"/>
            <a:ext cx="31468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srgbClr val="0432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Alexandre </a:t>
            </a:r>
            <a:r>
              <a:rPr lang="en-US" altLang="ja-JP" sz="3200" dirty="0" err="1">
                <a:solidFill>
                  <a:srgbClr val="0432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Volya</a:t>
            </a:r>
            <a:endParaRPr kumimoji="1" lang="ja-JP" altLang="en-US" sz="3200">
              <a:solidFill>
                <a:srgbClr val="0432FF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1462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1" grpId="0"/>
      <p:bldP spid="3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コンテンツ プレースホルダー 2">
            <a:extLst>
              <a:ext uri="{FF2B5EF4-FFF2-40B4-BE49-F238E27FC236}">
                <a16:creationId xmlns:a16="http://schemas.microsoft.com/office/drawing/2014/main" id="{706B1806-C719-424A-BCBE-7F81DAA10AB1}"/>
              </a:ext>
            </a:extLst>
          </p:cNvPr>
          <p:cNvSpPr txBox="1">
            <a:spLocks/>
          </p:cNvSpPr>
          <p:nvPr/>
        </p:nvSpPr>
        <p:spPr>
          <a:xfrm>
            <a:off x="2423592" y="2708920"/>
            <a:ext cx="8244916" cy="22322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60000" algn="l" defTabSz="914400" rtl="0" eaLnBrk="1" latinLnBrk="0" hangingPunct="1">
              <a:spcBef>
                <a:spcPts val="1200"/>
              </a:spcBef>
              <a:buFont typeface="Wingdings" panose="05000000000000000000" pitchFamily="2" charset="2"/>
              <a:buChar char="l"/>
              <a:defRPr kumimoji="1" sz="3200" kern="1200" baseline="0">
                <a:solidFill>
                  <a:srgbClr val="203864"/>
                </a:solidFill>
                <a:latin typeface="Verdana" panose="020B0604030504040204" pitchFamily="34" charset="0"/>
                <a:ea typeface="メイリオ" panose="020B0604030504040204" pitchFamily="50" charset="-128"/>
                <a:cs typeface="+mn-cs"/>
              </a:defRPr>
            </a:lvl1pPr>
            <a:lvl2pPr marL="742950" indent="-360000" algn="l" defTabSz="914400" rtl="0" eaLnBrk="1" latinLnBrk="0" hangingPunct="1">
              <a:spcBef>
                <a:spcPts val="200"/>
              </a:spcBef>
              <a:buFont typeface="Wingdings" panose="05000000000000000000" pitchFamily="2" charset="2"/>
              <a:buChar char="n"/>
              <a:defRPr kumimoji="1" sz="2800" kern="1200" baseline="0">
                <a:solidFill>
                  <a:schemeClr val="bg2">
                    <a:lumMod val="50000"/>
                  </a:schemeClr>
                </a:solidFill>
                <a:latin typeface="Verdana" panose="020B0604030504040204" pitchFamily="34" charset="0"/>
                <a:ea typeface="メイリオ" panose="020B0604030504040204" pitchFamily="50" charset="-128"/>
                <a:cs typeface="+mn-cs"/>
              </a:defRPr>
            </a:lvl2pPr>
            <a:lvl3pPr marL="987425" indent="-361950" algn="l" defTabSz="914400" rtl="0" eaLnBrk="1" latinLnBrk="0" hangingPunct="1">
              <a:spcBef>
                <a:spcPts val="200"/>
              </a:spcBef>
              <a:buFont typeface="Wingdings" panose="05000000000000000000" pitchFamily="2" charset="2"/>
              <a:buChar char="l"/>
              <a:defRPr kumimoji="1" sz="2400" kern="1200" baseline="0">
                <a:solidFill>
                  <a:schemeClr val="bg2">
                    <a:lumMod val="50000"/>
                  </a:schemeClr>
                </a:solidFill>
                <a:latin typeface="Verdana" panose="020B0604030504040204" pitchFamily="34" charset="0"/>
                <a:ea typeface="メイリオ" panose="020B0604030504040204" pitchFamily="50" charset="-128"/>
                <a:cs typeface="+mn-cs"/>
              </a:defRPr>
            </a:lvl3pPr>
            <a:lvl4pPr marL="1349375" indent="-452438" algn="l" defTabSz="914400" rtl="0" eaLnBrk="1" latinLnBrk="0" hangingPunct="1">
              <a:spcBef>
                <a:spcPts val="200"/>
              </a:spcBef>
              <a:buFont typeface="Wingdings" panose="05000000000000000000" pitchFamily="2" charset="2"/>
              <a:buChar char="l"/>
              <a:defRPr kumimoji="1" sz="2400" kern="1200" baseline="0">
                <a:solidFill>
                  <a:schemeClr val="bg2">
                    <a:lumMod val="50000"/>
                  </a:schemeClr>
                </a:solidFill>
                <a:latin typeface="Verdana" panose="020B0604030504040204" pitchFamily="34" charset="0"/>
                <a:ea typeface="メイリオ" panose="020B0604030504040204" pitchFamily="50" charset="-128"/>
                <a:cs typeface="+mn-cs"/>
              </a:defRPr>
            </a:lvl4pPr>
            <a:lvl5pPr marL="1701800" indent="-442913" algn="l" defTabSz="914400" rtl="0" eaLnBrk="1" latinLnBrk="0" hangingPunct="1">
              <a:spcBef>
                <a:spcPts val="200"/>
              </a:spcBef>
              <a:buFont typeface="Wingdings" panose="05000000000000000000" pitchFamily="2" charset="2"/>
              <a:buChar char="l"/>
              <a:defRPr kumimoji="1" sz="2400" kern="1200" baseline="0">
                <a:solidFill>
                  <a:schemeClr val="bg2">
                    <a:lumMod val="50000"/>
                  </a:schemeClr>
                </a:solidFill>
                <a:latin typeface="Verdana" panose="020B0604030504040204" pitchFamily="34" charset="0"/>
                <a:ea typeface="メイリオ" panose="020B0604030504040204" pitchFamily="50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r>
              <a:rPr lang="en-US" altLang="ja-JP" sz="2800" dirty="0"/>
              <a:t>Beyond the mean field </a:t>
            </a:r>
          </a:p>
          <a:p>
            <a:pPr marL="0" indent="0">
              <a:buNone/>
            </a:pPr>
            <a:r>
              <a:rPr lang="en-US" altLang="ja-JP" sz="4400" dirty="0"/>
              <a:t>Short Range Correlations</a:t>
            </a:r>
          </a:p>
        </p:txBody>
      </p:sp>
    </p:spTree>
    <p:extLst>
      <p:ext uri="{BB962C8B-B14F-4D97-AF65-F5344CB8AC3E}">
        <p14:creationId xmlns:p14="http://schemas.microsoft.com/office/powerpoint/2010/main" val="324708567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EDE9188-29E5-8247-BD12-1E6B0A5EE2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Short Range Correlation</a:t>
            </a:r>
            <a:endParaRPr kumimoji="1" lang="ja-JP" altLang="en-US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0C6C9D23-D014-BC43-9BC4-6DCF4DDDCE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384" y="1340768"/>
            <a:ext cx="4042149" cy="3121591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F4169A2-993F-224E-8B5E-7A8381880BCE}"/>
              </a:ext>
            </a:extLst>
          </p:cNvPr>
          <p:cNvSpPr txBox="1"/>
          <p:nvPr/>
        </p:nvSpPr>
        <p:spPr>
          <a:xfrm>
            <a:off x="6375350" y="264254"/>
            <a:ext cx="23936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>
                <a:solidFill>
                  <a:srgbClr val="0432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Marina Petri</a:t>
            </a:r>
            <a:endParaRPr kumimoji="1" lang="ja-JP" altLang="en-US" sz="3200">
              <a:solidFill>
                <a:srgbClr val="0432FF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52EAA878-E5A6-5B49-8911-19252259A3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3724" y="2877555"/>
            <a:ext cx="4937411" cy="3647789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4A747E29-56C9-B446-B553-B65A55D79ADF}"/>
              </a:ext>
            </a:extLst>
          </p:cNvPr>
          <p:cNvSpPr txBox="1"/>
          <p:nvPr/>
        </p:nvSpPr>
        <p:spPr>
          <a:xfrm>
            <a:off x="258635" y="4462359"/>
            <a:ext cx="31856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J-Lab Experiments by </a:t>
            </a:r>
          </a:p>
          <a:p>
            <a:r>
              <a:rPr kumimoji="1" lang="en-US" altLang="ja-JP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Hen, </a:t>
            </a:r>
            <a:r>
              <a:rPr kumimoji="1" lang="en-US" altLang="ja-JP" dirty="0" err="1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Korover</a:t>
            </a:r>
            <a:r>
              <a:rPr kumimoji="1" lang="en-US" altLang="ja-JP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, </a:t>
            </a:r>
            <a:r>
              <a:rPr kumimoji="1" lang="en-US" altLang="ja-JP" dirty="0" err="1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Duer</a:t>
            </a:r>
            <a:r>
              <a:rPr kumimoji="1" lang="en-US" altLang="ja-JP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, Cohen…</a:t>
            </a:r>
            <a:endParaRPr kumimoji="1" lang="ja-JP" altLang="en-US"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D3EE6366-56C7-CA43-A870-88420E78F5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63243" y="836712"/>
            <a:ext cx="6177373" cy="2117161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DF71CB59-B165-7746-A155-708E9EA07B4B}"/>
              </a:ext>
            </a:extLst>
          </p:cNvPr>
          <p:cNvSpPr txBox="1"/>
          <p:nvPr/>
        </p:nvSpPr>
        <p:spPr>
          <a:xfrm>
            <a:off x="5711957" y="6372036"/>
            <a:ext cx="5720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S. Paschalis, M. Petri, et al., PLB800, 135110, (2020).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A9866DA6-724A-2142-BFB4-73257D428347}"/>
              </a:ext>
            </a:extLst>
          </p:cNvPr>
          <p:cNvSpPr txBox="1"/>
          <p:nvPr/>
        </p:nvSpPr>
        <p:spPr>
          <a:xfrm>
            <a:off x="767408" y="5373216"/>
            <a:ext cx="330731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Short Range Correlation</a:t>
            </a:r>
          </a:p>
          <a:p>
            <a:r>
              <a:rPr kumimoji="1" lang="en-US" altLang="ja-JP" sz="2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I</a:t>
            </a:r>
            <a:r>
              <a:rPr lang="en-US" altLang="ja-JP" sz="2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sospin Dependence?</a:t>
            </a:r>
            <a:endParaRPr kumimoji="1" lang="ja-JP" altLang="en-US" sz="240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6415861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DA4C5D8-E48A-8C4E-A8FD-87FC9D1948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Reduction-factor issue continues</a:t>
            </a:r>
            <a:endParaRPr kumimoji="1" lang="ja-JP" altLang="en-US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53BAED01-CD59-7E49-A252-8FD31DACCD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336" y="961917"/>
            <a:ext cx="6773703" cy="5059371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4456694-CD39-CB4F-91BC-FD9BC8A2EEAD}"/>
              </a:ext>
            </a:extLst>
          </p:cNvPr>
          <p:cNvSpPr txBox="1"/>
          <p:nvPr/>
        </p:nvSpPr>
        <p:spPr>
          <a:xfrm>
            <a:off x="6981207" y="2852936"/>
            <a:ext cx="509145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>
                <a:solidFill>
                  <a:srgbClr val="0432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  <a:sym typeface="Wingdings" pitchFamily="2" charset="2"/>
              </a:rPr>
              <a:t></a:t>
            </a:r>
            <a:r>
              <a:rPr kumimoji="1" lang="en-US" altLang="ja-JP" sz="2400" dirty="0">
                <a:solidFill>
                  <a:srgbClr val="0432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Slides by Marina Petri</a:t>
            </a:r>
          </a:p>
          <a:p>
            <a:r>
              <a:rPr lang="en-US" altLang="ja-JP" sz="2400" b="1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A number of speakers discussed this i</a:t>
            </a:r>
            <a:r>
              <a:rPr kumimoji="1" lang="en-US" altLang="ja-JP" sz="2400" b="1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n this conference</a:t>
            </a:r>
          </a:p>
          <a:p>
            <a:r>
              <a:rPr lang="en-US" altLang="ja-JP" sz="2400" b="1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  <a:sym typeface="Wingdings" pitchFamily="2" charset="2"/>
              </a:rPr>
              <a:t></a:t>
            </a:r>
          </a:p>
          <a:p>
            <a:r>
              <a:rPr lang="en-US" altLang="ja-JP" sz="2400" b="1" dirty="0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  <a:sym typeface="Wingdings" pitchFamily="2" charset="2"/>
              </a:rPr>
              <a:t>SRC? </a:t>
            </a:r>
          </a:p>
          <a:p>
            <a:r>
              <a:rPr lang="en-US" altLang="ja-JP" sz="2400" b="1" dirty="0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  <a:sym typeface="Wingdings" pitchFamily="2" charset="2"/>
              </a:rPr>
              <a:t>Reaction Mechanism?</a:t>
            </a:r>
          </a:p>
          <a:p>
            <a:r>
              <a:rPr kumimoji="1" lang="en-US" altLang="ja-JP" sz="2400" b="1" dirty="0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  <a:sym typeface="Wingdings" pitchFamily="2" charset="2"/>
              </a:rPr>
              <a:t>Other effects?</a:t>
            </a:r>
            <a:endParaRPr kumimoji="1" lang="ja-JP" altLang="en-US" sz="2400" b="1">
              <a:solidFill>
                <a:srgbClr val="0000FF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E11ED484-0C19-D944-827B-EF5A7B44CBA3}"/>
              </a:ext>
            </a:extLst>
          </p:cNvPr>
          <p:cNvSpPr txBox="1"/>
          <p:nvPr/>
        </p:nvSpPr>
        <p:spPr>
          <a:xfrm>
            <a:off x="551384" y="6269585"/>
            <a:ext cx="72645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Also see </a:t>
            </a:r>
            <a:r>
              <a:rPr kumimoji="1" lang="en-US" altLang="ja-JP" sz="2400" dirty="0" err="1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T.Aumann</a:t>
            </a:r>
            <a:r>
              <a:rPr kumimoji="1" lang="en-US" altLang="ja-JP" sz="24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 et al., PPNP</a:t>
            </a:r>
            <a:r>
              <a:rPr kumimoji="1" lang="en-US" altLang="ja-JP" sz="2400" b="1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118</a:t>
            </a:r>
            <a:r>
              <a:rPr kumimoji="1" lang="en-US" altLang="ja-JP" sz="24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, 103847 (2021)</a:t>
            </a:r>
            <a:endParaRPr kumimoji="1" lang="ja-JP" altLang="en-US" sz="2400"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854204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89895FC-44BE-2844-83B3-E1C2DF4912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98912" y="2708920"/>
            <a:ext cx="9793088" cy="17281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ja-JP" sz="4000" dirty="0"/>
              <a:t>Shell Evolution near </a:t>
            </a:r>
            <a:r>
              <a:rPr lang="en-US" altLang="ja-JP" sz="4000" baseline="30000" dirty="0"/>
              <a:t>78</a:t>
            </a:r>
            <a:r>
              <a:rPr lang="en-US" altLang="ja-JP" sz="4000" dirty="0"/>
              <a:t>Ni </a:t>
            </a:r>
            <a:endParaRPr kumimoji="1" lang="ja-JP" altLang="en-US" sz="4000"/>
          </a:p>
        </p:txBody>
      </p:sp>
    </p:spTree>
    <p:extLst>
      <p:ext uri="{BB962C8B-B14F-4D97-AF65-F5344CB8AC3E}">
        <p14:creationId xmlns:p14="http://schemas.microsoft.com/office/powerpoint/2010/main" val="304344729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8D2F5F5-4C9F-C643-9F64-E3375A823C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Intruder state ?</a:t>
            </a:r>
            <a:endParaRPr kumimoji="1" lang="ja-JP" altLang="en-US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AF527F32-794A-EA4C-906F-1FAD0C60EC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28" y="947225"/>
            <a:ext cx="7599566" cy="5784025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34861098-19E5-9347-8E67-F763DA73F54C}"/>
              </a:ext>
            </a:extLst>
          </p:cNvPr>
          <p:cNvSpPr txBox="1"/>
          <p:nvPr/>
        </p:nvSpPr>
        <p:spPr>
          <a:xfrm>
            <a:off x="8802940" y="1451786"/>
            <a:ext cx="23278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solidFill>
                  <a:srgbClr val="0432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@</a:t>
            </a:r>
            <a:r>
              <a:rPr kumimoji="1" lang="en-US" altLang="ja-JP" sz="2400" dirty="0" err="1">
                <a:solidFill>
                  <a:srgbClr val="0432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HiCARI</a:t>
            </a:r>
            <a:r>
              <a:rPr kumimoji="1" lang="en-US" altLang="ja-JP" sz="2400" dirty="0">
                <a:solidFill>
                  <a:srgbClr val="0432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-RIBF</a:t>
            </a:r>
            <a:endParaRPr kumimoji="1" lang="ja-JP" altLang="en-US" sz="2400">
              <a:solidFill>
                <a:srgbClr val="0432FF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B0D5EA46-3E3E-854E-8C2F-A11980DC04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46894" y="2129276"/>
            <a:ext cx="4639972" cy="2485380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A47625B-4354-834D-8399-6EFD1AE3EC9C}"/>
              </a:ext>
            </a:extLst>
          </p:cNvPr>
          <p:cNvSpPr txBox="1"/>
          <p:nvPr/>
        </p:nvSpPr>
        <p:spPr>
          <a:xfrm>
            <a:off x="5591944" y="6523867"/>
            <a:ext cx="16369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(Z=32,N=51)</a:t>
            </a:r>
            <a:endParaRPr kumimoji="1" lang="ja-JP" altLang="en-US" sz="2000"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127A716C-9DEE-194B-BA8E-AC403E243C7C}"/>
              </a:ext>
            </a:extLst>
          </p:cNvPr>
          <p:cNvSpPr txBox="1"/>
          <p:nvPr/>
        </p:nvSpPr>
        <p:spPr>
          <a:xfrm>
            <a:off x="5707014" y="202548"/>
            <a:ext cx="23262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srgbClr val="0432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Léo </a:t>
            </a:r>
            <a:r>
              <a:rPr lang="en-US" altLang="ja-JP" sz="3200" dirty="0" err="1">
                <a:solidFill>
                  <a:srgbClr val="0432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Plagnol</a:t>
            </a:r>
            <a:endParaRPr kumimoji="1" lang="ja-JP" altLang="en-US" sz="3200">
              <a:solidFill>
                <a:srgbClr val="0432FF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89E4735F-144D-AC41-9892-D2C7A6E58370}"/>
              </a:ext>
            </a:extLst>
          </p:cNvPr>
          <p:cNvSpPr txBox="1"/>
          <p:nvPr/>
        </p:nvSpPr>
        <p:spPr>
          <a:xfrm>
            <a:off x="5879976" y="864930"/>
            <a:ext cx="40831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s-ES" altLang="ja-JP" sz="24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1n </a:t>
            </a:r>
            <a:r>
              <a:rPr kumimoji="1" lang="es-ES" altLang="ja-JP" sz="2400" dirty="0" err="1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Reomval</a:t>
            </a:r>
            <a:r>
              <a:rPr kumimoji="1" lang="es-ES" altLang="ja-JP" sz="24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 </a:t>
            </a:r>
            <a:r>
              <a:rPr kumimoji="1" lang="es-ES" altLang="ja-JP" sz="2400" dirty="0" err="1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from</a:t>
            </a:r>
            <a:r>
              <a:rPr kumimoji="1" lang="es-ES" altLang="ja-JP" sz="24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 N=50 </a:t>
            </a:r>
            <a:r>
              <a:rPr kumimoji="1" lang="es-ES" altLang="ja-JP" sz="2400" baseline="300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84</a:t>
            </a:r>
            <a:r>
              <a:rPr kumimoji="1" lang="es-ES" altLang="ja-JP" sz="24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Ge</a:t>
            </a:r>
            <a:endParaRPr kumimoji="1" lang="ja-JP" altLang="en-US" sz="2400"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74232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C07B0A1-A924-CD4C-A57D-8905402A5F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From Matsue to Santiago de Compostela</a:t>
            </a:r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3BC8881A-48C1-BE4E-99DB-E962886470F1}"/>
              </a:ext>
            </a:extLst>
          </p:cNvPr>
          <p:cNvSpPr/>
          <p:nvPr/>
        </p:nvSpPr>
        <p:spPr>
          <a:xfrm>
            <a:off x="2855640" y="2348880"/>
            <a:ext cx="604813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a-DK" altLang="ja-JP" sz="2800" dirty="0">
                <a:solidFill>
                  <a:srgbClr val="0432FF"/>
                </a:solidFill>
              </a:rPr>
              <a:t>"</a:t>
            </a:r>
            <a:r>
              <a:rPr lang="da-DK" altLang="ja-JP" sz="2800" dirty="0" err="1">
                <a:solidFill>
                  <a:srgbClr val="0432FF"/>
                </a:solidFill>
              </a:rPr>
              <a:t>Looking</a:t>
            </a:r>
            <a:r>
              <a:rPr lang="da-DK" altLang="ja-JP" sz="2800" dirty="0">
                <a:solidFill>
                  <a:srgbClr val="0432FF"/>
                </a:solidFill>
              </a:rPr>
              <a:t> back, </a:t>
            </a:r>
            <a:r>
              <a:rPr lang="da-DK" altLang="ja-JP" sz="2800" dirty="0" err="1">
                <a:solidFill>
                  <a:srgbClr val="0432FF"/>
                </a:solidFill>
              </a:rPr>
              <a:t>Looking</a:t>
            </a:r>
            <a:r>
              <a:rPr lang="da-DK" altLang="ja-JP" sz="2800" dirty="0">
                <a:solidFill>
                  <a:srgbClr val="0432FF"/>
                </a:solidFill>
              </a:rPr>
              <a:t> forward"</a:t>
            </a:r>
            <a:endParaRPr lang="ja-JP" altLang="en-US" sz="2800">
              <a:solidFill>
                <a:srgbClr val="0432FF"/>
              </a:solidFill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66E47EE5-3EA8-6A43-95B1-0CAC3E9B7DF6}"/>
              </a:ext>
            </a:extLst>
          </p:cNvPr>
          <p:cNvSpPr txBox="1"/>
          <p:nvPr/>
        </p:nvSpPr>
        <p:spPr>
          <a:xfrm>
            <a:off x="613346" y="1034444"/>
            <a:ext cx="1044228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DREB2018:  June, 2018, Matsue, Japan</a:t>
            </a:r>
          </a:p>
          <a:p>
            <a:r>
              <a:rPr kumimoji="1" lang="en-US" altLang="ja-JP" sz="32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  <a:sym typeface="Wingdings" pitchFamily="2" charset="2"/>
              </a:rPr>
              <a:t>DREB2022: </a:t>
            </a:r>
            <a:r>
              <a:rPr lang="en-US" altLang="ja-JP" sz="32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  <a:sym typeface="Wingdings" pitchFamily="2" charset="2"/>
              </a:rPr>
              <a:t>June-July, 2022, Santiago de Compostela</a:t>
            </a:r>
          </a:p>
        </p:txBody>
      </p:sp>
      <p:pic>
        <p:nvPicPr>
          <p:cNvPr id="10" name="Picture 2" descr="DREB2022 -  Direct Reactions with Exotic Beams">
            <a:extLst>
              <a:ext uri="{FF2B5EF4-FFF2-40B4-BE49-F238E27FC236}">
                <a16:creationId xmlns:a16="http://schemas.microsoft.com/office/drawing/2014/main" id="{3C4125E9-C504-C849-9379-4D7ED6275A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4879" y="3068960"/>
            <a:ext cx="8602742" cy="3405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B5661472-CDCC-5149-9E47-5D269DDD4F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344" y="3071584"/>
            <a:ext cx="5184576" cy="3403209"/>
          </a:xfrm>
          <a:prstGeom prst="rect">
            <a:avLst/>
          </a:prstGeom>
        </p:spPr>
      </p:pic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340C61AB-DA5F-5443-8D51-B95E47FC5518}"/>
              </a:ext>
            </a:extLst>
          </p:cNvPr>
          <p:cNvSpPr txBox="1"/>
          <p:nvPr/>
        </p:nvSpPr>
        <p:spPr>
          <a:xfrm>
            <a:off x="8328248" y="1022619"/>
            <a:ext cx="19030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i="1" dirty="0" err="1">
                <a:solidFill>
                  <a:srgbClr val="0432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Felomena</a:t>
            </a:r>
            <a:r>
              <a:rPr kumimoji="1" lang="en-US" altLang="ja-JP" i="1" dirty="0">
                <a:solidFill>
                  <a:srgbClr val="0432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-san,</a:t>
            </a:r>
          </a:p>
          <a:p>
            <a:r>
              <a:rPr lang="en-US" altLang="ja-JP" i="1" dirty="0">
                <a:solidFill>
                  <a:srgbClr val="0432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Please correct it!</a:t>
            </a:r>
            <a:endParaRPr kumimoji="1" lang="ja-JP" altLang="en-US" i="1">
              <a:solidFill>
                <a:srgbClr val="0432FF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5484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コンテンツ プレースホルダー 2">
            <a:extLst>
              <a:ext uri="{FF2B5EF4-FFF2-40B4-BE49-F238E27FC236}">
                <a16:creationId xmlns:a16="http://schemas.microsoft.com/office/drawing/2014/main" id="{60783A6B-B1A4-7F4B-92B2-9442F3C6F51A}"/>
              </a:ext>
            </a:extLst>
          </p:cNvPr>
          <p:cNvSpPr txBox="1">
            <a:spLocks/>
          </p:cNvSpPr>
          <p:nvPr/>
        </p:nvSpPr>
        <p:spPr>
          <a:xfrm>
            <a:off x="3359696" y="2636912"/>
            <a:ext cx="6264696" cy="792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60000" algn="l" defTabSz="914400" rtl="0" eaLnBrk="1" latinLnBrk="0" hangingPunct="1">
              <a:spcBef>
                <a:spcPts val="1200"/>
              </a:spcBef>
              <a:buFont typeface="Wingdings" panose="05000000000000000000" pitchFamily="2" charset="2"/>
              <a:buChar char="l"/>
              <a:defRPr kumimoji="1" sz="3200" kern="1200" baseline="0">
                <a:solidFill>
                  <a:srgbClr val="203864"/>
                </a:solidFill>
                <a:latin typeface="Verdana" panose="020B0604030504040204" pitchFamily="34" charset="0"/>
                <a:ea typeface="メイリオ" panose="020B0604030504040204" pitchFamily="50" charset="-128"/>
                <a:cs typeface="+mn-cs"/>
              </a:defRPr>
            </a:lvl1pPr>
            <a:lvl2pPr marL="742950" indent="-360000" algn="l" defTabSz="914400" rtl="0" eaLnBrk="1" latinLnBrk="0" hangingPunct="1">
              <a:spcBef>
                <a:spcPts val="200"/>
              </a:spcBef>
              <a:buFont typeface="Wingdings" panose="05000000000000000000" pitchFamily="2" charset="2"/>
              <a:buChar char="n"/>
              <a:defRPr kumimoji="1" sz="2800" kern="1200" baseline="0">
                <a:solidFill>
                  <a:schemeClr val="bg2">
                    <a:lumMod val="50000"/>
                  </a:schemeClr>
                </a:solidFill>
                <a:latin typeface="Verdana" panose="020B0604030504040204" pitchFamily="34" charset="0"/>
                <a:ea typeface="メイリオ" panose="020B0604030504040204" pitchFamily="50" charset="-128"/>
                <a:cs typeface="+mn-cs"/>
              </a:defRPr>
            </a:lvl2pPr>
            <a:lvl3pPr marL="987425" indent="-361950" algn="l" defTabSz="914400" rtl="0" eaLnBrk="1" latinLnBrk="0" hangingPunct="1">
              <a:spcBef>
                <a:spcPts val="200"/>
              </a:spcBef>
              <a:buFont typeface="Wingdings" panose="05000000000000000000" pitchFamily="2" charset="2"/>
              <a:buChar char="l"/>
              <a:defRPr kumimoji="1" sz="2400" kern="1200" baseline="0">
                <a:solidFill>
                  <a:schemeClr val="bg2">
                    <a:lumMod val="50000"/>
                  </a:schemeClr>
                </a:solidFill>
                <a:latin typeface="Verdana" panose="020B0604030504040204" pitchFamily="34" charset="0"/>
                <a:ea typeface="メイリオ" panose="020B0604030504040204" pitchFamily="50" charset="-128"/>
                <a:cs typeface="+mn-cs"/>
              </a:defRPr>
            </a:lvl3pPr>
            <a:lvl4pPr marL="1349375" indent="-452438" algn="l" defTabSz="914400" rtl="0" eaLnBrk="1" latinLnBrk="0" hangingPunct="1">
              <a:spcBef>
                <a:spcPts val="200"/>
              </a:spcBef>
              <a:buFont typeface="Wingdings" panose="05000000000000000000" pitchFamily="2" charset="2"/>
              <a:buChar char="l"/>
              <a:defRPr kumimoji="1" sz="2400" kern="1200" baseline="0">
                <a:solidFill>
                  <a:schemeClr val="bg2">
                    <a:lumMod val="50000"/>
                  </a:schemeClr>
                </a:solidFill>
                <a:latin typeface="Verdana" panose="020B0604030504040204" pitchFamily="34" charset="0"/>
                <a:ea typeface="メイリオ" panose="020B0604030504040204" pitchFamily="50" charset="-128"/>
                <a:cs typeface="+mn-cs"/>
              </a:defRPr>
            </a:lvl4pPr>
            <a:lvl5pPr marL="1701800" indent="-442913" algn="l" defTabSz="914400" rtl="0" eaLnBrk="1" latinLnBrk="0" hangingPunct="1">
              <a:spcBef>
                <a:spcPts val="200"/>
              </a:spcBef>
              <a:buFont typeface="Wingdings" panose="05000000000000000000" pitchFamily="2" charset="2"/>
              <a:buChar char="l"/>
              <a:defRPr kumimoji="1" sz="2400" kern="1200" baseline="0">
                <a:solidFill>
                  <a:schemeClr val="bg2">
                    <a:lumMod val="50000"/>
                  </a:schemeClr>
                </a:solidFill>
                <a:latin typeface="Verdana" panose="020B0604030504040204" pitchFamily="34" charset="0"/>
                <a:ea typeface="メイリオ" panose="020B0604030504040204" pitchFamily="50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r>
              <a:rPr lang="en-US" altLang="ja-JP" sz="4400" dirty="0"/>
              <a:t>Exotic reactions</a:t>
            </a:r>
          </a:p>
        </p:txBody>
      </p:sp>
    </p:spTree>
    <p:extLst>
      <p:ext uri="{BB962C8B-B14F-4D97-AF65-F5344CB8AC3E}">
        <p14:creationId xmlns:p14="http://schemas.microsoft.com/office/powerpoint/2010/main" val="289512064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0664A15-6860-834F-84F3-3999F89451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z="2400" dirty="0"/>
              <a:t>Exotic Reactions-</a:t>
            </a:r>
            <a:r>
              <a:rPr kumimoji="1" lang="en-US" altLang="ja-JP" dirty="0"/>
              <a:t>(p,3p)</a:t>
            </a:r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C99D2C17-654A-F34F-AFB8-A7FC8E6AC1E9}"/>
              </a:ext>
            </a:extLst>
          </p:cNvPr>
          <p:cNvSpPr txBox="1"/>
          <p:nvPr/>
        </p:nvSpPr>
        <p:spPr>
          <a:xfrm>
            <a:off x="6863068" y="1068012"/>
            <a:ext cx="24929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>
                <a:solidFill>
                  <a:srgbClr val="0432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@ZDS-RIBF</a:t>
            </a:r>
            <a:endParaRPr kumimoji="1" lang="ja-JP" altLang="en-US" sz="3200">
              <a:solidFill>
                <a:srgbClr val="0432FF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FCD6B39-31EB-C142-ACCD-29A7427764E8}"/>
              </a:ext>
            </a:extLst>
          </p:cNvPr>
          <p:cNvSpPr txBox="1"/>
          <p:nvPr/>
        </p:nvSpPr>
        <p:spPr>
          <a:xfrm>
            <a:off x="5159896" y="308670"/>
            <a:ext cx="28264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srgbClr val="0432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Axel </a:t>
            </a:r>
            <a:r>
              <a:rPr lang="en-US" altLang="ja-JP" sz="3200" dirty="0" err="1">
                <a:solidFill>
                  <a:srgbClr val="0432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Frotscher</a:t>
            </a:r>
            <a:endParaRPr kumimoji="1" lang="ja-JP" altLang="en-US" sz="3200">
              <a:solidFill>
                <a:srgbClr val="0432FF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AB8A37F3-C334-0B46-B565-11D172ACB8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63068" y="1808717"/>
            <a:ext cx="4357950" cy="2514202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A7801F92-B25E-5A42-A810-5F87D9AD59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1348880"/>
            <a:ext cx="6479248" cy="5200449"/>
          </a:xfrm>
          <a:prstGeom prst="rect">
            <a:avLst/>
          </a:prstGeom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E5BE724F-03A7-0E4B-B1C7-E0C1EF030516}"/>
              </a:ext>
            </a:extLst>
          </p:cNvPr>
          <p:cNvSpPr txBox="1"/>
          <p:nvPr/>
        </p:nvSpPr>
        <p:spPr>
          <a:xfrm>
            <a:off x="6057091" y="4828465"/>
            <a:ext cx="596990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solidFill>
                  <a:srgbClr val="0432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Sequential Dominant</a:t>
            </a:r>
          </a:p>
          <a:p>
            <a:r>
              <a:rPr kumimoji="1" lang="en-US" altLang="ja-JP" sz="2400" dirty="0">
                <a:solidFill>
                  <a:srgbClr val="0432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  <a:sym typeface="Wingdings" pitchFamily="2" charset="2"/>
              </a:rPr>
              <a:t>How (p,3p) can be used for spectroscopy?</a:t>
            </a:r>
            <a:endParaRPr kumimoji="1" lang="ja-JP" altLang="en-US" sz="2400">
              <a:solidFill>
                <a:srgbClr val="0432FF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F242E4CF-C337-B044-AFEF-FF8D28E22864}"/>
              </a:ext>
            </a:extLst>
          </p:cNvPr>
          <p:cNvSpPr txBox="1"/>
          <p:nvPr/>
        </p:nvSpPr>
        <p:spPr>
          <a:xfrm>
            <a:off x="6479249" y="5969370"/>
            <a:ext cx="46009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 err="1">
                <a:solidFill>
                  <a:srgbClr val="0432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Hongna</a:t>
            </a:r>
            <a:r>
              <a:rPr lang="en-US" altLang="ja-JP" sz="3200" dirty="0">
                <a:solidFill>
                  <a:srgbClr val="0432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 Liu (future exp.)</a:t>
            </a:r>
          </a:p>
        </p:txBody>
      </p:sp>
    </p:spTree>
    <p:extLst>
      <p:ext uri="{BB962C8B-B14F-4D97-AF65-F5344CB8AC3E}">
        <p14:creationId xmlns:p14="http://schemas.microsoft.com/office/powerpoint/2010/main" val="434023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0664A15-6860-834F-84F3-3999F89451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352" y="111607"/>
            <a:ext cx="10753195" cy="709963"/>
          </a:xfrm>
        </p:spPr>
        <p:txBody>
          <a:bodyPr/>
          <a:lstStyle/>
          <a:p>
            <a:r>
              <a:rPr lang="en-US" altLang="ja-JP" sz="2400" dirty="0"/>
              <a:t>Exotic Reactions-</a:t>
            </a:r>
            <a:r>
              <a:rPr lang="en-US" altLang="ja-JP" dirty="0"/>
              <a:t>(</a:t>
            </a:r>
            <a:r>
              <a:rPr lang="en-US" altLang="ja-JP" dirty="0" err="1"/>
              <a:t>t,p</a:t>
            </a:r>
            <a:r>
              <a:rPr lang="en-US" altLang="ja-JP" dirty="0"/>
              <a:t>) reaction</a:t>
            </a:r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6F6C643-58AA-1844-AE15-8B7D81CDCAFD}"/>
              </a:ext>
            </a:extLst>
          </p:cNvPr>
          <p:cNvSpPr txBox="1"/>
          <p:nvPr/>
        </p:nvSpPr>
        <p:spPr>
          <a:xfrm>
            <a:off x="1847528" y="1124744"/>
            <a:ext cx="33505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NSCL-ReA3-</a:t>
            </a:r>
            <a:r>
              <a:rPr kumimoji="1" lang="en-US" altLang="ja-JP" sz="2400" b="1" dirty="0">
                <a:solidFill>
                  <a:srgbClr val="0432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SOLARIS</a:t>
            </a:r>
            <a:endParaRPr kumimoji="1" lang="ja-JP" altLang="en-US" sz="2400" b="1">
              <a:solidFill>
                <a:srgbClr val="0432FF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AC1E47BF-4D2B-0F47-BC5C-8102752717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336" y="1874440"/>
            <a:ext cx="6086571" cy="3429000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CA68846A-15DD-564C-AC2D-DD14099E4C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81485" y="4269926"/>
            <a:ext cx="3814613" cy="2327426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EFC60C93-AF3A-574D-8E8A-67EA2A6D23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05907" y="1874440"/>
            <a:ext cx="5545400" cy="4056064"/>
          </a:xfrm>
          <a:prstGeom prst="rect">
            <a:avLst/>
          </a:pr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01C0A16A-FB50-A548-BB5B-A0BB33DDA646}"/>
              </a:ext>
            </a:extLst>
          </p:cNvPr>
          <p:cNvSpPr txBox="1"/>
          <p:nvPr/>
        </p:nvSpPr>
        <p:spPr>
          <a:xfrm>
            <a:off x="6744072" y="5733256"/>
            <a:ext cx="479810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Assign spin-parity of the observed states</a:t>
            </a:r>
          </a:p>
          <a:p>
            <a:r>
              <a:rPr kumimoji="1" lang="en-US" altLang="ja-JP" sz="20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by the angular distribution</a:t>
            </a:r>
          </a:p>
        </p:txBody>
      </p:sp>
      <p:sp>
        <p:nvSpPr>
          <p:cNvPr id="10" name="角丸四角形 9">
            <a:extLst>
              <a:ext uri="{FF2B5EF4-FFF2-40B4-BE49-F238E27FC236}">
                <a16:creationId xmlns:a16="http://schemas.microsoft.com/office/drawing/2014/main" id="{300CCB41-1A82-394E-9F68-39C0B6638AB7}"/>
              </a:ext>
            </a:extLst>
          </p:cNvPr>
          <p:cNvSpPr/>
          <p:nvPr/>
        </p:nvSpPr>
        <p:spPr>
          <a:xfrm>
            <a:off x="2381485" y="4581128"/>
            <a:ext cx="3714515" cy="432048"/>
          </a:xfrm>
          <a:prstGeom prst="roundRect">
            <a:avLst/>
          </a:prstGeom>
          <a:noFill/>
          <a:ln w="28575">
            <a:solidFill>
              <a:srgbClr val="0432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D9A6F749-8649-3C49-BD9C-860D24111B8C}"/>
              </a:ext>
            </a:extLst>
          </p:cNvPr>
          <p:cNvSpPr txBox="1"/>
          <p:nvPr/>
        </p:nvSpPr>
        <p:spPr>
          <a:xfrm>
            <a:off x="5713982" y="1037927"/>
            <a:ext cx="23743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aseline="300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10</a:t>
            </a:r>
            <a:r>
              <a:rPr kumimoji="1" lang="en-US" altLang="ja-JP" sz="28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Be(</a:t>
            </a:r>
            <a:r>
              <a:rPr kumimoji="1" lang="en-US" altLang="ja-JP" sz="2800" dirty="0" err="1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t,p</a:t>
            </a:r>
            <a:r>
              <a:rPr kumimoji="1" lang="en-US" altLang="ja-JP" sz="28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)</a:t>
            </a:r>
            <a:r>
              <a:rPr kumimoji="1" lang="en-US" altLang="ja-JP" sz="2800" baseline="300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12</a:t>
            </a:r>
            <a:r>
              <a:rPr kumimoji="1" lang="en-US" altLang="ja-JP" sz="28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Be*</a:t>
            </a:r>
            <a:endParaRPr kumimoji="1" lang="ja-JP" altLang="en-US" sz="2800"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CF4BF677-E90A-914F-9A73-F8E1012D1443}"/>
              </a:ext>
            </a:extLst>
          </p:cNvPr>
          <p:cNvSpPr txBox="1"/>
          <p:nvPr/>
        </p:nvSpPr>
        <p:spPr>
          <a:xfrm>
            <a:off x="6456040" y="344973"/>
            <a:ext cx="39437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srgbClr val="0432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Alicia Muñoz-Ramos</a:t>
            </a:r>
            <a:endParaRPr kumimoji="1" lang="ja-JP" altLang="en-US" sz="3200">
              <a:solidFill>
                <a:srgbClr val="0432FF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9276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D405653-20F8-664A-A285-74BDCD6AFD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2N transfer </a:t>
            </a:r>
            <a:r>
              <a:rPr kumimoji="1" lang="en-US" altLang="ja-JP" dirty="0"/>
              <a:t>reactions --Theories</a:t>
            </a:r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5186159-9446-E247-B46D-3643DCBBF714}"/>
              </a:ext>
            </a:extLst>
          </p:cNvPr>
          <p:cNvSpPr txBox="1"/>
          <p:nvPr/>
        </p:nvSpPr>
        <p:spPr>
          <a:xfrm>
            <a:off x="1911490" y="1412776"/>
            <a:ext cx="31229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srgbClr val="0432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Stefano </a:t>
            </a:r>
            <a:r>
              <a:rPr lang="en-US" altLang="ja-JP" sz="3200" dirty="0" err="1">
                <a:solidFill>
                  <a:srgbClr val="0432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Burrello</a:t>
            </a:r>
            <a:endParaRPr kumimoji="1" lang="ja-JP" altLang="en-US" sz="3200">
              <a:solidFill>
                <a:srgbClr val="0432FF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0B25EA8-3A5A-BF43-9675-138712214AA8}"/>
              </a:ext>
            </a:extLst>
          </p:cNvPr>
          <p:cNvSpPr txBox="1"/>
          <p:nvPr/>
        </p:nvSpPr>
        <p:spPr>
          <a:xfrm>
            <a:off x="5184021" y="1412776"/>
            <a:ext cx="21007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baseline="300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9</a:t>
            </a:r>
            <a:r>
              <a:rPr kumimoji="1" lang="en-US" altLang="ja-JP" sz="32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Li(</a:t>
            </a:r>
            <a:r>
              <a:rPr kumimoji="1" lang="en-US" altLang="ja-JP" sz="3200" dirty="0" err="1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p,t</a:t>
            </a:r>
            <a:r>
              <a:rPr kumimoji="1" lang="en-US" altLang="ja-JP" sz="32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)</a:t>
            </a:r>
            <a:r>
              <a:rPr kumimoji="1" lang="en-US" altLang="ja-JP" sz="3200" baseline="300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11</a:t>
            </a:r>
            <a:r>
              <a:rPr kumimoji="1" lang="en-US" altLang="ja-JP" sz="32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Li </a:t>
            </a:r>
            <a:endParaRPr kumimoji="1" lang="ja-JP" altLang="en-US" sz="3200"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DB2C91D-21DD-C042-A5A9-3AFBDF7A25A2}"/>
              </a:ext>
            </a:extLst>
          </p:cNvPr>
          <p:cNvSpPr txBox="1"/>
          <p:nvPr/>
        </p:nvSpPr>
        <p:spPr>
          <a:xfrm>
            <a:off x="1911490" y="2410280"/>
            <a:ext cx="32830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srgbClr val="0432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José Antonio Lay</a:t>
            </a:r>
            <a:endParaRPr kumimoji="1" lang="ja-JP" altLang="en-US" sz="3200">
              <a:solidFill>
                <a:srgbClr val="0432FF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1C43A9AA-DF4A-D44B-9965-EE2469B2F62A}"/>
              </a:ext>
            </a:extLst>
          </p:cNvPr>
          <p:cNvSpPr txBox="1"/>
          <p:nvPr/>
        </p:nvSpPr>
        <p:spPr>
          <a:xfrm>
            <a:off x="5184021" y="2456446"/>
            <a:ext cx="503509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 </a:t>
            </a:r>
            <a:r>
              <a:rPr kumimoji="1" lang="en-US" altLang="ja-JP" sz="3200" baseline="300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A-2</a:t>
            </a:r>
            <a:r>
              <a:rPr kumimoji="1" lang="en-US" altLang="ja-JP" sz="32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Sm(</a:t>
            </a:r>
            <a:r>
              <a:rPr kumimoji="1" lang="en-US" altLang="ja-JP" sz="3200" dirty="0" err="1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t,p</a:t>
            </a:r>
            <a:r>
              <a:rPr kumimoji="1" lang="en-US" altLang="ja-JP" sz="32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)</a:t>
            </a:r>
            <a:r>
              <a:rPr kumimoji="1" lang="en-US" altLang="ja-JP" sz="3200" baseline="30000" dirty="0" err="1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A</a:t>
            </a:r>
            <a:r>
              <a:rPr kumimoji="1" lang="en-US" altLang="ja-JP" sz="3200" dirty="0" err="1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Sm</a:t>
            </a:r>
            <a:r>
              <a:rPr kumimoji="1" lang="en-US" altLang="ja-JP" sz="32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 </a:t>
            </a:r>
          </a:p>
          <a:p>
            <a:r>
              <a:rPr kumimoji="1" lang="en-US" altLang="ja-JP" sz="32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Quantum Phase Transition</a:t>
            </a:r>
            <a:endParaRPr kumimoji="1" lang="ja-JP" altLang="en-US" sz="3200"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AF03C76-65BF-D443-9142-756EB9AA13B3}"/>
              </a:ext>
            </a:extLst>
          </p:cNvPr>
          <p:cNvSpPr txBox="1"/>
          <p:nvPr/>
        </p:nvSpPr>
        <p:spPr>
          <a:xfrm>
            <a:off x="2135560" y="5301208"/>
            <a:ext cx="841768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Seems sensitive to “pairing correlation” </a:t>
            </a:r>
          </a:p>
          <a:p>
            <a:r>
              <a:rPr lang="en-US" altLang="ja-JP" sz="2800" b="1" dirty="0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How experimentalists can make better use of it?</a:t>
            </a:r>
            <a:endParaRPr kumimoji="1" lang="ja-JP" altLang="en-US" sz="2800" b="1">
              <a:solidFill>
                <a:srgbClr val="0000FF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0A33FCE2-21C5-104E-946A-63761764D6D0}"/>
              </a:ext>
            </a:extLst>
          </p:cNvPr>
          <p:cNvSpPr txBox="1"/>
          <p:nvPr/>
        </p:nvSpPr>
        <p:spPr>
          <a:xfrm>
            <a:off x="1911490" y="3607544"/>
            <a:ext cx="27756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srgbClr val="0432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Enrico </a:t>
            </a:r>
            <a:r>
              <a:rPr lang="en-US" altLang="ja-JP" sz="3200" dirty="0" err="1">
                <a:solidFill>
                  <a:srgbClr val="0432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Vigezzi</a:t>
            </a:r>
            <a:endParaRPr kumimoji="1" lang="ja-JP" altLang="en-US" sz="3200">
              <a:solidFill>
                <a:srgbClr val="0432FF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F50AC535-DBC3-3043-AE7A-E25283EE6910}"/>
              </a:ext>
            </a:extLst>
          </p:cNvPr>
          <p:cNvSpPr txBox="1"/>
          <p:nvPr/>
        </p:nvSpPr>
        <p:spPr>
          <a:xfrm>
            <a:off x="5034461" y="3767934"/>
            <a:ext cx="441396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 </a:t>
            </a:r>
            <a:r>
              <a:rPr kumimoji="1" lang="en-US" altLang="ja-JP" sz="3200" baseline="300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12</a:t>
            </a:r>
            <a:r>
              <a:rPr kumimoji="1" lang="en-US" altLang="ja-JP" sz="32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C(</a:t>
            </a:r>
            <a:r>
              <a:rPr kumimoji="1" lang="en-US" altLang="ja-JP" sz="3200" baseline="300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18</a:t>
            </a:r>
            <a:r>
              <a:rPr kumimoji="1" lang="en-US" altLang="ja-JP" sz="32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O,</a:t>
            </a:r>
            <a:r>
              <a:rPr lang="en-US" altLang="ja-JP" sz="3200" baseline="300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16</a:t>
            </a:r>
            <a:r>
              <a:rPr lang="en-US" altLang="ja-JP" sz="32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O</a:t>
            </a:r>
            <a:r>
              <a:rPr kumimoji="1" lang="en-US" altLang="ja-JP" sz="32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)</a:t>
            </a:r>
            <a:r>
              <a:rPr kumimoji="1" lang="en-US" altLang="ja-JP" sz="3200" baseline="300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14</a:t>
            </a:r>
            <a:r>
              <a:rPr kumimoji="1" lang="en-US" altLang="ja-JP" sz="32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C </a:t>
            </a:r>
          </a:p>
          <a:p>
            <a:r>
              <a:rPr kumimoji="1" lang="en-US" altLang="ja-JP" sz="32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Giant Paring Vibration?</a:t>
            </a:r>
            <a:endParaRPr kumimoji="1" lang="ja-JP" altLang="en-US" sz="3200"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9142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コンテンツ プレースホルダー 2">
            <a:extLst>
              <a:ext uri="{FF2B5EF4-FFF2-40B4-BE49-F238E27FC236}">
                <a16:creationId xmlns:a16="http://schemas.microsoft.com/office/drawing/2014/main" id="{706B1806-C719-424A-BCBE-7F81DAA10AB1}"/>
              </a:ext>
            </a:extLst>
          </p:cNvPr>
          <p:cNvSpPr txBox="1">
            <a:spLocks/>
          </p:cNvSpPr>
          <p:nvPr/>
        </p:nvSpPr>
        <p:spPr>
          <a:xfrm>
            <a:off x="2063552" y="2312876"/>
            <a:ext cx="8244916" cy="22322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60000" algn="l" defTabSz="914400" rtl="0" eaLnBrk="1" latinLnBrk="0" hangingPunct="1">
              <a:spcBef>
                <a:spcPts val="1200"/>
              </a:spcBef>
              <a:buFont typeface="Wingdings" panose="05000000000000000000" pitchFamily="2" charset="2"/>
              <a:buChar char="l"/>
              <a:defRPr kumimoji="1" sz="3200" kern="1200" baseline="0">
                <a:solidFill>
                  <a:srgbClr val="203864"/>
                </a:solidFill>
                <a:latin typeface="Verdana" panose="020B0604030504040204" pitchFamily="34" charset="0"/>
                <a:ea typeface="メイリオ" panose="020B0604030504040204" pitchFamily="50" charset="-128"/>
                <a:cs typeface="+mn-cs"/>
              </a:defRPr>
            </a:lvl1pPr>
            <a:lvl2pPr marL="742950" indent="-360000" algn="l" defTabSz="914400" rtl="0" eaLnBrk="1" latinLnBrk="0" hangingPunct="1">
              <a:spcBef>
                <a:spcPts val="200"/>
              </a:spcBef>
              <a:buFont typeface="Wingdings" panose="05000000000000000000" pitchFamily="2" charset="2"/>
              <a:buChar char="n"/>
              <a:defRPr kumimoji="1" sz="2800" kern="1200" baseline="0">
                <a:solidFill>
                  <a:schemeClr val="bg2">
                    <a:lumMod val="50000"/>
                  </a:schemeClr>
                </a:solidFill>
                <a:latin typeface="Verdana" panose="020B0604030504040204" pitchFamily="34" charset="0"/>
                <a:ea typeface="メイリオ" panose="020B0604030504040204" pitchFamily="50" charset="-128"/>
                <a:cs typeface="+mn-cs"/>
              </a:defRPr>
            </a:lvl2pPr>
            <a:lvl3pPr marL="987425" indent="-361950" algn="l" defTabSz="914400" rtl="0" eaLnBrk="1" latinLnBrk="0" hangingPunct="1">
              <a:spcBef>
                <a:spcPts val="200"/>
              </a:spcBef>
              <a:buFont typeface="Wingdings" panose="05000000000000000000" pitchFamily="2" charset="2"/>
              <a:buChar char="l"/>
              <a:defRPr kumimoji="1" sz="2400" kern="1200" baseline="0">
                <a:solidFill>
                  <a:schemeClr val="bg2">
                    <a:lumMod val="50000"/>
                  </a:schemeClr>
                </a:solidFill>
                <a:latin typeface="Verdana" panose="020B0604030504040204" pitchFamily="34" charset="0"/>
                <a:ea typeface="メイリオ" panose="020B0604030504040204" pitchFamily="50" charset="-128"/>
                <a:cs typeface="+mn-cs"/>
              </a:defRPr>
            </a:lvl3pPr>
            <a:lvl4pPr marL="1349375" indent="-452438" algn="l" defTabSz="914400" rtl="0" eaLnBrk="1" latinLnBrk="0" hangingPunct="1">
              <a:spcBef>
                <a:spcPts val="200"/>
              </a:spcBef>
              <a:buFont typeface="Wingdings" panose="05000000000000000000" pitchFamily="2" charset="2"/>
              <a:buChar char="l"/>
              <a:defRPr kumimoji="1" sz="2400" kern="1200" baseline="0">
                <a:solidFill>
                  <a:schemeClr val="bg2">
                    <a:lumMod val="50000"/>
                  </a:schemeClr>
                </a:solidFill>
                <a:latin typeface="Verdana" panose="020B0604030504040204" pitchFamily="34" charset="0"/>
                <a:ea typeface="メイリオ" panose="020B0604030504040204" pitchFamily="50" charset="-128"/>
                <a:cs typeface="+mn-cs"/>
              </a:defRPr>
            </a:lvl4pPr>
            <a:lvl5pPr marL="1701800" indent="-442913" algn="l" defTabSz="914400" rtl="0" eaLnBrk="1" latinLnBrk="0" hangingPunct="1">
              <a:spcBef>
                <a:spcPts val="200"/>
              </a:spcBef>
              <a:buFont typeface="Wingdings" panose="05000000000000000000" pitchFamily="2" charset="2"/>
              <a:buChar char="l"/>
              <a:defRPr kumimoji="1" sz="2400" kern="1200" baseline="0">
                <a:solidFill>
                  <a:schemeClr val="bg2">
                    <a:lumMod val="50000"/>
                  </a:schemeClr>
                </a:solidFill>
                <a:latin typeface="Verdana" panose="020B0604030504040204" pitchFamily="34" charset="0"/>
                <a:ea typeface="メイリオ" panose="020B0604030504040204" pitchFamily="50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endParaRPr lang="en-US" altLang="ja-JP" sz="2800" dirty="0"/>
          </a:p>
          <a:p>
            <a:pPr marL="0" indent="0">
              <a:buNone/>
            </a:pPr>
            <a:r>
              <a:rPr lang="en-US" altLang="ja-JP" sz="4400" dirty="0"/>
              <a:t>Experimental Developments</a:t>
            </a:r>
          </a:p>
        </p:txBody>
      </p:sp>
    </p:spTree>
    <p:extLst>
      <p:ext uri="{BB962C8B-B14F-4D97-AF65-F5344CB8AC3E}">
        <p14:creationId xmlns:p14="http://schemas.microsoft.com/office/powerpoint/2010/main" val="205440923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46F68779-0887-644B-A848-8ECC6C5604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384" y="0"/>
            <a:ext cx="10301876" cy="6858000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0C59C4A-5633-D640-A181-1A7BF7636B62}"/>
              </a:ext>
            </a:extLst>
          </p:cNvPr>
          <p:cNvSpPr txBox="1"/>
          <p:nvPr/>
        </p:nvSpPr>
        <p:spPr>
          <a:xfrm>
            <a:off x="8976320" y="5997795"/>
            <a:ext cx="246253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solidFill>
                  <a:srgbClr val="0432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Slide </a:t>
            </a:r>
          </a:p>
          <a:p>
            <a:r>
              <a:rPr kumimoji="1" lang="en-US" altLang="ja-JP" sz="2400" dirty="0">
                <a:solidFill>
                  <a:srgbClr val="0432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by </a:t>
            </a:r>
            <a:r>
              <a:rPr kumimoji="1" lang="en-US" altLang="ja-JP" sz="2400" dirty="0" err="1">
                <a:solidFill>
                  <a:srgbClr val="0432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Ritu</a:t>
            </a:r>
            <a:r>
              <a:rPr kumimoji="1" lang="en-US" altLang="ja-JP" sz="2400" dirty="0">
                <a:solidFill>
                  <a:srgbClr val="0432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 Kanungo</a:t>
            </a:r>
            <a:endParaRPr kumimoji="1" lang="ja-JP" altLang="en-US" sz="2400">
              <a:solidFill>
                <a:srgbClr val="0432FF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0DA5D1E-64BA-4940-8E5B-0D427C0B400B}"/>
              </a:ext>
            </a:extLst>
          </p:cNvPr>
          <p:cNvSpPr txBox="1"/>
          <p:nvPr/>
        </p:nvSpPr>
        <p:spPr>
          <a:xfrm>
            <a:off x="623392" y="5255041"/>
            <a:ext cx="27334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>
                <a:solidFill>
                  <a:srgbClr val="0432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FRIB has started!</a:t>
            </a:r>
            <a:endParaRPr kumimoji="1" lang="ja-JP" altLang="en-US" sz="2400" b="1">
              <a:solidFill>
                <a:srgbClr val="0432FF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7928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CC07938-C969-7042-ACA0-05FB4B22B3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Devices for missing mass spectroscopy</a:t>
            </a:r>
            <a:endParaRPr kumimoji="1" lang="ja-JP" altLang="en-US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0B89933E-0868-784A-B99F-DC4DD48041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4680" y="1475493"/>
            <a:ext cx="4658490" cy="3107888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3992191A-3C43-F149-B3B2-379F8CA8B4EB}"/>
              </a:ext>
            </a:extLst>
          </p:cNvPr>
          <p:cNvSpPr txBox="1"/>
          <p:nvPr/>
        </p:nvSpPr>
        <p:spPr>
          <a:xfrm>
            <a:off x="335360" y="4686390"/>
            <a:ext cx="39220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STRASSE/CATANA@RIBF</a:t>
            </a:r>
            <a:endParaRPr kumimoji="1" lang="ja-JP" altLang="en-US" sz="2400"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673CBB8E-036C-824E-A879-9FBBBF8E47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1157" y="1567548"/>
            <a:ext cx="2899760" cy="2394387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6C467FD-2DC0-0445-A674-A987DA76D4BD}"/>
              </a:ext>
            </a:extLst>
          </p:cNvPr>
          <p:cNvSpPr txBox="1"/>
          <p:nvPr/>
        </p:nvSpPr>
        <p:spPr>
          <a:xfrm>
            <a:off x="1127448" y="5222161"/>
            <a:ext cx="17699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solidFill>
                  <a:srgbClr val="0432FF"/>
                </a:solidFill>
                <a:latin typeface="+mn-ea"/>
                <a:cs typeface="Arial" panose="020B0604020202020204" pitchFamily="34" charset="0"/>
              </a:rPr>
              <a:t>V. Alcindor</a:t>
            </a:r>
            <a:endParaRPr kumimoji="1" lang="ja-JP" altLang="en-US" sz="2400">
              <a:solidFill>
                <a:srgbClr val="0432FF"/>
              </a:solidFill>
              <a:latin typeface="+mn-ea"/>
              <a:cs typeface="Arial" panose="020B0604020202020204" pitchFamily="34" charset="0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8B8ADC61-601C-B241-AAB8-C96A9FB8F9F2}"/>
              </a:ext>
            </a:extLst>
          </p:cNvPr>
          <p:cNvSpPr txBox="1"/>
          <p:nvPr/>
        </p:nvSpPr>
        <p:spPr>
          <a:xfrm>
            <a:off x="5071811" y="4867048"/>
            <a:ext cx="16274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solidFill>
                  <a:srgbClr val="0432FF"/>
                </a:solidFill>
                <a:latin typeface="+mn-ea"/>
                <a:cs typeface="Arial" panose="020B0604020202020204" pitchFamily="34" charset="0"/>
              </a:rPr>
              <a:t>T. </a:t>
            </a:r>
            <a:r>
              <a:rPr kumimoji="1" lang="en-US" altLang="ja-JP" sz="2400" dirty="0" err="1">
                <a:solidFill>
                  <a:srgbClr val="0432FF"/>
                </a:solidFill>
                <a:latin typeface="+mn-ea"/>
                <a:cs typeface="Arial" panose="020B0604020202020204" pitchFamily="34" charset="0"/>
              </a:rPr>
              <a:t>Uesaka</a:t>
            </a:r>
            <a:endParaRPr kumimoji="1" lang="ja-JP" altLang="en-US" sz="2400">
              <a:solidFill>
                <a:srgbClr val="0432FF"/>
              </a:solidFill>
              <a:latin typeface="+mn-ea"/>
              <a:cs typeface="Arial" panose="020B0604020202020204" pitchFamily="34" charset="0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5DBCD413-0769-AA49-A99C-4E7AB6466D91}"/>
              </a:ext>
            </a:extLst>
          </p:cNvPr>
          <p:cNvSpPr txBox="1"/>
          <p:nvPr/>
        </p:nvSpPr>
        <p:spPr>
          <a:xfrm>
            <a:off x="4760550" y="4216589"/>
            <a:ext cx="25579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TOGAXSI</a:t>
            </a:r>
            <a:r>
              <a:rPr kumimoji="1" lang="en-US" altLang="ja-JP" sz="24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@RIBF</a:t>
            </a:r>
            <a:endParaRPr kumimoji="1" lang="ja-JP" altLang="en-US" sz="2400"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5DA70617-BEC0-AF4C-8F4E-F5DA0241626F}"/>
              </a:ext>
            </a:extLst>
          </p:cNvPr>
          <p:cNvSpPr/>
          <p:nvPr/>
        </p:nvSpPr>
        <p:spPr>
          <a:xfrm>
            <a:off x="839416" y="903789"/>
            <a:ext cx="520687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b="1" dirty="0">
                <a:solidFill>
                  <a:srgbClr val="0432FF"/>
                </a:solidFill>
              </a:rPr>
              <a:t>(p,2p),(p,2p</a:t>
            </a:r>
            <a:r>
              <a:rPr lang="en-US" altLang="ja-JP" sz="2000" b="1" dirty="0">
                <a:solidFill>
                  <a:srgbClr val="0432FF"/>
                </a:solidFill>
                <a:latin typeface="Symbol" pitchFamily="2" charset="2"/>
              </a:rPr>
              <a:t>g</a:t>
            </a:r>
            <a:r>
              <a:rPr lang="en-US" altLang="ja-JP" sz="2000" b="1" dirty="0">
                <a:solidFill>
                  <a:srgbClr val="0432FF"/>
                </a:solidFill>
              </a:rPr>
              <a:t>),(p,3p),(</a:t>
            </a:r>
            <a:r>
              <a:rPr lang="en-US" altLang="ja-JP" sz="2000" b="1" dirty="0" err="1">
                <a:solidFill>
                  <a:srgbClr val="0432FF"/>
                </a:solidFill>
              </a:rPr>
              <a:t>p,pd</a:t>
            </a:r>
            <a:r>
              <a:rPr lang="en-US" altLang="ja-JP" sz="2000" b="1" dirty="0">
                <a:solidFill>
                  <a:srgbClr val="0432FF"/>
                </a:solidFill>
              </a:rPr>
              <a:t>),(</a:t>
            </a:r>
            <a:r>
              <a:rPr lang="en-US" altLang="ja-JP" sz="2000" b="1" dirty="0" err="1">
                <a:solidFill>
                  <a:srgbClr val="0432FF"/>
                </a:solidFill>
              </a:rPr>
              <a:t>p,p</a:t>
            </a:r>
            <a:r>
              <a:rPr lang="en-US" altLang="ja-JP" sz="2000" b="1" dirty="0" err="1">
                <a:solidFill>
                  <a:srgbClr val="0432FF"/>
                </a:solidFill>
                <a:latin typeface="Symbol" pitchFamily="2" charset="2"/>
              </a:rPr>
              <a:t>a</a:t>
            </a:r>
            <a:r>
              <a:rPr lang="en-US" altLang="ja-JP" sz="2000" b="1" dirty="0">
                <a:solidFill>
                  <a:srgbClr val="0432FF"/>
                </a:solidFill>
              </a:rPr>
              <a:t>)</a:t>
            </a:r>
            <a:endParaRPr lang="ja-JP" altLang="en-US" sz="2000" b="1">
              <a:solidFill>
                <a:srgbClr val="0432FF"/>
              </a:solidFill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5AAA5876-BB0F-F44A-91B0-215D44245722}"/>
              </a:ext>
            </a:extLst>
          </p:cNvPr>
          <p:cNvSpPr txBox="1"/>
          <p:nvPr/>
        </p:nvSpPr>
        <p:spPr>
          <a:xfrm>
            <a:off x="8616280" y="5758898"/>
            <a:ext cx="271548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CALIFA/Si Tracker</a:t>
            </a:r>
          </a:p>
          <a:p>
            <a:r>
              <a:rPr kumimoji="1" lang="en-US" altLang="ja-JP" sz="24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R</a:t>
            </a:r>
            <a:r>
              <a:rPr kumimoji="1" lang="en-US" altLang="ja-JP" sz="2400" baseline="300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3</a:t>
            </a:r>
            <a:r>
              <a:rPr kumimoji="1" lang="en-US" altLang="ja-JP" sz="24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B@GSI/FAIR</a:t>
            </a:r>
            <a:endParaRPr kumimoji="1" lang="ja-JP" altLang="en-US" sz="2400"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D0B98814-5CC1-F649-802C-451A78E59B63}"/>
              </a:ext>
            </a:extLst>
          </p:cNvPr>
          <p:cNvSpPr txBox="1"/>
          <p:nvPr/>
        </p:nvSpPr>
        <p:spPr>
          <a:xfrm>
            <a:off x="8659713" y="4819346"/>
            <a:ext cx="284129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solidFill>
                  <a:srgbClr val="0432FF"/>
                </a:solidFill>
                <a:latin typeface="+mn-ea"/>
                <a:cs typeface="Arial" panose="020B0604020202020204" pitchFamily="34" charset="0"/>
              </a:rPr>
              <a:t>T. </a:t>
            </a:r>
            <a:r>
              <a:rPr lang="en-US" altLang="ja-JP" sz="2400" dirty="0" err="1">
                <a:solidFill>
                  <a:srgbClr val="0432FF"/>
                </a:solidFill>
                <a:latin typeface="+mn-ea"/>
                <a:cs typeface="Arial" panose="020B0604020202020204" pitchFamily="34" charset="0"/>
              </a:rPr>
              <a:t>Jenegger</a:t>
            </a:r>
            <a:endParaRPr lang="en-US" altLang="ja-JP" sz="2400" dirty="0">
              <a:solidFill>
                <a:srgbClr val="0432FF"/>
              </a:solidFill>
              <a:latin typeface="+mn-ea"/>
              <a:cs typeface="Arial" panose="020B0604020202020204" pitchFamily="34" charset="0"/>
            </a:endParaRPr>
          </a:p>
          <a:p>
            <a:r>
              <a:rPr lang="en-US" altLang="ja-JP" sz="2400" dirty="0" err="1">
                <a:solidFill>
                  <a:srgbClr val="0432FF"/>
                </a:solidFill>
                <a:latin typeface="+mn-ea"/>
                <a:cs typeface="Arial" panose="020B0604020202020204" pitchFamily="34" charset="0"/>
              </a:rPr>
              <a:t>A.Graña</a:t>
            </a:r>
            <a:r>
              <a:rPr lang="en-US" altLang="ja-JP" sz="2400" dirty="0">
                <a:solidFill>
                  <a:srgbClr val="0432FF"/>
                </a:solidFill>
                <a:latin typeface="+mn-ea"/>
                <a:cs typeface="Arial" panose="020B0604020202020204" pitchFamily="34" charset="0"/>
              </a:rPr>
              <a:t> Gonzalez</a:t>
            </a:r>
          </a:p>
          <a:p>
            <a:endParaRPr kumimoji="1" lang="ja-JP" altLang="en-US" sz="2400">
              <a:solidFill>
                <a:srgbClr val="0432FF"/>
              </a:solidFill>
              <a:latin typeface="+mn-ea"/>
              <a:cs typeface="Arial" panose="020B0604020202020204" pitchFamily="34" charset="0"/>
            </a:endParaRPr>
          </a:p>
        </p:txBody>
      </p:sp>
      <p:pic>
        <p:nvPicPr>
          <p:cNvPr id="15" name="図 14">
            <a:extLst>
              <a:ext uri="{FF2B5EF4-FFF2-40B4-BE49-F238E27FC236}">
                <a16:creationId xmlns:a16="http://schemas.microsoft.com/office/drawing/2014/main" id="{B780AB5F-B25F-C140-9522-3CE426C712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68719" y="1099102"/>
            <a:ext cx="4223281" cy="3637231"/>
          </a:xfrm>
          <a:prstGeom prst="rect">
            <a:avLst/>
          </a:prstGeom>
        </p:spPr>
      </p:pic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8309B719-45EA-AE40-B43F-60DDC27781B1}"/>
              </a:ext>
            </a:extLst>
          </p:cNvPr>
          <p:cNvSpPr txBox="1"/>
          <p:nvPr/>
        </p:nvSpPr>
        <p:spPr>
          <a:xfrm>
            <a:off x="6055248" y="824252"/>
            <a:ext cx="19672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@200- GeV/u</a:t>
            </a:r>
            <a:endParaRPr kumimoji="1" lang="ja-JP" altLang="en-US" sz="240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5272797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7413B81-B5BA-BC4B-ABB0-BC4AB3FDFE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Slowing down for transfer reactions</a:t>
            </a:r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4D3987C2-F758-FF41-AACF-9FDA11585497}"/>
              </a:ext>
            </a:extLst>
          </p:cNvPr>
          <p:cNvSpPr txBox="1"/>
          <p:nvPr/>
        </p:nvSpPr>
        <p:spPr>
          <a:xfrm>
            <a:off x="541808" y="1382323"/>
            <a:ext cx="697659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Transfer Reactions : 10-50 MeV/nucleon  </a:t>
            </a:r>
          </a:p>
          <a:p>
            <a:r>
              <a:rPr lang="en-US" altLang="ja-JP" sz="24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(Higher for ISOL, Lower for Fragment Separators)</a:t>
            </a:r>
            <a:endParaRPr kumimoji="1" lang="ja-JP" altLang="en-US" sz="2400"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D9E8250C-DD35-1548-891A-8E4A1DFC209A}"/>
              </a:ext>
            </a:extLst>
          </p:cNvPr>
          <p:cNvSpPr txBox="1"/>
          <p:nvPr/>
        </p:nvSpPr>
        <p:spPr>
          <a:xfrm>
            <a:off x="7752184" y="688341"/>
            <a:ext cx="35557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>
                <a:solidFill>
                  <a:srgbClr val="0432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Susumu </a:t>
            </a:r>
            <a:r>
              <a:rPr kumimoji="1" lang="en-US" altLang="ja-JP" sz="3200" dirty="0" err="1">
                <a:solidFill>
                  <a:srgbClr val="0432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Shimoura</a:t>
            </a:r>
            <a:endParaRPr kumimoji="1" lang="ja-JP" altLang="en-US" sz="3200">
              <a:solidFill>
                <a:srgbClr val="0432FF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grpSp>
        <p:nvGrpSpPr>
          <p:cNvPr id="6" name="図形グループ 1">
            <a:extLst>
              <a:ext uri="{FF2B5EF4-FFF2-40B4-BE49-F238E27FC236}">
                <a16:creationId xmlns:a16="http://schemas.microsoft.com/office/drawing/2014/main" id="{03D0AE76-28F7-424B-B67D-9DAF29957677}"/>
              </a:ext>
            </a:extLst>
          </p:cNvPr>
          <p:cNvGrpSpPr/>
          <p:nvPr/>
        </p:nvGrpSpPr>
        <p:grpSpPr>
          <a:xfrm>
            <a:off x="166976" y="2351563"/>
            <a:ext cx="8421439" cy="2805629"/>
            <a:chOff x="342900" y="1239381"/>
            <a:chExt cx="8421439" cy="2805629"/>
          </a:xfrm>
        </p:grpSpPr>
        <p:grpSp>
          <p:nvGrpSpPr>
            <p:cNvPr id="7" name="図形グループ 14">
              <a:extLst>
                <a:ext uri="{FF2B5EF4-FFF2-40B4-BE49-F238E27FC236}">
                  <a16:creationId xmlns:a16="http://schemas.microsoft.com/office/drawing/2014/main" id="{E153BDA0-3020-7D4C-85C3-35394C91588D}"/>
                </a:ext>
              </a:extLst>
            </p:cNvPr>
            <p:cNvGrpSpPr/>
            <p:nvPr/>
          </p:nvGrpSpPr>
          <p:grpSpPr>
            <a:xfrm>
              <a:off x="3230553" y="1358424"/>
              <a:ext cx="2506023" cy="1792714"/>
              <a:chOff x="3230553" y="1358424"/>
              <a:chExt cx="2506023" cy="1792714"/>
            </a:xfrm>
          </p:grpSpPr>
          <p:sp>
            <p:nvSpPr>
              <p:cNvPr id="133" name="二等辺三角形 129">
                <a:extLst>
                  <a:ext uri="{FF2B5EF4-FFF2-40B4-BE49-F238E27FC236}">
                    <a16:creationId xmlns:a16="http://schemas.microsoft.com/office/drawing/2014/main" id="{32B6DDA8-91C2-FC40-B219-D5B2F29D3AB7}"/>
                  </a:ext>
                </a:extLst>
              </p:cNvPr>
              <p:cNvSpPr/>
              <p:nvPr/>
            </p:nvSpPr>
            <p:spPr bwMode="auto">
              <a:xfrm flipV="1">
                <a:off x="4289053" y="2071018"/>
                <a:ext cx="288032" cy="1080120"/>
              </a:xfrm>
              <a:prstGeom prst="triangle">
                <a:avLst/>
              </a:prstGeom>
              <a:solidFill>
                <a:schemeClr val="bg1">
                  <a:lumMod val="50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134" name="テキスト ボックス 133">
                <a:extLst>
                  <a:ext uri="{FF2B5EF4-FFF2-40B4-BE49-F238E27FC236}">
                    <a16:creationId xmlns:a16="http://schemas.microsoft.com/office/drawing/2014/main" id="{35E17B05-9AE5-DD4B-9E23-49ABD70724E7}"/>
                  </a:ext>
                </a:extLst>
              </p:cNvPr>
              <p:cNvSpPr txBox="1"/>
              <p:nvPr/>
            </p:nvSpPr>
            <p:spPr>
              <a:xfrm>
                <a:off x="3230553" y="1358424"/>
                <a:ext cx="250602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dirty="0"/>
                  <a:t>Energy degrader</a:t>
                </a:r>
                <a:endParaRPr kumimoji="1" lang="ja-JP" altLang="en-US" dirty="0"/>
              </a:p>
            </p:txBody>
          </p:sp>
        </p:grpSp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42A20434-DF77-914A-AC6E-B079A28C00AC}"/>
                </a:ext>
              </a:extLst>
            </p:cNvPr>
            <p:cNvSpPr txBox="1"/>
            <p:nvPr/>
          </p:nvSpPr>
          <p:spPr>
            <a:xfrm>
              <a:off x="1431193" y="1294164"/>
              <a:ext cx="146332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/>
                <a:t>Dipole magnet</a:t>
              </a:r>
              <a:endParaRPr kumimoji="1" lang="ja-JP" altLang="en-US" dirty="0"/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5F2C1D51-1559-0A4F-9F45-7BBDB16AEB32}"/>
                </a:ext>
              </a:extLst>
            </p:cNvPr>
            <p:cNvSpPr txBox="1"/>
            <p:nvPr/>
          </p:nvSpPr>
          <p:spPr>
            <a:xfrm>
              <a:off x="5584737" y="1239381"/>
              <a:ext cx="202332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/>
                <a:t>RF Deflector</a:t>
              </a:r>
              <a:endParaRPr kumimoji="1" lang="ja-JP" altLang="en-US" dirty="0"/>
            </a:p>
          </p:txBody>
        </p:sp>
        <p:cxnSp>
          <p:nvCxnSpPr>
            <p:cNvPr id="10" name="直線コネクタ 9">
              <a:extLst>
                <a:ext uri="{FF2B5EF4-FFF2-40B4-BE49-F238E27FC236}">
                  <a16:creationId xmlns:a16="http://schemas.microsoft.com/office/drawing/2014/main" id="{98113AE2-8860-7048-B0DB-B9BC714D0F72}"/>
                </a:ext>
              </a:extLst>
            </p:cNvPr>
            <p:cNvCxnSpPr/>
            <p:nvPr/>
          </p:nvCxnSpPr>
          <p:spPr bwMode="auto">
            <a:xfrm>
              <a:off x="2734239" y="3895665"/>
              <a:ext cx="714375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5EC12ABD-7DA8-874F-8E35-B86FAAF1B22E}"/>
                </a:ext>
              </a:extLst>
            </p:cNvPr>
            <p:cNvSpPr txBox="1"/>
            <p:nvPr/>
          </p:nvSpPr>
          <p:spPr>
            <a:xfrm>
              <a:off x="3502417" y="3644900"/>
              <a:ext cx="73294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 err="1">
                  <a:solidFill>
                    <a:srgbClr val="008000"/>
                  </a:solidFill>
                  <a:latin typeface="Symbol" charset="2"/>
                  <a:cs typeface="Symbol" charset="2"/>
                </a:rPr>
                <a:t>d</a:t>
              </a:r>
              <a:r>
                <a:rPr kumimoji="1" lang="en-US" altLang="ja-JP" sz="2000" i="1" dirty="0" err="1">
                  <a:solidFill>
                    <a:srgbClr val="008000"/>
                  </a:solidFill>
                  <a:latin typeface="Times New Roman"/>
                  <a:cs typeface="Times New Roman"/>
                </a:rPr>
                <a:t>p</a:t>
              </a:r>
              <a:r>
                <a:rPr kumimoji="1" lang="en-US" altLang="ja-JP" sz="2000" dirty="0">
                  <a:solidFill>
                    <a:srgbClr val="008000"/>
                  </a:solidFill>
                  <a:latin typeface="Symbol" charset="2"/>
                  <a:cs typeface="Symbol" charset="2"/>
                </a:rPr>
                <a:t>&lt;</a:t>
              </a:r>
              <a:r>
                <a:rPr kumimoji="1" lang="en-US" altLang="ja-JP" sz="2000" dirty="0">
                  <a:solidFill>
                    <a:srgbClr val="008000"/>
                  </a:solidFill>
                </a:rPr>
                <a:t>0</a:t>
              </a:r>
              <a:endParaRPr kumimoji="1" lang="ja-JP" altLang="en-US" sz="2000" dirty="0">
                <a:solidFill>
                  <a:srgbClr val="008000"/>
                </a:solidFill>
              </a:endParaRPr>
            </a:p>
          </p:txBody>
        </p:sp>
        <p:cxnSp>
          <p:nvCxnSpPr>
            <p:cNvPr id="12" name="直線コネクタ 11">
              <a:extLst>
                <a:ext uri="{FF2B5EF4-FFF2-40B4-BE49-F238E27FC236}">
                  <a16:creationId xmlns:a16="http://schemas.microsoft.com/office/drawing/2014/main" id="{AFA274E9-A6B8-B640-A2DB-FBA70B5546F3}"/>
                </a:ext>
              </a:extLst>
            </p:cNvPr>
            <p:cNvCxnSpPr/>
            <p:nvPr/>
          </p:nvCxnSpPr>
          <p:spPr bwMode="auto">
            <a:xfrm>
              <a:off x="2730892" y="3603625"/>
              <a:ext cx="714375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D028971B-DE90-5E48-9865-21E5A4401748}"/>
                </a:ext>
              </a:extLst>
            </p:cNvPr>
            <p:cNvSpPr txBox="1"/>
            <p:nvPr/>
          </p:nvSpPr>
          <p:spPr>
            <a:xfrm>
              <a:off x="3492892" y="3365500"/>
              <a:ext cx="73294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 err="1">
                  <a:solidFill>
                    <a:srgbClr val="0000FF"/>
                  </a:solidFill>
                  <a:latin typeface="Symbol" charset="2"/>
                  <a:cs typeface="Symbol" charset="2"/>
                </a:rPr>
                <a:t>d</a:t>
              </a:r>
              <a:r>
                <a:rPr kumimoji="1" lang="en-US" altLang="ja-JP" sz="2000" i="1" dirty="0" err="1">
                  <a:solidFill>
                    <a:srgbClr val="0000FF"/>
                  </a:solidFill>
                  <a:latin typeface="Times New Roman"/>
                  <a:cs typeface="Times New Roman"/>
                </a:rPr>
                <a:t>p</a:t>
              </a:r>
              <a:r>
                <a:rPr kumimoji="1" lang="en-US" altLang="ja-JP" sz="2000" dirty="0">
                  <a:solidFill>
                    <a:srgbClr val="0000FF"/>
                  </a:solidFill>
                  <a:latin typeface="Symbol" charset="2"/>
                  <a:cs typeface="Symbol" charset="2"/>
                </a:rPr>
                <a:t>&gt;</a:t>
              </a:r>
              <a:r>
                <a:rPr kumimoji="1" lang="en-US" altLang="ja-JP" sz="2000" dirty="0">
                  <a:solidFill>
                    <a:srgbClr val="0000FF"/>
                  </a:solidFill>
                </a:rPr>
                <a:t>0</a:t>
              </a:r>
              <a:endParaRPr kumimoji="1" lang="ja-JP" altLang="en-US" sz="2000" dirty="0">
                <a:solidFill>
                  <a:srgbClr val="0000FF"/>
                </a:solidFill>
              </a:endParaRPr>
            </a:p>
          </p:txBody>
        </p:sp>
        <p:grpSp>
          <p:nvGrpSpPr>
            <p:cNvPr id="14" name="図形グループ 16408">
              <a:extLst>
                <a:ext uri="{FF2B5EF4-FFF2-40B4-BE49-F238E27FC236}">
                  <a16:creationId xmlns:a16="http://schemas.microsoft.com/office/drawing/2014/main" id="{DC8D5A1A-3B45-8D49-ADA0-A7686F9B255B}"/>
                </a:ext>
              </a:extLst>
            </p:cNvPr>
            <p:cNvGrpSpPr/>
            <p:nvPr/>
          </p:nvGrpSpPr>
          <p:grpSpPr>
            <a:xfrm>
              <a:off x="342900" y="1667917"/>
              <a:ext cx="8421439" cy="2202296"/>
              <a:chOff x="342900" y="1667917"/>
              <a:chExt cx="8421439" cy="2202296"/>
            </a:xfrm>
          </p:grpSpPr>
          <p:grpSp>
            <p:nvGrpSpPr>
              <p:cNvPr id="19" name="図形グループ 26">
                <a:extLst>
                  <a:ext uri="{FF2B5EF4-FFF2-40B4-BE49-F238E27FC236}">
                    <a16:creationId xmlns:a16="http://schemas.microsoft.com/office/drawing/2014/main" id="{3022CE79-E528-ED48-821C-9F048E211FAF}"/>
                  </a:ext>
                </a:extLst>
              </p:cNvPr>
              <p:cNvGrpSpPr/>
              <p:nvPr/>
            </p:nvGrpSpPr>
            <p:grpSpPr>
              <a:xfrm>
                <a:off x="6244059" y="1667917"/>
                <a:ext cx="360040" cy="576064"/>
                <a:chOff x="2123728" y="2996952"/>
                <a:chExt cx="360040" cy="576064"/>
              </a:xfrm>
            </p:grpSpPr>
            <p:cxnSp>
              <p:nvCxnSpPr>
                <p:cNvPr id="131" name="直線コネクタ 130">
                  <a:extLst>
                    <a:ext uri="{FF2B5EF4-FFF2-40B4-BE49-F238E27FC236}">
                      <a16:creationId xmlns:a16="http://schemas.microsoft.com/office/drawing/2014/main" id="{0ABFBF33-4C3C-8F43-AC71-8DB094F7158D}"/>
                    </a:ext>
                  </a:extLst>
                </p:cNvPr>
                <p:cNvCxnSpPr/>
                <p:nvPr/>
              </p:nvCxnSpPr>
              <p:spPr bwMode="auto">
                <a:xfrm>
                  <a:off x="2314351" y="2996952"/>
                  <a:ext cx="0" cy="576064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32" name="直線コネクタ 131">
                  <a:extLst>
                    <a:ext uri="{FF2B5EF4-FFF2-40B4-BE49-F238E27FC236}">
                      <a16:creationId xmlns:a16="http://schemas.microsoft.com/office/drawing/2014/main" id="{25F84C0A-488C-2D46-8B31-92D9A8C0AFB5}"/>
                    </a:ext>
                  </a:extLst>
                </p:cNvPr>
                <p:cNvCxnSpPr/>
                <p:nvPr/>
              </p:nvCxnSpPr>
              <p:spPr bwMode="auto">
                <a:xfrm>
                  <a:off x="2123728" y="3573016"/>
                  <a:ext cx="360040" cy="0"/>
                </a:xfrm>
                <a:prstGeom prst="line">
                  <a:avLst/>
                </a:prstGeom>
                <a:solidFill>
                  <a:schemeClr val="accent1"/>
                </a:solidFill>
                <a:ln w="3810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</p:grpSp>
          <p:grpSp>
            <p:nvGrpSpPr>
              <p:cNvPr id="20" name="図形グループ 16407">
                <a:extLst>
                  <a:ext uri="{FF2B5EF4-FFF2-40B4-BE49-F238E27FC236}">
                    <a16:creationId xmlns:a16="http://schemas.microsoft.com/office/drawing/2014/main" id="{11809AE0-0F12-6547-93D9-A6951B015BE7}"/>
                  </a:ext>
                </a:extLst>
              </p:cNvPr>
              <p:cNvGrpSpPr/>
              <p:nvPr/>
            </p:nvGrpSpPr>
            <p:grpSpPr>
              <a:xfrm>
                <a:off x="342900" y="1883941"/>
                <a:ext cx="8421439" cy="1986272"/>
                <a:chOff x="342900" y="1883941"/>
                <a:chExt cx="8421439" cy="1986272"/>
              </a:xfrm>
            </p:grpSpPr>
            <p:cxnSp>
              <p:nvCxnSpPr>
                <p:cNvPr id="21" name="直線コネクタ 20">
                  <a:extLst>
                    <a:ext uri="{FF2B5EF4-FFF2-40B4-BE49-F238E27FC236}">
                      <a16:creationId xmlns:a16="http://schemas.microsoft.com/office/drawing/2014/main" id="{7BF8FB32-4A71-1445-A716-D327ECA70AB4}"/>
                    </a:ext>
                  </a:extLst>
                </p:cNvPr>
                <p:cNvCxnSpPr/>
                <p:nvPr/>
              </p:nvCxnSpPr>
              <p:spPr bwMode="auto">
                <a:xfrm>
                  <a:off x="2446867" y="2604021"/>
                  <a:ext cx="6317472" cy="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  <p:grpSp>
              <p:nvGrpSpPr>
                <p:cNvPr id="22" name="図形グループ 115">
                  <a:extLst>
                    <a:ext uri="{FF2B5EF4-FFF2-40B4-BE49-F238E27FC236}">
                      <a16:creationId xmlns:a16="http://schemas.microsoft.com/office/drawing/2014/main" id="{07F70523-E951-3544-B2A1-56D5C9486F73}"/>
                    </a:ext>
                  </a:extLst>
                </p:cNvPr>
                <p:cNvGrpSpPr/>
                <p:nvPr/>
              </p:nvGrpSpPr>
              <p:grpSpPr>
                <a:xfrm>
                  <a:off x="3225367" y="1883941"/>
                  <a:ext cx="304911" cy="1440160"/>
                  <a:chOff x="2877056" y="2542406"/>
                  <a:chExt cx="515332" cy="1390650"/>
                </a:xfrm>
              </p:grpSpPr>
              <p:sp>
                <p:nvSpPr>
                  <p:cNvPr id="129" name="フリーフォーム 128">
                    <a:extLst>
                      <a:ext uri="{FF2B5EF4-FFF2-40B4-BE49-F238E27FC236}">
                        <a16:creationId xmlns:a16="http://schemas.microsoft.com/office/drawing/2014/main" id="{E2E648A1-8912-814C-8E36-2A896424BABB}"/>
                      </a:ext>
                    </a:extLst>
                  </p:cNvPr>
                  <p:cNvSpPr/>
                  <p:nvPr/>
                </p:nvSpPr>
                <p:spPr>
                  <a:xfrm>
                    <a:off x="2877056" y="2542406"/>
                    <a:ext cx="260548" cy="1390650"/>
                  </a:xfrm>
                  <a:custGeom>
                    <a:avLst/>
                    <a:gdLst>
                      <a:gd name="connsiteX0" fmla="*/ 242996 w 287446"/>
                      <a:gd name="connsiteY0" fmla="*/ 0 h 1358900"/>
                      <a:gd name="connsiteX1" fmla="*/ 20746 w 287446"/>
                      <a:gd name="connsiteY1" fmla="*/ 381000 h 1358900"/>
                      <a:gd name="connsiteX2" fmla="*/ 39796 w 287446"/>
                      <a:gd name="connsiteY2" fmla="*/ 996950 h 1358900"/>
                      <a:gd name="connsiteX3" fmla="*/ 287446 w 287446"/>
                      <a:gd name="connsiteY3" fmla="*/ 1358900 h 1358900"/>
                      <a:gd name="connsiteX0" fmla="*/ 242996 w 287446"/>
                      <a:gd name="connsiteY0" fmla="*/ 0 h 1377950"/>
                      <a:gd name="connsiteX1" fmla="*/ 20746 w 287446"/>
                      <a:gd name="connsiteY1" fmla="*/ 400050 h 1377950"/>
                      <a:gd name="connsiteX2" fmla="*/ 39796 w 287446"/>
                      <a:gd name="connsiteY2" fmla="*/ 1016000 h 1377950"/>
                      <a:gd name="connsiteX3" fmla="*/ 287446 w 287446"/>
                      <a:gd name="connsiteY3" fmla="*/ 1377950 h 1377950"/>
                      <a:gd name="connsiteX0" fmla="*/ 297433 w 297433"/>
                      <a:gd name="connsiteY0" fmla="*/ 0 h 1390650"/>
                      <a:gd name="connsiteX1" fmla="*/ 24383 w 297433"/>
                      <a:gd name="connsiteY1" fmla="*/ 412750 h 1390650"/>
                      <a:gd name="connsiteX2" fmla="*/ 43433 w 297433"/>
                      <a:gd name="connsiteY2" fmla="*/ 1028700 h 1390650"/>
                      <a:gd name="connsiteX3" fmla="*/ 291083 w 297433"/>
                      <a:gd name="connsiteY3" fmla="*/ 1390650 h 1390650"/>
                      <a:gd name="connsiteX0" fmla="*/ 281909 w 281909"/>
                      <a:gd name="connsiteY0" fmla="*/ 0 h 1390650"/>
                      <a:gd name="connsiteX1" fmla="*/ 34259 w 281909"/>
                      <a:gd name="connsiteY1" fmla="*/ 412750 h 1390650"/>
                      <a:gd name="connsiteX2" fmla="*/ 27909 w 281909"/>
                      <a:gd name="connsiteY2" fmla="*/ 1028700 h 1390650"/>
                      <a:gd name="connsiteX3" fmla="*/ 275559 w 281909"/>
                      <a:gd name="connsiteY3" fmla="*/ 1390650 h 1390650"/>
                      <a:gd name="connsiteX0" fmla="*/ 274825 w 274825"/>
                      <a:gd name="connsiteY0" fmla="*/ 0 h 1390650"/>
                      <a:gd name="connsiteX1" fmla="*/ 27175 w 274825"/>
                      <a:gd name="connsiteY1" fmla="*/ 412750 h 1390650"/>
                      <a:gd name="connsiteX2" fmla="*/ 33525 w 274825"/>
                      <a:gd name="connsiteY2" fmla="*/ 1041400 h 1390650"/>
                      <a:gd name="connsiteX3" fmla="*/ 268475 w 274825"/>
                      <a:gd name="connsiteY3" fmla="*/ 1390650 h 1390650"/>
                      <a:gd name="connsiteX0" fmla="*/ 259253 w 259253"/>
                      <a:gd name="connsiteY0" fmla="*/ 0 h 1390650"/>
                      <a:gd name="connsiteX1" fmla="*/ 43353 w 259253"/>
                      <a:gd name="connsiteY1" fmla="*/ 412750 h 1390650"/>
                      <a:gd name="connsiteX2" fmla="*/ 17953 w 259253"/>
                      <a:gd name="connsiteY2" fmla="*/ 1041400 h 1390650"/>
                      <a:gd name="connsiteX3" fmla="*/ 252903 w 259253"/>
                      <a:gd name="connsiteY3" fmla="*/ 1390650 h 1390650"/>
                      <a:gd name="connsiteX0" fmla="*/ 267627 w 267627"/>
                      <a:gd name="connsiteY0" fmla="*/ 0 h 1390650"/>
                      <a:gd name="connsiteX1" fmla="*/ 32677 w 267627"/>
                      <a:gd name="connsiteY1" fmla="*/ 412750 h 1390650"/>
                      <a:gd name="connsiteX2" fmla="*/ 26327 w 267627"/>
                      <a:gd name="connsiteY2" fmla="*/ 1041400 h 1390650"/>
                      <a:gd name="connsiteX3" fmla="*/ 261277 w 267627"/>
                      <a:gd name="connsiteY3" fmla="*/ 1390650 h 1390650"/>
                      <a:gd name="connsiteX0" fmla="*/ 260548 w 260548"/>
                      <a:gd name="connsiteY0" fmla="*/ 0 h 1390650"/>
                      <a:gd name="connsiteX1" fmla="*/ 25598 w 260548"/>
                      <a:gd name="connsiteY1" fmla="*/ 412750 h 1390650"/>
                      <a:gd name="connsiteX2" fmla="*/ 31948 w 260548"/>
                      <a:gd name="connsiteY2" fmla="*/ 1047750 h 1390650"/>
                      <a:gd name="connsiteX3" fmla="*/ 254198 w 260548"/>
                      <a:gd name="connsiteY3" fmla="*/ 1390650 h 13906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60548" h="1390650">
                        <a:moveTo>
                          <a:pt x="260548" y="0"/>
                        </a:moveTo>
                        <a:cubicBezTo>
                          <a:pt x="166356" y="107421"/>
                          <a:pt x="63698" y="238125"/>
                          <a:pt x="25598" y="412750"/>
                        </a:cubicBezTo>
                        <a:cubicBezTo>
                          <a:pt x="-12502" y="587375"/>
                          <a:pt x="-6152" y="884767"/>
                          <a:pt x="31948" y="1047750"/>
                        </a:cubicBezTo>
                        <a:cubicBezTo>
                          <a:pt x="70048" y="1210733"/>
                          <a:pt x="254198" y="1390650"/>
                          <a:pt x="254198" y="1390650"/>
                        </a:cubicBezTo>
                      </a:path>
                    </a:pathLst>
                  </a:custGeom>
                  <a:ln>
                    <a:solidFill>
                      <a:srgbClr val="000000"/>
                    </a:solidFill>
                  </a:ln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ja-JP" altLang="en-US" sz="12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charset="0"/>
                      <a:ea typeface="ＭＳ Ｐゴシック" charset="0"/>
                      <a:cs typeface="ＭＳ Ｐゴシック" charset="0"/>
                    </a:endParaRPr>
                  </a:p>
                </p:txBody>
              </p:sp>
              <p:sp>
                <p:nvSpPr>
                  <p:cNvPr id="130" name="フリーフォーム 129">
                    <a:extLst>
                      <a:ext uri="{FF2B5EF4-FFF2-40B4-BE49-F238E27FC236}">
                        <a16:creationId xmlns:a16="http://schemas.microsoft.com/office/drawing/2014/main" id="{3B9F7BE3-31AD-4A47-8149-914378B5A0E4}"/>
                      </a:ext>
                    </a:extLst>
                  </p:cNvPr>
                  <p:cNvSpPr/>
                  <p:nvPr/>
                </p:nvSpPr>
                <p:spPr>
                  <a:xfrm flipH="1">
                    <a:off x="3131840" y="2542406"/>
                    <a:ext cx="260548" cy="1390650"/>
                  </a:xfrm>
                  <a:custGeom>
                    <a:avLst/>
                    <a:gdLst>
                      <a:gd name="connsiteX0" fmla="*/ 242996 w 287446"/>
                      <a:gd name="connsiteY0" fmla="*/ 0 h 1358900"/>
                      <a:gd name="connsiteX1" fmla="*/ 20746 w 287446"/>
                      <a:gd name="connsiteY1" fmla="*/ 381000 h 1358900"/>
                      <a:gd name="connsiteX2" fmla="*/ 39796 w 287446"/>
                      <a:gd name="connsiteY2" fmla="*/ 996950 h 1358900"/>
                      <a:gd name="connsiteX3" fmla="*/ 287446 w 287446"/>
                      <a:gd name="connsiteY3" fmla="*/ 1358900 h 1358900"/>
                      <a:gd name="connsiteX0" fmla="*/ 242996 w 287446"/>
                      <a:gd name="connsiteY0" fmla="*/ 0 h 1377950"/>
                      <a:gd name="connsiteX1" fmla="*/ 20746 w 287446"/>
                      <a:gd name="connsiteY1" fmla="*/ 400050 h 1377950"/>
                      <a:gd name="connsiteX2" fmla="*/ 39796 w 287446"/>
                      <a:gd name="connsiteY2" fmla="*/ 1016000 h 1377950"/>
                      <a:gd name="connsiteX3" fmla="*/ 287446 w 287446"/>
                      <a:gd name="connsiteY3" fmla="*/ 1377950 h 1377950"/>
                      <a:gd name="connsiteX0" fmla="*/ 297433 w 297433"/>
                      <a:gd name="connsiteY0" fmla="*/ 0 h 1390650"/>
                      <a:gd name="connsiteX1" fmla="*/ 24383 w 297433"/>
                      <a:gd name="connsiteY1" fmla="*/ 412750 h 1390650"/>
                      <a:gd name="connsiteX2" fmla="*/ 43433 w 297433"/>
                      <a:gd name="connsiteY2" fmla="*/ 1028700 h 1390650"/>
                      <a:gd name="connsiteX3" fmla="*/ 291083 w 297433"/>
                      <a:gd name="connsiteY3" fmla="*/ 1390650 h 1390650"/>
                      <a:gd name="connsiteX0" fmla="*/ 281909 w 281909"/>
                      <a:gd name="connsiteY0" fmla="*/ 0 h 1390650"/>
                      <a:gd name="connsiteX1" fmla="*/ 34259 w 281909"/>
                      <a:gd name="connsiteY1" fmla="*/ 412750 h 1390650"/>
                      <a:gd name="connsiteX2" fmla="*/ 27909 w 281909"/>
                      <a:gd name="connsiteY2" fmla="*/ 1028700 h 1390650"/>
                      <a:gd name="connsiteX3" fmla="*/ 275559 w 281909"/>
                      <a:gd name="connsiteY3" fmla="*/ 1390650 h 1390650"/>
                      <a:gd name="connsiteX0" fmla="*/ 274825 w 274825"/>
                      <a:gd name="connsiteY0" fmla="*/ 0 h 1390650"/>
                      <a:gd name="connsiteX1" fmla="*/ 27175 w 274825"/>
                      <a:gd name="connsiteY1" fmla="*/ 412750 h 1390650"/>
                      <a:gd name="connsiteX2" fmla="*/ 33525 w 274825"/>
                      <a:gd name="connsiteY2" fmla="*/ 1041400 h 1390650"/>
                      <a:gd name="connsiteX3" fmla="*/ 268475 w 274825"/>
                      <a:gd name="connsiteY3" fmla="*/ 1390650 h 1390650"/>
                      <a:gd name="connsiteX0" fmla="*/ 259253 w 259253"/>
                      <a:gd name="connsiteY0" fmla="*/ 0 h 1390650"/>
                      <a:gd name="connsiteX1" fmla="*/ 43353 w 259253"/>
                      <a:gd name="connsiteY1" fmla="*/ 412750 h 1390650"/>
                      <a:gd name="connsiteX2" fmla="*/ 17953 w 259253"/>
                      <a:gd name="connsiteY2" fmla="*/ 1041400 h 1390650"/>
                      <a:gd name="connsiteX3" fmla="*/ 252903 w 259253"/>
                      <a:gd name="connsiteY3" fmla="*/ 1390650 h 1390650"/>
                      <a:gd name="connsiteX0" fmla="*/ 267627 w 267627"/>
                      <a:gd name="connsiteY0" fmla="*/ 0 h 1390650"/>
                      <a:gd name="connsiteX1" fmla="*/ 32677 w 267627"/>
                      <a:gd name="connsiteY1" fmla="*/ 412750 h 1390650"/>
                      <a:gd name="connsiteX2" fmla="*/ 26327 w 267627"/>
                      <a:gd name="connsiteY2" fmla="*/ 1041400 h 1390650"/>
                      <a:gd name="connsiteX3" fmla="*/ 261277 w 267627"/>
                      <a:gd name="connsiteY3" fmla="*/ 1390650 h 1390650"/>
                      <a:gd name="connsiteX0" fmla="*/ 260548 w 260548"/>
                      <a:gd name="connsiteY0" fmla="*/ 0 h 1390650"/>
                      <a:gd name="connsiteX1" fmla="*/ 25598 w 260548"/>
                      <a:gd name="connsiteY1" fmla="*/ 412750 h 1390650"/>
                      <a:gd name="connsiteX2" fmla="*/ 31948 w 260548"/>
                      <a:gd name="connsiteY2" fmla="*/ 1047750 h 1390650"/>
                      <a:gd name="connsiteX3" fmla="*/ 254198 w 260548"/>
                      <a:gd name="connsiteY3" fmla="*/ 1390650 h 13906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60548" h="1390650">
                        <a:moveTo>
                          <a:pt x="260548" y="0"/>
                        </a:moveTo>
                        <a:cubicBezTo>
                          <a:pt x="166356" y="107421"/>
                          <a:pt x="63698" y="238125"/>
                          <a:pt x="25598" y="412750"/>
                        </a:cubicBezTo>
                        <a:cubicBezTo>
                          <a:pt x="-12502" y="587375"/>
                          <a:pt x="-6152" y="884767"/>
                          <a:pt x="31948" y="1047750"/>
                        </a:cubicBezTo>
                        <a:cubicBezTo>
                          <a:pt x="70048" y="1210733"/>
                          <a:pt x="254198" y="1390650"/>
                          <a:pt x="254198" y="1390650"/>
                        </a:cubicBezTo>
                      </a:path>
                    </a:pathLst>
                  </a:custGeom>
                  <a:ln>
                    <a:solidFill>
                      <a:srgbClr val="000000"/>
                    </a:solidFill>
                  </a:ln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ja-JP" altLang="en-US" sz="12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charset="0"/>
                      <a:ea typeface="ＭＳ Ｐゴシック" charset="0"/>
                      <a:cs typeface="ＭＳ Ｐゴシック" charset="0"/>
                    </a:endParaRPr>
                  </a:p>
                </p:txBody>
              </p:sp>
            </p:grpSp>
            <p:grpSp>
              <p:nvGrpSpPr>
                <p:cNvPr id="23" name="図形グループ 116">
                  <a:extLst>
                    <a:ext uri="{FF2B5EF4-FFF2-40B4-BE49-F238E27FC236}">
                      <a16:creationId xmlns:a16="http://schemas.microsoft.com/office/drawing/2014/main" id="{20B99EC1-0704-2940-8BC3-B31E9541F9D7}"/>
                    </a:ext>
                  </a:extLst>
                </p:cNvPr>
                <p:cNvGrpSpPr/>
                <p:nvPr/>
              </p:nvGrpSpPr>
              <p:grpSpPr>
                <a:xfrm>
                  <a:off x="2693742" y="1883941"/>
                  <a:ext cx="385386" cy="1440160"/>
                  <a:chOff x="4932040" y="2492896"/>
                  <a:chExt cx="620588" cy="1390650"/>
                </a:xfrm>
              </p:grpSpPr>
              <p:sp>
                <p:nvSpPr>
                  <p:cNvPr id="125" name="フリーフォーム 124">
                    <a:extLst>
                      <a:ext uri="{FF2B5EF4-FFF2-40B4-BE49-F238E27FC236}">
                        <a16:creationId xmlns:a16="http://schemas.microsoft.com/office/drawing/2014/main" id="{CF7E9513-05CB-5C45-9D08-3295A3DA987E}"/>
                      </a:ext>
                    </a:extLst>
                  </p:cNvPr>
                  <p:cNvSpPr/>
                  <p:nvPr/>
                </p:nvSpPr>
                <p:spPr>
                  <a:xfrm>
                    <a:off x="5364088" y="2492896"/>
                    <a:ext cx="188540" cy="1390650"/>
                  </a:xfrm>
                  <a:custGeom>
                    <a:avLst/>
                    <a:gdLst>
                      <a:gd name="connsiteX0" fmla="*/ 242996 w 287446"/>
                      <a:gd name="connsiteY0" fmla="*/ 0 h 1358900"/>
                      <a:gd name="connsiteX1" fmla="*/ 20746 w 287446"/>
                      <a:gd name="connsiteY1" fmla="*/ 381000 h 1358900"/>
                      <a:gd name="connsiteX2" fmla="*/ 39796 w 287446"/>
                      <a:gd name="connsiteY2" fmla="*/ 996950 h 1358900"/>
                      <a:gd name="connsiteX3" fmla="*/ 287446 w 287446"/>
                      <a:gd name="connsiteY3" fmla="*/ 1358900 h 1358900"/>
                      <a:gd name="connsiteX0" fmla="*/ 242996 w 287446"/>
                      <a:gd name="connsiteY0" fmla="*/ 0 h 1377950"/>
                      <a:gd name="connsiteX1" fmla="*/ 20746 w 287446"/>
                      <a:gd name="connsiteY1" fmla="*/ 400050 h 1377950"/>
                      <a:gd name="connsiteX2" fmla="*/ 39796 w 287446"/>
                      <a:gd name="connsiteY2" fmla="*/ 1016000 h 1377950"/>
                      <a:gd name="connsiteX3" fmla="*/ 287446 w 287446"/>
                      <a:gd name="connsiteY3" fmla="*/ 1377950 h 1377950"/>
                      <a:gd name="connsiteX0" fmla="*/ 297433 w 297433"/>
                      <a:gd name="connsiteY0" fmla="*/ 0 h 1390650"/>
                      <a:gd name="connsiteX1" fmla="*/ 24383 w 297433"/>
                      <a:gd name="connsiteY1" fmla="*/ 412750 h 1390650"/>
                      <a:gd name="connsiteX2" fmla="*/ 43433 w 297433"/>
                      <a:gd name="connsiteY2" fmla="*/ 1028700 h 1390650"/>
                      <a:gd name="connsiteX3" fmla="*/ 291083 w 297433"/>
                      <a:gd name="connsiteY3" fmla="*/ 1390650 h 1390650"/>
                      <a:gd name="connsiteX0" fmla="*/ 281909 w 281909"/>
                      <a:gd name="connsiteY0" fmla="*/ 0 h 1390650"/>
                      <a:gd name="connsiteX1" fmla="*/ 34259 w 281909"/>
                      <a:gd name="connsiteY1" fmla="*/ 412750 h 1390650"/>
                      <a:gd name="connsiteX2" fmla="*/ 27909 w 281909"/>
                      <a:gd name="connsiteY2" fmla="*/ 1028700 h 1390650"/>
                      <a:gd name="connsiteX3" fmla="*/ 275559 w 281909"/>
                      <a:gd name="connsiteY3" fmla="*/ 1390650 h 1390650"/>
                      <a:gd name="connsiteX0" fmla="*/ 274825 w 274825"/>
                      <a:gd name="connsiteY0" fmla="*/ 0 h 1390650"/>
                      <a:gd name="connsiteX1" fmla="*/ 27175 w 274825"/>
                      <a:gd name="connsiteY1" fmla="*/ 412750 h 1390650"/>
                      <a:gd name="connsiteX2" fmla="*/ 33525 w 274825"/>
                      <a:gd name="connsiteY2" fmla="*/ 1041400 h 1390650"/>
                      <a:gd name="connsiteX3" fmla="*/ 268475 w 274825"/>
                      <a:gd name="connsiteY3" fmla="*/ 1390650 h 1390650"/>
                      <a:gd name="connsiteX0" fmla="*/ 259253 w 259253"/>
                      <a:gd name="connsiteY0" fmla="*/ 0 h 1390650"/>
                      <a:gd name="connsiteX1" fmla="*/ 43353 w 259253"/>
                      <a:gd name="connsiteY1" fmla="*/ 412750 h 1390650"/>
                      <a:gd name="connsiteX2" fmla="*/ 17953 w 259253"/>
                      <a:gd name="connsiteY2" fmla="*/ 1041400 h 1390650"/>
                      <a:gd name="connsiteX3" fmla="*/ 252903 w 259253"/>
                      <a:gd name="connsiteY3" fmla="*/ 1390650 h 1390650"/>
                      <a:gd name="connsiteX0" fmla="*/ 267627 w 267627"/>
                      <a:gd name="connsiteY0" fmla="*/ 0 h 1390650"/>
                      <a:gd name="connsiteX1" fmla="*/ 32677 w 267627"/>
                      <a:gd name="connsiteY1" fmla="*/ 412750 h 1390650"/>
                      <a:gd name="connsiteX2" fmla="*/ 26327 w 267627"/>
                      <a:gd name="connsiteY2" fmla="*/ 1041400 h 1390650"/>
                      <a:gd name="connsiteX3" fmla="*/ 261277 w 267627"/>
                      <a:gd name="connsiteY3" fmla="*/ 1390650 h 1390650"/>
                      <a:gd name="connsiteX0" fmla="*/ 260548 w 260548"/>
                      <a:gd name="connsiteY0" fmla="*/ 0 h 1390650"/>
                      <a:gd name="connsiteX1" fmla="*/ 25598 w 260548"/>
                      <a:gd name="connsiteY1" fmla="*/ 412750 h 1390650"/>
                      <a:gd name="connsiteX2" fmla="*/ 31948 w 260548"/>
                      <a:gd name="connsiteY2" fmla="*/ 1047750 h 1390650"/>
                      <a:gd name="connsiteX3" fmla="*/ 254198 w 260548"/>
                      <a:gd name="connsiteY3" fmla="*/ 1390650 h 13906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60548" h="1390650">
                        <a:moveTo>
                          <a:pt x="260548" y="0"/>
                        </a:moveTo>
                        <a:cubicBezTo>
                          <a:pt x="166356" y="107421"/>
                          <a:pt x="63698" y="238125"/>
                          <a:pt x="25598" y="412750"/>
                        </a:cubicBezTo>
                        <a:cubicBezTo>
                          <a:pt x="-12502" y="587375"/>
                          <a:pt x="-6152" y="884767"/>
                          <a:pt x="31948" y="1047750"/>
                        </a:cubicBezTo>
                        <a:cubicBezTo>
                          <a:pt x="70048" y="1210733"/>
                          <a:pt x="254198" y="1390650"/>
                          <a:pt x="254198" y="1390650"/>
                        </a:cubicBezTo>
                      </a:path>
                    </a:pathLst>
                  </a:custGeom>
                  <a:ln>
                    <a:solidFill>
                      <a:srgbClr val="000000"/>
                    </a:solidFill>
                  </a:ln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ja-JP" altLang="en-US" sz="12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charset="0"/>
                      <a:ea typeface="ＭＳ Ｐゴシック" charset="0"/>
                      <a:cs typeface="ＭＳ Ｐゴシック" charset="0"/>
                    </a:endParaRPr>
                  </a:p>
                </p:txBody>
              </p:sp>
              <p:cxnSp>
                <p:nvCxnSpPr>
                  <p:cNvPr id="126" name="直線コネクタ 125">
                    <a:extLst>
                      <a:ext uri="{FF2B5EF4-FFF2-40B4-BE49-F238E27FC236}">
                        <a16:creationId xmlns:a16="http://schemas.microsoft.com/office/drawing/2014/main" id="{D6DB1F85-6E77-BA4B-A5E3-6DEF44D8C8FC}"/>
                      </a:ext>
                    </a:extLst>
                  </p:cNvPr>
                  <p:cNvCxnSpPr>
                    <a:endCxn id="125" idx="0"/>
                  </p:cNvCxnSpPr>
                  <p:nvPr/>
                </p:nvCxnSpPr>
                <p:spPr bwMode="auto">
                  <a:xfrm>
                    <a:off x="4932040" y="2492896"/>
                    <a:ext cx="620588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127" name="直線コネクタ 126">
                    <a:extLst>
                      <a:ext uri="{FF2B5EF4-FFF2-40B4-BE49-F238E27FC236}">
                        <a16:creationId xmlns:a16="http://schemas.microsoft.com/office/drawing/2014/main" id="{B8447B8C-DA9B-084A-9A86-7E76B31FF0F8}"/>
                      </a:ext>
                    </a:extLst>
                  </p:cNvPr>
                  <p:cNvCxnSpPr/>
                  <p:nvPr/>
                </p:nvCxnSpPr>
                <p:spPr bwMode="auto">
                  <a:xfrm>
                    <a:off x="4932040" y="3880098"/>
                    <a:ext cx="620588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</p:cxnSp>
              <p:sp>
                <p:nvSpPr>
                  <p:cNvPr id="128" name="フリーフォーム 127">
                    <a:extLst>
                      <a:ext uri="{FF2B5EF4-FFF2-40B4-BE49-F238E27FC236}">
                        <a16:creationId xmlns:a16="http://schemas.microsoft.com/office/drawing/2014/main" id="{2BD9543A-3499-B341-8867-B9A9A697FE09}"/>
                      </a:ext>
                    </a:extLst>
                  </p:cNvPr>
                  <p:cNvSpPr/>
                  <p:nvPr/>
                </p:nvSpPr>
                <p:spPr>
                  <a:xfrm flipH="1">
                    <a:off x="4932040" y="2492896"/>
                    <a:ext cx="188540" cy="1390650"/>
                  </a:xfrm>
                  <a:custGeom>
                    <a:avLst/>
                    <a:gdLst>
                      <a:gd name="connsiteX0" fmla="*/ 242996 w 287446"/>
                      <a:gd name="connsiteY0" fmla="*/ 0 h 1358900"/>
                      <a:gd name="connsiteX1" fmla="*/ 20746 w 287446"/>
                      <a:gd name="connsiteY1" fmla="*/ 381000 h 1358900"/>
                      <a:gd name="connsiteX2" fmla="*/ 39796 w 287446"/>
                      <a:gd name="connsiteY2" fmla="*/ 996950 h 1358900"/>
                      <a:gd name="connsiteX3" fmla="*/ 287446 w 287446"/>
                      <a:gd name="connsiteY3" fmla="*/ 1358900 h 1358900"/>
                      <a:gd name="connsiteX0" fmla="*/ 242996 w 287446"/>
                      <a:gd name="connsiteY0" fmla="*/ 0 h 1377950"/>
                      <a:gd name="connsiteX1" fmla="*/ 20746 w 287446"/>
                      <a:gd name="connsiteY1" fmla="*/ 400050 h 1377950"/>
                      <a:gd name="connsiteX2" fmla="*/ 39796 w 287446"/>
                      <a:gd name="connsiteY2" fmla="*/ 1016000 h 1377950"/>
                      <a:gd name="connsiteX3" fmla="*/ 287446 w 287446"/>
                      <a:gd name="connsiteY3" fmla="*/ 1377950 h 1377950"/>
                      <a:gd name="connsiteX0" fmla="*/ 297433 w 297433"/>
                      <a:gd name="connsiteY0" fmla="*/ 0 h 1390650"/>
                      <a:gd name="connsiteX1" fmla="*/ 24383 w 297433"/>
                      <a:gd name="connsiteY1" fmla="*/ 412750 h 1390650"/>
                      <a:gd name="connsiteX2" fmla="*/ 43433 w 297433"/>
                      <a:gd name="connsiteY2" fmla="*/ 1028700 h 1390650"/>
                      <a:gd name="connsiteX3" fmla="*/ 291083 w 297433"/>
                      <a:gd name="connsiteY3" fmla="*/ 1390650 h 1390650"/>
                      <a:gd name="connsiteX0" fmla="*/ 281909 w 281909"/>
                      <a:gd name="connsiteY0" fmla="*/ 0 h 1390650"/>
                      <a:gd name="connsiteX1" fmla="*/ 34259 w 281909"/>
                      <a:gd name="connsiteY1" fmla="*/ 412750 h 1390650"/>
                      <a:gd name="connsiteX2" fmla="*/ 27909 w 281909"/>
                      <a:gd name="connsiteY2" fmla="*/ 1028700 h 1390650"/>
                      <a:gd name="connsiteX3" fmla="*/ 275559 w 281909"/>
                      <a:gd name="connsiteY3" fmla="*/ 1390650 h 1390650"/>
                      <a:gd name="connsiteX0" fmla="*/ 274825 w 274825"/>
                      <a:gd name="connsiteY0" fmla="*/ 0 h 1390650"/>
                      <a:gd name="connsiteX1" fmla="*/ 27175 w 274825"/>
                      <a:gd name="connsiteY1" fmla="*/ 412750 h 1390650"/>
                      <a:gd name="connsiteX2" fmla="*/ 33525 w 274825"/>
                      <a:gd name="connsiteY2" fmla="*/ 1041400 h 1390650"/>
                      <a:gd name="connsiteX3" fmla="*/ 268475 w 274825"/>
                      <a:gd name="connsiteY3" fmla="*/ 1390650 h 1390650"/>
                      <a:gd name="connsiteX0" fmla="*/ 259253 w 259253"/>
                      <a:gd name="connsiteY0" fmla="*/ 0 h 1390650"/>
                      <a:gd name="connsiteX1" fmla="*/ 43353 w 259253"/>
                      <a:gd name="connsiteY1" fmla="*/ 412750 h 1390650"/>
                      <a:gd name="connsiteX2" fmla="*/ 17953 w 259253"/>
                      <a:gd name="connsiteY2" fmla="*/ 1041400 h 1390650"/>
                      <a:gd name="connsiteX3" fmla="*/ 252903 w 259253"/>
                      <a:gd name="connsiteY3" fmla="*/ 1390650 h 1390650"/>
                      <a:gd name="connsiteX0" fmla="*/ 267627 w 267627"/>
                      <a:gd name="connsiteY0" fmla="*/ 0 h 1390650"/>
                      <a:gd name="connsiteX1" fmla="*/ 32677 w 267627"/>
                      <a:gd name="connsiteY1" fmla="*/ 412750 h 1390650"/>
                      <a:gd name="connsiteX2" fmla="*/ 26327 w 267627"/>
                      <a:gd name="connsiteY2" fmla="*/ 1041400 h 1390650"/>
                      <a:gd name="connsiteX3" fmla="*/ 261277 w 267627"/>
                      <a:gd name="connsiteY3" fmla="*/ 1390650 h 1390650"/>
                      <a:gd name="connsiteX0" fmla="*/ 260548 w 260548"/>
                      <a:gd name="connsiteY0" fmla="*/ 0 h 1390650"/>
                      <a:gd name="connsiteX1" fmla="*/ 25598 w 260548"/>
                      <a:gd name="connsiteY1" fmla="*/ 412750 h 1390650"/>
                      <a:gd name="connsiteX2" fmla="*/ 31948 w 260548"/>
                      <a:gd name="connsiteY2" fmla="*/ 1047750 h 1390650"/>
                      <a:gd name="connsiteX3" fmla="*/ 254198 w 260548"/>
                      <a:gd name="connsiteY3" fmla="*/ 1390650 h 13906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60548" h="1390650">
                        <a:moveTo>
                          <a:pt x="260548" y="0"/>
                        </a:moveTo>
                        <a:cubicBezTo>
                          <a:pt x="166356" y="107421"/>
                          <a:pt x="63698" y="238125"/>
                          <a:pt x="25598" y="412750"/>
                        </a:cubicBezTo>
                        <a:cubicBezTo>
                          <a:pt x="-12502" y="587375"/>
                          <a:pt x="-6152" y="884767"/>
                          <a:pt x="31948" y="1047750"/>
                        </a:cubicBezTo>
                        <a:cubicBezTo>
                          <a:pt x="70048" y="1210733"/>
                          <a:pt x="254198" y="1390650"/>
                          <a:pt x="254198" y="1390650"/>
                        </a:cubicBezTo>
                      </a:path>
                    </a:pathLst>
                  </a:custGeom>
                  <a:ln>
                    <a:solidFill>
                      <a:srgbClr val="000000"/>
                    </a:solidFill>
                  </a:ln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ja-JP" altLang="en-US" sz="12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charset="0"/>
                      <a:ea typeface="ＭＳ Ｐゴシック" charset="0"/>
                      <a:cs typeface="ＭＳ Ｐゴシック" charset="0"/>
                    </a:endParaRPr>
                  </a:p>
                </p:txBody>
              </p:sp>
            </p:grpSp>
            <p:cxnSp>
              <p:nvCxnSpPr>
                <p:cNvPr id="24" name="直線コネクタ 23">
                  <a:extLst>
                    <a:ext uri="{FF2B5EF4-FFF2-40B4-BE49-F238E27FC236}">
                      <a16:creationId xmlns:a16="http://schemas.microsoft.com/office/drawing/2014/main" id="{CB93357F-CCDD-A846-88A8-63F1CB680358}"/>
                    </a:ext>
                  </a:extLst>
                </p:cNvPr>
                <p:cNvCxnSpPr/>
                <p:nvPr/>
              </p:nvCxnSpPr>
              <p:spPr bwMode="auto">
                <a:xfrm flipH="1" flipV="1">
                  <a:off x="3380609" y="2243981"/>
                  <a:ext cx="1063250" cy="36004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25" name="直線コネクタ 24">
                  <a:extLst>
                    <a:ext uri="{FF2B5EF4-FFF2-40B4-BE49-F238E27FC236}">
                      <a16:creationId xmlns:a16="http://schemas.microsoft.com/office/drawing/2014/main" id="{72BB7AB6-1088-984D-9740-EE28E1033ABD}"/>
                    </a:ext>
                  </a:extLst>
                </p:cNvPr>
                <p:cNvCxnSpPr/>
                <p:nvPr/>
              </p:nvCxnSpPr>
              <p:spPr bwMode="auto">
                <a:xfrm flipH="1">
                  <a:off x="2876950" y="2243981"/>
                  <a:ext cx="503659" cy="144909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26" name="直線コネクタ 25">
                  <a:extLst>
                    <a:ext uri="{FF2B5EF4-FFF2-40B4-BE49-F238E27FC236}">
                      <a16:creationId xmlns:a16="http://schemas.microsoft.com/office/drawing/2014/main" id="{241D544A-7ACD-3C47-8713-F88D38EB7676}"/>
                    </a:ext>
                  </a:extLst>
                </p:cNvPr>
                <p:cNvCxnSpPr/>
                <p:nvPr/>
              </p:nvCxnSpPr>
              <p:spPr bwMode="auto">
                <a:xfrm flipH="1">
                  <a:off x="2353733" y="2388891"/>
                  <a:ext cx="529916" cy="24109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27" name="直線コネクタ 26">
                  <a:extLst>
                    <a:ext uri="{FF2B5EF4-FFF2-40B4-BE49-F238E27FC236}">
                      <a16:creationId xmlns:a16="http://schemas.microsoft.com/office/drawing/2014/main" id="{7F80D33E-99D0-D449-A28F-6F09ED1D6031}"/>
                    </a:ext>
                  </a:extLst>
                </p:cNvPr>
                <p:cNvCxnSpPr/>
                <p:nvPr/>
              </p:nvCxnSpPr>
              <p:spPr bwMode="auto">
                <a:xfrm flipH="1">
                  <a:off x="3380609" y="2604021"/>
                  <a:ext cx="1063250" cy="36004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28" name="直線コネクタ 27">
                  <a:extLst>
                    <a:ext uri="{FF2B5EF4-FFF2-40B4-BE49-F238E27FC236}">
                      <a16:creationId xmlns:a16="http://schemas.microsoft.com/office/drawing/2014/main" id="{46C01B3F-F517-4F42-8CB6-D8055C5EA582}"/>
                    </a:ext>
                  </a:extLst>
                </p:cNvPr>
                <p:cNvCxnSpPr/>
                <p:nvPr/>
              </p:nvCxnSpPr>
              <p:spPr bwMode="auto">
                <a:xfrm flipH="1" flipV="1">
                  <a:off x="2876950" y="2819152"/>
                  <a:ext cx="503659" cy="144909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29" name="直線コネクタ 28">
                  <a:extLst>
                    <a:ext uri="{FF2B5EF4-FFF2-40B4-BE49-F238E27FC236}">
                      <a16:creationId xmlns:a16="http://schemas.microsoft.com/office/drawing/2014/main" id="{21E19D59-BF5B-974C-B775-B13BC623D9A0}"/>
                    </a:ext>
                  </a:extLst>
                </p:cNvPr>
                <p:cNvCxnSpPr/>
                <p:nvPr/>
              </p:nvCxnSpPr>
              <p:spPr bwMode="auto">
                <a:xfrm flipH="1" flipV="1">
                  <a:off x="2472267" y="2806700"/>
                  <a:ext cx="411383" cy="12453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  <p:grpSp>
              <p:nvGrpSpPr>
                <p:cNvPr id="30" name="図形グループ 24">
                  <a:extLst>
                    <a:ext uri="{FF2B5EF4-FFF2-40B4-BE49-F238E27FC236}">
                      <a16:creationId xmlns:a16="http://schemas.microsoft.com/office/drawing/2014/main" id="{1B4EDE1C-C06F-9D42-AF79-9AC717D2A0C1}"/>
                    </a:ext>
                  </a:extLst>
                </p:cNvPr>
                <p:cNvGrpSpPr/>
                <p:nvPr/>
              </p:nvGrpSpPr>
              <p:grpSpPr>
                <a:xfrm>
                  <a:off x="4431159" y="1883941"/>
                  <a:ext cx="4117156" cy="1440160"/>
                  <a:chOff x="238820" y="3212976"/>
                  <a:chExt cx="4117156" cy="1440160"/>
                </a:xfrm>
              </p:grpSpPr>
              <p:grpSp>
                <p:nvGrpSpPr>
                  <p:cNvPr id="89" name="図形グループ 71">
                    <a:extLst>
                      <a:ext uri="{FF2B5EF4-FFF2-40B4-BE49-F238E27FC236}">
                        <a16:creationId xmlns:a16="http://schemas.microsoft.com/office/drawing/2014/main" id="{4410E8D9-57C0-BF42-AC82-DBC6FBFFD19C}"/>
                      </a:ext>
                    </a:extLst>
                  </p:cNvPr>
                  <p:cNvGrpSpPr/>
                  <p:nvPr/>
                </p:nvGrpSpPr>
                <p:grpSpPr>
                  <a:xfrm>
                    <a:off x="1162877" y="3212976"/>
                    <a:ext cx="2279518" cy="1440160"/>
                    <a:chOff x="1162877" y="3429000"/>
                    <a:chExt cx="2279518" cy="1008112"/>
                  </a:xfrm>
                </p:grpSpPr>
                <p:grpSp>
                  <p:nvGrpSpPr>
                    <p:cNvPr id="109" name="図形グループ 84">
                      <a:extLst>
                        <a:ext uri="{FF2B5EF4-FFF2-40B4-BE49-F238E27FC236}">
                          <a16:creationId xmlns:a16="http://schemas.microsoft.com/office/drawing/2014/main" id="{12FAF1F4-B243-3142-9389-E54AEBFD3CF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162877" y="3429000"/>
                      <a:ext cx="304911" cy="1008112"/>
                      <a:chOff x="2877056" y="2542406"/>
                      <a:chExt cx="515332" cy="1390650"/>
                    </a:xfrm>
                  </p:grpSpPr>
                  <p:sp>
                    <p:nvSpPr>
                      <p:cNvPr id="123" name="フリーフォーム 122">
                        <a:extLst>
                          <a:ext uri="{FF2B5EF4-FFF2-40B4-BE49-F238E27FC236}">
                            <a16:creationId xmlns:a16="http://schemas.microsoft.com/office/drawing/2014/main" id="{1D653ECD-E488-AA46-8E78-474D18D4435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877056" y="2542406"/>
                        <a:ext cx="260548" cy="1390650"/>
                      </a:xfrm>
                      <a:custGeom>
                        <a:avLst/>
                        <a:gdLst>
                          <a:gd name="connsiteX0" fmla="*/ 242996 w 287446"/>
                          <a:gd name="connsiteY0" fmla="*/ 0 h 1358900"/>
                          <a:gd name="connsiteX1" fmla="*/ 20746 w 287446"/>
                          <a:gd name="connsiteY1" fmla="*/ 381000 h 1358900"/>
                          <a:gd name="connsiteX2" fmla="*/ 39796 w 287446"/>
                          <a:gd name="connsiteY2" fmla="*/ 996950 h 1358900"/>
                          <a:gd name="connsiteX3" fmla="*/ 287446 w 287446"/>
                          <a:gd name="connsiteY3" fmla="*/ 1358900 h 1358900"/>
                          <a:gd name="connsiteX0" fmla="*/ 242996 w 287446"/>
                          <a:gd name="connsiteY0" fmla="*/ 0 h 1377950"/>
                          <a:gd name="connsiteX1" fmla="*/ 20746 w 287446"/>
                          <a:gd name="connsiteY1" fmla="*/ 400050 h 1377950"/>
                          <a:gd name="connsiteX2" fmla="*/ 39796 w 287446"/>
                          <a:gd name="connsiteY2" fmla="*/ 1016000 h 1377950"/>
                          <a:gd name="connsiteX3" fmla="*/ 287446 w 287446"/>
                          <a:gd name="connsiteY3" fmla="*/ 1377950 h 1377950"/>
                          <a:gd name="connsiteX0" fmla="*/ 297433 w 297433"/>
                          <a:gd name="connsiteY0" fmla="*/ 0 h 1390650"/>
                          <a:gd name="connsiteX1" fmla="*/ 24383 w 297433"/>
                          <a:gd name="connsiteY1" fmla="*/ 412750 h 1390650"/>
                          <a:gd name="connsiteX2" fmla="*/ 43433 w 297433"/>
                          <a:gd name="connsiteY2" fmla="*/ 1028700 h 1390650"/>
                          <a:gd name="connsiteX3" fmla="*/ 291083 w 297433"/>
                          <a:gd name="connsiteY3" fmla="*/ 1390650 h 1390650"/>
                          <a:gd name="connsiteX0" fmla="*/ 281909 w 281909"/>
                          <a:gd name="connsiteY0" fmla="*/ 0 h 1390650"/>
                          <a:gd name="connsiteX1" fmla="*/ 34259 w 281909"/>
                          <a:gd name="connsiteY1" fmla="*/ 412750 h 1390650"/>
                          <a:gd name="connsiteX2" fmla="*/ 27909 w 281909"/>
                          <a:gd name="connsiteY2" fmla="*/ 1028700 h 1390650"/>
                          <a:gd name="connsiteX3" fmla="*/ 275559 w 281909"/>
                          <a:gd name="connsiteY3" fmla="*/ 1390650 h 1390650"/>
                          <a:gd name="connsiteX0" fmla="*/ 274825 w 274825"/>
                          <a:gd name="connsiteY0" fmla="*/ 0 h 1390650"/>
                          <a:gd name="connsiteX1" fmla="*/ 27175 w 274825"/>
                          <a:gd name="connsiteY1" fmla="*/ 412750 h 1390650"/>
                          <a:gd name="connsiteX2" fmla="*/ 33525 w 274825"/>
                          <a:gd name="connsiteY2" fmla="*/ 1041400 h 1390650"/>
                          <a:gd name="connsiteX3" fmla="*/ 268475 w 274825"/>
                          <a:gd name="connsiteY3" fmla="*/ 1390650 h 1390650"/>
                          <a:gd name="connsiteX0" fmla="*/ 259253 w 259253"/>
                          <a:gd name="connsiteY0" fmla="*/ 0 h 1390650"/>
                          <a:gd name="connsiteX1" fmla="*/ 43353 w 259253"/>
                          <a:gd name="connsiteY1" fmla="*/ 412750 h 1390650"/>
                          <a:gd name="connsiteX2" fmla="*/ 17953 w 259253"/>
                          <a:gd name="connsiteY2" fmla="*/ 1041400 h 1390650"/>
                          <a:gd name="connsiteX3" fmla="*/ 252903 w 259253"/>
                          <a:gd name="connsiteY3" fmla="*/ 1390650 h 1390650"/>
                          <a:gd name="connsiteX0" fmla="*/ 267627 w 267627"/>
                          <a:gd name="connsiteY0" fmla="*/ 0 h 1390650"/>
                          <a:gd name="connsiteX1" fmla="*/ 32677 w 267627"/>
                          <a:gd name="connsiteY1" fmla="*/ 412750 h 1390650"/>
                          <a:gd name="connsiteX2" fmla="*/ 26327 w 267627"/>
                          <a:gd name="connsiteY2" fmla="*/ 1041400 h 1390650"/>
                          <a:gd name="connsiteX3" fmla="*/ 261277 w 267627"/>
                          <a:gd name="connsiteY3" fmla="*/ 1390650 h 1390650"/>
                          <a:gd name="connsiteX0" fmla="*/ 260548 w 260548"/>
                          <a:gd name="connsiteY0" fmla="*/ 0 h 1390650"/>
                          <a:gd name="connsiteX1" fmla="*/ 25598 w 260548"/>
                          <a:gd name="connsiteY1" fmla="*/ 412750 h 1390650"/>
                          <a:gd name="connsiteX2" fmla="*/ 31948 w 260548"/>
                          <a:gd name="connsiteY2" fmla="*/ 1047750 h 1390650"/>
                          <a:gd name="connsiteX3" fmla="*/ 254198 w 260548"/>
                          <a:gd name="connsiteY3" fmla="*/ 1390650 h 139065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60548" h="1390650">
                            <a:moveTo>
                              <a:pt x="260548" y="0"/>
                            </a:moveTo>
                            <a:cubicBezTo>
                              <a:pt x="166356" y="107421"/>
                              <a:pt x="63698" y="238125"/>
                              <a:pt x="25598" y="412750"/>
                            </a:cubicBezTo>
                            <a:cubicBezTo>
                              <a:pt x="-12502" y="587375"/>
                              <a:pt x="-6152" y="884767"/>
                              <a:pt x="31948" y="1047750"/>
                            </a:cubicBezTo>
                            <a:cubicBezTo>
                              <a:pt x="70048" y="1210733"/>
                              <a:pt x="254198" y="1390650"/>
                              <a:pt x="254198" y="1390650"/>
                            </a:cubicBezTo>
                          </a:path>
                        </a:pathLst>
                      </a:custGeom>
                      <a:ln>
                        <a:solidFill>
                          <a:schemeClr val="tx1"/>
                        </a:solidFill>
                      </a:ln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endParaRPr>
                      </a:p>
                    </p:txBody>
                  </p:sp>
                  <p:sp>
                    <p:nvSpPr>
                      <p:cNvPr id="124" name="フリーフォーム 123">
                        <a:extLst>
                          <a:ext uri="{FF2B5EF4-FFF2-40B4-BE49-F238E27FC236}">
                            <a16:creationId xmlns:a16="http://schemas.microsoft.com/office/drawing/2014/main" id="{26C4B503-6AB2-7A43-8E40-AC2DCD3F4896}"/>
                          </a:ext>
                        </a:extLst>
                      </p:cNvPr>
                      <p:cNvSpPr/>
                      <p:nvPr/>
                    </p:nvSpPr>
                    <p:spPr>
                      <a:xfrm flipH="1">
                        <a:off x="3131840" y="2542406"/>
                        <a:ext cx="260548" cy="1390650"/>
                      </a:xfrm>
                      <a:custGeom>
                        <a:avLst/>
                        <a:gdLst>
                          <a:gd name="connsiteX0" fmla="*/ 242996 w 287446"/>
                          <a:gd name="connsiteY0" fmla="*/ 0 h 1358900"/>
                          <a:gd name="connsiteX1" fmla="*/ 20746 w 287446"/>
                          <a:gd name="connsiteY1" fmla="*/ 381000 h 1358900"/>
                          <a:gd name="connsiteX2" fmla="*/ 39796 w 287446"/>
                          <a:gd name="connsiteY2" fmla="*/ 996950 h 1358900"/>
                          <a:gd name="connsiteX3" fmla="*/ 287446 w 287446"/>
                          <a:gd name="connsiteY3" fmla="*/ 1358900 h 1358900"/>
                          <a:gd name="connsiteX0" fmla="*/ 242996 w 287446"/>
                          <a:gd name="connsiteY0" fmla="*/ 0 h 1377950"/>
                          <a:gd name="connsiteX1" fmla="*/ 20746 w 287446"/>
                          <a:gd name="connsiteY1" fmla="*/ 400050 h 1377950"/>
                          <a:gd name="connsiteX2" fmla="*/ 39796 w 287446"/>
                          <a:gd name="connsiteY2" fmla="*/ 1016000 h 1377950"/>
                          <a:gd name="connsiteX3" fmla="*/ 287446 w 287446"/>
                          <a:gd name="connsiteY3" fmla="*/ 1377950 h 1377950"/>
                          <a:gd name="connsiteX0" fmla="*/ 297433 w 297433"/>
                          <a:gd name="connsiteY0" fmla="*/ 0 h 1390650"/>
                          <a:gd name="connsiteX1" fmla="*/ 24383 w 297433"/>
                          <a:gd name="connsiteY1" fmla="*/ 412750 h 1390650"/>
                          <a:gd name="connsiteX2" fmla="*/ 43433 w 297433"/>
                          <a:gd name="connsiteY2" fmla="*/ 1028700 h 1390650"/>
                          <a:gd name="connsiteX3" fmla="*/ 291083 w 297433"/>
                          <a:gd name="connsiteY3" fmla="*/ 1390650 h 1390650"/>
                          <a:gd name="connsiteX0" fmla="*/ 281909 w 281909"/>
                          <a:gd name="connsiteY0" fmla="*/ 0 h 1390650"/>
                          <a:gd name="connsiteX1" fmla="*/ 34259 w 281909"/>
                          <a:gd name="connsiteY1" fmla="*/ 412750 h 1390650"/>
                          <a:gd name="connsiteX2" fmla="*/ 27909 w 281909"/>
                          <a:gd name="connsiteY2" fmla="*/ 1028700 h 1390650"/>
                          <a:gd name="connsiteX3" fmla="*/ 275559 w 281909"/>
                          <a:gd name="connsiteY3" fmla="*/ 1390650 h 1390650"/>
                          <a:gd name="connsiteX0" fmla="*/ 274825 w 274825"/>
                          <a:gd name="connsiteY0" fmla="*/ 0 h 1390650"/>
                          <a:gd name="connsiteX1" fmla="*/ 27175 w 274825"/>
                          <a:gd name="connsiteY1" fmla="*/ 412750 h 1390650"/>
                          <a:gd name="connsiteX2" fmla="*/ 33525 w 274825"/>
                          <a:gd name="connsiteY2" fmla="*/ 1041400 h 1390650"/>
                          <a:gd name="connsiteX3" fmla="*/ 268475 w 274825"/>
                          <a:gd name="connsiteY3" fmla="*/ 1390650 h 1390650"/>
                          <a:gd name="connsiteX0" fmla="*/ 259253 w 259253"/>
                          <a:gd name="connsiteY0" fmla="*/ 0 h 1390650"/>
                          <a:gd name="connsiteX1" fmla="*/ 43353 w 259253"/>
                          <a:gd name="connsiteY1" fmla="*/ 412750 h 1390650"/>
                          <a:gd name="connsiteX2" fmla="*/ 17953 w 259253"/>
                          <a:gd name="connsiteY2" fmla="*/ 1041400 h 1390650"/>
                          <a:gd name="connsiteX3" fmla="*/ 252903 w 259253"/>
                          <a:gd name="connsiteY3" fmla="*/ 1390650 h 1390650"/>
                          <a:gd name="connsiteX0" fmla="*/ 267627 w 267627"/>
                          <a:gd name="connsiteY0" fmla="*/ 0 h 1390650"/>
                          <a:gd name="connsiteX1" fmla="*/ 32677 w 267627"/>
                          <a:gd name="connsiteY1" fmla="*/ 412750 h 1390650"/>
                          <a:gd name="connsiteX2" fmla="*/ 26327 w 267627"/>
                          <a:gd name="connsiteY2" fmla="*/ 1041400 h 1390650"/>
                          <a:gd name="connsiteX3" fmla="*/ 261277 w 267627"/>
                          <a:gd name="connsiteY3" fmla="*/ 1390650 h 1390650"/>
                          <a:gd name="connsiteX0" fmla="*/ 260548 w 260548"/>
                          <a:gd name="connsiteY0" fmla="*/ 0 h 1390650"/>
                          <a:gd name="connsiteX1" fmla="*/ 25598 w 260548"/>
                          <a:gd name="connsiteY1" fmla="*/ 412750 h 1390650"/>
                          <a:gd name="connsiteX2" fmla="*/ 31948 w 260548"/>
                          <a:gd name="connsiteY2" fmla="*/ 1047750 h 1390650"/>
                          <a:gd name="connsiteX3" fmla="*/ 254198 w 260548"/>
                          <a:gd name="connsiteY3" fmla="*/ 1390650 h 139065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60548" h="1390650">
                            <a:moveTo>
                              <a:pt x="260548" y="0"/>
                            </a:moveTo>
                            <a:cubicBezTo>
                              <a:pt x="166356" y="107421"/>
                              <a:pt x="63698" y="238125"/>
                              <a:pt x="25598" y="412750"/>
                            </a:cubicBezTo>
                            <a:cubicBezTo>
                              <a:pt x="-12502" y="587375"/>
                              <a:pt x="-6152" y="884767"/>
                              <a:pt x="31948" y="1047750"/>
                            </a:cubicBezTo>
                            <a:cubicBezTo>
                              <a:pt x="70048" y="1210733"/>
                              <a:pt x="254198" y="1390650"/>
                              <a:pt x="254198" y="1390650"/>
                            </a:cubicBezTo>
                          </a:path>
                        </a:pathLst>
                      </a:custGeom>
                      <a:ln>
                        <a:solidFill>
                          <a:schemeClr val="tx1"/>
                        </a:solidFill>
                      </a:ln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endParaRPr>
                      </a:p>
                    </p:txBody>
                  </p:sp>
                </p:grpSp>
                <p:grpSp>
                  <p:nvGrpSpPr>
                    <p:cNvPr id="110" name="図形グループ 85">
                      <a:extLst>
                        <a:ext uri="{FF2B5EF4-FFF2-40B4-BE49-F238E27FC236}">
                          <a16:creationId xmlns:a16="http://schemas.microsoft.com/office/drawing/2014/main" id="{71B26A38-A0EC-CF47-B29D-99F89B436DF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618556" y="3429000"/>
                      <a:ext cx="385386" cy="1008112"/>
                      <a:chOff x="4932040" y="2492896"/>
                      <a:chExt cx="620588" cy="1390650"/>
                    </a:xfrm>
                  </p:grpSpPr>
                  <p:sp>
                    <p:nvSpPr>
                      <p:cNvPr id="119" name="フリーフォーム 118">
                        <a:extLst>
                          <a:ext uri="{FF2B5EF4-FFF2-40B4-BE49-F238E27FC236}">
                            <a16:creationId xmlns:a16="http://schemas.microsoft.com/office/drawing/2014/main" id="{6E18F454-1FC3-5B48-BDFC-2A0A57A2920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364088" y="2492896"/>
                        <a:ext cx="188540" cy="1390650"/>
                      </a:xfrm>
                      <a:custGeom>
                        <a:avLst/>
                        <a:gdLst>
                          <a:gd name="connsiteX0" fmla="*/ 242996 w 287446"/>
                          <a:gd name="connsiteY0" fmla="*/ 0 h 1358900"/>
                          <a:gd name="connsiteX1" fmla="*/ 20746 w 287446"/>
                          <a:gd name="connsiteY1" fmla="*/ 381000 h 1358900"/>
                          <a:gd name="connsiteX2" fmla="*/ 39796 w 287446"/>
                          <a:gd name="connsiteY2" fmla="*/ 996950 h 1358900"/>
                          <a:gd name="connsiteX3" fmla="*/ 287446 w 287446"/>
                          <a:gd name="connsiteY3" fmla="*/ 1358900 h 1358900"/>
                          <a:gd name="connsiteX0" fmla="*/ 242996 w 287446"/>
                          <a:gd name="connsiteY0" fmla="*/ 0 h 1377950"/>
                          <a:gd name="connsiteX1" fmla="*/ 20746 w 287446"/>
                          <a:gd name="connsiteY1" fmla="*/ 400050 h 1377950"/>
                          <a:gd name="connsiteX2" fmla="*/ 39796 w 287446"/>
                          <a:gd name="connsiteY2" fmla="*/ 1016000 h 1377950"/>
                          <a:gd name="connsiteX3" fmla="*/ 287446 w 287446"/>
                          <a:gd name="connsiteY3" fmla="*/ 1377950 h 1377950"/>
                          <a:gd name="connsiteX0" fmla="*/ 297433 w 297433"/>
                          <a:gd name="connsiteY0" fmla="*/ 0 h 1390650"/>
                          <a:gd name="connsiteX1" fmla="*/ 24383 w 297433"/>
                          <a:gd name="connsiteY1" fmla="*/ 412750 h 1390650"/>
                          <a:gd name="connsiteX2" fmla="*/ 43433 w 297433"/>
                          <a:gd name="connsiteY2" fmla="*/ 1028700 h 1390650"/>
                          <a:gd name="connsiteX3" fmla="*/ 291083 w 297433"/>
                          <a:gd name="connsiteY3" fmla="*/ 1390650 h 1390650"/>
                          <a:gd name="connsiteX0" fmla="*/ 281909 w 281909"/>
                          <a:gd name="connsiteY0" fmla="*/ 0 h 1390650"/>
                          <a:gd name="connsiteX1" fmla="*/ 34259 w 281909"/>
                          <a:gd name="connsiteY1" fmla="*/ 412750 h 1390650"/>
                          <a:gd name="connsiteX2" fmla="*/ 27909 w 281909"/>
                          <a:gd name="connsiteY2" fmla="*/ 1028700 h 1390650"/>
                          <a:gd name="connsiteX3" fmla="*/ 275559 w 281909"/>
                          <a:gd name="connsiteY3" fmla="*/ 1390650 h 1390650"/>
                          <a:gd name="connsiteX0" fmla="*/ 274825 w 274825"/>
                          <a:gd name="connsiteY0" fmla="*/ 0 h 1390650"/>
                          <a:gd name="connsiteX1" fmla="*/ 27175 w 274825"/>
                          <a:gd name="connsiteY1" fmla="*/ 412750 h 1390650"/>
                          <a:gd name="connsiteX2" fmla="*/ 33525 w 274825"/>
                          <a:gd name="connsiteY2" fmla="*/ 1041400 h 1390650"/>
                          <a:gd name="connsiteX3" fmla="*/ 268475 w 274825"/>
                          <a:gd name="connsiteY3" fmla="*/ 1390650 h 1390650"/>
                          <a:gd name="connsiteX0" fmla="*/ 259253 w 259253"/>
                          <a:gd name="connsiteY0" fmla="*/ 0 h 1390650"/>
                          <a:gd name="connsiteX1" fmla="*/ 43353 w 259253"/>
                          <a:gd name="connsiteY1" fmla="*/ 412750 h 1390650"/>
                          <a:gd name="connsiteX2" fmla="*/ 17953 w 259253"/>
                          <a:gd name="connsiteY2" fmla="*/ 1041400 h 1390650"/>
                          <a:gd name="connsiteX3" fmla="*/ 252903 w 259253"/>
                          <a:gd name="connsiteY3" fmla="*/ 1390650 h 1390650"/>
                          <a:gd name="connsiteX0" fmla="*/ 267627 w 267627"/>
                          <a:gd name="connsiteY0" fmla="*/ 0 h 1390650"/>
                          <a:gd name="connsiteX1" fmla="*/ 32677 w 267627"/>
                          <a:gd name="connsiteY1" fmla="*/ 412750 h 1390650"/>
                          <a:gd name="connsiteX2" fmla="*/ 26327 w 267627"/>
                          <a:gd name="connsiteY2" fmla="*/ 1041400 h 1390650"/>
                          <a:gd name="connsiteX3" fmla="*/ 261277 w 267627"/>
                          <a:gd name="connsiteY3" fmla="*/ 1390650 h 1390650"/>
                          <a:gd name="connsiteX0" fmla="*/ 260548 w 260548"/>
                          <a:gd name="connsiteY0" fmla="*/ 0 h 1390650"/>
                          <a:gd name="connsiteX1" fmla="*/ 25598 w 260548"/>
                          <a:gd name="connsiteY1" fmla="*/ 412750 h 1390650"/>
                          <a:gd name="connsiteX2" fmla="*/ 31948 w 260548"/>
                          <a:gd name="connsiteY2" fmla="*/ 1047750 h 1390650"/>
                          <a:gd name="connsiteX3" fmla="*/ 254198 w 260548"/>
                          <a:gd name="connsiteY3" fmla="*/ 1390650 h 139065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60548" h="1390650">
                            <a:moveTo>
                              <a:pt x="260548" y="0"/>
                            </a:moveTo>
                            <a:cubicBezTo>
                              <a:pt x="166356" y="107421"/>
                              <a:pt x="63698" y="238125"/>
                              <a:pt x="25598" y="412750"/>
                            </a:cubicBezTo>
                            <a:cubicBezTo>
                              <a:pt x="-12502" y="587375"/>
                              <a:pt x="-6152" y="884767"/>
                              <a:pt x="31948" y="1047750"/>
                            </a:cubicBezTo>
                            <a:cubicBezTo>
                              <a:pt x="70048" y="1210733"/>
                              <a:pt x="254198" y="1390650"/>
                              <a:pt x="254198" y="1390650"/>
                            </a:cubicBezTo>
                          </a:path>
                        </a:pathLst>
                      </a:custGeom>
                      <a:ln>
                        <a:solidFill>
                          <a:schemeClr val="tx1"/>
                        </a:solidFill>
                      </a:ln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endParaRPr>
                      </a:p>
                    </p:txBody>
                  </p:sp>
                  <p:cxnSp>
                    <p:nvCxnSpPr>
                      <p:cNvPr id="120" name="直線コネクタ 119">
                        <a:extLst>
                          <a:ext uri="{FF2B5EF4-FFF2-40B4-BE49-F238E27FC236}">
                            <a16:creationId xmlns:a16="http://schemas.microsoft.com/office/drawing/2014/main" id="{D12997EF-E6CB-434A-8211-069247C22DF0}"/>
                          </a:ext>
                        </a:extLst>
                      </p:cNvPr>
                      <p:cNvCxnSpPr>
                        <a:endCxn id="119" idx="0"/>
                      </p:cNvCxnSpPr>
                      <p:nvPr/>
                    </p:nvCxnSpPr>
                    <p:spPr bwMode="auto">
                      <a:xfrm>
                        <a:off x="4932040" y="2492896"/>
                        <a:ext cx="620588" cy="0"/>
                      </a:xfrm>
                      <a:prstGeom prst="line">
                        <a:avLst/>
                      </a:prstGeom>
                      <a:solidFill>
                        <a:schemeClr val="accent1"/>
                      </a:solidFill>
                      <a:ln w="952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cxnSp>
                  <p:cxnSp>
                    <p:nvCxnSpPr>
                      <p:cNvPr id="121" name="直線コネクタ 120">
                        <a:extLst>
                          <a:ext uri="{FF2B5EF4-FFF2-40B4-BE49-F238E27FC236}">
                            <a16:creationId xmlns:a16="http://schemas.microsoft.com/office/drawing/2014/main" id="{0B238350-CDE2-DD48-AD78-F047661C4A12}"/>
                          </a:ext>
                        </a:extLst>
                      </p:cNvPr>
                      <p:cNvCxnSpPr/>
                      <p:nvPr/>
                    </p:nvCxnSpPr>
                    <p:spPr bwMode="auto">
                      <a:xfrm>
                        <a:off x="4932040" y="3880098"/>
                        <a:ext cx="620588" cy="0"/>
                      </a:xfrm>
                      <a:prstGeom prst="line">
                        <a:avLst/>
                      </a:prstGeom>
                      <a:solidFill>
                        <a:schemeClr val="accent1"/>
                      </a:solidFill>
                      <a:ln w="952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cxnSp>
                  <p:sp>
                    <p:nvSpPr>
                      <p:cNvPr id="122" name="フリーフォーム 121">
                        <a:extLst>
                          <a:ext uri="{FF2B5EF4-FFF2-40B4-BE49-F238E27FC236}">
                            <a16:creationId xmlns:a16="http://schemas.microsoft.com/office/drawing/2014/main" id="{2AB05A1C-1E0B-754A-B3A9-3D3981368840}"/>
                          </a:ext>
                        </a:extLst>
                      </p:cNvPr>
                      <p:cNvSpPr/>
                      <p:nvPr/>
                    </p:nvSpPr>
                    <p:spPr>
                      <a:xfrm flipH="1">
                        <a:off x="4932040" y="2492896"/>
                        <a:ext cx="188540" cy="1390650"/>
                      </a:xfrm>
                      <a:custGeom>
                        <a:avLst/>
                        <a:gdLst>
                          <a:gd name="connsiteX0" fmla="*/ 242996 w 287446"/>
                          <a:gd name="connsiteY0" fmla="*/ 0 h 1358900"/>
                          <a:gd name="connsiteX1" fmla="*/ 20746 w 287446"/>
                          <a:gd name="connsiteY1" fmla="*/ 381000 h 1358900"/>
                          <a:gd name="connsiteX2" fmla="*/ 39796 w 287446"/>
                          <a:gd name="connsiteY2" fmla="*/ 996950 h 1358900"/>
                          <a:gd name="connsiteX3" fmla="*/ 287446 w 287446"/>
                          <a:gd name="connsiteY3" fmla="*/ 1358900 h 1358900"/>
                          <a:gd name="connsiteX0" fmla="*/ 242996 w 287446"/>
                          <a:gd name="connsiteY0" fmla="*/ 0 h 1377950"/>
                          <a:gd name="connsiteX1" fmla="*/ 20746 w 287446"/>
                          <a:gd name="connsiteY1" fmla="*/ 400050 h 1377950"/>
                          <a:gd name="connsiteX2" fmla="*/ 39796 w 287446"/>
                          <a:gd name="connsiteY2" fmla="*/ 1016000 h 1377950"/>
                          <a:gd name="connsiteX3" fmla="*/ 287446 w 287446"/>
                          <a:gd name="connsiteY3" fmla="*/ 1377950 h 1377950"/>
                          <a:gd name="connsiteX0" fmla="*/ 297433 w 297433"/>
                          <a:gd name="connsiteY0" fmla="*/ 0 h 1390650"/>
                          <a:gd name="connsiteX1" fmla="*/ 24383 w 297433"/>
                          <a:gd name="connsiteY1" fmla="*/ 412750 h 1390650"/>
                          <a:gd name="connsiteX2" fmla="*/ 43433 w 297433"/>
                          <a:gd name="connsiteY2" fmla="*/ 1028700 h 1390650"/>
                          <a:gd name="connsiteX3" fmla="*/ 291083 w 297433"/>
                          <a:gd name="connsiteY3" fmla="*/ 1390650 h 1390650"/>
                          <a:gd name="connsiteX0" fmla="*/ 281909 w 281909"/>
                          <a:gd name="connsiteY0" fmla="*/ 0 h 1390650"/>
                          <a:gd name="connsiteX1" fmla="*/ 34259 w 281909"/>
                          <a:gd name="connsiteY1" fmla="*/ 412750 h 1390650"/>
                          <a:gd name="connsiteX2" fmla="*/ 27909 w 281909"/>
                          <a:gd name="connsiteY2" fmla="*/ 1028700 h 1390650"/>
                          <a:gd name="connsiteX3" fmla="*/ 275559 w 281909"/>
                          <a:gd name="connsiteY3" fmla="*/ 1390650 h 1390650"/>
                          <a:gd name="connsiteX0" fmla="*/ 274825 w 274825"/>
                          <a:gd name="connsiteY0" fmla="*/ 0 h 1390650"/>
                          <a:gd name="connsiteX1" fmla="*/ 27175 w 274825"/>
                          <a:gd name="connsiteY1" fmla="*/ 412750 h 1390650"/>
                          <a:gd name="connsiteX2" fmla="*/ 33525 w 274825"/>
                          <a:gd name="connsiteY2" fmla="*/ 1041400 h 1390650"/>
                          <a:gd name="connsiteX3" fmla="*/ 268475 w 274825"/>
                          <a:gd name="connsiteY3" fmla="*/ 1390650 h 1390650"/>
                          <a:gd name="connsiteX0" fmla="*/ 259253 w 259253"/>
                          <a:gd name="connsiteY0" fmla="*/ 0 h 1390650"/>
                          <a:gd name="connsiteX1" fmla="*/ 43353 w 259253"/>
                          <a:gd name="connsiteY1" fmla="*/ 412750 h 1390650"/>
                          <a:gd name="connsiteX2" fmla="*/ 17953 w 259253"/>
                          <a:gd name="connsiteY2" fmla="*/ 1041400 h 1390650"/>
                          <a:gd name="connsiteX3" fmla="*/ 252903 w 259253"/>
                          <a:gd name="connsiteY3" fmla="*/ 1390650 h 1390650"/>
                          <a:gd name="connsiteX0" fmla="*/ 267627 w 267627"/>
                          <a:gd name="connsiteY0" fmla="*/ 0 h 1390650"/>
                          <a:gd name="connsiteX1" fmla="*/ 32677 w 267627"/>
                          <a:gd name="connsiteY1" fmla="*/ 412750 h 1390650"/>
                          <a:gd name="connsiteX2" fmla="*/ 26327 w 267627"/>
                          <a:gd name="connsiteY2" fmla="*/ 1041400 h 1390650"/>
                          <a:gd name="connsiteX3" fmla="*/ 261277 w 267627"/>
                          <a:gd name="connsiteY3" fmla="*/ 1390650 h 1390650"/>
                          <a:gd name="connsiteX0" fmla="*/ 260548 w 260548"/>
                          <a:gd name="connsiteY0" fmla="*/ 0 h 1390650"/>
                          <a:gd name="connsiteX1" fmla="*/ 25598 w 260548"/>
                          <a:gd name="connsiteY1" fmla="*/ 412750 h 1390650"/>
                          <a:gd name="connsiteX2" fmla="*/ 31948 w 260548"/>
                          <a:gd name="connsiteY2" fmla="*/ 1047750 h 1390650"/>
                          <a:gd name="connsiteX3" fmla="*/ 254198 w 260548"/>
                          <a:gd name="connsiteY3" fmla="*/ 1390650 h 139065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60548" h="1390650">
                            <a:moveTo>
                              <a:pt x="260548" y="0"/>
                            </a:moveTo>
                            <a:cubicBezTo>
                              <a:pt x="166356" y="107421"/>
                              <a:pt x="63698" y="238125"/>
                              <a:pt x="25598" y="412750"/>
                            </a:cubicBezTo>
                            <a:cubicBezTo>
                              <a:pt x="-12502" y="587375"/>
                              <a:pt x="-6152" y="884767"/>
                              <a:pt x="31948" y="1047750"/>
                            </a:cubicBezTo>
                            <a:cubicBezTo>
                              <a:pt x="70048" y="1210733"/>
                              <a:pt x="254198" y="1390650"/>
                              <a:pt x="254198" y="1390650"/>
                            </a:cubicBezTo>
                          </a:path>
                        </a:pathLst>
                      </a:custGeom>
                      <a:ln>
                        <a:solidFill>
                          <a:schemeClr val="tx1"/>
                        </a:solidFill>
                      </a:ln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endParaRPr>
                      </a:p>
                    </p:txBody>
                  </p:sp>
                </p:grpSp>
                <p:grpSp>
                  <p:nvGrpSpPr>
                    <p:cNvPr id="111" name="図形グループ 86">
                      <a:extLst>
                        <a:ext uri="{FF2B5EF4-FFF2-40B4-BE49-F238E27FC236}">
                          <a16:creationId xmlns:a16="http://schemas.microsoft.com/office/drawing/2014/main" id="{6576B69B-DD34-7C43-A007-02796BF3329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137484" y="3429000"/>
                      <a:ext cx="304911" cy="1008112"/>
                      <a:chOff x="2877056" y="2542406"/>
                      <a:chExt cx="515332" cy="1390650"/>
                    </a:xfrm>
                  </p:grpSpPr>
                  <p:sp>
                    <p:nvSpPr>
                      <p:cNvPr id="117" name="フリーフォーム 116">
                        <a:extLst>
                          <a:ext uri="{FF2B5EF4-FFF2-40B4-BE49-F238E27FC236}">
                            <a16:creationId xmlns:a16="http://schemas.microsoft.com/office/drawing/2014/main" id="{341E7697-554A-DD49-A607-FE0C14E8027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877056" y="2542406"/>
                        <a:ext cx="260548" cy="1390650"/>
                      </a:xfrm>
                      <a:custGeom>
                        <a:avLst/>
                        <a:gdLst>
                          <a:gd name="connsiteX0" fmla="*/ 242996 w 287446"/>
                          <a:gd name="connsiteY0" fmla="*/ 0 h 1358900"/>
                          <a:gd name="connsiteX1" fmla="*/ 20746 w 287446"/>
                          <a:gd name="connsiteY1" fmla="*/ 381000 h 1358900"/>
                          <a:gd name="connsiteX2" fmla="*/ 39796 w 287446"/>
                          <a:gd name="connsiteY2" fmla="*/ 996950 h 1358900"/>
                          <a:gd name="connsiteX3" fmla="*/ 287446 w 287446"/>
                          <a:gd name="connsiteY3" fmla="*/ 1358900 h 1358900"/>
                          <a:gd name="connsiteX0" fmla="*/ 242996 w 287446"/>
                          <a:gd name="connsiteY0" fmla="*/ 0 h 1377950"/>
                          <a:gd name="connsiteX1" fmla="*/ 20746 w 287446"/>
                          <a:gd name="connsiteY1" fmla="*/ 400050 h 1377950"/>
                          <a:gd name="connsiteX2" fmla="*/ 39796 w 287446"/>
                          <a:gd name="connsiteY2" fmla="*/ 1016000 h 1377950"/>
                          <a:gd name="connsiteX3" fmla="*/ 287446 w 287446"/>
                          <a:gd name="connsiteY3" fmla="*/ 1377950 h 1377950"/>
                          <a:gd name="connsiteX0" fmla="*/ 297433 w 297433"/>
                          <a:gd name="connsiteY0" fmla="*/ 0 h 1390650"/>
                          <a:gd name="connsiteX1" fmla="*/ 24383 w 297433"/>
                          <a:gd name="connsiteY1" fmla="*/ 412750 h 1390650"/>
                          <a:gd name="connsiteX2" fmla="*/ 43433 w 297433"/>
                          <a:gd name="connsiteY2" fmla="*/ 1028700 h 1390650"/>
                          <a:gd name="connsiteX3" fmla="*/ 291083 w 297433"/>
                          <a:gd name="connsiteY3" fmla="*/ 1390650 h 1390650"/>
                          <a:gd name="connsiteX0" fmla="*/ 281909 w 281909"/>
                          <a:gd name="connsiteY0" fmla="*/ 0 h 1390650"/>
                          <a:gd name="connsiteX1" fmla="*/ 34259 w 281909"/>
                          <a:gd name="connsiteY1" fmla="*/ 412750 h 1390650"/>
                          <a:gd name="connsiteX2" fmla="*/ 27909 w 281909"/>
                          <a:gd name="connsiteY2" fmla="*/ 1028700 h 1390650"/>
                          <a:gd name="connsiteX3" fmla="*/ 275559 w 281909"/>
                          <a:gd name="connsiteY3" fmla="*/ 1390650 h 1390650"/>
                          <a:gd name="connsiteX0" fmla="*/ 274825 w 274825"/>
                          <a:gd name="connsiteY0" fmla="*/ 0 h 1390650"/>
                          <a:gd name="connsiteX1" fmla="*/ 27175 w 274825"/>
                          <a:gd name="connsiteY1" fmla="*/ 412750 h 1390650"/>
                          <a:gd name="connsiteX2" fmla="*/ 33525 w 274825"/>
                          <a:gd name="connsiteY2" fmla="*/ 1041400 h 1390650"/>
                          <a:gd name="connsiteX3" fmla="*/ 268475 w 274825"/>
                          <a:gd name="connsiteY3" fmla="*/ 1390650 h 1390650"/>
                          <a:gd name="connsiteX0" fmla="*/ 259253 w 259253"/>
                          <a:gd name="connsiteY0" fmla="*/ 0 h 1390650"/>
                          <a:gd name="connsiteX1" fmla="*/ 43353 w 259253"/>
                          <a:gd name="connsiteY1" fmla="*/ 412750 h 1390650"/>
                          <a:gd name="connsiteX2" fmla="*/ 17953 w 259253"/>
                          <a:gd name="connsiteY2" fmla="*/ 1041400 h 1390650"/>
                          <a:gd name="connsiteX3" fmla="*/ 252903 w 259253"/>
                          <a:gd name="connsiteY3" fmla="*/ 1390650 h 1390650"/>
                          <a:gd name="connsiteX0" fmla="*/ 267627 w 267627"/>
                          <a:gd name="connsiteY0" fmla="*/ 0 h 1390650"/>
                          <a:gd name="connsiteX1" fmla="*/ 32677 w 267627"/>
                          <a:gd name="connsiteY1" fmla="*/ 412750 h 1390650"/>
                          <a:gd name="connsiteX2" fmla="*/ 26327 w 267627"/>
                          <a:gd name="connsiteY2" fmla="*/ 1041400 h 1390650"/>
                          <a:gd name="connsiteX3" fmla="*/ 261277 w 267627"/>
                          <a:gd name="connsiteY3" fmla="*/ 1390650 h 1390650"/>
                          <a:gd name="connsiteX0" fmla="*/ 260548 w 260548"/>
                          <a:gd name="connsiteY0" fmla="*/ 0 h 1390650"/>
                          <a:gd name="connsiteX1" fmla="*/ 25598 w 260548"/>
                          <a:gd name="connsiteY1" fmla="*/ 412750 h 1390650"/>
                          <a:gd name="connsiteX2" fmla="*/ 31948 w 260548"/>
                          <a:gd name="connsiteY2" fmla="*/ 1047750 h 1390650"/>
                          <a:gd name="connsiteX3" fmla="*/ 254198 w 260548"/>
                          <a:gd name="connsiteY3" fmla="*/ 1390650 h 139065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60548" h="1390650">
                            <a:moveTo>
                              <a:pt x="260548" y="0"/>
                            </a:moveTo>
                            <a:cubicBezTo>
                              <a:pt x="166356" y="107421"/>
                              <a:pt x="63698" y="238125"/>
                              <a:pt x="25598" y="412750"/>
                            </a:cubicBezTo>
                            <a:cubicBezTo>
                              <a:pt x="-12502" y="587375"/>
                              <a:pt x="-6152" y="884767"/>
                              <a:pt x="31948" y="1047750"/>
                            </a:cubicBezTo>
                            <a:cubicBezTo>
                              <a:pt x="70048" y="1210733"/>
                              <a:pt x="254198" y="1390650"/>
                              <a:pt x="254198" y="1390650"/>
                            </a:cubicBezTo>
                          </a:path>
                        </a:pathLst>
                      </a:custGeom>
                      <a:ln>
                        <a:solidFill>
                          <a:schemeClr val="tx1"/>
                        </a:solidFill>
                      </a:ln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endParaRPr>
                      </a:p>
                    </p:txBody>
                  </p:sp>
                  <p:sp>
                    <p:nvSpPr>
                      <p:cNvPr id="118" name="フリーフォーム 117">
                        <a:extLst>
                          <a:ext uri="{FF2B5EF4-FFF2-40B4-BE49-F238E27FC236}">
                            <a16:creationId xmlns:a16="http://schemas.microsoft.com/office/drawing/2014/main" id="{DDAB20CF-CEAB-DC49-B656-20A4C83EAFBF}"/>
                          </a:ext>
                        </a:extLst>
                      </p:cNvPr>
                      <p:cNvSpPr/>
                      <p:nvPr/>
                    </p:nvSpPr>
                    <p:spPr>
                      <a:xfrm flipH="1">
                        <a:off x="3131840" y="2542406"/>
                        <a:ext cx="260548" cy="1390650"/>
                      </a:xfrm>
                      <a:custGeom>
                        <a:avLst/>
                        <a:gdLst>
                          <a:gd name="connsiteX0" fmla="*/ 242996 w 287446"/>
                          <a:gd name="connsiteY0" fmla="*/ 0 h 1358900"/>
                          <a:gd name="connsiteX1" fmla="*/ 20746 w 287446"/>
                          <a:gd name="connsiteY1" fmla="*/ 381000 h 1358900"/>
                          <a:gd name="connsiteX2" fmla="*/ 39796 w 287446"/>
                          <a:gd name="connsiteY2" fmla="*/ 996950 h 1358900"/>
                          <a:gd name="connsiteX3" fmla="*/ 287446 w 287446"/>
                          <a:gd name="connsiteY3" fmla="*/ 1358900 h 1358900"/>
                          <a:gd name="connsiteX0" fmla="*/ 242996 w 287446"/>
                          <a:gd name="connsiteY0" fmla="*/ 0 h 1377950"/>
                          <a:gd name="connsiteX1" fmla="*/ 20746 w 287446"/>
                          <a:gd name="connsiteY1" fmla="*/ 400050 h 1377950"/>
                          <a:gd name="connsiteX2" fmla="*/ 39796 w 287446"/>
                          <a:gd name="connsiteY2" fmla="*/ 1016000 h 1377950"/>
                          <a:gd name="connsiteX3" fmla="*/ 287446 w 287446"/>
                          <a:gd name="connsiteY3" fmla="*/ 1377950 h 1377950"/>
                          <a:gd name="connsiteX0" fmla="*/ 297433 w 297433"/>
                          <a:gd name="connsiteY0" fmla="*/ 0 h 1390650"/>
                          <a:gd name="connsiteX1" fmla="*/ 24383 w 297433"/>
                          <a:gd name="connsiteY1" fmla="*/ 412750 h 1390650"/>
                          <a:gd name="connsiteX2" fmla="*/ 43433 w 297433"/>
                          <a:gd name="connsiteY2" fmla="*/ 1028700 h 1390650"/>
                          <a:gd name="connsiteX3" fmla="*/ 291083 w 297433"/>
                          <a:gd name="connsiteY3" fmla="*/ 1390650 h 1390650"/>
                          <a:gd name="connsiteX0" fmla="*/ 281909 w 281909"/>
                          <a:gd name="connsiteY0" fmla="*/ 0 h 1390650"/>
                          <a:gd name="connsiteX1" fmla="*/ 34259 w 281909"/>
                          <a:gd name="connsiteY1" fmla="*/ 412750 h 1390650"/>
                          <a:gd name="connsiteX2" fmla="*/ 27909 w 281909"/>
                          <a:gd name="connsiteY2" fmla="*/ 1028700 h 1390650"/>
                          <a:gd name="connsiteX3" fmla="*/ 275559 w 281909"/>
                          <a:gd name="connsiteY3" fmla="*/ 1390650 h 1390650"/>
                          <a:gd name="connsiteX0" fmla="*/ 274825 w 274825"/>
                          <a:gd name="connsiteY0" fmla="*/ 0 h 1390650"/>
                          <a:gd name="connsiteX1" fmla="*/ 27175 w 274825"/>
                          <a:gd name="connsiteY1" fmla="*/ 412750 h 1390650"/>
                          <a:gd name="connsiteX2" fmla="*/ 33525 w 274825"/>
                          <a:gd name="connsiteY2" fmla="*/ 1041400 h 1390650"/>
                          <a:gd name="connsiteX3" fmla="*/ 268475 w 274825"/>
                          <a:gd name="connsiteY3" fmla="*/ 1390650 h 1390650"/>
                          <a:gd name="connsiteX0" fmla="*/ 259253 w 259253"/>
                          <a:gd name="connsiteY0" fmla="*/ 0 h 1390650"/>
                          <a:gd name="connsiteX1" fmla="*/ 43353 w 259253"/>
                          <a:gd name="connsiteY1" fmla="*/ 412750 h 1390650"/>
                          <a:gd name="connsiteX2" fmla="*/ 17953 w 259253"/>
                          <a:gd name="connsiteY2" fmla="*/ 1041400 h 1390650"/>
                          <a:gd name="connsiteX3" fmla="*/ 252903 w 259253"/>
                          <a:gd name="connsiteY3" fmla="*/ 1390650 h 1390650"/>
                          <a:gd name="connsiteX0" fmla="*/ 267627 w 267627"/>
                          <a:gd name="connsiteY0" fmla="*/ 0 h 1390650"/>
                          <a:gd name="connsiteX1" fmla="*/ 32677 w 267627"/>
                          <a:gd name="connsiteY1" fmla="*/ 412750 h 1390650"/>
                          <a:gd name="connsiteX2" fmla="*/ 26327 w 267627"/>
                          <a:gd name="connsiteY2" fmla="*/ 1041400 h 1390650"/>
                          <a:gd name="connsiteX3" fmla="*/ 261277 w 267627"/>
                          <a:gd name="connsiteY3" fmla="*/ 1390650 h 1390650"/>
                          <a:gd name="connsiteX0" fmla="*/ 260548 w 260548"/>
                          <a:gd name="connsiteY0" fmla="*/ 0 h 1390650"/>
                          <a:gd name="connsiteX1" fmla="*/ 25598 w 260548"/>
                          <a:gd name="connsiteY1" fmla="*/ 412750 h 1390650"/>
                          <a:gd name="connsiteX2" fmla="*/ 31948 w 260548"/>
                          <a:gd name="connsiteY2" fmla="*/ 1047750 h 1390650"/>
                          <a:gd name="connsiteX3" fmla="*/ 254198 w 260548"/>
                          <a:gd name="connsiteY3" fmla="*/ 1390650 h 139065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60548" h="1390650">
                            <a:moveTo>
                              <a:pt x="260548" y="0"/>
                            </a:moveTo>
                            <a:cubicBezTo>
                              <a:pt x="166356" y="107421"/>
                              <a:pt x="63698" y="238125"/>
                              <a:pt x="25598" y="412750"/>
                            </a:cubicBezTo>
                            <a:cubicBezTo>
                              <a:pt x="-12502" y="587375"/>
                              <a:pt x="-6152" y="884767"/>
                              <a:pt x="31948" y="1047750"/>
                            </a:cubicBezTo>
                            <a:cubicBezTo>
                              <a:pt x="70048" y="1210733"/>
                              <a:pt x="254198" y="1390650"/>
                              <a:pt x="254198" y="1390650"/>
                            </a:cubicBezTo>
                          </a:path>
                        </a:pathLst>
                      </a:custGeom>
                      <a:ln>
                        <a:solidFill>
                          <a:schemeClr val="tx1"/>
                        </a:solidFill>
                      </a:ln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endParaRPr>
                      </a:p>
                    </p:txBody>
                  </p:sp>
                </p:grpSp>
                <p:grpSp>
                  <p:nvGrpSpPr>
                    <p:cNvPr id="112" name="図形グループ 87">
                      <a:extLst>
                        <a:ext uri="{FF2B5EF4-FFF2-40B4-BE49-F238E27FC236}">
                          <a16:creationId xmlns:a16="http://schemas.microsoft.com/office/drawing/2014/main" id="{ADCEF157-FBA6-2440-A12E-0E5BF9AC226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605859" y="3429000"/>
                      <a:ext cx="385386" cy="1008112"/>
                      <a:chOff x="4932040" y="2492896"/>
                      <a:chExt cx="620588" cy="1390650"/>
                    </a:xfrm>
                  </p:grpSpPr>
                  <p:sp>
                    <p:nvSpPr>
                      <p:cNvPr id="113" name="フリーフォーム 112">
                        <a:extLst>
                          <a:ext uri="{FF2B5EF4-FFF2-40B4-BE49-F238E27FC236}">
                            <a16:creationId xmlns:a16="http://schemas.microsoft.com/office/drawing/2014/main" id="{9912F52E-418A-244F-ADD1-0CF1F2D894F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364088" y="2492896"/>
                        <a:ext cx="188540" cy="1390650"/>
                      </a:xfrm>
                      <a:custGeom>
                        <a:avLst/>
                        <a:gdLst>
                          <a:gd name="connsiteX0" fmla="*/ 242996 w 287446"/>
                          <a:gd name="connsiteY0" fmla="*/ 0 h 1358900"/>
                          <a:gd name="connsiteX1" fmla="*/ 20746 w 287446"/>
                          <a:gd name="connsiteY1" fmla="*/ 381000 h 1358900"/>
                          <a:gd name="connsiteX2" fmla="*/ 39796 w 287446"/>
                          <a:gd name="connsiteY2" fmla="*/ 996950 h 1358900"/>
                          <a:gd name="connsiteX3" fmla="*/ 287446 w 287446"/>
                          <a:gd name="connsiteY3" fmla="*/ 1358900 h 1358900"/>
                          <a:gd name="connsiteX0" fmla="*/ 242996 w 287446"/>
                          <a:gd name="connsiteY0" fmla="*/ 0 h 1377950"/>
                          <a:gd name="connsiteX1" fmla="*/ 20746 w 287446"/>
                          <a:gd name="connsiteY1" fmla="*/ 400050 h 1377950"/>
                          <a:gd name="connsiteX2" fmla="*/ 39796 w 287446"/>
                          <a:gd name="connsiteY2" fmla="*/ 1016000 h 1377950"/>
                          <a:gd name="connsiteX3" fmla="*/ 287446 w 287446"/>
                          <a:gd name="connsiteY3" fmla="*/ 1377950 h 1377950"/>
                          <a:gd name="connsiteX0" fmla="*/ 297433 w 297433"/>
                          <a:gd name="connsiteY0" fmla="*/ 0 h 1390650"/>
                          <a:gd name="connsiteX1" fmla="*/ 24383 w 297433"/>
                          <a:gd name="connsiteY1" fmla="*/ 412750 h 1390650"/>
                          <a:gd name="connsiteX2" fmla="*/ 43433 w 297433"/>
                          <a:gd name="connsiteY2" fmla="*/ 1028700 h 1390650"/>
                          <a:gd name="connsiteX3" fmla="*/ 291083 w 297433"/>
                          <a:gd name="connsiteY3" fmla="*/ 1390650 h 1390650"/>
                          <a:gd name="connsiteX0" fmla="*/ 281909 w 281909"/>
                          <a:gd name="connsiteY0" fmla="*/ 0 h 1390650"/>
                          <a:gd name="connsiteX1" fmla="*/ 34259 w 281909"/>
                          <a:gd name="connsiteY1" fmla="*/ 412750 h 1390650"/>
                          <a:gd name="connsiteX2" fmla="*/ 27909 w 281909"/>
                          <a:gd name="connsiteY2" fmla="*/ 1028700 h 1390650"/>
                          <a:gd name="connsiteX3" fmla="*/ 275559 w 281909"/>
                          <a:gd name="connsiteY3" fmla="*/ 1390650 h 1390650"/>
                          <a:gd name="connsiteX0" fmla="*/ 274825 w 274825"/>
                          <a:gd name="connsiteY0" fmla="*/ 0 h 1390650"/>
                          <a:gd name="connsiteX1" fmla="*/ 27175 w 274825"/>
                          <a:gd name="connsiteY1" fmla="*/ 412750 h 1390650"/>
                          <a:gd name="connsiteX2" fmla="*/ 33525 w 274825"/>
                          <a:gd name="connsiteY2" fmla="*/ 1041400 h 1390650"/>
                          <a:gd name="connsiteX3" fmla="*/ 268475 w 274825"/>
                          <a:gd name="connsiteY3" fmla="*/ 1390650 h 1390650"/>
                          <a:gd name="connsiteX0" fmla="*/ 259253 w 259253"/>
                          <a:gd name="connsiteY0" fmla="*/ 0 h 1390650"/>
                          <a:gd name="connsiteX1" fmla="*/ 43353 w 259253"/>
                          <a:gd name="connsiteY1" fmla="*/ 412750 h 1390650"/>
                          <a:gd name="connsiteX2" fmla="*/ 17953 w 259253"/>
                          <a:gd name="connsiteY2" fmla="*/ 1041400 h 1390650"/>
                          <a:gd name="connsiteX3" fmla="*/ 252903 w 259253"/>
                          <a:gd name="connsiteY3" fmla="*/ 1390650 h 1390650"/>
                          <a:gd name="connsiteX0" fmla="*/ 267627 w 267627"/>
                          <a:gd name="connsiteY0" fmla="*/ 0 h 1390650"/>
                          <a:gd name="connsiteX1" fmla="*/ 32677 w 267627"/>
                          <a:gd name="connsiteY1" fmla="*/ 412750 h 1390650"/>
                          <a:gd name="connsiteX2" fmla="*/ 26327 w 267627"/>
                          <a:gd name="connsiteY2" fmla="*/ 1041400 h 1390650"/>
                          <a:gd name="connsiteX3" fmla="*/ 261277 w 267627"/>
                          <a:gd name="connsiteY3" fmla="*/ 1390650 h 1390650"/>
                          <a:gd name="connsiteX0" fmla="*/ 260548 w 260548"/>
                          <a:gd name="connsiteY0" fmla="*/ 0 h 1390650"/>
                          <a:gd name="connsiteX1" fmla="*/ 25598 w 260548"/>
                          <a:gd name="connsiteY1" fmla="*/ 412750 h 1390650"/>
                          <a:gd name="connsiteX2" fmla="*/ 31948 w 260548"/>
                          <a:gd name="connsiteY2" fmla="*/ 1047750 h 1390650"/>
                          <a:gd name="connsiteX3" fmla="*/ 254198 w 260548"/>
                          <a:gd name="connsiteY3" fmla="*/ 1390650 h 139065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60548" h="1390650">
                            <a:moveTo>
                              <a:pt x="260548" y="0"/>
                            </a:moveTo>
                            <a:cubicBezTo>
                              <a:pt x="166356" y="107421"/>
                              <a:pt x="63698" y="238125"/>
                              <a:pt x="25598" y="412750"/>
                            </a:cubicBezTo>
                            <a:cubicBezTo>
                              <a:pt x="-12502" y="587375"/>
                              <a:pt x="-6152" y="884767"/>
                              <a:pt x="31948" y="1047750"/>
                            </a:cubicBezTo>
                            <a:cubicBezTo>
                              <a:pt x="70048" y="1210733"/>
                              <a:pt x="254198" y="1390650"/>
                              <a:pt x="254198" y="1390650"/>
                            </a:cubicBezTo>
                          </a:path>
                        </a:pathLst>
                      </a:custGeom>
                      <a:ln>
                        <a:solidFill>
                          <a:schemeClr val="tx1"/>
                        </a:solidFill>
                      </a:ln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endParaRPr>
                      </a:p>
                    </p:txBody>
                  </p:sp>
                  <p:cxnSp>
                    <p:nvCxnSpPr>
                      <p:cNvPr id="114" name="直線コネクタ 113">
                        <a:extLst>
                          <a:ext uri="{FF2B5EF4-FFF2-40B4-BE49-F238E27FC236}">
                            <a16:creationId xmlns:a16="http://schemas.microsoft.com/office/drawing/2014/main" id="{0FDA6000-52EE-4D41-8083-FA67281973C9}"/>
                          </a:ext>
                        </a:extLst>
                      </p:cNvPr>
                      <p:cNvCxnSpPr>
                        <a:endCxn id="113" idx="0"/>
                      </p:cNvCxnSpPr>
                      <p:nvPr/>
                    </p:nvCxnSpPr>
                    <p:spPr bwMode="auto">
                      <a:xfrm>
                        <a:off x="4932040" y="2492896"/>
                        <a:ext cx="620588" cy="0"/>
                      </a:xfrm>
                      <a:prstGeom prst="line">
                        <a:avLst/>
                      </a:prstGeom>
                      <a:solidFill>
                        <a:schemeClr val="accent1"/>
                      </a:solidFill>
                      <a:ln w="952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cxnSp>
                  <p:cxnSp>
                    <p:nvCxnSpPr>
                      <p:cNvPr id="115" name="直線コネクタ 114">
                        <a:extLst>
                          <a:ext uri="{FF2B5EF4-FFF2-40B4-BE49-F238E27FC236}">
                            <a16:creationId xmlns:a16="http://schemas.microsoft.com/office/drawing/2014/main" id="{8DAFC4DB-0449-1942-900D-1109B542DFBF}"/>
                          </a:ext>
                        </a:extLst>
                      </p:cNvPr>
                      <p:cNvCxnSpPr/>
                      <p:nvPr/>
                    </p:nvCxnSpPr>
                    <p:spPr bwMode="auto">
                      <a:xfrm>
                        <a:off x="4932040" y="3880098"/>
                        <a:ext cx="620588" cy="0"/>
                      </a:xfrm>
                      <a:prstGeom prst="line">
                        <a:avLst/>
                      </a:prstGeom>
                      <a:solidFill>
                        <a:schemeClr val="accent1"/>
                      </a:solidFill>
                      <a:ln w="952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cxnSp>
                  <p:sp>
                    <p:nvSpPr>
                      <p:cNvPr id="116" name="フリーフォーム 115">
                        <a:extLst>
                          <a:ext uri="{FF2B5EF4-FFF2-40B4-BE49-F238E27FC236}">
                            <a16:creationId xmlns:a16="http://schemas.microsoft.com/office/drawing/2014/main" id="{FFD32038-7E8A-0B4F-9E3D-553495D6AF71}"/>
                          </a:ext>
                        </a:extLst>
                      </p:cNvPr>
                      <p:cNvSpPr/>
                      <p:nvPr/>
                    </p:nvSpPr>
                    <p:spPr>
                      <a:xfrm flipH="1">
                        <a:off x="4932040" y="2492896"/>
                        <a:ext cx="188540" cy="1390650"/>
                      </a:xfrm>
                      <a:custGeom>
                        <a:avLst/>
                        <a:gdLst>
                          <a:gd name="connsiteX0" fmla="*/ 242996 w 287446"/>
                          <a:gd name="connsiteY0" fmla="*/ 0 h 1358900"/>
                          <a:gd name="connsiteX1" fmla="*/ 20746 w 287446"/>
                          <a:gd name="connsiteY1" fmla="*/ 381000 h 1358900"/>
                          <a:gd name="connsiteX2" fmla="*/ 39796 w 287446"/>
                          <a:gd name="connsiteY2" fmla="*/ 996950 h 1358900"/>
                          <a:gd name="connsiteX3" fmla="*/ 287446 w 287446"/>
                          <a:gd name="connsiteY3" fmla="*/ 1358900 h 1358900"/>
                          <a:gd name="connsiteX0" fmla="*/ 242996 w 287446"/>
                          <a:gd name="connsiteY0" fmla="*/ 0 h 1377950"/>
                          <a:gd name="connsiteX1" fmla="*/ 20746 w 287446"/>
                          <a:gd name="connsiteY1" fmla="*/ 400050 h 1377950"/>
                          <a:gd name="connsiteX2" fmla="*/ 39796 w 287446"/>
                          <a:gd name="connsiteY2" fmla="*/ 1016000 h 1377950"/>
                          <a:gd name="connsiteX3" fmla="*/ 287446 w 287446"/>
                          <a:gd name="connsiteY3" fmla="*/ 1377950 h 1377950"/>
                          <a:gd name="connsiteX0" fmla="*/ 297433 w 297433"/>
                          <a:gd name="connsiteY0" fmla="*/ 0 h 1390650"/>
                          <a:gd name="connsiteX1" fmla="*/ 24383 w 297433"/>
                          <a:gd name="connsiteY1" fmla="*/ 412750 h 1390650"/>
                          <a:gd name="connsiteX2" fmla="*/ 43433 w 297433"/>
                          <a:gd name="connsiteY2" fmla="*/ 1028700 h 1390650"/>
                          <a:gd name="connsiteX3" fmla="*/ 291083 w 297433"/>
                          <a:gd name="connsiteY3" fmla="*/ 1390650 h 1390650"/>
                          <a:gd name="connsiteX0" fmla="*/ 281909 w 281909"/>
                          <a:gd name="connsiteY0" fmla="*/ 0 h 1390650"/>
                          <a:gd name="connsiteX1" fmla="*/ 34259 w 281909"/>
                          <a:gd name="connsiteY1" fmla="*/ 412750 h 1390650"/>
                          <a:gd name="connsiteX2" fmla="*/ 27909 w 281909"/>
                          <a:gd name="connsiteY2" fmla="*/ 1028700 h 1390650"/>
                          <a:gd name="connsiteX3" fmla="*/ 275559 w 281909"/>
                          <a:gd name="connsiteY3" fmla="*/ 1390650 h 1390650"/>
                          <a:gd name="connsiteX0" fmla="*/ 274825 w 274825"/>
                          <a:gd name="connsiteY0" fmla="*/ 0 h 1390650"/>
                          <a:gd name="connsiteX1" fmla="*/ 27175 w 274825"/>
                          <a:gd name="connsiteY1" fmla="*/ 412750 h 1390650"/>
                          <a:gd name="connsiteX2" fmla="*/ 33525 w 274825"/>
                          <a:gd name="connsiteY2" fmla="*/ 1041400 h 1390650"/>
                          <a:gd name="connsiteX3" fmla="*/ 268475 w 274825"/>
                          <a:gd name="connsiteY3" fmla="*/ 1390650 h 1390650"/>
                          <a:gd name="connsiteX0" fmla="*/ 259253 w 259253"/>
                          <a:gd name="connsiteY0" fmla="*/ 0 h 1390650"/>
                          <a:gd name="connsiteX1" fmla="*/ 43353 w 259253"/>
                          <a:gd name="connsiteY1" fmla="*/ 412750 h 1390650"/>
                          <a:gd name="connsiteX2" fmla="*/ 17953 w 259253"/>
                          <a:gd name="connsiteY2" fmla="*/ 1041400 h 1390650"/>
                          <a:gd name="connsiteX3" fmla="*/ 252903 w 259253"/>
                          <a:gd name="connsiteY3" fmla="*/ 1390650 h 1390650"/>
                          <a:gd name="connsiteX0" fmla="*/ 267627 w 267627"/>
                          <a:gd name="connsiteY0" fmla="*/ 0 h 1390650"/>
                          <a:gd name="connsiteX1" fmla="*/ 32677 w 267627"/>
                          <a:gd name="connsiteY1" fmla="*/ 412750 h 1390650"/>
                          <a:gd name="connsiteX2" fmla="*/ 26327 w 267627"/>
                          <a:gd name="connsiteY2" fmla="*/ 1041400 h 1390650"/>
                          <a:gd name="connsiteX3" fmla="*/ 261277 w 267627"/>
                          <a:gd name="connsiteY3" fmla="*/ 1390650 h 1390650"/>
                          <a:gd name="connsiteX0" fmla="*/ 260548 w 260548"/>
                          <a:gd name="connsiteY0" fmla="*/ 0 h 1390650"/>
                          <a:gd name="connsiteX1" fmla="*/ 25598 w 260548"/>
                          <a:gd name="connsiteY1" fmla="*/ 412750 h 1390650"/>
                          <a:gd name="connsiteX2" fmla="*/ 31948 w 260548"/>
                          <a:gd name="connsiteY2" fmla="*/ 1047750 h 1390650"/>
                          <a:gd name="connsiteX3" fmla="*/ 254198 w 260548"/>
                          <a:gd name="connsiteY3" fmla="*/ 1390650 h 139065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60548" h="1390650">
                            <a:moveTo>
                              <a:pt x="260548" y="0"/>
                            </a:moveTo>
                            <a:cubicBezTo>
                              <a:pt x="166356" y="107421"/>
                              <a:pt x="63698" y="238125"/>
                              <a:pt x="25598" y="412750"/>
                            </a:cubicBezTo>
                            <a:cubicBezTo>
                              <a:pt x="-12502" y="587375"/>
                              <a:pt x="-6152" y="884767"/>
                              <a:pt x="31948" y="1047750"/>
                            </a:cubicBezTo>
                            <a:cubicBezTo>
                              <a:pt x="70048" y="1210733"/>
                              <a:pt x="254198" y="1390650"/>
                              <a:pt x="254198" y="1390650"/>
                            </a:cubicBezTo>
                          </a:path>
                        </a:pathLst>
                      </a:custGeom>
                      <a:ln>
                        <a:solidFill>
                          <a:schemeClr val="tx1"/>
                        </a:solidFill>
                      </a:ln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endParaRPr>
                      </a:p>
                    </p:txBody>
                  </p:sp>
                </p:grpSp>
              </p:grpSp>
              <p:grpSp>
                <p:nvGrpSpPr>
                  <p:cNvPr id="90" name="図形グループ 72">
                    <a:extLst>
                      <a:ext uri="{FF2B5EF4-FFF2-40B4-BE49-F238E27FC236}">
                        <a16:creationId xmlns:a16="http://schemas.microsoft.com/office/drawing/2014/main" id="{1E8EC5DE-FC45-E242-AF40-295CB3353047}"/>
                      </a:ext>
                    </a:extLst>
                  </p:cNvPr>
                  <p:cNvGrpSpPr/>
                  <p:nvPr/>
                </p:nvGrpSpPr>
                <p:grpSpPr>
                  <a:xfrm>
                    <a:off x="249242" y="3568468"/>
                    <a:ext cx="4106734" cy="728135"/>
                    <a:chOff x="249360" y="3568468"/>
                    <a:chExt cx="3893767" cy="728135"/>
                  </a:xfrm>
                </p:grpSpPr>
                <p:cxnSp>
                  <p:nvCxnSpPr>
                    <p:cNvPr id="99" name="直線コネクタ 98">
                      <a:extLst>
                        <a:ext uri="{FF2B5EF4-FFF2-40B4-BE49-F238E27FC236}">
                          <a16:creationId xmlns:a16="http://schemas.microsoft.com/office/drawing/2014/main" id="{A8CB3E84-47A4-234D-BB75-73663D4554A6}"/>
                        </a:ext>
                      </a:extLst>
                    </p:cNvPr>
                    <p:cNvCxnSpPr/>
                    <p:nvPr/>
                  </p:nvCxnSpPr>
                  <p:spPr bwMode="auto">
                    <a:xfrm flipV="1">
                      <a:off x="251520" y="3573016"/>
                      <a:ext cx="1008112" cy="360040"/>
                    </a:xfrm>
                    <a:prstGeom prst="line">
                      <a:avLst/>
                    </a:prstGeom>
                    <a:solidFill>
                      <a:schemeClr val="accent1"/>
                    </a:solidFill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</p:cxnSp>
                <p:cxnSp>
                  <p:nvCxnSpPr>
                    <p:cNvPr id="100" name="直線コネクタ 99">
                      <a:extLst>
                        <a:ext uri="{FF2B5EF4-FFF2-40B4-BE49-F238E27FC236}">
                          <a16:creationId xmlns:a16="http://schemas.microsoft.com/office/drawing/2014/main" id="{0DF97288-9D23-064E-A6AC-4F77621A764D}"/>
                        </a:ext>
                      </a:extLst>
                    </p:cNvPr>
                    <p:cNvCxnSpPr/>
                    <p:nvPr/>
                  </p:nvCxnSpPr>
                  <p:spPr bwMode="auto">
                    <a:xfrm>
                      <a:off x="1259632" y="3573016"/>
                      <a:ext cx="470743" cy="141734"/>
                    </a:xfrm>
                    <a:prstGeom prst="line">
                      <a:avLst/>
                    </a:prstGeom>
                    <a:solidFill>
                      <a:schemeClr val="accent1"/>
                    </a:solidFill>
                    <a:ln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</p:cxnSp>
                <p:cxnSp>
                  <p:nvCxnSpPr>
                    <p:cNvPr id="101" name="直線コネクタ 100">
                      <a:extLst>
                        <a:ext uri="{FF2B5EF4-FFF2-40B4-BE49-F238E27FC236}">
                          <a16:creationId xmlns:a16="http://schemas.microsoft.com/office/drawing/2014/main" id="{CDCC6A13-8F00-8846-B332-6BA658EDB6C4}"/>
                        </a:ext>
                      </a:extLst>
                    </p:cNvPr>
                    <p:cNvCxnSpPr/>
                    <p:nvPr/>
                  </p:nvCxnSpPr>
                  <p:spPr bwMode="auto">
                    <a:xfrm flipH="1" flipV="1">
                      <a:off x="3135015" y="3573016"/>
                      <a:ext cx="1008112" cy="360040"/>
                    </a:xfrm>
                    <a:prstGeom prst="line">
                      <a:avLst/>
                    </a:prstGeom>
                    <a:solidFill>
                      <a:schemeClr val="accent1"/>
                    </a:solidFill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</p:cxnSp>
                <p:cxnSp>
                  <p:nvCxnSpPr>
                    <p:cNvPr id="102" name="直線コネクタ 101">
                      <a:extLst>
                        <a:ext uri="{FF2B5EF4-FFF2-40B4-BE49-F238E27FC236}">
                          <a16:creationId xmlns:a16="http://schemas.microsoft.com/office/drawing/2014/main" id="{8F57985B-EA82-CA4F-A7D6-FBB54FA04E30}"/>
                        </a:ext>
                      </a:extLst>
                    </p:cNvPr>
                    <p:cNvCxnSpPr/>
                    <p:nvPr/>
                  </p:nvCxnSpPr>
                  <p:spPr bwMode="auto">
                    <a:xfrm flipH="1">
                      <a:off x="2657475" y="3573016"/>
                      <a:ext cx="477540" cy="144909"/>
                    </a:xfrm>
                    <a:prstGeom prst="line">
                      <a:avLst/>
                    </a:prstGeom>
                    <a:solidFill>
                      <a:schemeClr val="accent1"/>
                    </a:solidFill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</p:cxnSp>
                <p:cxnSp>
                  <p:nvCxnSpPr>
                    <p:cNvPr id="103" name="直線コネクタ 102">
                      <a:extLst>
                        <a:ext uri="{FF2B5EF4-FFF2-40B4-BE49-F238E27FC236}">
                          <a16:creationId xmlns:a16="http://schemas.microsoft.com/office/drawing/2014/main" id="{2AEB883E-DF77-0E4D-B829-DE75B5BC7DFB}"/>
                        </a:ext>
                      </a:extLst>
                    </p:cNvPr>
                    <p:cNvCxnSpPr/>
                    <p:nvPr/>
                  </p:nvCxnSpPr>
                  <p:spPr bwMode="auto">
                    <a:xfrm flipH="1" flipV="1">
                      <a:off x="1727200" y="3714750"/>
                      <a:ext cx="936625" cy="3175"/>
                    </a:xfrm>
                    <a:prstGeom prst="line">
                      <a:avLst/>
                    </a:prstGeom>
                    <a:solidFill>
                      <a:schemeClr val="accent1"/>
                    </a:solidFill>
                    <a:ln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</p:cxnSp>
                <p:cxnSp>
                  <p:nvCxnSpPr>
                    <p:cNvPr id="104" name="直線コネクタ 103">
                      <a:extLst>
                        <a:ext uri="{FF2B5EF4-FFF2-40B4-BE49-F238E27FC236}">
                          <a16:creationId xmlns:a16="http://schemas.microsoft.com/office/drawing/2014/main" id="{772B8FD7-3D2F-7548-AE15-7EA928B3FF1A}"/>
                        </a:ext>
                      </a:extLst>
                    </p:cNvPr>
                    <p:cNvCxnSpPr/>
                    <p:nvPr/>
                  </p:nvCxnSpPr>
                  <p:spPr bwMode="auto">
                    <a:xfrm flipH="1">
                      <a:off x="256615" y="3568468"/>
                      <a:ext cx="1003451" cy="364067"/>
                    </a:xfrm>
                    <a:prstGeom prst="line">
                      <a:avLst/>
                    </a:prstGeom>
                    <a:solidFill>
                      <a:schemeClr val="accent1"/>
                    </a:solidFill>
                    <a:ln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</p:cxnSp>
                <p:cxnSp>
                  <p:nvCxnSpPr>
                    <p:cNvPr id="105" name="直線コネクタ 104">
                      <a:extLst>
                        <a:ext uri="{FF2B5EF4-FFF2-40B4-BE49-F238E27FC236}">
                          <a16:creationId xmlns:a16="http://schemas.microsoft.com/office/drawing/2014/main" id="{BB896596-BB0E-E74D-BFAA-F448357358C5}"/>
                        </a:ext>
                      </a:extLst>
                    </p:cNvPr>
                    <p:cNvCxnSpPr/>
                    <p:nvPr/>
                  </p:nvCxnSpPr>
                  <p:spPr bwMode="auto">
                    <a:xfrm flipH="1">
                      <a:off x="249360" y="3932535"/>
                      <a:ext cx="3888602" cy="3345"/>
                    </a:xfrm>
                    <a:prstGeom prst="line">
                      <a:avLst/>
                    </a:prstGeom>
                    <a:solidFill>
                      <a:schemeClr val="accent1"/>
                    </a:solidFill>
                    <a:ln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</p:cxnSp>
                <p:cxnSp>
                  <p:nvCxnSpPr>
                    <p:cNvPr id="106" name="直線コネクタ 105">
                      <a:extLst>
                        <a:ext uri="{FF2B5EF4-FFF2-40B4-BE49-F238E27FC236}">
                          <a16:creationId xmlns:a16="http://schemas.microsoft.com/office/drawing/2014/main" id="{2E6BA8C8-16CC-134A-BD17-2F7649A744E9}"/>
                        </a:ext>
                      </a:extLst>
                    </p:cNvPr>
                    <p:cNvCxnSpPr>
                      <a:endCxn id="133" idx="5"/>
                    </p:cNvCxnSpPr>
                    <p:nvPr/>
                  </p:nvCxnSpPr>
                  <p:spPr bwMode="auto">
                    <a:xfrm flipH="1" flipV="1">
                      <a:off x="309563" y="3940113"/>
                      <a:ext cx="950503" cy="356490"/>
                    </a:xfrm>
                    <a:prstGeom prst="line">
                      <a:avLst/>
                    </a:prstGeom>
                    <a:solidFill>
                      <a:schemeClr val="accent1"/>
                    </a:solidFill>
                    <a:ln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</p:cxnSp>
                <p:cxnSp>
                  <p:nvCxnSpPr>
                    <p:cNvPr id="107" name="直線コネクタ 106">
                      <a:extLst>
                        <a:ext uri="{FF2B5EF4-FFF2-40B4-BE49-F238E27FC236}">
                          <a16:creationId xmlns:a16="http://schemas.microsoft.com/office/drawing/2014/main" id="{7F22A33C-3552-E54E-83EE-D1D836AB0083}"/>
                        </a:ext>
                      </a:extLst>
                    </p:cNvPr>
                    <p:cNvCxnSpPr/>
                    <p:nvPr/>
                  </p:nvCxnSpPr>
                  <p:spPr bwMode="auto">
                    <a:xfrm>
                      <a:off x="2660448" y="4148749"/>
                      <a:ext cx="470743" cy="141734"/>
                    </a:xfrm>
                    <a:prstGeom prst="line">
                      <a:avLst/>
                    </a:prstGeom>
                    <a:solidFill>
                      <a:schemeClr val="accent1"/>
                    </a:solidFill>
                    <a:ln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</p:cxnSp>
                <p:cxnSp>
                  <p:nvCxnSpPr>
                    <p:cNvPr id="108" name="直線コネクタ 107">
                      <a:extLst>
                        <a:ext uri="{FF2B5EF4-FFF2-40B4-BE49-F238E27FC236}">
                          <a16:creationId xmlns:a16="http://schemas.microsoft.com/office/drawing/2014/main" id="{BAAE7920-7578-0F42-8A2C-F00E0B5853A3}"/>
                        </a:ext>
                      </a:extLst>
                    </p:cNvPr>
                    <p:cNvCxnSpPr/>
                    <p:nvPr/>
                  </p:nvCxnSpPr>
                  <p:spPr bwMode="auto">
                    <a:xfrm flipV="1">
                      <a:off x="2656433" y="3577249"/>
                      <a:ext cx="470743" cy="141734"/>
                    </a:xfrm>
                    <a:prstGeom prst="line">
                      <a:avLst/>
                    </a:prstGeom>
                    <a:solidFill>
                      <a:schemeClr val="accent1"/>
                    </a:solidFill>
                    <a:ln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</p:cxnSp>
              </p:grpSp>
              <p:grpSp>
                <p:nvGrpSpPr>
                  <p:cNvPr id="91" name="図形グループ 73">
                    <a:extLst>
                      <a:ext uri="{FF2B5EF4-FFF2-40B4-BE49-F238E27FC236}">
                        <a16:creationId xmlns:a16="http://schemas.microsoft.com/office/drawing/2014/main" id="{1AFBA9C2-876B-824C-B4BD-B8569E9F2011}"/>
                      </a:ext>
                    </a:extLst>
                  </p:cNvPr>
                  <p:cNvGrpSpPr/>
                  <p:nvPr/>
                </p:nvGrpSpPr>
                <p:grpSpPr>
                  <a:xfrm flipV="1">
                    <a:off x="238820" y="3574008"/>
                    <a:ext cx="4117156" cy="723322"/>
                    <a:chOff x="239479" y="3568782"/>
                    <a:chExt cx="3903648" cy="723322"/>
                  </a:xfrm>
                </p:grpSpPr>
                <p:cxnSp>
                  <p:nvCxnSpPr>
                    <p:cNvPr id="92" name="直線コネクタ 91">
                      <a:extLst>
                        <a:ext uri="{FF2B5EF4-FFF2-40B4-BE49-F238E27FC236}">
                          <a16:creationId xmlns:a16="http://schemas.microsoft.com/office/drawing/2014/main" id="{D84A8BBF-DA06-974E-ABDB-0091A4921739}"/>
                        </a:ext>
                      </a:extLst>
                    </p:cNvPr>
                    <p:cNvCxnSpPr/>
                    <p:nvPr/>
                  </p:nvCxnSpPr>
                  <p:spPr bwMode="auto">
                    <a:xfrm flipV="1">
                      <a:off x="239479" y="3577249"/>
                      <a:ext cx="1008112" cy="360040"/>
                    </a:xfrm>
                    <a:prstGeom prst="line">
                      <a:avLst/>
                    </a:prstGeom>
                    <a:solidFill>
                      <a:schemeClr val="accent1"/>
                    </a:solidFill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</p:cxnSp>
                <p:cxnSp>
                  <p:nvCxnSpPr>
                    <p:cNvPr id="93" name="直線コネクタ 92">
                      <a:extLst>
                        <a:ext uri="{FF2B5EF4-FFF2-40B4-BE49-F238E27FC236}">
                          <a16:creationId xmlns:a16="http://schemas.microsoft.com/office/drawing/2014/main" id="{C27B5633-55A1-F942-AE47-E21BFBDB5AC0}"/>
                        </a:ext>
                      </a:extLst>
                    </p:cNvPr>
                    <p:cNvCxnSpPr/>
                    <p:nvPr/>
                  </p:nvCxnSpPr>
                  <p:spPr bwMode="auto">
                    <a:xfrm>
                      <a:off x="1259632" y="3573016"/>
                      <a:ext cx="470743" cy="141734"/>
                    </a:xfrm>
                    <a:prstGeom prst="line">
                      <a:avLst/>
                    </a:prstGeom>
                    <a:solidFill>
                      <a:schemeClr val="accent1"/>
                    </a:solidFill>
                    <a:ln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</p:cxnSp>
                <p:cxnSp>
                  <p:nvCxnSpPr>
                    <p:cNvPr id="94" name="直線コネクタ 93">
                      <a:extLst>
                        <a:ext uri="{FF2B5EF4-FFF2-40B4-BE49-F238E27FC236}">
                          <a16:creationId xmlns:a16="http://schemas.microsoft.com/office/drawing/2014/main" id="{F92D5872-7318-9D4F-98DD-0D2EA6F7D2DC}"/>
                        </a:ext>
                      </a:extLst>
                    </p:cNvPr>
                    <p:cNvCxnSpPr/>
                    <p:nvPr/>
                  </p:nvCxnSpPr>
                  <p:spPr bwMode="auto">
                    <a:xfrm flipH="1" flipV="1">
                      <a:off x="3135015" y="3573016"/>
                      <a:ext cx="1008112" cy="360040"/>
                    </a:xfrm>
                    <a:prstGeom prst="line">
                      <a:avLst/>
                    </a:prstGeom>
                    <a:solidFill>
                      <a:schemeClr val="accent1"/>
                    </a:solidFill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</p:cxnSp>
                <p:cxnSp>
                  <p:nvCxnSpPr>
                    <p:cNvPr id="95" name="直線コネクタ 94">
                      <a:extLst>
                        <a:ext uri="{FF2B5EF4-FFF2-40B4-BE49-F238E27FC236}">
                          <a16:creationId xmlns:a16="http://schemas.microsoft.com/office/drawing/2014/main" id="{6E733E67-6FC9-B942-A516-60A22F1C741E}"/>
                        </a:ext>
                      </a:extLst>
                    </p:cNvPr>
                    <p:cNvCxnSpPr/>
                    <p:nvPr/>
                  </p:nvCxnSpPr>
                  <p:spPr bwMode="auto">
                    <a:xfrm flipH="1">
                      <a:off x="2657475" y="3573016"/>
                      <a:ext cx="477540" cy="144909"/>
                    </a:xfrm>
                    <a:prstGeom prst="line">
                      <a:avLst/>
                    </a:prstGeom>
                    <a:solidFill>
                      <a:schemeClr val="accent1"/>
                    </a:solidFill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</p:cxnSp>
                <p:cxnSp>
                  <p:nvCxnSpPr>
                    <p:cNvPr id="96" name="直線コネクタ 95">
                      <a:extLst>
                        <a:ext uri="{FF2B5EF4-FFF2-40B4-BE49-F238E27FC236}">
                          <a16:creationId xmlns:a16="http://schemas.microsoft.com/office/drawing/2014/main" id="{5CDFB8E1-B9AA-834F-A6E7-E8E3B99D2E21}"/>
                        </a:ext>
                      </a:extLst>
                    </p:cNvPr>
                    <p:cNvCxnSpPr/>
                    <p:nvPr/>
                  </p:nvCxnSpPr>
                  <p:spPr bwMode="auto">
                    <a:xfrm flipH="1" flipV="1">
                      <a:off x="1727200" y="3714750"/>
                      <a:ext cx="936625" cy="3175"/>
                    </a:xfrm>
                    <a:prstGeom prst="line">
                      <a:avLst/>
                    </a:prstGeom>
                    <a:solidFill>
                      <a:schemeClr val="accent1"/>
                    </a:solidFill>
                    <a:ln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</p:cxnSp>
                <p:cxnSp>
                  <p:nvCxnSpPr>
                    <p:cNvPr id="97" name="直線コネクタ 96">
                      <a:extLst>
                        <a:ext uri="{FF2B5EF4-FFF2-40B4-BE49-F238E27FC236}">
                          <a16:creationId xmlns:a16="http://schemas.microsoft.com/office/drawing/2014/main" id="{71C68D2D-17A7-884C-B36B-19AD5A80678B}"/>
                        </a:ext>
                      </a:extLst>
                    </p:cNvPr>
                    <p:cNvCxnSpPr/>
                    <p:nvPr/>
                  </p:nvCxnSpPr>
                  <p:spPr bwMode="auto">
                    <a:xfrm>
                      <a:off x="3126050" y="3568782"/>
                      <a:ext cx="1011911" cy="360562"/>
                    </a:xfrm>
                    <a:prstGeom prst="line">
                      <a:avLst/>
                    </a:prstGeom>
                    <a:solidFill>
                      <a:schemeClr val="accent1"/>
                    </a:solidFill>
                    <a:ln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</p:cxnSp>
                <p:cxnSp>
                  <p:nvCxnSpPr>
                    <p:cNvPr id="98" name="直線コネクタ 97">
                      <a:extLst>
                        <a:ext uri="{FF2B5EF4-FFF2-40B4-BE49-F238E27FC236}">
                          <a16:creationId xmlns:a16="http://schemas.microsoft.com/office/drawing/2014/main" id="{F87564EE-B63B-1E4D-89F9-6BB582405245}"/>
                        </a:ext>
                      </a:extLst>
                    </p:cNvPr>
                    <p:cNvCxnSpPr/>
                    <p:nvPr/>
                  </p:nvCxnSpPr>
                  <p:spPr bwMode="auto">
                    <a:xfrm flipV="1">
                      <a:off x="3130065" y="3931542"/>
                      <a:ext cx="1011911" cy="360562"/>
                    </a:xfrm>
                    <a:prstGeom prst="line">
                      <a:avLst/>
                    </a:prstGeom>
                    <a:solidFill>
                      <a:schemeClr val="accent1"/>
                    </a:solidFill>
                    <a:ln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</p:cxnSp>
              </p:grpSp>
            </p:grpSp>
            <p:grpSp>
              <p:nvGrpSpPr>
                <p:cNvPr id="31" name="図形グループ 28">
                  <a:extLst>
                    <a:ext uri="{FF2B5EF4-FFF2-40B4-BE49-F238E27FC236}">
                      <a16:creationId xmlns:a16="http://schemas.microsoft.com/office/drawing/2014/main" id="{2DA612A4-8481-444B-A632-8AE9EB832335}"/>
                    </a:ext>
                  </a:extLst>
                </p:cNvPr>
                <p:cNvGrpSpPr/>
                <p:nvPr/>
              </p:nvGrpSpPr>
              <p:grpSpPr>
                <a:xfrm flipV="1">
                  <a:off x="6244059" y="2964061"/>
                  <a:ext cx="360040" cy="576064"/>
                  <a:chOff x="2123728" y="2996952"/>
                  <a:chExt cx="360040" cy="576064"/>
                </a:xfrm>
              </p:grpSpPr>
              <p:cxnSp>
                <p:nvCxnSpPr>
                  <p:cNvPr id="87" name="直線コネクタ 86">
                    <a:extLst>
                      <a:ext uri="{FF2B5EF4-FFF2-40B4-BE49-F238E27FC236}">
                        <a16:creationId xmlns:a16="http://schemas.microsoft.com/office/drawing/2014/main" id="{704A36A1-AF74-624D-9C6F-CF778681D211}"/>
                      </a:ext>
                    </a:extLst>
                  </p:cNvPr>
                  <p:cNvCxnSpPr/>
                  <p:nvPr/>
                </p:nvCxnSpPr>
                <p:spPr bwMode="auto">
                  <a:xfrm>
                    <a:off x="2314351" y="2996952"/>
                    <a:ext cx="0" cy="576064"/>
                  </a:xfrm>
                  <a:prstGeom prst="lin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88" name="直線コネクタ 87">
                    <a:extLst>
                      <a:ext uri="{FF2B5EF4-FFF2-40B4-BE49-F238E27FC236}">
                        <a16:creationId xmlns:a16="http://schemas.microsoft.com/office/drawing/2014/main" id="{0472F256-A338-3846-BA44-B9F2EB5B350A}"/>
                      </a:ext>
                    </a:extLst>
                  </p:cNvPr>
                  <p:cNvCxnSpPr/>
                  <p:nvPr/>
                </p:nvCxnSpPr>
                <p:spPr bwMode="auto">
                  <a:xfrm>
                    <a:off x="2123728" y="3573016"/>
                    <a:ext cx="36004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8100" cap="flat" cmpd="sng" algn="ctr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</p:cxnSp>
            </p:grpSp>
            <p:grpSp>
              <p:nvGrpSpPr>
                <p:cNvPr id="32" name="図形グループ 29">
                  <a:extLst>
                    <a:ext uri="{FF2B5EF4-FFF2-40B4-BE49-F238E27FC236}">
                      <a16:creationId xmlns:a16="http://schemas.microsoft.com/office/drawing/2014/main" id="{CEA9B5FE-4443-FA4B-B5D4-2C9E41621B2B}"/>
                    </a:ext>
                  </a:extLst>
                </p:cNvPr>
                <p:cNvGrpSpPr/>
                <p:nvPr/>
              </p:nvGrpSpPr>
              <p:grpSpPr>
                <a:xfrm>
                  <a:off x="2345267" y="2099965"/>
                  <a:ext cx="4134948" cy="715803"/>
                  <a:chOff x="2257384" y="3429000"/>
                  <a:chExt cx="4134948" cy="715803"/>
                </a:xfrm>
              </p:grpSpPr>
              <p:cxnSp>
                <p:nvCxnSpPr>
                  <p:cNvPr id="69" name="直線コネクタ 68">
                    <a:extLst>
                      <a:ext uri="{FF2B5EF4-FFF2-40B4-BE49-F238E27FC236}">
                        <a16:creationId xmlns:a16="http://schemas.microsoft.com/office/drawing/2014/main" id="{4D2A1985-F2AE-A34E-BAA3-62F0E955856A}"/>
                      </a:ext>
                    </a:extLst>
                  </p:cNvPr>
                  <p:cNvCxnSpPr/>
                  <p:nvPr/>
                </p:nvCxnSpPr>
                <p:spPr bwMode="auto">
                  <a:xfrm flipH="1">
                    <a:off x="2257384" y="3657368"/>
                    <a:ext cx="524935" cy="84667"/>
                  </a:xfrm>
                  <a:prstGeom prst="lin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rgbClr val="0000FF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70" name="直線コネクタ 69">
                    <a:extLst>
                      <a:ext uri="{FF2B5EF4-FFF2-40B4-BE49-F238E27FC236}">
                        <a16:creationId xmlns:a16="http://schemas.microsoft.com/office/drawing/2014/main" id="{7D3EABED-25A8-2A40-8928-CBC411635373}"/>
                      </a:ext>
                    </a:extLst>
                  </p:cNvPr>
                  <p:cNvCxnSpPr/>
                  <p:nvPr/>
                </p:nvCxnSpPr>
                <p:spPr bwMode="auto">
                  <a:xfrm flipH="1">
                    <a:off x="2782317" y="3429000"/>
                    <a:ext cx="505234" cy="228368"/>
                  </a:xfrm>
                  <a:prstGeom prst="lin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rgbClr val="0000FF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71" name="直線コネクタ 70">
                    <a:extLst>
                      <a:ext uri="{FF2B5EF4-FFF2-40B4-BE49-F238E27FC236}">
                        <a16:creationId xmlns:a16="http://schemas.microsoft.com/office/drawing/2014/main" id="{14E8DF62-FEBD-3A48-8BD1-AE421A572E7C}"/>
                      </a:ext>
                    </a:extLst>
                  </p:cNvPr>
                  <p:cNvCxnSpPr/>
                  <p:nvPr/>
                </p:nvCxnSpPr>
                <p:spPr bwMode="auto">
                  <a:xfrm flipH="1" flipV="1">
                    <a:off x="3287550" y="3429000"/>
                    <a:ext cx="2104381" cy="706967"/>
                  </a:xfrm>
                  <a:prstGeom prst="lin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rgbClr val="0000FF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72" name="直線コネクタ 71">
                    <a:extLst>
                      <a:ext uri="{FF2B5EF4-FFF2-40B4-BE49-F238E27FC236}">
                        <a16:creationId xmlns:a16="http://schemas.microsoft.com/office/drawing/2014/main" id="{175F77B3-D08B-F042-8D6D-D4E5743AC9A9}"/>
                      </a:ext>
                    </a:extLst>
                  </p:cNvPr>
                  <p:cNvCxnSpPr/>
                  <p:nvPr/>
                </p:nvCxnSpPr>
                <p:spPr bwMode="auto">
                  <a:xfrm flipH="1">
                    <a:off x="2305883" y="3861048"/>
                    <a:ext cx="471534" cy="72008"/>
                  </a:xfrm>
                  <a:prstGeom prst="lin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rgbClr val="0000FF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73" name="直線コネクタ 72">
                    <a:extLst>
                      <a:ext uri="{FF2B5EF4-FFF2-40B4-BE49-F238E27FC236}">
                        <a16:creationId xmlns:a16="http://schemas.microsoft.com/office/drawing/2014/main" id="{CF7D4D6F-902D-EB47-8178-E0AD031E549D}"/>
                      </a:ext>
                    </a:extLst>
                  </p:cNvPr>
                  <p:cNvCxnSpPr/>
                  <p:nvPr/>
                </p:nvCxnSpPr>
                <p:spPr bwMode="auto">
                  <a:xfrm flipH="1">
                    <a:off x="2367451" y="4097635"/>
                    <a:ext cx="431799" cy="381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rgbClr val="0000FF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74" name="直線コネクタ 73">
                    <a:extLst>
                      <a:ext uri="{FF2B5EF4-FFF2-40B4-BE49-F238E27FC236}">
                        <a16:creationId xmlns:a16="http://schemas.microsoft.com/office/drawing/2014/main" id="{A390A69C-AAE6-D448-8080-72B5E9DF1B99}"/>
                      </a:ext>
                    </a:extLst>
                  </p:cNvPr>
                  <p:cNvCxnSpPr/>
                  <p:nvPr/>
                </p:nvCxnSpPr>
                <p:spPr bwMode="auto">
                  <a:xfrm flipH="1">
                    <a:off x="2777417" y="3717032"/>
                    <a:ext cx="510133" cy="144016"/>
                  </a:xfrm>
                  <a:prstGeom prst="lin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rgbClr val="0000FF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75" name="直線コネクタ 74">
                    <a:extLst>
                      <a:ext uri="{FF2B5EF4-FFF2-40B4-BE49-F238E27FC236}">
                        <a16:creationId xmlns:a16="http://schemas.microsoft.com/office/drawing/2014/main" id="{80C92735-D524-1D43-94F4-A469E2818AE9}"/>
                      </a:ext>
                    </a:extLst>
                  </p:cNvPr>
                  <p:cNvCxnSpPr/>
                  <p:nvPr/>
                </p:nvCxnSpPr>
                <p:spPr bwMode="auto">
                  <a:xfrm flipH="1" flipV="1">
                    <a:off x="3287552" y="3717034"/>
                    <a:ext cx="2135348" cy="114133"/>
                  </a:xfrm>
                  <a:prstGeom prst="lin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rgbClr val="0000FF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76" name="直線コネクタ 75">
                    <a:extLst>
                      <a:ext uri="{FF2B5EF4-FFF2-40B4-BE49-F238E27FC236}">
                        <a16:creationId xmlns:a16="http://schemas.microsoft.com/office/drawing/2014/main" id="{2F8CEBC2-6729-1241-AFD1-921A0887A450}"/>
                      </a:ext>
                    </a:extLst>
                  </p:cNvPr>
                  <p:cNvCxnSpPr/>
                  <p:nvPr/>
                </p:nvCxnSpPr>
                <p:spPr bwMode="auto">
                  <a:xfrm flipH="1">
                    <a:off x="2773850" y="4000500"/>
                    <a:ext cx="520881" cy="101368"/>
                  </a:xfrm>
                  <a:prstGeom prst="lin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rgbClr val="0000FF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77" name="直線コネクタ 76">
                    <a:extLst>
                      <a:ext uri="{FF2B5EF4-FFF2-40B4-BE49-F238E27FC236}">
                        <a16:creationId xmlns:a16="http://schemas.microsoft.com/office/drawing/2014/main" id="{3A30D48D-E27B-BC48-AF82-176D14912883}"/>
                      </a:ext>
                    </a:extLst>
                  </p:cNvPr>
                  <p:cNvCxnSpPr/>
                  <p:nvPr/>
                </p:nvCxnSpPr>
                <p:spPr bwMode="auto">
                  <a:xfrm flipH="1">
                    <a:off x="3287550" y="3534833"/>
                    <a:ext cx="2135350" cy="470231"/>
                  </a:xfrm>
                  <a:prstGeom prst="lin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rgbClr val="0000FF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78" name="直線コネクタ 77">
                    <a:extLst>
                      <a:ext uri="{FF2B5EF4-FFF2-40B4-BE49-F238E27FC236}">
                        <a16:creationId xmlns:a16="http://schemas.microsoft.com/office/drawing/2014/main" id="{AD9F90D5-D7FB-4741-8E47-9B9503FBA257}"/>
                      </a:ext>
                    </a:extLst>
                  </p:cNvPr>
                  <p:cNvCxnSpPr/>
                  <p:nvPr/>
                </p:nvCxnSpPr>
                <p:spPr bwMode="auto">
                  <a:xfrm flipH="1" flipV="1">
                    <a:off x="5418667" y="3539067"/>
                    <a:ext cx="483106" cy="131233"/>
                  </a:xfrm>
                  <a:prstGeom prst="line">
                    <a:avLst/>
                  </a:prstGeom>
                  <a:solidFill>
                    <a:schemeClr val="accent1"/>
                  </a:solidFill>
                  <a:ln w="19050" cap="flat" cmpd="sng" algn="ctr">
                    <a:solidFill>
                      <a:srgbClr val="0000FF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79" name="直線コネクタ 78">
                    <a:extLst>
                      <a:ext uri="{FF2B5EF4-FFF2-40B4-BE49-F238E27FC236}">
                        <a16:creationId xmlns:a16="http://schemas.microsoft.com/office/drawing/2014/main" id="{87DA956D-FCBC-7B4B-B916-E4BBDC8D5A32}"/>
                      </a:ext>
                    </a:extLst>
                  </p:cNvPr>
                  <p:cNvCxnSpPr/>
                  <p:nvPr/>
                </p:nvCxnSpPr>
                <p:spPr bwMode="auto">
                  <a:xfrm flipH="1" flipV="1">
                    <a:off x="5897487" y="3672416"/>
                    <a:ext cx="494845" cy="381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19050" cap="flat" cmpd="sng" algn="ctr">
                    <a:solidFill>
                      <a:srgbClr val="0000FF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80" name="直線コネクタ 79">
                    <a:extLst>
                      <a:ext uri="{FF2B5EF4-FFF2-40B4-BE49-F238E27FC236}">
                        <a16:creationId xmlns:a16="http://schemas.microsoft.com/office/drawing/2014/main" id="{B4779999-59B9-B54C-B513-A85131481953}"/>
                      </a:ext>
                    </a:extLst>
                  </p:cNvPr>
                  <p:cNvCxnSpPr/>
                  <p:nvPr/>
                </p:nvCxnSpPr>
                <p:spPr bwMode="auto">
                  <a:xfrm flipH="1" flipV="1">
                    <a:off x="5897487" y="3892550"/>
                    <a:ext cx="494845" cy="381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19050" cap="flat" cmpd="sng" algn="ctr">
                    <a:solidFill>
                      <a:srgbClr val="0000FF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81" name="直線コネクタ 80">
                    <a:extLst>
                      <a:ext uri="{FF2B5EF4-FFF2-40B4-BE49-F238E27FC236}">
                        <a16:creationId xmlns:a16="http://schemas.microsoft.com/office/drawing/2014/main" id="{9D1C13BE-1522-B447-8A66-025F76FA9DC5}"/>
                      </a:ext>
                    </a:extLst>
                  </p:cNvPr>
                  <p:cNvCxnSpPr/>
                  <p:nvPr/>
                </p:nvCxnSpPr>
                <p:spPr bwMode="auto">
                  <a:xfrm flipH="1" flipV="1">
                    <a:off x="5422900" y="3826933"/>
                    <a:ext cx="474590" cy="63501"/>
                  </a:xfrm>
                  <a:prstGeom prst="line">
                    <a:avLst/>
                  </a:prstGeom>
                  <a:solidFill>
                    <a:schemeClr val="accent1"/>
                  </a:solidFill>
                  <a:ln w="19050" cap="flat" cmpd="sng" algn="ctr">
                    <a:solidFill>
                      <a:srgbClr val="0000FF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82" name="直線コネクタ 81">
                    <a:extLst>
                      <a:ext uri="{FF2B5EF4-FFF2-40B4-BE49-F238E27FC236}">
                        <a16:creationId xmlns:a16="http://schemas.microsoft.com/office/drawing/2014/main" id="{790D7709-7CD3-1A49-902D-6249F1567F61}"/>
                      </a:ext>
                    </a:extLst>
                  </p:cNvPr>
                  <p:cNvCxnSpPr/>
                  <p:nvPr/>
                </p:nvCxnSpPr>
                <p:spPr bwMode="auto">
                  <a:xfrm flipH="1" flipV="1">
                    <a:off x="5893957" y="4106703"/>
                    <a:ext cx="494845" cy="381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19050" cap="flat" cmpd="sng" algn="ctr">
                    <a:solidFill>
                      <a:srgbClr val="0000FF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83" name="直線コネクタ 82">
                    <a:extLst>
                      <a:ext uri="{FF2B5EF4-FFF2-40B4-BE49-F238E27FC236}">
                        <a16:creationId xmlns:a16="http://schemas.microsoft.com/office/drawing/2014/main" id="{6B083E7C-BAC6-AA40-A198-A708710FB75B}"/>
                      </a:ext>
                    </a:extLst>
                  </p:cNvPr>
                  <p:cNvCxnSpPr/>
                  <p:nvPr/>
                </p:nvCxnSpPr>
                <p:spPr bwMode="auto">
                  <a:xfrm flipH="1">
                    <a:off x="5383363" y="4106333"/>
                    <a:ext cx="509839" cy="29634"/>
                  </a:xfrm>
                  <a:prstGeom prst="line">
                    <a:avLst/>
                  </a:prstGeom>
                  <a:solidFill>
                    <a:schemeClr val="accent1"/>
                  </a:solidFill>
                  <a:ln w="19050" cap="flat" cmpd="sng" algn="ctr">
                    <a:solidFill>
                      <a:srgbClr val="0000FF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84" name="直線コネクタ 83">
                    <a:extLst>
                      <a:ext uri="{FF2B5EF4-FFF2-40B4-BE49-F238E27FC236}">
                        <a16:creationId xmlns:a16="http://schemas.microsoft.com/office/drawing/2014/main" id="{40490A30-49A5-354D-B697-A60820B9D510}"/>
                      </a:ext>
                    </a:extLst>
                  </p:cNvPr>
                  <p:cNvCxnSpPr/>
                  <p:nvPr/>
                </p:nvCxnSpPr>
                <p:spPr bwMode="auto">
                  <a:xfrm flipV="1">
                    <a:off x="4348650" y="3530369"/>
                    <a:ext cx="1066801" cy="241299"/>
                  </a:xfrm>
                  <a:prstGeom prst="line">
                    <a:avLst/>
                  </a:prstGeom>
                  <a:solidFill>
                    <a:schemeClr val="accent1"/>
                  </a:solidFill>
                  <a:ln w="19050" cap="flat" cmpd="sng" algn="ctr">
                    <a:solidFill>
                      <a:srgbClr val="0000FF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85" name="直線コネクタ 84">
                    <a:extLst>
                      <a:ext uri="{FF2B5EF4-FFF2-40B4-BE49-F238E27FC236}">
                        <a16:creationId xmlns:a16="http://schemas.microsoft.com/office/drawing/2014/main" id="{2227279B-C61E-2045-A34A-7C6CAEC9536B}"/>
                      </a:ext>
                    </a:extLst>
                  </p:cNvPr>
                  <p:cNvCxnSpPr/>
                  <p:nvPr/>
                </p:nvCxnSpPr>
                <p:spPr bwMode="auto">
                  <a:xfrm>
                    <a:off x="4348650" y="3771668"/>
                    <a:ext cx="1071034" cy="50801"/>
                  </a:xfrm>
                  <a:prstGeom prst="line">
                    <a:avLst/>
                  </a:prstGeom>
                  <a:solidFill>
                    <a:schemeClr val="accent1"/>
                  </a:solidFill>
                  <a:ln w="19050" cap="flat" cmpd="sng" algn="ctr">
                    <a:solidFill>
                      <a:srgbClr val="0000FF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86" name="直線コネクタ 85">
                    <a:extLst>
                      <a:ext uri="{FF2B5EF4-FFF2-40B4-BE49-F238E27FC236}">
                        <a16:creationId xmlns:a16="http://schemas.microsoft.com/office/drawing/2014/main" id="{2377B30D-B7BF-6148-98E4-323F38821F43}"/>
                      </a:ext>
                    </a:extLst>
                  </p:cNvPr>
                  <p:cNvCxnSpPr/>
                  <p:nvPr/>
                </p:nvCxnSpPr>
                <p:spPr bwMode="auto">
                  <a:xfrm flipH="1" flipV="1">
                    <a:off x="4335952" y="3780136"/>
                    <a:ext cx="1062565" cy="359832"/>
                  </a:xfrm>
                  <a:prstGeom prst="line">
                    <a:avLst/>
                  </a:prstGeom>
                  <a:solidFill>
                    <a:schemeClr val="accent1"/>
                  </a:solidFill>
                  <a:ln w="19050" cap="flat" cmpd="sng" algn="ctr">
                    <a:solidFill>
                      <a:srgbClr val="0000FF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</p:cxnSp>
            </p:grpSp>
            <p:grpSp>
              <p:nvGrpSpPr>
                <p:cNvPr id="33" name="図形グループ 30">
                  <a:extLst>
                    <a:ext uri="{FF2B5EF4-FFF2-40B4-BE49-F238E27FC236}">
                      <a16:creationId xmlns:a16="http://schemas.microsoft.com/office/drawing/2014/main" id="{84B09E4C-475F-2A41-A40A-882DBF5DC53E}"/>
                    </a:ext>
                  </a:extLst>
                </p:cNvPr>
                <p:cNvGrpSpPr/>
                <p:nvPr/>
              </p:nvGrpSpPr>
              <p:grpSpPr>
                <a:xfrm flipV="1">
                  <a:off x="2370668" y="2392274"/>
                  <a:ext cx="4109508" cy="715803"/>
                  <a:chOff x="2282824" y="3429000"/>
                  <a:chExt cx="4109508" cy="715803"/>
                </a:xfrm>
              </p:grpSpPr>
              <p:cxnSp>
                <p:nvCxnSpPr>
                  <p:cNvPr id="51" name="直線コネクタ 50">
                    <a:extLst>
                      <a:ext uri="{FF2B5EF4-FFF2-40B4-BE49-F238E27FC236}">
                        <a16:creationId xmlns:a16="http://schemas.microsoft.com/office/drawing/2014/main" id="{860E2610-5369-B94D-B0BD-CAE0B96EF86E}"/>
                      </a:ext>
                    </a:extLst>
                  </p:cNvPr>
                  <p:cNvCxnSpPr/>
                  <p:nvPr/>
                </p:nvCxnSpPr>
                <p:spPr bwMode="auto">
                  <a:xfrm flipH="1">
                    <a:off x="2388656" y="3645024"/>
                    <a:ext cx="388761" cy="8112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52" name="直線コネクタ 51">
                    <a:extLst>
                      <a:ext uri="{FF2B5EF4-FFF2-40B4-BE49-F238E27FC236}">
                        <a16:creationId xmlns:a16="http://schemas.microsoft.com/office/drawing/2014/main" id="{F936BA35-6E87-3149-BA5D-3C38EB99205E}"/>
                      </a:ext>
                    </a:extLst>
                  </p:cNvPr>
                  <p:cNvCxnSpPr/>
                  <p:nvPr/>
                </p:nvCxnSpPr>
                <p:spPr bwMode="auto">
                  <a:xfrm flipH="1">
                    <a:off x="2777417" y="3429000"/>
                    <a:ext cx="510133" cy="216024"/>
                  </a:xfrm>
                  <a:prstGeom prst="lin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53" name="直線コネクタ 52">
                    <a:extLst>
                      <a:ext uri="{FF2B5EF4-FFF2-40B4-BE49-F238E27FC236}">
                        <a16:creationId xmlns:a16="http://schemas.microsoft.com/office/drawing/2014/main" id="{14DF7832-2D90-844B-AF00-574F16FF11EB}"/>
                      </a:ext>
                    </a:extLst>
                  </p:cNvPr>
                  <p:cNvCxnSpPr/>
                  <p:nvPr/>
                </p:nvCxnSpPr>
                <p:spPr bwMode="auto">
                  <a:xfrm flipH="1" flipV="1">
                    <a:off x="3287550" y="3429000"/>
                    <a:ext cx="2104381" cy="706967"/>
                  </a:xfrm>
                  <a:prstGeom prst="lin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54" name="直線コネクタ 53">
                    <a:extLst>
                      <a:ext uri="{FF2B5EF4-FFF2-40B4-BE49-F238E27FC236}">
                        <a16:creationId xmlns:a16="http://schemas.microsoft.com/office/drawing/2014/main" id="{AD7338C7-073E-2E40-A0BD-A919577AD1CE}"/>
                      </a:ext>
                    </a:extLst>
                  </p:cNvPr>
                  <p:cNvCxnSpPr/>
                  <p:nvPr/>
                </p:nvCxnSpPr>
                <p:spPr bwMode="auto">
                  <a:xfrm flipH="1">
                    <a:off x="2305883" y="3861048"/>
                    <a:ext cx="471534" cy="72008"/>
                  </a:xfrm>
                  <a:prstGeom prst="lin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55" name="直線コネクタ 54">
                    <a:extLst>
                      <a:ext uri="{FF2B5EF4-FFF2-40B4-BE49-F238E27FC236}">
                        <a16:creationId xmlns:a16="http://schemas.microsoft.com/office/drawing/2014/main" id="{0BD24772-13E0-FC49-8BEC-CC146266138A}"/>
                      </a:ext>
                    </a:extLst>
                  </p:cNvPr>
                  <p:cNvCxnSpPr/>
                  <p:nvPr/>
                </p:nvCxnSpPr>
                <p:spPr bwMode="auto">
                  <a:xfrm flipH="1">
                    <a:off x="2282824" y="4043644"/>
                    <a:ext cx="499532" cy="80432"/>
                  </a:xfrm>
                  <a:prstGeom prst="lin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56" name="直線コネクタ 55">
                    <a:extLst>
                      <a:ext uri="{FF2B5EF4-FFF2-40B4-BE49-F238E27FC236}">
                        <a16:creationId xmlns:a16="http://schemas.microsoft.com/office/drawing/2014/main" id="{EA1E7AFC-9904-C64B-8225-A2EC775607B9}"/>
                      </a:ext>
                    </a:extLst>
                  </p:cNvPr>
                  <p:cNvCxnSpPr/>
                  <p:nvPr/>
                </p:nvCxnSpPr>
                <p:spPr bwMode="auto">
                  <a:xfrm flipH="1">
                    <a:off x="2777417" y="3717032"/>
                    <a:ext cx="510133" cy="144016"/>
                  </a:xfrm>
                  <a:prstGeom prst="lin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57" name="直線コネクタ 56">
                    <a:extLst>
                      <a:ext uri="{FF2B5EF4-FFF2-40B4-BE49-F238E27FC236}">
                        <a16:creationId xmlns:a16="http://schemas.microsoft.com/office/drawing/2014/main" id="{1D868FDD-4B60-6A4A-821A-ED84098B9F78}"/>
                      </a:ext>
                    </a:extLst>
                  </p:cNvPr>
                  <p:cNvCxnSpPr/>
                  <p:nvPr/>
                </p:nvCxnSpPr>
                <p:spPr bwMode="auto">
                  <a:xfrm flipH="1" flipV="1">
                    <a:off x="3287552" y="3717034"/>
                    <a:ext cx="2135348" cy="114133"/>
                  </a:xfrm>
                  <a:prstGeom prst="lin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58" name="直線コネクタ 57">
                    <a:extLst>
                      <a:ext uri="{FF2B5EF4-FFF2-40B4-BE49-F238E27FC236}">
                        <a16:creationId xmlns:a16="http://schemas.microsoft.com/office/drawing/2014/main" id="{326E410D-6C45-8945-8705-FD68599226FE}"/>
                      </a:ext>
                    </a:extLst>
                  </p:cNvPr>
                  <p:cNvCxnSpPr/>
                  <p:nvPr/>
                </p:nvCxnSpPr>
                <p:spPr bwMode="auto">
                  <a:xfrm flipH="1">
                    <a:off x="2782356" y="4000499"/>
                    <a:ext cx="512375" cy="43145"/>
                  </a:xfrm>
                  <a:prstGeom prst="lin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59" name="直線コネクタ 58">
                    <a:extLst>
                      <a:ext uri="{FF2B5EF4-FFF2-40B4-BE49-F238E27FC236}">
                        <a16:creationId xmlns:a16="http://schemas.microsoft.com/office/drawing/2014/main" id="{88D63F2D-050A-CF42-ABEA-2181C6D90815}"/>
                      </a:ext>
                    </a:extLst>
                  </p:cNvPr>
                  <p:cNvCxnSpPr/>
                  <p:nvPr/>
                </p:nvCxnSpPr>
                <p:spPr bwMode="auto">
                  <a:xfrm flipH="1">
                    <a:off x="3287550" y="3534833"/>
                    <a:ext cx="2135350" cy="470231"/>
                  </a:xfrm>
                  <a:prstGeom prst="lin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60" name="直線コネクタ 59">
                    <a:extLst>
                      <a:ext uri="{FF2B5EF4-FFF2-40B4-BE49-F238E27FC236}">
                        <a16:creationId xmlns:a16="http://schemas.microsoft.com/office/drawing/2014/main" id="{0955C03E-61D7-2B48-816C-5C9D7C88954B}"/>
                      </a:ext>
                    </a:extLst>
                  </p:cNvPr>
                  <p:cNvCxnSpPr/>
                  <p:nvPr/>
                </p:nvCxnSpPr>
                <p:spPr bwMode="auto">
                  <a:xfrm flipH="1" flipV="1">
                    <a:off x="5418667" y="3539067"/>
                    <a:ext cx="483106" cy="131233"/>
                  </a:xfrm>
                  <a:prstGeom prst="line">
                    <a:avLst/>
                  </a:prstGeom>
                  <a:solidFill>
                    <a:schemeClr val="accent1"/>
                  </a:solidFill>
                  <a:ln w="19050" cap="flat" cmpd="sng" algn="ctr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61" name="直線コネクタ 60">
                    <a:extLst>
                      <a:ext uri="{FF2B5EF4-FFF2-40B4-BE49-F238E27FC236}">
                        <a16:creationId xmlns:a16="http://schemas.microsoft.com/office/drawing/2014/main" id="{25C93E51-AF13-5B4F-A2E9-E0C7C05407D6}"/>
                      </a:ext>
                    </a:extLst>
                  </p:cNvPr>
                  <p:cNvCxnSpPr/>
                  <p:nvPr/>
                </p:nvCxnSpPr>
                <p:spPr bwMode="auto">
                  <a:xfrm flipH="1" flipV="1">
                    <a:off x="5897487" y="3672416"/>
                    <a:ext cx="494845" cy="381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19050" cap="flat" cmpd="sng" algn="ctr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62" name="直線コネクタ 61">
                    <a:extLst>
                      <a:ext uri="{FF2B5EF4-FFF2-40B4-BE49-F238E27FC236}">
                        <a16:creationId xmlns:a16="http://schemas.microsoft.com/office/drawing/2014/main" id="{41C959BA-2D41-614E-9B81-6D701E8CAF25}"/>
                      </a:ext>
                    </a:extLst>
                  </p:cNvPr>
                  <p:cNvCxnSpPr/>
                  <p:nvPr/>
                </p:nvCxnSpPr>
                <p:spPr bwMode="auto">
                  <a:xfrm flipH="1" flipV="1">
                    <a:off x="5897487" y="3892550"/>
                    <a:ext cx="494845" cy="381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19050" cap="flat" cmpd="sng" algn="ctr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63" name="直線コネクタ 62">
                    <a:extLst>
                      <a:ext uri="{FF2B5EF4-FFF2-40B4-BE49-F238E27FC236}">
                        <a16:creationId xmlns:a16="http://schemas.microsoft.com/office/drawing/2014/main" id="{3BDAFD51-991A-A248-BAF2-67EAA926DE07}"/>
                      </a:ext>
                    </a:extLst>
                  </p:cNvPr>
                  <p:cNvCxnSpPr/>
                  <p:nvPr/>
                </p:nvCxnSpPr>
                <p:spPr bwMode="auto">
                  <a:xfrm flipH="1" flipV="1">
                    <a:off x="5422900" y="3826933"/>
                    <a:ext cx="474590" cy="63501"/>
                  </a:xfrm>
                  <a:prstGeom prst="line">
                    <a:avLst/>
                  </a:prstGeom>
                  <a:solidFill>
                    <a:schemeClr val="accent1"/>
                  </a:solidFill>
                  <a:ln w="19050" cap="flat" cmpd="sng" algn="ctr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64" name="直線コネクタ 63">
                    <a:extLst>
                      <a:ext uri="{FF2B5EF4-FFF2-40B4-BE49-F238E27FC236}">
                        <a16:creationId xmlns:a16="http://schemas.microsoft.com/office/drawing/2014/main" id="{3881F4B9-4A18-FF49-87E0-AA839887654B}"/>
                      </a:ext>
                    </a:extLst>
                  </p:cNvPr>
                  <p:cNvCxnSpPr/>
                  <p:nvPr/>
                </p:nvCxnSpPr>
                <p:spPr bwMode="auto">
                  <a:xfrm flipH="1" flipV="1">
                    <a:off x="5893957" y="4106703"/>
                    <a:ext cx="494845" cy="381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19050" cap="flat" cmpd="sng" algn="ctr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65" name="直線コネクタ 64">
                    <a:extLst>
                      <a:ext uri="{FF2B5EF4-FFF2-40B4-BE49-F238E27FC236}">
                        <a16:creationId xmlns:a16="http://schemas.microsoft.com/office/drawing/2014/main" id="{6127B719-651A-EA4E-957F-7ED2C17A5DFD}"/>
                      </a:ext>
                    </a:extLst>
                  </p:cNvPr>
                  <p:cNvCxnSpPr/>
                  <p:nvPr/>
                </p:nvCxnSpPr>
                <p:spPr bwMode="auto">
                  <a:xfrm flipH="1">
                    <a:off x="5383363" y="4106333"/>
                    <a:ext cx="509839" cy="29634"/>
                  </a:xfrm>
                  <a:prstGeom prst="line">
                    <a:avLst/>
                  </a:prstGeom>
                  <a:solidFill>
                    <a:schemeClr val="accent1"/>
                  </a:solidFill>
                  <a:ln w="19050" cap="flat" cmpd="sng" algn="ctr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66" name="直線コネクタ 65">
                    <a:extLst>
                      <a:ext uri="{FF2B5EF4-FFF2-40B4-BE49-F238E27FC236}">
                        <a16:creationId xmlns:a16="http://schemas.microsoft.com/office/drawing/2014/main" id="{5053C4A3-F4BA-1C45-A30F-BA630BAA10E8}"/>
                      </a:ext>
                    </a:extLst>
                  </p:cNvPr>
                  <p:cNvCxnSpPr/>
                  <p:nvPr/>
                </p:nvCxnSpPr>
                <p:spPr bwMode="auto">
                  <a:xfrm flipH="1" flipV="1">
                    <a:off x="4337730" y="3788833"/>
                    <a:ext cx="1052359" cy="352177"/>
                  </a:xfrm>
                  <a:prstGeom prst="line">
                    <a:avLst/>
                  </a:prstGeom>
                  <a:solidFill>
                    <a:schemeClr val="accent1"/>
                  </a:solidFill>
                  <a:ln w="19050" cap="flat" cmpd="sng" algn="ctr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67" name="直線コネクタ 66">
                    <a:extLst>
                      <a:ext uri="{FF2B5EF4-FFF2-40B4-BE49-F238E27FC236}">
                        <a16:creationId xmlns:a16="http://schemas.microsoft.com/office/drawing/2014/main" id="{A34D442D-B184-CA4B-8E26-2B2E4F145029}"/>
                      </a:ext>
                    </a:extLst>
                  </p:cNvPr>
                  <p:cNvCxnSpPr/>
                  <p:nvPr/>
                </p:nvCxnSpPr>
                <p:spPr bwMode="auto">
                  <a:xfrm flipH="1" flipV="1">
                    <a:off x="4356100" y="3784600"/>
                    <a:ext cx="1050923" cy="3891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19050" cap="flat" cmpd="sng" algn="ctr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68" name="直線コネクタ 67">
                    <a:extLst>
                      <a:ext uri="{FF2B5EF4-FFF2-40B4-BE49-F238E27FC236}">
                        <a16:creationId xmlns:a16="http://schemas.microsoft.com/office/drawing/2014/main" id="{D53565F7-31FE-2448-90B5-AD6A59CEFEC5}"/>
                      </a:ext>
                    </a:extLst>
                  </p:cNvPr>
                  <p:cNvCxnSpPr/>
                  <p:nvPr/>
                </p:nvCxnSpPr>
                <p:spPr bwMode="auto">
                  <a:xfrm flipH="1">
                    <a:off x="4335990" y="3539877"/>
                    <a:ext cx="1079499" cy="241299"/>
                  </a:xfrm>
                  <a:prstGeom prst="line">
                    <a:avLst/>
                  </a:prstGeom>
                  <a:solidFill>
                    <a:schemeClr val="accent1"/>
                  </a:solidFill>
                  <a:ln w="19050" cap="flat" cmpd="sng" algn="ctr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</p:cxnSp>
            </p:grpSp>
            <p:grpSp>
              <p:nvGrpSpPr>
                <p:cNvPr id="34" name="図形グループ 15">
                  <a:extLst>
                    <a:ext uri="{FF2B5EF4-FFF2-40B4-BE49-F238E27FC236}">
                      <a16:creationId xmlns:a16="http://schemas.microsoft.com/office/drawing/2014/main" id="{8C221CE9-37A0-CC40-9F7E-D65F5777A5A9}"/>
                    </a:ext>
                  </a:extLst>
                </p:cNvPr>
                <p:cNvGrpSpPr/>
                <p:nvPr/>
              </p:nvGrpSpPr>
              <p:grpSpPr>
                <a:xfrm rot="19829655">
                  <a:off x="342900" y="2430053"/>
                  <a:ext cx="2201333" cy="1440160"/>
                  <a:chOff x="203200" y="1883941"/>
                  <a:chExt cx="2201333" cy="1440160"/>
                </a:xfrm>
              </p:grpSpPr>
              <p:grpSp>
                <p:nvGrpSpPr>
                  <p:cNvPr id="38" name="図形グループ 113">
                    <a:extLst>
                      <a:ext uri="{FF2B5EF4-FFF2-40B4-BE49-F238E27FC236}">
                        <a16:creationId xmlns:a16="http://schemas.microsoft.com/office/drawing/2014/main" id="{0881F0A4-1E09-4347-AC77-7FCFCDBD3B46}"/>
                      </a:ext>
                    </a:extLst>
                  </p:cNvPr>
                  <p:cNvGrpSpPr/>
                  <p:nvPr/>
                </p:nvGrpSpPr>
                <p:grpSpPr>
                  <a:xfrm>
                    <a:off x="1250759" y="1883941"/>
                    <a:ext cx="304915" cy="1440160"/>
                    <a:chOff x="2877050" y="2542406"/>
                    <a:chExt cx="515338" cy="1390650"/>
                  </a:xfrm>
                </p:grpSpPr>
                <p:sp>
                  <p:nvSpPr>
                    <p:cNvPr id="49" name="フリーフォーム 48">
                      <a:extLst>
                        <a:ext uri="{FF2B5EF4-FFF2-40B4-BE49-F238E27FC236}">
                          <a16:creationId xmlns:a16="http://schemas.microsoft.com/office/drawing/2014/main" id="{70454E39-87C0-8D45-86A7-BD00082A99D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77050" y="2542406"/>
                      <a:ext cx="260548" cy="1390650"/>
                    </a:xfrm>
                    <a:custGeom>
                      <a:avLst/>
                      <a:gdLst>
                        <a:gd name="connsiteX0" fmla="*/ 242996 w 287446"/>
                        <a:gd name="connsiteY0" fmla="*/ 0 h 1358900"/>
                        <a:gd name="connsiteX1" fmla="*/ 20746 w 287446"/>
                        <a:gd name="connsiteY1" fmla="*/ 381000 h 1358900"/>
                        <a:gd name="connsiteX2" fmla="*/ 39796 w 287446"/>
                        <a:gd name="connsiteY2" fmla="*/ 996950 h 1358900"/>
                        <a:gd name="connsiteX3" fmla="*/ 287446 w 287446"/>
                        <a:gd name="connsiteY3" fmla="*/ 1358900 h 1358900"/>
                        <a:gd name="connsiteX0" fmla="*/ 242996 w 287446"/>
                        <a:gd name="connsiteY0" fmla="*/ 0 h 1377950"/>
                        <a:gd name="connsiteX1" fmla="*/ 20746 w 287446"/>
                        <a:gd name="connsiteY1" fmla="*/ 400050 h 1377950"/>
                        <a:gd name="connsiteX2" fmla="*/ 39796 w 287446"/>
                        <a:gd name="connsiteY2" fmla="*/ 1016000 h 1377950"/>
                        <a:gd name="connsiteX3" fmla="*/ 287446 w 287446"/>
                        <a:gd name="connsiteY3" fmla="*/ 1377950 h 1377950"/>
                        <a:gd name="connsiteX0" fmla="*/ 297433 w 297433"/>
                        <a:gd name="connsiteY0" fmla="*/ 0 h 1390650"/>
                        <a:gd name="connsiteX1" fmla="*/ 24383 w 297433"/>
                        <a:gd name="connsiteY1" fmla="*/ 412750 h 1390650"/>
                        <a:gd name="connsiteX2" fmla="*/ 43433 w 297433"/>
                        <a:gd name="connsiteY2" fmla="*/ 1028700 h 1390650"/>
                        <a:gd name="connsiteX3" fmla="*/ 291083 w 297433"/>
                        <a:gd name="connsiteY3" fmla="*/ 1390650 h 1390650"/>
                        <a:gd name="connsiteX0" fmla="*/ 281909 w 281909"/>
                        <a:gd name="connsiteY0" fmla="*/ 0 h 1390650"/>
                        <a:gd name="connsiteX1" fmla="*/ 34259 w 281909"/>
                        <a:gd name="connsiteY1" fmla="*/ 412750 h 1390650"/>
                        <a:gd name="connsiteX2" fmla="*/ 27909 w 281909"/>
                        <a:gd name="connsiteY2" fmla="*/ 1028700 h 1390650"/>
                        <a:gd name="connsiteX3" fmla="*/ 275559 w 281909"/>
                        <a:gd name="connsiteY3" fmla="*/ 1390650 h 1390650"/>
                        <a:gd name="connsiteX0" fmla="*/ 274825 w 274825"/>
                        <a:gd name="connsiteY0" fmla="*/ 0 h 1390650"/>
                        <a:gd name="connsiteX1" fmla="*/ 27175 w 274825"/>
                        <a:gd name="connsiteY1" fmla="*/ 412750 h 1390650"/>
                        <a:gd name="connsiteX2" fmla="*/ 33525 w 274825"/>
                        <a:gd name="connsiteY2" fmla="*/ 1041400 h 1390650"/>
                        <a:gd name="connsiteX3" fmla="*/ 268475 w 274825"/>
                        <a:gd name="connsiteY3" fmla="*/ 1390650 h 1390650"/>
                        <a:gd name="connsiteX0" fmla="*/ 259253 w 259253"/>
                        <a:gd name="connsiteY0" fmla="*/ 0 h 1390650"/>
                        <a:gd name="connsiteX1" fmla="*/ 43353 w 259253"/>
                        <a:gd name="connsiteY1" fmla="*/ 412750 h 1390650"/>
                        <a:gd name="connsiteX2" fmla="*/ 17953 w 259253"/>
                        <a:gd name="connsiteY2" fmla="*/ 1041400 h 1390650"/>
                        <a:gd name="connsiteX3" fmla="*/ 252903 w 259253"/>
                        <a:gd name="connsiteY3" fmla="*/ 1390650 h 1390650"/>
                        <a:gd name="connsiteX0" fmla="*/ 267627 w 267627"/>
                        <a:gd name="connsiteY0" fmla="*/ 0 h 1390650"/>
                        <a:gd name="connsiteX1" fmla="*/ 32677 w 267627"/>
                        <a:gd name="connsiteY1" fmla="*/ 412750 h 1390650"/>
                        <a:gd name="connsiteX2" fmla="*/ 26327 w 267627"/>
                        <a:gd name="connsiteY2" fmla="*/ 1041400 h 1390650"/>
                        <a:gd name="connsiteX3" fmla="*/ 261277 w 267627"/>
                        <a:gd name="connsiteY3" fmla="*/ 1390650 h 1390650"/>
                        <a:gd name="connsiteX0" fmla="*/ 260548 w 260548"/>
                        <a:gd name="connsiteY0" fmla="*/ 0 h 1390650"/>
                        <a:gd name="connsiteX1" fmla="*/ 25598 w 260548"/>
                        <a:gd name="connsiteY1" fmla="*/ 412750 h 1390650"/>
                        <a:gd name="connsiteX2" fmla="*/ 31948 w 260548"/>
                        <a:gd name="connsiteY2" fmla="*/ 1047750 h 1390650"/>
                        <a:gd name="connsiteX3" fmla="*/ 254198 w 260548"/>
                        <a:gd name="connsiteY3" fmla="*/ 1390650 h 13906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60548" h="1390650">
                          <a:moveTo>
                            <a:pt x="260548" y="0"/>
                          </a:moveTo>
                          <a:cubicBezTo>
                            <a:pt x="166356" y="107421"/>
                            <a:pt x="63698" y="238125"/>
                            <a:pt x="25598" y="412750"/>
                          </a:cubicBezTo>
                          <a:cubicBezTo>
                            <a:pt x="-12502" y="587375"/>
                            <a:pt x="-6152" y="884767"/>
                            <a:pt x="31948" y="1047750"/>
                          </a:cubicBezTo>
                          <a:cubicBezTo>
                            <a:pt x="70048" y="1210733"/>
                            <a:pt x="254198" y="1390650"/>
                            <a:pt x="254198" y="1390650"/>
                          </a:cubicBezTo>
                        </a:path>
                      </a:pathLst>
                    </a:custGeom>
                    <a:ln>
                      <a:solidFill>
                        <a:srgbClr val="000000"/>
                      </a:solidFill>
                    </a:ln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p:txBody>
                </p:sp>
                <p:sp>
                  <p:nvSpPr>
                    <p:cNvPr id="50" name="フリーフォーム 49">
                      <a:extLst>
                        <a:ext uri="{FF2B5EF4-FFF2-40B4-BE49-F238E27FC236}">
                          <a16:creationId xmlns:a16="http://schemas.microsoft.com/office/drawing/2014/main" id="{6D87BD2B-75A6-DF40-BADC-87954DF1E841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3131840" y="2542406"/>
                      <a:ext cx="260548" cy="1390650"/>
                    </a:xfrm>
                    <a:custGeom>
                      <a:avLst/>
                      <a:gdLst>
                        <a:gd name="connsiteX0" fmla="*/ 242996 w 287446"/>
                        <a:gd name="connsiteY0" fmla="*/ 0 h 1358900"/>
                        <a:gd name="connsiteX1" fmla="*/ 20746 w 287446"/>
                        <a:gd name="connsiteY1" fmla="*/ 381000 h 1358900"/>
                        <a:gd name="connsiteX2" fmla="*/ 39796 w 287446"/>
                        <a:gd name="connsiteY2" fmla="*/ 996950 h 1358900"/>
                        <a:gd name="connsiteX3" fmla="*/ 287446 w 287446"/>
                        <a:gd name="connsiteY3" fmla="*/ 1358900 h 1358900"/>
                        <a:gd name="connsiteX0" fmla="*/ 242996 w 287446"/>
                        <a:gd name="connsiteY0" fmla="*/ 0 h 1377950"/>
                        <a:gd name="connsiteX1" fmla="*/ 20746 w 287446"/>
                        <a:gd name="connsiteY1" fmla="*/ 400050 h 1377950"/>
                        <a:gd name="connsiteX2" fmla="*/ 39796 w 287446"/>
                        <a:gd name="connsiteY2" fmla="*/ 1016000 h 1377950"/>
                        <a:gd name="connsiteX3" fmla="*/ 287446 w 287446"/>
                        <a:gd name="connsiteY3" fmla="*/ 1377950 h 1377950"/>
                        <a:gd name="connsiteX0" fmla="*/ 297433 w 297433"/>
                        <a:gd name="connsiteY0" fmla="*/ 0 h 1390650"/>
                        <a:gd name="connsiteX1" fmla="*/ 24383 w 297433"/>
                        <a:gd name="connsiteY1" fmla="*/ 412750 h 1390650"/>
                        <a:gd name="connsiteX2" fmla="*/ 43433 w 297433"/>
                        <a:gd name="connsiteY2" fmla="*/ 1028700 h 1390650"/>
                        <a:gd name="connsiteX3" fmla="*/ 291083 w 297433"/>
                        <a:gd name="connsiteY3" fmla="*/ 1390650 h 1390650"/>
                        <a:gd name="connsiteX0" fmla="*/ 281909 w 281909"/>
                        <a:gd name="connsiteY0" fmla="*/ 0 h 1390650"/>
                        <a:gd name="connsiteX1" fmla="*/ 34259 w 281909"/>
                        <a:gd name="connsiteY1" fmla="*/ 412750 h 1390650"/>
                        <a:gd name="connsiteX2" fmla="*/ 27909 w 281909"/>
                        <a:gd name="connsiteY2" fmla="*/ 1028700 h 1390650"/>
                        <a:gd name="connsiteX3" fmla="*/ 275559 w 281909"/>
                        <a:gd name="connsiteY3" fmla="*/ 1390650 h 1390650"/>
                        <a:gd name="connsiteX0" fmla="*/ 274825 w 274825"/>
                        <a:gd name="connsiteY0" fmla="*/ 0 h 1390650"/>
                        <a:gd name="connsiteX1" fmla="*/ 27175 w 274825"/>
                        <a:gd name="connsiteY1" fmla="*/ 412750 h 1390650"/>
                        <a:gd name="connsiteX2" fmla="*/ 33525 w 274825"/>
                        <a:gd name="connsiteY2" fmla="*/ 1041400 h 1390650"/>
                        <a:gd name="connsiteX3" fmla="*/ 268475 w 274825"/>
                        <a:gd name="connsiteY3" fmla="*/ 1390650 h 1390650"/>
                        <a:gd name="connsiteX0" fmla="*/ 259253 w 259253"/>
                        <a:gd name="connsiteY0" fmla="*/ 0 h 1390650"/>
                        <a:gd name="connsiteX1" fmla="*/ 43353 w 259253"/>
                        <a:gd name="connsiteY1" fmla="*/ 412750 h 1390650"/>
                        <a:gd name="connsiteX2" fmla="*/ 17953 w 259253"/>
                        <a:gd name="connsiteY2" fmla="*/ 1041400 h 1390650"/>
                        <a:gd name="connsiteX3" fmla="*/ 252903 w 259253"/>
                        <a:gd name="connsiteY3" fmla="*/ 1390650 h 1390650"/>
                        <a:gd name="connsiteX0" fmla="*/ 267627 w 267627"/>
                        <a:gd name="connsiteY0" fmla="*/ 0 h 1390650"/>
                        <a:gd name="connsiteX1" fmla="*/ 32677 w 267627"/>
                        <a:gd name="connsiteY1" fmla="*/ 412750 h 1390650"/>
                        <a:gd name="connsiteX2" fmla="*/ 26327 w 267627"/>
                        <a:gd name="connsiteY2" fmla="*/ 1041400 h 1390650"/>
                        <a:gd name="connsiteX3" fmla="*/ 261277 w 267627"/>
                        <a:gd name="connsiteY3" fmla="*/ 1390650 h 1390650"/>
                        <a:gd name="connsiteX0" fmla="*/ 260548 w 260548"/>
                        <a:gd name="connsiteY0" fmla="*/ 0 h 1390650"/>
                        <a:gd name="connsiteX1" fmla="*/ 25598 w 260548"/>
                        <a:gd name="connsiteY1" fmla="*/ 412750 h 1390650"/>
                        <a:gd name="connsiteX2" fmla="*/ 31948 w 260548"/>
                        <a:gd name="connsiteY2" fmla="*/ 1047750 h 1390650"/>
                        <a:gd name="connsiteX3" fmla="*/ 254198 w 260548"/>
                        <a:gd name="connsiteY3" fmla="*/ 1390650 h 13906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60548" h="1390650">
                          <a:moveTo>
                            <a:pt x="260548" y="0"/>
                          </a:moveTo>
                          <a:cubicBezTo>
                            <a:pt x="166356" y="107421"/>
                            <a:pt x="63698" y="238125"/>
                            <a:pt x="25598" y="412750"/>
                          </a:cubicBezTo>
                          <a:cubicBezTo>
                            <a:pt x="-12502" y="587375"/>
                            <a:pt x="-6152" y="884767"/>
                            <a:pt x="31948" y="1047750"/>
                          </a:cubicBezTo>
                          <a:cubicBezTo>
                            <a:pt x="70048" y="1210733"/>
                            <a:pt x="254198" y="1390650"/>
                            <a:pt x="254198" y="1390650"/>
                          </a:cubicBezTo>
                        </a:path>
                      </a:pathLst>
                    </a:custGeom>
                    <a:ln>
                      <a:solidFill>
                        <a:srgbClr val="000000"/>
                      </a:solidFill>
                    </a:ln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p:txBody>
                </p:sp>
              </p:grpSp>
              <p:grpSp>
                <p:nvGrpSpPr>
                  <p:cNvPr id="39" name="図形グループ 114">
                    <a:extLst>
                      <a:ext uri="{FF2B5EF4-FFF2-40B4-BE49-F238E27FC236}">
                        <a16:creationId xmlns:a16="http://schemas.microsoft.com/office/drawing/2014/main" id="{6F768ECF-E5A9-FD4E-85C1-2E19A625D704}"/>
                      </a:ext>
                    </a:extLst>
                  </p:cNvPr>
                  <p:cNvGrpSpPr/>
                  <p:nvPr/>
                </p:nvGrpSpPr>
                <p:grpSpPr>
                  <a:xfrm>
                    <a:off x="1706435" y="1883941"/>
                    <a:ext cx="385393" cy="1440160"/>
                    <a:chOff x="4932040" y="2492896"/>
                    <a:chExt cx="620600" cy="1390650"/>
                  </a:xfrm>
                </p:grpSpPr>
                <p:sp>
                  <p:nvSpPr>
                    <p:cNvPr id="45" name="フリーフォーム 44">
                      <a:extLst>
                        <a:ext uri="{FF2B5EF4-FFF2-40B4-BE49-F238E27FC236}">
                          <a16:creationId xmlns:a16="http://schemas.microsoft.com/office/drawing/2014/main" id="{425EEFA6-89E9-A147-8F6D-CF072A83397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64094" y="2492896"/>
                      <a:ext cx="188541" cy="1390650"/>
                    </a:xfrm>
                    <a:custGeom>
                      <a:avLst/>
                      <a:gdLst>
                        <a:gd name="connsiteX0" fmla="*/ 242996 w 287446"/>
                        <a:gd name="connsiteY0" fmla="*/ 0 h 1358900"/>
                        <a:gd name="connsiteX1" fmla="*/ 20746 w 287446"/>
                        <a:gd name="connsiteY1" fmla="*/ 381000 h 1358900"/>
                        <a:gd name="connsiteX2" fmla="*/ 39796 w 287446"/>
                        <a:gd name="connsiteY2" fmla="*/ 996950 h 1358900"/>
                        <a:gd name="connsiteX3" fmla="*/ 287446 w 287446"/>
                        <a:gd name="connsiteY3" fmla="*/ 1358900 h 1358900"/>
                        <a:gd name="connsiteX0" fmla="*/ 242996 w 287446"/>
                        <a:gd name="connsiteY0" fmla="*/ 0 h 1377950"/>
                        <a:gd name="connsiteX1" fmla="*/ 20746 w 287446"/>
                        <a:gd name="connsiteY1" fmla="*/ 400050 h 1377950"/>
                        <a:gd name="connsiteX2" fmla="*/ 39796 w 287446"/>
                        <a:gd name="connsiteY2" fmla="*/ 1016000 h 1377950"/>
                        <a:gd name="connsiteX3" fmla="*/ 287446 w 287446"/>
                        <a:gd name="connsiteY3" fmla="*/ 1377950 h 1377950"/>
                        <a:gd name="connsiteX0" fmla="*/ 297433 w 297433"/>
                        <a:gd name="connsiteY0" fmla="*/ 0 h 1390650"/>
                        <a:gd name="connsiteX1" fmla="*/ 24383 w 297433"/>
                        <a:gd name="connsiteY1" fmla="*/ 412750 h 1390650"/>
                        <a:gd name="connsiteX2" fmla="*/ 43433 w 297433"/>
                        <a:gd name="connsiteY2" fmla="*/ 1028700 h 1390650"/>
                        <a:gd name="connsiteX3" fmla="*/ 291083 w 297433"/>
                        <a:gd name="connsiteY3" fmla="*/ 1390650 h 1390650"/>
                        <a:gd name="connsiteX0" fmla="*/ 281909 w 281909"/>
                        <a:gd name="connsiteY0" fmla="*/ 0 h 1390650"/>
                        <a:gd name="connsiteX1" fmla="*/ 34259 w 281909"/>
                        <a:gd name="connsiteY1" fmla="*/ 412750 h 1390650"/>
                        <a:gd name="connsiteX2" fmla="*/ 27909 w 281909"/>
                        <a:gd name="connsiteY2" fmla="*/ 1028700 h 1390650"/>
                        <a:gd name="connsiteX3" fmla="*/ 275559 w 281909"/>
                        <a:gd name="connsiteY3" fmla="*/ 1390650 h 1390650"/>
                        <a:gd name="connsiteX0" fmla="*/ 274825 w 274825"/>
                        <a:gd name="connsiteY0" fmla="*/ 0 h 1390650"/>
                        <a:gd name="connsiteX1" fmla="*/ 27175 w 274825"/>
                        <a:gd name="connsiteY1" fmla="*/ 412750 h 1390650"/>
                        <a:gd name="connsiteX2" fmla="*/ 33525 w 274825"/>
                        <a:gd name="connsiteY2" fmla="*/ 1041400 h 1390650"/>
                        <a:gd name="connsiteX3" fmla="*/ 268475 w 274825"/>
                        <a:gd name="connsiteY3" fmla="*/ 1390650 h 1390650"/>
                        <a:gd name="connsiteX0" fmla="*/ 259253 w 259253"/>
                        <a:gd name="connsiteY0" fmla="*/ 0 h 1390650"/>
                        <a:gd name="connsiteX1" fmla="*/ 43353 w 259253"/>
                        <a:gd name="connsiteY1" fmla="*/ 412750 h 1390650"/>
                        <a:gd name="connsiteX2" fmla="*/ 17953 w 259253"/>
                        <a:gd name="connsiteY2" fmla="*/ 1041400 h 1390650"/>
                        <a:gd name="connsiteX3" fmla="*/ 252903 w 259253"/>
                        <a:gd name="connsiteY3" fmla="*/ 1390650 h 1390650"/>
                        <a:gd name="connsiteX0" fmla="*/ 267627 w 267627"/>
                        <a:gd name="connsiteY0" fmla="*/ 0 h 1390650"/>
                        <a:gd name="connsiteX1" fmla="*/ 32677 w 267627"/>
                        <a:gd name="connsiteY1" fmla="*/ 412750 h 1390650"/>
                        <a:gd name="connsiteX2" fmla="*/ 26327 w 267627"/>
                        <a:gd name="connsiteY2" fmla="*/ 1041400 h 1390650"/>
                        <a:gd name="connsiteX3" fmla="*/ 261277 w 267627"/>
                        <a:gd name="connsiteY3" fmla="*/ 1390650 h 1390650"/>
                        <a:gd name="connsiteX0" fmla="*/ 260548 w 260548"/>
                        <a:gd name="connsiteY0" fmla="*/ 0 h 1390650"/>
                        <a:gd name="connsiteX1" fmla="*/ 25598 w 260548"/>
                        <a:gd name="connsiteY1" fmla="*/ 412750 h 1390650"/>
                        <a:gd name="connsiteX2" fmla="*/ 31948 w 260548"/>
                        <a:gd name="connsiteY2" fmla="*/ 1047750 h 1390650"/>
                        <a:gd name="connsiteX3" fmla="*/ 254198 w 260548"/>
                        <a:gd name="connsiteY3" fmla="*/ 1390650 h 13906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60548" h="1390650">
                          <a:moveTo>
                            <a:pt x="260548" y="0"/>
                          </a:moveTo>
                          <a:cubicBezTo>
                            <a:pt x="166356" y="107421"/>
                            <a:pt x="63698" y="238125"/>
                            <a:pt x="25598" y="412750"/>
                          </a:cubicBezTo>
                          <a:cubicBezTo>
                            <a:pt x="-12502" y="587375"/>
                            <a:pt x="-6152" y="884767"/>
                            <a:pt x="31948" y="1047750"/>
                          </a:cubicBezTo>
                          <a:cubicBezTo>
                            <a:pt x="70048" y="1210733"/>
                            <a:pt x="254198" y="1390650"/>
                            <a:pt x="254198" y="1390650"/>
                          </a:cubicBezTo>
                        </a:path>
                      </a:pathLst>
                    </a:custGeom>
                    <a:ln>
                      <a:solidFill>
                        <a:srgbClr val="000000"/>
                      </a:solidFill>
                    </a:ln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p:txBody>
                </p:sp>
                <p:cxnSp>
                  <p:nvCxnSpPr>
                    <p:cNvPr id="46" name="直線コネクタ 45">
                      <a:extLst>
                        <a:ext uri="{FF2B5EF4-FFF2-40B4-BE49-F238E27FC236}">
                          <a16:creationId xmlns:a16="http://schemas.microsoft.com/office/drawing/2014/main" id="{701CC15E-ECF5-3840-9518-C23C93E73D45}"/>
                        </a:ext>
                      </a:extLst>
                    </p:cNvPr>
                    <p:cNvCxnSpPr>
                      <a:endCxn id="45" idx="0"/>
                    </p:cNvCxnSpPr>
                    <p:nvPr/>
                  </p:nvCxnSpPr>
                  <p:spPr bwMode="auto">
                    <a:xfrm>
                      <a:off x="4932051" y="2492896"/>
                      <a:ext cx="620589" cy="0"/>
                    </a:xfrm>
                    <a:prstGeom prst="line">
                      <a:avLst/>
                    </a:prstGeom>
                    <a:solidFill>
                      <a:schemeClr val="accent1"/>
                    </a:solidFill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</p:cxnSp>
                <p:cxnSp>
                  <p:nvCxnSpPr>
                    <p:cNvPr id="47" name="直線コネクタ 46">
                      <a:extLst>
                        <a:ext uri="{FF2B5EF4-FFF2-40B4-BE49-F238E27FC236}">
                          <a16:creationId xmlns:a16="http://schemas.microsoft.com/office/drawing/2014/main" id="{6A7B19BC-E90B-4847-B976-DD53F09EA4AA}"/>
                        </a:ext>
                      </a:extLst>
                    </p:cNvPr>
                    <p:cNvCxnSpPr/>
                    <p:nvPr/>
                  </p:nvCxnSpPr>
                  <p:spPr bwMode="auto">
                    <a:xfrm>
                      <a:off x="4932050" y="3880098"/>
                      <a:ext cx="620589" cy="0"/>
                    </a:xfrm>
                    <a:prstGeom prst="line">
                      <a:avLst/>
                    </a:prstGeom>
                    <a:solidFill>
                      <a:schemeClr val="accent1"/>
                    </a:solidFill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</p:cxnSp>
                <p:sp>
                  <p:nvSpPr>
                    <p:cNvPr id="48" name="フリーフォーム 47">
                      <a:extLst>
                        <a:ext uri="{FF2B5EF4-FFF2-40B4-BE49-F238E27FC236}">
                          <a16:creationId xmlns:a16="http://schemas.microsoft.com/office/drawing/2014/main" id="{69146622-C4E5-6D4A-8611-7C257993734D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4932040" y="2492896"/>
                      <a:ext cx="188541" cy="1390650"/>
                    </a:xfrm>
                    <a:custGeom>
                      <a:avLst/>
                      <a:gdLst>
                        <a:gd name="connsiteX0" fmla="*/ 242996 w 287446"/>
                        <a:gd name="connsiteY0" fmla="*/ 0 h 1358900"/>
                        <a:gd name="connsiteX1" fmla="*/ 20746 w 287446"/>
                        <a:gd name="connsiteY1" fmla="*/ 381000 h 1358900"/>
                        <a:gd name="connsiteX2" fmla="*/ 39796 w 287446"/>
                        <a:gd name="connsiteY2" fmla="*/ 996950 h 1358900"/>
                        <a:gd name="connsiteX3" fmla="*/ 287446 w 287446"/>
                        <a:gd name="connsiteY3" fmla="*/ 1358900 h 1358900"/>
                        <a:gd name="connsiteX0" fmla="*/ 242996 w 287446"/>
                        <a:gd name="connsiteY0" fmla="*/ 0 h 1377950"/>
                        <a:gd name="connsiteX1" fmla="*/ 20746 w 287446"/>
                        <a:gd name="connsiteY1" fmla="*/ 400050 h 1377950"/>
                        <a:gd name="connsiteX2" fmla="*/ 39796 w 287446"/>
                        <a:gd name="connsiteY2" fmla="*/ 1016000 h 1377950"/>
                        <a:gd name="connsiteX3" fmla="*/ 287446 w 287446"/>
                        <a:gd name="connsiteY3" fmla="*/ 1377950 h 1377950"/>
                        <a:gd name="connsiteX0" fmla="*/ 297433 w 297433"/>
                        <a:gd name="connsiteY0" fmla="*/ 0 h 1390650"/>
                        <a:gd name="connsiteX1" fmla="*/ 24383 w 297433"/>
                        <a:gd name="connsiteY1" fmla="*/ 412750 h 1390650"/>
                        <a:gd name="connsiteX2" fmla="*/ 43433 w 297433"/>
                        <a:gd name="connsiteY2" fmla="*/ 1028700 h 1390650"/>
                        <a:gd name="connsiteX3" fmla="*/ 291083 w 297433"/>
                        <a:gd name="connsiteY3" fmla="*/ 1390650 h 1390650"/>
                        <a:gd name="connsiteX0" fmla="*/ 281909 w 281909"/>
                        <a:gd name="connsiteY0" fmla="*/ 0 h 1390650"/>
                        <a:gd name="connsiteX1" fmla="*/ 34259 w 281909"/>
                        <a:gd name="connsiteY1" fmla="*/ 412750 h 1390650"/>
                        <a:gd name="connsiteX2" fmla="*/ 27909 w 281909"/>
                        <a:gd name="connsiteY2" fmla="*/ 1028700 h 1390650"/>
                        <a:gd name="connsiteX3" fmla="*/ 275559 w 281909"/>
                        <a:gd name="connsiteY3" fmla="*/ 1390650 h 1390650"/>
                        <a:gd name="connsiteX0" fmla="*/ 274825 w 274825"/>
                        <a:gd name="connsiteY0" fmla="*/ 0 h 1390650"/>
                        <a:gd name="connsiteX1" fmla="*/ 27175 w 274825"/>
                        <a:gd name="connsiteY1" fmla="*/ 412750 h 1390650"/>
                        <a:gd name="connsiteX2" fmla="*/ 33525 w 274825"/>
                        <a:gd name="connsiteY2" fmla="*/ 1041400 h 1390650"/>
                        <a:gd name="connsiteX3" fmla="*/ 268475 w 274825"/>
                        <a:gd name="connsiteY3" fmla="*/ 1390650 h 1390650"/>
                        <a:gd name="connsiteX0" fmla="*/ 259253 w 259253"/>
                        <a:gd name="connsiteY0" fmla="*/ 0 h 1390650"/>
                        <a:gd name="connsiteX1" fmla="*/ 43353 w 259253"/>
                        <a:gd name="connsiteY1" fmla="*/ 412750 h 1390650"/>
                        <a:gd name="connsiteX2" fmla="*/ 17953 w 259253"/>
                        <a:gd name="connsiteY2" fmla="*/ 1041400 h 1390650"/>
                        <a:gd name="connsiteX3" fmla="*/ 252903 w 259253"/>
                        <a:gd name="connsiteY3" fmla="*/ 1390650 h 1390650"/>
                        <a:gd name="connsiteX0" fmla="*/ 267627 w 267627"/>
                        <a:gd name="connsiteY0" fmla="*/ 0 h 1390650"/>
                        <a:gd name="connsiteX1" fmla="*/ 32677 w 267627"/>
                        <a:gd name="connsiteY1" fmla="*/ 412750 h 1390650"/>
                        <a:gd name="connsiteX2" fmla="*/ 26327 w 267627"/>
                        <a:gd name="connsiteY2" fmla="*/ 1041400 h 1390650"/>
                        <a:gd name="connsiteX3" fmla="*/ 261277 w 267627"/>
                        <a:gd name="connsiteY3" fmla="*/ 1390650 h 1390650"/>
                        <a:gd name="connsiteX0" fmla="*/ 260548 w 260548"/>
                        <a:gd name="connsiteY0" fmla="*/ 0 h 1390650"/>
                        <a:gd name="connsiteX1" fmla="*/ 25598 w 260548"/>
                        <a:gd name="connsiteY1" fmla="*/ 412750 h 1390650"/>
                        <a:gd name="connsiteX2" fmla="*/ 31948 w 260548"/>
                        <a:gd name="connsiteY2" fmla="*/ 1047750 h 1390650"/>
                        <a:gd name="connsiteX3" fmla="*/ 254198 w 260548"/>
                        <a:gd name="connsiteY3" fmla="*/ 1390650 h 13906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60548" h="1390650">
                          <a:moveTo>
                            <a:pt x="260548" y="0"/>
                          </a:moveTo>
                          <a:cubicBezTo>
                            <a:pt x="166356" y="107421"/>
                            <a:pt x="63698" y="238125"/>
                            <a:pt x="25598" y="412750"/>
                          </a:cubicBezTo>
                          <a:cubicBezTo>
                            <a:pt x="-12502" y="587375"/>
                            <a:pt x="-6152" y="884767"/>
                            <a:pt x="31948" y="1047750"/>
                          </a:cubicBezTo>
                          <a:cubicBezTo>
                            <a:pt x="70048" y="1210733"/>
                            <a:pt x="254198" y="1390650"/>
                            <a:pt x="254198" y="1390650"/>
                          </a:cubicBezTo>
                        </a:path>
                      </a:pathLst>
                    </a:custGeom>
                    <a:ln>
                      <a:solidFill>
                        <a:srgbClr val="000000"/>
                      </a:solidFill>
                    </a:ln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p:txBody>
                </p:sp>
              </p:grpSp>
              <p:cxnSp>
                <p:nvCxnSpPr>
                  <p:cNvPr id="40" name="直線コネクタ 39">
                    <a:extLst>
                      <a:ext uri="{FF2B5EF4-FFF2-40B4-BE49-F238E27FC236}">
                        <a16:creationId xmlns:a16="http://schemas.microsoft.com/office/drawing/2014/main" id="{C058B8EC-D1AB-064D-AC02-BF8878CA44C9}"/>
                      </a:ext>
                    </a:extLst>
                  </p:cNvPr>
                  <p:cNvCxnSpPr/>
                  <p:nvPr/>
                </p:nvCxnSpPr>
                <p:spPr bwMode="auto">
                  <a:xfrm flipV="1">
                    <a:off x="339403" y="2243981"/>
                    <a:ext cx="1063250" cy="36004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41" name="直線コネクタ 40">
                    <a:extLst>
                      <a:ext uri="{FF2B5EF4-FFF2-40B4-BE49-F238E27FC236}">
                        <a16:creationId xmlns:a16="http://schemas.microsoft.com/office/drawing/2014/main" id="{59A2FC27-2154-3A47-A05C-DBAD6CF74D23}"/>
                      </a:ext>
                    </a:extLst>
                  </p:cNvPr>
                  <p:cNvCxnSpPr/>
                  <p:nvPr/>
                </p:nvCxnSpPr>
                <p:spPr bwMode="auto">
                  <a:xfrm>
                    <a:off x="1402653" y="2243981"/>
                    <a:ext cx="496490" cy="141734"/>
                  </a:xfrm>
                  <a:prstGeom prst="lin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42" name="直線コネクタ 41">
                    <a:extLst>
                      <a:ext uri="{FF2B5EF4-FFF2-40B4-BE49-F238E27FC236}">
                        <a16:creationId xmlns:a16="http://schemas.microsoft.com/office/drawing/2014/main" id="{7DC1334D-C09F-8148-8404-12ED751F1370}"/>
                      </a:ext>
                    </a:extLst>
                  </p:cNvPr>
                  <p:cNvCxnSpPr/>
                  <p:nvPr/>
                </p:nvCxnSpPr>
                <p:spPr bwMode="auto">
                  <a:xfrm>
                    <a:off x="339403" y="2604021"/>
                    <a:ext cx="1063250" cy="36004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43" name="直線コネクタ 42">
                    <a:extLst>
                      <a:ext uri="{FF2B5EF4-FFF2-40B4-BE49-F238E27FC236}">
                        <a16:creationId xmlns:a16="http://schemas.microsoft.com/office/drawing/2014/main" id="{5B42A8FD-7A9E-9042-9AE5-4A43B90290B0}"/>
                      </a:ext>
                    </a:extLst>
                  </p:cNvPr>
                  <p:cNvCxnSpPr/>
                  <p:nvPr/>
                </p:nvCxnSpPr>
                <p:spPr bwMode="auto">
                  <a:xfrm flipV="1">
                    <a:off x="1402653" y="2822327"/>
                    <a:ext cx="496490" cy="141734"/>
                  </a:xfrm>
                  <a:prstGeom prst="lin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44" name="直線コネクタ 43">
                    <a:extLst>
                      <a:ext uri="{FF2B5EF4-FFF2-40B4-BE49-F238E27FC236}">
                        <a16:creationId xmlns:a16="http://schemas.microsoft.com/office/drawing/2014/main" id="{5FFA6FEB-CFDE-404D-9FD5-29D6B714EF36}"/>
                      </a:ext>
                    </a:extLst>
                  </p:cNvPr>
                  <p:cNvCxnSpPr/>
                  <p:nvPr/>
                </p:nvCxnSpPr>
                <p:spPr bwMode="auto">
                  <a:xfrm>
                    <a:off x="203200" y="2604558"/>
                    <a:ext cx="2201333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rgbClr val="000099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</p:cxnSp>
            </p:grpSp>
            <p:cxnSp>
              <p:nvCxnSpPr>
                <p:cNvPr id="35" name="直線コネクタ 34">
                  <a:extLst>
                    <a:ext uri="{FF2B5EF4-FFF2-40B4-BE49-F238E27FC236}">
                      <a16:creationId xmlns:a16="http://schemas.microsoft.com/office/drawing/2014/main" id="{F8F63677-18ED-7041-A7C6-3F3F09A00F50}"/>
                    </a:ext>
                  </a:extLst>
                </p:cNvPr>
                <p:cNvCxnSpPr/>
                <p:nvPr/>
              </p:nvCxnSpPr>
              <p:spPr bwMode="auto">
                <a:xfrm flipV="1">
                  <a:off x="1849964" y="2413000"/>
                  <a:ext cx="512236" cy="254004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rgbClr val="000099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36" name="直線コネクタ 35">
                  <a:extLst>
                    <a:ext uri="{FF2B5EF4-FFF2-40B4-BE49-F238E27FC236}">
                      <a16:creationId xmlns:a16="http://schemas.microsoft.com/office/drawing/2014/main" id="{94047C55-9B64-384D-9B19-239B84FFE0B6}"/>
                    </a:ext>
                  </a:extLst>
                </p:cNvPr>
                <p:cNvCxnSpPr/>
                <p:nvPr/>
              </p:nvCxnSpPr>
              <p:spPr bwMode="auto">
                <a:xfrm flipV="1">
                  <a:off x="2070098" y="2806700"/>
                  <a:ext cx="385235" cy="237071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rgbClr val="000099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  <p:sp>
              <p:nvSpPr>
                <p:cNvPr id="37" name="二等辺三角形 16389">
                  <a:extLst>
                    <a:ext uri="{FF2B5EF4-FFF2-40B4-BE49-F238E27FC236}">
                      <a16:creationId xmlns:a16="http://schemas.microsoft.com/office/drawing/2014/main" id="{9797D1B1-7A1D-6D4B-BE51-32F343531320}"/>
                    </a:ext>
                  </a:extLst>
                </p:cNvPr>
                <p:cNvSpPr/>
                <p:nvPr/>
              </p:nvSpPr>
              <p:spPr bwMode="auto">
                <a:xfrm rot="20765564" flipV="1">
                  <a:off x="2108029" y="2003932"/>
                  <a:ext cx="649304" cy="1371600"/>
                </a:xfrm>
                <a:prstGeom prst="triangle">
                  <a:avLst>
                    <a:gd name="adj" fmla="val 46700"/>
                  </a:avLst>
                </a:prstGeom>
                <a:noFill/>
                <a:ln>
                  <a:solidFill>
                    <a:schemeClr val="tx1"/>
                  </a:solidFill>
                </a:ln>
                <a:effectLst/>
              </p:spPr>
              <p:txBody>
                <a:bodyPr wrap="none"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</p:grpSp>
        <p:cxnSp>
          <p:nvCxnSpPr>
            <p:cNvPr id="15" name="直線コネクタ 14">
              <a:extLst>
                <a:ext uri="{FF2B5EF4-FFF2-40B4-BE49-F238E27FC236}">
                  <a16:creationId xmlns:a16="http://schemas.microsoft.com/office/drawing/2014/main" id="{5FA45EA6-73E4-6C43-AE20-03F2E5C20012}"/>
                </a:ext>
              </a:extLst>
            </p:cNvPr>
            <p:cNvCxnSpPr/>
            <p:nvPr/>
          </p:nvCxnSpPr>
          <p:spPr bwMode="auto">
            <a:xfrm>
              <a:off x="4685181" y="3886124"/>
              <a:ext cx="714375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1E747709-0DBA-C449-B7EE-FAD4977622B9}"/>
                </a:ext>
              </a:extLst>
            </p:cNvPr>
            <p:cNvSpPr txBox="1"/>
            <p:nvPr/>
          </p:nvSpPr>
          <p:spPr>
            <a:xfrm>
              <a:off x="5453359" y="3635359"/>
              <a:ext cx="68738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 err="1">
                  <a:solidFill>
                    <a:srgbClr val="008000"/>
                  </a:solidFill>
                  <a:latin typeface="Symbol" charset="2"/>
                  <a:cs typeface="Symbol" charset="2"/>
                </a:rPr>
                <a:t>d</a:t>
              </a:r>
              <a:r>
                <a:rPr lang="en-US" altLang="ja-JP" i="1" dirty="0" err="1">
                  <a:solidFill>
                    <a:srgbClr val="008000"/>
                  </a:solidFill>
                  <a:latin typeface="Times New Roman"/>
                  <a:cs typeface="Times New Roman"/>
                </a:rPr>
                <a:t>t</a:t>
              </a:r>
              <a:r>
                <a:rPr kumimoji="1" lang="en-US" altLang="ja-JP" sz="2000" dirty="0">
                  <a:solidFill>
                    <a:srgbClr val="008000"/>
                  </a:solidFill>
                  <a:latin typeface="Symbol" charset="2"/>
                  <a:cs typeface="Symbol" charset="2"/>
                </a:rPr>
                <a:t>&gt;</a:t>
              </a:r>
              <a:r>
                <a:rPr kumimoji="1" lang="en-US" altLang="ja-JP" sz="2000" dirty="0">
                  <a:solidFill>
                    <a:srgbClr val="008000"/>
                  </a:solidFill>
                </a:rPr>
                <a:t>0</a:t>
              </a:r>
              <a:endParaRPr kumimoji="1" lang="ja-JP" altLang="en-US" sz="2000" dirty="0">
                <a:solidFill>
                  <a:srgbClr val="008000"/>
                </a:solidFill>
              </a:endParaRPr>
            </a:p>
          </p:txBody>
        </p:sp>
        <p:cxnSp>
          <p:nvCxnSpPr>
            <p:cNvPr id="17" name="直線コネクタ 16">
              <a:extLst>
                <a:ext uri="{FF2B5EF4-FFF2-40B4-BE49-F238E27FC236}">
                  <a16:creationId xmlns:a16="http://schemas.microsoft.com/office/drawing/2014/main" id="{F6B943B8-396B-7446-ADED-29A691643531}"/>
                </a:ext>
              </a:extLst>
            </p:cNvPr>
            <p:cNvCxnSpPr/>
            <p:nvPr/>
          </p:nvCxnSpPr>
          <p:spPr bwMode="auto">
            <a:xfrm>
              <a:off x="4681834" y="3594084"/>
              <a:ext cx="714375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D90DB378-7A09-1044-892A-733A118EE04F}"/>
                </a:ext>
              </a:extLst>
            </p:cNvPr>
            <p:cNvSpPr txBox="1"/>
            <p:nvPr/>
          </p:nvSpPr>
          <p:spPr>
            <a:xfrm>
              <a:off x="5443834" y="3355959"/>
              <a:ext cx="68738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 err="1">
                  <a:solidFill>
                    <a:srgbClr val="0000FF"/>
                  </a:solidFill>
                  <a:latin typeface="Symbol" charset="2"/>
                  <a:cs typeface="Symbol" charset="2"/>
                </a:rPr>
                <a:t>d</a:t>
              </a:r>
              <a:r>
                <a:rPr kumimoji="1" lang="en-US" altLang="ja-JP" sz="2000" i="1" dirty="0" err="1">
                  <a:solidFill>
                    <a:srgbClr val="0000FF"/>
                  </a:solidFill>
                  <a:latin typeface="Times New Roman"/>
                  <a:cs typeface="Times New Roman"/>
                </a:rPr>
                <a:t>t</a:t>
              </a:r>
              <a:r>
                <a:rPr kumimoji="1" lang="en-US" altLang="ja-JP" sz="2000" dirty="0">
                  <a:solidFill>
                    <a:srgbClr val="0000FF"/>
                  </a:solidFill>
                  <a:latin typeface="Symbol" charset="2"/>
                  <a:cs typeface="Symbol" charset="2"/>
                </a:rPr>
                <a:t>&lt;</a:t>
              </a:r>
              <a:r>
                <a:rPr kumimoji="1" lang="en-US" altLang="ja-JP" sz="2000" dirty="0">
                  <a:solidFill>
                    <a:srgbClr val="0000FF"/>
                  </a:solidFill>
                </a:rPr>
                <a:t>0</a:t>
              </a:r>
              <a:endParaRPr kumimoji="1" lang="ja-JP" altLang="en-US" sz="2000" dirty="0">
                <a:solidFill>
                  <a:srgbClr val="0000FF"/>
                </a:solidFill>
              </a:endParaRPr>
            </a:p>
          </p:txBody>
        </p:sp>
      </p:grpSp>
      <p:pic>
        <p:nvPicPr>
          <p:cNvPr id="135" name="図 134">
            <a:extLst>
              <a:ext uri="{FF2B5EF4-FFF2-40B4-BE49-F238E27FC236}">
                <a16:creationId xmlns:a16="http://schemas.microsoft.com/office/drawing/2014/main" id="{0B92066D-690C-2245-8F66-57048C15359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0238" y="4581128"/>
            <a:ext cx="6110782" cy="2094761"/>
          </a:xfrm>
          <a:prstGeom prst="rect">
            <a:avLst/>
          </a:prstGeom>
        </p:spPr>
      </p:pic>
      <p:sp>
        <p:nvSpPr>
          <p:cNvPr id="147" name="テキスト ボックス 146">
            <a:extLst>
              <a:ext uri="{FF2B5EF4-FFF2-40B4-BE49-F238E27FC236}">
                <a16:creationId xmlns:a16="http://schemas.microsoft.com/office/drawing/2014/main" id="{EAD3557C-1647-0340-BCD8-305B6E0111B0}"/>
              </a:ext>
            </a:extLst>
          </p:cNvPr>
          <p:cNvSpPr txBox="1"/>
          <p:nvPr/>
        </p:nvSpPr>
        <p:spPr>
          <a:xfrm>
            <a:off x="8326820" y="1981405"/>
            <a:ext cx="3645550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solidFill>
                  <a:srgbClr val="0432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Mono-energetic degrader</a:t>
            </a:r>
          </a:p>
          <a:p>
            <a:r>
              <a:rPr lang="en-US" altLang="ja-JP" sz="2400" dirty="0">
                <a:solidFill>
                  <a:srgbClr val="0432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+ RF Deflector</a:t>
            </a:r>
          </a:p>
        </p:txBody>
      </p:sp>
      <p:sp>
        <p:nvSpPr>
          <p:cNvPr id="148" name="右矢印 147">
            <a:extLst>
              <a:ext uri="{FF2B5EF4-FFF2-40B4-BE49-F238E27FC236}">
                <a16:creationId xmlns:a16="http://schemas.microsoft.com/office/drawing/2014/main" id="{9698C39C-EF3A-3B4D-AC63-E6034EC075CA}"/>
              </a:ext>
            </a:extLst>
          </p:cNvPr>
          <p:cNvSpPr/>
          <p:nvPr/>
        </p:nvSpPr>
        <p:spPr>
          <a:xfrm>
            <a:off x="8810475" y="3040143"/>
            <a:ext cx="451150" cy="470419"/>
          </a:xfrm>
          <a:prstGeom prst="rightArrow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9" name="テキスト ボックス 148">
            <a:extLst>
              <a:ext uri="{FF2B5EF4-FFF2-40B4-BE49-F238E27FC236}">
                <a16:creationId xmlns:a16="http://schemas.microsoft.com/office/drawing/2014/main" id="{BAA92FA8-FE55-9545-B46B-CCC4FC6CFA97}"/>
              </a:ext>
            </a:extLst>
          </p:cNvPr>
          <p:cNvSpPr txBox="1"/>
          <p:nvPr/>
        </p:nvSpPr>
        <p:spPr>
          <a:xfrm>
            <a:off x="9282259" y="2940637"/>
            <a:ext cx="270202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10-50 MeV/u</a:t>
            </a:r>
          </a:p>
          <a:p>
            <a:r>
              <a:rPr lang="en-US" altLang="ja-JP" sz="24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90% Transmission</a:t>
            </a:r>
          </a:p>
          <a:p>
            <a:r>
              <a:rPr kumimoji="1" lang="en-US" altLang="ja-JP" sz="2400" b="1" dirty="0">
                <a:solidFill>
                  <a:srgbClr val="0432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Fast Collection!</a:t>
            </a:r>
            <a:endParaRPr kumimoji="1" lang="ja-JP" altLang="en-US" sz="2400" b="1">
              <a:solidFill>
                <a:srgbClr val="0432FF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150" name="テキスト ボックス 149">
            <a:extLst>
              <a:ext uri="{FF2B5EF4-FFF2-40B4-BE49-F238E27FC236}">
                <a16:creationId xmlns:a16="http://schemas.microsoft.com/office/drawing/2014/main" id="{4B5FEC43-7AC2-9247-B1EE-D451A6518DE9}"/>
              </a:ext>
            </a:extLst>
          </p:cNvPr>
          <p:cNvSpPr txBox="1"/>
          <p:nvPr/>
        </p:nvSpPr>
        <p:spPr>
          <a:xfrm>
            <a:off x="8906398" y="4266984"/>
            <a:ext cx="16722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(</a:t>
            </a:r>
            <a:r>
              <a:rPr kumimoji="1" lang="en-US" altLang="ja-JP" sz="2400" dirty="0" err="1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d,p</a:t>
            </a:r>
            <a:r>
              <a:rPr kumimoji="1" lang="en-US" altLang="ja-JP" sz="24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)(</a:t>
            </a:r>
            <a:r>
              <a:rPr kumimoji="1" lang="en-US" altLang="ja-JP" sz="2400" dirty="0" err="1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t,p</a:t>
            </a:r>
            <a:r>
              <a:rPr kumimoji="1" lang="en-US" altLang="ja-JP" sz="24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)…</a:t>
            </a:r>
          </a:p>
        </p:txBody>
      </p:sp>
      <p:sp>
        <p:nvSpPr>
          <p:cNvPr id="152" name="テキスト ボックス 151">
            <a:extLst>
              <a:ext uri="{FF2B5EF4-FFF2-40B4-BE49-F238E27FC236}">
                <a16:creationId xmlns:a16="http://schemas.microsoft.com/office/drawing/2014/main" id="{CA196EA4-07DA-A248-A35E-850D4E9CF491}"/>
              </a:ext>
            </a:extLst>
          </p:cNvPr>
          <p:cNvSpPr txBox="1"/>
          <p:nvPr/>
        </p:nvSpPr>
        <p:spPr>
          <a:xfrm>
            <a:off x="4525663" y="800852"/>
            <a:ext cx="24288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>
                <a:solidFill>
                  <a:srgbClr val="0432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OEDO@RIBF</a:t>
            </a:r>
            <a:endParaRPr kumimoji="1" lang="ja-JP" altLang="en-US" sz="2800" b="1">
              <a:solidFill>
                <a:srgbClr val="0432FF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697258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89CDF67-F9CF-3445-A358-2B65CFE325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Direct Reactions with a Solenoid</a:t>
            </a:r>
            <a:endParaRPr kumimoji="1" lang="ja-JP" altLang="en-US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B38F367F-DA85-6D4C-8F3D-57F57DC4F5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743" y="1087964"/>
            <a:ext cx="5727700" cy="3911600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202C7A5F-6115-F344-9F6C-07027EDA86A7}"/>
              </a:ext>
            </a:extLst>
          </p:cNvPr>
          <p:cNvSpPr txBox="1"/>
          <p:nvPr/>
        </p:nvSpPr>
        <p:spPr>
          <a:xfrm>
            <a:off x="8146724" y="204131"/>
            <a:ext cx="29418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>
                <a:solidFill>
                  <a:srgbClr val="0432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David K. Sharp</a:t>
            </a:r>
            <a:endParaRPr kumimoji="1" lang="ja-JP" altLang="en-US" sz="3200">
              <a:solidFill>
                <a:srgbClr val="0432FF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02E4D36A-4CF4-174E-B4E0-2F40B688B0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5960" y="1393075"/>
            <a:ext cx="6121851" cy="5110532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4255ADD2-6F83-884C-A996-B556F00697BE}"/>
              </a:ext>
            </a:extLst>
          </p:cNvPr>
          <p:cNvSpPr txBox="1"/>
          <p:nvPr/>
        </p:nvSpPr>
        <p:spPr>
          <a:xfrm>
            <a:off x="5879192" y="761844"/>
            <a:ext cx="30957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>
                <a:solidFill>
                  <a:srgbClr val="0432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ISS at HI-ISOLDE</a:t>
            </a:r>
            <a:endParaRPr kumimoji="1" lang="ja-JP" altLang="en-US" sz="2800" b="1">
              <a:solidFill>
                <a:srgbClr val="0432FF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148427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89CDF67-F9CF-3445-A358-2B65CFE325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/>
              <a:t>Direct Reactions with Solenoid &amp; Active Target</a:t>
            </a:r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202C7A5F-6115-F344-9F6C-07027EDA86A7}"/>
              </a:ext>
            </a:extLst>
          </p:cNvPr>
          <p:cNvSpPr txBox="1"/>
          <p:nvPr/>
        </p:nvSpPr>
        <p:spPr>
          <a:xfrm>
            <a:off x="7752184" y="688341"/>
            <a:ext cx="24865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>
                <a:solidFill>
                  <a:srgbClr val="0432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Daniel </a:t>
            </a:r>
            <a:r>
              <a:rPr kumimoji="1" lang="en-US" altLang="ja-JP" sz="3200" dirty="0" err="1">
                <a:solidFill>
                  <a:srgbClr val="0432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Bazin</a:t>
            </a:r>
            <a:endParaRPr kumimoji="1" lang="ja-JP" altLang="en-US" sz="3200">
              <a:solidFill>
                <a:srgbClr val="0432FF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4255ADD2-6F83-884C-A996-B556F00697BE}"/>
              </a:ext>
            </a:extLst>
          </p:cNvPr>
          <p:cNvSpPr txBox="1"/>
          <p:nvPr/>
        </p:nvSpPr>
        <p:spPr>
          <a:xfrm>
            <a:off x="506549" y="980728"/>
            <a:ext cx="57364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>
                <a:solidFill>
                  <a:srgbClr val="0432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SOLARIS+ATTPC at FRIB(NSCL)</a:t>
            </a:r>
            <a:endParaRPr kumimoji="1" lang="ja-JP" altLang="en-US" sz="2800" b="1">
              <a:solidFill>
                <a:srgbClr val="0432FF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pic>
        <p:nvPicPr>
          <p:cNvPr id="9" name="chamber.pdf">
            <a:extLst>
              <a:ext uri="{FF2B5EF4-FFF2-40B4-BE49-F238E27FC236}">
                <a16:creationId xmlns:a16="http://schemas.microsoft.com/office/drawing/2014/main" id="{90A4F082-0F58-F442-9D22-BEF47CBE5F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344" y="1908776"/>
            <a:ext cx="7331153" cy="4955743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3F2B5D9-0971-E141-9526-CD39AD71EED5}"/>
              </a:ext>
            </a:extLst>
          </p:cNvPr>
          <p:cNvSpPr txBox="1"/>
          <p:nvPr/>
        </p:nvSpPr>
        <p:spPr>
          <a:xfrm>
            <a:off x="7968208" y="1361548"/>
            <a:ext cx="24192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(</a:t>
            </a:r>
            <a:r>
              <a:rPr kumimoji="1" lang="en-US" altLang="ja-JP" sz="2400" dirty="0" err="1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t,p</a:t>
            </a:r>
            <a:r>
              <a:rPr kumimoji="1" lang="en-US" altLang="ja-JP" sz="24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) (</a:t>
            </a:r>
            <a:r>
              <a:rPr kumimoji="1" lang="en-US" altLang="ja-JP" sz="2400" dirty="0" err="1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d,p</a:t>
            </a:r>
            <a:r>
              <a:rPr kumimoji="1" lang="en-US" altLang="ja-JP" sz="24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) (d</a:t>
            </a:r>
            <a:r>
              <a:rPr kumimoji="1" lang="en-US" altLang="ja-JP" sz="2400" baseline="300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2</a:t>
            </a:r>
            <a:r>
              <a:rPr kumimoji="1" lang="en-US" altLang="ja-JP" sz="24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He)</a:t>
            </a:r>
            <a:endParaRPr kumimoji="1" lang="ja-JP" altLang="en-US" sz="2400"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pic>
        <p:nvPicPr>
          <p:cNvPr id="18" name="Image" descr="Image">
            <a:extLst>
              <a:ext uri="{FF2B5EF4-FFF2-40B4-BE49-F238E27FC236}">
                <a16:creationId xmlns:a16="http://schemas.microsoft.com/office/drawing/2014/main" id="{0304492E-99DD-6D48-9147-DD008BCE6D0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4415" t="21524" r="28075" b="21524"/>
          <a:stretch>
            <a:fillRect/>
          </a:stretch>
        </p:blipFill>
        <p:spPr>
          <a:xfrm>
            <a:off x="8688289" y="1908777"/>
            <a:ext cx="3024336" cy="1806416"/>
          </a:xfrm>
          <a:prstGeom prst="rect">
            <a:avLst/>
          </a:prstGeom>
          <a:ln w="12700">
            <a:miter lim="400000"/>
          </a:ln>
        </p:spPr>
      </p:pic>
      <p:pic>
        <p:nvPicPr>
          <p:cNvPr id="19" name="Image" descr="Image">
            <a:extLst>
              <a:ext uri="{FF2B5EF4-FFF2-40B4-BE49-F238E27FC236}">
                <a16:creationId xmlns:a16="http://schemas.microsoft.com/office/drawing/2014/main" id="{231D926A-718C-EA45-8F9A-5E71C964B03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51318" t="9560" r="9603" b="13967"/>
          <a:stretch>
            <a:fillRect/>
          </a:stretch>
        </p:blipFill>
        <p:spPr>
          <a:xfrm>
            <a:off x="8141244" y="4116493"/>
            <a:ext cx="3348968" cy="2614758"/>
          </a:xfrm>
          <a:prstGeom prst="rect">
            <a:avLst/>
          </a:prstGeom>
          <a:ln w="12700">
            <a:miter lim="400000"/>
          </a:ln>
        </p:spPr>
      </p:pic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C906EE2B-ACB2-9B4D-A889-7A210A5DAC34}"/>
              </a:ext>
            </a:extLst>
          </p:cNvPr>
          <p:cNvSpPr txBox="1"/>
          <p:nvPr/>
        </p:nvSpPr>
        <p:spPr>
          <a:xfrm>
            <a:off x="9815728" y="6031820"/>
            <a:ext cx="9973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i="1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SQUID</a:t>
            </a:r>
            <a:endParaRPr kumimoji="1" lang="ja-JP" altLang="en-US" sz="2000" i="1"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EBEEEE4E-81BD-5240-B664-45168A4E0D4B}"/>
              </a:ext>
            </a:extLst>
          </p:cNvPr>
          <p:cNvSpPr txBox="1"/>
          <p:nvPr/>
        </p:nvSpPr>
        <p:spPr>
          <a:xfrm>
            <a:off x="8645375" y="3484360"/>
            <a:ext cx="21371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i="1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CINAMON ROLL</a:t>
            </a:r>
            <a:endParaRPr kumimoji="1" lang="ja-JP" altLang="en-US" sz="2000" i="1"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43099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big-1">
            <a:extLst>
              <a:ext uri="{FF2B5EF4-FFF2-40B4-BE49-F238E27FC236}">
                <a16:creationId xmlns:a16="http://schemas.microsoft.com/office/drawing/2014/main" id="{E28F0213-C730-C94C-9696-171742E29B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9696" y="109412"/>
            <a:ext cx="5904656" cy="6685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3F9656C-6750-7F4B-89D3-11EAA6387544}"/>
              </a:ext>
            </a:extLst>
          </p:cNvPr>
          <p:cNvSpPr txBox="1"/>
          <p:nvPr/>
        </p:nvSpPr>
        <p:spPr>
          <a:xfrm>
            <a:off x="4511824" y="1030264"/>
            <a:ext cx="353334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>
                <a:solidFill>
                  <a:srgbClr val="FFFF00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Nuclear Reactions</a:t>
            </a:r>
          </a:p>
          <a:p>
            <a:r>
              <a:rPr lang="en-US" altLang="ja-JP" sz="3200" dirty="0">
                <a:solidFill>
                  <a:srgbClr val="FFFF00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(Direct Reactions)</a:t>
            </a:r>
            <a:endParaRPr kumimoji="1" lang="ja-JP" altLang="en-US" sz="3200">
              <a:solidFill>
                <a:srgbClr val="FFFF00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7E453D5-D153-2F44-80CE-F66A4E18E7BB}"/>
              </a:ext>
            </a:extLst>
          </p:cNvPr>
          <p:cNvSpPr txBox="1"/>
          <p:nvPr/>
        </p:nvSpPr>
        <p:spPr>
          <a:xfrm>
            <a:off x="3503712" y="5085184"/>
            <a:ext cx="184698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>
                <a:solidFill>
                  <a:srgbClr val="FFFF00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Nuclear </a:t>
            </a:r>
          </a:p>
          <a:p>
            <a:r>
              <a:rPr kumimoji="1" lang="en-US" altLang="ja-JP" sz="3200" dirty="0">
                <a:solidFill>
                  <a:srgbClr val="FFFF00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Structure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62A7881F-C0E2-F746-915B-D30FADB8E705}"/>
              </a:ext>
            </a:extLst>
          </p:cNvPr>
          <p:cNvSpPr txBox="1"/>
          <p:nvPr/>
        </p:nvSpPr>
        <p:spPr>
          <a:xfrm>
            <a:off x="6841310" y="5535348"/>
            <a:ext cx="23022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>
                <a:solidFill>
                  <a:srgbClr val="FFFF00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Interactions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0D2B565E-EBD0-1F46-868B-819F80E4535F}"/>
              </a:ext>
            </a:extLst>
          </p:cNvPr>
          <p:cNvSpPr txBox="1"/>
          <p:nvPr/>
        </p:nvSpPr>
        <p:spPr>
          <a:xfrm>
            <a:off x="623392" y="109412"/>
            <a:ext cx="156183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Trinity</a:t>
            </a:r>
            <a:endParaRPr kumimoji="1" lang="ja-JP" altLang="en-US" sz="4000"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0BBDCCE-1377-7749-9544-59015842FECE}"/>
              </a:ext>
            </a:extLst>
          </p:cNvPr>
          <p:cNvSpPr txBox="1"/>
          <p:nvPr/>
        </p:nvSpPr>
        <p:spPr>
          <a:xfrm>
            <a:off x="94579" y="2703803"/>
            <a:ext cx="3507692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Shell Structure</a:t>
            </a:r>
          </a:p>
          <a:p>
            <a:r>
              <a:rPr lang="en-US" altLang="ja-JP" sz="24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  <a:sym typeface="Wingdings" pitchFamily="2" charset="2"/>
              </a:rPr>
              <a:t>(Shell Evolutions,</a:t>
            </a:r>
          </a:p>
          <a:p>
            <a:r>
              <a:rPr kumimoji="1" lang="en-US" altLang="ja-JP" sz="24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Magic numbers)</a:t>
            </a:r>
          </a:p>
          <a:p>
            <a:r>
              <a:rPr lang="en-US" altLang="ja-JP" sz="24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Cluster</a:t>
            </a:r>
          </a:p>
          <a:p>
            <a:r>
              <a:rPr kumimoji="1" lang="en-US" altLang="ja-JP" sz="24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Halo</a:t>
            </a:r>
          </a:p>
          <a:p>
            <a:r>
              <a:rPr lang="en-US" altLang="ja-JP" sz="24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Resonance </a:t>
            </a:r>
          </a:p>
          <a:p>
            <a:r>
              <a:rPr lang="en-US" altLang="ja-JP" sz="2400" baseline="300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2</a:t>
            </a:r>
            <a:r>
              <a:rPr lang="en-US" altLang="ja-JP" sz="24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n,</a:t>
            </a:r>
            <a:r>
              <a:rPr lang="en-US" altLang="ja-JP" sz="2400" baseline="300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4</a:t>
            </a:r>
            <a:r>
              <a:rPr lang="en-US" altLang="ja-JP" sz="24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n,</a:t>
            </a:r>
            <a:r>
              <a:rPr lang="en-US" altLang="ja-JP" sz="2400" baseline="300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6</a:t>
            </a:r>
            <a:r>
              <a:rPr lang="en-US" altLang="ja-JP" sz="24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n…</a:t>
            </a:r>
          </a:p>
          <a:p>
            <a:r>
              <a:rPr lang="en-US" altLang="ja-JP" sz="24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Driplines</a:t>
            </a:r>
          </a:p>
          <a:p>
            <a:r>
              <a:rPr kumimoji="1" lang="en-US" altLang="ja-JP" sz="24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Continuum</a:t>
            </a:r>
          </a:p>
          <a:p>
            <a:r>
              <a:rPr kumimoji="1" lang="en-US" altLang="ja-JP" sz="24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Short Range Correlation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87CD1E2E-E0D4-6741-AF99-FB75BEEB8988}"/>
              </a:ext>
            </a:extLst>
          </p:cNvPr>
          <p:cNvSpPr txBox="1"/>
          <p:nvPr/>
        </p:nvSpPr>
        <p:spPr>
          <a:xfrm>
            <a:off x="9253136" y="4750518"/>
            <a:ext cx="301960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QCD, </a:t>
            </a:r>
            <a:r>
              <a:rPr lang="en-US" altLang="ja-JP" sz="24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Chiral EFT</a:t>
            </a:r>
          </a:p>
          <a:p>
            <a:r>
              <a:rPr lang="en-US" altLang="ja-JP" sz="24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NN, NNN, NNNN</a:t>
            </a:r>
            <a:br>
              <a:rPr lang="en-US" altLang="ja-JP" sz="24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</a:br>
            <a:r>
              <a:rPr lang="en-US" altLang="ja-JP" sz="24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Effective interactions</a:t>
            </a:r>
          </a:p>
          <a:p>
            <a:r>
              <a:rPr lang="en-US" altLang="ja-JP" sz="24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(Optical Potential)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EFDE808F-AC45-AD4C-88A7-2CB975268203}"/>
              </a:ext>
            </a:extLst>
          </p:cNvPr>
          <p:cNvSpPr txBox="1"/>
          <p:nvPr/>
        </p:nvSpPr>
        <p:spPr>
          <a:xfrm>
            <a:off x="9192344" y="908720"/>
            <a:ext cx="3135795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Elastic scattering</a:t>
            </a:r>
          </a:p>
          <a:p>
            <a:r>
              <a:rPr lang="en-US" altLang="ja-JP" sz="24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Inelastic scattering</a:t>
            </a:r>
          </a:p>
          <a:p>
            <a:r>
              <a:rPr lang="en-US" altLang="ja-JP" sz="24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Quasi free scattering</a:t>
            </a:r>
          </a:p>
          <a:p>
            <a:r>
              <a:rPr lang="en-US" altLang="ja-JP" sz="24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/Knockout reaction</a:t>
            </a:r>
          </a:p>
          <a:p>
            <a:r>
              <a:rPr lang="en-US" altLang="ja-JP" sz="24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(</a:t>
            </a:r>
            <a:r>
              <a:rPr lang="en-US" altLang="ja-JP" sz="2400" dirty="0" err="1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p,pa</a:t>
            </a:r>
            <a:r>
              <a:rPr lang="en-US" altLang="ja-JP" sz="24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), (</a:t>
            </a:r>
            <a:r>
              <a:rPr lang="en-US" altLang="ja-JP" sz="2400" dirty="0" err="1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p,pp</a:t>
            </a:r>
            <a:r>
              <a:rPr lang="en-US" altLang="ja-JP" sz="24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), (</a:t>
            </a:r>
            <a:r>
              <a:rPr lang="en-US" altLang="ja-JP" sz="2400" dirty="0" err="1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p,pn</a:t>
            </a:r>
            <a:r>
              <a:rPr lang="en-US" altLang="ja-JP" sz="24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),</a:t>
            </a:r>
          </a:p>
          <a:p>
            <a:r>
              <a:rPr lang="en-US" altLang="ja-JP" sz="24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(p,3p), </a:t>
            </a:r>
          </a:p>
          <a:p>
            <a:r>
              <a:rPr lang="en-US" altLang="ja-JP" sz="24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Breakup Reactions</a:t>
            </a:r>
          </a:p>
          <a:p>
            <a:r>
              <a:rPr lang="en-US" altLang="ja-JP" sz="24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Transfer reactions</a:t>
            </a:r>
          </a:p>
          <a:p>
            <a:r>
              <a:rPr lang="en-US" altLang="ja-JP" sz="24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(</a:t>
            </a:r>
            <a:r>
              <a:rPr lang="en-US" altLang="ja-JP" sz="2400" dirty="0" err="1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d,p</a:t>
            </a:r>
            <a:r>
              <a:rPr lang="en-US" altLang="ja-JP" sz="24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),(</a:t>
            </a:r>
            <a:r>
              <a:rPr lang="en-US" altLang="ja-JP" sz="2400" dirty="0" err="1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t,p</a:t>
            </a:r>
            <a:r>
              <a:rPr lang="en-US" altLang="ja-JP" sz="24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),(</a:t>
            </a:r>
            <a:r>
              <a:rPr lang="en-US" altLang="ja-JP" sz="2400" dirty="0" err="1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p,t</a:t>
            </a:r>
            <a:r>
              <a:rPr lang="en-US" altLang="ja-JP" sz="24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),(p,</a:t>
            </a:r>
            <a:r>
              <a:rPr lang="en-US" altLang="ja-JP" sz="2400" baseline="300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3</a:t>
            </a:r>
            <a:r>
              <a:rPr lang="en-US" altLang="ja-JP" sz="24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He)</a:t>
            </a:r>
          </a:p>
          <a:p>
            <a:endParaRPr lang="en-US" altLang="ja-JP" sz="2400" dirty="0"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2" name="下矢印 1">
            <a:extLst>
              <a:ext uri="{FF2B5EF4-FFF2-40B4-BE49-F238E27FC236}">
                <a16:creationId xmlns:a16="http://schemas.microsoft.com/office/drawing/2014/main" id="{139CC85E-4901-574A-9874-6C9E27D14AD8}"/>
              </a:ext>
            </a:extLst>
          </p:cNvPr>
          <p:cNvSpPr/>
          <p:nvPr/>
        </p:nvSpPr>
        <p:spPr>
          <a:xfrm rot="1620000">
            <a:off x="5015880" y="2420888"/>
            <a:ext cx="720080" cy="2232248"/>
          </a:xfrm>
          <a:prstGeom prst="downArrow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7970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6968DBD-0FE1-5E49-A62F-5D22F0A4D7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Active Target at GANIL</a:t>
            </a:r>
            <a:endParaRPr kumimoji="1" lang="ja-JP" altLang="en-US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EBCD2BCD-EB23-8B4D-B48D-E8ACE5792F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336" y="997993"/>
            <a:ext cx="7531716" cy="5874907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077F0FA-EC66-B348-B0DC-6D3F383A4802}"/>
              </a:ext>
            </a:extLst>
          </p:cNvPr>
          <p:cNvSpPr txBox="1"/>
          <p:nvPr/>
        </p:nvSpPr>
        <p:spPr>
          <a:xfrm>
            <a:off x="5211625" y="653968"/>
            <a:ext cx="51844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>
                <a:solidFill>
                  <a:srgbClr val="0432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Beatriz Fernández-Domínguez </a:t>
            </a:r>
            <a:endParaRPr kumimoji="1" lang="ja-JP" altLang="en-US" sz="2800">
              <a:solidFill>
                <a:srgbClr val="0432FF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831D5E19-9242-D945-B3BD-ED97C700D9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2257" y="1704406"/>
            <a:ext cx="3533427" cy="5153594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E879A9FC-3BCA-DB4F-8604-B9311D05A90B}"/>
              </a:ext>
            </a:extLst>
          </p:cNvPr>
          <p:cNvSpPr txBox="1"/>
          <p:nvPr/>
        </p:nvSpPr>
        <p:spPr>
          <a:xfrm>
            <a:off x="8544272" y="1338468"/>
            <a:ext cx="17524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altLang="ja-JP" sz="2400" dirty="0" err="1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e.g</a:t>
            </a:r>
            <a:r>
              <a:rPr lang="es-ES" altLang="ja-JP" sz="24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. (d,</a:t>
            </a:r>
            <a:r>
              <a:rPr lang="es-ES" altLang="ja-JP" sz="2400" baseline="300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3</a:t>
            </a:r>
            <a:r>
              <a:rPr lang="es-ES" altLang="ja-JP" sz="24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He)</a:t>
            </a:r>
            <a:endParaRPr kumimoji="1" lang="ja-JP" altLang="en-US" sz="2400"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006E1A19-5DDC-DF4A-8989-37981102707A}"/>
              </a:ext>
            </a:extLst>
          </p:cNvPr>
          <p:cNvSpPr/>
          <p:nvPr/>
        </p:nvSpPr>
        <p:spPr>
          <a:xfrm>
            <a:off x="9586545" y="4293096"/>
            <a:ext cx="1694031" cy="216024"/>
          </a:xfrm>
          <a:prstGeom prst="rect">
            <a:avLst/>
          </a:prstGeom>
          <a:solidFill>
            <a:srgbClr val="FFFFFF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A08A392C-391C-E147-A776-7505D9C969C7}"/>
              </a:ext>
            </a:extLst>
          </p:cNvPr>
          <p:cNvSpPr txBox="1"/>
          <p:nvPr/>
        </p:nvSpPr>
        <p:spPr>
          <a:xfrm>
            <a:off x="6971718" y="1039727"/>
            <a:ext cx="48620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Elastic/Inelastic/Transfer reactions</a:t>
            </a:r>
            <a:endParaRPr kumimoji="1" lang="ja-JP" altLang="en-US" sz="2400"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389151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コンテンツ プレースホルダー 2">
            <a:extLst>
              <a:ext uri="{FF2B5EF4-FFF2-40B4-BE49-F238E27FC236}">
                <a16:creationId xmlns:a16="http://schemas.microsoft.com/office/drawing/2014/main" id="{706B1806-C719-424A-BCBE-7F81DAA10AB1}"/>
              </a:ext>
            </a:extLst>
          </p:cNvPr>
          <p:cNvSpPr txBox="1">
            <a:spLocks/>
          </p:cNvSpPr>
          <p:nvPr/>
        </p:nvSpPr>
        <p:spPr>
          <a:xfrm>
            <a:off x="2279576" y="2204864"/>
            <a:ext cx="8244916" cy="22322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60000" algn="l" defTabSz="914400" rtl="0" eaLnBrk="1" latinLnBrk="0" hangingPunct="1">
              <a:spcBef>
                <a:spcPts val="1200"/>
              </a:spcBef>
              <a:buFont typeface="Wingdings" panose="05000000000000000000" pitchFamily="2" charset="2"/>
              <a:buChar char="l"/>
              <a:defRPr kumimoji="1" sz="3200" kern="1200" baseline="0">
                <a:solidFill>
                  <a:srgbClr val="203864"/>
                </a:solidFill>
                <a:latin typeface="Verdana" panose="020B0604030504040204" pitchFamily="34" charset="0"/>
                <a:ea typeface="メイリオ" panose="020B0604030504040204" pitchFamily="50" charset="-128"/>
                <a:cs typeface="+mn-cs"/>
              </a:defRPr>
            </a:lvl1pPr>
            <a:lvl2pPr marL="742950" indent="-360000" algn="l" defTabSz="914400" rtl="0" eaLnBrk="1" latinLnBrk="0" hangingPunct="1">
              <a:spcBef>
                <a:spcPts val="200"/>
              </a:spcBef>
              <a:buFont typeface="Wingdings" panose="05000000000000000000" pitchFamily="2" charset="2"/>
              <a:buChar char="n"/>
              <a:defRPr kumimoji="1" sz="2800" kern="1200" baseline="0">
                <a:solidFill>
                  <a:schemeClr val="bg2">
                    <a:lumMod val="50000"/>
                  </a:schemeClr>
                </a:solidFill>
                <a:latin typeface="Verdana" panose="020B0604030504040204" pitchFamily="34" charset="0"/>
                <a:ea typeface="メイリオ" panose="020B0604030504040204" pitchFamily="50" charset="-128"/>
                <a:cs typeface="+mn-cs"/>
              </a:defRPr>
            </a:lvl2pPr>
            <a:lvl3pPr marL="987425" indent="-361950" algn="l" defTabSz="914400" rtl="0" eaLnBrk="1" latinLnBrk="0" hangingPunct="1">
              <a:spcBef>
                <a:spcPts val="200"/>
              </a:spcBef>
              <a:buFont typeface="Wingdings" panose="05000000000000000000" pitchFamily="2" charset="2"/>
              <a:buChar char="l"/>
              <a:defRPr kumimoji="1" sz="2400" kern="1200" baseline="0">
                <a:solidFill>
                  <a:schemeClr val="bg2">
                    <a:lumMod val="50000"/>
                  </a:schemeClr>
                </a:solidFill>
                <a:latin typeface="Verdana" panose="020B0604030504040204" pitchFamily="34" charset="0"/>
                <a:ea typeface="メイリオ" panose="020B0604030504040204" pitchFamily="50" charset="-128"/>
                <a:cs typeface="+mn-cs"/>
              </a:defRPr>
            </a:lvl3pPr>
            <a:lvl4pPr marL="1349375" indent="-452438" algn="l" defTabSz="914400" rtl="0" eaLnBrk="1" latinLnBrk="0" hangingPunct="1">
              <a:spcBef>
                <a:spcPts val="200"/>
              </a:spcBef>
              <a:buFont typeface="Wingdings" panose="05000000000000000000" pitchFamily="2" charset="2"/>
              <a:buChar char="l"/>
              <a:defRPr kumimoji="1" sz="2400" kern="1200" baseline="0">
                <a:solidFill>
                  <a:schemeClr val="bg2">
                    <a:lumMod val="50000"/>
                  </a:schemeClr>
                </a:solidFill>
                <a:latin typeface="Verdana" panose="020B0604030504040204" pitchFamily="34" charset="0"/>
                <a:ea typeface="メイリオ" panose="020B0604030504040204" pitchFamily="50" charset="-128"/>
                <a:cs typeface="+mn-cs"/>
              </a:defRPr>
            </a:lvl4pPr>
            <a:lvl5pPr marL="1701800" indent="-442913" algn="l" defTabSz="914400" rtl="0" eaLnBrk="1" latinLnBrk="0" hangingPunct="1">
              <a:spcBef>
                <a:spcPts val="200"/>
              </a:spcBef>
              <a:buFont typeface="Wingdings" panose="05000000000000000000" pitchFamily="2" charset="2"/>
              <a:buChar char="l"/>
              <a:defRPr kumimoji="1" sz="2400" kern="1200" baseline="0">
                <a:solidFill>
                  <a:schemeClr val="bg2">
                    <a:lumMod val="50000"/>
                  </a:schemeClr>
                </a:solidFill>
                <a:latin typeface="Verdana" panose="020B0604030504040204" pitchFamily="34" charset="0"/>
                <a:ea typeface="メイリオ" panose="020B0604030504040204" pitchFamily="50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endParaRPr lang="en-US" altLang="ja-JP" sz="2800" dirty="0"/>
          </a:p>
          <a:p>
            <a:pPr marL="0" indent="0">
              <a:buNone/>
            </a:pPr>
            <a:r>
              <a:rPr lang="en-US" altLang="ja-JP" sz="4400" dirty="0"/>
              <a:t>Theoretical Developments</a:t>
            </a:r>
          </a:p>
        </p:txBody>
      </p:sp>
    </p:spTree>
    <p:extLst>
      <p:ext uri="{BB962C8B-B14F-4D97-AF65-F5344CB8AC3E}">
        <p14:creationId xmlns:p14="http://schemas.microsoft.com/office/powerpoint/2010/main" val="292285800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2CA8B6F-1C9B-4A44-87CE-9AB2FA31AA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Time-dependent Approach</a:t>
            </a:r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3092B47D-0A8D-FD40-9BD6-083F56D2B8E5}"/>
              </a:ext>
            </a:extLst>
          </p:cNvPr>
          <p:cNvSpPr txBox="1"/>
          <p:nvPr/>
        </p:nvSpPr>
        <p:spPr>
          <a:xfrm>
            <a:off x="7320136" y="252883"/>
            <a:ext cx="29626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>
                <a:solidFill>
                  <a:srgbClr val="0432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Laura </a:t>
            </a:r>
            <a:r>
              <a:rPr kumimoji="1" lang="en-US" altLang="ja-JP" sz="3200" dirty="0" err="1">
                <a:solidFill>
                  <a:srgbClr val="0432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Moschini</a:t>
            </a:r>
            <a:endParaRPr kumimoji="1" lang="ja-JP" altLang="en-US" sz="3200">
              <a:solidFill>
                <a:srgbClr val="0432FF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B3C71424-B8BB-4D40-91FD-546B461667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70796"/>
            <a:ext cx="9548467" cy="5985344"/>
          </a:xfrm>
          <a:prstGeom prst="rect">
            <a:avLst/>
          </a:pr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A237B6EA-8F59-E944-8FA4-F3D6B21FFC52}"/>
              </a:ext>
            </a:extLst>
          </p:cNvPr>
          <p:cNvSpPr txBox="1"/>
          <p:nvPr/>
        </p:nvSpPr>
        <p:spPr>
          <a:xfrm>
            <a:off x="5303912" y="5980536"/>
            <a:ext cx="6012030" cy="830997"/>
          </a:xfrm>
          <a:prstGeom prst="rect">
            <a:avLst/>
          </a:prstGeom>
          <a:solidFill>
            <a:srgbClr val="FFFFFF"/>
          </a:solidFill>
          <a:ln>
            <a:solidFill>
              <a:srgbClr val="0432FF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solidFill>
                  <a:srgbClr val="0432FF"/>
                </a:solidFill>
                <a:highlight>
                  <a:srgbClr val="FFFFFF"/>
                </a:highlight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Time dependent approach: Very Promising</a:t>
            </a:r>
          </a:p>
          <a:p>
            <a:r>
              <a:rPr kumimoji="1" lang="en-US" altLang="ja-JP" sz="2400" dirty="0">
                <a:solidFill>
                  <a:srgbClr val="0432FF"/>
                </a:solidFill>
                <a:highlight>
                  <a:srgbClr val="FFFFFF"/>
                </a:highlight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  <a:sym typeface="Wingdings" pitchFamily="2" charset="2"/>
              </a:rPr>
              <a:t></a:t>
            </a:r>
            <a:r>
              <a:rPr kumimoji="1" lang="en-US" altLang="ja-JP" sz="2400" dirty="0">
                <a:solidFill>
                  <a:srgbClr val="0432FF"/>
                </a:solidFill>
                <a:highlight>
                  <a:srgbClr val="FFFFFF"/>
                </a:highlight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3D Treatment</a:t>
            </a:r>
            <a:r>
              <a:rPr lang="en-US" altLang="ja-JP" sz="2400" dirty="0">
                <a:solidFill>
                  <a:srgbClr val="0432FF"/>
                </a:solidFill>
                <a:highlight>
                  <a:srgbClr val="FFFFFF"/>
                </a:highlight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 Necessary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562006C2-A4E2-BC4E-9380-24E4E564AA6E}"/>
              </a:ext>
            </a:extLst>
          </p:cNvPr>
          <p:cNvSpPr txBox="1"/>
          <p:nvPr/>
        </p:nvSpPr>
        <p:spPr>
          <a:xfrm>
            <a:off x="8965812" y="2092742"/>
            <a:ext cx="296427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err="1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Moschini</a:t>
            </a:r>
            <a:r>
              <a:rPr kumimoji="1" lang="en-US" altLang="ja-JP" sz="20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 et al.</a:t>
            </a:r>
          </a:p>
          <a:p>
            <a:r>
              <a:rPr kumimoji="1" lang="en-US" altLang="ja-JP" sz="20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PRC103, 014604 (2021)</a:t>
            </a:r>
            <a:endParaRPr kumimoji="1" lang="ja-JP" altLang="en-US" sz="2000"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046875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9397745-FD01-134C-A054-D78E947AD0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Theory-Experiment 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E93C058-666F-3B46-BACD-F4265FB0FD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3418" y="2348880"/>
            <a:ext cx="10465163" cy="2520279"/>
          </a:xfrm>
        </p:spPr>
        <p:txBody>
          <a:bodyPr/>
          <a:lstStyle/>
          <a:p>
            <a:r>
              <a:rPr lang="en-US" altLang="ja-JP" dirty="0">
                <a:solidFill>
                  <a:srgbClr val="0432FF"/>
                </a:solidFill>
              </a:rPr>
              <a:t>Collaborations with theoreticians </a:t>
            </a:r>
            <a:r>
              <a:rPr lang="en-US" altLang="ja-JP" dirty="0"/>
              <a:t>(both in reaction theory and structure theory) </a:t>
            </a:r>
            <a:r>
              <a:rPr lang="en-US" altLang="ja-JP" dirty="0">
                <a:solidFill>
                  <a:srgbClr val="0432FF"/>
                </a:solidFill>
              </a:rPr>
              <a:t>in any experimental papers </a:t>
            </a:r>
            <a:r>
              <a:rPr lang="en-US" altLang="ja-JP" dirty="0"/>
              <a:t>are getting more and more important and imperative!  </a:t>
            </a:r>
          </a:p>
        </p:txBody>
      </p:sp>
    </p:spTree>
    <p:extLst>
      <p:ext uri="{BB962C8B-B14F-4D97-AF65-F5344CB8AC3E}">
        <p14:creationId xmlns:p14="http://schemas.microsoft.com/office/powerpoint/2010/main" val="191533125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4330824" cy="490066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/>
              <a:t>Special Thanks to 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767408" y="1484784"/>
            <a:ext cx="11089232" cy="5741661"/>
          </a:xfrm>
        </p:spPr>
        <p:txBody>
          <a:bodyPr>
            <a:normAutofit/>
          </a:bodyPr>
          <a:lstStyle/>
          <a:p>
            <a:r>
              <a:rPr lang="en-US" altLang="ja-JP" dirty="0">
                <a:solidFill>
                  <a:schemeClr val="tx1"/>
                </a:solidFill>
              </a:rPr>
              <a:t>Special Thanks to Local Organizing Committee: </a:t>
            </a:r>
          </a:p>
          <a:p>
            <a:pPr marL="0" indent="0">
              <a:buNone/>
            </a:pPr>
            <a:r>
              <a:rPr lang="en-US" altLang="ja-JP" sz="2400" dirty="0">
                <a:solidFill>
                  <a:schemeClr val="tx1"/>
                </a:solidFill>
              </a:rPr>
              <a:t>M.J.G. </a:t>
            </a:r>
            <a:r>
              <a:rPr lang="en-US" altLang="ja-JP" sz="2400" dirty="0" err="1">
                <a:solidFill>
                  <a:schemeClr val="tx1"/>
                </a:solidFill>
              </a:rPr>
              <a:t>Borge</a:t>
            </a:r>
            <a:endParaRPr lang="en-US" altLang="ja-JP" sz="24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altLang="ja-JP" sz="2400" dirty="0">
                <a:solidFill>
                  <a:schemeClr val="tx1"/>
                </a:solidFill>
              </a:rPr>
              <a:t>D. Cortina</a:t>
            </a:r>
          </a:p>
          <a:p>
            <a:pPr marL="0" indent="0">
              <a:buNone/>
            </a:pPr>
            <a:r>
              <a:rPr lang="en-US" altLang="ja-JP" sz="2400" dirty="0">
                <a:solidFill>
                  <a:schemeClr val="tx1"/>
                </a:solidFill>
              </a:rPr>
              <a:t>A.M. Moro</a:t>
            </a:r>
          </a:p>
          <a:p>
            <a:pPr marL="0" indent="0">
              <a:buNone/>
            </a:pPr>
            <a:r>
              <a:rPr lang="en-US" altLang="ja-JP" sz="2400" dirty="0">
                <a:solidFill>
                  <a:schemeClr val="tx1"/>
                </a:solidFill>
              </a:rPr>
              <a:t>H. Alvarez-Pol</a:t>
            </a:r>
          </a:p>
          <a:p>
            <a:pPr marL="0" indent="0">
              <a:buNone/>
            </a:pPr>
            <a:r>
              <a:rPr lang="en-US" altLang="ja-JP" sz="2400" dirty="0">
                <a:solidFill>
                  <a:schemeClr val="tx1"/>
                </a:solidFill>
              </a:rPr>
              <a:t>Y. </a:t>
            </a:r>
            <a:r>
              <a:rPr lang="en-US" altLang="ja-JP" sz="2400" dirty="0" err="1">
                <a:solidFill>
                  <a:schemeClr val="tx1"/>
                </a:solidFill>
              </a:rPr>
              <a:t>Ayyad</a:t>
            </a:r>
            <a:endParaRPr lang="en-US" altLang="ja-JP" sz="24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altLang="ja-JP" sz="2400" dirty="0">
                <a:solidFill>
                  <a:schemeClr val="tx1"/>
                </a:solidFill>
              </a:rPr>
              <a:t>J. </a:t>
            </a:r>
            <a:r>
              <a:rPr lang="en-US" altLang="ja-JP" sz="2400" dirty="0" err="1">
                <a:solidFill>
                  <a:schemeClr val="tx1"/>
                </a:solidFill>
              </a:rPr>
              <a:t>Benlliure</a:t>
            </a:r>
            <a:endParaRPr lang="en-US" altLang="ja-JP" sz="24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altLang="ja-JP" sz="2400" dirty="0" err="1">
                <a:solidFill>
                  <a:schemeClr val="tx1"/>
                </a:solidFill>
              </a:rPr>
              <a:t>O.Tengblad</a:t>
            </a:r>
            <a:endParaRPr lang="en-US" altLang="ja-JP" sz="24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altLang="ja-JP" sz="2400" dirty="0">
                <a:solidFill>
                  <a:schemeClr val="tx1"/>
                </a:solidFill>
              </a:rPr>
              <a:t>J.L. Rodriguez</a:t>
            </a:r>
            <a:endParaRPr lang="en-US" altLang="ja-JP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altLang="ja-JP" dirty="0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99DE82B4-1478-BC4B-AF52-1B41EF3D328B}"/>
              </a:ext>
            </a:extLst>
          </p:cNvPr>
          <p:cNvSpPr/>
          <p:nvPr/>
        </p:nvSpPr>
        <p:spPr>
          <a:xfrm>
            <a:off x="4655840" y="3284984"/>
            <a:ext cx="556274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a-DK" altLang="ja-JP" sz="4800" b="1" dirty="0" err="1">
                <a:solidFill>
                  <a:srgbClr val="0432FF"/>
                </a:solidFill>
              </a:rPr>
              <a:t>Muchas</a:t>
            </a:r>
            <a:r>
              <a:rPr lang="da-DK" altLang="ja-JP" sz="4800" b="1" dirty="0">
                <a:solidFill>
                  <a:srgbClr val="0432FF"/>
                </a:solidFill>
              </a:rPr>
              <a:t> </a:t>
            </a:r>
            <a:r>
              <a:rPr lang="da-DK" altLang="ja-JP" sz="4800" b="1" dirty="0" err="1">
                <a:solidFill>
                  <a:srgbClr val="0432FF"/>
                </a:solidFill>
              </a:rPr>
              <a:t>Gracias</a:t>
            </a:r>
            <a:endParaRPr lang="da-DK" altLang="ja-JP" sz="4800" b="1" dirty="0">
              <a:solidFill>
                <a:srgbClr val="0432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064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65430F3-04BC-B240-8C11-2510A9DA58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Thanks a lot for making such a nice program</a:t>
            </a:r>
            <a:endParaRPr kumimoji="1" lang="ja-JP" altLang="en-US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E018845B-E3FF-944F-B463-8831831379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384" y="1244063"/>
            <a:ext cx="4464496" cy="5613937"/>
          </a:xfrm>
          <a:prstGeom prst="rect">
            <a:avLst/>
          </a:prstGeom>
        </p:spPr>
      </p:pic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2CF425D0-5F92-1843-8B1B-DE19F605FEDC}"/>
              </a:ext>
            </a:extLst>
          </p:cNvPr>
          <p:cNvSpPr/>
          <p:nvPr/>
        </p:nvSpPr>
        <p:spPr>
          <a:xfrm>
            <a:off x="5709872" y="3220034"/>
            <a:ext cx="556274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a-DK" altLang="ja-JP" sz="4800" b="1" dirty="0" err="1">
                <a:solidFill>
                  <a:srgbClr val="0432FF"/>
                </a:solidFill>
              </a:rPr>
              <a:t>Muchas</a:t>
            </a:r>
            <a:r>
              <a:rPr lang="da-DK" altLang="ja-JP" sz="4800" b="1" dirty="0">
                <a:solidFill>
                  <a:srgbClr val="0432FF"/>
                </a:solidFill>
              </a:rPr>
              <a:t> </a:t>
            </a:r>
            <a:r>
              <a:rPr lang="da-DK" altLang="ja-JP" sz="4800" b="1" dirty="0" err="1">
                <a:solidFill>
                  <a:srgbClr val="0432FF"/>
                </a:solidFill>
              </a:rPr>
              <a:t>Gracias</a:t>
            </a:r>
            <a:endParaRPr lang="da-DK" altLang="ja-JP" sz="4800" b="1" dirty="0">
              <a:solidFill>
                <a:srgbClr val="0432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9479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F053403-59ED-0644-B99D-DB8562CF59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Special Thanks to 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4C16CA0-2849-5940-817A-8A1DAD72A9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391" y="836713"/>
            <a:ext cx="10959008" cy="5256585"/>
          </a:xfrm>
        </p:spPr>
        <p:txBody>
          <a:bodyPr/>
          <a:lstStyle/>
          <a:p>
            <a:pPr marL="0" indent="0">
              <a:buNone/>
            </a:pPr>
            <a:r>
              <a:rPr kumimoji="1" lang="en-US" altLang="ja-JP" dirty="0"/>
              <a:t>All the Sponsors  </a:t>
            </a:r>
          </a:p>
          <a:p>
            <a:pPr marL="0" indent="0">
              <a:buNone/>
            </a:pPr>
            <a:r>
              <a:rPr lang="en-US" altLang="ja-JP" dirty="0"/>
              <a:t>Especially EPJA</a:t>
            </a:r>
            <a:endParaRPr kumimoji="1" lang="ja-JP" altLang="en-US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FD9595BE-631D-2F4D-AF90-31A302E8D711}"/>
              </a:ext>
            </a:extLst>
          </p:cNvPr>
          <p:cNvSpPr/>
          <p:nvPr/>
        </p:nvSpPr>
        <p:spPr>
          <a:xfrm>
            <a:off x="3321525" y="5589239"/>
            <a:ext cx="556274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a-DK" altLang="ja-JP" sz="4800" b="1" dirty="0" err="1">
                <a:solidFill>
                  <a:srgbClr val="0432FF"/>
                </a:solidFill>
              </a:rPr>
              <a:t>Muchas</a:t>
            </a:r>
            <a:r>
              <a:rPr lang="da-DK" altLang="ja-JP" sz="4800" b="1" dirty="0">
                <a:solidFill>
                  <a:srgbClr val="0432FF"/>
                </a:solidFill>
              </a:rPr>
              <a:t> </a:t>
            </a:r>
            <a:r>
              <a:rPr lang="da-DK" altLang="ja-JP" sz="4800" b="1" dirty="0" err="1">
                <a:solidFill>
                  <a:srgbClr val="0432FF"/>
                </a:solidFill>
              </a:rPr>
              <a:t>Gracias</a:t>
            </a:r>
            <a:endParaRPr lang="da-DK" altLang="ja-JP" sz="4800" b="1" dirty="0">
              <a:solidFill>
                <a:srgbClr val="0432FF"/>
              </a:solidFill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5DB36CC7-8DC6-994C-B5CB-EFE2D7C12C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7660" y="2348880"/>
            <a:ext cx="9323245" cy="3096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8838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B556725-478C-EB4C-B1DD-93DCD45E74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65656"/>
            <a:ext cx="11856640" cy="709963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/>
              <a:t>Thanks a lot for making the conference so enjoyable!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A6E3329-3C12-8F43-B962-E8309C114E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9376" y="1124744"/>
            <a:ext cx="11568608" cy="5256585"/>
          </a:xfrm>
        </p:spPr>
        <p:txBody>
          <a:bodyPr/>
          <a:lstStyle/>
          <a:p>
            <a:r>
              <a:rPr kumimoji="1" lang="en-US" altLang="ja-JP" dirty="0"/>
              <a:t>To All the participants: </a:t>
            </a:r>
            <a:r>
              <a:rPr lang="en-US" altLang="ja-JP" dirty="0"/>
              <a:t>S</a:t>
            </a:r>
            <a:r>
              <a:rPr kumimoji="1" lang="en-US" altLang="ja-JP" dirty="0"/>
              <a:t>peakers, Poster presenters </a:t>
            </a:r>
          </a:p>
          <a:p>
            <a:pPr marL="0" indent="0">
              <a:buNone/>
            </a:pPr>
            <a:r>
              <a:rPr lang="en-US" altLang="ja-JP" dirty="0"/>
              <a:t>  </a:t>
            </a:r>
            <a:endParaRPr kumimoji="1" lang="ja-JP" altLang="en-US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CC241E52-392D-594C-AD3F-F66D767238B1}"/>
              </a:ext>
            </a:extLst>
          </p:cNvPr>
          <p:cNvSpPr/>
          <p:nvPr/>
        </p:nvSpPr>
        <p:spPr>
          <a:xfrm>
            <a:off x="8923249" y="3448524"/>
            <a:ext cx="2961067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a-DK" altLang="ja-JP" sz="4800" b="1" dirty="0" err="1">
                <a:solidFill>
                  <a:srgbClr val="0432FF"/>
                </a:solidFill>
              </a:rPr>
              <a:t>Muchas</a:t>
            </a:r>
            <a:endParaRPr lang="da-DK" altLang="ja-JP" sz="4800" b="1" dirty="0">
              <a:solidFill>
                <a:srgbClr val="0432FF"/>
              </a:solidFill>
            </a:endParaRPr>
          </a:p>
          <a:p>
            <a:r>
              <a:rPr lang="da-DK" altLang="ja-JP" sz="4800" b="1" dirty="0">
                <a:solidFill>
                  <a:srgbClr val="0432FF"/>
                </a:solidFill>
              </a:rPr>
              <a:t> </a:t>
            </a:r>
            <a:r>
              <a:rPr lang="da-DK" altLang="ja-JP" sz="4800" b="1" dirty="0" err="1">
                <a:solidFill>
                  <a:srgbClr val="0432FF"/>
                </a:solidFill>
              </a:rPr>
              <a:t>Gracias</a:t>
            </a:r>
            <a:endParaRPr lang="da-DK" altLang="ja-JP" sz="4800" b="1" dirty="0">
              <a:solidFill>
                <a:srgbClr val="0432FF"/>
              </a:solidFill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20030DCE-502D-1B49-8C0D-07F52BC3AF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122" y="2060848"/>
            <a:ext cx="8425543" cy="4797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0604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C07B0A1-A924-CD4C-A57D-8905402A5F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From Santiago de Compostela to Wiesbaden</a:t>
            </a:r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3BC8881A-48C1-BE4E-99DB-E962886470F1}"/>
              </a:ext>
            </a:extLst>
          </p:cNvPr>
          <p:cNvSpPr/>
          <p:nvPr/>
        </p:nvSpPr>
        <p:spPr>
          <a:xfrm>
            <a:off x="2687891" y="1188185"/>
            <a:ext cx="433997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a-DK" altLang="ja-JP" sz="3600" dirty="0">
                <a:solidFill>
                  <a:srgbClr val="0432FF"/>
                </a:solidFill>
              </a:rPr>
              <a:t>"</a:t>
            </a:r>
            <a:r>
              <a:rPr lang="da-DK" altLang="ja-JP" sz="3600" dirty="0" err="1">
                <a:solidFill>
                  <a:srgbClr val="0432FF"/>
                </a:solidFill>
              </a:rPr>
              <a:t>Looking</a:t>
            </a:r>
            <a:r>
              <a:rPr lang="da-DK" altLang="ja-JP" sz="3600" dirty="0">
                <a:solidFill>
                  <a:srgbClr val="0432FF"/>
                </a:solidFill>
              </a:rPr>
              <a:t> forward"</a:t>
            </a:r>
            <a:endParaRPr lang="ja-JP" altLang="en-US" sz="3600">
              <a:solidFill>
                <a:srgbClr val="0432FF"/>
              </a:solidFill>
            </a:endParaRPr>
          </a:p>
        </p:txBody>
      </p:sp>
      <p:pic>
        <p:nvPicPr>
          <p:cNvPr id="10" name="Picture 2" descr="DREB2022 -  Direct Reactions with Exotic Beams">
            <a:extLst>
              <a:ext uri="{FF2B5EF4-FFF2-40B4-BE49-F238E27FC236}">
                <a16:creationId xmlns:a16="http://schemas.microsoft.com/office/drawing/2014/main" id="{3C4125E9-C504-C849-9379-4D7ED6275A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17" y="2420888"/>
            <a:ext cx="5974075" cy="2889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7A3B4F8-94D1-A742-88D5-53245975411C}"/>
              </a:ext>
            </a:extLst>
          </p:cNvPr>
          <p:cNvSpPr txBox="1"/>
          <p:nvPr/>
        </p:nvSpPr>
        <p:spPr>
          <a:xfrm>
            <a:off x="2630696" y="5669815"/>
            <a:ext cx="84096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600" i="1" dirty="0">
                <a:solidFill>
                  <a:srgbClr val="0432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Auf Wiedersehen</a:t>
            </a:r>
            <a:r>
              <a:rPr kumimoji="1" lang="en-US" altLang="ja-JP" sz="3600" i="1" dirty="0">
                <a:solidFill>
                  <a:srgbClr val="0432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 in Wiesbaden in 2024!</a:t>
            </a:r>
            <a:endParaRPr kumimoji="1" lang="ja-JP" altLang="en-US" sz="3600" i="1">
              <a:solidFill>
                <a:srgbClr val="0432FF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1EF559AB-FC34-C844-AD70-8798DCB653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56006" y="2023565"/>
            <a:ext cx="5944650" cy="3742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192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CDCC361-E9F4-C14B-86B3-1DE36E923E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Backup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1BC1166-FBDA-1F49-8203-7A9CAB0716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45809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C07B0A1-A924-CD4C-A57D-8905402A5F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Exoticness</a:t>
            </a:r>
            <a:endParaRPr kumimoji="1" lang="ja-JP" altLang="en-US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99597CD9-B0FC-9E4E-97DB-2BABEA0D04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1424" y="1268760"/>
            <a:ext cx="7595486" cy="5229200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0274BB8-2788-8341-A9DE-EB1090ABE9EB}"/>
              </a:ext>
            </a:extLst>
          </p:cNvPr>
          <p:cNvSpPr txBox="1"/>
          <p:nvPr/>
        </p:nvSpPr>
        <p:spPr>
          <a:xfrm>
            <a:off x="3215680" y="6345677"/>
            <a:ext cx="54767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T.Otsuka</a:t>
            </a:r>
            <a:r>
              <a:rPr kumimoji="1" lang="en-US" altLang="ja-JP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 et al., Rev. Mod. Phys. 92, 015002 (2020).</a:t>
            </a:r>
            <a:endParaRPr kumimoji="1" lang="ja-JP" altLang="en-US"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7A14021-8B87-7B46-9797-88353EA4C68C}"/>
              </a:ext>
            </a:extLst>
          </p:cNvPr>
          <p:cNvSpPr txBox="1"/>
          <p:nvPr/>
        </p:nvSpPr>
        <p:spPr>
          <a:xfrm>
            <a:off x="6960096" y="3560194"/>
            <a:ext cx="46762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ü"/>
            </a:pPr>
            <a:r>
              <a:rPr kumimoji="1" lang="en-US" altLang="ja-JP" sz="36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Unstable Nuclei (RI)</a:t>
            </a:r>
            <a:endParaRPr kumimoji="1" lang="ja-JP" altLang="en-US" sz="3600"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4221316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04BEEF3-F29C-9047-9E14-1AEB4F8228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Tetra neutron at SAMURAI@RIBF</a:t>
            </a:r>
            <a:endParaRPr kumimoji="1" lang="ja-JP" altLang="en-US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5CA23B5F-44B7-0649-AA75-03965E968B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300" y="980728"/>
            <a:ext cx="11442700" cy="5181600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19678F6-6526-AA48-AF00-A6C3DBE26B57}"/>
              </a:ext>
            </a:extLst>
          </p:cNvPr>
          <p:cNvSpPr txBox="1"/>
          <p:nvPr/>
        </p:nvSpPr>
        <p:spPr>
          <a:xfrm>
            <a:off x="5807968" y="836713"/>
            <a:ext cx="23936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 err="1">
                <a:solidFill>
                  <a:srgbClr val="0432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Maytal</a:t>
            </a:r>
            <a:r>
              <a:rPr kumimoji="1" lang="en-US" altLang="ja-JP" sz="3200" dirty="0">
                <a:solidFill>
                  <a:srgbClr val="0432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 </a:t>
            </a:r>
            <a:r>
              <a:rPr kumimoji="1" lang="en-US" altLang="ja-JP" sz="3200" dirty="0" err="1">
                <a:solidFill>
                  <a:srgbClr val="0432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Duer</a:t>
            </a:r>
            <a:endParaRPr kumimoji="1" lang="ja-JP" altLang="en-US" sz="3200">
              <a:solidFill>
                <a:srgbClr val="0432FF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552907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59382BE-5AF4-9C49-AE0C-D90F33F6B2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/>
              <a:t>Clusters may appear in surface (low-dense region)</a:t>
            </a:r>
            <a:endParaRPr kumimoji="1" lang="ja-JP" altLang="en-US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B0086755-1EBC-CA42-A6AF-70A974AA2A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3712" y="1613029"/>
            <a:ext cx="6251663" cy="3971280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60264D3-D757-DF48-AC82-5CB7B74E6A47}"/>
              </a:ext>
            </a:extLst>
          </p:cNvPr>
          <p:cNvSpPr txBox="1"/>
          <p:nvPr/>
        </p:nvSpPr>
        <p:spPr>
          <a:xfrm>
            <a:off x="6816080" y="5569517"/>
            <a:ext cx="20067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>
                <a:solidFill>
                  <a:srgbClr val="0432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T. </a:t>
            </a:r>
            <a:r>
              <a:rPr kumimoji="1" lang="en-US" altLang="ja-JP" sz="3200" dirty="0" err="1">
                <a:solidFill>
                  <a:srgbClr val="0432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Uesaka</a:t>
            </a:r>
            <a:endParaRPr kumimoji="1" lang="ja-JP" altLang="en-US" sz="3200">
              <a:solidFill>
                <a:srgbClr val="0432FF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45974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1D9A40F-CB9B-7C40-B942-DCBCE845C9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1" lang="en-US" altLang="ja-JP" dirty="0"/>
              <a:t>Exoticness </a:t>
            </a:r>
            <a:r>
              <a:rPr kumimoji="1" lang="en-US" altLang="ja-JP" dirty="0">
                <a:sym typeface="Wingdings" pitchFamily="2" charset="2"/>
              </a:rPr>
              <a:t> Edges</a:t>
            </a:r>
            <a:endParaRPr kumimoji="1" lang="ja-JP" altLang="en-US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32C6F352-5849-3240-BC35-0E339A75B8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9660" y="1671546"/>
            <a:ext cx="5864907" cy="3858802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292B4EB-D0B2-F148-A069-793158C2E66B}"/>
              </a:ext>
            </a:extLst>
          </p:cNvPr>
          <p:cNvSpPr txBox="1"/>
          <p:nvPr/>
        </p:nvSpPr>
        <p:spPr>
          <a:xfrm>
            <a:off x="6096000" y="2994141"/>
            <a:ext cx="315663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err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Fisterra</a:t>
            </a:r>
            <a:endParaRPr kumimoji="1" lang="en-US" altLang="ja-JP" sz="24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en-US" altLang="ja-JP" sz="2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(The end of the Earth) </a:t>
            </a:r>
            <a:endParaRPr kumimoji="1" lang="ja-JP" altLang="en-US" sz="240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2910FEB4-2B4F-DC41-8B96-1414410882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1671546"/>
            <a:ext cx="6023335" cy="4146834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9A03917-015B-7746-9B4C-02AA7FC27EBE}"/>
              </a:ext>
            </a:extLst>
          </p:cNvPr>
          <p:cNvSpPr txBox="1"/>
          <p:nvPr/>
        </p:nvSpPr>
        <p:spPr>
          <a:xfrm>
            <a:off x="335360" y="5754742"/>
            <a:ext cx="48979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err="1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T.Otsuka</a:t>
            </a:r>
            <a:r>
              <a:rPr kumimoji="1" lang="en-US" altLang="ja-JP" sz="16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 et al., Rev. Mod. Phys. 92, 015002 (2020).</a:t>
            </a:r>
            <a:endParaRPr kumimoji="1" lang="ja-JP" altLang="en-US" sz="1600"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16D999B2-C303-0947-9EAC-CACD02229C87}"/>
              </a:ext>
            </a:extLst>
          </p:cNvPr>
          <p:cNvSpPr txBox="1"/>
          <p:nvPr/>
        </p:nvSpPr>
        <p:spPr>
          <a:xfrm rot="-1380000">
            <a:off x="1631584" y="4424402"/>
            <a:ext cx="1813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Neutron dripline</a:t>
            </a:r>
            <a:endParaRPr kumimoji="1" lang="ja-JP" altLang="en-US"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533BE281-7824-2948-819F-1F2EF7F137A6}"/>
              </a:ext>
            </a:extLst>
          </p:cNvPr>
          <p:cNvSpPr txBox="1"/>
          <p:nvPr/>
        </p:nvSpPr>
        <p:spPr>
          <a:xfrm rot="-1620000">
            <a:off x="2175539" y="2716189"/>
            <a:ext cx="1672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Proton dripline</a:t>
            </a:r>
            <a:endParaRPr kumimoji="1" lang="ja-JP" altLang="en-US"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E5B5A201-21AF-8048-ABF3-DD296081C599}"/>
              </a:ext>
            </a:extLst>
          </p:cNvPr>
          <p:cNvSpPr txBox="1"/>
          <p:nvPr/>
        </p:nvSpPr>
        <p:spPr>
          <a:xfrm>
            <a:off x="4350088" y="1620015"/>
            <a:ext cx="141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Superheavy</a:t>
            </a:r>
            <a:endParaRPr kumimoji="1" lang="ja-JP" altLang="en-US"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1495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55CCEF2-6952-564F-90BC-848DBC64E5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Exoticness </a:t>
            </a:r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A45B18B-9EC6-B744-8CB6-55BFCDAC8663}"/>
              </a:ext>
            </a:extLst>
          </p:cNvPr>
          <p:cNvSpPr txBox="1"/>
          <p:nvPr/>
        </p:nvSpPr>
        <p:spPr>
          <a:xfrm>
            <a:off x="335360" y="1449827"/>
            <a:ext cx="5115503" cy="63709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Stable Nuclei</a:t>
            </a:r>
          </a:p>
          <a:p>
            <a:endParaRPr lang="en-US" altLang="ja-JP" sz="2400" dirty="0"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  <a:p>
            <a:r>
              <a:rPr lang="en-US" altLang="ja-JP" sz="24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Valley of Stability</a:t>
            </a:r>
          </a:p>
          <a:p>
            <a:endParaRPr lang="en-US" altLang="ja-JP" sz="2400" dirty="0"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  <a:p>
            <a:r>
              <a:rPr lang="en-US" altLang="ja-JP" sz="24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Deeply bound nuclei </a:t>
            </a:r>
          </a:p>
          <a:p>
            <a:endParaRPr lang="en-US" altLang="ja-JP" sz="2400" dirty="0"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  <a:p>
            <a:r>
              <a:rPr lang="en-US" altLang="ja-JP" sz="24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Nucleus made of nucleons</a:t>
            </a:r>
          </a:p>
          <a:p>
            <a:endParaRPr lang="en-US" altLang="ja-JP" sz="2400" dirty="0"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  <a:p>
            <a:endParaRPr lang="en-US" altLang="ja-JP" sz="2400" dirty="0"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  <a:p>
            <a:r>
              <a:rPr lang="en-US" altLang="ja-JP" sz="24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Independent Particle Model</a:t>
            </a:r>
          </a:p>
          <a:p>
            <a:endParaRPr lang="en-US" altLang="ja-JP" sz="2400" dirty="0"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  <a:p>
            <a:r>
              <a:rPr lang="en-US" altLang="ja-JP" sz="24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Nuclei below </a:t>
            </a:r>
            <a:r>
              <a:rPr lang="en-US" altLang="ja-JP" sz="2400" baseline="300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238</a:t>
            </a:r>
            <a:r>
              <a:rPr lang="en-US" altLang="ja-JP" sz="24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U</a:t>
            </a:r>
          </a:p>
          <a:p>
            <a:endParaRPr lang="en-US" altLang="ja-JP" sz="2400" dirty="0"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  <a:p>
            <a:r>
              <a:rPr lang="en-US" altLang="ja-JP" sz="24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Magic numbers 2,8,20,28,50,82,126</a:t>
            </a:r>
          </a:p>
          <a:p>
            <a:endParaRPr lang="en-US" altLang="ja-JP" sz="2400" dirty="0"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  <a:p>
            <a:endParaRPr lang="en-US" altLang="ja-JP" sz="2400" dirty="0"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  <a:p>
            <a:endParaRPr lang="en-US" altLang="ja-JP" sz="2400" dirty="0"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3AC934CB-77CE-454B-97A3-DCFCE229AF33}"/>
              </a:ext>
            </a:extLst>
          </p:cNvPr>
          <p:cNvSpPr txBox="1"/>
          <p:nvPr/>
        </p:nvSpPr>
        <p:spPr>
          <a:xfrm>
            <a:off x="6079125" y="1444356"/>
            <a:ext cx="5304657" cy="5262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Unstable Nuclei</a:t>
            </a:r>
          </a:p>
          <a:p>
            <a:endParaRPr lang="en-US" altLang="ja-JP" sz="2400" dirty="0"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  <a:p>
            <a:r>
              <a:rPr lang="en-US" altLang="ja-JP" sz="24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Driplines</a:t>
            </a:r>
          </a:p>
          <a:p>
            <a:endParaRPr lang="en-US" altLang="ja-JP" sz="2400" dirty="0"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  <a:p>
            <a:r>
              <a:rPr lang="en-US" altLang="ja-JP" sz="24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Weakly bound nuclei/Unbound nuclei</a:t>
            </a:r>
          </a:p>
          <a:p>
            <a:endParaRPr lang="en-US" altLang="ja-JP" sz="2400" dirty="0"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  <a:p>
            <a:r>
              <a:rPr lang="en-US" altLang="ja-JP" sz="24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Nucleus made of quarks</a:t>
            </a:r>
          </a:p>
          <a:p>
            <a:r>
              <a:rPr lang="en-US" altLang="ja-JP" sz="24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Nucleus made of alphas, dineutrons</a:t>
            </a:r>
          </a:p>
          <a:p>
            <a:endParaRPr lang="en-US" altLang="ja-JP" sz="2400" dirty="0"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  <a:p>
            <a:r>
              <a:rPr lang="en-US" altLang="ja-JP" sz="24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Short range correlations/ Correlations</a:t>
            </a:r>
          </a:p>
          <a:p>
            <a:endParaRPr lang="en-US" altLang="ja-JP" sz="2400" dirty="0"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  <a:p>
            <a:r>
              <a:rPr lang="en-US" altLang="ja-JP" sz="24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Superheavy</a:t>
            </a:r>
          </a:p>
          <a:p>
            <a:endParaRPr lang="en-US" altLang="ja-JP" sz="2400" dirty="0"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  <a:p>
            <a:r>
              <a:rPr lang="en-US" altLang="ja-JP" sz="24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Magic numbers 6,14,16,32,34,…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C1AE11B2-52B5-E043-AC52-88E3EBEA1C8B}"/>
              </a:ext>
            </a:extLst>
          </p:cNvPr>
          <p:cNvSpPr txBox="1"/>
          <p:nvPr/>
        </p:nvSpPr>
        <p:spPr>
          <a:xfrm>
            <a:off x="7104112" y="982691"/>
            <a:ext cx="11624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Exotic</a:t>
            </a:r>
            <a:endParaRPr kumimoji="1" lang="ja-JP" altLang="en-US" sz="2800"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474D1A2-EFE1-DF47-97DB-817AA920A336}"/>
              </a:ext>
            </a:extLst>
          </p:cNvPr>
          <p:cNvSpPr txBox="1"/>
          <p:nvPr/>
        </p:nvSpPr>
        <p:spPr>
          <a:xfrm>
            <a:off x="1703512" y="982691"/>
            <a:ext cx="15648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Ordinary</a:t>
            </a:r>
            <a:endParaRPr kumimoji="1" lang="ja-JP" altLang="en-US" sz="2800"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8B6BEB51-69D9-144A-8F19-B106F5D73671}"/>
              </a:ext>
            </a:extLst>
          </p:cNvPr>
          <p:cNvSpPr/>
          <p:nvPr/>
        </p:nvSpPr>
        <p:spPr>
          <a:xfrm>
            <a:off x="335360" y="1444356"/>
            <a:ext cx="5115503" cy="529701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038C63A3-C203-E74A-B896-5AAF3BAE4D94}"/>
              </a:ext>
            </a:extLst>
          </p:cNvPr>
          <p:cNvSpPr/>
          <p:nvPr/>
        </p:nvSpPr>
        <p:spPr>
          <a:xfrm>
            <a:off x="6079125" y="1426260"/>
            <a:ext cx="5417475" cy="529701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角丸四角形 11">
            <a:extLst>
              <a:ext uri="{FF2B5EF4-FFF2-40B4-BE49-F238E27FC236}">
                <a16:creationId xmlns:a16="http://schemas.microsoft.com/office/drawing/2014/main" id="{AAAE7AE2-F325-334D-B217-6DB41D14218D}"/>
              </a:ext>
            </a:extLst>
          </p:cNvPr>
          <p:cNvSpPr/>
          <p:nvPr/>
        </p:nvSpPr>
        <p:spPr>
          <a:xfrm>
            <a:off x="5879976" y="2060848"/>
            <a:ext cx="5904656" cy="4670402"/>
          </a:xfrm>
          <a:prstGeom prst="roundRect">
            <a:avLst/>
          </a:prstGeom>
          <a:noFill/>
          <a:ln w="28575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71213734-B6E5-D74C-B9F0-7B8F6601333A}"/>
              </a:ext>
            </a:extLst>
          </p:cNvPr>
          <p:cNvSpPr txBox="1"/>
          <p:nvPr/>
        </p:nvSpPr>
        <p:spPr>
          <a:xfrm>
            <a:off x="6888088" y="3140968"/>
            <a:ext cx="5221301" cy="830997"/>
          </a:xfrm>
          <a:prstGeom prst="rect">
            <a:avLst/>
          </a:prstGeom>
          <a:solidFill>
            <a:srgbClr val="FFFFFF">
              <a:alpha val="76000"/>
            </a:srgb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4800" dirty="0">
                <a:solidFill>
                  <a:srgbClr val="0432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Edges/Boundaries</a:t>
            </a:r>
            <a:endParaRPr kumimoji="1" lang="ja-JP" altLang="en-US" sz="4800">
              <a:solidFill>
                <a:srgbClr val="0432FF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112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0" grpId="0" animBg="1"/>
      <p:bldP spid="12" grpId="0" animBg="1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050E93-38A7-374B-AEBC-1EE578A936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Edges: Closed or Open?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6EAA3F1-0A7A-4D49-81DA-D6FC794EC3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045477"/>
            <a:ext cx="12313142" cy="4351338"/>
          </a:xfrm>
          <a:ln>
            <a:noFill/>
          </a:ln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kumimoji="1" lang="en-US" altLang="ja-JP" dirty="0"/>
              <a:t>               Closed system  </a:t>
            </a:r>
            <a:r>
              <a:rPr kumimoji="1" lang="ja-JP" altLang="en-US"/>
              <a:t>　　　</a:t>
            </a:r>
            <a:r>
              <a:rPr kumimoji="1" lang="en-US" altLang="ja-JP" dirty="0"/>
              <a:t>              Open system</a:t>
            </a:r>
          </a:p>
          <a:p>
            <a:pPr marL="0" indent="0">
              <a:buNone/>
            </a:pPr>
            <a:endParaRPr lang="en-US" altLang="ja-JP" dirty="0"/>
          </a:p>
          <a:p>
            <a:endParaRPr lang="en-US" altLang="ja-JP" dirty="0"/>
          </a:p>
          <a:p>
            <a:pPr marL="0" indent="0">
              <a:buNone/>
            </a:pPr>
            <a:endParaRPr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en-US" altLang="ja-JP" dirty="0"/>
              <a:t>Normal Nuclei</a:t>
            </a:r>
            <a:r>
              <a:rPr lang="en-US" altLang="ja-JP" dirty="0"/>
              <a:t>:  Bound and Isolated system</a:t>
            </a:r>
            <a:r>
              <a:rPr lang="en-US" altLang="ja-JP" dirty="0">
                <a:sym typeface="Wingdings" pitchFamily="2" charset="2"/>
              </a:rPr>
              <a:t> Closed quantum system</a:t>
            </a:r>
          </a:p>
          <a:p>
            <a:r>
              <a:rPr kumimoji="1" lang="en-US" altLang="ja-JP" dirty="0">
                <a:sym typeface="Wingdings" pitchFamily="2" charset="2"/>
              </a:rPr>
              <a:t>Exotic nuclei at driplines,  Highly excited states  Open quantum system</a:t>
            </a:r>
            <a:endParaRPr kumimoji="1" lang="en-US" altLang="ja-JP" dirty="0"/>
          </a:p>
        </p:txBody>
      </p: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00B37BF6-817F-7B4D-BEF6-82FB134E0B38}"/>
              </a:ext>
            </a:extLst>
          </p:cNvPr>
          <p:cNvCxnSpPr>
            <a:cxnSpLocks/>
          </p:cNvCxnSpPr>
          <p:nvPr/>
        </p:nvCxnSpPr>
        <p:spPr>
          <a:xfrm>
            <a:off x="2229575" y="2118251"/>
            <a:ext cx="9153818" cy="0"/>
          </a:xfrm>
          <a:prstGeom prst="line">
            <a:avLst/>
          </a:prstGeom>
          <a:ln>
            <a:solidFill>
              <a:srgbClr val="00B0F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フリーフォーム 53">
            <a:extLst>
              <a:ext uri="{FF2B5EF4-FFF2-40B4-BE49-F238E27FC236}">
                <a16:creationId xmlns:a16="http://schemas.microsoft.com/office/drawing/2014/main" id="{6E74A931-F92C-9943-A60E-EC370A1B557B}"/>
              </a:ext>
            </a:extLst>
          </p:cNvPr>
          <p:cNvSpPr/>
          <p:nvPr/>
        </p:nvSpPr>
        <p:spPr>
          <a:xfrm>
            <a:off x="3041992" y="2107586"/>
            <a:ext cx="1098993" cy="1162263"/>
          </a:xfrm>
          <a:custGeom>
            <a:avLst/>
            <a:gdLst>
              <a:gd name="connsiteX0" fmla="*/ 0 w 1098993"/>
              <a:gd name="connsiteY0" fmla="*/ 0 h 1162263"/>
              <a:gd name="connsiteX1" fmla="*/ 59376 w 1098993"/>
              <a:gd name="connsiteY1" fmla="*/ 736270 h 1162263"/>
              <a:gd name="connsiteX2" fmla="*/ 332509 w 1098993"/>
              <a:gd name="connsiteY2" fmla="*/ 1140031 h 1162263"/>
              <a:gd name="connsiteX3" fmla="*/ 855023 w 1098993"/>
              <a:gd name="connsiteY3" fmla="*/ 1021278 h 1162263"/>
              <a:gd name="connsiteX4" fmla="*/ 1068779 w 1098993"/>
              <a:gd name="connsiteY4" fmla="*/ 285008 h 1162263"/>
              <a:gd name="connsiteX5" fmla="*/ 1092530 w 1098993"/>
              <a:gd name="connsiteY5" fmla="*/ 23751 h 1162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98993" h="1162263">
                <a:moveTo>
                  <a:pt x="0" y="0"/>
                </a:moveTo>
                <a:cubicBezTo>
                  <a:pt x="1979" y="273132"/>
                  <a:pt x="3958" y="546265"/>
                  <a:pt x="59376" y="736270"/>
                </a:cubicBezTo>
                <a:cubicBezTo>
                  <a:pt x="114794" y="926275"/>
                  <a:pt x="199901" y="1092530"/>
                  <a:pt x="332509" y="1140031"/>
                </a:cubicBezTo>
                <a:cubicBezTo>
                  <a:pt x="465117" y="1187532"/>
                  <a:pt x="732311" y="1163782"/>
                  <a:pt x="855023" y="1021278"/>
                </a:cubicBezTo>
                <a:cubicBezTo>
                  <a:pt x="977735" y="878774"/>
                  <a:pt x="1029195" y="451262"/>
                  <a:pt x="1068779" y="285008"/>
                </a:cubicBezTo>
                <a:cubicBezTo>
                  <a:pt x="1108363" y="118754"/>
                  <a:pt x="1100446" y="71252"/>
                  <a:pt x="1092530" y="23751"/>
                </a:cubicBezTo>
              </a:path>
            </a:pathLst>
          </a:cu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56" name="直線コネクタ 55">
            <a:extLst>
              <a:ext uri="{FF2B5EF4-FFF2-40B4-BE49-F238E27FC236}">
                <a16:creationId xmlns:a16="http://schemas.microsoft.com/office/drawing/2014/main" id="{1A30946F-98EF-E344-A6C0-EE7555EC7289}"/>
              </a:ext>
            </a:extLst>
          </p:cNvPr>
          <p:cNvCxnSpPr>
            <a:cxnSpLocks/>
          </p:cNvCxnSpPr>
          <p:nvPr/>
        </p:nvCxnSpPr>
        <p:spPr>
          <a:xfrm>
            <a:off x="3041992" y="2485072"/>
            <a:ext cx="1067865" cy="0"/>
          </a:xfrm>
          <a:prstGeom prst="line">
            <a:avLst/>
          </a:prstGeom>
          <a:ln>
            <a:solidFill>
              <a:srgbClr val="0432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線コネクタ 56">
            <a:extLst>
              <a:ext uri="{FF2B5EF4-FFF2-40B4-BE49-F238E27FC236}">
                <a16:creationId xmlns:a16="http://schemas.microsoft.com/office/drawing/2014/main" id="{B76E21B0-B450-194B-9482-A7CB74C64463}"/>
              </a:ext>
            </a:extLst>
          </p:cNvPr>
          <p:cNvCxnSpPr>
            <a:cxnSpLocks/>
          </p:cNvCxnSpPr>
          <p:nvPr/>
        </p:nvCxnSpPr>
        <p:spPr>
          <a:xfrm>
            <a:off x="3057555" y="2638672"/>
            <a:ext cx="1008000" cy="0"/>
          </a:xfrm>
          <a:prstGeom prst="line">
            <a:avLst/>
          </a:prstGeom>
          <a:ln>
            <a:solidFill>
              <a:srgbClr val="0432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線コネクタ 57">
            <a:extLst>
              <a:ext uri="{FF2B5EF4-FFF2-40B4-BE49-F238E27FC236}">
                <a16:creationId xmlns:a16="http://schemas.microsoft.com/office/drawing/2014/main" id="{EF31D90D-B175-FD41-9BCE-2477A2D4296A}"/>
              </a:ext>
            </a:extLst>
          </p:cNvPr>
          <p:cNvCxnSpPr>
            <a:cxnSpLocks/>
          </p:cNvCxnSpPr>
          <p:nvPr/>
        </p:nvCxnSpPr>
        <p:spPr>
          <a:xfrm>
            <a:off x="3101857" y="2769472"/>
            <a:ext cx="936000" cy="0"/>
          </a:xfrm>
          <a:prstGeom prst="line">
            <a:avLst/>
          </a:prstGeom>
          <a:ln>
            <a:solidFill>
              <a:srgbClr val="0432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線コネクタ 58">
            <a:extLst>
              <a:ext uri="{FF2B5EF4-FFF2-40B4-BE49-F238E27FC236}">
                <a16:creationId xmlns:a16="http://schemas.microsoft.com/office/drawing/2014/main" id="{1F3D3D2F-E0EE-A84F-B441-445CC7586330}"/>
              </a:ext>
            </a:extLst>
          </p:cNvPr>
          <p:cNvCxnSpPr>
            <a:cxnSpLocks/>
          </p:cNvCxnSpPr>
          <p:nvPr/>
        </p:nvCxnSpPr>
        <p:spPr>
          <a:xfrm>
            <a:off x="3146159" y="2900272"/>
            <a:ext cx="864000" cy="0"/>
          </a:xfrm>
          <a:prstGeom prst="line">
            <a:avLst/>
          </a:prstGeom>
          <a:ln>
            <a:solidFill>
              <a:srgbClr val="0432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線コネクタ 59">
            <a:extLst>
              <a:ext uri="{FF2B5EF4-FFF2-40B4-BE49-F238E27FC236}">
                <a16:creationId xmlns:a16="http://schemas.microsoft.com/office/drawing/2014/main" id="{717FEE51-A179-294A-9DFE-C3229B42CD71}"/>
              </a:ext>
            </a:extLst>
          </p:cNvPr>
          <p:cNvCxnSpPr>
            <a:cxnSpLocks/>
          </p:cNvCxnSpPr>
          <p:nvPr/>
        </p:nvCxnSpPr>
        <p:spPr>
          <a:xfrm>
            <a:off x="3159488" y="3031072"/>
            <a:ext cx="792000" cy="0"/>
          </a:xfrm>
          <a:prstGeom prst="line">
            <a:avLst/>
          </a:prstGeom>
          <a:ln>
            <a:solidFill>
              <a:srgbClr val="0432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線コネクタ 60">
            <a:extLst>
              <a:ext uri="{FF2B5EF4-FFF2-40B4-BE49-F238E27FC236}">
                <a16:creationId xmlns:a16="http://schemas.microsoft.com/office/drawing/2014/main" id="{133B55A0-38E4-934A-ADEF-F0D3D597A021}"/>
              </a:ext>
            </a:extLst>
          </p:cNvPr>
          <p:cNvCxnSpPr>
            <a:cxnSpLocks/>
          </p:cNvCxnSpPr>
          <p:nvPr/>
        </p:nvCxnSpPr>
        <p:spPr>
          <a:xfrm>
            <a:off x="3216017" y="3161872"/>
            <a:ext cx="648000" cy="0"/>
          </a:xfrm>
          <a:prstGeom prst="line">
            <a:avLst/>
          </a:prstGeom>
          <a:ln>
            <a:solidFill>
              <a:srgbClr val="0432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43BC8440-B42E-7340-B950-7EE58414272F}"/>
              </a:ext>
            </a:extLst>
          </p:cNvPr>
          <p:cNvSpPr txBox="1"/>
          <p:nvPr/>
        </p:nvSpPr>
        <p:spPr>
          <a:xfrm>
            <a:off x="4109855" y="2485143"/>
            <a:ext cx="1736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Bound States</a:t>
            </a:r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0C601CDA-A72F-8041-8E44-76053819826F}"/>
              </a:ext>
            </a:extLst>
          </p:cNvPr>
          <p:cNvGrpSpPr/>
          <p:nvPr/>
        </p:nvGrpSpPr>
        <p:grpSpPr>
          <a:xfrm>
            <a:off x="6567125" y="1556792"/>
            <a:ext cx="3717886" cy="1702597"/>
            <a:chOff x="8183494" y="1592522"/>
            <a:chExt cx="3717886" cy="1702597"/>
          </a:xfrm>
        </p:grpSpPr>
        <p:sp>
          <p:nvSpPr>
            <p:cNvPr id="64" name="フリーフォーム 63">
              <a:extLst>
                <a:ext uri="{FF2B5EF4-FFF2-40B4-BE49-F238E27FC236}">
                  <a16:creationId xmlns:a16="http://schemas.microsoft.com/office/drawing/2014/main" id="{A7E24DB8-7826-254F-95AA-D175D9CF5C20}"/>
                </a:ext>
              </a:extLst>
            </p:cNvPr>
            <p:cNvSpPr/>
            <p:nvPr/>
          </p:nvSpPr>
          <p:spPr>
            <a:xfrm>
              <a:off x="8863432" y="2132856"/>
              <a:ext cx="1098993" cy="1162263"/>
            </a:xfrm>
            <a:custGeom>
              <a:avLst/>
              <a:gdLst>
                <a:gd name="connsiteX0" fmla="*/ 0 w 1098993"/>
                <a:gd name="connsiteY0" fmla="*/ 0 h 1162263"/>
                <a:gd name="connsiteX1" fmla="*/ 59376 w 1098993"/>
                <a:gd name="connsiteY1" fmla="*/ 736270 h 1162263"/>
                <a:gd name="connsiteX2" fmla="*/ 332509 w 1098993"/>
                <a:gd name="connsiteY2" fmla="*/ 1140031 h 1162263"/>
                <a:gd name="connsiteX3" fmla="*/ 855023 w 1098993"/>
                <a:gd name="connsiteY3" fmla="*/ 1021278 h 1162263"/>
                <a:gd name="connsiteX4" fmla="*/ 1068779 w 1098993"/>
                <a:gd name="connsiteY4" fmla="*/ 285008 h 1162263"/>
                <a:gd name="connsiteX5" fmla="*/ 1092530 w 1098993"/>
                <a:gd name="connsiteY5" fmla="*/ 23751 h 116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8993" h="1162263">
                  <a:moveTo>
                    <a:pt x="0" y="0"/>
                  </a:moveTo>
                  <a:cubicBezTo>
                    <a:pt x="1979" y="273132"/>
                    <a:pt x="3958" y="546265"/>
                    <a:pt x="59376" y="736270"/>
                  </a:cubicBezTo>
                  <a:cubicBezTo>
                    <a:pt x="114794" y="926275"/>
                    <a:pt x="199901" y="1092530"/>
                    <a:pt x="332509" y="1140031"/>
                  </a:cubicBezTo>
                  <a:cubicBezTo>
                    <a:pt x="465117" y="1187532"/>
                    <a:pt x="732311" y="1163782"/>
                    <a:pt x="855023" y="1021278"/>
                  </a:cubicBezTo>
                  <a:cubicBezTo>
                    <a:pt x="977735" y="878774"/>
                    <a:pt x="1029195" y="451262"/>
                    <a:pt x="1068779" y="285008"/>
                  </a:cubicBezTo>
                  <a:cubicBezTo>
                    <a:pt x="1108363" y="118754"/>
                    <a:pt x="1100446" y="71252"/>
                    <a:pt x="1092530" y="23751"/>
                  </a:cubicBezTo>
                </a:path>
              </a:pathLst>
            </a:custGeom>
            <a:noFill/>
            <a:ln>
              <a:solidFill>
                <a:srgbClr val="0432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フリーフォーム 64">
              <a:extLst>
                <a:ext uri="{FF2B5EF4-FFF2-40B4-BE49-F238E27FC236}">
                  <a16:creationId xmlns:a16="http://schemas.microsoft.com/office/drawing/2014/main" id="{47240404-19B5-AE44-8E5F-75DB8808B7D8}"/>
                </a:ext>
              </a:extLst>
            </p:cNvPr>
            <p:cNvSpPr/>
            <p:nvPr/>
          </p:nvSpPr>
          <p:spPr>
            <a:xfrm>
              <a:off x="8832304" y="2132856"/>
              <a:ext cx="1098993" cy="1162263"/>
            </a:xfrm>
            <a:custGeom>
              <a:avLst/>
              <a:gdLst>
                <a:gd name="connsiteX0" fmla="*/ 0 w 1098993"/>
                <a:gd name="connsiteY0" fmla="*/ 0 h 1162263"/>
                <a:gd name="connsiteX1" fmla="*/ 59376 w 1098993"/>
                <a:gd name="connsiteY1" fmla="*/ 736270 h 1162263"/>
                <a:gd name="connsiteX2" fmla="*/ 332509 w 1098993"/>
                <a:gd name="connsiteY2" fmla="*/ 1140031 h 1162263"/>
                <a:gd name="connsiteX3" fmla="*/ 855023 w 1098993"/>
                <a:gd name="connsiteY3" fmla="*/ 1021278 h 1162263"/>
                <a:gd name="connsiteX4" fmla="*/ 1068779 w 1098993"/>
                <a:gd name="connsiteY4" fmla="*/ 285008 h 1162263"/>
                <a:gd name="connsiteX5" fmla="*/ 1092530 w 1098993"/>
                <a:gd name="connsiteY5" fmla="*/ 23751 h 116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8993" h="1162263">
                  <a:moveTo>
                    <a:pt x="0" y="0"/>
                  </a:moveTo>
                  <a:cubicBezTo>
                    <a:pt x="1979" y="273132"/>
                    <a:pt x="3958" y="546265"/>
                    <a:pt x="59376" y="736270"/>
                  </a:cubicBezTo>
                  <a:cubicBezTo>
                    <a:pt x="114794" y="926275"/>
                    <a:pt x="199901" y="1092530"/>
                    <a:pt x="332509" y="1140031"/>
                  </a:cubicBezTo>
                  <a:cubicBezTo>
                    <a:pt x="465117" y="1187532"/>
                    <a:pt x="732311" y="1163782"/>
                    <a:pt x="855023" y="1021278"/>
                  </a:cubicBezTo>
                  <a:cubicBezTo>
                    <a:pt x="977735" y="878774"/>
                    <a:pt x="1029195" y="451262"/>
                    <a:pt x="1068779" y="285008"/>
                  </a:cubicBezTo>
                  <a:cubicBezTo>
                    <a:pt x="1108363" y="118754"/>
                    <a:pt x="1100446" y="71252"/>
                    <a:pt x="1092530" y="23751"/>
                  </a:cubicBezTo>
                </a:path>
              </a:pathLst>
            </a:custGeom>
            <a:noFill/>
            <a:ln w="57150">
              <a:solidFill>
                <a:srgbClr val="0432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67" name="直線コネクタ 66">
              <a:extLst>
                <a:ext uri="{FF2B5EF4-FFF2-40B4-BE49-F238E27FC236}">
                  <a16:creationId xmlns:a16="http://schemas.microsoft.com/office/drawing/2014/main" id="{B9428D17-F417-AB40-9464-22AEC74DACC6}"/>
                </a:ext>
              </a:extLst>
            </p:cNvPr>
            <p:cNvCxnSpPr>
              <a:cxnSpLocks/>
              <a:endCxn id="64" idx="5"/>
            </p:cNvCxnSpPr>
            <p:nvPr/>
          </p:nvCxnSpPr>
          <p:spPr>
            <a:xfrm>
              <a:off x="8850643" y="2144579"/>
              <a:ext cx="1105319" cy="0"/>
            </a:xfrm>
            <a:prstGeom prst="line">
              <a:avLst/>
            </a:prstGeom>
            <a:ln>
              <a:solidFill>
                <a:srgbClr val="0432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線矢印コネクタ 67">
              <a:extLst>
                <a:ext uri="{FF2B5EF4-FFF2-40B4-BE49-F238E27FC236}">
                  <a16:creationId xmlns:a16="http://schemas.microsoft.com/office/drawing/2014/main" id="{A38CD3E2-5819-B441-BA28-429708E56F51}"/>
                </a:ext>
              </a:extLst>
            </p:cNvPr>
            <p:cNvCxnSpPr/>
            <p:nvPr/>
          </p:nvCxnSpPr>
          <p:spPr>
            <a:xfrm>
              <a:off x="9955962" y="2107586"/>
              <a:ext cx="67993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線矢印コネクタ 68">
              <a:extLst>
                <a:ext uri="{FF2B5EF4-FFF2-40B4-BE49-F238E27FC236}">
                  <a16:creationId xmlns:a16="http://schemas.microsoft.com/office/drawing/2014/main" id="{9A991AFE-621A-584C-BAEE-D9EE9E85100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183494" y="2079115"/>
              <a:ext cx="67993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線コネクタ 69">
              <a:extLst>
                <a:ext uri="{FF2B5EF4-FFF2-40B4-BE49-F238E27FC236}">
                  <a16:creationId xmlns:a16="http://schemas.microsoft.com/office/drawing/2014/main" id="{F77E184C-FA64-284E-BC0D-A3CB9043E530}"/>
                </a:ext>
              </a:extLst>
            </p:cNvPr>
            <p:cNvCxnSpPr>
              <a:cxnSpLocks/>
            </p:cNvCxnSpPr>
            <p:nvPr/>
          </p:nvCxnSpPr>
          <p:spPr>
            <a:xfrm>
              <a:off x="8847867" y="2485072"/>
              <a:ext cx="1067865" cy="0"/>
            </a:xfrm>
            <a:prstGeom prst="line">
              <a:avLst/>
            </a:prstGeom>
            <a:ln>
              <a:solidFill>
                <a:srgbClr val="0432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線コネクタ 70">
              <a:extLst>
                <a:ext uri="{FF2B5EF4-FFF2-40B4-BE49-F238E27FC236}">
                  <a16:creationId xmlns:a16="http://schemas.microsoft.com/office/drawing/2014/main" id="{3FA39745-0053-4843-BA6D-12CD2CE6FBC8}"/>
                </a:ext>
              </a:extLst>
            </p:cNvPr>
            <p:cNvCxnSpPr>
              <a:cxnSpLocks/>
            </p:cNvCxnSpPr>
            <p:nvPr/>
          </p:nvCxnSpPr>
          <p:spPr>
            <a:xfrm>
              <a:off x="8863430" y="2638672"/>
              <a:ext cx="1008000" cy="0"/>
            </a:xfrm>
            <a:prstGeom prst="line">
              <a:avLst/>
            </a:prstGeom>
            <a:ln>
              <a:solidFill>
                <a:srgbClr val="0432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線コネクタ 71">
              <a:extLst>
                <a:ext uri="{FF2B5EF4-FFF2-40B4-BE49-F238E27FC236}">
                  <a16:creationId xmlns:a16="http://schemas.microsoft.com/office/drawing/2014/main" id="{A15E5ABB-209D-5148-A812-8E50576F5BE7}"/>
                </a:ext>
              </a:extLst>
            </p:cNvPr>
            <p:cNvCxnSpPr>
              <a:cxnSpLocks/>
            </p:cNvCxnSpPr>
            <p:nvPr/>
          </p:nvCxnSpPr>
          <p:spPr>
            <a:xfrm>
              <a:off x="8907732" y="2769472"/>
              <a:ext cx="936000" cy="0"/>
            </a:xfrm>
            <a:prstGeom prst="line">
              <a:avLst/>
            </a:prstGeom>
            <a:ln>
              <a:solidFill>
                <a:srgbClr val="0432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線コネクタ 72">
              <a:extLst>
                <a:ext uri="{FF2B5EF4-FFF2-40B4-BE49-F238E27FC236}">
                  <a16:creationId xmlns:a16="http://schemas.microsoft.com/office/drawing/2014/main" id="{46E4E589-D2EC-1346-A6D1-0DEA72524DB6}"/>
                </a:ext>
              </a:extLst>
            </p:cNvPr>
            <p:cNvCxnSpPr>
              <a:cxnSpLocks/>
            </p:cNvCxnSpPr>
            <p:nvPr/>
          </p:nvCxnSpPr>
          <p:spPr>
            <a:xfrm>
              <a:off x="8952034" y="2900272"/>
              <a:ext cx="864000" cy="0"/>
            </a:xfrm>
            <a:prstGeom prst="line">
              <a:avLst/>
            </a:prstGeom>
            <a:ln>
              <a:solidFill>
                <a:srgbClr val="0432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線コネクタ 73">
              <a:extLst>
                <a:ext uri="{FF2B5EF4-FFF2-40B4-BE49-F238E27FC236}">
                  <a16:creationId xmlns:a16="http://schemas.microsoft.com/office/drawing/2014/main" id="{2011BEDB-A273-B841-BFD0-DBA6260DF1C4}"/>
                </a:ext>
              </a:extLst>
            </p:cNvPr>
            <p:cNvCxnSpPr>
              <a:cxnSpLocks/>
            </p:cNvCxnSpPr>
            <p:nvPr/>
          </p:nvCxnSpPr>
          <p:spPr>
            <a:xfrm>
              <a:off x="8965363" y="3031072"/>
              <a:ext cx="792000" cy="0"/>
            </a:xfrm>
            <a:prstGeom prst="line">
              <a:avLst/>
            </a:prstGeom>
            <a:ln>
              <a:solidFill>
                <a:srgbClr val="0432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線コネクタ 74">
              <a:extLst>
                <a:ext uri="{FF2B5EF4-FFF2-40B4-BE49-F238E27FC236}">
                  <a16:creationId xmlns:a16="http://schemas.microsoft.com/office/drawing/2014/main" id="{D1C78F4F-C324-4345-8BE3-10D7032B5DF5}"/>
                </a:ext>
              </a:extLst>
            </p:cNvPr>
            <p:cNvCxnSpPr>
              <a:cxnSpLocks/>
            </p:cNvCxnSpPr>
            <p:nvPr/>
          </p:nvCxnSpPr>
          <p:spPr>
            <a:xfrm>
              <a:off x="9021892" y="3161872"/>
              <a:ext cx="648000" cy="0"/>
            </a:xfrm>
            <a:prstGeom prst="line">
              <a:avLst/>
            </a:prstGeom>
            <a:ln>
              <a:solidFill>
                <a:srgbClr val="0432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線コネクタ 75">
              <a:extLst>
                <a:ext uri="{FF2B5EF4-FFF2-40B4-BE49-F238E27FC236}">
                  <a16:creationId xmlns:a16="http://schemas.microsoft.com/office/drawing/2014/main" id="{F7FFB8A8-5F56-AF4F-A1ED-62021350BC5B}"/>
                </a:ext>
              </a:extLst>
            </p:cNvPr>
            <p:cNvCxnSpPr>
              <a:cxnSpLocks/>
            </p:cNvCxnSpPr>
            <p:nvPr/>
          </p:nvCxnSpPr>
          <p:spPr>
            <a:xfrm>
              <a:off x="8832303" y="2306272"/>
              <a:ext cx="1080000" cy="0"/>
            </a:xfrm>
            <a:prstGeom prst="line">
              <a:avLst/>
            </a:prstGeom>
            <a:ln>
              <a:solidFill>
                <a:srgbClr val="0432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線コネクタ 76">
              <a:extLst>
                <a:ext uri="{FF2B5EF4-FFF2-40B4-BE49-F238E27FC236}">
                  <a16:creationId xmlns:a16="http://schemas.microsoft.com/office/drawing/2014/main" id="{176F0FFE-433C-B64A-AECE-6DDDC8604E6B}"/>
                </a:ext>
              </a:extLst>
            </p:cNvPr>
            <p:cNvCxnSpPr>
              <a:cxnSpLocks/>
            </p:cNvCxnSpPr>
            <p:nvPr/>
          </p:nvCxnSpPr>
          <p:spPr>
            <a:xfrm>
              <a:off x="8832303" y="2185407"/>
              <a:ext cx="1080000" cy="0"/>
            </a:xfrm>
            <a:prstGeom prst="line">
              <a:avLst/>
            </a:prstGeom>
            <a:ln>
              <a:solidFill>
                <a:srgbClr val="0432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線コネクタ 77">
              <a:extLst>
                <a:ext uri="{FF2B5EF4-FFF2-40B4-BE49-F238E27FC236}">
                  <a16:creationId xmlns:a16="http://schemas.microsoft.com/office/drawing/2014/main" id="{208F9287-2A92-B844-98FB-34290E71759B}"/>
                </a:ext>
              </a:extLst>
            </p:cNvPr>
            <p:cNvCxnSpPr>
              <a:cxnSpLocks/>
            </p:cNvCxnSpPr>
            <p:nvPr/>
          </p:nvCxnSpPr>
          <p:spPr>
            <a:xfrm>
              <a:off x="8841799" y="2132856"/>
              <a:ext cx="1080000" cy="0"/>
            </a:xfrm>
            <a:prstGeom prst="line">
              <a:avLst/>
            </a:prstGeom>
            <a:ln>
              <a:solidFill>
                <a:srgbClr val="0432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線コネクタ 78">
              <a:extLst>
                <a:ext uri="{FF2B5EF4-FFF2-40B4-BE49-F238E27FC236}">
                  <a16:creationId xmlns:a16="http://schemas.microsoft.com/office/drawing/2014/main" id="{77BDB6EF-DE3E-124D-8390-28C74340FD7A}"/>
                </a:ext>
              </a:extLst>
            </p:cNvPr>
            <p:cNvCxnSpPr>
              <a:cxnSpLocks/>
            </p:cNvCxnSpPr>
            <p:nvPr/>
          </p:nvCxnSpPr>
          <p:spPr>
            <a:xfrm>
              <a:off x="8841799" y="2119309"/>
              <a:ext cx="1080000" cy="0"/>
            </a:xfrm>
            <a:prstGeom prst="line">
              <a:avLst/>
            </a:prstGeom>
            <a:ln>
              <a:solidFill>
                <a:srgbClr val="0432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直線コネクタ 79">
              <a:extLst>
                <a:ext uri="{FF2B5EF4-FFF2-40B4-BE49-F238E27FC236}">
                  <a16:creationId xmlns:a16="http://schemas.microsoft.com/office/drawing/2014/main" id="{DB54E9FB-8A88-244D-8A4D-89F981957380}"/>
                </a:ext>
              </a:extLst>
            </p:cNvPr>
            <p:cNvCxnSpPr>
              <a:cxnSpLocks/>
            </p:cNvCxnSpPr>
            <p:nvPr/>
          </p:nvCxnSpPr>
          <p:spPr>
            <a:xfrm>
              <a:off x="8841799" y="2105762"/>
              <a:ext cx="1080000" cy="0"/>
            </a:xfrm>
            <a:prstGeom prst="line">
              <a:avLst/>
            </a:prstGeom>
            <a:ln>
              <a:solidFill>
                <a:srgbClr val="0432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直線コネクタ 80">
              <a:extLst>
                <a:ext uri="{FF2B5EF4-FFF2-40B4-BE49-F238E27FC236}">
                  <a16:creationId xmlns:a16="http://schemas.microsoft.com/office/drawing/2014/main" id="{706E7BC4-5241-A249-946B-0E4B6C5C948D}"/>
                </a:ext>
              </a:extLst>
            </p:cNvPr>
            <p:cNvCxnSpPr>
              <a:cxnSpLocks/>
            </p:cNvCxnSpPr>
            <p:nvPr/>
          </p:nvCxnSpPr>
          <p:spPr>
            <a:xfrm>
              <a:off x="8841799" y="2092215"/>
              <a:ext cx="1080000" cy="0"/>
            </a:xfrm>
            <a:prstGeom prst="line">
              <a:avLst/>
            </a:prstGeom>
            <a:ln>
              <a:solidFill>
                <a:srgbClr val="0432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線コネクタ 81">
              <a:extLst>
                <a:ext uri="{FF2B5EF4-FFF2-40B4-BE49-F238E27FC236}">
                  <a16:creationId xmlns:a16="http://schemas.microsoft.com/office/drawing/2014/main" id="{48F50F02-A006-BA41-90C2-7E989B72940A}"/>
                </a:ext>
              </a:extLst>
            </p:cNvPr>
            <p:cNvCxnSpPr>
              <a:cxnSpLocks/>
            </p:cNvCxnSpPr>
            <p:nvPr/>
          </p:nvCxnSpPr>
          <p:spPr>
            <a:xfrm>
              <a:off x="8841799" y="2078668"/>
              <a:ext cx="1080000" cy="0"/>
            </a:xfrm>
            <a:prstGeom prst="line">
              <a:avLst/>
            </a:prstGeom>
            <a:ln>
              <a:solidFill>
                <a:srgbClr val="0432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線コネクタ 82">
              <a:extLst>
                <a:ext uri="{FF2B5EF4-FFF2-40B4-BE49-F238E27FC236}">
                  <a16:creationId xmlns:a16="http://schemas.microsoft.com/office/drawing/2014/main" id="{60AD7296-B8F5-0641-BA87-7F0EC92D02EF}"/>
                </a:ext>
              </a:extLst>
            </p:cNvPr>
            <p:cNvCxnSpPr>
              <a:cxnSpLocks/>
            </p:cNvCxnSpPr>
            <p:nvPr/>
          </p:nvCxnSpPr>
          <p:spPr>
            <a:xfrm>
              <a:off x="8841799" y="2065121"/>
              <a:ext cx="1080000" cy="0"/>
            </a:xfrm>
            <a:prstGeom prst="line">
              <a:avLst/>
            </a:prstGeom>
            <a:ln>
              <a:solidFill>
                <a:srgbClr val="0432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直線コネクタ 83">
              <a:extLst>
                <a:ext uri="{FF2B5EF4-FFF2-40B4-BE49-F238E27FC236}">
                  <a16:creationId xmlns:a16="http://schemas.microsoft.com/office/drawing/2014/main" id="{CD36AEFC-C7C3-FE49-A09D-34B861B34A3A}"/>
                </a:ext>
              </a:extLst>
            </p:cNvPr>
            <p:cNvCxnSpPr>
              <a:cxnSpLocks/>
            </p:cNvCxnSpPr>
            <p:nvPr/>
          </p:nvCxnSpPr>
          <p:spPr>
            <a:xfrm>
              <a:off x="8841799" y="2051574"/>
              <a:ext cx="1080000" cy="0"/>
            </a:xfrm>
            <a:prstGeom prst="line">
              <a:avLst/>
            </a:prstGeom>
            <a:ln>
              <a:solidFill>
                <a:srgbClr val="0432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直線コネクタ 84">
              <a:extLst>
                <a:ext uri="{FF2B5EF4-FFF2-40B4-BE49-F238E27FC236}">
                  <a16:creationId xmlns:a16="http://schemas.microsoft.com/office/drawing/2014/main" id="{07F4C24B-5DA5-8947-AB31-094CCCC460D8}"/>
                </a:ext>
              </a:extLst>
            </p:cNvPr>
            <p:cNvCxnSpPr>
              <a:cxnSpLocks/>
            </p:cNvCxnSpPr>
            <p:nvPr/>
          </p:nvCxnSpPr>
          <p:spPr>
            <a:xfrm>
              <a:off x="8841799" y="2038027"/>
              <a:ext cx="1080000" cy="0"/>
            </a:xfrm>
            <a:prstGeom prst="line">
              <a:avLst/>
            </a:prstGeom>
            <a:ln>
              <a:solidFill>
                <a:srgbClr val="0432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線コネクタ 85">
              <a:extLst>
                <a:ext uri="{FF2B5EF4-FFF2-40B4-BE49-F238E27FC236}">
                  <a16:creationId xmlns:a16="http://schemas.microsoft.com/office/drawing/2014/main" id="{271FB520-029C-F84D-9F1F-827A977B329B}"/>
                </a:ext>
              </a:extLst>
            </p:cNvPr>
            <p:cNvCxnSpPr>
              <a:cxnSpLocks/>
            </p:cNvCxnSpPr>
            <p:nvPr/>
          </p:nvCxnSpPr>
          <p:spPr>
            <a:xfrm>
              <a:off x="8841799" y="2024480"/>
              <a:ext cx="1080000" cy="0"/>
            </a:xfrm>
            <a:prstGeom prst="line">
              <a:avLst/>
            </a:prstGeom>
            <a:ln>
              <a:solidFill>
                <a:srgbClr val="0432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直線コネクタ 86">
              <a:extLst>
                <a:ext uri="{FF2B5EF4-FFF2-40B4-BE49-F238E27FC236}">
                  <a16:creationId xmlns:a16="http://schemas.microsoft.com/office/drawing/2014/main" id="{96DF810B-C245-2142-9540-9F021F381146}"/>
                </a:ext>
              </a:extLst>
            </p:cNvPr>
            <p:cNvCxnSpPr>
              <a:cxnSpLocks/>
            </p:cNvCxnSpPr>
            <p:nvPr/>
          </p:nvCxnSpPr>
          <p:spPr>
            <a:xfrm>
              <a:off x="8841799" y="2010933"/>
              <a:ext cx="1080000" cy="0"/>
            </a:xfrm>
            <a:prstGeom prst="line">
              <a:avLst/>
            </a:prstGeom>
            <a:ln>
              <a:solidFill>
                <a:srgbClr val="0432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直線コネクタ 87">
              <a:extLst>
                <a:ext uri="{FF2B5EF4-FFF2-40B4-BE49-F238E27FC236}">
                  <a16:creationId xmlns:a16="http://schemas.microsoft.com/office/drawing/2014/main" id="{60D046BD-9A3E-0D4E-9C30-3E859BFB4EA5}"/>
                </a:ext>
              </a:extLst>
            </p:cNvPr>
            <p:cNvCxnSpPr>
              <a:cxnSpLocks/>
            </p:cNvCxnSpPr>
            <p:nvPr/>
          </p:nvCxnSpPr>
          <p:spPr>
            <a:xfrm>
              <a:off x="8841799" y="1997386"/>
              <a:ext cx="1080000" cy="0"/>
            </a:xfrm>
            <a:prstGeom prst="line">
              <a:avLst/>
            </a:prstGeom>
            <a:ln>
              <a:solidFill>
                <a:srgbClr val="0432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直線コネクタ 88">
              <a:extLst>
                <a:ext uri="{FF2B5EF4-FFF2-40B4-BE49-F238E27FC236}">
                  <a16:creationId xmlns:a16="http://schemas.microsoft.com/office/drawing/2014/main" id="{A6731A1A-9E20-564D-AE6D-E89550F91F31}"/>
                </a:ext>
              </a:extLst>
            </p:cNvPr>
            <p:cNvCxnSpPr>
              <a:cxnSpLocks/>
            </p:cNvCxnSpPr>
            <p:nvPr/>
          </p:nvCxnSpPr>
          <p:spPr>
            <a:xfrm>
              <a:off x="8841799" y="1983839"/>
              <a:ext cx="1080000" cy="0"/>
            </a:xfrm>
            <a:prstGeom prst="line">
              <a:avLst/>
            </a:prstGeom>
            <a:ln>
              <a:solidFill>
                <a:srgbClr val="0432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1" name="テキスト ボックス 90">
              <a:extLst>
                <a:ext uri="{FF2B5EF4-FFF2-40B4-BE49-F238E27FC236}">
                  <a16:creationId xmlns:a16="http://schemas.microsoft.com/office/drawing/2014/main" id="{0D81B5C5-DBE3-6043-9C90-1113F983F7FD}"/>
                </a:ext>
              </a:extLst>
            </p:cNvPr>
            <p:cNvSpPr txBox="1"/>
            <p:nvPr/>
          </p:nvSpPr>
          <p:spPr>
            <a:xfrm>
              <a:off x="9914394" y="2384741"/>
              <a:ext cx="17363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Bound States</a:t>
              </a:r>
            </a:p>
          </p:txBody>
        </p:sp>
        <p:sp>
          <p:nvSpPr>
            <p:cNvPr id="94" name="テキスト ボックス 93">
              <a:extLst>
                <a:ext uri="{FF2B5EF4-FFF2-40B4-BE49-F238E27FC236}">
                  <a16:creationId xmlns:a16="http://schemas.microsoft.com/office/drawing/2014/main" id="{24BA529E-880D-CE4B-8441-1ED9308AA68F}"/>
                </a:ext>
              </a:extLst>
            </p:cNvPr>
            <p:cNvSpPr txBox="1"/>
            <p:nvPr/>
          </p:nvSpPr>
          <p:spPr>
            <a:xfrm>
              <a:off x="8518723" y="1592522"/>
              <a:ext cx="338265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Unbound States Continuum</a:t>
              </a:r>
            </a:p>
          </p:txBody>
        </p:sp>
      </p:grpSp>
      <p:sp>
        <p:nvSpPr>
          <p:cNvPr id="97" name="テキスト ボックス 96">
            <a:extLst>
              <a:ext uri="{FF2B5EF4-FFF2-40B4-BE49-F238E27FC236}">
                <a16:creationId xmlns:a16="http://schemas.microsoft.com/office/drawing/2014/main" id="{BCE0B15C-4E96-7F48-88F1-597113BB564C}"/>
              </a:ext>
            </a:extLst>
          </p:cNvPr>
          <p:cNvSpPr txBox="1"/>
          <p:nvPr/>
        </p:nvSpPr>
        <p:spPr>
          <a:xfrm>
            <a:off x="1487488" y="1887215"/>
            <a:ext cx="8258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/>
              <a:t>E=0</a:t>
            </a:r>
            <a:endParaRPr kumimoji="1" lang="ja-JP" altLang="en-US" sz="240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9BDE5CB-F61A-594E-8021-0CCD74525015}"/>
              </a:ext>
            </a:extLst>
          </p:cNvPr>
          <p:cNvSpPr txBox="1"/>
          <p:nvPr/>
        </p:nvSpPr>
        <p:spPr>
          <a:xfrm>
            <a:off x="76656" y="4723926"/>
            <a:ext cx="11602856" cy="1384995"/>
          </a:xfrm>
          <a:prstGeom prst="rect">
            <a:avLst/>
          </a:prstGeom>
          <a:noFill/>
          <a:ln w="19050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2800" dirty="0">
                <a:latin typeface="ＭＳ Ｐゴシック" panose="020B0600070205080204" pitchFamily="50" charset="-128"/>
                <a:ea typeface="ＭＳ Ｐゴシック" panose="020B0600070205080204" pitchFamily="50" charset="-128"/>
                <a:sym typeface="Wingdings" pitchFamily="2" charset="2"/>
              </a:rPr>
              <a:t>    </a:t>
            </a:r>
            <a:r>
              <a:rPr kumimoji="1" lang="en-US" altLang="ja-JP" sz="2800" dirty="0">
                <a:latin typeface="ＭＳ Ｐゴシック" panose="020B0600070205080204" pitchFamily="50" charset="-128"/>
                <a:ea typeface="ＭＳ Ｐゴシック" panose="020B0600070205080204" pitchFamily="50" charset="-128"/>
                <a:sym typeface="Wingdings" pitchFamily="2" charset="2"/>
              </a:rPr>
              <a:t> </a:t>
            </a:r>
            <a:r>
              <a:rPr lang="en-US" altLang="ja-JP" sz="2800" dirty="0">
                <a:solidFill>
                  <a:srgbClr val="0432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sym typeface="Wingdings" pitchFamily="2" charset="2"/>
              </a:rPr>
              <a:t>“Nuclear Reaction (open)”&amp; “Exotic Nuclear Structure (closed-open)”</a:t>
            </a:r>
          </a:p>
          <a:p>
            <a:r>
              <a:rPr kumimoji="1" lang="en-US" altLang="ja-JP" sz="2800" dirty="0">
                <a:latin typeface="ＭＳ Ｐゴシック" panose="020B0600070205080204" pitchFamily="50" charset="-128"/>
                <a:ea typeface="ＭＳ Ｐゴシック" panose="020B0600070205080204" pitchFamily="50" charset="-128"/>
                <a:sym typeface="Wingdings" pitchFamily="2" charset="2"/>
              </a:rPr>
              <a:t> Boundary between “open” and “closed”</a:t>
            </a:r>
          </a:p>
          <a:p>
            <a:r>
              <a:rPr kumimoji="1" lang="en-US" altLang="ja-JP" sz="2800" dirty="0">
                <a:latin typeface="ＭＳ Ｐゴシック" panose="020B0600070205080204" pitchFamily="50" charset="-128"/>
                <a:ea typeface="ＭＳ Ｐゴシック" panose="020B0600070205080204" pitchFamily="50" charset="-128"/>
                <a:sym typeface="Wingdings" pitchFamily="2" charset="2"/>
              </a:rPr>
              <a:t>  Novel phenomena and features in Nuclear Structures and Reactions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FBDF5D2A-9C53-3A4C-A6D7-C54131B4622D}"/>
              </a:ext>
            </a:extLst>
          </p:cNvPr>
          <p:cNvSpPr txBox="1"/>
          <p:nvPr/>
        </p:nvSpPr>
        <p:spPr>
          <a:xfrm>
            <a:off x="2766739" y="6204617"/>
            <a:ext cx="61430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“Reaction” and “Structure” on equal footing?</a:t>
            </a:r>
            <a:endParaRPr kumimoji="1" lang="ja-JP" altLang="en-US" sz="2400"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82F2D7B3-9692-2848-818D-246BA6087B4C}"/>
              </a:ext>
            </a:extLst>
          </p:cNvPr>
          <p:cNvSpPr txBox="1"/>
          <p:nvPr/>
        </p:nvSpPr>
        <p:spPr>
          <a:xfrm>
            <a:off x="7444169" y="285081"/>
            <a:ext cx="29889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solidFill>
                  <a:srgbClr val="0432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Otsuka, </a:t>
            </a:r>
            <a:r>
              <a:rPr kumimoji="1" lang="en-US" altLang="ja-JP" sz="2400" dirty="0" err="1">
                <a:solidFill>
                  <a:srgbClr val="0432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Mittig</a:t>
            </a:r>
            <a:r>
              <a:rPr kumimoji="1" lang="en-US" altLang="ja-JP" sz="2400" dirty="0">
                <a:solidFill>
                  <a:srgbClr val="0432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,</a:t>
            </a:r>
            <a:r>
              <a:rPr lang="en-US" altLang="ja-JP" sz="2400" dirty="0">
                <a:solidFill>
                  <a:srgbClr val="0432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 </a:t>
            </a:r>
            <a:r>
              <a:rPr kumimoji="1" lang="en-US" altLang="ja-JP" sz="2400" dirty="0" err="1">
                <a:solidFill>
                  <a:srgbClr val="0432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Volya</a:t>
            </a:r>
            <a:endParaRPr kumimoji="1" lang="ja-JP" altLang="en-US" sz="2400">
              <a:solidFill>
                <a:srgbClr val="0432FF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5314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-1" y="0"/>
            <a:ext cx="11784619" cy="995311"/>
          </a:xfrm>
        </p:spPr>
        <p:txBody>
          <a:bodyPr>
            <a:normAutofit/>
          </a:bodyPr>
          <a:lstStyle/>
          <a:p>
            <a:r>
              <a:rPr lang="en-US" altLang="ja-JP" sz="2400" b="1" dirty="0">
                <a:solidFill>
                  <a:srgbClr val="0000FF"/>
                </a:solidFill>
              </a:rPr>
              <a:t>Edges: Boundary of open/closed quantum systems</a:t>
            </a:r>
            <a:br>
              <a:rPr lang="ja-JP" altLang="en-US" sz="2000"/>
            </a:br>
            <a:endParaRPr lang="ja-JP" altLang="en-US" sz="2400" dirty="0"/>
          </a:p>
        </p:txBody>
      </p:sp>
      <p:grpSp>
        <p:nvGrpSpPr>
          <p:cNvPr id="128" name="グループ化 127"/>
          <p:cNvGrpSpPr/>
          <p:nvPr/>
        </p:nvGrpSpPr>
        <p:grpSpPr>
          <a:xfrm>
            <a:off x="767408" y="980728"/>
            <a:ext cx="3044069" cy="4672445"/>
            <a:chOff x="-1119" y="1811373"/>
            <a:chExt cx="3044069" cy="4672445"/>
          </a:xfrm>
        </p:grpSpPr>
        <p:sp>
          <p:nvSpPr>
            <p:cNvPr id="12" name="正方形/長方形 11"/>
            <p:cNvSpPr/>
            <p:nvPr/>
          </p:nvSpPr>
          <p:spPr>
            <a:xfrm>
              <a:off x="-1119" y="1811373"/>
              <a:ext cx="2961492" cy="4641963"/>
            </a:xfrm>
            <a:prstGeom prst="rect">
              <a:avLst/>
            </a:prstGeom>
            <a:gradFill>
              <a:gsLst>
                <a:gs pos="0">
                  <a:srgbClr val="CCFF66">
                    <a:alpha val="70000"/>
                  </a:srgbClr>
                </a:gs>
                <a:gs pos="48000">
                  <a:srgbClr val="CCFF66">
                    <a:alpha val="70000"/>
                  </a:srgbClr>
                </a:gs>
                <a:gs pos="100000">
                  <a:srgbClr val="FFCC66"/>
                </a:gs>
              </a:gsLst>
              <a:lin ang="16200000" scaled="1"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146" name="上矢印 145"/>
            <p:cNvSpPr/>
            <p:nvPr/>
          </p:nvSpPr>
          <p:spPr>
            <a:xfrm>
              <a:off x="1113650" y="4781041"/>
              <a:ext cx="436518" cy="1451837"/>
            </a:xfrm>
            <a:prstGeom prst="upArrow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baseline="-25000" dirty="0">
                <a:solidFill>
                  <a:srgbClr val="111111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0" name="テキスト ボックス 149"/>
                <p:cNvSpPr txBox="1"/>
                <p:nvPr/>
              </p:nvSpPr>
              <p:spPr>
                <a:xfrm>
                  <a:off x="455490" y="4442308"/>
                  <a:ext cx="715837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i="1" dirty="0">
                      <a:solidFill>
                        <a:srgbClr val="0000FF"/>
                      </a:solidFill>
                    </a:rPr>
                    <a:t>N</a:t>
                  </a:r>
                  <a:r>
                    <a:rPr lang="en-US" altLang="ja-JP" dirty="0">
                      <a:solidFill>
                        <a:srgbClr val="0000FF"/>
                      </a:solidFill>
                    </a:rPr>
                    <a:t>+</a:t>
                  </a:r>
                  <a14:m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altLang="ja-JP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ja-JP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</m:acc>
                    </m:oMath>
                  </a14:m>
                  <a:endParaRPr lang="en-US" altLang="ja-JP" dirty="0">
                    <a:solidFill>
                      <a:srgbClr val="0000FF"/>
                    </a:solidFill>
                  </a:endParaRPr>
                </a:p>
              </p:txBody>
            </p:sp>
          </mc:Choice>
          <mc:Fallback xmlns="">
            <p:sp>
              <p:nvSpPr>
                <p:cNvPr id="150" name="テキスト ボックス 14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5490" y="4442308"/>
                  <a:ext cx="715837" cy="369332"/>
                </a:xfrm>
                <a:prstGeom prst="rect">
                  <a:avLst/>
                </a:prstGeom>
                <a:blipFill>
                  <a:blip r:embed="rId3"/>
                  <a:stretch>
                    <a:fillRect l="-7018" t="-6667" b="-26667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31" name="グループ化 30"/>
            <p:cNvGrpSpPr/>
            <p:nvPr/>
          </p:nvGrpSpPr>
          <p:grpSpPr>
            <a:xfrm>
              <a:off x="1674154" y="5715237"/>
              <a:ext cx="565158" cy="768581"/>
              <a:chOff x="1616316" y="5592140"/>
              <a:chExt cx="565158" cy="768581"/>
            </a:xfrm>
          </p:grpSpPr>
          <p:grpSp>
            <p:nvGrpSpPr>
              <p:cNvPr id="210" name="グループ化 209"/>
              <p:cNvGrpSpPr/>
              <p:nvPr/>
            </p:nvGrpSpPr>
            <p:grpSpPr>
              <a:xfrm>
                <a:off x="1631479" y="5854088"/>
                <a:ext cx="372180" cy="325101"/>
                <a:chOff x="5956393" y="5118892"/>
                <a:chExt cx="372180" cy="325101"/>
              </a:xfrm>
            </p:grpSpPr>
            <p:grpSp>
              <p:nvGrpSpPr>
                <p:cNvPr id="211" name="グループ化 210"/>
                <p:cNvGrpSpPr/>
                <p:nvPr/>
              </p:nvGrpSpPr>
              <p:grpSpPr>
                <a:xfrm>
                  <a:off x="6014730" y="5118892"/>
                  <a:ext cx="313843" cy="299330"/>
                  <a:chOff x="3687045" y="5748131"/>
                  <a:chExt cx="313843" cy="299330"/>
                </a:xfrm>
              </p:grpSpPr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213" name="楕円 69"/>
                      <p:cNvSpPr/>
                      <p:nvPr/>
                    </p:nvSpPr>
                    <p:spPr>
                      <a:xfrm>
                        <a:off x="3687045" y="5748131"/>
                        <a:ext cx="313843" cy="299330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 w="6350">
                        <a:solidFill>
                          <a:schemeClr val="tx1"/>
                        </a:solidFill>
                      </a:ln>
                      <a:effectLst>
                        <a:outerShdw blurRad="44450" dist="27940" dir="5400000" algn="ctr">
                          <a:srgbClr val="000000">
                            <a:alpha val="32000"/>
                          </a:srgbClr>
                        </a:outerShdw>
                      </a:effectLst>
                      <a:scene3d>
                        <a:camera prst="orthographicFront">
                          <a:rot lat="0" lon="0" rev="0"/>
                        </a:camera>
                        <a:lightRig rig="balanced" dir="t">
                          <a:rot lat="0" lon="0" rev="8700000"/>
                        </a:lightRig>
                      </a:scene3d>
                      <a:sp3d>
                        <a:bevelT w="190500" h="38100"/>
                      </a:sp3d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US" altLang="ja-JP" sz="675" b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oMath>
                          </m:oMathPara>
                        </a14:m>
                        <a:endParaRPr lang="ja-JP" altLang="en-US" sz="675" b="1" dirty="0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632" name="楕円 69"/>
                      <p:cNvSpPr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3687045" y="5748131"/>
                        <a:ext cx="313843" cy="299330"/>
                      </a:xfrm>
                      <a:prstGeom prst="ellipse">
                        <a:avLst/>
                      </a:prstGeom>
                      <a:blipFill>
                        <a:blip r:embed="rId7"/>
                        <a:stretch>
                          <a:fillRect/>
                        </a:stretch>
                      </a:blipFill>
                      <a:ln w="6350">
                        <a:solidFill>
                          <a:schemeClr val="tx1"/>
                        </a:solidFill>
                      </a:ln>
                      <a:effectLst>
                        <a:outerShdw blurRad="44450" dist="27940" dir="5400000" algn="ctr">
                          <a:srgbClr val="000000">
                            <a:alpha val="32000"/>
                          </a:srgbClr>
                        </a:outerShdw>
                      </a:effectLst>
                    </p:spPr>
                    <p:txBody>
                      <a:bodyPr/>
                      <a:lstStyle/>
                      <a:p>
                        <a:r>
                          <a:rPr lang="ja-JP" alt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p:sp>
                <p:nvSpPr>
                  <p:cNvPr id="215" name="楕円 214"/>
                  <p:cNvSpPr/>
                  <p:nvPr/>
                </p:nvSpPr>
                <p:spPr>
                  <a:xfrm>
                    <a:off x="3773975" y="5774977"/>
                    <a:ext cx="95952" cy="95951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2700">
                    <a:noFill/>
                  </a:ln>
                  <a:effectLst>
                    <a:outerShdw blurRad="44450" dist="27940" dir="5400000" algn="ctr">
                      <a:srgbClr val="000000">
                        <a:alpha val="32000"/>
                      </a:srgbClr>
                    </a:outerShdw>
                  </a:effectLst>
                  <a:scene3d>
                    <a:camera prst="orthographicFront">
                      <a:rot lat="0" lon="0" rev="0"/>
                    </a:camera>
                    <a:lightRig rig="balanced" dir="t">
                      <a:rot lat="0" lon="0" rev="8700000"/>
                    </a:lightRig>
                  </a:scene3d>
                  <a:sp3d>
                    <a:bevelT w="190500" h="38100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 sz="675" b="1" dirty="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216" name="楕円 215"/>
                  <p:cNvSpPr/>
                  <p:nvPr/>
                </p:nvSpPr>
                <p:spPr>
                  <a:xfrm>
                    <a:off x="3875161" y="5873695"/>
                    <a:ext cx="95952" cy="95951"/>
                  </a:xfrm>
                  <a:prstGeom prst="ellipse">
                    <a:avLst/>
                  </a:prstGeom>
                  <a:solidFill>
                    <a:srgbClr val="00B050"/>
                  </a:solidFill>
                  <a:ln w="12700">
                    <a:noFill/>
                  </a:ln>
                  <a:effectLst>
                    <a:outerShdw blurRad="44450" dist="27940" dir="5400000" algn="ctr">
                      <a:srgbClr val="000000">
                        <a:alpha val="32000"/>
                      </a:srgbClr>
                    </a:outerShdw>
                  </a:effectLst>
                  <a:scene3d>
                    <a:camera prst="orthographicFront">
                      <a:rot lat="0" lon="0" rev="0"/>
                    </a:camera>
                    <a:lightRig rig="balanced" dir="t">
                      <a:rot lat="0" lon="0" rev="8700000"/>
                    </a:lightRig>
                  </a:scene3d>
                  <a:sp3d>
                    <a:bevelT w="190500" h="38100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 sz="675" b="1" dirty="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218" name="楕円 217"/>
                  <p:cNvSpPr/>
                  <p:nvPr/>
                </p:nvSpPr>
                <p:spPr>
                  <a:xfrm>
                    <a:off x="3743888" y="5909168"/>
                    <a:ext cx="95952" cy="95951"/>
                  </a:xfrm>
                  <a:prstGeom prst="ellipse">
                    <a:avLst/>
                  </a:prstGeom>
                  <a:solidFill>
                    <a:srgbClr val="0000FF"/>
                  </a:solidFill>
                  <a:ln w="12700">
                    <a:noFill/>
                  </a:ln>
                  <a:effectLst>
                    <a:outerShdw blurRad="44450" dist="27940" dir="5400000" algn="ctr">
                      <a:srgbClr val="000000">
                        <a:alpha val="32000"/>
                      </a:srgbClr>
                    </a:outerShdw>
                  </a:effectLst>
                  <a:scene3d>
                    <a:camera prst="orthographicFront">
                      <a:rot lat="0" lon="0" rev="0"/>
                    </a:camera>
                    <a:lightRig rig="balanced" dir="t">
                      <a:rot lat="0" lon="0" rev="8700000"/>
                    </a:lightRig>
                  </a:scene3d>
                  <a:sp3d>
                    <a:bevelT w="190500" h="38100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 sz="675" b="1" dirty="0">
                      <a:solidFill>
                        <a:schemeClr val="bg1"/>
                      </a:solidFill>
                    </a:endParaRPr>
                  </a:p>
                </p:txBody>
              </p:sp>
            </p:grpSp>
            <p:sp>
              <p:nvSpPr>
                <p:cNvPr id="212" name="テキスト ボックス 211"/>
                <p:cNvSpPr txBox="1"/>
                <p:nvPr/>
              </p:nvSpPr>
              <p:spPr>
                <a:xfrm>
                  <a:off x="5956393" y="5166994"/>
                  <a:ext cx="184731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endParaRPr lang="ja-JP" altLang="en-US" sz="1200" b="1" dirty="0"/>
                </a:p>
              </p:txBody>
            </p:sp>
          </p:grpSp>
          <p:sp>
            <p:nvSpPr>
              <p:cNvPr id="8" name="テキスト ボックス 7"/>
              <p:cNvSpPr txBox="1"/>
              <p:nvPr/>
            </p:nvSpPr>
            <p:spPr>
              <a:xfrm>
                <a:off x="1655080" y="5592140"/>
                <a:ext cx="33054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dirty="0"/>
                  <a:t>u</a:t>
                </a:r>
                <a:endParaRPr lang="ja-JP" altLang="en-US" dirty="0"/>
              </a:p>
            </p:txBody>
          </p:sp>
          <p:sp>
            <p:nvSpPr>
              <p:cNvPr id="219" name="テキスト ボックス 218"/>
              <p:cNvSpPr txBox="1"/>
              <p:nvPr/>
            </p:nvSpPr>
            <p:spPr>
              <a:xfrm>
                <a:off x="1616316" y="5991389"/>
                <a:ext cx="32893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dirty="0"/>
                  <a:t>d</a:t>
                </a:r>
                <a:endParaRPr lang="ja-JP" altLang="en-US" dirty="0"/>
              </a:p>
            </p:txBody>
          </p:sp>
          <p:sp>
            <p:nvSpPr>
              <p:cNvPr id="220" name="テキスト ボックス 219"/>
              <p:cNvSpPr txBox="1"/>
              <p:nvPr/>
            </p:nvSpPr>
            <p:spPr>
              <a:xfrm>
                <a:off x="1876582" y="5888618"/>
                <a:ext cx="30489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dirty="0"/>
                  <a:t>s</a:t>
                </a:r>
                <a:endParaRPr lang="ja-JP" altLang="en-US" dirty="0"/>
              </a:p>
            </p:txBody>
          </p:sp>
        </p:grpSp>
        <p:sp>
          <p:nvSpPr>
            <p:cNvPr id="306" name="テキスト ボックス 305"/>
            <p:cNvSpPr txBox="1"/>
            <p:nvPr/>
          </p:nvSpPr>
          <p:spPr>
            <a:xfrm>
              <a:off x="1846737" y="4354211"/>
              <a:ext cx="958917" cy="369332"/>
            </a:xfrm>
            <a:prstGeom prst="rect">
              <a:avLst/>
            </a:prstGeom>
            <a:solidFill>
              <a:srgbClr val="FFFF00">
                <a:alpha val="69804"/>
              </a:srgbClr>
            </a:solidFill>
          </p:spPr>
          <p:txBody>
            <a:bodyPr wrap="none" rtlCol="0">
              <a:spAutoFit/>
            </a:bodyPr>
            <a:lstStyle/>
            <a:p>
              <a:r>
                <a:rPr lang="en-US" altLang="ja-JP" b="1" dirty="0">
                  <a:latin typeface="Symbol" panose="05050102010706020507" pitchFamily="18" charset="2"/>
                </a:rPr>
                <a:t>L(1405)</a:t>
              </a:r>
              <a:endParaRPr lang="ja-JP" altLang="en-US" b="1" dirty="0"/>
            </a:p>
          </p:txBody>
        </p:sp>
        <p:sp>
          <p:nvSpPr>
            <p:cNvPr id="379" name="上矢印 378"/>
            <p:cNvSpPr/>
            <p:nvPr/>
          </p:nvSpPr>
          <p:spPr>
            <a:xfrm>
              <a:off x="1117217" y="2801439"/>
              <a:ext cx="436518" cy="1962012"/>
            </a:xfrm>
            <a:prstGeom prst="upArrow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393" name="楕円 392"/>
            <p:cNvSpPr/>
            <p:nvPr/>
          </p:nvSpPr>
          <p:spPr>
            <a:xfrm>
              <a:off x="1334823" y="2516921"/>
              <a:ext cx="95952" cy="95951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675" b="1" dirty="0">
                <a:solidFill>
                  <a:schemeClr val="bg1"/>
                </a:solidFill>
              </a:endParaRPr>
            </a:p>
          </p:txBody>
        </p:sp>
        <p:sp>
          <p:nvSpPr>
            <p:cNvPr id="394" name="楕円 393"/>
            <p:cNvSpPr/>
            <p:nvPr/>
          </p:nvSpPr>
          <p:spPr>
            <a:xfrm>
              <a:off x="1436009" y="2615639"/>
              <a:ext cx="95952" cy="95951"/>
            </a:xfrm>
            <a:prstGeom prst="ellipse">
              <a:avLst/>
            </a:prstGeom>
            <a:solidFill>
              <a:srgbClr val="00B050"/>
            </a:solidFill>
            <a:ln w="12700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675" b="1" dirty="0">
                <a:solidFill>
                  <a:schemeClr val="bg1"/>
                </a:solidFill>
              </a:endParaRPr>
            </a:p>
          </p:txBody>
        </p:sp>
        <p:sp>
          <p:nvSpPr>
            <p:cNvPr id="395" name="楕円 394"/>
            <p:cNvSpPr/>
            <p:nvPr/>
          </p:nvSpPr>
          <p:spPr>
            <a:xfrm>
              <a:off x="1304736" y="2651112"/>
              <a:ext cx="95952" cy="95951"/>
            </a:xfrm>
            <a:prstGeom prst="ellipse">
              <a:avLst/>
            </a:prstGeom>
            <a:solidFill>
              <a:srgbClr val="0000FF"/>
            </a:solidFill>
            <a:ln w="12700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675" b="1" dirty="0">
                <a:solidFill>
                  <a:schemeClr val="bg1"/>
                </a:solidFill>
              </a:endParaRPr>
            </a:p>
          </p:txBody>
        </p:sp>
        <p:sp>
          <p:nvSpPr>
            <p:cNvPr id="391" name="テキスト ボックス 390"/>
            <p:cNvSpPr txBox="1"/>
            <p:nvPr/>
          </p:nvSpPr>
          <p:spPr>
            <a:xfrm>
              <a:off x="1189556" y="2538177"/>
              <a:ext cx="18473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ja-JP" altLang="en-US" sz="1200" b="1" dirty="0"/>
            </a:p>
          </p:txBody>
        </p:sp>
        <p:sp>
          <p:nvSpPr>
            <p:cNvPr id="14" name="テキスト ボックス 13"/>
            <p:cNvSpPr txBox="1"/>
            <p:nvPr/>
          </p:nvSpPr>
          <p:spPr>
            <a:xfrm>
              <a:off x="2015105" y="6131853"/>
              <a:ext cx="102784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b="1" dirty="0">
                  <a:solidFill>
                    <a:srgbClr val="0000FF"/>
                  </a:solidFill>
                </a:rPr>
                <a:t>Hadron</a:t>
              </a:r>
            </a:p>
          </p:txBody>
        </p:sp>
        <p:sp>
          <p:nvSpPr>
            <p:cNvPr id="398" name="テキスト ボックス 397"/>
            <p:cNvSpPr txBox="1"/>
            <p:nvPr/>
          </p:nvSpPr>
          <p:spPr>
            <a:xfrm>
              <a:off x="1810034" y="2174767"/>
              <a:ext cx="97013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b="1" dirty="0">
                  <a:solidFill>
                    <a:srgbClr val="0000FF"/>
                  </a:solidFill>
                </a:rPr>
                <a:t>Quark</a:t>
              </a:r>
            </a:p>
          </p:txBody>
        </p:sp>
        <p:grpSp>
          <p:nvGrpSpPr>
            <p:cNvPr id="16" name="グループ化 15"/>
            <p:cNvGrpSpPr/>
            <p:nvPr/>
          </p:nvGrpSpPr>
          <p:grpSpPr>
            <a:xfrm>
              <a:off x="1083223" y="3293755"/>
              <a:ext cx="599151" cy="366449"/>
              <a:chOff x="5241303" y="1773436"/>
              <a:chExt cx="350234" cy="366449"/>
            </a:xfrm>
          </p:grpSpPr>
          <p:sp>
            <p:nvSpPr>
              <p:cNvPr id="15" name="フリーフォーム 14"/>
              <p:cNvSpPr/>
              <p:nvPr/>
            </p:nvSpPr>
            <p:spPr>
              <a:xfrm>
                <a:off x="5241303" y="1885291"/>
                <a:ext cx="339365" cy="254594"/>
              </a:xfrm>
              <a:custGeom>
                <a:avLst/>
                <a:gdLst>
                  <a:gd name="connsiteX0" fmla="*/ 0 w 339365"/>
                  <a:gd name="connsiteY0" fmla="*/ 160325 h 254594"/>
                  <a:gd name="connsiteX1" fmla="*/ 94268 w 339365"/>
                  <a:gd name="connsiteY1" fmla="*/ 70 h 254594"/>
                  <a:gd name="connsiteX2" fmla="*/ 179109 w 339365"/>
                  <a:gd name="connsiteY2" fmla="*/ 141472 h 254594"/>
                  <a:gd name="connsiteX3" fmla="*/ 235670 w 339365"/>
                  <a:gd name="connsiteY3" fmla="*/ 254594 h 254594"/>
                  <a:gd name="connsiteX4" fmla="*/ 339365 w 339365"/>
                  <a:gd name="connsiteY4" fmla="*/ 141472 h 2545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9365" h="254594">
                    <a:moveTo>
                      <a:pt x="0" y="160325"/>
                    </a:moveTo>
                    <a:cubicBezTo>
                      <a:pt x="32208" y="81768"/>
                      <a:pt x="64417" y="3212"/>
                      <a:pt x="94268" y="70"/>
                    </a:cubicBezTo>
                    <a:cubicBezTo>
                      <a:pt x="124120" y="-3072"/>
                      <a:pt x="155542" y="99051"/>
                      <a:pt x="179109" y="141472"/>
                    </a:cubicBezTo>
                    <a:cubicBezTo>
                      <a:pt x="202676" y="183893"/>
                      <a:pt x="208961" y="254594"/>
                      <a:pt x="235670" y="254594"/>
                    </a:cubicBezTo>
                    <a:cubicBezTo>
                      <a:pt x="262379" y="254594"/>
                      <a:pt x="300872" y="198033"/>
                      <a:pt x="339365" y="141472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99" name="フリーフォーム 398"/>
              <p:cNvSpPr/>
              <p:nvPr/>
            </p:nvSpPr>
            <p:spPr>
              <a:xfrm>
                <a:off x="5252172" y="1773436"/>
                <a:ext cx="339365" cy="254594"/>
              </a:xfrm>
              <a:custGeom>
                <a:avLst/>
                <a:gdLst>
                  <a:gd name="connsiteX0" fmla="*/ 0 w 339365"/>
                  <a:gd name="connsiteY0" fmla="*/ 160325 h 254594"/>
                  <a:gd name="connsiteX1" fmla="*/ 94268 w 339365"/>
                  <a:gd name="connsiteY1" fmla="*/ 70 h 254594"/>
                  <a:gd name="connsiteX2" fmla="*/ 179109 w 339365"/>
                  <a:gd name="connsiteY2" fmla="*/ 141472 h 254594"/>
                  <a:gd name="connsiteX3" fmla="*/ 235670 w 339365"/>
                  <a:gd name="connsiteY3" fmla="*/ 254594 h 254594"/>
                  <a:gd name="connsiteX4" fmla="*/ 339365 w 339365"/>
                  <a:gd name="connsiteY4" fmla="*/ 141472 h 2545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9365" h="254594">
                    <a:moveTo>
                      <a:pt x="0" y="160325"/>
                    </a:moveTo>
                    <a:cubicBezTo>
                      <a:pt x="32208" y="81768"/>
                      <a:pt x="64417" y="3212"/>
                      <a:pt x="94268" y="70"/>
                    </a:cubicBezTo>
                    <a:cubicBezTo>
                      <a:pt x="124120" y="-3072"/>
                      <a:pt x="155542" y="99051"/>
                      <a:pt x="179109" y="141472"/>
                    </a:cubicBezTo>
                    <a:cubicBezTo>
                      <a:pt x="202676" y="183893"/>
                      <a:pt x="208961" y="254594"/>
                      <a:pt x="235670" y="254594"/>
                    </a:cubicBezTo>
                    <a:cubicBezTo>
                      <a:pt x="262379" y="254594"/>
                      <a:pt x="300872" y="198033"/>
                      <a:pt x="339365" y="141472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cxnSp>
          <p:nvCxnSpPr>
            <p:cNvPr id="431" name="直線コネクタ 430"/>
            <p:cNvCxnSpPr/>
            <p:nvPr/>
          </p:nvCxnSpPr>
          <p:spPr>
            <a:xfrm>
              <a:off x="1002373" y="4702487"/>
              <a:ext cx="720080" cy="0"/>
            </a:xfrm>
            <a:prstGeom prst="line">
              <a:avLst/>
            </a:prstGeom>
            <a:ln w="28575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8" name="テキスト ボックス 547"/>
            <p:cNvSpPr txBox="1"/>
            <p:nvPr/>
          </p:nvSpPr>
          <p:spPr>
            <a:xfrm>
              <a:off x="1727073" y="3899605"/>
              <a:ext cx="120652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600" b="1" dirty="0">
                  <a:solidFill>
                    <a:srgbClr val="0000FF"/>
                  </a:solidFill>
                </a:rPr>
                <a:t>Hadron Molecule</a:t>
              </a:r>
            </a:p>
          </p:txBody>
        </p:sp>
        <p:sp>
          <p:nvSpPr>
            <p:cNvPr id="550" name="楕円 549"/>
            <p:cNvSpPr/>
            <p:nvPr/>
          </p:nvSpPr>
          <p:spPr>
            <a:xfrm>
              <a:off x="1627616" y="2529065"/>
              <a:ext cx="95952" cy="95951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675" b="1" dirty="0">
                <a:solidFill>
                  <a:schemeClr val="bg1"/>
                </a:solidFill>
              </a:endParaRPr>
            </a:p>
          </p:txBody>
        </p:sp>
        <p:sp>
          <p:nvSpPr>
            <p:cNvPr id="551" name="楕円 550"/>
            <p:cNvSpPr/>
            <p:nvPr/>
          </p:nvSpPr>
          <p:spPr>
            <a:xfrm>
              <a:off x="1728802" y="2627783"/>
              <a:ext cx="95952" cy="95951"/>
            </a:xfrm>
            <a:prstGeom prst="ellipse">
              <a:avLst/>
            </a:prstGeom>
            <a:solidFill>
              <a:srgbClr val="00B050"/>
            </a:solidFill>
            <a:ln w="12700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675" b="1" dirty="0">
                <a:solidFill>
                  <a:schemeClr val="bg1"/>
                </a:solidFill>
              </a:endParaRPr>
            </a:p>
          </p:txBody>
        </p:sp>
        <p:sp>
          <p:nvSpPr>
            <p:cNvPr id="553" name="テキスト ボックス 552"/>
            <p:cNvSpPr txBox="1"/>
            <p:nvPr/>
          </p:nvSpPr>
          <p:spPr>
            <a:xfrm>
              <a:off x="1407513" y="2597008"/>
              <a:ext cx="18473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ja-JP" altLang="en-US" sz="1200" b="1" dirty="0"/>
            </a:p>
          </p:txBody>
        </p:sp>
        <p:sp>
          <p:nvSpPr>
            <p:cNvPr id="145" name="テキスト ボックス 144"/>
            <p:cNvSpPr txBox="1"/>
            <p:nvPr/>
          </p:nvSpPr>
          <p:spPr>
            <a:xfrm>
              <a:off x="1436823" y="5810928"/>
              <a:ext cx="3433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b="1" dirty="0">
                  <a:latin typeface="Symbol" panose="05050102010706020507" pitchFamily="18" charset="2"/>
                </a:rPr>
                <a:t>L</a:t>
              </a:r>
            </a:p>
          </p:txBody>
        </p:sp>
        <p:cxnSp>
          <p:nvCxnSpPr>
            <p:cNvPr id="144" name="直線コネクタ 143"/>
            <p:cNvCxnSpPr/>
            <p:nvPr/>
          </p:nvCxnSpPr>
          <p:spPr>
            <a:xfrm>
              <a:off x="993836" y="6232879"/>
              <a:ext cx="72008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直線コネクタ 156"/>
            <p:cNvCxnSpPr/>
            <p:nvPr/>
          </p:nvCxnSpPr>
          <p:spPr>
            <a:xfrm>
              <a:off x="1002373" y="4788665"/>
              <a:ext cx="72008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83" name="グループ化 182"/>
            <p:cNvGrpSpPr/>
            <p:nvPr/>
          </p:nvGrpSpPr>
          <p:grpSpPr>
            <a:xfrm>
              <a:off x="1512644" y="4795158"/>
              <a:ext cx="507514" cy="513715"/>
              <a:chOff x="3304721" y="5532022"/>
              <a:chExt cx="864000" cy="874557"/>
            </a:xfrm>
          </p:grpSpPr>
          <p:sp>
            <p:nvSpPr>
              <p:cNvPr id="185" name="円/楕円 177">
                <a:extLst>
                  <a:ext uri="{FF2B5EF4-FFF2-40B4-BE49-F238E27FC236}">
                    <a16:creationId xmlns:a16="http://schemas.microsoft.com/office/drawing/2014/main" id="{983F6809-E72C-5443-AB93-B793BC952C79}"/>
                  </a:ext>
                </a:extLst>
              </p:cNvPr>
              <p:cNvSpPr/>
              <p:nvPr/>
            </p:nvSpPr>
            <p:spPr bwMode="auto">
              <a:xfrm>
                <a:off x="3304721" y="5542579"/>
                <a:ext cx="864000" cy="8640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2"/>
                  </a:gs>
                  <a:gs pos="100000">
                    <a:srgbClr val="FFFF66"/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2400">
                  <a:latin typeface="Times New Roman" pitchFamily="18" charset="0"/>
                  <a:ea typeface="ＭＳ Ｐゴシック" pitchFamily="50" charset="-128"/>
                </a:endParaRPr>
              </a:p>
            </p:txBody>
          </p:sp>
          <p:sp>
            <p:nvSpPr>
              <p:cNvPr id="186" name="上カーブ矢印 185">
                <a:extLst>
                  <a:ext uri="{FF2B5EF4-FFF2-40B4-BE49-F238E27FC236}">
                    <a16:creationId xmlns:a16="http://schemas.microsoft.com/office/drawing/2014/main" id="{381AEAA5-F084-A546-BE3E-29D9FD70825A}"/>
                  </a:ext>
                </a:extLst>
              </p:cNvPr>
              <p:cNvSpPr/>
              <p:nvPr/>
            </p:nvSpPr>
            <p:spPr bwMode="auto">
              <a:xfrm rot="3450012">
                <a:off x="3311736" y="6001306"/>
                <a:ext cx="507456" cy="257517"/>
              </a:xfrm>
              <a:prstGeom prst="curvedUpArrow">
                <a:avLst>
                  <a:gd name="adj1" fmla="val 23305"/>
                  <a:gd name="adj2" fmla="val 50000"/>
                  <a:gd name="adj3" fmla="val 17536"/>
                </a:avLst>
              </a:prstGeom>
              <a:solidFill>
                <a:schemeClr val="accent6">
                  <a:lumMod val="75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2400">
                  <a:latin typeface="Times New Roman" pitchFamily="18" charset="0"/>
                  <a:ea typeface="ＭＳ Ｐゴシック" pitchFamily="50" charset="-128"/>
                </a:endParaRPr>
              </a:p>
            </p:txBody>
          </p:sp>
          <p:sp>
            <p:nvSpPr>
              <p:cNvPr id="187" name="上カーブ矢印 186">
                <a:extLst>
                  <a:ext uri="{FF2B5EF4-FFF2-40B4-BE49-F238E27FC236}">
                    <a16:creationId xmlns:a16="http://schemas.microsoft.com/office/drawing/2014/main" id="{CDAA83C3-1AEB-184F-9EA1-B613795E20B0}"/>
                  </a:ext>
                </a:extLst>
              </p:cNvPr>
              <p:cNvSpPr/>
              <p:nvPr/>
            </p:nvSpPr>
            <p:spPr bwMode="auto">
              <a:xfrm rot="14094589">
                <a:off x="3705887" y="5656991"/>
                <a:ext cx="507456" cy="257517"/>
              </a:xfrm>
              <a:prstGeom prst="curvedUpArrow">
                <a:avLst>
                  <a:gd name="adj1" fmla="val 23305"/>
                  <a:gd name="adj2" fmla="val 50000"/>
                  <a:gd name="adj3" fmla="val 17536"/>
                </a:avLst>
              </a:prstGeom>
              <a:solidFill>
                <a:schemeClr val="accent6">
                  <a:lumMod val="75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2400">
                  <a:latin typeface="Times New Roman" pitchFamily="18" charset="0"/>
                  <a:ea typeface="ＭＳ Ｐゴシック" pitchFamily="50" charset="-128"/>
                </a:endParaRPr>
              </a:p>
            </p:txBody>
          </p:sp>
          <p:sp>
            <p:nvSpPr>
              <p:cNvPr id="188" name="円/楕円 276"/>
              <p:cNvSpPr/>
              <p:nvPr/>
            </p:nvSpPr>
            <p:spPr>
              <a:xfrm>
                <a:off x="3461335" y="5595753"/>
                <a:ext cx="378600" cy="3786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alpha val="71000"/>
                    </a:schemeClr>
                  </a:gs>
                  <a:gs pos="100000">
                    <a:srgbClr val="0000FF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mpd="sng">
                <a:solidFill>
                  <a:srgbClr val="33333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2000" b="1" i="1" dirty="0">
                    <a:solidFill>
                      <a:schemeClr val="tx1"/>
                    </a:solidFill>
                  </a:rPr>
                  <a:t>N</a:t>
                </a:r>
                <a:endParaRPr lang="ja-JP" altLang="en-US" sz="3200" b="1" i="1" dirty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89" name="グループ化 188"/>
              <p:cNvGrpSpPr/>
              <p:nvPr/>
            </p:nvGrpSpPr>
            <p:grpSpPr>
              <a:xfrm>
                <a:off x="3736721" y="5904348"/>
                <a:ext cx="345605" cy="345605"/>
                <a:chOff x="3638012" y="5073784"/>
                <a:chExt cx="345605" cy="345605"/>
              </a:xfrm>
            </p:grpSpPr>
            <p:sp>
              <p:nvSpPr>
                <p:cNvPr id="190" name="円/楕円 273"/>
                <p:cNvSpPr/>
                <p:nvPr/>
              </p:nvSpPr>
              <p:spPr>
                <a:xfrm>
                  <a:off x="3638012" y="5073784"/>
                  <a:ext cx="345605" cy="345605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b="1" i="1" dirty="0">
                    <a:solidFill>
                      <a:schemeClr val="tx1"/>
                    </a:solidFill>
                    <a:latin typeface="+mj-lt"/>
                  </a:endParaRPr>
                </a:p>
              </p:txBody>
            </p:sp>
            <p:pic>
              <p:nvPicPr>
                <p:cNvPr id="191" name="図 190">
                  <a:extLst>
                    <a:ext uri="{FF2B5EF4-FFF2-40B4-BE49-F238E27FC236}">
                      <a16:creationId xmlns:a16="http://schemas.microsoft.com/office/drawing/2014/main" id="{893692B2-3B60-B843-806D-0F3A3637682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3703279" y="5128057"/>
                  <a:ext cx="214214" cy="209644"/>
                </a:xfrm>
                <a:prstGeom prst="rect">
                  <a:avLst/>
                </a:prstGeom>
              </p:spPr>
            </p:pic>
          </p:grpSp>
        </p:grpSp>
        <p:sp>
          <p:nvSpPr>
            <p:cNvPr id="5" name="テキスト ボックス 4"/>
            <p:cNvSpPr txBox="1"/>
            <p:nvPr/>
          </p:nvSpPr>
          <p:spPr>
            <a:xfrm>
              <a:off x="1147132" y="5392531"/>
              <a:ext cx="4443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b="1" i="1" dirty="0"/>
                <a:t>E</a:t>
              </a:r>
              <a:r>
                <a:rPr lang="en-US" altLang="ja-JP" b="1" i="1" baseline="-25000" dirty="0"/>
                <a:t>x</a:t>
              </a:r>
              <a:endParaRPr lang="ja-JP" altLang="en-US" b="1" i="1" baseline="-25000" dirty="0"/>
            </a:p>
          </p:txBody>
        </p:sp>
        <p:sp>
          <p:nvSpPr>
            <p:cNvPr id="192" name="テキスト ボックス 191"/>
            <p:cNvSpPr txBox="1"/>
            <p:nvPr/>
          </p:nvSpPr>
          <p:spPr>
            <a:xfrm>
              <a:off x="1165979" y="3657596"/>
              <a:ext cx="4443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b="1" i="1" dirty="0"/>
                <a:t>E</a:t>
              </a:r>
              <a:r>
                <a:rPr lang="en-US" altLang="ja-JP" b="1" i="1" baseline="-25000" dirty="0"/>
                <a:t>x</a:t>
              </a:r>
              <a:endParaRPr lang="ja-JP" altLang="en-US" b="1" i="1" baseline="-25000" dirty="0"/>
            </a:p>
          </p:txBody>
        </p:sp>
      </p:grpSp>
      <p:grpSp>
        <p:nvGrpSpPr>
          <p:cNvPr id="133" name="グループ化 132"/>
          <p:cNvGrpSpPr/>
          <p:nvPr/>
        </p:nvGrpSpPr>
        <p:grpSpPr>
          <a:xfrm>
            <a:off x="3726433" y="980727"/>
            <a:ext cx="3107905" cy="4718302"/>
            <a:chOff x="2957906" y="1811373"/>
            <a:chExt cx="3107905" cy="4718302"/>
          </a:xfrm>
        </p:grpSpPr>
        <p:sp>
          <p:nvSpPr>
            <p:cNvPr id="13" name="正方形/長方形 12"/>
            <p:cNvSpPr/>
            <p:nvPr/>
          </p:nvSpPr>
          <p:spPr>
            <a:xfrm>
              <a:off x="2957906" y="1811373"/>
              <a:ext cx="3018823" cy="4636429"/>
            </a:xfrm>
            <a:prstGeom prst="rect">
              <a:avLst/>
            </a:prstGeom>
            <a:gradFill>
              <a:gsLst>
                <a:gs pos="0">
                  <a:srgbClr val="00FF99">
                    <a:alpha val="70000"/>
                  </a:srgbClr>
                </a:gs>
                <a:gs pos="69000">
                  <a:srgbClr val="CCFF66">
                    <a:alpha val="70000"/>
                  </a:srgbClr>
                </a:gs>
                <a:gs pos="100000">
                  <a:srgbClr val="CCFF66">
                    <a:alpha val="70000"/>
                  </a:srgbClr>
                </a:gs>
              </a:gsLst>
              <a:lin ang="16200000" scaled="1"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84" name="上矢印 283"/>
            <p:cNvSpPr/>
            <p:nvPr/>
          </p:nvSpPr>
          <p:spPr>
            <a:xfrm>
              <a:off x="3854172" y="4876254"/>
              <a:ext cx="436518" cy="1378173"/>
            </a:xfrm>
            <a:prstGeom prst="upArrow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89" name="テキスト ボックス 288"/>
            <p:cNvSpPr txBox="1"/>
            <p:nvPr/>
          </p:nvSpPr>
          <p:spPr>
            <a:xfrm>
              <a:off x="3047500" y="4920149"/>
              <a:ext cx="1847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ja-JP" altLang="en-US" dirty="0">
                <a:solidFill>
                  <a:srgbClr val="0000FF"/>
                </a:solidFill>
              </a:endParaRPr>
            </a:p>
          </p:txBody>
        </p:sp>
        <p:sp>
          <p:nvSpPr>
            <p:cNvPr id="314" name="テキスト ボックス 313"/>
            <p:cNvSpPr txBox="1"/>
            <p:nvPr/>
          </p:nvSpPr>
          <p:spPr>
            <a:xfrm>
              <a:off x="4391369" y="4259646"/>
              <a:ext cx="1513556" cy="338554"/>
            </a:xfrm>
            <a:prstGeom prst="rect">
              <a:avLst/>
            </a:prstGeom>
            <a:solidFill>
              <a:srgbClr val="FFFF00">
                <a:alpha val="69804"/>
              </a:srgbClr>
            </a:solidFill>
          </p:spPr>
          <p:txBody>
            <a:bodyPr wrap="none" rtlCol="0">
              <a:spAutoFit/>
            </a:bodyPr>
            <a:lstStyle/>
            <a:p>
              <a:r>
                <a:rPr lang="en-US" altLang="ja-JP" sz="1600" b="1" dirty="0"/>
                <a:t>Hoyle State</a:t>
              </a:r>
              <a:endParaRPr lang="ja-JP" altLang="en-US" sz="1600" b="1" dirty="0"/>
            </a:p>
          </p:txBody>
        </p:sp>
        <p:grpSp>
          <p:nvGrpSpPr>
            <p:cNvPr id="401" name="グループ化 400"/>
            <p:cNvGrpSpPr/>
            <p:nvPr/>
          </p:nvGrpSpPr>
          <p:grpSpPr>
            <a:xfrm>
              <a:off x="4422381" y="4542485"/>
              <a:ext cx="643979" cy="649157"/>
              <a:chOff x="2167164" y="2293356"/>
              <a:chExt cx="859731" cy="866643"/>
            </a:xfrm>
          </p:grpSpPr>
          <p:sp>
            <p:nvSpPr>
              <p:cNvPr id="402" name="円/楕円 67"/>
              <p:cNvSpPr/>
              <p:nvPr/>
            </p:nvSpPr>
            <p:spPr bwMode="auto">
              <a:xfrm>
                <a:off x="2190404" y="2331242"/>
                <a:ext cx="795267" cy="763933"/>
              </a:xfrm>
              <a:prstGeom prst="ellipse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grpSp>
            <p:nvGrpSpPr>
              <p:cNvPr id="403" name="グループ化 402"/>
              <p:cNvGrpSpPr/>
              <p:nvPr/>
            </p:nvGrpSpPr>
            <p:grpSpPr>
              <a:xfrm>
                <a:off x="2167164" y="2643625"/>
                <a:ext cx="441281" cy="493069"/>
                <a:chOff x="615728" y="3068385"/>
                <a:chExt cx="441281" cy="493069"/>
              </a:xfrm>
            </p:grpSpPr>
            <p:grpSp>
              <p:nvGrpSpPr>
                <p:cNvPr id="420" name="グループ化 419"/>
                <p:cNvGrpSpPr/>
                <p:nvPr/>
              </p:nvGrpSpPr>
              <p:grpSpPr>
                <a:xfrm>
                  <a:off x="676425" y="3136274"/>
                  <a:ext cx="305712" cy="291444"/>
                  <a:chOff x="2933512" y="4429066"/>
                  <a:chExt cx="305712" cy="291444"/>
                </a:xfrm>
              </p:grpSpPr>
              <p:sp>
                <p:nvSpPr>
                  <p:cNvPr id="422" name="円/楕円 276"/>
                  <p:cNvSpPr/>
                  <p:nvPr/>
                </p:nvSpPr>
                <p:spPr>
                  <a:xfrm>
                    <a:off x="2972335" y="4448536"/>
                    <a:ext cx="149735" cy="149735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bg1">
                          <a:alpha val="71000"/>
                        </a:schemeClr>
                      </a:gs>
                      <a:gs pos="100000">
                        <a:srgbClr val="0000FF"/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2700" cmpd="sng">
                    <a:solidFill>
                      <a:srgbClr val="333333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 b="1" i="1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23" name="円/楕円 63"/>
                  <p:cNvSpPr/>
                  <p:nvPr/>
                </p:nvSpPr>
                <p:spPr bwMode="auto">
                  <a:xfrm>
                    <a:off x="3054405" y="4451798"/>
                    <a:ext cx="147120" cy="147120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bg1"/>
                      </a:gs>
                      <a:gs pos="0">
                        <a:schemeClr val="bg1"/>
                      </a:gs>
                      <a:gs pos="100000">
                        <a:srgbClr val="FF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ja-JP" altLang="en-US"/>
                  </a:p>
                </p:txBody>
              </p:sp>
              <p:sp>
                <p:nvSpPr>
                  <p:cNvPr id="424" name="円/楕円 63"/>
                  <p:cNvSpPr/>
                  <p:nvPr/>
                </p:nvSpPr>
                <p:spPr bwMode="auto">
                  <a:xfrm>
                    <a:off x="3054047" y="4549957"/>
                    <a:ext cx="147120" cy="147120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bg1"/>
                      </a:gs>
                      <a:gs pos="0">
                        <a:schemeClr val="bg1"/>
                      </a:gs>
                      <a:gs pos="100000">
                        <a:srgbClr val="FF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ja-JP" altLang="en-US"/>
                  </a:p>
                </p:txBody>
              </p:sp>
              <p:sp>
                <p:nvSpPr>
                  <p:cNvPr id="425" name="円/楕円 276"/>
                  <p:cNvSpPr/>
                  <p:nvPr/>
                </p:nvSpPr>
                <p:spPr>
                  <a:xfrm>
                    <a:off x="2967072" y="4543152"/>
                    <a:ext cx="149735" cy="149735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bg1">
                          <a:alpha val="71000"/>
                        </a:schemeClr>
                      </a:gs>
                      <a:gs pos="100000">
                        <a:srgbClr val="0000FF"/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2700" cmpd="sng">
                    <a:solidFill>
                      <a:srgbClr val="333333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 b="1" i="1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26" name="円/楕円 63"/>
                  <p:cNvSpPr/>
                  <p:nvPr/>
                </p:nvSpPr>
                <p:spPr bwMode="auto">
                  <a:xfrm>
                    <a:off x="2933512" y="4429066"/>
                    <a:ext cx="305712" cy="291444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bg1"/>
                      </a:gs>
                      <a:gs pos="0">
                        <a:schemeClr val="bg1"/>
                      </a:gs>
                      <a:gs pos="100000">
                        <a:srgbClr val="CC99FF">
                          <a:alpha val="17000"/>
                        </a:srgb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ja-JP" altLang="en-US"/>
                  </a:p>
                </p:txBody>
              </p:sp>
            </p:grpSp>
            <p:sp>
              <p:nvSpPr>
                <p:cNvPr id="421" name="正方形/長方形 420"/>
                <p:cNvSpPr/>
                <p:nvPr/>
              </p:nvSpPr>
              <p:spPr>
                <a:xfrm>
                  <a:off x="615728" y="3068385"/>
                  <a:ext cx="441281" cy="49306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kumimoji="0" lang="en-US" altLang="ja-JP" dirty="0">
                      <a:latin typeface="Symbol" panose="05050102010706020507" pitchFamily="18" charset="2"/>
                    </a:rPr>
                    <a:t>a</a:t>
                  </a:r>
                </a:p>
              </p:txBody>
            </p:sp>
          </p:grpSp>
          <p:grpSp>
            <p:nvGrpSpPr>
              <p:cNvPr id="404" name="グループ化 403"/>
              <p:cNvGrpSpPr/>
              <p:nvPr/>
            </p:nvGrpSpPr>
            <p:grpSpPr>
              <a:xfrm>
                <a:off x="2585615" y="2666930"/>
                <a:ext cx="441280" cy="493069"/>
                <a:chOff x="615728" y="3068385"/>
                <a:chExt cx="441280" cy="493069"/>
              </a:xfrm>
            </p:grpSpPr>
            <p:grpSp>
              <p:nvGrpSpPr>
                <p:cNvPr id="413" name="グループ化 412"/>
                <p:cNvGrpSpPr/>
                <p:nvPr/>
              </p:nvGrpSpPr>
              <p:grpSpPr>
                <a:xfrm>
                  <a:off x="668519" y="3134440"/>
                  <a:ext cx="305712" cy="291444"/>
                  <a:chOff x="2925606" y="4427232"/>
                  <a:chExt cx="305712" cy="291444"/>
                </a:xfrm>
              </p:grpSpPr>
              <p:sp>
                <p:nvSpPr>
                  <p:cNvPr id="415" name="円/楕円 276"/>
                  <p:cNvSpPr/>
                  <p:nvPr/>
                </p:nvSpPr>
                <p:spPr>
                  <a:xfrm>
                    <a:off x="2972335" y="4448536"/>
                    <a:ext cx="149735" cy="149735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bg1">
                          <a:alpha val="71000"/>
                        </a:schemeClr>
                      </a:gs>
                      <a:gs pos="100000">
                        <a:srgbClr val="0000FF"/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2700" cmpd="sng">
                    <a:solidFill>
                      <a:srgbClr val="333333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 b="1" i="1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16" name="円/楕円 63"/>
                  <p:cNvSpPr/>
                  <p:nvPr/>
                </p:nvSpPr>
                <p:spPr bwMode="auto">
                  <a:xfrm>
                    <a:off x="3054405" y="4451798"/>
                    <a:ext cx="147120" cy="147120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bg1"/>
                      </a:gs>
                      <a:gs pos="0">
                        <a:schemeClr val="bg1"/>
                      </a:gs>
                      <a:gs pos="100000">
                        <a:srgbClr val="FF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ja-JP" altLang="en-US"/>
                  </a:p>
                </p:txBody>
              </p:sp>
              <p:sp>
                <p:nvSpPr>
                  <p:cNvPr id="417" name="円/楕円 63"/>
                  <p:cNvSpPr/>
                  <p:nvPr/>
                </p:nvSpPr>
                <p:spPr bwMode="auto">
                  <a:xfrm>
                    <a:off x="3054047" y="4549957"/>
                    <a:ext cx="147120" cy="147120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bg1"/>
                      </a:gs>
                      <a:gs pos="0">
                        <a:schemeClr val="bg1"/>
                      </a:gs>
                      <a:gs pos="100000">
                        <a:srgbClr val="FF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ja-JP" altLang="en-US"/>
                  </a:p>
                </p:txBody>
              </p:sp>
              <p:sp>
                <p:nvSpPr>
                  <p:cNvPr id="418" name="円/楕円 276"/>
                  <p:cNvSpPr/>
                  <p:nvPr/>
                </p:nvSpPr>
                <p:spPr>
                  <a:xfrm>
                    <a:off x="2967072" y="4543152"/>
                    <a:ext cx="149735" cy="149735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bg1">
                          <a:alpha val="71000"/>
                        </a:schemeClr>
                      </a:gs>
                      <a:gs pos="100000">
                        <a:srgbClr val="0000FF"/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2700" cmpd="sng">
                    <a:solidFill>
                      <a:srgbClr val="333333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 b="1" i="1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19" name="円/楕円 63"/>
                  <p:cNvSpPr/>
                  <p:nvPr/>
                </p:nvSpPr>
                <p:spPr bwMode="auto">
                  <a:xfrm>
                    <a:off x="2925606" y="4427232"/>
                    <a:ext cx="305712" cy="291444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bg1"/>
                      </a:gs>
                      <a:gs pos="0">
                        <a:schemeClr val="bg1"/>
                      </a:gs>
                      <a:gs pos="100000">
                        <a:srgbClr val="CC99FF">
                          <a:alpha val="17000"/>
                        </a:srgb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ja-JP" altLang="en-US"/>
                  </a:p>
                </p:txBody>
              </p:sp>
            </p:grpSp>
            <p:sp>
              <p:nvSpPr>
                <p:cNvPr id="414" name="正方形/長方形 413"/>
                <p:cNvSpPr/>
                <p:nvPr/>
              </p:nvSpPr>
              <p:spPr>
                <a:xfrm>
                  <a:off x="615728" y="3068385"/>
                  <a:ext cx="441280" cy="49306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kumimoji="0" lang="en-US" altLang="ja-JP" dirty="0">
                      <a:latin typeface="Symbol" panose="05050102010706020507" pitchFamily="18" charset="2"/>
                    </a:rPr>
                    <a:t>a</a:t>
                  </a:r>
                </a:p>
              </p:txBody>
            </p:sp>
          </p:grpSp>
          <p:grpSp>
            <p:nvGrpSpPr>
              <p:cNvPr id="405" name="グループ化 404"/>
              <p:cNvGrpSpPr/>
              <p:nvPr/>
            </p:nvGrpSpPr>
            <p:grpSpPr>
              <a:xfrm>
                <a:off x="2404117" y="2293356"/>
                <a:ext cx="441281" cy="493069"/>
                <a:chOff x="615728" y="3068385"/>
                <a:chExt cx="441281" cy="493069"/>
              </a:xfrm>
            </p:grpSpPr>
            <p:grpSp>
              <p:nvGrpSpPr>
                <p:cNvPr id="406" name="グループ化 405"/>
                <p:cNvGrpSpPr/>
                <p:nvPr/>
              </p:nvGrpSpPr>
              <p:grpSpPr>
                <a:xfrm>
                  <a:off x="676425" y="3136274"/>
                  <a:ext cx="305712" cy="291444"/>
                  <a:chOff x="2933512" y="4429066"/>
                  <a:chExt cx="305712" cy="291444"/>
                </a:xfrm>
              </p:grpSpPr>
              <p:sp>
                <p:nvSpPr>
                  <p:cNvPr id="408" name="円/楕円 276"/>
                  <p:cNvSpPr/>
                  <p:nvPr/>
                </p:nvSpPr>
                <p:spPr>
                  <a:xfrm>
                    <a:off x="2972335" y="4448536"/>
                    <a:ext cx="149735" cy="149735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bg1">
                          <a:alpha val="71000"/>
                        </a:schemeClr>
                      </a:gs>
                      <a:gs pos="100000">
                        <a:srgbClr val="0000FF"/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2700" cmpd="sng">
                    <a:solidFill>
                      <a:srgbClr val="333333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 b="1" i="1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09" name="円/楕円 63"/>
                  <p:cNvSpPr/>
                  <p:nvPr/>
                </p:nvSpPr>
                <p:spPr bwMode="auto">
                  <a:xfrm>
                    <a:off x="3054405" y="4451798"/>
                    <a:ext cx="147120" cy="147120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bg1"/>
                      </a:gs>
                      <a:gs pos="0">
                        <a:schemeClr val="bg1"/>
                      </a:gs>
                      <a:gs pos="100000">
                        <a:srgbClr val="FF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ja-JP" altLang="en-US"/>
                  </a:p>
                </p:txBody>
              </p:sp>
              <p:sp>
                <p:nvSpPr>
                  <p:cNvPr id="410" name="円/楕円 63"/>
                  <p:cNvSpPr/>
                  <p:nvPr/>
                </p:nvSpPr>
                <p:spPr bwMode="auto">
                  <a:xfrm>
                    <a:off x="3054047" y="4549957"/>
                    <a:ext cx="147120" cy="147120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bg1"/>
                      </a:gs>
                      <a:gs pos="0">
                        <a:schemeClr val="bg1"/>
                      </a:gs>
                      <a:gs pos="100000">
                        <a:srgbClr val="FF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ja-JP" altLang="en-US"/>
                  </a:p>
                </p:txBody>
              </p:sp>
              <p:sp>
                <p:nvSpPr>
                  <p:cNvPr id="411" name="円/楕円 276"/>
                  <p:cNvSpPr/>
                  <p:nvPr/>
                </p:nvSpPr>
                <p:spPr>
                  <a:xfrm>
                    <a:off x="2967072" y="4543152"/>
                    <a:ext cx="149735" cy="149735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bg1">
                          <a:alpha val="71000"/>
                        </a:schemeClr>
                      </a:gs>
                      <a:gs pos="100000">
                        <a:srgbClr val="0000FF"/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2700" cmpd="sng">
                    <a:solidFill>
                      <a:srgbClr val="333333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 b="1" i="1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12" name="円/楕円 63"/>
                  <p:cNvSpPr/>
                  <p:nvPr/>
                </p:nvSpPr>
                <p:spPr bwMode="auto">
                  <a:xfrm>
                    <a:off x="2933512" y="4429066"/>
                    <a:ext cx="305712" cy="291444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bg1"/>
                      </a:gs>
                      <a:gs pos="0">
                        <a:schemeClr val="bg1"/>
                      </a:gs>
                      <a:gs pos="100000">
                        <a:srgbClr val="CC99FF">
                          <a:alpha val="17000"/>
                        </a:srgb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ja-JP" altLang="en-US"/>
                  </a:p>
                </p:txBody>
              </p:sp>
            </p:grpSp>
            <p:sp>
              <p:nvSpPr>
                <p:cNvPr id="407" name="正方形/長方形 406"/>
                <p:cNvSpPr/>
                <p:nvPr/>
              </p:nvSpPr>
              <p:spPr>
                <a:xfrm>
                  <a:off x="615728" y="3068385"/>
                  <a:ext cx="441281" cy="49306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kumimoji="0" lang="en-US" altLang="ja-JP" dirty="0">
                      <a:latin typeface="Symbol" panose="05050102010706020507" pitchFamily="18" charset="2"/>
                    </a:rPr>
                    <a:t>a</a:t>
                  </a:r>
                </a:p>
              </p:txBody>
            </p:sp>
          </p:grpSp>
        </p:grpSp>
        <p:sp>
          <p:nvSpPr>
            <p:cNvPr id="428" name="上矢印 427"/>
            <p:cNvSpPr/>
            <p:nvPr/>
          </p:nvSpPr>
          <p:spPr>
            <a:xfrm>
              <a:off x="3852349" y="2903937"/>
              <a:ext cx="436518" cy="1962012"/>
            </a:xfrm>
            <a:prstGeom prst="upArrow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430" name="直線コネクタ 429"/>
            <p:cNvCxnSpPr/>
            <p:nvPr/>
          </p:nvCxnSpPr>
          <p:spPr>
            <a:xfrm>
              <a:off x="3726739" y="4947937"/>
              <a:ext cx="720080" cy="0"/>
            </a:xfrm>
            <a:prstGeom prst="line">
              <a:avLst/>
            </a:prstGeom>
            <a:ln w="28575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32" name="グループ化 431"/>
            <p:cNvGrpSpPr/>
            <p:nvPr/>
          </p:nvGrpSpPr>
          <p:grpSpPr>
            <a:xfrm>
              <a:off x="3816996" y="3440938"/>
              <a:ext cx="599151" cy="366449"/>
              <a:chOff x="5241303" y="1773436"/>
              <a:chExt cx="350234" cy="366449"/>
            </a:xfrm>
          </p:grpSpPr>
          <p:sp>
            <p:nvSpPr>
              <p:cNvPr id="433" name="フリーフォーム 432"/>
              <p:cNvSpPr/>
              <p:nvPr/>
            </p:nvSpPr>
            <p:spPr>
              <a:xfrm>
                <a:off x="5241303" y="1885291"/>
                <a:ext cx="339365" cy="254594"/>
              </a:xfrm>
              <a:custGeom>
                <a:avLst/>
                <a:gdLst>
                  <a:gd name="connsiteX0" fmla="*/ 0 w 339365"/>
                  <a:gd name="connsiteY0" fmla="*/ 160325 h 254594"/>
                  <a:gd name="connsiteX1" fmla="*/ 94268 w 339365"/>
                  <a:gd name="connsiteY1" fmla="*/ 70 h 254594"/>
                  <a:gd name="connsiteX2" fmla="*/ 179109 w 339365"/>
                  <a:gd name="connsiteY2" fmla="*/ 141472 h 254594"/>
                  <a:gd name="connsiteX3" fmla="*/ 235670 w 339365"/>
                  <a:gd name="connsiteY3" fmla="*/ 254594 h 254594"/>
                  <a:gd name="connsiteX4" fmla="*/ 339365 w 339365"/>
                  <a:gd name="connsiteY4" fmla="*/ 141472 h 2545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9365" h="254594">
                    <a:moveTo>
                      <a:pt x="0" y="160325"/>
                    </a:moveTo>
                    <a:cubicBezTo>
                      <a:pt x="32208" y="81768"/>
                      <a:pt x="64417" y="3212"/>
                      <a:pt x="94268" y="70"/>
                    </a:cubicBezTo>
                    <a:cubicBezTo>
                      <a:pt x="124120" y="-3072"/>
                      <a:pt x="155542" y="99051"/>
                      <a:pt x="179109" y="141472"/>
                    </a:cubicBezTo>
                    <a:cubicBezTo>
                      <a:pt x="202676" y="183893"/>
                      <a:pt x="208961" y="254594"/>
                      <a:pt x="235670" y="254594"/>
                    </a:cubicBezTo>
                    <a:cubicBezTo>
                      <a:pt x="262379" y="254594"/>
                      <a:pt x="300872" y="198033"/>
                      <a:pt x="339365" y="141472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34" name="フリーフォーム 433"/>
              <p:cNvSpPr/>
              <p:nvPr/>
            </p:nvSpPr>
            <p:spPr>
              <a:xfrm>
                <a:off x="5252172" y="1773436"/>
                <a:ext cx="339365" cy="254594"/>
              </a:xfrm>
              <a:custGeom>
                <a:avLst/>
                <a:gdLst>
                  <a:gd name="connsiteX0" fmla="*/ 0 w 339365"/>
                  <a:gd name="connsiteY0" fmla="*/ 160325 h 254594"/>
                  <a:gd name="connsiteX1" fmla="*/ 94268 w 339365"/>
                  <a:gd name="connsiteY1" fmla="*/ 70 h 254594"/>
                  <a:gd name="connsiteX2" fmla="*/ 179109 w 339365"/>
                  <a:gd name="connsiteY2" fmla="*/ 141472 h 254594"/>
                  <a:gd name="connsiteX3" fmla="*/ 235670 w 339365"/>
                  <a:gd name="connsiteY3" fmla="*/ 254594 h 254594"/>
                  <a:gd name="connsiteX4" fmla="*/ 339365 w 339365"/>
                  <a:gd name="connsiteY4" fmla="*/ 141472 h 2545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9365" h="254594">
                    <a:moveTo>
                      <a:pt x="0" y="160325"/>
                    </a:moveTo>
                    <a:cubicBezTo>
                      <a:pt x="32208" y="81768"/>
                      <a:pt x="64417" y="3212"/>
                      <a:pt x="94268" y="70"/>
                    </a:cubicBezTo>
                    <a:cubicBezTo>
                      <a:pt x="124120" y="-3072"/>
                      <a:pt x="155542" y="99051"/>
                      <a:pt x="179109" y="141472"/>
                    </a:cubicBezTo>
                    <a:cubicBezTo>
                      <a:pt x="202676" y="183893"/>
                      <a:pt x="208961" y="254594"/>
                      <a:pt x="235670" y="254594"/>
                    </a:cubicBezTo>
                    <a:cubicBezTo>
                      <a:pt x="262379" y="254594"/>
                      <a:pt x="300872" y="198033"/>
                      <a:pt x="339365" y="141472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53" name="テキスト ボックス 452"/>
            <p:cNvSpPr txBox="1"/>
            <p:nvPr/>
          </p:nvSpPr>
          <p:spPr>
            <a:xfrm>
              <a:off x="4742288" y="2168739"/>
              <a:ext cx="11336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b="1" dirty="0">
                  <a:solidFill>
                    <a:srgbClr val="0000FF"/>
                  </a:solidFill>
                </a:rPr>
                <a:t>Hadron</a:t>
              </a:r>
            </a:p>
          </p:txBody>
        </p:sp>
        <p:sp>
          <p:nvSpPr>
            <p:cNvPr id="547" name="テキスト ボックス 546"/>
            <p:cNvSpPr txBox="1"/>
            <p:nvPr/>
          </p:nvSpPr>
          <p:spPr>
            <a:xfrm>
              <a:off x="4535385" y="3971614"/>
              <a:ext cx="130035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b="1" dirty="0">
                  <a:solidFill>
                    <a:srgbClr val="0000FF"/>
                  </a:solidFill>
                  <a:latin typeface="Symbol" panose="05050102010706020507" pitchFamily="18" charset="2"/>
                </a:rPr>
                <a:t>a</a:t>
              </a:r>
              <a:r>
                <a:rPr lang="en-US" altLang="ja-JP" b="1" dirty="0">
                  <a:solidFill>
                    <a:srgbClr val="0000FF"/>
                  </a:solidFill>
                </a:rPr>
                <a:t> cluster</a:t>
              </a:r>
              <a:endParaRPr lang="ja-JP" altLang="en-US" b="1" dirty="0">
                <a:solidFill>
                  <a:srgbClr val="0000FF"/>
                </a:solidFill>
              </a:endParaRPr>
            </a:p>
          </p:txBody>
        </p:sp>
        <p:sp>
          <p:nvSpPr>
            <p:cNvPr id="549" name="テキスト ボックス 548"/>
            <p:cNvSpPr txBox="1"/>
            <p:nvPr/>
          </p:nvSpPr>
          <p:spPr>
            <a:xfrm>
              <a:off x="4967433" y="5843822"/>
              <a:ext cx="109837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b="1" dirty="0">
                  <a:solidFill>
                    <a:srgbClr val="0000FF"/>
                  </a:solidFill>
                </a:rPr>
                <a:t>Nucleus</a:t>
              </a:r>
            </a:p>
          </p:txBody>
        </p:sp>
        <p:sp>
          <p:nvSpPr>
            <p:cNvPr id="283" name="テキスト ボックス 282"/>
            <p:cNvSpPr txBox="1"/>
            <p:nvPr/>
          </p:nvSpPr>
          <p:spPr>
            <a:xfrm>
              <a:off x="4843937" y="6160343"/>
              <a:ext cx="11176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b="1" baseline="30000" dirty="0"/>
                <a:t>12</a:t>
              </a:r>
              <a:r>
                <a:rPr lang="en-US" altLang="ja-JP" b="1" dirty="0"/>
                <a:t>C(</a:t>
              </a:r>
              <a:r>
                <a:rPr lang="en-US" altLang="ja-JP" b="1" dirty="0" err="1"/>
                <a:t>gs</a:t>
              </a:r>
              <a:r>
                <a:rPr lang="en-US" altLang="ja-JP" b="1" dirty="0"/>
                <a:t>)</a:t>
              </a:r>
            </a:p>
          </p:txBody>
        </p:sp>
        <p:cxnSp>
          <p:nvCxnSpPr>
            <p:cNvPr id="282" name="直線コネクタ 281"/>
            <p:cNvCxnSpPr/>
            <p:nvPr/>
          </p:nvCxnSpPr>
          <p:spPr>
            <a:xfrm>
              <a:off x="3734358" y="6254428"/>
              <a:ext cx="72008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4" name="テキスト ボックス 183"/>
            <p:cNvSpPr txBox="1"/>
            <p:nvPr/>
          </p:nvSpPr>
          <p:spPr>
            <a:xfrm>
              <a:off x="4904890" y="4951449"/>
              <a:ext cx="18473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ja-JP" altLang="en-US" sz="1600" b="1" dirty="0"/>
            </a:p>
          </p:txBody>
        </p:sp>
        <p:cxnSp>
          <p:nvCxnSpPr>
            <p:cNvPr id="450" name="直線コネクタ 449"/>
            <p:cNvCxnSpPr/>
            <p:nvPr/>
          </p:nvCxnSpPr>
          <p:spPr>
            <a:xfrm>
              <a:off x="3734358" y="4873414"/>
              <a:ext cx="72008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テキスト ボックス 5"/>
            <p:cNvSpPr txBox="1"/>
            <p:nvPr/>
          </p:nvSpPr>
          <p:spPr>
            <a:xfrm>
              <a:off x="3366078" y="4748064"/>
              <a:ext cx="4780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>
                  <a:solidFill>
                    <a:srgbClr val="0000FF"/>
                  </a:solidFill>
                </a:rPr>
                <a:t>3</a:t>
              </a:r>
              <a:r>
                <a:rPr lang="en-US" altLang="ja-JP" dirty="0">
                  <a:solidFill>
                    <a:srgbClr val="0000FF"/>
                  </a:solidFill>
                  <a:latin typeface="Symbol" panose="05050102010706020507" pitchFamily="18" charset="2"/>
                </a:rPr>
                <a:t>a</a:t>
              </a:r>
              <a:endParaRPr lang="ja-JP" altLang="en-US" dirty="0">
                <a:solidFill>
                  <a:srgbClr val="0000FF"/>
                </a:solidFill>
                <a:latin typeface="Symbol" panose="05050102010706020507" pitchFamily="18" charset="2"/>
              </a:endParaRPr>
            </a:p>
          </p:txBody>
        </p:sp>
        <p:sp>
          <p:nvSpPr>
            <p:cNvPr id="194" name="テキスト ボックス 193"/>
            <p:cNvSpPr txBox="1"/>
            <p:nvPr/>
          </p:nvSpPr>
          <p:spPr>
            <a:xfrm>
              <a:off x="3888703" y="5420054"/>
              <a:ext cx="4443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b="1" i="1" dirty="0"/>
                <a:t>E</a:t>
              </a:r>
              <a:r>
                <a:rPr lang="en-US" altLang="ja-JP" b="1" i="1" baseline="-25000" dirty="0"/>
                <a:t>x</a:t>
              </a:r>
              <a:endParaRPr lang="ja-JP" altLang="en-US" b="1" i="1" baseline="-25000" dirty="0"/>
            </a:p>
          </p:txBody>
        </p:sp>
        <p:sp>
          <p:nvSpPr>
            <p:cNvPr id="195" name="テキスト ボックス 194"/>
            <p:cNvSpPr txBox="1"/>
            <p:nvPr/>
          </p:nvSpPr>
          <p:spPr>
            <a:xfrm>
              <a:off x="3895861" y="3666171"/>
              <a:ext cx="4443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b="1" i="1" dirty="0"/>
                <a:t>E</a:t>
              </a:r>
              <a:r>
                <a:rPr lang="en-US" altLang="ja-JP" b="1" i="1" baseline="-25000" dirty="0"/>
                <a:t>x</a:t>
              </a:r>
              <a:endParaRPr lang="ja-JP" altLang="en-US" b="1" i="1" baseline="-25000" dirty="0"/>
            </a:p>
          </p:txBody>
        </p:sp>
        <p:grpSp>
          <p:nvGrpSpPr>
            <p:cNvPr id="17" name="グループ化 16"/>
            <p:cNvGrpSpPr/>
            <p:nvPr/>
          </p:nvGrpSpPr>
          <p:grpSpPr>
            <a:xfrm>
              <a:off x="4524828" y="5931015"/>
              <a:ext cx="446418" cy="411556"/>
              <a:chOff x="6300192" y="5539731"/>
              <a:chExt cx="446418" cy="411556"/>
            </a:xfrm>
          </p:grpSpPr>
          <p:sp>
            <p:nvSpPr>
              <p:cNvPr id="342" name="円/楕円 276"/>
              <p:cNvSpPr/>
              <p:nvPr/>
            </p:nvSpPr>
            <p:spPr>
              <a:xfrm>
                <a:off x="6480371" y="5702265"/>
                <a:ext cx="149735" cy="149735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alpha val="71000"/>
                    </a:schemeClr>
                  </a:gs>
                  <a:gs pos="100000">
                    <a:srgbClr val="0000FF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mpd="sng">
                <a:solidFill>
                  <a:srgbClr val="33333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b="1" i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43" name="円/楕円 63"/>
              <p:cNvSpPr/>
              <p:nvPr/>
            </p:nvSpPr>
            <p:spPr bwMode="auto">
              <a:xfrm>
                <a:off x="6589829" y="5690756"/>
                <a:ext cx="147120" cy="14712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0">
                    <a:schemeClr val="bg1"/>
                  </a:gs>
                  <a:gs pos="10000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345" name="円/楕円 276"/>
              <p:cNvSpPr/>
              <p:nvPr/>
            </p:nvSpPr>
            <p:spPr>
              <a:xfrm>
                <a:off x="6550777" y="5582813"/>
                <a:ext cx="149735" cy="149735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alpha val="71000"/>
                    </a:schemeClr>
                  </a:gs>
                  <a:gs pos="100000">
                    <a:srgbClr val="0000FF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mpd="sng">
                <a:solidFill>
                  <a:srgbClr val="33333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b="1" i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46" name="円/楕円 63"/>
              <p:cNvSpPr/>
              <p:nvPr/>
            </p:nvSpPr>
            <p:spPr bwMode="auto">
              <a:xfrm>
                <a:off x="6346976" y="5751041"/>
                <a:ext cx="147120" cy="14712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0">
                    <a:schemeClr val="bg1"/>
                  </a:gs>
                  <a:gs pos="10000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347" name="円/楕円 63"/>
              <p:cNvSpPr/>
              <p:nvPr/>
            </p:nvSpPr>
            <p:spPr bwMode="auto">
              <a:xfrm>
                <a:off x="6453366" y="5598389"/>
                <a:ext cx="147120" cy="14712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0">
                    <a:schemeClr val="bg1"/>
                  </a:gs>
                  <a:gs pos="10000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348" name="円/楕円 63"/>
              <p:cNvSpPr/>
              <p:nvPr/>
            </p:nvSpPr>
            <p:spPr bwMode="auto">
              <a:xfrm>
                <a:off x="6300192" y="5667706"/>
                <a:ext cx="147120" cy="14712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0">
                    <a:schemeClr val="bg1"/>
                  </a:gs>
                  <a:gs pos="10000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350" name="円/楕円 276"/>
              <p:cNvSpPr/>
              <p:nvPr/>
            </p:nvSpPr>
            <p:spPr>
              <a:xfrm>
                <a:off x="6522720" y="5777935"/>
                <a:ext cx="149735" cy="149735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alpha val="71000"/>
                    </a:schemeClr>
                  </a:gs>
                  <a:gs pos="100000">
                    <a:srgbClr val="0000FF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mpd="sng">
                <a:solidFill>
                  <a:srgbClr val="33333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b="1" i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51" name="円/楕円 276"/>
              <p:cNvSpPr/>
              <p:nvPr/>
            </p:nvSpPr>
            <p:spPr>
              <a:xfrm>
                <a:off x="6423503" y="5549022"/>
                <a:ext cx="149735" cy="149735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alpha val="71000"/>
                    </a:schemeClr>
                  </a:gs>
                  <a:gs pos="100000">
                    <a:srgbClr val="0000FF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mpd="sng">
                <a:solidFill>
                  <a:srgbClr val="33333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b="1" i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52" name="円/楕円 276"/>
              <p:cNvSpPr/>
              <p:nvPr/>
            </p:nvSpPr>
            <p:spPr>
              <a:xfrm>
                <a:off x="6421795" y="5783887"/>
                <a:ext cx="149735" cy="149735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alpha val="71000"/>
                    </a:schemeClr>
                  </a:gs>
                  <a:gs pos="100000">
                    <a:srgbClr val="0000FF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mpd="sng">
                <a:solidFill>
                  <a:srgbClr val="33333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b="1" i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49" name="円/楕円 63"/>
              <p:cNvSpPr/>
              <p:nvPr/>
            </p:nvSpPr>
            <p:spPr bwMode="auto">
              <a:xfrm>
                <a:off x="6511610" y="5710799"/>
                <a:ext cx="147120" cy="14712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0">
                    <a:schemeClr val="bg1"/>
                  </a:gs>
                  <a:gs pos="10000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353" name="円/楕円 276"/>
              <p:cNvSpPr/>
              <p:nvPr/>
            </p:nvSpPr>
            <p:spPr>
              <a:xfrm>
                <a:off x="6359001" y="5592857"/>
                <a:ext cx="149735" cy="149735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alpha val="71000"/>
                    </a:schemeClr>
                  </a:gs>
                  <a:gs pos="100000">
                    <a:srgbClr val="0000FF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mpd="sng">
                <a:solidFill>
                  <a:srgbClr val="33333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b="1" i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41" name="円/楕円 63"/>
              <p:cNvSpPr/>
              <p:nvPr/>
            </p:nvSpPr>
            <p:spPr bwMode="auto">
              <a:xfrm>
                <a:off x="6314907" y="5539731"/>
                <a:ext cx="431703" cy="411556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344" name="円/楕円 63"/>
              <p:cNvSpPr/>
              <p:nvPr/>
            </p:nvSpPr>
            <p:spPr bwMode="auto">
              <a:xfrm>
                <a:off x="6448477" y="5645369"/>
                <a:ext cx="147120" cy="14712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0">
                    <a:schemeClr val="bg1"/>
                  </a:gs>
                  <a:gs pos="10000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  <p:sp>
          <p:nvSpPr>
            <p:cNvPr id="378" name="円/楕円 276"/>
            <p:cNvSpPr/>
            <p:nvPr/>
          </p:nvSpPr>
          <p:spPr>
            <a:xfrm>
              <a:off x="3522772" y="2479026"/>
              <a:ext cx="149735" cy="149735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71000"/>
                  </a:schemeClr>
                </a:gs>
                <a:gs pos="100000">
                  <a:srgbClr val="0000FF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12700" cmpd="sng">
              <a:solidFill>
                <a:srgbClr val="3333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b="1" i="1" dirty="0">
                <a:solidFill>
                  <a:schemeClr val="tx1"/>
                </a:solidFill>
              </a:endParaRPr>
            </a:p>
          </p:txBody>
        </p:sp>
        <p:sp>
          <p:nvSpPr>
            <p:cNvPr id="380" name="円/楕円 63"/>
            <p:cNvSpPr/>
            <p:nvPr/>
          </p:nvSpPr>
          <p:spPr bwMode="auto">
            <a:xfrm>
              <a:off x="4501401" y="2454476"/>
              <a:ext cx="147120" cy="14712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0">
                  <a:schemeClr val="bg1"/>
                </a:gs>
                <a:gs pos="100000">
                  <a:srgbClr val="FF0000"/>
                </a:gs>
              </a:gsLst>
              <a:path path="circle">
                <a:fillToRect l="50000" t="50000" r="50000" b="50000"/>
              </a:path>
              <a:tileRect/>
            </a:gra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381" name="円/楕円 276"/>
            <p:cNvSpPr/>
            <p:nvPr/>
          </p:nvSpPr>
          <p:spPr>
            <a:xfrm>
              <a:off x="4411336" y="2701719"/>
              <a:ext cx="149735" cy="149735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71000"/>
                  </a:schemeClr>
                </a:gs>
                <a:gs pos="100000">
                  <a:srgbClr val="0000FF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12700" cmpd="sng">
              <a:solidFill>
                <a:srgbClr val="3333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b="1" i="1" dirty="0">
                <a:solidFill>
                  <a:schemeClr val="tx1"/>
                </a:solidFill>
              </a:endParaRPr>
            </a:p>
          </p:txBody>
        </p:sp>
        <p:sp>
          <p:nvSpPr>
            <p:cNvPr id="382" name="円/楕円 63"/>
            <p:cNvSpPr/>
            <p:nvPr/>
          </p:nvSpPr>
          <p:spPr bwMode="auto">
            <a:xfrm>
              <a:off x="4158374" y="2774637"/>
              <a:ext cx="147120" cy="14712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0">
                  <a:schemeClr val="bg1"/>
                </a:gs>
                <a:gs pos="100000">
                  <a:srgbClr val="FF0000"/>
                </a:gs>
              </a:gsLst>
              <a:path path="circle">
                <a:fillToRect l="50000" t="50000" r="50000" b="50000"/>
              </a:path>
              <a:tileRect/>
            </a:gra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383" name="円/楕円 63"/>
            <p:cNvSpPr/>
            <p:nvPr/>
          </p:nvSpPr>
          <p:spPr bwMode="auto">
            <a:xfrm>
              <a:off x="3678724" y="2674998"/>
              <a:ext cx="147120" cy="14712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0">
                  <a:schemeClr val="bg1"/>
                </a:gs>
                <a:gs pos="100000">
                  <a:srgbClr val="FF0000"/>
                </a:gs>
              </a:gsLst>
              <a:path path="circle">
                <a:fillToRect l="50000" t="50000" r="50000" b="50000"/>
              </a:path>
              <a:tileRect/>
            </a:gra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384" name="円/楕円 63"/>
            <p:cNvSpPr/>
            <p:nvPr/>
          </p:nvSpPr>
          <p:spPr bwMode="auto">
            <a:xfrm>
              <a:off x="3828595" y="2420671"/>
              <a:ext cx="147120" cy="14712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0">
                  <a:schemeClr val="bg1"/>
                </a:gs>
                <a:gs pos="100000">
                  <a:srgbClr val="FF0000"/>
                </a:gs>
              </a:gsLst>
              <a:path path="circle">
                <a:fillToRect l="50000" t="50000" r="50000" b="50000"/>
              </a:path>
              <a:tileRect/>
            </a:gra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385" name="円/楕円 276"/>
            <p:cNvSpPr/>
            <p:nvPr/>
          </p:nvSpPr>
          <p:spPr>
            <a:xfrm>
              <a:off x="4282519" y="2261701"/>
              <a:ext cx="149735" cy="149735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71000"/>
                  </a:schemeClr>
                </a:gs>
                <a:gs pos="100000">
                  <a:srgbClr val="0000FF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12700" cmpd="sng">
              <a:solidFill>
                <a:srgbClr val="3333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b="1" i="1" dirty="0">
                <a:solidFill>
                  <a:schemeClr val="tx1"/>
                </a:solidFill>
              </a:endParaRPr>
            </a:p>
          </p:txBody>
        </p:sp>
        <p:sp>
          <p:nvSpPr>
            <p:cNvPr id="386" name="円/楕円 276"/>
            <p:cNvSpPr/>
            <p:nvPr/>
          </p:nvSpPr>
          <p:spPr>
            <a:xfrm>
              <a:off x="4074759" y="2504969"/>
              <a:ext cx="149735" cy="149735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71000"/>
                  </a:schemeClr>
                </a:gs>
                <a:gs pos="100000">
                  <a:srgbClr val="0000FF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12700" cmpd="sng">
              <a:solidFill>
                <a:srgbClr val="3333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b="1" i="1" dirty="0">
                <a:solidFill>
                  <a:schemeClr val="tx1"/>
                </a:solidFill>
              </a:endParaRPr>
            </a:p>
          </p:txBody>
        </p:sp>
        <p:sp>
          <p:nvSpPr>
            <p:cNvPr id="387" name="円/楕円 276"/>
            <p:cNvSpPr/>
            <p:nvPr/>
          </p:nvSpPr>
          <p:spPr>
            <a:xfrm>
              <a:off x="3914496" y="2667361"/>
              <a:ext cx="149735" cy="149735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71000"/>
                  </a:schemeClr>
                </a:gs>
                <a:gs pos="100000">
                  <a:srgbClr val="0000FF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12700" cmpd="sng">
              <a:solidFill>
                <a:srgbClr val="3333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b="1" i="1" dirty="0">
                <a:solidFill>
                  <a:schemeClr val="tx1"/>
                </a:solidFill>
              </a:endParaRPr>
            </a:p>
          </p:txBody>
        </p:sp>
        <p:sp>
          <p:nvSpPr>
            <p:cNvPr id="388" name="円/楕円 63"/>
            <p:cNvSpPr/>
            <p:nvPr/>
          </p:nvSpPr>
          <p:spPr bwMode="auto">
            <a:xfrm>
              <a:off x="4251684" y="2442051"/>
              <a:ext cx="147120" cy="14712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0">
                  <a:schemeClr val="bg1"/>
                </a:gs>
                <a:gs pos="100000">
                  <a:srgbClr val="FF0000"/>
                </a:gs>
              </a:gsLst>
              <a:path path="circle">
                <a:fillToRect l="50000" t="50000" r="50000" b="50000"/>
              </a:path>
              <a:tileRect/>
            </a:gra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389" name="円/楕円 276"/>
            <p:cNvSpPr/>
            <p:nvPr/>
          </p:nvSpPr>
          <p:spPr>
            <a:xfrm>
              <a:off x="3654234" y="2239832"/>
              <a:ext cx="149735" cy="149735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71000"/>
                  </a:schemeClr>
                </a:gs>
                <a:gs pos="100000">
                  <a:srgbClr val="0000FF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12700" cmpd="sng">
              <a:solidFill>
                <a:srgbClr val="3333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b="1" i="1" dirty="0">
                <a:solidFill>
                  <a:schemeClr val="tx1"/>
                </a:solidFill>
              </a:endParaRPr>
            </a:p>
          </p:txBody>
        </p:sp>
        <p:sp>
          <p:nvSpPr>
            <p:cNvPr id="392" name="円/楕円 63"/>
            <p:cNvSpPr/>
            <p:nvPr/>
          </p:nvSpPr>
          <p:spPr bwMode="auto">
            <a:xfrm>
              <a:off x="4041750" y="2300458"/>
              <a:ext cx="147120" cy="14712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0">
                  <a:schemeClr val="bg1"/>
                </a:gs>
                <a:gs pos="100000">
                  <a:srgbClr val="FF0000"/>
                </a:gs>
              </a:gsLst>
              <a:path path="circle">
                <a:fillToRect l="50000" t="50000" r="50000" b="50000"/>
              </a:path>
              <a:tileRect/>
            </a:gra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</p:grpSp>
      <p:grpSp>
        <p:nvGrpSpPr>
          <p:cNvPr id="3" name="グループ化 2"/>
          <p:cNvGrpSpPr/>
          <p:nvPr/>
        </p:nvGrpSpPr>
        <p:grpSpPr>
          <a:xfrm>
            <a:off x="6735139" y="982338"/>
            <a:ext cx="3457195" cy="4629923"/>
            <a:chOff x="6003227" y="823063"/>
            <a:chExt cx="3457195" cy="4629923"/>
          </a:xfrm>
        </p:grpSpPr>
        <p:sp>
          <p:nvSpPr>
            <p:cNvPr id="197" name="正方形/長方形 196"/>
            <p:cNvSpPr/>
            <p:nvPr/>
          </p:nvSpPr>
          <p:spPr>
            <a:xfrm>
              <a:off x="6022760" y="823063"/>
              <a:ext cx="3015018" cy="4629923"/>
            </a:xfrm>
            <a:prstGeom prst="rect">
              <a:avLst/>
            </a:prstGeom>
            <a:gradFill>
              <a:gsLst>
                <a:gs pos="0">
                  <a:srgbClr val="33CCFF">
                    <a:alpha val="69804"/>
                  </a:srgbClr>
                </a:gs>
                <a:gs pos="66000">
                  <a:srgbClr val="66FFFF">
                    <a:alpha val="69804"/>
                  </a:srgbClr>
                </a:gs>
                <a:gs pos="100000">
                  <a:srgbClr val="66FFFF">
                    <a:alpha val="69804"/>
                  </a:srgbClr>
                </a:gs>
              </a:gsLst>
              <a:lin ang="16200000" scaled="1"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198" name="上矢印 197"/>
            <p:cNvSpPr/>
            <p:nvPr/>
          </p:nvSpPr>
          <p:spPr>
            <a:xfrm>
              <a:off x="6802441" y="3854595"/>
              <a:ext cx="436518" cy="1378173"/>
            </a:xfrm>
            <a:prstGeom prst="upArrow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99" name="上矢印 198"/>
            <p:cNvSpPr/>
            <p:nvPr/>
          </p:nvSpPr>
          <p:spPr>
            <a:xfrm>
              <a:off x="6795610" y="1825255"/>
              <a:ext cx="436518" cy="2029339"/>
            </a:xfrm>
            <a:prstGeom prst="upArrow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>
                <a:solidFill>
                  <a:schemeClr val="tx1"/>
                </a:solidFill>
              </a:endParaRPr>
            </a:p>
          </p:txBody>
        </p:sp>
        <p:grpSp>
          <p:nvGrpSpPr>
            <p:cNvPr id="200" name="グループ化 199"/>
            <p:cNvGrpSpPr/>
            <p:nvPr/>
          </p:nvGrpSpPr>
          <p:grpSpPr>
            <a:xfrm>
              <a:off x="6763342" y="2289296"/>
              <a:ext cx="599151" cy="366449"/>
              <a:chOff x="5241303" y="1773436"/>
              <a:chExt cx="350234" cy="366449"/>
            </a:xfrm>
          </p:grpSpPr>
          <p:sp>
            <p:nvSpPr>
              <p:cNvPr id="268" name="フリーフォーム 267"/>
              <p:cNvSpPr/>
              <p:nvPr/>
            </p:nvSpPr>
            <p:spPr>
              <a:xfrm>
                <a:off x="5241303" y="1885291"/>
                <a:ext cx="339365" cy="254594"/>
              </a:xfrm>
              <a:custGeom>
                <a:avLst/>
                <a:gdLst>
                  <a:gd name="connsiteX0" fmla="*/ 0 w 339365"/>
                  <a:gd name="connsiteY0" fmla="*/ 160325 h 254594"/>
                  <a:gd name="connsiteX1" fmla="*/ 94268 w 339365"/>
                  <a:gd name="connsiteY1" fmla="*/ 70 h 254594"/>
                  <a:gd name="connsiteX2" fmla="*/ 179109 w 339365"/>
                  <a:gd name="connsiteY2" fmla="*/ 141472 h 254594"/>
                  <a:gd name="connsiteX3" fmla="*/ 235670 w 339365"/>
                  <a:gd name="connsiteY3" fmla="*/ 254594 h 254594"/>
                  <a:gd name="connsiteX4" fmla="*/ 339365 w 339365"/>
                  <a:gd name="connsiteY4" fmla="*/ 141472 h 2545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9365" h="254594">
                    <a:moveTo>
                      <a:pt x="0" y="160325"/>
                    </a:moveTo>
                    <a:cubicBezTo>
                      <a:pt x="32208" y="81768"/>
                      <a:pt x="64417" y="3212"/>
                      <a:pt x="94268" y="70"/>
                    </a:cubicBezTo>
                    <a:cubicBezTo>
                      <a:pt x="124120" y="-3072"/>
                      <a:pt x="155542" y="99051"/>
                      <a:pt x="179109" y="141472"/>
                    </a:cubicBezTo>
                    <a:cubicBezTo>
                      <a:pt x="202676" y="183893"/>
                      <a:pt x="208961" y="254594"/>
                      <a:pt x="235670" y="254594"/>
                    </a:cubicBezTo>
                    <a:cubicBezTo>
                      <a:pt x="262379" y="254594"/>
                      <a:pt x="300872" y="198033"/>
                      <a:pt x="339365" y="141472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9" name="フリーフォーム 268"/>
              <p:cNvSpPr/>
              <p:nvPr/>
            </p:nvSpPr>
            <p:spPr>
              <a:xfrm>
                <a:off x="5252172" y="1773436"/>
                <a:ext cx="339365" cy="254594"/>
              </a:xfrm>
              <a:custGeom>
                <a:avLst/>
                <a:gdLst>
                  <a:gd name="connsiteX0" fmla="*/ 0 w 339365"/>
                  <a:gd name="connsiteY0" fmla="*/ 160325 h 254594"/>
                  <a:gd name="connsiteX1" fmla="*/ 94268 w 339365"/>
                  <a:gd name="connsiteY1" fmla="*/ 70 h 254594"/>
                  <a:gd name="connsiteX2" fmla="*/ 179109 w 339365"/>
                  <a:gd name="connsiteY2" fmla="*/ 141472 h 254594"/>
                  <a:gd name="connsiteX3" fmla="*/ 235670 w 339365"/>
                  <a:gd name="connsiteY3" fmla="*/ 254594 h 254594"/>
                  <a:gd name="connsiteX4" fmla="*/ 339365 w 339365"/>
                  <a:gd name="connsiteY4" fmla="*/ 141472 h 2545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9365" h="254594">
                    <a:moveTo>
                      <a:pt x="0" y="160325"/>
                    </a:moveTo>
                    <a:cubicBezTo>
                      <a:pt x="32208" y="81768"/>
                      <a:pt x="64417" y="3212"/>
                      <a:pt x="94268" y="70"/>
                    </a:cubicBezTo>
                    <a:cubicBezTo>
                      <a:pt x="124120" y="-3072"/>
                      <a:pt x="155542" y="99051"/>
                      <a:pt x="179109" y="141472"/>
                    </a:cubicBezTo>
                    <a:cubicBezTo>
                      <a:pt x="202676" y="183893"/>
                      <a:pt x="208961" y="254594"/>
                      <a:pt x="235670" y="254594"/>
                    </a:cubicBezTo>
                    <a:cubicBezTo>
                      <a:pt x="262379" y="254594"/>
                      <a:pt x="300872" y="198033"/>
                      <a:pt x="339365" y="141472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02" name="テキスト ボックス 201"/>
            <p:cNvSpPr txBox="1"/>
            <p:nvPr/>
          </p:nvSpPr>
          <p:spPr>
            <a:xfrm>
              <a:off x="8179510" y="1164746"/>
              <a:ext cx="8723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b="1" dirty="0">
                  <a:solidFill>
                    <a:srgbClr val="0000FF"/>
                  </a:solidFill>
                </a:rPr>
                <a:t>Atom</a:t>
              </a:r>
            </a:p>
          </p:txBody>
        </p:sp>
        <p:grpSp>
          <p:nvGrpSpPr>
            <p:cNvPr id="206" name="グループ化 205"/>
            <p:cNvGrpSpPr/>
            <p:nvPr/>
          </p:nvGrpSpPr>
          <p:grpSpPr>
            <a:xfrm>
              <a:off x="7491794" y="5080423"/>
              <a:ext cx="282964" cy="180000"/>
              <a:chOff x="7808062" y="6380526"/>
              <a:chExt cx="282964" cy="180000"/>
            </a:xfrm>
          </p:grpSpPr>
          <p:grpSp>
            <p:nvGrpSpPr>
              <p:cNvPr id="262" name="グループ化 261"/>
              <p:cNvGrpSpPr/>
              <p:nvPr/>
            </p:nvGrpSpPr>
            <p:grpSpPr>
              <a:xfrm>
                <a:off x="7911026" y="6380526"/>
                <a:ext cx="180000" cy="180000"/>
                <a:chOff x="6420348" y="5742778"/>
                <a:chExt cx="180000" cy="180000"/>
              </a:xfrm>
            </p:grpSpPr>
            <p:sp>
              <p:nvSpPr>
                <p:cNvPr id="266" name="楕円 265"/>
                <p:cNvSpPr>
                  <a:spLocks noChangeAspect="1"/>
                </p:cNvSpPr>
                <p:nvPr/>
              </p:nvSpPr>
              <p:spPr>
                <a:xfrm>
                  <a:off x="6420348" y="5742778"/>
                  <a:ext cx="180000" cy="18000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  <a:effectLst>
                  <a:outerShdw blurRad="149987" dir="8460000" algn="ctr">
                    <a:srgbClr val="000000">
                      <a:alpha val="28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contrasting" dir="t">
                    <a:rot lat="0" lon="0" rev="1500000"/>
                  </a:lightRig>
                </a:scene3d>
                <a:sp3d prstMaterial="metal">
                  <a:bevelT w="88900" h="889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7" name="下矢印 266"/>
                <p:cNvSpPr/>
                <p:nvPr/>
              </p:nvSpPr>
              <p:spPr>
                <a:xfrm>
                  <a:off x="6457118" y="5767651"/>
                  <a:ext cx="106461" cy="130255"/>
                </a:xfrm>
                <a:prstGeom prst="downArrow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63" name="グループ化 262"/>
              <p:cNvGrpSpPr/>
              <p:nvPr/>
            </p:nvGrpSpPr>
            <p:grpSpPr>
              <a:xfrm>
                <a:off x="7808062" y="6380526"/>
                <a:ext cx="180000" cy="180000"/>
                <a:chOff x="6084953" y="5862921"/>
                <a:chExt cx="180000" cy="180000"/>
              </a:xfrm>
            </p:grpSpPr>
            <p:sp>
              <p:nvSpPr>
                <p:cNvPr id="264" name="楕円 263"/>
                <p:cNvSpPr>
                  <a:spLocks noChangeAspect="1"/>
                </p:cNvSpPr>
                <p:nvPr/>
              </p:nvSpPr>
              <p:spPr>
                <a:xfrm>
                  <a:off x="6084953" y="5862921"/>
                  <a:ext cx="180000" cy="18000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  <a:effectLst>
                  <a:outerShdw blurRad="149987" dir="8460000" algn="ctr">
                    <a:srgbClr val="000000">
                      <a:alpha val="28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contrasting" dir="t">
                    <a:rot lat="0" lon="0" rev="1500000"/>
                  </a:lightRig>
                </a:scene3d>
                <a:sp3d prstMaterial="metal">
                  <a:bevelT w="88900" h="889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5" name="下矢印 264"/>
                <p:cNvSpPr/>
                <p:nvPr/>
              </p:nvSpPr>
              <p:spPr>
                <a:xfrm flipV="1">
                  <a:off x="6121723" y="5887794"/>
                  <a:ext cx="106461" cy="130255"/>
                </a:xfrm>
                <a:prstGeom prst="downArrow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207" name="グループ化 206"/>
            <p:cNvGrpSpPr/>
            <p:nvPr/>
          </p:nvGrpSpPr>
          <p:grpSpPr>
            <a:xfrm>
              <a:off x="7637788" y="3749963"/>
              <a:ext cx="180000" cy="180000"/>
              <a:chOff x="6420348" y="5742778"/>
              <a:chExt cx="180000" cy="180000"/>
            </a:xfrm>
          </p:grpSpPr>
          <p:sp>
            <p:nvSpPr>
              <p:cNvPr id="260" name="楕円 259"/>
              <p:cNvSpPr>
                <a:spLocks noChangeAspect="1"/>
              </p:cNvSpPr>
              <p:nvPr/>
            </p:nvSpPr>
            <p:spPr>
              <a:xfrm>
                <a:off x="6420348" y="5742778"/>
                <a:ext cx="180000" cy="1800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>
                <a:outerShdw blurRad="149987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1" name="下矢印 260"/>
              <p:cNvSpPr/>
              <p:nvPr/>
            </p:nvSpPr>
            <p:spPr>
              <a:xfrm>
                <a:off x="6457118" y="5767651"/>
                <a:ext cx="106461" cy="130255"/>
              </a:xfrm>
              <a:prstGeom prst="downArrow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17" name="グループ化 216"/>
            <p:cNvGrpSpPr/>
            <p:nvPr/>
          </p:nvGrpSpPr>
          <p:grpSpPr>
            <a:xfrm>
              <a:off x="7441482" y="3749963"/>
              <a:ext cx="180000" cy="180000"/>
              <a:chOff x="6084953" y="5862921"/>
              <a:chExt cx="180000" cy="180000"/>
            </a:xfrm>
          </p:grpSpPr>
          <p:sp>
            <p:nvSpPr>
              <p:cNvPr id="258" name="楕円 257"/>
              <p:cNvSpPr>
                <a:spLocks noChangeAspect="1"/>
              </p:cNvSpPr>
              <p:nvPr/>
            </p:nvSpPr>
            <p:spPr>
              <a:xfrm>
                <a:off x="6084953" y="5862921"/>
                <a:ext cx="180000" cy="1800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>
                <a:outerShdw blurRad="149987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9" name="下矢印 258"/>
              <p:cNvSpPr/>
              <p:nvPr/>
            </p:nvSpPr>
            <p:spPr>
              <a:xfrm flipV="1">
                <a:off x="6121723" y="5887794"/>
                <a:ext cx="106461" cy="130255"/>
              </a:xfrm>
              <a:prstGeom prst="downArrow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21" name="グループ化 220"/>
            <p:cNvGrpSpPr/>
            <p:nvPr/>
          </p:nvGrpSpPr>
          <p:grpSpPr>
            <a:xfrm>
              <a:off x="8080849" y="3749963"/>
              <a:ext cx="180000" cy="180000"/>
              <a:chOff x="6084953" y="5862921"/>
              <a:chExt cx="180000" cy="180000"/>
            </a:xfrm>
          </p:grpSpPr>
          <p:sp>
            <p:nvSpPr>
              <p:cNvPr id="256" name="楕円 255"/>
              <p:cNvSpPr>
                <a:spLocks noChangeAspect="1"/>
              </p:cNvSpPr>
              <p:nvPr/>
            </p:nvSpPr>
            <p:spPr>
              <a:xfrm>
                <a:off x="6084953" y="5862921"/>
                <a:ext cx="180000" cy="1800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>
                <a:outerShdw blurRad="149987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7" name="下矢印 256"/>
              <p:cNvSpPr/>
              <p:nvPr/>
            </p:nvSpPr>
            <p:spPr>
              <a:xfrm flipV="1">
                <a:off x="6121723" y="5887794"/>
                <a:ext cx="106461" cy="130255"/>
              </a:xfrm>
              <a:prstGeom prst="downArrow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22" name="グループ化 221"/>
            <p:cNvGrpSpPr/>
            <p:nvPr/>
          </p:nvGrpSpPr>
          <p:grpSpPr>
            <a:xfrm>
              <a:off x="8308334" y="3749963"/>
              <a:ext cx="180000" cy="180000"/>
              <a:chOff x="6084953" y="5862921"/>
              <a:chExt cx="180000" cy="180000"/>
            </a:xfrm>
          </p:grpSpPr>
          <p:sp>
            <p:nvSpPr>
              <p:cNvPr id="254" name="楕円 253"/>
              <p:cNvSpPr>
                <a:spLocks noChangeAspect="1"/>
              </p:cNvSpPr>
              <p:nvPr/>
            </p:nvSpPr>
            <p:spPr>
              <a:xfrm>
                <a:off x="6084953" y="5862921"/>
                <a:ext cx="180000" cy="1800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>
                <a:outerShdw blurRad="149987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5" name="下矢印 254"/>
              <p:cNvSpPr/>
              <p:nvPr/>
            </p:nvSpPr>
            <p:spPr>
              <a:xfrm flipV="1">
                <a:off x="6121723" y="5887794"/>
                <a:ext cx="106461" cy="130255"/>
              </a:xfrm>
              <a:prstGeom prst="downArrow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23" name="テキスト ボックス 222"/>
            <p:cNvSpPr txBox="1"/>
            <p:nvPr/>
          </p:nvSpPr>
          <p:spPr>
            <a:xfrm>
              <a:off x="7798786" y="3641623"/>
              <a:ext cx="3738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/>
                <a:t>+</a:t>
              </a:r>
              <a:endParaRPr lang="ja-JP" altLang="en-US" dirty="0"/>
            </a:p>
          </p:txBody>
        </p:sp>
        <p:sp>
          <p:nvSpPr>
            <p:cNvPr id="224" name="テキスト ボックス 223"/>
            <p:cNvSpPr txBox="1"/>
            <p:nvPr/>
          </p:nvSpPr>
          <p:spPr>
            <a:xfrm>
              <a:off x="6003227" y="3530625"/>
              <a:ext cx="13715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dirty="0">
                  <a:solidFill>
                    <a:srgbClr val="0000FF"/>
                  </a:solidFill>
                  <a:sym typeface="Wingdings" panose="05000000000000000000" pitchFamily="2" charset="2"/>
                </a:rPr>
                <a:t>1/ka0</a:t>
              </a:r>
              <a:endParaRPr lang="en-US" altLang="ja-JP" dirty="0">
                <a:solidFill>
                  <a:srgbClr val="0000FF"/>
                </a:solidFill>
              </a:endParaRPr>
            </a:p>
          </p:txBody>
        </p:sp>
        <p:sp>
          <p:nvSpPr>
            <p:cNvPr id="225" name="テキスト ボックス 224"/>
            <p:cNvSpPr txBox="1"/>
            <p:nvPr/>
          </p:nvSpPr>
          <p:spPr>
            <a:xfrm>
              <a:off x="7105290" y="3355284"/>
              <a:ext cx="2355132" cy="338554"/>
            </a:xfrm>
            <a:prstGeom prst="rect">
              <a:avLst/>
            </a:prstGeom>
            <a:solidFill>
              <a:srgbClr val="FFFF00">
                <a:alpha val="69804"/>
              </a:srgbClr>
            </a:solidFill>
          </p:spPr>
          <p:txBody>
            <a:bodyPr wrap="none" rtlCol="0">
              <a:spAutoFit/>
            </a:bodyPr>
            <a:lstStyle/>
            <a:p>
              <a:r>
                <a:rPr lang="en-US" altLang="ja-JP" sz="1600" b="1" dirty="0" err="1"/>
                <a:t>Feshbach</a:t>
              </a:r>
              <a:r>
                <a:rPr lang="ja-JP" altLang="en-US" sz="1600" b="1" dirty="0"/>
                <a:t> </a:t>
              </a:r>
              <a:r>
                <a:rPr lang="en-US" altLang="ja-JP" sz="1600" b="1" dirty="0"/>
                <a:t>Molecule</a:t>
              </a:r>
            </a:p>
          </p:txBody>
        </p:sp>
        <p:sp>
          <p:nvSpPr>
            <p:cNvPr id="226" name="テキスト ボックス 225"/>
            <p:cNvSpPr txBox="1"/>
            <p:nvPr/>
          </p:nvSpPr>
          <p:spPr>
            <a:xfrm>
              <a:off x="7740352" y="4997917"/>
              <a:ext cx="13276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b="1" dirty="0">
                  <a:solidFill>
                    <a:srgbClr val="0000FF"/>
                  </a:solidFill>
                </a:rPr>
                <a:t>Molecule</a:t>
              </a:r>
            </a:p>
          </p:txBody>
        </p:sp>
        <p:grpSp>
          <p:nvGrpSpPr>
            <p:cNvPr id="227" name="グループ化 226"/>
            <p:cNvGrpSpPr/>
            <p:nvPr/>
          </p:nvGrpSpPr>
          <p:grpSpPr>
            <a:xfrm>
              <a:off x="6940487" y="1305407"/>
              <a:ext cx="180000" cy="180000"/>
              <a:chOff x="6084953" y="5862921"/>
              <a:chExt cx="180000" cy="180000"/>
            </a:xfrm>
          </p:grpSpPr>
          <p:sp>
            <p:nvSpPr>
              <p:cNvPr id="252" name="楕円 251"/>
              <p:cNvSpPr>
                <a:spLocks noChangeAspect="1"/>
              </p:cNvSpPr>
              <p:nvPr/>
            </p:nvSpPr>
            <p:spPr>
              <a:xfrm>
                <a:off x="6084953" y="5862921"/>
                <a:ext cx="180000" cy="1800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>
                <a:outerShdw blurRad="149987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3" name="下矢印 252"/>
              <p:cNvSpPr/>
              <p:nvPr/>
            </p:nvSpPr>
            <p:spPr>
              <a:xfrm flipV="1">
                <a:off x="6121723" y="5887794"/>
                <a:ext cx="106461" cy="130255"/>
              </a:xfrm>
              <a:prstGeom prst="downArrow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28" name="グループ化 227"/>
            <p:cNvGrpSpPr/>
            <p:nvPr/>
          </p:nvGrpSpPr>
          <p:grpSpPr>
            <a:xfrm>
              <a:off x="7342124" y="1537389"/>
              <a:ext cx="180000" cy="180000"/>
              <a:chOff x="6084953" y="5862921"/>
              <a:chExt cx="180000" cy="180000"/>
            </a:xfrm>
          </p:grpSpPr>
          <p:sp>
            <p:nvSpPr>
              <p:cNvPr id="250" name="楕円 249"/>
              <p:cNvSpPr>
                <a:spLocks noChangeAspect="1"/>
              </p:cNvSpPr>
              <p:nvPr/>
            </p:nvSpPr>
            <p:spPr>
              <a:xfrm>
                <a:off x="6084953" y="5862921"/>
                <a:ext cx="180000" cy="1800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>
                <a:outerShdw blurRad="149987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1" name="下矢印 250"/>
              <p:cNvSpPr/>
              <p:nvPr/>
            </p:nvSpPr>
            <p:spPr>
              <a:xfrm flipV="1">
                <a:off x="6121723" y="5887794"/>
                <a:ext cx="106461" cy="130255"/>
              </a:xfrm>
              <a:prstGeom prst="downArrow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29" name="グループ化 228"/>
            <p:cNvGrpSpPr/>
            <p:nvPr/>
          </p:nvGrpSpPr>
          <p:grpSpPr>
            <a:xfrm>
              <a:off x="7665999" y="1276182"/>
              <a:ext cx="180000" cy="180000"/>
              <a:chOff x="6084953" y="5862921"/>
              <a:chExt cx="180000" cy="180000"/>
            </a:xfrm>
          </p:grpSpPr>
          <p:sp>
            <p:nvSpPr>
              <p:cNvPr id="248" name="楕円 247"/>
              <p:cNvSpPr>
                <a:spLocks noChangeAspect="1"/>
              </p:cNvSpPr>
              <p:nvPr/>
            </p:nvSpPr>
            <p:spPr>
              <a:xfrm>
                <a:off x="6084953" y="5862921"/>
                <a:ext cx="180000" cy="1800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>
                <a:outerShdw blurRad="149987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9" name="下矢印 248"/>
              <p:cNvSpPr/>
              <p:nvPr/>
            </p:nvSpPr>
            <p:spPr>
              <a:xfrm flipV="1">
                <a:off x="6121723" y="5887794"/>
                <a:ext cx="106461" cy="130255"/>
              </a:xfrm>
              <a:prstGeom prst="downArrow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30" name="グループ化 229"/>
            <p:cNvGrpSpPr/>
            <p:nvPr/>
          </p:nvGrpSpPr>
          <p:grpSpPr>
            <a:xfrm>
              <a:off x="7247450" y="1317296"/>
              <a:ext cx="180000" cy="180000"/>
              <a:chOff x="6420348" y="5742778"/>
              <a:chExt cx="180000" cy="180000"/>
            </a:xfrm>
          </p:grpSpPr>
          <p:sp>
            <p:nvSpPr>
              <p:cNvPr id="246" name="楕円 245"/>
              <p:cNvSpPr>
                <a:spLocks noChangeAspect="1"/>
              </p:cNvSpPr>
              <p:nvPr/>
            </p:nvSpPr>
            <p:spPr>
              <a:xfrm>
                <a:off x="6420348" y="5742778"/>
                <a:ext cx="180000" cy="1800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>
                <a:outerShdw blurRad="149987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7" name="下矢印 246"/>
              <p:cNvSpPr/>
              <p:nvPr/>
            </p:nvSpPr>
            <p:spPr>
              <a:xfrm>
                <a:off x="6457118" y="5767651"/>
                <a:ext cx="106461" cy="130255"/>
              </a:xfrm>
              <a:prstGeom prst="downArrow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cxnSp>
          <p:nvCxnSpPr>
            <p:cNvPr id="244" name="直線コネクタ 243"/>
            <p:cNvCxnSpPr/>
            <p:nvPr/>
          </p:nvCxnSpPr>
          <p:spPr>
            <a:xfrm>
              <a:off x="6670601" y="5239240"/>
              <a:ext cx="72008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直線コネクタ 244"/>
            <p:cNvCxnSpPr/>
            <p:nvPr/>
          </p:nvCxnSpPr>
          <p:spPr>
            <a:xfrm>
              <a:off x="6670601" y="3859147"/>
              <a:ext cx="72008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0" name="テキスト ボックス 269"/>
            <p:cNvSpPr txBox="1"/>
            <p:nvPr/>
          </p:nvSpPr>
          <p:spPr>
            <a:xfrm>
              <a:off x="6846476" y="4411108"/>
              <a:ext cx="4443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b="1" i="1" dirty="0"/>
                <a:t>E</a:t>
              </a:r>
              <a:r>
                <a:rPr lang="en-US" altLang="ja-JP" b="1" i="1" baseline="-25000" dirty="0"/>
                <a:t>x</a:t>
              </a:r>
              <a:endParaRPr lang="ja-JP" altLang="en-US" b="1" i="1" baseline="-25000" dirty="0"/>
            </a:p>
          </p:txBody>
        </p:sp>
        <p:sp>
          <p:nvSpPr>
            <p:cNvPr id="271" name="テキスト ボックス 270"/>
            <p:cNvSpPr txBox="1"/>
            <p:nvPr/>
          </p:nvSpPr>
          <p:spPr>
            <a:xfrm>
              <a:off x="6846476" y="2514251"/>
              <a:ext cx="4443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b="1" i="1" dirty="0"/>
                <a:t>E</a:t>
              </a:r>
              <a:r>
                <a:rPr lang="en-US" altLang="ja-JP" b="1" i="1" baseline="-25000" dirty="0"/>
                <a:t>x</a:t>
              </a:r>
              <a:endParaRPr lang="ja-JP" altLang="en-US" b="1" i="1" baseline="-25000" dirty="0"/>
            </a:p>
          </p:txBody>
        </p:sp>
      </p:grpSp>
      <p:sp>
        <p:nvSpPr>
          <p:cNvPr id="7" name="楕円 6"/>
          <p:cNvSpPr/>
          <p:nvPr/>
        </p:nvSpPr>
        <p:spPr>
          <a:xfrm>
            <a:off x="1533044" y="3667757"/>
            <a:ext cx="1216131" cy="442179"/>
          </a:xfrm>
          <a:prstGeom prst="ellipse">
            <a:avLst/>
          </a:prstGeom>
          <a:solidFill>
            <a:srgbClr val="4F81BD">
              <a:alpha val="5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72" name="楕円 271"/>
          <p:cNvSpPr/>
          <p:nvPr/>
        </p:nvSpPr>
        <p:spPr>
          <a:xfrm>
            <a:off x="4300589" y="3801927"/>
            <a:ext cx="1216131" cy="442179"/>
          </a:xfrm>
          <a:prstGeom prst="ellipse">
            <a:avLst/>
          </a:prstGeom>
          <a:solidFill>
            <a:srgbClr val="4F81BD">
              <a:alpha val="5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73" name="楕円 272"/>
          <p:cNvSpPr/>
          <p:nvPr/>
        </p:nvSpPr>
        <p:spPr>
          <a:xfrm>
            <a:off x="7022438" y="3818152"/>
            <a:ext cx="1216131" cy="442179"/>
          </a:xfrm>
          <a:prstGeom prst="ellipse">
            <a:avLst/>
          </a:prstGeom>
          <a:solidFill>
            <a:srgbClr val="4F81BD">
              <a:alpha val="5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245B9A22-C318-FB42-9F43-75E774C5D8CF}"/>
              </a:ext>
            </a:extLst>
          </p:cNvPr>
          <p:cNvGrpSpPr/>
          <p:nvPr/>
        </p:nvGrpSpPr>
        <p:grpSpPr>
          <a:xfrm>
            <a:off x="10508386" y="1109240"/>
            <a:ext cx="1033471" cy="5853508"/>
            <a:chOff x="10508386" y="1109240"/>
            <a:chExt cx="1033471" cy="5853508"/>
          </a:xfrm>
        </p:grpSpPr>
        <p:cxnSp>
          <p:nvCxnSpPr>
            <p:cNvPr id="9" name="直線矢印コネクタ 8">
              <a:extLst>
                <a:ext uri="{FF2B5EF4-FFF2-40B4-BE49-F238E27FC236}">
                  <a16:creationId xmlns:a16="http://schemas.microsoft.com/office/drawing/2014/main" id="{857967D8-C9DF-6247-9203-319348AD839B}"/>
                </a:ext>
              </a:extLst>
            </p:cNvPr>
            <p:cNvCxnSpPr/>
            <p:nvPr/>
          </p:nvCxnSpPr>
          <p:spPr>
            <a:xfrm>
              <a:off x="11013562" y="3980995"/>
              <a:ext cx="0" cy="1672178"/>
            </a:xfrm>
            <a:prstGeom prst="straightConnector1">
              <a:avLst/>
            </a:prstGeom>
            <a:ln w="762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直線矢印コネクタ 179">
              <a:extLst>
                <a:ext uri="{FF2B5EF4-FFF2-40B4-BE49-F238E27FC236}">
                  <a16:creationId xmlns:a16="http://schemas.microsoft.com/office/drawing/2014/main" id="{42431918-0CE3-D440-B175-7B65C32783D3}"/>
                </a:ext>
              </a:extLst>
            </p:cNvPr>
            <p:cNvCxnSpPr>
              <a:cxnSpLocks/>
            </p:cNvCxnSpPr>
            <p:nvPr/>
          </p:nvCxnSpPr>
          <p:spPr>
            <a:xfrm>
              <a:off x="11013562" y="1409186"/>
              <a:ext cx="0" cy="2567871"/>
            </a:xfrm>
            <a:prstGeom prst="straightConnector1">
              <a:avLst/>
            </a:prstGeom>
            <a:ln w="76200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560E413C-3979-A545-9072-106B11BE150A}"/>
                </a:ext>
              </a:extLst>
            </p:cNvPr>
            <p:cNvSpPr txBox="1"/>
            <p:nvPr/>
          </p:nvSpPr>
          <p:spPr>
            <a:xfrm rot="5400000">
              <a:off x="10046576" y="2235189"/>
              <a:ext cx="26212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b="1" dirty="0">
                  <a:solidFill>
                    <a:srgbClr val="FF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Open </a:t>
              </a:r>
              <a:r>
                <a:rPr kumimoji="1" lang="en-US" altLang="ja-JP" dirty="0"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Quantum System</a:t>
              </a:r>
              <a:endParaRPr kumimoji="1" lang="ja-JP" altLang="en-US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193" name="テキスト ボックス 192">
              <a:extLst>
                <a:ext uri="{FF2B5EF4-FFF2-40B4-BE49-F238E27FC236}">
                  <a16:creationId xmlns:a16="http://schemas.microsoft.com/office/drawing/2014/main" id="{8372AE5D-2084-D941-87B8-4EDC691598C7}"/>
                </a:ext>
              </a:extLst>
            </p:cNvPr>
            <p:cNvSpPr txBox="1"/>
            <p:nvPr/>
          </p:nvSpPr>
          <p:spPr>
            <a:xfrm rot="5400000">
              <a:off x="9873373" y="5319991"/>
              <a:ext cx="29161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b="1" dirty="0">
                  <a:solidFill>
                    <a:srgbClr val="0000FF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Closed</a:t>
              </a:r>
              <a:r>
                <a:rPr kumimoji="1" lang="en-US" altLang="ja-JP" b="1" dirty="0"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 Quantum System</a:t>
              </a:r>
              <a:endParaRPr kumimoji="1" lang="ja-JP" altLang="en-US" b="1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endParaRPr>
            </a:p>
          </p:txBody>
        </p:sp>
        <p:cxnSp>
          <p:nvCxnSpPr>
            <p:cNvPr id="19" name="直線コネクタ 18">
              <a:extLst>
                <a:ext uri="{FF2B5EF4-FFF2-40B4-BE49-F238E27FC236}">
                  <a16:creationId xmlns:a16="http://schemas.microsoft.com/office/drawing/2014/main" id="{A7B0C3D8-FEC9-FB4E-9734-3D374784F96B}"/>
                </a:ext>
              </a:extLst>
            </p:cNvPr>
            <p:cNvCxnSpPr/>
            <p:nvPr/>
          </p:nvCxnSpPr>
          <p:spPr>
            <a:xfrm>
              <a:off x="10508386" y="4013065"/>
              <a:ext cx="988214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6" name="楕円 272">
            <a:extLst>
              <a:ext uri="{FF2B5EF4-FFF2-40B4-BE49-F238E27FC236}">
                <a16:creationId xmlns:a16="http://schemas.microsoft.com/office/drawing/2014/main" id="{B61B2DA7-019F-8444-A7EE-B4432298992C}"/>
              </a:ext>
            </a:extLst>
          </p:cNvPr>
          <p:cNvSpPr/>
          <p:nvPr/>
        </p:nvSpPr>
        <p:spPr>
          <a:xfrm>
            <a:off x="10424485" y="3759905"/>
            <a:ext cx="1216131" cy="442179"/>
          </a:xfrm>
          <a:prstGeom prst="ellipse">
            <a:avLst/>
          </a:prstGeom>
          <a:solidFill>
            <a:srgbClr val="4F81BD">
              <a:alpha val="5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01" name="タイトル 1">
            <a:extLst>
              <a:ext uri="{FF2B5EF4-FFF2-40B4-BE49-F238E27FC236}">
                <a16:creationId xmlns:a16="http://schemas.microsoft.com/office/drawing/2014/main" id="{31483AA2-B356-8348-8D55-CE27F4B432F1}"/>
              </a:ext>
            </a:extLst>
          </p:cNvPr>
          <p:cNvSpPr txBox="1">
            <a:spLocks/>
          </p:cNvSpPr>
          <p:nvPr/>
        </p:nvSpPr>
        <p:spPr>
          <a:xfrm>
            <a:off x="-191208" y="3306041"/>
            <a:ext cx="11769765" cy="995311"/>
          </a:xfrm>
          <a:prstGeom prst="rect">
            <a:avLst/>
          </a:prstGeom>
        </p:spPr>
        <p:txBody>
          <a:bodyPr vert="horz" lIns="91440" tIns="45720" rIns="91440" bIns="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kumimoji="1" sz="3600" kern="1200" baseline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メイリオ" panose="020B0604030504040204" pitchFamily="50" charset="-128"/>
                <a:cs typeface="+mj-cs"/>
              </a:defRPr>
            </a:lvl1pPr>
          </a:lstStyle>
          <a:p>
            <a:endParaRPr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403792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72" grpId="0" animBg="1"/>
      <p:bldP spid="273" grpId="0" animBg="1"/>
      <p:bldP spid="196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1">
      <a:majorFont>
        <a:latin typeface="Verdana"/>
        <a:ea typeface="メイリオ"/>
        <a:cs typeface=""/>
      </a:majorFont>
      <a:minorFont>
        <a:latin typeface="Verdana"/>
        <a:ea typeface="メイリオ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28575">
          <a:solidFill>
            <a:schemeClr val="tx1"/>
          </a:solidFill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8575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400">
            <a:latin typeface="ＭＳ Ｐゴシック" panose="020B0600070205080204" pitchFamily="50" charset="-128"/>
            <a:ea typeface="ＭＳ Ｐゴシック" panose="020B0600070205080204" pitchFamily="50" charset="-128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39793</TotalTime>
  <Words>1800</Words>
  <Application>Microsoft Macintosh PowerPoint</Application>
  <PresentationFormat>ワイド画面</PresentationFormat>
  <Paragraphs>424</Paragraphs>
  <Slides>51</Slides>
  <Notes>5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10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51</vt:i4>
      </vt:variant>
    </vt:vector>
  </HeadingPairs>
  <TitlesOfParts>
    <vt:vector size="62" baseType="lpstr">
      <vt:lpstr>ＭＳ Ｐゴシック</vt:lpstr>
      <vt:lpstr>メイリオ</vt:lpstr>
      <vt:lpstr>游ゴシック</vt:lpstr>
      <vt:lpstr>Arial</vt:lpstr>
      <vt:lpstr>Calibri</vt:lpstr>
      <vt:lpstr>Cambria Math</vt:lpstr>
      <vt:lpstr>Symbol</vt:lpstr>
      <vt:lpstr>Times New Roman</vt:lpstr>
      <vt:lpstr>Verdana</vt:lpstr>
      <vt:lpstr>Wingdings</vt:lpstr>
      <vt:lpstr>Office テーマ</vt:lpstr>
      <vt:lpstr>PowerPoint プレゼンテーション</vt:lpstr>
      <vt:lpstr>PowerPoint プレゼンテーション</vt:lpstr>
      <vt:lpstr>From Matsue to Santiago de Compostela</vt:lpstr>
      <vt:lpstr>PowerPoint プレゼンテーション</vt:lpstr>
      <vt:lpstr>Exoticness</vt:lpstr>
      <vt:lpstr>Exoticness  Edges</vt:lpstr>
      <vt:lpstr>Exoticness </vt:lpstr>
      <vt:lpstr>Edges: Closed or Open?</vt:lpstr>
      <vt:lpstr>Edges: Boundary of open/closed quantum systems </vt:lpstr>
      <vt:lpstr>Edges: Boundary of open/closed quantum systems</vt:lpstr>
      <vt:lpstr>PowerPoint プレゼンテーション</vt:lpstr>
      <vt:lpstr>What locates neutron driplines? </vt:lpstr>
      <vt:lpstr>Tetra Neutron</vt:lpstr>
      <vt:lpstr>Locating dineutron in 2n halo by (p,pn)</vt:lpstr>
      <vt:lpstr>10He from 11Li(p,2p)</vt:lpstr>
      <vt:lpstr> More dripline nuclei with (p,2p) </vt:lpstr>
      <vt:lpstr>Reactions of halo nuclei near Coulomb Barrier</vt:lpstr>
      <vt:lpstr>PowerPoint プレゼンテーション</vt:lpstr>
      <vt:lpstr>(p,pa) for alpha clustering</vt:lpstr>
      <vt:lpstr>a-cluster states using a variety of reactions</vt:lpstr>
      <vt:lpstr>Knockout Reaction for clusters</vt:lpstr>
      <vt:lpstr>PowerPoint プレゼンテーション</vt:lpstr>
      <vt:lpstr>Enhanced Resonance near threshold</vt:lpstr>
      <vt:lpstr>Enhanced Resonance near threshold</vt:lpstr>
      <vt:lpstr>PowerPoint プレゼンテーション</vt:lpstr>
      <vt:lpstr>Short Range Correlation</vt:lpstr>
      <vt:lpstr>Reduction-factor issue continues</vt:lpstr>
      <vt:lpstr>PowerPoint プレゼンテーション</vt:lpstr>
      <vt:lpstr>Intruder state ?</vt:lpstr>
      <vt:lpstr>PowerPoint プレゼンテーション</vt:lpstr>
      <vt:lpstr>Exotic Reactions-(p,3p)</vt:lpstr>
      <vt:lpstr>Exotic Reactions-(t,p) reaction</vt:lpstr>
      <vt:lpstr>2N transfer reactions --Theories</vt:lpstr>
      <vt:lpstr>PowerPoint プレゼンテーション</vt:lpstr>
      <vt:lpstr>PowerPoint プレゼンテーション</vt:lpstr>
      <vt:lpstr>Devices for missing mass spectroscopy</vt:lpstr>
      <vt:lpstr>Slowing down for transfer reactions</vt:lpstr>
      <vt:lpstr>Direct Reactions with a Solenoid</vt:lpstr>
      <vt:lpstr>Direct Reactions with Solenoid &amp; Active Target</vt:lpstr>
      <vt:lpstr>Active Target at GANIL</vt:lpstr>
      <vt:lpstr>PowerPoint プレゼンテーション</vt:lpstr>
      <vt:lpstr>Time-dependent Approach</vt:lpstr>
      <vt:lpstr>Theory-Experiment </vt:lpstr>
      <vt:lpstr>Special Thanks to </vt:lpstr>
      <vt:lpstr>Thanks a lot for making such a nice program</vt:lpstr>
      <vt:lpstr>Special Thanks to </vt:lpstr>
      <vt:lpstr>Thanks a lot for making the conference so enjoyable!</vt:lpstr>
      <vt:lpstr>From Santiago de Compostela to Wiesbaden</vt:lpstr>
      <vt:lpstr>Backup</vt:lpstr>
      <vt:lpstr>Tetra neutron at SAMURAI@RIBF</vt:lpstr>
      <vt:lpstr>Clusters may appear in surface (low-dense region)</vt:lpstr>
    </vt:vector>
  </TitlesOfParts>
  <Company>東京工業大学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Naoto Ohtake</dc:creator>
  <cp:lastModifiedBy>Microsoft Office User</cp:lastModifiedBy>
  <cp:revision>1254</cp:revision>
  <cp:lastPrinted>2022-04-21T09:40:07Z</cp:lastPrinted>
  <dcterms:created xsi:type="dcterms:W3CDTF">2017-12-10T06:56:12Z</dcterms:created>
  <dcterms:modified xsi:type="dcterms:W3CDTF">2022-07-01T12:54:49Z</dcterms:modified>
</cp:coreProperties>
</file>