
<file path=[Content_Types].xml><?xml version="1.0" encoding="utf-8"?>
<Types xmlns="http://schemas.openxmlformats.org/package/2006/content-types">
  <Default Extension="bin" ContentType="application/vnd.openxmlformats-officedocument.oleObject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1885" r:id="rId2"/>
    <p:sldId id="2545" r:id="rId3"/>
    <p:sldId id="811" r:id="rId4"/>
    <p:sldId id="2516" r:id="rId5"/>
    <p:sldId id="2508" r:id="rId6"/>
    <p:sldId id="2569" r:id="rId7"/>
    <p:sldId id="2442" r:id="rId8"/>
    <p:sldId id="2558" r:id="rId9"/>
    <p:sldId id="2536" r:id="rId10"/>
    <p:sldId id="2514" r:id="rId11"/>
    <p:sldId id="2555" r:id="rId12"/>
    <p:sldId id="2532" r:id="rId13"/>
    <p:sldId id="2534" r:id="rId14"/>
    <p:sldId id="2527" r:id="rId15"/>
    <p:sldId id="2540" r:id="rId16"/>
    <p:sldId id="2539" r:id="rId17"/>
    <p:sldId id="2557" r:id="rId18"/>
    <p:sldId id="2537" r:id="rId19"/>
    <p:sldId id="2551" r:id="rId20"/>
    <p:sldId id="2566" r:id="rId21"/>
    <p:sldId id="2531" r:id="rId22"/>
    <p:sldId id="2517" r:id="rId23"/>
    <p:sldId id="261" r:id="rId24"/>
    <p:sldId id="2546" r:id="rId2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4E"/>
    <a:srgbClr val="F5FFCA"/>
    <a:srgbClr val="C0F7FF"/>
    <a:srgbClr val="0000FF"/>
    <a:srgbClr val="94FFA9"/>
    <a:srgbClr val="FDFFFA"/>
    <a:srgbClr val="DCFEEC"/>
    <a:srgbClr val="83FFDD"/>
    <a:srgbClr val="94FFF8"/>
    <a:srgbClr val="FFDC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30" autoAdjust="0"/>
    <p:restoredTop sz="96424" autoAdjust="0"/>
  </p:normalViewPr>
  <p:slideViewPr>
    <p:cSldViewPr>
      <p:cViewPr varScale="1">
        <p:scale>
          <a:sx n="137" d="100"/>
          <a:sy n="137" d="100"/>
        </p:scale>
        <p:origin x="154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10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akaotsuka/Desktop/Na&#12540;Mg%20/beta_gamm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Sheet1!$A$30:$A$40</c:f>
              <c:numCache>
                <c:formatCode>General</c:formatCode>
                <c:ptCount val="11"/>
                <c:pt idx="0">
                  <c:v>12</c:v>
                </c:pt>
                <c:pt idx="1">
                  <c:v>14</c:v>
                </c:pt>
                <c:pt idx="2">
                  <c:v>16</c:v>
                </c:pt>
                <c:pt idx="3">
                  <c:v>18</c:v>
                </c:pt>
                <c:pt idx="4">
                  <c:v>20</c:v>
                </c:pt>
                <c:pt idx="5">
                  <c:v>22</c:v>
                </c:pt>
                <c:pt idx="6">
                  <c:v>24</c:v>
                </c:pt>
                <c:pt idx="7">
                  <c:v>26</c:v>
                </c:pt>
                <c:pt idx="8">
                  <c:v>28</c:v>
                </c:pt>
                <c:pt idx="9">
                  <c:v>30</c:v>
                </c:pt>
                <c:pt idx="10">
                  <c:v>32</c:v>
                </c:pt>
              </c:numCache>
            </c:numRef>
          </c:cat>
          <c:val>
            <c:numRef>
              <c:f>Sheet1!$B$30:$B$40</c:f>
              <c:numCache>
                <c:formatCode>0</c:formatCode>
                <c:ptCount val="11"/>
                <c:pt idx="0">
                  <c:v>16.187478738717633</c:v>
                </c:pt>
                <c:pt idx="1">
                  <c:v>35.375818565956223</c:v>
                </c:pt>
                <c:pt idx="2">
                  <c:v>19.532495528754577</c:v>
                </c:pt>
                <c:pt idx="3">
                  <c:v>10.40621363640434</c:v>
                </c:pt>
                <c:pt idx="4">
                  <c:v>10.878086414072584</c:v>
                </c:pt>
                <c:pt idx="5">
                  <c:v>11.429748966196824</c:v>
                </c:pt>
                <c:pt idx="6">
                  <c:v>12.45286782110378</c:v>
                </c:pt>
                <c:pt idx="7">
                  <c:v>11.367799012464168</c:v>
                </c:pt>
                <c:pt idx="8">
                  <c:v>18.067556115279228</c:v>
                </c:pt>
                <c:pt idx="9">
                  <c:v>28.368583221111692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97F-2743-B63A-4E24E66FE0F6}"/>
            </c:ext>
          </c:extLst>
        </c:ser>
        <c:ser>
          <c:idx val="1"/>
          <c:order val="1"/>
          <c:spPr>
            <a:ln w="57150" cap="rnd">
              <a:solidFill>
                <a:srgbClr val="0070C0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Sheet1!$A$30:$A$40</c:f>
              <c:numCache>
                <c:formatCode>General</c:formatCode>
                <c:ptCount val="11"/>
                <c:pt idx="0">
                  <c:v>12</c:v>
                </c:pt>
                <c:pt idx="1">
                  <c:v>14</c:v>
                </c:pt>
                <c:pt idx="2">
                  <c:v>16</c:v>
                </c:pt>
                <c:pt idx="3">
                  <c:v>18</c:v>
                </c:pt>
                <c:pt idx="4">
                  <c:v>20</c:v>
                </c:pt>
                <c:pt idx="5">
                  <c:v>22</c:v>
                </c:pt>
                <c:pt idx="6">
                  <c:v>24</c:v>
                </c:pt>
                <c:pt idx="7">
                  <c:v>26</c:v>
                </c:pt>
                <c:pt idx="8">
                  <c:v>28</c:v>
                </c:pt>
                <c:pt idx="9">
                  <c:v>30</c:v>
                </c:pt>
                <c:pt idx="10">
                  <c:v>32</c:v>
                </c:pt>
              </c:numCache>
            </c:numRef>
          </c:cat>
          <c:val>
            <c:numRef>
              <c:f>Sheet1!$C$30:$C$40</c:f>
              <c:numCache>
                <c:formatCode>0</c:formatCode>
                <c:ptCount val="11"/>
                <c:pt idx="0">
                  <c:v>18.552686319333098</c:v>
                </c:pt>
                <c:pt idx="1">
                  <c:v>28.662457468632407</c:v>
                </c:pt>
                <c:pt idx="2">
                  <c:v>20.986105018032514</c:v>
                </c:pt>
                <c:pt idx="3">
                  <c:v>19.364165599702435</c:v>
                </c:pt>
                <c:pt idx="4">
                  <c:v>14.841289279825638</c:v>
                </c:pt>
                <c:pt idx="5">
                  <c:v>15.151079692696019</c:v>
                </c:pt>
                <c:pt idx="6">
                  <c:v>17.36833256445</c:v>
                </c:pt>
                <c:pt idx="7">
                  <c:v>14.430409603907835</c:v>
                </c:pt>
                <c:pt idx="8">
                  <c:v>16.132266893651586</c:v>
                </c:pt>
                <c:pt idx="9">
                  <c:v>30.43052906874745</c:v>
                </c:pt>
                <c:pt idx="10">
                  <c:v>35.222261503147038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97F-2743-B63A-4E24E66FE0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14716752"/>
        <c:axId val="1614576288"/>
      </c:lineChart>
      <c:catAx>
        <c:axId val="1614716752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614576288"/>
        <c:crosses val="autoZero"/>
        <c:auto val="1"/>
        <c:lblAlgn val="ctr"/>
        <c:lblOffset val="100"/>
        <c:noMultiLvlLbl val="0"/>
      </c:catAx>
      <c:valAx>
        <c:axId val="1614576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14716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70C61E9-DB20-4640-879A-CB603A65D553}" type="datetimeFigureOut">
              <a:rPr lang="ja-JP" altLang="en-US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105D371-DEEE-4AAA-BFFE-AD4BB8E984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36830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9026-F8B2-674D-ADD4-02EAA67B4075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079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5" name="Shape 1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action, action</a:t>
            </a:r>
          </a:p>
          <a:p>
            <a:r>
              <a:t>gamma softness</a:t>
            </a:r>
          </a:p>
        </p:txBody>
      </p:sp>
    </p:spTree>
    <p:extLst>
      <p:ext uri="{BB962C8B-B14F-4D97-AF65-F5344CB8AC3E}">
        <p14:creationId xmlns:p14="http://schemas.microsoft.com/office/powerpoint/2010/main" val="1335805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54" name="Shape 3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action, action</a:t>
            </a:r>
          </a:p>
          <a:p>
            <a:r>
              <a:t>gamma softness</a:t>
            </a:r>
          </a:p>
        </p:txBody>
      </p:sp>
    </p:spTree>
    <p:extLst>
      <p:ext uri="{BB962C8B-B14F-4D97-AF65-F5344CB8AC3E}">
        <p14:creationId xmlns:p14="http://schemas.microsoft.com/office/powerpoint/2010/main" val="2351568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2" name="Shape 3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\begin{align*}</a:t>
            </a:r>
          </a:p>
          <a:p>
            <a:r>
              <a:t>H = H_\mathrm{mono} + H_\mathrm{multi}</a:t>
            </a:r>
          </a:p>
          <a:p>
            <a:r>
              <a:t>\end{align*}</a:t>
            </a:r>
          </a:p>
          <a:p>
            <a:r>
              <a:t>\begin{align*}</a:t>
            </a:r>
          </a:p>
          <a:p>
            <a:r>
              <a:t>H_\mathrm{mono} = \sum \epsilon_i a_i^{+}a_i + \sum_{i,j} V_\mathrm{mono}^{ab} a_i^{+} a_j^{+} a_j a_i</a:t>
            </a:r>
          </a:p>
          <a:p>
            <a:r>
              <a:t>\end{align*}</a:t>
            </a:r>
          </a:p>
          <a:p>
            <a:r>
              <a:t>\begin{align*}</a:t>
            </a:r>
          </a:p>
          <a:p>
            <a:r>
              <a:t> V_\mathrm{mono}^{ab} = \sum_J</a:t>
            </a:r>
          </a:p>
          <a:p>
            <a:r>
              <a:t> \frac{(2J+1)\langle ab\lvert V \rvert ab \rangle_{J} }{2J+1}</a:t>
            </a:r>
          </a:p>
          <a:p>
            <a:r>
              <a:t>\end{align*}</a:t>
            </a:r>
          </a:p>
        </p:txBody>
      </p:sp>
    </p:spTree>
    <p:extLst>
      <p:ext uri="{BB962C8B-B14F-4D97-AF65-F5344CB8AC3E}">
        <p14:creationId xmlns:p14="http://schemas.microsoft.com/office/powerpoint/2010/main" val="2867318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54" name="Shape 3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action, action</a:t>
            </a:r>
          </a:p>
          <a:p>
            <a:r>
              <a:t>gamma softness</a:t>
            </a:r>
          </a:p>
        </p:txBody>
      </p:sp>
    </p:spTree>
    <p:extLst>
      <p:ext uri="{BB962C8B-B14F-4D97-AF65-F5344CB8AC3E}">
        <p14:creationId xmlns:p14="http://schemas.microsoft.com/office/powerpoint/2010/main" val="4159663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54" name="Shape 3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action, action</a:t>
            </a:r>
          </a:p>
          <a:p>
            <a:r>
              <a:t>gamma softness</a:t>
            </a:r>
          </a:p>
        </p:txBody>
      </p:sp>
    </p:spTree>
    <p:extLst>
      <p:ext uri="{BB962C8B-B14F-4D97-AF65-F5344CB8AC3E}">
        <p14:creationId xmlns:p14="http://schemas.microsoft.com/office/powerpoint/2010/main" val="2149707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4" name="Shape 30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action, action</a:t>
            </a:r>
          </a:p>
          <a:p>
            <a:r>
              <a:t>gamma softness</a:t>
            </a:r>
          </a:p>
        </p:txBody>
      </p:sp>
    </p:spTree>
    <p:extLst>
      <p:ext uri="{BB962C8B-B14F-4D97-AF65-F5344CB8AC3E}">
        <p14:creationId xmlns:p14="http://schemas.microsoft.com/office/powerpoint/2010/main" val="2979203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Taylor 展開とのanalogy</a:t>
            </a:r>
          </a:p>
        </p:txBody>
      </p:sp>
    </p:spTree>
    <p:extLst>
      <p:ext uri="{BB962C8B-B14F-4D97-AF65-F5344CB8AC3E}">
        <p14:creationId xmlns:p14="http://schemas.microsoft.com/office/powerpoint/2010/main" val="695599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5B1C07-5A50-4DFE-B55F-6D1ECDB9B8C4}" type="slidenum">
              <a:rPr lang="ja-JP" altLang="en-US" smtClean="0"/>
              <a:pPr>
                <a:defRPr/>
              </a:pPr>
              <a:t>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69482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5C5B7-DAD2-4E2D-BE11-24810176E220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BE20C-3C92-49BA-9210-CC71EE4F734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7F870-09CC-4020-94FA-6F228B174953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4519-93A0-47FC-B13E-8B25FF83737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85DD7-2B22-4435-BB09-B41A4A495F55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581D8-4350-4CB8-A564-03FB998063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9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400228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CB16-63E8-4E7F-8777-063FC5CFEA97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E17C0-0A81-4969-AAD1-D72DA183094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85918-0859-47C7-B282-CEF6A5917FA5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15C7D-6E80-458B-AC19-CF598273A7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F8238-CFAD-4F0A-82ED-792E34401348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50319-1E1E-46BB-9534-1CFABE8DA51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F6E63-3527-4A88-BDC8-AD3FE8261D39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4F927-A8BE-400E-9E49-8AA49FC072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78CEA-BBB8-44A8-A1A2-35D80AD137C7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E77BD-1597-4CF2-A4F9-5375450A393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C6DA9-7958-475B-92AF-3C8BEFFBA1A0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E63D6-E4FC-4201-9A66-52F4EB6A45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8215A-5FF1-4358-80AE-3543D7065FDC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CC710-D62A-4DB0-BEE6-BCC35374BA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CA2A5-973C-40A9-849E-ECACEE428EEA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52F25-DA61-45E4-B066-7EA774B603A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4662492-DDF7-4B16-A25A-5FD0961C5D48}" type="datetime1">
              <a:rPr lang="ja-JP" altLang="en-US" smtClean="0"/>
              <a:pPr>
                <a:defRPr/>
              </a:pPr>
              <a:t>2022/6/27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2FF5795-BB37-4B67-AFB2-DFB6FCDBEDE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4" r:id="rId2"/>
    <p:sldLayoutId id="2147483853" r:id="rId3"/>
    <p:sldLayoutId id="2147483852" r:id="rId4"/>
    <p:sldLayoutId id="2147483851" r:id="rId5"/>
    <p:sldLayoutId id="2147483850" r:id="rId6"/>
    <p:sldLayoutId id="2147483849" r:id="rId7"/>
    <p:sldLayoutId id="2147483848" r:id="rId8"/>
    <p:sldLayoutId id="2147483847" r:id="rId9"/>
    <p:sldLayoutId id="2147483846" r:id="rId10"/>
    <p:sldLayoutId id="2147483845" r:id="rId11"/>
    <p:sldLayoutId id="214748452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tiff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tiff"/><Relationship Id="rId5" Type="http://schemas.openxmlformats.org/officeDocument/2006/relationships/image" Target="../media/image66.tiff"/><Relationship Id="rId4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243013" y="364826"/>
            <a:ext cx="56769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ja-JP" sz="2000" dirty="0">
                <a:latin typeface="Arial" panose="020B0604020202020204" pitchFamily="34" charset="0"/>
                <a:ea typeface="MS PMincho" panose="02020600040205080304" pitchFamily="18" charset="-128"/>
                <a:cs typeface="Arial" panose="020B0604020202020204" pitchFamily="34" charset="0"/>
              </a:rPr>
              <a:t>Santiago de Compostela</a:t>
            </a:r>
          </a:p>
          <a:p>
            <a:pPr algn="r">
              <a:defRPr/>
            </a:pPr>
            <a:r>
              <a:rPr lang="en-US" altLang="ja-JP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June 27 (27-1), 2022</a:t>
            </a:r>
            <a:r>
              <a:rPr lang="en-US" altLang="ja-JP" sz="20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</p:txBody>
      </p:sp>
      <p:graphicFrame>
        <p:nvGraphicFramePr>
          <p:cNvPr id="16" name="Object 6"/>
          <p:cNvGraphicFramePr>
            <a:graphicFrameLocks noChangeAspect="1"/>
          </p:cNvGraphicFramePr>
          <p:nvPr/>
        </p:nvGraphicFramePr>
        <p:xfrm>
          <a:off x="1560567" y="4828365"/>
          <a:ext cx="2417990" cy="789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写真" r:id="rId2" imgW="5152381" imgH="1838095" progId="MSPhotoEd.3">
                  <p:embed/>
                </p:oleObj>
              </mc:Choice>
              <mc:Fallback>
                <p:oleObj name="Photo Editor 写真" r:id="rId2" imgW="5152381" imgH="1838095" progId="MSPhotoEd.3">
                  <p:embed/>
                  <p:pic>
                    <p:nvPicPr>
                      <p:cNvPr id="1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0567" y="4828365"/>
                        <a:ext cx="2417990" cy="7899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図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589" y="4890919"/>
            <a:ext cx="1883593" cy="50229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599" y="4830459"/>
            <a:ext cx="707568" cy="71767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62D47D-96FC-754D-A89C-92DF20A9432D}"/>
              </a:ext>
            </a:extLst>
          </p:cNvPr>
          <p:cNvSpPr txBox="1"/>
          <p:nvPr/>
        </p:nvSpPr>
        <p:spPr>
          <a:xfrm>
            <a:off x="82371" y="38281"/>
            <a:ext cx="8837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000" dirty="0">
                <a:latin typeface="Arial" panose="020B0604020202020204" pitchFamily="34" charset="0"/>
                <a:ea typeface="MS PMincho" panose="02020600040205080304" pitchFamily="18" charset="-128"/>
                <a:cs typeface="Arial" panose="020B0604020202020204" pitchFamily="34" charset="0"/>
              </a:rPr>
              <a:t>DREB2022</a:t>
            </a:r>
            <a:endParaRPr lang="ja-JP" altLang="en-US" sz="2000">
              <a:latin typeface="Arial" panose="020B0604020202020204" pitchFamily="34" charset="0"/>
              <a:ea typeface="MS PMincho" panose="02020600040205080304" pitchFamily="18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D39063-EDD4-0846-8EF8-B9AEE74C3C95}"/>
              </a:ext>
            </a:extLst>
          </p:cNvPr>
          <p:cNvSpPr txBox="1"/>
          <p:nvPr/>
        </p:nvSpPr>
        <p:spPr>
          <a:xfrm>
            <a:off x="151559" y="5623987"/>
            <a:ext cx="88408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work was supported also by MEXT as “Program for Promoting Researches on the </a:t>
            </a:r>
          </a:p>
          <a:p>
            <a:r>
              <a:rPr lang="en-US" altLang="ja-JP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Supercomputer </a:t>
            </a:r>
            <a:r>
              <a:rPr lang="en-US" altLang="ja-JP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Fugaku</a:t>
            </a:r>
            <a:r>
              <a:rPr lang="en-US" altLang="ja-JP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(Simulation for basic science: from fundamental laws of particles to </a:t>
            </a:r>
          </a:p>
          <a:p>
            <a:r>
              <a:rPr lang="en-US" altLang="ja-JP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creation of nuclei) and “Priority Issue on post-K computer” (Elucidation of the Fundamental </a:t>
            </a:r>
          </a:p>
          <a:p>
            <a:r>
              <a:rPr lang="en-US" altLang="ja-JP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Laws and Evolution of the Universe), and by </a:t>
            </a:r>
            <a:r>
              <a:rPr lang="en-US" altLang="ja-JP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JICFuS</a:t>
            </a:r>
            <a:r>
              <a:rPr lang="en-US" altLang="ja-JP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1" lang="ja-JP" altLang="en-US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84AD07-D52B-FE42-B9D5-9ED5DA9DC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61" y="274546"/>
            <a:ext cx="1691486" cy="116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9789ACF-83FD-0447-AE7D-FAC6D79B59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438" y="4828365"/>
            <a:ext cx="1333636" cy="66463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EEB2CD1-7655-B647-940E-C157CCDC8304}"/>
              </a:ext>
            </a:extLst>
          </p:cNvPr>
          <p:cNvSpPr txBox="1"/>
          <p:nvPr/>
        </p:nvSpPr>
        <p:spPr>
          <a:xfrm>
            <a:off x="710942" y="1957416"/>
            <a:ext cx="75803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altLang="ja-JP" sz="3200" b="1" i="1" dirty="0">
                <a:solidFill>
                  <a:srgbClr val="0070C0"/>
                </a:solidFill>
                <a:latin typeface="Palatino" pitchFamily="2" charset="0"/>
                <a:ea typeface="Palatino" pitchFamily="2" charset="0"/>
              </a:rPr>
              <a:t>What locates neutron</a:t>
            </a:r>
            <a:r>
              <a:rPr lang="ja-JP" altLang="en-US" sz="3200" b="1" i="1">
                <a:solidFill>
                  <a:srgbClr val="0070C0"/>
                </a:solidFill>
                <a:latin typeface="Palatino" pitchFamily="2" charset="0"/>
                <a:ea typeface="Palatino" pitchFamily="2" charset="0"/>
              </a:rPr>
              <a:t> </a:t>
            </a:r>
            <a:r>
              <a:rPr lang="en-US" altLang="ja-JP" sz="3200" b="1" i="1" dirty="0">
                <a:solidFill>
                  <a:srgbClr val="0070C0"/>
                </a:solidFill>
                <a:latin typeface="Palatino" pitchFamily="2" charset="0"/>
                <a:ea typeface="Palatino" pitchFamily="2" charset="0"/>
              </a:rPr>
              <a:t>driplines ?</a:t>
            </a:r>
            <a:br>
              <a:rPr lang="en" altLang="ja-JP" sz="3200" b="1" i="1" dirty="0">
                <a:solidFill>
                  <a:srgbClr val="0070C0"/>
                </a:solidFill>
                <a:latin typeface="Palatino" pitchFamily="2" charset="0"/>
                <a:ea typeface="Palatino" pitchFamily="2" charset="0"/>
              </a:rPr>
            </a:br>
            <a:br>
              <a:rPr lang="en-US" altLang="ja-JP" sz="3200" b="1" i="1" dirty="0">
                <a:solidFill>
                  <a:srgbClr val="0000FF"/>
                </a:solidFill>
                <a:latin typeface="Palatino" pitchFamily="2" charset="0"/>
                <a:ea typeface="Palatino" pitchFamily="2" charset="0"/>
              </a:rPr>
            </a:br>
            <a:r>
              <a:rPr lang="en-US" altLang="ja-JP" sz="2000" dirty="0" err="1">
                <a:solidFill>
                  <a:srgbClr val="0070C0"/>
                </a:solidFill>
                <a:latin typeface="Comic Sans MS" panose="030F0902030302020204" pitchFamily="66" charset="0"/>
              </a:rPr>
              <a:t>Takaharu</a:t>
            </a:r>
            <a:r>
              <a:rPr lang="en-US" altLang="ja-JP" sz="2000" dirty="0">
                <a:solidFill>
                  <a:srgbClr val="0070C0"/>
                </a:solidFill>
                <a:latin typeface="Comic Sans MS" panose="030F0902030302020204" pitchFamily="66" charset="0"/>
              </a:rPr>
              <a:t> Otsuka</a:t>
            </a:r>
            <a:endParaRPr kumimoji="1" lang="en-US" altLang="ja-JP" sz="20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19AF9D1-989E-E446-9932-82F8FE583823}"/>
              </a:ext>
            </a:extLst>
          </p:cNvPr>
          <p:cNvSpPr txBox="1"/>
          <p:nvPr/>
        </p:nvSpPr>
        <p:spPr>
          <a:xfrm>
            <a:off x="716046" y="4044626"/>
            <a:ext cx="77119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kumimoji="1"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Tsunoda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T. </a:t>
            </a:r>
            <a:r>
              <a:rPr kumimoji="1"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Takayanagi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 Shimizu, T. Suzuki, Y. </a:t>
            </a:r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Utsuno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Ueno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U. Tokyo, CNS, Sophia U., JAEA, RIKEN, Nihon U.</a:t>
            </a:r>
          </a:p>
        </p:txBody>
      </p:sp>
    </p:spTree>
    <p:extLst>
      <p:ext uri="{BB962C8B-B14F-4D97-AF65-F5344CB8AC3E}">
        <p14:creationId xmlns:p14="http://schemas.microsoft.com/office/powerpoint/2010/main" val="33723151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BD12BFE-D1D3-5441-84A3-F596B86B2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8E63D6-E4FC-4201-9A66-52F4EB6A453B}" type="slidenum">
              <a:rPr lang="ja-JP" altLang="en-US" smtClean="0"/>
              <a:pPr>
                <a:defRPr/>
              </a:pPr>
              <a:t>10</a:t>
            </a:fld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24570C0-1979-8742-BEC9-5B1B06D3C762}"/>
              </a:ext>
            </a:extLst>
          </p:cNvPr>
          <p:cNvSpPr txBox="1"/>
          <p:nvPr/>
        </p:nvSpPr>
        <p:spPr>
          <a:xfrm>
            <a:off x="2680296" y="1484784"/>
            <a:ext cx="3783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i="1" dirty="0"/>
              <a:t>Dripline mechanism</a:t>
            </a:r>
            <a:endParaRPr kumimoji="1" lang="ja-JP" altLang="en-US" sz="320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BFF6B0B-B977-926F-640C-13EBB925E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688" y="4029077"/>
            <a:ext cx="6984776" cy="182882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26085F4-2442-A2A2-BAE3-640157FDE62E}"/>
              </a:ext>
            </a:extLst>
          </p:cNvPr>
          <p:cNvSpPr txBox="1"/>
          <p:nvPr/>
        </p:nvSpPr>
        <p:spPr>
          <a:xfrm>
            <a:off x="888523" y="3318185"/>
            <a:ext cx="7366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/>
              <a:t>Driplines known for F and Ne, and most likely for Na.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3809286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四角形"/>
          <p:cNvSpPr/>
          <p:nvPr/>
        </p:nvSpPr>
        <p:spPr>
          <a:xfrm>
            <a:off x="2584909" y="825844"/>
            <a:ext cx="702091" cy="7172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804F9E3-2ED2-ED44-9D93-463BD37A6E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330" y="679117"/>
            <a:ext cx="3024336" cy="170812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F7240C0-69BB-7A4A-95A6-74FFFC8193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3448"/>
            <a:ext cx="4427984" cy="7265806"/>
          </a:xfrm>
          <a:prstGeom prst="rect">
            <a:avLst/>
          </a:prstGeom>
        </p:spPr>
      </p:pic>
      <p:sp>
        <p:nvSpPr>
          <p:cNvPr id="344" name="Anatomy of interaction"/>
          <p:cNvSpPr txBox="1">
            <a:spLocks noGrp="1"/>
          </p:cNvSpPr>
          <p:nvPr>
            <p:ph type="title"/>
          </p:nvPr>
        </p:nvSpPr>
        <p:spPr>
          <a:xfrm>
            <a:off x="2791409" y="69502"/>
            <a:ext cx="6351608" cy="372532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Ground-state energy is decomposed (EEdf1 int.)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446503-63F2-C04E-8FC0-817D092AB222}"/>
              </a:ext>
            </a:extLst>
          </p:cNvPr>
          <p:cNvSpPr txBox="1"/>
          <p:nvPr/>
        </p:nvSpPr>
        <p:spPr>
          <a:xfrm>
            <a:off x="4464095" y="2632761"/>
            <a:ext cx="4678922" cy="2737544"/>
          </a:xfrm>
          <a:prstGeom prst="rect">
            <a:avLst/>
          </a:prstGeom>
          <a:solidFill>
            <a:srgbClr val="FFF3C0"/>
          </a:solidFill>
        </p:spPr>
        <p:txBody>
          <a:bodyPr wrap="square" rtlCol="0">
            <a:spAutoFit/>
          </a:bodyPr>
          <a:lstStyle/>
          <a:p>
            <a:pPr>
              <a:lnSpc>
                <a:spcPts val="3460"/>
              </a:lnSpc>
            </a:pPr>
            <a:r>
              <a:rPr kumimoji="1" lang="en-US" altLang="ja-JP" sz="2000" dirty="0">
                <a:latin typeface="Comic Sans MS" panose="030F0902030302020204" pitchFamily="66" charset="0"/>
              </a:rPr>
              <a:t>The </a:t>
            </a:r>
            <a:r>
              <a:rPr kumimoji="1" lang="en-US" altLang="ja-JP" sz="2000" dirty="0">
                <a:solidFill>
                  <a:srgbClr val="00B050"/>
                </a:solidFill>
                <a:latin typeface="Comic Sans MS" panose="030F0902030302020204" pitchFamily="66" charset="0"/>
              </a:rPr>
              <a:t>monopole</a:t>
            </a:r>
            <a:r>
              <a:rPr kumimoji="1" lang="en-US" altLang="ja-JP" sz="2000" dirty="0">
                <a:latin typeface="Comic Sans MS" panose="030F0902030302020204" pitchFamily="66" charset="0"/>
              </a:rPr>
              <a:t> effect (</a:t>
            </a:r>
            <a:r>
              <a:rPr kumimoji="1" lang="en-US" altLang="ja-JP" sz="2000" dirty="0">
                <a:solidFill>
                  <a:srgbClr val="00B050"/>
                </a:solidFill>
                <a:latin typeface="Comic Sans MS" panose="030F0902030302020204" pitchFamily="66" charset="0"/>
              </a:rPr>
              <a:t>lower</a:t>
            </a:r>
            <a:r>
              <a:rPr kumimoji="1" lang="en-US" altLang="ja-JP" sz="2000" dirty="0">
                <a:latin typeface="Comic Sans MS" panose="030F0902030302020204" pitchFamily="66" charset="0"/>
              </a:rPr>
              <a:t> </a:t>
            </a:r>
            <a:r>
              <a:rPr kumimoji="1" lang="en-US" altLang="ja-JP" sz="2000" dirty="0">
                <a:solidFill>
                  <a:srgbClr val="00B050"/>
                </a:solidFill>
                <a:latin typeface="Comic Sans MS" panose="030F0902030302020204" pitchFamily="66" charset="0"/>
              </a:rPr>
              <a:t>edge of green part</a:t>
            </a:r>
            <a:r>
              <a:rPr kumimoji="1" lang="en-US" altLang="ja-JP" sz="2000" dirty="0">
                <a:latin typeface="Comic Sans MS" panose="030F0902030302020204" pitchFamily="66" charset="0"/>
              </a:rPr>
              <a:t>) lowers the energy as a function of </a:t>
            </a:r>
            <a:r>
              <a:rPr kumimoji="1" lang="en-US" altLang="ja-JP" sz="2000" i="1" dirty="0">
                <a:latin typeface="Comic Sans MS" panose="030F0902030302020204" pitchFamily="66" charset="0"/>
              </a:rPr>
              <a:t>N</a:t>
            </a:r>
            <a:r>
              <a:rPr kumimoji="1" lang="en-US" altLang="ja-JP" sz="2000" dirty="0">
                <a:latin typeface="Comic Sans MS" panose="030F0902030302020204" pitchFamily="66" charset="0"/>
              </a:rPr>
              <a:t>, and its </a:t>
            </a:r>
            <a:r>
              <a:rPr kumimoji="1" lang="en-US" altLang="ja-JP" sz="2000" dirty="0">
                <a:solidFill>
                  <a:srgbClr val="00B050"/>
                </a:solidFill>
                <a:latin typeface="Comic Sans MS" panose="030F0902030302020204" pitchFamily="66" charset="0"/>
              </a:rPr>
              <a:t>slope</a:t>
            </a:r>
            <a:r>
              <a:rPr kumimoji="1" lang="en-US" altLang="ja-JP" sz="2000" dirty="0">
                <a:latin typeface="Comic Sans MS" panose="030F0902030302020204" pitchFamily="66" charset="0"/>
              </a:rPr>
              <a:t> becomes </a:t>
            </a:r>
            <a:r>
              <a:rPr kumimoji="1" lang="en-US" altLang="ja-JP" sz="2000" dirty="0">
                <a:solidFill>
                  <a:srgbClr val="00B050"/>
                </a:solidFill>
                <a:latin typeface="Comic Sans MS" panose="030F0902030302020204" pitchFamily="66" charset="0"/>
              </a:rPr>
              <a:t>steeper </a:t>
            </a:r>
            <a:r>
              <a:rPr lang="en-US" altLang="ja-JP" sz="2000" dirty="0">
                <a:solidFill>
                  <a:srgbClr val="00B050"/>
                </a:solidFill>
                <a:latin typeface="Comic Sans MS" panose="030F0902030302020204" pitchFamily="66" charset="0"/>
              </a:rPr>
              <a:t>as </a:t>
            </a:r>
            <a:r>
              <a:rPr lang="en-US" altLang="ja-JP" sz="2000" i="1" dirty="0">
                <a:solidFill>
                  <a:srgbClr val="00B050"/>
                </a:solidFill>
                <a:latin typeface="Comic Sans MS" panose="030F0902030302020204" pitchFamily="66" charset="0"/>
              </a:rPr>
              <a:t>Z </a:t>
            </a:r>
            <a:r>
              <a:rPr lang="en-US" altLang="ja-JP" sz="2000" i="1" dirty="0">
                <a:latin typeface="Comic Sans MS" panose="030F0902030302020204" pitchFamily="66" charset="0"/>
              </a:rPr>
              <a:t> </a:t>
            </a:r>
            <a:r>
              <a:rPr lang="en-US" altLang="ja-JP" sz="2000" dirty="0">
                <a:latin typeface="Comic Sans MS" panose="030F0902030302020204" pitchFamily="66" charset="0"/>
              </a:rPr>
              <a:t>because of the </a:t>
            </a:r>
            <a:r>
              <a:rPr lang="en-US" altLang="ja-JP" sz="2000" dirty="0">
                <a:solidFill>
                  <a:srgbClr val="00B050"/>
                </a:solidFill>
                <a:latin typeface="Comic Sans MS" panose="030F0902030302020204" pitchFamily="66" charset="0"/>
              </a:rPr>
              <a:t>p-n</a:t>
            </a:r>
            <a:r>
              <a:rPr lang="en-US" altLang="ja-JP" sz="2000" dirty="0">
                <a:latin typeface="Comic Sans MS" panose="030F0902030302020204" pitchFamily="66" charset="0"/>
              </a:rPr>
              <a:t> </a:t>
            </a:r>
            <a:r>
              <a:rPr lang="en-US" altLang="ja-JP" sz="2000" dirty="0">
                <a:solidFill>
                  <a:srgbClr val="00B050"/>
                </a:solidFill>
                <a:latin typeface="Comic Sans MS" panose="030F0902030302020204" pitchFamily="66" charset="0"/>
              </a:rPr>
              <a:t>monopole int., </a:t>
            </a:r>
            <a:r>
              <a:rPr lang="en-US" altLang="ja-JP" sz="2000" dirty="0">
                <a:latin typeface="Comic Sans MS" panose="030F0902030302020204" pitchFamily="66" charset="0"/>
              </a:rPr>
              <a:t>as shown by </a:t>
            </a:r>
            <a:r>
              <a:rPr lang="en-US" altLang="ja-JP" sz="2000" dirty="0">
                <a:solidFill>
                  <a:srgbClr val="00B050"/>
                </a:solidFill>
                <a:latin typeface="Comic Sans MS" panose="030F0902030302020204" pitchFamily="66" charset="0"/>
              </a:rPr>
              <a:t>three lines </a:t>
            </a:r>
            <a:r>
              <a:rPr lang="en-US" altLang="ja-JP" sz="2000" dirty="0">
                <a:latin typeface="Comic Sans MS" panose="030F0902030302020204" pitchFamily="66" charset="0"/>
              </a:rPr>
              <a:t>fitted to different slopes.  </a:t>
            </a:r>
            <a:endParaRPr kumimoji="1" lang="en-US" altLang="ja-JP" sz="2000" dirty="0">
              <a:latin typeface="Comic Sans MS" panose="030F0902030302020204" pitchFamily="66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3C84D11-B9D5-D94A-865A-AA84C3AB01FE}"/>
              </a:ext>
            </a:extLst>
          </p:cNvPr>
          <p:cNvSpPr txBox="1"/>
          <p:nvPr/>
        </p:nvSpPr>
        <p:spPr>
          <a:xfrm>
            <a:off x="4495115" y="5618952"/>
            <a:ext cx="4572000" cy="942181"/>
          </a:xfrm>
          <a:prstGeom prst="rect">
            <a:avLst/>
          </a:prstGeom>
          <a:solidFill>
            <a:srgbClr val="B7FFD5"/>
          </a:solidFill>
        </p:spPr>
        <p:txBody>
          <a:bodyPr wrap="square" rtlCol="0">
            <a:spAutoFit/>
          </a:bodyPr>
          <a:lstStyle/>
          <a:p>
            <a:pPr>
              <a:lnSpc>
                <a:spcPts val="3460"/>
              </a:lnSpc>
            </a:pPr>
            <a:r>
              <a:rPr kumimoji="1" lang="en-US" altLang="ja-JP" sz="2000" dirty="0">
                <a:latin typeface="Comic Sans MS" panose="030F0902030302020204" pitchFamily="66" charset="0"/>
              </a:rPr>
              <a:t>The </a:t>
            </a:r>
            <a:r>
              <a:rPr kumimoji="1" lang="en-US" altLang="ja-JP" sz="2000" dirty="0">
                <a:solidFill>
                  <a:srgbClr val="FF0000"/>
                </a:solidFill>
                <a:latin typeface="Comic Sans MS" panose="030F0902030302020204" pitchFamily="66" charset="0"/>
              </a:rPr>
              <a:t>rest</a:t>
            </a:r>
            <a:r>
              <a:rPr kumimoji="1" lang="en-US" altLang="ja-JP" sz="2000" dirty="0">
                <a:latin typeface="Comic Sans MS" panose="030F0902030302020204" pitchFamily="66" charset="0"/>
              </a:rPr>
              <a:t> (~quadrupole deformation) </a:t>
            </a:r>
          </a:p>
          <a:p>
            <a:pPr>
              <a:lnSpc>
                <a:spcPts val="3460"/>
              </a:lnSpc>
            </a:pPr>
            <a:r>
              <a:rPr lang="en-US" altLang="ja-JP" sz="2000" dirty="0">
                <a:latin typeface="Comic Sans MS" panose="030F0902030302020204" pitchFamily="66" charset="0"/>
              </a:rPr>
              <a:t>effect (</a:t>
            </a:r>
            <a:r>
              <a:rPr lang="en-US" altLang="ja-JP" sz="2000" dirty="0">
                <a:solidFill>
                  <a:srgbClr val="FF0000"/>
                </a:solidFill>
                <a:latin typeface="Comic Sans MS" panose="030F0902030302020204" pitchFamily="66" charset="0"/>
              </a:rPr>
              <a:t>red part</a:t>
            </a:r>
            <a:r>
              <a:rPr lang="en-US" altLang="ja-JP" sz="2000" dirty="0">
                <a:latin typeface="Comic Sans MS" panose="030F0902030302020204" pitchFamily="66" charset="0"/>
              </a:rPr>
              <a:t>) varies locally</a:t>
            </a:r>
            <a:r>
              <a:rPr kumimoji="1" lang="en-US" altLang="ja-JP" sz="2000" dirty="0">
                <a:latin typeface="Comic Sans MS" panose="030F0902030302020204" pitchFamily="66" charset="0"/>
              </a:rPr>
              <a:t>.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8F94D92-D66C-BF4A-A5B3-01537467FA6F}"/>
              </a:ext>
            </a:extLst>
          </p:cNvPr>
          <p:cNvSpPr/>
          <p:nvPr/>
        </p:nvSpPr>
        <p:spPr>
          <a:xfrm>
            <a:off x="4531331" y="2020505"/>
            <a:ext cx="4445992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CD3605-F6D6-C94E-8BA8-A330D983ACC0}"/>
              </a:ext>
            </a:extLst>
          </p:cNvPr>
          <p:cNvSpPr txBox="1"/>
          <p:nvPr/>
        </p:nvSpPr>
        <p:spPr>
          <a:xfrm>
            <a:off x="6288495" y="2052704"/>
            <a:ext cx="2778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rest (quadrupole </a:t>
            </a:r>
            <a:r>
              <a:rPr kumimoji="1" lang="en-US" altLang="ja-JP" sz="2000" i="1" dirty="0" err="1"/>
              <a:t>etc</a:t>
            </a:r>
            <a:r>
              <a:rPr kumimoji="1" lang="en-US" altLang="ja-JP" sz="2000" dirty="0"/>
              <a:t>)</a:t>
            </a:r>
            <a:endParaRPr kumimoji="1" lang="ja-JP" altLang="en-US" sz="200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DF4B725-3B74-1E4E-8598-2F0EDD5577D7}"/>
              </a:ext>
            </a:extLst>
          </p:cNvPr>
          <p:cNvSpPr/>
          <p:nvPr/>
        </p:nvSpPr>
        <p:spPr>
          <a:xfrm>
            <a:off x="5791033" y="2199773"/>
            <a:ext cx="392706" cy="13574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右中かっこ 5">
            <a:extLst>
              <a:ext uri="{FF2B5EF4-FFF2-40B4-BE49-F238E27FC236}">
                <a16:creationId xmlns:a16="http://schemas.microsoft.com/office/drawing/2014/main" id="{147FCCC7-0306-0948-86A2-122488E3BD01}"/>
              </a:ext>
            </a:extLst>
          </p:cNvPr>
          <p:cNvSpPr/>
          <p:nvPr/>
        </p:nvSpPr>
        <p:spPr>
          <a:xfrm>
            <a:off x="7569794" y="644399"/>
            <a:ext cx="216022" cy="108012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919A587-F50F-2A4F-8E46-7C917A76CC7F}"/>
              </a:ext>
            </a:extLst>
          </p:cNvPr>
          <p:cNvSpPr txBox="1"/>
          <p:nvPr/>
        </p:nvSpPr>
        <p:spPr>
          <a:xfrm>
            <a:off x="7785816" y="870692"/>
            <a:ext cx="1274708" cy="646331"/>
          </a:xfrm>
          <a:prstGeom prst="rect">
            <a:avLst/>
          </a:prstGeom>
          <a:solidFill>
            <a:srgbClr val="F5FFCA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2060"/>
                </a:solidFill>
              </a:rPr>
              <a:t>monopole-</a:t>
            </a:r>
          </a:p>
          <a:p>
            <a:r>
              <a:rPr lang="en-US" altLang="ja-JP" dirty="0">
                <a:solidFill>
                  <a:srgbClr val="002060"/>
                </a:solidFill>
              </a:rPr>
              <a:t>   </a:t>
            </a:r>
            <a:r>
              <a:rPr kumimoji="1" lang="en-US" altLang="ja-JP" dirty="0">
                <a:solidFill>
                  <a:srgbClr val="002060"/>
                </a:solidFill>
              </a:rPr>
              <a:t>type</a:t>
            </a:r>
            <a:endParaRPr kumimoji="1" lang="ja-JP" altLang="en-US">
              <a:solidFill>
                <a:srgbClr val="002060"/>
              </a:solidFill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FB4521A-B9F0-E243-A73F-198A9ABFE25A}"/>
              </a:ext>
            </a:extLst>
          </p:cNvPr>
          <p:cNvCxnSpPr>
            <a:cxnSpLocks/>
          </p:cNvCxnSpPr>
          <p:nvPr/>
        </p:nvCxnSpPr>
        <p:spPr>
          <a:xfrm>
            <a:off x="1030337" y="1710000"/>
            <a:ext cx="3253631" cy="175956"/>
          </a:xfrm>
          <a:prstGeom prst="line">
            <a:avLst/>
          </a:prstGeom>
          <a:ln w="28575">
            <a:solidFill>
              <a:srgbClr val="FF00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E5614CA8-3163-4445-9CAF-8B7622C30B41}"/>
              </a:ext>
            </a:extLst>
          </p:cNvPr>
          <p:cNvCxnSpPr>
            <a:cxnSpLocks/>
          </p:cNvCxnSpPr>
          <p:nvPr/>
        </p:nvCxnSpPr>
        <p:spPr>
          <a:xfrm>
            <a:off x="1030337" y="3383459"/>
            <a:ext cx="3253631" cy="381893"/>
          </a:xfrm>
          <a:prstGeom prst="line">
            <a:avLst/>
          </a:prstGeom>
          <a:ln w="28575">
            <a:solidFill>
              <a:srgbClr val="1A01F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544962E-D7FD-6C4F-A745-CFDBB21AB950}"/>
              </a:ext>
            </a:extLst>
          </p:cNvPr>
          <p:cNvCxnSpPr>
            <a:cxnSpLocks/>
          </p:cNvCxnSpPr>
          <p:nvPr/>
        </p:nvCxnSpPr>
        <p:spPr>
          <a:xfrm>
            <a:off x="1030337" y="5076000"/>
            <a:ext cx="3253631" cy="54295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2DF86E6-2010-5F4C-B690-DE5482954540}"/>
              </a:ext>
            </a:extLst>
          </p:cNvPr>
          <p:cNvCxnSpPr>
            <a:cxnSpLocks/>
          </p:cNvCxnSpPr>
          <p:nvPr/>
        </p:nvCxnSpPr>
        <p:spPr>
          <a:xfrm>
            <a:off x="1030337" y="5060022"/>
            <a:ext cx="3253631" cy="175956"/>
          </a:xfrm>
          <a:prstGeom prst="line">
            <a:avLst/>
          </a:prstGeom>
          <a:ln w="28575">
            <a:solidFill>
              <a:srgbClr val="FF00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EC30B97C-CCF2-2048-9491-FCFDED94E203}"/>
              </a:ext>
            </a:extLst>
          </p:cNvPr>
          <p:cNvCxnSpPr>
            <a:cxnSpLocks/>
          </p:cNvCxnSpPr>
          <p:nvPr/>
        </p:nvCxnSpPr>
        <p:spPr>
          <a:xfrm>
            <a:off x="1045049" y="5076000"/>
            <a:ext cx="3253631" cy="381893"/>
          </a:xfrm>
          <a:prstGeom prst="line">
            <a:avLst/>
          </a:prstGeom>
          <a:ln w="28575">
            <a:solidFill>
              <a:srgbClr val="1A01F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B63321B-08D4-084B-BD2D-C2C0211A488D}"/>
              </a:ext>
            </a:extLst>
          </p:cNvPr>
          <p:cNvSpPr txBox="1"/>
          <p:nvPr/>
        </p:nvSpPr>
        <p:spPr>
          <a:xfrm>
            <a:off x="2792392" y="776583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>
                <a:solidFill>
                  <a:srgbClr val="FF0000"/>
                </a:solidFill>
              </a:rPr>
              <a:t>dripline</a:t>
            </a:r>
            <a:endParaRPr kumimoji="1" lang="ja-JP" altLang="en-US" i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08127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Anatomy of interaction"/>
          <p:cNvSpPr txBox="1">
            <a:spLocks noGrp="1"/>
          </p:cNvSpPr>
          <p:nvPr>
            <p:ph type="title"/>
          </p:nvPr>
        </p:nvSpPr>
        <p:spPr>
          <a:xfrm>
            <a:off x="2034678" y="11678"/>
            <a:ext cx="5038661" cy="472867"/>
          </a:xfrm>
          <a:prstGeom prst="rect">
            <a:avLst/>
          </a:prstGeo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Decomposition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Hamiltonian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0" name="/18"/>
          <p:cNvSpPr txBox="1"/>
          <p:nvPr/>
        </p:nvSpPr>
        <p:spPr>
          <a:xfrm>
            <a:off x="7813840" y="6611801"/>
            <a:ext cx="925638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r>
              <a:rPr sz="1266"/>
              <a:t>/18</a:t>
            </a:r>
          </a:p>
        </p:txBody>
      </p:sp>
      <p:pic>
        <p:nvPicPr>
          <p:cNvPr id="311" name="texclip20181024161423.png" descr="texclip20181024161423.png"/>
          <p:cNvPicPr>
            <a:picLocks noChangeAspect="1"/>
          </p:cNvPicPr>
          <p:nvPr/>
        </p:nvPicPr>
        <p:blipFill>
          <a:blip r:embed="rId3"/>
          <a:srcRect l="53177"/>
          <a:stretch>
            <a:fillRect/>
          </a:stretch>
        </p:blipFill>
        <p:spPr>
          <a:xfrm>
            <a:off x="2351669" y="1958045"/>
            <a:ext cx="2498825" cy="679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" name="texclip20181024161704.png" descr="texclip201810241617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381" y="1946363"/>
            <a:ext cx="3294187" cy="63703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3" name="texclip20181024161423.png" descr="texclip20181024161423.png"/>
          <p:cNvPicPr>
            <a:picLocks noChangeAspect="1"/>
          </p:cNvPicPr>
          <p:nvPr/>
        </p:nvPicPr>
        <p:blipFill>
          <a:blip r:embed="rId3"/>
          <a:srcRect l="22164" r="51720" b="19292"/>
          <a:stretch>
            <a:fillRect/>
          </a:stretch>
        </p:blipFill>
        <p:spPr>
          <a:xfrm>
            <a:off x="2389497" y="1011109"/>
            <a:ext cx="1423979" cy="560417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bare SPE"/>
          <p:cNvSpPr txBox="1"/>
          <p:nvPr/>
        </p:nvSpPr>
        <p:spPr>
          <a:xfrm>
            <a:off x="327777" y="1030239"/>
            <a:ext cx="1059585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t>bare SPE</a:t>
            </a:r>
          </a:p>
        </p:txBody>
      </p:sp>
      <p:sp>
        <p:nvSpPr>
          <p:cNvPr id="317" name="monopole"/>
          <p:cNvSpPr txBox="1"/>
          <p:nvPr/>
        </p:nvSpPr>
        <p:spPr>
          <a:xfrm>
            <a:off x="272324" y="1976785"/>
            <a:ext cx="1085233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t>monopole</a:t>
            </a:r>
          </a:p>
        </p:txBody>
      </p:sp>
      <p:sp>
        <p:nvSpPr>
          <p:cNvPr id="320" name="四角形"/>
          <p:cNvSpPr/>
          <p:nvPr/>
        </p:nvSpPr>
        <p:spPr>
          <a:xfrm>
            <a:off x="160842" y="871018"/>
            <a:ext cx="8766683" cy="1877932"/>
          </a:xfrm>
          <a:prstGeom prst="rect">
            <a:avLst/>
          </a:prstGeom>
          <a:noFill/>
          <a:ln w="76200" cap="flat">
            <a:solidFill>
              <a:srgbClr val="0433FF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35719" tIns="35719" rIns="35719" bIns="35719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sp>
        <p:nvSpPr>
          <p:cNvPr id="321" name="bare and effective SPE"/>
          <p:cNvSpPr txBox="1"/>
          <p:nvPr/>
        </p:nvSpPr>
        <p:spPr>
          <a:xfrm>
            <a:off x="3416720" y="579741"/>
            <a:ext cx="2752527" cy="441468"/>
          </a:xfrm>
          <a:prstGeom prst="rect">
            <a:avLst/>
          </a:prstGeom>
          <a:solidFill>
            <a:schemeClr val="bg1"/>
          </a:solidFill>
          <a:ln w="28575" cap="flat">
            <a:solidFill>
              <a:srgbClr val="0000FF"/>
            </a:solidFill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numCol="1" anchor="ctr">
            <a:spAutoFit/>
          </a:bodyPr>
          <a:lstStyle>
            <a:lvl1pPr>
              <a:defRPr sz="3200">
                <a:solidFill>
                  <a:srgbClr val="0433FF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pPr algn="ctr"/>
            <a:r>
              <a:rPr lang="en-US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monopole part</a:t>
            </a:r>
            <a:endParaRPr sz="2400" dirty="0">
              <a:solidFill>
                <a:srgbClr val="0000FF"/>
              </a:solidFill>
              <a:latin typeface="Comic Sans MS" panose="030F0902030302020204" pitchFamily="66" charset="0"/>
            </a:endParaRPr>
          </a:p>
        </p:txBody>
      </p:sp>
      <p:grpSp>
        <p:nvGrpSpPr>
          <p:cNvPr id="339" name="グループ"/>
          <p:cNvGrpSpPr/>
          <p:nvPr/>
        </p:nvGrpSpPr>
        <p:grpSpPr>
          <a:xfrm>
            <a:off x="2071921" y="2439226"/>
            <a:ext cx="4832708" cy="2477563"/>
            <a:chOff x="2194043" y="558799"/>
            <a:chExt cx="8651458" cy="4408743"/>
          </a:xfrm>
        </p:grpSpPr>
        <p:grpSp>
          <p:nvGrpSpPr>
            <p:cNvPr id="335" name="グループ"/>
            <p:cNvGrpSpPr/>
            <p:nvPr/>
          </p:nvGrpSpPr>
          <p:grpSpPr>
            <a:xfrm>
              <a:off x="2194043" y="1854803"/>
              <a:ext cx="6084341" cy="3112739"/>
              <a:chOff x="34099" y="168116"/>
              <a:chExt cx="6084339" cy="3112737"/>
            </a:xfrm>
          </p:grpSpPr>
          <p:sp>
            <p:nvSpPr>
              <p:cNvPr id="326" name="線"/>
              <p:cNvSpPr/>
              <p:nvPr/>
            </p:nvSpPr>
            <p:spPr>
              <a:xfrm>
                <a:off x="1666848" y="1576125"/>
                <a:ext cx="1316463" cy="1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/>
              </a:p>
            </p:txBody>
          </p:sp>
          <p:sp>
            <p:nvSpPr>
              <p:cNvPr id="327" name="線"/>
              <p:cNvSpPr/>
              <p:nvPr/>
            </p:nvSpPr>
            <p:spPr>
              <a:xfrm>
                <a:off x="1666848" y="1186854"/>
                <a:ext cx="1316463" cy="1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/>
              </a:p>
            </p:txBody>
          </p:sp>
          <p:sp>
            <p:nvSpPr>
              <p:cNvPr id="328" name="線"/>
              <p:cNvSpPr/>
              <p:nvPr/>
            </p:nvSpPr>
            <p:spPr>
              <a:xfrm>
                <a:off x="1666848" y="665029"/>
                <a:ext cx="1316463" cy="1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/>
              </a:p>
            </p:txBody>
          </p:sp>
          <p:sp>
            <p:nvSpPr>
              <p:cNvPr id="329" name="線"/>
              <p:cNvSpPr/>
              <p:nvPr/>
            </p:nvSpPr>
            <p:spPr>
              <a:xfrm>
                <a:off x="1666848" y="168116"/>
                <a:ext cx="1316463" cy="1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/>
              </a:p>
            </p:txBody>
          </p:sp>
          <p:pic>
            <p:nvPicPr>
              <p:cNvPr id="331" name="shape.pdf" descr="shape.pdf"/>
              <p:cNvPicPr>
                <a:picLocks noChangeAspect="1"/>
              </p:cNvPicPr>
              <p:nvPr/>
            </p:nvPicPr>
            <p:blipFill>
              <a:blip r:embed="rId5"/>
              <a:srcRect t="25550" r="72809" b="11279"/>
              <a:stretch>
                <a:fillRect/>
              </a:stretch>
            </p:blipFill>
            <p:spPr>
              <a:xfrm>
                <a:off x="34099" y="455551"/>
                <a:ext cx="1112707" cy="172450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33" name="monopole"/>
              <p:cNvSpPr/>
              <p:nvPr/>
            </p:nvSpPr>
            <p:spPr>
              <a:xfrm>
                <a:off x="2325079" y="2010852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/>
              <a:p>
                <a:endParaRPr sz="2000" dirty="0">
                  <a:latin typeface="Comic Sans MS" panose="030F0902030302020204" pitchFamily="66" charset="0"/>
                </a:endParaRPr>
              </a:p>
            </p:txBody>
          </p:sp>
          <p:sp>
            <p:nvSpPr>
              <p:cNvPr id="334" name="multipole"/>
              <p:cNvSpPr/>
              <p:nvPr/>
            </p:nvSpPr>
            <p:spPr>
              <a:xfrm>
                <a:off x="4848437" y="324253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/>
              <a:p>
                <a:r>
                  <a:rPr lang="en-US" dirty="0"/>
                  <a:t>   </a:t>
                </a:r>
                <a:endParaRPr lang="en-US" sz="2400" dirty="0"/>
              </a:p>
            </p:txBody>
          </p:sp>
        </p:grpSp>
        <p:sp>
          <p:nvSpPr>
            <p:cNvPr id="337" name="deformation…"/>
            <p:cNvSpPr/>
            <p:nvPr/>
          </p:nvSpPr>
          <p:spPr>
            <a:xfrm>
              <a:off x="9575500" y="558799"/>
              <a:ext cx="1270001" cy="1270002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/>
            <a:p>
              <a:pPr>
                <a:defRPr sz="3200">
                  <a:solidFill>
                    <a:srgbClr val="FF2600"/>
                  </a:solidFill>
                  <a:latin typeface="ヒラギノ角ゴ ProN W6"/>
                  <a:ea typeface="ヒラギノ角ゴ ProN W6"/>
                  <a:cs typeface="ヒラギノ角ゴ ProN W6"/>
                  <a:sym typeface="ヒラギノ角ゴ ProN W6"/>
                </a:defRPr>
              </a:pPr>
              <a:endParaRPr sz="2250" dirty="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8E4D953-7EA8-3A4A-83A2-ECCCDA24B58F}"/>
              </a:ext>
            </a:extLst>
          </p:cNvPr>
          <p:cNvSpPr txBox="1"/>
          <p:nvPr/>
        </p:nvSpPr>
        <p:spPr>
          <a:xfrm>
            <a:off x="4433678" y="3362630"/>
            <a:ext cx="3488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902030302020204" pitchFamily="66" charset="0"/>
              </a:rPr>
              <a:t>monopole: shift of SPE</a:t>
            </a:r>
            <a:endParaRPr kumimoji="1" lang="ja-JP" altLang="en-US" sz="2400">
              <a:solidFill>
                <a:schemeClr val="tx1">
                  <a:lumMod val="85000"/>
                  <a:lumOff val="15000"/>
                </a:schemeClr>
              </a:solidFill>
              <a:latin typeface="Comic Sans MS" panose="030F0902030302020204" pitchFamily="66" charset="0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033B7F7-ECC2-1B44-A1BD-38E179E855B3}"/>
              </a:ext>
            </a:extLst>
          </p:cNvPr>
          <p:cNvGrpSpPr/>
          <p:nvPr/>
        </p:nvGrpSpPr>
        <p:grpSpPr>
          <a:xfrm>
            <a:off x="321867" y="4213279"/>
            <a:ext cx="8766683" cy="1780622"/>
            <a:chOff x="188658" y="2829780"/>
            <a:chExt cx="8766683" cy="1780622"/>
          </a:xfrm>
        </p:grpSpPr>
        <p:sp>
          <p:nvSpPr>
            <p:cNvPr id="318" name="pairing"/>
            <p:cNvSpPr txBox="1"/>
            <p:nvPr/>
          </p:nvSpPr>
          <p:spPr>
            <a:xfrm>
              <a:off x="726431" y="3292300"/>
              <a:ext cx="1262251" cy="441468"/>
            </a:xfrm>
            <a:prstGeom prst="rect">
              <a:avLst/>
            </a:prstGeom>
            <a:ln w="12700">
              <a:solidFill>
                <a:srgbClr val="0000FF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anchor="ctr">
              <a:spAutoFit/>
            </a:bodyPr>
            <a:lstStyle/>
            <a:p>
              <a:pPr algn="ctr"/>
              <a:r>
                <a:rPr sz="2400" dirty="0">
                  <a:solidFill>
                    <a:srgbClr val="0000FF"/>
                  </a:solidFill>
                  <a:latin typeface="Comic Sans MS" panose="030F0902030302020204" pitchFamily="66" charset="0"/>
                </a:rPr>
                <a:t>pairing</a:t>
              </a:r>
            </a:p>
          </p:txBody>
        </p:sp>
        <p:grpSp>
          <p:nvGrpSpPr>
            <p:cNvPr id="325" name="グループ"/>
            <p:cNvGrpSpPr/>
            <p:nvPr/>
          </p:nvGrpSpPr>
          <p:grpSpPr>
            <a:xfrm>
              <a:off x="188658" y="3024138"/>
              <a:ext cx="8766683" cy="1586264"/>
              <a:chOff x="-1" y="1"/>
              <a:chExt cx="12468171" cy="950409"/>
            </a:xfrm>
          </p:grpSpPr>
          <p:sp>
            <p:nvSpPr>
              <p:cNvPr id="323" name="四角形"/>
              <p:cNvSpPr/>
              <p:nvPr/>
            </p:nvSpPr>
            <p:spPr>
              <a:xfrm>
                <a:off x="-1" y="1"/>
                <a:ext cx="12468171" cy="950409"/>
              </a:xfrm>
              <a:prstGeom prst="rect">
                <a:avLst/>
              </a:prstGeom>
              <a:noFill/>
              <a:ln w="76200" cap="flat">
                <a:solidFill>
                  <a:srgbClr val="008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 sz="1687"/>
              </a:p>
            </p:txBody>
          </p:sp>
          <p:sp>
            <p:nvSpPr>
              <p:cNvPr id="324" name="correlation"/>
              <p:cNvSpPr txBox="1"/>
              <p:nvPr/>
            </p:nvSpPr>
            <p:spPr>
              <a:xfrm>
                <a:off x="8378768" y="151708"/>
                <a:ext cx="2797608" cy="6390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>
                  <a:defRPr sz="3200">
                    <a:solidFill>
                      <a:srgbClr val="008000"/>
                    </a:solidFill>
                    <a:latin typeface="ヒラギノ角ゴ ProN W6"/>
                    <a:ea typeface="ヒラギノ角ゴ ProN W6"/>
                    <a:cs typeface="ヒラギノ角ゴ ProN W6"/>
                    <a:sym typeface="ヒラギノ角ゴ ProN W6"/>
                  </a:defRPr>
                </a:lvl1pPr>
              </a:lstStyle>
              <a:p>
                <a:r>
                  <a:rPr sz="2250" dirty="0"/>
                  <a:t>correlation</a:t>
                </a:r>
              </a:p>
            </p:txBody>
          </p:sp>
        </p:grp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B6C7D871-575A-6C47-9818-68186A0A4D6D}"/>
                </a:ext>
              </a:extLst>
            </p:cNvPr>
            <p:cNvSpPr/>
            <p:nvPr/>
          </p:nvSpPr>
          <p:spPr>
            <a:xfrm>
              <a:off x="5956068" y="3286934"/>
              <a:ext cx="2955286" cy="12807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pairing">
              <a:extLst>
                <a:ext uri="{FF2B5EF4-FFF2-40B4-BE49-F238E27FC236}">
                  <a16:creationId xmlns:a16="http://schemas.microsoft.com/office/drawing/2014/main" id="{30217B6D-7203-534A-A97B-5A53BDFE0C35}"/>
                </a:ext>
              </a:extLst>
            </p:cNvPr>
            <p:cNvSpPr txBox="1"/>
            <p:nvPr/>
          </p:nvSpPr>
          <p:spPr>
            <a:xfrm>
              <a:off x="2389497" y="3317712"/>
              <a:ext cx="1957144" cy="37991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anchor="ctr">
              <a:spAutoFit/>
            </a:bodyPr>
            <a:lstStyle/>
            <a:p>
              <a:r>
                <a:rPr lang="en-US" sz="2000" dirty="0">
                  <a:solidFill>
                    <a:srgbClr val="0000FF"/>
                  </a:solidFill>
                  <a:latin typeface="Comic Sans MS" panose="030F0902030302020204" pitchFamily="66" charset="0"/>
                </a:rPr>
                <a:t>J=0  </a:t>
              </a:r>
              <a:r>
                <a:rPr lang="en-US" sz="2000" dirty="0" err="1">
                  <a:solidFill>
                    <a:srgbClr val="0000FF"/>
                  </a:solidFill>
                  <a:latin typeface="Comic Sans MS" panose="030F0902030302020204" pitchFamily="66" charset="0"/>
                </a:rPr>
                <a:t>nn</a:t>
              </a:r>
              <a:r>
                <a:rPr lang="en-US" sz="2000" dirty="0">
                  <a:solidFill>
                    <a:srgbClr val="0000FF"/>
                  </a:solidFill>
                  <a:latin typeface="Comic Sans MS" panose="030F0902030302020204" pitchFamily="66" charset="0"/>
                </a:rPr>
                <a:t> + pp</a:t>
              </a:r>
              <a:endParaRPr sz="2000" dirty="0">
                <a:solidFill>
                  <a:srgbClr val="0000FF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A50C3D48-8AEC-F047-B3DB-F51C2A591C0E}"/>
                </a:ext>
              </a:extLst>
            </p:cNvPr>
            <p:cNvSpPr txBox="1"/>
            <p:nvPr/>
          </p:nvSpPr>
          <p:spPr>
            <a:xfrm>
              <a:off x="4073229" y="3324397"/>
              <a:ext cx="2512226" cy="400110"/>
            </a:xfrm>
            <a:prstGeom prst="rect">
              <a:avLst/>
            </a:prstGeom>
            <a:solidFill>
              <a:srgbClr val="C1FC95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solidFill>
                    <a:srgbClr val="0000FF"/>
                  </a:solidFill>
                  <a:latin typeface="Comic Sans MS" panose="030F0902030302020204" pitchFamily="66" charset="0"/>
                </a:rPr>
                <a:t>pairing correlations</a:t>
              </a:r>
              <a:endParaRPr kumimoji="1" lang="ja-JP" altLang="en-US" sz="2000">
                <a:solidFill>
                  <a:srgbClr val="0000FF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B8676571-D8C3-4C43-9F02-DF0FDFF74600}"/>
                </a:ext>
              </a:extLst>
            </p:cNvPr>
            <p:cNvSpPr txBox="1"/>
            <p:nvPr/>
          </p:nvSpPr>
          <p:spPr>
            <a:xfrm>
              <a:off x="2399695" y="3980670"/>
              <a:ext cx="4042207" cy="400110"/>
            </a:xfrm>
            <a:prstGeom prst="rect">
              <a:avLst/>
            </a:prstGeom>
            <a:solidFill>
              <a:srgbClr val="C1FC95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solidFill>
                    <a:srgbClr val="0000FF"/>
                  </a:solidFill>
                  <a:latin typeface="Comic Sans MS" panose="030F0902030302020204" pitchFamily="66" charset="0"/>
                </a:rPr>
                <a:t>quadrupole deformation, </a:t>
              </a:r>
              <a:r>
                <a:rPr lang="en-US" altLang="ja-JP" sz="2000" i="1" dirty="0" err="1">
                  <a:solidFill>
                    <a:srgbClr val="0000FF"/>
                  </a:solidFill>
                  <a:latin typeface="Comic Sans MS" panose="030F0902030302020204" pitchFamily="66" charset="0"/>
                </a:rPr>
                <a:t>etc</a:t>
              </a:r>
              <a:endParaRPr kumimoji="1" lang="ja-JP" altLang="en-US" sz="2000" i="1">
                <a:solidFill>
                  <a:srgbClr val="0000FF"/>
                </a:solidFill>
                <a:latin typeface="Comic Sans MS" panose="030F0902030302020204" pitchFamily="66" charset="0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0635CE3-36D8-5C4E-B110-007B0E8B8E59}"/>
                </a:ext>
              </a:extLst>
            </p:cNvPr>
            <p:cNvGrpSpPr/>
            <p:nvPr/>
          </p:nvGrpSpPr>
          <p:grpSpPr>
            <a:xfrm>
              <a:off x="714645" y="3967463"/>
              <a:ext cx="1310403" cy="456142"/>
              <a:chOff x="-1563697" y="5300332"/>
              <a:chExt cx="1310403" cy="456142"/>
            </a:xfrm>
          </p:grpSpPr>
          <p:sp>
            <p:nvSpPr>
              <p:cNvPr id="38" name="四角形">
                <a:extLst>
                  <a:ext uri="{FF2B5EF4-FFF2-40B4-BE49-F238E27FC236}">
                    <a16:creationId xmlns:a16="http://schemas.microsoft.com/office/drawing/2014/main" id="{3B62E411-6EE9-EE44-9AE8-FC8202422367}"/>
                  </a:ext>
                </a:extLst>
              </p:cNvPr>
              <p:cNvSpPr/>
              <p:nvPr/>
            </p:nvSpPr>
            <p:spPr>
              <a:xfrm>
                <a:off x="-1563697" y="5300332"/>
                <a:ext cx="1310403" cy="456142"/>
              </a:xfrm>
              <a:prstGeom prst="rect">
                <a:avLst/>
              </a:prstGeom>
              <a:solidFill>
                <a:schemeClr val="bg1"/>
              </a:solidFill>
              <a:ln w="19050" cap="flat">
                <a:solidFill>
                  <a:srgbClr val="FF26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 sz="1687"/>
              </a:p>
            </p:txBody>
          </p:sp>
          <p:sp>
            <p:nvSpPr>
              <p:cNvPr id="39" name="other (QQ etc.)">
                <a:extLst>
                  <a:ext uri="{FF2B5EF4-FFF2-40B4-BE49-F238E27FC236}">
                    <a16:creationId xmlns:a16="http://schemas.microsoft.com/office/drawing/2014/main" id="{F9EBC17E-781F-8443-BC99-7D7B35E7DD25}"/>
                  </a:ext>
                </a:extLst>
              </p:cNvPr>
              <p:cNvSpPr txBox="1"/>
              <p:nvPr/>
            </p:nvSpPr>
            <p:spPr>
              <a:xfrm>
                <a:off x="-1201045" y="5315006"/>
                <a:ext cx="681277" cy="4414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5719" tIns="35719" rIns="35719" bIns="35719" anchor="ctr">
                <a:spAutoFit/>
              </a:bodyPr>
              <a:lstStyle>
                <a:lvl1pPr algn="l"/>
              </a:lstStyle>
              <a:p>
                <a:r>
                  <a:rPr lang="en-US" sz="2400" dirty="0">
                    <a:solidFill>
                      <a:srgbClr val="FF0000"/>
                    </a:solidFill>
                    <a:latin typeface="Comic Sans MS" panose="030F0902030302020204" pitchFamily="66" charset="0"/>
                  </a:rPr>
                  <a:t>rest</a:t>
                </a:r>
                <a:endParaRPr sz="2400" dirty="0">
                  <a:solidFill>
                    <a:srgbClr val="FF0000"/>
                  </a:solidFill>
                  <a:latin typeface="Comic Sans MS" panose="030F0902030302020204" pitchFamily="66" charset="0"/>
                </a:endParaRPr>
              </a:p>
            </p:txBody>
          </p:sp>
        </p:grpSp>
        <p:sp>
          <p:nvSpPr>
            <p:cNvPr id="41" name="bare and effective SPE">
              <a:extLst>
                <a:ext uri="{FF2B5EF4-FFF2-40B4-BE49-F238E27FC236}">
                  <a16:creationId xmlns:a16="http://schemas.microsoft.com/office/drawing/2014/main" id="{06CB00DC-9AE8-1A43-9806-5CA613545BF2}"/>
                </a:ext>
              </a:extLst>
            </p:cNvPr>
            <p:cNvSpPr txBox="1"/>
            <p:nvPr/>
          </p:nvSpPr>
          <p:spPr>
            <a:xfrm>
              <a:off x="3340773" y="2829780"/>
              <a:ext cx="2752527" cy="441468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rgbClr val="00B050"/>
              </a:solidFill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spAutoFit/>
            </a:bodyPr>
            <a:lstStyle>
              <a:lvl1pPr>
                <a:defRPr sz="3200">
                  <a:solidFill>
                    <a:srgbClr val="0433FF"/>
                  </a:solidFill>
                  <a:latin typeface="ヒラギノ角ゴ ProN W6"/>
                  <a:ea typeface="ヒラギノ角ゴ ProN W6"/>
                  <a:cs typeface="ヒラギノ角ゴ ProN W6"/>
                  <a:sym typeface="ヒラギノ角ゴ ProN W6"/>
                </a:defRPr>
              </a:lvl1pPr>
            </a:lstStyle>
            <a:p>
              <a:pPr algn="ctr"/>
              <a:r>
                <a:rPr 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omic Sans MS" panose="030F0902030302020204" pitchFamily="66" charset="0"/>
                </a:rPr>
                <a:t>multipole part</a:t>
              </a:r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902030302020204" pitchFamily="66" charset="0"/>
              </a:endParaRPr>
            </a:p>
          </p:txBody>
        </p:sp>
      </p:grpSp>
      <p:sp>
        <p:nvSpPr>
          <p:cNvPr id="4" name="上下矢印 3">
            <a:extLst>
              <a:ext uri="{FF2B5EF4-FFF2-40B4-BE49-F238E27FC236}">
                <a16:creationId xmlns:a16="http://schemas.microsoft.com/office/drawing/2014/main" id="{57563FCE-97B9-D44A-9693-F46317197133}"/>
              </a:ext>
            </a:extLst>
          </p:cNvPr>
          <p:cNvSpPr/>
          <p:nvPr/>
        </p:nvSpPr>
        <p:spPr>
          <a:xfrm>
            <a:off x="3416720" y="3463375"/>
            <a:ext cx="213298" cy="28021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34F381A6-136F-FB47-95BE-44A5E7D435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194" y="5172421"/>
            <a:ext cx="2492947" cy="1439380"/>
          </a:xfrm>
          <a:prstGeom prst="rect">
            <a:avLst/>
          </a:prstGeom>
          <a:solidFill>
            <a:srgbClr val="D2FEFD"/>
          </a:solidFill>
        </p:spPr>
      </p:pic>
    </p:spTree>
    <p:extLst>
      <p:ext uri="{BB962C8B-B14F-4D97-AF65-F5344CB8AC3E}">
        <p14:creationId xmlns:p14="http://schemas.microsoft.com/office/powerpoint/2010/main" val="35970648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59834F5-C314-2D4C-97DA-C0AF5880A6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30192"/>
            <a:ext cx="5195392" cy="265097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51" name="四角形"/>
          <p:cNvSpPr/>
          <p:nvPr/>
        </p:nvSpPr>
        <p:spPr>
          <a:xfrm>
            <a:off x="1236768" y="970997"/>
            <a:ext cx="702091" cy="7172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50548EF0-0532-BC4A-BEE4-434003F918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408469"/>
            <a:ext cx="4967238" cy="3362178"/>
          </a:xfrm>
          <a:prstGeom prst="rect">
            <a:avLst/>
          </a:prstGeom>
        </p:spPr>
      </p:pic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8D888AFD-ADD9-8A42-9C9B-FF03ED07B28D}"/>
              </a:ext>
            </a:extLst>
          </p:cNvPr>
          <p:cNvCxnSpPr>
            <a:cxnSpLocks/>
          </p:cNvCxnSpPr>
          <p:nvPr/>
        </p:nvCxnSpPr>
        <p:spPr>
          <a:xfrm>
            <a:off x="2938108" y="2780428"/>
            <a:ext cx="454564" cy="2716050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1B180FC7-0728-A44E-A352-275DE1A5D95E}"/>
              </a:ext>
            </a:extLst>
          </p:cNvPr>
          <p:cNvCxnSpPr>
            <a:cxnSpLocks/>
          </p:cNvCxnSpPr>
          <p:nvPr/>
        </p:nvCxnSpPr>
        <p:spPr>
          <a:xfrm>
            <a:off x="1850153" y="2492896"/>
            <a:ext cx="417591" cy="2533373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EDD9903-95B8-9940-889F-D811331E31C6}"/>
              </a:ext>
            </a:extLst>
          </p:cNvPr>
          <p:cNvCxnSpPr>
            <a:cxnSpLocks/>
          </p:cNvCxnSpPr>
          <p:nvPr/>
        </p:nvCxnSpPr>
        <p:spPr>
          <a:xfrm>
            <a:off x="4579678" y="1688227"/>
            <a:ext cx="156197" cy="3186089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42948879-E33F-884B-81E7-FCB89D2ECE73}"/>
              </a:ext>
            </a:extLst>
          </p:cNvPr>
          <p:cNvCxnSpPr>
            <a:cxnSpLocks/>
          </p:cNvCxnSpPr>
          <p:nvPr/>
        </p:nvCxnSpPr>
        <p:spPr>
          <a:xfrm>
            <a:off x="7243467" y="1378752"/>
            <a:ext cx="842962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D63B43A-F159-8543-835D-107487EBE8E2}"/>
              </a:ext>
            </a:extLst>
          </p:cNvPr>
          <p:cNvCxnSpPr>
            <a:cxnSpLocks/>
          </p:cNvCxnSpPr>
          <p:nvPr/>
        </p:nvCxnSpPr>
        <p:spPr>
          <a:xfrm>
            <a:off x="7606407" y="4106967"/>
            <a:ext cx="867896" cy="14206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E975BD2-4679-3947-A98A-5580033C361B}"/>
              </a:ext>
            </a:extLst>
          </p:cNvPr>
          <p:cNvCxnSpPr/>
          <p:nvPr/>
        </p:nvCxnSpPr>
        <p:spPr>
          <a:xfrm>
            <a:off x="1617919" y="970997"/>
            <a:ext cx="1296144" cy="74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6E6B711-9068-6640-A8A2-188CFB420961}"/>
              </a:ext>
            </a:extLst>
          </p:cNvPr>
          <p:cNvCxnSpPr/>
          <p:nvPr/>
        </p:nvCxnSpPr>
        <p:spPr>
          <a:xfrm>
            <a:off x="4176000" y="2261629"/>
            <a:ext cx="0" cy="3826155"/>
          </a:xfrm>
          <a:prstGeom prst="line">
            <a:avLst/>
          </a:prstGeom>
          <a:ln w="127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DE18B0E-67C1-084E-85E9-C528949B8C3E}"/>
              </a:ext>
            </a:extLst>
          </p:cNvPr>
          <p:cNvGrpSpPr/>
          <p:nvPr/>
        </p:nvGrpSpPr>
        <p:grpSpPr>
          <a:xfrm>
            <a:off x="5261960" y="944709"/>
            <a:ext cx="3970724" cy="3344967"/>
            <a:chOff x="277388" y="819375"/>
            <a:chExt cx="5318715" cy="3914242"/>
          </a:xfrm>
        </p:grpSpPr>
        <p:pic>
          <p:nvPicPr>
            <p:cNvPr id="19" name="GE_all.pdf" descr="GE_all.pdf">
              <a:extLst>
                <a:ext uri="{FF2B5EF4-FFF2-40B4-BE49-F238E27FC236}">
                  <a16:creationId xmlns:a16="http://schemas.microsoft.com/office/drawing/2014/main" id="{0C7FDD52-EDFE-4E4C-BA09-4DDD1F453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68126"/>
            <a:stretch>
              <a:fillRect/>
            </a:stretch>
          </p:blipFill>
          <p:spPr>
            <a:xfrm>
              <a:off x="277388" y="1480801"/>
              <a:ext cx="5204280" cy="3252816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0" name="~3 MeV/neutron">
              <a:extLst>
                <a:ext uri="{FF2B5EF4-FFF2-40B4-BE49-F238E27FC236}">
                  <a16:creationId xmlns:a16="http://schemas.microsoft.com/office/drawing/2014/main" id="{61A044A0-106F-434D-AF25-DEE11BE2FB29}"/>
                </a:ext>
              </a:extLst>
            </p:cNvPr>
            <p:cNvSpPr txBox="1"/>
            <p:nvPr/>
          </p:nvSpPr>
          <p:spPr>
            <a:xfrm>
              <a:off x="2931580" y="826160"/>
              <a:ext cx="2222776" cy="37253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FF0000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anchor="ctr">
              <a:spAutoFit/>
            </a:bodyPr>
            <a:lstStyle>
              <a:lvl1pPr>
                <a:defRPr sz="2800"/>
              </a:lvl1pPr>
            </a:lstStyle>
            <a:p>
              <a:r>
                <a:rPr sz="1600" dirty="0">
                  <a:solidFill>
                    <a:srgbClr val="FF0000"/>
                  </a:solidFill>
                </a:rPr>
                <a:t>~3 MeV</a:t>
              </a:r>
              <a:r>
                <a:rPr lang="en-US" sz="1600" dirty="0">
                  <a:solidFill>
                    <a:srgbClr val="FF0000"/>
                  </a:solidFill>
                </a:rPr>
                <a:t> </a:t>
              </a:r>
              <a:r>
                <a:rPr sz="1600" dirty="0">
                  <a:solidFill>
                    <a:srgbClr val="FF0000"/>
                  </a:solidFill>
                </a:rPr>
                <a:t>/</a:t>
              </a:r>
              <a:r>
                <a:rPr lang="en-US" sz="1600" dirty="0">
                  <a:solidFill>
                    <a:srgbClr val="FF0000"/>
                  </a:solidFill>
                </a:rPr>
                <a:t> neutron</a:t>
              </a:r>
              <a:endParaRPr sz="1600" dirty="0">
                <a:solidFill>
                  <a:srgbClr val="FF0000"/>
                </a:solidFill>
              </a:endParaRPr>
            </a:p>
          </p:txBody>
        </p:sp>
        <p:sp>
          <p:nvSpPr>
            <p:cNvPr id="21" name="線">
              <a:extLst>
                <a:ext uri="{FF2B5EF4-FFF2-40B4-BE49-F238E27FC236}">
                  <a16:creationId xmlns:a16="http://schemas.microsoft.com/office/drawing/2014/main" id="{1EBB7BE4-F3E4-C24F-9D61-06434DB4BAB1}"/>
                </a:ext>
              </a:extLst>
            </p:cNvPr>
            <p:cNvSpPr/>
            <p:nvPr/>
          </p:nvSpPr>
          <p:spPr>
            <a:xfrm>
              <a:off x="3694202" y="2691924"/>
              <a:ext cx="1368475" cy="205736"/>
            </a:xfrm>
            <a:prstGeom prst="line">
              <a:avLst/>
            </a:prstGeom>
            <a:ln w="38100">
              <a:solidFill>
                <a:srgbClr val="FF0000"/>
              </a:solidFill>
              <a:custDash>
                <a:ds d="200000" sp="200000"/>
              </a:custDash>
              <a:miter lim="400000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22" name="~6 MeV/neutron">
              <a:extLst>
                <a:ext uri="{FF2B5EF4-FFF2-40B4-BE49-F238E27FC236}">
                  <a16:creationId xmlns:a16="http://schemas.microsoft.com/office/drawing/2014/main" id="{48DC5CDF-4D33-3D4D-9CDB-D27D106BF448}"/>
                </a:ext>
              </a:extLst>
            </p:cNvPr>
            <p:cNvSpPr txBox="1"/>
            <p:nvPr/>
          </p:nvSpPr>
          <p:spPr>
            <a:xfrm>
              <a:off x="489601" y="819375"/>
              <a:ext cx="2215906" cy="372538"/>
            </a:xfrm>
            <a:prstGeom prst="rect">
              <a:avLst/>
            </a:prstGeom>
            <a:ln w="12700">
              <a:solidFill>
                <a:srgbClr val="FF0000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800"/>
              </a:lvl1pPr>
            </a:lstStyle>
            <a:p>
              <a:r>
                <a:rPr sz="1600" dirty="0">
                  <a:solidFill>
                    <a:srgbClr val="FF0000"/>
                  </a:solidFill>
                </a:rPr>
                <a:t>~6 MeV</a:t>
              </a:r>
              <a:r>
                <a:rPr lang="en-US" sz="1600" dirty="0">
                  <a:solidFill>
                    <a:srgbClr val="FF0000"/>
                  </a:solidFill>
                </a:rPr>
                <a:t> </a:t>
              </a:r>
              <a:r>
                <a:rPr sz="1600" dirty="0">
                  <a:solidFill>
                    <a:srgbClr val="FF0000"/>
                  </a:solidFill>
                </a:rPr>
                <a:t>/</a:t>
              </a:r>
              <a:r>
                <a:rPr lang="en-US" sz="1600" dirty="0">
                  <a:solidFill>
                    <a:srgbClr val="FF0000"/>
                  </a:solidFill>
                </a:rPr>
                <a:t> </a:t>
              </a:r>
              <a:r>
                <a:rPr sz="1600" dirty="0">
                  <a:solidFill>
                    <a:srgbClr val="FF0000"/>
                  </a:solidFill>
                </a:rPr>
                <a:t>neutron</a:t>
              </a:r>
            </a:p>
          </p:txBody>
        </p: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0AB99AB8-1AB8-9E49-A83F-9F76BEA0A6B5}"/>
                </a:ext>
              </a:extLst>
            </p:cNvPr>
            <p:cNvCxnSpPr>
              <a:cxnSpLocks/>
            </p:cNvCxnSpPr>
            <p:nvPr/>
          </p:nvCxnSpPr>
          <p:spPr>
            <a:xfrm>
              <a:off x="3496148" y="1223626"/>
              <a:ext cx="370296" cy="1403886"/>
            </a:xfrm>
            <a:prstGeom prst="straightConnector1">
              <a:avLst/>
            </a:prstGeom>
            <a:ln w="28575">
              <a:solidFill>
                <a:srgbClr val="FF35A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DEADB71D-A14B-6A4F-AB01-23FF61424468}"/>
                </a:ext>
              </a:extLst>
            </p:cNvPr>
            <p:cNvCxnSpPr>
              <a:cxnSpLocks/>
            </p:cNvCxnSpPr>
            <p:nvPr/>
          </p:nvCxnSpPr>
          <p:spPr>
            <a:xfrm>
              <a:off x="1880924" y="1223626"/>
              <a:ext cx="103450" cy="931723"/>
            </a:xfrm>
            <a:prstGeom prst="straightConnector1">
              <a:avLst/>
            </a:prstGeom>
            <a:ln w="28575">
              <a:solidFill>
                <a:srgbClr val="FF35A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線">
              <a:extLst>
                <a:ext uri="{FF2B5EF4-FFF2-40B4-BE49-F238E27FC236}">
                  <a16:creationId xmlns:a16="http://schemas.microsoft.com/office/drawing/2014/main" id="{85219DF7-A36B-0C4E-9BB3-4E695571EEB1}"/>
                </a:ext>
              </a:extLst>
            </p:cNvPr>
            <p:cNvSpPr/>
            <p:nvPr/>
          </p:nvSpPr>
          <p:spPr>
            <a:xfrm>
              <a:off x="1728902" y="2058577"/>
              <a:ext cx="706423" cy="423798"/>
            </a:xfrm>
            <a:prstGeom prst="line">
              <a:avLst/>
            </a:prstGeom>
            <a:ln w="38100">
              <a:solidFill>
                <a:srgbClr val="FF0000"/>
              </a:solidFill>
              <a:custDash>
                <a:ds d="200000" sp="200000"/>
              </a:custDash>
              <a:miter lim="400000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384CCCD-CF14-F746-A3F0-F1F78D595712}"/>
                </a:ext>
              </a:extLst>
            </p:cNvPr>
            <p:cNvSpPr txBox="1"/>
            <p:nvPr/>
          </p:nvSpPr>
          <p:spPr>
            <a:xfrm>
              <a:off x="3564427" y="1151516"/>
              <a:ext cx="2031676" cy="396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still substantial</a:t>
              </a:r>
              <a:endParaRPr kumimoji="1" lang="ja-JP" altLang="en-US" sz="16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44F9AF6-C2D9-2C49-9ADD-B3ED340C2A1F}"/>
              </a:ext>
            </a:extLst>
          </p:cNvPr>
          <p:cNvSpPr txBox="1"/>
          <p:nvPr/>
        </p:nvSpPr>
        <p:spPr>
          <a:xfrm>
            <a:off x="1847182" y="50074"/>
            <a:ext cx="539628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Two driving forces: example from </a:t>
            </a:r>
            <a:r>
              <a:rPr kumimoji="1" lang="en-US" altLang="ja-JP" sz="2000" dirty="0">
                <a:solidFill>
                  <a:srgbClr val="FF0000"/>
                </a:solidFill>
              </a:rPr>
              <a:t>Mg isotopes</a:t>
            </a:r>
            <a:endParaRPr kumimoji="1" lang="ja-JP" altLang="en-US" sz="2000">
              <a:solidFill>
                <a:srgbClr val="FF000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59EC49D-4C1F-A94B-AD6C-F4F7D7781DDD}"/>
              </a:ext>
            </a:extLst>
          </p:cNvPr>
          <p:cNvSpPr txBox="1"/>
          <p:nvPr/>
        </p:nvSpPr>
        <p:spPr>
          <a:xfrm>
            <a:off x="6427000" y="509153"/>
            <a:ext cx="1659429" cy="369332"/>
          </a:xfrm>
          <a:prstGeom prst="rect">
            <a:avLst/>
          </a:prstGeom>
          <a:solidFill>
            <a:srgbClr val="FFF3C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monopole part</a:t>
            </a:r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120B3E7-EF72-804B-AACB-733F712ED1F6}"/>
              </a:ext>
            </a:extLst>
          </p:cNvPr>
          <p:cNvSpPr txBox="1"/>
          <p:nvPr/>
        </p:nvSpPr>
        <p:spPr>
          <a:xfrm>
            <a:off x="5590928" y="4234874"/>
            <a:ext cx="3553072" cy="750847"/>
          </a:xfrm>
          <a:prstGeom prst="rect">
            <a:avLst/>
          </a:prstGeom>
          <a:solidFill>
            <a:srgbClr val="CCF6FF"/>
          </a:solidFill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kumimoji="1" lang="en-US" altLang="ja-JP" dirty="0">
                <a:solidFill>
                  <a:srgbClr val="0000FF"/>
                </a:solidFill>
              </a:rPr>
              <a:t>The rest (mainly </a:t>
            </a:r>
            <a:r>
              <a:rPr kumimoji="1" lang="en-US" altLang="ja-JP" dirty="0">
                <a:solidFill>
                  <a:srgbClr val="FF0000"/>
                </a:solidFill>
              </a:rPr>
              <a:t>deformation</a:t>
            </a:r>
          </a:p>
          <a:p>
            <a:pPr>
              <a:lnSpc>
                <a:spcPts val="2660"/>
              </a:lnSpc>
            </a:pPr>
            <a:r>
              <a:rPr lang="en-US" altLang="ja-JP" dirty="0">
                <a:solidFill>
                  <a:srgbClr val="0000FF"/>
                </a:solidFill>
              </a:rPr>
              <a:t>energy) part is </a:t>
            </a:r>
            <a:r>
              <a:rPr lang="en-US" altLang="ja-JP" dirty="0">
                <a:solidFill>
                  <a:srgbClr val="FF0000"/>
                </a:solidFill>
              </a:rPr>
              <a:t>saturated</a:t>
            </a:r>
            <a:r>
              <a:rPr lang="en-US" altLang="ja-JP" dirty="0">
                <a:solidFill>
                  <a:srgbClr val="0000FF"/>
                </a:solidFill>
              </a:rPr>
              <a:t> at </a:t>
            </a:r>
            <a:r>
              <a:rPr kumimoji="1" lang="en-US" altLang="ja-JP" i="1" dirty="0">
                <a:solidFill>
                  <a:srgbClr val="0000FF"/>
                </a:solidFill>
              </a:rPr>
              <a:t>N</a:t>
            </a:r>
            <a:r>
              <a:rPr kumimoji="1" lang="en-US" altLang="ja-JP" dirty="0">
                <a:solidFill>
                  <a:srgbClr val="0000FF"/>
                </a:solidFill>
              </a:rPr>
              <a:t>=24.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0E5DF7D-066B-C845-B21A-ACAA5EB280BB}"/>
              </a:ext>
            </a:extLst>
          </p:cNvPr>
          <p:cNvSpPr txBox="1"/>
          <p:nvPr/>
        </p:nvSpPr>
        <p:spPr>
          <a:xfrm>
            <a:off x="5686962" y="5111773"/>
            <a:ext cx="3361003" cy="1443344"/>
          </a:xfrm>
          <a:prstGeom prst="rect">
            <a:avLst/>
          </a:prstGeom>
          <a:solidFill>
            <a:srgbClr val="C4FFDD"/>
          </a:solidFill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kumimoji="1" lang="en-US" altLang="ja-JP" dirty="0">
                <a:solidFill>
                  <a:srgbClr val="FF0000"/>
                </a:solidFill>
              </a:rPr>
              <a:t>The monopole effects </a:t>
            </a:r>
          </a:p>
          <a:p>
            <a:pPr>
              <a:lnSpc>
                <a:spcPts val="2660"/>
              </a:lnSpc>
            </a:pPr>
            <a:r>
              <a:rPr kumimoji="1" lang="en-US" altLang="ja-JP" dirty="0">
                <a:solidFill>
                  <a:srgbClr val="FF0000"/>
                </a:solidFill>
              </a:rPr>
              <a:t>compensate it, and pushes</a:t>
            </a:r>
          </a:p>
          <a:p>
            <a:pPr>
              <a:lnSpc>
                <a:spcPts val="2660"/>
              </a:lnSpc>
            </a:pPr>
            <a:r>
              <a:rPr lang="en-US" altLang="ja-JP" dirty="0">
                <a:solidFill>
                  <a:srgbClr val="FF0000"/>
                </a:solidFill>
              </a:rPr>
              <a:t>the dripline away </a:t>
            </a:r>
          </a:p>
          <a:p>
            <a:pPr>
              <a:lnSpc>
                <a:spcPts val="2660"/>
              </a:lnSpc>
            </a:pPr>
            <a:r>
              <a:rPr lang="en-US" altLang="ja-JP" dirty="0">
                <a:solidFill>
                  <a:srgbClr val="09800A"/>
                </a:solidFill>
              </a:rPr>
              <a:t>(dashed arrows).</a:t>
            </a:r>
            <a:endParaRPr kumimoji="1" lang="ja-JP" altLang="en-US">
              <a:solidFill>
                <a:srgbClr val="0980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24895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59834F5-C314-2D4C-97DA-C0AF5880A6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75" y="3992709"/>
            <a:ext cx="4317760" cy="2650978"/>
          </a:xfrm>
          <a:prstGeom prst="rect">
            <a:avLst/>
          </a:prstGeom>
        </p:spPr>
      </p:pic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42948879-E33F-884B-81E7-FCB89D2ECE73}"/>
              </a:ext>
            </a:extLst>
          </p:cNvPr>
          <p:cNvCxnSpPr>
            <a:cxnSpLocks/>
          </p:cNvCxnSpPr>
          <p:nvPr/>
        </p:nvCxnSpPr>
        <p:spPr>
          <a:xfrm>
            <a:off x="7209304" y="978433"/>
            <a:ext cx="842962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D63B43A-F159-8543-835D-107487EBE8E2}"/>
              </a:ext>
            </a:extLst>
          </p:cNvPr>
          <p:cNvCxnSpPr>
            <a:cxnSpLocks/>
          </p:cNvCxnSpPr>
          <p:nvPr/>
        </p:nvCxnSpPr>
        <p:spPr>
          <a:xfrm>
            <a:off x="7588772" y="3992709"/>
            <a:ext cx="867896" cy="14206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4" name="Anatomy of interaction"/>
          <p:cNvSpPr txBox="1">
            <a:spLocks noGrp="1"/>
          </p:cNvSpPr>
          <p:nvPr>
            <p:ph type="title"/>
          </p:nvPr>
        </p:nvSpPr>
        <p:spPr>
          <a:xfrm>
            <a:off x="1998083" y="3992709"/>
            <a:ext cx="3066100" cy="682466"/>
          </a:xfrm>
          <a:prstGeom prst="rect">
            <a:avLst/>
          </a:prstGeo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2400" dirty="0">
                <a:latin typeface="Comic Sans MS" panose="030F0902030302020204" pitchFamily="66" charset="0"/>
                <a:ea typeface="BRG-Fudekaisyo-Seiryu" panose="03000609000000000000" pitchFamily="66" charset="-128"/>
                <a:cs typeface="Arial" panose="020B0604020202020204" pitchFamily="34" charset="0"/>
              </a:rPr>
              <a:t>structure evolution </a:t>
            </a:r>
            <a:br>
              <a:rPr lang="en-US" sz="2400" dirty="0">
                <a:latin typeface="Comic Sans MS" panose="030F0902030302020204" pitchFamily="66" charset="0"/>
                <a:ea typeface="BRG-Fudekaisyo-Seiryu" panose="03000609000000000000" pitchFamily="66" charset="-128"/>
                <a:cs typeface="Arial" panose="020B0604020202020204" pitchFamily="34" charset="0"/>
              </a:rPr>
            </a:br>
            <a:r>
              <a:rPr lang="en-US" sz="2400" dirty="0">
                <a:latin typeface="Comic Sans MS" panose="030F0902030302020204" pitchFamily="66" charset="0"/>
                <a:ea typeface="BRG-Fudekaisyo-Seiryu" panose="03000609000000000000" pitchFamily="66" charset="-128"/>
                <a:cs typeface="Arial" panose="020B0604020202020204" pitchFamily="34" charset="0"/>
              </a:rPr>
              <a:t> towards the dripline </a:t>
            </a:r>
            <a:endParaRPr sz="2400" dirty="0">
              <a:latin typeface="Comic Sans MS" panose="030F0902030302020204" pitchFamily="66" charset="0"/>
              <a:ea typeface="BRG-Fudekaisyo-Seiryu" panose="03000609000000000000" pitchFamily="66" charset="-128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A424B0A-4877-724F-B4DF-9299FFD082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947" y="836712"/>
            <a:ext cx="5125420" cy="12647734"/>
          </a:xfrm>
          <a:prstGeom prst="rect">
            <a:avLst/>
          </a:prstGeom>
        </p:spPr>
      </p:pic>
      <p:sp>
        <p:nvSpPr>
          <p:cNvPr id="7" name="円/楕円 6">
            <a:extLst>
              <a:ext uri="{FF2B5EF4-FFF2-40B4-BE49-F238E27FC236}">
                <a16:creationId xmlns:a16="http://schemas.microsoft.com/office/drawing/2014/main" id="{21CDA2D8-8577-634D-A5E7-8D37DBC2114C}"/>
              </a:ext>
            </a:extLst>
          </p:cNvPr>
          <p:cNvSpPr/>
          <p:nvPr/>
        </p:nvSpPr>
        <p:spPr>
          <a:xfrm>
            <a:off x="6806743" y="2676294"/>
            <a:ext cx="1323095" cy="7316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8BCC2CB-9242-A241-B859-CAE98A2FB57E}"/>
              </a:ext>
            </a:extLst>
          </p:cNvPr>
          <p:cNvSpPr txBox="1"/>
          <p:nvPr/>
        </p:nvSpPr>
        <p:spPr>
          <a:xfrm>
            <a:off x="6849304" y="344556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16</a:t>
            </a:r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E9E408E-79E0-744B-BBF8-BB4D84596618}"/>
              </a:ext>
            </a:extLst>
          </p:cNvPr>
          <p:cNvSpPr txBox="1"/>
          <p:nvPr/>
        </p:nvSpPr>
        <p:spPr>
          <a:xfrm>
            <a:off x="7483112" y="34819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</a:t>
            </a:r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B159F2C-30CF-044F-AC52-CDE54FC686AC}"/>
              </a:ext>
            </a:extLst>
          </p:cNvPr>
          <p:cNvSpPr/>
          <p:nvPr/>
        </p:nvSpPr>
        <p:spPr>
          <a:xfrm>
            <a:off x="0" y="3992708"/>
            <a:ext cx="9144000" cy="29348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N</a:t>
            </a:r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EE220B-31DD-B546-9ECB-46B043B44883}"/>
              </a:ext>
            </a:extLst>
          </p:cNvPr>
          <p:cNvSpPr txBox="1"/>
          <p:nvPr/>
        </p:nvSpPr>
        <p:spPr>
          <a:xfrm>
            <a:off x="234771" y="5201443"/>
            <a:ext cx="8585701" cy="852413"/>
          </a:xfrm>
          <a:prstGeom prst="rect">
            <a:avLst/>
          </a:prstGeom>
          <a:solidFill>
            <a:srgbClr val="FFF3C0"/>
          </a:solidFill>
        </p:spPr>
        <p:txBody>
          <a:bodyPr wrap="square" rtlCol="0">
            <a:spAutoFit/>
          </a:bodyPr>
          <a:lstStyle/>
          <a:p>
            <a:pPr>
              <a:lnSpc>
                <a:spcPts val="3060"/>
              </a:lnSpc>
            </a:pPr>
            <a:r>
              <a:rPr kumimoji="1" lang="en-US" altLang="ja-JP" sz="2000" dirty="0">
                <a:latin typeface="Comic Sans MS" panose="030F0902030302020204" pitchFamily="66" charset="0"/>
              </a:rPr>
              <a:t>If there were no “rest” (~ quadrupole deformation) </a:t>
            </a:r>
            <a:r>
              <a:rPr lang="en-US" altLang="ja-JP" sz="2000" dirty="0">
                <a:latin typeface="Comic Sans MS" panose="030F0902030302020204" pitchFamily="66" charset="0"/>
              </a:rPr>
              <a:t>effect (</a:t>
            </a:r>
            <a:r>
              <a:rPr lang="en-US" altLang="ja-JP" sz="2000" dirty="0">
                <a:solidFill>
                  <a:srgbClr val="FF0000"/>
                </a:solidFill>
                <a:latin typeface="Comic Sans MS" panose="030F0902030302020204" pitchFamily="66" charset="0"/>
              </a:rPr>
              <a:t>red part</a:t>
            </a:r>
            <a:r>
              <a:rPr lang="en-US" altLang="ja-JP" sz="2000" dirty="0">
                <a:latin typeface="Comic Sans MS" panose="030F0902030302020204" pitchFamily="66" charset="0"/>
              </a:rPr>
              <a:t>), the dripline would be at N = 16, which is the same a</a:t>
            </a:r>
            <a:r>
              <a:rPr kumimoji="1" lang="en-US" altLang="ja-JP" sz="2000" dirty="0">
                <a:latin typeface="Comic Sans MS" panose="030F0902030302020204" pitchFamily="66" charset="0"/>
              </a:rPr>
              <a:t>s oxygen isotopes.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17D0BF4-01F3-E74E-BA77-1B40ECCA673F}"/>
              </a:ext>
            </a:extLst>
          </p:cNvPr>
          <p:cNvSpPr txBox="1"/>
          <p:nvPr/>
        </p:nvSpPr>
        <p:spPr>
          <a:xfrm>
            <a:off x="6806743" y="3833601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Neutron number</a:t>
            </a:r>
            <a:endParaRPr kumimoji="1"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3C87528-B2DD-7441-A80A-4A3500825522}"/>
              </a:ext>
            </a:extLst>
          </p:cNvPr>
          <p:cNvGrpSpPr/>
          <p:nvPr/>
        </p:nvGrpSpPr>
        <p:grpSpPr>
          <a:xfrm>
            <a:off x="234771" y="585788"/>
            <a:ext cx="4967238" cy="3362178"/>
            <a:chOff x="234771" y="585788"/>
            <a:chExt cx="4967238" cy="3362178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50548EF0-0532-BC4A-BEE4-434003F918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71" y="585788"/>
              <a:ext cx="4967238" cy="3362178"/>
            </a:xfrm>
            <a:prstGeom prst="rect">
              <a:avLst/>
            </a:prstGeom>
          </p:spPr>
        </p:pic>
        <p:sp>
          <p:nvSpPr>
            <p:cNvPr id="12" name="円/楕円 11">
              <a:extLst>
                <a:ext uri="{FF2B5EF4-FFF2-40B4-BE49-F238E27FC236}">
                  <a16:creationId xmlns:a16="http://schemas.microsoft.com/office/drawing/2014/main" id="{A40A4367-73E6-3642-9B1A-AEB49A8EC142}"/>
                </a:ext>
              </a:extLst>
            </p:cNvPr>
            <p:cNvSpPr/>
            <p:nvPr/>
          </p:nvSpPr>
          <p:spPr>
            <a:xfrm>
              <a:off x="1217612" y="3480913"/>
              <a:ext cx="360040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円/楕円 18">
            <a:extLst>
              <a:ext uri="{FF2B5EF4-FFF2-40B4-BE49-F238E27FC236}">
                <a16:creationId xmlns:a16="http://schemas.microsoft.com/office/drawing/2014/main" id="{426769D3-077D-F544-B90F-93D98F3AD555}"/>
              </a:ext>
            </a:extLst>
          </p:cNvPr>
          <p:cNvSpPr/>
          <p:nvPr/>
        </p:nvSpPr>
        <p:spPr>
          <a:xfrm>
            <a:off x="6889857" y="3436142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34FA763-0DA0-B34A-9A22-959BB0863A11}"/>
              </a:ext>
            </a:extLst>
          </p:cNvPr>
          <p:cNvSpPr txBox="1"/>
          <p:nvPr/>
        </p:nvSpPr>
        <p:spPr>
          <a:xfrm>
            <a:off x="234771" y="4179517"/>
            <a:ext cx="8801725" cy="852413"/>
          </a:xfrm>
          <a:prstGeom prst="rect">
            <a:avLst/>
          </a:prstGeom>
          <a:solidFill>
            <a:srgbClr val="FFF3C0"/>
          </a:solidFill>
        </p:spPr>
        <p:txBody>
          <a:bodyPr wrap="square" rtlCol="0">
            <a:spAutoFit/>
          </a:bodyPr>
          <a:lstStyle/>
          <a:p>
            <a:pPr>
              <a:lnSpc>
                <a:spcPts val="3060"/>
              </a:lnSpc>
            </a:pPr>
            <a:r>
              <a:rPr kumimoji="1" lang="en-US" altLang="ja-JP" sz="2000" dirty="0">
                <a:latin typeface="Comic Sans MS" panose="030F0902030302020204" pitchFamily="66" charset="0"/>
              </a:rPr>
              <a:t>Monopole effect (</a:t>
            </a:r>
            <a:r>
              <a:rPr kumimoji="1" lang="en-US" altLang="ja-JP" sz="2000" dirty="0">
                <a:solidFill>
                  <a:srgbClr val="00B050"/>
                </a:solidFill>
                <a:latin typeface="Comic Sans MS" panose="030F0902030302020204" pitchFamily="66" charset="0"/>
              </a:rPr>
              <a:t>edge of green part</a:t>
            </a:r>
            <a:r>
              <a:rPr kumimoji="1" lang="en-US" altLang="ja-JP" sz="2000" dirty="0">
                <a:latin typeface="Comic Sans MS" panose="030F0902030302020204" pitchFamily="66" charset="0"/>
              </a:rPr>
              <a:t>) becomes weaker for N &gt; 16 in F isotopes.   It even decreases (see gray edge).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72EC99-6F1D-DA4D-8D1D-D7EC86054454}"/>
              </a:ext>
            </a:extLst>
          </p:cNvPr>
          <p:cNvSpPr txBox="1"/>
          <p:nvPr/>
        </p:nvSpPr>
        <p:spPr>
          <a:xfrm>
            <a:off x="3560433" y="139069"/>
            <a:ext cx="259398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Dripline of </a:t>
            </a:r>
            <a:r>
              <a:rPr kumimoji="1"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isotopes</a:t>
            </a:r>
            <a:endParaRPr kumimoji="1" lang="ja-JP" altLang="en-US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657B68B-315D-6340-8B4C-E6CE256A9D99}"/>
              </a:ext>
            </a:extLst>
          </p:cNvPr>
          <p:cNvSpPr txBox="1"/>
          <p:nvPr/>
        </p:nvSpPr>
        <p:spPr>
          <a:xfrm>
            <a:off x="279149" y="6217070"/>
            <a:ext cx="8585701" cy="454868"/>
          </a:xfrm>
          <a:prstGeom prst="rect">
            <a:avLst/>
          </a:prstGeom>
          <a:solidFill>
            <a:srgbClr val="FFF3C0"/>
          </a:solidFill>
        </p:spPr>
        <p:txBody>
          <a:bodyPr wrap="square" rtlCol="0">
            <a:spAutoFit/>
          </a:bodyPr>
          <a:lstStyle/>
          <a:p>
            <a:pPr>
              <a:lnSpc>
                <a:spcPts val="3060"/>
              </a:lnSpc>
            </a:pPr>
            <a:r>
              <a:rPr kumimoji="1" lang="en-US" altLang="ja-JP" sz="2000" dirty="0">
                <a:latin typeface="Comic Sans MS" panose="030F0902030302020204" pitchFamily="66" charset="0"/>
              </a:rPr>
              <a:t>Loose binding phenomena may be seen, in contrast to Ne, Na or Mg.</a:t>
            </a:r>
          </a:p>
        </p:txBody>
      </p:sp>
    </p:spTree>
    <p:extLst>
      <p:ext uri="{BB962C8B-B14F-4D97-AF65-F5344CB8AC3E}">
        <p14:creationId xmlns:p14="http://schemas.microsoft.com/office/powerpoint/2010/main" val="342861426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61DC9C-29CC-A940-9E13-C02DF9DD5636}"/>
              </a:ext>
            </a:extLst>
          </p:cNvPr>
          <p:cNvSpPr txBox="1"/>
          <p:nvPr/>
        </p:nvSpPr>
        <p:spPr>
          <a:xfrm>
            <a:off x="2086107" y="185404"/>
            <a:ext cx="500649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Prevailing triaxiality in nuclei near driplines</a:t>
            </a:r>
            <a:endParaRPr kumimoji="1" lang="ja-JP" altLang="en-US" sz="2000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A55D301-AD1D-FB38-9C68-2466F4F21646}"/>
              </a:ext>
            </a:extLst>
          </p:cNvPr>
          <p:cNvGrpSpPr/>
          <p:nvPr/>
        </p:nvGrpSpPr>
        <p:grpSpPr>
          <a:xfrm>
            <a:off x="318165" y="1463245"/>
            <a:ext cx="8542382" cy="4721488"/>
            <a:chOff x="440194" y="1030027"/>
            <a:chExt cx="8542382" cy="4721488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54EB23CA-2D97-AB4E-9E03-1D0CDF833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0194" y="1030027"/>
              <a:ext cx="8542382" cy="3273413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8A367E8D-7C15-5A48-AC92-A983E16A1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1466" y="4229551"/>
              <a:ext cx="1944216" cy="1521964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3DA9A281-238D-3045-B413-4C9104192BC7}"/>
                </a:ext>
              </a:extLst>
            </p:cNvPr>
            <p:cNvSpPr txBox="1"/>
            <p:nvPr/>
          </p:nvSpPr>
          <p:spPr>
            <a:xfrm>
              <a:off x="6655602" y="4222161"/>
              <a:ext cx="1657826" cy="3385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max def. energy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9879E7C-B979-B546-962F-4F09957378A9}"/>
                </a:ext>
              </a:extLst>
            </p:cNvPr>
            <p:cNvSpPr txBox="1"/>
            <p:nvPr/>
          </p:nvSpPr>
          <p:spPr>
            <a:xfrm>
              <a:off x="5647490" y="4303440"/>
              <a:ext cx="620683" cy="338554"/>
            </a:xfrm>
            <a:prstGeom prst="rect">
              <a:avLst/>
            </a:prstGeom>
            <a:solidFill>
              <a:srgbClr val="94FFF8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aseline="30000" dirty="0"/>
                <a:t>36</a:t>
              </a:r>
              <a:r>
                <a:rPr kumimoji="1" lang="en-US" altLang="ja-JP" sz="1600" dirty="0"/>
                <a:t>Mg</a:t>
              </a:r>
              <a:endParaRPr kumimoji="1" lang="ja-JP" altLang="en-US" sz="1600"/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F7D5DD15-4699-4E41-BB1A-CFE225845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9995" y="4222161"/>
              <a:ext cx="1837495" cy="1521965"/>
            </a:xfrm>
            <a:prstGeom prst="rect">
              <a:avLst/>
            </a:prstGeom>
          </p:spPr>
        </p:pic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D0361E2D-FB9E-684F-B51E-F19B277C4E5F}"/>
                </a:ext>
              </a:extLst>
            </p:cNvPr>
            <p:cNvSpPr txBox="1"/>
            <p:nvPr/>
          </p:nvSpPr>
          <p:spPr>
            <a:xfrm>
              <a:off x="4108059" y="4261011"/>
              <a:ext cx="620683" cy="338554"/>
            </a:xfrm>
            <a:prstGeom prst="rect">
              <a:avLst/>
            </a:prstGeom>
            <a:solidFill>
              <a:srgbClr val="94FFF8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aseline="30000" dirty="0"/>
                <a:t>34</a:t>
              </a:r>
              <a:r>
                <a:rPr kumimoji="1" lang="en-US" altLang="ja-JP" sz="1600" dirty="0"/>
                <a:t>Mg</a:t>
              </a:r>
              <a:endParaRPr kumimoji="1" lang="ja-JP" altLang="en-US" sz="1600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08379C6C-C92A-5D41-8A9D-2A4DAF2B8783}"/>
                </a:ext>
              </a:extLst>
            </p:cNvPr>
            <p:cNvSpPr txBox="1"/>
            <p:nvPr/>
          </p:nvSpPr>
          <p:spPr>
            <a:xfrm>
              <a:off x="5686762" y="2612199"/>
              <a:ext cx="620683" cy="338554"/>
            </a:xfrm>
            <a:prstGeom prst="rect">
              <a:avLst/>
            </a:prstGeom>
            <a:solidFill>
              <a:srgbClr val="94FFF8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aseline="30000" dirty="0"/>
                <a:t>42</a:t>
              </a:r>
              <a:r>
                <a:rPr kumimoji="1" lang="en-US" altLang="ja-JP" sz="1600" dirty="0"/>
                <a:t>Mg</a:t>
              </a:r>
              <a:endParaRPr kumimoji="1" lang="ja-JP" altLang="en-US" sz="160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5A043A06-4887-BC40-979A-BC80346D7676}"/>
                </a:ext>
              </a:extLst>
            </p:cNvPr>
            <p:cNvSpPr txBox="1"/>
            <p:nvPr/>
          </p:nvSpPr>
          <p:spPr>
            <a:xfrm>
              <a:off x="4086523" y="2649946"/>
              <a:ext cx="620683" cy="338554"/>
            </a:xfrm>
            <a:prstGeom prst="rect">
              <a:avLst/>
            </a:prstGeom>
            <a:solidFill>
              <a:srgbClr val="94FFF8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aseline="30000" dirty="0"/>
                <a:t>32</a:t>
              </a:r>
              <a:r>
                <a:rPr kumimoji="1" lang="en-US" altLang="ja-JP" sz="1600" dirty="0"/>
                <a:t>Mg</a:t>
              </a:r>
              <a:endParaRPr kumimoji="1" lang="ja-JP" altLang="en-US" sz="160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A971EEAA-EC0E-E54B-B7E7-FBD2CA985982}"/>
                </a:ext>
              </a:extLst>
            </p:cNvPr>
            <p:cNvSpPr txBox="1"/>
            <p:nvPr/>
          </p:nvSpPr>
          <p:spPr>
            <a:xfrm>
              <a:off x="7334669" y="2635338"/>
              <a:ext cx="620683" cy="338554"/>
            </a:xfrm>
            <a:prstGeom prst="rect">
              <a:avLst/>
            </a:prstGeom>
            <a:solidFill>
              <a:srgbClr val="94FFF8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aseline="30000" dirty="0"/>
                <a:t>44</a:t>
              </a:r>
              <a:r>
                <a:rPr kumimoji="1" lang="en-US" altLang="ja-JP" sz="1600" dirty="0"/>
                <a:t>Mg</a:t>
              </a:r>
              <a:endParaRPr kumimoji="1" lang="ja-JP" altLang="en-US" sz="160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E251C32-CF0E-C446-B860-95DF27BD4927}"/>
                </a:ext>
              </a:extLst>
            </p:cNvPr>
            <p:cNvSpPr txBox="1"/>
            <p:nvPr/>
          </p:nvSpPr>
          <p:spPr>
            <a:xfrm>
              <a:off x="2492775" y="2652614"/>
              <a:ext cx="620683" cy="338554"/>
            </a:xfrm>
            <a:prstGeom prst="rect">
              <a:avLst/>
            </a:prstGeom>
            <a:solidFill>
              <a:srgbClr val="94FFF8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aseline="30000" dirty="0"/>
                <a:t>28</a:t>
              </a:r>
              <a:r>
                <a:rPr kumimoji="1" lang="en-US" altLang="ja-JP" sz="1600" dirty="0"/>
                <a:t>Mg</a:t>
              </a:r>
              <a:endParaRPr kumimoji="1" lang="ja-JP" altLang="en-US" sz="160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4F91BA2-526C-5FE2-A60C-815EC0D3CCB0}"/>
                </a:ext>
              </a:extLst>
            </p:cNvPr>
            <p:cNvSpPr txBox="1"/>
            <p:nvPr/>
          </p:nvSpPr>
          <p:spPr>
            <a:xfrm>
              <a:off x="3229315" y="1179336"/>
              <a:ext cx="620683" cy="338554"/>
            </a:xfrm>
            <a:prstGeom prst="rect">
              <a:avLst/>
            </a:prstGeom>
            <a:solidFill>
              <a:srgbClr val="94FFA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baseline="30000" dirty="0"/>
                <a:t>27</a:t>
              </a:r>
              <a:r>
                <a:rPr kumimoji="1" lang="en-US" altLang="ja-JP" sz="1600" dirty="0"/>
                <a:t>Na</a:t>
              </a:r>
              <a:endParaRPr kumimoji="1" lang="ja-JP" altLang="en-US" sz="160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9E476F69-04E4-88C7-4C08-33928A5304E9}"/>
                </a:ext>
              </a:extLst>
            </p:cNvPr>
            <p:cNvSpPr txBox="1"/>
            <p:nvPr/>
          </p:nvSpPr>
          <p:spPr>
            <a:xfrm>
              <a:off x="5666882" y="3382901"/>
              <a:ext cx="920445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predicted</a:t>
              </a:r>
            </a:p>
            <a:p>
              <a:r>
                <a:rPr kumimoji="1" lang="en-US" altLang="ja-JP" sz="1400" dirty="0"/>
                <a:t>dripline</a:t>
              </a: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7AA43BB-3C1B-24F3-7CE7-77607A0A1D46}"/>
              </a:ext>
            </a:extLst>
          </p:cNvPr>
          <p:cNvSpPr txBox="1"/>
          <p:nvPr/>
        </p:nvSpPr>
        <p:spPr>
          <a:xfrm>
            <a:off x="3347864" y="673267"/>
            <a:ext cx="2321726" cy="400110"/>
          </a:xfrm>
          <a:prstGeom prst="rect">
            <a:avLst/>
          </a:prstGeom>
          <a:solidFill>
            <a:srgbClr val="F5FFCA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T-plots on the PES</a:t>
            </a:r>
            <a:endParaRPr kumimoji="1" lang="ja-JP" altLang="en-US" sz="200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1E82B7-E61B-3910-FB62-AC6E6AB7D226}"/>
              </a:ext>
            </a:extLst>
          </p:cNvPr>
          <p:cNvSpPr txBox="1"/>
          <p:nvPr/>
        </p:nvSpPr>
        <p:spPr>
          <a:xfrm>
            <a:off x="5561493" y="2450125"/>
            <a:ext cx="761747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dripline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C9C2FBD-5C76-2A8C-89C0-32D2F145FA2A}"/>
              </a:ext>
            </a:extLst>
          </p:cNvPr>
          <p:cNvSpPr txBox="1"/>
          <p:nvPr/>
        </p:nvSpPr>
        <p:spPr>
          <a:xfrm>
            <a:off x="4777526" y="1598526"/>
            <a:ext cx="620683" cy="338554"/>
          </a:xfrm>
          <a:prstGeom prst="rect">
            <a:avLst/>
          </a:prstGeom>
          <a:solidFill>
            <a:srgbClr val="94FFA9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aseline="30000" dirty="0"/>
              <a:t>31</a:t>
            </a:r>
            <a:r>
              <a:rPr kumimoji="1" lang="en-US" altLang="ja-JP" sz="1600" dirty="0"/>
              <a:t>Na</a:t>
            </a:r>
            <a:endParaRPr kumimoji="1" lang="ja-JP" altLang="en-US" sz="160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4EE1F71-4CD6-7023-DFF7-DB5A08F5A719}"/>
              </a:ext>
            </a:extLst>
          </p:cNvPr>
          <p:cNvSpPr txBox="1"/>
          <p:nvPr/>
        </p:nvSpPr>
        <p:spPr>
          <a:xfrm>
            <a:off x="6447766" y="1584932"/>
            <a:ext cx="620683" cy="338554"/>
          </a:xfrm>
          <a:prstGeom prst="rect">
            <a:avLst/>
          </a:prstGeom>
          <a:solidFill>
            <a:srgbClr val="94FFA9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aseline="30000" dirty="0"/>
              <a:t>39</a:t>
            </a:r>
            <a:r>
              <a:rPr kumimoji="1" lang="en-US" altLang="ja-JP" sz="1600" dirty="0"/>
              <a:t>Na</a:t>
            </a:r>
            <a:endParaRPr kumimoji="1" lang="ja-JP" altLang="en-US" sz="160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89BD683-3544-52A4-B30F-0B1A12A9B75B}"/>
              </a:ext>
            </a:extLst>
          </p:cNvPr>
          <p:cNvSpPr txBox="1"/>
          <p:nvPr/>
        </p:nvSpPr>
        <p:spPr>
          <a:xfrm>
            <a:off x="8256124" y="1598526"/>
            <a:ext cx="620683" cy="338554"/>
          </a:xfrm>
          <a:prstGeom prst="rect">
            <a:avLst/>
          </a:prstGeom>
          <a:solidFill>
            <a:srgbClr val="94FFA9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aseline="30000" dirty="0"/>
              <a:t>41</a:t>
            </a:r>
            <a:r>
              <a:rPr kumimoji="1" lang="en-US" altLang="ja-JP" sz="1600" dirty="0"/>
              <a:t>Na</a:t>
            </a:r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3987686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94C44DFD-6355-D14F-9058-2B4217C4A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98" y="1380489"/>
            <a:ext cx="4237118" cy="2758907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799CF62-268C-0A43-94EF-E3E0246FA52F}"/>
              </a:ext>
            </a:extLst>
          </p:cNvPr>
          <p:cNvSpPr txBox="1"/>
          <p:nvPr/>
        </p:nvSpPr>
        <p:spPr>
          <a:xfrm>
            <a:off x="1229475" y="4167000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Neutron number (N)</a:t>
            </a:r>
            <a:endParaRPr kumimoji="1" lang="ja-JP" altLang="en-US"/>
          </a:p>
        </p:txBody>
      </p:sp>
      <p:sp>
        <p:nvSpPr>
          <p:cNvPr id="13" name="円/楕円 12">
            <a:extLst>
              <a:ext uri="{FF2B5EF4-FFF2-40B4-BE49-F238E27FC236}">
                <a16:creationId xmlns:a16="http://schemas.microsoft.com/office/drawing/2014/main" id="{47337DC3-F1EB-ED49-BF25-132A840CC0BE}"/>
              </a:ext>
            </a:extLst>
          </p:cNvPr>
          <p:cNvSpPr/>
          <p:nvPr/>
        </p:nvSpPr>
        <p:spPr>
          <a:xfrm>
            <a:off x="7821310" y="1573534"/>
            <a:ext cx="738475" cy="143893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EF803A9-0756-A74D-8232-C38105CC0996}"/>
              </a:ext>
            </a:extLst>
          </p:cNvPr>
          <p:cNvSpPr txBox="1"/>
          <p:nvPr/>
        </p:nvSpPr>
        <p:spPr>
          <a:xfrm>
            <a:off x="1507816" y="166050"/>
            <a:ext cx="535960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Deformation parameters extracted from T-plot</a:t>
            </a:r>
          </a:p>
        </p:txBody>
      </p:sp>
      <p:sp>
        <p:nvSpPr>
          <p:cNvPr id="17" name="円/楕円 16">
            <a:extLst>
              <a:ext uri="{FF2B5EF4-FFF2-40B4-BE49-F238E27FC236}">
                <a16:creationId xmlns:a16="http://schemas.microsoft.com/office/drawing/2014/main" id="{30A68F7E-23AB-4D4C-92A4-FCA5E53C585C}"/>
              </a:ext>
            </a:extLst>
          </p:cNvPr>
          <p:cNvSpPr/>
          <p:nvPr/>
        </p:nvSpPr>
        <p:spPr>
          <a:xfrm>
            <a:off x="-3504368" y="3307958"/>
            <a:ext cx="144000" cy="1440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7E60B582-B348-E313-EEEE-C64ED3A12C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4726095"/>
              </p:ext>
            </p:extLst>
          </p:nvPr>
        </p:nvGraphicFramePr>
        <p:xfrm>
          <a:off x="4852820" y="1380489"/>
          <a:ext cx="4104457" cy="2549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DA97310-E8E8-C8B4-8CE6-BC4AC7263791}"/>
              </a:ext>
            </a:extLst>
          </p:cNvPr>
          <p:cNvSpPr txBox="1"/>
          <p:nvPr/>
        </p:nvSpPr>
        <p:spPr>
          <a:xfrm>
            <a:off x="6223566" y="1301936"/>
            <a:ext cx="134203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Symbol" pitchFamily="2" charset="2"/>
              </a:rPr>
              <a:t>g</a:t>
            </a:r>
            <a:r>
              <a:rPr kumimoji="1" lang="en-US" altLang="ja-JP" dirty="0"/>
              <a:t> (degrees)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A16466A-39E3-36FA-0F7A-D21241B2B6BF}"/>
              </a:ext>
            </a:extLst>
          </p:cNvPr>
          <p:cNvSpPr txBox="1"/>
          <p:nvPr/>
        </p:nvSpPr>
        <p:spPr>
          <a:xfrm>
            <a:off x="5719169" y="1702046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Na</a:t>
            </a:r>
            <a:endParaRPr kumimoji="1" lang="ja-JP" altLang="en-US" sz="1600"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30A79BA-4D78-E094-DDD2-EB9F8DF4FDCB}"/>
              </a:ext>
            </a:extLst>
          </p:cNvPr>
          <p:cNvSpPr txBox="1"/>
          <p:nvPr/>
        </p:nvSpPr>
        <p:spPr>
          <a:xfrm>
            <a:off x="6433600" y="253401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00FF"/>
                </a:solidFill>
              </a:rPr>
              <a:t>Mg</a:t>
            </a:r>
            <a:endParaRPr kumimoji="1" lang="ja-JP" altLang="en-US" sz="1600">
              <a:solidFill>
                <a:srgbClr val="0000FF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35CAA73-31AB-F0BD-3125-2D405F8E7578}"/>
              </a:ext>
            </a:extLst>
          </p:cNvPr>
          <p:cNvSpPr txBox="1"/>
          <p:nvPr/>
        </p:nvSpPr>
        <p:spPr>
          <a:xfrm>
            <a:off x="5951627" y="4131380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Neutron number (N)</a:t>
            </a:r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58D1F04-FED2-1339-74EB-22AFC3A1883C}"/>
              </a:ext>
            </a:extLst>
          </p:cNvPr>
          <p:cNvCxnSpPr/>
          <p:nvPr/>
        </p:nvCxnSpPr>
        <p:spPr>
          <a:xfrm>
            <a:off x="8021173" y="2413812"/>
            <a:ext cx="0" cy="2403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19E8FC12-A75B-3E1F-C8BF-C07C1E8EF620}"/>
              </a:ext>
            </a:extLst>
          </p:cNvPr>
          <p:cNvCxnSpPr/>
          <p:nvPr/>
        </p:nvCxnSpPr>
        <p:spPr>
          <a:xfrm>
            <a:off x="8309205" y="1780598"/>
            <a:ext cx="0" cy="24039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1AB3FCD9-7D0E-3219-4533-0614C1E1899A}"/>
              </a:ext>
            </a:extLst>
          </p:cNvPr>
          <p:cNvCxnSpPr/>
          <p:nvPr/>
        </p:nvCxnSpPr>
        <p:spPr>
          <a:xfrm>
            <a:off x="3412661" y="2014877"/>
            <a:ext cx="0" cy="2403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28118C0C-E652-7D66-CB24-078EF26DA861}"/>
              </a:ext>
            </a:extLst>
          </p:cNvPr>
          <p:cNvCxnSpPr/>
          <p:nvPr/>
        </p:nvCxnSpPr>
        <p:spPr>
          <a:xfrm>
            <a:off x="3700693" y="2173416"/>
            <a:ext cx="0" cy="24039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6AFB118-E42D-7561-A0EC-F9086C20DE80}"/>
              </a:ext>
            </a:extLst>
          </p:cNvPr>
          <p:cNvSpPr txBox="1"/>
          <p:nvPr/>
        </p:nvSpPr>
        <p:spPr>
          <a:xfrm>
            <a:off x="4530000" y="447020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driplines</a:t>
            </a:r>
            <a:endParaRPr kumimoji="1" lang="ja-JP" altLang="en-US"/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186CBB66-C34B-C08F-F488-18CFE2E3336A}"/>
              </a:ext>
            </a:extLst>
          </p:cNvPr>
          <p:cNvCxnSpPr/>
          <p:nvPr/>
        </p:nvCxnSpPr>
        <p:spPr>
          <a:xfrm>
            <a:off x="3988725" y="4380514"/>
            <a:ext cx="0" cy="2403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9F2579F1-E5E8-8232-82B8-64D7BB332F4B}"/>
              </a:ext>
            </a:extLst>
          </p:cNvPr>
          <p:cNvCxnSpPr/>
          <p:nvPr/>
        </p:nvCxnSpPr>
        <p:spPr>
          <a:xfrm>
            <a:off x="3988725" y="4710087"/>
            <a:ext cx="0" cy="24039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E0AC411-19E1-FA92-EE4D-5938BB4AD7E8}"/>
              </a:ext>
            </a:extLst>
          </p:cNvPr>
          <p:cNvSpPr txBox="1"/>
          <p:nvPr/>
        </p:nvSpPr>
        <p:spPr>
          <a:xfrm>
            <a:off x="4128993" y="4326000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Na</a:t>
            </a:r>
            <a:endParaRPr kumimoji="1" lang="ja-JP" altLang="en-US" sz="1600">
              <a:solidFill>
                <a:srgbClr val="FF0000"/>
              </a:solidFill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96FBAAD-D098-9542-9B05-72F3E723DFAD}"/>
              </a:ext>
            </a:extLst>
          </p:cNvPr>
          <p:cNvSpPr txBox="1"/>
          <p:nvPr/>
        </p:nvSpPr>
        <p:spPr>
          <a:xfrm>
            <a:off x="4137958" y="4657408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00FF"/>
                </a:solidFill>
              </a:rPr>
              <a:t>Mg</a:t>
            </a:r>
            <a:endParaRPr kumimoji="1" lang="ja-JP" altLang="en-US" sz="1600">
              <a:solidFill>
                <a:srgbClr val="0000FF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8DC9834D-B974-78E7-15FD-CA04D1F1EEF9}"/>
              </a:ext>
            </a:extLst>
          </p:cNvPr>
          <p:cNvSpPr/>
          <p:nvPr/>
        </p:nvSpPr>
        <p:spPr>
          <a:xfrm>
            <a:off x="3779912" y="4255380"/>
            <a:ext cx="1793964" cy="785880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5F381CFA-E3B7-788C-FA8B-801CAC1371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5641" y="6097368"/>
            <a:ext cx="2746547" cy="462435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320A0F35-6C15-ACC8-B26D-BC77EDF7F4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373" y="5444923"/>
            <a:ext cx="6831749" cy="629240"/>
          </a:xfrm>
          <a:prstGeom prst="rect">
            <a:avLst/>
          </a:prstGeom>
        </p:spPr>
      </p:pic>
      <p:sp>
        <p:nvSpPr>
          <p:cNvPr id="40" name="円/楕円 39">
            <a:extLst>
              <a:ext uri="{FF2B5EF4-FFF2-40B4-BE49-F238E27FC236}">
                <a16:creationId xmlns:a16="http://schemas.microsoft.com/office/drawing/2014/main" id="{DEBFEDDA-196C-A95D-FA68-4534B334B99D}"/>
              </a:ext>
            </a:extLst>
          </p:cNvPr>
          <p:cNvSpPr/>
          <p:nvPr/>
        </p:nvSpPr>
        <p:spPr>
          <a:xfrm>
            <a:off x="1691680" y="1967306"/>
            <a:ext cx="1323485" cy="38157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B6ACC6E-9060-A57D-8731-424396EFA2E9}"/>
              </a:ext>
            </a:extLst>
          </p:cNvPr>
          <p:cNvSpPr txBox="1"/>
          <p:nvPr/>
        </p:nvSpPr>
        <p:spPr>
          <a:xfrm>
            <a:off x="1979712" y="980728"/>
            <a:ext cx="2467342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maximum deformation</a:t>
            </a:r>
            <a:endParaRPr kumimoji="1" lang="ja-JP" altLang="en-US">
              <a:solidFill>
                <a:srgbClr val="00B050"/>
              </a:solidFill>
            </a:endParaRPr>
          </a:p>
        </p:txBody>
      </p: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93852D70-F2D0-53BF-DEA5-550F8F6D5386}"/>
              </a:ext>
            </a:extLst>
          </p:cNvPr>
          <p:cNvCxnSpPr>
            <a:cxnSpLocks/>
          </p:cNvCxnSpPr>
          <p:nvPr/>
        </p:nvCxnSpPr>
        <p:spPr>
          <a:xfrm flipH="1">
            <a:off x="2915816" y="1350060"/>
            <a:ext cx="587244" cy="69054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0AFEA0E-CD44-8654-E0E2-83B0E14F506D}"/>
              </a:ext>
            </a:extLst>
          </p:cNvPr>
          <p:cNvSpPr txBox="1"/>
          <p:nvPr/>
        </p:nvSpPr>
        <p:spPr>
          <a:xfrm>
            <a:off x="6903600" y="775665"/>
            <a:ext cx="2146742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increased triaxiality</a:t>
            </a:r>
            <a:endParaRPr kumimoji="1" lang="ja-JP" altLang="en-US">
              <a:solidFill>
                <a:srgbClr val="00B050"/>
              </a:solidFill>
            </a:endParaRP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936897F4-9E12-FE1A-6224-C5A65122BC19}"/>
              </a:ext>
            </a:extLst>
          </p:cNvPr>
          <p:cNvCxnSpPr>
            <a:cxnSpLocks/>
          </p:cNvCxnSpPr>
          <p:nvPr/>
        </p:nvCxnSpPr>
        <p:spPr>
          <a:xfrm>
            <a:off x="7851039" y="1144997"/>
            <a:ext cx="207587" cy="43554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149BD9-7229-E81F-6720-52E7CDF675E1}"/>
              </a:ext>
            </a:extLst>
          </p:cNvPr>
          <p:cNvSpPr txBox="1"/>
          <p:nvPr/>
        </p:nvSpPr>
        <p:spPr>
          <a:xfrm>
            <a:off x="5130315" y="381616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12</a:t>
            </a:r>
            <a:endParaRPr kumimoji="1" lang="ja-JP" altLang="en-US" sz="160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00D0860-23BB-7219-3B81-45D745D461A2}"/>
              </a:ext>
            </a:extLst>
          </p:cNvPr>
          <p:cNvSpPr txBox="1"/>
          <p:nvPr/>
        </p:nvSpPr>
        <p:spPr>
          <a:xfrm>
            <a:off x="5762107" y="381616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16</a:t>
            </a:r>
            <a:endParaRPr kumimoji="1" lang="ja-JP" altLang="en-US" sz="160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D3F9CFC-3B75-1F13-B475-B497731661F9}"/>
              </a:ext>
            </a:extLst>
          </p:cNvPr>
          <p:cNvSpPr txBox="1"/>
          <p:nvPr/>
        </p:nvSpPr>
        <p:spPr>
          <a:xfrm>
            <a:off x="6433600" y="381616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20</a:t>
            </a:r>
            <a:endParaRPr kumimoji="1" lang="ja-JP" altLang="en-US" sz="160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DFC185F-CC7E-6CCE-01AB-FD5DD57C6B8E}"/>
              </a:ext>
            </a:extLst>
          </p:cNvPr>
          <p:cNvSpPr txBox="1"/>
          <p:nvPr/>
        </p:nvSpPr>
        <p:spPr>
          <a:xfrm>
            <a:off x="7764788" y="381616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28</a:t>
            </a:r>
            <a:endParaRPr kumimoji="1" lang="ja-JP" altLang="en-US" sz="160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718DA894-6084-CA90-B1A9-048BBDE580A2}"/>
              </a:ext>
            </a:extLst>
          </p:cNvPr>
          <p:cNvSpPr txBox="1"/>
          <p:nvPr/>
        </p:nvSpPr>
        <p:spPr>
          <a:xfrm>
            <a:off x="7099194" y="381616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24</a:t>
            </a:r>
            <a:endParaRPr kumimoji="1" lang="ja-JP" altLang="en-US" sz="160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7E878AD-BC98-D9FB-6E79-2F61A01E6E6A}"/>
              </a:ext>
            </a:extLst>
          </p:cNvPr>
          <p:cNvSpPr txBox="1"/>
          <p:nvPr/>
        </p:nvSpPr>
        <p:spPr>
          <a:xfrm>
            <a:off x="8430382" y="381616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32</a:t>
            </a:r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1157444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level scheme near the drip line"/>
          <p:cNvSpPr txBox="1">
            <a:spLocks noGrp="1"/>
          </p:cNvSpPr>
          <p:nvPr>
            <p:ph type="title"/>
          </p:nvPr>
        </p:nvSpPr>
        <p:spPr>
          <a:xfrm>
            <a:off x="2541640" y="222626"/>
            <a:ext cx="4075501" cy="3963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Shape coexistence near dripline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EEdf1"/>
          <p:cNvSpPr txBox="1"/>
          <p:nvPr/>
        </p:nvSpPr>
        <p:spPr>
          <a:xfrm>
            <a:off x="674020" y="4820152"/>
            <a:ext cx="724760" cy="285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22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r>
              <a:rPr sz="1547"/>
              <a:t>EEdf1</a:t>
            </a:r>
          </a:p>
        </p:txBody>
      </p:sp>
      <p:pic>
        <p:nvPicPr>
          <p:cNvPr id="265" name="32Ne.pdf" descr="32N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6480" y="2679181"/>
            <a:ext cx="1187925" cy="2171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6" name="32Ne_exp.pdf" descr="32Ne_exp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5768" y="2679181"/>
            <a:ext cx="1187926" cy="21718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34Ne.pdf" descr="34Ne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983" y="2670250"/>
            <a:ext cx="1400195" cy="2184689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34Ne"/>
          <p:cNvSpPr txBox="1"/>
          <p:nvPr/>
        </p:nvSpPr>
        <p:spPr>
          <a:xfrm>
            <a:off x="742691" y="2411223"/>
            <a:ext cx="587419" cy="285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24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sz="1687" baseline="31999"/>
              <a:t>34</a:t>
            </a:r>
            <a:r>
              <a:rPr sz="1687"/>
              <a:t>Ne</a:t>
            </a:r>
          </a:p>
        </p:txBody>
      </p:sp>
      <p:sp>
        <p:nvSpPr>
          <p:cNvPr id="269" name="32Ne"/>
          <p:cNvSpPr txBox="1"/>
          <p:nvPr/>
        </p:nvSpPr>
        <p:spPr>
          <a:xfrm>
            <a:off x="2229877" y="2411223"/>
            <a:ext cx="604254" cy="285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24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sz="1687" baseline="31999"/>
              <a:t>32</a:t>
            </a:r>
            <a:r>
              <a:rPr sz="1687"/>
              <a:t>Ne</a:t>
            </a:r>
          </a:p>
        </p:txBody>
      </p:sp>
      <p:sp>
        <p:nvSpPr>
          <p:cNvPr id="270" name="EEdf1"/>
          <p:cNvSpPr txBox="1"/>
          <p:nvPr/>
        </p:nvSpPr>
        <p:spPr>
          <a:xfrm>
            <a:off x="1641188" y="4829082"/>
            <a:ext cx="724760" cy="285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22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r>
              <a:rPr sz="1547"/>
              <a:t>EEdf1</a:t>
            </a:r>
          </a:p>
        </p:txBody>
      </p:sp>
      <p:grpSp>
        <p:nvGrpSpPr>
          <p:cNvPr id="280" name="グループ"/>
          <p:cNvGrpSpPr/>
          <p:nvPr/>
        </p:nvGrpSpPr>
        <p:grpSpPr>
          <a:xfrm>
            <a:off x="1800065" y="5225702"/>
            <a:ext cx="5524117" cy="1350542"/>
            <a:chOff x="0" y="0"/>
            <a:chExt cx="7856521" cy="1920770"/>
          </a:xfrm>
        </p:grpSpPr>
        <p:grpSp>
          <p:nvGrpSpPr>
            <p:cNvPr id="273" name="グループ"/>
            <p:cNvGrpSpPr/>
            <p:nvPr/>
          </p:nvGrpSpPr>
          <p:grpSpPr>
            <a:xfrm>
              <a:off x="0" y="0"/>
              <a:ext cx="2566595" cy="1920771"/>
              <a:chOff x="0" y="0"/>
              <a:chExt cx="2566594" cy="1920770"/>
            </a:xfrm>
          </p:grpSpPr>
          <p:pic>
            <p:nvPicPr>
              <p:cNvPr id="271" name="Mg40_cmb_j0p_n1.pdf" descr="Mg40_cmb_j0p_n1.pdf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0"/>
                <a:ext cx="2566595" cy="192077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72" name="01+"/>
              <p:cNvSpPr txBox="1"/>
              <p:nvPr/>
            </p:nvSpPr>
            <p:spPr>
              <a:xfrm>
                <a:off x="316484" y="55354"/>
                <a:ext cx="581491" cy="40649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r>
                  <a:rPr sz="1687"/>
                  <a:t>0</a:t>
                </a:r>
                <a:r>
                  <a:rPr sz="1687" baseline="-5999"/>
                  <a:t>1</a:t>
                </a:r>
                <a:r>
                  <a:rPr sz="1687" baseline="31999"/>
                  <a:t>+</a:t>
                </a:r>
              </a:p>
            </p:txBody>
          </p:sp>
        </p:grpSp>
        <p:grpSp>
          <p:nvGrpSpPr>
            <p:cNvPr id="276" name="グループ"/>
            <p:cNvGrpSpPr/>
            <p:nvPr/>
          </p:nvGrpSpPr>
          <p:grpSpPr>
            <a:xfrm>
              <a:off x="2644963" y="0"/>
              <a:ext cx="2566596" cy="1920771"/>
              <a:chOff x="-12702" y="0"/>
              <a:chExt cx="2566594" cy="1920770"/>
            </a:xfrm>
          </p:grpSpPr>
          <p:pic>
            <p:nvPicPr>
              <p:cNvPr id="274" name="Mg40_cmb_j2p_n1.pdf" descr="Mg40_cmb_j2p_n1.pdf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-12703" y="0"/>
                <a:ext cx="2566595" cy="192077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75" name="21+"/>
              <p:cNvSpPr txBox="1"/>
              <p:nvPr/>
            </p:nvSpPr>
            <p:spPr>
              <a:xfrm>
                <a:off x="322205" y="68057"/>
                <a:ext cx="581492" cy="4064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r>
                  <a:rPr sz="1687"/>
                  <a:t>2</a:t>
                </a:r>
                <a:r>
                  <a:rPr sz="1687" baseline="-5999"/>
                  <a:t>1</a:t>
                </a:r>
                <a:r>
                  <a:rPr sz="1687" baseline="31999"/>
                  <a:t>+</a:t>
                </a:r>
              </a:p>
            </p:txBody>
          </p:sp>
        </p:grpSp>
        <p:grpSp>
          <p:nvGrpSpPr>
            <p:cNvPr id="279" name="グループ"/>
            <p:cNvGrpSpPr/>
            <p:nvPr/>
          </p:nvGrpSpPr>
          <p:grpSpPr>
            <a:xfrm>
              <a:off x="5289926" y="0"/>
              <a:ext cx="2566596" cy="1920771"/>
              <a:chOff x="0" y="0"/>
              <a:chExt cx="2566594" cy="1920770"/>
            </a:xfrm>
          </p:grpSpPr>
          <p:pic>
            <p:nvPicPr>
              <p:cNvPr id="277" name="Mg40_cmb_j4p_n1.pdf" descr="Mg40_cmb_j4p_n1.pdf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0"/>
                <a:ext cx="2566595" cy="192077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78" name="41+"/>
              <p:cNvSpPr txBox="1"/>
              <p:nvPr/>
            </p:nvSpPr>
            <p:spPr>
              <a:xfrm>
                <a:off x="330276" y="55354"/>
                <a:ext cx="582712" cy="40649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r>
                  <a:rPr sz="1687"/>
                  <a:t>4</a:t>
                </a:r>
                <a:r>
                  <a:rPr sz="1687" baseline="-5999"/>
                  <a:t>1</a:t>
                </a:r>
                <a:r>
                  <a:rPr sz="1687" baseline="31999"/>
                  <a:t>+</a:t>
                </a:r>
              </a:p>
            </p:txBody>
          </p:sp>
        </p:grpSp>
      </p:grpSp>
      <p:sp>
        <p:nvSpPr>
          <p:cNvPr id="281" name="四角形"/>
          <p:cNvSpPr/>
          <p:nvPr/>
        </p:nvSpPr>
        <p:spPr>
          <a:xfrm>
            <a:off x="1674413" y="5187911"/>
            <a:ext cx="5775421" cy="1426125"/>
          </a:xfrm>
          <a:prstGeom prst="rect">
            <a:avLst/>
          </a:prstGeom>
          <a:ln w="50800">
            <a:solidFill>
              <a:srgbClr val="FFB27D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sp>
        <p:nvSpPr>
          <p:cNvPr id="282" name="四角形"/>
          <p:cNvSpPr/>
          <p:nvPr/>
        </p:nvSpPr>
        <p:spPr>
          <a:xfrm>
            <a:off x="4283596" y="3282071"/>
            <a:ext cx="625615" cy="1426125"/>
          </a:xfrm>
          <a:prstGeom prst="rect">
            <a:avLst/>
          </a:prstGeom>
          <a:ln w="50800">
            <a:solidFill>
              <a:srgbClr val="FF9E4F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sp>
        <p:nvSpPr>
          <p:cNvPr id="283" name="四角形"/>
          <p:cNvSpPr/>
          <p:nvPr/>
        </p:nvSpPr>
        <p:spPr>
          <a:xfrm>
            <a:off x="4931958" y="3227612"/>
            <a:ext cx="568536" cy="718453"/>
          </a:xfrm>
          <a:prstGeom prst="rect">
            <a:avLst/>
          </a:prstGeom>
          <a:ln w="50800">
            <a:solidFill>
              <a:srgbClr val="00FDFF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pic>
        <p:nvPicPr>
          <p:cNvPr id="284" name="Mg40_cmb_j0p_n2.pdf" descr="Mg40_cmb_j0p_n2.pd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97855" y="931306"/>
            <a:ext cx="1804638" cy="13505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Mg40_cmb_j2p_n2.pdf" descr="Mg40_cmb_j2p_n2.pd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72109" y="931306"/>
            <a:ext cx="1804637" cy="1350542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02+"/>
          <p:cNvSpPr txBox="1"/>
          <p:nvPr/>
        </p:nvSpPr>
        <p:spPr>
          <a:xfrm>
            <a:off x="3261623" y="976879"/>
            <a:ext cx="408861" cy="285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2400"/>
            </a:pPr>
            <a:r>
              <a:rPr sz="1687"/>
              <a:t>0</a:t>
            </a:r>
            <a:r>
              <a:rPr sz="1687" baseline="-5999"/>
              <a:t>2</a:t>
            </a:r>
            <a:r>
              <a:rPr sz="1687" baseline="31999"/>
              <a:t>+</a:t>
            </a:r>
          </a:p>
        </p:txBody>
      </p:sp>
      <p:sp>
        <p:nvSpPr>
          <p:cNvPr id="287" name="22+"/>
          <p:cNvSpPr txBox="1"/>
          <p:nvPr/>
        </p:nvSpPr>
        <p:spPr>
          <a:xfrm>
            <a:off x="5184953" y="976879"/>
            <a:ext cx="408862" cy="285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2400"/>
            </a:pPr>
            <a:r>
              <a:rPr sz="1687"/>
              <a:t>2</a:t>
            </a:r>
            <a:r>
              <a:rPr sz="1687" baseline="-5999"/>
              <a:t>2</a:t>
            </a:r>
            <a:r>
              <a:rPr sz="1687" baseline="31999"/>
              <a:t>+</a:t>
            </a:r>
          </a:p>
        </p:txBody>
      </p:sp>
      <p:sp>
        <p:nvSpPr>
          <p:cNvPr id="288" name="四角形"/>
          <p:cNvSpPr/>
          <p:nvPr/>
        </p:nvSpPr>
        <p:spPr>
          <a:xfrm>
            <a:off x="2941236" y="930043"/>
            <a:ext cx="3775168" cy="1353069"/>
          </a:xfrm>
          <a:prstGeom prst="rect">
            <a:avLst/>
          </a:prstGeom>
          <a:ln w="50800">
            <a:solidFill>
              <a:srgbClr val="00FDFF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sp>
        <p:nvSpPr>
          <p:cNvPr id="289" name="EEdf1"/>
          <p:cNvSpPr txBox="1"/>
          <p:nvPr/>
        </p:nvSpPr>
        <p:spPr>
          <a:xfrm>
            <a:off x="4773878" y="4832970"/>
            <a:ext cx="724760" cy="285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22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r>
              <a:rPr sz="1547"/>
              <a:t>EEdf1</a:t>
            </a:r>
          </a:p>
        </p:txBody>
      </p:sp>
      <p:sp>
        <p:nvSpPr>
          <p:cNvPr id="290" name="線"/>
          <p:cNvSpPr/>
          <p:nvPr/>
        </p:nvSpPr>
        <p:spPr>
          <a:xfrm>
            <a:off x="4562124" y="4700816"/>
            <a:ext cx="1" cy="494474"/>
          </a:xfrm>
          <a:prstGeom prst="line">
            <a:avLst/>
          </a:prstGeom>
          <a:ln w="50800">
            <a:solidFill>
              <a:srgbClr val="FF9E8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pic>
        <p:nvPicPr>
          <p:cNvPr id="291" name="40Mg.pdf" descr="40Mg.pd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40545" y="2686133"/>
            <a:ext cx="2396981" cy="2184689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40Mg"/>
          <p:cNvSpPr txBox="1"/>
          <p:nvPr/>
        </p:nvSpPr>
        <p:spPr>
          <a:xfrm>
            <a:off x="4293484" y="2427107"/>
            <a:ext cx="661334" cy="285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24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sz="1687" baseline="31999"/>
              <a:t>40</a:t>
            </a:r>
            <a:r>
              <a:rPr sz="1687"/>
              <a:t>Mg</a:t>
            </a:r>
          </a:p>
        </p:txBody>
      </p:sp>
      <p:pic>
        <p:nvPicPr>
          <p:cNvPr id="293" name="40Mg_exp.pdf" descr="40Mg_exp.pd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67315" y="2698711"/>
            <a:ext cx="1187926" cy="2171850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40Mg"/>
          <p:cNvSpPr txBox="1"/>
          <p:nvPr/>
        </p:nvSpPr>
        <p:spPr>
          <a:xfrm>
            <a:off x="6413645" y="2427107"/>
            <a:ext cx="671607" cy="285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24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sz="1687" baseline="31999"/>
              <a:t>40</a:t>
            </a:r>
            <a:r>
              <a:rPr sz="1687"/>
              <a:t>Mg</a:t>
            </a:r>
          </a:p>
        </p:txBody>
      </p:sp>
      <p:pic>
        <p:nvPicPr>
          <p:cNvPr id="295" name="42Mg.pdf" descr="42Mg.pd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49309" y="2701485"/>
            <a:ext cx="1187926" cy="2171850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42Mg"/>
          <p:cNvSpPr txBox="1"/>
          <p:nvPr/>
        </p:nvSpPr>
        <p:spPr>
          <a:xfrm>
            <a:off x="7738911" y="2427107"/>
            <a:ext cx="661334" cy="285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24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sz="1687" baseline="31999"/>
              <a:t>42</a:t>
            </a:r>
            <a:r>
              <a:rPr sz="1687"/>
              <a:t>Mg</a:t>
            </a:r>
          </a:p>
        </p:txBody>
      </p:sp>
      <p:sp>
        <p:nvSpPr>
          <p:cNvPr id="297" name="EEdf1"/>
          <p:cNvSpPr txBox="1"/>
          <p:nvPr/>
        </p:nvSpPr>
        <p:spPr>
          <a:xfrm>
            <a:off x="7680892" y="4805145"/>
            <a:ext cx="724760" cy="285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22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r>
              <a:rPr sz="1547"/>
              <a:t>EEdf1</a:t>
            </a:r>
          </a:p>
        </p:txBody>
      </p:sp>
      <p:sp>
        <p:nvSpPr>
          <p:cNvPr id="299" name="四角形"/>
          <p:cNvSpPr/>
          <p:nvPr/>
        </p:nvSpPr>
        <p:spPr>
          <a:xfrm>
            <a:off x="4780305" y="2704153"/>
            <a:ext cx="724835" cy="31278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sp>
        <p:nvSpPr>
          <p:cNvPr id="300" name="線"/>
          <p:cNvSpPr/>
          <p:nvPr/>
        </p:nvSpPr>
        <p:spPr>
          <a:xfrm>
            <a:off x="5255985" y="2268127"/>
            <a:ext cx="1" cy="960640"/>
          </a:xfrm>
          <a:prstGeom prst="line">
            <a:avLst/>
          </a:prstGeom>
          <a:ln w="50800">
            <a:solidFill>
              <a:srgbClr val="00FDFF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301" name="EXP."/>
          <p:cNvSpPr txBox="1"/>
          <p:nvPr/>
        </p:nvSpPr>
        <p:spPr>
          <a:xfrm>
            <a:off x="2835136" y="4820152"/>
            <a:ext cx="544910" cy="285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2200">
                <a:solidFill>
                  <a:srgbClr val="FF4934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sz="1547">
                <a:solidFill>
                  <a:srgbClr val="EC2BFF"/>
                </a:solidFill>
              </a:rPr>
              <a:t>EXP</a:t>
            </a:r>
            <a:r>
              <a:rPr sz="1547"/>
              <a:t>.</a:t>
            </a:r>
          </a:p>
        </p:txBody>
      </p:sp>
      <p:sp>
        <p:nvSpPr>
          <p:cNvPr id="302" name="EXP."/>
          <p:cNvSpPr txBox="1"/>
          <p:nvPr/>
        </p:nvSpPr>
        <p:spPr>
          <a:xfrm>
            <a:off x="6589765" y="4829082"/>
            <a:ext cx="544910" cy="285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defRPr sz="2200">
                <a:solidFill>
                  <a:srgbClr val="FF4934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sz="1547">
                <a:solidFill>
                  <a:srgbClr val="EC2BFF"/>
                </a:solidFill>
              </a:rPr>
              <a:t>EXP</a:t>
            </a:r>
            <a:r>
              <a:rPr sz="1547"/>
              <a:t>.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C6C69CB-0DAF-B515-6021-03BAD899CFB9}"/>
              </a:ext>
            </a:extLst>
          </p:cNvPr>
          <p:cNvSpPr txBox="1"/>
          <p:nvPr/>
        </p:nvSpPr>
        <p:spPr>
          <a:xfrm>
            <a:off x="7504935" y="5661248"/>
            <a:ext cx="142218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N=28 gap is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not working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5D9D80-7E6E-0785-3CAC-13C077327EF0}"/>
              </a:ext>
            </a:extLst>
          </p:cNvPr>
          <p:cNvSpPr txBox="1"/>
          <p:nvPr/>
        </p:nvSpPr>
        <p:spPr>
          <a:xfrm>
            <a:off x="7312969" y="786655"/>
            <a:ext cx="1680653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Crawford </a:t>
            </a:r>
            <a:r>
              <a:rPr kumimoji="1" lang="en-US" altLang="ja-JP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kumimoji="1" lang="en-US" altLang="ja-JP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r>
              <a:rPr lang="en-US" altLang="ja-JP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PRL 122, 052501 </a:t>
            </a:r>
          </a:p>
          <a:p>
            <a:r>
              <a:rPr lang="en-US" altLang="ja-JP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(2019)</a:t>
            </a:r>
            <a:endParaRPr kumimoji="1" lang="ja-JP" altLang="en-US" sz="16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B60A9CA3-E0B5-7410-C0FC-1835A7068C38}"/>
              </a:ext>
            </a:extLst>
          </p:cNvPr>
          <p:cNvCxnSpPr>
            <a:cxnSpLocks/>
          </p:cNvCxnSpPr>
          <p:nvPr/>
        </p:nvCxnSpPr>
        <p:spPr>
          <a:xfrm flipH="1">
            <a:off x="6861278" y="1606577"/>
            <a:ext cx="709457" cy="189426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388101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AF92AA0-F38E-EF40-822F-15BAD46636AB}"/>
              </a:ext>
            </a:extLst>
          </p:cNvPr>
          <p:cNvSpPr txBox="1"/>
          <p:nvPr/>
        </p:nvSpPr>
        <p:spPr>
          <a:xfrm>
            <a:off x="202724" y="22992"/>
            <a:ext cx="129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Summary</a:t>
            </a:r>
            <a:endParaRPr kumimoji="1" lang="ja-JP" altLang="en-US" sz="200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F623EBD-72EC-4C4D-ACAF-3946EC7547AD}"/>
              </a:ext>
            </a:extLst>
          </p:cNvPr>
          <p:cNvSpPr txBox="1"/>
          <p:nvPr/>
        </p:nvSpPr>
        <p:spPr>
          <a:xfrm>
            <a:off x="251520" y="922458"/>
            <a:ext cx="83711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kumimoji="1" lang="en-US" altLang="ja-JP" sz="2000" dirty="0"/>
              <a:t>There are, at least, </a:t>
            </a:r>
            <a:r>
              <a:rPr kumimoji="1" lang="en-US" altLang="ja-JP" sz="2000" dirty="0">
                <a:solidFill>
                  <a:srgbClr val="FF0000"/>
                </a:solidFill>
              </a:rPr>
              <a:t>two dripline mechanisms</a:t>
            </a:r>
            <a:r>
              <a:rPr kumimoji="1" lang="en-US" altLang="ja-JP" sz="2000" dirty="0"/>
              <a:t>:</a:t>
            </a:r>
          </a:p>
          <a:p>
            <a:r>
              <a:rPr lang="en-US" altLang="ja-JP" sz="2000" dirty="0"/>
              <a:t>      one with a </a:t>
            </a:r>
            <a:r>
              <a:rPr lang="en-US" altLang="ja-JP" sz="2000" dirty="0">
                <a:solidFill>
                  <a:srgbClr val="FF0000"/>
                </a:solidFill>
              </a:rPr>
              <a:t>single-particle origin</a:t>
            </a:r>
            <a:r>
              <a:rPr lang="en-US" altLang="ja-JP" sz="2000" dirty="0"/>
              <a:t>, while the other due to the </a:t>
            </a:r>
            <a:r>
              <a:rPr lang="en-US" altLang="ja-JP" sz="2000" dirty="0">
                <a:solidFill>
                  <a:srgbClr val="FF0000"/>
                </a:solidFill>
              </a:rPr>
              <a:t>interplay</a:t>
            </a:r>
            <a:r>
              <a:rPr lang="en-US" altLang="ja-JP" sz="2000" dirty="0"/>
              <a:t> </a:t>
            </a:r>
          </a:p>
          <a:p>
            <a:r>
              <a:rPr lang="en-US" altLang="ja-JP" sz="2000" dirty="0"/>
              <a:t>      </a:t>
            </a:r>
            <a:r>
              <a:rPr lang="en-US" altLang="ja-JP" sz="2000" dirty="0">
                <a:solidFill>
                  <a:srgbClr val="FF0000"/>
                </a:solidFill>
              </a:rPr>
              <a:t>between the monopole and quadrupole </a:t>
            </a:r>
            <a:r>
              <a:rPr lang="en-US" altLang="ja-JP" sz="2000" dirty="0"/>
              <a:t>(deformation) effects. </a:t>
            </a:r>
            <a:endParaRPr lang="en-US" altLang="ja-JP" sz="2000" dirty="0">
              <a:sym typeface="Wingdings" pitchFamily="2" charset="2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78AD433-38D0-E64A-A06F-EBE0109FC047}"/>
              </a:ext>
            </a:extLst>
          </p:cNvPr>
          <p:cNvSpPr txBox="1"/>
          <p:nvPr/>
        </p:nvSpPr>
        <p:spPr>
          <a:xfrm>
            <a:off x="251519" y="2024148"/>
            <a:ext cx="8643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2.  The driplines of F, Ne, Na and Mg isotopes follow the new </a:t>
            </a:r>
            <a:r>
              <a:rPr lang="en-US" altLang="ja-JP" sz="2000" dirty="0"/>
              <a:t>mechanism.</a:t>
            </a:r>
          </a:p>
          <a:p>
            <a:r>
              <a:rPr kumimoji="1" lang="en-US" altLang="ja-JP" sz="2000" dirty="0"/>
              <a:t>     Two mechanisms may appear alternatively as </a:t>
            </a:r>
            <a:r>
              <a:rPr kumimoji="1" lang="en-US" altLang="ja-JP" sz="2000" i="1" dirty="0"/>
              <a:t>Z</a:t>
            </a:r>
            <a:r>
              <a:rPr kumimoji="1" lang="en-US" altLang="ja-JP" sz="2000" dirty="0"/>
              <a:t> </a:t>
            </a:r>
            <a:r>
              <a:rPr lang="en-US" altLang="ja-JP" sz="2000" dirty="0"/>
              <a:t>increases further</a:t>
            </a:r>
            <a:r>
              <a:rPr kumimoji="1" lang="en-US" altLang="ja-JP" sz="2000" dirty="0"/>
              <a:t>. </a:t>
            </a:r>
            <a:endParaRPr kumimoji="1" lang="ja-JP" altLang="en-US" sz="200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54AFCD8-5241-9247-98E3-753F922BCAE0}"/>
              </a:ext>
            </a:extLst>
          </p:cNvPr>
          <p:cNvSpPr txBox="1"/>
          <p:nvPr/>
        </p:nvSpPr>
        <p:spPr>
          <a:xfrm>
            <a:off x="251519" y="2797621"/>
            <a:ext cx="85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3.  Those isotopes are</a:t>
            </a:r>
            <a:r>
              <a:rPr lang="en-US" altLang="ja-JP" sz="2000" dirty="0"/>
              <a:t> described well by the EEdf1 interaction derived in  </a:t>
            </a:r>
          </a:p>
          <a:p>
            <a:r>
              <a:rPr lang="en-US" altLang="ja-JP" sz="2000" dirty="0"/>
              <a:t>     an </a:t>
            </a:r>
            <a:r>
              <a:rPr lang="en-US" altLang="ja-JP" sz="2000" i="1" dirty="0"/>
              <a:t>ab initio </a:t>
            </a:r>
            <a:r>
              <a:rPr lang="en-US" altLang="ja-JP" sz="2000" dirty="0"/>
              <a:t>way.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51B396C-1F28-9542-B17C-AC8CFDC3BF54}"/>
              </a:ext>
            </a:extLst>
          </p:cNvPr>
          <p:cNvSpPr txBox="1"/>
          <p:nvPr/>
        </p:nvSpPr>
        <p:spPr>
          <a:xfrm>
            <a:off x="300550" y="6021297"/>
            <a:ext cx="8567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5.  Prevailing and </a:t>
            </a:r>
            <a:r>
              <a:rPr lang="en-US" altLang="ja-JP" sz="2000" dirty="0"/>
              <a:t>developing </a:t>
            </a:r>
            <a:r>
              <a:rPr kumimoji="1" lang="en-US" altLang="ja-JP" sz="2000" dirty="0"/>
              <a:t>triaxial shapes in nuclei towards driplines.</a:t>
            </a:r>
            <a:endParaRPr kumimoji="1" lang="ja-JP" altLang="en-US" sz="20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3BCE51-7539-9C45-9C9F-93596220F909}"/>
              </a:ext>
            </a:extLst>
          </p:cNvPr>
          <p:cNvSpPr txBox="1"/>
          <p:nvPr/>
        </p:nvSpPr>
        <p:spPr>
          <a:xfrm>
            <a:off x="208749" y="4453911"/>
            <a:ext cx="87797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     The magnitude of the deformation energy decreases around driplines.    </a:t>
            </a:r>
            <a:r>
              <a:rPr kumimoji="1" lang="en-US" altLang="ja-JP" sz="2000" dirty="0"/>
              <a:t>  </a:t>
            </a:r>
          </a:p>
          <a:p>
            <a:r>
              <a:rPr kumimoji="1" lang="en-US" altLang="ja-JP" sz="2000" dirty="0"/>
              <a:t>     Monopole compensation per </a:t>
            </a:r>
            <a:r>
              <a:rPr kumimoji="1" lang="en-US" altLang="ja-JP" sz="2000" dirty="0">
                <a:latin typeface="Symbol" pitchFamily="2" charset="2"/>
              </a:rPr>
              <a:t>D</a:t>
            </a:r>
            <a:r>
              <a:rPr kumimoji="1" lang="en-US" altLang="ja-JP" sz="2000" i="1" dirty="0"/>
              <a:t>N </a:t>
            </a:r>
            <a:r>
              <a:rPr lang="en-US" altLang="ja-JP" sz="2000" dirty="0"/>
              <a:t>depends on # of valence protons: </a:t>
            </a:r>
          </a:p>
          <a:p>
            <a:r>
              <a:rPr lang="en-US" altLang="ja-JP" sz="2000" dirty="0"/>
              <a:t>          ~ 0 MeV for F, …, -3 MeV for Mg, near driplines.</a:t>
            </a:r>
          </a:p>
          <a:p>
            <a:r>
              <a:rPr lang="en-US" altLang="ja-JP" sz="2000" dirty="0"/>
              <a:t>     It is stressed that this variation is a fully </a:t>
            </a:r>
            <a:r>
              <a:rPr lang="en-US" altLang="ja-JP" sz="2000" i="1" dirty="0"/>
              <a:t>ab initio </a:t>
            </a:r>
            <a:r>
              <a:rPr lang="en-US" altLang="ja-JP" sz="2000" dirty="0"/>
              <a:t>consequence.   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62C9BAE-542E-704F-B728-AEE4B37DF1FD}"/>
              </a:ext>
            </a:extLst>
          </p:cNvPr>
          <p:cNvSpPr txBox="1"/>
          <p:nvPr/>
        </p:nvSpPr>
        <p:spPr>
          <a:xfrm>
            <a:off x="251520" y="3652510"/>
            <a:ext cx="889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4.  These isotopes remain deformed up to dripline.  </a:t>
            </a:r>
          </a:p>
          <a:p>
            <a:r>
              <a:rPr lang="en-US" altLang="ja-JP" sz="2000" dirty="0"/>
              <a:t>     Neutrons are still well bound as single particles (except for F isotopes).   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F5E24EF-2BB1-374B-9D44-082DD57275D2}"/>
              </a:ext>
            </a:extLst>
          </p:cNvPr>
          <p:cNvSpPr txBox="1"/>
          <p:nvPr/>
        </p:nvSpPr>
        <p:spPr>
          <a:xfrm>
            <a:off x="283918" y="445642"/>
            <a:ext cx="8662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0.  Correlation energies can be crucial to driplines.  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803350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04FA65F-B718-CD42-9CD1-1335E6B68992}"/>
              </a:ext>
            </a:extLst>
          </p:cNvPr>
          <p:cNvSpPr txBox="1"/>
          <p:nvPr/>
        </p:nvSpPr>
        <p:spPr>
          <a:xfrm>
            <a:off x="1413224" y="188640"/>
            <a:ext cx="18473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2000" dirty="0"/>
          </a:p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5C135DC-22DB-AC4C-9202-DC8C066E3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109" y="650305"/>
            <a:ext cx="6456527" cy="235521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741ADDF-6FBD-99AD-AE84-8C64C4C5DF51}"/>
              </a:ext>
            </a:extLst>
          </p:cNvPr>
          <p:cNvSpPr txBox="1"/>
          <p:nvPr/>
        </p:nvSpPr>
        <p:spPr>
          <a:xfrm>
            <a:off x="477804" y="188640"/>
            <a:ext cx="3118161" cy="400110"/>
          </a:xfrm>
          <a:prstGeom prst="rect">
            <a:avLst/>
          </a:prstGeom>
          <a:solidFill>
            <a:srgbClr val="C0F7FF"/>
          </a:solidFill>
        </p:spPr>
        <p:txBody>
          <a:bodyPr wrap="none" rtlCol="0">
            <a:spAutoFit/>
          </a:bodyPr>
          <a:lstStyle/>
          <a:p>
            <a:r>
              <a:rPr lang="en-US" altLang="ja-JP" sz="2000" i="1" dirty="0">
                <a:latin typeface="Palatino Linotype" panose="02040502050505030304" pitchFamily="18" charset="0"/>
              </a:rPr>
              <a:t>This talk is mainly based on </a:t>
            </a:r>
            <a:endParaRPr kumimoji="1" lang="ja-JP" altLang="en-US" sz="2000" i="1">
              <a:latin typeface="Palatino Linotype" panose="02040502050505030304" pitchFamily="18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06FF6A0-7479-0B64-08BB-C594F5E17D7A}"/>
              </a:ext>
            </a:extLst>
          </p:cNvPr>
          <p:cNvGrpSpPr/>
          <p:nvPr/>
        </p:nvGrpSpPr>
        <p:grpSpPr>
          <a:xfrm>
            <a:off x="1148036" y="4755143"/>
            <a:ext cx="7226792" cy="1844824"/>
            <a:chOff x="369544" y="4835687"/>
            <a:chExt cx="7917253" cy="2022313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2E61E1D4-83DC-FC5F-7E9A-F56ECD1D2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9544" y="4846239"/>
              <a:ext cx="7917253" cy="2011761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685AB5B4-3693-D22C-11C6-F2B5C87D0941}"/>
                </a:ext>
              </a:extLst>
            </p:cNvPr>
            <p:cNvSpPr txBox="1"/>
            <p:nvPr/>
          </p:nvSpPr>
          <p:spPr>
            <a:xfrm>
              <a:off x="2356346" y="4835687"/>
              <a:ext cx="51074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" altLang="ja-JP" sz="2000" dirty="0">
                  <a:solidFill>
                    <a:schemeClr val="tx1"/>
                  </a:solidFill>
                </a:rPr>
                <a:t>Physics 2022, 4, 258–285. </a:t>
              </a:r>
            </a:p>
            <a:p>
              <a:r>
                <a:rPr lang="en" altLang="ja-JP" sz="2000" dirty="0">
                  <a:solidFill>
                    <a:schemeClr val="tx1"/>
                  </a:solidFill>
                </a:rPr>
                <a:t>https://</a:t>
              </a:r>
              <a:r>
                <a:rPr lang="en" altLang="ja-JP" sz="2000" dirty="0" err="1">
                  <a:solidFill>
                    <a:schemeClr val="tx1"/>
                  </a:solidFill>
                </a:rPr>
                <a:t>doi.org</a:t>
              </a:r>
              <a:r>
                <a:rPr lang="en" altLang="ja-JP" sz="2000" dirty="0">
                  <a:solidFill>
                    <a:schemeClr val="tx1"/>
                  </a:solidFill>
                </a:rPr>
                <a:t>/10.3390/physics4010018</a:t>
              </a: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E5842A-73EC-E1D7-9A05-DD914B58BFF5}"/>
              </a:ext>
            </a:extLst>
          </p:cNvPr>
          <p:cNvSpPr txBox="1"/>
          <p:nvPr/>
        </p:nvSpPr>
        <p:spPr>
          <a:xfrm>
            <a:off x="1148036" y="3209934"/>
            <a:ext cx="44005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“Moments and radii of exotic Na and Mg isotopes”</a:t>
            </a:r>
          </a:p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TO, N. Shimizu and Y.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Tsunoda</a:t>
            </a:r>
            <a:endParaRPr lang="en-US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C, 105, 014319 (2022)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43A03BD-044C-FB23-1AE6-B5640F3E86B4}"/>
              </a:ext>
            </a:extLst>
          </p:cNvPr>
          <p:cNvSpPr txBox="1"/>
          <p:nvPr/>
        </p:nvSpPr>
        <p:spPr>
          <a:xfrm>
            <a:off x="470502" y="4289332"/>
            <a:ext cx="6585842" cy="400110"/>
          </a:xfrm>
          <a:prstGeom prst="rect">
            <a:avLst/>
          </a:prstGeom>
          <a:solidFill>
            <a:srgbClr val="C0F7FF"/>
          </a:solidFill>
        </p:spPr>
        <p:txBody>
          <a:bodyPr wrap="none" rtlCol="0">
            <a:spAutoFit/>
          </a:bodyPr>
          <a:lstStyle/>
          <a:p>
            <a:r>
              <a:rPr lang="en-US" altLang="ja-JP" sz="2000" i="1" dirty="0">
                <a:latin typeface="Palatino Linotype" panose="02040502050505030304" pitchFamily="18" charset="0"/>
              </a:rPr>
              <a:t>From a global view point, this mechanism can be interpreted :</a:t>
            </a:r>
            <a:endParaRPr kumimoji="1" lang="ja-JP" altLang="en-US" sz="2000" i="1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229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A9226E9-1893-CB48-A2C1-9CFDC823E28F}"/>
              </a:ext>
            </a:extLst>
          </p:cNvPr>
          <p:cNvSpPr txBox="1"/>
          <p:nvPr/>
        </p:nvSpPr>
        <p:spPr>
          <a:xfrm>
            <a:off x="1364750" y="295442"/>
            <a:ext cx="6675225" cy="4616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i="1" dirty="0">
                <a:solidFill>
                  <a:srgbClr val="002060"/>
                </a:solidFill>
              </a:rPr>
              <a:t>Neutron driplines : traditional and new(?) views </a:t>
            </a:r>
            <a:endParaRPr kumimoji="1" lang="ja-JP" altLang="en-US" sz="2400" i="1">
              <a:solidFill>
                <a:srgbClr val="002060"/>
              </a:solidFill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FFA305F-694E-28D1-FD2B-29C5A6BEB5EE}"/>
              </a:ext>
            </a:extLst>
          </p:cNvPr>
          <p:cNvGrpSpPr/>
          <p:nvPr/>
        </p:nvGrpSpPr>
        <p:grpSpPr>
          <a:xfrm>
            <a:off x="226014" y="980728"/>
            <a:ext cx="8898101" cy="5307435"/>
            <a:chOff x="179512" y="1124744"/>
            <a:chExt cx="8898101" cy="5307435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BD521159-1EA3-A143-B359-467E63943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124744"/>
              <a:ext cx="7840330" cy="4415433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3EA9D61D-9F6D-A944-93B0-FF1507563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4041" y="3214334"/>
              <a:ext cx="2067559" cy="1930735"/>
            </a:xfrm>
            <a:prstGeom prst="rect">
              <a:avLst/>
            </a:prstGeom>
          </p:spPr>
        </p:pic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490062C-B4EB-D347-9F46-81317B4BB25D}"/>
                </a:ext>
              </a:extLst>
            </p:cNvPr>
            <p:cNvSpPr txBox="1"/>
            <p:nvPr/>
          </p:nvSpPr>
          <p:spPr>
            <a:xfrm>
              <a:off x="3588335" y="4437183"/>
              <a:ext cx="2467342" cy="707886"/>
            </a:xfrm>
            <a:prstGeom prst="rect">
              <a:avLst/>
            </a:prstGeom>
            <a:solidFill>
              <a:srgbClr val="B1FFAE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traditional view with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2000" dirty="0">
                  <a:solidFill>
                    <a:srgbClr val="FF0000"/>
                  </a:solidFill>
                </a:rPr>
                <a:t>single-particle origin</a:t>
              </a: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" name="Z ≦ 8">
              <a:extLst>
                <a:ext uri="{FF2B5EF4-FFF2-40B4-BE49-F238E27FC236}">
                  <a16:creationId xmlns:a16="http://schemas.microsoft.com/office/drawing/2014/main" id="{DD70588C-05BB-EB44-990D-31E8CCE97251}"/>
                </a:ext>
              </a:extLst>
            </p:cNvPr>
            <p:cNvSpPr txBox="1"/>
            <p:nvPr/>
          </p:nvSpPr>
          <p:spPr>
            <a:xfrm>
              <a:off x="3992339" y="3983987"/>
              <a:ext cx="1020442" cy="379591"/>
            </a:xfrm>
            <a:prstGeom prst="rect">
              <a:avLst/>
            </a:prstGeom>
            <a:ln w="50800">
              <a:solidFill>
                <a:srgbClr val="942192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   </a:t>
              </a:r>
              <a:r>
                <a:rPr kumimoji="1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Z ≦ 8</a:t>
              </a:r>
            </a:p>
          </p:txBody>
        </p:sp>
        <p:sp>
          <p:nvSpPr>
            <p:cNvPr id="5" name="Z &gt; 8">
              <a:extLst>
                <a:ext uri="{FF2B5EF4-FFF2-40B4-BE49-F238E27FC236}">
                  <a16:creationId xmlns:a16="http://schemas.microsoft.com/office/drawing/2014/main" id="{27D4187D-8E4E-D849-8B56-536D5E79E469}"/>
                </a:ext>
              </a:extLst>
            </p:cNvPr>
            <p:cNvSpPr txBox="1"/>
            <p:nvPr/>
          </p:nvSpPr>
          <p:spPr>
            <a:xfrm>
              <a:off x="4027560" y="2093818"/>
              <a:ext cx="972645" cy="379591"/>
            </a:xfrm>
            <a:prstGeom prst="rect">
              <a:avLst/>
            </a:prstGeom>
            <a:solidFill>
              <a:srgbClr val="FFF3C0"/>
            </a:solidFill>
            <a:ln w="63500">
              <a:solidFill>
                <a:schemeClr val="accent6">
                  <a:lumMod val="50000"/>
                </a:schemeClr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   </a:t>
              </a:r>
              <a:r>
                <a:rPr kumimoji="1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Z &gt; 8</a:t>
              </a:r>
            </a:p>
          </p:txBody>
        </p:sp>
        <p:sp>
          <p:nvSpPr>
            <p:cNvPr id="8" name="円/楕円 7">
              <a:extLst>
                <a:ext uri="{FF2B5EF4-FFF2-40B4-BE49-F238E27FC236}">
                  <a16:creationId xmlns:a16="http://schemas.microsoft.com/office/drawing/2014/main" id="{EC8A128E-ECAA-0942-9241-AC9F46E6B2A4}"/>
                </a:ext>
              </a:extLst>
            </p:cNvPr>
            <p:cNvSpPr/>
            <p:nvPr/>
          </p:nvSpPr>
          <p:spPr>
            <a:xfrm>
              <a:off x="2335881" y="4173782"/>
              <a:ext cx="352777" cy="36933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03D7244-E6AD-CC43-9728-9FC81A290E47}"/>
                </a:ext>
              </a:extLst>
            </p:cNvPr>
            <p:cNvSpPr txBox="1"/>
            <p:nvPr/>
          </p:nvSpPr>
          <p:spPr>
            <a:xfrm>
              <a:off x="2424501" y="4481615"/>
              <a:ext cx="4714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11</a:t>
              </a:r>
              <a:r>
                <a:rPr lang="en-US" altLang="ja-JP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</a:t>
              </a:r>
              <a:endParaRPr kumimoji="1" lang="ja-JP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54DAC97E-E2D9-5E61-2DFD-2747CDF8433A}"/>
                </a:ext>
              </a:extLst>
            </p:cNvPr>
            <p:cNvSpPr txBox="1"/>
            <p:nvPr/>
          </p:nvSpPr>
          <p:spPr>
            <a:xfrm>
              <a:off x="577617" y="5785848"/>
              <a:ext cx="7002850" cy="646331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rgbClr val="00B050"/>
                  </a:solidFill>
                </a:rPr>
                <a:t>Neutron halo appears, if last neutrons are extremely loosely bound.</a:t>
              </a:r>
              <a:endParaRPr lang="ja-JP" altLang="en-US">
                <a:solidFill>
                  <a:srgbClr val="00B050"/>
                </a:solidFill>
              </a:endParaRPr>
            </a:p>
            <a:p>
              <a:r>
                <a:rPr kumimoji="1" lang="en-US" altLang="ja-JP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r>
                <a:rPr kumimoji="1" lang="en-US" altLang="ja-JP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Li: </a:t>
              </a:r>
              <a:r>
                <a:rPr kumimoji="1" lang="en-US" altLang="ja-JP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Tanihata</a:t>
              </a:r>
              <a:r>
                <a:rPr kumimoji="1" lang="en-US" altLang="ja-JP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1" lang="en-US" altLang="ja-JP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et al</a:t>
              </a:r>
              <a:r>
                <a:rPr kumimoji="1" lang="en-US" altLang="ja-JP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PRL 55 (1985)</a:t>
              </a:r>
              <a:endParaRPr kumimoji="1" lang="ja-JP" altLang="en-US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E294B98C-5482-CB72-D530-8992AD2BFD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91510" y="4791126"/>
              <a:ext cx="611410" cy="1004477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円/楕円 14">
              <a:extLst>
                <a:ext uri="{FF2B5EF4-FFF2-40B4-BE49-F238E27FC236}">
                  <a16:creationId xmlns:a16="http://schemas.microsoft.com/office/drawing/2014/main" id="{C4D607BF-A947-3A2D-CFC7-20AD34CA6451}"/>
                </a:ext>
              </a:extLst>
            </p:cNvPr>
            <p:cNvSpPr/>
            <p:nvPr/>
          </p:nvSpPr>
          <p:spPr>
            <a:xfrm>
              <a:off x="2710906" y="3984022"/>
              <a:ext cx="352776" cy="369332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4E"/>
                </a:solidFill>
              </a:endParaRPr>
            </a:p>
          </p:txBody>
        </p:sp>
        <p:sp>
          <p:nvSpPr>
            <p:cNvPr id="16" name="円/楕円 15">
              <a:extLst>
                <a:ext uri="{FF2B5EF4-FFF2-40B4-BE49-F238E27FC236}">
                  <a16:creationId xmlns:a16="http://schemas.microsoft.com/office/drawing/2014/main" id="{FE943D64-FF01-57C7-FD67-79925849CF94}"/>
                </a:ext>
              </a:extLst>
            </p:cNvPr>
            <p:cNvSpPr/>
            <p:nvPr/>
          </p:nvSpPr>
          <p:spPr>
            <a:xfrm>
              <a:off x="3151247" y="3747318"/>
              <a:ext cx="352776" cy="369332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4E"/>
                </a:solidFill>
              </a:endParaRPr>
            </a:p>
          </p:txBody>
        </p:sp>
        <p:sp>
          <p:nvSpPr>
            <p:cNvPr id="17" name="円/楕円 16">
              <a:extLst>
                <a:ext uri="{FF2B5EF4-FFF2-40B4-BE49-F238E27FC236}">
                  <a16:creationId xmlns:a16="http://schemas.microsoft.com/office/drawing/2014/main" id="{C8EEB08B-F8A2-E800-5F2C-C978232D01A1}"/>
                </a:ext>
              </a:extLst>
            </p:cNvPr>
            <p:cNvSpPr/>
            <p:nvPr/>
          </p:nvSpPr>
          <p:spPr>
            <a:xfrm>
              <a:off x="3553569" y="3747318"/>
              <a:ext cx="352776" cy="369332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4E"/>
                </a:solidFill>
              </a:endParaRPr>
            </a:p>
          </p:txBody>
        </p:sp>
        <p:sp>
          <p:nvSpPr>
            <p:cNvPr id="19" name="円/楕円 18">
              <a:extLst>
                <a:ext uri="{FF2B5EF4-FFF2-40B4-BE49-F238E27FC236}">
                  <a16:creationId xmlns:a16="http://schemas.microsoft.com/office/drawing/2014/main" id="{3B3CB5B8-3A09-A58A-3179-BB21EE96013E}"/>
                </a:ext>
              </a:extLst>
            </p:cNvPr>
            <p:cNvSpPr/>
            <p:nvPr/>
          </p:nvSpPr>
          <p:spPr>
            <a:xfrm>
              <a:off x="1903835" y="4421794"/>
              <a:ext cx="352776" cy="369332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4E"/>
                </a:solidFill>
              </a:endParaRPr>
            </a:p>
          </p:txBody>
        </p:sp>
        <p:sp>
          <p:nvSpPr>
            <p:cNvPr id="20" name="円/楕円 19">
              <a:extLst>
                <a:ext uri="{FF2B5EF4-FFF2-40B4-BE49-F238E27FC236}">
                  <a16:creationId xmlns:a16="http://schemas.microsoft.com/office/drawing/2014/main" id="{9E44A528-5D83-5D60-1DE0-B65DA136923B}"/>
                </a:ext>
              </a:extLst>
            </p:cNvPr>
            <p:cNvSpPr/>
            <p:nvPr/>
          </p:nvSpPr>
          <p:spPr>
            <a:xfrm>
              <a:off x="1498420" y="4422240"/>
              <a:ext cx="352776" cy="369332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4E"/>
                </a:solidFill>
              </a:endParaRPr>
            </a:p>
          </p:txBody>
        </p:sp>
        <p:sp>
          <p:nvSpPr>
            <p:cNvPr id="21" name="円/楕円 20">
              <a:extLst>
                <a:ext uri="{FF2B5EF4-FFF2-40B4-BE49-F238E27FC236}">
                  <a16:creationId xmlns:a16="http://schemas.microsoft.com/office/drawing/2014/main" id="{9E30B2D5-320A-3EA1-F45E-28D66D47410E}"/>
                </a:ext>
              </a:extLst>
            </p:cNvPr>
            <p:cNvSpPr/>
            <p:nvPr/>
          </p:nvSpPr>
          <p:spPr>
            <a:xfrm>
              <a:off x="2128260" y="3993496"/>
              <a:ext cx="352776" cy="369332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4E"/>
                </a:solidFill>
              </a:endParaRPr>
            </a:p>
          </p:txBody>
        </p: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92A53F6D-4E0C-2534-2539-E57F84BC83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9693" y="4245214"/>
              <a:ext cx="12557" cy="1529934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F4B0D1A4-DDC1-444E-88AF-AB4333CD8B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84603" y="4850947"/>
              <a:ext cx="1158041" cy="924201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U ターン矢印 31">
              <a:extLst>
                <a:ext uri="{FF2B5EF4-FFF2-40B4-BE49-F238E27FC236}">
                  <a16:creationId xmlns:a16="http://schemas.microsoft.com/office/drawing/2014/main" id="{650B4251-126B-5ECD-8A83-5262B3ED5112}"/>
                </a:ext>
              </a:extLst>
            </p:cNvPr>
            <p:cNvSpPr/>
            <p:nvPr/>
          </p:nvSpPr>
          <p:spPr>
            <a:xfrm rot="16200000" flipV="1">
              <a:off x="7013512" y="4655371"/>
              <a:ext cx="1930733" cy="796824"/>
            </a:xfrm>
            <a:prstGeom prst="uturnArrow">
              <a:avLst>
                <a:gd name="adj1" fmla="val 0"/>
                <a:gd name="adj2" fmla="val 6011"/>
                <a:gd name="adj3" fmla="val 17944"/>
                <a:gd name="adj4" fmla="val 43750"/>
                <a:gd name="adj5" fmla="val 100000"/>
              </a:avLst>
            </a:prstGeom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44F515BF-D177-1591-5B59-2C024A7DCF83}"/>
                </a:ext>
              </a:extLst>
            </p:cNvPr>
            <p:cNvSpPr txBox="1"/>
            <p:nvPr/>
          </p:nvSpPr>
          <p:spPr>
            <a:xfrm>
              <a:off x="7405360" y="2340079"/>
              <a:ext cx="1672253" cy="72840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rgbClr val="FF004E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What happens</a:t>
              </a:r>
            </a:p>
            <a:p>
              <a:pPr marL="0" marR="0" lvl="0" indent="0" algn="l" defTabSz="914400" rtl="0" eaLnBrk="1" fontAlgn="base" latinLnBrk="0" hangingPunct="1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dirty="0">
                  <a:solidFill>
                    <a:srgbClr val="FF004E"/>
                  </a:solidFill>
                </a:rPr>
                <a:t>here ?</a:t>
              </a:r>
              <a:endPara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srgbClr val="FF004E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9009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1D87D32-988C-B640-8EFD-9944C27A3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20</a:t>
            </a:fld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1E5BB9-B892-B04F-8D77-2DEF4FCB6AD4}"/>
              </a:ext>
            </a:extLst>
          </p:cNvPr>
          <p:cNvSpPr txBox="1"/>
          <p:nvPr/>
        </p:nvSpPr>
        <p:spPr>
          <a:xfrm>
            <a:off x="2885480" y="2766834"/>
            <a:ext cx="3373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>
                <a:latin typeface="YuKyokasho Yoko Medium" panose="02000500000000000000" pitchFamily="2" charset="-128"/>
                <a:ea typeface="YuKyokasho Yoko Medium" panose="02000500000000000000" pitchFamily="2" charset="-128"/>
              </a:rPr>
              <a:t>THANK YOU</a:t>
            </a:r>
            <a:endParaRPr kumimoji="1" lang="ja-JP" altLang="en-US" sz="4000"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6862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91253" y="281001"/>
            <a:ext cx="5585055" cy="461665"/>
          </a:xfrm>
          <a:prstGeom prst="rect">
            <a:avLst/>
          </a:prstGeom>
          <a:solidFill>
            <a:srgbClr val="FFF3C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A development starting from chiral EFT 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0162" y="963366"/>
            <a:ext cx="6996146" cy="305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80"/>
              </a:lnSpc>
            </a:pPr>
            <a:r>
              <a:rPr kumimoji="1" lang="en-US" altLang="ja-JP" sz="2400" dirty="0">
                <a:solidFill>
                  <a:srgbClr val="0000FF"/>
                </a:solidFill>
              </a:rPr>
              <a:t>EKK method</a:t>
            </a:r>
            <a:r>
              <a:rPr kumimoji="1" lang="en-US" altLang="ja-JP" sz="2400" dirty="0"/>
              <a:t>* to handle consistently </a:t>
            </a:r>
          </a:p>
          <a:p>
            <a:pPr>
              <a:lnSpc>
                <a:spcPts val="3280"/>
              </a:lnSpc>
            </a:pPr>
            <a:r>
              <a:rPr kumimoji="1" lang="en-US" altLang="ja-JP" sz="2400" dirty="0">
                <a:solidFill>
                  <a:srgbClr val="FF0000"/>
                </a:solidFill>
              </a:rPr>
              <a:t>two (or more) major shells</a:t>
            </a:r>
          </a:p>
          <a:p>
            <a:pPr>
              <a:lnSpc>
                <a:spcPts val="3280"/>
              </a:lnSpc>
            </a:pPr>
            <a:r>
              <a:rPr lang="en-US" altLang="ja-JP" sz="2400" dirty="0"/>
              <a:t> -&gt; Effective shell-model interaction </a:t>
            </a:r>
          </a:p>
          <a:p>
            <a:pPr>
              <a:lnSpc>
                <a:spcPts val="3280"/>
              </a:lnSpc>
            </a:pPr>
            <a:r>
              <a:rPr kumimoji="1" lang="en-US" altLang="ja-JP" sz="2400" dirty="0"/>
              <a:t>      (</a:t>
            </a:r>
            <a:r>
              <a:rPr kumimoji="1" lang="en-US" altLang="ja-JP" sz="2400" dirty="0" err="1"/>
              <a:t>i</a:t>
            </a:r>
            <a:r>
              <a:rPr kumimoji="1" lang="en-US" altLang="ja-JP" sz="2400" dirty="0"/>
              <a:t>)  </a:t>
            </a:r>
            <a:r>
              <a:rPr kumimoji="1" lang="en-US" altLang="ja-JP" sz="2400" dirty="0">
                <a:solidFill>
                  <a:srgbClr val="FF35A8"/>
                </a:solidFill>
              </a:rPr>
              <a:t>without fit of two-body m. e.</a:t>
            </a:r>
            <a:r>
              <a:rPr kumimoji="1" lang="en-US" altLang="ja-JP" sz="2400" dirty="0"/>
              <a:t>, </a:t>
            </a:r>
          </a:p>
          <a:p>
            <a:pPr>
              <a:lnSpc>
                <a:spcPts val="3280"/>
              </a:lnSpc>
            </a:pPr>
            <a:r>
              <a:rPr lang="en-US" altLang="ja-JP" sz="2400" dirty="0"/>
              <a:t>      (ii) </a:t>
            </a:r>
            <a:r>
              <a:rPr kumimoji="1" lang="en-US" altLang="ja-JP" sz="2400" dirty="0"/>
              <a:t>applicable to </a:t>
            </a:r>
            <a:r>
              <a:rPr kumimoji="1" lang="en-US" altLang="ja-JP" sz="2400" dirty="0">
                <a:solidFill>
                  <a:srgbClr val="FF35A8"/>
                </a:solidFill>
              </a:rPr>
              <a:t>broken</a:t>
            </a:r>
            <a:r>
              <a:rPr lang="en-US" altLang="ja-JP" sz="2400" dirty="0">
                <a:solidFill>
                  <a:srgbClr val="FF35A8"/>
                </a:solidFill>
              </a:rPr>
              <a:t> </a:t>
            </a:r>
            <a:r>
              <a:rPr lang="en-US" altLang="ja-JP" sz="2400" dirty="0" err="1">
                <a:solidFill>
                  <a:srgbClr val="FF35A8"/>
                </a:solidFill>
              </a:rPr>
              <a:t>magicity</a:t>
            </a:r>
            <a:r>
              <a:rPr lang="en-US" altLang="ja-JP" sz="2400" dirty="0">
                <a:solidFill>
                  <a:srgbClr val="FF35A8"/>
                </a:solidFill>
              </a:rPr>
              <a:t>, </a:t>
            </a:r>
            <a:r>
              <a:rPr lang="en-US" altLang="ja-JP" sz="2400" dirty="0"/>
              <a:t>or</a:t>
            </a:r>
            <a:r>
              <a:rPr lang="en-US" altLang="ja-JP" sz="2400" dirty="0">
                <a:solidFill>
                  <a:srgbClr val="FF35A8"/>
                </a:solidFill>
              </a:rPr>
              <a:t> </a:t>
            </a:r>
          </a:p>
          <a:p>
            <a:pPr>
              <a:lnSpc>
                <a:spcPts val="3280"/>
              </a:lnSpc>
            </a:pPr>
            <a:r>
              <a:rPr lang="en-US" altLang="ja-JP" sz="2400" dirty="0">
                <a:solidFill>
                  <a:srgbClr val="FF35A8"/>
                </a:solidFill>
              </a:rPr>
              <a:t>              merging two shells, </a:t>
            </a:r>
          </a:p>
          <a:p>
            <a:pPr>
              <a:lnSpc>
                <a:spcPts val="3280"/>
              </a:lnSpc>
            </a:pPr>
            <a:r>
              <a:rPr lang="en-US" altLang="ja-JP" sz="2400" dirty="0">
                <a:solidFill>
                  <a:srgbClr val="FF35A8"/>
                </a:solidFill>
              </a:rPr>
              <a:t>     </a:t>
            </a:r>
            <a:r>
              <a:rPr lang="en-US" altLang="ja-JP" sz="2400" dirty="0"/>
              <a:t>both are crucial for exotic nuclei.</a:t>
            </a:r>
          </a:p>
        </p:txBody>
      </p:sp>
      <p:sp>
        <p:nvSpPr>
          <p:cNvPr id="9" name="Krenciglwa and Kuo (1971)">
            <a:extLst>
              <a:ext uri="{FF2B5EF4-FFF2-40B4-BE49-F238E27FC236}">
                <a16:creationId xmlns:a16="http://schemas.microsoft.com/office/drawing/2014/main" id="{88194C31-F1A0-404E-A3C4-F3FFDB883076}"/>
              </a:ext>
            </a:extLst>
          </p:cNvPr>
          <p:cNvSpPr txBox="1"/>
          <p:nvPr/>
        </p:nvSpPr>
        <p:spPr>
          <a:xfrm>
            <a:off x="497562" y="4524874"/>
            <a:ext cx="7141424" cy="379912"/>
          </a:xfrm>
          <a:prstGeom prst="rect">
            <a:avLst/>
          </a:prstGeom>
          <a:solidFill>
            <a:srgbClr val="C1FEF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1800"/>
            </a:lvl1pPr>
          </a:lstStyle>
          <a:p>
            <a:r>
              <a:rPr lang="en-US" sz="2000" dirty="0"/>
              <a:t>*) Extended </a:t>
            </a:r>
            <a:r>
              <a:rPr sz="2000" dirty="0" err="1"/>
              <a:t>Krenciglwa</a:t>
            </a:r>
            <a:r>
              <a:rPr lang="en-US" sz="2000" dirty="0" err="1"/>
              <a:t>-</a:t>
            </a:r>
            <a:r>
              <a:rPr sz="2000" dirty="0" err="1"/>
              <a:t>Kuo</a:t>
            </a:r>
            <a:r>
              <a:rPr sz="2000" dirty="0"/>
              <a:t> </a:t>
            </a:r>
            <a:r>
              <a:rPr lang="en-US" sz="2000" dirty="0"/>
              <a:t>method is a magic by </a:t>
            </a:r>
            <a:r>
              <a:rPr lang="en-US" sz="2000" dirty="0" err="1"/>
              <a:t>Takayanagi</a:t>
            </a:r>
            <a:endParaRPr sz="2000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05A150A-83BE-E041-9181-FD3531DF5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1623423"/>
            <a:ext cx="1984001" cy="2894523"/>
          </a:xfrm>
          <a:prstGeom prst="rect">
            <a:avLst/>
          </a:prstGeom>
        </p:spPr>
      </p:pic>
      <p:sp>
        <p:nvSpPr>
          <p:cNvPr id="12" name="N. Tsunoda, K. Takayanagi, M. Hjorth-Jensen, and T. Otsuka, Phys. Rev. C 89, 024313 (2014).…">
            <a:extLst>
              <a:ext uri="{FF2B5EF4-FFF2-40B4-BE49-F238E27FC236}">
                <a16:creationId xmlns:a16="http://schemas.microsoft.com/office/drawing/2014/main" id="{7C9F6D78-B624-F145-BF1D-C25F44FFA0E3}"/>
              </a:ext>
            </a:extLst>
          </p:cNvPr>
          <p:cNvSpPr txBox="1"/>
          <p:nvPr/>
        </p:nvSpPr>
        <p:spPr>
          <a:xfrm>
            <a:off x="497562" y="4911714"/>
            <a:ext cx="8447505" cy="1251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lnSpc>
                <a:spcPts val="3234"/>
              </a:lnSpc>
              <a:defRPr sz="17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lang="en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" altLang="ja-JP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Takayanagi</a:t>
            </a:r>
            <a:r>
              <a:rPr lang="en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Phys. A 852, 61 (2011).</a:t>
            </a:r>
          </a:p>
          <a:p>
            <a:pPr>
              <a:lnSpc>
                <a:spcPts val="3234"/>
              </a:lnSpc>
              <a:defRPr sz="17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Tsunoda</a:t>
            </a:r>
            <a:r>
              <a:rPr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Takayanagi</a:t>
            </a:r>
            <a:r>
              <a:rPr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Hjorth</a:t>
            </a:r>
            <a:r>
              <a:rPr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-Jensen, and T. Otsuka, Phys. Rev. C 89, 024313 (2014).</a:t>
            </a:r>
          </a:p>
          <a:p>
            <a:pPr marL="214305" indent="-214305" defTabSz="8929">
              <a:lnSpc>
                <a:spcPts val="3234"/>
              </a:lnSpc>
              <a:tabLst>
                <a:tab pos="214305" algn="l"/>
              </a:tabLst>
              <a:defRPr sz="1700">
                <a:solidFill>
                  <a:srgbClr val="323333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Takayanagi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Annals of Physics 350, 501 (2014).</a:t>
            </a:r>
          </a:p>
        </p:txBody>
      </p:sp>
    </p:spTree>
    <p:extLst>
      <p:ext uri="{BB962C8B-B14F-4D97-AF65-F5344CB8AC3E}">
        <p14:creationId xmlns:p14="http://schemas.microsoft.com/office/powerpoint/2010/main" val="2522343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グループ"/>
          <p:cNvGrpSpPr/>
          <p:nvPr/>
        </p:nvGrpSpPr>
        <p:grpSpPr>
          <a:xfrm>
            <a:off x="215071" y="606878"/>
            <a:ext cx="4281410" cy="4197414"/>
            <a:chOff x="0" y="-163583"/>
            <a:chExt cx="6089114" cy="5969654"/>
          </a:xfrm>
        </p:grpSpPr>
        <p:pic>
          <p:nvPicPr>
            <p:cNvPr id="119" name="イメージ" descr="イメージ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295171" y="1220641"/>
              <a:ext cx="5793943" cy="16910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22" name="グループ"/>
            <p:cNvGrpSpPr/>
            <p:nvPr/>
          </p:nvGrpSpPr>
          <p:grpSpPr>
            <a:xfrm>
              <a:off x="200192" y="3329697"/>
              <a:ext cx="5281936" cy="833991"/>
              <a:chOff x="0" y="0"/>
              <a:chExt cx="5281935" cy="833989"/>
            </a:xfrm>
          </p:grpSpPr>
          <p:pic>
            <p:nvPicPr>
              <p:cNvPr id="120" name="イメージ" descr="イメージ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5281936" cy="83399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21" name="角丸四角形"/>
              <p:cNvSpPr/>
              <p:nvPr/>
            </p:nvSpPr>
            <p:spPr>
              <a:xfrm>
                <a:off x="2503551" y="10608"/>
                <a:ext cx="2700811" cy="799813"/>
              </a:xfrm>
              <a:prstGeom prst="roundRect">
                <a:avLst>
                  <a:gd name="adj" fmla="val 32050"/>
                </a:avLst>
              </a:prstGeom>
              <a:noFill/>
              <a:ln w="25400" cap="flat">
                <a:solidFill>
                  <a:schemeClr val="accent5">
                    <a:alpha val="58686"/>
                  </a:schemeClr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/>
              </a:p>
            </p:txBody>
          </p:sp>
        </p:grpSp>
        <p:grpSp>
          <p:nvGrpSpPr>
            <p:cNvPr id="125" name="グループ"/>
            <p:cNvGrpSpPr/>
            <p:nvPr/>
          </p:nvGrpSpPr>
          <p:grpSpPr>
            <a:xfrm>
              <a:off x="476870" y="4725239"/>
              <a:ext cx="4728580" cy="1014056"/>
              <a:chOff x="0" y="0"/>
              <a:chExt cx="4728578" cy="1014054"/>
            </a:xfrm>
          </p:grpSpPr>
          <p:pic>
            <p:nvPicPr>
              <p:cNvPr id="123" name="イメージ" descr="イメージ"/>
              <p:cNvPicPr>
                <a:picLocks noChangeAspect="1"/>
              </p:cNvPicPr>
              <p:nvPr/>
            </p:nvPicPr>
            <p:blipFill>
              <a:blip r:embed="rId5"/>
              <a:srcRect l="9776" r="13937" b="49373"/>
              <a:stretch>
                <a:fillRect/>
              </a:stretch>
            </p:blipFill>
            <p:spPr>
              <a:xfrm>
                <a:off x="0" y="0"/>
                <a:ext cx="4728579" cy="10140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24" name="角丸四角形"/>
              <p:cNvSpPr/>
              <p:nvPr/>
            </p:nvSpPr>
            <p:spPr>
              <a:xfrm>
                <a:off x="2778812" y="16611"/>
                <a:ext cx="852615" cy="777439"/>
              </a:xfrm>
              <a:prstGeom prst="roundRect">
                <a:avLst>
                  <a:gd name="adj" fmla="val 32050"/>
                </a:avLst>
              </a:prstGeom>
              <a:noFill/>
              <a:ln w="25400" cap="flat">
                <a:solidFill>
                  <a:schemeClr val="accent5">
                    <a:alpha val="58686"/>
                  </a:schemeClr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/>
              </a:p>
            </p:txBody>
          </p:sp>
        </p:grpSp>
        <p:sp>
          <p:nvSpPr>
            <p:cNvPr id="126" name="角丸四角形"/>
            <p:cNvSpPr/>
            <p:nvPr/>
          </p:nvSpPr>
          <p:spPr>
            <a:xfrm>
              <a:off x="1486630" y="1825541"/>
              <a:ext cx="651868" cy="481285"/>
            </a:xfrm>
            <a:prstGeom prst="roundRect">
              <a:avLst>
                <a:gd name="adj" fmla="val 36943"/>
              </a:avLst>
            </a:prstGeom>
            <a:noFill/>
            <a:ln w="50800" cap="flat">
              <a:solidFill>
                <a:schemeClr val="accent5">
                  <a:alpha val="58686"/>
                </a:schemeClr>
              </a:solidFill>
              <a:prstDash val="sysDot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127" name="EKK method"/>
            <p:cNvSpPr txBox="1"/>
            <p:nvPr/>
          </p:nvSpPr>
          <p:spPr>
            <a:xfrm>
              <a:off x="1643528" y="-163583"/>
              <a:ext cx="2669676" cy="6278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/>
            <a:p>
              <a:pPr>
                <a:defRPr u="sng"/>
              </a:pPr>
              <a:r>
                <a:rPr sz="2400" dirty="0">
                  <a:solidFill>
                    <a:srgbClr val="FF2600"/>
                  </a:solidFill>
                  <a:latin typeface="ヒラギノ角ゴ ProN W6"/>
                  <a:ea typeface="ヒラギノ角ゴ ProN W6"/>
                  <a:cs typeface="ヒラギノ角ゴ ProN W6"/>
                  <a:sym typeface="ヒラギノ角ゴ ProN W6"/>
                </a:rPr>
                <a:t>EKK</a:t>
              </a:r>
              <a:r>
                <a:rPr sz="2400" dirty="0"/>
                <a:t> </a:t>
              </a:r>
              <a:r>
                <a:rPr sz="2400" dirty="0">
                  <a:solidFill>
                    <a:srgbClr val="0220FF"/>
                  </a:solidFill>
                </a:rPr>
                <a:t>method</a:t>
              </a:r>
            </a:p>
          </p:txBody>
        </p:sp>
        <p:sp>
          <p:nvSpPr>
            <p:cNvPr id="128" name="New parameter E (arbitrary parameter)"/>
            <p:cNvSpPr txBox="1"/>
            <p:nvPr/>
          </p:nvSpPr>
          <p:spPr>
            <a:xfrm>
              <a:off x="769873" y="673282"/>
              <a:ext cx="5136447" cy="452774"/>
            </a:xfrm>
            <a:prstGeom prst="rect">
              <a:avLst/>
            </a:prstGeom>
            <a:noFill/>
            <a:ln w="38100" cap="flat">
              <a:solidFill>
                <a:schemeClr val="accent5"/>
              </a:solidFill>
              <a:prstDash val="sysDot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>
                <a:defRPr sz="2200"/>
              </a:lvl1pPr>
            </a:lstStyle>
            <a:p>
              <a:r>
                <a:rPr sz="1600" dirty="0"/>
                <a:t>New parameter E (arbitrary parameter)</a:t>
              </a:r>
            </a:p>
          </p:txBody>
        </p:sp>
        <p:sp>
          <p:nvSpPr>
            <p:cNvPr id="129" name="角丸四角形"/>
            <p:cNvSpPr/>
            <p:nvPr/>
          </p:nvSpPr>
          <p:spPr>
            <a:xfrm>
              <a:off x="0" y="4536070"/>
              <a:ext cx="5956733" cy="1270001"/>
            </a:xfrm>
            <a:prstGeom prst="roundRect">
              <a:avLst>
                <a:gd name="adj" fmla="val 15000"/>
              </a:avLst>
            </a:prstGeom>
            <a:noFill/>
            <a:ln w="381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/>
            </a:p>
          </p:txBody>
        </p:sp>
      </p:grpSp>
      <p:sp>
        <p:nvSpPr>
          <p:cNvPr id="131" name="N. Tsunoda, K. Takayanagi, M. Hjorth-Jensen, and T. Otsuka, Phys. Rev. C 89, 024313 (2014).…"/>
          <p:cNvSpPr txBox="1"/>
          <p:nvPr/>
        </p:nvSpPr>
        <p:spPr>
          <a:xfrm>
            <a:off x="416934" y="5848005"/>
            <a:ext cx="7780977" cy="623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17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sz="1195" dirty="0">
                <a:solidFill>
                  <a:srgbClr val="0000FF"/>
                </a:solidFill>
              </a:rPr>
              <a:t>N. </a:t>
            </a:r>
            <a:r>
              <a:rPr sz="1195" dirty="0" err="1">
                <a:solidFill>
                  <a:srgbClr val="0000FF"/>
                </a:solidFill>
              </a:rPr>
              <a:t>Tsunoda</a:t>
            </a:r>
            <a:r>
              <a:rPr sz="1195" dirty="0">
                <a:solidFill>
                  <a:srgbClr val="0000FF"/>
                </a:solidFill>
              </a:rPr>
              <a:t>, K. </a:t>
            </a:r>
            <a:r>
              <a:rPr sz="1195" dirty="0" err="1">
                <a:solidFill>
                  <a:srgbClr val="0000FF"/>
                </a:solidFill>
              </a:rPr>
              <a:t>Takayanagi</a:t>
            </a:r>
            <a:r>
              <a:rPr sz="1195" dirty="0">
                <a:solidFill>
                  <a:srgbClr val="0000FF"/>
                </a:solidFill>
              </a:rPr>
              <a:t>, M. </a:t>
            </a:r>
            <a:r>
              <a:rPr sz="1195" dirty="0" err="1">
                <a:solidFill>
                  <a:srgbClr val="0000FF"/>
                </a:solidFill>
              </a:rPr>
              <a:t>Hjorth</a:t>
            </a:r>
            <a:r>
              <a:rPr sz="1195" dirty="0">
                <a:solidFill>
                  <a:srgbClr val="0000FF"/>
                </a:solidFill>
              </a:rPr>
              <a:t>-Jensen, and T. Otsuka, Phys. Rev. C 89, 024313 (2014).</a:t>
            </a:r>
          </a:p>
          <a:p>
            <a:pPr marL="214305" indent="-214305" defTabSz="8929">
              <a:tabLst>
                <a:tab pos="214305" algn="l"/>
              </a:tabLst>
              <a:defRPr sz="1700">
                <a:solidFill>
                  <a:srgbClr val="323333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sz="1195" dirty="0"/>
              <a:t>K. </a:t>
            </a:r>
            <a:r>
              <a:rPr sz="1195" dirty="0" err="1"/>
              <a:t>Takayanagi</a:t>
            </a:r>
            <a:r>
              <a:rPr sz="1195" dirty="0"/>
              <a:t>, Annals of Physics 350, 501 (2014).</a:t>
            </a:r>
          </a:p>
          <a:p>
            <a:pPr marL="214305" indent="-214305" defTabSz="8929">
              <a:tabLst>
                <a:tab pos="214305" algn="l"/>
              </a:tabLst>
              <a:defRPr sz="1700">
                <a:solidFill>
                  <a:srgbClr val="323333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pPr>
            <a:r>
              <a:rPr sz="1195" dirty="0"/>
              <a:t>K. </a:t>
            </a:r>
            <a:r>
              <a:rPr sz="1195" dirty="0" err="1"/>
              <a:t>Takayanagi</a:t>
            </a:r>
            <a:r>
              <a:rPr sz="1195" dirty="0"/>
              <a:t>, </a:t>
            </a:r>
            <a:r>
              <a:rPr sz="1195" dirty="0" err="1"/>
              <a:t>Nucl</a:t>
            </a:r>
            <a:r>
              <a:rPr sz="1195" dirty="0"/>
              <a:t>. Phys. A 852, 61 (2011).</a:t>
            </a:r>
          </a:p>
        </p:txBody>
      </p:sp>
      <p:sp>
        <p:nvSpPr>
          <p:cNvPr id="132" name="Extended KK method and conventional KK method"/>
          <p:cNvSpPr txBox="1">
            <a:spLocks noGrp="1"/>
          </p:cNvSpPr>
          <p:nvPr>
            <p:ph type="title"/>
          </p:nvPr>
        </p:nvSpPr>
        <p:spPr>
          <a:xfrm>
            <a:off x="756388" y="133998"/>
            <a:ext cx="7426442" cy="40336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537463">
              <a:defRPr sz="3680"/>
            </a:lvl1pPr>
          </a:lstStyle>
          <a:p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Extended KK method and conventional KK method</a:t>
            </a:r>
          </a:p>
        </p:txBody>
      </p:sp>
      <p:sp>
        <p:nvSpPr>
          <p:cNvPr id="136" name="/18"/>
          <p:cNvSpPr txBox="1"/>
          <p:nvPr/>
        </p:nvSpPr>
        <p:spPr>
          <a:xfrm>
            <a:off x="7813840" y="6611801"/>
            <a:ext cx="925638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r>
              <a:rPr sz="1266"/>
              <a:t>/18</a:t>
            </a:r>
          </a:p>
        </p:txBody>
      </p:sp>
      <p:sp>
        <p:nvSpPr>
          <p:cNvPr id="137" name="EKK method enable us to construct effective interaction for multi-major shell"/>
          <p:cNvSpPr txBox="1"/>
          <p:nvPr/>
        </p:nvSpPr>
        <p:spPr>
          <a:xfrm>
            <a:off x="416934" y="4989171"/>
            <a:ext cx="8310132" cy="678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>
            <a:spAutoFit/>
          </a:bodyPr>
          <a:lstStyle>
            <a:lvl1pPr marL="296333" indent="-296333" algn="l">
              <a:buSzPct val="45000"/>
              <a:buBlip>
                <a:blip r:embed="rId6"/>
              </a:buBlip>
              <a:defRPr sz="28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r>
              <a:rPr sz="1969" dirty="0">
                <a:solidFill>
                  <a:srgbClr val="FF0000"/>
                </a:solidFill>
              </a:rPr>
              <a:t>EKK method enable</a:t>
            </a:r>
            <a:r>
              <a:rPr lang="en-US" sz="1969" dirty="0">
                <a:solidFill>
                  <a:srgbClr val="FF0000"/>
                </a:solidFill>
              </a:rPr>
              <a:t>s</a:t>
            </a:r>
            <a:r>
              <a:rPr sz="1969" dirty="0">
                <a:solidFill>
                  <a:srgbClr val="FF0000"/>
                </a:solidFill>
              </a:rPr>
              <a:t> us to construct effective interaction for multi-major shell</a:t>
            </a:r>
          </a:p>
        </p:txBody>
      </p:sp>
      <p:grpSp>
        <p:nvGrpSpPr>
          <p:cNvPr id="146" name="グループ"/>
          <p:cNvGrpSpPr/>
          <p:nvPr/>
        </p:nvGrpSpPr>
        <p:grpSpPr>
          <a:xfrm>
            <a:off x="4779307" y="713414"/>
            <a:ext cx="4305566" cy="4057220"/>
            <a:chOff x="0" y="-59933"/>
            <a:chExt cx="6123470" cy="5770267"/>
          </a:xfrm>
        </p:grpSpPr>
        <p:grpSp>
          <p:nvGrpSpPr>
            <p:cNvPr id="140" name="グループ"/>
            <p:cNvGrpSpPr/>
            <p:nvPr/>
          </p:nvGrpSpPr>
          <p:grpSpPr>
            <a:xfrm>
              <a:off x="371983" y="3281750"/>
              <a:ext cx="4669763" cy="811391"/>
              <a:chOff x="0" y="0"/>
              <a:chExt cx="4669762" cy="811389"/>
            </a:xfrm>
          </p:grpSpPr>
          <p:pic>
            <p:nvPicPr>
              <p:cNvPr id="138" name="イメージ" descr="イメージ"/>
              <p:cNvPicPr>
                <a:picLocks noChangeAspect="1"/>
              </p:cNvPicPr>
              <p:nvPr/>
            </p:nvPicPr>
            <p:blipFill>
              <a:blip r:embed="rId7"/>
              <a:srcRect r="54939" b="55246"/>
              <a:stretch>
                <a:fillRect/>
              </a:stretch>
            </p:blipFill>
            <p:spPr>
              <a:xfrm>
                <a:off x="0" y="33773"/>
                <a:ext cx="4669763" cy="74381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39" name="角丸四角形"/>
              <p:cNvSpPr/>
              <p:nvPr/>
            </p:nvSpPr>
            <p:spPr>
              <a:xfrm>
                <a:off x="1948159" y="0"/>
                <a:ext cx="2600469" cy="811390"/>
              </a:xfrm>
              <a:prstGeom prst="roundRect">
                <a:avLst>
                  <a:gd name="adj" fmla="val 32050"/>
                </a:avLst>
              </a:prstGeom>
              <a:noFill/>
              <a:ln w="25400" cap="flat">
                <a:solidFill>
                  <a:schemeClr val="accent5">
                    <a:alpha val="58686"/>
                  </a:schemeClr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/>
              </a:p>
            </p:txBody>
          </p:sp>
        </p:grpSp>
        <p:grpSp>
          <p:nvGrpSpPr>
            <p:cNvPr id="143" name="グループ"/>
            <p:cNvGrpSpPr/>
            <p:nvPr/>
          </p:nvGrpSpPr>
          <p:grpSpPr>
            <a:xfrm>
              <a:off x="285896" y="4646483"/>
              <a:ext cx="4635350" cy="1063851"/>
              <a:chOff x="0" y="0"/>
              <a:chExt cx="4635349" cy="1063850"/>
            </a:xfrm>
          </p:grpSpPr>
          <p:pic>
            <p:nvPicPr>
              <p:cNvPr id="141" name="イメージ" descr="イメージ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0"/>
                <a:ext cx="4635350" cy="106385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42" name="角丸四角形"/>
              <p:cNvSpPr/>
              <p:nvPr/>
            </p:nvSpPr>
            <p:spPr>
              <a:xfrm>
                <a:off x="2411756" y="119219"/>
                <a:ext cx="810406" cy="738952"/>
              </a:xfrm>
              <a:prstGeom prst="roundRect">
                <a:avLst>
                  <a:gd name="adj" fmla="val 32050"/>
                </a:avLst>
              </a:prstGeom>
              <a:noFill/>
              <a:ln w="25400" cap="flat">
                <a:solidFill>
                  <a:schemeClr val="accent5">
                    <a:alpha val="58686"/>
                  </a:schemeClr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/>
              </a:p>
            </p:txBody>
          </p:sp>
        </p:grpSp>
        <p:sp>
          <p:nvSpPr>
            <p:cNvPr id="144" name="KK method (conventional)"/>
            <p:cNvSpPr txBox="1"/>
            <p:nvPr/>
          </p:nvSpPr>
          <p:spPr>
            <a:xfrm>
              <a:off x="395090" y="-59933"/>
              <a:ext cx="5143289" cy="6278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>
              <a:lvl1pPr>
                <a:defRPr sz="3200" u="sng"/>
              </a:lvl1pPr>
            </a:lstStyle>
            <a:p>
              <a:r>
                <a:rPr sz="2400" dirty="0">
                  <a:solidFill>
                    <a:srgbClr val="0000FF"/>
                  </a:solidFill>
                </a:rPr>
                <a:t>KK method (conventional)</a:t>
              </a:r>
            </a:p>
          </p:txBody>
        </p:sp>
        <p:pic>
          <p:nvPicPr>
            <p:cNvPr id="145" name="イメージ" descr="イメージ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0" y="1266383"/>
              <a:ext cx="6123470" cy="16614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47" name="Krenciglwa and Kuo (1971)"/>
          <p:cNvSpPr txBox="1"/>
          <p:nvPr/>
        </p:nvSpPr>
        <p:spPr>
          <a:xfrm>
            <a:off x="6853726" y="1069065"/>
            <a:ext cx="2027799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/>
            </a:lvl1pPr>
          </a:lstStyle>
          <a:p>
            <a:r>
              <a:rPr sz="1266" dirty="0" err="1"/>
              <a:t>Krenciglwa</a:t>
            </a:r>
            <a:r>
              <a:rPr sz="1266" dirty="0"/>
              <a:t> and </a:t>
            </a:r>
            <a:r>
              <a:rPr sz="1266" dirty="0" err="1"/>
              <a:t>Kuo</a:t>
            </a:r>
            <a:r>
              <a:rPr sz="1266" dirty="0"/>
              <a:t> (1971)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BBF1C72-9F22-0E41-AB57-AE1EA9B40829}"/>
              </a:ext>
            </a:extLst>
          </p:cNvPr>
          <p:cNvSpPr txBox="1"/>
          <p:nvPr/>
        </p:nvSpPr>
        <p:spPr>
          <a:xfrm>
            <a:off x="5059342" y="1338915"/>
            <a:ext cx="3595856" cy="369332"/>
          </a:xfrm>
          <a:prstGeom prst="rect">
            <a:avLst/>
          </a:prstGeom>
          <a:solidFill>
            <a:srgbClr val="CAFFFD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solidFill>
                  <a:srgbClr val="FF35A8"/>
                </a:solidFill>
              </a:rPr>
              <a:t>Divergence problem in multi-shell</a:t>
            </a:r>
            <a:endParaRPr kumimoji="1" lang="ja-JP" altLang="en-US" sz="1800" dirty="0">
              <a:solidFill>
                <a:srgbClr val="FF35A8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F8F5670C-097C-C64E-8D50-5E684C7DA73F}"/>
              </a:ext>
            </a:extLst>
          </p:cNvPr>
          <p:cNvCxnSpPr>
            <a:cxnSpLocks/>
          </p:cNvCxnSpPr>
          <p:nvPr/>
        </p:nvCxnSpPr>
        <p:spPr>
          <a:xfrm flipH="1" flipV="1">
            <a:off x="2937730" y="4470278"/>
            <a:ext cx="331978" cy="2691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21031278-1801-BD43-9190-69FAC4739039}"/>
              </a:ext>
            </a:extLst>
          </p:cNvPr>
          <p:cNvCxnSpPr>
            <a:cxnSpLocks/>
          </p:cNvCxnSpPr>
          <p:nvPr/>
        </p:nvCxnSpPr>
        <p:spPr>
          <a:xfrm flipH="1" flipV="1">
            <a:off x="7158897" y="4488203"/>
            <a:ext cx="331978" cy="2691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605916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Many-body perturbation theory"/>
          <p:cNvSpPr txBox="1">
            <a:spLocks noGrp="1"/>
          </p:cNvSpPr>
          <p:nvPr>
            <p:ph type="title"/>
          </p:nvPr>
        </p:nvSpPr>
        <p:spPr>
          <a:xfrm>
            <a:off x="413017" y="82649"/>
            <a:ext cx="8229600" cy="550656"/>
          </a:xfrm>
          <a:prstGeom prst="rect">
            <a:avLst/>
          </a:prstGeom>
        </p:spPr>
        <p:txBody>
          <a:bodyPr/>
          <a:lstStyle/>
          <a:p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Many-body perturbation theory</a:t>
            </a:r>
          </a:p>
        </p:txBody>
      </p:sp>
      <p:sp>
        <p:nvSpPr>
          <p:cNvPr id="108" name="/18"/>
          <p:cNvSpPr txBox="1"/>
          <p:nvPr/>
        </p:nvSpPr>
        <p:spPr>
          <a:xfrm>
            <a:off x="7813840" y="6611801"/>
            <a:ext cx="925638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r>
              <a:rPr sz="1266"/>
              <a:t>/18</a:t>
            </a:r>
          </a:p>
        </p:txBody>
      </p:sp>
      <p:pic>
        <p:nvPicPr>
          <p:cNvPr id="109" name="イメージ" descr="イメージ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65" y="790564"/>
            <a:ext cx="4127333" cy="41877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イメージ" descr="イメージ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8748" y="864235"/>
            <a:ext cx="4127333" cy="4040404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M.H-Jensen physics report  (1995)"/>
          <p:cNvSpPr txBox="1"/>
          <p:nvPr/>
        </p:nvSpPr>
        <p:spPr>
          <a:xfrm>
            <a:off x="6269265" y="688065"/>
            <a:ext cx="2559996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/>
            </a:lvl1pPr>
          </a:lstStyle>
          <a:p>
            <a:r>
              <a:rPr sz="1266"/>
              <a:t>M.H-Jensen physics report  (1995)</a:t>
            </a:r>
          </a:p>
        </p:txBody>
      </p:sp>
      <p:pic>
        <p:nvPicPr>
          <p:cNvPr id="112" name="イメージ" descr="イメージ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0772" y="5398383"/>
            <a:ext cx="1592556" cy="10364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Fujita-Miyazawa.pdf" descr="Fujita-Miyazawa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3548" y="5335226"/>
            <a:ext cx="925638" cy="937038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矢印"/>
          <p:cNvSpPr/>
          <p:nvPr/>
        </p:nvSpPr>
        <p:spPr>
          <a:xfrm>
            <a:off x="4194257" y="5812499"/>
            <a:ext cx="548948" cy="208252"/>
          </a:xfrm>
          <a:prstGeom prst="rightArrow">
            <a:avLst>
              <a:gd name="adj1" fmla="val 32000"/>
              <a:gd name="adj2" fmla="val 168703"/>
            </a:avLst>
          </a:prstGeom>
          <a:solidFill>
            <a:srgbClr val="000000"/>
          </a:solidFill>
          <a:ln w="254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sp>
        <p:nvSpPr>
          <p:cNvPr id="115" name="Fujita-Miyazawa type…"/>
          <p:cNvSpPr txBox="1"/>
          <p:nvPr/>
        </p:nvSpPr>
        <p:spPr>
          <a:xfrm>
            <a:off x="397569" y="5508055"/>
            <a:ext cx="2096729" cy="591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2400"/>
            </a:pPr>
            <a:r>
              <a:rPr sz="1687" dirty="0"/>
              <a:t>Fujita-Miyazawa type</a:t>
            </a:r>
          </a:p>
          <a:p>
            <a:pPr>
              <a:defRPr sz="2400">
                <a:solidFill>
                  <a:schemeClr val="accent5"/>
                </a:solidFill>
              </a:defRPr>
            </a:pPr>
            <a:r>
              <a:rPr sz="1687" dirty="0">
                <a:solidFill>
                  <a:srgbClr val="FF0000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rPr>
              <a:t>3N</a:t>
            </a:r>
            <a:r>
              <a:rPr sz="1687" dirty="0">
                <a:solidFill>
                  <a:srgbClr val="FF0000"/>
                </a:solidFill>
              </a:rPr>
              <a:t> interaction</a:t>
            </a:r>
          </a:p>
        </p:txBody>
      </p:sp>
      <p:sp>
        <p:nvSpPr>
          <p:cNvPr id="116" name="Effective…"/>
          <p:cNvSpPr txBox="1"/>
          <p:nvPr/>
        </p:nvSpPr>
        <p:spPr>
          <a:xfrm>
            <a:off x="6898838" y="5649253"/>
            <a:ext cx="1402628" cy="591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2400"/>
            </a:pPr>
            <a:r>
              <a:rPr sz="1687" dirty="0">
                <a:solidFill>
                  <a:srgbClr val="0000FF"/>
                </a:solidFill>
              </a:rPr>
              <a:t>Effective</a:t>
            </a:r>
          </a:p>
          <a:p>
            <a:pPr>
              <a:defRPr sz="2400"/>
            </a:pPr>
            <a:r>
              <a:rPr sz="1687" dirty="0">
                <a:solidFill>
                  <a:srgbClr val="0000FF"/>
                </a:solidFill>
              </a:rPr>
              <a:t>2N interaction</a:t>
            </a:r>
          </a:p>
        </p:txBody>
      </p:sp>
      <p:sp>
        <p:nvSpPr>
          <p:cNvPr id="117" name="summation with hole state"/>
          <p:cNvSpPr txBox="1"/>
          <p:nvPr/>
        </p:nvSpPr>
        <p:spPr>
          <a:xfrm>
            <a:off x="4730289" y="5092948"/>
            <a:ext cx="2563202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</a:defRPr>
            </a:lvl1pPr>
          </a:lstStyle>
          <a:p>
            <a:r>
              <a:rPr sz="1687"/>
              <a:t>summation with hole state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45381C5-61F0-C24C-9340-1EAE4D7B0363}"/>
              </a:ext>
            </a:extLst>
          </p:cNvPr>
          <p:cNvCxnSpPr/>
          <p:nvPr/>
        </p:nvCxnSpPr>
        <p:spPr>
          <a:xfrm>
            <a:off x="107504" y="5092948"/>
            <a:ext cx="8928992" cy="0"/>
          </a:xfrm>
          <a:prstGeom prst="line">
            <a:avLst/>
          </a:prstGeom>
          <a:ln w="15875" cmpd="thinThick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05102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6518" y="120707"/>
            <a:ext cx="8350623" cy="427974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en-US" altLang="ja-JP" sz="2000" b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/>
                <a:cs typeface="Arial"/>
              </a:rPr>
              <a:t>T-plot </a:t>
            </a:r>
            <a:r>
              <a:rPr lang="en-US" altLang="ja-JP" sz="2000" b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/>
                <a:cs typeface="Arial"/>
              </a:rPr>
              <a:t>: visualization of MCSM eigenvector on Potential Energy Surface</a:t>
            </a:r>
            <a:endParaRPr kumimoji="1" lang="ja-JP" altLang="en-US" sz="2000" b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5931" y="1941646"/>
            <a:ext cx="3600400" cy="462427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PES is calculated </a:t>
            </a:r>
            <a:b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</a:br>
            <a: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by CHF for the shell-model Hamiltonian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altLang="ja-JP" sz="2000" b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Location of circle</a:t>
            </a:r>
            <a: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 : </a:t>
            </a:r>
            <a:r>
              <a:rPr lang="en-US" altLang="ja-JP" sz="2000" b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quadrupole</a:t>
            </a:r>
            <a: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 deformation of </a:t>
            </a:r>
            <a:r>
              <a:rPr lang="en-US" altLang="ja-JP" sz="2000" b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unprojected</a:t>
            </a:r>
            <a: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 MCSM basis vectors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altLang="ja-JP" sz="2000" b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Area of circle </a:t>
            </a:r>
            <a: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     overlap probability</a:t>
            </a:r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     between each</a:t>
            </a:r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     projected basis and </a:t>
            </a:r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     </a:t>
            </a:r>
            <a:r>
              <a:rPr lang="en-US" altLang="ja-JP" sz="2000" b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eigen</a:t>
            </a:r>
            <a:r>
              <a:rPr lang="en-US" altLang="ja-JP" sz="20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Arial" charset="0"/>
                <a:cs typeface="Arial" charset="0"/>
              </a:rPr>
              <a:t> wave function</a:t>
            </a:r>
          </a:p>
        </p:txBody>
      </p:sp>
      <p:pic>
        <p:nvPicPr>
          <p:cNvPr id="11" name="図 10" descr="ni68_0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257" y="1527061"/>
            <a:ext cx="5156341" cy="3867257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605674" y="653655"/>
            <a:ext cx="4538326" cy="646331"/>
          </a:xfrm>
          <a:prstGeom prst="rect">
            <a:avLst/>
          </a:prstGeom>
          <a:solidFill>
            <a:srgbClr val="BAFFFE"/>
          </a:solidFill>
          <a:ln>
            <a:solidFill>
              <a:srgbClr val="0B13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latin typeface="Arial"/>
                <a:cs typeface="Arial"/>
              </a:rPr>
              <a:t>stochastically deformed Slater determinant </a:t>
            </a:r>
          </a:p>
          <a:p>
            <a:r>
              <a:rPr lang="en-US" altLang="ja-JP" sz="1800" dirty="0">
                <a:latin typeface="Arial"/>
                <a:cs typeface="Arial"/>
              </a:rPr>
              <a:t>    </a:t>
            </a:r>
            <a:r>
              <a:rPr lang="en-US" altLang="ja-JP" sz="1800" dirty="0">
                <a:latin typeface="Arial"/>
                <a:cs typeface="Arial"/>
                <a:sym typeface="Wingdings"/>
              </a:rPr>
              <a:t></a:t>
            </a:r>
            <a:r>
              <a:rPr kumimoji="1" lang="en-US" altLang="ja-JP" sz="1800" dirty="0">
                <a:latin typeface="Arial"/>
                <a:cs typeface="Arial"/>
              </a:rPr>
              <a:t> intrinsic shape</a:t>
            </a:r>
            <a:endParaRPr kumimoji="1" lang="ja-JP" altLang="en-US" sz="1800" dirty="0">
              <a:latin typeface="Arial"/>
              <a:cs typeface="Arial"/>
            </a:endParaRPr>
          </a:p>
        </p:txBody>
      </p:sp>
      <p:cxnSp>
        <p:nvCxnSpPr>
          <p:cNvPr id="14" name="直線矢印コネクタ 13"/>
          <p:cNvCxnSpPr>
            <a:stCxn id="12" idx="1"/>
            <a:endCxn id="15" idx="6"/>
          </p:cNvCxnSpPr>
          <p:nvPr/>
        </p:nvCxnSpPr>
        <p:spPr>
          <a:xfrm flipH="1" flipV="1">
            <a:off x="4351056" y="970161"/>
            <a:ext cx="254618" cy="666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3150" y="600388"/>
            <a:ext cx="2842533" cy="86294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71110" y="768374"/>
            <a:ext cx="1522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err="1">
                <a:solidFill>
                  <a:schemeClr val="tx1"/>
                </a:solidFill>
                <a:latin typeface="Arial"/>
                <a:cs typeface="Arial"/>
              </a:rPr>
              <a:t>eigenstate</a:t>
            </a:r>
            <a:endParaRPr kumimoji="1" lang="ja-JP" altLang="en-US" sz="2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3816073" y="679040"/>
            <a:ext cx="534983" cy="582242"/>
          </a:xfrm>
          <a:prstGeom prst="ellipse">
            <a:avLst/>
          </a:prstGeom>
          <a:noFill/>
          <a:ln w="1905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04051" y="5864466"/>
            <a:ext cx="3169457" cy="830997"/>
          </a:xfrm>
          <a:prstGeom prst="rect">
            <a:avLst/>
          </a:prstGeom>
          <a:solidFill>
            <a:srgbClr val="B8FFF5"/>
          </a:solidFill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2000" dirty="0">
                <a:latin typeface="Times New Roman"/>
                <a:cs typeface="Times New Roman"/>
              </a:rPr>
              <a:t>Y. </a:t>
            </a:r>
            <a:r>
              <a:rPr kumimoji="1" lang="en-US" altLang="ja-JP" sz="2000" dirty="0" err="1">
                <a:latin typeface="Times New Roman"/>
                <a:cs typeface="Times New Roman"/>
              </a:rPr>
              <a:t>Tsunoda</a:t>
            </a:r>
            <a:r>
              <a:rPr kumimoji="1" lang="en-US" altLang="ja-JP" sz="2000" dirty="0">
                <a:latin typeface="Times New Roman"/>
                <a:cs typeface="Times New Roman"/>
              </a:rPr>
              <a:t>, </a:t>
            </a:r>
            <a:r>
              <a:rPr kumimoji="1" lang="en-US" altLang="ja-JP" sz="2000" i="1" dirty="0">
                <a:latin typeface="Times New Roman"/>
                <a:cs typeface="Times New Roman"/>
              </a:rPr>
              <a:t>et al.</a:t>
            </a:r>
          </a:p>
          <a:p>
            <a:pPr>
              <a:lnSpc>
                <a:spcPct val="120000"/>
              </a:lnSpc>
            </a:pPr>
            <a:r>
              <a:rPr lang="en-US" altLang="ja-JP" sz="2000" dirty="0">
                <a:latin typeface="Times New Roman"/>
                <a:cs typeface="Times New Roman"/>
              </a:rPr>
              <a:t>PRC 89, 031301 (R) (2014)</a:t>
            </a:r>
            <a:r>
              <a:rPr kumimoji="1" lang="en-US" altLang="ja-JP" sz="2000" dirty="0">
                <a:latin typeface="Times New Roman"/>
                <a:cs typeface="Times New Roman"/>
              </a:rPr>
              <a:t>  </a:t>
            </a:r>
            <a:endParaRPr kumimoji="1" lang="ja-JP" altLang="en-US" sz="2000" dirty="0">
              <a:latin typeface="Times New Roman"/>
              <a:cs typeface="Times New Roman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94079" y="1502435"/>
            <a:ext cx="1297150" cy="40011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amplitude</a:t>
            </a:r>
            <a:endParaRPr kumimoji="1" lang="ja-JP" altLang="en-US" sz="2000" dirty="0"/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2840751" y="1142395"/>
            <a:ext cx="118740" cy="371415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3435100" y="1408836"/>
            <a:ext cx="2143536" cy="36933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kumimoji="1" lang="en-US" altLang="ja-JP" sz="1800" dirty="0"/>
              <a:t>projection onto </a:t>
            </a:r>
            <a:r>
              <a:rPr kumimoji="1" lang="en-US" altLang="ja-JP" sz="1800" i="1" dirty="0" err="1"/>
              <a:t>J</a:t>
            </a:r>
            <a:r>
              <a:rPr kumimoji="1" lang="en-US" altLang="ja-JP" sz="1800" i="1" baseline="30000" dirty="0" err="1">
                <a:latin typeface="Symbol" charset="2"/>
                <a:cs typeface="Symbol" charset="2"/>
              </a:rPr>
              <a:t>p</a:t>
            </a:r>
            <a:endParaRPr kumimoji="1" lang="ja-JP" altLang="en-US" sz="1800" i="1" baseline="30000" dirty="0">
              <a:latin typeface="Symbol" charset="2"/>
              <a:cs typeface="Symbol" charset="2"/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 flipH="1" flipV="1">
            <a:off x="3299482" y="1108134"/>
            <a:ext cx="332711" cy="315948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6565829" y="1715091"/>
            <a:ext cx="180764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kumimoji="1"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1" lang="en-US" altLang="ja-JP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state of </a:t>
            </a:r>
            <a:r>
              <a:rPr kumimoji="1"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Ni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17914799">
            <a:off x="4708178" y="3003467"/>
            <a:ext cx="1116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oblate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191349" y="5421338"/>
            <a:ext cx="1048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>
                <a:solidFill>
                  <a:srgbClr val="FF0000"/>
                </a:solidFill>
              </a:rPr>
              <a:t>prolate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36331" y="5472694"/>
            <a:ext cx="1380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spherical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 rot="3320765">
            <a:off x="6577433" y="3548103"/>
            <a:ext cx="97867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err="1">
                <a:solidFill>
                  <a:srgbClr val="FF00FF"/>
                </a:solidFill>
              </a:rPr>
              <a:t>triaxial</a:t>
            </a:r>
            <a:endParaRPr kumimoji="1" lang="ja-JP" altLang="en-US" sz="2000" dirty="0">
              <a:solidFill>
                <a:srgbClr val="FF00FF"/>
              </a:solidFill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6661" y="4952223"/>
            <a:ext cx="503078" cy="509037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0977" y="2641427"/>
            <a:ext cx="757803" cy="562096"/>
          </a:xfrm>
          <a:prstGeom prst="rect">
            <a:avLst/>
          </a:prstGeom>
        </p:spPr>
      </p:pic>
      <p:cxnSp>
        <p:nvCxnSpPr>
          <p:cNvPr id="32" name="直線矢印コネクタ 31"/>
          <p:cNvCxnSpPr/>
          <p:nvPr/>
        </p:nvCxnSpPr>
        <p:spPr>
          <a:xfrm flipV="1">
            <a:off x="4645817" y="3131194"/>
            <a:ext cx="989505" cy="1711823"/>
          </a:xfrm>
          <a:prstGeom prst="straightConnector1">
            <a:avLst/>
          </a:prstGeom>
          <a:ln w="762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4814241" y="5384218"/>
            <a:ext cx="3079119" cy="155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図 26">
            <a:extLst>
              <a:ext uri="{FF2B5EF4-FFF2-40B4-BE49-F238E27FC236}">
                <a16:creationId xmlns:a16="http://schemas.microsoft.com/office/drawing/2014/main" id="{959FD912-4D66-A145-801C-04F0C6B4B7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14409" y="5219548"/>
            <a:ext cx="1048380" cy="1627748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3135" y="4600557"/>
            <a:ext cx="572572" cy="77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142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548680"/>
            <a:ext cx="7205878" cy="5400600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1036417" y="2060848"/>
            <a:ext cx="1951407" cy="2809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24128" y="6099616"/>
            <a:ext cx="2573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i="1" dirty="0"/>
              <a:t>Courtesy from N. </a:t>
            </a:r>
            <a:r>
              <a:rPr kumimoji="1" lang="en-US" altLang="ja-JP" sz="1600" i="1" dirty="0" err="1"/>
              <a:t>Tsunoda</a:t>
            </a:r>
            <a:endParaRPr kumimoji="1" lang="ja-JP" altLang="en-US" sz="1600" i="1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17C5B2C-A588-76D8-2B0F-D18A29694055}"/>
              </a:ext>
            </a:extLst>
          </p:cNvPr>
          <p:cNvSpPr txBox="1"/>
          <p:nvPr/>
        </p:nvSpPr>
        <p:spPr>
          <a:xfrm>
            <a:off x="6876256" y="1412712"/>
            <a:ext cx="1547218" cy="369332"/>
          </a:xfrm>
          <a:prstGeom prst="rect">
            <a:avLst/>
          </a:prstGeom>
          <a:solidFill>
            <a:srgbClr val="F5FFCA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4E"/>
                </a:solidFill>
              </a:rPr>
              <a:t>Example:</a:t>
            </a:r>
            <a:r>
              <a:rPr lang="en-US" altLang="ja-JP" dirty="0">
                <a:solidFill>
                  <a:srgbClr val="FF004E"/>
                </a:solidFill>
              </a:rPr>
              <a:t> </a:t>
            </a:r>
            <a:r>
              <a:rPr lang="en-US" altLang="ja-JP" baseline="30000" dirty="0">
                <a:solidFill>
                  <a:srgbClr val="FF004E"/>
                </a:solidFill>
              </a:rPr>
              <a:t>12</a:t>
            </a:r>
            <a:r>
              <a:rPr lang="en-US" altLang="ja-JP" dirty="0">
                <a:solidFill>
                  <a:srgbClr val="FF004E"/>
                </a:solidFill>
              </a:rPr>
              <a:t>C</a:t>
            </a:r>
            <a:endParaRPr kumimoji="1" lang="ja-JP" altLang="en-US">
              <a:solidFill>
                <a:srgbClr val="FF004E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6E76E62-60F5-1AB9-408C-38F59F3EC73F}"/>
              </a:ext>
            </a:extLst>
          </p:cNvPr>
          <p:cNvSpPr/>
          <p:nvPr/>
        </p:nvSpPr>
        <p:spPr>
          <a:xfrm>
            <a:off x="3926467" y="2060848"/>
            <a:ext cx="1797661" cy="2809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0BC10D-5842-302C-BDC6-347DCAB8FF56}"/>
              </a:ext>
            </a:extLst>
          </p:cNvPr>
          <p:cNvSpPr txBox="1"/>
          <p:nvPr/>
        </p:nvSpPr>
        <p:spPr>
          <a:xfrm>
            <a:off x="6944558" y="1782044"/>
            <a:ext cx="2191113" cy="584775"/>
          </a:xfrm>
          <a:prstGeom prst="rect">
            <a:avLst/>
          </a:prstGeom>
          <a:solidFill>
            <a:srgbClr val="F5FFCA"/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FF004E"/>
                </a:solidFill>
              </a:rPr>
              <a:t>TO </a:t>
            </a:r>
            <a:r>
              <a:rPr lang="en-US" altLang="ja-JP" sz="1600" i="1" dirty="0">
                <a:solidFill>
                  <a:srgbClr val="FF004E"/>
                </a:solidFill>
              </a:rPr>
              <a:t>et al</a:t>
            </a:r>
            <a:r>
              <a:rPr lang="en-US" altLang="ja-JP" sz="1600" dirty="0">
                <a:solidFill>
                  <a:srgbClr val="FF004E"/>
                </a:solidFill>
              </a:rPr>
              <a:t>. Nature Com.</a:t>
            </a:r>
          </a:p>
          <a:p>
            <a:r>
              <a:rPr kumimoji="1" lang="en-US" altLang="ja-JP" sz="1600" b="1" dirty="0">
                <a:solidFill>
                  <a:srgbClr val="FF004E"/>
                </a:solidFill>
              </a:rPr>
              <a:t>13</a:t>
            </a:r>
            <a:r>
              <a:rPr kumimoji="1" lang="en-US" altLang="ja-JP" sz="1600" dirty="0">
                <a:solidFill>
                  <a:srgbClr val="FF004E"/>
                </a:solidFill>
              </a:rPr>
              <a:t>, 2234 (2022)</a:t>
            </a:r>
            <a:endParaRPr kumimoji="1" lang="ja-JP" altLang="en-US" sz="1600">
              <a:solidFill>
                <a:srgbClr val="FF004E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5D15FBB-39AF-3E06-F189-735525D7DE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014" y="2404522"/>
            <a:ext cx="1854200" cy="11557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00BAD9-C230-6150-592A-3EE539E2B42D}"/>
              </a:ext>
            </a:extLst>
          </p:cNvPr>
          <p:cNvSpPr txBox="1"/>
          <p:nvPr/>
        </p:nvSpPr>
        <p:spPr>
          <a:xfrm>
            <a:off x="7046755" y="238517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Hoyle state</a:t>
            </a:r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153979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283779" y="3658952"/>
            <a:ext cx="8625974" cy="2074416"/>
          </a:xfrm>
          <a:prstGeom prst="rect">
            <a:avLst/>
          </a:prstGeom>
          <a:solidFill>
            <a:srgbClr val="C1FEF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467544" y="332656"/>
            <a:ext cx="8064896" cy="1120190"/>
          </a:xfrm>
          <a:prstGeom prst="rect">
            <a:avLst/>
          </a:prstGeom>
          <a:solidFill>
            <a:srgbClr val="9EECF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9552" y="548680"/>
            <a:ext cx="781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Chiral EFT  </a:t>
            </a:r>
            <a:r>
              <a:rPr kumimoji="1" lang="en-US" altLang="ja-JP" sz="2000" i="1" dirty="0">
                <a:solidFill>
                  <a:srgbClr val="0000FF"/>
                </a:solidFill>
                <a:latin typeface="Comic Sans MS" panose="030F0902030302020204" pitchFamily="66" charset="0"/>
              </a:rPr>
              <a:t>NN</a:t>
            </a:r>
            <a:r>
              <a:rPr kumimoji="1" lang="en-US" altLang="ja-JP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  int.  +  Fujita-Miyazawa  3</a:t>
            </a:r>
            <a:r>
              <a:rPr kumimoji="1" lang="en-US" altLang="ja-JP" sz="2000" i="1" dirty="0">
                <a:solidFill>
                  <a:srgbClr val="0000FF"/>
                </a:solidFill>
                <a:latin typeface="Comic Sans MS" panose="030F0902030302020204" pitchFamily="66" charset="0"/>
              </a:rPr>
              <a:t>N</a:t>
            </a:r>
            <a:r>
              <a:rPr kumimoji="1" lang="en-US" altLang="ja-JP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  int. with averaging</a:t>
            </a:r>
            <a:endParaRPr kumimoji="1" lang="ja-JP" altLang="en-US" sz="2000" dirty="0">
              <a:solidFill>
                <a:srgbClr val="0000FF"/>
              </a:solidFill>
              <a:latin typeface="Comic Sans MS" panose="030F0902030302020204" pitchFamily="66" charset="0"/>
            </a:endParaRPr>
          </a:p>
        </p:txBody>
      </p:sp>
      <p:cxnSp>
        <p:nvCxnSpPr>
          <p:cNvPr id="4" name="直線矢印コネクタ 3"/>
          <p:cNvCxnSpPr>
            <a:cxnSpLocks/>
          </p:cNvCxnSpPr>
          <p:nvPr/>
        </p:nvCxnSpPr>
        <p:spPr>
          <a:xfrm>
            <a:off x="1691680" y="1675580"/>
            <a:ext cx="0" cy="1427966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499458" y="4254809"/>
            <a:ext cx="86445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Shell model (or Configuration </a:t>
            </a:r>
            <a:r>
              <a:rPr lang="en-US" altLang="ja-JP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Interaction; </a:t>
            </a:r>
            <a:r>
              <a:rPr lang="en-US" altLang="ja-JP" sz="2400" dirty="0">
                <a:solidFill>
                  <a:srgbClr val="FF35A8"/>
                </a:solidFill>
                <a:latin typeface="Comic Sans MS" panose="030F0902030302020204" pitchFamily="66" charset="0"/>
              </a:rPr>
              <a:t>CI</a:t>
            </a:r>
            <a:r>
              <a:rPr lang="en-US" altLang="ja-JP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) calculation</a:t>
            </a:r>
          </a:p>
          <a:p>
            <a:r>
              <a:rPr lang="en-US" altLang="ja-JP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        by the conventional matrix diagonalization  </a:t>
            </a:r>
          </a:p>
          <a:p>
            <a:r>
              <a:rPr lang="en-US" altLang="ja-JP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    or by the Monte Carlo Shell Model </a:t>
            </a:r>
            <a:endParaRPr kumimoji="1" lang="ja-JP" altLang="en-US" sz="2400" dirty="0">
              <a:solidFill>
                <a:srgbClr val="0000FF"/>
              </a:solidFill>
              <a:latin typeface="Comic Sans MS" panose="030F0902030302020204" pitchFamily="66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23728" y="1675580"/>
            <a:ext cx="5828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V </a:t>
            </a:r>
            <a:r>
              <a:rPr kumimoji="1" lang="en-US" altLang="ja-JP" sz="2000" baseline="-25000" dirty="0"/>
              <a:t>low k  </a:t>
            </a:r>
            <a:r>
              <a:rPr kumimoji="1" lang="en-US" altLang="ja-JP" sz="2000" dirty="0"/>
              <a:t>: treatment of high-momentum components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23728" y="2395660"/>
            <a:ext cx="67860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EKK</a:t>
            </a:r>
            <a:r>
              <a:rPr kumimoji="1" lang="en-US" altLang="ja-JP" sz="2000" dirty="0"/>
              <a:t> :  in-medium correction (core polarization)</a:t>
            </a:r>
          </a:p>
          <a:p>
            <a:r>
              <a:rPr lang="en-US" altLang="ja-JP" sz="2000" dirty="0"/>
              <a:t>       (</a:t>
            </a:r>
            <a:r>
              <a:rPr lang="en-US" altLang="ja-JP" sz="2000" i="1" dirty="0"/>
              <a:t>conventional MBPT may diverge in two major shells</a:t>
            </a:r>
            <a:r>
              <a:rPr lang="en-US" altLang="ja-JP" sz="2000" dirty="0"/>
              <a:t>)</a:t>
            </a:r>
            <a:r>
              <a:rPr kumimoji="1" lang="en-US" altLang="ja-JP" sz="2000" dirty="0"/>
              <a:t> </a:t>
            </a:r>
            <a:endParaRPr kumimoji="1" lang="ja-JP" altLang="en-US" sz="2000" dirty="0"/>
          </a:p>
        </p:txBody>
      </p:sp>
      <p:sp>
        <p:nvSpPr>
          <p:cNvPr id="10" name="屈折矢印 9"/>
          <p:cNvSpPr/>
          <p:nvPr/>
        </p:nvSpPr>
        <p:spPr>
          <a:xfrm rot="5400000">
            <a:off x="1774781" y="5636341"/>
            <a:ext cx="517874" cy="684076"/>
          </a:xfrm>
          <a:prstGeom prst="bentUpArrow">
            <a:avLst>
              <a:gd name="adj1" fmla="val 10991"/>
              <a:gd name="adj2" fmla="val 25000"/>
              <a:gd name="adj3" fmla="val 25000"/>
            </a:avLst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27784" y="5858838"/>
            <a:ext cx="56299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Energy levels, electromagnetic matrix elements</a:t>
            </a:r>
            <a:endParaRPr kumimoji="1" lang="en-US" altLang="ja-JP" sz="2000" dirty="0"/>
          </a:p>
          <a:p>
            <a:r>
              <a:rPr lang="en-US" altLang="ja-JP" sz="2000" dirty="0"/>
              <a:t>(</a:t>
            </a:r>
            <a:r>
              <a:rPr lang="en-US" altLang="ja-JP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diagonalization</a:t>
            </a:r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Hamiltonian matrix</a:t>
            </a:r>
            <a:r>
              <a:rPr lang="en-US" altLang="ja-JP" sz="2000" dirty="0"/>
              <a:t>)</a:t>
            </a:r>
            <a:endParaRPr kumimoji="1" lang="ja-JP" altLang="en-US" sz="2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35896" y="1052736"/>
            <a:ext cx="4717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(to be replaced by EFT N2LO 3</a:t>
            </a:r>
            <a:r>
              <a:rPr kumimoji="1" lang="en-US" altLang="ja-JP" sz="2000" i="1" dirty="0"/>
              <a:t>N</a:t>
            </a:r>
            <a:r>
              <a:rPr kumimoji="1" lang="en-US" altLang="ja-JP" sz="2000" dirty="0"/>
              <a:t> int.)</a:t>
            </a:r>
            <a:endParaRPr kumimoji="1" lang="ja-JP" altLang="en-US" sz="20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BC7B840-2C84-A84D-A6D4-F9EB78311857}"/>
              </a:ext>
            </a:extLst>
          </p:cNvPr>
          <p:cNvSpPr txBox="1"/>
          <p:nvPr/>
        </p:nvSpPr>
        <p:spPr>
          <a:xfrm>
            <a:off x="474205" y="3753238"/>
            <a:ext cx="5106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>
                <a:solidFill>
                  <a:srgbClr val="FF0000"/>
                </a:solidFill>
              </a:rPr>
              <a:t>ab initio </a:t>
            </a:r>
            <a:r>
              <a:rPr kumimoji="1" lang="en-US" altLang="ja-JP" sz="2400" dirty="0">
                <a:solidFill>
                  <a:srgbClr val="FF0000"/>
                </a:solidFill>
              </a:rPr>
              <a:t>effective interaction : EEdf1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8" name="Krenciglwa and Kuo (1971)">
            <a:extLst>
              <a:ext uri="{FF2B5EF4-FFF2-40B4-BE49-F238E27FC236}">
                <a16:creationId xmlns:a16="http://schemas.microsoft.com/office/drawing/2014/main" id="{F87E3F96-418F-E140-A5A9-104E2D9AE43C}"/>
              </a:ext>
            </a:extLst>
          </p:cNvPr>
          <p:cNvSpPr txBox="1"/>
          <p:nvPr/>
        </p:nvSpPr>
        <p:spPr>
          <a:xfrm>
            <a:off x="2123728" y="3147350"/>
            <a:ext cx="6914393" cy="379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/>
            </a:lvl1pPr>
          </a:lstStyle>
          <a:p>
            <a:r>
              <a:rPr sz="2000" dirty="0" err="1"/>
              <a:t>Krenciglwa</a:t>
            </a:r>
            <a:r>
              <a:rPr sz="2000" dirty="0"/>
              <a:t> and </a:t>
            </a:r>
            <a:r>
              <a:rPr sz="2000" dirty="0" err="1"/>
              <a:t>Kuo</a:t>
            </a:r>
            <a:r>
              <a:rPr sz="2000" dirty="0"/>
              <a:t> (1971)</a:t>
            </a:r>
            <a:r>
              <a:rPr lang="en-US" altLang="ja-JP" sz="2000" dirty="0"/>
              <a:t> -&gt; </a:t>
            </a:r>
            <a:r>
              <a:rPr lang="en-US" altLang="ja-JP" sz="2000" dirty="0">
                <a:solidFill>
                  <a:srgbClr val="FF0000"/>
                </a:solidFill>
              </a:rPr>
              <a:t>E</a:t>
            </a:r>
            <a:r>
              <a:rPr lang="en-US" altLang="ja-JP" sz="2000" dirty="0"/>
              <a:t>xtended </a:t>
            </a:r>
            <a:r>
              <a:rPr lang="en-US" altLang="ja-JP" sz="2000" dirty="0">
                <a:solidFill>
                  <a:srgbClr val="FF0000"/>
                </a:solidFill>
              </a:rPr>
              <a:t>KK</a:t>
            </a:r>
            <a:r>
              <a:rPr lang="en-US" altLang="ja-JP" sz="2000" dirty="0"/>
              <a:t> (by </a:t>
            </a:r>
            <a:r>
              <a:rPr lang="en-US" altLang="ja-JP" sz="2000" dirty="0" err="1"/>
              <a:t>Takayanagi</a:t>
            </a:r>
            <a:r>
              <a:rPr lang="en-US" altLang="ja-JP" sz="2000" dirty="0"/>
              <a:t>)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3494962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5D70CAD3-B96D-0648-9E82-170CB027CD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14" y="2023974"/>
            <a:ext cx="4656557" cy="381246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DF75218-3447-F94B-9180-0838C4A647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578" y="2130997"/>
            <a:ext cx="4353148" cy="359842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A989CF-BC65-2147-AA87-E5EFAFA7D2F7}"/>
              </a:ext>
            </a:extLst>
          </p:cNvPr>
          <p:cNvSpPr txBox="1"/>
          <p:nvPr/>
        </p:nvSpPr>
        <p:spPr>
          <a:xfrm>
            <a:off x="1434234" y="1157900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normal</a:t>
            </a:r>
          </a:p>
          <a:p>
            <a:pPr algn="ctr"/>
            <a:r>
              <a:rPr lang="en-US" altLang="ja-JP" dirty="0"/>
              <a:t>state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DDB3456-4996-D84F-9F2A-46D4DCBFA595}"/>
              </a:ext>
            </a:extLst>
          </p:cNvPr>
          <p:cNvSpPr txBox="1"/>
          <p:nvPr/>
        </p:nvSpPr>
        <p:spPr>
          <a:xfrm>
            <a:off x="2763914" y="1157900"/>
            <a:ext cx="96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intruder</a:t>
            </a:r>
          </a:p>
          <a:p>
            <a:pPr algn="ctr"/>
            <a:r>
              <a:rPr lang="en-US" altLang="ja-JP" dirty="0"/>
              <a:t>state</a:t>
            </a:r>
            <a:endParaRPr kumimoji="1" lang="ja-JP" altLang="en-US"/>
          </a:p>
        </p:txBody>
      </p:sp>
      <p:sp>
        <p:nvSpPr>
          <p:cNvPr id="10" name="下カーブ矢印 9">
            <a:extLst>
              <a:ext uri="{FF2B5EF4-FFF2-40B4-BE49-F238E27FC236}">
                <a16:creationId xmlns:a16="http://schemas.microsoft.com/office/drawing/2014/main" id="{C814115A-F9FD-8E44-A46B-C1E08CE8E849}"/>
              </a:ext>
            </a:extLst>
          </p:cNvPr>
          <p:cNvSpPr/>
          <p:nvPr/>
        </p:nvSpPr>
        <p:spPr>
          <a:xfrm rot="416329">
            <a:off x="1910128" y="2165424"/>
            <a:ext cx="4118641" cy="790347"/>
          </a:xfrm>
          <a:prstGeom prst="curved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1E703A3-1E1A-464B-9C26-1363EE81A057}"/>
              </a:ext>
            </a:extLst>
          </p:cNvPr>
          <p:cNvSpPr/>
          <p:nvPr/>
        </p:nvSpPr>
        <p:spPr>
          <a:xfrm>
            <a:off x="5322666" y="5263037"/>
            <a:ext cx="3779912" cy="626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上カーブ矢印 8">
            <a:extLst>
              <a:ext uri="{FF2B5EF4-FFF2-40B4-BE49-F238E27FC236}">
                <a16:creationId xmlns:a16="http://schemas.microsoft.com/office/drawing/2014/main" id="{383760D9-A694-6047-9A96-F74E7897A12A}"/>
              </a:ext>
            </a:extLst>
          </p:cNvPr>
          <p:cNvSpPr/>
          <p:nvPr/>
        </p:nvSpPr>
        <p:spPr>
          <a:xfrm rot="21094874">
            <a:off x="3242407" y="5425857"/>
            <a:ext cx="4820433" cy="767110"/>
          </a:xfrm>
          <a:prstGeom prst="curvedUpArrow">
            <a:avLst>
              <a:gd name="adj1" fmla="val 16671"/>
              <a:gd name="adj2" fmla="val 50000"/>
              <a:gd name="adj3" fmla="val 3789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C2AA913-544A-2048-9F9B-9DCCF99981A2}"/>
              </a:ext>
            </a:extLst>
          </p:cNvPr>
          <p:cNvSpPr txBox="1"/>
          <p:nvPr/>
        </p:nvSpPr>
        <p:spPr>
          <a:xfrm>
            <a:off x="3995936" y="1700808"/>
            <a:ext cx="2090637" cy="707886"/>
          </a:xfrm>
          <a:prstGeom prst="rect">
            <a:avLst/>
          </a:prstGeom>
          <a:solidFill>
            <a:srgbClr val="FFF3C0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/>
              <a:t>If magic number </a:t>
            </a:r>
          </a:p>
          <a:p>
            <a:pPr algn="ctr"/>
            <a:r>
              <a:rPr kumimoji="1" lang="en-US" altLang="ja-JP" sz="2000" dirty="0">
                <a:solidFill>
                  <a:srgbClr val="FF0000"/>
                </a:solidFill>
              </a:rPr>
              <a:t>works</a:t>
            </a:r>
            <a:r>
              <a:rPr kumimoji="1" lang="en-US" altLang="ja-JP" sz="2000" dirty="0"/>
              <a:t>, </a:t>
            </a:r>
            <a:endParaRPr kumimoji="1" lang="ja-JP" altLang="en-US" sz="200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BB3EBF1-BF08-4D4C-9ABC-3687848234A3}"/>
              </a:ext>
            </a:extLst>
          </p:cNvPr>
          <p:cNvSpPr txBox="1"/>
          <p:nvPr/>
        </p:nvSpPr>
        <p:spPr>
          <a:xfrm>
            <a:off x="4916896" y="5688613"/>
            <a:ext cx="209063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/>
              <a:t>If magic number </a:t>
            </a:r>
          </a:p>
          <a:p>
            <a:pPr algn="ctr"/>
            <a:r>
              <a:rPr lang="en-US" altLang="ja-JP" sz="2000" dirty="0">
                <a:solidFill>
                  <a:srgbClr val="FF0000"/>
                </a:solidFill>
              </a:rPr>
              <a:t>i</a:t>
            </a:r>
            <a:r>
              <a:rPr kumimoji="1" lang="en-US" altLang="ja-JP" sz="2000" dirty="0">
                <a:solidFill>
                  <a:srgbClr val="FF0000"/>
                </a:solidFill>
              </a:rPr>
              <a:t>s broken</a:t>
            </a:r>
            <a:r>
              <a:rPr kumimoji="1" lang="en-US" altLang="ja-JP" sz="2000" dirty="0"/>
              <a:t>, </a:t>
            </a:r>
            <a:endParaRPr kumimoji="1" lang="ja-JP" altLang="en-US" sz="20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4E3EB2-33FD-F248-828A-FF6AE22A79CF}"/>
              </a:ext>
            </a:extLst>
          </p:cNvPr>
          <p:cNvSpPr txBox="1"/>
          <p:nvPr/>
        </p:nvSpPr>
        <p:spPr>
          <a:xfrm>
            <a:off x="971600" y="103989"/>
            <a:ext cx="7627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0000FF"/>
                </a:solidFill>
                <a:highlight>
                  <a:srgbClr val="FFFF00"/>
                </a:highlight>
              </a:rPr>
              <a:t>Relation to the magic number N=20 and the present valence shell</a:t>
            </a:r>
            <a:endParaRPr kumimoji="1" lang="ja-JP" altLang="en-US" sz="2000">
              <a:solidFill>
                <a:srgbClr val="0000FF"/>
              </a:solidFill>
              <a:highlight>
                <a:srgbClr val="FFFF00"/>
              </a:highlight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F479DBD-C106-FC4D-86AC-EBB42ED67398}"/>
              </a:ext>
            </a:extLst>
          </p:cNvPr>
          <p:cNvSpPr/>
          <p:nvPr/>
        </p:nvSpPr>
        <p:spPr>
          <a:xfrm>
            <a:off x="786162" y="2512116"/>
            <a:ext cx="3672408" cy="2211169"/>
          </a:xfrm>
          <a:prstGeom prst="rect">
            <a:avLst/>
          </a:prstGeom>
          <a:noFill/>
          <a:ln>
            <a:solidFill>
              <a:srgbClr val="FF00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AD0A7CE-034E-6147-9AC6-C0126FB68DB8}"/>
              </a:ext>
            </a:extLst>
          </p:cNvPr>
          <p:cNvSpPr txBox="1"/>
          <p:nvPr/>
        </p:nvSpPr>
        <p:spPr>
          <a:xfrm>
            <a:off x="327520" y="673265"/>
            <a:ext cx="3993401" cy="369332"/>
          </a:xfrm>
          <a:prstGeom prst="rect">
            <a:avLst/>
          </a:prstGeom>
          <a:noFill/>
          <a:ln w="19050">
            <a:solidFill>
              <a:srgbClr val="FF004E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4E"/>
                </a:solidFill>
              </a:rPr>
              <a:t>The valence shell in the present work</a:t>
            </a:r>
            <a:endParaRPr kumimoji="1" lang="ja-JP" altLang="en-US">
              <a:solidFill>
                <a:srgbClr val="FF004E"/>
              </a:solidFill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AA0C39F5-FEC6-DC4B-8D67-20EDA67759F0}"/>
              </a:ext>
            </a:extLst>
          </p:cNvPr>
          <p:cNvCxnSpPr>
            <a:cxnSpLocks/>
          </p:cNvCxnSpPr>
          <p:nvPr/>
        </p:nvCxnSpPr>
        <p:spPr>
          <a:xfrm>
            <a:off x="1122239" y="1042597"/>
            <a:ext cx="129892" cy="1479277"/>
          </a:xfrm>
          <a:prstGeom prst="straightConnector1">
            <a:avLst/>
          </a:prstGeom>
          <a:ln w="57150">
            <a:solidFill>
              <a:srgbClr val="FF004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79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6834" name="Group 2"/>
          <p:cNvGrpSpPr>
            <a:grpSpLocks/>
          </p:cNvGrpSpPr>
          <p:nvPr/>
        </p:nvGrpSpPr>
        <p:grpSpPr bwMode="auto">
          <a:xfrm>
            <a:off x="354013" y="161926"/>
            <a:ext cx="8459784" cy="6454775"/>
            <a:chOff x="223" y="102"/>
            <a:chExt cx="5329" cy="4066"/>
          </a:xfrm>
        </p:grpSpPr>
        <p:pic>
          <p:nvPicPr>
            <p:cNvPr id="101683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" y="420"/>
              <a:ext cx="4701" cy="3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016836" name="Text Box 4"/>
            <p:cNvSpPr txBox="1">
              <a:spLocks noChangeArrowheads="1"/>
            </p:cNvSpPr>
            <p:nvPr/>
          </p:nvSpPr>
          <p:spPr bwMode="auto">
            <a:xfrm>
              <a:off x="476" y="102"/>
              <a:ext cx="4856" cy="25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solidFill>
                    <a:srgbClr val="0033CC"/>
                  </a:solidFill>
                </a:rPr>
                <a:t>Anomaly in energy levels : not expected from the N=20 </a:t>
              </a:r>
              <a:r>
                <a:rPr lang="en-US" altLang="ja-JP" sz="2000" dirty="0" err="1">
                  <a:solidFill>
                    <a:srgbClr val="0033CC"/>
                  </a:solidFill>
                </a:rPr>
                <a:t>magicity</a:t>
              </a:r>
              <a:r>
                <a:rPr lang="en-US" altLang="ja-JP" sz="2000" dirty="0">
                  <a:solidFill>
                    <a:srgbClr val="0033CC"/>
                  </a:solidFill>
                </a:rPr>
                <a:t>  </a:t>
              </a:r>
            </a:p>
          </p:txBody>
        </p:sp>
        <p:pic>
          <p:nvPicPr>
            <p:cNvPr id="101683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9" y="1605"/>
              <a:ext cx="2170" cy="25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016838" name="Rectangle 6"/>
            <p:cNvSpPr>
              <a:spLocks noChangeArrowheads="1"/>
            </p:cNvSpPr>
            <p:nvPr/>
          </p:nvSpPr>
          <p:spPr bwMode="auto">
            <a:xfrm>
              <a:off x="3360" y="1616"/>
              <a:ext cx="2192" cy="2552"/>
            </a:xfrm>
            <a:prstGeom prst="rect">
              <a:avLst/>
            </a:prstGeom>
            <a:noFill/>
            <a:ln w="57150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1016839" name="Text Box 7"/>
          <p:cNvSpPr txBox="1">
            <a:spLocks noChangeArrowheads="1"/>
          </p:cNvSpPr>
          <p:nvPr/>
        </p:nvSpPr>
        <p:spPr bwMode="auto">
          <a:xfrm>
            <a:off x="6607510" y="2784378"/>
            <a:ext cx="13711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 baseline="30000" dirty="0">
                <a:solidFill>
                  <a:srgbClr val="0033CC"/>
                </a:solidFill>
              </a:rPr>
              <a:t>32</a:t>
            </a:r>
            <a:r>
              <a:rPr lang="en-US" altLang="ja-JP" b="1" baseline="-25000" dirty="0">
                <a:solidFill>
                  <a:srgbClr val="0033CC"/>
                </a:solidFill>
              </a:rPr>
              <a:t>12</a:t>
            </a:r>
            <a:r>
              <a:rPr lang="en-US" altLang="ja-JP" b="1" dirty="0">
                <a:solidFill>
                  <a:srgbClr val="0033CC"/>
                </a:solidFill>
              </a:rPr>
              <a:t>Mg</a:t>
            </a:r>
            <a:r>
              <a:rPr lang="en-US" altLang="ja-JP" b="1" baseline="-25000" dirty="0">
                <a:solidFill>
                  <a:srgbClr val="FB4EDD"/>
                </a:solidFill>
              </a:rPr>
              <a:t>20</a:t>
            </a:r>
            <a:endParaRPr lang="en-US" altLang="ja-JP" b="1" dirty="0">
              <a:solidFill>
                <a:srgbClr val="FB4EDD"/>
              </a:solidFill>
            </a:endParaRPr>
          </a:p>
        </p:txBody>
      </p:sp>
      <p:sp>
        <p:nvSpPr>
          <p:cNvPr id="1016840" name="Text Box 8"/>
          <p:cNvSpPr txBox="1">
            <a:spLocks noChangeArrowheads="1"/>
          </p:cNvSpPr>
          <p:nvPr/>
        </p:nvSpPr>
        <p:spPr bwMode="auto">
          <a:xfrm>
            <a:off x="5368925" y="5862638"/>
            <a:ext cx="1947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FF0066"/>
                </a:solidFill>
              </a:rPr>
              <a:t>low-lying 2</a:t>
            </a:r>
            <a:r>
              <a:rPr lang="en-US" altLang="ja-JP" sz="2800" b="1" baseline="30000">
                <a:solidFill>
                  <a:srgbClr val="FF0066"/>
                </a:solidFill>
              </a:rPr>
              <a:t>+</a:t>
            </a:r>
          </a:p>
        </p:txBody>
      </p:sp>
      <p:sp>
        <p:nvSpPr>
          <p:cNvPr id="1016841" name="Line 9"/>
          <p:cNvSpPr>
            <a:spLocks noChangeShapeType="1"/>
          </p:cNvSpPr>
          <p:nvPr/>
        </p:nvSpPr>
        <p:spPr bwMode="auto">
          <a:xfrm>
            <a:off x="7327900" y="6057900"/>
            <a:ext cx="87630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4609480" y="4268245"/>
            <a:ext cx="587945" cy="30571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985517" y="3391003"/>
            <a:ext cx="19228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B4EDD"/>
                </a:solidFill>
              </a:rPr>
              <a:t>20</a:t>
            </a:r>
            <a:r>
              <a:rPr kumimoji="1" lang="en-US" altLang="ja-JP" sz="1600" dirty="0"/>
              <a:t> : magic number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266290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02903" y="277201"/>
            <a:ext cx="3246402" cy="461665"/>
          </a:xfrm>
          <a:prstGeom prst="rect">
            <a:avLst/>
          </a:prstGeom>
          <a:solidFill>
            <a:srgbClr val="9DF8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 </a:t>
            </a:r>
            <a:r>
              <a:rPr kumimoji="1" lang="en-US" altLang="ja-JP" sz="2400" dirty="0"/>
              <a:t>ground-state energies</a:t>
            </a:r>
            <a:endParaRPr kumimoji="1" lang="ja-JP" altLang="en-US" sz="2400" dirty="0"/>
          </a:p>
        </p:txBody>
      </p:sp>
      <p:grpSp>
        <p:nvGrpSpPr>
          <p:cNvPr id="9" name="図形グループ 8"/>
          <p:cNvGrpSpPr/>
          <p:nvPr/>
        </p:nvGrpSpPr>
        <p:grpSpPr>
          <a:xfrm>
            <a:off x="322374" y="1180277"/>
            <a:ext cx="8842131" cy="4364898"/>
            <a:chOff x="179512" y="2300784"/>
            <a:chExt cx="8842131" cy="4364898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14117" y="2558589"/>
              <a:ext cx="5307526" cy="3192264"/>
            </a:xfrm>
            <a:prstGeom prst="rect">
              <a:avLst/>
            </a:prstGeom>
          </p:spPr>
        </p:pic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2492896"/>
              <a:ext cx="5242470" cy="3384376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>
              <a:off x="5421982" y="2300784"/>
              <a:ext cx="590178" cy="3216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6032811" y="6019351"/>
              <a:ext cx="29888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err="1"/>
                <a:t>Simonis</a:t>
              </a:r>
              <a:r>
                <a:rPr kumimoji="1" lang="en-US" altLang="ja-JP" dirty="0"/>
                <a:t> et al. </a:t>
              </a:r>
            </a:p>
            <a:p>
              <a:r>
                <a:rPr kumimoji="1" lang="en-US" altLang="ja-JP" dirty="0"/>
                <a:t>PRC 93, 011302(R)  (2016)</a:t>
              </a:r>
              <a:endParaRPr kumimoji="1" lang="ja-JP" altLang="en-US" dirty="0"/>
            </a:p>
          </p:txBody>
        </p:sp>
      </p:grpSp>
      <p:sp>
        <p:nvSpPr>
          <p:cNvPr id="10" name="円/楕円 9"/>
          <p:cNvSpPr/>
          <p:nvPr/>
        </p:nvSpPr>
        <p:spPr>
          <a:xfrm>
            <a:off x="6929662" y="4278781"/>
            <a:ext cx="199143" cy="2635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2422506" y="4260699"/>
            <a:ext cx="387027" cy="2996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72763" y="980222"/>
            <a:ext cx="1539204" cy="400110"/>
          </a:xfrm>
          <a:prstGeom prst="rect">
            <a:avLst/>
          </a:prstGeom>
          <a:solidFill>
            <a:srgbClr val="E2FEDA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Earlier work</a:t>
            </a:r>
            <a:endParaRPr kumimoji="1" lang="ja-JP" altLang="en-US" sz="2000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2FEB48F-B03D-594F-B3DE-E4A966A9D8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431" y="5251912"/>
            <a:ext cx="6132942" cy="13560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6" name="円/楕円 15">
            <a:extLst>
              <a:ext uri="{FF2B5EF4-FFF2-40B4-BE49-F238E27FC236}">
                <a16:creationId xmlns:a16="http://schemas.microsoft.com/office/drawing/2014/main" id="{8F91705B-EB5A-3646-8962-7D2D7328FF9F}"/>
              </a:ext>
            </a:extLst>
          </p:cNvPr>
          <p:cNvSpPr/>
          <p:nvPr/>
        </p:nvSpPr>
        <p:spPr>
          <a:xfrm>
            <a:off x="8613292" y="1971564"/>
            <a:ext cx="416667" cy="2635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>
            <a:extLst>
              <a:ext uri="{FF2B5EF4-FFF2-40B4-BE49-F238E27FC236}">
                <a16:creationId xmlns:a16="http://schemas.microsoft.com/office/drawing/2014/main" id="{232EB781-A030-6248-AB78-AEBEF5E82EEB}"/>
              </a:ext>
            </a:extLst>
          </p:cNvPr>
          <p:cNvSpPr/>
          <p:nvPr/>
        </p:nvSpPr>
        <p:spPr>
          <a:xfrm>
            <a:off x="7670089" y="2003945"/>
            <a:ext cx="416667" cy="3267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>
            <a:extLst>
              <a:ext uri="{FF2B5EF4-FFF2-40B4-BE49-F238E27FC236}">
                <a16:creationId xmlns:a16="http://schemas.microsoft.com/office/drawing/2014/main" id="{78E9519A-4B70-8747-924B-494E3C0AFC89}"/>
              </a:ext>
            </a:extLst>
          </p:cNvPr>
          <p:cNvSpPr/>
          <p:nvPr/>
        </p:nvSpPr>
        <p:spPr>
          <a:xfrm>
            <a:off x="6721328" y="2041949"/>
            <a:ext cx="416667" cy="2635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91D992B-4C57-D343-BE6D-73CB369CB140}"/>
              </a:ext>
            </a:extLst>
          </p:cNvPr>
          <p:cNvSpPr/>
          <p:nvPr/>
        </p:nvSpPr>
        <p:spPr>
          <a:xfrm>
            <a:off x="4139952" y="5329562"/>
            <a:ext cx="504056" cy="3492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4261D20-7D91-4146-B870-3A3F87A50A86}"/>
              </a:ext>
            </a:extLst>
          </p:cNvPr>
          <p:cNvSpPr txBox="1"/>
          <p:nvPr/>
        </p:nvSpPr>
        <p:spPr>
          <a:xfrm>
            <a:off x="1330158" y="4896442"/>
            <a:ext cx="3745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i="1" dirty="0"/>
              <a:t>Calculations </a:t>
            </a:r>
            <a:r>
              <a:rPr kumimoji="1" lang="en-US" altLang="ja-JP" i="1" dirty="0"/>
              <a:t>with full </a:t>
            </a:r>
            <a:r>
              <a:rPr kumimoji="1" lang="en-US" altLang="ja-JP" i="1" dirty="0" err="1"/>
              <a:t>sd</a:t>
            </a:r>
            <a:r>
              <a:rPr kumimoji="1" lang="en-US" altLang="ja-JP" i="1" dirty="0"/>
              <a:t> + pf  shell</a:t>
            </a:r>
            <a:endParaRPr kumimoji="1" lang="ja-JP" altLang="en-US" i="1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B4712E2-FAE9-7841-8F8E-8E33CB57273F}"/>
              </a:ext>
            </a:extLst>
          </p:cNvPr>
          <p:cNvSpPr txBox="1"/>
          <p:nvPr/>
        </p:nvSpPr>
        <p:spPr>
          <a:xfrm>
            <a:off x="1271425" y="914038"/>
            <a:ext cx="4075155" cy="400110"/>
          </a:xfrm>
          <a:prstGeom prst="rect">
            <a:avLst/>
          </a:prstGeom>
          <a:solidFill>
            <a:srgbClr val="E2FEDA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Earlier (2017 PRC) work by EEdf1</a:t>
            </a:r>
            <a:endParaRPr kumimoji="1" lang="ja-JP" altLang="en-US" sz="2000" dirty="0"/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A498A438-04B9-1643-5427-DFF2A7C686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3639" y="5696088"/>
            <a:ext cx="1788355" cy="229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237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240E2C3-E302-0E42-B4B8-A056F8691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636912"/>
            <a:ext cx="4464496" cy="282529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7DC63AA-DAF8-D648-8CA9-6130582EA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636912"/>
            <a:ext cx="4464496" cy="340152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233D745-D411-284C-9ED6-96929333F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692696"/>
            <a:ext cx="7067833" cy="169628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D24DB71-D7C5-984C-AB0F-E24C6C5F237E}"/>
              </a:ext>
            </a:extLst>
          </p:cNvPr>
          <p:cNvSpPr txBox="1"/>
          <p:nvPr/>
        </p:nvSpPr>
        <p:spPr>
          <a:xfrm>
            <a:off x="2314950" y="116371"/>
            <a:ext cx="404469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Recent </a:t>
            </a:r>
            <a:r>
              <a:rPr kumimoji="1" lang="en-US" altLang="ja-JP" i="1" dirty="0"/>
              <a:t>ab initio </a:t>
            </a:r>
            <a:r>
              <a:rPr kumimoji="1" lang="en-US" altLang="ja-JP" dirty="0"/>
              <a:t>calculation (IM-SRG) </a:t>
            </a:r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E728150-D2B6-CF4B-9280-15884E9829AB}"/>
              </a:ext>
            </a:extLst>
          </p:cNvPr>
          <p:cNvSpPr/>
          <p:nvPr/>
        </p:nvSpPr>
        <p:spPr>
          <a:xfrm>
            <a:off x="2627784" y="1540836"/>
            <a:ext cx="864096" cy="3039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32B5621-ECE1-0348-A0D9-6BEAA4C3E644}"/>
              </a:ext>
            </a:extLst>
          </p:cNvPr>
          <p:cNvSpPr txBox="1"/>
          <p:nvPr/>
        </p:nvSpPr>
        <p:spPr>
          <a:xfrm>
            <a:off x="5004048" y="5733256"/>
            <a:ext cx="3377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/>
              <a:t>Large deformation seems to be</a:t>
            </a:r>
          </a:p>
          <a:p>
            <a:r>
              <a:rPr lang="en-US" altLang="ja-JP" i="1" dirty="0"/>
              <a:t>a challenge.</a:t>
            </a:r>
            <a:endParaRPr kumimoji="1" lang="ja-JP" altLang="en-US" i="1"/>
          </a:p>
        </p:txBody>
      </p:sp>
    </p:spTree>
    <p:extLst>
      <p:ext uri="{BB962C8B-B14F-4D97-AF65-F5344CB8AC3E}">
        <p14:creationId xmlns:p14="http://schemas.microsoft.com/office/powerpoint/2010/main" val="1176711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Ne and Mg systematics"/>
          <p:cNvSpPr txBox="1">
            <a:spLocks noGrp="1"/>
          </p:cNvSpPr>
          <p:nvPr>
            <p:ph type="title"/>
          </p:nvPr>
        </p:nvSpPr>
        <p:spPr>
          <a:xfrm>
            <a:off x="2792056" y="181948"/>
            <a:ext cx="3559887" cy="449934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Ne and Mg systematics</a:t>
            </a:r>
          </a:p>
        </p:txBody>
      </p:sp>
      <p:sp>
        <p:nvSpPr>
          <p:cNvPr id="187" name="/18"/>
          <p:cNvSpPr txBox="1"/>
          <p:nvPr/>
        </p:nvSpPr>
        <p:spPr>
          <a:xfrm>
            <a:off x="7564188" y="6600195"/>
            <a:ext cx="925638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r>
              <a:rPr sz="1266"/>
              <a:t>/18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E5E4FAD-5664-8842-BB01-19F72003C1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22" y="982629"/>
            <a:ext cx="4024775" cy="276168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98ECD4D-6C7E-FC49-BFD1-AE90377148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22" y="3823696"/>
            <a:ext cx="4024775" cy="276904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0A05A9-75DE-A64D-A2B6-D9F35AF27D3E}"/>
              </a:ext>
            </a:extLst>
          </p:cNvPr>
          <p:cNvSpPr txBox="1"/>
          <p:nvPr/>
        </p:nvSpPr>
        <p:spPr>
          <a:xfrm>
            <a:off x="5308186" y="4437112"/>
            <a:ext cx="3701654" cy="168963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ja-JP" sz="2000" i="1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L</a:t>
            </a:r>
            <a:r>
              <a:rPr kumimoji="1" lang="en-US" altLang="ja-JP" sz="2000" i="1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evels may not exist as bound </a:t>
            </a:r>
          </a:p>
          <a:p>
            <a:pPr>
              <a:lnSpc>
                <a:spcPts val="3200"/>
              </a:lnSpc>
            </a:pPr>
            <a:r>
              <a:rPr lang="en-US" altLang="ja-JP" sz="2000" i="1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states</a:t>
            </a:r>
            <a:r>
              <a:rPr kumimoji="1" lang="en-US" altLang="ja-JP" sz="2000" i="1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, because t</a:t>
            </a:r>
            <a:r>
              <a:rPr lang="en-US" altLang="ja-JP" sz="2000" i="1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heir energies</a:t>
            </a:r>
          </a:p>
          <a:p>
            <a:pPr>
              <a:lnSpc>
                <a:spcPts val="3200"/>
              </a:lnSpc>
            </a:pPr>
            <a:r>
              <a:rPr lang="en-US" altLang="ja-JP" sz="2000" i="1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are above the threshold</a:t>
            </a:r>
          </a:p>
          <a:p>
            <a:pPr>
              <a:lnSpc>
                <a:spcPts val="3200"/>
              </a:lnSpc>
            </a:pPr>
            <a:r>
              <a:rPr lang="en-US" altLang="ja-JP" sz="2000" i="1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o</a:t>
            </a:r>
            <a:r>
              <a:rPr kumimoji="1" lang="en-US" altLang="ja-JP" sz="2000" i="1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f neutron emission.  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CFD9AC48-2F87-0744-835C-43BED822725C}"/>
              </a:ext>
            </a:extLst>
          </p:cNvPr>
          <p:cNvCxnSpPr/>
          <p:nvPr/>
        </p:nvCxnSpPr>
        <p:spPr>
          <a:xfrm flipH="1" flipV="1">
            <a:off x="3493673" y="2275764"/>
            <a:ext cx="1814513" cy="23274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856BC5E7-9EB6-B849-BFA1-05AB779D14EC}"/>
              </a:ext>
            </a:extLst>
          </p:cNvPr>
          <p:cNvCxnSpPr>
            <a:cxnSpLocks/>
          </p:cNvCxnSpPr>
          <p:nvPr/>
        </p:nvCxnSpPr>
        <p:spPr>
          <a:xfrm flipH="1" flipV="1">
            <a:off x="3517027" y="3007444"/>
            <a:ext cx="1791159" cy="1716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3E01E9D0-76E0-024C-A2F5-EED179BFD3A7}"/>
              </a:ext>
            </a:extLst>
          </p:cNvPr>
          <p:cNvCxnSpPr>
            <a:cxnSpLocks/>
          </p:cNvCxnSpPr>
          <p:nvPr/>
        </p:nvCxnSpPr>
        <p:spPr>
          <a:xfrm flipH="1">
            <a:off x="4128261" y="4896833"/>
            <a:ext cx="1179925" cy="521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3CC634A6-73C9-6442-A932-0193C1444C6F}"/>
              </a:ext>
            </a:extLst>
          </p:cNvPr>
          <p:cNvCxnSpPr/>
          <p:nvPr/>
        </p:nvCxnSpPr>
        <p:spPr>
          <a:xfrm flipH="1">
            <a:off x="2164241" y="803491"/>
            <a:ext cx="247519" cy="537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98D6E4-20F0-B448-B491-4D879E31F953}"/>
              </a:ext>
            </a:extLst>
          </p:cNvPr>
          <p:cNvSpPr txBox="1"/>
          <p:nvPr/>
        </p:nvSpPr>
        <p:spPr>
          <a:xfrm>
            <a:off x="5294527" y="2076925"/>
            <a:ext cx="3454792" cy="1308692"/>
          </a:xfrm>
          <a:prstGeom prst="rect">
            <a:avLst/>
          </a:prstGeom>
          <a:solidFill>
            <a:srgbClr val="C4FFDD"/>
          </a:solidFill>
        </p:spPr>
        <p:txBody>
          <a:bodyPr wrap="none" rtlCol="0">
            <a:spAutoFit/>
          </a:bodyPr>
          <a:lstStyle/>
          <a:p>
            <a:pPr>
              <a:lnSpc>
                <a:spcPts val="3260"/>
              </a:lnSpc>
            </a:pPr>
            <a:r>
              <a:rPr kumimoji="1" lang="en-US" altLang="ja-JP" dirty="0"/>
              <a:t>The EEdf1 Hamiltonian </a:t>
            </a:r>
            <a:r>
              <a:rPr lang="en-US" altLang="ja-JP" dirty="0"/>
              <a:t>appears</a:t>
            </a:r>
          </a:p>
          <a:p>
            <a:pPr>
              <a:lnSpc>
                <a:spcPts val="3260"/>
              </a:lnSpc>
            </a:pPr>
            <a:r>
              <a:rPr kumimoji="1" lang="en-US" altLang="ja-JP" dirty="0"/>
              <a:t>to be reasonable up to </a:t>
            </a:r>
            <a:r>
              <a:rPr lang="en-US" altLang="ja-JP" dirty="0"/>
              <a:t>N~28 </a:t>
            </a:r>
            <a:endParaRPr kumimoji="1" lang="en-US" altLang="ja-JP" dirty="0"/>
          </a:p>
          <a:p>
            <a:pPr>
              <a:lnSpc>
                <a:spcPts val="3260"/>
              </a:lnSpc>
            </a:pPr>
            <a:r>
              <a:rPr lang="en-US" altLang="ja-JP" dirty="0"/>
              <a:t>for Z=9-12.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5153198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23816</TotalTime>
  <Words>1569</Words>
  <Application>Microsoft Macintosh PowerPoint</Application>
  <PresentationFormat>画面に合わせる (4:3)</PresentationFormat>
  <Paragraphs>268</Paragraphs>
  <Slides>24</Slides>
  <Notes>9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5" baseType="lpstr">
      <vt:lpstr>YuKyokasho Yoko Medium</vt:lpstr>
      <vt:lpstr>ヒラギノ角ゴ ProN W6</vt:lpstr>
      <vt:lpstr>Arial</vt:lpstr>
      <vt:lpstr>Calibri</vt:lpstr>
      <vt:lpstr>Comic Sans MS</vt:lpstr>
      <vt:lpstr>Palatino</vt:lpstr>
      <vt:lpstr>Palatino Linotype</vt:lpstr>
      <vt:lpstr>Symbol</vt:lpstr>
      <vt:lpstr>Times New Roman</vt:lpstr>
      <vt:lpstr>Office テーマ</vt:lpstr>
      <vt:lpstr>Photo Editor 写真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Ne and Mg systematics</vt:lpstr>
      <vt:lpstr>PowerPoint プレゼンテーション</vt:lpstr>
      <vt:lpstr>Ground-state energy is decomposed (EEdf1 int.)</vt:lpstr>
      <vt:lpstr>Decomposition of the Hamiltonian</vt:lpstr>
      <vt:lpstr>PowerPoint プレゼンテーション</vt:lpstr>
      <vt:lpstr>structure evolution   towards the dripline </vt:lpstr>
      <vt:lpstr>PowerPoint プレゼンテーション</vt:lpstr>
      <vt:lpstr>PowerPoint プレゼンテーション</vt:lpstr>
      <vt:lpstr>Shape coexistence near dripline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Extended KK method and conventional KK method</vt:lpstr>
      <vt:lpstr>Many-body perturbation theory</vt:lpstr>
      <vt:lpstr>T-plot : visualization of MCSM eigenvector on Potential Energy Surface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モンテカルロ殻模型によるエキゾチックな核構造</dc:title>
  <dc:creator>shimizu</dc:creator>
  <cp:lastModifiedBy>大塚 孝治</cp:lastModifiedBy>
  <cp:revision>2703</cp:revision>
  <dcterms:created xsi:type="dcterms:W3CDTF">2011-02-28T13:50:01Z</dcterms:created>
  <dcterms:modified xsi:type="dcterms:W3CDTF">2022-06-26T21:26:32Z</dcterms:modified>
</cp:coreProperties>
</file>