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305" r:id="rId3"/>
    <p:sldId id="370" r:id="rId4"/>
    <p:sldId id="371" r:id="rId5"/>
    <p:sldId id="372" r:id="rId6"/>
    <p:sldId id="373" r:id="rId7"/>
    <p:sldId id="376" r:id="rId8"/>
    <p:sldId id="320" r:id="rId9"/>
    <p:sldId id="377" r:id="rId10"/>
    <p:sldId id="378" r:id="rId11"/>
    <p:sldId id="379" r:id="rId12"/>
    <p:sldId id="382" r:id="rId13"/>
    <p:sldId id="383" r:id="rId14"/>
    <p:sldId id="384" r:id="rId15"/>
    <p:sldId id="385" r:id="rId16"/>
    <p:sldId id="386" r:id="rId17"/>
    <p:sldId id="387" r:id="rId18"/>
    <p:sldId id="389" r:id="rId19"/>
    <p:sldId id="289" r:id="rId20"/>
    <p:sldId id="290" r:id="rId21"/>
    <p:sldId id="390" r:id="rId22"/>
    <p:sldId id="391" r:id="rId23"/>
    <p:sldId id="375" r:id="rId24"/>
    <p:sldId id="380" r:id="rId25"/>
    <p:sldId id="381" r:id="rId26"/>
    <p:sldId id="388" r:id="rId27"/>
    <p:sldId id="392" r:id="rId28"/>
    <p:sldId id="393" r:id="rId2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8CCEF805-A663-4821-8426-C03293C2FCC1}">
          <p14:sldIdLst>
            <p14:sldId id="256"/>
            <p14:sldId id="305"/>
            <p14:sldId id="370"/>
            <p14:sldId id="371"/>
            <p14:sldId id="372"/>
            <p14:sldId id="373"/>
            <p14:sldId id="376"/>
            <p14:sldId id="320"/>
            <p14:sldId id="377"/>
            <p14:sldId id="378"/>
            <p14:sldId id="379"/>
            <p14:sldId id="382"/>
            <p14:sldId id="383"/>
            <p14:sldId id="384"/>
            <p14:sldId id="385"/>
            <p14:sldId id="386"/>
            <p14:sldId id="387"/>
            <p14:sldId id="389"/>
            <p14:sldId id="289"/>
            <p14:sldId id="290"/>
            <p14:sldId id="390"/>
            <p14:sldId id="391"/>
            <p14:sldId id="375"/>
            <p14:sldId id="380"/>
            <p14:sldId id="381"/>
            <p14:sldId id="388"/>
            <p14:sldId id="392"/>
            <p14:sldId id="3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is Acosta" initials="LA" lastIdx="1" clrIdx="0">
    <p:extLst>
      <p:ext uri="{19B8F6BF-5375-455C-9EA6-DF929625EA0E}">
        <p15:presenceInfo xmlns:p15="http://schemas.microsoft.com/office/powerpoint/2012/main" userId="Luis Acost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CCFF"/>
    <a:srgbClr val="FFFFCC"/>
    <a:srgbClr val="FFCC66"/>
    <a:srgbClr val="FFFF99"/>
    <a:srgbClr val="CCEC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77" autoAdjust="0"/>
  </p:normalViewPr>
  <p:slideViewPr>
    <p:cSldViewPr snapToGrid="0">
      <p:cViewPr varScale="1">
        <p:scale>
          <a:sx n="58" d="100"/>
          <a:sy n="58" d="100"/>
        </p:scale>
        <p:origin x="1544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1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EDDEF-5CA7-4539-BEBA-738941BF8BDD}" type="datetimeFigureOut">
              <a:rPr lang="es-MX" smtClean="0"/>
              <a:pPr/>
              <a:t>01/07/2022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1354F-1105-407B-91EB-C592B3C4EA4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601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354F-1105-407B-91EB-C592B3C4EA45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582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SINCA (</a:t>
            </a:r>
            <a:r>
              <a:rPr lang="es-E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Pneumatic</a:t>
            </a:r>
            <a:r>
              <a:rPr lang="es-E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Capsule-</a:t>
            </a:r>
            <a:r>
              <a:rPr lang="es-E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Irradiation</a:t>
            </a:r>
            <a:endParaRPr lang="es-ES" sz="120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</a:t>
            </a:r>
            <a:r>
              <a:rPr lang="es-E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SIRCA (Rotary Capsule-</a:t>
            </a:r>
            <a:r>
              <a:rPr lang="es-E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Irradiation</a:t>
            </a:r>
            <a:r>
              <a:rPr lang="es-E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</a:t>
            </a:r>
            <a:r>
              <a:rPr lang="es-E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354F-1105-407B-91EB-C592B3C4EA45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354F-1105-407B-91EB-C592B3C4EA45}" type="slidenum">
              <a:rPr lang="es-MX" smtClean="0"/>
              <a:pPr/>
              <a:t>24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ln>
            <a:noFill/>
          </a:ln>
        </p:spPr>
        <p:txBody>
          <a:bodyPr anchor="b"/>
          <a:lstStyle>
            <a:lvl1pPr algn="ctr">
              <a:defRPr sz="6000">
                <a:solidFill>
                  <a:srgbClr val="002060"/>
                </a:solidFill>
                <a:latin typeface="Calisto MT" panose="02040603050505030304" pitchFamily="18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ln>
            <a:noFill/>
          </a:ln>
        </p:spPr>
        <p:txBody>
          <a:bodyPr/>
          <a:lstStyle>
            <a:lvl1pPr marL="0" indent="0" algn="ctr">
              <a:buNone/>
              <a:defRPr sz="2400">
                <a:solidFill>
                  <a:srgbClr val="0070C0"/>
                </a:solidFill>
                <a:latin typeface="Calisto MT" panose="0204060305050503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7/1/2022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Marcador de pie de página 4"/>
          <p:cNvSpPr txBox="1">
            <a:spLocks/>
          </p:cNvSpPr>
          <p:nvPr userDrawn="1"/>
        </p:nvSpPr>
        <p:spPr>
          <a:xfrm>
            <a:off x="1" y="6623825"/>
            <a:ext cx="1623389" cy="234175"/>
          </a:xfrm>
          <a:prstGeom prst="rect">
            <a:avLst/>
          </a:prstGeom>
          <a:solidFill>
            <a:srgbClr val="FFFF66"/>
          </a:solidFill>
        </p:spPr>
        <p:txBody>
          <a:bodyPr vert="horz" lIns="68580" tIns="34290" rIns="68580" bIns="3429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AR" sz="1100" dirty="0"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100" dirty="0">
                <a:latin typeface="Arial" pitchFamily="34" charset="0"/>
                <a:cs typeface="Arial" pitchFamily="34" charset="0"/>
              </a:rPr>
              <a:t>L. Acosta.</a:t>
            </a:r>
            <a:r>
              <a:rPr lang="es-AR" sz="11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1100" baseline="0" dirty="0">
                <a:latin typeface="Arial" pitchFamily="34" charset="0"/>
                <a:cs typeface="Arial" pitchFamily="34" charset="0"/>
              </a:rPr>
              <a:t>DREB’2022</a:t>
            </a:r>
            <a:endParaRPr lang="es-AR" sz="1100" dirty="0">
              <a:latin typeface="Arial" pitchFamily="34" charset="0"/>
              <a:cs typeface="Arial" pitchFamily="34" charset="0"/>
            </a:endParaRPr>
          </a:p>
          <a:p>
            <a:endParaRPr lang="es-MX" sz="900" b="1" dirty="0"/>
          </a:p>
        </p:txBody>
      </p:sp>
    </p:spTree>
    <p:extLst>
      <p:ext uri="{BB962C8B-B14F-4D97-AF65-F5344CB8AC3E}">
        <p14:creationId xmlns:p14="http://schemas.microsoft.com/office/powerpoint/2010/main" val="327377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Seminario de renovación. Sep.2015 Luis Acosta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144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Seminario de renovación. Sep.2015 Luis Acosta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1142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7/1/2022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Marcador de pie de página 4"/>
          <p:cNvSpPr txBox="1">
            <a:spLocks/>
          </p:cNvSpPr>
          <p:nvPr userDrawn="1"/>
        </p:nvSpPr>
        <p:spPr>
          <a:xfrm>
            <a:off x="2" y="6623825"/>
            <a:ext cx="1577008" cy="234175"/>
          </a:xfrm>
          <a:prstGeom prst="rect">
            <a:avLst/>
          </a:prstGeom>
          <a:solidFill>
            <a:srgbClr val="FFFF66"/>
          </a:solidFill>
        </p:spPr>
        <p:txBody>
          <a:bodyPr vert="horz" lIns="68580" tIns="34290" rIns="68580" bIns="3429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AR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AR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100" dirty="0">
                <a:latin typeface="Arial" pitchFamily="34" charset="0"/>
                <a:cs typeface="Arial" pitchFamily="34" charset="0"/>
              </a:rPr>
              <a:t>L. Acosta.</a:t>
            </a:r>
            <a:r>
              <a:rPr lang="es-AR" sz="11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1100" baseline="0" dirty="0">
                <a:latin typeface="Arial" pitchFamily="34" charset="0"/>
                <a:cs typeface="Arial" pitchFamily="34" charset="0"/>
              </a:rPr>
              <a:t>DREB’2022</a:t>
            </a:r>
            <a:endParaRPr lang="es-AR" sz="1100" dirty="0"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AR" sz="1100" dirty="0">
              <a:latin typeface="Arial" pitchFamily="34" charset="0"/>
              <a:cs typeface="Arial" pitchFamily="34" charset="0"/>
            </a:endParaRPr>
          </a:p>
          <a:p>
            <a:endParaRPr lang="es-MX" sz="900" b="1" dirty="0"/>
          </a:p>
        </p:txBody>
      </p:sp>
    </p:spTree>
    <p:extLst>
      <p:ext uri="{BB962C8B-B14F-4D97-AF65-F5344CB8AC3E}">
        <p14:creationId xmlns:p14="http://schemas.microsoft.com/office/powerpoint/2010/main" val="296796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8886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Seminario de renovación. Sep.2015 Luis Acosta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931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Seminario de renovación. Sep.2015 Luis Acosta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257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Seminario de renovación. Sep.2015 Luis Acosta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634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Seminario de renovación. Sep.2015 Luis Acosta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1819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Seminario de renovación. Sep.2015 Luis Acosta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79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Seminario de renovación. Sep.2015 Luis Acosta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107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Seminario de renovación. Sep.2015 Luis Acosta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C2FB6-8C16-43FC-941A-66AB364D55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802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10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</a:t>
            </a:fld>
            <a:endParaRPr lang="es-MX"/>
          </a:p>
        </p:txBody>
      </p:sp>
      <p:pic>
        <p:nvPicPr>
          <p:cNvPr id="5" name="Picture 1" descr="logo_IF_tran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61979" cy="140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18509" y="107576"/>
            <a:ext cx="1658256" cy="1859441"/>
          </a:xfrm>
          <a:prstGeom prst="rect">
            <a:avLst/>
          </a:prstGeom>
        </p:spPr>
      </p:pic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0" y="1847896"/>
            <a:ext cx="9144000" cy="1859440"/>
          </a:xfrm>
        </p:spPr>
        <p:txBody>
          <a:bodyPr>
            <a:noAutofit/>
          </a:bodyPr>
          <a:lstStyle/>
          <a:p>
            <a:r>
              <a:rPr lang="en-US" sz="3200" b="1" i="0" u="none" strike="noStrike" dirty="0">
                <a:solidFill>
                  <a:srgbClr val="0099CC"/>
                </a:solidFill>
                <a:effectLst/>
                <a:latin typeface="Muli"/>
              </a:rPr>
              <a:t>Reaching interesting reactions cross-sections by measuring radioactive recoils with AMS technique: the successful cases of </a:t>
            </a:r>
            <a:r>
              <a:rPr lang="en-US" sz="3200" b="1" i="0" u="none" strike="noStrike" baseline="30000" dirty="0">
                <a:solidFill>
                  <a:srgbClr val="0099CC"/>
                </a:solidFill>
                <a:effectLst/>
                <a:latin typeface="Muli"/>
              </a:rPr>
              <a:t>10</a:t>
            </a:r>
            <a:r>
              <a:rPr lang="en-US" sz="3200" b="1" i="0" u="none" strike="noStrike" dirty="0">
                <a:solidFill>
                  <a:srgbClr val="0099CC"/>
                </a:solidFill>
                <a:effectLst/>
                <a:latin typeface="Muli"/>
              </a:rPr>
              <a:t>Be, </a:t>
            </a:r>
            <a:r>
              <a:rPr lang="en-US" sz="3200" b="1" i="0" u="none" strike="noStrike" baseline="30000" dirty="0">
                <a:solidFill>
                  <a:srgbClr val="0099CC"/>
                </a:solidFill>
                <a:effectLst/>
                <a:latin typeface="Muli"/>
              </a:rPr>
              <a:t>14</a:t>
            </a:r>
            <a:r>
              <a:rPr lang="en-US" sz="3200" b="1" i="0" u="none" strike="noStrike" dirty="0">
                <a:solidFill>
                  <a:srgbClr val="0099CC"/>
                </a:solidFill>
                <a:effectLst/>
                <a:latin typeface="Muli"/>
              </a:rPr>
              <a:t>C and </a:t>
            </a:r>
            <a:r>
              <a:rPr lang="en-US" sz="3200" b="1" i="0" u="none" strike="noStrike" baseline="30000" dirty="0">
                <a:solidFill>
                  <a:srgbClr val="0099CC"/>
                </a:solidFill>
                <a:effectLst/>
                <a:latin typeface="Muli"/>
              </a:rPr>
              <a:t>26</a:t>
            </a:r>
            <a:r>
              <a:rPr lang="en-US" sz="3200" b="1" i="0" u="none" strike="noStrike" dirty="0">
                <a:solidFill>
                  <a:srgbClr val="0099CC"/>
                </a:solidFill>
                <a:effectLst/>
                <a:latin typeface="Muli"/>
              </a:rPr>
              <a:t>Al.</a:t>
            </a:r>
            <a:endParaRPr lang="es-ES" sz="8800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0" y="4205245"/>
            <a:ext cx="9144000" cy="2060302"/>
          </a:xfrm>
        </p:spPr>
        <p:txBody>
          <a:bodyPr>
            <a:normAutofit/>
          </a:bodyPr>
          <a:lstStyle/>
          <a:p>
            <a:r>
              <a:rPr lang="it-IT" sz="3400" b="1" dirty="0">
                <a:solidFill>
                  <a:srgbClr val="0000FF"/>
                </a:solidFill>
                <a:latin typeface="Arial Rounded MT Bold" pitchFamily="34" charset="0"/>
              </a:rPr>
              <a:t>Luis Acosta</a:t>
            </a:r>
            <a:endParaRPr lang="it-IT" sz="2200" b="1" dirty="0">
              <a:solidFill>
                <a:schemeClr val="tx1">
                  <a:lumMod val="50000"/>
                  <a:lumOff val="50000"/>
                </a:schemeClr>
              </a:solidFill>
              <a:latin typeface="Arial Rounded MT Bold" pitchFamily="34" charset="0"/>
            </a:endParaRPr>
          </a:p>
          <a:p>
            <a:r>
              <a:rPr lang="it-IT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Instituto de Física </a:t>
            </a:r>
          </a:p>
          <a:p>
            <a:r>
              <a:rPr lang="it-IT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Universidad Nacional Autóma de México</a:t>
            </a:r>
          </a:p>
          <a:p>
            <a:endParaRPr lang="it-IT" sz="2400" b="1" dirty="0">
              <a:solidFill>
                <a:srgbClr val="FF0000"/>
              </a:solidFill>
            </a:endParaRPr>
          </a:p>
          <a:p>
            <a:endParaRPr lang="it-IT" b="1" dirty="0">
              <a:solidFill>
                <a:srgbClr val="002060"/>
              </a:solidFill>
            </a:endParaRPr>
          </a:p>
          <a:p>
            <a:endParaRPr lang="it-IT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522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lang="en-US" dirty="0"/>
              <a:t>Targets and irradiation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4320" y="1267097"/>
            <a:ext cx="3435531" cy="53035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FF0000"/>
                </a:solidFill>
              </a:rPr>
              <a:t>Beryllium oxide. 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Samples of pure </a:t>
            </a:r>
            <a:r>
              <a:rPr lang="en-US" sz="1600" dirty="0" err="1"/>
              <a:t>BeO</a:t>
            </a:r>
            <a:r>
              <a:rPr lang="en-US" sz="1600" dirty="0"/>
              <a:t> were chemically extracted from 8 ml of Be standard solution [Beryllium ICP Standard Solution, Be</a:t>
            </a:r>
            <a:r>
              <a:rPr lang="en-US" sz="1600" baseline="-25000" dirty="0"/>
              <a:t>4</a:t>
            </a:r>
            <a:r>
              <a:rPr lang="en-US" sz="1600" dirty="0"/>
              <a:t>O(C</a:t>
            </a:r>
            <a:r>
              <a:rPr lang="en-US" sz="1600" baseline="-25000" dirty="0"/>
              <a:t>2</a:t>
            </a:r>
            <a:r>
              <a:rPr lang="en-US" sz="1600" dirty="0"/>
              <a:t>H</a:t>
            </a:r>
            <a:r>
              <a:rPr lang="en-US" sz="1600" baseline="-25000" dirty="0"/>
              <a:t>3</a:t>
            </a:r>
            <a:r>
              <a:rPr lang="en-US" sz="1600" dirty="0"/>
              <a:t>O</a:t>
            </a:r>
            <a:r>
              <a:rPr lang="en-US" sz="1600" baseline="-25000" dirty="0"/>
              <a:t>2</a:t>
            </a:r>
            <a:r>
              <a:rPr lang="en-US" sz="1600" dirty="0"/>
              <a:t>)</a:t>
            </a:r>
            <a:r>
              <a:rPr lang="en-US" sz="1600" baseline="-25000" dirty="0"/>
              <a:t>6</a:t>
            </a:r>
            <a:r>
              <a:rPr lang="en-US" sz="1600" dirty="0"/>
              <a:t>, 1000 mg/l Be Merck],which is currently used as carrier and blank in AMS. </a:t>
            </a:r>
          </a:p>
          <a:p>
            <a:pPr>
              <a:lnSpc>
                <a:spcPct val="100000"/>
              </a:lnSpc>
              <a:buNone/>
            </a:pP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FF0000"/>
                </a:solidFill>
              </a:rPr>
              <a:t>Graphite and </a:t>
            </a:r>
            <a:r>
              <a:rPr lang="en-US" sz="1800" dirty="0" err="1">
                <a:solidFill>
                  <a:srgbClr val="FF0000"/>
                </a:solidFill>
              </a:rPr>
              <a:t>uracil</a:t>
            </a:r>
            <a:r>
              <a:rPr lang="en-US" sz="1800" dirty="0">
                <a:solidFill>
                  <a:srgbClr val="FF0000"/>
                </a:solidFill>
              </a:rPr>
              <a:t>. 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For </a:t>
            </a:r>
            <a:r>
              <a:rPr lang="en-US" sz="1600" baseline="30000" dirty="0"/>
              <a:t>14</a:t>
            </a:r>
            <a:r>
              <a:rPr lang="en-US" sz="1600" dirty="0"/>
              <a:t>N(</a:t>
            </a:r>
            <a:r>
              <a:rPr lang="en-US" sz="1600" dirty="0" err="1"/>
              <a:t>n,p</a:t>
            </a:r>
            <a:r>
              <a:rPr lang="en-US" sz="1600" dirty="0"/>
              <a:t>)</a:t>
            </a:r>
            <a:r>
              <a:rPr lang="en-US" sz="1600" baseline="30000" dirty="0"/>
              <a:t>14</a:t>
            </a:r>
            <a:r>
              <a:rPr lang="en-US" sz="1600" dirty="0"/>
              <a:t>C reaction. we used </a:t>
            </a:r>
            <a:r>
              <a:rPr lang="en-US" sz="1600" dirty="0" err="1"/>
              <a:t>uracil</a:t>
            </a:r>
            <a:r>
              <a:rPr lang="en-US" sz="1600" dirty="0"/>
              <a:t> (C</a:t>
            </a:r>
            <a:r>
              <a:rPr lang="en-US" sz="1600" baseline="-25000" dirty="0"/>
              <a:t>4</a:t>
            </a:r>
            <a:r>
              <a:rPr lang="en-US" sz="1600" dirty="0"/>
              <a:t>H</a:t>
            </a:r>
            <a:r>
              <a:rPr lang="en-US" sz="1600" baseline="-25000" dirty="0"/>
              <a:t>4</a:t>
            </a:r>
            <a:r>
              <a:rPr lang="en-US" sz="1600" dirty="0"/>
              <a:t>N</a:t>
            </a:r>
            <a:r>
              <a:rPr lang="en-US" sz="1600" baseline="-25000" dirty="0"/>
              <a:t>2</a:t>
            </a:r>
            <a:r>
              <a:rPr lang="en-US" sz="1600" dirty="0"/>
              <a:t>O</a:t>
            </a:r>
            <a:r>
              <a:rPr lang="en-US" sz="1600" baseline="-25000" dirty="0"/>
              <a:t>2</a:t>
            </a:r>
            <a:r>
              <a:rPr lang="en-US" sz="1600" dirty="0"/>
              <a:t>). 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For the attempt to measure </a:t>
            </a:r>
            <a:r>
              <a:rPr lang="en-US" sz="1600" baseline="30000" dirty="0"/>
              <a:t>13</a:t>
            </a:r>
            <a:r>
              <a:rPr lang="en-US" sz="1600" dirty="0"/>
              <a:t>C(</a:t>
            </a:r>
            <a:r>
              <a:rPr lang="en-US" sz="1600" dirty="0" err="1"/>
              <a:t>n,γ</a:t>
            </a:r>
            <a:r>
              <a:rPr lang="en-US" sz="1600" dirty="0"/>
              <a:t>)</a:t>
            </a:r>
            <a:r>
              <a:rPr lang="en-US" sz="1600" baseline="30000" dirty="0"/>
              <a:t>14</a:t>
            </a:r>
            <a:r>
              <a:rPr lang="en-US" sz="1600" dirty="0"/>
              <a:t>C reaction cross section, we used natural graphite (98.9% of </a:t>
            </a:r>
            <a:r>
              <a:rPr lang="en-US" sz="1600" baseline="30000" dirty="0"/>
              <a:t>12</a:t>
            </a:r>
            <a:r>
              <a:rPr lang="en-US" sz="1600" dirty="0"/>
              <a:t>C and 1.1% of </a:t>
            </a:r>
            <a:r>
              <a:rPr lang="en-US" sz="1600" baseline="30000" dirty="0"/>
              <a:t>13</a:t>
            </a:r>
            <a:r>
              <a:rPr lang="en-US" sz="1600" dirty="0"/>
              <a:t>C).</a:t>
            </a:r>
            <a:endParaRPr lang="es-ES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10</a:t>
            </a:fld>
            <a:endParaRPr lang="es-MX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5373" y="1065985"/>
            <a:ext cx="5154105" cy="283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3888377" y="4045132"/>
            <a:ext cx="5046617" cy="28128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0" lang="en-US" b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BeO</a:t>
            </a:r>
            <a:r>
              <a:rPr kumimoji="0" lang="en-US" b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 </a:t>
            </a:r>
            <a:r>
              <a:rPr kumimoji="0" lang="en-US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SIRCA port: neutron flux of</a:t>
            </a:r>
            <a:r>
              <a:rPr kumimoji="0" lang="en-US" b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2.26 x 10</a:t>
            </a:r>
            <a:r>
              <a:rPr lang="en-US" baseline="30000" dirty="0">
                <a:latin typeface="Arial" pitchFamily="34" charset="0"/>
                <a:cs typeface="Arial" pitchFamily="34" charset="0"/>
              </a:rPr>
              <a:t>11 </a:t>
            </a:r>
            <a:r>
              <a:rPr lang="en-US" dirty="0">
                <a:latin typeface="Arial" pitchFamily="34" charset="0"/>
                <a:cs typeface="Arial" pitchFamily="34" charset="0"/>
              </a:rPr>
              <a:t>n/cm</a:t>
            </a:r>
            <a:r>
              <a:rPr lang="en-US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latin typeface="Arial" pitchFamily="34" charset="0"/>
                <a:cs typeface="Arial" pitchFamily="34" charset="0"/>
              </a:rPr>
              <a:t>s (30 min/sample and 120 min/sample).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</a:pPr>
            <a:endParaRPr kumimoji="0" lang="en-US" b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Uracil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dirty="0">
                <a:latin typeface="Arial" pitchFamily="34" charset="0"/>
                <a:cs typeface="Arial" pitchFamily="34" charset="0"/>
              </a:rPr>
              <a:t>SINCA port: neutron flux of 4.42 x 10</a:t>
            </a:r>
            <a:r>
              <a:rPr lang="en-US" baseline="30000" dirty="0">
                <a:latin typeface="Arial" pitchFamily="34" charset="0"/>
                <a:cs typeface="Arial" pitchFamily="34" charset="0"/>
              </a:rPr>
              <a:t>12</a:t>
            </a:r>
            <a:r>
              <a:rPr lang="en-US" dirty="0">
                <a:latin typeface="Arial" pitchFamily="34" charset="0"/>
                <a:cs typeface="Arial" pitchFamily="34" charset="0"/>
              </a:rPr>
              <a:t> n/cm</a:t>
            </a:r>
            <a:r>
              <a:rPr lang="en-US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latin typeface="Arial" pitchFamily="34" charset="0"/>
                <a:cs typeface="Arial" pitchFamily="34" charset="0"/>
              </a:rPr>
              <a:t>s (20 s/sample) .</a:t>
            </a:r>
            <a:endParaRPr kumimoji="0" lang="en-US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Graphite</a:t>
            </a:r>
            <a:r>
              <a:rPr kumimoji="0" lang="en-US" b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</a:t>
            </a:r>
            <a:r>
              <a:rPr kumimoji="0" lang="en-US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B1 port. </a:t>
            </a:r>
            <a:r>
              <a:rPr lang="en-US" dirty="0">
                <a:latin typeface="Arial" pitchFamily="34" charset="0"/>
                <a:cs typeface="Arial" pitchFamily="34" charset="0"/>
              </a:rPr>
              <a:t>neutron flux of 2.3 × 10</a:t>
            </a:r>
            <a:r>
              <a:rPr lang="en-US" baseline="30000" dirty="0">
                <a:latin typeface="Arial" pitchFamily="34" charset="0"/>
                <a:cs typeface="Arial" pitchFamily="34" charset="0"/>
              </a:rPr>
              <a:t>13 </a:t>
            </a:r>
            <a:r>
              <a:rPr lang="en-US" dirty="0">
                <a:latin typeface="Arial" pitchFamily="34" charset="0"/>
                <a:cs typeface="Arial" pitchFamily="34" charset="0"/>
              </a:rPr>
              <a:t>n/cm</a:t>
            </a:r>
            <a:r>
              <a:rPr lang="en-US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latin typeface="Arial" pitchFamily="34" charset="0"/>
                <a:cs typeface="Arial" pitchFamily="34" charset="0"/>
              </a:rPr>
              <a:t>s (10 h/sample and 2 h/sample (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Cd</a:t>
            </a:r>
            <a:r>
              <a:rPr lang="en-US" dirty="0">
                <a:latin typeface="Arial" pitchFamily="34" charset="0"/>
                <a:cs typeface="Arial" pitchFamily="34" charset="0"/>
              </a:rPr>
              <a:t> container)).</a:t>
            </a:r>
            <a:r>
              <a:rPr kumimoji="0" lang="en-US" b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058090"/>
          </a:xfrm>
        </p:spPr>
        <p:txBody>
          <a:bodyPr/>
          <a:lstStyle/>
          <a:p>
            <a:r>
              <a:rPr lang="es-ES" baseline="30000" dirty="0"/>
              <a:t>28</a:t>
            </a:r>
            <a:r>
              <a:rPr lang="es-ES" dirty="0"/>
              <a:t>Si(d,</a:t>
            </a:r>
            <a:r>
              <a:rPr lang="el-GR" dirty="0">
                <a:latin typeface="Times New Roman"/>
                <a:cs typeface="Times New Roman"/>
              </a:rPr>
              <a:t>α</a:t>
            </a:r>
            <a:r>
              <a:rPr lang="es-ES" dirty="0"/>
              <a:t>)</a:t>
            </a:r>
            <a:r>
              <a:rPr lang="es-ES" baseline="30000" dirty="0"/>
              <a:t>26</a:t>
            </a:r>
            <a:r>
              <a:rPr lang="es-ES" dirty="0"/>
              <a:t>Al </a:t>
            </a:r>
            <a:r>
              <a:rPr lang="es-ES" dirty="0" err="1"/>
              <a:t>reaction</a:t>
            </a:r>
            <a:r>
              <a:rPr lang="es-ES" dirty="0"/>
              <a:t>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018903"/>
            <a:ext cx="9144000" cy="181573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Two measurements using two different facilities:</a:t>
            </a:r>
          </a:p>
          <a:p>
            <a:pPr lvl="1"/>
            <a:r>
              <a:rPr lang="en-US" dirty="0"/>
              <a:t>Van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Graaff</a:t>
            </a:r>
            <a:r>
              <a:rPr lang="en-US" dirty="0"/>
              <a:t> 5.5 MV, (Lab. CGF @ IFUNAM, Mexico City)</a:t>
            </a:r>
          </a:p>
          <a:p>
            <a:pPr lvl="1"/>
            <a:r>
              <a:rPr lang="en-US" dirty="0"/>
              <a:t>CN-Tandem 6 MV, (ININ, </a:t>
            </a:r>
            <a:r>
              <a:rPr lang="en-US" dirty="0" err="1"/>
              <a:t>Ocoyoacac</a:t>
            </a:r>
            <a:r>
              <a:rPr lang="en-US" dirty="0"/>
              <a:t> Edo. Mex.).</a:t>
            </a:r>
          </a:p>
          <a:p>
            <a:pPr lvl="1"/>
            <a:r>
              <a:rPr lang="en-US" dirty="0"/>
              <a:t>Both facilities can produce deuterium beams of (1-2 MeV 1 - 4 MeV, respectively ~ 1 </a:t>
            </a:r>
            <a:r>
              <a:rPr lang="en-US" dirty="0" err="1">
                <a:latin typeface="Arial"/>
                <a:cs typeface="Arial"/>
              </a:rPr>
              <a:t>μ</a:t>
            </a:r>
            <a:r>
              <a:rPr lang="en-US" dirty="0" err="1"/>
              <a:t>A</a:t>
            </a:r>
            <a:r>
              <a:rPr lang="en-US" dirty="0"/>
              <a:t>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11</a:t>
            </a:fld>
            <a:endParaRPr lang="es-MX"/>
          </a:p>
        </p:txBody>
      </p:sp>
      <p:pic>
        <p:nvPicPr>
          <p:cNvPr id="5" name="Imagen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415" y="2760921"/>
            <a:ext cx="2546243" cy="38096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593" y="3121829"/>
            <a:ext cx="5364823" cy="301771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969316"/>
            <a:ext cx="4075611" cy="394815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Silicon wafers were chosen as targets: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wide enough to allow proper alignment with the beam, which is 2 mm diameter,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thick enough to stop the beam and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small enough to facilitate the digestion in the radio-chemistry laboratory Chemical separation of Al from Si targets tested before the experiment (attaining finally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).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12</a:t>
            </a:fld>
            <a:endParaRPr lang="es-MX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05840"/>
          </a:xfrm>
        </p:spPr>
        <p:txBody>
          <a:bodyPr>
            <a:normAutofit/>
          </a:bodyPr>
          <a:lstStyle/>
          <a:p>
            <a:r>
              <a:rPr lang="en-US" sz="3200" baseline="30000" dirty="0"/>
              <a:t>28</a:t>
            </a:r>
            <a:r>
              <a:rPr lang="en-US" sz="3200" dirty="0"/>
              <a:t>Si(d,</a:t>
            </a:r>
            <a:r>
              <a:rPr lang="en-US" sz="3200" dirty="0">
                <a:latin typeface="Times New Roman"/>
                <a:cs typeface="Times New Roman"/>
              </a:rPr>
              <a:t>α</a:t>
            </a:r>
            <a:r>
              <a:rPr lang="en-US" sz="3200" dirty="0"/>
              <a:t>)</a:t>
            </a:r>
            <a:r>
              <a:rPr lang="en-US" sz="3200" baseline="30000" dirty="0"/>
              <a:t>26</a:t>
            </a:r>
            <a:r>
              <a:rPr lang="en-US" sz="3200" dirty="0"/>
              <a:t>Al reaction experimental setup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1" y="796640"/>
            <a:ext cx="1920240" cy="108013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6416" y="888411"/>
            <a:ext cx="4284479" cy="428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2 Marcador de contenido"/>
          <p:cNvSpPr txBox="1">
            <a:spLocks/>
          </p:cNvSpPr>
          <p:nvPr/>
        </p:nvSpPr>
        <p:spPr>
          <a:xfrm>
            <a:off x="4428310" y="5217613"/>
            <a:ext cx="4715690" cy="1431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AutoNum type="alphaLcParenR"/>
              <a:tabLst/>
              <a:defRPr/>
            </a:pPr>
            <a:r>
              <a:rPr lang="en-US" sz="20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New target-holder 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and Si waffles.</a:t>
            </a:r>
          </a:p>
          <a:p>
            <a:pPr marL="514350" marR="0" lvl="0" indent="-5143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AutoNum type="alphaLcParenR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Silicon detectors (500 </a:t>
            </a: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μ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 thickness)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412126"/>
            <a:ext cx="9144000" cy="1813033"/>
          </a:xfrm>
        </p:spPr>
        <p:txBody>
          <a:bodyPr>
            <a:noAutofit/>
          </a:bodyPr>
          <a:lstStyle/>
          <a:p>
            <a:pPr algn="ctr"/>
            <a:r>
              <a:rPr lang="en-US" sz="7200" dirty="0"/>
              <a:t>2</a:t>
            </a:r>
            <a:r>
              <a:rPr lang="en-US" sz="7200" baseline="30000" dirty="0"/>
              <a:t>nd</a:t>
            </a:r>
            <a:r>
              <a:rPr lang="en-US" sz="7200" dirty="0"/>
              <a:t> part: AMS measurement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809897"/>
          </a:xfrm>
        </p:spPr>
        <p:txBody>
          <a:bodyPr/>
          <a:lstStyle/>
          <a:p>
            <a:r>
              <a:rPr lang="en-GB" dirty="0"/>
              <a:t>The LEMA facility.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14</a:t>
            </a:fld>
            <a:endParaRPr lang="es-MX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880666"/>
            <a:ext cx="3456122" cy="58227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 National Laboratory of Accelerator Mass Spectrometry (LEMA-IFUNAM) was commissioned in 2013.</a:t>
            </a:r>
          </a:p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tandetron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of 1 MV (HVEE) equipped with peripheral laboratories: 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for the cleaning and chemical samples preparation; 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Graphitization of carbon samples.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Sequential injection makes possible the measurement of isotopes present in concentration ratios from 10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-10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to 10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-15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LEMA was calibrated to measured concentrations of 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Be, 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14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C, 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26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Al, 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129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 and 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Pu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isotopes. </a:t>
            </a:r>
          </a:p>
        </p:txBody>
      </p:sp>
      <p:sp>
        <p:nvSpPr>
          <p:cNvPr id="6" name="3 Marcador de número de diapositiva"/>
          <p:cNvSpPr txBox="1">
            <a:spLocks/>
          </p:cNvSpPr>
          <p:nvPr/>
        </p:nvSpPr>
        <p:spPr>
          <a:xfrm>
            <a:off x="708660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3C2FB6-8C16-43FC-941A-66AB364D551C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6239" y="3430443"/>
            <a:ext cx="4326667" cy="32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6242" y="790847"/>
            <a:ext cx="4336868" cy="245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6754"/>
            <a:ext cx="9144000" cy="82296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Results for neutron capture reactions.</a:t>
            </a:r>
            <a:br>
              <a:rPr lang="en-GB" sz="4000" dirty="0"/>
            </a:br>
            <a:r>
              <a:rPr lang="en-GB" sz="4000" dirty="0"/>
              <a:t>                       </a:t>
            </a:r>
            <a:r>
              <a:rPr lang="en-GB" sz="3100" dirty="0" err="1">
                <a:solidFill>
                  <a:srgbClr val="FF0000"/>
                </a:solidFill>
              </a:rPr>
              <a:t>BeO</a:t>
            </a:r>
            <a:r>
              <a:rPr lang="en-GB" sz="3100" dirty="0">
                <a:solidFill>
                  <a:srgbClr val="FF0000"/>
                </a:solidFill>
              </a:rPr>
              <a:t> samples.</a:t>
            </a:r>
            <a:endParaRPr lang="en-GB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4513" y="4676504"/>
            <a:ext cx="4648744" cy="1724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/>
                <a:cs typeface="Times New Roman"/>
              </a:rPr>
              <a:t>Δ</a:t>
            </a:r>
            <a:r>
              <a:rPr lang="en-US" sz="2000" dirty="0"/>
              <a:t>E-E spectra from gas detector of LEMA system.</a:t>
            </a:r>
          </a:p>
          <a:p>
            <a:pPr marL="0" indent="0">
              <a:buNone/>
            </a:pPr>
            <a:r>
              <a:rPr lang="en-US" sz="2000" dirty="0"/>
              <a:t>Events enclosed in black polygon are </a:t>
            </a:r>
            <a:r>
              <a:rPr lang="en-US" sz="2000" baseline="30000" dirty="0"/>
              <a:t>10</a:t>
            </a:r>
            <a:r>
              <a:rPr lang="en-US" sz="2000" dirty="0"/>
              <a:t>Be counts.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15</a:t>
            </a:fld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1018904"/>
            <a:ext cx="4009714" cy="335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151" y="1088435"/>
            <a:ext cx="4290209" cy="3209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Marcador de contenido"/>
          <p:cNvSpPr txBox="1">
            <a:spLocks/>
          </p:cNvSpPr>
          <p:nvPr/>
        </p:nvSpPr>
        <p:spPr>
          <a:xfrm>
            <a:off x="4663440" y="4554584"/>
            <a:ext cx="4480560" cy="182009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Data from irradiated (blue dots) and non-irradiated (red dots, averaged over ten values) samples. </a:t>
            </a:r>
          </a:p>
          <a:p>
            <a:endParaRPr lang="en-US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continuous and dashed</a:t>
            </a:r>
          </a:p>
          <a:p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lines show the average and the standard deviation, respectively.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6754"/>
            <a:ext cx="9144000" cy="82296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Results for neutron capture reactions.</a:t>
            </a:r>
            <a:br>
              <a:rPr lang="en-GB" sz="4000" dirty="0"/>
            </a:br>
            <a:r>
              <a:rPr lang="en-GB" sz="4000" dirty="0"/>
              <a:t>                </a:t>
            </a:r>
            <a:r>
              <a:rPr lang="en-GB" sz="3100" dirty="0">
                <a:solidFill>
                  <a:srgbClr val="FF0000"/>
                </a:solidFill>
              </a:rPr>
              <a:t>Graphite and </a:t>
            </a:r>
            <a:r>
              <a:rPr lang="en-GB" sz="3100" dirty="0" err="1">
                <a:solidFill>
                  <a:srgbClr val="FF0000"/>
                </a:solidFill>
              </a:rPr>
              <a:t>uracil</a:t>
            </a:r>
            <a:r>
              <a:rPr lang="en-GB" sz="3100" dirty="0">
                <a:solidFill>
                  <a:srgbClr val="FF0000"/>
                </a:solidFill>
              </a:rPr>
              <a:t> samples.</a:t>
            </a:r>
            <a:endParaRPr lang="en-GB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8538" y="5447212"/>
            <a:ext cx="6113416" cy="1724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Δ</a:t>
            </a:r>
            <a:r>
              <a:rPr lang="en-US" sz="2000" dirty="0">
                <a:solidFill>
                  <a:srgbClr val="7030A0"/>
                </a:solidFill>
              </a:rPr>
              <a:t>E-E spectra from gas detector of LEMA system.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7030A0"/>
                </a:solidFill>
              </a:rPr>
              <a:t>Events enclosed in black polygon are </a:t>
            </a:r>
            <a:r>
              <a:rPr lang="en-US" sz="2000" baseline="30000" dirty="0">
                <a:solidFill>
                  <a:srgbClr val="7030A0"/>
                </a:solidFill>
              </a:rPr>
              <a:t>14</a:t>
            </a:r>
            <a:r>
              <a:rPr lang="en-US" sz="2000" dirty="0">
                <a:solidFill>
                  <a:srgbClr val="7030A0"/>
                </a:solidFill>
              </a:rPr>
              <a:t>C counts.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16</a:t>
            </a:fld>
            <a:endParaRPr lang="es-MX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7432765" y="1798321"/>
            <a:ext cx="1711235" cy="321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Graphite</a:t>
            </a:r>
          </a:p>
          <a:p>
            <a:endParaRPr lang="en-US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Uracil</a:t>
            </a:r>
            <a:endParaRPr lang="en-US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6398" y="1068706"/>
            <a:ext cx="5368346" cy="4326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Flecha arriba"/>
          <p:cNvSpPr/>
          <p:nvPr/>
        </p:nvSpPr>
        <p:spPr>
          <a:xfrm rot="16200000">
            <a:off x="7037617" y="1845127"/>
            <a:ext cx="378823" cy="4376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arriba"/>
          <p:cNvSpPr/>
          <p:nvPr/>
        </p:nvSpPr>
        <p:spPr>
          <a:xfrm rot="16200000">
            <a:off x="7055033" y="3556378"/>
            <a:ext cx="378823" cy="45502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587" y="0"/>
            <a:ext cx="7886700" cy="836023"/>
          </a:xfrm>
        </p:spPr>
        <p:txBody>
          <a:bodyPr/>
          <a:lstStyle/>
          <a:p>
            <a:r>
              <a:rPr lang="en-US" dirty="0"/>
              <a:t>Reaction cross sections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2880" y="2958034"/>
            <a:ext cx="8608422" cy="2175669"/>
          </a:xfrm>
        </p:spPr>
        <p:txBody>
          <a:bodyPr/>
          <a:lstStyle/>
          <a:p>
            <a:r>
              <a:rPr lang="en-US" sz="1800" dirty="0"/>
              <a:t>Cross section found for </a:t>
            </a:r>
            <a:r>
              <a:rPr lang="en-US" sz="1800" baseline="30000" dirty="0"/>
              <a:t>14</a:t>
            </a:r>
            <a:r>
              <a:rPr lang="en-US" sz="1800" dirty="0"/>
              <a:t>N(</a:t>
            </a:r>
            <a:r>
              <a:rPr lang="en-US" sz="1800" dirty="0" err="1"/>
              <a:t>n,p</a:t>
            </a:r>
            <a:r>
              <a:rPr lang="en-US" sz="1800" dirty="0"/>
              <a:t>)</a:t>
            </a:r>
            <a:r>
              <a:rPr lang="en-US" sz="1800" baseline="30000" dirty="0"/>
              <a:t>14</a:t>
            </a:r>
            <a:r>
              <a:rPr lang="en-US" sz="1800" dirty="0"/>
              <a:t>C reaction is in agreement with the previous measured values.</a:t>
            </a:r>
          </a:p>
          <a:p>
            <a:pPr marL="228600" lvl="1">
              <a:spcBef>
                <a:spcPts val="1000"/>
              </a:spcBef>
            </a:pPr>
            <a:r>
              <a:rPr lang="en-US" sz="1800" dirty="0"/>
              <a:t>Cross section found for </a:t>
            </a:r>
            <a:r>
              <a:rPr lang="en-US" sz="1800" baseline="30000" dirty="0"/>
              <a:t>13</a:t>
            </a:r>
            <a:r>
              <a:rPr lang="en-US" sz="1800" dirty="0"/>
              <a:t>C(</a:t>
            </a:r>
            <a:r>
              <a:rPr lang="en-US" sz="1800" dirty="0" err="1"/>
              <a:t>n,γ</a:t>
            </a:r>
            <a:r>
              <a:rPr lang="en-US" sz="1800" dirty="0"/>
              <a:t>)</a:t>
            </a:r>
            <a:r>
              <a:rPr lang="en-US" sz="1800" baseline="30000" dirty="0"/>
              <a:t>14</a:t>
            </a:r>
            <a:r>
              <a:rPr lang="en-US" sz="1800" dirty="0"/>
              <a:t>C it is far from the values reported in the literature.  The discrepancy could be related to the production of </a:t>
            </a:r>
            <a:r>
              <a:rPr lang="en-US" sz="1800" baseline="30000" dirty="0"/>
              <a:t>14</a:t>
            </a:r>
            <a:r>
              <a:rPr lang="en-US" sz="1800" dirty="0"/>
              <a:t>C by neutron reactions in Nitrogen, which is part of the sample and no simple to quantify.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Cross section found for </a:t>
            </a:r>
            <a:r>
              <a:rPr lang="en-US" sz="1800" baseline="30000" dirty="0">
                <a:solidFill>
                  <a:srgbClr val="FF0000"/>
                </a:solidFill>
              </a:rPr>
              <a:t>9</a:t>
            </a:r>
            <a:r>
              <a:rPr lang="en-US" sz="1800" dirty="0">
                <a:solidFill>
                  <a:srgbClr val="FF0000"/>
                </a:solidFill>
              </a:rPr>
              <a:t>Be(</a:t>
            </a:r>
            <a:r>
              <a:rPr lang="en-US" sz="1800" dirty="0" err="1">
                <a:solidFill>
                  <a:srgbClr val="FF0000"/>
                </a:solidFill>
              </a:rPr>
              <a:t>n,ɣ</a:t>
            </a:r>
            <a:r>
              <a:rPr lang="en-US" sz="1800" dirty="0">
                <a:solidFill>
                  <a:srgbClr val="FF0000"/>
                </a:solidFill>
              </a:rPr>
              <a:t>)</a:t>
            </a:r>
            <a:r>
              <a:rPr lang="en-US" sz="1800" baseline="30000" dirty="0">
                <a:solidFill>
                  <a:srgbClr val="FF0000"/>
                </a:solidFill>
              </a:rPr>
              <a:t>10</a:t>
            </a:r>
            <a:r>
              <a:rPr lang="en-US" sz="1800" dirty="0">
                <a:solidFill>
                  <a:srgbClr val="FF0000"/>
                </a:solidFill>
              </a:rPr>
              <a:t>Be is the first direct measurement reported. It is in good agreement with the indirect measurements previously reported.</a:t>
            </a:r>
          </a:p>
          <a:p>
            <a:endParaRPr lang="es-ES" sz="1800" dirty="0">
              <a:solidFill>
                <a:schemeClr val="tx1"/>
              </a:solidFill>
            </a:endParaRPr>
          </a:p>
          <a:p>
            <a:pPr>
              <a:buNone/>
            </a:pPr>
            <a:endParaRPr lang="es-ES" sz="1800" dirty="0">
              <a:solidFill>
                <a:schemeClr val="tx1"/>
              </a:solidFill>
            </a:endParaRPr>
          </a:p>
          <a:p>
            <a:endParaRPr lang="es-ES" dirty="0"/>
          </a:p>
          <a:p>
            <a:endParaRPr lang="es-ES" dirty="0">
              <a:solidFill>
                <a:srgbClr val="538135"/>
              </a:solidFill>
              <a:ea typeface="Times New Roman" panose="02020603050405020304" pitchFamily="18" charset="0"/>
            </a:endParaRP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17</a:t>
            </a:fld>
            <a:endParaRPr lang="es-MX"/>
          </a:p>
        </p:txBody>
      </p:sp>
      <p:graphicFrame>
        <p:nvGraphicFramePr>
          <p:cNvPr id="5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969028"/>
              </p:ext>
            </p:extLst>
          </p:nvPr>
        </p:nvGraphicFramePr>
        <p:xfrm>
          <a:off x="209004" y="822959"/>
          <a:ext cx="8477795" cy="2106469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{0E3FDE45-AF77-4B5C-9715-49D594BDF05E}</a:tableStyleId>
              </a:tblPr>
              <a:tblGrid>
                <a:gridCol w="17111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48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77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11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49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Reaction</a:t>
                      </a:r>
                      <a:endParaRPr lang="es-ES" sz="1400" dirty="0">
                        <a:solidFill>
                          <a:srgbClr val="53813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σ</a:t>
                      </a:r>
                      <a:r>
                        <a:rPr lang="es-ES" sz="1400" baseline="-25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LEMA</a:t>
                      </a:r>
                      <a:r>
                        <a:rPr lang="es-ES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[b]</a:t>
                      </a:r>
                      <a:endParaRPr lang="es-ES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σ</a:t>
                      </a:r>
                      <a:r>
                        <a:rPr lang="es-ES" sz="1400" b="1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NIST</a:t>
                      </a:r>
                      <a:r>
                        <a:rPr lang="es-E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[b]</a:t>
                      </a:r>
                      <a:endParaRPr lang="es-E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07010" algn="l"/>
                          <a:tab pos="381000" algn="ctr"/>
                        </a:tabLst>
                      </a:pPr>
                      <a:r>
                        <a:rPr lang="el-GR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σ</a:t>
                      </a:r>
                      <a:r>
                        <a:rPr lang="es-ES" sz="14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IAEA</a:t>
                      </a:r>
                      <a:r>
                        <a:rPr lang="es-ES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4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[b]</a:t>
                      </a:r>
                      <a:endParaRPr lang="es-ES" sz="1400" baseline="-25000" dirty="0">
                        <a:solidFill>
                          <a:srgbClr val="53813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207010" algn="l"/>
                          <a:tab pos="381000" algn="ctr"/>
                        </a:tabLst>
                        <a:defRPr/>
                      </a:pPr>
                      <a:r>
                        <a:rPr lang="el-GR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σ</a:t>
                      </a:r>
                      <a:r>
                        <a:rPr lang="es-ES" sz="14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ANR</a:t>
                      </a:r>
                      <a:r>
                        <a:rPr lang="es-ES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4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[b]</a:t>
                      </a:r>
                      <a:endParaRPr lang="es-ES" sz="1400" baseline="-25000" dirty="0">
                        <a:solidFill>
                          <a:srgbClr val="53813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9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600" b="0" baseline="30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r>
                        <a:rPr lang="es-ES" sz="16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N(</a:t>
                      </a:r>
                      <a:r>
                        <a:rPr lang="es-ES" sz="1600" b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n,p</a:t>
                      </a:r>
                      <a:r>
                        <a:rPr lang="es-ES" sz="16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lang="es-ES" sz="1600" b="0" baseline="30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r>
                        <a:rPr lang="es-ES" sz="16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es-ES" sz="1600" b="0" dirty="0">
                        <a:solidFill>
                          <a:srgbClr val="538135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2.07 ± 0.37</a:t>
                      </a:r>
                      <a:endParaRPr lang="es-ES" sz="1400" dirty="0">
                        <a:solidFill>
                          <a:srgbClr val="538135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1.91</a:t>
                      </a:r>
                      <a:endParaRPr lang="es-ES" sz="1400" dirty="0">
                        <a:solidFill>
                          <a:srgbClr val="538135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s-ES" sz="1400" dirty="0">
                        <a:solidFill>
                          <a:srgbClr val="538135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1.86 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± 0.03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353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30000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r>
                        <a:rPr lang="en-US" sz="1600" b="0" dirty="0">
                          <a:latin typeface="Arial" pitchFamily="34" charset="0"/>
                          <a:cs typeface="Arial" pitchFamily="34" charset="0"/>
                        </a:rPr>
                        <a:t>C(</a:t>
                      </a:r>
                      <a:r>
                        <a:rPr lang="en-US" sz="1600" b="0" dirty="0" err="1">
                          <a:latin typeface="Arial" pitchFamily="34" charset="0"/>
                          <a:cs typeface="Arial" pitchFamily="34" charset="0"/>
                        </a:rPr>
                        <a:t>n,γ</a:t>
                      </a:r>
                      <a:r>
                        <a:rPr lang="en-US" sz="1600" b="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lang="en-US" sz="1600" b="0" baseline="30000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r>
                        <a:rPr lang="en-US" sz="1600" b="0" dirty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0.18 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± 0.03</a:t>
                      </a:r>
                      <a:r>
                        <a:rPr lang="es-ES" sz="14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0.00137 </a:t>
                      </a:r>
                      <a:r>
                        <a:rPr lang="es-ES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± 0.00004</a:t>
                      </a:r>
                      <a:endParaRPr lang="es-ES" sz="1400" b="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538135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0.00137 </a:t>
                      </a:r>
                      <a:r>
                        <a:rPr lang="es-ES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± 0.00004</a:t>
                      </a:r>
                      <a:endParaRPr lang="es-ES" sz="1400" b="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631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600" b="1" kern="1200" baseline="30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  <a:r>
                        <a:rPr lang="es-ES" sz="16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Be(</a:t>
                      </a:r>
                      <a:r>
                        <a:rPr lang="es-ES" sz="1600" b="1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n,ɣ</a:t>
                      </a:r>
                      <a:r>
                        <a:rPr lang="es-ES" sz="16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r>
                        <a:rPr lang="es-ES" sz="1600" b="1" kern="1200" baseline="30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  <a:r>
                        <a:rPr lang="es-ES" sz="16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0.0097 </a:t>
                      </a:r>
                      <a:r>
                        <a:rPr lang="es-E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± 0.0005</a:t>
                      </a:r>
                      <a:endParaRPr lang="es-ES" sz="1400" b="1" dirty="0">
                        <a:solidFill>
                          <a:srgbClr val="538135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0.0076 </a:t>
                      </a:r>
                      <a:r>
                        <a:rPr lang="es-ES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± 0.0008</a:t>
                      </a:r>
                      <a:endParaRPr lang="es-ES" sz="1400" b="0" dirty="0">
                        <a:solidFill>
                          <a:srgbClr val="538135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1400" b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0.0087</a:t>
                      </a:r>
                      <a:endParaRPr lang="es-ES" sz="1400" b="0" dirty="0">
                        <a:solidFill>
                          <a:srgbClr val="538135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538135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960" y="5042262"/>
            <a:ext cx="6492320" cy="1750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18</a:t>
            </a:fld>
            <a:endParaRPr lang="es-MX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193" y="1714099"/>
            <a:ext cx="3840867" cy="277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4425" y="1714099"/>
            <a:ext cx="4912995" cy="2105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0" y="326571"/>
            <a:ext cx="9144000" cy="1214846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000" baseline="30000" dirty="0"/>
            </a:br>
            <a:r>
              <a:rPr lang="en-US" sz="5300" baseline="30000" dirty="0"/>
              <a:t>28</a:t>
            </a:r>
            <a:r>
              <a:rPr lang="en-US" sz="5300" dirty="0"/>
              <a:t>Si(</a:t>
            </a:r>
            <a:r>
              <a:rPr lang="en-US" sz="5300" dirty="0" err="1"/>
              <a:t>d,</a:t>
            </a:r>
            <a:r>
              <a:rPr lang="en-US" sz="5300" dirty="0" err="1">
                <a:latin typeface="Times New Roman"/>
                <a:cs typeface="Times New Roman"/>
              </a:rPr>
              <a:t>α</a:t>
            </a:r>
            <a:r>
              <a:rPr lang="en-US" sz="5300" dirty="0"/>
              <a:t>)</a:t>
            </a:r>
            <a:r>
              <a:rPr lang="en-US" sz="5300" baseline="30000" dirty="0"/>
              <a:t>26</a:t>
            </a:r>
            <a:r>
              <a:rPr lang="en-US" sz="5300" dirty="0"/>
              <a:t>Al results.</a:t>
            </a:r>
            <a:br>
              <a:rPr lang="en-US" sz="5300" dirty="0"/>
            </a:br>
            <a:r>
              <a:rPr lang="en-US" dirty="0">
                <a:solidFill>
                  <a:srgbClr val="FF0000"/>
                </a:solidFill>
              </a:rPr>
              <a:t>Al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baseline="-25000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0000"/>
                </a:solidFill>
              </a:rPr>
              <a:t> samples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249827" y="4572008"/>
            <a:ext cx="3812722" cy="22429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latin typeface="Times New Roman"/>
                <a:cs typeface="Times New Roman"/>
              </a:rPr>
              <a:t>Δ</a:t>
            </a:r>
            <a:r>
              <a:rPr lang="en-US" sz="2000" dirty="0"/>
              <a:t>E-E spectra from gas detector of LEMA system.</a:t>
            </a:r>
          </a:p>
          <a:p>
            <a:pPr marL="0" indent="0">
              <a:buNone/>
            </a:pPr>
            <a:r>
              <a:rPr lang="en-US" sz="2000" dirty="0"/>
              <a:t>Events enclosed in black polygon are </a:t>
            </a:r>
            <a:r>
              <a:rPr lang="en-US" sz="2000" baseline="30000" dirty="0"/>
              <a:t>26</a:t>
            </a:r>
            <a:r>
              <a:rPr lang="en-US" sz="2000" dirty="0"/>
              <a:t>Al counts.</a:t>
            </a:r>
          </a:p>
          <a:p>
            <a:pPr marL="0" indent="0">
              <a:buNone/>
            </a:pPr>
            <a:r>
              <a:rPr lang="en-US" sz="2000" dirty="0"/>
              <a:t>Still necessary improves the precision in the measurement of deuterium flux.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4417095" y="3687757"/>
            <a:ext cx="4715690" cy="526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Data from irradiated samples. </a:t>
            </a:r>
          </a:p>
          <a:p>
            <a:endParaRPr lang="en-US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C279A48A-2076-0DF6-914A-030C12FDE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7094" y="4305620"/>
            <a:ext cx="4640325" cy="224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73480"/>
          </a:xfrm>
        </p:spPr>
        <p:txBody>
          <a:bodyPr/>
          <a:lstStyle/>
          <a:p>
            <a:r>
              <a:rPr lang="en-US" b="1" dirty="0"/>
              <a:t>Summary and conclusions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2880" y="993761"/>
            <a:ext cx="8763000" cy="5602982"/>
          </a:xfr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US" dirty="0"/>
              <a:t>The combination of reaction production + AMS technique was probed, founding a good alternative </a:t>
            </a:r>
            <a:r>
              <a:rPr lang="en-US" b="1" dirty="0"/>
              <a:t>for the direct measurement of interesting cross section</a:t>
            </a:r>
            <a:r>
              <a:rPr lang="en-US" dirty="0"/>
              <a:t>.</a:t>
            </a:r>
          </a:p>
          <a:p>
            <a:pPr algn="just">
              <a:lnSpc>
                <a:spcPct val="120000"/>
              </a:lnSpc>
            </a:pPr>
            <a:endParaRPr lang="en-US" dirty="0"/>
          </a:p>
          <a:p>
            <a:pPr algn="just">
              <a:lnSpc>
                <a:spcPct val="120000"/>
              </a:lnSpc>
            </a:pPr>
            <a:r>
              <a:rPr lang="en-US" dirty="0"/>
              <a:t>Thermal neutrons produced from a small reactor as well as low energy beams from small accelerators (ININ and IFUNAM machines) are good options to produce the reactions.</a:t>
            </a:r>
          </a:p>
          <a:p>
            <a:pPr algn="just">
              <a:lnSpc>
                <a:spcPct val="120000"/>
              </a:lnSpc>
            </a:pPr>
            <a:endParaRPr lang="en-US" dirty="0"/>
          </a:p>
          <a:p>
            <a:pPr algn="just">
              <a:lnSpc>
                <a:spcPct val="120000"/>
              </a:lnSpc>
            </a:pPr>
            <a:r>
              <a:rPr lang="en-US" dirty="0"/>
              <a:t>Radioisotope concentrations can later be measured using an AMS system (as LEMA).</a:t>
            </a:r>
          </a:p>
          <a:p>
            <a:pPr algn="just">
              <a:lnSpc>
                <a:spcPct val="120000"/>
              </a:lnSpc>
            </a:pPr>
            <a:endParaRPr lang="en-US" dirty="0"/>
          </a:p>
          <a:p>
            <a:pPr algn="just">
              <a:lnSpc>
                <a:spcPct val="120000"/>
              </a:lnSpc>
            </a:pPr>
            <a:r>
              <a:rPr lang="en-US" dirty="0"/>
              <a:t>Neutron capture reactions for Beryllium and Nitrogen targets (for the </a:t>
            </a:r>
            <a:r>
              <a:rPr lang="en-US" baseline="30000" dirty="0"/>
              <a:t>14</a:t>
            </a:r>
            <a:r>
              <a:rPr lang="en-US" dirty="0"/>
              <a:t>C and </a:t>
            </a:r>
            <a:r>
              <a:rPr lang="en-US" baseline="30000" dirty="0"/>
              <a:t>10</a:t>
            </a:r>
            <a:r>
              <a:rPr lang="en-US" dirty="0"/>
              <a:t>B production respectively) were well measured, showing the effectiveness of the method.  </a:t>
            </a:r>
          </a:p>
          <a:p>
            <a:pPr algn="just">
              <a:lnSpc>
                <a:spcPct val="120000"/>
              </a:lnSpc>
            </a:pPr>
            <a:endParaRPr lang="en-US" dirty="0"/>
          </a:p>
          <a:p>
            <a:pPr algn="just">
              <a:lnSpc>
                <a:spcPct val="120000"/>
              </a:lnSpc>
            </a:pPr>
            <a:r>
              <a:rPr lang="en-US" dirty="0"/>
              <a:t>Particularly for </a:t>
            </a:r>
            <a:r>
              <a:rPr lang="en-US" b="1" baseline="30000" dirty="0"/>
              <a:t>9</a:t>
            </a:r>
            <a:r>
              <a:rPr lang="en-US" b="1" dirty="0"/>
              <a:t>Be(</a:t>
            </a:r>
            <a:r>
              <a:rPr lang="en-US" b="1" dirty="0" err="1"/>
              <a:t>n,ɣ</a:t>
            </a:r>
            <a:r>
              <a:rPr lang="en-US" b="1" dirty="0"/>
              <a:t>)</a:t>
            </a:r>
            <a:r>
              <a:rPr lang="en-US" b="1" baseline="30000" dirty="0"/>
              <a:t>10</a:t>
            </a:r>
            <a:r>
              <a:rPr lang="en-US" b="1" dirty="0"/>
              <a:t>Be reaction</a:t>
            </a:r>
            <a:r>
              <a:rPr lang="en-US" dirty="0"/>
              <a:t>, we achieve the first direct measurement of the total cross section, which agrees with previous indirect measurements. </a:t>
            </a:r>
          </a:p>
          <a:p>
            <a:pPr algn="just">
              <a:lnSpc>
                <a:spcPct val="120000"/>
              </a:lnSpc>
              <a:buNone/>
            </a:pPr>
            <a:endParaRPr lang="en-US" dirty="0"/>
          </a:p>
          <a:p>
            <a:pPr algn="just">
              <a:lnSpc>
                <a:spcPct val="120000"/>
              </a:lnSpc>
            </a:pPr>
            <a:r>
              <a:rPr lang="en-US" b="1" dirty="0"/>
              <a:t>(d,</a:t>
            </a:r>
            <a:r>
              <a:rPr lang="el-GR" b="1" dirty="0">
                <a:latin typeface="Times New Roman"/>
                <a:cs typeface="Times New Roman"/>
              </a:rPr>
              <a:t>α</a:t>
            </a:r>
            <a:r>
              <a:rPr lang="en-US" b="1" dirty="0"/>
              <a:t>)</a:t>
            </a:r>
            <a:r>
              <a:rPr lang="en-US" b="1" baseline="30000" dirty="0"/>
              <a:t>26</a:t>
            </a:r>
            <a:r>
              <a:rPr lang="en-US" b="1" dirty="0"/>
              <a:t>Al was also studied</a:t>
            </a:r>
            <a:r>
              <a:rPr lang="en-US" dirty="0"/>
              <a:t>, founding promising results for a further measurement of the total cross section in a wide low energy range.</a:t>
            </a:r>
          </a:p>
          <a:p>
            <a:pPr algn="just">
              <a:lnSpc>
                <a:spcPct val="120000"/>
              </a:lnSpc>
            </a:pPr>
            <a:endParaRPr lang="en-US" dirty="0"/>
          </a:p>
          <a:p>
            <a:pPr algn="just">
              <a:lnSpc>
                <a:spcPct val="120000"/>
              </a:lnSpc>
            </a:pPr>
            <a:r>
              <a:rPr lang="en-US" dirty="0"/>
              <a:t>Thank to the new LEMA beam-line, these studies will be able to extend to other reactions as the (p,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/>
              <a:t>)</a:t>
            </a:r>
            <a:r>
              <a:rPr lang="en-US" baseline="30000" dirty="0"/>
              <a:t>26</a:t>
            </a:r>
            <a:r>
              <a:rPr lang="en-US" dirty="0"/>
              <a:t>Al  at 400 </a:t>
            </a:r>
            <a:r>
              <a:rPr lang="en-US" dirty="0" err="1"/>
              <a:t>keV</a:t>
            </a:r>
            <a:r>
              <a:rPr lang="en-US" dirty="0"/>
              <a:t>, which is crucial for the understanding of the </a:t>
            </a:r>
            <a:r>
              <a:rPr lang="en-US" baseline="30000" dirty="0"/>
              <a:t>26</a:t>
            </a:r>
            <a:r>
              <a:rPr lang="en-US" dirty="0"/>
              <a:t>Al production on stellar </a:t>
            </a:r>
            <a:r>
              <a:rPr lang="en-US" dirty="0" err="1"/>
              <a:t>nucleosynthesis</a:t>
            </a:r>
            <a:r>
              <a:rPr lang="en-US" dirty="0"/>
              <a:t>.</a:t>
            </a:r>
          </a:p>
          <a:p>
            <a:pPr algn="just">
              <a:lnSpc>
                <a:spcPct val="120000"/>
              </a:lnSpc>
            </a:pP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9513636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2526" y="0"/>
            <a:ext cx="7184173" cy="1325563"/>
          </a:xfrm>
        </p:spPr>
        <p:txBody>
          <a:bodyPr/>
          <a:lstStyle/>
          <a:p>
            <a:r>
              <a:rPr lang="en-US" b="1" dirty="0"/>
              <a:t>Introduction</a:t>
            </a:r>
            <a:endParaRPr lang="es-ES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</a:t>
            </a:fld>
            <a:endParaRPr lang="es-MX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628650" y="1116419"/>
            <a:ext cx="7886700" cy="4859079"/>
          </a:xfrm>
          <a:solidFill>
            <a:srgbClr val="FFFF00"/>
          </a:solidFill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spcAft>
                <a:spcPts val="500"/>
              </a:spcAft>
            </a:pPr>
            <a:r>
              <a:rPr lang="en-US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Accelerator Mass Spectrometry is a technique commonly used to approach low concentrations of certain long half-life radioisotopes. </a:t>
            </a:r>
          </a:p>
          <a:p>
            <a:pPr algn="just">
              <a:lnSpc>
                <a:spcPct val="120000"/>
              </a:lnSpc>
              <a:spcAft>
                <a:spcPts val="500"/>
              </a:spcAft>
            </a:pPr>
            <a:r>
              <a:rPr lang="en-US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The most important contribution of the technique is the accurate measure of organic sample ages, by separating masses 12,13 and 14 in the case of carbon allocated in such a samples. </a:t>
            </a:r>
          </a:p>
          <a:p>
            <a:pPr algn="just">
              <a:lnSpc>
                <a:spcPct val="120000"/>
              </a:lnSpc>
              <a:spcAft>
                <a:spcPts val="500"/>
              </a:spcAft>
            </a:pPr>
            <a:r>
              <a:rPr lang="en-US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However, the reach of AMS could cover many other scientific scopes, due to it can give us a </a:t>
            </a:r>
            <a:r>
              <a:rPr lang="en-US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precise measure of a very small concentration of a radioisotope</a:t>
            </a:r>
            <a:r>
              <a:rPr lang="en-US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. </a:t>
            </a:r>
          </a:p>
          <a:p>
            <a:pPr algn="just">
              <a:lnSpc>
                <a:spcPct val="120000"/>
              </a:lnSpc>
              <a:spcAft>
                <a:spcPts val="500"/>
              </a:spcAft>
            </a:pPr>
            <a:r>
              <a:rPr lang="en-US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On this direction, AMS can be used to approach reactions of interest for astrophysics, if we spot a specific radioisotope which concentration can be measured with such a technique. </a:t>
            </a:r>
          </a:p>
          <a:p>
            <a:pPr algn="just">
              <a:lnSpc>
                <a:spcPct val="120000"/>
              </a:lnSpc>
              <a:spcAft>
                <a:spcPts val="500"/>
              </a:spcAft>
            </a:pPr>
            <a:r>
              <a:rPr lang="en-US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Starting with this, we have selected specific reactions produced either with low neutrons at a reactor, or positive ions at an accelerator. The  chosen reactions are important in astrophysics processes.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20</a:t>
            </a:fld>
            <a:endParaRPr lang="es-MX"/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0" y="1480820"/>
            <a:ext cx="9144000" cy="5377180"/>
          </a:xfrm>
          <a:solidFill>
            <a:srgbClr val="FFFFCC"/>
          </a:solidFill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b="1" dirty="0"/>
              <a:t>Collaboration:</a:t>
            </a:r>
            <a:endParaRPr lang="en-US" sz="1600" b="1" dirty="0"/>
          </a:p>
          <a:p>
            <a:pPr algn="ctr">
              <a:lnSpc>
                <a:spcPct val="120000"/>
              </a:lnSpc>
              <a:buNone/>
            </a:pPr>
            <a:r>
              <a:rPr lang="es-MX" sz="1600" dirty="0"/>
              <a:t>L. Acosta, D. J. Marín-</a:t>
            </a:r>
            <a:r>
              <a:rPr lang="es-MX" sz="1600" dirty="0" err="1"/>
              <a:t>Lámbarri</a:t>
            </a:r>
            <a:r>
              <a:rPr lang="es-MX" sz="1600" dirty="0"/>
              <a:t> , J. García-Ramírez , E. Sánchez-Zúñiga, S. Padilla, E. Chávez , H. S. Cruz-Galindo , A. Huerta, G. Méndez, R. Raya-Arredondo, M. Rodríguez-Ceja, C. Solís, L. Barrón-Palos, G. Reza, A. B. </a:t>
            </a:r>
            <a:r>
              <a:rPr lang="es-MX" sz="1600" dirty="0" err="1"/>
              <a:t>Zunun</a:t>
            </a:r>
            <a:r>
              <a:rPr lang="es-MX" sz="1600" dirty="0"/>
              <a:t>-Torres, J. Mas-Ruiz, P. Amador-Valenzuela, E. Andrade, D. Belmont, L. E. </a:t>
            </a:r>
            <a:r>
              <a:rPr lang="es-MX" sz="1600" dirty="0" err="1"/>
              <a:t>Charón</a:t>
            </a:r>
            <a:r>
              <a:rPr lang="es-MX" sz="1600" dirty="0"/>
              <a:t>, D. Godos-Valencia, J. N. Martínez, E. Moreno, G. Murillo, R. </a:t>
            </a:r>
            <a:r>
              <a:rPr lang="es-MX" sz="1600" dirty="0" err="1"/>
              <a:t>Policroniades</a:t>
            </a:r>
            <a:r>
              <a:rPr lang="es-MX" sz="1600" dirty="0"/>
              <a:t>, S. Sandoval-Hipólito, V. R. </a:t>
            </a:r>
            <a:r>
              <a:rPr lang="es-MX" sz="1600" dirty="0" err="1"/>
              <a:t>Sharma</a:t>
            </a:r>
            <a:r>
              <a:rPr lang="es-MX" sz="1600" dirty="0"/>
              <a:t>, A. Varela, P. Villaseñor and </a:t>
            </a:r>
            <a:r>
              <a:rPr lang="es-MX" sz="1600" dirty="0" err="1"/>
              <a:t>V.Araujo</a:t>
            </a:r>
            <a:r>
              <a:rPr lang="es-MX" sz="1600" dirty="0"/>
              <a:t>-Escalona.</a:t>
            </a:r>
          </a:p>
          <a:p>
            <a:pPr algn="ctr">
              <a:lnSpc>
                <a:spcPct val="120000"/>
              </a:lnSpc>
              <a:buNone/>
            </a:pPr>
            <a:endParaRPr lang="es-ES" sz="1600" baseline="30000" dirty="0"/>
          </a:p>
          <a:p>
            <a:pPr algn="ctr">
              <a:lnSpc>
                <a:spcPct val="120000"/>
              </a:lnSpc>
              <a:buNone/>
            </a:pPr>
            <a:r>
              <a:rPr lang="es-MX" sz="1600" b="1" i="1" dirty="0"/>
              <a:t> Instituto de Física, Universidad Nacional Autónoma de México, </a:t>
            </a:r>
            <a:r>
              <a:rPr lang="es-MX" sz="1600" b="1" i="1" dirty="0" err="1"/>
              <a:t>Mexico</a:t>
            </a:r>
            <a:r>
              <a:rPr lang="es-MX" sz="1600" b="1" i="1" dirty="0"/>
              <a:t>.</a:t>
            </a:r>
            <a:endParaRPr lang="fr-FR" sz="1600" b="1" i="1" dirty="0"/>
          </a:p>
          <a:p>
            <a:pPr algn="ctr">
              <a:lnSpc>
                <a:spcPct val="120000"/>
              </a:lnSpc>
              <a:buNone/>
            </a:pPr>
            <a:r>
              <a:rPr lang="fr-FR" sz="1600" b="1" i="1" dirty="0" err="1"/>
              <a:t>Instituto</a:t>
            </a:r>
            <a:r>
              <a:rPr lang="fr-FR" sz="1600" b="1" i="1" dirty="0"/>
              <a:t> </a:t>
            </a:r>
            <a:r>
              <a:rPr lang="fr-FR" sz="1600" b="1" i="1" dirty="0" err="1"/>
              <a:t>Nacional</a:t>
            </a:r>
            <a:r>
              <a:rPr lang="fr-FR" sz="1600" b="1" i="1" dirty="0"/>
              <a:t> de </a:t>
            </a:r>
            <a:r>
              <a:rPr lang="fr-FR" sz="1600" b="1" i="1" dirty="0" err="1"/>
              <a:t>Investigaciones</a:t>
            </a:r>
            <a:r>
              <a:rPr lang="fr-FR" sz="1600" b="1" i="1" dirty="0"/>
              <a:t> </a:t>
            </a:r>
            <a:r>
              <a:rPr lang="fr-FR" sz="1600" b="1" i="1" dirty="0" err="1"/>
              <a:t>Nucleares</a:t>
            </a:r>
            <a:r>
              <a:rPr lang="fr-FR" sz="1600" b="1" i="1" dirty="0"/>
              <a:t>, Mexico.</a:t>
            </a:r>
          </a:p>
          <a:p>
            <a:pPr algn="ctr">
              <a:lnSpc>
                <a:spcPct val="120000"/>
              </a:lnSpc>
              <a:buNone/>
            </a:pPr>
            <a:endParaRPr lang="es-ES" sz="2000" i="1" dirty="0"/>
          </a:p>
          <a:p>
            <a:pPr algn="ctr">
              <a:buNone/>
            </a:pPr>
            <a:r>
              <a:rPr lang="en-US" sz="1600" dirty="0"/>
              <a:t>GRANTS: CONACYT 271802, 280760, 299073, 299186, 294537 and DGAPA-UNAM IN107820, IN109120 , AG101120, IG100619 and IG101016. </a:t>
            </a:r>
            <a:endParaRPr lang="es-MX" sz="1600" dirty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825201" y="193069"/>
            <a:ext cx="5596933" cy="1325563"/>
          </a:xfrm>
        </p:spPr>
        <p:txBody>
          <a:bodyPr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Thank you for your attention</a:t>
            </a:r>
          </a:p>
        </p:txBody>
      </p:sp>
      <p:pic>
        <p:nvPicPr>
          <p:cNvPr id="9" name="Picture 1" descr="logo_IF_tran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8346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0829" y="107577"/>
            <a:ext cx="1115935" cy="125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9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759BEA-43C2-D7C8-9176-1FA7D2708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60CCA0-0606-0F8F-ABC7-A876431BD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8BDEE1-8677-9A82-97B7-825C361BC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3016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000582-6A95-9696-D5BD-F986FD2C1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478DD3-41A6-F8F4-DD6F-FC06F6B0E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A45A648-DA23-1652-C212-52873D568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5966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23</a:t>
            </a:fld>
            <a:endParaRPr lang="es-MX"/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349624" y="1196419"/>
            <a:ext cx="8471647" cy="2808565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US" dirty="0"/>
              <a:t>The </a:t>
            </a:r>
            <a:r>
              <a:rPr lang="en-US" baseline="30000" dirty="0"/>
              <a:t>26</a:t>
            </a:r>
            <a:r>
              <a:rPr lang="en-US" dirty="0"/>
              <a:t>Al is a long-live radioisotope (T</a:t>
            </a:r>
            <a:r>
              <a:rPr lang="en-US" baseline="-25000" dirty="0"/>
              <a:t>1/2</a:t>
            </a:r>
            <a:r>
              <a:rPr lang="en-US" dirty="0"/>
              <a:t> = 0.716 Ma). </a:t>
            </a:r>
          </a:p>
          <a:p>
            <a:pPr algn="just">
              <a:lnSpc>
                <a:spcPct val="120000"/>
              </a:lnSpc>
            </a:pPr>
            <a:r>
              <a:rPr lang="en-US" dirty="0"/>
              <a:t>Its </a:t>
            </a:r>
            <a:r>
              <a:rPr lang="en-US" dirty="0">
                <a:latin typeface="Times New Roman"/>
                <a:cs typeface="Times New Roman"/>
              </a:rPr>
              <a:t>γ-decay </a:t>
            </a:r>
            <a:r>
              <a:rPr lang="en-US" dirty="0"/>
              <a:t>(</a:t>
            </a:r>
            <a:r>
              <a:rPr lang="en-US" i="1" dirty="0" err="1"/>
              <a:t>E</a:t>
            </a:r>
            <a:r>
              <a:rPr lang="en-US" i="1" baseline="-25000" dirty="0" err="1">
                <a:latin typeface="Times New Roman"/>
                <a:cs typeface="Times New Roman"/>
              </a:rPr>
              <a:t>γ</a:t>
            </a:r>
            <a:r>
              <a:rPr lang="en-US" dirty="0">
                <a:cs typeface="Times New Roman"/>
              </a:rPr>
              <a:t>=1.809 </a:t>
            </a:r>
            <a:r>
              <a:rPr lang="en-US" dirty="0" err="1">
                <a:cs typeface="Times New Roman"/>
              </a:rPr>
              <a:t>MeV</a:t>
            </a:r>
            <a:r>
              <a:rPr lang="en-US" dirty="0">
                <a:cs typeface="Times New Roman"/>
              </a:rPr>
              <a:t>) is transparent in the interstellar medium, allowing to be measured and gives evidence of presently active </a:t>
            </a:r>
            <a:r>
              <a:rPr lang="en-US" dirty="0" err="1">
                <a:cs typeface="Times New Roman"/>
              </a:rPr>
              <a:t>nucleosynthesis</a:t>
            </a:r>
            <a:r>
              <a:rPr lang="en-US" dirty="0">
                <a:cs typeface="Times New Roman"/>
              </a:rPr>
              <a:t>.</a:t>
            </a:r>
          </a:p>
          <a:p>
            <a:pPr lvl="1" algn="just">
              <a:lnSpc>
                <a:spcPct val="120000"/>
              </a:lnSpc>
            </a:pPr>
            <a:r>
              <a:rPr lang="en-US" dirty="0">
                <a:cs typeface="Times New Roman"/>
              </a:rPr>
              <a:t>The measure of this decay allows to quantify the </a:t>
            </a:r>
            <a:r>
              <a:rPr lang="en-US" baseline="30000" dirty="0">
                <a:cs typeface="Times New Roman"/>
              </a:rPr>
              <a:t>26</a:t>
            </a:r>
            <a:r>
              <a:rPr lang="en-US" dirty="0">
                <a:cs typeface="Times New Roman"/>
              </a:rPr>
              <a:t>Al production in the space, giving a good contribution to the existing </a:t>
            </a:r>
            <a:r>
              <a:rPr lang="en-US" dirty="0" err="1">
                <a:cs typeface="Times New Roman"/>
              </a:rPr>
              <a:t>nucleosynthesis</a:t>
            </a:r>
            <a:r>
              <a:rPr lang="en-US" dirty="0">
                <a:cs typeface="Times New Roman"/>
              </a:rPr>
              <a:t> models.</a:t>
            </a:r>
          </a:p>
          <a:p>
            <a:endParaRPr lang="es-MX" dirty="0"/>
          </a:p>
        </p:txBody>
      </p:sp>
      <p:pic>
        <p:nvPicPr>
          <p:cNvPr id="7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2298" y="4091625"/>
            <a:ext cx="4553279" cy="2564789"/>
          </a:xfrm>
          <a:prstGeom prst="rect">
            <a:avLst/>
          </a:prstGeom>
        </p:spPr>
      </p:pic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r>
              <a:rPr lang="en-US" dirty="0"/>
              <a:t>Which reactions and why?</a:t>
            </a:r>
          </a:p>
        </p:txBody>
      </p:sp>
    </p:spTree>
    <p:extLst>
      <p:ext uri="{BB962C8B-B14F-4D97-AF65-F5344CB8AC3E}">
        <p14:creationId xmlns:p14="http://schemas.microsoft.com/office/powerpoint/2010/main" val="1000833996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05840"/>
          </a:xfrm>
        </p:spPr>
        <p:txBody>
          <a:bodyPr>
            <a:normAutofit/>
          </a:bodyPr>
          <a:lstStyle/>
          <a:p>
            <a:r>
              <a:rPr lang="en-US" sz="3200" dirty="0"/>
              <a:t>First attempt to measure </a:t>
            </a:r>
            <a:r>
              <a:rPr lang="en-US" sz="3200" baseline="30000" dirty="0"/>
              <a:t>28</a:t>
            </a:r>
            <a:r>
              <a:rPr lang="en-US" sz="3200" dirty="0"/>
              <a:t>Si(</a:t>
            </a:r>
            <a:r>
              <a:rPr lang="en-US" sz="3200" dirty="0" err="1"/>
              <a:t>d,</a:t>
            </a:r>
            <a:r>
              <a:rPr lang="en-US" sz="3200" dirty="0" err="1">
                <a:latin typeface="Times New Roman"/>
                <a:cs typeface="Times New Roman"/>
              </a:rPr>
              <a:t>α</a:t>
            </a:r>
            <a:r>
              <a:rPr lang="en-US" sz="3200" dirty="0"/>
              <a:t>)</a:t>
            </a:r>
            <a:r>
              <a:rPr lang="en-US" sz="3200" baseline="30000" dirty="0"/>
              <a:t>26</a:t>
            </a:r>
            <a:r>
              <a:rPr lang="en-US" sz="3200" dirty="0"/>
              <a:t>Al reaction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7300" y="1005839"/>
            <a:ext cx="3419203" cy="1280161"/>
          </a:xfrm>
        </p:spPr>
        <p:txBody>
          <a:bodyPr>
            <a:normAutofit fontScale="62500" lnSpcReduction="20000"/>
          </a:bodyPr>
          <a:lstStyle/>
          <a:p>
            <a:pPr lvl="0">
              <a:lnSpc>
                <a:spcPct val="120000"/>
              </a:lnSpc>
            </a:pPr>
            <a:r>
              <a:rPr lang="en-US" dirty="0"/>
              <a:t>Using a combination of 50-50 Si/Al (3 mg Al + 3 mg Si) compressed inside a cathode for AMS system.</a:t>
            </a:r>
          </a:p>
          <a:p>
            <a:pPr lvl="0"/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24</a:t>
            </a:fld>
            <a:endParaRPr lang="es-MX"/>
          </a:p>
        </p:txBody>
      </p:sp>
      <p:pic>
        <p:nvPicPr>
          <p:cNvPr id="5" name="Imagen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405" y="814556"/>
            <a:ext cx="855814" cy="12804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933" y="960867"/>
            <a:ext cx="4096455" cy="230425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91" y="903029"/>
            <a:ext cx="1596992" cy="2411144"/>
          </a:xfrm>
          <a:prstGeom prst="rect">
            <a:avLst/>
          </a:prstGeom>
        </p:spPr>
      </p:pic>
      <p:pic>
        <p:nvPicPr>
          <p:cNvPr id="8" name="Imagen 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1" y="2208028"/>
            <a:ext cx="4297680" cy="17630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00" y="4228172"/>
            <a:ext cx="4320000" cy="26298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0" name="9 Grupo"/>
          <p:cNvGrpSpPr/>
          <p:nvPr/>
        </p:nvGrpSpPr>
        <p:grpSpPr>
          <a:xfrm>
            <a:off x="182880" y="4101736"/>
            <a:ext cx="4477898" cy="2481943"/>
            <a:chOff x="4211960" y="3848271"/>
            <a:chExt cx="4713029" cy="26446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Imagen 5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211960" y="3848271"/>
              <a:ext cx="4713029" cy="2644604"/>
            </a:xfrm>
            <a:prstGeom prst="rect">
              <a:avLst/>
            </a:prstGeom>
          </p:spPr>
        </p:pic>
        <p:cxnSp>
          <p:nvCxnSpPr>
            <p:cNvPr id="12" name="Conector recto de flecha 8"/>
            <p:cNvCxnSpPr/>
            <p:nvPr/>
          </p:nvCxnSpPr>
          <p:spPr>
            <a:xfrm flipH="1" flipV="1">
              <a:off x="6568476" y="4941169"/>
              <a:ext cx="2318068" cy="507785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0"/>
            <p:cNvCxnSpPr/>
            <p:nvPr/>
          </p:nvCxnSpPr>
          <p:spPr>
            <a:xfrm>
              <a:off x="6372200" y="4221088"/>
              <a:ext cx="110655" cy="648072"/>
            </a:xfrm>
            <a:prstGeom prst="straightConnector1">
              <a:avLst/>
            </a:prstGeom>
            <a:ln w="38100">
              <a:solidFill>
                <a:srgbClr val="00FE7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adroTexto 12"/>
            <p:cNvSpPr txBox="1"/>
            <p:nvPr/>
          </p:nvSpPr>
          <p:spPr>
            <a:xfrm>
              <a:off x="5908217" y="4002306"/>
              <a:ext cx="1245981" cy="278755"/>
            </a:xfrm>
            <a:prstGeom prst="rect">
              <a:avLst/>
            </a:prstGeom>
            <a:solidFill>
              <a:srgbClr val="FFFF00">
                <a:alpha val="26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100" b="1" dirty="0"/>
                <a:t>Target/</a:t>
              </a:r>
              <a:r>
                <a:rPr lang="es-MX" sz="1100" b="1" dirty="0" err="1"/>
                <a:t>cathode</a:t>
              </a:r>
              <a:endParaRPr lang="es-MX" sz="1100" b="1" dirty="0"/>
            </a:p>
          </p:txBody>
        </p:sp>
        <p:sp>
          <p:nvSpPr>
            <p:cNvPr id="15" name="CuadroTexto 14"/>
            <p:cNvSpPr txBox="1"/>
            <p:nvPr/>
          </p:nvSpPr>
          <p:spPr>
            <a:xfrm rot="703273">
              <a:off x="7022930" y="4994708"/>
              <a:ext cx="1806860" cy="295153"/>
            </a:xfrm>
            <a:prstGeom prst="rect">
              <a:avLst/>
            </a:prstGeom>
            <a:solidFill>
              <a:srgbClr val="FFFF00">
                <a:alpha val="18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200" b="1" dirty="0" err="1"/>
                <a:t>beam</a:t>
              </a:r>
              <a:r>
                <a:rPr lang="es-MX" sz="1200" b="1" dirty="0"/>
                <a:t> </a:t>
              </a:r>
            </a:p>
          </p:txBody>
        </p:sp>
        <p:cxnSp>
          <p:nvCxnSpPr>
            <p:cNvPr id="16" name="Conector recto de flecha 15"/>
            <p:cNvCxnSpPr/>
            <p:nvPr/>
          </p:nvCxnSpPr>
          <p:spPr>
            <a:xfrm flipV="1">
              <a:off x="6228184" y="5747718"/>
              <a:ext cx="608853" cy="489594"/>
            </a:xfrm>
            <a:prstGeom prst="straightConnector1">
              <a:avLst/>
            </a:prstGeom>
            <a:ln w="38100">
              <a:solidFill>
                <a:srgbClr val="00FE7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uadroTexto 19"/>
            <p:cNvSpPr txBox="1"/>
            <p:nvPr/>
          </p:nvSpPr>
          <p:spPr>
            <a:xfrm>
              <a:off x="5494949" y="6222158"/>
              <a:ext cx="1548172" cy="261610"/>
            </a:xfrm>
            <a:prstGeom prst="rect">
              <a:avLst/>
            </a:prstGeom>
            <a:solidFill>
              <a:srgbClr val="FFFF00">
                <a:alpha val="26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100" b="1" dirty="0"/>
                <a:t>PIPS </a:t>
              </a:r>
              <a:r>
                <a:rPr lang="es-MX" sz="1100" b="1" dirty="0" err="1"/>
                <a:t>detectors</a:t>
              </a:r>
              <a:endParaRPr lang="es-MX" sz="1100" b="1" dirty="0"/>
            </a:p>
          </p:txBody>
        </p:sp>
      </p:grpSp>
      <p:pic>
        <p:nvPicPr>
          <p:cNvPr id="18" name="Pictur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055325" y="3605349"/>
            <a:ext cx="2099334" cy="127798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44078" y="1714101"/>
            <a:ext cx="1099922" cy="1551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1257" y="927463"/>
            <a:ext cx="8569234" cy="1672046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However, due to the small size of the sample, most of the beam (till 80%) was impinging the cooper container (cathode). </a:t>
            </a:r>
          </a:p>
          <a:p>
            <a:r>
              <a:rPr lang="en-US" sz="2400" dirty="0"/>
              <a:t>The consequences were </a:t>
            </a:r>
            <a:r>
              <a:rPr lang="en-US" sz="2400" baseline="30000" dirty="0"/>
              <a:t>26</a:t>
            </a:r>
            <a:r>
              <a:rPr lang="en-US" sz="2400" dirty="0"/>
              <a:t>Al cross section of 3.9(4) </a:t>
            </a:r>
            <a:r>
              <a:rPr lang="en-US" sz="2400" dirty="0" err="1"/>
              <a:t>μb</a:t>
            </a:r>
            <a:r>
              <a:rPr lang="en-US" sz="2400" dirty="0"/>
              <a:t> (1.1 </a:t>
            </a:r>
            <a:r>
              <a:rPr lang="en-US" sz="2400" dirty="0" err="1"/>
              <a:t>MeV</a:t>
            </a:r>
            <a:r>
              <a:rPr lang="en-US" sz="2400" dirty="0"/>
              <a:t>), 1.5(2) </a:t>
            </a:r>
            <a:r>
              <a:rPr lang="en-US" sz="2400" dirty="0" err="1"/>
              <a:t>μb</a:t>
            </a:r>
            <a:r>
              <a:rPr lang="en-US" sz="2400" dirty="0"/>
              <a:t> (1.5 </a:t>
            </a:r>
            <a:r>
              <a:rPr lang="en-US" sz="2400" dirty="0" err="1"/>
              <a:t>MeV</a:t>
            </a:r>
            <a:r>
              <a:rPr lang="en-US" sz="2400" dirty="0"/>
              <a:t>) and 1.3(1) </a:t>
            </a:r>
            <a:r>
              <a:rPr lang="en-US" sz="2400" dirty="0" err="1"/>
              <a:t>μb</a:t>
            </a:r>
            <a:r>
              <a:rPr lang="en-US" sz="2400" dirty="0"/>
              <a:t> (1.8 </a:t>
            </a:r>
            <a:r>
              <a:rPr lang="en-US" sz="2400" dirty="0" err="1"/>
              <a:t>MeV</a:t>
            </a:r>
            <a:r>
              <a:rPr lang="en-US" sz="2400" dirty="0"/>
              <a:t>).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25</a:t>
            </a:fld>
            <a:endParaRPr lang="es-MX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05840"/>
          </a:xfrm>
        </p:spPr>
        <p:txBody>
          <a:bodyPr>
            <a:normAutofit/>
          </a:bodyPr>
          <a:lstStyle/>
          <a:p>
            <a:r>
              <a:rPr lang="en-US" sz="3200" dirty="0"/>
              <a:t>First attempt to measure </a:t>
            </a:r>
            <a:r>
              <a:rPr lang="en-US" sz="3200" baseline="30000" dirty="0"/>
              <a:t>28</a:t>
            </a:r>
            <a:r>
              <a:rPr lang="en-US" sz="3200" dirty="0"/>
              <a:t>Si(</a:t>
            </a:r>
            <a:r>
              <a:rPr lang="en-US" sz="3200" dirty="0" err="1"/>
              <a:t>d,</a:t>
            </a:r>
            <a:r>
              <a:rPr lang="en-US" sz="3200" dirty="0" err="1">
                <a:latin typeface="Times New Roman"/>
                <a:cs typeface="Times New Roman"/>
              </a:rPr>
              <a:t>α</a:t>
            </a:r>
            <a:r>
              <a:rPr lang="en-US" sz="3200" dirty="0"/>
              <a:t>)</a:t>
            </a:r>
            <a:r>
              <a:rPr lang="en-US" sz="3200" baseline="30000" dirty="0"/>
              <a:t>26</a:t>
            </a:r>
            <a:r>
              <a:rPr lang="en-US" sz="3200" dirty="0"/>
              <a:t>Al reaction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3610" r="3610"/>
          <a:stretch>
            <a:fillRect/>
          </a:stretch>
        </p:blipFill>
        <p:spPr bwMode="auto">
          <a:xfrm>
            <a:off x="300446" y="2593646"/>
            <a:ext cx="8438606" cy="2901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6 Rectángulo"/>
          <p:cNvSpPr/>
          <p:nvPr/>
        </p:nvSpPr>
        <p:spPr>
          <a:xfrm>
            <a:off x="901336" y="5631661"/>
            <a:ext cx="64922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rgbClr val="7030A0"/>
                </a:solidFill>
              </a:rPr>
              <a:t>V. Araujo-Escalona, et. al., J. </a:t>
            </a:r>
            <a:r>
              <a:rPr lang="es-ES" dirty="0" err="1">
                <a:solidFill>
                  <a:srgbClr val="7030A0"/>
                </a:solidFill>
              </a:rPr>
              <a:t>Phys</a:t>
            </a:r>
            <a:r>
              <a:rPr lang="es-ES" dirty="0">
                <a:solidFill>
                  <a:srgbClr val="7030A0"/>
                </a:solidFill>
              </a:rPr>
              <a:t>. CS 730, 012003 (2016)</a:t>
            </a:r>
          </a:p>
          <a:p>
            <a:r>
              <a:rPr lang="es-ES" dirty="0">
                <a:solidFill>
                  <a:srgbClr val="7030A0"/>
                </a:solidFill>
              </a:rPr>
              <a:t>V. Araujo-Escalona, et. al., </a:t>
            </a:r>
            <a:r>
              <a:rPr lang="es-ES" dirty="0" err="1">
                <a:solidFill>
                  <a:srgbClr val="7030A0"/>
                </a:solidFill>
              </a:rPr>
              <a:t>Phys</a:t>
            </a:r>
            <a:r>
              <a:rPr lang="es-ES" dirty="0">
                <a:solidFill>
                  <a:srgbClr val="7030A0"/>
                </a:solidFill>
              </a:rPr>
              <a:t>. </a:t>
            </a:r>
            <a:r>
              <a:rPr lang="es-ES" dirty="0" err="1">
                <a:solidFill>
                  <a:srgbClr val="7030A0"/>
                </a:solidFill>
              </a:rPr>
              <a:t>Procedia</a:t>
            </a:r>
            <a:r>
              <a:rPr lang="es-ES" dirty="0">
                <a:solidFill>
                  <a:srgbClr val="7030A0"/>
                </a:solidFill>
              </a:rPr>
              <a:t> 90, 421–428 (2017)</a:t>
            </a:r>
          </a:p>
          <a:p>
            <a:r>
              <a:rPr lang="es-ES" dirty="0">
                <a:solidFill>
                  <a:srgbClr val="7030A0"/>
                </a:solidFill>
              </a:rPr>
              <a:t>L. Acosta et al., </a:t>
            </a:r>
            <a:r>
              <a:rPr lang="es-ES" dirty="0" err="1">
                <a:solidFill>
                  <a:srgbClr val="7030A0"/>
                </a:solidFill>
              </a:rPr>
              <a:t>Eur</a:t>
            </a:r>
            <a:r>
              <a:rPr lang="es-ES" dirty="0">
                <a:solidFill>
                  <a:srgbClr val="7030A0"/>
                </a:solidFill>
              </a:rPr>
              <a:t>. </a:t>
            </a:r>
            <a:r>
              <a:rPr lang="es-ES" dirty="0" err="1">
                <a:solidFill>
                  <a:srgbClr val="7030A0"/>
                </a:solidFill>
              </a:rPr>
              <a:t>Phys</a:t>
            </a:r>
            <a:r>
              <a:rPr lang="es-ES" dirty="0">
                <a:solidFill>
                  <a:srgbClr val="7030A0"/>
                </a:solidFill>
              </a:rPr>
              <a:t>. J. W. C 165, 01001 (2017)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816" y="1"/>
            <a:ext cx="8974183" cy="1005840"/>
          </a:xfrm>
        </p:spPr>
        <p:txBody>
          <a:bodyPr>
            <a:normAutofit/>
          </a:bodyPr>
          <a:lstStyle/>
          <a:p>
            <a:r>
              <a:rPr lang="en-US" sz="4000" baseline="30000" dirty="0"/>
              <a:t>28</a:t>
            </a:r>
            <a:r>
              <a:rPr lang="en-US" sz="4000" dirty="0"/>
              <a:t>Si(</a:t>
            </a:r>
            <a:r>
              <a:rPr lang="en-US" sz="4000" dirty="0" err="1"/>
              <a:t>d,</a:t>
            </a:r>
            <a:r>
              <a:rPr lang="en-US" sz="4000" dirty="0" err="1">
                <a:latin typeface="Times New Roman"/>
                <a:cs typeface="Times New Roman"/>
              </a:rPr>
              <a:t>α</a:t>
            </a:r>
            <a:r>
              <a:rPr lang="en-US" sz="4000" dirty="0"/>
              <a:t>)</a:t>
            </a:r>
            <a:r>
              <a:rPr lang="en-US" sz="4000" baseline="30000" dirty="0"/>
              <a:t>26</a:t>
            </a:r>
            <a:r>
              <a:rPr lang="en-US" sz="4000" dirty="0"/>
              <a:t>Al results.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26</a:t>
            </a:fld>
            <a:endParaRPr lang="es-MX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049" y="974271"/>
            <a:ext cx="6934845" cy="4041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5485" y="4908088"/>
            <a:ext cx="2808515" cy="194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uadroTexto 1"/>
          <p:cNvSpPr txBox="1"/>
          <p:nvPr/>
        </p:nvSpPr>
        <p:spPr>
          <a:xfrm>
            <a:off x="0" y="5068388"/>
            <a:ext cx="63746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RBS analysis of deuterons scattered at 165º by Si target and other elements.</a:t>
            </a:r>
          </a:p>
          <a:p>
            <a:endParaRPr 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 this 2</a:t>
            </a:r>
            <a:r>
              <a:rPr lang="en-US" sz="1600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attempt, the beam on Si target for all the measured energies was ~ 70% (most of the beam was on Si).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l="3610" r="3610"/>
          <a:stretch>
            <a:fillRect/>
          </a:stretch>
        </p:blipFill>
        <p:spPr bwMode="auto">
          <a:xfrm>
            <a:off x="7145383" y="2463018"/>
            <a:ext cx="4385993" cy="150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68834" y="0"/>
            <a:ext cx="3775166" cy="1920240"/>
          </a:xfrm>
        </p:spPr>
        <p:txBody>
          <a:bodyPr>
            <a:normAutofit/>
          </a:bodyPr>
          <a:lstStyle/>
          <a:p>
            <a:r>
              <a:rPr lang="en-US" sz="3600" dirty="0"/>
              <a:t>Measure of the </a:t>
            </a:r>
            <a:r>
              <a:rPr lang="en-US" sz="3600" baseline="30000" dirty="0"/>
              <a:t>26</a:t>
            </a:r>
            <a:r>
              <a:rPr lang="en-US" sz="3600" dirty="0"/>
              <a:t>Al concentrations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" y="2651760"/>
            <a:ext cx="3944982" cy="4206240"/>
          </a:xfrm>
        </p:spPr>
        <p:txBody>
          <a:bodyPr>
            <a:normAutofit/>
          </a:bodyPr>
          <a:lstStyle/>
          <a:p>
            <a:r>
              <a:rPr lang="en-US" sz="2000" baseline="30000" dirty="0">
                <a:solidFill>
                  <a:srgbClr val="7030A0"/>
                </a:solidFill>
              </a:rPr>
              <a:t>26</a:t>
            </a:r>
            <a:r>
              <a:rPr lang="en-US" sz="2000" dirty="0">
                <a:solidFill>
                  <a:srgbClr val="7030A0"/>
                </a:solidFill>
              </a:rPr>
              <a:t>Al concentrations can be well measured with AMS. The uncertainties grows noticeably when </a:t>
            </a:r>
            <a:r>
              <a:rPr lang="en-US" sz="2000" baseline="30000" dirty="0">
                <a:solidFill>
                  <a:srgbClr val="7030A0"/>
                </a:solidFill>
              </a:rPr>
              <a:t>26</a:t>
            </a:r>
            <a:r>
              <a:rPr lang="en-US" sz="2000" dirty="0">
                <a:solidFill>
                  <a:srgbClr val="7030A0"/>
                </a:solidFill>
              </a:rPr>
              <a:t>Al events are normalized with the thick target. </a:t>
            </a:r>
          </a:p>
          <a:p>
            <a:endParaRPr lang="en-US" sz="2000" dirty="0">
              <a:solidFill>
                <a:srgbClr val="7030A0"/>
              </a:solidFill>
            </a:endParaRPr>
          </a:p>
          <a:p>
            <a:r>
              <a:rPr lang="en-US" sz="2000" dirty="0">
                <a:solidFill>
                  <a:srgbClr val="7030A0"/>
                </a:solidFill>
              </a:rPr>
              <a:t>Larger uncertainties may come from the poor determination of the deuteron flux. 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27</a:t>
            </a:fld>
            <a:endParaRPr lang="es-MX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8251" y="2419350"/>
            <a:ext cx="5123497" cy="221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89" y="148319"/>
            <a:ext cx="5185954" cy="220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2811" y="4709490"/>
            <a:ext cx="4336868" cy="209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6651"/>
          </a:xfrm>
        </p:spPr>
        <p:txBody>
          <a:bodyPr>
            <a:normAutofit/>
          </a:bodyPr>
          <a:lstStyle/>
          <a:p>
            <a:r>
              <a:rPr lang="en-US" sz="3200" dirty="0"/>
              <a:t>Improvements and further </a:t>
            </a:r>
            <a:r>
              <a:rPr lang="en-US" sz="3200" baseline="30000" dirty="0"/>
              <a:t>26</a:t>
            </a:r>
            <a:r>
              <a:rPr lang="en-US" sz="3200" dirty="0"/>
              <a:t>Al measurements.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963476"/>
            <a:ext cx="4689566" cy="5894523"/>
          </a:xfrm>
        </p:spPr>
        <p:txBody>
          <a:bodyPr>
            <a:normAutofit/>
          </a:bodyPr>
          <a:lstStyle/>
          <a:p>
            <a:r>
              <a:rPr lang="en-US" sz="2000" dirty="0"/>
              <a:t>To achieve the total cross section for (</a:t>
            </a:r>
            <a:r>
              <a:rPr lang="en-US" sz="2000" dirty="0" err="1"/>
              <a:t>d,</a:t>
            </a:r>
            <a:r>
              <a:rPr lang="en-US" sz="2000" dirty="0" err="1">
                <a:latin typeface="Times New Roman"/>
                <a:cs typeface="Times New Roman"/>
              </a:rPr>
              <a:t>α</a:t>
            </a:r>
            <a:r>
              <a:rPr lang="en-US" sz="2000" dirty="0"/>
              <a:t>) reaction:</a:t>
            </a:r>
          </a:p>
          <a:p>
            <a:pPr lvl="1"/>
            <a:r>
              <a:rPr lang="en-US" sz="1800" dirty="0"/>
              <a:t>a tighter collimation of the deuteron beams to have a more robust determination of the beam spot on target, </a:t>
            </a:r>
          </a:p>
          <a:p>
            <a:pPr lvl="1"/>
            <a:r>
              <a:rPr lang="en-US" sz="1800" dirty="0"/>
              <a:t>particle identification using a telescope (</a:t>
            </a:r>
            <a:r>
              <a:rPr lang="en-US" sz="1800" dirty="0">
                <a:latin typeface="Times New Roman"/>
                <a:cs typeface="Times New Roman"/>
              </a:rPr>
              <a:t>Δ</a:t>
            </a:r>
            <a:r>
              <a:rPr lang="en-US" sz="1800" dirty="0"/>
              <a:t>E-E) of the back-scattered particles detected, </a:t>
            </a:r>
          </a:p>
          <a:p>
            <a:pPr lvl="1"/>
            <a:r>
              <a:rPr lang="en-US" sz="1800" dirty="0"/>
              <a:t>add a very thin (20 nm) gold layer to the silicon slabs to monitor on the elastic scattering on gold and not on silicon.</a:t>
            </a:r>
          </a:p>
          <a:p>
            <a:r>
              <a:rPr lang="en-US" sz="2000" dirty="0"/>
              <a:t>The (</a:t>
            </a:r>
            <a:r>
              <a:rPr lang="en-US" sz="2000" dirty="0" err="1"/>
              <a:t>p,</a:t>
            </a:r>
            <a:r>
              <a:rPr lang="en-US" sz="2000" dirty="0" err="1">
                <a:latin typeface="Times New Roman"/>
                <a:cs typeface="Times New Roman"/>
              </a:rPr>
              <a:t>γ</a:t>
            </a:r>
            <a:r>
              <a:rPr lang="en-US" sz="2000" dirty="0"/>
              <a:t>) reaction at 400 </a:t>
            </a:r>
            <a:r>
              <a:rPr lang="en-US" sz="2000" dirty="0" err="1"/>
              <a:t>keV</a:t>
            </a:r>
            <a:r>
              <a:rPr lang="en-US" sz="2000" dirty="0"/>
              <a:t> (in the new </a:t>
            </a:r>
            <a:r>
              <a:rPr lang="en-US" sz="2000" dirty="0">
                <a:solidFill>
                  <a:srgbClr val="FF0000"/>
                </a:solidFill>
              </a:rPr>
              <a:t>LEMA beam-line</a:t>
            </a:r>
            <a:r>
              <a:rPr lang="en-US" sz="2000" dirty="0"/>
              <a:t> is the next to measure. Natural Mg targets are under chemical test.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28</a:t>
            </a:fld>
            <a:endParaRPr lang="es-MX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0199B0E-1F31-4834-A276-002DEAFC4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163" y="1476103"/>
            <a:ext cx="4505207" cy="317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Flecha arriba"/>
          <p:cNvSpPr/>
          <p:nvPr/>
        </p:nvSpPr>
        <p:spPr>
          <a:xfrm>
            <a:off x="7916092" y="4467497"/>
            <a:ext cx="783771" cy="94052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/>
          <a:lstStyle/>
          <a:p>
            <a:r>
              <a:rPr lang="en-US" dirty="0"/>
              <a:t> Rough Procedure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3</a:t>
            </a:fld>
            <a:endParaRPr lang="es-MX"/>
          </a:p>
        </p:txBody>
      </p:sp>
      <p:sp>
        <p:nvSpPr>
          <p:cNvPr id="5" name="4 Proceso"/>
          <p:cNvSpPr/>
          <p:nvPr/>
        </p:nvSpPr>
        <p:spPr>
          <a:xfrm>
            <a:off x="5499464" y="1319350"/>
            <a:ext cx="2899954" cy="139772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produce such reaction (either with a thermal neutrons from a reactor or with ion beams at an accelerator).</a:t>
            </a:r>
            <a:endParaRPr lang="es-ES" dirty="0"/>
          </a:p>
        </p:txBody>
      </p:sp>
      <p:sp>
        <p:nvSpPr>
          <p:cNvPr id="6" name="5 Flecha derecha"/>
          <p:cNvSpPr/>
          <p:nvPr/>
        </p:nvSpPr>
        <p:spPr>
          <a:xfrm>
            <a:off x="4049486" y="1841863"/>
            <a:ext cx="1227909" cy="378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976948" y="4650377"/>
            <a:ext cx="3853544" cy="155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Radiochemical separation of the molecular compound which contains the radioisotope (examples: </a:t>
            </a:r>
            <a:r>
              <a:rPr lang="en-US" dirty="0" err="1"/>
              <a:t>BeO</a:t>
            </a:r>
            <a:r>
              <a:rPr lang="en-US" dirty="0"/>
              <a:t>,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)</a:t>
            </a:r>
          </a:p>
        </p:txBody>
      </p:sp>
      <p:sp>
        <p:nvSpPr>
          <p:cNvPr id="8" name="7 Flecha derecha"/>
          <p:cNvSpPr/>
          <p:nvPr/>
        </p:nvSpPr>
        <p:spPr>
          <a:xfrm rot="5400000">
            <a:off x="6230982" y="3409406"/>
            <a:ext cx="1645920" cy="5747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52399" y="1406434"/>
            <a:ext cx="3853544" cy="155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Search a reaction involving certain radioisotope as a product (product has to be an AMS radioisotope)</a:t>
            </a:r>
          </a:p>
        </p:txBody>
      </p:sp>
      <p:sp>
        <p:nvSpPr>
          <p:cNvPr id="11" name="10 Flecha arriba"/>
          <p:cNvSpPr/>
          <p:nvPr/>
        </p:nvSpPr>
        <p:spPr>
          <a:xfrm rot="16200000">
            <a:off x="4219304" y="5146765"/>
            <a:ext cx="561703" cy="7315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Proceso"/>
          <p:cNvSpPr/>
          <p:nvPr/>
        </p:nvSpPr>
        <p:spPr>
          <a:xfrm>
            <a:off x="870858" y="3944982"/>
            <a:ext cx="2899954" cy="239050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Counting the radioisotope using AMS technique. This number is directly related to the reaction cross section.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Radioisotope “candidates”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important to choose radioisotopes which could be well measured by using AMS.</a:t>
            </a:r>
          </a:p>
          <a:p>
            <a:endParaRPr lang="en-US" dirty="0"/>
          </a:p>
          <a:p>
            <a:pPr lvl="1"/>
            <a:r>
              <a:rPr lang="en-US" baseline="30000" dirty="0"/>
              <a:t>10</a:t>
            </a:r>
            <a:r>
              <a:rPr lang="en-US" dirty="0"/>
              <a:t>Be (1.39 × 10</a:t>
            </a:r>
            <a:r>
              <a:rPr lang="en-US" baseline="30000" dirty="0"/>
              <a:t>6 </a:t>
            </a:r>
            <a:r>
              <a:rPr lang="en-US" dirty="0"/>
              <a:t>years)</a:t>
            </a:r>
          </a:p>
          <a:p>
            <a:pPr lvl="1">
              <a:buNone/>
            </a:pPr>
            <a:endParaRPr lang="en-US" baseline="30000" dirty="0"/>
          </a:p>
          <a:p>
            <a:pPr lvl="1"/>
            <a:r>
              <a:rPr lang="en-US" baseline="30000" dirty="0"/>
              <a:t>13</a:t>
            </a:r>
            <a:r>
              <a:rPr lang="en-US" dirty="0"/>
              <a:t>C (stable)</a:t>
            </a:r>
          </a:p>
          <a:p>
            <a:pPr lvl="1">
              <a:buNone/>
            </a:pPr>
            <a:endParaRPr lang="en-US" dirty="0"/>
          </a:p>
          <a:p>
            <a:pPr lvl="1"/>
            <a:r>
              <a:rPr lang="en-US" baseline="30000" dirty="0"/>
              <a:t>14</a:t>
            </a:r>
            <a:r>
              <a:rPr lang="en-US" dirty="0"/>
              <a:t>C (half-life 5730 years)</a:t>
            </a:r>
          </a:p>
          <a:p>
            <a:pPr lvl="1">
              <a:buNone/>
            </a:pPr>
            <a:endParaRPr lang="en-US" dirty="0"/>
          </a:p>
          <a:p>
            <a:pPr lvl="1"/>
            <a:r>
              <a:rPr lang="en-US" baseline="30000" dirty="0"/>
              <a:t>26</a:t>
            </a:r>
            <a:r>
              <a:rPr lang="en-US" dirty="0"/>
              <a:t>Al (7.17×10</a:t>
            </a:r>
            <a:r>
              <a:rPr lang="en-US" baseline="30000" dirty="0"/>
              <a:t>5</a:t>
            </a:r>
            <a:r>
              <a:rPr lang="en-US" dirty="0"/>
              <a:t> years)</a:t>
            </a:r>
            <a:endParaRPr lang="en-US" baseline="30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reactions and why?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" y="1472928"/>
            <a:ext cx="5643154" cy="5385072"/>
          </a:xfrm>
        </p:spPr>
        <p:txBody>
          <a:bodyPr>
            <a:normAutofit/>
          </a:bodyPr>
          <a:lstStyle/>
          <a:p>
            <a:r>
              <a:rPr lang="en-US" dirty="0"/>
              <a:t>Thermal neutron capture reactions, important to understand both stellar and primordial </a:t>
            </a:r>
            <a:r>
              <a:rPr lang="en-US" dirty="0" err="1"/>
              <a:t>nucleosynthesis</a:t>
            </a:r>
            <a:r>
              <a:rPr lang="en-US" dirty="0"/>
              <a:t>:</a:t>
            </a:r>
          </a:p>
          <a:p>
            <a:pPr>
              <a:buNone/>
            </a:pPr>
            <a:endParaRPr lang="en-US" dirty="0"/>
          </a:p>
          <a:p>
            <a:pPr lvl="1"/>
            <a:r>
              <a:rPr lang="en-US" sz="2000" baseline="30000" dirty="0"/>
              <a:t>9</a:t>
            </a:r>
            <a:r>
              <a:rPr lang="en-US" sz="2000" dirty="0"/>
              <a:t>Be(</a:t>
            </a:r>
            <a:r>
              <a:rPr lang="en-US" sz="2000" dirty="0" err="1"/>
              <a:t>n,γ</a:t>
            </a:r>
            <a:r>
              <a:rPr lang="en-US" sz="2000" dirty="0"/>
              <a:t>)</a:t>
            </a:r>
            <a:r>
              <a:rPr lang="en-US" sz="2000" baseline="30000" dirty="0"/>
              <a:t>10</a:t>
            </a:r>
            <a:r>
              <a:rPr lang="en-US" sz="2000" dirty="0"/>
              <a:t>Be </a:t>
            </a:r>
          </a:p>
          <a:p>
            <a:pPr lvl="2"/>
            <a:r>
              <a:rPr lang="en-US" dirty="0"/>
              <a:t>It had been indirectly measured and calculated by different methods, but there is not a general agreement about its precise value. </a:t>
            </a:r>
          </a:p>
          <a:p>
            <a:pPr lvl="2">
              <a:buNone/>
            </a:pPr>
            <a:endParaRPr lang="en-US" dirty="0"/>
          </a:p>
          <a:p>
            <a:pPr lvl="2"/>
            <a:r>
              <a:rPr lang="en-US" dirty="0"/>
              <a:t>It is needed (beyond models and calculations), to complete the picture of the primordial and star synthesis of light elements.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5</a:t>
            </a:fld>
            <a:endParaRPr lang="es-MX"/>
          </a:p>
        </p:txBody>
      </p:sp>
      <p:pic>
        <p:nvPicPr>
          <p:cNvPr id="2050" name="Picture 2" descr="How Old is the Milky Way ? | ESO Españ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6811" y="2131105"/>
            <a:ext cx="3114400" cy="3107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reactions and why?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1" y="1658983"/>
            <a:ext cx="5721531" cy="501613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3000" dirty="0"/>
              <a:t>Thermal neutron capture reactions, important to understand both stellar and primordial </a:t>
            </a:r>
            <a:r>
              <a:rPr lang="en-US" sz="3000" dirty="0" err="1"/>
              <a:t>nucleosynthesis</a:t>
            </a:r>
            <a:r>
              <a:rPr lang="en-US" sz="3000" dirty="0"/>
              <a:t>:</a:t>
            </a:r>
          </a:p>
          <a:p>
            <a:pPr>
              <a:lnSpc>
                <a:spcPct val="120000"/>
              </a:lnSpc>
              <a:buNone/>
            </a:pPr>
            <a:endParaRPr lang="en-US" dirty="0"/>
          </a:p>
          <a:p>
            <a:pPr lvl="1">
              <a:lnSpc>
                <a:spcPct val="120000"/>
              </a:lnSpc>
            </a:pPr>
            <a:r>
              <a:rPr lang="en-US" sz="2200" baseline="30000" dirty="0"/>
              <a:t>14</a:t>
            </a:r>
            <a:r>
              <a:rPr lang="en-US" sz="2200" dirty="0"/>
              <a:t>N(</a:t>
            </a:r>
            <a:r>
              <a:rPr lang="en-US" sz="2200" dirty="0" err="1"/>
              <a:t>n,p</a:t>
            </a:r>
            <a:r>
              <a:rPr lang="en-US" sz="2200" dirty="0"/>
              <a:t>)</a:t>
            </a:r>
            <a:r>
              <a:rPr lang="en-US" sz="2200" baseline="30000" dirty="0"/>
              <a:t>14</a:t>
            </a:r>
            <a:r>
              <a:rPr lang="en-US" sz="2200" dirty="0"/>
              <a:t>C </a:t>
            </a:r>
          </a:p>
          <a:p>
            <a:pPr lvl="2">
              <a:lnSpc>
                <a:spcPct val="120000"/>
              </a:lnSpc>
            </a:pPr>
            <a:r>
              <a:rPr lang="en-US" sz="2200" dirty="0"/>
              <a:t>It has a capture cross section for thermal neutrons that is very large, so much that it stands as the most important neutron poison in stellar </a:t>
            </a:r>
            <a:r>
              <a:rPr lang="en-US" sz="2200" dirty="0" err="1"/>
              <a:t>nucleosynthesis</a:t>
            </a:r>
            <a:r>
              <a:rPr lang="en-US" sz="2200" dirty="0"/>
              <a:t>.</a:t>
            </a:r>
          </a:p>
          <a:p>
            <a:pPr lvl="2">
              <a:lnSpc>
                <a:spcPct val="120000"/>
              </a:lnSpc>
            </a:pPr>
            <a:r>
              <a:rPr lang="en-US" sz="2200" dirty="0"/>
              <a:t>It has been measured with great accuracy and therefore it can be used as a </a:t>
            </a:r>
            <a:r>
              <a:rPr lang="en-US" sz="2200" dirty="0">
                <a:solidFill>
                  <a:srgbClr val="FF0000"/>
                </a:solidFill>
              </a:rPr>
              <a:t>benchmark</a:t>
            </a:r>
            <a:r>
              <a:rPr lang="en-US" sz="2200" dirty="0"/>
              <a:t> to validate our experimental protocol.</a:t>
            </a:r>
          </a:p>
          <a:p>
            <a:pPr lvl="2">
              <a:lnSpc>
                <a:spcPct val="120000"/>
              </a:lnSpc>
              <a:buNone/>
            </a:pPr>
            <a:endParaRPr lang="en-US" sz="2200" i="1" dirty="0"/>
          </a:p>
          <a:p>
            <a:pPr lvl="1">
              <a:lnSpc>
                <a:spcPct val="120000"/>
              </a:lnSpc>
            </a:pPr>
            <a:r>
              <a:rPr lang="en-US" sz="2200" baseline="30000" dirty="0"/>
              <a:t>13</a:t>
            </a:r>
            <a:r>
              <a:rPr lang="en-US" sz="2200" dirty="0"/>
              <a:t>C(</a:t>
            </a:r>
            <a:r>
              <a:rPr lang="en-US" sz="2200" dirty="0" err="1"/>
              <a:t>n,γ</a:t>
            </a:r>
            <a:r>
              <a:rPr lang="en-US" sz="2200" dirty="0"/>
              <a:t>)</a:t>
            </a:r>
            <a:r>
              <a:rPr lang="en-US" sz="2200" baseline="30000" dirty="0"/>
              <a:t>14</a:t>
            </a:r>
            <a:r>
              <a:rPr lang="en-US" sz="2200" dirty="0"/>
              <a:t>C</a:t>
            </a:r>
          </a:p>
          <a:p>
            <a:pPr lvl="2">
              <a:lnSpc>
                <a:spcPct val="120000"/>
              </a:lnSpc>
            </a:pPr>
            <a:r>
              <a:rPr lang="en-US" sz="2200" dirty="0"/>
              <a:t>importance in the </a:t>
            </a:r>
            <a:r>
              <a:rPr lang="en-US" sz="2200" i="1" dirty="0"/>
              <a:t>s process.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6</a:t>
            </a:fld>
            <a:endParaRPr lang="es-MX"/>
          </a:p>
        </p:txBody>
      </p:sp>
      <p:pic>
        <p:nvPicPr>
          <p:cNvPr id="5" name="Picture 2" descr="How Old is the Milky Way ? | ESO Españ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6811" y="2131105"/>
            <a:ext cx="3114400" cy="3107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7</a:t>
            </a:fld>
            <a:endParaRPr lang="es-MX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228599" y="994980"/>
            <a:ext cx="5477719" cy="548957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Though many studies regarding </a:t>
            </a:r>
            <a:r>
              <a:rPr lang="en-US" baseline="30000" dirty="0"/>
              <a:t>26</a:t>
            </a:r>
            <a:r>
              <a:rPr lang="en-US" dirty="0"/>
              <a:t>Al has been carried out, still exist some discrepancies about its production in the interstellar medium. </a:t>
            </a:r>
          </a:p>
          <a:p>
            <a:pPr lvl="1" algn="just">
              <a:buNone/>
            </a:pPr>
            <a:endParaRPr lang="en-US" dirty="0"/>
          </a:p>
          <a:p>
            <a:pPr lvl="1" algn="just"/>
            <a:r>
              <a:rPr lang="en-US" b="1" baseline="30000" dirty="0"/>
              <a:t>28</a:t>
            </a:r>
            <a:r>
              <a:rPr lang="en-US" b="1" dirty="0"/>
              <a:t>Si(</a:t>
            </a:r>
            <a:r>
              <a:rPr lang="en-US" b="1" dirty="0" err="1"/>
              <a:t>d,α</a:t>
            </a:r>
            <a:r>
              <a:rPr lang="en-US" b="1" dirty="0"/>
              <a:t>)</a:t>
            </a:r>
            <a:r>
              <a:rPr lang="en-US" b="1" baseline="30000" dirty="0"/>
              <a:t>26</a:t>
            </a:r>
            <a:r>
              <a:rPr lang="en-US" b="1" dirty="0"/>
              <a:t>Al </a:t>
            </a:r>
            <a:endParaRPr lang="en-US" dirty="0"/>
          </a:p>
          <a:p>
            <a:pPr lvl="2" algn="just"/>
            <a:r>
              <a:rPr lang="en-US" dirty="0"/>
              <a:t>could contribute to explain the fraction of </a:t>
            </a:r>
            <a:r>
              <a:rPr lang="en-US" baseline="30000" dirty="0"/>
              <a:t>26</a:t>
            </a:r>
            <a:r>
              <a:rPr lang="en-US" dirty="0"/>
              <a:t>Mg found in meteorites, considering that not all </a:t>
            </a:r>
            <a:r>
              <a:rPr lang="en-US" baseline="30000" dirty="0"/>
              <a:t>26</a:t>
            </a:r>
            <a:r>
              <a:rPr lang="en-US" dirty="0"/>
              <a:t>Mg found, for instance in </a:t>
            </a:r>
            <a:r>
              <a:rPr lang="en-US" dirty="0" err="1"/>
              <a:t>Allende</a:t>
            </a:r>
            <a:r>
              <a:rPr lang="en-US" dirty="0"/>
              <a:t> meteorite, may be related to the previous presence of </a:t>
            </a:r>
            <a:r>
              <a:rPr lang="en-US" baseline="30000" dirty="0"/>
              <a:t>26</a:t>
            </a:r>
            <a:r>
              <a:rPr lang="en-US" dirty="0"/>
              <a:t>Al.</a:t>
            </a:r>
          </a:p>
          <a:p>
            <a:pPr lvl="1" algn="just"/>
            <a:r>
              <a:rPr lang="en-US" baseline="30000" dirty="0"/>
              <a:t>25</a:t>
            </a:r>
            <a:r>
              <a:rPr lang="en-US" dirty="0"/>
              <a:t>Mg(</a:t>
            </a:r>
            <a:r>
              <a:rPr lang="en-US" dirty="0" err="1"/>
              <a:t>p,</a:t>
            </a:r>
            <a:r>
              <a:rPr lang="en-US" dirty="0" err="1">
                <a:latin typeface="Times New Roman"/>
                <a:cs typeface="Times New Roman"/>
              </a:rPr>
              <a:t>γ</a:t>
            </a:r>
            <a:r>
              <a:rPr lang="en-US" dirty="0"/>
              <a:t>)</a:t>
            </a:r>
            <a:r>
              <a:rPr lang="en-US" baseline="30000" dirty="0"/>
              <a:t>26</a:t>
            </a:r>
            <a:r>
              <a:rPr lang="en-US" dirty="0"/>
              <a:t>Al </a:t>
            </a:r>
          </a:p>
          <a:p>
            <a:pPr lvl="2" algn="just"/>
            <a:r>
              <a:rPr lang="en-US" dirty="0"/>
              <a:t>It is not totally known which starts make the most important contribution (W-R, novae, AGB, supernovae explosion, etc.). </a:t>
            </a:r>
          </a:p>
          <a:p>
            <a:endParaRPr lang="es-MX" dirty="0"/>
          </a:p>
        </p:txBody>
      </p:sp>
      <p:sp>
        <p:nvSpPr>
          <p:cNvPr id="8" name="Marcador de número de diapositiva 4"/>
          <p:cNvSpPr txBox="1">
            <a:spLocks/>
          </p:cNvSpPr>
          <p:nvPr/>
        </p:nvSpPr>
        <p:spPr>
          <a:xfrm>
            <a:off x="708660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3C2FB6-8C16-43FC-941A-66AB364D551C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 descr="https://www.cfa.harvard.edu/~pberlind/atlas/images/w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7581" y="4622189"/>
            <a:ext cx="1991835" cy="2077294"/>
          </a:xfrm>
          <a:prstGeom prst="rect">
            <a:avLst/>
          </a:prstGeom>
          <a:noFill/>
        </p:spPr>
      </p:pic>
      <p:pic>
        <p:nvPicPr>
          <p:cNvPr id="10" name="Picture 4" descr="http://spaceindnews.wpengine.netdna-cdn.com/wp-content/uploads/2013/06/exploding-n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1661" y="2598539"/>
            <a:ext cx="2418042" cy="1934433"/>
          </a:xfrm>
          <a:prstGeom prst="rect">
            <a:avLst/>
          </a:prstGeom>
          <a:noFill/>
        </p:spPr>
      </p:pic>
      <p:pic>
        <p:nvPicPr>
          <p:cNvPr id="11" name="Picture 2" descr="http://www.scielo.org.mx/img/revistas/rmcg/v27n1/a14f1.jpg"/>
          <p:cNvPicPr>
            <a:picLocks noChangeAspect="1" noChangeArrowheads="1"/>
          </p:cNvPicPr>
          <p:nvPr/>
        </p:nvPicPr>
        <p:blipFill rotWithShape="1">
          <a:blip r:embed="rId4" cstate="print"/>
          <a:srcRect t="412" b="17179"/>
          <a:stretch/>
        </p:blipFill>
        <p:spPr bwMode="auto">
          <a:xfrm>
            <a:off x="6104310" y="208066"/>
            <a:ext cx="2520000" cy="2232000"/>
          </a:xfrm>
          <a:prstGeom prst="rect">
            <a:avLst/>
          </a:prstGeom>
          <a:noFill/>
        </p:spPr>
      </p:pic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0" y="1"/>
            <a:ext cx="5904411" cy="666205"/>
          </a:xfrm>
        </p:spPr>
        <p:txBody>
          <a:bodyPr>
            <a:normAutofit/>
          </a:bodyPr>
          <a:lstStyle/>
          <a:p>
            <a:r>
              <a:rPr lang="en-US" sz="2000" dirty="0"/>
              <a:t>Which reactions and why?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412126"/>
            <a:ext cx="9144000" cy="1813033"/>
          </a:xfrm>
        </p:spPr>
        <p:txBody>
          <a:bodyPr>
            <a:noAutofit/>
          </a:bodyPr>
          <a:lstStyle/>
          <a:p>
            <a:pPr algn="ctr"/>
            <a:r>
              <a:rPr lang="en-US" sz="7200" dirty="0"/>
              <a:t>1</a:t>
            </a:r>
            <a:r>
              <a:rPr lang="en-US" sz="7200" baseline="30000" dirty="0"/>
              <a:t>st</a:t>
            </a:r>
            <a:r>
              <a:rPr lang="en-US" sz="7200" dirty="0"/>
              <a:t> part: Reaction Production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979714"/>
          </a:xfrm>
        </p:spPr>
        <p:txBody>
          <a:bodyPr/>
          <a:lstStyle/>
          <a:p>
            <a:r>
              <a:rPr lang="en-US" dirty="0"/>
              <a:t>Neutron capture reactions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031966"/>
            <a:ext cx="5342709" cy="582603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National Institute for Nuclear Research (ININ).</a:t>
            </a:r>
          </a:p>
          <a:p>
            <a:pPr>
              <a:buNone/>
            </a:pPr>
            <a:endParaRPr lang="en-GB" dirty="0"/>
          </a:p>
          <a:p>
            <a:pPr lvl="1">
              <a:lnSpc>
                <a:spcPct val="120000"/>
              </a:lnSpc>
            </a:pPr>
            <a:r>
              <a:rPr lang="en-US" dirty="0"/>
              <a:t>The 1 MW TRIGA MARK III reactor is a pool-type research reactor with a movable core, cooled and moderated with light water.</a:t>
            </a:r>
          </a:p>
          <a:p>
            <a:pPr lvl="1">
              <a:lnSpc>
                <a:spcPct val="120000"/>
              </a:lnSpc>
              <a:buNone/>
            </a:pP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Neutrons are moderated with the maximum at 25 </a:t>
            </a:r>
            <a:r>
              <a:rPr lang="en-US" dirty="0" err="1"/>
              <a:t>meV</a:t>
            </a:r>
            <a:r>
              <a:rPr lang="en-US" dirty="0"/>
              <a:t> for a temperature of 290 K; </a:t>
            </a:r>
            <a:r>
              <a:rPr lang="en-US" dirty="0">
                <a:solidFill>
                  <a:srgbClr val="FF0000"/>
                </a:solidFill>
              </a:rPr>
              <a:t>thermal neutrons</a:t>
            </a:r>
            <a:r>
              <a:rPr lang="en-US" dirty="0"/>
              <a:t>. </a:t>
            </a:r>
          </a:p>
          <a:p>
            <a:pPr lvl="1">
              <a:lnSpc>
                <a:spcPct val="120000"/>
              </a:lnSpc>
              <a:buNone/>
            </a:pP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The structure of the core is a circular arrangement of fuel, control rods, and graphite elements.</a:t>
            </a:r>
          </a:p>
          <a:p>
            <a:pPr lvl="1">
              <a:lnSpc>
                <a:spcPct val="120000"/>
              </a:lnSpc>
              <a:buNone/>
            </a:pP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Thermal neutron fluxes of up to 3.3 × 10</a:t>
            </a:r>
            <a:r>
              <a:rPr lang="en-US" baseline="30000" dirty="0"/>
              <a:t>-13 </a:t>
            </a:r>
            <a:r>
              <a:rPr lang="en-US" dirty="0"/>
              <a:t>n/cm</a:t>
            </a:r>
            <a:r>
              <a:rPr lang="en-US" baseline="30000" dirty="0"/>
              <a:t>2</a:t>
            </a:r>
            <a:r>
              <a:rPr lang="en-US" dirty="0"/>
              <a:t>s can be reached in stationary mode.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2FB6-8C16-43FC-941A-66AB364D551C}" type="slidenum">
              <a:rPr lang="es-MX" smtClean="0"/>
              <a:pPr/>
              <a:t>9</a:t>
            </a:fld>
            <a:endParaRPr lang="es-MX"/>
          </a:p>
        </p:txBody>
      </p:sp>
      <p:pic>
        <p:nvPicPr>
          <p:cNvPr id="6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08" y="1625358"/>
            <a:ext cx="3706376" cy="45403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15732</TotalTime>
  <Words>2247</Words>
  <Application>Microsoft Office PowerPoint</Application>
  <PresentationFormat>Presentación en pantalla (4:3)</PresentationFormat>
  <Paragraphs>227</Paragraphs>
  <Slides>28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6" baseType="lpstr">
      <vt:lpstr>Arial</vt:lpstr>
      <vt:lpstr>Arial Rounded MT Bold</vt:lpstr>
      <vt:lpstr>Calibri</vt:lpstr>
      <vt:lpstr>Calibri Light</vt:lpstr>
      <vt:lpstr>Calisto MT</vt:lpstr>
      <vt:lpstr>Muli</vt:lpstr>
      <vt:lpstr>Times New Roman</vt:lpstr>
      <vt:lpstr>Tema de Office</vt:lpstr>
      <vt:lpstr>Reaching interesting reactions cross-sections by measuring radioactive recoils with AMS technique: the successful cases of 10Be, 14C and 26Al.</vt:lpstr>
      <vt:lpstr>Introduction</vt:lpstr>
      <vt:lpstr> Rough Procedure</vt:lpstr>
      <vt:lpstr>Radioisotope “candidates”</vt:lpstr>
      <vt:lpstr>Which reactions and why?</vt:lpstr>
      <vt:lpstr>Which reactions and why?</vt:lpstr>
      <vt:lpstr>Which reactions and why?</vt:lpstr>
      <vt:lpstr>1st part: Reaction Production</vt:lpstr>
      <vt:lpstr>Neutron capture reactions</vt:lpstr>
      <vt:lpstr>Targets and irradiation</vt:lpstr>
      <vt:lpstr>28Si(d,α)26Al reaction.</vt:lpstr>
      <vt:lpstr>28Si(d,α)26Al reaction experimental setup</vt:lpstr>
      <vt:lpstr>2nd part: AMS measurement</vt:lpstr>
      <vt:lpstr>The LEMA facility.</vt:lpstr>
      <vt:lpstr>Results for neutron capture reactions.                        BeO samples.</vt:lpstr>
      <vt:lpstr>Results for neutron capture reactions.                 Graphite and uracil samples.</vt:lpstr>
      <vt:lpstr>Reaction cross sections</vt:lpstr>
      <vt:lpstr> 28Si(d,α)26Al results. Al2O3 samples </vt:lpstr>
      <vt:lpstr>Summary and conclusions</vt:lpstr>
      <vt:lpstr>Thank you for your attention</vt:lpstr>
      <vt:lpstr>Presentación de PowerPoint</vt:lpstr>
      <vt:lpstr>Presentación de PowerPoint</vt:lpstr>
      <vt:lpstr>Which reactions and why?</vt:lpstr>
      <vt:lpstr>First attempt to measure 28Si(d,α)26Al reaction </vt:lpstr>
      <vt:lpstr>First attempt to measure 28Si(d,α)26Al reaction </vt:lpstr>
      <vt:lpstr>28Si(d,α)26Al results.</vt:lpstr>
      <vt:lpstr>Measure of the 26Al concentrations</vt:lpstr>
      <vt:lpstr>Improvements and further 26Al measurements.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de radioisótopos cosmogénicos apoyados con AMS y otras medidas de interés astrofísico y nuclear</dc:title>
  <dc:creator>Luis Acosta</dc:creator>
  <cp:lastModifiedBy>Luis Armando Acosta Sánchez</cp:lastModifiedBy>
  <cp:revision>415</cp:revision>
  <dcterms:created xsi:type="dcterms:W3CDTF">2015-09-14T23:49:42Z</dcterms:created>
  <dcterms:modified xsi:type="dcterms:W3CDTF">2022-07-01T02:01:53Z</dcterms:modified>
</cp:coreProperties>
</file>