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942" r:id="rId2"/>
    <p:sldId id="984" r:id="rId3"/>
    <p:sldId id="1002" r:id="rId4"/>
    <p:sldId id="986" r:id="rId5"/>
    <p:sldId id="987" r:id="rId6"/>
    <p:sldId id="977" r:id="rId7"/>
    <p:sldId id="1003" r:id="rId8"/>
    <p:sldId id="988" r:id="rId9"/>
    <p:sldId id="989" r:id="rId10"/>
    <p:sldId id="979" r:id="rId11"/>
    <p:sldId id="293" r:id="rId12"/>
    <p:sldId id="982" r:id="rId13"/>
    <p:sldId id="981" r:id="rId14"/>
    <p:sldId id="294" r:id="rId15"/>
    <p:sldId id="991" r:id="rId16"/>
    <p:sldId id="992" r:id="rId17"/>
    <p:sldId id="994" r:id="rId18"/>
    <p:sldId id="998" r:id="rId19"/>
    <p:sldId id="999" r:id="rId20"/>
    <p:sldId id="1004" r:id="rId21"/>
    <p:sldId id="995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0"/>
    <a:srgbClr val="0000CC"/>
    <a:srgbClr val="76D6FF"/>
    <a:srgbClr val="0432FF"/>
    <a:srgbClr val="00FA00"/>
    <a:srgbClr val="F30000"/>
    <a:srgbClr val="FFFC00"/>
    <a:srgbClr val="FFFAA4"/>
    <a:srgbClr val="FFF80A"/>
    <a:srgbClr val="F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1" autoAdjust="0"/>
    <p:restoredTop sz="79396" autoAdjust="0"/>
  </p:normalViewPr>
  <p:slideViewPr>
    <p:cSldViewPr snapToGrid="0">
      <p:cViewPr>
        <p:scale>
          <a:sx n="176" d="100"/>
          <a:sy n="176" d="100"/>
        </p:scale>
        <p:origin x="144" y="-3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8364E-A6CD-4749-AD2D-52C57EACD7C4}" type="datetimeFigureOut">
              <a:rPr lang="en-US" smtClean="0"/>
              <a:pPr/>
              <a:t>6/28/22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10EC7-2B60-6B4A-8C4F-5A485B3D72C9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1407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D4466-5BD1-42B5-92F1-293797F2490F}" type="datetimeFigureOut">
              <a:rPr lang="es-ES" smtClean="0"/>
              <a:pPr/>
              <a:t>28/6/22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4011DB-A251-46BB-8612-F74670CE395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74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4547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72764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0861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dirty="0" err="1"/>
              <a:t>The</a:t>
            </a:r>
            <a:r>
              <a:rPr lang="es-ES_tradnl" dirty="0"/>
              <a:t> case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15C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special</a:t>
            </a:r>
            <a:r>
              <a:rPr lang="es-ES_tradnl" baseline="0" dirty="0"/>
              <a:t> </a:t>
            </a:r>
            <a:r>
              <a:rPr lang="es-ES_tradnl" baseline="0" dirty="0" err="1"/>
              <a:t>since</a:t>
            </a:r>
            <a:r>
              <a:rPr lang="es-ES_tradnl" baseline="0" dirty="0"/>
              <a:t> </a:t>
            </a:r>
            <a:r>
              <a:rPr lang="es-ES_tradnl" baseline="0" dirty="0" err="1"/>
              <a:t>some</a:t>
            </a:r>
            <a:r>
              <a:rPr lang="es-ES_tradnl" baseline="0" dirty="0"/>
              <a:t> </a:t>
            </a:r>
            <a:r>
              <a:rPr lang="es-ES_tradnl" baseline="0" dirty="0" err="1"/>
              <a:t>high</a:t>
            </a:r>
            <a:r>
              <a:rPr lang="es-ES_tradnl" baseline="0" dirty="0"/>
              <a:t> </a:t>
            </a:r>
            <a:r>
              <a:rPr lang="es-ES_tradnl" baseline="0" dirty="0" err="1"/>
              <a:t>energy</a:t>
            </a:r>
            <a:r>
              <a:rPr lang="es-ES_tradnl" baseline="0" dirty="0"/>
              <a:t> </a:t>
            </a:r>
            <a:r>
              <a:rPr lang="es-ES_tradnl" baseline="0" dirty="0" err="1"/>
              <a:t>experiments</a:t>
            </a:r>
            <a:r>
              <a:rPr lang="es-ES_tradnl" baseline="0" dirty="0"/>
              <a:t> </a:t>
            </a:r>
            <a:r>
              <a:rPr lang="es-ES_tradnl" baseline="0" dirty="0" err="1"/>
              <a:t>have</a:t>
            </a:r>
            <a:r>
              <a:rPr lang="es-ES_tradnl" baseline="0" dirty="0"/>
              <a:t> </a:t>
            </a:r>
            <a:r>
              <a:rPr lang="es-ES_tradnl" baseline="0" dirty="0" err="1"/>
              <a:t>showed</a:t>
            </a:r>
            <a:r>
              <a:rPr lang="es-ES_tradnl" baseline="0" dirty="0"/>
              <a:t> a </a:t>
            </a:r>
            <a:r>
              <a:rPr lang="es-ES_tradnl" baseline="0" dirty="0" err="1"/>
              <a:t>large</a:t>
            </a:r>
            <a:r>
              <a:rPr lang="es-ES_tradnl" baseline="0" dirty="0"/>
              <a:t> total </a:t>
            </a:r>
            <a:r>
              <a:rPr lang="es-ES_tradnl" baseline="0" dirty="0" err="1"/>
              <a:t>interaction</a:t>
            </a:r>
            <a:r>
              <a:rPr lang="es-ES_tradnl" baseline="0" dirty="0"/>
              <a:t> </a:t>
            </a:r>
            <a:r>
              <a:rPr lang="es-ES_tradnl" baseline="0" dirty="0" err="1"/>
              <a:t>cross</a:t>
            </a:r>
            <a:r>
              <a:rPr lang="es-ES_tradnl" baseline="0" dirty="0"/>
              <a:t> </a:t>
            </a:r>
            <a:r>
              <a:rPr lang="es-ES_tradnl" baseline="0" dirty="0" err="1"/>
              <a:t>section</a:t>
            </a:r>
            <a:r>
              <a:rPr lang="es-ES_tradnl" baseline="0" dirty="0"/>
              <a:t> and a </a:t>
            </a:r>
            <a:r>
              <a:rPr lang="es-ES_tradnl" baseline="0" dirty="0" err="1"/>
              <a:t>very</a:t>
            </a:r>
            <a:r>
              <a:rPr lang="es-ES_tradnl" baseline="0" dirty="0"/>
              <a:t> </a:t>
            </a:r>
            <a:r>
              <a:rPr lang="es-ES_tradnl" baseline="0" dirty="0" err="1"/>
              <a:t>narrow</a:t>
            </a:r>
            <a:r>
              <a:rPr lang="es-ES_tradnl" baseline="0" dirty="0"/>
              <a:t> </a:t>
            </a:r>
            <a:r>
              <a:rPr lang="es-ES_tradnl" baseline="0" dirty="0" err="1"/>
              <a:t>distribution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longitudinal </a:t>
            </a:r>
            <a:r>
              <a:rPr lang="es-ES_tradnl" baseline="0" dirty="0" err="1"/>
              <a:t>component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momentum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fragments</a:t>
            </a:r>
            <a:r>
              <a:rPr lang="es-ES_tradnl" baseline="0" dirty="0"/>
              <a:t> </a:t>
            </a:r>
            <a:r>
              <a:rPr lang="es-ES_tradnl" baseline="0" dirty="0" err="1"/>
              <a:t>following</a:t>
            </a:r>
            <a:r>
              <a:rPr lang="es-ES_tradnl" baseline="0" dirty="0"/>
              <a:t> </a:t>
            </a:r>
            <a:r>
              <a:rPr lang="es-ES_tradnl" baseline="0" dirty="0" err="1"/>
              <a:t>breakup</a:t>
            </a:r>
            <a:r>
              <a:rPr lang="es-ES_tradnl" baseline="0" dirty="0"/>
              <a:t>.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was</a:t>
            </a:r>
            <a:r>
              <a:rPr lang="es-ES_tradnl" baseline="0" dirty="0"/>
              <a:t> </a:t>
            </a:r>
            <a:r>
              <a:rPr lang="es-ES_tradnl" baseline="0" dirty="0" err="1"/>
              <a:t>reported</a:t>
            </a:r>
            <a:r>
              <a:rPr lang="es-ES_tradnl" baseline="0" dirty="0"/>
              <a:t> </a:t>
            </a:r>
            <a:r>
              <a:rPr lang="es-ES_tradnl" baseline="0" dirty="0" err="1"/>
              <a:t>by</a:t>
            </a:r>
            <a:r>
              <a:rPr lang="es-ES_tradnl" baseline="0" dirty="0"/>
              <a:t> Ozawa in 2004 and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paper</a:t>
            </a:r>
            <a:r>
              <a:rPr lang="es-ES_tradnl" baseline="0" dirty="0"/>
              <a:t> </a:t>
            </a:r>
            <a:r>
              <a:rPr lang="es-ES_tradnl" baseline="0" dirty="0" err="1"/>
              <a:t>says</a:t>
            </a:r>
            <a:r>
              <a:rPr lang="es-ES_tradnl" baseline="0" dirty="0"/>
              <a:t> </a:t>
            </a:r>
            <a:r>
              <a:rPr lang="es-ES_tradnl" baseline="0" dirty="0" err="1"/>
              <a:t>that</a:t>
            </a:r>
            <a:r>
              <a:rPr lang="es-ES_tradnl" baseline="0" dirty="0"/>
              <a:t> </a:t>
            </a:r>
            <a:r>
              <a:rPr lang="es-ES_tradnl" baseline="0" dirty="0" err="1"/>
              <a:t>all</a:t>
            </a:r>
            <a:r>
              <a:rPr lang="es-ES_tradnl" baseline="0" dirty="0"/>
              <a:t> </a:t>
            </a:r>
            <a:r>
              <a:rPr lang="es-ES_tradnl" baseline="0" dirty="0" err="1"/>
              <a:t>these</a:t>
            </a:r>
            <a:r>
              <a:rPr lang="es-ES_tradnl" baseline="0" dirty="0"/>
              <a:t> </a:t>
            </a:r>
            <a:r>
              <a:rPr lang="es-ES_tradnl" baseline="0" dirty="0" err="1"/>
              <a:t>features</a:t>
            </a:r>
            <a:r>
              <a:rPr lang="es-ES_tradnl" baseline="0" dirty="0"/>
              <a:t> </a:t>
            </a:r>
            <a:r>
              <a:rPr lang="es-ES_tradnl" baseline="0" dirty="0" err="1"/>
              <a:t>would</a:t>
            </a:r>
            <a:r>
              <a:rPr lang="es-ES_tradnl" baseline="0" dirty="0"/>
              <a:t> be </a:t>
            </a:r>
            <a:r>
              <a:rPr lang="es-ES_tradnl" baseline="0" dirty="0" err="1"/>
              <a:t>consistent</a:t>
            </a:r>
            <a:r>
              <a:rPr lang="es-ES_tradnl" baseline="0" dirty="0"/>
              <a:t> </a:t>
            </a:r>
            <a:r>
              <a:rPr lang="es-ES_tradnl" baseline="0" dirty="0" err="1"/>
              <a:t>with</a:t>
            </a:r>
            <a:r>
              <a:rPr lang="es-ES_tradnl" baseline="0" dirty="0"/>
              <a:t> a </a:t>
            </a:r>
            <a:r>
              <a:rPr lang="es-ES_tradnl" baseline="0" dirty="0" err="1"/>
              <a:t>structure</a:t>
            </a:r>
            <a:r>
              <a:rPr lang="es-ES_tradnl" baseline="0" dirty="0"/>
              <a:t> </a:t>
            </a:r>
            <a:r>
              <a:rPr lang="es-ES_tradnl" baseline="0" dirty="0" err="1"/>
              <a:t>consisting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a 14C </a:t>
            </a:r>
            <a:r>
              <a:rPr lang="es-ES_tradnl" baseline="0" dirty="0" err="1"/>
              <a:t>core</a:t>
            </a:r>
            <a:r>
              <a:rPr lang="es-ES_tradnl" baseline="0" dirty="0"/>
              <a:t> plus a 1n in halo </a:t>
            </a:r>
            <a:r>
              <a:rPr lang="es-ES_tradnl" baseline="0" dirty="0" err="1"/>
              <a:t>configuration</a:t>
            </a:r>
            <a:r>
              <a:rPr lang="es-ES_tradnl" baseline="0" dirty="0"/>
              <a:t> </a:t>
            </a:r>
            <a:r>
              <a:rPr lang="es-ES_tradnl" baseline="0" dirty="0" err="1"/>
              <a:t>with</a:t>
            </a:r>
            <a:r>
              <a:rPr lang="es-ES_tradnl" baseline="0" dirty="0"/>
              <a:t> a pure s-wave as </a:t>
            </a:r>
            <a:r>
              <a:rPr lang="es-ES_tradnl" baseline="0" dirty="0" err="1"/>
              <a:t>ground</a:t>
            </a:r>
            <a:r>
              <a:rPr lang="es-ES_tradnl" baseline="0" dirty="0"/>
              <a:t> </a:t>
            </a:r>
            <a:r>
              <a:rPr lang="es-ES_tradnl" baseline="0" dirty="0" err="1"/>
              <a:t>state</a:t>
            </a:r>
            <a:r>
              <a:rPr lang="es-ES_tradnl" baseline="0" dirty="0"/>
              <a:t>, </a:t>
            </a:r>
            <a:r>
              <a:rPr lang="es-ES_tradnl" baseline="0" dirty="0" err="1"/>
              <a:t>despite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</a:t>
            </a:r>
            <a:r>
              <a:rPr lang="es-ES_tradnl" baseline="0" dirty="0" err="1"/>
              <a:t>having</a:t>
            </a:r>
            <a:r>
              <a:rPr lang="es-ES_tradnl" baseline="0" dirty="0"/>
              <a:t> a </a:t>
            </a:r>
            <a:r>
              <a:rPr lang="es-ES_tradnl" baseline="0" dirty="0" err="1"/>
              <a:t>relatively</a:t>
            </a:r>
            <a:r>
              <a:rPr lang="es-ES_tradnl" baseline="0" dirty="0"/>
              <a:t> </a:t>
            </a:r>
            <a:r>
              <a:rPr lang="es-ES_tradnl" baseline="0" dirty="0" err="1"/>
              <a:t>large</a:t>
            </a:r>
            <a:r>
              <a:rPr lang="es-ES_tradnl" baseline="0" dirty="0"/>
              <a:t> </a:t>
            </a:r>
            <a:r>
              <a:rPr lang="es-ES_tradnl" baseline="0" dirty="0" err="1"/>
              <a:t>separation</a:t>
            </a:r>
            <a:r>
              <a:rPr lang="es-ES_tradnl" baseline="0" dirty="0"/>
              <a:t> </a:t>
            </a:r>
            <a:r>
              <a:rPr lang="es-ES_tradnl" baseline="0" dirty="0" err="1"/>
              <a:t>energy</a:t>
            </a:r>
            <a:r>
              <a:rPr lang="es-ES_tradnl" baseline="0" dirty="0"/>
              <a:t> </a:t>
            </a:r>
            <a:r>
              <a:rPr lang="es-ES_tradnl" baseline="0" dirty="0" err="1"/>
              <a:t>above</a:t>
            </a:r>
            <a:r>
              <a:rPr lang="es-ES_tradnl" baseline="0" dirty="0"/>
              <a:t> 1 </a:t>
            </a:r>
            <a:r>
              <a:rPr lang="es-ES_tradnl" baseline="0" dirty="0" err="1"/>
              <a:t>MeV</a:t>
            </a:r>
            <a:r>
              <a:rPr lang="es-ES_tradnl" baseline="0" dirty="0"/>
              <a:t>. </a:t>
            </a:r>
            <a:r>
              <a:rPr lang="es-ES_tradnl" baseline="0" dirty="0" err="1"/>
              <a:t>Still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difference</a:t>
            </a:r>
            <a:r>
              <a:rPr lang="es-ES_tradnl" baseline="0" dirty="0"/>
              <a:t> </a:t>
            </a:r>
            <a:r>
              <a:rPr lang="es-ES_tradnl" baseline="0" dirty="0" err="1"/>
              <a:t>with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separation</a:t>
            </a:r>
            <a:r>
              <a:rPr lang="es-ES_tradnl" baseline="0" dirty="0"/>
              <a:t> </a:t>
            </a:r>
            <a:r>
              <a:rPr lang="es-ES_tradnl" baseline="0" dirty="0" err="1"/>
              <a:t>energy</a:t>
            </a:r>
            <a:r>
              <a:rPr lang="es-ES_tradnl" baseline="0" dirty="0"/>
              <a:t> </a:t>
            </a:r>
            <a:r>
              <a:rPr lang="es-ES_tradnl" baseline="0" dirty="0" err="1"/>
              <a:t>of</a:t>
            </a:r>
            <a:r>
              <a:rPr lang="es-ES_tradnl" baseline="0" dirty="0"/>
              <a:t> 2 </a:t>
            </a:r>
            <a:r>
              <a:rPr lang="es-ES_tradnl" baseline="0" dirty="0" err="1"/>
              <a:t>neutrons</a:t>
            </a:r>
            <a:r>
              <a:rPr lang="es-ES_tradnl" baseline="0" dirty="0"/>
              <a:t>, </a:t>
            </a:r>
            <a:r>
              <a:rPr lang="es-ES_tradnl" baseline="0" dirty="0" err="1"/>
              <a:t>which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closer</a:t>
            </a:r>
            <a:r>
              <a:rPr lang="es-ES_tradnl" baseline="0" dirty="0"/>
              <a:t> </a:t>
            </a:r>
            <a:r>
              <a:rPr lang="es-ES_tradnl" baseline="0" dirty="0" err="1"/>
              <a:t>to</a:t>
            </a:r>
            <a:r>
              <a:rPr lang="es-ES_tradnl" baseline="0" dirty="0"/>
              <a:t> 10 </a:t>
            </a:r>
            <a:r>
              <a:rPr lang="es-ES_tradnl" baseline="0" dirty="0" err="1"/>
              <a:t>MeV</a:t>
            </a:r>
            <a:r>
              <a:rPr lang="es-ES_tradnl" baseline="0" dirty="0"/>
              <a:t>, </a:t>
            </a:r>
            <a:r>
              <a:rPr lang="es-ES_tradnl" baseline="0" dirty="0" err="1"/>
              <a:t>is</a:t>
            </a:r>
            <a:r>
              <a:rPr lang="es-ES_tradnl" baseline="0" dirty="0"/>
              <a:t> considerable.</a:t>
            </a:r>
            <a:endParaRPr lang="es-ES_tradnl" dirty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3712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288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radioactive beam was produced from the impact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1.4GeV proton pulses coming from the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Psbooster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primary or production target,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extracted, mass-separated and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post-accelerated with A/q=3 up to 4.37 MeV/u;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coulomb barrier of the system 15C + 208 Pb.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15N was present as the unique contaminant after the 75ug/cm2 carbon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stripping foil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is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stable nucleus and at this energy is far from the Coulomb barrier, then it would follow a pure classic Rutherford scattering. The ratio between these two components in time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fluctuated a little but was between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 and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3%,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meaning that the radioactive yield was one order of magnitude lower than requested. </a:t>
            </a:r>
          </a:p>
          <a:p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could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run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stable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cocktail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beam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made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12C+15N+18º at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same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energy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per </a:t>
            </a:r>
            <a:r>
              <a:rPr lang="es-ES_tradnl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nucleon</a:t>
            </a:r>
            <a:r>
              <a:rPr lang="es-ES_tradnl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2722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purpose, 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used experimental set-up was the global reaction array, also called GLORIA,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is an array of silicon detectors specially designed for scattering measurements.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consist of 6 silicon telescopes, all of them tangent to a 6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cm radius sphere in which center the reaction target is placed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All of the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telescopes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made of a 40 um Delta E stage and a thicker 1 mm E stage. Both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stages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16x16 strips, which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means they work as a set of 256 pixels each with an angular resolution between 2 and 3º.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Dynamic ranges were adjusted to around 50 MeV to catch up the scattered 15C ions at ≈65 MeV lab. energy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system has an angular coverage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15 to 165º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a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continous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way with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overlapped intervals between pairs of telescopes.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geometric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efficiency is 25%.</a:t>
            </a:r>
            <a:endParaRPr lang="es-ES_tradnl" dirty="0"/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reaction targets we had two available thicknesses of 208 Pb with a purity higher than 98%: 2.1 and 1.2 mg/cm2. They were placed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a target ladder with a 30º tilt respect to the beam direction, this avoids shadowing at 90º but also introduces an asymmetry in the energy losses through the phi </a:t>
            </a:r>
            <a:r>
              <a:rPr lang="en-US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azimutal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angle. </a:t>
            </a:r>
          </a:p>
          <a:p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the thicker target 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 energy losses are enhanced but it also favors a higher reaction rate and more statistics. However,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the thin target we lose reaction rate but we avoid straggling and get a better energy resolution.</a:t>
            </a:r>
          </a:p>
          <a:p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beam tuning we also prepared an empty frame, a collimator and a silicon detector.</a:t>
            </a:r>
            <a:endParaRPr lang="es-ES_trad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252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err="1"/>
              <a:t>dRegarding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analysis</a:t>
            </a:r>
            <a:r>
              <a:rPr lang="es-ES_tradnl" baseline="0" dirty="0"/>
              <a:t>: </a:t>
            </a:r>
          </a:p>
          <a:p>
            <a:endParaRPr lang="es-ES_tradnl" baseline="0" dirty="0"/>
          </a:p>
          <a:p>
            <a:r>
              <a:rPr lang="es-ES_tradnl" baseline="0" dirty="0"/>
              <a:t>As </a:t>
            </a:r>
            <a:r>
              <a:rPr lang="es-ES_tradnl" baseline="0" dirty="0" err="1"/>
              <a:t>for</a:t>
            </a:r>
            <a:r>
              <a:rPr lang="es-ES_tradnl" baseline="0" dirty="0"/>
              <a:t> a non-</a:t>
            </a:r>
            <a:r>
              <a:rPr lang="es-ES_tradnl" baseline="0" dirty="0" err="1"/>
              <a:t>polarised</a:t>
            </a:r>
            <a:r>
              <a:rPr lang="es-ES_tradnl" baseline="0" dirty="0"/>
              <a:t> </a:t>
            </a:r>
            <a:r>
              <a:rPr lang="es-ES_tradnl" baseline="0" dirty="0" err="1"/>
              <a:t>beam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reaction</a:t>
            </a:r>
            <a:r>
              <a:rPr lang="es-ES_tradnl" baseline="0" dirty="0"/>
              <a:t> </a:t>
            </a:r>
            <a:r>
              <a:rPr lang="es-ES_tradnl" baseline="0" dirty="0" err="1"/>
              <a:t>fragments</a:t>
            </a:r>
            <a:r>
              <a:rPr lang="es-ES_tradnl" baseline="0" dirty="0"/>
              <a:t> </a:t>
            </a:r>
            <a:r>
              <a:rPr lang="es-ES_tradnl" baseline="0" dirty="0" err="1"/>
              <a:t>follow</a:t>
            </a:r>
            <a:r>
              <a:rPr lang="es-ES_tradnl" baseline="0" dirty="0"/>
              <a:t> axial </a:t>
            </a:r>
            <a:r>
              <a:rPr lang="es-ES_tradnl" baseline="0" dirty="0" err="1"/>
              <a:t>symmetry</a:t>
            </a:r>
            <a:r>
              <a:rPr lang="es-ES_tradnl" baseline="0" dirty="0"/>
              <a:t>, </a:t>
            </a:r>
            <a:r>
              <a:rPr lang="es-ES_tradnl" baseline="0" dirty="0" err="1"/>
              <a:t>we</a:t>
            </a:r>
            <a:r>
              <a:rPr lang="es-ES_tradnl" baseline="0" dirty="0"/>
              <a:t> </a:t>
            </a:r>
            <a:r>
              <a:rPr lang="es-ES_tradnl" baseline="0" dirty="0" err="1"/>
              <a:t>expect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same</a:t>
            </a:r>
            <a:r>
              <a:rPr lang="es-ES_tradnl" baseline="0" dirty="0"/>
              <a:t> </a:t>
            </a:r>
            <a:r>
              <a:rPr lang="es-ES_tradnl" baseline="0" dirty="0" err="1"/>
              <a:t>physics</a:t>
            </a:r>
            <a:r>
              <a:rPr lang="es-ES_tradnl" baseline="0" dirty="0"/>
              <a:t> to </a:t>
            </a:r>
            <a:r>
              <a:rPr lang="es-ES_tradnl" baseline="0" dirty="0" err="1"/>
              <a:t>happen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same</a:t>
            </a:r>
            <a:r>
              <a:rPr lang="es-ES_tradnl" baseline="0" dirty="0"/>
              <a:t> </a:t>
            </a:r>
            <a:r>
              <a:rPr lang="es-ES_tradnl" baseline="0" dirty="0" err="1"/>
              <a:t>scattering</a:t>
            </a:r>
            <a:r>
              <a:rPr lang="es-ES_tradnl" baseline="0" dirty="0"/>
              <a:t> </a:t>
            </a:r>
            <a:r>
              <a:rPr lang="es-ES_tradnl" baseline="0" dirty="0" err="1"/>
              <a:t>angle</a:t>
            </a:r>
            <a:r>
              <a:rPr lang="es-ES_tradnl" baseline="0" dirty="0"/>
              <a:t> #theta, and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a </a:t>
            </a:r>
            <a:r>
              <a:rPr lang="es-ES_tradnl" baseline="0" dirty="0" err="1"/>
              <a:t>cone</a:t>
            </a:r>
            <a:r>
              <a:rPr lang="es-ES_tradnl" baseline="0" dirty="0"/>
              <a:t> </a:t>
            </a:r>
            <a:r>
              <a:rPr lang="es-ES_tradnl" baseline="0" dirty="0" err="1"/>
              <a:t>like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one</a:t>
            </a:r>
            <a:r>
              <a:rPr lang="es-ES_tradnl" baseline="0" dirty="0"/>
              <a:t> </a:t>
            </a:r>
            <a:r>
              <a:rPr lang="es-ES_tradnl" baseline="0" dirty="0" err="1"/>
              <a:t>shown</a:t>
            </a:r>
            <a:r>
              <a:rPr lang="es-ES_tradnl" baseline="0" dirty="0"/>
              <a:t>, </a:t>
            </a:r>
            <a:r>
              <a:rPr lang="es-ES_tradnl" baseline="0" dirty="0" err="1"/>
              <a:t>we</a:t>
            </a:r>
            <a:r>
              <a:rPr lang="es-ES_tradnl" baseline="0" dirty="0"/>
              <a:t> divide </a:t>
            </a:r>
            <a:r>
              <a:rPr lang="es-ES_tradnl" baseline="0" dirty="0" err="1"/>
              <a:t>our</a:t>
            </a:r>
            <a:r>
              <a:rPr lang="es-ES_tradnl" baseline="0" dirty="0"/>
              <a:t> </a:t>
            </a:r>
            <a:r>
              <a:rPr lang="es-ES_tradnl" baseline="0" dirty="0" err="1"/>
              <a:t>detectors</a:t>
            </a:r>
            <a:r>
              <a:rPr lang="es-ES_tradnl" baseline="0" dirty="0"/>
              <a:t> angular </a:t>
            </a:r>
            <a:r>
              <a:rPr lang="es-ES_tradnl" baseline="0" dirty="0" err="1"/>
              <a:t>intervals</a:t>
            </a:r>
            <a:r>
              <a:rPr lang="es-ES_tradnl" baseline="0" dirty="0"/>
              <a:t> </a:t>
            </a:r>
            <a:r>
              <a:rPr lang="es-ES_tradnl" baseline="0" dirty="0" err="1"/>
              <a:t>limited</a:t>
            </a:r>
            <a:r>
              <a:rPr lang="es-ES_tradnl" baseline="0" dirty="0"/>
              <a:t> </a:t>
            </a:r>
            <a:r>
              <a:rPr lang="es-ES_tradnl" baseline="0" dirty="0" err="1"/>
              <a:t>by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intersection</a:t>
            </a:r>
            <a:r>
              <a:rPr lang="es-ES_tradnl" baseline="0" dirty="0"/>
              <a:t> </a:t>
            </a:r>
            <a:r>
              <a:rPr lang="es-ES_tradnl" baseline="0" dirty="0" err="1"/>
              <a:t>between</a:t>
            </a:r>
            <a:r>
              <a:rPr lang="es-ES_tradnl" baseline="0" dirty="0"/>
              <a:t> </a:t>
            </a:r>
            <a:r>
              <a:rPr lang="es-ES_tradnl" baseline="0" dirty="0" err="1"/>
              <a:t>two</a:t>
            </a:r>
            <a:r>
              <a:rPr lang="es-ES_tradnl" baseline="0" dirty="0"/>
              <a:t> </a:t>
            </a:r>
            <a:r>
              <a:rPr lang="es-ES_tradnl" baseline="0" dirty="0" err="1"/>
              <a:t>cones</a:t>
            </a:r>
            <a:r>
              <a:rPr lang="es-ES_tradnl" baseline="0" dirty="0"/>
              <a:t> of </a:t>
            </a:r>
            <a:r>
              <a:rPr lang="es-ES_tradnl" baseline="0" dirty="0" err="1"/>
              <a:t>different</a:t>
            </a:r>
            <a:r>
              <a:rPr lang="es-ES_tradnl" baseline="0" dirty="0"/>
              <a:t> </a:t>
            </a:r>
            <a:r>
              <a:rPr lang="es-ES_tradnl" baseline="0" dirty="0" err="1"/>
              <a:t>angle</a:t>
            </a:r>
            <a:r>
              <a:rPr lang="es-ES_tradnl" baseline="0" dirty="0"/>
              <a:t> and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detectors</a:t>
            </a:r>
            <a:r>
              <a:rPr lang="es-ES_tradnl" baseline="0" dirty="0"/>
              <a:t> </a:t>
            </a:r>
            <a:r>
              <a:rPr lang="es-ES_tradnl" baseline="0" dirty="0" err="1"/>
              <a:t>surfaces</a:t>
            </a:r>
            <a:r>
              <a:rPr lang="es-ES_tradnl" baseline="0" dirty="0"/>
              <a:t>.,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way</a:t>
            </a:r>
            <a:r>
              <a:rPr lang="es-ES_tradnl" baseline="0" dirty="0"/>
              <a:t>, and </a:t>
            </a:r>
            <a:r>
              <a:rPr lang="es-ES_tradnl" baseline="0" dirty="0" err="1"/>
              <a:t>despite</a:t>
            </a:r>
            <a:r>
              <a:rPr lang="es-ES_tradnl" baseline="0" dirty="0"/>
              <a:t> of </a:t>
            </a:r>
            <a:r>
              <a:rPr lang="es-ES_tradnl" baseline="0" dirty="0" err="1"/>
              <a:t>having</a:t>
            </a:r>
            <a:r>
              <a:rPr lang="es-ES_tradnl" baseline="0" dirty="0"/>
              <a:t> </a:t>
            </a:r>
            <a:r>
              <a:rPr lang="es-ES_tradnl" baseline="0" dirty="0" err="1"/>
              <a:t>an</a:t>
            </a:r>
            <a:r>
              <a:rPr lang="es-ES_tradnl" baseline="0" dirty="0"/>
              <a:t> </a:t>
            </a:r>
            <a:r>
              <a:rPr lang="es-ES_tradnl" baseline="0" dirty="0" err="1"/>
              <a:t>asymmetry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energy</a:t>
            </a:r>
            <a:r>
              <a:rPr lang="es-ES_tradnl" baseline="0" dirty="0"/>
              <a:t> </a:t>
            </a:r>
            <a:r>
              <a:rPr lang="es-ES_tradnl" baseline="0" dirty="0" err="1"/>
              <a:t>losses</a:t>
            </a:r>
            <a:r>
              <a:rPr lang="es-ES_tradnl" baseline="0" dirty="0"/>
              <a:t>, </a:t>
            </a:r>
            <a:r>
              <a:rPr lang="es-ES_tradnl" baseline="0" dirty="0" err="1"/>
              <a:t>we</a:t>
            </a:r>
            <a:r>
              <a:rPr lang="es-ES_tradnl" baseline="0" dirty="0"/>
              <a:t> can sum </a:t>
            </a:r>
            <a:r>
              <a:rPr lang="es-ES_tradnl" baseline="0" dirty="0" err="1"/>
              <a:t>statistics</a:t>
            </a:r>
            <a:r>
              <a:rPr lang="es-ES_tradnl" baseline="0" dirty="0"/>
              <a:t> </a:t>
            </a:r>
            <a:r>
              <a:rPr lang="es-ES_tradnl" baseline="0" dirty="0" err="1"/>
              <a:t>keeping</a:t>
            </a:r>
            <a:r>
              <a:rPr lang="es-ES_tradnl" baseline="0" dirty="0"/>
              <a:t> a </a:t>
            </a:r>
            <a:r>
              <a:rPr lang="es-ES_tradnl" baseline="0" dirty="0" err="1"/>
              <a:t>reasonable</a:t>
            </a:r>
            <a:r>
              <a:rPr lang="es-ES_tradnl" baseline="0" dirty="0"/>
              <a:t> </a:t>
            </a:r>
            <a:r>
              <a:rPr lang="es-ES_tradnl" baseline="0" dirty="0" err="1"/>
              <a:t>resolution</a:t>
            </a:r>
            <a:r>
              <a:rPr lang="es-ES_tradnl" baseline="0" dirty="0"/>
              <a:t>. </a:t>
            </a:r>
          </a:p>
          <a:p>
            <a:endParaRPr lang="es-ES_tradnl" baseline="0" dirty="0"/>
          </a:p>
          <a:p>
            <a:r>
              <a:rPr lang="es-ES_tradnl" baseline="0" dirty="0"/>
              <a:t>In </a:t>
            </a:r>
            <a:r>
              <a:rPr lang="es-ES_tradnl" baseline="0" dirty="0" err="1"/>
              <a:t>the</a:t>
            </a:r>
            <a:r>
              <a:rPr lang="es-ES_tradnl" baseline="0" dirty="0"/>
              <a:t> 2D/</a:t>
            </a:r>
            <a:r>
              <a:rPr lang="es-ES_tradnl" baseline="0" dirty="0" err="1"/>
              <a:t>mass</a:t>
            </a:r>
            <a:r>
              <a:rPr lang="es-ES_tradnl" baseline="0" dirty="0"/>
              <a:t> </a:t>
            </a:r>
            <a:r>
              <a:rPr lang="es-ES_tradnl" baseline="0" dirty="0" err="1"/>
              <a:t>spectra</a:t>
            </a:r>
            <a:r>
              <a:rPr lang="es-ES_tradnl" baseline="0" dirty="0"/>
              <a:t> </a:t>
            </a:r>
            <a:r>
              <a:rPr lang="es-ES_tradnl" baseline="0" dirty="0" err="1"/>
              <a:t>plots</a:t>
            </a:r>
            <a:r>
              <a:rPr lang="es-ES_tradnl" baseline="0" dirty="0"/>
              <a:t> </a:t>
            </a:r>
            <a:r>
              <a:rPr lang="es-ES_tradnl" baseline="0" dirty="0" err="1"/>
              <a:t>from</a:t>
            </a:r>
            <a:r>
              <a:rPr lang="es-ES_tradnl" baseline="0" dirty="0"/>
              <a:t> </a:t>
            </a:r>
            <a:r>
              <a:rPr lang="es-ES_tradnl" baseline="0" dirty="0" err="1"/>
              <a:t>this</a:t>
            </a:r>
            <a:r>
              <a:rPr lang="es-ES_tradnl" baseline="0" dirty="0"/>
              <a:t> angular </a:t>
            </a:r>
            <a:r>
              <a:rPr lang="es-ES_tradnl" baseline="0" dirty="0" err="1"/>
              <a:t>sectors</a:t>
            </a:r>
            <a:r>
              <a:rPr lang="es-ES_tradnl" baseline="0" dirty="0"/>
              <a:t>, </a:t>
            </a:r>
            <a:r>
              <a:rPr lang="es-ES_tradnl" baseline="0" dirty="0" err="1"/>
              <a:t>we</a:t>
            </a:r>
            <a:r>
              <a:rPr lang="es-ES_tradnl" baseline="0" dirty="0"/>
              <a:t> can </a:t>
            </a:r>
            <a:r>
              <a:rPr lang="es-ES_tradnl" baseline="0" dirty="0" err="1"/>
              <a:t>appreciate</a:t>
            </a:r>
            <a:r>
              <a:rPr lang="es-ES_tradnl" baseline="0" dirty="0"/>
              <a:t> </a:t>
            </a:r>
            <a:r>
              <a:rPr lang="es-ES_tradnl" baseline="0" dirty="0" err="1"/>
              <a:t>several</a:t>
            </a:r>
            <a:r>
              <a:rPr lang="es-ES_tradnl" baseline="0" dirty="0"/>
              <a:t> </a:t>
            </a:r>
            <a:r>
              <a:rPr lang="es-ES_tradnl" baseline="0" dirty="0" err="1"/>
              <a:t>effects</a:t>
            </a:r>
            <a:r>
              <a:rPr lang="es-ES_tradnl" baseline="0" dirty="0"/>
              <a:t>.</a:t>
            </a:r>
          </a:p>
          <a:p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two</a:t>
            </a:r>
            <a:r>
              <a:rPr lang="es-ES_tradnl" baseline="0" dirty="0"/>
              <a:t> </a:t>
            </a:r>
            <a:r>
              <a:rPr lang="es-ES_tradnl" baseline="0" dirty="0" err="1"/>
              <a:t>elastic</a:t>
            </a:r>
            <a:r>
              <a:rPr lang="es-ES_tradnl" baseline="0" dirty="0"/>
              <a:t> </a:t>
            </a:r>
            <a:r>
              <a:rPr lang="es-ES_tradnl" baseline="0" dirty="0" err="1"/>
              <a:t>scattered</a:t>
            </a:r>
            <a:r>
              <a:rPr lang="es-ES_tradnl" baseline="0" dirty="0"/>
              <a:t> </a:t>
            </a:r>
            <a:r>
              <a:rPr lang="es-ES_tradnl" baseline="0" dirty="0" err="1"/>
              <a:t>ions</a:t>
            </a:r>
            <a:r>
              <a:rPr lang="es-ES_tradnl" baseline="0" dirty="0"/>
              <a:t> </a:t>
            </a:r>
            <a:r>
              <a:rPr lang="es-ES_tradnl" baseline="0" dirty="0" err="1"/>
              <a:t>with</a:t>
            </a:r>
            <a:r>
              <a:rPr lang="es-ES_tradnl" baseline="0" dirty="0"/>
              <a:t> </a:t>
            </a:r>
            <a:r>
              <a:rPr lang="es-ES_tradnl" baseline="0" dirty="0" err="1"/>
              <a:t>some</a:t>
            </a:r>
            <a:r>
              <a:rPr lang="es-ES_tradnl" baseline="0" dirty="0"/>
              <a:t> </a:t>
            </a:r>
            <a:r>
              <a:rPr lang="es-ES_tradnl" baseline="0" dirty="0" err="1"/>
              <a:t>characteristic</a:t>
            </a:r>
            <a:r>
              <a:rPr lang="es-ES_tradnl" baseline="0" dirty="0"/>
              <a:t> </a:t>
            </a:r>
            <a:r>
              <a:rPr lang="es-ES_tradnl" baseline="0" dirty="0" err="1"/>
              <a:t>features</a:t>
            </a:r>
            <a:r>
              <a:rPr lang="es-ES_tradnl" baseline="0" dirty="0"/>
              <a:t> </a:t>
            </a:r>
            <a:r>
              <a:rPr lang="es-ES_tradnl" baseline="0" dirty="0" err="1"/>
              <a:t>such</a:t>
            </a:r>
            <a:r>
              <a:rPr lang="es-ES_tradnl" baseline="0" dirty="0"/>
              <a:t> as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stragglin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reaction</a:t>
            </a:r>
            <a:r>
              <a:rPr lang="es-ES_tradnl" baseline="0" dirty="0"/>
              <a:t> target (</a:t>
            </a:r>
            <a:r>
              <a:rPr lang="es-ES_tradnl" baseline="0" dirty="0" err="1"/>
              <a:t>that</a:t>
            </a:r>
            <a:r>
              <a:rPr lang="es-ES_tradnl" baseline="0" dirty="0"/>
              <a:t> shows up as a </a:t>
            </a:r>
            <a:r>
              <a:rPr lang="es-ES_tradnl" baseline="0" dirty="0" err="1"/>
              <a:t>long</a:t>
            </a:r>
            <a:r>
              <a:rPr lang="es-ES_tradnl" baseline="0" dirty="0"/>
              <a:t> </a:t>
            </a:r>
            <a:r>
              <a:rPr lang="es-ES_tradnl" baseline="0" dirty="0" err="1"/>
              <a:t>tail</a:t>
            </a:r>
            <a:r>
              <a:rPr lang="es-ES_tradnl" baseline="0" dirty="0"/>
              <a:t> </a:t>
            </a:r>
            <a:r>
              <a:rPr lang="es-ES_tradnl" baseline="0" dirty="0" err="1"/>
              <a:t>towards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left</a:t>
            </a:r>
            <a:r>
              <a:rPr lang="es-ES_tradnl" baseline="0" dirty="0"/>
              <a:t> </a:t>
            </a:r>
            <a:r>
              <a:rPr lang="es-ES_tradnl" baseline="0" dirty="0" err="1"/>
              <a:t>side</a:t>
            </a:r>
            <a:r>
              <a:rPr lang="es-ES_tradnl" baseline="0" dirty="0"/>
              <a:t>),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channeling</a:t>
            </a:r>
            <a:r>
              <a:rPr lang="es-ES_tradnl" baseline="0" dirty="0"/>
              <a:t> </a:t>
            </a:r>
            <a:r>
              <a:rPr lang="es-ES_tradnl" baseline="0" dirty="0" err="1"/>
              <a:t>through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channels</a:t>
            </a:r>
            <a:r>
              <a:rPr lang="es-ES_tradnl" baseline="0" dirty="0"/>
              <a:t> of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silicon</a:t>
            </a:r>
            <a:r>
              <a:rPr lang="es-ES_tradnl" baseline="0" dirty="0"/>
              <a:t> </a:t>
            </a:r>
            <a:r>
              <a:rPr lang="es-ES_tradnl" baseline="0" dirty="0" err="1"/>
              <a:t>lattice</a:t>
            </a:r>
            <a:r>
              <a:rPr lang="es-ES_tradnl" baseline="0" dirty="0"/>
              <a:t> (as a </a:t>
            </a:r>
            <a:r>
              <a:rPr lang="es-ES_tradnl" baseline="0" dirty="0" err="1"/>
              <a:t>tail</a:t>
            </a:r>
            <a:r>
              <a:rPr lang="es-ES_tradnl" baseline="0" dirty="0"/>
              <a:t> </a:t>
            </a:r>
            <a:r>
              <a:rPr lang="es-ES_tradnl" baseline="0" dirty="0" err="1"/>
              <a:t>downwards</a:t>
            </a:r>
            <a:r>
              <a:rPr lang="es-ES_tradnl" baseline="0" dirty="0"/>
              <a:t>) </a:t>
            </a:r>
            <a:r>
              <a:rPr lang="es-ES_tradnl" baseline="0" dirty="0" err="1"/>
              <a:t>or</a:t>
            </a:r>
            <a:r>
              <a:rPr lang="es-ES_tradnl" baseline="0" dirty="0"/>
              <a:t> </a:t>
            </a:r>
            <a:r>
              <a:rPr lang="es-ES_tradnl" baseline="0" dirty="0" err="1"/>
              <a:t>some</a:t>
            </a:r>
            <a:r>
              <a:rPr lang="es-ES_tradnl" baseline="0" dirty="0"/>
              <a:t> </a:t>
            </a:r>
            <a:r>
              <a:rPr lang="es-ES_tradnl" baseline="0" dirty="0" err="1"/>
              <a:t>charge</a:t>
            </a:r>
            <a:r>
              <a:rPr lang="es-ES_tradnl" baseline="0" dirty="0"/>
              <a:t> </a:t>
            </a:r>
            <a:r>
              <a:rPr lang="es-ES_tradnl" baseline="0" dirty="0" err="1"/>
              <a:t>charing</a:t>
            </a:r>
            <a:r>
              <a:rPr lang="es-ES_tradnl" baseline="0" dirty="0"/>
              <a:t> </a:t>
            </a:r>
            <a:r>
              <a:rPr lang="es-ES_tradnl" baseline="0" dirty="0" err="1"/>
              <a:t>events</a:t>
            </a:r>
            <a:r>
              <a:rPr lang="es-ES_tradnl" baseline="0" dirty="0"/>
              <a:t> (hits in </a:t>
            </a:r>
            <a:r>
              <a:rPr lang="es-ES_tradnl" baseline="0" dirty="0" err="1"/>
              <a:t>between</a:t>
            </a:r>
            <a:r>
              <a:rPr lang="es-ES_tradnl" baseline="0" dirty="0"/>
              <a:t> </a:t>
            </a:r>
            <a:r>
              <a:rPr lang="es-ES_tradnl" baseline="0" dirty="0" err="1"/>
              <a:t>strips</a:t>
            </a:r>
            <a:r>
              <a:rPr lang="es-ES_tradnl" baseline="0" dirty="0"/>
              <a:t>).</a:t>
            </a:r>
          </a:p>
          <a:p>
            <a:endParaRPr lang="es-ES_tradnl" baseline="0" dirty="0"/>
          </a:p>
          <a:p>
            <a:r>
              <a:rPr lang="es-ES_tradnl" baseline="0" dirty="0" err="1"/>
              <a:t>On</a:t>
            </a:r>
            <a:r>
              <a:rPr lang="es-ES_tradnl" baseline="0" dirty="0"/>
              <a:t> </a:t>
            </a:r>
            <a:r>
              <a:rPr lang="es-ES_tradnl" baseline="0" dirty="0" err="1"/>
              <a:t>one</a:t>
            </a:r>
            <a:r>
              <a:rPr lang="es-ES_tradnl" baseline="0" dirty="0"/>
              <a:t> </a:t>
            </a:r>
            <a:r>
              <a:rPr lang="es-ES_tradnl" baseline="0" dirty="0" err="1"/>
              <a:t>hand</a:t>
            </a:r>
            <a:r>
              <a:rPr lang="es-ES_tradnl" baseline="0" dirty="0"/>
              <a:t>,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presence</a:t>
            </a:r>
            <a:r>
              <a:rPr lang="es-ES_tradnl" baseline="0" dirty="0"/>
              <a:t> of 15N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an</a:t>
            </a:r>
            <a:r>
              <a:rPr lang="es-ES_tradnl" baseline="0" dirty="0"/>
              <a:t> </a:t>
            </a:r>
            <a:r>
              <a:rPr lang="es-ES_tradnl" baseline="0" dirty="0" err="1"/>
              <a:t>advantage</a:t>
            </a:r>
            <a:r>
              <a:rPr lang="es-ES_tradnl" baseline="0" dirty="0"/>
              <a:t> </a:t>
            </a:r>
            <a:r>
              <a:rPr lang="es-ES_tradnl" baseline="0" dirty="0" err="1"/>
              <a:t>since</a:t>
            </a:r>
            <a:r>
              <a:rPr lang="es-ES_tradnl" baseline="0" dirty="0"/>
              <a:t> </a:t>
            </a:r>
            <a:r>
              <a:rPr lang="es-ES_tradnl" baseline="0" dirty="0" err="1"/>
              <a:t>it</a:t>
            </a:r>
            <a:r>
              <a:rPr lang="es-ES_tradnl" baseline="0" dirty="0"/>
              <a:t> </a:t>
            </a:r>
            <a:r>
              <a:rPr lang="es-ES_tradnl" baseline="0" dirty="0" err="1"/>
              <a:t>follows</a:t>
            </a:r>
            <a:r>
              <a:rPr lang="es-ES_tradnl" baseline="0" dirty="0"/>
              <a:t> </a:t>
            </a:r>
            <a:r>
              <a:rPr lang="es-ES_tradnl" baseline="0" dirty="0" err="1"/>
              <a:t>pure</a:t>
            </a:r>
            <a:r>
              <a:rPr lang="es-ES_tradnl" baseline="0" dirty="0"/>
              <a:t> Rutherford </a:t>
            </a:r>
            <a:r>
              <a:rPr lang="es-ES_tradnl" baseline="0" dirty="0" err="1"/>
              <a:t>scattering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r>
              <a:rPr lang="es-ES_tradnl" baseline="0" dirty="0"/>
              <a:t> </a:t>
            </a:r>
            <a:r>
              <a:rPr lang="es-ES_tradnl" baseline="0" dirty="0" err="1"/>
              <a:t>being</a:t>
            </a:r>
            <a:r>
              <a:rPr lang="es-ES_tradnl" baseline="0" dirty="0"/>
              <a:t> </a:t>
            </a:r>
            <a:r>
              <a:rPr lang="es-ES_tradnl" baseline="0" dirty="0" err="1"/>
              <a:t>far</a:t>
            </a:r>
            <a:r>
              <a:rPr lang="es-ES_tradnl" baseline="0" dirty="0"/>
              <a:t> </a:t>
            </a:r>
            <a:r>
              <a:rPr lang="es-ES_tradnl" baseline="0" dirty="0" err="1"/>
              <a:t>from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Coulomb </a:t>
            </a:r>
            <a:r>
              <a:rPr lang="es-ES_tradnl" baseline="0" dirty="0" err="1"/>
              <a:t>barrier</a:t>
            </a:r>
            <a:r>
              <a:rPr lang="es-ES_tradnl" baseline="0" dirty="0"/>
              <a:t> and </a:t>
            </a:r>
            <a:r>
              <a:rPr lang="es-ES_tradnl" baseline="0" dirty="0" err="1"/>
              <a:t>dividing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integral of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carbon</a:t>
            </a:r>
            <a:r>
              <a:rPr lang="es-ES_tradnl" baseline="0" dirty="0"/>
              <a:t> </a:t>
            </a:r>
            <a:r>
              <a:rPr lang="es-ES_tradnl" baseline="0" dirty="0" err="1"/>
              <a:t>elastic</a:t>
            </a:r>
            <a:r>
              <a:rPr lang="es-ES_tradnl" baseline="0" dirty="0"/>
              <a:t> </a:t>
            </a:r>
            <a:r>
              <a:rPr lang="es-ES_tradnl" baseline="0" dirty="0" err="1"/>
              <a:t>peak</a:t>
            </a:r>
            <a:r>
              <a:rPr lang="es-ES_tradnl" baseline="0" dirty="0"/>
              <a:t> </a:t>
            </a:r>
            <a:r>
              <a:rPr lang="es-ES_tradnl" baseline="0" dirty="0" err="1"/>
              <a:t>by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nitrogen</a:t>
            </a:r>
            <a:r>
              <a:rPr lang="es-ES_tradnl" baseline="0" dirty="0"/>
              <a:t> </a:t>
            </a:r>
            <a:r>
              <a:rPr lang="es-ES_tradnl" baseline="0" dirty="0" err="1"/>
              <a:t>one</a:t>
            </a:r>
            <a:r>
              <a:rPr lang="es-ES_tradnl" baseline="0" dirty="0"/>
              <a:t>, </a:t>
            </a:r>
            <a:r>
              <a:rPr lang="es-ES_tradnl" baseline="0" dirty="0" err="1"/>
              <a:t>one</a:t>
            </a:r>
            <a:r>
              <a:rPr lang="es-ES_tradnl" baseline="0" dirty="0"/>
              <a:t> </a:t>
            </a:r>
            <a:r>
              <a:rPr lang="es-ES_tradnl" baseline="0" dirty="0" err="1"/>
              <a:t>gets</a:t>
            </a:r>
            <a:r>
              <a:rPr lang="es-ES_tradnl" baseline="0" dirty="0"/>
              <a:t> a </a:t>
            </a:r>
            <a:r>
              <a:rPr lang="es-ES_tradnl" baseline="0" dirty="0" err="1"/>
              <a:t>point</a:t>
            </a:r>
            <a:r>
              <a:rPr lang="es-ES_tradnl" baseline="0" dirty="0"/>
              <a:t> </a:t>
            </a:r>
            <a:r>
              <a:rPr lang="es-ES_tradnl" baseline="0" dirty="0" err="1"/>
              <a:t>proportional</a:t>
            </a:r>
            <a:r>
              <a:rPr lang="es-ES_tradnl" baseline="0" dirty="0"/>
              <a:t> to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carbon</a:t>
            </a:r>
            <a:r>
              <a:rPr lang="es-ES_tradnl" baseline="0" dirty="0"/>
              <a:t> </a:t>
            </a:r>
            <a:r>
              <a:rPr lang="es-ES_tradnl" baseline="0" dirty="0" err="1"/>
              <a:t>elastic</a:t>
            </a:r>
            <a:r>
              <a:rPr lang="es-ES_tradnl" baseline="0" dirty="0"/>
              <a:t> </a:t>
            </a:r>
            <a:r>
              <a:rPr lang="es-ES_tradnl" baseline="0" dirty="0" err="1"/>
              <a:t>cross-section</a:t>
            </a:r>
            <a:r>
              <a:rPr lang="es-ES_tradnl" baseline="0" dirty="0"/>
              <a:t> </a:t>
            </a:r>
            <a:r>
              <a:rPr lang="es-ES_tradnl" baseline="0" dirty="0" err="1"/>
              <a:t>normalized</a:t>
            </a:r>
            <a:r>
              <a:rPr lang="es-ES_tradnl" baseline="0" dirty="0"/>
              <a:t> </a:t>
            </a:r>
            <a:r>
              <a:rPr lang="es-ES_tradnl" baseline="0" dirty="0" err="1"/>
              <a:t>by</a:t>
            </a:r>
            <a:r>
              <a:rPr lang="es-ES_tradnl" baseline="0" dirty="0"/>
              <a:t> Rutherford </a:t>
            </a:r>
            <a:r>
              <a:rPr lang="es-ES_tradnl" baseline="0" dirty="0" err="1"/>
              <a:t>indpendent</a:t>
            </a:r>
            <a:r>
              <a:rPr lang="es-ES_tradnl" baseline="0" dirty="0"/>
              <a:t> of </a:t>
            </a:r>
            <a:r>
              <a:rPr lang="es-ES_tradnl" baseline="0" dirty="0" err="1"/>
              <a:t>the</a:t>
            </a:r>
            <a:r>
              <a:rPr lang="es-ES_tradnl" baseline="0" dirty="0"/>
              <a:t> pixel </a:t>
            </a:r>
            <a:r>
              <a:rPr lang="es-ES_tradnl" baseline="0" dirty="0" err="1"/>
              <a:t>angle</a:t>
            </a:r>
            <a:r>
              <a:rPr lang="es-ES_tradnl" baseline="0" dirty="0"/>
              <a:t> and </a:t>
            </a:r>
            <a:r>
              <a:rPr lang="es-ES_tradnl" baseline="0" dirty="0" err="1"/>
              <a:t>solid</a:t>
            </a:r>
            <a:r>
              <a:rPr lang="es-ES_tradnl" baseline="0" dirty="0"/>
              <a:t> </a:t>
            </a:r>
            <a:r>
              <a:rPr lang="es-ES_tradnl" baseline="0" dirty="0" err="1"/>
              <a:t>angle</a:t>
            </a:r>
            <a:r>
              <a:rPr lang="es-ES_tradnl" baseline="0" dirty="0"/>
              <a:t>, </a:t>
            </a:r>
            <a:r>
              <a:rPr lang="es-ES_tradnl" baseline="0" dirty="0" err="1"/>
              <a:t>since</a:t>
            </a:r>
            <a:r>
              <a:rPr lang="es-ES_tradnl" baseline="0" dirty="0"/>
              <a:t> </a:t>
            </a:r>
            <a:r>
              <a:rPr lang="es-ES_tradnl" baseline="0" dirty="0" err="1"/>
              <a:t>both</a:t>
            </a:r>
            <a:r>
              <a:rPr lang="es-ES_tradnl" baseline="0" dirty="0"/>
              <a:t> are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exactly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same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two</a:t>
            </a:r>
            <a:r>
              <a:rPr lang="es-ES_tradnl" baseline="0" dirty="0"/>
              <a:t> </a:t>
            </a:r>
            <a:r>
              <a:rPr lang="es-ES_tradnl" baseline="0" dirty="0" err="1"/>
              <a:t>isotoped</a:t>
            </a:r>
            <a:r>
              <a:rPr lang="es-ES_tradnl" baseline="0" dirty="0"/>
              <a:t>. </a:t>
            </a:r>
            <a:r>
              <a:rPr lang="es-ES_tradnl" baseline="0" dirty="0" err="1"/>
              <a:t>Apart</a:t>
            </a:r>
            <a:r>
              <a:rPr lang="es-ES_tradnl" baseline="0" dirty="0"/>
              <a:t> of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one</a:t>
            </a:r>
            <a:r>
              <a:rPr lang="es-ES_tradnl" baseline="0" dirty="0"/>
              <a:t> </a:t>
            </a:r>
            <a:r>
              <a:rPr lang="es-ES_tradnl" baseline="0" dirty="0" err="1"/>
              <a:t>needs</a:t>
            </a:r>
            <a:r>
              <a:rPr lang="es-ES_tradnl" baseline="0" dirty="0"/>
              <a:t> to </a:t>
            </a:r>
            <a:r>
              <a:rPr lang="es-ES_tradnl" baseline="0" dirty="0" err="1"/>
              <a:t>know</a:t>
            </a:r>
            <a:r>
              <a:rPr lang="es-ES_tradnl" baseline="0" dirty="0"/>
              <a:t> </a:t>
            </a:r>
            <a:r>
              <a:rPr lang="es-ES_tradnl" baseline="0" dirty="0" err="1"/>
              <a:t>which</a:t>
            </a:r>
            <a:r>
              <a:rPr lang="es-ES_tradnl" baseline="0" dirty="0"/>
              <a:t> </a:t>
            </a:r>
            <a:r>
              <a:rPr lang="es-ES_tradnl" baseline="0" dirty="0" err="1"/>
              <a:t>angle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this</a:t>
            </a:r>
            <a:r>
              <a:rPr lang="es-ES_tradnl" baseline="0" dirty="0"/>
              <a:t> so </a:t>
            </a:r>
            <a:r>
              <a:rPr lang="es-ES_tradnl" baseline="0" dirty="0" err="1"/>
              <a:t>you</a:t>
            </a:r>
            <a:r>
              <a:rPr lang="es-ES_tradnl" baseline="0" dirty="0"/>
              <a:t> </a:t>
            </a:r>
            <a:r>
              <a:rPr lang="es-ES_tradnl" baseline="0" dirty="0" err="1"/>
              <a:t>put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corresponding</a:t>
            </a:r>
            <a:r>
              <a:rPr lang="es-ES_tradnl" baseline="0" dirty="0"/>
              <a:t> </a:t>
            </a:r>
            <a:r>
              <a:rPr lang="es-ES_tradnl" baseline="0" dirty="0" err="1"/>
              <a:t>cross</a:t>
            </a:r>
            <a:r>
              <a:rPr lang="es-ES_tradnl" baseline="0" dirty="0"/>
              <a:t> </a:t>
            </a:r>
            <a:r>
              <a:rPr lang="es-ES_tradnl" baseline="0" dirty="0" err="1"/>
              <a:t>section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proper</a:t>
            </a:r>
            <a:r>
              <a:rPr lang="es-ES_tradnl" baseline="0" dirty="0"/>
              <a:t> position of </a:t>
            </a:r>
            <a:r>
              <a:rPr lang="es-ES_tradnl" baseline="0" dirty="0" err="1"/>
              <a:t>the</a:t>
            </a:r>
            <a:r>
              <a:rPr lang="es-ES_tradnl" baseline="0" dirty="0"/>
              <a:t> angular </a:t>
            </a:r>
            <a:r>
              <a:rPr lang="es-ES_tradnl" baseline="0" dirty="0" err="1"/>
              <a:t>distribution</a:t>
            </a:r>
            <a:r>
              <a:rPr lang="es-ES_tradnl" baseline="0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E2A18-9EE0-3A43-B31D-084E0E200D15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523095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6015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R_rp</a:t>
            </a:r>
            <a:r>
              <a:rPr lang="es-ES" dirty="0"/>
              <a:t> = vector  de las coordenadas el punto de reacción.</a:t>
            </a:r>
          </a:p>
          <a:p>
            <a:r>
              <a:rPr lang="es-ES" dirty="0"/>
              <a:t>T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time of </a:t>
            </a:r>
            <a:r>
              <a:rPr lang="es-ES" dirty="0" err="1"/>
              <a:t>measurement</a:t>
            </a:r>
            <a:endParaRPr lang="es-ES" dirty="0"/>
          </a:p>
          <a:p>
            <a:r>
              <a:rPr lang="es-ES" dirty="0" err="1"/>
              <a:t>Sigma_Pb</a:t>
            </a:r>
            <a:r>
              <a:rPr lang="es-ES" dirty="0"/>
              <a:t> = densidad superficial , </a:t>
            </a:r>
            <a:r>
              <a:rPr lang="es-ES" dirty="0" err="1"/>
              <a:t>SigmaPb</a:t>
            </a:r>
            <a:r>
              <a:rPr lang="es-ES" dirty="0"/>
              <a:t> = 3.29x1028m-3 x </a:t>
            </a:r>
            <a:r>
              <a:rPr lang="es-ES" dirty="0" err="1"/>
              <a:t>leff</a:t>
            </a:r>
            <a:r>
              <a:rPr lang="es-ES" dirty="0"/>
              <a:t>; donde </a:t>
            </a:r>
            <a:r>
              <a:rPr lang="es-ES" dirty="0" err="1"/>
              <a:t>leff</a:t>
            </a:r>
            <a:r>
              <a:rPr lang="es-ES" dirty="0"/>
              <a:t> = 1.32 x10-6 m </a:t>
            </a:r>
            <a:r>
              <a:rPr lang="es-ES"/>
              <a:t>/cos30º (=0.87) = 1,5 x10-6 m</a:t>
            </a:r>
            <a:endParaRPr lang="es-ES" dirty="0"/>
          </a:p>
          <a:p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symmetry</a:t>
            </a:r>
            <a:r>
              <a:rPr lang="es-ES" dirty="0"/>
              <a:t> axis</a:t>
            </a:r>
          </a:p>
          <a:p>
            <a:r>
              <a:rPr lang="es-ES" dirty="0"/>
              <a:t>15N in </a:t>
            </a:r>
            <a:r>
              <a:rPr lang="es-ES" dirty="0" err="1"/>
              <a:t>telescopes</a:t>
            </a:r>
            <a:r>
              <a:rPr lang="es-ES" dirty="0"/>
              <a:t> A and B </a:t>
            </a:r>
            <a:r>
              <a:rPr lang="es-ES" dirty="0" err="1"/>
              <a:t>huge</a:t>
            </a:r>
            <a:r>
              <a:rPr lang="es-ES" dirty="0"/>
              <a:t> </a:t>
            </a:r>
            <a:r>
              <a:rPr lang="es-ES" dirty="0" err="1"/>
              <a:t>sensitivity</a:t>
            </a:r>
            <a:r>
              <a:rPr lang="es-ES" dirty="0"/>
              <a:t> </a:t>
            </a:r>
            <a:r>
              <a:rPr lang="es-ES" dirty="0" err="1"/>
              <a:t>due</a:t>
            </a:r>
            <a:r>
              <a:rPr lang="es-ES" dirty="0"/>
              <a:t> to [sin(</a:t>
            </a:r>
            <a:r>
              <a:rPr lang="es-ES" dirty="0" err="1"/>
              <a:t>thetaCM</a:t>
            </a:r>
            <a:r>
              <a:rPr lang="es-ES" dirty="0"/>
              <a:t>/2)]-4</a:t>
            </a:r>
          </a:p>
          <a:p>
            <a:r>
              <a:rPr lang="es-ES" dirty="0" err="1"/>
              <a:t>Coordinates</a:t>
            </a:r>
            <a:r>
              <a:rPr lang="es-ES" dirty="0"/>
              <a:t> X</a:t>
            </a:r>
            <a:r>
              <a:rPr lang="es-ES" baseline="-25000" dirty="0"/>
              <a:t>RP</a:t>
            </a:r>
            <a:r>
              <a:rPr lang="es-ES" dirty="0"/>
              <a:t> y Y</a:t>
            </a:r>
            <a:r>
              <a:rPr lang="es-ES" baseline="-25000" dirty="0"/>
              <a:t>RP </a:t>
            </a:r>
            <a:r>
              <a:rPr lang="es-ES" baseline="0" dirty="0"/>
              <a:t> </a:t>
            </a:r>
            <a:r>
              <a:rPr lang="es-ES" baseline="0" dirty="0" err="1"/>
              <a:t>calculated</a:t>
            </a:r>
            <a:r>
              <a:rPr lang="es-ES" baseline="0" dirty="0"/>
              <a:t> </a:t>
            </a:r>
            <a:r>
              <a:rPr lang="es-ES" baseline="0" dirty="0" err="1"/>
              <a:t>for</a:t>
            </a:r>
            <a:r>
              <a:rPr lang="es-ES" baseline="0" dirty="0"/>
              <a:t> </a:t>
            </a:r>
            <a:r>
              <a:rPr lang="es-ES" baseline="0" dirty="0" err="1"/>
              <a:t>each</a:t>
            </a:r>
            <a:r>
              <a:rPr lang="es-ES" baseline="0" dirty="0"/>
              <a:t> </a:t>
            </a:r>
            <a:r>
              <a:rPr lang="es-ES" baseline="0" dirty="0" err="1"/>
              <a:t>angle</a:t>
            </a:r>
            <a:r>
              <a:rPr lang="es-ES" baseline="0" dirty="0"/>
              <a:t>, </a:t>
            </a:r>
            <a:r>
              <a:rPr lang="es-ES" baseline="0" dirty="0" err="1"/>
              <a:t>theta,phi</a:t>
            </a:r>
            <a:r>
              <a:rPr lang="es-ES" baseline="0" dirty="0"/>
              <a:t> and omega . Z</a:t>
            </a:r>
            <a:r>
              <a:rPr lang="es-ES" baseline="-25000" dirty="0"/>
              <a:t>RP</a:t>
            </a:r>
            <a:r>
              <a:rPr lang="es-ES" baseline="0" dirty="0"/>
              <a:t> </a:t>
            </a:r>
            <a:r>
              <a:rPr lang="es-ES" baseline="0" dirty="0" err="1"/>
              <a:t>calculated</a:t>
            </a:r>
            <a:r>
              <a:rPr lang="es-ES" baseline="0" dirty="0"/>
              <a:t> </a:t>
            </a:r>
            <a:r>
              <a:rPr lang="es-ES" baseline="0" dirty="0" err="1"/>
              <a:t>by</a:t>
            </a:r>
            <a:r>
              <a:rPr lang="es-ES" baseline="0" dirty="0"/>
              <a:t> default</a:t>
            </a:r>
          </a:p>
          <a:p>
            <a:r>
              <a:rPr lang="es-ES" baseline="0" dirty="0">
                <a:latin typeface="Symbol" pitchFamily="2" charset="2"/>
              </a:rPr>
              <a:t>No </a:t>
            </a:r>
            <a:r>
              <a:rPr lang="es-ES" baseline="0" dirty="0" err="1">
                <a:latin typeface="Symbol" pitchFamily="2" charset="2"/>
              </a:rPr>
              <a:t>tilt</a:t>
            </a:r>
            <a:r>
              <a:rPr lang="es-ES" baseline="0" dirty="0">
                <a:latin typeface="Symbol" pitchFamily="2" charset="2"/>
              </a:rPr>
              <a:t> in </a:t>
            </a:r>
            <a:r>
              <a:rPr lang="es-ES" baseline="0" dirty="0" err="1">
                <a:latin typeface="Symbol" pitchFamily="2" charset="2"/>
              </a:rPr>
              <a:t>the</a:t>
            </a:r>
            <a:r>
              <a:rPr lang="es-ES" baseline="0" dirty="0">
                <a:latin typeface="Symbol" pitchFamily="2" charset="2"/>
              </a:rPr>
              <a:t> </a:t>
            </a:r>
            <a:r>
              <a:rPr lang="es-ES" baseline="0" dirty="0" err="1">
                <a:latin typeface="Symbol" pitchFamily="2" charset="2"/>
              </a:rPr>
              <a:t>beam</a:t>
            </a:r>
            <a:r>
              <a:rPr lang="es-ES" baseline="0" dirty="0">
                <a:latin typeface="Symbol" pitchFamily="2" charset="2"/>
              </a:rPr>
              <a:t> </a:t>
            </a:r>
            <a:r>
              <a:rPr lang="es-ES" baseline="0" dirty="0" err="1">
                <a:latin typeface="Symbol" pitchFamily="2" charset="2"/>
              </a:rPr>
              <a:t>appreciated</a:t>
            </a:r>
            <a:r>
              <a:rPr lang="es-ES" baseline="0" dirty="0">
                <a:latin typeface="Symbol" pitchFamily="2" charset="2"/>
              </a:rPr>
              <a:t>.</a:t>
            </a:r>
            <a:endParaRPr lang="es-ES" baseline="-25000" dirty="0">
              <a:latin typeface="Symbol" pitchFamily="2" charset="2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4011DB-A251-46BB-8612-F74670CE3954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0874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baseline="0" dirty="0" err="1"/>
              <a:t>On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other</a:t>
            </a:r>
            <a:r>
              <a:rPr lang="es-ES_tradnl" baseline="0" dirty="0"/>
              <a:t> </a:t>
            </a:r>
            <a:r>
              <a:rPr lang="es-ES_tradnl" baseline="0" dirty="0" err="1"/>
              <a:t>hand</a:t>
            </a:r>
            <a:r>
              <a:rPr lang="es-ES_tradnl" baseline="0" dirty="0"/>
              <a:t>, </a:t>
            </a:r>
            <a:r>
              <a:rPr lang="es-ES_tradnl" baseline="0" dirty="0" err="1"/>
              <a:t>one</a:t>
            </a:r>
            <a:r>
              <a:rPr lang="es-ES_tradnl" baseline="0" dirty="0"/>
              <a:t> </a:t>
            </a:r>
            <a:r>
              <a:rPr lang="es-ES_tradnl" baseline="0" dirty="0" err="1"/>
              <a:t>sees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mass</a:t>
            </a:r>
            <a:r>
              <a:rPr lang="es-ES_tradnl" baseline="0" dirty="0"/>
              <a:t> </a:t>
            </a:r>
            <a:r>
              <a:rPr lang="es-ES_tradnl" baseline="0" dirty="0" err="1"/>
              <a:t>spectra</a:t>
            </a:r>
            <a:r>
              <a:rPr lang="es-ES_tradnl" baseline="0" dirty="0"/>
              <a:t> </a:t>
            </a:r>
            <a:r>
              <a:rPr lang="es-ES_tradnl" baseline="0" dirty="0" err="1"/>
              <a:t>that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channeling</a:t>
            </a:r>
            <a:r>
              <a:rPr lang="es-ES_tradnl" baseline="0" dirty="0"/>
              <a:t> </a:t>
            </a:r>
            <a:r>
              <a:rPr lang="es-ES_tradnl" baseline="0" dirty="0" err="1"/>
              <a:t>tail</a:t>
            </a:r>
            <a:r>
              <a:rPr lang="es-ES_tradnl" baseline="0" dirty="0"/>
              <a:t> of 15N </a:t>
            </a:r>
            <a:r>
              <a:rPr lang="es-ES_tradnl" baseline="0" dirty="0" err="1"/>
              <a:t>overlaps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carbon</a:t>
            </a:r>
            <a:r>
              <a:rPr lang="es-ES_tradnl" baseline="0" dirty="0"/>
              <a:t> </a:t>
            </a:r>
            <a:r>
              <a:rPr lang="es-ES_tradnl" baseline="0" dirty="0" err="1"/>
              <a:t>region</a:t>
            </a:r>
            <a:r>
              <a:rPr lang="es-ES_tradnl" baseline="0" dirty="0"/>
              <a:t>, so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effect</a:t>
            </a:r>
            <a:r>
              <a:rPr lang="es-ES_tradnl" baseline="0" dirty="0"/>
              <a:t> has to be </a:t>
            </a:r>
            <a:r>
              <a:rPr lang="es-ES_tradnl" baseline="0" dirty="0" err="1"/>
              <a:t>corrected</a:t>
            </a:r>
            <a:r>
              <a:rPr lang="es-ES_tradnl" baseline="0" dirty="0"/>
              <a:t> </a:t>
            </a:r>
            <a:r>
              <a:rPr lang="es-ES_tradnl" baseline="0" dirty="0" err="1"/>
              <a:t>by</a:t>
            </a:r>
            <a:r>
              <a:rPr lang="es-ES_tradnl" baseline="0" dirty="0"/>
              <a:t> </a:t>
            </a:r>
            <a:r>
              <a:rPr lang="es-ES_tradnl" baseline="0" dirty="0" err="1"/>
              <a:t>using</a:t>
            </a:r>
            <a:r>
              <a:rPr lang="es-ES_tradnl" baseline="0" dirty="0"/>
              <a:t> files </a:t>
            </a:r>
            <a:r>
              <a:rPr lang="es-ES_tradnl" baseline="0" dirty="0" err="1"/>
              <a:t>with</a:t>
            </a:r>
            <a:r>
              <a:rPr lang="es-ES_tradnl" baseline="0" dirty="0"/>
              <a:t> </a:t>
            </a:r>
            <a:r>
              <a:rPr lang="es-ES_tradnl" baseline="0" dirty="0" err="1"/>
              <a:t>only</a:t>
            </a:r>
            <a:r>
              <a:rPr lang="es-ES_tradnl" baseline="0" dirty="0"/>
              <a:t> </a:t>
            </a:r>
            <a:r>
              <a:rPr lang="es-ES_tradnl" baseline="0" dirty="0" err="1"/>
              <a:t>nitrogen</a:t>
            </a:r>
            <a:r>
              <a:rPr lang="es-ES_tradnl" baseline="0" dirty="0"/>
              <a:t> and </a:t>
            </a:r>
            <a:r>
              <a:rPr lang="es-ES_tradnl" baseline="0" dirty="0" err="1"/>
              <a:t>estimating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amount</a:t>
            </a:r>
            <a:r>
              <a:rPr lang="es-ES_tradnl" baseline="0" dirty="0"/>
              <a:t> of </a:t>
            </a:r>
            <a:r>
              <a:rPr lang="es-ES_tradnl" baseline="0" dirty="0" err="1"/>
              <a:t>channeling</a:t>
            </a:r>
            <a:r>
              <a:rPr lang="es-ES_tradnl" baseline="0" dirty="0"/>
              <a:t> </a:t>
            </a:r>
            <a:r>
              <a:rPr lang="es-ES_tradnl" baseline="0" dirty="0" err="1"/>
              <a:t>overlapping</a:t>
            </a:r>
            <a:r>
              <a:rPr lang="es-ES_tradnl" baseline="0" dirty="0"/>
              <a:t> </a:t>
            </a:r>
            <a:r>
              <a:rPr lang="es-ES_tradnl" baseline="0" dirty="0" err="1"/>
              <a:t>on</a:t>
            </a:r>
            <a:r>
              <a:rPr lang="es-ES_tradnl" baseline="0" dirty="0"/>
              <a:t> </a:t>
            </a:r>
            <a:r>
              <a:rPr lang="es-ES_tradnl" baseline="0" dirty="0" err="1"/>
              <a:t>every</a:t>
            </a:r>
            <a:r>
              <a:rPr lang="es-ES_tradnl" baseline="0" dirty="0"/>
              <a:t> pixel and </a:t>
            </a:r>
            <a:r>
              <a:rPr lang="es-ES_tradnl" baseline="0" dirty="0" err="1"/>
              <a:t>substracting</a:t>
            </a:r>
            <a:r>
              <a:rPr lang="es-ES_tradnl" baseline="0" dirty="0"/>
              <a:t> </a:t>
            </a:r>
            <a:r>
              <a:rPr lang="es-ES_tradnl" baseline="0" dirty="0" err="1"/>
              <a:t>it</a:t>
            </a:r>
            <a:r>
              <a:rPr lang="es-ES_tradnl" baseline="0" dirty="0"/>
              <a:t> to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counts</a:t>
            </a:r>
            <a:r>
              <a:rPr lang="es-ES_tradnl" baseline="0" dirty="0"/>
              <a:t> of 15C </a:t>
            </a:r>
            <a:r>
              <a:rPr lang="es-ES_tradnl" baseline="0" dirty="0" err="1"/>
              <a:t>one</a:t>
            </a:r>
            <a:r>
              <a:rPr lang="es-ES_tradnl" baseline="0" dirty="0"/>
              <a:t> </a:t>
            </a:r>
            <a:r>
              <a:rPr lang="es-ES_tradnl" baseline="0" dirty="0" err="1"/>
              <a:t>integrates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elastic</a:t>
            </a:r>
            <a:r>
              <a:rPr lang="es-ES_tradnl" baseline="0" dirty="0"/>
              <a:t> </a:t>
            </a:r>
            <a:r>
              <a:rPr lang="es-ES_tradnl" baseline="0" dirty="0" err="1"/>
              <a:t>cut</a:t>
            </a:r>
            <a:r>
              <a:rPr lang="es-ES_tradnl" baseline="0" dirty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baseline="0" dirty="0" err="1"/>
              <a:t>We</a:t>
            </a:r>
            <a:r>
              <a:rPr lang="es-ES_tradnl" baseline="0" dirty="0"/>
              <a:t> observe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right</a:t>
            </a:r>
            <a:r>
              <a:rPr lang="es-ES_tradnl" baseline="0" dirty="0"/>
              <a:t> </a:t>
            </a:r>
            <a:r>
              <a:rPr lang="es-ES_tradnl" baseline="0" dirty="0" err="1"/>
              <a:t>side</a:t>
            </a:r>
            <a:r>
              <a:rPr lang="es-ES_tradnl" baseline="0" dirty="0"/>
              <a:t> </a:t>
            </a:r>
            <a:r>
              <a:rPr lang="es-ES_tradnl" baseline="0" dirty="0" err="1"/>
              <a:t>plots</a:t>
            </a:r>
            <a:r>
              <a:rPr lang="es-ES_tradnl" baseline="0" dirty="0"/>
              <a:t> </a:t>
            </a:r>
            <a:r>
              <a:rPr lang="es-ES_tradnl" baseline="0" dirty="0" err="1"/>
              <a:t>how</a:t>
            </a:r>
            <a:r>
              <a:rPr lang="es-ES_tradnl" baseline="0" dirty="0"/>
              <a:t> </a:t>
            </a:r>
            <a:r>
              <a:rPr lang="es-ES_tradnl" baseline="0" dirty="0" err="1"/>
              <a:t>if</a:t>
            </a:r>
            <a:r>
              <a:rPr lang="es-ES_tradnl" baseline="0" dirty="0"/>
              <a:t> </a:t>
            </a:r>
            <a:r>
              <a:rPr lang="es-ES_tradnl" baseline="0" dirty="0" err="1"/>
              <a:t>you</a:t>
            </a:r>
            <a:r>
              <a:rPr lang="es-ES_tradnl" baseline="0" dirty="0"/>
              <a:t> do </a:t>
            </a:r>
            <a:r>
              <a:rPr lang="es-ES_tradnl" baseline="0" dirty="0" err="1"/>
              <a:t>not</a:t>
            </a:r>
            <a:r>
              <a:rPr lang="es-ES_tradnl" baseline="0" dirty="0"/>
              <a:t> </a:t>
            </a:r>
            <a:r>
              <a:rPr lang="es-ES_tradnl" baseline="0" dirty="0" err="1"/>
              <a:t>consider</a:t>
            </a:r>
            <a:r>
              <a:rPr lang="es-ES_tradnl" baseline="0" dirty="0"/>
              <a:t>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substraction</a:t>
            </a:r>
            <a:r>
              <a:rPr lang="es-ES_tradnl" baseline="0" dirty="0"/>
              <a:t>, </a:t>
            </a:r>
            <a:r>
              <a:rPr lang="es-ES_tradnl" baseline="0" dirty="0" err="1"/>
              <a:t>the</a:t>
            </a:r>
            <a:r>
              <a:rPr lang="es-ES_tradnl" baseline="0" dirty="0"/>
              <a:t> ratio </a:t>
            </a:r>
            <a:r>
              <a:rPr lang="es-ES_tradnl" baseline="0" dirty="0" err="1"/>
              <a:t>between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isotopes</a:t>
            </a:r>
            <a:r>
              <a:rPr lang="es-ES_tradnl" baseline="0" dirty="0"/>
              <a:t> </a:t>
            </a:r>
            <a:r>
              <a:rPr lang="es-ES_tradnl" baseline="0" dirty="0" err="1"/>
              <a:t>skyrockets</a:t>
            </a:r>
            <a:r>
              <a:rPr lang="es-ES_tradnl" baseline="0" dirty="0"/>
              <a:t> at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points</a:t>
            </a:r>
            <a:r>
              <a:rPr lang="es-ES_tradnl" baseline="0" dirty="0"/>
              <a:t> </a:t>
            </a:r>
            <a:r>
              <a:rPr lang="es-ES_tradnl" baseline="0" dirty="0" err="1"/>
              <a:t>where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channeling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favored</a:t>
            </a:r>
            <a:r>
              <a:rPr lang="es-ES_tradnl" baseline="0" dirty="0"/>
              <a:t>.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effect</a:t>
            </a:r>
            <a:r>
              <a:rPr lang="es-ES_tradnl" baseline="0" dirty="0"/>
              <a:t> </a:t>
            </a:r>
            <a:r>
              <a:rPr lang="es-ES_tradnl" baseline="0" dirty="0" err="1"/>
              <a:t>starts</a:t>
            </a:r>
            <a:r>
              <a:rPr lang="es-ES_tradnl" baseline="0" dirty="0"/>
              <a:t> to be </a:t>
            </a:r>
            <a:r>
              <a:rPr lang="es-ES_tradnl" baseline="0" dirty="0" err="1"/>
              <a:t>important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moment</a:t>
            </a:r>
            <a:r>
              <a:rPr lang="es-ES_tradnl" baseline="0" dirty="0"/>
              <a:t> </a:t>
            </a:r>
            <a:r>
              <a:rPr lang="es-ES_tradnl" baseline="0" dirty="0" err="1"/>
              <a:t>where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amount</a:t>
            </a:r>
            <a:r>
              <a:rPr lang="es-ES_tradnl" baseline="0" dirty="0"/>
              <a:t> of </a:t>
            </a:r>
            <a:r>
              <a:rPr lang="es-ES_tradnl" baseline="0" dirty="0" err="1"/>
              <a:t>channeling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comparable to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amount</a:t>
            </a:r>
            <a:r>
              <a:rPr lang="es-ES_tradnl" baseline="0" dirty="0"/>
              <a:t> of </a:t>
            </a:r>
            <a:r>
              <a:rPr lang="es-ES_tradnl" baseline="0" dirty="0" err="1"/>
              <a:t>good</a:t>
            </a:r>
            <a:r>
              <a:rPr lang="es-ES_tradnl" baseline="0" dirty="0"/>
              <a:t> C </a:t>
            </a:r>
            <a:r>
              <a:rPr lang="es-ES_tradnl" baseline="0" dirty="0" err="1"/>
              <a:t>elastic</a:t>
            </a:r>
            <a:r>
              <a:rPr lang="es-ES_tradnl" baseline="0" dirty="0"/>
              <a:t> </a:t>
            </a:r>
            <a:r>
              <a:rPr lang="es-ES_tradnl" baseline="0" dirty="0" err="1"/>
              <a:t>events</a:t>
            </a:r>
            <a:r>
              <a:rPr lang="es-ES_tradnl" baseline="0" dirty="0"/>
              <a:t> and </a:t>
            </a:r>
            <a:r>
              <a:rPr lang="es-ES_tradnl" baseline="0" dirty="0" err="1"/>
              <a:t>we</a:t>
            </a:r>
            <a:r>
              <a:rPr lang="es-ES_tradnl" baseline="0" dirty="0"/>
              <a:t> can </a:t>
            </a:r>
            <a:r>
              <a:rPr lang="es-ES_tradnl" baseline="0" dirty="0" err="1"/>
              <a:t>see</a:t>
            </a:r>
            <a:r>
              <a:rPr lang="es-ES_tradnl" baseline="0" dirty="0"/>
              <a:t> </a:t>
            </a:r>
            <a:r>
              <a:rPr lang="es-ES_tradnl" baseline="0" dirty="0" err="1"/>
              <a:t>than</a:t>
            </a:r>
            <a:r>
              <a:rPr lang="es-ES_tradnl" baseline="0" dirty="0"/>
              <a:t> at </a:t>
            </a:r>
            <a:r>
              <a:rPr lang="es-ES_tradnl" baseline="0" dirty="0" err="1"/>
              <a:t>some</a:t>
            </a:r>
            <a:r>
              <a:rPr lang="es-ES_tradnl" baseline="0" dirty="0"/>
              <a:t> </a:t>
            </a:r>
            <a:r>
              <a:rPr lang="es-ES_tradnl" baseline="0" dirty="0" err="1"/>
              <a:t>points</a:t>
            </a:r>
            <a:r>
              <a:rPr lang="es-ES_tradnl" baseline="0" dirty="0"/>
              <a:t>, </a:t>
            </a:r>
            <a:r>
              <a:rPr lang="es-ES_tradnl" baseline="0" dirty="0" err="1"/>
              <a:t>we</a:t>
            </a:r>
            <a:r>
              <a:rPr lang="es-ES_tradnl" baseline="0" dirty="0"/>
              <a:t> can </a:t>
            </a:r>
            <a:r>
              <a:rPr lang="es-ES_tradnl" baseline="0" dirty="0" err="1"/>
              <a:t>even</a:t>
            </a:r>
            <a:r>
              <a:rPr lang="es-ES_tradnl" baseline="0" dirty="0"/>
              <a:t> </a:t>
            </a:r>
            <a:r>
              <a:rPr lang="es-ES_tradnl" baseline="0" dirty="0" err="1"/>
              <a:t>double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amount</a:t>
            </a:r>
            <a:r>
              <a:rPr lang="es-ES_tradnl" baseline="0" dirty="0"/>
              <a:t> of </a:t>
            </a:r>
            <a:r>
              <a:rPr lang="es-ES_tradnl" baseline="0" dirty="0" err="1"/>
              <a:t>carbon</a:t>
            </a:r>
            <a:r>
              <a:rPr lang="es-ES_tradnl" baseline="0" dirty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baseline="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baseline="0" dirty="0" err="1"/>
              <a:t>After</a:t>
            </a:r>
            <a:r>
              <a:rPr lang="es-ES_tradnl" baseline="0" dirty="0"/>
              <a:t> </a:t>
            </a:r>
            <a:r>
              <a:rPr lang="es-ES_tradnl" baseline="0" dirty="0" err="1"/>
              <a:t>substraction</a:t>
            </a:r>
            <a:r>
              <a:rPr lang="es-ES_tradnl" baseline="0" dirty="0"/>
              <a:t> </a:t>
            </a:r>
            <a:r>
              <a:rPr lang="es-ES_tradnl" baseline="0" dirty="0" err="1"/>
              <a:t>however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resulting</a:t>
            </a:r>
            <a:r>
              <a:rPr lang="es-ES_tradnl" baseline="0" dirty="0"/>
              <a:t> </a:t>
            </a:r>
            <a:r>
              <a:rPr lang="es-ES_tradnl" baseline="0" dirty="0" err="1"/>
              <a:t>trend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smoother</a:t>
            </a:r>
            <a:r>
              <a:rPr lang="es-ES_tradnl" baseline="0" dirty="0"/>
              <a:t> and more </a:t>
            </a:r>
            <a:r>
              <a:rPr lang="es-ES_tradnl" baseline="0" dirty="0" err="1"/>
              <a:t>realistic</a:t>
            </a:r>
            <a:r>
              <a:rPr lang="es-ES_tradnl" baseline="0" dirty="0"/>
              <a:t>. </a:t>
            </a:r>
            <a:r>
              <a:rPr lang="es-ES_tradnl" baseline="0" dirty="0" err="1"/>
              <a:t>Still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error </a:t>
            </a:r>
            <a:r>
              <a:rPr lang="es-ES_tradnl" baseline="0" dirty="0" err="1"/>
              <a:t>introduced</a:t>
            </a:r>
            <a:r>
              <a:rPr lang="es-ES_tradnl" baseline="0" dirty="0"/>
              <a:t> </a:t>
            </a:r>
            <a:r>
              <a:rPr lang="es-ES_tradnl" baseline="0" dirty="0" err="1"/>
              <a:t>by</a:t>
            </a:r>
            <a:r>
              <a:rPr lang="es-ES_tradnl" baseline="0" dirty="0"/>
              <a:t>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estimation</a:t>
            </a:r>
            <a:r>
              <a:rPr lang="es-ES_tradnl" baseline="0" dirty="0"/>
              <a:t> </a:t>
            </a:r>
            <a:r>
              <a:rPr lang="es-ES_tradnl" baseline="0" dirty="0" err="1"/>
              <a:t>needs</a:t>
            </a:r>
            <a:r>
              <a:rPr lang="es-ES_tradnl" baseline="0" dirty="0"/>
              <a:t> to be </a:t>
            </a:r>
            <a:r>
              <a:rPr lang="es-ES_tradnl" baseline="0" dirty="0" err="1"/>
              <a:t>calculated</a:t>
            </a:r>
            <a:r>
              <a:rPr lang="es-ES_tradnl" baseline="0" dirty="0"/>
              <a:t> </a:t>
            </a:r>
            <a:r>
              <a:rPr lang="es-ES_tradnl" baseline="0" dirty="0" err="1"/>
              <a:t>since</a:t>
            </a:r>
            <a:r>
              <a:rPr lang="es-ES_tradnl" baseline="0" dirty="0"/>
              <a:t> in </a:t>
            </a:r>
            <a:r>
              <a:rPr lang="es-ES_tradnl" baseline="0" dirty="0" err="1"/>
              <a:t>some</a:t>
            </a:r>
            <a:r>
              <a:rPr lang="es-ES_tradnl" baseline="0" dirty="0"/>
              <a:t> </a:t>
            </a:r>
            <a:r>
              <a:rPr lang="es-ES_tradnl" baseline="0" dirty="0" err="1"/>
              <a:t>regions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number</a:t>
            </a:r>
            <a:r>
              <a:rPr lang="es-ES_tradnl" baseline="0" dirty="0"/>
              <a:t> of </a:t>
            </a:r>
            <a:r>
              <a:rPr lang="es-ES_tradnl" baseline="0" dirty="0" err="1"/>
              <a:t>channeling</a:t>
            </a:r>
            <a:r>
              <a:rPr lang="es-ES_tradnl" baseline="0" dirty="0"/>
              <a:t> </a:t>
            </a:r>
            <a:r>
              <a:rPr lang="es-ES_tradnl" baseline="0" dirty="0" err="1"/>
              <a:t>counts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very</a:t>
            </a:r>
            <a:r>
              <a:rPr lang="es-ES_tradnl" baseline="0" dirty="0"/>
              <a:t> </a:t>
            </a:r>
            <a:r>
              <a:rPr lang="es-ES_tradnl" baseline="0" dirty="0" err="1"/>
              <a:t>small</a:t>
            </a:r>
            <a:r>
              <a:rPr lang="es-ES_tradnl" baseline="0" dirty="0"/>
              <a:t> and, </a:t>
            </a:r>
            <a:r>
              <a:rPr lang="es-ES_tradnl" baseline="0" dirty="0" err="1"/>
              <a:t>doing</a:t>
            </a:r>
            <a:r>
              <a:rPr lang="es-ES_tradnl" baseline="0" dirty="0"/>
              <a:t> </a:t>
            </a:r>
            <a:r>
              <a:rPr lang="es-ES_tradnl" baseline="0" dirty="0" err="1"/>
              <a:t>it</a:t>
            </a:r>
            <a:r>
              <a:rPr lang="es-ES_tradnl" baseline="0" dirty="0"/>
              <a:t> pixel </a:t>
            </a:r>
            <a:r>
              <a:rPr lang="es-ES_tradnl" baseline="0" dirty="0" err="1"/>
              <a:t>by</a:t>
            </a:r>
            <a:r>
              <a:rPr lang="es-ES_tradnl" baseline="0" dirty="0"/>
              <a:t> pixel </a:t>
            </a:r>
            <a:r>
              <a:rPr lang="es-ES_tradnl" baseline="0" dirty="0" err="1"/>
              <a:t>we</a:t>
            </a:r>
            <a:r>
              <a:rPr lang="es-ES_tradnl" baseline="0" dirty="0"/>
              <a:t> can </a:t>
            </a:r>
            <a:r>
              <a:rPr lang="es-ES_tradnl" baseline="0" dirty="0" err="1"/>
              <a:t>even</a:t>
            </a:r>
            <a:r>
              <a:rPr lang="es-ES_tradnl" baseline="0" dirty="0"/>
              <a:t> </a:t>
            </a:r>
            <a:r>
              <a:rPr lang="es-ES_tradnl" baseline="0" dirty="0" err="1"/>
              <a:t>get</a:t>
            </a:r>
            <a:r>
              <a:rPr lang="es-ES_tradnl" baseline="0" dirty="0"/>
              <a:t> </a:t>
            </a:r>
            <a:r>
              <a:rPr lang="es-ES_tradnl" baseline="0" dirty="0" err="1"/>
              <a:t>negative</a:t>
            </a:r>
            <a:r>
              <a:rPr lang="es-ES_tradnl" baseline="0" dirty="0"/>
              <a:t> </a:t>
            </a:r>
            <a:r>
              <a:rPr lang="es-ES_tradnl" baseline="0" dirty="0" err="1"/>
              <a:t>counts</a:t>
            </a:r>
            <a:r>
              <a:rPr lang="es-ES_tradnl" baseline="0" dirty="0"/>
              <a:t> of </a:t>
            </a:r>
            <a:r>
              <a:rPr lang="es-ES_tradnl" baseline="0" dirty="0" err="1"/>
              <a:t>carbon</a:t>
            </a:r>
            <a:r>
              <a:rPr lang="es-ES_tradnl" baseline="0" dirty="0"/>
              <a:t>, </a:t>
            </a:r>
            <a:r>
              <a:rPr lang="es-ES_tradnl" baseline="0" dirty="0" err="1"/>
              <a:t>which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clearly</a:t>
            </a:r>
            <a:r>
              <a:rPr lang="es-ES_tradnl" baseline="0" dirty="0"/>
              <a:t> </a:t>
            </a:r>
            <a:r>
              <a:rPr lang="es-ES_tradnl" baseline="0" dirty="0" err="1"/>
              <a:t>not</a:t>
            </a:r>
            <a:r>
              <a:rPr lang="es-ES_tradnl" baseline="0" dirty="0"/>
              <a:t> </a:t>
            </a:r>
            <a:r>
              <a:rPr lang="es-ES_tradnl" baseline="0" dirty="0" err="1"/>
              <a:t>possible</a:t>
            </a:r>
            <a:r>
              <a:rPr lang="es-ES_tradnl" baseline="0" dirty="0"/>
              <a:t>, and </a:t>
            </a:r>
            <a:r>
              <a:rPr lang="es-ES_tradnl" baseline="0" dirty="0" err="1"/>
              <a:t>by</a:t>
            </a:r>
            <a:r>
              <a:rPr lang="es-ES_tradnl" baseline="0" dirty="0"/>
              <a:t> </a:t>
            </a:r>
            <a:r>
              <a:rPr lang="es-ES_tradnl" baseline="0" dirty="0" err="1"/>
              <a:t>now</a:t>
            </a:r>
            <a:r>
              <a:rPr lang="es-ES_tradnl" baseline="0" dirty="0"/>
              <a:t>, </a:t>
            </a:r>
            <a:r>
              <a:rPr lang="es-ES_tradnl" baseline="0" dirty="0" err="1"/>
              <a:t>have</a:t>
            </a:r>
            <a:r>
              <a:rPr lang="es-ES_tradnl" baseline="0" dirty="0"/>
              <a:t> </a:t>
            </a:r>
            <a:r>
              <a:rPr lang="es-ES_tradnl" baseline="0" dirty="0" err="1"/>
              <a:t>been</a:t>
            </a:r>
            <a:r>
              <a:rPr lang="es-ES_tradnl" baseline="0" dirty="0"/>
              <a:t> </a:t>
            </a:r>
            <a:r>
              <a:rPr lang="es-ES_tradnl" baseline="0" dirty="0" err="1"/>
              <a:t>rejected</a:t>
            </a:r>
            <a:r>
              <a:rPr lang="es-ES_tradnl" baseline="0" dirty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ffect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máximum in F10B8 </a:t>
            </a:r>
            <a:r>
              <a:rPr lang="es-ES_tradnl" baseline="0" dirty="0" err="1"/>
              <a:t>reaching</a:t>
            </a:r>
            <a:r>
              <a:rPr lang="es-ES_tradnl" baseline="0" dirty="0"/>
              <a:t> 6% of 15N </a:t>
            </a:r>
            <a:r>
              <a:rPr lang="es-ES_tradnl" baseline="0" dirty="0" err="1"/>
              <a:t>events</a:t>
            </a:r>
            <a:r>
              <a:rPr lang="es-ES_tradnl" baseline="0" dirty="0"/>
              <a:t>. </a:t>
            </a:r>
            <a:r>
              <a:rPr lang="es-ES_tradnl" baseline="0" dirty="0" err="1"/>
              <a:t>Out</a:t>
            </a:r>
            <a:r>
              <a:rPr lang="es-ES_tradnl" baseline="0" dirty="0"/>
              <a:t> of </a:t>
            </a:r>
            <a:r>
              <a:rPr lang="es-ES_tradnl" baseline="0" dirty="0" err="1"/>
              <a:t>these</a:t>
            </a:r>
            <a:r>
              <a:rPr lang="es-ES_tradnl" baseline="0" dirty="0"/>
              <a:t> </a:t>
            </a:r>
            <a:r>
              <a:rPr lang="es-ES_tradnl" baseline="0" dirty="0" err="1"/>
              <a:t>two</a:t>
            </a:r>
            <a:r>
              <a:rPr lang="es-ES_tradnl" baseline="0" dirty="0"/>
              <a:t> </a:t>
            </a:r>
            <a:r>
              <a:rPr lang="es-ES_tradnl" baseline="0" dirty="0" err="1"/>
              <a:t>strips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effects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minor</a:t>
            </a:r>
            <a:r>
              <a:rPr lang="es-ES_tradnl" baseline="0" dirty="0"/>
              <a:t>.. </a:t>
            </a:r>
            <a:r>
              <a:rPr lang="es-ES_tradnl" baseline="0" dirty="0" err="1"/>
              <a:t>When</a:t>
            </a:r>
            <a:r>
              <a:rPr lang="es-ES_tradnl" baseline="0" dirty="0"/>
              <a:t> </a:t>
            </a:r>
            <a:r>
              <a:rPr lang="es-ES_tradnl" baseline="0" dirty="0" err="1"/>
              <a:t>reaches</a:t>
            </a:r>
            <a:r>
              <a:rPr lang="es-ES_tradnl" baseline="0" dirty="0"/>
              <a:t> 6%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well</a:t>
            </a:r>
            <a:r>
              <a:rPr lang="es-ES_tradnl" baseline="0" dirty="0"/>
              <a:t> </a:t>
            </a:r>
            <a:r>
              <a:rPr lang="es-ES_tradnl" baseline="0" dirty="0" err="1"/>
              <a:t>above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2% </a:t>
            </a:r>
            <a:r>
              <a:rPr lang="es-ES_tradnl" baseline="0" dirty="0" err="1"/>
              <a:t>percentage</a:t>
            </a:r>
            <a:r>
              <a:rPr lang="es-ES_tradnl" baseline="0" dirty="0"/>
              <a:t> of 15C versus 15N</a:t>
            </a:r>
          </a:p>
          <a:p>
            <a:endParaRPr lang="es-ES_tradnl" baseline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E2A18-9EE0-3A43-B31D-084E0E200D15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071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8969" y="-52396"/>
            <a:ext cx="7643192" cy="9807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0D380D4-28CD-6148-B2E6-E5508490D3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8969" y="6550538"/>
            <a:ext cx="6132470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latin typeface="Copperplate"/>
                <a:cs typeface="+mn-cs"/>
              </a:defRPr>
            </a:lvl1pPr>
          </a:lstStyle>
          <a:p>
            <a:pPr algn="l">
              <a:defRPr/>
            </a:pPr>
            <a:r>
              <a:rPr lang="es-ES_tradnl"/>
              <a:t>María J. Gª Borge – 13th  Spring Seminaron Nuclear physics, 15- 20 May 2022</a:t>
            </a:r>
            <a:endParaRPr lang="es-ES" dirty="0"/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AC933078-2E63-454A-9177-1CD5F56B56D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39148" y="118885"/>
            <a:ext cx="8402830" cy="742950"/>
            <a:chOff x="329" y="908"/>
            <a:chExt cx="4499" cy="468"/>
          </a:xfrm>
        </p:grpSpPr>
        <p:pic>
          <p:nvPicPr>
            <p:cNvPr id="6" name="Picture 7">
              <a:extLst>
                <a:ext uri="{FF2B5EF4-FFF2-40B4-BE49-F238E27FC236}">
                  <a16:creationId xmlns:a16="http://schemas.microsoft.com/office/drawing/2014/main" id="{97555B62-75F9-A946-A237-C0905E5F8F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9" y="908"/>
              <a:ext cx="106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CACCA4C1-0F4C-F140-9489-686062E4A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1" y="1333"/>
              <a:ext cx="3417" cy="43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9" name="Picture 5" descr="F:\KVI-P08\csic-iem2.gif">
            <a:extLst>
              <a:ext uri="{FF2B5EF4-FFF2-40B4-BE49-F238E27FC236}">
                <a16:creationId xmlns:a16="http://schemas.microsoft.com/office/drawing/2014/main" id="{580F352D-5779-4A4F-B11B-D547E391092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 l="31432"/>
          <a:stretch>
            <a:fillRect/>
          </a:stretch>
        </p:blipFill>
        <p:spPr bwMode="auto">
          <a:xfrm>
            <a:off x="82323" y="6214715"/>
            <a:ext cx="815677" cy="6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137158E-18A6-4B40-B6D3-2B9A66A0197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700" y="6381328"/>
            <a:ext cx="874300" cy="47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960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BF73-36DE-A444-8857-29C66F587208}" type="datetime1">
              <a:rPr lang="es-ES" smtClean="0"/>
              <a:t>28/6/22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M.J.G. </a:t>
            </a:r>
            <a:r>
              <a:rPr lang="en-US" dirty="0" err="1"/>
              <a:t>Borge</a:t>
            </a:r>
            <a:r>
              <a:rPr lang="en-US" dirty="0"/>
              <a:t>- Elastic scattering of 15C – DREB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9091" y="6503939"/>
            <a:ext cx="484909" cy="354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9021C-E1F5-476C-9C96-53DAFAC10250}" type="slidenum">
              <a:rPr lang="es-ES" smtClean="0"/>
              <a:pPr/>
              <a:t>‹Nº›</a:t>
            </a:fld>
            <a:endParaRPr lang="es-ES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0" y="0"/>
            <a:ext cx="8402830" cy="742950"/>
            <a:chOff x="329" y="908"/>
            <a:chExt cx="4499" cy="468"/>
          </a:xfrm>
        </p:grpSpPr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9" y="908"/>
              <a:ext cx="1062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1411" y="1333"/>
              <a:ext cx="3417" cy="43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4533CD94-CC14-BE4E-B94F-45985F0DF22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700" y="6381328"/>
            <a:ext cx="874300" cy="476672"/>
          </a:xfrm>
          <a:prstGeom prst="rect">
            <a:avLst/>
          </a:prstGeom>
        </p:spPr>
      </p:pic>
      <p:pic>
        <p:nvPicPr>
          <p:cNvPr id="12" name="Picture 5" descr="F:\KVI-P08\csic-iem2.gif">
            <a:extLst>
              <a:ext uri="{FF2B5EF4-FFF2-40B4-BE49-F238E27FC236}">
                <a16:creationId xmlns:a16="http://schemas.microsoft.com/office/drawing/2014/main" id="{E58B1EB2-8431-0A40-B97A-D7840FE2CC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/>
          <a:srcRect l="31432"/>
          <a:stretch>
            <a:fillRect/>
          </a:stretch>
        </p:blipFill>
        <p:spPr bwMode="auto">
          <a:xfrm>
            <a:off x="82323" y="6214715"/>
            <a:ext cx="815677" cy="61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4">
            <a:extLst>
              <a:ext uri="{FF2B5EF4-FFF2-40B4-BE49-F238E27FC236}">
                <a16:creationId xmlns:a16="http://schemas.microsoft.com/office/drawing/2014/main" id="{1E34C8C8-A782-9A44-8C32-5E2FB28FF6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54882" y="6605507"/>
            <a:ext cx="6728058" cy="27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 b="0" i="0">
                <a:latin typeface="Copperplate"/>
                <a:cs typeface="+mn-cs"/>
              </a:defRPr>
            </a:lvl1pPr>
          </a:lstStyle>
          <a:p>
            <a:pPr algn="l">
              <a:defRPr/>
            </a:pPr>
            <a:r>
              <a:rPr lang="es-ES_tradnl"/>
              <a:t>María J. Gª Borge – 13th  Spring Seminaron Nuclear physics, 15- 20 May 2022</a:t>
            </a:r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0.png"/><Relationship Id="rId3" Type="http://schemas.openxmlformats.org/officeDocument/2006/relationships/image" Target="../media/image35.png"/><Relationship Id="rId7" Type="http://schemas.openxmlformats.org/officeDocument/2006/relationships/image" Target="../media/image29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1.png"/><Relationship Id="rId5" Type="http://schemas.openxmlformats.org/officeDocument/2006/relationships/image" Target="../media/image37.png"/><Relationship Id="rId10" Type="http://schemas.openxmlformats.org/officeDocument/2006/relationships/image" Target="../media/image40.png"/><Relationship Id="rId4" Type="http://schemas.openxmlformats.org/officeDocument/2006/relationships/image" Target="../media/image36.emf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tif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>
            <a:extLst>
              <a:ext uri="{FF2B5EF4-FFF2-40B4-BE49-F238E27FC236}">
                <a16:creationId xmlns:a16="http://schemas.microsoft.com/office/drawing/2014/main" id="{F4BCE605-992D-864A-9765-4BFB091350F4}"/>
              </a:ext>
            </a:extLst>
          </p:cNvPr>
          <p:cNvSpPr txBox="1"/>
          <p:nvPr/>
        </p:nvSpPr>
        <p:spPr>
          <a:xfrm>
            <a:off x="1390650" y="5524703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0090"/>
                </a:solidFill>
              </a:rPr>
              <a:t>María José García </a:t>
            </a:r>
            <a:r>
              <a:rPr lang="en-GB" sz="3200" dirty="0" err="1">
                <a:solidFill>
                  <a:srgbClr val="000090"/>
                </a:solidFill>
              </a:rPr>
              <a:t>Borge</a:t>
            </a:r>
            <a:endParaRPr lang="en-GB" sz="3200" dirty="0">
              <a:solidFill>
                <a:srgbClr val="000090"/>
              </a:solidFill>
            </a:endParaRPr>
          </a:p>
          <a:p>
            <a:pPr algn="ctr"/>
            <a:r>
              <a:rPr lang="en-GB" sz="3200" dirty="0">
                <a:solidFill>
                  <a:srgbClr val="000090"/>
                </a:solidFill>
              </a:rPr>
              <a:t>(on behalf of J. D. </a:t>
            </a:r>
            <a:r>
              <a:rPr lang="en-GB" sz="3200" dirty="0" err="1">
                <a:solidFill>
                  <a:srgbClr val="000090"/>
                </a:solidFill>
              </a:rPr>
              <a:t>Ovejas</a:t>
            </a:r>
            <a:r>
              <a:rPr lang="en-GB" sz="3200" dirty="0">
                <a:solidFill>
                  <a:srgbClr val="000090"/>
                </a:solidFill>
              </a:rPr>
              <a:t>, V. G </a:t>
            </a:r>
            <a:r>
              <a:rPr lang="en-GB" sz="3200" dirty="0" err="1">
                <a:solidFill>
                  <a:srgbClr val="000090"/>
                </a:solidFill>
              </a:rPr>
              <a:t>Távora</a:t>
            </a:r>
            <a:r>
              <a:rPr lang="en-GB" sz="3200" dirty="0">
                <a:solidFill>
                  <a:srgbClr val="000090"/>
                </a:solidFill>
              </a:rPr>
              <a:t>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43A6B24-0156-6B44-A15C-2F525A2C83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1" y="819150"/>
            <a:ext cx="9144000" cy="4514850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DBEA054A-3BF9-7F44-9CB8-2972428D50FD}"/>
              </a:ext>
            </a:extLst>
          </p:cNvPr>
          <p:cNvSpPr/>
          <p:nvPr/>
        </p:nvSpPr>
        <p:spPr>
          <a:xfrm>
            <a:off x="48491" y="819150"/>
            <a:ext cx="92409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4000" b="1" dirty="0" err="1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Scattering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 of </a:t>
            </a:r>
            <a:r>
              <a:rPr lang="es-ES" sz="4000" b="1" baseline="30000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15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C </a:t>
            </a:r>
            <a:r>
              <a:rPr lang="es-ES" sz="4000" b="1" dirty="0" err="1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on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 </a:t>
            </a:r>
            <a:r>
              <a:rPr lang="es-ES" sz="4000" b="1" baseline="30000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208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Pb at </a:t>
            </a:r>
            <a:r>
              <a:rPr lang="es-ES" sz="4000" b="1" dirty="0" err="1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energies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 </a:t>
            </a:r>
            <a:r>
              <a:rPr lang="es-ES" sz="4000" b="1" dirty="0" err="1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near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 </a:t>
            </a:r>
            <a:r>
              <a:rPr lang="es-ES" sz="4000" b="1" dirty="0" err="1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the</a:t>
            </a:r>
            <a:r>
              <a:rPr lang="es-ES" sz="4000" b="1" dirty="0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 Coulomb </a:t>
            </a:r>
            <a:r>
              <a:rPr lang="es-ES" sz="4000" b="1" dirty="0" err="1">
                <a:solidFill>
                  <a:srgbClr val="FF0000"/>
                </a:solidFill>
                <a:latin typeface="Britannic Bold" charset="0"/>
                <a:ea typeface="Britannic Bold" charset="0"/>
                <a:cs typeface="Britannic Bold" charset="0"/>
              </a:rPr>
              <a:t>barrier</a:t>
            </a:r>
            <a:endParaRPr lang="en-US" sz="4000" dirty="0">
              <a:solidFill>
                <a:srgbClr val="FF0000"/>
              </a:solidFill>
              <a:latin typeface="Britannic Bold" charset="0"/>
              <a:ea typeface="Britannic Bold" charset="0"/>
              <a:cs typeface="Britannic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1134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898E99-559B-1340-9668-EDA340D6F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182" y="-93952"/>
            <a:ext cx="7643192" cy="980736"/>
          </a:xfrm>
        </p:spPr>
        <p:txBody>
          <a:bodyPr/>
          <a:lstStyle/>
          <a:p>
            <a:r>
              <a:rPr lang="es-ES" dirty="0"/>
              <a:t>Experimental </a:t>
            </a:r>
            <a:r>
              <a:rPr lang="es-ES" dirty="0" err="1"/>
              <a:t>setup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54577A-B90D-F24D-BB5A-9FD3B4FA0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285" y="1027730"/>
            <a:ext cx="8786109" cy="4525963"/>
          </a:xfrm>
        </p:spPr>
        <p:txBody>
          <a:bodyPr/>
          <a:lstStyle/>
          <a:p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Gobal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Reaction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Array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u="sng" dirty="0">
                <a:latin typeface="Arial" charset="0"/>
                <a:ea typeface="Arial" charset="0"/>
                <a:cs typeface="Arial" charset="0"/>
              </a:rPr>
              <a:t>GLORIA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lvl="1"/>
            <a:r>
              <a:rPr lang="es-ES_tradnl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s-ES_tradnl" i="1" dirty="0">
                <a:latin typeface="Arial" charset="0"/>
                <a:ea typeface="Arial" charset="0"/>
                <a:cs typeface="Arial" charset="0"/>
              </a:rPr>
              <a:t>NIM A 755 69-77 [2014]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).</a:t>
            </a:r>
          </a:p>
          <a:p>
            <a:pPr marL="457200" lvl="1" indent="0">
              <a:buNone/>
            </a:pPr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5C9C970-09EA-B740-B6B0-79FA2D3114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2" r="14027"/>
          <a:stretch/>
        </p:blipFill>
        <p:spPr>
          <a:xfrm>
            <a:off x="4613339" y="861808"/>
            <a:ext cx="3917521" cy="2968583"/>
          </a:xfrm>
          <a:prstGeom prst="rect">
            <a:avLst/>
          </a:prstGeom>
        </p:spPr>
      </p:pic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AE7EFA6B-D722-D443-885D-FAFBE8AD68C8}"/>
              </a:ext>
            </a:extLst>
          </p:cNvPr>
          <p:cNvSpPr txBox="1">
            <a:spLocks/>
          </p:cNvSpPr>
          <p:nvPr/>
        </p:nvSpPr>
        <p:spPr>
          <a:xfrm>
            <a:off x="609820" y="1515852"/>
            <a:ext cx="3755005" cy="641719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sz="1800" dirty="0">
              <a:ea typeface="Arial" charset="0"/>
              <a:cs typeface="Arial" charset="0"/>
            </a:endParaRPr>
          </a:p>
          <a:p>
            <a:pPr>
              <a:buFont typeface="Wingdings" charset="2"/>
              <a:buChar char="§"/>
            </a:pPr>
            <a:r>
              <a:rPr lang="es-ES_tradnl" sz="1800" dirty="0">
                <a:ea typeface="Arial" charset="0"/>
                <a:cs typeface="Arial" charset="0"/>
              </a:rPr>
              <a:t> 6 Si </a:t>
            </a:r>
            <a:r>
              <a:rPr lang="es-ES_tradnl" sz="1800" dirty="0" err="1">
                <a:ea typeface="Arial" charset="0"/>
                <a:cs typeface="Arial" charset="0"/>
              </a:rPr>
              <a:t>telescopes</a:t>
            </a:r>
            <a:r>
              <a:rPr lang="es-ES_tradnl" sz="1800" dirty="0">
                <a:ea typeface="Arial" charset="0"/>
                <a:cs typeface="Arial" charset="0"/>
              </a:rPr>
              <a:t> </a:t>
            </a:r>
            <a:r>
              <a:rPr lang="es-ES_tradnl" sz="1800" dirty="0" err="1">
                <a:ea typeface="Arial" charset="0"/>
                <a:cs typeface="Arial" charset="0"/>
              </a:rPr>
              <a:t>tangent</a:t>
            </a:r>
            <a:r>
              <a:rPr lang="es-ES_tradnl" sz="1800" dirty="0">
                <a:ea typeface="Arial" charset="0"/>
                <a:cs typeface="Arial" charset="0"/>
              </a:rPr>
              <a:t> to a 6 cm </a:t>
            </a:r>
            <a:r>
              <a:rPr lang="es-ES_tradnl" sz="1800" dirty="0" err="1">
                <a:ea typeface="Arial" charset="0"/>
                <a:cs typeface="Arial" charset="0"/>
              </a:rPr>
              <a:t>radius</a:t>
            </a:r>
            <a:r>
              <a:rPr lang="es-ES_tradnl" sz="1800" dirty="0">
                <a:ea typeface="Arial" charset="0"/>
                <a:cs typeface="Arial" charset="0"/>
              </a:rPr>
              <a:t> </a:t>
            </a:r>
            <a:r>
              <a:rPr lang="es-ES_tradnl" sz="1800" dirty="0" err="1">
                <a:ea typeface="Arial" charset="0"/>
                <a:cs typeface="Arial" charset="0"/>
              </a:rPr>
              <a:t>sphere</a:t>
            </a:r>
            <a:r>
              <a:rPr lang="es-ES_tradnl" sz="1800" dirty="0">
                <a:ea typeface="Arial" charset="0"/>
                <a:cs typeface="Arial" charset="0"/>
              </a:rPr>
              <a:t>.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ES_tradnl" sz="1800" dirty="0">
                <a:ea typeface="Arial" charset="0"/>
                <a:cs typeface="Arial" charset="0"/>
              </a:rPr>
              <a:t> 40 µm (ΔE) + 1 mm </a:t>
            </a:r>
            <a:r>
              <a:rPr lang="pt-BR" sz="1800" dirty="0">
                <a:ea typeface="Arial" charset="0"/>
                <a:cs typeface="Arial" charset="0"/>
              </a:rPr>
              <a:t>(E)</a:t>
            </a:r>
            <a:r>
              <a:rPr lang="es-ES_tradnl" sz="1800" dirty="0">
                <a:ea typeface="Arial" charset="0"/>
                <a:cs typeface="Arial" charset="0"/>
              </a:rPr>
              <a:t> </a:t>
            </a:r>
            <a:r>
              <a:rPr lang="es-ES_tradnl" sz="1800" dirty="0" err="1">
                <a:ea typeface="Arial" charset="0"/>
                <a:cs typeface="Arial" charset="0"/>
              </a:rPr>
              <a:t>DSSDs</a:t>
            </a:r>
            <a:r>
              <a:rPr lang="es-ES_tradnl" sz="1800" dirty="0">
                <a:ea typeface="Arial" charset="0"/>
                <a:cs typeface="Arial" charset="0"/>
              </a:rPr>
              <a:t> in 256 </a:t>
            </a:r>
            <a:r>
              <a:rPr lang="es-ES_tradnl" sz="1800" dirty="0" err="1">
                <a:ea typeface="Arial" charset="0"/>
                <a:cs typeface="Arial" charset="0"/>
              </a:rPr>
              <a:t>pixels</a:t>
            </a:r>
            <a:r>
              <a:rPr lang="es-ES_tradnl" sz="1800" dirty="0">
                <a:ea typeface="Arial" charset="0"/>
                <a:cs typeface="Arial" charset="0"/>
              </a:rPr>
              <a:t> of 3x3 mm</a:t>
            </a:r>
            <a:r>
              <a:rPr lang="es-ES_tradnl" sz="1800" baseline="30000" dirty="0">
                <a:ea typeface="Arial" charset="0"/>
                <a:cs typeface="Arial" charset="0"/>
              </a:rPr>
              <a:t>2</a:t>
            </a:r>
            <a:r>
              <a:rPr lang="es-ES_tradnl" sz="1800" dirty="0">
                <a:ea typeface="Arial" charset="0"/>
                <a:cs typeface="Arial" charset="0"/>
              </a:rPr>
              <a:t> 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es-ES_tradnl" sz="1600" dirty="0">
                <a:ea typeface="Arial" charset="0"/>
                <a:cs typeface="Arial" charset="0"/>
              </a:rPr>
              <a:t>2-3º angular </a:t>
            </a:r>
            <a:r>
              <a:rPr lang="es-ES_tradnl" sz="1600" dirty="0" err="1">
                <a:ea typeface="Arial" charset="0"/>
                <a:cs typeface="Arial" charset="0"/>
              </a:rPr>
              <a:t>ressolution</a:t>
            </a:r>
            <a:endParaRPr lang="es-ES_tradnl" sz="1600" dirty="0"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ES_tradnl" sz="1800" dirty="0">
                <a:ea typeface="Arial" charset="0"/>
                <a:cs typeface="Arial" charset="0"/>
              </a:rPr>
              <a:t>25% </a:t>
            </a:r>
            <a:r>
              <a:rPr lang="es-ES_tradnl" sz="1800" dirty="0" err="1">
                <a:ea typeface="Arial" charset="0"/>
                <a:cs typeface="Arial" charset="0"/>
              </a:rPr>
              <a:t>geometric</a:t>
            </a:r>
            <a:r>
              <a:rPr lang="es-ES_tradnl" sz="1800" dirty="0">
                <a:ea typeface="Arial" charset="0"/>
                <a:cs typeface="Arial" charset="0"/>
              </a:rPr>
              <a:t> </a:t>
            </a:r>
            <a:r>
              <a:rPr lang="es-ES_tradnl" sz="1800" dirty="0" err="1">
                <a:ea typeface="Arial" charset="0"/>
                <a:cs typeface="Arial" charset="0"/>
              </a:rPr>
              <a:t>eff</a:t>
            </a:r>
            <a:r>
              <a:rPr lang="es-ES_tradnl" sz="1800" dirty="0">
                <a:ea typeface="Arial" charset="0"/>
                <a:cs typeface="Arial" charset="0"/>
              </a:rPr>
              <a:t>.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ES_tradnl" sz="1800" dirty="0">
                <a:ea typeface="Arial" charset="0"/>
                <a:cs typeface="Arial" charset="0"/>
              </a:rPr>
              <a:t>  Full angular </a:t>
            </a:r>
            <a:r>
              <a:rPr lang="es-ES_tradnl" sz="1800" dirty="0" err="1">
                <a:ea typeface="Arial" charset="0"/>
                <a:cs typeface="Arial" charset="0"/>
              </a:rPr>
              <a:t>coverage</a:t>
            </a:r>
            <a:r>
              <a:rPr lang="es-ES_tradnl" sz="1800" dirty="0">
                <a:ea typeface="Arial" charset="0"/>
                <a:cs typeface="Arial" charset="0"/>
              </a:rPr>
              <a:t> 𝛉</a:t>
            </a:r>
            <a:r>
              <a:rPr lang="es-ES_tradnl" sz="1800" baseline="-25000" dirty="0">
                <a:ea typeface="Arial" charset="0"/>
                <a:cs typeface="Arial" charset="0"/>
              </a:rPr>
              <a:t>LAB</a:t>
            </a:r>
            <a:r>
              <a:rPr lang="es-ES_tradnl" sz="1800" dirty="0">
                <a:ea typeface="Arial" charset="0"/>
                <a:cs typeface="Arial" charset="0"/>
              </a:rPr>
              <a:t> =15º -165º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ES_tradnl" sz="1800" dirty="0">
                <a:ea typeface="Arial" charset="0"/>
                <a:cs typeface="Arial" charset="0"/>
              </a:rPr>
              <a:t> </a:t>
            </a:r>
            <a:r>
              <a:rPr lang="es-ES_tradnl" sz="1800" baseline="30000" dirty="0">
                <a:ea typeface="Arial" charset="0"/>
                <a:cs typeface="Arial" charset="0"/>
              </a:rPr>
              <a:t>208</a:t>
            </a:r>
            <a:r>
              <a:rPr lang="es-ES_tradnl" sz="1800" dirty="0">
                <a:ea typeface="Arial" charset="0"/>
                <a:cs typeface="Arial" charset="0"/>
              </a:rPr>
              <a:t>Pb </a:t>
            </a:r>
            <a:r>
              <a:rPr lang="es-ES_tradnl" sz="1800" b="1" dirty="0">
                <a:ea typeface="Arial" charset="0"/>
                <a:cs typeface="Arial" charset="0"/>
              </a:rPr>
              <a:t>targets</a:t>
            </a:r>
            <a:r>
              <a:rPr lang="es-ES_tradnl" sz="1800" dirty="0">
                <a:ea typeface="Arial" charset="0"/>
                <a:cs typeface="Arial" charset="0"/>
              </a:rPr>
              <a:t> 2.1 and 1.2 mg/cm</a:t>
            </a:r>
            <a:r>
              <a:rPr lang="es-ES_tradnl" sz="1800" baseline="30000" dirty="0">
                <a:ea typeface="Arial" charset="0"/>
                <a:cs typeface="Arial" charset="0"/>
              </a:rPr>
              <a:t>2</a:t>
            </a:r>
            <a:r>
              <a:rPr lang="es-ES_tradnl" sz="1800" dirty="0">
                <a:ea typeface="Arial" charset="0"/>
                <a:cs typeface="Arial" charset="0"/>
              </a:rPr>
              <a:t>. </a:t>
            </a:r>
            <a:br>
              <a:rPr lang="es-ES_tradnl" sz="1800" dirty="0">
                <a:latin typeface="Arial" charset="0"/>
                <a:ea typeface="Arial" charset="0"/>
                <a:cs typeface="Arial" charset="0"/>
              </a:rPr>
            </a:br>
            <a:endParaRPr lang="es-ES_tradnl" sz="1800" dirty="0">
              <a:latin typeface="Arial" charset="0"/>
              <a:ea typeface="Arial" charset="0"/>
              <a:cs typeface="Arial" charset="0"/>
            </a:endParaRPr>
          </a:p>
          <a:p>
            <a:pPr>
              <a:buFont typeface="Wingdings" charset="2"/>
              <a:buChar char="§"/>
            </a:pPr>
            <a:endParaRPr lang="es-ES_tradnl" sz="18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931F20E-683A-2870-0394-6A089B0C3E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339" y="3763858"/>
            <a:ext cx="4560816" cy="291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666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1"/>
          <p:cNvSpPr>
            <a:spLocks noGrp="1"/>
          </p:cNvSpPr>
          <p:nvPr>
            <p:ph type="title"/>
          </p:nvPr>
        </p:nvSpPr>
        <p:spPr>
          <a:xfrm>
            <a:off x="2015951" y="125563"/>
            <a:ext cx="4493706" cy="500063"/>
          </a:xfrm>
        </p:spPr>
        <p:txBody>
          <a:bodyPr>
            <a:normAutofit fontScale="90000"/>
          </a:bodyPr>
          <a:lstStyle/>
          <a:p>
            <a:r>
              <a:rPr lang="es-ES_tradnl" sz="3000" b="1" dirty="0">
                <a:latin typeface="Arial" charset="0"/>
                <a:ea typeface="Arial" charset="0"/>
                <a:cs typeface="Arial" charset="0"/>
              </a:rPr>
              <a:t>Data </a:t>
            </a:r>
            <a:r>
              <a:rPr lang="es-ES_tradnl" sz="3000" b="1" dirty="0" err="1">
                <a:latin typeface="Arial" charset="0"/>
                <a:ea typeface="Arial" charset="0"/>
                <a:cs typeface="Arial" charset="0"/>
              </a:rPr>
              <a:t>Analysis</a:t>
            </a:r>
            <a:endParaRPr lang="es-ES_tradnl" sz="3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Marcador de contenido 2"/>
          <p:cNvSpPr txBox="1">
            <a:spLocks/>
          </p:cNvSpPr>
          <p:nvPr/>
        </p:nvSpPr>
        <p:spPr>
          <a:xfrm>
            <a:off x="620010" y="886989"/>
            <a:ext cx="7903980" cy="50261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Telescope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configuration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allows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particle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identification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2D (ΔE-E</a:t>
            </a:r>
            <a:r>
              <a:rPr lang="es-ES_tradnl" sz="1500" baseline="-25000" dirty="0">
                <a:latin typeface="Arial" charset="0"/>
                <a:ea typeface="Arial" charset="0"/>
                <a:cs typeface="Arial" charset="0"/>
              </a:rPr>
              <a:t>TOT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plots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>
              <a:buFont typeface="Wingdings" charset="2"/>
              <a:buChar char="§"/>
            </a:pP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High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granularity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DSSDs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allows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grouping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together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pixels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within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Δ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𝛉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range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>
              <a:buFont typeface="Wingdings" charset="2"/>
              <a:buChar char="§"/>
            </a:pP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Δ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𝛉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sectors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same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physics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are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expected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(non-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polarized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beam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) and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minor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effects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different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losses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happen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maximizing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statistics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reducing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500" dirty="0" err="1">
                <a:latin typeface="Arial" charset="0"/>
                <a:ea typeface="Arial" charset="0"/>
                <a:cs typeface="Arial" charset="0"/>
              </a:rPr>
              <a:t>errorbars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>
              <a:buFont typeface="Wingdings" charset="2"/>
              <a:buChar char="§"/>
            </a:pPr>
            <a:endParaRPr lang="es-ES_tradnl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4" y="2277423"/>
            <a:ext cx="2645980" cy="19401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4" y="4240235"/>
            <a:ext cx="2681612" cy="26177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CuadroTexto 10"/>
          <p:cNvSpPr txBox="1"/>
          <p:nvPr/>
        </p:nvSpPr>
        <p:spPr>
          <a:xfrm>
            <a:off x="5184297" y="3740847"/>
            <a:ext cx="4364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50" b="1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N</a:t>
            </a:r>
          </a:p>
        </p:txBody>
      </p:sp>
      <p:sp>
        <p:nvSpPr>
          <p:cNvPr id="13" name="CuadroTexto 12"/>
          <p:cNvSpPr txBox="1"/>
          <p:nvPr/>
        </p:nvSpPr>
        <p:spPr>
          <a:xfrm rot="821780">
            <a:off x="4227297" y="3164406"/>
            <a:ext cx="129244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50" dirty="0">
                <a:solidFill>
                  <a:srgbClr val="FF0000"/>
                </a:solidFill>
                <a:latin typeface="Arial Hebrew" charset="-79"/>
                <a:ea typeface="Arial Hebrew" charset="-79"/>
                <a:cs typeface="Arial Hebrew" charset="-79"/>
              </a:rPr>
              <a:t>target </a:t>
            </a:r>
            <a:r>
              <a:rPr lang="es-ES_tradnl" sz="1050" dirty="0" err="1">
                <a:solidFill>
                  <a:srgbClr val="FF0000"/>
                </a:solidFill>
                <a:latin typeface="Arial Hebrew" charset="-79"/>
                <a:ea typeface="Arial Hebrew" charset="-79"/>
                <a:cs typeface="Arial Hebrew" charset="-79"/>
              </a:rPr>
              <a:t>straggling</a:t>
            </a:r>
            <a:endParaRPr lang="es-ES_tradnl" sz="1050" dirty="0">
              <a:solidFill>
                <a:srgbClr val="FF0000"/>
              </a:solidFill>
              <a:latin typeface="Arial Hebrew" charset="-79"/>
              <a:ea typeface="Arial Hebrew" charset="-79"/>
              <a:cs typeface="Arial Hebrew" charset="-79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E40C343-1DD5-374B-9B4A-E0A1AF52A4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400" y="4457700"/>
            <a:ext cx="4927600" cy="24003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4F6EAEC2-03D9-104A-99CD-BB8A972528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516" y="2186542"/>
            <a:ext cx="5220465" cy="232759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914981" y="5763050"/>
            <a:ext cx="4364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50" b="1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F5925A8-CAD8-CA49-9EFC-8F8774B60C44}"/>
              </a:ext>
            </a:extLst>
          </p:cNvPr>
          <p:cNvSpPr txBox="1"/>
          <p:nvPr/>
        </p:nvSpPr>
        <p:spPr>
          <a:xfrm>
            <a:off x="6291448" y="3588501"/>
            <a:ext cx="4364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50" b="1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AA037F7-7FBD-B647-A383-580648F2E3B0}"/>
              </a:ext>
            </a:extLst>
          </p:cNvPr>
          <p:cNvSpPr txBox="1"/>
          <p:nvPr/>
        </p:nvSpPr>
        <p:spPr>
          <a:xfrm>
            <a:off x="7914981" y="4913532"/>
            <a:ext cx="4364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50" b="1" baseline="30000" dirty="0">
                <a:solidFill>
                  <a:srgbClr val="0000CC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0000CC"/>
                </a:solidFill>
                <a:latin typeface="Arial" charset="0"/>
                <a:ea typeface="Arial" charset="0"/>
                <a:cs typeface="Arial" charset="0"/>
              </a:rPr>
              <a:t>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C845B58-8DD0-1347-AD43-E88251CEA079}"/>
              </a:ext>
            </a:extLst>
          </p:cNvPr>
          <p:cNvSpPr txBox="1"/>
          <p:nvPr/>
        </p:nvSpPr>
        <p:spPr>
          <a:xfrm>
            <a:off x="6291448" y="3050258"/>
            <a:ext cx="4364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350" b="1" baseline="30000" dirty="0">
                <a:solidFill>
                  <a:srgbClr val="0000CC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0000CC"/>
                </a:solidFill>
                <a:latin typeface="Arial" charset="0"/>
                <a:ea typeface="Arial" charset="0"/>
                <a:cs typeface="Arial" charset="0"/>
              </a:rPr>
              <a:t>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43109CEF-AD66-5246-9861-66A48443C490}"/>
              </a:ext>
            </a:extLst>
          </p:cNvPr>
          <p:cNvSpPr txBox="1"/>
          <p:nvPr/>
        </p:nvSpPr>
        <p:spPr>
          <a:xfrm>
            <a:off x="2995642" y="2108351"/>
            <a:ext cx="15763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/>
              <a:t>Tel A 49º &lt; </a:t>
            </a:r>
            <a:r>
              <a:rPr lang="es-ES" sz="1400" dirty="0">
                <a:latin typeface="Symbol" pitchFamily="2" charset="2"/>
              </a:rPr>
              <a:t>q</a:t>
            </a:r>
            <a:r>
              <a:rPr lang="es-ES" sz="1400" dirty="0"/>
              <a:t> &lt; 56º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5EE7434-9D64-904E-B34B-B263E707B2C4}"/>
              </a:ext>
            </a:extLst>
          </p:cNvPr>
          <p:cNvSpPr txBox="1"/>
          <p:nvPr/>
        </p:nvSpPr>
        <p:spPr>
          <a:xfrm>
            <a:off x="5402506" y="2083964"/>
            <a:ext cx="15763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/>
              <a:t>Tel A 49º &lt; </a:t>
            </a:r>
            <a:r>
              <a:rPr lang="es-ES" sz="1400" dirty="0">
                <a:latin typeface="Symbol" pitchFamily="2" charset="2"/>
              </a:rPr>
              <a:t>q</a:t>
            </a:r>
            <a:r>
              <a:rPr lang="es-ES" sz="1400" dirty="0"/>
              <a:t> &lt; 56º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245CB54-6C99-444B-8B75-B9B8A31FC95C}"/>
              </a:ext>
            </a:extLst>
          </p:cNvPr>
          <p:cNvSpPr txBox="1"/>
          <p:nvPr/>
        </p:nvSpPr>
        <p:spPr>
          <a:xfrm>
            <a:off x="4754235" y="4442338"/>
            <a:ext cx="136357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/>
              <a:t>Tel F 64º &lt; </a:t>
            </a:r>
            <a:r>
              <a:rPr lang="es-ES" sz="1200" dirty="0">
                <a:latin typeface="Symbol" pitchFamily="2" charset="2"/>
              </a:rPr>
              <a:t>q</a:t>
            </a:r>
            <a:r>
              <a:rPr lang="es-ES" sz="1200" dirty="0"/>
              <a:t> &lt; 74º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9F96F5E-AAEB-3441-B8AA-AACA3F850051}"/>
              </a:ext>
            </a:extLst>
          </p:cNvPr>
          <p:cNvSpPr txBox="1"/>
          <p:nvPr/>
        </p:nvSpPr>
        <p:spPr>
          <a:xfrm>
            <a:off x="6190685" y="4282335"/>
            <a:ext cx="10571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Symbol" pitchFamily="2" charset="2"/>
              </a:rPr>
              <a:t>D</a:t>
            </a:r>
            <a:r>
              <a:rPr lang="es-ES" sz="1200" dirty="0"/>
              <a:t>E + E (</a:t>
            </a:r>
            <a:r>
              <a:rPr lang="es-ES" sz="1200" dirty="0" err="1"/>
              <a:t>MeV</a:t>
            </a:r>
            <a:r>
              <a:rPr lang="es-ES" sz="1400" dirty="0"/>
              <a:t>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DCD42DE-0D8E-2342-BF57-3A113E7B52B3}"/>
              </a:ext>
            </a:extLst>
          </p:cNvPr>
          <p:cNvSpPr txBox="1"/>
          <p:nvPr/>
        </p:nvSpPr>
        <p:spPr>
          <a:xfrm>
            <a:off x="7845550" y="6556618"/>
            <a:ext cx="10571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Symbol" pitchFamily="2" charset="2"/>
              </a:rPr>
              <a:t>D</a:t>
            </a:r>
            <a:r>
              <a:rPr lang="es-ES" sz="1200" dirty="0"/>
              <a:t>E + E (</a:t>
            </a:r>
            <a:r>
              <a:rPr lang="es-ES" sz="1200" dirty="0" err="1"/>
              <a:t>MeV</a:t>
            </a:r>
            <a:r>
              <a:rPr lang="es-ES" sz="1400" dirty="0"/>
              <a:t>)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F9E4CBA-EC72-094D-AEF8-4F09BC303913}"/>
              </a:ext>
            </a:extLst>
          </p:cNvPr>
          <p:cNvSpPr txBox="1"/>
          <p:nvPr/>
        </p:nvSpPr>
        <p:spPr>
          <a:xfrm>
            <a:off x="6151601" y="4265852"/>
            <a:ext cx="105719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>
                <a:latin typeface="Symbol" pitchFamily="2" charset="2"/>
              </a:rPr>
              <a:t>D</a:t>
            </a:r>
            <a:r>
              <a:rPr lang="es-ES" sz="1200" dirty="0"/>
              <a:t>E + E (</a:t>
            </a:r>
            <a:r>
              <a:rPr lang="es-ES" sz="1200" dirty="0" err="1"/>
              <a:t>MeV</a:t>
            </a:r>
            <a:r>
              <a:rPr lang="es-ES" sz="1200" dirty="0"/>
              <a:t>)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15C4BD8-DEC6-5041-B5E8-40CD9B0B7883}"/>
              </a:ext>
            </a:extLst>
          </p:cNvPr>
          <p:cNvSpPr txBox="1"/>
          <p:nvPr/>
        </p:nvSpPr>
        <p:spPr>
          <a:xfrm rot="16200000">
            <a:off x="6385419" y="4972469"/>
            <a:ext cx="77386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>
                <a:latin typeface="Symbol" pitchFamily="2" charset="2"/>
              </a:rPr>
              <a:t>D</a:t>
            </a:r>
            <a:r>
              <a:rPr lang="es-ES" sz="1050" dirty="0"/>
              <a:t>E  (</a:t>
            </a:r>
            <a:r>
              <a:rPr lang="es-ES" sz="1050" dirty="0" err="1"/>
              <a:t>MeV</a:t>
            </a:r>
            <a:r>
              <a:rPr lang="es-ES" sz="1050" dirty="0"/>
              <a:t>)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12C8649F-EE0F-C344-BAA2-09D4DDB539D6}"/>
              </a:ext>
            </a:extLst>
          </p:cNvPr>
          <p:cNvSpPr txBox="1"/>
          <p:nvPr/>
        </p:nvSpPr>
        <p:spPr>
          <a:xfrm rot="16200000">
            <a:off x="4774544" y="2651713"/>
            <a:ext cx="77386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>
                <a:latin typeface="Symbol" pitchFamily="2" charset="2"/>
              </a:rPr>
              <a:t>D</a:t>
            </a:r>
            <a:r>
              <a:rPr lang="es-ES" sz="1050" dirty="0"/>
              <a:t>E  (</a:t>
            </a:r>
            <a:r>
              <a:rPr lang="es-ES" sz="1050" dirty="0" err="1"/>
              <a:t>MeV</a:t>
            </a:r>
            <a:r>
              <a:rPr lang="es-ES" sz="1050" dirty="0"/>
              <a:t>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3C2BDD51-D7D2-6142-AA1D-4D2647794CCE}"/>
              </a:ext>
            </a:extLst>
          </p:cNvPr>
          <p:cNvSpPr txBox="1"/>
          <p:nvPr/>
        </p:nvSpPr>
        <p:spPr>
          <a:xfrm>
            <a:off x="7049607" y="4441610"/>
            <a:ext cx="137158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/>
              <a:t>Tel F 64º &lt; </a:t>
            </a:r>
            <a:r>
              <a:rPr lang="es-ES" sz="1200" dirty="0">
                <a:latin typeface="Symbol" pitchFamily="2" charset="2"/>
              </a:rPr>
              <a:t>q</a:t>
            </a:r>
            <a:r>
              <a:rPr lang="es-ES" sz="1200" dirty="0"/>
              <a:t> &lt; 74º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2A7679-1D4E-D349-AC73-5C4D725EC61D}"/>
              </a:ext>
            </a:extLst>
          </p:cNvPr>
          <p:cNvSpPr txBox="1"/>
          <p:nvPr/>
        </p:nvSpPr>
        <p:spPr>
          <a:xfrm>
            <a:off x="5288432" y="6543719"/>
            <a:ext cx="120490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/>
              <a:t>Back </a:t>
            </a:r>
            <a:r>
              <a:rPr lang="es-ES" sz="1050" dirty="0" err="1"/>
              <a:t>strip</a:t>
            </a:r>
            <a:r>
              <a:rPr lang="es-ES" sz="1050" dirty="0"/>
              <a:t> </a:t>
            </a:r>
            <a:r>
              <a:rPr lang="es-ES" sz="1050" dirty="0" err="1"/>
              <a:t>number</a:t>
            </a:r>
            <a:endParaRPr lang="es-ES" sz="1050" dirty="0"/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2FAD2EF-159C-7341-A543-48C469FF8DF6}"/>
              </a:ext>
            </a:extLst>
          </p:cNvPr>
          <p:cNvSpPr txBox="1"/>
          <p:nvPr/>
        </p:nvSpPr>
        <p:spPr>
          <a:xfrm>
            <a:off x="3613157" y="4266420"/>
            <a:ext cx="120490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/>
              <a:t>Back </a:t>
            </a:r>
            <a:r>
              <a:rPr lang="es-ES" sz="1050" dirty="0" err="1"/>
              <a:t>strip</a:t>
            </a:r>
            <a:r>
              <a:rPr lang="es-ES" sz="1050" dirty="0"/>
              <a:t> </a:t>
            </a:r>
            <a:r>
              <a:rPr lang="es-ES" sz="1050" dirty="0" err="1"/>
              <a:t>number</a:t>
            </a:r>
            <a:endParaRPr lang="es-ES" sz="1050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EA9D544-826F-3A47-96AF-D51C68C556FE}"/>
              </a:ext>
            </a:extLst>
          </p:cNvPr>
          <p:cNvSpPr txBox="1"/>
          <p:nvPr/>
        </p:nvSpPr>
        <p:spPr>
          <a:xfrm rot="16200000">
            <a:off x="3763643" y="5276758"/>
            <a:ext cx="131883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/>
              <a:t>Front </a:t>
            </a:r>
            <a:r>
              <a:rPr lang="es-ES" sz="1050" dirty="0" err="1"/>
              <a:t>strip</a:t>
            </a:r>
            <a:r>
              <a:rPr lang="es-ES" sz="1050" dirty="0"/>
              <a:t> </a:t>
            </a:r>
            <a:r>
              <a:rPr lang="es-ES" sz="1050" dirty="0" err="1"/>
              <a:t>number</a:t>
            </a:r>
            <a:endParaRPr lang="es-ES" sz="1050" dirty="0"/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70BF8161-E5CF-4448-93FF-C8F41AC13413}"/>
              </a:ext>
            </a:extLst>
          </p:cNvPr>
          <p:cNvSpPr txBox="1"/>
          <p:nvPr/>
        </p:nvSpPr>
        <p:spPr>
          <a:xfrm rot="16200000">
            <a:off x="2148534" y="2936698"/>
            <a:ext cx="131883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050" dirty="0"/>
              <a:t>Front </a:t>
            </a:r>
            <a:r>
              <a:rPr lang="es-ES" sz="1050" dirty="0" err="1"/>
              <a:t>strip</a:t>
            </a:r>
            <a:r>
              <a:rPr lang="es-ES" sz="1050" dirty="0"/>
              <a:t> </a:t>
            </a:r>
            <a:r>
              <a:rPr lang="es-ES" sz="1050" dirty="0" err="1"/>
              <a:t>number</a:t>
            </a:r>
            <a:endParaRPr lang="es-ES" sz="1050" dirty="0"/>
          </a:p>
        </p:txBody>
      </p:sp>
    </p:spTree>
    <p:extLst>
      <p:ext uri="{BB962C8B-B14F-4D97-AF65-F5344CB8AC3E}">
        <p14:creationId xmlns:p14="http://schemas.microsoft.com/office/powerpoint/2010/main" val="1004091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7">
            <a:extLst>
              <a:ext uri="{FF2B5EF4-FFF2-40B4-BE49-F238E27FC236}">
                <a16:creationId xmlns:a16="http://schemas.microsoft.com/office/drawing/2014/main" id="{6C05ACF0-87FE-444E-834C-8E9BC52A78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067" y="33842"/>
            <a:ext cx="7643192" cy="623464"/>
          </a:xfrm>
        </p:spPr>
        <p:txBody>
          <a:bodyPr/>
          <a:lstStyle/>
          <a:p>
            <a:r>
              <a:rPr lang="es-ES" sz="3200" dirty="0" err="1"/>
              <a:t>Angle</a:t>
            </a:r>
            <a:r>
              <a:rPr lang="es-ES" sz="3200" dirty="0"/>
              <a:t> and </a:t>
            </a:r>
            <a:r>
              <a:rPr lang="es-ES" sz="3200" dirty="0" err="1"/>
              <a:t>solid</a:t>
            </a:r>
            <a:r>
              <a:rPr lang="es-ES" sz="3200" dirty="0"/>
              <a:t> </a:t>
            </a:r>
            <a:r>
              <a:rPr lang="es-ES" sz="3200" dirty="0" err="1"/>
              <a:t>Angle</a:t>
            </a:r>
            <a:r>
              <a:rPr lang="es-ES" sz="3200" dirty="0"/>
              <a:t> </a:t>
            </a:r>
            <a:r>
              <a:rPr lang="es-ES" sz="3200" dirty="0" err="1"/>
              <a:t>Optimization</a:t>
            </a:r>
            <a:endParaRPr lang="es-ES" sz="3200" dirty="0"/>
          </a:p>
        </p:txBody>
      </p:sp>
      <p:sp>
        <p:nvSpPr>
          <p:cNvPr id="19" name="Marcador de contenido 18">
            <a:extLst>
              <a:ext uri="{FF2B5EF4-FFF2-40B4-BE49-F238E27FC236}">
                <a16:creationId xmlns:a16="http://schemas.microsoft.com/office/drawing/2014/main" id="{9C1FB596-0035-234E-A096-F9D4E31C2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" name="Marcador de contenido 5">
            <a:extLst>
              <a:ext uri="{FF2B5EF4-FFF2-40B4-BE49-F238E27FC236}">
                <a16:creationId xmlns:a16="http://schemas.microsoft.com/office/drawing/2014/main" id="{9FCABA66-6EB2-CA46-B082-7CDB33753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604"/>
            <a:ext cx="9538097" cy="5568096"/>
          </a:xfrm>
        </p:spPr>
      </p:pic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887F008D-504E-6141-9E5B-F5EE15AD2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39004"/>
            <a:ext cx="9538097" cy="5568096"/>
          </a:xfrm>
        </p:spPr>
      </p:pic>
      <p:pic>
        <p:nvPicPr>
          <p:cNvPr id="7" name="Marcador de contenido 5">
            <a:extLst>
              <a:ext uri="{FF2B5EF4-FFF2-40B4-BE49-F238E27FC236}">
                <a16:creationId xmlns:a16="http://schemas.microsoft.com/office/drawing/2014/main" id="{B5AE4EE8-C2AA-5640-88FD-175341CB4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1979" y="14755"/>
            <a:ext cx="9538097" cy="5568096"/>
          </a:xfrm>
        </p:spPr>
      </p:pic>
      <p:pic>
        <p:nvPicPr>
          <p:cNvPr id="8" name="Marcador de contenido 5">
            <a:extLst>
              <a:ext uri="{FF2B5EF4-FFF2-40B4-BE49-F238E27FC236}">
                <a16:creationId xmlns:a16="http://schemas.microsoft.com/office/drawing/2014/main" id="{A6DBCAC2-2645-AD4D-8574-DA229D9AB6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579" y="167155"/>
            <a:ext cx="9538097" cy="5568096"/>
          </a:xfrm>
        </p:spPr>
      </p:pic>
      <p:pic>
        <p:nvPicPr>
          <p:cNvPr id="9" name="Marcador de contenido 5">
            <a:extLst>
              <a:ext uri="{FF2B5EF4-FFF2-40B4-BE49-F238E27FC236}">
                <a16:creationId xmlns:a16="http://schemas.microsoft.com/office/drawing/2014/main" id="{A6C10AD9-8BB2-A840-AF84-2290ED15A2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179" y="319555"/>
            <a:ext cx="9538097" cy="5568096"/>
          </a:xfrm>
        </p:spPr>
      </p:pic>
      <p:pic>
        <p:nvPicPr>
          <p:cNvPr id="10" name="Marcador de contenido 5">
            <a:extLst>
              <a:ext uri="{FF2B5EF4-FFF2-40B4-BE49-F238E27FC236}">
                <a16:creationId xmlns:a16="http://schemas.microsoft.com/office/drawing/2014/main" id="{1D1B277B-0054-214C-B744-9A03D5A25F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4779" y="471955"/>
            <a:ext cx="9538097" cy="5568096"/>
          </a:xfrm>
        </p:spPr>
      </p:pic>
      <p:pic>
        <p:nvPicPr>
          <p:cNvPr id="12" name="Marcador de contenido 5">
            <a:extLst>
              <a:ext uri="{FF2B5EF4-FFF2-40B4-BE49-F238E27FC236}">
                <a16:creationId xmlns:a16="http://schemas.microsoft.com/office/drawing/2014/main" id="{B7DE3589-5FCD-6947-AB17-9DE51622B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379" y="624355"/>
            <a:ext cx="9538097" cy="5568096"/>
          </a:xfrm>
        </p:spPr>
      </p:pic>
      <p:pic>
        <p:nvPicPr>
          <p:cNvPr id="13" name="Marcador de contenido 5">
            <a:extLst>
              <a:ext uri="{FF2B5EF4-FFF2-40B4-BE49-F238E27FC236}">
                <a16:creationId xmlns:a16="http://schemas.microsoft.com/office/drawing/2014/main" id="{8CDE6BF9-2F2C-5647-8830-0198A375EE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1" y="776755"/>
            <a:ext cx="9538097" cy="5568096"/>
          </a:xfr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32AEB70-617D-A344-8959-9AA1F59F7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56419"/>
            <a:ext cx="9144000" cy="534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6243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ítulo 15">
            <a:extLst>
              <a:ext uri="{FF2B5EF4-FFF2-40B4-BE49-F238E27FC236}">
                <a16:creationId xmlns:a16="http://schemas.microsoft.com/office/drawing/2014/main" id="{B617E788-15D7-6645-8CFD-D2D2F6BF1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8157" y="82706"/>
            <a:ext cx="7643192" cy="980736"/>
          </a:xfrm>
        </p:spPr>
        <p:txBody>
          <a:bodyPr/>
          <a:lstStyle/>
          <a:p>
            <a:r>
              <a:rPr lang="es-ES_tradnl" sz="3200" b="1" dirty="0">
                <a:latin typeface="Arial" charset="0"/>
                <a:ea typeface="Arial" charset="0"/>
                <a:cs typeface="Arial" charset="0"/>
              </a:rPr>
              <a:t>Solid </a:t>
            </a:r>
            <a:r>
              <a:rPr lang="es-ES_tradnl" sz="3200" b="1" dirty="0" err="1">
                <a:latin typeface="Arial" charset="0"/>
                <a:ea typeface="Arial" charset="0"/>
                <a:cs typeface="Arial" charset="0"/>
              </a:rPr>
              <a:t>Angle</a:t>
            </a:r>
            <a:r>
              <a:rPr lang="es-ES_tradnl" sz="32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3200" b="1" dirty="0" err="1">
                <a:latin typeface="Arial" charset="0"/>
                <a:ea typeface="Arial" charset="0"/>
                <a:cs typeface="Arial" charset="0"/>
              </a:rPr>
              <a:t>Optimization</a:t>
            </a:r>
            <a:br>
              <a:rPr lang="es-ES_tradnl" b="1" dirty="0">
                <a:latin typeface="Arial" charset="0"/>
                <a:ea typeface="Arial" charset="0"/>
                <a:cs typeface="Arial" charset="0"/>
              </a:rPr>
            </a:br>
            <a:endParaRPr lang="es-ES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98066178-7403-4247-AB9E-FB8F4CF85251}"/>
              </a:ext>
            </a:extLst>
          </p:cNvPr>
          <p:cNvSpPr txBox="1">
            <a:spLocks/>
          </p:cNvSpPr>
          <p:nvPr/>
        </p:nvSpPr>
        <p:spPr>
          <a:xfrm>
            <a:off x="2202449" y="-163178"/>
            <a:ext cx="4493706" cy="500063"/>
          </a:xfr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ES_tradnl" sz="3000" b="1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Marcador de contenido 2">
                <a:extLst>
                  <a:ext uri="{FF2B5EF4-FFF2-40B4-BE49-F238E27FC236}">
                    <a16:creationId xmlns:a16="http://schemas.microsoft.com/office/drawing/2014/main" id="{004C45BA-2DE5-6C4B-B762-C22ED91C3E9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4944" y="1063442"/>
                <a:ext cx="8040518" cy="5006344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charset="2"/>
                  <a:buChar char="§"/>
                </a:pPr>
                <a:r>
                  <a:rPr lang="es-ES_tradnl" sz="16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b="1" dirty="0" err="1">
                    <a:latin typeface="Arial" charset="0"/>
                    <a:ea typeface="Arial" charset="0"/>
                    <a:cs typeface="Arial" charset="0"/>
                  </a:rPr>
                  <a:t>Angle</a:t>
                </a:r>
                <a:r>
                  <a:rPr lang="es-ES_tradnl" sz="1500" b="1" dirty="0"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lang="es-ES_tradnl" sz="1500" b="1" dirty="0" err="1">
                    <a:latin typeface="Arial" charset="0"/>
                    <a:ea typeface="Arial" charset="0"/>
                    <a:cs typeface="Arial" charset="0"/>
                  </a:rPr>
                  <a:t>solid</a:t>
                </a:r>
                <a:r>
                  <a:rPr lang="es-ES_tradnl" sz="1500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b="1" dirty="0" err="1">
                    <a:latin typeface="Arial" charset="0"/>
                    <a:ea typeface="Arial" charset="0"/>
                    <a:cs typeface="Arial" charset="0"/>
                  </a:rPr>
                  <a:t>angle</a:t>
                </a:r>
                <a:r>
                  <a:rPr lang="es-ES_tradnl" sz="1500" b="1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b="1" dirty="0" err="1">
                    <a:latin typeface="Arial" charset="0"/>
                    <a:ea typeface="Arial" charset="0"/>
                    <a:cs typeface="Arial" charset="0"/>
                  </a:rPr>
                  <a:t>determination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, determine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geometrically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for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every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pixel.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data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from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baseline="30000" dirty="0">
                    <a:latin typeface="Arial" charset="0"/>
                    <a:ea typeface="Arial" charset="0"/>
                    <a:cs typeface="Arial" charset="0"/>
                  </a:rPr>
                  <a:t>15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N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used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as at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present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energy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behaviour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Rutherford and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it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optimized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with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500" b="1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ES" sz="1500" b="1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𝝌</m:t>
                        </m:r>
                      </m:e>
                      <m:sup>
                        <m:r>
                          <a:rPr lang="es-ES" sz="1500" b="1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test.</a:t>
                </a:r>
              </a:p>
              <a:p>
                <a:pPr>
                  <a:buFont typeface="Wingdings" charset="2"/>
                  <a:buChar char="§"/>
                </a:pP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Optimal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θ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,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φ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and ΔΩ are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chosen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from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set of free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parameters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s-ES" sz="1500" b="0" i="0" smtClean="0">
                        <a:latin typeface="Cambria Math" charset="0"/>
                        <a:ea typeface="Arial" charset="0"/>
                        <a:cs typeface="Arial" charset="0"/>
                      </a:rPr>
                      <m:t>(</m:t>
                    </m:r>
                    <m:acc>
                      <m:accPr>
                        <m:chr m:val="⃗"/>
                        <m:ctrlPr>
                          <a:rPr lang="es-ES_tradnl" sz="15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s-ES" sz="15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ES" sz="1500" b="1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𝑅𝑃</m:t>
                            </m:r>
                          </m:sub>
                        </m:sSub>
                      </m:e>
                    </m:acc>
                    <m:r>
                      <a:rPr lang="es-ES" sz="15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,</m:t>
                    </m:r>
                    <m:sSub>
                      <m:sSubPr>
                        <m:ctrlPr>
                          <a:rPr lang="es-ES" sz="1500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ES" sz="15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𝐼</m:t>
                        </m:r>
                      </m:e>
                      <m:sub>
                        <m:r>
                          <a:rPr lang="es-ES" sz="15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𝑁</m:t>
                        </m:r>
                      </m:sub>
                    </m:sSub>
                    <m:r>
                      <a:rPr lang="es-ES" sz="15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)=</m:t>
                    </m:r>
                    <m:d>
                      <m:dPr>
                        <m:ctrlPr>
                          <a:rPr lang="es-ES" sz="1500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15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𝑅𝑃</m:t>
                            </m:r>
                          </m:sub>
                        </m:sSub>
                        <m:r>
                          <a:rPr lang="es-ES" sz="15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15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𝑅𝑃</m:t>
                            </m:r>
                          </m:sub>
                        </m:sSub>
                        <m:r>
                          <a:rPr lang="es-ES" sz="15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1500" i="1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s-ES" sz="1500" i="1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𝑅𝑃</m:t>
                            </m:r>
                          </m:sub>
                        </m:sSub>
                        <m:r>
                          <a:rPr lang="es-ES" sz="1500" b="0" i="1" smtClean="0">
                            <a:latin typeface="Cambria Math" charset="0"/>
                            <a:ea typeface="Arial" charset="0"/>
                            <a:cs typeface="Arial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1500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s-ES" sz="1500" b="0" i="1" smtClean="0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s-ES" sz="1500" b="0" i="1" smtClean="0">
                                <a:latin typeface="Cambria Math" charset="0"/>
                                <a:ea typeface="Arial" charset="0"/>
                                <a:cs typeface="Arial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minimizing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1500" b="1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s-ES" sz="1500" b="1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𝝌</m:t>
                        </m:r>
                      </m:e>
                      <m:sup>
                        <m:r>
                          <a:rPr lang="es-ES" sz="1500" b="1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/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ndf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when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compared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to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theoretical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Rutherford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cross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section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distribution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.</a:t>
                </a:r>
              </a:p>
              <a:p>
                <a:pPr>
                  <a:buFont typeface="Wingdings" charset="2"/>
                  <a:buChar char="§"/>
                </a:pP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loop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happens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to converge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for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several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sets </a:t>
                </a:r>
                <a14:m>
                  <m:oMath xmlns:m="http://schemas.openxmlformats.org/officeDocument/2006/math">
                    <m:r>
                      <a:rPr lang="es-ES" sz="1500" b="0" i="0" smtClean="0">
                        <a:latin typeface="Cambria Math" charset="0"/>
                        <a:ea typeface="Arial" charset="0"/>
                        <a:cs typeface="Arial" charset="0"/>
                      </a:rPr>
                      <m:t>(</m:t>
                    </m:r>
                    <m:sSub>
                      <m:sSubPr>
                        <m:ctrlPr>
                          <a:rPr lang="es-ES" sz="15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ES" sz="15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𝑧</m:t>
                        </m:r>
                      </m:e>
                      <m:sub>
                        <m:r>
                          <a:rPr lang="es-ES" sz="15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𝑅𝑃</m:t>
                        </m:r>
                      </m:sub>
                    </m:sSub>
                    <m:r>
                      <a:rPr lang="es-ES" sz="1500" i="1">
                        <a:latin typeface="Cambria Math" charset="0"/>
                        <a:ea typeface="Arial" charset="0"/>
                        <a:cs typeface="Arial" charset="0"/>
                      </a:rPr>
                      <m:t>,</m:t>
                    </m:r>
                    <m:sSub>
                      <m:sSubPr>
                        <m:ctrlPr>
                          <a:rPr lang="es-ES" sz="1500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s-ES" sz="15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𝐼</m:t>
                        </m:r>
                      </m:e>
                      <m:sub>
                        <m:r>
                          <a:rPr lang="es-ES" sz="1500" i="1">
                            <a:latin typeface="Cambria Math" charset="0"/>
                            <a:ea typeface="Arial" charset="0"/>
                            <a:cs typeface="Arial" charset="0"/>
                          </a:rPr>
                          <m:t>𝑁</m:t>
                        </m:r>
                      </m:sub>
                    </m:sSub>
                    <m:r>
                      <a:rPr lang="es-ES" sz="1500" b="0" i="1" smtClean="0">
                        <a:latin typeface="Cambria Math" charset="0"/>
                        <a:ea typeface="Arial" charset="0"/>
                        <a:cs typeface="Arial" charset="0"/>
                      </a:rPr>
                      <m:t>)</m:t>
                    </m:r>
                  </m:oMath>
                </a14:m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, so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most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feasible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one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is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chosen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according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to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geometry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and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intensity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estimation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by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the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ISOLDE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beam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1500" dirty="0" err="1">
                    <a:latin typeface="Arial" charset="0"/>
                    <a:ea typeface="Arial" charset="0"/>
                    <a:cs typeface="Arial" charset="0"/>
                  </a:rPr>
                  <a:t>team</a:t>
                </a:r>
                <a:r>
                  <a:rPr lang="es-ES_tradnl" sz="1500" dirty="0">
                    <a:latin typeface="Arial" charset="0"/>
                    <a:ea typeface="Arial" charset="0"/>
                    <a:cs typeface="Arial" charset="0"/>
                  </a:rPr>
                  <a:t>.</a:t>
                </a:r>
              </a:p>
            </p:txBody>
          </p:sp>
        </mc:Choice>
        <mc:Fallback>
          <p:sp>
            <p:nvSpPr>
              <p:cNvPr id="8" name="Marcador de contenido 2">
                <a:extLst>
                  <a:ext uri="{FF2B5EF4-FFF2-40B4-BE49-F238E27FC236}">
                    <a16:creationId xmlns:a16="http://schemas.microsoft.com/office/drawing/2014/main" id="{004C45BA-2DE5-6C4B-B762-C22ED91C3E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44" y="1063442"/>
                <a:ext cx="8040518" cy="5006344"/>
              </a:xfrm>
              <a:prstGeom prst="rect">
                <a:avLst/>
              </a:prstGeom>
              <a:blipFill>
                <a:blip r:embed="rId3"/>
                <a:stretch>
                  <a:fillRect l="-1420" t="-7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n 8">
            <a:extLst>
              <a:ext uri="{FF2B5EF4-FFF2-40B4-BE49-F238E27FC236}">
                <a16:creationId xmlns:a16="http://schemas.microsoft.com/office/drawing/2014/main" id="{E0B50287-37E9-CE46-AF8C-16AFB8860A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6"/>
          <a:stretch/>
        </p:blipFill>
        <p:spPr>
          <a:xfrm>
            <a:off x="269522" y="3885903"/>
            <a:ext cx="3003723" cy="212730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431920E-E70D-A741-856F-8AB8F7C980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284" y="3880229"/>
            <a:ext cx="2780048" cy="213297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6C28DBD-11F4-A147-9B98-E906FC2082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5" r="27472" b="91716"/>
          <a:stretch/>
        </p:blipFill>
        <p:spPr>
          <a:xfrm>
            <a:off x="1480946" y="3897259"/>
            <a:ext cx="1591021" cy="2250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095EC812-C6E6-B44F-947A-99D63DA9FC4A}"/>
                  </a:ext>
                </a:extLst>
              </p:cNvPr>
              <p:cNvSpPr txBox="1"/>
              <p:nvPr/>
            </p:nvSpPr>
            <p:spPr>
              <a:xfrm>
                <a:off x="5802923" y="2969590"/>
                <a:ext cx="2922963" cy="4382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500" i="1">
                              <a:latin typeface="Cambria Math" charset="0"/>
                            </a:rPr>
                            <m:t>𝑁</m:t>
                          </m:r>
                        </m:e>
                        <m:sub>
                          <m:r>
                            <a:rPr lang="es-ES" sz="1500" i="1">
                              <a:latin typeface="Cambria Math" charset="0"/>
                            </a:rPr>
                            <m:t>𝑂𝑏𝑠</m:t>
                          </m:r>
                        </m:sub>
                      </m:sSub>
                      <m:r>
                        <a:rPr lang="es-ES" sz="1500" i="1">
                          <a:latin typeface="Cambria Math" charset="0"/>
                        </a:rPr>
                        <m:t>=</m:t>
                      </m:r>
                      <m:sSub>
                        <m:sSubPr>
                          <m:ctrlPr>
                            <a:rPr lang="es-ES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500" i="1">
                              <a:latin typeface="Cambria Math" charset="0"/>
                            </a:rPr>
                            <m:t>𝐼</m:t>
                          </m:r>
                        </m:e>
                        <m:sub>
                          <m:r>
                            <a:rPr lang="es-ES" sz="1500" b="0" i="1" smtClean="0"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s-ES" sz="1500" i="1">
                          <a:latin typeface="Cambria Math" charset="0"/>
                        </a:rPr>
                        <m:t>⋅</m:t>
                      </m:r>
                      <m:r>
                        <a:rPr lang="es-ES" sz="1500" i="1">
                          <a:latin typeface="Cambria Math" charset="0"/>
                        </a:rPr>
                        <m:t>𝑡</m:t>
                      </m:r>
                      <m:r>
                        <m:rPr>
                          <m:lit/>
                        </m:rPr>
                        <a:rPr lang="es-ES" sz="1500" i="1">
                          <a:latin typeface="Cambria Math" charset="0"/>
                        </a:rPr>
                        <m:t> </m:t>
                      </m:r>
                      <m:r>
                        <a:rPr lang="es-ES" sz="1500" i="1">
                          <a:latin typeface="Cambria Math" charset="0"/>
                        </a:rPr>
                        <m:t>⋅</m:t>
                      </m:r>
                      <m:sSub>
                        <m:sSubPr>
                          <m:ctrlPr>
                            <a:rPr lang="es-ES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500" i="1">
                              <a:latin typeface="Cambria Math" charset="0"/>
                            </a:rPr>
                            <m:t>𝜎</m:t>
                          </m:r>
                        </m:e>
                        <m:sub>
                          <m:r>
                            <a:rPr lang="es-ES" sz="1500" i="1">
                              <a:latin typeface="Cambria Math" charset="0"/>
                            </a:rPr>
                            <m:t>𝑃𝑏</m:t>
                          </m:r>
                        </m:sub>
                      </m:sSub>
                      <m:r>
                        <a:rPr lang="es-ES" sz="1500" i="1">
                          <a:latin typeface="Cambria Math" charset="0"/>
                        </a:rPr>
                        <m:t>⋅</m:t>
                      </m:r>
                      <m:f>
                        <m:fPr>
                          <m:ctrlPr>
                            <a:rPr lang="mr-IN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500" i="1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s-E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500" i="1">
                                  <a:latin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1500" i="1">
                                  <a:latin typeface="Cambria Math" charset="0"/>
                                </a:rPr>
                                <m:t>𝑅𝑢𝑡h</m:t>
                              </m:r>
                            </m:sub>
                          </m:sSub>
                        </m:num>
                        <m:den>
                          <m:r>
                            <a:rPr lang="es-ES" sz="1500" i="1">
                              <a:latin typeface="Cambria Math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s-ES" sz="1500">
                              <a:latin typeface="Cambria Math" charset="0"/>
                            </a:rPr>
                            <m:t>Ω</m:t>
                          </m:r>
                        </m:den>
                      </m:f>
                      <m:r>
                        <a:rPr lang="es-ES" sz="1500" i="1">
                          <a:latin typeface="Cambria Math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s-ES" sz="1500">
                          <a:latin typeface="Cambria Math" charset="0"/>
                        </a:rPr>
                        <m:t>ΔΩ</m:t>
                      </m:r>
                    </m:oMath>
                  </m:oMathPara>
                </a14:m>
                <a:endParaRPr lang="es-ES" sz="1500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095EC812-C6E6-B44F-947A-99D63DA9FC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2923" y="2969590"/>
                <a:ext cx="2922963" cy="438262"/>
              </a:xfrm>
              <a:prstGeom prst="rect">
                <a:avLst/>
              </a:prstGeom>
              <a:blipFill>
                <a:blip r:embed="rId6"/>
                <a:stretch>
                  <a:fillRect l="-433" r="-866" b="-1388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8E4FF5C-A30C-AA4E-8C1F-D03D86BAB977}"/>
                  </a:ext>
                </a:extLst>
              </p:cNvPr>
              <p:cNvSpPr txBox="1"/>
              <p:nvPr/>
            </p:nvSpPr>
            <p:spPr>
              <a:xfrm>
                <a:off x="6655089" y="4452725"/>
                <a:ext cx="1626920" cy="6301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sz="15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1500" i="1">
                              <a:latin typeface="Cambria Math" charset="0"/>
                            </a:rPr>
                            <m:t>𝜒</m:t>
                          </m:r>
                        </m:e>
                        <m:sup>
                          <m:r>
                            <a:rPr lang="es-ES" sz="15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s-ES" sz="1500" i="1">
                          <a:latin typeface="Cambria Math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sz="15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sz="1500" i="1">
                              <a:latin typeface="Cambria Math" charset="0"/>
                            </a:rPr>
                            <m:t>𝑖</m:t>
                          </m:r>
                          <m:r>
                            <a:rPr lang="es-ES" sz="1500" i="1">
                              <a:latin typeface="Cambria Math" charset="0"/>
                            </a:rPr>
                            <m:t>=1</m:t>
                          </m:r>
                        </m:sub>
                        <m:sup>
                          <m:r>
                            <a:rPr lang="es-ES" sz="1500" i="1">
                              <a:latin typeface="Cambria Math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mr-IN" sz="15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ES" sz="15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s-E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sz="1500" i="1">
                                              <a:latin typeface="Cambria Math" charset="0"/>
                                            </a:rPr>
                                            <m:t>𝑂</m:t>
                                          </m:r>
                                        </m:e>
                                        <m:sub>
                                          <m:r>
                                            <a:rPr lang="es-ES" sz="1500" i="1">
                                              <a:latin typeface="Cambria Math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s-ES" sz="1500" i="1">
                                          <a:latin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s-ES" sz="15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s-ES" sz="1500" i="1">
                                              <a:latin typeface="Cambria Math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s-ES" sz="1500" i="1">
                                              <a:latin typeface="Cambria Math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s-ES" sz="15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es-ES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50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s-ES" sz="1500" i="1">
                                      <a:latin typeface="Cambria Math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s-ES_tradnl" sz="1500" dirty="0"/>
              </a:p>
            </p:txBody>
          </p:sp>
        </mc:Choice>
        <mc:Fallback xmlns=""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98E4FF5C-A30C-AA4E-8C1F-D03D86BAB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089" y="4452725"/>
                <a:ext cx="1626920" cy="630109"/>
              </a:xfrm>
              <a:prstGeom prst="rect">
                <a:avLst/>
              </a:prstGeom>
              <a:blipFill>
                <a:blip r:embed="rId7"/>
                <a:stretch>
                  <a:fillRect l="-14729" t="-122000" b="-184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45A26D09-CFB9-3F4A-9BAD-4F7207741BB8}"/>
                  </a:ext>
                </a:extLst>
              </p:cNvPr>
              <p:cNvSpPr txBox="1"/>
              <p:nvPr/>
            </p:nvSpPr>
            <p:spPr>
              <a:xfrm>
                <a:off x="6060353" y="3866528"/>
                <a:ext cx="2771464" cy="489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i="1">
                              <a:latin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s-E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400" i="1">
                                  <a:latin typeface="Cambria Math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1400" i="1">
                                  <a:latin typeface="Cambria Math" charset="0"/>
                                </a:rPr>
                                <m:t>𝑅𝑢𝑡h</m:t>
                              </m:r>
                            </m:sub>
                          </m:sSub>
                        </m:num>
                        <m:den>
                          <m:r>
                            <a:rPr lang="es-ES" sz="1400" i="1">
                              <a:latin typeface="Cambria Math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s-ES" sz="1400">
                              <a:latin typeface="Cambria Math" charset="0"/>
                            </a:rPr>
                            <m:t>Ω</m:t>
                          </m:r>
                        </m:den>
                      </m:f>
                      <m:r>
                        <a:rPr lang="es-ES" sz="1400">
                          <a:latin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s-E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s-E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400" i="1">
                                          <a:latin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s-ES" sz="1400" i="1">
                                          <a:latin typeface="Cambria Math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s-E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1400" i="1">
                                          <a:latin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s-ES" sz="1400" i="1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𝛼</m:t>
                                  </m:r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ℏ</m:t>
                                  </m:r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𝑐</m:t>
                                  </m:r>
                                </m:num>
                                <m:den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4</m:t>
                                  </m:r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𝐸𝐶𝑀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s-ES" sz="1400" i="1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mr-IN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func>
                            <m:funcPr>
                              <m:ctrlPr>
                                <a:rPr lang="es-ES_tradnl" sz="1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_tradnl" sz="1400">
                                      <a:latin typeface="Cambria Math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4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s-ES" sz="1400" i="1">
                                  <a:latin typeface="Cambria Math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s-E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s-ES" sz="1400" i="1">
                                      <a:latin typeface="Cambria Math" charset="0"/>
                                    </a:rPr>
                                    <m:t>𝐶𝑀</m:t>
                                  </m:r>
                                </m:sub>
                              </m:sSub>
                              <m:r>
                                <a:rPr lang="es-ES" sz="1400" i="1">
                                  <a:latin typeface="Cambria Math" charset="0"/>
                                </a:rPr>
                                <m:t>/2)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s-ES_tradnl" sz="1400" dirty="0"/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45A26D09-CFB9-3F4A-9BAD-4F7207741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0353" y="3866528"/>
                <a:ext cx="2771464" cy="489749"/>
              </a:xfrm>
              <a:prstGeom prst="rect">
                <a:avLst/>
              </a:prstGeom>
              <a:blipFill>
                <a:blip r:embed="rId8"/>
                <a:stretch>
                  <a:fillRect r="-457" b="-1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>
            <a:extLst>
              <a:ext uri="{FF2B5EF4-FFF2-40B4-BE49-F238E27FC236}">
                <a16:creationId xmlns:a16="http://schemas.microsoft.com/office/drawing/2014/main" id="{A4EAC722-A7BB-0744-A1C7-525CFAC0AD90}"/>
              </a:ext>
            </a:extLst>
          </p:cNvPr>
          <p:cNvSpPr txBox="1"/>
          <p:nvPr/>
        </p:nvSpPr>
        <p:spPr>
          <a:xfrm>
            <a:off x="2106472" y="3437138"/>
            <a:ext cx="2342830" cy="32316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500" baseline="30000" dirty="0"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N + </a:t>
            </a:r>
            <a:r>
              <a:rPr lang="es-ES_tradnl" sz="1500" baseline="30000" dirty="0">
                <a:latin typeface="Arial" charset="0"/>
                <a:ea typeface="Arial" charset="0"/>
                <a:cs typeface="Arial" charset="0"/>
              </a:rPr>
              <a:t>208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Pb →</a:t>
            </a:r>
            <a:r>
              <a:rPr lang="es-ES_tradnl" sz="1500" baseline="30000" dirty="0">
                <a:latin typeface="Arial" charset="0"/>
                <a:ea typeface="Arial" charset="0"/>
                <a:cs typeface="Arial" charset="0"/>
              </a:rPr>
              <a:t> 15</a:t>
            </a:r>
            <a:r>
              <a:rPr lang="es-ES_tradnl" sz="1500" dirty="0">
                <a:latin typeface="Arial" charset="0"/>
                <a:ea typeface="Arial" charset="0"/>
                <a:cs typeface="Arial" charset="0"/>
              </a:rPr>
              <a:t>N </a:t>
            </a:r>
            <a:r>
              <a:rPr lang="es-ES_tradnl" sz="1500">
                <a:latin typeface="Arial" charset="0"/>
                <a:ea typeface="Arial" charset="0"/>
                <a:cs typeface="Arial" charset="0"/>
              </a:rPr>
              <a:t>+ </a:t>
            </a:r>
            <a:r>
              <a:rPr lang="es-ES_tradnl" sz="1500" baseline="30000">
                <a:latin typeface="Arial" charset="0"/>
                <a:ea typeface="Arial" charset="0"/>
                <a:cs typeface="Arial" charset="0"/>
              </a:rPr>
              <a:t>208</a:t>
            </a:r>
            <a:r>
              <a:rPr lang="es-ES_tradnl" sz="1500">
                <a:latin typeface="Arial" charset="0"/>
                <a:ea typeface="Arial" charset="0"/>
                <a:cs typeface="Arial" charset="0"/>
              </a:rPr>
              <a:t>Pb</a:t>
            </a:r>
            <a:endParaRPr lang="es-ES_tradnl" sz="15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23C8878D-B2BA-054C-9BA5-4B18FF7F3B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259" y="5253105"/>
            <a:ext cx="2690580" cy="616163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E1D8564B-8959-DA30-17D9-B0249751CD4F}"/>
              </a:ext>
            </a:extLst>
          </p:cNvPr>
          <p:cNvGrpSpPr/>
          <p:nvPr/>
        </p:nvGrpSpPr>
        <p:grpSpPr>
          <a:xfrm>
            <a:off x="111556" y="3589362"/>
            <a:ext cx="7094461" cy="3069922"/>
            <a:chOff x="111556" y="3589362"/>
            <a:chExt cx="7094461" cy="3069922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1798B3EF-F96D-F94E-8D1C-568EDB1D1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56" y="3589362"/>
              <a:ext cx="3764855" cy="3069922"/>
            </a:xfrm>
            <a:prstGeom prst="rect">
              <a:avLst/>
            </a:prstGeom>
          </p:spPr>
        </p:pic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946E1748-4AA6-997D-24BB-54950ADF4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810982" y="3835236"/>
              <a:ext cx="3395035" cy="2728153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C931FF75-CD9A-A423-221E-22E6AF1813BA}"/>
                </a:ext>
              </a:extLst>
            </p:cNvPr>
            <p:cNvSpPr txBox="1"/>
            <p:nvPr/>
          </p:nvSpPr>
          <p:spPr>
            <a:xfrm>
              <a:off x="4226785" y="5610019"/>
              <a:ext cx="26288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err="1">
                  <a:solidFill>
                    <a:srgbClr val="FF0000"/>
                  </a:solidFill>
                </a:rPr>
                <a:t>Unique</a:t>
              </a:r>
              <a:r>
                <a:rPr lang="es-ES" b="1" dirty="0">
                  <a:solidFill>
                    <a:srgbClr val="FF0000"/>
                  </a:solidFill>
                </a:rPr>
                <a:t> </a:t>
              </a:r>
              <a:r>
                <a:rPr lang="es-ES" b="1" dirty="0" err="1">
                  <a:solidFill>
                    <a:srgbClr val="FF0000"/>
                  </a:solidFill>
                </a:rPr>
                <a:t>Interaction</a:t>
              </a:r>
              <a:r>
                <a:rPr lang="es-ES" b="1" dirty="0">
                  <a:solidFill>
                    <a:srgbClr val="FF0000"/>
                  </a:solidFill>
                </a:rPr>
                <a:t> Point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2914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2" name="Título 1"/>
          <p:cNvSpPr>
            <a:spLocks noGrp="1"/>
          </p:cNvSpPr>
          <p:nvPr>
            <p:ph type="title"/>
          </p:nvPr>
        </p:nvSpPr>
        <p:spPr>
          <a:xfrm>
            <a:off x="1596433" y="22833"/>
            <a:ext cx="4493706" cy="500063"/>
          </a:xfrm>
        </p:spPr>
        <p:txBody>
          <a:bodyPr>
            <a:normAutofit fontScale="90000"/>
          </a:bodyPr>
          <a:lstStyle/>
          <a:p>
            <a:r>
              <a:rPr lang="es-ES_tradnl" sz="3000" b="1" dirty="0" err="1">
                <a:latin typeface="Arial" charset="0"/>
                <a:ea typeface="Arial" charset="0"/>
                <a:cs typeface="Arial" charset="0"/>
              </a:rPr>
              <a:t>Channeling</a:t>
            </a:r>
            <a:r>
              <a:rPr lang="es-ES_tradnl" sz="30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3000" b="1" dirty="0" err="1">
                <a:latin typeface="Arial" charset="0"/>
                <a:ea typeface="Arial" charset="0"/>
                <a:cs typeface="Arial" charset="0"/>
              </a:rPr>
              <a:t>Effects</a:t>
            </a:r>
            <a:endParaRPr lang="es-ES_tradnl" sz="3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Marcador de contenido 2"/>
          <p:cNvSpPr txBox="1">
            <a:spLocks/>
          </p:cNvSpPr>
          <p:nvPr/>
        </p:nvSpPr>
        <p:spPr>
          <a:xfrm>
            <a:off x="755110" y="944173"/>
            <a:ext cx="7903981" cy="50261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s-ES_tradnl" sz="16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b="1" dirty="0" err="1">
                <a:latin typeface="Arial" charset="0"/>
                <a:ea typeface="Arial" charset="0"/>
                <a:cs typeface="Arial" charset="0"/>
              </a:rPr>
              <a:t>Channeling</a:t>
            </a:r>
            <a:r>
              <a:rPr lang="es-ES_tradnl" sz="16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through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b="1" dirty="0">
                <a:latin typeface="Arial" charset="0"/>
                <a:ea typeface="Arial" charset="0"/>
                <a:cs typeface="Arial" charset="0"/>
              </a:rPr>
              <a:t>Si </a:t>
            </a:r>
            <a:r>
              <a:rPr lang="es-ES_tradnl" sz="1600" b="1" dirty="0" err="1">
                <a:latin typeface="Arial" charset="0"/>
                <a:ea typeface="Arial" charset="0"/>
                <a:cs typeface="Arial" charset="0"/>
              </a:rPr>
              <a:t>lattice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in ΔE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detectors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leads to a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smaller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deposition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>
              <a:buFont typeface="Wingdings" charset="2"/>
              <a:buChar char="§"/>
            </a:pP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It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happens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specific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regions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where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trajectory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incident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particle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coincides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channel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detector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wafer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>
              <a:buFont typeface="Wingdings" charset="2"/>
              <a:buChar char="§"/>
            </a:pP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channeling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600" baseline="30000" dirty="0"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N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overlap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elastic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600" dirty="0" err="1">
                <a:latin typeface="Arial" charset="0"/>
                <a:ea typeface="Arial" charset="0"/>
                <a:cs typeface="Arial" charset="0"/>
              </a:rPr>
              <a:t>site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 of </a:t>
            </a:r>
            <a:r>
              <a:rPr lang="es-ES_tradnl" sz="1600" baseline="30000" dirty="0"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600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19" y="2292027"/>
            <a:ext cx="5822145" cy="2842346"/>
          </a:xfrm>
          <a:prstGeom prst="rect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</p:pic>
      <p:sp>
        <p:nvSpPr>
          <p:cNvPr id="17" name="CuadroTexto 16"/>
          <p:cNvSpPr txBox="1"/>
          <p:nvPr/>
        </p:nvSpPr>
        <p:spPr>
          <a:xfrm>
            <a:off x="2279328" y="3170065"/>
            <a:ext cx="436419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1350" b="1" baseline="30000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N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5435487" y="3170065"/>
            <a:ext cx="437940" cy="30008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s-ES_tradnl" sz="1350" b="1" baseline="30000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N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62" y="5063341"/>
            <a:ext cx="2594142" cy="1622423"/>
          </a:xfrm>
          <a:prstGeom prst="rect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125" y="5059842"/>
            <a:ext cx="2592069" cy="1621127"/>
          </a:xfrm>
          <a:prstGeom prst="rect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3D7973E-1549-9F42-A720-C64A80CD65B3}"/>
              </a:ext>
            </a:extLst>
          </p:cNvPr>
          <p:cNvSpPr txBox="1"/>
          <p:nvPr/>
        </p:nvSpPr>
        <p:spPr>
          <a:xfrm>
            <a:off x="3228711" y="6165389"/>
            <a:ext cx="18597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solidFill>
                  <a:srgbClr val="FF0000"/>
                </a:solidFill>
              </a:rPr>
              <a:t>Channeling</a:t>
            </a:r>
            <a:r>
              <a:rPr lang="es-ES" sz="1400" dirty="0">
                <a:solidFill>
                  <a:srgbClr val="FF0000"/>
                </a:solidFill>
              </a:rPr>
              <a:t> </a:t>
            </a:r>
            <a:r>
              <a:rPr lang="es-ES" sz="1400" dirty="0" err="1">
                <a:solidFill>
                  <a:srgbClr val="FF0000"/>
                </a:solidFill>
              </a:rPr>
              <a:t>corrected</a:t>
            </a:r>
            <a:r>
              <a:rPr lang="es-ES" sz="14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3CB803C-89E5-94A4-0B86-6FD8909928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355" y="1778410"/>
            <a:ext cx="2450327" cy="238662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8D85F0B-D667-EDF8-2B36-3D6978F7E8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355" y="4179931"/>
            <a:ext cx="2785664" cy="2692963"/>
          </a:xfrm>
          <a:prstGeom prst="rect">
            <a:avLst/>
          </a:prstGeom>
        </p:spPr>
      </p:pic>
      <p:sp>
        <p:nvSpPr>
          <p:cNvPr id="14" name="Rectángulo 13">
            <a:extLst>
              <a:ext uri="{FF2B5EF4-FFF2-40B4-BE49-F238E27FC236}">
                <a16:creationId xmlns:a16="http://schemas.microsoft.com/office/drawing/2014/main" id="{62BA5A0E-1E06-1F42-BFB4-8C2C5C661E96}"/>
              </a:ext>
            </a:extLst>
          </p:cNvPr>
          <p:cNvSpPr/>
          <p:nvPr/>
        </p:nvSpPr>
        <p:spPr>
          <a:xfrm>
            <a:off x="5493229" y="3982710"/>
            <a:ext cx="437940" cy="30008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s-ES_tradnl" sz="1350" b="1" baseline="30000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sz="1350" b="1" dirty="0">
                <a:solidFill>
                  <a:srgbClr val="0070C0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2797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0D20749F-6419-BD03-7EFA-317D55997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7901" y="91092"/>
            <a:ext cx="7643192" cy="620878"/>
          </a:xfrm>
        </p:spPr>
        <p:txBody>
          <a:bodyPr/>
          <a:lstStyle/>
          <a:p>
            <a:r>
              <a:rPr lang="es-ES" sz="3200" dirty="0" err="1"/>
              <a:t>Calibration</a:t>
            </a:r>
            <a:r>
              <a:rPr lang="es-ES" sz="3200" dirty="0"/>
              <a:t> </a:t>
            </a:r>
            <a:r>
              <a:rPr lang="es-ES" sz="3200" dirty="0" err="1"/>
              <a:t>with</a:t>
            </a:r>
            <a:r>
              <a:rPr lang="es-ES" sz="3200" dirty="0"/>
              <a:t> </a:t>
            </a:r>
            <a:r>
              <a:rPr lang="es-ES" sz="3200" dirty="0">
                <a:latin typeface="Symbol" pitchFamily="2" charset="2"/>
              </a:rPr>
              <a:t>a</a:t>
            </a:r>
            <a:r>
              <a:rPr lang="es-ES" sz="3200" dirty="0"/>
              <a:t> and heavy </a:t>
            </a:r>
            <a:r>
              <a:rPr lang="es-ES" sz="3200" dirty="0" err="1"/>
              <a:t>ions</a:t>
            </a:r>
            <a:endParaRPr lang="es-ES" sz="3200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C0F8ABF8-882C-58C8-5EDE-00165D9AB9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533" y="1341438"/>
            <a:ext cx="6277021" cy="4525962"/>
          </a:xfr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BE64E7-FFD7-EF89-7F9A-08282DA144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0BDE6713-59A7-DC41-8538-CC8EC9B00D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098" y="2837859"/>
            <a:ext cx="6504363" cy="430674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5EB24E9-364D-9F12-F689-9CE9CB782F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39" y="3208283"/>
            <a:ext cx="4650502" cy="230827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E11E7F48-9CEE-F665-7384-7BE169A1CF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944" y="869071"/>
            <a:ext cx="5108874" cy="211710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46ED7173-6615-14E8-1454-0B5D4A1BAC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" y="1141817"/>
            <a:ext cx="3120197" cy="2133148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62DEC83A-55B2-2A27-3C61-CB5D776E206C}"/>
              </a:ext>
            </a:extLst>
          </p:cNvPr>
          <p:cNvSpPr txBox="1"/>
          <p:nvPr/>
        </p:nvSpPr>
        <p:spPr>
          <a:xfrm>
            <a:off x="1607901" y="869071"/>
            <a:ext cx="439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Telescope</a:t>
            </a:r>
            <a:r>
              <a:rPr lang="es-ES" dirty="0"/>
              <a:t> A , </a:t>
            </a:r>
            <a:r>
              <a:rPr lang="es-ES" dirty="0">
                <a:solidFill>
                  <a:srgbClr val="0000CC"/>
                </a:solidFill>
              </a:rPr>
              <a:t>pixel F2B2 = 26,7º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BF565A6-AE47-AF44-A372-AA38C64A7B88}"/>
              </a:ext>
            </a:extLst>
          </p:cNvPr>
          <p:cNvSpPr txBox="1"/>
          <p:nvPr/>
        </p:nvSpPr>
        <p:spPr>
          <a:xfrm>
            <a:off x="4613477" y="4362422"/>
            <a:ext cx="2778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No </a:t>
            </a:r>
            <a:r>
              <a:rPr lang="es-ES" dirty="0" err="1">
                <a:solidFill>
                  <a:srgbClr val="FF0000"/>
                </a:solidFill>
              </a:rPr>
              <a:t>sign</a:t>
            </a:r>
            <a:r>
              <a:rPr lang="es-ES" dirty="0">
                <a:solidFill>
                  <a:srgbClr val="FF0000"/>
                </a:solidFill>
              </a:rPr>
              <a:t> of break up </a:t>
            </a:r>
            <a:r>
              <a:rPr lang="es-ES" dirty="0" err="1">
                <a:solidFill>
                  <a:srgbClr val="FF0000"/>
                </a:solidFill>
              </a:rPr>
              <a:t>events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8B418FA-A85D-7C47-A915-3684F1832CB5}"/>
              </a:ext>
            </a:extLst>
          </p:cNvPr>
          <p:cNvSpPr txBox="1"/>
          <p:nvPr/>
        </p:nvSpPr>
        <p:spPr>
          <a:xfrm>
            <a:off x="1447333" y="2513198"/>
            <a:ext cx="64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>
                <a:solidFill>
                  <a:srgbClr val="C00000"/>
                </a:solidFill>
              </a:rPr>
              <a:t>12</a:t>
            </a:r>
            <a:r>
              <a:rPr lang="es-ES" sz="1400" dirty="0">
                <a:solidFill>
                  <a:srgbClr val="C00000"/>
                </a:solidFill>
              </a:rPr>
              <a:t>C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C123A37-6363-A249-BFE5-E6BBD51BBC12}"/>
              </a:ext>
            </a:extLst>
          </p:cNvPr>
          <p:cNvSpPr txBox="1"/>
          <p:nvPr/>
        </p:nvSpPr>
        <p:spPr>
          <a:xfrm>
            <a:off x="1943149" y="2265141"/>
            <a:ext cx="64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>
                <a:solidFill>
                  <a:srgbClr val="000090"/>
                </a:solidFill>
              </a:rPr>
              <a:t>15</a:t>
            </a:r>
            <a:r>
              <a:rPr lang="es-ES" sz="1400" dirty="0">
                <a:solidFill>
                  <a:srgbClr val="000090"/>
                </a:solidFill>
              </a:rPr>
              <a:t>C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F60C3C2-FBD8-2445-BF22-1CDC89CAA1A1}"/>
              </a:ext>
            </a:extLst>
          </p:cNvPr>
          <p:cNvSpPr txBox="1"/>
          <p:nvPr/>
        </p:nvSpPr>
        <p:spPr>
          <a:xfrm>
            <a:off x="2039451" y="1797122"/>
            <a:ext cx="64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>
                <a:solidFill>
                  <a:srgbClr val="000090"/>
                </a:solidFill>
              </a:rPr>
              <a:t>15</a:t>
            </a:r>
            <a:r>
              <a:rPr lang="es-ES" sz="1400" dirty="0">
                <a:solidFill>
                  <a:srgbClr val="000090"/>
                </a:solidFill>
              </a:rPr>
              <a:t>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7EA62489-4CDB-7048-A971-38AF3E3389F0}"/>
              </a:ext>
            </a:extLst>
          </p:cNvPr>
          <p:cNvSpPr txBox="1"/>
          <p:nvPr/>
        </p:nvSpPr>
        <p:spPr>
          <a:xfrm>
            <a:off x="2539660" y="1410907"/>
            <a:ext cx="645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>
                <a:solidFill>
                  <a:schemeClr val="accent6">
                    <a:lumMod val="50000"/>
                  </a:schemeClr>
                </a:solidFill>
              </a:rPr>
              <a:t>18</a:t>
            </a:r>
            <a:r>
              <a:rPr lang="es-ES" sz="1400" dirty="0">
                <a:solidFill>
                  <a:schemeClr val="accent6">
                    <a:lumMod val="50000"/>
                  </a:schemeClr>
                </a:solidFill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001159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CE6E0925-DE81-A4C7-6AD9-CCA6DAFD6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aseline="30000" dirty="0"/>
              <a:t>15</a:t>
            </a:r>
            <a:r>
              <a:rPr lang="es-ES" dirty="0"/>
              <a:t>N / </a:t>
            </a:r>
            <a:r>
              <a:rPr lang="es-ES" baseline="30000" dirty="0"/>
              <a:t>15</a:t>
            </a:r>
            <a:r>
              <a:rPr lang="es-ES" dirty="0"/>
              <a:t>C </a:t>
            </a:r>
            <a:r>
              <a:rPr lang="es-ES" dirty="0" err="1"/>
              <a:t>Distributions</a:t>
            </a:r>
            <a:endParaRPr lang="es-ES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07834071-D1CD-A1CB-F737-3058477FD5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747" y="1341438"/>
            <a:ext cx="5806594" cy="4525962"/>
          </a:xfr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C3AA615-86C0-451A-556D-376C2E789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8C3312A-ADFC-74C1-34BB-F5A6E5CAE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8" y="921289"/>
            <a:ext cx="4837696" cy="3900053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203ACE6-EAB2-F952-D66E-AA7BF18FF2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83364"/>
            <a:ext cx="4500247" cy="350772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82B0FB6-2A4D-433F-F7D8-D897BDCC115C}"/>
              </a:ext>
            </a:extLst>
          </p:cNvPr>
          <p:cNvSpPr txBox="1"/>
          <p:nvPr/>
        </p:nvSpPr>
        <p:spPr>
          <a:xfrm>
            <a:off x="2304482" y="4562746"/>
            <a:ext cx="116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Symbol" pitchFamily="2" charset="2"/>
              </a:rPr>
              <a:t>q</a:t>
            </a:r>
            <a:r>
              <a:rPr lang="es-ES" sz="2000" baseline="-25000" dirty="0" err="1"/>
              <a:t>LAB</a:t>
            </a:r>
            <a:endParaRPr lang="es-ES" sz="2000" baseline="-25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434A5EC-4C6E-ADCD-0B9F-2E95F21A6531}"/>
              </a:ext>
            </a:extLst>
          </p:cNvPr>
          <p:cNvSpPr txBox="1"/>
          <p:nvPr/>
        </p:nvSpPr>
        <p:spPr>
          <a:xfrm>
            <a:off x="6783037" y="6476150"/>
            <a:ext cx="116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Symbol" pitchFamily="2" charset="2"/>
              </a:rPr>
              <a:t>q</a:t>
            </a:r>
            <a:r>
              <a:rPr lang="es-ES" sz="2000" baseline="-25000" dirty="0" err="1"/>
              <a:t>LAB</a:t>
            </a:r>
            <a:endParaRPr lang="es-E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4006164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8039AB16-3825-D82A-B92F-D24925569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aseline="30000" dirty="0"/>
              <a:t>15</a:t>
            </a:r>
            <a:r>
              <a:rPr lang="es-ES" dirty="0"/>
              <a:t>C + </a:t>
            </a:r>
            <a:r>
              <a:rPr lang="es-ES" baseline="30000" dirty="0"/>
              <a:t>208</a:t>
            </a:r>
            <a:r>
              <a:rPr lang="es-ES" dirty="0"/>
              <a:t>Pb Cross </a:t>
            </a:r>
            <a:r>
              <a:rPr lang="es-ES" dirty="0" err="1"/>
              <a:t>Section</a:t>
            </a:r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C3743A3-4159-2ACE-BD1F-D61BC549BE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2B91ECB-C976-1812-DD6D-5F256F9DE3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6912"/>
            <a:ext cx="4708478" cy="290573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D1D0D9C-1069-0596-DB51-0DCAF92BF293}"/>
              </a:ext>
            </a:extLst>
          </p:cNvPr>
          <p:cNvSpPr txBox="1"/>
          <p:nvPr/>
        </p:nvSpPr>
        <p:spPr>
          <a:xfrm>
            <a:off x="2450720" y="3495424"/>
            <a:ext cx="11600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Symbol" pitchFamily="2" charset="2"/>
              </a:rPr>
              <a:t>q</a:t>
            </a:r>
            <a:r>
              <a:rPr lang="es-ES" sz="2000" baseline="-25000" dirty="0" err="1"/>
              <a:t>LAB</a:t>
            </a:r>
            <a:endParaRPr lang="es-ES" sz="2000" baseline="-250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0E03C58-B7D2-E5F2-73FF-AB575040F1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5502" y="1169439"/>
            <a:ext cx="4448498" cy="2084885"/>
          </a:xfrm>
          <a:prstGeom prst="rect">
            <a:avLst/>
          </a:prstGeom>
        </p:spPr>
      </p:pic>
      <p:sp>
        <p:nvSpPr>
          <p:cNvPr id="13" name="AutoShape 2">
            <a:extLst>
              <a:ext uri="{FF2B5EF4-FFF2-40B4-BE49-F238E27FC236}">
                <a16:creationId xmlns:a16="http://schemas.microsoft.com/office/drawing/2014/main" id="{F05C3C3D-5390-8105-D0A9-A3A2353F50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3479D5C5-3314-4748-98F1-B913FD84D57B}"/>
              </a:ext>
            </a:extLst>
          </p:cNvPr>
          <p:cNvGrpSpPr/>
          <p:nvPr/>
        </p:nvGrpSpPr>
        <p:grpSpPr>
          <a:xfrm>
            <a:off x="3821917" y="3495422"/>
            <a:ext cx="5340641" cy="3362577"/>
            <a:chOff x="3546919" y="3443362"/>
            <a:chExt cx="5615640" cy="341463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3D0AC179-FF7E-974A-96FD-321141B29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6919" y="3443362"/>
              <a:ext cx="5615640" cy="3414638"/>
            </a:xfrm>
            <a:prstGeom prst="rect">
              <a:avLst/>
            </a:prstGeom>
          </p:spPr>
        </p:pic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5DFF09AE-409E-7141-AD27-4610246885B9}"/>
                </a:ext>
              </a:extLst>
            </p:cNvPr>
            <p:cNvSpPr/>
            <p:nvPr/>
          </p:nvSpPr>
          <p:spPr>
            <a:xfrm>
              <a:off x="5810610" y="4749874"/>
              <a:ext cx="72000" cy="72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21291CBA-302F-114F-B9C1-ED560268A939}"/>
                </a:ext>
              </a:extLst>
            </p:cNvPr>
            <p:cNvSpPr/>
            <p:nvPr/>
          </p:nvSpPr>
          <p:spPr>
            <a:xfrm>
              <a:off x="6047976" y="4744480"/>
              <a:ext cx="72000" cy="72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</p:grpSp>
      <p:pic>
        <p:nvPicPr>
          <p:cNvPr id="10" name="Imagen 9">
            <a:extLst>
              <a:ext uri="{FF2B5EF4-FFF2-40B4-BE49-F238E27FC236}">
                <a16:creationId xmlns:a16="http://schemas.microsoft.com/office/drawing/2014/main" id="{2447BC08-43EA-F946-89B1-46B76A64FD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60" y="4487420"/>
            <a:ext cx="3629340" cy="2341748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871F0A0-DA3E-0644-B8F7-16C1AAD0B830}"/>
              </a:ext>
            </a:extLst>
          </p:cNvPr>
          <p:cNvSpPr txBox="1"/>
          <p:nvPr/>
        </p:nvSpPr>
        <p:spPr>
          <a:xfrm>
            <a:off x="533458" y="5987736"/>
            <a:ext cx="2400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aseline="30000" dirty="0"/>
              <a:t>12</a:t>
            </a:r>
            <a:r>
              <a:rPr lang="es-ES" sz="1600" dirty="0"/>
              <a:t>C+ </a:t>
            </a:r>
            <a:r>
              <a:rPr lang="es-ES" sz="1600" baseline="30000" dirty="0"/>
              <a:t>208</a:t>
            </a:r>
            <a:r>
              <a:rPr lang="es-ES" sz="1600" dirty="0"/>
              <a:t>Pb @ 65 </a:t>
            </a:r>
            <a:r>
              <a:rPr lang="es-ES" sz="1600" dirty="0" err="1"/>
              <a:t>MeV</a:t>
            </a:r>
            <a:endParaRPr lang="es-ES" sz="1600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3493636-F3F9-F249-ADC0-B506A553E3A2}"/>
              </a:ext>
            </a:extLst>
          </p:cNvPr>
          <p:cNvSpPr txBox="1"/>
          <p:nvPr/>
        </p:nvSpPr>
        <p:spPr>
          <a:xfrm>
            <a:off x="228601" y="4244709"/>
            <a:ext cx="376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Santra</a:t>
            </a:r>
            <a:r>
              <a:rPr lang="es-ES" dirty="0"/>
              <a:t> et al., PRC 64 (2001) 024602</a:t>
            </a:r>
          </a:p>
        </p:txBody>
      </p:sp>
    </p:spTree>
    <p:extLst>
      <p:ext uri="{BB962C8B-B14F-4D97-AF65-F5344CB8AC3E}">
        <p14:creationId xmlns:p14="http://schemas.microsoft.com/office/powerpoint/2010/main" val="2357514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09E891E3-27A9-52C2-335E-362CC227B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969" y="145592"/>
            <a:ext cx="7643192" cy="980736"/>
          </a:xfrm>
        </p:spPr>
        <p:txBody>
          <a:bodyPr/>
          <a:lstStyle/>
          <a:p>
            <a:r>
              <a:rPr lang="es-ES" sz="2600" dirty="0" err="1"/>
              <a:t>Comparison</a:t>
            </a:r>
            <a:r>
              <a:rPr lang="es-ES" sz="2600" dirty="0"/>
              <a:t> </a:t>
            </a:r>
            <a:r>
              <a:rPr lang="es-ES" sz="2600" dirty="0" err="1"/>
              <a:t>of</a:t>
            </a:r>
            <a:r>
              <a:rPr lang="es-ES" sz="2600" dirty="0"/>
              <a:t> Experimental </a:t>
            </a:r>
            <a:r>
              <a:rPr lang="es-ES" sz="2600" dirty="0" err="1"/>
              <a:t>results</a:t>
            </a:r>
            <a:r>
              <a:rPr lang="es-ES" sz="2600" dirty="0"/>
              <a:t> </a:t>
            </a:r>
            <a:r>
              <a:rPr lang="es-ES" sz="2600" dirty="0" err="1"/>
              <a:t>with</a:t>
            </a:r>
            <a:r>
              <a:rPr lang="es-ES" sz="2600" dirty="0"/>
              <a:t> </a:t>
            </a:r>
            <a:r>
              <a:rPr lang="es-ES" sz="2600" dirty="0" err="1"/>
              <a:t>Theory</a:t>
            </a:r>
            <a:endParaRPr lang="es-ES" sz="26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0E82E6-7DA6-08FC-3584-C7D9A6E93F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6FFB69CD-BA67-2483-4A55-3E92038B6F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713" y="1907836"/>
            <a:ext cx="5300331" cy="435687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8138638-DFED-2D4A-B054-45E2F0C6FCAA}"/>
              </a:ext>
            </a:extLst>
          </p:cNvPr>
          <p:cNvSpPr txBox="1"/>
          <p:nvPr/>
        </p:nvSpPr>
        <p:spPr>
          <a:xfrm>
            <a:off x="241300" y="9271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The</a:t>
            </a:r>
            <a:r>
              <a:rPr lang="es-ES" dirty="0"/>
              <a:t> experimental angular </a:t>
            </a:r>
            <a:r>
              <a:rPr lang="es-ES" dirty="0" err="1"/>
              <a:t>distribution</a:t>
            </a:r>
            <a:r>
              <a:rPr lang="es-ES" dirty="0"/>
              <a:t>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section</a:t>
            </a:r>
            <a:r>
              <a:rPr lang="es-ES" dirty="0"/>
              <a:t> of </a:t>
            </a:r>
            <a:r>
              <a:rPr lang="es-ES" baseline="30000" dirty="0"/>
              <a:t>15</a:t>
            </a:r>
            <a:r>
              <a:rPr lang="es-ES" dirty="0"/>
              <a:t>C + </a:t>
            </a:r>
            <a:r>
              <a:rPr lang="es-ES" baseline="30000" dirty="0"/>
              <a:t>208</a:t>
            </a:r>
            <a:r>
              <a:rPr lang="es-ES" dirty="0"/>
              <a:t>Pb  @ 65 </a:t>
            </a:r>
            <a:r>
              <a:rPr lang="es-ES" dirty="0" err="1"/>
              <a:t>MeV</a:t>
            </a:r>
            <a:r>
              <a:rPr lang="es-ES" dirty="0"/>
              <a:t> are </a:t>
            </a:r>
            <a:r>
              <a:rPr lang="es-ES" dirty="0" err="1"/>
              <a:t>compared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calculations</a:t>
            </a:r>
            <a:r>
              <a:rPr lang="es-ES" dirty="0"/>
              <a:t> done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Keenley</a:t>
            </a:r>
            <a:r>
              <a:rPr lang="es-ES" dirty="0"/>
              <a:t> et al.,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extreme case of no </a:t>
            </a:r>
            <a:r>
              <a:rPr lang="es-ES" dirty="0" err="1"/>
              <a:t>coupling</a:t>
            </a:r>
            <a:r>
              <a:rPr lang="es-ES" dirty="0"/>
              <a:t> and  1n-stripping  </a:t>
            </a:r>
            <a:r>
              <a:rPr lang="es-ES" dirty="0" err="1"/>
              <a:t>within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coupled</a:t>
            </a:r>
            <a:r>
              <a:rPr lang="es-ES" dirty="0"/>
              <a:t> </a:t>
            </a:r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channel</a:t>
            </a:r>
            <a:r>
              <a:rPr lang="es-ES" dirty="0"/>
              <a:t> and CDCC  </a:t>
            </a:r>
            <a:r>
              <a:rPr lang="es-ES" dirty="0" err="1"/>
              <a:t>for</a:t>
            </a:r>
            <a:r>
              <a:rPr lang="es-ES" dirty="0"/>
              <a:t> no </a:t>
            </a:r>
            <a:r>
              <a:rPr lang="es-ES" dirty="0" err="1"/>
              <a:t>coupling</a:t>
            </a:r>
            <a:r>
              <a:rPr lang="es-ES" dirty="0"/>
              <a:t> and 1n </a:t>
            </a:r>
            <a:r>
              <a:rPr lang="es-ES" dirty="0" err="1"/>
              <a:t>breakup</a:t>
            </a:r>
            <a:r>
              <a:rPr lang="es-ES" dirty="0"/>
              <a:t>. 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9FB06E5-30BC-A245-A5B1-041A9B2504D2}"/>
              </a:ext>
            </a:extLst>
          </p:cNvPr>
          <p:cNvSpPr txBox="1"/>
          <p:nvPr/>
        </p:nvSpPr>
        <p:spPr>
          <a:xfrm>
            <a:off x="2492516" y="6518083"/>
            <a:ext cx="500663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</a:rPr>
              <a:t>N. </a:t>
            </a:r>
            <a:r>
              <a:rPr lang="es-ES" sz="1200" dirty="0" err="1">
                <a:solidFill>
                  <a:srgbClr val="FF0000"/>
                </a:solidFill>
              </a:rPr>
              <a:t>Keenley</a:t>
            </a:r>
            <a:r>
              <a:rPr lang="es-ES" sz="1200" dirty="0">
                <a:solidFill>
                  <a:srgbClr val="FF0000"/>
                </a:solidFill>
              </a:rPr>
              <a:t> et al., PRC 75 (2007) 056610; EPJA 50 (2014) 145</a:t>
            </a:r>
          </a:p>
        </p:txBody>
      </p:sp>
    </p:spTree>
    <p:extLst>
      <p:ext uri="{BB962C8B-B14F-4D97-AF65-F5344CB8AC3E}">
        <p14:creationId xmlns:p14="http://schemas.microsoft.com/office/powerpoint/2010/main" val="1469570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ED73A1F8-DE13-0445-AA9F-62D3814D6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5272" y="0"/>
            <a:ext cx="7643192" cy="980736"/>
          </a:xfrm>
        </p:spPr>
        <p:txBody>
          <a:bodyPr/>
          <a:lstStyle/>
          <a:p>
            <a:r>
              <a:rPr lang="es-ES" dirty="0" err="1"/>
              <a:t>Summary</a:t>
            </a:r>
            <a:r>
              <a:rPr lang="es-ES" dirty="0"/>
              <a:t> &amp; Outlook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56BC852-E4D4-6B4B-A1AA-A749C5344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168" y="880180"/>
            <a:ext cx="7653536" cy="5107533"/>
          </a:xfrm>
        </p:spPr>
        <p:txBody>
          <a:bodyPr/>
          <a:lstStyle/>
          <a:p>
            <a:r>
              <a:rPr lang="es-ES" sz="2000" dirty="0" err="1"/>
              <a:t>We</a:t>
            </a:r>
            <a:r>
              <a:rPr lang="es-ES" sz="2000" dirty="0"/>
              <a:t> </a:t>
            </a:r>
            <a:r>
              <a:rPr lang="es-ES" sz="2000" dirty="0" err="1"/>
              <a:t>have</a:t>
            </a:r>
            <a:r>
              <a:rPr lang="es-ES" sz="2000" dirty="0"/>
              <a:t> </a:t>
            </a:r>
            <a:r>
              <a:rPr lang="es-ES" sz="2000" dirty="0" err="1"/>
              <a:t>performed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first</a:t>
            </a:r>
            <a:r>
              <a:rPr lang="es-ES" sz="2000" dirty="0"/>
              <a:t> </a:t>
            </a:r>
            <a:r>
              <a:rPr lang="es-ES" sz="2000" dirty="0" err="1"/>
              <a:t>study</a:t>
            </a:r>
            <a:r>
              <a:rPr lang="es-ES" sz="2000" dirty="0"/>
              <a:t> of </a:t>
            </a:r>
            <a:r>
              <a:rPr lang="es-ES" sz="2000" dirty="0" err="1"/>
              <a:t>the</a:t>
            </a:r>
            <a:r>
              <a:rPr lang="es-ES" sz="2000" dirty="0"/>
              <a:t> angular </a:t>
            </a:r>
            <a:r>
              <a:rPr lang="es-ES" sz="2000" dirty="0" err="1"/>
              <a:t>distribution</a:t>
            </a:r>
            <a:r>
              <a:rPr lang="es-ES" sz="2000" dirty="0"/>
              <a:t> of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elastic</a:t>
            </a:r>
            <a:r>
              <a:rPr lang="es-ES" sz="2000" dirty="0"/>
              <a:t> </a:t>
            </a:r>
            <a:r>
              <a:rPr lang="es-ES" sz="2000" dirty="0" err="1"/>
              <a:t>cross</a:t>
            </a:r>
            <a:r>
              <a:rPr lang="es-ES" sz="2000" dirty="0"/>
              <a:t> </a:t>
            </a:r>
            <a:r>
              <a:rPr lang="es-ES" sz="2000" dirty="0" err="1"/>
              <a:t>section</a:t>
            </a:r>
            <a:r>
              <a:rPr lang="es-ES" sz="2000" dirty="0"/>
              <a:t> of </a:t>
            </a:r>
            <a:r>
              <a:rPr lang="es-ES" sz="2000" baseline="30000" dirty="0"/>
              <a:t>15</a:t>
            </a:r>
            <a:r>
              <a:rPr lang="es-ES" sz="2000" dirty="0"/>
              <a:t>C + </a:t>
            </a:r>
            <a:r>
              <a:rPr lang="es-ES" sz="2000" baseline="30000" dirty="0"/>
              <a:t>208</a:t>
            </a:r>
            <a:r>
              <a:rPr lang="es-ES" sz="2000" dirty="0"/>
              <a:t>Pb  @ 65 </a:t>
            </a:r>
            <a:r>
              <a:rPr lang="es-ES" sz="2000" dirty="0" err="1"/>
              <a:t>MeV</a:t>
            </a:r>
            <a:r>
              <a:rPr lang="es-ES" sz="2000" dirty="0"/>
              <a:t> at HIE-ISOLDE (CERN).</a:t>
            </a:r>
          </a:p>
          <a:p>
            <a:r>
              <a:rPr lang="es-ES" sz="2000" baseline="30000" dirty="0"/>
              <a:t>15</a:t>
            </a:r>
            <a:r>
              <a:rPr lang="es-ES" sz="2000" dirty="0"/>
              <a:t>C </a:t>
            </a:r>
            <a:r>
              <a:rPr lang="es-ES" sz="2000" dirty="0" err="1"/>
              <a:t>nucleus</a:t>
            </a:r>
            <a:r>
              <a:rPr lang="es-ES" sz="2000" dirty="0"/>
              <a:t> </a:t>
            </a:r>
            <a:r>
              <a:rPr lang="es-ES" sz="2000" dirty="0" err="1"/>
              <a:t>is</a:t>
            </a:r>
            <a:r>
              <a:rPr lang="es-ES" sz="2000" dirty="0"/>
              <a:t> a </a:t>
            </a:r>
            <a:r>
              <a:rPr lang="es-ES" sz="2000" dirty="0" err="1"/>
              <a:t>border</a:t>
            </a:r>
            <a:r>
              <a:rPr lang="es-ES" sz="2000" dirty="0"/>
              <a:t> line  halo case </a:t>
            </a:r>
            <a:r>
              <a:rPr lang="es-ES" sz="2000" dirty="0" err="1"/>
              <a:t>with</a:t>
            </a:r>
            <a:r>
              <a:rPr lang="es-ES" sz="2000" dirty="0"/>
              <a:t>  </a:t>
            </a:r>
            <a:r>
              <a:rPr lang="es-ES" sz="2000" dirty="0" err="1"/>
              <a:t>relatively</a:t>
            </a:r>
            <a:r>
              <a:rPr lang="es-ES" sz="2000" dirty="0"/>
              <a:t> </a:t>
            </a:r>
            <a:r>
              <a:rPr lang="es-ES" sz="2000" dirty="0" err="1"/>
              <a:t>low</a:t>
            </a:r>
            <a:r>
              <a:rPr lang="es-ES" sz="2000" dirty="0"/>
              <a:t> </a:t>
            </a:r>
            <a:r>
              <a:rPr lang="es-ES" sz="2000" dirty="0" err="1"/>
              <a:t>binding</a:t>
            </a:r>
            <a:r>
              <a:rPr lang="es-ES" sz="2000" dirty="0"/>
              <a:t> </a:t>
            </a:r>
            <a:r>
              <a:rPr lang="es-ES" sz="2000" dirty="0" err="1"/>
              <a:t>energy</a:t>
            </a:r>
            <a:r>
              <a:rPr lang="es-ES" sz="2000" dirty="0"/>
              <a:t>, a </a:t>
            </a:r>
            <a:r>
              <a:rPr lang="es-ES" sz="2000" dirty="0" err="1"/>
              <a:t>moderate</a:t>
            </a:r>
            <a:r>
              <a:rPr lang="es-ES" sz="2000" dirty="0"/>
              <a:t> halo case,  </a:t>
            </a:r>
          </a:p>
          <a:p>
            <a:r>
              <a:rPr lang="es-ES" sz="2000" dirty="0" err="1"/>
              <a:t>It</a:t>
            </a:r>
            <a:r>
              <a:rPr lang="es-ES" sz="2000" dirty="0"/>
              <a:t>  </a:t>
            </a:r>
            <a:r>
              <a:rPr lang="es-ES" sz="2000" dirty="0" err="1"/>
              <a:t>constitutes</a:t>
            </a:r>
            <a:r>
              <a:rPr lang="es-ES" sz="2000" dirty="0"/>
              <a:t> a </a:t>
            </a:r>
            <a:r>
              <a:rPr lang="es-ES" sz="2000" dirty="0" err="1"/>
              <a:t>unique</a:t>
            </a:r>
            <a:r>
              <a:rPr lang="es-ES" sz="2000" dirty="0"/>
              <a:t> case </a:t>
            </a:r>
            <a:r>
              <a:rPr lang="es-ES" sz="2000" dirty="0" err="1"/>
              <a:t>where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last</a:t>
            </a:r>
            <a:r>
              <a:rPr lang="es-ES" sz="2000" dirty="0"/>
              <a:t> </a:t>
            </a:r>
            <a:r>
              <a:rPr lang="es-ES" sz="2000" dirty="0" err="1"/>
              <a:t>neutron</a:t>
            </a:r>
            <a:r>
              <a:rPr lang="es-ES" sz="2000" dirty="0"/>
              <a:t> </a:t>
            </a:r>
            <a:r>
              <a:rPr lang="es-ES" sz="2000" dirty="0" err="1"/>
              <a:t>sits</a:t>
            </a:r>
            <a:r>
              <a:rPr lang="es-ES" sz="2000" dirty="0"/>
              <a:t> </a:t>
            </a:r>
            <a:r>
              <a:rPr lang="es-ES" sz="2000" dirty="0" err="1"/>
              <a:t>mainly</a:t>
            </a:r>
            <a:r>
              <a:rPr lang="es-ES" sz="2000" dirty="0"/>
              <a:t> in a 1S</a:t>
            </a:r>
            <a:r>
              <a:rPr lang="es-ES" sz="2000" baseline="-25000" dirty="0"/>
              <a:t>1/2</a:t>
            </a:r>
            <a:r>
              <a:rPr lang="es-ES" sz="2000" dirty="0"/>
              <a:t>–wave </a:t>
            </a:r>
            <a:r>
              <a:rPr lang="es-ES" sz="2000" dirty="0" err="1"/>
              <a:t>state</a:t>
            </a:r>
            <a:r>
              <a:rPr lang="es-ES" sz="2000" dirty="0"/>
              <a:t>.</a:t>
            </a:r>
          </a:p>
          <a:p>
            <a:pPr algn="just"/>
            <a:r>
              <a:rPr lang="es-ES" sz="2000" dirty="0" err="1"/>
              <a:t>Predictions</a:t>
            </a:r>
            <a:r>
              <a:rPr lang="es-ES" sz="2000" dirty="0"/>
              <a:t> </a:t>
            </a:r>
            <a:r>
              <a:rPr lang="es-ES" sz="2000" dirty="0" err="1"/>
              <a:t>on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scattering</a:t>
            </a:r>
            <a:r>
              <a:rPr lang="es-ES" sz="2000" dirty="0"/>
              <a:t> of </a:t>
            </a:r>
            <a:r>
              <a:rPr lang="es-ES" sz="2000" baseline="30000" dirty="0"/>
              <a:t>15</a:t>
            </a:r>
            <a:r>
              <a:rPr lang="es-ES" sz="2000" dirty="0"/>
              <a:t>C + </a:t>
            </a:r>
            <a:r>
              <a:rPr lang="es-ES" sz="2000" baseline="30000" dirty="0"/>
              <a:t>208</a:t>
            </a:r>
            <a:r>
              <a:rPr lang="es-ES" sz="2000" dirty="0"/>
              <a:t>Pb @ 65 </a:t>
            </a:r>
            <a:r>
              <a:rPr lang="es-ES" sz="2000" dirty="0" err="1"/>
              <a:t>MeV</a:t>
            </a:r>
            <a:r>
              <a:rPr lang="es-ES" sz="2000" dirty="0"/>
              <a:t> </a:t>
            </a:r>
            <a:r>
              <a:rPr lang="es-ES" sz="2000" dirty="0" err="1"/>
              <a:t>were</a:t>
            </a:r>
            <a:r>
              <a:rPr lang="es-ES" sz="2000" dirty="0"/>
              <a:t> done </a:t>
            </a:r>
            <a:r>
              <a:rPr lang="es-ES" sz="2000" dirty="0" err="1"/>
              <a:t>by</a:t>
            </a:r>
            <a:r>
              <a:rPr lang="es-ES" sz="2000" dirty="0"/>
              <a:t> </a:t>
            </a:r>
            <a:r>
              <a:rPr lang="es-ES" sz="2000" dirty="0" err="1"/>
              <a:t>Keenley</a:t>
            </a:r>
            <a:r>
              <a:rPr lang="es-ES" sz="2000" dirty="0"/>
              <a:t>, </a:t>
            </a:r>
            <a:r>
              <a:rPr lang="es-ES" sz="2000" dirty="0" err="1"/>
              <a:t>Alamanos</a:t>
            </a:r>
            <a:r>
              <a:rPr lang="es-ES" sz="2000" dirty="0"/>
              <a:t> and </a:t>
            </a:r>
            <a:r>
              <a:rPr lang="es-ES" sz="2000" dirty="0" err="1"/>
              <a:t>Rusek</a:t>
            </a:r>
            <a:r>
              <a:rPr lang="es-ES" sz="2000" dirty="0"/>
              <a:t> in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framework</a:t>
            </a:r>
            <a:r>
              <a:rPr lang="es-ES" sz="2000" dirty="0"/>
              <a:t> of CRC </a:t>
            </a:r>
            <a:r>
              <a:rPr lang="es-ES" sz="2000" dirty="0" err="1"/>
              <a:t>including</a:t>
            </a:r>
            <a:r>
              <a:rPr lang="es-ES" sz="2000" dirty="0"/>
              <a:t> 1n-stripping and CDCC </a:t>
            </a:r>
            <a:r>
              <a:rPr lang="es-ES" sz="2000" dirty="0" err="1"/>
              <a:t>including</a:t>
            </a:r>
            <a:r>
              <a:rPr lang="es-ES" sz="2000" dirty="0"/>
              <a:t> </a:t>
            </a:r>
            <a:r>
              <a:rPr lang="es-ES" sz="2000" dirty="0" err="1"/>
              <a:t>breakup</a:t>
            </a:r>
            <a:r>
              <a:rPr lang="es-ES" sz="2000" dirty="0"/>
              <a:t>. 1n-stripping </a:t>
            </a:r>
            <a:r>
              <a:rPr lang="es-ES" sz="2000" dirty="0" err="1"/>
              <a:t>contribution</a:t>
            </a:r>
            <a:r>
              <a:rPr lang="es-ES" sz="2000" dirty="0"/>
              <a:t> </a:t>
            </a:r>
            <a:r>
              <a:rPr lang="es-ES" sz="2000" dirty="0" err="1"/>
              <a:t>wasexpected</a:t>
            </a:r>
            <a:r>
              <a:rPr lang="es-ES" sz="2000" dirty="0"/>
              <a:t> to be </a:t>
            </a:r>
            <a:r>
              <a:rPr lang="es-ES" sz="2000" dirty="0" err="1"/>
              <a:t>prominent</a:t>
            </a:r>
            <a:r>
              <a:rPr lang="es-ES" sz="2000" dirty="0"/>
              <a:t> as </a:t>
            </a:r>
            <a:r>
              <a:rPr lang="es-ES" sz="2000" dirty="0" err="1"/>
              <a:t>well</a:t>
            </a:r>
            <a:r>
              <a:rPr lang="es-ES" sz="2000" dirty="0"/>
              <a:t> as 1n-breakup</a:t>
            </a:r>
          </a:p>
          <a:p>
            <a:pPr algn="just"/>
            <a:r>
              <a:rPr lang="es-ES" sz="2000" dirty="0" err="1"/>
              <a:t>The</a:t>
            </a:r>
            <a:r>
              <a:rPr lang="es-ES" sz="2000" dirty="0"/>
              <a:t> experimental angular </a:t>
            </a:r>
            <a:r>
              <a:rPr lang="es-ES" sz="2000" dirty="0" err="1"/>
              <a:t>distribution</a:t>
            </a:r>
            <a:r>
              <a:rPr lang="es-ES" sz="2000" dirty="0"/>
              <a:t> of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elastic</a:t>
            </a:r>
            <a:r>
              <a:rPr lang="es-ES" sz="2000" dirty="0"/>
              <a:t> </a:t>
            </a:r>
            <a:r>
              <a:rPr lang="es-ES" sz="2000" dirty="0" err="1"/>
              <a:t>scattering</a:t>
            </a:r>
            <a:r>
              <a:rPr lang="es-ES" sz="2000" dirty="0"/>
              <a:t> </a:t>
            </a:r>
            <a:r>
              <a:rPr lang="es-ES" sz="2000" dirty="0" err="1"/>
              <a:t>near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Coulomb </a:t>
            </a:r>
            <a:r>
              <a:rPr lang="es-ES" sz="2000" dirty="0" err="1"/>
              <a:t>Barrier</a:t>
            </a:r>
            <a:r>
              <a:rPr lang="es-ES" sz="2000" dirty="0"/>
              <a:t> (~  60 </a:t>
            </a:r>
            <a:r>
              <a:rPr lang="es-ES" sz="2000" dirty="0" err="1"/>
              <a:t>MeV</a:t>
            </a:r>
            <a:r>
              <a:rPr lang="es-ES" sz="2000" dirty="0"/>
              <a:t> ) shows </a:t>
            </a:r>
            <a:r>
              <a:rPr lang="es-ES" sz="2000" dirty="0" err="1"/>
              <a:t>strong</a:t>
            </a:r>
            <a:r>
              <a:rPr lang="es-ES" sz="2000" dirty="0"/>
              <a:t> </a:t>
            </a:r>
            <a:r>
              <a:rPr lang="es-ES" sz="2000" dirty="0" err="1"/>
              <a:t>couplings</a:t>
            </a:r>
            <a:r>
              <a:rPr lang="es-ES" sz="2000" dirty="0"/>
              <a:t>.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distribution</a:t>
            </a:r>
            <a:r>
              <a:rPr lang="es-ES" sz="2000" dirty="0"/>
              <a:t>  </a:t>
            </a:r>
            <a:r>
              <a:rPr lang="es-ES" sz="2000" dirty="0" err="1"/>
              <a:t>favours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presence</a:t>
            </a:r>
            <a:r>
              <a:rPr lang="es-ES" sz="2000" dirty="0"/>
              <a:t> of 1n-stripping </a:t>
            </a:r>
            <a:r>
              <a:rPr lang="es-ES" sz="2000" dirty="0" err="1"/>
              <a:t>channel</a:t>
            </a:r>
            <a:r>
              <a:rPr lang="es-ES" sz="2000" dirty="0"/>
              <a:t>. </a:t>
            </a:r>
            <a:r>
              <a:rPr lang="es-ES" sz="2000" dirty="0" err="1"/>
              <a:t>Both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nuclear and Coulomb </a:t>
            </a:r>
            <a:r>
              <a:rPr lang="es-ES" sz="2000" dirty="0" err="1"/>
              <a:t>couplings</a:t>
            </a:r>
            <a:r>
              <a:rPr lang="es-ES" sz="2000" dirty="0"/>
              <a:t> as </a:t>
            </a:r>
            <a:r>
              <a:rPr lang="es-ES" sz="2000" dirty="0" err="1"/>
              <a:t>important</a:t>
            </a:r>
            <a:r>
              <a:rPr lang="es-ES" sz="2000" dirty="0"/>
              <a:t> as </a:t>
            </a:r>
            <a:r>
              <a:rPr lang="es-ES" sz="2000" dirty="0" err="1"/>
              <a:t>it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case of </a:t>
            </a:r>
            <a:r>
              <a:rPr lang="es-ES" sz="2000" baseline="30000" dirty="0"/>
              <a:t>11</a:t>
            </a:r>
            <a:r>
              <a:rPr lang="es-ES" sz="2000" dirty="0"/>
              <a:t>Be and at </a:t>
            </a:r>
            <a:r>
              <a:rPr lang="es-ES" sz="2000" dirty="0" err="1"/>
              <a:t>difference</a:t>
            </a:r>
            <a:r>
              <a:rPr lang="es-ES" sz="2000" dirty="0"/>
              <a:t> of </a:t>
            </a:r>
            <a:r>
              <a:rPr lang="es-ES" sz="2000" baseline="30000" dirty="0"/>
              <a:t>6</a:t>
            </a:r>
            <a:r>
              <a:rPr lang="es-ES" sz="2000" dirty="0"/>
              <a:t>He and </a:t>
            </a:r>
            <a:r>
              <a:rPr lang="es-ES" sz="2000" baseline="30000" dirty="0"/>
              <a:t>11</a:t>
            </a:r>
            <a:r>
              <a:rPr lang="es-ES" sz="2000" dirty="0"/>
              <a:t>Li </a:t>
            </a:r>
            <a:r>
              <a:rPr lang="es-ES" sz="2000" dirty="0" err="1"/>
              <a:t>where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Coulomb </a:t>
            </a:r>
            <a:r>
              <a:rPr lang="es-ES" sz="2000" dirty="0" err="1"/>
              <a:t>coupling</a:t>
            </a:r>
            <a:r>
              <a:rPr lang="es-ES" sz="2000" dirty="0"/>
              <a:t> </a:t>
            </a:r>
            <a:r>
              <a:rPr lang="es-ES" sz="2000" dirty="0" err="1"/>
              <a:t>dominates</a:t>
            </a:r>
            <a:r>
              <a:rPr lang="es-ES" sz="2000" dirty="0"/>
              <a:t>. </a:t>
            </a:r>
          </a:p>
          <a:p>
            <a:r>
              <a:rPr lang="es-ES" sz="2000" dirty="0" err="1"/>
              <a:t>Hopefully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total </a:t>
            </a:r>
            <a:r>
              <a:rPr lang="es-ES" sz="2000" dirty="0" err="1"/>
              <a:t>cross</a:t>
            </a:r>
            <a:r>
              <a:rPr lang="es-ES" sz="2000" dirty="0"/>
              <a:t> </a:t>
            </a:r>
            <a:r>
              <a:rPr lang="es-ES" sz="2000" dirty="0" err="1"/>
              <a:t>section</a:t>
            </a:r>
            <a:r>
              <a:rPr lang="es-ES" sz="2000" dirty="0"/>
              <a:t> </a:t>
            </a:r>
            <a:r>
              <a:rPr lang="es-ES" sz="2000" dirty="0" err="1"/>
              <a:t>will</a:t>
            </a:r>
            <a:r>
              <a:rPr lang="es-ES" sz="2000" dirty="0"/>
              <a:t> </a:t>
            </a:r>
            <a:r>
              <a:rPr lang="es-ES" sz="2000" dirty="0" err="1"/>
              <a:t>support</a:t>
            </a:r>
            <a:r>
              <a:rPr lang="es-ES" sz="2000" dirty="0"/>
              <a:t> </a:t>
            </a:r>
            <a:r>
              <a:rPr lang="es-ES" sz="2000" dirty="0" err="1"/>
              <a:t>these</a:t>
            </a:r>
            <a:r>
              <a:rPr lang="es-ES" sz="2000" dirty="0"/>
              <a:t> </a:t>
            </a:r>
            <a:r>
              <a:rPr lang="es-ES" sz="2000" dirty="0" err="1"/>
              <a:t>conclusions</a:t>
            </a:r>
            <a:endParaRPr lang="es-ES" sz="20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88ECEBA-AFA5-794F-A715-0D856BB29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660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5D7D4C4-28B2-2E87-9ED0-D686D48B4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477" y="4021975"/>
            <a:ext cx="8871045" cy="4525963"/>
          </a:xfrm>
        </p:spPr>
        <p:txBody>
          <a:bodyPr/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  <a:buNone/>
            </a:pPr>
            <a:r>
              <a:rPr lang="it-IT" b="1" kern="0" dirty="0">
                <a:solidFill>
                  <a:srgbClr val="002060"/>
                </a:solidFill>
                <a:latin typeface="Arial"/>
                <a:cs typeface="Times New Roman" pitchFamily="18" charset="0"/>
              </a:rPr>
              <a:t>Light nuclei: a quantum </a:t>
            </a:r>
            <a:r>
              <a:rPr lang="it-IT" b="1" kern="0" dirty="0" err="1">
                <a:solidFill>
                  <a:srgbClr val="002060"/>
                </a:solidFill>
                <a:latin typeface="Arial"/>
                <a:cs typeface="Times New Roman" pitchFamily="18" charset="0"/>
              </a:rPr>
              <a:t>mechanics</a:t>
            </a:r>
            <a:r>
              <a:rPr lang="it-IT" b="1" kern="0" dirty="0">
                <a:solidFill>
                  <a:srgbClr val="002060"/>
                </a:solidFill>
                <a:latin typeface="Arial"/>
                <a:cs typeface="Times New Roman" pitchFamily="18" charset="0"/>
              </a:rPr>
              <a:t> </a:t>
            </a:r>
            <a:r>
              <a:rPr lang="it-IT" b="1" kern="0" dirty="0" err="1">
                <a:solidFill>
                  <a:srgbClr val="002060"/>
                </a:solidFill>
                <a:latin typeface="Arial"/>
                <a:cs typeface="Times New Roman" pitchFamily="18" charset="0"/>
              </a:rPr>
              <a:t>laboratory</a:t>
            </a:r>
            <a:endParaRPr lang="it-IT" b="1" kern="0" dirty="0">
              <a:solidFill>
                <a:srgbClr val="002060"/>
              </a:solidFill>
              <a:latin typeface="Arial"/>
              <a:cs typeface="Times New Roman" pitchFamily="18" charset="0"/>
            </a:endParaRPr>
          </a:p>
          <a:p>
            <a:pPr marL="311045" indent="-311045" algn="ctr" fontAlgn="auto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</a:pPr>
            <a:endParaRPr lang="it-IT" b="1" kern="0" dirty="0">
              <a:solidFill>
                <a:srgbClr val="002060"/>
              </a:solidFill>
              <a:latin typeface="Arial"/>
              <a:cs typeface="Times New Roman" pitchFamily="18" charset="0"/>
            </a:endParaRPr>
          </a:p>
          <a:p>
            <a:pPr marL="311045" indent="-311045" algn="ctr" fontAlgn="auto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</a:pPr>
            <a:r>
              <a:rPr lang="en-GB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Quantum mechanics plays a role in creating peculiar structures in ground states of light nuclei:  nuclear skins and/or nuclear halos, nuclear clusters, nuclear molecules, gas condensate …. </a:t>
            </a:r>
          </a:p>
          <a:p>
            <a:pPr marL="311045" indent="-311045" algn="ctr" fontAlgn="auto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</a:pPr>
            <a:r>
              <a:rPr lang="en-GB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Theoretical understanding of the structure of light drip-line nuclei is challenging </a:t>
            </a:r>
            <a:r>
              <a:rPr lang="en-US" dirty="0">
                <a:solidFill>
                  <a:srgbClr val="002060"/>
                </a:solidFill>
                <a:ea typeface="Times New Roman" charset="0"/>
                <a:cs typeface="Times New Roman" charset="0"/>
                <a:sym typeface="Wingdings"/>
              </a:rPr>
              <a:t>                Ab-Initio calculations are reaching good description of structure of light nuclei</a:t>
            </a:r>
            <a:r>
              <a:rPr lang="en-GB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. </a:t>
            </a:r>
          </a:p>
          <a:p>
            <a:pPr marL="311045" indent="-311045" algn="ctr" fontAlgn="auto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00000"/>
            </a:pPr>
            <a:r>
              <a:rPr lang="en-GB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In order to handle new observables and exotic structures </a:t>
            </a:r>
            <a:r>
              <a:rPr lang="en-GB" dirty="0">
                <a:solidFill>
                  <a:srgbClr val="002060"/>
                </a:solidFill>
                <a:ea typeface="Times New Roman" charset="0"/>
                <a:cs typeface="Times New Roman" charset="0"/>
                <a:sym typeface="Wingdings" pitchFamily="2" charset="2"/>
              </a:rPr>
              <a:t></a:t>
            </a:r>
            <a:r>
              <a:rPr lang="en-GB" dirty="0">
                <a:solidFill>
                  <a:srgbClr val="002060"/>
                </a:solidFill>
                <a:ea typeface="Times New Roman" charset="0"/>
                <a:cs typeface="Times New Roman" charset="0"/>
              </a:rPr>
              <a:t> New theoretical models needs to be able to describe reaction dynamics</a:t>
            </a:r>
          </a:p>
          <a:p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6B99CDC-41EB-B9DE-DF84-F9BF25DC8B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C42CD10-1F04-DB6A-643E-B2E515079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8980" y="207753"/>
            <a:ext cx="5273586" cy="365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15">
            <a:extLst>
              <a:ext uri="{FF2B5EF4-FFF2-40B4-BE49-F238E27FC236}">
                <a16:creationId xmlns:a16="http://schemas.microsoft.com/office/drawing/2014/main" id="{F218E2AD-DE1E-7E2D-EA6F-C6F7ACB0D1F1}"/>
              </a:ext>
            </a:extLst>
          </p:cNvPr>
          <p:cNvSpPr txBox="1"/>
          <p:nvPr/>
        </p:nvSpPr>
        <p:spPr>
          <a:xfrm>
            <a:off x="7058888" y="3605952"/>
            <a:ext cx="2080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 </a:t>
            </a:r>
            <a:r>
              <a:rPr lang="en-GB" sz="1400" dirty="0" err="1"/>
              <a:t>Kanada-En’yo</a:t>
            </a:r>
            <a:endParaRPr lang="en-GB" sz="14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EBC8B5D0-EB29-FF69-E786-95BCAE74D3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27853" y="207753"/>
            <a:ext cx="7643192" cy="98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873" tIns="34937" rIns="69873" bIns="34937">
            <a:spAutoFit/>
          </a:bodyPr>
          <a:lstStyle/>
          <a:p>
            <a:pPr algn="ctr" defTabSz="699850" eaLnBrk="0" hangingPunct="0"/>
            <a:r>
              <a:rPr lang="it-IT" sz="3600" b="1" dirty="0">
                <a:solidFill>
                  <a:srgbClr val="1E03BD"/>
                </a:solidFill>
                <a:latin typeface="+mn-lt"/>
                <a:cs typeface="Times New Roman" pitchFamily="18" charset="0"/>
              </a:rPr>
              <a:t>Light Nuclei</a:t>
            </a:r>
          </a:p>
        </p:txBody>
      </p:sp>
    </p:spTree>
    <p:extLst>
      <p:ext uri="{BB962C8B-B14F-4D97-AF65-F5344CB8AC3E}">
        <p14:creationId xmlns:p14="http://schemas.microsoft.com/office/powerpoint/2010/main" val="36509743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6C4D54CC-A86E-A74C-AF46-82BC20F91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IS699 </a:t>
            </a:r>
            <a:r>
              <a:rPr lang="es-ES" dirty="0" err="1"/>
              <a:t>collaboration</a:t>
            </a:r>
            <a:endParaRPr lang="es-ES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B1F4A0D-1BC8-734C-8F03-A0376E4362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422" y="1020133"/>
            <a:ext cx="7653536" cy="5333165"/>
          </a:xfrm>
        </p:spPr>
        <p:txBody>
          <a:bodyPr/>
          <a:lstStyle/>
          <a:p>
            <a:pPr marL="0" indent="0">
              <a:buNone/>
            </a:pPr>
            <a:r>
              <a:rPr lang="es-ES" b="1" dirty="0"/>
              <a:t>J.D. Ovejas , V.G. </a:t>
            </a:r>
            <a:r>
              <a:rPr lang="es-ES" b="1" dirty="0" err="1"/>
              <a:t>Tavora</a:t>
            </a:r>
            <a:r>
              <a:rPr lang="es-ES" b="1" dirty="0"/>
              <a:t>, O. </a:t>
            </a:r>
            <a:r>
              <a:rPr lang="es-ES" b="1" dirty="0" err="1"/>
              <a:t>Tengblad</a:t>
            </a:r>
            <a:endParaRPr lang="es-ES" b="1" dirty="0"/>
          </a:p>
          <a:p>
            <a:pPr marL="0" indent="0">
              <a:buNone/>
            </a:pPr>
            <a:r>
              <a:rPr lang="es-ES" i="1" dirty="0"/>
              <a:t>Instituto de Estructura de la Materia, CSIC, Serrano 113-bis, E-28006 Madrid, </a:t>
            </a:r>
            <a:r>
              <a:rPr lang="es-ES" i="1" dirty="0" err="1"/>
              <a:t>Spain</a:t>
            </a:r>
            <a:endParaRPr lang="es-ES" i="1" dirty="0"/>
          </a:p>
          <a:p>
            <a:pPr marL="0" indent="0">
              <a:buNone/>
            </a:pPr>
            <a:r>
              <a:rPr lang="es-ES" b="1" dirty="0"/>
              <a:t>I. Martel, A.M. Sánchez-Bení­tez </a:t>
            </a:r>
          </a:p>
          <a:p>
            <a:pPr marL="0" indent="0">
              <a:buNone/>
            </a:pPr>
            <a:r>
              <a:rPr lang="es-ES" i="1" dirty="0"/>
              <a:t>Departamento de Física Aplicada, Universidad de Huelva, E-21071, Huelva, </a:t>
            </a:r>
            <a:r>
              <a:rPr lang="es-ES" i="1" dirty="0" err="1"/>
              <a:t>Spain</a:t>
            </a:r>
            <a:endParaRPr lang="es-ES" i="1" dirty="0"/>
          </a:p>
          <a:p>
            <a:pPr>
              <a:buAutoNum type="alphaUcPeriod"/>
            </a:pPr>
            <a:r>
              <a:rPr lang="es-ES" b="1" dirty="0"/>
              <a:t>Di Pietro, P. Figuera</a:t>
            </a:r>
          </a:p>
          <a:p>
            <a:pPr marL="0" indent="0">
              <a:buNone/>
            </a:pPr>
            <a:r>
              <a:rPr lang="es-ES" i="1" dirty="0"/>
              <a:t>INFN, </a:t>
            </a:r>
            <a:r>
              <a:rPr lang="es-ES" i="1" dirty="0" err="1"/>
              <a:t>Laboratori</a:t>
            </a:r>
            <a:r>
              <a:rPr lang="es-ES" i="1" dirty="0"/>
              <a:t> </a:t>
            </a:r>
            <a:r>
              <a:rPr lang="es-ES" i="1" dirty="0" err="1"/>
              <a:t>Nazionali</a:t>
            </a:r>
            <a:r>
              <a:rPr lang="es-ES" i="1" dirty="0"/>
              <a:t> del Sud, </a:t>
            </a:r>
            <a:r>
              <a:rPr lang="es-ES" i="1" dirty="0" err="1"/>
              <a:t>via</a:t>
            </a:r>
            <a:r>
              <a:rPr lang="es-ES" i="1" dirty="0"/>
              <a:t> S. </a:t>
            </a:r>
            <a:r>
              <a:rPr lang="es-ES" i="1" dirty="0" err="1"/>
              <a:t>Sofia</a:t>
            </a:r>
            <a:r>
              <a:rPr lang="es-ES" i="1" dirty="0"/>
              <a:t> 62, 1-95123, Catania, </a:t>
            </a:r>
            <a:r>
              <a:rPr lang="es-ES" i="1" dirty="0" err="1"/>
              <a:t>Italy</a:t>
            </a:r>
            <a:endParaRPr lang="es-ES" i="1" dirty="0"/>
          </a:p>
          <a:p>
            <a:pPr marL="0" indent="0">
              <a:buNone/>
            </a:pPr>
            <a:r>
              <a:rPr lang="es-ES" b="1" dirty="0"/>
              <a:t> N. </a:t>
            </a:r>
            <a:r>
              <a:rPr lang="es-ES" b="1" dirty="0" err="1"/>
              <a:t>Keeley</a:t>
            </a:r>
            <a:r>
              <a:rPr lang="es-ES" b="1" dirty="0"/>
              <a:t>, K. </a:t>
            </a:r>
            <a:r>
              <a:rPr lang="es-ES" b="1" dirty="0" err="1"/>
              <a:t>Rusek</a:t>
            </a:r>
            <a:endParaRPr lang="es-ES" b="1" dirty="0"/>
          </a:p>
          <a:p>
            <a:pPr marL="0" indent="0">
              <a:buNone/>
            </a:pPr>
            <a:r>
              <a:rPr lang="es-ES" i="1" dirty="0" err="1"/>
              <a:t>National</a:t>
            </a:r>
            <a:r>
              <a:rPr lang="es-ES" i="1" dirty="0"/>
              <a:t> Center </a:t>
            </a:r>
            <a:r>
              <a:rPr lang="es-ES" i="1" dirty="0" err="1"/>
              <a:t>for</a:t>
            </a:r>
            <a:r>
              <a:rPr lang="es-ES" i="1" dirty="0"/>
              <a:t> Nuclear </a:t>
            </a:r>
            <a:r>
              <a:rPr lang="es-ES" i="1" dirty="0" err="1"/>
              <a:t>Research</a:t>
            </a:r>
            <a:r>
              <a:rPr lang="es-ES" i="1" dirty="0"/>
              <a:t>, </a:t>
            </a:r>
            <a:r>
              <a:rPr lang="es-ES" i="1" dirty="0" err="1"/>
              <a:t>ul</a:t>
            </a:r>
            <a:r>
              <a:rPr lang="es-ES" i="1" dirty="0"/>
              <a:t> </a:t>
            </a:r>
            <a:r>
              <a:rPr lang="es-ES" i="1" dirty="0" err="1"/>
              <a:t>Andrzeja</a:t>
            </a:r>
            <a:r>
              <a:rPr lang="es-ES" i="1" dirty="0"/>
              <a:t> </a:t>
            </a:r>
            <a:r>
              <a:rPr lang="es-ES" i="1" dirty="0" err="1"/>
              <a:t>Soltana</a:t>
            </a:r>
            <a:r>
              <a:rPr lang="es-ES" i="1" dirty="0"/>
              <a:t> 7, 05-400 </a:t>
            </a:r>
            <a:r>
              <a:rPr lang="es-ES" i="1" dirty="0" err="1"/>
              <a:t>Otwock</a:t>
            </a:r>
            <a:r>
              <a:rPr lang="es-ES" i="1" dirty="0"/>
              <a:t>, </a:t>
            </a:r>
            <a:r>
              <a:rPr lang="es-ES" i="1" dirty="0" err="1"/>
              <a:t>Poland</a:t>
            </a:r>
            <a:endParaRPr lang="es-ES" i="1" dirty="0"/>
          </a:p>
          <a:p>
            <a:pPr marL="0" indent="0">
              <a:buNone/>
            </a:pPr>
            <a:r>
              <a:rPr lang="es-ES" b="1" dirty="0"/>
              <a:t>L. Acosta</a:t>
            </a:r>
          </a:p>
          <a:p>
            <a:pPr marL="0" indent="0">
              <a:buNone/>
            </a:pPr>
            <a:r>
              <a:rPr lang="es-ES" i="1" dirty="0" err="1"/>
              <a:t>Dpto</a:t>
            </a:r>
            <a:r>
              <a:rPr lang="es-ES" i="1" dirty="0"/>
              <a:t> Física Experimental, Instituto de Física , UNAM (</a:t>
            </a:r>
            <a:r>
              <a:rPr lang="es-ES" i="1" dirty="0" err="1"/>
              <a:t>Mexico</a:t>
            </a:r>
            <a:r>
              <a:rPr lang="es-ES" i="1" dirty="0"/>
              <a:t>)</a:t>
            </a:r>
          </a:p>
          <a:p>
            <a:pPr marL="0" indent="0">
              <a:buNone/>
            </a:pPr>
            <a:r>
              <a:rPr lang="es-ES" b="1" dirty="0"/>
              <a:t>J. P. Fernández</a:t>
            </a:r>
          </a:p>
          <a:p>
            <a:pPr marL="0" indent="0">
              <a:buNone/>
            </a:pPr>
            <a:r>
              <a:rPr lang="es-ES" i="1" dirty="0"/>
              <a:t>Departamento de FAMN, Universidad de Sevilla, </a:t>
            </a:r>
            <a:r>
              <a:rPr lang="es-ES" i="1" dirty="0" err="1"/>
              <a:t>Seville</a:t>
            </a:r>
            <a:r>
              <a:rPr lang="es-ES" i="1" dirty="0"/>
              <a:t>, </a:t>
            </a:r>
            <a:r>
              <a:rPr lang="es-ES" i="1" dirty="0" err="1"/>
              <a:t>Spain</a:t>
            </a:r>
            <a:endParaRPr lang="es-ES" i="1" dirty="0"/>
          </a:p>
          <a:p>
            <a:pPr marL="0" indent="0">
              <a:buNone/>
            </a:pPr>
            <a:r>
              <a:rPr lang="es-ES" b="1" dirty="0"/>
              <a:t>D. Galaviz</a:t>
            </a:r>
          </a:p>
          <a:p>
            <a:pPr marL="0" indent="0">
              <a:buNone/>
            </a:pPr>
            <a:r>
              <a:rPr lang="es-ES" i="1" dirty="0" err="1"/>
              <a:t>Faculty</a:t>
            </a:r>
            <a:r>
              <a:rPr lang="es-ES" i="1" dirty="0"/>
              <a:t> of </a:t>
            </a:r>
            <a:r>
              <a:rPr lang="es-ES" i="1" dirty="0" err="1"/>
              <a:t>Sciences</a:t>
            </a:r>
            <a:r>
              <a:rPr lang="es-ES" i="1" dirty="0"/>
              <a:t>, LIP, </a:t>
            </a:r>
            <a:r>
              <a:rPr lang="es-ES" i="1" dirty="0" err="1"/>
              <a:t>Lisbonne</a:t>
            </a:r>
            <a:r>
              <a:rPr lang="es-ES" i="1" dirty="0"/>
              <a:t>, Portugal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A5C35E1-8206-A944-AE0A-D0F512B3CD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44397DE-7DE2-0743-BC2C-3FDE61CBE9C5}"/>
              </a:ext>
            </a:extLst>
          </p:cNvPr>
          <p:cNvSpPr txBox="1"/>
          <p:nvPr/>
        </p:nvSpPr>
        <p:spPr>
          <a:xfrm rot="20086463">
            <a:off x="262132" y="2580608"/>
            <a:ext cx="8455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dirty="0" err="1">
                <a:solidFill>
                  <a:srgbClr val="000090"/>
                </a:solidFill>
              </a:rPr>
              <a:t>Thanks</a:t>
            </a:r>
            <a:r>
              <a:rPr lang="es-ES" sz="5400" dirty="0">
                <a:solidFill>
                  <a:srgbClr val="000090"/>
                </a:solidFill>
              </a:rPr>
              <a:t> </a:t>
            </a:r>
            <a:r>
              <a:rPr lang="es-ES" sz="5400" dirty="0" err="1">
                <a:solidFill>
                  <a:srgbClr val="000090"/>
                </a:solidFill>
              </a:rPr>
              <a:t>for</a:t>
            </a:r>
            <a:r>
              <a:rPr lang="es-ES" sz="5400" dirty="0">
                <a:solidFill>
                  <a:srgbClr val="000090"/>
                </a:solidFill>
              </a:rPr>
              <a:t> </a:t>
            </a:r>
            <a:r>
              <a:rPr lang="es-ES" sz="5400" dirty="0" err="1">
                <a:solidFill>
                  <a:srgbClr val="000090"/>
                </a:solidFill>
              </a:rPr>
              <a:t>Your</a:t>
            </a:r>
            <a:r>
              <a:rPr lang="es-ES" sz="5400" dirty="0">
                <a:solidFill>
                  <a:srgbClr val="000090"/>
                </a:solidFill>
              </a:rPr>
              <a:t> </a:t>
            </a:r>
            <a:r>
              <a:rPr lang="es-ES" sz="5400" dirty="0" err="1">
                <a:solidFill>
                  <a:srgbClr val="000090"/>
                </a:solidFill>
              </a:rPr>
              <a:t>Attention</a:t>
            </a:r>
            <a:endParaRPr lang="es-ES" sz="5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43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8D84DDF-A099-CE49-4947-B962BBD4D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969" y="90047"/>
            <a:ext cx="7643192" cy="980736"/>
          </a:xfrm>
        </p:spPr>
        <p:txBody>
          <a:bodyPr/>
          <a:lstStyle/>
          <a:p>
            <a:r>
              <a:rPr lang="es-ES" sz="3200" dirty="0" err="1"/>
              <a:t>Geometry</a:t>
            </a:r>
            <a:r>
              <a:rPr lang="es-ES" sz="3200" dirty="0"/>
              <a:t> </a:t>
            </a:r>
            <a:r>
              <a:rPr lang="es-ES" sz="3200" dirty="0" err="1"/>
              <a:t>Optimization</a:t>
            </a:r>
            <a:r>
              <a:rPr lang="es-ES" sz="3200" dirty="0"/>
              <a:t> / Hit </a:t>
            </a:r>
            <a:r>
              <a:rPr lang="es-ES" sz="3200" dirty="0" err="1"/>
              <a:t>pattern</a:t>
            </a:r>
            <a:endParaRPr lang="es-ES" sz="32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E1E362C-D54B-1FAB-9F48-E0AEC2DC60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ECCB3AC-D111-C0A7-5A13-890D74E4C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3283"/>
            <a:ext cx="9144000" cy="560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181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E93BADF-06B8-CFFF-82D5-16A69E87B0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E7C16F2-A4E3-4796-E5EA-872DA56766A2}"/>
              </a:ext>
            </a:extLst>
          </p:cNvPr>
          <p:cNvSpPr txBox="1"/>
          <p:nvPr/>
        </p:nvSpPr>
        <p:spPr>
          <a:xfrm>
            <a:off x="6514182" y="3283830"/>
            <a:ext cx="2470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G. </a:t>
            </a:r>
            <a:r>
              <a:rPr lang="es-ES" sz="1400" dirty="0" err="1"/>
              <a:t>Sawhney</a:t>
            </a:r>
            <a:r>
              <a:rPr lang="es-ES" sz="1400" dirty="0"/>
              <a:t> et al, J. </a:t>
            </a:r>
            <a:r>
              <a:rPr lang="es-ES" sz="1400" dirty="0" err="1"/>
              <a:t>Phys</a:t>
            </a:r>
            <a:r>
              <a:rPr lang="es-ES" sz="1400" dirty="0"/>
              <a:t> G </a:t>
            </a:r>
            <a:r>
              <a:rPr lang="es-ES" sz="1400" dirty="0" err="1"/>
              <a:t>Nuc</a:t>
            </a:r>
            <a:r>
              <a:rPr lang="es-ES" sz="1400" dirty="0"/>
              <a:t> </a:t>
            </a:r>
            <a:r>
              <a:rPr lang="es-ES" sz="1400" dirty="0" err="1"/>
              <a:t>part</a:t>
            </a:r>
            <a:r>
              <a:rPr lang="es-ES" sz="1400" dirty="0"/>
              <a:t> </a:t>
            </a:r>
            <a:r>
              <a:rPr lang="es-ES" sz="1400" dirty="0" err="1"/>
              <a:t>Phys</a:t>
            </a:r>
            <a:r>
              <a:rPr lang="es-ES" sz="1400" dirty="0"/>
              <a:t> 41 (2014) 055101</a:t>
            </a:r>
          </a:p>
        </p:txBody>
      </p:sp>
      <p:sp>
        <p:nvSpPr>
          <p:cNvPr id="9" name="CasellaDiTesto 4">
            <a:extLst>
              <a:ext uri="{FF2B5EF4-FFF2-40B4-BE49-F238E27FC236}">
                <a16:creationId xmlns:a16="http://schemas.microsoft.com/office/drawing/2014/main" id="{79C44729-B597-8FD7-BF3B-220A46A4F439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86765" y="980736"/>
            <a:ext cx="4015335" cy="1323439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The nuclear halo is a threshold effect arising from the very weak binding energy (0.1-1 </a:t>
            </a:r>
            <a:r>
              <a:rPr lang="en-US" sz="2000" dirty="0" err="1">
                <a:solidFill>
                  <a:srgbClr val="000000"/>
                </a:solidFill>
                <a:cs typeface="Arial" pitchFamily="34" charset="0"/>
              </a:rPr>
              <a:t>MeV</a:t>
            </a: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) of the outer nucleon(s) </a:t>
            </a:r>
          </a:p>
        </p:txBody>
      </p:sp>
      <p:sp>
        <p:nvSpPr>
          <p:cNvPr id="10" name="CasellaDiTesto 4">
            <a:extLst>
              <a:ext uri="{FF2B5EF4-FFF2-40B4-BE49-F238E27FC236}">
                <a16:creationId xmlns:a16="http://schemas.microsoft.com/office/drawing/2014/main" id="{BF7FF90C-4E24-A4D2-3FB3-81C554F7C9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61" y="2348787"/>
            <a:ext cx="6287847" cy="169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Extended mass distribution</a:t>
            </a:r>
          </a:p>
          <a:p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Large rms radius </a:t>
            </a:r>
          </a:p>
          <a:p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Large reaction cross section</a:t>
            </a:r>
          </a:p>
          <a:p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Narrow momentum distribution following fast fragmentation</a:t>
            </a:r>
          </a:p>
          <a:p>
            <a:r>
              <a:rPr lang="en-US" dirty="0">
                <a:solidFill>
                  <a:srgbClr val="000000"/>
                </a:solidFill>
                <a:cs typeface="Arial" pitchFamily="34" charset="0"/>
              </a:rPr>
              <a:t>Concentration of B(E1) close to BU threshold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5ED6CD6E-ECD2-77F2-2FFD-2236F95D4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4732"/>
            <a:ext cx="5895833" cy="265658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9041F209-2371-A6C4-3347-43B615479423}"/>
              </a:ext>
            </a:extLst>
          </p:cNvPr>
          <p:cNvSpPr txBox="1"/>
          <p:nvPr/>
        </p:nvSpPr>
        <p:spPr>
          <a:xfrm>
            <a:off x="5895833" y="6389074"/>
            <a:ext cx="28114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600" dirty="0" err="1"/>
              <a:t>Tanihata</a:t>
            </a:r>
            <a:r>
              <a:rPr lang="es-ES" sz="1600" dirty="0"/>
              <a:t>, PRL 55 (1985)2676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F670CB7-221A-7BC9-2692-80DB977DBF94}"/>
              </a:ext>
            </a:extLst>
          </p:cNvPr>
          <p:cNvSpPr txBox="1"/>
          <p:nvPr/>
        </p:nvSpPr>
        <p:spPr>
          <a:xfrm>
            <a:off x="5895833" y="4225673"/>
            <a:ext cx="3220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solidFill>
                  <a:srgbClr val="FF0000"/>
                </a:solidFill>
              </a:rPr>
              <a:t>Neutron</a:t>
            </a:r>
            <a:r>
              <a:rPr lang="es-ES" b="1" dirty="0">
                <a:solidFill>
                  <a:srgbClr val="FF0000"/>
                </a:solidFill>
              </a:rPr>
              <a:t> </a:t>
            </a:r>
            <a:r>
              <a:rPr lang="es-ES" b="1" dirty="0" err="1">
                <a:solidFill>
                  <a:srgbClr val="FF0000"/>
                </a:solidFill>
              </a:rPr>
              <a:t>Haloes</a:t>
            </a:r>
            <a:endParaRPr lang="es-ES" b="1" dirty="0">
              <a:solidFill>
                <a:srgbClr val="FF0000"/>
              </a:solidFill>
            </a:endParaRPr>
          </a:p>
          <a:p>
            <a:endParaRPr lang="es-ES" dirty="0"/>
          </a:p>
          <a:p>
            <a:r>
              <a:rPr lang="es-ES" dirty="0" err="1"/>
              <a:t>Provide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ideal test </a:t>
            </a:r>
            <a:r>
              <a:rPr lang="es-ES" dirty="0" err="1"/>
              <a:t>bench</a:t>
            </a:r>
            <a:r>
              <a:rPr lang="es-ES" dirty="0"/>
              <a:t> to </a:t>
            </a:r>
            <a:r>
              <a:rPr lang="es-ES" dirty="0" err="1"/>
              <a:t>study</a:t>
            </a:r>
            <a:r>
              <a:rPr lang="es-ES" dirty="0"/>
              <a:t> </a:t>
            </a:r>
            <a:r>
              <a:rPr lang="es-ES" dirty="0" err="1"/>
              <a:t>few-body</a:t>
            </a:r>
            <a:r>
              <a:rPr lang="es-ES" dirty="0"/>
              <a:t> </a:t>
            </a:r>
            <a:r>
              <a:rPr lang="es-ES" dirty="0" err="1"/>
              <a:t>correlations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</a:t>
            </a:r>
            <a:r>
              <a:rPr lang="es-ES" dirty="0" err="1"/>
              <a:t>measuring</a:t>
            </a:r>
            <a:r>
              <a:rPr lang="es-ES" dirty="0"/>
              <a:t> </a:t>
            </a:r>
            <a:r>
              <a:rPr lang="es-ES" dirty="0" err="1"/>
              <a:t>elastic</a:t>
            </a:r>
            <a:r>
              <a:rPr lang="es-ES" dirty="0"/>
              <a:t>, </a:t>
            </a:r>
            <a:r>
              <a:rPr lang="es-ES" dirty="0" err="1"/>
              <a:t>nucleon</a:t>
            </a:r>
            <a:r>
              <a:rPr lang="es-ES" dirty="0"/>
              <a:t> transfer and </a:t>
            </a:r>
            <a:r>
              <a:rPr lang="es-ES" dirty="0" err="1"/>
              <a:t>breakup</a:t>
            </a:r>
            <a:endParaRPr lang="es-ES" dirty="0"/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5924AD54-D32A-314C-A0C5-0B2A8C3ACDAE}"/>
              </a:ext>
            </a:extLst>
          </p:cNvPr>
          <p:cNvGrpSpPr/>
          <p:nvPr/>
        </p:nvGrpSpPr>
        <p:grpSpPr>
          <a:xfrm>
            <a:off x="4204941" y="34379"/>
            <a:ext cx="5047068" cy="3216151"/>
            <a:chOff x="2100370" y="1555490"/>
            <a:chExt cx="5047068" cy="3216151"/>
          </a:xfrm>
        </p:grpSpPr>
        <p:pic>
          <p:nvPicPr>
            <p:cNvPr id="19" name="Imagen 18">
              <a:extLst>
                <a:ext uri="{FF2B5EF4-FFF2-40B4-BE49-F238E27FC236}">
                  <a16:creationId xmlns:a16="http://schemas.microsoft.com/office/drawing/2014/main" id="{095EA8F3-D746-5D46-8955-5A50CD15E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0370" y="1555490"/>
              <a:ext cx="5047068" cy="3216151"/>
            </a:xfrm>
            <a:prstGeom prst="rect">
              <a:avLst/>
            </a:prstGeom>
          </p:spPr>
        </p:pic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47A06F9D-7A38-8448-AEAA-989F37C336F0}"/>
                </a:ext>
              </a:extLst>
            </p:cNvPr>
            <p:cNvSpPr/>
            <p:nvPr/>
          </p:nvSpPr>
          <p:spPr>
            <a:xfrm>
              <a:off x="3960848" y="1810292"/>
              <a:ext cx="288000" cy="288000"/>
            </a:xfrm>
            <a:prstGeom prst="ellipse">
              <a:avLst/>
            </a:prstGeom>
            <a:noFill/>
            <a:ln w="57150">
              <a:solidFill>
                <a:srgbClr val="F3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71999539-0122-D24E-9A54-E03CE9D62BA4}"/>
                </a:ext>
              </a:extLst>
            </p:cNvPr>
            <p:cNvSpPr/>
            <p:nvPr/>
          </p:nvSpPr>
          <p:spPr>
            <a:xfrm>
              <a:off x="3160775" y="3933301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0C9E759B-C4BB-7448-87E3-167F235F7D23}"/>
                </a:ext>
              </a:extLst>
            </p:cNvPr>
            <p:cNvSpPr/>
            <p:nvPr/>
          </p:nvSpPr>
          <p:spPr>
            <a:xfrm>
              <a:off x="3665366" y="3978798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E7242A0C-24C4-584F-B01C-EFC7FC566332}"/>
                </a:ext>
              </a:extLst>
            </p:cNvPr>
            <p:cNvSpPr/>
            <p:nvPr/>
          </p:nvSpPr>
          <p:spPr>
            <a:xfrm>
              <a:off x="4218651" y="3411627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174C466D-22DE-9942-9271-D39E1521CA3E}"/>
                </a:ext>
              </a:extLst>
            </p:cNvPr>
            <p:cNvSpPr/>
            <p:nvPr/>
          </p:nvSpPr>
          <p:spPr>
            <a:xfrm>
              <a:off x="4218651" y="3663047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71B2BBA8-B6D3-6C48-929E-93D422DE672A}"/>
                </a:ext>
              </a:extLst>
            </p:cNvPr>
            <p:cNvSpPr/>
            <p:nvPr/>
          </p:nvSpPr>
          <p:spPr>
            <a:xfrm>
              <a:off x="5285196" y="3161191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4704392-12A4-F241-A126-5412CB42AC6C}"/>
                </a:ext>
              </a:extLst>
            </p:cNvPr>
            <p:cNvSpPr/>
            <p:nvPr/>
          </p:nvSpPr>
          <p:spPr>
            <a:xfrm>
              <a:off x="5789807" y="3155497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CE07BD6D-5CE4-0145-A1B8-4A781CF15866}"/>
                </a:ext>
              </a:extLst>
            </p:cNvPr>
            <p:cNvSpPr/>
            <p:nvPr/>
          </p:nvSpPr>
          <p:spPr>
            <a:xfrm>
              <a:off x="6586372" y="2906759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600B249D-5754-6A4D-8FE1-7F4EA98A70A6}"/>
                </a:ext>
              </a:extLst>
            </p:cNvPr>
            <p:cNvSpPr/>
            <p:nvPr/>
          </p:nvSpPr>
          <p:spPr>
            <a:xfrm>
              <a:off x="3697603" y="3932158"/>
              <a:ext cx="288000" cy="288000"/>
            </a:xfrm>
            <a:prstGeom prst="ellips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6610F2FB-47DA-A642-A770-A7FD8801835E}"/>
                </a:ext>
              </a:extLst>
            </p:cNvPr>
            <p:cNvSpPr/>
            <p:nvPr/>
          </p:nvSpPr>
          <p:spPr>
            <a:xfrm>
              <a:off x="4739873" y="3421138"/>
              <a:ext cx="288000" cy="288000"/>
            </a:xfrm>
            <a:prstGeom prst="ellips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0C8FB0D1-2815-5E4C-8D07-354D8A8AAE70}"/>
                </a:ext>
              </a:extLst>
            </p:cNvPr>
            <p:cNvSpPr/>
            <p:nvPr/>
          </p:nvSpPr>
          <p:spPr>
            <a:xfrm>
              <a:off x="4218651" y="2080002"/>
              <a:ext cx="288000" cy="288000"/>
            </a:xfrm>
            <a:prstGeom prst="ellipse">
              <a:avLst/>
            </a:prstGeom>
            <a:noFill/>
            <a:ln w="57150"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796812AE-7686-3543-8E7B-7A8C7F6172FE}"/>
                </a:ext>
              </a:extLst>
            </p:cNvPr>
            <p:cNvSpPr/>
            <p:nvPr/>
          </p:nvSpPr>
          <p:spPr>
            <a:xfrm>
              <a:off x="3697603" y="2610959"/>
              <a:ext cx="288000" cy="288000"/>
            </a:xfrm>
            <a:prstGeom prst="ellipse">
              <a:avLst/>
            </a:prstGeom>
            <a:noFill/>
            <a:ln w="57150"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5D74879D-4DBD-6B41-898B-1F38CA399A52}"/>
                </a:ext>
              </a:extLst>
            </p:cNvPr>
            <p:cNvSpPr/>
            <p:nvPr/>
          </p:nvSpPr>
          <p:spPr>
            <a:xfrm>
              <a:off x="2898195" y="3133138"/>
              <a:ext cx="288000" cy="288000"/>
            </a:xfrm>
            <a:prstGeom prst="ellipse">
              <a:avLst/>
            </a:prstGeom>
            <a:noFill/>
            <a:ln w="57150"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A27828EA-12C7-474E-84E0-9EF7268AAFFE}"/>
                </a:ext>
              </a:extLst>
            </p:cNvPr>
            <p:cNvSpPr/>
            <p:nvPr/>
          </p:nvSpPr>
          <p:spPr>
            <a:xfrm>
              <a:off x="3963842" y="3411627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57AD5C95-C465-FD4E-A1F9-C521EF167E1E}"/>
                </a:ext>
              </a:extLst>
            </p:cNvPr>
            <p:cNvSpPr/>
            <p:nvPr/>
          </p:nvSpPr>
          <p:spPr>
            <a:xfrm>
              <a:off x="4472407" y="3155497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5" name="Elipse 34">
              <a:extLst>
                <a:ext uri="{FF2B5EF4-FFF2-40B4-BE49-F238E27FC236}">
                  <a16:creationId xmlns:a16="http://schemas.microsoft.com/office/drawing/2014/main" id="{BE9C4DCB-781E-6E40-9F04-7217291EA5D4}"/>
                </a:ext>
              </a:extLst>
            </p:cNvPr>
            <p:cNvSpPr/>
            <p:nvPr/>
          </p:nvSpPr>
          <p:spPr>
            <a:xfrm>
              <a:off x="4750140" y="3147962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6" name="Elipse 35">
              <a:extLst>
                <a:ext uri="{FF2B5EF4-FFF2-40B4-BE49-F238E27FC236}">
                  <a16:creationId xmlns:a16="http://schemas.microsoft.com/office/drawing/2014/main" id="{354DB727-D166-5A44-8A86-3B1658AB8925}"/>
                </a:ext>
              </a:extLst>
            </p:cNvPr>
            <p:cNvSpPr/>
            <p:nvPr/>
          </p:nvSpPr>
          <p:spPr>
            <a:xfrm>
              <a:off x="4485355" y="2887868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7" name="Elipse 36">
              <a:extLst>
                <a:ext uri="{FF2B5EF4-FFF2-40B4-BE49-F238E27FC236}">
                  <a16:creationId xmlns:a16="http://schemas.microsoft.com/office/drawing/2014/main" id="{F26A3244-09AE-DA47-A9A2-B4D433888990}"/>
                </a:ext>
              </a:extLst>
            </p:cNvPr>
            <p:cNvSpPr/>
            <p:nvPr/>
          </p:nvSpPr>
          <p:spPr>
            <a:xfrm>
              <a:off x="5020170" y="2881534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8" name="Elipse 37">
              <a:extLst>
                <a:ext uri="{FF2B5EF4-FFF2-40B4-BE49-F238E27FC236}">
                  <a16:creationId xmlns:a16="http://schemas.microsoft.com/office/drawing/2014/main" id="{B6C38AAA-7640-8440-BF4E-857BAED79B7C}"/>
                </a:ext>
              </a:extLst>
            </p:cNvPr>
            <p:cNvSpPr/>
            <p:nvPr/>
          </p:nvSpPr>
          <p:spPr>
            <a:xfrm>
              <a:off x="5557384" y="2875565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2BD7835A-6100-0046-9AE3-E88C7B84DEB6}"/>
                </a:ext>
              </a:extLst>
            </p:cNvPr>
            <p:cNvSpPr/>
            <p:nvPr/>
          </p:nvSpPr>
          <p:spPr>
            <a:xfrm>
              <a:off x="6054737" y="2610959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0" name="Elipse 39">
              <a:extLst>
                <a:ext uri="{FF2B5EF4-FFF2-40B4-BE49-F238E27FC236}">
                  <a16:creationId xmlns:a16="http://schemas.microsoft.com/office/drawing/2014/main" id="{F47EB056-F900-C846-8E74-E23AE5FC0680}"/>
                </a:ext>
              </a:extLst>
            </p:cNvPr>
            <p:cNvSpPr/>
            <p:nvPr/>
          </p:nvSpPr>
          <p:spPr>
            <a:xfrm>
              <a:off x="6329513" y="2354421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1" name="Elipse 40">
              <a:extLst>
                <a:ext uri="{FF2B5EF4-FFF2-40B4-BE49-F238E27FC236}">
                  <a16:creationId xmlns:a16="http://schemas.microsoft.com/office/drawing/2014/main" id="{3495C6CA-91E2-FC4F-BA0B-9396D40F5D0F}"/>
                </a:ext>
              </a:extLst>
            </p:cNvPr>
            <p:cNvSpPr/>
            <p:nvPr/>
          </p:nvSpPr>
          <p:spPr>
            <a:xfrm>
              <a:off x="5813777" y="2331273"/>
              <a:ext cx="288000" cy="288000"/>
            </a:xfrm>
            <a:prstGeom prst="ellipse">
              <a:avLst/>
            </a:prstGeom>
            <a:noFill/>
            <a:ln w="57150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D14235B2-780C-344B-86FA-9175C2E7A10F}"/>
                </a:ext>
              </a:extLst>
            </p:cNvPr>
            <p:cNvSpPr/>
            <p:nvPr/>
          </p:nvSpPr>
          <p:spPr>
            <a:xfrm>
              <a:off x="5781916" y="2372532"/>
              <a:ext cx="288000" cy="288000"/>
            </a:xfrm>
            <a:prstGeom prst="ellipse">
              <a:avLst/>
            </a:prstGeom>
            <a:noFill/>
            <a:ln w="57150">
              <a:solidFill>
                <a:srgbClr val="FFF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43" name="Grupo 42">
              <a:extLst>
                <a:ext uri="{FF2B5EF4-FFF2-40B4-BE49-F238E27FC236}">
                  <a16:creationId xmlns:a16="http://schemas.microsoft.com/office/drawing/2014/main" id="{F81C9A9A-0E6B-FE4C-AACD-35F21C174D4E}"/>
                </a:ext>
              </a:extLst>
            </p:cNvPr>
            <p:cNvGrpSpPr/>
            <p:nvPr/>
          </p:nvGrpSpPr>
          <p:grpSpPr>
            <a:xfrm>
              <a:off x="5764452" y="4289249"/>
              <a:ext cx="370614" cy="314403"/>
              <a:chOff x="4760091" y="4001556"/>
              <a:chExt cx="370614" cy="314403"/>
            </a:xfrm>
          </p:grpSpPr>
          <p:sp>
            <p:nvSpPr>
              <p:cNvPr id="56" name="Elipse 55">
                <a:extLst>
                  <a:ext uri="{FF2B5EF4-FFF2-40B4-BE49-F238E27FC236}">
                    <a16:creationId xmlns:a16="http://schemas.microsoft.com/office/drawing/2014/main" id="{77889148-ADFB-CC47-8892-398C20CC75B3}"/>
                  </a:ext>
                </a:extLst>
              </p:cNvPr>
              <p:cNvSpPr/>
              <p:nvPr/>
            </p:nvSpPr>
            <p:spPr>
              <a:xfrm>
                <a:off x="4786517" y="4027959"/>
                <a:ext cx="288000" cy="288000"/>
              </a:xfrm>
              <a:prstGeom prst="ellipse">
                <a:avLst/>
              </a:prstGeom>
              <a:noFill/>
              <a:ln w="57150">
                <a:solidFill>
                  <a:srgbClr val="FFF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57" name="CuadroTexto 56">
                <a:extLst>
                  <a:ext uri="{FF2B5EF4-FFF2-40B4-BE49-F238E27FC236}">
                    <a16:creationId xmlns:a16="http://schemas.microsoft.com/office/drawing/2014/main" id="{91E3FCD8-5582-1549-A974-A85D00978345}"/>
                  </a:ext>
                </a:extLst>
              </p:cNvPr>
              <p:cNvSpPr txBox="1"/>
              <p:nvPr/>
            </p:nvSpPr>
            <p:spPr>
              <a:xfrm>
                <a:off x="4760091" y="4001556"/>
                <a:ext cx="3706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/>
                  <a:t>2n</a:t>
                </a:r>
              </a:p>
            </p:txBody>
          </p:sp>
        </p:grpSp>
        <p:grpSp>
          <p:nvGrpSpPr>
            <p:cNvPr id="44" name="Grupo 43">
              <a:extLst>
                <a:ext uri="{FF2B5EF4-FFF2-40B4-BE49-F238E27FC236}">
                  <a16:creationId xmlns:a16="http://schemas.microsoft.com/office/drawing/2014/main" id="{7FF0FF87-FF6F-6F46-842A-F055F5CD6006}"/>
                </a:ext>
              </a:extLst>
            </p:cNvPr>
            <p:cNvGrpSpPr/>
            <p:nvPr/>
          </p:nvGrpSpPr>
          <p:grpSpPr>
            <a:xfrm>
              <a:off x="5764452" y="3887619"/>
              <a:ext cx="370614" cy="307777"/>
              <a:chOff x="5964497" y="4057524"/>
              <a:chExt cx="370614" cy="307777"/>
            </a:xfrm>
          </p:grpSpPr>
          <p:sp>
            <p:nvSpPr>
              <p:cNvPr id="54" name="Elipse 53">
                <a:extLst>
                  <a:ext uri="{FF2B5EF4-FFF2-40B4-BE49-F238E27FC236}">
                    <a16:creationId xmlns:a16="http://schemas.microsoft.com/office/drawing/2014/main" id="{D4088A7A-09E6-884D-9F33-93141861519C}"/>
                  </a:ext>
                </a:extLst>
              </p:cNvPr>
              <p:cNvSpPr/>
              <p:nvPr/>
            </p:nvSpPr>
            <p:spPr>
              <a:xfrm>
                <a:off x="6005804" y="4070669"/>
                <a:ext cx="288000" cy="288000"/>
              </a:xfrm>
              <a:prstGeom prst="ellipse">
                <a:avLst/>
              </a:prstGeom>
              <a:noFill/>
              <a:ln w="57150">
                <a:solidFill>
                  <a:srgbClr val="043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55" name="CuadroTexto 54">
                <a:extLst>
                  <a:ext uri="{FF2B5EF4-FFF2-40B4-BE49-F238E27FC236}">
                    <a16:creationId xmlns:a16="http://schemas.microsoft.com/office/drawing/2014/main" id="{F7A067F7-E1DA-F94A-AB02-97986CFD7493}"/>
                  </a:ext>
                </a:extLst>
              </p:cNvPr>
              <p:cNvSpPr txBox="1"/>
              <p:nvPr/>
            </p:nvSpPr>
            <p:spPr>
              <a:xfrm>
                <a:off x="5964497" y="4057524"/>
                <a:ext cx="3706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/>
                  <a:t>1n</a:t>
                </a:r>
              </a:p>
            </p:txBody>
          </p:sp>
        </p:grpSp>
        <p:grpSp>
          <p:nvGrpSpPr>
            <p:cNvPr id="45" name="Grupo 44">
              <a:extLst>
                <a:ext uri="{FF2B5EF4-FFF2-40B4-BE49-F238E27FC236}">
                  <a16:creationId xmlns:a16="http://schemas.microsoft.com/office/drawing/2014/main" id="{7059CF20-8BE7-8F45-A621-8217F6DEA8A0}"/>
                </a:ext>
              </a:extLst>
            </p:cNvPr>
            <p:cNvGrpSpPr/>
            <p:nvPr/>
          </p:nvGrpSpPr>
          <p:grpSpPr>
            <a:xfrm>
              <a:off x="5207836" y="4291759"/>
              <a:ext cx="370614" cy="309383"/>
              <a:chOff x="5517577" y="4024752"/>
              <a:chExt cx="370614" cy="309383"/>
            </a:xfrm>
          </p:grpSpPr>
          <p:sp>
            <p:nvSpPr>
              <p:cNvPr id="52" name="Elipse 51">
                <a:extLst>
                  <a:ext uri="{FF2B5EF4-FFF2-40B4-BE49-F238E27FC236}">
                    <a16:creationId xmlns:a16="http://schemas.microsoft.com/office/drawing/2014/main" id="{1ACBAC30-8D30-D343-ABAE-8723178E1CF4}"/>
                  </a:ext>
                </a:extLst>
              </p:cNvPr>
              <p:cNvSpPr/>
              <p:nvPr/>
            </p:nvSpPr>
            <p:spPr>
              <a:xfrm>
                <a:off x="5548508" y="4046135"/>
                <a:ext cx="288000" cy="288000"/>
              </a:xfrm>
              <a:prstGeom prst="ellipse">
                <a:avLst/>
              </a:prstGeom>
              <a:noFill/>
              <a:ln w="57150">
                <a:solidFill>
                  <a:srgbClr val="F3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53" name="CuadroTexto 52">
                <a:extLst>
                  <a:ext uri="{FF2B5EF4-FFF2-40B4-BE49-F238E27FC236}">
                    <a16:creationId xmlns:a16="http://schemas.microsoft.com/office/drawing/2014/main" id="{686042CC-7566-CD4B-BD6F-D132E544A7C3}"/>
                  </a:ext>
                </a:extLst>
              </p:cNvPr>
              <p:cNvSpPr txBox="1"/>
              <p:nvPr/>
            </p:nvSpPr>
            <p:spPr>
              <a:xfrm>
                <a:off x="5517577" y="4024752"/>
                <a:ext cx="3706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/>
                  <a:t>2p</a:t>
                </a:r>
              </a:p>
            </p:txBody>
          </p:sp>
        </p:grpSp>
        <p:grpSp>
          <p:nvGrpSpPr>
            <p:cNvPr id="46" name="Grupo 45">
              <a:extLst>
                <a:ext uri="{FF2B5EF4-FFF2-40B4-BE49-F238E27FC236}">
                  <a16:creationId xmlns:a16="http://schemas.microsoft.com/office/drawing/2014/main" id="{C01619B2-CA6C-0A4E-A5DF-CE3706314597}"/>
                </a:ext>
              </a:extLst>
            </p:cNvPr>
            <p:cNvGrpSpPr/>
            <p:nvPr/>
          </p:nvGrpSpPr>
          <p:grpSpPr>
            <a:xfrm>
              <a:off x="5207836" y="3881924"/>
              <a:ext cx="370614" cy="319166"/>
              <a:chOff x="6405287" y="4046135"/>
              <a:chExt cx="370614" cy="319166"/>
            </a:xfrm>
          </p:grpSpPr>
          <p:sp>
            <p:nvSpPr>
              <p:cNvPr id="50" name="Elipse 49">
                <a:extLst>
                  <a:ext uri="{FF2B5EF4-FFF2-40B4-BE49-F238E27FC236}">
                    <a16:creationId xmlns:a16="http://schemas.microsoft.com/office/drawing/2014/main" id="{8467B6E7-2525-AD4E-BA27-AC36233B935D}"/>
                  </a:ext>
                </a:extLst>
              </p:cNvPr>
              <p:cNvSpPr/>
              <p:nvPr/>
            </p:nvSpPr>
            <p:spPr>
              <a:xfrm>
                <a:off x="6442372" y="4077301"/>
                <a:ext cx="288000" cy="288000"/>
              </a:xfrm>
              <a:prstGeom prst="ellipse">
                <a:avLst/>
              </a:prstGeom>
              <a:noFill/>
              <a:ln w="57150">
                <a:solidFill>
                  <a:srgbClr val="00F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51" name="CuadroTexto 50">
                <a:extLst>
                  <a:ext uri="{FF2B5EF4-FFF2-40B4-BE49-F238E27FC236}">
                    <a16:creationId xmlns:a16="http://schemas.microsoft.com/office/drawing/2014/main" id="{2F67CD5C-E593-6D4F-9D6A-5053A5B27633}"/>
                  </a:ext>
                </a:extLst>
              </p:cNvPr>
              <p:cNvSpPr txBox="1"/>
              <p:nvPr/>
            </p:nvSpPr>
            <p:spPr>
              <a:xfrm>
                <a:off x="6405287" y="4046135"/>
                <a:ext cx="3706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/>
                  <a:t>1p</a:t>
                </a:r>
              </a:p>
            </p:txBody>
          </p:sp>
        </p:grpSp>
        <p:grpSp>
          <p:nvGrpSpPr>
            <p:cNvPr id="47" name="Grupo 46">
              <a:extLst>
                <a:ext uri="{FF2B5EF4-FFF2-40B4-BE49-F238E27FC236}">
                  <a16:creationId xmlns:a16="http://schemas.microsoft.com/office/drawing/2014/main" id="{34C51F11-EC76-7E49-A0BB-AED2D4A7C28F}"/>
                </a:ext>
              </a:extLst>
            </p:cNvPr>
            <p:cNvGrpSpPr/>
            <p:nvPr/>
          </p:nvGrpSpPr>
          <p:grpSpPr>
            <a:xfrm>
              <a:off x="6253837" y="3887619"/>
              <a:ext cx="370614" cy="307777"/>
              <a:chOff x="6799589" y="4060780"/>
              <a:chExt cx="370614" cy="307777"/>
            </a:xfrm>
          </p:grpSpPr>
          <p:sp>
            <p:nvSpPr>
              <p:cNvPr id="48" name="Elipse 47">
                <a:extLst>
                  <a:ext uri="{FF2B5EF4-FFF2-40B4-BE49-F238E27FC236}">
                    <a16:creationId xmlns:a16="http://schemas.microsoft.com/office/drawing/2014/main" id="{F92F6504-7E9A-2D41-A727-0A9F483C7E8A}"/>
                  </a:ext>
                </a:extLst>
              </p:cNvPr>
              <p:cNvSpPr/>
              <p:nvPr/>
            </p:nvSpPr>
            <p:spPr>
              <a:xfrm>
                <a:off x="6846078" y="4077301"/>
                <a:ext cx="288000" cy="288000"/>
              </a:xfrm>
              <a:prstGeom prst="ellipse">
                <a:avLst/>
              </a:prstGeom>
              <a:noFill/>
              <a:ln w="571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/>
              </a:p>
            </p:txBody>
          </p:sp>
          <p:sp>
            <p:nvSpPr>
              <p:cNvPr id="49" name="CuadroTexto 48">
                <a:extLst>
                  <a:ext uri="{FF2B5EF4-FFF2-40B4-BE49-F238E27FC236}">
                    <a16:creationId xmlns:a16="http://schemas.microsoft.com/office/drawing/2014/main" id="{48512477-DF6E-874C-BF67-1D8F14CC3784}"/>
                  </a:ext>
                </a:extLst>
              </p:cNvPr>
              <p:cNvSpPr txBox="1"/>
              <p:nvPr/>
            </p:nvSpPr>
            <p:spPr>
              <a:xfrm>
                <a:off x="6799589" y="4060780"/>
                <a:ext cx="3706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1400" dirty="0"/>
                  <a:t>4n</a:t>
                </a:r>
              </a:p>
            </p:txBody>
          </p:sp>
        </p:grpSp>
      </p:grpSp>
      <p:sp>
        <p:nvSpPr>
          <p:cNvPr id="5" name="Título 4">
            <a:extLst>
              <a:ext uri="{FF2B5EF4-FFF2-40B4-BE49-F238E27FC236}">
                <a16:creationId xmlns:a16="http://schemas.microsoft.com/office/drawing/2014/main" id="{7C61089A-E50C-BF7F-F3B7-BFEF5E64E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1568" y="117426"/>
            <a:ext cx="3615478" cy="980736"/>
          </a:xfrm>
        </p:spPr>
        <p:txBody>
          <a:bodyPr/>
          <a:lstStyle/>
          <a:p>
            <a:r>
              <a:rPr lang="es-ES" dirty="0"/>
              <a:t>Halo </a:t>
            </a:r>
            <a:r>
              <a:rPr lang="es-ES" dirty="0" err="1"/>
              <a:t>Nuclei</a:t>
            </a:r>
            <a:endParaRPr lang="es-ES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9FAB390-0801-C948-970F-F1D0E1793346}"/>
              </a:ext>
            </a:extLst>
          </p:cNvPr>
          <p:cNvSpPr/>
          <p:nvPr/>
        </p:nvSpPr>
        <p:spPr>
          <a:xfrm>
            <a:off x="4204941" y="810162"/>
            <a:ext cx="1060405" cy="311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8D16F8AC-1636-EB40-89D0-60EA0D8AA671}"/>
              </a:ext>
            </a:extLst>
          </p:cNvPr>
          <p:cNvCxnSpPr>
            <a:cxnSpLocks/>
          </p:cNvCxnSpPr>
          <p:nvPr/>
        </p:nvCxnSpPr>
        <p:spPr>
          <a:xfrm>
            <a:off x="4267203" y="1381271"/>
            <a:ext cx="45244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E6B86DCA-188E-F84D-9DE1-13907238AB88}"/>
              </a:ext>
            </a:extLst>
          </p:cNvPr>
          <p:cNvCxnSpPr/>
          <p:nvPr/>
        </p:nvCxnSpPr>
        <p:spPr>
          <a:xfrm>
            <a:off x="4245432" y="1642526"/>
            <a:ext cx="45244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083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1B08AB2F-B807-CC5C-E105-F87625441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969" y="166593"/>
            <a:ext cx="7643192" cy="980736"/>
          </a:xfrm>
        </p:spPr>
        <p:txBody>
          <a:bodyPr/>
          <a:lstStyle/>
          <a:p>
            <a:r>
              <a:rPr lang="es-ES" sz="3200" dirty="0" err="1"/>
              <a:t>Scattering</a:t>
            </a:r>
            <a:r>
              <a:rPr lang="es-ES" sz="3200" dirty="0"/>
              <a:t> of Halo </a:t>
            </a:r>
            <a:r>
              <a:rPr lang="es-ES" sz="3000" dirty="0" err="1"/>
              <a:t>Nuclei</a:t>
            </a:r>
            <a:r>
              <a:rPr lang="es-ES" sz="3000" dirty="0"/>
              <a:t> @ </a:t>
            </a:r>
            <a:r>
              <a:rPr lang="es-ES" sz="2800" dirty="0"/>
              <a:t>Coulomb </a:t>
            </a:r>
            <a:r>
              <a:rPr lang="es-ES" sz="2800" dirty="0" err="1"/>
              <a:t>Barrier</a:t>
            </a:r>
            <a:r>
              <a:rPr lang="es-ES" sz="2800" dirty="0"/>
              <a:t> </a:t>
            </a:r>
            <a:endParaRPr lang="es-ES" sz="30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D3C19C7-15A6-F52C-E513-B50CF1136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482" y="999574"/>
            <a:ext cx="8499449" cy="1784569"/>
          </a:xfrm>
        </p:spPr>
        <p:txBody>
          <a:bodyPr/>
          <a:lstStyle/>
          <a:p>
            <a:r>
              <a:rPr lang="es-ES" sz="2000" dirty="0" err="1"/>
              <a:t>Coupling</a:t>
            </a:r>
            <a:r>
              <a:rPr lang="es-ES" sz="2000" dirty="0"/>
              <a:t> </a:t>
            </a:r>
            <a:r>
              <a:rPr lang="es-ES" sz="2000" dirty="0" err="1"/>
              <a:t>between</a:t>
            </a:r>
            <a:r>
              <a:rPr lang="es-ES" sz="2000" dirty="0"/>
              <a:t> relative </a:t>
            </a:r>
            <a:r>
              <a:rPr lang="es-ES" sz="2000" dirty="0" err="1"/>
              <a:t>motion</a:t>
            </a:r>
            <a:r>
              <a:rPr lang="es-ES" sz="2000" dirty="0"/>
              <a:t> and </a:t>
            </a:r>
            <a:r>
              <a:rPr lang="es-ES" sz="2000" dirty="0" err="1"/>
              <a:t>internal</a:t>
            </a:r>
            <a:r>
              <a:rPr lang="es-ES" sz="2000" dirty="0"/>
              <a:t> </a:t>
            </a:r>
            <a:r>
              <a:rPr lang="es-ES" sz="2000" dirty="0" err="1"/>
              <a:t>degrees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</a:t>
            </a:r>
            <a:r>
              <a:rPr lang="es-ES" sz="2000" dirty="0" err="1"/>
              <a:t>freedom</a:t>
            </a:r>
            <a:endParaRPr lang="es-ES" sz="2000" dirty="0"/>
          </a:p>
          <a:p>
            <a:pPr lvl="1"/>
            <a:r>
              <a:rPr lang="es-ES" sz="2000" dirty="0" err="1"/>
              <a:t>Elastic</a:t>
            </a:r>
            <a:r>
              <a:rPr lang="es-ES" sz="2000" dirty="0"/>
              <a:t> – </a:t>
            </a:r>
            <a:r>
              <a:rPr lang="es-ES" sz="2000" dirty="0" err="1"/>
              <a:t>inelastic</a:t>
            </a:r>
            <a:r>
              <a:rPr lang="es-ES" sz="2000" dirty="0"/>
              <a:t> – transfer – </a:t>
            </a:r>
            <a:r>
              <a:rPr lang="es-ES" sz="2000" dirty="0" err="1"/>
              <a:t>breakup</a:t>
            </a:r>
            <a:r>
              <a:rPr lang="es-ES" sz="2000" dirty="0"/>
              <a:t> – fusión + </a:t>
            </a:r>
            <a:r>
              <a:rPr lang="es-ES" sz="2000" dirty="0" err="1"/>
              <a:t>effects</a:t>
            </a:r>
            <a:r>
              <a:rPr lang="es-ES" sz="2000" dirty="0"/>
              <a:t> </a:t>
            </a:r>
            <a:r>
              <a:rPr lang="es-ES" sz="2000" dirty="0" err="1"/>
              <a:t>of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continuum</a:t>
            </a:r>
          </a:p>
          <a:p>
            <a:r>
              <a:rPr lang="es-ES" sz="2000" dirty="0" err="1"/>
              <a:t>Strong</a:t>
            </a:r>
            <a:r>
              <a:rPr lang="es-ES" sz="2000" dirty="0"/>
              <a:t> </a:t>
            </a:r>
            <a:r>
              <a:rPr lang="es-ES" sz="2000" dirty="0" err="1"/>
              <a:t>absorption</a:t>
            </a:r>
            <a:r>
              <a:rPr lang="es-ES" sz="2000" dirty="0"/>
              <a:t> in </a:t>
            </a:r>
            <a:r>
              <a:rPr lang="es-ES" sz="2000" dirty="0" err="1"/>
              <a:t>elastic</a:t>
            </a:r>
            <a:r>
              <a:rPr lang="es-ES" sz="2000" dirty="0"/>
              <a:t> </a:t>
            </a:r>
            <a:r>
              <a:rPr lang="es-ES" sz="2000" dirty="0" err="1"/>
              <a:t>channel</a:t>
            </a:r>
            <a:endParaRPr lang="es-ES" sz="2000" dirty="0"/>
          </a:p>
          <a:p>
            <a:r>
              <a:rPr lang="es-ES" sz="2000" dirty="0" err="1"/>
              <a:t>Large</a:t>
            </a:r>
            <a:r>
              <a:rPr lang="es-ES" sz="2000" dirty="0"/>
              <a:t> </a:t>
            </a:r>
            <a:r>
              <a:rPr lang="es-ES" sz="2000" dirty="0" err="1"/>
              <a:t>cross</a:t>
            </a:r>
            <a:r>
              <a:rPr lang="es-ES" sz="2000" dirty="0"/>
              <a:t> </a:t>
            </a:r>
            <a:r>
              <a:rPr lang="es-ES" sz="2000" dirty="0" err="1"/>
              <a:t>section</a:t>
            </a:r>
            <a:r>
              <a:rPr lang="es-ES" sz="2000" dirty="0"/>
              <a:t> </a:t>
            </a:r>
            <a:r>
              <a:rPr lang="es-ES" sz="2000" dirty="0" err="1"/>
              <a:t>for</a:t>
            </a:r>
            <a:r>
              <a:rPr lang="es-ES" sz="2000" dirty="0"/>
              <a:t> </a:t>
            </a:r>
            <a:r>
              <a:rPr lang="es-ES" sz="2000" dirty="0" err="1"/>
              <a:t>fragmentation</a:t>
            </a:r>
            <a:endParaRPr lang="es-ES" sz="20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ED711A9-09D6-EB34-D48C-56115FA020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23BC05A-7958-C8D5-47F6-D91444315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74" y="2553932"/>
            <a:ext cx="8379725" cy="1750136"/>
          </a:xfrm>
          <a:prstGeom prst="rect">
            <a:avLst/>
          </a:prstGeom>
        </p:spPr>
      </p:pic>
      <p:sp>
        <p:nvSpPr>
          <p:cNvPr id="9" name="Marcador de contenido 5">
            <a:extLst>
              <a:ext uri="{FF2B5EF4-FFF2-40B4-BE49-F238E27FC236}">
                <a16:creationId xmlns:a16="http://schemas.microsoft.com/office/drawing/2014/main" id="{9F8EEF76-15AD-EFFF-F67B-38973E158473}"/>
              </a:ext>
            </a:extLst>
          </p:cNvPr>
          <p:cNvSpPr txBox="1">
            <a:spLocks/>
          </p:cNvSpPr>
          <p:nvPr/>
        </p:nvSpPr>
        <p:spPr>
          <a:xfrm>
            <a:off x="322274" y="4743041"/>
            <a:ext cx="8499449" cy="278630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2000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C610F8E-827F-83C4-1E39-DE7E184B3EA3}"/>
              </a:ext>
            </a:extLst>
          </p:cNvPr>
          <p:cNvSpPr txBox="1"/>
          <p:nvPr/>
        </p:nvSpPr>
        <p:spPr>
          <a:xfrm>
            <a:off x="232834" y="4353248"/>
            <a:ext cx="92647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Easy </a:t>
            </a:r>
            <a:r>
              <a:rPr lang="es-ES" sz="1600" dirty="0" err="1"/>
              <a:t>polarizable</a:t>
            </a:r>
            <a:r>
              <a:rPr lang="es-ES" sz="1600" dirty="0"/>
              <a:t>: </a:t>
            </a:r>
            <a:r>
              <a:rPr lang="es-ES" sz="1600" dirty="0" err="1"/>
              <a:t>distorsion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</a:t>
            </a:r>
            <a:r>
              <a:rPr lang="es-ES" sz="1600" dirty="0" err="1"/>
              <a:t>structure</a:t>
            </a:r>
            <a:r>
              <a:rPr lang="es-ES" sz="1600" dirty="0"/>
              <a:t> in </a:t>
            </a:r>
            <a:r>
              <a:rPr lang="es-ES" sz="1600" dirty="0" err="1"/>
              <a:t>vecinity</a:t>
            </a:r>
            <a:r>
              <a:rPr lang="es-ES" sz="1600" dirty="0"/>
              <a:t> </a:t>
            </a:r>
            <a:r>
              <a:rPr lang="es-ES" sz="1600" dirty="0" err="1"/>
              <a:t>of</a:t>
            </a:r>
            <a:r>
              <a:rPr lang="es-ES" sz="1600" dirty="0"/>
              <a:t> heavy target</a:t>
            </a:r>
            <a:r>
              <a:rPr lang="es-ES" sz="1600" dirty="0">
                <a:sym typeface="Wingdings" pitchFamily="2" charset="2"/>
              </a:rPr>
              <a:t> Coulomb </a:t>
            </a:r>
            <a:r>
              <a:rPr lang="es-ES" sz="1600" dirty="0" err="1">
                <a:sym typeface="Wingdings" pitchFamily="2" charset="2"/>
              </a:rPr>
              <a:t>dipole</a:t>
            </a:r>
            <a:r>
              <a:rPr lang="es-ES" sz="1600" dirty="0">
                <a:sym typeface="Wingdings" pitchFamily="2" charset="2"/>
              </a:rPr>
              <a:t> </a:t>
            </a:r>
            <a:r>
              <a:rPr lang="es-ES" sz="1600" dirty="0" err="1">
                <a:sym typeface="Wingdings" pitchFamily="2" charset="2"/>
              </a:rPr>
              <a:t>polarizability</a:t>
            </a:r>
            <a:endParaRPr lang="es-ES" sz="1600" dirty="0"/>
          </a:p>
          <a:p>
            <a:endParaRPr lang="es-ES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5E19CCF-DF79-A894-6C58-A2424347F4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991"/>
            <a:ext cx="4110819" cy="209400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EF19EA1-5970-3348-AECB-29DDA771AE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32" y="4793258"/>
            <a:ext cx="2897268" cy="2051947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EF7C8786-CCA6-2C03-244B-A4AED3FC684F}"/>
              </a:ext>
            </a:extLst>
          </p:cNvPr>
          <p:cNvSpPr txBox="1"/>
          <p:nvPr/>
        </p:nvSpPr>
        <p:spPr>
          <a:xfrm>
            <a:off x="4320883" y="5578429"/>
            <a:ext cx="1715784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/>
              <a:t>Nakamura et al,        PRL 96 (2006) 252502</a:t>
            </a:r>
          </a:p>
          <a:p>
            <a:r>
              <a:rPr lang="es-ES" sz="1400" dirty="0"/>
              <a:t>Kim et al., J </a:t>
            </a:r>
            <a:r>
              <a:rPr lang="es-ES" sz="1400" dirty="0" err="1"/>
              <a:t>Kor</a:t>
            </a:r>
            <a:r>
              <a:rPr lang="es-ES" sz="1400" dirty="0"/>
              <a:t> </a:t>
            </a:r>
            <a:r>
              <a:rPr lang="es-ES" sz="1400" dirty="0" err="1"/>
              <a:t>Phys</a:t>
            </a:r>
            <a:r>
              <a:rPr lang="es-ES" sz="1400" dirty="0"/>
              <a:t> </a:t>
            </a:r>
            <a:r>
              <a:rPr lang="es-ES" sz="1400" dirty="0" err="1"/>
              <a:t>Soc</a:t>
            </a:r>
            <a:r>
              <a:rPr lang="es-ES" sz="1400" dirty="0"/>
              <a:t> 73 (2018)553</a:t>
            </a:r>
          </a:p>
        </p:txBody>
      </p:sp>
    </p:spTree>
    <p:extLst>
      <p:ext uri="{BB962C8B-B14F-4D97-AF65-F5344CB8AC3E}">
        <p14:creationId xmlns:p14="http://schemas.microsoft.com/office/powerpoint/2010/main" val="270377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n 18">
            <a:extLst>
              <a:ext uri="{FF2B5EF4-FFF2-40B4-BE49-F238E27FC236}">
                <a16:creationId xmlns:a16="http://schemas.microsoft.com/office/drawing/2014/main" id="{9530F42D-6C66-9F34-22A2-35526AEAB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495" y="3940488"/>
            <a:ext cx="3745341" cy="2209332"/>
          </a:xfrm>
          <a:prstGeom prst="rect">
            <a:avLst/>
          </a:prstGeom>
        </p:spPr>
      </p:pic>
      <p:sp>
        <p:nvSpPr>
          <p:cNvPr id="5" name="Título 4">
            <a:extLst>
              <a:ext uri="{FF2B5EF4-FFF2-40B4-BE49-F238E27FC236}">
                <a16:creationId xmlns:a16="http://schemas.microsoft.com/office/drawing/2014/main" id="{BB2F615E-984E-88AD-028B-999DFFC4A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969" y="224000"/>
            <a:ext cx="7643192" cy="980736"/>
          </a:xfrm>
        </p:spPr>
        <p:txBody>
          <a:bodyPr/>
          <a:lstStyle/>
          <a:p>
            <a:r>
              <a:rPr lang="es-ES" sz="3000" dirty="0" err="1"/>
              <a:t>What</a:t>
            </a:r>
            <a:r>
              <a:rPr lang="es-ES" sz="3000" dirty="0"/>
              <a:t> </a:t>
            </a:r>
            <a:r>
              <a:rPr lang="es-ES" sz="3000" dirty="0" err="1"/>
              <a:t>makes</a:t>
            </a:r>
            <a:r>
              <a:rPr lang="es-ES" sz="3000" dirty="0"/>
              <a:t> </a:t>
            </a:r>
            <a:r>
              <a:rPr lang="es-ES" sz="3000" baseline="30000" dirty="0"/>
              <a:t>15</a:t>
            </a:r>
            <a:r>
              <a:rPr lang="es-ES" sz="3000" dirty="0"/>
              <a:t>C (T</a:t>
            </a:r>
            <a:r>
              <a:rPr lang="es-ES" sz="3000" baseline="-25000" dirty="0"/>
              <a:t>1/2</a:t>
            </a:r>
            <a:r>
              <a:rPr lang="es-ES" sz="3000" dirty="0"/>
              <a:t> = 2.45s) </a:t>
            </a:r>
            <a:r>
              <a:rPr lang="es-ES" sz="3000" dirty="0" err="1"/>
              <a:t>Interesting</a:t>
            </a:r>
            <a:r>
              <a:rPr lang="es-ES" sz="3000" dirty="0"/>
              <a:t> ?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7C48150-B53D-1E27-0E85-FE51596CD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EC101BC4-90E8-451B-48BB-4C7330007A74}"/>
              </a:ext>
            </a:extLst>
          </p:cNvPr>
          <p:cNvSpPr txBox="1">
            <a:spLocks/>
          </p:cNvSpPr>
          <p:nvPr/>
        </p:nvSpPr>
        <p:spPr>
          <a:xfrm>
            <a:off x="233014" y="547926"/>
            <a:ext cx="4056590" cy="3174082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Realively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weakly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bound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0" indent="0">
              <a:buNone/>
            </a:pPr>
            <a:r>
              <a:rPr lang="es-ES_tradnl" i="1" dirty="0">
                <a:latin typeface="Arial" charset="0"/>
                <a:ea typeface="Arial" charset="0"/>
                <a:cs typeface="Arial" charset="0"/>
              </a:rPr>
              <a:t>     S</a:t>
            </a:r>
            <a:r>
              <a:rPr lang="es-ES_tradnl" i="1" baseline="-25000" dirty="0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s-ES_tradnl" i="1" dirty="0">
                <a:latin typeface="Arial" charset="0"/>
                <a:ea typeface="Arial" charset="0"/>
                <a:cs typeface="Arial" charset="0"/>
              </a:rPr>
              <a:t> = 1.2 </a:t>
            </a:r>
            <a:r>
              <a:rPr lang="es-ES_tradnl" i="1" dirty="0" err="1">
                <a:latin typeface="Arial" charset="0"/>
                <a:ea typeface="Arial" charset="0"/>
                <a:cs typeface="Arial" charset="0"/>
              </a:rPr>
              <a:t>MeV</a:t>
            </a:r>
            <a:r>
              <a:rPr lang="es-ES_tradnl" i="1" dirty="0">
                <a:latin typeface="Arial" charset="0"/>
                <a:ea typeface="Arial" charset="0"/>
                <a:cs typeface="Arial" charset="0"/>
              </a:rPr>
              <a:t>; S</a:t>
            </a:r>
            <a:r>
              <a:rPr lang="es-ES_tradnl" i="1" baseline="-25000" dirty="0">
                <a:latin typeface="Arial" charset="0"/>
                <a:ea typeface="Arial" charset="0"/>
                <a:cs typeface="Arial" charset="0"/>
              </a:rPr>
              <a:t>2n</a:t>
            </a:r>
            <a:r>
              <a:rPr lang="es-ES_tradnl" i="1" dirty="0">
                <a:latin typeface="Arial" charset="0"/>
                <a:ea typeface="Arial" charset="0"/>
                <a:cs typeface="Arial" charset="0"/>
              </a:rPr>
              <a:t> = 9.4 </a:t>
            </a:r>
            <a:r>
              <a:rPr lang="es-ES_tradnl" i="1" dirty="0" err="1">
                <a:latin typeface="Arial" charset="0"/>
                <a:ea typeface="Arial" charset="0"/>
                <a:cs typeface="Arial" charset="0"/>
              </a:rPr>
              <a:t>MeV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Relatively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narrow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longitudinal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momentum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distribution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First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excited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state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(E = 740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keV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Ground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state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2s</a:t>
            </a:r>
            <a:r>
              <a:rPr lang="es-ES_tradnl" baseline="-25000" dirty="0">
                <a:latin typeface="Arial" charset="0"/>
                <a:ea typeface="Arial" charset="0"/>
                <a:cs typeface="Arial" charset="0"/>
              </a:rPr>
              <a:t>1/2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 </a:t>
            </a:r>
          </a:p>
          <a:p>
            <a:pPr marL="0" indent="0">
              <a:buNone/>
            </a:pPr>
            <a:r>
              <a:rPr lang="es-ES_tradnl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a s-wave 1n-halo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coupled</a:t>
            </a:r>
            <a:r>
              <a:rPr lang="es-ES_tradnl" dirty="0">
                <a:latin typeface="Arial" charset="0"/>
                <a:ea typeface="Arial" charset="0"/>
                <a:cs typeface="Arial" charset="0"/>
                <a:sym typeface="Wingdings" pitchFamily="2" charset="2"/>
              </a:rPr>
              <a:t> to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aseline="30000" dirty="0">
                <a:latin typeface="Arial" charset="0"/>
                <a:ea typeface="Arial" charset="0"/>
                <a:cs typeface="Arial" charset="0"/>
              </a:rPr>
              <a:t>14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C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could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explains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these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features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, </a:t>
            </a:r>
            <a:br>
              <a:rPr lang="es-ES_tradnl" dirty="0">
                <a:latin typeface="Arial" charset="0"/>
                <a:ea typeface="Arial" charset="0"/>
                <a:cs typeface="Arial" charset="0"/>
              </a:rPr>
            </a:br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9CF1403-21BE-F405-B4BD-B0908841C3BB}"/>
              </a:ext>
            </a:extLst>
          </p:cNvPr>
          <p:cNvSpPr txBox="1"/>
          <p:nvPr/>
        </p:nvSpPr>
        <p:spPr>
          <a:xfrm>
            <a:off x="6463864" y="7214625"/>
            <a:ext cx="2284600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_tradnl" sz="975" i="1" dirty="0" err="1">
                <a:latin typeface="Arial" charset="0"/>
                <a:ea typeface="Arial" charset="0"/>
                <a:cs typeface="Arial" charset="0"/>
              </a:rPr>
              <a:t>Ozawa</a:t>
            </a:r>
            <a:r>
              <a:rPr lang="es-ES_tradnl" sz="975" i="1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s-ES_tradnl" sz="975" i="1" dirty="0" err="1">
                <a:latin typeface="Arial" charset="0"/>
                <a:ea typeface="Arial" charset="0"/>
                <a:cs typeface="Arial" charset="0"/>
              </a:rPr>
              <a:t>Nuc</a:t>
            </a:r>
            <a:r>
              <a:rPr lang="es-ES_tradnl" sz="975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975" i="1" dirty="0" err="1">
                <a:latin typeface="Arial" charset="0"/>
                <a:ea typeface="Arial" charset="0"/>
                <a:cs typeface="Arial" charset="0"/>
              </a:rPr>
              <a:t>Phys</a:t>
            </a:r>
            <a:r>
              <a:rPr lang="es-ES_tradnl" sz="975" i="1" dirty="0">
                <a:latin typeface="Arial" charset="0"/>
                <a:ea typeface="Arial" charset="0"/>
                <a:cs typeface="Arial" charset="0"/>
              </a:rPr>
              <a:t> A 738 38-44 (2004)</a:t>
            </a:r>
            <a:endParaRPr lang="es-ES_tradnl" sz="135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2CB0B29-760F-C76C-D602-20F8A0E16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469" y="3975100"/>
            <a:ext cx="2413000" cy="2882900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7DD2D50-C3F7-12B4-FDB0-3579D1261C28}"/>
              </a:ext>
            </a:extLst>
          </p:cNvPr>
          <p:cNvSpPr txBox="1"/>
          <p:nvPr/>
        </p:nvSpPr>
        <p:spPr>
          <a:xfrm>
            <a:off x="4563553" y="6115611"/>
            <a:ext cx="241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Aumann</a:t>
            </a:r>
            <a:r>
              <a:rPr lang="es-ES" sz="1400" dirty="0"/>
              <a:t> et al., EPJA 26 (2005) 446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FF284903-771E-7DC1-4ED0-2FD684B003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06" y="943306"/>
            <a:ext cx="4817944" cy="2631076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6C034B8B-4524-03E8-063D-944639C75DCC}"/>
              </a:ext>
            </a:extLst>
          </p:cNvPr>
          <p:cNvSpPr txBox="1"/>
          <p:nvPr/>
        </p:nvSpPr>
        <p:spPr>
          <a:xfrm>
            <a:off x="6335464" y="3192712"/>
            <a:ext cx="241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Aumann</a:t>
            </a:r>
            <a:r>
              <a:rPr lang="es-ES" sz="1400" dirty="0"/>
              <a:t> et al., EPJA 26 (2005) 446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DC3E9258-839B-6C0B-9194-BCE4AE25EDAC}"/>
              </a:ext>
            </a:extLst>
          </p:cNvPr>
          <p:cNvSpPr/>
          <p:nvPr/>
        </p:nvSpPr>
        <p:spPr>
          <a:xfrm>
            <a:off x="5629983" y="2276176"/>
            <a:ext cx="402327" cy="43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C3CF30A-B0E2-AB42-A453-437042438C75}"/>
              </a:ext>
            </a:extLst>
          </p:cNvPr>
          <p:cNvSpPr txBox="1"/>
          <p:nvPr/>
        </p:nvSpPr>
        <p:spPr>
          <a:xfrm>
            <a:off x="4674225" y="3646582"/>
            <a:ext cx="2191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>
                <a:solidFill>
                  <a:srgbClr val="0432FF"/>
                </a:solidFill>
              </a:rPr>
              <a:t>Spectroscopic</a:t>
            </a:r>
            <a:r>
              <a:rPr lang="es-ES" dirty="0">
                <a:solidFill>
                  <a:srgbClr val="0432FF"/>
                </a:solidFill>
              </a:rPr>
              <a:t> Factor</a:t>
            </a: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6FDDE699-5AA5-7B49-BF92-BE2F48E3C51B}"/>
              </a:ext>
            </a:extLst>
          </p:cNvPr>
          <p:cNvCxnSpPr/>
          <p:nvPr/>
        </p:nvCxnSpPr>
        <p:spPr>
          <a:xfrm flipH="1" flipV="1">
            <a:off x="5831146" y="2568704"/>
            <a:ext cx="939768" cy="28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4F944F4A-F65B-8942-9D0B-FD05B559B472}"/>
              </a:ext>
            </a:extLst>
          </p:cNvPr>
          <p:cNvSpPr txBox="1"/>
          <p:nvPr/>
        </p:nvSpPr>
        <p:spPr>
          <a:xfrm>
            <a:off x="6699121" y="2778967"/>
            <a:ext cx="145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62 </a:t>
            </a:r>
            <a:r>
              <a:rPr lang="es-ES" sz="1400" dirty="0" err="1"/>
              <a:t>MeV</a:t>
            </a:r>
            <a:r>
              <a:rPr lang="es-ES" sz="1400" dirty="0"/>
              <a:t>/c</a:t>
            </a:r>
          </a:p>
        </p:txBody>
      </p:sp>
    </p:spTree>
    <p:extLst>
      <p:ext uri="{BB962C8B-B14F-4D97-AF65-F5344CB8AC3E}">
        <p14:creationId xmlns:p14="http://schemas.microsoft.com/office/powerpoint/2010/main" val="2711298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CBFD60-2E3E-3B42-9D68-A9A6AE32F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8969" y="-52396"/>
            <a:ext cx="7097381" cy="980736"/>
          </a:xfrm>
        </p:spPr>
        <p:txBody>
          <a:bodyPr/>
          <a:lstStyle/>
          <a:p>
            <a:r>
              <a:rPr lang="es-ES" baseline="30000" dirty="0"/>
              <a:t>15</a:t>
            </a:r>
            <a:r>
              <a:rPr lang="es-ES" dirty="0"/>
              <a:t>C: Controversial 1n-halo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14DEBB-6BED-574E-A0D4-92577B1EB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081" y="1031940"/>
            <a:ext cx="6007290" cy="1783432"/>
          </a:xfrm>
        </p:spPr>
        <p:txBody>
          <a:bodyPr/>
          <a:lstStyle/>
          <a:p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cross</a:t>
            </a:r>
            <a:r>
              <a:rPr lang="es-ES" dirty="0"/>
              <a:t> </a:t>
            </a:r>
            <a:r>
              <a:rPr lang="es-ES" dirty="0" err="1"/>
              <a:t>section</a:t>
            </a:r>
            <a:r>
              <a:rPr lang="es-ES" dirty="0"/>
              <a:t> </a:t>
            </a:r>
            <a:r>
              <a:rPr lang="es-ES" dirty="0" err="1"/>
              <a:t>larger</a:t>
            </a:r>
            <a:r>
              <a:rPr lang="es-ES" dirty="0"/>
              <a:t>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baseline="30000" dirty="0"/>
              <a:t>14,16</a:t>
            </a:r>
            <a:r>
              <a:rPr lang="es-ES" dirty="0"/>
              <a:t>C at </a:t>
            </a:r>
            <a:r>
              <a:rPr lang="es-ES" dirty="0" err="1"/>
              <a:t>intermediate</a:t>
            </a:r>
            <a:r>
              <a:rPr lang="es-ES" dirty="0"/>
              <a:t> </a:t>
            </a:r>
            <a:r>
              <a:rPr lang="es-ES" dirty="0" err="1"/>
              <a:t>energies</a:t>
            </a:r>
            <a:r>
              <a:rPr lang="es-ES" dirty="0"/>
              <a:t>,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not</a:t>
            </a:r>
            <a:r>
              <a:rPr lang="es-ES" dirty="0"/>
              <a:t> at </a:t>
            </a:r>
            <a:r>
              <a:rPr lang="es-ES" dirty="0" err="1"/>
              <a:t>higher</a:t>
            </a:r>
            <a:r>
              <a:rPr lang="es-ES" dirty="0"/>
              <a:t> </a:t>
            </a:r>
            <a:r>
              <a:rPr lang="es-ES" dirty="0" err="1"/>
              <a:t>energies</a:t>
            </a:r>
            <a:endParaRPr lang="es-ES" dirty="0"/>
          </a:p>
          <a:p>
            <a:pPr lvl="1"/>
            <a:r>
              <a:rPr lang="es-ES" dirty="0" err="1"/>
              <a:t>It</a:t>
            </a:r>
            <a:r>
              <a:rPr lang="es-ES" dirty="0"/>
              <a:t> </a:t>
            </a:r>
            <a:r>
              <a:rPr lang="es-ES" dirty="0" err="1"/>
              <a:t>seems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coupling</a:t>
            </a:r>
            <a:r>
              <a:rPr lang="es-ES" dirty="0"/>
              <a:t> </a:t>
            </a:r>
            <a:r>
              <a:rPr lang="es-ES" dirty="0" err="1"/>
              <a:t>increases</a:t>
            </a:r>
            <a:r>
              <a:rPr lang="es-ES" dirty="0"/>
              <a:t> </a:t>
            </a:r>
            <a:r>
              <a:rPr lang="es-ES" dirty="0" err="1"/>
              <a:t>when</a:t>
            </a:r>
            <a:r>
              <a:rPr lang="es-ES" dirty="0"/>
              <a:t> </a:t>
            </a:r>
            <a:r>
              <a:rPr lang="es-ES" dirty="0" err="1"/>
              <a:t>energy</a:t>
            </a:r>
            <a:r>
              <a:rPr lang="es-ES" dirty="0"/>
              <a:t> </a:t>
            </a:r>
            <a:r>
              <a:rPr lang="es-ES" dirty="0" err="1"/>
              <a:t>decreases</a:t>
            </a:r>
            <a:endParaRPr lang="es-ES" dirty="0"/>
          </a:p>
          <a:p>
            <a:pPr marL="0" indent="0">
              <a:buNone/>
            </a:pPr>
            <a:endParaRPr lang="es-ES" sz="800" dirty="0"/>
          </a:p>
          <a:p>
            <a:r>
              <a:rPr lang="es-ES" dirty="0"/>
              <a:t>B(E1) </a:t>
            </a:r>
            <a:r>
              <a:rPr lang="es-ES" dirty="0" err="1"/>
              <a:t>deduced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coulomb </a:t>
            </a:r>
            <a:r>
              <a:rPr lang="es-ES" dirty="0" err="1"/>
              <a:t>breakup</a:t>
            </a:r>
            <a:r>
              <a:rPr lang="es-ES" dirty="0"/>
              <a:t> of </a:t>
            </a:r>
            <a:r>
              <a:rPr lang="es-ES" baseline="30000" dirty="0"/>
              <a:t>15</a:t>
            </a:r>
            <a:r>
              <a:rPr lang="es-ES" dirty="0"/>
              <a:t>C </a:t>
            </a:r>
            <a:r>
              <a:rPr lang="es-ES" dirty="0" err="1"/>
              <a:t>on</a:t>
            </a:r>
            <a:r>
              <a:rPr lang="es-ES" dirty="0"/>
              <a:t> Pb </a:t>
            </a:r>
            <a:r>
              <a:rPr lang="es-ES" dirty="0" err="1"/>
              <a:t>longer</a:t>
            </a:r>
            <a:r>
              <a:rPr lang="es-ES" dirty="0"/>
              <a:t> </a:t>
            </a:r>
            <a:r>
              <a:rPr lang="es-ES" dirty="0" err="1"/>
              <a:t>tail</a:t>
            </a:r>
            <a:r>
              <a:rPr lang="es-ES" dirty="0"/>
              <a:t> </a:t>
            </a:r>
            <a:r>
              <a:rPr lang="es-ES" dirty="0" err="1"/>
              <a:t>than</a:t>
            </a:r>
            <a:r>
              <a:rPr lang="es-ES" dirty="0"/>
              <a:t> </a:t>
            </a:r>
            <a:r>
              <a:rPr lang="es-ES" baseline="30000" dirty="0"/>
              <a:t>11</a:t>
            </a:r>
            <a:r>
              <a:rPr lang="es-ES" dirty="0"/>
              <a:t>Be and </a:t>
            </a:r>
            <a:r>
              <a:rPr lang="es-ES" dirty="0" err="1"/>
              <a:t>smaller</a:t>
            </a:r>
            <a:r>
              <a:rPr lang="es-ES" dirty="0"/>
              <a:t> </a:t>
            </a:r>
            <a:r>
              <a:rPr lang="es-ES" dirty="0" err="1"/>
              <a:t>value</a:t>
            </a:r>
            <a:r>
              <a:rPr lang="es-ES" dirty="0"/>
              <a:t> of mean </a:t>
            </a:r>
            <a:r>
              <a:rPr lang="es-ES" dirty="0" err="1"/>
              <a:t>square</a:t>
            </a:r>
            <a:r>
              <a:rPr lang="es-ES" dirty="0"/>
              <a:t> </a:t>
            </a:r>
            <a:r>
              <a:rPr lang="es-ES" dirty="0" err="1"/>
              <a:t>radius</a:t>
            </a:r>
            <a:r>
              <a:rPr lang="es-ES" dirty="0"/>
              <a:t>.</a:t>
            </a:r>
          </a:p>
          <a:p>
            <a:r>
              <a:rPr lang="es-ES" dirty="0"/>
              <a:t>Nuclear </a:t>
            </a:r>
            <a:r>
              <a:rPr lang="es-ES" dirty="0" err="1"/>
              <a:t>matter</a:t>
            </a:r>
            <a:r>
              <a:rPr lang="es-ES" dirty="0"/>
              <a:t> </a:t>
            </a:r>
            <a:r>
              <a:rPr lang="es-ES" dirty="0" err="1"/>
              <a:t>radii</a:t>
            </a:r>
            <a:r>
              <a:rPr lang="es-ES" dirty="0"/>
              <a:t> and </a:t>
            </a:r>
            <a:r>
              <a:rPr lang="es-ES" dirty="0" err="1"/>
              <a:t>density</a:t>
            </a:r>
            <a:r>
              <a:rPr lang="es-ES" dirty="0"/>
              <a:t> </a:t>
            </a:r>
            <a:r>
              <a:rPr lang="es-ES" dirty="0" err="1"/>
              <a:t>recently</a:t>
            </a:r>
            <a:r>
              <a:rPr lang="es-ES" dirty="0"/>
              <a:t> </a:t>
            </a:r>
            <a:r>
              <a:rPr lang="es-ES" dirty="0" err="1"/>
              <a:t>revisited</a:t>
            </a:r>
            <a:endParaRPr lang="es-ES" dirty="0"/>
          </a:p>
          <a:p>
            <a:pPr marL="0" indent="0">
              <a:buNone/>
            </a:pPr>
            <a:r>
              <a:rPr lang="es-ES" dirty="0" err="1"/>
              <a:t>R</a:t>
            </a:r>
            <a:r>
              <a:rPr lang="es-ES" baseline="-25000" dirty="0" err="1"/>
              <a:t>m</a:t>
            </a:r>
            <a:r>
              <a:rPr lang="es-ES" dirty="0"/>
              <a:t> = 2.59(5) </a:t>
            </a:r>
            <a:r>
              <a:rPr lang="es-ES" dirty="0" err="1"/>
              <a:t>fm</a:t>
            </a:r>
            <a:r>
              <a:rPr lang="es-ES" dirty="0"/>
              <a:t> ; </a:t>
            </a:r>
            <a:r>
              <a:rPr lang="es-ES" dirty="0" err="1"/>
              <a:t>R</a:t>
            </a:r>
            <a:r>
              <a:rPr lang="es-ES" baseline="-25000" dirty="0" err="1"/>
              <a:t>p</a:t>
            </a:r>
            <a:r>
              <a:rPr lang="es-ES" dirty="0"/>
              <a:t> = 2,37(3) </a:t>
            </a:r>
            <a:r>
              <a:rPr lang="es-ES" dirty="0" err="1"/>
              <a:t>fm</a:t>
            </a:r>
            <a:r>
              <a:rPr lang="es-ES" dirty="0"/>
              <a:t> </a:t>
            </a:r>
            <a:endParaRPr lang="es-ES" baseline="30000" dirty="0"/>
          </a:p>
          <a:p>
            <a:pPr marL="0" indent="0">
              <a:buNone/>
            </a:pPr>
            <a:r>
              <a:rPr lang="es-ES" sz="1700" dirty="0" err="1"/>
              <a:t>R</a:t>
            </a:r>
            <a:r>
              <a:rPr lang="es-ES" sz="1700" baseline="-25000" dirty="0" err="1"/>
              <a:t>c</a:t>
            </a:r>
            <a:r>
              <a:rPr lang="es-ES" sz="1700" dirty="0"/>
              <a:t> = 2,41(5) </a:t>
            </a:r>
            <a:r>
              <a:rPr lang="es-ES" sz="1700" dirty="0" err="1"/>
              <a:t>fm</a:t>
            </a:r>
            <a:r>
              <a:rPr lang="es-ES" sz="1700" dirty="0"/>
              <a:t> ; R</a:t>
            </a:r>
            <a:r>
              <a:rPr lang="es-ES" sz="1700" baseline="-25000" dirty="0">
                <a:latin typeface="Symbol" pitchFamily="2" charset="2"/>
              </a:rPr>
              <a:t>n</a:t>
            </a:r>
            <a:r>
              <a:rPr lang="es-ES" sz="1700" dirty="0"/>
              <a:t> = 4.36 (38) </a:t>
            </a:r>
            <a:r>
              <a:rPr lang="es-ES" sz="1700" dirty="0" err="1"/>
              <a:t>fm</a:t>
            </a:r>
            <a:r>
              <a:rPr lang="es-ES" sz="1700" dirty="0"/>
              <a:t> </a:t>
            </a:r>
            <a:r>
              <a:rPr lang="es-ES" sz="1700" dirty="0">
                <a:sym typeface="Wingdings" pitchFamily="2" charset="2"/>
              </a:rPr>
              <a:t> </a:t>
            </a:r>
            <a:r>
              <a:rPr lang="es-ES" sz="1700" dirty="0">
                <a:latin typeface="Symbol" pitchFamily="2" charset="2"/>
                <a:sym typeface="Wingdings" pitchFamily="2" charset="2"/>
              </a:rPr>
              <a:t>k</a:t>
            </a:r>
            <a:r>
              <a:rPr lang="es-ES" sz="1700" dirty="0">
                <a:sym typeface="Wingdings" pitchFamily="2" charset="2"/>
              </a:rPr>
              <a:t> = R</a:t>
            </a:r>
            <a:r>
              <a:rPr lang="es-ES" sz="1700" baseline="-25000" dirty="0">
                <a:latin typeface="Symbol" pitchFamily="2" charset="2"/>
                <a:sym typeface="Wingdings" pitchFamily="2" charset="2"/>
              </a:rPr>
              <a:t>n</a:t>
            </a:r>
            <a:r>
              <a:rPr lang="es-ES" sz="1700" dirty="0">
                <a:sym typeface="Wingdings" pitchFamily="2" charset="2"/>
              </a:rPr>
              <a:t> /</a:t>
            </a:r>
            <a:r>
              <a:rPr lang="es-ES" sz="1700" dirty="0" err="1">
                <a:sym typeface="Wingdings" pitchFamily="2" charset="2"/>
              </a:rPr>
              <a:t>R</a:t>
            </a:r>
            <a:r>
              <a:rPr lang="es-ES" sz="1700" baseline="-25000" dirty="0" err="1">
                <a:sym typeface="Wingdings" pitchFamily="2" charset="2"/>
              </a:rPr>
              <a:t>c</a:t>
            </a:r>
            <a:r>
              <a:rPr lang="es-ES" sz="1700" dirty="0">
                <a:sym typeface="Wingdings" pitchFamily="2" charset="2"/>
              </a:rPr>
              <a:t> = 1.81 (halo </a:t>
            </a:r>
            <a:r>
              <a:rPr lang="es-ES" sz="1700" dirty="0">
                <a:latin typeface="Symbol" pitchFamily="2" charset="2"/>
                <a:sym typeface="Wingdings" pitchFamily="2" charset="2"/>
              </a:rPr>
              <a:t>k</a:t>
            </a:r>
            <a:r>
              <a:rPr lang="es-ES" sz="1700" dirty="0">
                <a:sym typeface="Wingdings" pitchFamily="2" charset="2"/>
              </a:rPr>
              <a:t> &gt; 2)</a:t>
            </a:r>
            <a:endParaRPr lang="es-ES" sz="1700" dirty="0"/>
          </a:p>
          <a:p>
            <a:pPr marL="0" indent="0">
              <a:buNone/>
            </a:pPr>
            <a:endParaRPr lang="es-ES" sz="8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08052D2-9F80-A14D-8580-AAE97B2FCB3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5" t="5671" r="9363" b="5922"/>
          <a:stretch/>
        </p:blipFill>
        <p:spPr>
          <a:xfrm>
            <a:off x="6326775" y="3785812"/>
            <a:ext cx="2817224" cy="27644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97280FD-806B-6B40-AFF6-7B71B489B1C2}"/>
              </a:ext>
            </a:extLst>
          </p:cNvPr>
          <p:cNvSpPr txBox="1"/>
          <p:nvPr/>
        </p:nvSpPr>
        <p:spPr>
          <a:xfrm>
            <a:off x="6305012" y="6550221"/>
            <a:ext cx="254423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400" dirty="0" err="1"/>
              <a:t>Ozawa</a:t>
            </a:r>
            <a:r>
              <a:rPr lang="es-ES" sz="1400" dirty="0"/>
              <a:t> et al., NP A738 (2004) 38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EFDFE45-DFAF-F34F-97FD-0A92F9267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775" y="1031940"/>
            <a:ext cx="2597425" cy="219075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86B3ECD-10D5-BA48-80FA-BB7EDD7E5A8F}"/>
              </a:ext>
            </a:extLst>
          </p:cNvPr>
          <p:cNvSpPr txBox="1"/>
          <p:nvPr/>
        </p:nvSpPr>
        <p:spPr>
          <a:xfrm>
            <a:off x="7946571" y="1212405"/>
            <a:ext cx="66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>
                <a:solidFill>
                  <a:srgbClr val="FF0000"/>
                </a:solidFill>
              </a:rPr>
              <a:t>15</a:t>
            </a:r>
            <a:r>
              <a:rPr lang="es-ES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381A53-4EB7-FA45-9F83-58E45B70A5EB}"/>
              </a:ext>
            </a:extLst>
          </p:cNvPr>
          <p:cNvSpPr txBox="1"/>
          <p:nvPr/>
        </p:nvSpPr>
        <p:spPr>
          <a:xfrm>
            <a:off x="6596742" y="3200419"/>
            <a:ext cx="26996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/>
              <a:t>Nakamura</a:t>
            </a:r>
            <a:r>
              <a:rPr lang="es-ES" sz="1200" dirty="0"/>
              <a:t> et al., PRC 79 (2009) 035805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D9DA75A-C1DA-804C-81BA-38CE6D16A5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47" y="4016121"/>
            <a:ext cx="4843781" cy="253410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B7EA45F-24B1-5B43-9855-28FD4AA09E0A}"/>
              </a:ext>
            </a:extLst>
          </p:cNvPr>
          <p:cNvSpPr txBox="1"/>
          <p:nvPr/>
        </p:nvSpPr>
        <p:spPr>
          <a:xfrm>
            <a:off x="1536259" y="6550222"/>
            <a:ext cx="37977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Dobrovolsky</a:t>
            </a:r>
            <a:r>
              <a:rPr lang="es-ES" sz="1400" dirty="0"/>
              <a:t> et al., NP A 1008 (2021) 122154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99830A4-B768-B842-9EA4-96B5D4E0B9A7}"/>
              </a:ext>
            </a:extLst>
          </p:cNvPr>
          <p:cNvSpPr txBox="1"/>
          <p:nvPr/>
        </p:nvSpPr>
        <p:spPr>
          <a:xfrm>
            <a:off x="3344594" y="3000772"/>
            <a:ext cx="412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R</a:t>
            </a:r>
            <a:r>
              <a:rPr lang="es-ES" baseline="-25000" dirty="0"/>
              <a:t>n</a:t>
            </a:r>
            <a:r>
              <a:rPr lang="es-ES" dirty="0"/>
              <a:t> = 2,73(8) </a:t>
            </a:r>
            <a:r>
              <a:rPr lang="es-ES" dirty="0" err="1"/>
              <a:t>fm</a:t>
            </a:r>
            <a:r>
              <a:rPr lang="es-ES" dirty="0">
                <a:sym typeface="Wingdings" pitchFamily="2" charset="2"/>
              </a:rPr>
              <a:t> </a:t>
            </a:r>
            <a:r>
              <a:rPr lang="es-ES" dirty="0" err="1">
                <a:solidFill>
                  <a:srgbClr val="FF0000"/>
                </a:solidFill>
                <a:latin typeface="Symbol" pitchFamily="2" charset="2"/>
                <a:sym typeface="Wingdings" pitchFamily="2" charset="2"/>
              </a:rPr>
              <a:t>d</a:t>
            </a:r>
            <a:r>
              <a:rPr lang="es-ES" baseline="-25000" dirty="0" err="1">
                <a:solidFill>
                  <a:srgbClr val="FF0000"/>
                </a:solidFill>
                <a:sym typeface="Wingdings" pitchFamily="2" charset="2"/>
              </a:rPr>
              <a:t>np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= 0.36(9)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fm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102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BE6F9B34-6B8C-254D-AEB2-3EA0065CD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5630" y="-17569"/>
            <a:ext cx="7922454" cy="980736"/>
          </a:xfrm>
        </p:spPr>
        <p:txBody>
          <a:bodyPr/>
          <a:lstStyle/>
          <a:p>
            <a:r>
              <a:rPr lang="es-ES" sz="2600" dirty="0" err="1"/>
              <a:t>Elastic</a:t>
            </a:r>
            <a:r>
              <a:rPr lang="es-ES" sz="2600" dirty="0"/>
              <a:t> </a:t>
            </a:r>
            <a:r>
              <a:rPr lang="es-ES" sz="2600" dirty="0" err="1"/>
              <a:t>Scattering</a:t>
            </a:r>
            <a:r>
              <a:rPr lang="es-ES" sz="2600" dirty="0"/>
              <a:t> of halo/skin </a:t>
            </a:r>
            <a:r>
              <a:rPr lang="es-ES" sz="2600" dirty="0" err="1"/>
              <a:t>Nuclei</a:t>
            </a:r>
            <a:r>
              <a:rPr lang="es-ES" sz="2600" dirty="0"/>
              <a:t> </a:t>
            </a:r>
            <a:br>
              <a:rPr lang="es-ES" sz="2600" dirty="0"/>
            </a:br>
            <a:r>
              <a:rPr lang="es-ES" sz="2600" dirty="0"/>
              <a:t>@ Coulomb </a:t>
            </a:r>
            <a:r>
              <a:rPr lang="es-ES" sz="2600" dirty="0" err="1"/>
              <a:t>Barrier</a:t>
            </a:r>
            <a:endParaRPr lang="es-ES" sz="2600" dirty="0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94114BFF-4E56-914B-8A29-9AF09CCCB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078" y="1096071"/>
            <a:ext cx="7653536" cy="2587287"/>
          </a:xfrm>
        </p:spPr>
        <p:txBody>
          <a:bodyPr/>
          <a:lstStyle/>
          <a:p>
            <a:r>
              <a:rPr lang="es-ES_tradnl" dirty="0" err="1">
                <a:ea typeface="Arial" charset="0"/>
                <a:cs typeface="Arial" charset="0"/>
              </a:rPr>
              <a:t>We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have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studied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halo </a:t>
            </a:r>
            <a:r>
              <a:rPr lang="es-ES_tradnl" dirty="0" err="1">
                <a:ea typeface="Arial" charset="0"/>
                <a:cs typeface="Arial" charset="0"/>
              </a:rPr>
              <a:t>effects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on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elastic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scattering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on</a:t>
            </a:r>
            <a:r>
              <a:rPr lang="es-ES_tradnl" dirty="0">
                <a:ea typeface="Arial" charset="0"/>
                <a:cs typeface="Arial" charset="0"/>
              </a:rPr>
              <a:t> heavy targets at </a:t>
            </a:r>
            <a:r>
              <a:rPr lang="es-ES_tradnl" dirty="0" err="1">
                <a:ea typeface="Arial" charset="0"/>
                <a:cs typeface="Arial" charset="0"/>
              </a:rPr>
              <a:t>energies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close</a:t>
            </a:r>
            <a:r>
              <a:rPr lang="es-ES_tradnl" dirty="0">
                <a:ea typeface="Arial" charset="0"/>
                <a:cs typeface="Arial" charset="0"/>
              </a:rPr>
              <a:t> to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Coulomb </a:t>
            </a:r>
            <a:r>
              <a:rPr lang="es-ES_tradnl" dirty="0" err="1">
                <a:ea typeface="Arial" charset="0"/>
                <a:cs typeface="Arial" charset="0"/>
              </a:rPr>
              <a:t>barrier</a:t>
            </a:r>
            <a:endParaRPr lang="es-ES_tradnl" dirty="0">
              <a:ea typeface="Arial" charset="0"/>
              <a:cs typeface="Arial" charset="0"/>
            </a:endParaRPr>
          </a:p>
          <a:p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scattering</a:t>
            </a:r>
            <a:r>
              <a:rPr lang="es-ES_tradnl" dirty="0">
                <a:ea typeface="Arial" charset="0"/>
                <a:cs typeface="Arial" charset="0"/>
              </a:rPr>
              <a:t> of </a:t>
            </a:r>
            <a:r>
              <a:rPr lang="es-ES_tradnl" dirty="0" err="1">
                <a:ea typeface="Arial" charset="0"/>
                <a:cs typeface="Arial" charset="0"/>
              </a:rPr>
              <a:t>loosely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bound</a:t>
            </a:r>
            <a:r>
              <a:rPr lang="es-ES_tradnl" dirty="0">
                <a:ea typeface="Arial" charset="0"/>
                <a:cs typeface="Arial" charset="0"/>
              </a:rPr>
              <a:t> n-</a:t>
            </a:r>
            <a:r>
              <a:rPr lang="es-ES_tradnl" dirty="0" err="1">
                <a:ea typeface="Arial" charset="0"/>
                <a:cs typeface="Arial" charset="0"/>
              </a:rPr>
              <a:t>rich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system</a:t>
            </a:r>
            <a:r>
              <a:rPr lang="es-ES_tradnl" dirty="0">
                <a:ea typeface="Arial" charset="0"/>
                <a:cs typeface="Arial" charset="0"/>
              </a:rPr>
              <a:t> in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strong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electromagnetic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field</a:t>
            </a:r>
            <a:r>
              <a:rPr lang="es-ES_tradnl" dirty="0">
                <a:ea typeface="Arial" charset="0"/>
                <a:cs typeface="Arial" charset="0"/>
              </a:rPr>
              <a:t> of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reaction</a:t>
            </a:r>
            <a:r>
              <a:rPr lang="es-ES_tradnl" dirty="0">
                <a:ea typeface="Arial" charset="0"/>
                <a:cs typeface="Arial" charset="0"/>
              </a:rPr>
              <a:t> target induces a </a:t>
            </a:r>
            <a:r>
              <a:rPr lang="es-ES_tradnl" dirty="0" err="1">
                <a:ea typeface="Arial" charset="0"/>
                <a:cs typeface="Arial" charset="0"/>
              </a:rPr>
              <a:t>dipole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polarization</a:t>
            </a:r>
            <a:r>
              <a:rPr lang="es-ES_tradnl" dirty="0">
                <a:ea typeface="Arial" charset="0"/>
                <a:cs typeface="Arial" charset="0"/>
              </a:rPr>
              <a:t> in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projectile</a:t>
            </a:r>
            <a:r>
              <a:rPr lang="es-ES_tradnl" dirty="0">
                <a:ea typeface="Arial" charset="0"/>
                <a:cs typeface="Arial" charset="0"/>
              </a:rPr>
              <a:t>.</a:t>
            </a:r>
          </a:p>
          <a:p>
            <a:r>
              <a:rPr lang="es-ES_tradnl" dirty="0">
                <a:ea typeface="Arial" charset="0"/>
                <a:cs typeface="Arial" charset="0"/>
              </a:rPr>
              <a:t>A </a:t>
            </a:r>
            <a:r>
              <a:rPr lang="es-ES_tradnl" dirty="0" err="1">
                <a:ea typeface="Arial" charset="0"/>
                <a:cs typeface="Arial" charset="0"/>
              </a:rPr>
              <a:t>strong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absorption</a:t>
            </a:r>
            <a:r>
              <a:rPr lang="es-ES_tradnl" dirty="0">
                <a:ea typeface="Arial" charset="0"/>
                <a:cs typeface="Arial" charset="0"/>
              </a:rPr>
              <a:t> in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elastic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channel</a:t>
            </a:r>
            <a:r>
              <a:rPr lang="es-ES_tradnl" dirty="0">
                <a:ea typeface="Arial" charset="0"/>
                <a:cs typeface="Arial" charset="0"/>
              </a:rPr>
              <a:t> and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suppression</a:t>
            </a:r>
            <a:r>
              <a:rPr lang="es-ES_tradnl" dirty="0">
                <a:ea typeface="Arial" charset="0"/>
                <a:cs typeface="Arial" charset="0"/>
              </a:rPr>
              <a:t> of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rainbow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arising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from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Fresnel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interference</a:t>
            </a:r>
            <a:r>
              <a:rPr lang="es-ES_tradnl" dirty="0">
                <a:ea typeface="Arial" charset="0"/>
                <a:cs typeface="Arial" charset="0"/>
              </a:rPr>
              <a:t> in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Optical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Model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is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found</a:t>
            </a:r>
            <a:r>
              <a:rPr lang="es-ES_tradnl" dirty="0">
                <a:ea typeface="Arial" charset="0"/>
                <a:cs typeface="Arial" charset="0"/>
              </a:rPr>
              <a:t>.</a:t>
            </a:r>
          </a:p>
          <a:p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structure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effects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manifest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on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angular </a:t>
            </a:r>
            <a:r>
              <a:rPr lang="es-ES_tradnl" dirty="0" err="1">
                <a:ea typeface="Arial" charset="0"/>
                <a:cs typeface="Arial" charset="0"/>
              </a:rPr>
              <a:t>distribution</a:t>
            </a:r>
            <a:r>
              <a:rPr lang="es-ES_tradnl" dirty="0">
                <a:ea typeface="Arial" charset="0"/>
                <a:cs typeface="Arial" charset="0"/>
              </a:rPr>
              <a:t> of </a:t>
            </a:r>
            <a:r>
              <a:rPr lang="es-ES_tradnl" dirty="0" err="1">
                <a:ea typeface="Arial" charset="0"/>
                <a:cs typeface="Arial" charset="0"/>
              </a:rPr>
              <a:t>the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elastic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cross</a:t>
            </a:r>
            <a:r>
              <a:rPr lang="es-ES_tradnl" dirty="0">
                <a:ea typeface="Arial" charset="0"/>
                <a:cs typeface="Arial" charset="0"/>
              </a:rPr>
              <a:t> </a:t>
            </a:r>
            <a:r>
              <a:rPr lang="es-ES_tradnl" dirty="0" err="1">
                <a:ea typeface="Arial" charset="0"/>
                <a:cs typeface="Arial" charset="0"/>
              </a:rPr>
              <a:t>section</a:t>
            </a:r>
            <a:r>
              <a:rPr lang="es-ES_tradnl" dirty="0">
                <a:ea typeface="Arial" charset="0"/>
                <a:cs typeface="Arial" charset="0"/>
              </a:rPr>
              <a:t>.</a:t>
            </a:r>
          </a:p>
          <a:p>
            <a:endParaRPr lang="es-ES_tradnl" dirty="0">
              <a:ea typeface="Arial" charset="0"/>
              <a:cs typeface="Arial" charset="0"/>
            </a:endParaRPr>
          </a:p>
          <a:p>
            <a:endParaRPr lang="es-E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5296DE9-7467-494B-ABD3-C57B99B9BB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9" b="49663"/>
          <a:stretch/>
        </p:blipFill>
        <p:spPr>
          <a:xfrm>
            <a:off x="115372" y="3795520"/>
            <a:ext cx="2800517" cy="25022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D32CB37-741B-0049-BF97-8EAE0426B6C1}"/>
              </a:ext>
            </a:extLst>
          </p:cNvPr>
          <p:cNvSpPr txBox="1"/>
          <p:nvPr/>
        </p:nvSpPr>
        <p:spPr>
          <a:xfrm>
            <a:off x="1163198" y="3936433"/>
            <a:ext cx="1590357" cy="2539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50" baseline="30000" dirty="0">
                <a:latin typeface="Arial" charset="0"/>
                <a:ea typeface="Arial" charset="0"/>
                <a:cs typeface="Arial" charset="0"/>
              </a:rPr>
              <a:t>6</a:t>
            </a:r>
            <a:r>
              <a:rPr lang="es-ES_tradnl" sz="1050" dirty="0">
                <a:latin typeface="Arial" charset="0"/>
                <a:ea typeface="Arial" charset="0"/>
                <a:cs typeface="Arial" charset="0"/>
              </a:rPr>
              <a:t>He→</a:t>
            </a:r>
            <a:r>
              <a:rPr lang="es-ES_tradnl" sz="1050" baseline="30000" dirty="0">
                <a:latin typeface="Arial" charset="0"/>
                <a:ea typeface="Arial" charset="0"/>
                <a:cs typeface="Arial" charset="0"/>
              </a:rPr>
              <a:t>208</a:t>
            </a:r>
            <a:r>
              <a:rPr lang="es-ES_tradnl" sz="1050" dirty="0">
                <a:latin typeface="Arial" charset="0"/>
                <a:ea typeface="Arial" charset="0"/>
                <a:cs typeface="Arial" charset="0"/>
              </a:rPr>
              <a:t>Pb @ 22 </a:t>
            </a:r>
            <a:r>
              <a:rPr lang="es-ES_tradnl" sz="1050" dirty="0" err="1">
                <a:latin typeface="Arial" charset="0"/>
                <a:ea typeface="Arial" charset="0"/>
                <a:cs typeface="Arial" charset="0"/>
              </a:rPr>
              <a:t>MeV</a:t>
            </a:r>
            <a:endParaRPr lang="es-ES_tradnl" sz="105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DDA9861-FEDA-534C-BB3B-8FCF4BCBAE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21" y="3795520"/>
            <a:ext cx="3051646" cy="25022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90DF610-EC6F-3F4C-A9AE-42C8062F6A5F}"/>
              </a:ext>
            </a:extLst>
          </p:cNvPr>
          <p:cNvSpPr txBox="1"/>
          <p:nvPr/>
        </p:nvSpPr>
        <p:spPr>
          <a:xfrm>
            <a:off x="3400257" y="5515336"/>
            <a:ext cx="97355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200" baseline="30000" dirty="0">
                <a:latin typeface="Arial" charset="0"/>
                <a:ea typeface="Arial" charset="0"/>
                <a:cs typeface="Arial" charset="0"/>
              </a:rPr>
              <a:t>11</a:t>
            </a:r>
            <a:r>
              <a:rPr lang="es-ES_tradnl" sz="1200" dirty="0">
                <a:latin typeface="Arial" charset="0"/>
                <a:ea typeface="Arial" charset="0"/>
                <a:cs typeface="Arial" charset="0"/>
              </a:rPr>
              <a:t>Li→</a:t>
            </a:r>
            <a:r>
              <a:rPr lang="es-ES_tradnl" sz="1200" baseline="30000" dirty="0">
                <a:latin typeface="Arial" charset="0"/>
                <a:ea typeface="Arial" charset="0"/>
                <a:cs typeface="Arial" charset="0"/>
              </a:rPr>
              <a:t>208</a:t>
            </a:r>
            <a:r>
              <a:rPr lang="es-ES_tradnl" sz="1200" dirty="0">
                <a:latin typeface="Arial" charset="0"/>
                <a:ea typeface="Arial" charset="0"/>
                <a:cs typeface="Arial" charset="0"/>
              </a:rPr>
              <a:t>Pb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96C56FA-17C7-524C-AD20-E0056427AE09}"/>
              </a:ext>
            </a:extLst>
          </p:cNvPr>
          <p:cNvSpPr txBox="1"/>
          <p:nvPr/>
        </p:nvSpPr>
        <p:spPr>
          <a:xfrm>
            <a:off x="5964167" y="6297769"/>
            <a:ext cx="2638183" cy="427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_tradnl" sz="975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1200" i="1" dirty="0" err="1">
                <a:latin typeface="Arial" charset="0"/>
                <a:ea typeface="Arial" charset="0"/>
                <a:cs typeface="Arial" charset="0"/>
              </a:rPr>
              <a:t>Pesudo</a:t>
            </a:r>
            <a:r>
              <a:rPr lang="es-ES_tradnl" sz="1200" i="1" dirty="0">
                <a:latin typeface="Arial" charset="0"/>
                <a:ea typeface="Arial" charset="0"/>
                <a:cs typeface="Arial" charset="0"/>
              </a:rPr>
              <a:t>, PRL118 (2017)152502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57FF5B0-9A35-D744-8C07-8E72FD330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167" y="3795520"/>
            <a:ext cx="3040218" cy="250224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D5CDF0B-2CEB-5D4F-AE06-EF3677B7C752}"/>
              </a:ext>
            </a:extLst>
          </p:cNvPr>
          <p:cNvSpPr txBox="1"/>
          <p:nvPr/>
        </p:nvSpPr>
        <p:spPr>
          <a:xfrm>
            <a:off x="7721073" y="4612146"/>
            <a:ext cx="1070697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200" baseline="30000" dirty="0">
                <a:latin typeface="Arial" charset="0"/>
                <a:ea typeface="Arial" charset="0"/>
                <a:cs typeface="Arial" charset="0"/>
              </a:rPr>
              <a:t>11</a:t>
            </a:r>
            <a:r>
              <a:rPr lang="es-ES_tradnl" sz="1200" dirty="0">
                <a:latin typeface="Arial" charset="0"/>
                <a:ea typeface="Arial" charset="0"/>
                <a:cs typeface="Arial" charset="0"/>
              </a:rPr>
              <a:t>Be→</a:t>
            </a:r>
            <a:r>
              <a:rPr lang="es-ES_tradnl" sz="1200" baseline="30000" dirty="0">
                <a:latin typeface="Arial" charset="0"/>
                <a:ea typeface="Arial" charset="0"/>
                <a:cs typeface="Arial" charset="0"/>
              </a:rPr>
              <a:t>197</a:t>
            </a:r>
            <a:r>
              <a:rPr lang="es-ES_tradnl" sz="1200" dirty="0">
                <a:latin typeface="Arial" charset="0"/>
                <a:ea typeface="Arial" charset="0"/>
                <a:cs typeface="Arial" charset="0"/>
              </a:rPr>
              <a:t>Au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10942CA-6B7E-8448-A305-D77E86BDC205}"/>
              </a:ext>
            </a:extLst>
          </p:cNvPr>
          <p:cNvSpPr txBox="1"/>
          <p:nvPr/>
        </p:nvSpPr>
        <p:spPr>
          <a:xfrm>
            <a:off x="2718823" y="6409931"/>
            <a:ext cx="3110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i="1" dirty="0">
                <a:latin typeface="Arial" charset="0"/>
                <a:ea typeface="Arial" charset="0"/>
                <a:cs typeface="Arial" charset="0"/>
              </a:rPr>
              <a:t>Cubero et al. PRL109 (2012) 262701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F59B918-7F3F-494F-BC2A-7D4587420825}"/>
              </a:ext>
            </a:extLst>
          </p:cNvPr>
          <p:cNvSpPr txBox="1"/>
          <p:nvPr/>
        </p:nvSpPr>
        <p:spPr>
          <a:xfrm>
            <a:off x="725970" y="6332394"/>
            <a:ext cx="1992853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_tradnl" sz="975" i="1" dirty="0" err="1">
                <a:latin typeface="Arial" charset="0"/>
                <a:ea typeface="Arial" charset="0"/>
                <a:cs typeface="Arial" charset="0"/>
              </a:rPr>
              <a:t>Marquinez</a:t>
            </a:r>
            <a:r>
              <a:rPr lang="es-ES_tradnl" sz="975" i="1" dirty="0">
                <a:latin typeface="Arial" charset="0"/>
                <a:ea typeface="Arial" charset="0"/>
                <a:cs typeface="Arial" charset="0"/>
              </a:rPr>
              <a:t>-Duran et al. P RC 94 </a:t>
            </a:r>
            <a:br>
              <a:rPr lang="es-ES_tradnl" sz="975" i="1" dirty="0">
                <a:latin typeface="Arial" charset="0"/>
                <a:ea typeface="Arial" charset="0"/>
                <a:cs typeface="Arial" charset="0"/>
              </a:rPr>
            </a:br>
            <a:r>
              <a:rPr lang="es-ES_tradnl" sz="975" i="1" dirty="0">
                <a:latin typeface="Arial" charset="0"/>
                <a:ea typeface="Arial" charset="0"/>
                <a:cs typeface="Arial" charset="0"/>
              </a:rPr>
              <a:t>064618 (2016)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98ADCC8-B679-9C41-8040-2870EA44BB79}"/>
              </a:ext>
            </a:extLst>
          </p:cNvPr>
          <p:cNvSpPr txBox="1"/>
          <p:nvPr/>
        </p:nvSpPr>
        <p:spPr>
          <a:xfrm>
            <a:off x="1301129" y="4208847"/>
            <a:ext cx="1590357" cy="253916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50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es-ES_trad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He→</a:t>
            </a:r>
            <a:r>
              <a:rPr lang="es-ES_tradnl" sz="1050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208</a:t>
            </a:r>
            <a:r>
              <a:rPr lang="es-ES_trad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Pb @ 22 </a:t>
            </a:r>
            <a:r>
              <a:rPr lang="es-ES_trad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MeV</a:t>
            </a:r>
            <a:endParaRPr lang="es-ES_trad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169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F3F43B84-2A69-B18E-D0CA-71B0EC036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0808" y="166593"/>
            <a:ext cx="7643192" cy="980736"/>
          </a:xfrm>
        </p:spPr>
        <p:txBody>
          <a:bodyPr/>
          <a:lstStyle/>
          <a:p>
            <a:r>
              <a:rPr lang="es-ES" sz="3000" dirty="0"/>
              <a:t>Coulomb </a:t>
            </a:r>
            <a:r>
              <a:rPr lang="es-ES" sz="3000" dirty="0" err="1"/>
              <a:t>Barrier</a:t>
            </a:r>
            <a:r>
              <a:rPr lang="es-ES" sz="3000" dirty="0"/>
              <a:t> </a:t>
            </a:r>
            <a:r>
              <a:rPr lang="es-ES" sz="3000" dirty="0" err="1"/>
              <a:t>Scattering</a:t>
            </a:r>
            <a:r>
              <a:rPr lang="es-ES" sz="3000" dirty="0"/>
              <a:t> </a:t>
            </a:r>
            <a:r>
              <a:rPr lang="es-ES" sz="3000" dirty="0" err="1"/>
              <a:t>of</a:t>
            </a:r>
            <a:r>
              <a:rPr lang="es-ES" sz="3000" dirty="0"/>
              <a:t> </a:t>
            </a:r>
            <a:r>
              <a:rPr lang="es-ES" sz="3000" baseline="30000" dirty="0"/>
              <a:t>15</a:t>
            </a:r>
            <a:r>
              <a:rPr lang="es-ES" sz="3000" dirty="0"/>
              <a:t>C + </a:t>
            </a:r>
            <a:r>
              <a:rPr lang="es-ES" sz="3000" baseline="30000" dirty="0"/>
              <a:t>208</a:t>
            </a:r>
            <a:r>
              <a:rPr lang="es-ES" sz="3000" dirty="0"/>
              <a:t>Pb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50DF948-303B-9BE2-3665-E1CA38AFEF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405" y="947834"/>
            <a:ext cx="7900755" cy="3326767"/>
          </a:xfrm>
        </p:spPr>
        <p:txBody>
          <a:bodyPr/>
          <a:lstStyle/>
          <a:p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studies</a:t>
            </a:r>
            <a:r>
              <a:rPr lang="es-ES" dirty="0"/>
              <a:t> done at </a:t>
            </a:r>
            <a:r>
              <a:rPr lang="es-ES" dirty="0" err="1"/>
              <a:t>high</a:t>
            </a:r>
            <a:r>
              <a:rPr lang="es-ES" dirty="0"/>
              <a:t> </a:t>
            </a:r>
            <a:r>
              <a:rPr lang="es-ES" dirty="0" err="1"/>
              <a:t>energies</a:t>
            </a:r>
            <a:r>
              <a:rPr lang="es-ES" dirty="0"/>
              <a:t> </a:t>
            </a:r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agree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a </a:t>
            </a:r>
            <a:r>
              <a:rPr lang="es-ES" dirty="0" err="1"/>
              <a:t>moderate</a:t>
            </a:r>
            <a:r>
              <a:rPr lang="es-ES" dirty="0"/>
              <a:t> halo </a:t>
            </a:r>
            <a:r>
              <a:rPr lang="es-ES" dirty="0" err="1"/>
              <a:t>structure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baseline="30000" dirty="0"/>
              <a:t>15</a:t>
            </a:r>
            <a:r>
              <a:rPr lang="es-ES" dirty="0"/>
              <a:t>C 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Which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is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the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diferential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elastic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cross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near</a:t>
            </a:r>
            <a:r>
              <a:rPr lang="es-ES" dirty="0">
                <a:solidFill>
                  <a:srgbClr val="FF0000"/>
                </a:solidFill>
                <a:sym typeface="Wingdings" pitchFamily="2" charset="2"/>
              </a:rPr>
              <a:t> Coulomb </a:t>
            </a:r>
            <a:r>
              <a:rPr lang="es-ES" dirty="0" err="1">
                <a:solidFill>
                  <a:srgbClr val="FF0000"/>
                </a:solidFill>
                <a:sym typeface="Wingdings" pitchFamily="2" charset="2"/>
              </a:rPr>
              <a:t>Barrier</a:t>
            </a:r>
            <a:endParaRPr lang="es-E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ES" sz="800" dirty="0"/>
          </a:p>
          <a:p>
            <a:r>
              <a:rPr lang="es-ES" dirty="0" err="1"/>
              <a:t>Theoretical</a:t>
            </a:r>
            <a:r>
              <a:rPr lang="es-ES" dirty="0"/>
              <a:t> </a:t>
            </a:r>
            <a:r>
              <a:rPr lang="es-ES" dirty="0" err="1"/>
              <a:t>studies</a:t>
            </a:r>
            <a:r>
              <a:rPr lang="es-ES" dirty="0"/>
              <a:t> of </a:t>
            </a:r>
            <a:r>
              <a:rPr lang="es-ES" baseline="30000" dirty="0"/>
              <a:t>15</a:t>
            </a:r>
            <a:r>
              <a:rPr lang="es-ES" dirty="0"/>
              <a:t>C+</a:t>
            </a:r>
            <a:r>
              <a:rPr lang="es-ES" baseline="30000" dirty="0"/>
              <a:t>208</a:t>
            </a:r>
            <a:r>
              <a:rPr lang="es-ES" dirty="0"/>
              <a:t>Pb  at Coulomb </a:t>
            </a:r>
            <a:r>
              <a:rPr lang="es-ES" dirty="0" err="1"/>
              <a:t>Barrier</a:t>
            </a:r>
            <a:r>
              <a:rPr lang="es-ES" dirty="0"/>
              <a:t> </a:t>
            </a:r>
            <a:r>
              <a:rPr lang="es-ES" dirty="0" err="1"/>
              <a:t>exist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E = 65 </a:t>
            </a:r>
            <a:r>
              <a:rPr lang="es-ES" dirty="0" err="1"/>
              <a:t>MeV</a:t>
            </a:r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0000CC"/>
                </a:solidFill>
              </a:rPr>
              <a:t>1n-stripping: </a:t>
            </a:r>
          </a:p>
          <a:p>
            <a:pPr marL="0" indent="0">
              <a:buNone/>
            </a:pPr>
            <a:r>
              <a:rPr lang="es-ES" dirty="0" err="1"/>
              <a:t>Couple</a:t>
            </a:r>
            <a:r>
              <a:rPr lang="es-ES" dirty="0"/>
              <a:t> </a:t>
            </a:r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channel</a:t>
            </a:r>
            <a:r>
              <a:rPr lang="es-ES" dirty="0"/>
              <a:t> (CRC)</a:t>
            </a:r>
          </a:p>
          <a:p>
            <a:pPr marL="0" indent="0">
              <a:buNone/>
            </a:pPr>
            <a:endParaRPr lang="es-ES" sz="800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AEB029-6539-9C85-EDFE-31FAB364B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631E8CF-BB6C-8F18-3314-2439E6A6163C}"/>
              </a:ext>
            </a:extLst>
          </p:cNvPr>
          <p:cNvSpPr txBox="1"/>
          <p:nvPr/>
        </p:nvSpPr>
        <p:spPr>
          <a:xfrm>
            <a:off x="237405" y="4791578"/>
            <a:ext cx="5006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rgbClr val="FF0000"/>
                </a:solidFill>
              </a:rPr>
              <a:t>N. </a:t>
            </a:r>
            <a:r>
              <a:rPr lang="es-ES" sz="1200" dirty="0" err="1">
                <a:solidFill>
                  <a:srgbClr val="FF0000"/>
                </a:solidFill>
              </a:rPr>
              <a:t>Keenley</a:t>
            </a:r>
            <a:r>
              <a:rPr lang="es-ES" sz="1200" dirty="0">
                <a:solidFill>
                  <a:srgbClr val="FF0000"/>
                </a:solidFill>
              </a:rPr>
              <a:t> et al., PRC 75 (2007) 056610; EPJA 50 (2014) 145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62DE85F-40E4-D44F-976B-23DEB4AEE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4" y="2733121"/>
            <a:ext cx="3203613" cy="2000597"/>
          </a:xfrm>
          <a:prstGeom prst="rect">
            <a:avLst/>
          </a:prstGeom>
          <a:ln w="38100">
            <a:solidFill>
              <a:srgbClr val="76D6FF"/>
            </a:solidFill>
          </a:ln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538A4DFF-72C7-0E46-AD8B-9C817732BB11}"/>
              </a:ext>
            </a:extLst>
          </p:cNvPr>
          <p:cNvGrpSpPr/>
          <p:nvPr/>
        </p:nvGrpSpPr>
        <p:grpSpPr>
          <a:xfrm>
            <a:off x="152401" y="2055825"/>
            <a:ext cx="8991599" cy="4802175"/>
            <a:chOff x="152401" y="2055825"/>
            <a:chExt cx="8991599" cy="4802175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F7D558B-28DA-08F9-F32C-500B19395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1" y="5359856"/>
              <a:ext cx="8991599" cy="1498144"/>
            </a:xfrm>
            <a:prstGeom prst="rect">
              <a:avLst/>
            </a:prstGeom>
          </p:spPr>
        </p:pic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8BD36911-44E7-5DED-6239-FCBE33AD860B}"/>
                </a:ext>
              </a:extLst>
            </p:cNvPr>
            <p:cNvSpPr txBox="1"/>
            <p:nvPr/>
          </p:nvSpPr>
          <p:spPr>
            <a:xfrm>
              <a:off x="724831" y="5055842"/>
              <a:ext cx="79197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b="1" dirty="0" err="1"/>
                <a:t>Scattering</a:t>
              </a:r>
              <a:r>
                <a:rPr lang="es-ES" sz="2000" b="1" dirty="0"/>
                <a:t> </a:t>
              </a:r>
              <a:r>
                <a:rPr lang="es-ES" sz="2000" b="1" dirty="0" err="1"/>
                <a:t>dominated</a:t>
              </a:r>
              <a:r>
                <a:rPr lang="es-ES" sz="2000" b="1" dirty="0"/>
                <a:t> </a:t>
              </a:r>
              <a:r>
                <a:rPr lang="es-ES" sz="2000" b="1" dirty="0" err="1"/>
                <a:t>by</a:t>
              </a:r>
              <a:r>
                <a:rPr lang="es-ES" sz="2000" b="1" dirty="0"/>
                <a:t> </a:t>
              </a:r>
              <a:r>
                <a:rPr lang="es-ES" sz="2000" b="1" dirty="0" err="1"/>
                <a:t>the</a:t>
              </a:r>
              <a:r>
                <a:rPr lang="es-ES" sz="2000" b="1" dirty="0"/>
                <a:t> </a:t>
              </a:r>
              <a:r>
                <a:rPr lang="es-ES" sz="2000" b="1" dirty="0" err="1"/>
                <a:t>competition</a:t>
              </a:r>
              <a:r>
                <a:rPr lang="es-ES" sz="2000" b="1" dirty="0"/>
                <a:t> of 1n-stripping  and </a:t>
              </a:r>
              <a:r>
                <a:rPr lang="es-ES" sz="2000" b="1" dirty="0" err="1"/>
                <a:t>breakup</a:t>
              </a:r>
              <a:endParaRPr lang="es-ES" sz="2000" b="1" dirty="0"/>
            </a:p>
          </p:txBody>
        </p: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0F930811-2109-C346-A9D0-12A0274FA08D}"/>
                </a:ext>
              </a:extLst>
            </p:cNvPr>
            <p:cNvSpPr txBox="1"/>
            <p:nvPr/>
          </p:nvSpPr>
          <p:spPr>
            <a:xfrm>
              <a:off x="3974417" y="2055825"/>
              <a:ext cx="45351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anose="020B0604020202020204" pitchFamily="34" charset="0"/>
                <a:buChar char="•"/>
              </a:pPr>
              <a:r>
                <a:rPr lang="es-ES" dirty="0">
                  <a:solidFill>
                    <a:srgbClr val="0000CC"/>
                  </a:solidFill>
                </a:rPr>
                <a:t>1n-breakup:</a:t>
              </a:r>
            </a:p>
            <a:p>
              <a:r>
                <a:rPr lang="es-ES" dirty="0"/>
                <a:t>Continuum </a:t>
              </a:r>
              <a:r>
                <a:rPr lang="es-ES" dirty="0" err="1"/>
                <a:t>discretized</a:t>
              </a:r>
              <a:r>
                <a:rPr lang="es-ES" dirty="0"/>
                <a:t> </a:t>
              </a:r>
              <a:r>
                <a:rPr lang="es-ES" dirty="0" err="1"/>
                <a:t>couple</a:t>
              </a:r>
              <a:r>
                <a:rPr lang="es-ES" dirty="0"/>
                <a:t> </a:t>
              </a:r>
              <a:r>
                <a:rPr lang="es-ES" dirty="0" err="1"/>
                <a:t>channel</a:t>
              </a:r>
              <a:r>
                <a:rPr lang="es-ES" dirty="0"/>
                <a:t> (CDCC)</a:t>
              </a:r>
            </a:p>
            <a:p>
              <a:pPr>
                <a:buFont typeface="Arial" panose="020B0604020202020204" pitchFamily="34" charset="0"/>
                <a:buChar char="•"/>
              </a:pPr>
              <a:r>
                <a:rPr lang="es-ES" dirty="0" err="1"/>
                <a:t>Inelastic</a:t>
              </a:r>
              <a:r>
                <a:rPr lang="es-ES" dirty="0"/>
                <a:t>  (1st </a:t>
              </a:r>
              <a:r>
                <a:rPr lang="es-ES" dirty="0" err="1"/>
                <a:t>excited</a:t>
              </a:r>
              <a:r>
                <a:rPr lang="es-ES" dirty="0"/>
                <a:t> @ 740 </a:t>
              </a:r>
              <a:r>
                <a:rPr lang="es-ES" dirty="0" err="1"/>
                <a:t>keV</a:t>
              </a:r>
              <a:r>
                <a:rPr lang="es-ES" dirty="0"/>
                <a:t>)</a:t>
              </a: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3179A2AF-51F5-004E-95F2-1DB746AFB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0789" y="3075013"/>
              <a:ext cx="3319020" cy="1993564"/>
            </a:xfrm>
            <a:prstGeom prst="rect">
              <a:avLst/>
            </a:prstGeom>
            <a:ln w="38100">
              <a:solidFill>
                <a:srgbClr val="FF0000"/>
              </a:solidFill>
            </a:ln>
          </p:spPr>
        </p:pic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96BD6A7-AF7C-964D-908E-A0605FC698B3}"/>
              </a:ext>
            </a:extLst>
          </p:cNvPr>
          <p:cNvSpPr txBox="1"/>
          <p:nvPr/>
        </p:nvSpPr>
        <p:spPr>
          <a:xfrm>
            <a:off x="869755" y="3919685"/>
            <a:ext cx="2255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/>
              <a:t>15</a:t>
            </a:r>
            <a:r>
              <a:rPr lang="es-ES" sz="1400" dirty="0"/>
              <a:t>C + </a:t>
            </a:r>
            <a:r>
              <a:rPr lang="es-ES" sz="1400" baseline="30000" dirty="0"/>
              <a:t>208</a:t>
            </a:r>
            <a:r>
              <a:rPr lang="es-ES" sz="1400" dirty="0"/>
              <a:t>Pb @ 65 </a:t>
            </a:r>
            <a:r>
              <a:rPr lang="es-ES" sz="1400" dirty="0" err="1"/>
              <a:t>MeV</a:t>
            </a:r>
            <a:endParaRPr lang="es-ES" sz="14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7CB1254-1199-4F45-A46C-D3CC4EAEC0D1}"/>
              </a:ext>
            </a:extLst>
          </p:cNvPr>
          <p:cNvSpPr txBox="1"/>
          <p:nvPr/>
        </p:nvSpPr>
        <p:spPr>
          <a:xfrm>
            <a:off x="5119205" y="4331794"/>
            <a:ext cx="17387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aseline="30000" dirty="0"/>
              <a:t>15</a:t>
            </a:r>
            <a:r>
              <a:rPr lang="es-ES" sz="1400" dirty="0"/>
              <a:t>C + </a:t>
            </a:r>
            <a:r>
              <a:rPr lang="es-ES" sz="1400" baseline="30000" dirty="0"/>
              <a:t>208</a:t>
            </a:r>
            <a:r>
              <a:rPr lang="es-ES" sz="1400" dirty="0"/>
              <a:t>Pb @ 65 </a:t>
            </a:r>
            <a:r>
              <a:rPr lang="es-ES" sz="1400" dirty="0" err="1"/>
              <a:t>MeV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650374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EEC30F5C-CD0A-9F8F-C07A-8F363256B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844" y="166593"/>
            <a:ext cx="7643192" cy="980736"/>
          </a:xfrm>
        </p:spPr>
        <p:txBody>
          <a:bodyPr/>
          <a:lstStyle/>
          <a:p>
            <a:r>
              <a:rPr lang="es-ES" sz="3000" dirty="0"/>
              <a:t>Coulomb </a:t>
            </a:r>
            <a:r>
              <a:rPr lang="es-ES" sz="3000" dirty="0" err="1"/>
              <a:t>barrier</a:t>
            </a:r>
            <a:r>
              <a:rPr lang="es-ES" sz="3000" dirty="0"/>
              <a:t> </a:t>
            </a:r>
            <a:r>
              <a:rPr lang="es-ES" sz="3000" dirty="0" err="1"/>
              <a:t>scattering</a:t>
            </a:r>
            <a:r>
              <a:rPr lang="es-ES" sz="3000" dirty="0"/>
              <a:t> </a:t>
            </a:r>
            <a:r>
              <a:rPr lang="es-ES" sz="3000" dirty="0" err="1"/>
              <a:t>of</a:t>
            </a:r>
            <a:r>
              <a:rPr lang="es-ES" sz="3000" dirty="0"/>
              <a:t> </a:t>
            </a:r>
            <a:r>
              <a:rPr lang="es-ES" sz="3000" baseline="30000" dirty="0"/>
              <a:t>15</a:t>
            </a:r>
            <a:r>
              <a:rPr lang="es-ES" sz="3000" dirty="0"/>
              <a:t>C + </a:t>
            </a:r>
            <a:r>
              <a:rPr lang="es-ES" sz="3000" baseline="30000" dirty="0"/>
              <a:t>208</a:t>
            </a:r>
            <a:r>
              <a:rPr lang="es-ES" sz="3000" dirty="0"/>
              <a:t>Pb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3FFADB-8AA5-AF70-12B8-C1B004F67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8844" y="876294"/>
            <a:ext cx="7653536" cy="583566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err="1">
                <a:solidFill>
                  <a:srgbClr val="FF0000"/>
                </a:solidFill>
              </a:rPr>
              <a:t>Experiment</a:t>
            </a:r>
            <a:r>
              <a:rPr lang="es-ES" sz="2400" dirty="0">
                <a:solidFill>
                  <a:srgbClr val="FF0000"/>
                </a:solidFill>
              </a:rPr>
              <a:t> IS699 @ HIE-ISOLDE (CERN) </a:t>
            </a:r>
          </a:p>
          <a:p>
            <a:pPr marL="457200" lvl="1" indent="0">
              <a:buNone/>
            </a:pPr>
            <a:endParaRPr lang="es-ES" sz="2200" dirty="0">
              <a:solidFill>
                <a:srgbClr val="FF0000"/>
              </a:solidFill>
            </a:endParaRPr>
          </a:p>
          <a:p>
            <a:pPr lvl="1"/>
            <a:endParaRPr lang="es-ES" sz="2200" dirty="0">
              <a:solidFill>
                <a:srgbClr val="FF0000"/>
              </a:solidFill>
            </a:endParaRP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42CA815-3962-236A-9997-E1297246E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M.J.G. Borge- Elastic scattering of 15C – DREB 2022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8FC98BA-B947-DF39-C54E-B1FD13169B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08" y="3695586"/>
            <a:ext cx="4612944" cy="322906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4BD74E1-2216-4795-4431-64C0B0D038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700" y="2598081"/>
            <a:ext cx="2654300" cy="42672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0A06692-4B87-BAE8-AAF9-326113E7BAB7}"/>
              </a:ext>
            </a:extLst>
          </p:cNvPr>
          <p:cNvSpPr txBox="1"/>
          <p:nvPr/>
        </p:nvSpPr>
        <p:spPr>
          <a:xfrm>
            <a:off x="537199" y="1305419"/>
            <a:ext cx="530732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1 x 10</a:t>
            </a:r>
            <a:r>
              <a:rPr lang="es-ES" b="1" baseline="30000" dirty="0"/>
              <a:t>3</a:t>
            </a:r>
            <a:r>
              <a:rPr lang="es-ES" b="1" dirty="0"/>
              <a:t> </a:t>
            </a:r>
            <a:r>
              <a:rPr lang="es-ES" b="1" dirty="0" err="1"/>
              <a:t>pps</a:t>
            </a:r>
            <a:r>
              <a:rPr lang="es-ES" b="1" dirty="0"/>
              <a:t> </a:t>
            </a:r>
            <a:r>
              <a:rPr lang="es-ES" b="1" dirty="0" err="1"/>
              <a:t>average</a:t>
            </a:r>
            <a:r>
              <a:rPr lang="es-ES" b="1" dirty="0"/>
              <a:t> </a:t>
            </a:r>
            <a:r>
              <a:rPr lang="es-ES" b="1" baseline="30000" dirty="0"/>
              <a:t>15</a:t>
            </a:r>
            <a:r>
              <a:rPr lang="es-ES" b="1" dirty="0"/>
              <a:t>C at </a:t>
            </a:r>
            <a:r>
              <a:rPr lang="es-ES" b="1" dirty="0" err="1"/>
              <a:t>reaction</a:t>
            </a:r>
            <a:r>
              <a:rPr lang="es-ES" b="1" dirty="0"/>
              <a:t> </a:t>
            </a:r>
            <a:r>
              <a:rPr lang="es-ES" b="1" dirty="0" err="1"/>
              <a:t>point</a:t>
            </a:r>
            <a:endParaRPr lang="es-E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 = 4.37 MeV/u incoming </a:t>
            </a:r>
            <a:r>
              <a:rPr lang="en-GB" baseline="30000" dirty="0"/>
              <a:t>15</a:t>
            </a:r>
            <a:r>
              <a:rPr lang="en-GB" dirty="0"/>
              <a:t>C (FWHM = 225 keV)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65,43 MeV, after </a:t>
            </a:r>
            <a:r>
              <a:rPr lang="el-GR" dirty="0"/>
              <a:t>75 μ</a:t>
            </a:r>
            <a:r>
              <a:rPr lang="es-ES" dirty="0"/>
              <a:t>g/cm</a:t>
            </a:r>
            <a:r>
              <a:rPr lang="es-ES" baseline="30000" dirty="0"/>
              <a:t>2</a:t>
            </a:r>
            <a:r>
              <a:rPr lang="es-ES" dirty="0"/>
              <a:t> </a:t>
            </a:r>
            <a:r>
              <a:rPr lang="en-GB" dirty="0"/>
              <a:t>stripping C-foil; 64,56(23) MeV in the middle of the </a:t>
            </a:r>
            <a:r>
              <a:rPr lang="en-GB" baseline="30000" dirty="0"/>
              <a:t>208</a:t>
            </a:r>
            <a:r>
              <a:rPr lang="en-GB" dirty="0"/>
              <a:t>Pb-foil </a:t>
            </a:r>
            <a:r>
              <a:rPr lang="en-GB" dirty="0" err="1"/>
              <a:t>Vc</a:t>
            </a:r>
            <a:r>
              <a:rPr lang="en-GB" dirty="0"/>
              <a:t>  ~  66,34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Cocktail beam of </a:t>
            </a:r>
            <a:r>
              <a:rPr lang="en-GB" baseline="30000" dirty="0">
                <a:solidFill>
                  <a:srgbClr val="FF0000"/>
                </a:solidFill>
              </a:rPr>
              <a:t>15</a:t>
            </a:r>
            <a:r>
              <a:rPr lang="en-GB" dirty="0">
                <a:solidFill>
                  <a:srgbClr val="FF0000"/>
                </a:solidFill>
              </a:rPr>
              <a:t>N + </a:t>
            </a:r>
            <a:r>
              <a:rPr lang="en-GB" baseline="30000" dirty="0">
                <a:solidFill>
                  <a:srgbClr val="FF0000"/>
                </a:solidFill>
              </a:rPr>
              <a:t>15</a:t>
            </a:r>
            <a:r>
              <a:rPr lang="en-GB" dirty="0">
                <a:solidFill>
                  <a:srgbClr val="FF0000"/>
                </a:solidFill>
              </a:rPr>
              <a:t>C: </a:t>
            </a:r>
            <a:r>
              <a:rPr lang="es-ES_tradnl" baseline="30000" dirty="0"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C/</a:t>
            </a:r>
            <a:r>
              <a:rPr lang="es-ES_tradnl" baseline="30000" dirty="0">
                <a:latin typeface="Arial" charset="0"/>
                <a:ea typeface="Arial" charset="0"/>
                <a:cs typeface="Arial" charset="0"/>
              </a:rPr>
              <a:t>15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N ≈ 1-3%</a:t>
            </a:r>
            <a:endParaRPr lang="en-GB" dirty="0">
              <a:solidFill>
                <a:srgbClr val="FF0000"/>
              </a:solidFill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en-GB" baseline="30000" dirty="0"/>
              <a:t>15</a:t>
            </a:r>
            <a:r>
              <a:rPr lang="en-GB" dirty="0"/>
              <a:t>N tightly bound @ this energy </a:t>
            </a:r>
            <a:r>
              <a:rPr lang="en-GB" dirty="0">
                <a:sym typeface="Wingdings" pitchFamily="2" charset="2"/>
              </a:rPr>
              <a:t> use for monitoring and normalization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FFD7680-BB67-5C6A-6F4C-FBDCEDBB371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9" t="1316" r="1331" b="715"/>
          <a:stretch/>
        </p:blipFill>
        <p:spPr>
          <a:xfrm>
            <a:off x="7249331" y="736539"/>
            <a:ext cx="1812731" cy="2225025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904537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60386</TotalTime>
  <Words>3049</Words>
  <Application>Microsoft Macintosh PowerPoint</Application>
  <PresentationFormat>Presentación en pantalla (4:3)</PresentationFormat>
  <Paragraphs>243</Paragraphs>
  <Slides>21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2" baseType="lpstr">
      <vt:lpstr>Arial</vt:lpstr>
      <vt:lpstr>Arial Hebrew</vt:lpstr>
      <vt:lpstr>Britannic Bold</vt:lpstr>
      <vt:lpstr>Calibri</vt:lpstr>
      <vt:lpstr>Cambria Math</vt:lpstr>
      <vt:lpstr>Copperplate</vt:lpstr>
      <vt:lpstr>Mangal</vt:lpstr>
      <vt:lpstr>Symbol</vt:lpstr>
      <vt:lpstr>Times New Roman</vt:lpstr>
      <vt:lpstr>Wingdings</vt:lpstr>
      <vt:lpstr>Office Theme</vt:lpstr>
      <vt:lpstr>Presentación de PowerPoint</vt:lpstr>
      <vt:lpstr>Light Nuclei</vt:lpstr>
      <vt:lpstr>Halo Nuclei</vt:lpstr>
      <vt:lpstr>Scattering of Halo Nuclei @ Coulomb Barrier </vt:lpstr>
      <vt:lpstr>What makes 15C (T1/2 = 2.45s) Interesting ?</vt:lpstr>
      <vt:lpstr>15C: Controversial 1n-halo</vt:lpstr>
      <vt:lpstr>Elastic Scattering of halo/skin Nuclei  @ Coulomb Barrier</vt:lpstr>
      <vt:lpstr>Coulomb Barrier Scattering of 15C + 208Pb</vt:lpstr>
      <vt:lpstr>Coulomb barrier scattering of 15C + 208Pb</vt:lpstr>
      <vt:lpstr>Experimental setup</vt:lpstr>
      <vt:lpstr>Data Analysis</vt:lpstr>
      <vt:lpstr>Angle and solid Angle Optimization</vt:lpstr>
      <vt:lpstr>Solid Angle Optimization </vt:lpstr>
      <vt:lpstr>Channeling Effects</vt:lpstr>
      <vt:lpstr>Calibration with a and heavy ions</vt:lpstr>
      <vt:lpstr>15N / 15C Distributions</vt:lpstr>
      <vt:lpstr>15C + 208Pb Cross Section</vt:lpstr>
      <vt:lpstr>Comparison of Experimental results with Theory</vt:lpstr>
      <vt:lpstr>Summary &amp; Outlook</vt:lpstr>
      <vt:lpstr>The IS699 collaboration</vt:lpstr>
      <vt:lpstr>Geometry Optimization / Hit pattern</vt:lpstr>
    </vt:vector>
  </TitlesOfParts>
  <Company>CSIC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Nuclear Structure of 12C from 3-Body Break-up Studies in Complete Kinematics</dc:title>
  <dc:creator>martin alcorta</dc:creator>
  <cp:lastModifiedBy>Usuario de Microsoft Office</cp:lastModifiedBy>
  <cp:revision>1471</cp:revision>
  <cp:lastPrinted>2017-08-01T16:15:36Z</cp:lastPrinted>
  <dcterms:created xsi:type="dcterms:W3CDTF">2011-11-02T14:22:24Z</dcterms:created>
  <dcterms:modified xsi:type="dcterms:W3CDTF">2022-06-28T11:03:49Z</dcterms:modified>
</cp:coreProperties>
</file>