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8"/>
  </p:notesMasterIdLst>
  <p:sldIdLst>
    <p:sldId id="256" r:id="rId5"/>
    <p:sldId id="283" r:id="rId6"/>
    <p:sldId id="259" r:id="rId7"/>
    <p:sldId id="260" r:id="rId8"/>
    <p:sldId id="261" r:id="rId9"/>
    <p:sldId id="262" r:id="rId10"/>
    <p:sldId id="282" r:id="rId11"/>
    <p:sldId id="263" r:id="rId12"/>
    <p:sldId id="284" r:id="rId13"/>
    <p:sldId id="272" r:id="rId14"/>
    <p:sldId id="285" r:id="rId15"/>
    <p:sldId id="273" r:id="rId16"/>
    <p:sldId id="286" r:id="rId17"/>
    <p:sldId id="264" r:id="rId18"/>
    <p:sldId id="287" r:id="rId19"/>
    <p:sldId id="277" r:id="rId20"/>
    <p:sldId id="288" r:id="rId21"/>
    <p:sldId id="265" r:id="rId22"/>
    <p:sldId id="289" r:id="rId23"/>
    <p:sldId id="266" r:id="rId24"/>
    <p:sldId id="290" r:id="rId25"/>
    <p:sldId id="291" r:id="rId26"/>
    <p:sldId id="293" r:id="rId27"/>
    <p:sldId id="269" r:id="rId28"/>
    <p:sldId id="302" r:id="rId29"/>
    <p:sldId id="297" r:id="rId30"/>
    <p:sldId id="298" r:id="rId31"/>
    <p:sldId id="299" r:id="rId32"/>
    <p:sldId id="300" r:id="rId33"/>
    <p:sldId id="301" r:id="rId34"/>
    <p:sldId id="295" r:id="rId35"/>
    <p:sldId id="270" r:id="rId36"/>
    <p:sldId id="271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46" autoAdjust="0"/>
    <p:restoredTop sz="94679" autoAdjust="0"/>
  </p:normalViewPr>
  <p:slideViewPr>
    <p:cSldViewPr snapToGrid="0">
      <p:cViewPr varScale="1">
        <p:scale>
          <a:sx n="76" d="100"/>
          <a:sy n="76" d="100"/>
        </p:scale>
        <p:origin x="426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C0B20-80E2-4B5C-867B-5E1227B66C37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54D4BA-79B0-424D-8522-0239EE5E6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285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54D4BA-79B0-424D-8522-0239EE5E61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445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54D4BA-79B0-424D-8522-0239EE5E61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75381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54D4BA-79B0-424D-8522-0239EE5E61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8655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54D4BA-79B0-424D-8522-0239EE5E611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54D4BA-79B0-424D-8522-0239EE5E611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94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54D4BA-79B0-424D-8522-0239EE5E61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11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54D4BA-79B0-424D-8522-0239EE5E611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855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54D4BA-79B0-424D-8522-0239EE5E611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689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54D4BA-79B0-424D-8522-0239EE5E611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96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54D4BA-79B0-424D-8522-0239EE5E61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1511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54D4BA-79B0-424D-8522-0239EE5E61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8014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54D4BA-79B0-424D-8522-0239EE5E61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9794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24F66-E408-2B14-2D0F-18FE6DFF1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D018CF-51A5-7F3B-7199-54BBB9ACFC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EF4536-F648-5179-12B4-A4B36B570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26702-1686-485D-9EA0-83576BFD3B87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0F8C1-90DA-DFA8-9824-A527EC917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BE3EF-D420-9843-6B1B-E77F02E17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795F-9153-4BE1-B6F3-DA1BC5C35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64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60BCA-AC9B-BA13-F1E6-2C5CAF7A2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AAA93D-56A4-9184-D0AD-8D75C0E664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CEDC0-BFB2-8EF3-2761-2DD256E73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26702-1686-485D-9EA0-83576BFD3B87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AE364-D4D3-FFCA-80D8-4A974F07F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63F42-48D1-F77C-D48D-58CD9D29D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795F-9153-4BE1-B6F3-DA1BC5C35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28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9E051F-3E00-68E7-4EDC-0AE48B08A5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181E67-3A12-EB69-83B5-88ABFDA96A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9E33C-A365-81EF-111E-15196033C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26702-1686-485D-9EA0-83576BFD3B87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3F06CF-7E18-88F2-F9BE-B6C79195D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6CCE3-C4DA-9915-4051-EA47B84AF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795F-9153-4BE1-B6F3-DA1BC5C35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784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0ACFE-8CD3-A8C1-1D4E-7B0AC88AA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18FA1-DA9B-0AB3-668B-B54742ABE0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19970-B9DC-2A8E-1CC0-00A3A9A86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26702-1686-485D-9EA0-83576BFD3B87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04155-1812-916E-9428-182834CE1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1E5FB2-E6DA-7753-1D8F-897855EDC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795F-9153-4BE1-B6F3-DA1BC5C35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09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32443-11B3-33E1-8467-7397C3A03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3FD15-3CDF-D00A-BE28-7DE36CCDF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DD7BF-5EC0-E397-AC5B-8B12CBBB7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26702-1686-485D-9EA0-83576BFD3B87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9EC61-5247-13C8-22CA-1E9CE41B2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805A14-51F1-F75A-5877-374880A1C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795F-9153-4BE1-B6F3-DA1BC5C35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00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49925-27CB-C689-EDFF-248EC615D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F36FB-DDBB-207C-A698-C5997D99AF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B95A33-1366-A547-840E-523FAAC6D6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C6645B-82CA-8AFC-2D30-BEF844323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26702-1686-485D-9EA0-83576BFD3B87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19710C-BC38-6612-8B1F-CF157DF51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48FD74-D050-049B-9F2C-636606DD7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795F-9153-4BE1-B6F3-DA1BC5C35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980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D2B24-EA06-789B-7094-EEBA0CFEF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77D12-2E2D-ED55-3B54-601813D8EF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789B28-3A76-F532-C218-24594BF120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DF66F2-2F07-189D-4D87-EB69928FDE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8A008F-E5DA-1C0F-A051-8063204DCF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C89763-D703-4772-E227-8FB59C8D2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26702-1686-485D-9EA0-83576BFD3B87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DACB5E-BF21-47EF-139D-CAF07DD24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BCCEDD-26DC-6D3F-6BCC-C9938BBF6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795F-9153-4BE1-B6F3-DA1BC5C35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82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2E634-04BF-7E21-A229-959BBF6FB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745466-167C-07F3-6FE6-39C2B0106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26702-1686-485D-9EA0-83576BFD3B87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A74AFE-80FD-0148-EAB1-B84F3B90E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69DD55-727A-AB0A-6188-7DCE3D6AC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795F-9153-4BE1-B6F3-DA1BC5C35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1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F9075A-FD5D-9E14-875D-58CB992AE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26702-1686-485D-9EA0-83576BFD3B87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7C7491-5274-CB67-4557-92A920B78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AFB44-7ED0-05EC-EF47-B557B1EB8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795F-9153-4BE1-B6F3-DA1BC5C35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30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170CD-2CB4-27E9-09C8-21C33D2D4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EBD259-38DB-F47D-6269-1D5164F98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2F827F-F553-862E-A16A-EA2E2BC6BD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A8D624-0A06-C332-F561-24547A004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26702-1686-485D-9EA0-83576BFD3B87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344598-A961-F440-DD39-E857FA34E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1BA57A-0E1A-14D0-3D5C-2DCFD33C8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795F-9153-4BE1-B6F3-DA1BC5C35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543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68B10-3C90-2D44-A857-F4AED12BD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EB3313-86F5-C603-736E-7C5A022932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AB5365-62D6-9E97-B644-41A945F774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968E5D-FEF0-48BD-BD2D-8E13AC234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26702-1686-485D-9EA0-83576BFD3B87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097AC0-A54F-B853-F031-5030E420D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7B51E0-DD14-255B-9745-009846C88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795F-9153-4BE1-B6F3-DA1BC5C35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049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190701-2529-259E-FF1C-49288E042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A77B93-D280-36CF-20E5-F02238421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768B8A-2BD0-A322-3D05-30F7D8ECF6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26702-1686-485D-9EA0-83576BFD3B87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B630B1-1BAB-7639-402B-EE5D00CC21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E3D64-30EE-6DA1-D84C-2DAE40C60B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F795F-9153-4BE1-B6F3-DA1BC5C35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15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95410-7394-16CC-BE5D-E80D9BF6D1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73" y="4385066"/>
            <a:ext cx="10694902" cy="1317643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latin typeface="Symbol" panose="05050102010706020507" pitchFamily="18" charset="2"/>
              </a:rPr>
              <a:t>a</a:t>
            </a:r>
            <a:r>
              <a:rPr lang="en-US" dirty="0"/>
              <a:t>-cluster structure of </a:t>
            </a:r>
            <a:r>
              <a:rPr lang="en-US" baseline="30000" dirty="0"/>
              <a:t>18</a:t>
            </a:r>
            <a:r>
              <a:rPr lang="en-US" dirty="0"/>
              <a:t>Ne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CB34CD-049E-1517-BF32-5468F9D77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672" y="5702709"/>
            <a:ext cx="10694903" cy="767457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Marina Barbui, Cyclotron Institute, Texas A&amp;M University</a:t>
            </a:r>
          </a:p>
          <a:p>
            <a:pPr algn="l"/>
            <a:r>
              <a:rPr lang="en-US" sz="2000" dirty="0"/>
              <a:t>July  1</a:t>
            </a:r>
            <a:r>
              <a:rPr lang="en-US" sz="2000" baseline="30000" dirty="0"/>
              <a:t>st</a:t>
            </a:r>
            <a:r>
              <a:rPr lang="en-US" sz="2000" dirty="0"/>
              <a:t>, 2022</a:t>
            </a:r>
            <a:endParaRPr lang="en-US" sz="2000" baseline="30000" dirty="0"/>
          </a:p>
        </p:txBody>
      </p:sp>
      <p:pic>
        <p:nvPicPr>
          <p:cNvPr id="5" name="Picture 4" descr="A large building with towers&#10;&#10;Description automatically generated with low confidence">
            <a:extLst>
              <a:ext uri="{FF2B5EF4-FFF2-40B4-BE49-F238E27FC236}">
                <a16:creationId xmlns:a16="http://schemas.microsoft.com/office/drawing/2014/main" id="{33A18E03-8DEA-7588-617A-AE1A36492F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13"/>
          <a:stretch/>
        </p:blipFill>
        <p:spPr>
          <a:xfrm>
            <a:off x="20" y="10"/>
            <a:ext cx="12191980" cy="4242125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800968E-0A99-46C4-A9B2-6A63AC66F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2" y="4242136"/>
            <a:ext cx="12192002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03F5096-2609-20CA-AE6B-165EA4F27E6D}"/>
              </a:ext>
            </a:extLst>
          </p:cNvPr>
          <p:cNvSpPr txBox="1"/>
          <p:nvPr/>
        </p:nvSpPr>
        <p:spPr>
          <a:xfrm>
            <a:off x="741606" y="737826"/>
            <a:ext cx="36727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DREB 2022</a:t>
            </a:r>
          </a:p>
        </p:txBody>
      </p:sp>
    </p:spTree>
    <p:extLst>
      <p:ext uri="{BB962C8B-B14F-4D97-AF65-F5344CB8AC3E}">
        <p14:creationId xmlns:p14="http://schemas.microsoft.com/office/powerpoint/2010/main" val="3482072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989556D-8C89-9251-3203-FBF990B90E79}"/>
              </a:ext>
            </a:extLst>
          </p:cNvPr>
          <p:cNvSpPr txBox="1">
            <a:spLocks/>
          </p:cNvSpPr>
          <p:nvPr/>
        </p:nvSpPr>
        <p:spPr>
          <a:xfrm>
            <a:off x="115272" y="1"/>
            <a:ext cx="11967419" cy="1038894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Comparison </a:t>
            </a:r>
            <a:r>
              <a:rPr lang="en-US" baseline="30000" dirty="0"/>
              <a:t>18</a:t>
            </a:r>
            <a:r>
              <a:rPr lang="en-US" dirty="0"/>
              <a:t>Ne-</a:t>
            </a:r>
            <a:r>
              <a:rPr lang="en-US" baseline="30000" dirty="0"/>
              <a:t>18</a:t>
            </a:r>
            <a:r>
              <a:rPr lang="en-US" dirty="0"/>
              <a:t>O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7A7AE2F-5976-DC9F-C6FC-299892F804B2}"/>
              </a:ext>
            </a:extLst>
          </p:cNvPr>
          <p:cNvSpPr txBox="1">
            <a:spLocks/>
          </p:cNvSpPr>
          <p:nvPr/>
        </p:nvSpPr>
        <p:spPr>
          <a:xfrm>
            <a:off x="9226714" y="78048"/>
            <a:ext cx="1560816" cy="875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J</a:t>
            </a:r>
            <a:r>
              <a:rPr lang="en-US" baseline="30000" dirty="0" err="1">
                <a:latin typeface="Symbol" panose="05050102010706020507" pitchFamily="18" charset="2"/>
              </a:rPr>
              <a:t>p</a:t>
            </a:r>
            <a:r>
              <a:rPr lang="en-US" baseline="30000" dirty="0">
                <a:latin typeface="Symbol" panose="05050102010706020507" pitchFamily="18" charset="2"/>
              </a:rPr>
              <a:t> </a:t>
            </a:r>
            <a:r>
              <a:rPr lang="en-US" dirty="0"/>
              <a:t>= 1</a:t>
            </a:r>
            <a:r>
              <a:rPr lang="en-US" baseline="30000" dirty="0"/>
              <a:t>-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C756C5B-D5D0-EE54-AC58-7FA26FABB911}"/>
              </a:ext>
            </a:extLst>
          </p:cNvPr>
          <p:cNvGrpSpPr/>
          <p:nvPr/>
        </p:nvGrpSpPr>
        <p:grpSpPr>
          <a:xfrm>
            <a:off x="23907" y="1154035"/>
            <a:ext cx="12114305" cy="5575467"/>
            <a:chOff x="1089557" y="2237213"/>
            <a:chExt cx="9931054" cy="455803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BBD016B-ABBD-B813-BA0F-644D723280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1409" t="20483" r="23242" b="39283"/>
            <a:stretch/>
          </p:blipFill>
          <p:spPr>
            <a:xfrm>
              <a:off x="1089557" y="2237213"/>
              <a:ext cx="9931054" cy="455803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4E40ED9-644F-61FB-D438-90A708DCB3DB}"/>
                </a:ext>
              </a:extLst>
            </p:cNvPr>
            <p:cNvSpPr txBox="1"/>
            <p:nvPr/>
          </p:nvSpPr>
          <p:spPr>
            <a:xfrm>
              <a:off x="1164456" y="3381192"/>
              <a:ext cx="9856155" cy="2586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C6B2E9D3-6BBC-A278-A0F8-95F173191A9F}"/>
              </a:ext>
            </a:extLst>
          </p:cNvPr>
          <p:cNvSpPr/>
          <p:nvPr/>
        </p:nvSpPr>
        <p:spPr>
          <a:xfrm>
            <a:off x="660728" y="3256444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72D3AD-68E9-82C9-A80C-C523A6CEA31F}"/>
              </a:ext>
            </a:extLst>
          </p:cNvPr>
          <p:cNvSpPr/>
          <p:nvPr/>
        </p:nvSpPr>
        <p:spPr>
          <a:xfrm>
            <a:off x="656176" y="3620388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E7E2CB-1490-38C1-9467-C6AC0BE2C419}"/>
              </a:ext>
            </a:extLst>
          </p:cNvPr>
          <p:cNvSpPr/>
          <p:nvPr/>
        </p:nvSpPr>
        <p:spPr>
          <a:xfrm>
            <a:off x="642528" y="3988873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7083E86-0DD3-126A-0A70-7100F97F83F7}"/>
              </a:ext>
            </a:extLst>
          </p:cNvPr>
          <p:cNvSpPr/>
          <p:nvPr/>
        </p:nvSpPr>
        <p:spPr>
          <a:xfrm>
            <a:off x="676648" y="5790388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50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29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45AF269F-677D-B1DF-B87C-2C4A46780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7" y="422514"/>
            <a:ext cx="11515134" cy="843419"/>
          </a:xfrm>
          <a:solidFill>
            <a:srgbClr val="0070C0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Comparison with  shell model, 1</a:t>
            </a:r>
            <a:r>
              <a:rPr lang="en-US" baseline="30000" dirty="0">
                <a:solidFill>
                  <a:schemeClr val="bg1"/>
                </a:solidFill>
              </a:rPr>
              <a:t>-</a:t>
            </a:r>
            <a:r>
              <a:rPr lang="en-US" dirty="0">
                <a:solidFill>
                  <a:schemeClr val="bg1"/>
                </a:solidFill>
              </a:rPr>
              <a:t> levels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F4C44974-B6F8-C251-7940-9F083E0222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9411441"/>
              </p:ext>
            </p:extLst>
          </p:nvPr>
        </p:nvGraphicFramePr>
        <p:xfrm>
          <a:off x="113513" y="951023"/>
          <a:ext cx="11578762" cy="5090191"/>
        </p:xfrm>
        <a:graphic>
          <a:graphicData uri="http://schemas.openxmlformats.org/drawingml/2006/table">
            <a:tbl>
              <a:tblPr firstRow="1" firstCol="1" bandRow="1"/>
              <a:tblGrid>
                <a:gridCol w="527622">
                  <a:extLst>
                    <a:ext uri="{9D8B030D-6E8A-4147-A177-3AD203B41FA5}">
                      <a16:colId xmlns:a16="http://schemas.microsoft.com/office/drawing/2014/main" val="88126879"/>
                    </a:ext>
                  </a:extLst>
                </a:gridCol>
                <a:gridCol w="1847337">
                  <a:extLst>
                    <a:ext uri="{9D8B030D-6E8A-4147-A177-3AD203B41FA5}">
                      <a16:colId xmlns:a16="http://schemas.microsoft.com/office/drawing/2014/main" val="3847029402"/>
                    </a:ext>
                  </a:extLst>
                </a:gridCol>
                <a:gridCol w="194735">
                  <a:extLst>
                    <a:ext uri="{9D8B030D-6E8A-4147-A177-3AD203B41FA5}">
                      <a16:colId xmlns:a16="http://schemas.microsoft.com/office/drawing/2014/main" val="259646873"/>
                    </a:ext>
                  </a:extLst>
                </a:gridCol>
                <a:gridCol w="2013123">
                  <a:extLst>
                    <a:ext uri="{9D8B030D-6E8A-4147-A177-3AD203B41FA5}">
                      <a16:colId xmlns:a16="http://schemas.microsoft.com/office/drawing/2014/main" val="337461828"/>
                    </a:ext>
                  </a:extLst>
                </a:gridCol>
                <a:gridCol w="1017088">
                  <a:extLst>
                    <a:ext uri="{9D8B030D-6E8A-4147-A177-3AD203B41FA5}">
                      <a16:colId xmlns:a16="http://schemas.microsoft.com/office/drawing/2014/main" val="2890341241"/>
                    </a:ext>
                  </a:extLst>
                </a:gridCol>
                <a:gridCol w="1584185">
                  <a:extLst>
                    <a:ext uri="{9D8B030D-6E8A-4147-A177-3AD203B41FA5}">
                      <a16:colId xmlns:a16="http://schemas.microsoft.com/office/drawing/2014/main" val="2511818530"/>
                    </a:ext>
                  </a:extLst>
                </a:gridCol>
                <a:gridCol w="433808">
                  <a:extLst>
                    <a:ext uri="{9D8B030D-6E8A-4147-A177-3AD203B41FA5}">
                      <a16:colId xmlns:a16="http://schemas.microsoft.com/office/drawing/2014/main" val="958146928"/>
                    </a:ext>
                  </a:extLst>
                </a:gridCol>
                <a:gridCol w="460915">
                  <a:extLst>
                    <a:ext uri="{9D8B030D-6E8A-4147-A177-3AD203B41FA5}">
                      <a16:colId xmlns:a16="http://schemas.microsoft.com/office/drawing/2014/main" val="1548186473"/>
                    </a:ext>
                  </a:extLst>
                </a:gridCol>
                <a:gridCol w="194735">
                  <a:extLst>
                    <a:ext uri="{9D8B030D-6E8A-4147-A177-3AD203B41FA5}">
                      <a16:colId xmlns:a16="http://schemas.microsoft.com/office/drawing/2014/main" val="2933952410"/>
                    </a:ext>
                  </a:extLst>
                </a:gridCol>
                <a:gridCol w="93980">
                  <a:extLst>
                    <a:ext uri="{9D8B030D-6E8A-4147-A177-3AD203B41FA5}">
                      <a16:colId xmlns:a16="http://schemas.microsoft.com/office/drawing/2014/main" val="1267456127"/>
                    </a:ext>
                  </a:extLst>
                </a:gridCol>
                <a:gridCol w="490225">
                  <a:extLst>
                    <a:ext uri="{9D8B030D-6E8A-4147-A177-3AD203B41FA5}">
                      <a16:colId xmlns:a16="http://schemas.microsoft.com/office/drawing/2014/main" val="1846535408"/>
                    </a:ext>
                  </a:extLst>
                </a:gridCol>
                <a:gridCol w="2721009">
                  <a:extLst>
                    <a:ext uri="{9D8B030D-6E8A-4147-A177-3AD203B41FA5}">
                      <a16:colId xmlns:a16="http://schemas.microsoft.com/office/drawing/2014/main" val="3421868471"/>
                    </a:ext>
                  </a:extLst>
                </a:gridCol>
              </a:tblGrid>
              <a:tr h="341751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832030"/>
                  </a:ext>
                </a:extLst>
              </a:tr>
              <a:tr h="39058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Experiment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Shell Model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90536383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kern="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it-IT" sz="1800" kern="50" baseline="30000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kern="0" baseline="-25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kern="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kern="0" baseline="-25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ℏ𝜔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kern="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SF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SF</a:t>
                      </a:r>
                      <a:endParaRPr lang="en-US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377691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kern="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(MeV)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(MeV)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kern="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dirty="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1125743"/>
                  </a:ext>
                </a:extLst>
              </a:tr>
              <a:tr h="36101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4.5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[20, 21]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0.22</a:t>
                      </a:r>
                      <a:endParaRPr lang="en-US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8533027"/>
                  </a:ext>
                </a:extLst>
              </a:tr>
              <a:tr h="36101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6.2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[20, 21, 23]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0.2(1)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[23]</a:t>
                      </a: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6.7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3084920"/>
                  </a:ext>
                </a:extLst>
              </a:tr>
              <a:tr h="36101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7.6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[22, 23]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[23]</a:t>
                      </a: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7.4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en-US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2760021"/>
                  </a:ext>
                </a:extLst>
              </a:tr>
              <a:tr h="36101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9.08(1)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0.21(1)</a:t>
                      </a: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7.8, 9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&lt;0.01, 0.02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&lt;0.01, 0.02</a:t>
                      </a:r>
                      <a:endParaRPr lang="en-US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5886784"/>
                  </a:ext>
                </a:extLst>
              </a:tr>
              <a:tr h="36101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9.57(1)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0.51(5)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9.4, 9.8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&lt;0.01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&lt;0.01</a:t>
                      </a:r>
                      <a:endParaRPr lang="en-US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3649316"/>
                  </a:ext>
                </a:extLst>
              </a:tr>
              <a:tr h="36101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10.58(4)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0.15(7)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10.4, 10.9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</a:t>
                      </a: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&lt;0.01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</a:t>
                      </a: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&lt;0.01</a:t>
                      </a:r>
                      <a:endParaRPr lang="en-US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6928363"/>
                  </a:ext>
                </a:extLst>
              </a:tr>
              <a:tr h="334603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11.73(5)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0.08(1)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11.5, 11.9, 12.1,12.3,12.8 13.6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&lt;=0.01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&lt;=0.01</a:t>
                      </a:r>
                      <a:endParaRPr lang="en-US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4866886"/>
                  </a:ext>
                </a:extLst>
              </a:tr>
              <a:tr h="36101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12.4, 12.8, 13.2, 13.3 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&lt;=0.01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&lt;=0.01</a:t>
                      </a:r>
                      <a:endParaRPr lang="en-US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8363110"/>
                  </a:ext>
                </a:extLst>
              </a:tr>
              <a:tr h="36101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13.73(1)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0.2(1)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13.2, 13.3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&lt;=0.01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&lt;=0.01</a:t>
                      </a:r>
                      <a:endParaRPr lang="en-US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8511696"/>
                  </a:ext>
                </a:extLst>
              </a:tr>
              <a:tr h="36101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13.73(1)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0.2(1)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11.8, 13.05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25204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DEC25E71-3AD8-D9FE-1BE0-C4DDB55369B9}"/>
              </a:ext>
            </a:extLst>
          </p:cNvPr>
          <p:cNvSpPr/>
          <p:nvPr/>
        </p:nvSpPr>
        <p:spPr>
          <a:xfrm>
            <a:off x="263441" y="3956431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ED36A90-E456-7A44-0E26-4C6CB1F14E8A}"/>
              </a:ext>
            </a:extLst>
          </p:cNvPr>
          <p:cNvSpPr/>
          <p:nvPr/>
        </p:nvSpPr>
        <p:spPr>
          <a:xfrm>
            <a:off x="208437" y="4301457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5BB7B5-53D0-D549-4C75-FCC2087350DE}"/>
              </a:ext>
            </a:extLst>
          </p:cNvPr>
          <p:cNvSpPr txBox="1"/>
          <p:nvPr/>
        </p:nvSpPr>
        <p:spPr>
          <a:xfrm>
            <a:off x="546773" y="6170640"/>
            <a:ext cx="10601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>
              <a:spcBef>
                <a:spcPts val="0"/>
              </a:spcBef>
              <a:spcAft>
                <a:spcPts val="600"/>
              </a:spcAft>
            </a:pP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[20] K.I. Hahn et al., Phys.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 </a:t>
            </a:r>
            <a:r>
              <a:rPr lang="fr-CA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54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1999 (1996) </a:t>
            </a:r>
            <a:r>
              <a:rPr lang="en-US" kern="5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[21] R. J.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Charity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al., Phys.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 </a:t>
            </a:r>
            <a:r>
              <a:rPr lang="fr-CA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99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044304 (2019)   [22] J.J. He et al.,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Phys. J. A </a:t>
            </a:r>
            <a:r>
              <a:rPr lang="fr-CA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47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67 (2011)            [23] B.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Harss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 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Phys. Rev. C </a:t>
            </a:r>
            <a:r>
              <a:rPr lang="en-US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65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035803 (2002)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54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4CE7278-4DF6-EF1B-C39D-49B85B045C49}"/>
              </a:ext>
            </a:extLst>
          </p:cNvPr>
          <p:cNvSpPr txBox="1">
            <a:spLocks/>
          </p:cNvSpPr>
          <p:nvPr/>
        </p:nvSpPr>
        <p:spPr>
          <a:xfrm>
            <a:off x="359454" y="-4655"/>
            <a:ext cx="11689108" cy="824462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Comparison </a:t>
            </a:r>
            <a:r>
              <a:rPr lang="en-US" baseline="30000" dirty="0"/>
              <a:t>18</a:t>
            </a:r>
            <a:r>
              <a:rPr lang="en-US" dirty="0"/>
              <a:t>Ne-</a:t>
            </a:r>
            <a:r>
              <a:rPr lang="en-US" baseline="30000" dirty="0"/>
              <a:t>18</a:t>
            </a:r>
            <a:r>
              <a:rPr lang="en-US" dirty="0"/>
              <a:t>O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71C5B76-21A3-D2F8-8533-AFB9514B724E}"/>
              </a:ext>
            </a:extLst>
          </p:cNvPr>
          <p:cNvSpPr txBox="1">
            <a:spLocks/>
          </p:cNvSpPr>
          <p:nvPr/>
        </p:nvSpPr>
        <p:spPr>
          <a:xfrm>
            <a:off x="9812408" y="-16969"/>
            <a:ext cx="1560816" cy="855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J</a:t>
            </a:r>
            <a:r>
              <a:rPr lang="en-US" baseline="30000" dirty="0" err="1">
                <a:latin typeface="Symbol" panose="05050102010706020507" pitchFamily="18" charset="2"/>
              </a:rPr>
              <a:t>p</a:t>
            </a:r>
            <a:r>
              <a:rPr lang="en-US" baseline="30000" dirty="0">
                <a:latin typeface="Symbol" panose="05050102010706020507" pitchFamily="18" charset="2"/>
              </a:rPr>
              <a:t> </a:t>
            </a:r>
            <a:r>
              <a:rPr lang="en-US" dirty="0"/>
              <a:t>= 2</a:t>
            </a:r>
            <a:r>
              <a:rPr lang="en-US" baseline="30000" dirty="0"/>
              <a:t>+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20D6A6-B7C3-DFFF-8F87-6EAF8AD6BAA8}"/>
              </a:ext>
            </a:extLst>
          </p:cNvPr>
          <p:cNvGrpSpPr/>
          <p:nvPr/>
        </p:nvGrpSpPr>
        <p:grpSpPr>
          <a:xfrm>
            <a:off x="173317" y="765346"/>
            <a:ext cx="11875245" cy="5856587"/>
            <a:chOff x="4022769" y="3429001"/>
            <a:chExt cx="7002678" cy="381762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A5C19AD-9205-13D7-5E98-7BB214A447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1447" t="19646" r="23140" b="68921"/>
            <a:stretch/>
          </p:blipFill>
          <p:spPr>
            <a:xfrm>
              <a:off x="4043913" y="3429001"/>
              <a:ext cx="6981534" cy="909497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3B05DF1-E213-FA35-7927-2F0B29BFB6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1280" t="61224" r="23308" b="2298"/>
            <a:stretch/>
          </p:blipFill>
          <p:spPr>
            <a:xfrm>
              <a:off x="4022769" y="4344894"/>
              <a:ext cx="6981534" cy="2901730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E61E656D-1A77-6034-8E5C-74C472C5674D}"/>
              </a:ext>
            </a:extLst>
          </p:cNvPr>
          <p:cNvSpPr/>
          <p:nvPr/>
        </p:nvSpPr>
        <p:spPr>
          <a:xfrm>
            <a:off x="660728" y="2802253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061D78-A626-4F98-5E33-41CA3CD6D5CF}"/>
              </a:ext>
            </a:extLst>
          </p:cNvPr>
          <p:cNvSpPr/>
          <p:nvPr/>
        </p:nvSpPr>
        <p:spPr>
          <a:xfrm>
            <a:off x="660728" y="4057298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DE6D6E2-E559-CEA3-029B-E1529C6B5DD1}"/>
              </a:ext>
            </a:extLst>
          </p:cNvPr>
          <p:cNvSpPr/>
          <p:nvPr/>
        </p:nvSpPr>
        <p:spPr>
          <a:xfrm>
            <a:off x="660728" y="4391977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F39A88B-98F8-B868-243E-DF2CF392CCBF}"/>
              </a:ext>
            </a:extLst>
          </p:cNvPr>
          <p:cNvSpPr/>
          <p:nvPr/>
        </p:nvSpPr>
        <p:spPr>
          <a:xfrm>
            <a:off x="660728" y="6262627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42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29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45AF269F-677D-B1DF-B87C-2C4A46780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7" y="422514"/>
            <a:ext cx="11515134" cy="843419"/>
          </a:xfrm>
          <a:solidFill>
            <a:srgbClr val="0070C0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Comparison with  shell model, 2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levels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84BD760-C564-D5F0-A433-2AB77A1DC5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7151826"/>
              </p:ext>
            </p:extLst>
          </p:nvPr>
        </p:nvGraphicFramePr>
        <p:xfrm>
          <a:off x="189186" y="1456734"/>
          <a:ext cx="11458379" cy="4885180"/>
        </p:xfrm>
        <a:graphic>
          <a:graphicData uri="http://schemas.openxmlformats.org/drawingml/2006/table">
            <a:tbl>
              <a:tblPr firstRow="1" firstCol="1" bandRow="1"/>
              <a:tblGrid>
                <a:gridCol w="456696">
                  <a:extLst>
                    <a:ext uri="{9D8B030D-6E8A-4147-A177-3AD203B41FA5}">
                      <a16:colId xmlns:a16="http://schemas.microsoft.com/office/drawing/2014/main" val="530934869"/>
                    </a:ext>
                  </a:extLst>
                </a:gridCol>
                <a:gridCol w="2003308">
                  <a:extLst>
                    <a:ext uri="{9D8B030D-6E8A-4147-A177-3AD203B41FA5}">
                      <a16:colId xmlns:a16="http://schemas.microsoft.com/office/drawing/2014/main" val="3062405721"/>
                    </a:ext>
                  </a:extLst>
                </a:gridCol>
                <a:gridCol w="1052553">
                  <a:extLst>
                    <a:ext uri="{9D8B030D-6E8A-4147-A177-3AD203B41FA5}">
                      <a16:colId xmlns:a16="http://schemas.microsoft.com/office/drawing/2014/main" val="140266596"/>
                    </a:ext>
                  </a:extLst>
                </a:gridCol>
                <a:gridCol w="3662453">
                  <a:extLst>
                    <a:ext uri="{9D8B030D-6E8A-4147-A177-3AD203B41FA5}">
                      <a16:colId xmlns:a16="http://schemas.microsoft.com/office/drawing/2014/main" val="1563103593"/>
                    </a:ext>
                  </a:extLst>
                </a:gridCol>
                <a:gridCol w="605890">
                  <a:extLst>
                    <a:ext uri="{9D8B030D-6E8A-4147-A177-3AD203B41FA5}">
                      <a16:colId xmlns:a16="http://schemas.microsoft.com/office/drawing/2014/main" val="1014921753"/>
                    </a:ext>
                  </a:extLst>
                </a:gridCol>
                <a:gridCol w="512501">
                  <a:extLst>
                    <a:ext uri="{9D8B030D-6E8A-4147-A177-3AD203B41FA5}">
                      <a16:colId xmlns:a16="http://schemas.microsoft.com/office/drawing/2014/main" val="2484440315"/>
                    </a:ext>
                  </a:extLst>
                </a:gridCol>
                <a:gridCol w="3164978">
                  <a:extLst>
                    <a:ext uri="{9D8B030D-6E8A-4147-A177-3AD203B41FA5}">
                      <a16:colId xmlns:a16="http://schemas.microsoft.com/office/drawing/2014/main" val="3977600715"/>
                    </a:ext>
                  </a:extLst>
                </a:gridCol>
              </a:tblGrid>
              <a:tr h="36618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Experiment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Shell Model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0710467"/>
                  </a:ext>
                </a:extLst>
              </a:tr>
              <a:tr h="3661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kern="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it-IT" sz="1800" kern="50" baseline="30000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kern="0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kern="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kern="0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ℏ𝜔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kern="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SF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7111334"/>
                  </a:ext>
                </a:extLst>
              </a:tr>
              <a:tr h="36618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kern="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(MeV)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(MeV)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kern="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8579379"/>
                  </a:ext>
                </a:extLst>
              </a:tr>
              <a:tr h="33709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[15,19]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0.64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010411"/>
                  </a:ext>
                </a:extLst>
              </a:tr>
              <a:tr h="33709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3.6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[15, 19] 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3437615"/>
                  </a:ext>
                </a:extLst>
              </a:tr>
              <a:tr h="33709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5.1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[19, 20]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3601259"/>
                  </a:ext>
                </a:extLst>
              </a:tr>
              <a:tr h="33709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(7.93(2))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(0.12(5))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9, 9.47, 9.51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&lt;0.01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421271"/>
                  </a:ext>
                </a:extLst>
              </a:tr>
              <a:tr h="33709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9.19(3)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0.21(2)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9.9, 11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0.08, </a:t>
                      </a: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7054888"/>
                  </a:ext>
                </a:extLst>
              </a:tr>
              <a:tr h="33709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10.94(6)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0.52(3)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9.1, 10.7, 10.8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&lt;0.01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8827560"/>
                  </a:ext>
                </a:extLst>
              </a:tr>
              <a:tr h="33709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13.4(2)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0.45(8)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10.3, 10.5, 10.9, 10.94, 11.6, 11.7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0.03, 0.02, &lt;0.01, 0.01, &lt;0.01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9700966"/>
                  </a:ext>
                </a:extLst>
              </a:tr>
              <a:tr h="521533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13.4(2)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0.45(8)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12.5, 12.8, 13.3, 13.8, 13.9, 14.4, 14.8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&lt;0.01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0732782"/>
                  </a:ext>
                </a:extLst>
              </a:tr>
              <a:tr h="33709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16.26(2)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0.2(1)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16.2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5472015"/>
                  </a:ext>
                </a:extLst>
              </a:tr>
              <a:tr h="343836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844179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C798A6B1-D5A4-AAD4-D8E9-7D183977C813}"/>
              </a:ext>
            </a:extLst>
          </p:cNvPr>
          <p:cNvSpPr/>
          <p:nvPr/>
        </p:nvSpPr>
        <p:spPr>
          <a:xfrm>
            <a:off x="319443" y="4083695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71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57FB6-7C5A-D95A-5B98-E090F3C9A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582" y="83675"/>
            <a:ext cx="10424021" cy="818771"/>
          </a:xfrm>
          <a:solidFill>
            <a:srgbClr val="FFC000"/>
          </a:solidFill>
        </p:spPr>
        <p:txBody>
          <a:bodyPr/>
          <a:lstStyle/>
          <a:p>
            <a:r>
              <a:rPr lang="en-US" dirty="0"/>
              <a:t>Comparison </a:t>
            </a:r>
            <a:r>
              <a:rPr lang="en-US" baseline="30000" dirty="0"/>
              <a:t>18</a:t>
            </a:r>
            <a:r>
              <a:rPr lang="en-US" dirty="0"/>
              <a:t>Ne-</a:t>
            </a:r>
            <a:r>
              <a:rPr lang="en-US" baseline="30000" dirty="0"/>
              <a:t>18</a:t>
            </a:r>
            <a:r>
              <a:rPr lang="en-US" dirty="0"/>
              <a:t>O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4E6A569-0DC3-16D6-6091-7F8032A7684C}"/>
              </a:ext>
            </a:extLst>
          </p:cNvPr>
          <p:cNvGrpSpPr/>
          <p:nvPr/>
        </p:nvGrpSpPr>
        <p:grpSpPr>
          <a:xfrm>
            <a:off x="190935" y="991041"/>
            <a:ext cx="11612282" cy="5800159"/>
            <a:chOff x="190935" y="991041"/>
            <a:chExt cx="11612282" cy="580015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4057EF9-F686-B9C5-DA42-49796A36A9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8559" t="29621" r="29953" b="46759"/>
            <a:stretch/>
          </p:blipFill>
          <p:spPr>
            <a:xfrm>
              <a:off x="641587" y="2492188"/>
              <a:ext cx="10841232" cy="429901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7A1308F-F17A-CA76-E088-E8F9A53C4D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8426" t="19400" r="20427" b="69360"/>
            <a:stretch/>
          </p:blipFill>
          <p:spPr>
            <a:xfrm>
              <a:off x="190935" y="991041"/>
              <a:ext cx="11612282" cy="1486585"/>
            </a:xfrm>
            <a:prstGeom prst="rect">
              <a:avLst/>
            </a:prstGeom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28EE7286-21AB-6E8A-B669-E0FD8F13ABF1}"/>
              </a:ext>
            </a:extLst>
          </p:cNvPr>
          <p:cNvSpPr txBox="1">
            <a:spLocks/>
          </p:cNvSpPr>
          <p:nvPr/>
        </p:nvSpPr>
        <p:spPr>
          <a:xfrm>
            <a:off x="9485805" y="108533"/>
            <a:ext cx="1560816" cy="81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J</a:t>
            </a:r>
            <a:r>
              <a:rPr lang="en-US" baseline="30000" dirty="0" err="1">
                <a:latin typeface="Symbol" panose="05050102010706020507" pitchFamily="18" charset="2"/>
              </a:rPr>
              <a:t>p</a:t>
            </a:r>
            <a:r>
              <a:rPr lang="en-US" baseline="30000" dirty="0">
                <a:latin typeface="Symbol" panose="05050102010706020507" pitchFamily="18" charset="2"/>
              </a:rPr>
              <a:t> </a:t>
            </a:r>
            <a:r>
              <a:rPr lang="en-US" dirty="0"/>
              <a:t>= 3</a:t>
            </a:r>
            <a:r>
              <a:rPr lang="en-US" baseline="30000" dirty="0"/>
              <a:t>-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983FB4D-8834-0443-C469-A3BCC4481FAB}"/>
              </a:ext>
            </a:extLst>
          </p:cNvPr>
          <p:cNvSpPr/>
          <p:nvPr/>
        </p:nvSpPr>
        <p:spPr>
          <a:xfrm>
            <a:off x="539251" y="4392209"/>
            <a:ext cx="10754146" cy="385312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3F4F60-CC8B-20EC-F2A0-0F58A902215D}"/>
              </a:ext>
            </a:extLst>
          </p:cNvPr>
          <p:cNvSpPr/>
          <p:nvPr/>
        </p:nvSpPr>
        <p:spPr>
          <a:xfrm>
            <a:off x="452165" y="6069472"/>
            <a:ext cx="10841232" cy="385310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C306EE9-5103-C047-306A-5DBD6382E65C}"/>
              </a:ext>
            </a:extLst>
          </p:cNvPr>
          <p:cNvSpPr/>
          <p:nvPr/>
        </p:nvSpPr>
        <p:spPr>
          <a:xfrm>
            <a:off x="539251" y="2708558"/>
            <a:ext cx="10679352" cy="385311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6D0B6F-347A-39A3-DBB9-1269CD5DF3C6}"/>
              </a:ext>
            </a:extLst>
          </p:cNvPr>
          <p:cNvSpPr/>
          <p:nvPr/>
        </p:nvSpPr>
        <p:spPr>
          <a:xfrm>
            <a:off x="452165" y="5408201"/>
            <a:ext cx="10887612" cy="385311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9D5409-B0B0-5806-91B6-69A86105466E}"/>
              </a:ext>
            </a:extLst>
          </p:cNvPr>
          <p:cNvSpPr txBox="1"/>
          <p:nvPr/>
        </p:nvSpPr>
        <p:spPr>
          <a:xfrm>
            <a:off x="1423113" y="2367432"/>
            <a:ext cx="47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could be added but it is not relevant to the fit</a:t>
            </a:r>
          </a:p>
        </p:txBody>
      </p:sp>
    </p:spTree>
    <p:extLst>
      <p:ext uri="{BB962C8B-B14F-4D97-AF65-F5344CB8AC3E}">
        <p14:creationId xmlns:p14="http://schemas.microsoft.com/office/powerpoint/2010/main" val="195027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29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45AF269F-677D-B1DF-B87C-2C4A46780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23" y="0"/>
            <a:ext cx="11489910" cy="907321"/>
          </a:xfrm>
          <a:solidFill>
            <a:srgbClr val="0070C0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Comparison with  shell model, 3</a:t>
            </a:r>
            <a:r>
              <a:rPr lang="en-US" baseline="30000" dirty="0">
                <a:solidFill>
                  <a:schemeClr val="bg1"/>
                </a:solidFill>
              </a:rPr>
              <a:t>-</a:t>
            </a:r>
            <a:r>
              <a:rPr lang="en-US" dirty="0">
                <a:solidFill>
                  <a:schemeClr val="bg1"/>
                </a:solidFill>
              </a:rPr>
              <a:t> levels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A1D47DC-1B60-9096-7DAD-5A606CB0D1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1605216"/>
              </p:ext>
            </p:extLst>
          </p:nvPr>
        </p:nvGraphicFramePr>
        <p:xfrm>
          <a:off x="182880" y="818202"/>
          <a:ext cx="11212435" cy="5921123"/>
        </p:xfrm>
        <a:graphic>
          <a:graphicData uri="http://schemas.openxmlformats.org/drawingml/2006/table">
            <a:tbl>
              <a:tblPr firstRow="1" firstCol="1" bandRow="1"/>
              <a:tblGrid>
                <a:gridCol w="446893">
                  <a:extLst>
                    <a:ext uri="{9D8B030D-6E8A-4147-A177-3AD203B41FA5}">
                      <a16:colId xmlns:a16="http://schemas.microsoft.com/office/drawing/2014/main" val="1350103763"/>
                    </a:ext>
                  </a:extLst>
                </a:gridCol>
                <a:gridCol w="1960309">
                  <a:extLst>
                    <a:ext uri="{9D8B030D-6E8A-4147-A177-3AD203B41FA5}">
                      <a16:colId xmlns:a16="http://schemas.microsoft.com/office/drawing/2014/main" val="178720457"/>
                    </a:ext>
                  </a:extLst>
                </a:gridCol>
                <a:gridCol w="1705101">
                  <a:extLst>
                    <a:ext uri="{9D8B030D-6E8A-4147-A177-3AD203B41FA5}">
                      <a16:colId xmlns:a16="http://schemas.microsoft.com/office/drawing/2014/main" val="87241777"/>
                    </a:ext>
                  </a:extLst>
                </a:gridCol>
                <a:gridCol w="2908704">
                  <a:extLst>
                    <a:ext uri="{9D8B030D-6E8A-4147-A177-3AD203B41FA5}">
                      <a16:colId xmlns:a16="http://schemas.microsoft.com/office/drawing/2014/main" val="1894961066"/>
                    </a:ext>
                  </a:extLst>
                </a:gridCol>
                <a:gridCol w="592885">
                  <a:extLst>
                    <a:ext uri="{9D8B030D-6E8A-4147-A177-3AD203B41FA5}">
                      <a16:colId xmlns:a16="http://schemas.microsoft.com/office/drawing/2014/main" val="277118234"/>
                    </a:ext>
                  </a:extLst>
                </a:gridCol>
                <a:gridCol w="501500">
                  <a:extLst>
                    <a:ext uri="{9D8B030D-6E8A-4147-A177-3AD203B41FA5}">
                      <a16:colId xmlns:a16="http://schemas.microsoft.com/office/drawing/2014/main" val="1677948437"/>
                    </a:ext>
                  </a:extLst>
                </a:gridCol>
                <a:gridCol w="3097043">
                  <a:extLst>
                    <a:ext uri="{9D8B030D-6E8A-4147-A177-3AD203B41FA5}">
                      <a16:colId xmlns:a16="http://schemas.microsoft.com/office/drawing/2014/main" val="1581092339"/>
                    </a:ext>
                  </a:extLst>
                </a:gridCol>
              </a:tblGrid>
              <a:tr h="359803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Experiment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Shell Model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85796"/>
                  </a:ext>
                </a:extLst>
              </a:tr>
              <a:tr h="359803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kern="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it-IT" sz="2000" kern="50" baseline="30000" dirty="0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000" kern="0" baseline="-25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20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kern="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000" kern="0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</a:t>
                      </a:r>
                      <a:endParaRPr lang="en-US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ℏ𝜔</a:t>
                      </a:r>
                      <a:endParaRPr lang="en-US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kern="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SF</a:t>
                      </a:r>
                      <a:endParaRPr lang="en-US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9577916"/>
                  </a:ext>
                </a:extLst>
              </a:tr>
              <a:tr h="359803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kern="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(MeV)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(MeV)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kern="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373459"/>
                  </a:ext>
                </a:extLst>
              </a:tr>
              <a:tr h="33122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5.1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[18, 20, 21]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0.48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4870215"/>
                  </a:ext>
                </a:extLst>
              </a:tr>
              <a:tr h="33122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6.3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[20, 23]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[23]</a:t>
                      </a: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6.4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2182333"/>
                  </a:ext>
                </a:extLst>
              </a:tr>
              <a:tr h="33122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8.29</a:t>
                      </a:r>
                      <a:r>
                        <a:rPr lang="en-US" sz="1800" kern="0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*[5]</a:t>
                      </a:r>
                      <a:endParaRPr lang="en-US" sz="1800" kern="5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0.18(1) </a:t>
                      </a:r>
                      <a:endParaRPr lang="en-US" sz="1800" b="1" kern="5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7.8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1394176"/>
                  </a:ext>
                </a:extLst>
              </a:tr>
              <a:tr h="33122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8.77(8)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1.0(4)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8.95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0.14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7405730"/>
                  </a:ext>
                </a:extLst>
              </a:tr>
              <a:tr h="33122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8.77(8)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1.0(4)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8.98, 9.5, 9.9, 10.6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0.03, &lt;0.01, 0.05, 0.06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1850196"/>
                  </a:ext>
                </a:extLst>
              </a:tr>
              <a:tr h="33122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11.0(1)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0.28(7)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8630936"/>
                  </a:ext>
                </a:extLst>
              </a:tr>
              <a:tr h="33122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10.9, 11.1, 11.5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&lt;0.01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9286297"/>
                  </a:ext>
                </a:extLst>
              </a:tr>
              <a:tr h="33122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12.11(4)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0.09(3)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0.09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5689162"/>
                  </a:ext>
                </a:extLst>
              </a:tr>
              <a:tr h="33122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12.43(1)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0.08(5)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12.3, 12.9, 13.44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0.01, 0.03, 0.01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1869486"/>
                  </a:ext>
                </a:extLst>
              </a:tr>
              <a:tr h="33122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12.6, 12.9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&lt;0.01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0143234"/>
                  </a:ext>
                </a:extLst>
              </a:tr>
              <a:tr h="33122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12.7(2)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0.7(2)</a:t>
                      </a: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13.5, 13.7, 14.0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0.03, 0.02, &lt;0.01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889857"/>
                  </a:ext>
                </a:extLst>
              </a:tr>
              <a:tr h="33122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12.7(2)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0.7(2)</a:t>
                      </a: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13.1, 13.5, 14, 14.2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0.03, 0.02, &lt;0.01, &lt;0.01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2392616"/>
                  </a:ext>
                </a:extLst>
              </a:tr>
              <a:tr h="337849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14.8(2)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1.0(2)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12.39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0378234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9094E604-0E57-CC20-B92D-3455527056A4}"/>
              </a:ext>
            </a:extLst>
          </p:cNvPr>
          <p:cNvSpPr/>
          <p:nvPr/>
        </p:nvSpPr>
        <p:spPr>
          <a:xfrm>
            <a:off x="178640" y="2760070"/>
            <a:ext cx="10679352" cy="385311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F0F526-DEA0-8712-442B-99022B6C04ED}"/>
              </a:ext>
            </a:extLst>
          </p:cNvPr>
          <p:cNvSpPr/>
          <p:nvPr/>
        </p:nvSpPr>
        <p:spPr>
          <a:xfrm>
            <a:off x="185086" y="3899848"/>
            <a:ext cx="10679352" cy="385311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943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28CAF80-7868-6544-5CCF-FCCEC66337C7}"/>
              </a:ext>
            </a:extLst>
          </p:cNvPr>
          <p:cNvGrpSpPr/>
          <p:nvPr/>
        </p:nvGrpSpPr>
        <p:grpSpPr>
          <a:xfrm>
            <a:off x="203200" y="1553882"/>
            <a:ext cx="11818178" cy="4852898"/>
            <a:chOff x="4057681" y="148856"/>
            <a:chExt cx="7803800" cy="294011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77705FC-CE5B-CC25-6F38-8E7B1B07F1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8559" t="54450" r="29953" b="28800"/>
            <a:stretch/>
          </p:blipFill>
          <p:spPr>
            <a:xfrm>
              <a:off x="4057681" y="1099677"/>
              <a:ext cx="7803800" cy="1989296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2B6BEF0-E0E3-B1C3-5856-9F49CC05F1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1297" t="19400" r="22760" b="69165"/>
            <a:stretch/>
          </p:blipFill>
          <p:spPr>
            <a:xfrm>
              <a:off x="4126476" y="148856"/>
              <a:ext cx="7647527" cy="986885"/>
            </a:xfrm>
            <a:prstGeom prst="rect">
              <a:avLst/>
            </a:prstGeom>
          </p:spPr>
        </p:pic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4A17110C-8F33-7596-13D1-CA9C459CF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758" y="466124"/>
            <a:ext cx="11237852" cy="955626"/>
          </a:xfrm>
          <a:solidFill>
            <a:srgbClr val="FFC000"/>
          </a:solidFill>
        </p:spPr>
        <p:txBody>
          <a:bodyPr/>
          <a:lstStyle/>
          <a:p>
            <a:r>
              <a:rPr lang="en-US" dirty="0"/>
              <a:t>Comparison </a:t>
            </a:r>
            <a:r>
              <a:rPr lang="en-US" baseline="30000" dirty="0"/>
              <a:t>18</a:t>
            </a:r>
            <a:r>
              <a:rPr lang="en-US" dirty="0"/>
              <a:t>Ne-</a:t>
            </a:r>
            <a:r>
              <a:rPr lang="en-US" baseline="30000" dirty="0"/>
              <a:t>18</a:t>
            </a:r>
            <a:r>
              <a:rPr lang="en-US" dirty="0"/>
              <a:t>O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45BF0E3-D2FB-DEB9-DB17-3893096484E3}"/>
              </a:ext>
            </a:extLst>
          </p:cNvPr>
          <p:cNvSpPr txBox="1">
            <a:spLocks/>
          </p:cNvSpPr>
          <p:nvPr/>
        </p:nvSpPr>
        <p:spPr>
          <a:xfrm>
            <a:off x="9813364" y="406400"/>
            <a:ext cx="1498603" cy="10170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J</a:t>
            </a:r>
            <a:r>
              <a:rPr lang="en-US" baseline="30000" dirty="0" err="1">
                <a:latin typeface="Symbol" panose="05050102010706020507" pitchFamily="18" charset="2"/>
              </a:rPr>
              <a:t>p</a:t>
            </a:r>
            <a:r>
              <a:rPr lang="en-US" baseline="30000" dirty="0">
                <a:latin typeface="Symbol" panose="05050102010706020507" pitchFamily="18" charset="2"/>
              </a:rPr>
              <a:t> </a:t>
            </a:r>
            <a:r>
              <a:rPr lang="en-US" dirty="0"/>
              <a:t>= 4</a:t>
            </a:r>
            <a:r>
              <a:rPr lang="en-US" baseline="30000" dirty="0"/>
              <a:t>+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0DA821-F5B4-9346-04C7-F4E281F4F0C9}"/>
              </a:ext>
            </a:extLst>
          </p:cNvPr>
          <p:cNvSpPr/>
          <p:nvPr/>
        </p:nvSpPr>
        <p:spPr>
          <a:xfrm>
            <a:off x="435758" y="4765927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093150-EA1D-02B3-8E5C-EE9E643E00EB}"/>
              </a:ext>
            </a:extLst>
          </p:cNvPr>
          <p:cNvSpPr/>
          <p:nvPr/>
        </p:nvSpPr>
        <p:spPr>
          <a:xfrm>
            <a:off x="370446" y="5905290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BC6B16-066E-87ED-D169-55494C34DB7B}"/>
              </a:ext>
            </a:extLst>
          </p:cNvPr>
          <p:cNvSpPr/>
          <p:nvPr/>
        </p:nvSpPr>
        <p:spPr>
          <a:xfrm>
            <a:off x="384960" y="3307244"/>
            <a:ext cx="11303164" cy="316394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335C66-F91E-A68D-33CF-1D7283298078}"/>
              </a:ext>
            </a:extLst>
          </p:cNvPr>
          <p:cNvSpPr txBox="1"/>
          <p:nvPr/>
        </p:nvSpPr>
        <p:spPr>
          <a:xfrm>
            <a:off x="1052521" y="3054532"/>
            <a:ext cx="4761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7.05(10) MeV with </a:t>
            </a:r>
            <a:r>
              <a:rPr lang="en-US" sz="1800" b="1" dirty="0">
                <a:solidFill>
                  <a:srgbClr val="FF0000"/>
                </a:solidFill>
                <a:effectLst/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1800" b="1" baseline="30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800" b="1" baseline="-25000" dirty="0">
                <a:solidFill>
                  <a:srgbClr val="FF0000"/>
                </a:solidFill>
                <a:effectLst/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800" b="1" dirty="0">
                <a:solidFill>
                  <a:srgbClr val="FF0000"/>
                </a:solidFill>
                <a:effectLst/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= 0.5(2) [</a:t>
            </a:r>
            <a:r>
              <a:rPr lang="en-US" sz="1800" b="1" dirty="0" err="1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Harss</a:t>
            </a:r>
            <a:r>
              <a:rPr lang="en-US" sz="18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et al.</a:t>
            </a:r>
            <a:r>
              <a:rPr lang="en-US" sz="1800" b="1" dirty="0">
                <a:solidFill>
                  <a:srgbClr val="FF0000"/>
                </a:solidFill>
                <a:effectLst/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9F7B11-AB47-41F7-DECC-1EA7EE6761D0}"/>
              </a:ext>
            </a:extLst>
          </p:cNvPr>
          <p:cNvSpPr txBox="1"/>
          <p:nvPr/>
        </p:nvSpPr>
        <p:spPr>
          <a:xfrm>
            <a:off x="965200" y="3625850"/>
            <a:ext cx="4705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Could be added but it is not significant to the fit</a:t>
            </a:r>
          </a:p>
        </p:txBody>
      </p:sp>
    </p:spTree>
    <p:extLst>
      <p:ext uri="{BB962C8B-B14F-4D97-AF65-F5344CB8AC3E}">
        <p14:creationId xmlns:p14="http://schemas.microsoft.com/office/powerpoint/2010/main" val="3518077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29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45AF269F-677D-B1DF-B87C-2C4A46780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7" y="252245"/>
            <a:ext cx="11515134" cy="843419"/>
          </a:xfrm>
          <a:solidFill>
            <a:srgbClr val="0070C0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Comparison with  shell model, 4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levels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CDC82F1F-D025-1006-D799-B9EAE1A6593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259311920"/>
                  </p:ext>
                </p:extLst>
              </p:nvPr>
            </p:nvGraphicFramePr>
            <p:xfrm>
              <a:off x="176575" y="1128812"/>
              <a:ext cx="11377039" cy="490284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453453">
                      <a:extLst>
                        <a:ext uri="{9D8B030D-6E8A-4147-A177-3AD203B41FA5}">
                          <a16:colId xmlns:a16="http://schemas.microsoft.com/office/drawing/2014/main" val="4034723503"/>
                        </a:ext>
                      </a:extLst>
                    </a:gridCol>
                    <a:gridCol w="1989087">
                      <a:extLst>
                        <a:ext uri="{9D8B030D-6E8A-4147-A177-3AD203B41FA5}">
                          <a16:colId xmlns:a16="http://schemas.microsoft.com/office/drawing/2014/main" val="703094893"/>
                        </a:ext>
                      </a:extLst>
                    </a:gridCol>
                    <a:gridCol w="1730134">
                      <a:extLst>
                        <a:ext uri="{9D8B030D-6E8A-4147-A177-3AD203B41FA5}">
                          <a16:colId xmlns:a16="http://schemas.microsoft.com/office/drawing/2014/main" val="2070251377"/>
                        </a:ext>
                      </a:extLst>
                    </a:gridCol>
                    <a:gridCol w="2951404">
                      <a:extLst>
                        <a:ext uri="{9D8B030D-6E8A-4147-A177-3AD203B41FA5}">
                          <a16:colId xmlns:a16="http://schemas.microsoft.com/office/drawing/2014/main" val="3344559070"/>
                        </a:ext>
                      </a:extLst>
                    </a:gridCol>
                    <a:gridCol w="601589">
                      <a:extLst>
                        <a:ext uri="{9D8B030D-6E8A-4147-A177-3AD203B41FA5}">
                          <a16:colId xmlns:a16="http://schemas.microsoft.com/office/drawing/2014/main" val="2680729073"/>
                        </a:ext>
                      </a:extLst>
                    </a:gridCol>
                    <a:gridCol w="508862">
                      <a:extLst>
                        <a:ext uri="{9D8B030D-6E8A-4147-A177-3AD203B41FA5}">
                          <a16:colId xmlns:a16="http://schemas.microsoft.com/office/drawing/2014/main" val="4034876628"/>
                        </a:ext>
                      </a:extLst>
                    </a:gridCol>
                    <a:gridCol w="3142510">
                      <a:extLst>
                        <a:ext uri="{9D8B030D-6E8A-4147-A177-3AD203B41FA5}">
                          <a16:colId xmlns:a16="http://schemas.microsoft.com/office/drawing/2014/main" val="2828635742"/>
                        </a:ext>
                      </a:extLst>
                    </a:gridCol>
                  </a:tblGrid>
                  <a:tr h="433628">
                    <a:tc>
                      <a:txBody>
                        <a:bodyPr/>
                        <a:lstStyle/>
                        <a:p>
                          <a:pPr marL="0" marR="0" indent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Experiment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Shell Model</a:t>
                          </a:r>
                          <a:endParaRPr lang="en-US" sz="20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58505651"/>
                      </a:ext>
                    </a:extLst>
                  </a:tr>
                  <a:tr h="433628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it-IT" sz="2000" kern="5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J</a:t>
                          </a:r>
                          <a:r>
                            <a:rPr lang="it-IT" sz="2000" kern="50" baseline="30000">
                              <a:effectLst/>
                              <a:latin typeface="Symbol" panose="05050102010706020507" pitchFamily="18" charset="2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p</a:t>
                          </a:r>
                          <a:endParaRPr lang="en-US" sz="20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 dirty="0" err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sz="2000" kern="0" baseline="-25000" dirty="0" err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exc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>
                              <a:effectLst/>
                              <a:latin typeface="Symbol" panose="05050102010706020507" pitchFamily="18" charset="2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q</a:t>
                          </a:r>
                          <a:r>
                            <a:rPr lang="en-US" sz="20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000" kern="0" baseline="-25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20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 dirty="0" err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sz="2000" kern="0" baseline="-25000" dirty="0" err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exc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mbria Math" panose="02040503050406030204" pitchFamily="18" charset="0"/>
                            </a:rPr>
                            <a:t>ℏ𝜔</a:t>
                          </a:r>
                          <a:endParaRPr lang="en-US" sz="20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it-IT" sz="2000" kern="5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N</a:t>
                          </a:r>
                          <a:endParaRPr lang="en-US" sz="20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SF</a:t>
                          </a:r>
                          <a:endParaRPr lang="en-US" sz="20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9839699"/>
                      </a:ext>
                    </a:extLst>
                  </a:tr>
                  <a:tr h="433628">
                    <a:tc>
                      <a:txBody>
                        <a:bodyPr/>
                        <a:lstStyle/>
                        <a:p>
                          <a:pPr marL="0" marR="0" indent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it-IT" sz="2000" kern="5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20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(MeV)</a:t>
                          </a:r>
                          <a:endParaRPr lang="en-US" sz="20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(MeV)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it-IT" sz="2000" kern="5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54425182"/>
                      </a:ext>
                    </a:extLst>
                  </a:tr>
                  <a:tr h="399186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[15, 19]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3.5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0.43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09219999"/>
                      </a:ext>
                    </a:extLst>
                  </a:tr>
                  <a:tr h="427607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kern="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sSubSup>
                                  <m:sSubSupPr>
                                    <m:ctrlPr>
                                      <a:rPr lang="en-US" sz="1800" i="1" kern="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800" i="1" kern="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8.16</m:t>
                                    </m:r>
                                  </m:e>
                                  <m:sub>
                                    <m:r>
                                      <a:rPr lang="en-US" sz="1800" i="1" kern="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−1.1</m:t>
                                    </m:r>
                                  </m:sub>
                                  <m:sup>
                                    <m:r>
                                      <a:rPr lang="en-US" sz="1800" i="1" kern="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+0.05</m:t>
                                    </m:r>
                                  </m:sup>
                                </m:sSubSup>
                                <m:r>
                                  <a:rPr lang="en-US" sz="1800" i="1" kern="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8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(0.8(3))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7.9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0.54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71543730"/>
                      </a:ext>
                    </a:extLst>
                  </a:tr>
                  <a:tr h="399186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</a:pPr>
                          <a:endParaRPr lang="en-US" sz="18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</a:pPr>
                          <a:endParaRPr lang="en-US" sz="18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9.02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0.57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85006936"/>
                      </a:ext>
                    </a:extLst>
                  </a:tr>
                  <a:tr h="399186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</a:pPr>
                          <a:endParaRPr lang="en-US" sz="18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10.2, 10.3, 11, 11.2, 11.8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&lt;0.01, 0.02, &lt;0.01, 0.03, &lt;0.01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64194170"/>
                      </a:ext>
                    </a:extLst>
                  </a:tr>
                  <a:tr h="399186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11.2, 11.6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&lt;0.01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20295090"/>
                      </a:ext>
                    </a:extLst>
                  </a:tr>
                  <a:tr h="399186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</a:pPr>
                          <a:endParaRPr lang="en-US" sz="18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</a:pPr>
                          <a:endParaRPr lang="en-US" sz="18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12.2, 12.5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&lt;0.01, &lt;0.01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24340185"/>
                      </a:ext>
                    </a:extLst>
                  </a:tr>
                  <a:tr h="399186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13.3(3)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kern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0.37(4)</a:t>
                          </a:r>
                          <a:endParaRPr lang="en-US" sz="18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12.8, 12.9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&lt;0.01, 0.02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78457836"/>
                      </a:ext>
                    </a:extLst>
                  </a:tr>
                  <a:tr h="779235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14.2(2)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0.14(10)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13.1, 14.2, 14.5, 14.7, 15.1, 15.4, 15.9, 16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&lt;0.01</a:t>
                          </a:r>
                          <a:endParaRPr lang="en-US" sz="18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7455751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CDC82F1F-D025-1006-D799-B9EAE1A6593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259311920"/>
                  </p:ext>
                </p:extLst>
              </p:nvPr>
            </p:nvGraphicFramePr>
            <p:xfrm>
              <a:off x="176575" y="1128812"/>
              <a:ext cx="11377039" cy="490284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453453">
                      <a:extLst>
                        <a:ext uri="{9D8B030D-6E8A-4147-A177-3AD203B41FA5}">
                          <a16:colId xmlns:a16="http://schemas.microsoft.com/office/drawing/2014/main" val="4034723503"/>
                        </a:ext>
                      </a:extLst>
                    </a:gridCol>
                    <a:gridCol w="1989087">
                      <a:extLst>
                        <a:ext uri="{9D8B030D-6E8A-4147-A177-3AD203B41FA5}">
                          <a16:colId xmlns:a16="http://schemas.microsoft.com/office/drawing/2014/main" val="703094893"/>
                        </a:ext>
                      </a:extLst>
                    </a:gridCol>
                    <a:gridCol w="1730134">
                      <a:extLst>
                        <a:ext uri="{9D8B030D-6E8A-4147-A177-3AD203B41FA5}">
                          <a16:colId xmlns:a16="http://schemas.microsoft.com/office/drawing/2014/main" val="2070251377"/>
                        </a:ext>
                      </a:extLst>
                    </a:gridCol>
                    <a:gridCol w="2951404">
                      <a:extLst>
                        <a:ext uri="{9D8B030D-6E8A-4147-A177-3AD203B41FA5}">
                          <a16:colId xmlns:a16="http://schemas.microsoft.com/office/drawing/2014/main" val="3344559070"/>
                        </a:ext>
                      </a:extLst>
                    </a:gridCol>
                    <a:gridCol w="601589">
                      <a:extLst>
                        <a:ext uri="{9D8B030D-6E8A-4147-A177-3AD203B41FA5}">
                          <a16:colId xmlns:a16="http://schemas.microsoft.com/office/drawing/2014/main" val="2680729073"/>
                        </a:ext>
                      </a:extLst>
                    </a:gridCol>
                    <a:gridCol w="508862">
                      <a:extLst>
                        <a:ext uri="{9D8B030D-6E8A-4147-A177-3AD203B41FA5}">
                          <a16:colId xmlns:a16="http://schemas.microsoft.com/office/drawing/2014/main" val="4034876628"/>
                        </a:ext>
                      </a:extLst>
                    </a:gridCol>
                    <a:gridCol w="3142510">
                      <a:extLst>
                        <a:ext uri="{9D8B030D-6E8A-4147-A177-3AD203B41FA5}">
                          <a16:colId xmlns:a16="http://schemas.microsoft.com/office/drawing/2014/main" val="2828635742"/>
                        </a:ext>
                      </a:extLst>
                    </a:gridCol>
                  </a:tblGrid>
                  <a:tr h="433628">
                    <a:tc>
                      <a:txBody>
                        <a:bodyPr/>
                        <a:lstStyle/>
                        <a:p>
                          <a:pPr marL="0" marR="0" indent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Experiment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Shell Model</a:t>
                          </a:r>
                          <a:endParaRPr lang="en-US" sz="20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58505651"/>
                      </a:ext>
                    </a:extLst>
                  </a:tr>
                  <a:tr h="433628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it-IT" sz="2000" kern="5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J</a:t>
                          </a:r>
                          <a:r>
                            <a:rPr lang="it-IT" sz="2000" kern="50" baseline="30000">
                              <a:effectLst/>
                              <a:latin typeface="Symbol" panose="05050102010706020507" pitchFamily="18" charset="2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p</a:t>
                          </a:r>
                          <a:endParaRPr lang="en-US" sz="20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 dirty="0" err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sz="2000" kern="0" baseline="-25000" dirty="0" err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exc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>
                              <a:effectLst/>
                              <a:latin typeface="Symbol" panose="05050102010706020507" pitchFamily="18" charset="2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q</a:t>
                          </a:r>
                          <a:r>
                            <a:rPr lang="en-US" sz="20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000" kern="0" baseline="-25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20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 dirty="0" err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sz="2000" kern="0" baseline="-25000" dirty="0" err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exc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mbria Math" panose="02040503050406030204" pitchFamily="18" charset="0"/>
                            </a:rPr>
                            <a:t>ℏ𝜔</a:t>
                          </a:r>
                          <a:endParaRPr lang="en-US" sz="20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it-IT" sz="2000" kern="5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N</a:t>
                          </a:r>
                          <a:endParaRPr lang="en-US" sz="20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SF</a:t>
                          </a:r>
                          <a:endParaRPr lang="en-US" sz="20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9839699"/>
                      </a:ext>
                    </a:extLst>
                  </a:tr>
                  <a:tr h="433628">
                    <a:tc>
                      <a:txBody>
                        <a:bodyPr/>
                        <a:lstStyle/>
                        <a:p>
                          <a:pPr marL="0" marR="0" indent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it-IT" sz="2000" kern="5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20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(MeV)</a:t>
                          </a:r>
                          <a:endParaRPr lang="en-US" sz="20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(MeV)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it-IT" sz="2000" kern="5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kern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20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54425182"/>
                      </a:ext>
                    </a:extLst>
                  </a:tr>
                  <a:tr h="399186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[15, 19]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3.5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0.43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09219999"/>
                      </a:ext>
                    </a:extLst>
                  </a:tr>
                  <a:tr h="427607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l="-22630" t="-398571" r="-448930" b="-68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(0.8(3))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7.9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0.54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71543730"/>
                      </a:ext>
                    </a:extLst>
                  </a:tr>
                  <a:tr h="399186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</a:pPr>
                          <a:endParaRPr lang="en-US" sz="18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</a:pPr>
                          <a:endParaRPr lang="en-US" sz="18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9.02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0.57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85006936"/>
                      </a:ext>
                    </a:extLst>
                  </a:tr>
                  <a:tr h="399186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</a:pPr>
                          <a:endParaRPr lang="en-US" sz="18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10.2, 10.3, 11, 11.2, 11.8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&lt;0.01, 0.02, &lt;0.01, 0.03, &lt;0.01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64194170"/>
                      </a:ext>
                    </a:extLst>
                  </a:tr>
                  <a:tr h="399186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11.2, 11.6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&lt;0.01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20295090"/>
                      </a:ext>
                    </a:extLst>
                  </a:tr>
                  <a:tr h="399186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</a:pPr>
                          <a:endParaRPr lang="en-US" sz="18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</a:pPr>
                          <a:endParaRPr lang="en-US" sz="18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12.2, 12.5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&lt;0.01, &lt;0.01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24340185"/>
                      </a:ext>
                    </a:extLst>
                  </a:tr>
                  <a:tr h="399186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13.3(3)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kern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0.37(4)</a:t>
                          </a:r>
                          <a:endParaRPr lang="en-US" sz="18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12.8, 12.9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&lt;0.01, 0.02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78457836"/>
                      </a:ext>
                    </a:extLst>
                  </a:tr>
                  <a:tr h="779235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1800" kern="0" baseline="300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14.2(2)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0.14(10)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13.1, 14.2, 14.5, 14.7, 15.1, 15.4, 15.9, 16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1800" kern="5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&lt;0.01</a:t>
                          </a:r>
                          <a:endParaRPr lang="en-US" sz="18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7455751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264801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4858D-97C1-EAF3-65BC-2193F333A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213" y="60965"/>
            <a:ext cx="11532823" cy="1017059"/>
          </a:xfrm>
          <a:solidFill>
            <a:srgbClr val="FFC000"/>
          </a:solidFill>
        </p:spPr>
        <p:txBody>
          <a:bodyPr/>
          <a:lstStyle/>
          <a:p>
            <a:r>
              <a:rPr lang="en-US" dirty="0"/>
              <a:t>Comparison </a:t>
            </a:r>
            <a:r>
              <a:rPr lang="en-US" baseline="30000" dirty="0"/>
              <a:t>18</a:t>
            </a:r>
            <a:r>
              <a:rPr lang="en-US" dirty="0"/>
              <a:t>Ne-</a:t>
            </a:r>
            <a:r>
              <a:rPr lang="en-US" baseline="30000" dirty="0"/>
              <a:t>18</a:t>
            </a:r>
            <a:r>
              <a:rPr lang="en-US" dirty="0"/>
              <a:t>O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6AF7C7E-91FC-DBFE-5BF6-C1F5A86AFE01}"/>
              </a:ext>
            </a:extLst>
          </p:cNvPr>
          <p:cNvGrpSpPr/>
          <p:nvPr/>
        </p:nvGrpSpPr>
        <p:grpSpPr>
          <a:xfrm>
            <a:off x="161365" y="1064875"/>
            <a:ext cx="12072470" cy="4654607"/>
            <a:chOff x="5812850" y="3582943"/>
            <a:chExt cx="5913485" cy="219307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4F1FA32-0DE4-7F6D-5F24-0D2C8F6CA6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1577" t="19402" r="22673" b="69469"/>
            <a:stretch/>
          </p:blipFill>
          <p:spPr>
            <a:xfrm>
              <a:off x="5890568" y="3582943"/>
              <a:ext cx="5780156" cy="728559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034D942-2675-2535-3107-5D7B7DE353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8559" t="73208" r="29953" b="10460"/>
            <a:stretch/>
          </p:blipFill>
          <p:spPr>
            <a:xfrm>
              <a:off x="5812850" y="4306189"/>
              <a:ext cx="5913485" cy="1469829"/>
            </a:xfrm>
            <a:prstGeom prst="rect">
              <a:avLst/>
            </a:prstGeom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FA6DB13F-C473-D1CD-1D41-858665B7E64C}"/>
              </a:ext>
            </a:extLst>
          </p:cNvPr>
          <p:cNvSpPr txBox="1">
            <a:spLocks/>
          </p:cNvSpPr>
          <p:nvPr/>
        </p:nvSpPr>
        <p:spPr>
          <a:xfrm>
            <a:off x="9813364" y="47816"/>
            <a:ext cx="1498603" cy="10170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J</a:t>
            </a:r>
            <a:r>
              <a:rPr lang="en-US" baseline="30000" dirty="0" err="1">
                <a:latin typeface="Symbol" panose="05050102010706020507" pitchFamily="18" charset="2"/>
              </a:rPr>
              <a:t>p</a:t>
            </a:r>
            <a:r>
              <a:rPr lang="en-US" baseline="30000" dirty="0">
                <a:latin typeface="Symbol" panose="05050102010706020507" pitchFamily="18" charset="2"/>
              </a:rPr>
              <a:t> </a:t>
            </a:r>
            <a:r>
              <a:rPr lang="en-US" dirty="0"/>
              <a:t>= 5</a:t>
            </a:r>
            <a:r>
              <a:rPr lang="en-US" baseline="30000" dirty="0"/>
              <a:t>-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6433CD-E639-242E-8A64-90BBB688F1ED}"/>
              </a:ext>
            </a:extLst>
          </p:cNvPr>
          <p:cNvSpPr/>
          <p:nvPr/>
        </p:nvSpPr>
        <p:spPr>
          <a:xfrm>
            <a:off x="457530" y="3829757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4B395E-C849-30CC-B48B-118F74B8DF00}"/>
              </a:ext>
            </a:extLst>
          </p:cNvPr>
          <p:cNvSpPr/>
          <p:nvPr/>
        </p:nvSpPr>
        <p:spPr>
          <a:xfrm>
            <a:off x="435758" y="4599013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DC87BF-3DC1-C95A-4A76-D0E5FA301A99}"/>
              </a:ext>
            </a:extLst>
          </p:cNvPr>
          <p:cNvSpPr/>
          <p:nvPr/>
        </p:nvSpPr>
        <p:spPr>
          <a:xfrm>
            <a:off x="392213" y="4940094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3CC194-1A16-15FB-40D7-FA51CF76E9BC}"/>
              </a:ext>
            </a:extLst>
          </p:cNvPr>
          <p:cNvSpPr/>
          <p:nvPr/>
        </p:nvSpPr>
        <p:spPr>
          <a:xfrm>
            <a:off x="457530" y="2762960"/>
            <a:ext cx="11303164" cy="316394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56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29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45AF269F-677D-B1DF-B87C-2C4A46780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6" y="76201"/>
            <a:ext cx="11515134" cy="956224"/>
          </a:xfrm>
          <a:solidFill>
            <a:srgbClr val="0070C0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Comparison with  shell model, 5</a:t>
            </a:r>
            <a:r>
              <a:rPr lang="en-US" baseline="30000" dirty="0">
                <a:solidFill>
                  <a:schemeClr val="bg1"/>
                </a:solidFill>
              </a:rPr>
              <a:t>-</a:t>
            </a:r>
            <a:r>
              <a:rPr lang="en-US" dirty="0">
                <a:solidFill>
                  <a:schemeClr val="bg1"/>
                </a:solidFill>
              </a:rPr>
              <a:t> levels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6C720AF-BEF0-5E3D-EA05-EE7EE3E70D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6995799"/>
              </p:ext>
            </p:extLst>
          </p:nvPr>
        </p:nvGraphicFramePr>
        <p:xfrm>
          <a:off x="182878" y="983771"/>
          <a:ext cx="11430981" cy="5054195"/>
        </p:xfrm>
        <a:graphic>
          <a:graphicData uri="http://schemas.openxmlformats.org/drawingml/2006/table">
            <a:tbl>
              <a:tblPr firstRow="1" firstCol="1" bandRow="1"/>
              <a:tblGrid>
                <a:gridCol w="455603">
                  <a:extLst>
                    <a:ext uri="{9D8B030D-6E8A-4147-A177-3AD203B41FA5}">
                      <a16:colId xmlns:a16="http://schemas.microsoft.com/office/drawing/2014/main" val="3949226994"/>
                    </a:ext>
                  </a:extLst>
                </a:gridCol>
                <a:gridCol w="1998518">
                  <a:extLst>
                    <a:ext uri="{9D8B030D-6E8A-4147-A177-3AD203B41FA5}">
                      <a16:colId xmlns:a16="http://schemas.microsoft.com/office/drawing/2014/main" val="712739171"/>
                    </a:ext>
                  </a:extLst>
                </a:gridCol>
                <a:gridCol w="2149412">
                  <a:extLst>
                    <a:ext uri="{9D8B030D-6E8A-4147-A177-3AD203B41FA5}">
                      <a16:colId xmlns:a16="http://schemas.microsoft.com/office/drawing/2014/main" val="3879024100"/>
                    </a:ext>
                  </a:extLst>
                </a:gridCol>
                <a:gridCol w="2554321">
                  <a:extLst>
                    <a:ext uri="{9D8B030D-6E8A-4147-A177-3AD203B41FA5}">
                      <a16:colId xmlns:a16="http://schemas.microsoft.com/office/drawing/2014/main" val="78236175"/>
                    </a:ext>
                  </a:extLst>
                </a:gridCol>
                <a:gridCol w="604441">
                  <a:extLst>
                    <a:ext uri="{9D8B030D-6E8A-4147-A177-3AD203B41FA5}">
                      <a16:colId xmlns:a16="http://schemas.microsoft.com/office/drawing/2014/main" val="604358867"/>
                    </a:ext>
                  </a:extLst>
                </a:gridCol>
                <a:gridCol w="511276">
                  <a:extLst>
                    <a:ext uri="{9D8B030D-6E8A-4147-A177-3AD203B41FA5}">
                      <a16:colId xmlns:a16="http://schemas.microsoft.com/office/drawing/2014/main" val="1046008091"/>
                    </a:ext>
                  </a:extLst>
                </a:gridCol>
                <a:gridCol w="3157410">
                  <a:extLst>
                    <a:ext uri="{9D8B030D-6E8A-4147-A177-3AD203B41FA5}">
                      <a16:colId xmlns:a16="http://schemas.microsoft.com/office/drawing/2014/main" val="397045910"/>
                    </a:ext>
                  </a:extLst>
                </a:gridCol>
              </a:tblGrid>
              <a:tr h="413461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Experiment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Shell Model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439343"/>
                  </a:ext>
                </a:extLst>
              </a:tr>
              <a:tr h="41346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kern="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it-IT" sz="1800" kern="50" baseline="30000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kern="0" baseline="-25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kern="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kern="0" baseline="-25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ℏ𝜔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kern="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SF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4844739"/>
                  </a:ext>
                </a:extLst>
              </a:tr>
              <a:tr h="413461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kern="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(MeV)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(MeV)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kern="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8566811"/>
                  </a:ext>
                </a:extLst>
              </a:tr>
              <a:tr h="38062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7.9*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[9,18]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7.8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0.32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2527412"/>
                  </a:ext>
                </a:extLst>
              </a:tr>
              <a:tr h="38062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8.1*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[9,18]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8.4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0.36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271850"/>
                  </a:ext>
                </a:extLst>
              </a:tr>
              <a:tr h="38062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9.7*</a:t>
                      </a:r>
                      <a:r>
                        <a:rPr lang="en-US" sz="18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[18]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9.6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&lt;0.01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4721512"/>
                  </a:ext>
                </a:extLst>
              </a:tr>
              <a:tr h="38062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11.31(4)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0.03(2)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11.8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7129621"/>
                  </a:ext>
                </a:extLst>
              </a:tr>
              <a:tr h="38823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12.4, 12.7,13.3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&lt;=0.01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2403467"/>
                  </a:ext>
                </a:extLst>
              </a:tr>
              <a:tr h="38062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12.9(2)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0.5(1)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13.8, 14.1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0.05, 0.02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2380879"/>
                  </a:ext>
                </a:extLst>
              </a:tr>
              <a:tr h="38062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13.79(8), 14.6(7)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0.14(1), 0.3(2)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13.7, 14.3, 14.7,14.9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&lt;0.01, 0.02, 0.04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861075"/>
                  </a:ext>
                </a:extLst>
              </a:tr>
              <a:tr h="38062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14.9(1)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0.03(2)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14.6, 14.7,15.2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&lt;0.01, 0.02,0.02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0302031"/>
                  </a:ext>
                </a:extLst>
              </a:tr>
              <a:tr h="38062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13.9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0479760"/>
                  </a:ext>
                </a:extLst>
              </a:tr>
              <a:tr h="38062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15.2,15.3,15.5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0.01, &lt;0.01, 0.08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8958490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61B2E2E7-3F01-199F-0C03-4E4E36F5981E}"/>
              </a:ext>
            </a:extLst>
          </p:cNvPr>
          <p:cNvSpPr/>
          <p:nvPr/>
        </p:nvSpPr>
        <p:spPr>
          <a:xfrm>
            <a:off x="293175" y="4255013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E6AE9D2-748A-E94D-EE09-8D45647C371B}"/>
              </a:ext>
            </a:extLst>
          </p:cNvPr>
          <p:cNvSpPr/>
          <p:nvPr/>
        </p:nvSpPr>
        <p:spPr>
          <a:xfrm>
            <a:off x="249631" y="4609130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32E6E9-3CD3-1D54-21F6-6AEED46796B2}"/>
              </a:ext>
            </a:extLst>
          </p:cNvPr>
          <p:cNvSpPr txBox="1"/>
          <p:nvPr/>
        </p:nvSpPr>
        <p:spPr>
          <a:xfrm>
            <a:off x="156080" y="6151367"/>
            <a:ext cx="61895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kern="5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[9] </a:t>
            </a:r>
            <a:r>
              <a:rPr lang="en-US" sz="1800" kern="5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18</a:t>
            </a:r>
            <a:r>
              <a:rPr lang="en-US" sz="1800" kern="5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O, </a:t>
            </a:r>
            <a:r>
              <a:rPr lang="fr-C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W. von </a:t>
            </a:r>
            <a:r>
              <a:rPr lang="fr-CA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Oertzen</a:t>
            </a:r>
            <a:r>
              <a:rPr lang="fr-C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et al., </a:t>
            </a:r>
            <a:r>
              <a:rPr lang="fr-CA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Eur</a:t>
            </a:r>
            <a:r>
              <a:rPr lang="fr-C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Phys. J. A </a:t>
            </a:r>
            <a:r>
              <a:rPr lang="fr-CA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43</a:t>
            </a:r>
            <a:r>
              <a:rPr lang="fr-C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17–33 (2010) </a:t>
            </a:r>
            <a:endParaRPr lang="en-US" sz="1800" kern="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[18] </a:t>
            </a:r>
            <a:r>
              <a:rPr lang="en-US" sz="1800" kern="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18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O, D. R. Tilley et al.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Nucl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Phys. A </a:t>
            </a:r>
            <a:r>
              <a:rPr lang="en-US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595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1-170 (1995)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41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2C86AC-1C17-4A54-65B1-59A85ADA2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720" y="853895"/>
            <a:ext cx="10264697" cy="1001904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981E3-8945-BD5F-44AE-35B9EF14F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422" y="2334392"/>
            <a:ext cx="5171473" cy="756562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3000" dirty="0"/>
              <a:t>A lot of experimental work exists on </a:t>
            </a:r>
            <a:r>
              <a:rPr lang="en-US" sz="3000" b="1" baseline="30000" dirty="0">
                <a:solidFill>
                  <a:srgbClr val="FF0000"/>
                </a:solidFill>
              </a:rPr>
              <a:t>18</a:t>
            </a:r>
            <a:r>
              <a:rPr lang="en-US" sz="3000" b="1" dirty="0">
                <a:solidFill>
                  <a:srgbClr val="FF0000"/>
                </a:solidFill>
              </a:rPr>
              <a:t>O </a:t>
            </a:r>
            <a:r>
              <a:rPr lang="en-US" sz="3000" dirty="0"/>
              <a:t>(up to E</a:t>
            </a:r>
            <a:r>
              <a:rPr lang="en-US" sz="3000" baseline="-25000" dirty="0"/>
              <a:t>x </a:t>
            </a:r>
            <a:r>
              <a:rPr lang="en-US" sz="3000" dirty="0">
                <a:latin typeface="Matura MT Script Capitals" panose="03020802060602070202" pitchFamily="66" charset="0"/>
              </a:rPr>
              <a:t>≈</a:t>
            </a:r>
            <a:r>
              <a:rPr lang="en-US" sz="3000" dirty="0"/>
              <a:t>15 MeV)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686917-C0A1-0095-438A-27AEB7184D46}"/>
              </a:ext>
            </a:extLst>
          </p:cNvPr>
          <p:cNvSpPr txBox="1"/>
          <p:nvPr/>
        </p:nvSpPr>
        <p:spPr>
          <a:xfrm>
            <a:off x="1127146" y="3576447"/>
            <a:ext cx="53345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>
              <a:spcBef>
                <a:spcPts val="0"/>
              </a:spcBef>
            </a:pPr>
            <a:r>
              <a:rPr lang="fr-CA" b="1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M. L. Avila et al., Phys. </a:t>
            </a:r>
            <a:r>
              <a:rPr lang="fr-FR" b="1" kern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</a:t>
            </a:r>
            <a:r>
              <a:rPr lang="fr-FR" b="1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 90, 024327 (2014) </a:t>
            </a:r>
            <a:endParaRPr lang="en-US" b="1" kern="5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S.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Pirrie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 Phys.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 </a:t>
            </a:r>
            <a:r>
              <a:rPr lang="fr-CA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102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064315 (2020)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S.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Pirrie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Phys. J A </a:t>
            </a:r>
            <a:r>
              <a:rPr lang="fr-CA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57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150 (2021)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E.D. Johnson et al., </a:t>
            </a:r>
            <a:r>
              <a:rPr lang="fr-FR" sz="1800" kern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Eur</a:t>
            </a:r>
            <a:r>
              <a:rPr lang="fr-FR" sz="18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Phys. J. A </a:t>
            </a:r>
            <a:r>
              <a:rPr lang="fr-FR" sz="1800" b="1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42</a:t>
            </a:r>
            <a:r>
              <a:rPr lang="fr-FR" sz="18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135–139 (2009)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W. von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Oertzen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al.,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Phys. J. A </a:t>
            </a:r>
            <a:r>
              <a:rPr lang="fr-CA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43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17–33 (2010) 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Yang et al.  </a:t>
            </a: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Phys. </a:t>
            </a:r>
            <a:r>
              <a:rPr lang="fr-FR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</a:t>
            </a: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 </a:t>
            </a:r>
            <a:r>
              <a:rPr lang="fr-FR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99</a:t>
            </a: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064315 (2019)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A. </a:t>
            </a:r>
            <a:r>
              <a:rPr lang="fr-FR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Cunsolo</a:t>
            </a: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 Phys. </a:t>
            </a:r>
            <a:r>
              <a:rPr lang="es-E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Rev. C </a:t>
            </a:r>
            <a:r>
              <a:rPr lang="es-ES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24</a:t>
            </a:r>
            <a:r>
              <a:rPr lang="es-E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476 (1981)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es-E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A. Osman, A.A. Farra </a:t>
            </a:r>
            <a:r>
              <a:rPr lang="es-E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</a:t>
            </a:r>
            <a:r>
              <a:rPr lang="es-E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Nuovo</a:t>
            </a:r>
            <a:r>
              <a:rPr lang="es-E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Cimento, </a:t>
            </a:r>
            <a:r>
              <a:rPr lang="es-E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</a:t>
            </a:r>
            <a:r>
              <a:rPr lang="es-E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103</a:t>
            </a:r>
            <a:r>
              <a:rPr lang="es-E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N12, 1693 (1990)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G.L Morgan et al. </a:t>
            </a:r>
            <a:r>
              <a:rPr lang="fr-FR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Nucl</a:t>
            </a: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Phys. A </a:t>
            </a:r>
            <a:r>
              <a:rPr lang="fr-FR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148</a:t>
            </a: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480 (1970)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G.L. Morgan et al. Phys. </a:t>
            </a:r>
            <a:r>
              <a:rPr lang="fr-FR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Lett</a:t>
            </a: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B </a:t>
            </a:r>
            <a:r>
              <a:rPr lang="fr-FR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23</a:t>
            </a: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353 (1970)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6F6FB-F61B-5945-A198-F95F769CD23E}"/>
              </a:ext>
            </a:extLst>
          </p:cNvPr>
          <p:cNvSpPr txBox="1"/>
          <p:nvPr/>
        </p:nvSpPr>
        <p:spPr>
          <a:xfrm>
            <a:off x="6565611" y="2183640"/>
            <a:ext cx="48722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3000" b="1" baseline="30000" dirty="0">
                <a:solidFill>
                  <a:srgbClr val="FF0000"/>
                </a:solidFill>
              </a:rPr>
              <a:t>18</a:t>
            </a:r>
            <a:r>
              <a:rPr lang="en-US" sz="3000" b="1" dirty="0">
                <a:solidFill>
                  <a:srgbClr val="FF0000"/>
                </a:solidFill>
              </a:rPr>
              <a:t>Ne </a:t>
            </a:r>
            <a:r>
              <a:rPr lang="en-US" sz="3000" dirty="0"/>
              <a:t>has been studied only at the low excitation energies interesting for astrophysics (E</a:t>
            </a:r>
            <a:r>
              <a:rPr lang="en-US" sz="3000" baseline="-25000" dirty="0"/>
              <a:t>x</a:t>
            </a:r>
            <a:r>
              <a:rPr lang="en-US" sz="3000" dirty="0"/>
              <a:t>&lt; 8 MeV)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D31373-85FE-9F67-3D3D-4181F2FDB0D7}"/>
              </a:ext>
            </a:extLst>
          </p:cNvPr>
          <p:cNvSpPr txBox="1"/>
          <p:nvPr/>
        </p:nvSpPr>
        <p:spPr>
          <a:xfrm>
            <a:off x="6603447" y="4166068"/>
            <a:ext cx="50633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>
              <a:spcBef>
                <a:spcPts val="0"/>
              </a:spcBef>
            </a:pP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W.R. Falk et al. </a:t>
            </a:r>
            <a:r>
              <a:rPr lang="fr-FR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Nucl</a:t>
            </a: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Phys. A </a:t>
            </a:r>
            <a:r>
              <a:rPr lang="fr-FR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157</a:t>
            </a: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241 (1970)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S.H. Park et al. 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Phys.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 </a:t>
            </a:r>
            <a:r>
              <a:rPr lang="fr-CA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59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1182 (1999)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fr-CA" sz="1800" kern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Changbo</a:t>
            </a:r>
            <a:r>
              <a:rPr lang="fr-CA" sz="1800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Fu et al., Phys. </a:t>
            </a:r>
            <a:r>
              <a:rPr lang="en-US" sz="1800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Rev. C </a:t>
            </a:r>
            <a:r>
              <a:rPr lang="en-US" sz="1800" b="1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77</a:t>
            </a:r>
            <a:r>
              <a:rPr lang="en-US" sz="1800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064314 (2008)</a:t>
            </a:r>
            <a:endParaRPr lang="en-US" sz="1800" kern="5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D. R. Tilley et al.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Nucl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Phys. A </a:t>
            </a:r>
            <a:r>
              <a:rPr lang="en-US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595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1-170 (1995) 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A.V. Nero et al. Phys. </a:t>
            </a:r>
            <a:r>
              <a:rPr lang="fr-FR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</a:t>
            </a: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 </a:t>
            </a:r>
            <a:r>
              <a:rPr lang="fr-FR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24</a:t>
            </a:r>
            <a:r>
              <a:rPr lang="fr-FR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1864 (1981) 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K.I. Hahn et al., Phys.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 </a:t>
            </a:r>
            <a:r>
              <a:rPr lang="fr-CA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54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1999 (1996) 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R. J.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Charity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al., Phys.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 </a:t>
            </a:r>
            <a:r>
              <a:rPr lang="fr-CA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99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044304 (2019)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J.J. He et al.,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Phys. J. A </a:t>
            </a:r>
            <a:r>
              <a:rPr lang="fr-CA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47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67 (2011) 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spcBef>
                <a:spcPts val="0"/>
              </a:spcBef>
            </a:pP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</a:t>
            </a:r>
            <a:r>
              <a:rPr lang="fr-CA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Harss</a:t>
            </a:r>
            <a:r>
              <a:rPr lang="fr-CA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 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Phys. Rev. C </a:t>
            </a:r>
            <a:r>
              <a:rPr lang="en-US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65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035803 (2002)</a:t>
            </a: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1310B2-5FED-DC8C-3194-F41C3F3FD7CD}"/>
              </a:ext>
            </a:extLst>
          </p:cNvPr>
          <p:cNvSpPr txBox="1"/>
          <p:nvPr/>
        </p:nvSpPr>
        <p:spPr>
          <a:xfrm>
            <a:off x="1018149" y="3945779"/>
            <a:ext cx="5443547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-</a:t>
            </a:r>
            <a:r>
              <a:rPr lang="en-US" sz="2400" baseline="30000" dirty="0"/>
              <a:t>18</a:t>
            </a:r>
            <a:r>
              <a:rPr lang="en-US" sz="2400" dirty="0"/>
              <a:t>O studied at FSU with TTIK technique </a:t>
            </a:r>
          </a:p>
          <a:p>
            <a:r>
              <a:rPr lang="en-US" sz="2400" dirty="0"/>
              <a:t>-Resonant elastic scattering of </a:t>
            </a:r>
            <a:r>
              <a:rPr lang="en-US" sz="2400" baseline="30000" dirty="0"/>
              <a:t>14</a:t>
            </a:r>
            <a:r>
              <a:rPr lang="en-US" sz="2400" dirty="0"/>
              <a:t>C on </a:t>
            </a:r>
            <a:r>
              <a:rPr lang="en-US" sz="2400" baseline="30000" dirty="0"/>
              <a:t>4</a:t>
            </a:r>
            <a:r>
              <a:rPr lang="en-US" sz="2400" dirty="0"/>
              <a:t>He</a:t>
            </a:r>
          </a:p>
          <a:p>
            <a:r>
              <a:rPr lang="en-US" sz="2400" dirty="0"/>
              <a:t>-Excitation energy range 8-15 MeV</a:t>
            </a:r>
          </a:p>
          <a:p>
            <a:r>
              <a:rPr lang="en-US" sz="2400" dirty="0"/>
              <a:t>-High statistics </a:t>
            </a:r>
          </a:p>
          <a:p>
            <a:r>
              <a:rPr lang="en-US" sz="2400" dirty="0"/>
              <a:t>-Extensive R-matrix analysis </a:t>
            </a:r>
          </a:p>
          <a:p>
            <a:r>
              <a:rPr lang="en-US" sz="2400" dirty="0"/>
              <a:t>-Provides good starting parameters for the </a:t>
            </a:r>
            <a:r>
              <a:rPr lang="en-US" sz="2400" baseline="30000" dirty="0"/>
              <a:t>18</a:t>
            </a:r>
            <a:r>
              <a:rPr lang="en-US" sz="2400" dirty="0"/>
              <a:t>Ne analysis</a:t>
            </a:r>
          </a:p>
        </p:txBody>
      </p:sp>
    </p:spTree>
    <p:extLst>
      <p:ext uri="{BB962C8B-B14F-4D97-AF65-F5344CB8AC3E}">
        <p14:creationId xmlns:p14="http://schemas.microsoft.com/office/powerpoint/2010/main" val="89776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80B1E4F-E79A-DD8F-CC1B-164775561B89}"/>
              </a:ext>
            </a:extLst>
          </p:cNvPr>
          <p:cNvGrpSpPr/>
          <p:nvPr/>
        </p:nvGrpSpPr>
        <p:grpSpPr>
          <a:xfrm>
            <a:off x="56756" y="754406"/>
            <a:ext cx="11994405" cy="3243730"/>
            <a:chOff x="2270254" y="842689"/>
            <a:chExt cx="9358447" cy="280878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35EFA1C-BA7A-463E-DF09-928FB82B1A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1438" t="19402" r="23256" b="69469"/>
            <a:stretch/>
          </p:blipFill>
          <p:spPr>
            <a:xfrm>
              <a:off x="2364828" y="842689"/>
              <a:ext cx="9074631" cy="141804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31DE86C-072E-0C77-9D26-9DA7DB0EE0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8559" t="91400" r="29953" b="504"/>
            <a:stretch/>
          </p:blipFill>
          <p:spPr>
            <a:xfrm>
              <a:off x="2270254" y="2233426"/>
              <a:ext cx="9358447" cy="1418048"/>
            </a:xfrm>
            <a:prstGeom prst="rect">
              <a:avLst/>
            </a:prstGeom>
          </p:spPr>
        </p:pic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169099FA-13D7-BF66-53A0-85EDFD8F9024}"/>
              </a:ext>
            </a:extLst>
          </p:cNvPr>
          <p:cNvSpPr txBox="1">
            <a:spLocks/>
          </p:cNvSpPr>
          <p:nvPr/>
        </p:nvSpPr>
        <p:spPr>
          <a:xfrm>
            <a:off x="326900" y="0"/>
            <a:ext cx="11402645" cy="87419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Comparison </a:t>
            </a:r>
            <a:r>
              <a:rPr lang="en-US" baseline="30000" dirty="0"/>
              <a:t>18</a:t>
            </a:r>
            <a:r>
              <a:rPr lang="en-US" dirty="0"/>
              <a:t>Ne-</a:t>
            </a:r>
            <a:r>
              <a:rPr lang="en-US" baseline="30000" dirty="0"/>
              <a:t>18</a:t>
            </a:r>
            <a:r>
              <a:rPr lang="en-US" dirty="0"/>
              <a:t>O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F362398-6ABB-09B6-9AD0-22E0BF2D6ED0}"/>
              </a:ext>
            </a:extLst>
          </p:cNvPr>
          <p:cNvSpPr txBox="1">
            <a:spLocks/>
          </p:cNvSpPr>
          <p:nvPr/>
        </p:nvSpPr>
        <p:spPr>
          <a:xfrm>
            <a:off x="9813364" y="47816"/>
            <a:ext cx="1498603" cy="778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J</a:t>
            </a:r>
            <a:r>
              <a:rPr lang="en-US" baseline="30000" dirty="0" err="1">
                <a:latin typeface="Symbol" panose="05050102010706020507" pitchFamily="18" charset="2"/>
              </a:rPr>
              <a:t>p</a:t>
            </a:r>
            <a:r>
              <a:rPr lang="en-US" baseline="30000" dirty="0">
                <a:latin typeface="Symbol" panose="05050102010706020507" pitchFamily="18" charset="2"/>
              </a:rPr>
              <a:t> </a:t>
            </a:r>
            <a:r>
              <a:rPr lang="en-US" dirty="0"/>
              <a:t>= 6</a:t>
            </a:r>
            <a:r>
              <a:rPr lang="en-US" baseline="30000" dirty="0"/>
              <a:t>+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9A6F10-2E2A-BCC0-B834-BAD0589AE1F8}"/>
              </a:ext>
            </a:extLst>
          </p:cNvPr>
          <p:cNvSpPr/>
          <p:nvPr/>
        </p:nvSpPr>
        <p:spPr>
          <a:xfrm>
            <a:off x="326900" y="3070112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E4750A-D2BD-4C6D-A192-62EEF5DFD239}"/>
              </a:ext>
            </a:extLst>
          </p:cNvPr>
          <p:cNvSpPr/>
          <p:nvPr/>
        </p:nvSpPr>
        <p:spPr>
          <a:xfrm>
            <a:off x="358141" y="2714658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402BDB5-8FF9-8726-C800-60CFE88EFE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154" t="20230" r="13882" b="4184"/>
          <a:stretch/>
        </p:blipFill>
        <p:spPr>
          <a:xfrm>
            <a:off x="5896302" y="3575302"/>
            <a:ext cx="4868392" cy="324822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182D210-0088-F5D5-C169-34021BB0F392}"/>
              </a:ext>
            </a:extLst>
          </p:cNvPr>
          <p:cNvSpPr/>
          <p:nvPr/>
        </p:nvSpPr>
        <p:spPr>
          <a:xfrm>
            <a:off x="344022" y="2346752"/>
            <a:ext cx="11303164" cy="316394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73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29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45AF269F-677D-B1DF-B87C-2C4A46780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7" y="252245"/>
            <a:ext cx="11515134" cy="843419"/>
          </a:xfrm>
          <a:solidFill>
            <a:srgbClr val="0070C0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Comparison with  shell model, 6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levels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D8712EB5-C6E9-3C45-D663-C04FC33F6C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7287590"/>
              </p:ext>
            </p:extLst>
          </p:nvPr>
        </p:nvGraphicFramePr>
        <p:xfrm>
          <a:off x="189186" y="1073548"/>
          <a:ext cx="11426846" cy="2842981"/>
        </p:xfrm>
        <a:graphic>
          <a:graphicData uri="http://schemas.openxmlformats.org/drawingml/2006/table">
            <a:tbl>
              <a:tblPr firstRow="1" firstCol="1" bandRow="1"/>
              <a:tblGrid>
                <a:gridCol w="455438">
                  <a:extLst>
                    <a:ext uri="{9D8B030D-6E8A-4147-A177-3AD203B41FA5}">
                      <a16:colId xmlns:a16="http://schemas.microsoft.com/office/drawing/2014/main" val="2056528403"/>
                    </a:ext>
                  </a:extLst>
                </a:gridCol>
                <a:gridCol w="1997796">
                  <a:extLst>
                    <a:ext uri="{9D8B030D-6E8A-4147-A177-3AD203B41FA5}">
                      <a16:colId xmlns:a16="http://schemas.microsoft.com/office/drawing/2014/main" val="1225820798"/>
                    </a:ext>
                  </a:extLst>
                </a:gridCol>
                <a:gridCol w="1737708">
                  <a:extLst>
                    <a:ext uri="{9D8B030D-6E8A-4147-A177-3AD203B41FA5}">
                      <a16:colId xmlns:a16="http://schemas.microsoft.com/office/drawing/2014/main" val="1695601480"/>
                    </a:ext>
                  </a:extLst>
                </a:gridCol>
                <a:gridCol w="2964325">
                  <a:extLst>
                    <a:ext uri="{9D8B030D-6E8A-4147-A177-3AD203B41FA5}">
                      <a16:colId xmlns:a16="http://schemas.microsoft.com/office/drawing/2014/main" val="3222002131"/>
                    </a:ext>
                  </a:extLst>
                </a:gridCol>
                <a:gridCol w="604222">
                  <a:extLst>
                    <a:ext uri="{9D8B030D-6E8A-4147-A177-3AD203B41FA5}">
                      <a16:colId xmlns:a16="http://schemas.microsoft.com/office/drawing/2014/main" val="4232162910"/>
                    </a:ext>
                  </a:extLst>
                </a:gridCol>
                <a:gridCol w="511090">
                  <a:extLst>
                    <a:ext uri="{9D8B030D-6E8A-4147-A177-3AD203B41FA5}">
                      <a16:colId xmlns:a16="http://schemas.microsoft.com/office/drawing/2014/main" val="2367165864"/>
                    </a:ext>
                  </a:extLst>
                </a:gridCol>
                <a:gridCol w="3156267">
                  <a:extLst>
                    <a:ext uri="{9D8B030D-6E8A-4147-A177-3AD203B41FA5}">
                      <a16:colId xmlns:a16="http://schemas.microsoft.com/office/drawing/2014/main" val="2780839522"/>
                    </a:ext>
                  </a:extLst>
                </a:gridCol>
              </a:tblGrid>
              <a:tr h="424283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Experiment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Shell Model</a:t>
                      </a:r>
                      <a:endParaRPr lang="en-US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800663"/>
                  </a:ext>
                </a:extLst>
              </a:tr>
              <a:tr h="424283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kern="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it-IT" sz="2000" kern="50" baseline="30000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</a:t>
                      </a:r>
                      <a:endParaRPr lang="en-US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000" kern="0" baseline="-25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2000" kern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kern="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000" kern="0" baseline="-25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ℏ𝜔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kern="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SF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581277"/>
                  </a:ext>
                </a:extLst>
              </a:tr>
              <a:tr h="424283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kern="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(MeV)</a:t>
                      </a:r>
                      <a:endParaRPr lang="en-US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(MeV)</a:t>
                      </a:r>
                      <a:endParaRPr lang="en-US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kern="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9414088"/>
                  </a:ext>
                </a:extLst>
              </a:tr>
              <a:tr h="3905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(11.23)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(0.04(3))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0.07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294595"/>
                  </a:ext>
                </a:extLst>
              </a:tr>
              <a:tr h="3905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11.8(2)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0.30(7)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0.44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350498"/>
                  </a:ext>
                </a:extLst>
              </a:tr>
              <a:tr h="39839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12.4(2)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0.6(3)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13.5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&lt;0.01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2591159"/>
                  </a:ext>
                </a:extLst>
              </a:tr>
              <a:tr h="3905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800" kern="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12.4(2)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0.6(3)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13.7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8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0211991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EA6A6FC3-9A9F-082F-92AA-D6E2A3A260E0}"/>
              </a:ext>
            </a:extLst>
          </p:cNvPr>
          <p:cNvSpPr/>
          <p:nvPr/>
        </p:nvSpPr>
        <p:spPr>
          <a:xfrm>
            <a:off x="231707" y="2822671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61CD17-4290-C423-2DAF-BAADC53D1044}"/>
              </a:ext>
            </a:extLst>
          </p:cNvPr>
          <p:cNvSpPr txBox="1"/>
          <p:nvPr/>
        </p:nvSpPr>
        <p:spPr>
          <a:xfrm>
            <a:off x="845599" y="5113173"/>
            <a:ext cx="9357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 paper about these results has been submitted to </a:t>
            </a:r>
            <a:r>
              <a:rPr lang="en-US" sz="2400" dirty="0" err="1"/>
              <a:t>Phys.Rev</a:t>
            </a:r>
            <a:r>
              <a:rPr lang="en-US" sz="2400" dirty="0"/>
              <a:t>.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 preview is available on arXiv:2206.10659  </a:t>
            </a:r>
          </a:p>
        </p:txBody>
      </p:sp>
    </p:spTree>
    <p:extLst>
      <p:ext uri="{BB962C8B-B14F-4D97-AF65-F5344CB8AC3E}">
        <p14:creationId xmlns:p14="http://schemas.microsoft.com/office/powerpoint/2010/main" val="875498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DF73F9-1AA8-FE04-49AF-878E8BD5A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B77AD-A871-89B0-1B05-8A672528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2646" y="2231881"/>
            <a:ext cx="9853974" cy="453224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200" dirty="0"/>
              <a:t>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714CDB-9960-53D0-32D0-23C154D4DF38}"/>
              </a:ext>
            </a:extLst>
          </p:cNvPr>
          <p:cNvSpPr txBox="1"/>
          <p:nvPr/>
        </p:nvSpPr>
        <p:spPr>
          <a:xfrm>
            <a:off x="1170984" y="2217768"/>
            <a:ext cx="10000557" cy="492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Alpha clustering is strong in </a:t>
            </a:r>
            <a:r>
              <a:rPr lang="en-US" sz="2400" baseline="30000" dirty="0"/>
              <a:t>18</a:t>
            </a:r>
            <a:r>
              <a:rPr lang="en-US" sz="2400" dirty="0"/>
              <a:t>O and </a:t>
            </a:r>
            <a:r>
              <a:rPr lang="en-US" sz="2400" baseline="30000" dirty="0"/>
              <a:t>18</a:t>
            </a:r>
            <a:r>
              <a:rPr lang="en-US" sz="2400" dirty="0"/>
              <a:t>Ne.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The shell model reproduces the experimental levels well especially at energies lower than 10-11 MeV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Since the model used does not consider mixing this good agreement suggests that clustering inhibits particle-hole mixing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At higher energies the observed states are more clustered than predicted. This can be due to the limitations of the model.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 However, the fact that, in the experiment, on each </a:t>
            </a:r>
            <a:r>
              <a:rPr lang="en-US" sz="2400" dirty="0" err="1"/>
              <a:t>J</a:t>
            </a:r>
            <a:r>
              <a:rPr lang="en-US" sz="2400" baseline="30000" dirty="0" err="1">
                <a:latin typeface="Symbol" panose="05050102010706020507" pitchFamily="18" charset="2"/>
              </a:rPr>
              <a:t>p</a:t>
            </a:r>
            <a:r>
              <a:rPr lang="en-US" sz="2400" dirty="0"/>
              <a:t> group, one or two levels for each configuration absorb all the alpha strength going in that reaction channel suggests that these could be </a:t>
            </a:r>
            <a:r>
              <a:rPr lang="en-US" sz="2400" dirty="0" err="1"/>
              <a:t>superradiant</a:t>
            </a:r>
            <a:r>
              <a:rPr lang="en-US" sz="2400" dirty="0"/>
              <a:t> states.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kern="50" dirty="0">
                <a:ea typeface="Times New Roman" panose="02020603050405020304" pitchFamily="18" charset="0"/>
                <a:cs typeface="Times New Roman" panose="02020603050405020304" pitchFamily="18" charset="0"/>
              </a:rPr>
              <a:t>More experimental and theoretical efforts are necessary to further investigate the role of </a:t>
            </a:r>
            <a:r>
              <a:rPr lang="en-US" sz="2400" kern="5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superradiance</a:t>
            </a:r>
            <a:r>
              <a:rPr lang="en-US" sz="2400" kern="50" dirty="0">
                <a:ea typeface="Times New Roman" panose="02020603050405020304" pitchFamily="18" charset="0"/>
                <a:cs typeface="Times New Roman" panose="02020603050405020304" pitchFamily="18" charset="0"/>
              </a:rPr>
              <a:t> in the formation of </a:t>
            </a:r>
            <a:r>
              <a:rPr lang="en-US" sz="2400" kern="50" dirty="0"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kern="50" dirty="0">
                <a:ea typeface="Times New Roman" panose="02020603050405020304" pitchFamily="18" charset="0"/>
                <a:cs typeface="Times New Roman" panose="02020603050405020304" pitchFamily="18" charset="0"/>
              </a:rPr>
              <a:t>-cluster states</a:t>
            </a:r>
            <a:endParaRPr lang="en-US" sz="2400" kern="50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745423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DF73F9-1AA8-FE04-49AF-878E8BD5A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Thank you for your attention!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B77AD-A871-89B0-1B05-8A672528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2646" y="2257637"/>
            <a:ext cx="9853974" cy="453224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 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2400" kern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Barbui</a:t>
            </a:r>
            <a:r>
              <a:rPr lang="en-US" sz="2400" kern="50" baseline="30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A. </a:t>
            </a:r>
            <a:r>
              <a:rPr lang="en-US" sz="2400" kern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Volya</a:t>
            </a:r>
            <a:r>
              <a:rPr lang="en-US" sz="2400" kern="50" baseline="30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a,e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E. Aboud</a:t>
            </a:r>
            <a:r>
              <a:rPr lang="en-US" sz="2400" kern="5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a,1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S. Ahn</a:t>
            </a:r>
            <a:r>
              <a:rPr lang="en-US" sz="2400" kern="5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a,2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en-US" sz="2400" kern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Bishop</a:t>
            </a:r>
            <a:r>
              <a:rPr lang="en-US" sz="2400" kern="50" baseline="30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V.Z. </a:t>
            </a:r>
            <a:r>
              <a:rPr lang="en-US" sz="2400" kern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Goldberg</a:t>
            </a:r>
            <a:r>
              <a:rPr lang="en-US" sz="2400" kern="50" baseline="30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en-US" sz="2400" kern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Hooker</a:t>
            </a:r>
            <a:r>
              <a:rPr lang="en-US" sz="2400" kern="50" baseline="30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C.H. Hunt</a:t>
            </a:r>
            <a:r>
              <a:rPr lang="en-US" sz="2400" kern="5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a,3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H. Jayatissa</a:t>
            </a:r>
            <a:r>
              <a:rPr lang="en-US" sz="2400" kern="5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a,4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kern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Tz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kern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Kokalova</a:t>
            </a:r>
            <a:r>
              <a:rPr lang="en-US" sz="2400" kern="50" baseline="30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E. </a:t>
            </a:r>
            <a:r>
              <a:rPr lang="en-US" sz="2400" kern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Koshchiy</a:t>
            </a:r>
            <a:r>
              <a:rPr lang="en-US" sz="2400" kern="50" baseline="30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US" sz="2400" kern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Pirrie</a:t>
            </a:r>
            <a:r>
              <a:rPr lang="en-US" sz="2400" kern="50" baseline="30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E. </a:t>
            </a:r>
            <a:r>
              <a:rPr lang="en-US" sz="2400" kern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Pollacco</a:t>
            </a:r>
            <a:r>
              <a:rPr lang="en-US" sz="2400" kern="50" baseline="30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B.T. </a:t>
            </a:r>
            <a:r>
              <a:rPr lang="en-US" sz="2400" kern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Roeder</a:t>
            </a:r>
            <a:r>
              <a:rPr lang="en-US" sz="2400" kern="50" baseline="30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A. </a:t>
            </a:r>
            <a:r>
              <a:rPr lang="en-US" sz="2400" kern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Saastamoinen</a:t>
            </a:r>
            <a:r>
              <a:rPr lang="en-US" sz="2400" kern="50" baseline="30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S. Upadhyayula</a:t>
            </a:r>
            <a:r>
              <a:rPr lang="en-US" sz="2400" kern="5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a,5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C. </a:t>
            </a:r>
            <a:r>
              <a:rPr lang="en-US" sz="2400" kern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Wheldon</a:t>
            </a:r>
            <a:r>
              <a:rPr lang="en-US" sz="2400" kern="50" baseline="30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G.V. </a:t>
            </a:r>
            <a:r>
              <a:rPr lang="en-US" sz="2400" kern="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Rogachev</a:t>
            </a:r>
            <a:r>
              <a:rPr lang="en-US" sz="2400" kern="50" baseline="30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a,c</a:t>
            </a:r>
            <a:endParaRPr lang="en-US" sz="2400" kern="50" baseline="30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18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</a:t>
            </a:r>
            <a:r>
              <a:rPr lang="en-US" sz="2000" kern="5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0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Cyclotron Institute, Texas A&amp;M University, MS3366 College Station, TX, 77843, USA</a:t>
            </a:r>
            <a:endParaRPr lang="en-US" sz="20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kern="5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FR" sz="20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sz="20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IRFU, CEA,</a:t>
            </a:r>
            <a:r>
              <a:rPr lang="fr-FR" sz="2000" i="1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Saclay, Gif-sur-Yvette, France</a:t>
            </a:r>
            <a:endParaRPr lang="en-US" sz="20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kern="5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i="1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Department of Physics &amp;Astronomy, Texas A&amp;M University, College Station, TX 77843, USA</a:t>
            </a:r>
            <a:endParaRPr lang="en-US" sz="20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kern="5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i="1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School of Physics and Astronomy, University of Birmingham, Birmingham, United Kingdom</a:t>
            </a:r>
            <a:endParaRPr lang="en-US" sz="20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kern="5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i="1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Department of Physics, Florida State University, Tallahassee, FL 32306-4350, USA</a:t>
            </a:r>
            <a:endParaRPr lang="en-US" sz="20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E228BC2-7B6B-344E-5356-7178F7F908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01" t="15705" r="29175" b="14755"/>
          <a:stretch/>
        </p:blipFill>
        <p:spPr>
          <a:xfrm>
            <a:off x="10551580" y="5224702"/>
            <a:ext cx="1602717" cy="16027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057825-B586-A66D-DEFD-605A901D9370}"/>
              </a:ext>
            </a:extLst>
          </p:cNvPr>
          <p:cNvSpPr txBox="1"/>
          <p:nvPr/>
        </p:nvSpPr>
        <p:spPr>
          <a:xfrm>
            <a:off x="1887502" y="5760620"/>
            <a:ext cx="85242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1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This work was supported by the United States Department of Energy under Grant No. DE-FG03- 93ER40773 and No. DE-SC0009883 and by the UK Science and Technology Facilities Council (STFC) under Grant No. ST/P004199/1</a:t>
            </a:r>
            <a:endParaRPr lang="en-US" sz="1800" dirty="0"/>
          </a:p>
        </p:txBody>
      </p:sp>
      <p:pic>
        <p:nvPicPr>
          <p:cNvPr id="9" name="Picture 8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E25A51B0-6517-F83A-90AD-84A0EE2372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88" y="5412821"/>
            <a:ext cx="1630605" cy="135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9903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6E630-14E3-593B-7C95-4087009FC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41048-D23C-9B87-BB58-5993604CB8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0125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C03F7-1041-F18B-9D92-C95CDBD8D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0CC10-2259-9896-FFCE-A6135F0B9C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2185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DF73F9-1AA8-FE04-49AF-878E8BD5A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Comparison with AMD calculations on </a:t>
            </a:r>
            <a:r>
              <a:rPr lang="en-US" sz="4000" baseline="30000" dirty="0">
                <a:solidFill>
                  <a:schemeClr val="bg1"/>
                </a:solidFill>
              </a:rPr>
              <a:t>18</a:t>
            </a:r>
            <a:r>
              <a:rPr lang="en-US" sz="4000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B77AD-A871-89B0-1B05-8A672528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2646" y="2438015"/>
            <a:ext cx="9853974" cy="453224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200" dirty="0"/>
              <a:t>  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FA540C5-4174-5252-D30E-E2A0C8AEEC0B}"/>
              </a:ext>
            </a:extLst>
          </p:cNvPr>
          <p:cNvSpPr txBox="1">
            <a:spLocks/>
          </p:cNvSpPr>
          <p:nvPr/>
        </p:nvSpPr>
        <p:spPr>
          <a:xfrm>
            <a:off x="1208768" y="2842200"/>
            <a:ext cx="10515600" cy="3872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kern="0" dirty="0">
                <a:ea typeface="Calibri" panose="020F0502020204030204" pitchFamily="34" charset="0"/>
                <a:cs typeface="Times New Roman" panose="02020603050405020304" pitchFamily="18" charset="0"/>
              </a:rPr>
              <a:t>T. Baba and M. Kimura, Phys. Rev. C </a:t>
            </a:r>
            <a:r>
              <a:rPr lang="en-US" sz="2400" b="1" kern="0" dirty="0">
                <a:ea typeface="Calibri" panose="020F0502020204030204" pitchFamily="34" charset="0"/>
                <a:cs typeface="Times New Roman" panose="02020603050405020304" pitchFamily="18" charset="0"/>
              </a:rPr>
              <a:t>100</a:t>
            </a:r>
            <a:r>
              <a:rPr lang="en-US" sz="2400" kern="0" dirty="0">
                <a:ea typeface="Calibri" panose="020F0502020204030204" pitchFamily="34" charset="0"/>
                <a:cs typeface="Times New Roman" panose="02020603050405020304" pitchFamily="18" charset="0"/>
              </a:rPr>
              <a:t>, 064311 (2019) </a:t>
            </a:r>
          </a:p>
          <a:p>
            <a:pPr marL="0" indent="0">
              <a:buNone/>
            </a:pPr>
            <a:r>
              <a:rPr lang="en-US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Geometrical alpha cluster configurations in </a:t>
            </a:r>
            <a:r>
              <a:rPr lang="en-US" sz="2400" kern="0" baseline="30000" dirty="0">
                <a:ea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en-US" sz="2400" kern="5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kern="50" dirty="0">
                <a:ea typeface="Times New Roman" panose="02020603050405020304" pitchFamily="18" charset="0"/>
              </a:rPr>
              <a:t>They found 5 different types of cluster states</a:t>
            </a:r>
          </a:p>
          <a:p>
            <a:pPr marL="0" indent="0">
              <a:buNone/>
            </a:pPr>
            <a:endParaRPr lang="en-US" sz="2400" kern="5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kern="5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kern="5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kern="50" dirty="0">
                <a:ea typeface="Times New Roman" panose="02020603050405020304" pitchFamily="18" charset="0"/>
              </a:rPr>
              <a:t>We can compare with the states in </a:t>
            </a:r>
            <a:r>
              <a:rPr lang="en-US" sz="2400" kern="50" baseline="30000" dirty="0">
                <a:ea typeface="Times New Roman" panose="02020603050405020304" pitchFamily="18" charset="0"/>
              </a:rPr>
              <a:t>18</a:t>
            </a:r>
            <a:r>
              <a:rPr lang="en-US" sz="2400" kern="50" dirty="0">
                <a:ea typeface="Times New Roman" panose="02020603050405020304" pitchFamily="18" charset="0"/>
              </a:rPr>
              <a:t>Ne</a:t>
            </a:r>
          </a:p>
          <a:p>
            <a:pPr marL="0" indent="0">
              <a:buNone/>
            </a:pPr>
            <a:endParaRPr lang="en-US" sz="2400" kern="5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kern="5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kern="5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kern="5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kern="5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kern="5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kern="5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kern="50" dirty="0"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CD037E-5282-F986-968F-5F9BC37A761D}"/>
              </a:ext>
            </a:extLst>
          </p:cNvPr>
          <p:cNvSpPr txBox="1"/>
          <p:nvPr/>
        </p:nvSpPr>
        <p:spPr>
          <a:xfrm>
            <a:off x="7416361" y="3388532"/>
            <a:ext cx="27182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400" kern="50" baseline="30000" dirty="0">
                <a:effectLst/>
                <a:ea typeface="Times New Roman" panose="02020603050405020304" pitchFamily="18" charset="0"/>
              </a:rPr>
              <a:t>14</a:t>
            </a:r>
            <a:r>
              <a:rPr lang="en-US" sz="2400" kern="50" dirty="0">
                <a:effectLst/>
                <a:ea typeface="Times New Roman" panose="02020603050405020304" pitchFamily="18" charset="0"/>
              </a:rPr>
              <a:t>C +</a:t>
            </a:r>
            <a:r>
              <a:rPr lang="en-US" sz="2400" kern="50" dirty="0">
                <a:effectLst/>
                <a:latin typeface="Symbol" panose="05050102010706020507" pitchFamily="18" charset="2"/>
                <a:ea typeface="Times New Roman" panose="02020603050405020304" pitchFamily="18" charset="0"/>
              </a:rPr>
              <a:t> </a:t>
            </a:r>
            <a:r>
              <a:rPr lang="en-US" sz="2400" kern="50" dirty="0">
                <a:effectLst/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kern="50" dirty="0">
                <a:effectLst/>
                <a:latin typeface="Symbol" panose="05050102010706020507" pitchFamily="18" charset="2"/>
                <a:ea typeface="Times New Roman" panose="02020603050405020304" pitchFamily="18" charset="0"/>
              </a:rPr>
              <a:t> </a:t>
            </a:r>
            <a:r>
              <a:rPr lang="en-US" sz="2400" kern="50" baseline="30000" dirty="0">
                <a:latin typeface="Symbol" panose="05050102010706020507" pitchFamily="18" charset="2"/>
                <a:ea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sz="2400" kern="50" baseline="30000" dirty="0">
                <a:effectLst/>
                <a:ea typeface="Times New Roman" panose="02020603050405020304" pitchFamily="18" charset="0"/>
              </a:rPr>
              <a:t>14</a:t>
            </a:r>
            <a:r>
              <a:rPr lang="en-US" sz="2400" kern="50" dirty="0">
                <a:effectLst/>
                <a:ea typeface="Times New Roman" panose="02020603050405020304" pitchFamily="18" charset="0"/>
              </a:rPr>
              <a:t>C + </a:t>
            </a:r>
            <a:r>
              <a:rPr lang="en-US" sz="2400" kern="50" dirty="0">
                <a:effectLst/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kern="50" dirty="0">
                <a:effectLst/>
                <a:latin typeface="Symbol" panose="05050102010706020507" pitchFamily="18" charset="2"/>
                <a:ea typeface="Times New Roman" panose="02020603050405020304" pitchFamily="18" charset="0"/>
              </a:rPr>
              <a:t> </a:t>
            </a:r>
            <a:r>
              <a:rPr lang="en-US" sz="2400" kern="50" dirty="0">
                <a:effectLst/>
                <a:ea typeface="Times New Roman" panose="02020603050405020304" pitchFamily="18" charset="0"/>
              </a:rPr>
              <a:t>higher nodal</a:t>
            </a:r>
          </a:p>
          <a:p>
            <a:pPr marL="0" indent="0">
              <a:buNone/>
            </a:pPr>
            <a:r>
              <a:rPr lang="en-US" sz="2400" kern="50" dirty="0">
                <a:ea typeface="Times New Roman" panose="02020603050405020304" pitchFamily="18" charset="0"/>
              </a:rPr>
              <a:t> M</a:t>
            </a:r>
            <a:r>
              <a:rPr lang="en-US" sz="2400" kern="50" dirty="0">
                <a:effectLst/>
                <a:ea typeface="Times New Roman" panose="02020603050405020304" pitchFamily="18" charset="0"/>
              </a:rPr>
              <a:t>olecular state 1</a:t>
            </a:r>
          </a:p>
          <a:p>
            <a:pPr marL="0" indent="0">
              <a:buNone/>
            </a:pPr>
            <a:r>
              <a:rPr lang="en-US" sz="2400" kern="50" dirty="0">
                <a:ea typeface="Times New Roman" panose="02020603050405020304" pitchFamily="18" charset="0"/>
              </a:rPr>
              <a:t> Molecular state 2</a:t>
            </a:r>
            <a:r>
              <a:rPr lang="en-US" sz="2400" kern="50" dirty="0">
                <a:effectLst/>
                <a:ea typeface="Times New Roman" panose="02020603050405020304" pitchFamily="18" charset="0"/>
              </a:rPr>
              <a:t>   </a:t>
            </a:r>
          </a:p>
          <a:p>
            <a:pPr marL="0" indent="0">
              <a:buNone/>
            </a:pPr>
            <a:r>
              <a:rPr lang="en-US" sz="2400" kern="50" dirty="0">
                <a:ea typeface="Times New Roman" panose="02020603050405020304" pitchFamily="18" charset="0"/>
              </a:rPr>
              <a:t> </a:t>
            </a:r>
            <a:r>
              <a:rPr lang="en-US" sz="2400" kern="50" dirty="0">
                <a:effectLst/>
                <a:ea typeface="Times New Roman" panose="02020603050405020304" pitchFamily="18" charset="0"/>
              </a:rPr>
              <a:t>4</a:t>
            </a:r>
            <a:r>
              <a:rPr lang="en-US" sz="2400" kern="50" dirty="0">
                <a:effectLst/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kern="50" dirty="0">
                <a:effectLst/>
                <a:ea typeface="Times New Roman" panose="02020603050405020304" pitchFamily="18" charset="0"/>
              </a:rPr>
              <a:t> linear-chain. </a:t>
            </a:r>
            <a:endParaRPr lang="en-US" sz="2400" dirty="0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E9E87976-5620-853E-38A3-DF5E315D71B4}"/>
              </a:ext>
            </a:extLst>
          </p:cNvPr>
          <p:cNvSpPr/>
          <p:nvPr/>
        </p:nvSpPr>
        <p:spPr>
          <a:xfrm>
            <a:off x="7221935" y="3480344"/>
            <a:ext cx="194426" cy="1844130"/>
          </a:xfrm>
          <a:prstGeom prst="leftBrace">
            <a:avLst>
              <a:gd name="adj1" fmla="val 8333"/>
              <a:gd name="adj2" fmla="val 40244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470BE6DC-B964-47DD-CA33-BD21EADBBD89}"/>
              </a:ext>
            </a:extLst>
          </p:cNvPr>
          <p:cNvSpPr/>
          <p:nvPr/>
        </p:nvSpPr>
        <p:spPr>
          <a:xfrm>
            <a:off x="9906490" y="4575513"/>
            <a:ext cx="57797" cy="748961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BC34A0-A088-8961-84F5-34CB9B72AA19}"/>
              </a:ext>
            </a:extLst>
          </p:cNvPr>
          <p:cNvSpPr txBox="1"/>
          <p:nvPr/>
        </p:nvSpPr>
        <p:spPr>
          <a:xfrm>
            <a:off x="9892169" y="5719591"/>
            <a:ext cx="1911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Outside our energy range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DEF207-1786-9004-40DC-93644056AFB1}"/>
              </a:ext>
            </a:extLst>
          </p:cNvPr>
          <p:cNvSpPr txBox="1"/>
          <p:nvPr/>
        </p:nvSpPr>
        <p:spPr>
          <a:xfrm>
            <a:off x="10286434" y="3384808"/>
            <a:ext cx="18006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Alpha decay</a:t>
            </a:r>
          </a:p>
          <a:p>
            <a:r>
              <a:rPr lang="en-US" sz="2400" dirty="0"/>
              <a:t>Alpha decay</a:t>
            </a:r>
          </a:p>
          <a:p>
            <a:r>
              <a:rPr lang="en-US" sz="2400" baseline="30000" dirty="0"/>
              <a:t>6</a:t>
            </a:r>
            <a:r>
              <a:rPr lang="en-US" sz="2400" dirty="0"/>
              <a:t>He decay</a:t>
            </a:r>
          </a:p>
          <a:p>
            <a:r>
              <a:rPr lang="en-US" sz="2400" baseline="30000" dirty="0"/>
              <a:t>6</a:t>
            </a:r>
            <a:r>
              <a:rPr lang="en-US" sz="2400" dirty="0"/>
              <a:t>He decay</a:t>
            </a:r>
          </a:p>
          <a:p>
            <a:r>
              <a:rPr lang="en-US" sz="2400" dirty="0"/>
              <a:t>Alpha decay</a:t>
            </a:r>
          </a:p>
          <a:p>
            <a:r>
              <a:rPr lang="en-US" sz="2400" dirty="0"/>
              <a:t>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B2017F7-8F86-3AE0-A953-3BAA21E87B26}"/>
              </a:ext>
            </a:extLst>
          </p:cNvPr>
          <p:cNvCxnSpPr>
            <a:stCxn id="17" idx="1"/>
          </p:cNvCxnSpPr>
          <p:nvPr/>
        </p:nvCxnSpPr>
        <p:spPr>
          <a:xfrm>
            <a:off x="9964287" y="4949994"/>
            <a:ext cx="398913" cy="8128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37418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DF73F9-1AA8-FE04-49AF-878E8BD5A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Comparison with AMD calculations on </a:t>
            </a:r>
            <a:r>
              <a:rPr lang="en-US" sz="4000" baseline="30000" dirty="0">
                <a:solidFill>
                  <a:schemeClr val="bg1"/>
                </a:solidFill>
              </a:rPr>
              <a:t>18</a:t>
            </a:r>
            <a:r>
              <a:rPr lang="en-US" sz="4000" dirty="0">
                <a:solidFill>
                  <a:schemeClr val="bg1"/>
                </a:solidFill>
              </a:rPr>
              <a:t>O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B77AD-A871-89B0-1B05-8A672528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2646" y="2231881"/>
            <a:ext cx="9853974" cy="453224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200" dirty="0"/>
              <a:t>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F5EFF3DA-AB19-35A2-9592-7370419BEEB2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387692" y="2261853"/>
              <a:ext cx="6548625" cy="4351338"/>
            </p:xfrm>
            <a:graphic>
              <a:graphicData uri="http://schemas.openxmlformats.org/drawingml/2006/table">
                <a:tbl>
                  <a:tblPr/>
                  <a:tblGrid>
                    <a:gridCol w="2156966">
                      <a:extLst>
                        <a:ext uri="{9D8B030D-6E8A-4147-A177-3AD203B41FA5}">
                          <a16:colId xmlns:a16="http://schemas.microsoft.com/office/drawing/2014/main" val="2401922451"/>
                        </a:ext>
                      </a:extLst>
                    </a:gridCol>
                    <a:gridCol w="495519">
                      <a:extLst>
                        <a:ext uri="{9D8B030D-6E8A-4147-A177-3AD203B41FA5}">
                          <a16:colId xmlns:a16="http://schemas.microsoft.com/office/drawing/2014/main" val="2578631518"/>
                        </a:ext>
                      </a:extLst>
                    </a:gridCol>
                    <a:gridCol w="1146495">
                      <a:extLst>
                        <a:ext uri="{9D8B030D-6E8A-4147-A177-3AD203B41FA5}">
                          <a16:colId xmlns:a16="http://schemas.microsoft.com/office/drawing/2014/main" val="1682728043"/>
                        </a:ext>
                      </a:extLst>
                    </a:gridCol>
                    <a:gridCol w="1564286">
                      <a:extLst>
                        <a:ext uri="{9D8B030D-6E8A-4147-A177-3AD203B41FA5}">
                          <a16:colId xmlns:a16="http://schemas.microsoft.com/office/drawing/2014/main" val="218269192"/>
                        </a:ext>
                      </a:extLst>
                    </a:gridCol>
                    <a:gridCol w="1185359">
                      <a:extLst>
                        <a:ext uri="{9D8B030D-6E8A-4147-A177-3AD203B41FA5}">
                          <a16:colId xmlns:a16="http://schemas.microsoft.com/office/drawing/2014/main" val="2672289412"/>
                        </a:ext>
                      </a:extLst>
                    </a:gridCol>
                  </a:tblGrid>
                  <a:tr h="14234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3031480"/>
                      </a:ext>
                    </a:extLst>
                  </a:tr>
                  <a:tr h="34637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AMD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J</a:t>
                          </a:r>
                          <a:r>
                            <a:rPr lang="en-US" sz="1800" b="0" i="0" u="none" strike="noStrike" baseline="3000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p</a:t>
                          </a:r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baseline="3000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O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baseline="3000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Ne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shell model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59743127"/>
                      </a:ext>
                    </a:extLst>
                  </a:tr>
                  <a:tr h="342491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baseline="3000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C+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a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positive parity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0+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3.6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3.6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l-GR" sz="1800" b="0" i="0" u="none" strike="noStrike">
                              <a:solidFill>
                                <a:srgbClr val="595959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2ℏω</a:t>
                          </a:r>
                        </a:p>
                      </a:txBody>
                      <a:tcPr marL="3644" marR="3644" marT="3644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78571310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2+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5.25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5.1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63682459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4+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7.12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7.05</a:t>
                          </a:r>
                          <a:r>
                            <a:rPr lang="en-US" sz="1800" b="0" i="0" u="none" strike="noStrike" baseline="0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kern="0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sSubSup>
                                <m:sSubSupPr>
                                  <m:ctrlPr>
                                    <a:rPr lang="en-US" sz="1800" i="1" kern="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i="1" kern="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8.16</m:t>
                                  </m:r>
                                </m:e>
                                <m:sub>
                                  <m:r>
                                    <a:rPr lang="en-US" sz="1800" i="1" kern="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−1.1</m:t>
                                  </m:r>
                                </m:sub>
                                <m:sup>
                                  <m:r>
                                    <a:rPr lang="en-US" sz="1800" i="1" kern="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+0.05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)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15747994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6+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12.4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93560079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27869786"/>
                      </a:ext>
                    </a:extLst>
                  </a:tr>
                  <a:tr h="342491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baseline="3000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C+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a 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negative parity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1-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9.76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9.57, 10.56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l-GR" sz="1800" b="0" i="0" u="none" strike="noStrike">
                              <a:solidFill>
                                <a:srgbClr val="595959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3ℏω</a:t>
                          </a:r>
                        </a:p>
                      </a:txBody>
                      <a:tcPr marL="3644" marR="3644" marT="3644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7805664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3-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12.98, 14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8.77, 11.0, 12.7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23324373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5-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12.94, 14.1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13.79, 14.6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37118439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82956889"/>
                      </a:ext>
                    </a:extLst>
                  </a:tr>
                  <a:tr h="342491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baseline="3000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C+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a 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higher nodal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0+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9.9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9.8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l-GR" sz="1800" b="0" i="0" u="none" strike="noStrike">
                              <a:solidFill>
                                <a:srgbClr val="595959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4ℏω</a:t>
                          </a:r>
                        </a:p>
                      </a:txBody>
                      <a:tcPr marL="3644" marR="3644" marT="3644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45247007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2+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12.21, 12.8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10.94,13.4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47046374"/>
                      </a:ext>
                    </a:extLst>
                  </a:tr>
                  <a:tr h="30265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4+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14.77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14.2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6723210"/>
                      </a:ext>
                    </a:extLst>
                  </a:tr>
                  <a:tr h="142340">
                    <a:tc>
                      <a:txBody>
                        <a:bodyPr/>
                        <a:lstStyle/>
                        <a:p>
                          <a:pPr algn="l" fontAlgn="b"/>
                          <a:endParaRPr lang="en-US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US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US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US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US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7253587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F5EFF3DA-AB19-35A2-9592-7370419BEEB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31110611"/>
                  </p:ext>
                </p:extLst>
              </p:nvPr>
            </p:nvGraphicFramePr>
            <p:xfrm>
              <a:off x="1387692" y="2261853"/>
              <a:ext cx="6548625" cy="4351338"/>
            </p:xfrm>
            <a:graphic>
              <a:graphicData uri="http://schemas.openxmlformats.org/drawingml/2006/table">
                <a:tbl>
                  <a:tblPr/>
                  <a:tblGrid>
                    <a:gridCol w="2156966">
                      <a:extLst>
                        <a:ext uri="{9D8B030D-6E8A-4147-A177-3AD203B41FA5}">
                          <a16:colId xmlns:a16="http://schemas.microsoft.com/office/drawing/2014/main" val="2401922451"/>
                        </a:ext>
                      </a:extLst>
                    </a:gridCol>
                    <a:gridCol w="495519">
                      <a:extLst>
                        <a:ext uri="{9D8B030D-6E8A-4147-A177-3AD203B41FA5}">
                          <a16:colId xmlns:a16="http://schemas.microsoft.com/office/drawing/2014/main" val="2578631518"/>
                        </a:ext>
                      </a:extLst>
                    </a:gridCol>
                    <a:gridCol w="1146495">
                      <a:extLst>
                        <a:ext uri="{9D8B030D-6E8A-4147-A177-3AD203B41FA5}">
                          <a16:colId xmlns:a16="http://schemas.microsoft.com/office/drawing/2014/main" val="1682728043"/>
                        </a:ext>
                      </a:extLst>
                    </a:gridCol>
                    <a:gridCol w="1564286">
                      <a:extLst>
                        <a:ext uri="{9D8B030D-6E8A-4147-A177-3AD203B41FA5}">
                          <a16:colId xmlns:a16="http://schemas.microsoft.com/office/drawing/2014/main" val="218269192"/>
                        </a:ext>
                      </a:extLst>
                    </a:gridCol>
                    <a:gridCol w="1185359">
                      <a:extLst>
                        <a:ext uri="{9D8B030D-6E8A-4147-A177-3AD203B41FA5}">
                          <a16:colId xmlns:a16="http://schemas.microsoft.com/office/drawing/2014/main" val="2672289412"/>
                        </a:ext>
                      </a:extLst>
                    </a:gridCol>
                  </a:tblGrid>
                  <a:tr h="14234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3031480"/>
                      </a:ext>
                    </a:extLst>
                  </a:tr>
                  <a:tr h="34637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AMD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J</a:t>
                          </a:r>
                          <a:r>
                            <a:rPr lang="en-US" sz="1800" b="0" i="0" u="none" strike="noStrike" baseline="3000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p</a:t>
                          </a:r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baseline="3000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O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baseline="3000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Ne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shell model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59743127"/>
                      </a:ext>
                    </a:extLst>
                  </a:tr>
                  <a:tr h="342491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baseline="3000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C+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a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positive parity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0+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3.6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3.6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l-GR" sz="1800" b="0" i="0" u="none" strike="noStrike">
                              <a:solidFill>
                                <a:srgbClr val="595959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2ℏω</a:t>
                          </a:r>
                        </a:p>
                      </a:txBody>
                      <a:tcPr marL="3644" marR="3644" marT="3644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78571310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2+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5.25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5.1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63682459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4+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7.12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l="-243750" t="-377551" r="-76953" b="-9795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15747994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6+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12.4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93560079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27869786"/>
                      </a:ext>
                    </a:extLst>
                  </a:tr>
                  <a:tr h="342491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baseline="3000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C+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a 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negative parity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1-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9.76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9.57, 10.56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l-GR" sz="1800" b="0" i="0" u="none" strike="noStrike">
                              <a:solidFill>
                                <a:srgbClr val="595959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3ℏω</a:t>
                          </a:r>
                        </a:p>
                      </a:txBody>
                      <a:tcPr marL="3644" marR="3644" marT="3644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7805664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3-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12.98, 14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8.77, 11.0, 12.7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23324373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5-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12.94, 14.1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13.79, 14.6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37118439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82956889"/>
                      </a:ext>
                    </a:extLst>
                  </a:tr>
                  <a:tr h="342491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baseline="3000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C+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a </a:t>
                          </a:r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higher nodal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0+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9.9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9.8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l-GR" sz="1800" b="0" i="0" u="none" strike="noStrike">
                              <a:solidFill>
                                <a:srgbClr val="595959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4ℏω</a:t>
                          </a:r>
                        </a:p>
                      </a:txBody>
                      <a:tcPr marL="3644" marR="3644" marT="3644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45247007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2+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12.21, 12.8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10.94,13.4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47046374"/>
                      </a:ext>
                    </a:extLst>
                  </a:tr>
                  <a:tr h="30265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4+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14.77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14.2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6723210"/>
                      </a:ext>
                    </a:extLst>
                  </a:tr>
                  <a:tr h="142340">
                    <a:tc>
                      <a:txBody>
                        <a:bodyPr/>
                        <a:lstStyle/>
                        <a:p>
                          <a:pPr algn="l" fontAlgn="b"/>
                          <a:endParaRPr lang="en-US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US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US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US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US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3644" marR="3644" marT="3644" marB="0" anchor="b">
                        <a:lnL>
                          <a:noFill/>
                        </a:lnL>
                        <a:lnR>
                          <a:noFill/>
                        </a:lnR>
                        <a:lnT w="25400" cap="flat" cmpd="dbl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7253587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08FEF062-7CB5-D927-DAE3-F7E709AC2B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032" t="18610" r="36325" b="6112"/>
          <a:stretch/>
        </p:blipFill>
        <p:spPr>
          <a:xfrm>
            <a:off x="8286751" y="1695450"/>
            <a:ext cx="3524250" cy="516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5405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DF73F9-1AA8-FE04-49AF-878E8BD5A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Speculations on </a:t>
            </a:r>
            <a:r>
              <a:rPr lang="en-US" sz="4000" dirty="0" err="1">
                <a:solidFill>
                  <a:srgbClr val="FFFFFF"/>
                </a:solidFill>
              </a:rPr>
              <a:t>superradiance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B77AD-A871-89B0-1B05-8A672528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2646" y="2231881"/>
            <a:ext cx="9853974" cy="453224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200" dirty="0"/>
              <a:t>  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5D69F4-1723-F689-C8C6-F6D1D4E3E3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67" t="18168" r="16358" b="68362"/>
          <a:stretch/>
        </p:blipFill>
        <p:spPr>
          <a:xfrm>
            <a:off x="1275015" y="2769365"/>
            <a:ext cx="6787167" cy="9461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F3C116-2C4F-CF4B-1A73-BA5479C6034F}"/>
              </a:ext>
            </a:extLst>
          </p:cNvPr>
          <p:cNvSpPr txBox="1"/>
          <p:nvPr/>
        </p:nvSpPr>
        <p:spPr>
          <a:xfrm>
            <a:off x="1204177" y="2268574"/>
            <a:ext cx="843566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Simple two-level model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If </a:t>
            </a:r>
            <a:r>
              <a:rPr lang="en-US" sz="2400" dirty="0">
                <a:latin typeface="Symbol" panose="05050102010706020507" pitchFamily="18" charset="2"/>
              </a:rPr>
              <a:t>G </a:t>
            </a:r>
            <a:r>
              <a:rPr lang="en-US" sz="2400" dirty="0"/>
              <a:t>= 0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In general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131B73-E80A-A247-2F0F-E4F8935EBB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133" t="43805" r="32385" b="45887"/>
          <a:stretch/>
        </p:blipFill>
        <p:spPr>
          <a:xfrm>
            <a:off x="2858736" y="4129085"/>
            <a:ext cx="3290897" cy="70693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23FC67E-202B-9661-C3F9-1A1F2269BC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133" t="63034" r="32385" b="25259"/>
          <a:stretch/>
        </p:blipFill>
        <p:spPr>
          <a:xfrm>
            <a:off x="6161663" y="4129085"/>
            <a:ext cx="3290897" cy="8029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788F90E-5631-A145-1940-EFA5D8B151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320" t="36805" r="24946" b="47340"/>
          <a:stretch/>
        </p:blipFill>
        <p:spPr>
          <a:xfrm>
            <a:off x="2977533" y="5065082"/>
            <a:ext cx="4829578" cy="108734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463352D-9715-994D-D2B3-9086A21A7F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465" t="52055" r="41343" b="38925"/>
          <a:stretch/>
        </p:blipFill>
        <p:spPr>
          <a:xfrm>
            <a:off x="3052298" y="6168556"/>
            <a:ext cx="1964027" cy="61860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C9E1F86-C317-B95D-C75E-A78CD8D26E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356" t="61233" r="38241" b="30981"/>
          <a:stretch/>
        </p:blipFill>
        <p:spPr>
          <a:xfrm>
            <a:off x="5941164" y="6177000"/>
            <a:ext cx="1878749" cy="5339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49986CC-CB07-33D6-F4D8-CBBA4DE381E5}"/>
              </a:ext>
            </a:extLst>
          </p:cNvPr>
          <p:cNvSpPr txBox="1"/>
          <p:nvPr/>
        </p:nvSpPr>
        <p:spPr>
          <a:xfrm>
            <a:off x="4540302" y="2227722"/>
            <a:ext cx="78018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A.Volya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and V. </a:t>
            </a:r>
            <a:r>
              <a:rPr lang="en-US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Zelevinsky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J. Opt. B: Quantum </a:t>
            </a:r>
            <a:r>
              <a:rPr lang="en-US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Semiclass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Opt. </a:t>
            </a: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S450 (2003) </a:t>
            </a:r>
          </a:p>
          <a:p>
            <a:r>
              <a:rPr lang="en-US" sz="1600" dirty="0"/>
              <a:t>N. Auerbach and V. </a:t>
            </a:r>
            <a:r>
              <a:rPr lang="en-US" sz="1600" dirty="0" err="1"/>
              <a:t>Zelevinsky</a:t>
            </a:r>
            <a:r>
              <a:rPr lang="en-US" sz="1600" dirty="0"/>
              <a:t>, Rep. Prog. Phys. 74 (2011) 106301.</a:t>
            </a:r>
          </a:p>
        </p:txBody>
      </p:sp>
    </p:spTree>
    <p:extLst>
      <p:ext uri="{BB962C8B-B14F-4D97-AF65-F5344CB8AC3E}">
        <p14:creationId xmlns:p14="http://schemas.microsoft.com/office/powerpoint/2010/main" val="36399069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DF73F9-1AA8-FE04-49AF-878E8BD5A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Speculations on </a:t>
            </a:r>
            <a:r>
              <a:rPr lang="en-US" sz="4000" dirty="0" err="1">
                <a:solidFill>
                  <a:srgbClr val="FFFFFF"/>
                </a:solidFill>
              </a:rPr>
              <a:t>superradiance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B77AD-A871-89B0-1B05-8A672528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9126" y="2365195"/>
            <a:ext cx="9853974" cy="453224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200" dirty="0"/>
              <a:t>  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43FDCB-E3D3-F25B-05EA-A05B4FEDE6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80" t="23098" r="21648" b="9270"/>
          <a:stretch/>
        </p:blipFill>
        <p:spPr>
          <a:xfrm>
            <a:off x="1113205" y="2717442"/>
            <a:ext cx="4980786" cy="327331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3B5F445-119D-C9C5-B295-39892832A0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370" t="27700" r="20635" b="4132"/>
          <a:stretch/>
        </p:blipFill>
        <p:spPr>
          <a:xfrm>
            <a:off x="6117467" y="2686091"/>
            <a:ext cx="5355437" cy="341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661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2C86AC-1C17-4A54-65B1-59A85ADA2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720" y="853895"/>
            <a:ext cx="10264697" cy="1001904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Motivation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9B079D8-FE34-0C0E-5F2C-D9C3822A3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0184" y="2551107"/>
            <a:ext cx="10176899" cy="24706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Due to isospin symmetry </a:t>
            </a:r>
            <a:r>
              <a:rPr lang="en-US" baseline="30000" dirty="0"/>
              <a:t>18</a:t>
            </a:r>
            <a:r>
              <a:rPr lang="en-US" dirty="0"/>
              <a:t>Ne and </a:t>
            </a:r>
            <a:r>
              <a:rPr lang="en-US" baseline="30000" dirty="0"/>
              <a:t>18</a:t>
            </a:r>
            <a:r>
              <a:rPr lang="en-US" dirty="0"/>
              <a:t>O should have similar structure, however differences might appear due to isospin-non-conserving interactions such as Coulomb. </a:t>
            </a:r>
          </a:p>
          <a:p>
            <a:pPr marL="0" indent="0">
              <a:buNone/>
            </a:pPr>
            <a:r>
              <a:rPr lang="en-US" dirty="0"/>
              <a:t>Coupling with the continuum might be different in </a:t>
            </a:r>
            <a:r>
              <a:rPr lang="en-US" baseline="30000" dirty="0"/>
              <a:t>18</a:t>
            </a:r>
            <a:r>
              <a:rPr lang="en-US" dirty="0"/>
              <a:t>O and </a:t>
            </a:r>
            <a:r>
              <a:rPr lang="en-US" baseline="30000" dirty="0"/>
              <a:t>18</a:t>
            </a:r>
            <a:r>
              <a:rPr lang="en-US" dirty="0"/>
              <a:t>Ne due to their different alpha-decay threshold (6.227 and 5.115 MeV) and different Coulomb interaction in the alpha decay channel.</a:t>
            </a:r>
          </a:p>
          <a:p>
            <a:pPr marL="0" indent="0">
              <a:buNone/>
            </a:pPr>
            <a:r>
              <a:rPr lang="en-US" dirty="0"/>
              <a:t>Comparison with shell model to classify </a:t>
            </a:r>
            <a:r>
              <a:rPr lang="en-US" dirty="0">
                <a:latin typeface="Symbol" panose="05050102010706020507" pitchFamily="18" charset="2"/>
              </a:rPr>
              <a:t>a</a:t>
            </a:r>
            <a:r>
              <a:rPr lang="en-US" dirty="0"/>
              <a:t>-cluster structures based on their particle-hole configuration and alpha decay channel.</a:t>
            </a:r>
          </a:p>
        </p:txBody>
      </p:sp>
    </p:spTree>
    <p:extLst>
      <p:ext uri="{BB962C8B-B14F-4D97-AF65-F5344CB8AC3E}">
        <p14:creationId xmlns:p14="http://schemas.microsoft.com/office/powerpoint/2010/main" val="6062064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DF73F9-1AA8-FE04-49AF-878E8BD5A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Speculations on </a:t>
            </a:r>
            <a:r>
              <a:rPr lang="en-US" sz="4000" dirty="0" err="1">
                <a:solidFill>
                  <a:srgbClr val="FFFFFF"/>
                </a:solidFill>
              </a:rPr>
              <a:t>superradiance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B77AD-A871-89B0-1B05-8A672528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9126" y="2365195"/>
            <a:ext cx="9853974" cy="453224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200" dirty="0"/>
              <a:t>  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D99B48-E23E-B087-7ACE-937567E81A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747" t="18310" r="12165" b="2159"/>
          <a:stretch/>
        </p:blipFill>
        <p:spPr>
          <a:xfrm>
            <a:off x="2182062" y="2221704"/>
            <a:ext cx="6582011" cy="4488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921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DF73F9-1AA8-FE04-49AF-878E8BD5A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7284" y="745944"/>
            <a:ext cx="10264697" cy="1212102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B77AD-A871-89B0-1B05-8A672528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2646" y="2231881"/>
            <a:ext cx="9853974" cy="453224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200" dirty="0"/>
              <a:t>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F2069C-1032-37ED-75F7-272142C8ACAF}"/>
              </a:ext>
            </a:extLst>
          </p:cNvPr>
          <p:cNvSpPr txBox="1"/>
          <p:nvPr/>
        </p:nvSpPr>
        <p:spPr>
          <a:xfrm>
            <a:off x="1517650" y="2085976"/>
            <a:ext cx="93991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kern="50" dirty="0">
                <a:ea typeface="Times New Roman" panose="02020603050405020304" pitchFamily="18" charset="0"/>
                <a:cs typeface="Times New Roman" panose="02020603050405020304" pitchFamily="18" charset="0"/>
              </a:rPr>
              <a:t>As expected from isospin-symmetry, there is good correspondence between the levels in the two mirror nuclei</a:t>
            </a:r>
          </a:p>
          <a:p>
            <a:pPr marL="285750" marR="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kern="50" dirty="0">
                <a:effectLst/>
                <a:latin typeface="Symbol" panose="05050102010706020507" pitchFamily="18" charset="2"/>
                <a:ea typeface="Times New Roman" panose="02020603050405020304" pitchFamily="18" charset="0"/>
              </a:rPr>
              <a:t>a</a:t>
            </a:r>
            <a:r>
              <a:rPr lang="en-US" sz="2400" kern="50" dirty="0">
                <a:effectLst/>
                <a:ea typeface="Times New Roman" panose="02020603050405020304" pitchFamily="18" charset="0"/>
              </a:rPr>
              <a:t>-clustering is strong in these </a:t>
            </a:r>
            <a:r>
              <a:rPr lang="it-IT" sz="2400" kern="5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nuclei</a:t>
            </a:r>
          </a:p>
          <a:p>
            <a:pPr marL="285750" marR="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it-IT" sz="2400" kern="50" dirty="0">
                <a:ea typeface="Times New Roman" panose="02020603050405020304" pitchFamily="18" charset="0"/>
                <a:cs typeface="Arial" panose="020B0604020202020204" pitchFamily="34" charset="0"/>
              </a:rPr>
              <a:t>Good agreement between shell model calculation and experiment</a:t>
            </a:r>
          </a:p>
          <a:p>
            <a:pPr marL="285750" marR="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it-IT" sz="2400" kern="5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Cluster</a:t>
            </a:r>
            <a:r>
              <a:rPr lang="it-IT" sz="2400" kern="50" dirty="0">
                <a:ea typeface="Times New Roman" panose="02020603050405020304" pitchFamily="18" charset="0"/>
                <a:cs typeface="Arial" panose="020B0604020202020204" pitchFamily="34" charset="0"/>
              </a:rPr>
              <a:t>ing seems to inibhit particle-hole mixing</a:t>
            </a:r>
            <a:endParaRPr lang="it-IT" sz="2400" kern="50" dirty="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marR="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kern="50" dirty="0">
                <a:effectLst/>
                <a:ea typeface="Times New Roman" panose="02020603050405020304" pitchFamily="18" charset="0"/>
              </a:rPr>
              <a:t>The broad alpha-clustered states observed in the experiment account for most or the entire clustering strength in a particular channel, so that the strength of the corresponding particle-hole excitation levels is concentrated in one or few states. </a:t>
            </a:r>
          </a:p>
          <a:p>
            <a:pPr marL="285750" marR="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kern="50" dirty="0">
                <a:effectLst/>
                <a:ea typeface="Times New Roman" panose="02020603050405020304" pitchFamily="18" charset="0"/>
              </a:rPr>
              <a:t>The </a:t>
            </a:r>
            <a:r>
              <a:rPr lang="en-US" sz="2400" kern="50" dirty="0" err="1">
                <a:effectLst/>
                <a:ea typeface="Times New Roman" panose="02020603050405020304" pitchFamily="18" charset="0"/>
              </a:rPr>
              <a:t>superradiance</a:t>
            </a:r>
            <a:r>
              <a:rPr lang="en-US" sz="2400" kern="50" dirty="0">
                <a:effectLst/>
                <a:ea typeface="Times New Roman" panose="02020603050405020304" pitchFamily="18" charset="0"/>
              </a:rPr>
              <a:t> mechanisms could </a:t>
            </a:r>
            <a:r>
              <a:rPr lang="en-US" sz="2400" kern="50" dirty="0">
                <a:ea typeface="Times New Roman" panose="02020603050405020304" pitchFamily="18" charset="0"/>
              </a:rPr>
              <a:t>explain this observation.</a:t>
            </a:r>
            <a:endParaRPr lang="en-US" sz="2400" kern="5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kern="5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More experimental and theoretical efforts are necessary to further investigate the role of </a:t>
            </a:r>
            <a:r>
              <a:rPr lang="en-US" sz="2400" kern="5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superradiance</a:t>
            </a:r>
            <a:r>
              <a:rPr lang="en-US" sz="2400" kern="5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in the formation of </a:t>
            </a:r>
            <a:r>
              <a:rPr lang="en-US" sz="2400" kern="50" dirty="0">
                <a:effectLst/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kern="5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-cluster states</a:t>
            </a:r>
            <a:endParaRPr lang="en-US" sz="2400" kern="50" dirty="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8225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28865-7A0F-5392-35BA-5564E40AC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0384F-C15B-FA6E-8284-8E76C6075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7641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00349-6D73-0773-F4AB-38BF1243A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BC01D6-8031-F417-106B-FB75E9A5F7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64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618C3-592E-0C92-5753-546BDBEB7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680" y="84370"/>
            <a:ext cx="4184455" cy="1858086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Experimental setup</a:t>
            </a:r>
          </a:p>
        </p:txBody>
      </p:sp>
      <p:pic>
        <p:nvPicPr>
          <p:cNvPr id="4" name="Content Placeholder 3" descr="Chart, radar chart&#10;&#10;Description automatically generated">
            <a:extLst>
              <a:ext uri="{FF2B5EF4-FFF2-40B4-BE49-F238E27FC236}">
                <a16:creationId xmlns:a16="http://schemas.microsoft.com/office/drawing/2014/main" id="{EF11125B-4F9B-A3CA-37C5-A28E56EF9F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767" t="26711" r="16071" b="15625"/>
          <a:stretch/>
        </p:blipFill>
        <p:spPr bwMode="auto">
          <a:xfrm>
            <a:off x="16828" y="3088585"/>
            <a:ext cx="6300967" cy="36065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F197F8B-CF9E-D8DC-0AEB-BA1325903B73}"/>
              </a:ext>
            </a:extLst>
          </p:cNvPr>
          <p:cNvSpPr txBox="1"/>
          <p:nvPr/>
        </p:nvSpPr>
        <p:spPr>
          <a:xfrm>
            <a:off x="478468" y="2168423"/>
            <a:ext cx="502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TexAT</a:t>
            </a:r>
            <a:r>
              <a:rPr lang="en-US" sz="2400" dirty="0">
                <a:solidFill>
                  <a:srgbClr val="FF0000"/>
                </a:solidFill>
              </a:rPr>
              <a:t> active target</a:t>
            </a:r>
            <a:r>
              <a:rPr lang="en-US" sz="2400" dirty="0"/>
              <a:t> </a:t>
            </a:r>
          </a:p>
          <a:p>
            <a:r>
              <a:rPr lang="en-US" sz="2400" baseline="30000" dirty="0"/>
              <a:t>4</a:t>
            </a:r>
            <a:r>
              <a:rPr lang="en-US" sz="2400" dirty="0"/>
              <a:t>He (96%) + CO</a:t>
            </a:r>
            <a:r>
              <a:rPr lang="en-US" sz="2400" baseline="-25000" dirty="0"/>
              <a:t>2</a:t>
            </a:r>
            <a:r>
              <a:rPr lang="en-US" sz="2400" dirty="0"/>
              <a:t> (4%) @ 580 Torr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48F0D1B-1A77-A5A6-3ABF-E33F30493F43}"/>
              </a:ext>
            </a:extLst>
          </p:cNvPr>
          <p:cNvGrpSpPr/>
          <p:nvPr/>
        </p:nvGrpSpPr>
        <p:grpSpPr>
          <a:xfrm>
            <a:off x="4693877" y="508561"/>
            <a:ext cx="7418620" cy="3883847"/>
            <a:chOff x="4870450" y="419568"/>
            <a:chExt cx="7418620" cy="3883847"/>
          </a:xfrm>
        </p:grpSpPr>
        <p:pic>
          <p:nvPicPr>
            <p:cNvPr id="52" name="Picture 51" descr="Diagram&#10;&#10;Description automatically generated">
              <a:extLst>
                <a:ext uri="{FF2B5EF4-FFF2-40B4-BE49-F238E27FC236}">
                  <a16:creationId xmlns:a16="http://schemas.microsoft.com/office/drawing/2014/main" id="{77E0E63F-C5A8-92A3-BDAC-0FB3C63118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37" b="17344"/>
            <a:stretch/>
          </p:blipFill>
          <p:spPr>
            <a:xfrm>
              <a:off x="5949673" y="419568"/>
              <a:ext cx="5551520" cy="3485097"/>
            </a:xfrm>
            <a:prstGeom prst="rect">
              <a:avLst/>
            </a:prstGeom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1AD3017-C722-C0E9-020D-CD35E04DE51A}"/>
                </a:ext>
              </a:extLst>
            </p:cNvPr>
            <p:cNvSpPr txBox="1"/>
            <p:nvPr/>
          </p:nvSpPr>
          <p:spPr>
            <a:xfrm>
              <a:off x="4870450" y="2826087"/>
              <a:ext cx="384048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aseline="30000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14</a:t>
              </a:r>
              <a:r>
                <a:rPr lang="en-US" sz="2400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O beam @ 61.8 MeV </a:t>
              </a:r>
            </a:p>
            <a:p>
              <a:r>
                <a:rPr lang="en-US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10</a:t>
              </a:r>
              <a:r>
                <a:rPr lang="en-US" sz="2400" baseline="30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4</a:t>
              </a:r>
              <a:r>
                <a:rPr lang="en-US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particles/s  </a:t>
              </a:r>
            </a:p>
            <a:p>
              <a:r>
                <a:rPr lang="en-US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(3.8 x 10</a:t>
              </a:r>
              <a:r>
                <a:rPr lang="en-US" sz="2400" baseline="30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8</a:t>
              </a:r>
              <a:r>
                <a:rPr lang="en-US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total particles)</a:t>
              </a:r>
              <a:r>
                <a:rPr lang="en-US" sz="18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</a:p>
            <a:p>
              <a:endParaRPr lang="en-US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E538598-F5D0-420C-FB4F-4E168AD9383B}"/>
                </a:ext>
              </a:extLst>
            </p:cNvPr>
            <p:cNvSpPr txBox="1"/>
            <p:nvPr/>
          </p:nvSpPr>
          <p:spPr>
            <a:xfrm>
              <a:off x="10320485" y="2562339"/>
              <a:ext cx="19685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Primary beam </a:t>
              </a:r>
            </a:p>
            <a:p>
              <a:r>
                <a:rPr lang="en-US" sz="2000" baseline="30000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14</a:t>
              </a:r>
              <a:r>
                <a:rPr lang="en-US" sz="2000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N @ 11 </a:t>
              </a:r>
              <a:r>
                <a:rPr lang="en-US" sz="2000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AMeV</a:t>
              </a:r>
              <a:r>
                <a:rPr lang="en-US" sz="2000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K500 Cyclotron</a:t>
              </a:r>
              <a:endParaRPr lang="en-US" sz="2000" dirty="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83CCA58-E2F8-28EC-895F-46307C264A67}"/>
                </a:ext>
              </a:extLst>
            </p:cNvPr>
            <p:cNvSpPr txBox="1"/>
            <p:nvPr/>
          </p:nvSpPr>
          <p:spPr>
            <a:xfrm>
              <a:off x="10005982" y="1013413"/>
              <a:ext cx="1737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aseline="30000" dirty="0">
                  <a:solidFill>
                    <a:srgbClr val="FF0000"/>
                  </a:solidFill>
                </a:rPr>
                <a:t>14</a:t>
              </a:r>
              <a:r>
                <a:rPr lang="en-US" sz="2400" dirty="0">
                  <a:solidFill>
                    <a:srgbClr val="FF0000"/>
                  </a:solidFill>
                </a:rPr>
                <a:t>N(p, n)</a:t>
              </a:r>
              <a:r>
                <a:rPr lang="en-US" sz="2400" baseline="30000" dirty="0">
                  <a:solidFill>
                    <a:srgbClr val="FF0000"/>
                  </a:solidFill>
                </a:rPr>
                <a:t>14</a:t>
              </a:r>
              <a:r>
                <a:rPr lang="en-US" sz="2400" dirty="0">
                  <a:solidFill>
                    <a:srgbClr val="FF0000"/>
                  </a:solidFill>
                </a:rPr>
                <a:t>O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C302DECD-8B83-DDE4-5B76-D348435202A8}"/>
                </a:ext>
              </a:extLst>
            </p:cNvPr>
            <p:cNvCxnSpPr/>
            <p:nvPr/>
          </p:nvCxnSpPr>
          <p:spPr>
            <a:xfrm flipH="1" flipV="1">
              <a:off x="11486522" y="2352671"/>
              <a:ext cx="644448" cy="3378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537E2A8D-405B-2831-C33D-7B5E581EA88F}"/>
              </a:ext>
            </a:extLst>
          </p:cNvPr>
          <p:cNvSpPr txBox="1"/>
          <p:nvPr/>
        </p:nvSpPr>
        <p:spPr>
          <a:xfrm>
            <a:off x="6767723" y="4880681"/>
            <a:ext cx="4810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</a:rPr>
              <a:t>Excitation function of </a:t>
            </a:r>
            <a:r>
              <a:rPr lang="en-US" sz="3200" baseline="30000" dirty="0">
                <a:solidFill>
                  <a:srgbClr val="FF0000"/>
                </a:solidFill>
              </a:rPr>
              <a:t>18</a:t>
            </a:r>
            <a:r>
              <a:rPr lang="en-US" sz="3200" dirty="0">
                <a:solidFill>
                  <a:srgbClr val="FF0000"/>
                </a:solidFill>
              </a:rPr>
              <a:t>Ne </a:t>
            </a:r>
            <a:r>
              <a:rPr lang="en-US" sz="3200" dirty="0"/>
              <a:t>from resonant elastic scattering of </a:t>
            </a:r>
            <a:r>
              <a:rPr lang="en-US" sz="3200" baseline="30000" dirty="0"/>
              <a:t>14</a:t>
            </a:r>
            <a:r>
              <a:rPr lang="en-US" sz="3200" dirty="0"/>
              <a:t>O on </a:t>
            </a:r>
            <a:r>
              <a:rPr lang="en-US" sz="3200" baseline="30000" dirty="0"/>
              <a:t>4</a:t>
            </a:r>
            <a:r>
              <a:rPr lang="en-US" sz="3200" dirty="0"/>
              <a:t>He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B22DC3-B6FA-201F-9E66-80583E8F6D02}"/>
              </a:ext>
            </a:extLst>
          </p:cNvPr>
          <p:cNvSpPr txBox="1"/>
          <p:nvPr/>
        </p:nvSpPr>
        <p:spPr>
          <a:xfrm>
            <a:off x="384313" y="6361042"/>
            <a:ext cx="5933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Koshchiy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et al., NIM A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957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163398 (2020)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444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880A1-EEB9-906C-DEA9-A95D95F3E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291" y="348870"/>
            <a:ext cx="5428068" cy="2401515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Particle identification and selection of elastic scattering events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B05D17-0FBD-C43B-688E-777E2AF72A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856" t="22622" r="14817" b="6747"/>
          <a:stretch/>
        </p:blipFill>
        <p:spPr>
          <a:xfrm>
            <a:off x="501694" y="3111780"/>
            <a:ext cx="5325241" cy="33973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CF1155-703B-5A7A-E044-4712FFD904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90" t="19162" r="29127" b="764"/>
          <a:stretch/>
        </p:blipFill>
        <p:spPr>
          <a:xfrm>
            <a:off x="6371373" y="173878"/>
            <a:ext cx="5325239" cy="636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050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AB607-61AE-CE11-34A3-0D79468B7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838" y="74700"/>
            <a:ext cx="4061119" cy="1325563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Excitation functions</a:t>
            </a:r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0735A5C-0103-29BE-4574-30BA496B27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53" t="15551" r="20337" b="5611"/>
          <a:stretch/>
        </p:blipFill>
        <p:spPr bwMode="auto">
          <a:xfrm>
            <a:off x="4708264" y="190739"/>
            <a:ext cx="7233194" cy="62210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FC4E17-8A5D-DB9D-0A05-9020CD1A8FF1}"/>
              </a:ext>
            </a:extLst>
          </p:cNvPr>
          <p:cNvSpPr txBox="1"/>
          <p:nvPr/>
        </p:nvSpPr>
        <p:spPr>
          <a:xfrm>
            <a:off x="241331" y="1513775"/>
            <a:ext cx="399013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R-matrix fit </a:t>
            </a:r>
          </a:p>
          <a:p>
            <a:r>
              <a:rPr lang="en-US" sz="2200" dirty="0" err="1"/>
              <a:t>MinRmatrix</a:t>
            </a:r>
            <a:r>
              <a:rPr lang="en-US" sz="2200" dirty="0"/>
              <a:t> code, same used by </a:t>
            </a:r>
            <a:r>
              <a:rPr lang="en-US" sz="2200" dirty="0" err="1"/>
              <a:t>Avlila</a:t>
            </a:r>
            <a:r>
              <a:rPr lang="en-US" sz="2200" dirty="0"/>
              <a:t> et al. with the same number of decay channels: </a:t>
            </a:r>
          </a:p>
          <a:p>
            <a:pPr marL="285750" indent="-285750">
              <a:buFontTx/>
              <a:buChar char="-"/>
            </a:pPr>
            <a:r>
              <a:rPr lang="en-US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alpha decay channel going to the ground state of </a:t>
            </a:r>
            <a:r>
              <a:rPr lang="en-US" sz="2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14</a:t>
            </a:r>
            <a:r>
              <a:rPr lang="en-US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  </a:t>
            </a:r>
          </a:p>
          <a:p>
            <a:pPr marL="285750" indent="-285750">
              <a:buFontTx/>
              <a:buChar char="-"/>
            </a:pPr>
            <a:r>
              <a:rPr lang="en-US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proton decay channels going to the </a:t>
            </a:r>
            <a:r>
              <a:rPr lang="en-US" sz="2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17</a:t>
            </a:r>
            <a:r>
              <a:rPr lang="en-US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 ground state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(5/2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en-US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and to the </a:t>
            </a:r>
            <a:r>
              <a:rPr lang="en-US" sz="2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17</a:t>
            </a:r>
            <a:r>
              <a:rPr lang="en-US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 first excited state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(at 495 keV with 1/2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en-US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Starting from the parameters from M. Avila et al. for </a:t>
            </a:r>
            <a:r>
              <a:rPr lang="en-US" sz="22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18</a:t>
            </a:r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O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[Phys. Rev. C 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024327 (2014)]</a:t>
            </a:r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29 states, </a:t>
            </a:r>
            <a:r>
              <a:rPr lang="en-US" sz="2200" dirty="0">
                <a:latin typeface="Symbol" panose="05050102010706020507" pitchFamily="18" charset="2"/>
                <a:ea typeface="Calibri" panose="020F0502020204030204" pitchFamily="34" charset="0"/>
              </a:rPr>
              <a:t>C</a:t>
            </a:r>
            <a:r>
              <a:rPr lang="en-US" sz="22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= 2.7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F31B72-FB20-AA10-245E-227833267796}"/>
              </a:ext>
            </a:extLst>
          </p:cNvPr>
          <p:cNvSpPr/>
          <p:nvPr/>
        </p:nvSpPr>
        <p:spPr>
          <a:xfrm>
            <a:off x="8437705" y="74700"/>
            <a:ext cx="3651294" cy="2094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9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715BA1-A16C-F65F-0B6F-5B62DD53B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Shell model calculation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69E4A-E1AD-59F0-A777-9D621864D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4747" y="2118890"/>
            <a:ext cx="9977242" cy="3953992"/>
          </a:xfrm>
        </p:spPr>
        <p:txBody>
          <a:bodyPr anchor="ctr">
            <a:noAutofit/>
          </a:bodyPr>
          <a:lstStyle/>
          <a:p>
            <a:r>
              <a:rPr lang="en-US" sz="2600" dirty="0"/>
              <a:t>Performed by A. </a:t>
            </a:r>
            <a:r>
              <a:rPr lang="en-US" sz="2600" dirty="0" err="1"/>
              <a:t>Volya</a:t>
            </a:r>
            <a:r>
              <a:rPr lang="en-US" sz="2600" dirty="0"/>
              <a:t> with the configuration interaction technique</a:t>
            </a:r>
          </a:p>
          <a:p>
            <a:r>
              <a:rPr lang="en-US" sz="2600" dirty="0"/>
              <a:t>FSU Hamiltonian (s, p, </a:t>
            </a:r>
            <a:r>
              <a:rPr lang="en-US" sz="2600" dirty="0" err="1"/>
              <a:t>sd</a:t>
            </a:r>
            <a:r>
              <a:rPr lang="en-US" sz="2600" dirty="0"/>
              <a:t> and </a:t>
            </a:r>
            <a:r>
              <a:rPr lang="en-US" sz="2600" dirty="0" err="1"/>
              <a:t>fp</a:t>
            </a:r>
            <a:r>
              <a:rPr lang="en-US" sz="2600" dirty="0"/>
              <a:t> valence shells) based on the harmonic oscillator and its basis to treat cluster configurations</a:t>
            </a:r>
          </a:p>
          <a:p>
            <a:r>
              <a:rPr lang="en-US" sz="2600" dirty="0"/>
              <a:t>Different particle-hole configurations are identified by the number of excitation quanta and the number of nodes in the alpha wave function.</a:t>
            </a:r>
          </a:p>
          <a:p>
            <a:r>
              <a:rPr lang="en-US" sz="2600" dirty="0"/>
              <a:t>Configuration mixing is not considered</a:t>
            </a:r>
          </a:p>
          <a:p>
            <a:r>
              <a:rPr lang="en-US" sz="2600" dirty="0"/>
              <a:t>The model is isospin-symmetric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F70C73-D74A-4143-B651-58BC8164B61D}"/>
              </a:ext>
            </a:extLst>
          </p:cNvPr>
          <p:cNvSpPr txBox="1"/>
          <p:nvPr/>
        </p:nvSpPr>
        <p:spPr>
          <a:xfrm>
            <a:off x="1431237" y="5857460"/>
            <a:ext cx="793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K.Kravvaris</a:t>
            </a:r>
            <a:r>
              <a:rPr lang="en-US" dirty="0"/>
              <a:t> and A. </a:t>
            </a:r>
            <a:r>
              <a:rPr lang="en-US" dirty="0" err="1"/>
              <a:t>Volya</a:t>
            </a:r>
            <a:r>
              <a:rPr lang="en-US" dirty="0"/>
              <a:t> Phys. Rev. C 100, 034321 (2019)</a:t>
            </a:r>
          </a:p>
        </p:txBody>
      </p:sp>
    </p:spTree>
    <p:extLst>
      <p:ext uri="{BB962C8B-B14F-4D97-AF65-F5344CB8AC3E}">
        <p14:creationId xmlns:p14="http://schemas.microsoft.com/office/powerpoint/2010/main" val="1090975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AB609-6A45-0297-7938-EAE3B53DA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65" y="-83871"/>
            <a:ext cx="11873350" cy="1106705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dirty="0"/>
              <a:t>Comparison </a:t>
            </a:r>
            <a:r>
              <a:rPr lang="en-US" baseline="30000" dirty="0"/>
              <a:t>18</a:t>
            </a:r>
            <a:r>
              <a:rPr lang="en-US" dirty="0"/>
              <a:t>Ne-</a:t>
            </a:r>
            <a:r>
              <a:rPr lang="en-US" baseline="30000" dirty="0"/>
              <a:t>18</a:t>
            </a:r>
            <a:r>
              <a:rPr lang="en-US" dirty="0"/>
              <a:t>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F6BE7B-83EE-DBDD-7206-034560F803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060" t="20458" r="22586" b="66236"/>
          <a:stretch/>
        </p:blipFill>
        <p:spPr>
          <a:xfrm>
            <a:off x="-11947" y="980804"/>
            <a:ext cx="12165561" cy="181365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32EFB1F-4D9D-ECCE-8C70-CEF64DA8FCA8}"/>
              </a:ext>
            </a:extLst>
          </p:cNvPr>
          <p:cNvSpPr txBox="1">
            <a:spLocks/>
          </p:cNvSpPr>
          <p:nvPr/>
        </p:nvSpPr>
        <p:spPr>
          <a:xfrm>
            <a:off x="8827247" y="113560"/>
            <a:ext cx="2002119" cy="909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J</a:t>
            </a:r>
            <a:r>
              <a:rPr lang="en-US" baseline="30000" dirty="0" err="1">
                <a:latin typeface="Symbol" panose="05050102010706020507" pitchFamily="18" charset="2"/>
              </a:rPr>
              <a:t>p</a:t>
            </a:r>
            <a:r>
              <a:rPr lang="en-US" baseline="30000" dirty="0">
                <a:latin typeface="Symbol" panose="05050102010706020507" pitchFamily="18" charset="2"/>
              </a:rPr>
              <a:t> </a:t>
            </a:r>
            <a:r>
              <a:rPr lang="en-US" dirty="0"/>
              <a:t>= 0</a:t>
            </a:r>
            <a:r>
              <a:rPr lang="en-US" baseline="30000" dirty="0"/>
              <a:t>+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CE8310-EDDB-F711-9B5E-B10E3D93F3CA}"/>
              </a:ext>
            </a:extLst>
          </p:cNvPr>
          <p:cNvSpPr txBox="1"/>
          <p:nvPr/>
        </p:nvSpPr>
        <p:spPr>
          <a:xfrm>
            <a:off x="6621932" y="2754309"/>
            <a:ext cx="55760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Observed</a:t>
            </a:r>
            <a:r>
              <a:rPr lang="fr-FR" dirty="0"/>
              <a:t> in </a:t>
            </a:r>
            <a:r>
              <a:rPr lang="fr-FR" baseline="30000" dirty="0"/>
              <a:t>18</a:t>
            </a:r>
            <a:r>
              <a:rPr lang="fr-FR" dirty="0"/>
              <a:t>O by</a:t>
            </a:r>
          </a:p>
          <a:p>
            <a:r>
              <a:rPr lang="fr-FR" dirty="0"/>
              <a:t>M. L. Avila et al., Phys. </a:t>
            </a:r>
            <a:r>
              <a:rPr lang="fr-FR" dirty="0" err="1"/>
              <a:t>Rev</a:t>
            </a:r>
            <a:r>
              <a:rPr lang="fr-FR" dirty="0"/>
              <a:t>. C 90, 024327 (2014) </a:t>
            </a:r>
          </a:p>
          <a:p>
            <a:r>
              <a:rPr lang="fr-FR" dirty="0"/>
              <a:t>E.D. Johnson et al., </a:t>
            </a:r>
            <a:r>
              <a:rPr lang="fr-FR" dirty="0" err="1"/>
              <a:t>Eur</a:t>
            </a:r>
            <a:r>
              <a:rPr lang="fr-FR" dirty="0"/>
              <a:t>. Phys. J. A 42, 135–139 (2009) 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911548-7166-611C-1B5D-5953B21C2E58}"/>
              </a:ext>
            </a:extLst>
          </p:cNvPr>
          <p:cNvSpPr txBox="1"/>
          <p:nvPr/>
        </p:nvSpPr>
        <p:spPr>
          <a:xfrm>
            <a:off x="657411" y="2773084"/>
            <a:ext cx="49126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Observed here for the first time</a:t>
            </a:r>
          </a:p>
          <a:p>
            <a:r>
              <a:rPr lang="en-US" dirty="0"/>
              <a:t>Predicted by OCM model to be shifted down by 500keV respect to </a:t>
            </a:r>
            <a:r>
              <a:rPr lang="en-US" baseline="30000" dirty="0"/>
              <a:t>18</a:t>
            </a:r>
            <a:r>
              <a:rPr lang="en-US" dirty="0"/>
              <a:t>O. </a:t>
            </a:r>
            <a:r>
              <a:rPr lang="fr-FR" dirty="0"/>
              <a:t>M. </a:t>
            </a:r>
            <a:r>
              <a:rPr lang="fr-FR" dirty="0" err="1"/>
              <a:t>Nakao</a:t>
            </a:r>
            <a:r>
              <a:rPr lang="fr-FR" dirty="0"/>
              <a:t> et al., Phys. </a:t>
            </a:r>
            <a:r>
              <a:rPr lang="fr-FR" dirty="0" err="1"/>
              <a:t>Rev</a:t>
            </a:r>
            <a:r>
              <a:rPr lang="fr-FR" dirty="0"/>
              <a:t>. C 98, 054318 (2018)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6177C9-17E9-49D5-406A-7E0C6EC8ADFC}"/>
              </a:ext>
            </a:extLst>
          </p:cNvPr>
          <p:cNvSpPr txBox="1"/>
          <p:nvPr/>
        </p:nvSpPr>
        <p:spPr>
          <a:xfrm>
            <a:off x="4348910" y="4523898"/>
            <a:ext cx="21001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The state is 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described well 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by </a:t>
            </a:r>
          </a:p>
          <a:p>
            <a:pPr algn="ctr"/>
            <a:r>
              <a:rPr lang="en-US" dirty="0">
                <a:solidFill>
                  <a:srgbClr val="FF0000"/>
                </a:solidFill>
                <a:latin typeface="Symbol" panose="05050102010706020507" pitchFamily="18" charset="2"/>
              </a:rPr>
              <a:t>a </a:t>
            </a:r>
            <a:r>
              <a:rPr lang="en-US" dirty="0">
                <a:solidFill>
                  <a:srgbClr val="FF0000"/>
                </a:solidFill>
              </a:rPr>
              <a:t>+ core with 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n = 5 nodes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956C5A1-F0A2-7946-FFE5-DD1A945B146A}"/>
              </a:ext>
            </a:extLst>
          </p:cNvPr>
          <p:cNvSpPr/>
          <p:nvPr/>
        </p:nvSpPr>
        <p:spPr>
          <a:xfrm>
            <a:off x="131481" y="2369338"/>
            <a:ext cx="11695953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AD7E06D-9210-9553-B8F6-F1292E230B17}"/>
              </a:ext>
            </a:extLst>
          </p:cNvPr>
          <p:cNvGrpSpPr/>
          <p:nvPr/>
        </p:nvGrpSpPr>
        <p:grpSpPr>
          <a:xfrm>
            <a:off x="6318823" y="4097322"/>
            <a:ext cx="4693920" cy="2163821"/>
            <a:chOff x="7214303" y="4097322"/>
            <a:chExt cx="4693920" cy="216382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CAFF724-24E4-54DA-2155-75336884E5E5}"/>
                </a:ext>
              </a:extLst>
            </p:cNvPr>
            <p:cNvGrpSpPr/>
            <p:nvPr/>
          </p:nvGrpSpPr>
          <p:grpSpPr>
            <a:xfrm>
              <a:off x="7214303" y="4097322"/>
              <a:ext cx="4693920" cy="2163821"/>
              <a:chOff x="7143111" y="4650921"/>
              <a:chExt cx="4557228" cy="1824641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B81294CA-7CD6-821A-34FA-69C54154CB8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43635" t="31081" r="14153" b="47034"/>
              <a:stretch/>
            </p:blipFill>
            <p:spPr>
              <a:xfrm>
                <a:off x="7143111" y="4650921"/>
                <a:ext cx="4557228" cy="1500877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E051D53A-42EF-9FB7-E13C-7FAD9B36B1D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44406" t="89365" r="14176" b="5915"/>
              <a:stretch/>
            </p:blipFill>
            <p:spPr>
              <a:xfrm>
                <a:off x="7228823" y="6151798"/>
                <a:ext cx="4471516" cy="323764"/>
              </a:xfrm>
              <a:prstGeom prst="rect">
                <a:avLst/>
              </a:prstGeom>
            </p:spPr>
          </p:pic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8BC0910-8A28-B44D-813C-D867F31AD1E4}"/>
                </a:ext>
              </a:extLst>
            </p:cNvPr>
            <p:cNvSpPr txBox="1"/>
            <p:nvPr/>
          </p:nvSpPr>
          <p:spPr>
            <a:xfrm>
              <a:off x="7971046" y="4527857"/>
              <a:ext cx="14125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Symbol" panose="05050102010706020507" pitchFamily="18" charset="2"/>
                </a:rPr>
                <a:t>a</a:t>
              </a:r>
              <a:r>
                <a:rPr lang="en-US" dirty="0"/>
                <a:t>+</a:t>
              </a:r>
              <a:r>
                <a:rPr lang="en-US" baseline="30000" dirty="0"/>
                <a:t>14</a:t>
              </a:r>
              <a:r>
                <a:rPr lang="en-US" dirty="0"/>
                <a:t>C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742B4F4-1E1D-F322-BB40-60E588CCDABC}"/>
              </a:ext>
            </a:extLst>
          </p:cNvPr>
          <p:cNvGrpSpPr/>
          <p:nvPr/>
        </p:nvGrpSpPr>
        <p:grpSpPr>
          <a:xfrm>
            <a:off x="215649" y="3901832"/>
            <a:ext cx="4368789" cy="2934210"/>
            <a:chOff x="127364" y="3901832"/>
            <a:chExt cx="4368789" cy="293421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219E303-A694-3C69-911E-7A95B76722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4293" t="21612" r="15070" b="3704"/>
            <a:stretch/>
          </p:blipFill>
          <p:spPr>
            <a:xfrm>
              <a:off x="127364" y="3901832"/>
              <a:ext cx="4368789" cy="293421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558873E-EA22-C4A1-1355-708BACAC9FB5}"/>
                </a:ext>
              </a:extLst>
            </p:cNvPr>
            <p:cNvSpPr txBox="1"/>
            <p:nvPr/>
          </p:nvSpPr>
          <p:spPr>
            <a:xfrm>
              <a:off x="997441" y="4219905"/>
              <a:ext cx="14125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Symbol" panose="05050102010706020507" pitchFamily="18" charset="2"/>
                </a:rPr>
                <a:t>a</a:t>
              </a:r>
              <a:r>
                <a:rPr lang="en-US" dirty="0"/>
                <a:t>+</a:t>
              </a:r>
              <a:r>
                <a:rPr lang="en-US" baseline="30000" dirty="0"/>
                <a:t>14</a:t>
              </a:r>
              <a:r>
                <a:rPr lang="en-US" dirty="0"/>
                <a:t>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71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29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F64E045-1DB3-F23D-8378-DB8388A63B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5517699"/>
              </p:ext>
            </p:extLst>
          </p:nvPr>
        </p:nvGraphicFramePr>
        <p:xfrm>
          <a:off x="37966" y="1541915"/>
          <a:ext cx="11471505" cy="4480507"/>
        </p:xfrm>
        <a:graphic>
          <a:graphicData uri="http://schemas.openxmlformats.org/drawingml/2006/table">
            <a:tbl>
              <a:tblPr firstRow="1" firstCol="1" bandRow="1"/>
              <a:tblGrid>
                <a:gridCol w="597723">
                  <a:extLst>
                    <a:ext uri="{9D8B030D-6E8A-4147-A177-3AD203B41FA5}">
                      <a16:colId xmlns:a16="http://schemas.microsoft.com/office/drawing/2014/main" val="1685564158"/>
                    </a:ext>
                  </a:extLst>
                </a:gridCol>
                <a:gridCol w="1327450">
                  <a:extLst>
                    <a:ext uri="{9D8B030D-6E8A-4147-A177-3AD203B41FA5}">
                      <a16:colId xmlns:a16="http://schemas.microsoft.com/office/drawing/2014/main" val="3187116814"/>
                    </a:ext>
                  </a:extLst>
                </a:gridCol>
                <a:gridCol w="309420">
                  <a:extLst>
                    <a:ext uri="{9D8B030D-6E8A-4147-A177-3AD203B41FA5}">
                      <a16:colId xmlns:a16="http://schemas.microsoft.com/office/drawing/2014/main" val="1069840249"/>
                    </a:ext>
                  </a:extLst>
                </a:gridCol>
                <a:gridCol w="1576427">
                  <a:extLst>
                    <a:ext uri="{9D8B030D-6E8A-4147-A177-3AD203B41FA5}">
                      <a16:colId xmlns:a16="http://schemas.microsoft.com/office/drawing/2014/main" val="255820787"/>
                    </a:ext>
                  </a:extLst>
                </a:gridCol>
                <a:gridCol w="1221516">
                  <a:extLst>
                    <a:ext uri="{9D8B030D-6E8A-4147-A177-3AD203B41FA5}">
                      <a16:colId xmlns:a16="http://schemas.microsoft.com/office/drawing/2014/main" val="1110579250"/>
                    </a:ext>
                  </a:extLst>
                </a:gridCol>
                <a:gridCol w="1221516">
                  <a:extLst>
                    <a:ext uri="{9D8B030D-6E8A-4147-A177-3AD203B41FA5}">
                      <a16:colId xmlns:a16="http://schemas.microsoft.com/office/drawing/2014/main" val="1021637712"/>
                    </a:ext>
                  </a:extLst>
                </a:gridCol>
                <a:gridCol w="266546">
                  <a:extLst>
                    <a:ext uri="{9D8B030D-6E8A-4147-A177-3AD203B41FA5}">
                      <a16:colId xmlns:a16="http://schemas.microsoft.com/office/drawing/2014/main" val="771763550"/>
                    </a:ext>
                  </a:extLst>
                </a:gridCol>
                <a:gridCol w="737845">
                  <a:extLst>
                    <a:ext uri="{9D8B030D-6E8A-4147-A177-3AD203B41FA5}">
                      <a16:colId xmlns:a16="http://schemas.microsoft.com/office/drawing/2014/main" val="3288235210"/>
                    </a:ext>
                  </a:extLst>
                </a:gridCol>
                <a:gridCol w="797931">
                  <a:extLst>
                    <a:ext uri="{9D8B030D-6E8A-4147-A177-3AD203B41FA5}">
                      <a16:colId xmlns:a16="http://schemas.microsoft.com/office/drawing/2014/main" val="1262434870"/>
                    </a:ext>
                  </a:extLst>
                </a:gridCol>
                <a:gridCol w="1663598">
                  <a:extLst>
                    <a:ext uri="{9D8B030D-6E8A-4147-A177-3AD203B41FA5}">
                      <a16:colId xmlns:a16="http://schemas.microsoft.com/office/drawing/2014/main" val="2437304161"/>
                    </a:ext>
                  </a:extLst>
                </a:gridCol>
                <a:gridCol w="1751533">
                  <a:extLst>
                    <a:ext uri="{9D8B030D-6E8A-4147-A177-3AD203B41FA5}">
                      <a16:colId xmlns:a16="http://schemas.microsoft.com/office/drawing/2014/main" val="2068180245"/>
                    </a:ext>
                  </a:extLst>
                </a:gridCol>
              </a:tblGrid>
              <a:tr h="368329">
                <a:tc>
                  <a:txBody>
                    <a:bodyPr/>
                    <a:lstStyle/>
                    <a:p>
                      <a:pPr marL="0" marR="0" indent="0" algn="l" fontAlgn="b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l" fontAlgn="b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121910"/>
                  </a:ext>
                </a:extLst>
              </a:tr>
              <a:tr h="539051">
                <a:tc>
                  <a:txBody>
                    <a:bodyPr/>
                    <a:lstStyle/>
                    <a:p>
                      <a:pPr marL="0" marR="0" indent="0" algn="ctr" fontAlgn="b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Experiment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Shell Model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29040220"/>
                  </a:ext>
                </a:extLst>
              </a:tr>
              <a:tr h="539051"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kern="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it-IT" sz="1800" b="0" i="0" u="none" strike="noStrike" kern="50" baseline="30000" dirty="0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</a:t>
                      </a:r>
                      <a:endParaRPr lang="it-IT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b="0" i="0" u="none" strike="noStrike" baseline="-25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1800" b="0" i="0" u="none" strike="noStrike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0" i="0" u="none" strike="noStrike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b="0" i="0" u="none" strike="noStrike" baseline="-25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ℏ𝜔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kern="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</a:t>
                      </a:r>
                      <a:endParaRPr lang="it-IT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SF</a:t>
                      </a:r>
                      <a:endParaRPr lang="en-US" dirty="0"/>
                    </a:p>
                  </a:txBody>
                  <a:tcPr marL="79541" marR="79541" marT="39771" marB="397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26450177"/>
                  </a:ext>
                </a:extLst>
              </a:tr>
              <a:tr h="539051"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kern="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(MeV)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(MeV)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kern="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dirty="0"/>
                    </a:p>
                  </a:txBody>
                  <a:tcPr marL="79541" marR="79541" marT="39771" marB="397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05255142"/>
                  </a:ext>
                </a:extLst>
              </a:tr>
              <a:tr h="514119"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800" b="0" i="0" u="none" strike="noStrike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800" b="0" i="0" u="none" strike="noStrike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[15,18]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0.74</a:t>
                      </a:r>
                      <a:endParaRPr lang="en-US" sz="1800"/>
                    </a:p>
                  </a:txBody>
                  <a:tcPr marL="79541" marR="79541" marT="39771" marB="397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059042310"/>
                  </a:ext>
                </a:extLst>
              </a:tr>
              <a:tr h="514119"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800" b="0" i="0" u="none" strike="noStrike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3.6</a:t>
                      </a:r>
                      <a:r>
                        <a:rPr lang="en-US" sz="1800" b="0" i="0" u="none" strike="noStrike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[15,19]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3.4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0.62</a:t>
                      </a:r>
                      <a:endParaRPr lang="en-US" sz="1800" dirty="0"/>
                    </a:p>
                  </a:txBody>
                  <a:tcPr marL="79541" marR="79541" marT="39771" marB="397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020004"/>
                  </a:ext>
                </a:extLst>
              </a:tr>
              <a:tr h="514119"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800" b="0" i="0" u="none" strike="noStrike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4.6</a:t>
                      </a:r>
                      <a:r>
                        <a:rPr lang="en-US" sz="1800" b="0" i="0" u="none" strike="noStrike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[19-21]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800" dirty="0"/>
                    </a:p>
                  </a:txBody>
                  <a:tcPr marL="79541" marR="79541" marT="39771" marB="397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63507273"/>
                  </a:ext>
                </a:extLst>
              </a:tr>
              <a:tr h="514119"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800" b="0" i="0" u="none" strike="noStrike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9.8(8)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1.4(6)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7.8, 11.8, 12.9, 13.3, 14.1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&lt;0.01, &lt;0.01, &lt;0.01, 0.02, </a:t>
                      </a:r>
                      <a:r>
                        <a:rPr lang="en-US" sz="1800" b="1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  <a:endParaRPr lang="en-US" sz="1800" dirty="0"/>
                    </a:p>
                  </a:txBody>
                  <a:tcPr marL="79541" marR="79541" marT="39771" marB="397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30557844"/>
                  </a:ext>
                </a:extLst>
              </a:tr>
              <a:tr h="438549"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800" b="0" i="0" u="none" strike="noStrike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7.9, 9.8, 10.4, 11.4,11.6, 12.2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656" marR="59656" marT="82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541" marR="79541" marT="39771" marB="397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US" sz="16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0.01, 0.01, 0.05, &lt;0.01, &lt;0.01, 0.07</a:t>
                      </a:r>
                      <a:endParaRPr lang="en-US" sz="1600" dirty="0"/>
                    </a:p>
                  </a:txBody>
                  <a:tcPr marL="79541" marR="79541" marT="39771" marB="397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7601069"/>
                  </a:ext>
                </a:extLst>
              </a:tr>
            </a:tbl>
          </a:graphicData>
        </a:graphic>
      </p:graphicFrame>
      <p:sp>
        <p:nvSpPr>
          <p:cNvPr id="36" name="Title 1">
            <a:extLst>
              <a:ext uri="{FF2B5EF4-FFF2-40B4-BE49-F238E27FC236}">
                <a16:creationId xmlns:a16="http://schemas.microsoft.com/office/drawing/2014/main" id="{45AF269F-677D-B1DF-B87C-2C4A46780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19643"/>
            <a:ext cx="11561906" cy="1030785"/>
          </a:xfrm>
          <a:solidFill>
            <a:srgbClr val="0070C0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Comparison with  shell model, 0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levels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5C9F8E7-2441-F697-419F-2CFA2CB1ACB8}"/>
              </a:ext>
            </a:extLst>
          </p:cNvPr>
          <p:cNvSpPr/>
          <p:nvPr/>
        </p:nvSpPr>
        <p:spPr>
          <a:xfrm>
            <a:off x="212990" y="5160914"/>
            <a:ext cx="11303164" cy="316394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27602B-5C23-0F6F-1865-3E43FCFBE4BC}"/>
              </a:ext>
            </a:extLst>
          </p:cNvPr>
          <p:cNvSpPr txBox="1"/>
          <p:nvPr/>
        </p:nvSpPr>
        <p:spPr>
          <a:xfrm>
            <a:off x="620110" y="6035411"/>
            <a:ext cx="98439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>
              <a:spcBef>
                <a:spcPts val="0"/>
              </a:spcBef>
              <a:spcAft>
                <a:spcPts val="600"/>
              </a:spcAft>
            </a:pPr>
            <a:r>
              <a:rPr lang="fr-FR" sz="16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[15] W.R. Falk et al. </a:t>
            </a:r>
            <a:r>
              <a:rPr lang="fr-FR" sz="16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Nucl</a:t>
            </a:r>
            <a:r>
              <a:rPr lang="fr-FR" sz="16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Phys. A </a:t>
            </a:r>
            <a:r>
              <a:rPr lang="fr-FR" sz="16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157</a:t>
            </a:r>
            <a:r>
              <a:rPr lang="fr-FR" sz="16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241 (1970)</a:t>
            </a:r>
            <a:r>
              <a:rPr lang="en-US" sz="1600" kern="5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    </a:t>
            </a:r>
            <a:r>
              <a:rPr lang="en-US" sz="16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[18] D. R. Tilley et al. </a:t>
            </a:r>
            <a:r>
              <a:rPr lang="en-US" sz="16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Nucl</a:t>
            </a:r>
            <a:r>
              <a:rPr lang="en-US" sz="16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Phys. A </a:t>
            </a:r>
            <a:r>
              <a:rPr lang="en-US" sz="16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595</a:t>
            </a:r>
            <a:r>
              <a:rPr lang="en-US" sz="16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1-170 (1995)  [19] A.V. Nero</a:t>
            </a:r>
            <a:r>
              <a:rPr lang="en-US" sz="1600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 </a:t>
            </a:r>
            <a:r>
              <a:rPr lang="en-US" sz="16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Phys. </a:t>
            </a:r>
            <a:r>
              <a:rPr lang="fr-FR" sz="16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</a:t>
            </a:r>
            <a:r>
              <a:rPr lang="fr-FR" sz="16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 </a:t>
            </a:r>
            <a:r>
              <a:rPr lang="fr-FR" sz="16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24</a:t>
            </a:r>
            <a:r>
              <a:rPr lang="fr-FR" sz="16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1864 (1981)      </a:t>
            </a:r>
            <a:r>
              <a:rPr lang="en-US" sz="1600" kern="5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</a:t>
            </a:r>
            <a:r>
              <a:rPr lang="fr-CA" sz="16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[20] K.I. Hahn et al., Phys. </a:t>
            </a:r>
            <a:r>
              <a:rPr lang="fr-CA" sz="16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</a:t>
            </a:r>
            <a:r>
              <a:rPr lang="fr-CA" sz="16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 </a:t>
            </a:r>
            <a:r>
              <a:rPr lang="fr-CA" sz="16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54</a:t>
            </a:r>
            <a:r>
              <a:rPr lang="fr-CA" sz="16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1999 (1996) </a:t>
            </a:r>
            <a:r>
              <a:rPr lang="en-US" sz="1600" kern="5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fr-CA" sz="16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[21] R. J. </a:t>
            </a:r>
            <a:r>
              <a:rPr lang="fr-CA" sz="16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Charity</a:t>
            </a:r>
            <a:r>
              <a:rPr lang="fr-CA" sz="16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al., Phys. </a:t>
            </a:r>
            <a:r>
              <a:rPr lang="fr-CA" sz="16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</a:t>
            </a:r>
            <a:r>
              <a:rPr lang="fr-CA" sz="16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 </a:t>
            </a:r>
            <a:r>
              <a:rPr lang="fr-CA" sz="16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99</a:t>
            </a:r>
            <a:r>
              <a:rPr lang="fr-CA" sz="16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044304 (2019)</a:t>
            </a:r>
            <a:endParaRPr lang="en-US" sz="1600" kern="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28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5B7B808D162B498B02CAC7F27E40DD" ma:contentTypeVersion="7" ma:contentTypeDescription="Create a new document." ma:contentTypeScope="" ma:versionID="28faf9e4faa925a63e5118909cc7a528">
  <xsd:schema xmlns:xsd="http://www.w3.org/2001/XMLSchema" xmlns:xs="http://www.w3.org/2001/XMLSchema" xmlns:p="http://schemas.microsoft.com/office/2006/metadata/properties" xmlns:ns3="15901590-9eff-4503-a9d9-94b6986460b8" xmlns:ns4="42091c51-f4f8-4ed6-93ce-3087d1c74126" targetNamespace="http://schemas.microsoft.com/office/2006/metadata/properties" ma:root="true" ma:fieldsID="3f14d7d38f79060b007d12c3d4e0d1a2" ns3:_="" ns4:_="">
    <xsd:import namespace="15901590-9eff-4503-a9d9-94b6986460b8"/>
    <xsd:import namespace="42091c51-f4f8-4ed6-93ce-3087d1c7412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901590-9eff-4503-a9d9-94b6986460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091c51-f4f8-4ed6-93ce-3087d1c7412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EE6D337-28F3-4E2D-AF9A-D3F94D892B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9B85C0-34FD-4EC3-8895-3B903809D115}">
  <ds:schemaRefs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15901590-9eff-4503-a9d9-94b6986460b8"/>
    <ds:schemaRef ds:uri="http://schemas.microsoft.com/office/infopath/2007/PartnerControls"/>
    <ds:schemaRef ds:uri="42091c51-f4f8-4ed6-93ce-3087d1c74126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6EC5DC0-E9E2-4635-9814-A3275142C7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901590-9eff-4503-a9d9-94b6986460b8"/>
    <ds:schemaRef ds:uri="42091c51-f4f8-4ed6-93ce-3087d1c741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2693</TotalTime>
  <Words>2995</Words>
  <Application>Microsoft Office PowerPoint</Application>
  <PresentationFormat>Widescreen</PresentationFormat>
  <Paragraphs>777</Paragraphs>
  <Slides>33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Calibri</vt:lpstr>
      <vt:lpstr>Calibri Light</vt:lpstr>
      <vt:lpstr>Cambria Math</vt:lpstr>
      <vt:lpstr>Matura MT Script Capitals</vt:lpstr>
      <vt:lpstr>Symbol</vt:lpstr>
      <vt:lpstr>Times New Roman</vt:lpstr>
      <vt:lpstr>Wingdings</vt:lpstr>
      <vt:lpstr>Office Theme</vt:lpstr>
      <vt:lpstr>a-cluster structure of 18Ne </vt:lpstr>
      <vt:lpstr>Motivation</vt:lpstr>
      <vt:lpstr>Motivation</vt:lpstr>
      <vt:lpstr>Experimental setup</vt:lpstr>
      <vt:lpstr>Particle identification and selection of elastic scattering events</vt:lpstr>
      <vt:lpstr>Excitation functions</vt:lpstr>
      <vt:lpstr>Shell model calculation</vt:lpstr>
      <vt:lpstr>Comparison 18Ne-18O</vt:lpstr>
      <vt:lpstr>Comparison with  shell model, 0+ levels</vt:lpstr>
      <vt:lpstr>PowerPoint Presentation</vt:lpstr>
      <vt:lpstr>Comparison with  shell model, 1- levels</vt:lpstr>
      <vt:lpstr>PowerPoint Presentation</vt:lpstr>
      <vt:lpstr>Comparison with  shell model, 2+ levels</vt:lpstr>
      <vt:lpstr>Comparison 18Ne-18O</vt:lpstr>
      <vt:lpstr>Comparison with  shell model, 3- levels</vt:lpstr>
      <vt:lpstr>Comparison 18Ne-18O</vt:lpstr>
      <vt:lpstr>Comparison with  shell model, 4+ levels</vt:lpstr>
      <vt:lpstr>Comparison 18Ne-18O</vt:lpstr>
      <vt:lpstr>Comparison with  shell model, 5- levels</vt:lpstr>
      <vt:lpstr>PowerPoint Presentation</vt:lpstr>
      <vt:lpstr>Comparison with  shell model, 6+ levels</vt:lpstr>
      <vt:lpstr>Conclusions</vt:lpstr>
      <vt:lpstr>Thank you for your attention!</vt:lpstr>
      <vt:lpstr>PowerPoint Presentation</vt:lpstr>
      <vt:lpstr>PowerPoint Presentation</vt:lpstr>
      <vt:lpstr>Comparison with AMD calculations on 18O</vt:lpstr>
      <vt:lpstr>Comparison with AMD calculations on 18O</vt:lpstr>
      <vt:lpstr>Speculations on superradiance</vt:lpstr>
      <vt:lpstr>Speculations on superradiance</vt:lpstr>
      <vt:lpstr>Speculations on superradiance</vt:lpstr>
      <vt:lpstr>Conclusions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a-cluster structure of 18Ne </dc:title>
  <dc:creator>Marina Barbui</dc:creator>
  <cp:lastModifiedBy>Marina Barbui</cp:lastModifiedBy>
  <cp:revision>82</cp:revision>
  <dcterms:created xsi:type="dcterms:W3CDTF">2022-05-06T16:46:03Z</dcterms:created>
  <dcterms:modified xsi:type="dcterms:W3CDTF">2022-06-24T21:39:15Z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0x010100C15B7B808D162B498B02CAC7F27E40DD</vt:lpwstr>
  </property>
</Properties>
</file>