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7CA"/>
          </a:solidFill>
        </a:fill>
      </a:tcStyle>
    </a:wholeTbl>
    <a:band2H>
      <a:tcTxStyle/>
      <a:tcStyle>
        <a:tcBdr/>
        <a:fill>
          <a:solidFill>
            <a:srgbClr val="FCEC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0D6"/>
          </a:solidFill>
        </a:fill>
      </a:tcStyle>
    </a:wholeTbl>
    <a:band2H>
      <a:tcTxStyle/>
      <a:tcStyle>
        <a:tcBdr/>
        <a:fill>
          <a:solidFill>
            <a:srgbClr val="E7E9EC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9DDD0"/>
          </a:solidFill>
        </a:fill>
      </a:tcStyle>
    </a:wholeTbl>
    <a:band2H>
      <a:tcTxStyle/>
      <a:tcStyle>
        <a:tcBdr/>
        <a:fill>
          <a:solidFill>
            <a:srgbClr val="F4EF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 snapToObjects="1">
      <p:cViewPr varScale="1">
        <p:scale>
          <a:sx n="51" d="100"/>
          <a:sy n="51" d="100"/>
        </p:scale>
        <p:origin x="240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6" name="Shape 7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lnSpc>
        <a:spcPct val="117999"/>
      </a:lnSpc>
      <a:defRPr sz="4400">
        <a:latin typeface="+mj-lt"/>
        <a:ea typeface="+mj-ea"/>
        <a:cs typeface="+mj-cs"/>
        <a:sym typeface="Helvetica Neue"/>
      </a:defRPr>
    </a:lvl1pPr>
    <a:lvl2pPr indent="228600" latinLnBrk="0">
      <a:lnSpc>
        <a:spcPct val="117999"/>
      </a:lnSpc>
      <a:defRPr sz="4400">
        <a:latin typeface="+mj-lt"/>
        <a:ea typeface="+mj-ea"/>
        <a:cs typeface="+mj-cs"/>
        <a:sym typeface="Helvetica Neue"/>
      </a:defRPr>
    </a:lvl2pPr>
    <a:lvl3pPr indent="457200" latinLnBrk="0">
      <a:lnSpc>
        <a:spcPct val="117999"/>
      </a:lnSpc>
      <a:defRPr sz="4400">
        <a:latin typeface="+mj-lt"/>
        <a:ea typeface="+mj-ea"/>
        <a:cs typeface="+mj-cs"/>
        <a:sym typeface="Helvetica Neue"/>
      </a:defRPr>
    </a:lvl3pPr>
    <a:lvl4pPr indent="685800" latinLnBrk="0">
      <a:lnSpc>
        <a:spcPct val="117999"/>
      </a:lnSpc>
      <a:defRPr sz="4400">
        <a:latin typeface="+mj-lt"/>
        <a:ea typeface="+mj-ea"/>
        <a:cs typeface="+mj-cs"/>
        <a:sym typeface="Helvetica Neue"/>
      </a:defRPr>
    </a:lvl4pPr>
    <a:lvl5pPr indent="914400" latinLnBrk="0">
      <a:lnSpc>
        <a:spcPct val="117999"/>
      </a:lnSpc>
      <a:defRPr sz="4400">
        <a:latin typeface="+mj-lt"/>
        <a:ea typeface="+mj-ea"/>
        <a:cs typeface="+mj-cs"/>
        <a:sym typeface="Helvetica Neue"/>
      </a:defRPr>
    </a:lvl5pPr>
    <a:lvl6pPr indent="1143000" latinLnBrk="0">
      <a:lnSpc>
        <a:spcPct val="117999"/>
      </a:lnSpc>
      <a:defRPr sz="4400">
        <a:latin typeface="+mj-lt"/>
        <a:ea typeface="+mj-ea"/>
        <a:cs typeface="+mj-cs"/>
        <a:sym typeface="Helvetica Neue"/>
      </a:defRPr>
    </a:lvl6pPr>
    <a:lvl7pPr indent="1371600" latinLnBrk="0">
      <a:lnSpc>
        <a:spcPct val="117999"/>
      </a:lnSpc>
      <a:defRPr sz="4400">
        <a:latin typeface="+mj-lt"/>
        <a:ea typeface="+mj-ea"/>
        <a:cs typeface="+mj-cs"/>
        <a:sym typeface="Helvetica Neue"/>
      </a:defRPr>
    </a:lvl7pPr>
    <a:lvl8pPr indent="1600200" latinLnBrk="0">
      <a:lnSpc>
        <a:spcPct val="117999"/>
      </a:lnSpc>
      <a:defRPr sz="4400">
        <a:latin typeface="+mj-lt"/>
        <a:ea typeface="+mj-ea"/>
        <a:cs typeface="+mj-cs"/>
        <a:sym typeface="Helvetica Neue"/>
      </a:defRPr>
    </a:lvl8pPr>
    <a:lvl9pPr indent="1828800" latinLnBrk="0">
      <a:lnSpc>
        <a:spcPct val="117999"/>
      </a:lnSpc>
      <a:defRPr sz="44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3.png" descr="image3.png"/>
          <p:cNvPicPr>
            <a:picLocks noChangeAspect="1"/>
          </p:cNvPicPr>
          <p:nvPr/>
        </p:nvPicPr>
        <p:blipFill>
          <a:blip r:embed="rId2">
            <a:extLst/>
          </a:blip>
          <a:srcRect t="2948"/>
          <a:stretch>
            <a:fillRect/>
          </a:stretch>
        </p:blipFill>
        <p:spPr>
          <a:xfrm>
            <a:off x="3190124" y="0"/>
            <a:ext cx="18003762" cy="13311656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096000" y="8277310"/>
            <a:ext cx="12192000" cy="4550902"/>
          </a:xfrm>
          <a:prstGeom prst="rect">
            <a:avLst/>
          </a:prstGeom>
        </p:spPr>
        <p:txBody>
          <a:bodyPr/>
          <a:lstStyle>
            <a:lvl1pPr marL="0" indent="0" algn="ctr" defTabSz="1606586">
              <a:lnSpc>
                <a:spcPct val="90000"/>
              </a:lnSpc>
              <a:spcBef>
                <a:spcPts val="2400"/>
              </a:spcBef>
              <a:buSzTx/>
              <a:buNone/>
              <a:defRPr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ctr" defTabSz="1606586">
              <a:lnSpc>
                <a:spcPct val="90000"/>
              </a:lnSpc>
              <a:spcBef>
                <a:spcPts val="2400"/>
              </a:spcBef>
              <a:buSzTx/>
              <a:buNone/>
              <a:defRPr i="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457200" algn="ctr" defTabSz="1606586">
              <a:lnSpc>
                <a:spcPct val="90000"/>
              </a:lnSpc>
              <a:spcBef>
                <a:spcPts val="2400"/>
              </a:spcBef>
              <a:buSzTx/>
              <a:buNone/>
              <a:defRPr i="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685800" algn="ctr" defTabSz="1606586">
              <a:lnSpc>
                <a:spcPct val="90000"/>
              </a:lnSpc>
              <a:spcBef>
                <a:spcPts val="2400"/>
              </a:spcBef>
              <a:buSzTx/>
              <a:buNone/>
              <a:defRPr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914400" algn="ctr" defTabSz="1606586">
              <a:lnSpc>
                <a:spcPct val="90000"/>
              </a:lnSpc>
              <a:spcBef>
                <a:spcPts val="2400"/>
              </a:spcBef>
              <a:buSzTx/>
              <a:buNone/>
              <a:defRPr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3190875" y="5402476"/>
            <a:ext cx="18002252" cy="2741400"/>
          </a:xfrm>
          <a:prstGeom prst="rect">
            <a:avLst/>
          </a:prstGeom>
        </p:spPr>
        <p:txBody>
          <a:bodyPr lIns="44848" tIns="44848" rIns="44848" bIns="44848"/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8" name="Shape 18"/>
          <p:cNvSpPr txBox="1"/>
          <p:nvPr/>
        </p:nvSpPr>
        <p:spPr>
          <a:xfrm>
            <a:off x="2743200" y="12774296"/>
            <a:ext cx="18897600" cy="655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86486" tIns="86486" rIns="86486" bIns="86486">
            <a:spAutoFit/>
          </a:bodyPr>
          <a:lstStyle/>
          <a:p>
            <a:pPr algn="ctr">
              <a:defRPr sz="1600"/>
            </a:pPr>
            <a:r>
              <a:t>This material is based upon work supported by the U.S. Department of Energy Office of Science under Cooperative Agreement DE-SC0000661, the State of Michigan and Michigan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algn="ctr">
              <a:defRPr sz="1600"/>
            </a:pPr>
            <a:r>
              <a:t>  State University. Michigan State University designs and establishes FRIB as a DOE Office of Science National User Facility in support of the mission of the Office of Nuclear Physics.</a:t>
            </a:r>
          </a:p>
        </p:txBody>
      </p:sp>
      <p:sp>
        <p:nvSpPr>
          <p:cNvPr id="19" name="Shape 19"/>
          <p:cNvSpPr/>
          <p:nvPr/>
        </p:nvSpPr>
        <p:spPr>
          <a:xfrm>
            <a:off x="9070822" y="830474"/>
            <a:ext cx="5486404" cy="41999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91436" tIns="91436" rIns="91436" bIns="91436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0" name="image5.jpeg" descr="image5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998370" y="1926353"/>
            <a:ext cx="2387260" cy="3049178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6154400" y="12428910"/>
            <a:ext cx="295226" cy="28379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Body Level One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rcRect t="13156" b="21397"/>
          <a:stretch>
            <a:fillRect/>
          </a:stretch>
        </p:blipFill>
        <p:spPr>
          <a:xfrm>
            <a:off x="3213128" y="12244258"/>
            <a:ext cx="21191814" cy="1521441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image1.png" descr="imag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3702" y="12242437"/>
            <a:ext cx="18675846" cy="1493573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rcRect t="13156" b="18353"/>
          <a:stretch>
            <a:fillRect/>
          </a:stretch>
        </p:blipFill>
        <p:spPr>
          <a:xfrm>
            <a:off x="-49294" y="-60832"/>
            <a:ext cx="24482547" cy="1839451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Body Level One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>
            <a:lvl2pPr>
              <a:defRPr>
                <a:solidFill>
                  <a:srgbClr val="797979"/>
                </a:solidFill>
              </a:defRPr>
            </a:lvl2pPr>
            <a:lvl3pPr>
              <a:defRPr i="0">
                <a:latin typeface="Helvetica Light"/>
                <a:ea typeface="Helvetica Light"/>
                <a:cs typeface="Helvetica Light"/>
                <a:sym typeface="Helvetica Light"/>
              </a:defRPr>
            </a:lvl3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3" name="Nabin Rijal, FRIB, APS_April_meeting, New York, 04/12/2022"/>
          <p:cNvSpPr txBox="1"/>
          <p:nvPr/>
        </p:nvSpPr>
        <p:spPr>
          <a:xfrm>
            <a:off x="12374877" y="12939303"/>
            <a:ext cx="10593700" cy="665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>
            <a:lvl1pPr>
              <a:defRPr sz="3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Nabin Rijal, FRIB, APS_April_meeting, New York, 04/12/2022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rcRect t="13156" b="21397"/>
          <a:stretch>
            <a:fillRect/>
          </a:stretch>
        </p:blipFill>
        <p:spPr>
          <a:xfrm>
            <a:off x="3213128" y="12244258"/>
            <a:ext cx="21191814" cy="1521441"/>
          </a:xfrm>
          <a:prstGeom prst="rect">
            <a:avLst/>
          </a:prstGeom>
          <a:ln w="12700">
            <a:miter lim="400000"/>
          </a:ln>
        </p:spPr>
      </p:pic>
      <p:pic>
        <p:nvPicPr>
          <p:cNvPr id="51" name="image1.png" descr="imag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3702" y="12242437"/>
            <a:ext cx="18675846" cy="1493573"/>
          </a:xfrm>
          <a:prstGeom prst="rect">
            <a:avLst/>
          </a:prstGeom>
          <a:ln w="12700">
            <a:miter lim="400000"/>
          </a:ln>
        </p:spPr>
      </p:pic>
      <p:pic>
        <p:nvPicPr>
          <p:cNvPr id="52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rcRect t="13156" b="18353"/>
          <a:stretch>
            <a:fillRect/>
          </a:stretch>
        </p:blipFill>
        <p:spPr>
          <a:xfrm>
            <a:off x="-49294" y="-60832"/>
            <a:ext cx="24482547" cy="1839451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Body Level One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>
            <a:lvl2pPr>
              <a:defRPr>
                <a:solidFill>
                  <a:srgbClr val="797979"/>
                </a:solidFill>
              </a:defRPr>
            </a:lvl2pPr>
            <a:lvl3pPr>
              <a:defRPr i="0">
                <a:latin typeface="Helvetica Light"/>
                <a:ea typeface="Helvetica Light"/>
                <a:cs typeface="Helvetica Light"/>
                <a:sym typeface="Helvetica Light"/>
              </a:defRPr>
            </a:lvl3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6" name="D. Bazin, FRIB Seminar, December 1, 2021"/>
          <p:cNvSpPr txBox="1"/>
          <p:nvPr/>
        </p:nvSpPr>
        <p:spPr>
          <a:xfrm>
            <a:off x="14831885" y="13028204"/>
            <a:ext cx="5084821" cy="4876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>
            <a:lvl1pPr>
              <a:defRPr sz="2000" i="1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D. Bazin, FRIB Seminar, December 1, 2021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rcRect t="13156" b="21397"/>
          <a:stretch>
            <a:fillRect/>
          </a:stretch>
        </p:blipFill>
        <p:spPr>
          <a:xfrm>
            <a:off x="3213128" y="12244258"/>
            <a:ext cx="21191814" cy="1521441"/>
          </a:xfrm>
          <a:prstGeom prst="rect">
            <a:avLst/>
          </a:prstGeom>
          <a:ln w="12700">
            <a:miter lim="400000"/>
          </a:ln>
        </p:spPr>
      </p:pic>
      <p:pic>
        <p:nvPicPr>
          <p:cNvPr id="64" name="image1.png" descr="imag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3702" y="12242437"/>
            <a:ext cx="18675846" cy="1493573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image2.jpeg" descr="image2.jpeg"/>
          <p:cNvPicPr>
            <a:picLocks noChangeAspect="1"/>
          </p:cNvPicPr>
          <p:nvPr/>
        </p:nvPicPr>
        <p:blipFill>
          <a:blip r:embed="rId2">
            <a:extLst/>
          </a:blip>
          <a:srcRect t="13156" b="18353"/>
          <a:stretch>
            <a:fillRect/>
          </a:stretch>
        </p:blipFill>
        <p:spPr>
          <a:xfrm>
            <a:off x="-49294" y="-60832"/>
            <a:ext cx="24482547" cy="1839451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Body Level One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>
            <a:lvl2pPr>
              <a:defRPr i="0"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>
              <a:defRPr i="0">
                <a:latin typeface="Helvetica Light"/>
                <a:ea typeface="Helvetica Light"/>
                <a:cs typeface="Helvetica Light"/>
                <a:sym typeface="Helvetica Light"/>
              </a:defRPr>
            </a:lvl3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9" name="D. Bazin, LECM 2021, August 10"/>
          <p:cNvSpPr txBox="1"/>
          <p:nvPr/>
        </p:nvSpPr>
        <p:spPr>
          <a:xfrm>
            <a:off x="9866107" y="12996453"/>
            <a:ext cx="4651786" cy="551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>
            <a:lvl1pPr>
              <a:defRPr sz="2400"/>
            </a:lvl1pPr>
          </a:lstStyle>
          <a:p>
            <a:r>
              <a:t>D. Bazin, LECM 2021, August 10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.jpeg" descr="image2.jpeg"/>
          <p:cNvPicPr>
            <a:picLocks noChangeAspect="1"/>
          </p:cNvPicPr>
          <p:nvPr/>
        </p:nvPicPr>
        <p:blipFill>
          <a:blip r:embed="rId7">
            <a:extLst/>
          </a:blip>
          <a:srcRect t="13156" b="21397"/>
          <a:stretch>
            <a:fillRect/>
          </a:stretch>
        </p:blipFill>
        <p:spPr>
          <a:xfrm>
            <a:off x="3213128" y="12244258"/>
            <a:ext cx="21191814" cy="1521441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image1.png" descr="image1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-3702" y="12242437"/>
            <a:ext cx="18675846" cy="1493573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image2.jpeg" descr="image2.jpeg"/>
          <p:cNvPicPr>
            <a:picLocks noChangeAspect="1"/>
          </p:cNvPicPr>
          <p:nvPr/>
        </p:nvPicPr>
        <p:blipFill>
          <a:blip r:embed="rId7">
            <a:extLst/>
          </a:blip>
          <a:srcRect t="13156" b="18353"/>
          <a:stretch>
            <a:fillRect/>
          </a:stretch>
        </p:blipFill>
        <p:spPr>
          <a:xfrm>
            <a:off x="-49294" y="-60832"/>
            <a:ext cx="24482547" cy="183945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478432" y="2134198"/>
            <a:ext cx="11865703" cy="95122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>
            <a:lvl2pPr marL="822157" indent="-441157">
              <a:defRPr sz="4000" i="1">
                <a:latin typeface="+mn-lt"/>
                <a:ea typeface="+mn-ea"/>
                <a:cs typeface="+mn-cs"/>
                <a:sym typeface="Helvetica"/>
              </a:defRPr>
            </a:lvl2pPr>
            <a:lvl3pPr>
              <a:defRPr sz="3600" i="1">
                <a:latin typeface="+mn-lt"/>
                <a:ea typeface="+mn-ea"/>
                <a:cs typeface="+mn-cs"/>
                <a:sym typeface="Helvetica"/>
              </a:defRPr>
            </a:lvl3pPr>
            <a:lvl4pPr>
              <a:defRPr sz="3200"/>
            </a:lvl4pPr>
            <a:lvl5pPr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-54417" y="112206"/>
            <a:ext cx="24492836" cy="1493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4860" tIns="44860" rIns="44860" bIns="4486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339778" y="13130145"/>
            <a:ext cx="295226" cy="28379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b">
            <a:spAutoFit/>
          </a:bodyPr>
          <a:lstStyle>
            <a:lvl1pPr>
              <a:lnSpc>
                <a:spcPct val="90000"/>
              </a:lnSpc>
              <a:defRPr sz="2000">
                <a:solidFill>
                  <a:srgbClr val="06430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D. Bazin, DREB 2022, June 26 - July 1 2022, Santiago de Compostela, Spain"/>
          <p:cNvSpPr txBox="1"/>
          <p:nvPr/>
        </p:nvSpPr>
        <p:spPr>
          <a:xfrm>
            <a:off x="13814338" y="13028204"/>
            <a:ext cx="8919967" cy="4876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>
            <a:lvl1pPr>
              <a:defRPr sz="2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D. Bazin, DREB 2022, June 26 - July 1 2022, Santiago de Compostela, Spain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spd="med"/>
  <p:txStyles>
    <p:titleStyle>
      <a:lvl1pPr marL="0" marR="0" indent="0" algn="ctr" defTabSz="1606586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064308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0" algn="ctr" defTabSz="1606586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064308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0" algn="ctr" defTabSz="1606586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064308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0" algn="ctr" defTabSz="1606586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064308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0" algn="ctr" defTabSz="1606586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064308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0" algn="ctr" defTabSz="1606586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064308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0" algn="ctr" defTabSz="1606586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064308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0" algn="ctr" defTabSz="1606586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064308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0" algn="ctr" defTabSz="1606586" latinLnBrk="0">
        <a:lnSpc>
          <a:spcPct val="88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1" i="0" u="none" strike="noStrike" cap="none" spc="0" baseline="0">
          <a:solidFill>
            <a:srgbClr val="064308"/>
          </a:solidFill>
          <a:uFillTx/>
          <a:latin typeface="+mn-lt"/>
          <a:ea typeface="+mn-ea"/>
          <a:cs typeface="+mn-cs"/>
          <a:sym typeface="Helvetica"/>
        </a:defRPr>
      </a:lvl9pPr>
    </p:titleStyle>
    <p:bodyStyle>
      <a:lvl1pPr marL="441157" marR="0" indent="-441157" algn="l" defTabSz="803293" latinLnBrk="0">
        <a:lnSpc>
          <a:spcPct val="120000"/>
        </a:lnSpc>
        <a:spcBef>
          <a:spcPts val="12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822157" marR="0" indent="-441157" algn="l" defTabSz="803293" latinLnBrk="0">
        <a:lnSpc>
          <a:spcPct val="120000"/>
        </a:lnSpc>
        <a:spcBef>
          <a:spcPts val="12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1203157" marR="0" indent="-441157" algn="l" defTabSz="803293" latinLnBrk="0">
        <a:lnSpc>
          <a:spcPct val="120000"/>
        </a:lnSpc>
        <a:spcBef>
          <a:spcPts val="12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1584157" marR="0" indent="-441157" algn="l" defTabSz="803293" latinLnBrk="0">
        <a:lnSpc>
          <a:spcPct val="120000"/>
        </a:lnSpc>
        <a:spcBef>
          <a:spcPts val="12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1965157" marR="0" indent="-441157" algn="l" defTabSz="803293" latinLnBrk="0">
        <a:lnSpc>
          <a:spcPct val="120000"/>
        </a:lnSpc>
        <a:spcBef>
          <a:spcPts val="12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2346157" marR="0" indent="-441157" algn="l" defTabSz="803293" latinLnBrk="0">
        <a:lnSpc>
          <a:spcPct val="120000"/>
        </a:lnSpc>
        <a:spcBef>
          <a:spcPts val="12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2727157" marR="0" indent="-441157" algn="l" defTabSz="803293" latinLnBrk="0">
        <a:lnSpc>
          <a:spcPct val="120000"/>
        </a:lnSpc>
        <a:spcBef>
          <a:spcPts val="12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3108157" marR="0" indent="-441157" algn="l" defTabSz="803293" latinLnBrk="0">
        <a:lnSpc>
          <a:spcPct val="120000"/>
        </a:lnSpc>
        <a:spcBef>
          <a:spcPts val="12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3489157" marR="0" indent="-441157" algn="l" defTabSz="803293" latinLnBrk="0">
        <a:lnSpc>
          <a:spcPct val="120000"/>
        </a:lnSpc>
        <a:spcBef>
          <a:spcPts val="12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t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ti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tif"/><Relationship Id="rId5" Type="http://schemas.openxmlformats.org/officeDocument/2006/relationships/image" Target="../media/image43.tif"/><Relationship Id="rId4" Type="http://schemas.openxmlformats.org/officeDocument/2006/relationships/image" Target="../media/image42.t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tif"/><Relationship Id="rId3" Type="http://schemas.openxmlformats.org/officeDocument/2006/relationships/image" Target="../media/image50.tif"/><Relationship Id="rId7" Type="http://schemas.openxmlformats.org/officeDocument/2006/relationships/image" Target="../media/image54.t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tif"/><Relationship Id="rId11" Type="http://schemas.openxmlformats.org/officeDocument/2006/relationships/image" Target="../media/image58.tif"/><Relationship Id="rId5" Type="http://schemas.openxmlformats.org/officeDocument/2006/relationships/image" Target="../media/image52.tif"/><Relationship Id="rId10" Type="http://schemas.openxmlformats.org/officeDocument/2006/relationships/image" Target="../media/image57.tif"/><Relationship Id="rId4" Type="http://schemas.openxmlformats.org/officeDocument/2006/relationships/image" Target="../media/image51.tif"/><Relationship Id="rId9" Type="http://schemas.openxmlformats.org/officeDocument/2006/relationships/image" Target="../media/image56.t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tif"/><Relationship Id="rId7" Type="http://schemas.openxmlformats.org/officeDocument/2006/relationships/image" Target="../media/image62.tif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42.tif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"/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D. Bazin…"/>
          <p:cNvSpPr txBox="1">
            <a:spLocks noGrp="1"/>
          </p:cNvSpPr>
          <p:nvPr>
            <p:ph type="subTitle" sz="quarter" idx="1"/>
          </p:nvPr>
        </p:nvSpPr>
        <p:spPr>
          <a:xfrm>
            <a:off x="6096000" y="7769383"/>
            <a:ext cx="12192000" cy="2741401"/>
          </a:xfrm>
          <a:prstGeom prst="rect">
            <a:avLst/>
          </a:prstGeom>
        </p:spPr>
        <p:txBody>
          <a:bodyPr/>
          <a:lstStyle/>
          <a:p>
            <a:r>
              <a:t>D. Bazin</a:t>
            </a:r>
          </a:p>
          <a:p>
            <a:r>
              <a:t>Facility for Rare Isotope Beams</a:t>
            </a:r>
          </a:p>
          <a:p>
            <a:r>
              <a:t>Michigan State University</a:t>
            </a:r>
          </a:p>
        </p:txBody>
      </p:sp>
      <p:sp>
        <p:nvSpPr>
          <p:cNvPr id="79" name="Direct Reactions studies with the AT-TPC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Direct Reactions studies with the AT-TPC</a:t>
            </a:r>
          </a:p>
        </p:txBody>
      </p:sp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6154400" y="12428910"/>
            <a:ext cx="153963" cy="28379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10Be beam from ReA6 linac…"/>
          <p:cNvSpPr txBox="1">
            <a:spLocks noGrp="1"/>
          </p:cNvSpPr>
          <p:nvPr>
            <p:ph type="body" sz="half" idx="1"/>
          </p:nvPr>
        </p:nvSpPr>
        <p:spPr>
          <a:xfrm>
            <a:off x="478432" y="2134198"/>
            <a:ext cx="10404579" cy="7433607"/>
          </a:xfrm>
          <a:prstGeom prst="rect">
            <a:avLst/>
          </a:prstGeom>
        </p:spPr>
        <p:txBody>
          <a:bodyPr/>
          <a:lstStyle/>
          <a:p>
            <a:r>
              <a:rPr baseline="31999"/>
              <a:t>10</a:t>
            </a:r>
            <a:r>
              <a:t>Be beam from ReA6 linac</a:t>
            </a:r>
          </a:p>
          <a:p>
            <a:pPr lvl="1"/>
            <a:r>
              <a:rPr baseline="31999"/>
              <a:t>10</a:t>
            </a:r>
            <a:r>
              <a:t>B and </a:t>
            </a:r>
            <a:r>
              <a:rPr baseline="31999"/>
              <a:t>15</a:t>
            </a:r>
            <a:r>
              <a:t>N contaminants</a:t>
            </a:r>
          </a:p>
          <a:p>
            <a:pPr lvl="1"/>
            <a:r>
              <a:t>9.6 MeV/u and 1,000 pps</a:t>
            </a:r>
          </a:p>
          <a:p>
            <a:r>
              <a:t>AT-TPC @ SOLARIS</a:t>
            </a:r>
          </a:p>
          <a:p>
            <a:pPr lvl="1"/>
            <a:r>
              <a:t>600 Torr of D</a:t>
            </a:r>
            <a:r>
              <a:rPr baseline="-5999"/>
              <a:t>2</a:t>
            </a:r>
            <a:r>
              <a:t> gas (13 mg/cm</a:t>
            </a:r>
            <a:r>
              <a:rPr baseline="31999"/>
              <a:t>2</a:t>
            </a:r>
            <a:r>
              <a:t>)</a:t>
            </a:r>
          </a:p>
          <a:p>
            <a:pPr lvl="1"/>
            <a:r>
              <a:t>Magnetic field 3 Tesla</a:t>
            </a:r>
          </a:p>
          <a:p>
            <a:pPr lvl="1"/>
            <a:r>
              <a:t>Trigger on mesh signal with beam region gain suppression</a:t>
            </a:r>
          </a:p>
        </p:txBody>
      </p:sp>
      <p:sp>
        <p:nvSpPr>
          <p:cNvPr id="185" name="Experimental condi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Experimental conditions</a:t>
            </a:r>
          </a:p>
        </p:txBody>
      </p:sp>
      <p:sp>
        <p:nvSpPr>
          <p:cNvPr id="1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grpSp>
        <p:nvGrpSpPr>
          <p:cNvPr id="196" name="Group"/>
          <p:cNvGrpSpPr/>
          <p:nvPr/>
        </p:nvGrpSpPr>
        <p:grpSpPr>
          <a:xfrm>
            <a:off x="11072921" y="1958229"/>
            <a:ext cx="12825026" cy="9933448"/>
            <a:chOff x="0" y="0"/>
            <a:chExt cx="12825025" cy="9933446"/>
          </a:xfrm>
        </p:grpSpPr>
        <p:pic>
          <p:nvPicPr>
            <p:cNvPr id="187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8421" t="23868" r="62632" b="17306"/>
            <a:stretch>
              <a:fillRect/>
            </a:stretch>
          </p:blipFill>
          <p:spPr>
            <a:xfrm>
              <a:off x="0" y="421319"/>
              <a:ext cx="12072675" cy="951212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8" name="Line"/>
            <p:cNvSpPr/>
            <p:nvPr/>
          </p:nvSpPr>
          <p:spPr>
            <a:xfrm>
              <a:off x="2858068" y="1082521"/>
              <a:ext cx="968630" cy="1993964"/>
            </a:xfrm>
            <a:prstGeom prst="line">
              <a:avLst/>
            </a:prstGeom>
            <a:noFill/>
            <a:ln w="76200" cap="flat">
              <a:solidFill>
                <a:srgbClr val="FF2600"/>
              </a:solidFill>
              <a:prstDash val="solid"/>
              <a:round/>
              <a:tailEnd type="triangle" w="med" len="med"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89" name="Recoiling proton"/>
            <p:cNvSpPr txBox="1"/>
            <p:nvPr/>
          </p:nvSpPr>
          <p:spPr>
            <a:xfrm>
              <a:off x="1124942" y="273050"/>
              <a:ext cx="3499559" cy="7289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6" tIns="91436" rIns="91436" bIns="91436" numCol="1" anchor="t">
              <a:spAutoFit/>
            </a:bodyPr>
            <a:lstStyle/>
            <a:p>
              <a:r>
                <a:t>Recoiling proton</a:t>
              </a:r>
            </a:p>
          </p:txBody>
        </p:sp>
        <p:sp>
          <p:nvSpPr>
            <p:cNvPr id="190" name="Line"/>
            <p:cNvSpPr/>
            <p:nvPr/>
          </p:nvSpPr>
          <p:spPr>
            <a:xfrm flipH="1" flipV="1">
              <a:off x="7657307" y="4416475"/>
              <a:ext cx="912750" cy="1162334"/>
            </a:xfrm>
            <a:prstGeom prst="line">
              <a:avLst/>
            </a:prstGeom>
            <a:noFill/>
            <a:ln w="76200" cap="flat">
              <a:solidFill>
                <a:srgbClr val="FF2600"/>
              </a:solidFill>
              <a:prstDash val="solid"/>
              <a:round/>
              <a:tailEnd type="triangle" w="med" len="med"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91" name="Scattered 11Be escapes from beam region"/>
            <p:cNvSpPr txBox="1"/>
            <p:nvPr/>
          </p:nvSpPr>
          <p:spPr>
            <a:xfrm>
              <a:off x="7903695" y="5759450"/>
              <a:ext cx="3499559" cy="1821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6" tIns="91436" rIns="91436" bIns="91436" numCol="1" anchor="t">
              <a:spAutoFit/>
            </a:bodyPr>
            <a:lstStyle/>
            <a:p>
              <a:r>
                <a:t>Scattered </a:t>
              </a:r>
              <a:r>
                <a:rPr baseline="31999"/>
                <a:t>11</a:t>
              </a:r>
              <a:r>
                <a:t>Be escapes from beam region</a:t>
              </a:r>
            </a:p>
          </p:txBody>
        </p:sp>
        <p:sp>
          <p:nvSpPr>
            <p:cNvPr id="192" name="Line"/>
            <p:cNvSpPr/>
            <p:nvPr/>
          </p:nvSpPr>
          <p:spPr>
            <a:xfrm flipH="1">
              <a:off x="6294562" y="1455848"/>
              <a:ext cx="1" cy="2265321"/>
            </a:xfrm>
            <a:prstGeom prst="line">
              <a:avLst/>
            </a:prstGeom>
            <a:noFill/>
            <a:ln w="76200" cap="flat">
              <a:solidFill>
                <a:srgbClr val="FF2600"/>
              </a:solidFill>
              <a:prstDash val="solid"/>
              <a:round/>
              <a:tailEnd type="triangle" w="med" len="med"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93" name="Beam region with reduced gain on Micromegas"/>
            <p:cNvSpPr txBox="1"/>
            <p:nvPr/>
          </p:nvSpPr>
          <p:spPr>
            <a:xfrm>
              <a:off x="5001998" y="0"/>
              <a:ext cx="5645351" cy="12750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6" tIns="91436" rIns="91436" bIns="91436" numCol="1" anchor="t">
              <a:spAutoFit/>
            </a:bodyPr>
            <a:lstStyle/>
            <a:p>
              <a:r>
                <a:t>Beam region with reduced gain on Micromegas</a:t>
              </a:r>
            </a:p>
          </p:txBody>
        </p:sp>
        <p:sp>
          <p:nvSpPr>
            <p:cNvPr id="194" name="Line"/>
            <p:cNvSpPr/>
            <p:nvPr/>
          </p:nvSpPr>
          <p:spPr>
            <a:xfrm flipH="1">
              <a:off x="8772303" y="3069901"/>
              <a:ext cx="739391" cy="565432"/>
            </a:xfrm>
            <a:prstGeom prst="line">
              <a:avLst/>
            </a:prstGeom>
            <a:noFill/>
            <a:ln w="76200" cap="flat">
              <a:solidFill>
                <a:srgbClr val="FF2600"/>
              </a:solidFill>
              <a:prstDash val="solid"/>
              <a:round/>
              <a:tailEnd type="triangle" w="med" len="med"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95" name="Cross-talk from saturated pads outside beam region"/>
            <p:cNvSpPr txBox="1"/>
            <p:nvPr/>
          </p:nvSpPr>
          <p:spPr>
            <a:xfrm>
              <a:off x="9463960" y="887542"/>
              <a:ext cx="3361066" cy="23672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6" tIns="91436" rIns="91436" bIns="91436" numCol="1" anchor="t">
              <a:spAutoFit/>
            </a:bodyPr>
            <a:lstStyle/>
            <a:p>
              <a:r>
                <a:t>Cross-talk from saturated pads outside beam region</a:t>
              </a:r>
            </a:p>
          </p:txBody>
        </p:sp>
      </p:grpSp>
      <p:pic>
        <p:nvPicPr>
          <p:cNvPr id="19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11721" y="9680481"/>
            <a:ext cx="7620001" cy="2451101"/>
          </a:xfrm>
          <a:prstGeom prst="rect">
            <a:avLst/>
          </a:prstGeom>
          <a:ln w="12700">
            <a:miter lim="400000"/>
          </a:ln>
        </p:spPr>
      </p:pic>
      <p:sp>
        <p:nvSpPr>
          <p:cNvPr id="198" name="Example of 10Be(d,p)11Be event"/>
          <p:cNvSpPr txBox="1"/>
          <p:nvPr/>
        </p:nvSpPr>
        <p:spPr>
          <a:xfrm>
            <a:off x="14200790" y="11157949"/>
            <a:ext cx="6569288" cy="728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r>
              <a:t>Example of </a:t>
            </a:r>
            <a:r>
              <a:rPr baseline="31999"/>
              <a:t>10</a:t>
            </a:r>
            <a:r>
              <a:t>Be(d,p)</a:t>
            </a:r>
            <a:r>
              <a:rPr baseline="31999"/>
              <a:t>11</a:t>
            </a:r>
            <a:r>
              <a:t>Be event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Online identification of (d,d’) ev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Online identification of (d,d’) events</a:t>
            </a:r>
          </a:p>
        </p:txBody>
      </p:sp>
      <p:sp>
        <p:nvSpPr>
          <p:cNvPr id="20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339778" y="13130145"/>
            <a:ext cx="276375" cy="28379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pic>
        <p:nvPicPr>
          <p:cNvPr id="202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t="17629" b="27158"/>
          <a:stretch>
            <a:fillRect/>
          </a:stretch>
        </p:blipFill>
        <p:spPr>
          <a:xfrm>
            <a:off x="700584" y="2105133"/>
            <a:ext cx="10951105" cy="4579014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Line"/>
          <p:cNvSpPr/>
          <p:nvPr/>
        </p:nvSpPr>
        <p:spPr>
          <a:xfrm>
            <a:off x="247258" y="6977495"/>
            <a:ext cx="23694688" cy="1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pPr algn="ctr">
              <a:defRPr b="1" i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4" name="Line"/>
          <p:cNvSpPr/>
          <p:nvPr/>
        </p:nvSpPr>
        <p:spPr>
          <a:xfrm flipV="1">
            <a:off x="12128032" y="2105133"/>
            <a:ext cx="1" cy="9812677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pPr algn="ctr">
              <a:defRPr b="1" i="1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05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t="17856" b="27035"/>
          <a:stretch>
            <a:fillRect/>
          </a:stretch>
        </p:blipFill>
        <p:spPr>
          <a:xfrm>
            <a:off x="12604508" y="2105133"/>
            <a:ext cx="10971747" cy="4578984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Image" descr="Image"/>
          <p:cNvPicPr>
            <a:picLocks noChangeAspect="1"/>
          </p:cNvPicPr>
          <p:nvPr/>
        </p:nvPicPr>
        <p:blipFill>
          <a:blip r:embed="rId4">
            <a:extLst/>
          </a:blip>
          <a:srcRect t="17532" b="27484"/>
          <a:stretch>
            <a:fillRect/>
          </a:stretch>
        </p:blipFill>
        <p:spPr>
          <a:xfrm>
            <a:off x="690265" y="7333012"/>
            <a:ext cx="10971544" cy="45685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Image" descr="Image"/>
          <p:cNvPicPr>
            <a:picLocks noChangeAspect="1"/>
          </p:cNvPicPr>
          <p:nvPr/>
        </p:nvPicPr>
        <p:blipFill>
          <a:blip r:embed="rId5">
            <a:extLst/>
          </a:blip>
          <a:srcRect t="17529" b="26693"/>
          <a:stretch>
            <a:fillRect/>
          </a:stretch>
        </p:blipFill>
        <p:spPr>
          <a:xfrm>
            <a:off x="12682692" y="7507343"/>
            <a:ext cx="10815389" cy="45684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Online identification of (d,p) ev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Online identification of (d,p) events</a:t>
            </a:r>
          </a:p>
        </p:txBody>
      </p:sp>
      <p:sp>
        <p:nvSpPr>
          <p:cNvPr id="2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pic>
        <p:nvPicPr>
          <p:cNvPr id="211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t="20696" b="25898"/>
          <a:stretch>
            <a:fillRect/>
          </a:stretch>
        </p:blipFill>
        <p:spPr>
          <a:xfrm>
            <a:off x="12099214" y="2131530"/>
            <a:ext cx="11392629" cy="4847717"/>
          </a:xfrm>
          <a:prstGeom prst="rect">
            <a:avLst/>
          </a:prstGeom>
          <a:ln w="12700">
            <a:miter lim="400000"/>
          </a:ln>
        </p:spPr>
      </p:pic>
      <p:pic>
        <p:nvPicPr>
          <p:cNvPr id="212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t="21556" b="26046"/>
          <a:stretch>
            <a:fillRect/>
          </a:stretch>
        </p:blipFill>
        <p:spPr>
          <a:xfrm>
            <a:off x="12103976" y="7156373"/>
            <a:ext cx="11383343" cy="4717132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Run 231 Event 1990"/>
          <p:cNvSpPr txBox="1"/>
          <p:nvPr/>
        </p:nvSpPr>
        <p:spPr>
          <a:xfrm>
            <a:off x="12814575" y="10939067"/>
            <a:ext cx="2055740" cy="474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>
            <a:lvl1pPr marL="250825" indent="-250825" algn="ctr" defTabSz="457200">
              <a:lnSpc>
                <a:spcPts val="2100"/>
              </a:lnSpc>
              <a:spcBef>
                <a:spcPts val="200"/>
              </a:spcBef>
              <a:defRPr sz="1800" i="1">
                <a:solidFill>
                  <a:srgbClr val="011993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Run 231 Event 1990</a:t>
            </a:r>
          </a:p>
        </p:txBody>
      </p:sp>
      <p:sp>
        <p:nvSpPr>
          <p:cNvPr id="214" name="Run 231 Event 1640"/>
          <p:cNvSpPr txBox="1"/>
          <p:nvPr/>
        </p:nvSpPr>
        <p:spPr>
          <a:xfrm>
            <a:off x="12814575" y="6034871"/>
            <a:ext cx="2055740" cy="474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>
            <a:lvl1pPr marL="250825" indent="-250825" algn="ctr" defTabSz="457200">
              <a:lnSpc>
                <a:spcPts val="2100"/>
              </a:lnSpc>
              <a:spcBef>
                <a:spcPts val="200"/>
              </a:spcBef>
              <a:defRPr sz="1800" i="1">
                <a:solidFill>
                  <a:srgbClr val="011993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Run 231 Event 1640</a:t>
            </a:r>
          </a:p>
        </p:txBody>
      </p:sp>
      <p:sp>
        <p:nvSpPr>
          <p:cNvPr id="215" name="Run 231 Event 873"/>
          <p:cNvSpPr txBox="1"/>
          <p:nvPr/>
        </p:nvSpPr>
        <p:spPr>
          <a:xfrm>
            <a:off x="1351753" y="5921986"/>
            <a:ext cx="1941440" cy="474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>
            <a:lvl1pPr marL="250825" indent="-250825" algn="ctr" defTabSz="457200">
              <a:lnSpc>
                <a:spcPts val="2100"/>
              </a:lnSpc>
              <a:spcBef>
                <a:spcPts val="200"/>
              </a:spcBef>
              <a:defRPr sz="1800" i="1">
                <a:solidFill>
                  <a:srgbClr val="011993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Run 231 Event 873</a:t>
            </a:r>
          </a:p>
        </p:txBody>
      </p:sp>
      <p:pic>
        <p:nvPicPr>
          <p:cNvPr id="216" name="Image" descr="Image"/>
          <p:cNvPicPr>
            <a:picLocks noChangeAspect="1"/>
          </p:cNvPicPr>
          <p:nvPr/>
        </p:nvPicPr>
        <p:blipFill>
          <a:blip r:embed="rId4">
            <a:extLst/>
          </a:blip>
          <a:srcRect t="21079" b="25993"/>
          <a:stretch>
            <a:fillRect/>
          </a:stretch>
        </p:blipFill>
        <p:spPr>
          <a:xfrm>
            <a:off x="626963" y="2196816"/>
            <a:ext cx="11095543" cy="464438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7" name="Image" descr="Image"/>
          <p:cNvPicPr>
            <a:picLocks noChangeAspect="1"/>
          </p:cNvPicPr>
          <p:nvPr/>
        </p:nvPicPr>
        <p:blipFill>
          <a:blip r:embed="rId5">
            <a:extLst/>
          </a:blip>
          <a:srcRect t="21774" b="26685"/>
          <a:stretch>
            <a:fillRect/>
          </a:stretch>
        </p:blipFill>
        <p:spPr>
          <a:xfrm>
            <a:off x="626963" y="7253608"/>
            <a:ext cx="11095610" cy="4522762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Run 231 Event 1252"/>
          <p:cNvSpPr txBox="1"/>
          <p:nvPr/>
        </p:nvSpPr>
        <p:spPr>
          <a:xfrm>
            <a:off x="1294603" y="10939067"/>
            <a:ext cx="2055740" cy="474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>
            <a:lvl1pPr marL="250825" indent="-250825" algn="ctr" defTabSz="457200">
              <a:lnSpc>
                <a:spcPts val="2100"/>
              </a:lnSpc>
              <a:spcBef>
                <a:spcPts val="200"/>
              </a:spcBef>
              <a:defRPr sz="1800" i="1">
                <a:solidFill>
                  <a:srgbClr val="011993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Run 231 Event 1252</a:t>
            </a:r>
          </a:p>
        </p:txBody>
      </p:sp>
      <p:sp>
        <p:nvSpPr>
          <p:cNvPr id="219" name="Line"/>
          <p:cNvSpPr/>
          <p:nvPr/>
        </p:nvSpPr>
        <p:spPr>
          <a:xfrm>
            <a:off x="247258" y="6977495"/>
            <a:ext cx="23694688" cy="1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pPr algn="ctr">
              <a:defRPr b="1" i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0" name="Line"/>
          <p:cNvSpPr/>
          <p:nvPr/>
        </p:nvSpPr>
        <p:spPr>
          <a:xfrm flipV="1">
            <a:off x="12128032" y="2105133"/>
            <a:ext cx="1" cy="9812677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pPr algn="ctr">
              <a:defRPr b="1" i="1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Other types of events (more central collisions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Other types of events (more central collisions)</a:t>
            </a:r>
          </a:p>
        </p:txBody>
      </p:sp>
      <p:sp>
        <p:nvSpPr>
          <p:cNvPr id="2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224" name="Line"/>
          <p:cNvSpPr/>
          <p:nvPr/>
        </p:nvSpPr>
        <p:spPr>
          <a:xfrm>
            <a:off x="247258" y="6977495"/>
            <a:ext cx="23694688" cy="1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pPr algn="ctr">
              <a:defRPr b="1" i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5" name="Line"/>
          <p:cNvSpPr/>
          <p:nvPr/>
        </p:nvSpPr>
        <p:spPr>
          <a:xfrm flipV="1">
            <a:off x="12128032" y="2105133"/>
            <a:ext cx="1" cy="9812677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pPr algn="ctr">
              <a:defRPr b="1" i="1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26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t="17505" b="27211"/>
          <a:stretch>
            <a:fillRect/>
          </a:stretch>
        </p:blipFill>
        <p:spPr>
          <a:xfrm>
            <a:off x="12587914" y="7293722"/>
            <a:ext cx="11149626" cy="4667976"/>
          </a:xfrm>
          <a:prstGeom prst="rect">
            <a:avLst/>
          </a:prstGeom>
          <a:ln w="12700">
            <a:miter lim="400000"/>
          </a:ln>
        </p:spPr>
      </p:pic>
      <p:pic>
        <p:nvPicPr>
          <p:cNvPr id="227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t="17688" b="27278"/>
          <a:stretch>
            <a:fillRect/>
          </a:stretch>
        </p:blipFill>
        <p:spPr>
          <a:xfrm>
            <a:off x="396503" y="7293722"/>
            <a:ext cx="11149775" cy="4646912"/>
          </a:xfrm>
          <a:prstGeom prst="rect">
            <a:avLst/>
          </a:prstGeom>
          <a:ln w="12700">
            <a:miter lim="400000"/>
          </a:ln>
        </p:spPr>
      </p:pic>
      <p:pic>
        <p:nvPicPr>
          <p:cNvPr id="228" name="Image" descr="Image"/>
          <p:cNvPicPr>
            <a:picLocks noChangeAspect="1"/>
          </p:cNvPicPr>
          <p:nvPr/>
        </p:nvPicPr>
        <p:blipFill>
          <a:blip r:embed="rId4">
            <a:extLst/>
          </a:blip>
          <a:srcRect t="17702" b="27546"/>
          <a:stretch>
            <a:fillRect/>
          </a:stretch>
        </p:blipFill>
        <p:spPr>
          <a:xfrm>
            <a:off x="12408923" y="2150389"/>
            <a:ext cx="11507656" cy="4771522"/>
          </a:xfrm>
          <a:prstGeom prst="rect">
            <a:avLst/>
          </a:prstGeom>
          <a:ln w="12700">
            <a:miter lim="400000"/>
          </a:ln>
        </p:spPr>
      </p:pic>
      <p:pic>
        <p:nvPicPr>
          <p:cNvPr id="229" name="Image" descr="Image"/>
          <p:cNvPicPr>
            <a:picLocks noChangeAspect="1"/>
          </p:cNvPicPr>
          <p:nvPr/>
        </p:nvPicPr>
        <p:blipFill>
          <a:blip r:embed="rId5">
            <a:extLst/>
          </a:blip>
          <a:srcRect t="17615" b="27371"/>
          <a:stretch>
            <a:fillRect/>
          </a:stretch>
        </p:blipFill>
        <p:spPr>
          <a:xfrm>
            <a:off x="369119" y="2115663"/>
            <a:ext cx="11204504" cy="46680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article identific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Particle identification</a:t>
            </a:r>
          </a:p>
        </p:txBody>
      </p:sp>
      <p:sp>
        <p:nvSpPr>
          <p:cNvPr id="2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pic>
        <p:nvPicPr>
          <p:cNvPr id="23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37059" y="2087479"/>
            <a:ext cx="20709882" cy="9472124"/>
          </a:xfrm>
          <a:prstGeom prst="rect">
            <a:avLst/>
          </a:prstGeom>
          <a:ln w="12700">
            <a:miter lim="400000"/>
          </a:ln>
        </p:spPr>
      </p:pic>
      <p:sp>
        <p:nvSpPr>
          <p:cNvPr id="234" name="Line"/>
          <p:cNvSpPr/>
          <p:nvPr/>
        </p:nvSpPr>
        <p:spPr>
          <a:xfrm flipV="1">
            <a:off x="2270172" y="2188251"/>
            <a:ext cx="1" cy="3223064"/>
          </a:xfrm>
          <a:prstGeom prst="line">
            <a:avLst/>
          </a:prstGeom>
          <a:ln w="63500">
            <a:solidFill>
              <a:schemeClr val="accent1"/>
            </a:solidFill>
            <a:tailEnd type="triangle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5" name="Text"/>
              <p:cNvSpPr txBox="1"/>
              <p:nvPr/>
            </p:nvSpPr>
            <p:spPr>
              <a:xfrm rot="16200000">
                <a:off x="1391382" y="3423632"/>
                <a:ext cx="818445" cy="75230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91436" tIns="91436" rIns="91436" bIns="91436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sz="44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sz="44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235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391382" y="3423632"/>
                <a:ext cx="818445" cy="752302"/>
              </a:xfrm>
              <a:prstGeom prst="rect">
                <a:avLst/>
              </a:prstGeom>
              <a:blipFill>
                <a:blip r:embed="rId3"/>
                <a:stretch>
                  <a:fillRect t="-24615" r="-30000" b="-200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6" name="Line"/>
          <p:cNvSpPr/>
          <p:nvPr/>
        </p:nvSpPr>
        <p:spPr>
          <a:xfrm flipV="1">
            <a:off x="12550089" y="2188251"/>
            <a:ext cx="1" cy="3223064"/>
          </a:xfrm>
          <a:prstGeom prst="line">
            <a:avLst/>
          </a:prstGeom>
          <a:ln w="63500">
            <a:solidFill>
              <a:schemeClr val="accent1"/>
            </a:solidFill>
            <a:tailEnd type="triangle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7" name="Text"/>
              <p:cNvSpPr txBox="1"/>
              <p:nvPr/>
            </p:nvSpPr>
            <p:spPr>
              <a:xfrm rot="16200000">
                <a:off x="11671299" y="3423633"/>
                <a:ext cx="818444" cy="75230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91436" tIns="91436" rIns="91436" bIns="91436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sz="44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sz="44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237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1671299" y="3423633"/>
                <a:ext cx="818444" cy="752301"/>
              </a:xfrm>
              <a:prstGeom prst="rect">
                <a:avLst/>
              </a:prstGeom>
              <a:blipFill>
                <a:blip r:embed="rId4"/>
                <a:stretch>
                  <a:fillRect t="-24615" r="-28333" b="-200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8" name="Line"/>
          <p:cNvSpPr/>
          <p:nvPr/>
        </p:nvSpPr>
        <p:spPr>
          <a:xfrm>
            <a:off x="9058404" y="11494525"/>
            <a:ext cx="2867599" cy="1"/>
          </a:xfrm>
          <a:prstGeom prst="line">
            <a:avLst/>
          </a:prstGeom>
          <a:ln w="63500">
            <a:solidFill>
              <a:schemeClr val="accent1"/>
            </a:solidFill>
            <a:tailEnd type="triangle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9" name="Text"/>
              <p:cNvSpPr txBox="1"/>
              <p:nvPr/>
            </p:nvSpPr>
            <p:spPr>
              <a:xfrm>
                <a:off x="9329083" y="11527929"/>
                <a:ext cx="2326241" cy="75230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91436" tIns="91436" rIns="91436" bIns="91436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m:rPr>
                          <m:sty m:val="p"/>
                        </m:rP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239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9083" y="11527929"/>
                <a:ext cx="2326241" cy="752301"/>
              </a:xfrm>
              <a:prstGeom prst="rect">
                <a:avLst/>
              </a:prstGeom>
              <a:blipFill>
                <a:blip r:embed="rId5"/>
                <a:stretch>
                  <a:fillRect l="-3804" b="-150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0" name="Line"/>
          <p:cNvSpPr/>
          <p:nvPr/>
        </p:nvSpPr>
        <p:spPr>
          <a:xfrm>
            <a:off x="19396052" y="11537897"/>
            <a:ext cx="2867598" cy="1"/>
          </a:xfrm>
          <a:prstGeom prst="line">
            <a:avLst/>
          </a:prstGeom>
          <a:ln w="63500">
            <a:solidFill>
              <a:schemeClr val="accent1"/>
            </a:solidFill>
            <a:tailEnd type="triangle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1" name="Text"/>
              <p:cNvSpPr txBox="1"/>
              <p:nvPr/>
            </p:nvSpPr>
            <p:spPr>
              <a:xfrm>
                <a:off x="20274508" y="11527929"/>
                <a:ext cx="1582395" cy="75230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91436" tIns="91436" rIns="91436" bIns="91436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𝑑𝐸</m:t>
                      </m:r>
                      <m:r>
                        <a:rPr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𝑑𝑥</m:t>
                      </m:r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241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74508" y="11527929"/>
                <a:ext cx="1582395" cy="752301"/>
              </a:xfrm>
              <a:prstGeom prst="rect">
                <a:avLst/>
              </a:prstGeom>
              <a:blipFill>
                <a:blip r:embed="rId6"/>
                <a:stretch>
                  <a:fillRect l="-7200" r="-18400" b="-2833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10Be(d,d) elastic and inelastic scatter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baseline="31999"/>
              <a:t>10</a:t>
            </a:r>
            <a:r>
              <a:t>Be(d,d) elastic and inelastic scattering</a:t>
            </a:r>
          </a:p>
        </p:txBody>
      </p:sp>
      <p:sp>
        <p:nvSpPr>
          <p:cNvPr id="24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pic>
        <p:nvPicPr>
          <p:cNvPr id="24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58152" y="2360272"/>
            <a:ext cx="19667696" cy="8995456"/>
          </a:xfrm>
          <a:prstGeom prst="rect">
            <a:avLst/>
          </a:prstGeom>
          <a:ln w="12700">
            <a:miter lim="400000"/>
          </a:ln>
        </p:spPr>
      </p:pic>
      <p:sp>
        <p:nvSpPr>
          <p:cNvPr id="246" name="Gated on incoming 10Be and scattered deuteron"/>
          <p:cNvSpPr txBox="1"/>
          <p:nvPr/>
        </p:nvSpPr>
        <p:spPr>
          <a:xfrm>
            <a:off x="7842508" y="11284361"/>
            <a:ext cx="9888007" cy="728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r>
              <a:t>Gated on incoming </a:t>
            </a:r>
            <a:r>
              <a:rPr baseline="31999"/>
              <a:t>10</a:t>
            </a:r>
            <a:r>
              <a:t>Be and scattered deuteron</a:t>
            </a:r>
          </a:p>
        </p:txBody>
      </p:sp>
      <p:sp>
        <p:nvSpPr>
          <p:cNvPr id="247" name="2+1 (3.37 MeV)"/>
          <p:cNvSpPr txBox="1"/>
          <p:nvPr/>
        </p:nvSpPr>
        <p:spPr>
          <a:xfrm>
            <a:off x="15028362" y="5295870"/>
            <a:ext cx="3185830" cy="728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r>
              <a:t>2</a:t>
            </a:r>
            <a:r>
              <a:rPr baseline="31999"/>
              <a:t>+</a:t>
            </a:r>
            <a:r>
              <a:rPr baseline="-5999"/>
              <a:t>1</a:t>
            </a:r>
            <a:r>
              <a:t> (3.37 MeV)</a:t>
            </a:r>
          </a:p>
        </p:txBody>
      </p:sp>
      <p:sp>
        <p:nvSpPr>
          <p:cNvPr id="248" name="2+3 (7.54 MeV)"/>
          <p:cNvSpPr txBox="1"/>
          <p:nvPr/>
        </p:nvSpPr>
        <p:spPr>
          <a:xfrm>
            <a:off x="18245280" y="6493512"/>
            <a:ext cx="3185830" cy="728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r>
              <a:t>2</a:t>
            </a:r>
            <a:r>
              <a:rPr baseline="31999"/>
              <a:t>+</a:t>
            </a:r>
            <a:r>
              <a:rPr baseline="-5999"/>
              <a:t>3</a:t>
            </a:r>
            <a:r>
              <a:t> (7.54 MeV)</a:t>
            </a:r>
          </a:p>
        </p:txBody>
      </p:sp>
      <p:sp>
        <p:nvSpPr>
          <p:cNvPr id="249" name="2 hours of data…"/>
          <p:cNvSpPr txBox="1"/>
          <p:nvPr/>
        </p:nvSpPr>
        <p:spPr>
          <a:xfrm rot="19753162">
            <a:off x="9373532" y="5156667"/>
            <a:ext cx="7879072" cy="2400649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pPr>
              <a:defRPr sz="7200">
                <a:solidFill>
                  <a:schemeClr val="accent4">
                    <a:satOff val="-12124"/>
                    <a:lumOff val="15245"/>
                  </a:schemeClr>
                </a:solidFill>
                <a:latin typeface="Stencil"/>
                <a:ea typeface="Stencil"/>
                <a:cs typeface="Stencil"/>
                <a:sym typeface="Stencil"/>
              </a:defRPr>
            </a:pPr>
            <a:r>
              <a:rPr dirty="0">
                <a:solidFill>
                  <a:schemeClr val="accent4">
                    <a:satOff val="-12124"/>
                    <a:lumOff val="15245"/>
                    <a:alpha val="30000"/>
                  </a:schemeClr>
                </a:solidFill>
              </a:rPr>
              <a:t>2 hours of data</a:t>
            </a:r>
          </a:p>
          <a:p>
            <a:pPr>
              <a:defRPr sz="7200">
                <a:solidFill>
                  <a:schemeClr val="accent4">
                    <a:satOff val="-12124"/>
                    <a:lumOff val="15245"/>
                  </a:schemeClr>
                </a:solidFill>
                <a:latin typeface="Stencil"/>
                <a:ea typeface="Stencil"/>
                <a:cs typeface="Stencil"/>
                <a:sym typeface="Stencil"/>
              </a:defRPr>
            </a:pPr>
            <a:r>
              <a:rPr dirty="0">
                <a:solidFill>
                  <a:schemeClr val="accent4">
                    <a:satOff val="-12124"/>
                    <a:lumOff val="15245"/>
                    <a:alpha val="30000"/>
                  </a:schemeClr>
                </a:solidFill>
              </a:rPr>
              <a:t>@ 1000 </a:t>
            </a:r>
            <a:r>
              <a:rPr dirty="0" err="1">
                <a:solidFill>
                  <a:schemeClr val="accent4">
                    <a:satOff val="-12124"/>
                    <a:lumOff val="15245"/>
                    <a:alpha val="30000"/>
                  </a:schemeClr>
                </a:solidFill>
              </a:rPr>
              <a:t>pps</a:t>
            </a:r>
            <a:r>
              <a:rPr dirty="0">
                <a:solidFill>
                  <a:schemeClr val="accent4">
                    <a:satOff val="-12124"/>
                    <a:lumOff val="15245"/>
                    <a:alpha val="30000"/>
                  </a:schemeClr>
                </a:solidFill>
              </a:rPr>
              <a:t>…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10Be(d,p)11Be transf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baseline="31999"/>
              <a:t>10</a:t>
            </a:r>
            <a:r>
              <a:t>Be(d,p)</a:t>
            </a:r>
            <a:r>
              <a:rPr baseline="31999"/>
              <a:t>11</a:t>
            </a:r>
            <a:r>
              <a:t>Be transfer</a:t>
            </a:r>
          </a:p>
        </p:txBody>
      </p:sp>
      <p:sp>
        <p:nvSpPr>
          <p:cNvPr id="2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pic>
        <p:nvPicPr>
          <p:cNvPr id="25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62960" y="2362471"/>
            <a:ext cx="19658080" cy="8991058"/>
          </a:xfrm>
          <a:prstGeom prst="rect">
            <a:avLst/>
          </a:prstGeom>
          <a:ln w="12700">
            <a:miter lim="400000"/>
          </a:ln>
        </p:spPr>
      </p:pic>
      <p:sp>
        <p:nvSpPr>
          <p:cNvPr id="254" name="Gated on incoming 10Be and scattered proton"/>
          <p:cNvSpPr txBox="1"/>
          <p:nvPr/>
        </p:nvSpPr>
        <p:spPr>
          <a:xfrm>
            <a:off x="7842508" y="11284361"/>
            <a:ext cx="9379461" cy="728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r>
              <a:t>Gated on incoming </a:t>
            </a:r>
            <a:r>
              <a:rPr baseline="31999"/>
              <a:t>10</a:t>
            </a:r>
            <a:r>
              <a:t>Be and scattered proton</a:t>
            </a:r>
          </a:p>
        </p:txBody>
      </p:sp>
      <p:sp>
        <p:nvSpPr>
          <p:cNvPr id="255" name="Line"/>
          <p:cNvSpPr/>
          <p:nvPr/>
        </p:nvSpPr>
        <p:spPr>
          <a:xfrm flipH="1">
            <a:off x="9948001" y="7231748"/>
            <a:ext cx="779727" cy="1515947"/>
          </a:xfrm>
          <a:prstGeom prst="line">
            <a:avLst/>
          </a:prstGeom>
          <a:ln w="63500">
            <a:solidFill>
              <a:schemeClr val="accent1"/>
            </a:solidFill>
            <a:tailEnd type="triangle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56" name="Contamination from 10B(d,p) pile-up"/>
          <p:cNvSpPr txBox="1"/>
          <p:nvPr/>
        </p:nvSpPr>
        <p:spPr>
          <a:xfrm>
            <a:off x="8357587" y="5672853"/>
            <a:ext cx="4321178" cy="12750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6" tIns="91436" rIns="91436" bIns="91436">
            <a:spAutoFit/>
          </a:bodyPr>
          <a:lstStyle/>
          <a:p>
            <a:r>
              <a:t>Contamination from </a:t>
            </a:r>
            <a:r>
              <a:rPr baseline="31999"/>
              <a:t>10</a:t>
            </a:r>
            <a:r>
              <a:t>B(d,p) pile-up</a:t>
            </a:r>
          </a:p>
        </p:txBody>
      </p:sp>
      <p:sp>
        <p:nvSpPr>
          <p:cNvPr id="257" name="Line"/>
          <p:cNvSpPr/>
          <p:nvPr/>
        </p:nvSpPr>
        <p:spPr>
          <a:xfrm>
            <a:off x="11536704" y="7039800"/>
            <a:ext cx="1999082" cy="1829665"/>
          </a:xfrm>
          <a:prstGeom prst="line">
            <a:avLst/>
          </a:prstGeom>
          <a:ln w="63500">
            <a:solidFill>
              <a:schemeClr val="accent1"/>
            </a:solidFill>
            <a:tailEnd type="triangle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58" name="5/2+ (1.87 MeV)"/>
          <p:cNvSpPr txBox="1"/>
          <p:nvPr/>
        </p:nvSpPr>
        <p:spPr>
          <a:xfrm>
            <a:off x="15994246" y="1997287"/>
            <a:ext cx="3397612" cy="728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r>
              <a:t>5/2</a:t>
            </a:r>
            <a:r>
              <a:rPr baseline="31999"/>
              <a:t>+</a:t>
            </a:r>
            <a:r>
              <a:t> (1.87 MeV)</a:t>
            </a:r>
          </a:p>
        </p:txBody>
      </p:sp>
      <p:sp>
        <p:nvSpPr>
          <p:cNvPr id="259" name="1/2- (0.32 MeV)"/>
          <p:cNvSpPr txBox="1"/>
          <p:nvPr/>
        </p:nvSpPr>
        <p:spPr>
          <a:xfrm>
            <a:off x="13241820" y="6080517"/>
            <a:ext cx="3321115" cy="728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r>
              <a:t>1/2</a:t>
            </a:r>
            <a:r>
              <a:rPr baseline="31999"/>
              <a:t>-</a:t>
            </a:r>
            <a:r>
              <a:t> (0.32 MeV)</a:t>
            </a:r>
          </a:p>
        </p:txBody>
      </p:sp>
      <p:sp>
        <p:nvSpPr>
          <p:cNvPr id="260" name="Resolution: 0.35 MeV"/>
          <p:cNvSpPr txBox="1"/>
          <p:nvPr/>
        </p:nvSpPr>
        <p:spPr>
          <a:xfrm>
            <a:off x="17105210" y="4980333"/>
            <a:ext cx="6468429" cy="738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r>
              <a:rPr dirty="0"/>
              <a:t>Resolution: 0.35 MeV</a:t>
            </a:r>
            <a:r>
              <a:rPr lang="en-US" dirty="0"/>
              <a:t> (FWHM)</a:t>
            </a:r>
            <a:endParaRPr dirty="0"/>
          </a:p>
        </p:txBody>
      </p:sp>
      <p:sp>
        <p:nvSpPr>
          <p:cNvPr id="261" name="2 hours of data…"/>
          <p:cNvSpPr txBox="1"/>
          <p:nvPr/>
        </p:nvSpPr>
        <p:spPr>
          <a:xfrm rot="19753162">
            <a:off x="9373532" y="5156667"/>
            <a:ext cx="7879072" cy="2400649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pPr>
              <a:defRPr sz="7200">
                <a:solidFill>
                  <a:schemeClr val="accent4">
                    <a:satOff val="-12124"/>
                    <a:lumOff val="15245"/>
                  </a:schemeClr>
                </a:solidFill>
                <a:latin typeface="Stencil"/>
                <a:ea typeface="Stencil"/>
                <a:cs typeface="Stencil"/>
                <a:sym typeface="Stencil"/>
              </a:defRPr>
            </a:pPr>
            <a:r>
              <a:rPr dirty="0">
                <a:solidFill>
                  <a:schemeClr val="accent4">
                    <a:satOff val="-12124"/>
                    <a:lumOff val="15245"/>
                    <a:alpha val="30000"/>
                  </a:schemeClr>
                </a:solidFill>
              </a:rPr>
              <a:t>2 hours of data</a:t>
            </a:r>
          </a:p>
          <a:p>
            <a:pPr>
              <a:defRPr sz="7200">
                <a:solidFill>
                  <a:schemeClr val="accent4">
                    <a:satOff val="-12124"/>
                    <a:lumOff val="15245"/>
                  </a:schemeClr>
                </a:solidFill>
                <a:latin typeface="Stencil"/>
                <a:ea typeface="Stencil"/>
                <a:cs typeface="Stencil"/>
                <a:sym typeface="Stencil"/>
              </a:defRPr>
            </a:pPr>
            <a:r>
              <a:rPr dirty="0">
                <a:solidFill>
                  <a:schemeClr val="accent4">
                    <a:satOff val="-12124"/>
                    <a:lumOff val="15245"/>
                    <a:alpha val="30000"/>
                  </a:schemeClr>
                </a:solidFill>
              </a:rPr>
              <a:t>@ 1000 </a:t>
            </a:r>
            <a:r>
              <a:rPr dirty="0" err="1">
                <a:solidFill>
                  <a:schemeClr val="accent4">
                    <a:satOff val="-12124"/>
                    <a:lumOff val="15245"/>
                    <a:alpha val="30000"/>
                  </a:schemeClr>
                </a:solidFill>
              </a:rPr>
              <a:t>pps</a:t>
            </a:r>
            <a:r>
              <a:rPr dirty="0">
                <a:solidFill>
                  <a:schemeClr val="accent4">
                    <a:satOff val="-12124"/>
                    <a:lumOff val="15245"/>
                    <a:alpha val="30000"/>
                  </a:schemeClr>
                </a:solidFill>
              </a:rPr>
              <a:t>…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(Very preliminary) Angular distribu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(Very preliminary) Angular distributions</a:t>
            </a:r>
          </a:p>
        </p:txBody>
      </p:sp>
      <p:sp>
        <p:nvSpPr>
          <p:cNvPr id="2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pic>
        <p:nvPicPr>
          <p:cNvPr id="26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7280" y="2567451"/>
            <a:ext cx="11133906" cy="9323346"/>
          </a:xfrm>
          <a:prstGeom prst="rect">
            <a:avLst/>
          </a:prstGeom>
          <a:ln w="12700">
            <a:miter lim="400000"/>
          </a:ln>
        </p:spPr>
      </p:pic>
      <p:pic>
        <p:nvPicPr>
          <p:cNvPr id="26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603544" y="2349798"/>
            <a:ext cx="11137957" cy="9323346"/>
          </a:xfrm>
          <a:prstGeom prst="rect">
            <a:avLst/>
          </a:prstGeom>
          <a:ln w="12700">
            <a:miter lim="400000"/>
          </a:ln>
        </p:spPr>
      </p:pic>
      <p:sp>
        <p:nvSpPr>
          <p:cNvPr id="267" name="2 hours of data…"/>
          <p:cNvSpPr txBox="1"/>
          <p:nvPr/>
        </p:nvSpPr>
        <p:spPr>
          <a:xfrm rot="19753162">
            <a:off x="9373532" y="5156667"/>
            <a:ext cx="7879072" cy="2400649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pPr>
              <a:defRPr sz="7200">
                <a:solidFill>
                  <a:schemeClr val="accent4">
                    <a:satOff val="-12124"/>
                    <a:lumOff val="15245"/>
                  </a:schemeClr>
                </a:solidFill>
                <a:latin typeface="Stencil"/>
                <a:ea typeface="Stencil"/>
                <a:cs typeface="Stencil"/>
                <a:sym typeface="Stencil"/>
              </a:defRPr>
            </a:pPr>
            <a:r>
              <a:rPr dirty="0">
                <a:solidFill>
                  <a:schemeClr val="accent4">
                    <a:satOff val="-12124"/>
                    <a:lumOff val="15245"/>
                    <a:alpha val="30000"/>
                  </a:schemeClr>
                </a:solidFill>
              </a:rPr>
              <a:t>2 hours of data</a:t>
            </a:r>
          </a:p>
          <a:p>
            <a:pPr>
              <a:defRPr sz="7200">
                <a:solidFill>
                  <a:schemeClr val="accent4">
                    <a:satOff val="-12124"/>
                    <a:lumOff val="15245"/>
                  </a:schemeClr>
                </a:solidFill>
                <a:latin typeface="Stencil"/>
                <a:ea typeface="Stencil"/>
                <a:cs typeface="Stencil"/>
                <a:sym typeface="Stencil"/>
              </a:defRPr>
            </a:pPr>
            <a:r>
              <a:rPr dirty="0">
                <a:solidFill>
                  <a:schemeClr val="accent4">
                    <a:satOff val="-12124"/>
                    <a:lumOff val="15245"/>
                    <a:alpha val="30000"/>
                  </a:schemeClr>
                </a:solidFill>
              </a:rPr>
              <a:t>@ 1000 </a:t>
            </a:r>
            <a:r>
              <a:rPr dirty="0" err="1">
                <a:solidFill>
                  <a:schemeClr val="accent4">
                    <a:satOff val="-12124"/>
                    <a:lumOff val="15245"/>
                    <a:alpha val="30000"/>
                  </a:schemeClr>
                </a:solidFill>
              </a:rPr>
              <a:t>pps</a:t>
            </a:r>
            <a:r>
              <a:rPr dirty="0">
                <a:solidFill>
                  <a:schemeClr val="accent4">
                    <a:satOff val="-12124"/>
                    <a:lumOff val="15245"/>
                    <a:alpha val="30000"/>
                  </a:schemeClr>
                </a:solidFill>
              </a:rPr>
              <a:t>…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69" name="ReA6 beam of 16O at 10 MeV/u ~ 5k pps…"/>
              <p:cNvSpPr txBox="1">
                <a:spLocks noGrp="1"/>
              </p:cNvSpPr>
              <p:nvPr>
                <p:ph type="body" sz="half" idx="1"/>
              </p:nvPr>
            </p:nvSpPr>
            <p:spPr>
              <a:xfrm>
                <a:off x="478432" y="2134198"/>
                <a:ext cx="11094534" cy="9512287"/>
              </a:xfrm>
              <a:prstGeom prst="rect">
                <a:avLst/>
              </a:prstGeom>
            </p:spPr>
            <p:txBody>
              <a:bodyPr>
                <a:normAutofit lnSpcReduction="10000"/>
              </a:bodyPr>
              <a:lstStyle/>
              <a:p>
                <a:pPr marL="432334" indent="-432334" defTabSz="787227">
                  <a:spcBef>
                    <a:spcPts val="1100"/>
                  </a:spcBef>
                  <a:defRPr sz="4312"/>
                </a:pPr>
                <a:r>
                  <a:t>ReA6 beam of </a:t>
                </a:r>
                <a:r>
                  <a:rPr baseline="31999"/>
                  <a:t>16</a:t>
                </a:r>
                <a:r>
                  <a:t>O at 10 MeV/u ~ 5k pps</a:t>
                </a:r>
              </a:p>
              <a:p>
                <a:pPr marL="432334" indent="-432334" defTabSz="787227">
                  <a:spcBef>
                    <a:spcPts val="1100"/>
                  </a:spcBef>
                  <a:defRPr sz="4312"/>
                </a:pPr>
                <a:r>
                  <a:t>AT-TPC filled with 600 Torr of pure He gas</a:t>
                </a:r>
              </a:p>
              <a:p>
                <a:pPr marL="432334" indent="-432334" defTabSz="787227">
                  <a:spcBef>
                    <a:spcPts val="1100"/>
                  </a:spcBef>
                  <a:defRPr sz="4312"/>
                </a:pPr>
                <a:r>
                  <a:t>SOLARIS solenoid set to 3 Tesla</a:t>
                </a:r>
              </a:p>
              <a:p>
                <a:pPr marL="432334" indent="-432334" defTabSz="787227">
                  <a:spcBef>
                    <a:spcPts val="1100"/>
                  </a:spcBef>
                  <a:defRPr sz="4312"/>
                </a:pPr>
                <a:r>
                  <a:t>Trigger set on mesh signal with signal suppression in beam region (smartZAP)</a:t>
                </a:r>
              </a:p>
              <a:p>
                <a:pPr marL="432334" indent="-432334" defTabSz="787227">
                  <a:spcBef>
                    <a:spcPts val="1100"/>
                  </a:spcBef>
                  <a:defRPr sz="4312"/>
                </a:pPr>
                <a:r>
                  <a:t>Several 5-</a:t>
                </a:r>
                <a14:m>
                  <m:oMath xmlns:m="http://schemas.openxmlformats.org/officeDocument/2006/math">
                    <m:r>
                      <a:rPr sz="55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t> tracks event candidates seen online </a:t>
                </a:r>
              </a:p>
              <a:p>
                <a:pPr marL="432334" indent="-432334" defTabSz="787227">
                  <a:spcBef>
                    <a:spcPts val="1100"/>
                  </a:spcBef>
                  <a:defRPr sz="4312"/>
                </a:pPr>
                <a:r>
                  <a:t>Ongoing analysis shows elastic and inelastic scattering</a:t>
                </a:r>
              </a:p>
              <a:p>
                <a:pPr marL="432334" indent="-432334" defTabSz="787227">
                  <a:spcBef>
                    <a:spcPts val="1100"/>
                  </a:spcBef>
                  <a:defRPr sz="4312"/>
                </a:pPr>
                <a:r>
                  <a:t>Exploring ML techniques to filter events from track multiplicity</a:t>
                </a:r>
              </a:p>
            </p:txBody>
          </p:sp>
        </mc:Choice>
        <mc:Fallback>
          <p:sp>
            <p:nvSpPr>
              <p:cNvPr id="269" name="ReA6 beam of 16O at 10 MeV/u ~ 5k pps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478432" y="2134198"/>
                <a:ext cx="11094534" cy="9512287"/>
              </a:xfrm>
              <a:prstGeom prst="rect">
                <a:avLst/>
              </a:prstGeom>
              <a:blipFill>
                <a:blip r:embed="rId2"/>
                <a:stretch>
                  <a:fillRect l="-2517" t="-1469" r="-9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0" name="Study of   cluster states in 16O"/>
              <p:cNvSpPr txBox="1">
                <a:spLocks noGrp="1"/>
              </p:cNvSpPr>
              <p:nvPr>
                <p:ph type="title"/>
              </p:nvPr>
            </p:nvSpPr>
            <p:spPr>
              <a:prstGeom prst="rect">
                <a:avLst/>
              </a:prstGeom>
            </p:spPr>
            <p:txBody>
              <a:bodyPr/>
              <a:lstStyle/>
              <a:p>
                <a:r>
                  <a:t>Study of </a:t>
                </a:r>
                <a14:m>
                  <m:oMath xmlns:m="http://schemas.openxmlformats.org/officeDocument/2006/math">
                    <m:r>
                      <a:rPr sz="8400" i="1">
                        <a:solidFill>
                          <a:srgbClr val="064308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t> cluster states in </a:t>
                </a:r>
                <a:r>
                  <a:rPr baseline="31999"/>
                  <a:t>16</a:t>
                </a:r>
                <a:r>
                  <a:t>O</a:t>
                </a:r>
              </a:p>
            </p:txBody>
          </p:sp>
        </mc:Choice>
        <mc:Fallback>
          <p:sp>
            <p:nvSpPr>
              <p:cNvPr id="270" name="Study of   cluster states in 16O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prstGeom prst="rect">
                <a:avLst/>
              </a:prstGeom>
              <a:blipFill>
                <a:blip r:embed="rId3"/>
                <a:stretch>
                  <a:fillRect b="-194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pic>
        <p:nvPicPr>
          <p:cNvPr id="27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402853" y="1994884"/>
            <a:ext cx="11779533" cy="46997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73" name="Image" descr="Image"/>
          <p:cNvPicPr>
            <a:picLocks noChangeAspect="1"/>
          </p:cNvPicPr>
          <p:nvPr/>
        </p:nvPicPr>
        <p:blipFill>
          <a:blip r:embed="rId5">
            <a:extLst/>
          </a:blip>
          <a:srcRect l="24256" t="16607" r="39369" b="13971"/>
          <a:stretch>
            <a:fillRect/>
          </a:stretch>
        </p:blipFill>
        <p:spPr>
          <a:xfrm>
            <a:off x="11751385" y="6910864"/>
            <a:ext cx="4749446" cy="50987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74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642203" y="6910864"/>
            <a:ext cx="11300833" cy="469978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77" name="Group"/>
          <p:cNvGrpSpPr/>
          <p:nvPr/>
        </p:nvGrpSpPr>
        <p:grpSpPr>
          <a:xfrm>
            <a:off x="15954705" y="4338121"/>
            <a:ext cx="3735295" cy="5346701"/>
            <a:chOff x="0" y="0"/>
            <a:chExt cx="3735294" cy="5346700"/>
          </a:xfrm>
        </p:grpSpPr>
        <p:pic>
          <p:nvPicPr>
            <p:cNvPr id="275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rcRect r="54044"/>
            <a:stretch>
              <a:fillRect/>
            </a:stretch>
          </p:blipFill>
          <p:spPr>
            <a:xfrm>
              <a:off x="0" y="0"/>
              <a:ext cx="3735295" cy="53467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6" name="ATTPCRoot"/>
            <p:cNvSpPr txBox="1"/>
            <p:nvPr/>
          </p:nvSpPr>
          <p:spPr>
            <a:xfrm>
              <a:off x="377099" y="6653"/>
              <a:ext cx="2626236" cy="7289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6" tIns="91436" rIns="91436" bIns="91436" numCol="1" anchor="t">
              <a:spAutoFit/>
            </a:bodyPr>
            <a:lstStyle/>
            <a:p>
              <a:r>
                <a:t>ATTPCRoot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" grpId="1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Use redesigned pad plane with 3cm hole in the middle to let radioactive beam in active volume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Use redesigned pad plane with 3cm hole in the middle to let radioactive beam in active volume</a:t>
            </a:r>
          </a:p>
          <a:p>
            <a:r>
              <a:t>AT-TPC turned around with 4cm window on cathode end to let unreacted beam and beam residues in the S800</a:t>
            </a:r>
          </a:p>
          <a:p>
            <a:r>
              <a:t>Rates up to 700,000 pps inside the blind beam region were achieved during experiment e18008</a:t>
            </a:r>
          </a:p>
        </p:txBody>
      </p:sp>
      <p:sp>
        <p:nvSpPr>
          <p:cNvPr id="280" name="AT-TPC coupled to the S80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AT-TPC coupled to the S800</a:t>
            </a:r>
          </a:p>
        </p:txBody>
      </p:sp>
      <p:sp>
        <p:nvSpPr>
          <p:cNvPr id="2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pic>
        <p:nvPicPr>
          <p:cNvPr id="28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987461" y="1968182"/>
            <a:ext cx="5965557" cy="7954074"/>
          </a:xfrm>
          <a:prstGeom prst="rect">
            <a:avLst/>
          </a:prstGeom>
          <a:ln w="12700">
            <a:miter lim="400000"/>
          </a:ln>
        </p:spPr>
      </p:pic>
      <p:pic>
        <p:nvPicPr>
          <p:cNvPr id="28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297965" y="4181983"/>
            <a:ext cx="5965556" cy="7954074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Line"/>
          <p:cNvSpPr/>
          <p:nvPr/>
        </p:nvSpPr>
        <p:spPr>
          <a:xfrm>
            <a:off x="15746571" y="8110895"/>
            <a:ext cx="2336515" cy="698373"/>
          </a:xfrm>
          <a:prstGeom prst="line">
            <a:avLst/>
          </a:prstGeom>
          <a:ln w="76200">
            <a:solidFill>
              <a:srgbClr val="FF2600"/>
            </a:solidFill>
            <a:tailEnd type="triangle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85" name="Line"/>
          <p:cNvSpPr/>
          <p:nvPr/>
        </p:nvSpPr>
        <p:spPr>
          <a:xfrm flipV="1">
            <a:off x="18824034" y="5275334"/>
            <a:ext cx="1953420" cy="4035458"/>
          </a:xfrm>
          <a:prstGeom prst="line">
            <a:avLst/>
          </a:prstGeom>
          <a:ln w="76200">
            <a:solidFill>
              <a:srgbClr val="FF2600"/>
            </a:solidFill>
            <a:tailEnd type="triangle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86" name="Line"/>
          <p:cNvSpPr/>
          <p:nvPr/>
        </p:nvSpPr>
        <p:spPr>
          <a:xfrm flipV="1">
            <a:off x="20779834" y="2123638"/>
            <a:ext cx="1498126" cy="3168874"/>
          </a:xfrm>
          <a:prstGeom prst="line">
            <a:avLst/>
          </a:prstGeom>
          <a:ln w="76200">
            <a:solidFill>
              <a:srgbClr val="FFFC79"/>
            </a:solidFill>
            <a:tailEnd type="triangle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87" name="Line"/>
          <p:cNvSpPr/>
          <p:nvPr/>
        </p:nvSpPr>
        <p:spPr>
          <a:xfrm flipH="1" flipV="1">
            <a:off x="20495160" y="4583756"/>
            <a:ext cx="260290" cy="659988"/>
          </a:xfrm>
          <a:prstGeom prst="line">
            <a:avLst/>
          </a:prstGeom>
          <a:ln w="76200">
            <a:solidFill>
              <a:srgbClr val="00F900"/>
            </a:solidFill>
            <a:tailEnd type="triangle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88" name="Beam…"/>
          <p:cNvSpPr txBox="1"/>
          <p:nvPr/>
        </p:nvSpPr>
        <p:spPr>
          <a:xfrm>
            <a:off x="20404436" y="10172669"/>
            <a:ext cx="1873017" cy="1821175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pPr>
              <a:defRPr>
                <a:solidFill>
                  <a:srgbClr val="FF2600"/>
                </a:solidFill>
              </a:defRPr>
            </a:pPr>
            <a:r>
              <a:t>Beam</a:t>
            </a:r>
          </a:p>
          <a:p>
            <a:pPr>
              <a:defRPr>
                <a:solidFill>
                  <a:srgbClr val="FFFC79"/>
                </a:solidFill>
              </a:defRPr>
            </a:pPr>
            <a:r>
              <a:t>Residue</a:t>
            </a:r>
          </a:p>
          <a:p>
            <a:pPr>
              <a:defRPr>
                <a:solidFill>
                  <a:srgbClr val="00F900"/>
                </a:solidFill>
              </a:defRPr>
            </a:pPr>
            <a:r>
              <a:t>Recoil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Why Active Targets?…"/>
          <p:cNvSpPr txBox="1">
            <a:spLocks noGrp="1"/>
          </p:cNvSpPr>
          <p:nvPr>
            <p:ph type="body" idx="1"/>
          </p:nvPr>
        </p:nvSpPr>
        <p:spPr>
          <a:xfrm>
            <a:off x="478432" y="2134198"/>
            <a:ext cx="23427136" cy="9512287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90000"/>
              </a:lnSpc>
            </a:pPr>
            <a:r>
              <a:t>Why Active Targets?</a:t>
            </a:r>
          </a:p>
          <a:p>
            <a:pPr>
              <a:lnSpc>
                <a:spcPct val="190000"/>
              </a:lnSpc>
            </a:pPr>
            <a:r>
              <a:t>Preliminary results from recent AT-TPC experiments</a:t>
            </a:r>
          </a:p>
          <a:p>
            <a:pPr lvl="1">
              <a:lnSpc>
                <a:spcPct val="190000"/>
              </a:lnSpc>
              <a:defRPr u="sng"/>
            </a:pPr>
            <a:r>
              <a:t>0d</a:t>
            </a:r>
            <a:r>
              <a:rPr baseline="-5999"/>
              <a:t>3/2</a:t>
            </a:r>
            <a:r>
              <a:t> single-particle energy in </a:t>
            </a:r>
            <a:r>
              <a:rPr baseline="31999"/>
              <a:t>11</a:t>
            </a:r>
            <a:r>
              <a:t>Be via the </a:t>
            </a:r>
            <a:r>
              <a:rPr baseline="31999"/>
              <a:t>10</a:t>
            </a:r>
            <a:r>
              <a:t>Be(d,p)</a:t>
            </a:r>
            <a:r>
              <a:rPr baseline="31999"/>
              <a:t>11</a:t>
            </a:r>
            <a:r>
              <a:t>Be transfer reaction</a:t>
            </a:r>
          </a:p>
          <a:p>
            <a:pPr lvl="1">
              <a:lnSpc>
                <a:spcPct val="190000"/>
              </a:lnSpc>
            </a:pPr>
            <a:r>
              <a:t>Search for alpha cluster “Hoyle” state in </a:t>
            </a:r>
            <a:r>
              <a:rPr baseline="31999"/>
              <a:t>16</a:t>
            </a:r>
            <a:r>
              <a:t>O via inelastic scattering on </a:t>
            </a:r>
            <a:r>
              <a:rPr baseline="31999"/>
              <a:t>4</a:t>
            </a:r>
            <a:r>
              <a:t>He</a:t>
            </a:r>
          </a:p>
          <a:p>
            <a:pPr lvl="1">
              <a:lnSpc>
                <a:spcPct val="190000"/>
              </a:lnSpc>
            </a:pPr>
            <a:r>
              <a:t>Transmission mode at high energy: charge exchange (d,</a:t>
            </a:r>
            <a:r>
              <a:rPr baseline="31999"/>
              <a:t>2</a:t>
            </a:r>
            <a:r>
              <a:t>He) on </a:t>
            </a:r>
            <a:r>
              <a:rPr baseline="31999"/>
              <a:t>14</a:t>
            </a:r>
            <a:r>
              <a:t>O</a:t>
            </a:r>
          </a:p>
          <a:p>
            <a:pPr>
              <a:lnSpc>
                <a:spcPct val="190000"/>
              </a:lnSpc>
            </a:pPr>
            <a:r>
              <a:t>Outlook and gallery</a:t>
            </a:r>
          </a:p>
        </p:txBody>
      </p:sp>
      <p:sp>
        <p:nvSpPr>
          <p:cNvPr id="83" name="Outlin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Outline</a:t>
            </a:r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339778" y="13130145"/>
            <a:ext cx="153964" cy="28379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Beam of 14O at ~ 100 MeV/u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419100" indent="-419100" defTabSz="763128">
              <a:spcBef>
                <a:spcPts val="1100"/>
              </a:spcBef>
              <a:defRPr sz="4180"/>
            </a:pPr>
            <a:r>
              <a:t>Beam of </a:t>
            </a:r>
            <a:r>
              <a:rPr baseline="31999"/>
              <a:t>14</a:t>
            </a:r>
            <a:r>
              <a:t>O at ~ 100 MeV/u</a:t>
            </a:r>
          </a:p>
          <a:p>
            <a:pPr marL="419100" indent="-419100" defTabSz="763128">
              <a:spcBef>
                <a:spcPts val="1100"/>
              </a:spcBef>
              <a:defRPr sz="4180"/>
            </a:pPr>
            <a:r>
              <a:t>AT-TPC filled with pure D</a:t>
            </a:r>
            <a:r>
              <a:rPr baseline="-5999"/>
              <a:t>2</a:t>
            </a:r>
            <a:r>
              <a:t> gas at 530 Torr</a:t>
            </a:r>
          </a:p>
          <a:p>
            <a:pPr marL="419100" indent="-419100" defTabSz="763128">
              <a:spcBef>
                <a:spcPts val="1100"/>
              </a:spcBef>
              <a:defRPr sz="4180"/>
            </a:pPr>
            <a:r>
              <a:t>Use of MTHGEM “electron preamplifier” installed on top of the Micromegas to raise gain to see proton signals</a:t>
            </a:r>
          </a:p>
          <a:p>
            <a:pPr marL="419100" indent="-419100" defTabSz="763128">
              <a:spcBef>
                <a:spcPts val="1100"/>
              </a:spcBef>
              <a:defRPr sz="4180"/>
            </a:pPr>
            <a:r>
              <a:t>Trigger provided by the S800</a:t>
            </a:r>
          </a:p>
          <a:p>
            <a:pPr marL="419100" indent="-419100" defTabSz="763128">
              <a:spcBef>
                <a:spcPts val="1100"/>
              </a:spcBef>
              <a:defRPr sz="4180"/>
            </a:pPr>
            <a:r>
              <a:t>Two-protons from </a:t>
            </a:r>
            <a:r>
              <a:rPr baseline="31999"/>
              <a:t>2</a:t>
            </a:r>
            <a:r>
              <a:t>He decay clearly visible</a:t>
            </a:r>
          </a:p>
          <a:p>
            <a:pPr marL="419100" indent="-419100" defTabSz="763128">
              <a:spcBef>
                <a:spcPts val="1100"/>
              </a:spcBef>
              <a:defRPr sz="4180"/>
            </a:pPr>
            <a:r>
              <a:t>“Noise” tracks are actually delta electrons</a:t>
            </a:r>
          </a:p>
          <a:p>
            <a:pPr marL="419100" indent="-419100" defTabSz="763128">
              <a:spcBef>
                <a:spcPts val="1100"/>
              </a:spcBef>
              <a:defRPr sz="4180"/>
            </a:pPr>
            <a:r>
              <a:t>Online spectrum gated on </a:t>
            </a:r>
            <a:r>
              <a:rPr baseline="31999"/>
              <a:t>14</a:t>
            </a:r>
            <a:r>
              <a:t>N residue clearly shows strong GT 1</a:t>
            </a:r>
            <a:r>
              <a:rPr baseline="31999"/>
              <a:t>+</a:t>
            </a:r>
            <a:r>
              <a:t> state populated</a:t>
            </a:r>
          </a:p>
          <a:p>
            <a:pPr marL="419100" indent="-419100" defTabSz="763128">
              <a:spcBef>
                <a:spcPts val="1100"/>
              </a:spcBef>
              <a:defRPr sz="4180"/>
            </a:pPr>
            <a:r>
              <a:t>Analysis in progress (R. Zegers group)</a:t>
            </a:r>
          </a:p>
        </p:txBody>
      </p:sp>
      <p:sp>
        <p:nvSpPr>
          <p:cNvPr id="291" name="E18008: 14O(d,2He) charge exchang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E18008: </a:t>
            </a:r>
            <a:r>
              <a:rPr baseline="31999"/>
              <a:t>14</a:t>
            </a:r>
            <a:r>
              <a:t>O(d,</a:t>
            </a:r>
            <a:r>
              <a:rPr baseline="31999"/>
              <a:t>2</a:t>
            </a:r>
            <a:r>
              <a:t>He) charge exchange</a:t>
            </a:r>
          </a:p>
        </p:txBody>
      </p:sp>
      <p:sp>
        <p:nvSpPr>
          <p:cNvPr id="29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20</a:t>
            </a:fld>
            <a:endParaRPr/>
          </a:p>
        </p:txBody>
      </p:sp>
      <p:pic>
        <p:nvPicPr>
          <p:cNvPr id="293" name="run63_37671 (1).png" descr="run63_37671 (1).png"/>
          <p:cNvPicPr>
            <a:picLocks noChangeAspect="1"/>
          </p:cNvPicPr>
          <p:nvPr/>
        </p:nvPicPr>
        <p:blipFill>
          <a:blip r:embed="rId2">
            <a:extLst/>
          </a:blip>
          <a:srcRect l="15102" t="14215" r="19245" b="10272"/>
          <a:stretch>
            <a:fillRect/>
          </a:stretch>
        </p:blipFill>
        <p:spPr>
          <a:xfrm>
            <a:off x="13997146" y="2144617"/>
            <a:ext cx="8071073" cy="5370450"/>
          </a:xfrm>
          <a:prstGeom prst="rect">
            <a:avLst/>
          </a:prstGeom>
          <a:ln w="12700">
            <a:miter lim="400000"/>
          </a:ln>
        </p:spPr>
      </p:pic>
      <p:pic>
        <p:nvPicPr>
          <p:cNvPr id="294" name="14N_12C_Ex_gateVtx (2).png" descr="14N_12C_Ex_gateVtx (2)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622502" y="7339710"/>
            <a:ext cx="7275179" cy="4880357"/>
          </a:xfrm>
          <a:prstGeom prst="rect">
            <a:avLst/>
          </a:prstGeom>
          <a:ln w="12700">
            <a:miter lim="400000"/>
          </a:ln>
        </p:spPr>
      </p:pic>
      <p:sp>
        <p:nvSpPr>
          <p:cNvPr id="295" name="Gated on 14N…"/>
          <p:cNvSpPr txBox="1"/>
          <p:nvPr/>
        </p:nvSpPr>
        <p:spPr>
          <a:xfrm>
            <a:off x="17819732" y="8493000"/>
            <a:ext cx="2872844" cy="12750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pPr>
              <a:defRPr>
                <a:solidFill>
                  <a:srgbClr val="005493"/>
                </a:solidFill>
              </a:defRPr>
            </a:pPr>
            <a:r>
              <a:t>Gated on </a:t>
            </a:r>
            <a:r>
              <a:rPr baseline="31999"/>
              <a:t>14</a:t>
            </a:r>
            <a:r>
              <a:t>N</a:t>
            </a:r>
          </a:p>
          <a:p>
            <a:pPr>
              <a:defRPr>
                <a:solidFill>
                  <a:srgbClr val="FF40FF"/>
                </a:solidFill>
              </a:defRPr>
            </a:pPr>
            <a:r>
              <a:t>Gated on </a:t>
            </a:r>
            <a:r>
              <a:rPr baseline="31999"/>
              <a:t>12</a:t>
            </a:r>
            <a:r>
              <a:t>C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The AT-TPC is a versatile and powerful tool to measure direct reactions with weak intensity radioactive beams…"/>
          <p:cNvSpPr txBox="1">
            <a:spLocks noGrp="1"/>
          </p:cNvSpPr>
          <p:nvPr>
            <p:ph type="body" idx="1"/>
          </p:nvPr>
        </p:nvSpPr>
        <p:spPr>
          <a:xfrm>
            <a:off x="478432" y="2134198"/>
            <a:ext cx="23427136" cy="9512287"/>
          </a:xfrm>
          <a:prstGeom prst="rect">
            <a:avLst/>
          </a:prstGeom>
        </p:spPr>
        <p:txBody>
          <a:bodyPr/>
          <a:lstStyle/>
          <a:p>
            <a:r>
              <a:t>The AT-TPC is a versatile and powerful tool to measure direct reactions with weak intensity radioactive beams</a:t>
            </a:r>
          </a:p>
          <a:p>
            <a:r>
              <a:t>High luminosity and good resolution can be achieved when combined with a solenoidal spectrometer such as SOLARIS</a:t>
            </a:r>
          </a:p>
          <a:p>
            <a:r>
              <a:t>First transfer reaction commissioning experiment on </a:t>
            </a:r>
            <a:r>
              <a:rPr baseline="31999"/>
              <a:t>10</a:t>
            </a:r>
            <a:r>
              <a:t>Be(d,p)</a:t>
            </a:r>
            <a:r>
              <a:rPr baseline="31999"/>
              <a:t>11</a:t>
            </a:r>
            <a:r>
              <a:t>Be</a:t>
            </a:r>
          </a:p>
          <a:p>
            <a:pPr lvl="1"/>
            <a:r>
              <a:t>Preliminary resolution on Q-value: 350 keV</a:t>
            </a:r>
          </a:p>
          <a:p>
            <a:pPr lvl="1"/>
            <a:r>
              <a:rPr b="1" u="sng">
                <a:solidFill>
                  <a:srgbClr val="FF2600"/>
                </a:solidFill>
              </a:rPr>
              <a:t>Transfer reactions</a:t>
            </a:r>
            <a:r>
              <a:t> can be performed with intensities as low as ~ </a:t>
            </a:r>
            <a:r>
              <a:rPr b="1" u="sng">
                <a:solidFill>
                  <a:srgbClr val="FF2600"/>
                </a:solidFill>
              </a:rPr>
              <a:t>100 pps</a:t>
            </a:r>
          </a:p>
          <a:p>
            <a:r>
              <a:t>Operation of AT-TPC in transmission mode</a:t>
            </a:r>
          </a:p>
          <a:p>
            <a:pPr lvl="1"/>
            <a:r>
              <a:t>Can be coupled to spectrometer or Si-based recoil detector to measure heavy residues</a:t>
            </a:r>
          </a:p>
          <a:p>
            <a:pPr lvl="1"/>
            <a:r>
              <a:t>Higher intensities allow to reach smaller cross sections (tested up to 700,000 pps)</a:t>
            </a:r>
          </a:p>
        </p:txBody>
      </p:sp>
      <p:sp>
        <p:nvSpPr>
          <p:cNvPr id="298" name="Outlook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Outlook</a:t>
            </a:r>
          </a:p>
        </p:txBody>
      </p:sp>
      <p:sp>
        <p:nvSpPr>
          <p:cNvPr id="2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AT-TPC collabor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AT-TPC collaboration</a:t>
            </a:r>
          </a:p>
        </p:txBody>
      </p:sp>
      <p:sp>
        <p:nvSpPr>
          <p:cNvPr id="30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22</a:t>
            </a:fld>
            <a:endParaRPr/>
          </a:p>
        </p:txBody>
      </p:sp>
      <p:pic>
        <p:nvPicPr>
          <p:cNvPr id="303" name="image5.jpeg" descr="image5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28193" y="5486882"/>
            <a:ext cx="2387260" cy="3049178"/>
          </a:xfrm>
          <a:prstGeom prst="rect">
            <a:avLst/>
          </a:prstGeom>
          <a:ln w="12700">
            <a:miter lim="400000"/>
          </a:ln>
        </p:spPr>
      </p:pic>
      <p:pic>
        <p:nvPicPr>
          <p:cNvPr id="30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30594" y="5886450"/>
            <a:ext cx="4178301" cy="1943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291232" y="8320823"/>
            <a:ext cx="4521201" cy="1790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110472" y="9541454"/>
            <a:ext cx="3822701" cy="2120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7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5231212" y="8201950"/>
            <a:ext cx="5308601" cy="1524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8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6034750" y="6038849"/>
            <a:ext cx="4953001" cy="1638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9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0593072" y="1831212"/>
            <a:ext cx="2857501" cy="2857501"/>
          </a:xfrm>
          <a:prstGeom prst="rect">
            <a:avLst/>
          </a:prstGeom>
          <a:ln w="12700">
            <a:miter lim="400000"/>
          </a:ln>
        </p:spPr>
      </p:pic>
      <p:sp>
        <p:nvSpPr>
          <p:cNvPr id="310" name="(The 10Be sample was provided by the Paul Scherrer Institute)"/>
          <p:cNvSpPr txBox="1"/>
          <p:nvPr/>
        </p:nvSpPr>
        <p:spPr>
          <a:xfrm>
            <a:off x="5927407" y="11428659"/>
            <a:ext cx="12757785" cy="728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r>
              <a:t>(The </a:t>
            </a:r>
            <a:r>
              <a:rPr baseline="31999"/>
              <a:t>10</a:t>
            </a:r>
            <a:r>
              <a:t>Be sample was provided by the Paul Scherrer Institute)</a:t>
            </a:r>
          </a:p>
        </p:txBody>
      </p:sp>
      <p:pic>
        <p:nvPicPr>
          <p:cNvPr id="311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8874349" y="11008532"/>
            <a:ext cx="3361316" cy="1197916"/>
          </a:xfrm>
          <a:prstGeom prst="rect">
            <a:avLst/>
          </a:prstGeom>
          <a:ln w="12700">
            <a:miter lim="400000"/>
          </a:ln>
        </p:spPr>
      </p:pic>
      <p:pic>
        <p:nvPicPr>
          <p:cNvPr id="312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5185309" y="3611731"/>
            <a:ext cx="4013201" cy="2019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3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4845135" y="4018131"/>
            <a:ext cx="6718301" cy="1206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AT-TPC: an (art?) galle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AT-TPC: an (art?) gallery</a:t>
            </a:r>
          </a:p>
        </p:txBody>
      </p:sp>
      <p:sp>
        <p:nvSpPr>
          <p:cNvPr id="31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23</a:t>
            </a:fld>
            <a:endParaRPr/>
          </a:p>
        </p:txBody>
      </p:sp>
      <p:pic>
        <p:nvPicPr>
          <p:cNvPr id="317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14968" t="22940" r="27684" b="22940"/>
          <a:stretch>
            <a:fillRect/>
          </a:stretch>
        </p:blipFill>
        <p:spPr>
          <a:xfrm>
            <a:off x="14704659" y="1980743"/>
            <a:ext cx="9684918" cy="4036329"/>
          </a:xfrm>
          <a:prstGeom prst="rect">
            <a:avLst/>
          </a:prstGeom>
          <a:ln w="12700">
            <a:miter lim="400000"/>
          </a:ln>
        </p:spPr>
      </p:pic>
      <p:sp>
        <p:nvSpPr>
          <p:cNvPr id="318" name="Alphas pas de deux"/>
          <p:cNvSpPr txBox="1"/>
          <p:nvPr/>
        </p:nvSpPr>
        <p:spPr>
          <a:xfrm>
            <a:off x="17468226" y="2029145"/>
            <a:ext cx="3315997" cy="894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6" tIns="91436" rIns="91436" bIns="91436"/>
          <a:lstStyle>
            <a:lvl1pPr algn="ctr">
              <a:defRPr sz="3000" i="1">
                <a:solidFill>
                  <a:srgbClr val="D783FF"/>
                </a:solidFill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</a:lstStyle>
          <a:p>
            <a:r>
              <a:t>Alphas pas de deux</a:t>
            </a:r>
          </a:p>
        </p:txBody>
      </p:sp>
      <p:pic>
        <p:nvPicPr>
          <p:cNvPr id="319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24415" t="21524" r="28075" b="21524"/>
          <a:stretch>
            <a:fillRect/>
          </a:stretch>
        </p:blipFill>
        <p:spPr>
          <a:xfrm>
            <a:off x="14834021" y="6334121"/>
            <a:ext cx="8584585" cy="5127515"/>
          </a:xfrm>
          <a:prstGeom prst="rect">
            <a:avLst/>
          </a:prstGeom>
          <a:ln w="12700">
            <a:miter lim="400000"/>
          </a:ln>
        </p:spPr>
      </p:pic>
      <p:sp>
        <p:nvSpPr>
          <p:cNvPr id="320" name="Cinnamon roll"/>
          <p:cNvSpPr txBox="1"/>
          <p:nvPr/>
        </p:nvSpPr>
        <p:spPr>
          <a:xfrm>
            <a:off x="18138447" y="6564010"/>
            <a:ext cx="2817367" cy="894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6" tIns="91436" rIns="91436" bIns="91436"/>
          <a:lstStyle>
            <a:lvl1pPr algn="ctr">
              <a:defRPr sz="3000" i="1">
                <a:solidFill>
                  <a:srgbClr val="D783FF"/>
                </a:solidFill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</a:lstStyle>
          <a:p>
            <a:r>
              <a:t>Cinnamon roll</a:t>
            </a:r>
          </a:p>
        </p:txBody>
      </p:sp>
      <p:pic>
        <p:nvPicPr>
          <p:cNvPr id="321" name="run63_37671 (1).png" descr="run63_37671 (1).png"/>
          <p:cNvPicPr>
            <a:picLocks noChangeAspect="1"/>
          </p:cNvPicPr>
          <p:nvPr/>
        </p:nvPicPr>
        <p:blipFill>
          <a:blip r:embed="rId4">
            <a:extLst/>
          </a:blip>
          <a:srcRect l="15102" t="14215" r="19245" b="10272"/>
          <a:stretch>
            <a:fillRect/>
          </a:stretch>
        </p:blipFill>
        <p:spPr>
          <a:xfrm>
            <a:off x="973115" y="1838486"/>
            <a:ext cx="6868760" cy="4570436"/>
          </a:xfrm>
          <a:prstGeom prst="rect">
            <a:avLst/>
          </a:prstGeom>
          <a:ln w="12700">
            <a:miter lim="400000"/>
          </a:ln>
        </p:spPr>
      </p:pic>
      <p:sp>
        <p:nvSpPr>
          <p:cNvPr id="322" name="Shimmering electrons"/>
          <p:cNvSpPr txBox="1"/>
          <p:nvPr/>
        </p:nvSpPr>
        <p:spPr>
          <a:xfrm>
            <a:off x="2408729" y="2029145"/>
            <a:ext cx="3997489" cy="894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6" tIns="91436" rIns="91436" bIns="91436"/>
          <a:lstStyle>
            <a:lvl1pPr algn="ctr">
              <a:defRPr sz="3000" i="1">
                <a:solidFill>
                  <a:srgbClr val="D783FF"/>
                </a:solidFill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</a:lstStyle>
          <a:p>
            <a:r>
              <a:t>Shimmering electrons</a:t>
            </a:r>
          </a:p>
        </p:txBody>
      </p:sp>
      <p:sp>
        <p:nvSpPr>
          <p:cNvPr id="323" name="14O(d,2He) @ 100 MeV/u"/>
          <p:cNvSpPr txBox="1"/>
          <p:nvPr/>
        </p:nvSpPr>
        <p:spPr>
          <a:xfrm>
            <a:off x="3481626" y="5455329"/>
            <a:ext cx="2513499" cy="474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pPr marL="250825" indent="-250825" algn="ctr" defTabSz="457200">
              <a:lnSpc>
                <a:spcPts val="2100"/>
              </a:lnSpc>
              <a:spcBef>
                <a:spcPts val="200"/>
              </a:spcBef>
              <a:defRPr sz="1800" i="1">
                <a:solidFill>
                  <a:srgbClr val="011993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baseline="31999"/>
              <a:t>14</a:t>
            </a:r>
            <a:r>
              <a:t>O(d,</a:t>
            </a:r>
            <a:r>
              <a:rPr baseline="31999"/>
              <a:t>2</a:t>
            </a:r>
            <a:r>
              <a:t>He) @ 100 MeV/u</a:t>
            </a:r>
          </a:p>
        </p:txBody>
      </p:sp>
      <p:pic>
        <p:nvPicPr>
          <p:cNvPr id="324" name="Image" descr="Image"/>
          <p:cNvPicPr>
            <a:picLocks noChangeAspect="1"/>
          </p:cNvPicPr>
          <p:nvPr/>
        </p:nvPicPr>
        <p:blipFill>
          <a:blip r:embed="rId5">
            <a:extLst/>
          </a:blip>
          <a:srcRect l="51318" t="9560" r="9603" b="13967"/>
          <a:stretch>
            <a:fillRect/>
          </a:stretch>
        </p:blipFill>
        <p:spPr>
          <a:xfrm>
            <a:off x="1215408" y="7193574"/>
            <a:ext cx="6384252" cy="4984603"/>
          </a:xfrm>
          <a:prstGeom prst="rect">
            <a:avLst/>
          </a:prstGeom>
          <a:ln w="12700">
            <a:miter lim="400000"/>
          </a:ln>
        </p:spPr>
      </p:pic>
      <p:sp>
        <p:nvSpPr>
          <p:cNvPr id="325" name="The squid"/>
          <p:cNvSpPr txBox="1"/>
          <p:nvPr/>
        </p:nvSpPr>
        <p:spPr>
          <a:xfrm>
            <a:off x="2575659" y="7959325"/>
            <a:ext cx="3997489" cy="894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6" tIns="91436" rIns="91436" bIns="91436"/>
          <a:lstStyle>
            <a:lvl1pPr algn="ctr">
              <a:defRPr sz="3000" i="1">
                <a:solidFill>
                  <a:srgbClr val="D783FF"/>
                </a:solidFill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</a:lstStyle>
          <a:p>
            <a:r>
              <a:t>The squid</a:t>
            </a:r>
          </a:p>
        </p:txBody>
      </p:sp>
      <p:sp>
        <p:nvSpPr>
          <p:cNvPr id="326" name="16O+4He @ 10 MeV/u"/>
          <p:cNvSpPr txBox="1"/>
          <p:nvPr/>
        </p:nvSpPr>
        <p:spPr>
          <a:xfrm>
            <a:off x="3623497" y="11105997"/>
            <a:ext cx="2229757" cy="474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pPr marL="250825" indent="-250825" algn="ctr" defTabSz="457200">
              <a:lnSpc>
                <a:spcPts val="2100"/>
              </a:lnSpc>
              <a:spcBef>
                <a:spcPts val="200"/>
              </a:spcBef>
              <a:defRPr sz="1800" i="1">
                <a:solidFill>
                  <a:srgbClr val="011993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baseline="31999"/>
              <a:t>16</a:t>
            </a:r>
            <a:r>
              <a:t>O+</a:t>
            </a:r>
            <a:r>
              <a:rPr baseline="31999"/>
              <a:t>4</a:t>
            </a:r>
            <a:r>
              <a:t>He @ 10 MeV/u</a:t>
            </a:r>
          </a:p>
        </p:txBody>
      </p:sp>
      <p:pic>
        <p:nvPicPr>
          <p:cNvPr id="327" name="Image" descr="Image"/>
          <p:cNvPicPr>
            <a:picLocks noChangeAspect="1"/>
          </p:cNvPicPr>
          <p:nvPr/>
        </p:nvPicPr>
        <p:blipFill>
          <a:blip r:embed="rId5">
            <a:extLst/>
          </a:blip>
          <a:srcRect l="588" t="3761" r="58100" b="6151"/>
          <a:stretch>
            <a:fillRect/>
          </a:stretch>
        </p:blipFill>
        <p:spPr>
          <a:xfrm>
            <a:off x="7668712" y="7895720"/>
            <a:ext cx="3523596" cy="3065758"/>
          </a:xfrm>
          <a:prstGeom prst="rect">
            <a:avLst/>
          </a:prstGeom>
          <a:ln w="12700">
            <a:miter lim="400000"/>
          </a:ln>
        </p:spPr>
      </p:pic>
      <p:sp>
        <p:nvSpPr>
          <p:cNvPr id="328" name="10Be(d,p) @ 10 MeV/u"/>
          <p:cNvSpPr txBox="1"/>
          <p:nvPr/>
        </p:nvSpPr>
        <p:spPr>
          <a:xfrm>
            <a:off x="18609314" y="11098876"/>
            <a:ext cx="2246761" cy="474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pPr marL="250825" indent="-250825" algn="ctr" defTabSz="457200">
              <a:lnSpc>
                <a:spcPts val="2100"/>
              </a:lnSpc>
              <a:spcBef>
                <a:spcPts val="200"/>
              </a:spcBef>
              <a:defRPr sz="1800" i="1">
                <a:solidFill>
                  <a:srgbClr val="011993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baseline="31999"/>
              <a:t>10</a:t>
            </a:r>
            <a:r>
              <a:t>Be(d,p) @ 10 MeV/u</a:t>
            </a:r>
          </a:p>
        </p:txBody>
      </p:sp>
      <p:sp>
        <p:nvSpPr>
          <p:cNvPr id="329" name="10Be+d @ 10 MeV/u"/>
          <p:cNvSpPr txBox="1"/>
          <p:nvPr/>
        </p:nvSpPr>
        <p:spPr>
          <a:xfrm>
            <a:off x="18087565" y="5076636"/>
            <a:ext cx="2077320" cy="474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pPr marL="250825" indent="-250825" algn="ctr" defTabSz="457200">
              <a:lnSpc>
                <a:spcPts val="2100"/>
              </a:lnSpc>
              <a:spcBef>
                <a:spcPts val="200"/>
              </a:spcBef>
              <a:defRPr sz="1800" i="1">
                <a:solidFill>
                  <a:srgbClr val="011993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baseline="31999"/>
              <a:t>10</a:t>
            </a:r>
            <a:r>
              <a:t>Be+d @ 10 MeV/u</a:t>
            </a:r>
          </a:p>
        </p:txBody>
      </p:sp>
      <p:pic>
        <p:nvPicPr>
          <p:cNvPr id="33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144726" y="2590762"/>
            <a:ext cx="3588946" cy="306586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1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218622" y="7895720"/>
            <a:ext cx="3588946" cy="30658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Key experimental factors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Key experimental factors</a:t>
            </a:r>
          </a:p>
          <a:p>
            <a:pPr lvl="1"/>
            <a:r>
              <a:t>Any reaction with low energy recoils</a:t>
            </a:r>
          </a:p>
          <a:p>
            <a:pPr lvl="1"/>
            <a:r>
              <a:t>High luminosity (3 orders of magnitude gain)</a:t>
            </a:r>
          </a:p>
          <a:p>
            <a:pPr lvl="2"/>
            <a:r>
              <a:t>target thickness (2 orders of magnitude gain)</a:t>
            </a:r>
          </a:p>
          <a:p>
            <a:pPr lvl="2"/>
            <a:r>
              <a:t>solid angle (1 order of magnitude gain)</a:t>
            </a:r>
          </a:p>
          <a:p>
            <a:pPr lvl="1"/>
            <a:r>
              <a:t>No luminosity/resolution compromise</a:t>
            </a:r>
          </a:p>
          <a:p>
            <a:pPr lvl="2"/>
            <a:r>
              <a:t>No “dead” layer of material for low energy recoils to emerge from reaction site</a:t>
            </a:r>
          </a:p>
          <a:p>
            <a:pPr lvl="2"/>
            <a:r>
              <a:t>Vertex of reaction measured for each event, no kinematics broadening from large thickness</a:t>
            </a:r>
          </a:p>
          <a:p>
            <a:pPr lvl="2"/>
            <a:r>
              <a:t>Resolution limited by straggling effects and track localization</a:t>
            </a:r>
          </a:p>
        </p:txBody>
      </p:sp>
      <p:sp>
        <p:nvSpPr>
          <p:cNvPr id="87" name="Why and when use an Active Target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Why and when use an Active Target?</a:t>
            </a:r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339778" y="13130145"/>
            <a:ext cx="153964" cy="28379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89" name="Rectangle"/>
          <p:cNvSpPr/>
          <p:nvPr/>
        </p:nvSpPr>
        <p:spPr>
          <a:xfrm>
            <a:off x="16467506" y="6527534"/>
            <a:ext cx="6440519" cy="4404049"/>
          </a:xfrm>
          <a:prstGeom prst="rect">
            <a:avLst/>
          </a:prstGeom>
          <a:solidFill>
            <a:srgbClr val="FF93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defRPr sz="3200" cap="all" spc="512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/>
          </a:p>
        </p:txBody>
      </p:sp>
      <p:sp>
        <p:nvSpPr>
          <p:cNvPr id="90" name="Line"/>
          <p:cNvSpPr/>
          <p:nvPr/>
        </p:nvSpPr>
        <p:spPr>
          <a:xfrm>
            <a:off x="15881224" y="8729558"/>
            <a:ext cx="2613986" cy="1"/>
          </a:xfrm>
          <a:prstGeom prst="line">
            <a:avLst/>
          </a:prstGeom>
          <a:ln w="88900">
            <a:solidFill>
              <a:srgbClr val="0096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825500">
              <a:defRPr sz="3200" cap="all" spc="512">
                <a:solidFill>
                  <a:srgbClr val="55D7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/>
          </a:p>
        </p:txBody>
      </p:sp>
      <p:sp>
        <p:nvSpPr>
          <p:cNvPr id="91" name="Line"/>
          <p:cNvSpPr/>
          <p:nvPr/>
        </p:nvSpPr>
        <p:spPr>
          <a:xfrm>
            <a:off x="18465862" y="8706194"/>
            <a:ext cx="4153062" cy="1716165"/>
          </a:xfrm>
          <a:prstGeom prst="line">
            <a:avLst/>
          </a:prstGeom>
          <a:ln w="88900">
            <a:solidFill>
              <a:srgbClr val="00F9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825500">
              <a:defRPr sz="3200" cap="all" spc="512">
                <a:solidFill>
                  <a:srgbClr val="55D7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/>
          </a:p>
        </p:txBody>
      </p:sp>
      <p:sp>
        <p:nvSpPr>
          <p:cNvPr id="92" name="Line"/>
          <p:cNvSpPr/>
          <p:nvPr/>
        </p:nvSpPr>
        <p:spPr>
          <a:xfrm flipV="1">
            <a:off x="18489226" y="6729814"/>
            <a:ext cx="2479573" cy="1981847"/>
          </a:xfrm>
          <a:prstGeom prst="line">
            <a:avLst/>
          </a:prstGeom>
          <a:ln w="88900">
            <a:solidFill>
              <a:srgbClr val="00F9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825500">
              <a:defRPr sz="3200" cap="all" spc="512">
                <a:solidFill>
                  <a:srgbClr val="55D7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/>
          </a:p>
        </p:txBody>
      </p:sp>
      <p:sp>
        <p:nvSpPr>
          <p:cNvPr id="93" name="Target = Detector"/>
          <p:cNvSpPr txBox="1"/>
          <p:nvPr/>
        </p:nvSpPr>
        <p:spPr>
          <a:xfrm>
            <a:off x="17436503" y="11277542"/>
            <a:ext cx="4624934" cy="934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defTabSz="2438338">
              <a:lnSpc>
                <a:spcPct val="90000"/>
              </a:lnSpc>
              <a:spcBef>
                <a:spcPts val="2400"/>
              </a:spcBef>
              <a:defRPr sz="4400"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</a:lstStyle>
          <a:p>
            <a:r>
              <a:t>Target = Detector</a:t>
            </a:r>
          </a:p>
        </p:txBody>
      </p:sp>
      <p:sp>
        <p:nvSpPr>
          <p:cNvPr id="94" name="Beam"/>
          <p:cNvSpPr txBox="1"/>
          <p:nvPr/>
        </p:nvSpPr>
        <p:spPr>
          <a:xfrm>
            <a:off x="14044686" y="8225294"/>
            <a:ext cx="1543712" cy="934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defTabSz="2438338">
              <a:lnSpc>
                <a:spcPct val="90000"/>
              </a:lnSpc>
              <a:spcBef>
                <a:spcPts val="2400"/>
              </a:spcBef>
              <a:defRPr sz="4400"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</a:lstStyle>
          <a:p>
            <a:r>
              <a:t>Beam</a:t>
            </a:r>
          </a:p>
        </p:txBody>
      </p:sp>
      <p:sp>
        <p:nvSpPr>
          <p:cNvPr id="95" name="Recoils"/>
          <p:cNvSpPr txBox="1"/>
          <p:nvPr/>
        </p:nvSpPr>
        <p:spPr>
          <a:xfrm>
            <a:off x="19300601" y="8028471"/>
            <a:ext cx="1924813" cy="934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defTabSz="2438338">
              <a:lnSpc>
                <a:spcPct val="90000"/>
              </a:lnSpc>
              <a:spcBef>
                <a:spcPts val="2400"/>
              </a:spcBef>
              <a:defRPr sz="4400"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</a:lstStyle>
          <a:p>
            <a:r>
              <a:t>Recoils</a:t>
            </a:r>
          </a:p>
        </p:txBody>
      </p:sp>
      <p:sp>
        <p:nvSpPr>
          <p:cNvPr id="96" name="Rectangle"/>
          <p:cNvSpPr/>
          <p:nvPr/>
        </p:nvSpPr>
        <p:spPr>
          <a:xfrm>
            <a:off x="17721372" y="2470296"/>
            <a:ext cx="1094920" cy="3872414"/>
          </a:xfrm>
          <a:prstGeom prst="rect">
            <a:avLst/>
          </a:prstGeom>
          <a:solidFill>
            <a:srgbClr val="FF8B2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defRPr sz="3200" cap="all" spc="512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/>
          </a:p>
        </p:txBody>
      </p:sp>
      <p:sp>
        <p:nvSpPr>
          <p:cNvPr id="97" name="Line"/>
          <p:cNvSpPr/>
          <p:nvPr/>
        </p:nvSpPr>
        <p:spPr>
          <a:xfrm>
            <a:off x="15949694" y="4406502"/>
            <a:ext cx="2253627" cy="1"/>
          </a:xfrm>
          <a:prstGeom prst="line">
            <a:avLst/>
          </a:prstGeom>
          <a:ln w="88900">
            <a:solidFill>
              <a:srgbClr val="0096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825500">
              <a:defRPr sz="3200" cap="all" spc="512">
                <a:solidFill>
                  <a:srgbClr val="55D7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/>
          </a:p>
        </p:txBody>
      </p:sp>
      <p:sp>
        <p:nvSpPr>
          <p:cNvPr id="98" name="Line"/>
          <p:cNvSpPr/>
          <p:nvPr/>
        </p:nvSpPr>
        <p:spPr>
          <a:xfrm flipV="1">
            <a:off x="18176556" y="3990778"/>
            <a:ext cx="604441" cy="415725"/>
          </a:xfrm>
          <a:prstGeom prst="line">
            <a:avLst/>
          </a:prstGeom>
          <a:ln w="88900">
            <a:solidFill>
              <a:srgbClr val="00F9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825500">
              <a:defRPr sz="3200" cap="all" spc="512">
                <a:solidFill>
                  <a:srgbClr val="55D7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/>
          </a:p>
        </p:txBody>
      </p:sp>
      <p:sp>
        <p:nvSpPr>
          <p:cNvPr id="99" name="Shape"/>
          <p:cNvSpPr/>
          <p:nvPr/>
        </p:nvSpPr>
        <p:spPr>
          <a:xfrm rot="12646371">
            <a:off x="22666623" y="5352248"/>
            <a:ext cx="564018" cy="11112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183" y="106"/>
                </a:lnTo>
                <a:lnTo>
                  <a:pt x="21600" y="21600"/>
                </a:lnTo>
                <a:lnTo>
                  <a:pt x="417" y="21494"/>
                </a:lnTo>
                <a:close/>
              </a:path>
            </a:pathLst>
          </a:custGeom>
          <a:solidFill>
            <a:srgbClr val="FFFC7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defRPr sz="3200" cap="all" spc="512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/>
          </a:p>
        </p:txBody>
      </p:sp>
      <p:sp>
        <p:nvSpPr>
          <p:cNvPr id="100" name="?"/>
          <p:cNvSpPr txBox="1"/>
          <p:nvPr/>
        </p:nvSpPr>
        <p:spPr>
          <a:xfrm>
            <a:off x="17894989" y="4586892"/>
            <a:ext cx="382435" cy="938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ctr" defTabSz="825500">
              <a:defRPr sz="5600">
                <a:solidFill>
                  <a:srgbClr val="FFFFFF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t>?</a:t>
            </a:r>
          </a:p>
        </p:txBody>
      </p:sp>
      <p:sp>
        <p:nvSpPr>
          <p:cNvPr id="101" name="?"/>
          <p:cNvSpPr txBox="1"/>
          <p:nvPr/>
        </p:nvSpPr>
        <p:spPr>
          <a:xfrm>
            <a:off x="18228854" y="3146703"/>
            <a:ext cx="382435" cy="9380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ctr" defTabSz="825500">
              <a:defRPr sz="5600">
                <a:solidFill>
                  <a:srgbClr val="FFFFFF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t>?</a:t>
            </a:r>
          </a:p>
        </p:txBody>
      </p:sp>
      <p:sp>
        <p:nvSpPr>
          <p:cNvPr id="102" name="?"/>
          <p:cNvSpPr txBox="1"/>
          <p:nvPr/>
        </p:nvSpPr>
        <p:spPr>
          <a:xfrm>
            <a:off x="18293673" y="4257852"/>
            <a:ext cx="382434" cy="9380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ctr" defTabSz="825500">
              <a:defRPr sz="5600">
                <a:solidFill>
                  <a:srgbClr val="FFFFFF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t>?</a:t>
            </a:r>
          </a:p>
        </p:txBody>
      </p:sp>
      <p:sp>
        <p:nvSpPr>
          <p:cNvPr id="103" name="?"/>
          <p:cNvSpPr txBox="1"/>
          <p:nvPr/>
        </p:nvSpPr>
        <p:spPr>
          <a:xfrm>
            <a:off x="17798202" y="3508647"/>
            <a:ext cx="382434" cy="938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ctr" defTabSz="825500">
              <a:defRPr sz="5600">
                <a:solidFill>
                  <a:srgbClr val="FFFFFF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t>?</a:t>
            </a:r>
          </a:p>
        </p:txBody>
      </p:sp>
      <p:sp>
        <p:nvSpPr>
          <p:cNvPr id="104" name="Beam"/>
          <p:cNvSpPr txBox="1"/>
          <p:nvPr/>
        </p:nvSpPr>
        <p:spPr>
          <a:xfrm>
            <a:off x="14098753" y="3854746"/>
            <a:ext cx="1543712" cy="934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defTabSz="2438338">
              <a:lnSpc>
                <a:spcPct val="90000"/>
              </a:lnSpc>
              <a:spcBef>
                <a:spcPts val="2400"/>
              </a:spcBef>
              <a:defRPr sz="4400"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</a:lstStyle>
          <a:p>
            <a:r>
              <a:t>Beam</a:t>
            </a:r>
          </a:p>
        </p:txBody>
      </p:sp>
      <p:sp>
        <p:nvSpPr>
          <p:cNvPr id="105" name="Line"/>
          <p:cNvSpPr/>
          <p:nvPr/>
        </p:nvSpPr>
        <p:spPr>
          <a:xfrm>
            <a:off x="18179574" y="4437301"/>
            <a:ext cx="4331596" cy="1401640"/>
          </a:xfrm>
          <a:prstGeom prst="line">
            <a:avLst/>
          </a:prstGeom>
          <a:ln w="88900">
            <a:solidFill>
              <a:srgbClr val="00F9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algn="ctr" defTabSz="825500">
              <a:defRPr sz="3200" cap="all" spc="512">
                <a:solidFill>
                  <a:srgbClr val="55D7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/>
          </a:p>
        </p:txBody>
      </p:sp>
      <p:sp>
        <p:nvSpPr>
          <p:cNvPr id="106" name="Shape"/>
          <p:cNvSpPr/>
          <p:nvPr/>
        </p:nvSpPr>
        <p:spPr>
          <a:xfrm rot="19414733">
            <a:off x="20800116" y="1834300"/>
            <a:ext cx="564018" cy="11112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183" y="106"/>
                </a:lnTo>
                <a:lnTo>
                  <a:pt x="21600" y="21600"/>
                </a:lnTo>
                <a:lnTo>
                  <a:pt x="417" y="21494"/>
                </a:lnTo>
                <a:close/>
              </a:path>
            </a:pathLst>
          </a:custGeom>
          <a:solidFill>
            <a:srgbClr val="FFFC7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defRPr sz="3200" cap="all" spc="512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/>
          </a:p>
        </p:txBody>
      </p:sp>
      <p:sp>
        <p:nvSpPr>
          <p:cNvPr id="107" name="Target"/>
          <p:cNvSpPr txBox="1"/>
          <p:nvPr/>
        </p:nvSpPr>
        <p:spPr>
          <a:xfrm>
            <a:off x="17375298" y="1582082"/>
            <a:ext cx="1809142" cy="934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defTabSz="2438338">
              <a:lnSpc>
                <a:spcPct val="90000"/>
              </a:lnSpc>
              <a:spcBef>
                <a:spcPts val="2400"/>
              </a:spcBef>
              <a:defRPr sz="4400"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</a:lstStyle>
          <a:p>
            <a:r>
              <a:t>Target</a:t>
            </a:r>
          </a:p>
        </p:txBody>
      </p:sp>
      <p:sp>
        <p:nvSpPr>
          <p:cNvPr id="108" name="Detector"/>
          <p:cNvSpPr txBox="1"/>
          <p:nvPr/>
        </p:nvSpPr>
        <p:spPr>
          <a:xfrm>
            <a:off x="21327316" y="3510552"/>
            <a:ext cx="2360118" cy="934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defTabSz="2438338">
              <a:lnSpc>
                <a:spcPct val="90000"/>
              </a:lnSpc>
              <a:spcBef>
                <a:spcPts val="2400"/>
              </a:spcBef>
              <a:defRPr sz="4400"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</a:lstStyle>
          <a:p>
            <a:r>
              <a:t>Detector</a:t>
            </a:r>
          </a:p>
        </p:txBody>
      </p:sp>
      <p:sp>
        <p:nvSpPr>
          <p:cNvPr id="109" name="Eye"/>
          <p:cNvSpPr/>
          <p:nvPr/>
        </p:nvSpPr>
        <p:spPr>
          <a:xfrm>
            <a:off x="21010972" y="7201280"/>
            <a:ext cx="1519177" cy="792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6707" y="0"/>
                  <a:pt x="2918" y="3569"/>
                  <a:pt x="407" y="9790"/>
                </a:cubicBezTo>
                <a:lnTo>
                  <a:pt x="0" y="10800"/>
                </a:lnTo>
                <a:lnTo>
                  <a:pt x="407" y="11810"/>
                </a:lnTo>
                <a:cubicBezTo>
                  <a:pt x="2918" y="18032"/>
                  <a:pt x="6707" y="21600"/>
                  <a:pt x="10800" y="21600"/>
                </a:cubicBezTo>
                <a:cubicBezTo>
                  <a:pt x="14893" y="21600"/>
                  <a:pt x="18680" y="18032"/>
                  <a:pt x="21192" y="11810"/>
                </a:cubicBezTo>
                <a:lnTo>
                  <a:pt x="21600" y="10800"/>
                </a:lnTo>
                <a:lnTo>
                  <a:pt x="21192" y="9790"/>
                </a:lnTo>
                <a:cubicBezTo>
                  <a:pt x="18680" y="3569"/>
                  <a:pt x="14893" y="0"/>
                  <a:pt x="10800" y="0"/>
                </a:cubicBezTo>
                <a:close/>
                <a:moveTo>
                  <a:pt x="8667" y="3677"/>
                </a:moveTo>
                <a:cubicBezTo>
                  <a:pt x="7382" y="5094"/>
                  <a:pt x="6517" y="7753"/>
                  <a:pt x="6517" y="10800"/>
                </a:cubicBezTo>
                <a:cubicBezTo>
                  <a:pt x="6517" y="13847"/>
                  <a:pt x="7382" y="16502"/>
                  <a:pt x="8667" y="17920"/>
                </a:cubicBezTo>
                <a:cubicBezTo>
                  <a:pt x="6166" y="17019"/>
                  <a:pt x="3899" y="14543"/>
                  <a:pt x="2199" y="10800"/>
                </a:cubicBezTo>
                <a:cubicBezTo>
                  <a:pt x="3899" y="7057"/>
                  <a:pt x="6166" y="4577"/>
                  <a:pt x="8667" y="3677"/>
                </a:cubicBezTo>
                <a:close/>
                <a:moveTo>
                  <a:pt x="12931" y="3677"/>
                </a:moveTo>
                <a:cubicBezTo>
                  <a:pt x="15432" y="4577"/>
                  <a:pt x="17699" y="7057"/>
                  <a:pt x="19400" y="10800"/>
                </a:cubicBezTo>
                <a:cubicBezTo>
                  <a:pt x="17699" y="14543"/>
                  <a:pt x="15432" y="17019"/>
                  <a:pt x="12931" y="17920"/>
                </a:cubicBezTo>
                <a:cubicBezTo>
                  <a:pt x="14216" y="16502"/>
                  <a:pt x="15081" y="13847"/>
                  <a:pt x="15081" y="10800"/>
                </a:cubicBezTo>
                <a:cubicBezTo>
                  <a:pt x="15081" y="7753"/>
                  <a:pt x="14216" y="5094"/>
                  <a:pt x="12931" y="3677"/>
                </a:cubicBezTo>
                <a:close/>
                <a:moveTo>
                  <a:pt x="12219" y="6169"/>
                </a:moveTo>
                <a:cubicBezTo>
                  <a:pt x="12805" y="6169"/>
                  <a:pt x="13279" y="7078"/>
                  <a:pt x="13279" y="8201"/>
                </a:cubicBezTo>
                <a:cubicBezTo>
                  <a:pt x="13279" y="9324"/>
                  <a:pt x="12805" y="10234"/>
                  <a:pt x="12219" y="10234"/>
                </a:cubicBezTo>
                <a:cubicBezTo>
                  <a:pt x="11634" y="10234"/>
                  <a:pt x="11159" y="9324"/>
                  <a:pt x="11159" y="8201"/>
                </a:cubicBezTo>
                <a:cubicBezTo>
                  <a:pt x="11159" y="7078"/>
                  <a:pt x="11634" y="6169"/>
                  <a:pt x="12219" y="6169"/>
                </a:cubicBezTo>
                <a:close/>
              </a:path>
            </a:pathLst>
          </a:custGeom>
          <a:solidFill>
            <a:srgbClr val="000000"/>
          </a:solidFill>
          <a:ln w="25400">
            <a:solidFill>
              <a:schemeClr val="accent3">
                <a:satOff val="-34020"/>
                <a:lumOff val="17598"/>
              </a:schemeClr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6" tIns="91436" rIns="91436" bIns="91436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AT-TPC @ SOLAR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AT-TPC @ SOLARIS</a:t>
            </a:r>
          </a:p>
        </p:txBody>
      </p:sp>
      <p:sp>
        <p:nvSpPr>
          <p:cNvPr id="1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339778" y="13130145"/>
            <a:ext cx="153964" cy="28379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pic>
        <p:nvPicPr>
          <p:cNvPr id="11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132538" y="3376532"/>
            <a:ext cx="9326808" cy="8278187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" name="chamber.pdf" descr="chamber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8617" y="3242670"/>
            <a:ext cx="12642378" cy="8546047"/>
          </a:xfrm>
          <a:prstGeom prst="rect">
            <a:avLst/>
          </a:prstGeom>
          <a:ln w="12700">
            <a:miter lim="400000"/>
          </a:ln>
        </p:spPr>
      </p:pic>
      <p:sp>
        <p:nvSpPr>
          <p:cNvPr id="115" name="Active Target Time Projection Chamber"/>
          <p:cNvSpPr txBox="1"/>
          <p:nvPr/>
        </p:nvSpPr>
        <p:spPr>
          <a:xfrm>
            <a:off x="2519039" y="2213121"/>
            <a:ext cx="8165486" cy="728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>
            <a:lvl1pPr algn="ctr">
              <a:defRPr i="1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Active Target Time Projection Chamber</a:t>
            </a:r>
          </a:p>
        </p:txBody>
      </p:sp>
      <p:sp>
        <p:nvSpPr>
          <p:cNvPr id="116" name="Solenoidal Spectrometer Apparatus for Reaction Studies"/>
          <p:cNvSpPr txBox="1"/>
          <p:nvPr/>
        </p:nvSpPr>
        <p:spPr>
          <a:xfrm>
            <a:off x="12234193" y="2213121"/>
            <a:ext cx="11850060" cy="728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>
            <a:lvl1pPr algn="ctr">
              <a:defRPr i="1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Solenoidal Spectrometer Apparatus for Reaction Studies 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AT-TPC in SOLAR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AT-TPC in SOLARIS</a:t>
            </a:r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339778" y="13130145"/>
            <a:ext cx="153964" cy="28379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pic>
        <p:nvPicPr>
          <p:cNvPr id="120" name="IMG_6915.JPG" descr="IMG_691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86483" y="1768003"/>
            <a:ext cx="13955067" cy="10466300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SOLARIS"/>
          <p:cNvSpPr txBox="1"/>
          <p:nvPr/>
        </p:nvSpPr>
        <p:spPr>
          <a:xfrm>
            <a:off x="20538257" y="3013239"/>
            <a:ext cx="3371196" cy="1097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>
            <a:lvl1pPr defTabSz="457200">
              <a:defRPr sz="6000">
                <a:solidFill>
                  <a:srgbClr val="181DFD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SOLARIS</a:t>
            </a:r>
          </a:p>
        </p:txBody>
      </p:sp>
      <p:sp>
        <p:nvSpPr>
          <p:cNvPr id="122" name="AT-TPC"/>
          <p:cNvSpPr txBox="1"/>
          <p:nvPr/>
        </p:nvSpPr>
        <p:spPr>
          <a:xfrm>
            <a:off x="1275215" y="4791419"/>
            <a:ext cx="1703130" cy="728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>
            <a:lvl1pPr algn="ctr">
              <a:defRPr>
                <a:solidFill>
                  <a:srgbClr val="274AFB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AT-TPC</a:t>
            </a:r>
          </a:p>
        </p:txBody>
      </p:sp>
      <p:sp>
        <p:nvSpPr>
          <p:cNvPr id="123" name="Line"/>
          <p:cNvSpPr/>
          <p:nvPr/>
        </p:nvSpPr>
        <p:spPr>
          <a:xfrm>
            <a:off x="2919775" y="5166177"/>
            <a:ext cx="8647708" cy="1791438"/>
          </a:xfrm>
          <a:prstGeom prst="line">
            <a:avLst/>
          </a:prstGeom>
          <a:ln w="139700">
            <a:solidFill>
              <a:schemeClr val="accent1"/>
            </a:solidFill>
            <a:tailEnd type="triangle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pPr algn="ctr">
              <a:defRPr b="1" i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4" name="Line"/>
          <p:cNvSpPr/>
          <p:nvPr/>
        </p:nvSpPr>
        <p:spPr>
          <a:xfrm flipH="1">
            <a:off x="15271970" y="3976811"/>
            <a:ext cx="6052791" cy="3117113"/>
          </a:xfrm>
          <a:prstGeom prst="line">
            <a:avLst/>
          </a:prstGeom>
          <a:ln w="139700">
            <a:solidFill>
              <a:schemeClr val="accent1"/>
            </a:solidFill>
            <a:tailEnd type="triangle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pPr algn="ctr">
              <a:defRPr b="1" i="1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rigger on events of interest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432334" indent="-432334" defTabSz="787227">
              <a:spcBef>
                <a:spcPts val="1100"/>
              </a:spcBef>
              <a:defRPr sz="4312"/>
            </a:pPr>
            <a:r>
              <a:t>Trigger on events of interest</a:t>
            </a:r>
          </a:p>
          <a:p>
            <a:pPr marL="805714" lvl="1" indent="-432334" defTabSz="787227">
              <a:spcBef>
                <a:spcPts val="1100"/>
              </a:spcBef>
              <a:defRPr sz="3920"/>
            </a:pPr>
            <a:r>
              <a:t>Most “events” are beam slowing down in gas</a:t>
            </a:r>
          </a:p>
          <a:p>
            <a:pPr marL="432334" indent="-432334" defTabSz="787227">
              <a:spcBef>
                <a:spcPts val="1100"/>
              </a:spcBef>
              <a:defRPr sz="4312"/>
            </a:pPr>
            <a:r>
              <a:t>Noise and electric field deformation</a:t>
            </a:r>
          </a:p>
          <a:p>
            <a:pPr marL="805714" lvl="1" indent="-432334" defTabSz="787227">
              <a:spcBef>
                <a:spcPts val="1100"/>
              </a:spcBef>
              <a:defRPr sz="3920"/>
            </a:pPr>
            <a:r>
              <a:t>Beam region highly ionized</a:t>
            </a:r>
          </a:p>
          <a:p>
            <a:pPr marL="805714" lvl="1" indent="-432334" defTabSz="787227">
              <a:spcBef>
                <a:spcPts val="1100"/>
              </a:spcBef>
              <a:defRPr sz="3920"/>
            </a:pPr>
            <a:r>
              <a:t>Charge feedback on sensor plane</a:t>
            </a:r>
          </a:p>
          <a:p>
            <a:pPr marL="805714" lvl="1" indent="-432334" defTabSz="787227">
              <a:spcBef>
                <a:spcPts val="1100"/>
              </a:spcBef>
              <a:defRPr sz="3920"/>
            </a:pPr>
            <a:r>
              <a:t>Positive ions drift very slowly (~ ms)</a:t>
            </a:r>
          </a:p>
          <a:p>
            <a:pPr marL="432334" indent="-432334" defTabSz="787227">
              <a:spcBef>
                <a:spcPts val="1100"/>
              </a:spcBef>
              <a:defRPr sz="4312"/>
            </a:pPr>
            <a:r>
              <a:t>Data analysis (in magnetic field)</a:t>
            </a:r>
          </a:p>
          <a:p>
            <a:pPr marL="805714" lvl="1" indent="-432334" defTabSz="787227">
              <a:spcBef>
                <a:spcPts val="1100"/>
              </a:spcBef>
              <a:defRPr sz="3920"/>
            </a:pPr>
            <a:r>
              <a:t>Recoil trajectories are 3D spirals</a:t>
            </a:r>
          </a:p>
          <a:p>
            <a:pPr marL="805714" lvl="1" indent="-432334" defTabSz="787227">
              <a:spcBef>
                <a:spcPts val="1100"/>
              </a:spcBef>
              <a:defRPr sz="3920"/>
            </a:pPr>
            <a:r>
              <a:t>Event classification to select reaction channel</a:t>
            </a:r>
          </a:p>
          <a:p>
            <a:pPr marL="805714" lvl="1" indent="-432334" defTabSz="787227">
              <a:spcBef>
                <a:spcPts val="1100"/>
              </a:spcBef>
              <a:defRPr sz="3920"/>
            </a:pPr>
            <a:r>
              <a:t>Clustering algorithms necessary</a:t>
            </a:r>
          </a:p>
          <a:p>
            <a:pPr marL="805714" lvl="1" indent="-432334" defTabSz="787227">
              <a:spcBef>
                <a:spcPts val="1100"/>
              </a:spcBef>
              <a:defRPr sz="3920"/>
            </a:pPr>
            <a:r>
              <a:t>Fitting without analytical model</a:t>
            </a:r>
          </a:p>
        </p:txBody>
      </p:sp>
      <p:sp>
        <p:nvSpPr>
          <p:cNvPr id="127" name="Three main challeng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Three main challenges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339778" y="13130145"/>
            <a:ext cx="153964" cy="28379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pic>
        <p:nvPicPr>
          <p:cNvPr id="12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329751" y="5849524"/>
            <a:ext cx="12651921" cy="61071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GizmoMovie.mp4" descr="GizmoMovie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16697997" y="1830950"/>
            <a:ext cx="5044169" cy="4505471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Simulated event"/>
          <p:cNvSpPr txBox="1"/>
          <p:nvPr/>
        </p:nvSpPr>
        <p:spPr>
          <a:xfrm>
            <a:off x="12449649" y="4241945"/>
            <a:ext cx="3474109" cy="728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r>
              <a:t>Simulated event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1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130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everal challenges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410276" indent="-410276" defTabSz="747062">
              <a:spcBef>
                <a:spcPts val="1100"/>
              </a:spcBef>
              <a:defRPr sz="4092"/>
            </a:pPr>
            <a:r>
              <a:t>Several challenges</a:t>
            </a:r>
          </a:p>
          <a:p>
            <a:pPr marL="764606" lvl="1" indent="-410276" defTabSz="747062">
              <a:spcBef>
                <a:spcPts val="1100"/>
              </a:spcBef>
              <a:defRPr sz="3720"/>
            </a:pPr>
            <a:r>
              <a:t>Large volume (traces are recorded for each pad hit)</a:t>
            </a:r>
          </a:p>
          <a:p>
            <a:pPr marL="764606" lvl="1" indent="-410276" defTabSz="747062">
              <a:spcBef>
                <a:spcPts val="1100"/>
              </a:spcBef>
              <a:defRPr sz="3720"/>
            </a:pPr>
            <a:r>
              <a:t>Data reduction and clustering in tracks</a:t>
            </a:r>
          </a:p>
          <a:p>
            <a:pPr marL="764606" lvl="1" indent="-410276" defTabSz="747062">
              <a:spcBef>
                <a:spcPts val="1100"/>
              </a:spcBef>
              <a:defRPr sz="3720"/>
            </a:pPr>
            <a:r>
              <a:t>Fitting of tracks and extraction of physical quantities</a:t>
            </a:r>
          </a:p>
          <a:p>
            <a:pPr marL="764606" lvl="1" indent="-410276" defTabSz="747062">
              <a:spcBef>
                <a:spcPts val="1100"/>
              </a:spcBef>
              <a:defRPr sz="3720"/>
            </a:pPr>
            <a:r>
              <a:t>Event recognition and classification</a:t>
            </a:r>
          </a:p>
          <a:p>
            <a:pPr marL="410276" indent="-410276" defTabSz="747062">
              <a:spcBef>
                <a:spcPts val="1100"/>
              </a:spcBef>
              <a:defRPr sz="4092"/>
            </a:pPr>
            <a:r>
              <a:t>Common effort by AT-TPC collaboration</a:t>
            </a:r>
          </a:p>
          <a:p>
            <a:pPr marL="764606" lvl="1" indent="-410276" defTabSz="747062">
              <a:spcBef>
                <a:spcPts val="1100"/>
              </a:spcBef>
              <a:defRPr sz="3720"/>
            </a:pPr>
            <a:r>
              <a:t>Several papers published on new methods</a:t>
            </a:r>
          </a:p>
          <a:p>
            <a:pPr marL="764606" lvl="1" indent="-410276" defTabSz="747062">
              <a:spcBef>
                <a:spcPts val="1100"/>
              </a:spcBef>
              <a:defRPr sz="3720"/>
            </a:pPr>
            <a:r>
              <a:t>Tools from particle physics community not readily applicable, have to be adapted</a:t>
            </a:r>
          </a:p>
          <a:p>
            <a:pPr marL="764606" lvl="1" indent="-410276" defTabSz="747062">
              <a:spcBef>
                <a:spcPts val="1100"/>
              </a:spcBef>
              <a:defRPr sz="3720"/>
            </a:pPr>
            <a:r>
              <a:t>Image processing and machine learning algorithms can help reduce the data processing time </a:t>
            </a:r>
          </a:p>
        </p:txBody>
      </p:sp>
      <p:sp>
        <p:nvSpPr>
          <p:cNvPr id="134" name="Analysis of AT-TPC dat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Analysis of AT-TPC data</a:t>
            </a:r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339778" y="13130145"/>
            <a:ext cx="153964" cy="28379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pic>
        <p:nvPicPr>
          <p:cNvPr id="136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22850" t="10167" r="18208"/>
          <a:stretch>
            <a:fillRect/>
          </a:stretch>
        </p:blipFill>
        <p:spPr>
          <a:xfrm>
            <a:off x="19223346" y="2155466"/>
            <a:ext cx="5017515" cy="4883716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Commissioning of the Active-Target Time Projection Chamber, J. Bradt et al., NIMA 875, 65 (2017)…"/>
          <p:cNvSpPr txBox="1"/>
          <p:nvPr/>
        </p:nvSpPr>
        <p:spPr>
          <a:xfrm>
            <a:off x="12425405" y="7664211"/>
            <a:ext cx="11865703" cy="45770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6" tIns="91436" rIns="91436" bIns="91436">
            <a:spAutoFit/>
          </a:bodyPr>
          <a:lstStyle/>
          <a:p>
            <a:pPr marL="180473" indent="-180473" defTabSz="457200">
              <a:lnSpc>
                <a:spcPts val="2700"/>
              </a:lnSpc>
              <a:spcBef>
                <a:spcPts val="200"/>
              </a:spcBef>
              <a:buSzPct val="100000"/>
              <a:buChar char="•"/>
              <a:defRPr sz="2300" i="1">
                <a:solidFill>
                  <a:srgbClr val="011993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t>Commissioning of the Active-Target Time Projection Chamber, J. Bradt et al., NIMA 875, 65 (2017)</a:t>
            </a:r>
          </a:p>
          <a:p>
            <a:pPr marL="180473" indent="-180473" defTabSz="457200">
              <a:lnSpc>
                <a:spcPts val="2700"/>
              </a:lnSpc>
              <a:spcBef>
                <a:spcPts val="200"/>
              </a:spcBef>
              <a:buSzPct val="100000"/>
              <a:buChar char="•"/>
              <a:defRPr sz="2300" i="1">
                <a:solidFill>
                  <a:srgbClr val="011993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t>Novel particle tracking algorithm based on the Random Sample Consensus Model for the Active Target Time Projection Chamber (AT-TPC), Y. Ayyad et al., NIMA 880, 166 (2018)</a:t>
            </a:r>
          </a:p>
          <a:p>
            <a:pPr marL="180473" indent="-180473" defTabSz="457200">
              <a:lnSpc>
                <a:spcPts val="2700"/>
              </a:lnSpc>
              <a:spcBef>
                <a:spcPts val="200"/>
              </a:spcBef>
              <a:buSzPct val="100000"/>
              <a:buChar char="•"/>
              <a:defRPr sz="2300" i="1">
                <a:solidFill>
                  <a:srgbClr val="011993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t>Automatic trajectory recognition in Active Target Time Projection Chambers data by means of hierarchical clustering, C. Dalitz et al., Comp. Phys. Comm. 235, 159 (2019)</a:t>
            </a:r>
          </a:p>
          <a:p>
            <a:pPr marL="180473" indent="-180473" defTabSz="457200">
              <a:lnSpc>
                <a:spcPts val="2700"/>
              </a:lnSpc>
              <a:spcBef>
                <a:spcPts val="200"/>
              </a:spcBef>
              <a:buSzPct val="100000"/>
              <a:buChar char="•"/>
              <a:defRPr sz="2300" i="1">
                <a:solidFill>
                  <a:srgbClr val="011993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t>Machine learning methods for track classification in the AT-TPC, M. P. Kuchera et al., NIMA 940, 156 (2019)</a:t>
            </a:r>
          </a:p>
          <a:p>
            <a:pPr marL="180473" indent="-180473" defTabSz="457200">
              <a:lnSpc>
                <a:spcPts val="2700"/>
              </a:lnSpc>
              <a:spcBef>
                <a:spcPts val="200"/>
              </a:spcBef>
              <a:buSzPct val="100000"/>
              <a:buChar char="•"/>
              <a:defRPr sz="2300" i="1">
                <a:solidFill>
                  <a:srgbClr val="011993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t>Unsupervised learning for identifying events in active target experiments, R. Solli et al., NIMA 1010, 165461 (2021)</a:t>
            </a:r>
          </a:p>
          <a:p>
            <a:pPr marL="180473" indent="-180473" defTabSz="457200">
              <a:lnSpc>
                <a:spcPts val="2700"/>
              </a:lnSpc>
              <a:spcBef>
                <a:spcPts val="200"/>
              </a:spcBef>
              <a:buSzPct val="100000"/>
              <a:buChar char="•"/>
              <a:defRPr sz="2300" i="1">
                <a:solidFill>
                  <a:srgbClr val="011993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t>Tracking algorithms for TPCs using consensus-based robust estimators, J. C. Zamora et al., NIMA 988, 164899 (2021)</a:t>
            </a:r>
          </a:p>
        </p:txBody>
      </p:sp>
      <p:pic>
        <p:nvPicPr>
          <p:cNvPr id="138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t="9568" r="50899" b="20337"/>
          <a:stretch>
            <a:fillRect/>
          </a:stretch>
        </p:blipFill>
        <p:spPr>
          <a:xfrm>
            <a:off x="14241766" y="2118108"/>
            <a:ext cx="4751645" cy="4958384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Analysis from ATTPCRoot (Y. Ayyad)"/>
          <p:cNvSpPr txBox="1"/>
          <p:nvPr/>
        </p:nvSpPr>
        <p:spPr>
          <a:xfrm>
            <a:off x="16558791" y="7076025"/>
            <a:ext cx="5119315" cy="551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>
            <a:lvl1pPr algn="ctr">
              <a:defRPr sz="2400" i="1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Analysis from ATTPCRoot (Y. Ayyad)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ynopsis of analysis proces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Synopsis of analysis process</a:t>
            </a:r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339778" y="13130145"/>
            <a:ext cx="153964" cy="28379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143" name="3D point cloud extraction from trace analysis"/>
          <p:cNvSpPr/>
          <p:nvPr/>
        </p:nvSpPr>
        <p:spPr>
          <a:xfrm>
            <a:off x="442229" y="5239763"/>
            <a:ext cx="3574621" cy="3236474"/>
          </a:xfrm>
          <a:prstGeom prst="roundRect">
            <a:avLst>
              <a:gd name="adj" fmla="val 14891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6" tIns="91436" rIns="91436" bIns="91436" anchor="ctr"/>
          <a:lstStyle>
            <a:lvl1pPr algn="ctr">
              <a:defRPr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3D point cloud extraction from trace analysis</a:t>
            </a:r>
          </a:p>
        </p:txBody>
      </p:sp>
      <p:sp>
        <p:nvSpPr>
          <p:cNvPr id="144" name="Grouping of points into clusters corresponding to individual tracks"/>
          <p:cNvSpPr/>
          <p:nvPr/>
        </p:nvSpPr>
        <p:spPr>
          <a:xfrm>
            <a:off x="4976553" y="5239763"/>
            <a:ext cx="4556033" cy="3236474"/>
          </a:xfrm>
          <a:prstGeom prst="roundRect">
            <a:avLst>
              <a:gd name="adj" fmla="val 14891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6" tIns="91436" rIns="91436" bIns="91436" anchor="ctr"/>
          <a:lstStyle>
            <a:lvl1pPr algn="ctr">
              <a:defRPr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Grouping of points into clusters corresponding to individual tracks </a:t>
            </a:r>
          </a:p>
        </p:txBody>
      </p:sp>
      <p:sp>
        <p:nvSpPr>
          <p:cNvPr id="145" name="Determination of track multiplicity and reaction vertex location"/>
          <p:cNvSpPr/>
          <p:nvPr/>
        </p:nvSpPr>
        <p:spPr>
          <a:xfrm>
            <a:off x="10373698" y="5239763"/>
            <a:ext cx="4239312" cy="3236474"/>
          </a:xfrm>
          <a:prstGeom prst="roundRect">
            <a:avLst>
              <a:gd name="adj" fmla="val 14891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6" tIns="91436" rIns="91436" bIns="91436" anchor="ctr"/>
          <a:lstStyle>
            <a:lvl1pPr algn="ctr">
              <a:defRPr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Determination of track multiplicity and reaction vertex location</a:t>
            </a:r>
          </a:p>
        </p:txBody>
      </p:sp>
      <p:sp>
        <p:nvSpPr>
          <p:cNvPr id="146" name="Fitting of individual tracks from modeled trajectories"/>
          <p:cNvSpPr/>
          <p:nvPr/>
        </p:nvSpPr>
        <p:spPr>
          <a:xfrm>
            <a:off x="15458413" y="5239763"/>
            <a:ext cx="3972837" cy="3236474"/>
          </a:xfrm>
          <a:prstGeom prst="roundRect">
            <a:avLst>
              <a:gd name="adj" fmla="val 14891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6" tIns="91436" rIns="91436" bIns="91436" anchor="ctr"/>
          <a:lstStyle>
            <a:lvl1pPr algn="ctr">
              <a:defRPr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Fitting of individual tracks from modeled trajectories</a:t>
            </a:r>
          </a:p>
        </p:txBody>
      </p:sp>
      <p:sp>
        <p:nvSpPr>
          <p:cNvPr id="147" name="Extraction of physical quantities"/>
          <p:cNvSpPr/>
          <p:nvPr/>
        </p:nvSpPr>
        <p:spPr>
          <a:xfrm>
            <a:off x="20390954" y="5239763"/>
            <a:ext cx="3574620" cy="3236474"/>
          </a:xfrm>
          <a:prstGeom prst="roundRect">
            <a:avLst>
              <a:gd name="adj" fmla="val 14891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6" tIns="91436" rIns="91436" bIns="91436" anchor="ctr"/>
          <a:lstStyle>
            <a:lvl1pPr algn="ctr">
              <a:defRPr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Extraction of physical quantities</a:t>
            </a:r>
          </a:p>
        </p:txBody>
      </p:sp>
      <p:sp>
        <p:nvSpPr>
          <p:cNvPr id="148" name="Arrow"/>
          <p:cNvSpPr/>
          <p:nvPr/>
        </p:nvSpPr>
        <p:spPr>
          <a:xfrm>
            <a:off x="3891439" y="6289953"/>
            <a:ext cx="1270001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6">
              <a:lumOff val="22352"/>
            </a:schemeClr>
          </a:solidFill>
          <a:ln w="25400">
            <a:solidFill>
              <a:schemeClr val="accent1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6" tIns="91436" rIns="91436" bIns="91436" anchor="ctr"/>
          <a:lstStyle/>
          <a:p>
            <a:endParaRPr/>
          </a:p>
        </p:txBody>
      </p:sp>
      <p:sp>
        <p:nvSpPr>
          <p:cNvPr id="149" name="Arrow"/>
          <p:cNvSpPr/>
          <p:nvPr/>
        </p:nvSpPr>
        <p:spPr>
          <a:xfrm>
            <a:off x="9357426" y="6223000"/>
            <a:ext cx="1270001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6">
              <a:lumOff val="22352"/>
            </a:schemeClr>
          </a:solidFill>
          <a:ln w="25400">
            <a:solidFill>
              <a:schemeClr val="accent1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6" tIns="91436" rIns="91436" bIns="91436" anchor="ctr"/>
          <a:lstStyle/>
          <a:p>
            <a:endParaRPr/>
          </a:p>
        </p:txBody>
      </p:sp>
      <p:sp>
        <p:nvSpPr>
          <p:cNvPr id="150" name="Arrow"/>
          <p:cNvSpPr/>
          <p:nvPr/>
        </p:nvSpPr>
        <p:spPr>
          <a:xfrm>
            <a:off x="14366718" y="6223000"/>
            <a:ext cx="1270001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6">
              <a:lumOff val="22352"/>
            </a:schemeClr>
          </a:solidFill>
          <a:ln w="25400">
            <a:solidFill>
              <a:schemeClr val="accent1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6" tIns="91436" rIns="91436" bIns="91436" anchor="ctr"/>
          <a:lstStyle/>
          <a:p>
            <a:endParaRPr/>
          </a:p>
        </p:txBody>
      </p:sp>
      <p:sp>
        <p:nvSpPr>
          <p:cNvPr id="151" name="Arrow"/>
          <p:cNvSpPr/>
          <p:nvPr/>
        </p:nvSpPr>
        <p:spPr>
          <a:xfrm>
            <a:off x="19324958" y="6222999"/>
            <a:ext cx="1270001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6">
              <a:lumOff val="22352"/>
            </a:schemeClr>
          </a:solidFill>
          <a:ln w="25400">
            <a:solidFill>
              <a:schemeClr val="accent1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6" tIns="91436" rIns="91436" bIns="91436" anchor="ctr"/>
          <a:lstStyle/>
          <a:p>
            <a:endParaRPr/>
          </a:p>
        </p:txBody>
      </p:sp>
      <p:sp>
        <p:nvSpPr>
          <p:cNvPr id="152" name="Identification and filtering of events of interest"/>
          <p:cNvSpPr/>
          <p:nvPr/>
        </p:nvSpPr>
        <p:spPr>
          <a:xfrm>
            <a:off x="3170929" y="8748360"/>
            <a:ext cx="3574621" cy="3236474"/>
          </a:xfrm>
          <a:prstGeom prst="roundRect">
            <a:avLst>
              <a:gd name="adj" fmla="val 14891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6" tIns="91436" rIns="91436" bIns="91436" anchor="ctr"/>
          <a:lstStyle>
            <a:lvl1pPr algn="ctr">
              <a:defRPr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r>
              <a:t>Identification and filtering of events of interest</a:t>
            </a:r>
          </a:p>
        </p:txBody>
      </p:sp>
      <p:sp>
        <p:nvSpPr>
          <p:cNvPr id="153" name="Arrow 7"/>
          <p:cNvSpPr/>
          <p:nvPr/>
        </p:nvSpPr>
        <p:spPr>
          <a:xfrm rot="5400000" flipH="1">
            <a:off x="1830474" y="8748360"/>
            <a:ext cx="994948" cy="12732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7" y="0"/>
                </a:moveTo>
                <a:lnTo>
                  <a:pt x="0" y="7818"/>
                </a:lnTo>
                <a:lnTo>
                  <a:pt x="4127" y="7818"/>
                </a:lnTo>
                <a:cubicBezTo>
                  <a:pt x="4127" y="7860"/>
                  <a:pt x="4125" y="7904"/>
                  <a:pt x="4125" y="7946"/>
                </a:cubicBezTo>
                <a:cubicBezTo>
                  <a:pt x="4125" y="15487"/>
                  <a:pt x="11948" y="21600"/>
                  <a:pt x="21598" y="21600"/>
                </a:cubicBezTo>
                <a:cubicBezTo>
                  <a:pt x="21598" y="21600"/>
                  <a:pt x="21600" y="21600"/>
                  <a:pt x="21600" y="21600"/>
                </a:cubicBezTo>
                <a:lnTo>
                  <a:pt x="21600" y="16556"/>
                </a:lnTo>
                <a:cubicBezTo>
                  <a:pt x="21600" y="16556"/>
                  <a:pt x="21598" y="16556"/>
                  <a:pt x="21598" y="16556"/>
                </a:cubicBezTo>
                <a:cubicBezTo>
                  <a:pt x="15512" y="16556"/>
                  <a:pt x="10578" y="12702"/>
                  <a:pt x="10578" y="7946"/>
                </a:cubicBezTo>
                <a:cubicBezTo>
                  <a:pt x="10578" y="7903"/>
                  <a:pt x="10582" y="7860"/>
                  <a:pt x="10582" y="7818"/>
                </a:cubicBezTo>
                <a:lnTo>
                  <a:pt x="14736" y="7818"/>
                </a:lnTo>
                <a:lnTo>
                  <a:pt x="7367" y="0"/>
                </a:lnTo>
                <a:close/>
              </a:path>
            </a:pathLst>
          </a:custGeom>
          <a:solidFill>
            <a:schemeClr val="accent6">
              <a:lumOff val="22352"/>
            </a:schemeClr>
          </a:solidFill>
          <a:ln w="25400">
            <a:solidFill>
              <a:schemeClr val="accent1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6" tIns="91436" rIns="91436" bIns="91436" anchor="ctr"/>
          <a:lstStyle/>
          <a:p>
            <a:endParaRPr/>
          </a:p>
        </p:txBody>
      </p:sp>
      <p:sp>
        <p:nvSpPr>
          <p:cNvPr id="154" name="Arrow 7"/>
          <p:cNvSpPr/>
          <p:nvPr/>
        </p:nvSpPr>
        <p:spPr>
          <a:xfrm flipH="1">
            <a:off x="7112695" y="8748360"/>
            <a:ext cx="994949" cy="12732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7" y="0"/>
                </a:moveTo>
                <a:lnTo>
                  <a:pt x="0" y="7818"/>
                </a:lnTo>
                <a:lnTo>
                  <a:pt x="4127" y="7818"/>
                </a:lnTo>
                <a:cubicBezTo>
                  <a:pt x="4127" y="7860"/>
                  <a:pt x="4125" y="7904"/>
                  <a:pt x="4125" y="7946"/>
                </a:cubicBezTo>
                <a:cubicBezTo>
                  <a:pt x="4125" y="15487"/>
                  <a:pt x="11948" y="21600"/>
                  <a:pt x="21598" y="21600"/>
                </a:cubicBezTo>
                <a:cubicBezTo>
                  <a:pt x="21598" y="21600"/>
                  <a:pt x="21600" y="21600"/>
                  <a:pt x="21600" y="21600"/>
                </a:cubicBezTo>
                <a:lnTo>
                  <a:pt x="21600" y="16556"/>
                </a:lnTo>
                <a:cubicBezTo>
                  <a:pt x="21600" y="16556"/>
                  <a:pt x="21598" y="16556"/>
                  <a:pt x="21598" y="16556"/>
                </a:cubicBezTo>
                <a:cubicBezTo>
                  <a:pt x="15512" y="16556"/>
                  <a:pt x="10578" y="12702"/>
                  <a:pt x="10578" y="7946"/>
                </a:cubicBezTo>
                <a:cubicBezTo>
                  <a:pt x="10578" y="7903"/>
                  <a:pt x="10582" y="7860"/>
                  <a:pt x="10582" y="7818"/>
                </a:cubicBezTo>
                <a:lnTo>
                  <a:pt x="14736" y="7818"/>
                </a:lnTo>
                <a:lnTo>
                  <a:pt x="7367" y="0"/>
                </a:lnTo>
                <a:close/>
              </a:path>
            </a:pathLst>
          </a:custGeom>
          <a:solidFill>
            <a:schemeClr val="accent6">
              <a:lumOff val="22352"/>
            </a:schemeClr>
          </a:solidFill>
          <a:ln w="25400">
            <a:solidFill>
              <a:schemeClr val="accent1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6" tIns="91436" rIns="91436" bIns="91436" anchor="ctr"/>
          <a:lstStyle/>
          <a:p>
            <a:endParaRPr/>
          </a:p>
        </p:txBody>
      </p:sp>
      <p:sp>
        <p:nvSpPr>
          <p:cNvPr id="155" name="Machine Learning…"/>
          <p:cNvSpPr txBox="1"/>
          <p:nvPr/>
        </p:nvSpPr>
        <p:spPr>
          <a:xfrm>
            <a:off x="1414355" y="2860574"/>
            <a:ext cx="3839706" cy="1284600"/>
          </a:xfrm>
          <a:prstGeom prst="rect">
            <a:avLst/>
          </a:prstGeom>
          <a:gradFill>
            <a:gsLst>
              <a:gs pos="0">
                <a:srgbClr val="60417F"/>
              </a:gs>
              <a:gs pos="100000">
                <a:srgbClr val="C2B2D6"/>
              </a:gs>
            </a:gsLst>
            <a:lin ang="16200000"/>
          </a:gradFill>
          <a:ln>
            <a:solidFill>
              <a:srgbClr val="5E4576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r>
              <a:t>Machine Learning</a:t>
            </a:r>
          </a:p>
          <a:p>
            <a:pPr>
              <a:defRPr>
                <a:solidFill>
                  <a:srgbClr val="FFFFFF"/>
                </a:solidFill>
              </a:defRPr>
            </a:pPr>
            <a:r>
              <a:t>Techniques</a:t>
            </a:r>
          </a:p>
        </p:txBody>
      </p:sp>
      <p:sp>
        <p:nvSpPr>
          <p:cNvPr id="156" name="Machine Learning…"/>
          <p:cNvSpPr txBox="1"/>
          <p:nvPr/>
        </p:nvSpPr>
        <p:spPr>
          <a:xfrm>
            <a:off x="8296059" y="10436910"/>
            <a:ext cx="3839706" cy="1284600"/>
          </a:xfrm>
          <a:prstGeom prst="rect">
            <a:avLst/>
          </a:prstGeom>
          <a:gradFill>
            <a:gsLst>
              <a:gs pos="0">
                <a:srgbClr val="60417F"/>
              </a:gs>
              <a:gs pos="100000">
                <a:srgbClr val="C2B2D6"/>
              </a:gs>
            </a:gsLst>
            <a:lin ang="16200000"/>
          </a:gradFill>
          <a:ln>
            <a:solidFill>
              <a:srgbClr val="5E4576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r>
              <a:t>Machine Learning</a:t>
            </a:r>
          </a:p>
          <a:p>
            <a:pPr>
              <a:defRPr>
                <a:solidFill>
                  <a:srgbClr val="FFFFFF"/>
                </a:solidFill>
              </a:defRPr>
            </a:pPr>
            <a:r>
              <a:t>Techniques</a:t>
            </a:r>
          </a:p>
        </p:txBody>
      </p:sp>
      <p:sp>
        <p:nvSpPr>
          <p:cNvPr id="157" name="Line"/>
          <p:cNvSpPr/>
          <p:nvPr/>
        </p:nvSpPr>
        <p:spPr>
          <a:xfrm flipH="1">
            <a:off x="2860702" y="4127485"/>
            <a:ext cx="1270915" cy="1501408"/>
          </a:xfrm>
          <a:prstGeom prst="line">
            <a:avLst/>
          </a:prstGeom>
          <a:ln w="63500">
            <a:solidFill>
              <a:schemeClr val="accent5">
                <a:lumOff val="-7529"/>
              </a:schemeClr>
            </a:solidFill>
            <a:tailEnd type="triangle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8" name="Line"/>
          <p:cNvSpPr/>
          <p:nvPr/>
        </p:nvSpPr>
        <p:spPr>
          <a:xfrm flipH="1" flipV="1">
            <a:off x="6427369" y="10526813"/>
            <a:ext cx="1975091" cy="530282"/>
          </a:xfrm>
          <a:prstGeom prst="line">
            <a:avLst/>
          </a:prstGeom>
          <a:ln w="63500">
            <a:solidFill>
              <a:schemeClr val="accent5">
                <a:lumOff val="-7529"/>
              </a:schemeClr>
            </a:solidFill>
            <a:tailEnd type="triangle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60" name="Connection Line"/>
          <p:cNvSpPr/>
          <p:nvPr/>
        </p:nvSpPr>
        <p:spPr>
          <a:xfrm>
            <a:off x="9375264" y="2696581"/>
            <a:ext cx="11168411" cy="24075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0" extrusionOk="0">
                <a:moveTo>
                  <a:pt x="21600" y="15868"/>
                </a:moveTo>
                <a:cubicBezTo>
                  <a:pt x="14664" y="-5400"/>
                  <a:pt x="7464" y="-5289"/>
                  <a:pt x="0" y="16200"/>
                </a:cubicBezTo>
              </a:path>
            </a:pathLst>
          </a:custGeom>
          <a:ln w="254000">
            <a:solidFill>
              <a:schemeClr val="accent6">
                <a:lumOff val="22352"/>
              </a:schemeClr>
            </a:solidFill>
            <a:tailEnd type="triangle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arity of 3/2 state at 3.41 MeV remains uncertain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414688" indent="-414688" defTabSz="755095">
              <a:spcBef>
                <a:spcPts val="1100"/>
              </a:spcBef>
              <a:defRPr sz="4136"/>
            </a:pPr>
            <a:r>
              <a:t>Parity of 3/2 state at 3.41 MeV remains uncertain</a:t>
            </a:r>
          </a:p>
          <a:p>
            <a:pPr marL="772828" lvl="1" indent="-414688" defTabSz="755095">
              <a:spcBef>
                <a:spcPts val="1100"/>
              </a:spcBef>
              <a:defRPr sz="3759"/>
            </a:pPr>
            <a:r>
              <a:rPr baseline="31999"/>
              <a:t>9</a:t>
            </a:r>
            <a:r>
              <a:t>Be(t,p) and ß-decay support negative parity</a:t>
            </a:r>
          </a:p>
          <a:p>
            <a:pPr marL="772828" lvl="1" indent="-414688" defTabSz="755095">
              <a:spcBef>
                <a:spcPts val="1100"/>
              </a:spcBef>
              <a:defRPr sz="3759"/>
            </a:pPr>
            <a:endParaRPr/>
          </a:p>
          <a:p>
            <a:pPr marL="772828" lvl="1" indent="-414688" defTabSz="755095">
              <a:spcBef>
                <a:spcPts val="1100"/>
              </a:spcBef>
              <a:defRPr sz="3759"/>
            </a:pPr>
            <a:r>
              <a:t>Inelastic scattering support positive parity</a:t>
            </a:r>
          </a:p>
          <a:p>
            <a:pPr marL="772828" lvl="1" indent="-414688" defTabSz="755095">
              <a:spcBef>
                <a:spcPts val="1100"/>
              </a:spcBef>
              <a:defRPr sz="3759"/>
            </a:pPr>
            <a:endParaRPr/>
          </a:p>
          <a:p>
            <a:pPr marL="772828" lvl="1" indent="-414688" defTabSz="755095">
              <a:spcBef>
                <a:spcPts val="1100"/>
              </a:spcBef>
              <a:defRPr sz="3759"/>
            </a:pPr>
            <a:r>
              <a:t>Positive parity favored by ab-initio and Shell Model calculations using YSOX interaction</a:t>
            </a:r>
          </a:p>
          <a:p>
            <a:pPr marL="772828" lvl="1" indent="-414688" defTabSz="755095">
              <a:spcBef>
                <a:spcPts val="1100"/>
              </a:spcBef>
              <a:defRPr sz="3759"/>
            </a:pPr>
            <a:endParaRPr/>
          </a:p>
          <a:p>
            <a:pPr marL="772828" lvl="1" indent="-414688" defTabSz="755095">
              <a:spcBef>
                <a:spcPts val="1100"/>
              </a:spcBef>
              <a:defRPr sz="3759"/>
            </a:pPr>
            <a:r>
              <a:t>If confirmed positive, 3.41 MeV state would determine 0d</a:t>
            </a:r>
            <a:r>
              <a:rPr baseline="-5999"/>
              <a:t>3/2</a:t>
            </a:r>
            <a:r>
              <a:t> single-particle energy in </a:t>
            </a:r>
            <a:r>
              <a:rPr baseline="31999"/>
              <a:t>11</a:t>
            </a:r>
            <a:r>
              <a:t>Be</a:t>
            </a:r>
          </a:p>
          <a:p>
            <a:pPr marL="414688" indent="-414688" defTabSz="755095">
              <a:spcBef>
                <a:spcPts val="1100"/>
              </a:spcBef>
              <a:defRPr sz="4136"/>
            </a:pPr>
            <a:r>
              <a:rPr baseline="31999"/>
              <a:t>10</a:t>
            </a:r>
            <a:r>
              <a:t>Be beam from ReA6 stand alone operation</a:t>
            </a:r>
          </a:p>
        </p:txBody>
      </p:sp>
      <p:sp>
        <p:nvSpPr>
          <p:cNvPr id="163" name="Transfer reaction commissioning of AT-TPC @ SOLAR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Transfer reaction commissioning of AT-TPC @ SOLARIS</a:t>
            </a:r>
          </a:p>
        </p:txBody>
      </p:sp>
      <p:sp>
        <p:nvSpPr>
          <p:cNvPr id="1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339778" y="13130145"/>
            <a:ext cx="153964" cy="28379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pic>
        <p:nvPicPr>
          <p:cNvPr id="16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42011" y="1979899"/>
            <a:ext cx="10293644" cy="9890108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G.-B. Liu, H.T. Fortune, Phys. Rev. C 42, 167 (1990)."/>
          <p:cNvSpPr txBox="1"/>
          <p:nvPr/>
        </p:nvSpPr>
        <p:spPr>
          <a:xfrm>
            <a:off x="746983" y="3692476"/>
            <a:ext cx="7560742" cy="551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6" tIns="91436" rIns="91436" bIns="91436">
            <a:spAutoFit/>
          </a:bodyPr>
          <a:lstStyle/>
          <a:p>
            <a:pPr indent="139700" defTabSz="457200">
              <a:spcBef>
                <a:spcPts val="1200"/>
              </a:spcBef>
              <a:buClr>
                <a:srgbClr val="000000"/>
              </a:buClr>
              <a:buFont typeface="Times Roman"/>
              <a:defRPr sz="2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G.-B. Liu, H.T. Fortune, </a:t>
            </a:r>
            <a:r>
              <a:rPr>
                <a:solidFill>
                  <a:srgbClr val="0000FF"/>
                </a:solidFill>
              </a:rPr>
              <a:t>Phys. Rev. C 42, 167 (1990)</a:t>
            </a:r>
            <a:r>
              <a:t>.</a:t>
            </a:r>
          </a:p>
        </p:txBody>
      </p:sp>
      <p:sp>
        <p:nvSpPr>
          <p:cNvPr id="167" name="Y. Hirayama, T. Shimoda, H. Izumi, et al.,Physics Letters B 611, 239 (2005)."/>
          <p:cNvSpPr txBox="1"/>
          <p:nvPr/>
        </p:nvSpPr>
        <p:spPr>
          <a:xfrm>
            <a:off x="717001" y="4217321"/>
            <a:ext cx="10021655" cy="551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pPr indent="139700" defTabSz="457200">
              <a:spcBef>
                <a:spcPts val="1200"/>
              </a:spcBef>
              <a:buClr>
                <a:srgbClr val="000000"/>
              </a:buClr>
              <a:buFont typeface="Times Roman"/>
              <a:defRPr sz="2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Y. Hirayama, T. Shimoda, H. Izumi, et al.,</a:t>
            </a:r>
            <a:r>
              <a:rPr>
                <a:solidFill>
                  <a:srgbClr val="0000FF"/>
                </a:solidFill>
              </a:rPr>
              <a:t>Physics Letters B 611, 239 (2005).</a:t>
            </a:r>
          </a:p>
        </p:txBody>
      </p:sp>
      <p:sp>
        <p:nvSpPr>
          <p:cNvPr id="168" name="N. Fukuda et al., Phys. Rev. C 70, 054606 (2004)."/>
          <p:cNvSpPr txBox="1"/>
          <p:nvPr/>
        </p:nvSpPr>
        <p:spPr>
          <a:xfrm>
            <a:off x="731125" y="5337987"/>
            <a:ext cx="6745649" cy="551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pPr indent="139700" defTabSz="457200">
              <a:spcBef>
                <a:spcPts val="1200"/>
              </a:spcBef>
              <a:buClr>
                <a:srgbClr val="000000"/>
              </a:buClr>
              <a:buFont typeface="Times Roman"/>
              <a:defRPr sz="2400">
                <a:solidFill>
                  <a:srgbClr val="0000FF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solidFill>
                  <a:srgbClr val="000000"/>
                </a:solidFill>
              </a:rPr>
              <a:t>N. Fukuda et al., </a:t>
            </a:r>
            <a:r>
              <a:t>Phys. Rev. C 70, 054606 (2004)</a:t>
            </a:r>
            <a:r>
              <a:rPr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69" name="Angelo Calci, Petr Navrátil, Robert Roth, et al.,Phys. Rev. lett. 117, 242501 (2016)"/>
          <p:cNvSpPr txBox="1"/>
          <p:nvPr/>
        </p:nvSpPr>
        <p:spPr>
          <a:xfrm>
            <a:off x="681049" y="7685366"/>
            <a:ext cx="10771897" cy="551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pPr indent="139700" defTabSz="457200">
              <a:spcBef>
                <a:spcPts val="1200"/>
              </a:spcBef>
              <a:buClr>
                <a:srgbClr val="000000"/>
              </a:buClr>
              <a:buFont typeface="Times Roman"/>
              <a:defRPr sz="2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Angelo Calci, Petr Navrátil, Robert Roth, et al.,</a:t>
            </a:r>
            <a:r>
              <a:rPr>
                <a:solidFill>
                  <a:srgbClr val="0000FF"/>
                </a:solidFill>
              </a:rPr>
              <a:t>Phys. Rev. lett. 117, 242501 (2016)</a:t>
            </a:r>
          </a:p>
        </p:txBody>
      </p:sp>
      <p:sp>
        <p:nvSpPr>
          <p:cNvPr id="170" name="C. Yuan, T. Suzuki, T. Otsuka,et al., Phys. Rev. C 85 (2012) 064324."/>
          <p:cNvSpPr txBox="1"/>
          <p:nvPr/>
        </p:nvSpPr>
        <p:spPr>
          <a:xfrm>
            <a:off x="653695" y="8230789"/>
            <a:ext cx="8989978" cy="551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6" tIns="91436" rIns="91436" bIns="91436">
            <a:spAutoFit/>
          </a:bodyPr>
          <a:lstStyle/>
          <a:p>
            <a:pPr indent="139700" defTabSz="457200">
              <a:spcBef>
                <a:spcPts val="1200"/>
              </a:spcBef>
              <a:buClr>
                <a:srgbClr val="000000"/>
              </a:buClr>
              <a:buFont typeface="Times Roman"/>
              <a:defRPr sz="2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t>C. Yuan, T. Suzuki, T. Otsuka,et al., </a:t>
            </a:r>
            <a:r>
              <a:rPr>
                <a:solidFill>
                  <a:srgbClr val="0000FF"/>
                </a:solidFill>
              </a:rPr>
              <a:t>Phys. Rev. C 85 (2012) 064324.</a:t>
            </a:r>
          </a:p>
        </p:txBody>
      </p:sp>
      <p:grpSp>
        <p:nvGrpSpPr>
          <p:cNvPr id="175" name="Group"/>
          <p:cNvGrpSpPr/>
          <p:nvPr/>
        </p:nvGrpSpPr>
        <p:grpSpPr>
          <a:xfrm>
            <a:off x="15586135" y="1979899"/>
            <a:ext cx="8696042" cy="7874822"/>
            <a:chOff x="0" y="0"/>
            <a:chExt cx="8696041" cy="7874820"/>
          </a:xfrm>
        </p:grpSpPr>
        <p:grpSp>
          <p:nvGrpSpPr>
            <p:cNvPr id="173" name="Image"/>
            <p:cNvGrpSpPr/>
            <p:nvPr/>
          </p:nvGrpSpPr>
          <p:grpSpPr>
            <a:xfrm>
              <a:off x="681825" y="468076"/>
              <a:ext cx="7992541" cy="7406745"/>
              <a:chOff x="0" y="0"/>
              <a:chExt cx="7992540" cy="7406744"/>
            </a:xfrm>
          </p:grpSpPr>
          <p:pic>
            <p:nvPicPr>
              <p:cNvPr id="172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215900" y="139700"/>
                <a:ext cx="7560741" cy="6847945"/>
              </a:xfrm>
              <a:prstGeom prst="rect">
                <a:avLst/>
              </a:prstGeom>
              <a:ln>
                <a:noFill/>
              </a:ln>
              <a:effectLst/>
            </p:spPr>
          </p:pic>
          <p:pic>
            <p:nvPicPr>
              <p:cNvPr id="171" name="Image" descr="Image"/>
              <p:cNvPicPr>
                <a:picLocks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0" y="0"/>
                <a:ext cx="7992541" cy="7406745"/>
              </a:xfrm>
              <a:prstGeom prst="rect">
                <a:avLst/>
              </a:prstGeom>
              <a:effectLst/>
            </p:spPr>
          </p:pic>
        </p:grpSp>
        <p:sp>
          <p:nvSpPr>
            <p:cNvPr id="174" name="B. Zwieglinski, W. Benenson et al., Nucl. Phys. A315, 124 (1979)"/>
            <p:cNvSpPr txBox="1"/>
            <p:nvPr/>
          </p:nvSpPr>
          <p:spPr>
            <a:xfrm>
              <a:off x="0" y="0"/>
              <a:ext cx="8696042" cy="5511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6" tIns="91436" rIns="91436" bIns="91436" numCol="1" anchor="t">
              <a:spAutoFit/>
            </a:bodyPr>
            <a:lstStyle/>
            <a:p>
              <a:pPr indent="139700" defTabSz="457200">
                <a:spcBef>
                  <a:spcPts val="1200"/>
                </a:spcBef>
                <a:buClr>
                  <a:srgbClr val="000000"/>
                </a:buClr>
                <a:buFont typeface="Times Roman"/>
                <a:defRPr sz="2400">
                  <a:latin typeface="Times Roman"/>
                  <a:ea typeface="Times Roman"/>
                  <a:cs typeface="Times Roman"/>
                  <a:sym typeface="Times Roman"/>
                </a:defRPr>
              </a:pPr>
              <a:r>
                <a:t>B. Zwieglinski, W. Benenson et al., </a:t>
              </a:r>
              <a:r>
                <a:rPr>
                  <a:solidFill>
                    <a:srgbClr val="0000FF"/>
                  </a:solidFill>
                </a:rPr>
                <a:t>Nucl. Phys. A315, 124 (1979)</a:t>
              </a:r>
            </a:p>
          </p:txBody>
        </p:sp>
      </p:grpSp>
      <p:grpSp>
        <p:nvGrpSpPr>
          <p:cNvPr id="182" name="Group"/>
          <p:cNvGrpSpPr/>
          <p:nvPr/>
        </p:nvGrpSpPr>
        <p:grpSpPr>
          <a:xfrm>
            <a:off x="12524301" y="3474964"/>
            <a:ext cx="8604700" cy="8769787"/>
            <a:chOff x="-215900" y="-139700"/>
            <a:chExt cx="8604698" cy="8769785"/>
          </a:xfrm>
        </p:grpSpPr>
        <p:grpSp>
          <p:nvGrpSpPr>
            <p:cNvPr id="180" name="Group"/>
            <p:cNvGrpSpPr/>
            <p:nvPr/>
          </p:nvGrpSpPr>
          <p:grpSpPr>
            <a:xfrm>
              <a:off x="-215900" y="-139700"/>
              <a:ext cx="8604699" cy="8464271"/>
              <a:chOff x="-215900" y="-139700"/>
              <a:chExt cx="8604698" cy="8464270"/>
            </a:xfrm>
          </p:grpSpPr>
          <p:sp>
            <p:nvSpPr>
              <p:cNvPr id="176" name="Rectangle"/>
              <p:cNvSpPr/>
              <p:nvPr/>
            </p:nvSpPr>
            <p:spPr>
              <a:xfrm>
                <a:off x="79484" y="27489"/>
                <a:ext cx="8071022" cy="7899515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>
                <a:outerShdw blurRad="76200" dist="381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91436" tIns="91436" rIns="91436" bIns="91436" numCol="1" anchor="ctr">
                <a:noAutofit/>
              </a:bodyPr>
              <a:lstStyle/>
              <a:p>
                <a:endParaRPr/>
              </a:p>
            </p:txBody>
          </p:sp>
          <p:grpSp>
            <p:nvGrpSpPr>
              <p:cNvPr id="179" name="Image"/>
              <p:cNvGrpSpPr/>
              <p:nvPr/>
            </p:nvGrpSpPr>
            <p:grpSpPr>
              <a:xfrm>
                <a:off x="-215900" y="-139700"/>
                <a:ext cx="8604699" cy="8464271"/>
                <a:chOff x="0" y="0"/>
                <a:chExt cx="8604698" cy="8464270"/>
              </a:xfrm>
            </p:grpSpPr>
            <p:pic>
              <p:nvPicPr>
                <p:cNvPr id="178" name="Image" descr="Image"/>
                <p:cNvPicPr>
                  <a:picLocks noChangeAspect="1"/>
                </p:cNvPicPr>
                <p:nvPr/>
              </p:nvPicPr>
              <p:blipFill>
                <a:blip r:embed="rId5">
                  <a:extLst/>
                </a:blip>
                <a:stretch>
                  <a:fillRect/>
                </a:stretch>
              </p:blipFill>
              <p:spPr>
                <a:xfrm>
                  <a:off x="215900" y="139700"/>
                  <a:ext cx="8172899" cy="7905471"/>
                </a:xfrm>
                <a:prstGeom prst="rect">
                  <a:avLst/>
                </a:prstGeom>
                <a:ln>
                  <a:noFill/>
                </a:ln>
                <a:effectLst/>
              </p:spPr>
            </p:pic>
            <p:pic>
              <p:nvPicPr>
                <p:cNvPr id="177" name="Image" descr="Image"/>
                <p:cNvPicPr>
                  <a:picLocks/>
                </p:cNvPicPr>
                <p:nvPr/>
              </p:nvPicPr>
              <p:blipFill>
                <a:blip r:embed="rId6">
                  <a:extLst/>
                </a:blip>
                <a:stretch>
                  <a:fillRect/>
                </a:stretch>
              </p:blipFill>
              <p:spPr>
                <a:xfrm>
                  <a:off x="0" y="0"/>
                  <a:ext cx="8604699" cy="8464271"/>
                </a:xfrm>
                <a:prstGeom prst="rect">
                  <a:avLst/>
                </a:prstGeom>
                <a:effectLst/>
              </p:spPr>
            </p:pic>
          </p:grpSp>
        </p:grpSp>
        <p:sp>
          <p:nvSpPr>
            <p:cNvPr id="181" name="K. T. Schmitt et al., Phys. Rev. C 88 (2013) 064612."/>
            <p:cNvSpPr txBox="1"/>
            <p:nvPr/>
          </p:nvSpPr>
          <p:spPr>
            <a:xfrm>
              <a:off x="579382" y="8078911"/>
              <a:ext cx="7014135" cy="5511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6" tIns="91436" rIns="91436" bIns="91436" numCol="1" anchor="t">
              <a:spAutoFit/>
            </a:bodyPr>
            <a:lstStyle/>
            <a:p>
              <a:pPr indent="139700" defTabSz="457200">
                <a:spcBef>
                  <a:spcPts val="1200"/>
                </a:spcBef>
                <a:buClr>
                  <a:srgbClr val="000000"/>
                </a:buClr>
                <a:buFont typeface="Times Roman"/>
                <a:defRPr sz="2400">
                  <a:latin typeface="Times Roman"/>
                  <a:ea typeface="Times Roman"/>
                  <a:cs typeface="Times Roman"/>
                  <a:sym typeface="Times Roman"/>
                </a:defRPr>
              </a:pPr>
              <a:r>
                <a:t>K. T. Schmitt et al., </a:t>
              </a:r>
              <a:r>
                <a:rPr>
                  <a:solidFill>
                    <a:srgbClr val="0000FF"/>
                  </a:solidFill>
                </a:rPr>
                <a:t>Phys. Rev. C 88 (2013) 064612.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1" animBg="1" advAuto="0"/>
      <p:bldP spid="182" grpId="2" animBg="1" advAuto="0"/>
    </p:bld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6" tIns="91436" rIns="91436" bIns="91436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6" tIns="91436" rIns="91436" bIns="91436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6" tIns="91436" rIns="91436" bIns="91436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6" tIns="91436" rIns="91436" bIns="91436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1425</Words>
  <Application>Microsoft Macintosh PowerPoint</Application>
  <PresentationFormat>Custom</PresentationFormat>
  <Paragraphs>207</Paragraphs>
  <Slides>23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6" baseType="lpstr">
      <vt:lpstr>Arial</vt:lpstr>
      <vt:lpstr>Avenir Light</vt:lpstr>
      <vt:lpstr>Avenir Medium</vt:lpstr>
      <vt:lpstr>Cambria Math</vt:lpstr>
      <vt:lpstr>Canela Deck Regular</vt:lpstr>
      <vt:lpstr>Canela Text Regular</vt:lpstr>
      <vt:lpstr>Helvetica</vt:lpstr>
      <vt:lpstr>Helvetica Light</vt:lpstr>
      <vt:lpstr>Helvetica Neue</vt:lpstr>
      <vt:lpstr>Palatino</vt:lpstr>
      <vt:lpstr>Stencil</vt:lpstr>
      <vt:lpstr>Times Roman</vt:lpstr>
      <vt:lpstr>Default</vt:lpstr>
      <vt:lpstr>Direct Reactions studies with the AT-TPC</vt:lpstr>
      <vt:lpstr>Outline</vt:lpstr>
      <vt:lpstr>Why and when use an Active Target?</vt:lpstr>
      <vt:lpstr>AT-TPC @ SOLARIS</vt:lpstr>
      <vt:lpstr>AT-TPC in SOLARIS</vt:lpstr>
      <vt:lpstr>Three main challenges</vt:lpstr>
      <vt:lpstr>Analysis of AT-TPC data</vt:lpstr>
      <vt:lpstr>Synopsis of analysis process</vt:lpstr>
      <vt:lpstr>Transfer reaction commissioning of AT-TPC @ SOLARIS</vt:lpstr>
      <vt:lpstr>Experimental conditions</vt:lpstr>
      <vt:lpstr>Online identification of (d,d’) events</vt:lpstr>
      <vt:lpstr>Online identification of (d,p) events</vt:lpstr>
      <vt:lpstr>Other types of events (more central collisions)</vt:lpstr>
      <vt:lpstr>Particle identification</vt:lpstr>
      <vt:lpstr>10Be(d,d) elastic and inelastic scattering</vt:lpstr>
      <vt:lpstr>10Be(d,p)11Be transfer</vt:lpstr>
      <vt:lpstr>(Very preliminary) Angular distributions</vt:lpstr>
      <vt:lpstr>Study of α cluster states in 16O</vt:lpstr>
      <vt:lpstr>AT-TPC coupled to the S800</vt:lpstr>
      <vt:lpstr>E18008: 14O(d,2He) charge exchange</vt:lpstr>
      <vt:lpstr>Outlook</vt:lpstr>
      <vt:lpstr>AT-TPC collaboration</vt:lpstr>
      <vt:lpstr>AT-TPC: an (art?) gallery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Reactions studies with the AT-TPC</dc:title>
  <cp:lastModifiedBy>Bazin, Daniel</cp:lastModifiedBy>
  <cp:revision>1</cp:revision>
  <dcterms:modified xsi:type="dcterms:W3CDTF">2022-06-29T08:42:14Z</dcterms:modified>
</cp:coreProperties>
</file>