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17"/>
  </p:notesMasterIdLst>
  <p:handoutMasterIdLst>
    <p:handoutMasterId r:id="rId18"/>
  </p:handoutMasterIdLst>
  <p:sldIdLst>
    <p:sldId id="1420" r:id="rId2"/>
    <p:sldId id="1419" r:id="rId3"/>
    <p:sldId id="1421" r:id="rId4"/>
    <p:sldId id="1422" r:id="rId5"/>
    <p:sldId id="1424" r:id="rId6"/>
    <p:sldId id="1430" r:id="rId7"/>
    <p:sldId id="1431" r:id="rId8"/>
    <p:sldId id="1426" r:id="rId9"/>
    <p:sldId id="1428" r:id="rId10"/>
    <p:sldId id="1435" r:id="rId11"/>
    <p:sldId id="1436" r:id="rId12"/>
    <p:sldId id="1429" r:id="rId13"/>
    <p:sldId id="1432" r:id="rId14"/>
    <p:sldId id="1437" r:id="rId15"/>
    <p:sldId id="1414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5757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77" autoAdjust="0"/>
    <p:restoredTop sz="93673" autoAdjust="0"/>
  </p:normalViewPr>
  <p:slideViewPr>
    <p:cSldViewPr snapToGrid="0">
      <p:cViewPr varScale="1">
        <p:scale>
          <a:sx n="65" d="100"/>
          <a:sy n="65" d="100"/>
        </p:scale>
        <p:origin x="6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FFF990F5-70CC-4420-BFFF-407F452881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A4E282F-4CEB-498A-88E7-71FE9366B6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73B50-2CCB-42E3-B00A-25A271ABF094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DC54E8F-348D-4A32-8D97-304F19CE601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230F064-CD6E-418A-AFE0-551FD57021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BC033-6C28-4611-B5BC-88D001BC3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75168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541FD-91ED-487F-B889-613281B0C339}" type="datetimeFigureOut">
              <a:rPr lang="zh-CN" altLang="en-US" smtClean="0"/>
              <a:t>2024/4/16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A0A15-883B-405F-91BD-6C7CD949E5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3426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F1F1F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32723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F1F1F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897623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F1F1F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  <p:extLst>
      <p:ext uri="{BB962C8B-B14F-4D97-AF65-F5344CB8AC3E}">
        <p14:creationId xmlns:p14="http://schemas.microsoft.com/office/powerpoint/2010/main" val="264138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61873" y="154000"/>
            <a:ext cx="10502460" cy="57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9031" y="1609089"/>
            <a:ext cx="11333937" cy="2355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527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F1F1F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561F6AA-2FBA-441F-B71E-28771F33ACB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5525" y="0"/>
            <a:ext cx="1076475" cy="76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89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90" r:id="rId3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Ultra-high light yield solutions (from IHEP)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1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666750" y="854033"/>
            <a:ext cx="11525250" cy="319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pPr lvl="0"/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Low temperature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CsI+SiPM+TPB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solution</a:t>
            </a:r>
          </a:p>
          <a:p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CsI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LY &gt;100000 photons/MeV, 2.5 times better than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CsI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(Na)</a:t>
            </a:r>
          </a:p>
          <a:p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SiPM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PDE 50%-60%, 2 times better than PMT</a:t>
            </a: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Expected ~50-60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p.e.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keVee</a:t>
            </a:r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ECBA1C1C-E90C-48F9-B9DC-D6E37AACE258}"/>
              </a:ext>
            </a:extLst>
          </p:cNvPr>
          <p:cNvGrpSpPr/>
          <p:nvPr/>
        </p:nvGrpSpPr>
        <p:grpSpPr>
          <a:xfrm>
            <a:off x="1211982" y="3619583"/>
            <a:ext cx="10007398" cy="3130631"/>
            <a:chOff x="1650124" y="4108171"/>
            <a:chExt cx="8776138" cy="2698410"/>
          </a:xfrm>
        </p:grpSpPr>
        <p:sp>
          <p:nvSpPr>
            <p:cNvPr id="28" name="矩形: 圆角 27">
              <a:extLst>
                <a:ext uri="{FF2B5EF4-FFF2-40B4-BE49-F238E27FC236}">
                  <a16:creationId xmlns:a16="http://schemas.microsoft.com/office/drawing/2014/main" id="{5CA6C7FE-8D4C-4ACD-A3AA-1D988E1B929F}"/>
                </a:ext>
              </a:extLst>
            </p:cNvPr>
            <p:cNvSpPr/>
            <p:nvPr/>
          </p:nvSpPr>
          <p:spPr>
            <a:xfrm>
              <a:off x="1650124" y="4108171"/>
              <a:ext cx="8776138" cy="2606915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6A0718E8-0C9D-4D6C-987B-346FF9ADFE8C}"/>
                </a:ext>
              </a:extLst>
            </p:cNvPr>
            <p:cNvGrpSpPr/>
            <p:nvPr/>
          </p:nvGrpSpPr>
          <p:grpSpPr>
            <a:xfrm>
              <a:off x="2081832" y="4441184"/>
              <a:ext cx="8136460" cy="2043025"/>
              <a:chOff x="1346517" y="4381596"/>
              <a:chExt cx="10159666" cy="2503093"/>
            </a:xfrm>
          </p:grpSpPr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id="{C021D9B3-8A29-4B9E-8742-F39DDCD3E0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46517" y="4381596"/>
                <a:ext cx="2144471" cy="1914707"/>
              </a:xfrm>
              <a:prstGeom prst="rect">
                <a:avLst/>
              </a:prstGeom>
            </p:spPr>
          </p:pic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id="{C0DD93DE-E544-467D-8888-677DFC0CB0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62700" y="4469581"/>
                <a:ext cx="3543483" cy="1625684"/>
              </a:xfrm>
              <a:prstGeom prst="rect">
                <a:avLst/>
              </a:prstGeom>
            </p:spPr>
          </p:pic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id="{BA35F74F-C944-4610-9BD6-C1A182E54A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23640" y="4448245"/>
                <a:ext cx="1842695" cy="1830882"/>
              </a:xfrm>
              <a:prstGeom prst="rect">
                <a:avLst/>
              </a:prstGeom>
            </p:spPr>
          </p:pic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D4606F87-35BA-45EC-92FB-1469B62C0641}"/>
                  </a:ext>
                </a:extLst>
              </p:cNvPr>
              <p:cNvSpPr txBox="1"/>
              <p:nvPr/>
            </p:nvSpPr>
            <p:spPr>
              <a:xfrm>
                <a:off x="9257461" y="6236453"/>
                <a:ext cx="1842695" cy="3900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b="1" kern="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TPB</a:t>
                </a:r>
                <a:r>
                  <a:rPr lang="zh-CN" altLang="en-US" b="1" kern="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</a:t>
                </a:r>
                <a:r>
                  <a:rPr lang="en-US" altLang="zh-CN" b="1" kern="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WLS</a:t>
                </a:r>
                <a:r>
                  <a:rPr lang="zh-CN" altLang="en-US" b="1" kern="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）</a:t>
                </a:r>
                <a:endParaRPr lang="zh-CN" altLang="en-US" dirty="0"/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B6A87C57-3D55-41E2-81E2-73A00014F5DE}"/>
                  </a:ext>
                </a:extLst>
              </p:cNvPr>
              <p:cNvSpPr txBox="1"/>
              <p:nvPr/>
            </p:nvSpPr>
            <p:spPr>
              <a:xfrm>
                <a:off x="5659819" y="6279127"/>
                <a:ext cx="1277021" cy="421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b="1" kern="0" dirty="0" err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SiPM</a:t>
                </a:r>
                <a:endParaRPr lang="zh-CN" altLang="en-US" dirty="0"/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E34BC5AC-1163-4E81-817D-C7CE2115B152}"/>
                  </a:ext>
                </a:extLst>
              </p:cNvPr>
              <p:cNvSpPr txBox="1"/>
              <p:nvPr/>
            </p:nvSpPr>
            <p:spPr>
              <a:xfrm>
                <a:off x="2028497" y="6463058"/>
                <a:ext cx="1168411" cy="421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b="1" kern="0" dirty="0" err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CsI</a:t>
                </a:r>
                <a:endParaRPr lang="zh-CN" altLang="en-US" dirty="0"/>
              </a:p>
            </p:txBody>
          </p:sp>
          <p:sp>
            <p:nvSpPr>
              <p:cNvPr id="21" name="加号 20">
                <a:extLst>
                  <a:ext uri="{FF2B5EF4-FFF2-40B4-BE49-F238E27FC236}">
                    <a16:creationId xmlns:a16="http://schemas.microsoft.com/office/drawing/2014/main" id="{782776BD-5DFB-4989-8121-211F34DE24C7}"/>
                  </a:ext>
                </a:extLst>
              </p:cNvPr>
              <p:cNvSpPr/>
              <p:nvPr/>
            </p:nvSpPr>
            <p:spPr>
              <a:xfrm>
                <a:off x="4049651" y="5034044"/>
                <a:ext cx="725214" cy="659284"/>
              </a:xfrm>
              <a:prstGeom prst="mathPl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加号 25">
                <a:extLst>
                  <a:ext uri="{FF2B5EF4-FFF2-40B4-BE49-F238E27FC236}">
                    <a16:creationId xmlns:a16="http://schemas.microsoft.com/office/drawing/2014/main" id="{D4E6D7A2-02C9-4535-9056-67FB3162BB0A}"/>
                  </a:ext>
                </a:extLst>
              </p:cNvPr>
              <p:cNvSpPr/>
              <p:nvPr/>
            </p:nvSpPr>
            <p:spPr>
              <a:xfrm>
                <a:off x="7155737" y="5009307"/>
                <a:ext cx="725214" cy="659284"/>
              </a:xfrm>
              <a:prstGeom prst="mathPlus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A21B32DB-78E4-48DF-A0D9-D26F31E2EC91}"/>
                </a:ext>
              </a:extLst>
            </p:cNvPr>
            <p:cNvSpPr txBox="1"/>
            <p:nvPr/>
          </p:nvSpPr>
          <p:spPr>
            <a:xfrm>
              <a:off x="4810386" y="6283361"/>
              <a:ext cx="339977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2800" b="1" dirty="0"/>
                <a:t>L</a:t>
              </a:r>
              <a:r>
                <a:rPr lang="zh-CN" altLang="en-US" sz="2800" b="1" dirty="0"/>
                <a:t>ow temperature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716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37882BEF-03FB-4457-8176-DC2D51F03E91}"/>
              </a:ext>
            </a:extLst>
          </p:cNvPr>
          <p:cNvGrpSpPr/>
          <p:nvPr/>
        </p:nvGrpSpPr>
        <p:grpSpPr>
          <a:xfrm>
            <a:off x="445811" y="2902071"/>
            <a:ext cx="11517333" cy="3806983"/>
            <a:chOff x="258939" y="2571790"/>
            <a:chExt cx="11704205" cy="3795663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75D1321C-38E3-4F02-A652-6D658EDAD414}"/>
                </a:ext>
              </a:extLst>
            </p:cNvPr>
            <p:cNvGrpSpPr/>
            <p:nvPr/>
          </p:nvGrpSpPr>
          <p:grpSpPr>
            <a:xfrm>
              <a:off x="258939" y="2571790"/>
              <a:ext cx="11704205" cy="3752578"/>
              <a:chOff x="221741" y="2046454"/>
              <a:chExt cx="11704205" cy="3752578"/>
            </a:xfrm>
          </p:grpSpPr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id="{735387EB-7F4C-4F64-AE17-076F0CEE50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1741" y="2046454"/>
                <a:ext cx="5544060" cy="3752578"/>
              </a:xfrm>
              <a:prstGeom prst="rect">
                <a:avLst/>
              </a:prstGeom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id="{0CCF1FEA-9E9F-4A5B-A277-62C4748928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14821" y="2167467"/>
                <a:ext cx="6111125" cy="3631565"/>
              </a:xfrm>
              <a:prstGeom prst="rect">
                <a:avLst/>
              </a:prstGeom>
            </p:spPr>
          </p:pic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27C09EF3-CE40-4DCE-B80A-387FA5BF296E}"/>
                </a:ext>
              </a:extLst>
            </p:cNvPr>
            <p:cNvSpPr txBox="1"/>
            <p:nvPr/>
          </p:nvSpPr>
          <p:spPr>
            <a:xfrm>
              <a:off x="5112774" y="5998121"/>
              <a:ext cx="19664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/>
                <a:t>arXiv:2212.11515</a:t>
              </a:r>
              <a:endParaRPr lang="zh-CN" altLang="en-US" dirty="0"/>
            </a:p>
          </p:txBody>
        </p:sp>
      </p:grpSp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Influence of </a:t>
            </a:r>
            <a:r>
              <a:rPr lang="en-US" altLang="zh-CN" b="1" dirty="0" err="1"/>
              <a:t>SiPMs</a:t>
            </a:r>
            <a:r>
              <a:rPr lang="en-US" altLang="zh-CN" b="1" dirty="0"/>
              <a:t> Cross Talk and After Pulse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10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708454" y="859879"/>
            <a:ext cx="11389539" cy="2625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CT, AP significantly increasing the measured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p.e.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number</a:t>
            </a:r>
            <a:endParaRPr lang="en-US" altLang="zh-CN" b="1" kern="0" baseline="-25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Internal CT, AP triples the number of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p.e.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at 37 V</a:t>
            </a:r>
            <a:r>
              <a:rPr lang="en-US" altLang="zh-CN" b="1" kern="0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bias</a:t>
            </a: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External CT 1.4 times the number of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p.e.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at 37 V</a:t>
            </a:r>
            <a:r>
              <a:rPr lang="en-US" altLang="zh-CN" b="1" kern="0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bias</a:t>
            </a:r>
          </a:p>
        </p:txBody>
      </p:sp>
    </p:spTree>
    <p:extLst>
      <p:ext uri="{BB962C8B-B14F-4D97-AF65-F5344CB8AC3E}">
        <p14:creationId xmlns:p14="http://schemas.microsoft.com/office/powerpoint/2010/main" val="344508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B48663DF-D511-4E69-952A-617A209F93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154" y="1322054"/>
            <a:ext cx="8357526" cy="5243271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Influence of TPB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11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708454" y="859879"/>
            <a:ext cx="11389539" cy="139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Photoelectrons number is doubled with TPB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5B04AD0-3E83-4C13-8628-505A802AB019}"/>
              </a:ext>
            </a:extLst>
          </p:cNvPr>
          <p:cNvSpPr txBox="1"/>
          <p:nvPr/>
        </p:nvSpPr>
        <p:spPr>
          <a:xfrm>
            <a:off x="5309126" y="6496262"/>
            <a:ext cx="1966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arXiv:2212.11515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504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8592DBA5-BD09-420C-B9AA-45F6891709A2}"/>
              </a:ext>
            </a:extLst>
          </p:cNvPr>
          <p:cNvGrpSpPr/>
          <p:nvPr/>
        </p:nvGrpSpPr>
        <p:grpSpPr>
          <a:xfrm>
            <a:off x="599768" y="3284751"/>
            <a:ext cx="11086517" cy="3637311"/>
            <a:chOff x="51629" y="2410683"/>
            <a:chExt cx="11457429" cy="4032938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08020835-CBDA-45A5-BA79-83915E8DFE87}"/>
                </a:ext>
              </a:extLst>
            </p:cNvPr>
            <p:cNvGrpSpPr/>
            <p:nvPr/>
          </p:nvGrpSpPr>
          <p:grpSpPr>
            <a:xfrm>
              <a:off x="5052629" y="2410683"/>
              <a:ext cx="6456429" cy="4032938"/>
              <a:chOff x="4685259" y="2334503"/>
              <a:chExt cx="6459725" cy="3760803"/>
            </a:xfrm>
          </p:grpSpPr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89E9CEA8-FB5F-4CDD-A733-3177525B11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68512" y="2334503"/>
                <a:ext cx="4976472" cy="3618635"/>
              </a:xfrm>
              <a:prstGeom prst="rect">
                <a:avLst/>
              </a:prstGeom>
            </p:spPr>
          </p:pic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27C09EF3-CE40-4DCE-B80A-387FA5BF296E}"/>
                  </a:ext>
                </a:extLst>
              </p:cNvPr>
              <p:cNvSpPr txBox="1"/>
              <p:nvPr/>
            </p:nvSpPr>
            <p:spPr>
              <a:xfrm>
                <a:off x="4685259" y="5644880"/>
                <a:ext cx="2841066" cy="4504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dirty="0"/>
                  <a:t>arXiv:2212.11515</a:t>
                </a:r>
                <a:endParaRPr lang="zh-CN" altLang="en-US" dirty="0"/>
              </a:p>
            </p:txBody>
          </p:sp>
        </p:grp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7FA74CB6-FA65-411D-A3BB-3348F2518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29" y="2763727"/>
              <a:ext cx="6351594" cy="3219390"/>
            </a:xfrm>
            <a:prstGeom prst="rect">
              <a:avLst/>
            </a:prstGeom>
          </p:spPr>
        </p:pic>
      </p:grpSp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Light yield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12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708454" y="859879"/>
            <a:ext cx="11389539" cy="2903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measured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p.e.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number increases significantly with increasing bias voltage, 30 to 122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p.e.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/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keVee</a:t>
            </a:r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122.7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p.e.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keVee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a world record</a:t>
            </a:r>
            <a:endParaRPr lang="en-US" altLang="zh-CN" b="1" kern="0" baseline="-25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30.1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p.e.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keVee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after CT subtract (50% PDE at LT?)</a:t>
            </a:r>
          </a:p>
          <a:p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386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Potentials in the </a:t>
            </a:r>
            <a:r>
              <a:rPr lang="en-US" altLang="zh-CN" b="1" dirty="0" err="1"/>
              <a:t>CEvNS</a:t>
            </a:r>
            <a:r>
              <a:rPr lang="en-US" altLang="zh-CN" b="1" dirty="0"/>
              <a:t> detection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13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708454" y="844687"/>
            <a:ext cx="11389539" cy="294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 m distance to a 4.6 GW</a:t>
            </a:r>
            <a:r>
              <a:rPr lang="en-US" altLang="zh-CN" sz="2400" b="1" kern="0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reactor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QF=0.06, DCR= 0.1 CPS/mm</a:t>
            </a:r>
            <a:r>
              <a:rPr lang="en-US" altLang="zh-CN" sz="2400" b="1" kern="0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DCR dominant background,</a:t>
            </a:r>
            <a:r>
              <a:rPr lang="en-US" altLang="zh-CN" sz="2400" b="1" kern="0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Threshold 2 </a:t>
            </a:r>
            <a:r>
              <a:rPr lang="en-US" altLang="zh-CN" sz="2400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p.e.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good chance for reactor </a:t>
            </a:r>
            <a:r>
              <a:rPr lang="en-US" altLang="zh-CN" sz="2400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CEvNS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observation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If QF ~15%?, DCR~0.01?,</a:t>
            </a:r>
            <a:r>
              <a:rPr lang="zh-CN" altLang="en-US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better</a:t>
            </a:r>
            <a:r>
              <a:rPr lang="zh-CN" altLang="en-US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sensitivity</a:t>
            </a:r>
            <a:endParaRPr lang="en-US" altLang="zh-CN" sz="2400" b="1" kern="0" baseline="30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4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EED87812-D45E-4E96-9D26-1B3F66E59F6F}"/>
              </a:ext>
            </a:extLst>
          </p:cNvPr>
          <p:cNvGrpSpPr/>
          <p:nvPr/>
        </p:nvGrpSpPr>
        <p:grpSpPr>
          <a:xfrm>
            <a:off x="639097" y="3018503"/>
            <a:ext cx="10580283" cy="3690551"/>
            <a:chOff x="439069" y="3222851"/>
            <a:chExt cx="10186599" cy="352928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E2AEDE79-BB87-46EB-9861-73A1B70A1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069" y="3222851"/>
              <a:ext cx="5450630" cy="3315691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7658BA4C-0BB4-4BE8-9041-37048165A9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8676" y="3470244"/>
              <a:ext cx="4626992" cy="3157475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27C09EF3-CE40-4DCE-B80A-387FA5BF296E}"/>
                </a:ext>
              </a:extLst>
            </p:cNvPr>
            <p:cNvSpPr txBox="1"/>
            <p:nvPr/>
          </p:nvSpPr>
          <p:spPr>
            <a:xfrm>
              <a:off x="5235476" y="6382801"/>
              <a:ext cx="19664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/>
                <a:t>arXiv:2212.11515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0553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Issue of </a:t>
            </a:r>
            <a:r>
              <a:rPr lang="en-US" altLang="zh-CN" b="1" dirty="0" err="1"/>
              <a:t>SiPMs</a:t>
            </a:r>
            <a:r>
              <a:rPr lang="en-US" altLang="zh-CN" b="1" dirty="0"/>
              <a:t> </a:t>
            </a:r>
            <a:r>
              <a:rPr lang="en-US" altLang="zh-CN" b="1" dirty="0" err="1"/>
              <a:t>eCT</a:t>
            </a:r>
            <a:r>
              <a:rPr lang="en-US" altLang="zh-CN" b="1" dirty="0"/>
              <a:t> coincidence events 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14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708454" y="844687"/>
            <a:ext cx="11389539" cy="294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Events rate of </a:t>
            </a:r>
            <a:r>
              <a:rPr lang="en-US" altLang="zh-CN" sz="2400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eCT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coincidence is very high 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 orders larger than accidental coincidence of DCR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Big issue for low threshold detectors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Need do further study, single-ended readout, correlation with </a:t>
            </a:r>
            <a:r>
              <a:rPr lang="en-US" altLang="zh-CN" sz="2400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iCT</a:t>
            </a:r>
            <a:endParaRPr lang="en-US" altLang="zh-CN" sz="24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AE9F1980-BEA5-4F86-A8E9-3DBB48606E4F}"/>
              </a:ext>
            </a:extLst>
          </p:cNvPr>
          <p:cNvGrpSpPr/>
          <p:nvPr/>
        </p:nvGrpSpPr>
        <p:grpSpPr>
          <a:xfrm>
            <a:off x="1553498" y="3185652"/>
            <a:ext cx="9222657" cy="3679942"/>
            <a:chOff x="1696881" y="2992682"/>
            <a:chExt cx="8798237" cy="3716372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51CD91D7-82F1-4374-8E5E-5DA10270E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6881" y="2992682"/>
              <a:ext cx="8798237" cy="3645990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2549A41B-1539-4B88-939C-BAAB2CB0B0C5}"/>
                </a:ext>
              </a:extLst>
            </p:cNvPr>
            <p:cNvSpPr txBox="1"/>
            <p:nvPr/>
          </p:nvSpPr>
          <p:spPr>
            <a:xfrm>
              <a:off x="5419997" y="6339722"/>
              <a:ext cx="19664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/>
                <a:t>arXiv:2212.11515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8829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553998"/>
          </a:xfrm>
        </p:spPr>
        <p:txBody>
          <a:bodyPr/>
          <a:lstStyle/>
          <a:p>
            <a:r>
              <a:rPr lang="en-US" altLang="zh-CN" b="1" dirty="0"/>
              <a:t>Summary</a:t>
            </a:r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15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:a16="http://schemas.microsoft.com/office/drawing/2014/main" id="{322E0B4C-2924-4801-8E38-2740B41A1002}"/>
              </a:ext>
            </a:extLst>
          </p:cNvPr>
          <p:cNvSpPr txBox="1">
            <a:spLocks/>
          </p:cNvSpPr>
          <p:nvPr/>
        </p:nvSpPr>
        <p:spPr bwMode="auto">
          <a:xfrm>
            <a:off x="613305" y="1052423"/>
            <a:ext cx="11186160" cy="5371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Ultra-high light yield solution is proposed by IHEP</a:t>
            </a:r>
          </a:p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The prototype detector works well </a:t>
            </a:r>
          </a:p>
          <a:p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Good chance for reactor </a:t>
            </a:r>
            <a:r>
              <a:rPr lang="en-US" altLang="zh-CN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CEvNS</a:t>
            </a:r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 detection</a:t>
            </a:r>
          </a:p>
          <a:p>
            <a:r>
              <a:rPr lang="en-US" altLang="zh-CN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eCT</a:t>
            </a:r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 issue need further study </a:t>
            </a:r>
          </a:p>
          <a:p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10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176"/>
    </mc:Choice>
    <mc:Fallback xmlns="">
      <p:transition spd="slow" advTm="2817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Pure </a:t>
            </a:r>
            <a:r>
              <a:rPr lang="en-US" altLang="zh-CN" b="1" dirty="0" err="1"/>
              <a:t>CsI</a:t>
            </a:r>
            <a:r>
              <a:rPr lang="en-US" altLang="zh-CN" b="1" dirty="0"/>
              <a:t> crystals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2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666750" y="854033"/>
            <a:ext cx="10972800" cy="2807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LY be significantly improved at LT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 brightest scintillator, 310-340 nm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QF&gt;100% for alpha/gamma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QF for nuclear recoil/gamma 10%, 20%???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LY of </a:t>
            </a:r>
            <a:r>
              <a:rPr lang="en-US" altLang="zh-CN" sz="2400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CsI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(Na), </a:t>
            </a:r>
            <a:r>
              <a:rPr lang="en-US" altLang="zh-CN" sz="2400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CsI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(Tl) is reduced at LT</a:t>
            </a:r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4BFDD109-3A67-411D-B24C-77E81F52AEE7}"/>
              </a:ext>
            </a:extLst>
          </p:cNvPr>
          <p:cNvGrpSpPr/>
          <p:nvPr/>
        </p:nvGrpSpPr>
        <p:grpSpPr>
          <a:xfrm>
            <a:off x="713485" y="3765925"/>
            <a:ext cx="10972800" cy="3001829"/>
            <a:chOff x="335775" y="3147233"/>
            <a:chExt cx="11792959" cy="3351438"/>
          </a:xfrm>
        </p:grpSpPr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C83D928E-8677-4561-ABB5-F6C720FAC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823" y="3289738"/>
              <a:ext cx="3666928" cy="2896656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439BEB54-B53C-4580-AEC3-564D4AB7E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5526" y="3147233"/>
              <a:ext cx="3447012" cy="3017384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C6F93BB6-CF86-4163-823A-9EEC00D01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1761" y="3173511"/>
              <a:ext cx="3524464" cy="3017383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FE81070D-A11E-4BD3-AAE4-BF2F26349067}"/>
                </a:ext>
              </a:extLst>
            </p:cNvPr>
            <p:cNvSpPr txBox="1"/>
            <p:nvPr/>
          </p:nvSpPr>
          <p:spPr>
            <a:xfrm>
              <a:off x="5927631" y="6160117"/>
              <a:ext cx="620110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1600" i="0" u="none" strike="noStrike" baseline="0" dirty="0">
                  <a:latin typeface="LMRoman10-Bold-Identity-H"/>
                </a:rPr>
                <a:t>New Physics: </a:t>
              </a:r>
              <a:r>
                <a:rPr lang="en-US" altLang="zh-CN" sz="1600" i="0" u="none" strike="noStrike" baseline="0" dirty="0" err="1">
                  <a:latin typeface="LMRoman10-Bold-Identity-H"/>
                </a:rPr>
                <a:t>Sae</a:t>
              </a:r>
              <a:r>
                <a:rPr lang="en-US" altLang="zh-CN" sz="1600" i="0" u="none" strike="noStrike" baseline="0" dirty="0">
                  <a:latin typeface="LMRoman10-Bold-Identity-H"/>
                </a:rPr>
                <a:t> </a:t>
              </a:r>
              <a:r>
                <a:rPr lang="en-US" altLang="zh-CN" sz="1600" i="0" u="none" strike="noStrike" baseline="0" dirty="0" err="1">
                  <a:latin typeface="LMRoman10-Bold-Identity-H"/>
                </a:rPr>
                <a:t>Mulli</a:t>
              </a:r>
              <a:r>
                <a:rPr lang="en-US" altLang="zh-CN" sz="1600" i="0" u="none" strike="noStrike" baseline="0" dirty="0" err="1">
                  <a:latin typeface="LMRoman10-Regular-Identity-H"/>
                </a:rPr>
                <a:t>,Vol</a:t>
              </a:r>
              <a:r>
                <a:rPr lang="en-US" altLang="zh-CN" sz="1600" i="0" u="none" strike="noStrike" baseline="0" dirty="0">
                  <a:latin typeface="LMRoman10-Regular-Identity-H"/>
                </a:rPr>
                <a:t>. 71, No. 5, May 2021, pp. 469475</a:t>
              </a:r>
              <a:endParaRPr lang="zh-CN" altLang="en-US" sz="1600" dirty="0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EF417FB3-20A0-4BBA-BE33-D9FF6AAE1E54}"/>
                </a:ext>
              </a:extLst>
            </p:cNvPr>
            <p:cNvSpPr txBox="1"/>
            <p:nvPr/>
          </p:nvSpPr>
          <p:spPr>
            <a:xfrm>
              <a:off x="335775" y="6190894"/>
              <a:ext cx="60960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dirty="0"/>
                <a:t>IEEE TRANSACTIONS ON NUCLEAR SCIENCE, VOL. 37, NO. 2, APRIL 1990</a:t>
              </a:r>
              <a:endParaRPr lang="zh-CN" altLang="en-US" sz="1400" dirty="0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78EC5D5E-3C8B-441B-AA98-600AEA1FA8E6}"/>
              </a:ext>
            </a:extLst>
          </p:cNvPr>
          <p:cNvGrpSpPr/>
          <p:nvPr/>
        </p:nvGrpSpPr>
        <p:grpSpPr>
          <a:xfrm>
            <a:off x="8061434" y="925327"/>
            <a:ext cx="3950795" cy="2968237"/>
            <a:chOff x="7866597" y="1001447"/>
            <a:chExt cx="4308981" cy="2876698"/>
          </a:xfrm>
        </p:grpSpPr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2DEE52EE-07E1-4834-852C-04837D2616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6597" y="1001447"/>
              <a:ext cx="3810196" cy="2876698"/>
            </a:xfrm>
            <a:prstGeom prst="rect">
              <a:avLst/>
            </a:prstGeom>
          </p:spPr>
        </p:pic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E2E99C8A-040D-475B-BD4F-CC5B2B221854}"/>
                </a:ext>
              </a:extLst>
            </p:cNvPr>
            <p:cNvSpPr txBox="1"/>
            <p:nvPr/>
          </p:nvSpPr>
          <p:spPr>
            <a:xfrm>
              <a:off x="10180593" y="3499874"/>
              <a:ext cx="199498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b="0" i="0" u="none" strike="noStrike" baseline="0" dirty="0">
                  <a:solidFill>
                    <a:srgbClr val="131413"/>
                  </a:solidFill>
                  <a:latin typeface="MyriadPro-SemiCn"/>
                </a:rPr>
                <a:t>RDTM (2018) 2:15</a:t>
              </a:r>
              <a:endParaRPr lang="zh-CN" altLang="en-US" sz="1400" dirty="0"/>
            </a:p>
          </p:txBody>
        </p:sp>
      </p:grp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7C891989-FD4B-4C15-87EA-120337A61055}"/>
              </a:ext>
            </a:extLst>
          </p:cNvPr>
          <p:cNvCxnSpPr/>
          <p:nvPr/>
        </p:nvCxnSpPr>
        <p:spPr>
          <a:xfrm>
            <a:off x="5545667" y="4309533"/>
            <a:ext cx="2269066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5DA65D69-AA94-4831-9E30-1E4B167A7274}"/>
              </a:ext>
            </a:extLst>
          </p:cNvPr>
          <p:cNvCxnSpPr/>
          <p:nvPr/>
        </p:nvCxnSpPr>
        <p:spPr>
          <a:xfrm>
            <a:off x="8602127" y="4326463"/>
            <a:ext cx="2269066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22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TPB wavelength shifter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3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666749" y="949855"/>
            <a:ext cx="11380477" cy="2267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Shift 340nm to 420 nm, match the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SiPMs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sensitive spectrum</a:t>
            </a: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Performance is enhanced at LT</a:t>
            </a: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Widely used in liquid argon detectors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7069C792-E406-4362-941C-6CD5FAF0788F}"/>
              </a:ext>
            </a:extLst>
          </p:cNvPr>
          <p:cNvGrpSpPr/>
          <p:nvPr/>
        </p:nvGrpSpPr>
        <p:grpSpPr>
          <a:xfrm>
            <a:off x="557049" y="3217131"/>
            <a:ext cx="11490178" cy="3535002"/>
            <a:chOff x="507067" y="2803698"/>
            <a:chExt cx="11126666" cy="3107607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A4ABD747-0092-444D-AF48-1452C71A59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067" y="2973599"/>
              <a:ext cx="2770017" cy="2500118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B9D5627A-22F2-46A9-8084-A96E3BB6BF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0181" y="2882199"/>
              <a:ext cx="4235668" cy="3029106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1D12CE79-CE02-4863-89D3-011259F55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1986" y="2803698"/>
              <a:ext cx="3851747" cy="3029106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224B2D4E-2199-4EC2-AC2B-351F0E5D6A69}"/>
                </a:ext>
              </a:extLst>
            </p:cNvPr>
            <p:cNvSpPr txBox="1"/>
            <p:nvPr/>
          </p:nvSpPr>
          <p:spPr>
            <a:xfrm>
              <a:off x="6556765" y="5591227"/>
              <a:ext cx="438534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a-DK" altLang="zh-CN" sz="1200" b="0" i="0" u="none" strike="noStrike" baseline="0" dirty="0">
                  <a:latin typeface="ArialUnicodeMS"/>
                </a:rPr>
                <a:t>R Francini et al 2013 JINST 8 P09006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2060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 err="1"/>
              <a:t>SiPMs</a:t>
            </a:r>
            <a:r>
              <a:rPr lang="en-US" altLang="zh-CN" b="1" dirty="0"/>
              <a:t> Performance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4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666750" y="854033"/>
            <a:ext cx="11296394" cy="2120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PDE 50-60% at 420 nm </a:t>
            </a: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DCR reduced by 7 orders, &lt; 0.01 CPS/mm</a:t>
            </a:r>
            <a:r>
              <a:rPr lang="en-US" altLang="zh-CN" b="1" kern="0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at 77K</a:t>
            </a: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Optical cross talk, acts as a photon amplifier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95734FA7-7C7A-4171-92D2-491D6C31E6ED}"/>
              </a:ext>
            </a:extLst>
          </p:cNvPr>
          <p:cNvGrpSpPr/>
          <p:nvPr/>
        </p:nvGrpSpPr>
        <p:grpSpPr>
          <a:xfrm>
            <a:off x="1007481" y="3076341"/>
            <a:ext cx="4123907" cy="3632713"/>
            <a:chOff x="854627" y="2920308"/>
            <a:chExt cx="4192937" cy="3786576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1122C3C6-E843-424E-87F9-2860C9BE3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4627" y="2920308"/>
              <a:ext cx="4192937" cy="3635223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56702C20-7101-480A-A22A-1E09B951406B}"/>
                </a:ext>
              </a:extLst>
            </p:cNvPr>
            <p:cNvSpPr txBox="1"/>
            <p:nvPr/>
          </p:nvSpPr>
          <p:spPr>
            <a:xfrm>
              <a:off x="1257951" y="6491440"/>
              <a:ext cx="2651206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b="1" i="0" u="none" strike="noStrike" baseline="0" dirty="0">
                  <a:latin typeface="Arial,Bold"/>
                </a:rPr>
                <a:t>AFBR-S4N66P014M  </a:t>
              </a:r>
              <a:r>
                <a:rPr lang="en-US" altLang="zh-CN" sz="800" b="0" i="0" u="none" strike="noStrike" baseline="0" dirty="0">
                  <a:latin typeface="Arial" panose="020B0604020202020204" pitchFamily="34" charset="0"/>
                </a:rPr>
                <a:t>NUV-MT Silicon Photomultiplier</a:t>
              </a:r>
              <a:endParaRPr lang="zh-CN" altLang="en-US" dirty="0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3B892B9E-EA2D-4A18-BD82-6FBACFE7D6FC}"/>
              </a:ext>
            </a:extLst>
          </p:cNvPr>
          <p:cNvGrpSpPr/>
          <p:nvPr/>
        </p:nvGrpSpPr>
        <p:grpSpPr>
          <a:xfrm>
            <a:off x="5600232" y="2810199"/>
            <a:ext cx="5807669" cy="4047801"/>
            <a:chOff x="5963917" y="3174107"/>
            <a:chExt cx="5255463" cy="3578026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4BA42A34-1AB2-4EC5-881B-4E75AAC064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3917" y="3174107"/>
              <a:ext cx="5053321" cy="3270723"/>
            </a:xfrm>
            <a:prstGeom prst="rect">
              <a:avLst/>
            </a:prstGeom>
          </p:spPr>
        </p:pic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462FDC27-6000-4B60-8080-3F1456FD77DE}"/>
                </a:ext>
              </a:extLst>
            </p:cNvPr>
            <p:cNvSpPr txBox="1"/>
            <p:nvPr/>
          </p:nvSpPr>
          <p:spPr>
            <a:xfrm>
              <a:off x="9401090" y="6382801"/>
              <a:ext cx="181829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altLang="zh-CN" dirty="0"/>
                <a:t>Alberto Gola FBK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0344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D18385CF-4D88-423C-AF21-AECE2C0E5C58}"/>
              </a:ext>
            </a:extLst>
          </p:cNvPr>
          <p:cNvGrpSpPr/>
          <p:nvPr/>
        </p:nvGrpSpPr>
        <p:grpSpPr>
          <a:xfrm>
            <a:off x="522015" y="3940312"/>
            <a:ext cx="11147970" cy="2768742"/>
            <a:chOff x="666750" y="3940314"/>
            <a:chExt cx="11147970" cy="2768742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1FF5B3AD-C912-4292-AE68-4513086D8C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750" y="3940314"/>
              <a:ext cx="6466407" cy="276874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CB664166-1C9F-4892-AFC8-9400BD6F0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5186" y="3940314"/>
              <a:ext cx="4559534" cy="2768742"/>
            </a:xfrm>
            <a:prstGeom prst="rect">
              <a:avLst/>
            </a:prstGeom>
          </p:spPr>
        </p:pic>
      </p:grpSp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Prototype detector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5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666750" y="854033"/>
            <a:ext cx="11296394" cy="244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sz="2400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CsI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crystal 5x5x5 cm, 0.56kg, polished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Packaging with Teflon reflective film without TPB</a:t>
            </a:r>
          </a:p>
          <a:p>
            <a:r>
              <a:rPr lang="en-US" altLang="zh-CN" sz="2400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SiPMs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array, 5x5 cm, two end readout, with TPB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Cooling to 77 K with liquid nitrogen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Low temperature front-end amplifier circuit</a:t>
            </a:r>
          </a:p>
          <a:p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962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 err="1"/>
              <a:t>SiPMs</a:t>
            </a:r>
            <a:r>
              <a:rPr lang="en-US" altLang="zh-CN" b="1" dirty="0"/>
              <a:t> array performance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6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802461" y="859878"/>
            <a:ext cx="11389539" cy="236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sz="2400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SiPM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and preamplifier run stably at low temperatures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Single photoelectron resolution is very good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Consistency of the two arrays is very good</a:t>
            </a:r>
          </a:p>
          <a:p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DCR ~0.1 Hz/mm</a:t>
            </a:r>
            <a:r>
              <a:rPr lang="en-US" altLang="zh-CN" sz="2400" b="1" kern="0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@35V </a:t>
            </a:r>
            <a:r>
              <a:rPr lang="en-US" altLang="zh-CN" sz="2400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bisa</a:t>
            </a:r>
            <a:endParaRPr lang="en-US" altLang="zh-CN" sz="24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4BC36F09-B510-49B4-AEE4-694F2C20C0F1}"/>
              </a:ext>
            </a:extLst>
          </p:cNvPr>
          <p:cNvGrpSpPr/>
          <p:nvPr/>
        </p:nvGrpSpPr>
        <p:grpSpPr>
          <a:xfrm>
            <a:off x="525602" y="3180118"/>
            <a:ext cx="11160683" cy="3572015"/>
            <a:chOff x="486310" y="2783538"/>
            <a:chExt cx="11219380" cy="3426986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ED054FAC-4E81-4D1F-82BC-1B90F492EFCD}"/>
                </a:ext>
              </a:extLst>
            </p:cNvPr>
            <p:cNvGrpSpPr/>
            <p:nvPr/>
          </p:nvGrpSpPr>
          <p:grpSpPr>
            <a:xfrm>
              <a:off x="486310" y="2783538"/>
              <a:ext cx="11219380" cy="3330329"/>
              <a:chOff x="0" y="2732905"/>
              <a:chExt cx="11219380" cy="3330329"/>
            </a:xfrm>
          </p:grpSpPr>
          <p:pic>
            <p:nvPicPr>
              <p:cNvPr id="6" name="图片 5">
                <a:extLst>
                  <a:ext uri="{FF2B5EF4-FFF2-40B4-BE49-F238E27FC236}">
                    <a16:creationId xmlns:a16="http://schemas.microsoft.com/office/drawing/2014/main" id="{4F30F925-70C5-4D9C-A637-50BEAAA5F7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2732905"/>
                <a:ext cx="5830132" cy="3330329"/>
              </a:xfrm>
              <a:prstGeom prst="rect">
                <a:avLst/>
              </a:prstGeom>
            </p:spPr>
          </p:pic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id="{7C6A6E10-A86D-48C4-84EB-FB5F3120F4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30881" y="2779184"/>
                <a:ext cx="6788499" cy="3149762"/>
              </a:xfrm>
              <a:prstGeom prst="rect">
                <a:avLst/>
              </a:prstGeom>
            </p:spPr>
          </p:pic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27C09EF3-CE40-4DCE-B80A-387FA5BF296E}"/>
                </a:ext>
              </a:extLst>
            </p:cNvPr>
            <p:cNvSpPr txBox="1"/>
            <p:nvPr/>
          </p:nvSpPr>
          <p:spPr>
            <a:xfrm>
              <a:off x="8232782" y="5841192"/>
              <a:ext cx="196645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/>
                <a:t>arXiv:2212.11515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9668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Waveform performance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7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802461" y="859879"/>
            <a:ext cx="11389539" cy="2089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Decay time ~1 µs, Pulse Width ~3 µs</a:t>
            </a: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Baseline width &lt;5 mV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C973E4C-C303-4014-99B1-AD52DFD30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421" y="2349690"/>
            <a:ext cx="9595795" cy="450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67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Energy spectrum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8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708454" y="859879"/>
            <a:ext cx="11389539" cy="139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Test with </a:t>
            </a:r>
            <a:r>
              <a:rPr lang="en-US" altLang="zh-CN" b="1" kern="0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241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Am</a:t>
            </a: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and</a:t>
            </a: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b="1" kern="0" baseline="30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55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Fe </a:t>
            </a: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Excellent energy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resolution,fine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structures are clearly visible</a:t>
            </a:r>
          </a:p>
          <a:p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B5D573F3-867B-409D-990A-2579511450A1}"/>
              </a:ext>
            </a:extLst>
          </p:cNvPr>
          <p:cNvGrpSpPr/>
          <p:nvPr/>
        </p:nvGrpSpPr>
        <p:grpSpPr>
          <a:xfrm>
            <a:off x="225298" y="2385459"/>
            <a:ext cx="11741403" cy="4093211"/>
            <a:chOff x="221741" y="2836334"/>
            <a:chExt cx="11563587" cy="3429806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8086374A-0CD8-48CA-9B41-C20E3BBC6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741" y="2836334"/>
              <a:ext cx="5528587" cy="3429806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C71250AE-48FA-4D93-BD37-B0E6974A0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4821" y="2986090"/>
              <a:ext cx="5970507" cy="3077144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0C778414-7020-4A0A-90F1-F5AD4D469CDF}"/>
                </a:ext>
              </a:extLst>
            </p:cNvPr>
            <p:cNvSpPr txBox="1"/>
            <p:nvPr/>
          </p:nvSpPr>
          <p:spPr>
            <a:xfrm>
              <a:off x="4972018" y="5884232"/>
              <a:ext cx="1831252" cy="3580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/>
                <a:t>arXiv:2212.11515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3437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238C534B-CAC9-4CD9-A9A0-0911A8495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183" y="2460888"/>
            <a:ext cx="6503960" cy="4236787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221741" y="794766"/>
            <a:ext cx="11186160" cy="0"/>
          </a:xfrm>
          <a:custGeom>
            <a:avLst/>
            <a:gdLst/>
            <a:ahLst/>
            <a:cxnLst/>
            <a:rect l="l" t="t" r="r" b="b"/>
            <a:pathLst>
              <a:path w="11186160">
                <a:moveTo>
                  <a:pt x="0" y="0"/>
                </a:moveTo>
                <a:lnTo>
                  <a:pt x="11186033" y="0"/>
                </a:lnTo>
              </a:path>
            </a:pathLst>
          </a:custGeom>
          <a:ln w="38100">
            <a:solidFill>
              <a:srgbClr val="DB312C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35775" y="142914"/>
            <a:ext cx="10883605" cy="586740"/>
          </a:xfrm>
          <a:custGeom>
            <a:avLst/>
            <a:gdLst/>
            <a:ahLst/>
            <a:cxnLst/>
            <a:rect l="l" t="t" r="r" b="b"/>
            <a:pathLst>
              <a:path w="4596765" h="586740">
                <a:moveTo>
                  <a:pt x="4498594" y="0"/>
                </a:moveTo>
                <a:lnTo>
                  <a:pt x="97790" y="0"/>
                </a:lnTo>
                <a:lnTo>
                  <a:pt x="59728" y="7689"/>
                </a:lnTo>
                <a:lnTo>
                  <a:pt x="28644" y="28654"/>
                </a:lnTo>
                <a:lnTo>
                  <a:pt x="7685" y="59739"/>
                </a:lnTo>
                <a:lnTo>
                  <a:pt x="0" y="97789"/>
                </a:lnTo>
                <a:lnTo>
                  <a:pt x="0" y="488949"/>
                </a:lnTo>
                <a:lnTo>
                  <a:pt x="7685" y="527000"/>
                </a:lnTo>
                <a:lnTo>
                  <a:pt x="28644" y="558085"/>
                </a:lnTo>
                <a:lnTo>
                  <a:pt x="59728" y="579050"/>
                </a:lnTo>
                <a:lnTo>
                  <a:pt x="97790" y="586739"/>
                </a:lnTo>
                <a:lnTo>
                  <a:pt x="4498594" y="586739"/>
                </a:lnTo>
                <a:lnTo>
                  <a:pt x="4536644" y="579050"/>
                </a:lnTo>
                <a:lnTo>
                  <a:pt x="4567729" y="558085"/>
                </a:lnTo>
                <a:lnTo>
                  <a:pt x="4588694" y="527000"/>
                </a:lnTo>
                <a:lnTo>
                  <a:pt x="4596383" y="488949"/>
                </a:lnTo>
                <a:lnTo>
                  <a:pt x="4596383" y="97789"/>
                </a:lnTo>
                <a:lnTo>
                  <a:pt x="4588694" y="59739"/>
                </a:lnTo>
                <a:lnTo>
                  <a:pt x="4567729" y="28654"/>
                </a:lnTo>
                <a:lnTo>
                  <a:pt x="4536644" y="7689"/>
                </a:lnTo>
                <a:lnTo>
                  <a:pt x="4498594" y="0"/>
                </a:lnTo>
                <a:close/>
              </a:path>
            </a:pathLst>
          </a:custGeom>
          <a:solidFill>
            <a:srgbClr val="245F9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标题 22">
            <a:extLst>
              <a:ext uri="{FF2B5EF4-FFF2-40B4-BE49-F238E27FC236}">
                <a16:creationId xmlns:a16="http://schemas.microsoft.com/office/drawing/2014/main" id="{50093159-08B5-45D6-8F64-976FD5897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454" y="148946"/>
            <a:ext cx="10510926" cy="1107996"/>
          </a:xfrm>
        </p:spPr>
        <p:txBody>
          <a:bodyPr/>
          <a:lstStyle/>
          <a:p>
            <a:r>
              <a:rPr lang="en-US" altLang="zh-CN" b="1" dirty="0"/>
              <a:t>Luminescence linearity</a:t>
            </a:r>
            <a:br>
              <a:rPr lang="en-US" altLang="zh-CN" b="1" dirty="0"/>
            </a:br>
            <a:endParaRPr lang="zh-CN" altLang="en-US" b="1" dirty="0"/>
          </a:p>
        </p:txBody>
      </p:sp>
      <p:sp>
        <p:nvSpPr>
          <p:cNvPr id="25" name="灯片编号占位符 24">
            <a:extLst>
              <a:ext uri="{FF2B5EF4-FFF2-40B4-BE49-F238E27FC236}">
                <a16:creationId xmlns:a16="http://schemas.microsoft.com/office/drawing/2014/main" id="{9B579C49-191A-44DA-A450-5972393C2387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11686285" y="6638672"/>
            <a:ext cx="276859" cy="226922"/>
          </a:xfrm>
        </p:spPr>
        <p:txBody>
          <a:bodyPr/>
          <a:lstStyle/>
          <a:p>
            <a:pPr marL="25400">
              <a:lnSpc>
                <a:spcPts val="1864"/>
              </a:lnSpc>
            </a:pPr>
            <a:fld id="{81D60167-4931-47E6-BA6A-407CBD079E47}" type="slidenum">
              <a:rPr lang="en-US" altLang="zh-CN" sz="1400" spc="-5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dobe Devanagari" panose="02040503050201020203" pitchFamily="18" charset="0"/>
              </a:rPr>
              <a:t>9</a:t>
            </a:fld>
            <a:endParaRPr lang="en-US" altLang="zh-CN" sz="1400" spc="-5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dobe Devanagari" panose="02040503050201020203" pitchFamily="18" charset="0"/>
            </a:endParaRPr>
          </a:p>
        </p:txBody>
      </p:sp>
      <p:sp>
        <p:nvSpPr>
          <p:cNvPr id="16" name="内容占位符 2">
            <a:extLst>
              <a:ext uri="{FF2B5EF4-FFF2-40B4-BE49-F238E27FC236}">
                <a16:creationId xmlns:a16="http://schemas.microsoft.com/office/drawing/2014/main" id="{FD48FB89-1EEF-435B-8827-B4046BADA846}"/>
              </a:ext>
            </a:extLst>
          </p:cNvPr>
          <p:cNvSpPr txBox="1">
            <a:spLocks/>
          </p:cNvSpPr>
          <p:nvPr/>
        </p:nvSpPr>
        <p:spPr bwMode="auto">
          <a:xfrm>
            <a:off x="708454" y="859879"/>
            <a:ext cx="11389539" cy="139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20000"/>
              </a:spcAft>
              <a:buClr>
                <a:srgbClr val="00B0F0"/>
              </a:buClr>
              <a:buSzPct val="80000"/>
              <a:buFont typeface="Wingdings" pitchFamily="2" charset="2"/>
              <a:buChar char="n"/>
              <a:defRPr sz="2800" b="0">
                <a:solidFill>
                  <a:srgbClr val="002060"/>
                </a:solidFill>
                <a:latin typeface="+mn-ea"/>
                <a:ea typeface="+mn-ea"/>
                <a:cs typeface="微软雅黑" pitchFamily="34" charset="-122"/>
              </a:defRPr>
            </a:lvl1pPr>
            <a:lvl2pPr marL="742950" indent="-28575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00B050"/>
              </a:buClr>
              <a:buSzPct val="80000"/>
              <a:buFont typeface="Wingdings" pitchFamily="2" charset="2"/>
              <a:buChar char="l"/>
              <a:defRPr sz="2400" b="0" baseline="0">
                <a:solidFill>
                  <a:srgbClr val="0070C0"/>
                </a:solidFill>
                <a:latin typeface="+mn-ea"/>
                <a:ea typeface="+mn-ea"/>
                <a:cs typeface="微软雅黑" pitchFamily="34" charset="-122"/>
              </a:defRPr>
            </a:lvl2pPr>
            <a:lvl3pPr marL="11430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3pPr>
            <a:lvl4pPr marL="16002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4pPr>
            <a:lvl5pPr marL="2057400" indent="-228600" algn="just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  <a:cs typeface="微软雅黑" pitchFamily="34" charset="-122"/>
              </a:defRPr>
            </a:lvl5pPr>
            <a:lvl6pPr marL="25146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6pPr>
            <a:lvl7pPr marL="29718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7pPr>
            <a:lvl8pPr marL="34290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8pPr>
            <a:lvl9pPr marL="3886200" indent="-228600" algn="just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charset="-122"/>
              </a:defRPr>
            </a:lvl9pPr>
          </a:lstStyle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Excellent luminescence linearity, no drop down below 10keV</a:t>
            </a:r>
          </a:p>
          <a:p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Significantly better than LaBr</a:t>
            </a:r>
            <a:r>
              <a:rPr lang="en-US" altLang="zh-CN" b="1" kern="0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b="1" kern="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NaI:Tl</a:t>
            </a:r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3E467439-EA35-4C8E-B92B-185C2ECDC153}"/>
              </a:ext>
            </a:extLst>
          </p:cNvPr>
          <p:cNvGrpSpPr/>
          <p:nvPr/>
        </p:nvGrpSpPr>
        <p:grpSpPr>
          <a:xfrm>
            <a:off x="513992" y="2585892"/>
            <a:ext cx="11584001" cy="4052780"/>
            <a:chOff x="228857" y="2585893"/>
            <a:chExt cx="11584001" cy="4052780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589FFD68-65C9-4DFB-80E7-C22F2A71D1C5}"/>
                </a:ext>
              </a:extLst>
            </p:cNvPr>
            <p:cNvGrpSpPr/>
            <p:nvPr/>
          </p:nvGrpSpPr>
          <p:grpSpPr>
            <a:xfrm>
              <a:off x="228857" y="2585893"/>
              <a:ext cx="5389318" cy="4052780"/>
              <a:chOff x="2507226" y="2161446"/>
              <a:chExt cx="4896102" cy="3688955"/>
            </a:xfrm>
          </p:grpSpPr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id="{16191D8C-ECAA-4B1E-B152-33E43E61F9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07226" y="2161446"/>
                <a:ext cx="4896102" cy="3606985"/>
              </a:xfrm>
              <a:prstGeom prst="rect">
                <a:avLst/>
              </a:prstGeom>
            </p:spPr>
          </p:pic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59016DF8-BFDD-4CDE-AD96-64A84CF09CB6}"/>
                  </a:ext>
                </a:extLst>
              </p:cNvPr>
              <p:cNvSpPr txBox="1"/>
              <p:nvPr/>
            </p:nvSpPr>
            <p:spPr>
              <a:xfrm>
                <a:off x="2713522" y="5542624"/>
                <a:ext cx="448351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400" b="0" i="0" u="none" strike="noStrike" baseline="0" dirty="0">
                    <a:latin typeface="MyriadPro-SemiCn"/>
                  </a:rPr>
                  <a:t>Nuclear Science and Techniques (2024) 35:23</a:t>
                </a:r>
                <a:endParaRPr lang="zh-CN" altLang="en-US" sz="1400" dirty="0"/>
              </a:p>
            </p:txBody>
          </p: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27C09EF3-CE40-4DCE-B80A-387FA5BF296E}"/>
                </a:ext>
              </a:extLst>
            </p:cNvPr>
            <p:cNvSpPr txBox="1"/>
            <p:nvPr/>
          </p:nvSpPr>
          <p:spPr>
            <a:xfrm>
              <a:off x="5716858" y="6100275"/>
              <a:ext cx="60960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dirty="0"/>
                <a:t>arXiv:2212.11515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2895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64"/>
    </mc:Choice>
    <mc:Fallback xmlns="">
      <p:transition spd="slow" advTm="44264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48783</TotalTime>
  <Words>634</Words>
  <Application>Microsoft Office PowerPoint</Application>
  <PresentationFormat>宽屏</PresentationFormat>
  <Paragraphs>100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Arial,Bold</vt:lpstr>
      <vt:lpstr>ArialUnicodeMS</vt:lpstr>
      <vt:lpstr>LMRoman10-Bold-Identity-H</vt:lpstr>
      <vt:lpstr>LMRoman10-Regular-Identity-H</vt:lpstr>
      <vt:lpstr>MyriadPro-SemiCn</vt:lpstr>
      <vt:lpstr>等线</vt:lpstr>
      <vt:lpstr>微软雅黑</vt:lpstr>
      <vt:lpstr>Arial</vt:lpstr>
      <vt:lpstr>Calibri</vt:lpstr>
      <vt:lpstr>Times New Roman</vt:lpstr>
      <vt:lpstr>Wingdings</vt:lpstr>
      <vt:lpstr>Office Theme</vt:lpstr>
      <vt:lpstr>Ultra-high light yield solutions (from IHEP) </vt:lpstr>
      <vt:lpstr>Pure CsI crystals </vt:lpstr>
      <vt:lpstr>TPB wavelength shifter </vt:lpstr>
      <vt:lpstr>SiPMs Performance </vt:lpstr>
      <vt:lpstr>Prototype detector </vt:lpstr>
      <vt:lpstr>SiPMs array performance </vt:lpstr>
      <vt:lpstr>Waveform performance </vt:lpstr>
      <vt:lpstr>Energy spectrum </vt:lpstr>
      <vt:lpstr>Luminescence linearity </vt:lpstr>
      <vt:lpstr>Influence of SiPMs Cross Talk and After Pulse </vt:lpstr>
      <vt:lpstr>Influence of TPB </vt:lpstr>
      <vt:lpstr>Light yield </vt:lpstr>
      <vt:lpstr>Potentials in the CEvNS detection </vt:lpstr>
      <vt:lpstr>Issue of SiPMs eCT coincidence events  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考核报告2020</dc:title>
  <dc:creator>Sun Xilei</dc:creator>
  <cp:lastModifiedBy>Xilei Sun</cp:lastModifiedBy>
  <cp:revision>1143</cp:revision>
  <dcterms:created xsi:type="dcterms:W3CDTF">2020-06-12T02:18:22Z</dcterms:created>
  <dcterms:modified xsi:type="dcterms:W3CDTF">2024-04-15T16:10:06Z</dcterms:modified>
</cp:coreProperties>
</file>