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mp4" ContentType="video/mp4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56" r:id="rId2"/>
    <p:sldId id="383" r:id="rId3"/>
    <p:sldId id="434" r:id="rId4"/>
    <p:sldId id="384" r:id="rId5"/>
    <p:sldId id="438" r:id="rId6"/>
    <p:sldId id="439" r:id="rId7"/>
    <p:sldId id="441" r:id="rId8"/>
    <p:sldId id="440" r:id="rId9"/>
    <p:sldId id="385" r:id="rId10"/>
    <p:sldId id="436" r:id="rId11"/>
    <p:sldId id="442" r:id="rId12"/>
    <p:sldId id="443" r:id="rId13"/>
    <p:sldId id="444" r:id="rId14"/>
    <p:sldId id="386" r:id="rId15"/>
    <p:sldId id="445" r:id="rId16"/>
    <p:sldId id="437" r:id="rId17"/>
    <p:sldId id="388" r:id="rId18"/>
    <p:sldId id="446" r:id="rId19"/>
    <p:sldId id="448" r:id="rId20"/>
    <p:sldId id="449" r:id="rId21"/>
    <p:sldId id="447" r:id="rId22"/>
    <p:sldId id="392" r:id="rId23"/>
    <p:sldId id="450" r:id="rId24"/>
    <p:sldId id="453" r:id="rId25"/>
    <p:sldId id="454" r:id="rId26"/>
    <p:sldId id="455" r:id="rId27"/>
    <p:sldId id="451" r:id="rId28"/>
    <p:sldId id="456" r:id="rId29"/>
    <p:sldId id="457" r:id="rId30"/>
    <p:sldId id="458" r:id="rId31"/>
    <p:sldId id="416" r:id="rId32"/>
    <p:sldId id="459" r:id="rId33"/>
    <p:sldId id="418" r:id="rId34"/>
    <p:sldId id="452" r:id="rId35"/>
    <p:sldId id="421" r:id="rId36"/>
    <p:sldId id="422" r:id="rId37"/>
    <p:sldId id="423" r:id="rId38"/>
    <p:sldId id="409" r:id="rId39"/>
    <p:sldId id="420" r:id="rId40"/>
    <p:sldId id="460" r:id="rId41"/>
    <p:sldId id="433" r:id="rId42"/>
    <p:sldId id="462" r:id="rId43"/>
    <p:sldId id="463" r:id="rId44"/>
    <p:sldId id="464" r:id="rId45"/>
    <p:sldId id="467" r:id="rId46"/>
    <p:sldId id="468" r:id="rId47"/>
    <p:sldId id="469" r:id="rId48"/>
    <p:sldId id="470" r:id="rId49"/>
    <p:sldId id="471" r:id="rId50"/>
    <p:sldId id="472" r:id="rId51"/>
    <p:sldId id="430" r:id="rId52"/>
    <p:sldId id="473" r:id="rId53"/>
    <p:sldId id="465" r:id="rId54"/>
    <p:sldId id="466" r:id="rId55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E1CFF"/>
    <a:srgbClr val="1DF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/>
    <p:restoredTop sz="95144" autoAdjust="0"/>
  </p:normalViewPr>
  <p:slideViewPr>
    <p:cSldViewPr snapToObjects="1">
      <p:cViewPr>
        <p:scale>
          <a:sx n="100" d="100"/>
          <a:sy n="100" d="100"/>
        </p:scale>
        <p:origin x="720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notesMaster" Target="notesMasters/notesMaster1.xml"/><Relationship Id="rId57" Type="http://schemas.openxmlformats.org/officeDocument/2006/relationships/handoutMaster" Target="handoutMasters/handoutMaster1.xml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Verdan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FF727-B8C0-9D4A-92E8-470EB605C284}" type="datetimeFigureOut">
              <a:rPr lang="en-US" smtClean="0">
                <a:latin typeface="Verdana"/>
              </a:rPr>
              <a:t>9/27/16</a:t>
            </a:fld>
            <a:endParaRPr lang="en-US" dirty="0">
              <a:latin typeface="Verdan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Verdan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57184-3EBC-6D4E-B469-AC10F5B618DC}" type="slidenum">
              <a:rPr lang="en-US" smtClean="0">
                <a:latin typeface="Verdana"/>
              </a:rPr>
              <a:t>‹#›</a:t>
            </a:fld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0338720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/>
              </a:defRPr>
            </a:lvl1pPr>
          </a:lstStyle>
          <a:p>
            <a:fld id="{3B467E35-114C-B94A-8A7E-F243844FF8D8}" type="datetimeFigureOut">
              <a:rPr lang="en-US" smtClean="0"/>
              <a:pPr/>
              <a:t>9/27/16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/>
              </a:defRPr>
            </a:lvl1pPr>
          </a:lstStyle>
          <a:p>
            <a:fld id="{A76F070C-4867-7B45-B6E3-9E2753249C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395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Verdana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Verdana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Verdana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Verdana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Verdana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F070C-4867-7B45-B6E3-9E2753249C27}" type="slidenum">
              <a:rPr lang="en-US" smtClean="0"/>
              <a:pPr/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675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Back Row:</a:t>
            </a:r>
            <a:r>
              <a:rPr lang="en-US" baseline="0" dirty="0" smtClean="0"/>
              <a:t> </a:t>
            </a:r>
            <a:r>
              <a:rPr lang="en-US" dirty="0" smtClean="0"/>
              <a:t>Gordon Danby, John Field, Francis Farley, Emilio Picasso, and Frank </a:t>
            </a:r>
            <a:r>
              <a:rPr lang="en-US" dirty="0" err="1" smtClean="0"/>
              <a:t>Krienen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i="1" dirty="0" smtClean="0"/>
              <a:t>Kneeling, from </a:t>
            </a:r>
            <a:r>
              <a:rPr lang="en-US" i="1" dirty="0" err="1" smtClean="0"/>
              <a:t>left</a:t>
            </a:r>
            <a:r>
              <a:rPr lang="en-US" dirty="0" err="1" smtClean="0"/>
              <a:t>:John</a:t>
            </a:r>
            <a:r>
              <a:rPr lang="en-US" dirty="0" smtClean="0"/>
              <a:t> Bailey, Vernon Hughes and Fred </a:t>
            </a:r>
            <a:r>
              <a:rPr lang="en-US" dirty="0" err="1" smtClean="0"/>
              <a:t>Combley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F070C-4867-7B45-B6E3-9E2753249C27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642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604449" y="6433594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FAFF2475-4952-1442-9CFB-462682A97129}" type="slidenum">
              <a:rPr lang="en-US" sz="1400" smtClean="0">
                <a:solidFill>
                  <a:srgbClr val="FFFFFF"/>
                </a:solidFill>
                <a:latin typeface="Verdana"/>
              </a:rPr>
              <a:t>‹#›</a:t>
            </a:fld>
            <a:endParaRPr lang="en-US" sz="140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6" name="Right Triangle 5"/>
          <p:cNvSpPr/>
          <p:nvPr userDrawn="1"/>
        </p:nvSpPr>
        <p:spPr>
          <a:xfrm>
            <a:off x="460802" y="-27384"/>
            <a:ext cx="396295" cy="576064"/>
          </a:xfrm>
          <a:prstGeom prst="rtTriangl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latin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613859" y="6433594"/>
            <a:ext cx="4956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0A87DCE4-00BF-2B44-A8D4-8BB696A263A8}" type="slidenum">
              <a:rPr lang="en-US" sz="1400" smtClean="0">
                <a:solidFill>
                  <a:schemeClr val="bg1"/>
                </a:solidFill>
                <a:latin typeface="Verdana"/>
              </a:rPr>
              <a:t>‹#›</a:t>
            </a:fld>
            <a:endParaRPr lang="en-US" sz="1400" dirty="0">
              <a:solidFill>
                <a:schemeClr val="bg1"/>
              </a:solidFill>
              <a:latin typeface="Verdan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-71" y="6293417"/>
            <a:ext cx="9332590" cy="612571"/>
            <a:chOff x="-71" y="6293413"/>
            <a:chExt cx="9332590" cy="612571"/>
          </a:xfrm>
        </p:grpSpPr>
        <p:grpSp>
          <p:nvGrpSpPr>
            <p:cNvPr id="12" name="Group 11"/>
            <p:cNvGrpSpPr/>
            <p:nvPr/>
          </p:nvGrpSpPr>
          <p:grpSpPr>
            <a:xfrm>
              <a:off x="-71" y="6300001"/>
              <a:ext cx="4204911" cy="582569"/>
              <a:chOff x="18280" y="6345783"/>
              <a:chExt cx="4204911" cy="561627"/>
            </a:xfrm>
          </p:grpSpPr>
          <p:sp>
            <p:nvSpPr>
              <p:cNvPr id="21" name="Right Triangle 20"/>
              <p:cNvSpPr/>
              <p:nvPr/>
            </p:nvSpPr>
            <p:spPr>
              <a:xfrm>
                <a:off x="3863151" y="6345783"/>
                <a:ext cx="360040" cy="555355"/>
              </a:xfrm>
              <a:prstGeom prst="rtTriangle">
                <a:avLst/>
              </a:prstGeom>
              <a:solidFill>
                <a:srgbClr val="E0562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dirty="0">
                  <a:latin typeface="Verdana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8280" y="6352117"/>
                <a:ext cx="3851991" cy="555293"/>
              </a:xfrm>
              <a:prstGeom prst="rect">
                <a:avLst/>
              </a:prstGeom>
              <a:solidFill>
                <a:srgbClr val="E05629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dirty="0">
                  <a:latin typeface="Verdana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3954265" y="6293414"/>
              <a:ext cx="760285" cy="586226"/>
              <a:chOff x="70822" y="-6350"/>
              <a:chExt cx="760285" cy="565151"/>
            </a:xfrm>
          </p:grpSpPr>
          <p:sp>
            <p:nvSpPr>
              <p:cNvPr id="19" name="Right Triangle 18"/>
              <p:cNvSpPr/>
              <p:nvPr/>
            </p:nvSpPr>
            <p:spPr>
              <a:xfrm rot="10800000">
                <a:off x="70822" y="1"/>
                <a:ext cx="387350" cy="558800"/>
              </a:xfrm>
              <a:prstGeom prst="rtTriangl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dirty="0">
                  <a:latin typeface="Verdana"/>
                </a:endParaRPr>
              </a:p>
            </p:txBody>
          </p:sp>
          <p:sp>
            <p:nvSpPr>
              <p:cNvPr id="20" name="Right Triangle 19"/>
              <p:cNvSpPr/>
              <p:nvPr/>
            </p:nvSpPr>
            <p:spPr>
              <a:xfrm>
                <a:off x="443757" y="-6350"/>
                <a:ext cx="387350" cy="558800"/>
              </a:xfrm>
              <a:prstGeom prst="rtTriangle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dirty="0">
                  <a:latin typeface="Verdana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4426281" y="6293413"/>
              <a:ext cx="4906238" cy="612571"/>
              <a:chOff x="4542564" y="6309781"/>
              <a:chExt cx="4597201" cy="590549"/>
            </a:xfrm>
          </p:grpSpPr>
          <p:sp>
            <p:nvSpPr>
              <p:cNvPr id="17" name="Right Triangle 16"/>
              <p:cNvSpPr/>
              <p:nvPr/>
            </p:nvSpPr>
            <p:spPr>
              <a:xfrm rot="10800000">
                <a:off x="4542564" y="6309781"/>
                <a:ext cx="387350" cy="590549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 dirty="0">
                  <a:latin typeface="Verdana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925681" y="6309781"/>
                <a:ext cx="4214084" cy="57573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800" dirty="0">
                  <a:latin typeface="Helvetica"/>
                  <a:cs typeface="Helvetica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846078" y="6445810"/>
              <a:ext cx="29743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aseline="0" dirty="0" smtClean="0">
                  <a:solidFill>
                    <a:srgbClr val="FFFFFF"/>
                  </a:solidFill>
                  <a:latin typeface="Verdana"/>
                </a:rPr>
                <a:t>HC</a:t>
              </a:r>
              <a:r>
                <a:rPr lang="en-US" sz="1400" baseline="30000" dirty="0" smtClean="0">
                  <a:solidFill>
                    <a:srgbClr val="FFFFFF"/>
                  </a:solidFill>
                  <a:latin typeface="Verdana"/>
                </a:rPr>
                <a:t>2</a:t>
              </a:r>
              <a:r>
                <a:rPr lang="en-US" sz="1400" baseline="0" dirty="0" smtClean="0">
                  <a:solidFill>
                    <a:srgbClr val="FFFFFF"/>
                  </a:solidFill>
                  <a:latin typeface="Verdana"/>
                </a:rPr>
                <a:t>NP : Tenerife Sep 2016 :</a:t>
              </a:r>
              <a:r>
                <a:rPr lang="en-US" sz="1400" dirty="0" smtClean="0">
                  <a:solidFill>
                    <a:srgbClr val="FFFFFF"/>
                  </a:solidFill>
                  <a:latin typeface="Verdana"/>
                </a:rPr>
                <a:t>  p</a:t>
              </a:r>
              <a:endParaRPr lang="en-US" sz="1400" dirty="0">
                <a:solidFill>
                  <a:srgbClr val="FFFFFF"/>
                </a:solidFill>
                <a:latin typeface="Verdana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1" y="-27384"/>
            <a:ext cx="9348155" cy="579834"/>
            <a:chOff x="0" y="-21032"/>
            <a:chExt cx="9137152" cy="579834"/>
          </a:xfrm>
        </p:grpSpPr>
        <p:sp>
          <p:nvSpPr>
            <p:cNvPr id="24" name="Right Triangle 23"/>
            <p:cNvSpPr/>
            <p:nvPr/>
          </p:nvSpPr>
          <p:spPr>
            <a:xfrm>
              <a:off x="0" y="2"/>
              <a:ext cx="387350" cy="558800"/>
            </a:xfrm>
            <a:prstGeom prst="rtTriangle">
              <a:avLst/>
            </a:prstGeom>
            <a:solidFill>
              <a:srgbClr val="E05629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Verdana"/>
              </a:endParaRPr>
            </a:p>
          </p:txBody>
        </p:sp>
        <p:sp>
          <p:nvSpPr>
            <p:cNvPr id="25" name="Right Triangle 24"/>
            <p:cNvSpPr/>
            <p:nvPr/>
          </p:nvSpPr>
          <p:spPr>
            <a:xfrm rot="10800000">
              <a:off x="534371" y="0"/>
              <a:ext cx="387350" cy="558800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Verdana"/>
              </a:endParaRPr>
            </a:p>
          </p:txBody>
        </p:sp>
        <p:sp>
          <p:nvSpPr>
            <p:cNvPr id="26" name="Right Triangle 25"/>
            <p:cNvSpPr/>
            <p:nvPr/>
          </p:nvSpPr>
          <p:spPr>
            <a:xfrm rot="10800000">
              <a:off x="70822" y="1"/>
              <a:ext cx="387350" cy="558800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Verdana"/>
              </a:endParaRPr>
            </a:p>
          </p:txBody>
        </p:sp>
        <p:sp>
          <p:nvSpPr>
            <p:cNvPr id="27" name="Right Triangle 26"/>
            <p:cNvSpPr/>
            <p:nvPr/>
          </p:nvSpPr>
          <p:spPr>
            <a:xfrm>
              <a:off x="450400" y="-21032"/>
              <a:ext cx="387350" cy="576064"/>
            </a:xfrm>
            <a:prstGeom prst="rt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Verdana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14874" y="2584"/>
              <a:ext cx="8222278" cy="5524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en-US" sz="2800" dirty="0">
                <a:latin typeface="Verdana"/>
                <a:cs typeface="Verdana"/>
              </a:endParaRPr>
            </a:p>
          </p:txBody>
        </p:sp>
      </p:grpSp>
      <p:sp>
        <p:nvSpPr>
          <p:cNvPr id="31" name="TextBox 30"/>
          <p:cNvSpPr txBox="1"/>
          <p:nvPr userDrawn="1"/>
        </p:nvSpPr>
        <p:spPr>
          <a:xfrm>
            <a:off x="5160" y="6433125"/>
            <a:ext cx="39458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FFFFFF"/>
                </a:solidFill>
                <a:latin typeface="Verdana"/>
              </a:rPr>
              <a:t>Muon g-2 Experiments </a:t>
            </a:r>
            <a:r>
              <a:rPr lang="en-US" sz="1400" dirty="0" smtClean="0">
                <a:solidFill>
                  <a:srgbClr val="FFFFFF"/>
                </a:solidFill>
                <a:latin typeface="Verdana"/>
              </a:rPr>
              <a:t>: Mark Lancaster</a:t>
            </a:r>
            <a:endParaRPr lang="en-US" sz="1400" dirty="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67544" y="44624"/>
            <a:ext cx="36000" cy="50405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sz="1800" dirty="0">
              <a:latin typeface="Verdana"/>
            </a:endParaRPr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448" y="90629"/>
            <a:ext cx="1609056" cy="4599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hf hdr="0" ftr="0" dt="0"/>
  <p:txStyles>
    <p:titleStyle>
      <a:lvl1pPr algn="ctr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Verdana"/>
          <a:ea typeface="+mn-ea"/>
          <a:cs typeface="Verdana"/>
        </a:defRPr>
      </a:lvl1pPr>
      <a:lvl2pPr marL="457189" indent="0" algn="l" defTabSz="457189" rtl="0" eaLnBrk="1" latinLnBrk="0" hangingPunct="1">
        <a:spcBef>
          <a:spcPct val="20000"/>
        </a:spcBef>
        <a:buFont typeface="Arial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4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4" Type="http://schemas.openxmlformats.org/officeDocument/2006/relationships/image" Target="../media/image37.JPG"/><Relationship Id="rId5" Type="http://schemas.openxmlformats.org/officeDocument/2006/relationships/image" Target="../media/image3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Relationship Id="rId3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tiff"/><Relationship Id="rId4" Type="http://schemas.openxmlformats.org/officeDocument/2006/relationships/image" Target="../media/image5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tiff"/><Relationship Id="rId3" Type="http://schemas.openxmlformats.org/officeDocument/2006/relationships/image" Target="../media/image54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tiff"/><Relationship Id="rId4" Type="http://schemas.openxmlformats.org/officeDocument/2006/relationships/image" Target="../media/image57.tiff"/><Relationship Id="rId5" Type="http://schemas.openxmlformats.org/officeDocument/2006/relationships/image" Target="../media/image58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jpg"/><Relationship Id="rId3" Type="http://schemas.openxmlformats.org/officeDocument/2006/relationships/image" Target="../media/image61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2.jpg"/><Relationship Id="rId5" Type="http://schemas.openxmlformats.org/officeDocument/2006/relationships/image" Target="../media/image63.png"/><Relationship Id="rId6" Type="http://schemas.openxmlformats.org/officeDocument/2006/relationships/image" Target="../media/image64.tiff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5.jpeg"/><Relationship Id="rId5" Type="http://schemas.openxmlformats.org/officeDocument/2006/relationships/image" Target="../media/image66.jpeg"/><Relationship Id="rId6" Type="http://schemas.openxmlformats.org/officeDocument/2006/relationships/image" Target="../media/image67.jpeg"/><Relationship Id="rId7" Type="http://schemas.openxmlformats.org/officeDocument/2006/relationships/image" Target="../media/image68.png"/><Relationship Id="rId8" Type="http://schemas.openxmlformats.org/officeDocument/2006/relationships/image" Target="../media/image69.jpeg"/><Relationship Id="rId9" Type="http://schemas.openxmlformats.org/officeDocument/2006/relationships/image" Target="../media/image70.jpe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jpg"/><Relationship Id="rId3" Type="http://schemas.openxmlformats.org/officeDocument/2006/relationships/image" Target="../media/image80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emf"/><Relationship Id="rId5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16/j.nima.2015.02.028" TargetMode="External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6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tif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4" Type="http://schemas.openxmlformats.org/officeDocument/2006/relationships/tags" Target="../tags/tag4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tiff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-9607" y="2141523"/>
            <a:ext cx="6525825" cy="28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-36510" y="4437144"/>
            <a:ext cx="6525825" cy="28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3" name="図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0" y="1"/>
            <a:ext cx="9289030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521863_10151852147608969_1530307703_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031" y="3284985"/>
            <a:ext cx="9296551" cy="36724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3888" y="-3577"/>
            <a:ext cx="57823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Verdana"/>
                <a:cs typeface="Verdana"/>
              </a:rPr>
              <a:t>Experimental Prospects </a:t>
            </a:r>
          </a:p>
          <a:p>
            <a:r>
              <a:rPr lang="en-US" sz="3600" dirty="0" smtClean="0">
                <a:solidFill>
                  <a:schemeClr val="bg1"/>
                </a:solidFill>
                <a:latin typeface="Verdana"/>
                <a:cs typeface="Verdana"/>
              </a:rPr>
              <a:t>on Muon g-2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3928" y="3447949"/>
            <a:ext cx="487235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Verdana"/>
                <a:cs typeface="Verdana"/>
              </a:rPr>
              <a:t>Mark Lancaster</a:t>
            </a:r>
          </a:p>
          <a:p>
            <a:endParaRPr lang="en-US" sz="2800" dirty="0">
              <a:solidFill>
                <a:schemeClr val="bg1"/>
              </a:solidFill>
              <a:latin typeface="Verdana"/>
              <a:cs typeface="Verdana"/>
            </a:endParaRPr>
          </a:p>
          <a:p>
            <a:r>
              <a:rPr lang="en-US" sz="2800" dirty="0" smtClean="0">
                <a:solidFill>
                  <a:schemeClr val="bg1"/>
                </a:solidFill>
                <a:latin typeface="Verdana"/>
                <a:cs typeface="Verdana"/>
              </a:rPr>
              <a:t>University College London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nl8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695895"/>
            <a:ext cx="4212108" cy="2652592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50" y="666799"/>
            <a:ext cx="4505954" cy="2681688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83568" y="44624"/>
            <a:ext cx="4022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Verdana"/>
                <a:cs typeface="Verdana"/>
              </a:rPr>
              <a:t>FNAL g-2 experiment</a:t>
            </a:r>
            <a:endParaRPr lang="en-US" sz="28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pic>
        <p:nvPicPr>
          <p:cNvPr id="5" name="Picture 4" descr="g-2_BNL-pictur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50" y="3481970"/>
            <a:ext cx="4505954" cy="2627197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09865"/>
            <a:ext cx="4212108" cy="2616938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5339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762000"/>
            <a:ext cx="8568952" cy="532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61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692696"/>
            <a:ext cx="9144000" cy="5400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55576" y="44624"/>
            <a:ext cx="3687228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900" dirty="0">
                <a:solidFill>
                  <a:schemeClr val="bg1"/>
                </a:solidFill>
              </a:rPr>
              <a:t>http://</a:t>
            </a:r>
            <a:r>
              <a:rPr lang="en-US" sz="2900" dirty="0" err="1">
                <a:solidFill>
                  <a:schemeClr val="bg1"/>
                </a:solidFill>
              </a:rPr>
              <a:t>paperscape.org</a:t>
            </a:r>
            <a:r>
              <a:rPr lang="en-US" sz="2900" dirty="0">
                <a:solidFill>
                  <a:schemeClr val="bg1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08817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2696"/>
            <a:ext cx="9144000" cy="5427327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115616" y="4941168"/>
            <a:ext cx="914400" cy="914400"/>
          </a:xfrm>
          <a:prstGeom prst="ellipse">
            <a:avLst/>
          </a:prstGeom>
          <a:noFill/>
          <a:ln w="120650">
            <a:solidFill>
              <a:srgbClr val="1DFA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228184" y="3284984"/>
            <a:ext cx="914400" cy="914400"/>
          </a:xfrm>
          <a:prstGeom prst="ellipse">
            <a:avLst/>
          </a:prstGeom>
          <a:noFill/>
          <a:ln w="120650">
            <a:solidFill>
              <a:srgbClr val="1DFA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147816" y="4933032"/>
            <a:ext cx="914400" cy="914400"/>
          </a:xfrm>
          <a:prstGeom prst="ellipse">
            <a:avLst/>
          </a:prstGeom>
          <a:noFill/>
          <a:ln w="120650">
            <a:solidFill>
              <a:srgbClr val="1DFA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937520" y="3212976"/>
            <a:ext cx="914400" cy="914400"/>
          </a:xfrm>
          <a:prstGeom prst="ellipse">
            <a:avLst/>
          </a:prstGeom>
          <a:noFill/>
          <a:ln w="120650">
            <a:solidFill>
              <a:srgbClr val="1DFA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4624"/>
            <a:ext cx="1609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FNAL g-2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pic>
        <p:nvPicPr>
          <p:cNvPr id="15" name="Picture 14" descr="Untitled-1 (dragged)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283" y="741925"/>
            <a:ext cx="5309296" cy="428299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577679" y="836250"/>
            <a:ext cx="3013716" cy="707886"/>
          </a:xfrm>
          <a:prstGeom prst="rect">
            <a:avLst/>
          </a:prstGeom>
          <a:noFill/>
          <a:ln>
            <a:solidFill>
              <a:srgbClr val="1C28D3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Inject 3.09 GeV muons into 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a storage ring (B = 1.45 T)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4371" y="2528295"/>
            <a:ext cx="3343208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Exploit property that direction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of e</a:t>
            </a:r>
            <a:r>
              <a:rPr lang="en-US" sz="2000" baseline="30000" dirty="0" smtClean="0">
                <a:solidFill>
                  <a:srgbClr val="FF0000"/>
                </a:solidFill>
              </a:rPr>
              <a:t>+</a:t>
            </a:r>
            <a:r>
              <a:rPr lang="en-US" sz="2000" dirty="0" smtClean="0">
                <a:solidFill>
                  <a:srgbClr val="FF0000"/>
                </a:solidFill>
              </a:rPr>
              <a:t> from μ</a:t>
            </a:r>
            <a:r>
              <a:rPr lang="en-US" sz="2000" baseline="30000" dirty="0" smtClean="0">
                <a:solidFill>
                  <a:srgbClr val="FF0000"/>
                </a:solidFill>
              </a:rPr>
              <a:t>+</a:t>
            </a:r>
            <a:r>
              <a:rPr lang="en-US" sz="2000" dirty="0" smtClean="0">
                <a:solidFill>
                  <a:srgbClr val="FF0000"/>
                </a:solidFill>
              </a:rPr>
              <a:t> decay is strongly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correlated with </a:t>
            </a:r>
            <a:r>
              <a:rPr lang="en-US" sz="2000" dirty="0">
                <a:solidFill>
                  <a:srgbClr val="FF0000"/>
                </a:solidFill>
              </a:rPr>
              <a:t>μ</a:t>
            </a:r>
            <a:r>
              <a:rPr lang="en-US" sz="2000" baseline="30000" dirty="0">
                <a:solidFill>
                  <a:srgbClr val="FF0000"/>
                </a:solidFill>
              </a:rPr>
              <a:t>+</a:t>
            </a:r>
            <a:r>
              <a:rPr lang="en-US" sz="2000" dirty="0" smtClean="0">
                <a:solidFill>
                  <a:srgbClr val="FF0000"/>
                </a:solidFill>
              </a:rPr>
              <a:t>  spin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for highest energy e</a:t>
            </a:r>
            <a:r>
              <a:rPr lang="en-US" sz="2000" baseline="30000" dirty="0" smtClean="0">
                <a:solidFill>
                  <a:srgbClr val="FF0000"/>
                </a:solidFill>
              </a:rPr>
              <a:t>+</a:t>
            </a:r>
            <a:endParaRPr lang="en-US" sz="2000" baseline="300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08547" y="5085184"/>
            <a:ext cx="8888399" cy="1107996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24 calorimeters </a:t>
            </a:r>
            <a:r>
              <a:rPr lang="en-US" sz="2200" dirty="0" smtClean="0"/>
              <a:t>and</a:t>
            </a:r>
            <a:r>
              <a:rPr lang="en-US" sz="2200" b="1" dirty="0" smtClean="0">
                <a:solidFill>
                  <a:srgbClr val="0000FF"/>
                </a:solidFill>
              </a:rPr>
              <a:t> </a:t>
            </a:r>
            <a:r>
              <a:rPr lang="en-US" sz="2200" dirty="0" smtClean="0">
                <a:solidFill>
                  <a:srgbClr val="0000FF"/>
                </a:solidFill>
              </a:rPr>
              <a:t>3 straw trackers </a:t>
            </a:r>
            <a:r>
              <a:rPr lang="en-US" sz="2200" dirty="0" smtClean="0">
                <a:solidFill>
                  <a:srgbClr val="000000"/>
                </a:solidFill>
              </a:rPr>
              <a:t>measure </a:t>
            </a:r>
            <a:r>
              <a:rPr lang="en-US" sz="2200" dirty="0" smtClean="0">
                <a:solidFill>
                  <a:srgbClr val="000000"/>
                </a:solidFill>
              </a:rPr>
              <a:t>e</a:t>
            </a:r>
            <a:r>
              <a:rPr lang="en-US" sz="2200" baseline="30000" dirty="0" smtClean="0">
                <a:solidFill>
                  <a:srgbClr val="000000"/>
                </a:solidFill>
              </a:rPr>
              <a:t>+</a:t>
            </a:r>
            <a:r>
              <a:rPr lang="en-US" sz="2200" dirty="0" smtClean="0">
                <a:solidFill>
                  <a:srgbClr val="000000"/>
                </a:solidFill>
              </a:rPr>
              <a:t> for O(1 </a:t>
            </a:r>
            <a:r>
              <a:rPr lang="en-US" sz="2200" dirty="0" err="1" smtClean="0">
                <a:solidFill>
                  <a:srgbClr val="000000"/>
                </a:solidFill>
              </a:rPr>
              <a:t>ms</a:t>
            </a:r>
            <a:r>
              <a:rPr lang="en-US" sz="2200" dirty="0" smtClean="0">
                <a:solidFill>
                  <a:srgbClr val="000000"/>
                </a:solidFill>
              </a:rPr>
              <a:t>) for spills</a:t>
            </a:r>
          </a:p>
          <a:p>
            <a:r>
              <a:rPr lang="en-US" sz="2200" dirty="0">
                <a:solidFill>
                  <a:srgbClr val="000000"/>
                </a:solidFill>
              </a:rPr>
              <a:t>s</a:t>
            </a:r>
            <a:r>
              <a:rPr lang="en-US" sz="2200" dirty="0" smtClean="0">
                <a:solidFill>
                  <a:srgbClr val="000000"/>
                </a:solidFill>
              </a:rPr>
              <a:t>eparated by 10ms</a:t>
            </a:r>
            <a:r>
              <a:rPr lang="en-US" sz="2200" dirty="0" smtClean="0">
                <a:solidFill>
                  <a:srgbClr val="000000"/>
                </a:solidFill>
              </a:rPr>
              <a:t>.</a:t>
            </a:r>
            <a:r>
              <a:rPr lang="en-US" sz="2200" dirty="0">
                <a:solidFill>
                  <a:srgbClr val="0000FF"/>
                </a:solidFill>
              </a:rPr>
              <a:t> </a:t>
            </a:r>
            <a:endParaRPr lang="en-US" sz="2200" dirty="0" smtClean="0">
              <a:solidFill>
                <a:srgbClr val="000000"/>
              </a:solidFill>
            </a:endParaRPr>
          </a:p>
          <a:p>
            <a:r>
              <a:rPr lang="en-US" sz="2200" dirty="0">
                <a:solidFill>
                  <a:srgbClr val="FF0000"/>
                </a:solidFill>
              </a:rPr>
              <a:t>16,000 stored 3.09 GeV </a:t>
            </a:r>
            <a:r>
              <a:rPr lang="en-US" sz="2200" dirty="0" smtClean="0">
                <a:solidFill>
                  <a:srgbClr val="FF0000"/>
                </a:solidFill>
              </a:rPr>
              <a:t>muons from 10</a:t>
            </a:r>
            <a:r>
              <a:rPr lang="en-US" sz="2200" baseline="30000" dirty="0" smtClean="0">
                <a:solidFill>
                  <a:srgbClr val="FF0000"/>
                </a:solidFill>
              </a:rPr>
              <a:t>12</a:t>
            </a:r>
            <a:r>
              <a:rPr lang="en-US" sz="2200" dirty="0" smtClean="0">
                <a:solidFill>
                  <a:srgbClr val="FF0000"/>
                </a:solidFill>
              </a:rPr>
              <a:t> protons per spill.</a:t>
            </a:r>
            <a:endParaRPr lang="en-US" sz="2200" dirty="0" smtClean="0">
              <a:solidFill>
                <a:srgbClr val="00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4932994" y="1430314"/>
            <a:ext cx="2991071" cy="3005832"/>
            <a:chOff x="4932994" y="1430314"/>
            <a:chExt cx="2991071" cy="3005832"/>
          </a:xfrm>
        </p:grpSpPr>
        <p:grpSp>
          <p:nvGrpSpPr>
            <p:cNvPr id="20" name="Group 19"/>
            <p:cNvGrpSpPr/>
            <p:nvPr/>
          </p:nvGrpSpPr>
          <p:grpSpPr>
            <a:xfrm>
              <a:off x="6433076" y="1430314"/>
              <a:ext cx="1467640" cy="1375879"/>
              <a:chOff x="6268990" y="2195345"/>
              <a:chExt cx="1467640" cy="1375879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7290050" y="2753871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7415318" y="3021140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7522422" y="3387921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7074026" y="2498560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6268990" y="2195345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 rot="16200000">
              <a:off x="4887114" y="1482913"/>
              <a:ext cx="1467640" cy="1375879"/>
              <a:chOff x="6268990" y="2195345"/>
              <a:chExt cx="1467640" cy="1375879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7474670" y="3091207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7522422" y="3387921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6943426" y="2410415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6656124" y="2279644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6268990" y="2195345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 rot="10800000">
              <a:off x="4965436" y="3060267"/>
              <a:ext cx="1467640" cy="1375879"/>
              <a:chOff x="6268990" y="2195345"/>
              <a:chExt cx="1467640" cy="1375879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7339793" y="2803164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483810" y="3058476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7522422" y="3387921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619713" y="2266388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6268990" y="2195345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rot="5400000">
              <a:off x="6495195" y="2985090"/>
              <a:ext cx="1516938" cy="1340802"/>
              <a:chOff x="6268990" y="2195345"/>
              <a:chExt cx="1467640" cy="1375879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7201110" y="2685437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415318" y="3021140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7522422" y="3387921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6943426" y="2447646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656124" y="2279644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6268990" y="2195345"/>
                <a:ext cx="214208" cy="18330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 rot="1245376">
            <a:off x="6716737" y="1516505"/>
            <a:ext cx="428416" cy="186447"/>
            <a:chOff x="1174375" y="1917262"/>
            <a:chExt cx="428416" cy="186447"/>
          </a:xfrm>
        </p:grpSpPr>
        <p:sp>
          <p:nvSpPr>
            <p:cNvPr id="46" name="Rectangle 45"/>
            <p:cNvSpPr/>
            <p:nvPr/>
          </p:nvSpPr>
          <p:spPr>
            <a:xfrm>
              <a:off x="1388583" y="1920406"/>
              <a:ext cx="214208" cy="183303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174375" y="1917262"/>
              <a:ext cx="214208" cy="183303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rot="12811375">
            <a:off x="5379943" y="3963843"/>
            <a:ext cx="428416" cy="186447"/>
            <a:chOff x="1174375" y="1917262"/>
            <a:chExt cx="428416" cy="186447"/>
          </a:xfrm>
        </p:grpSpPr>
        <p:sp>
          <p:nvSpPr>
            <p:cNvPr id="49" name="Rectangle 48"/>
            <p:cNvSpPr/>
            <p:nvPr/>
          </p:nvSpPr>
          <p:spPr>
            <a:xfrm>
              <a:off x="1388583" y="1920406"/>
              <a:ext cx="214208" cy="183303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174375" y="1917262"/>
              <a:ext cx="214208" cy="183303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rot="8330932">
            <a:off x="5359288" y="1746731"/>
            <a:ext cx="428416" cy="186447"/>
            <a:chOff x="1174375" y="1917262"/>
            <a:chExt cx="428416" cy="186447"/>
          </a:xfrm>
        </p:grpSpPr>
        <p:sp>
          <p:nvSpPr>
            <p:cNvPr id="52" name="Rectangle 51"/>
            <p:cNvSpPr/>
            <p:nvPr/>
          </p:nvSpPr>
          <p:spPr>
            <a:xfrm>
              <a:off x="1388583" y="1920406"/>
              <a:ext cx="214208" cy="183303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174375" y="1917262"/>
              <a:ext cx="214208" cy="183303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978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9036496" cy="54687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44624"/>
            <a:ext cx="28200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BNL calorimeters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493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5" b="-212"/>
          <a:stretch/>
        </p:blipFill>
        <p:spPr bwMode="auto">
          <a:xfrm>
            <a:off x="1907704" y="1196752"/>
            <a:ext cx="5410200" cy="4932633"/>
          </a:xfrm>
          <a:prstGeom prst="rect">
            <a:avLst/>
          </a:prstGeom>
          <a:noFill/>
          <a:ln w="38100" cmpd="sng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88704" y="795385"/>
            <a:ext cx="4965700" cy="4318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=""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=""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=""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 bwMode="auto">
          <a:xfrm>
            <a:off x="7165504" y="1723961"/>
            <a:ext cx="1752600" cy="22698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1050" dirty="0">
                <a:solidFill>
                  <a:schemeClr val="tx1"/>
                </a:solidFill>
              </a:rPr>
              <a:t>    </a:t>
            </a:r>
            <a:r>
              <a:rPr lang="en-US" sz="1050" b="0" dirty="0">
                <a:solidFill>
                  <a:schemeClr val="tx1"/>
                </a:solidFill>
              </a:rPr>
              <a:t>0 – 100 </a:t>
            </a:r>
            <a:r>
              <a:rPr lang="en-US" sz="1050" b="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1050" b="0" dirty="0" err="1" smtClean="0">
                <a:solidFill>
                  <a:schemeClr val="tx1"/>
                </a:solidFill>
              </a:rPr>
              <a:t>s</a:t>
            </a:r>
            <a:endParaRPr lang="en-US" sz="105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sz="1050" b="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en-US" sz="1050" b="0" dirty="0" smtClean="0">
                <a:solidFill>
                  <a:schemeClr val="tx1"/>
                </a:solidFill>
              </a:rPr>
              <a:t>100 </a:t>
            </a:r>
            <a:r>
              <a:rPr lang="en-US" sz="1050" b="0" dirty="0">
                <a:solidFill>
                  <a:schemeClr val="tx1"/>
                </a:solidFill>
              </a:rPr>
              <a:t>– 200 </a:t>
            </a:r>
            <a:r>
              <a:rPr lang="en-US" sz="1050" b="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1050" b="0" dirty="0" err="1" smtClean="0">
                <a:solidFill>
                  <a:schemeClr val="tx1"/>
                </a:solidFill>
              </a:rPr>
              <a:t>s</a:t>
            </a:r>
            <a:endParaRPr lang="en-US" sz="105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sz="1050" b="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en-US" sz="1050" b="0" dirty="0" smtClean="0">
                <a:solidFill>
                  <a:schemeClr val="tx1"/>
                </a:solidFill>
              </a:rPr>
              <a:t>200 </a:t>
            </a:r>
            <a:r>
              <a:rPr lang="en-US" sz="1050" b="0" dirty="0">
                <a:solidFill>
                  <a:schemeClr val="tx1"/>
                </a:solidFill>
              </a:rPr>
              <a:t>– 300 </a:t>
            </a:r>
            <a:r>
              <a:rPr lang="en-US" sz="1050" b="0" dirty="0" err="1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1050" b="0" dirty="0" err="1">
                <a:solidFill>
                  <a:schemeClr val="tx1"/>
                </a:solidFill>
              </a:rPr>
              <a:t>s</a:t>
            </a:r>
            <a:endParaRPr lang="en-US" sz="105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sz="1050" b="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en-US" sz="1050" b="0" dirty="0" smtClean="0">
                <a:solidFill>
                  <a:schemeClr val="tx1"/>
                </a:solidFill>
              </a:rPr>
              <a:t>300 </a:t>
            </a:r>
            <a:r>
              <a:rPr lang="en-US" sz="1050" b="0" dirty="0">
                <a:solidFill>
                  <a:schemeClr val="tx1"/>
                </a:solidFill>
              </a:rPr>
              <a:t>– 400 </a:t>
            </a:r>
            <a:r>
              <a:rPr lang="en-US" sz="1050" b="0" dirty="0" err="1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1050" b="0" dirty="0" err="1">
                <a:solidFill>
                  <a:schemeClr val="tx1"/>
                </a:solidFill>
              </a:rPr>
              <a:t>s</a:t>
            </a:r>
            <a:endParaRPr lang="en-US" sz="105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sz="1050" b="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en-US" sz="1050" b="0" dirty="0" smtClean="0">
                <a:solidFill>
                  <a:schemeClr val="tx1"/>
                </a:solidFill>
              </a:rPr>
              <a:t>400 </a:t>
            </a:r>
            <a:r>
              <a:rPr lang="en-US" sz="1050" b="0" dirty="0">
                <a:solidFill>
                  <a:schemeClr val="tx1"/>
                </a:solidFill>
              </a:rPr>
              <a:t>– 500 </a:t>
            </a:r>
            <a:r>
              <a:rPr lang="en-US" sz="1050" b="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1050" b="0" dirty="0" err="1" smtClean="0">
                <a:solidFill>
                  <a:schemeClr val="tx1"/>
                </a:solidFill>
              </a:rPr>
              <a:t>s</a:t>
            </a:r>
            <a:endParaRPr lang="en-US" sz="105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sz="1200" b="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en-US" sz="1050" b="0" dirty="0" smtClean="0">
                <a:solidFill>
                  <a:schemeClr val="tx1"/>
                </a:solidFill>
              </a:rPr>
              <a:t>500 </a:t>
            </a:r>
            <a:r>
              <a:rPr lang="en-US" sz="1050" b="0" dirty="0">
                <a:solidFill>
                  <a:schemeClr val="tx1"/>
                </a:solidFill>
              </a:rPr>
              <a:t>– 600 </a:t>
            </a:r>
            <a:r>
              <a:rPr lang="en-US" sz="1050" b="0" dirty="0" err="1" smtClean="0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1050" b="0" dirty="0" err="1" smtClean="0">
                <a:solidFill>
                  <a:schemeClr val="tx1"/>
                </a:solidFill>
              </a:rPr>
              <a:t>s</a:t>
            </a:r>
            <a:endParaRPr lang="en-US" sz="700" b="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endParaRPr lang="en-US" sz="1200" b="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en-US" sz="1050" b="0" dirty="0" smtClean="0">
                <a:solidFill>
                  <a:schemeClr val="tx1"/>
                </a:solidFill>
              </a:rPr>
              <a:t>600 </a:t>
            </a:r>
            <a:r>
              <a:rPr lang="en-US" sz="1050" b="0" dirty="0">
                <a:solidFill>
                  <a:schemeClr val="tx1"/>
                </a:solidFill>
              </a:rPr>
              <a:t>– 700 </a:t>
            </a:r>
            <a:r>
              <a:rPr lang="en-US" sz="1050" b="0" dirty="0" err="1">
                <a:solidFill>
                  <a:schemeClr val="tx1"/>
                </a:solidFill>
                <a:latin typeface="Symbol" charset="2"/>
                <a:cs typeface="Symbol" charset="2"/>
              </a:rPr>
              <a:t>m</a:t>
            </a:r>
            <a:r>
              <a:rPr lang="en-US" sz="1050" b="0" dirty="0" err="1">
                <a:solidFill>
                  <a:schemeClr val="tx1"/>
                </a:solidFill>
              </a:rPr>
              <a:t>s</a:t>
            </a:r>
            <a:endParaRPr lang="en-US" sz="1050" b="0" dirty="0">
              <a:solidFill>
                <a:schemeClr val="tx1"/>
              </a:solidFill>
            </a:endParaRPr>
          </a:p>
        </p:txBody>
      </p:sp>
      <p:pic>
        <p:nvPicPr>
          <p:cNvPr id="9" name="Picture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4624" y="2624185"/>
            <a:ext cx="2011680" cy="304800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="" xmlns:a14="http://schemas.microsoft.com/office/drawing/2010/main">
                <a:pattFill prst="pct5">
                  <a:fgClr>
                    <a:srgbClr val="FFFFFF">
                      <a:alpha val="0"/>
                    </a:srgbClr>
                  </a:fgClr>
                  <a:bgClr>
                    <a:srgbClr val="FFFFFF">
                      <a:alpha val="0"/>
                    </a:srgbClr>
                  </a:bgClr>
                </a:patt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=""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=""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92451" y="0"/>
            <a:ext cx="29851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Verdana"/>
                <a:cs typeface="Verdana"/>
              </a:rPr>
              <a:t>The Wiggle Plot</a:t>
            </a:r>
            <a:endParaRPr lang="en-US" sz="28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850" y="3821299"/>
            <a:ext cx="19944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Need </a:t>
            </a:r>
            <a:r>
              <a:rPr lang="en-US" sz="2000" dirty="0" err="1" smtClean="0">
                <a:solidFill>
                  <a:srgbClr val="FF0000"/>
                </a:solidFill>
                <a:latin typeface="Verdana"/>
                <a:cs typeface="Verdana"/>
              </a:rPr>
              <a:t>appro</a:t>
            </a:r>
            <a:r>
              <a:rPr lang="en-US" sz="2000" dirty="0" err="1" smtClean="0">
                <a:solidFill>
                  <a:srgbClr val="FF0000"/>
                </a:solidFill>
                <a:latin typeface="Verdana"/>
                <a:cs typeface="Verdana"/>
              </a:rPr>
              <a:t>x</a:t>
            </a:r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 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100B muons !</a:t>
            </a:r>
            <a:endParaRPr lang="en-US" sz="2000" dirty="0" smtClean="0">
              <a:solidFill>
                <a:srgbClr val="FF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70529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3568" y="44624"/>
            <a:ext cx="1669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The Move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pic>
        <p:nvPicPr>
          <p:cNvPr id="3" name="Picture 2" descr="g-2_MoveMap_US-med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45" y="3243567"/>
            <a:ext cx="3880884" cy="2919275"/>
          </a:xfrm>
          <a:prstGeom prst="rect">
            <a:avLst/>
          </a:prstGeom>
        </p:spPr>
      </p:pic>
      <p:pic>
        <p:nvPicPr>
          <p:cNvPr id="4" name="Picture 3" descr="Untitled-1 (dragged)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488" y="3243567"/>
            <a:ext cx="4722578" cy="3071978"/>
          </a:xfrm>
          <a:prstGeom prst="rect">
            <a:avLst/>
          </a:prstGeom>
        </p:spPr>
      </p:pic>
      <p:pic>
        <p:nvPicPr>
          <p:cNvPr id="5" name="Picture 4" descr="BMvblGiCMAAptEs.jpg_larg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9" y="612027"/>
            <a:ext cx="8929247" cy="245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43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-2_Ring_Move_Wednesday-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367" y="3636213"/>
            <a:ext cx="4424032" cy="2519979"/>
          </a:xfrm>
          <a:prstGeom prst="rect">
            <a:avLst/>
          </a:prstGeom>
        </p:spPr>
      </p:pic>
      <p:pic>
        <p:nvPicPr>
          <p:cNvPr id="3" name="Picture 2" descr="1017736_10151576228062424_1983108006_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367" y="768653"/>
            <a:ext cx="4424032" cy="2747242"/>
          </a:xfrm>
          <a:prstGeom prst="rect">
            <a:avLst/>
          </a:prstGeom>
        </p:spPr>
      </p:pic>
      <p:pic>
        <p:nvPicPr>
          <p:cNvPr id="4" name="Picture 3" descr="DSCF006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21" y="3648060"/>
            <a:ext cx="4188358" cy="2497581"/>
          </a:xfrm>
          <a:prstGeom prst="rect">
            <a:avLst/>
          </a:prstGeom>
        </p:spPr>
      </p:pic>
      <p:pic>
        <p:nvPicPr>
          <p:cNvPr id="5" name="Picture 4" descr="photo-x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40970" y="45289"/>
            <a:ext cx="2747243" cy="41939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44624"/>
            <a:ext cx="16692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The Move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6660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605566" y="-400110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>
              <a:latin typeface="Verdana"/>
              <a:cs typeface="Verdana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83568" y="9264"/>
            <a:ext cx="590418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  <a:latin typeface="Verdana"/>
                <a:cs typeface="Verdana"/>
              </a:rPr>
              <a:t>Long Live The Risk-Register </a:t>
            </a:r>
            <a:endParaRPr lang="en-US" sz="3200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2400" y="773112"/>
            <a:ext cx="1846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200" dirty="0">
              <a:latin typeface="Verdan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7143" y="2232952"/>
            <a:ext cx="1147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ENERGY 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FRONTIER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9" name="Picture 28" descr="latex-imag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09" y="2477655"/>
            <a:ext cx="1193800" cy="304800"/>
          </a:xfrm>
          <a:prstGeom prst="rect">
            <a:avLst/>
          </a:prstGeom>
        </p:spPr>
      </p:pic>
      <p:pic>
        <p:nvPicPr>
          <p:cNvPr id="7" name="Picture 6" descr="Ring-lightni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" y="862234"/>
            <a:ext cx="8624229" cy="5086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82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4704"/>
            <a:ext cx="7240612" cy="49273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8081" y="-27384"/>
            <a:ext cx="8915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smtClean="0">
                <a:solidFill>
                  <a:schemeClr val="bg1"/>
                </a:solidFill>
                <a:latin typeface="Helvetica"/>
                <a:cs typeface="Helvetica"/>
              </a:rPr>
              <a:t>Aim</a:t>
            </a:r>
            <a:endParaRPr lang="en-US" sz="32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0026" y="1619508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Gill Sans MT"/>
                <a:cs typeface="Gill Sans MT"/>
              </a:rPr>
              <a:t>0.14 ppm</a:t>
            </a:r>
            <a:endParaRPr lang="en-US" b="1" dirty="0">
              <a:solidFill>
                <a:schemeClr val="bg1"/>
              </a:solidFill>
              <a:latin typeface="Gill Sans MT"/>
              <a:cs typeface="Gill Sans M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1202" y="2348880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Gill Sans MT"/>
                <a:cs typeface="Gill Sans MT"/>
              </a:rPr>
              <a:t>0.54 </a:t>
            </a:r>
            <a:r>
              <a:rPr lang="en-US" b="1" dirty="0" smtClean="0">
                <a:solidFill>
                  <a:schemeClr val="bg1"/>
                </a:solidFill>
                <a:latin typeface="Gill Sans MT"/>
                <a:cs typeface="Gill Sans MT"/>
              </a:rPr>
              <a:t>ppm</a:t>
            </a:r>
            <a:endParaRPr lang="en-US" b="1" dirty="0">
              <a:solidFill>
                <a:schemeClr val="bg1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80559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6"/>
            <a:ext cx="5688632" cy="5478321"/>
          </a:xfrm>
          <a:prstGeom prst="rect">
            <a:avLst/>
          </a:prstGeom>
        </p:spPr>
      </p:pic>
      <p:pic>
        <p:nvPicPr>
          <p:cNvPr id="3" name="Picture 2" descr="Screen Shot 2015-04-17 at 12.50.5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972" y="719195"/>
            <a:ext cx="3136524" cy="5451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9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851920" y="2340675"/>
            <a:ext cx="5255104" cy="913852"/>
            <a:chOff x="387350" y="3896053"/>
            <a:chExt cx="8468863" cy="1409660"/>
          </a:xfrm>
        </p:grpSpPr>
        <p:pic>
          <p:nvPicPr>
            <p:cNvPr id="3" name="Picture 2" descr="latex-image-1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350" y="4347851"/>
              <a:ext cx="8468863" cy="397281"/>
            </a:xfrm>
            <a:prstGeom prst="rect">
              <a:avLst/>
            </a:prstGeom>
          </p:spPr>
        </p:pic>
        <p:pic>
          <p:nvPicPr>
            <p:cNvPr id="4" name="Picture 3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6334" y="4921567"/>
              <a:ext cx="4141571" cy="384146"/>
            </a:xfrm>
            <a:prstGeom prst="rect">
              <a:avLst/>
            </a:prstGeom>
          </p:spPr>
        </p:pic>
        <p:pic>
          <p:nvPicPr>
            <p:cNvPr id="5" name="Picture 4" descr="latex-image-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3934" y="3896053"/>
              <a:ext cx="2395523" cy="283680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683568" y="9264"/>
            <a:ext cx="439194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  <a:latin typeface="Verdana"/>
                <a:cs typeface="Verdana"/>
              </a:rPr>
              <a:t>FNAL Improvements</a:t>
            </a:r>
            <a:endParaRPr lang="en-US" sz="3200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44508" y="1005785"/>
            <a:ext cx="8981108" cy="5201166"/>
            <a:chOff x="203200" y="901700"/>
            <a:chExt cx="8981108" cy="5201166"/>
          </a:xfrm>
        </p:grpSpPr>
        <p:sp>
          <p:nvSpPr>
            <p:cNvPr id="8" name="Rectangle 7"/>
            <p:cNvSpPr/>
            <p:nvPr/>
          </p:nvSpPr>
          <p:spPr>
            <a:xfrm>
              <a:off x="203200" y="2051924"/>
              <a:ext cx="3441700" cy="4050942"/>
            </a:xfrm>
            <a:prstGeom prst="rect">
              <a:avLst/>
            </a:prstGeom>
            <a:solidFill>
              <a:srgbClr val="FB9E0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03200" y="901700"/>
              <a:ext cx="6172200" cy="850900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54997" y="1167368"/>
              <a:ext cx="1942960" cy="36933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More μ per proton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3808" y="5044996"/>
              <a:ext cx="3115156" cy="646331"/>
            </a:xfrm>
            <a:prstGeom prst="rect">
              <a:avLst/>
            </a:prstGeom>
            <a:solidFill>
              <a:srgbClr val="AE6819"/>
            </a:solidFill>
            <a:ln w="28575" cmpd="sng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Improved modeling of beam </a:t>
              </a:r>
            </a:p>
            <a:p>
              <a:r>
                <a:rPr lang="en-US" dirty="0" smtClean="0"/>
                <a:t>&amp; detectors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51646" y="1167368"/>
              <a:ext cx="1651489" cy="369332"/>
            </a:xfrm>
            <a:prstGeom prst="rect">
              <a:avLst/>
            </a:prstGeom>
            <a:solidFill>
              <a:srgbClr val="A6A6A6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Lower inst. rate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757611" y="1167368"/>
              <a:ext cx="1326004" cy="369332"/>
            </a:xfrm>
            <a:prstGeom prst="rect">
              <a:avLst/>
            </a:prstGeom>
            <a:solidFill>
              <a:srgbClr val="A6A6A6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Fewer </a:t>
              </a:r>
              <a:r>
                <a:rPr lang="en-US" dirty="0" err="1" smtClean="0"/>
                <a:t>pions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888430" y="1002268"/>
              <a:ext cx="2121093" cy="646331"/>
            </a:xfrm>
            <a:prstGeom prst="rect">
              <a:avLst/>
            </a:prstGeom>
            <a:solidFill>
              <a:srgbClr val="0000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Unique capabilities</a:t>
              </a:r>
            </a:p>
            <a:p>
              <a:r>
                <a:rPr lang="en-US" dirty="0" smtClean="0">
                  <a:solidFill>
                    <a:srgbClr val="FFFFFF"/>
                  </a:solidFill>
                </a:rPr>
                <a:t>of FNAL accelerators</a:t>
              </a: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53808" y="2236590"/>
              <a:ext cx="3115156" cy="369332"/>
            </a:xfrm>
            <a:prstGeom prst="rect">
              <a:avLst/>
            </a:prstGeom>
            <a:solidFill>
              <a:srgbClr val="AE6819"/>
            </a:solidFill>
            <a:ln w="28575" cmpd="sng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Improved detectors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3808" y="4029417"/>
              <a:ext cx="3115156" cy="646331"/>
            </a:xfrm>
            <a:prstGeom prst="rect">
              <a:avLst/>
            </a:prstGeom>
            <a:solidFill>
              <a:srgbClr val="AE6819"/>
            </a:solidFill>
            <a:ln w="28575" cmpd="sng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Improved field uniformity, field</a:t>
              </a:r>
            </a:p>
            <a:p>
              <a:r>
                <a:rPr lang="en-US" dirty="0" smtClean="0"/>
                <a:t>measurement &amp; calibration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3808" y="3020262"/>
              <a:ext cx="3115156" cy="646331"/>
            </a:xfrm>
            <a:prstGeom prst="rect">
              <a:avLst/>
            </a:prstGeom>
            <a:solidFill>
              <a:srgbClr val="AE6819"/>
            </a:solidFill>
            <a:ln w="28575" cmpd="sng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Improved stored muon </a:t>
              </a:r>
            </a:p>
            <a:p>
              <a:r>
                <a:rPr lang="en-US" dirty="0" smtClean="0"/>
                <a:t>beam dynamics</a:t>
              </a:r>
              <a:endParaRPr lang="en-US" dirty="0"/>
            </a:p>
          </p:txBody>
        </p:sp>
        <p:sp>
          <p:nvSpPr>
            <p:cNvPr id="18" name="Left Arrow 17"/>
            <p:cNvSpPr/>
            <p:nvPr/>
          </p:nvSpPr>
          <p:spPr>
            <a:xfrm>
              <a:off x="6151830" y="1181416"/>
              <a:ext cx="723900" cy="355284"/>
            </a:xfrm>
            <a:prstGeom prst="leftArrow">
              <a:avLst/>
            </a:prstGeom>
            <a:gradFill>
              <a:gsLst>
                <a:gs pos="66000">
                  <a:srgbClr val="0000FF"/>
                </a:gs>
                <a:gs pos="29000">
                  <a:srgbClr val="FFFF00"/>
                </a:gs>
              </a:gsLst>
              <a:lin ang="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Left Arrow 18"/>
            <p:cNvSpPr/>
            <p:nvPr/>
          </p:nvSpPr>
          <p:spPr>
            <a:xfrm>
              <a:off x="3554796" y="4176278"/>
              <a:ext cx="1820997" cy="868718"/>
            </a:xfrm>
            <a:prstGeom prst="leftArrow">
              <a:avLst/>
            </a:prstGeom>
            <a:gradFill flip="none" rotWithShape="1">
              <a:gsLst>
                <a:gs pos="85000">
                  <a:srgbClr val="FF0000"/>
                </a:gs>
                <a:gs pos="38000">
                  <a:srgbClr val="F28A18"/>
                </a:gs>
              </a:gsLst>
              <a:lin ang="0" scaled="1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65897" y="3494280"/>
              <a:ext cx="3718411" cy="1938992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</a:rPr>
                <a:t>New / improved technologies</a:t>
              </a:r>
            </a:p>
            <a:p>
              <a:endParaRPr lang="en-US" sz="2000" dirty="0" smtClean="0">
                <a:solidFill>
                  <a:schemeClr val="bg1"/>
                </a:solidFill>
              </a:endParaRPr>
            </a:p>
            <a:p>
              <a:r>
                <a:rPr lang="en-US" sz="2000" dirty="0" smtClean="0">
                  <a:solidFill>
                    <a:schemeClr val="bg1"/>
                  </a:solidFill>
                </a:rPr>
                <a:t>Additional collaborators</a:t>
              </a:r>
            </a:p>
            <a:p>
              <a:endParaRPr lang="en-US" sz="2000" dirty="0">
                <a:solidFill>
                  <a:schemeClr val="bg1"/>
                </a:solidFill>
              </a:endParaRPr>
            </a:p>
            <a:p>
              <a:r>
                <a:rPr lang="en-US" sz="2000" dirty="0">
                  <a:solidFill>
                    <a:schemeClr val="bg1"/>
                  </a:solidFill>
                </a:rPr>
                <a:t>B</a:t>
              </a:r>
              <a:r>
                <a:rPr lang="en-US" sz="2000" dirty="0" smtClean="0">
                  <a:solidFill>
                    <a:schemeClr val="bg1"/>
                  </a:solidFill>
                </a:rPr>
                <a:t>uilding on wealth of experience</a:t>
              </a:r>
            </a:p>
            <a:p>
              <a:r>
                <a:rPr lang="en-US" sz="2000" dirty="0" smtClean="0">
                  <a:solidFill>
                    <a:schemeClr val="bg1"/>
                  </a:solidFill>
                </a:rPr>
                <a:t>from BNL E821 &amp; other </a:t>
              </a:r>
              <a:r>
                <a:rPr lang="en-US" sz="2000" dirty="0" err="1" smtClean="0">
                  <a:solidFill>
                    <a:schemeClr val="bg1"/>
                  </a:solidFill>
                </a:rPr>
                <a:t>expts</a:t>
              </a:r>
              <a:r>
                <a:rPr lang="en-US" sz="2000" dirty="0" smtClean="0">
                  <a:solidFill>
                    <a:schemeClr val="bg1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1399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090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25560" y="3604954"/>
            <a:ext cx="670376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Verdana"/>
                <a:cs typeface="Verdana"/>
              </a:rPr>
              <a:t>g</a:t>
            </a:r>
            <a:r>
              <a:rPr lang="en-US" sz="2000" b="1" dirty="0" smtClean="0">
                <a:solidFill>
                  <a:schemeClr val="bg1"/>
                </a:solidFill>
                <a:latin typeface="Verdana"/>
                <a:cs typeface="Verdana"/>
              </a:rPr>
              <a:t>-2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732240" y="3479469"/>
            <a:ext cx="963725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/>
                <a:cs typeface="Verdana"/>
              </a:rPr>
              <a:t>Mu2e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23747" y="116632"/>
            <a:ext cx="6728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Verdana"/>
                <a:cs typeface="Verdana"/>
              </a:rPr>
              <a:t>Accelerator modifications mostly complete at FNAL</a:t>
            </a:r>
          </a:p>
        </p:txBody>
      </p:sp>
      <p:sp>
        <p:nvSpPr>
          <p:cNvPr id="6" name="Oval 5"/>
          <p:cNvSpPr/>
          <p:nvPr/>
        </p:nvSpPr>
        <p:spPr>
          <a:xfrm>
            <a:off x="1763688" y="2780928"/>
            <a:ext cx="2448272" cy="288032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2734563"/>
            <a:ext cx="5760132" cy="432048"/>
          </a:xfrm>
          <a:prstGeom prst="ellipse">
            <a:avLst/>
          </a:prstGeom>
          <a:solidFill>
            <a:srgbClr val="FFFF00">
              <a:alpha val="50000"/>
            </a:srgb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27984" y="1654867"/>
            <a:ext cx="1220206" cy="307777"/>
          </a:xfrm>
          <a:prstGeom prst="rect">
            <a:avLst/>
          </a:prstGeom>
          <a:solidFill>
            <a:srgbClr val="0E1CFF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Verdana"/>
                <a:cs typeface="Verdana"/>
              </a:rPr>
              <a:t>RECYCLER</a:t>
            </a:r>
            <a:endParaRPr lang="en-US" sz="1400" b="1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03848" y="1897323"/>
            <a:ext cx="1224136" cy="994079"/>
          </a:xfrm>
          <a:prstGeom prst="straightConnector1">
            <a:avLst/>
          </a:prstGeom>
          <a:ln w="44450">
            <a:solidFill>
              <a:srgbClr val="0E1C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391065" y="5301208"/>
            <a:ext cx="1061255" cy="490024"/>
          </a:xfrm>
          <a:prstGeom prst="straightConnector1">
            <a:avLst/>
          </a:prstGeom>
          <a:ln w="44450">
            <a:solidFill>
              <a:srgbClr val="0E1C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473652" y="4998786"/>
            <a:ext cx="1140056" cy="307777"/>
          </a:xfrm>
          <a:prstGeom prst="rect">
            <a:avLst/>
          </a:prstGeom>
          <a:solidFill>
            <a:srgbClr val="0E1CFF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Verdana"/>
                <a:cs typeface="Verdana"/>
              </a:rPr>
              <a:t>BOOSTER</a:t>
            </a:r>
            <a:endParaRPr lang="en-US" sz="1400" b="1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3747" y="3601428"/>
            <a:ext cx="978153" cy="307777"/>
          </a:xfrm>
          <a:prstGeom prst="rect">
            <a:avLst/>
          </a:prstGeom>
          <a:solidFill>
            <a:srgbClr val="0E1CFF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Verdana"/>
                <a:cs typeface="Verdana"/>
              </a:rPr>
              <a:t>TARGET</a:t>
            </a:r>
            <a:endParaRPr lang="en-US" sz="1400" b="1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22096" y="3543399"/>
            <a:ext cx="1265090" cy="523220"/>
          </a:xfrm>
          <a:prstGeom prst="rect">
            <a:avLst/>
          </a:prstGeom>
          <a:solidFill>
            <a:srgbClr val="0E1C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Verdana"/>
                <a:cs typeface="Verdana"/>
              </a:rPr>
              <a:t>DELIVERY 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Verdana"/>
                <a:cs typeface="Verdana"/>
              </a:rPr>
              <a:t>RING</a:t>
            </a:r>
            <a:endParaRPr lang="en-US" sz="1400" b="1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078106" y="4199902"/>
            <a:ext cx="1125742" cy="93194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88041">
            <a:off x="2078106" y="4320077"/>
            <a:ext cx="933269" cy="307777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Verdana"/>
                <a:cs typeface="Verdana"/>
              </a:rPr>
              <a:t>MUONS</a:t>
            </a:r>
            <a:endParaRPr lang="en-US" sz="1400" b="1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0771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932040" y="1916832"/>
            <a:ext cx="4009336" cy="4040095"/>
            <a:chOff x="387350" y="775290"/>
            <a:chExt cx="7393367" cy="4277973"/>
          </a:xfrm>
        </p:grpSpPr>
        <p:pic>
          <p:nvPicPr>
            <p:cNvPr id="3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07"/>
            <a:stretch/>
          </p:blipFill>
          <p:spPr bwMode="auto">
            <a:xfrm>
              <a:off x="387350" y="775290"/>
              <a:ext cx="7393367" cy="4277973"/>
            </a:xfrm>
            <a:prstGeom prst="rect">
              <a:avLst/>
            </a:prstGeom>
            <a:effectLst>
              <a:outerShdw blurRad="50800" dist="38100" dir="2700000" sx="101000" sy="101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387350" y="776860"/>
              <a:ext cx="4591270" cy="346861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i="1" dirty="0" smtClean="0">
                  <a:solidFill>
                    <a:schemeClr val="bg1"/>
                  </a:solidFill>
                </a:rPr>
                <a:t>AP30 Delivery Beamline</a:t>
              </a:r>
              <a:endParaRPr lang="en-US" b="1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5" name="Picture 4" descr="IMG_1083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4864"/>
            <a:ext cx="4440493" cy="3330370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2225261"/>
            <a:ext cx="268099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chemeClr val="bg1"/>
                </a:solidFill>
              </a:rPr>
              <a:t>Beam Quads Into g-2 Ring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854262"/>
            <a:ext cx="6570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Beam infrastructure 90% complete</a:t>
            </a:r>
          </a:p>
          <a:p>
            <a:r>
              <a:rPr lang="en-US" sz="2000" dirty="0" smtClean="0">
                <a:latin typeface="Verdana"/>
                <a:cs typeface="Verdana"/>
              </a:rPr>
              <a:t>First beams (low muon intensity) from April 2017</a:t>
            </a:r>
            <a:endParaRPr lang="en-US" sz="2000" dirty="0" smtClean="0">
              <a:latin typeface="Verdana"/>
              <a:cs typeface="Verdan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44624"/>
            <a:ext cx="1771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Beamlines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95956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334635" y="1017784"/>
            <a:ext cx="6723657" cy="4258952"/>
            <a:chOff x="1184272" y="1770500"/>
            <a:chExt cx="6723657" cy="4258952"/>
          </a:xfrm>
        </p:grpSpPr>
        <p:cxnSp>
          <p:nvCxnSpPr>
            <p:cNvPr id="3" name="Straight Connector 2"/>
            <p:cNvCxnSpPr/>
            <p:nvPr/>
          </p:nvCxnSpPr>
          <p:spPr>
            <a:xfrm flipH="1">
              <a:off x="4411752" y="2401168"/>
              <a:ext cx="84666" cy="89017"/>
            </a:xfrm>
            <a:prstGeom prst="line">
              <a:avLst/>
            </a:prstGeom>
            <a:ln w="3175" cmpd="sng"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1184272" y="1770500"/>
              <a:ext cx="6723657" cy="4258952"/>
              <a:chOff x="-415991" y="1770500"/>
              <a:chExt cx="6723657" cy="4258952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-415991" y="1770500"/>
                <a:ext cx="6723657" cy="4258952"/>
                <a:chOff x="-415991" y="1770500"/>
                <a:chExt cx="6723657" cy="4258952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566222" y="2274293"/>
                  <a:ext cx="3748160" cy="3755159"/>
                  <a:chOff x="2301788" y="1185332"/>
                  <a:chExt cx="3921211" cy="3928534"/>
                </a:xfrm>
              </p:grpSpPr>
              <p:sp>
                <p:nvSpPr>
                  <p:cNvPr id="24" name="Oval 23"/>
                  <p:cNvSpPr/>
                  <p:nvPr/>
                </p:nvSpPr>
                <p:spPr>
                  <a:xfrm>
                    <a:off x="2301788" y="1219200"/>
                    <a:ext cx="3921211" cy="3894666"/>
                  </a:xfrm>
                  <a:prstGeom prst="ellipse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 w="3175" cmpd="sng">
                        <a:noFill/>
                      </a:ln>
                    </a:endParaRPr>
                  </a:p>
                </p:txBody>
              </p:sp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2386458" y="1185332"/>
                    <a:ext cx="3708000" cy="3782472"/>
                    <a:chOff x="4919334" y="1219200"/>
                    <a:chExt cx="3708000" cy="3782472"/>
                  </a:xfrm>
                </p:grpSpPr>
                <p:sp>
                  <p:nvSpPr>
                    <p:cNvPr id="29" name="Chord 28"/>
                    <p:cNvSpPr/>
                    <p:nvPr/>
                  </p:nvSpPr>
                  <p:spPr>
                    <a:xfrm rot="10800000">
                      <a:off x="4919334" y="1278466"/>
                      <a:ext cx="3708000" cy="3706272"/>
                    </a:xfrm>
                    <a:prstGeom prst="chord">
                      <a:avLst>
                        <a:gd name="adj1" fmla="val 5374202"/>
                        <a:gd name="adj2" fmla="val 16200000"/>
                      </a:avLst>
                    </a:prstGeom>
                    <a:noFill/>
                    <a:ln w="19050" cmpd="sng">
                      <a:solidFill>
                        <a:srgbClr val="FF0000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" name="Rectangle 29"/>
                    <p:cNvSpPr/>
                    <p:nvPr/>
                  </p:nvSpPr>
                  <p:spPr>
                    <a:xfrm>
                      <a:off x="6696935" y="1219200"/>
                      <a:ext cx="93133" cy="378247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26" name="Oval 25"/>
                  <p:cNvSpPr/>
                  <p:nvPr/>
                </p:nvSpPr>
                <p:spPr>
                  <a:xfrm>
                    <a:off x="2547326" y="1464730"/>
                    <a:ext cx="3419991" cy="3403586"/>
                  </a:xfrm>
                  <a:prstGeom prst="ellipse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 w="3175" cmpd="sng">
                        <a:noFill/>
                      </a:ln>
                    </a:endParaRPr>
                  </a:p>
                </p:txBody>
              </p:sp>
              <p:sp>
                <p:nvSpPr>
                  <p:cNvPr id="27" name="Oval 26"/>
                  <p:cNvSpPr/>
                  <p:nvPr/>
                </p:nvSpPr>
                <p:spPr>
                  <a:xfrm>
                    <a:off x="2480996" y="1388533"/>
                    <a:ext cx="3555735" cy="3555986"/>
                  </a:xfrm>
                  <a:prstGeom prst="ellipse">
                    <a:avLst/>
                  </a:prstGeom>
                  <a:noFill/>
                  <a:ln w="19050" cmpd="sng">
                    <a:solidFill>
                      <a:srgbClr val="0000FF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 w="3175" cmpd="sng">
                        <a:noFill/>
                      </a:ln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8" name="Oval 27"/>
                  <p:cNvSpPr/>
                  <p:nvPr/>
                </p:nvSpPr>
                <p:spPr>
                  <a:xfrm>
                    <a:off x="2301788" y="1219200"/>
                    <a:ext cx="3921211" cy="3894666"/>
                  </a:xfrm>
                  <a:prstGeom prst="ellipse">
                    <a:avLst/>
                  </a:prstGeom>
                  <a:noFill/>
                  <a:ln>
                    <a:solidFill>
                      <a:schemeClr val="bg1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0" name="TextBox 9"/>
                <p:cNvSpPr txBox="1"/>
                <p:nvPr/>
              </p:nvSpPr>
              <p:spPr>
                <a:xfrm>
                  <a:off x="1919884" y="1770500"/>
                  <a:ext cx="1684259" cy="353033"/>
                </a:xfrm>
                <a:prstGeom prst="rect">
                  <a:avLst/>
                </a:prstGeom>
                <a:solidFill>
                  <a:srgbClr val="008000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solidFill>
                        <a:schemeClr val="bg1"/>
                      </a:solidFill>
                    </a:rPr>
                    <a:t>Inflector Magnet</a:t>
                  </a:r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11" name="Group 10"/>
                <p:cNvGrpSpPr/>
                <p:nvPr/>
              </p:nvGrpSpPr>
              <p:grpSpPr>
                <a:xfrm>
                  <a:off x="3421496" y="3532886"/>
                  <a:ext cx="565120" cy="1052218"/>
                  <a:chOff x="5288890" y="2502034"/>
                  <a:chExt cx="591211" cy="1100799"/>
                </a:xfrm>
              </p:grpSpPr>
              <p:sp>
                <p:nvSpPr>
                  <p:cNvPr id="21" name="Trapezoid 20"/>
                  <p:cNvSpPr/>
                  <p:nvPr/>
                </p:nvSpPr>
                <p:spPr>
                  <a:xfrm rot="5400000">
                    <a:off x="5466101" y="2790768"/>
                    <a:ext cx="288000" cy="540000"/>
                  </a:xfrm>
                  <a:prstGeom prst="trapezoid">
                    <a:avLst>
                      <a:gd name="adj" fmla="val 13372"/>
                    </a:avLst>
                  </a:prstGeom>
                  <a:solidFill>
                    <a:srgbClr val="FF6600"/>
                  </a:solidFill>
                  <a:ln>
                    <a:noFill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2" name="Trapezoid 21"/>
                  <p:cNvSpPr/>
                  <p:nvPr/>
                </p:nvSpPr>
                <p:spPr>
                  <a:xfrm rot="6038923">
                    <a:off x="5457634" y="3188833"/>
                    <a:ext cx="288000" cy="540000"/>
                  </a:xfrm>
                  <a:prstGeom prst="trapezoid">
                    <a:avLst>
                      <a:gd name="adj" fmla="val 13372"/>
                    </a:avLst>
                  </a:prstGeom>
                  <a:solidFill>
                    <a:srgbClr val="FF6600"/>
                  </a:solidFill>
                  <a:ln>
                    <a:noFill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Trapezoid 22"/>
                  <p:cNvSpPr/>
                  <p:nvPr/>
                </p:nvSpPr>
                <p:spPr>
                  <a:xfrm rot="4409516">
                    <a:off x="5414890" y="2376034"/>
                    <a:ext cx="288000" cy="540000"/>
                  </a:xfrm>
                  <a:prstGeom prst="trapezoid">
                    <a:avLst>
                      <a:gd name="adj" fmla="val 13372"/>
                    </a:avLst>
                  </a:prstGeom>
                  <a:solidFill>
                    <a:srgbClr val="FF6600"/>
                  </a:solidFill>
                  <a:ln>
                    <a:noFill/>
                  </a:ln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" name="TextBox 11"/>
                <p:cNvSpPr txBox="1"/>
                <p:nvPr/>
              </p:nvSpPr>
              <p:spPr>
                <a:xfrm>
                  <a:off x="4492427" y="3875837"/>
                  <a:ext cx="1815239" cy="353033"/>
                </a:xfrm>
                <a:prstGeom prst="rect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en-US"/>
                  </a:defPPr>
                  <a:lvl1pPr algn="ctr">
                    <a:defRPr>
                      <a:solidFill>
                        <a:schemeClr val="lt1"/>
                      </a:solidFill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US" dirty="0"/>
                    <a:t>Kicker magnets</a:t>
                  </a:r>
                </a:p>
              </p:txBody>
            </p:sp>
            <p:grpSp>
              <p:nvGrpSpPr>
                <p:cNvPr id="13" name="Group 12"/>
                <p:cNvGrpSpPr/>
                <p:nvPr/>
              </p:nvGrpSpPr>
              <p:grpSpPr>
                <a:xfrm>
                  <a:off x="-415991" y="1964026"/>
                  <a:ext cx="3078137" cy="383559"/>
                  <a:chOff x="5036542" y="1864604"/>
                  <a:chExt cx="3078137" cy="383559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 rot="211899">
                    <a:off x="7348518" y="2179339"/>
                    <a:ext cx="766161" cy="68824"/>
                    <a:chOff x="6426194" y="1066999"/>
                    <a:chExt cx="1684872" cy="84663"/>
                  </a:xfrm>
                </p:grpSpPr>
                <p:cxnSp>
                  <p:nvCxnSpPr>
                    <p:cNvPr id="19" name="Straight Connector 18"/>
                    <p:cNvCxnSpPr/>
                    <p:nvPr/>
                  </p:nvCxnSpPr>
                  <p:spPr>
                    <a:xfrm>
                      <a:off x="6426200" y="1066999"/>
                      <a:ext cx="1684866" cy="0"/>
                    </a:xfrm>
                    <a:prstGeom prst="line">
                      <a:avLst/>
                    </a:prstGeom>
                    <a:ln>
                      <a:solidFill>
                        <a:srgbClr val="008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>
                      <a:off x="6426194" y="1151662"/>
                      <a:ext cx="1684866" cy="0"/>
                    </a:xfrm>
                    <a:prstGeom prst="line">
                      <a:avLst/>
                    </a:prstGeom>
                    <a:ln>
                      <a:solidFill>
                        <a:srgbClr val="008000"/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6324569" y="2101617"/>
                    <a:ext cx="1040001" cy="5205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Connector 15"/>
                  <p:cNvCxnSpPr/>
                  <p:nvPr/>
                </p:nvCxnSpPr>
                <p:spPr>
                  <a:xfrm>
                    <a:off x="6324569" y="2153673"/>
                    <a:ext cx="1035944" cy="68989"/>
                  </a:xfrm>
                  <a:prstGeom prst="line">
                    <a:avLst/>
                  </a:prstGeom>
                  <a:ln>
                    <a:solidFill>
                      <a:srgbClr val="00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" name="TextBox 16"/>
                  <p:cNvSpPr txBox="1"/>
                  <p:nvPr/>
                </p:nvSpPr>
                <p:spPr>
                  <a:xfrm rot="182509">
                    <a:off x="5036542" y="1864604"/>
                    <a:ext cx="1057928" cy="3385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600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sz="1600" dirty="0" smtClean="0">
                        <a:solidFill>
                          <a:srgbClr val="FF0000"/>
                        </a:solidFill>
                      </a:rPr>
                      <a:t>              μ</a:t>
                    </a:r>
                    <a:r>
                      <a:rPr lang="en-US" sz="1600" baseline="30000" dirty="0" smtClean="0">
                        <a:solidFill>
                          <a:srgbClr val="FF0000"/>
                        </a:solidFill>
                      </a:rPr>
                      <a:t>+</a:t>
                    </a:r>
                    <a:endParaRPr lang="en-US" sz="1600" baseline="300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18" name="Right Arrow 17"/>
                  <p:cNvSpPr/>
                  <p:nvPr/>
                </p:nvSpPr>
                <p:spPr>
                  <a:xfrm rot="331363">
                    <a:off x="6019811" y="2031687"/>
                    <a:ext cx="279400" cy="154600"/>
                  </a:xfrm>
                  <a:prstGeom prst="rightArrow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</p:grpSp>
          </p:grpSp>
          <p:sp>
            <p:nvSpPr>
              <p:cNvPr id="6" name="TextBox 5"/>
              <p:cNvSpPr txBox="1"/>
              <p:nvPr/>
            </p:nvSpPr>
            <p:spPr>
              <a:xfrm>
                <a:off x="2802466" y="2373618"/>
                <a:ext cx="38519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rgbClr val="FF0000"/>
                    </a:solidFill>
                  </a:rPr>
                  <a:t>7 cm</a:t>
                </a:r>
                <a:endParaRPr lang="en-US" sz="8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344079" y="3974343"/>
                <a:ext cx="5372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7.1 m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 flipV="1">
                <a:off x="650175" y="4082065"/>
                <a:ext cx="1785155" cy="354468"/>
              </a:xfrm>
              <a:prstGeom prst="line">
                <a:avLst/>
              </a:prstGeom>
              <a:ln w="3175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TextBox 30"/>
          <p:cNvSpPr txBox="1"/>
          <p:nvPr/>
        </p:nvSpPr>
        <p:spPr>
          <a:xfrm>
            <a:off x="4812005" y="1046118"/>
            <a:ext cx="4031873" cy="1015663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Beam doesn’t enter on the </a:t>
            </a:r>
          </a:p>
          <a:p>
            <a:r>
              <a:rPr lang="en-US" sz="2000" dirty="0" smtClean="0">
                <a:latin typeface="Verdana"/>
                <a:cs typeface="Verdana"/>
              </a:rPr>
              <a:t>correct orbit and needs a kick </a:t>
            </a:r>
          </a:p>
          <a:p>
            <a:r>
              <a:rPr lang="en-US" sz="2000" dirty="0" smtClean="0">
                <a:latin typeface="Verdana"/>
                <a:cs typeface="Verdana"/>
              </a:rPr>
              <a:t>to get there !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005" y="3683817"/>
            <a:ext cx="3936459" cy="2164093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683568" y="44624"/>
            <a:ext cx="2536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Beam Injection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805145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-1 (dragged)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0" y="729258"/>
            <a:ext cx="3510583" cy="5192953"/>
          </a:xfrm>
          <a:prstGeom prst="rect">
            <a:avLst/>
          </a:prstGeom>
        </p:spPr>
      </p:pic>
      <p:pic>
        <p:nvPicPr>
          <p:cNvPr id="3" name="Picture 2" descr="Untitled-1 (dragged)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8854" y="729259"/>
            <a:ext cx="4567990" cy="2626216"/>
          </a:xfrm>
          <a:prstGeom prst="rect">
            <a:avLst/>
          </a:prstGeom>
        </p:spPr>
      </p:pic>
      <p:pic>
        <p:nvPicPr>
          <p:cNvPr id="4" name="Picture 3" descr="Untitled-1 (dragged)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971" y="3139656"/>
            <a:ext cx="4621463" cy="31275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35980" y="3212976"/>
            <a:ext cx="2148388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</a:rPr>
              <a:t>Ideal kicker pulse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4624"/>
            <a:ext cx="1137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Kicker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626297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titled-1 (dragged)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61" y="964446"/>
            <a:ext cx="4147493" cy="34087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8623" y="814507"/>
            <a:ext cx="296232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bg1"/>
                </a:solidFill>
              </a:rPr>
              <a:t>BNL kicker pulse</a:t>
            </a:r>
            <a:endParaRPr lang="en-US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459" y="2204864"/>
            <a:ext cx="4824536" cy="35277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55437" y="1967729"/>
            <a:ext cx="370543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smtClean="0">
                <a:solidFill>
                  <a:schemeClr val="bg1"/>
                </a:solidFill>
              </a:rPr>
              <a:t>New FNAL (Cornell) </a:t>
            </a:r>
            <a:r>
              <a:rPr lang="en-US" i="1" dirty="0" smtClean="0">
                <a:solidFill>
                  <a:schemeClr val="bg1"/>
                </a:solidFill>
              </a:rPr>
              <a:t>kicker pulse</a:t>
            </a:r>
            <a:endParaRPr lang="en-US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4624"/>
            <a:ext cx="2055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Kicker Pulse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09222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-16931"/>
            <a:ext cx="651973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Helvetica"/>
                <a:cs typeface="Helvetica"/>
              </a:rPr>
              <a:t>Improvements to </a:t>
            </a:r>
            <a:r>
              <a:rPr lang="en-US" sz="3200" dirty="0">
                <a:solidFill>
                  <a:schemeClr val="bg1"/>
                </a:solidFill>
                <a:latin typeface="Helvetica"/>
                <a:cs typeface="Helvetica"/>
              </a:rPr>
              <a:t>i</a:t>
            </a:r>
            <a:r>
              <a:rPr lang="en-US" sz="3200" dirty="0" smtClean="0">
                <a:solidFill>
                  <a:schemeClr val="bg1"/>
                </a:solidFill>
                <a:latin typeface="Helvetica"/>
                <a:cs typeface="Helvetica"/>
              </a:rPr>
              <a:t>njection system</a:t>
            </a:r>
            <a:endParaRPr lang="en-US" sz="32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8172" y="692696"/>
            <a:ext cx="8421294" cy="5294871"/>
            <a:chOff x="458172" y="692696"/>
            <a:chExt cx="8421294" cy="5294871"/>
          </a:xfrm>
        </p:grpSpPr>
        <p:grpSp>
          <p:nvGrpSpPr>
            <p:cNvPr id="4" name="Group 3"/>
            <p:cNvGrpSpPr/>
            <p:nvPr/>
          </p:nvGrpSpPr>
          <p:grpSpPr>
            <a:xfrm>
              <a:off x="458172" y="692696"/>
              <a:ext cx="8421294" cy="5294871"/>
              <a:chOff x="458172" y="692696"/>
              <a:chExt cx="8421294" cy="5294871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458172" y="1017784"/>
                <a:ext cx="6723657" cy="4305736"/>
                <a:chOff x="1184272" y="1770500"/>
                <a:chExt cx="6723657" cy="4305736"/>
              </a:xfrm>
            </p:grpSpPr>
            <p:cxnSp>
              <p:nvCxnSpPr>
                <p:cNvPr id="16" name="Straight Connector 15"/>
                <p:cNvCxnSpPr/>
                <p:nvPr/>
              </p:nvCxnSpPr>
              <p:spPr>
                <a:xfrm flipH="1">
                  <a:off x="4411752" y="2401168"/>
                  <a:ext cx="84666" cy="89017"/>
                </a:xfrm>
                <a:prstGeom prst="line">
                  <a:avLst/>
                </a:prstGeom>
                <a:ln w="3175" cmpd="sng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7" name="Group 16"/>
                <p:cNvGrpSpPr/>
                <p:nvPr/>
              </p:nvGrpSpPr>
              <p:grpSpPr>
                <a:xfrm>
                  <a:off x="1184272" y="1770500"/>
                  <a:ext cx="6723657" cy="4305736"/>
                  <a:chOff x="-415991" y="1770500"/>
                  <a:chExt cx="6723657" cy="4305736"/>
                </a:xfrm>
              </p:grpSpPr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3966140" y="2419085"/>
                    <a:ext cx="436809" cy="3530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660066"/>
                        </a:solidFill>
                      </a:rPr>
                      <a:t>Q1</a:t>
                    </a:r>
                    <a:endParaRPr lang="en-US" dirty="0">
                      <a:solidFill>
                        <a:srgbClr val="660066"/>
                      </a:solidFill>
                    </a:endParaRPr>
                  </a:p>
                </p:txBody>
              </p: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3917929" y="5557274"/>
                    <a:ext cx="436809" cy="3530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660066"/>
                        </a:solidFill>
                      </a:rPr>
                      <a:t>Q2</a:t>
                    </a:r>
                    <a:endParaRPr lang="en-US" dirty="0">
                      <a:solidFill>
                        <a:srgbClr val="660066"/>
                      </a:solidFill>
                    </a:endParaRPr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00712" y="2557543"/>
                    <a:ext cx="436809" cy="3530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660066"/>
                        </a:solidFill>
                      </a:rPr>
                      <a:t>Q4</a:t>
                    </a:r>
                    <a:endParaRPr lang="en-US" dirty="0">
                      <a:solidFill>
                        <a:srgbClr val="660066"/>
                      </a:solidFill>
                    </a:endParaRPr>
                  </a:p>
                </p:txBody>
              </p:sp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356019" y="5323520"/>
                    <a:ext cx="436809" cy="3530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dirty="0" smtClean="0">
                        <a:solidFill>
                          <a:srgbClr val="660066"/>
                        </a:solidFill>
                      </a:rPr>
                      <a:t>Q3</a:t>
                    </a:r>
                    <a:endParaRPr lang="en-US" dirty="0">
                      <a:solidFill>
                        <a:srgbClr val="660066"/>
                      </a:solidFill>
                    </a:endParaRPr>
                  </a:p>
                </p:txBody>
              </p:sp>
              <p:grpSp>
                <p:nvGrpSpPr>
                  <p:cNvPr id="22" name="Group 21"/>
                  <p:cNvGrpSpPr/>
                  <p:nvPr/>
                </p:nvGrpSpPr>
                <p:grpSpPr>
                  <a:xfrm>
                    <a:off x="-415991" y="1770500"/>
                    <a:ext cx="6723657" cy="4305736"/>
                    <a:chOff x="-415991" y="1770500"/>
                    <a:chExt cx="6723657" cy="4305736"/>
                  </a:xfrm>
                </p:grpSpPr>
                <p:grpSp>
                  <p:nvGrpSpPr>
                    <p:cNvPr id="26" name="Group 25"/>
                    <p:cNvGrpSpPr/>
                    <p:nvPr/>
                  </p:nvGrpSpPr>
                  <p:grpSpPr>
                    <a:xfrm>
                      <a:off x="566222" y="2274293"/>
                      <a:ext cx="3748160" cy="3755159"/>
                      <a:chOff x="2301788" y="1185332"/>
                      <a:chExt cx="3921211" cy="3928534"/>
                    </a:xfrm>
                  </p:grpSpPr>
                  <p:sp>
                    <p:nvSpPr>
                      <p:cNvPr id="46" name="Oval 45"/>
                      <p:cNvSpPr/>
                      <p:nvPr/>
                    </p:nvSpPr>
                    <p:spPr>
                      <a:xfrm>
                        <a:off x="2301788" y="1219200"/>
                        <a:ext cx="3921211" cy="3894666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ln w="3175" cmpd="sng">
                            <a:noFill/>
                          </a:ln>
                        </a:endParaRPr>
                      </a:p>
                    </p:txBody>
                  </p:sp>
                  <p:grpSp>
                    <p:nvGrpSpPr>
                      <p:cNvPr id="47" name="Group 46"/>
                      <p:cNvGrpSpPr/>
                      <p:nvPr/>
                    </p:nvGrpSpPr>
                    <p:grpSpPr>
                      <a:xfrm>
                        <a:off x="2386458" y="1185332"/>
                        <a:ext cx="3708000" cy="3782472"/>
                        <a:chOff x="4919334" y="1219200"/>
                        <a:chExt cx="3708000" cy="3782472"/>
                      </a:xfrm>
                    </p:grpSpPr>
                    <p:sp>
                      <p:nvSpPr>
                        <p:cNvPr id="51" name="Chord 50"/>
                        <p:cNvSpPr/>
                        <p:nvPr/>
                      </p:nvSpPr>
                      <p:spPr>
                        <a:xfrm rot="10800000">
                          <a:off x="4919334" y="1278466"/>
                          <a:ext cx="3708000" cy="3706272"/>
                        </a:xfrm>
                        <a:prstGeom prst="chord">
                          <a:avLst>
                            <a:gd name="adj1" fmla="val 5374202"/>
                            <a:gd name="adj2" fmla="val 16200000"/>
                          </a:avLst>
                        </a:prstGeom>
                        <a:noFill/>
                        <a:ln w="19050" cmpd="sng">
                          <a:solidFill>
                            <a:srgbClr val="FF0000"/>
                          </a:solidFill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sp>
                      <p:nvSpPr>
                        <p:cNvPr id="52" name="Rectangle 51"/>
                        <p:cNvSpPr/>
                        <p:nvPr/>
                      </p:nvSpPr>
                      <p:spPr>
                        <a:xfrm>
                          <a:off x="6696935" y="1219200"/>
                          <a:ext cx="93133" cy="3782472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>
                          <a:noFill/>
                        </a:ln>
                        <a:effectLst/>
                      </p:spPr>
                      <p:style>
                        <a:lnRef idx="1">
                          <a:schemeClr val="accent1"/>
                        </a:lnRef>
                        <a:fillRef idx="3">
                          <a:schemeClr val="accent1"/>
                        </a:fillRef>
                        <a:effectRef idx="2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</p:grpSp>
                  <p:sp>
                    <p:nvSpPr>
                      <p:cNvPr id="48" name="Oval 47"/>
                      <p:cNvSpPr/>
                      <p:nvPr/>
                    </p:nvSpPr>
                    <p:spPr>
                      <a:xfrm>
                        <a:off x="2547326" y="1464730"/>
                        <a:ext cx="3419991" cy="3403586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ln w="3175" cmpd="sng">
                            <a:noFill/>
                          </a:ln>
                        </a:endParaRPr>
                      </a:p>
                    </p:txBody>
                  </p:sp>
                  <p:sp>
                    <p:nvSpPr>
                      <p:cNvPr id="49" name="Oval 48"/>
                      <p:cNvSpPr/>
                      <p:nvPr/>
                    </p:nvSpPr>
                    <p:spPr>
                      <a:xfrm>
                        <a:off x="2480996" y="1388533"/>
                        <a:ext cx="3555735" cy="3555986"/>
                      </a:xfrm>
                      <a:prstGeom prst="ellipse">
                        <a:avLst/>
                      </a:prstGeom>
                      <a:noFill/>
                      <a:ln w="19050" cmpd="sng">
                        <a:solidFill>
                          <a:srgbClr val="0000FF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ln w="3175" cmpd="sng">
                            <a:noFill/>
                          </a:ln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50" name="Oval 49"/>
                      <p:cNvSpPr/>
                      <p:nvPr/>
                    </p:nvSpPr>
                    <p:spPr>
                      <a:xfrm>
                        <a:off x="2301788" y="1219200"/>
                        <a:ext cx="3921211" cy="3894666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bg1">
                            <a:lumMod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1919884" y="1770500"/>
                      <a:ext cx="1684259" cy="353033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Inflector Magnet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p:txBody>
                </p:sp>
                <p:grpSp>
                  <p:nvGrpSpPr>
                    <p:cNvPr id="28" name="Group 27"/>
                    <p:cNvGrpSpPr/>
                    <p:nvPr/>
                  </p:nvGrpSpPr>
                  <p:grpSpPr>
                    <a:xfrm>
                      <a:off x="3421496" y="3532886"/>
                      <a:ext cx="565120" cy="1052218"/>
                      <a:chOff x="5288890" y="2502034"/>
                      <a:chExt cx="591211" cy="1100799"/>
                    </a:xfrm>
                  </p:grpSpPr>
                  <p:sp>
                    <p:nvSpPr>
                      <p:cNvPr id="43" name="Trapezoid 42"/>
                      <p:cNvSpPr/>
                      <p:nvPr/>
                    </p:nvSpPr>
                    <p:spPr>
                      <a:xfrm rot="5400000">
                        <a:off x="5466101" y="2790768"/>
                        <a:ext cx="288000" cy="540000"/>
                      </a:xfrm>
                      <a:prstGeom prst="trapezoid">
                        <a:avLst>
                          <a:gd name="adj" fmla="val 13372"/>
                        </a:avLst>
                      </a:prstGeom>
                      <a:solidFill>
                        <a:srgbClr val="FF6600"/>
                      </a:solidFill>
                      <a:ln>
                        <a:noFill/>
                      </a:ln>
                      <a:effectLst>
                        <a:outerShdw blurRad="50800" dist="38100" dir="5400000" algn="t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4" name="Trapezoid 43"/>
                      <p:cNvSpPr/>
                      <p:nvPr/>
                    </p:nvSpPr>
                    <p:spPr>
                      <a:xfrm rot="6038923">
                        <a:off x="5457634" y="3188833"/>
                        <a:ext cx="288000" cy="540000"/>
                      </a:xfrm>
                      <a:prstGeom prst="trapezoid">
                        <a:avLst>
                          <a:gd name="adj" fmla="val 13372"/>
                        </a:avLst>
                      </a:prstGeom>
                      <a:solidFill>
                        <a:srgbClr val="FF6600"/>
                      </a:solidFill>
                      <a:ln>
                        <a:noFill/>
                      </a:ln>
                      <a:effectLst>
                        <a:outerShdw blurRad="50800" dist="38100" dir="5400000" algn="t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45" name="Trapezoid 44"/>
                      <p:cNvSpPr/>
                      <p:nvPr/>
                    </p:nvSpPr>
                    <p:spPr>
                      <a:xfrm rot="4409516">
                        <a:off x="5414890" y="2376034"/>
                        <a:ext cx="288000" cy="540000"/>
                      </a:xfrm>
                      <a:prstGeom prst="trapezoid">
                        <a:avLst>
                          <a:gd name="adj" fmla="val 13372"/>
                        </a:avLst>
                      </a:prstGeom>
                      <a:solidFill>
                        <a:srgbClr val="FF6600"/>
                      </a:solidFill>
                      <a:ln>
                        <a:noFill/>
                      </a:ln>
                      <a:effectLst>
                        <a:outerShdw blurRad="50800" dist="38100" dir="5400000" algn="t" rotWithShape="0">
                          <a:prstClr val="black">
                            <a:alpha val="40000"/>
                          </a:prstClr>
                        </a:outerShdw>
                      </a:effectLst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29" name="TextBox 28"/>
                    <p:cNvSpPr txBox="1"/>
                    <p:nvPr/>
                  </p:nvSpPr>
                  <p:spPr>
                    <a:xfrm>
                      <a:off x="4492427" y="3875837"/>
                      <a:ext cx="1815239" cy="353033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>
                      <a:defPPr>
                        <a:defRPr lang="en-US"/>
                      </a:defPPr>
                      <a:lvl1pPr algn="ctr">
                        <a:defRPr>
                          <a:solidFill>
                            <a:schemeClr val="lt1"/>
                          </a:solidFill>
                        </a:defRPr>
                      </a:lvl1pPr>
                      <a:lvl2pPr>
                        <a:defRPr>
                          <a:solidFill>
                            <a:schemeClr val="lt1"/>
                          </a:solidFill>
                        </a:defRPr>
                      </a:lvl2pPr>
                      <a:lvl3pPr>
                        <a:defRPr>
                          <a:solidFill>
                            <a:schemeClr val="lt1"/>
                          </a:solidFill>
                        </a:defRPr>
                      </a:lvl3pPr>
                      <a:lvl4pPr>
                        <a:defRPr>
                          <a:solidFill>
                            <a:schemeClr val="lt1"/>
                          </a:solidFill>
                        </a:defRPr>
                      </a:lvl4pPr>
                      <a:lvl5pPr>
                        <a:defRPr>
                          <a:solidFill>
                            <a:schemeClr val="lt1"/>
                          </a:solidFill>
                        </a:defRPr>
                      </a:lvl5pPr>
                      <a:lvl6pPr>
                        <a:defRPr>
                          <a:solidFill>
                            <a:schemeClr val="lt1"/>
                          </a:solidFill>
                        </a:defRPr>
                      </a:lvl6pPr>
                      <a:lvl7pPr>
                        <a:defRPr>
                          <a:solidFill>
                            <a:schemeClr val="lt1"/>
                          </a:solidFill>
                        </a:defRPr>
                      </a:lvl7pPr>
                      <a:lvl8pPr>
                        <a:defRPr>
                          <a:solidFill>
                            <a:schemeClr val="lt1"/>
                          </a:solidFill>
                        </a:defRPr>
                      </a:lvl8pPr>
                      <a:lvl9pPr>
                        <a:defRPr>
                          <a:solidFill>
                            <a:schemeClr val="lt1"/>
                          </a:solidFill>
                        </a:defRPr>
                      </a:lvl9pPr>
                    </a:lstStyle>
                    <a:p>
                      <a:r>
                        <a:rPr lang="en-US" dirty="0"/>
                        <a:t>Kicker magnets</a:t>
                      </a:r>
                    </a:p>
                  </p:txBody>
                </p:sp>
                <p:sp>
                  <p:nvSpPr>
                    <p:cNvPr id="30" name="Arc 29"/>
                    <p:cNvSpPr/>
                    <p:nvPr/>
                  </p:nvSpPr>
                  <p:spPr>
                    <a:xfrm rot="1739855">
                      <a:off x="1529832" y="2309989"/>
                      <a:ext cx="2796636" cy="1897926"/>
                    </a:xfrm>
                    <a:prstGeom prst="arc">
                      <a:avLst>
                        <a:gd name="adj1" fmla="val 15644638"/>
                        <a:gd name="adj2" fmla="val 20013559"/>
                      </a:avLst>
                    </a:prstGeom>
                    <a:noFill/>
                    <a:ln w="57150" cmpd="sng">
                      <a:solidFill>
                        <a:srgbClr val="930976"/>
                      </a:solidFill>
                    </a:ln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1" name="Arc 30"/>
                    <p:cNvSpPr/>
                    <p:nvPr/>
                  </p:nvSpPr>
                  <p:spPr>
                    <a:xfrm rot="7082361">
                      <a:off x="1913771" y="3728955"/>
                      <a:ext cx="2796636" cy="1897926"/>
                    </a:xfrm>
                    <a:prstGeom prst="arc">
                      <a:avLst>
                        <a:gd name="adj1" fmla="val 15644638"/>
                        <a:gd name="adj2" fmla="val 20013559"/>
                      </a:avLst>
                    </a:prstGeom>
                    <a:noFill/>
                    <a:ln w="57150" cmpd="sng">
                      <a:solidFill>
                        <a:srgbClr val="930976"/>
                      </a:solidFill>
                    </a:ln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2" name="TextBox 31"/>
                    <p:cNvSpPr txBox="1"/>
                    <p:nvPr/>
                  </p:nvSpPr>
                  <p:spPr>
                    <a:xfrm>
                      <a:off x="4314382" y="5204241"/>
                      <a:ext cx="1711677" cy="369332"/>
                    </a:xfrm>
                    <a:prstGeom prst="rect">
                      <a:avLst/>
                    </a:prstGeom>
                    <a:solidFill>
                      <a:srgbClr val="660066"/>
                    </a:solidFill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dirty="0" err="1" smtClean="0">
                          <a:solidFill>
                            <a:srgbClr val="FFFFFF"/>
                          </a:solidFill>
                        </a:rPr>
                        <a:t>Focussing</a:t>
                      </a:r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 quads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33" name="Arc 32"/>
                    <p:cNvSpPr/>
                    <p:nvPr/>
                  </p:nvSpPr>
                  <p:spPr>
                    <a:xfrm rot="17967191">
                      <a:off x="154037" y="2682267"/>
                      <a:ext cx="2796636" cy="1897926"/>
                    </a:xfrm>
                    <a:prstGeom prst="arc">
                      <a:avLst>
                        <a:gd name="adj1" fmla="val 15644638"/>
                        <a:gd name="adj2" fmla="val 20013559"/>
                      </a:avLst>
                    </a:prstGeom>
                    <a:noFill/>
                    <a:ln w="57150" cmpd="sng">
                      <a:solidFill>
                        <a:srgbClr val="930976"/>
                      </a:solidFill>
                    </a:ln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4" name="Arc 33"/>
                    <p:cNvSpPr/>
                    <p:nvPr/>
                  </p:nvSpPr>
                  <p:spPr>
                    <a:xfrm rot="12622646">
                      <a:off x="519593" y="4095716"/>
                      <a:ext cx="2796636" cy="1897926"/>
                    </a:xfrm>
                    <a:prstGeom prst="arc">
                      <a:avLst>
                        <a:gd name="adj1" fmla="val 15644638"/>
                        <a:gd name="adj2" fmla="val 20013559"/>
                      </a:avLst>
                    </a:prstGeom>
                    <a:noFill/>
                    <a:ln w="57150" cmpd="sng">
                      <a:solidFill>
                        <a:srgbClr val="930976"/>
                      </a:solidFill>
                    </a:ln>
                    <a:effectLst>
                      <a:outerShdw blurRad="50800" dist="38100" dir="5400000" algn="t" rotWithShape="0">
                        <a:prstClr val="black">
                          <a:alpha val="40000"/>
                        </a:prstClr>
                      </a:outerShdw>
                    </a:effectLst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grpSp>
                  <p:nvGrpSpPr>
                    <p:cNvPr id="35" name="Group 34"/>
                    <p:cNvGrpSpPr/>
                    <p:nvPr/>
                  </p:nvGrpSpPr>
                  <p:grpSpPr>
                    <a:xfrm>
                      <a:off x="-415991" y="1964026"/>
                      <a:ext cx="3078137" cy="383559"/>
                      <a:chOff x="5036542" y="1864604"/>
                      <a:chExt cx="3078137" cy="383559"/>
                    </a:xfrm>
                  </p:grpSpPr>
                  <p:grpSp>
                    <p:nvGrpSpPr>
                      <p:cNvPr id="36" name="Group 35"/>
                      <p:cNvGrpSpPr/>
                      <p:nvPr/>
                    </p:nvGrpSpPr>
                    <p:grpSpPr>
                      <a:xfrm rot="211899">
                        <a:off x="7348518" y="2179339"/>
                        <a:ext cx="766161" cy="68824"/>
                        <a:chOff x="6426194" y="1066999"/>
                        <a:chExt cx="1684872" cy="84663"/>
                      </a:xfrm>
                    </p:grpSpPr>
                    <p:cxnSp>
                      <p:nvCxnSpPr>
                        <p:cNvPr id="41" name="Straight Connector 40"/>
                        <p:cNvCxnSpPr/>
                        <p:nvPr/>
                      </p:nvCxnSpPr>
                      <p:spPr>
                        <a:xfrm>
                          <a:off x="6426200" y="1066999"/>
                          <a:ext cx="1684866" cy="0"/>
                        </a:xfrm>
                        <a:prstGeom prst="line">
                          <a:avLst/>
                        </a:prstGeom>
                        <a:ln>
                          <a:solidFill>
                            <a:srgbClr val="008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42" name="Straight Connector 41"/>
                        <p:cNvCxnSpPr/>
                        <p:nvPr/>
                      </p:nvCxnSpPr>
                      <p:spPr>
                        <a:xfrm>
                          <a:off x="6426194" y="1151662"/>
                          <a:ext cx="1684866" cy="0"/>
                        </a:xfrm>
                        <a:prstGeom prst="line">
                          <a:avLst/>
                        </a:prstGeom>
                        <a:ln>
                          <a:solidFill>
                            <a:srgbClr val="008000"/>
                          </a:solidFill>
                        </a:ln>
                        <a:effectLst/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7" name="Straight Connector 36"/>
                      <p:cNvCxnSpPr/>
                      <p:nvPr/>
                    </p:nvCxnSpPr>
                    <p:spPr>
                      <a:xfrm>
                        <a:off x="6324569" y="2101617"/>
                        <a:ext cx="1040001" cy="52056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Straight Connector 37"/>
                      <p:cNvCxnSpPr/>
                      <p:nvPr/>
                    </p:nvCxnSpPr>
                    <p:spPr>
                      <a:xfrm>
                        <a:off x="6324569" y="2153673"/>
                        <a:ext cx="1035944" cy="68989"/>
                      </a:xfrm>
                      <a:prstGeom prst="line">
                        <a:avLst/>
                      </a:prstGeom>
                      <a:ln>
                        <a:solidFill>
                          <a:srgbClr val="000000"/>
                        </a:solidFill>
                      </a:ln>
                      <a:effectLst/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9" name="TextBox 38"/>
                      <p:cNvSpPr txBox="1"/>
                      <p:nvPr/>
                    </p:nvSpPr>
                    <p:spPr>
                      <a:xfrm rot="182509">
                        <a:off x="5036542" y="1864604"/>
                        <a:ext cx="1057928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1600" dirty="0">
                            <a:solidFill>
                              <a:srgbClr val="FF0000"/>
                            </a:solidFill>
                          </a:rPr>
                          <a:t> </a:t>
                        </a:r>
                        <a:r>
                          <a:rPr lang="en-US" sz="1600" dirty="0" smtClean="0">
                            <a:solidFill>
                              <a:srgbClr val="FF0000"/>
                            </a:solidFill>
                          </a:rPr>
                          <a:t>              μ</a:t>
                        </a:r>
                        <a:r>
                          <a:rPr lang="en-US" sz="1600" baseline="30000" dirty="0" smtClean="0">
                            <a:solidFill>
                              <a:srgbClr val="FF0000"/>
                            </a:solidFill>
                          </a:rPr>
                          <a:t>+</a:t>
                        </a:r>
                        <a:endParaRPr lang="en-US" sz="1600" baseline="30000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  <p:sp>
                    <p:nvSpPr>
                      <p:cNvPr id="40" name="Right Arrow 39"/>
                      <p:cNvSpPr/>
                      <p:nvPr/>
                    </p:nvSpPr>
                    <p:spPr>
                      <a:xfrm rot="331363">
                        <a:off x="6019811" y="2031687"/>
                        <a:ext cx="279400" cy="154600"/>
                      </a:xfrm>
                      <a:prstGeom prst="rightArrow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p:grpSp>
              </p:grp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2802466" y="2373618"/>
                    <a:ext cx="38519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800" dirty="0" smtClean="0">
                        <a:solidFill>
                          <a:srgbClr val="FF0000"/>
                        </a:solidFill>
                      </a:rPr>
                      <a:t>7 cm</a:t>
                    </a:r>
                    <a:endParaRPr lang="en-US" sz="8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24" name="TextBox 23"/>
                  <p:cNvSpPr txBox="1"/>
                  <p:nvPr/>
                </p:nvSpPr>
                <p:spPr>
                  <a:xfrm>
                    <a:off x="1344079" y="3974343"/>
                    <a:ext cx="5372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 smtClean="0">
                        <a:solidFill>
                          <a:srgbClr val="FF0000"/>
                        </a:solidFill>
                      </a:rPr>
                      <a:t>7.1 m</a:t>
                    </a:r>
                    <a:endParaRPr lang="en-US" sz="1200" dirty="0">
                      <a:solidFill>
                        <a:srgbClr val="FF0000"/>
                      </a:solidFill>
                    </a:endParaRPr>
                  </a:p>
                </p:txBody>
              </p:sp>
              <p:cxnSp>
                <p:nvCxnSpPr>
                  <p:cNvPr id="25" name="Straight Connector 24"/>
                  <p:cNvCxnSpPr>
                    <a:endCxn id="50" idx="3"/>
                  </p:cNvCxnSpPr>
                  <p:nvPr/>
                </p:nvCxnSpPr>
                <p:spPr>
                  <a:xfrm flipV="1">
                    <a:off x="650175" y="4082065"/>
                    <a:ext cx="1785155" cy="354468"/>
                  </a:xfrm>
                  <a:prstGeom prst="line">
                    <a:avLst/>
                  </a:prstGeom>
                  <a:ln w="3175" cmpd="sng">
                    <a:solidFill>
                      <a:srgbClr val="FF00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7" name="TextBox 6"/>
              <p:cNvSpPr txBox="1"/>
              <p:nvPr/>
            </p:nvSpPr>
            <p:spPr>
              <a:xfrm>
                <a:off x="4644008" y="692696"/>
                <a:ext cx="3388593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8000"/>
                    </a:solidFill>
                  </a:rPr>
                  <a:t>Baseline: existing BNL inflector </a:t>
                </a:r>
              </a:p>
              <a:p>
                <a:r>
                  <a:rPr lang="en-US" b="1" dirty="0" smtClean="0">
                    <a:solidFill>
                      <a:srgbClr val="008000"/>
                    </a:solidFill>
                  </a:rPr>
                  <a:t>but new design under R&amp;D which</a:t>
                </a:r>
              </a:p>
              <a:p>
                <a:r>
                  <a:rPr lang="en-US" b="1" dirty="0" smtClean="0">
                    <a:solidFill>
                      <a:srgbClr val="008000"/>
                    </a:solidFill>
                  </a:rPr>
                  <a:t>gives x2 stats </a:t>
                </a:r>
                <a:endParaRPr lang="en-US" b="1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332686" y="2966079"/>
                <a:ext cx="154678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EF6D20"/>
                    </a:solidFill>
                  </a:rPr>
                  <a:t>New with </a:t>
                </a:r>
              </a:p>
              <a:p>
                <a:r>
                  <a:rPr lang="en-US" b="1" dirty="0" smtClean="0">
                    <a:solidFill>
                      <a:srgbClr val="EF6D20"/>
                    </a:solidFill>
                  </a:rPr>
                  <a:t>improved kick</a:t>
                </a:r>
                <a:endParaRPr lang="en-US" b="1" dirty="0">
                  <a:solidFill>
                    <a:srgbClr val="EF6D20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1896935" y="2019402"/>
                <a:ext cx="235689" cy="225523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507D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1550614" y="4064807"/>
                <a:ext cx="235689" cy="225523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1838398" y="4521689"/>
                <a:ext cx="235689" cy="225523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507D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4025173" y="4932068"/>
                <a:ext cx="235689" cy="225523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507D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532325" y="4521689"/>
                <a:ext cx="235689" cy="225523"/>
              </a:xfrm>
              <a:prstGeom prst="ellipse">
                <a:avLst/>
              </a:prstGeom>
              <a:solidFill>
                <a:srgbClr val="0000FF"/>
              </a:solidFill>
              <a:ln>
                <a:solidFill>
                  <a:srgbClr val="0507D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613857" y="5494421"/>
                <a:ext cx="1391271" cy="323346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507D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dirty="0" smtClean="0"/>
                  <a:t>Collimators</a:t>
                </a:r>
                <a:endParaRPr lang="en-US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098999" y="5341236"/>
                <a:ext cx="1523562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507D3"/>
                    </a:solidFill>
                  </a:rPr>
                  <a:t>New and with</a:t>
                </a:r>
              </a:p>
              <a:p>
                <a:r>
                  <a:rPr lang="en-US" b="1" dirty="0" smtClean="0">
                    <a:solidFill>
                      <a:srgbClr val="0507D3"/>
                    </a:solidFill>
                  </a:rPr>
                  <a:t>sensors</a:t>
                </a:r>
                <a:endParaRPr lang="en-US" b="1" dirty="0">
                  <a:solidFill>
                    <a:srgbClr val="0507D3"/>
                  </a:solidFill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7025729" y="4182179"/>
              <a:ext cx="160813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660066"/>
                  </a:solidFill>
                  <a:cs typeface="Verdana"/>
                </a:rPr>
                <a:t>Using higher</a:t>
              </a:r>
            </a:p>
            <a:p>
              <a:r>
                <a:rPr lang="en-US" b="1" dirty="0" smtClean="0">
                  <a:solidFill>
                    <a:srgbClr val="660066"/>
                  </a:solidFill>
                  <a:cs typeface="Verdana"/>
                </a:rPr>
                <a:t>voltage for </a:t>
              </a:r>
            </a:p>
            <a:p>
              <a:r>
                <a:rPr lang="en-US" b="1" dirty="0" smtClean="0">
                  <a:solidFill>
                    <a:srgbClr val="660066"/>
                  </a:solidFill>
                  <a:cs typeface="Verdana"/>
                </a:rPr>
                <a:t>improved tune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76561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42858" y="1124744"/>
            <a:ext cx="5144252" cy="3384376"/>
            <a:chOff x="-324544" y="692696"/>
            <a:chExt cx="7164288" cy="471334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24544" y="692696"/>
              <a:ext cx="7164288" cy="4713347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-108520" y="3428999"/>
              <a:ext cx="4752528" cy="19770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8136" y="4509120"/>
            <a:ext cx="5586240" cy="177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7229" y="1157132"/>
            <a:ext cx="3996771" cy="23355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3218" y="3717032"/>
            <a:ext cx="3186375" cy="22881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3568" y="44624"/>
            <a:ext cx="3320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Beamline simulation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015502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251520" y="1052736"/>
            <a:ext cx="3653904" cy="4953000"/>
          </a:xfrm>
          <a:prstGeom prst="rect">
            <a:avLst/>
          </a:prstGeom>
        </p:spPr>
        <p:txBody>
          <a:bodyPr/>
          <a:lstStyle>
            <a:lvl1pPr marL="342891" indent="-342891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1pPr>
            <a:lvl2pPr marL="457189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00" dirty="0" smtClean="0">
                <a:latin typeface="Verdana" charset="0"/>
                <a:ea typeface="Verdana" charset="0"/>
                <a:cs typeface="Verdana" charset="0"/>
              </a:rPr>
              <a:t>72 pole pieces</a:t>
            </a:r>
          </a:p>
          <a:p>
            <a:pPr marL="0" indent="0">
              <a:buNone/>
            </a:pPr>
            <a:endParaRPr lang="en-US" sz="2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None/>
            </a:pPr>
            <a:r>
              <a:rPr lang="en-US" sz="2200" dirty="0" smtClean="0">
                <a:latin typeface="Verdana" charset="0"/>
                <a:ea typeface="Verdana" charset="0"/>
                <a:cs typeface="Verdana" charset="0"/>
              </a:rPr>
              <a:t>864 wedges</a:t>
            </a:r>
          </a:p>
          <a:p>
            <a:pPr marL="0" indent="0">
              <a:buNone/>
            </a:pPr>
            <a:endParaRPr lang="en-US" sz="2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None/>
            </a:pPr>
            <a:r>
              <a:rPr lang="en-US" sz="2200" dirty="0" smtClean="0">
                <a:latin typeface="Verdana" charset="0"/>
                <a:ea typeface="Verdana" charset="0"/>
                <a:cs typeface="Verdana" charset="0"/>
              </a:rPr>
              <a:t>48 iron “top hats”</a:t>
            </a:r>
          </a:p>
          <a:p>
            <a:pPr marL="0" indent="0">
              <a:buNone/>
            </a:pPr>
            <a:endParaRPr lang="en-US" sz="2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None/>
            </a:pPr>
            <a:r>
              <a:rPr lang="en-US" sz="2200" dirty="0" smtClean="0">
                <a:latin typeface="Verdana" charset="0"/>
                <a:ea typeface="Verdana" charset="0"/>
                <a:cs typeface="Verdana" charset="0"/>
              </a:rPr>
              <a:t>144 edge shims </a:t>
            </a:r>
          </a:p>
          <a:p>
            <a:pPr marL="0" indent="0">
              <a:buNone/>
            </a:pPr>
            <a:endParaRPr lang="en-US" sz="2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None/>
            </a:pPr>
            <a:r>
              <a:rPr lang="en-US" sz="2200" dirty="0" smtClean="0">
                <a:latin typeface="Verdana" charset="0"/>
                <a:ea typeface="Verdana" charset="0"/>
                <a:cs typeface="Verdana" charset="0"/>
              </a:rPr>
              <a:t>8000 surface iron foils</a:t>
            </a:r>
          </a:p>
          <a:p>
            <a:pPr marL="0" indent="0">
              <a:buNone/>
            </a:pPr>
            <a:endParaRPr lang="en-US" sz="2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None/>
            </a:pPr>
            <a:r>
              <a:rPr lang="en-US" sz="2200" dirty="0" smtClean="0">
                <a:latin typeface="Verdana" charset="0"/>
                <a:ea typeface="Verdana" charset="0"/>
                <a:cs typeface="Verdana" charset="0"/>
              </a:rPr>
              <a:t>100 active surface coils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300" y="815148"/>
            <a:ext cx="4893884" cy="50558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5976" y="5373216"/>
            <a:ext cx="435644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Yoke : 26 tons to 125 microns</a:t>
            </a:r>
            <a:r>
              <a:rPr lang="mr-IN" sz="2000" dirty="0" smtClean="0">
                <a:solidFill>
                  <a:srgbClr val="FF0000"/>
                </a:solidFill>
                <a:latin typeface="Verdana"/>
                <a:cs typeface="Verdana"/>
              </a:rPr>
              <a:t>…</a:t>
            </a:r>
            <a:r>
              <a:rPr lang="en-GB" sz="2000" dirty="0" smtClean="0">
                <a:solidFill>
                  <a:srgbClr val="FF0000"/>
                </a:solidFill>
                <a:latin typeface="Verdana"/>
                <a:cs typeface="Verdana"/>
              </a:rPr>
              <a:t>.</a:t>
            </a:r>
            <a:endParaRPr lang="en-US" sz="2000" dirty="0" smtClean="0">
              <a:solidFill>
                <a:srgbClr val="FF0000"/>
              </a:solidFill>
              <a:latin typeface="Verdana"/>
              <a:cs typeface="Verdan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44624"/>
            <a:ext cx="2066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g-2 Magnet 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037222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73980" y="-16931"/>
            <a:ext cx="4580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Helvetica"/>
                <a:cs typeface="Helvetica"/>
              </a:rPr>
              <a:t>How to achieve 0.1 ppm</a:t>
            </a:r>
            <a:endParaRPr lang="en-US" sz="32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0026" y="1619508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Gill Sans MT"/>
                <a:cs typeface="Gill Sans MT"/>
              </a:rPr>
              <a:t>0.14 ppm</a:t>
            </a:r>
            <a:endParaRPr lang="en-US" b="1" dirty="0">
              <a:solidFill>
                <a:schemeClr val="bg1"/>
              </a:solidFill>
              <a:latin typeface="Gill Sans MT"/>
              <a:cs typeface="Gill Sans M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1202" y="2348880"/>
            <a:ext cx="118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Gill Sans MT"/>
                <a:cs typeface="Gill Sans MT"/>
              </a:rPr>
              <a:t>0.54 </a:t>
            </a:r>
            <a:r>
              <a:rPr lang="en-US" b="1" dirty="0" smtClean="0">
                <a:solidFill>
                  <a:schemeClr val="bg1"/>
                </a:solidFill>
                <a:latin typeface="Gill Sans MT"/>
                <a:cs typeface="Gill Sans MT"/>
              </a:rPr>
              <a:t>ppm</a:t>
            </a:r>
            <a:endParaRPr lang="en-US" b="1" dirty="0">
              <a:solidFill>
                <a:schemeClr val="bg1"/>
              </a:solidFill>
              <a:latin typeface="Gill Sans MT"/>
              <a:cs typeface="Gill Sans M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980" y="5092406"/>
            <a:ext cx="81224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“</a:t>
            </a:r>
            <a:r>
              <a:rPr lang="en-US" sz="3600" b="1" dirty="0">
                <a:solidFill>
                  <a:srgbClr val="0000FF"/>
                </a:solidFill>
              </a:rPr>
              <a:t>Never measure </a:t>
            </a:r>
            <a:r>
              <a:rPr lang="en-US" sz="3600" b="1" dirty="0" smtClean="0">
                <a:solidFill>
                  <a:srgbClr val="0000FF"/>
                </a:solidFill>
              </a:rPr>
              <a:t>anything </a:t>
            </a:r>
            <a:r>
              <a:rPr lang="en-US" sz="3600" b="1" dirty="0">
                <a:solidFill>
                  <a:srgbClr val="0000FF"/>
                </a:solidFill>
              </a:rPr>
              <a:t>but </a:t>
            </a:r>
            <a:r>
              <a:rPr lang="en-US" sz="3600" b="1" dirty="0" smtClean="0">
                <a:solidFill>
                  <a:srgbClr val="0000FF"/>
                </a:solidFill>
              </a:rPr>
              <a:t>frequency”</a:t>
            </a:r>
            <a:endParaRPr lang="en-US" sz="3600" b="1" dirty="0">
              <a:solidFill>
                <a:srgbClr val="0000FF"/>
              </a:solidFill>
            </a:endParaRPr>
          </a:p>
          <a:p>
            <a:r>
              <a:rPr lang="en-US" sz="2400" i="1" dirty="0" smtClean="0">
                <a:solidFill>
                  <a:srgbClr val="0000FF"/>
                </a:solidFill>
              </a:rPr>
              <a:t>                                                I.</a:t>
            </a:r>
            <a:r>
              <a:rPr lang="en-US" sz="2400" i="1" dirty="0">
                <a:solidFill>
                  <a:srgbClr val="0000FF"/>
                </a:solidFill>
              </a:rPr>
              <a:t> </a:t>
            </a:r>
            <a:r>
              <a:rPr lang="en-US" sz="2400" i="1" dirty="0" smtClean="0">
                <a:solidFill>
                  <a:srgbClr val="0000FF"/>
                </a:solidFill>
              </a:rPr>
              <a:t>Rabi</a:t>
            </a:r>
            <a:endParaRPr lang="en-US" sz="2400" i="1" dirty="0">
              <a:solidFill>
                <a:srgbClr val="0000FF"/>
              </a:solidFill>
            </a:endParaRPr>
          </a:p>
        </p:txBody>
      </p:sp>
      <p:pic>
        <p:nvPicPr>
          <p:cNvPr id="8" name="Picture 7" descr="rabi300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47" y="930385"/>
            <a:ext cx="7335284" cy="404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993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96952"/>
            <a:ext cx="4224468" cy="3168352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4524960" cy="3066617"/>
          </a:xfrm>
          <a:prstGeom prst="rect">
            <a:avLst/>
          </a:prstGeom>
          <a:effectLst>
            <a:outerShdw blurRad="50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83568" y="44624"/>
            <a:ext cx="27270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The laminators !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215517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6" descr="IMG_20150819_16223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7" b="11657"/>
          <a:stretch>
            <a:fillRect/>
          </a:stretch>
        </p:blipFill>
        <p:spPr>
          <a:xfrm>
            <a:off x="251520" y="908720"/>
            <a:ext cx="4097746" cy="2356758"/>
          </a:xfrm>
          <a:prstGeom prst="rect">
            <a:avLst/>
          </a:prstGeom>
        </p:spPr>
      </p:pic>
      <p:pic>
        <p:nvPicPr>
          <p:cNvPr id="3" name="full_scan_fid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220072" y="764704"/>
            <a:ext cx="3448000" cy="4176301"/>
          </a:xfrm>
          <a:prstGeom prst="rect">
            <a:avLst/>
          </a:prstGeom>
        </p:spPr>
      </p:pic>
      <p:pic>
        <p:nvPicPr>
          <p:cNvPr id="4" name="Picture 3" descr="Untitled-1 (dragged)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01008"/>
            <a:ext cx="4097746" cy="23273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51646"/>
            <a:ext cx="5512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B-field been on for last 12 months</a:t>
            </a:r>
          </a:p>
        </p:txBody>
      </p:sp>
      <p:sp>
        <p:nvSpPr>
          <p:cNvPr id="6" name="Oval 5"/>
          <p:cNvSpPr/>
          <p:nvPr/>
        </p:nvSpPr>
        <p:spPr>
          <a:xfrm>
            <a:off x="2987824" y="4005064"/>
            <a:ext cx="288032" cy="504056"/>
          </a:xfrm>
          <a:prstGeom prst="ellipse">
            <a:avLst/>
          </a:prstGeom>
          <a:noFill/>
          <a:ln w="4445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528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828221" y="4617720"/>
            <a:ext cx="619579" cy="640080"/>
            <a:chOff x="1255776" y="3048"/>
            <a:chExt cx="6632448" cy="685190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5776" y="3048"/>
              <a:ext cx="6632448" cy="685190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2926080" y="2686050"/>
              <a:ext cx="994410" cy="857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358096" y="4617720"/>
            <a:ext cx="619579" cy="640080"/>
            <a:chOff x="1255776" y="3048"/>
            <a:chExt cx="6632448" cy="685190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5776" y="3048"/>
              <a:ext cx="6632448" cy="685190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2907030" y="2689860"/>
              <a:ext cx="994410" cy="857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162221" y="4617720"/>
            <a:ext cx="619579" cy="640080"/>
            <a:chOff x="1255776" y="3048"/>
            <a:chExt cx="6632448" cy="685190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5776" y="3048"/>
              <a:ext cx="6632448" cy="685190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2918460" y="2689860"/>
              <a:ext cx="994410" cy="857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918606" y="4677403"/>
            <a:ext cx="26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</a:t>
            </a:r>
            <a:endParaRPr lang="en-US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2" name="full_scan_all_dipol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7200" y="1828800"/>
            <a:ext cx="8229600" cy="27432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62000" y="5117068"/>
            <a:ext cx="762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000000"/>
                </a:solidFill>
              </a:rPr>
              <a:t>Poles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27668" y="5105400"/>
            <a:ext cx="2135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000000"/>
                </a:solidFill>
              </a:rPr>
              <a:t>Top hats &amp; wedges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60592" y="5105400"/>
            <a:ext cx="1454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000000"/>
                </a:solidFill>
              </a:rPr>
              <a:t>Surface foils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796684" y="4617720"/>
            <a:ext cx="661516" cy="609600"/>
            <a:chOff x="4187952" y="1426464"/>
            <a:chExt cx="4901184" cy="4516535"/>
          </a:xfrm>
        </p:grpSpPr>
        <p:pic>
          <p:nvPicPr>
            <p:cNvPr id="17" name="Picture 16"/>
            <p:cNvPicPr>
              <a:picLocks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0357"/>
            <a:stretch/>
          </p:blipFill>
          <p:spPr>
            <a:xfrm>
              <a:off x="4187952" y="1426464"/>
              <a:ext cx="4901184" cy="4516535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815" t="4945" r="26049" b="88546"/>
            <a:stretch/>
          </p:blipFill>
          <p:spPr>
            <a:xfrm>
              <a:off x="6188364" y="1675630"/>
              <a:ext cx="1624060" cy="327897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0835" t="78754" r="26266" b="14875"/>
            <a:stretch/>
          </p:blipFill>
          <p:spPr>
            <a:xfrm>
              <a:off x="6189346" y="5394285"/>
              <a:ext cx="1612440" cy="32107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5562600" y="3429000"/>
              <a:ext cx="457200" cy="609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5321808" y="3337560"/>
              <a:ext cx="896112" cy="740664"/>
              <a:chOff x="5321808" y="3337560"/>
              <a:chExt cx="896112" cy="740664"/>
            </a:xfrm>
            <a:solidFill>
              <a:srgbClr val="CC0000"/>
            </a:solidFill>
          </p:grpSpPr>
          <p:sp>
            <p:nvSpPr>
              <p:cNvPr id="22" name="Rectangle 21"/>
              <p:cNvSpPr/>
              <p:nvPr/>
            </p:nvSpPr>
            <p:spPr>
              <a:xfrm>
                <a:off x="5321808" y="3337560"/>
                <a:ext cx="173736" cy="54864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044184" y="3337560"/>
                <a:ext cx="173736" cy="54864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321808" y="4023360"/>
                <a:ext cx="173736" cy="54864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6044184" y="4023360"/>
                <a:ext cx="173736" cy="54864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550408" y="4041648"/>
                <a:ext cx="448056" cy="36576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550408" y="3346704"/>
                <a:ext cx="448056" cy="36576"/>
              </a:xfrm>
              <a:prstGeom prst="rect">
                <a:avLst/>
              </a:prstGeom>
              <a:grpFill/>
              <a:ln w="3175" cmpd="sng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8" name="TextBox 27"/>
          <p:cNvSpPr txBox="1"/>
          <p:nvPr/>
        </p:nvSpPr>
        <p:spPr>
          <a:xfrm>
            <a:off x="683568" y="44624"/>
            <a:ext cx="3195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Shimming progress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69932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5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2377364"/>
            <a:ext cx="9360204" cy="2779828"/>
            <a:chOff x="0" y="1493722"/>
            <a:chExt cx="9360204" cy="2779828"/>
          </a:xfrm>
        </p:grpSpPr>
        <p:sp>
          <p:nvSpPr>
            <p:cNvPr id="3" name="TextBox 2"/>
            <p:cNvSpPr txBox="1"/>
            <p:nvPr/>
          </p:nvSpPr>
          <p:spPr>
            <a:xfrm>
              <a:off x="8441827" y="2292356"/>
              <a:ext cx="918377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b="0" smtClean="0">
                  <a:solidFill>
                    <a:srgbClr val="0000FF"/>
                  </a:solidFill>
                  <a:latin typeface="+mj-lt"/>
                </a:rPr>
                <a:t>50</a:t>
              </a:r>
              <a:r>
                <a:rPr lang="en-US" sz="1800" b="0">
                  <a:solidFill>
                    <a:srgbClr val="0000FF"/>
                  </a:solidFill>
                  <a:latin typeface="+mj-lt"/>
                </a:rPr>
                <a:t> </a:t>
              </a:r>
              <a:endParaRPr lang="en-US" sz="1800" b="0" smtClean="0">
                <a:solidFill>
                  <a:srgbClr val="0000FF"/>
                </a:solidFill>
                <a:latin typeface="+mj-lt"/>
              </a:endParaRPr>
            </a:p>
            <a:p>
              <a:r>
                <a:rPr lang="en-US" sz="1800" b="0" dirty="0" smtClean="0">
                  <a:solidFill>
                    <a:srgbClr val="0000FF"/>
                  </a:solidFill>
                  <a:latin typeface="+mj-lt"/>
                </a:rPr>
                <a:t>ppm</a:t>
              </a:r>
              <a:endParaRPr lang="en-US" sz="1800" b="0" dirty="0">
                <a:solidFill>
                  <a:srgbClr val="0000FF"/>
                </a:solidFill>
                <a:latin typeface="+mj-lt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368448" y="3235815"/>
              <a:ext cx="832980" cy="78483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800" b="0" dirty="0" smtClean="0">
                  <a:solidFill>
                    <a:srgbClr val="FF0000"/>
                  </a:solidFill>
                  <a:latin typeface="+mj-lt"/>
                </a:rPr>
                <a:t>~1400 </a:t>
              </a:r>
            </a:p>
            <a:p>
              <a:r>
                <a:rPr lang="en-US" sz="1800" b="0" dirty="0" smtClean="0">
                  <a:solidFill>
                    <a:srgbClr val="FF0000"/>
                  </a:solidFill>
                  <a:latin typeface="+mj-lt"/>
                </a:rPr>
                <a:t>ppm</a:t>
              </a:r>
              <a:endParaRPr lang="en-US" sz="1800" b="0" dirty="0">
                <a:solidFill>
                  <a:srgbClr val="FF0000"/>
                </a:solidFill>
                <a:latin typeface="+mj-lt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H="1">
              <a:off x="8359950" y="1963707"/>
              <a:ext cx="8498" cy="1804949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9216"/>
            <a:stretch/>
          </p:blipFill>
          <p:spPr>
            <a:xfrm>
              <a:off x="0" y="1493722"/>
              <a:ext cx="8301324" cy="2779828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8441827" y="2673968"/>
              <a:ext cx="0" cy="209668"/>
            </a:xfrm>
            <a:prstGeom prst="straightConnector1">
              <a:avLst/>
            </a:prstGeom>
            <a:ln>
              <a:solidFill>
                <a:srgbClr val="1757EB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8441827" y="2401036"/>
              <a:ext cx="0" cy="203315"/>
            </a:xfrm>
            <a:prstGeom prst="straightConnector1">
              <a:avLst/>
            </a:prstGeom>
            <a:ln>
              <a:solidFill>
                <a:srgbClr val="1757EB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733800" y="3264751"/>
              <a:ext cx="23622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0" dirty="0" smtClean="0">
                  <a:solidFill>
                    <a:srgbClr val="FF0000"/>
                  </a:solidFill>
                  <a:latin typeface="+mj-lt"/>
                  <a:cs typeface="Helvetica"/>
                </a:rPr>
                <a:t>Oct 2015 </a:t>
              </a:r>
              <a:r>
                <a:rPr lang="en-US" sz="1600" b="0" dirty="0" smtClean="0">
                  <a:solidFill>
                    <a:schemeClr val="accent6">
                      <a:lumMod val="50000"/>
                    </a:schemeClr>
                  </a:solidFill>
                  <a:latin typeface="+mj-lt"/>
                  <a:cs typeface="Helvetica"/>
                  <a:sym typeface="Wingdings"/>
                </a:rPr>
                <a:t> </a:t>
              </a:r>
              <a:r>
                <a:rPr lang="en-US" sz="1600" b="0" dirty="0" smtClean="0">
                  <a:solidFill>
                    <a:srgbClr val="0000FF"/>
                  </a:solidFill>
                  <a:latin typeface="+mj-lt"/>
                  <a:cs typeface="Helvetica"/>
                  <a:sym typeface="Wingdings"/>
                </a:rPr>
                <a:t>Aug 2016</a:t>
              </a:r>
              <a:endParaRPr lang="en-US" sz="1600" b="0" dirty="0">
                <a:solidFill>
                  <a:srgbClr val="0000FF"/>
                </a:solidFill>
                <a:latin typeface="+mj-lt"/>
                <a:cs typeface="Helvetica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79512" y="1112558"/>
            <a:ext cx="840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Field uniformity x30 improved in a year and now x4 better than</a:t>
            </a:r>
          </a:p>
          <a:p>
            <a:r>
              <a:rPr lang="en-US" sz="2000" dirty="0">
                <a:latin typeface="Verdana"/>
                <a:cs typeface="Verdana"/>
              </a:rPr>
              <a:t>a</a:t>
            </a:r>
            <a:r>
              <a:rPr lang="en-US" sz="2000" dirty="0" smtClean="0">
                <a:latin typeface="Verdana"/>
                <a:cs typeface="Verdana"/>
              </a:rPr>
              <a:t>chieved at </a:t>
            </a:r>
            <a:r>
              <a:rPr lang="en-US" sz="2000" dirty="0" smtClean="0">
                <a:latin typeface="Verdana"/>
                <a:cs typeface="Verdana"/>
              </a:rPr>
              <a:t>BNL after first shimming round.</a:t>
            </a:r>
            <a:endParaRPr lang="en-US" sz="2000" dirty="0" smtClean="0">
              <a:latin typeface="Verdana"/>
              <a:cs typeface="Verdan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0219" y="44624"/>
            <a:ext cx="26376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Field Uniformity</a:t>
            </a:r>
          </a:p>
        </p:txBody>
      </p:sp>
    </p:spTree>
    <p:extLst>
      <p:ext uri="{BB962C8B-B14F-4D97-AF65-F5344CB8AC3E}">
        <p14:creationId xmlns:p14="http://schemas.microsoft.com/office/powerpoint/2010/main" val="51540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9"/>
          <p:cNvPicPr>
            <a:picLocks noChangeAspect="1"/>
          </p:cNvPicPr>
          <p:nvPr/>
        </p:nvPicPr>
        <p:blipFill>
          <a:blip r:embed="rId2"/>
          <a:srcRect l="-34379" r="-34379"/>
          <a:stretch>
            <a:fillRect/>
          </a:stretch>
        </p:blipFill>
        <p:spPr>
          <a:xfrm>
            <a:off x="-900608" y="682631"/>
            <a:ext cx="5157417" cy="29662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47864" y="1221720"/>
            <a:ext cx="572400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M</a:t>
            </a:r>
            <a:r>
              <a:rPr lang="en-US" sz="2000" dirty="0" smtClean="0">
                <a:latin typeface="Verdana"/>
                <a:cs typeface="Verdana"/>
              </a:rPr>
              <a:t>uons are distributed over storage volume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B-field is not uniform over this volume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Need to convolute the two.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0706" y="3525407"/>
            <a:ext cx="3805792" cy="279811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7066" y="3535567"/>
            <a:ext cx="4926520" cy="279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44624"/>
            <a:ext cx="1976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B-field map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0565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004048" y="1741714"/>
            <a:ext cx="3276600" cy="3276600"/>
            <a:chOff x="5715000" y="3352800"/>
            <a:chExt cx="3276600" cy="3276600"/>
          </a:xfrm>
        </p:grpSpPr>
        <p:grpSp>
          <p:nvGrpSpPr>
            <p:cNvPr id="4" name="Group 3"/>
            <p:cNvGrpSpPr/>
            <p:nvPr/>
          </p:nvGrpSpPr>
          <p:grpSpPr>
            <a:xfrm>
              <a:off x="5715000" y="3352800"/>
              <a:ext cx="3276600" cy="3276600"/>
              <a:chOff x="5562600" y="1828800"/>
              <a:chExt cx="3276600" cy="3276600"/>
            </a:xfrm>
          </p:grpSpPr>
          <p:sp>
            <p:nvSpPr>
              <p:cNvPr id="8" name="AutoShape 3"/>
              <p:cNvSpPr>
                <a:spLocks noChangeArrowheads="1"/>
              </p:cNvSpPr>
              <p:nvPr/>
            </p:nvSpPr>
            <p:spPr bwMode="auto">
              <a:xfrm>
                <a:off x="5619220" y="1869419"/>
                <a:ext cx="3186746" cy="3216287"/>
              </a:xfrm>
              <a:custGeom>
                <a:avLst/>
                <a:gdLst>
                  <a:gd name="T0" fmla="*/ 2147483647 w 21600"/>
                  <a:gd name="T1" fmla="*/ 0 h 21600"/>
                  <a:gd name="T2" fmla="*/ 2147483647 w 21600"/>
                  <a:gd name="T3" fmla="*/ 2147483647 h 21600"/>
                  <a:gd name="T4" fmla="*/ 0 w 21600"/>
                  <a:gd name="T5" fmla="*/ 2147483647 h 21600"/>
                  <a:gd name="T6" fmla="*/ 2147483647 w 21600"/>
                  <a:gd name="T7" fmla="*/ 2147483647 h 21600"/>
                  <a:gd name="T8" fmla="*/ 2147483647 w 21600"/>
                  <a:gd name="T9" fmla="*/ 2147483647 h 21600"/>
                  <a:gd name="T10" fmla="*/ 2147483647 w 21600"/>
                  <a:gd name="T11" fmla="*/ 2147483647 h 21600"/>
                  <a:gd name="T12" fmla="*/ 2147483647 w 21600"/>
                  <a:gd name="T13" fmla="*/ 2147483647 h 21600"/>
                  <a:gd name="T14" fmla="*/ 2147483647 w 21600"/>
                  <a:gd name="T15" fmla="*/ 2147483647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320" y="10800"/>
                    </a:moveTo>
                    <a:cubicBezTo>
                      <a:pt x="1320" y="16036"/>
                      <a:pt x="5564" y="20280"/>
                      <a:pt x="10800" y="20280"/>
                    </a:cubicBezTo>
                    <a:cubicBezTo>
                      <a:pt x="16036" y="20280"/>
                      <a:pt x="20280" y="16036"/>
                      <a:pt x="20280" y="10800"/>
                    </a:cubicBezTo>
                    <a:cubicBezTo>
                      <a:pt x="20280" y="5564"/>
                      <a:pt x="16036" y="1320"/>
                      <a:pt x="10800" y="1320"/>
                    </a:cubicBezTo>
                    <a:cubicBezTo>
                      <a:pt x="5564" y="1320"/>
                      <a:pt x="1320" y="5564"/>
                      <a:pt x="1320" y="10800"/>
                    </a:cubicBezTo>
                    <a:close/>
                  </a:path>
                </a:pathLst>
              </a:custGeom>
              <a:noFill/>
              <a:ln w="19050">
                <a:solidFill>
                  <a:srgbClr val="3B902F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Rectangle 5" descr="Light upward diagonal"/>
              <p:cNvSpPr>
                <a:spLocks noChangeArrowheads="1"/>
              </p:cNvSpPr>
              <p:nvPr/>
            </p:nvSpPr>
            <p:spPr bwMode="auto">
              <a:xfrm>
                <a:off x="6448833" y="1828800"/>
                <a:ext cx="893618" cy="89855"/>
              </a:xfrm>
              <a:prstGeom prst="rect">
                <a:avLst/>
              </a:prstGeom>
              <a:pattFill prst="ltUpDiag">
                <a:fgClr>
                  <a:srgbClr val="00FF00"/>
                </a:fgClr>
                <a:bgClr>
                  <a:schemeClr val="tx1"/>
                </a:bgClr>
              </a:patt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spcBef>
                    <a:spcPct val="0"/>
                  </a:spcBef>
                </a:pPr>
                <a:endParaRPr lang="en-US" sz="1800" b="0">
                  <a:solidFill>
                    <a:srgbClr val="FF33CC"/>
                  </a:solidFill>
                  <a:cs typeface="SimSun" charset="0"/>
                </a:endParaRPr>
              </a:p>
            </p:txBody>
          </p:sp>
          <p:grpSp>
            <p:nvGrpSpPr>
              <p:cNvPr id="10" name="Group 8"/>
              <p:cNvGrpSpPr>
                <a:grpSpLocks/>
              </p:cNvGrpSpPr>
              <p:nvPr/>
            </p:nvGrpSpPr>
            <p:grpSpPr bwMode="auto">
              <a:xfrm>
                <a:off x="7912352" y="3059680"/>
                <a:ext cx="594515" cy="567436"/>
                <a:chOff x="4789" y="2536"/>
                <a:chExt cx="483" cy="461"/>
              </a:xfrm>
            </p:grpSpPr>
            <p:sp>
              <p:nvSpPr>
                <p:cNvPr id="28" name="Rectangle 9"/>
                <p:cNvSpPr>
                  <a:spLocks noChangeArrowheads="1"/>
                </p:cNvSpPr>
                <p:nvPr/>
              </p:nvSpPr>
              <p:spPr bwMode="auto">
                <a:xfrm>
                  <a:off x="4813" y="2730"/>
                  <a:ext cx="459" cy="73"/>
                </a:xfrm>
                <a:prstGeom prst="rect">
                  <a:avLst/>
                </a:prstGeom>
                <a:pattFill prst="wdDnDiag">
                  <a:fgClr>
                    <a:srgbClr val="FFFF00"/>
                  </a:fgClr>
                  <a:bgClr>
                    <a:srgbClr val="00FF00"/>
                  </a:bgClr>
                </a:patt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spcBef>
                      <a:spcPct val="0"/>
                    </a:spcBef>
                  </a:pPr>
                  <a:endParaRPr lang="en-US" sz="1800" b="0">
                    <a:solidFill>
                      <a:srgbClr val="FF33CC"/>
                    </a:solidFill>
                    <a:cs typeface="SimSun" charset="0"/>
                  </a:endParaRPr>
                </a:p>
              </p:txBody>
            </p:sp>
            <p:sp>
              <p:nvSpPr>
                <p:cNvPr id="29" name="Rectangle 10"/>
                <p:cNvSpPr>
                  <a:spLocks noChangeArrowheads="1"/>
                </p:cNvSpPr>
                <p:nvPr/>
              </p:nvSpPr>
              <p:spPr bwMode="auto">
                <a:xfrm rot="645551">
                  <a:off x="4813" y="2924"/>
                  <a:ext cx="459" cy="73"/>
                </a:xfrm>
                <a:prstGeom prst="rect">
                  <a:avLst/>
                </a:prstGeom>
                <a:pattFill prst="wdDnDiag">
                  <a:fgClr>
                    <a:srgbClr val="FFFF00"/>
                  </a:fgClr>
                  <a:bgClr>
                    <a:srgbClr val="00FF00"/>
                  </a:bgClr>
                </a:pattFill>
                <a:ln w="1905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spcBef>
                      <a:spcPct val="0"/>
                    </a:spcBef>
                  </a:pPr>
                  <a:endParaRPr lang="en-US" sz="1800" b="0">
                    <a:solidFill>
                      <a:srgbClr val="FF33CC"/>
                    </a:solidFill>
                    <a:cs typeface="SimSun" charset="0"/>
                  </a:endParaRPr>
                </a:p>
              </p:txBody>
            </p:sp>
            <p:sp>
              <p:nvSpPr>
                <p:cNvPr id="30" name="Rectangle 11"/>
                <p:cNvSpPr>
                  <a:spLocks noChangeArrowheads="1"/>
                </p:cNvSpPr>
                <p:nvPr/>
              </p:nvSpPr>
              <p:spPr bwMode="auto">
                <a:xfrm rot="-926560">
                  <a:off x="4789" y="2536"/>
                  <a:ext cx="459" cy="73"/>
                </a:xfrm>
                <a:prstGeom prst="rect">
                  <a:avLst/>
                </a:prstGeom>
                <a:pattFill prst="wdDnDiag">
                  <a:fgClr>
                    <a:srgbClr val="FFFF00"/>
                  </a:fgClr>
                  <a:bgClr>
                    <a:srgbClr val="00FF00"/>
                  </a:bgClr>
                </a:patt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>
                    <a:spcBef>
                      <a:spcPct val="0"/>
                    </a:spcBef>
                  </a:pPr>
                  <a:endParaRPr lang="en-US" sz="1800" b="0">
                    <a:solidFill>
                      <a:srgbClr val="FF33CC"/>
                    </a:solidFill>
                    <a:cs typeface="SimSun" charset="0"/>
                  </a:endParaRPr>
                </a:p>
              </p:txBody>
            </p:sp>
          </p:grpSp>
          <p:grpSp>
            <p:nvGrpSpPr>
              <p:cNvPr id="11" name="Group 30"/>
              <p:cNvGrpSpPr>
                <a:grpSpLocks/>
              </p:cNvGrpSpPr>
              <p:nvPr/>
            </p:nvGrpSpPr>
            <p:grpSpPr bwMode="auto">
              <a:xfrm>
                <a:off x="5562600" y="1837417"/>
                <a:ext cx="3276600" cy="3267983"/>
                <a:chOff x="2880" y="1543"/>
                <a:chExt cx="2662" cy="2655"/>
              </a:xfrm>
            </p:grpSpPr>
            <p:grpSp>
              <p:nvGrpSpPr>
                <p:cNvPr id="16" name="Group 31"/>
                <p:cNvGrpSpPr>
                  <a:grpSpLocks/>
                </p:cNvGrpSpPr>
                <p:nvPr/>
              </p:nvGrpSpPr>
              <p:grpSpPr bwMode="auto">
                <a:xfrm>
                  <a:off x="4176" y="1543"/>
                  <a:ext cx="1255" cy="1750"/>
                  <a:chOff x="4176" y="1543"/>
                  <a:chExt cx="1255" cy="1750"/>
                </a:xfrm>
              </p:grpSpPr>
              <p:sp>
                <p:nvSpPr>
                  <p:cNvPr id="26" name="Arc 32"/>
                  <p:cNvSpPr>
                    <a:spLocks/>
                  </p:cNvSpPr>
                  <p:nvPr/>
                </p:nvSpPr>
                <p:spPr bwMode="auto">
                  <a:xfrm rot="-440998">
                    <a:off x="4321" y="1543"/>
                    <a:ext cx="1110" cy="1507"/>
                  </a:xfrm>
                  <a:custGeom>
                    <a:avLst/>
                    <a:gdLst>
                      <a:gd name="T0" fmla="*/ 0 w 19202"/>
                      <a:gd name="T1" fmla="*/ 0 h 20486"/>
                      <a:gd name="T2" fmla="*/ 0 w 19202"/>
                      <a:gd name="T3" fmla="*/ 0 h 20486"/>
                      <a:gd name="T4" fmla="*/ 0 w 19202"/>
                      <a:gd name="T5" fmla="*/ 0 h 20486"/>
                      <a:gd name="T6" fmla="*/ 0 60000 65536"/>
                      <a:gd name="T7" fmla="*/ 0 60000 65536"/>
                      <a:gd name="T8" fmla="*/ 0 60000 65536"/>
                      <a:gd name="T9" fmla="*/ 0 w 19202"/>
                      <a:gd name="T10" fmla="*/ 0 h 20486"/>
                      <a:gd name="T11" fmla="*/ 19202 w 19202"/>
                      <a:gd name="T12" fmla="*/ 20486 h 2048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202" h="20486" fill="none" extrusionOk="0">
                        <a:moveTo>
                          <a:pt x="6847" y="0"/>
                        </a:moveTo>
                        <a:cubicBezTo>
                          <a:pt x="12189" y="1785"/>
                          <a:pt x="16622" y="5587"/>
                          <a:pt x="19202" y="10594"/>
                        </a:cubicBezTo>
                      </a:path>
                      <a:path w="19202" h="20486" stroke="0" extrusionOk="0">
                        <a:moveTo>
                          <a:pt x="6847" y="0"/>
                        </a:moveTo>
                        <a:cubicBezTo>
                          <a:pt x="12189" y="1785"/>
                          <a:pt x="16622" y="5587"/>
                          <a:pt x="19202" y="10594"/>
                        </a:cubicBezTo>
                        <a:lnTo>
                          <a:pt x="0" y="20486"/>
                        </a:lnTo>
                        <a:lnTo>
                          <a:pt x="684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" name="Arc 33"/>
                  <p:cNvSpPr>
                    <a:spLocks/>
                  </p:cNvSpPr>
                  <p:nvPr/>
                </p:nvSpPr>
                <p:spPr bwMode="auto">
                  <a:xfrm rot="-299128">
                    <a:off x="4176" y="1824"/>
                    <a:ext cx="1033" cy="1469"/>
                  </a:xfrm>
                  <a:custGeom>
                    <a:avLst/>
                    <a:gdLst>
                      <a:gd name="T0" fmla="*/ 0 w 17863"/>
                      <a:gd name="T1" fmla="*/ 0 h 19967"/>
                      <a:gd name="T2" fmla="*/ 0 w 17863"/>
                      <a:gd name="T3" fmla="*/ 0 h 19967"/>
                      <a:gd name="T4" fmla="*/ 0 w 17863"/>
                      <a:gd name="T5" fmla="*/ 0 h 19967"/>
                      <a:gd name="T6" fmla="*/ 0 60000 65536"/>
                      <a:gd name="T7" fmla="*/ 0 60000 65536"/>
                      <a:gd name="T8" fmla="*/ 0 60000 65536"/>
                      <a:gd name="T9" fmla="*/ 0 w 17863"/>
                      <a:gd name="T10" fmla="*/ 0 h 19967"/>
                      <a:gd name="T11" fmla="*/ 17863 w 17863"/>
                      <a:gd name="T12" fmla="*/ 19967 h 1996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7863" h="19967" fill="none" extrusionOk="0">
                        <a:moveTo>
                          <a:pt x="8238" y="0"/>
                        </a:moveTo>
                        <a:cubicBezTo>
                          <a:pt x="12142" y="1610"/>
                          <a:pt x="15488" y="4330"/>
                          <a:pt x="17862" y="7823"/>
                        </a:cubicBezTo>
                      </a:path>
                      <a:path w="17863" h="19967" stroke="0" extrusionOk="0">
                        <a:moveTo>
                          <a:pt x="8238" y="0"/>
                        </a:moveTo>
                        <a:cubicBezTo>
                          <a:pt x="12142" y="1610"/>
                          <a:pt x="15488" y="4330"/>
                          <a:pt x="17862" y="7823"/>
                        </a:cubicBezTo>
                        <a:lnTo>
                          <a:pt x="0" y="19967"/>
                        </a:lnTo>
                        <a:lnTo>
                          <a:pt x="8238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7" name="Group 34"/>
                <p:cNvGrpSpPr>
                  <a:grpSpLocks/>
                </p:cNvGrpSpPr>
                <p:nvPr/>
              </p:nvGrpSpPr>
              <p:grpSpPr bwMode="auto">
                <a:xfrm rot="5400000">
                  <a:off x="4039" y="2585"/>
                  <a:ext cx="1255" cy="1750"/>
                  <a:chOff x="4176" y="1543"/>
                  <a:chExt cx="1255" cy="1750"/>
                </a:xfrm>
              </p:grpSpPr>
              <p:sp>
                <p:nvSpPr>
                  <p:cNvPr id="24" name="Arc 35"/>
                  <p:cNvSpPr>
                    <a:spLocks/>
                  </p:cNvSpPr>
                  <p:nvPr/>
                </p:nvSpPr>
                <p:spPr bwMode="auto">
                  <a:xfrm rot="-440998">
                    <a:off x="4321" y="1543"/>
                    <a:ext cx="1110" cy="1507"/>
                  </a:xfrm>
                  <a:custGeom>
                    <a:avLst/>
                    <a:gdLst>
                      <a:gd name="T0" fmla="*/ 0 w 19202"/>
                      <a:gd name="T1" fmla="*/ 0 h 20486"/>
                      <a:gd name="T2" fmla="*/ 0 w 19202"/>
                      <a:gd name="T3" fmla="*/ 0 h 20486"/>
                      <a:gd name="T4" fmla="*/ 0 w 19202"/>
                      <a:gd name="T5" fmla="*/ 0 h 20486"/>
                      <a:gd name="T6" fmla="*/ 0 60000 65536"/>
                      <a:gd name="T7" fmla="*/ 0 60000 65536"/>
                      <a:gd name="T8" fmla="*/ 0 60000 65536"/>
                      <a:gd name="T9" fmla="*/ 0 w 19202"/>
                      <a:gd name="T10" fmla="*/ 0 h 20486"/>
                      <a:gd name="T11" fmla="*/ 19202 w 19202"/>
                      <a:gd name="T12" fmla="*/ 20486 h 2048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202" h="20486" fill="none" extrusionOk="0">
                        <a:moveTo>
                          <a:pt x="6847" y="0"/>
                        </a:moveTo>
                        <a:cubicBezTo>
                          <a:pt x="12189" y="1785"/>
                          <a:pt x="16622" y="5587"/>
                          <a:pt x="19202" y="10594"/>
                        </a:cubicBezTo>
                      </a:path>
                      <a:path w="19202" h="20486" stroke="0" extrusionOk="0">
                        <a:moveTo>
                          <a:pt x="6847" y="0"/>
                        </a:moveTo>
                        <a:cubicBezTo>
                          <a:pt x="12189" y="1785"/>
                          <a:pt x="16622" y="5587"/>
                          <a:pt x="19202" y="10594"/>
                        </a:cubicBezTo>
                        <a:lnTo>
                          <a:pt x="0" y="20486"/>
                        </a:lnTo>
                        <a:lnTo>
                          <a:pt x="684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10800000"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" name="Arc 36"/>
                  <p:cNvSpPr>
                    <a:spLocks/>
                  </p:cNvSpPr>
                  <p:nvPr/>
                </p:nvSpPr>
                <p:spPr bwMode="auto">
                  <a:xfrm rot="-299128">
                    <a:off x="4176" y="1824"/>
                    <a:ext cx="1033" cy="1469"/>
                  </a:xfrm>
                  <a:custGeom>
                    <a:avLst/>
                    <a:gdLst>
                      <a:gd name="T0" fmla="*/ 0 w 17863"/>
                      <a:gd name="T1" fmla="*/ 0 h 19967"/>
                      <a:gd name="T2" fmla="*/ 0 w 17863"/>
                      <a:gd name="T3" fmla="*/ 0 h 19967"/>
                      <a:gd name="T4" fmla="*/ 0 w 17863"/>
                      <a:gd name="T5" fmla="*/ 0 h 19967"/>
                      <a:gd name="T6" fmla="*/ 0 60000 65536"/>
                      <a:gd name="T7" fmla="*/ 0 60000 65536"/>
                      <a:gd name="T8" fmla="*/ 0 60000 65536"/>
                      <a:gd name="T9" fmla="*/ 0 w 17863"/>
                      <a:gd name="T10" fmla="*/ 0 h 19967"/>
                      <a:gd name="T11" fmla="*/ 17863 w 17863"/>
                      <a:gd name="T12" fmla="*/ 19967 h 1996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7863" h="19967" fill="none" extrusionOk="0">
                        <a:moveTo>
                          <a:pt x="8238" y="0"/>
                        </a:moveTo>
                        <a:cubicBezTo>
                          <a:pt x="12142" y="1610"/>
                          <a:pt x="15488" y="4330"/>
                          <a:pt x="17862" y="7823"/>
                        </a:cubicBezTo>
                      </a:path>
                      <a:path w="17863" h="19967" stroke="0" extrusionOk="0">
                        <a:moveTo>
                          <a:pt x="8238" y="0"/>
                        </a:moveTo>
                        <a:cubicBezTo>
                          <a:pt x="12142" y="1610"/>
                          <a:pt x="15488" y="4330"/>
                          <a:pt x="17862" y="7823"/>
                        </a:cubicBezTo>
                        <a:lnTo>
                          <a:pt x="0" y="19967"/>
                        </a:lnTo>
                        <a:lnTo>
                          <a:pt x="8238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10800000" vert="eaVert"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8" name="Group 17"/>
                <p:cNvGrpSpPr>
                  <a:grpSpLocks/>
                </p:cNvGrpSpPr>
                <p:nvPr/>
              </p:nvGrpSpPr>
              <p:grpSpPr bwMode="auto">
                <a:xfrm rot="10800000">
                  <a:off x="3024" y="2448"/>
                  <a:ext cx="1255" cy="1750"/>
                  <a:chOff x="4176" y="1543"/>
                  <a:chExt cx="1255" cy="1750"/>
                </a:xfrm>
              </p:grpSpPr>
              <p:sp>
                <p:nvSpPr>
                  <p:cNvPr id="22" name="Arc 38"/>
                  <p:cNvSpPr>
                    <a:spLocks/>
                  </p:cNvSpPr>
                  <p:nvPr/>
                </p:nvSpPr>
                <p:spPr bwMode="auto">
                  <a:xfrm rot="-440998">
                    <a:off x="4321" y="1543"/>
                    <a:ext cx="1110" cy="1507"/>
                  </a:xfrm>
                  <a:custGeom>
                    <a:avLst/>
                    <a:gdLst>
                      <a:gd name="T0" fmla="*/ 0 w 19202"/>
                      <a:gd name="T1" fmla="*/ 0 h 20486"/>
                      <a:gd name="T2" fmla="*/ 0 w 19202"/>
                      <a:gd name="T3" fmla="*/ 0 h 20486"/>
                      <a:gd name="T4" fmla="*/ 0 w 19202"/>
                      <a:gd name="T5" fmla="*/ 0 h 20486"/>
                      <a:gd name="T6" fmla="*/ 0 60000 65536"/>
                      <a:gd name="T7" fmla="*/ 0 60000 65536"/>
                      <a:gd name="T8" fmla="*/ 0 60000 65536"/>
                      <a:gd name="T9" fmla="*/ 0 w 19202"/>
                      <a:gd name="T10" fmla="*/ 0 h 20486"/>
                      <a:gd name="T11" fmla="*/ 19202 w 19202"/>
                      <a:gd name="T12" fmla="*/ 20486 h 2048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202" h="20486" fill="none" extrusionOk="0">
                        <a:moveTo>
                          <a:pt x="6847" y="0"/>
                        </a:moveTo>
                        <a:cubicBezTo>
                          <a:pt x="12189" y="1785"/>
                          <a:pt x="16622" y="5587"/>
                          <a:pt x="19202" y="10594"/>
                        </a:cubicBezTo>
                      </a:path>
                      <a:path w="19202" h="20486" stroke="0" extrusionOk="0">
                        <a:moveTo>
                          <a:pt x="6847" y="0"/>
                        </a:moveTo>
                        <a:cubicBezTo>
                          <a:pt x="12189" y="1785"/>
                          <a:pt x="16622" y="5587"/>
                          <a:pt x="19202" y="10594"/>
                        </a:cubicBezTo>
                        <a:lnTo>
                          <a:pt x="0" y="20486"/>
                        </a:lnTo>
                        <a:lnTo>
                          <a:pt x="684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10800000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" name="Arc 39"/>
                  <p:cNvSpPr>
                    <a:spLocks/>
                  </p:cNvSpPr>
                  <p:nvPr/>
                </p:nvSpPr>
                <p:spPr bwMode="auto">
                  <a:xfrm rot="-299128">
                    <a:off x="4176" y="1824"/>
                    <a:ext cx="1033" cy="1469"/>
                  </a:xfrm>
                  <a:custGeom>
                    <a:avLst/>
                    <a:gdLst>
                      <a:gd name="T0" fmla="*/ 0 w 17863"/>
                      <a:gd name="T1" fmla="*/ 0 h 19967"/>
                      <a:gd name="T2" fmla="*/ 0 w 17863"/>
                      <a:gd name="T3" fmla="*/ 0 h 19967"/>
                      <a:gd name="T4" fmla="*/ 0 w 17863"/>
                      <a:gd name="T5" fmla="*/ 0 h 19967"/>
                      <a:gd name="T6" fmla="*/ 0 60000 65536"/>
                      <a:gd name="T7" fmla="*/ 0 60000 65536"/>
                      <a:gd name="T8" fmla="*/ 0 60000 65536"/>
                      <a:gd name="T9" fmla="*/ 0 w 17863"/>
                      <a:gd name="T10" fmla="*/ 0 h 19967"/>
                      <a:gd name="T11" fmla="*/ 17863 w 17863"/>
                      <a:gd name="T12" fmla="*/ 19967 h 1996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7863" h="19967" fill="none" extrusionOk="0">
                        <a:moveTo>
                          <a:pt x="8238" y="0"/>
                        </a:moveTo>
                        <a:cubicBezTo>
                          <a:pt x="12142" y="1610"/>
                          <a:pt x="15488" y="4330"/>
                          <a:pt x="17862" y="7823"/>
                        </a:cubicBezTo>
                      </a:path>
                      <a:path w="17863" h="19967" stroke="0" extrusionOk="0">
                        <a:moveTo>
                          <a:pt x="8238" y="0"/>
                        </a:moveTo>
                        <a:cubicBezTo>
                          <a:pt x="12142" y="1610"/>
                          <a:pt x="15488" y="4330"/>
                          <a:pt x="17862" y="7823"/>
                        </a:cubicBezTo>
                        <a:lnTo>
                          <a:pt x="0" y="19967"/>
                        </a:lnTo>
                        <a:lnTo>
                          <a:pt x="8238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rot="10800000"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9" name="Group 18"/>
                <p:cNvGrpSpPr>
                  <a:grpSpLocks/>
                </p:cNvGrpSpPr>
                <p:nvPr/>
              </p:nvGrpSpPr>
              <p:grpSpPr bwMode="auto">
                <a:xfrm rot="-5652832">
                  <a:off x="3127" y="1433"/>
                  <a:ext cx="1255" cy="1750"/>
                  <a:chOff x="4176" y="1543"/>
                  <a:chExt cx="1255" cy="1750"/>
                </a:xfrm>
              </p:grpSpPr>
              <p:sp>
                <p:nvSpPr>
                  <p:cNvPr id="20" name="Arc 41"/>
                  <p:cNvSpPr>
                    <a:spLocks/>
                  </p:cNvSpPr>
                  <p:nvPr/>
                </p:nvSpPr>
                <p:spPr bwMode="auto">
                  <a:xfrm rot="-440998">
                    <a:off x="4321" y="1543"/>
                    <a:ext cx="1110" cy="1507"/>
                  </a:xfrm>
                  <a:custGeom>
                    <a:avLst/>
                    <a:gdLst>
                      <a:gd name="T0" fmla="*/ 0 w 19202"/>
                      <a:gd name="T1" fmla="*/ 0 h 20486"/>
                      <a:gd name="T2" fmla="*/ 0 w 19202"/>
                      <a:gd name="T3" fmla="*/ 0 h 20486"/>
                      <a:gd name="T4" fmla="*/ 0 w 19202"/>
                      <a:gd name="T5" fmla="*/ 0 h 20486"/>
                      <a:gd name="T6" fmla="*/ 0 60000 65536"/>
                      <a:gd name="T7" fmla="*/ 0 60000 65536"/>
                      <a:gd name="T8" fmla="*/ 0 60000 65536"/>
                      <a:gd name="T9" fmla="*/ 0 w 19202"/>
                      <a:gd name="T10" fmla="*/ 0 h 20486"/>
                      <a:gd name="T11" fmla="*/ 19202 w 19202"/>
                      <a:gd name="T12" fmla="*/ 20486 h 2048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202" h="20486" fill="none" extrusionOk="0">
                        <a:moveTo>
                          <a:pt x="6847" y="0"/>
                        </a:moveTo>
                        <a:cubicBezTo>
                          <a:pt x="12189" y="1785"/>
                          <a:pt x="16622" y="5587"/>
                          <a:pt x="19202" y="10594"/>
                        </a:cubicBezTo>
                      </a:path>
                      <a:path w="19202" h="20486" stroke="0" extrusionOk="0">
                        <a:moveTo>
                          <a:pt x="6847" y="0"/>
                        </a:moveTo>
                        <a:cubicBezTo>
                          <a:pt x="12189" y="1785"/>
                          <a:pt x="16622" y="5587"/>
                          <a:pt x="19202" y="10594"/>
                        </a:cubicBezTo>
                        <a:lnTo>
                          <a:pt x="0" y="20486"/>
                        </a:lnTo>
                        <a:lnTo>
                          <a:pt x="6847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" name="Arc 42"/>
                  <p:cNvSpPr>
                    <a:spLocks/>
                  </p:cNvSpPr>
                  <p:nvPr/>
                </p:nvSpPr>
                <p:spPr bwMode="auto">
                  <a:xfrm rot="-299128">
                    <a:off x="4176" y="1824"/>
                    <a:ext cx="1033" cy="1469"/>
                  </a:xfrm>
                  <a:custGeom>
                    <a:avLst/>
                    <a:gdLst>
                      <a:gd name="T0" fmla="*/ 0 w 17863"/>
                      <a:gd name="T1" fmla="*/ 0 h 19967"/>
                      <a:gd name="T2" fmla="*/ 0 w 17863"/>
                      <a:gd name="T3" fmla="*/ 0 h 19967"/>
                      <a:gd name="T4" fmla="*/ 0 w 17863"/>
                      <a:gd name="T5" fmla="*/ 0 h 19967"/>
                      <a:gd name="T6" fmla="*/ 0 60000 65536"/>
                      <a:gd name="T7" fmla="*/ 0 60000 65536"/>
                      <a:gd name="T8" fmla="*/ 0 60000 65536"/>
                      <a:gd name="T9" fmla="*/ 0 w 17863"/>
                      <a:gd name="T10" fmla="*/ 0 h 19967"/>
                      <a:gd name="T11" fmla="*/ 17863 w 17863"/>
                      <a:gd name="T12" fmla="*/ 19967 h 1996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7863" h="19967" fill="none" extrusionOk="0">
                        <a:moveTo>
                          <a:pt x="8238" y="0"/>
                        </a:moveTo>
                        <a:cubicBezTo>
                          <a:pt x="12142" y="1610"/>
                          <a:pt x="15488" y="4330"/>
                          <a:pt x="17862" y="7823"/>
                        </a:cubicBezTo>
                      </a:path>
                      <a:path w="17863" h="19967" stroke="0" extrusionOk="0">
                        <a:moveTo>
                          <a:pt x="8238" y="0"/>
                        </a:moveTo>
                        <a:cubicBezTo>
                          <a:pt x="12142" y="1610"/>
                          <a:pt x="15488" y="4330"/>
                          <a:pt x="17862" y="7823"/>
                        </a:cubicBezTo>
                        <a:lnTo>
                          <a:pt x="0" y="19967"/>
                        </a:lnTo>
                        <a:lnTo>
                          <a:pt x="8238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rgbClr val="0000F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eaVert"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2" name="TextBox 11"/>
              <p:cNvSpPr txBox="1"/>
              <p:nvPr/>
            </p:nvSpPr>
            <p:spPr>
              <a:xfrm>
                <a:off x="6523558" y="3105090"/>
                <a:ext cx="11726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0" dirty="0" smtClean="0">
                    <a:solidFill>
                      <a:srgbClr val="FF0000"/>
                    </a:solidFill>
                  </a:rPr>
                  <a:t>Trackers</a:t>
                </a: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 bwMode="auto">
              <a:xfrm flipV="1">
                <a:off x="7315200" y="2362200"/>
                <a:ext cx="381000" cy="76200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" name="Straight Arrow Connector 13"/>
              <p:cNvCxnSpPr/>
              <p:nvPr/>
            </p:nvCxnSpPr>
            <p:spPr bwMode="auto">
              <a:xfrm flipH="1">
                <a:off x="6638839" y="3505200"/>
                <a:ext cx="471040" cy="100656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" name="Straight Arrow Connector 14"/>
              <p:cNvCxnSpPr/>
              <p:nvPr/>
            </p:nvCxnSpPr>
            <p:spPr bwMode="auto">
              <a:xfrm flipH="1" flipV="1">
                <a:off x="6248400" y="2819400"/>
                <a:ext cx="533400" cy="30480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5" name="Parallelogram 4"/>
            <p:cNvSpPr/>
            <p:nvPr/>
          </p:nvSpPr>
          <p:spPr>
            <a:xfrm rot="17929915">
              <a:off x="5883940" y="4208768"/>
              <a:ext cx="850995" cy="192788"/>
            </a:xfrm>
            <a:prstGeom prst="parallelogram">
              <a:avLst>
                <a:gd name="adj" fmla="val 5129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Parallelogram 5"/>
            <p:cNvSpPr/>
            <p:nvPr/>
          </p:nvSpPr>
          <p:spPr>
            <a:xfrm rot="12421007">
              <a:off x="6321955" y="6025248"/>
              <a:ext cx="850995" cy="192788"/>
            </a:xfrm>
            <a:prstGeom prst="parallelogram">
              <a:avLst>
                <a:gd name="adj" fmla="val 5129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Parallelogram 6"/>
            <p:cNvSpPr/>
            <p:nvPr/>
          </p:nvSpPr>
          <p:spPr>
            <a:xfrm rot="1641452">
              <a:off x="7464308" y="3737259"/>
              <a:ext cx="850995" cy="192788"/>
            </a:xfrm>
            <a:prstGeom prst="parallelogram">
              <a:avLst>
                <a:gd name="adj" fmla="val 51297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16200" y="2845117"/>
            <a:ext cx="3811075" cy="2971800"/>
            <a:chOff x="723546" y="1883938"/>
            <a:chExt cx="3811075" cy="2971800"/>
          </a:xfrm>
        </p:grpSpPr>
        <p:pic>
          <p:nvPicPr>
            <p:cNvPr id="31" name="Picture 30" descr="xy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3546" y="1883938"/>
              <a:ext cx="3811075" cy="2971800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1708650" y="2708176"/>
              <a:ext cx="1905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0" dirty="0" smtClean="0">
                  <a:solidFill>
                    <a:srgbClr val="000000"/>
                  </a:solidFill>
                </a:rPr>
                <a:t>Reconstructed decay position </a:t>
              </a:r>
              <a:endParaRPr lang="en-US" sz="1800" b="0" dirty="0">
                <a:solidFill>
                  <a:srgbClr val="FFFFFF"/>
                </a:solidFill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83568" y="87015"/>
            <a:ext cx="3984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Straw tracking </a:t>
            </a:r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detectors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477" y="715204"/>
            <a:ext cx="561301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Measure beam </a:t>
            </a:r>
            <a:r>
              <a:rPr lang="en-US" sz="2000" dirty="0" smtClean="0">
                <a:latin typeface="Verdana"/>
                <a:cs typeface="Verdana"/>
              </a:rPr>
              <a:t>profile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Identify pileup and muons lost from beam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Measure </a:t>
            </a:r>
            <a:r>
              <a:rPr lang="en-US" sz="2000" dirty="0" smtClean="0">
                <a:latin typeface="Verdana"/>
                <a:cs typeface="Verdana"/>
              </a:rPr>
              <a:t>EDM</a:t>
            </a:r>
          </a:p>
        </p:txBody>
      </p:sp>
    </p:spTree>
    <p:extLst>
      <p:ext uri="{BB962C8B-B14F-4D97-AF65-F5344CB8AC3E}">
        <p14:creationId xmlns:p14="http://schemas.microsoft.com/office/powerpoint/2010/main" val="50159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vacuum-detector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043287" cy="2344556"/>
          </a:xfrm>
          <a:prstGeom prst="rect">
            <a:avLst/>
          </a:prstGeom>
        </p:spPr>
      </p:pic>
      <p:pic>
        <p:nvPicPr>
          <p:cNvPr id="3" name="Picture 2" descr="Modu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89040"/>
            <a:ext cx="4527360" cy="2056206"/>
          </a:xfrm>
          <a:prstGeom prst="rect">
            <a:avLst/>
          </a:prstGeom>
          <a:scene3d>
            <a:camera prst="orthographicFront">
              <a:rot lat="0" lon="0" rev="21378000"/>
            </a:camera>
            <a:lightRig rig="threePt" dir="t"/>
          </a:scene3d>
        </p:spPr>
      </p:pic>
      <p:pic>
        <p:nvPicPr>
          <p:cNvPr id="4" name="Picture 3" descr="c_recoHitPosTransvers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3651510"/>
            <a:ext cx="3511624" cy="25206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87015"/>
            <a:ext cx="3984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Straw tracking detectors</a:t>
            </a:r>
          </a:p>
        </p:txBody>
      </p:sp>
    </p:spTree>
    <p:extLst>
      <p:ext uri="{BB962C8B-B14F-4D97-AF65-F5344CB8AC3E}">
        <p14:creationId xmlns:p14="http://schemas.microsoft.com/office/powerpoint/2010/main" val="762079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104269"/>
            <a:ext cx="4932040" cy="46147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110025"/>
            <a:ext cx="4582478" cy="46147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76562"/>
            <a:ext cx="3781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Verdana"/>
                <a:cs typeface="Verdana"/>
              </a:rPr>
              <a:t>Position in </a:t>
            </a:r>
            <a:r>
              <a:rPr lang="en-US" sz="2000" dirty="0" err="1" smtClean="0">
                <a:solidFill>
                  <a:schemeClr val="bg1"/>
                </a:solidFill>
                <a:latin typeface="Verdana"/>
                <a:cs typeface="Verdana"/>
              </a:rPr>
              <a:t>vaccum</a:t>
            </a:r>
            <a:r>
              <a:rPr lang="en-US" sz="2000" dirty="0" smtClean="0">
                <a:solidFill>
                  <a:schemeClr val="bg1"/>
                </a:solidFill>
                <a:latin typeface="Verdana"/>
                <a:cs typeface="Verdana"/>
              </a:rPr>
              <a:t> chamber</a:t>
            </a:r>
            <a:endParaRPr lang="en-US" sz="20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4739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44624"/>
            <a:ext cx="15456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Verdana"/>
                <a:cs typeface="Verdana"/>
              </a:rPr>
              <a:t>Muon EDM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4592" y="763347"/>
            <a:ext cx="81091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Essentially zero in SM : any observation is new physics</a:t>
            </a:r>
            <a:endParaRPr lang="en-US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108245" y="5334926"/>
            <a:ext cx="52485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Verdana" charset="0"/>
                <a:ea typeface="Verdana" charset="0"/>
                <a:cs typeface="Verdana" charset="0"/>
              </a:rPr>
              <a:t>Needs non mass-scaling BSM effects </a:t>
            </a:r>
            <a:r>
              <a:rPr lang="en-US" sz="2000" dirty="0" smtClean="0">
                <a:solidFill>
                  <a:srgbClr val="C00000"/>
                </a:solidFill>
                <a:latin typeface="Verdana" charset="0"/>
                <a:ea typeface="Verdana" charset="0"/>
                <a:cs typeface="Verdana" charset="0"/>
              </a:rPr>
              <a:t>to</a:t>
            </a:r>
          </a:p>
          <a:p>
            <a:r>
              <a:rPr lang="en-US" sz="2000" dirty="0" smtClean="0">
                <a:solidFill>
                  <a:srgbClr val="C00000"/>
                </a:solidFill>
                <a:latin typeface="Verdana" charset="0"/>
                <a:ea typeface="Verdana" charset="0"/>
                <a:cs typeface="Verdana" charset="0"/>
              </a:rPr>
              <a:t>be in </a:t>
            </a:r>
            <a:r>
              <a:rPr lang="en-US" sz="2000" dirty="0" err="1" smtClean="0">
                <a:solidFill>
                  <a:srgbClr val="C00000"/>
                </a:solidFill>
                <a:latin typeface="Verdana" charset="0"/>
                <a:ea typeface="Verdana" charset="0"/>
                <a:cs typeface="Verdana" charset="0"/>
              </a:rPr>
              <a:t>expt’s</a:t>
            </a:r>
            <a:r>
              <a:rPr lang="en-US" sz="2000" dirty="0" smtClean="0">
                <a:solidFill>
                  <a:srgbClr val="C00000"/>
                </a:solidFill>
                <a:latin typeface="Verdana" charset="0"/>
                <a:ea typeface="Verdana" charset="0"/>
                <a:cs typeface="Verdana" charset="0"/>
              </a:rPr>
              <a:t> reach given </a:t>
            </a:r>
            <a:r>
              <a:rPr lang="en-US" sz="2000" dirty="0" smtClean="0">
                <a:solidFill>
                  <a:srgbClr val="C00000"/>
                </a:solidFill>
                <a:latin typeface="Verdana" charset="0"/>
                <a:ea typeface="Verdana" charset="0"/>
                <a:cs typeface="Verdana" charset="0"/>
              </a:rPr>
              <a:t>e</a:t>
            </a:r>
            <a:r>
              <a:rPr lang="en-US" sz="2000" baseline="30000" dirty="0" smtClean="0">
                <a:solidFill>
                  <a:srgbClr val="C00000"/>
                </a:solidFill>
                <a:latin typeface="Verdana" charset="0"/>
                <a:ea typeface="Verdana" charset="0"/>
                <a:cs typeface="Verdana" charset="0"/>
              </a:rPr>
              <a:t>-</a:t>
            </a:r>
            <a:r>
              <a:rPr lang="en-US" sz="2000" dirty="0" smtClean="0">
                <a:solidFill>
                  <a:srgbClr val="C00000"/>
                </a:solidFill>
                <a:latin typeface="Verdana" charset="0"/>
                <a:ea typeface="Verdana" charset="0"/>
                <a:cs typeface="Verdana" charset="0"/>
              </a:rPr>
              <a:t> EDM limit</a:t>
            </a:r>
          </a:p>
        </p:txBody>
      </p:sp>
      <p:pic>
        <p:nvPicPr>
          <p:cNvPr id="8" name="Picture 7" descr="edm_limi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45" y="1308861"/>
            <a:ext cx="4181499" cy="40131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227290"/>
            <a:ext cx="3908199" cy="273410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716016" y="3961398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Verdana"/>
                <a:cs typeface="Verdana"/>
              </a:rPr>
              <a:t>Expect several billion events in the </a:t>
            </a:r>
          </a:p>
          <a:p>
            <a:r>
              <a:rPr lang="en-US" dirty="0">
                <a:latin typeface="Verdana"/>
                <a:cs typeface="Verdana"/>
              </a:rPr>
              <a:t>trackers and so reach </a:t>
            </a:r>
            <a:r>
              <a:rPr lang="en-US" dirty="0" smtClean="0">
                <a:latin typeface="Verdana"/>
                <a:cs typeface="Verdana"/>
              </a:rPr>
              <a:t>10-</a:t>
            </a:r>
            <a:r>
              <a:rPr lang="en-US" baseline="30000" dirty="0" smtClean="0">
                <a:latin typeface="Verdana"/>
                <a:cs typeface="Verdana"/>
              </a:rPr>
              <a:t>21</a:t>
            </a:r>
            <a:r>
              <a:rPr lang="en-US" dirty="0" smtClean="0">
                <a:latin typeface="Verdana"/>
                <a:cs typeface="Verdana"/>
              </a:rPr>
              <a:t> </a:t>
            </a:r>
          </a:p>
          <a:p>
            <a:r>
              <a:rPr lang="en-US" dirty="0" smtClean="0">
                <a:latin typeface="Verdana"/>
                <a:cs typeface="Verdana"/>
              </a:rPr>
              <a:t>vs 2x10</a:t>
            </a:r>
            <a:r>
              <a:rPr lang="en-US" baseline="30000" dirty="0" smtClean="0">
                <a:latin typeface="Verdana"/>
                <a:cs typeface="Verdana"/>
              </a:rPr>
              <a:t>-19</a:t>
            </a:r>
            <a:r>
              <a:rPr lang="en-US" dirty="0" smtClean="0">
                <a:latin typeface="Verdana"/>
                <a:cs typeface="Verdana"/>
              </a:rPr>
              <a:t> at BNL </a:t>
            </a:r>
            <a:endParaRPr lang="en-US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38300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66800" y="1161258"/>
            <a:ext cx="7315200" cy="4571998"/>
            <a:chOff x="1066800" y="2057401"/>
            <a:chExt cx="7315200" cy="4571998"/>
          </a:xfrm>
        </p:grpSpPr>
        <p:pic>
          <p:nvPicPr>
            <p:cNvPr id="2" name="Picture 1" descr="Screen Shot 2016-09-14 at 4.29.01 PM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714" t="10164" r="25695"/>
            <a:stretch/>
          </p:blipFill>
          <p:spPr>
            <a:xfrm rot="16200000">
              <a:off x="1557744" y="1642658"/>
              <a:ext cx="2201123" cy="3030609"/>
            </a:xfrm>
            <a:prstGeom prst="rect">
              <a:avLst/>
            </a:prstGeom>
          </p:spPr>
        </p:pic>
        <p:pic>
          <p:nvPicPr>
            <p:cNvPr id="3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66800" y="4569558"/>
              <a:ext cx="3174521" cy="20598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1091"/>
            <a:stretch/>
          </p:blipFill>
          <p:spPr bwMode="auto">
            <a:xfrm>
              <a:off x="5047314" y="4421037"/>
              <a:ext cx="3265675" cy="21761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000445" y="2074652"/>
              <a:ext cx="3381555" cy="21577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3886200" y="2590800"/>
              <a:ext cx="1735347" cy="242978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3505200" y="3810000"/>
              <a:ext cx="2668438" cy="1232139"/>
            </a:xfrm>
            <a:prstGeom prst="line">
              <a:avLst/>
            </a:prstGeom>
            <a:ln w="28575" cmpd="sng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4172309" y="5870275"/>
              <a:ext cx="2139351" cy="207034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683568" y="26080"/>
            <a:ext cx="2730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PbF</a:t>
            </a:r>
            <a:r>
              <a:rPr lang="en-US" sz="2400" baseline="-25000" dirty="0" smtClean="0">
                <a:solidFill>
                  <a:schemeClr val="bg1"/>
                </a:solidFill>
                <a:latin typeface="Verdana"/>
                <a:cs typeface="Verdana"/>
              </a:rPr>
              <a:t>2</a:t>
            </a:r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 calorimeter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544" y="692696"/>
            <a:ext cx="7430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50 MeV resolution at 2 GeV and pulse separation &lt; 5ns.</a:t>
            </a:r>
          </a:p>
        </p:txBody>
      </p:sp>
    </p:spTree>
    <p:extLst>
      <p:ext uri="{BB962C8B-B14F-4D97-AF65-F5344CB8AC3E}">
        <p14:creationId xmlns:p14="http://schemas.microsoft.com/office/powerpoint/2010/main" val="10944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atex-image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73" y="916860"/>
            <a:ext cx="2120900" cy="965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48406" y="2578587"/>
            <a:ext cx="4047352" cy="830997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Spin </a:t>
            </a:r>
            <a:r>
              <a:rPr lang="en-US" sz="2400" b="1" u="sng" dirty="0" err="1" smtClean="0"/>
              <a:t>precesses</a:t>
            </a:r>
            <a:r>
              <a:rPr lang="en-US" sz="2400" dirty="0" smtClean="0"/>
              <a:t> around B at</a:t>
            </a:r>
          </a:p>
          <a:p>
            <a:r>
              <a:rPr lang="en-US" sz="2400" dirty="0" smtClean="0"/>
              <a:t>a frequency determined by “g”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401310" y="916860"/>
            <a:ext cx="5094448" cy="830997"/>
          </a:xfrm>
          <a:prstGeom prst="rect">
            <a:avLst/>
          </a:prstGeom>
          <a:noFill/>
          <a:ln w="9525" cmpd="sng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Interaction between </a:t>
            </a:r>
          </a:p>
          <a:p>
            <a:r>
              <a:rPr lang="en-US" sz="2400" dirty="0" smtClean="0"/>
              <a:t>magnetic moment (spin) with B-field.</a:t>
            </a:r>
            <a:endParaRPr lang="en-US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4623347" y="3822702"/>
            <a:ext cx="3872411" cy="1536799"/>
            <a:chOff x="4856648" y="4016356"/>
            <a:chExt cx="3567271" cy="1273783"/>
          </a:xfrm>
        </p:grpSpPr>
        <p:sp>
          <p:nvSpPr>
            <p:cNvPr id="9" name="Multiply 8"/>
            <p:cNvSpPr/>
            <p:nvPr/>
          </p:nvSpPr>
          <p:spPr>
            <a:xfrm>
              <a:off x="5834984" y="4016356"/>
              <a:ext cx="362844" cy="382798"/>
            </a:xfrm>
            <a:prstGeom prst="mathMultiply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4856648" y="4298462"/>
              <a:ext cx="3567271" cy="991677"/>
              <a:chOff x="4856648" y="4207756"/>
              <a:chExt cx="3567271" cy="991677"/>
            </a:xfrm>
          </p:grpSpPr>
          <p:sp>
            <p:nvSpPr>
              <p:cNvPr id="11" name="Freeform 21"/>
              <p:cNvSpPr>
                <a:spLocks/>
              </p:cNvSpPr>
              <p:nvPr/>
            </p:nvSpPr>
            <p:spPr bwMode="auto">
              <a:xfrm rot="5400000" flipH="1">
                <a:off x="5587937" y="4563485"/>
                <a:ext cx="884496" cy="173037"/>
              </a:xfrm>
              <a:custGeom>
                <a:avLst/>
                <a:gdLst>
                  <a:gd name="T0" fmla="*/ 0 w 2304"/>
                  <a:gd name="T1" fmla="*/ 192 h 192"/>
                  <a:gd name="T2" fmla="*/ 192 w 2304"/>
                  <a:gd name="T3" fmla="*/ 0 h 192"/>
                  <a:gd name="T4" fmla="*/ 384 w 2304"/>
                  <a:gd name="T5" fmla="*/ 192 h 192"/>
                  <a:gd name="T6" fmla="*/ 576 w 2304"/>
                  <a:gd name="T7" fmla="*/ 0 h 192"/>
                  <a:gd name="T8" fmla="*/ 768 w 2304"/>
                  <a:gd name="T9" fmla="*/ 192 h 192"/>
                  <a:gd name="T10" fmla="*/ 960 w 2304"/>
                  <a:gd name="T11" fmla="*/ 0 h 192"/>
                  <a:gd name="T12" fmla="*/ 1152 w 2304"/>
                  <a:gd name="T13" fmla="*/ 192 h 192"/>
                  <a:gd name="T14" fmla="*/ 1344 w 2304"/>
                  <a:gd name="T15" fmla="*/ 0 h 192"/>
                  <a:gd name="T16" fmla="*/ 1536 w 2304"/>
                  <a:gd name="T17" fmla="*/ 192 h 192"/>
                  <a:gd name="T18" fmla="*/ 1728 w 2304"/>
                  <a:gd name="T19" fmla="*/ 0 h 192"/>
                  <a:gd name="T20" fmla="*/ 1920 w 2304"/>
                  <a:gd name="T21" fmla="*/ 192 h 192"/>
                  <a:gd name="T22" fmla="*/ 2112 w 2304"/>
                  <a:gd name="T23" fmla="*/ 0 h 192"/>
                  <a:gd name="T24" fmla="*/ 2304 w 2304"/>
                  <a:gd name="T25" fmla="*/ 1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38100" cmpd="sng">
                <a:solidFill>
                  <a:srgbClr val="FF0000"/>
                </a:solidFill>
                <a:round/>
                <a:headEnd/>
                <a:tailEnd/>
              </a:ln>
              <a:effectLst>
                <a:glow rad="88900">
                  <a:schemeClr val="accent6">
                    <a:satMod val="175000"/>
                    <a:alpha val="40000"/>
                  </a:schemeClr>
                </a:glow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5170531" y="5092252"/>
                <a:ext cx="1827180" cy="14094"/>
              </a:xfrm>
              <a:prstGeom prst="line">
                <a:avLst/>
              </a:prstGeom>
              <a:ln>
                <a:solidFill>
                  <a:srgbClr val="0000FF"/>
                </a:solidFill>
                <a:headEnd type="none"/>
                <a:tailEnd type="none"/>
              </a:ln>
              <a:effectLst>
                <a:glow rad="76200">
                  <a:schemeClr val="accent3">
                    <a:satMod val="175000"/>
                    <a:alpha val="40000"/>
                  </a:scheme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3" name="Picture 12" descr="latex-image-1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56648" y="4885522"/>
                <a:ext cx="313883" cy="298572"/>
              </a:xfrm>
              <a:prstGeom prst="rect">
                <a:avLst/>
              </a:prstGeom>
            </p:spPr>
          </p:pic>
          <p:pic>
            <p:nvPicPr>
              <p:cNvPr id="14" name="Picture 13" descr="latex-image-1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99943" y="4900861"/>
                <a:ext cx="313883" cy="298572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6383928" y="4399154"/>
                <a:ext cx="203999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200" dirty="0" smtClean="0">
                    <a:solidFill>
                      <a:srgbClr val="FF0000"/>
                    </a:solidFill>
                  </a:rPr>
                  <a:t>B  field (photon)</a:t>
                </a:r>
                <a:endParaRPr lang="en-US" sz="2200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16" name="Picture 15" descr="magnetic_spin_precessio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21" y="2237685"/>
            <a:ext cx="3777043" cy="3759199"/>
          </a:xfrm>
          <a:prstGeom prst="rect">
            <a:avLst/>
          </a:prstGeom>
        </p:spPr>
      </p:pic>
      <p:pic>
        <p:nvPicPr>
          <p:cNvPr id="17" name="Picture 16" descr="latex-image-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72" y="3384184"/>
            <a:ext cx="1193800" cy="5588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23221" y="2237685"/>
            <a:ext cx="2044523" cy="831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83568" y="44624"/>
            <a:ext cx="1763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g-2 basics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5094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623" y="838200"/>
            <a:ext cx="4466577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006552" y="600943"/>
            <a:ext cx="150625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smtClean="0">
                <a:solidFill>
                  <a:srgbClr val="0000FF"/>
                </a:solidFill>
                <a:hlinkClick r:id="rId3"/>
              </a:rPr>
              <a:t>NIM </a:t>
            </a:r>
            <a:r>
              <a:rPr lang="en-US" sz="1400" b="0" dirty="0" smtClean="0">
                <a:solidFill>
                  <a:srgbClr val="0000FF"/>
                </a:solidFill>
                <a:hlinkClick r:id="rId3"/>
              </a:rPr>
              <a:t>A 783 (</a:t>
            </a:r>
            <a:r>
              <a:rPr lang="en-US" sz="1400" b="0" smtClean="0">
                <a:solidFill>
                  <a:srgbClr val="0000FF"/>
                </a:solidFill>
                <a:hlinkClick r:id="rId3"/>
              </a:rPr>
              <a:t>2015</a:t>
            </a:r>
            <a:r>
              <a:rPr lang="en-US" sz="1400" b="0" smtClean="0">
                <a:solidFill>
                  <a:srgbClr val="0000FF"/>
                </a:solidFill>
                <a:hlinkClick r:id="rId3"/>
              </a:rPr>
              <a:t>),</a:t>
            </a:r>
            <a:endParaRPr lang="en-US" sz="1400" b="0" dirty="0" smtClean="0">
              <a:solidFill>
                <a:srgbClr val="000000"/>
              </a:solidFill>
            </a:endParaRPr>
          </a:p>
        </p:txBody>
      </p:sp>
      <p:pic>
        <p:nvPicPr>
          <p:cNvPr id="4" name="Picture 3" descr="HitPosition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561"/>
          <a:stretch/>
        </p:blipFill>
        <p:spPr>
          <a:xfrm>
            <a:off x="5029201" y="3878810"/>
            <a:ext cx="4089606" cy="2549422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04800" y="3886200"/>
            <a:ext cx="4419600" cy="2438400"/>
            <a:chOff x="-3581400" y="609600"/>
            <a:chExt cx="5334000" cy="2975051"/>
          </a:xfrm>
        </p:grpSpPr>
        <p:grpSp>
          <p:nvGrpSpPr>
            <p:cNvPr id="6" name="Group 5"/>
            <p:cNvGrpSpPr/>
            <p:nvPr/>
          </p:nvGrpSpPr>
          <p:grpSpPr>
            <a:xfrm>
              <a:off x="-3581400" y="609600"/>
              <a:ext cx="5334000" cy="2975051"/>
              <a:chOff x="-3581400" y="609600"/>
              <a:chExt cx="5334000" cy="2975051"/>
            </a:xfrm>
          </p:grpSpPr>
          <p:pic>
            <p:nvPicPr>
              <p:cNvPr id="8" name="Picture 7" descr="Screen Shot 2016-09-14 at 4.38.06 PM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581400" y="609600"/>
                <a:ext cx="5334000" cy="2975051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-990600" y="1524000"/>
                <a:ext cx="2743200" cy="1371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7" name="Straight Connector 6"/>
            <p:cNvCxnSpPr/>
            <p:nvPr/>
          </p:nvCxnSpPr>
          <p:spPr>
            <a:xfrm>
              <a:off x="1618488" y="1271016"/>
              <a:ext cx="0" cy="1752600"/>
            </a:xfrm>
            <a:prstGeom prst="line">
              <a:avLst/>
            </a:prstGeom>
            <a:ln w="9525" cmpd="sng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4876800" y="911749"/>
            <a:ext cx="3962400" cy="2669651"/>
            <a:chOff x="-2819400" y="609600"/>
            <a:chExt cx="3657600" cy="2464293"/>
          </a:xfrm>
        </p:grpSpPr>
        <p:pic>
          <p:nvPicPr>
            <p:cNvPr id="11" name="Picture 10" descr="TimingRes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8796" r="8058"/>
            <a:stretch/>
          </p:blipFill>
          <p:spPr>
            <a:xfrm>
              <a:off x="-2819400" y="617864"/>
              <a:ext cx="3643132" cy="2456029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-533400" y="609600"/>
              <a:ext cx="1371600" cy="1371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749808" y="649224"/>
              <a:ext cx="0" cy="1463040"/>
            </a:xfrm>
            <a:prstGeom prst="line">
              <a:avLst/>
            </a:prstGeom>
            <a:ln w="9525" cmpd="sng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-609600" y="649224"/>
              <a:ext cx="1362456" cy="0"/>
            </a:xfrm>
            <a:prstGeom prst="line">
              <a:avLst/>
            </a:prstGeom>
            <a:ln w="9525" cmpd="sng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7239000" y="144780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err="1" smtClean="0">
                <a:solidFill>
                  <a:srgbClr val="000000"/>
                </a:solidFill>
              </a:rPr>
              <a:t>σ</a:t>
            </a:r>
            <a:r>
              <a:rPr lang="en-US" b="0" baseline="-25000" dirty="0" err="1" smtClean="0">
                <a:solidFill>
                  <a:srgbClr val="000000"/>
                </a:solidFill>
              </a:rPr>
              <a:t>t</a:t>
            </a:r>
            <a:r>
              <a:rPr lang="en-US" b="0" dirty="0" smtClean="0">
                <a:solidFill>
                  <a:srgbClr val="000000"/>
                </a:solidFill>
              </a:rPr>
              <a:t> ~ 25 </a:t>
            </a:r>
            <a:r>
              <a:rPr lang="en-US" b="0" dirty="0" err="1" smtClean="0">
                <a:solidFill>
                  <a:srgbClr val="000000"/>
                </a:solidFill>
              </a:rPr>
              <a:t>ps</a:t>
            </a:r>
            <a:endParaRPr lang="en-US" b="0" dirty="0" smtClean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09800" y="50292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 smtClean="0">
                <a:solidFill>
                  <a:srgbClr val="000000"/>
                </a:solidFill>
              </a:rPr>
              <a:t>Temporal separation at 5 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10513" y="621268"/>
            <a:ext cx="2070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000000"/>
                </a:solidFill>
              </a:rPr>
              <a:t>Energy Resolution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53652" y="609600"/>
            <a:ext cx="2023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rgbClr val="000000"/>
                </a:solidFill>
              </a:rPr>
              <a:t>Timing Resolution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716655" y="3581400"/>
            <a:ext cx="1788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rgbClr val="000000"/>
                </a:solidFill>
              </a:rPr>
              <a:t>Electron pile-up </a:t>
            </a:r>
            <a:endParaRPr lang="en-US" sz="1800" dirty="0"/>
          </a:p>
        </p:txBody>
      </p:sp>
      <p:sp>
        <p:nvSpPr>
          <p:cNvPr id="20" name="Rectangle 19"/>
          <p:cNvSpPr/>
          <p:nvPr/>
        </p:nvSpPr>
        <p:spPr>
          <a:xfrm>
            <a:off x="5512809" y="3581400"/>
            <a:ext cx="3173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b="0" dirty="0" smtClean="0">
                <a:solidFill>
                  <a:srgbClr val="000000"/>
                </a:solidFill>
              </a:rPr>
              <a:t>Position from Energy Deposit</a:t>
            </a:r>
            <a:endParaRPr lang="en-US" sz="1800" dirty="0"/>
          </a:p>
        </p:txBody>
      </p:sp>
      <p:sp>
        <p:nvSpPr>
          <p:cNvPr id="21" name="TextBox 20"/>
          <p:cNvSpPr txBox="1"/>
          <p:nvPr/>
        </p:nvSpPr>
        <p:spPr>
          <a:xfrm>
            <a:off x="683568" y="44624"/>
            <a:ext cx="4692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Calorimeter </a:t>
            </a:r>
            <a:r>
              <a:rPr lang="en-US" sz="2400" dirty="0" err="1" smtClean="0">
                <a:solidFill>
                  <a:schemeClr val="bg1"/>
                </a:solidFill>
                <a:latin typeface="Verdana"/>
                <a:cs typeface="Verdana"/>
              </a:rPr>
              <a:t>testbeam</a:t>
            </a:r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 results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7979081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9176" y="44624"/>
            <a:ext cx="11785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Status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48680"/>
            <a:ext cx="900919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1st beam is expected in April with first muon data to be </a:t>
            </a:r>
          </a:p>
          <a:p>
            <a:r>
              <a:rPr lang="en-US" sz="2000" dirty="0" smtClean="0">
                <a:latin typeface="Verdana"/>
                <a:cs typeface="Verdana"/>
              </a:rPr>
              <a:t>accumulated towards t</a:t>
            </a:r>
            <a:r>
              <a:rPr lang="en-US" sz="2000" dirty="0" smtClean="0">
                <a:latin typeface="Verdana"/>
                <a:cs typeface="Verdana"/>
              </a:rPr>
              <a:t>he end of 2017.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BNL-level statistics by mid-2018 and by 2020 x20 the statistics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E</a:t>
            </a:r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xpectation is to publish 3 results with 100%, 50% and 25% of BNL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precision</a:t>
            </a:r>
            <a:endParaRPr lang="en-US" sz="2000" dirty="0" smtClean="0">
              <a:solidFill>
                <a:srgbClr val="FF0000"/>
              </a:solidFill>
              <a:latin typeface="Verdana"/>
              <a:cs typeface="Verdana"/>
            </a:endParaRPr>
          </a:p>
        </p:txBody>
      </p:sp>
      <p:pic>
        <p:nvPicPr>
          <p:cNvPr id="4" name="Picture 2" descr="C:\Users\hertzog\Downloads\IMG_10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56" y="2924944"/>
            <a:ext cx="411106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899592" y="5396890"/>
            <a:ext cx="373740" cy="336366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23268" y="5612741"/>
            <a:ext cx="224245" cy="208955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827134" y="5241907"/>
            <a:ext cx="4041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Systematics:  3 missing pieces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1403648" y="5517232"/>
            <a:ext cx="186870" cy="176051"/>
          </a:xfrm>
          <a:prstGeom prst="leftArrow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835696" y="5517232"/>
            <a:ext cx="281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solidFill>
                  <a:srgbClr val="FFFF00"/>
                </a:solidFill>
              </a:rPr>
              <a:t>That’s 3000ppm !!!</a:t>
            </a:r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57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ertzog\Downloads\IMG_10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94039"/>
            <a:ext cx="7415808" cy="571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887466" y="5013176"/>
            <a:ext cx="7716982" cy="870466"/>
            <a:chOff x="131618" y="5288973"/>
            <a:chExt cx="7716982" cy="870466"/>
          </a:xfrm>
        </p:grpSpPr>
        <p:sp>
          <p:nvSpPr>
            <p:cNvPr id="4" name="Oval 3"/>
            <p:cNvSpPr/>
            <p:nvPr/>
          </p:nvSpPr>
          <p:spPr>
            <a:xfrm>
              <a:off x="1219200" y="5288973"/>
              <a:ext cx="762000" cy="685800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131618" y="5444836"/>
              <a:ext cx="457200" cy="426027"/>
            </a:xfrm>
            <a:prstGeom prst="ellipse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667000" y="5434445"/>
              <a:ext cx="518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Systematics:  3 missing pieces</a:t>
              </a:r>
              <a:endParaRPr lang="en-US" b="1" dirty="0">
                <a:solidFill>
                  <a:srgbClr val="FFFF00"/>
                </a:solidFill>
              </a:endParaRPr>
            </a:p>
          </p:txBody>
        </p:sp>
        <p:sp>
          <p:nvSpPr>
            <p:cNvPr id="7" name="Left Arrow 6"/>
            <p:cNvSpPr/>
            <p:nvPr/>
          </p:nvSpPr>
          <p:spPr>
            <a:xfrm>
              <a:off x="2133600" y="5444836"/>
              <a:ext cx="381000" cy="358941"/>
            </a:xfrm>
            <a:prstGeom prst="leftArrow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67000" y="5790107"/>
              <a:ext cx="2085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mtClean="0">
                  <a:solidFill>
                    <a:srgbClr val="FFFF00"/>
                  </a:solidFill>
                </a:rPr>
                <a:t>That’s 3000ppm !!!</a:t>
              </a:r>
              <a:endParaRPr lang="en-US" dirty="0" smtClean="0">
                <a:solidFill>
                  <a:srgbClr val="FFFF00"/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755576" y="9264"/>
            <a:ext cx="3910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  <a:latin typeface="Verdana"/>
                <a:cs typeface="Verdana"/>
              </a:rPr>
              <a:t>Systematics x 1/3</a:t>
            </a:r>
            <a:endParaRPr lang="en-US" sz="3200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71190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55576" y="9264"/>
            <a:ext cx="3910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  <a:latin typeface="Verdana"/>
                <a:cs typeface="Verdana"/>
              </a:rPr>
              <a:t>Systematics x 1/3</a:t>
            </a:r>
            <a:endParaRPr lang="en-US" sz="3200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" y="552760"/>
            <a:ext cx="7909569" cy="5685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45006" y="2708429"/>
            <a:ext cx="7632848" cy="70788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132 “1000-piece” puzzles.  If you lose just 1 piece it’s a 7 ppm error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The 1976 CERN result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06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55576" y="9264"/>
            <a:ext cx="39106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FFFFFF"/>
                </a:solidFill>
                <a:latin typeface="Verdana"/>
                <a:cs typeface="Verdana"/>
              </a:rPr>
              <a:t>Systematics x 1/3</a:t>
            </a:r>
            <a:endParaRPr lang="en-US" sz="3200" dirty="0">
              <a:solidFill>
                <a:srgbClr val="FFFFFF"/>
              </a:solidFill>
              <a:latin typeface="Verdana"/>
              <a:cs typeface="Verdana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998305" y="908720"/>
            <a:ext cx="7019516" cy="665158"/>
            <a:chOff x="381000" y="762000"/>
            <a:chExt cx="9737390" cy="922699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422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9844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4266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8688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311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6368" y="770299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991602" y="1606936"/>
            <a:ext cx="7019516" cy="665158"/>
            <a:chOff x="381000" y="762000"/>
            <a:chExt cx="9737390" cy="922699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422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9844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4266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8688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311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6368" y="770299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4" name="Group 23"/>
          <p:cNvGrpSpPr/>
          <p:nvPr/>
        </p:nvGrpSpPr>
        <p:grpSpPr>
          <a:xfrm>
            <a:off x="984899" y="2305153"/>
            <a:ext cx="7019516" cy="665158"/>
            <a:chOff x="381000" y="762000"/>
            <a:chExt cx="9737390" cy="922699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422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9844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4266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8688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311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6368" y="770299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2" name="Group 31"/>
          <p:cNvGrpSpPr/>
          <p:nvPr/>
        </p:nvGrpSpPr>
        <p:grpSpPr>
          <a:xfrm>
            <a:off x="978196" y="3003369"/>
            <a:ext cx="7019516" cy="665158"/>
            <a:chOff x="381000" y="762000"/>
            <a:chExt cx="9737390" cy="922699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422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9844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4266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8688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311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6368" y="770299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0" name="Group 39"/>
          <p:cNvGrpSpPr/>
          <p:nvPr/>
        </p:nvGrpSpPr>
        <p:grpSpPr>
          <a:xfrm>
            <a:off x="971494" y="3701585"/>
            <a:ext cx="7019516" cy="665158"/>
            <a:chOff x="381000" y="762000"/>
            <a:chExt cx="9737390" cy="922699"/>
          </a:xfrm>
        </p:grpSpPr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422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9844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4266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8688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311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6368" y="770299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8" name="Group 47"/>
          <p:cNvGrpSpPr/>
          <p:nvPr/>
        </p:nvGrpSpPr>
        <p:grpSpPr>
          <a:xfrm>
            <a:off x="964791" y="4399801"/>
            <a:ext cx="7019516" cy="665158"/>
            <a:chOff x="381000" y="762000"/>
            <a:chExt cx="9737390" cy="922699"/>
          </a:xfrm>
        </p:grpSpPr>
        <p:pic>
          <p:nvPicPr>
            <p:cNvPr id="4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422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9844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2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4266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8688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311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46368" y="770299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6" name="Group 55"/>
          <p:cNvGrpSpPr/>
          <p:nvPr/>
        </p:nvGrpSpPr>
        <p:grpSpPr>
          <a:xfrm>
            <a:off x="2025147" y="5156499"/>
            <a:ext cx="5024343" cy="659175"/>
            <a:chOff x="381000" y="762000"/>
            <a:chExt cx="6969710" cy="914400"/>
          </a:xfrm>
        </p:grpSpPr>
        <p:pic>
          <p:nvPicPr>
            <p:cNvPr id="5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422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9844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4266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8688" y="762000"/>
              <a:ext cx="1272022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1991632" y="2727144"/>
            <a:ext cx="4220533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7128 puzzles.  Lose 1 piece : 140 ppb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95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CM_produc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8544120" cy="2664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96" y="3933056"/>
            <a:ext cx="910762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Requires several innovations to achieve 10</a:t>
            </a:r>
            <a:r>
              <a:rPr lang="en-US" sz="2000" baseline="30000" dirty="0" smtClean="0">
                <a:latin typeface="Verdana"/>
                <a:cs typeface="Verdana"/>
              </a:rPr>
              <a:t>6</a:t>
            </a:r>
            <a:r>
              <a:rPr lang="en-US" sz="2000" dirty="0" smtClean="0">
                <a:latin typeface="Verdana"/>
                <a:cs typeface="Verdana"/>
              </a:rPr>
              <a:t> muons/sec</a:t>
            </a:r>
          </a:p>
          <a:p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sz="2000" dirty="0" smtClean="0">
                <a:latin typeface="Verdana"/>
                <a:cs typeface="Verdana"/>
              </a:rPr>
              <a:t> - production of sufficient </a:t>
            </a:r>
            <a:r>
              <a:rPr lang="en-US" sz="2000" dirty="0" err="1" smtClean="0">
                <a:latin typeface="Verdana"/>
                <a:cs typeface="Verdana"/>
              </a:rPr>
              <a:t>muonium</a:t>
            </a:r>
            <a:r>
              <a:rPr lang="en-US" sz="2000" dirty="0" smtClean="0">
                <a:latin typeface="Verdana"/>
                <a:cs typeface="Verdana"/>
              </a:rPr>
              <a:t> using special materials</a:t>
            </a:r>
          </a:p>
          <a:p>
            <a:r>
              <a:rPr lang="en-US" sz="2000" dirty="0" smtClean="0"/>
              <a:t>   </a:t>
            </a:r>
            <a:r>
              <a:rPr lang="en-US" sz="2000" dirty="0">
                <a:latin typeface="Verdana"/>
                <a:cs typeface="Verdana"/>
              </a:rPr>
              <a:t>- pulsed </a:t>
            </a:r>
            <a:r>
              <a:rPr lang="en-US" sz="2000" dirty="0">
                <a:latin typeface="Verdana"/>
                <a:cs typeface="Verdana"/>
              </a:rPr>
              <a:t>100 </a:t>
            </a:r>
            <a:r>
              <a:rPr lang="en-US" sz="2000" dirty="0" err="1">
                <a:latin typeface="Verdana"/>
                <a:cs typeface="Verdana"/>
              </a:rPr>
              <a:t>μJ</a:t>
            </a:r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sz="2000" dirty="0">
                <a:latin typeface="Verdana"/>
                <a:cs typeface="Verdana"/>
              </a:rPr>
              <a:t>VUV lasers </a:t>
            </a:r>
            <a:r>
              <a:rPr lang="en-US" sz="2000" dirty="0">
                <a:latin typeface="Verdana"/>
                <a:cs typeface="Verdana"/>
              </a:rPr>
              <a:t>to </a:t>
            </a:r>
            <a:r>
              <a:rPr lang="en-US" sz="2000" dirty="0" err="1">
                <a:latin typeface="Verdana"/>
                <a:cs typeface="Verdana"/>
              </a:rPr>
              <a:t>ionise</a:t>
            </a:r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sz="2000" dirty="0" err="1" smtClean="0">
                <a:latin typeface="Verdana"/>
                <a:cs typeface="Verdana"/>
              </a:rPr>
              <a:t>muonium</a:t>
            </a:r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sz="2000" dirty="0" smtClean="0">
                <a:latin typeface="Verdana"/>
                <a:cs typeface="Verdana"/>
              </a:rPr>
              <a:t> - muon </a:t>
            </a:r>
            <a:r>
              <a:rPr lang="en-US" sz="2000" dirty="0" err="1" smtClean="0">
                <a:latin typeface="Verdana"/>
                <a:cs typeface="Verdana"/>
              </a:rPr>
              <a:t>linac</a:t>
            </a:r>
            <a:r>
              <a:rPr lang="en-US" sz="2000" dirty="0" smtClean="0">
                <a:latin typeface="Verdana"/>
                <a:cs typeface="Verdana"/>
              </a:rPr>
              <a:t> keeping </a:t>
            </a:r>
            <a:r>
              <a:rPr lang="en-US" sz="2000" dirty="0" err="1">
                <a:latin typeface="Verdana"/>
                <a:cs typeface="Verdana"/>
              </a:rPr>
              <a:t>Δp</a:t>
            </a:r>
            <a:r>
              <a:rPr lang="en-US" sz="2000" baseline="-25000" dirty="0" err="1">
                <a:latin typeface="Verdana"/>
                <a:cs typeface="Verdana"/>
              </a:rPr>
              <a:t>T</a:t>
            </a:r>
            <a:r>
              <a:rPr lang="en-US" sz="2000" dirty="0">
                <a:latin typeface="Verdana"/>
                <a:cs typeface="Verdana"/>
              </a:rPr>
              <a:t>/</a:t>
            </a:r>
            <a:r>
              <a:rPr lang="en-US" sz="2000" dirty="0" err="1">
                <a:latin typeface="Verdana"/>
                <a:cs typeface="Verdana"/>
              </a:rPr>
              <a:t>p</a:t>
            </a:r>
            <a:r>
              <a:rPr lang="en-US" sz="2000" baseline="-25000" dirty="0" err="1">
                <a:latin typeface="Verdana"/>
                <a:cs typeface="Verdana"/>
              </a:rPr>
              <a:t>T</a:t>
            </a:r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sz="2000" dirty="0" smtClean="0">
                <a:latin typeface="Verdana"/>
                <a:cs typeface="Verdana"/>
              </a:rPr>
              <a:t>&lt; 1e-5 : world’s 1</a:t>
            </a:r>
            <a:r>
              <a:rPr lang="en-US" sz="2000" baseline="30000" dirty="0" smtClean="0">
                <a:latin typeface="Verdana"/>
                <a:cs typeface="Verdana"/>
              </a:rPr>
              <a:t>st</a:t>
            </a:r>
            <a:r>
              <a:rPr lang="en-US" sz="2000" dirty="0" smtClean="0">
                <a:latin typeface="Verdana"/>
                <a:cs typeface="Verdana"/>
              </a:rPr>
              <a:t> muon accelerator !</a:t>
            </a:r>
            <a:endParaRPr lang="en-US" sz="2000" dirty="0">
              <a:latin typeface="Verdana"/>
              <a:cs typeface="Verdan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4624"/>
            <a:ext cx="3795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J-PARC g-2 Experiment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378566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16"/>
          <a:stretch/>
        </p:blipFill>
        <p:spPr bwMode="auto">
          <a:xfrm>
            <a:off x="33412" y="1340768"/>
            <a:ext cx="4979001" cy="4043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44624"/>
            <a:ext cx="4709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MRI magnet and Si detectors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4008" y="1556792"/>
            <a:ext cx="43770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Very precise tracking using</a:t>
            </a:r>
          </a:p>
          <a:p>
            <a:r>
              <a:rPr lang="en-US" sz="2000" dirty="0" smtClean="0">
                <a:latin typeface="Verdana"/>
                <a:cs typeface="Verdana"/>
              </a:rPr>
              <a:t>Si detectors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Very uniform field (MRI magnet)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Spiral 3D beam injection !</a:t>
            </a:r>
            <a:endParaRPr lang="en-US" sz="2000" dirty="0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98465825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4" descr="muon_microscope_PIP160428_eng_D_compress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664"/>
            <a:ext cx="8532440" cy="60294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12472" y="1628800"/>
            <a:ext cx="1519968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/>
                <a:cs typeface="Verdana"/>
              </a:rPr>
              <a:t>Feb 2016</a:t>
            </a:r>
            <a:endParaRPr lang="en-US" sz="2000" b="1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4624"/>
            <a:ext cx="4706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First slow muons in beamline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593065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268760"/>
            <a:ext cx="8507040" cy="35455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5013176"/>
            <a:ext cx="62106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Tests of 1</a:t>
            </a:r>
            <a:r>
              <a:rPr lang="en-US" sz="2000" baseline="30000" dirty="0" smtClean="0">
                <a:latin typeface="Verdana"/>
                <a:cs typeface="Verdana"/>
              </a:rPr>
              <a:t>st</a:t>
            </a:r>
            <a:r>
              <a:rPr lang="en-US" sz="2000" dirty="0" smtClean="0">
                <a:latin typeface="Verdana"/>
                <a:cs typeface="Verdana"/>
              </a:rPr>
              <a:t> two </a:t>
            </a:r>
            <a:r>
              <a:rPr lang="en-US" sz="2000" smtClean="0">
                <a:latin typeface="Verdana"/>
                <a:cs typeface="Verdana"/>
              </a:rPr>
              <a:t>acceleration stages completed.</a:t>
            </a:r>
            <a:endParaRPr lang="en-US" sz="2000" dirty="0" smtClean="0">
              <a:latin typeface="Verdana"/>
              <a:cs typeface="Verdan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4624"/>
            <a:ext cx="3513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Acceleration progress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87409247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96752"/>
            <a:ext cx="7312620" cy="4899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44624"/>
            <a:ext cx="47628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B-field uniformity / shimming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184930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396"/>
          <a:stretch/>
        </p:blipFill>
        <p:spPr bwMode="auto">
          <a:xfrm>
            <a:off x="5312614" y="1313302"/>
            <a:ext cx="1828800" cy="722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 rotWithShape="1"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06"/>
          <a:stretch/>
        </p:blipFill>
        <p:spPr bwMode="auto">
          <a:xfrm>
            <a:off x="323980" y="1359888"/>
            <a:ext cx="3743964" cy="628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59775"/>
          <a:stretch/>
        </p:blipFill>
        <p:spPr bwMode="auto">
          <a:xfrm>
            <a:off x="196646" y="3456220"/>
            <a:ext cx="2411730" cy="79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83"/>
          <a:stretch/>
        </p:blipFill>
        <p:spPr bwMode="auto">
          <a:xfrm>
            <a:off x="615610" y="4096779"/>
            <a:ext cx="3592259" cy="798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91006" y="2264983"/>
            <a:ext cx="9291982" cy="937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FF0000"/>
                </a:solidFill>
                <a:latin typeface="+mn-lt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396F3D"/>
                </a:solidFill>
                <a:latin typeface="+mn-lt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800000"/>
                </a:solidFill>
                <a:latin typeface="Comic Sans MS" pitchFamily="66" charset="0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FFFF"/>
                </a:solidFill>
                <a:latin typeface="Comic Sans MS" pitchFamily="66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FFFF"/>
                </a:solidFill>
                <a:latin typeface="Comic Sans MS" pitchFamily="66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FFFF"/>
                </a:solidFill>
                <a:latin typeface="Comic Sans MS" pitchFamily="66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FFFF"/>
                </a:solidFill>
                <a:latin typeface="Comic Sans MS" pitchFamily="66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CCFFFF"/>
                </a:solidFill>
                <a:latin typeface="Comic Sans MS" pitchFamily="66" charset="0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Spin </a:t>
            </a:r>
            <a:r>
              <a:rPr lang="en-US" sz="2400" dirty="0" smtClean="0"/>
              <a:t>vector</a:t>
            </a:r>
            <a:r>
              <a:rPr lang="en-US" sz="2400" b="0" dirty="0" smtClean="0"/>
              <a:t> of muon rotates slightly quicker than </a:t>
            </a:r>
            <a:r>
              <a:rPr lang="en-US" sz="2400" b="0" dirty="0" smtClean="0">
                <a:solidFill>
                  <a:srgbClr val="FF0000"/>
                </a:solidFill>
              </a:rPr>
              <a:t>Momentum </a:t>
            </a:r>
            <a:r>
              <a:rPr lang="en-US" sz="2400" dirty="0" smtClean="0"/>
              <a:t>vector. </a:t>
            </a:r>
          </a:p>
          <a:p>
            <a:pPr marL="0" indent="0">
              <a:buFontTx/>
              <a:buNone/>
            </a:pPr>
            <a:r>
              <a:rPr lang="en-US" sz="2400" dirty="0" smtClean="0"/>
              <a:t>For a 1.5T field spin rotates in 144ns and momentum in 149ns. </a:t>
            </a:r>
            <a:endParaRPr lang="en-US" sz="2400" b="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4856121" y="3316906"/>
            <a:ext cx="3884786" cy="2841625"/>
            <a:chOff x="5221114" y="4016375"/>
            <a:chExt cx="3884786" cy="284162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6914" y="4016375"/>
              <a:ext cx="3198986" cy="2841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ight Arrow 8"/>
            <p:cNvSpPr/>
            <p:nvPr/>
          </p:nvSpPr>
          <p:spPr bwMode="auto">
            <a:xfrm>
              <a:off x="5221114" y="4932712"/>
              <a:ext cx="685800" cy="602423"/>
            </a:xfrm>
            <a:prstGeom prst="rightArrow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0" name="Oval 9"/>
          <p:cNvSpPr/>
          <p:nvPr/>
        </p:nvSpPr>
        <p:spPr>
          <a:xfrm>
            <a:off x="1270428" y="1359888"/>
            <a:ext cx="217894" cy="34092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5796136" y="4179440"/>
            <a:ext cx="1728192" cy="617712"/>
            <a:chOff x="683568" y="5418865"/>
            <a:chExt cx="1728192" cy="617712"/>
          </a:xfrm>
        </p:grpSpPr>
        <p:sp>
          <p:nvSpPr>
            <p:cNvPr id="12" name="Rectangle 11"/>
            <p:cNvSpPr/>
            <p:nvPr/>
          </p:nvSpPr>
          <p:spPr>
            <a:xfrm>
              <a:off x="683568" y="5434154"/>
              <a:ext cx="1728192" cy="6024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 descr="latexit-drag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292" y="5418865"/>
              <a:ext cx="1355452" cy="602423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156850" y="683635"/>
            <a:ext cx="85840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Verdana"/>
                <a:cs typeface="Verdana"/>
              </a:rPr>
              <a:t>P</a:t>
            </a:r>
            <a:r>
              <a:rPr lang="en-US" sz="2000" dirty="0" smtClean="0">
                <a:latin typeface="Verdana"/>
                <a:cs typeface="Verdana"/>
              </a:rPr>
              <a:t>article in a circular storage ring (B-field): two</a:t>
            </a:r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sz="2000" dirty="0" smtClean="0">
                <a:latin typeface="Verdana"/>
                <a:cs typeface="Verdana"/>
              </a:rPr>
              <a:t>frequencies:</a:t>
            </a: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6740" y="5504622"/>
            <a:ext cx="2084288" cy="34070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8190" y="-15390"/>
            <a:ext cx="5445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Verdana"/>
                <a:cs typeface="Verdana"/>
              </a:rPr>
              <a:t>Motion in B-field storage ring</a:t>
            </a:r>
            <a:endParaRPr lang="en-US" sz="28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5361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48" y="1268760"/>
            <a:ext cx="868840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R&amp;D phase being completed in next year</a:t>
            </a: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Funds for most of construction are secured.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Expect data taking to begin after FNAL g-2 i.e. 2020.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r>
              <a:rPr lang="en-US" sz="2000" dirty="0" smtClean="0">
                <a:solidFill>
                  <a:srgbClr val="0E1CFF"/>
                </a:solidFill>
                <a:latin typeface="Verdana"/>
                <a:cs typeface="Verdana"/>
              </a:rPr>
              <a:t>Initial sensitivity at 0.37 ppm (stat) reducing to 0.1 ppm (stat)</a:t>
            </a:r>
          </a:p>
          <a:p>
            <a:r>
              <a:rPr lang="en-US" sz="2000" dirty="0" smtClean="0">
                <a:solidFill>
                  <a:srgbClr val="0E1CFF"/>
                </a:solidFill>
                <a:latin typeface="Verdana"/>
                <a:cs typeface="Verdana"/>
              </a:rPr>
              <a:t>i.e. similar to FNAL 0.1 ppm (stat) [0.1 ppm (</a:t>
            </a:r>
            <a:r>
              <a:rPr lang="en-US" sz="2000" dirty="0" err="1" smtClean="0">
                <a:solidFill>
                  <a:srgbClr val="0E1CFF"/>
                </a:solidFill>
                <a:latin typeface="Verdana"/>
                <a:cs typeface="Verdana"/>
              </a:rPr>
              <a:t>syst</a:t>
            </a:r>
            <a:r>
              <a:rPr lang="en-US" sz="2000" dirty="0" smtClean="0">
                <a:solidFill>
                  <a:srgbClr val="0E1CFF"/>
                </a:solidFill>
                <a:latin typeface="Verdana"/>
                <a:cs typeface="Verdana"/>
              </a:rPr>
              <a:t>)]</a:t>
            </a:r>
          </a:p>
          <a:p>
            <a:endParaRPr lang="en-US" sz="2000" dirty="0">
              <a:latin typeface="Verdana"/>
              <a:cs typeface="Verdana"/>
            </a:endParaRPr>
          </a:p>
          <a:p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This will provide a crucial measurement with completely different </a:t>
            </a:r>
          </a:p>
          <a:p>
            <a:r>
              <a:rPr lang="en-US" sz="2000" dirty="0">
                <a:solidFill>
                  <a:srgbClr val="FF0000"/>
                </a:solidFill>
                <a:latin typeface="Verdana"/>
                <a:cs typeface="Verdana"/>
              </a:rPr>
              <a:t>s</a:t>
            </a:r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ystematic effects compared to the FNAL measurement.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0"/>
            <a:ext cx="2589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Verdana"/>
                <a:cs typeface="Verdana"/>
              </a:rPr>
              <a:t>J-PARC STATUS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834058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4624"/>
            <a:ext cx="1851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chemeClr val="bg1"/>
                </a:solidFill>
                <a:latin typeface="Verdana"/>
                <a:cs typeface="Verdana"/>
              </a:rPr>
              <a:t>Conclusion</a:t>
            </a:r>
            <a:endParaRPr lang="en-US" sz="24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8098" y="942615"/>
            <a:ext cx="874638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/>
              <a:t>“If </a:t>
            </a:r>
            <a:r>
              <a:rPr lang="en-US" sz="2200" dirty="0"/>
              <a:t>you enjoy doing </a:t>
            </a:r>
            <a:r>
              <a:rPr lang="en-US" sz="2200" dirty="0" smtClean="0"/>
              <a:t>difficult </a:t>
            </a:r>
            <a:r>
              <a:rPr lang="en-US" sz="2200" dirty="0"/>
              <a:t>experiments, you can do them, but it is a waste of time and effort because the result is already </a:t>
            </a:r>
            <a:r>
              <a:rPr lang="en-US" sz="2200" dirty="0" smtClean="0"/>
              <a:t>known” : </a:t>
            </a:r>
            <a:r>
              <a:rPr lang="en-US" sz="2800" dirty="0" smtClean="0">
                <a:solidFill>
                  <a:srgbClr val="FF0000"/>
                </a:solidFill>
              </a:rPr>
              <a:t>Pauli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6" name="Picture 5" descr="Paul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0" y="2070646"/>
            <a:ext cx="3683000" cy="3098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83968" y="3356992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"No experiment is so dumb, that it </a:t>
            </a:r>
            <a:r>
              <a:rPr lang="en-US" sz="2200" dirty="0" smtClean="0">
                <a:solidFill>
                  <a:srgbClr val="FF0000"/>
                </a:solidFill>
              </a:rPr>
              <a:t>  should </a:t>
            </a:r>
            <a:r>
              <a:rPr lang="en-US" sz="2200" dirty="0">
                <a:solidFill>
                  <a:srgbClr val="FF0000"/>
                </a:solidFill>
              </a:rPr>
              <a:t>not be </a:t>
            </a:r>
            <a:r>
              <a:rPr lang="en-US" sz="2200" dirty="0" smtClean="0">
                <a:solidFill>
                  <a:srgbClr val="FF0000"/>
                </a:solidFill>
              </a:rPr>
              <a:t>tried” </a:t>
            </a:r>
            <a:r>
              <a:rPr lang="en-US" sz="2200" dirty="0" smtClean="0"/>
              <a:t>: </a:t>
            </a:r>
            <a:r>
              <a:rPr lang="en-US" sz="2800" dirty="0" err="1" smtClean="0"/>
              <a:t>Gerlach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7981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65159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6-04 at 9.07.4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83" y="1184806"/>
            <a:ext cx="6858000" cy="43185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980" y="-63655"/>
            <a:ext cx="55544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Helvetica"/>
                <a:cs typeface="Helvetica"/>
              </a:rPr>
              <a:t>FNAL B-field </a:t>
            </a:r>
            <a:r>
              <a:rPr lang="en-US" sz="3200" dirty="0">
                <a:solidFill>
                  <a:schemeClr val="bg1"/>
                </a:solidFill>
                <a:latin typeface="Helvetica"/>
                <a:cs typeface="Helvetica"/>
              </a:rPr>
              <a:t>/ </a:t>
            </a:r>
            <a:r>
              <a:rPr lang="en-US" sz="3200" dirty="0" err="1" smtClean="0">
                <a:solidFill>
                  <a:schemeClr val="bg1"/>
                </a:solidFill>
                <a:latin typeface="Helvetica"/>
                <a:cs typeface="Helvetica"/>
              </a:rPr>
              <a:t>ω</a:t>
            </a:r>
            <a:r>
              <a:rPr lang="en-US" sz="3200" baseline="-25000" dirty="0" err="1" smtClean="0">
                <a:solidFill>
                  <a:schemeClr val="bg1"/>
                </a:solidFill>
                <a:latin typeface="Helvetica"/>
                <a:cs typeface="Helvetica"/>
              </a:rPr>
              <a:t>p</a:t>
            </a:r>
            <a:r>
              <a:rPr lang="en-US" sz="3200" dirty="0" smtClean="0">
                <a:solidFill>
                  <a:schemeClr val="bg1"/>
                </a:solidFill>
                <a:latin typeface="Helvetica"/>
                <a:cs typeface="Helvetica"/>
              </a:rPr>
              <a:t> systematics</a:t>
            </a:r>
            <a:endParaRPr lang="en-US" sz="32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8149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6-04 at 9.07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8" y="1318928"/>
            <a:ext cx="8569839" cy="43626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980" y="-16931"/>
            <a:ext cx="40507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Helvetica"/>
                <a:cs typeface="Helvetica"/>
              </a:rPr>
              <a:t>FNAL </a:t>
            </a:r>
            <a:r>
              <a:rPr lang="en-US" sz="3200" dirty="0" err="1" smtClean="0">
                <a:solidFill>
                  <a:schemeClr val="bg1"/>
                </a:solidFill>
                <a:latin typeface="Helvetica"/>
                <a:cs typeface="Helvetica"/>
              </a:rPr>
              <a:t>ω</a:t>
            </a:r>
            <a:r>
              <a:rPr lang="en-US" sz="3200" baseline="-25000" dirty="0" err="1" smtClean="0">
                <a:solidFill>
                  <a:schemeClr val="bg1"/>
                </a:solidFill>
                <a:latin typeface="Helvetica"/>
                <a:cs typeface="Helvetica"/>
              </a:rPr>
              <a:t>a</a:t>
            </a:r>
            <a:r>
              <a:rPr lang="en-US" sz="3200" dirty="0" smtClean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lang="en-US" sz="3200" dirty="0" smtClean="0">
                <a:solidFill>
                  <a:schemeClr val="bg1"/>
                </a:solidFill>
                <a:latin typeface="Helvetica"/>
                <a:cs typeface="Helvetica"/>
              </a:rPr>
              <a:t>systematics</a:t>
            </a:r>
            <a:endParaRPr lang="en-US" sz="3200" dirty="0">
              <a:solidFill>
                <a:schemeClr val="bg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71231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692696"/>
            <a:ext cx="8710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But real beams are not all on the same perfect circular orbit and can have a (small) transverse velocity component.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These imperfection causes beam to diverge vertically.</a:t>
            </a:r>
          </a:p>
        </p:txBody>
      </p:sp>
      <p:sp>
        <p:nvSpPr>
          <p:cNvPr id="3" name="Rectangle 2"/>
          <p:cNvSpPr/>
          <p:nvPr/>
        </p:nvSpPr>
        <p:spPr>
          <a:xfrm>
            <a:off x="4741333" y="3077011"/>
            <a:ext cx="3280834" cy="359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11560" y="-27384"/>
            <a:ext cx="2768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Verdana"/>
                <a:cs typeface="Verdana"/>
              </a:rPr>
              <a:t>The real world</a:t>
            </a:r>
            <a:endParaRPr lang="en-US" sz="28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36512" y="1933488"/>
            <a:ext cx="93549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Two approaches:</a:t>
            </a:r>
          </a:p>
          <a:p>
            <a:r>
              <a:rPr lang="en-US" sz="2000" dirty="0" smtClean="0">
                <a:latin typeface="Verdana"/>
                <a:cs typeface="Verdana"/>
              </a:rPr>
              <a:t>  - cancel the divergence with an electric quadrupole field </a:t>
            </a:r>
            <a:r>
              <a:rPr lang="en-US" sz="1400" dirty="0" smtClean="0">
                <a:latin typeface="Verdana"/>
                <a:cs typeface="Verdana"/>
              </a:rPr>
              <a:t>(CERN,BNL, FNAL)</a:t>
            </a:r>
          </a:p>
          <a:p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sz="2000" dirty="0" smtClean="0">
                <a:latin typeface="Verdana"/>
                <a:cs typeface="Verdana"/>
              </a:rPr>
              <a:t> - </a:t>
            </a:r>
            <a:r>
              <a:rPr lang="en-US" sz="2000" dirty="0" err="1" smtClean="0">
                <a:latin typeface="Verdana"/>
                <a:cs typeface="Verdana"/>
              </a:rPr>
              <a:t>minimise</a:t>
            </a:r>
            <a:r>
              <a:rPr lang="en-US" sz="2000" dirty="0" smtClean="0">
                <a:latin typeface="Verdana"/>
                <a:cs typeface="Verdana"/>
              </a:rPr>
              <a:t> the divergence by reducing the beam </a:t>
            </a:r>
            <a:r>
              <a:rPr lang="en-US" sz="2000" dirty="0" err="1" smtClean="0">
                <a:latin typeface="Verdana"/>
                <a:cs typeface="Verdana"/>
              </a:rPr>
              <a:t>p</a:t>
            </a:r>
            <a:r>
              <a:rPr lang="en-US" sz="2000" baseline="-25000" dirty="0" err="1" smtClean="0">
                <a:latin typeface="Verdana"/>
                <a:cs typeface="Verdana"/>
              </a:rPr>
              <a:t>T</a:t>
            </a:r>
            <a:r>
              <a:rPr lang="en-US" sz="2000" baseline="-25000" dirty="0" smtClean="0">
                <a:latin typeface="Verdana"/>
                <a:cs typeface="Verdana"/>
              </a:rPr>
              <a:t>  </a:t>
            </a:r>
            <a:r>
              <a:rPr lang="en-US" sz="1400" dirty="0" smtClean="0">
                <a:latin typeface="Verdana"/>
                <a:cs typeface="Verdana"/>
              </a:rPr>
              <a:t>(J-PARC)</a:t>
            </a:r>
            <a:endParaRPr lang="en-US" sz="1400" dirty="0">
              <a:latin typeface="Verdana"/>
              <a:cs typeface="Verdana"/>
            </a:endParaRPr>
          </a:p>
          <a:p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19" name="Picture 1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16"/>
          <a:stretch/>
        </p:blipFill>
        <p:spPr bwMode="auto">
          <a:xfrm>
            <a:off x="5336771" y="3235967"/>
            <a:ext cx="3450867" cy="280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10418173_10152537041147424_5150309493123632947_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30" y="3298817"/>
            <a:ext cx="4104456" cy="273972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566824" y="3298817"/>
            <a:ext cx="930063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/>
                <a:cs typeface="Verdana"/>
              </a:rPr>
              <a:t>FNAL</a:t>
            </a:r>
            <a:endParaRPr lang="en-US" sz="2000" b="1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41578" y="3298817"/>
            <a:ext cx="1223412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/>
                <a:cs typeface="Verdana"/>
              </a:rPr>
              <a:t>J-PARC</a:t>
            </a:r>
            <a:endParaRPr lang="en-US" sz="2000" b="1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4750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16"/>
          <a:stretch/>
        </p:blipFill>
        <p:spPr bwMode="auto">
          <a:xfrm>
            <a:off x="5336771" y="2924944"/>
            <a:ext cx="3450867" cy="280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10418173_10152537041147424_5150309493123632947_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4104456" cy="27397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71306" y="764704"/>
            <a:ext cx="930063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/>
                <a:cs typeface="Verdana"/>
              </a:rPr>
              <a:t>FNAL</a:t>
            </a:r>
            <a:endParaRPr lang="en-US" sz="2000" b="1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88224" y="2930022"/>
            <a:ext cx="1223412" cy="40011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/>
                <a:cs typeface="Verdana"/>
              </a:rPr>
              <a:t>J-PARC</a:t>
            </a:r>
            <a:endParaRPr lang="en-US" sz="2000" b="1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1025731"/>
            <a:ext cx="396294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3.094 GeV muons</a:t>
            </a:r>
          </a:p>
          <a:p>
            <a:r>
              <a:rPr lang="en-US" sz="2000" dirty="0" smtClean="0">
                <a:latin typeface="Verdana"/>
                <a:cs typeface="Verdana"/>
              </a:rPr>
              <a:t>1.45 T, 14m bespoke magnet</a:t>
            </a:r>
          </a:p>
          <a:p>
            <a:r>
              <a:rPr lang="en-US" sz="2000" dirty="0" err="1" smtClean="0">
                <a:latin typeface="Verdana"/>
                <a:cs typeface="Verdana"/>
              </a:rPr>
              <a:t>Focussing</a:t>
            </a:r>
            <a:r>
              <a:rPr lang="en-US" sz="2000" dirty="0" smtClean="0">
                <a:latin typeface="Verdana"/>
                <a:cs typeface="Verdana"/>
              </a:rPr>
              <a:t> quadrupoles</a:t>
            </a:r>
          </a:p>
          <a:p>
            <a:r>
              <a:rPr lang="en-US" sz="2000" dirty="0" smtClean="0">
                <a:latin typeface="Verdana"/>
                <a:cs typeface="Verdana"/>
              </a:rPr>
              <a:t>Kicker magnets</a:t>
            </a:r>
          </a:p>
          <a:p>
            <a:r>
              <a:rPr lang="en-US" sz="2000" dirty="0" smtClean="0">
                <a:latin typeface="Verdana"/>
                <a:cs typeface="Verdana"/>
              </a:rPr>
              <a:t>Emittance: 1000pimm</a:t>
            </a:r>
            <a:endParaRPr lang="en-US" sz="2000" dirty="0" smtClean="0">
              <a:latin typeface="Verdana"/>
              <a:cs typeface="Verdan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3608" y="4008695"/>
            <a:ext cx="30242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0.3 GeV muons</a:t>
            </a:r>
            <a:endParaRPr lang="en-US" sz="20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3T, </a:t>
            </a:r>
            <a:r>
              <a:rPr lang="en-US" sz="2000" dirty="0" smtClean="0">
                <a:latin typeface="Verdana"/>
                <a:cs typeface="Verdana"/>
              </a:rPr>
              <a:t>66cm MRI magnet</a:t>
            </a:r>
          </a:p>
          <a:p>
            <a:r>
              <a:rPr lang="en-US" sz="2000" dirty="0" err="1" smtClean="0">
                <a:latin typeface="Verdana"/>
                <a:cs typeface="Verdana"/>
              </a:rPr>
              <a:t>Δp</a:t>
            </a:r>
            <a:r>
              <a:rPr lang="en-US" sz="2000" baseline="-25000" dirty="0" err="1" smtClean="0">
                <a:latin typeface="Verdana"/>
                <a:cs typeface="Verdana"/>
              </a:rPr>
              <a:t>T</a:t>
            </a:r>
            <a:r>
              <a:rPr lang="en-US" sz="2000" dirty="0" smtClean="0">
                <a:latin typeface="Verdana"/>
                <a:cs typeface="Verdana"/>
              </a:rPr>
              <a:t>/</a:t>
            </a:r>
            <a:r>
              <a:rPr lang="en-US" sz="2000" dirty="0" err="1" smtClean="0">
                <a:latin typeface="Verdana"/>
                <a:cs typeface="Verdana"/>
              </a:rPr>
              <a:t>p</a:t>
            </a:r>
            <a:r>
              <a:rPr lang="en-US" sz="2000" baseline="-25000" dirty="0" err="1" smtClean="0">
                <a:latin typeface="Verdana"/>
                <a:cs typeface="Verdana"/>
              </a:rPr>
              <a:t>T</a:t>
            </a:r>
            <a:r>
              <a:rPr lang="en-US" sz="2000" dirty="0" smtClean="0">
                <a:latin typeface="Verdana"/>
                <a:cs typeface="Verdana"/>
              </a:rPr>
              <a:t> = 1e-5</a:t>
            </a:r>
            <a:endParaRPr lang="en-US" sz="2000" dirty="0" smtClean="0">
              <a:latin typeface="Verdana"/>
              <a:cs typeface="Verdana"/>
            </a:endParaRPr>
          </a:p>
          <a:p>
            <a:endParaRPr lang="en-US" sz="2000" dirty="0" smtClean="0">
              <a:latin typeface="Verdana"/>
              <a:cs typeface="Verdan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8664" y="5636346"/>
            <a:ext cx="68435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Apparatus and hence syste</a:t>
            </a:r>
            <a:r>
              <a:rPr lang="en-US" sz="2000" dirty="0" smtClean="0">
                <a:solidFill>
                  <a:srgbClr val="FF0000"/>
                </a:solidFill>
                <a:latin typeface="Verdana"/>
                <a:cs typeface="Verdana"/>
              </a:rPr>
              <a:t>matics are very different</a:t>
            </a:r>
            <a:endParaRPr lang="en-US" sz="2000" dirty="0" smtClean="0">
              <a:solidFill>
                <a:srgbClr val="FF0000"/>
              </a:solidFill>
              <a:latin typeface="Verdana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-15673"/>
            <a:ext cx="5811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Verdana"/>
                <a:cs typeface="Verdana"/>
              </a:rPr>
              <a:t>Two very different experiments</a:t>
            </a:r>
            <a:endParaRPr lang="en-US" sz="28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51723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41333" y="1890355"/>
            <a:ext cx="3280834" cy="3598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12082" y="1162224"/>
            <a:ext cx="8392688" cy="2173592"/>
            <a:chOff x="71975" y="978861"/>
            <a:chExt cx="8392688" cy="2173592"/>
          </a:xfrm>
        </p:grpSpPr>
        <p:sp>
          <p:nvSpPr>
            <p:cNvPr id="5" name="Oval 4"/>
            <p:cNvSpPr/>
            <p:nvPr/>
          </p:nvSpPr>
          <p:spPr>
            <a:xfrm>
              <a:off x="4117471" y="1055397"/>
              <a:ext cx="2454801" cy="1594556"/>
            </a:xfrm>
            <a:prstGeom prst="ellipse">
              <a:avLst/>
            </a:prstGeom>
            <a:noFill/>
            <a:ln w="5715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6806286" y="978861"/>
              <a:ext cx="1658377" cy="832556"/>
            </a:xfrm>
            <a:prstGeom prst="ellipse">
              <a:avLst/>
            </a:prstGeom>
            <a:noFill/>
            <a:ln w="5715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8000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4411579" y="2479837"/>
              <a:ext cx="255224" cy="434305"/>
            </a:xfrm>
            <a:prstGeom prst="straightConnector1">
              <a:avLst/>
            </a:prstGeom>
            <a:ln w="57150" cmpd="sng"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H="1">
              <a:off x="6939966" y="1770324"/>
              <a:ext cx="585119" cy="1382129"/>
            </a:xfrm>
            <a:prstGeom prst="straightConnector1">
              <a:avLst/>
            </a:prstGeom>
            <a:ln w="57150" cmpd="sng"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 descr="latex-image-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75" y="1065795"/>
              <a:ext cx="8331200" cy="1384300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6491848" y="3412161"/>
            <a:ext cx="25737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008000"/>
                </a:solidFill>
              </a:rPr>
              <a:t>J-PARC: MAKE ZERO </a:t>
            </a:r>
          </a:p>
          <a:p>
            <a:r>
              <a:rPr lang="en-US" sz="2200" b="1" dirty="0" smtClean="0">
                <a:solidFill>
                  <a:srgbClr val="008000"/>
                </a:solidFill>
              </a:rPr>
              <a:t>BY HAVING E=0</a:t>
            </a:r>
            <a:endParaRPr lang="en-US" sz="2200" b="1" dirty="0">
              <a:solidFill>
                <a:srgbClr val="008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913270" y="3118036"/>
            <a:ext cx="28795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 smtClean="0">
                <a:solidFill>
                  <a:srgbClr val="0000FF"/>
                </a:solidFill>
              </a:rPr>
              <a:t>FNAL: MAKE ZERO BY</a:t>
            </a:r>
          </a:p>
          <a:p>
            <a:r>
              <a:rPr lang="en-US" sz="2200" b="1" dirty="0" smtClean="0">
                <a:solidFill>
                  <a:srgbClr val="0000FF"/>
                </a:solidFill>
              </a:rPr>
              <a:t>CHOOSING “MAGIC” 𝝲 </a:t>
            </a:r>
            <a:endParaRPr lang="en-US" sz="2200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0044" y="-27384"/>
            <a:ext cx="3409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Verdana"/>
                <a:cs typeface="Verdana"/>
              </a:rPr>
              <a:t>Addition of E-field</a:t>
            </a:r>
            <a:endParaRPr lang="en-US" sz="28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0100" y="1124744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17" name="Picture 16" descr="latex-imag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70" y="4589949"/>
            <a:ext cx="2413000" cy="952500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1479509" y="4772093"/>
            <a:ext cx="601578" cy="743620"/>
          </a:xfrm>
          <a:prstGeom prst="ellipse">
            <a:avLst/>
          </a:prstGeom>
          <a:noFill/>
          <a:ln w="571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2500857" y="4400283"/>
            <a:ext cx="601578" cy="743620"/>
          </a:xfrm>
          <a:prstGeom prst="ellipse">
            <a:avLst/>
          </a:prstGeom>
          <a:noFill/>
          <a:ln w="571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333412" y="4581267"/>
            <a:ext cx="5745484" cy="1528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Both </a:t>
            </a:r>
            <a:r>
              <a:rPr lang="en-US" sz="2000" dirty="0" err="1" smtClean="0">
                <a:latin typeface="Verdana"/>
                <a:cs typeface="Verdana"/>
              </a:rPr>
              <a:t>expts</a:t>
            </a:r>
            <a:r>
              <a:rPr lang="en-US" sz="2000" dirty="0" smtClean="0">
                <a:latin typeface="Verdana"/>
                <a:cs typeface="Verdana"/>
              </a:rPr>
              <a:t> need to measure two quantities</a:t>
            </a:r>
          </a:p>
          <a:p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sz="2000" dirty="0" smtClean="0">
                <a:latin typeface="Verdana"/>
                <a:cs typeface="Verdana"/>
              </a:rPr>
              <a:t>- B field</a:t>
            </a:r>
          </a:p>
          <a:p>
            <a:r>
              <a:rPr lang="en-US" sz="2000" dirty="0">
                <a:latin typeface="Verdana"/>
                <a:cs typeface="Verdana"/>
              </a:rPr>
              <a:t> </a:t>
            </a:r>
            <a:r>
              <a:rPr lang="en-US" sz="2000" dirty="0" smtClean="0">
                <a:latin typeface="Verdana"/>
                <a:cs typeface="Verdana"/>
              </a:rPr>
              <a:t>- </a:t>
            </a:r>
            <a:r>
              <a:rPr lang="en-US" sz="2000" dirty="0" err="1" smtClean="0">
                <a:latin typeface="Verdana"/>
                <a:cs typeface="Verdana"/>
              </a:rPr>
              <a:t>ω</a:t>
            </a:r>
            <a:r>
              <a:rPr lang="en-US" sz="2000" baseline="-25000" dirty="0" err="1" smtClean="0">
                <a:latin typeface="Verdana"/>
                <a:cs typeface="Verdana"/>
              </a:rPr>
              <a:t>a</a:t>
            </a:r>
            <a:endParaRPr lang="en-US" sz="2000" baseline="-25000" dirty="0" smtClean="0">
              <a:latin typeface="Verdana"/>
              <a:cs typeface="Verdana"/>
            </a:endParaRPr>
          </a:p>
          <a:p>
            <a:endParaRPr lang="en-US" sz="2000" baseline="-25000" dirty="0">
              <a:latin typeface="Verdana"/>
              <a:cs typeface="Verdana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Verdana"/>
                <a:cs typeface="Verdana"/>
              </a:rPr>
              <a:t>To better than 0.1 ppm</a:t>
            </a:r>
            <a:endParaRPr lang="en-US" sz="2000" b="1" baseline="-25000" dirty="0" smtClean="0">
              <a:solidFill>
                <a:srgbClr val="FF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1321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83568" y="76562"/>
            <a:ext cx="3175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Verdana"/>
                <a:cs typeface="Verdana"/>
              </a:rPr>
              <a:t>Measure two quantities</a:t>
            </a:r>
            <a:endParaRPr lang="en-US" sz="20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242" y="1159670"/>
            <a:ext cx="9116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 is measured using NMR in terms of the proton </a:t>
            </a:r>
            <a:r>
              <a:rPr lang="en-US" sz="2400" dirty="0" err="1" smtClean="0"/>
              <a:t>Larmor</a:t>
            </a:r>
            <a:r>
              <a:rPr lang="en-US" sz="2400" dirty="0" smtClean="0"/>
              <a:t> frequency :  </a:t>
            </a:r>
            <a:r>
              <a:rPr lang="en-US" sz="2400" dirty="0" err="1" smtClean="0"/>
              <a:t>ω</a:t>
            </a:r>
            <a:r>
              <a:rPr lang="en-US" sz="2400" baseline="-25000" dirty="0" err="1" smtClean="0"/>
              <a:t>p</a:t>
            </a:r>
            <a:endParaRPr lang="en-US" sz="2400" baseline="-25000" dirty="0" smtClean="0"/>
          </a:p>
        </p:txBody>
      </p:sp>
      <p:pic>
        <p:nvPicPr>
          <p:cNvPr id="22" name="Picture 21" descr="latex-image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127" y="1880700"/>
            <a:ext cx="5619083" cy="92762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243265" y="3378826"/>
            <a:ext cx="6978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λ</a:t>
            </a:r>
            <a:r>
              <a:rPr lang="en-US" sz="2400" baseline="-25000" dirty="0" smtClean="0"/>
              <a:t>+ </a:t>
            </a:r>
            <a:r>
              <a:rPr lang="en-US" sz="2400" dirty="0" smtClean="0"/>
              <a:t>measured from </a:t>
            </a:r>
            <a:r>
              <a:rPr lang="en-US" sz="2400" dirty="0" err="1" smtClean="0"/>
              <a:t>muonium</a:t>
            </a:r>
            <a:r>
              <a:rPr lang="en-US" sz="2400" dirty="0" smtClean="0"/>
              <a:t> hyperfine structure</a:t>
            </a:r>
            <a:endParaRPr lang="en-US" sz="24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145630" y="4274512"/>
            <a:ext cx="90164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Uncertainty in  </a:t>
            </a:r>
            <a:r>
              <a:rPr lang="en-US" sz="2400" dirty="0" err="1" smtClean="0">
                <a:solidFill>
                  <a:srgbClr val="FF0000"/>
                </a:solidFill>
              </a:rPr>
              <a:t>a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μ</a:t>
            </a:r>
            <a:r>
              <a:rPr lang="en-US" sz="2400" dirty="0" smtClean="0">
                <a:solidFill>
                  <a:srgbClr val="FF0000"/>
                </a:solidFill>
              </a:rPr>
              <a:t> determined by precision of </a:t>
            </a:r>
            <a:r>
              <a:rPr lang="en-US" sz="2400" dirty="0" err="1" smtClean="0">
                <a:solidFill>
                  <a:srgbClr val="FF0000"/>
                </a:solidFill>
              </a:rPr>
              <a:t>ω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p</a:t>
            </a:r>
            <a:r>
              <a:rPr lang="en-US" sz="2400" baseline="-25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and</a:t>
            </a:r>
            <a:r>
              <a:rPr lang="en-US" sz="2400" baseline="-250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ω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measurements</a:t>
            </a:r>
            <a:endParaRPr lang="en-US" sz="2400" baseline="-25000" dirty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07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wasysym}&#10;\usepackage{color}&#10;\begin{document}&#10;\textcolor{black}{&#10;$$&#10; \omega_C = {e B \over mc \gamma}\qquad \omega_S = {geB \over 2 m c}&#10;+ (1-\gamma) {e B \over \gamma mc}&#10;$$}&#10;&#10;\end{document}&#10;"/>
  <p:tag name="EXTERNALNAME" val="txp_fig"/>
  <p:tag name="BLEND" val="0"/>
  <p:tag name="TRANSPARENT" val="1"/>
  <p:tag name="KEEPFILES" val="0"/>
  <p:tag name="DEBUGPAUSE" val="0"/>
  <p:tag name="RESOLUTION" val="1200"/>
  <p:tag name="WORKAROUNDTRANSPARENCYBUG" val="0"/>
  <p:tag name="ALLOWFONTSUBSTITUTION" val="0"/>
  <p:tag name="BITMAPFORMAT" val="png256"/>
  <p:tag name="ORIGWIDTH" val="389"/>
  <p:tag name="PICTUREFILESIZE" val="340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wasysym}&#10;\usepackage{color}&#10;\begin{document}&#10;\textcolor{black}{&#10;$$&#10; \omega_C = {e B \over mc \gamma}\qquad \omega_S = {geB \over 2 m c}&#10;+ (1-\gamma) {e B \over \gamma mc}&#10;$$}&#10;&#10;\end{document}&#10;"/>
  <p:tag name="EXTERNALNAME" val="txp_fig"/>
  <p:tag name="BLEND" val="0"/>
  <p:tag name="TRANSPARENT" val="1"/>
  <p:tag name="KEEPFILES" val="0"/>
  <p:tag name="DEBUGPAUSE" val="0"/>
  <p:tag name="RESOLUTION" val="1200"/>
  <p:tag name="WORKAROUNDTRANSPARENCYBUG" val="0"/>
  <p:tag name="ALLOWFONTSUBSTITUTION" val="0"/>
  <p:tag name="BITMAPFORMAT" val="png256"/>
  <p:tag name="ORIGWIDTH" val="389"/>
  <p:tag name="PICTUREFILESIZE" val="340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wasysym}&#10;\usepackage{color}&#10;\begin{document}&#10;\textcolor{red}{&#10;$$&#10;\omega_a = \omega_S - \omega_C = \left( {g-2 \over 2} \right) {eB \over mc} = a {eB \over mc}&#10;$$ &#10;}&#10;\end{document}&#10;"/>
  <p:tag name="EXTERNALNAME" val="txp_fig"/>
  <p:tag name="BLEND" val="0"/>
  <p:tag name="TRANSPARENT" val="1"/>
  <p:tag name="KEEPFILES" val="0"/>
  <p:tag name="DEBUGPAUSE" val="0"/>
  <p:tag name="RESOLUTION" val="1200"/>
  <p:tag name="WORKAROUNDTRANSPARENCYBUG" val="0"/>
  <p:tag name="ALLOWFONTSUBSTITUTION" val="0"/>
  <p:tag name="BITMAPFORMAT" val="png256"/>
  <p:tag name="ORIGWIDTH" val="345"/>
  <p:tag name="PICTUREFILESIZE" val="3063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wasysym}&#10;\usepackage{color}&#10;\begin{document}&#10;\textcolor{red}{&#10;$$&#10;\omega_a = \omega_S - \omega_C = \left( {g-2 \over 2} \right) {eB \over mc} = a {eB \over mc}&#10;$$ &#10;}&#10;\end{document}&#10;"/>
  <p:tag name="EXTERNALNAME" val="txp_fig"/>
  <p:tag name="BLEND" val="0"/>
  <p:tag name="TRANSPARENT" val="1"/>
  <p:tag name="KEEPFILES" val="0"/>
  <p:tag name="DEBUGPAUSE" val="0"/>
  <p:tag name="RESOLUTION" val="1200"/>
  <p:tag name="WORKAROUNDTRANSPARENCYBUG" val="0"/>
  <p:tag name="ALLOWFONTSUBSTITUTION" val="0"/>
  <p:tag name="BITMAPFORMAT" val="png256"/>
  <p:tag name="ORIGWIDTH" val="345"/>
  <p:tag name="PICTUREFILESIZE" val="3063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N_{e}(t) \simeq N_0 e^{-\frac{t}{\gamma \tau}}[1-A\cos({\omega_a t + \phi_a})]  template TPT1  env TPENV1  fore 0  back 16777215  eqnno 1"/>
  <p:tag name="FILENAME" val="TP_tmp"/>
  <p:tag name="ORIGWIDTH" val="161"/>
  <p:tag name="PICTUREFILESIZE" val="1049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E_{e^{+}} &gt; 1.8~\textrm{GeV}  template TPT1  env TPENV1  fore 0  back 16777215  eqnno 2"/>
  <p:tag name="FILENAME" val="TP_tmp"/>
  <p:tag name="ORIGWIDTH" val="66"/>
  <p:tag name="PICTUREFILESIZE" val="464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dirty="0" smtClean="0">
            <a:latin typeface="Verdana"/>
            <a:cs typeface="Verdan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30785</TotalTime>
  <Words>1158</Words>
  <Application>Microsoft Macintosh PowerPoint</Application>
  <PresentationFormat>On-screen Show (4:3)</PresentationFormat>
  <Paragraphs>278</Paragraphs>
  <Slides>54</Slides>
  <Notes>2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3" baseType="lpstr">
      <vt:lpstr>Calibri</vt:lpstr>
      <vt:lpstr>Gill Sans MT</vt:lpstr>
      <vt:lpstr>Helvetica</vt:lpstr>
      <vt:lpstr>SimSun</vt:lpstr>
      <vt:lpstr>Symbol</vt:lpstr>
      <vt:lpstr>Verdana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UCL HEP</Company>
  <LinksUpToDate>false</LinksUpToDate>
  <SharedDoc>false</SharedDoc>
  <HyperlinkBase/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Mark Lancaster</dc:creator>
  <cp:keywords/>
  <dc:description/>
  <cp:lastModifiedBy>Lancaster, Mark</cp:lastModifiedBy>
  <cp:revision>445</cp:revision>
  <cp:lastPrinted>2016-09-22T11:00:30Z</cp:lastPrinted>
  <dcterms:created xsi:type="dcterms:W3CDTF">2009-01-17T16:00:29Z</dcterms:created>
  <dcterms:modified xsi:type="dcterms:W3CDTF">2016-09-29T07:09:37Z</dcterms:modified>
  <cp:category/>
</cp:coreProperties>
</file>