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413" r:id="rId3"/>
    <p:sldId id="478" r:id="rId4"/>
    <p:sldId id="487" r:id="rId5"/>
    <p:sldId id="1059" r:id="rId6"/>
    <p:sldId id="1042" r:id="rId7"/>
    <p:sldId id="1048" r:id="rId8"/>
    <p:sldId id="1053" r:id="rId9"/>
    <p:sldId id="958" r:id="rId10"/>
    <p:sldId id="961" r:id="rId11"/>
    <p:sldId id="962" r:id="rId12"/>
    <p:sldId id="1058" r:id="rId13"/>
    <p:sldId id="1057" r:id="rId14"/>
    <p:sldId id="490" r:id="rId15"/>
    <p:sldId id="1061" r:id="rId16"/>
    <p:sldId id="485" r:id="rId17"/>
    <p:sldId id="1055" r:id="rId18"/>
    <p:sldId id="1056" r:id="rId19"/>
    <p:sldId id="1060" r:id="rId20"/>
    <p:sldId id="473" r:id="rId21"/>
  </p:sldIdLst>
  <p:sldSz cx="9144000" cy="6858000" type="screen4x3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0192" autoAdjust="0"/>
  </p:normalViewPr>
  <p:slideViewPr>
    <p:cSldViewPr snapToObjects="1" showGuides="1">
      <p:cViewPr>
        <p:scale>
          <a:sx n="100" d="100"/>
          <a:sy n="100" d="100"/>
        </p:scale>
        <p:origin x="1146" y="240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3396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3142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70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69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691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5408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025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241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120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544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356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gradFill flip="none" rotWithShape="1">
          <a:gsLst>
            <a:gs pos="0">
              <a:srgbClr val="FFC000"/>
            </a:gs>
            <a:gs pos="100000">
              <a:schemeClr val="accent6">
                <a:lumMod val="20000"/>
                <a:lumOff val="8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C7A6F49F-FC8C-4E2E-8F44-CDC7B4C624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6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65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2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227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182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244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433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6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6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6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6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6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921CFE67-4F7D-C94D-926B-8DF1672920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6" y="6356349"/>
            <a:ext cx="3204280" cy="4271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7139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27648515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09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0998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42807" y="4009358"/>
            <a:ext cx="7200000" cy="715385"/>
          </a:xfrm>
        </p:spPr>
        <p:txBody>
          <a:bodyPr/>
          <a:lstStyle/>
          <a:p>
            <a:pPr algn="ctr"/>
            <a:r>
              <a:rPr lang="es-ES" dirty="0"/>
              <a:t>High </a:t>
            </a:r>
            <a:r>
              <a:rPr lang="es-ES" dirty="0" err="1"/>
              <a:t>field</a:t>
            </a:r>
            <a:r>
              <a:rPr lang="es-ES" dirty="0"/>
              <a:t> </a:t>
            </a:r>
            <a:r>
              <a:rPr lang="es-ES" dirty="0" err="1"/>
              <a:t>magnets</a:t>
            </a:r>
            <a:r>
              <a:rPr lang="es-ES" dirty="0"/>
              <a:t> for FCC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99592" y="5229200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en-GB" b="1" u="sng" dirty="0"/>
              <a:t>J. García-Matos</a:t>
            </a:r>
            <a:r>
              <a:rPr lang="en-GB" dirty="0"/>
              <a:t>, C. Martins, F. </a:t>
            </a:r>
            <a:r>
              <a:rPr lang="en-GB" dirty="0" err="1"/>
              <a:t>Toral</a:t>
            </a:r>
            <a:r>
              <a:rPr lang="en-GB" dirty="0"/>
              <a:t> (CIEMAT)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234161" y="5960119"/>
            <a:ext cx="5975944" cy="349250"/>
          </a:xfrm>
        </p:spPr>
        <p:txBody>
          <a:bodyPr/>
          <a:lstStyle/>
          <a:p>
            <a:pPr algn="r"/>
            <a:r>
              <a:rPr lang="en-GB" dirty="0"/>
              <a:t>	FCC Day Spain – 7</a:t>
            </a:r>
            <a:r>
              <a:rPr lang="en-GB" baseline="30000" dirty="0"/>
              <a:t>th</a:t>
            </a:r>
            <a:r>
              <a:rPr lang="en-GB" dirty="0"/>
              <a:t> Oct 2024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C11CECF5-687D-BE5B-244C-0C70AF5D583C}"/>
              </a:ext>
            </a:extLst>
          </p:cNvPr>
          <p:cNvGrpSpPr/>
          <p:nvPr/>
        </p:nvGrpSpPr>
        <p:grpSpPr>
          <a:xfrm>
            <a:off x="922774" y="418143"/>
            <a:ext cx="7157606" cy="2642707"/>
            <a:chOff x="856770" y="418143"/>
            <a:chExt cx="7157606" cy="2642707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2C991BB0-39A6-4A25-8D64-15E4C7060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10500" y="756850"/>
              <a:ext cx="1938905" cy="2304000"/>
            </a:xfrm>
            <a:prstGeom prst="rect">
              <a:avLst/>
            </a:prstGeom>
          </p:spPr>
        </p:pic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96C0E5BE-D484-4A7C-A264-8327D81F7CE3}"/>
                </a:ext>
              </a:extLst>
            </p:cNvPr>
            <p:cNvSpPr txBox="1"/>
            <p:nvPr/>
          </p:nvSpPr>
          <p:spPr>
            <a:xfrm>
              <a:off x="856770" y="418143"/>
              <a:ext cx="2192635" cy="260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XZ</a:t>
              </a: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96D7DF6-9ACD-486D-A44C-661F16491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258990" y="756850"/>
              <a:ext cx="2194118" cy="2304000"/>
            </a:xfrm>
            <a:prstGeom prst="rect">
              <a:avLst/>
            </a:prstGeom>
          </p:spPr>
        </p:pic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81509BFD-0787-4680-BC00-020038684FF4}"/>
                </a:ext>
              </a:extLst>
            </p:cNvPr>
            <p:cNvSpPr txBox="1"/>
            <p:nvPr/>
          </p:nvSpPr>
          <p:spPr>
            <a:xfrm>
              <a:off x="3258990" y="418144"/>
              <a:ext cx="2192635" cy="260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XY</a:t>
              </a:r>
            </a:p>
          </p:txBody>
        </p: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8F987F10-6466-4349-B076-3814F3194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67840" y="756850"/>
              <a:ext cx="2346536" cy="2304000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C6CA5420-F5D4-43B7-955D-B5C44B912BE0}"/>
                </a:ext>
              </a:extLst>
            </p:cNvPr>
            <p:cNvSpPr txBox="1"/>
            <p:nvPr/>
          </p:nvSpPr>
          <p:spPr>
            <a:xfrm>
              <a:off x="5821741" y="418144"/>
              <a:ext cx="2192635" cy="260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2315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Times"/>
                <a:cs typeface="Times"/>
              </a:rPr>
              <a:t>Industrialization, production, and commissioning</a:t>
            </a:r>
            <a:endParaRPr lang="en-GB" sz="3200" dirty="0">
              <a:solidFill>
                <a:schemeClr val="tx2"/>
              </a:solidFill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At the end of HL-LHC, tender for the series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Production and test over nine years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Installation and commissioning in parallel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0" y="2865639"/>
            <a:ext cx="9144000" cy="3357360"/>
            <a:chOff x="0" y="1317882"/>
            <a:chExt cx="9144000" cy="2496909"/>
          </a:xfrm>
        </p:grpSpPr>
        <p:grpSp>
          <p:nvGrpSpPr>
            <p:cNvPr id="52" name="Group 51"/>
            <p:cNvGrpSpPr/>
            <p:nvPr/>
          </p:nvGrpSpPr>
          <p:grpSpPr>
            <a:xfrm>
              <a:off x="71500" y="3363838"/>
              <a:ext cx="9072500" cy="216024"/>
              <a:chOff x="71500" y="3435846"/>
              <a:chExt cx="9072500" cy="216024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7150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2040</a:t>
                </a: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7555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2041</a:t>
                </a: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07961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2042</a:t>
                </a: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158366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2043</a:t>
                </a: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208772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2044</a:t>
                </a: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259178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2045</a:t>
                </a: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09583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2046</a:t>
                </a: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359989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2047</a:t>
                </a: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10394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2048</a:t>
                </a: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608429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2049</a:t>
                </a: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112485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2050</a:t>
                </a: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5616541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2051</a:t>
                </a: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612017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2052</a:t>
                </a: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662422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2053</a:t>
                </a: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712828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2054</a:t>
                </a: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763234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2055</a:t>
                </a: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813639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2056</a:t>
                </a: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863994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2057</a:t>
                </a: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0" y="1317882"/>
              <a:ext cx="8047497" cy="2496909"/>
              <a:chOff x="0" y="1317882"/>
              <a:chExt cx="8047497" cy="2496909"/>
            </a:xfrm>
          </p:grpSpPr>
          <p:sp>
            <p:nvSpPr>
              <p:cNvPr id="54" name="Chevron 53"/>
              <p:cNvSpPr/>
              <p:nvPr/>
            </p:nvSpPr>
            <p:spPr>
              <a:xfrm>
                <a:off x="0" y="2161892"/>
                <a:ext cx="2771800" cy="71339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accent6"/>
                    </a:solidFill>
                    <a:latin typeface="Times"/>
                    <a:cs typeface="Times"/>
                  </a:rPr>
                  <a:t>Industrialization (pre-series magnets)</a:t>
                </a:r>
              </a:p>
            </p:txBody>
          </p:sp>
          <p:sp>
            <p:nvSpPr>
              <p:cNvPr id="55" name="Chevron 54"/>
              <p:cNvSpPr/>
              <p:nvPr/>
            </p:nvSpPr>
            <p:spPr>
              <a:xfrm>
                <a:off x="2407568" y="1687545"/>
                <a:ext cx="4536504" cy="59783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4D4D4D"/>
                    </a:solidFill>
                    <a:latin typeface="Times"/>
                    <a:cs typeface="Times"/>
                  </a:rPr>
                  <a:t>Production and test</a:t>
                </a:r>
              </a:p>
            </p:txBody>
          </p:sp>
          <p:sp>
            <p:nvSpPr>
              <p:cNvPr id="56" name="Chevron 55"/>
              <p:cNvSpPr/>
              <p:nvPr/>
            </p:nvSpPr>
            <p:spPr>
              <a:xfrm>
                <a:off x="3510993" y="1317882"/>
                <a:ext cx="4536504" cy="43204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rgbClr val="4D4D4D"/>
                    </a:solidFill>
                    <a:latin typeface="Times"/>
                    <a:cs typeface="Times"/>
                  </a:rPr>
                  <a:t>Installation and commissioning</a:t>
                </a:r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 flipV="1">
                <a:off x="2082800" y="2879723"/>
                <a:ext cx="0" cy="450292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426244" y="2992487"/>
                <a:ext cx="1652603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Tender for the series</a:t>
                </a: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71500" y="3598767"/>
                <a:ext cx="1512168" cy="2160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LHC </a:t>
                </a:r>
                <a:r>
                  <a:rPr lang="en-US" sz="1200" dirty="0" err="1">
                    <a:solidFill>
                      <a:srgbClr val="000000"/>
                    </a:solidFill>
                    <a:latin typeface="Times"/>
                    <a:cs typeface="Times"/>
                  </a:rPr>
                  <a:t>RunVI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23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Open research lines</a:t>
            </a:r>
          </a:p>
        </p:txBody>
      </p:sp>
      <p:sp>
        <p:nvSpPr>
          <p:cNvPr id="11" name="3 Marcador de contenido">
            <a:extLst>
              <a:ext uri="{FF2B5EF4-FFF2-40B4-BE49-F238E27FC236}">
                <a16:creationId xmlns:a16="http://schemas.microsoft.com/office/drawing/2014/main" id="{B241D047-2A4F-4695-8AAC-D86CAF21870A}"/>
              </a:ext>
            </a:extLst>
          </p:cNvPr>
          <p:cNvSpPr txBox="1">
            <a:spLocks/>
          </p:cNvSpPr>
          <p:nvPr/>
        </p:nvSpPr>
        <p:spPr>
          <a:xfrm>
            <a:off x="622345" y="908720"/>
            <a:ext cx="8064455" cy="360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temperature of operation </a:t>
            </a:r>
            <a:r>
              <a:rPr lang="en-US" sz="2000" dirty="0">
                <a:solidFill>
                  <a:prstClr val="black"/>
                </a:solidFill>
                <a:latin typeface="Arial"/>
              </a:rPr>
              <a:t>of FCC-</a:t>
            </a:r>
            <a:r>
              <a:rPr lang="en-US" sz="2000" dirty="0" err="1">
                <a:solidFill>
                  <a:prstClr val="black"/>
                </a:solidFill>
                <a:latin typeface="Arial"/>
              </a:rPr>
              <a:t>hh</a:t>
            </a:r>
            <a:r>
              <a:rPr lang="en-US" sz="2000" dirty="0">
                <a:solidFill>
                  <a:prstClr val="black"/>
                </a:solidFill>
                <a:latin typeface="Arial"/>
              </a:rPr>
              <a:t> magnets is under study. Operation at 4.5 K could improve the energy efficiency, although the superconductor performance is not so good.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s-ES" sz="2000" dirty="0">
                <a:solidFill>
                  <a:prstClr val="black"/>
                </a:solidFill>
                <a:latin typeface="Arial"/>
              </a:rPr>
              <a:t>High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critical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temperature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superconductors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(HTS)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properties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are in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constant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development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during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the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last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years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. </a:t>
            </a:r>
            <a:r>
              <a:rPr lang="es-ES" sz="2000" b="1" dirty="0">
                <a:solidFill>
                  <a:schemeClr val="bg2"/>
                </a:solidFill>
                <a:latin typeface="Arial"/>
              </a:rPr>
              <a:t>HTS </a:t>
            </a:r>
            <a:r>
              <a:rPr lang="es-ES" sz="2000" b="1" dirty="0" err="1">
                <a:solidFill>
                  <a:schemeClr val="bg2"/>
                </a:solidFill>
                <a:latin typeface="Arial"/>
              </a:rPr>
              <a:t>magnets</a:t>
            </a:r>
            <a:r>
              <a:rPr lang="es-ES" sz="2000" b="1" dirty="0">
                <a:solidFill>
                  <a:schemeClr val="bg2"/>
                </a:solidFill>
                <a:latin typeface="Arial"/>
              </a:rPr>
              <a:t>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could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be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used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for FCC-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hh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collider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in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different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ways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: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hybrid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magnets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, </a:t>
            </a:r>
            <a:r>
              <a:rPr lang="es-ES" sz="2000" dirty="0" err="1">
                <a:solidFill>
                  <a:prstClr val="black"/>
                </a:solidFill>
                <a:latin typeface="Arial"/>
              </a:rPr>
              <a:t>correctors</a:t>
            </a:r>
            <a:r>
              <a:rPr lang="es-ES" sz="2000" dirty="0">
                <a:solidFill>
                  <a:prstClr val="black"/>
                </a:solidFill>
                <a:latin typeface="Arial"/>
              </a:rPr>
              <a:t>…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There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ongoing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efforts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looking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strategies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shorten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timeline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presented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the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previous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slides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6366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39993" y="1124744"/>
            <a:ext cx="8064455" cy="460851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r>
              <a:rPr lang="es-ES" sz="2000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2000" dirty="0" err="1">
                <a:solidFill>
                  <a:schemeClr val="bg1">
                    <a:lumMod val="65000"/>
                  </a:schemeClr>
                </a:solidFill>
              </a:rPr>
              <a:t>igh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 field magnets for FCC</a:t>
            </a:r>
          </a:p>
          <a:p>
            <a:r>
              <a:rPr lang="es-ES" sz="2000" dirty="0">
                <a:solidFill>
                  <a:schemeClr val="tx1"/>
                </a:solidFill>
              </a:rPr>
              <a:t>High </a:t>
            </a:r>
            <a:r>
              <a:rPr lang="es-ES" sz="2000" dirty="0" err="1">
                <a:solidFill>
                  <a:schemeClr val="tx1"/>
                </a:solidFill>
              </a:rPr>
              <a:t>field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magnets</a:t>
            </a:r>
            <a:r>
              <a:rPr lang="es-ES" sz="2000" dirty="0">
                <a:solidFill>
                  <a:schemeClr val="tx1"/>
                </a:solidFill>
              </a:rPr>
              <a:t> at CIEMAT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Conclusions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15871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SMART-Lab: magnet laboratory</a:t>
            </a:r>
          </a:p>
        </p:txBody>
      </p:sp>
      <p:sp>
        <p:nvSpPr>
          <p:cNvPr id="11" name="3 Marcador de contenido">
            <a:extLst>
              <a:ext uri="{FF2B5EF4-FFF2-40B4-BE49-F238E27FC236}">
                <a16:creationId xmlns:a16="http://schemas.microsoft.com/office/drawing/2014/main" id="{B241D047-2A4F-4695-8AAC-D86CAF21870A}"/>
              </a:ext>
            </a:extLst>
          </p:cNvPr>
          <p:cNvSpPr txBox="1">
            <a:spLocks/>
          </p:cNvSpPr>
          <p:nvPr/>
        </p:nvSpPr>
        <p:spPr>
          <a:xfrm>
            <a:off x="550846" y="3642304"/>
            <a:ext cx="8064455" cy="228549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We are working on the </a:t>
            </a:r>
            <a:r>
              <a:rPr lang="en-US" sz="2000" b="1" dirty="0">
                <a:solidFill>
                  <a:srgbClr val="FF0000"/>
                </a:solidFill>
              </a:rPr>
              <a:t>commissioning </a:t>
            </a:r>
            <a:r>
              <a:rPr lang="en-US" sz="2000" dirty="0">
                <a:solidFill>
                  <a:schemeClr val="tx1"/>
                </a:solidFill>
              </a:rPr>
              <a:t>of a new laboratory for prototyping magnets up to 2 m long and 10 ton: </a:t>
            </a:r>
            <a:r>
              <a:rPr lang="en-US" sz="2000" b="1" dirty="0">
                <a:solidFill>
                  <a:srgbClr val="FF0000"/>
                </a:solidFill>
              </a:rPr>
              <a:t>SMART-Lab </a:t>
            </a:r>
            <a:r>
              <a:rPr lang="en-US" sz="2000" dirty="0">
                <a:solidFill>
                  <a:schemeClr val="tx1"/>
                </a:solidFill>
              </a:rPr>
              <a:t>(Superconducting </a:t>
            </a:r>
            <a:r>
              <a:rPr lang="en-US" sz="2000" dirty="0" err="1">
                <a:solidFill>
                  <a:schemeClr val="tx1"/>
                </a:solidFill>
              </a:rPr>
              <a:t>MAgnet</a:t>
            </a:r>
            <a:r>
              <a:rPr lang="en-US" sz="2000" dirty="0">
                <a:solidFill>
                  <a:schemeClr val="tx1"/>
                </a:solidFill>
              </a:rPr>
              <a:t> Research and Technology Laboratory).</a:t>
            </a:r>
          </a:p>
          <a:p>
            <a:r>
              <a:rPr lang="en-US" sz="2000" dirty="0">
                <a:solidFill>
                  <a:schemeClr val="tx1"/>
                </a:solidFill>
              </a:rPr>
              <a:t>Overall surface about 900 m</a:t>
            </a:r>
            <a:r>
              <a:rPr lang="en-US" sz="2000" baseline="30000" dirty="0">
                <a:solidFill>
                  <a:schemeClr val="tx1"/>
                </a:solidFill>
              </a:rPr>
              <a:t>2</a:t>
            </a:r>
            <a:r>
              <a:rPr lang="en-US" sz="2000" dirty="0">
                <a:solidFill>
                  <a:schemeClr val="tx1"/>
                </a:solidFill>
              </a:rPr>
              <a:t>, in three floors: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Underground</a:t>
            </a:r>
            <a:r>
              <a:rPr lang="en-US" sz="1600" dirty="0">
                <a:solidFill>
                  <a:schemeClr val="tx1"/>
                </a:solidFill>
              </a:rPr>
              <a:t>: mechanical workshop, laser cutting machine, storage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Ground floor</a:t>
            </a:r>
            <a:r>
              <a:rPr lang="en-US" sz="1600" dirty="0">
                <a:solidFill>
                  <a:schemeClr val="tx1"/>
                </a:solidFill>
              </a:rPr>
              <a:t>: winding area, reaction furnace, dimensional control room, collaring press, magnetic measurement bench, assembly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First floor</a:t>
            </a:r>
            <a:r>
              <a:rPr lang="en-US" sz="1600" dirty="0">
                <a:solidFill>
                  <a:schemeClr val="tx1"/>
                </a:solidFill>
              </a:rPr>
              <a:t>: offices</a:t>
            </a: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798FB34-E68C-4F0C-9A57-1CFF2CA7E5F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50083"/>
            <a:ext cx="2541761" cy="191379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123B3AF-BE0A-4487-87EC-5876CD2079D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176" y="1050082"/>
            <a:ext cx="2541759" cy="191379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E78EAA0-5766-45E1-B4D7-D15B472ADA0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540" y="1050083"/>
            <a:ext cx="2541761" cy="191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632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04083B-FC11-8F90-1ACD-BB5B9EEDA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HFM at CIEMAT: </a:t>
            </a:r>
            <a:r>
              <a:rPr lang="es-ES" dirty="0" err="1"/>
              <a:t>Common</a:t>
            </a:r>
            <a:r>
              <a:rPr lang="es-ES" dirty="0"/>
              <a:t> </a:t>
            </a:r>
            <a:r>
              <a:rPr lang="es-ES" dirty="0" err="1"/>
              <a:t>Coil</a:t>
            </a:r>
            <a:r>
              <a:rPr lang="es-ES" dirty="0"/>
              <a:t> </a:t>
            </a:r>
            <a:r>
              <a:rPr lang="es-ES" dirty="0" err="1"/>
              <a:t>Configuration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9DB948-0701-63ED-9D5E-A3D369317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432FC3C-27D9-5E95-6488-AC80C1E1FF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68" b="2741"/>
          <a:stretch/>
        </p:blipFill>
        <p:spPr>
          <a:xfrm>
            <a:off x="4849248" y="1040037"/>
            <a:ext cx="3682752" cy="2540887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AD4B191-3BED-3113-E11E-060C4423C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99" y="3412681"/>
            <a:ext cx="4143411" cy="2703082"/>
          </a:xfrm>
          <a:prstGeom prst="rect">
            <a:avLst/>
          </a:prstGeom>
        </p:spPr>
      </p:pic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2FC3C9B5-DC47-84DF-7FFA-D083115EBD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67645" y="3760239"/>
            <a:ext cx="2932572" cy="2114937"/>
          </a:xfr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952AEE6-A94A-15E6-7B8E-3F648D7D9F59}"/>
              </a:ext>
            </a:extLst>
          </p:cNvPr>
          <p:cNvSpPr txBox="1"/>
          <p:nvPr/>
        </p:nvSpPr>
        <p:spPr>
          <a:xfrm>
            <a:off x="5317316" y="5900319"/>
            <a:ext cx="293257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500" dirty="0"/>
              <a:t>R. Gupta, ‘A </a:t>
            </a:r>
            <a:r>
              <a:rPr lang="es-ES" sz="500" dirty="0" err="1"/>
              <a:t>common</a:t>
            </a:r>
            <a:r>
              <a:rPr lang="es-ES" sz="500" dirty="0"/>
              <a:t> </a:t>
            </a:r>
            <a:r>
              <a:rPr lang="es-ES" sz="500" dirty="0" err="1"/>
              <a:t>coil</a:t>
            </a:r>
            <a:r>
              <a:rPr lang="es-ES" sz="500" dirty="0"/>
              <a:t> </a:t>
            </a:r>
            <a:r>
              <a:rPr lang="es-ES" sz="500" dirty="0" err="1"/>
              <a:t>design</a:t>
            </a:r>
            <a:r>
              <a:rPr lang="es-ES" sz="500" dirty="0"/>
              <a:t> </a:t>
            </a:r>
            <a:r>
              <a:rPr lang="es-ES" sz="500" dirty="0" err="1"/>
              <a:t>for</a:t>
            </a:r>
            <a:r>
              <a:rPr lang="es-ES" sz="500" dirty="0"/>
              <a:t> </a:t>
            </a:r>
            <a:r>
              <a:rPr lang="es-ES" sz="500" dirty="0" err="1"/>
              <a:t>high</a:t>
            </a:r>
            <a:r>
              <a:rPr lang="es-ES" sz="500" dirty="0"/>
              <a:t> </a:t>
            </a:r>
            <a:r>
              <a:rPr lang="es-ES" sz="500" dirty="0" err="1"/>
              <a:t>field</a:t>
            </a:r>
            <a:r>
              <a:rPr lang="es-ES" sz="500" dirty="0"/>
              <a:t> 2-in-1 </a:t>
            </a:r>
            <a:r>
              <a:rPr lang="es-ES" sz="500" dirty="0" err="1"/>
              <a:t>accelerator</a:t>
            </a:r>
            <a:r>
              <a:rPr lang="es-ES" sz="500" dirty="0"/>
              <a:t> </a:t>
            </a:r>
            <a:r>
              <a:rPr lang="es-ES" sz="500" dirty="0" err="1"/>
              <a:t>magnets</a:t>
            </a:r>
            <a:r>
              <a:rPr lang="es-ES" sz="500" dirty="0"/>
              <a:t>’, in </a:t>
            </a:r>
            <a:r>
              <a:rPr lang="es-ES" sz="500" dirty="0" err="1"/>
              <a:t>Proceedings</a:t>
            </a:r>
            <a:r>
              <a:rPr lang="es-ES" sz="500" dirty="0"/>
              <a:t> </a:t>
            </a:r>
            <a:r>
              <a:rPr lang="es-ES" sz="500" dirty="0" err="1"/>
              <a:t>of</a:t>
            </a:r>
            <a:r>
              <a:rPr lang="es-ES" sz="500" dirty="0"/>
              <a:t> </a:t>
            </a:r>
            <a:r>
              <a:rPr lang="es-ES" sz="500" dirty="0" err="1"/>
              <a:t>the</a:t>
            </a:r>
            <a:r>
              <a:rPr lang="es-ES" sz="500" dirty="0"/>
              <a:t> 1997 </a:t>
            </a:r>
            <a:r>
              <a:rPr lang="es-ES" sz="500" dirty="0" err="1"/>
              <a:t>Particle</a:t>
            </a:r>
            <a:r>
              <a:rPr lang="es-ES" sz="500" dirty="0"/>
              <a:t> Accelerator </a:t>
            </a:r>
            <a:r>
              <a:rPr lang="es-ES" sz="500" dirty="0" err="1"/>
              <a:t>Conference</a:t>
            </a:r>
            <a:r>
              <a:rPr lang="es-ES" sz="500" dirty="0"/>
              <a:t> (Cat. No.97CH36167), Vancouver, BC, </a:t>
            </a:r>
            <a:r>
              <a:rPr lang="es-ES" sz="500" dirty="0" err="1"/>
              <a:t>Canada</a:t>
            </a:r>
            <a:r>
              <a:rPr lang="es-ES" sz="500" dirty="0"/>
              <a:t>: IEEE, 1998, pp. 3344–3346. </a:t>
            </a:r>
            <a:r>
              <a:rPr lang="es-ES" sz="500" dirty="0" err="1"/>
              <a:t>doi</a:t>
            </a:r>
            <a:r>
              <a:rPr lang="es-ES" sz="500" dirty="0"/>
              <a:t>: 10.1109/PAC.1997.753203.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BDAC8BF7-F91A-048D-41D9-51CCC57E4DC2}"/>
              </a:ext>
            </a:extLst>
          </p:cNvPr>
          <p:cNvCxnSpPr>
            <a:cxnSpLocks/>
          </p:cNvCxnSpPr>
          <p:nvPr/>
        </p:nvCxnSpPr>
        <p:spPr>
          <a:xfrm flipV="1">
            <a:off x="7494588" y="3866627"/>
            <a:ext cx="553525" cy="211665"/>
          </a:xfrm>
          <a:prstGeom prst="straightConnector1">
            <a:avLst/>
          </a:prstGeom>
          <a:ln w="41275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D0C7A73B-8A42-E681-C783-5A23A3A54129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28435" y="3803666"/>
            <a:ext cx="553525" cy="211665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807073B8-226F-3DAA-CA77-27C72D6CAB84}"/>
              </a:ext>
            </a:extLst>
          </p:cNvPr>
          <p:cNvCxnSpPr>
            <a:cxnSpLocks/>
          </p:cNvCxnSpPr>
          <p:nvPr/>
        </p:nvCxnSpPr>
        <p:spPr>
          <a:xfrm flipH="1">
            <a:off x="6244777" y="4139458"/>
            <a:ext cx="319012" cy="459281"/>
          </a:xfrm>
          <a:prstGeom prst="straightConnector1">
            <a:avLst/>
          </a:prstGeom>
          <a:ln w="41275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E8503E70-734C-0ACA-3592-5787C07D39B5}"/>
              </a:ext>
            </a:extLst>
          </p:cNvPr>
          <p:cNvCxnSpPr>
            <a:cxnSpLocks/>
          </p:cNvCxnSpPr>
          <p:nvPr/>
        </p:nvCxnSpPr>
        <p:spPr>
          <a:xfrm>
            <a:off x="6236771" y="4699010"/>
            <a:ext cx="104090" cy="288032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10216D67-04F5-E6DA-5FE8-BC3B37E0C676}"/>
              </a:ext>
            </a:extLst>
          </p:cNvPr>
          <p:cNvCxnSpPr>
            <a:cxnSpLocks/>
          </p:cNvCxnSpPr>
          <p:nvPr/>
        </p:nvCxnSpPr>
        <p:spPr>
          <a:xfrm flipV="1">
            <a:off x="6856045" y="4598739"/>
            <a:ext cx="588877" cy="246623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41DAF0BC-B5E4-25B3-F8DB-E73A20317F44}"/>
              </a:ext>
            </a:extLst>
          </p:cNvPr>
          <p:cNvCxnSpPr>
            <a:cxnSpLocks/>
          </p:cNvCxnSpPr>
          <p:nvPr/>
        </p:nvCxnSpPr>
        <p:spPr>
          <a:xfrm flipH="1">
            <a:off x="7493556" y="4699010"/>
            <a:ext cx="654409" cy="272965"/>
          </a:xfrm>
          <a:prstGeom prst="straightConnector1">
            <a:avLst/>
          </a:prstGeom>
          <a:ln w="41275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B2CC05C8-3EC4-0A17-ADD5-3762CEF78CC6}"/>
              </a:ext>
            </a:extLst>
          </p:cNvPr>
          <p:cNvCxnSpPr>
            <a:cxnSpLocks/>
          </p:cNvCxnSpPr>
          <p:nvPr/>
        </p:nvCxnSpPr>
        <p:spPr>
          <a:xfrm flipH="1">
            <a:off x="7067845" y="4987042"/>
            <a:ext cx="394616" cy="166668"/>
          </a:xfrm>
          <a:prstGeom prst="straightConnector1">
            <a:avLst/>
          </a:prstGeom>
          <a:ln w="41275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id="{12FF90F4-3EA5-01BE-0A9E-59B46D059B5E}"/>
              </a:ext>
            </a:extLst>
          </p:cNvPr>
          <p:cNvCxnSpPr>
            <a:cxnSpLocks/>
          </p:cNvCxnSpPr>
          <p:nvPr/>
        </p:nvCxnSpPr>
        <p:spPr>
          <a:xfrm rot="10800000" flipH="1">
            <a:off x="6986684" y="4139458"/>
            <a:ext cx="394616" cy="166668"/>
          </a:xfrm>
          <a:prstGeom prst="straightConnector1">
            <a:avLst/>
          </a:prstGeom>
          <a:ln w="41275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id="{C7E641D7-173E-1BA8-8B91-6DB15B640C81}"/>
              </a:ext>
            </a:extLst>
          </p:cNvPr>
          <p:cNvCxnSpPr>
            <a:cxnSpLocks/>
          </p:cNvCxnSpPr>
          <p:nvPr/>
        </p:nvCxnSpPr>
        <p:spPr>
          <a:xfrm flipV="1">
            <a:off x="6643376" y="4328748"/>
            <a:ext cx="280453" cy="298254"/>
          </a:xfrm>
          <a:prstGeom prst="straightConnector1">
            <a:avLst/>
          </a:prstGeom>
          <a:ln w="41275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1E131FDE-BDC9-7ACC-4CD6-F4F480CA3DEF}"/>
              </a:ext>
            </a:extLst>
          </p:cNvPr>
          <p:cNvCxnSpPr>
            <a:cxnSpLocks/>
          </p:cNvCxnSpPr>
          <p:nvPr/>
        </p:nvCxnSpPr>
        <p:spPr>
          <a:xfrm flipH="1" flipV="1">
            <a:off x="6596958" y="4722050"/>
            <a:ext cx="71708" cy="337000"/>
          </a:xfrm>
          <a:prstGeom prst="straightConnector1">
            <a:avLst/>
          </a:prstGeom>
          <a:ln w="41275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>
            <a:extLst>
              <a:ext uri="{FF2B5EF4-FFF2-40B4-BE49-F238E27FC236}">
                <a16:creationId xmlns:a16="http://schemas.microsoft.com/office/drawing/2014/main" id="{5256035A-8B2C-8E4C-4BCD-9D3BA0976E99}"/>
              </a:ext>
            </a:extLst>
          </p:cNvPr>
          <p:cNvCxnSpPr>
            <a:cxnSpLocks/>
          </p:cNvCxnSpPr>
          <p:nvPr/>
        </p:nvCxnSpPr>
        <p:spPr>
          <a:xfrm flipH="1" flipV="1">
            <a:off x="6718970" y="5077577"/>
            <a:ext cx="298572" cy="106187"/>
          </a:xfrm>
          <a:prstGeom prst="straightConnector1">
            <a:avLst/>
          </a:prstGeom>
          <a:ln w="41275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tángulo 65">
            <a:extLst>
              <a:ext uri="{FF2B5EF4-FFF2-40B4-BE49-F238E27FC236}">
                <a16:creationId xmlns:a16="http://schemas.microsoft.com/office/drawing/2014/main" id="{5FE05DD8-D746-53F5-2052-C0E41E7C79C0}"/>
              </a:ext>
            </a:extLst>
          </p:cNvPr>
          <p:cNvSpPr/>
          <p:nvPr/>
        </p:nvSpPr>
        <p:spPr>
          <a:xfrm>
            <a:off x="1926754" y="3843203"/>
            <a:ext cx="720080" cy="1530013"/>
          </a:xfrm>
          <a:prstGeom prst="rect">
            <a:avLst/>
          </a:prstGeom>
          <a:noFill/>
          <a:ln w="571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8FDCE862-210E-15BC-3F29-58FB4F7F661F}"/>
              </a:ext>
            </a:extLst>
          </p:cNvPr>
          <p:cNvSpPr txBox="1"/>
          <p:nvPr/>
        </p:nvSpPr>
        <p:spPr>
          <a:xfrm>
            <a:off x="1939569" y="442354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COIL</a:t>
            </a: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7C8E36E7-7B4A-F5BE-C99D-C360167354C5}"/>
              </a:ext>
            </a:extLst>
          </p:cNvPr>
          <p:cNvSpPr/>
          <p:nvPr/>
        </p:nvSpPr>
        <p:spPr>
          <a:xfrm>
            <a:off x="611999" y="1140420"/>
            <a:ext cx="403200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>
                <a:solidFill>
                  <a:prstClr val="black"/>
                </a:solidFill>
              </a:rPr>
              <a:t>Double aperture dipole based on 2 flat (racetrack) coils powered in opposite directions. </a:t>
            </a:r>
          </a:p>
          <a:p>
            <a:pPr marL="34290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>
                <a:solidFill>
                  <a:prstClr val="black"/>
                </a:solidFill>
              </a:rPr>
              <a:t>Simple geometry easier to produce, in principle, with brittle conductors like Nb</a:t>
            </a:r>
            <a:r>
              <a:rPr lang="en-US" sz="2000" baseline="-25000" dirty="0">
                <a:solidFill>
                  <a:prstClr val="black"/>
                </a:solidFill>
              </a:rPr>
              <a:t>3</a:t>
            </a:r>
            <a:r>
              <a:rPr lang="en-US" sz="2000" dirty="0">
                <a:solidFill>
                  <a:prstClr val="black"/>
                </a:solidFill>
              </a:rPr>
              <a:t>Sn.</a:t>
            </a:r>
            <a:endParaRPr lang="es-E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691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5796136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Background: </a:t>
            </a:r>
            <a:r>
              <a:rPr lang="en-US" dirty="0" err="1"/>
              <a:t>EuroCirCol</a:t>
            </a:r>
            <a:endParaRPr lang="en-US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D6EE63ED-4F56-441A-88AF-0E85EF7B6A47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068" y="2982547"/>
            <a:ext cx="2823355" cy="312357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92675358-7425-48B8-BBEA-D08777B68AA1}"/>
              </a:ext>
            </a:extLst>
          </p:cNvPr>
          <p:cNvSpPr txBox="1"/>
          <p:nvPr/>
        </p:nvSpPr>
        <p:spPr>
          <a:xfrm>
            <a:off x="395536" y="587727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Layout</a:t>
            </a:r>
            <a:r>
              <a:rPr lang="es-ES" dirty="0"/>
              <a:t> for a 16 T </a:t>
            </a:r>
            <a:r>
              <a:rPr lang="es-ES" dirty="0" err="1"/>
              <a:t>common</a:t>
            </a:r>
            <a:r>
              <a:rPr lang="es-ES" dirty="0"/>
              <a:t> </a:t>
            </a:r>
            <a:r>
              <a:rPr lang="es-ES" dirty="0" err="1"/>
              <a:t>coil</a:t>
            </a:r>
            <a:r>
              <a:rPr lang="es-ES" dirty="0"/>
              <a:t> </a:t>
            </a:r>
            <a:r>
              <a:rPr lang="es-ES" dirty="0" err="1"/>
              <a:t>magnet</a:t>
            </a:r>
            <a:endParaRPr lang="es-E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5E1BE24-63AB-49CA-8DF3-0C2B9D70A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07" y="967982"/>
            <a:ext cx="5051436" cy="3285263"/>
          </a:xfrm>
          <a:prstGeom prst="rect">
            <a:avLst/>
          </a:prstGeom>
        </p:spPr>
      </p:pic>
      <p:pic>
        <p:nvPicPr>
          <p:cNvPr id="14" name="Imagen 13" descr="E:\Documentos_E\FCC\Bfield_16T_CC_v1h2_helhc650_pre1.png">
            <a:extLst>
              <a:ext uri="{FF2B5EF4-FFF2-40B4-BE49-F238E27FC236}">
                <a16:creationId xmlns:a16="http://schemas.microsoft.com/office/drawing/2014/main" id="{79CED68E-F9B0-4A24-A530-364C3E23AE97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962" y="463318"/>
            <a:ext cx="3311837" cy="2738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D2B8BD60-CB16-4832-A2D4-666F174A4C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4095559"/>
            <a:ext cx="5021572" cy="1794459"/>
          </a:xfrm>
          <a:prstGeom prst="rect">
            <a:avLst/>
          </a:prstGeom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46BB5BF4-8866-4DE1-8FEF-77DB0EA746E6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835" y="3512355"/>
            <a:ext cx="1388745" cy="1149985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8128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ISAAC: A first model magnet using existing coils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8E56856-7FF2-43EB-9286-60E9D9699711}"/>
              </a:ext>
            </a:extLst>
          </p:cNvPr>
          <p:cNvSpPr/>
          <p:nvPr/>
        </p:nvSpPr>
        <p:spPr>
          <a:xfrm>
            <a:off x="434074" y="4005064"/>
            <a:ext cx="521804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000" dirty="0">
                <a:solidFill>
                  <a:prstClr val="black"/>
                </a:solidFill>
              </a:rPr>
              <a:t>Motivation: </a:t>
            </a:r>
          </a:p>
          <a:p>
            <a:pPr marL="742950" lvl="1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prstClr val="black"/>
                </a:solidFill>
              </a:rPr>
              <a:t>The main challenge of high field common-coil dipoles is mechanics</a:t>
            </a:r>
          </a:p>
          <a:p>
            <a:pPr marL="742950" lvl="1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prstClr val="black"/>
                </a:solidFill>
              </a:rPr>
              <a:t>We can test different support structures with existing RMC coils</a:t>
            </a:r>
          </a:p>
          <a:p>
            <a:pPr marL="285750" indent="-28575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ISAAC: </a:t>
            </a:r>
            <a:r>
              <a:rPr lang="en-US" dirty="0">
                <a:solidFill>
                  <a:sysClr val="windowText" lastClr="000000"/>
                </a:solidFill>
              </a:rPr>
              <a:t>Investigating Superconducting Assembly to Address Common coil mechanics</a:t>
            </a:r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C5DC1DE-0C54-49C7-928F-73E6B0EE7A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155" y="959267"/>
            <a:ext cx="3679027" cy="266847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D486DBC-34FC-4D49-87BF-ABE04A9A61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6136" y="3993305"/>
            <a:ext cx="2604797" cy="2116397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508C9D41-F1E2-4F58-9DF6-99E021F7F05A}"/>
              </a:ext>
            </a:extLst>
          </p:cNvPr>
          <p:cNvGrpSpPr/>
          <p:nvPr/>
        </p:nvGrpSpPr>
        <p:grpSpPr>
          <a:xfrm>
            <a:off x="836690" y="842336"/>
            <a:ext cx="3231254" cy="2927474"/>
            <a:chOff x="836690" y="842336"/>
            <a:chExt cx="3231254" cy="2927474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9EEA058E-A5C5-472F-9982-E0C794050C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23789" y="842336"/>
              <a:ext cx="2944155" cy="2927474"/>
            </a:xfrm>
            <a:prstGeom prst="rect">
              <a:avLst/>
            </a:prstGeom>
          </p:spPr>
        </p:pic>
        <p:sp>
          <p:nvSpPr>
            <p:cNvPr id="2" name="Elipse 1">
              <a:extLst>
                <a:ext uri="{FF2B5EF4-FFF2-40B4-BE49-F238E27FC236}">
                  <a16:creationId xmlns:a16="http://schemas.microsoft.com/office/drawing/2014/main" id="{EAB57F9D-B140-4790-B351-D22F0B14CDF3}"/>
                </a:ext>
              </a:extLst>
            </p:cNvPr>
            <p:cNvSpPr/>
            <p:nvPr/>
          </p:nvSpPr>
          <p:spPr>
            <a:xfrm>
              <a:off x="836690" y="2752947"/>
              <a:ext cx="432048" cy="43204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1179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DAISY: a 14 T magnet demonstrator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8E56856-7FF2-43EB-9286-60E9D9699711}"/>
              </a:ext>
            </a:extLst>
          </p:cNvPr>
          <p:cNvSpPr/>
          <p:nvPr/>
        </p:nvSpPr>
        <p:spPr>
          <a:xfrm>
            <a:off x="514411" y="913944"/>
            <a:ext cx="470911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solidFill>
                  <a:sysClr val="windowText" lastClr="000000"/>
                </a:solidFill>
              </a:rPr>
              <a:t>The </a:t>
            </a:r>
            <a:r>
              <a:rPr lang="es-ES" sz="2000" dirty="0" err="1">
                <a:solidFill>
                  <a:sysClr val="windowText" lastClr="000000"/>
                </a:solidFill>
              </a:rPr>
              <a:t>demonstrator</a:t>
            </a:r>
            <a:r>
              <a:rPr lang="es-ES" sz="2000" dirty="0">
                <a:solidFill>
                  <a:sysClr val="windowText" lastClr="000000"/>
                </a:solidFill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</a:rPr>
              <a:t>called</a:t>
            </a:r>
            <a:r>
              <a:rPr lang="es-ES" sz="2000" dirty="0">
                <a:solidFill>
                  <a:sysClr val="windowText" lastClr="000000"/>
                </a:solidFill>
              </a:rPr>
              <a:t> </a:t>
            </a:r>
            <a:r>
              <a:rPr lang="es-ES" sz="2000" b="1" dirty="0">
                <a:solidFill>
                  <a:srgbClr val="FF0000"/>
                </a:solidFill>
              </a:rPr>
              <a:t>DAISY</a:t>
            </a:r>
            <a:r>
              <a:rPr lang="es-ES" sz="2000" dirty="0">
                <a:solidFill>
                  <a:sysClr val="windowText" lastClr="000000"/>
                </a:solidFill>
              </a:rPr>
              <a:t>: </a:t>
            </a:r>
            <a:r>
              <a:rPr lang="en-US" sz="2000" b="1" dirty="0">
                <a:solidFill>
                  <a:srgbClr val="FF0000"/>
                </a:solidFill>
              </a:rPr>
              <a:t>D</a:t>
            </a:r>
            <a:r>
              <a:rPr lang="en-US" sz="2000" dirty="0">
                <a:solidFill>
                  <a:sysClr val="windowText" lastClr="000000"/>
                </a:solidFill>
              </a:rPr>
              <a:t>emonstrator for </a:t>
            </a:r>
            <a:r>
              <a:rPr lang="en-US" sz="2000" b="1" dirty="0">
                <a:solidFill>
                  <a:srgbClr val="FF0000"/>
                </a:solidFill>
              </a:rPr>
              <a:t>A</a:t>
            </a:r>
            <a:r>
              <a:rPr lang="en-US" sz="2000" dirty="0">
                <a:solidFill>
                  <a:sysClr val="windowText" lastClr="000000"/>
                </a:solidFill>
              </a:rPr>
              <a:t>ssembly </a:t>
            </a:r>
            <a:r>
              <a:rPr lang="en-US" sz="2000" b="1" dirty="0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ysClr val="windowText" lastClr="000000"/>
                </a:solidFill>
              </a:rPr>
              <a:t>nnovations in </a:t>
            </a:r>
            <a:r>
              <a:rPr lang="en-US" sz="2000" b="1" dirty="0">
                <a:solidFill>
                  <a:srgbClr val="FF0000"/>
                </a:solidFill>
              </a:rPr>
              <a:t>S</a:t>
            </a:r>
            <a:r>
              <a:rPr lang="en-US" sz="2000" dirty="0">
                <a:solidFill>
                  <a:sysClr val="windowText" lastClr="000000"/>
                </a:solidFill>
              </a:rPr>
              <a:t>uperconducting common coil </a:t>
            </a:r>
            <a:r>
              <a:rPr lang="en-US" sz="2000" dirty="0" err="1">
                <a:solidFill>
                  <a:sysClr val="windowText" lastClr="000000"/>
                </a:solidFill>
              </a:rPr>
              <a:t>technolog</a:t>
            </a:r>
            <a:r>
              <a:rPr lang="en-US" sz="2000" b="1" dirty="0" err="1">
                <a:solidFill>
                  <a:srgbClr val="FF0000"/>
                </a:solidFill>
              </a:rPr>
              <a:t>Y</a:t>
            </a:r>
            <a:r>
              <a:rPr lang="en-US" sz="2000" dirty="0">
                <a:solidFill>
                  <a:sysClr val="windowText" lastClr="000000"/>
                </a:solidFill>
              </a:rPr>
              <a:t>. It </a:t>
            </a:r>
            <a:r>
              <a:rPr lang="en-US" sz="2000" dirty="0" err="1">
                <a:solidFill>
                  <a:sysClr val="windowText" lastClr="000000"/>
                </a:solidFill>
              </a:rPr>
              <a:t>honours</a:t>
            </a:r>
            <a:r>
              <a:rPr lang="en-US" sz="2000" dirty="0">
                <a:solidFill>
                  <a:sysClr val="windowText" lastClr="000000"/>
                </a:solidFill>
              </a:rPr>
              <a:t> Margarita Salas, an outstanding Spanish biologist (</a:t>
            </a:r>
            <a:r>
              <a:rPr lang="en-US" sz="2000" i="1" dirty="0">
                <a:solidFill>
                  <a:sysClr val="windowText" lastClr="000000"/>
                </a:solidFill>
              </a:rPr>
              <a:t>daisy</a:t>
            </a:r>
            <a:r>
              <a:rPr lang="en-US" sz="2000" dirty="0">
                <a:solidFill>
                  <a:sysClr val="windowText" lastClr="000000"/>
                </a:solidFill>
              </a:rPr>
              <a:t> is translated into Spanish as </a:t>
            </a:r>
            <a:r>
              <a:rPr lang="en-US" sz="2000" i="1" dirty="0">
                <a:solidFill>
                  <a:sysClr val="windowText" lastClr="000000"/>
                </a:solidFill>
              </a:rPr>
              <a:t>margarita</a:t>
            </a:r>
            <a:r>
              <a:rPr lang="en-US" sz="2000" dirty="0">
                <a:solidFill>
                  <a:sysClr val="windowText" lastClr="000000"/>
                </a:solidFill>
              </a:rPr>
              <a:t>).</a:t>
            </a:r>
          </a:p>
          <a:p>
            <a:pPr marL="342900" indent="-342900"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solidFill>
                  <a:sysClr val="windowText" lastClr="000000"/>
                </a:solidFill>
              </a:rPr>
              <a:t>I</a:t>
            </a:r>
            <a:r>
              <a:rPr lang="en-US" sz="2000" dirty="0">
                <a:solidFill>
                  <a:sysClr val="windowText" lastClr="000000"/>
                </a:solidFill>
              </a:rPr>
              <a:t>t aims to create a 14 T dipole field in an aperture of 50 mm (FCC size).</a:t>
            </a:r>
          </a:p>
          <a:p>
            <a:pPr marL="342900" indent="-342900"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solidFill>
                  <a:sysClr val="windowText" lastClr="000000"/>
                </a:solidFill>
              </a:rPr>
              <a:t>I</a:t>
            </a:r>
            <a:r>
              <a:rPr lang="en-US" sz="2000" dirty="0">
                <a:solidFill>
                  <a:sysClr val="windowText" lastClr="000000"/>
                </a:solidFill>
              </a:rPr>
              <a:t>n a first stage, the field quality will not be good enough for a particle collider, but it will be improved later.</a:t>
            </a:r>
          </a:p>
          <a:p>
            <a:pPr marL="342900" indent="-342900"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solidFill>
                  <a:sysClr val="windowText" lastClr="000000"/>
                </a:solidFill>
              </a:rPr>
              <a:t>I</a:t>
            </a:r>
            <a:r>
              <a:rPr lang="en-US" sz="2000" dirty="0">
                <a:solidFill>
                  <a:sysClr val="windowText" lastClr="000000"/>
                </a:solidFill>
              </a:rPr>
              <a:t>t will be equipped with the first Nb</a:t>
            </a:r>
            <a:r>
              <a:rPr lang="en-US" sz="2000" baseline="-25000" dirty="0">
                <a:solidFill>
                  <a:sysClr val="windowText" lastClr="000000"/>
                </a:solidFill>
              </a:rPr>
              <a:t>3</a:t>
            </a:r>
            <a:r>
              <a:rPr lang="en-US" sz="2000" dirty="0">
                <a:solidFill>
                  <a:sysClr val="windowText" lastClr="000000"/>
                </a:solidFill>
              </a:rPr>
              <a:t>Sn dipole coils produced in Spain.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436CA1E-576D-4F35-B683-5B73FA52AD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913944"/>
            <a:ext cx="2989229" cy="171077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BE681B14-C700-4504-9333-70A8B5D0D1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2777475"/>
            <a:ext cx="2750098" cy="358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643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39993" y="1124744"/>
            <a:ext cx="8064455" cy="460851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r>
              <a:rPr lang="es-ES" sz="2000" dirty="0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en-US" sz="2000" dirty="0" err="1">
                <a:solidFill>
                  <a:schemeClr val="bg1">
                    <a:lumMod val="65000"/>
                  </a:schemeClr>
                </a:solidFill>
              </a:rPr>
              <a:t>igh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 field magnets for FCC</a:t>
            </a:r>
          </a:p>
          <a:p>
            <a:r>
              <a:rPr lang="es-ES" sz="2000" dirty="0">
                <a:solidFill>
                  <a:schemeClr val="bg1">
                    <a:lumMod val="65000"/>
                  </a:schemeClr>
                </a:solidFill>
              </a:rPr>
              <a:t>High </a:t>
            </a:r>
            <a:r>
              <a:rPr lang="es-ES" sz="2000" dirty="0" err="1">
                <a:solidFill>
                  <a:schemeClr val="bg1">
                    <a:lumMod val="65000"/>
                  </a:schemeClr>
                </a:solidFill>
              </a:rPr>
              <a:t>field</a:t>
            </a:r>
            <a:r>
              <a:rPr lang="es-ES" sz="2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2000" dirty="0" err="1">
                <a:solidFill>
                  <a:schemeClr val="bg1">
                    <a:lumMod val="65000"/>
                  </a:schemeClr>
                </a:solidFill>
              </a:rPr>
              <a:t>magnets</a:t>
            </a:r>
            <a:r>
              <a:rPr lang="es-ES" sz="2000" dirty="0">
                <a:solidFill>
                  <a:schemeClr val="bg1">
                    <a:lumMod val="65000"/>
                  </a:schemeClr>
                </a:solidFill>
              </a:rPr>
              <a:t> at CIEMAT</a:t>
            </a:r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Conclusions</a:t>
            </a: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732889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611780" y="836712"/>
            <a:ext cx="7920439" cy="504056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High field magnets are necessary for </a:t>
            </a:r>
            <a:r>
              <a:rPr lang="en-US" sz="2000" b="1" dirty="0">
                <a:solidFill>
                  <a:schemeClr val="bg2"/>
                </a:solidFill>
              </a:rPr>
              <a:t>FCC-</a:t>
            </a:r>
            <a:r>
              <a:rPr lang="en-US" sz="2000" b="1" dirty="0" err="1">
                <a:solidFill>
                  <a:schemeClr val="bg2"/>
                </a:solidFill>
              </a:rPr>
              <a:t>hh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r>
              <a:rPr lang="es-ES" sz="2000" dirty="0">
                <a:solidFill>
                  <a:schemeClr val="tx1"/>
                </a:solidFill>
              </a:rPr>
              <a:t>CIEMAT </a:t>
            </a:r>
            <a:r>
              <a:rPr lang="es-ES" sz="2000" dirty="0" err="1">
                <a:solidFill>
                  <a:schemeClr val="tx1"/>
                </a:solidFill>
              </a:rPr>
              <a:t>is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contributing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to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this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effort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by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collaborating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with</a:t>
            </a:r>
            <a:r>
              <a:rPr lang="es-ES" sz="2000" dirty="0">
                <a:solidFill>
                  <a:schemeClr val="tx1"/>
                </a:solidFill>
              </a:rPr>
              <a:t> the </a:t>
            </a:r>
            <a:r>
              <a:rPr lang="es-ES" sz="2000" b="1" dirty="0">
                <a:solidFill>
                  <a:schemeClr val="bg2"/>
                </a:solidFill>
              </a:rPr>
              <a:t>HFM </a:t>
            </a:r>
            <a:r>
              <a:rPr lang="es-ES" sz="2000" b="1" dirty="0" err="1">
                <a:solidFill>
                  <a:schemeClr val="bg2"/>
                </a:solidFill>
              </a:rPr>
              <a:t>program</a:t>
            </a:r>
            <a:r>
              <a:rPr lang="es-ES" sz="2000" dirty="0">
                <a:solidFill>
                  <a:schemeClr val="tx1"/>
                </a:solidFill>
              </a:rPr>
              <a:t> led </a:t>
            </a:r>
            <a:r>
              <a:rPr lang="es-ES" sz="2000" dirty="0" err="1">
                <a:solidFill>
                  <a:schemeClr val="tx1"/>
                </a:solidFill>
              </a:rPr>
              <a:t>by</a:t>
            </a:r>
            <a:r>
              <a:rPr lang="es-ES" sz="2000" dirty="0">
                <a:solidFill>
                  <a:schemeClr val="tx1"/>
                </a:solidFill>
              </a:rPr>
              <a:t> CERN.</a:t>
            </a:r>
          </a:p>
          <a:p>
            <a:r>
              <a:rPr lang="es-ES" sz="2000" dirty="0">
                <a:solidFill>
                  <a:schemeClr val="tx1"/>
                </a:solidFill>
              </a:rPr>
              <a:t>CIEMAT </a:t>
            </a:r>
            <a:r>
              <a:rPr lang="es-ES" sz="2000" dirty="0" err="1">
                <a:solidFill>
                  <a:schemeClr val="tx1"/>
                </a:solidFill>
              </a:rPr>
              <a:t>is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commissioning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b="1" dirty="0">
                <a:solidFill>
                  <a:schemeClr val="bg2"/>
                </a:solidFill>
              </a:rPr>
              <a:t>SMART-</a:t>
            </a:r>
            <a:r>
              <a:rPr lang="es-ES" sz="2000" b="1" dirty="0" err="1">
                <a:solidFill>
                  <a:schemeClr val="bg2"/>
                </a:solidFill>
              </a:rPr>
              <a:t>Lab</a:t>
            </a:r>
            <a:r>
              <a:rPr lang="es-ES" sz="2000" dirty="0">
                <a:solidFill>
                  <a:schemeClr val="tx1"/>
                </a:solidFill>
              </a:rPr>
              <a:t>, a new </a:t>
            </a:r>
            <a:r>
              <a:rPr lang="es-ES" sz="2000" dirty="0" err="1">
                <a:solidFill>
                  <a:schemeClr val="tx1"/>
                </a:solidFill>
              </a:rPr>
              <a:t>facility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to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prototype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high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field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magnets</a:t>
            </a:r>
            <a:r>
              <a:rPr lang="es-ES" sz="2000" dirty="0">
                <a:solidFill>
                  <a:schemeClr val="tx1"/>
                </a:solidFill>
              </a:rPr>
              <a:t>.</a:t>
            </a:r>
          </a:p>
          <a:p>
            <a:r>
              <a:rPr lang="es-ES" sz="2000" dirty="0">
                <a:solidFill>
                  <a:schemeClr val="tx1"/>
                </a:solidFill>
              </a:rPr>
              <a:t>CIEMAT </a:t>
            </a:r>
            <a:r>
              <a:rPr lang="es-ES" sz="2000" dirty="0" err="1">
                <a:solidFill>
                  <a:schemeClr val="tx1"/>
                </a:solidFill>
              </a:rPr>
              <a:t>is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working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on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two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high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field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magnets</a:t>
            </a:r>
            <a:r>
              <a:rPr lang="es-ES" sz="2000" dirty="0">
                <a:solidFill>
                  <a:schemeClr val="tx1"/>
                </a:solidFill>
              </a:rPr>
              <a:t> in </a:t>
            </a:r>
            <a:r>
              <a:rPr lang="es-ES" sz="2000" b="1" dirty="0" err="1">
                <a:solidFill>
                  <a:schemeClr val="bg2"/>
                </a:solidFill>
              </a:rPr>
              <a:t>common</a:t>
            </a:r>
            <a:r>
              <a:rPr lang="es-ES" sz="2000" b="1" dirty="0">
                <a:solidFill>
                  <a:schemeClr val="bg2"/>
                </a:solidFill>
              </a:rPr>
              <a:t> </a:t>
            </a:r>
            <a:r>
              <a:rPr lang="es-ES" sz="2000" b="1" dirty="0" err="1">
                <a:solidFill>
                  <a:schemeClr val="bg2"/>
                </a:solidFill>
              </a:rPr>
              <a:t>coil</a:t>
            </a:r>
            <a:r>
              <a:rPr lang="es-ES" sz="2000" b="1" dirty="0">
                <a:solidFill>
                  <a:schemeClr val="bg2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configuration</a:t>
            </a:r>
            <a:r>
              <a:rPr lang="es-ES" sz="2000" dirty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s-ES" sz="1600" dirty="0">
                <a:solidFill>
                  <a:schemeClr val="tx1"/>
                </a:solidFill>
              </a:rPr>
              <a:t>ISAAC: a </a:t>
            </a:r>
            <a:r>
              <a:rPr lang="es-ES" sz="1600" dirty="0" err="1">
                <a:solidFill>
                  <a:schemeClr val="tx1"/>
                </a:solidFill>
              </a:rPr>
              <a:t>model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magnet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using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existing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coils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produced</a:t>
            </a:r>
            <a:r>
              <a:rPr lang="es-ES" sz="1600" dirty="0">
                <a:solidFill>
                  <a:schemeClr val="tx1"/>
                </a:solidFill>
              </a:rPr>
              <a:t> at CERN.</a:t>
            </a:r>
          </a:p>
          <a:p>
            <a:pPr lvl="1"/>
            <a:r>
              <a:rPr lang="es-ES" sz="1600" dirty="0">
                <a:solidFill>
                  <a:schemeClr val="tx1"/>
                </a:solidFill>
              </a:rPr>
              <a:t>DAISY: a 14 T </a:t>
            </a:r>
            <a:r>
              <a:rPr lang="es-ES" sz="1600" dirty="0" err="1">
                <a:solidFill>
                  <a:schemeClr val="tx1"/>
                </a:solidFill>
              </a:rPr>
              <a:t>magnet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demonstrator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with</a:t>
            </a:r>
            <a:r>
              <a:rPr lang="es-ES" sz="1600" dirty="0">
                <a:solidFill>
                  <a:schemeClr val="tx1"/>
                </a:solidFill>
              </a:rPr>
              <a:t> 50 mm </a:t>
            </a:r>
            <a:r>
              <a:rPr lang="es-ES" sz="1600" dirty="0" err="1">
                <a:solidFill>
                  <a:schemeClr val="tx1"/>
                </a:solidFill>
              </a:rPr>
              <a:t>aperture</a:t>
            </a:r>
            <a:r>
              <a:rPr lang="es-ES" sz="1600" dirty="0">
                <a:solidFill>
                  <a:schemeClr val="tx1"/>
                </a:solidFill>
              </a:rPr>
              <a:t>.</a:t>
            </a:r>
          </a:p>
          <a:p>
            <a:pPr marL="400050"/>
            <a:r>
              <a:rPr lang="es-ES" sz="2000" dirty="0">
                <a:solidFill>
                  <a:schemeClr val="tx1"/>
                </a:solidFill>
              </a:rPr>
              <a:t>The </a:t>
            </a:r>
            <a:r>
              <a:rPr lang="es-ES" sz="2000" dirty="0" err="1">
                <a:solidFill>
                  <a:schemeClr val="tx1"/>
                </a:solidFill>
              </a:rPr>
              <a:t>previous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magnets</a:t>
            </a:r>
            <a:r>
              <a:rPr lang="es-ES" sz="2000" dirty="0">
                <a:solidFill>
                  <a:schemeClr val="tx1"/>
                </a:solidFill>
              </a:rPr>
              <a:t> are </a:t>
            </a:r>
            <a:r>
              <a:rPr lang="es-ES" sz="2000" dirty="0" err="1">
                <a:solidFill>
                  <a:schemeClr val="tx1"/>
                </a:solidFill>
              </a:rPr>
              <a:t>based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on</a:t>
            </a:r>
            <a:r>
              <a:rPr lang="es-ES" sz="2000" dirty="0">
                <a:solidFill>
                  <a:schemeClr val="tx1"/>
                </a:solidFill>
              </a:rPr>
              <a:t> Nb</a:t>
            </a:r>
            <a:r>
              <a:rPr lang="es-ES" sz="2000" baseline="-25000" dirty="0">
                <a:solidFill>
                  <a:schemeClr val="tx1"/>
                </a:solidFill>
              </a:rPr>
              <a:t>3</a:t>
            </a:r>
            <a:r>
              <a:rPr lang="es-ES" sz="2000" dirty="0">
                <a:solidFill>
                  <a:schemeClr val="tx1"/>
                </a:solidFill>
              </a:rPr>
              <a:t>Sn </a:t>
            </a:r>
            <a:r>
              <a:rPr lang="es-ES" sz="2000" dirty="0" err="1">
                <a:solidFill>
                  <a:schemeClr val="tx1"/>
                </a:solidFill>
              </a:rPr>
              <a:t>coils</a:t>
            </a:r>
            <a:r>
              <a:rPr lang="es-ES" sz="2000" dirty="0">
                <a:solidFill>
                  <a:schemeClr val="tx1"/>
                </a:solidFill>
              </a:rPr>
              <a:t>, </a:t>
            </a:r>
            <a:r>
              <a:rPr lang="es-ES" sz="2000" dirty="0" err="1">
                <a:solidFill>
                  <a:schemeClr val="tx1"/>
                </a:solidFill>
              </a:rPr>
              <a:t>but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parallel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efforts</a:t>
            </a:r>
            <a:r>
              <a:rPr lang="es-ES" sz="2000" dirty="0">
                <a:solidFill>
                  <a:schemeClr val="tx1"/>
                </a:solidFill>
              </a:rPr>
              <a:t> are </a:t>
            </a:r>
            <a:r>
              <a:rPr lang="es-ES" sz="2000" dirty="0" err="1">
                <a:solidFill>
                  <a:schemeClr val="tx1"/>
                </a:solidFill>
              </a:rPr>
              <a:t>being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organized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to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work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also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on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high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critical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temperature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superconductors</a:t>
            </a:r>
            <a:r>
              <a:rPr lang="es-ES" sz="2000" dirty="0">
                <a:solidFill>
                  <a:schemeClr val="tx1"/>
                </a:solidFill>
              </a:rPr>
              <a:t> (</a:t>
            </a:r>
            <a:r>
              <a:rPr lang="es-ES" sz="2000" b="1" dirty="0">
                <a:solidFill>
                  <a:schemeClr val="bg2"/>
                </a:solidFill>
              </a:rPr>
              <a:t>HTS</a:t>
            </a:r>
            <a:r>
              <a:rPr lang="es-ES" sz="2000" dirty="0">
                <a:solidFill>
                  <a:schemeClr val="tx1"/>
                </a:solidFill>
              </a:rPr>
              <a:t>).</a:t>
            </a:r>
          </a:p>
          <a:p>
            <a:pPr marL="400050"/>
            <a:r>
              <a:rPr lang="es-ES" sz="2000" dirty="0">
                <a:solidFill>
                  <a:schemeClr val="tx1"/>
                </a:solidFill>
              </a:rPr>
              <a:t>CIEMAT has the committment to be part of the </a:t>
            </a:r>
            <a:r>
              <a:rPr lang="es-ES" sz="2000" b="1" dirty="0">
                <a:solidFill>
                  <a:schemeClr val="bg2"/>
                </a:solidFill>
              </a:rPr>
              <a:t>HFM Board research laboratories team</a:t>
            </a:r>
            <a:r>
              <a:rPr lang="es-ES" sz="2000" dirty="0">
                <a:solidFill>
                  <a:schemeClr val="tx1"/>
                </a:solidFill>
              </a:rPr>
              <a:t>, in a long-term collaboration, sharing the objectives for the ESPP with translational aims. 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309711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39993" y="1124744"/>
            <a:ext cx="8064455" cy="460851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Introduction</a:t>
            </a:r>
          </a:p>
          <a:p>
            <a:r>
              <a:rPr lang="es-ES" sz="2000" dirty="0">
                <a:solidFill>
                  <a:schemeClr val="tx1"/>
                </a:solidFill>
              </a:rPr>
              <a:t>H</a:t>
            </a:r>
            <a:r>
              <a:rPr lang="en-US" sz="2000" dirty="0" err="1">
                <a:solidFill>
                  <a:schemeClr val="tx1"/>
                </a:solidFill>
              </a:rPr>
              <a:t>igh</a:t>
            </a:r>
            <a:r>
              <a:rPr lang="en-US" sz="2000" dirty="0">
                <a:solidFill>
                  <a:schemeClr val="tx1"/>
                </a:solidFill>
              </a:rPr>
              <a:t> field magnets for FCC</a:t>
            </a:r>
          </a:p>
          <a:p>
            <a:r>
              <a:rPr lang="es-ES" sz="2000" dirty="0">
                <a:solidFill>
                  <a:schemeClr val="tx1"/>
                </a:solidFill>
              </a:rPr>
              <a:t>High </a:t>
            </a:r>
            <a:r>
              <a:rPr lang="es-ES" sz="2000" dirty="0" err="1">
                <a:solidFill>
                  <a:schemeClr val="tx1"/>
                </a:solidFill>
              </a:rPr>
              <a:t>field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magnets</a:t>
            </a:r>
            <a:r>
              <a:rPr lang="es-ES" sz="2000" dirty="0">
                <a:solidFill>
                  <a:schemeClr val="tx1"/>
                </a:solidFill>
              </a:rPr>
              <a:t> at CIEMAT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Conclusions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04043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</a:t>
            </a:r>
          </a:p>
        </p:txBody>
      </p:sp>
      <p:sp>
        <p:nvSpPr>
          <p:cNvPr id="11" name="3 Marcador de contenido">
            <a:extLst>
              <a:ext uri="{FF2B5EF4-FFF2-40B4-BE49-F238E27FC236}">
                <a16:creationId xmlns:a16="http://schemas.microsoft.com/office/drawing/2014/main" id="{B241D047-2A4F-4695-8AAC-D86CAF21870A}"/>
              </a:ext>
            </a:extLst>
          </p:cNvPr>
          <p:cNvSpPr txBox="1">
            <a:spLocks/>
          </p:cNvSpPr>
          <p:nvPr/>
        </p:nvSpPr>
        <p:spPr>
          <a:xfrm>
            <a:off x="622345" y="908720"/>
            <a:ext cx="8064455" cy="360040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There is a number of initiatives worldwide to build a large particle collider: ILC, CLIC, FCC-</a:t>
            </a:r>
            <a:r>
              <a:rPr lang="en-US" sz="2000" dirty="0" err="1">
                <a:solidFill>
                  <a:schemeClr val="tx1"/>
                </a:solidFill>
              </a:rPr>
              <a:t>ee</a:t>
            </a:r>
            <a:r>
              <a:rPr lang="en-US" sz="2000" dirty="0">
                <a:solidFill>
                  <a:schemeClr val="tx1"/>
                </a:solidFill>
              </a:rPr>
              <a:t>, FCC-</a:t>
            </a:r>
            <a:r>
              <a:rPr lang="en-US" sz="2000" dirty="0" err="1">
                <a:solidFill>
                  <a:schemeClr val="tx1"/>
                </a:solidFill>
              </a:rPr>
              <a:t>hh</a:t>
            </a:r>
            <a:r>
              <a:rPr lang="en-US" sz="2000" dirty="0">
                <a:solidFill>
                  <a:schemeClr val="tx1"/>
                </a:solidFill>
              </a:rPr>
              <a:t>, CEPC, SPPC.</a:t>
            </a:r>
          </a:p>
          <a:p>
            <a:r>
              <a:rPr lang="es-ES" sz="2000" dirty="0">
                <a:solidFill>
                  <a:schemeClr val="tx1"/>
                </a:solidFill>
              </a:rPr>
              <a:t>H</a:t>
            </a:r>
            <a:r>
              <a:rPr lang="en-US" sz="2000" dirty="0" err="1">
                <a:solidFill>
                  <a:schemeClr val="tx1"/>
                </a:solidFill>
              </a:rPr>
              <a:t>igh</a:t>
            </a:r>
            <a:r>
              <a:rPr lang="en-US" sz="2000" dirty="0">
                <a:solidFill>
                  <a:schemeClr val="tx1"/>
                </a:solidFill>
              </a:rPr>
              <a:t> field magnets (&gt;12T) are necessary for the high energy proton-proton colliders, that is, FCC-</a:t>
            </a:r>
            <a:r>
              <a:rPr lang="en-US" sz="2000" dirty="0" err="1">
                <a:solidFill>
                  <a:schemeClr val="tx1"/>
                </a:solidFill>
              </a:rPr>
              <a:t>hh</a:t>
            </a:r>
            <a:r>
              <a:rPr lang="en-US" sz="2000" dirty="0">
                <a:solidFill>
                  <a:schemeClr val="tx1"/>
                </a:solidFill>
              </a:rPr>
              <a:t> and SPPC.</a:t>
            </a:r>
          </a:p>
          <a:p>
            <a:r>
              <a:rPr lang="es-ES" sz="2000" dirty="0">
                <a:solidFill>
                  <a:schemeClr val="tx1"/>
                </a:solidFill>
              </a:rPr>
              <a:t>T</a:t>
            </a:r>
            <a:r>
              <a:rPr lang="en-US" sz="2000" dirty="0">
                <a:solidFill>
                  <a:schemeClr val="tx1"/>
                </a:solidFill>
              </a:rPr>
              <a:t>his talk will focus on the high field magnets for FCC-</a:t>
            </a:r>
            <a:r>
              <a:rPr lang="en-US" sz="2000" dirty="0" err="1">
                <a:solidFill>
                  <a:schemeClr val="tx1"/>
                </a:solidFill>
              </a:rPr>
              <a:t>hh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r>
              <a:rPr lang="es-ES" sz="2000" dirty="0">
                <a:solidFill>
                  <a:schemeClr val="tx1"/>
                </a:solidFill>
              </a:rPr>
              <a:t>CERN has </a:t>
            </a:r>
            <a:r>
              <a:rPr lang="es-ES" sz="2000" dirty="0" err="1">
                <a:solidFill>
                  <a:schemeClr val="tx1"/>
                </a:solidFill>
              </a:rPr>
              <a:t>organized</a:t>
            </a:r>
            <a:r>
              <a:rPr lang="es-ES" sz="2000" dirty="0">
                <a:solidFill>
                  <a:schemeClr val="tx1"/>
                </a:solidFill>
              </a:rPr>
              <a:t> a High Field </a:t>
            </a:r>
            <a:r>
              <a:rPr lang="es-ES" sz="2000" dirty="0" err="1">
                <a:solidFill>
                  <a:schemeClr val="tx1"/>
                </a:solidFill>
              </a:rPr>
              <a:t>Magnet</a:t>
            </a:r>
            <a:r>
              <a:rPr lang="es-ES" sz="2000" dirty="0">
                <a:solidFill>
                  <a:schemeClr val="tx1"/>
                </a:solidFill>
              </a:rPr>
              <a:t> (HFM) </a:t>
            </a:r>
            <a:r>
              <a:rPr lang="es-ES" sz="2000" dirty="0" err="1">
                <a:solidFill>
                  <a:schemeClr val="tx1"/>
                </a:solidFill>
              </a:rPr>
              <a:t>Programme</a:t>
            </a:r>
            <a:r>
              <a:rPr lang="es-ES" sz="2000" dirty="0">
                <a:solidFill>
                  <a:schemeClr val="tx1"/>
                </a:solidFill>
              </a:rPr>
              <a:t> in </a:t>
            </a:r>
            <a:r>
              <a:rPr lang="es-ES" sz="2000" dirty="0" err="1">
                <a:solidFill>
                  <a:schemeClr val="tx1"/>
                </a:solidFill>
              </a:rPr>
              <a:t>collaboration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with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other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European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Institutes</a:t>
            </a:r>
            <a:r>
              <a:rPr lang="es-ES" sz="2000" dirty="0">
                <a:solidFill>
                  <a:schemeClr val="tx1"/>
                </a:solidFill>
              </a:rPr>
              <a:t> (CEA, CIEMAT, INFN and PSI) </a:t>
            </a:r>
            <a:r>
              <a:rPr lang="es-ES" sz="2000" dirty="0" err="1">
                <a:solidFill>
                  <a:schemeClr val="tx1"/>
                </a:solidFill>
              </a:rPr>
              <a:t>to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address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this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challenge</a:t>
            </a:r>
            <a:r>
              <a:rPr lang="es-ES" sz="2000" dirty="0">
                <a:solidFill>
                  <a:schemeClr val="tx1"/>
                </a:solidFill>
              </a:rPr>
              <a:t>. </a:t>
            </a:r>
            <a:r>
              <a:rPr lang="es-ES" sz="2000" dirty="0" err="1">
                <a:solidFill>
                  <a:schemeClr val="tx1"/>
                </a:solidFill>
              </a:rPr>
              <a:t>It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is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coordinated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with</a:t>
            </a:r>
            <a:r>
              <a:rPr lang="es-ES" sz="2000" dirty="0">
                <a:solidFill>
                  <a:schemeClr val="tx1"/>
                </a:solidFill>
              </a:rPr>
              <a:t> the </a:t>
            </a:r>
            <a:r>
              <a:rPr lang="es-ES" sz="2000" dirty="0" err="1">
                <a:solidFill>
                  <a:schemeClr val="tx1"/>
                </a:solidFill>
              </a:rPr>
              <a:t>Magnet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Development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Program</a:t>
            </a:r>
            <a:r>
              <a:rPr lang="es-ES" sz="2000" dirty="0">
                <a:solidFill>
                  <a:schemeClr val="tx1"/>
                </a:solidFill>
              </a:rPr>
              <a:t> (MDP) in US.</a:t>
            </a:r>
          </a:p>
          <a:p>
            <a:r>
              <a:rPr lang="es-ES" sz="2000" dirty="0">
                <a:solidFill>
                  <a:schemeClr val="tx1"/>
                </a:solidFill>
              </a:rPr>
              <a:t>Next </a:t>
            </a:r>
            <a:r>
              <a:rPr lang="es-ES" sz="2000" dirty="0" err="1">
                <a:solidFill>
                  <a:schemeClr val="tx1"/>
                </a:solidFill>
              </a:rPr>
              <a:t>slides</a:t>
            </a:r>
            <a:r>
              <a:rPr lang="es-ES" sz="2000" dirty="0">
                <a:solidFill>
                  <a:schemeClr val="tx1"/>
                </a:solidFill>
              </a:rPr>
              <a:t> are </a:t>
            </a:r>
            <a:r>
              <a:rPr lang="es-ES" sz="2000" dirty="0" err="1">
                <a:solidFill>
                  <a:schemeClr val="tx1"/>
                </a:solidFill>
              </a:rPr>
              <a:t>taken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from</a:t>
            </a:r>
            <a:r>
              <a:rPr lang="es-ES" sz="2000" dirty="0">
                <a:solidFill>
                  <a:schemeClr val="tx1"/>
                </a:solidFill>
              </a:rPr>
              <a:t> the </a:t>
            </a:r>
            <a:r>
              <a:rPr lang="es-ES" sz="2000" dirty="0" err="1">
                <a:solidFill>
                  <a:schemeClr val="tx1"/>
                </a:solidFill>
              </a:rPr>
              <a:t>presentation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made</a:t>
            </a:r>
            <a:r>
              <a:rPr lang="es-ES" sz="2000" dirty="0">
                <a:solidFill>
                  <a:schemeClr val="tx1"/>
                </a:solidFill>
              </a:rPr>
              <a:t> </a:t>
            </a:r>
            <a:r>
              <a:rPr lang="es-ES" sz="2000" dirty="0" err="1">
                <a:solidFill>
                  <a:schemeClr val="tx1"/>
                </a:solidFill>
              </a:rPr>
              <a:t>by</a:t>
            </a:r>
            <a:r>
              <a:rPr lang="es-ES" sz="2000" dirty="0">
                <a:solidFill>
                  <a:schemeClr val="tx1"/>
                </a:solidFill>
              </a:rPr>
              <a:t> Ezio Todesco (CERN) in the HFM </a:t>
            </a:r>
            <a:r>
              <a:rPr lang="es-ES" sz="2000" dirty="0" err="1">
                <a:solidFill>
                  <a:schemeClr val="tx1"/>
                </a:solidFill>
              </a:rPr>
              <a:t>forum</a:t>
            </a:r>
            <a:r>
              <a:rPr lang="es-ES" sz="2000" dirty="0">
                <a:solidFill>
                  <a:schemeClr val="tx1"/>
                </a:solidFill>
              </a:rPr>
              <a:t> meeting in </a:t>
            </a:r>
            <a:r>
              <a:rPr lang="es-ES" sz="2000" dirty="0" err="1">
                <a:solidFill>
                  <a:schemeClr val="tx1"/>
                </a:solidFill>
              </a:rPr>
              <a:t>July</a:t>
            </a:r>
            <a:r>
              <a:rPr lang="es-ES" sz="2000" dirty="0">
                <a:solidFill>
                  <a:schemeClr val="tx1"/>
                </a:solidFill>
              </a:rPr>
              <a:t>: </a:t>
            </a:r>
            <a:r>
              <a:rPr lang="en-US" sz="2000" u="sng" dirty="0">
                <a:hlinkClick r:id="rId3"/>
              </a:rPr>
              <a:t>https://indico.cern.ch/event/1430998/</a:t>
            </a:r>
            <a:endParaRPr lang="en-US" sz="1800" dirty="0">
              <a:solidFill>
                <a:schemeClr val="tx1"/>
              </a:solidFill>
            </a:endParaRPr>
          </a:p>
          <a:p>
            <a:endParaRPr lang="es-ES" sz="2000" dirty="0">
              <a:solidFill>
                <a:schemeClr val="tx1"/>
              </a:solidFill>
            </a:endParaRPr>
          </a:p>
          <a:p>
            <a:pPr lvl="1"/>
            <a:endParaRPr lang="en-US" sz="12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44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39993" y="1124744"/>
            <a:ext cx="8064455" cy="460851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r>
              <a:rPr lang="es-ES" sz="2000" dirty="0">
                <a:solidFill>
                  <a:schemeClr val="tx1"/>
                </a:solidFill>
              </a:rPr>
              <a:t>H</a:t>
            </a:r>
            <a:r>
              <a:rPr lang="en-US" sz="2000" dirty="0" err="1">
                <a:solidFill>
                  <a:schemeClr val="tx1"/>
                </a:solidFill>
              </a:rPr>
              <a:t>igh</a:t>
            </a:r>
            <a:r>
              <a:rPr lang="en-US" sz="2000" dirty="0">
                <a:solidFill>
                  <a:schemeClr val="tx1"/>
                </a:solidFill>
              </a:rPr>
              <a:t> field magnets for FCC</a:t>
            </a:r>
          </a:p>
          <a:p>
            <a:r>
              <a:rPr lang="es-ES" sz="2000" dirty="0">
                <a:solidFill>
                  <a:schemeClr val="bg1">
                    <a:lumMod val="65000"/>
                  </a:schemeClr>
                </a:solidFill>
              </a:rPr>
              <a:t>High </a:t>
            </a:r>
            <a:r>
              <a:rPr lang="es-ES" sz="2000" dirty="0" err="1">
                <a:solidFill>
                  <a:schemeClr val="bg1">
                    <a:lumMod val="65000"/>
                  </a:schemeClr>
                </a:solidFill>
              </a:rPr>
              <a:t>field</a:t>
            </a:r>
            <a:r>
              <a:rPr lang="es-ES" sz="2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2000" dirty="0" err="1">
                <a:solidFill>
                  <a:schemeClr val="bg1">
                    <a:lumMod val="65000"/>
                  </a:schemeClr>
                </a:solidFill>
              </a:rPr>
              <a:t>magnets</a:t>
            </a:r>
            <a:r>
              <a:rPr lang="es-ES" sz="2000" dirty="0">
                <a:solidFill>
                  <a:schemeClr val="bg1">
                    <a:lumMod val="65000"/>
                  </a:schemeClr>
                </a:solidFill>
              </a:rPr>
              <a:t> at CIEMAT</a:t>
            </a:r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Conclusions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711280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HFM Program targets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B8101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January 2024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: revised mandate of HFM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14 T is the operational field target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for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Sn</a:t>
            </a:r>
          </a:p>
          <a:p>
            <a:pPr marL="1092708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Shall be reached at 80% of short sample at 1.9 K, with “improved HL-LHC conductor”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j</a:t>
            </a:r>
            <a:r>
              <a:rPr kumimoji="0" lang="en-GB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=1200 A/mm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2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 at 4.2 K</a:t>
            </a:r>
          </a:p>
          <a:p>
            <a:pPr marL="1092708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Design (and mechanics, and protection …) shall be scalable to 15 m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For HTS, we are not able to give today a target, but rather a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15-20 T range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</p:txBody>
      </p:sp>
      <p:pic>
        <p:nvPicPr>
          <p:cNvPr id="2" name="Picture 1" descr="Mandate_goals.png">
            <a:extLst>
              <a:ext uri="{FF2B5EF4-FFF2-40B4-BE49-F238E27FC236}">
                <a16:creationId xmlns:a16="http://schemas.microsoft.com/office/drawing/2014/main" id="{AEFE9078-1ECE-9217-3CF4-51934D12D4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429" y="2726735"/>
            <a:ext cx="5113141" cy="14918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7578D4-01FB-705B-11D5-E745BF1B5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255" y="4688601"/>
            <a:ext cx="4958326" cy="79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42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Energy reach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March 2024</a:t>
            </a:r>
            <a:r>
              <a:rPr lang="en-GB" sz="2400" dirty="0">
                <a:latin typeface="Times"/>
                <a:cs typeface="Times"/>
              </a:rPr>
              <a:t>, FCC steering board, energy reach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The European Strategy has set a target for FCC-</a:t>
            </a:r>
            <a:r>
              <a:rPr lang="en-GB" sz="2000" dirty="0" err="1">
                <a:latin typeface="Times"/>
                <a:cs typeface="Times"/>
              </a:rPr>
              <a:t>hh</a:t>
            </a:r>
            <a:r>
              <a:rPr lang="en-GB" sz="2000" dirty="0">
                <a:latin typeface="Times"/>
                <a:cs typeface="Times"/>
              </a:rPr>
              <a:t> of 100 </a:t>
            </a:r>
            <a:r>
              <a:rPr lang="en-GB" sz="2000" dirty="0" err="1">
                <a:latin typeface="Times"/>
                <a:cs typeface="Times"/>
              </a:rPr>
              <a:t>TeV</a:t>
            </a:r>
            <a:r>
              <a:rPr lang="en-GB" sz="2000" dirty="0">
                <a:latin typeface="Times"/>
                <a:cs typeface="Times"/>
              </a:rPr>
              <a:t> or larger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Even though it is well known that 100 </a:t>
            </a:r>
            <a:r>
              <a:rPr lang="en-GB" sz="2000" dirty="0" err="1">
                <a:latin typeface="Times"/>
                <a:cs typeface="Times"/>
              </a:rPr>
              <a:t>TeV</a:t>
            </a:r>
            <a:r>
              <a:rPr lang="en-GB" sz="2000" dirty="0">
                <a:latin typeface="Times"/>
                <a:cs typeface="Times"/>
              </a:rPr>
              <a:t> is not a hard threshold,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all efforts should be done to approach this value as  much as possible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Dipole field (and tunnel length) is not  the only parameter: there is also the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arc length</a:t>
            </a:r>
            <a:r>
              <a:rPr lang="en-GB" sz="2000" dirty="0">
                <a:latin typeface="Times"/>
                <a:cs typeface="Times"/>
              </a:rPr>
              <a:t>, and the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filling factor of the arcs </a:t>
            </a:r>
            <a:r>
              <a:rPr lang="en-GB" sz="2000" dirty="0">
                <a:latin typeface="Times"/>
                <a:cs typeface="Times"/>
              </a:rPr>
              <a:t>(80% for the LHC)</a:t>
            </a:r>
          </a:p>
          <a:p>
            <a:pPr lvl="2"/>
            <a:r>
              <a:rPr lang="en-GB" sz="1800" dirty="0">
                <a:latin typeface="Times"/>
                <a:cs typeface="Times"/>
              </a:rPr>
              <a:t>The present optics, with cells three times longer than the LHC, allows to reduce the integrated </a:t>
            </a:r>
            <a:r>
              <a:rPr lang="en-GB" sz="1800" dirty="0" err="1">
                <a:latin typeface="Times"/>
                <a:cs typeface="Times"/>
              </a:rPr>
              <a:t>quadrupole</a:t>
            </a:r>
            <a:r>
              <a:rPr lang="en-GB" sz="1800" dirty="0">
                <a:latin typeface="Times"/>
                <a:cs typeface="Times"/>
              </a:rPr>
              <a:t> strength </a:t>
            </a:r>
          </a:p>
          <a:p>
            <a:r>
              <a:rPr lang="en-GB" sz="2400" dirty="0">
                <a:latin typeface="Times"/>
                <a:cs typeface="Times"/>
              </a:rPr>
              <a:t>HFM should also focus on the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global optimization of the system</a:t>
            </a:r>
          </a:p>
          <a:p>
            <a:r>
              <a:rPr lang="en-GB" sz="2400" dirty="0">
                <a:latin typeface="Times"/>
                <a:cs typeface="Times"/>
              </a:rPr>
              <a:t>Setting target of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14 T operational field for FCC-</a:t>
            </a:r>
            <a:r>
              <a:rPr lang="en-GB" sz="2400" dirty="0" err="1">
                <a:solidFill>
                  <a:srgbClr val="B81011"/>
                </a:solidFill>
                <a:latin typeface="Times"/>
                <a:cs typeface="Times"/>
              </a:rPr>
              <a:t>hh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 Nb</a:t>
            </a:r>
            <a:r>
              <a:rPr lang="en-GB" sz="2400" baseline="-25000" dirty="0">
                <a:solidFill>
                  <a:srgbClr val="B81011"/>
                </a:solidFill>
                <a:latin typeface="Times"/>
                <a:cs typeface="Times"/>
              </a:rPr>
              <a:t>3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Sn option </a:t>
            </a:r>
            <a:r>
              <a:rPr lang="en-GB" sz="2400" dirty="0">
                <a:latin typeface="Times"/>
                <a:cs typeface="Times"/>
              </a:rPr>
              <a:t>gives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85 </a:t>
            </a:r>
            <a:r>
              <a:rPr lang="en-GB" sz="2400" dirty="0" err="1">
                <a:solidFill>
                  <a:srgbClr val="B81011"/>
                </a:solidFill>
                <a:latin typeface="Times"/>
                <a:cs typeface="Times"/>
              </a:rPr>
              <a:t>TeV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 </a:t>
            </a:r>
            <a:r>
              <a:rPr lang="en-GB" sz="2400" dirty="0">
                <a:latin typeface="Times"/>
                <a:cs typeface="Times"/>
              </a:rPr>
              <a:t>with present lattice (83% filling factor)</a:t>
            </a:r>
            <a:endParaRPr lang="en-GB" sz="2000" dirty="0"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Further optimization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can provide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90 </a:t>
            </a:r>
            <a:r>
              <a:rPr lang="en-GB" sz="2400" dirty="0" err="1">
                <a:solidFill>
                  <a:srgbClr val="B81011"/>
                </a:solidFill>
                <a:latin typeface="Times"/>
                <a:cs typeface="Times"/>
              </a:rPr>
              <a:t>TeV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 </a:t>
            </a:r>
            <a:r>
              <a:rPr lang="en-GB" sz="2400" dirty="0">
                <a:latin typeface="Times"/>
                <a:cs typeface="Times"/>
              </a:rPr>
              <a:t>(87% filling factor)</a:t>
            </a:r>
          </a:p>
        </p:txBody>
      </p:sp>
    </p:spTree>
    <p:extLst>
      <p:ext uri="{BB962C8B-B14F-4D97-AF65-F5344CB8AC3E}">
        <p14:creationId xmlns:p14="http://schemas.microsoft.com/office/powerpoint/2010/main" val="1110437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Energy reach and roadmap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In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B8101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February 2024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we had a request from top management of proposing an accelerated roadmap for Nb</a:t>
            </a:r>
            <a:r>
              <a:rPr kumimoji="0" lang="en-GB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3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Sn option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B81011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Results were presented in steering board of March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Main guidelines: (see next slides for details)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FCC-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hh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 with 14 T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Sn dipoles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B8101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could start operation in 2055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With further parallelization and involvement of the industry, and increased risk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B8101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, as early as 2045-2050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The main element of this strategy is the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B8101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selection of one (or max two) cross-sections by the beginning of the HL-LHC operation (2028)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The scaling in length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B8101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will be applied to the final cross-section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, at the horizon of end of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RunIV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Times"/>
              <a:ea typeface="+mn-ea"/>
              <a:cs typeface="Times"/>
            </a:endParaRPr>
          </a:p>
          <a:p>
            <a:pPr marL="1092708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Activities on 15-m-long magnets will start after HL-LHC installation and applied to the final dipole cross-section (and not applied to MQXF coils as in previous baseline)</a:t>
            </a:r>
          </a:p>
        </p:txBody>
      </p:sp>
    </p:spTree>
    <p:extLst>
      <p:ext uri="{BB962C8B-B14F-4D97-AF65-F5344CB8AC3E}">
        <p14:creationId xmlns:p14="http://schemas.microsoft.com/office/powerpoint/2010/main" val="3802322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Roadmap: Present stage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In the present stage, seven different types of magnets are being developed, and four designs for 14 T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Three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cos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q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: two one-layer by INFN and CERN, and one four layer by INFN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Two blocks: one two-layer by CERN and one four-layer by CEA with grading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Two common coils: one from CIEMAT and one with stress management from PSI, both with grading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First magnet tests will not be before 2026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The coherence of these initiatives will be discussed in the next steering board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Each program will produce 1-2 magnets of each type at the horizon of end of HL-LHC installation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422819"/>
            <a:ext cx="9144000" cy="1677049"/>
            <a:chOff x="0" y="2141698"/>
            <a:chExt cx="9144000" cy="1677049"/>
          </a:xfrm>
        </p:grpSpPr>
        <p:sp>
          <p:nvSpPr>
            <p:cNvPr id="10" name="Chevron 9"/>
            <p:cNvSpPr/>
            <p:nvPr/>
          </p:nvSpPr>
          <p:spPr>
            <a:xfrm>
              <a:off x="0" y="2141698"/>
              <a:ext cx="2658169" cy="715634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"/>
                  <a:ea typeface="+mn-ea"/>
                  <a:cs typeface="Times"/>
                </a:rPr>
                <a:t>Ongoing 12 T and 14 T short models (seven designs, 1 or 2 of each type)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1500" y="3363838"/>
              <a:ext cx="9072500" cy="454909"/>
              <a:chOff x="71500" y="3363838"/>
              <a:chExt cx="9072500" cy="454909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71500" y="3363838"/>
                <a:ext cx="9072500" cy="216024"/>
                <a:chOff x="71500" y="3435846"/>
                <a:chExt cx="9072500" cy="216024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71500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2024</a:t>
                  </a: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575556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2025</a:t>
                  </a: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1079612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2026</a:t>
                  </a: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1583668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2027</a:t>
                  </a: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2087724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2028</a:t>
                  </a: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591780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2029</a:t>
                  </a: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095836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2030</a:t>
                  </a: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599892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2031</a:t>
                  </a: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4103948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2032</a:t>
                  </a: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4608429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2033</a:t>
                  </a: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5112485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2034</a:t>
                  </a: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5616541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2035</a:t>
                  </a: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6120172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2036</a:t>
                  </a:r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6624228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2037</a:t>
                  </a:r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7128284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2038</a:t>
                  </a: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7632340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2039</a:t>
                  </a: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8136396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2040</a:t>
                  </a: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8639944" y="3435846"/>
                  <a:ext cx="504056" cy="2160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"/>
                      <a:ea typeface="+mn-ea"/>
                      <a:cs typeface="Times"/>
                    </a:rPr>
                    <a:t>2041</a:t>
                  </a:r>
                </a:p>
              </p:txBody>
            </p:sp>
          </p:grpSp>
          <p:sp>
            <p:nvSpPr>
              <p:cNvPr id="20" name="Rectangle 19"/>
              <p:cNvSpPr/>
              <p:nvPr/>
            </p:nvSpPr>
            <p:spPr>
              <a:xfrm>
                <a:off x="71500" y="3598767"/>
                <a:ext cx="1012261" cy="21998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LHC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RunIII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+mn-ea"/>
                  <a:cs typeface="Times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584136" y="3602724"/>
                <a:ext cx="2023868" cy="2120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HL-LHC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RunIV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+mn-ea"/>
                  <a:cs typeface="Times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616540" y="3598766"/>
                <a:ext cx="2015799" cy="21998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HL-LHC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RunV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+mn-ea"/>
                  <a:cs typeface="Time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8121840" y="3592991"/>
                <a:ext cx="1015756" cy="2160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HL-LHC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"/>
                    <a:ea typeface="+mn-ea"/>
                    <a:cs typeface="Times"/>
                  </a:rPr>
                  <a:t>RunVI</a:t>
                </a: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+mn-ea"/>
                  <a:cs typeface="Times"/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2946400" y="4673600"/>
            <a:ext cx="18218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8101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These are the activities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8101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in the 5-year plan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81011"/>
                </a:solidFill>
                <a:effectLst/>
                <a:uLnTx/>
                <a:uFillTx/>
                <a:latin typeface="Times"/>
                <a:ea typeface="+mn-ea"/>
                <a:cs typeface="Times"/>
              </a:rPr>
              <a:t>HFM 2024-2028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2578100" y="4953000"/>
            <a:ext cx="330200" cy="165100"/>
          </a:xfrm>
          <a:prstGeom prst="straightConnector1">
            <a:avLst/>
          </a:prstGeom>
          <a:ln w="12700">
            <a:solidFill>
              <a:srgbClr val="B8101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662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Scaling to 15 m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During </a:t>
            </a:r>
            <a:r>
              <a:rPr lang="en-GB" sz="2400" dirty="0" err="1">
                <a:latin typeface="Times"/>
                <a:cs typeface="Times"/>
              </a:rPr>
              <a:t>RunV</a:t>
            </a:r>
            <a:r>
              <a:rPr lang="en-GB" sz="2400" dirty="0">
                <a:latin typeface="Times"/>
                <a:cs typeface="Times"/>
              </a:rPr>
              <a:t>, we shall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launch the scaling to 15 m</a:t>
            </a:r>
            <a:endParaRPr lang="en-GB" sz="2400" dirty="0"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To be completed at the end of the decade, where we shall be ready for industrialization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One could also involve industry already in this phase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0" y="2496911"/>
            <a:ext cx="9144000" cy="3617503"/>
            <a:chOff x="0" y="2496911"/>
            <a:chExt cx="9144000" cy="3617503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3571273"/>
              <a:ext cx="9144000" cy="2543141"/>
              <a:chOff x="0" y="1275606"/>
              <a:chExt cx="9144000" cy="2543141"/>
            </a:xfrm>
          </p:grpSpPr>
          <p:sp>
            <p:nvSpPr>
              <p:cNvPr id="10" name="Chevron 9"/>
              <p:cNvSpPr/>
              <p:nvPr/>
            </p:nvSpPr>
            <p:spPr>
              <a:xfrm>
                <a:off x="0" y="2141698"/>
                <a:ext cx="2658169" cy="71563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accent6"/>
                    </a:solidFill>
                    <a:latin typeface="Times"/>
                    <a:cs typeface="Times"/>
                  </a:rPr>
                  <a:t>Ongoing 12 T and 14 T short models (seven designs, 1 or 2 of each type)</a:t>
                </a:r>
              </a:p>
            </p:txBody>
          </p:sp>
          <p:sp>
            <p:nvSpPr>
              <p:cNvPr id="11" name="Chevron 10"/>
              <p:cNvSpPr/>
              <p:nvPr/>
            </p:nvSpPr>
            <p:spPr>
              <a:xfrm>
                <a:off x="1966189" y="1275606"/>
                <a:ext cx="2356984" cy="93610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Short model program on two selected designs</a:t>
                </a:r>
              </a:p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(&gt;5 of each type)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4114974" y="1758383"/>
                <a:ext cx="12802" cy="1603569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4127186" y="2596577"/>
                <a:ext cx="1928733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Selection of final design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to start long magnets</a:t>
                </a:r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71500" y="3363838"/>
                <a:ext cx="9072500" cy="454909"/>
                <a:chOff x="71500" y="3363838"/>
                <a:chExt cx="9072500" cy="454909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71500" y="3363838"/>
                  <a:ext cx="9072500" cy="216024"/>
                  <a:chOff x="71500" y="3435846"/>
                  <a:chExt cx="9072500" cy="216024"/>
                </a:xfrm>
              </p:grpSpPr>
              <p:sp>
                <p:nvSpPr>
                  <p:cNvPr id="31" name="Rectangle 30"/>
                  <p:cNvSpPr/>
                  <p:nvPr/>
                </p:nvSpPr>
                <p:spPr>
                  <a:xfrm>
                    <a:off x="7150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2024</a:t>
                    </a:r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57555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2025</a:t>
                    </a: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107961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2026</a:t>
                    </a:r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158366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2027</a:t>
                    </a:r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208772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2028</a:t>
                    </a:r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259178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2029</a:t>
                    </a: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309583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2030</a:t>
                    </a: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359989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2031</a:t>
                    </a:r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410394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2032</a:t>
                    </a:r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4608429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2033</a:t>
                    </a:r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5112485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2034</a:t>
                    </a:r>
                  </a:p>
                </p:txBody>
              </p:sp>
              <p:sp>
                <p:nvSpPr>
                  <p:cNvPr id="42" name="Rectangle 41"/>
                  <p:cNvSpPr/>
                  <p:nvPr/>
                </p:nvSpPr>
                <p:spPr>
                  <a:xfrm>
                    <a:off x="5616541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2035</a:t>
                    </a:r>
                  </a:p>
                </p:txBody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612017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2036</a:t>
                    </a:r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662422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2037</a:t>
                    </a:r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>
                  <a:xfrm>
                    <a:off x="712828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2038</a:t>
                    </a:r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763234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2039</a:t>
                    </a:r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813639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2040</a:t>
                    </a:r>
                  </a:p>
                </p:txBody>
              </p:sp>
              <p:sp>
                <p:nvSpPr>
                  <p:cNvPr id="48" name="Rectangle 47"/>
                  <p:cNvSpPr/>
                  <p:nvPr/>
                </p:nvSpPr>
                <p:spPr>
                  <a:xfrm>
                    <a:off x="863994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2041</a:t>
                    </a:r>
                  </a:p>
                </p:txBody>
              </p:sp>
            </p:grpSp>
            <p:sp>
              <p:nvSpPr>
                <p:cNvPr id="27" name="Rectangle 26"/>
                <p:cNvSpPr/>
                <p:nvPr/>
              </p:nvSpPr>
              <p:spPr>
                <a:xfrm>
                  <a:off x="71500" y="3598767"/>
                  <a:ext cx="1012261" cy="21998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RunIII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2584136" y="3602724"/>
                  <a:ext cx="2023868" cy="21206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5616540" y="3598766"/>
                  <a:ext cx="2015799" cy="219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8121840" y="3592991"/>
                  <a:ext cx="1015756" cy="21602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9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RunVI</a:t>
                  </a:r>
                  <a:endParaRPr lang="en-US" sz="9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</p:grpSp>
        </p:grpSp>
        <p:sp>
          <p:nvSpPr>
            <p:cNvPr id="49" name="Chevron 48"/>
            <p:cNvSpPr/>
            <p:nvPr/>
          </p:nvSpPr>
          <p:spPr>
            <a:xfrm>
              <a:off x="4030078" y="3162648"/>
              <a:ext cx="2821053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5 m long prototypes of one selected design</a:t>
              </a:r>
            </a:p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(&gt;5 of each type)</a:t>
              </a:r>
            </a:p>
          </p:txBody>
        </p:sp>
        <p:sp>
          <p:nvSpPr>
            <p:cNvPr id="50" name="Chevron 49"/>
            <p:cNvSpPr/>
            <p:nvPr/>
          </p:nvSpPr>
          <p:spPr>
            <a:xfrm>
              <a:off x="6045116" y="2496911"/>
              <a:ext cx="3098884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4D4D4D"/>
                  </a:solidFill>
                  <a:latin typeface="Times"/>
                  <a:cs typeface="Times"/>
                </a:rPr>
                <a:t>15 m long prototypes (&gt;5 of each type)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2443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TM10001106[[fn=Distintivo]]</Template>
  <TotalTime>0</TotalTime>
  <Words>1533</Words>
  <Application>Microsoft Office PowerPoint</Application>
  <PresentationFormat>Presentación en pantalla (4:3)</PresentationFormat>
  <Paragraphs>237</Paragraphs>
  <Slides>19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7" baseType="lpstr">
      <vt:lpstr>Arial</vt:lpstr>
      <vt:lpstr>Calibri</vt:lpstr>
      <vt:lpstr>Rockwell Light</vt:lpstr>
      <vt:lpstr>Symbol</vt:lpstr>
      <vt:lpstr>Times</vt:lpstr>
      <vt:lpstr>Wingdings</vt:lpstr>
      <vt:lpstr>Thème Office</vt:lpstr>
      <vt:lpstr>HFM(4-3)</vt:lpstr>
      <vt:lpstr>High field magnets for FCC</vt:lpstr>
      <vt:lpstr>Presentación de PowerPoint</vt:lpstr>
      <vt:lpstr>Presentación de PowerPoint</vt:lpstr>
      <vt:lpstr>Presentación de PowerPoint</vt:lpstr>
      <vt:lpstr>HFM Program targets</vt:lpstr>
      <vt:lpstr>Energy reach</vt:lpstr>
      <vt:lpstr>Energy reach and roadmap</vt:lpstr>
      <vt:lpstr>Roadmap: Present stage</vt:lpstr>
      <vt:lpstr>Scaling to 15 m</vt:lpstr>
      <vt:lpstr>Industrialization, production, and commissioning</vt:lpstr>
      <vt:lpstr>Presentación de PowerPoint</vt:lpstr>
      <vt:lpstr>Presentación de PowerPoint</vt:lpstr>
      <vt:lpstr>Presentación de PowerPoint</vt:lpstr>
      <vt:lpstr>HFM at CIEMAT: Common Coil Configuration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2024-10-07T09:32:12Z</dcterms:modified>
</cp:coreProperties>
</file>