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3" r:id="rId3"/>
    <p:sldMasterId id="2147483688" r:id="rId4"/>
    <p:sldMasterId id="2147483701" r:id="rId5"/>
  </p:sldMasterIdLst>
  <p:notesMasterIdLst>
    <p:notesMasterId r:id="rId44"/>
  </p:notesMasterIdLst>
  <p:sldIdLst>
    <p:sldId id="4619" r:id="rId6"/>
    <p:sldId id="285" r:id="rId7"/>
    <p:sldId id="4684" r:id="rId8"/>
    <p:sldId id="4685" r:id="rId9"/>
    <p:sldId id="4607" r:id="rId10"/>
    <p:sldId id="4616" r:id="rId11"/>
    <p:sldId id="4721" r:id="rId12"/>
    <p:sldId id="4606" r:id="rId13"/>
    <p:sldId id="2070" r:id="rId14"/>
    <p:sldId id="4686" r:id="rId15"/>
    <p:sldId id="4676" r:id="rId16"/>
    <p:sldId id="4703" r:id="rId17"/>
    <p:sldId id="4694" r:id="rId18"/>
    <p:sldId id="4712" r:id="rId19"/>
    <p:sldId id="4674" r:id="rId20"/>
    <p:sldId id="4715" r:id="rId21"/>
    <p:sldId id="4714" r:id="rId22"/>
    <p:sldId id="4716" r:id="rId23"/>
    <p:sldId id="4717" r:id="rId24"/>
    <p:sldId id="4668" r:id="rId25"/>
    <p:sldId id="1229" r:id="rId26"/>
    <p:sldId id="4725" r:id="rId27"/>
    <p:sldId id="4724" r:id="rId28"/>
    <p:sldId id="4705" r:id="rId29"/>
    <p:sldId id="4708" r:id="rId30"/>
    <p:sldId id="4710" r:id="rId31"/>
    <p:sldId id="4707" r:id="rId32"/>
    <p:sldId id="4702" r:id="rId33"/>
    <p:sldId id="4722" r:id="rId34"/>
    <p:sldId id="4692" r:id="rId35"/>
    <p:sldId id="4719" r:id="rId36"/>
    <p:sldId id="4723" r:id="rId37"/>
    <p:sldId id="4720" r:id="rId38"/>
    <p:sldId id="266" r:id="rId39"/>
    <p:sldId id="269" r:id="rId40"/>
    <p:sldId id="4592" r:id="rId41"/>
    <p:sldId id="4513" r:id="rId42"/>
    <p:sldId id="4718" r:id="rId4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3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3" autoAdjust="0"/>
    <p:restoredTop sz="94660"/>
  </p:normalViewPr>
  <p:slideViewPr>
    <p:cSldViewPr snapToGrid="0" showGuides="1">
      <p:cViewPr varScale="1">
        <p:scale>
          <a:sx n="96" d="100"/>
          <a:sy n="96" d="100"/>
        </p:scale>
        <p:origin x="108" y="108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theme" Target="theme/theme1.xml"/><Relationship Id="rId7" Type="http://schemas.openxmlformats.org/officeDocument/2006/relationships/slide" Target="slides/slide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tableStyles" Target="tableStyles.xml"/><Relationship Id="rId8" Type="http://schemas.openxmlformats.org/officeDocument/2006/relationships/slide" Target="slides/slide3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viewProps" Target="viewProps.xml"/><Relationship Id="rId20" Type="http://schemas.openxmlformats.org/officeDocument/2006/relationships/slide" Target="slides/slide15.xml"/><Relationship Id="rId41" Type="http://schemas.openxmlformats.org/officeDocument/2006/relationships/slide" Target="slides/slide3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24A38E-3E18-4A5F-A85C-56294E10E901}" type="datetimeFigureOut">
              <a:rPr lang="en-GB" smtClean="0"/>
              <a:t>07/10/2024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BD5035-7877-4205-90D9-07F8B3C60A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8944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316FCDA-2558-EE40-88E4-BE897781928A}" type="slidenum">
              <a:rPr kumimoji="0" lang="en-CH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CH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130319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316FCDA-2558-EE40-88E4-BE897781928A}" type="slidenum">
              <a:rPr kumimoji="0" lang="en-CH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CH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088556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604DCD-C511-4B12-9DBB-AC80DD19A4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923977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BD5035-7877-4205-90D9-07F8B3C60A52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13914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2F3DE2-81F1-2B6B-A5A7-80D1C9ADD0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F607472-82FB-258A-7B5E-2014E77E0C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96E950-A899-6C4B-C94B-011A6BB1F3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07833-7922-4339-9EAC-BE6BB1B44EE4}" type="datetimeFigureOut">
              <a:rPr lang="en-GB" smtClean="0"/>
              <a:t>07/10/2024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68B08A-D0DD-9F29-88E6-6D08336C69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276A11-C6C7-3060-A08F-FB7B816D94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C94E9-2A27-4C2F-B231-28C1275A48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01119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C2BC27-9D8C-B4C1-A257-DDB7741212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A622BA4-C668-D05F-9AD8-45195050FC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61122A-9FDD-7CA0-9EA7-E8EA8FBA4A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07833-7922-4339-9EAC-BE6BB1B44EE4}" type="datetimeFigureOut">
              <a:rPr lang="en-GB" smtClean="0"/>
              <a:t>07/10/2024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38148C-310D-C7B8-7817-D6946C2B5A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BAD602-A1DE-AFD6-EC2A-C3573C8FC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C94E9-2A27-4C2F-B231-28C1275A48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53670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BF6EE23-0EC0-1E67-AD2E-8C9DDBCA2A6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63AA9AC-91A1-05DC-6146-2F533DF93B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679D91-2D78-CF69-CE9F-C00F665581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07833-7922-4339-9EAC-BE6BB1B44EE4}" type="datetimeFigureOut">
              <a:rPr lang="en-GB" smtClean="0"/>
              <a:t>07/10/2024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5F7AF1-887E-CAE0-3DBB-FFDBB0EAA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8E0D4F-1643-2AEA-5AA6-FCCF05F6D8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C94E9-2A27-4C2F-B231-28C1275A48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83620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3" y="1904399"/>
            <a:ext cx="5272200" cy="434340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43434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2080566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2832131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71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394775"/>
            <a:ext cx="11017800" cy="2387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4751"/>
              </a:lnSpc>
              <a:defRPr sz="45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3843045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7117822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11017800" cy="3663000"/>
          </a:xfrm>
        </p:spPr>
        <p:txBody>
          <a:bodyPr/>
          <a:lstStyle>
            <a:lvl1pPr>
              <a:lnSpc>
                <a:spcPts val="2600"/>
              </a:lnSpc>
              <a:defRPr sz="2133"/>
            </a:lvl1pPr>
            <a:lvl2pPr marL="453589" indent="-453589">
              <a:lnSpc>
                <a:spcPts val="2600"/>
              </a:lnSpc>
              <a:defRPr sz="2133"/>
            </a:lvl2pPr>
            <a:lvl3pPr marL="907177" indent="-453589">
              <a:lnSpc>
                <a:spcPts val="2600"/>
              </a:lnSpc>
              <a:defRPr sz="2133"/>
            </a:lvl3pPr>
            <a:lvl4pPr marL="1360766" indent="-453589">
              <a:lnSpc>
                <a:spcPts val="2600"/>
              </a:lnSpc>
              <a:defRPr sz="2133"/>
            </a:lvl4pPr>
            <a:lvl5pPr marL="1814355" indent="-453589">
              <a:lnSpc>
                <a:spcPts val="2600"/>
              </a:lnSpc>
              <a:defRPr sz="2133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225904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2327328"/>
            <a:ext cx="5364000" cy="366300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914377" rtl="0" eaLnBrk="1" fontAlgn="auto" latinLnBrk="0" hangingPunct="1">
              <a:lnSpc>
                <a:spcPts val="18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760845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4" y="1110600"/>
            <a:ext cx="3384551" cy="23130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3726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184357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3094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403726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84357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590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1276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590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1276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36062447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3" y="1904399"/>
            <a:ext cx="5272200" cy="434340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43434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882538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3810855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40016" y="5823266"/>
            <a:ext cx="536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291240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846A24-7F69-613C-EDF6-9FA80A9C61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6DEE8F-8812-A543-7B12-760FEFB36E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B9520D-327B-2E08-F75E-B191CC5928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07833-7922-4339-9EAC-BE6BB1B44EE4}" type="datetimeFigureOut">
              <a:rPr lang="en-GB" smtClean="0"/>
              <a:t>07/10/2024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B65481-638F-6847-1C56-FB329CF8E4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175F4C-C5E6-0EBF-26AC-7E555C493B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C94E9-2A27-4C2F-B231-28C1275A48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24184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2800" y="1904399"/>
            <a:ext cx="5272200" cy="3810855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496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496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9362654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4601" y="19044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347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347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127000" y="2327400"/>
            <a:ext cx="347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404601" y="41652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2" y="6165000"/>
            <a:ext cx="3473849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4665144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5124600"/>
            <a:ext cx="12192000" cy="17334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6093296"/>
            <a:ext cx="3465000" cy="378341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1">
                <a:solidFill>
                  <a:schemeClr val="bg1"/>
                </a:solidFill>
              </a:defRPr>
            </a:lvl1pPr>
            <a:lvl2pPr marL="0" indent="0">
              <a:lnSpc>
                <a:spcPts val="1351"/>
              </a:lnSpc>
              <a:buFontTx/>
              <a:buNone/>
              <a:defRPr sz="1333" b="0">
                <a:solidFill>
                  <a:schemeClr val="bg1"/>
                </a:solidFill>
              </a:defRPr>
            </a:lvl2pPr>
            <a:lvl3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3pPr>
            <a:lvl4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4pPr>
            <a:lvl5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6356699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3883998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636995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58764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07/10/2024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4901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154108102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71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394775"/>
            <a:ext cx="11017800" cy="2387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4751"/>
              </a:lnSpc>
              <a:defRPr sz="45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3843045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08077731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11017800" cy="3663000"/>
          </a:xfrm>
        </p:spPr>
        <p:txBody>
          <a:bodyPr/>
          <a:lstStyle>
            <a:lvl1pPr>
              <a:lnSpc>
                <a:spcPts val="2600"/>
              </a:lnSpc>
              <a:defRPr sz="2133"/>
            </a:lvl1pPr>
            <a:lvl2pPr marL="453589" indent="-453589">
              <a:lnSpc>
                <a:spcPts val="2600"/>
              </a:lnSpc>
              <a:defRPr sz="2133"/>
            </a:lvl2pPr>
            <a:lvl3pPr marL="907177" indent="-453589">
              <a:lnSpc>
                <a:spcPts val="2600"/>
              </a:lnSpc>
              <a:defRPr sz="2133"/>
            </a:lvl3pPr>
            <a:lvl4pPr marL="1360766" indent="-453589">
              <a:lnSpc>
                <a:spcPts val="2600"/>
              </a:lnSpc>
              <a:defRPr sz="2133"/>
            </a:lvl4pPr>
            <a:lvl5pPr marL="1814355" indent="-453589">
              <a:lnSpc>
                <a:spcPts val="2600"/>
              </a:lnSpc>
              <a:defRPr sz="2133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493092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63BB04-6D81-FB74-DC70-57B6E817FE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40AF3E-2601-66D6-DC3E-16688EBA3F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701E94-CEC0-1087-63B3-BD3FAFBF79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07833-7922-4339-9EAC-BE6BB1B44EE4}" type="datetimeFigureOut">
              <a:rPr lang="en-GB" smtClean="0"/>
              <a:t>07/10/2024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12653E-4695-FA35-3FA7-2C590072EE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5945D7-2CCF-BDA0-8536-5CD861CE78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C94E9-2A27-4C2F-B231-28C1275A48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230003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2327328"/>
            <a:ext cx="5364000" cy="366300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914377" rtl="0" eaLnBrk="1" fontAlgn="auto" latinLnBrk="0" hangingPunct="1">
              <a:lnSpc>
                <a:spcPts val="18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2053902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4" y="1110600"/>
            <a:ext cx="3384551" cy="23130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3726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184357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3094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403726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84357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590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1276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590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1276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91194977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3" y="1904399"/>
            <a:ext cx="5272200" cy="434340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43434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0674660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3810855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40016" y="5823266"/>
            <a:ext cx="536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58595151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2800" y="1904399"/>
            <a:ext cx="5272200" cy="3810855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496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496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748555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4601" y="19044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347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347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127000" y="2327400"/>
            <a:ext cx="347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404601" y="41652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2" y="6165000"/>
            <a:ext cx="3473849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31227891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5124600"/>
            <a:ext cx="12192000" cy="17334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6093296"/>
            <a:ext cx="3465000" cy="378341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1">
                <a:solidFill>
                  <a:schemeClr val="bg1"/>
                </a:solidFill>
              </a:defRPr>
            </a:lvl1pPr>
            <a:lvl2pPr marL="0" indent="0">
              <a:lnSpc>
                <a:spcPts val="1351"/>
              </a:lnSpc>
              <a:buFontTx/>
              <a:buNone/>
              <a:defRPr sz="1333" b="0">
                <a:solidFill>
                  <a:schemeClr val="bg1"/>
                </a:solidFill>
              </a:defRPr>
            </a:lvl2pPr>
            <a:lvl3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3pPr>
            <a:lvl4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4pPr>
            <a:lvl5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48530855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57318956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56759945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34708462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10A4D1-94E3-9C60-9FB2-E584D85C0F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77C399-9C05-8B2F-2C89-5FE00EDD25D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0197BE-D988-807B-32E3-A043064AA9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9FFFDA-7BCE-97C0-17D6-F7AB47AB62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07833-7922-4339-9EAC-BE6BB1B44EE4}" type="datetimeFigureOut">
              <a:rPr lang="en-GB" smtClean="0"/>
              <a:t>07/10/2024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24F156-8E6A-3B0B-72A5-82B900304E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63E3F1-3E9C-A644-ADE6-F40D0EAFFD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C94E9-2A27-4C2F-B231-28C1275A48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383976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71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394775"/>
            <a:ext cx="11017800" cy="2387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4751"/>
              </a:lnSpc>
              <a:defRPr sz="45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3843045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39715255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11017800" cy="3663000"/>
          </a:xfrm>
        </p:spPr>
        <p:txBody>
          <a:bodyPr/>
          <a:lstStyle>
            <a:lvl1pPr>
              <a:lnSpc>
                <a:spcPts val="2600"/>
              </a:lnSpc>
              <a:defRPr sz="2133"/>
            </a:lvl1pPr>
            <a:lvl2pPr marL="453589" indent="-453589">
              <a:lnSpc>
                <a:spcPts val="2600"/>
              </a:lnSpc>
              <a:defRPr sz="2133"/>
            </a:lvl2pPr>
            <a:lvl3pPr marL="907177" indent="-453589">
              <a:lnSpc>
                <a:spcPts val="2600"/>
              </a:lnSpc>
              <a:defRPr sz="2133"/>
            </a:lvl3pPr>
            <a:lvl4pPr marL="1360766" indent="-453589">
              <a:lnSpc>
                <a:spcPts val="2600"/>
              </a:lnSpc>
              <a:defRPr sz="2133"/>
            </a:lvl4pPr>
            <a:lvl5pPr marL="1814355" indent="-453589">
              <a:lnSpc>
                <a:spcPts val="2600"/>
              </a:lnSpc>
              <a:defRPr sz="2133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58565364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2327328"/>
            <a:ext cx="5364000" cy="366300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914377" rtl="0" eaLnBrk="1" fontAlgn="auto" latinLnBrk="0" hangingPunct="1">
              <a:lnSpc>
                <a:spcPts val="18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94645826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4" y="1110600"/>
            <a:ext cx="3384551" cy="23130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3726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184357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3094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403726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84357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590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1276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590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1276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428214504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3" y="1904399"/>
            <a:ext cx="5272200" cy="434340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43434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26455884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3810855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40016" y="5823266"/>
            <a:ext cx="536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45295632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2800" y="1904399"/>
            <a:ext cx="5272200" cy="3810855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496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496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15382120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4601" y="19044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347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347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127000" y="2327400"/>
            <a:ext cx="347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404601" y="41652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2" y="6165000"/>
            <a:ext cx="3473849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68899342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5124600"/>
            <a:ext cx="12192000" cy="17334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6093296"/>
            <a:ext cx="3465000" cy="378341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1">
                <a:solidFill>
                  <a:schemeClr val="bg1"/>
                </a:solidFill>
              </a:defRPr>
            </a:lvl1pPr>
            <a:lvl2pPr marL="0" indent="0">
              <a:lnSpc>
                <a:spcPts val="1351"/>
              </a:lnSpc>
              <a:buFontTx/>
              <a:buNone/>
              <a:defRPr sz="1333" b="0">
                <a:solidFill>
                  <a:schemeClr val="bg1"/>
                </a:solidFill>
              </a:defRPr>
            </a:lvl2pPr>
            <a:lvl3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3pPr>
            <a:lvl4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4pPr>
            <a:lvl5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19270473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8490467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41D372-3622-89C6-F07E-CBCBE89AB8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31246D-DF30-1FA2-7177-1CEF56A44D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46CBE6-1DA3-18D1-7837-75B6B1318D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BAC7556-F0C8-A6D1-B999-5CD0C170DD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6E73E52-18C9-4813-2AFD-2E03DE27F39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64C35DE-27B5-B719-A2BC-9A22CA1807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07833-7922-4339-9EAC-BE6BB1B44EE4}" type="datetimeFigureOut">
              <a:rPr lang="en-GB" smtClean="0"/>
              <a:t>07/10/2024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36449D1-1680-4FAB-21A9-8821D0A0E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8656202-FE1B-8688-2173-001D97E008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C94E9-2A27-4C2F-B231-28C1275A48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672799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3717000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573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394775"/>
            <a:ext cx="11017800" cy="2387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4751"/>
              </a:lnSpc>
              <a:defRPr sz="45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3843045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613356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11017800" cy="3663000"/>
          </a:xfrm>
        </p:spPr>
        <p:txBody>
          <a:bodyPr/>
          <a:lstStyle>
            <a:lvl1pPr>
              <a:lnSpc>
                <a:spcPts val="2600"/>
              </a:lnSpc>
              <a:defRPr sz="2133"/>
            </a:lvl1pPr>
            <a:lvl2pPr marL="453589" indent="-453589">
              <a:lnSpc>
                <a:spcPts val="2600"/>
              </a:lnSpc>
              <a:defRPr sz="2133"/>
            </a:lvl2pPr>
            <a:lvl3pPr marL="907177" indent="-453589">
              <a:lnSpc>
                <a:spcPts val="2600"/>
              </a:lnSpc>
              <a:defRPr sz="2133"/>
            </a:lvl3pPr>
            <a:lvl4pPr marL="1360766" indent="-453589">
              <a:lnSpc>
                <a:spcPts val="2600"/>
              </a:lnSpc>
              <a:defRPr sz="2133"/>
            </a:lvl4pPr>
            <a:lvl5pPr marL="1814355" indent="-453589">
              <a:lnSpc>
                <a:spcPts val="2600"/>
              </a:lnSpc>
              <a:defRPr sz="2133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804907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2327328"/>
            <a:ext cx="5364000" cy="366300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914377" rtl="0" eaLnBrk="1" fontAlgn="auto" latinLnBrk="0" hangingPunct="1">
              <a:lnSpc>
                <a:spcPts val="18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112837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4" y="1110600"/>
            <a:ext cx="3384551" cy="23130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3726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184357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3094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403726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84357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590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1276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590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1276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216985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3" y="1904399"/>
            <a:ext cx="5272200" cy="434340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43434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829005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3810855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40016" y="5823266"/>
            <a:ext cx="536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214275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2800" y="1904399"/>
            <a:ext cx="5272200" cy="3810855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496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49600" y="2327400"/>
            <a:ext cx="5364000" cy="366300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05509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4601" y="19044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347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347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127000" y="2327400"/>
            <a:ext cx="347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404601" y="41652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2" y="6165000"/>
            <a:ext cx="3473849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39598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5124600"/>
            <a:ext cx="12192000" cy="17334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6093296"/>
            <a:ext cx="3465000" cy="378341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1">
                <a:solidFill>
                  <a:schemeClr val="bg1"/>
                </a:solidFill>
              </a:defRPr>
            </a:lvl1pPr>
            <a:lvl2pPr marL="0" indent="0">
              <a:lnSpc>
                <a:spcPts val="1351"/>
              </a:lnSpc>
              <a:buFontTx/>
              <a:buNone/>
              <a:defRPr sz="1333" b="0">
                <a:solidFill>
                  <a:schemeClr val="bg1"/>
                </a:solidFill>
              </a:defRPr>
            </a:lvl2pPr>
            <a:lvl3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3pPr>
            <a:lvl4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4pPr>
            <a:lvl5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026237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F34EF7-8022-C604-A687-355EB263B8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E966BD7-A2D7-CC4E-C8C9-0445BE9A2A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07833-7922-4339-9EAC-BE6BB1B44EE4}" type="datetimeFigureOut">
              <a:rPr lang="en-GB" smtClean="0"/>
              <a:t>07/10/2024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B35BF8-95FE-45FC-4CB9-7EF58E91F3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68C9F3-DC4C-5DE6-C14C-9B4A2E6CC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C94E9-2A27-4C2F-B231-28C1275A48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347696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232809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10/7/2024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2850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A1FCC7-98AE-0483-8F78-ED29B7E942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5"/>
            <a:ext cx="12192000" cy="1325563"/>
          </a:xfrm>
        </p:spPr>
        <p:txBody>
          <a:bodyPr/>
          <a:lstStyle>
            <a:lvl1pPr algn="ctr">
              <a:defRPr>
                <a:solidFill>
                  <a:srgbClr val="007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15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01C9EE-CFFB-7CE9-B677-02639C9C59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15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5146AA-8345-C320-2489-D30EB2DB26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0DBEF-5DA7-40C5-A4AF-420BFBE8F895}" type="datetime8">
              <a:rPr lang="en-150" smtClean="0"/>
              <a:t>10/07/2024 17:47</a:t>
            </a:fld>
            <a:endParaRPr lang="en-15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317C6E-1A3C-D687-1A3C-0004E291B5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604A72-02C2-C487-6A7E-D1E8F01F87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9790" y="6474620"/>
            <a:ext cx="2743200" cy="365125"/>
          </a:xfrm>
        </p:spPr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fld id="{25F45218-EFE8-4AFD-8563-7EF7F84D4617}" type="slidenum">
              <a:rPr lang="en-150" smtClean="0"/>
              <a:pPr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11045882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35FC280-9153-6652-46BA-DBD9E058DC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07833-7922-4339-9EAC-BE6BB1B44EE4}" type="datetimeFigureOut">
              <a:rPr lang="en-GB" smtClean="0"/>
              <a:t>07/10/2024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CDA3BF-16B2-EA79-FD75-5C083791A9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E426F1-D7CA-15B4-E01D-97590A5EAD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C94E9-2A27-4C2F-B231-28C1275A48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87982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565FA7-B1DB-F134-B86F-408B437B9B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E93D1C-54E1-96F3-94BE-92894CDB4F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7157D92-56CC-DF6E-0C2F-80D3D605D2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B0486-D45A-27F8-52F1-31B611F33A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07833-7922-4339-9EAC-BE6BB1B44EE4}" type="datetimeFigureOut">
              <a:rPr lang="en-GB" smtClean="0"/>
              <a:t>07/10/2024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1A2C12-F8E8-7E98-9BDB-CF0BBB14FF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46A13A-9F4A-DD68-04CC-98B6E33134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C94E9-2A27-4C2F-B231-28C1275A48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010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EF0718-47E6-BD04-DD75-B40B76537B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CB7B90B-CB0E-E160-5C81-A9BB791D8EC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7F41E1-0173-5DBF-D34B-10C906D42B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F12033-D214-8C02-A283-8B0842C054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07833-7922-4339-9EAC-BE6BB1B44EE4}" type="datetimeFigureOut">
              <a:rPr lang="en-GB" smtClean="0"/>
              <a:t>07/10/2024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ECD9A0-732D-831F-96B9-364C5DC54B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52FAA9-1A06-F382-6BCF-19566259BB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C94E9-2A27-4C2F-B231-28C1275A48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74200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7.xml"/><Relationship Id="rId13" Type="http://schemas.openxmlformats.org/officeDocument/2006/relationships/slideLayout" Target="../slideLayouts/slideLayout62.xml"/><Relationship Id="rId3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6.xml"/><Relationship Id="rId12" Type="http://schemas.openxmlformats.org/officeDocument/2006/relationships/slideLayout" Target="../slideLayouts/slideLayout61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11" Type="http://schemas.openxmlformats.org/officeDocument/2006/relationships/slideLayout" Target="../slideLayouts/slideLayout60.xml"/><Relationship Id="rId5" Type="http://schemas.openxmlformats.org/officeDocument/2006/relationships/slideLayout" Target="../slideLayouts/slideLayout54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59.xml"/><Relationship Id="rId4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8.xml"/><Relationship Id="rId14" Type="http://schemas.openxmlformats.org/officeDocument/2006/relationships/theme" Target="../theme/theme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125589C-EF5D-8D7A-6597-76BD4BA35F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0BAC87-01ED-3111-69C6-902864567B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00F1EB-5B18-90A7-A390-2A3D37735C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307833-7922-4339-9EAC-BE6BB1B44EE4}" type="datetimeFigureOut">
              <a:rPr lang="en-GB" smtClean="0"/>
              <a:t>07/10/2024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F0DD36-505D-509A-B2D3-893FC6CF49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D2E331-E187-5863-2619-DB2B2A3B2C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0EC94E9-2A27-4C2F-B231-28C1275A48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9037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87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0399" y="126621"/>
            <a:ext cx="432000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651"/>
              </a:lnSpc>
              <a:defRPr sz="1067">
                <a:solidFill>
                  <a:schemeClr val="bg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3934" y="6498000"/>
            <a:ext cx="597087" cy="240000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0FBBF62-B1FF-50E0-1044-0A445B239A6E}"/>
              </a:ext>
            </a:extLst>
          </p:cNvPr>
          <p:cNvCxnSpPr/>
          <p:nvPr userDrawn="1"/>
        </p:nvCxnSpPr>
        <p:spPr>
          <a:xfrm>
            <a:off x="0" y="770400"/>
            <a:ext cx="121920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7720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86" r:id="rId13"/>
    <p:sldLayoutId id="2147483700" r:id="rId14"/>
  </p:sldLayoutIdLst>
  <p:hf hdr="0" ftr="0" dt="0"/>
  <p:txStyles>
    <p:titleStyle>
      <a:lvl1pPr algn="l" defTabSz="914377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92" indent="-323992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84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76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68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/>
        </p:nvSpPr>
        <p:spPr>
          <a:xfrm>
            <a:off x="600" y="6378000"/>
            <a:ext cx="12191400" cy="48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675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0399" y="126621"/>
            <a:ext cx="432000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651"/>
              </a:lnSpc>
              <a:defRPr sz="1067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3934" y="6498000"/>
            <a:ext cx="597087" cy="240000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0FBBF62-B1FF-50E0-1044-0A445B239A6E}"/>
              </a:ext>
            </a:extLst>
          </p:cNvPr>
          <p:cNvCxnSpPr/>
          <p:nvPr userDrawn="1"/>
        </p:nvCxnSpPr>
        <p:spPr>
          <a:xfrm>
            <a:off x="0" y="770400"/>
            <a:ext cx="121920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2806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 ftr="0" dt="0"/>
  <p:txStyles>
    <p:titleStyle>
      <a:lvl1pPr algn="l" defTabSz="914377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92" indent="-323992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84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76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68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0399" y="126621"/>
            <a:ext cx="432000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651"/>
              </a:lnSpc>
              <a:defRPr sz="1067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0FBBF62-B1FF-50E0-1044-0A445B239A6E}"/>
              </a:ext>
            </a:extLst>
          </p:cNvPr>
          <p:cNvCxnSpPr/>
          <p:nvPr userDrawn="1"/>
        </p:nvCxnSpPr>
        <p:spPr>
          <a:xfrm>
            <a:off x="0" y="770400"/>
            <a:ext cx="121920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4594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hf hdr="0" ftr="0" dt="0"/>
  <p:txStyles>
    <p:titleStyle>
      <a:lvl1pPr algn="l" defTabSz="914377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92" indent="-323992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84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76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68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12192000" cy="48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675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0401" y="126621"/>
            <a:ext cx="385972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651"/>
              </a:lnSpc>
              <a:defRPr sz="1067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5629" y="120000"/>
            <a:ext cx="597087" cy="240000"/>
          </a:xfrm>
          <a:prstGeom prst="rect">
            <a:avLst/>
          </a:prstGeom>
        </p:spPr>
      </p:pic>
      <p:sp>
        <p:nvSpPr>
          <p:cNvPr id="7" name="Textfeld 1">
            <a:extLst>
              <a:ext uri="{FF2B5EF4-FFF2-40B4-BE49-F238E27FC236}">
                <a16:creationId xmlns:a16="http://schemas.microsoft.com/office/drawing/2014/main" id="{89A29F69-B16F-064F-BB1D-1244600631A6}"/>
              </a:ext>
            </a:extLst>
          </p:cNvPr>
          <p:cNvSpPr txBox="1"/>
          <p:nvPr userDrawn="1"/>
        </p:nvSpPr>
        <p:spPr>
          <a:xfrm>
            <a:off x="1343775" y="116660"/>
            <a:ext cx="2718000" cy="22676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651"/>
              </a:lnSpc>
            </a:pPr>
            <a:r>
              <a:rPr lang="en-US" sz="1200" dirty="0">
                <a:solidFill>
                  <a:schemeClr val="bg1"/>
                </a:solidFill>
              </a:rPr>
              <a:t>2024-05-07</a:t>
            </a:r>
          </a:p>
        </p:txBody>
      </p:sp>
    </p:spTree>
    <p:extLst>
      <p:ext uri="{BB962C8B-B14F-4D97-AF65-F5344CB8AC3E}">
        <p14:creationId xmlns:p14="http://schemas.microsoft.com/office/powerpoint/2010/main" val="1179576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</p:sldLayoutIdLst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hf hdr="0" ftr="0" dt="0"/>
  <p:txStyles>
    <p:titleStyle>
      <a:lvl1pPr algn="l" defTabSz="914377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92" indent="-323992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84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76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68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4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3.png"/><Relationship Id="rId17" Type="http://schemas.openxmlformats.org/officeDocument/2006/relationships/image" Target="../media/image18.png"/><Relationship Id="rId2" Type="http://schemas.openxmlformats.org/officeDocument/2006/relationships/image" Target="../media/image4.jpeg"/><Relationship Id="rId16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11" Type="http://schemas.openxmlformats.org/officeDocument/2006/relationships/image" Target="../media/image12.png"/><Relationship Id="rId5" Type="http://schemas.openxmlformats.org/officeDocument/2006/relationships/image" Target="../media/image7.pn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4" Type="http://schemas.openxmlformats.org/officeDocument/2006/relationships/image" Target="../media/image6.jpeg"/><Relationship Id="rId9" Type="http://schemas.openxmlformats.org/officeDocument/2006/relationships/hyperlink" Target="http://cern.ch/fcc" TargetMode="External"/><Relationship Id="rId14" Type="http://schemas.openxmlformats.org/officeDocument/2006/relationships/image" Target="../media/image1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48.jpe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3" Type="http://schemas.openxmlformats.org/officeDocument/2006/relationships/image" Target="../media/image57.png"/><Relationship Id="rId7" Type="http://schemas.openxmlformats.org/officeDocument/2006/relationships/image" Target="../media/image6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60.png"/><Relationship Id="rId5" Type="http://schemas.openxmlformats.org/officeDocument/2006/relationships/image" Target="../media/image59.jpg"/><Relationship Id="rId4" Type="http://schemas.openxmlformats.org/officeDocument/2006/relationships/image" Target="../media/image5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48.jpeg"/><Relationship Id="rId4" Type="http://schemas.openxmlformats.org/officeDocument/2006/relationships/image" Target="../media/image6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3" Type="http://schemas.openxmlformats.org/officeDocument/2006/relationships/image" Target="../media/image67.png"/><Relationship Id="rId7" Type="http://schemas.openxmlformats.org/officeDocument/2006/relationships/image" Target="../media/image69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840.png"/><Relationship Id="rId10" Type="http://schemas.openxmlformats.org/officeDocument/2006/relationships/image" Target="../media/image72.png"/><Relationship Id="rId4" Type="http://schemas.openxmlformats.org/officeDocument/2006/relationships/image" Target="../media/image68.png"/><Relationship Id="rId9" Type="http://schemas.openxmlformats.org/officeDocument/2006/relationships/image" Target="../media/image71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3" Type="http://schemas.openxmlformats.org/officeDocument/2006/relationships/image" Target="../media/image74.png"/><Relationship Id="rId7" Type="http://schemas.openxmlformats.org/officeDocument/2006/relationships/image" Target="../media/image78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77.png"/><Relationship Id="rId5" Type="http://schemas.openxmlformats.org/officeDocument/2006/relationships/image" Target="../media/image76.png"/><Relationship Id="rId10" Type="http://schemas.openxmlformats.org/officeDocument/2006/relationships/image" Target="../media/image48.jpeg"/><Relationship Id="rId4" Type="http://schemas.openxmlformats.org/officeDocument/2006/relationships/image" Target="../media/image75.png"/><Relationship Id="rId9" Type="http://schemas.openxmlformats.org/officeDocument/2006/relationships/image" Target="../media/image8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3" Type="http://schemas.openxmlformats.org/officeDocument/2006/relationships/image" Target="../media/image82.png"/><Relationship Id="rId7" Type="http://schemas.openxmlformats.org/officeDocument/2006/relationships/image" Target="../media/image86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85.png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89.png"/><Relationship Id="rId4" Type="http://schemas.openxmlformats.org/officeDocument/2006/relationships/image" Target="../media/image4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7" Type="http://schemas.openxmlformats.org/officeDocument/2006/relationships/image" Target="../media/image48.jpe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94.png"/><Relationship Id="rId5" Type="http://schemas.openxmlformats.org/officeDocument/2006/relationships/image" Target="../media/image93.png"/><Relationship Id="rId4" Type="http://schemas.openxmlformats.org/officeDocument/2006/relationships/image" Target="../media/image9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gif"/><Relationship Id="rId3" Type="http://schemas.openxmlformats.org/officeDocument/2006/relationships/image" Target="../media/image95.png"/><Relationship Id="rId7" Type="http://schemas.openxmlformats.org/officeDocument/2006/relationships/image" Target="../media/image99.png"/><Relationship Id="rId12" Type="http://schemas.openxmlformats.org/officeDocument/2006/relationships/image" Target="../media/image4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98.png"/><Relationship Id="rId11" Type="http://schemas.openxmlformats.org/officeDocument/2006/relationships/image" Target="../media/image103.png"/><Relationship Id="rId5" Type="http://schemas.openxmlformats.org/officeDocument/2006/relationships/image" Target="../media/image97.png"/><Relationship Id="rId10" Type="http://schemas.openxmlformats.org/officeDocument/2006/relationships/image" Target="../media/image102.emf"/><Relationship Id="rId4" Type="http://schemas.openxmlformats.org/officeDocument/2006/relationships/image" Target="../media/image96.png"/><Relationship Id="rId9" Type="http://schemas.openxmlformats.org/officeDocument/2006/relationships/image" Target="../media/image101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jpe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48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108.png"/><Relationship Id="rId4" Type="http://schemas.openxmlformats.org/officeDocument/2006/relationships/image" Target="../media/image48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5.gif"/><Relationship Id="rId3" Type="http://schemas.openxmlformats.org/officeDocument/2006/relationships/image" Target="../media/image110.png"/><Relationship Id="rId7" Type="http://schemas.openxmlformats.org/officeDocument/2006/relationships/image" Target="../media/image114.emf"/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13.jpeg"/><Relationship Id="rId11" Type="http://schemas.openxmlformats.org/officeDocument/2006/relationships/image" Target="../media/image48.jpeg"/><Relationship Id="rId5" Type="http://schemas.openxmlformats.org/officeDocument/2006/relationships/image" Target="../media/image112.jpeg"/><Relationship Id="rId10" Type="http://schemas.openxmlformats.org/officeDocument/2006/relationships/image" Target="../media/image117.jpg"/><Relationship Id="rId4" Type="http://schemas.openxmlformats.org/officeDocument/2006/relationships/image" Target="../media/image111.jpeg"/><Relationship Id="rId9" Type="http://schemas.openxmlformats.org/officeDocument/2006/relationships/image" Target="../media/image116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2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2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54873/" TargetMode="External"/><Relationship Id="rId2" Type="http://schemas.openxmlformats.org/officeDocument/2006/relationships/image" Target="../media/image121.emf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48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1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25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9.png"/><Relationship Id="rId13" Type="http://schemas.openxmlformats.org/officeDocument/2006/relationships/image" Target="../media/image134.png"/><Relationship Id="rId3" Type="http://schemas.openxmlformats.org/officeDocument/2006/relationships/image" Target="../media/image124.png"/><Relationship Id="rId7" Type="http://schemas.openxmlformats.org/officeDocument/2006/relationships/image" Target="../media/image128.png"/><Relationship Id="rId12" Type="http://schemas.openxmlformats.org/officeDocument/2006/relationships/image" Target="../media/image133.jpeg"/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127.jpg"/><Relationship Id="rId11" Type="http://schemas.openxmlformats.org/officeDocument/2006/relationships/image" Target="../media/image132.png"/><Relationship Id="rId5" Type="http://schemas.openxmlformats.org/officeDocument/2006/relationships/image" Target="../media/image126.png"/><Relationship Id="rId15" Type="http://schemas.openxmlformats.org/officeDocument/2006/relationships/image" Target="../media/image136.png"/><Relationship Id="rId10" Type="http://schemas.openxmlformats.org/officeDocument/2006/relationships/image" Target="../media/image131.png"/><Relationship Id="rId4" Type="http://schemas.openxmlformats.org/officeDocument/2006/relationships/image" Target="../media/image125.png"/><Relationship Id="rId9" Type="http://schemas.openxmlformats.org/officeDocument/2006/relationships/image" Target="../media/image130.png"/><Relationship Id="rId14" Type="http://schemas.openxmlformats.org/officeDocument/2006/relationships/image" Target="../media/image135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8.png"/><Relationship Id="rId2" Type="http://schemas.openxmlformats.org/officeDocument/2006/relationships/image" Target="../media/image137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139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image" Target="../media/image133.pn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137.png"/><Relationship Id="rId5" Type="http://schemas.openxmlformats.org/officeDocument/2006/relationships/image" Target="../media/image142.png"/><Relationship Id="rId4" Type="http://schemas.openxmlformats.org/officeDocument/2006/relationships/image" Target="../media/image14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144.png"/><Relationship Id="rId4" Type="http://schemas.openxmlformats.org/officeDocument/2006/relationships/image" Target="../media/image138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6.png"/><Relationship Id="rId12" Type="http://schemas.openxmlformats.org/officeDocument/2006/relationships/image" Target="../media/image151.png"/><Relationship Id="rId2" Type="http://schemas.openxmlformats.org/officeDocument/2006/relationships/image" Target="../media/image145.pn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149.png"/><Relationship Id="rId11" Type="http://schemas.openxmlformats.org/officeDocument/2006/relationships/image" Target="../media/image150.jpeg"/><Relationship Id="rId5" Type="http://schemas.openxmlformats.org/officeDocument/2006/relationships/image" Target="../media/image148.png"/><Relationship Id="rId10" Type="http://schemas.openxmlformats.org/officeDocument/2006/relationships/image" Target="../media/image650.png"/><Relationship Id="rId4" Type="http://schemas.openxmlformats.org/officeDocument/2006/relationships/image" Target="../media/image147.png"/><Relationship Id="rId9" Type="http://schemas.openxmlformats.org/officeDocument/2006/relationships/image" Target="../media/image640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gi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33.png"/><Relationship Id="rId5" Type="http://schemas.openxmlformats.org/officeDocument/2006/relationships/image" Target="../media/image32.jpeg"/><Relationship Id="rId4" Type="http://schemas.openxmlformats.org/officeDocument/2006/relationships/image" Target="../media/image3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Relationship Id="rId9" Type="http://schemas.openxmlformats.org/officeDocument/2006/relationships/image" Target="../media/image40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4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6" descr="Picture 6"/>
          <p:cNvPicPr>
            <a:picLocks noChangeAspect="1"/>
          </p:cNvPicPr>
          <p:nvPr/>
        </p:nvPicPr>
        <p:blipFill>
          <a:blip r:embed="rId2"/>
          <a:srcRect b="19348"/>
          <a:stretch>
            <a:fillRect/>
          </a:stretch>
        </p:blipFill>
        <p:spPr>
          <a:xfrm>
            <a:off x="0" y="-17464"/>
            <a:ext cx="12192000" cy="6875465"/>
          </a:xfrm>
          <a:prstGeom prst="rect">
            <a:avLst/>
          </a:prstGeom>
          <a:ln w="12700">
            <a:miter lim="400000"/>
          </a:ln>
        </p:spPr>
      </p:pic>
      <p:sp>
        <p:nvSpPr>
          <p:cNvPr id="98" name="TextBox 2"/>
          <p:cNvSpPr txBox="1"/>
          <p:nvPr/>
        </p:nvSpPr>
        <p:spPr>
          <a:xfrm>
            <a:off x="8950032" y="6597352"/>
            <a:ext cx="1558142" cy="280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 defTabSz="457200">
              <a:defRPr sz="1400"/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photo: J. Wenninger</a:t>
            </a:r>
          </a:p>
        </p:txBody>
      </p:sp>
      <p:sp>
        <p:nvSpPr>
          <p:cNvPr id="99" name="Rectangle 43"/>
          <p:cNvSpPr txBox="1"/>
          <p:nvPr/>
        </p:nvSpPr>
        <p:spPr>
          <a:xfrm>
            <a:off x="382096" y="6259619"/>
            <a:ext cx="8716184" cy="6293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i="1">
                <a:solidFill>
                  <a:srgbClr val="FFE699"/>
                </a:solidFill>
              </a:defRPr>
            </a:pPr>
            <a:r>
              <a:rPr kumimoji="0" sz="1200" b="0" i="1" u="none" strike="noStrike" kern="1200" cap="none" spc="0" normalizeH="0" baseline="0" noProof="0">
                <a:ln>
                  <a:noFill/>
                </a:ln>
                <a:solidFill>
                  <a:srgbClr val="FFE6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Work supported by the </a:t>
            </a:r>
            <a:r>
              <a:rPr kumimoji="0" sz="1200" b="1" i="1" u="none" strike="noStrike" kern="1200" cap="none" spc="0" normalizeH="0" baseline="0" noProof="0">
                <a:ln>
                  <a:noFill/>
                </a:ln>
                <a:solidFill>
                  <a:srgbClr val="FFE6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European Commission </a:t>
            </a:r>
            <a:r>
              <a:rPr kumimoji="0" sz="1200" b="0" i="1" u="none" strike="noStrike" kern="1200" cap="none" spc="0" normalizeH="0" baseline="0" noProof="0">
                <a:ln>
                  <a:noFill/>
                </a:ln>
                <a:solidFill>
                  <a:srgbClr val="FFE6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under the </a:t>
            </a:r>
            <a:r>
              <a:rPr kumimoji="0" sz="1200" b="1" i="1" u="none" strike="noStrike" kern="1200" cap="none" spc="0" normalizeH="0" baseline="0" noProof="0">
                <a:ln>
                  <a:noFill/>
                </a:ln>
                <a:solidFill>
                  <a:srgbClr val="FFE6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HORIZON 2020 projects EuroCirCol</a:t>
            </a:r>
            <a:r>
              <a:rPr kumimoji="0" sz="1200" b="0" i="1" u="none" strike="noStrike" kern="1200" cap="none" spc="0" normalizeH="0" baseline="0" noProof="0">
                <a:ln>
                  <a:noFill/>
                </a:ln>
                <a:solidFill>
                  <a:srgbClr val="FFE6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grant agreement 654305; </a:t>
            </a:r>
            <a:r>
              <a:rPr kumimoji="0" sz="1200" b="1" i="1" u="none" strike="noStrike" kern="1200" cap="none" spc="0" normalizeH="0" baseline="0" noProof="0">
                <a:ln>
                  <a:noFill/>
                </a:ln>
                <a:solidFill>
                  <a:srgbClr val="FFE6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EASITrain, </a:t>
            </a:r>
            <a:r>
              <a:rPr kumimoji="0" sz="1200" b="0" i="1" u="none" strike="noStrike" kern="1200" cap="none" spc="0" normalizeH="0" baseline="0" noProof="0">
                <a:ln>
                  <a:noFill/>
                </a:ln>
                <a:solidFill>
                  <a:srgbClr val="FFE6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grant agreement no. 764879; </a:t>
            </a:r>
            <a:r>
              <a:rPr kumimoji="0" sz="1200" b="1" i="1" u="none" strike="noStrike" kern="1200" cap="none" spc="0" normalizeH="0" baseline="0" noProof="0">
                <a:ln>
                  <a:noFill/>
                </a:ln>
                <a:solidFill>
                  <a:srgbClr val="FFE6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iFAST</a:t>
            </a:r>
            <a:r>
              <a:rPr kumimoji="0" sz="1200" b="0" i="1" u="none" strike="noStrike" kern="1200" cap="none" spc="0" normalizeH="0" baseline="0" noProof="0">
                <a:ln>
                  <a:noFill/>
                </a:ln>
                <a:solidFill>
                  <a:srgbClr val="FFE6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grant agreement 101004730, </a:t>
            </a:r>
            <a:r>
              <a:rPr kumimoji="0" sz="1200" b="1" i="1" u="none" strike="noStrike" kern="1200" cap="none" spc="0" normalizeH="0" baseline="0" noProof="0">
                <a:ln>
                  <a:noFill/>
                </a:ln>
                <a:solidFill>
                  <a:srgbClr val="FFE6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FCCIS</a:t>
            </a:r>
            <a:r>
              <a:rPr kumimoji="0" sz="1200" b="0" i="1" u="none" strike="noStrike" kern="1200" cap="none" spc="0" normalizeH="0" baseline="0" noProof="0">
                <a:ln>
                  <a:noFill/>
                </a:ln>
                <a:solidFill>
                  <a:srgbClr val="FFE6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grant agreement 951754; </a:t>
            </a:r>
            <a:r>
              <a:rPr kumimoji="0" sz="1200" b="1" i="1" u="none" strike="noStrike" kern="1200" cap="none" spc="0" normalizeH="0" baseline="0" noProof="0">
                <a:ln>
                  <a:noFill/>
                </a:ln>
                <a:solidFill>
                  <a:srgbClr val="FFE6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E-JADE,</a:t>
            </a:r>
            <a:r>
              <a:rPr kumimoji="0" sz="1200" b="0" i="1" u="none" strike="noStrike" kern="1200" cap="none" spc="0" normalizeH="0" baseline="0" noProof="0">
                <a:ln>
                  <a:noFill/>
                </a:ln>
                <a:solidFill>
                  <a:srgbClr val="FFE6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contract no. 645479; </a:t>
            </a:r>
            <a:r>
              <a:rPr kumimoji="0" sz="1200" b="1" i="1" u="none" strike="noStrike" kern="1200" cap="none" spc="0" normalizeH="0" baseline="0" noProof="0">
                <a:ln>
                  <a:noFill/>
                </a:ln>
                <a:solidFill>
                  <a:srgbClr val="FFE6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EAJADE</a:t>
            </a:r>
            <a:r>
              <a:rPr kumimoji="0" sz="1200" b="0" i="1" u="none" strike="noStrike" kern="1200" cap="none" spc="0" normalizeH="0" baseline="0" noProof="0">
                <a:ln>
                  <a:noFill/>
                </a:ln>
                <a:solidFill>
                  <a:srgbClr val="FFE6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 contract number 101086276; and by the Swiss </a:t>
            </a:r>
            <a:r>
              <a:rPr kumimoji="0" sz="1200" b="1" i="1" u="none" strike="noStrike" kern="1200" cap="none" spc="0" normalizeH="0" baseline="0" noProof="0">
                <a:ln>
                  <a:noFill/>
                </a:ln>
                <a:solidFill>
                  <a:srgbClr val="FFE6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CHART </a:t>
            </a:r>
            <a:r>
              <a:rPr kumimoji="0" sz="1200" b="0" i="1" u="none" strike="noStrike" kern="1200" cap="none" spc="0" normalizeH="0" baseline="0" noProof="0">
                <a:ln>
                  <a:noFill/>
                </a:ln>
                <a:solidFill>
                  <a:srgbClr val="FFE6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program</a:t>
            </a:r>
          </a:p>
        </p:txBody>
      </p:sp>
      <p:grpSp>
        <p:nvGrpSpPr>
          <p:cNvPr id="102" name="Picture 44"/>
          <p:cNvGrpSpPr/>
          <p:nvPr/>
        </p:nvGrpSpPr>
        <p:grpSpPr>
          <a:xfrm>
            <a:off x="9377967" y="6312008"/>
            <a:ext cx="2814033" cy="439233"/>
            <a:chOff x="0" y="0"/>
            <a:chExt cx="2814031" cy="439232"/>
          </a:xfrm>
        </p:grpSpPr>
        <p:sp>
          <p:nvSpPr>
            <p:cNvPr id="100" name="Rectangle"/>
            <p:cNvSpPr/>
            <p:nvPr/>
          </p:nvSpPr>
          <p:spPr>
            <a:xfrm>
              <a:off x="0" y="0"/>
              <a:ext cx="2814032" cy="439233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101" name="image2.png" descr="image2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2814032" cy="43923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03" name="TextBox 11"/>
          <p:cNvSpPr/>
          <p:nvPr/>
        </p:nvSpPr>
        <p:spPr>
          <a:xfrm>
            <a:off x="174531" y="5516664"/>
            <a:ext cx="12017469" cy="726217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4" name="Picture 47" descr="Picture 4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69764" y="5533915"/>
            <a:ext cx="1302193" cy="626982"/>
          </a:xfrm>
          <a:prstGeom prst="rect">
            <a:avLst/>
          </a:prstGeom>
          <a:ln w="12700">
            <a:miter lim="400000"/>
          </a:ln>
        </p:spPr>
      </p:pic>
      <p:pic>
        <p:nvPicPr>
          <p:cNvPr id="105" name="Picture 48" descr="Picture 4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34538" y="5527365"/>
            <a:ext cx="983595" cy="640081"/>
          </a:xfrm>
          <a:prstGeom prst="rect">
            <a:avLst/>
          </a:prstGeom>
          <a:ln w="12700">
            <a:miter lim="400000"/>
          </a:ln>
        </p:spPr>
      </p:pic>
      <p:pic>
        <p:nvPicPr>
          <p:cNvPr id="106" name="Picture 50" descr="Picture 50"/>
          <p:cNvPicPr>
            <a:picLocks noChangeAspect="1"/>
          </p:cNvPicPr>
          <p:nvPr/>
        </p:nvPicPr>
        <p:blipFill>
          <a:blip r:embed="rId6"/>
          <a:srcRect l="23997" t="16876" r="24262" b="24372"/>
          <a:stretch>
            <a:fillRect/>
          </a:stretch>
        </p:blipFill>
        <p:spPr>
          <a:xfrm>
            <a:off x="6595563" y="5527326"/>
            <a:ext cx="424543" cy="640081"/>
          </a:xfrm>
          <a:prstGeom prst="rect">
            <a:avLst/>
          </a:prstGeom>
          <a:ln w="12700">
            <a:miter lim="400000"/>
          </a:ln>
        </p:spPr>
      </p:pic>
      <p:pic>
        <p:nvPicPr>
          <p:cNvPr id="107" name="Picture 51" descr="Picture 5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4058" y="5585617"/>
            <a:ext cx="1619273" cy="573295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10" name="Picture 52"/>
          <p:cNvGrpSpPr/>
          <p:nvPr/>
        </p:nvGrpSpPr>
        <p:grpSpPr>
          <a:xfrm>
            <a:off x="11471695" y="5603047"/>
            <a:ext cx="601025" cy="640081"/>
            <a:chOff x="0" y="0"/>
            <a:chExt cx="601024" cy="640080"/>
          </a:xfrm>
        </p:grpSpPr>
        <p:sp>
          <p:nvSpPr>
            <p:cNvPr id="108" name="Rectangle"/>
            <p:cNvSpPr/>
            <p:nvPr/>
          </p:nvSpPr>
          <p:spPr>
            <a:xfrm>
              <a:off x="0" y="0"/>
              <a:ext cx="601025" cy="640081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109" name="image8.png" descr="image8.png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0" y="0"/>
              <a:ext cx="601025" cy="64008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11" name="Rectangle 53"/>
          <p:cNvSpPr/>
          <p:nvPr/>
        </p:nvSpPr>
        <p:spPr>
          <a:xfrm>
            <a:off x="9501784" y="5755599"/>
            <a:ext cx="1756803" cy="33308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u="sng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hlinkClick r:id="" action="ppaction://noaction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rgbClr val="FFFFFF"/>
                </a:solidFill>
                <a:uFillTx/>
              </a:defRPr>
            </a:pPr>
            <a:r>
              <a:rPr kumimoji="0" sz="1800" b="0" i="0" u="sng" strike="noStrike" kern="1200" cap="none" spc="0" normalizeH="0" baseline="0" noProof="0">
                <a:ln>
                  <a:noFill/>
                </a:ln>
                <a:solidFill>
                  <a:srgbClr val="0563C1"/>
                </a:solidFill>
                <a:effectLst/>
                <a:uLnTx/>
                <a:uFill>
                  <a:solidFill>
                    <a:srgbClr val="0563C1"/>
                  </a:solidFill>
                </a:uFill>
                <a:latin typeface="Calibri" panose="020F0502020204030204"/>
                <a:ea typeface="+mn-ea"/>
                <a:cs typeface="+mn-cs"/>
                <a:hlinkClick r:id="rId9"/>
              </a:rPr>
              <a:t>http://cern.ch/fcc</a:t>
            </a:r>
          </a:p>
        </p:txBody>
      </p:sp>
      <p:pic>
        <p:nvPicPr>
          <p:cNvPr id="112" name="Picture 4" descr="Picture 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270175" y="5512851"/>
            <a:ext cx="1086269" cy="669109"/>
          </a:xfrm>
          <a:prstGeom prst="rect">
            <a:avLst/>
          </a:prstGeom>
          <a:ln w="12700">
            <a:miter lim="400000"/>
          </a:ln>
        </p:spPr>
      </p:pic>
      <p:pic>
        <p:nvPicPr>
          <p:cNvPr id="113" name="Picture 1" descr="Picture 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737481" y="5559095"/>
            <a:ext cx="1745940" cy="600604"/>
          </a:xfrm>
          <a:prstGeom prst="rect">
            <a:avLst/>
          </a:prstGeom>
          <a:ln w="12700">
            <a:miter lim="400000"/>
          </a:ln>
        </p:spPr>
      </p:pic>
      <p:pic>
        <p:nvPicPr>
          <p:cNvPr id="114" name="Picture 2" descr="Picture 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113891" y="5585469"/>
            <a:ext cx="453718" cy="588607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2AC382E-DEDF-939F-96BD-CBB6A5A5096A}"/>
              </a:ext>
            </a:extLst>
          </p:cNvPr>
          <p:cNvSpPr txBox="1"/>
          <p:nvPr/>
        </p:nvSpPr>
        <p:spPr>
          <a:xfrm>
            <a:off x="1" y="1757818"/>
            <a:ext cx="12735414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    Frank Zimmermann, CERN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         on behalf of FCC collaboration &amp; FCCIS DS team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400" dirty="0">
              <a:solidFill>
                <a:srgbClr val="FFFF00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400" dirty="0">
              <a:solidFill>
                <a:srgbClr val="FFFF00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400" dirty="0">
              <a:solidFill>
                <a:srgbClr val="FFFF00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ctr" defTabSz="5365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84138" algn="l"/>
              </a:tabLst>
              <a:defRPr/>
            </a:pPr>
            <a:endParaRPr lang="en-GB" sz="2400" dirty="0">
              <a:solidFill>
                <a:srgbClr val="FFFF00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ctr" defTabSz="5365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84138" algn="l"/>
                <a:tab pos="536575" algn="l"/>
                <a:tab pos="714375" algn="l"/>
                <a:tab pos="1071563" algn="l"/>
              </a:tabLst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warm thanks to S. 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Atie</a:t>
            </a:r>
            <a:r>
              <a:rPr lang="en-GB" sz="2000" dirty="0">
                <a:solidFill>
                  <a:srgbClr val="FFFF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h, B. Auchmann, M. Benedikt, R. K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ersevan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, S. Mazzoni, and R. Ruprecht          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683977F-F17A-BC0F-1444-8446885E6F00}"/>
              </a:ext>
            </a:extLst>
          </p:cNvPr>
          <p:cNvSpPr txBox="1"/>
          <p:nvPr/>
        </p:nvSpPr>
        <p:spPr>
          <a:xfrm>
            <a:off x="220581" y="33604"/>
            <a:ext cx="109010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4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FCC Accelerator R&amp;</a:t>
            </a:r>
            <a:r>
              <a:rPr lang="en-GB" sz="5400" b="1" dirty="0">
                <a:solidFill>
                  <a:srgbClr val="FFFF00"/>
                </a:solidFill>
                <a:latin typeface="Calibri" panose="020F0502020204030204"/>
              </a:rPr>
              <a:t>D</a:t>
            </a:r>
            <a:endParaRPr kumimoji="0" lang="en-GB" sz="5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5B420A8-985E-900A-09FA-54AA729BC032}"/>
              </a:ext>
            </a:extLst>
          </p:cNvPr>
          <p:cNvSpPr txBox="1"/>
          <p:nvPr/>
        </p:nvSpPr>
        <p:spPr>
          <a:xfrm>
            <a:off x="-1" y="956934"/>
            <a:ext cx="113095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“FCC Day -</a:t>
            </a:r>
            <a:r>
              <a:rPr lang="en-US" sz="3200" b="1" dirty="0">
                <a:solidFill>
                  <a:prstClr val="white"/>
                </a:solidFill>
                <a:latin typeface="Calibri" panose="020F0502020204030204"/>
              </a:rPr>
              <a:t> Spain”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7 October 2024</a:t>
            </a:r>
            <a:endParaRPr kumimoji="0" lang="en-GB" sz="3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200" b="0" i="1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85000"/>
                </a:prst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pic>
        <p:nvPicPr>
          <p:cNvPr id="4100" name="Picture 4" descr="CERN70 – Inspiring the Future">
            <a:extLst>
              <a:ext uri="{FF2B5EF4-FFF2-40B4-BE49-F238E27FC236}">
                <a16:creationId xmlns:a16="http://schemas.microsoft.com/office/drawing/2014/main" id="{36E29D35-96B6-FD79-6887-5F22B55102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5252" y="42028"/>
            <a:ext cx="2033016" cy="1931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FCC day - Spain">
            <a:extLst>
              <a:ext uri="{FF2B5EF4-FFF2-40B4-BE49-F238E27FC236}">
                <a16:creationId xmlns:a16="http://schemas.microsoft.com/office/drawing/2014/main" id="{56A10D88-847A-B3C1-E716-602D373B48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0545" y="262960"/>
            <a:ext cx="2822176" cy="564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D2FE9E1-2351-318A-C073-68777F72E700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07639" y="3671324"/>
            <a:ext cx="1762125" cy="11525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C1AFB5A-C46A-14C5-AC84-03F9EA81C6CC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9709912" y="4439446"/>
            <a:ext cx="2191834" cy="344492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8322D4F-4DEB-C987-3F6A-C5541C75FA01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0202584" y="3624653"/>
            <a:ext cx="1647825" cy="6953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A7106F3-C4D0-1CA1-E07D-66F3C9E8ECBF}"/>
              </a:ext>
            </a:extLst>
          </p:cNvPr>
          <p:cNvSpPr txBox="1"/>
          <p:nvPr/>
        </p:nvSpPr>
        <p:spPr>
          <a:xfrm>
            <a:off x="243434" y="790575"/>
            <a:ext cx="3473229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Key topics: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SC IR magnet system &amp; cryostat design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3D integration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IR mock-up / INFN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2C25BCD-5794-01B5-E405-C151ED8D3C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96" y="3319758"/>
            <a:ext cx="6056403" cy="3149564"/>
          </a:xfrm>
          <a:prstGeom prst="rect">
            <a:avLst/>
          </a:prstGeom>
          <a:solidFill>
            <a:sysClr val="window" lastClr="FFFFFF"/>
          </a:solidFill>
        </p:spPr>
      </p:pic>
      <p:pic>
        <p:nvPicPr>
          <p:cNvPr id="10" name="Picture 1">
            <a:extLst>
              <a:ext uri="{FF2B5EF4-FFF2-40B4-BE49-F238E27FC236}">
                <a16:creationId xmlns:a16="http://schemas.microsoft.com/office/drawing/2014/main" id="{1D08CD39-4EA3-CCE0-DE24-A8960262645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58" t="9383" r="25337" b="30890"/>
          <a:stretch/>
        </p:blipFill>
        <p:spPr bwMode="auto">
          <a:xfrm>
            <a:off x="9696866" y="784603"/>
            <a:ext cx="2418786" cy="3379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8743923-F5D6-0FDF-1C78-050767F2D395}"/>
              </a:ext>
            </a:extLst>
          </p:cNvPr>
          <p:cNvSpPr txBox="1"/>
          <p:nvPr/>
        </p:nvSpPr>
        <p:spPr>
          <a:xfrm>
            <a:off x="9846934" y="771525"/>
            <a:ext cx="2208014" cy="923330"/>
          </a:xfrm>
          <a:prstGeom prst="rect">
            <a:avLst/>
          </a:prstGeom>
          <a:solidFill>
            <a:srgbClr val="70AD47">
              <a:lumMod val="50000"/>
              <a:alpha val="7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Q1 prototype t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ested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at cold in SM18 (CERN), October ‘23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98C709C-E1F1-68CC-2113-CA08AE91593B}"/>
              </a:ext>
            </a:extLst>
          </p:cNvPr>
          <p:cNvSpPr txBox="1"/>
          <p:nvPr/>
        </p:nvSpPr>
        <p:spPr>
          <a:xfrm>
            <a:off x="10223972" y="3802956"/>
            <a:ext cx="1872629" cy="369332"/>
          </a:xfrm>
          <a:prstGeom prst="rect">
            <a:avLst/>
          </a:prstGeom>
          <a:solidFill>
            <a:srgbClr val="FFC000">
              <a:lumMod val="20000"/>
              <a:lumOff val="80000"/>
            </a:srgbClr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M. Koratzinos, PSI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A100A0E-8169-ED7A-9EA1-55650CEC687C}"/>
              </a:ext>
            </a:extLst>
          </p:cNvPr>
          <p:cNvSpPr txBox="1"/>
          <p:nvPr/>
        </p:nvSpPr>
        <p:spPr>
          <a:xfrm>
            <a:off x="47192" y="6483645"/>
            <a:ext cx="2568332" cy="369332"/>
          </a:xfrm>
          <a:prstGeom prst="rect">
            <a:avLst/>
          </a:prstGeom>
          <a:solidFill>
            <a:srgbClr val="FFC000">
              <a:lumMod val="20000"/>
              <a:lumOff val="80000"/>
            </a:srgbClr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M. Boscolo, F. Palla, INFN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9D56758-5ADA-8BAF-FF4F-83FA7C33F5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0634" y="4172288"/>
            <a:ext cx="5879191" cy="265295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7809167-4F7A-6F15-8E54-8AFD4475A32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39268" y="784603"/>
            <a:ext cx="5764956" cy="206608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CE7CA58-9F67-A9F2-761E-FAA82D24E290}"/>
              </a:ext>
            </a:extLst>
          </p:cNvPr>
          <p:cNvSpPr txBox="1"/>
          <p:nvPr/>
        </p:nvSpPr>
        <p:spPr>
          <a:xfrm>
            <a:off x="6244616" y="3545991"/>
            <a:ext cx="1795716" cy="646331"/>
          </a:xfrm>
          <a:prstGeom prst="rect">
            <a:avLst/>
          </a:prstGeom>
          <a:solidFill>
            <a:srgbClr val="FFF2CC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J. Seeman, SLAC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P. Tavares, CERN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11909D1-21C4-491A-CEFA-3868850BFC81}"/>
              </a:ext>
            </a:extLst>
          </p:cNvPr>
          <p:cNvSpPr txBox="1"/>
          <p:nvPr/>
        </p:nvSpPr>
        <p:spPr>
          <a:xfrm>
            <a:off x="286152" y="135679"/>
            <a:ext cx="8170827" cy="566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FCC-ee machine detector interface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0E5DAA7-EBB6-DD06-FC1F-A34782BB7898}"/>
              </a:ext>
            </a:extLst>
          </p:cNvPr>
          <p:cNvSpPr txBox="1"/>
          <p:nvPr/>
        </p:nvSpPr>
        <p:spPr>
          <a:xfrm rot="21062357">
            <a:off x="1190849" y="3016315"/>
            <a:ext cx="8949694" cy="535724"/>
          </a:xfrm>
          <a:prstGeom prst="rect">
            <a:avLst/>
          </a:prstGeom>
          <a:solidFill>
            <a:srgbClr val="FFFF00">
              <a:alpha val="80000"/>
            </a:srgbClr>
          </a:solidFill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/>
              <a:t>cryostat experts at CIEMAT or elsewhere in Spain?</a:t>
            </a:r>
            <a:endParaRPr lang="en-GB" sz="3000" dirty="0"/>
          </a:p>
        </p:txBody>
      </p:sp>
      <p:pic>
        <p:nvPicPr>
          <p:cNvPr id="6" name="Picture 2" descr="AhfuLife Spanish Flag 5ft x 3ft for 12th October Decorations, 1pcs Large  Spain National Flags - Double Side with Brass Eyelets for Indoor and  Outdoor ...">
            <a:extLst>
              <a:ext uri="{FF2B5EF4-FFF2-40B4-BE49-F238E27FC236}">
                <a16:creationId xmlns:a16="http://schemas.microsoft.com/office/drawing/2014/main" id="{7A06D0B5-8CB2-6093-FFB1-510F4217883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0" t="28545"/>
          <a:stretch/>
        </p:blipFill>
        <p:spPr bwMode="auto">
          <a:xfrm>
            <a:off x="10842438" y="0"/>
            <a:ext cx="1387169" cy="742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6059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F2145986-E70D-3C00-7510-53575325CC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8832" y="2887038"/>
            <a:ext cx="7539838" cy="379265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9484176-E462-5172-094B-D1C62DE9C1D9}"/>
              </a:ext>
            </a:extLst>
          </p:cNvPr>
          <p:cNvSpPr txBox="1"/>
          <p:nvPr/>
        </p:nvSpPr>
        <p:spPr>
          <a:xfrm>
            <a:off x="0" y="6495029"/>
            <a:ext cx="8280389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K. Andre, Y. Dutheil, M. Hofer R. Ramjiawan, CERN; P. Hunchak, CLS &amp; U Saskatchewan 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A749208-4599-AB62-E130-63286E7E25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79411" y="3198307"/>
            <a:ext cx="4686300" cy="299085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ED7396B-129E-500B-96B3-084FE3BB311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6962" b="8379"/>
          <a:stretch/>
        </p:blipFill>
        <p:spPr>
          <a:xfrm>
            <a:off x="-16724" y="865138"/>
            <a:ext cx="7539839" cy="241689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F4501B4-8509-D219-3CEE-1FFBF544CD80}"/>
                  </a:ext>
                </a:extLst>
              </p:cNvPr>
              <p:cNvSpPr txBox="1"/>
              <p:nvPr/>
            </p:nvSpPr>
            <p:spPr>
              <a:xfrm>
                <a:off x="7523115" y="691319"/>
                <a:ext cx="4628243" cy="230832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2400" b="1" dirty="0">
                    <a:solidFill>
                      <a:srgbClr val="FF0000"/>
                    </a:solidFill>
                  </a:rPr>
                  <a:t>Off-axis top-up injection challenging at Z </a:t>
                </a:r>
                <a:r>
                  <a:rPr lang="en-GB" sz="2400" dirty="0"/>
                  <a:t>due to large orbit excursion and slow damping. </a:t>
                </a:r>
                <a:r>
                  <a:rPr lang="en-GB" sz="2400" b="1" dirty="0">
                    <a:solidFill>
                      <a:srgbClr val="FF0000"/>
                    </a:solidFill>
                  </a:rPr>
                  <a:t>SR intercepted by the last mask </a:t>
                </a:r>
                <a14:m>
                  <m:oMath xmlns:m="http://schemas.openxmlformats.org/officeDocument/2006/math">
                    <m:r>
                      <a:rPr lang="en-GB" sz="24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GB" sz="2400" b="1" dirty="0">
                    <a:solidFill>
                      <a:srgbClr val="FF0000"/>
                    </a:solidFill>
                  </a:rPr>
                  <a:t>0.2mJ/Xing </a:t>
                </a:r>
                <a:r>
                  <a:rPr lang="en-GB" sz="2400" dirty="0"/>
                  <a:t>compared </a:t>
                </a:r>
                <a14:m>
                  <m:oMath xmlns:m="http://schemas.openxmlformats.org/officeDocument/2006/math">
                    <m:r>
                      <a:rPr lang="en-GB" sz="2400" i="1" dirty="0" smtClean="0">
                        <a:latin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GB" sz="2400" dirty="0"/>
                  <a:t>0.8µJ/Xing from colliding beam</a:t>
                </a:r>
                <a:endParaRPr lang="en-GB" sz="2400" b="1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F4501B4-8509-D219-3CEE-1FFBF544CD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23115" y="691319"/>
                <a:ext cx="4628243" cy="2308324"/>
              </a:xfrm>
              <a:prstGeom prst="rect">
                <a:avLst/>
              </a:prstGeom>
              <a:blipFill>
                <a:blip r:embed="rId5"/>
                <a:stretch>
                  <a:fillRect l="-1976" t="-1847" b="-2110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F10F4924-E3B5-DBFF-E294-4173E63F0909}"/>
              </a:ext>
            </a:extLst>
          </p:cNvPr>
          <p:cNvSpPr txBox="1"/>
          <p:nvPr/>
        </p:nvSpPr>
        <p:spPr>
          <a:xfrm>
            <a:off x="6909187" y="4010593"/>
            <a:ext cx="2460306" cy="12003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476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2400" b="1" dirty="0">
                <a:solidFill>
                  <a:srgbClr val="FF0000"/>
                </a:solidFill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preference for longitudinal injection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87397CB-7814-A684-CB53-10F99B57565D}"/>
              </a:ext>
            </a:extLst>
          </p:cNvPr>
          <p:cNvSpPr txBox="1"/>
          <p:nvPr/>
        </p:nvSpPr>
        <p:spPr>
          <a:xfrm>
            <a:off x="142874" y="61486"/>
            <a:ext cx="1200848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600" dirty="0"/>
              <a:t> top-up injection from full energy booster into collider rings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3EDF56B-0E7A-BEBA-F5C9-DB056788DF25}"/>
              </a:ext>
            </a:extLst>
          </p:cNvPr>
          <p:cNvSpPr txBox="1"/>
          <p:nvPr/>
        </p:nvSpPr>
        <p:spPr>
          <a:xfrm rot="19907819">
            <a:off x="749455" y="2852182"/>
            <a:ext cx="8048614" cy="535724"/>
          </a:xfrm>
          <a:prstGeom prst="rect">
            <a:avLst/>
          </a:prstGeom>
          <a:solidFill>
            <a:srgbClr val="FFFF00">
              <a:alpha val="80000"/>
            </a:srgbClr>
          </a:solidFill>
        </p:spPr>
        <p:txBody>
          <a:bodyPr wrap="none" rtlCol="0">
            <a:spAutoFit/>
          </a:bodyPr>
          <a:lstStyle/>
          <a:p>
            <a:pPr algn="ctr">
              <a:lnSpc>
                <a:spcPts val="3700"/>
              </a:lnSpc>
            </a:pPr>
            <a:r>
              <a:rPr lang="en-US" sz="3000" dirty="0"/>
              <a:t>expertise, tests or studies at ALBA/CELLS (?) </a:t>
            </a:r>
            <a:endParaRPr lang="en-GB" sz="3000" dirty="0"/>
          </a:p>
        </p:txBody>
      </p:sp>
    </p:spTree>
    <p:extLst>
      <p:ext uri="{BB962C8B-B14F-4D97-AF65-F5344CB8AC3E}">
        <p14:creationId xmlns:p14="http://schemas.microsoft.com/office/powerpoint/2010/main" val="1421165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22EC8D7-5E79-AE56-BCF2-F2C402E39EA0}"/>
              </a:ext>
            </a:extLst>
          </p:cNvPr>
          <p:cNvSpPr txBox="1"/>
          <p:nvPr/>
        </p:nvSpPr>
        <p:spPr>
          <a:xfrm>
            <a:off x="0" y="66861"/>
            <a:ext cx="1219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FCC-ee beam diagnostics: X-HNFS 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at ALBA</a:t>
            </a: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,… BPMs 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IFMIF</a:t>
            </a:r>
            <a:endParaRPr kumimoji="0" lang="en-GB" sz="36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2" name="Immagine 9" descr="Immagine che contiene testo, schermata, diagramma&#10;&#10;Descrizione generata automaticamente">
            <a:extLst>
              <a:ext uri="{FF2B5EF4-FFF2-40B4-BE49-F238E27FC236}">
                <a16:creationId xmlns:a16="http://schemas.microsoft.com/office/drawing/2014/main" id="{FD0754BD-223D-5C96-7FE5-152E7A51033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34"/>
          <a:stretch/>
        </p:blipFill>
        <p:spPr>
          <a:xfrm>
            <a:off x="2307265" y="1942808"/>
            <a:ext cx="10027610" cy="5006896"/>
          </a:xfrm>
          <a:prstGeom prst="rect">
            <a:avLst/>
          </a:prstGeom>
        </p:spPr>
      </p:pic>
      <p:sp>
        <p:nvSpPr>
          <p:cNvPr id="3" name="Titel 4">
            <a:extLst>
              <a:ext uri="{FF2B5EF4-FFF2-40B4-BE49-F238E27FC236}">
                <a16:creationId xmlns:a16="http://schemas.microsoft.com/office/drawing/2014/main" id="{166FAE15-31EF-E7DE-B3FE-7ED945B1D988}"/>
              </a:ext>
            </a:extLst>
          </p:cNvPr>
          <p:cNvSpPr txBox="1">
            <a:spLocks/>
          </p:cNvSpPr>
          <p:nvPr/>
        </p:nvSpPr>
        <p:spPr>
          <a:xfrm>
            <a:off x="294640" y="816839"/>
            <a:ext cx="9144000" cy="804066"/>
          </a:xfrm>
          <a:prstGeom prst="rect">
            <a:avLst/>
          </a:prstGeom>
        </p:spPr>
        <p:txBody>
          <a:bodyPr/>
          <a:lstStyle>
            <a:lvl1pPr algn="l" defTabSz="914377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X-ray Heterodyne Near Field Speckles</a:t>
            </a:r>
            <a:endParaRPr lang="en-US" sz="2800" dirty="0"/>
          </a:p>
        </p:txBody>
      </p:sp>
      <p:sp>
        <p:nvSpPr>
          <p:cNvPr id="5" name="Textplatzhalter 7">
            <a:extLst>
              <a:ext uri="{FF2B5EF4-FFF2-40B4-BE49-F238E27FC236}">
                <a16:creationId xmlns:a16="http://schemas.microsoft.com/office/drawing/2014/main" id="{6B7FE9D1-D66E-E4C2-6CB1-A18D573C83C6}"/>
              </a:ext>
            </a:extLst>
          </p:cNvPr>
          <p:cNvSpPr txBox="1">
            <a:spLocks/>
          </p:cNvSpPr>
          <p:nvPr/>
        </p:nvSpPr>
        <p:spPr>
          <a:xfrm>
            <a:off x="294640" y="6195773"/>
            <a:ext cx="4023122" cy="4881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/>
              <a:t>M. Siano </a:t>
            </a:r>
            <a:r>
              <a:rPr lang="en-US" sz="1000" i="1" dirty="0"/>
              <a:t>et al.</a:t>
            </a:r>
            <a:r>
              <a:rPr lang="en-US" sz="1000" dirty="0"/>
              <a:t>, </a:t>
            </a:r>
            <a:r>
              <a:rPr lang="en-US" sz="1000" i="1" dirty="0"/>
              <a:t>Proc. IBIC’21</a:t>
            </a:r>
            <a:r>
              <a:rPr lang="en-US" sz="1000" dirty="0"/>
              <a:t> (2021)</a:t>
            </a:r>
          </a:p>
          <a:p>
            <a:r>
              <a:rPr lang="it-IT" sz="1000" dirty="0"/>
              <a:t>M. Siano </a:t>
            </a:r>
            <a:r>
              <a:rPr lang="it-IT" sz="1000" i="1" dirty="0"/>
              <a:t>et al.</a:t>
            </a:r>
            <a:r>
              <a:rPr lang="it-IT" sz="1000" dirty="0"/>
              <a:t>, </a:t>
            </a:r>
            <a:r>
              <a:rPr lang="it-IT" sz="1000" i="1" dirty="0"/>
              <a:t>PRAB</a:t>
            </a:r>
            <a:r>
              <a:rPr lang="it-IT" sz="1000" dirty="0"/>
              <a:t> </a:t>
            </a:r>
            <a:r>
              <a:rPr lang="it-IT" sz="1000" b="1" dirty="0"/>
              <a:t>25</a:t>
            </a:r>
            <a:r>
              <a:rPr lang="it-IT" sz="1000" dirty="0"/>
              <a:t>, 052801 (2022)</a:t>
            </a:r>
          </a:p>
          <a:p>
            <a:r>
              <a:rPr lang="en-US" sz="1000" dirty="0"/>
              <a:t>M. Siano </a:t>
            </a:r>
            <a:r>
              <a:rPr lang="en-US" sz="1000" i="1" dirty="0"/>
              <a:t>et al.</a:t>
            </a:r>
            <a:r>
              <a:rPr lang="en-US" sz="1000" dirty="0"/>
              <a:t>, </a:t>
            </a:r>
            <a:r>
              <a:rPr lang="en-US" sz="1000" i="1" dirty="0"/>
              <a:t>Proc. IPAC’23</a:t>
            </a:r>
            <a:r>
              <a:rPr lang="en-US" sz="1000" dirty="0"/>
              <a:t> (2023)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3AD7377-4A19-8AC1-AB31-CFF80E762279}"/>
              </a:ext>
            </a:extLst>
          </p:cNvPr>
          <p:cNvSpPr txBox="1"/>
          <p:nvPr/>
        </p:nvSpPr>
        <p:spPr>
          <a:xfrm>
            <a:off x="3448837" y="6037559"/>
            <a:ext cx="2212340" cy="646331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it-IT" dirty="0"/>
              <a:t>U. Iriso, M. Siano, </a:t>
            </a:r>
          </a:p>
          <a:p>
            <a:r>
              <a:rPr lang="it-IT" dirty="0"/>
              <a:t>S. Mazzoni, et al.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F314FDA-347D-B3A4-EFDD-19FC75C9B0E8}"/>
              </a:ext>
            </a:extLst>
          </p:cNvPr>
          <p:cNvSpPr txBox="1"/>
          <p:nvPr/>
        </p:nvSpPr>
        <p:spPr>
          <a:xfrm>
            <a:off x="0" y="1942808"/>
            <a:ext cx="442436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Targets will be tested in NCD beamline (undulator radiation) early 25.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Tests in FE21 beamline starting 2</a:t>
            </a:r>
            <a:r>
              <a:rPr lang="en-US" baseline="30000" dirty="0"/>
              <a:t>nd</a:t>
            </a:r>
            <a:r>
              <a:rPr lang="en-US" dirty="0"/>
              <a:t> half of 2025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31897E0-DC76-09B0-8827-2E9EDBBE2662}"/>
              </a:ext>
            </a:extLst>
          </p:cNvPr>
          <p:cNvSpPr txBox="1"/>
          <p:nvPr/>
        </p:nvSpPr>
        <p:spPr>
          <a:xfrm>
            <a:off x="34779" y="1342643"/>
            <a:ext cx="1075726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ALBA developing FE21 speckles beamline with 23.7 KeV, 1% monochromator BW dipole radiation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Uni Milan developing nanostructured, High Z targets for tests at ALBA in 2025. </a:t>
            </a:r>
          </a:p>
          <a:p>
            <a:endParaRPr lang="en-US" dirty="0"/>
          </a:p>
        </p:txBody>
      </p:sp>
      <p:grpSp>
        <p:nvGrpSpPr>
          <p:cNvPr id="16" name="Gruppo 3">
            <a:extLst>
              <a:ext uri="{FF2B5EF4-FFF2-40B4-BE49-F238E27FC236}">
                <a16:creationId xmlns:a16="http://schemas.microsoft.com/office/drawing/2014/main" id="{D7505197-BB5C-E1FA-7187-67315A216542}"/>
              </a:ext>
            </a:extLst>
          </p:cNvPr>
          <p:cNvGrpSpPr>
            <a:grpSpLocks noChangeAspect="1"/>
          </p:cNvGrpSpPr>
          <p:nvPr/>
        </p:nvGrpSpPr>
        <p:grpSpPr>
          <a:xfrm>
            <a:off x="294640" y="3350431"/>
            <a:ext cx="2358550" cy="426782"/>
            <a:chOff x="941353" y="683893"/>
            <a:chExt cx="5968463" cy="1080000"/>
          </a:xfrm>
        </p:grpSpPr>
        <p:pic>
          <p:nvPicPr>
            <p:cNvPr id="17" name="Immagine 8">
              <a:extLst>
                <a:ext uri="{FF2B5EF4-FFF2-40B4-BE49-F238E27FC236}">
                  <a16:creationId xmlns:a16="http://schemas.microsoft.com/office/drawing/2014/main" id="{972FFE90-5516-9EDF-0AF2-A813B171EB7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lum/>
              <a:alphaModFix/>
            </a:blip>
            <a:srcRect/>
            <a:stretch>
              <a:fillRect/>
            </a:stretch>
          </p:blipFill>
          <p:spPr>
            <a:xfrm>
              <a:off x="941353" y="683893"/>
              <a:ext cx="1080000" cy="108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</p:pic>
        <p:pic>
          <p:nvPicPr>
            <p:cNvPr id="18" name="Immagine 6">
              <a:extLst>
                <a:ext uri="{FF2B5EF4-FFF2-40B4-BE49-F238E27FC236}">
                  <a16:creationId xmlns:a16="http://schemas.microsoft.com/office/drawing/2014/main" id="{2D1CF7F1-6171-10EE-4C87-757BD2550D1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28016" y="683893"/>
              <a:ext cx="1081800" cy="1080000"/>
            </a:xfrm>
            <a:prstGeom prst="rect">
              <a:avLst/>
            </a:prstGeom>
          </p:spPr>
        </p:pic>
        <p:pic>
          <p:nvPicPr>
            <p:cNvPr id="19" name="Picture 1">
              <a:extLst>
                <a:ext uri="{FF2B5EF4-FFF2-40B4-BE49-F238E27FC236}">
                  <a16:creationId xmlns:a16="http://schemas.microsoft.com/office/drawing/2014/main" id="{5D6920EF-3372-EB77-6DB8-85CFC75B502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817135" y="683893"/>
              <a:ext cx="2215099" cy="1080000"/>
            </a:xfrm>
            <a:prstGeom prst="rect">
              <a:avLst/>
            </a:prstGeom>
          </p:spPr>
        </p:pic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65F3024C-355E-0CA5-5FF3-626155BFB924}"/>
              </a:ext>
            </a:extLst>
          </p:cNvPr>
          <p:cNvSpPr txBox="1"/>
          <p:nvPr/>
        </p:nvSpPr>
        <p:spPr>
          <a:xfrm rot="20220826">
            <a:off x="1764347" y="2444310"/>
            <a:ext cx="5519460" cy="1010213"/>
          </a:xfrm>
          <a:prstGeom prst="rect">
            <a:avLst/>
          </a:prstGeom>
          <a:solidFill>
            <a:srgbClr val="FFFF00">
              <a:alpha val="80000"/>
            </a:srgbClr>
          </a:solidFill>
        </p:spPr>
        <p:txBody>
          <a:bodyPr wrap="none" rtlCol="0">
            <a:spAutoFit/>
          </a:bodyPr>
          <a:lstStyle/>
          <a:p>
            <a:pPr algn="ctr">
              <a:lnSpc>
                <a:spcPts val="3700"/>
              </a:lnSpc>
            </a:pPr>
            <a:r>
              <a:rPr lang="en-US" sz="3000" dirty="0"/>
              <a:t>world leading beam diagnostics</a:t>
            </a:r>
          </a:p>
          <a:p>
            <a:pPr algn="ctr">
              <a:lnSpc>
                <a:spcPts val="3700"/>
              </a:lnSpc>
            </a:pPr>
            <a:r>
              <a:rPr lang="en-GB" sz="3000" dirty="0"/>
              <a:t>- an asset for the FCC !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FD6423B-C335-09C2-524C-3F29E97D139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28924" y="579707"/>
            <a:ext cx="4063076" cy="762936"/>
          </a:xfrm>
          <a:prstGeom prst="rect">
            <a:avLst/>
          </a:prstGeom>
        </p:spPr>
      </p:pic>
      <p:pic>
        <p:nvPicPr>
          <p:cNvPr id="10" name="Picture 2" descr="AhfuLife Spanish Flag 5ft x 3ft for 12th October Decorations, 1pcs Large  Spain National Flags - Double Side with Brass Eyelets for Indoor and  Outdoor ...">
            <a:extLst>
              <a:ext uri="{FF2B5EF4-FFF2-40B4-BE49-F238E27FC236}">
                <a16:creationId xmlns:a16="http://schemas.microsoft.com/office/drawing/2014/main" id="{C210AFA3-7183-812E-AB48-5103CE97EFA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0" t="28545"/>
          <a:stretch/>
        </p:blipFill>
        <p:spPr bwMode="auto">
          <a:xfrm>
            <a:off x="10826826" y="1455251"/>
            <a:ext cx="1387169" cy="742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6808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TextBox 203">
            <a:extLst>
              <a:ext uri="{FF2B5EF4-FFF2-40B4-BE49-F238E27FC236}">
                <a16:creationId xmlns:a16="http://schemas.microsoft.com/office/drawing/2014/main" id="{E4D019DB-2306-CA1C-0B52-28FD7FB87DEC}"/>
              </a:ext>
            </a:extLst>
          </p:cNvPr>
          <p:cNvSpPr txBox="1"/>
          <p:nvPr/>
        </p:nvSpPr>
        <p:spPr>
          <a:xfrm>
            <a:off x="84814" y="825828"/>
            <a:ext cx="12022372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0188" marR="0" lvl="0" indent="-230188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Mid-term review recommendations to reduce gradients and repetition rate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itchFamily="2" charset="2"/>
              </a:rPr>
              <a:t>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new linac optimization in terms of cost and power density</a:t>
            </a:r>
          </a:p>
          <a:p>
            <a:pPr marL="539750" marR="0" lvl="1" indent="-309563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Overall power consumption (for linacs) is reduced by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more than a factor 3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by means of:</a:t>
            </a:r>
          </a:p>
          <a:p>
            <a:pPr marL="996950" marR="0" lvl="2" indent="-309563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new accelerating structures with higher shunt impedance;</a:t>
            </a:r>
          </a:p>
          <a:p>
            <a:pPr marL="996950" marR="0" lvl="2" indent="-309563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lower gradient (29.5 MV/m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itchFamily="2" charset="2"/>
              </a:rPr>
              <a:t> 22.5/20.5 MV/m);</a:t>
            </a:r>
          </a:p>
          <a:p>
            <a:pPr marL="996950" marR="0" lvl="2" indent="-309563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itchFamily="2" charset="2"/>
              </a:rPr>
              <a:t>lower repetition rate (200/400 Hz  100 Hz).</a:t>
            </a:r>
          </a:p>
          <a:p>
            <a:pPr marL="539750" marR="0" lvl="1" indent="-309563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Repetition rate of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100 Hz with 4 bunches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per rf pulse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  <a:sym typeface="Wingdings" pitchFamily="2" charset="2"/>
            </a:endParaRPr>
          </a:p>
          <a:p>
            <a:pPr marL="539750" marR="0" lvl="1" indent="-309563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New layout: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Damping Ring at higher energy 2.86 GeV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no common linac with 2x repetition rate.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58A6BB9-1181-71D2-3570-8167648BD4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438" y="4204094"/>
            <a:ext cx="10344045" cy="267697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22EC8D7-5E79-AE56-BCF2-F2C402E39EA0}"/>
              </a:ext>
            </a:extLst>
          </p:cNvPr>
          <p:cNvSpPr txBox="1"/>
          <p:nvPr/>
        </p:nvSpPr>
        <p:spPr>
          <a:xfrm>
            <a:off x="333080" y="78761"/>
            <a:ext cx="1000812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Optimized injector concept and parameters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DD368FB-C092-F4DD-E277-B74FA79D17CD}"/>
              </a:ext>
            </a:extLst>
          </p:cNvPr>
          <p:cNvSpPr txBox="1"/>
          <p:nvPr/>
        </p:nvSpPr>
        <p:spPr>
          <a:xfrm rot="20683069">
            <a:off x="619994" y="2247099"/>
            <a:ext cx="10346935" cy="535724"/>
          </a:xfrm>
          <a:prstGeom prst="rect">
            <a:avLst/>
          </a:prstGeom>
          <a:solidFill>
            <a:srgbClr val="FFFF00">
              <a:alpha val="80000"/>
            </a:srgbClr>
          </a:solidFill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/>
              <a:t>synergies with ALBA or S-band </a:t>
            </a:r>
            <a:r>
              <a:rPr lang="en-US" sz="3000" dirty="0" err="1"/>
              <a:t>linac</a:t>
            </a:r>
            <a:r>
              <a:rPr lang="en-US" sz="3000" dirty="0"/>
              <a:t> developments in Spain</a:t>
            </a:r>
            <a:endParaRPr lang="en-GB" sz="3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8C47E47-B4AD-D8E4-B2B3-4E683C8DE0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28568" y="2728234"/>
            <a:ext cx="4863432" cy="4051005"/>
          </a:xfrm>
          <a:prstGeom prst="rect">
            <a:avLst/>
          </a:prstGeom>
        </p:spPr>
      </p:pic>
      <p:pic>
        <p:nvPicPr>
          <p:cNvPr id="6" name="Picture 2" descr="AhfuLife Spanish Flag 5ft x 3ft for 12th October Decorations, 1pcs Large  Spain National Flags - Double Side with Brass Eyelets for Indoor and  Outdoor ...">
            <a:extLst>
              <a:ext uri="{FF2B5EF4-FFF2-40B4-BE49-F238E27FC236}">
                <a16:creationId xmlns:a16="http://schemas.microsoft.com/office/drawing/2014/main" id="{A410558F-35C4-8AA1-D68D-2D49CEC5D6A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0" t="28545"/>
          <a:stretch/>
        </p:blipFill>
        <p:spPr bwMode="auto">
          <a:xfrm>
            <a:off x="10842438" y="0"/>
            <a:ext cx="1387169" cy="742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3311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5">
            <a:extLst>
              <a:ext uri="{FF2B5EF4-FFF2-40B4-BE49-F238E27FC236}">
                <a16:creationId xmlns:a16="http://schemas.microsoft.com/office/drawing/2014/main" id="{4508CECF-07C2-236B-4644-DFAB040093A7}"/>
              </a:ext>
            </a:extLst>
          </p:cNvPr>
          <p:cNvSpPr txBox="1">
            <a:spLocks/>
          </p:cNvSpPr>
          <p:nvPr/>
        </p:nvSpPr>
        <p:spPr>
          <a:xfrm>
            <a:off x="479376" y="836712"/>
            <a:ext cx="7129895" cy="5256584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>
                <a:solidFill>
                  <a:srgbClr val="0C377B"/>
                </a:solidFill>
              </a:rPr>
              <a:t>Installation works at </a:t>
            </a:r>
            <a:r>
              <a:rPr lang="en-GB" sz="1800" dirty="0" err="1">
                <a:solidFill>
                  <a:srgbClr val="0C377B"/>
                </a:solidFill>
              </a:rPr>
              <a:t>SwissFEL</a:t>
            </a:r>
            <a:r>
              <a:rPr lang="en-GB" sz="1800" dirty="0">
                <a:solidFill>
                  <a:srgbClr val="0C377B"/>
                </a:solidFill>
              </a:rPr>
              <a:t> progressing smoothly during </a:t>
            </a:r>
            <a:r>
              <a:rPr lang="en-GB" sz="1800" dirty="0" err="1">
                <a:solidFill>
                  <a:srgbClr val="0C377B"/>
                </a:solidFill>
              </a:rPr>
              <a:t>SwissFEL</a:t>
            </a:r>
            <a:r>
              <a:rPr lang="en-GB" sz="1800" dirty="0">
                <a:solidFill>
                  <a:srgbClr val="0C377B"/>
                </a:solidFill>
              </a:rPr>
              <a:t> shutdowns (3 per year):</a:t>
            </a:r>
          </a:p>
          <a:p>
            <a:pPr marL="846900" lvl="2" indent="-34290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C377B"/>
                </a:solidFill>
              </a:rPr>
              <a:t>Parts of dedicated extraction line and HV klystron-modulator system accommodated in the tunnel </a:t>
            </a:r>
          </a:p>
          <a:p>
            <a:pPr marL="846900" lvl="2" indent="-342900"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0C377B"/>
                </a:solidFill>
              </a:rPr>
              <a:t>Procurement and assembly of most accelerator and diagnostics components on schedule</a:t>
            </a:r>
          </a:p>
          <a:p>
            <a:pPr marL="846900" lvl="2" indent="-34290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C377B"/>
                </a:solidFill>
              </a:rPr>
              <a:t>Operation of the HTS solenoid successfully demonstrated at PSI (up to 18 T) </a:t>
            </a:r>
          </a:p>
          <a:p>
            <a:pPr marL="846900" lvl="2" indent="-34290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C377B"/>
                </a:solidFill>
              </a:rPr>
              <a:t>Radiation tests on dedicated HTS solenoid in the beamline of the PSI cyclotron under discussion.</a:t>
            </a:r>
            <a:endParaRPr lang="en-GB" sz="1800" b="1" dirty="0">
              <a:solidFill>
                <a:srgbClr val="0C377B"/>
              </a:solidFill>
            </a:endParaRPr>
          </a:p>
          <a:p>
            <a:r>
              <a:rPr lang="en-GB" sz="1800" b="1" dirty="0">
                <a:solidFill>
                  <a:srgbClr val="0C377B"/>
                </a:solidFill>
              </a:rPr>
              <a:t>Start of operation with e</a:t>
            </a:r>
            <a:r>
              <a:rPr lang="en-GB" sz="1800" b="1" baseline="30000" dirty="0">
                <a:solidFill>
                  <a:srgbClr val="0C377B"/>
                </a:solidFill>
              </a:rPr>
              <a:t>+</a:t>
            </a:r>
            <a:r>
              <a:rPr lang="en-GB" sz="1800" b="1" dirty="0">
                <a:solidFill>
                  <a:srgbClr val="0C377B"/>
                </a:solidFill>
              </a:rPr>
              <a:t> expected in 2026.</a:t>
            </a:r>
          </a:p>
          <a:p>
            <a:endParaRPr lang="en-GB" sz="1800" dirty="0">
              <a:solidFill>
                <a:srgbClr val="0C377B"/>
              </a:solidFill>
            </a:endParaRPr>
          </a:p>
        </p:txBody>
      </p:sp>
      <p:pic>
        <p:nvPicPr>
          <p:cNvPr id="3" name="Picture 2" descr="A room with pipes and wires&#10;&#10;Description automatically generated">
            <a:extLst>
              <a:ext uri="{FF2B5EF4-FFF2-40B4-BE49-F238E27FC236}">
                <a16:creationId xmlns:a16="http://schemas.microsoft.com/office/drawing/2014/main" id="{C71B4D42-A1B6-C3E1-CF14-299098FBABC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0236" y="908720"/>
            <a:ext cx="3550807" cy="2865852"/>
          </a:xfrm>
          <a:prstGeom prst="rect">
            <a:avLst/>
          </a:prstGeom>
        </p:spPr>
      </p:pic>
      <p:pic>
        <p:nvPicPr>
          <p:cNvPr id="11" name="Picture 10" descr="A computer screen shot of a computer&#10;&#10;Description automatically generated">
            <a:extLst>
              <a:ext uri="{FF2B5EF4-FFF2-40B4-BE49-F238E27FC236}">
                <a16:creationId xmlns:a16="http://schemas.microsoft.com/office/drawing/2014/main" id="{D3DD707F-D7E0-589C-90E0-2335488501E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7126" y="4664075"/>
            <a:ext cx="9791088" cy="193063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63F0C36-AE01-31DD-589B-8DDDB1336FEA}"/>
              </a:ext>
            </a:extLst>
          </p:cNvPr>
          <p:cNvSpPr txBox="1"/>
          <p:nvPr/>
        </p:nvSpPr>
        <p:spPr>
          <a:xfrm>
            <a:off x="333080" y="78761"/>
            <a:ext cx="1163918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/>
              <a:t>Status of PSI Positron Production experiment (P</a:t>
            </a:r>
            <a:r>
              <a:rPr lang="en-US" sz="4000" baseline="30000" dirty="0"/>
              <a:t>3</a:t>
            </a:r>
            <a:r>
              <a:rPr lang="en-US" sz="4000" dirty="0"/>
              <a:t>)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28385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378C7B6C-45CA-C309-DF34-653897CFF1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950" y="815194"/>
            <a:ext cx="5392349" cy="279618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6FD7587-BFC2-06A9-5527-AF2104CE56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2110" y="823257"/>
            <a:ext cx="5017053" cy="263963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161090E-65AA-1098-75C6-F3CBB298E3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2790" y="3801438"/>
            <a:ext cx="4936715" cy="305656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9CE8BCB-EE48-85D4-3A96-6CD0F67B959C}"/>
                  </a:ext>
                </a:extLst>
              </p:cNvPr>
              <p:cNvSpPr txBox="1"/>
              <p:nvPr/>
            </p:nvSpPr>
            <p:spPr>
              <a:xfrm>
                <a:off x="6091781" y="3233488"/>
                <a:ext cx="6097712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b="1" dirty="0"/>
                  <a:t>polarization transmission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GB" dirty="0"/>
                  <a:t>90% (Z),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GB" dirty="0"/>
                  <a:t>60%(W),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GB" dirty="0"/>
                  <a:t>15%(H) and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GB" dirty="0"/>
                  <a:t>0 (top) for different error seeds and lattices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9CE8BCB-EE48-85D4-3A96-6CD0F67B95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1781" y="3233488"/>
                <a:ext cx="6097712" cy="646331"/>
              </a:xfrm>
              <a:prstGeom prst="rect">
                <a:avLst/>
              </a:prstGeom>
              <a:blipFill>
                <a:blip r:embed="rId6"/>
                <a:stretch>
                  <a:fillRect l="-799" t="-4717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DA7893D6-60D4-BC05-AFF5-64489EF96EBE}"/>
              </a:ext>
            </a:extLst>
          </p:cNvPr>
          <p:cNvSpPr txBox="1"/>
          <p:nvPr/>
        </p:nvSpPr>
        <p:spPr>
          <a:xfrm>
            <a:off x="6091780" y="888501"/>
            <a:ext cx="244028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/>
              <a:t>booster errors assumed</a:t>
            </a:r>
            <a:endParaRPr lang="en-GB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AB20F00-EC36-4CD2-ACEB-5E0B72F6553C}"/>
              </a:ext>
            </a:extLst>
          </p:cNvPr>
          <p:cNvSpPr txBox="1"/>
          <p:nvPr/>
        </p:nvSpPr>
        <p:spPr>
          <a:xfrm>
            <a:off x="14778601" y="3556654"/>
            <a:ext cx="721320" cy="92333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Z. Duan, IHEP</a:t>
            </a:r>
            <a:endParaRPr lang="en-GB" dirty="0"/>
          </a:p>
        </p:txBody>
      </p:sp>
      <p:pic>
        <p:nvPicPr>
          <p:cNvPr id="10242" name="Picture 2" descr="Institute of High Energy Physics">
            <a:extLst>
              <a:ext uri="{FF2B5EF4-FFF2-40B4-BE49-F238E27FC236}">
                <a16:creationId xmlns:a16="http://schemas.microsoft.com/office/drawing/2014/main" id="{9CA5D7DF-63B9-246E-63DC-803817D6F4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6915" y="73124"/>
            <a:ext cx="2690098" cy="42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AD00AD4-58FB-9B6E-8216-21DB1A8F6B9B}"/>
              </a:ext>
            </a:extLst>
          </p:cNvPr>
          <p:cNvSpPr txBox="1"/>
          <p:nvPr/>
        </p:nvSpPr>
        <p:spPr>
          <a:xfrm>
            <a:off x="10718863" y="6488668"/>
            <a:ext cx="1443024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Z. Duan, IHEP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1ACEB051-5C58-4F9F-06DE-F560A773E50D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5091" t="10251"/>
          <a:stretch/>
        </p:blipFill>
        <p:spPr>
          <a:xfrm>
            <a:off x="443480" y="3659462"/>
            <a:ext cx="5113514" cy="3125414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2AAC1FC7-B024-289A-0B21-67D0F9E4A345}"/>
              </a:ext>
            </a:extLst>
          </p:cNvPr>
          <p:cNvSpPr txBox="1"/>
          <p:nvPr/>
        </p:nvSpPr>
        <p:spPr>
          <a:xfrm>
            <a:off x="5665" y="6488668"/>
            <a:ext cx="2085251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J. Heron et al., CERN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1" name="Picture 2" descr="CERN ATLAS experiment Particle physics Logo Science, science, blue, angle  png | PNGEgg">
            <a:extLst>
              <a:ext uri="{FF2B5EF4-FFF2-40B4-BE49-F238E27FC236}">
                <a16:creationId xmlns:a16="http://schemas.microsoft.com/office/drawing/2014/main" id="{413BCF94-C4C8-D818-F17B-797C4D8211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2102" y="-10847"/>
            <a:ext cx="763329" cy="646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6E47C0E8-BFD2-98EE-D940-42081CC73FE4}"/>
              </a:ext>
            </a:extLst>
          </p:cNvPr>
          <p:cNvSpPr txBox="1"/>
          <p:nvPr/>
        </p:nvSpPr>
        <p:spPr>
          <a:xfrm>
            <a:off x="5312802" y="5457623"/>
            <a:ext cx="3566845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476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2400" b="1" dirty="0">
                <a:solidFill>
                  <a:srgbClr val="FF0000"/>
                </a:solidFill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polarization preserved in the booster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DC12AD6-5E5E-4B76-B8DA-C371DD024A26}"/>
              </a:ext>
            </a:extLst>
          </p:cNvPr>
          <p:cNvSpPr txBox="1"/>
          <p:nvPr/>
        </p:nvSpPr>
        <p:spPr>
          <a:xfrm>
            <a:off x="1587656" y="2454968"/>
            <a:ext cx="3566845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476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2400" b="1" dirty="0">
                <a:solidFill>
                  <a:srgbClr val="FF0000"/>
                </a:solidFill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pre-polarized injection increases availability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9FED0D8-BFB9-3CA0-831D-A8F1AB663A40}"/>
              </a:ext>
            </a:extLst>
          </p:cNvPr>
          <p:cNvSpPr txBox="1"/>
          <p:nvPr/>
        </p:nvSpPr>
        <p:spPr>
          <a:xfrm>
            <a:off x="2656234" y="76949"/>
            <a:ext cx="779366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200" dirty="0"/>
              <a:t>injecting polarized pilot bunches ?</a:t>
            </a:r>
          </a:p>
        </p:txBody>
      </p:sp>
      <p:pic>
        <p:nvPicPr>
          <p:cNvPr id="18" name="Picture 17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8046D21E-77B5-0CE8-D2B4-FD1ACB7796D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6" y="43996"/>
            <a:ext cx="1667349" cy="563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1175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56D2FED-40E8-56FA-968D-45ACCE25A45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E1455C2-2D62-5063-F1B7-704BD255AD20}"/>
              </a:ext>
            </a:extLst>
          </p:cNvPr>
          <p:cNvSpPr txBox="1">
            <a:spLocks/>
          </p:cNvSpPr>
          <p:nvPr/>
        </p:nvSpPr>
        <p:spPr>
          <a:xfrm>
            <a:off x="1" y="85528"/>
            <a:ext cx="12301194" cy="1072088"/>
          </a:xfrm>
          <a:prstGeom prst="rect">
            <a:avLst/>
          </a:prstGeom>
        </p:spPr>
        <p:txBody>
          <a:bodyPr/>
          <a:lstStyle>
            <a:lvl1pPr algn="l" defTabSz="914377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dirty="0">
                <a:solidFill>
                  <a:srgbClr val="0F124A"/>
                </a:solidFill>
                <a:latin typeface="Arial"/>
              </a:rPr>
              <a:t>n</a:t>
            </a:r>
            <a:r>
              <a:rPr kumimoji="0" lang="fr-CH" sz="4000" b="0" i="0" u="none" strike="noStrike" kern="1200" cap="none" spc="0" normalizeH="0" baseline="0" noProof="0" dirty="0" err="1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onlinear</a:t>
            </a:r>
            <a:r>
              <a:rPr kumimoji="0" lang="fr-CH" sz="4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collimation – gift </a:t>
            </a:r>
            <a:r>
              <a:rPr kumimoji="0" lang="fr-CH" sz="4000" b="0" i="0" u="none" strike="noStrike" kern="1200" cap="none" spc="0" normalizeH="0" baseline="0" noProof="0" dirty="0" err="1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from</a:t>
            </a:r>
            <a:r>
              <a:rPr kumimoji="0" lang="fr-CH" sz="4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Spain to </a:t>
            </a:r>
            <a:r>
              <a:rPr kumimoji="0" lang="fr-CH" sz="4000" b="0" i="0" u="none" strike="noStrike" kern="1200" cap="none" spc="0" normalizeH="0" baseline="0" noProof="0" dirty="0" err="1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SuperKEKB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4FF4A0E-7F1C-30E8-7DED-E4E2A33EAA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601" y="3938035"/>
            <a:ext cx="2883003" cy="291996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CB77EB7-FBF6-FB57-7A10-3D332F9F36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281" y="883341"/>
            <a:ext cx="5629275" cy="277177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A901F01-9742-C0DF-F590-B649006864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9739" y="3661811"/>
            <a:ext cx="3457575" cy="7239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67526AB6-9CB6-C53B-3483-85C1F1054B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17712" y="900255"/>
            <a:ext cx="5442688" cy="3037779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7B9B84C8-B215-F5CF-29A8-8691B68789AB}"/>
              </a:ext>
            </a:extLst>
          </p:cNvPr>
          <p:cNvSpPr txBox="1"/>
          <p:nvPr/>
        </p:nvSpPr>
        <p:spPr>
          <a:xfrm>
            <a:off x="4644887" y="1011326"/>
            <a:ext cx="697627" cy="500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dirty="0"/>
              <a:t>2006</a:t>
            </a:r>
            <a:endParaRPr lang="en-GB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60D604C-3E17-06AA-C91E-E2EB88EB0E73}"/>
              </a:ext>
            </a:extLst>
          </p:cNvPr>
          <p:cNvSpPr txBox="1"/>
          <p:nvPr/>
        </p:nvSpPr>
        <p:spPr>
          <a:xfrm>
            <a:off x="11178772" y="1084471"/>
            <a:ext cx="697627" cy="500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dirty="0"/>
              <a:t>2024</a:t>
            </a:r>
            <a:endParaRPr lang="en-GB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C4FA12CC-68F8-2926-9B4C-F7754DEEB47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96923" y="4014809"/>
            <a:ext cx="3127513" cy="2721019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C53BE15F-2532-E87D-353C-32EC34EB44E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69687" y="3944730"/>
            <a:ext cx="3248025" cy="2657475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54479996-E4E6-9A11-70CB-7335842385E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453293" y="4603334"/>
            <a:ext cx="2738707" cy="1530223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C42E7F85-CEDD-C3A9-8038-4CE377532C7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15486" y="929016"/>
            <a:ext cx="2066925" cy="2286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FE196B1-F593-D6D6-8FF9-9D09CE83D666}"/>
              </a:ext>
            </a:extLst>
          </p:cNvPr>
          <p:cNvSpPr txBox="1"/>
          <p:nvPr/>
        </p:nvSpPr>
        <p:spPr>
          <a:xfrm rot="20683069">
            <a:off x="1451459" y="3068749"/>
            <a:ext cx="9749784" cy="1010213"/>
          </a:xfrm>
          <a:prstGeom prst="rect">
            <a:avLst/>
          </a:prstGeom>
          <a:solidFill>
            <a:srgbClr val="FFFF00">
              <a:alpha val="80000"/>
            </a:srgbClr>
          </a:solidFill>
        </p:spPr>
        <p:txBody>
          <a:bodyPr wrap="none" rtlCol="0">
            <a:spAutoFit/>
          </a:bodyPr>
          <a:lstStyle/>
          <a:p>
            <a:pPr algn="ctr">
              <a:lnSpc>
                <a:spcPts val="3700"/>
              </a:lnSpc>
            </a:pPr>
            <a:r>
              <a:rPr lang="en-US" sz="3000" dirty="0"/>
              <a:t>nonlinear collimation options for FCC-ee</a:t>
            </a:r>
            <a:r>
              <a:rPr lang="en-GB" sz="3000" dirty="0"/>
              <a:t> not yet studied </a:t>
            </a:r>
          </a:p>
          <a:p>
            <a:pPr algn="ctr">
              <a:lnSpc>
                <a:spcPts val="3700"/>
              </a:lnSpc>
            </a:pPr>
            <a:r>
              <a:rPr lang="en-GB" sz="3000" dirty="0"/>
              <a:t>– does Spain jump into the breach ?</a:t>
            </a:r>
          </a:p>
        </p:txBody>
      </p:sp>
      <p:pic>
        <p:nvPicPr>
          <p:cNvPr id="4" name="Picture 2" descr="AhfuLife Spanish Flag 5ft x 3ft for 12th October Decorations, 1pcs Large  Spain National Flags - Double Side with Brass Eyelets for Indoor and  Outdoor ...">
            <a:extLst>
              <a:ext uri="{FF2B5EF4-FFF2-40B4-BE49-F238E27FC236}">
                <a16:creationId xmlns:a16="http://schemas.microsoft.com/office/drawing/2014/main" id="{00038EDD-4868-DA7B-1953-D1D681909C7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0" t="28545"/>
          <a:stretch/>
        </p:blipFill>
        <p:spPr bwMode="auto">
          <a:xfrm>
            <a:off x="11161997" y="6287654"/>
            <a:ext cx="1066222" cy="570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1901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56D2FED-40E8-56FA-968D-45ACCE25A45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445C459-0F51-3A4A-EFEE-C7B9EB58B7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352" y="993489"/>
            <a:ext cx="6391275" cy="809625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FE1455C2-2D62-5063-F1B7-704BD255AD20}"/>
              </a:ext>
            </a:extLst>
          </p:cNvPr>
          <p:cNvSpPr txBox="1">
            <a:spLocks/>
          </p:cNvSpPr>
          <p:nvPr/>
        </p:nvSpPr>
        <p:spPr>
          <a:xfrm>
            <a:off x="247624" y="85528"/>
            <a:ext cx="12053570" cy="1072088"/>
          </a:xfrm>
          <a:prstGeom prst="rect">
            <a:avLst/>
          </a:prstGeom>
        </p:spPr>
        <p:txBody>
          <a:bodyPr/>
          <a:lstStyle>
            <a:lvl1pPr algn="l" defTabSz="914377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4000" b="0" i="0" u="none" strike="noStrike" kern="1200" cap="none" spc="0" normalizeH="0" baseline="0" noProof="0" dirty="0" err="1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past</a:t>
            </a:r>
            <a:r>
              <a:rPr kumimoji="0" lang="fr-CH" sz="4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</a:t>
            </a:r>
            <a:r>
              <a:rPr kumimoji="0" lang="fr-CH" sz="4000" b="0" i="0" u="none" strike="noStrike" kern="1200" cap="none" spc="0" normalizeH="0" baseline="0" noProof="0" dirty="0" err="1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Spanish</a:t>
            </a:r>
            <a:r>
              <a:rPr kumimoji="0" lang="fr-CH" sz="4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efforts &amp; expertise in </a:t>
            </a:r>
            <a:r>
              <a:rPr kumimoji="0" lang="fr-CH" sz="4000" b="0" i="0" u="none" strike="noStrike" kern="1200" cap="none" spc="0" normalizeH="0" baseline="0" noProof="0" dirty="0" err="1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collider</a:t>
            </a:r>
            <a:r>
              <a:rPr kumimoji="0" lang="fr-CH" sz="4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design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29D8B4F-27F8-B36F-7A37-B0984E33D3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827" y="1847459"/>
            <a:ext cx="6400800" cy="8953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76999DA-E6E0-8C0E-0023-AD6412792B35}"/>
              </a:ext>
            </a:extLst>
          </p:cNvPr>
          <p:cNvSpPr txBox="1"/>
          <p:nvPr/>
        </p:nvSpPr>
        <p:spPr>
          <a:xfrm>
            <a:off x="6096000" y="897524"/>
            <a:ext cx="697627" cy="500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dirty="0"/>
              <a:t>1992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00CEBB8-4147-AB34-C170-10AA389B0F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875" y="2861515"/>
            <a:ext cx="6438900" cy="381952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B100AD1-3EA2-86F4-B4BF-25DCAC96D3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85642" y="1139812"/>
            <a:ext cx="5267530" cy="138878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2C7E5AC-6DCE-5E80-321D-3347AA50DD88}"/>
              </a:ext>
            </a:extLst>
          </p:cNvPr>
          <p:cNvSpPr txBox="1"/>
          <p:nvPr/>
        </p:nvSpPr>
        <p:spPr>
          <a:xfrm>
            <a:off x="11311585" y="769539"/>
            <a:ext cx="697627" cy="500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dirty="0"/>
              <a:t>1993</a:t>
            </a:r>
            <a:endParaRPr lang="en-GB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941EEEC-3D9A-4EA1-F577-A0A4D3EC28A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85387" y="2682168"/>
            <a:ext cx="5267530" cy="4214024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A373779-8D9D-0777-95E0-FD504754AD4D}"/>
              </a:ext>
            </a:extLst>
          </p:cNvPr>
          <p:cNvSpPr txBox="1"/>
          <p:nvPr/>
        </p:nvSpPr>
        <p:spPr>
          <a:xfrm>
            <a:off x="11207728" y="3711856"/>
            <a:ext cx="697627" cy="500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dirty="0"/>
              <a:t>1996</a:t>
            </a:r>
            <a:endParaRPr lang="en-GB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53AD7D23-7B64-DC9D-31C2-59A7063C75C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896754" y="5242322"/>
            <a:ext cx="1258593" cy="1585941"/>
          </a:xfrm>
          <a:prstGeom prst="rect">
            <a:avLst/>
          </a:prstGeom>
        </p:spPr>
      </p:pic>
      <p:pic>
        <p:nvPicPr>
          <p:cNvPr id="3" name="Picture 2" descr="AhfuLife Spanish Flag 5ft x 3ft for 12th October Decorations, 1pcs Large  Spain National Flags - Double Side with Brass Eyelets for Indoor and  Outdoor ...">
            <a:extLst>
              <a:ext uri="{FF2B5EF4-FFF2-40B4-BE49-F238E27FC236}">
                <a16:creationId xmlns:a16="http://schemas.microsoft.com/office/drawing/2014/main" id="{8115D3D7-57B7-DEB2-E059-24B2F10AA65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0" t="28545"/>
          <a:stretch/>
        </p:blipFill>
        <p:spPr bwMode="auto">
          <a:xfrm>
            <a:off x="0" y="6115972"/>
            <a:ext cx="1387169" cy="742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85306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E4E43A7-8495-2434-1A98-EA4F9297736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itle 4">
            <a:extLst>
              <a:ext uri="{FF2B5EF4-FFF2-40B4-BE49-F238E27FC236}">
                <a16:creationId xmlns:a16="http://schemas.microsoft.com/office/drawing/2014/main" id="{D3693FFA-B592-A9F9-83BA-A78980B42F16}"/>
              </a:ext>
            </a:extLst>
          </p:cNvPr>
          <p:cNvSpPr txBox="1">
            <a:spLocks/>
          </p:cNvSpPr>
          <p:nvPr/>
        </p:nvSpPr>
        <p:spPr>
          <a:xfrm>
            <a:off x="247624" y="85528"/>
            <a:ext cx="12053570" cy="1072088"/>
          </a:xfrm>
          <a:prstGeom prst="rect">
            <a:avLst/>
          </a:prstGeom>
        </p:spPr>
        <p:txBody>
          <a:bodyPr/>
          <a:lstStyle>
            <a:lvl1pPr algn="l" defTabSz="914377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36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FCC-ee </a:t>
            </a:r>
            <a:r>
              <a:rPr kumimoji="0" lang="fr-CH" sz="3600" b="0" i="0" u="none" strike="noStrike" kern="1200" cap="none" spc="0" normalizeH="0" baseline="0" noProof="0" dirty="0" err="1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monochromatized</a:t>
            </a:r>
            <a:r>
              <a:rPr kumimoji="0" lang="fr-CH" sz="36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</a:t>
            </a:r>
            <a:r>
              <a:rPr kumimoji="0" lang="fr-CH" sz="3600" b="0" i="1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s</a:t>
            </a:r>
            <a:r>
              <a:rPr kumimoji="0" lang="fr-CH" sz="36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-</a:t>
            </a:r>
            <a:r>
              <a:rPr kumimoji="0" lang="fr-CH" sz="3600" b="0" i="0" u="none" strike="noStrike" kern="1200" cap="none" spc="0" normalizeH="0" baseline="0" noProof="0" dirty="0" err="1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channel</a:t>
            </a:r>
            <a:r>
              <a:rPr kumimoji="0" lang="fr-CH" sz="36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Higgs production</a:t>
            </a:r>
            <a:endParaRPr kumimoji="0" lang="en-US" sz="5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2256F19-3D99-D014-1D17-3210448F26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624" y="1083571"/>
            <a:ext cx="5848376" cy="313094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6C6548D-C212-6E3A-71E5-00324B0482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3924" y="4364838"/>
            <a:ext cx="4295775" cy="1695450"/>
          </a:xfrm>
          <a:prstGeom prst="rect">
            <a:avLst/>
          </a:prstGeom>
        </p:spPr>
      </p:pic>
      <p:pic>
        <p:nvPicPr>
          <p:cNvPr id="4" name="Picture 3" descr="AhfuLife Spanish Flag 5ft x 3ft for 12th October Decorations, 1pcs Large  Spain National Flags - Double Side with Brass Eyelets for Indoor and  Outdoor ...">
            <a:extLst>
              <a:ext uri="{FF2B5EF4-FFF2-40B4-BE49-F238E27FC236}">
                <a16:creationId xmlns:a16="http://schemas.microsoft.com/office/drawing/2014/main" id="{82B893E7-59AB-DB7C-EB77-46670F53A45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0" t="28545"/>
          <a:stretch/>
        </p:blipFill>
        <p:spPr bwMode="auto">
          <a:xfrm>
            <a:off x="0" y="6115972"/>
            <a:ext cx="1387169" cy="742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E99E9EE-B41D-BEA7-EA05-69D941A8D5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45350" y="879179"/>
            <a:ext cx="4213329" cy="5893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64057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E2ADA69-4295-4409-85C7-057EE9B1F7E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itle 4">
            <a:extLst>
              <a:ext uri="{FF2B5EF4-FFF2-40B4-BE49-F238E27FC236}">
                <a16:creationId xmlns:a16="http://schemas.microsoft.com/office/drawing/2014/main" id="{2AE7B185-44AB-8B9D-EF85-2537121E0BE8}"/>
              </a:ext>
            </a:extLst>
          </p:cNvPr>
          <p:cNvSpPr txBox="1">
            <a:spLocks/>
          </p:cNvSpPr>
          <p:nvPr/>
        </p:nvSpPr>
        <p:spPr>
          <a:xfrm>
            <a:off x="247624" y="85528"/>
            <a:ext cx="12053570" cy="1072088"/>
          </a:xfrm>
          <a:prstGeom prst="rect">
            <a:avLst/>
          </a:prstGeom>
        </p:spPr>
        <p:txBody>
          <a:bodyPr/>
          <a:lstStyle>
            <a:lvl1pPr algn="l" defTabSz="914377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36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FCC-ee </a:t>
            </a:r>
            <a:r>
              <a:rPr kumimoji="0" lang="fr-CH" sz="3600" b="0" i="0" u="none" strike="noStrike" kern="1200" cap="none" spc="0" normalizeH="0" baseline="0" noProof="0" dirty="0" err="1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monochromatization</a:t>
            </a:r>
            <a:r>
              <a:rPr kumimoji="0" lang="fr-CH" sz="36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</a:t>
            </a:r>
            <a:r>
              <a:rPr kumimoji="0" lang="fr-CH" sz="3600" b="0" i="0" u="none" strike="noStrike" kern="1200" cap="none" spc="0" normalizeH="0" baseline="0" noProof="0" dirty="0" err="1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optics</a:t>
            </a:r>
            <a:r>
              <a:rPr kumimoji="0" lang="fr-CH" sz="36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&amp; performance </a:t>
            </a:r>
            <a:endParaRPr kumimoji="0" lang="en-US" sz="5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0210304D-CAF0-33C1-8288-7DF2D58CCA98}"/>
              </a:ext>
            </a:extLst>
          </p:cNvPr>
          <p:cNvSpPr txBox="1">
            <a:spLocks/>
          </p:cNvSpPr>
          <p:nvPr/>
        </p:nvSpPr>
        <p:spPr>
          <a:xfrm>
            <a:off x="478000" y="1009250"/>
            <a:ext cx="5364000" cy="283411"/>
          </a:xfrm>
          <a:prstGeom prst="rect">
            <a:avLst/>
          </a:prstGeom>
        </p:spPr>
        <p:txBody>
          <a:bodyPr/>
          <a:lstStyle>
            <a:lvl1pPr marL="0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3992" indent="-323992" algn="l" defTabSz="914377" rtl="0" eaLnBrk="1" latinLnBrk="0" hangingPunct="1">
              <a:lnSpc>
                <a:spcPts val="1851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7984" indent="-323992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71976" indent="-323992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5968" indent="-323992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/>
              <a:t>M</a:t>
            </a:r>
            <a:r>
              <a:rPr lang="en-CH" sz="2000" dirty="0"/>
              <a:t>onochromatization at 125 GeV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B63AF2E-431C-0C22-3327-C457C4A44D32}"/>
                  </a:ext>
                </a:extLst>
              </p:cNvPr>
              <p:cNvSpPr txBox="1"/>
              <p:nvPr/>
            </p:nvSpPr>
            <p:spPr>
              <a:xfrm>
                <a:off x="927618" y="1483646"/>
                <a:ext cx="3009863" cy="5153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>
                  <a:lnSpc>
                    <a:spcPts val="3700"/>
                  </a:lnSpc>
                </a:pPr>
                <a:r>
                  <a:rPr lang="en-US" sz="1600" b="1" dirty="0">
                    <a:solidFill>
                      <a:schemeClr val="tx2"/>
                    </a:solidFill>
                  </a:rPr>
                  <a:t>create opposite-sign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b="1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1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𝑫</m:t>
                        </m:r>
                      </m:e>
                      <m:sub>
                        <m:r>
                          <a:rPr lang="en-US" sz="1600" b="1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en-US" sz="1600" b="1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1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𝒚</m:t>
                        </m:r>
                      </m:sub>
                      <m:sup>
                        <m:r>
                          <a:rPr lang="en-US" sz="1600" b="1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US" sz="16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  <m:r>
                      <a:rPr lang="en-US" sz="16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</m:oMath>
                </a14:m>
                <a:endParaRPr lang="en-GB" sz="1600" b="1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B63AF2E-431C-0C22-3327-C457C4A44D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7618" y="1483646"/>
                <a:ext cx="3009863" cy="515398"/>
              </a:xfrm>
              <a:prstGeom prst="rect">
                <a:avLst/>
              </a:prstGeom>
              <a:blipFill>
                <a:blip r:embed="rId2"/>
                <a:stretch>
                  <a:fillRect l="-1012" b="-941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Left Brace 5">
            <a:extLst>
              <a:ext uri="{FF2B5EF4-FFF2-40B4-BE49-F238E27FC236}">
                <a16:creationId xmlns:a16="http://schemas.microsoft.com/office/drawing/2014/main" id="{683D0791-3109-012D-40BF-268C29DCEDCB}"/>
              </a:ext>
            </a:extLst>
          </p:cNvPr>
          <p:cNvSpPr/>
          <p:nvPr/>
        </p:nvSpPr>
        <p:spPr>
          <a:xfrm>
            <a:off x="695163" y="1973423"/>
            <a:ext cx="268434" cy="3027781"/>
          </a:xfrm>
          <a:prstGeom prst="leftBrace">
            <a:avLst/>
          </a:prstGeom>
          <a:noFill/>
          <a:ln w="25400" cap="flat" cmpd="dbl" algn="ctr">
            <a:solidFill>
              <a:srgbClr val="00B05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  <a:sym typeface="Times New Roman"/>
            </a:endParaRPr>
          </a:p>
        </p:txBody>
      </p:sp>
      <p:sp>
        <p:nvSpPr>
          <p:cNvPr id="7" name="Left Brace 6">
            <a:extLst>
              <a:ext uri="{FF2B5EF4-FFF2-40B4-BE49-F238E27FC236}">
                <a16:creationId xmlns:a16="http://schemas.microsoft.com/office/drawing/2014/main" id="{E02DDB28-D9D7-3E6A-CF79-6404E5324DF9}"/>
              </a:ext>
            </a:extLst>
          </p:cNvPr>
          <p:cNvSpPr/>
          <p:nvPr/>
        </p:nvSpPr>
        <p:spPr>
          <a:xfrm>
            <a:off x="695163" y="5114016"/>
            <a:ext cx="268434" cy="1465358"/>
          </a:xfrm>
          <a:prstGeom prst="leftBrace">
            <a:avLst/>
          </a:prstGeom>
          <a:noFill/>
          <a:ln w="25400" cap="flat" cmpd="dbl" algn="ctr">
            <a:solidFill>
              <a:srgbClr val="0070C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  <a:sym typeface="Times New Roman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D9F0CAA-CC20-80D7-3477-50F50598DADC}"/>
              </a:ext>
            </a:extLst>
          </p:cNvPr>
          <p:cNvSpPr txBox="1"/>
          <p:nvPr/>
        </p:nvSpPr>
        <p:spPr>
          <a:xfrm>
            <a:off x="212160" y="3292366"/>
            <a:ext cx="61722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457200" hangingPunct="0"/>
            <a:r>
              <a:rPr lang="en-GB" altLang="fr-FR" sz="1600" b="1" i="1" kern="0" dirty="0">
                <a:solidFill>
                  <a:srgbClr val="00B050"/>
                </a:solidFill>
                <a:cs typeface="Times New Roman"/>
                <a:sym typeface="Times New Roman"/>
              </a:rPr>
              <a:t>D*</a:t>
            </a:r>
            <a:r>
              <a:rPr lang="en-GB" altLang="fr-FR" sz="1600" b="1" i="1" kern="0" baseline="-25000" dirty="0">
                <a:solidFill>
                  <a:srgbClr val="00B050"/>
                </a:solidFill>
                <a:cs typeface="Times New Roman"/>
                <a:sym typeface="Times New Roman"/>
              </a:rPr>
              <a:t>x</a:t>
            </a:r>
            <a:endParaRPr lang="en-US" sz="1600" kern="0" dirty="0">
              <a:solidFill>
                <a:srgbClr val="000000"/>
              </a:solidFill>
              <a:cs typeface="Times New Roman"/>
              <a:sym typeface="Times New Roman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9C773AD-9273-22DB-5C75-42BAB4882DCF}"/>
              </a:ext>
            </a:extLst>
          </p:cNvPr>
          <p:cNvSpPr txBox="1"/>
          <p:nvPr/>
        </p:nvSpPr>
        <p:spPr>
          <a:xfrm>
            <a:off x="191722" y="5833329"/>
            <a:ext cx="77187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457200" hangingPunct="0"/>
            <a:r>
              <a:rPr lang="en-GB" altLang="fr-FR" sz="1600" b="1" i="1" kern="0" dirty="0">
                <a:solidFill>
                  <a:srgbClr val="0000FF"/>
                </a:solidFill>
                <a:cs typeface="Times New Roman"/>
                <a:sym typeface="Times New Roman"/>
              </a:rPr>
              <a:t>D*</a:t>
            </a:r>
            <a:r>
              <a:rPr lang="en-GB" altLang="fr-FR" sz="1600" b="1" i="1" kern="0" baseline="-25000" dirty="0">
                <a:solidFill>
                  <a:srgbClr val="0000FF"/>
                </a:solidFill>
                <a:cs typeface="Times New Roman"/>
                <a:sym typeface="Times New Roman"/>
              </a:rPr>
              <a:t>y</a:t>
            </a:r>
            <a:endParaRPr lang="en-US" sz="1600" kern="0" dirty="0">
              <a:solidFill>
                <a:srgbClr val="000000"/>
              </a:solidFill>
              <a:cs typeface="Times New Roman"/>
              <a:sym typeface="Times New Roman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4A7BD8A-584F-4F76-D393-C98B3A5121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3597" y="3508670"/>
            <a:ext cx="3612629" cy="153545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514BCE0-90F7-5787-C55C-FFFF3950CF6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814"/>
          <a:stretch/>
        </p:blipFill>
        <p:spPr>
          <a:xfrm>
            <a:off x="963597" y="1972219"/>
            <a:ext cx="3612629" cy="156228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ED573D0-E855-54F5-81FF-54F96C2232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3597" y="5142686"/>
            <a:ext cx="3612629" cy="137712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EC98131-B41C-F16D-8D3D-C4B10DE24DD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72094" y="1580347"/>
            <a:ext cx="6124743" cy="411324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5E7A4E3-B121-B038-F033-D3E25F0A7DDE}"/>
              </a:ext>
            </a:extLst>
          </p:cNvPr>
          <p:cNvSpPr txBox="1"/>
          <p:nvPr/>
        </p:nvSpPr>
        <p:spPr>
          <a:xfrm>
            <a:off x="5091943" y="953482"/>
            <a:ext cx="7000456" cy="584775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</p:spPr>
        <p:txBody>
          <a:bodyPr wrap="square">
            <a:spAutoFit/>
          </a:bodyPr>
          <a:lstStyle/>
          <a:p>
            <a:pPr marL="0" marR="0" lvl="0" indent="0" defTabSz="457200" rtl="0" eaLnBrk="1" fontAlgn="auto" latinLnBrk="0" hangingPunct="0">
              <a:lnSpc>
                <a:spcPct val="100000"/>
              </a:lnSpc>
              <a:spcBef>
                <a:spcPts val="599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600" kern="0" dirty="0">
                <a:cs typeface="Arial" panose="020B0604020202020204" pitchFamily="34" charset="0"/>
                <a:sym typeface="Times New Roman"/>
              </a:rPr>
              <a:t>So far b</a:t>
            </a:r>
            <a:r>
              <a:rPr kumimoji="0" lang="en-US" altLang="zh-CN" sz="16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cs typeface="Arial" panose="020B0604020202020204" pitchFamily="34" charset="0"/>
                <a:sym typeface="Times New Roman"/>
              </a:rPr>
              <a:t>est</a:t>
            </a: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cs typeface="Arial" panose="020B0604020202020204" pitchFamily="34" charset="0"/>
                <a:sym typeface="Times New Roman"/>
              </a:rPr>
              <a:t> performance is obtained with </a:t>
            </a: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cs typeface="Arial" panose="020B0604020202020204" pitchFamily="34" charset="0"/>
                <a:sym typeface="Times New Roman"/>
              </a:rPr>
              <a:t>ttbar lattice </a:t>
            </a: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cs typeface="Arial" panose="020B0604020202020204" pitchFamily="34" charset="0"/>
                <a:sym typeface="Times New Roman"/>
              </a:rPr>
              <a:t>based </a:t>
            </a: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cs typeface="Arial" panose="020B0604020202020204" pitchFamily="34" charset="0"/>
                <a:sym typeface="Times New Roman"/>
              </a:rPr>
              <a:t>“mix” mode</a:t>
            </a: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cs typeface="Arial" panose="020B0604020202020204" pitchFamily="34" charset="0"/>
                <a:sym typeface="Times New Roman"/>
              </a:rPr>
              <a:t>, which reaches y</a:t>
            </a:r>
            <a:r>
              <a:rPr kumimoji="0" lang="en-US" altLang="zh-CN" sz="1600" b="0" i="0" u="none" strike="noStrike" kern="0" cap="none" spc="0" normalizeH="0" baseline="-25000" noProof="0" dirty="0">
                <a:ln>
                  <a:noFill/>
                </a:ln>
                <a:effectLst/>
                <a:uLnTx/>
                <a:uFillTx/>
                <a:cs typeface="Arial" panose="020B0604020202020204" pitchFamily="34" charset="0"/>
                <a:sym typeface="Times New Roman"/>
              </a:rPr>
              <a:t>e</a:t>
            </a: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cs typeface="Arial" panose="020B0604020202020204" pitchFamily="34" charset="0"/>
                <a:sym typeface="Times New Roman"/>
              </a:rPr>
              <a:t>&lt; 2.9*y</a:t>
            </a:r>
            <a:r>
              <a:rPr kumimoji="0" lang="en-US" altLang="zh-CN" sz="1600" b="0" i="0" u="none" strike="noStrike" kern="0" cap="none" spc="0" normalizeH="0" baseline="-25000" noProof="0" dirty="0">
                <a:ln>
                  <a:noFill/>
                </a:ln>
                <a:effectLst/>
                <a:uLnTx/>
                <a:uFillTx/>
                <a:cs typeface="Arial" panose="020B0604020202020204" pitchFamily="34" charset="0"/>
                <a:sym typeface="Times New Roman"/>
              </a:rPr>
              <a:t>e</a:t>
            </a: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cs typeface="Arial" panose="020B0604020202020204" pitchFamily="34" charset="0"/>
                <a:sym typeface="Times New Roman"/>
              </a:rPr>
              <a:t>(SM) in the Higgs-electron Yukawa coupling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cs typeface="Times New Roman"/>
              <a:sym typeface="Times New Roman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F36929F-C002-3497-9AC4-939ACDE74422}"/>
              </a:ext>
            </a:extLst>
          </p:cNvPr>
          <p:cNvSpPr txBox="1"/>
          <p:nvPr/>
        </p:nvSpPr>
        <p:spPr>
          <a:xfrm>
            <a:off x="5842000" y="6012464"/>
            <a:ext cx="4342856" cy="30777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1400" kern="0" dirty="0">
                <a:solidFill>
                  <a:prstClr val="black"/>
                </a:solidFill>
              </a:rPr>
              <a:t>A. Faus-Golfe, Z. Zhang, P. Raimondi, K. Oide, F. Z.</a:t>
            </a:r>
            <a:endParaRPr lang="en-GB" sz="1400" kern="0" dirty="0">
              <a:solidFill>
                <a:prstClr val="black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FFD433C-A828-7F9F-BB2D-C268334E69BE}"/>
              </a:ext>
            </a:extLst>
          </p:cNvPr>
          <p:cNvSpPr txBox="1"/>
          <p:nvPr/>
        </p:nvSpPr>
        <p:spPr>
          <a:xfrm rot="20683069">
            <a:off x="2412309" y="2785826"/>
            <a:ext cx="8132330" cy="1959191"/>
          </a:xfrm>
          <a:prstGeom prst="rect">
            <a:avLst/>
          </a:prstGeom>
          <a:solidFill>
            <a:srgbClr val="FFFF00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ctr">
              <a:lnSpc>
                <a:spcPts val="3700"/>
              </a:lnSpc>
            </a:pPr>
            <a:r>
              <a:rPr lang="en-US" sz="3000" dirty="0"/>
              <a:t>optional running mode for FCC-ee enabled by Spanish expertise; e- Yukawa coupling is “the main reason to build the FCC-ee” (prominent CMS physicist”)</a:t>
            </a:r>
            <a:endParaRPr lang="en-GB" sz="3000" dirty="0"/>
          </a:p>
        </p:txBody>
      </p:sp>
      <p:pic>
        <p:nvPicPr>
          <p:cNvPr id="17" name="Picture 16" descr="AhfuLife Spanish Flag 5ft x 3ft for 12th October Decorations, 1pcs Large  Spain National Flags - Double Side with Brass Eyelets for Indoor and  Outdoor ...">
            <a:extLst>
              <a:ext uri="{FF2B5EF4-FFF2-40B4-BE49-F238E27FC236}">
                <a16:creationId xmlns:a16="http://schemas.microsoft.com/office/drawing/2014/main" id="{800E1FCD-6AC9-E2FA-5867-91981052FAF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0" t="28545"/>
          <a:stretch/>
        </p:blipFill>
        <p:spPr bwMode="auto">
          <a:xfrm>
            <a:off x="10803252" y="0"/>
            <a:ext cx="1387169" cy="742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2733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E184EB2-6E63-CCDF-8082-A2C48AA9FDA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3F9DB69-DB22-E395-71E0-DF79BBC75DD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62726" y="161758"/>
            <a:ext cx="11017250" cy="1071563"/>
          </a:xfrm>
        </p:spPr>
        <p:txBody>
          <a:bodyPr/>
          <a:lstStyle/>
          <a:p>
            <a:r>
              <a:rPr kumimoji="0" lang="en-US" sz="4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j-ea"/>
                <a:cs typeface="Calibri" panose="020F0502020204030204" pitchFamily="34" charset="0"/>
              </a:rPr>
              <a:t>FCC-</a:t>
            </a:r>
            <a:r>
              <a:rPr kumimoji="0" lang="en-US" sz="400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ea typeface="+mj-ea"/>
                <a:cs typeface="Calibri" panose="020F0502020204030204" pitchFamily="34" charset="0"/>
              </a:rPr>
              <a:t>ee</a:t>
            </a:r>
            <a:r>
              <a:rPr kumimoji="0" lang="en-US" sz="4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j-ea"/>
                <a:cs typeface="Calibri" panose="020F0502020204030204" pitchFamily="34" charset="0"/>
              </a:rPr>
              <a:t> main machine parameters</a:t>
            </a:r>
            <a:endParaRPr lang="en-CH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1DEB619-E7F9-BF2A-9F64-6FFE66930DA8}"/>
              </a:ext>
            </a:extLst>
          </p:cNvPr>
          <p:cNvSpPr txBox="1"/>
          <p:nvPr/>
        </p:nvSpPr>
        <p:spPr>
          <a:xfrm>
            <a:off x="262726" y="6361773"/>
            <a:ext cx="877741" cy="27699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F. Gianotti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823F7640-B7E2-1512-DA4D-68F6F5EA96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0886240"/>
              </p:ext>
            </p:extLst>
          </p:nvPr>
        </p:nvGraphicFramePr>
        <p:xfrm>
          <a:off x="107132" y="870435"/>
          <a:ext cx="8102148" cy="5112378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30915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355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374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4399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93629">
                  <a:extLst>
                    <a:ext uri="{9D8B030D-6E8A-4147-A177-3AD203B41FA5}">
                      <a16:colId xmlns:a16="http://schemas.microsoft.com/office/drawing/2014/main" val="818795718"/>
                    </a:ext>
                  </a:extLst>
                </a:gridCol>
              </a:tblGrid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400" b="1" dirty="0">
                          <a:solidFill>
                            <a:schemeClr val="bg1"/>
                          </a:solidFill>
                        </a:rPr>
                        <a:t>Parameter</a:t>
                      </a:r>
                    </a:p>
                  </a:txBody>
                  <a:tcPr marL="68580" marR="68580" marT="34290" marB="3429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</a:rPr>
                        <a:t>Z</a:t>
                      </a: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</a:rPr>
                        <a:t>WW</a:t>
                      </a: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de-AT" sz="1400" b="1" dirty="0">
                          <a:solidFill>
                            <a:schemeClr val="bg1"/>
                          </a:solidFill>
                        </a:rPr>
                        <a:t>H</a:t>
                      </a:r>
                      <a:r>
                        <a:rPr lang="de-AT" sz="1400" b="1" baseline="0" dirty="0">
                          <a:solidFill>
                            <a:schemeClr val="bg1"/>
                          </a:solidFill>
                        </a:rPr>
                        <a:t> (ZH)</a:t>
                      </a:r>
                      <a:endParaRPr lang="de-AT" sz="1400" b="1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de-AT" sz="1400" b="1" dirty="0">
                          <a:solidFill>
                            <a:schemeClr val="bg1"/>
                          </a:solidFill>
                        </a:rPr>
                        <a:t>ttbar</a:t>
                      </a: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555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200" b="1" kern="1200" dirty="0">
                          <a:solidFill>
                            <a:schemeClr val="tx1"/>
                          </a:solidFill>
                        </a:rPr>
                        <a:t>beam energy [GeV]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en-US" sz="1400" b="1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45.6</a:t>
                      </a:r>
                      <a:endParaRPr kumimoji="0" lang="en-GB" sz="1400" b="1" kern="120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80</a:t>
                      </a:r>
                      <a:endParaRPr kumimoji="0" lang="en-GB" sz="1400" b="1" kern="120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de-AT" sz="1400" b="1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120</a:t>
                      </a:r>
                      <a:endParaRPr kumimoji="0" lang="de-AT" sz="1400" b="1" kern="120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de-AT" sz="1400" b="1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182.5</a:t>
                      </a:r>
                      <a:endParaRPr kumimoji="0" lang="de-AT" sz="1400" b="1" kern="120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55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0" lang="en-GB" sz="1200" b="1" kern="1200" dirty="0">
                          <a:solidFill>
                            <a:schemeClr val="tx1"/>
                          </a:solidFill>
                        </a:rPr>
                        <a:t>beam current [mA]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1270</a:t>
                      </a:r>
                      <a:endParaRPr kumimoji="0" lang="en-GB" sz="1400" b="1" kern="120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GB" sz="1400" b="1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137</a:t>
                      </a:r>
                      <a:endParaRPr kumimoji="0" lang="en-GB" sz="1400" b="1" kern="120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de-AT" sz="1400" b="1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26.7</a:t>
                      </a:r>
                      <a:endParaRPr kumimoji="0" lang="de-AT" sz="1400" b="1" kern="120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de-AT" sz="1400" b="1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4.9</a:t>
                      </a:r>
                      <a:endParaRPr kumimoji="0" lang="de-AT" sz="1400" b="1" kern="120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55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0" lang="en-US" sz="1200" b="1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number bunches/beam</a:t>
                      </a:r>
                      <a:endParaRPr kumimoji="0" lang="en-GB" sz="1200" b="1" kern="120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en-US" sz="1400" b="1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11200</a:t>
                      </a:r>
                      <a:endParaRPr kumimoji="0" lang="en-GB" sz="1400" b="1" kern="120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en-US" sz="1400" b="1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1780</a:t>
                      </a:r>
                      <a:endParaRPr kumimoji="0" lang="en-GB" sz="1400" b="1" kern="120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de-AT" sz="1400" b="1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440</a:t>
                      </a:r>
                      <a:endParaRPr kumimoji="0" lang="de-AT" sz="1400" b="1" kern="120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de-AT" sz="1400" b="1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60</a:t>
                      </a:r>
                      <a:endParaRPr kumimoji="0" lang="de-AT" sz="1400" b="1" kern="120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2529601"/>
                  </a:ext>
                </a:extLst>
              </a:tr>
              <a:tr h="19555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200" b="1" kern="1200" dirty="0">
                          <a:solidFill>
                            <a:schemeClr val="tx1"/>
                          </a:solidFill>
                        </a:rPr>
                        <a:t>bunch intensity  [10</a:t>
                      </a:r>
                      <a:r>
                        <a:rPr kumimoji="0" lang="en-GB" sz="1200" b="1" kern="1200" baseline="30000" dirty="0">
                          <a:solidFill>
                            <a:schemeClr val="tx1"/>
                          </a:solidFill>
                        </a:rPr>
                        <a:t>11</a:t>
                      </a:r>
                      <a:r>
                        <a:rPr kumimoji="0" lang="en-GB" sz="1200" b="1" kern="1200" dirty="0">
                          <a:solidFill>
                            <a:schemeClr val="tx1"/>
                          </a:solidFill>
                        </a:rPr>
                        <a:t>]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chemeClr val="tx1"/>
                          </a:solidFill>
                        </a:rPr>
                        <a:t>2.14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chemeClr val="tx1"/>
                          </a:solidFill>
                        </a:rPr>
                        <a:t>1.45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chemeClr val="tx1"/>
                          </a:solidFill>
                        </a:rPr>
                        <a:t>1.15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chemeClr val="tx1"/>
                          </a:solidFill>
                        </a:rPr>
                        <a:t>1.55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55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0" lang="en-GB" sz="1200" b="1" kern="1200" dirty="0">
                          <a:solidFill>
                            <a:schemeClr val="tx1"/>
                          </a:solidFill>
                        </a:rPr>
                        <a:t>SR</a:t>
                      </a:r>
                      <a:r>
                        <a:rPr kumimoji="0" lang="en-GB" sz="1200" b="1" kern="1200" baseline="0" dirty="0">
                          <a:solidFill>
                            <a:schemeClr val="tx1"/>
                          </a:solidFill>
                        </a:rPr>
                        <a:t> e</a:t>
                      </a:r>
                      <a:r>
                        <a:rPr kumimoji="0" lang="en-GB" sz="1200" b="1" kern="1200" dirty="0">
                          <a:solidFill>
                            <a:schemeClr val="tx1"/>
                          </a:solidFill>
                        </a:rPr>
                        <a:t>nergy loss / turn [GeV]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chemeClr val="tx1"/>
                          </a:solidFill>
                        </a:rPr>
                        <a:t>0.0394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chemeClr val="tx1"/>
                          </a:solidFill>
                        </a:rPr>
                        <a:t>0.374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chemeClr val="tx1"/>
                          </a:solidFill>
                        </a:rPr>
                        <a:t>1.89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chemeClr val="tx1"/>
                          </a:solidFill>
                        </a:rPr>
                        <a:t>10.4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55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0" lang="en-US" sz="1200" b="1" kern="1200" dirty="0">
                          <a:solidFill>
                            <a:schemeClr val="tx1"/>
                          </a:solidFill>
                        </a:rPr>
                        <a:t>total RF voltage 400/800 MHz [GV]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0.120/0</a:t>
                      </a:r>
                      <a:endParaRPr kumimoji="0" lang="en-GB" sz="1400" b="1" kern="120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1.0/0</a:t>
                      </a:r>
                      <a:endParaRPr kumimoji="0" lang="en-GB" sz="1400" b="1" kern="120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2.1/0</a:t>
                      </a:r>
                      <a:endParaRPr kumimoji="0" lang="en-GB" sz="1400" b="1" kern="120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2.1/9.4</a:t>
                      </a:r>
                      <a:endParaRPr kumimoji="0" lang="en-GB" sz="1400" b="1" kern="120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4200603"/>
                  </a:ext>
                </a:extLst>
              </a:tr>
              <a:tr h="1955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0" lang="en-GB" sz="1200" b="1" kern="1200" dirty="0">
                          <a:solidFill>
                            <a:schemeClr val="tx1"/>
                          </a:solidFill>
                        </a:rPr>
                        <a:t>long.</a:t>
                      </a:r>
                      <a:r>
                        <a:rPr kumimoji="0" lang="en-GB" sz="1200" b="1" kern="12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0" lang="en-GB" sz="1200" b="1" kern="1200" dirty="0">
                          <a:solidFill>
                            <a:schemeClr val="tx1"/>
                          </a:solidFill>
                        </a:rPr>
                        <a:t>damping time [turns]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chemeClr val="tx1"/>
                          </a:solidFill>
                        </a:rPr>
                        <a:t>1158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chemeClr val="tx1"/>
                          </a:solidFill>
                        </a:rPr>
                        <a:t>215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baseline="0" dirty="0">
                          <a:solidFill>
                            <a:schemeClr val="tx1"/>
                          </a:solidFill>
                        </a:rPr>
                        <a:t>64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chemeClr val="tx1"/>
                          </a:solidFill>
                        </a:rPr>
                        <a:t>18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3873614"/>
                  </a:ext>
                </a:extLst>
              </a:tr>
              <a:tr h="1955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200" b="1" kern="1200" dirty="0">
                          <a:solidFill>
                            <a:schemeClr val="tx1"/>
                          </a:solidFill>
                        </a:rPr>
                        <a:t>horizontal beta*</a:t>
                      </a:r>
                      <a:r>
                        <a:rPr kumimoji="0" lang="de-AT" sz="1200" b="1" kern="12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0" lang="en-GB" sz="1200" b="1" kern="1200" dirty="0">
                          <a:solidFill>
                            <a:schemeClr val="tx1"/>
                          </a:solidFill>
                        </a:rPr>
                        <a:t>[m]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kumimoji="0" lang="de-AT" sz="1400" b="1" kern="1200" dirty="0">
                          <a:solidFill>
                            <a:schemeClr val="tx1"/>
                          </a:solidFill>
                        </a:rPr>
                        <a:t>0.11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kumimoji="0" lang="de-AT" sz="1400" b="1" kern="1200" dirty="0">
                          <a:solidFill>
                            <a:schemeClr val="tx1"/>
                          </a:solidFill>
                        </a:rPr>
                        <a:t>0.2</a:t>
                      </a:r>
                      <a:endParaRPr kumimoji="0" lang="de-AT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400" b="1" kern="1200" dirty="0">
                          <a:solidFill>
                            <a:schemeClr val="tx1"/>
                          </a:solidFill>
                        </a:rPr>
                        <a:t>0.24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kumimoji="0" lang="en-US" sz="1400" b="1" kern="1200" dirty="0">
                          <a:solidFill>
                            <a:schemeClr val="tx1"/>
                          </a:solidFill>
                        </a:rPr>
                        <a:t>1.0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3994486"/>
                  </a:ext>
                </a:extLst>
              </a:tr>
              <a:tr h="1955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kern="1200" dirty="0">
                          <a:solidFill>
                            <a:schemeClr val="tx1"/>
                          </a:solidFill>
                        </a:rPr>
                        <a:t>vertical</a:t>
                      </a:r>
                      <a:r>
                        <a:rPr kumimoji="0" lang="en-US" sz="1200" b="1" kern="1200" baseline="0" dirty="0">
                          <a:solidFill>
                            <a:schemeClr val="tx1"/>
                          </a:solidFill>
                        </a:rPr>
                        <a:t> beta* [mm]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kumimoji="0" lang="en-US" sz="1400" b="1" kern="1200" dirty="0">
                          <a:solidFill>
                            <a:schemeClr val="tx1"/>
                          </a:solidFill>
                        </a:rPr>
                        <a:t>0.7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kumimoji="0" lang="de-AT" sz="1400" b="1" kern="1200" dirty="0">
                          <a:solidFill>
                            <a:schemeClr val="tx1"/>
                          </a:solidFill>
                        </a:rPr>
                        <a:t>1.0</a:t>
                      </a:r>
                      <a:endParaRPr kumimoji="0" lang="de-AT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kern="1200" dirty="0">
                          <a:solidFill>
                            <a:schemeClr val="tx1"/>
                          </a:solidFill>
                        </a:rPr>
                        <a:t>1.0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kumimoji="0" lang="en-US" sz="1400" b="1" kern="1200" dirty="0">
                          <a:solidFill>
                            <a:schemeClr val="tx1"/>
                          </a:solidFill>
                        </a:rPr>
                        <a:t>1.6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9530520"/>
                  </a:ext>
                </a:extLst>
              </a:tr>
              <a:tr h="1955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kern="1200" dirty="0">
                          <a:solidFill>
                            <a:schemeClr val="tx1"/>
                          </a:solidFill>
                        </a:rPr>
                        <a:t>horizontal geometric emittance</a:t>
                      </a:r>
                      <a:r>
                        <a:rPr kumimoji="0" lang="en-US" sz="1200" b="1" kern="1200" baseline="0" dirty="0">
                          <a:solidFill>
                            <a:schemeClr val="tx1"/>
                          </a:solidFill>
                        </a:rPr>
                        <a:t> [nm]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chemeClr val="tx1"/>
                          </a:solidFill>
                        </a:rPr>
                        <a:t>0.71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de-AT" sz="1400" b="1" kern="1200" dirty="0">
                          <a:solidFill>
                            <a:schemeClr val="tx1"/>
                          </a:solidFill>
                        </a:rPr>
                        <a:t>2.17</a:t>
                      </a:r>
                      <a:endParaRPr kumimoji="0" lang="de-AT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kern="1200" dirty="0">
                          <a:solidFill>
                            <a:schemeClr val="tx1"/>
                          </a:solidFill>
                        </a:rPr>
                        <a:t>0.71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chemeClr val="tx1"/>
                          </a:solidFill>
                        </a:rPr>
                        <a:t>1.59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3858396"/>
                  </a:ext>
                </a:extLst>
              </a:tr>
              <a:tr h="1955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kern="1200" dirty="0">
                          <a:solidFill>
                            <a:schemeClr val="tx1"/>
                          </a:solidFill>
                        </a:rPr>
                        <a:t>vertical geom. emittance [pm]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chemeClr val="tx1"/>
                          </a:solidFill>
                        </a:rPr>
                        <a:t>1.9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de-AT" sz="1400" b="1" kern="1200" dirty="0">
                          <a:solidFill>
                            <a:schemeClr val="tx1"/>
                          </a:solidFill>
                        </a:rPr>
                        <a:t>2.2</a:t>
                      </a:r>
                      <a:endParaRPr kumimoji="0" lang="de-AT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kern="1200" dirty="0">
                          <a:solidFill>
                            <a:schemeClr val="tx1"/>
                          </a:solidFill>
                        </a:rPr>
                        <a:t>1.4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chemeClr val="tx1"/>
                          </a:solidFill>
                        </a:rPr>
                        <a:t>1.6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4920261"/>
                  </a:ext>
                </a:extLst>
              </a:tr>
              <a:tr h="1955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vertical rms IP spot size [nm]</a:t>
                      </a:r>
                      <a:endParaRPr kumimoji="0" lang="en-GB" sz="1200" b="1" kern="120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36</a:t>
                      </a:r>
                      <a:endParaRPr kumimoji="0" lang="en-GB" sz="1400" b="1" kern="120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de-AT" sz="1400" b="1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47</a:t>
                      </a:r>
                      <a:endParaRPr kumimoji="0" lang="de-AT" sz="1400" b="1" kern="120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40</a:t>
                      </a:r>
                      <a:endParaRPr kumimoji="0" lang="en-GB" sz="1400" b="1" kern="120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51</a:t>
                      </a:r>
                      <a:endParaRPr kumimoji="0" lang="en-GB" sz="1400" b="1" kern="120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4449764"/>
                  </a:ext>
                </a:extLst>
              </a:tr>
              <a:tr h="1955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kern="1200" dirty="0">
                          <a:solidFill>
                            <a:schemeClr val="tx1"/>
                          </a:solidFill>
                        </a:rPr>
                        <a:t>beam-beam parameter x</a:t>
                      </a:r>
                      <a:r>
                        <a:rPr kumimoji="0" lang="en-US" sz="1200" b="1" kern="1200" baseline="-25000" dirty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kumimoji="0" lang="en-US" sz="1200" b="1" kern="1200" dirty="0">
                          <a:solidFill>
                            <a:schemeClr val="tx1"/>
                          </a:solidFill>
                        </a:rPr>
                        <a:t> / </a:t>
                      </a:r>
                      <a:r>
                        <a:rPr kumimoji="0" lang="en-US" sz="1200" b="1" kern="1200" dirty="0" err="1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kumimoji="0" lang="en-US" sz="1200" b="1" kern="1200" baseline="-25000" dirty="0" err="1">
                          <a:solidFill>
                            <a:schemeClr val="tx1"/>
                          </a:solidFill>
                        </a:rPr>
                        <a:t>y</a:t>
                      </a:r>
                      <a:endParaRPr kumimoji="0" lang="en-GB" sz="1200" b="1" kern="1200" baseline="-250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chemeClr val="tx1"/>
                          </a:solidFill>
                        </a:rPr>
                        <a:t>0.002/0.0973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de-AT" sz="1400" b="1" kern="1200" dirty="0">
                          <a:solidFill>
                            <a:schemeClr val="tx1"/>
                          </a:solidFill>
                        </a:rPr>
                        <a:t>0.013/0.128</a:t>
                      </a:r>
                      <a:endParaRPr kumimoji="0" lang="de-AT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kern="1200" dirty="0">
                          <a:solidFill>
                            <a:schemeClr val="tx1"/>
                          </a:solidFill>
                        </a:rPr>
                        <a:t>0.010/0.088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chemeClr val="tx1"/>
                          </a:solidFill>
                        </a:rPr>
                        <a:t>0.073/0.134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3805163"/>
                  </a:ext>
                </a:extLst>
              </a:tr>
              <a:tr h="1955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rms bunch length </a:t>
                      </a:r>
                      <a:r>
                        <a:rPr kumimoji="0" lang="en-US" sz="1200" b="1" kern="1200" dirty="0">
                          <a:solidFill>
                            <a:schemeClr val="tx1"/>
                          </a:solidFill>
                        </a:rPr>
                        <a:t>with SR / </a:t>
                      </a:r>
                      <a:r>
                        <a:rPr kumimoji="0" lang="en-US" sz="1200" b="1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BS [mm]</a:t>
                      </a:r>
                      <a:endParaRPr kumimoji="0" lang="en-GB" sz="1200" b="1" kern="120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chemeClr val="tx1"/>
                          </a:solidFill>
                        </a:rPr>
                        <a:t>5.6 / </a:t>
                      </a:r>
                      <a:r>
                        <a:rPr kumimoji="0" lang="en-US" sz="1400" b="1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15.5</a:t>
                      </a:r>
                      <a:endParaRPr kumimoji="0" lang="en-GB" sz="1400" b="1" kern="120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de-AT" sz="1400" b="1" kern="1200" dirty="0">
                          <a:solidFill>
                            <a:schemeClr val="tx1"/>
                          </a:solidFill>
                        </a:rPr>
                        <a:t>3.5 / </a:t>
                      </a:r>
                      <a:r>
                        <a:rPr kumimoji="0" lang="de-AT" sz="1400" b="1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5.4</a:t>
                      </a:r>
                      <a:endParaRPr kumimoji="0" lang="de-AT" sz="1400" b="1" kern="120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kern="1200" dirty="0">
                          <a:solidFill>
                            <a:schemeClr val="tx1"/>
                          </a:solidFill>
                        </a:rPr>
                        <a:t>3.4 / </a:t>
                      </a:r>
                      <a:r>
                        <a:rPr kumimoji="0" lang="en-US" sz="1400" b="1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4.7</a:t>
                      </a:r>
                      <a:endParaRPr kumimoji="0" lang="en-GB" sz="1400" b="1" kern="120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chemeClr val="tx1"/>
                          </a:solidFill>
                        </a:rPr>
                        <a:t>1.8 / </a:t>
                      </a:r>
                      <a:r>
                        <a:rPr kumimoji="0" lang="en-US" sz="1400" b="1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2.</a:t>
                      </a:r>
                      <a:r>
                        <a:rPr kumimoji="0" lang="en-GB" sz="1400" b="1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2</a:t>
                      </a:r>
                      <a:endParaRPr kumimoji="0" lang="en-GB" sz="1400" b="1" kern="120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6397388"/>
                  </a:ext>
                </a:extLst>
              </a:tr>
              <a:tr h="1955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0" lang="en-US" sz="1200" b="1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luminosity per IP [10</a:t>
                      </a:r>
                      <a:r>
                        <a:rPr kumimoji="0" lang="en-US" sz="1200" b="1" kern="1200" baseline="300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34</a:t>
                      </a:r>
                      <a:r>
                        <a:rPr kumimoji="0" lang="en-US" sz="1200" b="1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 cm</a:t>
                      </a:r>
                      <a:r>
                        <a:rPr kumimoji="0" lang="en-US" sz="1200" b="1" kern="1200" baseline="300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-2</a:t>
                      </a:r>
                      <a:r>
                        <a:rPr kumimoji="0" lang="en-US" sz="1200" b="1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s</a:t>
                      </a:r>
                      <a:r>
                        <a:rPr kumimoji="0" lang="en-US" sz="1200" b="1" kern="1200" baseline="300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-1</a:t>
                      </a:r>
                      <a:r>
                        <a:rPr kumimoji="0" lang="en-US" sz="1200" b="1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]</a:t>
                      </a:r>
                      <a:endParaRPr kumimoji="0" lang="en-GB" sz="1200" b="1" kern="120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140</a:t>
                      </a:r>
                      <a:endParaRPr kumimoji="0" lang="en-GB" sz="1400" b="1" kern="120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20</a:t>
                      </a:r>
                      <a:endParaRPr kumimoji="0" lang="en-GB" sz="1400" b="1" kern="120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≥5.0</a:t>
                      </a:r>
                      <a:endParaRPr kumimoji="0" lang="en-GB" sz="1400" b="1" kern="120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1.25</a:t>
                      </a:r>
                      <a:endParaRPr kumimoji="0" lang="en-GB" sz="1400" b="1" kern="120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94538425"/>
                  </a:ext>
                </a:extLst>
              </a:tr>
              <a:tr h="319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0" lang="en-US" sz="1200" b="1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total integrated luminosity / IP / year [ab</a:t>
                      </a:r>
                      <a:r>
                        <a:rPr kumimoji="0" lang="en-US" sz="1200" b="1" kern="1200" baseline="300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-1</a:t>
                      </a:r>
                      <a:r>
                        <a:rPr kumimoji="0" lang="en-US" sz="1200" b="1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/</a:t>
                      </a:r>
                      <a:r>
                        <a:rPr kumimoji="0" lang="en-US" sz="1200" b="1" kern="12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yr</a:t>
                      </a:r>
                      <a:r>
                        <a:rPr kumimoji="0" lang="en-US" sz="1200" b="1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]</a:t>
                      </a:r>
                      <a:endParaRPr kumimoji="0" lang="en-GB" sz="1200" b="1" kern="120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17</a:t>
                      </a:r>
                      <a:endParaRPr kumimoji="0" lang="en-GB" sz="1400" b="1" kern="120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2.4</a:t>
                      </a:r>
                      <a:endParaRPr kumimoji="0" lang="en-GB" sz="1400" b="1" kern="120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0.6</a:t>
                      </a:r>
                      <a:endParaRPr kumimoji="0" lang="en-GB" sz="1400" b="1" kern="120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0.15</a:t>
                      </a:r>
                      <a:endParaRPr kumimoji="0" lang="en-GB" sz="1400" b="1" kern="120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3034531"/>
                  </a:ext>
                </a:extLst>
              </a:tr>
              <a:tr h="1955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0" lang="en-US" sz="1200" b="1" kern="1200" dirty="0">
                          <a:solidFill>
                            <a:schemeClr val="tx1"/>
                          </a:solidFill>
                        </a:rPr>
                        <a:t>beam lifetime rad Bhabha + BS [min]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chemeClr val="tx1"/>
                          </a:solidFill>
                        </a:rPr>
                        <a:t>15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baseline="0" dirty="0">
                          <a:solidFill>
                            <a:schemeClr val="tx1"/>
                          </a:solidFill>
                        </a:rPr>
                        <a:t>12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chemeClr val="tx1"/>
                          </a:solidFill>
                        </a:rPr>
                        <a:t>12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chemeClr val="tx1"/>
                          </a:solidFill>
                        </a:rPr>
                        <a:t>11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2015532"/>
                  </a:ext>
                </a:extLst>
              </a:tr>
            </a:tbl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298A1906-AA6D-6EC9-2825-F15FDE41113C}"/>
              </a:ext>
            </a:extLst>
          </p:cNvPr>
          <p:cNvSpPr txBox="1"/>
          <p:nvPr/>
        </p:nvSpPr>
        <p:spPr>
          <a:xfrm>
            <a:off x="8279765" y="2794465"/>
            <a:ext cx="3839086" cy="286854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14400">
              <a:lnSpc>
                <a:spcPct val="150000"/>
              </a:lnSpc>
              <a:buClr>
                <a:srgbClr val="0000FF"/>
              </a:buClr>
              <a:defRPr/>
            </a:pPr>
            <a:r>
              <a:rPr kumimoji="0" lang="en-GB" sz="1400" b="1" i="0" u="sng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Improvements:</a:t>
            </a:r>
          </a:p>
          <a:p>
            <a:pPr marL="285750" indent="-285750" defTabSz="914400">
              <a:lnSpc>
                <a:spcPct val="150000"/>
              </a:lnSpc>
              <a:buClr>
                <a:srgbClr val="0000FF"/>
              </a:buClr>
              <a:buFont typeface="Wingdings" pitchFamily="2" charset="2"/>
              <a:buChar char="q"/>
              <a:defRPr/>
            </a:pPr>
            <a:r>
              <a:rPr kumimoji="0" lang="en-GB" sz="140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x</a:t>
            </a:r>
            <a:r>
              <a:rPr kumimoji="0" lang="en-CH" sz="140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10-50 on all EW observables</a:t>
            </a:r>
            <a:endParaRPr lang="en-CH" sz="1400" dirty="0">
              <a:solidFill>
                <a:srgbClr val="0F124A"/>
              </a:solidFill>
              <a:latin typeface="Arial"/>
            </a:endParaRPr>
          </a:p>
          <a:p>
            <a:pPr marL="285750" indent="-285750" defTabSz="914400">
              <a:lnSpc>
                <a:spcPct val="150000"/>
              </a:lnSpc>
              <a:buClr>
                <a:srgbClr val="0000FF"/>
              </a:buClr>
              <a:buFont typeface="Wingdings" pitchFamily="2" charset="2"/>
              <a:buChar char="q"/>
              <a:defRPr/>
            </a:pPr>
            <a:r>
              <a:rPr kumimoji="0" lang="en-CH" sz="140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up to x 10 on Higgs coupling </a:t>
            </a:r>
            <a:r>
              <a:rPr kumimoji="0" lang="en-CH" sz="140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(model-indep.) </a:t>
            </a:r>
            <a:r>
              <a:rPr kumimoji="0" lang="en-CH" sz="140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measurements over HL-LHC</a:t>
            </a:r>
            <a:r>
              <a:rPr kumimoji="0" lang="en-CH" sz="140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endParaRPr kumimoji="0" lang="en-US" sz="140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Tx/>
              <a:buFont typeface="Wingdings" pitchFamily="2" charset="2"/>
              <a:buChar char="q"/>
              <a:tabLst/>
              <a:defRPr/>
            </a:pPr>
            <a:r>
              <a:rPr kumimoji="0" lang="en-CH" sz="140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x10 Belle II statistics for b, c, τ </a:t>
            </a:r>
            <a:endParaRPr kumimoji="0" lang="en-CH" sz="140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Tx/>
              <a:buFont typeface="Wingdings" pitchFamily="2" charset="2"/>
              <a:buChar char="q"/>
              <a:tabLst/>
              <a:defRPr/>
            </a:pPr>
            <a:r>
              <a:rPr kumimoji="0" lang="en-CH" sz="140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indirect discovery potential up to ~ 70 TeV</a:t>
            </a:r>
            <a:endParaRPr kumimoji="0" lang="en-CH" sz="140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Tx/>
              <a:buFont typeface="Wingdings" pitchFamily="2" charset="2"/>
              <a:buChar char="q"/>
              <a:tabLst/>
              <a:defRPr/>
            </a:pPr>
            <a:r>
              <a:rPr kumimoji="0" lang="en-CH" sz="140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direct discovery potential for feebly-interacting particles over 5-100 GeV mass range</a:t>
            </a:r>
            <a:endParaRPr kumimoji="0" lang="en-CH" sz="140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C0B310A-600B-9BE5-321E-2037B157B010}"/>
              </a:ext>
            </a:extLst>
          </p:cNvPr>
          <p:cNvSpPr txBox="1"/>
          <p:nvPr/>
        </p:nvSpPr>
        <p:spPr>
          <a:xfrm>
            <a:off x="8281097" y="813383"/>
            <a:ext cx="3982720" cy="181588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Design and parameters to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maximise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 luminosity </a:t>
            </a:r>
            <a:r>
              <a:rPr lang="en-US" sz="1400" b="1" dirty="0">
                <a:latin typeface="Arial"/>
              </a:rPr>
              <a:t>at all working points: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allow for 50 MW synchrotron radiation per beam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400" dirty="0">
                <a:latin typeface="Arial"/>
              </a:rPr>
              <a:t>Independent vacuum systems for electrons and positrons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700" dirty="0">
                <a:latin typeface="Arial"/>
              </a:rPr>
              <a:t>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400" dirty="0">
                <a:latin typeface="Arial"/>
              </a:rPr>
              <a:t>full energy booster ring with top-up injection, collider permanent in collision mode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E78119C-71F4-1C13-2E03-FC353659E6D4}"/>
              </a:ext>
            </a:extLst>
          </p:cNvPr>
          <p:cNvSpPr/>
          <p:nvPr/>
        </p:nvSpPr>
        <p:spPr>
          <a:xfrm>
            <a:off x="8279764" y="5771906"/>
            <a:ext cx="3912236" cy="94322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Up to 4 interaction points 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  <a:sym typeface="Wingdings" pitchFamily="2" charset="2"/>
              </a:rPr>
              <a:t> robustness, statistics,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  <a:sym typeface="Wingdings" pitchFamily="2" charset="2"/>
              </a:rPr>
              <a:t>p</a:t>
            </a:r>
            <a:r>
              <a:rPr kumimoji="0" lang="en-CH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  <a:sym typeface="Wingdings" pitchFamily="2" charset="2"/>
              </a:rPr>
              <a:t>ossibility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  <a:sym typeface="Wingdings" pitchFamily="2" charset="2"/>
              </a:rPr>
              <a:t>o</a:t>
            </a:r>
            <a:r>
              <a:rPr kumimoji="0" lang="en-CH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  <a:sym typeface="Wingdings" pitchFamily="2" charset="2"/>
              </a:rPr>
              <a:t>f specialised detectors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  <a:sym typeface="Wingdings" pitchFamily="2" charset="2"/>
              </a:rPr>
              <a:t>to</a:t>
            </a:r>
            <a:r>
              <a:rPr lang="en-CH" sz="1400" dirty="0">
                <a:latin typeface="Arial"/>
                <a:sym typeface="Wingdings" pitchFamily="2" charset="2"/>
              </a:rPr>
              <a:t> </a:t>
            </a:r>
            <a:r>
              <a:rPr kumimoji="0" lang="en-CH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  <a:sym typeface="Wingdings" pitchFamily="2" charset="2"/>
              </a:rPr>
              <a:t>maximise physics </a:t>
            </a:r>
            <a:endParaRPr kumimoji="0" lang="en-CH" sz="1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386FFB3-7609-FAFA-B1F1-91E7F9E85061}"/>
              </a:ext>
            </a:extLst>
          </p:cNvPr>
          <p:cNvSpPr txBox="1"/>
          <p:nvPr/>
        </p:nvSpPr>
        <p:spPr>
          <a:xfrm>
            <a:off x="5872951" y="6143422"/>
            <a:ext cx="818715" cy="505952"/>
          </a:xfrm>
          <a:prstGeom prst="rect">
            <a:avLst/>
          </a:prstGeom>
          <a:solidFill>
            <a:srgbClr val="C00000"/>
          </a:solidFill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0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 years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0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 x 10</a:t>
            </a:r>
            <a:r>
              <a:rPr kumimoji="0" lang="en-CH" sz="105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6</a:t>
            </a:r>
            <a:r>
              <a:rPr kumimoji="0" lang="en-CH" sz="10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H 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DFEE8B2-BF9C-CE41-74EA-1FF1FBBED3BD}"/>
              </a:ext>
            </a:extLst>
          </p:cNvPr>
          <p:cNvSpPr txBox="1"/>
          <p:nvPr/>
        </p:nvSpPr>
        <p:spPr>
          <a:xfrm>
            <a:off x="7060470" y="6154024"/>
            <a:ext cx="743242" cy="484748"/>
          </a:xfrm>
          <a:prstGeom prst="rect">
            <a:avLst/>
          </a:prstGeom>
          <a:solidFill>
            <a:srgbClr val="C00000"/>
          </a:solidFill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0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5 years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0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 x 10</a:t>
            </a:r>
            <a:r>
              <a:rPr kumimoji="0" lang="en-CH" sz="105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6</a:t>
            </a:r>
            <a:r>
              <a:rPr kumimoji="0" lang="en-CH" sz="10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tt pairs 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237BC17-8BBA-8CA0-3527-E7E8A371A121}"/>
              </a:ext>
            </a:extLst>
          </p:cNvPr>
          <p:cNvSpPr txBox="1"/>
          <p:nvPr/>
        </p:nvSpPr>
        <p:spPr>
          <a:xfrm>
            <a:off x="4685432" y="6154024"/>
            <a:ext cx="818715" cy="484748"/>
          </a:xfrm>
          <a:prstGeom prst="rect">
            <a:avLst/>
          </a:prstGeom>
          <a:solidFill>
            <a:srgbClr val="C00000"/>
          </a:solidFill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0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 years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0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&gt; 10</a:t>
            </a:r>
            <a:r>
              <a:rPr kumimoji="0" lang="en-CH" sz="105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8</a:t>
            </a:r>
            <a:r>
              <a:rPr kumimoji="0" lang="en-CH" sz="10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WW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0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LEP x 10</a:t>
            </a:r>
            <a:r>
              <a:rPr kumimoji="0" lang="en-CH" sz="105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485EB8E-3EFC-AE31-CB99-D080A6D7A2C8}"/>
              </a:ext>
            </a:extLst>
          </p:cNvPr>
          <p:cNvSpPr txBox="1"/>
          <p:nvPr/>
        </p:nvSpPr>
        <p:spPr>
          <a:xfrm>
            <a:off x="3497913" y="6154024"/>
            <a:ext cx="818715" cy="484748"/>
          </a:xfrm>
          <a:prstGeom prst="rect">
            <a:avLst/>
          </a:prstGeom>
          <a:solidFill>
            <a:srgbClr val="C00000"/>
          </a:solidFill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0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 years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0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5 x 10</a:t>
            </a:r>
            <a:r>
              <a:rPr kumimoji="0" lang="en-CH" sz="105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12</a:t>
            </a:r>
            <a:r>
              <a:rPr kumimoji="0" lang="en-CH" sz="10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Z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0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LEP x 10</a:t>
            </a:r>
            <a:r>
              <a:rPr kumimoji="0" lang="en-CH" sz="105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6586035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E04B29C0-DB83-B742-875F-7DFA6FFF8ED1}"/>
              </a:ext>
            </a:extLst>
          </p:cNvPr>
          <p:cNvSpPr txBox="1"/>
          <p:nvPr/>
        </p:nvSpPr>
        <p:spPr>
          <a:xfrm>
            <a:off x="11316595" y="6514499"/>
            <a:ext cx="818814" cy="27699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F. Gianotti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TextBox 15">
            <a:extLst>
              <a:ext uri="{FF2B5EF4-FFF2-40B4-BE49-F238E27FC236}">
                <a16:creationId xmlns:a16="http://schemas.microsoft.com/office/drawing/2014/main" id="{797B9D5F-88F5-F32F-73CB-3D4547E7AC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511" y="5362363"/>
            <a:ext cx="6869188" cy="147732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Formidable challenges: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546A"/>
              </a:buClr>
              <a:buSzTx/>
              <a:buFont typeface="Wingdings" pitchFamily="2" charset="2"/>
              <a:buChar char="q"/>
              <a:tabLst/>
              <a:defRPr/>
            </a:pPr>
            <a:r>
              <a:rPr kumimoji="0" lang="en-US" alt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007742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alt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high-field superconducting magnets</a:t>
            </a:r>
            <a:r>
              <a:rPr kumimoji="0" lang="en-US" alt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</a:t>
            </a:r>
            <a:r>
              <a:rPr kumimoji="0" lang="en-US" alt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alt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14 - 20 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546A"/>
              </a:buClr>
              <a:buSzTx/>
              <a:buFont typeface="Wingdings" pitchFamily="2" charset="2"/>
              <a:buChar char="q"/>
              <a:tabLst/>
              <a:defRPr/>
            </a:pPr>
            <a:r>
              <a:rPr kumimoji="0" lang="en-US" alt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power load </a:t>
            </a:r>
            <a:r>
              <a:rPr kumimoji="0" lang="en-US" alt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 arcs from </a:t>
            </a:r>
            <a:r>
              <a:rPr kumimoji="0" lang="en-US" alt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synchrotron radiation</a:t>
            </a:r>
            <a:r>
              <a:rPr kumimoji="0" lang="en-US" alt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</a:t>
            </a:r>
            <a:r>
              <a:rPr kumimoji="0" lang="en-US" alt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4 MW </a:t>
            </a:r>
            <a:r>
              <a:rPr kumimoji="0" lang="en-US" alt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itchFamily="2" charset="2"/>
              </a:rPr>
              <a:t> cryogenics,</a:t>
            </a:r>
            <a:r>
              <a:rPr kumimoji="0" lang="en-US" alt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vacuum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546A"/>
              </a:buClr>
              <a:buSzTx/>
              <a:buFont typeface="Wingdings" pitchFamily="2" charset="2"/>
              <a:buChar char="q"/>
              <a:tabLst/>
              <a:defRPr/>
            </a:pPr>
            <a:r>
              <a:rPr kumimoji="0" lang="en-US" alt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alt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stored beam energy</a:t>
            </a:r>
            <a:r>
              <a:rPr kumimoji="0" lang="en-US" alt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</a:t>
            </a:r>
            <a:r>
              <a:rPr kumimoji="0" lang="en-US" alt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~ 9 GJ </a:t>
            </a:r>
            <a:r>
              <a:rPr kumimoji="0" lang="en-US" alt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itchFamily="2" charset="2"/>
              </a:rPr>
              <a:t> machine protection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546A"/>
              </a:buClr>
              <a:buSzTx/>
              <a:buFont typeface="Wingdings" pitchFamily="2" charset="2"/>
              <a:buChar char="q"/>
              <a:tabLst/>
              <a:defRPr/>
            </a:pPr>
            <a:r>
              <a:rPr kumimoji="0" lang="en-US" alt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itchFamily="2" charset="2"/>
              </a:rPr>
              <a:t> </a:t>
            </a:r>
            <a:r>
              <a:rPr kumimoji="0" lang="en-US" alt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pile-up</a:t>
            </a:r>
            <a:r>
              <a:rPr kumimoji="0" lang="en-US" alt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alt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 the detectors: ~</a:t>
            </a:r>
            <a:r>
              <a:rPr kumimoji="0" lang="en-US" alt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1000 events</a:t>
            </a:r>
            <a:r>
              <a:rPr kumimoji="0" lang="en-US" alt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/</a:t>
            </a:r>
            <a:r>
              <a:rPr kumimoji="0" lang="en-US" altLang="en-US" sz="15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xing</a:t>
            </a:r>
            <a:endParaRPr kumimoji="0" lang="en-US" altLang="en-US" sz="15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546A"/>
              </a:buClr>
              <a:buSzTx/>
              <a:buFont typeface="Wingdings" pitchFamily="2" charset="2"/>
              <a:buChar char="q"/>
              <a:tabLst/>
              <a:defRPr/>
            </a:pPr>
            <a:r>
              <a:rPr kumimoji="0" lang="en-US" alt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energy consumption</a:t>
            </a:r>
            <a:r>
              <a:rPr kumimoji="0" lang="en-US" alt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</a:t>
            </a:r>
            <a:r>
              <a:rPr kumimoji="0" lang="en-US" alt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 </a:t>
            </a:r>
            <a:r>
              <a:rPr kumimoji="0" lang="en-US" altLang="en-US" sz="1500" b="0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TWh</a:t>
            </a:r>
            <a:r>
              <a:rPr kumimoji="0" lang="en-US" alt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/year </a:t>
            </a:r>
            <a:r>
              <a:rPr kumimoji="0" lang="en-US" alt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itchFamily="2" charset="2"/>
              </a:rPr>
              <a:t> R&amp;D </a:t>
            </a: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itchFamily="2" charset="2"/>
              </a:rPr>
              <a:t>on </a:t>
            </a:r>
            <a:r>
              <a:rPr kumimoji="0" lang="en-US" alt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itchFamily="2" charset="2"/>
              </a:rPr>
              <a:t>cryo</a:t>
            </a: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itchFamily="2" charset="2"/>
              </a:rPr>
              <a:t>, HTS, beam current, … </a:t>
            </a:r>
            <a:endParaRPr kumimoji="0" lang="en-US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98F3B35-F1E9-2FAB-1F4F-FCD233A46240}"/>
              </a:ext>
            </a:extLst>
          </p:cNvPr>
          <p:cNvSpPr txBox="1"/>
          <p:nvPr/>
        </p:nvSpPr>
        <p:spPr>
          <a:xfrm>
            <a:off x="7179303" y="5454696"/>
            <a:ext cx="4667945" cy="138499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546A"/>
              </a:buClr>
              <a:buSzTx/>
              <a:buFontTx/>
              <a:buNone/>
              <a:tabLst/>
              <a:defRPr/>
            </a:pPr>
            <a:r>
              <a:rPr kumimoji="0" lang="en-CH" sz="15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Formidable physics reach, including: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546A"/>
              </a:buClr>
              <a:buSzTx/>
              <a:buFont typeface="Wingdings" pitchFamily="2" charset="2"/>
              <a:buChar char="q"/>
              <a:tabLst/>
              <a:defRPr/>
            </a:pPr>
            <a:r>
              <a:rPr kumimoji="0" lang="en-CH" sz="15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Direct discovery potential up to ~ 40 TeV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546A"/>
              </a:buClr>
              <a:buSzTx/>
              <a:buFont typeface="Wingdings" pitchFamily="2" charset="2"/>
              <a:buChar char="q"/>
              <a:tabLst/>
              <a:defRPr/>
            </a:pPr>
            <a:r>
              <a:rPr kumimoji="0" lang="en-CH" sz="15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Measurement of Higgs self to ~ 5% and ttH to ~ 1%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546A"/>
              </a:buClr>
              <a:buSzTx/>
              <a:buFont typeface="Wingdings" pitchFamily="2" charset="2"/>
              <a:buChar char="q"/>
              <a:tabLst/>
              <a:defRPr/>
            </a:pPr>
            <a:r>
              <a:rPr kumimoji="0" lang="en-CH" sz="15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High-precision and model-indep </a:t>
            </a:r>
            <a:r>
              <a:rPr kumimoji="0" lang="en-CH" sz="14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(with FCC-ee input)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m</a:t>
            </a:r>
            <a:r>
              <a:rPr kumimoji="0" lang="en-CH" sz="15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easurements of  rare Higgs decays </a:t>
            </a:r>
            <a:r>
              <a:rPr kumimoji="0" lang="en-CH" sz="15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(𝛄𝛄, Z𝛄, µµ)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546A"/>
              </a:buClr>
              <a:buSzTx/>
              <a:buFont typeface="Wingdings" pitchFamily="2" charset="2"/>
              <a:buChar char="q"/>
              <a:tabLst/>
              <a:defRPr/>
            </a:pPr>
            <a:r>
              <a:rPr kumimoji="0" lang="en-CH" sz="15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Final word about WIMP dark matter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EF41FFD-F6E6-CF0D-41DF-BF902876A5A8}"/>
              </a:ext>
            </a:extLst>
          </p:cNvPr>
          <p:cNvSpPr txBox="1"/>
          <p:nvPr/>
        </p:nvSpPr>
        <p:spPr>
          <a:xfrm>
            <a:off x="9855200" y="2016423"/>
            <a:ext cx="2057163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With</a:t>
            </a:r>
            <a:r>
              <a:rPr kumimoji="0" lang="en-CH" sz="15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FCC-hh after FCC-ee: significantly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more t</a:t>
            </a:r>
            <a:r>
              <a:rPr kumimoji="0" lang="en-CH" sz="15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ime for </a:t>
            </a: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</a:t>
            </a:r>
            <a:r>
              <a:rPr kumimoji="0" lang="en-CH" sz="15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igh-field magnet R&amp;D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</a:t>
            </a:r>
            <a:r>
              <a:rPr kumimoji="0" lang="en-CH" sz="15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iming at highest possible energies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4A1CD239-242E-5EC8-A00F-EE0CCA875DFC}"/>
              </a:ext>
            </a:extLst>
          </p:cNvPr>
          <p:cNvGraphicFramePr>
            <a:graphicFrameLocks noGrp="1"/>
          </p:cNvGraphicFramePr>
          <p:nvPr/>
        </p:nvGraphicFramePr>
        <p:xfrm>
          <a:off x="21761" y="770698"/>
          <a:ext cx="9519998" cy="4612689"/>
        </p:xfrm>
        <a:graphic>
          <a:graphicData uri="http://schemas.openxmlformats.org/drawingml/2006/table">
            <a:tbl>
              <a:tblPr firstRow="1" bandRow="1"/>
              <a:tblGrid>
                <a:gridCol w="31147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141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31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0795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45321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600" b="1" dirty="0">
                          <a:solidFill>
                            <a:schemeClr val="bg1"/>
                          </a:solidFill>
                        </a:rPr>
                        <a:t>parameter</a:t>
                      </a:r>
                    </a:p>
                  </a:txBody>
                  <a:tcPr marL="91439" marR="91439" marT="45726" marB="45726" anchor="ctr">
                    <a:lnL w="12700" cmpd="sng">
                      <a:solidFill>
                        <a:srgbClr val="A26B2D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</a:rPr>
                        <a:t>FCC-</a:t>
                      </a:r>
                      <a:r>
                        <a:rPr lang="en-GB" sz="1600" b="1" dirty="0" err="1">
                          <a:solidFill>
                            <a:schemeClr val="bg1"/>
                          </a:solidFill>
                        </a:rPr>
                        <a:t>hh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91439" marR="91439" marT="45726" marB="45726" anchor="ctr">
                    <a:lnL>
                      <a:noFill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de-AT" sz="1600" b="1" dirty="0">
                          <a:solidFill>
                            <a:schemeClr val="bg1"/>
                          </a:solidFill>
                        </a:rPr>
                        <a:t>HL-LHC</a:t>
                      </a:r>
                    </a:p>
                  </a:txBody>
                  <a:tcPr marL="91439" marR="91439" marT="45726" marB="45726"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de-AT" sz="1600" b="1" dirty="0">
                          <a:solidFill>
                            <a:schemeClr val="bg1"/>
                          </a:solidFill>
                        </a:rPr>
                        <a:t>LHC</a:t>
                      </a:r>
                    </a:p>
                  </a:txBody>
                  <a:tcPr marL="91439" marR="91439" marT="45726" marB="4572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0517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4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collision energy </a:t>
                      </a:r>
                      <a:r>
                        <a:rPr kumimoji="0" lang="en-GB" sz="1400" b="1" kern="1200" dirty="0" err="1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cms</a:t>
                      </a:r>
                      <a:r>
                        <a:rPr kumimoji="0" lang="en-GB" sz="14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[</a:t>
                      </a:r>
                      <a:r>
                        <a:rPr kumimoji="0" lang="en-GB" sz="1400" b="1" kern="1200" dirty="0" err="1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TeV</a:t>
                      </a:r>
                      <a:r>
                        <a:rPr kumimoji="0" lang="en-GB" sz="14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</a:p>
                  </a:txBody>
                  <a:tcPr marL="91439" marR="91439" marT="45726" marB="45726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EB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en-US" sz="14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84 - 120</a:t>
                      </a:r>
                      <a:endParaRPr kumimoji="0" lang="en-GB" sz="14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1439" marR="91439" marT="45726" marB="45726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4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marL="91439" marR="91439" marT="45726" marB="45726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>
                    <a:lnL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8293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4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dipole field [T]</a:t>
                      </a:r>
                    </a:p>
                  </a:txBody>
                  <a:tcPr marL="91439" marR="91439" marT="45726" marB="45726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EB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14 - 20</a:t>
                      </a:r>
                      <a:endParaRPr kumimoji="0" lang="en-GB" sz="14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1439" marR="91439" marT="45726" marB="45726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4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8.33</a:t>
                      </a:r>
                    </a:p>
                  </a:txBody>
                  <a:tcPr marL="91439" marR="91439" marT="45726" marB="45726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8.33</a:t>
                      </a:r>
                    </a:p>
                  </a:txBody>
                  <a:tcPr>
                    <a:lnL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28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400" b="1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circumference</a:t>
                      </a:r>
                      <a:r>
                        <a:rPr kumimoji="0" lang="de-AT" sz="1400" b="1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GB" sz="1400" b="1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[km]</a:t>
                      </a:r>
                    </a:p>
                  </a:txBody>
                  <a:tcPr marL="91439" marR="91439" marT="45726" marB="45726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4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90.7</a:t>
                      </a:r>
                      <a:endParaRPr kumimoji="0" lang="en-GB" sz="14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1439" marR="91439" marT="45726" marB="45726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4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26.7</a:t>
                      </a:r>
                    </a:p>
                  </a:txBody>
                  <a:tcPr marL="91439" marR="91439" marT="45726" marB="45726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26.7</a:t>
                      </a:r>
                    </a:p>
                  </a:txBody>
                  <a:tcPr>
                    <a:lnL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28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arc length [km]</a:t>
                      </a:r>
                      <a:endParaRPr kumimoji="0" lang="en-GB" sz="14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1439" marR="91439" marT="45726" marB="45726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76.9</a:t>
                      </a:r>
                      <a:endParaRPr kumimoji="0" lang="en-GB" sz="14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1439" marR="91439" marT="45726" marB="45726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0" lang="de-AT" sz="14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22.5</a:t>
                      </a:r>
                    </a:p>
                  </a:txBody>
                  <a:tcPr marL="91439" marR="91439" marT="45726" marB="45726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0" lang="de-AT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28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4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beam current [A]</a:t>
                      </a:r>
                    </a:p>
                  </a:txBody>
                  <a:tcPr marL="91439" marR="91439" marT="45726" marB="45726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4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0.5</a:t>
                      </a:r>
                    </a:p>
                  </a:txBody>
                  <a:tcPr marL="91439" marR="91439" marT="45726" marB="45726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4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1.1</a:t>
                      </a:r>
                    </a:p>
                  </a:txBody>
                  <a:tcPr marL="91439" marR="91439" marT="45726" marB="45726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400" b="1" kern="120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0.58</a:t>
                      </a:r>
                      <a:endParaRPr kumimoji="0" lang="de-AT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1439" marR="91439" marT="45726" marB="45726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7241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4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bunch intensity  [10</a:t>
                      </a:r>
                      <a:r>
                        <a:rPr kumimoji="0" lang="en-GB" sz="1400" b="1" kern="1200" baseline="300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11</a:t>
                      </a:r>
                      <a:r>
                        <a:rPr kumimoji="0" lang="en-GB" sz="14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</a:p>
                  </a:txBody>
                  <a:tcPr marL="91439" marR="91439" marT="45726" marB="45726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4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1439" marR="91439" marT="45726" marB="45726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4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2.2 </a:t>
                      </a:r>
                    </a:p>
                  </a:txBody>
                  <a:tcPr marL="91439" marR="91439" marT="45726" marB="45726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1.15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1439" marR="91439" marT="45726" marB="45726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7241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4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bunch spacing  [ns]</a:t>
                      </a:r>
                    </a:p>
                  </a:txBody>
                  <a:tcPr marL="91439" marR="91439" marT="45726" marB="45726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4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 marL="91439" marR="91439" marT="45726" marB="45726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4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 marL="91439" marR="91439" marT="45726" marB="45726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25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7241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400" b="1" kern="1200" dirty="0" err="1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synchr</a:t>
                      </a:r>
                      <a:r>
                        <a:rPr kumimoji="0" lang="en-GB" sz="14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. rad. power / ring [kW]</a:t>
                      </a:r>
                    </a:p>
                  </a:txBody>
                  <a:tcPr marL="91439" marR="91439" marT="45726" marB="45726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</a:t>
                      </a:r>
                      <a:r>
                        <a:rPr kumimoji="0" lang="en-GB" sz="14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100 - 4570</a:t>
                      </a:r>
                    </a:p>
                  </a:txBody>
                  <a:tcPr marL="91439" marR="91439" marT="45726" marB="45726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4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7.3</a:t>
                      </a:r>
                    </a:p>
                  </a:txBody>
                  <a:tcPr marL="91439" marR="91439" marT="45726" marB="45726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3.6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1439" marR="91439" marT="45726" marB="45726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724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4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SR</a:t>
                      </a:r>
                      <a:r>
                        <a:rPr kumimoji="0" lang="en-GB" sz="1400" b="1" kern="1200" baseline="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power / length [W/m/ap.]</a:t>
                      </a:r>
                      <a:endParaRPr kumimoji="0" lang="en-GB" sz="14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1439" marR="91439" marT="45726" marB="45726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14 - 58</a:t>
                      </a:r>
                      <a:endParaRPr kumimoji="0" lang="en-GB" sz="14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1439" marR="91439" marT="45726" marB="45726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0.33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1439" marR="91439" marT="45726" marB="45726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0.17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1439" marR="91439" marT="45726" marB="45726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724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400" b="1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long. emit. damping time [h]</a:t>
                      </a:r>
                    </a:p>
                  </a:txBody>
                  <a:tcPr marL="91439" marR="91439" marT="45726" marB="45726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0.77 – 0.26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1439" marR="91439" marT="45726" marB="45726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12.9</a:t>
                      </a:r>
                    </a:p>
                  </a:txBody>
                  <a:tcPr marL="91439" marR="91439" marT="45726" marB="45726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12.9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4724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US" sz="14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peak luminosity [10</a:t>
                      </a:r>
                      <a:r>
                        <a:rPr kumimoji="0" lang="en-US" sz="1400" b="1" kern="1200" baseline="300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34</a:t>
                      </a:r>
                      <a:r>
                        <a:rPr kumimoji="0" lang="en-US" sz="14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cm</a:t>
                      </a:r>
                      <a:r>
                        <a:rPr kumimoji="0" lang="en-US" sz="1400" b="1" kern="1200" baseline="300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-2</a:t>
                      </a:r>
                      <a:r>
                        <a:rPr kumimoji="0" lang="en-US" sz="14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</a:t>
                      </a:r>
                      <a:r>
                        <a:rPr kumimoji="0" lang="en-US" sz="1400" b="1" kern="1200" baseline="300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-1</a:t>
                      </a:r>
                      <a:r>
                        <a:rPr kumimoji="0" lang="en-US" sz="14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  <a:endParaRPr kumimoji="0" lang="en-GB" sz="14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1439" marR="91439" marT="45726" marB="45726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~</a:t>
                      </a:r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30</a:t>
                      </a:r>
                      <a:endParaRPr kumimoji="0" lang="en-GB" sz="14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1439" marR="91439" marT="45726" marB="45726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5 (lev.)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1439" marR="91439" marT="45726" marB="45726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1439" marR="91439" marT="45726" marB="45726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4724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4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events/bunch crossing</a:t>
                      </a:r>
                    </a:p>
                  </a:txBody>
                  <a:tcPr marL="91439" marR="91439" marT="45726" marB="45726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~1000</a:t>
                      </a:r>
                    </a:p>
                  </a:txBody>
                  <a:tcPr marL="91439" marR="91439" marT="45726" marB="45726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4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132 </a:t>
                      </a:r>
                    </a:p>
                  </a:txBody>
                  <a:tcPr marL="91439" marR="91439" marT="45726" marB="45726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27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1439" marR="91439" marT="45726" marB="45726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4724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4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stored energy/beam [GJ]</a:t>
                      </a:r>
                    </a:p>
                  </a:txBody>
                  <a:tcPr marL="91439" marR="91439" marT="45726" marB="45726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6.3 – 9.2</a:t>
                      </a:r>
                      <a:endParaRPr kumimoji="0" lang="en-GB" sz="14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1439" marR="91439" marT="45726" marB="45726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4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0.7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1439" marR="91439" marT="45726" marB="45726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0.36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1439" marR="91439" marT="45726" marB="45726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4724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Integrated luminosity/main IP [fb</a:t>
                      </a:r>
                      <a:r>
                        <a:rPr kumimoji="0" lang="en-GB" sz="1400" b="1" kern="1200" baseline="300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-1</a:t>
                      </a:r>
                      <a:r>
                        <a:rPr kumimoji="0" lang="en-GB" sz="14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</a:p>
                  </a:txBody>
                  <a:tcPr marL="91439" marR="91439" marT="45726" marB="45726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20000</a:t>
                      </a:r>
                    </a:p>
                  </a:txBody>
                  <a:tcPr marL="91439" marR="91439" marT="45726" marB="45726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4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3000</a:t>
                      </a:r>
                    </a:p>
                  </a:txBody>
                  <a:tcPr marL="91439" marR="91439" marT="45726" marB="45726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4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300</a:t>
                      </a:r>
                    </a:p>
                  </a:txBody>
                  <a:tcPr marL="91439" marR="91439" marT="45726" marB="45726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7897425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67E62662-5D43-11C2-F2D9-0578FF85FAD3}"/>
              </a:ext>
            </a:extLst>
          </p:cNvPr>
          <p:cNvSpPr txBox="1"/>
          <p:nvPr/>
        </p:nvSpPr>
        <p:spPr>
          <a:xfrm>
            <a:off x="286152" y="135679"/>
            <a:ext cx="8199681" cy="566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FCC-hh main machine </a:t>
            </a:r>
            <a:r>
              <a:rPr lang="en-US" sz="4000" dirty="0">
                <a:solidFill>
                  <a:srgbClr val="0F124A"/>
                </a:solidFill>
                <a:latin typeface="Arial"/>
              </a:rPr>
              <a:t>p</a:t>
            </a:r>
            <a:r>
              <a:rPr kumimoji="0" lang="en-US" sz="4000" b="0" i="0" u="none" strike="noStrike" kern="1200" cap="none" spc="0" normalizeH="0" baseline="0" noProof="0" dirty="0" err="1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arameters</a:t>
            </a: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53397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>
            <a:grpSpLocks noChangeAspect="1"/>
          </p:cNvGrpSpPr>
          <p:nvPr/>
        </p:nvGrpSpPr>
        <p:grpSpPr>
          <a:xfrm>
            <a:off x="47328" y="1559774"/>
            <a:ext cx="2493540" cy="2835632"/>
            <a:chOff x="52541" y="2329412"/>
            <a:chExt cx="3050072" cy="3468516"/>
          </a:xfrm>
        </p:grpSpPr>
        <p:sp>
          <p:nvSpPr>
            <p:cNvPr id="23" name="TextBox 22"/>
            <p:cNvSpPr txBox="1"/>
            <p:nvPr/>
          </p:nvSpPr>
          <p:spPr>
            <a:xfrm>
              <a:off x="52541" y="2329412"/>
              <a:ext cx="2466875" cy="5647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Cos-theta</a:t>
              </a:r>
            </a:p>
          </p:txBody>
        </p:sp>
        <p:pic>
          <p:nvPicPr>
            <p:cNvPr id="24" name="Picture 23" descr="Screen Shot 2016-06-21 at 21.36.31.png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685" y="2791077"/>
              <a:ext cx="2997928" cy="3006851"/>
            </a:xfrm>
            <a:prstGeom prst="rect">
              <a:avLst/>
            </a:prstGeom>
          </p:spPr>
        </p:pic>
      </p:grpSp>
      <p:grpSp>
        <p:nvGrpSpPr>
          <p:cNvPr id="25" name="Group 24"/>
          <p:cNvGrpSpPr>
            <a:grpSpLocks noChangeAspect="1"/>
          </p:cNvGrpSpPr>
          <p:nvPr/>
        </p:nvGrpSpPr>
        <p:grpSpPr>
          <a:xfrm>
            <a:off x="2111307" y="3086739"/>
            <a:ext cx="2544533" cy="2861021"/>
            <a:chOff x="2880606" y="549566"/>
            <a:chExt cx="3105587" cy="3491859"/>
          </a:xfrm>
        </p:grpSpPr>
        <p:sp>
          <p:nvSpPr>
            <p:cNvPr id="26" name="TextBox 25"/>
            <p:cNvSpPr txBox="1"/>
            <p:nvPr/>
          </p:nvSpPr>
          <p:spPr>
            <a:xfrm>
              <a:off x="3694526" y="549566"/>
              <a:ext cx="1935111" cy="5634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Blocks </a:t>
              </a:r>
            </a:p>
          </p:txBody>
        </p:sp>
        <p:pic>
          <p:nvPicPr>
            <p:cNvPr id="27" name="Picture 26" descr="Screen Shot 2016-06-21 at 21.39.33.png"/>
            <p:cNvPicPr>
              <a:picLocks noChangeAspect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80606" y="1039131"/>
              <a:ext cx="3105587" cy="3002294"/>
            </a:xfrm>
            <a:prstGeom prst="rect">
              <a:avLst/>
            </a:prstGeom>
          </p:spPr>
        </p:pic>
      </p:grpSp>
      <p:grpSp>
        <p:nvGrpSpPr>
          <p:cNvPr id="28" name="Group 27"/>
          <p:cNvGrpSpPr>
            <a:grpSpLocks noChangeAspect="1"/>
          </p:cNvGrpSpPr>
          <p:nvPr/>
        </p:nvGrpSpPr>
        <p:grpSpPr>
          <a:xfrm>
            <a:off x="4163826" y="1517750"/>
            <a:ext cx="2580246" cy="2850336"/>
            <a:chOff x="5994568" y="2309809"/>
            <a:chExt cx="3078821" cy="3401099"/>
          </a:xfrm>
        </p:grpSpPr>
        <p:sp>
          <p:nvSpPr>
            <p:cNvPr id="29" name="TextBox 28"/>
            <p:cNvSpPr txBox="1"/>
            <p:nvPr/>
          </p:nvSpPr>
          <p:spPr>
            <a:xfrm>
              <a:off x="6344577" y="2309809"/>
              <a:ext cx="2550077" cy="5508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Common coils</a:t>
              </a:r>
            </a:p>
          </p:txBody>
        </p:sp>
        <p:pic>
          <p:nvPicPr>
            <p:cNvPr id="30" name="Picture 29" descr="Screen Shot 2016-06-21 at 21.43.00.png"/>
            <p:cNvPicPr>
              <a:picLocks noChangeAspect="1"/>
            </p:cNvPicPr>
            <p:nvPr/>
          </p:nvPicPr>
          <p:blipFill>
            <a:blip r:embed="rId5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94568" y="2721329"/>
              <a:ext cx="3078821" cy="2989579"/>
            </a:xfrm>
            <a:prstGeom prst="rect">
              <a:avLst/>
            </a:prstGeom>
          </p:spPr>
        </p:pic>
      </p:grpSp>
      <p:pic>
        <p:nvPicPr>
          <p:cNvPr id="31" name="Picture 3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224" y="1138673"/>
            <a:ext cx="2064693" cy="989815"/>
          </a:xfrm>
          <a:prstGeom prst="rect">
            <a:avLst/>
          </a:prstGeom>
          <a:solidFill>
            <a:schemeClr val="bg1">
              <a:alpha val="78000"/>
            </a:schemeClr>
          </a:solidFill>
        </p:spPr>
      </p:pic>
      <p:sp>
        <p:nvSpPr>
          <p:cNvPr id="33" name="TextBox 32"/>
          <p:cNvSpPr txBox="1"/>
          <p:nvPr/>
        </p:nvSpPr>
        <p:spPr>
          <a:xfrm>
            <a:off x="6598894" y="1111874"/>
            <a:ext cx="2516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Swiss contribution </a:t>
            </a: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7618" y="3382421"/>
            <a:ext cx="2417396" cy="2403749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6926165" y="2587867"/>
            <a:ext cx="20167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Canted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Cos-theta</a:t>
            </a: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615130" y="1979245"/>
            <a:ext cx="638825" cy="638825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>
            <a:off x="3142333" y="1041221"/>
            <a:ext cx="1585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H2020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3371" y="1019831"/>
            <a:ext cx="2858629" cy="3716588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473896" y="5506225"/>
            <a:ext cx="1715851" cy="1154170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486857" y="4008013"/>
            <a:ext cx="1702890" cy="1408961"/>
          </a:xfrm>
          <a:prstGeom prst="rect">
            <a:avLst/>
          </a:prstGeom>
          <a:solidFill>
            <a:srgbClr val="F7F7F7"/>
          </a:solidFill>
        </p:spPr>
      </p:pic>
      <p:sp>
        <p:nvSpPr>
          <p:cNvPr id="44" name="TextBox 43"/>
          <p:cNvSpPr txBox="1"/>
          <p:nvPr/>
        </p:nvSpPr>
        <p:spPr>
          <a:xfrm>
            <a:off x="190005" y="4254054"/>
            <a:ext cx="1585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INFN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895283" y="5490675"/>
            <a:ext cx="1585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CEA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4871864" y="4254054"/>
            <a:ext cx="1585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CIEMAT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6816080" y="5540529"/>
            <a:ext cx="1585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PSI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9480376" y="5147206"/>
            <a:ext cx="1585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LBNL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9480376" y="5909677"/>
            <a:ext cx="1585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FNAL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64CB6CBE-6164-BA1C-DF55-69C9D214E953}"/>
              </a:ext>
            </a:extLst>
          </p:cNvPr>
          <p:cNvSpPr txBox="1">
            <a:spLocks/>
          </p:cNvSpPr>
          <p:nvPr/>
        </p:nvSpPr>
        <p:spPr>
          <a:xfrm>
            <a:off x="47328" y="75825"/>
            <a:ext cx="12144672" cy="1072088"/>
          </a:xfrm>
          <a:prstGeom prst="rect">
            <a:avLst/>
          </a:prstGeom>
        </p:spPr>
        <p:txBody>
          <a:bodyPr/>
          <a:lstStyle>
            <a:lvl1pPr algn="l" defTabSz="914377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3600" dirty="0">
                <a:solidFill>
                  <a:srgbClr val="0F124A"/>
                </a:solidFill>
                <a:latin typeface="Arial"/>
              </a:rPr>
              <a:t>FCC-hh: </a:t>
            </a:r>
            <a:r>
              <a:rPr lang="fr-CH" sz="3600" dirty="0" err="1">
                <a:solidFill>
                  <a:srgbClr val="0F124A"/>
                </a:solidFill>
                <a:latin typeface="Arial"/>
              </a:rPr>
              <a:t>EuroCirCol</a:t>
            </a:r>
            <a:r>
              <a:rPr lang="fr-CH" sz="3600" dirty="0">
                <a:solidFill>
                  <a:srgbClr val="0F124A"/>
                </a:solidFill>
                <a:latin typeface="Arial"/>
              </a:rPr>
              <a:t> 16 T </a:t>
            </a:r>
            <a:r>
              <a:rPr lang="fr-CH" sz="3600" dirty="0" err="1">
                <a:solidFill>
                  <a:srgbClr val="0F124A"/>
                </a:solidFill>
                <a:latin typeface="Arial"/>
              </a:rPr>
              <a:t>dipole</a:t>
            </a:r>
            <a:r>
              <a:rPr lang="fr-CH" sz="3600" dirty="0">
                <a:solidFill>
                  <a:srgbClr val="0F124A"/>
                </a:solidFill>
                <a:latin typeface="Arial"/>
              </a:rPr>
              <a:t> design </a:t>
            </a:r>
            <a:r>
              <a:rPr lang="fr-CH" sz="3600" dirty="0" err="1">
                <a:solidFill>
                  <a:srgbClr val="0F124A"/>
                </a:solidFill>
                <a:latin typeface="Arial"/>
              </a:rPr>
              <a:t>activities</a:t>
            </a:r>
            <a:r>
              <a:rPr lang="fr-CH" sz="3600" dirty="0">
                <a:solidFill>
                  <a:srgbClr val="0F124A"/>
                </a:solidFill>
                <a:latin typeface="Arial"/>
              </a:rPr>
              <a:t> &amp; options</a:t>
            </a:r>
            <a:endParaRPr kumimoji="0" lang="en-US" sz="5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F103605-B41D-1A09-5DFD-612441292E9F}"/>
              </a:ext>
            </a:extLst>
          </p:cNvPr>
          <p:cNvSpPr txBox="1"/>
          <p:nvPr/>
        </p:nvSpPr>
        <p:spPr>
          <a:xfrm rot="21196111">
            <a:off x="436118" y="5840834"/>
            <a:ext cx="6423553" cy="566822"/>
          </a:xfrm>
          <a:prstGeom prst="rect">
            <a:avLst/>
          </a:prstGeom>
          <a:solidFill>
            <a:schemeClr val="accent2">
              <a:lumMod val="40000"/>
              <a:lumOff val="60000"/>
              <a:alpha val="80000"/>
            </a:schemeClr>
          </a:solidFill>
        </p:spPr>
        <p:txBody>
          <a:bodyPr wrap="none" rtlCol="0">
            <a:spAutoFit/>
          </a:bodyPr>
          <a:lstStyle/>
          <a:p>
            <a:pPr algn="ctr">
              <a:lnSpc>
                <a:spcPts val="3700"/>
              </a:lnSpc>
            </a:pPr>
            <a:r>
              <a:rPr lang="en-US" sz="3200" dirty="0"/>
              <a:t>M. Benedikt, Granada, May 2019 </a:t>
            </a:r>
            <a:endParaRPr lang="en-GB" sz="3200" dirty="0"/>
          </a:p>
        </p:txBody>
      </p:sp>
      <p:pic>
        <p:nvPicPr>
          <p:cNvPr id="5" name="Picture 4" descr="AhfuLife Spanish Flag 5ft x 3ft for 12th October Decorations, 1pcs Large  Spain National Flags - Double Side with Brass Eyelets for Indoor and  Outdoor ...">
            <a:extLst>
              <a:ext uri="{FF2B5EF4-FFF2-40B4-BE49-F238E27FC236}">
                <a16:creationId xmlns:a16="http://schemas.microsoft.com/office/drawing/2014/main" id="{F480A134-1D9F-8996-1FE3-CC51419F7F4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0" t="28545"/>
          <a:stretch/>
        </p:blipFill>
        <p:spPr bwMode="auto">
          <a:xfrm>
            <a:off x="7542213" y="6076409"/>
            <a:ext cx="1387169" cy="742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4089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>
        <p14:prism isContent="1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5" grpId="0"/>
      <p:bldP spid="46" grpId="0"/>
      <p:bldP spid="47" grpId="0"/>
      <p:bldP spid="48" grpId="0"/>
      <p:bldP spid="49" grpId="0"/>
      <p:bldP spid="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50ABE5C-4F9B-249F-A310-29D71D7F5D9F}"/>
              </a:ext>
            </a:extLst>
          </p:cNvPr>
          <p:cNvSpPr txBox="1"/>
          <p:nvPr/>
        </p:nvSpPr>
        <p:spPr>
          <a:xfrm>
            <a:off x="181241" y="850855"/>
            <a:ext cx="3549868" cy="67403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CIEMAT is producing correctors MCBXH/V </a:t>
            </a:r>
            <a:r>
              <a:rPr lang="en-GB" sz="2400" dirty="0"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for</a:t>
            </a:r>
            <a:r>
              <a:rPr lang="en-GB" sz="24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HL-LHC </a:t>
            </a:r>
            <a:endParaRPr lang="en-GB" sz="2400" dirty="0">
              <a:latin typeface="Aptos" panose="020B0004020202020204" pitchFamily="34" charset="0"/>
              <a:ea typeface="Times New Roman" panose="02020603050405020304" pitchFamily="18" charset="0"/>
              <a:cs typeface="Aptos" panose="020B0004020202020204" pitchFamily="34" charset="0"/>
            </a:endParaRPr>
          </a:p>
          <a:p>
            <a:r>
              <a:rPr lang="en-GB" sz="24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 </a:t>
            </a:r>
            <a:endParaRPr lang="en-GB" sz="24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r>
              <a:rPr lang="en-GB" sz="24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In ‘ISAAC’ assembly, coils fabricated at CERN will be assembled into a common-coil layout end of Q1/25. The mechanical design </a:t>
            </a:r>
            <a:r>
              <a:rPr lang="en-GB" sz="2400" dirty="0"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was made </a:t>
            </a:r>
            <a:r>
              <a:rPr lang="en-GB" sz="24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by CIEMAT. </a:t>
            </a:r>
          </a:p>
          <a:p>
            <a:r>
              <a:rPr lang="en-GB" sz="24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 </a:t>
            </a:r>
            <a:endParaRPr lang="en-GB" sz="24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r>
              <a:rPr lang="en-GB" sz="2400" dirty="0"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C</a:t>
            </a:r>
            <a:r>
              <a:rPr lang="en-GB" sz="24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IEMAT high-field demonstrator magnet ‘DAISY’ should be tested in 2026. </a:t>
            </a:r>
            <a:endParaRPr lang="en-GB" sz="24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r>
              <a:rPr lang="en-GB" sz="24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 </a:t>
            </a:r>
            <a:endParaRPr lang="en-GB" sz="24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r>
              <a:rPr lang="en-GB" sz="24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 </a:t>
            </a:r>
            <a:endParaRPr lang="en-GB" sz="24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5BFAE70-90D8-4460-BBAB-FA97184163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5144" y="766774"/>
            <a:ext cx="4062740" cy="5973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>
            <a:extLst>
              <a:ext uri="{FF2B5EF4-FFF2-40B4-BE49-F238E27FC236}">
                <a16:creationId xmlns:a16="http://schemas.microsoft.com/office/drawing/2014/main" id="{13DF03C1-436B-2382-07E3-47418F98FD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2477" y="850857"/>
            <a:ext cx="4479523" cy="5973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449DA3F-B209-2980-26F9-DBD7D05B01B9}"/>
              </a:ext>
            </a:extLst>
          </p:cNvPr>
          <p:cNvSpPr txBox="1"/>
          <p:nvPr/>
        </p:nvSpPr>
        <p:spPr>
          <a:xfrm>
            <a:off x="10365828" y="5698514"/>
            <a:ext cx="182617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new laboratory </a:t>
            </a:r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8" name="Title 4">
            <a:extLst>
              <a:ext uri="{FF2B5EF4-FFF2-40B4-BE49-F238E27FC236}">
                <a16:creationId xmlns:a16="http://schemas.microsoft.com/office/drawing/2014/main" id="{C8E8B2E6-6F2A-1781-F31B-C31EAE4E3D3D}"/>
              </a:ext>
            </a:extLst>
          </p:cNvPr>
          <p:cNvSpPr txBox="1">
            <a:spLocks/>
          </p:cNvSpPr>
          <p:nvPr/>
        </p:nvSpPr>
        <p:spPr>
          <a:xfrm>
            <a:off x="142875" y="117493"/>
            <a:ext cx="12144672" cy="1072088"/>
          </a:xfrm>
          <a:prstGeom prst="rect">
            <a:avLst/>
          </a:prstGeom>
        </p:spPr>
        <p:txBody>
          <a:bodyPr/>
          <a:lstStyle>
            <a:lvl1pPr algn="l" defTabSz="914377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3600" dirty="0">
                <a:solidFill>
                  <a:srgbClr val="0F124A"/>
                </a:solidFill>
                <a:latin typeface="Arial"/>
              </a:rPr>
              <a:t>CIEMAT high-</a:t>
            </a:r>
            <a:r>
              <a:rPr lang="fr-CH" sz="3600" dirty="0" err="1">
                <a:solidFill>
                  <a:srgbClr val="0F124A"/>
                </a:solidFill>
                <a:latin typeface="Arial"/>
              </a:rPr>
              <a:t>field</a:t>
            </a:r>
            <a:r>
              <a:rPr lang="fr-CH" sz="3600" dirty="0">
                <a:solidFill>
                  <a:srgbClr val="0F124A"/>
                </a:solidFill>
                <a:latin typeface="Arial"/>
              </a:rPr>
              <a:t> magnet </a:t>
            </a:r>
            <a:r>
              <a:rPr lang="fr-CH" sz="3600" dirty="0" err="1">
                <a:solidFill>
                  <a:srgbClr val="0F124A"/>
                </a:solidFill>
                <a:latin typeface="Arial"/>
              </a:rPr>
              <a:t>development</a:t>
            </a:r>
            <a:r>
              <a:rPr lang="fr-CH" sz="3600" dirty="0">
                <a:solidFill>
                  <a:srgbClr val="0F124A"/>
                </a:solidFill>
                <a:latin typeface="Arial"/>
              </a:rPr>
              <a:t> for FCC-hh</a:t>
            </a:r>
            <a:endParaRPr kumimoji="0" lang="en-US" sz="5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</p:txBody>
      </p:sp>
      <p:pic>
        <p:nvPicPr>
          <p:cNvPr id="9" name="Picture 8" descr="AhfuLife Spanish Flag 5ft x 3ft for 12th October Decorations, 1pcs Large  Spain National Flags - Double Side with Brass Eyelets for Indoor and  Outdoor ...">
            <a:extLst>
              <a:ext uri="{FF2B5EF4-FFF2-40B4-BE49-F238E27FC236}">
                <a16:creationId xmlns:a16="http://schemas.microsoft.com/office/drawing/2014/main" id="{13599298-0A6A-2071-EBE8-F355AE5F7A5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0" t="28545"/>
          <a:stretch/>
        </p:blipFill>
        <p:spPr bwMode="auto">
          <a:xfrm>
            <a:off x="10804831" y="16691"/>
            <a:ext cx="1387169" cy="742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EAE8B43-A8E9-7A34-DD53-79BC0174D69A}"/>
              </a:ext>
            </a:extLst>
          </p:cNvPr>
          <p:cNvSpPr txBox="1"/>
          <p:nvPr/>
        </p:nvSpPr>
        <p:spPr>
          <a:xfrm rot="21068581">
            <a:off x="1655628" y="2545811"/>
            <a:ext cx="8132330" cy="535724"/>
          </a:xfrm>
          <a:prstGeom prst="rect">
            <a:avLst/>
          </a:prstGeom>
          <a:solidFill>
            <a:srgbClr val="FFFF00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ctr">
              <a:lnSpc>
                <a:spcPts val="3700"/>
              </a:lnSpc>
            </a:pPr>
            <a:r>
              <a:rPr lang="en-US" sz="3000" dirty="0"/>
              <a:t>CIEMAT as one of the global leaders in HFM</a:t>
            </a:r>
            <a:endParaRPr lang="en-GB" sz="3000" dirty="0"/>
          </a:p>
        </p:txBody>
      </p:sp>
    </p:spTree>
    <p:extLst>
      <p:ext uri="{BB962C8B-B14F-4D97-AF65-F5344CB8AC3E}">
        <p14:creationId xmlns:p14="http://schemas.microsoft.com/office/powerpoint/2010/main" val="2655566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1EC0388-C1F4-C9D8-508C-47FD8970AD6F}"/>
              </a:ext>
            </a:extLst>
          </p:cNvPr>
          <p:cNvSpPr txBox="1"/>
          <p:nvPr/>
        </p:nvSpPr>
        <p:spPr>
          <a:xfrm>
            <a:off x="5965546" y="892319"/>
            <a:ext cx="917381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Hybrid </a:t>
            </a:r>
            <a:r>
              <a:rPr lang="en-GB" dirty="0" err="1"/>
              <a:t>REBaCuO</a:t>
            </a:r>
            <a:r>
              <a:rPr lang="en-GB" dirty="0"/>
              <a:t>-Cu Coating for the FCC-hh Beam Screen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B13B6B1-823C-6D67-118B-3F1EF82AAED9}"/>
              </a:ext>
            </a:extLst>
          </p:cNvPr>
          <p:cNvSpPr txBox="1"/>
          <p:nvPr/>
        </p:nvSpPr>
        <p:spPr>
          <a:xfrm>
            <a:off x="132729" y="63413"/>
            <a:ext cx="917381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4000" dirty="0"/>
              <a:t>HTS coated FCC-hh beam screen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977A6FB-F85A-57D0-5F35-D97235ABA19F}"/>
              </a:ext>
            </a:extLst>
          </p:cNvPr>
          <p:cNvSpPr txBox="1"/>
          <p:nvPr/>
        </p:nvSpPr>
        <p:spPr>
          <a:xfrm>
            <a:off x="6138863" y="1289171"/>
            <a:ext cx="5948834" cy="83099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GB" sz="1600" dirty="0"/>
              <a:t>G. </a:t>
            </a:r>
            <a:r>
              <a:rPr lang="en-GB" sz="1600" dirty="0" err="1"/>
              <a:t>Telles</a:t>
            </a:r>
            <a:r>
              <a:rPr lang="en-GB" sz="1600" dirty="0"/>
              <a:t> et al., </a:t>
            </a:r>
            <a:r>
              <a:rPr lang="en-GB" sz="1600" dirty="0" err="1"/>
              <a:t>Institut</a:t>
            </a:r>
            <a:r>
              <a:rPr lang="en-GB" sz="1600" dirty="0"/>
              <a:t> de </a:t>
            </a:r>
            <a:r>
              <a:rPr lang="en-GB" sz="1600" dirty="0" err="1"/>
              <a:t>Ciència</a:t>
            </a:r>
            <a:r>
              <a:rPr lang="en-GB" sz="1600" dirty="0"/>
              <a:t> de Materials de Barcelona (ICMAB – CSIC), ALBA Synchrotron Light Source, </a:t>
            </a:r>
            <a:r>
              <a:rPr lang="en-GB" sz="1600" dirty="0" err="1"/>
              <a:t>Universitat</a:t>
            </a:r>
            <a:r>
              <a:rPr lang="en-GB" sz="1600" dirty="0"/>
              <a:t> </a:t>
            </a:r>
            <a:r>
              <a:rPr lang="en-GB" sz="1600" dirty="0" err="1"/>
              <a:t>Politècnica</a:t>
            </a:r>
            <a:r>
              <a:rPr lang="en-GB" sz="1600" dirty="0"/>
              <a:t> de Catalunya (UPC), CERN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A6480A1-D073-BE26-A81B-CE80DBD105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5" y="757843"/>
            <a:ext cx="5649966" cy="294928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C68726B-1217-A342-45CB-69D40701100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402" t="21995" r="52355" b="1957"/>
          <a:stretch/>
        </p:blipFill>
        <p:spPr>
          <a:xfrm>
            <a:off x="0" y="3707125"/>
            <a:ext cx="3770604" cy="316709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7C69269-CA66-1CBF-248F-2A3D12FE7F97}"/>
              </a:ext>
            </a:extLst>
          </p:cNvPr>
          <p:cNvSpPr txBox="1"/>
          <p:nvPr/>
        </p:nvSpPr>
        <p:spPr>
          <a:xfrm>
            <a:off x="6224769" y="2123342"/>
            <a:ext cx="5378651" cy="1010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/>
              <a:t>objectives: </a:t>
            </a:r>
            <a:r>
              <a:rPr lang="en-GB" sz="3000" dirty="0"/>
              <a:t>good field quality, low impedance</a:t>
            </a:r>
          </a:p>
        </p:txBody>
      </p:sp>
      <p:pic>
        <p:nvPicPr>
          <p:cNvPr id="15" name="Picture 14" descr="AhfuLife Spanish Flag 5ft x 3ft for 12th October Decorations, 1pcs Large  Spain National Flags - Double Side with Brass Eyelets for Indoor and  Outdoor ...">
            <a:extLst>
              <a:ext uri="{FF2B5EF4-FFF2-40B4-BE49-F238E27FC236}">
                <a16:creationId xmlns:a16="http://schemas.microsoft.com/office/drawing/2014/main" id="{37FC4EF2-3C67-8FA8-A1BF-75284485451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0" t="28545"/>
          <a:stretch/>
        </p:blipFill>
        <p:spPr bwMode="auto">
          <a:xfrm>
            <a:off x="10804831" y="16691"/>
            <a:ext cx="1387169" cy="742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9C0F71B-81CD-8BF4-F44C-EA993AB6C6D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" r="36791"/>
          <a:stretch/>
        </p:blipFill>
        <p:spPr>
          <a:xfrm>
            <a:off x="7744296" y="3219852"/>
            <a:ext cx="4447704" cy="365436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ED53A33-3B27-82DC-B972-E3D20698B44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0689" t="3691" b="50000"/>
          <a:stretch/>
        </p:blipFill>
        <p:spPr>
          <a:xfrm>
            <a:off x="3527545" y="3925353"/>
            <a:ext cx="4504174" cy="275554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E2CEAC5-32C6-851C-0BB5-6E0A5E4A6B80}"/>
              </a:ext>
            </a:extLst>
          </p:cNvPr>
          <p:cNvSpPr txBox="1"/>
          <p:nvPr/>
        </p:nvSpPr>
        <p:spPr>
          <a:xfrm rot="20220826">
            <a:off x="2529387" y="3896353"/>
            <a:ext cx="5439311" cy="1010213"/>
          </a:xfrm>
          <a:prstGeom prst="rect">
            <a:avLst/>
          </a:prstGeom>
          <a:solidFill>
            <a:srgbClr val="FFFF00">
              <a:alpha val="80000"/>
            </a:srgbClr>
          </a:solidFill>
        </p:spPr>
        <p:txBody>
          <a:bodyPr wrap="none" rtlCol="0">
            <a:spAutoFit/>
          </a:bodyPr>
          <a:lstStyle/>
          <a:p>
            <a:pPr algn="ctr">
              <a:lnSpc>
                <a:spcPts val="3700"/>
              </a:lnSpc>
            </a:pPr>
            <a:r>
              <a:rPr lang="en-US" sz="3000" dirty="0"/>
              <a:t>world leading beam screen </a:t>
            </a:r>
          </a:p>
          <a:p>
            <a:pPr algn="ctr">
              <a:lnSpc>
                <a:spcPts val="3700"/>
              </a:lnSpc>
            </a:pPr>
            <a:r>
              <a:rPr lang="en-US" sz="3000" dirty="0"/>
              <a:t>developments for </a:t>
            </a:r>
            <a:r>
              <a:rPr lang="en-GB" sz="3000" dirty="0"/>
              <a:t>the FCC-hh !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926188A-10D8-D0E8-9A83-7C56D37F4238}"/>
              </a:ext>
            </a:extLst>
          </p:cNvPr>
          <p:cNvSpPr txBox="1"/>
          <p:nvPr/>
        </p:nvSpPr>
        <p:spPr>
          <a:xfrm>
            <a:off x="8184030" y="126095"/>
            <a:ext cx="2245032" cy="5232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GB" sz="1400" dirty="0"/>
              <a:t>first proposed by </a:t>
            </a:r>
            <a:r>
              <a:rPr lang="en-GB" sz="1400" dirty="0" err="1"/>
              <a:t>L.Rossi</a:t>
            </a:r>
            <a:r>
              <a:rPr lang="en-GB" sz="1400" dirty="0"/>
              <a:t>,</a:t>
            </a:r>
          </a:p>
          <a:p>
            <a:r>
              <a:rPr lang="en-GB" sz="1400" dirty="0"/>
              <a:t>CERN-ATS-2012-23</a:t>
            </a:r>
          </a:p>
        </p:txBody>
      </p:sp>
    </p:spTree>
    <p:extLst>
      <p:ext uri="{BB962C8B-B14F-4D97-AF65-F5344CB8AC3E}">
        <p14:creationId xmlns:p14="http://schemas.microsoft.com/office/powerpoint/2010/main" val="3026040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5F6FE1C-6107-642D-54BF-8360F20C0F5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2788585-81CC-B34A-9F73-A66E88194AB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165"/>
          <a:stretch/>
        </p:blipFill>
        <p:spPr>
          <a:xfrm>
            <a:off x="207962" y="1089224"/>
            <a:ext cx="11268075" cy="5220586"/>
          </a:xfrm>
          <a:prstGeom prst="rect">
            <a:avLst/>
          </a:prstGeom>
        </p:spPr>
      </p:pic>
      <p:pic>
        <p:nvPicPr>
          <p:cNvPr id="6" name="Picture 2" descr="http://fusionsites.ciemat.es/gyrokineticsmadrid2014/files/2014/04/Logo_CIEMAT_sombra.png">
            <a:extLst>
              <a:ext uri="{FF2B5EF4-FFF2-40B4-BE49-F238E27FC236}">
                <a16:creationId xmlns:a16="http://schemas.microsoft.com/office/drawing/2014/main" id="{6CA52C62-FFFF-F944-3F8F-A1FFFD3333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05251" y="6271255"/>
            <a:ext cx="1636877" cy="42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\\cern.ch\dfs\Users\m\mgilcost\Documents\MIGUEL\FCC\EuroCirCol Logo.jpg">
            <a:extLst>
              <a:ext uri="{FF2B5EF4-FFF2-40B4-BE49-F238E27FC236}">
                <a16:creationId xmlns:a16="http://schemas.microsoft.com/office/drawing/2014/main" id="{32C9D7D2-8B64-428E-A7EC-AB9E766A52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5820" y="6033971"/>
            <a:ext cx="1175319" cy="585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KIT-Homepage">
            <a:extLst>
              <a:ext uri="{FF2B5EF4-FFF2-40B4-BE49-F238E27FC236}">
                <a16:creationId xmlns:a16="http://schemas.microsoft.com/office/drawing/2014/main" id="{82601DC4-8C8D-1D4F-0268-2E898B0B45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2637" y="5978607"/>
            <a:ext cx="1402942" cy="742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s://www.anka.kit.edu/img/ANKA_Logo_2007.jpg">
            <a:extLst>
              <a:ext uri="{FF2B5EF4-FFF2-40B4-BE49-F238E27FC236}">
                <a16:creationId xmlns:a16="http://schemas.microsoft.com/office/drawing/2014/main" id="{03C3BBAF-E24D-BBF6-F25D-8EE63B8890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7510" y="6326532"/>
            <a:ext cx="1025973" cy="42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LogoOutline.ai">
            <a:extLst>
              <a:ext uri="{FF2B5EF4-FFF2-40B4-BE49-F238E27FC236}">
                <a16:creationId xmlns:a16="http://schemas.microsoft.com/office/drawing/2014/main" id="{46A1E379-AFCF-DCD8-21A0-1D4E5E2906E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4249" y="6040050"/>
            <a:ext cx="748926" cy="748926"/>
          </a:xfrm>
          <a:prstGeom prst="rect">
            <a:avLst/>
          </a:prstGeom>
        </p:spPr>
      </p:pic>
      <p:pic>
        <p:nvPicPr>
          <p:cNvPr id="11" name="Picture 9">
            <a:extLst>
              <a:ext uri="{FF2B5EF4-FFF2-40B4-BE49-F238E27FC236}">
                <a16:creationId xmlns:a16="http://schemas.microsoft.com/office/drawing/2014/main" id="{84917341-BC85-CDDC-222B-804403F76187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7290" y="6056639"/>
            <a:ext cx="1003517" cy="683082"/>
          </a:xfrm>
          <a:prstGeom prst="rect">
            <a:avLst/>
          </a:prstGeom>
        </p:spPr>
      </p:pic>
      <p:pic>
        <p:nvPicPr>
          <p:cNvPr id="12" name="Picture 2" descr="https://upload.wikimedia.org/wikipedia/commons/thumb/d/d0/INFN_logo.svg/2000px-INFN_logo.svg.png">
            <a:extLst>
              <a:ext uri="{FF2B5EF4-FFF2-40B4-BE49-F238E27FC236}">
                <a16:creationId xmlns:a16="http://schemas.microsoft.com/office/drawing/2014/main" id="{194323D5-8EE4-1742-8AF9-D99BFE8CE3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1230" y="6140928"/>
            <a:ext cx="603260" cy="598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15A7A4-1E32-8E92-7980-E362D007805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8546" y="6062393"/>
            <a:ext cx="1186464" cy="61157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F0A5503-8EE8-9BE6-5B0C-4B8A47DAE34E}"/>
              </a:ext>
            </a:extLst>
          </p:cNvPr>
          <p:cNvSpPr txBox="1"/>
          <p:nvPr/>
        </p:nvSpPr>
        <p:spPr>
          <a:xfrm>
            <a:off x="142875" y="16691"/>
            <a:ext cx="1009161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FCC-hh </a:t>
            </a:r>
            <a:r>
              <a:rPr lang="en-GB" sz="4000" dirty="0"/>
              <a:t>beam screen &amp; photon desorption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6C59302-A784-B088-9D3A-51521AF751AB}"/>
              </a:ext>
            </a:extLst>
          </p:cNvPr>
          <p:cNvSpPr txBox="1"/>
          <p:nvPr/>
        </p:nvSpPr>
        <p:spPr>
          <a:xfrm>
            <a:off x="5135526" y="5377259"/>
            <a:ext cx="6349731" cy="369332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it-IT" dirty="0"/>
              <a:t>F. Perez, M. Gil Costa, R. Kersevan, R. Ruprecht,  et al.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63D7A26-6767-C685-BA06-E0A678E9C8AB}"/>
              </a:ext>
            </a:extLst>
          </p:cNvPr>
          <p:cNvSpPr txBox="1"/>
          <p:nvPr/>
        </p:nvSpPr>
        <p:spPr>
          <a:xfrm rot="21068581">
            <a:off x="1387784" y="1499732"/>
            <a:ext cx="8132330" cy="1077218"/>
          </a:xfrm>
          <a:prstGeom prst="rect">
            <a:avLst/>
          </a:prstGeom>
          <a:solidFill>
            <a:srgbClr val="FFFF00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Calibri" panose="020F0502020204030204" pitchFamily="34" charset="0"/>
                <a:ea typeface="Aptos" panose="020B0004020202020204" pitchFamily="34" charset="0"/>
              </a:rPr>
              <a:t>design effort (</a:t>
            </a:r>
            <a:r>
              <a:rPr lang="en-GB" sz="3200" dirty="0" err="1">
                <a:latin typeface="Calibri" panose="020F0502020204030204" pitchFamily="34" charset="0"/>
                <a:ea typeface="Aptos" panose="020B0004020202020204" pitchFamily="34" charset="0"/>
              </a:rPr>
              <a:t>EuroCirCol</a:t>
            </a:r>
            <a:r>
              <a:rPr lang="en-GB" sz="3200" dirty="0">
                <a:latin typeface="Calibri" panose="020F0502020204030204" pitchFamily="34" charset="0"/>
                <a:ea typeface="Aptos" panose="020B0004020202020204" pitchFamily="34" charset="0"/>
              </a:rPr>
              <a:t> 2015-2019) was spearheaded by ALBA/CELLS</a:t>
            </a:r>
            <a:endParaRPr lang="en-GB" sz="3200" dirty="0"/>
          </a:p>
        </p:txBody>
      </p:sp>
      <p:pic>
        <p:nvPicPr>
          <p:cNvPr id="5" name="Picture 4" descr="AhfuLife Spanish Flag 5ft x 3ft for 12th October Decorations, 1pcs Large  Spain National Flags - Double Side with Brass Eyelets for Indoor and  Outdoor ...">
            <a:extLst>
              <a:ext uri="{FF2B5EF4-FFF2-40B4-BE49-F238E27FC236}">
                <a16:creationId xmlns:a16="http://schemas.microsoft.com/office/drawing/2014/main" id="{EF6EF453-1168-084B-D014-8FC1FB34F4F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0" t="28545"/>
          <a:stretch/>
        </p:blipFill>
        <p:spPr bwMode="auto">
          <a:xfrm>
            <a:off x="10804831" y="16691"/>
            <a:ext cx="1387169" cy="742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8729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FC1964A-71A0-E1A9-697F-CD0228C61E3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81C46FB-CC2C-AA7C-903F-2088AAE3D4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825" y="926739"/>
            <a:ext cx="11944350" cy="59055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FF9E197-BBDF-A66C-7896-876048D2DE1E}"/>
              </a:ext>
            </a:extLst>
          </p:cNvPr>
          <p:cNvSpPr txBox="1"/>
          <p:nvPr/>
        </p:nvSpPr>
        <p:spPr>
          <a:xfrm>
            <a:off x="142875" y="16691"/>
            <a:ext cx="121920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 </a:t>
            </a:r>
            <a:r>
              <a:rPr lang="en-GB" sz="4000" dirty="0"/>
              <a:t>beam screen test-bench experiment (BESTEX)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8763313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3397034-1876-F56A-5EA3-80DB73FCA78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7B4B771-4C0F-42F8-8F80-98D2FFD85C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5" y="1175229"/>
            <a:ext cx="11525250" cy="540067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EE30328-D8F3-BDC8-71F3-C933D99375DD}"/>
              </a:ext>
            </a:extLst>
          </p:cNvPr>
          <p:cNvSpPr txBox="1"/>
          <p:nvPr/>
        </p:nvSpPr>
        <p:spPr>
          <a:xfrm>
            <a:off x="142875" y="16691"/>
            <a:ext cx="121920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</a:t>
            </a:r>
            <a:r>
              <a:rPr kumimoji="0" lang="en-GB" sz="4000" b="0" i="0" u="none" strike="noStrike" kern="1200" cap="none" spc="0" normalizeH="0" baseline="0" noProof="0" dirty="0" err="1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nstallation</a:t>
            </a:r>
            <a:r>
              <a:rPr kumimoji="0" lang="en-GB" sz="4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of </a:t>
            </a:r>
            <a:r>
              <a:rPr lang="en-GB" sz="4000" dirty="0">
                <a:solidFill>
                  <a:srgbClr val="0F124A"/>
                </a:solidFill>
                <a:latin typeface="Arial"/>
              </a:rPr>
              <a:t>test chamber </a:t>
            </a:r>
            <a:r>
              <a:rPr kumimoji="0" lang="en-GB" sz="4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at KARA BESTEX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D520326-CAEA-F055-F588-C64AB3C1D357}"/>
              </a:ext>
            </a:extLst>
          </p:cNvPr>
          <p:cNvSpPr txBox="1"/>
          <p:nvPr/>
        </p:nvSpPr>
        <p:spPr>
          <a:xfrm>
            <a:off x="186149" y="804034"/>
            <a:ext cx="1190625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whole test chamber with ancillary diagnostic equipment being moved by the crane</a:t>
            </a:r>
            <a:endParaRPr lang="en-GB" sz="24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AA7127B-52FD-E81F-0652-A95AF865B35F}"/>
              </a:ext>
            </a:extLst>
          </p:cNvPr>
          <p:cNvSpPr txBox="1"/>
          <p:nvPr/>
        </p:nvSpPr>
        <p:spPr>
          <a:xfrm>
            <a:off x="87483" y="6322276"/>
            <a:ext cx="5121915" cy="518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2400" dirty="0"/>
              <a:t>total time to change sample ~5 days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4131174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FC1964A-71A0-E1A9-697F-CD0228C61E3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07BB7FA-C5FD-676F-F7E0-3FF2BA3B3F6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386"/>
          <a:stretch/>
        </p:blipFill>
        <p:spPr>
          <a:xfrm>
            <a:off x="319087" y="1041991"/>
            <a:ext cx="11553825" cy="547787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6C21EA1-0B11-4734-0941-82DB983B8DA8}"/>
              </a:ext>
            </a:extLst>
          </p:cNvPr>
          <p:cNvSpPr txBox="1"/>
          <p:nvPr/>
        </p:nvSpPr>
        <p:spPr>
          <a:xfrm>
            <a:off x="42863" y="21265"/>
            <a:ext cx="121920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4000" dirty="0"/>
              <a:t>Next step: FCC-ee beam pipe prototype for BESTEX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293FF3B-8518-7FBD-9BD6-D322A867600C}"/>
              </a:ext>
            </a:extLst>
          </p:cNvPr>
          <p:cNvSpPr txBox="1"/>
          <p:nvPr/>
        </p:nvSpPr>
        <p:spPr>
          <a:xfrm rot="21068581">
            <a:off x="3321165" y="1688079"/>
            <a:ext cx="4602569" cy="584775"/>
          </a:xfrm>
          <a:prstGeom prst="rect">
            <a:avLst/>
          </a:prstGeom>
          <a:solidFill>
            <a:srgbClr val="FFFF00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Calibri" panose="020F0502020204030204" pitchFamily="34" charset="0"/>
                <a:ea typeface="Aptos" panose="020B0004020202020204" pitchFamily="34" charset="0"/>
              </a:rPr>
              <a:t>Spain back on board?</a:t>
            </a:r>
            <a:endParaRPr lang="en-GB" sz="3200" dirty="0"/>
          </a:p>
        </p:txBody>
      </p:sp>
      <p:pic>
        <p:nvPicPr>
          <p:cNvPr id="6" name="Picture 5" descr="AhfuLife Spanish Flag 5ft x 3ft for 12th October Decorations, 1pcs Large  Spain National Flags - Double Side with Brass Eyelets for Indoor and  Outdoor ...">
            <a:extLst>
              <a:ext uri="{FF2B5EF4-FFF2-40B4-BE49-F238E27FC236}">
                <a16:creationId xmlns:a16="http://schemas.microsoft.com/office/drawing/2014/main" id="{03E0267E-7BC6-B427-70BB-97A52FB3033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0" t="28545"/>
          <a:stretch/>
        </p:blipFill>
        <p:spPr bwMode="auto">
          <a:xfrm>
            <a:off x="10847694" y="729151"/>
            <a:ext cx="1387169" cy="742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2390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9FB43A4-A76B-4E56-0B99-98320BD55965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448800" y="6356350"/>
            <a:ext cx="2743200" cy="365125"/>
          </a:xfrm>
        </p:spPr>
        <p:txBody>
          <a:bodyPr/>
          <a:lstStyle/>
          <a:p>
            <a:pPr marL="0" marR="0" lvl="0" indent="0" algn="r" defTabSz="685727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685727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itle 4">
            <a:extLst>
              <a:ext uri="{FF2B5EF4-FFF2-40B4-BE49-F238E27FC236}">
                <a16:creationId xmlns:a16="http://schemas.microsoft.com/office/drawing/2014/main" id="{DF2B2B62-5D78-9F75-C652-ADECBAABFAF2}"/>
              </a:ext>
            </a:extLst>
          </p:cNvPr>
          <p:cNvSpPr txBox="1">
            <a:spLocks/>
          </p:cNvSpPr>
          <p:nvPr/>
        </p:nvSpPr>
        <p:spPr>
          <a:xfrm>
            <a:off x="142875" y="126621"/>
            <a:ext cx="11713765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377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377" rtl="0" eaLnBrk="1" fontAlgn="auto" latinLnBrk="0" hangingPunct="1">
              <a:lnSpc>
                <a:spcPts val="4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other FCC-ee science applications under study</a:t>
            </a:r>
            <a:endParaRPr kumimoji="0" lang="en-CH" sz="40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A09F7B1-D105-C1D7-3B12-5724F8D48570}"/>
              </a:ext>
            </a:extLst>
          </p:cNvPr>
          <p:cNvSpPr txBox="1"/>
          <p:nvPr/>
        </p:nvSpPr>
        <p:spPr>
          <a:xfrm>
            <a:off x="227685" y="1097597"/>
            <a:ext cx="5911177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for example: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FCC-ee booster as diffraction limited storage ring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with coherent synchrotron radiation down to 0.1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Calibri" panose="020F0502020204030204" pitchFamily="34" charset="0"/>
              </a:rPr>
              <a:t>Å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FCC-ee injector as the world’s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ultimate positron source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for material studies and paving a path towards the first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Bose-Einstein condensation of Ps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(511-keV gamma-ray laser)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using 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beamstrahlung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for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radionuclide production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</a:t>
            </a:r>
            <a:r>
              <a:rPr kumimoji="0" lang="en-GB" sz="2000" b="0" i="0" u="none" strike="noStrike" kern="1200" cap="none" spc="0" normalizeH="0" baseline="3000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-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beam driven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neutron source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etc. </a:t>
            </a:r>
            <a:endParaRPr kumimoji="0" lang="en-GB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655FB6A-2B5E-3F14-B35C-CB3EF8445B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4527" y="966723"/>
            <a:ext cx="6650738" cy="5094594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5A6EF6B4-DB8A-03DE-4B4D-A2B7B20E3705}"/>
              </a:ext>
            </a:extLst>
          </p:cNvPr>
          <p:cNvSpPr txBox="1"/>
          <p:nvPr/>
        </p:nvSpPr>
        <p:spPr>
          <a:xfrm>
            <a:off x="10120414" y="1200721"/>
            <a:ext cx="1531951" cy="307777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S. Casalbuoni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BD28857-4540-A4BD-031B-7E18EDD6280A}"/>
              </a:ext>
            </a:extLst>
          </p:cNvPr>
          <p:cNvSpPr txBox="1"/>
          <p:nvPr/>
        </p:nvSpPr>
        <p:spPr>
          <a:xfrm>
            <a:off x="3994866" y="4891310"/>
            <a:ext cx="1600548" cy="52322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M. Calviani,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C. Duchemin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57ED38B-B11B-BBFE-EC2A-74666A146EA4}"/>
              </a:ext>
            </a:extLst>
          </p:cNvPr>
          <p:cNvSpPr txBox="1"/>
          <p:nvPr/>
        </p:nvSpPr>
        <p:spPr>
          <a:xfrm>
            <a:off x="4049062" y="3890331"/>
            <a:ext cx="1733060" cy="52322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M. Doser,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B. 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Rien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Calibri" panose="020F0502020204030204" pitchFamily="34" charset="0"/>
              </a:rPr>
              <a:t>ä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cker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691E2E3-9D09-A00C-B721-C09CF3B01DDC}"/>
              </a:ext>
            </a:extLst>
          </p:cNvPr>
          <p:cNvSpPr txBox="1"/>
          <p:nvPr/>
        </p:nvSpPr>
        <p:spPr>
          <a:xfrm>
            <a:off x="750819" y="6033184"/>
            <a:ext cx="792645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accent6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GB" dirty="0">
                <a:solidFill>
                  <a:schemeClr val="accent6">
                    <a:lumMod val="75000"/>
                    <a:lumOff val="25000"/>
                  </a:schemeClr>
                </a:solidFill>
              </a:rPr>
              <a:t>Workshop on “Other Science Opportunities at the FCC-ee”</a:t>
            </a:r>
          </a:p>
          <a:p>
            <a:r>
              <a:rPr lang="en-GB" dirty="0">
                <a:solidFill>
                  <a:schemeClr val="accent6">
                    <a:lumMod val="75000"/>
                    <a:lumOff val="25000"/>
                  </a:schemeClr>
                </a:solidFill>
              </a:rPr>
              <a:t>28-29 November at CERN, </a:t>
            </a:r>
            <a:r>
              <a:rPr lang="en-GB" dirty="0">
                <a:solidFill>
                  <a:schemeClr val="accent6">
                    <a:lumMod val="75000"/>
                    <a:lumOff val="25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https://indico.cern.ch/event/1454873/</a:t>
            </a:r>
            <a:r>
              <a:rPr lang="en-GB" dirty="0">
                <a:solidFill>
                  <a:schemeClr val="accent6">
                    <a:lumMod val="75000"/>
                    <a:lumOff val="25000"/>
                  </a:schemeClr>
                </a:solidFill>
              </a:rPr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3EDD517-2A2B-D4DB-89BE-A3C0D5EB63BA}"/>
              </a:ext>
            </a:extLst>
          </p:cNvPr>
          <p:cNvSpPr txBox="1"/>
          <p:nvPr/>
        </p:nvSpPr>
        <p:spPr>
          <a:xfrm rot="21363730">
            <a:off x="4529749" y="934344"/>
            <a:ext cx="4602569" cy="584775"/>
          </a:xfrm>
          <a:prstGeom prst="rect">
            <a:avLst/>
          </a:prstGeom>
          <a:solidFill>
            <a:srgbClr val="FFFF00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Calibri" panose="020F0502020204030204" pitchFamily="34" charset="0"/>
                <a:ea typeface="Aptos" panose="020B0004020202020204" pitchFamily="34" charset="0"/>
              </a:rPr>
              <a:t>input and ideas welcome!</a:t>
            </a:r>
            <a:endParaRPr lang="en-GB" sz="32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207F89D-5791-484C-520F-8E38450C235E}"/>
              </a:ext>
            </a:extLst>
          </p:cNvPr>
          <p:cNvSpPr txBox="1"/>
          <p:nvPr/>
        </p:nvSpPr>
        <p:spPr>
          <a:xfrm rot="21370429">
            <a:off x="7747934" y="6036980"/>
            <a:ext cx="3305129" cy="584775"/>
          </a:xfrm>
          <a:prstGeom prst="rect">
            <a:avLst/>
          </a:prstGeom>
          <a:solidFill>
            <a:srgbClr val="FFFF00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Calibri" panose="020F0502020204030204" pitchFamily="34" charset="0"/>
              </a:rPr>
              <a:t>please contribute</a:t>
            </a:r>
            <a:endParaRPr lang="en-GB" sz="3200" dirty="0"/>
          </a:p>
        </p:txBody>
      </p:sp>
      <p:pic>
        <p:nvPicPr>
          <p:cNvPr id="11" name="Picture 10" descr="AhfuLife Spanish Flag 5ft x 3ft for 12th October Decorations, 1pcs Large  Spain National Flags - Double Side with Brass Eyelets for Indoor and  Outdoor ...">
            <a:extLst>
              <a:ext uri="{FF2B5EF4-FFF2-40B4-BE49-F238E27FC236}">
                <a16:creationId xmlns:a16="http://schemas.microsoft.com/office/drawing/2014/main" id="{FAD69AFA-54FC-EBE8-4110-4CC3FB88EA4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0" t="28545"/>
          <a:stretch/>
        </p:blipFill>
        <p:spPr bwMode="auto">
          <a:xfrm>
            <a:off x="10820400" y="-5775"/>
            <a:ext cx="1387169" cy="742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7587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9FB43A4-A76B-4E56-0B99-98320BD55965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448800" y="6356350"/>
            <a:ext cx="2743200" cy="365125"/>
          </a:xfrm>
        </p:spPr>
        <p:txBody>
          <a:bodyPr/>
          <a:lstStyle/>
          <a:p>
            <a:pPr marL="0" marR="0" lvl="0" indent="0" algn="r" defTabSz="685727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685727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itle 4">
            <a:extLst>
              <a:ext uri="{FF2B5EF4-FFF2-40B4-BE49-F238E27FC236}">
                <a16:creationId xmlns:a16="http://schemas.microsoft.com/office/drawing/2014/main" id="{DF2B2B62-5D78-9F75-C652-ADECBAABFAF2}"/>
              </a:ext>
            </a:extLst>
          </p:cNvPr>
          <p:cNvSpPr txBox="1">
            <a:spLocks/>
          </p:cNvSpPr>
          <p:nvPr/>
        </p:nvSpPr>
        <p:spPr>
          <a:xfrm>
            <a:off x="142875" y="126621"/>
            <a:ext cx="11713765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377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377" rtl="0" eaLnBrk="1" fontAlgn="auto" latinLnBrk="0" hangingPunct="1">
              <a:lnSpc>
                <a:spcPts val="4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F124A"/>
                </a:solidFill>
                <a:latin typeface="Arial"/>
              </a:rPr>
              <a:t>opportunities for Spain – a few ideas in a nutshell</a:t>
            </a:r>
            <a:endParaRPr kumimoji="0" lang="en-CH" sz="40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C346C92-2158-4CBD-CD8B-BA08EF5A234B}"/>
              </a:ext>
            </a:extLst>
          </p:cNvPr>
          <p:cNvSpPr txBox="1"/>
          <p:nvPr/>
        </p:nvSpPr>
        <p:spPr>
          <a:xfrm>
            <a:off x="142875" y="961051"/>
            <a:ext cx="12220012" cy="57551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 algn="l">
              <a:lnSpc>
                <a:spcPts val="3700"/>
              </a:lnSpc>
              <a:buFont typeface="Arial" panose="020B0604020202020204" pitchFamily="34" charset="0"/>
              <a:buChar char="•"/>
            </a:pPr>
            <a:r>
              <a:rPr lang="en-US" sz="3000" dirty="0">
                <a:solidFill>
                  <a:schemeClr val="accent6">
                    <a:lumMod val="50000"/>
                    <a:lumOff val="50000"/>
                  </a:schemeClr>
                </a:solidFill>
              </a:rPr>
              <a:t>magnets</a:t>
            </a:r>
            <a:r>
              <a:rPr lang="en-US" sz="3000" dirty="0"/>
              <a:t> for collider or booster </a:t>
            </a:r>
          </a:p>
          <a:p>
            <a:pPr marL="457200" indent="-457200" algn="l">
              <a:lnSpc>
                <a:spcPts val="3700"/>
              </a:lnSpc>
              <a:buFont typeface="Arial" panose="020B0604020202020204" pitchFamily="34" charset="0"/>
              <a:buChar char="•"/>
            </a:pPr>
            <a:r>
              <a:rPr lang="en-US" sz="3000" dirty="0"/>
              <a:t>arc vacuum system</a:t>
            </a:r>
          </a:p>
          <a:p>
            <a:pPr marL="457200" indent="-457200" algn="l">
              <a:lnSpc>
                <a:spcPts val="3700"/>
              </a:lnSpc>
              <a:buFont typeface="Arial" panose="020B0604020202020204" pitchFamily="34" charset="0"/>
              <a:buChar char="•"/>
            </a:pPr>
            <a:r>
              <a:rPr lang="en-US" sz="3000" dirty="0"/>
              <a:t>support structures, survey &amp; alignment systems</a:t>
            </a:r>
          </a:p>
          <a:p>
            <a:pPr marL="457200" indent="-457200" algn="l">
              <a:lnSpc>
                <a:spcPts val="3700"/>
              </a:lnSpc>
              <a:buFont typeface="Arial" panose="020B0604020202020204" pitchFamily="34" charset="0"/>
              <a:buChar char="•"/>
            </a:pPr>
            <a:r>
              <a:rPr lang="en-US" sz="3000" dirty="0">
                <a:solidFill>
                  <a:schemeClr val="accent6">
                    <a:lumMod val="50000"/>
                    <a:lumOff val="50000"/>
                  </a:schemeClr>
                </a:solidFill>
              </a:rPr>
              <a:t>beam diagnostics </a:t>
            </a:r>
            <a:r>
              <a:rPr lang="en-US" sz="3000" dirty="0"/>
              <a:t>– beam size, beam loss &amp; beam position monitors</a:t>
            </a:r>
          </a:p>
          <a:p>
            <a:pPr marL="457200" indent="-457200" algn="l">
              <a:lnSpc>
                <a:spcPts val="3700"/>
              </a:lnSpc>
              <a:buFont typeface="Arial" panose="020B0604020202020204" pitchFamily="34" charset="0"/>
              <a:buChar char="•"/>
            </a:pPr>
            <a:r>
              <a:rPr lang="en-US" sz="3000" dirty="0">
                <a:solidFill>
                  <a:schemeClr val="accent6">
                    <a:lumMod val="50000"/>
                    <a:lumOff val="50000"/>
                  </a:schemeClr>
                </a:solidFill>
              </a:rPr>
              <a:t>IR magnet cryostat</a:t>
            </a:r>
          </a:p>
          <a:p>
            <a:pPr marL="457200" indent="-457200" algn="l">
              <a:lnSpc>
                <a:spcPts val="3700"/>
              </a:lnSpc>
              <a:buFont typeface="Arial" panose="020B0604020202020204" pitchFamily="34" charset="0"/>
              <a:buChar char="•"/>
            </a:pPr>
            <a:r>
              <a:rPr lang="en-US" sz="3000" dirty="0"/>
              <a:t>collimators and design of nonlinear collimation system</a:t>
            </a:r>
          </a:p>
          <a:p>
            <a:pPr marL="457200" indent="-457200" algn="l">
              <a:lnSpc>
                <a:spcPts val="3700"/>
              </a:lnSpc>
              <a:buFont typeface="Arial" panose="020B0604020202020204" pitchFamily="34" charset="0"/>
              <a:buChar char="•"/>
            </a:pPr>
            <a:r>
              <a:rPr lang="en-US" sz="3000" dirty="0"/>
              <a:t>high-field magnets </a:t>
            </a:r>
          </a:p>
          <a:p>
            <a:pPr marL="457200" indent="-457200" algn="l">
              <a:lnSpc>
                <a:spcPts val="3700"/>
              </a:lnSpc>
              <a:buFont typeface="Arial" panose="020B0604020202020204" pitchFamily="34" charset="0"/>
              <a:buChar char="•"/>
            </a:pPr>
            <a:r>
              <a:rPr lang="en-US" sz="3000" dirty="0"/>
              <a:t>lower-field HTS magnets for FCC-ee</a:t>
            </a:r>
          </a:p>
          <a:p>
            <a:pPr marL="457200" indent="-457200" algn="l">
              <a:lnSpc>
                <a:spcPts val="3700"/>
              </a:lnSpc>
              <a:buFont typeface="Arial" panose="020B0604020202020204" pitchFamily="34" charset="0"/>
              <a:buChar char="•"/>
            </a:pPr>
            <a:r>
              <a:rPr lang="en-US" sz="3000" dirty="0">
                <a:solidFill>
                  <a:schemeClr val="accent6">
                    <a:lumMod val="50000"/>
                    <a:lumOff val="50000"/>
                  </a:schemeClr>
                </a:solidFill>
              </a:rPr>
              <a:t>top-up injection </a:t>
            </a:r>
          </a:p>
          <a:p>
            <a:pPr marL="457200" indent="-457200" algn="l">
              <a:lnSpc>
                <a:spcPts val="3700"/>
              </a:lnSpc>
              <a:buFont typeface="Arial" panose="020B0604020202020204" pitchFamily="34" charset="0"/>
              <a:buChar char="•"/>
            </a:pPr>
            <a:r>
              <a:rPr lang="en-US" sz="3000" dirty="0"/>
              <a:t>optics design ?</a:t>
            </a:r>
          </a:p>
          <a:p>
            <a:pPr marL="457200" indent="-457200" algn="l">
              <a:lnSpc>
                <a:spcPts val="3700"/>
              </a:lnSpc>
              <a:buFont typeface="Arial" panose="020B0604020202020204" pitchFamily="34" charset="0"/>
              <a:buChar char="•"/>
            </a:pPr>
            <a:r>
              <a:rPr lang="en-US" sz="3000" dirty="0">
                <a:solidFill>
                  <a:schemeClr val="accent6">
                    <a:lumMod val="50000"/>
                    <a:lumOff val="50000"/>
                  </a:schemeClr>
                </a:solidFill>
              </a:rPr>
              <a:t>other science applications </a:t>
            </a:r>
            <a:r>
              <a:rPr lang="en-US" sz="3000" dirty="0"/>
              <a:t>at FCC-ee including photon science</a:t>
            </a:r>
          </a:p>
          <a:p>
            <a:pPr marL="457200" indent="-457200" algn="l">
              <a:lnSpc>
                <a:spcPts val="3700"/>
              </a:lnSpc>
              <a:buFont typeface="Arial" panose="020B0604020202020204" pitchFamily="34" charset="0"/>
              <a:buChar char="•"/>
            </a:pPr>
            <a:r>
              <a:rPr lang="en-US" sz="3000" dirty="0">
                <a:solidFill>
                  <a:schemeClr val="accent6">
                    <a:lumMod val="50000"/>
                    <a:lumOff val="50000"/>
                  </a:schemeClr>
                </a:solidFill>
              </a:rPr>
              <a:t>beam tests </a:t>
            </a:r>
            <a:r>
              <a:rPr lang="en-US" sz="3000" dirty="0"/>
              <a:t>at ALBA/CELLS</a:t>
            </a:r>
          </a:p>
        </p:txBody>
      </p:sp>
      <p:pic>
        <p:nvPicPr>
          <p:cNvPr id="9" name="Picture 8" descr="AhfuLife Spanish Flag 5ft x 3ft for 12th October Decorations, 1pcs Large  Spain National Flags - Double Side with Brass Eyelets for Indoor and  Outdoor ...">
            <a:extLst>
              <a:ext uri="{FF2B5EF4-FFF2-40B4-BE49-F238E27FC236}">
                <a16:creationId xmlns:a16="http://schemas.microsoft.com/office/drawing/2014/main" id="{4DEA2F63-4DA3-3FD8-AE54-03456B028B4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0" t="28545"/>
          <a:stretch/>
        </p:blipFill>
        <p:spPr bwMode="auto">
          <a:xfrm>
            <a:off x="10722594" y="827586"/>
            <a:ext cx="1387169" cy="742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3968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B6D34A7-D0FE-3858-ED5D-F7DD396A09BF}"/>
              </a:ext>
            </a:extLst>
          </p:cNvPr>
          <p:cNvSpPr txBox="1"/>
          <p:nvPr/>
        </p:nvSpPr>
        <p:spPr>
          <a:xfrm>
            <a:off x="150507" y="828901"/>
            <a:ext cx="1204149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Same two-cell RF cavities for Z, WW and ZH operation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with constant cavity coupling thanks to </a:t>
            </a:r>
            <a:r>
              <a:rPr kumimoji="0" lang="en-US" sz="1800" b="1" i="0" u="sng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reverse phase operation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: (1) experimentally verified w high beam loading at KEKB </a:t>
            </a: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(Y. Morita et al., 2009)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, (2) Baseline solution US EIC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No longer any 1-cell 400 MHz cavities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Reduced installation time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Reduced commissioning effort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Fast switching between Z, WW and ZH operation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43D08B0-05CC-7816-4CF4-B795F700B1AD}"/>
              </a:ext>
            </a:extLst>
          </p:cNvPr>
          <p:cNvSpPr txBox="1"/>
          <p:nvPr/>
        </p:nvSpPr>
        <p:spPr>
          <a:xfrm>
            <a:off x="5615654" y="1485930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RF waves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5114594-F5C3-5FC9-CD1A-01F32ECFFB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3930" y="1533939"/>
            <a:ext cx="5084970" cy="256785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6C88889-F694-AE9F-E522-FDD7BE6F930A}"/>
              </a:ext>
            </a:extLst>
          </p:cNvPr>
          <p:cNvSpPr txBox="1"/>
          <p:nvPr/>
        </p:nvSpPr>
        <p:spPr>
          <a:xfrm>
            <a:off x="2784122" y="4967364"/>
            <a:ext cx="680132" cy="500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727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LEP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1A8F4B4-E950-BD2D-1AE4-64A5DAB0A2E1}"/>
              </a:ext>
            </a:extLst>
          </p:cNvPr>
          <p:cNvGrpSpPr>
            <a:grpSpLocks noChangeAspect="1"/>
          </p:cNvGrpSpPr>
          <p:nvPr/>
        </p:nvGrpSpPr>
        <p:grpSpPr>
          <a:xfrm>
            <a:off x="4678334" y="4352112"/>
            <a:ext cx="7030183" cy="2047134"/>
            <a:chOff x="4646999" y="3742909"/>
            <a:chExt cx="1714224" cy="499168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4D5D8972-4F1B-4C76-FEED-3B5D75C90CFE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646999" y="3742909"/>
              <a:ext cx="1714224" cy="499168"/>
              <a:chOff x="796366" y="576884"/>
              <a:chExt cx="3693639" cy="1075561"/>
            </a:xfrm>
          </p:grpSpPr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C300B7E5-8D99-DB43-841F-6E53C31CA66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r="81257"/>
              <a:stretch/>
            </p:blipFill>
            <p:spPr>
              <a:xfrm>
                <a:off x="796366" y="576884"/>
                <a:ext cx="903847" cy="1060796"/>
              </a:xfrm>
              <a:prstGeom prst="rect">
                <a:avLst/>
              </a:prstGeom>
            </p:spPr>
          </p:pic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9EB7B60F-67B7-9A87-E769-94B93F71075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66245" r="18348"/>
              <a:stretch/>
            </p:blipFill>
            <p:spPr>
              <a:xfrm>
                <a:off x="1670685" y="578312"/>
                <a:ext cx="742950" cy="1060796"/>
              </a:xfrm>
              <a:prstGeom prst="rect">
                <a:avLst/>
              </a:prstGeom>
            </p:spPr>
          </p:pic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847BBEC6-8E25-21AA-438E-698931B347D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87084"/>
              <a:stretch/>
            </p:blipFill>
            <p:spPr>
              <a:xfrm>
                <a:off x="3867148" y="591649"/>
                <a:ext cx="622857" cy="1060796"/>
              </a:xfrm>
              <a:prstGeom prst="rect">
                <a:avLst/>
              </a:prstGeom>
            </p:spPr>
          </p:pic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B1BD271B-4C74-25A6-EAC7-6C206484876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66245" r="18348"/>
              <a:stretch/>
            </p:blipFill>
            <p:spPr>
              <a:xfrm>
                <a:off x="2402205" y="582122"/>
                <a:ext cx="742950" cy="1060796"/>
              </a:xfrm>
              <a:prstGeom prst="rect">
                <a:avLst/>
              </a:prstGeom>
            </p:spPr>
          </p:pic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0EB194A4-11EA-0B7F-4E74-6A434ADE8C7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66245" r="18348"/>
              <a:stretch/>
            </p:blipFill>
            <p:spPr>
              <a:xfrm>
                <a:off x="3137535" y="589742"/>
                <a:ext cx="742950" cy="1060796"/>
              </a:xfrm>
              <a:prstGeom prst="rect">
                <a:avLst/>
              </a:prstGeom>
            </p:spPr>
          </p:pic>
        </p:grp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283EB8C3-4409-5CE5-A5EA-01679CD1C2BC}"/>
                </a:ext>
              </a:extLst>
            </p:cNvPr>
            <p:cNvSpPr/>
            <p:nvPr/>
          </p:nvSpPr>
          <p:spPr>
            <a:xfrm>
              <a:off x="4671060" y="3745230"/>
              <a:ext cx="1569720" cy="106680"/>
            </a:xfrm>
            <a:prstGeom prst="rect">
              <a:avLst/>
            </a:pr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72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id="{ADB52D42-2178-88F8-F167-00245FBD864D}"/>
              </a:ext>
            </a:extLst>
          </p:cNvPr>
          <p:cNvSpPr/>
          <p:nvPr/>
        </p:nvSpPr>
        <p:spPr>
          <a:xfrm>
            <a:off x="5704330" y="6495533"/>
            <a:ext cx="414889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685727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rgbClr val="BFA167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400 MHz cryomodule, ~12 m long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A0C6B3C-559E-2E45-CC49-84FC1F8C69B2}"/>
              </a:ext>
            </a:extLst>
          </p:cNvPr>
          <p:cNvSpPr/>
          <p:nvPr/>
        </p:nvSpPr>
        <p:spPr>
          <a:xfrm>
            <a:off x="-54118" y="5386284"/>
            <a:ext cx="4519268" cy="1426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685727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BFA167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400 MHz 2-cell cavity</a:t>
            </a:r>
          </a:p>
          <a:p>
            <a:pPr marL="0" marR="0" lvl="0" indent="0" algn="ctr" defTabSz="685727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BFA167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Niobium thin film on Copper, </a:t>
            </a:r>
          </a:p>
          <a:p>
            <a:pPr marL="0" marR="0" lvl="0" indent="0" algn="ctr" defTabSz="685727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BFA167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Operation at 4.5 Kelvin</a:t>
            </a:r>
          </a:p>
          <a:p>
            <a:pPr marL="0" marR="0" lvl="0" indent="0" algn="ctr" defTabSz="685727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BFA167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Max. accel. gradient </a:t>
            </a:r>
            <a:r>
              <a:rPr kumimoji="0" lang="en-GB" sz="1400" b="1" i="0" u="none" strike="noStrike" kern="0" cap="none" spc="0" normalizeH="0" baseline="0" noProof="0" dirty="0" err="1">
                <a:ln>
                  <a:noFill/>
                </a:ln>
                <a:solidFill>
                  <a:srgbClr val="BFA167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E</a:t>
            </a:r>
            <a:r>
              <a:rPr kumimoji="0" lang="en-GB" sz="1400" b="1" i="0" u="none" strike="noStrike" kern="0" cap="none" spc="0" normalizeH="0" baseline="-25000" noProof="0" dirty="0" err="1">
                <a:ln>
                  <a:noFill/>
                </a:ln>
                <a:solidFill>
                  <a:srgbClr val="BFA167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acc</a:t>
            </a: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BFA167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 = 13 MV/m</a:t>
            </a:r>
          </a:p>
          <a:p>
            <a:pPr marL="0" marR="0" lvl="0" indent="0" algn="ctr" defTabSz="685727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BFA167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Quality factor Q</a:t>
            </a:r>
            <a:r>
              <a:rPr kumimoji="0" lang="en-GB" sz="1400" b="1" i="0" u="none" strike="noStrike" kern="0" cap="none" spc="0" normalizeH="0" baseline="-25000" noProof="0" dirty="0">
                <a:ln>
                  <a:noFill/>
                </a:ln>
                <a:solidFill>
                  <a:srgbClr val="BFA167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0</a:t>
            </a: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BFA167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= 3.3 x 10</a:t>
            </a:r>
            <a:r>
              <a:rPr kumimoji="0" lang="en-GB" sz="1400" b="1" i="0" u="none" strike="noStrike" kern="0" cap="none" spc="0" normalizeH="0" baseline="30000" noProof="0" dirty="0">
                <a:ln>
                  <a:noFill/>
                </a:ln>
                <a:solidFill>
                  <a:srgbClr val="BFA167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9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6A7138A-6418-5407-E998-7D2FAD80B617}"/>
              </a:ext>
            </a:extLst>
          </p:cNvPr>
          <p:cNvSpPr/>
          <p:nvPr/>
        </p:nvSpPr>
        <p:spPr>
          <a:xfrm>
            <a:off x="3227305" y="3799898"/>
            <a:ext cx="1409833" cy="400110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Z, W, ZH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295652B-4D28-62AC-050D-BB2CAFF8719C}"/>
              </a:ext>
            </a:extLst>
          </p:cNvPr>
          <p:cNvSpPr/>
          <p:nvPr/>
        </p:nvSpPr>
        <p:spPr>
          <a:xfrm>
            <a:off x="3185923" y="4348619"/>
            <a:ext cx="1024431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l" defTabSz="6857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 w="0"/>
                <a:solidFill>
                  <a:srgbClr val="FF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X 264</a:t>
            </a:r>
            <a:endParaRPr kumimoji="0" lang="en-GB" sz="2000" b="1" i="0" u="none" strike="noStrike" kern="1200" cap="none" spc="0" normalizeH="0" baseline="0" noProof="0" dirty="0">
              <a:ln w="0"/>
              <a:solidFill>
                <a:srgbClr val="FF0000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A44640C-AF39-491C-A889-12794DC9D636}"/>
              </a:ext>
            </a:extLst>
          </p:cNvPr>
          <p:cNvSpPr/>
          <p:nvPr/>
        </p:nvSpPr>
        <p:spPr>
          <a:xfrm>
            <a:off x="10897109" y="4377883"/>
            <a:ext cx="874182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l" defTabSz="6857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 w="0"/>
                <a:solidFill>
                  <a:srgbClr val="FF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X 66</a:t>
            </a:r>
            <a:endParaRPr kumimoji="0" lang="en-GB" sz="1800" b="1" i="0" u="none" strike="noStrike" kern="1200" cap="none" spc="0" normalizeH="0" baseline="0" noProof="0" dirty="0">
              <a:ln w="0"/>
              <a:solidFill>
                <a:srgbClr val="FF0000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3A6EAEBD-2619-8710-9110-16D172BB04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3001" y="3531024"/>
            <a:ext cx="2587793" cy="1660408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E25EBCAB-46AC-26F7-4BF1-299A3E679DD8}"/>
              </a:ext>
            </a:extLst>
          </p:cNvPr>
          <p:cNvSpPr txBox="1"/>
          <p:nvPr/>
        </p:nvSpPr>
        <p:spPr>
          <a:xfrm>
            <a:off x="394005" y="3027418"/>
            <a:ext cx="27919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400 MHz cavities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E2ADEE9-134F-A65D-E5F8-92044F4D72B6}"/>
              </a:ext>
            </a:extLst>
          </p:cNvPr>
          <p:cNvSpPr txBox="1"/>
          <p:nvPr/>
        </p:nvSpPr>
        <p:spPr>
          <a:xfrm>
            <a:off x="5193860" y="4184498"/>
            <a:ext cx="20460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cryomodule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719A16B-5B9C-F257-3A51-978A031B8865}"/>
              </a:ext>
            </a:extLst>
          </p:cNvPr>
          <p:cNvSpPr txBox="1"/>
          <p:nvPr/>
        </p:nvSpPr>
        <p:spPr>
          <a:xfrm>
            <a:off x="114300" y="95499"/>
            <a:ext cx="1204912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400 MHz SRF progress – one system for 3 energies</a:t>
            </a:r>
          </a:p>
        </p:txBody>
      </p:sp>
    </p:spTree>
    <p:extLst>
      <p:ext uri="{BB962C8B-B14F-4D97-AF65-F5344CB8AC3E}">
        <p14:creationId xmlns:p14="http://schemas.microsoft.com/office/powerpoint/2010/main" val="72314068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4">
            <a:extLst>
              <a:ext uri="{FF2B5EF4-FFF2-40B4-BE49-F238E27FC236}">
                <a16:creationId xmlns:a16="http://schemas.microsoft.com/office/drawing/2014/main" id="{75C33897-A9C3-0252-08DE-29DAC4B03EE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195263"/>
            <a:ext cx="11017250" cy="1071563"/>
          </a:xfrm>
        </p:spPr>
        <p:txBody>
          <a:bodyPr/>
          <a:lstStyle/>
          <a:p>
            <a:r>
              <a:rPr lang="en-US" dirty="0"/>
              <a:t> FCC overall organigram </a:t>
            </a:r>
            <a:endParaRPr lang="en-CH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EEBD3AFF-65E0-7A13-5762-A576FF7DDB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8340" y="880181"/>
            <a:ext cx="10543238" cy="587727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15668FC-D8D7-339B-CE1A-A8BDA28521C6}"/>
              </a:ext>
            </a:extLst>
          </p:cNvPr>
          <p:cNvSpPr txBox="1"/>
          <p:nvPr/>
        </p:nvSpPr>
        <p:spPr>
          <a:xfrm rot="21068581">
            <a:off x="978593" y="5555864"/>
            <a:ext cx="3869511" cy="535724"/>
          </a:xfrm>
          <a:prstGeom prst="rect">
            <a:avLst/>
          </a:prstGeom>
          <a:solidFill>
            <a:srgbClr val="FFFF00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ctr">
              <a:lnSpc>
                <a:spcPts val="3700"/>
              </a:lnSpc>
            </a:pPr>
            <a:r>
              <a:rPr lang="en-US" sz="3000" dirty="0"/>
              <a:t>whom to contact …</a:t>
            </a:r>
            <a:endParaRPr lang="en-GB" sz="3000" dirty="0"/>
          </a:p>
        </p:txBody>
      </p:sp>
    </p:spTree>
    <p:extLst>
      <p:ext uri="{BB962C8B-B14F-4D97-AF65-F5344CB8AC3E}">
        <p14:creationId xmlns:p14="http://schemas.microsoft.com/office/powerpoint/2010/main" val="2590111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ED4A22E8-6C43-190C-FF8A-7604D976EF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47720" y="848691"/>
            <a:ext cx="1762125" cy="1847850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FF916399-685F-2645-566B-A849EE1ACB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1787" y="1235144"/>
            <a:ext cx="7164525" cy="5392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4">
            <a:extLst>
              <a:ext uri="{FF2B5EF4-FFF2-40B4-BE49-F238E27FC236}">
                <a16:creationId xmlns:a16="http://schemas.microsoft.com/office/drawing/2014/main" id="{6D827521-992B-452B-50C1-BFBFC768E030}"/>
              </a:ext>
            </a:extLst>
          </p:cNvPr>
          <p:cNvSpPr txBox="1">
            <a:spLocks/>
          </p:cNvSpPr>
          <p:nvPr/>
        </p:nvSpPr>
        <p:spPr>
          <a:xfrm>
            <a:off x="142875" y="126621"/>
            <a:ext cx="11713765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377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377" rtl="0" eaLnBrk="1" fontAlgn="auto" latinLnBrk="0" hangingPunct="1">
              <a:lnSpc>
                <a:spcPts val="4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from the Habsburg empire</a:t>
            </a:r>
            <a:endParaRPr kumimoji="0" lang="en-CH" sz="40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6E064CB-CE41-666F-3BE6-850D3BAF2D3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9991" r="18188"/>
          <a:stretch/>
        </p:blipFill>
        <p:spPr>
          <a:xfrm>
            <a:off x="6941032" y="3429000"/>
            <a:ext cx="1541111" cy="165983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5D67F59-9682-0849-31F3-8A18A0DCD9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7199" y="2464111"/>
            <a:ext cx="1531524" cy="148648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3D59DCB-E314-9C14-0B1C-AF6556080097}"/>
              </a:ext>
            </a:extLst>
          </p:cNvPr>
          <p:cNvSpPr txBox="1"/>
          <p:nvPr/>
        </p:nvSpPr>
        <p:spPr>
          <a:xfrm>
            <a:off x="2916282" y="4008574"/>
            <a:ext cx="2710256" cy="506614"/>
          </a:xfrm>
          <a:prstGeom prst="rect">
            <a:avLst/>
          </a:prstGeom>
          <a:solidFill>
            <a:schemeClr val="bg2">
              <a:lumMod val="95000"/>
              <a:alpha val="80000"/>
            </a:schemeClr>
          </a:solidFill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2000" dirty="0">
                <a:solidFill>
                  <a:srgbClr val="FF0000"/>
                </a:solidFill>
              </a:rPr>
              <a:t>FCC Day Spain 2024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08D3EFF-BC46-455A-2E9A-89109874E79C}"/>
              </a:ext>
            </a:extLst>
          </p:cNvPr>
          <p:cNvSpPr txBox="1"/>
          <p:nvPr/>
        </p:nvSpPr>
        <p:spPr>
          <a:xfrm>
            <a:off x="6572169" y="2486476"/>
            <a:ext cx="2710256" cy="506614"/>
          </a:xfrm>
          <a:prstGeom prst="rect">
            <a:avLst/>
          </a:prstGeom>
          <a:solidFill>
            <a:schemeClr val="bg2">
              <a:lumMod val="95000"/>
              <a:alpha val="80000"/>
            </a:schemeClr>
          </a:solidFill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2000" dirty="0">
                <a:solidFill>
                  <a:srgbClr val="FF0000"/>
                </a:solidFill>
              </a:rPr>
              <a:t>FCC Week 2025</a:t>
            </a:r>
            <a:endParaRPr lang="en-GB" sz="2000" dirty="0">
              <a:solidFill>
                <a:srgbClr val="FF0000"/>
              </a:solidFill>
            </a:endParaRPr>
          </a:p>
        </p:txBody>
      </p:sp>
      <p:pic>
        <p:nvPicPr>
          <p:cNvPr id="8" name="Google Shape;133;g302dda744ad_0_7">
            <a:extLst>
              <a:ext uri="{FF2B5EF4-FFF2-40B4-BE49-F238E27FC236}">
                <a16:creationId xmlns:a16="http://schemas.microsoft.com/office/drawing/2014/main" id="{C50FBFB7-D68B-D86C-B17E-F6862FF689FF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911766" y="834260"/>
            <a:ext cx="3254368" cy="4602276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538918-5344-2E47-B0BE-11BCC4AAE0FD}"/>
              </a:ext>
            </a:extLst>
          </p:cNvPr>
          <p:cNvSpPr txBox="1"/>
          <p:nvPr/>
        </p:nvSpPr>
        <p:spPr>
          <a:xfrm>
            <a:off x="8766312" y="5426839"/>
            <a:ext cx="3306099" cy="12644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46050" lvl="0" algn="l" rtl="0">
              <a:spcBef>
                <a:spcPts val="1800"/>
              </a:spcBef>
              <a:spcAft>
                <a:spcPts val="0"/>
              </a:spcAft>
              <a:buClr>
                <a:schemeClr val="hlink"/>
              </a:buClr>
              <a:buSzPts val="1300"/>
            </a:pPr>
            <a:r>
              <a:rPr lang="en-GB" sz="1800" b="1" dirty="0">
                <a:solidFill>
                  <a:srgbClr val="0C377B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Hofburg Palace</a:t>
            </a:r>
            <a:r>
              <a:rPr lang="en-GB" sz="1800" dirty="0">
                <a:solidFill>
                  <a:srgbClr val="0C377B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, in </a:t>
            </a:r>
            <a:r>
              <a:rPr lang="en-GB" sz="1800" b="1" dirty="0">
                <a:solidFill>
                  <a:srgbClr val="0C377B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Vienna, Austria, </a:t>
            </a:r>
            <a:r>
              <a:rPr lang="en-GB" b="1" dirty="0">
                <a:solidFill>
                  <a:srgbClr val="0C377B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en-GB" sz="1800" dirty="0">
                <a:solidFill>
                  <a:srgbClr val="0C377B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Mo</a:t>
            </a:r>
            <a:r>
              <a:rPr lang="en-GB" sz="1800" b="1" dirty="0">
                <a:solidFill>
                  <a:srgbClr val="0C377B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nday 19 to Friday 23 </a:t>
            </a:r>
            <a:r>
              <a:rPr lang="en-GB" b="1" dirty="0">
                <a:solidFill>
                  <a:srgbClr val="0C377B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M</a:t>
            </a:r>
            <a:r>
              <a:rPr lang="en-GB" sz="1800" b="1" dirty="0">
                <a:solidFill>
                  <a:srgbClr val="0C377B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ay 2025 </a:t>
            </a:r>
          </a:p>
          <a:p>
            <a:pPr marL="146050" lvl="0" algn="l" rtl="0">
              <a:spcBef>
                <a:spcPts val="500"/>
              </a:spcBef>
              <a:spcAft>
                <a:spcPts val="0"/>
              </a:spcAft>
              <a:buClr>
                <a:schemeClr val="hlink"/>
              </a:buClr>
              <a:buSzPts val="1300"/>
            </a:pPr>
            <a:r>
              <a:rPr lang="en-GB" b="1" dirty="0">
                <a:solidFill>
                  <a:srgbClr val="0C377B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Come &amp; join !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1ADCF29-EF9D-9BE1-F70A-2011785FC69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93703" y="4687750"/>
            <a:ext cx="1327868" cy="165983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EFE213A-C6B2-DCCA-6C15-D858E749129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81554" y="2569310"/>
            <a:ext cx="1276083" cy="127608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FF431AB-F5DB-A011-4FF0-05DDE341F6DE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27277" t="28328" r="31278" b="23338"/>
          <a:stretch/>
        </p:blipFill>
        <p:spPr>
          <a:xfrm>
            <a:off x="1783812" y="5309450"/>
            <a:ext cx="1327867" cy="154855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F63B954-589E-6858-8CF0-C63C1F2CD75C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16083" t="825" r="10155" b="13140"/>
          <a:stretch/>
        </p:blipFill>
        <p:spPr>
          <a:xfrm>
            <a:off x="1000035" y="4008575"/>
            <a:ext cx="1327868" cy="118825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0B516C7-CD01-ED36-7400-1115029ACB5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335412" y="2064283"/>
            <a:ext cx="1276083" cy="1344828"/>
          </a:xfrm>
          <a:prstGeom prst="rect">
            <a:avLst/>
          </a:prstGeom>
        </p:spPr>
      </p:pic>
      <p:pic>
        <p:nvPicPr>
          <p:cNvPr id="1028" name="Picture 4" descr="Die Felder in den Magneten müssen präzise kontrolliert werden“">
            <a:extLst>
              <a:ext uri="{FF2B5EF4-FFF2-40B4-BE49-F238E27FC236}">
                <a16:creationId xmlns:a16="http://schemas.microsoft.com/office/drawing/2014/main" id="{F16CF16E-1BEE-F8C9-D4AD-010586259C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1992" y="3438856"/>
            <a:ext cx="1128089" cy="1694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Team - CHART">
            <a:extLst>
              <a:ext uri="{FF2B5EF4-FFF2-40B4-BE49-F238E27FC236}">
                <a16:creationId xmlns:a16="http://schemas.microsoft.com/office/drawing/2014/main" id="{7C672A2F-4020-AC48-8ED9-A976139BD2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9528" y="4970870"/>
            <a:ext cx="1277554" cy="1548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47AFA8E9-A70C-5E95-0488-01D45EA08F26}"/>
              </a:ext>
            </a:extLst>
          </p:cNvPr>
          <p:cNvSpPr txBox="1"/>
          <p:nvPr/>
        </p:nvSpPr>
        <p:spPr>
          <a:xfrm>
            <a:off x="6336036" y="34551"/>
            <a:ext cx="614456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to the FCC</a:t>
            </a:r>
            <a:endParaRPr lang="en-GB" dirty="0"/>
          </a:p>
        </p:txBody>
      </p:sp>
      <p:pic>
        <p:nvPicPr>
          <p:cNvPr id="1034" name="Picture 10" descr="Edda GSCHWENDTNER | AWAKE Project Leader | PhD | CERN, Genève | CERN |  Engineering Department (EN) | Research profile">
            <a:extLst>
              <a:ext uri="{FF2B5EF4-FFF2-40B4-BE49-F238E27FC236}">
                <a16:creationId xmlns:a16="http://schemas.microsoft.com/office/drawing/2014/main" id="{AD7A23D3-6EDA-AF8A-F6E7-30DCD797E7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6949" y="1433115"/>
            <a:ext cx="1116648" cy="1116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75B49B5-748C-89C1-E758-5465555928E2}"/>
              </a:ext>
            </a:extLst>
          </p:cNvPr>
          <p:cNvPicPr>
            <a:picLocks noChangeAspect="1"/>
          </p:cNvPicPr>
          <p:nvPr/>
        </p:nvPicPr>
        <p:blipFill rotWithShape="1">
          <a:blip r:embed="rId15"/>
          <a:srcRect l="16559" t="9886" r="23829" b="22550"/>
          <a:stretch/>
        </p:blipFill>
        <p:spPr>
          <a:xfrm>
            <a:off x="386415" y="5254809"/>
            <a:ext cx="1277554" cy="1447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929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/>
      <p:bldP spid="21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tx2">
                <a:lumMod val="90000"/>
                <a:lumOff val="1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13AA199-E0BF-CBB1-0483-6F60B6FB3B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04707" y="3134043"/>
            <a:ext cx="6570004" cy="58991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0" tIns="-12696" rIns="0" bIns="-1269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n-US" sz="4000" b="0" i="1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inherit"/>
              </a:rPr>
              <a:t>muchas gracias por su atención</a:t>
            </a:r>
            <a:r>
              <a:rPr kumimoji="0" lang="es-ES" altLang="en-US" sz="1200" b="0" i="1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 </a:t>
            </a:r>
            <a:endParaRPr kumimoji="0" lang="es-ES" altLang="en-US" sz="3600" b="0" i="1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9171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FBC44A7-B481-3406-AFA2-92FA49CEB1C3}"/>
              </a:ext>
            </a:extLst>
          </p:cNvPr>
          <p:cNvSpPr txBox="1"/>
          <p:nvPr/>
        </p:nvSpPr>
        <p:spPr>
          <a:xfrm>
            <a:off x="4912243" y="3017138"/>
            <a:ext cx="25812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i="1" dirty="0"/>
              <a:t>spare slides</a:t>
            </a:r>
            <a:endParaRPr lang="en-GB" sz="3600" i="1" dirty="0"/>
          </a:p>
        </p:txBody>
      </p:sp>
    </p:spTree>
    <p:extLst>
      <p:ext uri="{BB962C8B-B14F-4D97-AF65-F5344CB8AC3E}">
        <p14:creationId xmlns:p14="http://schemas.microsoft.com/office/powerpoint/2010/main" val="167056870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5C1C45C-325E-5CF8-10AA-B12DB2458D7B}"/>
              </a:ext>
            </a:extLst>
          </p:cNvPr>
          <p:cNvSpPr txBox="1"/>
          <p:nvPr/>
        </p:nvSpPr>
        <p:spPr>
          <a:xfrm>
            <a:off x="0" y="0"/>
            <a:ext cx="12192000" cy="646331"/>
          </a:xfrm>
          <a:prstGeom prst="rect">
            <a:avLst/>
          </a:prstGeom>
          <a:solidFill>
            <a:schemeClr val="tx1">
              <a:lumMod val="90000"/>
              <a:lumOff val="1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FFFF00"/>
                </a:solidFill>
              </a:rPr>
              <a:t>                  beam-beam performance  @ HZ</a:t>
            </a:r>
            <a:endParaRPr lang="en-GB" sz="3600" b="1" dirty="0">
              <a:solidFill>
                <a:srgbClr val="FFFF00"/>
              </a:solidFill>
            </a:endParaRPr>
          </a:p>
        </p:txBody>
      </p:sp>
      <p:pic>
        <p:nvPicPr>
          <p:cNvPr id="4" name="Picture 3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F5E19A2A-B4AB-C212-84EF-87DC155E5C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07" y="73124"/>
            <a:ext cx="1479249" cy="50008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7C349F5-5FE6-250F-FC34-85DB24107F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63889" y="0"/>
            <a:ext cx="2128111" cy="646331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9" name="Picture 8" descr="A graph of a number of numbers&#10;&#10;Description automatically generated with medium confidence">
            <a:extLst>
              <a:ext uri="{FF2B5EF4-FFF2-40B4-BE49-F238E27FC236}">
                <a16:creationId xmlns:a16="http://schemas.microsoft.com/office/drawing/2014/main" id="{63D84980-7FF1-C41E-6802-8B683EFDD4C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877" y="696689"/>
            <a:ext cx="8694049" cy="608583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B4520E2-C263-A5FE-C6FF-BDEF1CE0BA96}"/>
              </a:ext>
            </a:extLst>
          </p:cNvPr>
          <p:cNvSpPr txBox="1"/>
          <p:nvPr/>
        </p:nvSpPr>
        <p:spPr>
          <a:xfrm>
            <a:off x="2692185" y="1333837"/>
            <a:ext cx="609777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rgbClr val="66FF66"/>
                </a:solidFill>
              </a:rPr>
              <a:t>design luminosity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213D284-4436-F6CC-1EBD-9BC7338D6408}"/>
              </a:ext>
            </a:extLst>
          </p:cNvPr>
          <p:cNvSpPr txBox="1"/>
          <p:nvPr/>
        </p:nvSpPr>
        <p:spPr>
          <a:xfrm>
            <a:off x="8335548" y="3827704"/>
            <a:ext cx="6097712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PIC code, nonlinear lattice </a:t>
            </a:r>
            <a:endParaRPr lang="en-GB" sz="2200" dirty="0">
              <a:solidFill>
                <a:srgbClr val="FF0000"/>
              </a:solidFill>
              <a:latin typeface="Calibri" panose="020F0502020204030204"/>
            </a:endParaRPr>
          </a:p>
          <a:p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FF66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soft Gaussian, nonlinear lattice</a:t>
            </a:r>
          </a:p>
          <a:p>
            <a:r>
              <a:rPr lang="en-GB" sz="2200" dirty="0">
                <a:solidFill>
                  <a:srgbClr val="7030A0"/>
                </a:solidFill>
                <a:latin typeface="Calibri" panose="020F0502020204030204"/>
              </a:rPr>
              <a:t>PIC code, linear optics</a:t>
            </a:r>
          </a:p>
          <a:p>
            <a:r>
              <a:rPr lang="en-GB" sz="2200" dirty="0">
                <a:solidFill>
                  <a:srgbClr val="00FFFF"/>
                </a:solidFill>
                <a:latin typeface="Calibri" panose="020F0502020204030204"/>
              </a:rPr>
              <a:t>soft Gaussian, linear optics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00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endParaRPr lang="en-GB" sz="2200" dirty="0">
              <a:solidFill>
                <a:srgbClr val="00FFFF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42F4BDC-3A98-AFE3-5002-8ACF4521D1F6}"/>
              </a:ext>
            </a:extLst>
          </p:cNvPr>
          <p:cNvCxnSpPr/>
          <p:nvPr/>
        </p:nvCxnSpPr>
        <p:spPr>
          <a:xfrm>
            <a:off x="7859730" y="1099335"/>
            <a:ext cx="0" cy="5157627"/>
          </a:xfrm>
          <a:prstGeom prst="line">
            <a:avLst/>
          </a:prstGeom>
          <a:ln w="44450">
            <a:solidFill>
              <a:srgbClr val="4472C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21C5B8F7-6ECB-6BEB-1F83-EE465FE3CE92}"/>
              </a:ext>
            </a:extLst>
          </p:cNvPr>
          <p:cNvSpPr txBox="1"/>
          <p:nvPr/>
        </p:nvSpPr>
        <p:spPr>
          <a:xfrm>
            <a:off x="6464412" y="6320863"/>
            <a:ext cx="27906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4472C4"/>
                </a:solidFill>
              </a:rPr>
              <a:t>design bunch charge</a:t>
            </a:r>
            <a:endParaRPr lang="en-GB" sz="2400" b="1" dirty="0">
              <a:solidFill>
                <a:srgbClr val="4472C4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24245B6-27CD-7BDE-AEE8-304679223A0D}"/>
              </a:ext>
            </a:extLst>
          </p:cNvPr>
          <p:cNvSpPr txBox="1"/>
          <p:nvPr/>
        </p:nvSpPr>
        <p:spPr>
          <a:xfrm>
            <a:off x="10471342" y="6405222"/>
            <a:ext cx="1390124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K. Ohmi, KEK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5BC6D41-225C-E732-8633-6FF960CE4DC9}"/>
              </a:ext>
            </a:extLst>
          </p:cNvPr>
          <p:cNvSpPr txBox="1"/>
          <p:nvPr/>
        </p:nvSpPr>
        <p:spPr>
          <a:xfrm>
            <a:off x="8645395" y="1099335"/>
            <a:ext cx="3034197" cy="19389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476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beam-beam codes &amp; approximations validated ; design performance reached &amp; exceeded</a:t>
            </a:r>
            <a:endParaRPr lang="en-GB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5541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35C1C45C-325E-5CF8-10AA-B12DB2458D7B}"/>
                  </a:ext>
                </a:extLst>
              </p:cNvPr>
              <p:cNvSpPr txBox="1"/>
              <p:nvPr/>
            </p:nvSpPr>
            <p:spPr>
              <a:xfrm>
                <a:off x="0" y="0"/>
                <a:ext cx="12192000" cy="646331"/>
              </a:xfrm>
              <a:prstGeom prst="rect">
                <a:avLst/>
              </a:prstGeom>
              <a:solidFill>
                <a:schemeClr val="tx1">
                  <a:lumMod val="90000"/>
                  <a:lumOff val="1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                    beam-beam performance  @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kumimoji="0" lang="en-US" sz="3600" b="1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t</m:t>
                    </m:r>
                    <m:acc>
                      <m:accPr>
                        <m:chr m:val="̅"/>
                        <m:ctrlPr>
                          <a:rPr kumimoji="0" lang="en-US" sz="36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FF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kumimoji="0" lang="en-US" sz="3600" b="1" i="0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FF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t</m:t>
                        </m:r>
                      </m:e>
                    </m:acc>
                  </m:oMath>
                </a14:m>
                <a:endParaRPr kumimoji="0" lang="en-GB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35C1C45C-325E-5CF8-10AA-B12DB2458D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12192000" cy="646331"/>
              </a:xfrm>
              <a:prstGeom prst="rect">
                <a:avLst/>
              </a:prstGeom>
              <a:blipFill>
                <a:blip r:embed="rId2"/>
                <a:stretch>
                  <a:fillRect t="-14151" b="-3490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C24245B6-27CD-7BDE-AEE8-304679223A0D}"/>
              </a:ext>
            </a:extLst>
          </p:cNvPr>
          <p:cNvSpPr txBox="1"/>
          <p:nvPr/>
        </p:nvSpPr>
        <p:spPr>
          <a:xfrm>
            <a:off x="10471342" y="6405222"/>
            <a:ext cx="1580882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K. Oide, UNIGE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8AA5FD3-F7AD-1D02-50B5-B07DDF156E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1320" y="2540"/>
            <a:ext cx="643791" cy="64379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6866AC6-178F-F470-5CDF-9B2E96F5D6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35111" y="-1069"/>
            <a:ext cx="2278344" cy="652509"/>
          </a:xfrm>
          <a:prstGeom prst="rect">
            <a:avLst/>
          </a:prstGeom>
        </p:spPr>
      </p:pic>
      <p:pic>
        <p:nvPicPr>
          <p:cNvPr id="8" name="Picture 7" descr="A graph of a number of objects&#10;&#10;Description automatically generated with medium confidence">
            <a:extLst>
              <a:ext uri="{FF2B5EF4-FFF2-40B4-BE49-F238E27FC236}">
                <a16:creationId xmlns:a16="http://schemas.microsoft.com/office/drawing/2014/main" id="{5CF6ED91-6511-19CE-D199-BEF3DD75596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73"/>
          <a:stretch/>
        </p:blipFill>
        <p:spPr>
          <a:xfrm>
            <a:off x="525162" y="768269"/>
            <a:ext cx="9088053" cy="612822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BF6B99D-C724-A147-F690-0160F62A7A53}"/>
              </a:ext>
            </a:extLst>
          </p:cNvPr>
          <p:cNvSpPr txBox="1"/>
          <p:nvPr/>
        </p:nvSpPr>
        <p:spPr>
          <a:xfrm>
            <a:off x="6000433" y="6221928"/>
            <a:ext cx="658177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 dirty="0"/>
              <a:t>vert. emittance w/o collision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3F08883-1F18-4970-8C12-0EA83C80FF17}"/>
              </a:ext>
            </a:extLst>
          </p:cNvPr>
          <p:cNvSpPr txBox="1"/>
          <p:nvPr/>
        </p:nvSpPr>
        <p:spPr>
          <a:xfrm>
            <a:off x="5261374" y="4306689"/>
            <a:ext cx="256925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b="1" dirty="0">
                <a:solidFill>
                  <a:srgbClr val="00B050"/>
                </a:solidFill>
              </a:rPr>
              <a:t>beam lifetime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1FA0C8B-19BE-4D1F-BE17-D2841419AC0C}"/>
              </a:ext>
            </a:extLst>
          </p:cNvPr>
          <p:cNvSpPr txBox="1"/>
          <p:nvPr/>
        </p:nvSpPr>
        <p:spPr>
          <a:xfrm>
            <a:off x="4119302" y="1615460"/>
            <a:ext cx="2569258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b="1">
                <a:solidFill>
                  <a:srgbClr val="FF0000"/>
                </a:solidFill>
              </a:rPr>
              <a:t>equilibrium </a:t>
            </a:r>
            <a:r>
              <a:rPr lang="en-GB" sz="2800" b="1" dirty="0">
                <a:solidFill>
                  <a:srgbClr val="FF0000"/>
                </a:solidFill>
              </a:rPr>
              <a:t>emittance in collisions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95E3DE8-B7F0-D6B5-A330-8247FAEB4401}"/>
              </a:ext>
            </a:extLst>
          </p:cNvPr>
          <p:cNvSpPr txBox="1"/>
          <p:nvPr/>
        </p:nvSpPr>
        <p:spPr>
          <a:xfrm>
            <a:off x="8065503" y="869285"/>
            <a:ext cx="24516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SAD simulation</a:t>
            </a:r>
            <a:endParaRPr lang="en-GB" sz="28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96EADF9-4637-5452-E747-FDD50C3A58EC}"/>
              </a:ext>
            </a:extLst>
          </p:cNvPr>
          <p:cNvSpPr txBox="1"/>
          <p:nvPr/>
        </p:nvSpPr>
        <p:spPr>
          <a:xfrm>
            <a:off x="9682368" y="1757353"/>
            <a:ext cx="2460306" cy="34163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476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2400" b="1" dirty="0">
                <a:solidFill>
                  <a:srgbClr val="FF0000"/>
                </a:solidFill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need for a small vertical “lattice emittance” ; ~50% blow up in collision;</a:t>
            </a:r>
          </a:p>
          <a:p>
            <a:pPr algn="ctr"/>
            <a:r>
              <a:rPr lang="en-GB" sz="2400" b="1" dirty="0">
                <a:solidFill>
                  <a:srgbClr val="FF0000"/>
                </a:solidFill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beam lifetime dominated by burn-off (not included here)</a:t>
            </a:r>
          </a:p>
        </p:txBody>
      </p:sp>
      <p:pic>
        <p:nvPicPr>
          <p:cNvPr id="5" name="Picture 4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D249B569-5EF2-1F58-6E0A-C702F665833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07" y="73124"/>
            <a:ext cx="1479249" cy="500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7252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192C368F-B420-E29D-A673-DFEC41C51FB8}"/>
              </a:ext>
            </a:extLst>
          </p:cNvPr>
          <p:cNvGrpSpPr/>
          <p:nvPr/>
        </p:nvGrpSpPr>
        <p:grpSpPr>
          <a:xfrm>
            <a:off x="337325" y="2165894"/>
            <a:ext cx="4598035" cy="2160000"/>
            <a:chOff x="507365" y="3962400"/>
            <a:chExt cx="4598035" cy="2160000"/>
          </a:xfrm>
        </p:grpSpPr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BA3B3594-42CE-88F3-2A7D-797EF225B93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6532" r="9401" b="31584"/>
            <a:stretch/>
          </p:blipFill>
          <p:spPr>
            <a:xfrm>
              <a:off x="507365" y="4299653"/>
              <a:ext cx="4598035" cy="1822747"/>
            </a:xfrm>
            <a:prstGeom prst="rect">
              <a:avLst/>
            </a:prstGeom>
          </p:spPr>
        </p:pic>
        <p:sp>
          <p:nvSpPr>
            <p:cNvPr id="31" name="TextBox 21">
              <a:extLst>
                <a:ext uri="{FF2B5EF4-FFF2-40B4-BE49-F238E27FC236}">
                  <a16:creationId xmlns:a16="http://schemas.microsoft.com/office/drawing/2014/main" id="{4F3C748B-71B6-4443-1F68-D13E0205609F}"/>
                </a:ext>
              </a:extLst>
            </p:cNvPr>
            <p:cNvSpPr txBox="1"/>
            <p:nvPr/>
          </p:nvSpPr>
          <p:spPr>
            <a:xfrm>
              <a:off x="1971935" y="3962400"/>
              <a:ext cx="179870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CDR arc lattice </a:t>
              </a:r>
              <a:endPara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68820E66-67E3-AD60-9920-E6994481007A}"/>
              </a:ext>
            </a:extLst>
          </p:cNvPr>
          <p:cNvGrpSpPr/>
          <p:nvPr/>
        </p:nvGrpSpPr>
        <p:grpSpPr>
          <a:xfrm>
            <a:off x="70120" y="4394722"/>
            <a:ext cx="5179018" cy="2398481"/>
            <a:chOff x="9165583" y="5587745"/>
            <a:chExt cx="2971800" cy="1233810"/>
          </a:xfrm>
        </p:grpSpPr>
        <p:sp>
          <p:nvSpPr>
            <p:cNvPr id="10" name="TextBox 22">
              <a:extLst>
                <a:ext uri="{FF2B5EF4-FFF2-40B4-BE49-F238E27FC236}">
                  <a16:creationId xmlns:a16="http://schemas.microsoft.com/office/drawing/2014/main" id="{6EA431C4-EBB2-06D8-488E-F2283A619C45}"/>
                </a:ext>
              </a:extLst>
            </p:cNvPr>
            <p:cNvSpPr txBox="1"/>
            <p:nvPr/>
          </p:nvSpPr>
          <p:spPr>
            <a:xfrm>
              <a:off x="10131980" y="5587745"/>
              <a:ext cx="1033552" cy="3324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HTS option 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proposal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C456ECF6-E34E-1919-0BEA-4419CCA10786}"/>
                </a:ext>
              </a:extLst>
            </p:cNvPr>
            <p:cNvGrpSpPr/>
            <p:nvPr/>
          </p:nvGrpSpPr>
          <p:grpSpPr>
            <a:xfrm>
              <a:off x="9165583" y="5783485"/>
              <a:ext cx="2971800" cy="1038070"/>
              <a:chOff x="12543143" y="5984926"/>
              <a:chExt cx="2971800" cy="1038070"/>
            </a:xfrm>
          </p:grpSpPr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0BF25E0F-3FA7-6A1E-405F-D84F7B04A5D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7215" b="31584"/>
              <a:stretch/>
            </p:blipFill>
            <p:spPr>
              <a:xfrm>
                <a:off x="12543143" y="5984926"/>
                <a:ext cx="2971800" cy="1038070"/>
              </a:xfrm>
              <a:prstGeom prst="rect">
                <a:avLst/>
              </a:prstGeom>
            </p:spPr>
          </p:pic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6609CC53-929A-4F75-7F19-E42AAC7F23D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26743" t="2531" r="9564" b="80616"/>
              <a:stretch/>
            </p:blipFill>
            <p:spPr>
              <a:xfrm>
                <a:off x="13173689" y="6384801"/>
                <a:ext cx="2040003" cy="255731"/>
              </a:xfrm>
              <a:prstGeom prst="rect">
                <a:avLst/>
              </a:prstGeom>
            </p:spPr>
          </p:pic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A67AE360-2CD6-85E8-9C4D-D59693DCB15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26743" t="2531" r="9564" b="80616"/>
              <a:stretch/>
            </p:blipFill>
            <p:spPr>
              <a:xfrm>
                <a:off x="13173689" y="6738333"/>
                <a:ext cx="2040003" cy="255731"/>
              </a:xfrm>
              <a:prstGeom prst="rect">
                <a:avLst/>
              </a:prstGeom>
            </p:spPr>
          </p:pic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646C6868-C943-1E94-0D47-2EFC38C24D4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57918" t="52031" r="33975" b="37535"/>
              <a:stretch/>
            </p:blipFill>
            <p:spPr>
              <a:xfrm>
                <a:off x="13904697" y="6791102"/>
                <a:ext cx="210279" cy="128214"/>
              </a:xfrm>
              <a:prstGeom prst="rect">
                <a:avLst/>
              </a:prstGeom>
            </p:spPr>
          </p:pic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AAFEB8EE-4621-10B0-3E18-A988F303CEA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57918" t="52031" r="38116" b="37535"/>
              <a:stretch/>
            </p:blipFill>
            <p:spPr>
              <a:xfrm>
                <a:off x="13907002" y="6427593"/>
                <a:ext cx="102878" cy="128214"/>
              </a:xfrm>
              <a:prstGeom prst="rect">
                <a:avLst/>
              </a:prstGeom>
            </p:spPr>
          </p:pic>
        </p:grp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7854A49F-CF7C-4DBB-6C58-94E09ACAFA74}"/>
              </a:ext>
            </a:extLst>
          </p:cNvPr>
          <p:cNvSpPr txBox="1"/>
          <p:nvPr/>
        </p:nvSpPr>
        <p:spPr>
          <a:xfrm>
            <a:off x="159193" y="855737"/>
            <a:ext cx="5754590" cy="11387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CDR: 2900 quads &amp; 4700 </a:t>
            </a:r>
            <a:r>
              <a:rPr kumimoji="0" lang="en-GB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sextupoles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Normal conducting, ~50 MW @ ttbar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 different types of short straight sections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0E646814-6CD8-7CE1-28E2-636334A9DADD}"/>
                  </a:ext>
                </a:extLst>
              </p:cNvPr>
              <p:cNvSpPr txBox="1"/>
              <p:nvPr/>
            </p:nvSpPr>
            <p:spPr>
              <a:xfrm>
                <a:off x="5771999" y="881966"/>
                <a:ext cx="6082676" cy="184665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 marL="285750" indent="-285750">
                  <a:buFont typeface="Arial" panose="020B0604020202020204" pitchFamily="34" charset="0"/>
                  <a:buChar char="•"/>
                  <a:defRPr sz="2400">
                    <a:solidFill>
                      <a:srgbClr val="0C377B"/>
                    </a:solidFill>
                  </a:defRPr>
                </a:lvl1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“HTS4” project within CHART collaboration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2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Nested SC </a:t>
                </a:r>
                <a:r>
                  <a:rPr kumimoji="0" lang="en-US" sz="22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sextupole</a:t>
                </a:r>
                <a:r>
                  <a:rPr kumimoji="0" lang="en-US" sz="2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and quadrupole.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2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HTS conductors operating at around 40K.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2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Cryo-cooler supplied cryostat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2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Produce a </a:t>
                </a:r>
                <a14:m>
                  <m:oMath xmlns:m="http://schemas.openxmlformats.org/officeDocument/2006/math">
                    <m:r>
                      <a:rPr kumimoji="0" lang="en-US" sz="22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C377B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~</m:t>
                    </m:r>
                  </m:oMath>
                </a14:m>
                <a:r>
                  <a:rPr kumimoji="0" lang="en-US" sz="2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1m prototype by 202</a:t>
                </a: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6</a:t>
                </a:r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0E646814-6CD8-7CE1-28E2-636334A9DA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71999" y="881966"/>
                <a:ext cx="6082676" cy="1846659"/>
              </a:xfrm>
              <a:prstGeom prst="rect">
                <a:avLst/>
              </a:prstGeom>
              <a:blipFill>
                <a:blip r:embed="rId4"/>
                <a:stretch>
                  <a:fillRect l="-1603" t="-2640" b="-660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TextBox 37">
            <a:extLst>
              <a:ext uri="{FF2B5EF4-FFF2-40B4-BE49-F238E27FC236}">
                <a16:creationId xmlns:a16="http://schemas.microsoft.com/office/drawing/2014/main" id="{08C61DF2-8345-020C-5587-8680ADF01913}"/>
              </a:ext>
            </a:extLst>
          </p:cNvPr>
          <p:cNvSpPr txBox="1"/>
          <p:nvPr/>
        </p:nvSpPr>
        <p:spPr>
          <a:xfrm>
            <a:off x="5870965" y="2808357"/>
            <a:ext cx="3931205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285750" indent="-285750">
              <a:buFont typeface="Arial" panose="020B0604020202020204" pitchFamily="34" charset="0"/>
              <a:buChar char="•"/>
              <a:defRPr sz="2400">
                <a:solidFill>
                  <a:srgbClr val="0C377B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“LCC” arc optics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Power saving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200" dirty="0">
                <a:latin typeface="Calibri" panose="020F0502020204030204"/>
              </a:rPr>
              <a:t>Relaxed tolerances </a:t>
            </a: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200" dirty="0">
                <a:latin typeface="Calibri" panose="020F0502020204030204"/>
              </a:rPr>
              <a:t>No longer twin magnets</a:t>
            </a: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474EDBE-C257-A808-C659-65853E954E55}"/>
              </a:ext>
            </a:extLst>
          </p:cNvPr>
          <p:cNvSpPr txBox="1"/>
          <p:nvPr/>
        </p:nvSpPr>
        <p:spPr>
          <a:xfrm>
            <a:off x="9839463" y="2695620"/>
            <a:ext cx="1945469" cy="27699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M. Koratzinos, B. Auchmann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26" name="Picture 2" descr="CHART | GFA | Paul Scherrer Institut (PSI)">
            <a:extLst>
              <a:ext uri="{FF2B5EF4-FFF2-40B4-BE49-F238E27FC236}">
                <a16:creationId xmlns:a16="http://schemas.microsoft.com/office/drawing/2014/main" id="{CF7B3113-E511-2396-FA5C-234D3BC705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21696" y="951960"/>
            <a:ext cx="757026" cy="712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0C966B6-AE55-2184-1B2B-693F0A500BCC}"/>
              </a:ext>
            </a:extLst>
          </p:cNvPr>
          <p:cNvSpPr txBox="1"/>
          <p:nvPr/>
        </p:nvSpPr>
        <p:spPr>
          <a:xfrm>
            <a:off x="337324" y="152060"/>
            <a:ext cx="966078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200" dirty="0"/>
              <a:t>options for FCC-ee arc quads and </a:t>
            </a:r>
            <a:r>
              <a:rPr lang="en-GB" sz="3200" dirty="0" err="1"/>
              <a:t>sextupoles</a:t>
            </a:r>
            <a:endParaRPr lang="en-GB" sz="32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B867C8A-E69A-B912-D164-CBC28E605B40}"/>
              </a:ext>
            </a:extLst>
          </p:cNvPr>
          <p:cNvSpPr txBox="1"/>
          <p:nvPr/>
        </p:nvSpPr>
        <p:spPr>
          <a:xfrm>
            <a:off x="9998109" y="4004994"/>
            <a:ext cx="912045" cy="27699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P. Raimondi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3557BFF-BB0F-1391-05ED-879FBEC6FA95}"/>
              </a:ext>
            </a:extLst>
          </p:cNvPr>
          <p:cNvSpPr txBox="1"/>
          <p:nvPr/>
        </p:nvSpPr>
        <p:spPr>
          <a:xfrm>
            <a:off x="5842000" y="5328258"/>
            <a:ext cx="5869547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285750" indent="-285750">
              <a:buFont typeface="Arial" panose="020B0604020202020204" pitchFamily="34" charset="0"/>
              <a:buChar char="•"/>
              <a:defRPr sz="2400">
                <a:solidFill>
                  <a:srgbClr val="0C377B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b="1" dirty="0">
                <a:latin typeface="Calibri" panose="020F0502020204030204"/>
              </a:rPr>
              <a:t>Modified CDR optics – same from Z to ZH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Higher filling factor, less cables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Reduced cost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200" dirty="0">
                <a:latin typeface="Calibri" panose="020F0502020204030204"/>
              </a:rPr>
              <a:t>More operational flexibility in 1</a:t>
            </a:r>
            <a:r>
              <a:rPr lang="en-US" sz="2200" baseline="30000" dirty="0">
                <a:latin typeface="Calibri" panose="020F0502020204030204"/>
              </a:rPr>
              <a:t>st</a:t>
            </a:r>
            <a:r>
              <a:rPr lang="en-US" sz="2200" dirty="0">
                <a:latin typeface="Calibri" panose="020F0502020204030204"/>
              </a:rPr>
              <a:t> phase</a:t>
            </a: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E9E69D1-583B-3093-F2B2-5F0081951EBA}"/>
              </a:ext>
            </a:extLst>
          </p:cNvPr>
          <p:cNvSpPr txBox="1"/>
          <p:nvPr/>
        </p:nvSpPr>
        <p:spPr>
          <a:xfrm>
            <a:off x="10720980" y="6356355"/>
            <a:ext cx="1408655" cy="46166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C. Garcia, R. Tomas,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F. Zimmermann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45AF6DE-6B3E-50C1-E7EB-4784BE68AAB3}"/>
              </a:ext>
            </a:extLst>
          </p:cNvPr>
          <p:cNvSpPr txBox="1"/>
          <p:nvPr/>
        </p:nvSpPr>
        <p:spPr>
          <a:xfrm>
            <a:off x="5842000" y="4353674"/>
            <a:ext cx="3931205" cy="80021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285750" indent="-285750">
              <a:buFont typeface="Arial" panose="020B0604020202020204" pitchFamily="34" charset="0"/>
              <a:buChar char="•"/>
              <a:defRPr sz="2400">
                <a:solidFill>
                  <a:srgbClr val="0C377B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b="1" dirty="0">
                <a:latin typeface="Calibri" panose="020F0502020204030204"/>
              </a:rPr>
              <a:t>Combined Function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magnets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Higher filling factor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23ED8D2-BD69-82AD-E7CA-5DC577F066B8}"/>
              </a:ext>
            </a:extLst>
          </p:cNvPr>
          <p:cNvSpPr txBox="1"/>
          <p:nvPr/>
        </p:nvSpPr>
        <p:spPr>
          <a:xfrm>
            <a:off x="10107869" y="4948238"/>
            <a:ext cx="1408655" cy="27699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C. Garcia, R. Tomas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CBB8D48-BBBF-B627-9209-1E1C11361CFB}"/>
              </a:ext>
            </a:extLst>
          </p:cNvPr>
          <p:cNvSpPr/>
          <p:nvPr/>
        </p:nvSpPr>
        <p:spPr>
          <a:xfrm>
            <a:off x="70120" y="881966"/>
            <a:ext cx="5299322" cy="1109659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1972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X">
            <a:extLst>
              <a:ext uri="{FF2B5EF4-FFF2-40B4-BE49-F238E27FC236}">
                <a16:creationId xmlns:a16="http://schemas.microsoft.com/office/drawing/2014/main" id="{26C27E74-C60B-BC9D-3665-B5A4B38489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1208" y="3239812"/>
            <a:ext cx="4104174" cy="2419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16D60FC-A33C-0BF2-C70C-0A0C0C0036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9200" y="1106266"/>
            <a:ext cx="3733278" cy="268253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A8C8F1E-A941-1752-9D5F-A4E236F62E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65382" y="3843575"/>
            <a:ext cx="3753963" cy="30144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1CF6679-A823-2E68-EA4A-A02EF25AB9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397" y="3813095"/>
            <a:ext cx="4268422" cy="302010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511466E-3D9A-137A-607C-AA356BCA529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9644" y="915723"/>
            <a:ext cx="3966973" cy="3115692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0F829A8F-D2D8-4591-C4E6-9CD48F46BF96}"/>
              </a:ext>
            </a:extLst>
          </p:cNvPr>
          <p:cNvSpPr txBox="1"/>
          <p:nvPr/>
        </p:nvSpPr>
        <p:spPr>
          <a:xfrm>
            <a:off x="1473622" y="759380"/>
            <a:ext cx="15474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rgbClr val="0C377B"/>
                </a:solidFill>
                <a:latin typeface="Calibri"/>
              </a:rPr>
              <a:t>r</a:t>
            </a: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egular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arc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284127B-8EE1-071A-F723-B7BA64255C85}"/>
              </a:ext>
            </a:extLst>
          </p:cNvPr>
          <p:cNvSpPr txBox="1"/>
          <p:nvPr/>
        </p:nvSpPr>
        <p:spPr>
          <a:xfrm>
            <a:off x="8526850" y="747848"/>
            <a:ext cx="25986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interaction region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6820BD7F-58CC-E80B-A515-4074D3C90605}"/>
                  </a:ext>
                </a:extLst>
              </p:cNvPr>
              <p:cNvSpPr txBox="1"/>
              <p:nvPr/>
            </p:nvSpPr>
            <p:spPr>
              <a:xfrm>
                <a:off x="673228" y="2339471"/>
                <a:ext cx="3224224" cy="615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FODO lattice</a:t>
                </a: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, many -</a:t>
                </a:r>
                <a:r>
                  <a:rPr kumimoji="0" lang="en-US" sz="16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I</a:t>
                </a: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sext pairs; periodic unit cell length </a:t>
                </a:r>
                <a14:m>
                  <m:oMath xmlns:m="http://schemas.openxmlformats.org/officeDocument/2006/math">
                    <m:r>
                      <a:rPr kumimoji="0" lang="en-US" sz="16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~</m:t>
                    </m:r>
                  </m:oMath>
                </a14:m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260 m</a:t>
                </a:r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6820BD7F-58CC-E80B-A515-4074D3C906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228" y="2339471"/>
                <a:ext cx="3224224" cy="615553"/>
              </a:xfrm>
              <a:prstGeom prst="rect">
                <a:avLst/>
              </a:prstGeom>
              <a:blipFill>
                <a:blip r:embed="rId9"/>
                <a:stretch>
                  <a:fillRect l="-1512" t="-5941" b="-11881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F7446E3F-23B0-589F-EB71-13F483B74C28}"/>
                  </a:ext>
                </a:extLst>
              </p:cNvPr>
              <p:cNvSpPr txBox="1"/>
              <p:nvPr/>
            </p:nvSpPr>
            <p:spPr>
              <a:xfrm>
                <a:off x="706582" y="4838814"/>
                <a:ext cx="2876203" cy="892552"/>
              </a:xfrm>
              <a:prstGeom prst="rect">
                <a:avLst/>
              </a:prstGeom>
              <a:solidFill>
                <a:schemeClr val="bg1">
                  <a:alpha val="7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hybrid FODO lattice,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</a:t>
                </a: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with few sext. families,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periodic unit cell length</a:t>
                </a:r>
                <a14:m>
                  <m:oMath xmlns:m="http://schemas.openxmlformats.org/officeDocument/2006/math">
                    <m:r>
                      <a:rPr kumimoji="0" lang="en-US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 </m:t>
                    </m:r>
                    <m:r>
                      <a:rPr kumimoji="0" lang="en-US" sz="16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~</m:t>
                    </m:r>
                  </m:oMath>
                </a14:m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300 m</a:t>
                </a:r>
                <a:endParaRPr kumimoji="0" lang="en-GB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F7446E3F-23B0-589F-EB71-13F483B74C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6582" y="4838814"/>
                <a:ext cx="2876203" cy="892552"/>
              </a:xfrm>
              <a:prstGeom prst="rect">
                <a:avLst/>
              </a:prstGeom>
              <a:blipFill>
                <a:blip r:embed="rId10"/>
                <a:stretch>
                  <a:fillRect l="-1907" t="-4110" b="-8219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>
            <a:extLst>
              <a:ext uri="{FF2B5EF4-FFF2-40B4-BE49-F238E27FC236}">
                <a16:creationId xmlns:a16="http://schemas.microsoft.com/office/drawing/2014/main" id="{5144C16B-7884-8BDE-F7E1-44A901400F75}"/>
              </a:ext>
            </a:extLst>
          </p:cNvPr>
          <p:cNvSpPr txBox="1"/>
          <p:nvPr/>
        </p:nvSpPr>
        <p:spPr>
          <a:xfrm>
            <a:off x="8880638" y="4917866"/>
            <a:ext cx="2719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5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sext.s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per final focus, modular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71F3C06-771F-6527-EE11-77CA9C67E6A9}"/>
              </a:ext>
            </a:extLst>
          </p:cNvPr>
          <p:cNvSpPr txBox="1"/>
          <p:nvPr/>
        </p:nvSpPr>
        <p:spPr>
          <a:xfrm>
            <a:off x="8877291" y="2362143"/>
            <a:ext cx="2719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“1.5”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sext.s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per final focus,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asymmetric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8F8EE83-ED1F-B35D-D933-D39691FEC235}"/>
              </a:ext>
            </a:extLst>
          </p:cNvPr>
          <p:cNvSpPr txBox="1"/>
          <p:nvPr/>
        </p:nvSpPr>
        <p:spPr>
          <a:xfrm>
            <a:off x="11279762" y="851714"/>
            <a:ext cx="633507" cy="27699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dirty="0"/>
              <a:t>K. Oide</a:t>
            </a:r>
            <a:endParaRPr lang="en-GB" sz="12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B6CF2BA-A83F-E3AF-F3A6-6269C367F945}"/>
              </a:ext>
            </a:extLst>
          </p:cNvPr>
          <p:cNvSpPr txBox="1"/>
          <p:nvPr/>
        </p:nvSpPr>
        <p:spPr>
          <a:xfrm>
            <a:off x="3313822" y="865176"/>
            <a:ext cx="633507" cy="27699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dirty="0"/>
              <a:t>K. Oide</a:t>
            </a:r>
            <a:endParaRPr lang="en-GB" sz="12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FA83462-9018-4334-F1E1-D8495AECBE47}"/>
              </a:ext>
            </a:extLst>
          </p:cNvPr>
          <p:cNvSpPr txBox="1"/>
          <p:nvPr/>
        </p:nvSpPr>
        <p:spPr>
          <a:xfrm>
            <a:off x="11143143" y="4131701"/>
            <a:ext cx="912045" cy="27699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dirty="0"/>
              <a:t>P. Raimondi</a:t>
            </a:r>
            <a:endParaRPr lang="en-GB" sz="12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4C57A60-CBDD-06A6-3F11-F6022144A284}"/>
              </a:ext>
            </a:extLst>
          </p:cNvPr>
          <p:cNvSpPr txBox="1"/>
          <p:nvPr/>
        </p:nvSpPr>
        <p:spPr>
          <a:xfrm>
            <a:off x="3146356" y="4069406"/>
            <a:ext cx="912045" cy="27699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dirty="0"/>
              <a:t>P. Raimondi</a:t>
            </a:r>
            <a:endParaRPr lang="en-GB" sz="12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C745C5D-DD7B-2159-57FC-87D46325B238}"/>
              </a:ext>
            </a:extLst>
          </p:cNvPr>
          <p:cNvSpPr txBox="1"/>
          <p:nvPr/>
        </p:nvSpPr>
        <p:spPr>
          <a:xfrm>
            <a:off x="6604938" y="5827375"/>
            <a:ext cx="1127937" cy="46166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dirty="0"/>
              <a:t>C. Garcia,</a:t>
            </a:r>
          </a:p>
          <a:p>
            <a:r>
              <a:rPr lang="en-US" sz="1200" dirty="0"/>
              <a:t>R. Tomas, et al.</a:t>
            </a:r>
            <a:endParaRPr lang="en-GB" sz="12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2885747-0B71-ED96-571D-133EE71C0B70}"/>
              </a:ext>
            </a:extLst>
          </p:cNvPr>
          <p:cNvSpPr txBox="1"/>
          <p:nvPr/>
        </p:nvSpPr>
        <p:spPr>
          <a:xfrm>
            <a:off x="4174152" y="865176"/>
            <a:ext cx="4007379" cy="26930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>
                <a:solidFill>
                  <a:srgbClr val="0C377B"/>
                </a:solidFill>
              </a:rPr>
              <a:t>optimisation</a:t>
            </a:r>
            <a:r>
              <a:rPr lang="en-US" sz="2000" b="1" dirty="0">
                <a:solidFill>
                  <a:srgbClr val="0C377B"/>
                </a:solidFill>
              </a:rPr>
              <a:t> goals:</a:t>
            </a:r>
          </a:p>
          <a:p>
            <a:endParaRPr lang="en-US" sz="900" b="1" dirty="0">
              <a:solidFill>
                <a:srgbClr val="0C377B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C377B"/>
                </a:solidFill>
              </a:rPr>
              <a:t>reduced power consumption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C377B"/>
                </a:solidFill>
              </a:rPr>
              <a:t>lower SR energy loss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C377B"/>
                </a:solidFill>
              </a:rPr>
              <a:t>increased momentum acceptance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C377B"/>
                </a:solidFill>
              </a:rPr>
              <a:t>relaxed tolerances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C377B"/>
                </a:solidFill>
              </a:rPr>
              <a:t>larger dynamic aperture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C377B"/>
                </a:solidFill>
              </a:rPr>
              <a:t>simplified powering schemes</a:t>
            </a:r>
          </a:p>
          <a:p>
            <a:endParaRPr lang="en-GB" sz="2000" dirty="0">
              <a:solidFill>
                <a:srgbClr val="0C377B"/>
              </a:solidFill>
            </a:endParaRPr>
          </a:p>
        </p:txBody>
      </p:sp>
      <p:sp>
        <p:nvSpPr>
          <p:cNvPr id="8" name="Title 4">
            <a:extLst>
              <a:ext uri="{FF2B5EF4-FFF2-40B4-BE49-F238E27FC236}">
                <a16:creationId xmlns:a16="http://schemas.microsoft.com/office/drawing/2014/main" id="{A76085FF-BA99-96DF-9914-878D68303CFA}"/>
              </a:ext>
            </a:extLst>
          </p:cNvPr>
          <p:cNvSpPr txBox="1">
            <a:spLocks/>
          </p:cNvSpPr>
          <p:nvPr/>
        </p:nvSpPr>
        <p:spPr>
          <a:xfrm>
            <a:off x="262726" y="161758"/>
            <a:ext cx="11017250" cy="1071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377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cs typeface="Calibri" panose="020F0502020204030204" pitchFamily="34" charset="0"/>
              </a:rPr>
              <a:t>FCC-ee optics baseline &amp; further evolutions</a:t>
            </a:r>
            <a:endParaRPr lang="en-CH" dirty="0"/>
          </a:p>
        </p:txBody>
      </p:sp>
      <p:pic>
        <p:nvPicPr>
          <p:cNvPr id="2050" name="Picture 2" descr="Rogelio TOMAS | staff | Dr. | CERN, Genève | CERN | Beams Department (BE) |  Research profile">
            <a:extLst>
              <a:ext uri="{FF2B5EF4-FFF2-40B4-BE49-F238E27FC236}">
                <a16:creationId xmlns:a16="http://schemas.microsoft.com/office/drawing/2014/main" id="{77DD5D67-F856-341C-E418-571DAB5FD7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6403" y="5730410"/>
            <a:ext cx="1089299" cy="1089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EC26C84-5EA1-70E8-B902-D64A6A48B77B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25273" r="12182" b="9197"/>
          <a:stretch/>
        </p:blipFill>
        <p:spPr>
          <a:xfrm>
            <a:off x="4277104" y="5719002"/>
            <a:ext cx="1089299" cy="1114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2308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1F0A5503-8EE8-9BE6-5B0C-4B8A47DAE34E}"/>
              </a:ext>
            </a:extLst>
          </p:cNvPr>
          <p:cNvSpPr txBox="1"/>
          <p:nvPr/>
        </p:nvSpPr>
        <p:spPr>
          <a:xfrm>
            <a:off x="142875" y="16691"/>
            <a:ext cx="1009161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>
                <a:solidFill>
                  <a:srgbClr val="0F124A"/>
                </a:solidFill>
                <a:latin typeface="Arial"/>
              </a:rPr>
              <a:t>FCC-ee accelerator R&amp;D focus 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E8703E1-9175-49F2-63FE-8DA959DA5688}"/>
              </a:ext>
            </a:extLst>
          </p:cNvPr>
          <p:cNvSpPr txBox="1"/>
          <p:nvPr/>
        </p:nvSpPr>
        <p:spPr>
          <a:xfrm>
            <a:off x="392355" y="1024847"/>
            <a:ext cx="11407290" cy="57551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 algn="l">
              <a:lnSpc>
                <a:spcPts val="3700"/>
              </a:lnSpc>
              <a:buFont typeface="Arial" panose="020B0604020202020204" pitchFamily="34" charset="0"/>
              <a:buChar char="•"/>
            </a:pPr>
            <a:r>
              <a:rPr lang="en-US" sz="3000" dirty="0"/>
              <a:t>key items, cost drivers &amp; energy efficiency:</a:t>
            </a:r>
          </a:p>
          <a:p>
            <a:pPr marL="914400" lvl="1" indent="-457200" defTabSz="581025">
              <a:lnSpc>
                <a:spcPts val="3700"/>
              </a:lnSpc>
              <a:buFontTx/>
              <a:buChar char="-"/>
            </a:pPr>
            <a:r>
              <a:rPr lang="en-US" sz="3000" dirty="0"/>
              <a:t>SRF system – SC cavities, cryomodules, power source</a:t>
            </a:r>
          </a:p>
          <a:p>
            <a:pPr marL="914400" lvl="1" indent="-457200" defTabSz="581025">
              <a:lnSpc>
                <a:spcPts val="3700"/>
              </a:lnSpc>
              <a:buFontTx/>
              <a:buChar char="-"/>
            </a:pPr>
            <a:r>
              <a:rPr lang="en-US" sz="3000" dirty="0"/>
              <a:t>arc magnets – dipoles quad’s, sext’s for collider &amp; booster</a:t>
            </a:r>
          </a:p>
          <a:p>
            <a:pPr marL="914400" lvl="1" indent="-457200" defTabSz="581025">
              <a:lnSpc>
                <a:spcPts val="3700"/>
              </a:lnSpc>
              <a:buFontTx/>
              <a:buChar char="-"/>
            </a:pPr>
            <a:r>
              <a:rPr lang="en-US" sz="3000" dirty="0"/>
              <a:t>arc vacuum chamber with photon stops, shielding, NEG…</a:t>
            </a:r>
          </a:p>
          <a:p>
            <a:pPr marL="914400" lvl="1" indent="-457200" defTabSz="581025">
              <a:lnSpc>
                <a:spcPts val="3700"/>
              </a:lnSpc>
              <a:buFontTx/>
              <a:buChar char="-"/>
            </a:pPr>
            <a:r>
              <a:rPr lang="en-US" sz="3000" dirty="0"/>
              <a:t>support structures, survey &amp; alignment systems</a:t>
            </a:r>
          </a:p>
          <a:p>
            <a:pPr marL="914400" lvl="1" indent="-457200" defTabSz="581025">
              <a:lnSpc>
                <a:spcPts val="3700"/>
              </a:lnSpc>
              <a:buFontTx/>
              <a:buChar char="-"/>
            </a:pPr>
            <a:r>
              <a:rPr lang="en-US" sz="3000" dirty="0"/>
              <a:t>arc beam diagnostics – beam loss &amp; beam position monitors</a:t>
            </a:r>
          </a:p>
          <a:p>
            <a:pPr marL="914400" lvl="1" indent="-457200" defTabSz="581025">
              <a:lnSpc>
                <a:spcPts val="3700"/>
              </a:lnSpc>
              <a:buFontTx/>
              <a:buChar char="-"/>
            </a:pPr>
            <a:r>
              <a:rPr lang="en-US" sz="3000" dirty="0"/>
              <a:t>..</a:t>
            </a:r>
          </a:p>
          <a:p>
            <a:pPr marL="457200" indent="-457200" algn="l">
              <a:lnSpc>
                <a:spcPts val="3700"/>
              </a:lnSpc>
              <a:buFont typeface="Arial" panose="020B0604020202020204" pitchFamily="34" charset="0"/>
              <a:buChar char="•"/>
            </a:pPr>
            <a:endParaRPr lang="en-US" sz="3000" dirty="0"/>
          </a:p>
          <a:p>
            <a:pPr marL="457200" indent="-457200" algn="l">
              <a:lnSpc>
                <a:spcPts val="3700"/>
              </a:lnSpc>
              <a:buFont typeface="Arial" panose="020B0604020202020204" pitchFamily="34" charset="0"/>
              <a:buChar char="•"/>
            </a:pPr>
            <a:r>
              <a:rPr lang="en-US" sz="3000" dirty="0"/>
              <a:t> special &amp; challenging components </a:t>
            </a:r>
          </a:p>
          <a:p>
            <a:pPr marL="914400" lvl="1" indent="-457200">
              <a:lnSpc>
                <a:spcPts val="3700"/>
              </a:lnSpc>
              <a:buFontTx/>
              <a:buChar char="-"/>
            </a:pPr>
            <a:r>
              <a:rPr lang="en-GB" sz="3000" dirty="0"/>
              <a:t>IR elements, SC IR magnet system, IR supporting structures</a:t>
            </a:r>
          </a:p>
          <a:p>
            <a:pPr marL="914400" lvl="1" indent="-457200">
              <a:lnSpc>
                <a:spcPts val="3700"/>
              </a:lnSpc>
              <a:buFontTx/>
              <a:buChar char="-"/>
            </a:pPr>
            <a:r>
              <a:rPr lang="en-GB" sz="3000" dirty="0"/>
              <a:t>special diagnostics: polarimetry, </a:t>
            </a:r>
            <a:r>
              <a:rPr lang="en-GB" sz="3000" dirty="0" err="1"/>
              <a:t>beamstrahlung</a:t>
            </a:r>
            <a:r>
              <a:rPr lang="en-GB" sz="3000" dirty="0"/>
              <a:t> monitors,…</a:t>
            </a:r>
          </a:p>
          <a:p>
            <a:pPr marL="914400" lvl="1" indent="-457200">
              <a:lnSpc>
                <a:spcPts val="3700"/>
              </a:lnSpc>
              <a:buFontTx/>
              <a:buChar char="-"/>
            </a:pPr>
            <a:r>
              <a:rPr lang="en-GB" sz="3000" dirty="0"/>
              <a:t>collimators </a:t>
            </a:r>
          </a:p>
        </p:txBody>
      </p:sp>
    </p:spTree>
    <p:extLst>
      <p:ext uri="{BB962C8B-B14F-4D97-AF65-F5344CB8AC3E}">
        <p14:creationId xmlns:p14="http://schemas.microsoft.com/office/powerpoint/2010/main" val="1234231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EE79E39-F94C-5A10-6BB9-380F5EB2D740}"/>
              </a:ext>
            </a:extLst>
          </p:cNvPr>
          <p:cNvSpPr txBox="1"/>
          <p:nvPr/>
        </p:nvSpPr>
        <p:spPr>
          <a:xfrm>
            <a:off x="142875" y="936850"/>
            <a:ext cx="12049125" cy="14466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67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Beam switching between (Z, W) and ZH operation</a:t>
            </a:r>
          </a:p>
          <a:p>
            <a:pPr marL="1066773" marR="0" lvl="1" indent="-457189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RF section: ES separators + magnetic field to not emit SR towards RF cavities</a:t>
            </a:r>
          </a:p>
          <a:p>
            <a:pPr marL="1066773" marR="0" lvl="1" indent="-457189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Allows quasi “instantaneous” switching between Z, W, ZH</a:t>
            </a: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22AB963F-E55D-F753-949B-CF67AF316719}"/>
              </a:ext>
            </a:extLst>
          </p:cNvPr>
          <p:cNvGrpSpPr/>
          <p:nvPr/>
        </p:nvGrpSpPr>
        <p:grpSpPr>
          <a:xfrm>
            <a:off x="6584842" y="3058051"/>
            <a:ext cx="5381633" cy="1660138"/>
            <a:chOff x="652549" y="2549616"/>
            <a:chExt cx="5381633" cy="1660138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25CA93AF-0474-C6DB-F728-8A2910D39CF5}"/>
                </a:ext>
              </a:extLst>
            </p:cNvPr>
            <p:cNvSpPr/>
            <p:nvPr/>
          </p:nvSpPr>
          <p:spPr>
            <a:xfrm>
              <a:off x="1167551" y="3016239"/>
              <a:ext cx="599844" cy="26161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CC66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33 CM</a:t>
              </a:r>
              <a:endParaRPr kumimoji="0" lang="en-GB" sz="1100" b="0" i="0" u="none" strike="noStrike" kern="1200" cap="none" spc="0" normalizeH="0" baseline="0" noProof="0" dirty="0">
                <a:ln w="0"/>
                <a:solidFill>
                  <a:srgbClr val="CC66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027D411-37C2-2F3C-302D-10C67EFC53D9}"/>
                </a:ext>
              </a:extLst>
            </p:cNvPr>
            <p:cNvSpPr/>
            <p:nvPr/>
          </p:nvSpPr>
          <p:spPr>
            <a:xfrm>
              <a:off x="653730" y="3190190"/>
              <a:ext cx="582211" cy="230832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F124A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Beam 1</a:t>
              </a:r>
              <a:endParaRPr kumimoji="0" lang="en-GB" sz="900" b="0" i="0" u="none" strike="noStrike" kern="1200" cap="none" spc="0" normalizeH="0" baseline="0" noProof="0" dirty="0">
                <a:ln w="0"/>
                <a:solidFill>
                  <a:srgbClr val="0F124A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7E93DE0-FACF-1859-57BA-FBDD743B173A}"/>
                </a:ext>
              </a:extLst>
            </p:cNvPr>
            <p:cNvSpPr/>
            <p:nvPr/>
          </p:nvSpPr>
          <p:spPr>
            <a:xfrm>
              <a:off x="652549" y="3312241"/>
              <a:ext cx="582211" cy="230832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F124A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Beam 2</a:t>
              </a:r>
              <a:endParaRPr kumimoji="0" lang="en-GB" sz="900" b="0" i="0" u="none" strike="noStrike" kern="1200" cap="none" spc="0" normalizeH="0" baseline="0" noProof="0" dirty="0">
                <a:ln w="0"/>
                <a:solidFill>
                  <a:srgbClr val="0F124A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C7BCBD55-E3A3-924D-BDB1-4ABCBBBFD5A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313248" y="3334609"/>
              <a:ext cx="2056093" cy="13945"/>
            </a:xfrm>
            <a:prstGeom prst="line">
              <a:avLst/>
            </a:prstGeom>
            <a:solidFill>
              <a:srgbClr val="545454"/>
            </a:solidFill>
            <a:ln w="19050">
              <a:solidFill>
                <a:srgbClr val="0000FF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43428460-61A4-EA03-8C8E-7A601F000ED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40541" y="3356060"/>
              <a:ext cx="1999709" cy="8466"/>
            </a:xfrm>
            <a:prstGeom prst="line">
              <a:avLst/>
            </a:prstGeom>
            <a:solidFill>
              <a:srgbClr val="545454"/>
            </a:solidFill>
            <a:ln w="19050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ounded Rectangle 35">
              <a:extLst>
                <a:ext uri="{FF2B5EF4-FFF2-40B4-BE49-F238E27FC236}">
                  <a16:creationId xmlns:a16="http://schemas.microsoft.com/office/drawing/2014/main" id="{05713920-F80B-304E-EDC4-1105FD97595F}"/>
                </a:ext>
              </a:extLst>
            </p:cNvPr>
            <p:cNvSpPr/>
            <p:nvPr/>
          </p:nvSpPr>
          <p:spPr>
            <a:xfrm>
              <a:off x="2605282" y="3230725"/>
              <a:ext cx="365760" cy="156064"/>
            </a:xfrm>
            <a:prstGeom prst="roundRect">
              <a:avLst/>
            </a:prstGeom>
            <a:solidFill>
              <a:srgbClr val="CC6600"/>
            </a:solidFill>
            <a:ln w="19050">
              <a:noFill/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2800" b="0" i="0" u="none" strike="noStrike" kern="1200" cap="none" spc="0" normalizeH="0" baseline="0" noProof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303477B-70CA-B768-8A4E-85FA860268A4}"/>
                </a:ext>
              </a:extLst>
            </p:cNvPr>
            <p:cNvSpPr/>
            <p:nvPr/>
          </p:nvSpPr>
          <p:spPr>
            <a:xfrm>
              <a:off x="2505284" y="3003611"/>
              <a:ext cx="599844" cy="26161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CC66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33 CM</a:t>
              </a:r>
              <a:endParaRPr kumimoji="0" lang="en-GB" sz="1100" b="0" i="0" u="none" strike="noStrike" kern="1200" cap="none" spc="0" normalizeH="0" baseline="0" noProof="0" dirty="0">
                <a:ln w="0"/>
                <a:solidFill>
                  <a:srgbClr val="CC66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5" name="Rounded Rectangle 35">
              <a:extLst>
                <a:ext uri="{FF2B5EF4-FFF2-40B4-BE49-F238E27FC236}">
                  <a16:creationId xmlns:a16="http://schemas.microsoft.com/office/drawing/2014/main" id="{B1866A71-1CA7-0D63-6F14-3C16BF918DCD}"/>
                </a:ext>
              </a:extLst>
            </p:cNvPr>
            <p:cNvSpPr/>
            <p:nvPr/>
          </p:nvSpPr>
          <p:spPr>
            <a:xfrm>
              <a:off x="1348585" y="3239192"/>
              <a:ext cx="365760" cy="156064"/>
            </a:xfrm>
            <a:prstGeom prst="roundRect">
              <a:avLst/>
            </a:prstGeom>
            <a:solidFill>
              <a:srgbClr val="CC6600"/>
            </a:solidFill>
            <a:ln w="19050">
              <a:noFill/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2800" b="0" i="0" u="none" strike="noStrike" kern="1200" cap="none" spc="0" normalizeH="0" baseline="0" noProof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D93C696-D234-03A5-5355-8330F9C83FB6}"/>
                </a:ext>
              </a:extLst>
            </p:cNvPr>
            <p:cNvSpPr/>
            <p:nvPr/>
          </p:nvSpPr>
          <p:spPr>
            <a:xfrm>
              <a:off x="3490804" y="3045946"/>
              <a:ext cx="599844" cy="26161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CC66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33 CM</a:t>
              </a:r>
              <a:endParaRPr kumimoji="0" lang="en-GB" sz="1100" b="0" i="0" u="none" strike="noStrike" kern="1200" cap="none" spc="0" normalizeH="0" baseline="0" noProof="0" dirty="0">
                <a:ln w="0"/>
                <a:solidFill>
                  <a:srgbClr val="CC66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7" name="Rounded Rectangle 35">
              <a:extLst>
                <a:ext uri="{FF2B5EF4-FFF2-40B4-BE49-F238E27FC236}">
                  <a16:creationId xmlns:a16="http://schemas.microsoft.com/office/drawing/2014/main" id="{CFBDCB65-6BED-B004-D7CE-BCC2827A6495}"/>
                </a:ext>
              </a:extLst>
            </p:cNvPr>
            <p:cNvSpPr/>
            <p:nvPr/>
          </p:nvSpPr>
          <p:spPr>
            <a:xfrm>
              <a:off x="4944259" y="3278622"/>
              <a:ext cx="365760" cy="156064"/>
            </a:xfrm>
            <a:prstGeom prst="roundRect">
              <a:avLst/>
            </a:prstGeom>
            <a:solidFill>
              <a:srgbClr val="CC6600"/>
            </a:solidFill>
            <a:ln w="19050">
              <a:noFill/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2800" b="0" i="0" u="none" strike="noStrike" kern="1200" cap="none" spc="0" normalizeH="0" baseline="0" noProof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2A51CA50-FD45-A0D9-7B2D-43335D2894DF}"/>
                </a:ext>
              </a:extLst>
            </p:cNvPr>
            <p:cNvSpPr/>
            <p:nvPr/>
          </p:nvSpPr>
          <p:spPr>
            <a:xfrm>
              <a:off x="4896271" y="3049331"/>
              <a:ext cx="599844" cy="26161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CC66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33 CM</a:t>
              </a:r>
              <a:endParaRPr kumimoji="0" lang="en-GB" sz="1100" b="0" i="0" u="none" strike="noStrike" kern="1200" cap="none" spc="0" normalizeH="0" baseline="0" noProof="0" dirty="0">
                <a:ln w="0"/>
                <a:solidFill>
                  <a:srgbClr val="CC66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9" name="Rounded Rectangle 35">
              <a:extLst>
                <a:ext uri="{FF2B5EF4-FFF2-40B4-BE49-F238E27FC236}">
                  <a16:creationId xmlns:a16="http://schemas.microsoft.com/office/drawing/2014/main" id="{D8022083-6025-C0DB-1BB6-3D4AEBD2B90B}"/>
                </a:ext>
              </a:extLst>
            </p:cNvPr>
            <p:cNvSpPr/>
            <p:nvPr/>
          </p:nvSpPr>
          <p:spPr>
            <a:xfrm>
              <a:off x="3629506" y="3279832"/>
              <a:ext cx="365760" cy="156064"/>
            </a:xfrm>
            <a:prstGeom prst="roundRect">
              <a:avLst/>
            </a:prstGeom>
            <a:solidFill>
              <a:srgbClr val="CC6600"/>
            </a:solidFill>
            <a:ln w="19050">
              <a:noFill/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2800" b="0" i="0" u="none" strike="noStrike" kern="1200" cap="none" spc="0" normalizeH="0" baseline="0" noProof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3CD1A9C-1E3B-24AD-0F08-66DA45FAF53C}"/>
                </a:ext>
              </a:extLst>
            </p:cNvPr>
            <p:cNvSpPr/>
            <p:nvPr/>
          </p:nvSpPr>
          <p:spPr>
            <a:xfrm>
              <a:off x="4723363" y="3263727"/>
              <a:ext cx="816887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45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85000"/>
                    </a:srgbClr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Calibri" panose="020F0502020204030204" pitchFamily="34" charset="0"/>
                </a:rPr>
                <a:t>400 MHz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D46346F5-3DC3-D2B9-4A5A-B7AF9803819C}"/>
                </a:ext>
              </a:extLst>
            </p:cNvPr>
            <p:cNvSpPr/>
            <p:nvPr/>
          </p:nvSpPr>
          <p:spPr>
            <a:xfrm>
              <a:off x="3411030" y="3272193"/>
              <a:ext cx="816887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45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85000"/>
                    </a:srgbClr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Calibri" panose="020F0502020204030204" pitchFamily="34" charset="0"/>
                </a:rPr>
                <a:t>400 MHz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50CDDD26-94EC-DA63-2DB6-4306589BF61E}"/>
                </a:ext>
              </a:extLst>
            </p:cNvPr>
            <p:cNvSpPr/>
            <p:nvPr/>
          </p:nvSpPr>
          <p:spPr>
            <a:xfrm>
              <a:off x="2386563" y="3212927"/>
              <a:ext cx="816887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45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85000"/>
                    </a:srgbClr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Calibri" panose="020F0502020204030204" pitchFamily="34" charset="0"/>
                </a:rPr>
                <a:t>400 MHz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87D0B108-0A51-49B0-7EDA-AE7B9152EC48}"/>
                </a:ext>
              </a:extLst>
            </p:cNvPr>
            <p:cNvSpPr/>
            <p:nvPr/>
          </p:nvSpPr>
          <p:spPr>
            <a:xfrm>
              <a:off x="1120797" y="3221393"/>
              <a:ext cx="816887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45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85000"/>
                    </a:srgbClr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Calibri" panose="020F0502020204030204" pitchFamily="34" charset="0"/>
                </a:rPr>
                <a:t>400 MHz</a:t>
              </a:r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95B58812-8836-1EC6-47AA-358AE94A316D}"/>
                </a:ext>
              </a:extLst>
            </p:cNvPr>
            <p:cNvCxnSpPr>
              <a:cxnSpLocks/>
            </p:cNvCxnSpPr>
            <p:nvPr/>
          </p:nvCxnSpPr>
          <p:spPr>
            <a:xfrm>
              <a:off x="1225692" y="3305443"/>
              <a:ext cx="838885" cy="0"/>
            </a:xfrm>
            <a:prstGeom prst="line">
              <a:avLst/>
            </a:prstGeom>
            <a:solidFill>
              <a:srgbClr val="545454"/>
            </a:solidFill>
            <a:ln w="19050">
              <a:solidFill>
                <a:srgbClr val="0000FF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B66AAE7-D27D-E7C0-8530-E6CBE81C0A4E}"/>
                </a:ext>
              </a:extLst>
            </p:cNvPr>
            <p:cNvCxnSpPr>
              <a:cxnSpLocks/>
            </p:cNvCxnSpPr>
            <p:nvPr/>
          </p:nvCxnSpPr>
          <p:spPr>
            <a:xfrm>
              <a:off x="1225692" y="3452930"/>
              <a:ext cx="838885" cy="0"/>
            </a:xfrm>
            <a:prstGeom prst="line">
              <a:avLst/>
            </a:prstGeom>
            <a:solidFill>
              <a:srgbClr val="545454"/>
            </a:solidFill>
            <a:ln w="19050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674B6AB-0FFD-3680-6482-D5762939CF52}"/>
                </a:ext>
              </a:extLst>
            </p:cNvPr>
            <p:cNvCxnSpPr>
              <a:cxnSpLocks/>
            </p:cNvCxnSpPr>
            <p:nvPr/>
          </p:nvCxnSpPr>
          <p:spPr>
            <a:xfrm>
              <a:off x="2215607" y="3305443"/>
              <a:ext cx="838885" cy="0"/>
            </a:xfrm>
            <a:prstGeom prst="line">
              <a:avLst/>
            </a:prstGeom>
            <a:solidFill>
              <a:srgbClr val="545454"/>
            </a:solidFill>
            <a:ln w="19050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6FC8D4F1-8C0C-1688-9DBA-7F7D3ADC4D04}"/>
                </a:ext>
              </a:extLst>
            </p:cNvPr>
            <p:cNvCxnSpPr>
              <a:cxnSpLocks/>
            </p:cNvCxnSpPr>
            <p:nvPr/>
          </p:nvCxnSpPr>
          <p:spPr>
            <a:xfrm>
              <a:off x="2215607" y="3452930"/>
              <a:ext cx="838885" cy="0"/>
            </a:xfrm>
            <a:prstGeom prst="line">
              <a:avLst/>
            </a:prstGeom>
            <a:solidFill>
              <a:srgbClr val="545454"/>
            </a:solidFill>
            <a:ln w="19050">
              <a:solidFill>
                <a:srgbClr val="0000FF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B48BCEBF-9403-3AED-F21C-F1875F3EB8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065039" y="3306984"/>
              <a:ext cx="154108" cy="150061"/>
            </a:xfrm>
            <a:prstGeom prst="line">
              <a:avLst/>
            </a:prstGeom>
            <a:solidFill>
              <a:srgbClr val="545454"/>
            </a:solidFill>
            <a:ln w="19050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6F44D7FE-E49D-F23F-38C4-8BC045C5BB57}"/>
                </a:ext>
              </a:extLst>
            </p:cNvPr>
            <p:cNvCxnSpPr>
              <a:cxnSpLocks/>
            </p:cNvCxnSpPr>
            <p:nvPr/>
          </p:nvCxnSpPr>
          <p:spPr>
            <a:xfrm>
              <a:off x="2063226" y="3306984"/>
              <a:ext cx="159547" cy="150061"/>
            </a:xfrm>
            <a:prstGeom prst="line">
              <a:avLst/>
            </a:prstGeom>
            <a:solidFill>
              <a:srgbClr val="545454"/>
            </a:solidFill>
            <a:ln w="19050">
              <a:solidFill>
                <a:srgbClr val="0000FF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3A5F7AE2-54E7-4866-C103-706BB6BD87BA}"/>
                </a:ext>
              </a:extLst>
            </p:cNvPr>
            <p:cNvCxnSpPr>
              <a:cxnSpLocks/>
            </p:cNvCxnSpPr>
            <p:nvPr/>
          </p:nvCxnSpPr>
          <p:spPr>
            <a:xfrm>
              <a:off x="3463816" y="3364526"/>
              <a:ext cx="838885" cy="0"/>
            </a:xfrm>
            <a:prstGeom prst="line">
              <a:avLst/>
            </a:prstGeom>
            <a:solidFill>
              <a:srgbClr val="545454"/>
            </a:solidFill>
            <a:ln w="19050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CD5FE259-3BE5-DB9E-484C-52E0F3994C7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313248" y="3366067"/>
              <a:ext cx="154108" cy="150061"/>
            </a:xfrm>
            <a:prstGeom prst="line">
              <a:avLst/>
            </a:prstGeom>
            <a:solidFill>
              <a:srgbClr val="545454"/>
            </a:solidFill>
            <a:ln w="19050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80B91EB-6BAC-CB5C-CF31-AADEDA3E2BAB}"/>
                </a:ext>
              </a:extLst>
            </p:cNvPr>
            <p:cNvCxnSpPr>
              <a:cxnSpLocks/>
            </p:cNvCxnSpPr>
            <p:nvPr/>
          </p:nvCxnSpPr>
          <p:spPr>
            <a:xfrm>
              <a:off x="5365043" y="3348554"/>
              <a:ext cx="159547" cy="150061"/>
            </a:xfrm>
            <a:prstGeom prst="line">
              <a:avLst/>
            </a:prstGeom>
            <a:solidFill>
              <a:srgbClr val="545454"/>
            </a:solidFill>
            <a:ln w="19050">
              <a:solidFill>
                <a:srgbClr val="0000FF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B335C0A8-12F3-25D4-CD28-AAF903CD00FF}"/>
                </a:ext>
              </a:extLst>
            </p:cNvPr>
            <p:cNvSpPr/>
            <p:nvPr/>
          </p:nvSpPr>
          <p:spPr>
            <a:xfrm>
              <a:off x="4177369" y="2549616"/>
              <a:ext cx="545994" cy="346797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3429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CH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ZH</a:t>
              </a:r>
              <a:endPara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9D6C1A97-348F-A9C9-B573-107487C7C7FA}"/>
                </a:ext>
              </a:extLst>
            </p:cNvPr>
            <p:cNvSpPr/>
            <p:nvPr/>
          </p:nvSpPr>
          <p:spPr>
            <a:xfrm>
              <a:off x="1666020" y="2556162"/>
              <a:ext cx="813681" cy="340250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3429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CH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Z, W</a:t>
              </a:r>
              <a:endPara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04736A29-C274-09EE-2345-C49DB55326B9}"/>
                </a:ext>
              </a:extLst>
            </p:cNvPr>
            <p:cNvSpPr txBox="1"/>
            <p:nvPr/>
          </p:nvSpPr>
          <p:spPr>
            <a:xfrm>
              <a:off x="1723132" y="3524384"/>
              <a:ext cx="77720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F124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E&amp;M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F124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sep.1 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78DC2C04-04A8-BC87-3A19-DF1E498DBD95}"/>
                </a:ext>
              </a:extLst>
            </p:cNvPr>
            <p:cNvSpPr txBox="1"/>
            <p:nvPr/>
          </p:nvSpPr>
          <p:spPr>
            <a:xfrm>
              <a:off x="3049426" y="3533641"/>
              <a:ext cx="90063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F124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E&amp;M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F124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sep.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F124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2a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3493A179-440F-FB63-07B0-89A98D9C04BB}"/>
                </a:ext>
              </a:extLst>
            </p:cNvPr>
            <p:cNvSpPr txBox="1"/>
            <p:nvPr/>
          </p:nvSpPr>
          <p:spPr>
            <a:xfrm>
              <a:off x="5127139" y="3563423"/>
              <a:ext cx="90704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F124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E&amp; M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F124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sep.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F124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2b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8B4433A0-B9D4-3DDA-1790-6AA6DEA6FBA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43654" y="3626176"/>
              <a:ext cx="291106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1115EB5E-84F5-51F1-E528-FF860D8EA66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80660" y="3364526"/>
              <a:ext cx="291106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309C8E53-4344-E46E-1D6C-5C490B2FE34D}"/>
                </a:ext>
              </a:extLst>
            </p:cNvPr>
            <p:cNvCxnSpPr>
              <a:cxnSpLocks/>
            </p:cNvCxnSpPr>
            <p:nvPr/>
          </p:nvCxnSpPr>
          <p:spPr>
            <a:xfrm>
              <a:off x="906384" y="3201836"/>
              <a:ext cx="261167" cy="0"/>
            </a:xfrm>
            <a:prstGeom prst="straightConnector1">
              <a:avLst/>
            </a:prstGeom>
            <a:ln>
              <a:solidFill>
                <a:srgbClr val="0000CC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>
              <a:extLst>
                <a:ext uri="{FF2B5EF4-FFF2-40B4-BE49-F238E27FC236}">
                  <a16:creationId xmlns:a16="http://schemas.microsoft.com/office/drawing/2014/main" id="{65E43B0C-7339-9AEF-A30B-71CE747885A4}"/>
                </a:ext>
              </a:extLst>
            </p:cNvPr>
            <p:cNvCxnSpPr>
              <a:cxnSpLocks/>
            </p:cNvCxnSpPr>
            <p:nvPr/>
          </p:nvCxnSpPr>
          <p:spPr>
            <a:xfrm>
              <a:off x="3226573" y="3245413"/>
              <a:ext cx="261167" cy="0"/>
            </a:xfrm>
            <a:prstGeom prst="straightConnector1">
              <a:avLst/>
            </a:prstGeom>
            <a:ln>
              <a:solidFill>
                <a:srgbClr val="0000CC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4" name="Picture 53">
            <a:extLst>
              <a:ext uri="{FF2B5EF4-FFF2-40B4-BE49-F238E27FC236}">
                <a16:creationId xmlns:a16="http://schemas.microsoft.com/office/drawing/2014/main" id="{43339BD8-EC5F-A6BF-67F9-C35A962B7A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209" y="2473673"/>
            <a:ext cx="5416330" cy="2346276"/>
          </a:xfrm>
          <a:prstGeom prst="rect">
            <a:avLst/>
          </a:prstGeom>
        </p:spPr>
      </p:pic>
      <p:sp>
        <p:nvSpPr>
          <p:cNvPr id="55" name="TextBox 54">
            <a:extLst>
              <a:ext uri="{FF2B5EF4-FFF2-40B4-BE49-F238E27FC236}">
                <a16:creationId xmlns:a16="http://schemas.microsoft.com/office/drawing/2014/main" id="{8A289F67-7B05-CCFF-2986-3AA1E2F57FF4}"/>
              </a:ext>
            </a:extLst>
          </p:cNvPr>
          <p:cNvSpPr txBox="1"/>
          <p:nvPr/>
        </p:nvSpPr>
        <p:spPr>
          <a:xfrm>
            <a:off x="772594" y="2584326"/>
            <a:ext cx="32531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Collider RF integration at point H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(Z, WW and ZH operation)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56" name="image_0">
            <a:extLst>
              <a:ext uri="{FF2B5EF4-FFF2-40B4-BE49-F238E27FC236}">
                <a16:creationId xmlns:a16="http://schemas.microsoft.com/office/drawing/2014/main" id="{E05762CA-A30F-2E22-B82B-0D940B6CCDF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573" r="3441"/>
          <a:stretch/>
        </p:blipFill>
        <p:spPr bwMode="auto">
          <a:xfrm>
            <a:off x="943654" y="6269104"/>
            <a:ext cx="9084365" cy="61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" name="image_0">
            <a:extLst>
              <a:ext uri="{FF2B5EF4-FFF2-40B4-BE49-F238E27FC236}">
                <a16:creationId xmlns:a16="http://schemas.microsoft.com/office/drawing/2014/main" id="{D87EB2F9-6706-ADC1-91F3-F875C30F49B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74" r="3441" b="62371"/>
          <a:stretch/>
        </p:blipFill>
        <p:spPr bwMode="auto">
          <a:xfrm>
            <a:off x="1036967" y="4832815"/>
            <a:ext cx="8724113" cy="1184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" name="TextBox 57">
            <a:extLst>
              <a:ext uri="{FF2B5EF4-FFF2-40B4-BE49-F238E27FC236}">
                <a16:creationId xmlns:a16="http://schemas.microsoft.com/office/drawing/2014/main" id="{3B1CD1E4-C633-CE80-8DBD-4164EC936499}"/>
              </a:ext>
            </a:extLst>
          </p:cNvPr>
          <p:cNvSpPr txBox="1"/>
          <p:nvPr/>
        </p:nvSpPr>
        <p:spPr>
          <a:xfrm>
            <a:off x="3226573" y="5906210"/>
            <a:ext cx="5327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extra year of operation thanks to single RF system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38A39C87-4D33-EC23-DC4C-0D9AAB351E28}"/>
              </a:ext>
            </a:extLst>
          </p:cNvPr>
          <p:cNvSpPr txBox="1"/>
          <p:nvPr/>
        </p:nvSpPr>
        <p:spPr>
          <a:xfrm>
            <a:off x="7769541" y="2441584"/>
            <a:ext cx="32258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Beam crossing and combination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at RF section in point H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itle 4">
            <a:extLst>
              <a:ext uri="{FF2B5EF4-FFF2-40B4-BE49-F238E27FC236}">
                <a16:creationId xmlns:a16="http://schemas.microsoft.com/office/drawing/2014/main" id="{EC4A1CB8-02C4-34FD-8829-FB2197934A26}"/>
              </a:ext>
            </a:extLst>
          </p:cNvPr>
          <p:cNvSpPr txBox="1">
            <a:spLocks/>
          </p:cNvSpPr>
          <p:nvPr/>
        </p:nvSpPr>
        <p:spPr>
          <a:xfrm>
            <a:off x="439083" y="75825"/>
            <a:ext cx="11017800" cy="1072088"/>
          </a:xfrm>
          <a:prstGeom prst="rect">
            <a:avLst/>
          </a:prstGeom>
        </p:spPr>
        <p:txBody>
          <a:bodyPr/>
          <a:lstStyle>
            <a:lvl1pPr algn="l" defTabSz="914377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4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SRF </a:t>
            </a:r>
            <a:r>
              <a:rPr kumimoji="0" lang="fr-CH" sz="4000" b="0" i="0" u="none" strike="noStrike" kern="1200" cap="none" spc="0" normalizeH="0" baseline="0" noProof="0" dirty="0" err="1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integration</a:t>
            </a:r>
            <a:r>
              <a:rPr kumimoji="0" lang="fr-CH" sz="4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and </a:t>
            </a:r>
            <a:r>
              <a:rPr kumimoji="0" lang="fr-CH" sz="4000" b="0" i="0" u="none" strike="noStrike" kern="1200" cap="none" spc="0" normalizeH="0" baseline="0" noProof="0" dirty="0" err="1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beam</a:t>
            </a:r>
            <a:r>
              <a:rPr kumimoji="0" lang="fr-CH" sz="4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</a:t>
            </a:r>
            <a:r>
              <a:rPr kumimoji="0" lang="fr-CH" sz="4000" b="0" i="0" u="none" strike="noStrike" kern="1200" cap="none" spc="0" normalizeH="0" baseline="0" noProof="0" dirty="0" err="1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switchyard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79605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>
            <a:extLst>
              <a:ext uri="{FF2B5EF4-FFF2-40B4-BE49-F238E27FC236}">
                <a16:creationId xmlns:a16="http://schemas.microsoft.com/office/drawing/2014/main" id="{2323E53E-016E-381F-C950-4700E05C75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5712" y="2990155"/>
            <a:ext cx="5007005" cy="325270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87FD750-1B08-439C-9D7C-C6AEE9EA8CD9}"/>
              </a:ext>
            </a:extLst>
          </p:cNvPr>
          <p:cNvSpPr txBox="1"/>
          <p:nvPr/>
        </p:nvSpPr>
        <p:spPr>
          <a:xfrm>
            <a:off x="416915" y="755277"/>
            <a:ext cx="1177508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C377B"/>
                </a:solidFill>
              </a:rPr>
              <a:t>RF system R&amp;D is key for increasing energy efficiency of FCC-</a:t>
            </a:r>
            <a:r>
              <a:rPr lang="en-GB" sz="2400" b="1" dirty="0" err="1">
                <a:solidFill>
                  <a:srgbClr val="0C377B"/>
                </a:solidFill>
              </a:rPr>
              <a:t>ee</a:t>
            </a:r>
            <a:endParaRPr lang="en-GB" sz="2400" b="1" dirty="0">
              <a:solidFill>
                <a:srgbClr val="0C377B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sz="2000" dirty="0">
                <a:solidFill>
                  <a:srgbClr val="0C377B"/>
                </a:solidFill>
                <a:latin typeface="Calibri" panose="020F0502020204030204"/>
              </a:rPr>
              <a:t>Nb on Cu 400 MHz cavities, seamless cavity production, coating techniques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sz="2000" dirty="0">
                <a:solidFill>
                  <a:srgbClr val="0C377B"/>
                </a:solidFill>
              </a:rPr>
              <a:t>Bulk Nb 800 MHz cavities, surface treatment techniques, cryomodule design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sz="2000" dirty="0">
                <a:solidFill>
                  <a:srgbClr val="0C377B"/>
                </a:solidFill>
                <a:latin typeface="Calibri" panose="020F0502020204030204"/>
              </a:rPr>
              <a:t>RF power source R&amp;D in synergy with HL-LHC.</a:t>
            </a:r>
          </a:p>
          <a:p>
            <a:pPr>
              <a:defRPr/>
            </a:pPr>
            <a:endParaRPr lang="en-GB" sz="1200" dirty="0">
              <a:solidFill>
                <a:srgbClr val="0C377B"/>
              </a:solidFill>
              <a:latin typeface="Calibri" panose="020F0502020204030204"/>
            </a:endParaRPr>
          </a:p>
          <a:p>
            <a:pPr>
              <a:defRPr/>
            </a:pPr>
            <a:endParaRPr lang="en-US" sz="1200" b="1" dirty="0">
              <a:solidFill>
                <a:srgbClr val="0C377B"/>
              </a:solidFill>
              <a:latin typeface="Calibri" panose="020F0502020204030204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7085788-3E74-3042-893F-679ADF4ACA4C}"/>
              </a:ext>
            </a:extLst>
          </p:cNvPr>
          <p:cNvSpPr/>
          <p:nvPr/>
        </p:nvSpPr>
        <p:spPr>
          <a:xfrm flipH="1">
            <a:off x="8601251" y="2111438"/>
            <a:ext cx="348226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000" b="1" dirty="0">
                <a:solidFill>
                  <a:srgbClr val="003399"/>
                </a:solidFill>
                <a:latin typeface="Calibri"/>
              </a:rPr>
              <a:t>400 MHz cavity production</a:t>
            </a:r>
          </a:p>
          <a:p>
            <a:pPr algn="ctr">
              <a:defRPr/>
            </a:pPr>
            <a:r>
              <a:rPr lang="en-US" sz="2000" dirty="0">
                <a:solidFill>
                  <a:srgbClr val="003399"/>
                </a:solidFill>
                <a:latin typeface="Calibri"/>
              </a:rPr>
              <a:t>in coll. w </a:t>
            </a:r>
            <a:r>
              <a:rPr lang="en-US" sz="2000" b="1" dirty="0">
                <a:solidFill>
                  <a:srgbClr val="003399"/>
                </a:solidFill>
                <a:latin typeface="Calibri"/>
              </a:rPr>
              <a:t>German industry</a:t>
            </a:r>
          </a:p>
        </p:txBody>
      </p:sp>
      <p:pic>
        <p:nvPicPr>
          <p:cNvPr id="3" name="Picture 2" descr="A large round copper object on a metal surface&#10;&#10;Description automatically generated">
            <a:extLst>
              <a:ext uri="{FF2B5EF4-FFF2-40B4-BE49-F238E27FC236}">
                <a16:creationId xmlns:a16="http://schemas.microsoft.com/office/drawing/2014/main" id="{3AB463CB-975C-616C-7FAE-D7C24713419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" t="10807" r="-291" b="-737"/>
          <a:stretch/>
        </p:blipFill>
        <p:spPr bwMode="auto">
          <a:xfrm>
            <a:off x="8901699" y="4677586"/>
            <a:ext cx="3141591" cy="2120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 descr="A close-up of a machine&#10;&#10;Description automatically generated">
            <a:extLst>
              <a:ext uri="{FF2B5EF4-FFF2-40B4-BE49-F238E27FC236}">
                <a16:creationId xmlns:a16="http://schemas.microsoft.com/office/drawing/2014/main" id="{22A1B53A-2BF1-2B18-67A9-97A889FCD0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01699" y="2787559"/>
            <a:ext cx="3141591" cy="176976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B516FEC-C218-9ADB-20B9-21D8033CC567}"/>
              </a:ext>
            </a:extLst>
          </p:cNvPr>
          <p:cNvSpPr txBox="1"/>
          <p:nvPr/>
        </p:nvSpPr>
        <p:spPr>
          <a:xfrm>
            <a:off x="108485" y="2184744"/>
            <a:ext cx="4196095" cy="70788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 b="1">
                <a:solidFill>
                  <a:srgbClr val="003399"/>
                </a:solidFill>
                <a:latin typeface="Calibri"/>
              </a:defRPr>
            </a:lvl1pPr>
          </a:lstStyle>
          <a:p>
            <a:r>
              <a:rPr lang="en-US" dirty="0"/>
              <a:t>800 MHz cavity and CM design </a:t>
            </a:r>
            <a:r>
              <a:rPr lang="en-US" b="0" dirty="0"/>
              <a:t>collaborations with </a:t>
            </a:r>
            <a:r>
              <a:rPr lang="en-US" dirty="0"/>
              <a:t>JLAB and FNAL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7C41080-1859-CF7E-0B59-8B00181E2B5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8231" r="8789" b="18630"/>
          <a:stretch/>
        </p:blipFill>
        <p:spPr>
          <a:xfrm>
            <a:off x="970449" y="3025759"/>
            <a:ext cx="2472166" cy="141062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62F250B5-A87D-3C72-50D0-7EC7B4F9EB1B}"/>
              </a:ext>
            </a:extLst>
          </p:cNvPr>
          <p:cNvSpPr/>
          <p:nvPr/>
        </p:nvSpPr>
        <p:spPr>
          <a:xfrm flipH="1">
            <a:off x="4024656" y="2126827"/>
            <a:ext cx="4559601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high-efficiency klystron R&amp;D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3399"/>
                </a:solidFill>
                <a:latin typeface="Calibri"/>
              </a:rPr>
              <a:t>in collaborations with </a:t>
            </a:r>
            <a:r>
              <a:rPr lang="en-US" b="1" dirty="0">
                <a:solidFill>
                  <a:srgbClr val="003399"/>
                </a:solidFill>
                <a:latin typeface="Calibri"/>
              </a:rPr>
              <a:t>THALES &amp; CANON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1ACD06C-50D8-6DC4-A6F4-D847D47FFA2E}"/>
              </a:ext>
            </a:extLst>
          </p:cNvPr>
          <p:cNvGrpSpPr>
            <a:grpSpLocks noChangeAspect="1"/>
          </p:cNvGrpSpPr>
          <p:nvPr/>
        </p:nvGrpSpPr>
        <p:grpSpPr>
          <a:xfrm>
            <a:off x="99932" y="4906487"/>
            <a:ext cx="4051276" cy="1669782"/>
            <a:chOff x="429419" y="1843353"/>
            <a:chExt cx="8356600" cy="3624033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E911528D-B03D-F678-A2D0-31EC20400FE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29419" y="1843353"/>
              <a:ext cx="8356600" cy="2882946"/>
            </a:xfrm>
            <a:prstGeom prst="rect">
              <a:avLst/>
            </a:prstGeom>
          </p:spPr>
        </p:pic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F7720E0D-57B2-E7A9-1B4D-48BCBBD5F087}"/>
                </a:ext>
              </a:extLst>
            </p:cNvPr>
            <p:cNvCxnSpPr>
              <a:cxnSpLocks/>
            </p:cNvCxnSpPr>
            <p:nvPr/>
          </p:nvCxnSpPr>
          <p:spPr>
            <a:xfrm>
              <a:off x="8470704" y="3646078"/>
              <a:ext cx="0" cy="1296371"/>
            </a:xfrm>
            <a:prstGeom prst="line">
              <a:avLst/>
            </a:prstGeom>
            <a:ln w="15875">
              <a:solidFill>
                <a:schemeClr val="accent6">
                  <a:lumMod val="50000"/>
                </a:schemeClr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F1FECA6C-8578-1C9B-6629-BF1C30ED7348}"/>
                </a:ext>
              </a:extLst>
            </p:cNvPr>
            <p:cNvCxnSpPr>
              <a:cxnSpLocks/>
            </p:cNvCxnSpPr>
            <p:nvPr/>
          </p:nvCxnSpPr>
          <p:spPr>
            <a:xfrm>
              <a:off x="700297" y="3691798"/>
              <a:ext cx="0" cy="1171716"/>
            </a:xfrm>
            <a:prstGeom prst="line">
              <a:avLst/>
            </a:prstGeom>
            <a:ln w="15875">
              <a:solidFill>
                <a:schemeClr val="accent6">
                  <a:lumMod val="50000"/>
                </a:schemeClr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F69D77E9-4D86-570D-898F-22C81DFE29B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00297" y="4793383"/>
              <a:ext cx="7770407" cy="20320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6">
              <a:extLst>
                <a:ext uri="{FF2B5EF4-FFF2-40B4-BE49-F238E27FC236}">
                  <a16:creationId xmlns:a16="http://schemas.microsoft.com/office/drawing/2014/main" id="{AED636C5-7740-74C7-1095-4774E4008149}"/>
                </a:ext>
              </a:extLst>
            </p:cNvPr>
            <p:cNvSpPr txBox="1"/>
            <p:nvPr/>
          </p:nvSpPr>
          <p:spPr>
            <a:xfrm>
              <a:off x="4106029" y="4927072"/>
              <a:ext cx="2027148" cy="5403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Calibri" charset="0"/>
                  <a:ea typeface="Geneva" charset="0"/>
                  <a:cs typeface="Geneva" charset="0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Calibri" charset="0"/>
                  <a:ea typeface="Geneva" charset="0"/>
                  <a:cs typeface="Geneva" charset="0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Calibri" charset="0"/>
                  <a:ea typeface="Geneva" charset="0"/>
                  <a:cs typeface="Geneva" charset="0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Calibri" charset="0"/>
                  <a:ea typeface="Geneva" charset="0"/>
                  <a:cs typeface="Geneva" charset="0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Calibri" charset="0"/>
                  <a:ea typeface="Geneva" charset="0"/>
                  <a:cs typeface="Geneva" charset="0"/>
                </a:defRPr>
              </a:lvl5pPr>
              <a:lvl6pPr marL="22860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Calibri" charset="0"/>
                  <a:ea typeface="Geneva" charset="0"/>
                  <a:cs typeface="Geneva" charset="0"/>
                </a:defRPr>
              </a:lvl6pPr>
              <a:lvl7pPr marL="27432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Calibri" charset="0"/>
                  <a:ea typeface="Geneva" charset="0"/>
                  <a:cs typeface="Geneva" charset="0"/>
                </a:defRPr>
              </a:lvl7pPr>
              <a:lvl8pPr marL="32004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Calibri" charset="0"/>
                  <a:ea typeface="Geneva" charset="0"/>
                  <a:cs typeface="Geneva" charset="0"/>
                </a:defRPr>
              </a:lvl8pPr>
              <a:lvl9pPr marL="36576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Calibri" charset="0"/>
                  <a:ea typeface="Geneva" charset="0"/>
                  <a:cs typeface="Geneva" charset="0"/>
                </a:defRPr>
              </a:lvl9pPr>
            </a:lstStyle>
            <a:p>
              <a:r>
                <a:rPr lang="en-US" sz="1800" dirty="0">
                  <a:solidFill>
                    <a:schemeClr val="accent6">
                      <a:lumMod val="50000"/>
                    </a:schemeClr>
                  </a:solidFill>
                </a:rPr>
                <a:t>~7 m</a:t>
              </a: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505357B6-C51E-38D8-FEE8-9E49136A5783}"/>
              </a:ext>
            </a:extLst>
          </p:cNvPr>
          <p:cNvSpPr txBox="1"/>
          <p:nvPr/>
        </p:nvSpPr>
        <p:spPr>
          <a:xfrm>
            <a:off x="9057736" y="6315714"/>
            <a:ext cx="288122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800" b="1" dirty="0" err="1">
                <a:solidFill>
                  <a:schemeClr val="bg1"/>
                </a:solidFill>
                <a:latin typeface="Calibri"/>
              </a:rPr>
              <a:t>monoblock</a:t>
            </a:r>
            <a:r>
              <a:rPr lang="en-US" sz="1800" b="1" dirty="0">
                <a:solidFill>
                  <a:schemeClr val="bg1"/>
                </a:solidFill>
                <a:latin typeface="Calibri"/>
              </a:rPr>
              <a:t> prototype</a:t>
            </a:r>
          </a:p>
        </p:txBody>
      </p:sp>
      <p:sp>
        <p:nvSpPr>
          <p:cNvPr id="22" name="TextBox 12">
            <a:extLst>
              <a:ext uri="{FF2B5EF4-FFF2-40B4-BE49-F238E27FC236}">
                <a16:creationId xmlns:a16="http://schemas.microsoft.com/office/drawing/2014/main" id="{F62B2840-BDF4-BFD0-BBA1-8D6CA5807271}"/>
              </a:ext>
            </a:extLst>
          </p:cNvPr>
          <p:cNvSpPr txBox="1"/>
          <p:nvPr/>
        </p:nvSpPr>
        <p:spPr>
          <a:xfrm>
            <a:off x="334989" y="4692962"/>
            <a:ext cx="3371051" cy="307777"/>
          </a:xfrm>
          <a:prstGeom prst="rect">
            <a:avLst/>
          </a:prstGeom>
          <a:noFill/>
          <a:ln>
            <a:solidFill>
              <a:srgbClr val="99D6EA"/>
            </a:solidFill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r>
              <a:rPr lang="en-US" sz="1400" dirty="0"/>
              <a:t>800 MHz segmented design, based on PIP-II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3418C82-D997-353B-9870-D13762D50689}"/>
              </a:ext>
            </a:extLst>
          </p:cNvPr>
          <p:cNvSpPr txBox="1"/>
          <p:nvPr/>
        </p:nvSpPr>
        <p:spPr>
          <a:xfrm>
            <a:off x="334989" y="77435"/>
            <a:ext cx="610108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600" dirty="0"/>
              <a:t>RF R&amp;D activities</a:t>
            </a:r>
          </a:p>
        </p:txBody>
      </p:sp>
    </p:spTree>
    <p:extLst>
      <p:ext uri="{BB962C8B-B14F-4D97-AF65-F5344CB8AC3E}">
        <p14:creationId xmlns:p14="http://schemas.microsoft.com/office/powerpoint/2010/main" val="2580384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>
            <a:extLst>
              <a:ext uri="{FF2B5EF4-FFF2-40B4-BE49-F238E27FC236}">
                <a16:creationId xmlns:a16="http://schemas.microsoft.com/office/drawing/2014/main" id="{AFCFA75A-A02C-A738-3DA6-D143027CC5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C38B42F-43D9-C592-4E4F-EFB5CE32FD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26903" y="58203"/>
            <a:ext cx="1014153" cy="654292"/>
          </a:xfrm>
          <a:prstGeom prst="rect">
            <a:avLst/>
          </a:prstGeom>
        </p:spPr>
      </p:pic>
      <p:pic>
        <p:nvPicPr>
          <p:cNvPr id="7" name="Immagine 5">
            <a:extLst>
              <a:ext uri="{FF2B5EF4-FFF2-40B4-BE49-F238E27FC236}">
                <a16:creationId xmlns:a16="http://schemas.microsoft.com/office/drawing/2014/main" id="{28CE52AB-A50A-365B-0F30-19E60181A0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0965" y="795252"/>
            <a:ext cx="4696351" cy="183119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E69FA28-244E-FDE4-F347-968B011B2450}"/>
              </a:ext>
            </a:extLst>
          </p:cNvPr>
          <p:cNvSpPr txBox="1"/>
          <p:nvPr/>
        </p:nvSpPr>
        <p:spPr>
          <a:xfrm>
            <a:off x="181821" y="828901"/>
            <a:ext cx="797801" cy="276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kumimoji="0" lang="en-GB" altLang="en-US" sz="12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C. Pira</a:t>
            </a:r>
            <a:r>
              <a:rPr lang="en-GB" altLang="en-US" sz="1200" dirty="0">
                <a:solidFill>
                  <a:srgbClr val="333333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GB" sz="1200" dirty="0"/>
          </a:p>
        </p:txBody>
      </p:sp>
      <p:sp>
        <p:nvSpPr>
          <p:cNvPr id="13" name="Segnaposto contenuto 2">
            <a:extLst>
              <a:ext uri="{FF2B5EF4-FFF2-40B4-BE49-F238E27FC236}">
                <a16:creationId xmlns:a16="http://schemas.microsoft.com/office/drawing/2014/main" id="{7DFE7D23-833F-1865-C5D2-41B133983899}"/>
              </a:ext>
            </a:extLst>
          </p:cNvPr>
          <p:cNvSpPr txBox="1">
            <a:spLocks/>
          </p:cNvSpPr>
          <p:nvPr/>
        </p:nvSpPr>
        <p:spPr>
          <a:xfrm>
            <a:off x="4846055" y="921102"/>
            <a:ext cx="2750237" cy="1094965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/>
              <a:buChar char="•"/>
              <a:defRPr sz="2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0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Move from Nb @2K to Nb</a:t>
            </a:r>
            <a:r>
              <a:rPr lang="en-US" sz="2000" baseline="-25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Sn @4.5 K would reduce cryogenic power by a factor of 3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6019CC1-2041-9878-8C5E-BD8CB02FD1A1}"/>
              </a:ext>
            </a:extLst>
          </p:cNvPr>
          <p:cNvSpPr txBox="1"/>
          <p:nvPr/>
        </p:nvSpPr>
        <p:spPr>
          <a:xfrm>
            <a:off x="4956893" y="2329565"/>
            <a:ext cx="610437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Nb</a:t>
            </a:r>
            <a:r>
              <a:rPr kumimoji="0" lang="en-US" sz="2000" b="0" i="0" u="none" strike="noStrike" kern="1200" cap="none" spc="0" normalizeH="0" baseline="-2500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3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Sn on Cu coating</a:t>
            </a:r>
            <a:endParaRPr lang="en-GB" sz="1050" dirty="0"/>
          </a:p>
        </p:txBody>
      </p:sp>
      <p:sp>
        <p:nvSpPr>
          <p:cNvPr id="16" name="CasellaDiTesto 18">
            <a:extLst>
              <a:ext uri="{FF2B5EF4-FFF2-40B4-BE49-F238E27FC236}">
                <a16:creationId xmlns:a16="http://schemas.microsoft.com/office/drawing/2014/main" id="{C015B740-3811-C0D6-7B09-D36A56C98D98}"/>
              </a:ext>
            </a:extLst>
          </p:cNvPr>
          <p:cNvSpPr txBox="1"/>
          <p:nvPr/>
        </p:nvSpPr>
        <p:spPr>
          <a:xfrm>
            <a:off x="5131284" y="5847242"/>
            <a:ext cx="6442096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457200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Equivalent to a Q of 9*10</a:t>
            </a:r>
            <a:r>
              <a:rPr lang="en-US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@5 MV/m @4.5 K</a:t>
            </a:r>
          </a:p>
          <a:p>
            <a:pPr defTabSz="457200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Almost 1 order of magnitude better than LHC !</a:t>
            </a:r>
          </a:p>
          <a:p>
            <a:pPr defTabSz="457200"/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Room for improvement</a:t>
            </a:r>
          </a:p>
        </p:txBody>
      </p:sp>
      <p:grpSp>
        <p:nvGrpSpPr>
          <p:cNvPr id="17" name="Gruppo 26">
            <a:extLst>
              <a:ext uri="{FF2B5EF4-FFF2-40B4-BE49-F238E27FC236}">
                <a16:creationId xmlns:a16="http://schemas.microsoft.com/office/drawing/2014/main" id="{77B32B71-4367-0AA0-E6E6-2F5BA46A3C17}"/>
              </a:ext>
            </a:extLst>
          </p:cNvPr>
          <p:cNvGrpSpPr/>
          <p:nvPr/>
        </p:nvGrpSpPr>
        <p:grpSpPr>
          <a:xfrm>
            <a:off x="4691475" y="2762930"/>
            <a:ext cx="3660857" cy="3072202"/>
            <a:chOff x="4554598" y="2201461"/>
            <a:chExt cx="3660857" cy="3072202"/>
          </a:xfrm>
        </p:grpSpPr>
        <p:grpSp>
          <p:nvGrpSpPr>
            <p:cNvPr id="18" name="Gruppo 27">
              <a:extLst>
                <a:ext uri="{FF2B5EF4-FFF2-40B4-BE49-F238E27FC236}">
                  <a16:creationId xmlns:a16="http://schemas.microsoft.com/office/drawing/2014/main" id="{6B554CA4-41DB-6B45-15BE-770F2339BC56}"/>
                </a:ext>
              </a:extLst>
            </p:cNvPr>
            <p:cNvGrpSpPr/>
            <p:nvPr/>
          </p:nvGrpSpPr>
          <p:grpSpPr>
            <a:xfrm>
              <a:off x="4554598" y="2201461"/>
              <a:ext cx="3660857" cy="3072202"/>
              <a:chOff x="4606850" y="2370167"/>
              <a:chExt cx="3660857" cy="3072202"/>
            </a:xfrm>
          </p:grpSpPr>
          <p:grpSp>
            <p:nvGrpSpPr>
              <p:cNvPr id="23" name="Gruppo 32">
                <a:extLst>
                  <a:ext uri="{FF2B5EF4-FFF2-40B4-BE49-F238E27FC236}">
                    <a16:creationId xmlns:a16="http://schemas.microsoft.com/office/drawing/2014/main" id="{4F4330FE-7D57-1AEF-F9D2-66CA6713DE9F}"/>
                  </a:ext>
                </a:extLst>
              </p:cNvPr>
              <p:cNvGrpSpPr/>
              <p:nvPr/>
            </p:nvGrpSpPr>
            <p:grpSpPr>
              <a:xfrm>
                <a:off x="4606850" y="2370167"/>
                <a:ext cx="3660857" cy="3072202"/>
                <a:chOff x="4567997" y="3428699"/>
                <a:chExt cx="3660857" cy="3072202"/>
              </a:xfrm>
            </p:grpSpPr>
            <p:pic>
              <p:nvPicPr>
                <p:cNvPr id="25" name="Picture 7">
                  <a:extLst>
                    <a:ext uri="{FF2B5EF4-FFF2-40B4-BE49-F238E27FC236}">
                      <a16:creationId xmlns:a16="http://schemas.microsoft.com/office/drawing/2014/main" id="{51CD3EE7-46D9-399D-AF1D-F5F8473BCEA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/>
                <a:srcRect r="16657"/>
                <a:stretch/>
              </p:blipFill>
              <p:spPr>
                <a:xfrm>
                  <a:off x="4567997" y="3428699"/>
                  <a:ext cx="3660857" cy="3072202"/>
                </a:xfrm>
                <a:prstGeom prst="rect">
                  <a:avLst/>
                </a:prstGeom>
              </p:spPr>
            </p:pic>
            <p:sp>
              <p:nvSpPr>
                <p:cNvPr id="26" name="TextBox 8">
                  <a:extLst>
                    <a:ext uri="{FF2B5EF4-FFF2-40B4-BE49-F238E27FC236}">
                      <a16:creationId xmlns:a16="http://schemas.microsoft.com/office/drawing/2014/main" id="{5A160670-2C1B-5BD4-077F-3217A339278B}"/>
                    </a:ext>
                  </a:extLst>
                </p:cNvPr>
                <p:cNvSpPr txBox="1"/>
                <p:nvPr/>
              </p:nvSpPr>
              <p:spPr>
                <a:xfrm>
                  <a:off x="7270756" y="4075030"/>
                  <a:ext cx="71065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4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Montserrat"/>
                      <a:ea typeface="+mn-ea"/>
                      <a:cs typeface="+mn-cs"/>
                    </a:rPr>
                    <a:t>4.5 K</a:t>
                  </a:r>
                </a:p>
              </p:txBody>
            </p:sp>
          </p:grpSp>
          <p:sp>
            <p:nvSpPr>
              <p:cNvPr id="24" name="Rettangolo 33">
                <a:extLst>
                  <a:ext uri="{FF2B5EF4-FFF2-40B4-BE49-F238E27FC236}">
                    <a16:creationId xmlns:a16="http://schemas.microsoft.com/office/drawing/2014/main" id="{F2F8C3CE-DDF6-8246-46BA-A8A7A7A7B355}"/>
                  </a:ext>
                </a:extLst>
              </p:cNvPr>
              <p:cNvSpPr/>
              <p:nvPr/>
            </p:nvSpPr>
            <p:spPr>
              <a:xfrm>
                <a:off x="8151223" y="2818905"/>
                <a:ext cx="116484" cy="2118855"/>
              </a:xfrm>
              <a:prstGeom prst="rect">
                <a:avLst/>
              </a:prstGeom>
              <a:solidFill>
                <a:srgbClr val="FFFFFF"/>
              </a:solidFill>
              <a:ln w="12700" cap="flat" cmpd="sng" algn="ctr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ontserrat"/>
                  <a:ea typeface="+mn-ea"/>
                  <a:cs typeface="+mn-cs"/>
                </a:endParaRPr>
              </a:p>
            </p:txBody>
          </p:sp>
        </p:grpSp>
        <p:sp>
          <p:nvSpPr>
            <p:cNvPr id="19" name="Rettangolo 28">
              <a:extLst>
                <a:ext uri="{FF2B5EF4-FFF2-40B4-BE49-F238E27FC236}">
                  <a16:creationId xmlns:a16="http://schemas.microsoft.com/office/drawing/2014/main" id="{DC5A5265-9BAD-E214-AF00-46F255E0935E}"/>
                </a:ext>
              </a:extLst>
            </p:cNvPr>
            <p:cNvSpPr/>
            <p:nvPr/>
          </p:nvSpPr>
          <p:spPr>
            <a:xfrm rot="2901136">
              <a:off x="6038876" y="4555796"/>
              <a:ext cx="89464" cy="85289"/>
            </a:xfrm>
            <a:prstGeom prst="rect">
              <a:avLst/>
            </a:prstGeom>
            <a:solidFill>
              <a:srgbClr val="FA00C8"/>
            </a:solidFill>
            <a:ln w="12700" cap="flat" cmpd="sng" algn="ctr">
              <a:solidFill>
                <a:srgbClr val="FA00C8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ontserrat"/>
                <a:ea typeface="+mn-ea"/>
                <a:cs typeface="+mn-cs"/>
              </a:endParaRPr>
            </a:p>
          </p:txBody>
        </p:sp>
        <p:sp>
          <p:nvSpPr>
            <p:cNvPr id="20" name="Rettangolo 29">
              <a:extLst>
                <a:ext uri="{FF2B5EF4-FFF2-40B4-BE49-F238E27FC236}">
                  <a16:creationId xmlns:a16="http://schemas.microsoft.com/office/drawing/2014/main" id="{0BCFFFEC-46B4-B306-57BC-17A892EAFB36}"/>
                </a:ext>
              </a:extLst>
            </p:cNvPr>
            <p:cNvSpPr/>
            <p:nvPr/>
          </p:nvSpPr>
          <p:spPr>
            <a:xfrm rot="2901136">
              <a:off x="6477114" y="4468626"/>
              <a:ext cx="89464" cy="85289"/>
            </a:xfrm>
            <a:prstGeom prst="rect">
              <a:avLst/>
            </a:prstGeom>
            <a:solidFill>
              <a:srgbClr val="FA00C8"/>
            </a:solidFill>
            <a:ln w="12700" cap="flat" cmpd="sng" algn="ctr">
              <a:solidFill>
                <a:srgbClr val="FA00C8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ontserrat"/>
                <a:ea typeface="+mn-ea"/>
                <a:cs typeface="+mn-cs"/>
              </a:endParaRPr>
            </a:p>
          </p:txBody>
        </p:sp>
        <p:sp>
          <p:nvSpPr>
            <p:cNvPr id="21" name="Rettangolo 30">
              <a:extLst>
                <a:ext uri="{FF2B5EF4-FFF2-40B4-BE49-F238E27FC236}">
                  <a16:creationId xmlns:a16="http://schemas.microsoft.com/office/drawing/2014/main" id="{9203139E-C4EB-CD8D-5BD6-5CED5371D26D}"/>
                </a:ext>
              </a:extLst>
            </p:cNvPr>
            <p:cNvSpPr/>
            <p:nvPr/>
          </p:nvSpPr>
          <p:spPr>
            <a:xfrm rot="2901136">
              <a:off x="6933776" y="4270601"/>
              <a:ext cx="89464" cy="85289"/>
            </a:xfrm>
            <a:prstGeom prst="rect">
              <a:avLst/>
            </a:prstGeom>
            <a:solidFill>
              <a:srgbClr val="FA00C8"/>
            </a:solidFill>
            <a:ln w="12700" cap="flat" cmpd="sng" algn="ctr">
              <a:solidFill>
                <a:srgbClr val="FA00C8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ontserrat"/>
                <a:ea typeface="+mn-ea"/>
                <a:cs typeface="+mn-cs"/>
              </a:endParaRPr>
            </a:p>
          </p:txBody>
        </p:sp>
        <p:sp>
          <p:nvSpPr>
            <p:cNvPr id="22" name="CasellaDiTesto 31">
              <a:extLst>
                <a:ext uri="{FF2B5EF4-FFF2-40B4-BE49-F238E27FC236}">
                  <a16:creationId xmlns:a16="http://schemas.microsoft.com/office/drawing/2014/main" id="{BB0673E0-313B-BD7F-A061-AC9F901F2A6D}"/>
                </a:ext>
              </a:extLst>
            </p:cNvPr>
            <p:cNvSpPr txBox="1"/>
            <p:nvPr/>
          </p:nvSpPr>
          <p:spPr>
            <a:xfrm rot="20505524">
              <a:off x="5738101" y="4023865"/>
              <a:ext cx="1711326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FA00C8"/>
                  </a:solidFill>
                  <a:effectLst/>
                  <a:uLnTx/>
                  <a:uFillTx/>
                  <a:latin typeface="Montserrat" panose="00000500000000000000" pitchFamily="50" charset="0"/>
                </a:rPr>
                <a:t>QPR Nb</a:t>
              </a:r>
              <a:r>
                <a:rPr kumimoji="0" lang="en-US" sz="1600" b="1" i="0" u="none" strike="noStrike" kern="0" cap="none" spc="0" normalizeH="0" baseline="-25000" noProof="0" dirty="0">
                  <a:ln>
                    <a:noFill/>
                  </a:ln>
                  <a:solidFill>
                    <a:srgbClr val="FA00C8"/>
                  </a:solidFill>
                  <a:effectLst/>
                  <a:uLnTx/>
                  <a:uFillTx/>
                  <a:latin typeface="Montserrat" panose="00000500000000000000" pitchFamily="50" charset="0"/>
                </a:rPr>
                <a:t>3</a:t>
              </a:r>
              <a:r>
                <a:rPr kumimoji="0" 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FA00C8"/>
                  </a:solidFill>
                  <a:effectLst/>
                  <a:uLnTx/>
                  <a:uFillTx/>
                  <a:latin typeface="Montserrat" panose="00000500000000000000" pitchFamily="50" charset="0"/>
                </a:rPr>
                <a:t>Sn</a:t>
              </a:r>
            </a:p>
          </p:txBody>
        </p:sp>
      </p:grpSp>
      <p:grpSp>
        <p:nvGrpSpPr>
          <p:cNvPr id="27" name="Gruppo 49">
            <a:extLst>
              <a:ext uri="{FF2B5EF4-FFF2-40B4-BE49-F238E27FC236}">
                <a16:creationId xmlns:a16="http://schemas.microsoft.com/office/drawing/2014/main" id="{C06C7933-559C-61CD-EED9-5FCFA4CFA3B0}"/>
              </a:ext>
            </a:extLst>
          </p:cNvPr>
          <p:cNvGrpSpPr/>
          <p:nvPr/>
        </p:nvGrpSpPr>
        <p:grpSpPr>
          <a:xfrm>
            <a:off x="8408914" y="3140302"/>
            <a:ext cx="3746355" cy="2663557"/>
            <a:chOff x="7219465" y="1943777"/>
            <a:chExt cx="3746355" cy="2663557"/>
          </a:xfrm>
        </p:grpSpPr>
        <p:pic>
          <p:nvPicPr>
            <p:cNvPr id="28" name="Immagine 24">
              <a:extLst>
                <a:ext uri="{FF2B5EF4-FFF2-40B4-BE49-F238E27FC236}">
                  <a16:creationId xmlns:a16="http://schemas.microsoft.com/office/drawing/2014/main" id="{C643E246-82E1-5FEC-9563-307042C35B7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19465" y="1943777"/>
              <a:ext cx="3652878" cy="2663557"/>
            </a:xfrm>
            <a:prstGeom prst="rect">
              <a:avLst/>
            </a:prstGeom>
          </p:spPr>
        </p:pic>
        <p:grpSp>
          <p:nvGrpSpPr>
            <p:cNvPr id="29" name="Gruppo 46">
              <a:extLst>
                <a:ext uri="{FF2B5EF4-FFF2-40B4-BE49-F238E27FC236}">
                  <a16:creationId xmlns:a16="http://schemas.microsoft.com/office/drawing/2014/main" id="{B8A26C00-27DB-9715-FB20-4E822753565D}"/>
                </a:ext>
              </a:extLst>
            </p:cNvPr>
            <p:cNvGrpSpPr/>
            <p:nvPr/>
          </p:nvGrpSpPr>
          <p:grpSpPr>
            <a:xfrm>
              <a:off x="8957150" y="3000743"/>
              <a:ext cx="849275" cy="396901"/>
              <a:chOff x="10013372" y="3318253"/>
              <a:chExt cx="849275" cy="396901"/>
            </a:xfrm>
          </p:grpSpPr>
          <p:sp>
            <p:nvSpPr>
              <p:cNvPr id="36" name="Stella a 5 punte 47">
                <a:extLst>
                  <a:ext uri="{FF2B5EF4-FFF2-40B4-BE49-F238E27FC236}">
                    <a16:creationId xmlns:a16="http://schemas.microsoft.com/office/drawing/2014/main" id="{186A0179-A909-C3D5-46C2-252AC12687B4}"/>
                  </a:ext>
                </a:extLst>
              </p:cNvPr>
              <p:cNvSpPr/>
              <p:nvPr/>
            </p:nvSpPr>
            <p:spPr>
              <a:xfrm>
                <a:off x="10253720" y="3318253"/>
                <a:ext cx="150813" cy="139700"/>
              </a:xfrm>
              <a:prstGeom prst="star5">
                <a:avLst/>
              </a:prstGeom>
              <a:solidFill>
                <a:srgbClr val="FFFF00"/>
              </a:solidFill>
              <a:ln w="19050" cap="flat" cmpd="sng" algn="ctr">
                <a:solidFill>
                  <a:srgbClr val="08EDF9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ontserrat"/>
                  <a:ea typeface="+mn-ea"/>
                  <a:cs typeface="+mn-cs"/>
                </a:endParaRPr>
              </a:p>
            </p:txBody>
          </p:sp>
          <p:sp>
            <p:nvSpPr>
              <p:cNvPr id="37" name="Segnaposto contenuto 2">
                <a:extLst>
                  <a:ext uri="{FF2B5EF4-FFF2-40B4-BE49-F238E27FC236}">
                    <a16:creationId xmlns:a16="http://schemas.microsoft.com/office/drawing/2014/main" id="{627C38B6-E999-8882-345D-5A42D2FC660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0013372" y="3484963"/>
                <a:ext cx="849275" cy="230191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Montserrat" panose="00000500000000000000" pitchFamily="2" charset="0"/>
                    <a:ea typeface="Yu Gothic" panose="020B0400000000000000" pitchFamily="34" charset="-128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Montserrat" panose="00000500000000000000" pitchFamily="2" charset="0"/>
                    <a:ea typeface="Yu Gothic" panose="020B0400000000000000" pitchFamily="34" charset="-128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Montserrat" panose="00000500000000000000" pitchFamily="2" charset="0"/>
                    <a:ea typeface="Yu Gothic" panose="020B0400000000000000" pitchFamily="34" charset="-128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Montserrat" panose="00000500000000000000" pitchFamily="2" charset="0"/>
                    <a:ea typeface="Yu Gothic" panose="020B0400000000000000" pitchFamily="34" charset="-128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Montserrat" panose="00000500000000000000" pitchFamily="2" charset="0"/>
                    <a:ea typeface="Yu Gothic" panose="020B0400000000000000" pitchFamily="34" charset="-128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r" defTabSz="914400" rtl="0" eaLnBrk="1" fontAlgn="auto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en-US" sz="1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ontserrat" panose="00000500000000000000" pitchFamily="2" charset="0"/>
                    <a:ea typeface="Yu Gothic" panose="020B0400000000000000" pitchFamily="34" charset="-128"/>
                    <a:cs typeface="+mn-cs"/>
                  </a:rPr>
                  <a:t>FCC 1 cell</a:t>
                </a:r>
              </a:p>
            </p:txBody>
          </p:sp>
        </p:grpSp>
        <p:sp>
          <p:nvSpPr>
            <p:cNvPr id="30" name="Rettangolo 37">
              <a:extLst>
                <a:ext uri="{FF2B5EF4-FFF2-40B4-BE49-F238E27FC236}">
                  <a16:creationId xmlns:a16="http://schemas.microsoft.com/office/drawing/2014/main" id="{5E77C8A3-1833-1A82-49DF-D6273648972A}"/>
                </a:ext>
              </a:extLst>
            </p:cNvPr>
            <p:cNvSpPr/>
            <p:nvPr/>
          </p:nvSpPr>
          <p:spPr>
            <a:xfrm rot="2901136">
              <a:off x="8739777" y="2468542"/>
              <a:ext cx="89464" cy="85289"/>
            </a:xfrm>
            <a:prstGeom prst="rect">
              <a:avLst/>
            </a:prstGeom>
            <a:solidFill>
              <a:srgbClr val="FA00C8"/>
            </a:solidFill>
            <a:ln w="12700" cap="flat" cmpd="sng" algn="ctr">
              <a:solidFill>
                <a:srgbClr val="FA00C8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ontserrat"/>
                <a:ea typeface="+mn-ea"/>
                <a:cs typeface="+mn-cs"/>
              </a:endParaRPr>
            </a:p>
          </p:txBody>
        </p:sp>
        <p:sp>
          <p:nvSpPr>
            <p:cNvPr id="31" name="Rettangolo 38">
              <a:extLst>
                <a:ext uri="{FF2B5EF4-FFF2-40B4-BE49-F238E27FC236}">
                  <a16:creationId xmlns:a16="http://schemas.microsoft.com/office/drawing/2014/main" id="{639F679A-2F45-0766-E828-053E3B4496F0}"/>
                </a:ext>
              </a:extLst>
            </p:cNvPr>
            <p:cNvSpPr/>
            <p:nvPr/>
          </p:nvSpPr>
          <p:spPr>
            <a:xfrm rot="2901136">
              <a:off x="9271925" y="2669114"/>
              <a:ext cx="89464" cy="85289"/>
            </a:xfrm>
            <a:prstGeom prst="rect">
              <a:avLst/>
            </a:prstGeom>
            <a:solidFill>
              <a:srgbClr val="FA00C8"/>
            </a:solidFill>
            <a:ln w="12700" cap="flat" cmpd="sng" algn="ctr">
              <a:solidFill>
                <a:srgbClr val="FA00C8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ontserrat"/>
                <a:ea typeface="+mn-ea"/>
                <a:cs typeface="+mn-cs"/>
              </a:endParaRPr>
            </a:p>
          </p:txBody>
        </p:sp>
        <p:sp>
          <p:nvSpPr>
            <p:cNvPr id="32" name="Rettangolo 39">
              <a:extLst>
                <a:ext uri="{FF2B5EF4-FFF2-40B4-BE49-F238E27FC236}">
                  <a16:creationId xmlns:a16="http://schemas.microsoft.com/office/drawing/2014/main" id="{54C0A603-B536-5CA0-AEFF-8E8F362F8EDA}"/>
                </a:ext>
              </a:extLst>
            </p:cNvPr>
            <p:cNvSpPr/>
            <p:nvPr/>
          </p:nvSpPr>
          <p:spPr>
            <a:xfrm rot="2901136">
              <a:off x="9888677" y="2927881"/>
              <a:ext cx="89464" cy="85289"/>
            </a:xfrm>
            <a:prstGeom prst="rect">
              <a:avLst/>
            </a:prstGeom>
            <a:solidFill>
              <a:srgbClr val="FA00C8"/>
            </a:solidFill>
            <a:ln w="12700" cap="flat" cmpd="sng" algn="ctr">
              <a:solidFill>
                <a:srgbClr val="FA00C8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ontserrat"/>
                <a:ea typeface="+mn-ea"/>
                <a:cs typeface="+mn-cs"/>
              </a:endParaRPr>
            </a:p>
          </p:txBody>
        </p:sp>
        <p:sp>
          <p:nvSpPr>
            <p:cNvPr id="33" name="CasellaDiTesto 40">
              <a:extLst>
                <a:ext uri="{FF2B5EF4-FFF2-40B4-BE49-F238E27FC236}">
                  <a16:creationId xmlns:a16="http://schemas.microsoft.com/office/drawing/2014/main" id="{6FB90A07-E7AC-7652-B331-632A0D5E72D7}"/>
                </a:ext>
              </a:extLst>
            </p:cNvPr>
            <p:cNvSpPr txBox="1"/>
            <p:nvPr/>
          </p:nvSpPr>
          <p:spPr>
            <a:xfrm rot="1571446">
              <a:off x="8799982" y="2403675"/>
              <a:ext cx="1711326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>
                  <a:ln>
                    <a:noFill/>
                  </a:ln>
                  <a:solidFill>
                    <a:srgbClr val="FA00C8"/>
                  </a:solidFill>
                  <a:effectLst/>
                  <a:uLnTx/>
                  <a:uFillTx/>
                  <a:latin typeface="Montserrat" panose="00000500000000000000" pitchFamily="50" charset="0"/>
                </a:rPr>
                <a:t>QPR Nb</a:t>
              </a:r>
              <a:r>
                <a:rPr kumimoji="0" lang="en-US" sz="1600" b="1" i="0" u="none" strike="noStrike" kern="0" cap="none" spc="0" normalizeH="0" baseline="-25000" noProof="0">
                  <a:ln>
                    <a:noFill/>
                  </a:ln>
                  <a:solidFill>
                    <a:srgbClr val="FA00C8"/>
                  </a:solidFill>
                  <a:effectLst/>
                  <a:uLnTx/>
                  <a:uFillTx/>
                  <a:latin typeface="Montserrat" panose="00000500000000000000" pitchFamily="50" charset="0"/>
                </a:rPr>
                <a:t>3</a:t>
              </a:r>
              <a:r>
                <a:rPr kumimoji="0" lang="en-US" sz="1600" b="1" i="0" u="none" strike="noStrike" kern="0" cap="none" spc="0" normalizeH="0" baseline="0" noProof="0">
                  <a:ln>
                    <a:noFill/>
                  </a:ln>
                  <a:solidFill>
                    <a:srgbClr val="FA00C8"/>
                  </a:solidFill>
                  <a:effectLst/>
                  <a:uLnTx/>
                  <a:uFillTx/>
                  <a:latin typeface="Montserrat" panose="00000500000000000000" pitchFamily="50" charset="0"/>
                </a:rPr>
                <a:t>Sn</a:t>
              </a:r>
            </a:p>
          </p:txBody>
        </p:sp>
        <p:sp>
          <p:nvSpPr>
            <p:cNvPr id="34" name="CasellaDiTesto 43">
              <a:extLst>
                <a:ext uri="{FF2B5EF4-FFF2-40B4-BE49-F238E27FC236}">
                  <a16:creationId xmlns:a16="http://schemas.microsoft.com/office/drawing/2014/main" id="{F6E45647-C66D-7544-B956-23E4529C88A8}"/>
                </a:ext>
              </a:extLst>
            </p:cNvPr>
            <p:cNvSpPr txBox="1"/>
            <p:nvPr/>
          </p:nvSpPr>
          <p:spPr>
            <a:xfrm>
              <a:off x="10148247" y="2060437"/>
              <a:ext cx="817573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rgbClr val="6011D6">
                      <a:lumMod val="75000"/>
                    </a:srgbClr>
                  </a:solidFill>
                  <a:effectLst/>
                  <a:uLnTx/>
                  <a:uFillTx/>
                  <a:latin typeface="Montserrat" panose="00000500000000000000" pitchFamily="50" charset="0"/>
                </a:rPr>
                <a:t>G=216 </a:t>
              </a:r>
              <a:r>
                <a:rPr kumimoji="0" lang="el-GR" sz="1100" b="0" i="0" u="none" strike="noStrike" kern="0" cap="none" spc="0" normalizeH="0" baseline="0" noProof="0">
                  <a:ln>
                    <a:noFill/>
                  </a:ln>
                  <a:solidFill>
                    <a:srgbClr val="6011D6">
                      <a:lumMod val="75000"/>
                    </a:srgbClr>
                  </a:solidFill>
                  <a:effectLst/>
                  <a:uLnTx/>
                  <a:uFillTx/>
                  <a:cs typeface="Calibri" panose="020F0502020204030204" pitchFamily="34" charset="0"/>
                </a:rPr>
                <a:t>Ω</a:t>
              </a: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rgbClr val="6011D6">
                    <a:lumMod val="75000"/>
                  </a:srgbClr>
                </a:solidFill>
                <a:effectLst/>
                <a:uLnTx/>
                <a:uFillTx/>
                <a:latin typeface="Montserrat" panose="00000500000000000000" pitchFamily="50" charset="0"/>
              </a:endParaRPr>
            </a:p>
          </p:txBody>
        </p:sp>
        <p:sp>
          <p:nvSpPr>
            <p:cNvPr id="35" name="TextBox 8">
              <a:extLst>
                <a:ext uri="{FF2B5EF4-FFF2-40B4-BE49-F238E27FC236}">
                  <a16:creationId xmlns:a16="http://schemas.microsoft.com/office/drawing/2014/main" id="{BCE5E378-6DA3-C388-F9AD-A9E2A3713B77}"/>
                </a:ext>
              </a:extLst>
            </p:cNvPr>
            <p:cNvSpPr txBox="1"/>
            <p:nvPr/>
          </p:nvSpPr>
          <p:spPr>
            <a:xfrm>
              <a:off x="10217217" y="2289504"/>
              <a:ext cx="7106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/>
                  <a:ea typeface="+mn-ea"/>
                  <a:cs typeface="+mn-cs"/>
                </a:rPr>
                <a:t>4.5 K</a:t>
              </a:r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0C3E5C08-EFD2-8520-D319-293B13DADC6D}"/>
              </a:ext>
            </a:extLst>
          </p:cNvPr>
          <p:cNvSpPr txBox="1"/>
          <p:nvPr/>
        </p:nvSpPr>
        <p:spPr>
          <a:xfrm>
            <a:off x="299717" y="3061676"/>
            <a:ext cx="610437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Nb on Cu coating </a:t>
            </a:r>
          </a:p>
          <a:p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(FCC baseline)</a:t>
            </a: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DFC08D77-7D5F-0F68-A890-62859F5C1D3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0708" y="1281718"/>
            <a:ext cx="4263382" cy="1481212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750A0171-AE73-6BA9-2947-E8A00CC9B679}"/>
              </a:ext>
            </a:extLst>
          </p:cNvPr>
          <p:cNvSpPr txBox="1"/>
          <p:nvPr/>
        </p:nvSpPr>
        <p:spPr>
          <a:xfrm>
            <a:off x="1087889" y="884141"/>
            <a:ext cx="610437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Seamless production</a:t>
            </a:r>
            <a:endParaRPr lang="en-GB" sz="1050" dirty="0"/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6ACDA481-007B-D856-161A-0C0FC91397B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3016" y="3454560"/>
            <a:ext cx="3600450" cy="2695575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AF660FEF-8983-93D7-76A4-F6F99547E537}"/>
              </a:ext>
            </a:extLst>
          </p:cNvPr>
          <p:cNvSpPr txBox="1"/>
          <p:nvPr/>
        </p:nvSpPr>
        <p:spPr>
          <a:xfrm>
            <a:off x="203016" y="6173687"/>
            <a:ext cx="61043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SEM micrograph of the film cross section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42EFF56-3663-B1A9-D9FD-4264B31BF20F}"/>
              </a:ext>
            </a:extLst>
          </p:cNvPr>
          <p:cNvSpPr txBox="1"/>
          <p:nvPr/>
        </p:nvSpPr>
        <p:spPr>
          <a:xfrm>
            <a:off x="181821" y="106035"/>
            <a:ext cx="895191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600" dirty="0"/>
              <a:t> SRF: seamless cavities &amp; thin film coating </a:t>
            </a:r>
          </a:p>
        </p:txBody>
      </p:sp>
      <p:pic>
        <p:nvPicPr>
          <p:cNvPr id="40" name="Picture 39" descr="A logo with black text&#10;&#10;Description automatically generated">
            <a:extLst>
              <a:ext uri="{FF2B5EF4-FFF2-40B4-BE49-F238E27FC236}">
                <a16:creationId xmlns:a16="http://schemas.microsoft.com/office/drawing/2014/main" id="{D35FEB39-14C9-A2D2-C1EB-13BC58FDE27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9394" y="4368"/>
            <a:ext cx="1114409" cy="686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3936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2483252-5F37-EF59-98EB-4C5BB034EA2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Content Placeholder 7">
            <a:extLst>
              <a:ext uri="{FF2B5EF4-FFF2-40B4-BE49-F238E27FC236}">
                <a16:creationId xmlns:a16="http://schemas.microsoft.com/office/drawing/2014/main" id="{F71290B7-1120-0348-860C-DEF7A3B3A9FC}"/>
              </a:ext>
            </a:extLst>
          </p:cNvPr>
          <p:cNvSpPr txBox="1">
            <a:spLocks/>
          </p:cNvSpPr>
          <p:nvPr/>
        </p:nvSpPr>
        <p:spPr>
          <a:xfrm>
            <a:off x="357725" y="1129589"/>
            <a:ext cx="5687981" cy="5400000"/>
          </a:xfrm>
          <a:prstGeom prst="rect">
            <a:avLst/>
          </a:prstGeom>
          <a:ln>
            <a:solidFill>
              <a:schemeClr val="tx2"/>
            </a:solidFill>
          </a:ln>
        </p:spPr>
        <p:txBody>
          <a:bodyPr/>
          <a:lstStyle>
            <a:lvl1pPr marL="0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3992" indent="-323992" algn="l" defTabSz="914377" rtl="0" eaLnBrk="1" latinLnBrk="0" hangingPunct="1">
              <a:lnSpc>
                <a:spcPts val="1851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7984" indent="-323992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71976" indent="-323992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5968" indent="-323992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solidFill>
                  <a:schemeClr val="bg1"/>
                </a:solidFill>
              </a:rPr>
              <a:t>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EF5A100E-D672-C44D-67AA-9B2CAC1F0087}"/>
              </a:ext>
            </a:extLst>
          </p:cNvPr>
          <p:cNvSpPr txBox="1">
            <a:spLocks/>
          </p:cNvSpPr>
          <p:nvPr/>
        </p:nvSpPr>
        <p:spPr bwMode="gray">
          <a:xfrm>
            <a:off x="6306734" y="1129589"/>
            <a:ext cx="5739639" cy="5400000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Arial" pitchFamily="34" charset="0"/>
              <a:buNone/>
              <a:defRPr sz="1800" b="1" kern="1200" baseline="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1500"/>
              </a:spcAft>
              <a:buFont typeface="Arial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5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57188" indent="-174625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SzPct val="80000"/>
              <a:buFont typeface="Wingdings" pitchFamily="2" charset="2"/>
              <a:buChar char="l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62050" indent="-174625" algn="l" defTabSz="914400" rtl="0" eaLnBrk="1" latinLnBrk="0" hangingPunct="1"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Font typeface="ITCOfficinaSans LT Book" pitchFamily="2" charset="0"/>
              <a:buChar char="&gt;"/>
              <a:defRPr sz="12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2AF8769-DEE3-072B-A5A0-F88B4A261F8F}"/>
              </a:ext>
            </a:extLst>
          </p:cNvPr>
          <p:cNvSpPr/>
          <p:nvPr/>
        </p:nvSpPr>
        <p:spPr>
          <a:xfrm>
            <a:off x="285717" y="781136"/>
            <a:ext cx="45288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accent6"/>
                </a:solidFill>
              </a:rPr>
              <a:t>GHC</a:t>
            </a:r>
            <a:r>
              <a:rPr lang="en-US" dirty="0"/>
              <a:t> </a:t>
            </a:r>
            <a:r>
              <a:rPr lang="en-US" sz="800" dirty="0"/>
              <a:t>https://journals.aps.org/prab/abstract/10.1103/PhysRevAccelBeams.19.111005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950E857-D631-AB6A-735F-5FFD46752D93}"/>
              </a:ext>
            </a:extLst>
          </p:cNvPr>
          <p:cNvSpPr/>
          <p:nvPr/>
        </p:nvSpPr>
        <p:spPr>
          <a:xfrm>
            <a:off x="6190373" y="770697"/>
            <a:ext cx="42530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LCC</a:t>
            </a:r>
            <a:r>
              <a:rPr lang="en-US" dirty="0">
                <a:solidFill>
                  <a:schemeClr val="accent2"/>
                </a:solidFill>
              </a:rPr>
              <a:t> </a:t>
            </a:r>
            <a:r>
              <a:rPr lang="en-US" sz="800" dirty="0"/>
              <a:t>https://indico.cern.ch/event/1326738/timetable/#45-alternative-optics-and-vari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FAC4E84-3BB5-0DB7-A19B-58CB542078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4468" y="1204351"/>
            <a:ext cx="5648553" cy="173491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E24918D-79DF-0365-860E-49E227C752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8405" y="2971098"/>
            <a:ext cx="5523026" cy="169635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DBEE730-1931-ED45-791C-86AB9C7106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732" y="1211072"/>
            <a:ext cx="5561799" cy="169414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BAA0999-4E28-6472-9C00-4356280E73C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391" y="4699336"/>
            <a:ext cx="5402950" cy="165357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4C4EE44-7BC3-0631-6DB3-5878B08C78A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829" y="2965824"/>
            <a:ext cx="5581615" cy="170163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8561DED-A54C-A2CD-1168-F2E6C55D769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9075" y="4648042"/>
            <a:ext cx="5543945" cy="176420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C1BD50DF-C5C5-D775-B104-BC6DAD569B0E}"/>
              </a:ext>
            </a:extLst>
          </p:cNvPr>
          <p:cNvSpPr txBox="1"/>
          <p:nvPr/>
        </p:nvSpPr>
        <p:spPr>
          <a:xfrm>
            <a:off x="3887582" y="5556893"/>
            <a:ext cx="17304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C00000"/>
                </a:solidFill>
              </a:rPr>
              <a:t>Average betas ~ 105m</a:t>
            </a:r>
          </a:p>
          <a:p>
            <a:r>
              <a:rPr lang="en-US" sz="1200" dirty="0">
                <a:solidFill>
                  <a:srgbClr val="C00000"/>
                </a:solidFill>
              </a:rPr>
              <a:t>Peak betas      ~ 175m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5C7BB2F-1220-B954-D8CD-ABD08ED299EA}"/>
              </a:ext>
            </a:extLst>
          </p:cNvPr>
          <p:cNvSpPr txBox="1"/>
          <p:nvPr/>
        </p:nvSpPr>
        <p:spPr>
          <a:xfrm>
            <a:off x="10006797" y="5498865"/>
            <a:ext cx="17283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C00000"/>
                </a:solidFill>
              </a:rPr>
              <a:t>Average betas ~ 85m</a:t>
            </a:r>
          </a:p>
          <a:p>
            <a:r>
              <a:rPr lang="en-US" sz="1200" dirty="0">
                <a:solidFill>
                  <a:srgbClr val="C00000"/>
                </a:solidFill>
              </a:rPr>
              <a:t>Peak betas      ~ 120m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4888422-1EE1-0D72-0A08-039FD7E22CBA}"/>
              </a:ext>
            </a:extLst>
          </p:cNvPr>
          <p:cNvSpPr txBox="1"/>
          <p:nvPr/>
        </p:nvSpPr>
        <p:spPr>
          <a:xfrm>
            <a:off x="0" y="6495029"/>
            <a:ext cx="8974318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K. Oide, UNIGE; </a:t>
            </a: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 P. Raimondi, FNAL;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S. Liuzzo, S. White, ESRF; </a:t>
            </a: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K. Andre, </a:t>
            </a: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M. Hofer, G. Roy, CERN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25437F8-DFCE-A907-9505-6327A002C9A0}"/>
              </a:ext>
            </a:extLst>
          </p:cNvPr>
          <p:cNvSpPr txBox="1"/>
          <p:nvPr/>
        </p:nvSpPr>
        <p:spPr>
          <a:xfrm>
            <a:off x="6241302" y="811678"/>
            <a:ext cx="5703498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GB" sz="2800" dirty="0"/>
              <a:t>Local Chromatic Correction (LCC)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1802ECC-CA22-F6B2-245E-BDB462A05330}"/>
              </a:ext>
            </a:extLst>
          </p:cNvPr>
          <p:cNvSpPr txBox="1"/>
          <p:nvPr/>
        </p:nvSpPr>
        <p:spPr>
          <a:xfrm>
            <a:off x="228972" y="794423"/>
            <a:ext cx="5673369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GB" sz="2800" dirty="0"/>
              <a:t>Global Hybrid Correction (GHC)</a:t>
            </a:r>
          </a:p>
        </p:txBody>
      </p:sp>
      <p:sp>
        <p:nvSpPr>
          <p:cNvPr id="19" name="Title 4">
            <a:extLst>
              <a:ext uri="{FF2B5EF4-FFF2-40B4-BE49-F238E27FC236}">
                <a16:creationId xmlns:a16="http://schemas.microsoft.com/office/drawing/2014/main" id="{7EA11D76-7E3D-163A-EB70-56216D2DC754}"/>
              </a:ext>
            </a:extLst>
          </p:cNvPr>
          <p:cNvSpPr txBox="1">
            <a:spLocks/>
          </p:cNvSpPr>
          <p:nvPr/>
        </p:nvSpPr>
        <p:spPr>
          <a:xfrm>
            <a:off x="196671" y="149468"/>
            <a:ext cx="11017250" cy="1071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377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cs typeface="Calibri" panose="020F0502020204030204" pitchFamily="34" charset="0"/>
              </a:rPr>
              <a:t>FCC-ee optics baseline &amp; alternative</a:t>
            </a:r>
            <a:endParaRPr lang="en-CH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6ACFC614-F7B8-7ED4-AA2A-03801F078C0A}"/>
                  </a:ext>
                </a:extLst>
              </p:cNvPr>
              <p:cNvSpPr txBox="1"/>
              <p:nvPr/>
            </p:nvSpPr>
            <p:spPr>
              <a:xfrm>
                <a:off x="1528563" y="4688060"/>
                <a:ext cx="3224224" cy="615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FODO lattice</a:t>
                </a: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, many -</a:t>
                </a:r>
                <a:r>
                  <a:rPr kumimoji="0" lang="en-US" sz="16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I</a:t>
                </a: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sext pairs; periodic unit cell length </a:t>
                </a:r>
                <a14:m>
                  <m:oMath xmlns:m="http://schemas.openxmlformats.org/officeDocument/2006/math">
                    <m:r>
                      <a:rPr kumimoji="0" lang="en-US" sz="16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~</m:t>
                    </m:r>
                  </m:oMath>
                </a14:m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520 m</a:t>
                </a:r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6ACFC614-F7B8-7ED4-AA2A-03801F078C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8563" y="4688060"/>
                <a:ext cx="3224224" cy="615553"/>
              </a:xfrm>
              <a:prstGeom prst="rect">
                <a:avLst/>
              </a:prstGeom>
              <a:blipFill>
                <a:blip r:embed="rId8"/>
                <a:stretch>
                  <a:fillRect l="-1701" t="-4950" b="-1188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732F301B-C3CD-AF7A-0E6B-68ABF629EC9B}"/>
                  </a:ext>
                </a:extLst>
              </p:cNvPr>
              <p:cNvSpPr txBox="1"/>
              <p:nvPr/>
            </p:nvSpPr>
            <p:spPr>
              <a:xfrm>
                <a:off x="6403431" y="4571315"/>
                <a:ext cx="2876203" cy="892552"/>
              </a:xfrm>
              <a:prstGeom prst="rect">
                <a:avLst/>
              </a:prstGeom>
              <a:solidFill>
                <a:schemeClr val="bg1">
                  <a:alpha val="7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hybrid FODO lattice,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</a:t>
                </a: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with few sext. families,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periodic unit cell length</a:t>
                </a:r>
                <a14:m>
                  <m:oMath xmlns:m="http://schemas.openxmlformats.org/officeDocument/2006/math">
                    <m:r>
                      <a:rPr kumimoji="0" lang="en-US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 </m:t>
                    </m:r>
                    <m:r>
                      <a:rPr kumimoji="0" lang="en-US" sz="16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~</m:t>
                    </m:r>
                  </m:oMath>
                </a14:m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300 m</a:t>
                </a:r>
                <a:endParaRPr kumimoji="0" lang="en-GB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732F301B-C3CD-AF7A-0E6B-68ABF629EC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3431" y="4571315"/>
                <a:ext cx="2876203" cy="892552"/>
              </a:xfrm>
              <a:prstGeom prst="rect">
                <a:avLst/>
              </a:prstGeom>
              <a:blipFill>
                <a:blip r:embed="rId9"/>
                <a:stretch>
                  <a:fillRect l="-1695" t="-4110" b="-821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>
            <a:extLst>
              <a:ext uri="{FF2B5EF4-FFF2-40B4-BE49-F238E27FC236}">
                <a16:creationId xmlns:a16="http://schemas.microsoft.com/office/drawing/2014/main" id="{D2333C83-94BF-87EE-C258-7413355FD4CC}"/>
              </a:ext>
            </a:extLst>
          </p:cNvPr>
          <p:cNvSpPr txBox="1"/>
          <p:nvPr/>
        </p:nvSpPr>
        <p:spPr>
          <a:xfrm>
            <a:off x="8677275" y="3234539"/>
            <a:ext cx="2719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5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sext.s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per final focus, modular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B5BC2B9-A34B-2167-63C9-045D5F318574}"/>
              </a:ext>
            </a:extLst>
          </p:cNvPr>
          <p:cNvSpPr txBox="1"/>
          <p:nvPr/>
        </p:nvSpPr>
        <p:spPr>
          <a:xfrm>
            <a:off x="1508928" y="3181971"/>
            <a:ext cx="2719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“1.5”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sext.s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per final focus,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asymmetric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8706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83DA466-F08A-3187-94D3-020CD91FB4F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499" y="4090507"/>
            <a:ext cx="4362980" cy="276749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ED01E080-AE12-BCB4-61D2-257C5A956A4A}"/>
                  </a:ext>
                </a:extLst>
              </p:cNvPr>
              <p:cNvSpPr txBox="1"/>
              <p:nvPr/>
            </p:nvSpPr>
            <p:spPr>
              <a:xfrm>
                <a:off x="192751" y="848567"/>
                <a:ext cx="11949996" cy="32316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Arc cell optimisation – </a:t>
                </a:r>
                <a14:m>
                  <m:oMath xmlns:m="http://schemas.openxmlformats.org/officeDocument/2006/math">
                    <m:r>
                      <a:rPr kumimoji="0" lang="en-GB" sz="2400" b="1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C377B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~</m:t>
                    </m:r>
                  </m:oMath>
                </a14:m>
                <a:r>
                  <a:rPr kumimoji="0" lang="en-GB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80 km total system length, dedicated working group active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Including support, girder and alignment systems, shielding systems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vacuum system with antechamber + pumps, dipole, quadrupole + sext. magnets, BPMs, 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cabling, cooling &amp; technical infrastructure interfaces.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Safety aspects, access and transport concept, </a:t>
                </a:r>
                <a:endPara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3399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3399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99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FCC-</a:t>
                </a:r>
                <a:r>
                  <a:rPr kumimoji="0" lang="en-US" sz="24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3399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ee</a:t>
                </a: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99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arc half-cell mock up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5B9BD5">
                      <a:lumMod val="7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ED01E080-AE12-BCB4-61D2-257C5A956A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2751" y="848567"/>
                <a:ext cx="11949996" cy="3231654"/>
              </a:xfrm>
              <a:prstGeom prst="rect">
                <a:avLst/>
              </a:prstGeom>
              <a:blipFill>
                <a:blip r:embed="rId3"/>
                <a:stretch>
                  <a:fillRect l="-816" t="-150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8AD6283E-010D-AF5E-8C09-DDD078740479}"/>
              </a:ext>
            </a:extLst>
          </p:cNvPr>
          <p:cNvSpPr txBox="1"/>
          <p:nvPr/>
        </p:nvSpPr>
        <p:spPr>
          <a:xfrm>
            <a:off x="192751" y="99223"/>
            <a:ext cx="967636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600" dirty="0"/>
              <a:t> arc layout and integration optimisation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ECB2496-40D8-2FD9-1AED-A748BA880D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6479" y="2646190"/>
            <a:ext cx="7472362" cy="403576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FD7959B-B941-511C-5372-101C10F74CF0}"/>
              </a:ext>
            </a:extLst>
          </p:cNvPr>
          <p:cNvSpPr txBox="1"/>
          <p:nvPr/>
        </p:nvSpPr>
        <p:spPr>
          <a:xfrm>
            <a:off x="9616425" y="6400648"/>
            <a:ext cx="2432076" cy="369332"/>
          </a:xfrm>
          <a:prstGeom prst="rect">
            <a:avLst/>
          </a:prstGeom>
          <a:solidFill>
            <a:srgbClr val="FFC000">
              <a:lumMod val="20000"/>
              <a:lumOff val="80000"/>
            </a:srgbClr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kern="0" dirty="0">
                <a:solidFill>
                  <a:prstClr val="black"/>
                </a:solidFill>
                <a:latin typeface="Calibri" panose="020F0502020204030204"/>
              </a:rPr>
              <a:t>A. Piccini, F. Carra, et al.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97965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DF080BC3-5B07-4B8F-B802-909D1D275058}"/>
              </a:ext>
            </a:extLst>
          </p:cNvPr>
          <p:cNvSpPr/>
          <p:nvPr/>
        </p:nvSpPr>
        <p:spPr>
          <a:xfrm>
            <a:off x="397630" y="1064930"/>
            <a:ext cx="5400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Twin-dipole design with 2× power saving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16 MW (at 175 GeV), with Al busbars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9208C12-E9BA-4456-95FA-C0EE877B0DB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702" y="3789040"/>
            <a:ext cx="3512242" cy="234393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D14C9CE-873D-4822-96A5-D095D063860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9393"/>
          <a:stretch/>
        </p:blipFill>
        <p:spPr>
          <a:xfrm>
            <a:off x="413396" y="1665567"/>
            <a:ext cx="5168810" cy="2164449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87E84FE-4190-4063-B8D2-4DCC2BDF3CDA}"/>
              </a:ext>
            </a:extLst>
          </p:cNvPr>
          <p:cNvSpPr/>
          <p:nvPr/>
        </p:nvSpPr>
        <p:spPr>
          <a:xfrm>
            <a:off x="5739547" y="2101964"/>
            <a:ext cx="260639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Twin F/D arc quad design with                     2× power saving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25 MW (at 175 GeV), with Cu conductor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F9AAF66-8DC2-4C61-B2A3-C05E5DFAF6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87256" y="1064930"/>
            <a:ext cx="3647728" cy="292548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7755C58-0ECD-40AD-9DDD-9D12253A7C1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3736" y="3884176"/>
            <a:ext cx="2866216" cy="2248798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789C814D-C8BB-47EA-9638-5F9E0ABBCA97}"/>
              </a:ext>
            </a:extLst>
          </p:cNvPr>
          <p:cNvSpPr/>
          <p:nvPr/>
        </p:nvSpPr>
        <p:spPr>
          <a:xfrm>
            <a:off x="223499" y="5775114"/>
            <a:ext cx="2874431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prototype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8E7FABD-FFB3-4667-898A-5B79B9D3B4E2}"/>
              </a:ext>
            </a:extLst>
          </p:cNvPr>
          <p:cNvSpPr/>
          <p:nvPr/>
        </p:nvSpPr>
        <p:spPr>
          <a:xfrm>
            <a:off x="7968007" y="5770131"/>
            <a:ext cx="2874431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prototype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99A9321-BA3A-44E5-85FD-C4D0A4BDD2C3}"/>
              </a:ext>
            </a:extLst>
          </p:cNvPr>
          <p:cNvSpPr txBox="1"/>
          <p:nvPr/>
        </p:nvSpPr>
        <p:spPr>
          <a:xfrm>
            <a:off x="4724017" y="6279930"/>
            <a:ext cx="6925935" cy="369332"/>
          </a:xfrm>
          <a:prstGeom prst="rect">
            <a:avLst/>
          </a:prstGeom>
          <a:solidFill>
            <a:srgbClr val="00FF99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even more efficient alternative magnet designs are being explored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4C30BB2-1076-BFD0-7A3F-058203CDF591}"/>
              </a:ext>
            </a:extLst>
          </p:cNvPr>
          <p:cNvSpPr txBox="1"/>
          <p:nvPr/>
        </p:nvSpPr>
        <p:spPr>
          <a:xfrm>
            <a:off x="397630" y="111788"/>
            <a:ext cx="898753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600" dirty="0"/>
              <a:t>FCC-ee low-power arc magnets - baseline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48839B6-CEBC-E9FB-5713-0738B4378905}"/>
              </a:ext>
            </a:extLst>
          </p:cNvPr>
          <p:cNvSpPr txBox="1"/>
          <p:nvPr/>
        </p:nvSpPr>
        <p:spPr>
          <a:xfrm>
            <a:off x="5701575" y="964156"/>
            <a:ext cx="2801705" cy="954107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l"/>
            <a:r>
              <a:rPr lang="en-GB" sz="1400" b="0" i="0" dirty="0">
                <a:solidFill>
                  <a:srgbClr val="333333"/>
                </a:solidFill>
                <a:effectLst/>
                <a:latin typeface="Proxima Nova"/>
              </a:rPr>
              <a:t>A. Milanese, Efficient twin aperture magnets for the future circular 𝑒+/𝑒- collider, </a:t>
            </a:r>
            <a:r>
              <a:rPr lang="en-GB" sz="1400" dirty="0">
                <a:solidFill>
                  <a:srgbClr val="555555"/>
                </a:solidFill>
                <a:latin typeface="Proxima Nova"/>
              </a:rPr>
              <a:t> </a:t>
            </a:r>
            <a:r>
              <a:rPr lang="en-GB" sz="1400" b="0" i="0" dirty="0">
                <a:solidFill>
                  <a:srgbClr val="555555"/>
                </a:solidFill>
                <a:effectLst/>
                <a:latin typeface="Proxima Nova"/>
              </a:rPr>
              <a:t>Phys. Rev. Accel. Beams </a:t>
            </a:r>
            <a:r>
              <a:rPr lang="en-GB" sz="1400" b="1" i="0" dirty="0">
                <a:solidFill>
                  <a:srgbClr val="555555"/>
                </a:solidFill>
                <a:effectLst/>
                <a:latin typeface="Proxima Nova"/>
              </a:rPr>
              <a:t>19</a:t>
            </a:r>
            <a:r>
              <a:rPr lang="en-GB" sz="1400" b="0" i="0" dirty="0">
                <a:solidFill>
                  <a:srgbClr val="555555"/>
                </a:solidFill>
                <a:effectLst/>
                <a:latin typeface="Proxima Nova"/>
              </a:rPr>
              <a:t>, 112401 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DB5251E-4B96-C97C-238A-D833B903D82F}"/>
              </a:ext>
            </a:extLst>
          </p:cNvPr>
          <p:cNvSpPr/>
          <p:nvPr/>
        </p:nvSpPr>
        <p:spPr>
          <a:xfrm>
            <a:off x="5054424" y="4480348"/>
            <a:ext cx="2866216" cy="1612947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F42E9A-0983-BDB9-CDAB-EF1ACCE936C1}"/>
              </a:ext>
            </a:extLst>
          </p:cNvPr>
          <p:cNvSpPr txBox="1"/>
          <p:nvPr/>
        </p:nvSpPr>
        <p:spPr>
          <a:xfrm>
            <a:off x="5118935" y="4495654"/>
            <a:ext cx="2801705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CDR: 5800-8700 dipoles, 2900 quads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&amp; 4700 </a:t>
            </a:r>
            <a:r>
              <a:rPr kumimoji="0" lang="en-GB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sextupoles</a:t>
            </a:r>
            <a:r>
              <a:rPr lang="en-GB" sz="2400" b="1" dirty="0">
                <a:solidFill>
                  <a:srgbClr val="0C377B"/>
                </a:solidFill>
                <a:latin typeface="Calibri" panose="020F0502020204030204"/>
              </a:rPr>
              <a:t> for collider arcs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9602E38-6E11-F9F0-4487-0FDF593A7BBC}"/>
              </a:ext>
            </a:extLst>
          </p:cNvPr>
          <p:cNvSpPr txBox="1"/>
          <p:nvPr/>
        </p:nvSpPr>
        <p:spPr>
          <a:xfrm rot="20368025">
            <a:off x="1840101" y="3209346"/>
            <a:ext cx="7380547" cy="1010213"/>
          </a:xfrm>
          <a:prstGeom prst="rect">
            <a:avLst/>
          </a:prstGeom>
          <a:solidFill>
            <a:srgbClr val="FFFF00">
              <a:alpha val="80000"/>
            </a:srgbClr>
          </a:solidFill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/>
              <a:t>FCC-ee magnet contributions from Spain?</a:t>
            </a:r>
          </a:p>
          <a:p>
            <a:pPr algn="l">
              <a:lnSpc>
                <a:spcPts val="3700"/>
              </a:lnSpc>
            </a:pPr>
            <a:r>
              <a:rPr lang="en-US" sz="3000" dirty="0"/>
              <a:t>design, prototyping …</a:t>
            </a:r>
          </a:p>
        </p:txBody>
      </p:sp>
      <p:pic>
        <p:nvPicPr>
          <p:cNvPr id="5122" name="Picture 2" descr="AhfuLife Spanish Flag 5ft x 3ft for 12th October Decorations, 1pcs Large  Spain National Flags - Double Side with Brass Eyelets for Indoor and  Outdoor ...">
            <a:extLst>
              <a:ext uri="{FF2B5EF4-FFF2-40B4-BE49-F238E27FC236}">
                <a16:creationId xmlns:a16="http://schemas.microsoft.com/office/drawing/2014/main" id="{59664065-DE5A-D66B-64A8-B972EC3473D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0" t="28545"/>
          <a:stretch/>
        </p:blipFill>
        <p:spPr bwMode="auto">
          <a:xfrm>
            <a:off x="10842438" y="0"/>
            <a:ext cx="1387169" cy="742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7232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6_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FCC-2011110001-BLEED_FCC_PresentationTemplate_16x9_onscreen" id="{793AB792-361D-0145-88B4-1694BCC907D6}" vid="{DD2D8671-E3F2-8B4E-BCFC-6E9DC91A47EB}"/>
    </a:ext>
  </a:extLst>
</a:theme>
</file>

<file path=ppt/theme/theme3.xml><?xml version="1.0" encoding="utf-8"?>
<a:theme xmlns:a="http://schemas.openxmlformats.org/drawingml/2006/main" name="5_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FCC-2011110001-BLEED_FCC_PresentationTemplate_16x9_onscreen" id="{793AB792-361D-0145-88B4-1694BCC907D6}" vid="{DD2D8671-E3F2-8B4E-BCFC-6E9DC91A47EB}"/>
    </a:ext>
  </a:extLst>
</a:theme>
</file>

<file path=ppt/theme/theme4.xml><?xml version="1.0" encoding="utf-8"?>
<a:theme xmlns:a="http://schemas.openxmlformats.org/drawingml/2006/main" name="1_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FCC-2011110001-BLEED_FCC_PresentationTemplate_16x9_onscreen" id="{793AB792-361D-0145-88B4-1694BCC907D6}" vid="{DD2D8671-E3F2-8B4E-BCFC-6E9DC91A47EB}"/>
    </a:ext>
  </a:extLst>
</a:theme>
</file>

<file path=ppt/theme/theme5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2377</TotalTime>
  <Words>3204</Words>
  <Application>Microsoft Office PowerPoint</Application>
  <PresentationFormat>Widescreen</PresentationFormat>
  <Paragraphs>572</Paragraphs>
  <Slides>38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38</vt:i4>
      </vt:variant>
    </vt:vector>
  </HeadingPairs>
  <TitlesOfParts>
    <vt:vector size="54" baseType="lpstr">
      <vt:lpstr>Aptos</vt:lpstr>
      <vt:lpstr>Aptos Display</vt:lpstr>
      <vt:lpstr>Arial</vt:lpstr>
      <vt:lpstr>Calibri</vt:lpstr>
      <vt:lpstr>Cambria Math</vt:lpstr>
      <vt:lpstr>inherit</vt:lpstr>
      <vt:lpstr>Montserrat</vt:lpstr>
      <vt:lpstr>Proxima Nova</vt:lpstr>
      <vt:lpstr>Times New Roman</vt:lpstr>
      <vt:lpstr>Verdana</vt:lpstr>
      <vt:lpstr>Wingdings</vt:lpstr>
      <vt:lpstr>Office Theme</vt:lpstr>
      <vt:lpstr>6_Content Slides - Deep Blue</vt:lpstr>
      <vt:lpstr>5_Content Slides - Deep Blue</vt:lpstr>
      <vt:lpstr>1_Content Slides - Deep Blue</vt:lpstr>
      <vt:lpstr>Content Slides - Deep Blue</vt:lpstr>
      <vt:lpstr>PowerPoint Presentation</vt:lpstr>
      <vt:lpstr>FCC-ee main machine parameters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FCC overall organigram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Frank Zimmermann</dc:creator>
  <cp:lastModifiedBy>Frank Zimmermann</cp:lastModifiedBy>
  <cp:revision>34</cp:revision>
  <dcterms:created xsi:type="dcterms:W3CDTF">2024-10-05T08:50:07Z</dcterms:created>
  <dcterms:modified xsi:type="dcterms:W3CDTF">2024-10-07T15:49:47Z</dcterms:modified>
</cp:coreProperties>
</file>