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36" r:id="rId5"/>
    <p:sldMasterId id="2147483966" r:id="rId6"/>
    <p:sldMasterId id="2147484004" r:id="rId7"/>
    <p:sldMasterId id="2147484029" r:id="rId8"/>
    <p:sldMasterId id="2147484043" r:id="rId9"/>
  </p:sldMasterIdLst>
  <p:notesMasterIdLst>
    <p:notesMasterId r:id="rId39"/>
  </p:notesMasterIdLst>
  <p:sldIdLst>
    <p:sldId id="4619" r:id="rId10"/>
    <p:sldId id="2798" r:id="rId11"/>
    <p:sldId id="2754" r:id="rId12"/>
    <p:sldId id="4641" r:id="rId13"/>
    <p:sldId id="4646" r:id="rId14"/>
    <p:sldId id="4693" r:id="rId15"/>
    <p:sldId id="4642" r:id="rId16"/>
    <p:sldId id="4660" r:id="rId17"/>
    <p:sldId id="4673" r:id="rId18"/>
    <p:sldId id="4547" r:id="rId19"/>
    <p:sldId id="4584" r:id="rId20"/>
    <p:sldId id="4696" r:id="rId21"/>
    <p:sldId id="4697" r:id="rId22"/>
    <p:sldId id="4658" r:id="rId23"/>
    <p:sldId id="4645" r:id="rId24"/>
    <p:sldId id="4700" r:id="rId25"/>
    <p:sldId id="4699" r:id="rId26"/>
    <p:sldId id="257" r:id="rId27"/>
    <p:sldId id="4675" r:id="rId28"/>
    <p:sldId id="4651" r:id="rId29"/>
    <p:sldId id="4702" r:id="rId30"/>
    <p:sldId id="4694" r:id="rId31"/>
    <p:sldId id="4701" r:id="rId32"/>
    <p:sldId id="4668" r:id="rId33"/>
    <p:sldId id="4635" r:id="rId34"/>
    <p:sldId id="4555" r:id="rId35"/>
    <p:sldId id="314" r:id="rId36"/>
    <p:sldId id="4627" r:id="rId37"/>
    <p:sldId id="258" r:id="rId3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0070C0"/>
    <a:srgbClr val="FF0000"/>
    <a:srgbClr val="0000CC"/>
    <a:srgbClr val="F8F8F8"/>
    <a:srgbClr val="CFD5EA"/>
    <a:srgbClr val="A1A4A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showGuides="1">
      <p:cViewPr>
        <p:scale>
          <a:sx n="78" d="100"/>
          <a:sy n="78" d="100"/>
        </p:scale>
        <p:origin x="148" y="-19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notesMaster" Target="notesMasters/notesMaster1.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6"/>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3" y="0"/>
            <a:ext cx="2945659" cy="498136"/>
          </a:xfrm>
          <a:prstGeom prst="rect">
            <a:avLst/>
          </a:prstGeom>
        </p:spPr>
        <p:txBody>
          <a:bodyPr vert="horz" lIns="93236" tIns="46619" rIns="93236" bIns="46619" rtlCol="0"/>
          <a:lstStyle>
            <a:lvl1pPr algn="r">
              <a:defRPr sz="1200"/>
            </a:lvl1pPr>
          </a:lstStyle>
          <a:p>
            <a:fld id="{E374726B-3D21-49D0-9176-2C240B866C98}" type="datetimeFigureOut">
              <a:rPr lang="en-GB" smtClean="0"/>
              <a:t>06/10/2024</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2"/>
            <a:ext cx="2945659" cy="498135"/>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2"/>
            <a:ext cx="2945659" cy="498135"/>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11138" y="828675"/>
            <a:ext cx="7281862"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2" y="5186465"/>
            <a:ext cx="6163541" cy="491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5pPr>
            <a:lvl6pPr marL="2425496"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6pPr>
            <a:lvl7pPr marL="2866496"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7pPr>
            <a:lvl8pPr marL="3307495"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8pPr>
            <a:lvl9pPr marL="3748494"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9pPr>
          </a:lstStyle>
          <a:p>
            <a:pPr defTabSz="881998">
              <a:spcBef>
                <a:spcPct val="0"/>
              </a:spcBef>
              <a:buClrTx/>
              <a:defRPr/>
            </a:pPr>
            <a:fld id="{A3518953-E347-4627-8DB3-12FB50EACE85}" type="slidenum">
              <a:rPr lang="en-US" altLang="en-US">
                <a:latin typeface="Arial" panose="020B0604020202020204" pitchFamily="34" charset="0"/>
                <a:ea typeface="DejaVu Sans"/>
                <a:cs typeface="DejaVu Sans"/>
              </a:rPr>
              <a:pPr defTabSz="881998">
                <a:spcBef>
                  <a:spcPct val="0"/>
                </a:spcBef>
                <a:buClrTx/>
                <a:defRPr/>
              </a:pPr>
              <a:t>3</a:t>
            </a:fld>
            <a:endParaRPr lang="en-US" altLang="en-US">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466725" y="741363"/>
            <a:ext cx="6503988" cy="36576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44328" y="4633788"/>
            <a:ext cx="5950054" cy="4390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200" tIns="44100" rIns="88200" bIns="44100" anchor="ctr"/>
          <a:lstStyle/>
          <a:p>
            <a:pPr defTabSz="881998">
              <a:lnSpc>
                <a:spcPct val="93000"/>
              </a:lnSpc>
              <a:buClr>
                <a:srgbClr val="000000"/>
              </a:buClr>
              <a:buSzPct val="100000"/>
              <a:defRPr/>
            </a:pPr>
            <a:endParaRPr lang="en-US" altLang="en-US" sz="1700">
              <a:solidFill>
                <a:prstClr val="black"/>
              </a:solidFill>
              <a:latin typeface="Calibri"/>
            </a:endParaRPr>
          </a:p>
        </p:txBody>
      </p:sp>
    </p:spTree>
    <p:extLst>
      <p:ext uri="{BB962C8B-B14F-4D97-AF65-F5344CB8AC3E}">
        <p14:creationId xmlns:p14="http://schemas.microsoft.com/office/powerpoint/2010/main" val="2789780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defTabSz="888910">
              <a:spcBef>
                <a:spcPct val="0"/>
              </a:spcBef>
              <a:buClrTx/>
              <a:defRPr/>
            </a:pPr>
            <a:fld id="{66D6A5A0-806E-4E21-A59A-4D6E0AB8A473}" type="slidenum">
              <a:rPr lang="en-US" altLang="en-US">
                <a:latin typeface="Arial" panose="020B0604020202020204" pitchFamily="34" charset="0"/>
                <a:ea typeface="DejaVu Sans"/>
                <a:cs typeface="DejaVu Sans"/>
              </a:rPr>
              <a:pPr defTabSz="888910">
                <a:spcBef>
                  <a:spcPct val="0"/>
                </a:spcBef>
                <a:buClrTx/>
                <a:defRPr/>
              </a:pPr>
              <a:t>14</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0900" y="693738"/>
            <a:ext cx="6105525" cy="34337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6" y="4347703"/>
            <a:ext cx="6245027" cy="41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defTabSz="888910">
              <a:lnSpc>
                <a:spcPct val="93000"/>
              </a:lnSpc>
              <a:buClr>
                <a:srgbClr val="000000"/>
              </a:buClr>
              <a:buSzPct val="100000"/>
              <a:defRPr/>
            </a:pPr>
            <a:endParaRPr lang="en-US" altLang="en-US" sz="1700">
              <a:solidFill>
                <a:srgbClr val="FFFFFF"/>
              </a:solidFill>
              <a:latin typeface="Calibri"/>
            </a:endParaRPr>
          </a:p>
        </p:txBody>
      </p:sp>
    </p:spTree>
    <p:extLst>
      <p:ext uri="{BB962C8B-B14F-4D97-AF65-F5344CB8AC3E}">
        <p14:creationId xmlns:p14="http://schemas.microsoft.com/office/powerpoint/2010/main" val="684714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316FCDA-2558-EE40-88E4-BE897781928A}" type="slidenum">
              <a:rPr lang="en-CH" smtClean="0"/>
              <a:t>22</a:t>
            </a:fld>
            <a:endParaRPr lang="en-CH"/>
          </a:p>
        </p:txBody>
      </p:sp>
    </p:spTree>
    <p:extLst>
      <p:ext uri="{BB962C8B-B14F-4D97-AF65-F5344CB8AC3E}">
        <p14:creationId xmlns:p14="http://schemas.microsoft.com/office/powerpoint/2010/main" val="2687082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286222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10/6/2024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06/10/2024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06/10/2024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06/10/2024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06/10/2024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06/10/2024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06/10/2024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06/10/2024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0878181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53290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4779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494434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620499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876122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10/6/2024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886444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image" Target="../media/image1.png"/><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7.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theme" Target="../theme/theme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7.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1.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4" Type="http://schemas.openxmlformats.org/officeDocument/2006/relationships/slideLayout" Target="../slideLayouts/slideLayout94.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06/10/2024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053"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2024-10-07</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2576711"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FCC day Spain, 7 October 2024</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2024-10-07</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2024-10-07</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ABFF64CB-8EA8-E691-7740-56197731D6C0}"/>
              </a:ext>
            </a:extLst>
          </p:cNvPr>
          <p:cNvSpPr txBox="1"/>
          <p:nvPr userDrawn="1"/>
        </p:nvSpPr>
        <p:spPr>
          <a:xfrm>
            <a:off x="683324" y="6249504"/>
            <a:ext cx="2576711"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FCC day Spain, 7 October 2024</a:t>
            </a:r>
            <a:endParaRPr lang="en-GB" sz="1000" b="0" dirty="0">
              <a:solidFill>
                <a:schemeClr val="bg1"/>
              </a:solidFill>
            </a:endParaRPr>
          </a:p>
        </p:txBody>
      </p:sp>
    </p:spTree>
    <p:extLst>
      <p:ext uri="{BB962C8B-B14F-4D97-AF65-F5344CB8AC3E}">
        <p14:creationId xmlns:p14="http://schemas.microsoft.com/office/powerpoint/2010/main" val="2515970760"/>
      </p:ext>
    </p:extLst>
  </p:cSld>
  <p:clrMap bg1="lt1" tx1="dk1" bg2="lt2" tx2="dk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0.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2.png"/><Relationship Id="rId1" Type="http://schemas.openxmlformats.org/officeDocument/2006/relationships/slideLayout" Target="../slideLayouts/slideLayout23.xml"/><Relationship Id="rId5" Type="http://schemas.openxmlformats.org/officeDocument/2006/relationships/image" Target="../media/image43.png"/><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2.png"/><Relationship Id="rId1" Type="http://schemas.openxmlformats.org/officeDocument/2006/relationships/slideLayout" Target="../slideLayouts/slideLayout23.xml"/><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22.png"/><Relationship Id="rId1" Type="http://schemas.openxmlformats.org/officeDocument/2006/relationships/slideLayout" Target="../slideLayouts/slideLayout23.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2.png"/><Relationship Id="rId1" Type="http://schemas.openxmlformats.org/officeDocument/2006/relationships/slideLayout" Target="../slideLayouts/slideLayout23.xml"/><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22.png"/><Relationship Id="rId1" Type="http://schemas.openxmlformats.org/officeDocument/2006/relationships/slideLayout" Target="../slideLayouts/slideLayout23.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1.jpeg"/><Relationship Id="rId1" Type="http://schemas.openxmlformats.org/officeDocument/2006/relationships/slideLayout" Target="../slideLayouts/slideLayout23.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7.jpg"/><Relationship Id="rId5" Type="http://schemas.openxmlformats.org/officeDocument/2006/relationships/image" Target="../media/image76.png"/><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22.png"/><Relationship Id="rId1" Type="http://schemas.openxmlformats.org/officeDocument/2006/relationships/slideLayout" Target="../slideLayouts/slideLayout23.xml"/><Relationship Id="rId4" Type="http://schemas.openxmlformats.org/officeDocument/2006/relationships/image" Target="../media/image80.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81.emf"/></Relationships>
</file>

<file path=ppt/slides/_rels/slide2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22.png"/><Relationship Id="rId1" Type="http://schemas.openxmlformats.org/officeDocument/2006/relationships/slideLayout" Target="../slideLayouts/slideLayout23.xml"/><Relationship Id="rId5" Type="http://schemas.openxmlformats.org/officeDocument/2006/relationships/image" Target="../media/image84.png"/><Relationship Id="rId4" Type="http://schemas.openxmlformats.org/officeDocument/2006/relationships/image" Target="../media/image83.png"/></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5.png"/><Relationship Id="rId1" Type="http://schemas.openxmlformats.org/officeDocument/2006/relationships/slideLayout" Target="../slideLayouts/slideLayout23.xml"/><Relationship Id="rId5" Type="http://schemas.openxmlformats.org/officeDocument/2006/relationships/image" Target="../media/image87.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90.PNG"/><Relationship Id="rId4" Type="http://schemas.openxmlformats.org/officeDocument/2006/relationships/image" Target="../media/image89.jp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9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197445/contributions/5034859/attachments/2510649/4315140/spc-e-1183-Rev2-c-e-3654-Rev2_FCC_Mid_Term_Review.pdf" TargetMode="External"/><Relationship Id="rId2" Type="http://schemas.openxmlformats.org/officeDocument/2006/relationships/image" Target="../media/image22.png"/><Relationship Id="rId1" Type="http://schemas.openxmlformats.org/officeDocument/2006/relationships/slideLayout" Target="../slideLayouts/slideLayout23.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29.png"/><Relationship Id="rId5" Type="http://schemas.openxmlformats.org/officeDocument/2006/relationships/image" Target="../media/image27.jp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9.emf"/><Relationship Id="rId3" Type="http://schemas.openxmlformats.org/officeDocument/2006/relationships/image" Target="../media/image31.png"/><Relationship Id="rId7" Type="http://schemas.openxmlformats.org/officeDocument/2006/relationships/image" Target="../media/image34.png"/><Relationship Id="rId12" Type="http://schemas.openxmlformats.org/officeDocument/2006/relationships/image" Target="../media/image38.png"/><Relationship Id="rId2" Type="http://schemas.openxmlformats.org/officeDocument/2006/relationships/image" Target="../media/image22.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33.png"/><Relationship Id="rId10" Type="http://schemas.openxmlformats.org/officeDocument/2006/relationships/image" Target="../media/image37.png"/><Relationship Id="rId4" Type="http://schemas.openxmlformats.org/officeDocument/2006/relationships/image" Target="../media/image32.svg"/><Relationship Id="rId9" Type="http://schemas.openxmlformats.org/officeDocument/2006/relationships/image" Target="../media/image36.sv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0.png"/><Relationship Id="rId1" Type="http://schemas.openxmlformats.org/officeDocument/2006/relationships/slideLayout" Target="../slideLayouts/slideLayout2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3310658" y="17380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 Status</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FCC day Spain, 7 October 2024</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t>Integration</a:t>
            </a:r>
            <a:r>
              <a:rPr lang="fr-CH" dirty="0"/>
              <a:t> </a:t>
            </a:r>
            <a:r>
              <a:rPr lang="en-US" dirty="0"/>
              <a:t>with regional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infrastructures</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3"/>
          <a:stretch>
            <a:fillRect/>
          </a:stretch>
        </p:blipFill>
        <p:spPr>
          <a:xfrm>
            <a:off x="28553" y="1953504"/>
            <a:ext cx="4466938" cy="4879546"/>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0" y="770698"/>
            <a:ext cx="7665694" cy="1015663"/>
          </a:xfrm>
          <a:prstGeom prst="rect">
            <a:avLst/>
          </a:prstGeom>
        </p:spPr>
        <p:txBody>
          <a:bodyPr vert="horz" lIns="91440" tIns="45720" rIns="91440" bIns="45720" rtlCol="0">
            <a:noAutofit/>
          </a:bodyPr>
          <a:lstStyle>
            <a:defPPr>
              <a:defRPr lang="en-US"/>
            </a:defPPr>
            <a:lvl1pPr marL="285750" indent="-285750" defTabSz="1828800">
              <a:lnSpc>
                <a:spcPct val="100000"/>
              </a:lnSpc>
              <a:spcBef>
                <a:spcPts val="0"/>
              </a:spcBef>
              <a:spcAft>
                <a:spcPts val="600"/>
              </a:spcAft>
              <a:buFont typeface="Arial" panose="020B0604020202020204" pitchFamily="34" charset="0"/>
              <a:buChar char="•"/>
              <a:defRPr b="1">
                <a:solidFill>
                  <a:srgbClr val="0C377B"/>
                </a:solidFill>
                <a:latin typeface="Arial"/>
              </a:defRPr>
            </a:lvl1pPr>
            <a:lvl2pPr marL="0" indent="0" defTabSz="1828800">
              <a:lnSpc>
                <a:spcPts val="3700"/>
              </a:lnSpc>
              <a:spcBef>
                <a:spcPts val="0"/>
              </a:spcBef>
              <a:buFontTx/>
              <a:buNone/>
              <a:defRPr sz="3600" b="1"/>
            </a:lvl2pPr>
            <a:lvl3pPr marL="0" indent="0" defTabSz="1828800">
              <a:lnSpc>
                <a:spcPts val="3700"/>
              </a:lnSpc>
              <a:spcBef>
                <a:spcPts val="0"/>
              </a:spcBef>
              <a:buSzPct val="120000"/>
              <a:buFontTx/>
              <a:buNone/>
              <a:defRPr sz="3600" b="1"/>
            </a:lvl3pPr>
            <a:lvl4pPr marL="0" indent="0" defTabSz="1828800">
              <a:lnSpc>
                <a:spcPts val="3700"/>
              </a:lnSpc>
              <a:spcBef>
                <a:spcPts val="0"/>
              </a:spcBef>
              <a:buSzPct val="120000"/>
              <a:buFontTx/>
              <a:buNone/>
              <a:defRPr sz="3600" b="1"/>
            </a:lvl4pPr>
            <a:lvl5pPr marL="0" indent="0" defTabSz="1828800">
              <a:lnSpc>
                <a:spcPts val="3700"/>
              </a:lnSpc>
              <a:spcBef>
                <a:spcPts val="0"/>
              </a:spcBef>
              <a:buSzPct val="120000"/>
              <a:buFontTx/>
              <a:buNone/>
              <a:defRPr sz="3600" b="1"/>
            </a:lvl5pPr>
            <a:lvl6pPr marL="5029200" indent="-457200" defTabSz="1828800">
              <a:lnSpc>
                <a:spcPct val="90000"/>
              </a:lnSpc>
              <a:spcBef>
                <a:spcPts val="1000"/>
              </a:spcBef>
              <a:buFont typeface="Arial" panose="020B0604020202020204" pitchFamily="34" charset="0"/>
              <a:buChar char="•"/>
              <a:defRPr sz="3600"/>
            </a:lvl6pPr>
            <a:lvl7pPr marL="5943600" indent="-457200" defTabSz="1828800">
              <a:lnSpc>
                <a:spcPct val="90000"/>
              </a:lnSpc>
              <a:spcBef>
                <a:spcPts val="1000"/>
              </a:spcBef>
              <a:buFont typeface="Arial" panose="020B0604020202020204" pitchFamily="34" charset="0"/>
              <a:buChar char="•"/>
              <a:defRPr sz="3600"/>
            </a:lvl7pPr>
            <a:lvl8pPr marL="6858000" indent="-457200" defTabSz="1828800">
              <a:lnSpc>
                <a:spcPct val="90000"/>
              </a:lnSpc>
              <a:spcBef>
                <a:spcPts val="1000"/>
              </a:spcBef>
              <a:buFont typeface="Arial" panose="020B0604020202020204" pitchFamily="34" charset="0"/>
              <a:buChar char="•"/>
              <a:defRPr sz="3600"/>
            </a:lvl8pPr>
            <a:lvl9pPr marL="7772400" indent="-457200" defTabSz="1828800">
              <a:lnSpc>
                <a:spcPct val="90000"/>
              </a:lnSpc>
              <a:spcBef>
                <a:spcPts val="1000"/>
              </a:spcBef>
              <a:buFont typeface="Arial" panose="020B0604020202020204" pitchFamily="34" charset="0"/>
              <a:buChar char="•"/>
              <a:defRPr sz="3600"/>
            </a:lvl9pPr>
          </a:lstStyle>
          <a:p>
            <a:r>
              <a:rPr lang="en-GB" dirty="0"/>
              <a:t>Road accesses developed for all 8 surface sites</a:t>
            </a:r>
          </a:p>
          <a:p>
            <a:r>
              <a:rPr lang="en-GB" dirty="0"/>
              <a:t>Four possible highway connections defined</a:t>
            </a:r>
          </a:p>
          <a:p>
            <a:r>
              <a:rPr lang="en-GB" dirty="0">
                <a:solidFill>
                  <a:srgbClr val="FF0000"/>
                </a:solidFill>
              </a:rPr>
              <a:t>Less than 4 km of new roads required</a:t>
            </a:r>
          </a:p>
        </p:txBody>
      </p:sp>
      <p:pic>
        <p:nvPicPr>
          <p:cNvPr id="2" name="Picture 1">
            <a:extLst>
              <a:ext uri="{FF2B5EF4-FFF2-40B4-BE49-F238E27FC236}">
                <a16:creationId xmlns:a16="http://schemas.microsoft.com/office/drawing/2014/main" id="{7A8E128F-CF3A-2C0E-910A-6759E1080ADF}"/>
              </a:ext>
            </a:extLst>
          </p:cNvPr>
          <p:cNvPicPr>
            <a:picLocks noChangeAspect="1"/>
          </p:cNvPicPr>
          <p:nvPr/>
        </p:nvPicPr>
        <p:blipFill rotWithShape="1">
          <a:blip r:embed="rId4"/>
          <a:srcRect r="2589" b="2676"/>
          <a:stretch/>
        </p:blipFill>
        <p:spPr>
          <a:xfrm>
            <a:off x="7803851" y="760949"/>
            <a:ext cx="4359596" cy="3967094"/>
          </a:xfrm>
          <a:prstGeom prst="rect">
            <a:avLst/>
          </a:prstGeom>
        </p:spPr>
      </p:pic>
      <p:pic>
        <p:nvPicPr>
          <p:cNvPr id="3" name="Picture 2">
            <a:extLst>
              <a:ext uri="{FF2B5EF4-FFF2-40B4-BE49-F238E27FC236}">
                <a16:creationId xmlns:a16="http://schemas.microsoft.com/office/drawing/2014/main" id="{C11EA278-9DE9-11E8-5C4C-879DF269959B}"/>
              </a:ext>
            </a:extLst>
          </p:cNvPr>
          <p:cNvPicPr>
            <a:picLocks noChangeAspect="1"/>
          </p:cNvPicPr>
          <p:nvPr/>
        </p:nvPicPr>
        <p:blipFill rotWithShape="1">
          <a:blip r:embed="rId5"/>
          <a:srcRect l="31833" t="9025" r="16320" b="2459"/>
          <a:stretch/>
        </p:blipFill>
        <p:spPr>
          <a:xfrm>
            <a:off x="4646026" y="1971520"/>
            <a:ext cx="3183917" cy="2329833"/>
          </a:xfrm>
          <a:prstGeom prst="rect">
            <a:avLst/>
          </a:prstGeom>
        </p:spPr>
      </p:pic>
      <p:sp>
        <p:nvSpPr>
          <p:cNvPr id="12" name="Text Placeholder 2">
            <a:extLst>
              <a:ext uri="{FF2B5EF4-FFF2-40B4-BE49-F238E27FC236}">
                <a16:creationId xmlns:a16="http://schemas.microsoft.com/office/drawing/2014/main" id="{1F127B59-6532-1216-0A44-51D53F97BA6C}"/>
              </a:ext>
            </a:extLst>
          </p:cNvPr>
          <p:cNvSpPr txBox="1">
            <a:spLocks/>
          </p:cNvSpPr>
          <p:nvPr/>
        </p:nvSpPr>
        <p:spPr>
          <a:xfrm>
            <a:off x="4722167" y="4695896"/>
            <a:ext cx="7182286"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Electrical connection concept developed with RTE                  (French electricity  grid operator) </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Three HV supply points, two new stations &amp; CERN </a:t>
            </a:r>
            <a:r>
              <a:rPr lang="en-GB" sz="1800" dirty="0" err="1">
                <a:solidFill>
                  <a:srgbClr val="0C377B"/>
                </a:solidFill>
                <a:latin typeface="Arial"/>
              </a:rPr>
              <a:t>Prevessin</a:t>
            </a:r>
            <a:endParaRPr lang="en-GB" sz="1800" dirty="0">
              <a:solidFill>
                <a:srgbClr val="0C377B"/>
              </a:solidFill>
              <a:latin typeface="Arial"/>
            </a:endParaRPr>
          </a:p>
          <a:p>
            <a:pPr>
              <a:lnSpc>
                <a:spcPct val="100000"/>
              </a:lnSpc>
              <a:spcAft>
                <a:spcPts val="600"/>
              </a:spcAft>
            </a:pPr>
            <a:r>
              <a:rPr lang="en-GB" sz="1800" dirty="0">
                <a:solidFill>
                  <a:srgbClr val="0C377B"/>
                </a:solidFill>
                <a:latin typeface="Arial"/>
                <a:sym typeface="Wingdings" panose="05000000000000000000" pitchFamily="2" charset="2"/>
              </a:rPr>
              <a:t>     </a:t>
            </a:r>
            <a:r>
              <a:rPr lang="en-GB" sz="1800" dirty="0">
                <a:solidFill>
                  <a:srgbClr val="FF0000"/>
                </a:solidFill>
                <a:latin typeface="Arial"/>
                <a:sym typeface="Wingdings" panose="05000000000000000000" pitchFamily="2" charset="2"/>
              </a:rPr>
              <a:t> r</a:t>
            </a:r>
            <a:r>
              <a:rPr lang="en-GB" sz="1800" dirty="0">
                <a:solidFill>
                  <a:srgbClr val="FF0000"/>
                </a:solidFill>
                <a:latin typeface="Arial"/>
              </a:rPr>
              <a:t>equested loads have no significant impact on grid</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R&amp;D efforts aiming at reduction of the energy consumption of FCC-</a:t>
            </a:r>
            <a:r>
              <a:rPr lang="en-GB" sz="1800" dirty="0" err="1">
                <a:solidFill>
                  <a:srgbClr val="0C377B"/>
                </a:solidFill>
                <a:latin typeface="Arial"/>
              </a:rPr>
              <a:t>ee</a:t>
            </a:r>
            <a:r>
              <a:rPr lang="en-GB" sz="1800" dirty="0">
                <a:solidFill>
                  <a:srgbClr val="0C377B"/>
                </a:solidFill>
                <a:latin typeface="Arial"/>
              </a:rPr>
              <a:t> and FCC-</a:t>
            </a:r>
            <a:r>
              <a:rPr lang="en-GB" sz="1800" dirty="0" err="1">
                <a:solidFill>
                  <a:srgbClr val="0C377B"/>
                </a:solidFill>
                <a:latin typeface="Arial"/>
              </a:rPr>
              <a:t>hh</a:t>
            </a:r>
            <a:endParaRPr lang="en-GB" sz="1800" dirty="0">
              <a:solidFill>
                <a:srgbClr val="0C377B"/>
              </a:solidFill>
              <a:latin typeface="Arial"/>
            </a:endParaRPr>
          </a:p>
        </p:txBody>
      </p:sp>
      <p:sp>
        <p:nvSpPr>
          <p:cNvPr id="14" name="TextBox 13">
            <a:extLst>
              <a:ext uri="{FF2B5EF4-FFF2-40B4-BE49-F238E27FC236}">
                <a16:creationId xmlns:a16="http://schemas.microsoft.com/office/drawing/2014/main" id="{F7077EBA-5D7A-F137-30C1-A629ABC69364}"/>
              </a:ext>
            </a:extLst>
          </p:cNvPr>
          <p:cNvSpPr txBox="1"/>
          <p:nvPr/>
        </p:nvSpPr>
        <p:spPr>
          <a:xfrm>
            <a:off x="6303146" y="838868"/>
            <a:ext cx="2739063" cy="646331"/>
          </a:xfrm>
          <a:prstGeom prst="rect">
            <a:avLst/>
          </a:prstGeom>
          <a:noFill/>
        </p:spPr>
        <p:txBody>
          <a:bodyPr wrap="square">
            <a:spAutoFit/>
          </a:bodyPr>
          <a:lstStyle/>
          <a:p>
            <a:pPr algn="ctr"/>
            <a:r>
              <a:rPr lang="en-GB" b="1" dirty="0">
                <a:solidFill>
                  <a:srgbClr val="0C377B"/>
                </a:solidFill>
                <a:latin typeface="Arial"/>
              </a:rPr>
              <a:t>C</a:t>
            </a:r>
            <a:r>
              <a:rPr lang="en-GB" sz="1800" b="1" dirty="0">
                <a:solidFill>
                  <a:srgbClr val="0C377B"/>
                </a:solidFill>
                <a:latin typeface="Arial"/>
              </a:rPr>
              <a:t>onnections to </a:t>
            </a:r>
          </a:p>
          <a:p>
            <a:pPr algn="ctr"/>
            <a:r>
              <a:rPr lang="en-GB" sz="1800" b="1" dirty="0">
                <a:solidFill>
                  <a:srgbClr val="0C377B"/>
                </a:solidFill>
                <a:latin typeface="Arial"/>
              </a:rPr>
              <a:t>French electricity grid </a:t>
            </a:r>
            <a:endParaRPr lang="en-CH" b="1" dirty="0"/>
          </a:p>
        </p:txBody>
      </p:sp>
      <p:sp>
        <p:nvSpPr>
          <p:cNvPr id="15" name="TextBox 14">
            <a:extLst>
              <a:ext uri="{FF2B5EF4-FFF2-40B4-BE49-F238E27FC236}">
                <a16:creationId xmlns:a16="http://schemas.microsoft.com/office/drawing/2014/main" id="{CFBF3DF0-0EEA-E5FE-AC35-A9CEECA19AAF}"/>
              </a:ext>
            </a:extLst>
          </p:cNvPr>
          <p:cNvSpPr txBox="1"/>
          <p:nvPr/>
        </p:nvSpPr>
        <p:spPr>
          <a:xfrm>
            <a:off x="1235076" y="4123304"/>
            <a:ext cx="2053891" cy="646331"/>
          </a:xfrm>
          <a:prstGeom prst="rect">
            <a:avLst/>
          </a:prstGeom>
          <a:solidFill>
            <a:srgbClr val="F8F8F8">
              <a:alpha val="69804"/>
            </a:srgbClr>
          </a:solidFill>
        </p:spPr>
        <p:txBody>
          <a:bodyPr wrap="square">
            <a:spAutoFit/>
          </a:bodyPr>
          <a:lstStyle/>
          <a:p>
            <a:pPr algn="ctr"/>
            <a:r>
              <a:rPr lang="en-GB" b="1" dirty="0">
                <a:solidFill>
                  <a:srgbClr val="0C377B"/>
                </a:solidFill>
                <a:latin typeface="Arial"/>
              </a:rPr>
              <a:t>c</a:t>
            </a:r>
            <a:r>
              <a:rPr lang="en-GB" sz="1800" b="1" dirty="0">
                <a:solidFill>
                  <a:srgbClr val="0C377B"/>
                </a:solidFill>
                <a:latin typeface="Arial"/>
              </a:rPr>
              <a:t>onnections with </a:t>
            </a:r>
          </a:p>
          <a:p>
            <a:pPr algn="ctr"/>
            <a:r>
              <a:rPr lang="en-GB" sz="1800" b="1" dirty="0">
                <a:solidFill>
                  <a:srgbClr val="0C377B"/>
                </a:solidFill>
                <a:latin typeface="Arial"/>
              </a:rPr>
              <a:t>highway network</a:t>
            </a:r>
            <a:endParaRPr lang="en-CH" b="1" dirty="0"/>
          </a:p>
        </p:txBody>
      </p:sp>
    </p:spTree>
    <p:extLst>
      <p:ext uri="{BB962C8B-B14F-4D97-AF65-F5344CB8AC3E}">
        <p14:creationId xmlns:p14="http://schemas.microsoft.com/office/powerpoint/2010/main" val="17344912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a:solidFill>
                  <a:srgbClr val="0C377B"/>
                </a:solidFill>
                <a:latin typeface="Calibri" panose="020F0502020204030204"/>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err="1">
                <a:solidFill>
                  <a:srgbClr val="0C377B"/>
                </a:solidFill>
                <a:latin typeface="Calibri" panose="020F0502020204030204"/>
                <a:cs typeface="Calibri"/>
                <a:sym typeface="Helvetica"/>
              </a:rPr>
              <a:t>i</a:t>
            </a:r>
            <a:r>
              <a:rPr kumimoji="0" lang="en-US" sz="2000" b="0" i="0" u="none" strike="noStrike" kern="1200" cap="none" spc="0" normalizeH="0" baseline="0" noProof="0" dirty="0" err="1">
                <a:ln>
                  <a:noFill/>
                </a:ln>
                <a:solidFill>
                  <a:srgbClr val="0C377B"/>
                </a:solidFill>
                <a:effectLst/>
                <a:uLnTx/>
                <a:uFillTx/>
                <a:latin typeface="Calibri" panose="020F0502020204030204"/>
                <a:ea typeface="+mn-ea"/>
                <a:cs typeface="Calibri"/>
                <a:sym typeface="Helvetica"/>
              </a:rPr>
              <a:t>dentify</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6158363" y="6083229"/>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3"/>
          <a:stretch>
            <a:fillRect/>
          </a:stretch>
        </p:blipFill>
        <p:spPr>
          <a:xfrm>
            <a:off x="5501871" y="761363"/>
            <a:ext cx="6678161" cy="5347747"/>
          </a:xfrm>
          <a:prstGeom prst="rect">
            <a:avLst/>
          </a:prstGeom>
        </p:spPr>
      </p:pic>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4"/>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985619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t</a:t>
            </a:r>
            <a:r>
              <a:rPr lang="en-US" sz="2800" dirty="0"/>
              <a:t>o document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present status of potential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surface site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FF95F8C2-DCD5-5717-54C7-39BE1A2C86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1399" y="909211"/>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04B542C6-44CF-7D78-A940-56E94AB6465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88435" y="907641"/>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A3644848-B6C6-8B42-3618-101C35768D0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78388" y="907640"/>
            <a:ext cx="2880320" cy="2880320"/>
          </a:xfrm>
          <a:prstGeom prst="rect">
            <a:avLst/>
          </a:prstGeom>
        </p:spPr>
      </p:pic>
      <p:pic>
        <p:nvPicPr>
          <p:cNvPr id="6" name="Picture 5" descr="A map with many colored spots&#10;&#10;Description automatically generated with medium confidence">
            <a:extLst>
              <a:ext uri="{FF2B5EF4-FFF2-40B4-BE49-F238E27FC236}">
                <a16:creationId xmlns:a16="http://schemas.microsoft.com/office/drawing/2014/main" id="{A3D70D0B-8932-99D9-9DA8-3575FAFA1FC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68341" y="907640"/>
            <a:ext cx="2880320" cy="2880320"/>
          </a:xfrm>
          <a:prstGeom prst="rect">
            <a:avLst/>
          </a:prstGeom>
        </p:spPr>
      </p:pic>
      <p:pic>
        <p:nvPicPr>
          <p:cNvPr id="8" name="Picture 7" descr="A map with many colored dots&#10;&#10;Description automatically generated">
            <a:extLst>
              <a:ext uri="{FF2B5EF4-FFF2-40B4-BE49-F238E27FC236}">
                <a16:creationId xmlns:a16="http://schemas.microsoft.com/office/drawing/2014/main" id="{18D0973D-56C1-E7AB-42C0-E90EFC2A8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8481" y="3828369"/>
            <a:ext cx="2880320" cy="2880320"/>
          </a:xfrm>
          <a:prstGeom prst="rect">
            <a:avLst/>
          </a:prstGeom>
        </p:spPr>
      </p:pic>
      <p:pic>
        <p:nvPicPr>
          <p:cNvPr id="9" name="Picture 8" descr="A map with a red and yellow area&#10;&#10;Description automatically generated with medium confidence">
            <a:extLst>
              <a:ext uri="{FF2B5EF4-FFF2-40B4-BE49-F238E27FC236}">
                <a16:creationId xmlns:a16="http://schemas.microsoft.com/office/drawing/2014/main" id="{9C4CD3EF-C734-5E34-24BB-78368235354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188435" y="3828369"/>
            <a:ext cx="2880320" cy="2880320"/>
          </a:xfrm>
          <a:prstGeom prst="rect">
            <a:avLst/>
          </a:prstGeom>
        </p:spPr>
      </p:pic>
      <p:pic>
        <p:nvPicPr>
          <p:cNvPr id="10" name="Picture 9" descr="A map of a city&#10;&#10;Description automatically generated">
            <a:extLst>
              <a:ext uri="{FF2B5EF4-FFF2-40B4-BE49-F238E27FC236}">
                <a16:creationId xmlns:a16="http://schemas.microsoft.com/office/drawing/2014/main" id="{09255BFE-5184-43BD-4809-A292B95F6F1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178389" y="3856276"/>
            <a:ext cx="2880320" cy="2852413"/>
          </a:xfrm>
          <a:prstGeom prst="rect">
            <a:avLst/>
          </a:prstGeom>
        </p:spPr>
      </p:pic>
      <p:pic>
        <p:nvPicPr>
          <p:cNvPr id="11" name="Picture 10" descr="A map of a city&#10;&#10;Description automatically generated">
            <a:extLst>
              <a:ext uri="{FF2B5EF4-FFF2-40B4-BE49-F238E27FC236}">
                <a16:creationId xmlns:a16="http://schemas.microsoft.com/office/drawing/2014/main" id="{396762A2-FFB7-C0C1-38DB-59B04A802A8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68341" y="3856276"/>
            <a:ext cx="2880320" cy="2852413"/>
          </a:xfrm>
          <a:prstGeom prst="rect">
            <a:avLst/>
          </a:prstGeom>
        </p:spPr>
      </p:pic>
      <p:sp>
        <p:nvSpPr>
          <p:cNvPr id="12" name="TextBox 11">
            <a:extLst>
              <a:ext uri="{FF2B5EF4-FFF2-40B4-BE49-F238E27FC236}">
                <a16:creationId xmlns:a16="http://schemas.microsoft.com/office/drawing/2014/main" id="{41C8DD6B-FE12-35C6-3CAD-05F14615F38C}"/>
              </a:ext>
            </a:extLst>
          </p:cNvPr>
          <p:cNvSpPr txBox="1"/>
          <p:nvPr/>
        </p:nvSpPr>
        <p:spPr>
          <a:xfrm>
            <a:off x="211399" y="907641"/>
            <a:ext cx="702436" cy="584775"/>
          </a:xfrm>
          <a:prstGeom prst="rect">
            <a:avLst/>
          </a:prstGeom>
          <a:noFill/>
        </p:spPr>
        <p:txBody>
          <a:bodyPr wrap="none" rtlCol="0">
            <a:spAutoFit/>
          </a:bodyPr>
          <a:lstStyle/>
          <a:p>
            <a:pPr defTabSz="914280"/>
            <a:r>
              <a:rPr lang="en-CH" sz="3200" dirty="0">
                <a:solidFill>
                  <a:srgbClr val="0F124A"/>
                </a:solidFill>
                <a:latin typeface="Arial"/>
              </a:rPr>
              <a:t>PA</a:t>
            </a:r>
          </a:p>
        </p:txBody>
      </p:sp>
      <p:sp>
        <p:nvSpPr>
          <p:cNvPr id="13" name="TextBox 12">
            <a:extLst>
              <a:ext uri="{FF2B5EF4-FFF2-40B4-BE49-F238E27FC236}">
                <a16:creationId xmlns:a16="http://schemas.microsoft.com/office/drawing/2014/main" id="{3C334406-958B-034C-8FE9-156BB27B47CD}"/>
              </a:ext>
            </a:extLst>
          </p:cNvPr>
          <p:cNvSpPr txBox="1"/>
          <p:nvPr/>
        </p:nvSpPr>
        <p:spPr>
          <a:xfrm>
            <a:off x="3188435" y="906363"/>
            <a:ext cx="732893" cy="584775"/>
          </a:xfrm>
          <a:prstGeom prst="rect">
            <a:avLst/>
          </a:prstGeom>
          <a:noFill/>
        </p:spPr>
        <p:txBody>
          <a:bodyPr wrap="none" rtlCol="0">
            <a:spAutoFit/>
          </a:bodyPr>
          <a:lstStyle/>
          <a:p>
            <a:pPr defTabSz="914280"/>
            <a:r>
              <a:rPr lang="en-CH" sz="3200" dirty="0">
                <a:solidFill>
                  <a:srgbClr val="0F124A"/>
                </a:solidFill>
                <a:latin typeface="Arial"/>
              </a:rPr>
              <a:t>PB</a:t>
            </a:r>
          </a:p>
        </p:txBody>
      </p:sp>
      <p:sp>
        <p:nvSpPr>
          <p:cNvPr id="14" name="TextBox 13">
            <a:extLst>
              <a:ext uri="{FF2B5EF4-FFF2-40B4-BE49-F238E27FC236}">
                <a16:creationId xmlns:a16="http://schemas.microsoft.com/office/drawing/2014/main" id="{0B99F142-2F9B-C4C2-9EC1-013CE6363978}"/>
              </a:ext>
            </a:extLst>
          </p:cNvPr>
          <p:cNvSpPr txBox="1"/>
          <p:nvPr/>
        </p:nvSpPr>
        <p:spPr>
          <a:xfrm>
            <a:off x="6172394" y="905085"/>
            <a:ext cx="854517" cy="584775"/>
          </a:xfrm>
          <a:prstGeom prst="rect">
            <a:avLst/>
          </a:prstGeom>
          <a:noFill/>
        </p:spPr>
        <p:txBody>
          <a:bodyPr wrap="square" rtlCol="0">
            <a:spAutoFit/>
          </a:bodyPr>
          <a:lstStyle/>
          <a:p>
            <a:pPr defTabSz="914280"/>
            <a:r>
              <a:rPr lang="en-CH" sz="3200" dirty="0">
                <a:solidFill>
                  <a:srgbClr val="0F124A"/>
                </a:solidFill>
                <a:latin typeface="Arial"/>
              </a:rPr>
              <a:t>PD</a:t>
            </a:r>
          </a:p>
        </p:txBody>
      </p:sp>
      <p:sp>
        <p:nvSpPr>
          <p:cNvPr id="15" name="TextBox 14">
            <a:extLst>
              <a:ext uri="{FF2B5EF4-FFF2-40B4-BE49-F238E27FC236}">
                <a16:creationId xmlns:a16="http://schemas.microsoft.com/office/drawing/2014/main" id="{A9686B27-668A-5E72-F364-0425F4BB3CDE}"/>
              </a:ext>
            </a:extLst>
          </p:cNvPr>
          <p:cNvSpPr txBox="1"/>
          <p:nvPr/>
        </p:nvSpPr>
        <p:spPr>
          <a:xfrm>
            <a:off x="9179866" y="905085"/>
            <a:ext cx="854517" cy="584775"/>
          </a:xfrm>
          <a:prstGeom prst="rect">
            <a:avLst/>
          </a:prstGeom>
          <a:noFill/>
        </p:spPr>
        <p:txBody>
          <a:bodyPr wrap="square" rtlCol="0">
            <a:spAutoFit/>
          </a:bodyPr>
          <a:lstStyle/>
          <a:p>
            <a:pPr defTabSz="914280"/>
            <a:r>
              <a:rPr lang="en-CH" sz="3200" dirty="0">
                <a:solidFill>
                  <a:srgbClr val="0F124A"/>
                </a:solidFill>
                <a:latin typeface="Arial"/>
              </a:rPr>
              <a:t>PF</a:t>
            </a:r>
          </a:p>
        </p:txBody>
      </p:sp>
      <p:sp>
        <p:nvSpPr>
          <p:cNvPr id="16" name="TextBox 15">
            <a:extLst>
              <a:ext uri="{FF2B5EF4-FFF2-40B4-BE49-F238E27FC236}">
                <a16:creationId xmlns:a16="http://schemas.microsoft.com/office/drawing/2014/main" id="{099A1EF9-6513-4108-43C4-FC10F0955279}"/>
              </a:ext>
            </a:extLst>
          </p:cNvPr>
          <p:cNvSpPr txBox="1"/>
          <p:nvPr/>
        </p:nvSpPr>
        <p:spPr>
          <a:xfrm>
            <a:off x="211399" y="3828369"/>
            <a:ext cx="854517" cy="584775"/>
          </a:xfrm>
          <a:prstGeom prst="rect">
            <a:avLst/>
          </a:prstGeom>
          <a:noFill/>
        </p:spPr>
        <p:txBody>
          <a:bodyPr wrap="square" rtlCol="0">
            <a:spAutoFit/>
          </a:bodyPr>
          <a:lstStyle/>
          <a:p>
            <a:pPr defTabSz="914280"/>
            <a:r>
              <a:rPr lang="en-CH" sz="3200" dirty="0">
                <a:solidFill>
                  <a:srgbClr val="0F124A"/>
                </a:solidFill>
                <a:latin typeface="Arial"/>
              </a:rPr>
              <a:t>PG</a:t>
            </a:r>
          </a:p>
        </p:txBody>
      </p:sp>
      <p:sp>
        <p:nvSpPr>
          <p:cNvPr id="17" name="TextBox 16">
            <a:extLst>
              <a:ext uri="{FF2B5EF4-FFF2-40B4-BE49-F238E27FC236}">
                <a16:creationId xmlns:a16="http://schemas.microsoft.com/office/drawing/2014/main" id="{9727398B-B3B1-26B3-128D-3E86ABAFFFF0}"/>
              </a:ext>
            </a:extLst>
          </p:cNvPr>
          <p:cNvSpPr txBox="1"/>
          <p:nvPr/>
        </p:nvSpPr>
        <p:spPr>
          <a:xfrm>
            <a:off x="3188434" y="3828369"/>
            <a:ext cx="854517" cy="584775"/>
          </a:xfrm>
          <a:prstGeom prst="rect">
            <a:avLst/>
          </a:prstGeom>
          <a:noFill/>
        </p:spPr>
        <p:txBody>
          <a:bodyPr wrap="square" rtlCol="0">
            <a:spAutoFit/>
          </a:bodyPr>
          <a:lstStyle/>
          <a:p>
            <a:pPr defTabSz="914280"/>
            <a:r>
              <a:rPr lang="en-CH" sz="3200" dirty="0">
                <a:solidFill>
                  <a:srgbClr val="0F124A"/>
                </a:solidFill>
                <a:latin typeface="Arial"/>
              </a:rPr>
              <a:t>PH</a:t>
            </a:r>
          </a:p>
        </p:txBody>
      </p:sp>
      <p:sp>
        <p:nvSpPr>
          <p:cNvPr id="18" name="TextBox 17">
            <a:extLst>
              <a:ext uri="{FF2B5EF4-FFF2-40B4-BE49-F238E27FC236}">
                <a16:creationId xmlns:a16="http://schemas.microsoft.com/office/drawing/2014/main" id="{44408C2B-A188-475A-B2F5-C7400282BCB1}"/>
              </a:ext>
            </a:extLst>
          </p:cNvPr>
          <p:cNvSpPr txBox="1"/>
          <p:nvPr/>
        </p:nvSpPr>
        <p:spPr>
          <a:xfrm>
            <a:off x="6172394" y="3853596"/>
            <a:ext cx="854517" cy="584775"/>
          </a:xfrm>
          <a:prstGeom prst="rect">
            <a:avLst/>
          </a:prstGeom>
          <a:noFill/>
        </p:spPr>
        <p:txBody>
          <a:bodyPr wrap="square" rtlCol="0">
            <a:spAutoFit/>
          </a:bodyPr>
          <a:lstStyle/>
          <a:p>
            <a:pPr defTabSz="914280"/>
            <a:r>
              <a:rPr lang="en-CH" sz="3200" dirty="0">
                <a:solidFill>
                  <a:srgbClr val="0F124A"/>
                </a:solidFill>
                <a:latin typeface="Arial"/>
              </a:rPr>
              <a:t>PJ</a:t>
            </a:r>
          </a:p>
        </p:txBody>
      </p:sp>
      <p:sp>
        <p:nvSpPr>
          <p:cNvPr id="19" name="TextBox 18">
            <a:extLst>
              <a:ext uri="{FF2B5EF4-FFF2-40B4-BE49-F238E27FC236}">
                <a16:creationId xmlns:a16="http://schemas.microsoft.com/office/drawing/2014/main" id="{306BBFB7-17EA-DEA0-2310-1939176EC781}"/>
              </a:ext>
            </a:extLst>
          </p:cNvPr>
          <p:cNvSpPr txBox="1"/>
          <p:nvPr/>
        </p:nvSpPr>
        <p:spPr>
          <a:xfrm>
            <a:off x="9158256" y="3853596"/>
            <a:ext cx="854517" cy="584775"/>
          </a:xfrm>
          <a:prstGeom prst="rect">
            <a:avLst/>
          </a:prstGeom>
          <a:noFill/>
        </p:spPr>
        <p:txBody>
          <a:bodyPr wrap="square" rtlCol="0">
            <a:spAutoFit/>
          </a:bodyPr>
          <a:lstStyle/>
          <a:p>
            <a:pPr defTabSz="914280"/>
            <a:r>
              <a:rPr lang="en-CH" sz="3200" dirty="0">
                <a:solidFill>
                  <a:srgbClr val="0F124A"/>
                </a:solidFill>
                <a:latin typeface="Arial"/>
              </a:rPr>
              <a:t>PL</a:t>
            </a:r>
          </a:p>
        </p:txBody>
      </p:sp>
      <p:sp>
        <p:nvSpPr>
          <p:cNvPr id="21" name="TextBox 20">
            <a:extLst>
              <a:ext uri="{FF2B5EF4-FFF2-40B4-BE49-F238E27FC236}">
                <a16:creationId xmlns:a16="http://schemas.microsoft.com/office/drawing/2014/main" id="{DAEAAACF-48B4-2DB7-8F49-E8AF6061D553}"/>
              </a:ext>
            </a:extLst>
          </p:cNvPr>
          <p:cNvSpPr txBox="1"/>
          <p:nvPr/>
        </p:nvSpPr>
        <p:spPr>
          <a:xfrm>
            <a:off x="1986791" y="3410981"/>
            <a:ext cx="8404984"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CH" sz="2400" dirty="0">
                <a:highlight>
                  <a:srgbClr val="00FF00"/>
                </a:highlight>
              </a:rPr>
              <a:t>Total area investigated in 2023/24: </a:t>
            </a:r>
            <a:r>
              <a:rPr lang="en-CH" sz="2400" b="1" dirty="0">
                <a:highlight>
                  <a:srgbClr val="00FF00"/>
                </a:highlight>
              </a:rPr>
              <a:t>585 ha over 4 seasons</a:t>
            </a:r>
            <a:endParaRPr kumimoji="0" lang="en-US" sz="2400" b="1" i="0" u="none" strike="noStrike" kern="1200" cap="none" spc="0" normalizeH="0" baseline="0" noProof="0" dirty="0">
              <a:ln>
                <a:noFill/>
              </a:ln>
              <a:solidFill>
                <a:srgbClr val="FFFF00"/>
              </a:solidFill>
              <a:effectLst/>
              <a:highlight>
                <a:srgbClr val="00FF00"/>
              </a:highlight>
              <a:uLnTx/>
              <a:uFillTx/>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25995757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CH" sz="3200" dirty="0"/>
              <a:t>Environment report in progress: 2 volumes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4" name="Text Placeholder 6">
            <a:extLst>
              <a:ext uri="{FF2B5EF4-FFF2-40B4-BE49-F238E27FC236}">
                <a16:creationId xmlns:a16="http://schemas.microsoft.com/office/drawing/2014/main" id="{3BA6E728-6710-6333-DE4B-EAC7CFF6628F}"/>
              </a:ext>
            </a:extLst>
          </p:cNvPr>
          <p:cNvSpPr txBox="1">
            <a:spLocks/>
          </p:cNvSpPr>
          <p:nvPr/>
        </p:nvSpPr>
        <p:spPr>
          <a:xfrm>
            <a:off x="6695361" y="2024026"/>
            <a:ext cx="5364000" cy="4289592"/>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CH" sz="1867" b="1" i="0" u="sng" strike="noStrike" kern="1200" cap="none" spc="0" normalizeH="0" baseline="0" noProof="0" dirty="0">
                <a:ln>
                  <a:noFill/>
                </a:ln>
                <a:solidFill>
                  <a:srgbClr val="0F124A"/>
                </a:solidFill>
                <a:effectLst/>
                <a:uLnTx/>
                <a:uFillTx/>
                <a:latin typeface="Arial"/>
                <a:ea typeface="+mn-ea"/>
                <a:cs typeface="+mn-cs"/>
              </a:rPr>
              <a:t>Volume: Environmental aspects</a:t>
            </a:r>
          </a:p>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High level descriptions </a:t>
            </a:r>
            <a:r>
              <a:rPr kumimoji="0" lang="en-CH" sz="1867" b="0" i="0" u="none" strike="noStrike" kern="1200" cap="none" spc="0" normalizeH="0" baseline="0" noProof="0" dirty="0">
                <a:ln>
                  <a:noFill/>
                </a:ln>
                <a:solidFill>
                  <a:srgbClr val="0F124A"/>
                </a:solidFill>
                <a:effectLst/>
                <a:uLnTx/>
                <a:uFillTx/>
                <a:latin typeface="Arial"/>
                <a:ea typeface="+mn-ea"/>
                <a:cs typeface="+mn-cs"/>
              </a:rPr>
              <a:t>of all infrastructures, collider and experiment subsystems.</a:t>
            </a:r>
          </a:p>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CH" sz="1867" b="1" i="0" u="sng" strike="noStrike" kern="1200" cap="none" spc="0" normalizeH="0" baseline="0" noProof="0" dirty="0">
                <a:ln>
                  <a:noFill/>
                </a:ln>
                <a:solidFill>
                  <a:srgbClr val="0F124A"/>
                </a:solidFill>
                <a:effectLst/>
                <a:uLnTx/>
                <a:uFillTx/>
                <a:latin typeface="Arial"/>
                <a:ea typeface="+mn-ea"/>
                <a:cs typeface="+mn-cs"/>
              </a:rPr>
              <a:t>Identification of aspects</a:t>
            </a:r>
            <a:r>
              <a:rPr kumimoji="0" lang="en-CH" sz="1867" b="1" i="0" u="none" strike="noStrike" kern="1200" cap="none" spc="0" normalizeH="0" baseline="0" noProof="0" dirty="0">
                <a:ln>
                  <a:noFill/>
                </a:ln>
                <a:solidFill>
                  <a:srgbClr val="0F124A"/>
                </a:solidFill>
                <a:effectLst/>
                <a:uLnTx/>
                <a:uFillTx/>
                <a:latin typeface="Arial"/>
                <a:ea typeface="+mn-ea"/>
                <a:cs typeface="+mn-cs"/>
              </a:rPr>
              <a:t> </a:t>
            </a:r>
            <a:r>
              <a:rPr kumimoji="0" lang="en-CH" sz="1867" b="0" i="0" u="none" strike="noStrike" kern="1200" cap="none" spc="0" normalizeH="0" baseline="0" noProof="0" dirty="0">
                <a:ln>
                  <a:noFill/>
                </a:ln>
                <a:solidFill>
                  <a:srgbClr val="0F124A"/>
                </a:solidFill>
                <a:effectLst/>
                <a:uLnTx/>
                <a:uFillTx/>
                <a:latin typeface="Arial"/>
                <a:ea typeface="+mn-ea"/>
                <a:cs typeface="+mn-cs"/>
              </a:rPr>
              <a:t>that may lead to noteworthy environmental impacts as far as the current level of concepts allow (</a:t>
            </a:r>
            <a:r>
              <a:rPr kumimoji="0" lang="en-CH" sz="1867" b="1" i="0" u="none" strike="noStrike" kern="1200" cap="none" spc="0" normalizeH="0" baseline="0" noProof="0" dirty="0">
                <a:ln>
                  <a:noFill/>
                </a:ln>
                <a:solidFill>
                  <a:srgbClr val="0F124A"/>
                </a:solidFill>
                <a:effectLst/>
                <a:uLnTx/>
                <a:uFillTx/>
                <a:latin typeface="Arial"/>
                <a:ea typeface="+mn-ea"/>
                <a:cs typeface="+mn-cs"/>
              </a:rPr>
              <a:t>prioritisation</a:t>
            </a:r>
            <a:r>
              <a:rPr kumimoji="0" lang="en-CH" sz="1867" b="0" i="0"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GB" sz="1867" b="1" i="0" u="none" strike="noStrike" kern="1200" cap="none" spc="0" normalizeH="0" baseline="0" noProof="0" dirty="0">
                <a:ln>
                  <a:noFill/>
                </a:ln>
                <a:solidFill>
                  <a:srgbClr val="0F124A"/>
                </a:solidFill>
                <a:effectLst/>
                <a:uLnTx/>
                <a:uFillTx/>
                <a:latin typeface="Arial"/>
                <a:ea typeface="+mn-ea"/>
                <a:cs typeface="+mn-cs"/>
              </a:rPr>
              <a:t>F</a:t>
            </a:r>
            <a:r>
              <a:rPr kumimoji="0" lang="en-CH" sz="1867" b="1" i="0" u="none" strike="noStrike" kern="1200" cap="none" spc="0" normalizeH="0" baseline="0" noProof="0" dirty="0" err="1">
                <a:ln>
                  <a:noFill/>
                </a:ln>
                <a:solidFill>
                  <a:srgbClr val="0F124A"/>
                </a:solidFill>
                <a:effectLst/>
                <a:uLnTx/>
                <a:uFillTx/>
                <a:latin typeface="Arial"/>
                <a:ea typeface="+mn-ea"/>
                <a:cs typeface="+mn-cs"/>
              </a:rPr>
              <a:t>unctional</a:t>
            </a:r>
            <a:r>
              <a:rPr kumimoji="0" lang="en-CH" sz="1867" b="1" i="0" u="none" strike="noStrike" kern="1200" cap="none" spc="0" normalizeH="0" baseline="0" noProof="0" dirty="0">
                <a:ln>
                  <a:noFill/>
                </a:ln>
                <a:solidFill>
                  <a:srgbClr val="0F124A"/>
                </a:solidFill>
                <a:effectLst/>
                <a:uLnTx/>
                <a:uFillTx/>
                <a:latin typeface="Arial"/>
                <a:ea typeface="+mn-ea"/>
                <a:cs typeface="+mn-cs"/>
              </a:rPr>
              <a:t> descriptions</a:t>
            </a:r>
            <a:r>
              <a:rPr kumimoji="0" lang="en-CH" sz="1867" b="0" i="0" u="none" strike="noStrike" kern="1200" cap="none" spc="0" normalizeH="0" baseline="0" noProof="0" dirty="0">
                <a:ln>
                  <a:noFill/>
                </a:ln>
                <a:solidFill>
                  <a:srgbClr val="0F124A"/>
                </a:solidFill>
                <a:effectLst/>
                <a:uLnTx/>
                <a:uFillTx/>
                <a:latin typeface="Arial"/>
                <a:ea typeface="+mn-ea"/>
                <a:cs typeface="+mn-cs"/>
              </a:rPr>
              <a:t> of surface sites and needed territorial developments.</a:t>
            </a:r>
          </a:p>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Description of the construction </a:t>
            </a:r>
            <a:r>
              <a:rPr kumimoji="0" lang="en-CH" sz="1867" b="0" i="0" u="none" strike="noStrike" kern="1200" cap="none" spc="0" normalizeH="0" baseline="0" noProof="0" dirty="0">
                <a:ln>
                  <a:noFill/>
                </a:ln>
                <a:solidFill>
                  <a:srgbClr val="0F124A"/>
                </a:solidFill>
                <a:effectLst/>
                <a:uLnTx/>
                <a:uFillTx/>
                <a:latin typeface="Arial"/>
                <a:ea typeface="+mn-ea"/>
                <a:cs typeface="+mn-cs"/>
              </a:rPr>
              <a:t>activities.</a:t>
            </a:r>
          </a:p>
          <a:p>
            <a:pPr marL="0" marR="0" lvl="0" indent="0" algn="l" defTabSz="914377" rtl="0" eaLnBrk="1" fontAlgn="auto" latinLnBrk="0" hangingPunct="1">
              <a:lnSpc>
                <a:spcPct val="100000"/>
              </a:lnSpc>
              <a:spcBef>
                <a:spcPts val="800"/>
              </a:spcBef>
              <a:spcAft>
                <a:spcPts val="80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Description of the installation </a:t>
            </a:r>
            <a:r>
              <a:rPr kumimoji="0" lang="en-CH" sz="1867" b="0" i="0" u="none" strike="noStrike" kern="1200" cap="none" spc="0" normalizeH="0" baseline="0" noProof="0" dirty="0">
                <a:ln>
                  <a:noFill/>
                </a:ln>
                <a:solidFill>
                  <a:srgbClr val="0F124A"/>
                </a:solidFill>
                <a:effectLst/>
                <a:uLnTx/>
                <a:uFillTx/>
                <a:latin typeface="Arial"/>
                <a:ea typeface="+mn-ea"/>
                <a:cs typeface="+mn-cs"/>
              </a:rPr>
              <a:t>activities.</a:t>
            </a:r>
          </a:p>
        </p:txBody>
      </p:sp>
      <p:sp>
        <p:nvSpPr>
          <p:cNvPr id="25" name="Text Placeholder 7">
            <a:extLst>
              <a:ext uri="{FF2B5EF4-FFF2-40B4-BE49-F238E27FC236}">
                <a16:creationId xmlns:a16="http://schemas.microsoft.com/office/drawing/2014/main" id="{3FF0C551-F759-D723-82F0-E6CEE291F228}"/>
              </a:ext>
            </a:extLst>
          </p:cNvPr>
          <p:cNvSpPr txBox="1">
            <a:spLocks/>
          </p:cNvSpPr>
          <p:nvPr/>
        </p:nvSpPr>
        <p:spPr>
          <a:xfrm>
            <a:off x="277905" y="2073516"/>
            <a:ext cx="5760640" cy="4289592"/>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ts val="1851"/>
              </a:lnSpc>
              <a:spcBef>
                <a:spcPts val="800"/>
              </a:spcBef>
              <a:spcAft>
                <a:spcPts val="800"/>
              </a:spcAft>
              <a:buClrTx/>
              <a:buSzTx/>
              <a:buFont typeface="Arial" panose="020B0604020202020204" pitchFamily="34" charset="0"/>
              <a:buNone/>
              <a:tabLst/>
              <a:defRPr/>
            </a:pPr>
            <a:r>
              <a:rPr kumimoji="0" lang="en-CH" sz="1867" b="1" i="0" u="sng" strike="noStrike" kern="1200" cap="none" spc="0" normalizeH="0" baseline="0" noProof="0" dirty="0">
                <a:ln>
                  <a:noFill/>
                </a:ln>
                <a:solidFill>
                  <a:srgbClr val="0F124A"/>
                </a:solidFill>
                <a:effectLst/>
                <a:uLnTx/>
                <a:uFillTx/>
                <a:latin typeface="Arial"/>
                <a:ea typeface="+mn-ea"/>
                <a:cs typeface="+mn-cs"/>
              </a:rPr>
              <a:t>Volume: Environmental initial state</a:t>
            </a:r>
          </a:p>
          <a:p>
            <a:pPr lvl="0">
              <a:spcBef>
                <a:spcPts val="800"/>
              </a:spcBef>
              <a:spcAft>
                <a:spcPts val="800"/>
              </a:spcAft>
              <a:defRPr/>
            </a:pPr>
            <a:r>
              <a:rPr lang="en-CH" dirty="0">
                <a:solidFill>
                  <a:srgbClr val="0F124A"/>
                </a:solidFill>
                <a:latin typeface="Arial"/>
              </a:rPr>
              <a:t>Environmental analysis </a:t>
            </a:r>
            <a:r>
              <a:rPr lang="en-CH" b="0" dirty="0">
                <a:solidFill>
                  <a:srgbClr val="0F124A"/>
                </a:solidFill>
                <a:latin typeface="Arial"/>
              </a:rPr>
              <a:t>of perimeter:</a:t>
            </a:r>
          </a:p>
          <a:p>
            <a:pPr marL="380990" lvl="0" indent="-380990">
              <a:spcBef>
                <a:spcPts val="800"/>
              </a:spcBef>
              <a:spcAft>
                <a:spcPts val="800"/>
              </a:spcAft>
              <a:buFont typeface="Arial" panose="020B0604020202020204" pitchFamily="34" charset="0"/>
              <a:buChar char="•"/>
              <a:defRPr/>
            </a:pPr>
            <a:r>
              <a:rPr lang="en-CH" b="0" dirty="0">
                <a:solidFill>
                  <a:srgbClr val="0F124A"/>
                </a:solidFill>
                <a:latin typeface="Arial"/>
              </a:rPr>
              <a:t>Climate, air, water, soil, geology, biodiversity, habitats, urbanism, mobility, economic activities, patrimony (cultural, architectural, </a:t>
            </a:r>
            <a:r>
              <a:rPr lang="en-CH" b="0" dirty="0" err="1">
                <a:solidFill>
                  <a:srgbClr val="0F124A"/>
                </a:solidFill>
                <a:latin typeface="Arial"/>
              </a:rPr>
              <a:t>archeological</a:t>
            </a:r>
            <a:r>
              <a:rPr lang="en-CH" b="0" dirty="0">
                <a:solidFill>
                  <a:srgbClr val="0F124A"/>
                </a:solidFill>
                <a:latin typeface="Arial"/>
              </a:rPr>
              <a:t>, natural), landscape, noise, vibration, artificial light pollution, radiation, natural risks, technical risks, potentially conflicting and synergetic projects.</a:t>
            </a:r>
          </a:p>
          <a:p>
            <a:pPr marL="380990" lvl="0" indent="-380990">
              <a:spcBef>
                <a:spcPts val="800"/>
              </a:spcBef>
              <a:spcAft>
                <a:spcPts val="800"/>
              </a:spcAft>
              <a:buFont typeface="Arial" panose="020B0604020202020204" pitchFamily="34" charset="0"/>
              <a:buChar char="•"/>
              <a:defRPr/>
            </a:pPr>
            <a:r>
              <a:rPr lang="en-CH" dirty="0">
                <a:solidFill>
                  <a:srgbClr val="0F124A"/>
                </a:solidFill>
                <a:latin typeface="Arial"/>
              </a:rPr>
              <a:t>Evolution of the territory without FCC</a:t>
            </a:r>
            <a:r>
              <a:rPr lang="en-CH" b="0" dirty="0">
                <a:solidFill>
                  <a:srgbClr val="0F124A"/>
                </a:solidFill>
                <a:latin typeface="Arial"/>
              </a:rPr>
              <a:t>.</a:t>
            </a:r>
          </a:p>
          <a:p>
            <a:pPr marL="0" marR="0" lvl="0" indent="0" algn="l" defTabSz="914377" rtl="0" eaLnBrk="1" fontAlgn="auto" latinLnBrk="0" hangingPunct="1">
              <a:lnSpc>
                <a:spcPts val="1851"/>
              </a:lnSpc>
              <a:spcBef>
                <a:spcPts val="800"/>
              </a:spcBef>
              <a:spcAft>
                <a:spcPts val="800"/>
              </a:spcAft>
              <a:buClrTx/>
              <a:buSzTx/>
              <a:buFont typeface="Arial" panose="020B0604020202020204" pitchFamily="34" charset="0"/>
              <a:buNone/>
              <a:tabLst/>
              <a:defRPr/>
            </a:pPr>
            <a:r>
              <a:rPr kumimoji="0" lang="en-CH" sz="1867" b="0" i="0" u="none" strike="noStrike" kern="1200" cap="none" spc="0" normalizeH="0" baseline="0" noProof="0" dirty="0">
                <a:ln>
                  <a:noFill/>
                </a:ln>
                <a:solidFill>
                  <a:srgbClr val="0F124A"/>
                </a:solidFill>
                <a:effectLst/>
                <a:uLnTx/>
                <a:uFillTx/>
                <a:latin typeface="Arial"/>
                <a:ea typeface="+mn-ea"/>
                <a:cs typeface="+mn-cs"/>
              </a:rPr>
              <a:t>Non-technical presentation of </a:t>
            </a:r>
            <a:r>
              <a:rPr kumimoji="0" lang="en-CH" sz="1867" b="1" i="0" u="none" strike="noStrike" kern="1200" cap="none" spc="0" normalizeH="0" baseline="0" noProof="0" dirty="0">
                <a:ln>
                  <a:noFill/>
                </a:ln>
                <a:solidFill>
                  <a:srgbClr val="0F124A"/>
                </a:solidFill>
                <a:effectLst/>
                <a:uLnTx/>
                <a:uFillTx/>
                <a:latin typeface="Arial"/>
                <a:ea typeface="+mn-ea"/>
                <a:cs typeface="+mn-cs"/>
              </a:rPr>
              <a:t>the FCC motivation</a:t>
            </a:r>
            <a:r>
              <a:rPr kumimoji="0" lang="en-CH" sz="1867" b="0" i="0" u="none" strike="noStrike" kern="1200" cap="none" spc="0" normalizeH="0" baseline="0" noProof="0" dirty="0">
                <a:ln>
                  <a:noFill/>
                </a:ln>
                <a:solidFill>
                  <a:srgbClr val="0F124A"/>
                </a:solidFill>
                <a:effectLst/>
                <a:uLnTx/>
                <a:uFillTx/>
                <a:latin typeface="Arial"/>
                <a:ea typeface="+mn-ea"/>
                <a:cs typeface="+mn-cs"/>
              </a:rPr>
              <a:t>, study and a potential project.</a:t>
            </a:r>
          </a:p>
          <a:p>
            <a:pPr marL="0" marR="0" lvl="0" indent="0" algn="l" defTabSz="914377" rtl="0" eaLnBrk="1" fontAlgn="auto" latinLnBrk="0" hangingPunct="1">
              <a:lnSpc>
                <a:spcPts val="1851"/>
              </a:lnSpc>
              <a:spcBef>
                <a:spcPts val="800"/>
              </a:spcBef>
              <a:spcAft>
                <a:spcPts val="800"/>
              </a:spcAft>
              <a:buClrTx/>
              <a:buSzTx/>
              <a:buFont typeface="Arial" panose="020B0604020202020204" pitchFamily="34" charset="0"/>
              <a:buNone/>
              <a:tabLst/>
              <a:defRPr/>
            </a:pPr>
            <a:endParaRPr kumimoji="0" lang="en-CH" sz="1867"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377" rtl="0" eaLnBrk="1" fontAlgn="auto" latinLnBrk="0" hangingPunct="1">
              <a:lnSpc>
                <a:spcPts val="1851"/>
              </a:lnSpc>
              <a:spcBef>
                <a:spcPts val="800"/>
              </a:spcBef>
              <a:spcAft>
                <a:spcPts val="800"/>
              </a:spcAft>
              <a:buClrTx/>
              <a:buSzTx/>
              <a:buFont typeface="Arial" panose="020B0604020202020204" pitchFamily="34" charset="0"/>
              <a:buNone/>
              <a:tabLst/>
              <a:defRPr/>
            </a:pPr>
            <a:endParaRPr kumimoji="0" lang="en-CH" sz="1867" b="1" i="0" u="none" strike="noStrike" kern="1200" cap="none" spc="0" normalizeH="0" baseline="0" noProof="0" dirty="0">
              <a:ln>
                <a:noFill/>
              </a:ln>
              <a:solidFill>
                <a:srgbClr val="0F124A"/>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78D33C85-7D64-0044-0E9E-9B8609B8E0A9}"/>
              </a:ext>
            </a:extLst>
          </p:cNvPr>
          <p:cNvSpPr/>
          <p:nvPr/>
        </p:nvSpPr>
        <p:spPr>
          <a:xfrm>
            <a:off x="335820" y="1049281"/>
            <a:ext cx="11580105" cy="642376"/>
          </a:xfrm>
          <a:prstGeom prst="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280" eaLnBrk="1" fontAlgn="auto" latinLnBrk="0" hangingPunct="1">
              <a:lnSpc>
                <a:spcPct val="100000"/>
              </a:lnSpc>
              <a:spcBef>
                <a:spcPts val="0"/>
              </a:spcBef>
              <a:spcAft>
                <a:spcPts val="0"/>
              </a:spcAft>
              <a:buClrTx/>
              <a:buSzTx/>
              <a:buFontTx/>
              <a:buNone/>
              <a:tabLst/>
              <a:defRPr/>
            </a:pPr>
            <a:r>
              <a:rPr kumimoji="0" lang="en-CH" sz="2000" b="1" i="0" u="none" strike="noStrike" kern="0" cap="none" spc="0" normalizeH="0" baseline="0" noProof="0" dirty="0">
                <a:ln>
                  <a:noFill/>
                </a:ln>
                <a:solidFill>
                  <a:srgbClr val="FFFFFF"/>
                </a:solidFill>
                <a:effectLst/>
                <a:uLnTx/>
                <a:uFillTx/>
                <a:latin typeface="Arial"/>
                <a:ea typeface="+mn-ea"/>
                <a:cs typeface="+mn-cs"/>
              </a:rPr>
              <a:t>Non-technical presentation of the FCC </a:t>
            </a:r>
            <a:r>
              <a:rPr kumimoji="0" lang="en-CH" sz="2000" b="0" i="0" u="none" strike="noStrike" kern="0" cap="none" spc="0" normalizeH="0" baseline="0" noProof="0" dirty="0">
                <a:ln>
                  <a:noFill/>
                </a:ln>
                <a:solidFill>
                  <a:srgbClr val="FFFFFF"/>
                </a:solidFill>
                <a:effectLst/>
                <a:uLnTx/>
                <a:uFillTx/>
                <a:latin typeface="Arial"/>
                <a:ea typeface="+mn-ea"/>
                <a:cs typeface="+mn-cs"/>
              </a:rPr>
              <a:t>and the environment it would be embedded in.</a:t>
            </a:r>
            <a:br>
              <a:rPr kumimoji="0" lang="en-CH" sz="2000" b="0" i="0" u="none" strike="noStrike" kern="0" cap="none" spc="0" normalizeH="0" baseline="0" noProof="0" dirty="0">
                <a:ln>
                  <a:noFill/>
                </a:ln>
                <a:solidFill>
                  <a:srgbClr val="FFFFFF"/>
                </a:solidFill>
                <a:effectLst/>
                <a:uLnTx/>
                <a:uFillTx/>
                <a:latin typeface="Arial"/>
                <a:ea typeface="+mn-ea"/>
                <a:cs typeface="+mn-cs"/>
              </a:rPr>
            </a:br>
            <a:r>
              <a:rPr kumimoji="0" lang="en-CH" sz="2000" b="0" i="0" u="none" strike="noStrike" kern="0" cap="none" spc="0" normalizeH="0" baseline="0" noProof="0" dirty="0">
                <a:ln>
                  <a:noFill/>
                </a:ln>
                <a:solidFill>
                  <a:srgbClr val="FFFFFF"/>
                </a:solidFill>
                <a:effectLst/>
                <a:uLnTx/>
                <a:uFillTx/>
                <a:latin typeface="Arial"/>
                <a:ea typeface="+mn-ea"/>
                <a:cs typeface="+mn-cs"/>
              </a:rPr>
              <a:t>In </a:t>
            </a:r>
            <a:r>
              <a:rPr kumimoji="0" lang="en-GB" sz="2000" b="0" i="0" u="none" strike="noStrike" kern="0" cap="none" spc="0" normalizeH="0" baseline="0" noProof="0" dirty="0">
                <a:ln>
                  <a:noFill/>
                </a:ln>
                <a:solidFill>
                  <a:srgbClr val="FFFFFF"/>
                </a:solidFill>
                <a:effectLst/>
                <a:uLnTx/>
                <a:uFillTx/>
                <a:latin typeface="Arial"/>
                <a:ea typeface="+mn-ea"/>
                <a:cs typeface="+mn-cs"/>
              </a:rPr>
              <a:t>f</a:t>
            </a:r>
            <a:r>
              <a:rPr kumimoji="0" lang="en-CH" sz="2000" b="0" i="0" u="none" strike="noStrike" kern="0" cap="none" spc="0" normalizeH="0" baseline="0" noProof="0" dirty="0">
                <a:ln>
                  <a:noFill/>
                </a:ln>
                <a:solidFill>
                  <a:srgbClr val="FFFFFF"/>
                </a:solidFill>
                <a:effectLst/>
                <a:uLnTx/>
                <a:uFillTx/>
                <a:latin typeface="Arial"/>
                <a:ea typeface="+mn-ea"/>
                <a:cs typeface="+mn-cs"/>
              </a:rPr>
              <a:t>rench </a:t>
            </a:r>
            <a:r>
              <a:rPr kumimoji="0" lang="en-CH" sz="2000" b="1" i="0" u="none" strike="noStrike" kern="0" cap="none" spc="0" normalizeH="0" baseline="0" noProof="0" dirty="0">
                <a:ln>
                  <a:noFill/>
                </a:ln>
                <a:solidFill>
                  <a:srgbClr val="FFFFFF"/>
                </a:solidFill>
                <a:effectLst/>
                <a:uLnTx/>
                <a:uFillTx/>
                <a:latin typeface="Arial"/>
                <a:ea typeface="+mn-ea"/>
                <a:cs typeface="+mn-cs"/>
              </a:rPr>
              <a:t>for administrative services, the public and as basis for pre-project phase activities</a:t>
            </a:r>
            <a:r>
              <a:rPr kumimoji="0" lang="en-CH" sz="2000" b="0" i="0" u="none" strike="noStrike" kern="0" cap="none" spc="0" normalizeH="0" baseline="0" noProof="0" dirty="0">
                <a:ln>
                  <a:noFill/>
                </a:ln>
                <a:solidFill>
                  <a:srgbClr val="FFFFFF"/>
                </a:solidFill>
                <a:effectLst/>
                <a:uLnTx/>
                <a:uFillTx/>
                <a:latin typeface="Arial"/>
                <a:ea typeface="+mn-ea"/>
                <a:cs typeface="+mn-cs"/>
              </a:rPr>
              <a:t>.</a:t>
            </a:r>
          </a:p>
        </p:txBody>
      </p:sp>
      <p:sp>
        <p:nvSpPr>
          <p:cNvPr id="27" name="Rectangle 26">
            <a:extLst>
              <a:ext uri="{FF2B5EF4-FFF2-40B4-BE49-F238E27FC236}">
                <a16:creationId xmlns:a16="http://schemas.microsoft.com/office/drawing/2014/main" id="{85A9A99F-8D96-C505-3F02-4ADDAA0FB696}"/>
              </a:ext>
            </a:extLst>
          </p:cNvPr>
          <p:cNvSpPr/>
          <p:nvPr/>
        </p:nvSpPr>
        <p:spPr>
          <a:xfrm>
            <a:off x="381085" y="5731911"/>
            <a:ext cx="5421589" cy="864096"/>
          </a:xfrm>
          <a:prstGeom prst="rect">
            <a:avLst/>
          </a:prstGeom>
          <a:solidFill>
            <a:srgbClr val="40C245"/>
          </a:solidFill>
          <a:ln w="12700" cap="flat" cmpd="sng" algn="ctr">
            <a:solidFill>
              <a:srgbClr val="40C245">
                <a:lumMod val="50000"/>
              </a:srgbClr>
            </a:solidFill>
            <a:prstDash val="solid"/>
            <a:miter lim="800000"/>
          </a:ln>
          <a:effectLst/>
        </p:spPr>
        <p:txBody>
          <a:bodyPr rtlCol="0" anchor="ctr"/>
          <a:lstStyle/>
          <a:p>
            <a:pPr marL="0" marR="0" lvl="0" indent="0" algn="ctr" defTabSz="914280" eaLnBrk="1" fontAlgn="auto" latinLnBrk="0" hangingPunct="1">
              <a:lnSpc>
                <a:spcPct val="100000"/>
              </a:lnSpc>
              <a:spcBef>
                <a:spcPts val="0"/>
              </a:spcBef>
              <a:spcAft>
                <a:spcPts val="0"/>
              </a:spcAft>
              <a:buClrTx/>
              <a:buSzTx/>
              <a:buFontTx/>
              <a:buNone/>
              <a:tabLst/>
              <a:defRPr/>
            </a:pPr>
            <a:r>
              <a:rPr kumimoji="0" lang="en-CH" sz="1800" b="1" i="0" u="none" strike="noStrike" kern="0" cap="none" spc="0" normalizeH="0" baseline="0" noProof="0" dirty="0">
                <a:ln>
                  <a:noFill/>
                </a:ln>
                <a:solidFill>
                  <a:srgbClr val="FFFFFF"/>
                </a:solidFill>
                <a:effectLst/>
                <a:uLnTx/>
                <a:uFillTx/>
                <a:latin typeface="Arial"/>
                <a:ea typeface="+mn-ea"/>
                <a:cs typeface="+mn-cs"/>
              </a:rPr>
              <a:t>Environmental strategy and guiding principles </a:t>
            </a:r>
            <a:r>
              <a:rPr kumimoji="0" lang="en-CH" sz="1800" b="0" i="0" u="none" strike="noStrike" kern="0" cap="none" spc="0" normalizeH="0" baseline="0" noProof="0" dirty="0">
                <a:ln>
                  <a:noFill/>
                </a:ln>
                <a:solidFill>
                  <a:srgbClr val="FFFFFF"/>
                </a:solidFill>
                <a:effectLst/>
                <a:uLnTx/>
                <a:uFillTx/>
                <a:latin typeface="Arial"/>
                <a:ea typeface="+mn-ea"/>
                <a:cs typeface="+mn-cs"/>
              </a:rPr>
              <a:t>for Ecodesign to be considered by infrastructure and equipment designers in pre-TDR phase. </a:t>
            </a:r>
          </a:p>
        </p:txBody>
      </p:sp>
    </p:spTree>
    <p:extLst>
      <p:ext uri="{BB962C8B-B14F-4D97-AF65-F5344CB8AC3E}">
        <p14:creationId xmlns:p14="http://schemas.microsoft.com/office/powerpoint/2010/main" val="51222750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First series of site investigations</a:t>
            </a:r>
            <a:endParaRPr lang="en-GB" altLang="en-GB" dirty="0"/>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9175" y="777731"/>
            <a:ext cx="6461323" cy="6043237"/>
          </a:xfrm>
          <a:prstGeom prst="rect">
            <a:avLst/>
          </a:prstGeom>
        </p:spPr>
      </p:pic>
      <p:pic>
        <p:nvPicPr>
          <p:cNvPr id="3" name="Picture 2">
            <a:extLst>
              <a:ext uri="{FF2B5EF4-FFF2-40B4-BE49-F238E27FC236}">
                <a16:creationId xmlns:a16="http://schemas.microsoft.com/office/drawing/2014/main" id="{3BC15F3F-83B0-92B7-BD4D-6B6A422F14F5}"/>
              </a:ext>
            </a:extLst>
          </p:cNvPr>
          <p:cNvPicPr>
            <a:picLocks noChangeAspect="1"/>
          </p:cNvPicPr>
          <p:nvPr/>
        </p:nvPicPr>
        <p:blipFill rotWithShape="1">
          <a:blip r:embed="rId5"/>
          <a:srcRect l="1133" t="9786" r="557" b="20529"/>
          <a:stretch/>
        </p:blipFill>
        <p:spPr>
          <a:xfrm>
            <a:off x="5475758" y="5406503"/>
            <a:ext cx="6716242" cy="1414465"/>
          </a:xfrm>
          <a:prstGeom prst="rect">
            <a:avLst/>
          </a:prstGeom>
          <a:ln w="12700">
            <a:solidFill>
              <a:schemeClr val="tx1"/>
            </a:solidFill>
          </a:ln>
        </p:spPr>
      </p:pic>
      <p:sp>
        <p:nvSpPr>
          <p:cNvPr id="7" name="TextBox 6">
            <a:extLst>
              <a:ext uri="{FF2B5EF4-FFF2-40B4-BE49-F238E27FC236}">
                <a16:creationId xmlns:a16="http://schemas.microsoft.com/office/drawing/2014/main" id="{0DB1EE93-8F0A-1978-3604-C0AA1534C581}"/>
              </a:ext>
            </a:extLst>
          </p:cNvPr>
          <p:cNvSpPr txBox="1"/>
          <p:nvPr/>
        </p:nvSpPr>
        <p:spPr>
          <a:xfrm>
            <a:off x="6628545" y="912201"/>
            <a:ext cx="5496339" cy="1985159"/>
          </a:xfrm>
          <a:prstGeom prst="rect">
            <a:avLst/>
          </a:prstGeom>
          <a:noFill/>
        </p:spPr>
        <p:txBody>
          <a:bodyPr wrap="square" rtlCol="0">
            <a:spAutoFit/>
          </a:bodyPr>
          <a:lstStyle/>
          <a:p>
            <a:pPr marR="0" lvl="0" algn="l" defTabSz="457200" rtl="0" eaLnBrk="1" fontAlgn="auto" latinLnBrk="0" hangingPunct="1">
              <a:spcBef>
                <a:spcPts val="0"/>
              </a:spcBef>
              <a:spcAft>
                <a:spcPts val="600"/>
              </a:spcAft>
              <a:buClrTx/>
              <a:buSzTx/>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endParaRPr lang="en-GB" sz="2400" b="1" dirty="0">
              <a:solidFill>
                <a:srgbClr val="0C377B"/>
              </a:solidFill>
              <a:latin typeface="Arial"/>
              <a:sym typeface="Wingdings" panose="05000000000000000000" pitchFamily="2" charset="2"/>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000" b="0" dirty="0">
                <a:solidFill>
                  <a:srgbClr val="0C377B"/>
                </a:solidFill>
              </a:rPr>
              <a:t>Molasse layer vs moraines/</a:t>
            </a:r>
            <a:r>
              <a:rPr lang="fr-FR" sz="2000" b="0" dirty="0" err="1">
                <a:solidFill>
                  <a:srgbClr val="0C377B"/>
                </a:solidFill>
              </a:rPr>
              <a:t>limestone</a:t>
            </a:r>
            <a:endParaRPr lang="fr-FR" sz="2000" dirty="0">
              <a:solidFill>
                <a:srgbClr val="0C377B"/>
              </a:solidFill>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000" b="0" dirty="0">
                <a:solidFill>
                  <a:srgbClr val="0C377B"/>
                </a:solidFill>
              </a:rPr>
              <a:t>~30 </a:t>
            </a:r>
            <a:r>
              <a:rPr lang="fr-FR" sz="2000" b="0" dirty="0" err="1">
                <a:solidFill>
                  <a:srgbClr val="0C377B"/>
                </a:solidFill>
              </a:rPr>
              <a:t>drillings</a:t>
            </a:r>
            <a:r>
              <a:rPr lang="fr-FR" sz="2000" b="0" dirty="0">
                <a:solidFill>
                  <a:srgbClr val="0C377B"/>
                </a:solidFill>
              </a:rPr>
              <a:t> and ~100 km </a:t>
            </a:r>
            <a:r>
              <a:rPr lang="fr-FR" sz="2000" b="0" dirty="0" err="1">
                <a:solidFill>
                  <a:srgbClr val="0C377B"/>
                </a:solidFill>
              </a:rPr>
              <a:t>seismic</a:t>
            </a:r>
            <a:r>
              <a:rPr lang="fr-FR" sz="2000" b="0" dirty="0">
                <a:solidFill>
                  <a:srgbClr val="0C377B"/>
                </a:solidFill>
              </a:rPr>
              <a:t> </a:t>
            </a:r>
            <a:r>
              <a:rPr lang="fr-FR" sz="2000" b="0" dirty="0" err="1">
                <a:solidFill>
                  <a:srgbClr val="0C377B"/>
                </a:solidFill>
              </a:rPr>
              <a:t>lines</a:t>
            </a:r>
            <a:endParaRPr lang="fr-FR" sz="2000" b="0" dirty="0">
              <a:solidFill>
                <a:srgbClr val="0C377B"/>
              </a:solidFill>
            </a:endParaRPr>
          </a:p>
          <a:p>
            <a:pPr marR="0" lvl="0" algn="l" defTabSz="457200" rtl="0" eaLnBrk="1" fontAlgn="auto" latinLnBrk="0" hangingPunct="1">
              <a:spcBef>
                <a:spcPts val="0"/>
              </a:spcBef>
              <a:spcAft>
                <a:spcPts val="600"/>
              </a:spcAft>
              <a:buClrTx/>
              <a:buSzTx/>
              <a:tabLst/>
              <a:defRPr/>
            </a:pPr>
            <a:r>
              <a:rPr kumimoji="0" lang="fr-FR" sz="2000" b="1" i="0" u="none" strike="noStrike" kern="1200" cap="none" spc="0" normalizeH="0" baseline="0" noProof="0" dirty="0">
                <a:ln>
                  <a:noFill/>
                </a:ln>
                <a:solidFill>
                  <a:schemeClr val="accent5"/>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chemeClr val="accent5"/>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10083361" y="4921104"/>
            <a:ext cx="1786467" cy="471539"/>
          </a:xfrm>
          <a:prstGeom prst="rect">
            <a:avLst/>
          </a:prstGeom>
          <a:noFill/>
        </p:spPr>
        <p:txBody>
          <a:bodyPr wrap="square" rtlCol="0">
            <a:spAutoFit/>
          </a:bodyPr>
          <a:lstStyle/>
          <a:p>
            <a:pPr algn="l">
              <a:lnSpc>
                <a:spcPts val="3700"/>
              </a:lnSpc>
            </a:pPr>
            <a:r>
              <a:rPr lang="en-US" sz="800" dirty="0">
                <a:solidFill>
                  <a:srgbClr val="0C377B"/>
                </a:solidFill>
              </a:rPr>
              <a:t>Drilling works on the lake</a:t>
            </a:r>
            <a:endParaRPr lang="en-GB" sz="800" dirty="0">
              <a:solidFill>
                <a:srgbClr val="0C377B"/>
              </a:solidFill>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6"/>
          <a:stretch>
            <a:fillRect/>
          </a:stretch>
        </p:blipFill>
        <p:spPr>
          <a:xfrm>
            <a:off x="6669070" y="3245885"/>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7"/>
          <a:stretch>
            <a:fillRect/>
          </a:stretch>
        </p:blipFill>
        <p:spPr>
          <a:xfrm>
            <a:off x="9517156" y="3227802"/>
            <a:ext cx="2536009" cy="1972238"/>
          </a:xfrm>
          <a:prstGeom prst="rect">
            <a:avLst/>
          </a:prstGeom>
        </p:spPr>
      </p:pic>
    </p:spTree>
    <p:extLst>
      <p:ext uri="{BB962C8B-B14F-4D97-AF65-F5344CB8AC3E}">
        <p14:creationId xmlns:p14="http://schemas.microsoft.com/office/powerpoint/2010/main" val="6762406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Start of site investigations – field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wor</a:t>
            </a:r>
            <a:r>
              <a:rPr lang="en-US" dirty="0"/>
              <a:t>k ongoing</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ZoneTexte 12">
            <a:extLst>
              <a:ext uri="{FF2B5EF4-FFF2-40B4-BE49-F238E27FC236}">
                <a16:creationId xmlns:a16="http://schemas.microsoft.com/office/drawing/2014/main" id="{7BFA706E-EA33-0672-56A0-EB31D9A16C0A}"/>
              </a:ext>
            </a:extLst>
          </p:cNvPr>
          <p:cNvSpPr txBox="1"/>
          <p:nvPr/>
        </p:nvSpPr>
        <p:spPr>
          <a:xfrm>
            <a:off x="325537" y="1262153"/>
            <a:ext cx="2836418" cy="1446550"/>
          </a:xfrm>
          <a:prstGeom prst="rect">
            <a:avLst/>
          </a:prstGeom>
          <a:noFill/>
        </p:spPr>
        <p:txBody>
          <a:bodyPr wrap="square" rtlCol="0">
            <a:spAutoFit/>
          </a:bodyPr>
          <a:lstStyle/>
          <a:p>
            <a:r>
              <a:rPr lang="en-GB" sz="1400" b="1" u="sng" dirty="0"/>
              <a:t>Seismic line SL_USSES_02 :</a:t>
            </a:r>
          </a:p>
          <a:p>
            <a:r>
              <a:rPr lang="en-GB" sz="1400" dirty="0">
                <a:highlight>
                  <a:srgbClr val="00FF00"/>
                </a:highlight>
              </a:rPr>
              <a:t>Acquisition date : 01/10/2024</a:t>
            </a:r>
          </a:p>
          <a:p>
            <a:r>
              <a:rPr lang="en-GB" sz="1200" dirty="0"/>
              <a:t>Length : 480 meters</a:t>
            </a:r>
          </a:p>
          <a:p>
            <a:r>
              <a:rPr lang="en-GB" sz="1200" dirty="0"/>
              <a:t>Method(s) : Explosive and Seismic gun</a:t>
            </a:r>
          </a:p>
          <a:p>
            <a:r>
              <a:rPr lang="en-GB" sz="1200" dirty="0"/>
              <a:t>Geophones : 96 units (5 meters of spacing)</a:t>
            </a:r>
          </a:p>
          <a:p>
            <a:r>
              <a:rPr lang="en-GB" sz="1200" dirty="0"/>
              <a:t>Shot points : 13 shot points in total </a:t>
            </a:r>
          </a:p>
          <a:p>
            <a:endParaRPr lang="en-GB" sz="1200" dirty="0"/>
          </a:p>
        </p:txBody>
      </p:sp>
      <p:sp>
        <p:nvSpPr>
          <p:cNvPr id="15" name="ZoneTexte 15">
            <a:extLst>
              <a:ext uri="{FF2B5EF4-FFF2-40B4-BE49-F238E27FC236}">
                <a16:creationId xmlns:a16="http://schemas.microsoft.com/office/drawing/2014/main" id="{C6491088-6E38-CE23-726E-64401FA6E418}"/>
              </a:ext>
            </a:extLst>
          </p:cNvPr>
          <p:cNvSpPr txBox="1"/>
          <p:nvPr/>
        </p:nvSpPr>
        <p:spPr>
          <a:xfrm>
            <a:off x="3606812" y="1274230"/>
            <a:ext cx="2836418" cy="1261884"/>
          </a:xfrm>
          <a:prstGeom prst="rect">
            <a:avLst/>
          </a:prstGeom>
          <a:noFill/>
        </p:spPr>
        <p:txBody>
          <a:bodyPr wrap="square" rtlCol="0">
            <a:spAutoFit/>
          </a:bodyPr>
          <a:lstStyle/>
          <a:p>
            <a:r>
              <a:rPr lang="en-GB" sz="1400" b="1" u="sng" dirty="0"/>
              <a:t>Seismic line SL_USSES_01 :</a:t>
            </a:r>
          </a:p>
          <a:p>
            <a:r>
              <a:rPr lang="en-GB" sz="1400" dirty="0">
                <a:highlight>
                  <a:srgbClr val="00FF00"/>
                </a:highlight>
              </a:rPr>
              <a:t>Acquisition date : 02/10/2024</a:t>
            </a:r>
          </a:p>
          <a:p>
            <a:r>
              <a:rPr lang="en-GB" sz="1200" dirty="0"/>
              <a:t>Length : 300 meters</a:t>
            </a:r>
          </a:p>
          <a:p>
            <a:r>
              <a:rPr lang="en-GB" sz="1200" dirty="0"/>
              <a:t>Method(s) : Weight drop</a:t>
            </a:r>
          </a:p>
          <a:p>
            <a:r>
              <a:rPr lang="en-GB" sz="1200" dirty="0"/>
              <a:t>Geophones : 60 units (5 meters of spacing)</a:t>
            </a:r>
          </a:p>
          <a:p>
            <a:r>
              <a:rPr lang="en-GB" sz="1200" dirty="0"/>
              <a:t>Shot points : 15 shot points in total</a:t>
            </a:r>
          </a:p>
        </p:txBody>
      </p:sp>
      <p:sp>
        <p:nvSpPr>
          <p:cNvPr id="16" name="ZoneTexte 16">
            <a:extLst>
              <a:ext uri="{FF2B5EF4-FFF2-40B4-BE49-F238E27FC236}">
                <a16:creationId xmlns:a16="http://schemas.microsoft.com/office/drawing/2014/main" id="{44AC5FD6-7EAB-D464-AC46-C4C7B9E40766}"/>
              </a:ext>
            </a:extLst>
          </p:cNvPr>
          <p:cNvSpPr txBox="1"/>
          <p:nvPr/>
        </p:nvSpPr>
        <p:spPr>
          <a:xfrm>
            <a:off x="325537" y="891483"/>
            <a:ext cx="2065867" cy="369332"/>
          </a:xfrm>
          <a:prstGeom prst="rect">
            <a:avLst/>
          </a:prstGeom>
          <a:noFill/>
        </p:spPr>
        <p:txBody>
          <a:bodyPr wrap="square" rtlCol="0">
            <a:spAutoFit/>
          </a:bodyPr>
          <a:lstStyle/>
          <a:p>
            <a:r>
              <a:rPr lang="en-GB" b="1" dirty="0">
                <a:solidFill>
                  <a:srgbClr val="002060"/>
                </a:solidFill>
              </a:rPr>
              <a:t>First seismic line :</a:t>
            </a:r>
          </a:p>
        </p:txBody>
      </p:sp>
      <p:sp>
        <p:nvSpPr>
          <p:cNvPr id="17" name="ZoneTexte 17">
            <a:extLst>
              <a:ext uri="{FF2B5EF4-FFF2-40B4-BE49-F238E27FC236}">
                <a16:creationId xmlns:a16="http://schemas.microsoft.com/office/drawing/2014/main" id="{50DEF6D5-09E7-8B6A-73C5-B049B8E04849}"/>
              </a:ext>
            </a:extLst>
          </p:cNvPr>
          <p:cNvSpPr txBox="1"/>
          <p:nvPr/>
        </p:nvSpPr>
        <p:spPr>
          <a:xfrm>
            <a:off x="3635596" y="904898"/>
            <a:ext cx="2448455" cy="369332"/>
          </a:xfrm>
          <a:prstGeom prst="rect">
            <a:avLst/>
          </a:prstGeom>
          <a:noFill/>
        </p:spPr>
        <p:txBody>
          <a:bodyPr wrap="square" rtlCol="0">
            <a:spAutoFit/>
          </a:bodyPr>
          <a:lstStyle/>
          <a:p>
            <a:r>
              <a:rPr lang="en-GB" b="1" dirty="0">
                <a:solidFill>
                  <a:srgbClr val="002060"/>
                </a:solidFill>
              </a:rPr>
              <a:t>Second seismic line :</a:t>
            </a:r>
          </a:p>
        </p:txBody>
      </p:sp>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3"/>
          <a:stretch>
            <a:fillRect/>
          </a:stretch>
        </p:blipFill>
        <p:spPr>
          <a:xfrm>
            <a:off x="273993" y="2705018"/>
            <a:ext cx="6214942" cy="400937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476" r="10108"/>
          <a:stretch/>
        </p:blipFill>
        <p:spPr bwMode="auto">
          <a:xfrm>
            <a:off x="6574923" y="979133"/>
            <a:ext cx="5448911" cy="550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42085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63181"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858579" lvl="1" indent="-228594">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ferilisation</a:t>
            </a:r>
            <a:r>
              <a:rPr lang="en-US" sz="2000" dirty="0">
                <a:solidFill>
                  <a:srgbClr val="0C377B"/>
                </a:solidFill>
              </a:rPr>
              <a:t> mix products</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858579" lvl="1" indent="-228594">
              <a:lnSpc>
                <a:spcPct val="100000"/>
              </a:lnSpc>
              <a:spcBef>
                <a:spcPts val="600"/>
              </a:spcBef>
              <a:buFont typeface="Arial" panose="020B0604020202020204" pitchFamily="34" charset="0"/>
              <a:buChar char="•"/>
            </a:pPr>
            <a:r>
              <a:rPr lang="en-US" sz="2000" dirty="0">
                <a:solidFill>
                  <a:srgbClr val="0C377B"/>
                </a:solidFill>
              </a:rPr>
              <a:t>Experimental phase with scientific  protocol and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CH" dirty="0" err="1"/>
              <a:t>OpenSkyLab</a:t>
            </a:r>
            <a:r>
              <a:rPr lang="en-CH" dirty="0"/>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CH" dirty="0"/>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943437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p:nvPr/>
        </p:nvSpPr>
        <p:spPr>
          <a:xfrm>
            <a:off x="8176682" y="677903"/>
            <a:ext cx="3991800" cy="6206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On 15 May, RTS (Radio Télévision Suisse) broadcasted a special program celebrating CERN’s 70th anniversary and hosted at CERN’s Science Gateway.</a:t>
            </a:r>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350"/>
              <a:buFont typeface="Calibri"/>
              <a:buNone/>
            </a:pPr>
            <a:br>
              <a:rPr lang="en-US" sz="1350" b="0" i="0" u="none" strike="noStrike" cap="none">
                <a:solidFill>
                  <a:srgbClr val="0C377B"/>
                </a:solidFill>
                <a:latin typeface="Calibri"/>
                <a:ea typeface="Calibri"/>
                <a:cs typeface="Calibri"/>
                <a:sym typeface="Calibri"/>
              </a:rPr>
            </a:b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600" b="0" i="0" u="none" strike="noStrike" cap="none">
                <a:solidFill>
                  <a:srgbClr val="0C377B"/>
                </a:solidFill>
                <a:latin typeface="Calibri"/>
                <a:ea typeface="Calibri"/>
                <a:cs typeface="Calibri"/>
                <a:sym typeface="Calibri"/>
              </a:rPr>
              <a:t>The event featured a comprehensive look at </a:t>
            </a:r>
            <a:r>
              <a:rPr lang="en-US" sz="1600" b="1" i="0" u="none" strike="noStrike" cap="none">
                <a:solidFill>
                  <a:srgbClr val="0C377B"/>
                </a:solidFill>
                <a:latin typeface="Calibri"/>
                <a:ea typeface="Calibri"/>
                <a:cs typeface="Calibri"/>
                <a:sym typeface="Calibri"/>
              </a:rPr>
              <a:t>CERN's illustrious history</a:t>
            </a:r>
            <a:r>
              <a:rPr lang="en-US" sz="1600" b="0" i="0" u="none" strike="noStrike" cap="none">
                <a:solidFill>
                  <a:srgbClr val="0C377B"/>
                </a:solidFill>
                <a:latin typeface="Calibri"/>
                <a:ea typeface="Calibri"/>
                <a:cs typeface="Calibri"/>
                <a:sym typeface="Calibri"/>
              </a:rPr>
              <a:t>, </a:t>
            </a:r>
            <a:r>
              <a:rPr lang="en-US" sz="1600" b="1" i="0" u="none" strike="noStrike" cap="none">
                <a:solidFill>
                  <a:srgbClr val="0C377B"/>
                </a:solidFill>
                <a:latin typeface="Calibri"/>
                <a:ea typeface="Calibri"/>
                <a:cs typeface="Calibri"/>
                <a:sym typeface="Calibri"/>
              </a:rPr>
              <a:t>groundbreaking achievements, and future ambitions</a:t>
            </a:r>
            <a:r>
              <a:rPr lang="en-US" sz="1600" b="0" i="0" u="none" strike="noStrike" cap="none">
                <a:solidFill>
                  <a:srgbClr val="0C377B"/>
                </a:solidFill>
                <a:latin typeface="Calibri"/>
                <a:ea typeface="Calibri"/>
                <a:cs typeface="Calibri"/>
                <a:sym typeface="Calibri"/>
              </a:rPr>
              <a:t>, including the prominently featured Future Circular Collider (FCC) project with </a:t>
            </a:r>
            <a:r>
              <a:rPr lang="en-US" sz="1600" b="1" i="0" u="none" strike="noStrike" cap="none">
                <a:solidFill>
                  <a:srgbClr val="0C377B"/>
                </a:solidFill>
                <a:latin typeface="Calibri"/>
                <a:ea typeface="Calibri"/>
                <a:cs typeface="Calibri"/>
                <a:sym typeface="Calibri"/>
              </a:rPr>
              <a:t>study experts interacting with the audience. </a:t>
            </a:r>
            <a:endParaRPr/>
          </a:p>
        </p:txBody>
      </p:sp>
      <p:sp>
        <p:nvSpPr>
          <p:cNvPr id="117" name="Google Shape;117;p2"/>
          <p:cNvSpPr txBox="1"/>
          <p:nvPr/>
        </p:nvSpPr>
        <p:spPr>
          <a:xfrm>
            <a:off x="4283475" y="729575"/>
            <a:ext cx="3808800" cy="6098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La Roche-sur-Foron - Haute Savoie international fare April 27 to May 6</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600"/>
              <a:buFont typeface="Arial"/>
              <a:buNone/>
            </a:pPr>
            <a:endParaRPr sz="160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700" b="0" i="0" u="none" strike="noStrike" cap="none">
                <a:solidFill>
                  <a:srgbClr val="0C377B"/>
                </a:solidFill>
                <a:latin typeface="Calibri"/>
                <a:ea typeface="Calibri"/>
                <a:cs typeface="Calibri"/>
                <a:sym typeface="Calibri"/>
              </a:rPr>
              <a:t>CERN’s participation in the </a:t>
            </a:r>
            <a:r>
              <a:rPr lang="en-US" sz="1700" b="1" i="0" u="none" strike="noStrike" cap="none">
                <a:solidFill>
                  <a:srgbClr val="0C377B"/>
                </a:solidFill>
                <a:latin typeface="Calibri"/>
                <a:ea typeface="Calibri"/>
                <a:cs typeface="Calibri"/>
                <a:sym typeface="Calibri"/>
              </a:rPr>
              <a:t>International Fair of Haute-Savoie/Mont Blanc</a:t>
            </a:r>
            <a:r>
              <a:rPr lang="en-US" sz="1700" b="0" i="0" u="none" strike="noStrike" cap="none">
                <a:solidFill>
                  <a:srgbClr val="0C377B"/>
                </a:solidFill>
                <a:latin typeface="Calibri"/>
                <a:ea typeface="Calibri"/>
                <a:cs typeface="Calibri"/>
                <a:sym typeface="Calibri"/>
              </a:rPr>
              <a:t>, enhanced by the valuable help of volunteers from the FCC team, resulted in meaningful </a:t>
            </a:r>
            <a:r>
              <a:rPr lang="en-US" sz="1700" b="1" i="0" u="none" strike="noStrike" cap="none">
                <a:solidFill>
                  <a:srgbClr val="0C377B"/>
                </a:solidFill>
                <a:latin typeface="Calibri"/>
                <a:ea typeface="Calibri"/>
                <a:cs typeface="Calibri"/>
                <a:sym typeface="Calibri"/>
              </a:rPr>
              <a:t>discussions with more than 2000 members of the local community</a:t>
            </a:r>
            <a:r>
              <a:rPr lang="en-US" sz="1700" b="0" i="0" u="none" strike="noStrike" cap="none">
                <a:solidFill>
                  <a:srgbClr val="0C377B"/>
                </a:solidFill>
                <a:latin typeface="Calibri"/>
                <a:ea typeface="Calibri"/>
                <a:cs typeface="Calibri"/>
                <a:sym typeface="Calibri"/>
              </a:rPr>
              <a:t> on topics ranging from the required technological advancements to sustainability measures.</a:t>
            </a:r>
            <a:endParaRPr sz="1500"/>
          </a:p>
        </p:txBody>
      </p:sp>
      <p:sp>
        <p:nvSpPr>
          <p:cNvPr id="118" name="Google Shape;118;p2"/>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Start of public information &amp; engagement sessions</a:t>
            </a:r>
            <a:endParaRPr sz="3200" b="1" i="0" u="none" strike="noStrike" cap="none">
              <a:solidFill>
                <a:srgbClr val="FFFF00"/>
              </a:solidFill>
              <a:latin typeface="Calibri"/>
              <a:ea typeface="Calibri"/>
              <a:cs typeface="Calibri"/>
              <a:sym typeface="Calibri"/>
            </a:endParaRPr>
          </a:p>
        </p:txBody>
      </p:sp>
      <p:pic>
        <p:nvPicPr>
          <p:cNvPr id="119" name="Google Shape;119;p2" descr="A picture containing icon&#10;&#10;Description automatically generated"/>
          <p:cNvPicPr preferRelativeResize="0"/>
          <p:nvPr/>
        </p:nvPicPr>
        <p:blipFill rotWithShape="1">
          <a:blip r:embed="rId3">
            <a:alphaModFix/>
          </a:blip>
          <a:srcRect/>
          <a:stretch/>
        </p:blipFill>
        <p:spPr>
          <a:xfrm>
            <a:off x="11929" y="58203"/>
            <a:ext cx="1935387" cy="654292"/>
          </a:xfrm>
          <a:prstGeom prst="rect">
            <a:avLst/>
          </a:prstGeom>
          <a:noFill/>
          <a:ln>
            <a:noFill/>
          </a:ln>
        </p:spPr>
      </p:pic>
      <p:sp>
        <p:nvSpPr>
          <p:cNvPr id="120" name="Google Shape;120;p2"/>
          <p:cNvSpPr txBox="1"/>
          <p:nvPr/>
        </p:nvSpPr>
        <p:spPr>
          <a:xfrm>
            <a:off x="162075" y="737925"/>
            <a:ext cx="3913200" cy="60522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First public information and discussion meeting at the Science Gateway on the 24th April at CERN.</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2000"/>
              <a:buFont typeface="Calibri"/>
              <a:buNone/>
            </a:pPr>
            <a:r>
              <a:rPr lang="en-US" sz="1700">
                <a:solidFill>
                  <a:srgbClr val="0C377B"/>
                </a:solidFill>
                <a:latin typeface="Calibri"/>
                <a:ea typeface="Calibri"/>
                <a:cs typeface="Calibri"/>
                <a:sym typeface="Calibri"/>
              </a:rPr>
              <a:t>The meeting was organised for the </a:t>
            </a:r>
            <a:r>
              <a:rPr lang="en-US" sz="1700" b="1">
                <a:solidFill>
                  <a:srgbClr val="0C377B"/>
                </a:solidFill>
                <a:latin typeface="Calibri"/>
                <a:ea typeface="Calibri"/>
                <a:cs typeface="Calibri"/>
                <a:sym typeface="Calibri"/>
              </a:rPr>
              <a:t>local community of our Host States, France and Switzerland</a:t>
            </a:r>
            <a:r>
              <a:rPr lang="en-US" sz="1700">
                <a:solidFill>
                  <a:srgbClr val="0C377B"/>
                </a:solidFill>
                <a:latin typeface="Calibri"/>
                <a:ea typeface="Calibri"/>
                <a:cs typeface="Calibri"/>
                <a:sym typeface="Calibri"/>
              </a:rPr>
              <a:t>, in the Science Gateway. </a:t>
            </a:r>
            <a:br>
              <a:rPr lang="en-US" sz="1700">
                <a:solidFill>
                  <a:srgbClr val="0C377B"/>
                </a:solidFill>
                <a:latin typeface="Calibri"/>
                <a:ea typeface="Calibri"/>
                <a:cs typeface="Calibri"/>
                <a:sym typeface="Calibri"/>
              </a:rPr>
            </a:br>
            <a:br>
              <a:rPr lang="en-US" sz="1700">
                <a:solidFill>
                  <a:srgbClr val="0C377B"/>
                </a:solidFill>
                <a:latin typeface="Calibri"/>
                <a:ea typeface="Calibri"/>
                <a:cs typeface="Calibri"/>
                <a:sym typeface="Calibri"/>
              </a:rPr>
            </a:br>
            <a:r>
              <a:rPr lang="en-US" sz="1700">
                <a:solidFill>
                  <a:srgbClr val="0C377B"/>
                </a:solidFill>
                <a:latin typeface="Calibri"/>
                <a:ea typeface="Calibri"/>
                <a:cs typeface="Calibri"/>
                <a:sym typeface="Calibri"/>
              </a:rPr>
              <a:t>The </a:t>
            </a:r>
            <a:r>
              <a:rPr lang="en-US" sz="1700" b="1">
                <a:solidFill>
                  <a:srgbClr val="0C377B"/>
                </a:solidFill>
                <a:latin typeface="Calibri"/>
                <a:ea typeface="Calibri"/>
                <a:cs typeface="Calibri"/>
                <a:sym typeface="Calibri"/>
              </a:rPr>
              <a:t>"Progress of the feasibility study of the Future FCC circular collider"</a:t>
            </a:r>
            <a:r>
              <a:rPr lang="en-US" sz="1700">
                <a:solidFill>
                  <a:srgbClr val="0C377B"/>
                </a:solidFill>
                <a:latin typeface="Calibri"/>
                <a:ea typeface="Calibri"/>
                <a:cs typeface="Calibri"/>
                <a:sym typeface="Calibri"/>
              </a:rPr>
              <a:t> was followed by a discussion with the participants. </a:t>
            </a:r>
            <a:endParaRPr sz="1700">
              <a:solidFill>
                <a:srgbClr val="0C377B"/>
              </a:solidFill>
              <a:latin typeface="Calibri"/>
              <a:ea typeface="Calibri"/>
              <a:cs typeface="Calibri"/>
              <a:sym typeface="Calibri"/>
            </a:endParaRPr>
          </a:p>
        </p:txBody>
      </p:sp>
      <p:pic>
        <p:nvPicPr>
          <p:cNvPr id="121" name="Google Shape;121;p2" descr="Image"/>
          <p:cNvPicPr preferRelativeResize="0"/>
          <p:nvPr/>
        </p:nvPicPr>
        <p:blipFill rotWithShape="1">
          <a:blip r:embed="rId4">
            <a:alphaModFix/>
          </a:blip>
          <a:srcRect/>
          <a:stretch/>
        </p:blipFill>
        <p:spPr>
          <a:xfrm>
            <a:off x="162075" y="1773075"/>
            <a:ext cx="3913200" cy="2608776"/>
          </a:xfrm>
          <a:prstGeom prst="rect">
            <a:avLst/>
          </a:prstGeom>
          <a:noFill/>
          <a:ln>
            <a:noFill/>
          </a:ln>
        </p:spPr>
      </p:pic>
      <p:pic>
        <p:nvPicPr>
          <p:cNvPr id="122" name="Google Shape;122;p2" descr="Screenshot 2024-06-06 at 18.24.12.png"/>
          <p:cNvPicPr preferRelativeResize="0"/>
          <p:nvPr/>
        </p:nvPicPr>
        <p:blipFill rotWithShape="1">
          <a:blip r:embed="rId5">
            <a:alphaModFix/>
          </a:blip>
          <a:srcRect/>
          <a:stretch/>
        </p:blipFill>
        <p:spPr>
          <a:xfrm>
            <a:off x="4747305" y="1565851"/>
            <a:ext cx="2697383" cy="2732426"/>
          </a:xfrm>
          <a:prstGeom prst="rect">
            <a:avLst/>
          </a:prstGeom>
          <a:noFill/>
          <a:ln w="12700" cap="flat" cmpd="sng">
            <a:solidFill>
              <a:schemeClr val="dk1"/>
            </a:solidFill>
            <a:prstDash val="solid"/>
            <a:miter lim="400000"/>
            <a:headEnd type="none" w="sm" len="sm"/>
            <a:tailEnd type="none" w="sm" len="sm"/>
          </a:ln>
        </p:spPr>
      </p:pic>
      <p:pic>
        <p:nvPicPr>
          <p:cNvPr id="123" name="Google Shape;123;p2"/>
          <p:cNvPicPr preferRelativeResize="0"/>
          <p:nvPr/>
        </p:nvPicPr>
        <p:blipFill rotWithShape="1">
          <a:blip r:embed="rId6">
            <a:alphaModFix/>
          </a:blip>
          <a:srcRect/>
          <a:stretch/>
        </p:blipFill>
        <p:spPr>
          <a:xfrm>
            <a:off x="8183830" y="2327519"/>
            <a:ext cx="3808821" cy="278794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Commission Nationale de </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Debat</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Public (CNDP)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mission and public information meetings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2">
            <a:extLst>
              <a:ext uri="{FF2B5EF4-FFF2-40B4-BE49-F238E27FC236}">
                <a16:creationId xmlns:a16="http://schemas.microsoft.com/office/drawing/2014/main" id="{CEE79E39-F94C-5A10-6BB9-380F5EB2D740}"/>
              </a:ext>
            </a:extLst>
          </p:cNvPr>
          <p:cNvSpPr txBox="1"/>
          <p:nvPr/>
        </p:nvSpPr>
        <p:spPr>
          <a:xfrm>
            <a:off x="191029" y="870671"/>
            <a:ext cx="7671017" cy="3724096"/>
          </a:xfrm>
          <a:prstGeom prst="rect">
            <a:avLst/>
          </a:prstGeom>
          <a:noFill/>
        </p:spPr>
        <p:txBody>
          <a:bodyPr wrap="square" rtlCol="0">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800"/>
              </a:spcBef>
            </a:pPr>
            <a:r>
              <a:rPr lang="en-US" b="1" dirty="0">
                <a:solidFill>
                  <a:srgbClr val="0C377B"/>
                </a:solidFill>
                <a:latin typeface="Aptos" panose="020B0004020202020204" pitchFamily="34" charset="0"/>
              </a:rPr>
              <a:t>The CNDP</a:t>
            </a:r>
            <a:r>
              <a:rPr lang="en-US" dirty="0">
                <a:solidFill>
                  <a:srgbClr val="0C377B"/>
                </a:solidFill>
                <a:latin typeface="Aptos" panose="020B0004020202020204" pitchFamily="34" charset="0"/>
              </a:rPr>
              <a:t>, created in 1995, is an </a:t>
            </a:r>
            <a:r>
              <a:rPr lang="en-US" b="1" dirty="0">
                <a:solidFill>
                  <a:srgbClr val="0C377B"/>
                </a:solidFill>
                <a:latin typeface="Aptos" panose="020B0004020202020204" pitchFamily="34" charset="0"/>
              </a:rPr>
              <a:t>independent French authority that ensures public participation in the definition and decision process of major projects in France,</a:t>
            </a:r>
            <a:r>
              <a:rPr lang="en-US" dirty="0">
                <a:solidFill>
                  <a:srgbClr val="0C377B"/>
                </a:solidFill>
                <a:latin typeface="Aptos" panose="020B0004020202020204" pitchFamily="34" charset="0"/>
              </a:rPr>
              <a:t> impacting the environment by providing a neutral and transparent framework for discussions between decision-makers and citizens.  </a:t>
            </a:r>
          </a:p>
          <a:p>
            <a:pPr>
              <a:spcBef>
                <a:spcPts val="800"/>
              </a:spcBef>
            </a:pPr>
            <a:r>
              <a:rPr lang="en-US" dirty="0">
                <a:solidFill>
                  <a:srgbClr val="0C377B"/>
                </a:solidFill>
                <a:latin typeface="Aptos" panose="020B0004020202020204" pitchFamily="34" charset="0"/>
              </a:rPr>
              <a:t>On July 2, 2024, the </a:t>
            </a:r>
            <a:r>
              <a:rPr lang="en-US" b="1" dirty="0">
                <a:solidFill>
                  <a:srgbClr val="0C377B"/>
                </a:solidFill>
                <a:latin typeface="Aptos" panose="020B0004020202020204" pitchFamily="34" charset="0"/>
              </a:rPr>
              <a:t>CERN DG requested the CNDP to undertake an advisory mission </a:t>
            </a:r>
            <a:r>
              <a:rPr lang="en-US" dirty="0">
                <a:solidFill>
                  <a:srgbClr val="0C377B"/>
                </a:solidFill>
                <a:latin typeface="Aptos" panose="020B0004020202020204" pitchFamily="34" charset="0"/>
              </a:rPr>
              <a:t>on public participation for the FCC. On July 3, the president of the CNDP appointed two guarantors to:  </a:t>
            </a:r>
          </a:p>
          <a:p>
            <a:pPr marL="285750" indent="-285750">
              <a:spcBef>
                <a:spcPts val="800"/>
              </a:spcBef>
              <a:buFont typeface="Arial" panose="020B0604020202020204" pitchFamily="34" charset="0"/>
              <a:buChar char="•"/>
            </a:pPr>
            <a:r>
              <a:rPr lang="en-US" b="1" dirty="0">
                <a:solidFill>
                  <a:srgbClr val="0C377B"/>
                </a:solidFill>
                <a:latin typeface="Aptos" panose="020B0004020202020204" pitchFamily="34" charset="0"/>
              </a:rPr>
              <a:t>Assist CERN in preparing the first information meetings </a:t>
            </a:r>
            <a:r>
              <a:rPr lang="en-US" dirty="0">
                <a:solidFill>
                  <a:srgbClr val="0C377B"/>
                </a:solidFill>
                <a:latin typeface="Aptos" panose="020B0004020202020204" pitchFamily="34" charset="0"/>
              </a:rPr>
              <a:t>on the ongoing studies in the region.  </a:t>
            </a:r>
          </a:p>
          <a:p>
            <a:pPr marL="285750" indent="-285750">
              <a:spcBef>
                <a:spcPts val="800"/>
              </a:spcBef>
              <a:buFont typeface="Arial" panose="020B0604020202020204" pitchFamily="34" charset="0"/>
              <a:buChar char="•"/>
            </a:pPr>
            <a:r>
              <a:rPr lang="en-US" b="1" dirty="0">
                <a:solidFill>
                  <a:srgbClr val="0C377B"/>
                </a:solidFill>
                <a:latin typeface="Aptos" panose="020B0004020202020204" pitchFamily="34" charset="0"/>
              </a:rPr>
              <a:t>Provide non-binding advice to CERN </a:t>
            </a:r>
            <a:r>
              <a:rPr lang="en-US" dirty="0">
                <a:solidFill>
                  <a:srgbClr val="0C377B"/>
                </a:solidFill>
                <a:latin typeface="Aptos" panose="020B0004020202020204" pitchFamily="34" charset="0"/>
              </a:rPr>
              <a:t>on the next steps for </a:t>
            </a:r>
            <a:r>
              <a:rPr lang="en-US" b="1" dirty="0">
                <a:solidFill>
                  <a:srgbClr val="0C377B"/>
                </a:solidFill>
                <a:latin typeface="Aptos" panose="020B0004020202020204" pitchFamily="34" charset="0"/>
              </a:rPr>
              <a:t>public participation regarding the FCC</a:t>
            </a:r>
            <a:r>
              <a:rPr lang="en-US" dirty="0">
                <a:solidFill>
                  <a:srgbClr val="0C377B"/>
                </a:solidFill>
                <a:latin typeface="Aptos" panose="020B0004020202020204" pitchFamily="34" charset="0"/>
              </a:rPr>
              <a:t>.  </a:t>
            </a:r>
          </a:p>
        </p:txBody>
      </p:sp>
      <p:pic>
        <p:nvPicPr>
          <p:cNvPr id="10" name="Picture 9">
            <a:extLst>
              <a:ext uri="{FF2B5EF4-FFF2-40B4-BE49-F238E27FC236}">
                <a16:creationId xmlns:a16="http://schemas.microsoft.com/office/drawing/2014/main" id="{DAC400C1-B3C2-4B2C-1780-E258FD47C990}"/>
              </a:ext>
            </a:extLst>
          </p:cNvPr>
          <p:cNvPicPr>
            <a:picLocks noChangeAspect="1"/>
          </p:cNvPicPr>
          <p:nvPr/>
        </p:nvPicPr>
        <p:blipFill>
          <a:blip r:embed="rId3"/>
          <a:stretch>
            <a:fillRect/>
          </a:stretch>
        </p:blipFill>
        <p:spPr>
          <a:xfrm>
            <a:off x="8030703" y="1174870"/>
            <a:ext cx="3884970" cy="4705976"/>
          </a:xfrm>
          <a:prstGeom prst="rect">
            <a:avLst/>
          </a:prstGeom>
          <a:ln w="12700">
            <a:solidFill>
              <a:schemeClr val="tx1"/>
            </a:solidFill>
          </a:ln>
        </p:spPr>
      </p:pic>
      <p:sp>
        <p:nvSpPr>
          <p:cNvPr id="11" name="ZoneTexte 5">
            <a:extLst>
              <a:ext uri="{FF2B5EF4-FFF2-40B4-BE49-F238E27FC236}">
                <a16:creationId xmlns:a16="http://schemas.microsoft.com/office/drawing/2014/main" id="{BDB19F10-15C4-AFD0-1CEF-82987A65F4AA}"/>
              </a:ext>
            </a:extLst>
          </p:cNvPr>
          <p:cNvSpPr txBox="1"/>
          <p:nvPr/>
        </p:nvSpPr>
        <p:spPr>
          <a:xfrm>
            <a:off x="172177" y="4595494"/>
            <a:ext cx="7689870" cy="2236510"/>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800"/>
              </a:spcBef>
            </a:pPr>
            <a:r>
              <a:rPr lang="fr-FR" b="1" i="0" u="none" strike="noStrike" dirty="0" err="1">
                <a:solidFill>
                  <a:srgbClr val="0B377B"/>
                </a:solidFill>
                <a:effectLst/>
                <a:latin typeface="Aptos" panose="020B0004020202020204" pitchFamily="34" charset="0"/>
              </a:rPr>
              <a:t>Present</a:t>
            </a:r>
            <a:r>
              <a:rPr lang="fr-FR" b="1" i="0" u="none" strike="noStrike" dirty="0">
                <a:solidFill>
                  <a:srgbClr val="0B377B"/>
                </a:solidFill>
                <a:effectLst/>
                <a:latin typeface="Aptos" panose="020B0004020202020204" pitchFamily="34" charset="0"/>
              </a:rPr>
              <a:t> </a:t>
            </a:r>
            <a:r>
              <a:rPr lang="fr-FR" b="1" i="0" u="none" strike="noStrike" dirty="0" err="1">
                <a:solidFill>
                  <a:srgbClr val="0B377B"/>
                </a:solidFill>
                <a:effectLst/>
                <a:latin typeface="Aptos" panose="020B0004020202020204" pitchFamily="34" charset="0"/>
              </a:rPr>
              <a:t>status</a:t>
            </a:r>
            <a:r>
              <a:rPr lang="fr-FR" b="1" i="0" u="none" strike="noStrike" dirty="0">
                <a:solidFill>
                  <a:srgbClr val="0B377B"/>
                </a:solidFill>
                <a:effectLst/>
                <a:latin typeface="Aptos" panose="020B0004020202020204" pitchFamily="34" charset="0"/>
              </a:rPr>
              <a:t>:</a:t>
            </a:r>
          </a:p>
          <a:p>
            <a:pPr marL="285750" indent="-285750">
              <a:spcBef>
                <a:spcPts val="800"/>
              </a:spcBef>
              <a:buFont typeface="Arial" panose="020B0604020202020204" pitchFamily="34" charset="0"/>
              <a:buChar char="•"/>
            </a:pPr>
            <a:r>
              <a:rPr lang="fr-FR" b="0" i="0" u="none" strike="noStrike" dirty="0">
                <a:solidFill>
                  <a:srgbClr val="0B377B"/>
                </a:solidFill>
                <a:effectLst/>
                <a:latin typeface="Aptos" panose="020B0004020202020204" pitchFamily="34" charset="0"/>
              </a:rPr>
              <a:t>The FCC team, </a:t>
            </a:r>
            <a:r>
              <a:rPr lang="fr-FR" b="0" i="0" u="none" strike="noStrike" dirty="0" err="1">
                <a:solidFill>
                  <a:srgbClr val="0B377B"/>
                </a:solidFill>
                <a:effectLst/>
                <a:latin typeface="Aptos" panose="020B0004020202020204" pitchFamily="34" charset="0"/>
              </a:rPr>
              <a:t>with</a:t>
            </a:r>
            <a:r>
              <a:rPr lang="fr-FR" b="0" i="0" u="none" strike="noStrike" dirty="0">
                <a:solidFill>
                  <a:srgbClr val="0B377B"/>
                </a:solidFill>
                <a:effectLst/>
                <a:latin typeface="Aptos" panose="020B0004020202020204" pitchFamily="34" charset="0"/>
              </a:rPr>
              <a:t> the </a:t>
            </a:r>
            <a:r>
              <a:rPr lang="fr-FR" b="0" i="0" u="none" strike="noStrike" dirty="0" err="1">
                <a:solidFill>
                  <a:srgbClr val="0B377B"/>
                </a:solidFill>
                <a:effectLst/>
                <a:latin typeface="Aptos" panose="020B0004020202020204" pitchFamily="34" charset="0"/>
              </a:rPr>
              <a:t>advice</a:t>
            </a:r>
            <a:r>
              <a:rPr lang="fr-FR" b="0" i="0" u="none" strike="noStrike" dirty="0">
                <a:solidFill>
                  <a:srgbClr val="0B377B"/>
                </a:solidFill>
                <a:effectLst/>
                <a:latin typeface="Aptos" panose="020B0004020202020204" pitchFamily="34" charset="0"/>
              </a:rPr>
              <a:t> of the </a:t>
            </a:r>
            <a:r>
              <a:rPr lang="fr-FR" b="0" i="0" u="none" strike="noStrike" dirty="0" err="1">
                <a:solidFill>
                  <a:srgbClr val="0B377B"/>
                </a:solidFill>
                <a:effectLst/>
                <a:latin typeface="Aptos" panose="020B0004020202020204" pitchFamily="34" charset="0"/>
              </a:rPr>
              <a:t>guarantors</a:t>
            </a:r>
            <a:r>
              <a:rPr lang="fr-FR" b="0" i="0" u="none" strike="noStrike" dirty="0">
                <a:solidFill>
                  <a:srgbClr val="0B377B"/>
                </a:solidFill>
                <a:effectLst/>
                <a:latin typeface="Aptos" panose="020B0004020202020204" pitchFamily="34" charset="0"/>
              </a:rPr>
              <a:t>, </a:t>
            </a:r>
            <a:r>
              <a:rPr lang="fr-FR" b="0" i="0" u="none" strike="noStrike" dirty="0" err="1">
                <a:solidFill>
                  <a:srgbClr val="0B377B"/>
                </a:solidFill>
                <a:effectLst/>
                <a:latin typeface="Aptos" panose="020B0004020202020204" pitchFamily="34" charset="0"/>
              </a:rPr>
              <a:t>is</a:t>
            </a:r>
            <a:r>
              <a:rPr lang="fr-FR" b="0" i="0" u="none" strike="noStrike" dirty="0">
                <a:solidFill>
                  <a:srgbClr val="0B377B"/>
                </a:solidFill>
                <a:effectLst/>
                <a:latin typeface="Aptos" panose="020B0004020202020204" pitchFamily="34" charset="0"/>
              </a:rPr>
              <a:t> </a:t>
            </a:r>
            <a:r>
              <a:rPr lang="fr-FR" b="0" i="0" u="none" strike="noStrike" dirty="0" err="1">
                <a:solidFill>
                  <a:srgbClr val="0B377B"/>
                </a:solidFill>
                <a:effectLst/>
                <a:latin typeface="Aptos" panose="020B0004020202020204" pitchFamily="34" charset="0"/>
              </a:rPr>
              <a:t>preparing</a:t>
            </a:r>
            <a:r>
              <a:rPr lang="fr-FR" b="0" i="0" u="none" strike="noStrike" dirty="0">
                <a:solidFill>
                  <a:srgbClr val="0B377B"/>
                </a:solidFill>
                <a:effectLst/>
                <a:latin typeface="Aptos" panose="020B0004020202020204" pitchFamily="34" charset="0"/>
              </a:rPr>
              <a:t> the launch of information meetings on site investigations  </a:t>
            </a:r>
            <a:r>
              <a:rPr lang="fr-FR" b="0" i="0" u="none" strike="noStrike" dirty="0" err="1">
                <a:solidFill>
                  <a:srgbClr val="0B377B"/>
                </a:solidFill>
                <a:effectLst/>
                <a:latin typeface="Aptos" panose="020B0004020202020204" pitchFamily="34" charset="0"/>
              </a:rPr>
              <a:t>that</a:t>
            </a:r>
            <a:r>
              <a:rPr lang="fr-FR" b="0" i="0" u="none" strike="noStrike" dirty="0">
                <a:solidFill>
                  <a:srgbClr val="0B377B"/>
                </a:solidFill>
                <a:effectLst/>
                <a:latin typeface="Aptos" panose="020B0004020202020204" pitchFamily="34" charset="0"/>
              </a:rPr>
              <a:t> are </a:t>
            </a:r>
            <a:r>
              <a:rPr lang="fr-FR" b="0" i="0" u="none" strike="noStrike" dirty="0" err="1">
                <a:solidFill>
                  <a:srgbClr val="0B377B"/>
                </a:solidFill>
                <a:effectLst/>
                <a:latin typeface="Aptos" panose="020B0004020202020204" pitchFamily="34" charset="0"/>
              </a:rPr>
              <a:t>starting</a:t>
            </a:r>
            <a:r>
              <a:rPr lang="fr-FR" b="0" i="0" u="none" strike="noStrike" dirty="0">
                <a:solidFill>
                  <a:srgbClr val="0B377B"/>
                </a:solidFill>
                <a:effectLst/>
                <a:latin typeface="Aptos" panose="020B0004020202020204" pitchFamily="34" charset="0"/>
              </a:rPr>
              <a:t> in the </a:t>
            </a:r>
            <a:r>
              <a:rPr lang="fr-FR" b="0" i="0" u="none" strike="noStrike" dirty="0" err="1">
                <a:solidFill>
                  <a:srgbClr val="0B377B"/>
                </a:solidFill>
                <a:effectLst/>
                <a:latin typeface="Aptos" panose="020B0004020202020204" pitchFamily="34" charset="0"/>
              </a:rPr>
              <a:t>region</a:t>
            </a:r>
            <a:r>
              <a:rPr lang="fr-FR" b="0" i="0" u="none" strike="noStrike" dirty="0">
                <a:solidFill>
                  <a:srgbClr val="0B377B"/>
                </a:solidFill>
                <a:effectLst/>
                <a:latin typeface="Aptos" panose="020B0004020202020204" pitchFamily="34" charset="0"/>
              </a:rPr>
              <a:t>.</a:t>
            </a:r>
          </a:p>
          <a:p>
            <a:pPr marL="285750" indent="-285750">
              <a:spcBef>
                <a:spcPts val="800"/>
              </a:spcBef>
              <a:buFont typeface="Arial" panose="020B0604020202020204" pitchFamily="34" charset="0"/>
              <a:buChar char="•"/>
            </a:pPr>
            <a:r>
              <a:rPr lang="fr-FR" b="0" i="0" u="none" strike="noStrike" dirty="0">
                <a:solidFill>
                  <a:srgbClr val="0B377B"/>
                </a:solidFill>
                <a:effectLst/>
                <a:latin typeface="Aptos" panose="020B0004020202020204" pitchFamily="34" charset="0"/>
              </a:rPr>
              <a:t>Discussions </a:t>
            </a:r>
            <a:r>
              <a:rPr lang="fr-FR" b="0" i="0" u="none" strike="noStrike" dirty="0" err="1">
                <a:solidFill>
                  <a:srgbClr val="0B377B"/>
                </a:solidFill>
                <a:effectLst/>
                <a:latin typeface="Aptos" panose="020B0004020202020204" pitchFamily="34" charset="0"/>
              </a:rPr>
              <a:t>regarding</a:t>
            </a:r>
            <a:r>
              <a:rPr lang="fr-FR" b="0" i="0" u="none" strike="noStrike" dirty="0">
                <a:solidFill>
                  <a:srgbClr val="0B377B"/>
                </a:solidFill>
                <a:effectLst/>
                <a:latin typeface="Aptos" panose="020B0004020202020204" pitchFamily="34" charset="0"/>
              </a:rPr>
              <a:t> the </a:t>
            </a:r>
            <a:r>
              <a:rPr lang="fr-FR" b="0" i="0" u="none" strike="noStrike" dirty="0" err="1">
                <a:solidFill>
                  <a:srgbClr val="0B377B"/>
                </a:solidFill>
                <a:effectLst/>
                <a:latin typeface="Aptos" panose="020B0004020202020204" pitchFamily="34" charset="0"/>
              </a:rPr>
              <a:t>legal</a:t>
            </a:r>
            <a:r>
              <a:rPr lang="fr-FR" b="0" i="0" u="none" strike="noStrike" dirty="0">
                <a:solidFill>
                  <a:srgbClr val="0B377B"/>
                </a:solidFill>
                <a:effectLst/>
                <a:latin typeface="Aptos" panose="020B0004020202020204" pitchFamily="34" charset="0"/>
              </a:rPr>
              <a:t> </a:t>
            </a:r>
            <a:r>
              <a:rPr lang="fr-FR" b="0" i="0" u="none" strike="noStrike" dirty="0" err="1">
                <a:solidFill>
                  <a:srgbClr val="0B377B"/>
                </a:solidFill>
                <a:effectLst/>
                <a:latin typeface="Aptos" panose="020B0004020202020204" pitchFamily="34" charset="0"/>
              </a:rPr>
              <a:t>framework</a:t>
            </a:r>
            <a:r>
              <a:rPr lang="fr-FR" b="0" i="0" u="none" strike="noStrike" dirty="0">
                <a:solidFill>
                  <a:srgbClr val="0B377B"/>
                </a:solidFill>
                <a:effectLst/>
                <a:latin typeface="Aptos" panose="020B0004020202020204" pitchFamily="34" charset="0"/>
              </a:rPr>
              <a:t> of CERN, as </a:t>
            </a:r>
            <a:r>
              <a:rPr lang="fr-FR" dirty="0">
                <a:solidFill>
                  <a:srgbClr val="0B377B"/>
                </a:solidFill>
                <a:latin typeface="Aptos" panose="020B0004020202020204" pitchFamily="34" charset="0"/>
              </a:rPr>
              <a:t>I</a:t>
            </a:r>
            <a:r>
              <a:rPr lang="fr-FR" b="0" i="0" u="none" strike="noStrike" dirty="0">
                <a:solidFill>
                  <a:srgbClr val="0B377B"/>
                </a:solidFill>
                <a:effectLst/>
                <a:latin typeface="Aptos" panose="020B0004020202020204" pitchFamily="34" charset="0"/>
              </a:rPr>
              <a:t>nternational Organisation, and </a:t>
            </a:r>
            <a:r>
              <a:rPr lang="fr-FR" b="0" i="0" u="none" strike="noStrike" dirty="0" err="1">
                <a:solidFill>
                  <a:srgbClr val="0B377B"/>
                </a:solidFill>
                <a:effectLst/>
                <a:latin typeface="Aptos" panose="020B0004020202020204" pitchFamily="34" charset="0"/>
              </a:rPr>
              <a:t>its</a:t>
            </a:r>
            <a:r>
              <a:rPr lang="fr-FR" b="0" i="0" u="none" strike="noStrike" dirty="0">
                <a:solidFill>
                  <a:srgbClr val="0B377B"/>
                </a:solidFill>
                <a:effectLst/>
                <a:latin typeface="Aptos" panose="020B0004020202020204" pitchFamily="34" charset="0"/>
              </a:rPr>
              <a:t> compatibility </a:t>
            </a:r>
            <a:r>
              <a:rPr lang="fr-FR" b="0" i="0" u="none" strike="noStrike" dirty="0" err="1">
                <a:solidFill>
                  <a:srgbClr val="0B377B"/>
                </a:solidFill>
                <a:effectLst/>
                <a:latin typeface="Aptos" panose="020B0004020202020204" pitchFamily="34" charset="0"/>
              </a:rPr>
              <a:t>with</a:t>
            </a:r>
            <a:r>
              <a:rPr lang="fr-FR" b="0" i="0" u="none" strike="noStrike" dirty="0">
                <a:solidFill>
                  <a:srgbClr val="0B377B"/>
                </a:solidFill>
                <a:effectLst/>
                <a:latin typeface="Aptos" panose="020B0004020202020204" pitchFamily="34" charset="0"/>
              </a:rPr>
              <a:t> CNDP </a:t>
            </a:r>
            <a:r>
              <a:rPr lang="fr-FR" b="0" i="0" u="none" strike="noStrike" dirty="0" err="1">
                <a:solidFill>
                  <a:srgbClr val="0B377B"/>
                </a:solidFill>
                <a:effectLst/>
                <a:latin typeface="Aptos" panose="020B0004020202020204" pitchFamily="34" charset="0"/>
              </a:rPr>
              <a:t>procedures</a:t>
            </a:r>
            <a:r>
              <a:rPr lang="fr-FR" b="0" i="0" u="none" strike="noStrike" dirty="0">
                <a:solidFill>
                  <a:srgbClr val="0B377B"/>
                </a:solidFill>
                <a:effectLst/>
                <a:latin typeface="Aptos" panose="020B0004020202020204" pitchFamily="34" charset="0"/>
              </a:rPr>
              <a:t> are </a:t>
            </a:r>
            <a:r>
              <a:rPr lang="fr-FR" b="0" i="0" u="none" strike="noStrike" dirty="0" err="1">
                <a:solidFill>
                  <a:srgbClr val="0B377B"/>
                </a:solidFill>
                <a:effectLst/>
                <a:latin typeface="Aptos" panose="020B0004020202020204" pitchFamily="34" charset="0"/>
              </a:rPr>
              <a:t>ongoing</a:t>
            </a:r>
            <a:r>
              <a:rPr lang="fr-FR" b="0" i="0" u="none" strike="noStrike" dirty="0">
                <a:solidFill>
                  <a:srgbClr val="0B377B"/>
                </a:solidFill>
                <a:effectLst/>
                <a:latin typeface="Aptos" panose="020B0004020202020204" pitchFamily="34" charset="0"/>
              </a:rPr>
              <a:t> </a:t>
            </a:r>
            <a:r>
              <a:rPr lang="fr-FR" b="0" i="0" u="none" strike="noStrike" dirty="0" err="1">
                <a:solidFill>
                  <a:srgbClr val="0B377B"/>
                </a:solidFill>
                <a:effectLst/>
                <a:latin typeface="Aptos" panose="020B0004020202020204" pitchFamily="34" charset="0"/>
              </a:rPr>
              <a:t>with</a:t>
            </a:r>
            <a:r>
              <a:rPr lang="fr-FR" b="0" i="0" u="none" strike="noStrike" dirty="0">
                <a:solidFill>
                  <a:srgbClr val="0B377B"/>
                </a:solidFill>
                <a:effectLst/>
                <a:latin typeface="Aptos" panose="020B0004020202020204" pitchFamily="34" charset="0"/>
              </a:rPr>
              <a:t> the </a:t>
            </a:r>
            <a:r>
              <a:rPr lang="fr-FR" b="0" i="0" u="none" strike="noStrike" dirty="0" err="1">
                <a:solidFill>
                  <a:srgbClr val="0B377B"/>
                </a:solidFill>
                <a:effectLst/>
                <a:latin typeface="Aptos" panose="020B0004020202020204" pitchFamily="34" charset="0"/>
              </a:rPr>
              <a:t>guarantors</a:t>
            </a:r>
            <a:r>
              <a:rPr lang="fr-FR" b="0" i="0" u="none" strike="noStrike" dirty="0">
                <a:solidFill>
                  <a:srgbClr val="0B377B"/>
                </a:solidFill>
                <a:effectLst/>
                <a:latin typeface="Aptos" panose="020B0004020202020204" pitchFamily="34" charset="0"/>
              </a:rPr>
              <a:t>.</a:t>
            </a:r>
            <a:endParaRPr lang="en-US" dirty="0">
              <a:solidFill>
                <a:srgbClr val="0B377B"/>
              </a:solidFill>
              <a:latin typeface="Aptos" panose="020B0004020202020204" pitchFamily="34" charset="0"/>
            </a:endParaRPr>
          </a:p>
        </p:txBody>
      </p:sp>
      <p:sp>
        <p:nvSpPr>
          <p:cNvPr id="12" name="ZoneTexte 7">
            <a:extLst>
              <a:ext uri="{FF2B5EF4-FFF2-40B4-BE49-F238E27FC236}">
                <a16:creationId xmlns:a16="http://schemas.microsoft.com/office/drawing/2014/main" id="{6C7B7700-E25F-0C37-26CF-68A8A30715D1}"/>
              </a:ext>
            </a:extLst>
          </p:cNvPr>
          <p:cNvSpPr txBox="1"/>
          <p:nvPr/>
        </p:nvSpPr>
        <p:spPr>
          <a:xfrm>
            <a:off x="8474059" y="5904270"/>
            <a:ext cx="3067813" cy="307777"/>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i="0" u="none" strike="noStrike" dirty="0">
                <a:solidFill>
                  <a:srgbClr val="000000"/>
                </a:solidFill>
                <a:effectLst/>
                <a:latin typeface="-webkit-standard"/>
              </a:rPr>
              <a:t>CNDP </a:t>
            </a:r>
            <a:r>
              <a:rPr lang="fr-FR" sz="1400" i="0" u="none" strike="noStrike" dirty="0" err="1">
                <a:solidFill>
                  <a:srgbClr val="000000"/>
                </a:solidFill>
                <a:effectLst/>
                <a:latin typeface="-webkit-standard"/>
              </a:rPr>
              <a:t>decision</a:t>
            </a:r>
            <a:r>
              <a:rPr lang="fr-FR" sz="1400" i="0" u="none" strike="noStrike" dirty="0">
                <a:solidFill>
                  <a:srgbClr val="000000"/>
                </a:solidFill>
                <a:effectLst/>
                <a:latin typeface="-webkit-standard"/>
              </a:rPr>
              <a:t> for the Advisory Mission</a:t>
            </a:r>
          </a:p>
        </p:txBody>
      </p:sp>
    </p:spTree>
    <p:extLst>
      <p:ext uri="{BB962C8B-B14F-4D97-AF65-F5344CB8AC3E}">
        <p14:creationId xmlns:p14="http://schemas.microsoft.com/office/powerpoint/2010/main" val="34073525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extLst>
              <p:ext uri="{D42A27DB-BD31-4B8C-83A1-F6EECF244321}">
                <p14:modId xmlns:p14="http://schemas.microsoft.com/office/powerpoint/2010/main" val="2562006365"/>
              </p:ext>
            </p:extLst>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65489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Optimisaion</a:t>
            </a:r>
            <a:r>
              <a:rPr lang="fr-CH" sz="2800" dirty="0"/>
              <a:t> for </a:t>
            </a:r>
            <a:r>
              <a:rPr lang="fr-CH" sz="2800" dirty="0" err="1"/>
              <a:t>operation</a:t>
            </a:r>
            <a:r>
              <a:rPr lang="fr-CH" sz="2800" dirty="0"/>
              <a:t>: 400 MHz SRF and </a:t>
            </a:r>
            <a:r>
              <a:rPr lang="fr-CH" sz="2800" dirty="0" err="1"/>
              <a:t>beam</a:t>
            </a:r>
            <a:r>
              <a:rPr lang="fr-CH" sz="2800" dirty="0"/>
              <a:t> </a:t>
            </a:r>
            <a:r>
              <a:rPr lang="fr-CH" sz="2800" dirty="0" err="1"/>
              <a:t>switchyard</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97622" y="749071"/>
            <a:ext cx="8884097" cy="1538883"/>
          </a:xfrm>
          <a:prstGeom prst="rect">
            <a:avLst/>
          </a:prstGeom>
          <a:noFill/>
        </p:spPr>
        <p:txBody>
          <a:bodyPr wrap="square" rtlCol="0">
            <a:spAutoFit/>
          </a:bodyPr>
          <a:lstStyle/>
          <a:p>
            <a:pPr>
              <a:spcBef>
                <a:spcPts val="800"/>
              </a:spcBef>
            </a:pPr>
            <a:r>
              <a:rPr lang="en-US" sz="2000" b="1" dirty="0">
                <a:solidFill>
                  <a:srgbClr val="0C377B"/>
                </a:solidFill>
              </a:rPr>
              <a:t>Beam switching between (Z, W) and ZH operation</a:t>
            </a:r>
          </a:p>
          <a:p>
            <a:pPr marL="609573" indent="-457189">
              <a:spcBef>
                <a:spcPts val="800"/>
              </a:spcBef>
              <a:buFont typeface="Arial" panose="020B0604020202020204" pitchFamily="34" charset="0"/>
              <a:buChar char="•"/>
            </a:pPr>
            <a:r>
              <a:rPr lang="en-US" dirty="0">
                <a:solidFill>
                  <a:srgbClr val="0C377B"/>
                </a:solidFill>
              </a:rPr>
              <a:t>2-cell 400 MHz cavities for all three working points, identical configuration</a:t>
            </a:r>
          </a:p>
          <a:p>
            <a:pPr marL="609573" indent="-457189">
              <a:spcBef>
                <a:spcPts val="800"/>
              </a:spcBef>
              <a:buFont typeface="Arial" panose="020B0604020202020204" pitchFamily="34" charset="0"/>
              <a:buChar char="•"/>
            </a:pPr>
            <a:r>
              <a:rPr lang="en-US" dirty="0">
                <a:solidFill>
                  <a:srgbClr val="0C377B"/>
                </a:solidFill>
              </a:rPr>
              <a:t>ES separators + magnetic field for switching beams</a:t>
            </a:r>
          </a:p>
          <a:p>
            <a:pPr marL="609573" indent="-457189">
              <a:spcBef>
                <a:spcPts val="800"/>
              </a:spcBef>
              <a:buFont typeface="Arial" panose="020B0604020202020204" pitchFamily="34" charset="0"/>
              <a:buChar char="•"/>
            </a:pPr>
            <a:r>
              <a:rPr lang="en-US" dirty="0">
                <a:solidFill>
                  <a:srgbClr val="0C377B"/>
                </a:solidFill>
              </a:rPr>
              <a:t>Allows quasi “instantaneous” switching between Z, W, ZH</a:t>
            </a:r>
          </a:p>
        </p:txBody>
      </p:sp>
      <p:grpSp>
        <p:nvGrpSpPr>
          <p:cNvPr id="60" name="Group 59">
            <a:extLst>
              <a:ext uri="{FF2B5EF4-FFF2-40B4-BE49-F238E27FC236}">
                <a16:creationId xmlns:a16="http://schemas.microsoft.com/office/drawing/2014/main" id="{22AB963F-E55D-F753-949B-CF67AF316719}"/>
              </a:ext>
            </a:extLst>
          </p:cNvPr>
          <p:cNvGrpSpPr/>
          <p:nvPr/>
        </p:nvGrpSpPr>
        <p:grpSpPr>
          <a:xfrm>
            <a:off x="6617497" y="3319304"/>
            <a:ext cx="5381633" cy="1660138"/>
            <a:chOff x="652549" y="2549616"/>
            <a:chExt cx="5381633" cy="1660138"/>
          </a:xfrm>
        </p:grpSpPr>
        <p:sp>
          <p:nvSpPr>
            <p:cNvPr id="8" name="Rectangle 7">
              <a:extLst>
                <a:ext uri="{FF2B5EF4-FFF2-40B4-BE49-F238E27FC236}">
                  <a16:creationId xmlns:a16="http://schemas.microsoft.com/office/drawing/2014/main" id="{25CA93AF-0474-C6DB-F728-8A2910D39CF5}"/>
                </a:ext>
              </a:extLst>
            </p:cNvPr>
            <p:cNvSpPr/>
            <p:nvPr/>
          </p:nvSpPr>
          <p:spPr>
            <a:xfrm>
              <a:off x="1167551" y="3016239"/>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9" name="Rectangle 8">
              <a:extLst>
                <a:ext uri="{FF2B5EF4-FFF2-40B4-BE49-F238E27FC236}">
                  <a16:creationId xmlns:a16="http://schemas.microsoft.com/office/drawing/2014/main" id="{0027D411-37C2-2F3C-302D-10C67EFC53D9}"/>
                </a:ext>
              </a:extLst>
            </p:cNvPr>
            <p:cNvSpPr/>
            <p:nvPr/>
          </p:nvSpPr>
          <p:spPr>
            <a:xfrm>
              <a:off x="653730" y="3190190"/>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1</a:t>
              </a:r>
              <a:endParaRPr lang="en-GB" sz="900" b="0" cap="none" spc="0" dirty="0">
                <a:ln w="0"/>
                <a:solidFill>
                  <a:schemeClr val="tx1">
                    <a:lumMod val="75000"/>
                    <a:lumOff val="25000"/>
                  </a:schemeClr>
                </a:solidFill>
              </a:endParaRPr>
            </a:p>
          </p:txBody>
        </p:sp>
        <p:sp>
          <p:nvSpPr>
            <p:cNvPr id="10" name="Rectangle 9">
              <a:extLst>
                <a:ext uri="{FF2B5EF4-FFF2-40B4-BE49-F238E27FC236}">
                  <a16:creationId xmlns:a16="http://schemas.microsoft.com/office/drawing/2014/main" id="{F7E93DE0-FACF-1859-57BA-FBDD743B173A}"/>
                </a:ext>
              </a:extLst>
            </p:cNvPr>
            <p:cNvSpPr/>
            <p:nvPr/>
          </p:nvSpPr>
          <p:spPr>
            <a:xfrm>
              <a:off x="652549" y="3312241"/>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2</a:t>
              </a:r>
              <a:endParaRPr lang="en-GB" sz="900" b="0" cap="none" spc="0" dirty="0">
                <a:ln w="0"/>
                <a:solidFill>
                  <a:schemeClr val="tx1">
                    <a:lumMod val="75000"/>
                    <a:lumOff val="25000"/>
                  </a:schemeClr>
                </a:solidFill>
              </a:endParaRPr>
            </a:p>
          </p:txBody>
        </p:sp>
        <p:cxnSp>
          <p:nvCxnSpPr>
            <p:cNvPr id="11" name="Straight Connector 10">
              <a:extLst>
                <a:ext uri="{FF2B5EF4-FFF2-40B4-BE49-F238E27FC236}">
                  <a16:creationId xmlns:a16="http://schemas.microsoft.com/office/drawing/2014/main" id="{C7BCBD55-E3A3-924D-BDB1-4ABCBBBFD5A7}"/>
                </a:ext>
              </a:extLst>
            </p:cNvPr>
            <p:cNvCxnSpPr>
              <a:cxnSpLocks/>
            </p:cNvCxnSpPr>
            <p:nvPr/>
          </p:nvCxnSpPr>
          <p:spPr>
            <a:xfrm flipV="1">
              <a:off x="3313248" y="3334609"/>
              <a:ext cx="2056093" cy="13945"/>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428460-61A4-EA03-8C8E-7A601F000ED1}"/>
                </a:ext>
              </a:extLst>
            </p:cNvPr>
            <p:cNvCxnSpPr>
              <a:cxnSpLocks/>
            </p:cNvCxnSpPr>
            <p:nvPr/>
          </p:nvCxnSpPr>
          <p:spPr>
            <a:xfrm flipV="1">
              <a:off x="3540541" y="3356060"/>
              <a:ext cx="1999709" cy="8466"/>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3" name="Rounded Rectangle 35">
              <a:extLst>
                <a:ext uri="{FF2B5EF4-FFF2-40B4-BE49-F238E27FC236}">
                  <a16:creationId xmlns:a16="http://schemas.microsoft.com/office/drawing/2014/main" id="{05713920-F80B-304E-EDC4-1105FD97595F}"/>
                </a:ext>
              </a:extLst>
            </p:cNvPr>
            <p:cNvSpPr/>
            <p:nvPr/>
          </p:nvSpPr>
          <p:spPr>
            <a:xfrm>
              <a:off x="2605282" y="3230725"/>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4" name="Rectangle 13">
              <a:extLst>
                <a:ext uri="{FF2B5EF4-FFF2-40B4-BE49-F238E27FC236}">
                  <a16:creationId xmlns:a16="http://schemas.microsoft.com/office/drawing/2014/main" id="{2303477B-70CA-B768-8A4E-85FA860268A4}"/>
                </a:ext>
              </a:extLst>
            </p:cNvPr>
            <p:cNvSpPr/>
            <p:nvPr/>
          </p:nvSpPr>
          <p:spPr>
            <a:xfrm>
              <a:off x="2505284" y="300361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5" name="Rounded Rectangle 35">
              <a:extLst>
                <a:ext uri="{FF2B5EF4-FFF2-40B4-BE49-F238E27FC236}">
                  <a16:creationId xmlns:a16="http://schemas.microsoft.com/office/drawing/2014/main" id="{B1866A71-1CA7-0D63-6F14-3C16BF918DCD}"/>
                </a:ext>
              </a:extLst>
            </p:cNvPr>
            <p:cNvSpPr/>
            <p:nvPr/>
          </p:nvSpPr>
          <p:spPr>
            <a:xfrm>
              <a:off x="1348585" y="323919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6" name="Rectangle 15">
              <a:extLst>
                <a:ext uri="{FF2B5EF4-FFF2-40B4-BE49-F238E27FC236}">
                  <a16:creationId xmlns:a16="http://schemas.microsoft.com/office/drawing/2014/main" id="{BD93C696-D234-03A5-5355-8330F9C83FB6}"/>
                </a:ext>
              </a:extLst>
            </p:cNvPr>
            <p:cNvSpPr/>
            <p:nvPr/>
          </p:nvSpPr>
          <p:spPr>
            <a:xfrm>
              <a:off x="3490804" y="3045946"/>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7" name="Rounded Rectangle 35">
              <a:extLst>
                <a:ext uri="{FF2B5EF4-FFF2-40B4-BE49-F238E27FC236}">
                  <a16:creationId xmlns:a16="http://schemas.microsoft.com/office/drawing/2014/main" id="{CFBDCB65-6BED-B004-D7CE-BCC2827A6495}"/>
                </a:ext>
              </a:extLst>
            </p:cNvPr>
            <p:cNvSpPr/>
            <p:nvPr/>
          </p:nvSpPr>
          <p:spPr>
            <a:xfrm>
              <a:off x="4944259" y="327862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8" name="Rectangle 17">
              <a:extLst>
                <a:ext uri="{FF2B5EF4-FFF2-40B4-BE49-F238E27FC236}">
                  <a16:creationId xmlns:a16="http://schemas.microsoft.com/office/drawing/2014/main" id="{2A51CA50-FD45-A0D9-7B2D-43335D2894DF}"/>
                </a:ext>
              </a:extLst>
            </p:cNvPr>
            <p:cNvSpPr/>
            <p:nvPr/>
          </p:nvSpPr>
          <p:spPr>
            <a:xfrm>
              <a:off x="4896271" y="304933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9" name="Rounded Rectangle 35">
              <a:extLst>
                <a:ext uri="{FF2B5EF4-FFF2-40B4-BE49-F238E27FC236}">
                  <a16:creationId xmlns:a16="http://schemas.microsoft.com/office/drawing/2014/main" id="{D8022083-6025-C0DB-1BB6-3D4AEBD2B90B}"/>
                </a:ext>
              </a:extLst>
            </p:cNvPr>
            <p:cNvSpPr/>
            <p:nvPr/>
          </p:nvSpPr>
          <p:spPr>
            <a:xfrm>
              <a:off x="3629506" y="327983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21" name="Rectangle 20">
              <a:extLst>
                <a:ext uri="{FF2B5EF4-FFF2-40B4-BE49-F238E27FC236}">
                  <a16:creationId xmlns:a16="http://schemas.microsoft.com/office/drawing/2014/main" id="{A3CD1A9C-1E3B-24AD-0F08-66DA45FAF53C}"/>
                </a:ext>
              </a:extLst>
            </p:cNvPr>
            <p:cNvSpPr/>
            <p:nvPr/>
          </p:nvSpPr>
          <p:spPr>
            <a:xfrm>
              <a:off x="4723363" y="32637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2" name="Rectangle 21">
              <a:extLst>
                <a:ext uri="{FF2B5EF4-FFF2-40B4-BE49-F238E27FC236}">
                  <a16:creationId xmlns:a16="http://schemas.microsoft.com/office/drawing/2014/main" id="{D46346F5-3DC3-D2B9-4A5A-B7AF9803819C}"/>
                </a:ext>
              </a:extLst>
            </p:cNvPr>
            <p:cNvSpPr/>
            <p:nvPr/>
          </p:nvSpPr>
          <p:spPr>
            <a:xfrm>
              <a:off x="3411030" y="32721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3" name="Rectangle 22">
              <a:extLst>
                <a:ext uri="{FF2B5EF4-FFF2-40B4-BE49-F238E27FC236}">
                  <a16:creationId xmlns:a16="http://schemas.microsoft.com/office/drawing/2014/main" id="{50CDDD26-94EC-DA63-2DB6-4306589BF61E}"/>
                </a:ext>
              </a:extLst>
            </p:cNvPr>
            <p:cNvSpPr/>
            <p:nvPr/>
          </p:nvSpPr>
          <p:spPr>
            <a:xfrm>
              <a:off x="2386563" y="32129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4" name="Rectangle 23">
              <a:extLst>
                <a:ext uri="{FF2B5EF4-FFF2-40B4-BE49-F238E27FC236}">
                  <a16:creationId xmlns:a16="http://schemas.microsoft.com/office/drawing/2014/main" id="{87D0B108-0A51-49B0-7EDA-AE7B9152EC48}"/>
                </a:ext>
              </a:extLst>
            </p:cNvPr>
            <p:cNvSpPr/>
            <p:nvPr/>
          </p:nvSpPr>
          <p:spPr>
            <a:xfrm>
              <a:off x="1120797" y="32213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cxnSp>
          <p:nvCxnSpPr>
            <p:cNvPr id="26" name="Straight Connector 25">
              <a:extLst>
                <a:ext uri="{FF2B5EF4-FFF2-40B4-BE49-F238E27FC236}">
                  <a16:creationId xmlns:a16="http://schemas.microsoft.com/office/drawing/2014/main" id="{95B58812-8836-1EC6-47AA-358AE94A316D}"/>
                </a:ext>
              </a:extLst>
            </p:cNvPr>
            <p:cNvCxnSpPr>
              <a:cxnSpLocks/>
            </p:cNvCxnSpPr>
            <p:nvPr/>
          </p:nvCxnSpPr>
          <p:spPr>
            <a:xfrm>
              <a:off x="1225692" y="3305443"/>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66AAE7-D27D-E7C0-8530-E6CBE81C0A4E}"/>
                </a:ext>
              </a:extLst>
            </p:cNvPr>
            <p:cNvCxnSpPr>
              <a:cxnSpLocks/>
            </p:cNvCxnSpPr>
            <p:nvPr/>
          </p:nvCxnSpPr>
          <p:spPr>
            <a:xfrm>
              <a:off x="1225692" y="3452930"/>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74B6AB-0FFD-3680-6482-D5762939CF52}"/>
                </a:ext>
              </a:extLst>
            </p:cNvPr>
            <p:cNvCxnSpPr>
              <a:cxnSpLocks/>
            </p:cNvCxnSpPr>
            <p:nvPr/>
          </p:nvCxnSpPr>
          <p:spPr>
            <a:xfrm>
              <a:off x="2215607" y="3305443"/>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C8D4F1-8C0C-1688-9DBA-7F7D3ADC4D04}"/>
                </a:ext>
              </a:extLst>
            </p:cNvPr>
            <p:cNvCxnSpPr>
              <a:cxnSpLocks/>
            </p:cNvCxnSpPr>
            <p:nvPr/>
          </p:nvCxnSpPr>
          <p:spPr>
            <a:xfrm>
              <a:off x="2215607" y="3452930"/>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48BCEBF-9403-3AED-F21C-F1875F3EB864}"/>
                </a:ext>
              </a:extLst>
            </p:cNvPr>
            <p:cNvCxnSpPr>
              <a:cxnSpLocks/>
            </p:cNvCxnSpPr>
            <p:nvPr/>
          </p:nvCxnSpPr>
          <p:spPr>
            <a:xfrm flipV="1">
              <a:off x="2065039" y="3306984"/>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4D7FE-E49D-F23F-38C4-8BC045C5BB57}"/>
                </a:ext>
              </a:extLst>
            </p:cNvPr>
            <p:cNvCxnSpPr>
              <a:cxnSpLocks/>
            </p:cNvCxnSpPr>
            <p:nvPr/>
          </p:nvCxnSpPr>
          <p:spPr>
            <a:xfrm>
              <a:off x="2063226" y="330698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A5F7AE2-54E7-4866-C103-706BB6BD87BA}"/>
                </a:ext>
              </a:extLst>
            </p:cNvPr>
            <p:cNvCxnSpPr>
              <a:cxnSpLocks/>
            </p:cNvCxnSpPr>
            <p:nvPr/>
          </p:nvCxnSpPr>
          <p:spPr>
            <a:xfrm>
              <a:off x="3463816" y="3364526"/>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D5FE259-3BE5-DB9E-484C-52E0F3994C72}"/>
                </a:ext>
              </a:extLst>
            </p:cNvPr>
            <p:cNvCxnSpPr>
              <a:cxnSpLocks/>
            </p:cNvCxnSpPr>
            <p:nvPr/>
          </p:nvCxnSpPr>
          <p:spPr>
            <a:xfrm flipV="1">
              <a:off x="3313248" y="3366067"/>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80B91EB-6BAC-CB5C-CF31-AADEDA3E2BAB}"/>
                </a:ext>
              </a:extLst>
            </p:cNvPr>
            <p:cNvCxnSpPr>
              <a:cxnSpLocks/>
            </p:cNvCxnSpPr>
            <p:nvPr/>
          </p:nvCxnSpPr>
          <p:spPr>
            <a:xfrm>
              <a:off x="5365043" y="334855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B335C0A8-12F3-25D4-CD28-AAF903CD00FF}"/>
                </a:ext>
              </a:extLst>
            </p:cNvPr>
            <p:cNvSpPr/>
            <p:nvPr/>
          </p:nvSpPr>
          <p:spPr>
            <a:xfrm>
              <a:off x="4177369" y="2549616"/>
              <a:ext cx="545994" cy="346797"/>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ZH</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9D6C1A97-348F-A9C9-B573-107487C7C7FA}"/>
                </a:ext>
              </a:extLst>
            </p:cNvPr>
            <p:cNvSpPr/>
            <p:nvPr/>
          </p:nvSpPr>
          <p:spPr>
            <a:xfrm>
              <a:off x="1666020" y="2556162"/>
              <a:ext cx="813681" cy="340250"/>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 W</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04736A29-C274-09EE-2345-C49DB55326B9}"/>
                </a:ext>
              </a:extLst>
            </p:cNvPr>
            <p:cNvSpPr txBox="1"/>
            <p:nvPr/>
          </p:nvSpPr>
          <p:spPr>
            <a:xfrm>
              <a:off x="1723132" y="3524384"/>
              <a:ext cx="777200" cy="646331"/>
            </a:xfrm>
            <a:prstGeom prst="rect">
              <a:avLst/>
            </a:prstGeom>
            <a:noFill/>
          </p:spPr>
          <p:txBody>
            <a:bodyPr wrap="none" rtlCol="0">
              <a:spAutoFit/>
            </a:bodyPr>
            <a:lstStyle/>
            <a:p>
              <a:r>
                <a:rPr lang="en-US" dirty="0"/>
                <a:t>E&amp;M </a:t>
              </a:r>
            </a:p>
            <a:p>
              <a:r>
                <a:rPr lang="en-US" dirty="0"/>
                <a:t>sep.1 </a:t>
              </a:r>
              <a:endParaRPr lang="en-GB" dirty="0"/>
            </a:p>
          </p:txBody>
        </p:sp>
        <p:sp>
          <p:nvSpPr>
            <p:cNvPr id="44" name="TextBox 43">
              <a:extLst>
                <a:ext uri="{FF2B5EF4-FFF2-40B4-BE49-F238E27FC236}">
                  <a16:creationId xmlns:a16="http://schemas.microsoft.com/office/drawing/2014/main" id="{78DC2C04-04A8-BC87-3A19-DF1E498DBD95}"/>
                </a:ext>
              </a:extLst>
            </p:cNvPr>
            <p:cNvSpPr txBox="1"/>
            <p:nvPr/>
          </p:nvSpPr>
          <p:spPr>
            <a:xfrm>
              <a:off x="3049426" y="3533641"/>
              <a:ext cx="900631" cy="646331"/>
            </a:xfrm>
            <a:prstGeom prst="rect">
              <a:avLst/>
            </a:prstGeom>
            <a:noFill/>
          </p:spPr>
          <p:txBody>
            <a:bodyPr wrap="none" rtlCol="0">
              <a:spAutoFit/>
            </a:bodyPr>
            <a:lstStyle/>
            <a:p>
              <a:r>
                <a:rPr lang="en-US" dirty="0"/>
                <a:t>E&amp;M</a:t>
              </a:r>
            </a:p>
            <a:p>
              <a:r>
                <a:rPr lang="en-US" dirty="0" err="1"/>
                <a:t>sep.</a:t>
              </a:r>
              <a:r>
                <a:rPr lang="en-US" dirty="0"/>
                <a:t> 2a</a:t>
              </a:r>
              <a:endParaRPr lang="en-GB" dirty="0"/>
            </a:p>
          </p:txBody>
        </p:sp>
        <p:sp>
          <p:nvSpPr>
            <p:cNvPr id="45" name="TextBox 44">
              <a:extLst>
                <a:ext uri="{FF2B5EF4-FFF2-40B4-BE49-F238E27FC236}">
                  <a16:creationId xmlns:a16="http://schemas.microsoft.com/office/drawing/2014/main" id="{3493A179-440F-FB63-07B0-89A98D9C04BB}"/>
                </a:ext>
              </a:extLst>
            </p:cNvPr>
            <p:cNvSpPr txBox="1"/>
            <p:nvPr/>
          </p:nvSpPr>
          <p:spPr>
            <a:xfrm>
              <a:off x="5127139" y="3563423"/>
              <a:ext cx="907043" cy="646331"/>
            </a:xfrm>
            <a:prstGeom prst="rect">
              <a:avLst/>
            </a:prstGeom>
            <a:noFill/>
          </p:spPr>
          <p:txBody>
            <a:bodyPr wrap="none" rtlCol="0">
              <a:spAutoFit/>
            </a:bodyPr>
            <a:lstStyle/>
            <a:p>
              <a:r>
                <a:rPr lang="en-US" dirty="0"/>
                <a:t>E&amp; M</a:t>
              </a:r>
            </a:p>
            <a:p>
              <a:r>
                <a:rPr lang="en-US" dirty="0" err="1"/>
                <a:t>sep.</a:t>
              </a:r>
              <a:r>
                <a:rPr lang="en-US" dirty="0"/>
                <a:t> 2b</a:t>
              </a:r>
              <a:endParaRPr lang="en-GB" dirty="0"/>
            </a:p>
          </p:txBody>
        </p:sp>
        <p:cxnSp>
          <p:nvCxnSpPr>
            <p:cNvPr id="47" name="Straight Arrow Connector 46">
              <a:extLst>
                <a:ext uri="{FF2B5EF4-FFF2-40B4-BE49-F238E27FC236}">
                  <a16:creationId xmlns:a16="http://schemas.microsoft.com/office/drawing/2014/main" id="{8B4433A0-B9D4-3DDA-1790-6AA6DEA6FBA8}"/>
                </a:ext>
              </a:extLst>
            </p:cNvPr>
            <p:cNvCxnSpPr>
              <a:cxnSpLocks/>
            </p:cNvCxnSpPr>
            <p:nvPr/>
          </p:nvCxnSpPr>
          <p:spPr>
            <a:xfrm flipH="1">
              <a:off x="943654" y="362617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1115EB5E-84F5-51F1-E528-FF860D8EA667}"/>
                </a:ext>
              </a:extLst>
            </p:cNvPr>
            <p:cNvCxnSpPr>
              <a:cxnSpLocks/>
            </p:cNvCxnSpPr>
            <p:nvPr/>
          </p:nvCxnSpPr>
          <p:spPr>
            <a:xfrm flipH="1">
              <a:off x="5580660" y="336452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309C8E53-4344-E46E-1D6C-5C490B2FE34D}"/>
                </a:ext>
              </a:extLst>
            </p:cNvPr>
            <p:cNvCxnSpPr>
              <a:cxnSpLocks/>
            </p:cNvCxnSpPr>
            <p:nvPr/>
          </p:nvCxnSpPr>
          <p:spPr>
            <a:xfrm>
              <a:off x="906384" y="3201836"/>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65E43B0C-7339-9AEF-A30B-71CE747885A4}"/>
                </a:ext>
              </a:extLst>
            </p:cNvPr>
            <p:cNvCxnSpPr>
              <a:cxnSpLocks/>
            </p:cNvCxnSpPr>
            <p:nvPr/>
          </p:nvCxnSpPr>
          <p:spPr>
            <a:xfrm>
              <a:off x="3226573" y="3245413"/>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grpSp>
      <p:pic>
        <p:nvPicPr>
          <p:cNvPr id="54" name="Picture 53">
            <a:extLst>
              <a:ext uri="{FF2B5EF4-FFF2-40B4-BE49-F238E27FC236}">
                <a16:creationId xmlns:a16="http://schemas.microsoft.com/office/drawing/2014/main" id="{43339BD8-EC5F-A6BF-67F9-C35A962B7AEE}"/>
              </a:ext>
            </a:extLst>
          </p:cNvPr>
          <p:cNvPicPr>
            <a:picLocks noChangeAspect="1"/>
          </p:cNvPicPr>
          <p:nvPr/>
        </p:nvPicPr>
        <p:blipFill>
          <a:blip r:embed="rId3"/>
          <a:stretch>
            <a:fillRect/>
          </a:stretch>
        </p:blipFill>
        <p:spPr>
          <a:xfrm>
            <a:off x="251733" y="2734928"/>
            <a:ext cx="5416330" cy="2346276"/>
          </a:xfrm>
          <a:prstGeom prst="rect">
            <a:avLst/>
          </a:prstGeom>
        </p:spPr>
      </p:pic>
      <p:sp>
        <p:nvSpPr>
          <p:cNvPr id="55" name="TextBox 54">
            <a:extLst>
              <a:ext uri="{FF2B5EF4-FFF2-40B4-BE49-F238E27FC236}">
                <a16:creationId xmlns:a16="http://schemas.microsoft.com/office/drawing/2014/main" id="{8A289F67-7B05-CCFF-2986-3AA1E2F57FF4}"/>
              </a:ext>
            </a:extLst>
          </p:cNvPr>
          <p:cNvSpPr txBox="1"/>
          <p:nvPr/>
        </p:nvSpPr>
        <p:spPr>
          <a:xfrm>
            <a:off x="699118" y="2584326"/>
            <a:ext cx="3253135" cy="646331"/>
          </a:xfrm>
          <a:prstGeom prst="rect">
            <a:avLst/>
          </a:prstGeom>
          <a:noFill/>
        </p:spPr>
        <p:txBody>
          <a:bodyPr wrap="none" rtlCol="0">
            <a:spAutoFit/>
          </a:bodyPr>
          <a:lstStyle/>
          <a:p>
            <a:r>
              <a:rPr lang="en-US" dirty="0"/>
              <a:t>Collider RF integration at point H</a:t>
            </a:r>
          </a:p>
          <a:p>
            <a:r>
              <a:rPr lang="en-US" dirty="0"/>
              <a:t>(Z, WW and ZH operation)</a:t>
            </a:r>
            <a:endParaRPr lang="en-GB" dirty="0"/>
          </a:p>
        </p:txBody>
      </p:sp>
      <p:pic>
        <p:nvPicPr>
          <p:cNvPr id="56" name="image_0">
            <a:extLst>
              <a:ext uri="{FF2B5EF4-FFF2-40B4-BE49-F238E27FC236}">
                <a16:creationId xmlns:a16="http://schemas.microsoft.com/office/drawing/2014/main" id="{E05762CA-A30F-2E22-B82B-0D940B6CCD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3573" r="3441"/>
          <a:stretch/>
        </p:blipFill>
        <p:spPr bwMode="auto">
          <a:xfrm>
            <a:off x="943654" y="6269104"/>
            <a:ext cx="9084365" cy="61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_0">
            <a:extLst>
              <a:ext uri="{FF2B5EF4-FFF2-40B4-BE49-F238E27FC236}">
                <a16:creationId xmlns:a16="http://schemas.microsoft.com/office/drawing/2014/main" id="{D87EB2F9-6706-ADC1-91F3-F875C30F49B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874" r="3441" b="62371"/>
          <a:stretch/>
        </p:blipFill>
        <p:spPr bwMode="auto">
          <a:xfrm>
            <a:off x="1036967" y="4922621"/>
            <a:ext cx="8724113" cy="11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a:extLst>
              <a:ext uri="{FF2B5EF4-FFF2-40B4-BE49-F238E27FC236}">
                <a16:creationId xmlns:a16="http://schemas.microsoft.com/office/drawing/2014/main" id="{3B1CD1E4-C633-CE80-8DBD-4164EC936499}"/>
              </a:ext>
            </a:extLst>
          </p:cNvPr>
          <p:cNvSpPr txBox="1"/>
          <p:nvPr/>
        </p:nvSpPr>
        <p:spPr>
          <a:xfrm>
            <a:off x="3212833" y="6010955"/>
            <a:ext cx="5324741" cy="369332"/>
          </a:xfrm>
          <a:prstGeom prst="rect">
            <a:avLst/>
          </a:prstGeom>
          <a:noFill/>
        </p:spPr>
        <p:txBody>
          <a:bodyPr wrap="square" rtlCol="0">
            <a:spAutoFit/>
          </a:bodyPr>
          <a:lstStyle/>
          <a:p>
            <a:r>
              <a:rPr lang="en-US" dirty="0">
                <a:solidFill>
                  <a:schemeClr val="accent5">
                    <a:lumMod val="40000"/>
                    <a:lumOff val="60000"/>
                  </a:schemeClr>
                </a:solidFill>
              </a:rPr>
              <a:t>extra year of operation thanks to single RF system</a:t>
            </a:r>
            <a:endParaRPr lang="en-GB" dirty="0">
              <a:solidFill>
                <a:schemeClr val="accent5">
                  <a:lumMod val="40000"/>
                  <a:lumOff val="60000"/>
                </a:schemeClr>
              </a:solidFill>
            </a:endParaRPr>
          </a:p>
        </p:txBody>
      </p:sp>
      <p:sp>
        <p:nvSpPr>
          <p:cNvPr id="61" name="TextBox 60">
            <a:extLst>
              <a:ext uri="{FF2B5EF4-FFF2-40B4-BE49-F238E27FC236}">
                <a16:creationId xmlns:a16="http://schemas.microsoft.com/office/drawing/2014/main" id="{38A39C87-4D33-EC23-DC4C-0D9AAB351E28}"/>
              </a:ext>
            </a:extLst>
          </p:cNvPr>
          <p:cNvSpPr txBox="1"/>
          <p:nvPr/>
        </p:nvSpPr>
        <p:spPr>
          <a:xfrm>
            <a:off x="7883841" y="2751823"/>
            <a:ext cx="3225819" cy="646331"/>
          </a:xfrm>
          <a:prstGeom prst="rect">
            <a:avLst/>
          </a:prstGeom>
          <a:noFill/>
        </p:spPr>
        <p:txBody>
          <a:bodyPr wrap="none" rtlCol="0">
            <a:spAutoFit/>
          </a:bodyPr>
          <a:lstStyle/>
          <a:p>
            <a:r>
              <a:rPr lang="en-US" dirty="0"/>
              <a:t>Beam crossing and combination </a:t>
            </a:r>
          </a:p>
          <a:p>
            <a:r>
              <a:rPr lang="en-US" dirty="0"/>
              <a:t>at RF section in point H</a:t>
            </a:r>
            <a:endParaRPr lang="en-GB" dirty="0"/>
          </a:p>
        </p:txBody>
      </p:sp>
      <p:graphicFrame>
        <p:nvGraphicFramePr>
          <p:cNvPr id="2" name="Table 1">
            <a:extLst>
              <a:ext uri="{FF2B5EF4-FFF2-40B4-BE49-F238E27FC236}">
                <a16:creationId xmlns:a16="http://schemas.microsoft.com/office/drawing/2014/main" id="{5BB1D251-7CEC-A0D2-C3EB-906AE6DD01CF}"/>
              </a:ext>
            </a:extLst>
          </p:cNvPr>
          <p:cNvGraphicFramePr>
            <a:graphicFrameLocks noGrp="1"/>
          </p:cNvGraphicFramePr>
          <p:nvPr>
            <p:extLst>
              <p:ext uri="{D42A27DB-BD31-4B8C-83A1-F6EECF244321}">
                <p14:modId xmlns:p14="http://schemas.microsoft.com/office/powerpoint/2010/main" val="3073786382"/>
              </p:ext>
            </p:extLst>
          </p:nvPr>
        </p:nvGraphicFramePr>
        <p:xfrm>
          <a:off x="8672770" y="758931"/>
          <a:ext cx="3519230" cy="1920240"/>
        </p:xfrm>
        <a:graphic>
          <a:graphicData uri="http://schemas.openxmlformats.org/drawingml/2006/table">
            <a:tbl>
              <a:tblPr firstRow="1" bandRow="1">
                <a:tableStyleId>{E8034E78-7F5D-4C2E-B375-FC64B27BC917}</a:tableStyleId>
              </a:tblPr>
              <a:tblGrid>
                <a:gridCol w="426523">
                  <a:extLst>
                    <a:ext uri="{9D8B030D-6E8A-4147-A177-3AD203B41FA5}">
                      <a16:colId xmlns:a16="http://schemas.microsoft.com/office/drawing/2014/main" val="4252717736"/>
                    </a:ext>
                  </a:extLst>
                </a:gridCol>
                <a:gridCol w="1085701">
                  <a:extLst>
                    <a:ext uri="{9D8B030D-6E8A-4147-A177-3AD203B41FA5}">
                      <a16:colId xmlns:a16="http://schemas.microsoft.com/office/drawing/2014/main" val="2544991924"/>
                    </a:ext>
                  </a:extLst>
                </a:gridCol>
                <a:gridCol w="930972">
                  <a:extLst>
                    <a:ext uri="{9D8B030D-6E8A-4147-A177-3AD203B41FA5}">
                      <a16:colId xmlns:a16="http://schemas.microsoft.com/office/drawing/2014/main" val="3221883107"/>
                    </a:ext>
                  </a:extLst>
                </a:gridCol>
                <a:gridCol w="1076034">
                  <a:extLst>
                    <a:ext uri="{9D8B030D-6E8A-4147-A177-3AD203B41FA5}">
                      <a16:colId xmlns:a16="http://schemas.microsoft.com/office/drawing/2014/main" val="2010679182"/>
                    </a:ext>
                  </a:extLst>
                </a:gridCol>
              </a:tblGrid>
              <a:tr h="48809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Energy (GeV)</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Current (mA)</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RF voltage (GV)</a:t>
                      </a:r>
                      <a:endParaRPr lang="en-GB" sz="1600" dirty="0"/>
                    </a:p>
                  </a:txBody>
                  <a:tcPr>
                    <a:solidFill>
                      <a:schemeClr val="tx2">
                        <a:lumMod val="60000"/>
                        <a:lumOff val="40000"/>
                      </a:schemeClr>
                    </a:solidFill>
                  </a:tcPr>
                </a:tc>
                <a:extLst>
                  <a:ext uri="{0D108BD9-81ED-4DB2-BD59-A6C34878D82A}">
                    <a16:rowId xmlns:a16="http://schemas.microsoft.com/office/drawing/2014/main" val="3849403144"/>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Z</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45.6</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1280</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0.08</a:t>
                      </a:r>
                      <a:endParaRPr lang="en-GB" sz="1600" dirty="0"/>
                    </a:p>
                  </a:txBody>
                  <a:tcPr>
                    <a:solidFill>
                      <a:schemeClr val="tx2">
                        <a:lumMod val="20000"/>
                        <a:lumOff val="80000"/>
                      </a:schemeClr>
                    </a:solidFill>
                  </a:tcPr>
                </a:tc>
                <a:extLst>
                  <a:ext uri="{0D108BD9-81ED-4DB2-BD59-A6C34878D82A}">
                    <a16:rowId xmlns:a16="http://schemas.microsoft.com/office/drawing/2014/main" val="176597485"/>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W</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80</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135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a:t>
                      </a:r>
                      <a:endParaRPr lang="en-GB" sz="1600" dirty="0"/>
                    </a:p>
                  </a:txBody>
                  <a:tcPr/>
                </a:tc>
                <a:extLst>
                  <a:ext uri="{0D108BD9-81ED-4DB2-BD59-A6C34878D82A}">
                    <a16:rowId xmlns:a16="http://schemas.microsoft.com/office/drawing/2014/main" val="269770923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H</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120</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26.7</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2.08</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err="1"/>
                        <a:t>ttb</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182.5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11.67</a:t>
                      </a:r>
                      <a:endParaRPr lang="en-GB" sz="1600" dirty="0"/>
                    </a:p>
                  </a:txBody>
                  <a:tcPr/>
                </a:tc>
                <a:extLst>
                  <a:ext uri="{0D108BD9-81ED-4DB2-BD59-A6C34878D82A}">
                    <a16:rowId xmlns:a16="http://schemas.microsoft.com/office/drawing/2014/main" val="1210711549"/>
                  </a:ext>
                </a:extLst>
              </a:tr>
            </a:tbl>
          </a:graphicData>
        </a:graphic>
      </p:graphicFrame>
    </p:spTree>
    <p:extLst>
      <p:ext uri="{BB962C8B-B14F-4D97-AF65-F5344CB8AC3E}">
        <p14:creationId xmlns:p14="http://schemas.microsoft.com/office/powerpoint/2010/main" val="11623326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Optimized injector concept and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04" name="TextBox 203">
            <a:extLst>
              <a:ext uri="{FF2B5EF4-FFF2-40B4-BE49-F238E27FC236}">
                <a16:creationId xmlns:a16="http://schemas.microsoft.com/office/drawing/2014/main" id="{E4D019DB-2306-CA1C-0B52-28FD7FB87DEC}"/>
              </a:ext>
            </a:extLst>
          </p:cNvPr>
          <p:cNvSpPr txBox="1"/>
          <p:nvPr/>
        </p:nvSpPr>
        <p:spPr>
          <a:xfrm>
            <a:off x="84814" y="825828"/>
            <a:ext cx="12022372" cy="5858014"/>
          </a:xfrm>
          <a:prstGeom prst="rect">
            <a:avLst/>
          </a:prstGeom>
          <a:noFill/>
        </p:spPr>
        <p:txBody>
          <a:bodyPr wrap="square" rtlCol="0">
            <a:spAutoFit/>
          </a:bodyPr>
          <a:lstStyle/>
          <a:p>
            <a:pPr marL="230188" indent="-230188">
              <a:spcBef>
                <a:spcPts val="800"/>
              </a:spcBef>
              <a:buFont typeface="Arial" panose="020B0604020202020204" pitchFamily="34" charset="0"/>
              <a:buChar char="•"/>
            </a:pPr>
            <a:r>
              <a:rPr lang="en-US" sz="2000" b="1" dirty="0">
                <a:solidFill>
                  <a:srgbClr val="0C377B"/>
                </a:solidFill>
              </a:rPr>
              <a:t>Mid-term review recommendations to reduce gradients and repetition rate </a:t>
            </a:r>
            <a:r>
              <a:rPr lang="en-US" sz="2000" b="1" dirty="0">
                <a:solidFill>
                  <a:srgbClr val="0C377B"/>
                </a:solidFill>
                <a:sym typeface="Wingdings" pitchFamily="2" charset="2"/>
              </a:rPr>
              <a:t></a:t>
            </a:r>
            <a:r>
              <a:rPr lang="en-US" sz="2000" b="1" dirty="0">
                <a:solidFill>
                  <a:srgbClr val="0C377B"/>
                </a:solidFill>
              </a:rPr>
              <a:t> new linac optimization in terms of cost and power density</a:t>
            </a: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539750" lvl="1" indent="-309563">
              <a:spcBef>
                <a:spcPts val="800"/>
              </a:spcBef>
              <a:buFont typeface="Arial" panose="020B0604020202020204" pitchFamily="34" charset="0"/>
              <a:buChar char="•"/>
            </a:pPr>
            <a:r>
              <a:rPr lang="en-US" dirty="0">
                <a:solidFill>
                  <a:srgbClr val="0C377B"/>
                </a:solidFill>
              </a:rPr>
              <a:t>Overall power consumption (for linacs) is reduced by </a:t>
            </a:r>
            <a:r>
              <a:rPr lang="en-US" b="1" dirty="0">
                <a:solidFill>
                  <a:srgbClr val="0C377B"/>
                </a:solidFill>
              </a:rPr>
              <a:t>more than a factor 3 </a:t>
            </a:r>
            <a:r>
              <a:rPr lang="en-US" dirty="0">
                <a:solidFill>
                  <a:srgbClr val="0C377B"/>
                </a:solidFill>
              </a:rPr>
              <a:t>by means of:</a:t>
            </a:r>
          </a:p>
          <a:p>
            <a:pPr marL="996950" lvl="2" indent="-309563">
              <a:spcBef>
                <a:spcPts val="800"/>
              </a:spcBef>
              <a:buFont typeface="Arial" panose="020B0604020202020204" pitchFamily="34" charset="0"/>
              <a:buChar char="•"/>
            </a:pPr>
            <a:r>
              <a:rPr lang="en-US" dirty="0">
                <a:solidFill>
                  <a:srgbClr val="0C377B"/>
                </a:solidFill>
              </a:rPr>
              <a:t>new accelerating structures with higher shunt impedance;</a:t>
            </a:r>
          </a:p>
          <a:p>
            <a:pPr marL="996950" lvl="2" indent="-309563">
              <a:spcBef>
                <a:spcPts val="800"/>
              </a:spcBef>
              <a:buFont typeface="Arial" panose="020B0604020202020204" pitchFamily="34" charset="0"/>
              <a:buChar char="•"/>
            </a:pPr>
            <a:r>
              <a:rPr lang="en-US" dirty="0">
                <a:solidFill>
                  <a:srgbClr val="0C377B"/>
                </a:solidFill>
              </a:rPr>
              <a:t>lower gradient (29.5 MV/m </a:t>
            </a:r>
            <a:r>
              <a:rPr lang="en-US" dirty="0">
                <a:solidFill>
                  <a:srgbClr val="0C377B"/>
                </a:solidFill>
                <a:sym typeface="Wingdings" pitchFamily="2" charset="2"/>
              </a:rPr>
              <a:t> 22.5/20.5 MV/m);</a:t>
            </a:r>
          </a:p>
          <a:p>
            <a:pPr marL="996950" lvl="2" indent="-309563">
              <a:spcBef>
                <a:spcPts val="800"/>
              </a:spcBef>
              <a:buFont typeface="Arial" panose="020B0604020202020204" pitchFamily="34" charset="0"/>
              <a:buChar char="•"/>
            </a:pPr>
            <a:r>
              <a:rPr lang="en-US" dirty="0">
                <a:solidFill>
                  <a:srgbClr val="0C377B"/>
                </a:solidFill>
                <a:sym typeface="Wingdings" pitchFamily="2" charset="2"/>
              </a:rPr>
              <a:t>lower repetition rate (200/400 Hz  100 Hz).</a:t>
            </a:r>
          </a:p>
          <a:p>
            <a:pPr marL="539750" lvl="1" indent="-309563">
              <a:spcBef>
                <a:spcPts val="800"/>
              </a:spcBef>
              <a:buFont typeface="Arial" panose="020B0604020202020204" pitchFamily="34" charset="0"/>
              <a:buChar char="•"/>
            </a:pPr>
            <a:r>
              <a:rPr lang="en-US" dirty="0">
                <a:solidFill>
                  <a:srgbClr val="0C377B"/>
                </a:solidFill>
              </a:rPr>
              <a:t>Repetition rate of </a:t>
            </a:r>
            <a:r>
              <a:rPr lang="en-US" b="1" dirty="0">
                <a:solidFill>
                  <a:srgbClr val="0C377B"/>
                </a:solidFill>
              </a:rPr>
              <a:t>100 Hz with 4 bunches </a:t>
            </a:r>
            <a:r>
              <a:rPr lang="en-US" dirty="0">
                <a:solidFill>
                  <a:srgbClr val="0C377B"/>
                </a:solidFill>
              </a:rPr>
              <a:t>per rf pulse</a:t>
            </a:r>
            <a:endParaRPr lang="en-US" dirty="0">
              <a:solidFill>
                <a:srgbClr val="0C377B"/>
              </a:solidFill>
              <a:sym typeface="Wingdings" pitchFamily="2" charset="2"/>
            </a:endParaRPr>
          </a:p>
          <a:p>
            <a:pPr marL="539750" lvl="1" indent="-309563">
              <a:spcBef>
                <a:spcPts val="800"/>
              </a:spcBef>
              <a:buFont typeface="Arial" panose="020B0604020202020204" pitchFamily="34" charset="0"/>
              <a:buChar char="•"/>
            </a:pPr>
            <a:r>
              <a:rPr lang="en-US" dirty="0">
                <a:solidFill>
                  <a:srgbClr val="0C377B"/>
                </a:solidFill>
              </a:rPr>
              <a:t>New layout: </a:t>
            </a:r>
            <a:r>
              <a:rPr lang="en-US" b="1" dirty="0">
                <a:solidFill>
                  <a:srgbClr val="0C377B"/>
                </a:solidFill>
              </a:rPr>
              <a:t>Damping Ring at higher energy 2.86 GeV</a:t>
            </a:r>
            <a:r>
              <a:rPr lang="en-US" dirty="0">
                <a:solidFill>
                  <a:srgbClr val="0C377B"/>
                </a:solidFill>
              </a:rPr>
              <a:t>, no common linac with 2x repetition rate.</a:t>
            </a:r>
            <a:endParaRPr lang="en-US" sz="1600" dirty="0">
              <a:solidFill>
                <a:srgbClr val="0C377B"/>
              </a:solidFill>
            </a:endParaRPr>
          </a:p>
        </p:txBody>
      </p:sp>
      <p:pic>
        <p:nvPicPr>
          <p:cNvPr id="4" name="Picture 3">
            <a:extLst>
              <a:ext uri="{FF2B5EF4-FFF2-40B4-BE49-F238E27FC236}">
                <a16:creationId xmlns:a16="http://schemas.microsoft.com/office/drawing/2014/main" id="{158A6BB9-1181-71D2-3570-8167648BD482}"/>
              </a:ext>
            </a:extLst>
          </p:cNvPr>
          <p:cNvPicPr>
            <a:picLocks noChangeAspect="1"/>
          </p:cNvPicPr>
          <p:nvPr/>
        </p:nvPicPr>
        <p:blipFill>
          <a:blip r:embed="rId4"/>
          <a:stretch>
            <a:fillRect/>
          </a:stretch>
        </p:blipFill>
        <p:spPr>
          <a:xfrm>
            <a:off x="792889" y="1612547"/>
            <a:ext cx="10344045" cy="2676976"/>
          </a:xfrm>
          <a:prstGeom prst="rect">
            <a:avLst/>
          </a:prstGeom>
        </p:spPr>
      </p:pic>
    </p:spTree>
    <p:extLst>
      <p:ext uri="{BB962C8B-B14F-4D97-AF65-F5344CB8AC3E}">
        <p14:creationId xmlns:p14="http://schemas.microsoft.com/office/powerpoint/2010/main" val="1986962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Optimised</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 implementation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Prevessin</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site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3"/>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r>
              <a:rPr lang="en-GB" sz="1600" dirty="0"/>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r>
              <a:rPr lang="en-GB" sz="1600" dirty="0"/>
              <a:t>Damping </a:t>
            </a:r>
          </a:p>
          <a:p>
            <a:r>
              <a:rPr lang="en-GB" sz="1600" dirty="0"/>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r>
              <a:rPr lang="en-GB" sz="1600" dirty="0"/>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C377B"/>
                </a:solidFill>
              </a:rPr>
              <a:t>Good integration with existing CERN </a:t>
            </a:r>
            <a:r>
              <a:rPr lang="en-US" sz="2000" dirty="0" err="1">
                <a:solidFill>
                  <a:srgbClr val="0C377B"/>
                </a:solidFill>
              </a:rPr>
              <a:t>Prevessin</a:t>
            </a:r>
            <a:r>
              <a:rPr lang="en-US" sz="2000" dirty="0">
                <a:solidFill>
                  <a:srgbClr val="0C377B"/>
                </a:solidFill>
              </a:rPr>
              <a:t> Site and strongly reduced visibility from outside.</a:t>
            </a:r>
          </a:p>
          <a:p>
            <a:pPr marL="285750" indent="-285750">
              <a:buFont typeface="Arial" panose="020B0604020202020204" pitchFamily="34" charset="0"/>
              <a:buChar char="•"/>
            </a:pPr>
            <a:r>
              <a:rPr lang="en-US" sz="2000" dirty="0">
                <a:solidFill>
                  <a:srgbClr val="0C377B"/>
                </a:solidFill>
              </a:rPr>
              <a:t>Ideal connection to existing experimental halls.</a:t>
            </a:r>
          </a:p>
          <a:p>
            <a:pPr marL="285750" indent="-285750">
              <a:buFont typeface="Arial" panose="020B0604020202020204" pitchFamily="34" charset="0"/>
              <a:buChar char="•"/>
            </a:pPr>
            <a:r>
              <a:rPr lang="en-US" sz="2000" dirty="0">
                <a:solidFill>
                  <a:srgbClr val="0C377B"/>
                </a:solidFill>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r>
              <a:rPr lang="en-GB" sz="1600" dirty="0"/>
              <a:t>Entrance CERN </a:t>
            </a:r>
            <a:r>
              <a:rPr lang="en-GB" sz="1600" dirty="0" err="1"/>
              <a:t>Prevessin</a:t>
            </a:r>
            <a:r>
              <a:rPr lang="en-GB" sz="1600" dirty="0"/>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4"/>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5"/>
          <a:stretch>
            <a:fillRect/>
          </a:stretch>
        </p:blipFill>
        <p:spPr>
          <a:xfrm>
            <a:off x="9561699" y="3858630"/>
            <a:ext cx="2546405" cy="1443383"/>
          </a:xfrm>
          <a:prstGeom prst="rect">
            <a:avLst/>
          </a:prstGeom>
          <a:ln w="19050">
            <a:solidFill>
              <a:schemeClr val="tx1"/>
            </a:solidFill>
          </a:ln>
        </p:spPr>
      </p:pic>
    </p:spTree>
    <p:extLst>
      <p:ext uri="{BB962C8B-B14F-4D97-AF65-F5344CB8AC3E}">
        <p14:creationId xmlns:p14="http://schemas.microsoft.com/office/powerpoint/2010/main" val="342435183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263819237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365339749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r>
              <a:rPr lang="en-GB" sz="2400" b="1" dirty="0">
                <a:solidFill>
                  <a:srgbClr val="0C377B"/>
                </a:solidFill>
              </a:rPr>
              <a:t>Optics design activities:</a:t>
            </a:r>
          </a:p>
          <a:p>
            <a:pPr marL="285750" indent="-285750">
              <a:lnSpc>
                <a:spcPct val="120000"/>
              </a:lnSpc>
              <a:buFont typeface="Arial" panose="020B0604020202020204" pitchFamily="34" charset="0"/>
              <a:buChar char="•"/>
            </a:pPr>
            <a:r>
              <a:rPr lang="en-US" sz="2000" dirty="0">
                <a:solidFill>
                  <a:srgbClr val="0C377B"/>
                </a:solidFill>
              </a:rPr>
              <a:t>adaptation to new layout and geometry</a:t>
            </a:r>
          </a:p>
          <a:p>
            <a:pPr marL="285750" indent="-285750">
              <a:lnSpc>
                <a:spcPct val="120000"/>
              </a:lnSpc>
              <a:buFont typeface="Arial" panose="020B0604020202020204" pitchFamily="34" charset="0"/>
              <a:buChar char="•"/>
            </a:pPr>
            <a:r>
              <a:rPr lang="en-GB" sz="2000" dirty="0">
                <a:solidFill>
                  <a:srgbClr val="0C377B"/>
                </a:solidFill>
              </a:rPr>
              <a:t>shrink </a:t>
            </a:r>
            <a:r>
              <a:rPr lang="en-GB" sz="2000" dirty="0">
                <a:solidFill>
                  <a:srgbClr val="0C377B"/>
                </a:solidFill>
                <a:latin typeface="Symbol" panose="05050102010706020507" pitchFamily="18" charset="2"/>
              </a:rPr>
              <a:t>b</a:t>
            </a:r>
            <a:r>
              <a:rPr lang="en-GB" sz="2000" dirty="0">
                <a:solidFill>
                  <a:srgbClr val="0C377B"/>
                </a:solidFill>
              </a:rPr>
              <a:t> collimation &amp; extraction by ~30% </a:t>
            </a:r>
          </a:p>
          <a:p>
            <a:pPr marL="285750" indent="-285750">
              <a:lnSpc>
                <a:spcPct val="120000"/>
              </a:lnSpc>
              <a:buFont typeface="Arial" panose="020B0604020202020204" pitchFamily="34" charset="0"/>
              <a:buChar char="•"/>
            </a:pPr>
            <a:r>
              <a:rPr lang="en-GB" sz="2000" dirty="0">
                <a:solidFill>
                  <a:srgbClr val="0C377B"/>
                </a:solidFill>
              </a:rPr>
              <a:t>optics optimisation (filling factor etc.)</a:t>
            </a:r>
            <a:endParaRPr lang="en-GB" sz="2000" dirty="0">
              <a:solidFill>
                <a:srgbClr val="0C377B"/>
              </a:solidFill>
              <a:latin typeface="Calibri" panose="020F0502020204030204"/>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r>
              <a:rPr lang="en-US" dirty="0" err="1"/>
              <a:t>betatron</a:t>
            </a:r>
            <a:r>
              <a:rPr lang="en-US" dirty="0"/>
              <a:t> collimation straight</a:t>
            </a:r>
            <a:endParaRPr lang="en-GB" dirty="0"/>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r>
              <a:rPr lang="en-US" sz="1400" dirty="0">
                <a:solidFill>
                  <a:srgbClr val="0C377B"/>
                </a:solidFill>
              </a:rPr>
              <a:t>experimental straight</a:t>
            </a:r>
            <a:endParaRPr lang="en-GB" sz="1400" dirty="0">
              <a:solidFill>
                <a:srgbClr val="0C377B"/>
              </a:solidFill>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a:t>
            </a:r>
            <a:r>
              <a:rPr lang="en-US" sz="1600" dirty="0">
                <a:solidFill>
                  <a:prstClr val="black"/>
                </a:solidFill>
                <a:latin typeface="Calibri" panose="020F0502020204030204"/>
              </a:rPr>
              <a:t>G. Perez, T. </a:t>
            </a:r>
            <a:r>
              <a:rPr lang="en-US" sz="1600" dirty="0" err="1">
                <a:solidFill>
                  <a:prstClr val="black"/>
                </a:solidFill>
                <a:latin typeface="Calibri" panose="020F0502020204030204"/>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622485" y="3714616"/>
            <a:ext cx="7293021" cy="3077766"/>
          </a:xfrm>
          <a:prstGeom prst="rect">
            <a:avLst/>
          </a:prstGeom>
          <a:noFill/>
        </p:spPr>
        <p:txBody>
          <a:bodyPr wrap="square" rtlCol="0">
            <a:spAutoFit/>
          </a:bodyPr>
          <a:lstStyle/>
          <a:p>
            <a:r>
              <a:rPr lang="en-GB" sz="2400" b="1" dirty="0">
                <a:solidFill>
                  <a:srgbClr val="0C377B"/>
                </a:solidFill>
              </a:rPr>
              <a:t>High-field cryo-magnet system design</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Conceptual study of cryogenics concept and temperature layout for LTS and HTS based magnets, in view of electrical consumption. </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Update of integration study for the ongoing HFM designs and scaling to preliminary HTS design.</a:t>
            </a:r>
          </a:p>
          <a:p>
            <a:pPr marL="0" lvl="1">
              <a:defRPr/>
            </a:pPr>
            <a:r>
              <a:rPr lang="en-US" sz="2000" dirty="0">
                <a:solidFill>
                  <a:srgbClr val="0C377B"/>
                </a:solidFill>
                <a:latin typeface="Calibri" panose="020F0502020204030204"/>
                <a:sym typeface="Wingdings" panose="05000000000000000000" pitchFamily="2" charset="2"/>
              </a:rPr>
              <a:t>	</a:t>
            </a:r>
            <a:r>
              <a:rPr lang="en-US" sz="2000" b="1" dirty="0">
                <a:solidFill>
                  <a:srgbClr val="FF0000"/>
                </a:solidFill>
                <a:latin typeface="Calibri" panose="020F0502020204030204"/>
                <a:sym typeface="Wingdings" panose="05000000000000000000" pitchFamily="2" charset="2"/>
              </a:rPr>
              <a:t> Confirmation of tunnel diameter!</a:t>
            </a:r>
            <a:endParaRPr lang="en-US" sz="2000" b="1" dirty="0">
              <a:solidFill>
                <a:srgbClr val="FF0000"/>
              </a:solidFill>
              <a:latin typeface="Calibri" panose="020F0502020204030204"/>
            </a:endParaRP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HFM R&amp;D (LTS and HTS) on technology and magnet design, aiming also at bridging the  TRL gap between HTS and Nb</a:t>
            </a:r>
            <a:r>
              <a:rPr lang="en-US" sz="2000" baseline="-25000" dirty="0">
                <a:solidFill>
                  <a:srgbClr val="0C377B"/>
                </a:solidFill>
                <a:latin typeface="Calibri" panose="020F0502020204030204"/>
              </a:rPr>
              <a:t>3</a:t>
            </a:r>
            <a:r>
              <a:rPr lang="en-US" sz="2000" dirty="0">
                <a:solidFill>
                  <a:srgbClr val="0C377B"/>
                </a:solidFill>
                <a:latin typeface="Calibri" panose="020F0502020204030204"/>
              </a:rPr>
              <a:t>Sn.</a:t>
            </a:r>
            <a:endParaRPr lang="en-GB" sz="2000" dirty="0">
              <a:solidFill>
                <a:srgbClr val="0C377B"/>
              </a:solidFill>
              <a:latin typeface="Calibri" panose="020F0502020204030204"/>
            </a:endParaRPr>
          </a:p>
        </p:txBody>
      </p:sp>
    </p:spTree>
    <p:extLst>
      <p:ext uri="{BB962C8B-B14F-4D97-AF65-F5344CB8AC3E}">
        <p14:creationId xmlns:p14="http://schemas.microsoft.com/office/powerpoint/2010/main" val="12551682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defTabSz="822960">
              <a:defRPr/>
            </a:pPr>
            <a:r>
              <a:rPr lang="en-GB" sz="2000" b="1" dirty="0">
                <a:solidFill>
                  <a:srgbClr val="002060"/>
                </a:solidFill>
                <a:latin typeface="Arial"/>
              </a:rPr>
              <a:t>Increasing international collaboration as a prerequisite for success:</a:t>
            </a:r>
            <a:br>
              <a:rPr lang="en-GB" sz="2000" b="1" dirty="0">
                <a:solidFill>
                  <a:srgbClr val="002060"/>
                </a:solidFill>
                <a:latin typeface="Arial"/>
              </a:rPr>
            </a:br>
            <a:r>
              <a:rPr lang="en-GB" sz="2000" b="1" dirty="0">
                <a:solidFill>
                  <a:srgbClr val="002060"/>
                </a:solidFill>
                <a:latin typeface="Arial"/>
                <a:sym typeface="Wingdings" panose="05000000000000000000" pitchFamily="2" charset="2"/>
              </a:rPr>
              <a:t></a:t>
            </a:r>
            <a:r>
              <a:rPr lang="en-GB" sz="2000" dirty="0">
                <a:solidFill>
                  <a:srgbClr val="002060"/>
                </a:solidFill>
                <a:latin typeface="Arial"/>
              </a:rPr>
              <a:t>links with </a:t>
            </a:r>
            <a:r>
              <a:rPr lang="en-GB" sz="2000" b="1" dirty="0">
                <a:solidFill>
                  <a:srgbClr val="002060"/>
                </a:solidFill>
                <a:latin typeface="Arial"/>
              </a:rPr>
              <a:t>science, research &amp; development </a:t>
            </a:r>
            <a:r>
              <a:rPr lang="en-GB" sz="2000" dirty="0">
                <a:solidFill>
                  <a:srgbClr val="002060"/>
                </a:solidFill>
                <a:latin typeface="Arial"/>
              </a:rPr>
              <a:t>and </a:t>
            </a:r>
            <a:r>
              <a:rPr lang="en-GB" sz="2000" b="1" dirty="0">
                <a:solidFill>
                  <a:srgbClr val="002060"/>
                </a:solidFill>
                <a:latin typeface="Arial"/>
              </a:rPr>
              <a:t>high-tech industry </a:t>
            </a:r>
            <a:r>
              <a:rPr lang="en-GB" sz="2000" dirty="0">
                <a:solidFill>
                  <a:srgbClr val="002060"/>
                </a:solidFill>
                <a:latin typeface="Arial"/>
              </a:rPr>
              <a:t>will be essential to further advance and prepare the implementation of </a:t>
            </a:r>
            <a:r>
              <a:rPr lang="en-GB" sz="2000" dirty="0">
                <a:solidFill>
                  <a:srgbClr val="FFFFFF"/>
                </a:solidFill>
                <a:latin typeface="Arial"/>
              </a:rPr>
              <a:t>FCC</a:t>
            </a:r>
            <a:endParaRPr lang="en-US" sz="2000" dirty="0">
              <a:solidFill>
                <a:srgbClr val="FFFFFF"/>
              </a:solidFill>
              <a:latin typeface="Arial"/>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defTabSz="822960">
              <a:defRPr/>
            </a:pPr>
            <a:r>
              <a:rPr lang="en-CH" b="1" dirty="0">
                <a:solidFill>
                  <a:srgbClr val="002060"/>
                </a:solidFill>
                <a:latin typeface="Arial"/>
              </a:rPr>
              <a:t>FCC Feasibility Study: </a:t>
            </a:r>
          </a:p>
          <a:p>
            <a:pPr defTabSz="822960">
              <a:defRPr/>
            </a:pPr>
            <a:r>
              <a:rPr lang="fr-FR" dirty="0">
                <a:solidFill>
                  <a:srgbClr val="002060"/>
                </a:solidFill>
                <a:latin typeface="Arial"/>
              </a:rPr>
              <a:t>Aim </a:t>
            </a:r>
            <a:r>
              <a:rPr lang="fr-FR" dirty="0" err="1">
                <a:solidFill>
                  <a:srgbClr val="002060"/>
                </a:solidFill>
                <a:latin typeface="Arial"/>
              </a:rPr>
              <a:t>is</a:t>
            </a:r>
            <a:r>
              <a:rPr lang="fr-FR" dirty="0">
                <a:solidFill>
                  <a:srgbClr val="002060"/>
                </a:solidFill>
                <a:latin typeface="Arial"/>
              </a:rPr>
              <a:t> to </a:t>
            </a:r>
            <a:r>
              <a:rPr lang="fr-FR" dirty="0" err="1">
                <a:solidFill>
                  <a:srgbClr val="002060"/>
                </a:solidFill>
                <a:latin typeface="Arial"/>
              </a:rPr>
              <a:t>increase</a:t>
            </a:r>
            <a:r>
              <a:rPr lang="fr-FR" dirty="0">
                <a:solidFill>
                  <a:srgbClr val="002060"/>
                </a:solidFill>
                <a:latin typeface="Arial"/>
              </a:rPr>
              <a:t> </a:t>
            </a:r>
            <a:r>
              <a:rPr lang="fr-FR" dirty="0" err="1">
                <a:solidFill>
                  <a:srgbClr val="002060"/>
                </a:solidFill>
                <a:latin typeface="Arial"/>
              </a:rPr>
              <a:t>further</a:t>
            </a:r>
            <a:r>
              <a:rPr lang="fr-FR" dirty="0">
                <a:solidFill>
                  <a:srgbClr val="002060"/>
                </a:solidFill>
                <a:latin typeface="Arial"/>
              </a:rPr>
              <a:t> the collaboration,</a:t>
            </a:r>
          </a:p>
          <a:p>
            <a:pPr defTabSz="822960">
              <a:defRPr/>
            </a:pPr>
            <a:r>
              <a:rPr lang="fr-FR" dirty="0">
                <a:solidFill>
                  <a:srgbClr val="002060"/>
                </a:solidFill>
                <a:latin typeface="Arial"/>
              </a:rPr>
              <a:t>on all aspects, in </a:t>
            </a:r>
            <a:r>
              <a:rPr lang="fr-FR" dirty="0" err="1">
                <a:solidFill>
                  <a:srgbClr val="002060"/>
                </a:solidFill>
                <a:latin typeface="Arial"/>
              </a:rPr>
              <a:t>particular</a:t>
            </a:r>
            <a:r>
              <a:rPr lang="fr-FR" dirty="0">
                <a:solidFill>
                  <a:srgbClr val="002060"/>
                </a:solidFill>
                <a:latin typeface="Arial"/>
              </a:rPr>
              <a:t> on</a:t>
            </a:r>
          </a:p>
          <a:p>
            <a:pPr defTabSz="822960">
              <a:defRPr/>
            </a:pPr>
            <a:r>
              <a:rPr lang="fr-FR" dirty="0">
                <a:solidFill>
                  <a:srgbClr val="002060"/>
                </a:solidFill>
                <a:latin typeface="Arial"/>
              </a:rPr>
              <a:t>Accelerator and </a:t>
            </a:r>
            <a:r>
              <a:rPr lang="fr-FR" dirty="0" err="1">
                <a:solidFill>
                  <a:srgbClr val="002060"/>
                </a:solidFill>
                <a:latin typeface="Arial"/>
              </a:rPr>
              <a:t>Particle</a:t>
            </a:r>
            <a:r>
              <a:rPr lang="fr-FR" dirty="0">
                <a:solidFill>
                  <a:srgbClr val="002060"/>
                </a:solidFill>
                <a:latin typeface="Arial"/>
              </a:rPr>
              <a:t>/</a:t>
            </a:r>
            <a:r>
              <a:rPr lang="fr-FR" dirty="0" err="1">
                <a:solidFill>
                  <a:srgbClr val="002060"/>
                </a:solidFill>
                <a:latin typeface="Arial"/>
              </a:rPr>
              <a:t>Experiments</a:t>
            </a:r>
            <a:r>
              <a:rPr lang="fr-FR" dirty="0">
                <a:solidFill>
                  <a:srgbClr val="002060"/>
                </a:solidFill>
                <a:latin typeface="Arial"/>
              </a:rPr>
              <a:t>/Detectors </a:t>
            </a:r>
          </a:p>
          <a:p>
            <a:pPr defTabSz="822960">
              <a:defRPr/>
            </a:pPr>
            <a:r>
              <a:rPr lang="fr-FR" dirty="0">
                <a:solidFill>
                  <a:prstClr val="white"/>
                </a:solidFill>
                <a:latin typeface="Arial"/>
              </a:rPr>
              <a:t>			</a:t>
            </a:r>
            <a:endParaRPr lang="fr-FR" b="1" dirty="0">
              <a:solidFill>
                <a:srgbClr val="FFFF00"/>
              </a:solidFill>
              <a:latin typeface="Arial"/>
            </a:endParaRPr>
          </a:p>
        </p:txBody>
      </p:sp>
    </p:spTree>
    <p:extLst>
      <p:ext uri="{BB962C8B-B14F-4D97-AF65-F5344CB8AC3E}">
        <p14:creationId xmlns:p14="http://schemas.microsoft.com/office/powerpoint/2010/main" val="27865083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11660400" y="69891"/>
            <a:ext cx="385972" cy="226761"/>
          </a:xfrm>
        </p:spPr>
        <p:txBody>
          <a:bodyPr wrap="none" anchor="ctr">
            <a:normAutofit fontScale="85000" lnSpcReduction="20000"/>
          </a:bodyPr>
          <a:lstStyle/>
          <a:p>
            <a:pPr defTabSz="914303">
              <a:spcAft>
                <a:spcPts val="300"/>
              </a:spcAft>
            </a:pPr>
            <a:fld id="{88A1DFE4-5FC5-43BD-BB7E-75EAD82B965F}" type="slidenum">
              <a:rPr lang="en-US">
                <a:solidFill>
                  <a:srgbClr val="FFFFFF"/>
                </a:solidFill>
                <a:latin typeface="Arial"/>
              </a:rPr>
              <a:pPr defTabSz="914303">
                <a:spcAft>
                  <a:spcPts val="300"/>
                </a:spcAft>
              </a:pPr>
              <a:t>27</a:t>
            </a:fld>
            <a:endParaRPr lang="en-US">
              <a:solidFill>
                <a:srgbClr val="FFFFFF"/>
              </a:solidFill>
              <a:latin typeface="Arial"/>
            </a:endParaRPr>
          </a:p>
        </p:txBody>
      </p:sp>
      <p:sp>
        <p:nvSpPr>
          <p:cNvPr id="6" name="TextBox 5">
            <a:extLst>
              <a:ext uri="{FF2B5EF4-FFF2-40B4-BE49-F238E27FC236}">
                <a16:creationId xmlns:a16="http://schemas.microsoft.com/office/drawing/2014/main" id="{74B96682-1E65-CF12-AAFB-4EB801A5D2B1}"/>
              </a:ext>
            </a:extLst>
          </p:cNvPr>
          <p:cNvSpPr txBox="1"/>
          <p:nvPr/>
        </p:nvSpPr>
        <p:spPr>
          <a:xfrm>
            <a:off x="0" y="0"/>
            <a:ext cx="12192000" cy="646331"/>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FCC Week 2024 - San Francisco – 10 to 14 June  </a:t>
            </a:r>
            <a:endParaRPr lang="en-GB" dirty="0"/>
          </a:p>
        </p:txBody>
      </p:sp>
      <p:pic>
        <p:nvPicPr>
          <p:cNvPr id="7" name="Picture 6" descr="A white text on a black background&#10;&#10;Description automatically generated">
            <a:extLst>
              <a:ext uri="{FF2B5EF4-FFF2-40B4-BE49-F238E27FC236}">
                <a16:creationId xmlns:a16="http://schemas.microsoft.com/office/drawing/2014/main" id="{E1DB71E9-A27B-B933-D447-F674EEA6D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08" y="73125"/>
            <a:ext cx="1479249" cy="500081"/>
          </a:xfrm>
          <a:prstGeom prst="rect">
            <a:avLst/>
          </a:prstGeom>
        </p:spPr>
      </p:pic>
      <p:sp>
        <p:nvSpPr>
          <p:cNvPr id="10" name="TextBox 9">
            <a:extLst>
              <a:ext uri="{FF2B5EF4-FFF2-40B4-BE49-F238E27FC236}">
                <a16:creationId xmlns:a16="http://schemas.microsoft.com/office/drawing/2014/main" id="{427C2240-BEAA-AF24-4681-C5A312B3720C}"/>
              </a:ext>
            </a:extLst>
          </p:cNvPr>
          <p:cNvSpPr txBox="1"/>
          <p:nvPr/>
        </p:nvSpPr>
        <p:spPr>
          <a:xfrm>
            <a:off x="0" y="5665738"/>
            <a:ext cx="12192000" cy="1200329"/>
          </a:xfrm>
          <a:prstGeom prst="rect">
            <a:avLst/>
          </a:prstGeom>
          <a:solidFill>
            <a:schemeClr val="tx1">
              <a:lumMod val="90000"/>
              <a:lumOff val="10000"/>
            </a:schemeClr>
          </a:solidFill>
        </p:spPr>
        <p:txBody>
          <a:bodyPr wrap="square" rtlCol="0">
            <a:spAutoFit/>
          </a:bodyPr>
          <a:lstStyle/>
          <a:p>
            <a:pPr>
              <a:defRPr/>
            </a:pPr>
            <a:endParaRPr lang="en-GB" sz="3600" b="1" kern="0" dirty="0">
              <a:solidFill>
                <a:srgbClr val="FFFF00"/>
              </a:solidFill>
              <a:latin typeface="Calibri" panose="020F0502020204030204"/>
            </a:endParaRPr>
          </a:p>
          <a:p>
            <a:pPr>
              <a:defRPr/>
            </a:pPr>
            <a:endParaRPr lang="en-GB" sz="3600" b="1" kern="0" dirty="0">
              <a:solidFill>
                <a:srgbClr val="FFFF00"/>
              </a:solidFill>
              <a:latin typeface="Calibri" panose="020F0502020204030204"/>
            </a:endParaRPr>
          </a:p>
        </p:txBody>
      </p:sp>
      <p:pic>
        <p:nvPicPr>
          <p:cNvPr id="11" name="Picture 10" descr="A group of people standing in front of a screen&#10;&#10;Description automatically generated">
            <a:extLst>
              <a:ext uri="{FF2B5EF4-FFF2-40B4-BE49-F238E27FC236}">
                <a16:creationId xmlns:a16="http://schemas.microsoft.com/office/drawing/2014/main" id="{B41D742D-9F8A-4304-31F0-CD4187FF0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083"/>
            <a:ext cx="12192000" cy="5268318"/>
          </a:xfrm>
          <a:prstGeom prst="rect">
            <a:avLst/>
          </a:prstGeom>
        </p:spPr>
      </p:pic>
      <p:sp>
        <p:nvSpPr>
          <p:cNvPr id="12" name="TextBox 11">
            <a:extLst>
              <a:ext uri="{FF2B5EF4-FFF2-40B4-BE49-F238E27FC236}">
                <a16:creationId xmlns:a16="http://schemas.microsoft.com/office/drawing/2014/main" id="{04FBC6F3-1C00-FE68-A69A-D3D17476CAD2}"/>
              </a:ext>
            </a:extLst>
          </p:cNvPr>
          <p:cNvSpPr txBox="1"/>
          <p:nvPr/>
        </p:nvSpPr>
        <p:spPr>
          <a:xfrm>
            <a:off x="23999" y="5916021"/>
            <a:ext cx="12144001" cy="95410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914303"/>
            <a:r>
              <a:rPr lang="fr-CH" sz="2800" dirty="0">
                <a:solidFill>
                  <a:srgbClr val="0F124A"/>
                </a:solidFill>
                <a:latin typeface="Arial"/>
              </a:rPr>
              <a:t>449 participants, </a:t>
            </a:r>
            <a:r>
              <a:rPr kumimoji="0" lang="fr-CH" sz="2800" b="0" i="0" u="none" strike="noStrike" kern="0" cap="none" spc="0" normalizeH="0" baseline="0" noProof="0" dirty="0">
                <a:ln>
                  <a:noFill/>
                </a:ln>
                <a:solidFill>
                  <a:srgbClr val="0F124A"/>
                </a:solidFill>
                <a:effectLst/>
                <a:uLnTx/>
                <a:uFillTx/>
                <a:latin typeface="Arial"/>
                <a:ea typeface="+mn-ea"/>
                <a:cs typeface="+mn-cs"/>
              </a:rPr>
              <a:t>50 public sessions, 216 oral </a:t>
            </a:r>
            <a:r>
              <a:rPr kumimoji="0" lang="fr-CH" sz="2800" b="0" i="0" u="none" strike="noStrike" kern="0" cap="none" spc="0" normalizeH="0" baseline="0" noProof="0" dirty="0" err="1">
                <a:ln>
                  <a:noFill/>
                </a:ln>
                <a:solidFill>
                  <a:srgbClr val="0F124A"/>
                </a:solidFill>
                <a:effectLst/>
                <a:uLnTx/>
                <a:uFillTx/>
                <a:latin typeface="Arial"/>
                <a:ea typeface="+mn-ea"/>
                <a:cs typeface="+mn-cs"/>
              </a:rPr>
              <a:t>presentations</a:t>
            </a:r>
            <a:r>
              <a:rPr kumimoji="0" lang="fr-CH" sz="2800" b="0" i="0" u="none" strike="noStrike" kern="0" cap="none" spc="0" normalizeH="0" baseline="0" noProof="0" dirty="0">
                <a:ln>
                  <a:noFill/>
                </a:ln>
                <a:solidFill>
                  <a:srgbClr val="0F124A"/>
                </a:solidFill>
                <a:effectLst/>
                <a:uLnTx/>
                <a:uFillTx/>
                <a:latin typeface="Arial"/>
                <a:ea typeface="+mn-ea"/>
                <a:cs typeface="+mn-cs"/>
              </a:rPr>
              <a:t>, 32 posters</a:t>
            </a:r>
            <a:endParaRPr kumimoji="0" lang="en-GB" sz="2800" b="0" i="0" u="none" strike="noStrike" kern="0" cap="none" spc="0" normalizeH="0" baseline="0" noProof="0" dirty="0">
              <a:ln>
                <a:noFill/>
              </a:ln>
              <a:solidFill>
                <a:srgbClr val="0F124A"/>
              </a:solidFill>
              <a:effectLst/>
              <a:uLnTx/>
              <a:uFillTx/>
              <a:latin typeface="Arial"/>
              <a:ea typeface="+mn-ea"/>
              <a:cs typeface="+mn-cs"/>
            </a:endParaRPr>
          </a:p>
          <a:p>
            <a:pPr algn="ctr" defTabSz="914303"/>
            <a:r>
              <a:rPr lang="en-GB" sz="2800" dirty="0">
                <a:solidFill>
                  <a:srgbClr val="0F124A"/>
                </a:solidFill>
                <a:latin typeface="Arial"/>
              </a:rPr>
              <a:t>US efforts getting organized, towards completing the FS by March 2025</a:t>
            </a:r>
            <a:endParaRPr lang="fr-CH" sz="2800" dirty="0">
              <a:solidFill>
                <a:srgbClr val="0F124A"/>
              </a:solidFill>
              <a:latin typeface="Arial"/>
            </a:endParaRPr>
          </a:p>
        </p:txBody>
      </p:sp>
    </p:spTree>
    <p:extLst>
      <p:ext uri="{BB962C8B-B14F-4D97-AF65-F5344CB8AC3E}">
        <p14:creationId xmlns:p14="http://schemas.microsoft.com/office/powerpoint/2010/main" val="13017336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332448" y="866757"/>
            <a:ext cx="11537499" cy="5532284"/>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The first part of the FCC Feasibility Study has been successfully concluded with the mid-term review</a:t>
            </a:r>
          </a:p>
          <a:p>
            <a:r>
              <a:rPr lang="en-GB" sz="2800" dirty="0"/>
              <a:t>Next milestone: completion of the FCC Feasibility Study by March 2025 </a:t>
            </a:r>
          </a:p>
          <a:p>
            <a:r>
              <a:rPr lang="en-US" sz="2800" dirty="0"/>
              <a:t>By 2027-2028, possible FCC project approval, start of CE design contract: </a:t>
            </a:r>
          </a:p>
          <a:p>
            <a:pPr lvl="1"/>
            <a:r>
              <a:rPr lang="en-US" sz="2400" dirty="0"/>
              <a:t>specifications to enable CE tender design by 2028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By 2031-32, possible start of CE construction: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international collaboration is essential for success!</a:t>
            </a:r>
          </a:p>
        </p:txBody>
      </p:sp>
    </p:spTree>
    <p:extLst>
      <p:ext uri="{BB962C8B-B14F-4D97-AF65-F5344CB8AC3E}">
        <p14:creationId xmlns:p14="http://schemas.microsoft.com/office/powerpoint/2010/main" val="8456289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693340"/>
            <a:ext cx="4366468" cy="6174990"/>
          </a:xfrm>
          <a:prstGeom prst="rect">
            <a:avLst/>
          </a:prstGeom>
          <a:noFill/>
          <a:ln>
            <a:noFill/>
          </a:ln>
        </p:spPr>
      </p:pic>
      <p:sp>
        <p:nvSpPr>
          <p:cNvPr id="128" name="Google Shape;128;g302dda744ad_0_7"/>
          <p:cNvSpPr txBox="1"/>
          <p:nvPr/>
        </p:nvSpPr>
        <p:spPr>
          <a:xfrm>
            <a:off x="4815021" y="1107528"/>
            <a:ext cx="7011166" cy="5381243"/>
          </a:xfrm>
          <a:prstGeom prst="rect">
            <a:avLst/>
          </a:prstGeom>
          <a:noFill/>
          <a:ln>
            <a:noFill/>
          </a:ln>
        </p:spPr>
        <p:txBody>
          <a:bodyPr spcFirstLastPara="1" wrap="square" lIns="35700" tIns="35700" rIns="35700" bIns="35700" anchor="ctr" anchorCtr="0">
            <a:spAutoFit/>
          </a:bodyPr>
          <a:lstStyle/>
          <a:p>
            <a:pPr marL="0" lvl="0" indent="0" algn="l" rtl="0">
              <a:spcBef>
                <a:spcPts val="1800"/>
              </a:spcBef>
              <a:spcAft>
                <a:spcPts val="0"/>
              </a:spcAft>
              <a:buClr>
                <a:schemeClr val="hlink"/>
              </a:buClr>
              <a:buSzPts val="1100"/>
              <a:buFont typeface="Arial"/>
              <a:buNone/>
            </a:pPr>
            <a:r>
              <a:rPr lang="en-US" sz="2400" b="1" dirty="0">
                <a:solidFill>
                  <a:srgbClr val="0C377B"/>
                </a:solidFill>
                <a:latin typeface="Arial" panose="020B0604020202020204" pitchFamily="34" charset="0"/>
                <a:ea typeface="Calibri"/>
                <a:cs typeface="Arial" panose="020B0604020202020204" pitchFamily="34" charset="0"/>
                <a:sym typeface="Calibri"/>
              </a:rPr>
              <a:t>Event Overview</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Venue</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Hofburg Palace</a:t>
            </a:r>
            <a:r>
              <a:rPr lang="en-US" sz="2400" dirty="0">
                <a:solidFill>
                  <a:srgbClr val="0C377B"/>
                </a:solidFill>
                <a:latin typeface="Arial" panose="020B0604020202020204" pitchFamily="34" charset="0"/>
                <a:ea typeface="Calibri"/>
                <a:cs typeface="Arial" panose="020B0604020202020204" pitchFamily="34" charset="0"/>
                <a:sym typeface="Calibri"/>
              </a:rPr>
              <a:t>, a historical and cultural landmark in </a:t>
            </a:r>
            <a:r>
              <a:rPr lang="en-US" sz="2400" b="1" dirty="0">
                <a:solidFill>
                  <a:srgbClr val="0C377B"/>
                </a:solidFill>
                <a:latin typeface="Arial" panose="020B0604020202020204" pitchFamily="34" charset="0"/>
                <a:ea typeface="Calibri"/>
                <a:cs typeface="Arial" panose="020B0604020202020204" pitchFamily="34" charset="0"/>
                <a:sym typeface="Calibri"/>
              </a:rPr>
              <a:t>Vienna, Austria</a:t>
            </a:r>
            <a:r>
              <a:rPr lang="en-US" sz="2400" dirty="0">
                <a:solidFill>
                  <a:srgbClr val="0C377B"/>
                </a:solidFill>
                <a:latin typeface="Arial" panose="020B0604020202020204" pitchFamily="34" charset="0"/>
                <a:ea typeface="Calibri"/>
                <a:cs typeface="Arial" panose="020B0604020202020204" pitchFamily="34" charset="0"/>
                <a:sym typeface="Calibri"/>
              </a:rPr>
              <a:t>.</a:t>
            </a:r>
            <a:endParaRPr sz="2400"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Dates</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Monday 19 to Friday 23 May 2025</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indent="-311150">
              <a:spcBef>
                <a:spcPts val="1800"/>
              </a:spcBef>
              <a:buClr>
                <a:schemeClr val="hlink"/>
              </a:buClr>
              <a:buSzPts val="1300"/>
              <a:buFontTx/>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lvl="0" indent="-311150" algn="l" rtl="0">
              <a:spcBef>
                <a:spcPts val="1800"/>
              </a:spcBef>
              <a:spcAft>
                <a:spcPts val="0"/>
              </a:spcAft>
              <a:buClr>
                <a:schemeClr val="hlink"/>
              </a:buClr>
              <a:buSzPts val="1300"/>
              <a:buChar char="●"/>
            </a:pPr>
            <a:endParaRPr lang="en-GB"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Please save the date and join us in Vienna</a:t>
            </a:r>
          </a:p>
          <a:p>
            <a:pPr marL="0" marR="0" lvl="0" indent="0" algn="l" rtl="0">
              <a:lnSpc>
                <a:spcPct val="100000"/>
              </a:lnSpc>
              <a:spcBef>
                <a:spcPts val="1800"/>
              </a:spcBef>
              <a:spcAft>
                <a:spcPts val="0"/>
              </a:spcAft>
              <a:buClr>
                <a:srgbClr val="0C377B"/>
              </a:buClr>
              <a:buSzPts val="1600"/>
              <a:buFont typeface="Calibri"/>
              <a:buNone/>
            </a:pPr>
            <a:endParaRPr sz="2400" dirty="0">
              <a:solidFill>
                <a:srgbClr val="0C377B"/>
              </a:solidFill>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1600"/>
              <a:buFont typeface="Calibri"/>
              <a:buNone/>
            </a:pPr>
            <a:endParaRPr sz="2400">
              <a:latin typeface="Arial" panose="020B0604020202020204" pitchFamily="34" charset="0"/>
              <a:cs typeface="Arial" panose="020B0604020202020204" pitchFamily="34" charset="0"/>
            </a:endParaRPr>
          </a:p>
        </p:txBody>
      </p:sp>
      <p:sp>
        <p:nvSpPr>
          <p:cNvPr id="130" name="Google Shape;130;g302dda744ad_0_7"/>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a:t>
            </a:r>
            <a:r>
              <a:rPr lang="en-US" sz="3200" b="1">
                <a:solidFill>
                  <a:srgbClr val="FFFF00"/>
                </a:solidFill>
                <a:latin typeface="Calibri"/>
                <a:ea typeface="Calibri"/>
                <a:cs typeface="Calibri"/>
                <a:sym typeface="Calibri"/>
              </a:rPr>
              <a:t>FCC Week 2025 - Vienna</a:t>
            </a:r>
            <a:endParaRPr sz="3200" b="1" i="0" u="none" strike="noStrike" cap="none">
              <a:solidFill>
                <a:srgbClr val="FFFF00"/>
              </a:solidFill>
              <a:latin typeface="Calibri"/>
              <a:ea typeface="Calibri"/>
              <a:cs typeface="Calibri"/>
              <a:sym typeface="Calibri"/>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endParaRPr sz="1700">
              <a:solidFill>
                <a:srgbClr val="0C377B"/>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108066" y="612844"/>
            <a:ext cx="12056726" cy="50475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demonstration of the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geological, technical, environmental and administrative feasibility of the tunnel and surface areas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optimisation of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placement and layout of the 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related infrastructure;</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pursuit,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together with the Host States, of the preparatory administrative processes required for a potential project approval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identify and remove any showstopper; </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optimisation of the design of the colliders and their injector chains, supported by R&amp;D to develop the needed key technologies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elaboration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sustainable operational model for the colliders and experiments in terms of human and financial resource needs,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environmental aspects and energy efficiency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consolidated cost estimate,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the</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 funding and organisational models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needed to enable the project’s technical design completion, implementation and operation;</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identification of substantial resources from outside CERN’s budget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the implementation of the first stage of a possible future project (tunnel and FCC-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consolidation of the physics case and detector concepts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both colliders.</a:t>
            </a: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1299632" y="5713229"/>
            <a:ext cx="9391161" cy="400110"/>
          </a:xfrm>
          <a:prstGeom prst="rect">
            <a:avLst/>
          </a:prstGeom>
          <a:solidFill>
            <a:srgbClr val="FFFF00"/>
          </a:solidFill>
          <a:ln w="9525">
            <a:solidFill>
              <a:srgbClr val="000000"/>
            </a:solid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Results will be summarised in a </a:t>
            </a:r>
            <a:r>
              <a:rPr kumimoji="0" lang="en-GB" altLang="en-GB" sz="2000" b="1" i="0" u="none" strike="noStrike" kern="1200" cap="none" spc="0" normalizeH="0" baseline="0" noProof="0" dirty="0">
                <a:ln>
                  <a:noFill/>
                </a:ln>
                <a:solidFill>
                  <a:srgbClr val="0432FF"/>
                </a:solidFill>
                <a:effectLst/>
                <a:uLnTx/>
                <a:uFillTx/>
                <a:latin typeface="Calibri" panose="020F0502020204030204"/>
                <a:ea typeface="+mn-ea"/>
                <a:cs typeface="+mn-cs"/>
                <a:sym typeface="Wingdings" panose="05000000000000000000" pitchFamily="2" charset="2"/>
              </a:rPr>
              <a:t>Feasibility Study Report </a:t>
            </a: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to be released by March 2025</a:t>
            </a:r>
            <a:endPar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Feasibility Study (2021-2025): high-level objectives</a:t>
            </a: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Tree>
    <p:extLst>
      <p:ext uri="{BB962C8B-B14F-4D97-AF65-F5344CB8AC3E}">
        <p14:creationId xmlns:p14="http://schemas.microsoft.com/office/powerpoint/2010/main" val="4358278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Feasibility Study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Mid-Term Review passed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A43132E-8C5D-AA93-33FE-8F498AA20830}"/>
              </a:ext>
            </a:extLst>
          </p:cNvPr>
          <p:cNvSpPr txBox="1"/>
          <p:nvPr/>
        </p:nvSpPr>
        <p:spPr>
          <a:xfrm>
            <a:off x="263352" y="914336"/>
            <a:ext cx="9428863"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0432FF"/>
                </a:solidFill>
                <a:effectLst/>
                <a:uLnTx/>
                <a:uFillTx/>
                <a:latin typeface="Arial"/>
                <a:ea typeface="+mn-ea"/>
                <a:cs typeface="+mn-cs"/>
              </a:rPr>
              <a:t>The goal of the FCC FS mid-term review is to assess the progress of the Study towards the final report.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Deliverables approved by the Council in September 2022:</a:t>
            </a:r>
          </a:p>
        </p:txBody>
      </p:sp>
      <p:sp>
        <p:nvSpPr>
          <p:cNvPr id="4" name="TextBox 3">
            <a:extLst>
              <a:ext uri="{FF2B5EF4-FFF2-40B4-BE49-F238E27FC236}">
                <a16:creationId xmlns:a16="http://schemas.microsoft.com/office/drawing/2014/main" id="{B30818B2-D8E1-6413-CFB9-1FA37502213F}"/>
              </a:ext>
            </a:extLst>
          </p:cNvPr>
          <p:cNvSpPr txBox="1"/>
          <p:nvPr/>
        </p:nvSpPr>
        <p:spPr>
          <a:xfrm>
            <a:off x="47328" y="1430908"/>
            <a:ext cx="12164869"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hlinkClick r:id="rId3"/>
              </a:rPr>
              <a:t>https://indico.cern.ch/event/1197445/contributions/5034859/attachments/2510649/4315140/spc-e-1183-Rev2-c-e-3654-Rev2_FCC_Mid_Term_Review.pdf</a:t>
            </a:r>
            <a:endParaRPr kumimoji="0" lang="en-GB" sz="14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2D84335A-3756-61ED-052F-4D3F794F018A}"/>
              </a:ext>
            </a:extLst>
          </p:cNvPr>
          <p:cNvGrpSpPr/>
          <p:nvPr/>
        </p:nvGrpSpPr>
        <p:grpSpPr>
          <a:xfrm>
            <a:off x="197654" y="4589742"/>
            <a:ext cx="4511824" cy="1512168"/>
            <a:chOff x="0" y="4653136"/>
            <a:chExt cx="4511824" cy="1512168"/>
          </a:xfrm>
        </p:grpSpPr>
        <p:sp>
          <p:nvSpPr>
            <p:cNvPr id="8" name="Rectangle 7">
              <a:extLst>
                <a:ext uri="{FF2B5EF4-FFF2-40B4-BE49-F238E27FC236}">
                  <a16:creationId xmlns:a16="http://schemas.microsoft.com/office/drawing/2014/main" id="{04B9F54A-F27A-BD1A-5F6E-1D98EBF7C518}"/>
                </a:ext>
              </a:extLst>
            </p:cNvPr>
            <p:cNvSpPr/>
            <p:nvPr/>
          </p:nvSpPr>
          <p:spPr>
            <a:xfrm>
              <a:off x="0" y="4653136"/>
              <a:ext cx="4511824" cy="1512168"/>
            </a:xfrm>
            <a:prstGeom prst="rect">
              <a:avLst/>
            </a:prstGeom>
            <a:solidFill>
              <a:srgbClr val="929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E46792BC-4F92-67EC-9CA8-A416B790C885}"/>
                </a:ext>
              </a:extLst>
            </p:cNvPr>
            <p:cNvSpPr txBox="1"/>
            <p:nvPr/>
          </p:nvSpPr>
          <p:spPr>
            <a:xfrm>
              <a:off x="166337" y="4790182"/>
              <a:ext cx="4281621"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Documents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Mid-term report </a:t>
              </a:r>
              <a:r>
                <a:rPr kumimoji="0" lang="en-CH" sz="1500" b="0" i="0" u="none" strike="noStrike" kern="1200" cap="none" spc="0" normalizeH="0" baseline="0" noProof="0" dirty="0">
                  <a:ln>
                    <a:noFill/>
                  </a:ln>
                  <a:solidFill>
                    <a:srgbClr val="2F2F2F"/>
                  </a:solidFill>
                  <a:effectLst/>
                  <a:uLnTx/>
                  <a:uFillTx/>
                  <a:latin typeface="Arial"/>
                  <a:ea typeface="+mn-ea"/>
                  <a:cs typeface="+mn-cs"/>
                </a:rPr>
                <a:t>(all deliverables except D7)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Executive Summary of mid-term report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Updated cost assessment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Funding model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p:txBody>
        </p:sp>
      </p:grpSp>
      <p:grpSp>
        <p:nvGrpSpPr>
          <p:cNvPr id="10" name="Group 9">
            <a:extLst>
              <a:ext uri="{FF2B5EF4-FFF2-40B4-BE49-F238E27FC236}">
                <a16:creationId xmlns:a16="http://schemas.microsoft.com/office/drawing/2014/main" id="{04701C7F-40B6-29FC-DB44-F719CD981D2A}"/>
              </a:ext>
            </a:extLst>
          </p:cNvPr>
          <p:cNvGrpSpPr/>
          <p:nvPr/>
        </p:nvGrpSpPr>
        <p:grpSpPr>
          <a:xfrm>
            <a:off x="4878174" y="4589742"/>
            <a:ext cx="7272808" cy="1530751"/>
            <a:chOff x="4799856" y="4737630"/>
            <a:chExt cx="7272808" cy="1530751"/>
          </a:xfrm>
        </p:grpSpPr>
        <p:sp>
          <p:nvSpPr>
            <p:cNvPr id="11" name="Rectangle 10">
              <a:extLst>
                <a:ext uri="{FF2B5EF4-FFF2-40B4-BE49-F238E27FC236}">
                  <a16:creationId xmlns:a16="http://schemas.microsoft.com/office/drawing/2014/main" id="{CD80BA4B-107A-8BB8-401E-E0E1244E6078}"/>
                </a:ext>
              </a:extLst>
            </p:cNvPr>
            <p:cNvSpPr/>
            <p:nvPr/>
          </p:nvSpPr>
          <p:spPr>
            <a:xfrm>
              <a:off x="4799856" y="4737630"/>
              <a:ext cx="7272808" cy="1530751"/>
            </a:xfrm>
            <a:prstGeom prst="rect">
              <a:avLst/>
            </a:prstGeom>
            <a:solidFill>
              <a:srgbClr val="9411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1EEC57D5-F2C7-2C9C-B833-5A40B829FB10}"/>
                </a:ext>
              </a:extLst>
            </p:cNvPr>
            <p:cNvSpPr txBox="1"/>
            <p:nvPr/>
          </p:nvSpPr>
          <p:spPr>
            <a:xfrm>
              <a:off x="4984694" y="4869160"/>
              <a:ext cx="6871946"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Review</a:t>
              </a:r>
              <a:r>
                <a:rPr kumimoji="0" lang="en-CH" sz="1600" b="0" i="0" u="none" strike="noStrike" kern="1200" cap="none" spc="0" normalizeH="0" baseline="0" noProof="0" dirty="0">
                  <a:ln>
                    <a:noFill/>
                  </a:ln>
                  <a:solidFill>
                    <a:srgbClr val="2F2F2F"/>
                  </a:solidFill>
                  <a:effectLst/>
                  <a:uLnTx/>
                  <a:uFillTx/>
                  <a:latin typeface="Arial"/>
                  <a:ea typeface="+mn-ea"/>
                  <a:cs typeface="+mn-cs"/>
                </a:rPr>
                <a:t> process: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Oct 2023: Scientific Advisory Committee </a:t>
              </a:r>
              <a:r>
                <a:rPr kumimoji="0" lang="en-CH" sz="1500" b="0" i="0" u="none" strike="noStrike" kern="1200" cap="none" spc="0" normalizeH="0" baseline="0" noProof="0" dirty="0">
                  <a:ln>
                    <a:noFill/>
                  </a:ln>
                  <a:solidFill>
                    <a:srgbClr val="2F2F2F"/>
                  </a:solidFill>
                  <a:effectLst/>
                  <a:uLnTx/>
                  <a:uFillTx/>
                  <a:latin typeface="Arial"/>
                  <a:ea typeface="+mn-ea"/>
                  <a:cs typeface="+mn-cs"/>
                </a:rPr>
                <a:t>(scientific and technical aspects)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and Cost Review Panel </a:t>
              </a:r>
              <a:r>
                <a:rPr kumimoji="0" lang="en-CH" sz="1500" b="0" i="0" u="none" strike="noStrike" kern="1200" cap="none" spc="0" normalizeH="0" baseline="0" noProof="0" dirty="0">
                  <a:ln>
                    <a:noFill/>
                  </a:ln>
                  <a:solidFill>
                    <a:srgbClr val="2F2F2F"/>
                  </a:solidFill>
                  <a:effectLst/>
                  <a:uLnTx/>
                  <a:uFillTx/>
                  <a:latin typeface="Arial"/>
                  <a:ea typeface="+mn-ea"/>
                  <a:cs typeface="+mn-cs"/>
                </a:rPr>
                <a:t>(ad hoc committee; cost and financial aspects)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Nov 2023: SPC and FC</a:t>
              </a:r>
            </a:p>
            <a:p>
              <a:pPr marL="285750" indent="-285750">
                <a:buFont typeface="Wingdings" pitchFamily="2" charset="2"/>
                <a:buChar char="q"/>
                <a:defRPr/>
              </a:pPr>
              <a:r>
                <a:rPr lang="en-CH" sz="1600" dirty="0">
                  <a:solidFill>
                    <a:srgbClr val="2F2F2F"/>
                  </a:solidFill>
                  <a:latin typeface="Arial"/>
                </a:rPr>
                <a:t>2 Feb 2024: Council</a:t>
              </a:r>
            </a:p>
          </p:txBody>
        </p:sp>
      </p:grpSp>
      <p:sp>
        <p:nvSpPr>
          <p:cNvPr id="13" name="TextBox 12">
            <a:extLst>
              <a:ext uri="{FF2B5EF4-FFF2-40B4-BE49-F238E27FC236}">
                <a16:creationId xmlns:a16="http://schemas.microsoft.com/office/drawing/2014/main" id="{CA939E56-A3F9-69A6-712C-3DEC55F737D3}"/>
              </a:ext>
            </a:extLst>
          </p:cNvPr>
          <p:cNvSpPr txBox="1"/>
          <p:nvPr/>
        </p:nvSpPr>
        <p:spPr>
          <a:xfrm>
            <a:off x="9376690" y="3436742"/>
            <a:ext cx="2607496" cy="9848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941100"/>
                </a:solidFill>
                <a:effectLst/>
                <a:uLnTx/>
                <a:uFillTx/>
                <a:latin typeface="Arial"/>
                <a:ea typeface="+mn-ea"/>
                <a:cs typeface="+mn-cs"/>
              </a:rPr>
              <a:t>Many thanks to the SAC</a:t>
            </a:r>
            <a:r>
              <a:rPr kumimoji="0" lang="en-US" sz="1600" b="0" i="0" u="none" strike="noStrike" kern="1200" cap="none" spc="0" normalizeH="0" baseline="0" noProof="0" dirty="0">
                <a:ln>
                  <a:noFill/>
                </a:ln>
                <a:solidFill>
                  <a:srgbClr val="941100"/>
                </a:solidFill>
                <a:effectLst/>
                <a:uLnTx/>
                <a:uFillTx/>
                <a:latin typeface="Arial"/>
                <a:ea typeface="+mn-ea"/>
                <a:cs typeface="+mn-cs"/>
              </a:rPr>
              <a:t>,</a:t>
            </a:r>
            <a:r>
              <a:rPr kumimoji="0" lang="en-CH" sz="1600" b="0" i="0" u="none" strike="noStrike" kern="1200" cap="none" spc="0" normalizeH="0" baseline="0" noProof="0" dirty="0">
                <a:ln>
                  <a:noFill/>
                </a:ln>
                <a:solidFill>
                  <a:srgbClr val="941100"/>
                </a:solidFill>
                <a:effectLst/>
                <a:uLnTx/>
                <a:uFillTx/>
                <a:latin typeface="Arial"/>
                <a:ea typeface="+mn-ea"/>
                <a:cs typeface="+mn-cs"/>
              </a:rPr>
              <a:t> CRP</a:t>
            </a:r>
            <a:r>
              <a:rPr kumimoji="0" lang="en-US" sz="1600" b="0" i="0" u="none" strike="noStrike" kern="1200" cap="none" spc="0" normalizeH="0" baseline="0" noProof="0" dirty="0">
                <a:ln>
                  <a:noFill/>
                </a:ln>
                <a:solidFill>
                  <a:srgbClr val="941100"/>
                </a:solidFill>
                <a:effectLst/>
                <a:uLnTx/>
                <a:uFillTx/>
                <a:latin typeface="Arial"/>
                <a:ea typeface="+mn-ea"/>
                <a:cs typeface="+mn-cs"/>
              </a:rPr>
              <a:t>, SPC, FC and the Council </a:t>
            </a:r>
            <a:r>
              <a:rPr kumimoji="0" lang="en-CH" sz="1600" b="0" i="0" u="none" strike="noStrike" kern="1200" cap="none" spc="0" normalizeH="0" baseline="0" noProof="0" dirty="0">
                <a:ln>
                  <a:noFill/>
                </a:ln>
                <a:solidFill>
                  <a:srgbClr val="941100"/>
                </a:solidFill>
                <a:effectLst/>
                <a:uLnTx/>
                <a:uFillTx/>
                <a:latin typeface="Arial"/>
                <a:ea typeface="+mn-ea"/>
                <a:cs typeface="+mn-cs"/>
              </a:rPr>
              <a:t>for the very useful </a:t>
            </a:r>
            <a:r>
              <a:rPr kumimoji="0" lang="en-GB" sz="1600" b="0" i="0" u="none" strike="noStrike" kern="1200" cap="none" spc="0" normalizeH="0" baseline="0" noProof="0" dirty="0">
                <a:ln>
                  <a:noFill/>
                </a:ln>
                <a:solidFill>
                  <a:srgbClr val="941100"/>
                </a:solidFill>
                <a:effectLst/>
                <a:uLnTx/>
                <a:uFillTx/>
                <a:latin typeface="Arial"/>
                <a:ea typeface="+mn-ea"/>
                <a:cs typeface="+mn-cs"/>
              </a:rPr>
              <a:t>r</a:t>
            </a:r>
            <a:r>
              <a:rPr kumimoji="0" lang="en-CH" sz="1600" b="0" i="0" u="none" strike="noStrike" kern="1200" cap="none" spc="0" normalizeH="0" baseline="0" noProof="0" dirty="0">
                <a:ln>
                  <a:noFill/>
                </a:ln>
                <a:solidFill>
                  <a:srgbClr val="941100"/>
                </a:solidFill>
                <a:effectLst/>
                <a:uLnTx/>
                <a:uFillTx/>
                <a:latin typeface="Arial"/>
                <a:ea typeface="+mn-ea"/>
                <a:cs typeface="+mn-cs"/>
              </a:rPr>
              <a:t>eviews!</a:t>
            </a:r>
          </a:p>
        </p:txBody>
      </p:sp>
      <p:grpSp>
        <p:nvGrpSpPr>
          <p:cNvPr id="14" name="Group 13">
            <a:extLst>
              <a:ext uri="{FF2B5EF4-FFF2-40B4-BE49-F238E27FC236}">
                <a16:creationId xmlns:a16="http://schemas.microsoft.com/office/drawing/2014/main" id="{240CD064-67E8-6A0D-1AE8-F1617D62FDD2}"/>
              </a:ext>
            </a:extLst>
          </p:cNvPr>
          <p:cNvGrpSpPr/>
          <p:nvPr/>
        </p:nvGrpSpPr>
        <p:grpSpPr>
          <a:xfrm>
            <a:off x="207814" y="1775331"/>
            <a:ext cx="6336704" cy="2570222"/>
            <a:chOff x="1343473" y="1899995"/>
            <a:chExt cx="6336704" cy="2570222"/>
          </a:xfrm>
        </p:grpSpPr>
        <p:sp>
          <p:nvSpPr>
            <p:cNvPr id="15" name="Rectangle 14">
              <a:extLst>
                <a:ext uri="{FF2B5EF4-FFF2-40B4-BE49-F238E27FC236}">
                  <a16:creationId xmlns:a16="http://schemas.microsoft.com/office/drawing/2014/main" id="{2E41E08E-35F7-5414-009C-FA744E822E81}"/>
                </a:ext>
              </a:extLst>
            </p:cNvPr>
            <p:cNvSpPr/>
            <p:nvPr/>
          </p:nvSpPr>
          <p:spPr>
            <a:xfrm>
              <a:off x="1343473" y="1899995"/>
              <a:ext cx="6336704" cy="257022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6598191F-265C-D13D-48E6-5116BD0F38EE}"/>
                </a:ext>
              </a:extLst>
            </p:cNvPr>
            <p:cNvSpPr txBox="1"/>
            <p:nvPr/>
          </p:nvSpPr>
          <p:spPr>
            <a:xfrm>
              <a:off x="1559496" y="2047780"/>
              <a:ext cx="5943935" cy="2215991"/>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Deliverables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D1 : Definition of the baseline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D2 : Civil engineering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D3 : </a:t>
              </a:r>
              <a:r>
                <a:rPr kumimoji="0" lang="en-GB" sz="1600" b="0" i="0" u="none" strike="noStrike" kern="1200" cap="none" spc="0" normalizeH="0" baseline="0" noProof="0" dirty="0">
                  <a:ln>
                    <a:noFill/>
                  </a:ln>
                  <a:solidFill>
                    <a:srgbClr val="2F2F2F"/>
                  </a:solidFill>
                  <a:effectLst/>
                  <a:uLnTx/>
                  <a:uFillTx/>
                  <a:latin typeface="Arial"/>
                  <a:ea typeface="+mn-ea"/>
                  <a:cs typeface="+mn-cs"/>
                </a:rPr>
                <a:t>Processes and implementation studies with the Host States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D4 : Technical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D5 :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ee</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D6: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hh</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D7:  Project cost and financial feasibility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D8:  Physics, experiments and detectors</a:t>
              </a:r>
            </a:p>
          </p:txBody>
        </p:sp>
      </p:grpSp>
      <p:pic>
        <p:nvPicPr>
          <p:cNvPr id="17" name="Google Shape;148;p25">
            <a:extLst>
              <a:ext uri="{FF2B5EF4-FFF2-40B4-BE49-F238E27FC236}">
                <a16:creationId xmlns:a16="http://schemas.microsoft.com/office/drawing/2014/main" id="{6D1D8DD8-CC81-9CB5-43DD-98B9A87D1C0E}"/>
              </a:ext>
            </a:extLst>
          </p:cNvPr>
          <p:cNvPicPr preferRelativeResize="0">
            <a:picLocks noChangeAspect="1"/>
          </p:cNvPicPr>
          <p:nvPr/>
        </p:nvPicPr>
        <p:blipFill rotWithShape="1">
          <a:blip r:embed="rId4">
            <a:alphaModFix/>
          </a:blip>
          <a:srcRect l="8986" t="2087" r="10391" b="6142"/>
          <a:stretch/>
        </p:blipFill>
        <p:spPr>
          <a:xfrm>
            <a:off x="6778198" y="1663366"/>
            <a:ext cx="2252438" cy="2839624"/>
          </a:xfrm>
          <a:prstGeom prst="rect">
            <a:avLst/>
          </a:prstGeom>
          <a:noFill/>
          <a:ln w="12700">
            <a:solidFill>
              <a:schemeClr val="tx1"/>
            </a:solidFill>
          </a:ln>
        </p:spPr>
      </p:pic>
      <p:sp>
        <p:nvSpPr>
          <p:cNvPr id="18" name="Google Shape;141;p25">
            <a:extLst>
              <a:ext uri="{FF2B5EF4-FFF2-40B4-BE49-F238E27FC236}">
                <a16:creationId xmlns:a16="http://schemas.microsoft.com/office/drawing/2014/main" id="{07B1E7B0-C7E4-6730-17D2-ADF506BC1853}"/>
              </a:ext>
            </a:extLst>
          </p:cNvPr>
          <p:cNvSpPr txBox="1"/>
          <p:nvPr/>
        </p:nvSpPr>
        <p:spPr>
          <a:xfrm>
            <a:off x="9264316" y="1607811"/>
            <a:ext cx="2594800" cy="1295899"/>
          </a:xfrm>
          <a:prstGeom prst="rect">
            <a:avLst/>
          </a:prstGeom>
          <a:noFill/>
          <a:ln>
            <a:noFill/>
          </a:ln>
        </p:spPr>
        <p:txBody>
          <a:bodyPr spcFirstLastPara="1" wrap="square" lIns="121900" tIns="121900" rIns="121900" bIns="121900" anchor="t" anchorCtr="0">
            <a:noAutofit/>
          </a:bodyPr>
          <a:lstStyle/>
          <a:p>
            <a:r>
              <a:rPr lang="en" b="1" dirty="0">
                <a:solidFill>
                  <a:schemeClr val="dk1"/>
                </a:solidFill>
              </a:rPr>
              <a:t>Full Report </a:t>
            </a:r>
            <a:endParaRPr b="1" dirty="0">
              <a:solidFill>
                <a:schemeClr val="dk1"/>
              </a:solidFill>
            </a:endParaRPr>
          </a:p>
          <a:p>
            <a:r>
              <a:rPr lang="en" sz="1500" dirty="0">
                <a:solidFill>
                  <a:srgbClr val="202124"/>
                </a:solidFill>
                <a:highlight>
                  <a:srgbClr val="FFFFFF"/>
                </a:highlight>
              </a:rPr>
              <a:t>8 Chapters/Deliverables </a:t>
            </a:r>
            <a:endParaRPr sz="1500" dirty="0">
              <a:solidFill>
                <a:srgbClr val="202124"/>
              </a:solidFill>
              <a:highlight>
                <a:srgbClr val="FFFFFF"/>
              </a:highlight>
            </a:endParaRPr>
          </a:p>
          <a:p>
            <a:r>
              <a:rPr lang="en" sz="1500" dirty="0">
                <a:solidFill>
                  <a:srgbClr val="202124"/>
                </a:solidFill>
                <a:highlight>
                  <a:srgbClr val="FFFFFF"/>
                </a:highlight>
              </a:rPr>
              <a:t>~ 700pp document</a:t>
            </a:r>
            <a:endParaRPr sz="1500" dirty="0">
              <a:solidFill>
                <a:srgbClr val="202124"/>
              </a:solidFill>
              <a:highlight>
                <a:srgbClr val="FFFFFF"/>
              </a:highlight>
            </a:endParaRPr>
          </a:p>
          <a:p>
            <a:r>
              <a:rPr lang="en" sz="1500" dirty="0">
                <a:solidFill>
                  <a:srgbClr val="202124"/>
                </a:solidFill>
                <a:highlight>
                  <a:srgbClr val="FFFFFF"/>
                </a:highlight>
              </a:rPr>
              <a:t>~ 16 editors</a:t>
            </a:r>
            <a:endParaRPr sz="1500" dirty="0">
              <a:solidFill>
                <a:srgbClr val="202124"/>
              </a:solidFill>
              <a:highlight>
                <a:srgbClr val="FFFFFF"/>
              </a:highlight>
            </a:endParaRPr>
          </a:p>
          <a:p>
            <a:r>
              <a:rPr lang="en" sz="1500" dirty="0">
                <a:solidFill>
                  <a:srgbClr val="202124"/>
                </a:solidFill>
                <a:highlight>
                  <a:srgbClr val="FFFFFF"/>
                </a:highlight>
              </a:rPr>
              <a:t>~ 500 contributors</a:t>
            </a:r>
            <a:endParaRPr sz="1500" dirty="0">
              <a:solidFill>
                <a:srgbClr val="202124"/>
              </a:solidFill>
              <a:highlight>
                <a:srgbClr val="FFFFFF"/>
              </a:highlight>
            </a:endParaRPr>
          </a:p>
          <a:p>
            <a:endParaRPr dirty="0">
              <a:solidFill>
                <a:srgbClr val="202124"/>
              </a:solidFill>
              <a:highlight>
                <a:srgbClr val="FFFFFF"/>
              </a:highlight>
            </a:endParaRPr>
          </a:p>
        </p:txBody>
      </p:sp>
      <p:sp>
        <p:nvSpPr>
          <p:cNvPr id="3" name="TextBox 2">
            <a:extLst>
              <a:ext uri="{FF2B5EF4-FFF2-40B4-BE49-F238E27FC236}">
                <a16:creationId xmlns:a16="http://schemas.microsoft.com/office/drawing/2014/main" id="{71B4ADDA-1CA5-0F63-18FC-491EAC0CF55D}"/>
              </a:ext>
            </a:extLst>
          </p:cNvPr>
          <p:cNvSpPr txBox="1"/>
          <p:nvPr/>
        </p:nvSpPr>
        <p:spPr>
          <a:xfrm>
            <a:off x="7936714" y="6245486"/>
            <a:ext cx="4176143" cy="527067"/>
          </a:xfrm>
          <a:prstGeom prst="rect">
            <a:avLst/>
          </a:prstGeom>
          <a:solidFill>
            <a:srgbClr val="0000CC"/>
          </a:solidFill>
        </p:spPr>
        <p:txBody>
          <a:bodyPr wrap="none" rtlCol="0">
            <a:spAutoFit/>
          </a:bodyPr>
          <a:lstStyle/>
          <a:p>
            <a:pPr algn="ctr">
              <a:lnSpc>
                <a:spcPts val="3700"/>
              </a:lnSpc>
            </a:pPr>
            <a:r>
              <a:rPr lang="en-US" sz="2400" b="1" dirty="0">
                <a:solidFill>
                  <a:srgbClr val="FFFF00"/>
                </a:solidFill>
                <a:latin typeface="Calibri" panose="020F0502020204030204" pitchFamily="34" charset="0"/>
                <a:ea typeface="Calibri" panose="020F0502020204030204" pitchFamily="34" charset="0"/>
                <a:cs typeface="Calibri" panose="020F0502020204030204" pitchFamily="34" charset="0"/>
              </a:rPr>
              <a:t>→</a:t>
            </a:r>
            <a:r>
              <a:rPr lang="en-US" sz="2400" b="1" dirty="0">
                <a:solidFill>
                  <a:srgbClr val="FFFF00"/>
                </a:solidFill>
              </a:rPr>
              <a:t>70-80 recommendations </a:t>
            </a:r>
            <a:endParaRPr lang="en-GB" sz="2400" b="1" dirty="0">
              <a:solidFill>
                <a:srgbClr val="FFFF00"/>
              </a:solidFill>
            </a:endParaRPr>
          </a:p>
        </p:txBody>
      </p:sp>
      <p:sp>
        <p:nvSpPr>
          <p:cNvPr id="19" name="TextBox 18">
            <a:extLst>
              <a:ext uri="{FF2B5EF4-FFF2-40B4-BE49-F238E27FC236}">
                <a16:creationId xmlns:a16="http://schemas.microsoft.com/office/drawing/2014/main" id="{0AFB7286-78E6-A1DA-B597-81BDAE9360BF}"/>
              </a:ext>
            </a:extLst>
          </p:cNvPr>
          <p:cNvSpPr txBox="1"/>
          <p:nvPr/>
        </p:nvSpPr>
        <p:spPr>
          <a:xfrm>
            <a:off x="587758" y="6256656"/>
            <a:ext cx="6657592" cy="518219"/>
          </a:xfrm>
          <a:prstGeom prst="rect">
            <a:avLst/>
          </a:prstGeom>
          <a:noFill/>
          <a:ln w="60325">
            <a:solidFill>
              <a:srgbClr val="FF0000"/>
            </a:solidFill>
          </a:ln>
        </p:spPr>
        <p:txBody>
          <a:bodyPr wrap="none" rtlCol="0">
            <a:spAutoFit/>
          </a:bodyPr>
          <a:lstStyle/>
          <a:p>
            <a:pPr algn="l">
              <a:lnSpc>
                <a:spcPts val="3700"/>
              </a:lnSpc>
            </a:pPr>
            <a:r>
              <a:rPr lang="en-US" sz="2400" dirty="0">
                <a:solidFill>
                  <a:srgbClr val="FF0000"/>
                </a:solidFill>
              </a:rPr>
              <a:t>All deliverables met, no technical showstoppers</a:t>
            </a:r>
            <a:endParaRPr lang="en-GB" sz="2400" dirty="0">
              <a:solidFill>
                <a:srgbClr val="FF0000"/>
              </a:solidFill>
            </a:endParaRPr>
          </a:p>
        </p:txBody>
      </p:sp>
    </p:spTree>
    <p:extLst>
      <p:ext uri="{BB962C8B-B14F-4D97-AF65-F5344CB8AC3E}">
        <p14:creationId xmlns:p14="http://schemas.microsoft.com/office/powerpoint/2010/main" val="41371987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Main goals for 2024/beginning 2025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94891" y="976179"/>
            <a:ext cx="11964837" cy="5591595"/>
          </a:xfrm>
          <a:prstGeom prst="rect">
            <a:avLst/>
          </a:prstGeom>
          <a:noFill/>
        </p:spPr>
        <p:txBody>
          <a:bodyPr wrap="square" rtlCol="0">
            <a:spAutoFit/>
          </a:bodyPr>
          <a:lstStyle/>
          <a:p>
            <a:pPr marL="457189" indent="-457189">
              <a:spcBef>
                <a:spcPts val="800"/>
              </a:spcBef>
              <a:buFont typeface="Arial" panose="020B0604020202020204" pitchFamily="34" charset="0"/>
              <a:buChar char="•"/>
            </a:pPr>
            <a:r>
              <a:rPr lang="en-US" sz="2667" b="1" dirty="0">
                <a:solidFill>
                  <a:srgbClr val="0C377B"/>
                </a:solidFill>
              </a:rPr>
              <a:t>Completion of technical work for Feasibility Study until end 2024</a:t>
            </a:r>
          </a:p>
          <a:p>
            <a:pPr marL="1066773" lvl="1" indent="-457189">
              <a:spcBef>
                <a:spcPts val="800"/>
              </a:spcBef>
              <a:buFont typeface="Arial" panose="020B0604020202020204" pitchFamily="34" charset="0"/>
              <a:buChar char="•"/>
            </a:pPr>
            <a:r>
              <a:rPr lang="en-US" sz="2400" dirty="0">
                <a:solidFill>
                  <a:srgbClr val="0C377B"/>
                </a:solidFill>
              </a:rPr>
              <a:t>Implementation of recommendations of the mid-term review </a:t>
            </a:r>
          </a:p>
          <a:p>
            <a:pPr marL="1066773" lvl="1" indent="-457189">
              <a:spcBef>
                <a:spcPts val="800"/>
              </a:spcBef>
              <a:buFont typeface="Arial" panose="020B0604020202020204" pitchFamily="34" charset="0"/>
              <a:buChar char="•"/>
            </a:pPr>
            <a:r>
              <a:rPr lang="en-US" sz="2400" dirty="0">
                <a:solidFill>
                  <a:srgbClr val="0C377B"/>
                </a:solidFill>
              </a:rPr>
              <a:t>Focus on “feasibility items” and items with important impact on cost/performance</a:t>
            </a:r>
          </a:p>
          <a:p>
            <a:pPr marL="1066773" lvl="1" indent="-457189">
              <a:spcBef>
                <a:spcPts val="800"/>
              </a:spcBef>
              <a:buFont typeface="Arial" panose="020B0604020202020204" pitchFamily="34" charset="0"/>
              <a:buChar char="•"/>
            </a:pPr>
            <a:r>
              <a:rPr lang="en-US" sz="2400" dirty="0">
                <a:solidFill>
                  <a:srgbClr val="0C377B"/>
                </a:solidFill>
              </a:rPr>
              <a:t>Develop a risk register</a:t>
            </a:r>
          </a:p>
          <a:p>
            <a:pPr marL="1066773" lvl="1" indent="-457189">
              <a:spcBef>
                <a:spcPts val="800"/>
              </a:spcBef>
              <a:buFont typeface="Arial" panose="020B0604020202020204" pitchFamily="34" charset="0"/>
              <a:buChar char="•"/>
            </a:pPr>
            <a:r>
              <a:rPr lang="en-US" sz="2400" dirty="0">
                <a:solidFill>
                  <a:srgbClr val="0C377B"/>
                </a:solidFill>
              </a:rPr>
              <a:t>Update cost estimate to reach cat 3 level on cost uncertainty (-20% / +30%).</a:t>
            </a:r>
          </a:p>
          <a:p>
            <a:pPr marL="1066773" lvl="1" indent="-457189">
              <a:spcBef>
                <a:spcPts val="800"/>
              </a:spcBef>
              <a:buFont typeface="Arial" panose="020B0604020202020204" pitchFamily="34" charset="0"/>
              <a:buChar char="•"/>
            </a:pPr>
            <a:r>
              <a:rPr lang="en-US" sz="2400" dirty="0">
                <a:solidFill>
                  <a:srgbClr val="0C377B"/>
                </a:solidFill>
              </a:rPr>
              <a:t>Further develop the funding model based on discussions with CERN Council</a:t>
            </a:r>
          </a:p>
          <a:p>
            <a:pPr marL="1066773" lvl="1" indent="-457189">
              <a:spcBef>
                <a:spcPts val="800"/>
              </a:spcBef>
              <a:buFont typeface="Arial" panose="020B0604020202020204" pitchFamily="34" charset="0"/>
              <a:buChar char="•"/>
            </a:pPr>
            <a:endParaRPr lang="en-US" sz="1000" b="1" dirty="0">
              <a:solidFill>
                <a:srgbClr val="0C377B"/>
              </a:solidFill>
            </a:endParaRPr>
          </a:p>
          <a:p>
            <a:pPr marL="457189" lvl="1" indent="-457189">
              <a:spcBef>
                <a:spcPts val="800"/>
              </a:spcBef>
              <a:buFont typeface="Arial" panose="020B0604020202020204" pitchFamily="34" charset="0"/>
              <a:buChar char="•"/>
            </a:pPr>
            <a:r>
              <a:rPr lang="en-US" sz="2667" b="1" dirty="0">
                <a:solidFill>
                  <a:srgbClr val="0C377B"/>
                </a:solidFill>
              </a:rPr>
              <a:t>Complete FS  by March 2025 as input for ESPP update. </a:t>
            </a:r>
          </a:p>
          <a:p>
            <a:pPr marL="609573" indent="-457189">
              <a:spcBef>
                <a:spcPts val="800"/>
              </a:spcBef>
              <a:buFont typeface="Arial" panose="020B0604020202020204" pitchFamily="34" charset="0"/>
              <a:buChar char="•"/>
            </a:pPr>
            <a:endParaRPr lang="en-US" sz="1000" b="1" dirty="0">
              <a:solidFill>
                <a:srgbClr val="0C377B"/>
              </a:solidFill>
            </a:endParaRPr>
          </a:p>
          <a:p>
            <a:pPr marL="457189" lvl="1" indent="-457189">
              <a:spcBef>
                <a:spcPts val="800"/>
              </a:spcBef>
              <a:buFont typeface="Arial" panose="020B0604020202020204" pitchFamily="34" charset="0"/>
              <a:buChar char="•"/>
            </a:pPr>
            <a:r>
              <a:rPr lang="en-US" sz="2667" b="1" dirty="0">
                <a:solidFill>
                  <a:srgbClr val="0C377B"/>
                </a:solidFill>
              </a:rPr>
              <a:t>In parallel, continue work with host states on project definition and responsibilities, authorization procedures, excavation material strategy and regional implementation development.</a:t>
            </a:r>
          </a:p>
        </p:txBody>
      </p:sp>
    </p:spTree>
    <p:extLst>
      <p:ext uri="{BB962C8B-B14F-4D97-AF65-F5344CB8AC3E}">
        <p14:creationId xmlns:p14="http://schemas.microsoft.com/office/powerpoint/2010/main" val="1383973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54732"/>
              </a:lnSpc>
              <a:spcBef>
                <a:spcPts val="0"/>
              </a:spcBef>
              <a:spcAft>
                <a:spcPts val="0"/>
              </a:spcAft>
              <a:buClr>
                <a:srgbClr val="FFFFFF"/>
              </a:buClr>
              <a:buSzPts val="1067"/>
              <a:buFont typeface="Arial"/>
              <a:buNone/>
            </a:pPr>
            <a:fld id="{E207C504-4994-4096-9AB6-110CBCAA4D59}" type="slidenum">
              <a:rPr lang="en-GB" smtClean="0"/>
              <a:pPr marL="0" marR="0" lvl="0" indent="0" algn="r" rtl="0">
                <a:lnSpc>
                  <a:spcPct val="154732"/>
                </a:lnSpc>
                <a:spcBef>
                  <a:spcPts val="0"/>
                </a:spcBef>
                <a:spcAft>
                  <a:spcPts val="0"/>
                </a:spcAft>
                <a:buClr>
                  <a:srgbClr val="FFFFFF"/>
                </a:buClr>
                <a:buSzPts val="1067"/>
                <a:buFont typeface="Arial"/>
                <a:buNone/>
              </a:pPr>
              <a:t>6</a:t>
            </a:fld>
            <a:endParaRPr sz="1067" b="0" i="0" u="none" strike="noStrike" cap="none">
              <a:solidFill>
                <a:srgbClr val="FFFFFF"/>
              </a:solidFill>
              <a:latin typeface="Arial"/>
              <a:ea typeface="Arial"/>
              <a:cs typeface="Arial"/>
              <a:sym typeface="Arial"/>
            </a:endParaRPr>
          </a:p>
        </p:txBody>
      </p:sp>
      <p:sp>
        <p:nvSpPr>
          <p:cNvPr id="104" name="Google Shape;104;p1"/>
          <p:cNvSpPr txBox="1"/>
          <p:nvPr/>
        </p:nvSpPr>
        <p:spPr>
          <a:xfrm>
            <a:off x="0" y="0"/>
            <a:ext cx="12192000" cy="770698"/>
          </a:xfrm>
          <a:prstGeom prst="rect">
            <a:avLst/>
          </a:prstGeom>
          <a:solidFill>
            <a:srgbClr val="0C377B"/>
          </a:solid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FFFF00"/>
              </a:buClr>
              <a:buSzPts val="3600"/>
              <a:buFont typeface="Calibri"/>
              <a:buNone/>
            </a:pPr>
            <a:r>
              <a:rPr lang="en-US" sz="3600" b="1" i="0" u="none" strike="noStrike" cap="none">
                <a:solidFill>
                  <a:srgbClr val="FFFF00"/>
                </a:solidFill>
                <a:latin typeface="Calibri"/>
                <a:ea typeface="Calibri"/>
                <a:cs typeface="Calibri"/>
                <a:sym typeface="Calibri"/>
              </a:rPr>
              <a:t>                            Feasibility Study Report for March 2025 </a:t>
            </a:r>
            <a:endParaRPr/>
          </a:p>
        </p:txBody>
      </p:sp>
      <p:pic>
        <p:nvPicPr>
          <p:cNvPr id="105" name="Google Shape;105;p1" descr="A picture containing icon&#10;&#10;Description automatically generated"/>
          <p:cNvPicPr preferRelativeResize="0"/>
          <p:nvPr/>
        </p:nvPicPr>
        <p:blipFill rotWithShape="1">
          <a:blip r:embed="rId3">
            <a:alphaModFix/>
          </a:blip>
          <a:srcRect/>
          <a:stretch/>
        </p:blipFill>
        <p:spPr>
          <a:xfrm>
            <a:off x="11929" y="58203"/>
            <a:ext cx="1935386" cy="654292"/>
          </a:xfrm>
          <a:prstGeom prst="rect">
            <a:avLst/>
          </a:prstGeom>
          <a:noFill/>
          <a:ln>
            <a:noFill/>
          </a:ln>
        </p:spPr>
      </p:pic>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4">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5">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6">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7">
            <a:alphaModFix/>
          </a:blip>
          <a:srcRect/>
          <a:stretch/>
        </p:blipFill>
        <p:spPr>
          <a:xfrm>
            <a:off x="3810014" y="4892300"/>
            <a:ext cx="2103837" cy="7448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Pre-TDR phase from April 2025 until end 2027</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336433" y="950301"/>
            <a:ext cx="11688792" cy="5786199"/>
          </a:xfrm>
          <a:prstGeom prst="rect">
            <a:avLst/>
          </a:prstGeom>
          <a:noFill/>
        </p:spPr>
        <p:txBody>
          <a:bodyPr wrap="square" rtlCol="0">
            <a:spAutoFit/>
          </a:bodyPr>
          <a:lstStyle/>
          <a:p>
            <a:pPr>
              <a:spcBef>
                <a:spcPts val="1800"/>
              </a:spcBef>
            </a:pPr>
            <a:r>
              <a:rPr lang="fr-FR" sz="2400" dirty="0">
                <a:solidFill>
                  <a:srgbClr val="0C377B"/>
                </a:solidFill>
              </a:rPr>
              <a:t>Main goal </a:t>
            </a:r>
            <a:r>
              <a:rPr lang="fr-FR" sz="2400" dirty="0" err="1">
                <a:solidFill>
                  <a:srgbClr val="0C377B"/>
                </a:solidFill>
              </a:rPr>
              <a:t>is</a:t>
            </a:r>
            <a:r>
              <a:rPr lang="fr-FR" sz="2400" dirty="0">
                <a:solidFill>
                  <a:srgbClr val="0C377B"/>
                </a:solidFill>
              </a:rPr>
              <a:t> to </a:t>
            </a:r>
            <a:r>
              <a:rPr lang="fr-FR" sz="2400" dirty="0" err="1">
                <a:solidFill>
                  <a:srgbClr val="0C377B"/>
                </a:solidFill>
              </a:rPr>
              <a:t>provide</a:t>
            </a:r>
            <a:r>
              <a:rPr lang="fr-FR" sz="2400" dirty="0">
                <a:solidFill>
                  <a:srgbClr val="0C377B"/>
                </a:solidFill>
              </a:rPr>
              <a:t> all information to Council to </a:t>
            </a:r>
            <a:r>
              <a:rPr lang="fr-FR" sz="2400" dirty="0" err="1">
                <a:solidFill>
                  <a:srgbClr val="0C377B"/>
                </a:solidFill>
              </a:rPr>
              <a:t>allow</a:t>
            </a:r>
            <a:r>
              <a:rPr lang="fr-FR" sz="2400" dirty="0">
                <a:solidFill>
                  <a:srgbClr val="0C377B"/>
                </a:solidFill>
              </a:rPr>
              <a:t> </a:t>
            </a:r>
            <a:r>
              <a:rPr lang="fr-FR" sz="2400" dirty="0" err="1">
                <a:solidFill>
                  <a:srgbClr val="0C377B"/>
                </a:solidFill>
              </a:rPr>
              <a:t>taking</a:t>
            </a:r>
            <a:r>
              <a:rPr lang="fr-FR" sz="2400" dirty="0">
                <a:solidFill>
                  <a:srgbClr val="0C377B"/>
                </a:solidFill>
              </a:rPr>
              <a:t> a </a:t>
            </a:r>
            <a:r>
              <a:rPr lang="fr-FR" sz="2400" dirty="0" err="1">
                <a:solidFill>
                  <a:srgbClr val="0C377B"/>
                </a:solidFill>
              </a:rPr>
              <a:t>decision</a:t>
            </a:r>
            <a:r>
              <a:rPr lang="fr-FR" sz="2400" dirty="0">
                <a:solidFill>
                  <a:srgbClr val="0C377B"/>
                </a:solidFill>
              </a:rPr>
              <a:t> on the </a:t>
            </a:r>
            <a:r>
              <a:rPr lang="fr-FR" sz="2400" dirty="0" err="1">
                <a:solidFill>
                  <a:srgbClr val="0C377B"/>
                </a:solidFill>
              </a:rPr>
              <a:t>project</a:t>
            </a:r>
            <a:r>
              <a:rPr lang="fr-FR" sz="2400" dirty="0">
                <a:solidFill>
                  <a:srgbClr val="0C377B"/>
                </a:solidFill>
              </a:rPr>
              <a:t> </a:t>
            </a:r>
            <a:r>
              <a:rPr lang="en-GB" sz="2400" b="1" dirty="0">
                <a:solidFill>
                  <a:srgbClr val="0C377B"/>
                </a:solidFill>
              </a:rPr>
              <a:t>by end of 2027 or early 2028</a:t>
            </a:r>
          </a:p>
          <a:p>
            <a:pPr marL="609573" indent="-457189">
              <a:spcBef>
                <a:spcPts val="800"/>
              </a:spcBef>
              <a:buFont typeface="Arial" panose="020B0604020202020204" pitchFamily="34" charset="0"/>
              <a:buChar char="•"/>
            </a:pPr>
            <a:endParaRPr lang="en-GB" sz="1100" dirty="0">
              <a:solidFill>
                <a:srgbClr val="0C377B"/>
              </a:solidFill>
            </a:endParaRPr>
          </a:p>
          <a:p>
            <a:pPr marL="609573" indent="-457189">
              <a:spcBef>
                <a:spcPts val="800"/>
              </a:spcBef>
              <a:buFont typeface="Arial" panose="020B0604020202020204" pitchFamily="34" charset="0"/>
              <a:buChar char="•"/>
            </a:pPr>
            <a:r>
              <a:rPr lang="en-GB" sz="2200" dirty="0">
                <a:solidFill>
                  <a:srgbClr val="0C377B"/>
                </a:solidFill>
              </a:rPr>
              <a:t>Further develop the civil engineering and the technical design of all major systems and components, so as to provide a </a:t>
            </a:r>
            <a:r>
              <a:rPr lang="en-GB" sz="2200" b="1" dirty="0">
                <a:solidFill>
                  <a:srgbClr val="0C377B"/>
                </a:solidFill>
              </a:rPr>
              <a:t>more detailed cost estimate </a:t>
            </a:r>
            <a:r>
              <a:rPr lang="en-GB" sz="2200" dirty="0">
                <a:solidFill>
                  <a:srgbClr val="0C377B"/>
                </a:solidFill>
              </a:rPr>
              <a:t>with reduced uncertainties</a:t>
            </a:r>
            <a:endParaRPr lang="fr-FR" sz="2200" dirty="0">
              <a:solidFill>
                <a:srgbClr val="0C377B"/>
              </a:solidFill>
            </a:endParaRPr>
          </a:p>
          <a:p>
            <a:pPr marL="609573" indent="-457189">
              <a:spcBef>
                <a:spcPts val="800"/>
              </a:spcBef>
              <a:buFont typeface="Arial" panose="020B0604020202020204" pitchFamily="34" charset="0"/>
              <a:buChar char="•"/>
            </a:pPr>
            <a:r>
              <a:rPr lang="fr-FR" sz="2200" dirty="0">
                <a:solidFill>
                  <a:srgbClr val="0C377B"/>
                </a:solidFill>
              </a:rPr>
              <a:t>Continuation of </a:t>
            </a:r>
            <a:r>
              <a:rPr lang="fr-FR" sz="2200" b="1" dirty="0" err="1">
                <a:solidFill>
                  <a:srgbClr val="0C377B"/>
                </a:solidFill>
              </a:rPr>
              <a:t>technical</a:t>
            </a:r>
            <a:r>
              <a:rPr lang="fr-FR" sz="2200" b="1" dirty="0">
                <a:solidFill>
                  <a:srgbClr val="0C377B"/>
                </a:solidFill>
              </a:rPr>
              <a:t> R&amp;D </a:t>
            </a:r>
            <a:r>
              <a:rPr lang="fr-FR" sz="2200" b="1" dirty="0" err="1">
                <a:solidFill>
                  <a:srgbClr val="0C377B"/>
                </a:solidFill>
              </a:rPr>
              <a:t>activities</a:t>
            </a:r>
            <a:endParaRPr lang="fr-FR" sz="2200" dirty="0">
              <a:solidFill>
                <a:srgbClr val="0C377B"/>
              </a:solidFill>
            </a:endParaRPr>
          </a:p>
          <a:p>
            <a:pPr marL="609573" indent="-457189">
              <a:spcBef>
                <a:spcPts val="800"/>
              </a:spcBef>
              <a:buFont typeface="Arial" panose="020B0604020202020204" pitchFamily="34" charset="0"/>
              <a:buChar char="•"/>
            </a:pPr>
            <a:r>
              <a:rPr lang="en-US" sz="2200" dirty="0">
                <a:solidFill>
                  <a:srgbClr val="0C377B"/>
                </a:solidFill>
              </a:rPr>
              <a:t>Work with host states on </a:t>
            </a:r>
            <a:r>
              <a:rPr lang="en-US" sz="2200" b="1" dirty="0">
                <a:solidFill>
                  <a:srgbClr val="0C377B"/>
                </a:solidFill>
              </a:rPr>
              <a:t>regional implementation development </a:t>
            </a:r>
            <a:r>
              <a:rPr lang="en-US" sz="2200" dirty="0">
                <a:solidFill>
                  <a:srgbClr val="0C377B"/>
                </a:solidFill>
              </a:rPr>
              <a:t>and </a:t>
            </a:r>
            <a:r>
              <a:rPr lang="en-US" sz="2200" b="1" dirty="0">
                <a:solidFill>
                  <a:srgbClr val="0C377B"/>
                </a:solidFill>
              </a:rPr>
              <a:t>authorization process definition to enable l</a:t>
            </a:r>
            <a:r>
              <a:rPr lang="fr-FR" sz="2200" b="1" dirty="0" err="1">
                <a:solidFill>
                  <a:srgbClr val="0C377B"/>
                </a:solidFill>
              </a:rPr>
              <a:t>aunch</a:t>
            </a:r>
            <a:r>
              <a:rPr lang="fr-FR" sz="2200" b="1" dirty="0">
                <a:solidFill>
                  <a:srgbClr val="0C377B"/>
                </a:solidFill>
              </a:rPr>
              <a:t> of </a:t>
            </a:r>
            <a:r>
              <a:rPr lang="fr-FR" sz="2200" b="1" dirty="0" err="1">
                <a:solidFill>
                  <a:srgbClr val="0C377B"/>
                </a:solidFill>
              </a:rPr>
              <a:t>environmental</a:t>
            </a:r>
            <a:r>
              <a:rPr lang="fr-FR" sz="2200" b="1" dirty="0">
                <a:solidFill>
                  <a:srgbClr val="0C377B"/>
                </a:solidFill>
              </a:rPr>
              <a:t> impact </a:t>
            </a:r>
            <a:r>
              <a:rPr lang="fr-FR" sz="2200" b="1" dirty="0" err="1">
                <a:solidFill>
                  <a:srgbClr val="0C377B"/>
                </a:solidFill>
              </a:rPr>
              <a:t>study</a:t>
            </a:r>
            <a:r>
              <a:rPr lang="fr-FR" sz="2200" b="1" dirty="0">
                <a:solidFill>
                  <a:srgbClr val="0C377B"/>
                </a:solidFill>
              </a:rPr>
              <a:t> in 2026</a:t>
            </a:r>
          </a:p>
          <a:p>
            <a:pPr marL="609573" indent="-457189">
              <a:spcBef>
                <a:spcPts val="800"/>
              </a:spcBef>
              <a:buFont typeface="Arial" panose="020B0604020202020204" pitchFamily="34" charset="0"/>
              <a:buChar char="•"/>
            </a:pPr>
            <a:r>
              <a:rPr lang="fr-FR" sz="2200" dirty="0">
                <a:solidFill>
                  <a:srgbClr val="0C377B"/>
                </a:solidFill>
              </a:rPr>
              <a:t>Continuation of site investigations and </a:t>
            </a:r>
            <a:r>
              <a:rPr lang="fr-FR" sz="2200" dirty="0" err="1">
                <a:solidFill>
                  <a:srgbClr val="0C377B"/>
                </a:solidFill>
              </a:rPr>
              <a:t>perform</a:t>
            </a:r>
            <a:r>
              <a:rPr lang="fr-FR" sz="2200" dirty="0">
                <a:solidFill>
                  <a:srgbClr val="0C377B"/>
                </a:solidFill>
              </a:rPr>
              <a:t> an </a:t>
            </a:r>
            <a:r>
              <a:rPr lang="fr-FR" sz="2200" b="1" dirty="0" err="1">
                <a:solidFill>
                  <a:srgbClr val="0C377B"/>
                </a:solidFill>
              </a:rPr>
              <a:t>overall</a:t>
            </a:r>
            <a:r>
              <a:rPr lang="fr-FR" sz="2200" b="1" dirty="0">
                <a:solidFill>
                  <a:srgbClr val="0C377B"/>
                </a:solidFill>
              </a:rPr>
              <a:t> </a:t>
            </a:r>
            <a:r>
              <a:rPr lang="fr-FR" sz="2200" b="1" dirty="0" err="1">
                <a:solidFill>
                  <a:srgbClr val="0C377B"/>
                </a:solidFill>
              </a:rPr>
              <a:t>integration</a:t>
            </a:r>
            <a:r>
              <a:rPr lang="fr-FR" sz="2200" b="1" dirty="0">
                <a:solidFill>
                  <a:srgbClr val="0C377B"/>
                </a:solidFill>
              </a:rPr>
              <a:t> </a:t>
            </a:r>
            <a:r>
              <a:rPr lang="fr-FR" sz="2200" b="1" dirty="0" err="1">
                <a:solidFill>
                  <a:srgbClr val="0C377B"/>
                </a:solidFill>
              </a:rPr>
              <a:t>study</a:t>
            </a:r>
            <a:r>
              <a:rPr lang="fr-FR" sz="2200" b="1" dirty="0">
                <a:solidFill>
                  <a:srgbClr val="0C377B"/>
                </a:solidFill>
              </a:rPr>
              <a:t> to </a:t>
            </a:r>
            <a:r>
              <a:rPr lang="fr-FR" sz="2200" b="1" dirty="0" err="1">
                <a:solidFill>
                  <a:srgbClr val="0C377B"/>
                </a:solidFill>
              </a:rPr>
              <a:t>specify</a:t>
            </a:r>
            <a:r>
              <a:rPr lang="fr-FR" sz="2200" b="1" dirty="0">
                <a:solidFill>
                  <a:srgbClr val="0C377B"/>
                </a:solidFill>
              </a:rPr>
              <a:t> </a:t>
            </a:r>
            <a:r>
              <a:rPr lang="fr-FR" sz="2200" b="1" dirty="0" err="1">
                <a:solidFill>
                  <a:srgbClr val="0C377B"/>
                </a:solidFill>
              </a:rPr>
              <a:t>requirements</a:t>
            </a:r>
            <a:r>
              <a:rPr lang="fr-FR" sz="2200" b="1" dirty="0">
                <a:solidFill>
                  <a:srgbClr val="0C377B"/>
                </a:solidFill>
              </a:rPr>
              <a:t> of </a:t>
            </a:r>
            <a:r>
              <a:rPr lang="fr-FR" sz="2200" b="1" dirty="0" err="1">
                <a:solidFill>
                  <a:srgbClr val="0C377B"/>
                </a:solidFill>
              </a:rPr>
              <a:t>technical</a:t>
            </a:r>
            <a:r>
              <a:rPr lang="fr-FR" sz="2200" b="1" dirty="0">
                <a:solidFill>
                  <a:srgbClr val="0C377B"/>
                </a:solidFill>
              </a:rPr>
              <a:t> infrastructure, </a:t>
            </a:r>
            <a:r>
              <a:rPr lang="fr-FR" sz="2200" b="1" dirty="0" err="1">
                <a:solidFill>
                  <a:srgbClr val="0C377B"/>
                </a:solidFill>
              </a:rPr>
              <a:t>accelerators</a:t>
            </a:r>
            <a:r>
              <a:rPr lang="fr-FR" sz="2200" b="1" dirty="0">
                <a:solidFill>
                  <a:srgbClr val="0C377B"/>
                </a:solidFill>
              </a:rPr>
              <a:t> and detectors </a:t>
            </a:r>
          </a:p>
          <a:p>
            <a:pPr marL="952484" lvl="1" indent="-342900">
              <a:spcBef>
                <a:spcPts val="800"/>
              </a:spcBef>
              <a:buFont typeface="Wingdings" panose="05000000000000000000" pitchFamily="2" charset="2"/>
              <a:buChar char="à"/>
            </a:pPr>
            <a:r>
              <a:rPr lang="fr-FR" sz="2200" b="1" dirty="0">
                <a:solidFill>
                  <a:schemeClr val="accent5"/>
                </a:solidFill>
                <a:sym typeface="Wingdings" panose="05000000000000000000" pitchFamily="2" charset="2"/>
              </a:rPr>
              <a:t>Provision of input for</a:t>
            </a:r>
            <a:r>
              <a:rPr lang="fr-FR" sz="2200" b="1" dirty="0">
                <a:solidFill>
                  <a:schemeClr val="accent5"/>
                </a:solidFill>
              </a:rPr>
              <a:t> civil engineering design if the </a:t>
            </a:r>
            <a:r>
              <a:rPr lang="fr-FR" sz="2200" b="1" dirty="0" err="1">
                <a:solidFill>
                  <a:schemeClr val="accent5"/>
                </a:solidFill>
              </a:rPr>
              <a:t>project</a:t>
            </a:r>
            <a:r>
              <a:rPr lang="fr-FR" sz="2200" b="1" dirty="0">
                <a:solidFill>
                  <a:schemeClr val="accent5"/>
                </a:solidFill>
              </a:rPr>
              <a:t> </a:t>
            </a:r>
            <a:r>
              <a:rPr lang="fr-FR" sz="2200" b="1" dirty="0" err="1">
                <a:solidFill>
                  <a:schemeClr val="accent5"/>
                </a:solidFill>
              </a:rPr>
              <a:t>goes</a:t>
            </a:r>
            <a:r>
              <a:rPr lang="fr-FR" sz="2200" b="1" dirty="0">
                <a:solidFill>
                  <a:schemeClr val="accent5"/>
                </a:solidFill>
              </a:rPr>
              <a:t> </a:t>
            </a:r>
            <a:r>
              <a:rPr lang="fr-FR" sz="2200" b="1" dirty="0" err="1">
                <a:solidFill>
                  <a:schemeClr val="accent5"/>
                </a:solidFill>
              </a:rPr>
              <a:t>ahead</a:t>
            </a:r>
            <a:r>
              <a:rPr lang="fr-FR" sz="2200" b="1" dirty="0">
                <a:solidFill>
                  <a:schemeClr val="accent5"/>
                </a:solidFill>
              </a:rPr>
              <a:t>.</a:t>
            </a:r>
          </a:p>
          <a:p>
            <a:pPr marL="952484" lvl="1" indent="-342900">
              <a:spcBef>
                <a:spcPts val="800"/>
              </a:spcBef>
              <a:buFont typeface="Wingdings" panose="05000000000000000000" pitchFamily="2" charset="2"/>
              <a:buChar char="à"/>
            </a:pPr>
            <a:endParaRPr lang="fr-FR" sz="900" b="1" dirty="0">
              <a:solidFill>
                <a:schemeClr val="accent5"/>
              </a:solidFill>
            </a:endParaRPr>
          </a:p>
          <a:p>
            <a:pPr marL="152384">
              <a:spcBef>
                <a:spcPts val="800"/>
              </a:spcBef>
            </a:pPr>
            <a:r>
              <a:rPr lang="en-GB" sz="2400" dirty="0">
                <a:solidFill>
                  <a:srgbClr val="0C377B"/>
                </a:solidFill>
                <a:sym typeface="Wingdings" panose="05000000000000000000" pitchFamily="2" charset="2"/>
              </a:rPr>
              <a:t> </a:t>
            </a:r>
            <a:r>
              <a:rPr lang="en-GB" sz="2400" dirty="0">
                <a:solidFill>
                  <a:srgbClr val="0C377B"/>
                </a:solidFill>
              </a:rPr>
              <a:t>Work with international partners to define roles and work packages</a:t>
            </a:r>
            <a:endParaRPr lang="fr-FR" sz="2400" dirty="0">
              <a:solidFill>
                <a:srgbClr val="0C377B"/>
              </a:solidFill>
            </a:endParaRPr>
          </a:p>
          <a:p>
            <a:pPr marL="1066773" lvl="1" indent="-457189">
              <a:spcBef>
                <a:spcPts val="800"/>
              </a:spcBef>
              <a:buFont typeface="Arial" panose="020B0604020202020204" pitchFamily="34" charset="0"/>
              <a:buChar char="•"/>
            </a:pPr>
            <a:endParaRPr lang="en-US" sz="2000" dirty="0">
              <a:solidFill>
                <a:srgbClr val="0C377B"/>
              </a:solidFill>
            </a:endParaRPr>
          </a:p>
        </p:txBody>
      </p:sp>
    </p:spTree>
    <p:extLst>
      <p:ext uri="{BB962C8B-B14F-4D97-AF65-F5344CB8AC3E}">
        <p14:creationId xmlns:p14="http://schemas.microsoft.com/office/powerpoint/2010/main" val="283682782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Expected</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extLst>
              <p:ext uri="{D42A27DB-BD31-4B8C-83A1-F6EECF244321}">
                <p14:modId xmlns:p14="http://schemas.microsoft.com/office/powerpoint/2010/main" val="2946279999"/>
              </p:ext>
            </p:extLst>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94494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50857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7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51373</TotalTime>
  <Words>3795</Words>
  <Application>Microsoft Office PowerPoint</Application>
  <PresentationFormat>Widescreen</PresentationFormat>
  <Paragraphs>647</Paragraphs>
  <Slides>29</Slides>
  <Notes>7</Notes>
  <HiddenSlides>0</HiddenSlides>
  <MMClips>0</MMClips>
  <ScaleCrop>false</ScaleCrop>
  <HeadingPairs>
    <vt:vector size="6" baseType="variant">
      <vt:variant>
        <vt:lpstr>Fonts Used</vt:lpstr>
      </vt:variant>
      <vt:variant>
        <vt:i4>10</vt:i4>
      </vt:variant>
      <vt:variant>
        <vt:lpstr>Theme</vt:lpstr>
      </vt:variant>
      <vt:variant>
        <vt:i4>9</vt:i4>
      </vt:variant>
      <vt:variant>
        <vt:lpstr>Slide Titles</vt:lpstr>
      </vt:variant>
      <vt:variant>
        <vt:i4>29</vt:i4>
      </vt:variant>
    </vt:vector>
  </HeadingPairs>
  <TitlesOfParts>
    <vt:vector size="48" baseType="lpstr">
      <vt:lpstr>Aptos</vt:lpstr>
      <vt:lpstr>Arial</vt:lpstr>
      <vt:lpstr>Calibri</vt:lpstr>
      <vt:lpstr>Calibri Light</vt:lpstr>
      <vt:lpstr>Cambria Math</vt:lpstr>
      <vt:lpstr>Century Gothic</vt:lpstr>
      <vt:lpstr>Symbol</vt:lpstr>
      <vt:lpstr>Verdana</vt:lpstr>
      <vt:lpstr>-webkit-standard</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7_FC5643-CERN3027 - Scale of contributions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384</cp:revision>
  <cp:lastPrinted>2024-06-07T10:14:56Z</cp:lastPrinted>
  <dcterms:created xsi:type="dcterms:W3CDTF">2022-11-04T23:51:03Z</dcterms:created>
  <dcterms:modified xsi:type="dcterms:W3CDTF">2024-10-06T23:30:22Z</dcterms:modified>
</cp:coreProperties>
</file>