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4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70" r:id="rId15"/>
    <p:sldId id="272" r:id="rId16"/>
    <p:sldId id="271" r:id="rId17"/>
    <p:sldId id="269" r:id="rId18"/>
    <p:sldId id="273" r:id="rId19"/>
    <p:sldId id="274" r:id="rId20"/>
    <p:sldId id="275" r:id="rId21"/>
    <p:sldId id="277" r:id="rId22"/>
    <p:sldId id="278" r:id="rId23"/>
    <p:sldId id="281" r:id="rId24"/>
    <p:sldId id="276" r:id="rId25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5" d="100"/>
          <a:sy n="115" d="100"/>
        </p:scale>
        <p:origin x="-2376" y="-114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2"/>
          </p:nvPr>
        </p:nvSpPr>
        <p:spPr>
          <a:xfrm>
            <a:off x="0" y="9118918"/>
            <a:ext cx="3169920" cy="480060"/>
          </a:xfrm>
          <a:prstGeom prst="rect">
            <a:avLst/>
          </a:prstGeom>
        </p:spPr>
        <p:txBody>
          <a:bodyPr vert="horz" lIns="96651" tIns="48326" rIns="96651" bIns="4832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1" tIns="48326" rIns="96651" bIns="48326" rtlCol="0"/>
          <a:lstStyle>
            <a:lvl1pPr algn="l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Date Placeholder 7"/>
          <p:cNvSpPr>
            <a:spLocks noGrp="1"/>
          </p:cNvSpPr>
          <p:nvPr>
            <p:ph type="dt" sz="quarter" idx="1"/>
          </p:nvPr>
        </p:nvSpPr>
        <p:spPr>
          <a:xfrm>
            <a:off x="4144010" y="0"/>
            <a:ext cx="3169920" cy="480060"/>
          </a:xfrm>
          <a:prstGeom prst="rect">
            <a:avLst/>
          </a:prstGeom>
        </p:spPr>
        <p:txBody>
          <a:bodyPr vert="horz" lIns="96651" tIns="48326" rIns="96651" bIns="48326" rtlCol="0"/>
          <a:lstStyle>
            <a:lvl1pPr algn="r">
              <a:defRPr sz="1200"/>
            </a:lvl1pPr>
          </a:lstStyle>
          <a:p>
            <a:pPr>
              <a:defRPr/>
            </a:pPr>
            <a:fld id="{178E3768-A1AE-4C4D-B1A9-931DE0FA15A9}" type="datetimeFigureOut">
              <a:rPr lang="en-CA"/>
              <a:pPr>
                <a:defRPr/>
              </a:pPr>
              <a:t>24/04/2019</a:t>
            </a:fld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4144010" y="9118918"/>
            <a:ext cx="3169920" cy="480060"/>
          </a:xfrm>
          <a:prstGeom prst="rect">
            <a:avLst/>
          </a:prstGeom>
        </p:spPr>
        <p:txBody>
          <a:bodyPr vert="horz" lIns="96651" tIns="48326" rIns="96651" bIns="48326" rtlCol="0" anchor="b"/>
          <a:lstStyle>
            <a:lvl1pPr algn="r">
              <a:defRPr sz="1200"/>
            </a:lvl1pPr>
          </a:lstStyle>
          <a:p>
            <a:pPr>
              <a:defRPr/>
            </a:pPr>
            <a:fld id="{5A5F1340-54F7-45CA-A097-A97C62BB0C4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7950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1" tIns="48326" rIns="96651" bIns="4832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01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1" tIns="48326" rIns="96651" bIns="4832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1" tIns="48326" rIns="96651" bIns="483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918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1" tIns="48326" rIns="96651" bIns="4832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010" y="9118918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1" tIns="48326" rIns="96651" bIns="4832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4AAC9BC-02AE-4302-81AB-ABDC07A27A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7559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CA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85290" indent="-302035">
              <a:defRPr>
                <a:solidFill>
                  <a:schemeClr val="tx1"/>
                </a:solidFill>
                <a:latin typeface="Arial" charset="0"/>
              </a:defRPr>
            </a:lvl2pPr>
            <a:lvl3pPr marL="1208139" indent="-241628">
              <a:defRPr>
                <a:solidFill>
                  <a:schemeClr val="tx1"/>
                </a:solidFill>
                <a:latin typeface="Arial" charset="0"/>
              </a:defRPr>
            </a:lvl3pPr>
            <a:lvl4pPr marL="1691395" indent="-241628">
              <a:defRPr>
                <a:solidFill>
                  <a:schemeClr val="tx1"/>
                </a:solidFill>
                <a:latin typeface="Arial" charset="0"/>
              </a:defRPr>
            </a:lvl4pPr>
            <a:lvl5pPr marL="2174650" indent="-241628">
              <a:defRPr>
                <a:solidFill>
                  <a:schemeClr val="tx1"/>
                </a:solidFill>
                <a:latin typeface="Arial" charset="0"/>
              </a:defRPr>
            </a:lvl5pPr>
            <a:lvl6pPr marL="2657906" indent="-24162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141161" indent="-24162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24417" indent="-24162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07673" indent="-24162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093EE608-C723-47A9-86D9-9DD9043A1936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logo_mcmaster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42875"/>
            <a:ext cx="1371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print_side_bar_news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0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208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30,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ZED-2 School, CNL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F489C-D4F6-4BDD-BC07-19B9F3A59F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00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30,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ZED-2 School, CNL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531E4-25C7-48A9-A9CC-D5A0514983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149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rint_side_bar_new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0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logo_mcmaster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8" y="71438"/>
            <a:ext cx="1371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16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May 15,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ZED-2 School, CNL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25339-C57F-4DBD-BC9C-E7E50DCA14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6" descr="logo_mcmaster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42875"/>
            <a:ext cx="1371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print_side_bar_news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0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955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rint_side_bar_new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0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_mcmaster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8" y="71438"/>
            <a:ext cx="1371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May 15, 2018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ZED-2 School, CNL</a:t>
            </a: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5F77F-7A6A-4632-B276-345309041A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362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May 15, 2018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ZED-2 School, CNL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8072F-29BF-435B-965D-95567C900B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6" descr="logo_mcmaster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42875"/>
            <a:ext cx="1371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print_side_bar_news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0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3671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May 15, 2018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ZED-2 School, CNL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E28CE-5EA4-405E-8193-D0A2523576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6" descr="logo_mcmaster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42875"/>
            <a:ext cx="1371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print_side_bar_news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0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9581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May 15, 2018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ZED-2 School, CNL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F74EB-4448-4EB8-8C7F-5164DC3EB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6" descr="logo_mcmaster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42875"/>
            <a:ext cx="1371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print_side_bar_news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0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7782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30, 2017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ZED-2 School, CNL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AB207-9FCE-4EC1-AE9B-D644D15196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612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30, 2017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ZED-2 School, CNL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782A2-EAED-4902-9858-7F55519AC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764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May 15,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ZED-2 School, CNL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81CA342-837B-463D-A89B-4E3AD14283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85" r:id="rId3"/>
    <p:sldLayoutId id="214748389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nuclear.mcmaster.ca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1340768"/>
            <a:ext cx="7772400" cy="1872208"/>
          </a:xfrm>
        </p:spPr>
        <p:txBody>
          <a:bodyPr/>
          <a:lstStyle/>
          <a:p>
            <a:r>
              <a:rPr lang="en-CA" sz="3200" b="1" dirty="0"/>
              <a:t>Adaptation of GEANT-4 to Criticality Calculations for </a:t>
            </a:r>
            <a:r>
              <a:rPr lang="en-CA" sz="3200" b="1" dirty="0" smtClean="0"/>
              <a:t>Nuclear Reactors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CA" sz="2800" i="1" dirty="0" smtClean="0"/>
              <a:t>ENSAR2 </a:t>
            </a:r>
            <a:r>
              <a:rPr lang="en-CA" sz="2800" i="1" dirty="0"/>
              <a:t>workshop: GEANT4 in nuclear </a:t>
            </a:r>
            <a:r>
              <a:rPr lang="en-CA" sz="2800" i="1" dirty="0" smtClean="0"/>
              <a:t>physics</a:t>
            </a:r>
            <a:r>
              <a:rPr lang="en-US" sz="2800" i="1" dirty="0" smtClean="0"/>
              <a:t> 2018</a:t>
            </a:r>
            <a:endParaRPr lang="en-US" sz="3200" i="1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9632" y="3573016"/>
            <a:ext cx="6400800" cy="17526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CA" sz="2400" b="1" dirty="0" smtClean="0"/>
              <a:t>Adriaan Buijs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CA" sz="2400" b="1" dirty="0" smtClean="0"/>
              <a:t>McMaster University, Hamilton, Canada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CA" sz="2400" b="1" dirty="0" smtClean="0"/>
              <a:t>Liam Russell, Wesley Ford (</a:t>
            </a:r>
            <a:r>
              <a:rPr lang="en-CA" sz="2400" b="1" dirty="0" err="1" smtClean="0"/>
              <a:t>MASc</a:t>
            </a:r>
            <a:r>
              <a:rPr lang="en-CA" sz="2400" b="1" dirty="0" smtClean="0"/>
              <a:t>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CA" sz="2400" b="1" dirty="0" smtClean="0"/>
              <a:t>Guy Jonkmans (AECL, DRDC)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8229600" cy="1143000"/>
          </a:xfrm>
        </p:spPr>
        <p:txBody>
          <a:bodyPr/>
          <a:lstStyle/>
          <a:p>
            <a:r>
              <a:rPr lang="en-CA" dirty="0" smtClean="0"/>
              <a:t>Geant4 (G4-STORK)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24744"/>
            <a:ext cx="8229600" cy="4525963"/>
          </a:xfrm>
        </p:spPr>
        <p:txBody>
          <a:bodyPr/>
          <a:lstStyle/>
          <a:p>
            <a:r>
              <a:rPr lang="en-CA" sz="2800" dirty="0" smtClean="0"/>
              <a:t>No licence required</a:t>
            </a:r>
          </a:p>
          <a:p>
            <a:r>
              <a:rPr lang="en-CA" sz="2800" dirty="0" smtClean="0"/>
              <a:t>Hard-code the model</a:t>
            </a:r>
          </a:p>
          <a:p>
            <a:pPr lvl="1"/>
            <a:r>
              <a:rPr lang="en-CA" sz="2400" dirty="0" smtClean="0"/>
              <a:t>Very detailed geometry</a:t>
            </a:r>
          </a:p>
          <a:p>
            <a:pPr lvl="1"/>
            <a:r>
              <a:rPr lang="en-CA" sz="2400" dirty="0" smtClean="0"/>
              <a:t>Allows to change the geometry “on the fly”</a:t>
            </a:r>
          </a:p>
          <a:p>
            <a:pPr lvl="1"/>
            <a:r>
              <a:rPr lang="en-CA" sz="2400" dirty="0" smtClean="0"/>
              <a:t>Allows for temperature change (feedback)</a:t>
            </a:r>
          </a:p>
          <a:p>
            <a:pPr lvl="1"/>
            <a:r>
              <a:rPr lang="en-CA" sz="2400" dirty="0" smtClean="0"/>
              <a:t>On-the-fly Doppler broadening</a:t>
            </a:r>
          </a:p>
          <a:p>
            <a:pPr lvl="1"/>
            <a:r>
              <a:rPr lang="en-CA" sz="2400" dirty="0" smtClean="0"/>
              <a:t>Many physics models</a:t>
            </a:r>
          </a:p>
          <a:p>
            <a:r>
              <a:rPr lang="en-CA" sz="2800" dirty="0" smtClean="0"/>
              <a:t>Simulation accounts for time!</a:t>
            </a:r>
          </a:p>
          <a:p>
            <a:r>
              <a:rPr lang="en-CA" sz="2800" dirty="0" smtClean="0"/>
              <a:t>Population control still needed</a:t>
            </a:r>
          </a:p>
          <a:p>
            <a:r>
              <a:rPr lang="en-CA" sz="2800" dirty="0" smtClean="0"/>
              <a:t>Need to think about </a:t>
            </a:r>
            <a:r>
              <a:rPr lang="en-CA" sz="2800" i="1" dirty="0" err="1" smtClean="0"/>
              <a:t>k</a:t>
            </a:r>
            <a:r>
              <a:rPr lang="en-CA" sz="2800" baseline="-25000" dirty="0" err="1" smtClean="0"/>
              <a:t>eff</a:t>
            </a:r>
            <a:r>
              <a:rPr lang="en-CA" sz="2800" dirty="0" smtClean="0"/>
              <a:t>.</a:t>
            </a:r>
            <a:endParaRPr lang="en-CA" sz="2800" dirty="0"/>
          </a:p>
          <a:p>
            <a:pPr marL="457200" lvl="1" indent="0">
              <a:buNone/>
            </a:pPr>
            <a:endParaRPr lang="en-CA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649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2940"/>
            <a:ext cx="8229600" cy="1143000"/>
          </a:xfrm>
        </p:spPr>
        <p:txBody>
          <a:bodyPr/>
          <a:lstStyle/>
          <a:p>
            <a:r>
              <a:rPr lang="en-CA" dirty="0" smtClean="0"/>
              <a:t>Show and Tell</a:t>
            </a:r>
            <a:endParaRPr lang="en-CA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7720"/>
            <a:ext cx="9144000" cy="495092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603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Benchmarking with </a:t>
            </a:r>
            <a:br>
              <a:rPr lang="en-CA" dirty="0" smtClean="0"/>
            </a:br>
            <a:r>
              <a:rPr lang="en-CA" dirty="0" smtClean="0"/>
              <a:t>Transport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/>
          <a:lstStyle/>
          <a:p>
            <a:r>
              <a:rPr lang="en-CA" dirty="0" smtClean="0"/>
              <a:t>Test of flux distribution</a:t>
            </a:r>
          </a:p>
          <a:p>
            <a:r>
              <a:rPr lang="en-CA" dirty="0" smtClean="0"/>
              <a:t>Use CANDU reactor fuel bundle.</a:t>
            </a:r>
          </a:p>
          <a:p>
            <a:r>
              <a:rPr lang="en-CA" dirty="0" smtClean="0"/>
              <a:t>Fresh fuel (only U in the libraries)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772816"/>
            <a:ext cx="5259238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7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8229600" cy="1143000"/>
          </a:xfrm>
        </p:spPr>
        <p:txBody>
          <a:bodyPr/>
          <a:lstStyle/>
          <a:p>
            <a:r>
              <a:rPr lang="en-CA" dirty="0" smtClean="0"/>
              <a:t>Compare to DRAGON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792" y="1340768"/>
            <a:ext cx="7004616" cy="5256584"/>
          </a:xfrm>
        </p:spPr>
      </p:pic>
    </p:spTree>
    <p:extLst>
      <p:ext uri="{BB962C8B-B14F-4D97-AF65-F5344CB8AC3E}">
        <p14:creationId xmlns:p14="http://schemas.microsoft.com/office/powerpoint/2010/main" val="90632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8229600" cy="1143000"/>
          </a:xfrm>
        </p:spPr>
        <p:txBody>
          <a:bodyPr/>
          <a:lstStyle/>
          <a:p>
            <a:r>
              <a:rPr lang="en-CA" dirty="0" smtClean="0"/>
              <a:t>Simple Comparison to MCNP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60206" cy="4525963"/>
          </a:xfrm>
        </p:spPr>
        <p:txBody>
          <a:bodyPr/>
          <a:lstStyle/>
          <a:p>
            <a:r>
              <a:rPr lang="en-CA" sz="2400" dirty="0" smtClean="0"/>
              <a:t>Mono-chromatic beam on a U-235 slab.</a:t>
            </a:r>
          </a:p>
          <a:p>
            <a:r>
              <a:rPr lang="en-CA" sz="2400" dirty="0" smtClean="0"/>
              <a:t>Beam E = 0.0253 eV</a:t>
            </a:r>
          </a:p>
          <a:p>
            <a:endParaRPr lang="en-CA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 l="3841" r="4937" b="2721"/>
          <a:stretch>
            <a:fillRect/>
          </a:stretch>
        </p:blipFill>
        <p:spPr bwMode="auto">
          <a:xfrm>
            <a:off x="3717406" y="1311910"/>
            <a:ext cx="5412105" cy="42341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61814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 err="1" smtClean="0"/>
              <a:t>k</a:t>
            </a:r>
            <a:r>
              <a:rPr lang="en-CA" baseline="-25000" dirty="0" err="1" smtClean="0"/>
              <a:t>eff</a:t>
            </a:r>
            <a:endParaRPr lang="en-CA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  <a:p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00808"/>
            <a:ext cx="7501886" cy="3456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02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-23557"/>
            <a:ext cx="8229600" cy="1143000"/>
          </a:xfrm>
        </p:spPr>
        <p:txBody>
          <a:bodyPr/>
          <a:lstStyle/>
          <a:p>
            <a:r>
              <a:rPr lang="en-CA" i="1" dirty="0" err="1" smtClean="0"/>
              <a:t>k</a:t>
            </a:r>
            <a:r>
              <a:rPr lang="en-CA" baseline="-25000" dirty="0" err="1" smtClean="0"/>
              <a:t>eff</a:t>
            </a:r>
            <a:endParaRPr lang="en-CA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/>
          <a:lstStyle/>
          <a:p>
            <a:r>
              <a:rPr lang="en-CA" sz="2800" dirty="0" smtClean="0"/>
              <a:t>Converged source (Shannon Entropy)</a:t>
            </a:r>
            <a:endParaRPr lang="en-CA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194" y="1963598"/>
            <a:ext cx="8250806" cy="484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271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Time Evolution</a:t>
            </a:r>
            <a:endParaRPr lang="en-CA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779" y="1600200"/>
            <a:ext cx="6776441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38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0952" y="274638"/>
            <a:ext cx="8229600" cy="1143000"/>
          </a:xfrm>
        </p:spPr>
        <p:txBody>
          <a:bodyPr/>
          <a:lstStyle/>
          <a:p>
            <a:r>
              <a:rPr lang="en-CA" dirty="0" smtClean="0"/>
              <a:t>Validation with Reactor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651" y="1412776"/>
            <a:ext cx="8229600" cy="4525963"/>
          </a:xfrm>
        </p:spPr>
        <p:txBody>
          <a:bodyPr/>
          <a:lstStyle/>
          <a:p>
            <a:r>
              <a:rPr lang="en-CA" dirty="0" smtClean="0"/>
              <a:t>SLOWPOKE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38" y="2276872"/>
            <a:ext cx="8124713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7733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Transient</a:t>
            </a:r>
            <a:endParaRPr lang="en-CA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340768"/>
            <a:ext cx="7195687" cy="533320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12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3142" y="-14560"/>
            <a:ext cx="8229600" cy="1143000"/>
          </a:xfrm>
        </p:spPr>
        <p:txBody>
          <a:bodyPr/>
          <a:lstStyle/>
          <a:p>
            <a:r>
              <a:rPr lang="en-CA" dirty="0" smtClean="0"/>
              <a:t>The Stage: McMaster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35896" y="386104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endParaRPr lang="en-CA" b="1" dirty="0">
              <a:latin typeface="ITC Garamond Std Lt Cond"/>
            </a:endParaRPr>
          </a:p>
        </p:txBody>
      </p:sp>
      <p:pic>
        <p:nvPicPr>
          <p:cNvPr id="9" name="Picture 3" descr="IMG_2821_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96752"/>
            <a:ext cx="2623667" cy="3393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67544" y="1124745"/>
            <a:ext cx="5904656" cy="1440159"/>
          </a:xfrm>
        </p:spPr>
        <p:txBody>
          <a:bodyPr/>
          <a:lstStyle/>
          <a:p>
            <a:pPr eaLnBrk="1" hangingPunct="1"/>
            <a:r>
              <a:rPr lang="en-US" sz="1600" b="1" dirty="0" smtClean="0">
                <a:latin typeface="ITC Garamond Std Lt Cond"/>
              </a:rPr>
              <a:t>McMaster Nuclear Reactor </a:t>
            </a:r>
            <a:r>
              <a:rPr lang="en-CA" sz="1600" dirty="0" smtClean="0">
                <a:latin typeface="Arial" pitchFamily="34" charset="0"/>
              </a:rPr>
              <a:t>Critical </a:t>
            </a:r>
            <a:r>
              <a:rPr lang="en-CA" sz="1600" b="1" dirty="0">
                <a:latin typeface="Arial" pitchFamily="34" charset="0"/>
              </a:rPr>
              <a:t>April 1959 </a:t>
            </a:r>
            <a:r>
              <a:rPr lang="en-CA" sz="1600" b="1" dirty="0" smtClean="0">
                <a:latin typeface="Arial" pitchFamily="34" charset="0"/>
              </a:rPr>
              <a:t/>
            </a:r>
            <a:br>
              <a:rPr lang="en-CA" sz="1600" b="1" dirty="0" smtClean="0">
                <a:latin typeface="Arial" pitchFamily="34" charset="0"/>
              </a:rPr>
            </a:br>
            <a:r>
              <a:rPr lang="en-CA" sz="1600" dirty="0" smtClean="0">
                <a:latin typeface="Arial" pitchFamily="34" charset="0"/>
              </a:rPr>
              <a:t>(</a:t>
            </a:r>
            <a:r>
              <a:rPr lang="en-CA" sz="1600" dirty="0">
                <a:latin typeface="Arial" pitchFamily="34" charset="0"/>
              </a:rPr>
              <a:t>First RR at a Commonwealth University) (</a:t>
            </a:r>
            <a:r>
              <a:rPr lang="en-CA" sz="1600" dirty="0" smtClean="0">
                <a:latin typeface="Arial" pitchFamily="34" charset="0"/>
              </a:rPr>
              <a:t>CERN:1952)</a:t>
            </a:r>
          </a:p>
          <a:p>
            <a:pPr eaLnBrk="1" hangingPunct="1"/>
            <a:r>
              <a:rPr lang="en-CA" sz="1600" b="1" dirty="0" smtClean="0">
                <a:latin typeface="Arial" pitchFamily="34" charset="0"/>
              </a:rPr>
              <a:t>Bertram </a:t>
            </a:r>
            <a:r>
              <a:rPr lang="en-CA" sz="1600" b="1" dirty="0" err="1" smtClean="0">
                <a:latin typeface="Arial" pitchFamily="34" charset="0"/>
              </a:rPr>
              <a:t>Brockhouse</a:t>
            </a:r>
            <a:r>
              <a:rPr lang="en-CA" sz="1600" dirty="0" smtClean="0">
                <a:latin typeface="Arial" pitchFamily="34" charset="0"/>
              </a:rPr>
              <a:t> </a:t>
            </a:r>
            <a:r>
              <a:rPr lang="en-CA" sz="1600" dirty="0">
                <a:latin typeface="Arial" pitchFamily="34" charset="0"/>
              </a:rPr>
              <a:t>shared the 1994 Nobel Prize in Physics with American Clifford </a:t>
            </a:r>
            <a:r>
              <a:rPr lang="en-CA" sz="1600" dirty="0" smtClean="0">
                <a:latin typeface="Arial" pitchFamily="34" charset="0"/>
              </a:rPr>
              <a:t>Shull </a:t>
            </a:r>
            <a:r>
              <a:rPr lang="en-CA" sz="1600" dirty="0">
                <a:latin typeface="Arial" pitchFamily="34" charset="0"/>
              </a:rPr>
              <a:t>for developing neutron scattering techniques for studying condensed matter</a:t>
            </a:r>
            <a:r>
              <a:rPr lang="en-CA" sz="1600" dirty="0" smtClean="0">
                <a:latin typeface="Arial" pitchFamily="34" charset="0"/>
              </a:rPr>
              <a:t>.</a:t>
            </a:r>
            <a:endParaRPr lang="en-CA" sz="1600" dirty="0">
              <a:latin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endParaRPr lang="en-CA" sz="1600" b="1" dirty="0">
              <a:latin typeface="ITC Garamond Std Lt Cond"/>
            </a:endParaRPr>
          </a:p>
          <a:p>
            <a:endParaRPr lang="en-CA" sz="1600" dirty="0">
              <a:latin typeface="Arial" pitchFamily="34" charset="0"/>
            </a:endParaRPr>
          </a:p>
          <a:p>
            <a:endParaRPr lang="en-CA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12" y="2744812"/>
            <a:ext cx="1847717" cy="22324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55776" y="2628416"/>
            <a:ext cx="35283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itchFamily="34" charset="0"/>
              </a:rPr>
              <a:t>Today:</a:t>
            </a:r>
            <a:r>
              <a:rPr lang="en-US" sz="1600" dirty="0">
                <a:latin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</a:rPr>
              <a:t>McMaster Research </a:t>
            </a:r>
            <a:r>
              <a:rPr lang="en-US" sz="1600" dirty="0">
                <a:latin typeface="Arial" pitchFamily="34" charset="0"/>
              </a:rPr>
              <a:t>Funding about  $400M – one of Canada’s most research intensive </a:t>
            </a:r>
            <a:r>
              <a:rPr lang="en-US" sz="1600" dirty="0" smtClean="0">
                <a:latin typeface="Arial" pitchFamily="34" charset="0"/>
              </a:rPr>
              <a:t>Universities</a:t>
            </a:r>
          </a:p>
          <a:p>
            <a:endParaRPr lang="en-US" sz="1600" dirty="0" smtClean="0">
              <a:latin typeface="Arial" pitchFamily="34" charset="0"/>
            </a:endParaRPr>
          </a:p>
          <a:p>
            <a:r>
              <a:rPr lang="en-US" sz="1600" b="1" dirty="0" smtClean="0">
                <a:latin typeface="Arial" pitchFamily="34" charset="0"/>
              </a:rPr>
              <a:t>MNR</a:t>
            </a:r>
            <a:r>
              <a:rPr lang="en-US" sz="1600" dirty="0" smtClean="0">
                <a:latin typeface="Arial" pitchFamily="34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itchFamily="34" charset="0"/>
              </a:rPr>
              <a:t>Intense positron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itchFamily="34" charset="0"/>
              </a:rPr>
              <a:t>Small-angle neutron scattering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itchFamily="34" charset="0"/>
              </a:rPr>
              <a:t>Neutron activation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itchFamily="34" charset="0"/>
              </a:rPr>
              <a:t>Neutron radiography</a:t>
            </a:r>
            <a:endParaRPr lang="en-US" sz="1600" dirty="0">
              <a:latin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3568" y="5229200"/>
            <a:ext cx="64684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 smtClean="0"/>
              <a:t>MNR</a:t>
            </a:r>
            <a:r>
              <a:rPr lang="en-CA" sz="1600" dirty="0" smtClean="0"/>
              <a:t>: Commercial production of radio-isotopes for medical purposes </a:t>
            </a:r>
          </a:p>
          <a:p>
            <a:r>
              <a:rPr lang="en-CA" sz="1600" dirty="0" smtClean="0"/>
              <a:t>(I-125, Lu-177, </a:t>
            </a:r>
            <a:r>
              <a:rPr lang="en-CA" sz="1600" dirty="0" smtClean="0"/>
              <a:t>Re-186, …)</a:t>
            </a:r>
            <a:endParaRPr lang="en-CA" sz="1600" dirty="0" smtClean="0"/>
          </a:p>
          <a:p>
            <a:r>
              <a:rPr lang="en-CA" sz="1600" dirty="0" smtClean="0"/>
              <a:t>Accelerators (F-18), Hot cells, Sources.</a:t>
            </a:r>
          </a:p>
          <a:p>
            <a:r>
              <a:rPr lang="en-CA" sz="1600" dirty="0">
                <a:hlinkClick r:id="rId4"/>
              </a:rPr>
              <a:t>https://nuclear.mcmaster.ca</a:t>
            </a:r>
            <a:r>
              <a:rPr lang="en-CA" sz="1600" dirty="0" smtClean="0">
                <a:hlinkClick r:id="rId4"/>
              </a:rPr>
              <a:t>/</a:t>
            </a:r>
            <a:r>
              <a:rPr lang="en-CA" sz="1600" dirty="0" smtClean="0"/>
              <a:t> </a:t>
            </a:r>
            <a:endParaRPr lang="en-CA" sz="1600" dirty="0"/>
          </a:p>
        </p:txBody>
      </p:sp>
    </p:spTree>
    <p:extLst>
      <p:ext uri="{BB962C8B-B14F-4D97-AF65-F5344CB8AC3E}">
        <p14:creationId xmlns:p14="http://schemas.microsoft.com/office/powerpoint/2010/main" val="265906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Delayed Neutrons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From delayed precursors (fission products)</a:t>
            </a:r>
          </a:p>
          <a:p>
            <a:r>
              <a:rPr lang="en-CA" dirty="0" smtClean="0"/>
              <a:t>Do not identify precursors, rather combine them in groups</a:t>
            </a:r>
          </a:p>
          <a:p>
            <a:r>
              <a:rPr lang="en-CA" dirty="0" smtClean="0"/>
              <a:t>Establish equilibrium concentration</a:t>
            </a:r>
          </a:p>
          <a:p>
            <a:r>
              <a:rPr lang="en-CA" smtClean="0"/>
              <a:t>Determine decay time.</a:t>
            </a:r>
            <a:endParaRPr lang="en-CA" dirty="0" smtClean="0"/>
          </a:p>
          <a:p>
            <a:r>
              <a:rPr lang="en-CA" dirty="0" smtClean="0"/>
              <a:t>Need to do population control as well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6443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0952" y="188640"/>
            <a:ext cx="8229600" cy="1143000"/>
          </a:xfrm>
        </p:spPr>
        <p:txBody>
          <a:bodyPr/>
          <a:lstStyle/>
          <a:p>
            <a:r>
              <a:rPr lang="en-CA" sz="4000" dirty="0" smtClean="0"/>
              <a:t>Detailed Benchmark with MCNP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340768"/>
            <a:ext cx="8229600" cy="4525963"/>
          </a:xfrm>
        </p:spPr>
        <p:txBody>
          <a:bodyPr/>
          <a:lstStyle/>
          <a:p>
            <a:r>
              <a:rPr lang="en-CA" dirty="0" smtClean="0"/>
              <a:t>Case: Super-critical water reactor</a:t>
            </a:r>
          </a:p>
          <a:p>
            <a:r>
              <a:rPr lang="en-CA" dirty="0" smtClean="0"/>
              <a:t>Crucial parameter: coolant void reactivity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8" name="Picture 7" descr="C:\Users\cave_\Pictures\Work\Quater Lattice Cell Realistic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8" r="10054"/>
          <a:stretch/>
        </p:blipFill>
        <p:spPr bwMode="auto">
          <a:xfrm>
            <a:off x="1907704" y="2708920"/>
            <a:ext cx="5256584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40648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0"/>
            <a:ext cx="8229600" cy="1143000"/>
          </a:xfrm>
        </p:spPr>
        <p:txBody>
          <a:bodyPr/>
          <a:lstStyle/>
          <a:p>
            <a:r>
              <a:rPr lang="en-CA" dirty="0" smtClean="0"/>
              <a:t>G4-STORK-MCNP for SCWR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899592" y="1340768"/>
            <a:ext cx="7416824" cy="2539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2800" b="1" dirty="0" smtClean="0"/>
              <a:t>MCNP6.1 Settings: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Same as G4-STORK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thermal scattering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implicit absorption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unresolved resonance regime model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786276"/>
              </p:ext>
            </p:extLst>
          </p:nvPr>
        </p:nvGraphicFramePr>
        <p:xfrm>
          <a:off x="323527" y="4149080"/>
          <a:ext cx="8820473" cy="1716244"/>
        </p:xfrm>
        <a:graphic>
          <a:graphicData uri="http://schemas.openxmlformats.org/drawingml/2006/table">
            <a:tbl>
              <a:tblPr/>
              <a:tblGrid>
                <a:gridCol w="1232067">
                  <a:extLst>
                    <a:ext uri="{9D8B030D-6E8A-4147-A177-3AD203B41FA5}">
                      <a16:colId xmlns="" xmlns:a16="http://schemas.microsoft.com/office/drawing/2014/main" val="3646570620"/>
                    </a:ext>
                  </a:extLst>
                </a:gridCol>
                <a:gridCol w="1504238">
                  <a:extLst>
                    <a:ext uri="{9D8B030D-6E8A-4147-A177-3AD203B41FA5}">
                      <a16:colId xmlns="" xmlns:a16="http://schemas.microsoft.com/office/drawing/2014/main" val="873781393"/>
                    </a:ext>
                  </a:extLst>
                </a:gridCol>
                <a:gridCol w="1512168">
                  <a:extLst>
                    <a:ext uri="{9D8B030D-6E8A-4147-A177-3AD203B41FA5}">
                      <a16:colId xmlns="" xmlns:a16="http://schemas.microsoft.com/office/drawing/2014/main" val="268192084"/>
                    </a:ext>
                  </a:extLst>
                </a:gridCol>
                <a:gridCol w="1584176">
                  <a:extLst>
                    <a:ext uri="{9D8B030D-6E8A-4147-A177-3AD203B41FA5}">
                      <a16:colId xmlns="" xmlns:a16="http://schemas.microsoft.com/office/drawing/2014/main" val="2647043423"/>
                    </a:ext>
                  </a:extLst>
                </a:gridCol>
                <a:gridCol w="1584176">
                  <a:extLst>
                    <a:ext uri="{9D8B030D-6E8A-4147-A177-3AD203B41FA5}">
                      <a16:colId xmlns="" xmlns:a16="http://schemas.microsoft.com/office/drawing/2014/main" val="955730957"/>
                    </a:ext>
                  </a:extLst>
                </a:gridCol>
                <a:gridCol w="1403648">
                  <a:extLst>
                    <a:ext uri="{9D8B030D-6E8A-4147-A177-3AD203B41FA5}">
                      <a16:colId xmlns="" xmlns:a16="http://schemas.microsoft.com/office/drawing/2014/main" val="3433518835"/>
                    </a:ext>
                  </a:extLst>
                </a:gridCol>
              </a:tblGrid>
              <a:tr h="8185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i="1" u="none" strike="noStrike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Lohit Devanagari"/>
                        </a:rPr>
                        <a:t>K</a:t>
                      </a:r>
                      <a:r>
                        <a:rPr lang="en-CA" sz="1800" kern="150" baseline="-25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Lohit Devanagari"/>
                        </a:rPr>
                        <a:t>inf</a:t>
                      </a:r>
                      <a:r>
                        <a:rPr lang="en-CA" sz="1800" kern="150" dirty="0">
                          <a:effectLst/>
                          <a:latin typeface="Times New Roman" panose="02020603050405020304" pitchFamily="18" charset="0"/>
                          <a:ea typeface="WenQuanYi Zen Hei Sharp"/>
                          <a:cs typeface="Lohit Devanagari"/>
                        </a:rPr>
                        <a:t> Cases</a:t>
                      </a:r>
                      <a:endParaRPr lang="en-US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effectLst/>
                          <a:latin typeface="Times New Roman" panose="02020603050405020304" pitchFamily="18" charset="0"/>
                          <a:ea typeface="WenQuanYi Zen Hei Sharp"/>
                          <a:cs typeface="Lohit Devanagari"/>
                        </a:rPr>
                        <a:t>Fully Cooled</a:t>
                      </a:r>
                      <a:endParaRPr lang="en-US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effectLst/>
                          <a:latin typeface="Times New Roman" panose="02020603050405020304" pitchFamily="18" charset="0"/>
                          <a:ea typeface="WenQuanYi Zen Hei Sharp"/>
                          <a:cs typeface="Lohit Devanagari"/>
                        </a:rPr>
                        <a:t>Void Inner Coolant</a:t>
                      </a:r>
                      <a:endParaRPr lang="en-US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effectLst/>
                          <a:latin typeface="Times New Roman" panose="02020603050405020304" pitchFamily="18" charset="0"/>
                          <a:ea typeface="WenQuanYi Zen Hei Sharp"/>
                          <a:cs typeface="Lohit Devanagari"/>
                        </a:rPr>
                        <a:t>Void Outer Coolant</a:t>
                      </a:r>
                      <a:endParaRPr lang="en-US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effectLst/>
                          <a:latin typeface="Times New Roman" panose="02020603050405020304" pitchFamily="18" charset="0"/>
                          <a:ea typeface="WenQuanYi Zen Hei Sharp"/>
                          <a:cs typeface="Lohit Devanagari"/>
                        </a:rPr>
                        <a:t>Void all Coolant</a:t>
                      </a:r>
                      <a:endParaRPr lang="en-US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effectLst/>
                          <a:latin typeface="Times New Roman" panose="02020603050405020304" pitchFamily="18" charset="0"/>
                          <a:ea typeface="WenQuanYi Zen Hei Sharp"/>
                          <a:cs typeface="Lohit Devanagari"/>
                        </a:rPr>
                        <a:t>CVR </a:t>
                      </a:r>
                      <a:endParaRPr lang="en-CA" sz="1800" kern="150" dirty="0" smtClean="0">
                        <a:effectLst/>
                        <a:latin typeface="Times New Roman" panose="02020603050405020304" pitchFamily="18" charset="0"/>
                        <a:ea typeface="WenQuanYi Zen Hei Sharp"/>
                        <a:cs typeface="Lohit Devanagari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kern="150" dirty="0" smtClean="0">
                          <a:effectLst/>
                          <a:latin typeface="Times New Roman" panose="02020603050405020304" pitchFamily="18" charset="0"/>
                          <a:ea typeface="WenQuanYi Zen Hei Sharp"/>
                          <a:cs typeface="Lohit Devanagari"/>
                        </a:rPr>
                        <a:t>(</a:t>
                      </a:r>
                      <a:r>
                        <a:rPr lang="en-CA" sz="1800" kern="150" dirty="0" err="1">
                          <a:effectLst/>
                          <a:latin typeface="Times New Roman" panose="02020603050405020304" pitchFamily="18" charset="0"/>
                          <a:ea typeface="WenQuanYi Zen Hei Sharp"/>
                          <a:cs typeface="Lohit Devanagari"/>
                        </a:rPr>
                        <a:t>mk</a:t>
                      </a:r>
                      <a:r>
                        <a:rPr lang="en-CA" sz="1800" kern="150" dirty="0">
                          <a:effectLst/>
                          <a:latin typeface="Times New Roman" panose="02020603050405020304" pitchFamily="18" charset="0"/>
                          <a:ea typeface="WenQuanYi Zen Hei Sharp"/>
                          <a:cs typeface="Lohit Devanagari"/>
                        </a:rPr>
                        <a:t>)</a:t>
                      </a:r>
                      <a:endParaRPr lang="en-US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51138072"/>
                  </a:ext>
                </a:extLst>
              </a:tr>
              <a:tr h="44885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u="none" strike="noStrike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Lohit Devanagari"/>
                        </a:rPr>
                        <a:t>G4STORK</a:t>
                      </a:r>
                      <a:endParaRPr lang="en-US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kern="150" dirty="0" smtClean="0">
                          <a:effectLst/>
                          <a:latin typeface="Times New Roman" panose="02020603050405020304" pitchFamily="18" charset="0"/>
                          <a:ea typeface="WenQuanYi Zen Hei Sharp"/>
                          <a:cs typeface="Lohit Devanagari"/>
                        </a:rPr>
                        <a:t>1.253 ± 0.003</a:t>
                      </a:r>
                      <a:endParaRPr lang="en-US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kern="150" dirty="0" smtClean="0">
                          <a:effectLst/>
                          <a:latin typeface="Times New Roman" panose="02020603050405020304" pitchFamily="18" charset="0"/>
                          <a:ea typeface="WenQuanYi Zen Hei Sharp"/>
                          <a:cs typeface="Lohit Devanagari"/>
                        </a:rPr>
                        <a:t>1.206 ± 0.001</a:t>
                      </a:r>
                      <a:endParaRPr lang="en-US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kern="150" dirty="0" smtClean="0">
                          <a:effectLst/>
                          <a:latin typeface="Times New Roman" panose="02020603050405020304" pitchFamily="18" charset="0"/>
                          <a:ea typeface="WenQuanYi Zen Hei Sharp"/>
                          <a:cs typeface="Lohit Devanagari"/>
                        </a:rPr>
                        <a:t>1.258 ±</a:t>
                      </a:r>
                      <a:r>
                        <a:rPr lang="en-CA" sz="1800" kern="150" dirty="0">
                          <a:effectLst/>
                          <a:latin typeface="Times New Roman" panose="02020603050405020304" pitchFamily="18" charset="0"/>
                          <a:ea typeface="WenQuanYi Zen Hei Sharp"/>
                          <a:cs typeface="Lohit Devanagari"/>
                        </a:rPr>
                        <a:t>0.003</a:t>
                      </a:r>
                      <a:endParaRPr lang="en-US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kern="150" dirty="0" smtClean="0">
                          <a:effectLst/>
                          <a:latin typeface="Times New Roman" panose="02020603050405020304" pitchFamily="18" charset="0"/>
                          <a:ea typeface="WenQuanYi Zen Hei Sharp"/>
                          <a:cs typeface="Lohit Devanagari"/>
                        </a:rPr>
                        <a:t>1.215 ± 0.002</a:t>
                      </a:r>
                      <a:endParaRPr lang="en-US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WenQuanYi Zen Hei Sharp"/>
                          <a:cs typeface="Lohit Devanagari"/>
                        </a:rPr>
                        <a:t>-25.0±1.1</a:t>
                      </a:r>
                      <a:endParaRPr lang="en-US" sz="1800" kern="150" dirty="0">
                        <a:solidFill>
                          <a:srgbClr val="FF0000"/>
                        </a:solidFill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91709300"/>
                  </a:ext>
                </a:extLst>
              </a:tr>
              <a:tr h="44885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u="none" strike="noStrike" kern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Lohit Devanagari"/>
                        </a:rPr>
                        <a:t>MCNP6.1</a:t>
                      </a:r>
                      <a:endParaRPr lang="en-US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kern="150" dirty="0" smtClean="0">
                          <a:effectLst/>
                          <a:latin typeface="Times New Roman" panose="02020603050405020304" pitchFamily="18" charset="0"/>
                          <a:ea typeface="WenQuanYi Zen Hei Sharp"/>
                          <a:cs typeface="Lohit Devanagari"/>
                        </a:rPr>
                        <a:t>1.286 ± 0.0001</a:t>
                      </a:r>
                      <a:endParaRPr lang="en-US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kern="150" dirty="0" smtClean="0">
                          <a:effectLst/>
                          <a:latin typeface="Times New Roman" panose="02020603050405020304" pitchFamily="18" charset="0"/>
                          <a:ea typeface="WenQuanYi Zen Hei Sharp"/>
                          <a:cs typeface="Lohit Devanagari"/>
                        </a:rPr>
                        <a:t>1.249 ± 0.0003</a:t>
                      </a:r>
                      <a:endParaRPr lang="en-US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kern="150" dirty="0" smtClean="0">
                          <a:effectLst/>
                          <a:latin typeface="Times New Roman" panose="02020603050405020304" pitchFamily="18" charset="0"/>
                          <a:ea typeface="WenQuanYi Zen Hei Sharp"/>
                          <a:cs typeface="Lohit Devanagari"/>
                        </a:rPr>
                        <a:t>1.298 ± 0.0003</a:t>
                      </a:r>
                      <a:endParaRPr lang="en-US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kern="150" dirty="0" smtClean="0">
                          <a:effectLst/>
                          <a:latin typeface="Times New Roman" panose="02020603050405020304" pitchFamily="18" charset="0"/>
                          <a:ea typeface="WenQuanYi Zen Hei Sharp"/>
                          <a:cs typeface="Lohit Devanagari"/>
                        </a:rPr>
                        <a:t>1.266</a:t>
                      </a:r>
                      <a:r>
                        <a:rPr lang="en-CA" sz="1800" kern="150" baseline="0" dirty="0" smtClean="0">
                          <a:effectLst/>
                          <a:latin typeface="Times New Roman" panose="02020603050405020304" pitchFamily="18" charset="0"/>
                          <a:ea typeface="WenQuanYi Zen Hei Sharp"/>
                          <a:cs typeface="Lohit Devanagari"/>
                        </a:rPr>
                        <a:t> </a:t>
                      </a:r>
                      <a:r>
                        <a:rPr lang="en-CA" sz="1800" kern="150" dirty="0" smtClean="0">
                          <a:effectLst/>
                          <a:latin typeface="Times New Roman" panose="02020603050405020304" pitchFamily="18" charset="0"/>
                          <a:ea typeface="WenQuanYi Zen Hei Sharp"/>
                          <a:cs typeface="Lohit Devanagari"/>
                        </a:rPr>
                        <a:t>± 0.0002</a:t>
                      </a:r>
                      <a:endParaRPr lang="en-US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WenQuanYi Zen Hei Sharp"/>
                          <a:cs typeface="Lohit Devanagari"/>
                        </a:rPr>
                        <a:t>-12.09±0.07</a:t>
                      </a:r>
                      <a:endParaRPr lang="en-US" sz="1800" kern="150" dirty="0">
                        <a:solidFill>
                          <a:srgbClr val="FF0000"/>
                        </a:solidFill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094120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59114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0"/>
            <a:ext cx="8229600" cy="1143000"/>
          </a:xfrm>
        </p:spPr>
        <p:txBody>
          <a:bodyPr/>
          <a:lstStyle/>
          <a:p>
            <a:r>
              <a:rPr lang="en-CA" dirty="0" smtClean="0"/>
              <a:t>Apples-to-Apples</a:t>
            </a:r>
            <a:endParaRPr lang="en-CA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7118331"/>
              </p:ext>
            </p:extLst>
          </p:nvPr>
        </p:nvGraphicFramePr>
        <p:xfrm>
          <a:off x="323528" y="1628800"/>
          <a:ext cx="8820472" cy="14729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2128"/>
                <a:gridCol w="1656184"/>
                <a:gridCol w="1584176"/>
                <a:gridCol w="1584176"/>
                <a:gridCol w="1626583"/>
                <a:gridCol w="1217225"/>
              </a:tblGrid>
              <a:tr h="4080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kern="150" dirty="0" err="1">
                          <a:effectLst/>
                        </a:rPr>
                        <a:t>K</a:t>
                      </a:r>
                      <a:r>
                        <a:rPr lang="en-CA" sz="1800" kern="150" baseline="-25000" dirty="0" err="1">
                          <a:effectLst/>
                        </a:rPr>
                        <a:t>inf</a:t>
                      </a:r>
                      <a:r>
                        <a:rPr lang="en-CA" sz="1800" kern="150" dirty="0">
                          <a:effectLst/>
                        </a:rPr>
                        <a:t> Cases</a:t>
                      </a:r>
                      <a:endParaRPr lang="en-CA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effectLst/>
                        </a:rPr>
                        <a:t>Fully Cooled</a:t>
                      </a:r>
                      <a:endParaRPr lang="en-CA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kern="150">
                          <a:effectLst/>
                        </a:rPr>
                        <a:t>Void inner Coolant</a:t>
                      </a:r>
                      <a:endParaRPr lang="en-CA" sz="1800" kern="15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kern="150">
                          <a:effectLst/>
                        </a:rPr>
                        <a:t>Void Outer Coolant</a:t>
                      </a:r>
                      <a:endParaRPr lang="en-CA" sz="1800" kern="15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effectLst/>
                        </a:rPr>
                        <a:t>Void all Coolant</a:t>
                      </a:r>
                      <a:endParaRPr lang="en-CA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kern="150">
                          <a:effectLst/>
                        </a:rPr>
                        <a:t>CVR (mk)</a:t>
                      </a:r>
                      <a:endParaRPr lang="en-CA" sz="1800" kern="15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6350" marR="6350" marT="0" marB="0"/>
                </a:tc>
              </a:tr>
              <a:tr h="4080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kern="15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G4-STORK</a:t>
                      </a:r>
                      <a:endParaRPr lang="en-CA" sz="1800" kern="15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effectLst/>
                        </a:rPr>
                        <a:t>1.2978±0.0007</a:t>
                      </a:r>
                      <a:endParaRPr lang="en-CA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effectLst/>
                        </a:rPr>
                        <a:t>1.2499±0.0007</a:t>
                      </a:r>
                      <a:endParaRPr lang="en-CA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kern="150">
                          <a:effectLst/>
                        </a:rPr>
                        <a:t>1.3057±0.0008</a:t>
                      </a:r>
                      <a:endParaRPr lang="en-CA" sz="1800" kern="15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kern="150">
                          <a:effectLst/>
                        </a:rPr>
                        <a:t>1.2639±0.0006</a:t>
                      </a:r>
                      <a:endParaRPr lang="en-CA" sz="1800" kern="15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solidFill>
                            <a:srgbClr val="FF0000"/>
                          </a:solidFill>
                          <a:effectLst/>
                        </a:rPr>
                        <a:t>-20.7±0.61</a:t>
                      </a:r>
                      <a:endParaRPr lang="en-CA" sz="1800" kern="150" dirty="0">
                        <a:solidFill>
                          <a:srgbClr val="FF0000"/>
                        </a:solidFill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6350" marR="6350" marT="0" marB="0"/>
                </a:tc>
              </a:tr>
              <a:tr h="4080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u="none" kern="150" dirty="0" smtClean="0">
                          <a:effectLst/>
                        </a:rPr>
                        <a:t>MCNP</a:t>
                      </a:r>
                      <a:r>
                        <a:rPr lang="en-CA" sz="1800" u="none" kern="150" baseline="0" dirty="0" smtClean="0">
                          <a:effectLst/>
                        </a:rPr>
                        <a:t> </a:t>
                      </a:r>
                      <a:r>
                        <a:rPr lang="en-CA" sz="1800" u="none" kern="150" dirty="0" smtClean="0">
                          <a:effectLst/>
                        </a:rPr>
                        <a:t>6.1</a:t>
                      </a:r>
                      <a:endParaRPr lang="en-CA" sz="1800" u="none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effectLst/>
                        </a:rPr>
                        <a:t>1.2979±0.0002</a:t>
                      </a:r>
                      <a:endParaRPr lang="en-CA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effectLst/>
                        </a:rPr>
                        <a:t>1.2562±0.0003</a:t>
                      </a:r>
                      <a:endParaRPr lang="en-CA" sz="1800" kern="150" dirty="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kern="150">
                          <a:effectLst/>
                        </a:rPr>
                        <a:t>1.3085±0.0002</a:t>
                      </a:r>
                      <a:endParaRPr lang="en-CA" sz="1800" kern="15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kern="150">
                          <a:effectLst/>
                        </a:rPr>
                        <a:t>1.2708±0.0002</a:t>
                      </a:r>
                      <a:endParaRPr lang="en-CA" sz="1800" kern="150"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solidFill>
                            <a:srgbClr val="FF0000"/>
                          </a:solidFill>
                          <a:effectLst/>
                        </a:rPr>
                        <a:t>-16.4±0.17</a:t>
                      </a:r>
                      <a:endParaRPr lang="en-CA" sz="1800" kern="150" dirty="0">
                        <a:solidFill>
                          <a:srgbClr val="FF0000"/>
                        </a:solidFill>
                        <a:effectLst/>
                        <a:latin typeface="Liberation Serif"/>
                        <a:ea typeface="WenQuanYi Zen Hei Sharp"/>
                        <a:cs typeface="Lohit Devanagari"/>
                      </a:endParaRPr>
                    </a:p>
                  </a:txBody>
                  <a:tcPr marL="6350" marR="6350" marT="0" marB="0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3284984"/>
            <a:ext cx="77048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The generational criticality method has been implemented </a:t>
            </a:r>
            <a:r>
              <a:rPr lang="en-CA" sz="2400"/>
              <a:t>in </a:t>
            </a:r>
            <a:r>
              <a:rPr lang="en-CA" sz="2400" smtClean="0"/>
              <a:t>G4-STORK</a:t>
            </a:r>
            <a:r>
              <a:rPr lang="en-CA" sz="2400" dirty="0" smtClean="0"/>
              <a:t>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 smtClean="0"/>
              <a:t>in </a:t>
            </a:r>
            <a:r>
              <a:rPr lang="en-CA" sz="2400" dirty="0"/>
              <a:t>MCNP </a:t>
            </a:r>
            <a:endParaRPr lang="en-CA" sz="2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400" dirty="0" smtClean="0"/>
              <a:t>the </a:t>
            </a:r>
            <a:r>
              <a:rPr lang="en-CA" sz="2400" dirty="0"/>
              <a:t>thermal scattering data, </a:t>
            </a:r>
            <a:endParaRPr lang="en-CA" sz="2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400" dirty="0" smtClean="0"/>
              <a:t>unresolved </a:t>
            </a:r>
            <a:r>
              <a:rPr lang="en-CA" sz="2400" dirty="0"/>
              <a:t>resonance, and </a:t>
            </a:r>
            <a:endParaRPr lang="en-CA" sz="2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400" dirty="0" smtClean="0"/>
              <a:t>implicit </a:t>
            </a:r>
            <a:r>
              <a:rPr lang="en-CA" sz="2400" dirty="0"/>
              <a:t>capture models </a:t>
            </a:r>
            <a:endParaRPr lang="en-CA" sz="2400" dirty="0" smtClean="0"/>
          </a:p>
          <a:p>
            <a:pPr lvl="1"/>
            <a:r>
              <a:rPr lang="en-CA" sz="2400" dirty="0" smtClean="0"/>
              <a:t>were </a:t>
            </a:r>
            <a:r>
              <a:rPr lang="en-CA" sz="2400" dirty="0"/>
              <a:t>turned off.</a:t>
            </a:r>
          </a:p>
        </p:txBody>
      </p:sp>
    </p:spTree>
    <p:extLst>
      <p:ext uri="{BB962C8B-B14F-4D97-AF65-F5344CB8AC3E}">
        <p14:creationId xmlns:p14="http://schemas.microsoft.com/office/powerpoint/2010/main" val="15327409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Summary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351309"/>
            <a:ext cx="8229600" cy="4525963"/>
          </a:xfrm>
        </p:spPr>
        <p:txBody>
          <a:bodyPr/>
          <a:lstStyle/>
          <a:p>
            <a:r>
              <a:rPr lang="en-CA" dirty="0" smtClean="0"/>
              <a:t>GEANT4 can be used to simulate </a:t>
            </a:r>
            <a:br>
              <a:rPr lang="en-CA" dirty="0" smtClean="0"/>
            </a:br>
            <a:r>
              <a:rPr lang="en-CA" dirty="0" smtClean="0"/>
              <a:t>“neutron-multiplying systems”</a:t>
            </a:r>
          </a:p>
          <a:p>
            <a:r>
              <a:rPr lang="en-CA" dirty="0" smtClean="0"/>
              <a:t>Well-suited for transient calculations</a:t>
            </a:r>
          </a:p>
          <a:p>
            <a:r>
              <a:rPr lang="en-CA" dirty="0" smtClean="0"/>
              <a:t>Very much limited by speed.</a:t>
            </a:r>
          </a:p>
          <a:p>
            <a:r>
              <a:rPr lang="en-CA" dirty="0" smtClean="0">
                <a:solidFill>
                  <a:srgbClr val="FF0000"/>
                </a:solidFill>
              </a:rPr>
              <a:t>Requests:</a:t>
            </a:r>
          </a:p>
          <a:p>
            <a:pPr lvl="1"/>
            <a:r>
              <a:rPr lang="en-CA" dirty="0" smtClean="0">
                <a:solidFill>
                  <a:srgbClr val="FF0000"/>
                </a:solidFill>
              </a:rPr>
              <a:t>General speed-up of the code, but especially</a:t>
            </a:r>
          </a:p>
          <a:p>
            <a:pPr lvl="1"/>
            <a:r>
              <a:rPr lang="en-CA" dirty="0" smtClean="0">
                <a:solidFill>
                  <a:srgbClr val="FF0000"/>
                </a:solidFill>
              </a:rPr>
              <a:t>Improve on-the-fly Doppler algorithm</a:t>
            </a:r>
          </a:p>
          <a:p>
            <a:pPr lvl="1"/>
            <a:r>
              <a:rPr lang="en-CA" dirty="0" smtClean="0">
                <a:solidFill>
                  <a:srgbClr val="FF0000"/>
                </a:solidFill>
              </a:rPr>
              <a:t>Provide the tool to create G4NDL 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614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0"/>
            <a:ext cx="8229600" cy="1143000"/>
          </a:xfrm>
        </p:spPr>
        <p:txBody>
          <a:bodyPr/>
          <a:lstStyle/>
          <a:p>
            <a:r>
              <a:rPr lang="en-CA" dirty="0" smtClean="0"/>
              <a:t>Analyzing </a:t>
            </a:r>
            <a:r>
              <a:rPr lang="en-CA" dirty="0"/>
              <a:t>N</a:t>
            </a:r>
            <a:r>
              <a:rPr lang="en-CA" dirty="0" smtClean="0"/>
              <a:t>uclear </a:t>
            </a:r>
            <a:r>
              <a:rPr lang="en-CA" dirty="0"/>
              <a:t>R</a:t>
            </a:r>
            <a:r>
              <a:rPr lang="en-CA" dirty="0" smtClean="0"/>
              <a:t>eactors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r>
              <a:rPr lang="en-CA" sz="2800" dirty="0" smtClean="0"/>
              <a:t>Neutron transport equation describes the behaviour of neutrons in a reactor:</a:t>
            </a:r>
          </a:p>
          <a:p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62" y="2402955"/>
            <a:ext cx="8117789" cy="31142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67944" y="2276872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Total Absorption</a:t>
            </a:r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7164288" y="2402953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Streaming</a:t>
            </a:r>
            <a:endParaRPr lang="en-CA" dirty="0"/>
          </a:p>
        </p:txBody>
      </p:sp>
      <p:sp>
        <p:nvSpPr>
          <p:cNvPr id="11" name="TextBox 10"/>
          <p:cNvSpPr txBox="1"/>
          <p:nvPr/>
        </p:nvSpPr>
        <p:spPr>
          <a:xfrm>
            <a:off x="726985" y="377542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Scattering</a:t>
            </a:r>
            <a:endParaRPr lang="en-CA" dirty="0"/>
          </a:p>
        </p:txBody>
      </p:sp>
      <p:sp>
        <p:nvSpPr>
          <p:cNvPr id="12" name="TextBox 11"/>
          <p:cNvSpPr txBox="1"/>
          <p:nvPr/>
        </p:nvSpPr>
        <p:spPr>
          <a:xfrm>
            <a:off x="6660232" y="515719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Fission</a:t>
            </a:r>
            <a:endParaRPr lang="en-CA" dirty="0"/>
          </a:p>
        </p:txBody>
      </p:sp>
      <p:sp>
        <p:nvSpPr>
          <p:cNvPr id="13" name="TextBox 12"/>
          <p:cNvSpPr txBox="1"/>
          <p:nvPr/>
        </p:nvSpPr>
        <p:spPr>
          <a:xfrm>
            <a:off x="1619672" y="5301208"/>
            <a:ext cx="1095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dirty="0" smtClean="0"/>
              <a:t>External </a:t>
            </a:r>
          </a:p>
          <a:p>
            <a:r>
              <a:rPr lang="en-CA" dirty="0" smtClean="0"/>
              <a:t>source</a:t>
            </a:r>
            <a:endParaRPr lang="en-CA" dirty="0"/>
          </a:p>
        </p:txBody>
      </p:sp>
      <p:sp>
        <p:nvSpPr>
          <p:cNvPr id="7" name="Oval 6"/>
          <p:cNvSpPr/>
          <p:nvPr/>
        </p:nvSpPr>
        <p:spPr>
          <a:xfrm>
            <a:off x="3779912" y="2204864"/>
            <a:ext cx="1800200" cy="810021"/>
          </a:xfrm>
          <a:prstGeom prst="ellipse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6876256" y="2204864"/>
            <a:ext cx="1800200" cy="810021"/>
          </a:xfrm>
          <a:prstGeom prst="ellipse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/>
          <p:cNvSpPr/>
          <p:nvPr/>
        </p:nvSpPr>
        <p:spPr>
          <a:xfrm>
            <a:off x="539552" y="3573016"/>
            <a:ext cx="1800200" cy="810021"/>
          </a:xfrm>
          <a:prstGeom prst="ellipse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Oval 16"/>
          <p:cNvSpPr/>
          <p:nvPr/>
        </p:nvSpPr>
        <p:spPr>
          <a:xfrm>
            <a:off x="6228184" y="4923235"/>
            <a:ext cx="1800200" cy="810021"/>
          </a:xfrm>
          <a:prstGeom prst="ellipse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1187624" y="5229200"/>
            <a:ext cx="1800200" cy="810021"/>
          </a:xfrm>
          <a:prstGeom prst="ellipse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3563888" y="2803385"/>
            <a:ext cx="360040" cy="2115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6660232" y="2803385"/>
            <a:ext cx="360040" cy="242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6228184" y="4725144"/>
            <a:ext cx="418157" cy="26145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987824" y="5229200"/>
            <a:ext cx="432048" cy="30899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174784" y="3760521"/>
            <a:ext cx="540060" cy="4896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496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Steady State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A" sz="2400" dirty="0" smtClean="0"/>
                  <a:t>Traditionally, analysis done in steady state: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A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CA" sz="2400" i="1" smtClean="0">
                              <a:latin typeface="Cambria Math"/>
                              <a:ea typeface="Cambria Math"/>
                            </a:rPr>
                            <m:t>𝜕</m:t>
                          </m:r>
                        </m:num>
                        <m:den>
                          <m:r>
                            <a:rPr lang="en-CA" sz="2400" i="1" smtClean="0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CA" sz="2400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  <m:r>
                        <a:rPr lang="en-CA" sz="2400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CA" sz="2400" dirty="0" smtClean="0"/>
              </a:p>
              <a:p>
                <a:r>
                  <a:rPr lang="en-CA" sz="2400" dirty="0" smtClean="0"/>
                  <a:t>Concept of criticality:</a:t>
                </a:r>
              </a:p>
              <a:p>
                <a:endParaRPr lang="en-CA" sz="2400" dirty="0"/>
              </a:p>
              <a:p>
                <a:endParaRPr lang="en-CA" sz="2400" dirty="0" smtClean="0"/>
              </a:p>
              <a:p>
                <a:endParaRPr lang="en-CA" sz="2400" dirty="0"/>
              </a:p>
              <a:p>
                <a:endParaRPr lang="en-CA" sz="2400" dirty="0" smtClean="0"/>
              </a:p>
              <a:p>
                <a:endParaRPr lang="en-CA" sz="2400" dirty="0"/>
              </a:p>
              <a:p>
                <a:endParaRPr lang="en-CA" sz="2400" dirty="0" smtClean="0"/>
              </a:p>
              <a:p>
                <a:r>
                  <a:rPr lang="en-CA" sz="2400" dirty="0" smtClean="0"/>
                  <a:t>Transport equation may be solved numerically.</a:t>
                </a:r>
              </a:p>
              <a:p>
                <a:endParaRPr lang="en-CA" sz="2400" dirty="0" smtClean="0"/>
              </a:p>
              <a:p>
                <a:endParaRPr lang="en-CA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1078" b="-606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897" y="3356992"/>
            <a:ext cx="8061484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74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824" y="188640"/>
            <a:ext cx="8229600" cy="1143000"/>
          </a:xfrm>
        </p:spPr>
        <p:txBody>
          <a:bodyPr/>
          <a:lstStyle/>
          <a:p>
            <a:r>
              <a:rPr lang="en-CA" dirty="0" smtClean="0"/>
              <a:t>Kinetics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557" y="1281681"/>
            <a:ext cx="8229600" cy="4525963"/>
          </a:xfrm>
        </p:spPr>
        <p:txBody>
          <a:bodyPr/>
          <a:lstStyle/>
          <a:p>
            <a:r>
              <a:rPr lang="en-CA" sz="2800" dirty="0" smtClean="0"/>
              <a:t>Dynamic changes in the reactor core are usually dealt with by Point Kinetics:</a:t>
            </a:r>
          </a:p>
          <a:p>
            <a:pPr lvl="1"/>
            <a:r>
              <a:rPr lang="en-CA" sz="2400" dirty="0" smtClean="0"/>
              <a:t>Flux shape remains the same.</a:t>
            </a:r>
          </a:p>
          <a:p>
            <a:pPr lvl="1"/>
            <a:r>
              <a:rPr lang="en-CA" sz="2400" dirty="0" smtClean="0"/>
              <a:t>Overall flux (neutron density) changes with time</a:t>
            </a:r>
          </a:p>
          <a:p>
            <a:pPr lvl="1"/>
            <a:endParaRPr lang="en-CA" dirty="0" smtClean="0"/>
          </a:p>
          <a:p>
            <a:pPr lvl="1"/>
            <a:endParaRPr lang="en-CA" dirty="0"/>
          </a:p>
          <a:p>
            <a:pPr lvl="1"/>
            <a:endParaRPr lang="en-CA" dirty="0" smtClean="0"/>
          </a:p>
          <a:p>
            <a:pPr lvl="1"/>
            <a:endParaRPr lang="en-CA" dirty="0"/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Reactors only work because of delayed neutrons!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3" y="3212976"/>
            <a:ext cx="5908225" cy="23066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75768" y="3501008"/>
            <a:ext cx="28767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β</a:t>
            </a:r>
            <a:r>
              <a:rPr lang="en-CA" sz="2000" dirty="0" smtClean="0"/>
              <a:t>: delayed fraction</a:t>
            </a:r>
          </a:p>
          <a:p>
            <a:r>
              <a:rPr lang="el-GR" sz="2000" dirty="0" smtClean="0"/>
              <a:t>ρ</a:t>
            </a:r>
            <a:r>
              <a:rPr lang="en-CA" sz="2000" dirty="0" smtClean="0"/>
              <a:t>: reactivity (1-1/k)</a:t>
            </a:r>
          </a:p>
          <a:p>
            <a:r>
              <a:rPr lang="el-GR" sz="2000" dirty="0" smtClean="0"/>
              <a:t>λ</a:t>
            </a:r>
            <a:r>
              <a:rPr lang="en-CA" sz="2000" dirty="0" smtClean="0"/>
              <a:t> :decay  constant</a:t>
            </a:r>
          </a:p>
          <a:p>
            <a:r>
              <a:rPr lang="el-GR" sz="2000" dirty="0" smtClean="0"/>
              <a:t>Λ</a:t>
            </a:r>
            <a:r>
              <a:rPr lang="en-CA" sz="2000" dirty="0" smtClean="0"/>
              <a:t>: neutron generation </a:t>
            </a:r>
          </a:p>
          <a:p>
            <a:r>
              <a:rPr lang="en-CA" sz="2000" dirty="0" smtClean="0"/>
              <a:t>time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273148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-23437"/>
            <a:ext cx="8229600" cy="1143000"/>
          </a:xfrm>
        </p:spPr>
        <p:txBody>
          <a:bodyPr/>
          <a:lstStyle/>
          <a:p>
            <a:r>
              <a:rPr lang="en-CA" dirty="0" smtClean="0"/>
              <a:t>Numerical Methods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196752"/>
            <a:ext cx="8229600" cy="4565104"/>
          </a:xfrm>
        </p:spPr>
        <p:txBody>
          <a:bodyPr/>
          <a:lstStyle/>
          <a:p>
            <a:r>
              <a:rPr lang="en-CA" sz="2400" dirty="0" smtClean="0"/>
              <a:t>Direct solution of the transport equation;</a:t>
            </a:r>
          </a:p>
          <a:p>
            <a:pPr lvl="1"/>
            <a:r>
              <a:rPr lang="en-CA" sz="2000" dirty="0"/>
              <a:t>T</a:t>
            </a:r>
            <a:r>
              <a:rPr lang="en-CA" sz="2000" dirty="0" smtClean="0"/>
              <a:t>hrough a variety of techniques.  </a:t>
            </a:r>
          </a:p>
          <a:p>
            <a:pPr lvl="1"/>
            <a:r>
              <a:rPr lang="en-CA" sz="2000" dirty="0" smtClean="0"/>
              <a:t>(WIMS, NEWT, DRAGON)</a:t>
            </a:r>
          </a:p>
          <a:p>
            <a:pPr lvl="1"/>
            <a:r>
              <a:rPr lang="en-CA" sz="2000" dirty="0" smtClean="0"/>
              <a:t>Very time consuming, small geometries only (lattice cell)</a:t>
            </a:r>
          </a:p>
          <a:p>
            <a:pPr lvl="1"/>
            <a:r>
              <a:rPr lang="en-CA" sz="2000" dirty="0" smtClean="0"/>
              <a:t>Accurate</a:t>
            </a:r>
          </a:p>
          <a:p>
            <a:r>
              <a:rPr lang="en-CA" sz="2400" dirty="0" smtClean="0"/>
              <a:t>Diffusion calculation;</a:t>
            </a:r>
          </a:p>
          <a:p>
            <a:pPr lvl="1"/>
            <a:r>
              <a:rPr lang="en-CA" sz="2000" dirty="0" smtClean="0"/>
              <a:t>(NESTLE, PARCS, DONJON)</a:t>
            </a:r>
          </a:p>
          <a:p>
            <a:pPr lvl="1"/>
            <a:r>
              <a:rPr lang="en-CA" sz="2000" dirty="0" smtClean="0"/>
              <a:t>Quick, but not always accurate</a:t>
            </a:r>
          </a:p>
          <a:p>
            <a:r>
              <a:rPr lang="en-CA" sz="2400" dirty="0" smtClean="0"/>
              <a:t>Monte Carlo techniques;</a:t>
            </a:r>
          </a:p>
          <a:p>
            <a:pPr lvl="1"/>
            <a:r>
              <a:rPr lang="en-CA" sz="2000" dirty="0" smtClean="0"/>
              <a:t>(MCNP, KENO, SERPENT, OPENMC, SUPERMC)</a:t>
            </a:r>
          </a:p>
          <a:p>
            <a:pPr lvl="1"/>
            <a:r>
              <a:rPr lang="en-CA" sz="2000" dirty="0" smtClean="0"/>
              <a:t>Very accurate, but slow</a:t>
            </a:r>
          </a:p>
          <a:p>
            <a:pPr lvl="1"/>
            <a:endParaRPr lang="en-CA" sz="2000" dirty="0"/>
          </a:p>
          <a:p>
            <a:pPr marL="400050"/>
            <a:r>
              <a:rPr lang="en-CA" sz="2400" dirty="0" smtClean="0"/>
              <a:t>Common to all methods: need for </a:t>
            </a:r>
            <a:r>
              <a:rPr lang="en-CA" sz="2400" b="1" dirty="0" smtClean="0"/>
              <a:t>nuclear data libraries</a:t>
            </a:r>
          </a:p>
          <a:p>
            <a:endParaRPr lang="en-CA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94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8229600" cy="1143000"/>
          </a:xfrm>
        </p:spPr>
        <p:txBody>
          <a:bodyPr/>
          <a:lstStyle/>
          <a:p>
            <a:r>
              <a:rPr lang="en-CA" dirty="0" smtClean="0"/>
              <a:t>Monte Carlo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2716" y="1124744"/>
            <a:ext cx="8229600" cy="4525963"/>
          </a:xfrm>
        </p:spPr>
        <p:txBody>
          <a:bodyPr/>
          <a:lstStyle/>
          <a:p>
            <a:r>
              <a:rPr lang="en-CA" sz="2800" dirty="0" smtClean="0"/>
              <a:t>Follow neutrons (protons, electrons, gammas) through the geometry (core)</a:t>
            </a:r>
          </a:p>
          <a:p>
            <a:r>
              <a:rPr lang="en-CA" sz="2800" dirty="0" smtClean="0"/>
              <a:t>Submit them to physics:</a:t>
            </a:r>
          </a:p>
          <a:p>
            <a:pPr lvl="1"/>
            <a:r>
              <a:rPr lang="en-CA" sz="2400" dirty="0" smtClean="0"/>
              <a:t>Scattering (elastic, inelastic)</a:t>
            </a:r>
          </a:p>
          <a:p>
            <a:pPr lvl="1"/>
            <a:r>
              <a:rPr lang="en-CA" sz="2400" dirty="0" smtClean="0"/>
              <a:t>Absorption (</a:t>
            </a:r>
            <a:r>
              <a:rPr lang="en-CA" sz="2400" dirty="0" err="1" smtClean="0"/>
              <a:t>n,gamma</a:t>
            </a:r>
            <a:r>
              <a:rPr lang="en-CA" sz="2400" dirty="0" smtClean="0"/>
              <a:t>) </a:t>
            </a:r>
            <a:r>
              <a:rPr lang="en-CA" sz="2400" dirty="0" smtClean="0">
                <a:sym typeface="Wingdings" panose="05000000000000000000" pitchFamily="2" charset="2"/>
              </a:rPr>
              <a:t> energy deposition</a:t>
            </a:r>
          </a:p>
          <a:p>
            <a:pPr lvl="1"/>
            <a:r>
              <a:rPr lang="en-CA" sz="2400" dirty="0" smtClean="0">
                <a:sym typeface="Wingdings" panose="05000000000000000000" pitchFamily="2" charset="2"/>
              </a:rPr>
              <a:t>Fission: creation of new neutrons</a:t>
            </a:r>
            <a:endParaRPr lang="en-CA" dirty="0" smtClean="0">
              <a:sym typeface="Wingdings" panose="05000000000000000000" pitchFamily="2" charset="2"/>
            </a:endParaRPr>
          </a:p>
          <a:p>
            <a:r>
              <a:rPr lang="en-CA" sz="2800" dirty="0" smtClean="0">
                <a:sym typeface="Wingdings" panose="05000000000000000000" pitchFamily="2" charset="2"/>
              </a:rPr>
              <a:t>Account for material properties:</a:t>
            </a:r>
          </a:p>
          <a:p>
            <a:pPr lvl="1"/>
            <a:r>
              <a:rPr lang="en-CA" sz="2400" dirty="0" smtClean="0">
                <a:sym typeface="Wingdings" panose="05000000000000000000" pitchFamily="2" charset="2"/>
              </a:rPr>
              <a:t>Density</a:t>
            </a:r>
          </a:p>
          <a:p>
            <a:pPr lvl="1"/>
            <a:r>
              <a:rPr lang="en-CA" sz="2400" dirty="0" smtClean="0">
                <a:sym typeface="Wingdings" panose="05000000000000000000" pitchFamily="2" charset="2"/>
              </a:rPr>
              <a:t>Temperature (Doppler broadening of resonances)</a:t>
            </a:r>
          </a:p>
          <a:p>
            <a:pPr lvl="1"/>
            <a:r>
              <a:rPr lang="en-CA" sz="2400" dirty="0" smtClean="0">
                <a:sym typeface="Wingdings" panose="05000000000000000000" pitchFamily="2" charset="2"/>
              </a:rPr>
              <a:t>Population control (combing)</a:t>
            </a:r>
            <a:endParaRPr lang="en-CA" dirty="0">
              <a:sym typeface="Wingdings" panose="05000000000000000000" pitchFamily="2" charset="2"/>
            </a:endParaRPr>
          </a:p>
          <a:p>
            <a:r>
              <a:rPr lang="en-CA" sz="2800" dirty="0">
                <a:sym typeface="Wingdings" panose="05000000000000000000" pitchFamily="2" charset="2"/>
              </a:rPr>
              <a:t>Accuracy determined by statistics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527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229600" cy="1143000"/>
          </a:xfrm>
        </p:spPr>
        <p:txBody>
          <a:bodyPr/>
          <a:lstStyle/>
          <a:p>
            <a:r>
              <a:rPr lang="en-CA" dirty="0" smtClean="0"/>
              <a:t>Monte Carlo Codes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268760"/>
            <a:ext cx="8229600" cy="4641379"/>
          </a:xfrm>
        </p:spPr>
        <p:txBody>
          <a:bodyPr/>
          <a:lstStyle/>
          <a:p>
            <a:r>
              <a:rPr lang="en-CA" sz="2800" dirty="0" smtClean="0"/>
              <a:t>Examples: </a:t>
            </a:r>
          </a:p>
          <a:p>
            <a:pPr lvl="1"/>
            <a:r>
              <a:rPr lang="en-CA" sz="2400" dirty="0" smtClean="0"/>
              <a:t>Standard </a:t>
            </a:r>
            <a:r>
              <a:rPr lang="en-CA" sz="2400" dirty="0"/>
              <a:t>code is MCNP (developed originally for highly super-critical devices.)</a:t>
            </a:r>
          </a:p>
          <a:p>
            <a:pPr lvl="1"/>
            <a:r>
              <a:rPr lang="en-CA" sz="2400" dirty="0" smtClean="0"/>
              <a:t>KENO (part of the SCALE package)</a:t>
            </a:r>
          </a:p>
          <a:p>
            <a:pPr lvl="1"/>
            <a:r>
              <a:rPr lang="en-CA" sz="2400" dirty="0" smtClean="0"/>
              <a:t>SERPENT (European code)</a:t>
            </a:r>
          </a:p>
          <a:p>
            <a:r>
              <a:rPr lang="en-CA" sz="2800" dirty="0" smtClean="0"/>
              <a:t>Features:</a:t>
            </a:r>
          </a:p>
          <a:p>
            <a:pPr lvl="1"/>
            <a:r>
              <a:rPr lang="en-CA" sz="2400" dirty="0" smtClean="0"/>
              <a:t>Need licence (half of your students can’t use half of these codes)</a:t>
            </a:r>
          </a:p>
          <a:p>
            <a:pPr lvl="1"/>
            <a:r>
              <a:rPr lang="en-CA" sz="2400" dirty="0" smtClean="0"/>
              <a:t>Provided as executables only. </a:t>
            </a:r>
            <a:br>
              <a:rPr lang="en-CA" sz="2400" dirty="0" smtClean="0"/>
            </a:br>
            <a:r>
              <a:rPr lang="en-CA" sz="2400" dirty="0" smtClean="0"/>
              <a:t>Models are entered by input cards;</a:t>
            </a:r>
          </a:p>
          <a:p>
            <a:endParaRPr lang="en-CA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659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8229600" cy="1143000"/>
          </a:xfrm>
        </p:spPr>
        <p:txBody>
          <a:bodyPr/>
          <a:lstStyle/>
          <a:p>
            <a:r>
              <a:rPr lang="en-CA" dirty="0" smtClean="0"/>
              <a:t>MCNP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268760"/>
            <a:ext cx="8229600" cy="4968552"/>
          </a:xfrm>
        </p:spPr>
        <p:txBody>
          <a:bodyPr/>
          <a:lstStyle/>
          <a:p>
            <a:r>
              <a:rPr lang="en-CA" sz="2800" dirty="0" smtClean="0"/>
              <a:t>KCODE  calculation: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CA" sz="2400" dirty="0" smtClean="0"/>
              <a:t>Start with neutron source distribution (</a:t>
            </a:r>
            <a:r>
              <a:rPr lang="en-CA" sz="2400" i="1" dirty="0" err="1" smtClean="0"/>
              <a:t>r,v</a:t>
            </a:r>
            <a:r>
              <a:rPr lang="en-CA" sz="2400" dirty="0" smtClean="0"/>
              <a:t>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CA" sz="2400" dirty="0" smtClean="0"/>
              <a:t>If absorbed by fissile material, create </a:t>
            </a:r>
            <a:r>
              <a:rPr lang="el-GR" sz="2400" dirty="0" smtClean="0"/>
              <a:t>ν</a:t>
            </a:r>
            <a:r>
              <a:rPr lang="en-CA" sz="2400" dirty="0" smtClean="0"/>
              <a:t> new source neutrons as result of fission.</a:t>
            </a:r>
            <a:endParaRPr lang="en-CA" sz="2400" dirty="0"/>
          </a:p>
          <a:p>
            <a:pPr marL="914400" lvl="1" indent="-457200">
              <a:buFont typeface="+mj-lt"/>
              <a:buAutoNum type="arabicPeriod"/>
            </a:pPr>
            <a:r>
              <a:rPr lang="en-CA" sz="2400" dirty="0"/>
              <a:t>Follow neutrons until all have absorbed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CA" sz="2400" dirty="0" smtClean="0"/>
              <a:t>Obtain </a:t>
            </a:r>
            <a:r>
              <a:rPr lang="en-CA" sz="2400" i="1" dirty="0" err="1" smtClean="0"/>
              <a:t>k</a:t>
            </a:r>
            <a:r>
              <a:rPr lang="en-CA" sz="2400" baseline="-25000" dirty="0" err="1" smtClean="0"/>
              <a:t>eff</a:t>
            </a:r>
            <a:r>
              <a:rPr lang="en-CA" sz="2400" dirty="0" smtClean="0"/>
              <a:t> by new/old number of neutrons.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CA" sz="2400" dirty="0" smtClean="0"/>
              <a:t>Renormalize source (combing)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CA" sz="2400" dirty="0" err="1" smtClean="0"/>
              <a:t>Goto</a:t>
            </a:r>
            <a:r>
              <a:rPr lang="en-CA" sz="2400" dirty="0" smtClean="0"/>
              <a:t> 1.</a:t>
            </a:r>
          </a:p>
          <a:p>
            <a:pPr marL="514350" indent="-457200"/>
            <a:r>
              <a:rPr lang="en-CA" sz="2800" dirty="0" smtClean="0"/>
              <a:t>Variance reduction techniques (weighting)</a:t>
            </a:r>
          </a:p>
          <a:p>
            <a:pPr marL="514350" indent="-457200"/>
            <a:r>
              <a:rPr lang="en-CA" sz="2800" dirty="0" smtClean="0"/>
              <a:t>Generation-based calculation: </a:t>
            </a:r>
            <a:br>
              <a:rPr lang="en-CA" sz="2800" dirty="0" smtClean="0"/>
            </a:br>
            <a:r>
              <a:rPr lang="en-CA" sz="2800" dirty="0" smtClean="0"/>
              <a:t>no concept of time! (shakes)</a:t>
            </a:r>
            <a:endParaRPr lang="en-CA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CA342-837B-463D-A89B-4E3AD142833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1413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.2315"/>
  <p:tag name="ORIGINALWIDTH" val="720.0347"/>
  <p:tag name="LATEXADDIN" val="\documentclass{article}&#10;\usepackage{amsmath}&#10;\pagestyle{empty}&#10;\begin{document}&#10;&#10;\newcommand{\keff}{{k_{\rm eff}}}&#10;\newcommand{\kinf}{{k_{\infty}}}&#10;\newcommand{\bvec}[1]{{\mathbf #1}}&#10;\newcommand{\Matrix}[1]{{\mathcal #1}}&#10;\newcommand{\bvecunit}[1]{{\mathbf{\hat{#1}}}}&#10;\newcommand{\deltat}{{\frac\partial{\partial t}}}&#10;\newcommand{\deltax}{{\frac\partial{\partial x}}}&#10;\newcommand{\fluxdensity}[1]&#10;          {{\varphi(\bvec r, E{#1},\bvecunit\Omega{#1}, t)}}&#10;&#10;\begin{equation}&#10;\begin{split}&#10;\deltat n(\bvec r,E,\bvecunit\Omega, t)=&amp;\\&#10;\frac1v\deltat\fluxdensity{} =&amp; -\Sigma_t(\bvec r, E)\fluxdensity{}-\bvecunit\Omega\cdot\bvec\nabla\fluxdensity{} + \\&#10;&amp;+\int_0^\infty dE'\int_{4\pi}d^2\bvecunit\Omega'\ \Sigma_s&#10;(E'\rightarrow E,\bvec\Omega'\rightarrow\Omega)\fluxdensity{'} + \\&#10;&amp;+\frac{\chi(E)}{4\pi}\int_0^\infty dE'\int_{4\pi}d^2\bvecunit\Omega'\ \nu(E') \Sigma_f(E')\fluxdensity{'}+\\&#10;&amp;+s(\bvec r,E,\bvecunit\Omega, t)&#10;\end{split}&#10;\label{eq:transport}&#10;\end{equation}&#10;&#10;&#10;\end{document}"/>
  <p:tag name="IGUANATEXSIZE" val="32"/>
  <p:tag name="IGUANATEXCURSOR" val="53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92.7729"/>
  <p:tag name="ORIGINALWIDTH" val="719.3802"/>
  <p:tag name="LATEXADDIN" val="\documentclass{article}&#10;\usepackage{amsmath}&#10;\pagestyle{empty}&#10;\begin{document}&#10;&#10;&#10;\begin{equation}&#10;k\equiv\frac{\mathrm{rate\ of\ neutron\ production\ in\ reactor}}{\mathrm{rate\ of\ neutron\ loss\ in\ reactor}}&#10;\equiv\frac{P(t)}{L(t)}.&#10;\end{equation}&#10;criticality is now given by:&#10;\begin{eqnarray}&#10;k&lt;1 &amp;\ &amp; \mathrm{subcritical}\\&#10;k=1 &amp;\ &amp; \mathrm{critical}\\&#10;k&gt;1 &amp;\ &amp; \mathrm{supercritical}&#10;\end{eqnarray}&#10;&#10;\end{document}"/>
  <p:tag name="IGUANATEXSIZE" val="24"/>
  <p:tag name="IGUANATEXCURSOR" val="40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79.25"/>
  <p:tag name="ORIGINALWIDTH" val="2993.25"/>
  <p:tag name="LATEXADDIN" val="\documentclass{article}&#10;\usepackage{amsmath}&#10;\pagestyle{empty}&#10;\begin{document}&#10;\parskip 0pt&#10;True multiplication constant&#10;&#10;$$&#10;k_\mathrm{ dyn} = \frac{R_\mathrm{ prod}}{R_\mathrm{ lost}}=\frac{\Delta N_\mathrm{ prod}/\Delta T}{\Delta N_\mathrm{ lost}/\Delta T}=\frac{\bar N_\mathrm{ prod}}{\bar N_\mathrm{ lost}}&#10;$$&#10;&#10;Whereas the generational $k$ is given by&#10;&#10;$$&#10;k_\mathrm{gen}=\frac {N(\mathrm{generation\ }i+1)}{N(\mathrm{generation\ }i)}&#10;$$&#10;&#10;They are identical for $k=1$.&#10;&#10;\end{document}"/>
  <p:tag name="IGUANATEXSIZE" val="32"/>
  <p:tag name="IGUANATEXCURSOR" val="40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7512</TotalTime>
  <Words>776</Words>
  <Application>Microsoft Office PowerPoint</Application>
  <PresentationFormat>On-screen Show (4:3)</PresentationFormat>
  <Paragraphs>215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Adaptation of GEANT-4 to Criticality Calculations for Nuclear Reactors  ENSAR2 workshop: GEANT4 in nuclear physics 2018</vt:lpstr>
      <vt:lpstr>The Stage: McMaster</vt:lpstr>
      <vt:lpstr>Analyzing Nuclear Reactors</vt:lpstr>
      <vt:lpstr>Steady State</vt:lpstr>
      <vt:lpstr>Kinetics</vt:lpstr>
      <vt:lpstr>Numerical Methods</vt:lpstr>
      <vt:lpstr>Monte Carlo</vt:lpstr>
      <vt:lpstr>Monte Carlo Codes</vt:lpstr>
      <vt:lpstr>MCNP</vt:lpstr>
      <vt:lpstr>Geant4 (G4-STORK)</vt:lpstr>
      <vt:lpstr>Show and Tell</vt:lpstr>
      <vt:lpstr>Benchmarking with  Transport Code</vt:lpstr>
      <vt:lpstr>Compare to DRAGON</vt:lpstr>
      <vt:lpstr>Simple Comparison to MCNP</vt:lpstr>
      <vt:lpstr>keff</vt:lpstr>
      <vt:lpstr>keff</vt:lpstr>
      <vt:lpstr>Time Evolution</vt:lpstr>
      <vt:lpstr>Validation with Reactor</vt:lpstr>
      <vt:lpstr>Transient</vt:lpstr>
      <vt:lpstr>Delayed Neutrons</vt:lpstr>
      <vt:lpstr>Detailed Benchmark with MCNP</vt:lpstr>
      <vt:lpstr>G4-STORK-MCNP for SCWR</vt:lpstr>
      <vt:lpstr>Apples-to-Apples</vt:lpstr>
      <vt:lpstr>Summary</vt:lpstr>
    </vt:vector>
  </TitlesOfParts>
  <Company>McMaster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BEYOND CARBON Discussions on the Future of Nuclear Energy</dc:title>
  <dc:creator>David Novog</dc:creator>
  <cp:lastModifiedBy>Adriaan</cp:lastModifiedBy>
  <cp:revision>179</cp:revision>
  <cp:lastPrinted>2013-06-03T11:34:58Z</cp:lastPrinted>
  <dcterms:created xsi:type="dcterms:W3CDTF">2007-03-04T19:56:54Z</dcterms:created>
  <dcterms:modified xsi:type="dcterms:W3CDTF">2019-04-24T23:25:16Z</dcterms:modified>
</cp:coreProperties>
</file>