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handoutMasterIdLst>
    <p:handoutMasterId r:id="rId12"/>
  </p:handoutMasterIdLst>
  <p:sldIdLst>
    <p:sldId id="291" r:id="rId2"/>
    <p:sldId id="313" r:id="rId3"/>
    <p:sldId id="319" r:id="rId4"/>
    <p:sldId id="321" r:id="rId5"/>
    <p:sldId id="310" r:id="rId6"/>
    <p:sldId id="314" r:id="rId7"/>
    <p:sldId id="320" r:id="rId8"/>
    <p:sldId id="322" r:id="rId9"/>
    <p:sldId id="296" r:id="rId1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32FF"/>
    <a:srgbClr val="CBCCCB"/>
    <a:srgbClr val="59DD43"/>
    <a:srgbClr val="00FFFF"/>
    <a:srgbClr val="CC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26"/>
    <p:restoredTop sz="94675"/>
  </p:normalViewPr>
  <p:slideViewPr>
    <p:cSldViewPr>
      <p:cViewPr varScale="1">
        <p:scale>
          <a:sx n="85" d="100"/>
          <a:sy n="85" d="100"/>
        </p:scale>
        <p:origin x="2024" y="168"/>
      </p:cViewPr>
      <p:guideLst>
        <p:guide orient="horz" pos="2160"/>
        <p:guide pos="2880"/>
      </p:guideLst>
    </p:cSldViewPr>
  </p:slideViewPr>
  <p:notesTextViewPr>
    <p:cViewPr>
      <p:scale>
        <a:sx n="1" d="1"/>
        <a:sy n="1" d="1"/>
      </p:scale>
      <p:origin x="0" y="0"/>
    </p:cViewPr>
  </p:notesTextViewPr>
  <p:notesViewPr>
    <p:cSldViewPr>
      <p:cViewPr varScale="1">
        <p:scale>
          <a:sx n="73" d="100"/>
          <a:sy n="73" d="100"/>
        </p:scale>
        <p:origin x="-346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E689E7D-AD26-425E-9DCE-96DC2D22BB27}" type="datetimeFigureOut">
              <a:rPr lang="es-ES"/>
              <a:pPr>
                <a:defRPr/>
              </a:pPr>
              <a:t>26/4/19</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AA6938E6-4B3F-4506-B082-306ADB294B2B}" type="slidenum">
              <a:rPr lang="es-ES"/>
              <a:pPr>
                <a:defRPr/>
              </a:pPr>
              <a:t>‹Nº›</a:t>
            </a:fld>
            <a:endParaRPr lang="es-ES"/>
          </a:p>
        </p:txBody>
      </p:sp>
    </p:spTree>
    <p:extLst>
      <p:ext uri="{BB962C8B-B14F-4D97-AF65-F5344CB8AC3E}">
        <p14:creationId xmlns:p14="http://schemas.microsoft.com/office/powerpoint/2010/main" val="268761689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0F2F86-9B33-4E8B-B0CB-7F0A449E0493}" type="datetimeFigureOut">
              <a:rPr lang="en-US" smtClean="0"/>
              <a:t>4/26/19</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0CC9C04-A746-49B0-B039-550442EDCE21}" type="slidenum">
              <a:rPr lang="en-US" smtClean="0"/>
              <a:t>‹Nº›</a:t>
            </a:fld>
            <a:endParaRPr lang="en-US"/>
          </a:p>
        </p:txBody>
      </p:sp>
    </p:spTree>
    <p:extLst>
      <p:ext uri="{BB962C8B-B14F-4D97-AF65-F5344CB8AC3E}">
        <p14:creationId xmlns:p14="http://schemas.microsoft.com/office/powerpoint/2010/main" val="15960610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n-US" noProof="0" dirty="0" err="1"/>
              <a:t>Haga</a:t>
            </a:r>
            <a:r>
              <a:rPr lang="en-US" noProof="0" dirty="0"/>
              <a:t> </a:t>
            </a:r>
            <a:r>
              <a:rPr lang="en-US" noProof="0" dirty="0" err="1"/>
              <a:t>clic</a:t>
            </a:r>
            <a:r>
              <a:rPr lang="en-US" noProof="0" dirty="0"/>
              <a:t> </a:t>
            </a:r>
            <a:r>
              <a:rPr lang="en-US" noProof="0" dirty="0" err="1"/>
              <a:t>para</a:t>
            </a:r>
            <a:r>
              <a:rPr lang="en-US" noProof="0" dirty="0"/>
              <a:t> </a:t>
            </a:r>
            <a:r>
              <a:rPr lang="en-US" noProof="0" dirty="0" err="1"/>
              <a:t>modificar</a:t>
            </a:r>
            <a:r>
              <a:rPr lang="en-US" noProof="0" dirty="0"/>
              <a:t> el </a:t>
            </a:r>
            <a:r>
              <a:rPr lang="en-US" noProof="0" dirty="0" err="1"/>
              <a:t>estilo</a:t>
            </a:r>
            <a:r>
              <a:rPr lang="en-US" noProof="0" dirty="0"/>
              <a:t> de </a:t>
            </a:r>
            <a:r>
              <a:rPr lang="en-US" noProof="0" dirty="0" err="1"/>
              <a:t>título</a:t>
            </a:r>
            <a:r>
              <a:rPr lang="en-US" noProof="0" dirty="0"/>
              <a:t> del </a:t>
            </a:r>
            <a:r>
              <a:rPr lang="en-US" noProof="0" dirty="0" err="1"/>
              <a:t>patrón</a:t>
            </a:r>
            <a:endParaRPr lang="en-US" noProof="0" dirty="0"/>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noProof="0" dirty="0" err="1"/>
              <a:t>Haga</a:t>
            </a:r>
            <a:r>
              <a:rPr lang="en-US" noProof="0" dirty="0"/>
              <a:t> </a:t>
            </a:r>
            <a:r>
              <a:rPr lang="en-US" noProof="0" dirty="0" err="1"/>
              <a:t>clic</a:t>
            </a:r>
            <a:r>
              <a:rPr lang="en-US" noProof="0" dirty="0"/>
              <a:t> </a:t>
            </a:r>
            <a:r>
              <a:rPr lang="en-US" noProof="0" dirty="0" err="1"/>
              <a:t>para</a:t>
            </a:r>
            <a:r>
              <a:rPr lang="en-US" noProof="0" dirty="0"/>
              <a:t> </a:t>
            </a:r>
            <a:r>
              <a:rPr lang="en-US" noProof="0" dirty="0" err="1"/>
              <a:t>modificar</a:t>
            </a:r>
            <a:r>
              <a:rPr lang="en-US" noProof="0" dirty="0"/>
              <a:t> el </a:t>
            </a:r>
            <a:r>
              <a:rPr lang="en-US" noProof="0" dirty="0" err="1"/>
              <a:t>estilo</a:t>
            </a:r>
            <a:r>
              <a:rPr lang="en-US" noProof="0" dirty="0"/>
              <a:t> de </a:t>
            </a:r>
            <a:r>
              <a:rPr lang="en-US" noProof="0" dirty="0" err="1"/>
              <a:t>subtítulo</a:t>
            </a:r>
            <a:r>
              <a:rPr lang="en-US" noProof="0" dirty="0"/>
              <a:t> del </a:t>
            </a:r>
            <a:r>
              <a:rPr lang="en-US" noProof="0" dirty="0" err="1"/>
              <a:t>patrón</a:t>
            </a:r>
            <a:endParaRPr lang="en-US" noProof="0" dirty="0"/>
          </a:p>
        </p:txBody>
      </p:sp>
      <p:sp>
        <p:nvSpPr>
          <p:cNvPr id="4" name="3 Marcador de fecha"/>
          <p:cNvSpPr>
            <a:spLocks noGrp="1"/>
          </p:cNvSpPr>
          <p:nvPr>
            <p:ph type="dt" sz="half" idx="10"/>
          </p:nvPr>
        </p:nvSpPr>
        <p:spPr/>
        <p:txBody>
          <a:bodyPr/>
          <a:lstStyle>
            <a:lvl1pPr>
              <a:defRPr/>
            </a:lvl1pPr>
          </a:lstStyle>
          <a:p>
            <a:pPr>
              <a:defRPr/>
            </a:pPr>
            <a:fld id="{EBAEFC6D-2185-4AF9-BBE2-B3F28881D9D2}" type="datetime1">
              <a:rPr lang="es-ES" smtClean="0"/>
              <a:t>26/4/19</a:t>
            </a:fld>
            <a:endParaRPr lang="es-ES"/>
          </a:p>
        </p:txBody>
      </p:sp>
    </p:spTree>
    <p:extLst>
      <p:ext uri="{BB962C8B-B14F-4D97-AF65-F5344CB8AC3E}">
        <p14:creationId xmlns:p14="http://schemas.microsoft.com/office/powerpoint/2010/main" val="1494982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pPr>
              <a:defRPr/>
            </a:pPr>
            <a:fld id="{FE1B0C43-ACE9-46F9-ABE0-EEEEA6CC434B}" type="datetime1">
              <a:rPr lang="es-ES" smtClean="0"/>
              <a:t>26/4/19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AA80295-6251-4548-AA01-E34688612EBF}" type="slidenum">
              <a:rPr lang="es-ES"/>
              <a:pPr>
                <a:defRPr/>
              </a:pPr>
              <a:t>‹Nº›</a:t>
            </a:fld>
            <a:endParaRPr lang="es-ES" dirty="0"/>
          </a:p>
        </p:txBody>
      </p:sp>
    </p:spTree>
    <p:extLst>
      <p:ext uri="{BB962C8B-B14F-4D97-AF65-F5344CB8AC3E}">
        <p14:creationId xmlns:p14="http://schemas.microsoft.com/office/powerpoint/2010/main" val="2011057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dirty="0"/>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pPr>
              <a:defRPr/>
            </a:pPr>
            <a:fld id="{0AF04382-9A2F-46A2-B65D-48AB2FC119E0}" type="datetime1">
              <a:rPr lang="es-ES" smtClean="0"/>
              <a:t>26/4/19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9C42B40F-67C8-4C09-87D2-3EEE5FBAAD25}" type="slidenum">
              <a:rPr lang="es-ES"/>
              <a:pPr>
                <a:defRPr/>
              </a:pPr>
              <a:t>‹Nº›</a:t>
            </a:fld>
            <a:endParaRPr lang="es-ES" dirty="0"/>
          </a:p>
        </p:txBody>
      </p:sp>
    </p:spTree>
    <p:extLst>
      <p:ext uri="{BB962C8B-B14F-4D97-AF65-F5344CB8AC3E}">
        <p14:creationId xmlns:p14="http://schemas.microsoft.com/office/powerpoint/2010/main" val="3145357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67544" y="116632"/>
            <a:ext cx="8229600" cy="504056"/>
          </a:xfrm>
        </p:spPr>
        <p:txBody>
          <a:bodyPr>
            <a:noAutofit/>
          </a:bodyPr>
          <a:lstStyle>
            <a:lvl1pPr>
              <a:defRPr sz="2000" b="1">
                <a:solidFill>
                  <a:srgbClr val="FF0000"/>
                </a:solidFill>
              </a:defRPr>
            </a:lvl1pPr>
          </a:lstStyle>
          <a:p>
            <a:r>
              <a:rPr lang="en-US" noProof="0" dirty="0" err="1"/>
              <a:t>Haga</a:t>
            </a:r>
            <a:r>
              <a:rPr lang="en-US" noProof="0" dirty="0"/>
              <a:t> </a:t>
            </a:r>
            <a:r>
              <a:rPr lang="en-US" noProof="0" dirty="0" err="1"/>
              <a:t>clic</a:t>
            </a:r>
            <a:r>
              <a:rPr lang="en-US" noProof="0" dirty="0"/>
              <a:t> </a:t>
            </a:r>
            <a:r>
              <a:rPr lang="en-US" noProof="0" dirty="0" err="1"/>
              <a:t>para</a:t>
            </a:r>
            <a:r>
              <a:rPr lang="en-US" noProof="0" dirty="0"/>
              <a:t> </a:t>
            </a:r>
            <a:r>
              <a:rPr lang="en-US" noProof="0" dirty="0" err="1"/>
              <a:t>modificar</a:t>
            </a:r>
            <a:r>
              <a:rPr lang="en-US" noProof="0" dirty="0"/>
              <a:t> el </a:t>
            </a:r>
            <a:r>
              <a:rPr lang="en-US" noProof="0" dirty="0" err="1"/>
              <a:t>estilo</a:t>
            </a:r>
            <a:r>
              <a:rPr lang="en-US" noProof="0" dirty="0"/>
              <a:t> de </a:t>
            </a:r>
            <a:r>
              <a:rPr lang="en-US" noProof="0" dirty="0" err="1"/>
              <a:t>título</a:t>
            </a:r>
            <a:r>
              <a:rPr lang="en-US" noProof="0" dirty="0"/>
              <a:t> del </a:t>
            </a:r>
            <a:r>
              <a:rPr lang="en-US" noProof="0" dirty="0" err="1"/>
              <a:t>patrón</a:t>
            </a:r>
            <a:endParaRPr lang="en-US" noProof="0" dirty="0"/>
          </a:p>
        </p:txBody>
      </p:sp>
      <p:sp>
        <p:nvSpPr>
          <p:cNvPr id="3" name="2 Marcador de contenido"/>
          <p:cNvSpPr>
            <a:spLocks noGrp="1"/>
          </p:cNvSpPr>
          <p:nvPr>
            <p:ph idx="1"/>
          </p:nvPr>
        </p:nvSpPr>
        <p:spPr/>
        <p:txBody>
          <a:bodyPr/>
          <a:lstStyle/>
          <a:p>
            <a:pPr lvl="0"/>
            <a:r>
              <a:rPr lang="en-US" noProof="0" dirty="0" err="1"/>
              <a:t>Haga</a:t>
            </a:r>
            <a:r>
              <a:rPr lang="en-US" noProof="0" dirty="0"/>
              <a:t> </a:t>
            </a:r>
            <a:r>
              <a:rPr lang="en-US" noProof="0" dirty="0" err="1"/>
              <a:t>clic</a:t>
            </a:r>
            <a:r>
              <a:rPr lang="en-US" noProof="0" dirty="0"/>
              <a:t> </a:t>
            </a:r>
            <a:r>
              <a:rPr lang="en-US" noProof="0" dirty="0" err="1"/>
              <a:t>para</a:t>
            </a:r>
            <a:r>
              <a:rPr lang="en-US" noProof="0" dirty="0"/>
              <a:t> </a:t>
            </a:r>
            <a:r>
              <a:rPr lang="en-US" noProof="0" dirty="0" err="1"/>
              <a:t>modificar</a:t>
            </a:r>
            <a:r>
              <a:rPr lang="en-US" noProof="0" dirty="0"/>
              <a:t> el </a:t>
            </a:r>
            <a:r>
              <a:rPr lang="en-US" noProof="0" dirty="0" err="1"/>
              <a:t>estilo</a:t>
            </a:r>
            <a:r>
              <a:rPr lang="en-US" noProof="0" dirty="0"/>
              <a:t> de </a:t>
            </a:r>
            <a:r>
              <a:rPr lang="en-US" noProof="0" dirty="0" err="1"/>
              <a:t>texto</a:t>
            </a:r>
            <a:r>
              <a:rPr lang="en-US" noProof="0" dirty="0"/>
              <a:t> del </a:t>
            </a:r>
            <a:r>
              <a:rPr lang="en-US" noProof="0" dirty="0" err="1"/>
              <a:t>patrón</a:t>
            </a:r>
            <a:endParaRPr lang="en-US" noProof="0" dirty="0"/>
          </a:p>
          <a:p>
            <a:pPr lvl="1"/>
            <a:r>
              <a:rPr lang="en-US" noProof="0" dirty="0"/>
              <a:t>Segundo </a:t>
            </a:r>
            <a:r>
              <a:rPr lang="en-US" noProof="0" dirty="0" err="1"/>
              <a:t>nivel</a:t>
            </a:r>
            <a:endParaRPr lang="en-US" noProof="0" dirty="0"/>
          </a:p>
          <a:p>
            <a:pPr lvl="2"/>
            <a:r>
              <a:rPr lang="en-US" noProof="0" dirty="0" err="1"/>
              <a:t>Tercer</a:t>
            </a:r>
            <a:r>
              <a:rPr lang="en-US" noProof="0" dirty="0"/>
              <a:t> </a:t>
            </a:r>
            <a:r>
              <a:rPr lang="en-US" noProof="0" dirty="0" err="1"/>
              <a:t>nivel</a:t>
            </a:r>
            <a:endParaRPr lang="en-US" noProof="0" dirty="0"/>
          </a:p>
          <a:p>
            <a:pPr lvl="3"/>
            <a:r>
              <a:rPr lang="en-US" noProof="0" dirty="0"/>
              <a:t>Cuarto </a:t>
            </a:r>
            <a:r>
              <a:rPr lang="en-US" noProof="0" dirty="0" err="1"/>
              <a:t>nivel</a:t>
            </a:r>
            <a:endParaRPr lang="en-US" noProof="0" dirty="0"/>
          </a:p>
          <a:p>
            <a:pPr lvl="4"/>
            <a:r>
              <a:rPr lang="en-US" noProof="0" dirty="0" err="1"/>
              <a:t>Quinto</a:t>
            </a:r>
            <a:r>
              <a:rPr lang="en-US" noProof="0" dirty="0"/>
              <a:t> </a:t>
            </a:r>
            <a:r>
              <a:rPr lang="en-US" noProof="0" dirty="0" err="1"/>
              <a:t>nivel</a:t>
            </a:r>
            <a:endParaRPr lang="en-US" noProof="0" dirty="0"/>
          </a:p>
        </p:txBody>
      </p:sp>
      <p:sp>
        <p:nvSpPr>
          <p:cNvPr id="4" name="3 Marcador de fecha"/>
          <p:cNvSpPr>
            <a:spLocks noGrp="1"/>
          </p:cNvSpPr>
          <p:nvPr>
            <p:ph type="dt" sz="half" idx="10"/>
          </p:nvPr>
        </p:nvSpPr>
        <p:spPr/>
        <p:txBody>
          <a:bodyPr/>
          <a:lstStyle>
            <a:lvl1pPr>
              <a:defRPr/>
            </a:lvl1pPr>
          </a:lstStyle>
          <a:p>
            <a:pPr>
              <a:defRPr/>
            </a:pPr>
            <a:fld id="{15A95609-12F0-4B6A-A906-CD9946A8B2B6}" type="datetime1">
              <a:rPr lang="es-ES" smtClean="0"/>
              <a:t>26/4/19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D7339AF1-DEE1-4481-A789-20416EC0D3FA}" type="slidenum">
              <a:rPr lang="es-ES"/>
              <a:pPr>
                <a:defRPr/>
              </a:pPr>
              <a:t>‹Nº›</a:t>
            </a:fld>
            <a:endParaRPr lang="es-ES" dirty="0"/>
          </a:p>
        </p:txBody>
      </p:sp>
    </p:spTree>
    <p:extLst>
      <p:ext uri="{BB962C8B-B14F-4D97-AF65-F5344CB8AC3E}">
        <p14:creationId xmlns:p14="http://schemas.microsoft.com/office/powerpoint/2010/main" val="13543970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n-US" noProof="0" dirty="0" err="1"/>
              <a:t>Haga</a:t>
            </a:r>
            <a:r>
              <a:rPr lang="en-US" noProof="0" dirty="0"/>
              <a:t> </a:t>
            </a:r>
            <a:r>
              <a:rPr lang="en-US" noProof="0" dirty="0" err="1"/>
              <a:t>clic</a:t>
            </a:r>
            <a:r>
              <a:rPr lang="en-US" noProof="0" dirty="0"/>
              <a:t> </a:t>
            </a:r>
            <a:r>
              <a:rPr lang="en-US" noProof="0" dirty="0" err="1"/>
              <a:t>para</a:t>
            </a:r>
            <a:r>
              <a:rPr lang="en-US" noProof="0" dirty="0"/>
              <a:t> </a:t>
            </a:r>
            <a:r>
              <a:rPr lang="en-US" noProof="0" dirty="0" err="1"/>
              <a:t>modificar</a:t>
            </a:r>
            <a:r>
              <a:rPr lang="en-US" noProof="0" dirty="0"/>
              <a:t> el </a:t>
            </a:r>
            <a:r>
              <a:rPr lang="en-US" noProof="0" dirty="0" err="1"/>
              <a:t>estilo</a:t>
            </a:r>
            <a:r>
              <a:rPr lang="en-US" noProof="0" dirty="0"/>
              <a:t> de </a:t>
            </a:r>
            <a:r>
              <a:rPr lang="en-US" noProof="0" dirty="0" err="1"/>
              <a:t>título</a:t>
            </a:r>
            <a:r>
              <a:rPr lang="en-US" noProof="0" dirty="0"/>
              <a:t> del </a:t>
            </a:r>
            <a:r>
              <a:rPr lang="en-US" noProof="0" dirty="0" err="1"/>
              <a:t>patrón</a:t>
            </a:r>
            <a:endParaRPr lang="en-US" noProof="0" dirty="0"/>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675296FB-E804-40E9-8991-CBCC6B6660E5}" type="datetime1">
              <a:rPr lang="es-ES" smtClean="0"/>
              <a:t>26/4/19</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2053F4CC-8957-40EE-9540-17C600E33760}" type="slidenum">
              <a:rPr lang="es-ES"/>
              <a:pPr>
                <a:defRPr/>
              </a:pPr>
              <a:t>‹Nº›</a:t>
            </a:fld>
            <a:endParaRPr lang="es-ES" dirty="0"/>
          </a:p>
        </p:txBody>
      </p:sp>
    </p:spTree>
    <p:extLst>
      <p:ext uri="{BB962C8B-B14F-4D97-AF65-F5344CB8AC3E}">
        <p14:creationId xmlns:p14="http://schemas.microsoft.com/office/powerpoint/2010/main" val="529479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n-US" noProof="0" dirty="0" err="1"/>
              <a:t>Haga</a:t>
            </a:r>
            <a:r>
              <a:rPr lang="en-US" noProof="0" dirty="0"/>
              <a:t> </a:t>
            </a:r>
            <a:r>
              <a:rPr lang="en-US" noProof="0" dirty="0" err="1"/>
              <a:t>clic</a:t>
            </a:r>
            <a:r>
              <a:rPr lang="en-US" noProof="0" dirty="0"/>
              <a:t> </a:t>
            </a:r>
            <a:r>
              <a:rPr lang="en-US" noProof="0" dirty="0" err="1"/>
              <a:t>para</a:t>
            </a:r>
            <a:r>
              <a:rPr lang="en-US" noProof="0" dirty="0"/>
              <a:t> </a:t>
            </a:r>
            <a:r>
              <a:rPr lang="en-US" noProof="0" dirty="0" err="1"/>
              <a:t>modificar</a:t>
            </a:r>
            <a:r>
              <a:rPr lang="en-US" noProof="0" dirty="0"/>
              <a:t> el </a:t>
            </a:r>
            <a:r>
              <a:rPr lang="en-US" noProof="0" dirty="0" err="1"/>
              <a:t>estilo</a:t>
            </a:r>
            <a:r>
              <a:rPr lang="en-US" noProof="0" dirty="0"/>
              <a:t> de </a:t>
            </a:r>
            <a:r>
              <a:rPr lang="en-US" noProof="0" dirty="0" err="1"/>
              <a:t>título</a:t>
            </a:r>
            <a:r>
              <a:rPr lang="en-US" noProof="0" dirty="0"/>
              <a:t> del </a:t>
            </a:r>
            <a:r>
              <a:rPr lang="en-US" noProof="0" dirty="0" err="1"/>
              <a:t>patrón</a:t>
            </a:r>
            <a:endParaRPr lang="en-US" noProof="0" dirty="0"/>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3 Marcador de fecha"/>
          <p:cNvSpPr>
            <a:spLocks noGrp="1"/>
          </p:cNvSpPr>
          <p:nvPr>
            <p:ph type="dt" sz="half" idx="10"/>
          </p:nvPr>
        </p:nvSpPr>
        <p:spPr/>
        <p:txBody>
          <a:bodyPr/>
          <a:lstStyle>
            <a:lvl1pPr>
              <a:defRPr/>
            </a:lvl1pPr>
          </a:lstStyle>
          <a:p>
            <a:pPr>
              <a:defRPr/>
            </a:pPr>
            <a:fld id="{98639B33-9D01-4ABB-BCAF-B97103167681}" type="datetime1">
              <a:rPr lang="es-ES" smtClean="0"/>
              <a:t>26/4/19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913A4D1D-6250-45E0-A420-EC7D4FFB1EC0}" type="slidenum">
              <a:rPr lang="es-ES"/>
              <a:pPr>
                <a:defRPr/>
              </a:pPr>
              <a:t>‹Nº›</a:t>
            </a:fld>
            <a:endParaRPr lang="es-ES" dirty="0"/>
          </a:p>
        </p:txBody>
      </p:sp>
    </p:spTree>
    <p:extLst>
      <p:ext uri="{BB962C8B-B14F-4D97-AF65-F5344CB8AC3E}">
        <p14:creationId xmlns:p14="http://schemas.microsoft.com/office/powerpoint/2010/main" val="2117956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3 Marcador de fecha"/>
          <p:cNvSpPr>
            <a:spLocks noGrp="1"/>
          </p:cNvSpPr>
          <p:nvPr>
            <p:ph type="dt" sz="half" idx="10"/>
          </p:nvPr>
        </p:nvSpPr>
        <p:spPr/>
        <p:txBody>
          <a:bodyPr/>
          <a:lstStyle>
            <a:lvl1pPr>
              <a:defRPr/>
            </a:lvl1pPr>
          </a:lstStyle>
          <a:p>
            <a:pPr>
              <a:defRPr/>
            </a:pPr>
            <a:fld id="{52C1B71C-8ACA-4E56-973D-768CDBA9AF10}" type="datetime1">
              <a:rPr lang="es-ES" smtClean="0"/>
              <a:t>26/4/19</a:t>
            </a:fld>
            <a:endParaRPr lang="es-ES"/>
          </a:p>
        </p:txBody>
      </p:sp>
      <p:sp>
        <p:nvSpPr>
          <p:cNvPr id="8" name="4 Marcador de pie de página"/>
          <p:cNvSpPr>
            <a:spLocks noGrp="1"/>
          </p:cNvSpPr>
          <p:nvPr>
            <p:ph type="ftr" sz="quarter" idx="11"/>
          </p:nvPr>
        </p:nvSpPr>
        <p:spPr/>
        <p:txBody>
          <a:bodyPr/>
          <a:lstStyle>
            <a:lvl1pPr>
              <a:defRPr/>
            </a:lvl1pPr>
          </a:lstStyle>
          <a:p>
            <a:pPr>
              <a:defRPr/>
            </a:pPr>
            <a:endParaRPr lang="es-ES"/>
          </a:p>
        </p:txBody>
      </p:sp>
      <p:sp>
        <p:nvSpPr>
          <p:cNvPr id="9" name="5 Marcador de número de diapositiva"/>
          <p:cNvSpPr>
            <a:spLocks noGrp="1"/>
          </p:cNvSpPr>
          <p:nvPr>
            <p:ph type="sldNum" sz="quarter" idx="12"/>
          </p:nvPr>
        </p:nvSpPr>
        <p:spPr/>
        <p:txBody>
          <a:bodyPr/>
          <a:lstStyle>
            <a:lvl1pPr>
              <a:defRPr/>
            </a:lvl1pPr>
          </a:lstStyle>
          <a:p>
            <a:pPr>
              <a:defRPr/>
            </a:pPr>
            <a:fld id="{D523FB52-8DE9-47C3-95FE-E0BF9528E744}" type="slidenum">
              <a:rPr lang="es-ES"/>
              <a:pPr>
                <a:defRPr/>
              </a:pPr>
              <a:t>‹Nº›</a:t>
            </a:fld>
            <a:endParaRPr lang="es-ES" dirty="0"/>
          </a:p>
        </p:txBody>
      </p:sp>
    </p:spTree>
    <p:extLst>
      <p:ext uri="{BB962C8B-B14F-4D97-AF65-F5344CB8AC3E}">
        <p14:creationId xmlns:p14="http://schemas.microsoft.com/office/powerpoint/2010/main" val="27635095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3 Marcador de fecha"/>
          <p:cNvSpPr>
            <a:spLocks noGrp="1"/>
          </p:cNvSpPr>
          <p:nvPr>
            <p:ph type="dt" sz="half" idx="10"/>
          </p:nvPr>
        </p:nvSpPr>
        <p:spPr/>
        <p:txBody>
          <a:bodyPr/>
          <a:lstStyle>
            <a:lvl1pPr>
              <a:defRPr/>
            </a:lvl1pPr>
          </a:lstStyle>
          <a:p>
            <a:pPr>
              <a:defRPr/>
            </a:pPr>
            <a:fld id="{ABBE9EB8-02D6-4D80-9B67-16A3D363B7C0}" type="datetime1">
              <a:rPr lang="es-ES" smtClean="0"/>
              <a:t>26/4/19</a:t>
            </a:fld>
            <a:endParaRPr lang="es-ES"/>
          </a:p>
        </p:txBody>
      </p:sp>
      <p:sp>
        <p:nvSpPr>
          <p:cNvPr id="4" name="4 Marcador de pie de página"/>
          <p:cNvSpPr>
            <a:spLocks noGrp="1"/>
          </p:cNvSpPr>
          <p:nvPr>
            <p:ph type="ftr" sz="quarter" idx="11"/>
          </p:nvPr>
        </p:nvSpPr>
        <p:spPr/>
        <p:txBody>
          <a:bodyPr/>
          <a:lstStyle>
            <a:lvl1pPr>
              <a:defRPr/>
            </a:lvl1pPr>
          </a:lstStyle>
          <a:p>
            <a:pPr>
              <a:defRPr/>
            </a:pPr>
            <a:endParaRPr lang="es-ES"/>
          </a:p>
        </p:txBody>
      </p:sp>
      <p:sp>
        <p:nvSpPr>
          <p:cNvPr id="5" name="5 Marcador de número de diapositiva"/>
          <p:cNvSpPr>
            <a:spLocks noGrp="1"/>
          </p:cNvSpPr>
          <p:nvPr>
            <p:ph type="sldNum" sz="quarter" idx="12"/>
          </p:nvPr>
        </p:nvSpPr>
        <p:spPr/>
        <p:txBody>
          <a:bodyPr/>
          <a:lstStyle>
            <a:lvl1pPr>
              <a:defRPr/>
            </a:lvl1pPr>
          </a:lstStyle>
          <a:p>
            <a:pPr>
              <a:defRPr/>
            </a:pPr>
            <a:fld id="{E7D20737-88A3-4E8F-9689-00E0241E4278}" type="slidenum">
              <a:rPr lang="es-ES"/>
              <a:pPr>
                <a:defRPr/>
              </a:pPr>
              <a:t>‹Nº›</a:t>
            </a:fld>
            <a:endParaRPr lang="es-ES" dirty="0"/>
          </a:p>
        </p:txBody>
      </p:sp>
    </p:spTree>
    <p:extLst>
      <p:ext uri="{BB962C8B-B14F-4D97-AF65-F5344CB8AC3E}">
        <p14:creationId xmlns:p14="http://schemas.microsoft.com/office/powerpoint/2010/main" val="2565950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147293D-A9CE-47A3-9E69-9AAA011DFE76}" type="datetime1">
              <a:rPr lang="es-ES" smtClean="0"/>
              <a:t>26/4/19</a:t>
            </a:fld>
            <a:endParaRPr lang="es-ES"/>
          </a:p>
        </p:txBody>
      </p:sp>
      <p:sp>
        <p:nvSpPr>
          <p:cNvPr id="3" name="4 Marcador de pie de página"/>
          <p:cNvSpPr>
            <a:spLocks noGrp="1"/>
          </p:cNvSpPr>
          <p:nvPr>
            <p:ph type="ftr" sz="quarter" idx="11"/>
          </p:nvPr>
        </p:nvSpPr>
        <p:spPr/>
        <p:txBody>
          <a:bodyPr/>
          <a:lstStyle>
            <a:lvl1pPr>
              <a:defRPr/>
            </a:lvl1pPr>
          </a:lstStyle>
          <a:p>
            <a:pPr>
              <a:defRPr/>
            </a:pPr>
            <a:endParaRPr lang="es-ES"/>
          </a:p>
        </p:txBody>
      </p:sp>
      <p:sp>
        <p:nvSpPr>
          <p:cNvPr id="4" name="5 Marcador de número de diapositiva"/>
          <p:cNvSpPr>
            <a:spLocks noGrp="1"/>
          </p:cNvSpPr>
          <p:nvPr>
            <p:ph type="sldNum" sz="quarter" idx="12"/>
          </p:nvPr>
        </p:nvSpPr>
        <p:spPr/>
        <p:txBody>
          <a:bodyPr/>
          <a:lstStyle>
            <a:lvl1pPr>
              <a:defRPr/>
            </a:lvl1pPr>
          </a:lstStyle>
          <a:p>
            <a:pPr>
              <a:defRPr/>
            </a:pPr>
            <a:fld id="{0A41BCD5-ACD3-4524-A181-0AD1F9271BB0}" type="slidenum">
              <a:rPr lang="es-ES"/>
              <a:pPr>
                <a:defRPr/>
              </a:pPr>
              <a:t>‹Nº›</a:t>
            </a:fld>
            <a:endParaRPr lang="es-ES" dirty="0"/>
          </a:p>
        </p:txBody>
      </p:sp>
    </p:spTree>
    <p:extLst>
      <p:ext uri="{BB962C8B-B14F-4D97-AF65-F5344CB8AC3E}">
        <p14:creationId xmlns:p14="http://schemas.microsoft.com/office/powerpoint/2010/main" val="882501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CDE2DB52-840E-4C95-9722-00D3155F88C2}" type="datetime1">
              <a:rPr lang="es-ES" smtClean="0"/>
              <a:t>26/4/19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02131A29-8E1D-4544-80EA-AC0F265603FE}" type="slidenum">
              <a:rPr lang="es-ES"/>
              <a:pPr>
                <a:defRPr/>
              </a:pPr>
              <a:t>‹Nº›</a:t>
            </a:fld>
            <a:endParaRPr lang="es-ES" dirty="0"/>
          </a:p>
        </p:txBody>
      </p:sp>
    </p:spTree>
    <p:extLst>
      <p:ext uri="{BB962C8B-B14F-4D97-AF65-F5344CB8AC3E}">
        <p14:creationId xmlns:p14="http://schemas.microsoft.com/office/powerpoint/2010/main" val="3417054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518EC46D-98B7-42E3-8340-89F1403DE656}" type="datetime1">
              <a:rPr lang="es-ES" smtClean="0"/>
              <a:t>26/4/19</a:t>
            </a:fld>
            <a:endParaRPr lang="es-ES"/>
          </a:p>
        </p:txBody>
      </p:sp>
      <p:sp>
        <p:nvSpPr>
          <p:cNvPr id="6" name="4 Marcador de pie de página"/>
          <p:cNvSpPr>
            <a:spLocks noGrp="1"/>
          </p:cNvSpPr>
          <p:nvPr>
            <p:ph type="ftr" sz="quarter" idx="11"/>
          </p:nvPr>
        </p:nvSpPr>
        <p:spPr/>
        <p:txBody>
          <a:bodyPr/>
          <a:lstStyle>
            <a:lvl1pPr>
              <a:defRPr/>
            </a:lvl1pPr>
          </a:lstStyle>
          <a:p>
            <a:pPr>
              <a:defRPr/>
            </a:pPr>
            <a:endParaRPr lang="es-ES"/>
          </a:p>
        </p:txBody>
      </p:sp>
      <p:sp>
        <p:nvSpPr>
          <p:cNvPr id="7" name="5 Marcador de número de diapositiva"/>
          <p:cNvSpPr>
            <a:spLocks noGrp="1"/>
          </p:cNvSpPr>
          <p:nvPr>
            <p:ph type="sldNum" sz="quarter" idx="12"/>
          </p:nvPr>
        </p:nvSpPr>
        <p:spPr/>
        <p:txBody>
          <a:bodyPr/>
          <a:lstStyle>
            <a:lvl1pPr>
              <a:defRPr/>
            </a:lvl1pPr>
          </a:lstStyle>
          <a:p>
            <a:pPr>
              <a:defRPr/>
            </a:pPr>
            <a:fld id="{3E12C373-8B47-441B-8C69-1CBB7005508C}" type="slidenum">
              <a:rPr lang="es-ES"/>
              <a:pPr>
                <a:defRPr/>
              </a:pPr>
              <a:t>‹Nº›</a:t>
            </a:fld>
            <a:endParaRPr lang="es-ES" dirty="0"/>
          </a:p>
        </p:txBody>
      </p:sp>
    </p:spTree>
    <p:extLst>
      <p:ext uri="{BB962C8B-B14F-4D97-AF65-F5344CB8AC3E}">
        <p14:creationId xmlns:p14="http://schemas.microsoft.com/office/powerpoint/2010/main" val="2639704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err="1"/>
              <a:t>Haga</a:t>
            </a:r>
            <a:r>
              <a:rPr lang="en-US" altLang="en-US" dirty="0"/>
              <a:t> </a:t>
            </a:r>
            <a:r>
              <a:rPr lang="en-US" altLang="en-US" dirty="0" err="1"/>
              <a:t>clic</a:t>
            </a:r>
            <a:r>
              <a:rPr lang="en-US" altLang="en-US" dirty="0"/>
              <a:t> para </a:t>
            </a:r>
            <a:r>
              <a:rPr lang="en-US" altLang="en-US" dirty="0" err="1"/>
              <a:t>modificar</a:t>
            </a:r>
            <a:r>
              <a:rPr lang="en-US" altLang="en-US" dirty="0"/>
              <a:t> el </a:t>
            </a:r>
            <a:r>
              <a:rPr lang="en-US" altLang="en-US" dirty="0" err="1"/>
              <a:t>estilo</a:t>
            </a:r>
            <a:r>
              <a:rPr lang="en-US" altLang="en-US" dirty="0"/>
              <a:t> de </a:t>
            </a:r>
            <a:r>
              <a:rPr lang="en-US" altLang="en-US" dirty="0" err="1"/>
              <a:t>título</a:t>
            </a:r>
            <a:r>
              <a:rPr lang="en-US" altLang="en-US" dirty="0"/>
              <a:t> del </a:t>
            </a:r>
            <a:r>
              <a:rPr lang="en-US" altLang="en-US" dirty="0" err="1"/>
              <a:t>patrón</a:t>
            </a:r>
            <a:endParaRPr lang="en-US" altLang="en-US" dirty="0"/>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Haga clic para modificar el estilo de texto del patrón</a:t>
            </a:r>
          </a:p>
          <a:p>
            <a:pPr lvl="1"/>
            <a:r>
              <a:rPr lang="en-US" altLang="en-US"/>
              <a:t>Segundo nivel</a:t>
            </a:r>
          </a:p>
          <a:p>
            <a:pPr lvl="2"/>
            <a:r>
              <a:rPr lang="en-US" altLang="en-US"/>
              <a:t>Tercer nivel</a:t>
            </a:r>
          </a:p>
          <a:p>
            <a:pPr lvl="3"/>
            <a:r>
              <a:rPr lang="en-US" altLang="en-US"/>
              <a:t>Cuarto nivel</a:t>
            </a:r>
          </a:p>
          <a:p>
            <a:pPr lvl="4"/>
            <a:r>
              <a:rPr lang="en-US" altLang="en-US"/>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68DD5C3E-35FF-4BE1-AD3D-A0671BEEA150}" type="datetime1">
              <a:rPr lang="es-ES" smtClean="0"/>
              <a:t>26/4/19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s-ES"/>
          </a:p>
        </p:txBody>
      </p:sp>
      <p:sp>
        <p:nvSpPr>
          <p:cNvPr id="6" name="5 Marcador de número de diapositiva"/>
          <p:cNvSpPr>
            <a:spLocks noGrp="1"/>
          </p:cNvSpPr>
          <p:nvPr>
            <p:ph type="sldNum" sz="quarter" idx="4"/>
          </p:nvPr>
        </p:nvSpPr>
        <p:spPr>
          <a:xfrm>
            <a:off x="6876256" y="6396527"/>
            <a:ext cx="2133600" cy="365125"/>
          </a:xfrm>
          <a:prstGeom prst="rect">
            <a:avLst/>
          </a:prstGeom>
        </p:spPr>
        <p:txBody>
          <a:bodyPr vert="horz" lIns="91440" tIns="45720" rIns="91440" bIns="45720" rtlCol="0" anchor="ctr"/>
          <a:lstStyle>
            <a:lvl1pPr algn="r" fontAlgn="auto">
              <a:spcBef>
                <a:spcPts val="0"/>
              </a:spcBef>
              <a:spcAft>
                <a:spcPts val="0"/>
              </a:spcAft>
              <a:defRPr sz="1200" b="0">
                <a:solidFill>
                  <a:schemeClr val="tx1"/>
                </a:solidFill>
                <a:latin typeface="+mn-lt"/>
                <a:cs typeface="+mn-cs"/>
              </a:defRPr>
            </a:lvl1pPr>
          </a:lstStyle>
          <a:p>
            <a:pPr>
              <a:defRPr/>
            </a:pPr>
            <a:fld id="{59F686D3-1774-4E5B-90DB-2D7AAD7D7E59}" type="slidenum">
              <a:rPr lang="es-ES" smtClean="0"/>
              <a:pPr>
                <a:defRPr/>
              </a:pPr>
              <a:t>‹Nº›</a:t>
            </a:fld>
            <a:endParaRPr lang="es-ES" dirty="0"/>
          </a:p>
        </p:txBody>
      </p:sp>
      <p:sp>
        <p:nvSpPr>
          <p:cNvPr id="1032" name="6 CuadroTexto"/>
          <p:cNvSpPr txBox="1">
            <a:spLocks noChangeArrowheads="1"/>
          </p:cNvSpPr>
          <p:nvPr userDrawn="1"/>
        </p:nvSpPr>
        <p:spPr bwMode="auto">
          <a:xfrm>
            <a:off x="3325914" y="6396732"/>
            <a:ext cx="5387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r>
              <a:rPr lang="es-ES" altLang="x-none" sz="1200" i="0" dirty="0"/>
              <a:t>ENSAR2-GEANT4 workshop, Madrid, 24</a:t>
            </a:r>
            <a:r>
              <a:rPr lang="es-ES" altLang="x-none" sz="1200" i="0" baseline="30000" dirty="0"/>
              <a:t>th</a:t>
            </a:r>
            <a:r>
              <a:rPr lang="es-ES" altLang="x-none" sz="1200" i="0" dirty="0"/>
              <a:t> – 26</a:t>
            </a:r>
            <a:r>
              <a:rPr lang="es-ES" altLang="x-none" sz="1200" i="0" baseline="30000" dirty="0"/>
              <a:t>th</a:t>
            </a:r>
            <a:r>
              <a:rPr lang="es-ES" altLang="x-none" sz="1200" i="0" dirty="0"/>
              <a:t> </a:t>
            </a:r>
            <a:r>
              <a:rPr lang="es-ES" altLang="x-none" sz="1200" i="0" dirty="0" err="1"/>
              <a:t>April</a:t>
            </a:r>
            <a:r>
              <a:rPr lang="es-ES" altLang="x-none" sz="1200" i="0" dirty="0"/>
              <a:t> 2019</a:t>
            </a:r>
          </a:p>
        </p:txBody>
      </p:sp>
      <p:pic>
        <p:nvPicPr>
          <p:cNvPr id="10" name="Imagen 9">
            <a:extLst>
              <a:ext uri="{FF2B5EF4-FFF2-40B4-BE49-F238E27FC236}">
                <a16:creationId xmlns:a16="http://schemas.microsoft.com/office/drawing/2014/main" id="{62ED4573-0146-8549-BD05-D638B71BBC5F}"/>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364088" y="191932"/>
            <a:ext cx="3576717" cy="626619"/>
          </a:xfrm>
          <a:prstGeom prst="rect">
            <a:avLst/>
          </a:prstGeom>
        </p:spPr>
      </p:pic>
      <p:cxnSp>
        <p:nvCxnSpPr>
          <p:cNvPr id="3" name="Conector recto 2">
            <a:extLst>
              <a:ext uri="{FF2B5EF4-FFF2-40B4-BE49-F238E27FC236}">
                <a16:creationId xmlns:a16="http://schemas.microsoft.com/office/drawing/2014/main" id="{F7B1E561-D09F-444C-A50F-A70AD7555FBC}"/>
              </a:ext>
            </a:extLst>
          </p:cNvPr>
          <p:cNvCxnSpPr/>
          <p:nvPr userDrawn="1"/>
        </p:nvCxnSpPr>
        <p:spPr>
          <a:xfrm>
            <a:off x="3557712" y="6264594"/>
            <a:ext cx="5243756" cy="0"/>
          </a:xfrm>
          <a:prstGeom prst="line">
            <a:avLst/>
          </a:prstGeom>
          <a:ln w="50800">
            <a:solidFill>
              <a:srgbClr val="CBCCCB"/>
            </a:solidFill>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48CA7ECE-0123-8C4B-AF2E-AA1B00138EA1}"/>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152104" y="-85651"/>
            <a:ext cx="3211984" cy="1066379"/>
          </a:xfrm>
          <a:prstGeom prst="rect">
            <a:avLst/>
          </a:prstGeom>
        </p:spPr>
      </p:pic>
      <p:pic>
        <p:nvPicPr>
          <p:cNvPr id="9" name="Imagen 8">
            <a:extLst>
              <a:ext uri="{FF2B5EF4-FFF2-40B4-BE49-F238E27FC236}">
                <a16:creationId xmlns:a16="http://schemas.microsoft.com/office/drawing/2014/main" id="{7C1DDD11-04A6-EE40-AFB6-8B63311CC587}"/>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216024" y="191932"/>
            <a:ext cx="1835696" cy="734278"/>
          </a:xfrm>
          <a:prstGeom prst="rect">
            <a:avLst/>
          </a:prstGeom>
        </p:spPr>
      </p:pic>
    </p:spTree>
  </p:cSld>
  <p:clrMap bg1="lt1" tx1="dk1" bg2="lt2" tx2="dk2" accent1="accent1" accent2="accent2" accent3="accent3" accent4="accent4" accent5="accent5" accent6="accent6" hlink="hlink" folHlink="folHlink"/>
  <p:sldLayoutIdLst>
    <p:sldLayoutId id="2147483695"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ctr" rtl="0" eaLnBrk="0" fontAlgn="base" hangingPunct="0">
        <a:spcBef>
          <a:spcPct val="0"/>
        </a:spcBef>
        <a:spcAft>
          <a:spcPct val="0"/>
        </a:spcAft>
        <a:defRPr sz="2000" b="1" kern="1200">
          <a:solidFill>
            <a:srgbClr val="FF0000"/>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683568" y="2348880"/>
            <a:ext cx="7772400" cy="1470025"/>
          </a:xfrm>
        </p:spPr>
        <p:txBody>
          <a:bodyPr/>
          <a:lstStyle/>
          <a:p>
            <a:r>
              <a:rPr lang="en-US" sz="2800" dirty="0">
                <a:solidFill>
                  <a:srgbClr val="FF0000"/>
                </a:solidFill>
              </a:rPr>
              <a:t>Summary and conclusions of the workshop</a:t>
            </a:r>
          </a:p>
        </p:txBody>
      </p:sp>
    </p:spTree>
    <p:extLst>
      <p:ext uri="{BB962C8B-B14F-4D97-AF65-F5344CB8AC3E}">
        <p14:creationId xmlns:p14="http://schemas.microsoft.com/office/powerpoint/2010/main" val="500785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85CAAF6A-AF52-B244-9583-37E23C600246}"/>
              </a:ext>
            </a:extLst>
          </p:cNvPr>
          <p:cNvSpPr>
            <a:spLocks noGrp="1"/>
          </p:cNvSpPr>
          <p:nvPr>
            <p:ph type="sldNum" sz="quarter" idx="12"/>
          </p:nvPr>
        </p:nvSpPr>
        <p:spPr/>
        <p:txBody>
          <a:bodyPr/>
          <a:lstStyle/>
          <a:p>
            <a:pPr>
              <a:defRPr/>
            </a:pPr>
            <a:fld id="{0A41BCD5-ACD3-4524-A181-0AD1F9271BB0}" type="slidenum">
              <a:rPr lang="es-ES" smtClean="0"/>
              <a:pPr>
                <a:defRPr/>
              </a:pPr>
              <a:t>2</a:t>
            </a:fld>
            <a:endParaRPr lang="es-ES" dirty="0"/>
          </a:p>
        </p:txBody>
      </p:sp>
      <p:sp>
        <p:nvSpPr>
          <p:cNvPr id="3" name="4 CuadroTexto">
            <a:extLst>
              <a:ext uri="{FF2B5EF4-FFF2-40B4-BE49-F238E27FC236}">
                <a16:creationId xmlns:a16="http://schemas.microsoft.com/office/drawing/2014/main" id="{C7E5D14B-D9DF-4845-9833-049CD30B1EC3}"/>
              </a:ext>
            </a:extLst>
          </p:cNvPr>
          <p:cNvSpPr txBox="1"/>
          <p:nvPr/>
        </p:nvSpPr>
        <p:spPr>
          <a:xfrm>
            <a:off x="251520" y="1296681"/>
            <a:ext cx="8496944" cy="5355312"/>
          </a:xfrm>
          <a:prstGeom prst="rect">
            <a:avLst/>
          </a:prstGeom>
          <a:noFill/>
        </p:spPr>
        <p:txBody>
          <a:bodyPr wrap="square" rtlCol="0">
            <a:spAutoFit/>
          </a:bodyPr>
          <a:lstStyle/>
          <a:p>
            <a:r>
              <a:rPr lang="en-GB" dirty="0"/>
              <a:t>GEANT4 features:</a:t>
            </a:r>
          </a:p>
          <a:p>
            <a:endParaRPr lang="en-GB" dirty="0"/>
          </a:p>
          <a:p>
            <a:pPr marL="285750" indent="-285750">
              <a:buFontTx/>
              <a:buChar char="-"/>
            </a:pPr>
            <a:r>
              <a:rPr lang="en-GB" dirty="0" err="1"/>
              <a:t>EMPhysics</a:t>
            </a:r>
            <a:r>
              <a:rPr lang="en-GB" dirty="0"/>
              <a:t> + Class II e- elastic scattering description</a:t>
            </a:r>
          </a:p>
          <a:p>
            <a:pPr marL="285750" indent="-285750">
              <a:buFontTx/>
              <a:buChar char="-"/>
            </a:pPr>
            <a:r>
              <a:rPr lang="en-GB" dirty="0"/>
              <a:t>Hadronic Physics models + G4ParticleHP + INCL/ABLA + BLOB’s NN-drive random number generator + Light nuclear XS model (high energies)</a:t>
            </a:r>
          </a:p>
          <a:p>
            <a:pPr marL="285750" indent="-285750">
              <a:buFontTx/>
              <a:buChar char="-"/>
            </a:pPr>
            <a:r>
              <a:rPr lang="en-GB" dirty="0"/>
              <a:t>Various Fission models</a:t>
            </a:r>
          </a:p>
          <a:p>
            <a:pPr marL="285750" indent="-285750">
              <a:buFontTx/>
              <a:buChar char="-"/>
            </a:pPr>
            <a:r>
              <a:rPr lang="en-GB" dirty="0"/>
              <a:t>Radioactive decay model</a:t>
            </a:r>
          </a:p>
          <a:p>
            <a:pPr marL="285750" indent="-285750">
              <a:buFontTx/>
              <a:buChar char="-"/>
            </a:pPr>
            <a:r>
              <a:rPr lang="en-GB" dirty="0"/>
              <a:t>Scoring</a:t>
            </a:r>
          </a:p>
          <a:p>
            <a:pPr marL="285750" indent="-285750">
              <a:buFontTx/>
              <a:buChar char="-"/>
            </a:pPr>
            <a:r>
              <a:rPr lang="en-GB" dirty="0"/>
              <a:t>Biasing</a:t>
            </a:r>
          </a:p>
          <a:p>
            <a:endParaRPr lang="en-GB" dirty="0"/>
          </a:p>
          <a:p>
            <a:r>
              <a:rPr lang="en-GB" dirty="0"/>
              <a:t>Request: </a:t>
            </a:r>
            <a:r>
              <a:rPr lang="en-GB" b="1" dirty="0">
                <a:solidFill>
                  <a:srgbClr val="FF0000"/>
                </a:solidFill>
              </a:rPr>
              <a:t>help with the validation! Experts are needed for verifying that the code produces the required results.</a:t>
            </a:r>
          </a:p>
          <a:p>
            <a:endParaRPr lang="en-GB" dirty="0"/>
          </a:p>
          <a:p>
            <a:r>
              <a:rPr lang="en-GB" dirty="0"/>
              <a:t>GEANT4 applications/virtual Monte Carlo tools:</a:t>
            </a:r>
          </a:p>
          <a:p>
            <a:endParaRPr lang="en-GB" dirty="0"/>
          </a:p>
          <a:p>
            <a:pPr marL="285750" indent="-285750">
              <a:buFontTx/>
              <a:buChar char="-"/>
            </a:pPr>
            <a:r>
              <a:rPr lang="en-GB" dirty="0"/>
              <a:t>Toolkit for simulating lifetime studies</a:t>
            </a:r>
          </a:p>
          <a:p>
            <a:pPr marL="285750" indent="-285750">
              <a:buFontTx/>
              <a:buChar char="-"/>
            </a:pPr>
            <a:r>
              <a:rPr lang="en-GB" dirty="0"/>
              <a:t>Expert ROOT</a:t>
            </a:r>
          </a:p>
          <a:p>
            <a:pPr marL="285750" indent="-285750">
              <a:buFontTx/>
              <a:buChar char="-"/>
            </a:pPr>
            <a:r>
              <a:rPr lang="en-GB" dirty="0"/>
              <a:t>GROOT</a:t>
            </a:r>
          </a:p>
          <a:p>
            <a:pPr marL="285750" indent="-285750">
              <a:buFontTx/>
              <a:buChar char="-"/>
            </a:pPr>
            <a:r>
              <a:rPr lang="en-GB" dirty="0"/>
              <a:t>ENSARROOT</a:t>
            </a:r>
          </a:p>
        </p:txBody>
      </p:sp>
      <p:sp>
        <p:nvSpPr>
          <p:cNvPr id="4" name="3 Título">
            <a:extLst>
              <a:ext uri="{FF2B5EF4-FFF2-40B4-BE49-F238E27FC236}">
                <a16:creationId xmlns:a16="http://schemas.microsoft.com/office/drawing/2014/main" id="{02996785-3F1B-1941-BF81-053AEDC98650}"/>
              </a:ext>
            </a:extLst>
          </p:cNvPr>
          <p:cNvSpPr txBox="1">
            <a:spLocks/>
          </p:cNvSpPr>
          <p:nvPr/>
        </p:nvSpPr>
        <p:spPr>
          <a:xfrm>
            <a:off x="755576" y="1052736"/>
            <a:ext cx="7772400" cy="432048"/>
          </a:xfrm>
          <a:prstGeom prst="rect">
            <a:avLst/>
          </a:prstGeom>
        </p:spPr>
        <p:txBody>
          <a:bodyPr/>
          <a:lstStyle>
            <a:lvl1pPr algn="ctr" rtl="0" eaLnBrk="0" fontAlgn="base" hangingPunct="0">
              <a:spcBef>
                <a:spcPct val="0"/>
              </a:spcBef>
              <a:spcAft>
                <a:spcPct val="0"/>
              </a:spcAft>
              <a:defRPr sz="2000" b="1" kern="1200">
                <a:solidFill>
                  <a:srgbClr val="FF0000"/>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r>
              <a:rPr lang="en-US" dirty="0"/>
              <a:t>Overview </a:t>
            </a:r>
            <a:r>
              <a:rPr lang="en-US"/>
              <a:t>of the talks</a:t>
            </a:r>
            <a:endParaRPr lang="en-US" dirty="0"/>
          </a:p>
        </p:txBody>
      </p:sp>
    </p:spTree>
    <p:extLst>
      <p:ext uri="{BB962C8B-B14F-4D97-AF65-F5344CB8AC3E}">
        <p14:creationId xmlns:p14="http://schemas.microsoft.com/office/powerpoint/2010/main" val="2357973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B2B4430A-4443-BE4B-90AD-66ADF7AC3337}"/>
              </a:ext>
            </a:extLst>
          </p:cNvPr>
          <p:cNvSpPr>
            <a:spLocks noGrp="1"/>
          </p:cNvSpPr>
          <p:nvPr>
            <p:ph type="sldNum" sz="quarter" idx="12"/>
          </p:nvPr>
        </p:nvSpPr>
        <p:spPr/>
        <p:txBody>
          <a:bodyPr/>
          <a:lstStyle/>
          <a:p>
            <a:pPr>
              <a:defRPr/>
            </a:pPr>
            <a:fld id="{0A41BCD5-ACD3-4524-A181-0AD1F9271BB0}" type="slidenum">
              <a:rPr lang="es-ES" smtClean="0"/>
              <a:pPr>
                <a:defRPr/>
              </a:pPr>
              <a:t>3</a:t>
            </a:fld>
            <a:endParaRPr lang="es-ES" dirty="0"/>
          </a:p>
        </p:txBody>
      </p:sp>
      <p:sp>
        <p:nvSpPr>
          <p:cNvPr id="3" name="4 CuadroTexto">
            <a:extLst>
              <a:ext uri="{FF2B5EF4-FFF2-40B4-BE49-F238E27FC236}">
                <a16:creationId xmlns:a16="http://schemas.microsoft.com/office/drawing/2014/main" id="{6AA66B69-1D82-8A40-9A10-3F15BD8916C7}"/>
              </a:ext>
            </a:extLst>
          </p:cNvPr>
          <p:cNvSpPr txBox="1"/>
          <p:nvPr/>
        </p:nvSpPr>
        <p:spPr>
          <a:xfrm>
            <a:off x="323528" y="1196752"/>
            <a:ext cx="8496944" cy="5062924"/>
          </a:xfrm>
          <a:prstGeom prst="rect">
            <a:avLst/>
          </a:prstGeom>
          <a:noFill/>
        </p:spPr>
        <p:txBody>
          <a:bodyPr wrap="square" rtlCol="0">
            <a:spAutoFit/>
          </a:bodyPr>
          <a:lstStyle/>
          <a:p>
            <a:r>
              <a:rPr lang="en-GB" sz="1700" b="1" dirty="0"/>
              <a:t>Nuclear reactions (broad energy range, from </a:t>
            </a:r>
            <a:r>
              <a:rPr lang="en-GB" sz="1700" b="1" dirty="0" err="1"/>
              <a:t>meV</a:t>
            </a:r>
            <a:r>
              <a:rPr lang="en-GB" sz="1700" b="1" dirty="0"/>
              <a:t> to GeVs)</a:t>
            </a:r>
          </a:p>
          <a:p>
            <a:r>
              <a:rPr lang="en-GB" sz="1700" dirty="0"/>
              <a:t>A broad range of applications: underground experiments (dark matter, nuclear astrophysics), detector simulation, spallation targets and spallation neutron sources (with moderators, ultra cold neutrons), specific nuclear de-excitation models.</a:t>
            </a:r>
          </a:p>
          <a:p>
            <a:r>
              <a:rPr lang="en-GB" sz="1700" dirty="0"/>
              <a:t>More neutron cross section libraries at thermal and sub-thermal neutron energies.</a:t>
            </a:r>
          </a:p>
          <a:p>
            <a:endParaRPr lang="en-GB" sz="1700" dirty="0"/>
          </a:p>
          <a:p>
            <a:r>
              <a:rPr lang="en-GB" sz="1700" b="1" dirty="0"/>
              <a:t>Nuclear structure</a:t>
            </a:r>
          </a:p>
          <a:p>
            <a:r>
              <a:rPr lang="en-GB" sz="1700" dirty="0"/>
              <a:t>Alternative nuclear de-excitation models to </a:t>
            </a:r>
            <a:r>
              <a:rPr lang="en-GB" sz="1700" dirty="0" err="1"/>
              <a:t>PhotonEvaporation</a:t>
            </a:r>
            <a:r>
              <a:rPr lang="en-GB" sz="1700" dirty="0"/>
              <a:t> for addressing particular issues relevant to (</a:t>
            </a:r>
            <a:r>
              <a:rPr lang="en-GB" sz="1700" dirty="0" err="1"/>
              <a:t>n,gamma</a:t>
            </a:r>
            <a:r>
              <a:rPr lang="en-GB" sz="1700" dirty="0"/>
              <a:t>), beta-decay and dark matter search experiments.</a:t>
            </a:r>
          </a:p>
          <a:p>
            <a:endParaRPr lang="en-GB" sz="1700" dirty="0"/>
          </a:p>
          <a:p>
            <a:r>
              <a:rPr lang="en-GB" sz="1700" b="1" dirty="0"/>
              <a:t>Detector simulations</a:t>
            </a:r>
          </a:p>
          <a:p>
            <a:r>
              <a:rPr lang="en-GB" sz="1700" dirty="0"/>
              <a:t>Calibration of charged particle detectors, response functions of high and low energy neutron detectors, crystalline effects (size of gamma calorimeters), environmental applications (radioactivity, dose to public).</a:t>
            </a:r>
          </a:p>
          <a:p>
            <a:endParaRPr lang="en-GB" sz="1700" dirty="0"/>
          </a:p>
          <a:p>
            <a:r>
              <a:rPr lang="en-GB" sz="1700" b="1" dirty="0"/>
              <a:t>Medical applications</a:t>
            </a:r>
          </a:p>
          <a:p>
            <a:r>
              <a:rPr lang="en-GB" sz="1700" dirty="0"/>
              <a:t>Proton therapy, dose calculations (treatments, aircraft personnel...)</a:t>
            </a:r>
          </a:p>
          <a:p>
            <a:endParaRPr lang="en-GB" sz="1700" dirty="0"/>
          </a:p>
        </p:txBody>
      </p:sp>
    </p:spTree>
    <p:extLst>
      <p:ext uri="{BB962C8B-B14F-4D97-AF65-F5344CB8AC3E}">
        <p14:creationId xmlns:p14="http://schemas.microsoft.com/office/powerpoint/2010/main" val="2756273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60EBF9B9-692A-2044-8EE0-1EEAC3FAFDEA}"/>
              </a:ext>
            </a:extLst>
          </p:cNvPr>
          <p:cNvSpPr>
            <a:spLocks noGrp="1"/>
          </p:cNvSpPr>
          <p:nvPr>
            <p:ph type="sldNum" sz="quarter" idx="12"/>
          </p:nvPr>
        </p:nvSpPr>
        <p:spPr/>
        <p:txBody>
          <a:bodyPr/>
          <a:lstStyle/>
          <a:p>
            <a:pPr>
              <a:defRPr/>
            </a:pPr>
            <a:fld id="{0A41BCD5-ACD3-4524-A181-0AD1F9271BB0}" type="slidenum">
              <a:rPr lang="es-ES" smtClean="0"/>
              <a:pPr>
                <a:defRPr/>
              </a:pPr>
              <a:t>4</a:t>
            </a:fld>
            <a:endParaRPr lang="es-ES" dirty="0"/>
          </a:p>
        </p:txBody>
      </p:sp>
      <p:sp>
        <p:nvSpPr>
          <p:cNvPr id="3" name="4 CuadroTexto">
            <a:extLst>
              <a:ext uri="{FF2B5EF4-FFF2-40B4-BE49-F238E27FC236}">
                <a16:creationId xmlns:a16="http://schemas.microsoft.com/office/drawing/2014/main" id="{C11F09C1-D10C-2140-AAB4-410ED9BD5C16}"/>
              </a:ext>
            </a:extLst>
          </p:cNvPr>
          <p:cNvSpPr txBox="1"/>
          <p:nvPr/>
        </p:nvSpPr>
        <p:spPr>
          <a:xfrm>
            <a:off x="323528" y="1402318"/>
            <a:ext cx="8496944" cy="3754874"/>
          </a:xfrm>
          <a:prstGeom prst="rect">
            <a:avLst/>
          </a:prstGeom>
          <a:noFill/>
        </p:spPr>
        <p:txBody>
          <a:bodyPr wrap="square" rtlCol="0">
            <a:spAutoFit/>
          </a:bodyPr>
          <a:lstStyle/>
          <a:p>
            <a:r>
              <a:rPr lang="en-GB" sz="1700" b="1" dirty="0"/>
              <a:t>Energy applications</a:t>
            </a:r>
          </a:p>
          <a:p>
            <a:r>
              <a:rPr lang="en-GB" sz="1700" dirty="0"/>
              <a:t>Delayed neutron calculations, criticality calculations and transients.</a:t>
            </a:r>
          </a:p>
          <a:p>
            <a:endParaRPr lang="en-GB" sz="1700" dirty="0"/>
          </a:p>
          <a:p>
            <a:r>
              <a:rPr lang="en-GB" sz="1700" b="1" dirty="0"/>
              <a:t>Other applications</a:t>
            </a:r>
          </a:p>
          <a:p>
            <a:r>
              <a:rPr lang="en-GB" sz="1700" dirty="0"/>
              <a:t>Damage to electronics (failure events), design of facilities (ELI-NP, </a:t>
            </a:r>
            <a:r>
              <a:rPr lang="en-GB" sz="1700" dirty="0" err="1"/>
              <a:t>n_TOF</a:t>
            </a:r>
            <a:r>
              <a:rPr lang="en-GB" sz="1700" dirty="0"/>
              <a:t>)</a:t>
            </a:r>
          </a:p>
          <a:p>
            <a:endParaRPr lang="en-GB" sz="1700" b="1" dirty="0"/>
          </a:p>
          <a:p>
            <a:r>
              <a:rPr lang="en-GB" sz="1700" b="1" dirty="0"/>
              <a:t>Underground experiments</a:t>
            </a:r>
          </a:p>
          <a:p>
            <a:endParaRPr lang="en-GB" sz="1700" dirty="0"/>
          </a:p>
          <a:p>
            <a:r>
              <a:rPr lang="en-GB" sz="1700" dirty="0"/>
              <a:t>Involve a broad scope of models:  radioactive decay (backgrounds), cosmic rays (spallation), optical transport of photons (detector construction, NEST toolkit), neutron interactions (SF and alfa-n reactions). Issues with the neutron production rates / gamma-ray veto (10 times less neutrons measured than predicted).</a:t>
            </a:r>
          </a:p>
          <a:p>
            <a:endParaRPr lang="en-GB" sz="1700" dirty="0"/>
          </a:p>
          <a:p>
            <a:endParaRPr lang="en-GB" sz="1700" dirty="0"/>
          </a:p>
        </p:txBody>
      </p:sp>
    </p:spTree>
    <p:extLst>
      <p:ext uri="{BB962C8B-B14F-4D97-AF65-F5344CB8AC3E}">
        <p14:creationId xmlns:p14="http://schemas.microsoft.com/office/powerpoint/2010/main" val="1327911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69A723DF-59E0-7D4E-BD76-2C94A6AD4E99}"/>
              </a:ext>
            </a:extLst>
          </p:cNvPr>
          <p:cNvSpPr>
            <a:spLocks noGrp="1"/>
          </p:cNvSpPr>
          <p:nvPr>
            <p:ph type="sldNum" sz="quarter" idx="12"/>
          </p:nvPr>
        </p:nvSpPr>
        <p:spPr/>
        <p:txBody>
          <a:bodyPr/>
          <a:lstStyle/>
          <a:p>
            <a:pPr>
              <a:defRPr/>
            </a:pPr>
            <a:fld id="{0A41BCD5-ACD3-4524-A181-0AD1F9271BB0}" type="slidenum">
              <a:rPr lang="es-ES" smtClean="0"/>
              <a:pPr>
                <a:defRPr/>
              </a:pPr>
              <a:t>5</a:t>
            </a:fld>
            <a:endParaRPr lang="es-ES" dirty="0"/>
          </a:p>
        </p:txBody>
      </p:sp>
      <p:sp>
        <p:nvSpPr>
          <p:cNvPr id="3" name="3 Título">
            <a:extLst>
              <a:ext uri="{FF2B5EF4-FFF2-40B4-BE49-F238E27FC236}">
                <a16:creationId xmlns:a16="http://schemas.microsoft.com/office/drawing/2014/main" id="{1BF47631-DF74-1743-95F6-308B39EAAA8C}"/>
              </a:ext>
            </a:extLst>
          </p:cNvPr>
          <p:cNvSpPr txBox="1">
            <a:spLocks/>
          </p:cNvSpPr>
          <p:nvPr/>
        </p:nvSpPr>
        <p:spPr>
          <a:xfrm>
            <a:off x="683568" y="908720"/>
            <a:ext cx="7772400" cy="432048"/>
          </a:xfrm>
          <a:prstGeom prst="rect">
            <a:avLst/>
          </a:prstGeom>
        </p:spPr>
        <p:txBody>
          <a:bodyPr/>
          <a:lstStyle>
            <a:lvl1pPr algn="ctr" rtl="0" eaLnBrk="0" fontAlgn="base" hangingPunct="0">
              <a:spcBef>
                <a:spcPct val="0"/>
              </a:spcBef>
              <a:spcAft>
                <a:spcPct val="0"/>
              </a:spcAft>
              <a:defRPr sz="2000" b="1" kern="1200">
                <a:solidFill>
                  <a:srgbClr val="FF0000"/>
                </a:solidFill>
                <a:latin typeface="+mj-lt"/>
                <a:ea typeface="+mj-ea"/>
                <a:cs typeface="+mj-cs"/>
              </a:defRPr>
            </a:lvl1pPr>
            <a:lvl2pPr algn="ctr" rtl="0" eaLnBrk="0" fontAlgn="base" hangingPunct="0">
              <a:spcBef>
                <a:spcPct val="0"/>
              </a:spcBef>
              <a:spcAft>
                <a:spcPct val="0"/>
              </a:spcAft>
              <a:defRPr sz="4400">
                <a:solidFill>
                  <a:schemeClr val="tx1"/>
                </a:solidFill>
                <a:latin typeface="Arial" charset="0"/>
              </a:defRPr>
            </a:lvl2pPr>
            <a:lvl3pPr algn="ctr" rtl="0" eaLnBrk="0" fontAlgn="base" hangingPunct="0">
              <a:spcBef>
                <a:spcPct val="0"/>
              </a:spcBef>
              <a:spcAft>
                <a:spcPct val="0"/>
              </a:spcAft>
              <a:defRPr sz="4400">
                <a:solidFill>
                  <a:schemeClr val="tx1"/>
                </a:solidFill>
                <a:latin typeface="Arial" charset="0"/>
              </a:defRPr>
            </a:lvl3pPr>
            <a:lvl4pPr algn="ctr" rtl="0" eaLnBrk="0" fontAlgn="base" hangingPunct="0">
              <a:spcBef>
                <a:spcPct val="0"/>
              </a:spcBef>
              <a:spcAft>
                <a:spcPct val="0"/>
              </a:spcAft>
              <a:defRPr sz="4400">
                <a:solidFill>
                  <a:schemeClr val="tx1"/>
                </a:solidFill>
                <a:latin typeface="Arial" charset="0"/>
              </a:defRPr>
            </a:lvl4pPr>
            <a:lvl5pPr algn="ctr" rtl="0" eaLnBrk="0" fontAlgn="base" hangingPunct="0">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a:lstStyle>
          <a:p>
            <a:r>
              <a:rPr lang="en-US" dirty="0"/>
              <a:t>Requests</a:t>
            </a:r>
          </a:p>
        </p:txBody>
      </p:sp>
      <p:sp>
        <p:nvSpPr>
          <p:cNvPr id="4" name="4 CuadroTexto">
            <a:extLst>
              <a:ext uri="{FF2B5EF4-FFF2-40B4-BE49-F238E27FC236}">
                <a16:creationId xmlns:a16="http://schemas.microsoft.com/office/drawing/2014/main" id="{AC03C7DB-FA7C-A54A-A486-8B0DFB677A62}"/>
              </a:ext>
            </a:extLst>
          </p:cNvPr>
          <p:cNvSpPr txBox="1"/>
          <p:nvPr/>
        </p:nvSpPr>
        <p:spPr>
          <a:xfrm>
            <a:off x="250404" y="1314048"/>
            <a:ext cx="8638728" cy="5355312"/>
          </a:xfrm>
          <a:prstGeom prst="rect">
            <a:avLst/>
          </a:prstGeom>
          <a:noFill/>
        </p:spPr>
        <p:txBody>
          <a:bodyPr wrap="square" rtlCol="0">
            <a:spAutoFit/>
          </a:bodyPr>
          <a:lstStyle/>
          <a:p>
            <a:pPr marL="285750" indent="-285750">
              <a:buFontTx/>
              <a:buChar char="-"/>
            </a:pPr>
            <a:r>
              <a:rPr lang="en-GB" b="1" dirty="0" err="1"/>
              <a:t>EMPhysics</a:t>
            </a:r>
            <a:r>
              <a:rPr lang="en-GB" b="1" dirty="0"/>
              <a:t> + Radioactive decay</a:t>
            </a:r>
          </a:p>
          <a:p>
            <a:endParaRPr lang="en-GB" b="1" dirty="0"/>
          </a:p>
          <a:p>
            <a:r>
              <a:rPr lang="en-GB" dirty="0"/>
              <a:t>Improve the heavy ion EM transport (variation of the charge state).</a:t>
            </a:r>
          </a:p>
          <a:p>
            <a:r>
              <a:rPr lang="en-GB" dirty="0"/>
              <a:t>Comments/questions about which nuclear structure database should be used. ENSDF? RIPL? ENDF?</a:t>
            </a:r>
          </a:p>
          <a:p>
            <a:r>
              <a:rPr lang="en-GB" dirty="0"/>
              <a:t>Improve the situation on delayed neutrons.</a:t>
            </a:r>
          </a:p>
          <a:p>
            <a:r>
              <a:rPr lang="en-GB" dirty="0"/>
              <a:t>Release as soon as possible the Class II e- elastic scattering model. Very important for low energy applications.</a:t>
            </a:r>
          </a:p>
          <a:p>
            <a:endParaRPr lang="en-GB" dirty="0"/>
          </a:p>
          <a:p>
            <a:pPr marL="285750" indent="-285750">
              <a:buFontTx/>
              <a:buChar char="-"/>
            </a:pPr>
            <a:r>
              <a:rPr lang="en-GB" b="1" dirty="0"/>
              <a:t>Hadronic Physics models + G4ParticleHP + INCL/ABLA + BLOB’s driven NN random number generator + Light nuclear XS model (high energies)</a:t>
            </a:r>
          </a:p>
          <a:p>
            <a:endParaRPr lang="en-GB" dirty="0"/>
          </a:p>
          <a:p>
            <a:r>
              <a:rPr lang="en-GB" dirty="0"/>
              <a:t>Improve the speed: XS sampling, Doppler broadening. Switch off the Doppler broadening and use XS at different temperatures?</a:t>
            </a:r>
          </a:p>
          <a:p>
            <a:r>
              <a:rPr lang="en-GB" dirty="0"/>
              <a:t>Problems with the secondary charged particle generation? Reported differences between MCNP and GEANT4.</a:t>
            </a:r>
          </a:p>
          <a:p>
            <a:r>
              <a:rPr lang="en-GB" dirty="0" err="1"/>
              <a:t>Photofission</a:t>
            </a:r>
            <a:r>
              <a:rPr lang="en-GB" dirty="0"/>
              <a:t>, </a:t>
            </a:r>
            <a:r>
              <a:rPr lang="en-GB" dirty="0" err="1"/>
              <a:t>fotodissociation</a:t>
            </a:r>
            <a:r>
              <a:rPr lang="en-GB" dirty="0"/>
              <a:t>, proton fission?. Various talks reported the need of having better data/models.</a:t>
            </a:r>
          </a:p>
          <a:p>
            <a:endParaRPr lang="en-GB" dirty="0"/>
          </a:p>
        </p:txBody>
      </p:sp>
    </p:spTree>
    <p:extLst>
      <p:ext uri="{BB962C8B-B14F-4D97-AF65-F5344CB8AC3E}">
        <p14:creationId xmlns:p14="http://schemas.microsoft.com/office/powerpoint/2010/main" val="16192709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901532B2-6943-6443-BCBD-7A21AABB6510}"/>
              </a:ext>
            </a:extLst>
          </p:cNvPr>
          <p:cNvSpPr>
            <a:spLocks noGrp="1"/>
          </p:cNvSpPr>
          <p:nvPr>
            <p:ph type="sldNum" sz="quarter" idx="12"/>
          </p:nvPr>
        </p:nvSpPr>
        <p:spPr/>
        <p:txBody>
          <a:bodyPr/>
          <a:lstStyle/>
          <a:p>
            <a:pPr>
              <a:defRPr/>
            </a:pPr>
            <a:fld id="{0A41BCD5-ACD3-4524-A181-0AD1F9271BB0}" type="slidenum">
              <a:rPr lang="es-ES" smtClean="0"/>
              <a:pPr>
                <a:defRPr/>
              </a:pPr>
              <a:t>6</a:t>
            </a:fld>
            <a:endParaRPr lang="es-ES" dirty="0"/>
          </a:p>
        </p:txBody>
      </p:sp>
      <p:sp>
        <p:nvSpPr>
          <p:cNvPr id="3" name="4 CuadroTexto">
            <a:extLst>
              <a:ext uri="{FF2B5EF4-FFF2-40B4-BE49-F238E27FC236}">
                <a16:creationId xmlns:a16="http://schemas.microsoft.com/office/drawing/2014/main" id="{3930B4E6-AC78-3444-BDE1-79B7C28A55C9}"/>
              </a:ext>
            </a:extLst>
          </p:cNvPr>
          <p:cNvSpPr txBox="1"/>
          <p:nvPr/>
        </p:nvSpPr>
        <p:spPr>
          <a:xfrm>
            <a:off x="539552" y="1412776"/>
            <a:ext cx="8352928" cy="3970318"/>
          </a:xfrm>
          <a:prstGeom prst="rect">
            <a:avLst/>
          </a:prstGeom>
          <a:noFill/>
        </p:spPr>
        <p:txBody>
          <a:bodyPr wrap="square" rtlCol="0">
            <a:spAutoFit/>
          </a:bodyPr>
          <a:lstStyle/>
          <a:p>
            <a:r>
              <a:rPr lang="en-GB" dirty="0"/>
              <a:t>Add the statistical treatment of the unresolved resonance region.</a:t>
            </a:r>
          </a:p>
          <a:p>
            <a:r>
              <a:rPr lang="en-GB" dirty="0"/>
              <a:t>Mix libraries with models isotopic-wise, depending on the nuclear data availability and energy ranges.</a:t>
            </a:r>
          </a:p>
          <a:p>
            <a:r>
              <a:rPr lang="en-GB" dirty="0"/>
              <a:t>Could the idea of having a NN-based random number generator extended to other models? NN-driven event generators?</a:t>
            </a:r>
          </a:p>
          <a:p>
            <a:endParaRPr lang="en-GB" dirty="0"/>
          </a:p>
          <a:p>
            <a:pPr marL="285750" indent="-285750">
              <a:buFontTx/>
              <a:buChar char="-"/>
            </a:pPr>
            <a:r>
              <a:rPr lang="en-GB" b="1" dirty="0"/>
              <a:t>Fission models</a:t>
            </a:r>
          </a:p>
          <a:p>
            <a:r>
              <a:rPr lang="en-GB" dirty="0"/>
              <a:t>Correlated production of fragments, gammas and neutrons. LNNL model?</a:t>
            </a:r>
          </a:p>
          <a:p>
            <a:pPr marL="285750" indent="-285750">
              <a:buFontTx/>
              <a:buChar char="-"/>
            </a:pPr>
            <a:endParaRPr lang="en-GB" dirty="0"/>
          </a:p>
          <a:p>
            <a:pPr marL="285750" indent="-285750">
              <a:buFontTx/>
              <a:buChar char="-"/>
            </a:pPr>
            <a:r>
              <a:rPr lang="en-GB" b="1" dirty="0"/>
              <a:t>Radioactive decay model</a:t>
            </a:r>
          </a:p>
          <a:p>
            <a:r>
              <a:rPr lang="en-GB" dirty="0"/>
              <a:t>Impressive upgrade. Delayed neutron, proton emission, double beta decay. Validation of in-flight decay, correlated gamma emission. Very important to have a good  nuclear de-excitation model for various physics applications (beta-decay, neutron capture, nuclear reactions…)</a:t>
            </a:r>
          </a:p>
        </p:txBody>
      </p:sp>
    </p:spTree>
    <p:extLst>
      <p:ext uri="{BB962C8B-B14F-4D97-AF65-F5344CB8AC3E}">
        <p14:creationId xmlns:p14="http://schemas.microsoft.com/office/powerpoint/2010/main" val="31663791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694855A1-9396-1545-BE84-3A1626D09A55}"/>
              </a:ext>
            </a:extLst>
          </p:cNvPr>
          <p:cNvSpPr>
            <a:spLocks noGrp="1"/>
          </p:cNvSpPr>
          <p:nvPr>
            <p:ph type="sldNum" sz="quarter" idx="12"/>
          </p:nvPr>
        </p:nvSpPr>
        <p:spPr/>
        <p:txBody>
          <a:bodyPr/>
          <a:lstStyle/>
          <a:p>
            <a:pPr>
              <a:defRPr/>
            </a:pPr>
            <a:fld id="{0A41BCD5-ACD3-4524-A181-0AD1F9271BB0}" type="slidenum">
              <a:rPr lang="es-ES" smtClean="0"/>
              <a:pPr>
                <a:defRPr/>
              </a:pPr>
              <a:t>7</a:t>
            </a:fld>
            <a:endParaRPr lang="es-ES" dirty="0"/>
          </a:p>
        </p:txBody>
      </p:sp>
      <p:sp>
        <p:nvSpPr>
          <p:cNvPr id="3" name="4 CuadroTexto">
            <a:extLst>
              <a:ext uri="{FF2B5EF4-FFF2-40B4-BE49-F238E27FC236}">
                <a16:creationId xmlns:a16="http://schemas.microsoft.com/office/drawing/2014/main" id="{15C0D395-5953-1544-825C-90123192FA88}"/>
              </a:ext>
            </a:extLst>
          </p:cNvPr>
          <p:cNvSpPr txBox="1"/>
          <p:nvPr/>
        </p:nvSpPr>
        <p:spPr>
          <a:xfrm>
            <a:off x="395536" y="1268760"/>
            <a:ext cx="8496944" cy="2031325"/>
          </a:xfrm>
          <a:prstGeom prst="rect">
            <a:avLst/>
          </a:prstGeom>
          <a:noFill/>
        </p:spPr>
        <p:txBody>
          <a:bodyPr wrap="square" rtlCol="0">
            <a:spAutoFit/>
          </a:bodyPr>
          <a:lstStyle/>
          <a:p>
            <a:pPr marL="285750" indent="-285750">
              <a:buFontTx/>
              <a:buChar char="-"/>
            </a:pPr>
            <a:r>
              <a:rPr lang="en-GB" b="1" dirty="0"/>
              <a:t>Scoring</a:t>
            </a:r>
          </a:p>
          <a:p>
            <a:endParaRPr lang="en-GB" b="1" dirty="0"/>
          </a:p>
          <a:p>
            <a:r>
              <a:rPr lang="en-GB" dirty="0"/>
              <a:t>Adding energy bins to the mesh tallies.</a:t>
            </a:r>
          </a:p>
          <a:p>
            <a:endParaRPr lang="en-GB" dirty="0"/>
          </a:p>
          <a:p>
            <a:pPr marL="285750" indent="-285750">
              <a:buFontTx/>
              <a:buChar char="-"/>
            </a:pPr>
            <a:r>
              <a:rPr lang="en-GB" b="1" dirty="0"/>
              <a:t>Biasing</a:t>
            </a:r>
            <a:endParaRPr lang="en-GB" dirty="0"/>
          </a:p>
          <a:p>
            <a:endParaRPr lang="en-GB" dirty="0"/>
          </a:p>
          <a:p>
            <a:r>
              <a:rPr lang="en-GB" dirty="0"/>
              <a:t>More comprehensive documentation + examples.</a:t>
            </a:r>
          </a:p>
        </p:txBody>
      </p:sp>
    </p:spTree>
    <p:extLst>
      <p:ext uri="{BB962C8B-B14F-4D97-AF65-F5344CB8AC3E}">
        <p14:creationId xmlns:p14="http://schemas.microsoft.com/office/powerpoint/2010/main" val="2457662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ángulo 21">
            <a:extLst>
              <a:ext uri="{FF2B5EF4-FFF2-40B4-BE49-F238E27FC236}">
                <a16:creationId xmlns:a16="http://schemas.microsoft.com/office/drawing/2014/main" id="{E00C5595-23FE-CA42-ADC5-E567761404E0}"/>
              </a:ext>
            </a:extLst>
          </p:cNvPr>
          <p:cNvSpPr/>
          <p:nvPr/>
        </p:nvSpPr>
        <p:spPr>
          <a:xfrm>
            <a:off x="1" y="5980638"/>
            <a:ext cx="9144000" cy="8773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bg1"/>
              </a:solidFill>
            </a:endParaRPr>
          </a:p>
        </p:txBody>
      </p:sp>
      <p:sp>
        <p:nvSpPr>
          <p:cNvPr id="2" name="Marcador de número de diapositiva 1">
            <a:extLst>
              <a:ext uri="{FF2B5EF4-FFF2-40B4-BE49-F238E27FC236}">
                <a16:creationId xmlns:a16="http://schemas.microsoft.com/office/drawing/2014/main" id="{3DC17CBC-2963-164B-B3AA-59863F7F707F}"/>
              </a:ext>
            </a:extLst>
          </p:cNvPr>
          <p:cNvSpPr>
            <a:spLocks noGrp="1"/>
          </p:cNvSpPr>
          <p:nvPr>
            <p:ph type="sldNum" sz="quarter" idx="12"/>
          </p:nvPr>
        </p:nvSpPr>
        <p:spPr/>
        <p:txBody>
          <a:bodyPr/>
          <a:lstStyle/>
          <a:p>
            <a:pPr>
              <a:defRPr/>
            </a:pPr>
            <a:fld id="{0A41BCD5-ACD3-4524-A181-0AD1F9271BB0}" type="slidenum">
              <a:rPr lang="es-ES" smtClean="0"/>
              <a:pPr>
                <a:defRPr/>
              </a:pPr>
              <a:t>8</a:t>
            </a:fld>
            <a:endParaRPr lang="es-ES" dirty="0"/>
          </a:p>
        </p:txBody>
      </p:sp>
      <p:sp>
        <p:nvSpPr>
          <p:cNvPr id="3" name="Rectángulo 2">
            <a:extLst>
              <a:ext uri="{FF2B5EF4-FFF2-40B4-BE49-F238E27FC236}">
                <a16:creationId xmlns:a16="http://schemas.microsoft.com/office/drawing/2014/main" id="{EA19B357-36E7-4145-BA5C-707CAFFEE38E}"/>
              </a:ext>
            </a:extLst>
          </p:cNvPr>
          <p:cNvSpPr/>
          <p:nvPr/>
        </p:nvSpPr>
        <p:spPr>
          <a:xfrm>
            <a:off x="55491" y="1412776"/>
            <a:ext cx="3798767" cy="1200329"/>
          </a:xfrm>
          <a:prstGeom prst="rect">
            <a:avLst/>
          </a:prstGeom>
        </p:spPr>
        <p:txBody>
          <a:bodyPr wrap="square">
            <a:spAutoFit/>
          </a:bodyPr>
          <a:lstStyle/>
          <a:p>
            <a:pPr algn="ctr"/>
            <a:r>
              <a:rPr lang="en-GB" b="1" dirty="0"/>
              <a:t>How to interact on a permanent way with GEANT4? Technical forum? Other mechanisms? Hadronic group?</a:t>
            </a:r>
          </a:p>
        </p:txBody>
      </p:sp>
      <p:sp>
        <p:nvSpPr>
          <p:cNvPr id="4" name="Elipse 3">
            <a:extLst>
              <a:ext uri="{FF2B5EF4-FFF2-40B4-BE49-F238E27FC236}">
                <a16:creationId xmlns:a16="http://schemas.microsoft.com/office/drawing/2014/main" id="{4572740B-9598-B34B-86C5-DED93B22B157}"/>
              </a:ext>
            </a:extLst>
          </p:cNvPr>
          <p:cNvSpPr/>
          <p:nvPr/>
        </p:nvSpPr>
        <p:spPr>
          <a:xfrm>
            <a:off x="3978279" y="1412776"/>
            <a:ext cx="3168352" cy="1728192"/>
          </a:xfrm>
          <a:prstGeom prst="ellipse">
            <a:avLst/>
          </a:prstGeom>
          <a:solidFill>
            <a:schemeClr val="accent1">
              <a:alpha val="2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b="1" dirty="0">
                <a:solidFill>
                  <a:srgbClr val="0432FF"/>
                </a:solidFill>
              </a:rPr>
              <a:t>GEANT4</a:t>
            </a:r>
          </a:p>
        </p:txBody>
      </p:sp>
      <p:sp>
        <p:nvSpPr>
          <p:cNvPr id="5" name="Rectángulo redondeado 4">
            <a:extLst>
              <a:ext uri="{FF2B5EF4-FFF2-40B4-BE49-F238E27FC236}">
                <a16:creationId xmlns:a16="http://schemas.microsoft.com/office/drawing/2014/main" id="{2C0E2ECF-44DD-D340-8071-6924CC19D944}"/>
              </a:ext>
            </a:extLst>
          </p:cNvPr>
          <p:cNvSpPr/>
          <p:nvPr/>
        </p:nvSpPr>
        <p:spPr>
          <a:xfrm>
            <a:off x="539552" y="3140968"/>
            <a:ext cx="1152128" cy="1008112"/>
          </a:xfrm>
          <a:prstGeom prst="roundRect">
            <a:avLst/>
          </a:prstGeom>
          <a:solidFill>
            <a:srgbClr val="FF0000">
              <a:alpha val="2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NP</a:t>
            </a:r>
            <a:r>
              <a:rPr lang="en-GB" sz="2400" b="1" baseline="-25000" dirty="0">
                <a:solidFill>
                  <a:srgbClr val="FF0000"/>
                </a:solidFill>
              </a:rPr>
              <a:t>1</a:t>
            </a:r>
          </a:p>
        </p:txBody>
      </p:sp>
      <p:sp>
        <p:nvSpPr>
          <p:cNvPr id="6" name="Rectángulo redondeado 5">
            <a:extLst>
              <a:ext uri="{FF2B5EF4-FFF2-40B4-BE49-F238E27FC236}">
                <a16:creationId xmlns:a16="http://schemas.microsoft.com/office/drawing/2014/main" id="{DCCC655D-708A-0C40-9E5E-086E5B910E24}"/>
              </a:ext>
            </a:extLst>
          </p:cNvPr>
          <p:cNvSpPr/>
          <p:nvPr/>
        </p:nvSpPr>
        <p:spPr>
          <a:xfrm>
            <a:off x="1169220" y="4926182"/>
            <a:ext cx="1152128" cy="1008112"/>
          </a:xfrm>
          <a:prstGeom prst="roundRect">
            <a:avLst/>
          </a:prstGeom>
          <a:solidFill>
            <a:srgbClr val="FF0000">
              <a:alpha val="2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NP</a:t>
            </a:r>
            <a:r>
              <a:rPr lang="en-GB" sz="2400" b="1" baseline="-25000" dirty="0">
                <a:solidFill>
                  <a:srgbClr val="FF0000"/>
                </a:solidFill>
              </a:rPr>
              <a:t>2</a:t>
            </a:r>
          </a:p>
        </p:txBody>
      </p:sp>
      <p:sp>
        <p:nvSpPr>
          <p:cNvPr id="7" name="Rectángulo redondeado 6">
            <a:extLst>
              <a:ext uri="{FF2B5EF4-FFF2-40B4-BE49-F238E27FC236}">
                <a16:creationId xmlns:a16="http://schemas.microsoft.com/office/drawing/2014/main" id="{9830A194-84FB-3341-9B2A-08EB7F9E0336}"/>
              </a:ext>
            </a:extLst>
          </p:cNvPr>
          <p:cNvSpPr/>
          <p:nvPr/>
        </p:nvSpPr>
        <p:spPr>
          <a:xfrm>
            <a:off x="3419872" y="4993128"/>
            <a:ext cx="1152128" cy="1008112"/>
          </a:xfrm>
          <a:prstGeom prst="roundRect">
            <a:avLst/>
          </a:prstGeom>
          <a:solidFill>
            <a:srgbClr val="FF0000">
              <a:alpha val="2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NP</a:t>
            </a:r>
            <a:r>
              <a:rPr lang="en-GB" sz="2400" b="1" baseline="-25000" dirty="0">
                <a:solidFill>
                  <a:srgbClr val="FF0000"/>
                </a:solidFill>
              </a:rPr>
              <a:t>3</a:t>
            </a:r>
          </a:p>
        </p:txBody>
      </p:sp>
      <p:sp>
        <p:nvSpPr>
          <p:cNvPr id="8" name="Rectángulo redondeado 7">
            <a:extLst>
              <a:ext uri="{FF2B5EF4-FFF2-40B4-BE49-F238E27FC236}">
                <a16:creationId xmlns:a16="http://schemas.microsoft.com/office/drawing/2014/main" id="{30578001-8DF5-DA40-A1F9-3EE2031460E6}"/>
              </a:ext>
            </a:extLst>
          </p:cNvPr>
          <p:cNvSpPr/>
          <p:nvPr/>
        </p:nvSpPr>
        <p:spPr>
          <a:xfrm>
            <a:off x="7857728" y="3140968"/>
            <a:ext cx="1152128" cy="1008112"/>
          </a:xfrm>
          <a:prstGeom prst="roundRect">
            <a:avLst/>
          </a:prstGeom>
          <a:solidFill>
            <a:srgbClr val="FF0000">
              <a:alpha val="2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FF0000"/>
                </a:solidFill>
              </a:rPr>
              <a:t>NP</a:t>
            </a:r>
            <a:r>
              <a:rPr lang="en-GB" sz="2400" b="1" baseline="-25000" dirty="0">
                <a:solidFill>
                  <a:srgbClr val="FF0000"/>
                </a:solidFill>
              </a:rPr>
              <a:t>n+1</a:t>
            </a:r>
          </a:p>
        </p:txBody>
      </p:sp>
      <p:sp>
        <p:nvSpPr>
          <p:cNvPr id="9" name="Rectángulo redondeado 8">
            <a:extLst>
              <a:ext uri="{FF2B5EF4-FFF2-40B4-BE49-F238E27FC236}">
                <a16:creationId xmlns:a16="http://schemas.microsoft.com/office/drawing/2014/main" id="{2353C0EA-430E-484A-A671-2646C6A9D963}"/>
              </a:ext>
            </a:extLst>
          </p:cNvPr>
          <p:cNvSpPr/>
          <p:nvPr/>
        </p:nvSpPr>
        <p:spPr>
          <a:xfrm>
            <a:off x="6397951" y="4883587"/>
            <a:ext cx="1152128" cy="1008112"/>
          </a:xfrm>
          <a:prstGeom prst="roundRect">
            <a:avLst/>
          </a:prstGeom>
          <a:solidFill>
            <a:srgbClr val="FF0000">
              <a:alpha val="24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b="1" dirty="0" err="1">
                <a:solidFill>
                  <a:srgbClr val="FF0000"/>
                </a:solidFill>
              </a:rPr>
              <a:t>NP</a:t>
            </a:r>
            <a:r>
              <a:rPr lang="en-GB" sz="2400" b="1" baseline="-25000" dirty="0" err="1">
                <a:solidFill>
                  <a:srgbClr val="FF0000"/>
                </a:solidFill>
              </a:rPr>
              <a:t>n</a:t>
            </a:r>
            <a:endParaRPr lang="en-GB" sz="2400" b="1" baseline="-25000" dirty="0">
              <a:solidFill>
                <a:srgbClr val="FF0000"/>
              </a:solidFill>
            </a:endParaRPr>
          </a:p>
        </p:txBody>
      </p:sp>
      <p:sp>
        <p:nvSpPr>
          <p:cNvPr id="12" name="Flecha izquierda y derecha 11">
            <a:extLst>
              <a:ext uri="{FF2B5EF4-FFF2-40B4-BE49-F238E27FC236}">
                <a16:creationId xmlns:a16="http://schemas.microsoft.com/office/drawing/2014/main" id="{D8FB72C0-A54E-6243-8544-755C427E4091}"/>
              </a:ext>
            </a:extLst>
          </p:cNvPr>
          <p:cNvSpPr/>
          <p:nvPr/>
        </p:nvSpPr>
        <p:spPr>
          <a:xfrm rot="19997839">
            <a:off x="2077227" y="2888616"/>
            <a:ext cx="1800200" cy="504056"/>
          </a:xfrm>
          <a:prstGeom prst="leftRightArrow">
            <a:avLst/>
          </a:prstGeom>
          <a:solidFill>
            <a:srgbClr val="FFC000">
              <a:alpha val="3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lecha izquierda y derecha 12">
            <a:extLst>
              <a:ext uri="{FF2B5EF4-FFF2-40B4-BE49-F238E27FC236}">
                <a16:creationId xmlns:a16="http://schemas.microsoft.com/office/drawing/2014/main" id="{F8AF8DAB-10BC-7A42-99C7-1EA8AF32956E}"/>
              </a:ext>
            </a:extLst>
          </p:cNvPr>
          <p:cNvSpPr/>
          <p:nvPr/>
        </p:nvSpPr>
        <p:spPr>
          <a:xfrm rot="19035353">
            <a:off x="2207925" y="3734373"/>
            <a:ext cx="2528860" cy="504056"/>
          </a:xfrm>
          <a:prstGeom prst="leftRightArrow">
            <a:avLst/>
          </a:prstGeom>
          <a:solidFill>
            <a:srgbClr val="FFC000">
              <a:alpha val="3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Flecha izquierda y derecha 13">
            <a:extLst>
              <a:ext uri="{FF2B5EF4-FFF2-40B4-BE49-F238E27FC236}">
                <a16:creationId xmlns:a16="http://schemas.microsoft.com/office/drawing/2014/main" id="{42C20B23-BC0A-9444-9AB4-FB81A5307D3A}"/>
              </a:ext>
            </a:extLst>
          </p:cNvPr>
          <p:cNvSpPr/>
          <p:nvPr/>
        </p:nvSpPr>
        <p:spPr>
          <a:xfrm rot="17483014">
            <a:off x="4060530" y="3832641"/>
            <a:ext cx="1543188" cy="504056"/>
          </a:xfrm>
          <a:prstGeom prst="leftRightArrow">
            <a:avLst/>
          </a:prstGeom>
          <a:solidFill>
            <a:srgbClr val="FFC000">
              <a:alpha val="3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lecha izquierda y derecha 14">
            <a:extLst>
              <a:ext uri="{FF2B5EF4-FFF2-40B4-BE49-F238E27FC236}">
                <a16:creationId xmlns:a16="http://schemas.microsoft.com/office/drawing/2014/main" id="{872D66BD-B6DF-4249-B22F-070D0782F6DE}"/>
              </a:ext>
            </a:extLst>
          </p:cNvPr>
          <p:cNvSpPr/>
          <p:nvPr/>
        </p:nvSpPr>
        <p:spPr>
          <a:xfrm rot="14211853">
            <a:off x="5728886" y="3702224"/>
            <a:ext cx="1543188" cy="504056"/>
          </a:xfrm>
          <a:prstGeom prst="leftRightArrow">
            <a:avLst/>
          </a:prstGeom>
          <a:solidFill>
            <a:srgbClr val="FFC000">
              <a:alpha val="3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lecha izquierda y derecha 15">
            <a:extLst>
              <a:ext uri="{FF2B5EF4-FFF2-40B4-BE49-F238E27FC236}">
                <a16:creationId xmlns:a16="http://schemas.microsoft.com/office/drawing/2014/main" id="{59D6EB30-C2A0-D44A-91AD-74EA68209927}"/>
              </a:ext>
            </a:extLst>
          </p:cNvPr>
          <p:cNvSpPr/>
          <p:nvPr/>
        </p:nvSpPr>
        <p:spPr>
          <a:xfrm rot="12452820">
            <a:off x="7006370" y="2718865"/>
            <a:ext cx="802155" cy="504056"/>
          </a:xfrm>
          <a:prstGeom prst="leftRightArrow">
            <a:avLst/>
          </a:prstGeom>
          <a:solidFill>
            <a:srgbClr val="FFC000">
              <a:alpha val="39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echa izquierda y derecha 16">
            <a:extLst>
              <a:ext uri="{FF2B5EF4-FFF2-40B4-BE49-F238E27FC236}">
                <a16:creationId xmlns:a16="http://schemas.microsoft.com/office/drawing/2014/main" id="{79EFB44B-2E7E-A240-B115-61E73F3267C4}"/>
              </a:ext>
            </a:extLst>
          </p:cNvPr>
          <p:cNvSpPr/>
          <p:nvPr/>
        </p:nvSpPr>
        <p:spPr>
          <a:xfrm>
            <a:off x="4757004" y="5245156"/>
            <a:ext cx="1543188" cy="504056"/>
          </a:xfrm>
          <a:prstGeom prst="leftRightArrow">
            <a:avLst/>
          </a:prstGeom>
          <a:solidFill>
            <a:srgbClr val="92D050">
              <a:alpha val="39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lecha izquierda y derecha 17">
            <a:extLst>
              <a:ext uri="{FF2B5EF4-FFF2-40B4-BE49-F238E27FC236}">
                <a16:creationId xmlns:a16="http://schemas.microsoft.com/office/drawing/2014/main" id="{1FD79559-7711-7A4A-955C-1FAADD4897B6}"/>
              </a:ext>
            </a:extLst>
          </p:cNvPr>
          <p:cNvSpPr/>
          <p:nvPr/>
        </p:nvSpPr>
        <p:spPr>
          <a:xfrm rot="18709097">
            <a:off x="7603028" y="4511494"/>
            <a:ext cx="1030405" cy="504056"/>
          </a:xfrm>
          <a:prstGeom prst="leftRightArrow">
            <a:avLst/>
          </a:prstGeom>
          <a:solidFill>
            <a:srgbClr val="92D050">
              <a:alpha val="39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echa izquierda y derecha 18">
            <a:extLst>
              <a:ext uri="{FF2B5EF4-FFF2-40B4-BE49-F238E27FC236}">
                <a16:creationId xmlns:a16="http://schemas.microsoft.com/office/drawing/2014/main" id="{62018070-CBC4-8247-9ABD-7D72904894F2}"/>
              </a:ext>
            </a:extLst>
          </p:cNvPr>
          <p:cNvSpPr/>
          <p:nvPr/>
        </p:nvSpPr>
        <p:spPr>
          <a:xfrm rot="1124930">
            <a:off x="2474386" y="5220866"/>
            <a:ext cx="771598" cy="504056"/>
          </a:xfrm>
          <a:prstGeom prst="leftRightArrow">
            <a:avLst/>
          </a:prstGeom>
          <a:solidFill>
            <a:srgbClr val="92D050">
              <a:alpha val="39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echa izquierda y derecha 19">
            <a:extLst>
              <a:ext uri="{FF2B5EF4-FFF2-40B4-BE49-F238E27FC236}">
                <a16:creationId xmlns:a16="http://schemas.microsoft.com/office/drawing/2014/main" id="{5663C1C0-EA1D-6643-B2C1-6AA8DC2BF7FE}"/>
              </a:ext>
            </a:extLst>
          </p:cNvPr>
          <p:cNvSpPr/>
          <p:nvPr/>
        </p:nvSpPr>
        <p:spPr>
          <a:xfrm rot="3901480">
            <a:off x="917166" y="4239185"/>
            <a:ext cx="674700" cy="504056"/>
          </a:xfrm>
          <a:prstGeom prst="leftRightArrow">
            <a:avLst/>
          </a:prstGeom>
          <a:solidFill>
            <a:srgbClr val="92D050">
              <a:alpha val="39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ángulo 20">
            <a:extLst>
              <a:ext uri="{FF2B5EF4-FFF2-40B4-BE49-F238E27FC236}">
                <a16:creationId xmlns:a16="http://schemas.microsoft.com/office/drawing/2014/main" id="{176C1D2E-5288-8F47-8BF2-F99707035C24}"/>
              </a:ext>
            </a:extLst>
          </p:cNvPr>
          <p:cNvSpPr/>
          <p:nvPr/>
        </p:nvSpPr>
        <p:spPr>
          <a:xfrm>
            <a:off x="2534900" y="6091423"/>
            <a:ext cx="3798767" cy="369332"/>
          </a:xfrm>
          <a:prstGeom prst="rect">
            <a:avLst/>
          </a:prstGeom>
        </p:spPr>
        <p:txBody>
          <a:bodyPr wrap="square">
            <a:spAutoFit/>
          </a:bodyPr>
          <a:lstStyle/>
          <a:p>
            <a:pPr algn="ctr"/>
            <a:r>
              <a:rPr lang="en-GB" b="1" dirty="0">
                <a:solidFill>
                  <a:srgbClr val="00B050"/>
                </a:solidFill>
              </a:rPr>
              <a:t>New collaborations between </a:t>
            </a:r>
            <a:r>
              <a:rPr lang="en-GB" b="1" dirty="0" err="1">
                <a:solidFill>
                  <a:srgbClr val="00B050"/>
                </a:solidFill>
              </a:rPr>
              <a:t>NP</a:t>
            </a:r>
            <a:r>
              <a:rPr lang="en-GB" b="1" baseline="-25000" dirty="0" err="1">
                <a:solidFill>
                  <a:srgbClr val="00B050"/>
                </a:solidFill>
              </a:rPr>
              <a:t>i</a:t>
            </a:r>
            <a:endParaRPr lang="en-GB" b="1" baseline="-25000" dirty="0">
              <a:solidFill>
                <a:srgbClr val="00B050"/>
              </a:solidFill>
            </a:endParaRPr>
          </a:p>
        </p:txBody>
      </p:sp>
    </p:spTree>
    <p:extLst>
      <p:ext uri="{BB962C8B-B14F-4D97-AF65-F5344CB8AC3E}">
        <p14:creationId xmlns:p14="http://schemas.microsoft.com/office/powerpoint/2010/main" val="2613668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dissolve">
                                      <p:cBhvr>
                                        <p:cTn id="10" dur="500"/>
                                        <p:tgtEl>
                                          <p:spTgt spid="13"/>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dissolve">
                                      <p:cBhvr>
                                        <p:cTn id="13" dur="500"/>
                                        <p:tgtEl>
                                          <p:spTgt spid="14"/>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dissolve">
                                      <p:cBhvr>
                                        <p:cTn id="16" dur="500"/>
                                        <p:tgtEl>
                                          <p:spTgt spid="15"/>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dissolve">
                                      <p:cBhvr>
                                        <p:cTn id="19" dur="500"/>
                                        <p:tgtEl>
                                          <p:spTgt spid="16"/>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dissolv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dissolve">
                                      <p:cBhvr>
                                        <p:cTn id="27" dur="500"/>
                                        <p:tgtEl>
                                          <p:spTgt spid="20"/>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dissolve">
                                      <p:cBhvr>
                                        <p:cTn id="30" dur="500"/>
                                        <p:tgtEl>
                                          <p:spTgt spid="19"/>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dissolve">
                                      <p:cBhvr>
                                        <p:cTn id="33" dur="500"/>
                                        <p:tgtEl>
                                          <p:spTgt spid="21"/>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dissolve">
                                      <p:cBhvr>
                                        <p:cTn id="36" dur="500"/>
                                        <p:tgtEl>
                                          <p:spTgt spid="17"/>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dissolv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14461B1B-527B-8045-9FEE-E7C01C8D3F5B}"/>
              </a:ext>
            </a:extLst>
          </p:cNvPr>
          <p:cNvSpPr>
            <a:spLocks noGrp="1"/>
          </p:cNvSpPr>
          <p:nvPr>
            <p:ph type="sldNum" sz="quarter" idx="12"/>
          </p:nvPr>
        </p:nvSpPr>
        <p:spPr/>
        <p:txBody>
          <a:bodyPr/>
          <a:lstStyle/>
          <a:p>
            <a:pPr>
              <a:defRPr/>
            </a:pPr>
            <a:fld id="{0A41BCD5-ACD3-4524-A181-0AD1F9271BB0}" type="slidenum">
              <a:rPr lang="es-ES" smtClean="0"/>
              <a:pPr>
                <a:defRPr/>
              </a:pPr>
              <a:t>9</a:t>
            </a:fld>
            <a:endParaRPr lang="es-ES" dirty="0"/>
          </a:p>
        </p:txBody>
      </p:sp>
      <p:sp>
        <p:nvSpPr>
          <p:cNvPr id="3" name="4 CuadroTexto">
            <a:extLst>
              <a:ext uri="{FF2B5EF4-FFF2-40B4-BE49-F238E27FC236}">
                <a16:creationId xmlns:a16="http://schemas.microsoft.com/office/drawing/2014/main" id="{EE5EF2FF-2FB2-0040-80E7-51711F03FA77}"/>
              </a:ext>
            </a:extLst>
          </p:cNvPr>
          <p:cNvSpPr txBox="1"/>
          <p:nvPr/>
        </p:nvSpPr>
        <p:spPr>
          <a:xfrm>
            <a:off x="179512" y="1412776"/>
            <a:ext cx="8830344" cy="4801314"/>
          </a:xfrm>
          <a:prstGeom prst="rect">
            <a:avLst/>
          </a:prstGeom>
          <a:noFill/>
        </p:spPr>
        <p:txBody>
          <a:bodyPr wrap="square" rtlCol="0">
            <a:spAutoFit/>
          </a:bodyPr>
          <a:lstStyle/>
          <a:p>
            <a:r>
              <a:rPr lang="en-GB" dirty="0"/>
              <a:t>GEANT4 is a gift: completely free code developed by many (usually overworked) volunteers (look at the licence agreement). Despite the huge efforts made by the developers, it requires additional validation and work from the users.</a:t>
            </a:r>
          </a:p>
          <a:p>
            <a:endParaRPr lang="en-GB" dirty="0"/>
          </a:p>
          <a:p>
            <a:r>
              <a:rPr lang="en-GB" b="1" dirty="0">
                <a:solidFill>
                  <a:srgbClr val="FF0000"/>
                </a:solidFill>
              </a:rPr>
              <a:t>How could nuclear physicists help? </a:t>
            </a:r>
          </a:p>
          <a:p>
            <a:endParaRPr lang="en-GB" dirty="0"/>
          </a:p>
          <a:p>
            <a:pPr marL="285750" indent="-285750">
              <a:buFont typeface="Arial" panose="020B0604020202020204" pitchFamily="34" charset="0"/>
              <a:buChar char="•"/>
            </a:pPr>
            <a:r>
              <a:rPr lang="en-GB" dirty="0"/>
              <a:t>Validation of models: difficult to know all the models and create a suitable GEANT4 application for validation. Experimental data / experience acquired in experiments that can be delivered to GEANT4. Follow the G4_med example and create an application that can be run easily by non-GEANT4 experts.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Release pieces of code developed for specific applications and addressing some of the requested features.</a:t>
            </a:r>
          </a:p>
          <a:p>
            <a:endParaRPr lang="en-GB" dirty="0"/>
          </a:p>
          <a:p>
            <a:pPr marL="285750" indent="-285750">
              <a:buFont typeface="Arial" panose="020B0604020202020204" pitchFamily="34" charset="0"/>
              <a:buChar char="•"/>
            </a:pPr>
            <a:r>
              <a:rPr lang="en-GB" dirty="0"/>
              <a:t>Documentation: writing down what has been learned can help other. Please send us your notes. They may become part of a “manual”.</a:t>
            </a:r>
          </a:p>
          <a:p>
            <a:endParaRPr lang="en-GB" dirty="0"/>
          </a:p>
        </p:txBody>
      </p:sp>
    </p:spTree>
    <p:extLst>
      <p:ext uri="{BB962C8B-B14F-4D97-AF65-F5344CB8AC3E}">
        <p14:creationId xmlns:p14="http://schemas.microsoft.com/office/powerpoint/2010/main" val="45283266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9456</TotalTime>
  <Words>759</Words>
  <Application>Microsoft Macintosh PowerPoint</Application>
  <PresentationFormat>Presentación en pantalla (4:3)</PresentationFormat>
  <Paragraphs>94</Paragraphs>
  <Slides>9</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9</vt:i4>
      </vt:variant>
    </vt:vector>
  </HeadingPairs>
  <TitlesOfParts>
    <vt:vector size="12" baseType="lpstr">
      <vt:lpstr>Arial</vt:lpstr>
      <vt:lpstr>Calibri</vt:lpstr>
      <vt:lpstr>Tema de Office</vt:lpstr>
      <vt:lpstr>Summary and conclusions of the workshop</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admin</dc:creator>
  <cp:lastModifiedBy>Usuario de Microsoft Office</cp:lastModifiedBy>
  <cp:revision>599</cp:revision>
  <cp:lastPrinted>2018-11-18T11:21:27Z</cp:lastPrinted>
  <dcterms:created xsi:type="dcterms:W3CDTF">2013-10-22T09:55:29Z</dcterms:created>
  <dcterms:modified xsi:type="dcterms:W3CDTF">2019-04-26T10:08:46Z</dcterms:modified>
</cp:coreProperties>
</file>