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32399288" cy="396001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353" autoAdjust="0"/>
    <p:restoredTop sz="94660"/>
  </p:normalViewPr>
  <p:slideViewPr>
    <p:cSldViewPr snapToGrid="0">
      <p:cViewPr>
        <p:scale>
          <a:sx n="33" d="100"/>
          <a:sy n="33" d="100"/>
        </p:scale>
        <p:origin x="438" y="-48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429947" y="6480867"/>
            <a:ext cx="27539395" cy="13786732"/>
          </a:xfrm>
        </p:spPr>
        <p:txBody>
          <a:bodyPr anchor="b"/>
          <a:lstStyle>
            <a:lvl1pPr algn="ctr">
              <a:defRPr sz="21259"/>
            </a:lvl1pPr>
          </a:lstStyle>
          <a:p>
            <a:r>
              <a:rPr lang="ru-RU"/>
              <a:t>Образец заголовка</a:t>
            </a:r>
            <a:endParaRPr lang="en-US" dirty="0"/>
          </a:p>
        </p:txBody>
      </p:sp>
      <p:sp>
        <p:nvSpPr>
          <p:cNvPr id="3" name="Subtitle 2"/>
          <p:cNvSpPr>
            <a:spLocks noGrp="1"/>
          </p:cNvSpPr>
          <p:nvPr>
            <p:ph type="subTitle" idx="1"/>
          </p:nvPr>
        </p:nvSpPr>
        <p:spPr>
          <a:xfrm>
            <a:off x="4049911" y="20799268"/>
            <a:ext cx="24299466" cy="9560876"/>
          </a:xfrm>
        </p:spPr>
        <p:txBody>
          <a:bodyPr/>
          <a:lstStyle>
            <a:lvl1pPr marL="0" indent="0" algn="ctr">
              <a:buNone/>
              <a:defRPr sz="8504"/>
            </a:lvl1pPr>
            <a:lvl2pPr marL="1619951" indent="0" algn="ctr">
              <a:buNone/>
              <a:defRPr sz="7086"/>
            </a:lvl2pPr>
            <a:lvl3pPr marL="3239902" indent="0" algn="ctr">
              <a:buNone/>
              <a:defRPr sz="6378"/>
            </a:lvl3pPr>
            <a:lvl4pPr marL="4859853" indent="0" algn="ctr">
              <a:buNone/>
              <a:defRPr sz="5669"/>
            </a:lvl4pPr>
            <a:lvl5pPr marL="6479804" indent="0" algn="ctr">
              <a:buNone/>
              <a:defRPr sz="5669"/>
            </a:lvl5pPr>
            <a:lvl6pPr marL="8099755" indent="0" algn="ctr">
              <a:buNone/>
              <a:defRPr sz="5669"/>
            </a:lvl6pPr>
            <a:lvl7pPr marL="9719706" indent="0" algn="ctr">
              <a:buNone/>
              <a:defRPr sz="5669"/>
            </a:lvl7pPr>
            <a:lvl8pPr marL="11339657" indent="0" algn="ctr">
              <a:buNone/>
              <a:defRPr sz="5669"/>
            </a:lvl8pPr>
            <a:lvl9pPr marL="12959608" indent="0" algn="ctr">
              <a:buNone/>
              <a:defRPr sz="5669"/>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8C7F2FB2-F9C1-4442-973C-C0F1C01CCA17}" type="datetimeFigureOut">
              <a:rPr lang="ru-RU" smtClean="0"/>
              <a:t>22.04.2019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87F38AE-6E31-4B96-888F-BA39F8678439}" type="slidenum">
              <a:rPr lang="ru-RU" smtClean="0"/>
              <a:t>‹#›</a:t>
            </a:fld>
            <a:endParaRPr lang="ru-RU"/>
          </a:p>
        </p:txBody>
      </p:sp>
    </p:spTree>
    <p:extLst>
      <p:ext uri="{BB962C8B-B14F-4D97-AF65-F5344CB8AC3E}">
        <p14:creationId xmlns:p14="http://schemas.microsoft.com/office/powerpoint/2010/main" val="222470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C7F2FB2-F9C1-4442-973C-C0F1C01CCA17}" type="datetimeFigureOut">
              <a:rPr lang="ru-RU" smtClean="0"/>
              <a:t>22.04.2019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87F38AE-6E31-4B96-888F-BA39F8678439}" type="slidenum">
              <a:rPr lang="ru-RU" smtClean="0"/>
              <a:t>‹#›</a:t>
            </a:fld>
            <a:endParaRPr lang="ru-RU"/>
          </a:p>
        </p:txBody>
      </p:sp>
    </p:spTree>
    <p:extLst>
      <p:ext uri="{BB962C8B-B14F-4D97-AF65-F5344CB8AC3E}">
        <p14:creationId xmlns:p14="http://schemas.microsoft.com/office/powerpoint/2010/main" val="432922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185742" y="2108343"/>
            <a:ext cx="6986096" cy="33559329"/>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2227453" y="2108343"/>
            <a:ext cx="20553298" cy="3355932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C7F2FB2-F9C1-4442-973C-C0F1C01CCA17}" type="datetimeFigureOut">
              <a:rPr lang="ru-RU" smtClean="0"/>
              <a:t>22.04.2019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87F38AE-6E31-4B96-888F-BA39F8678439}" type="slidenum">
              <a:rPr lang="ru-RU" smtClean="0"/>
              <a:t>‹#›</a:t>
            </a:fld>
            <a:endParaRPr lang="ru-RU"/>
          </a:p>
        </p:txBody>
      </p:sp>
    </p:spTree>
    <p:extLst>
      <p:ext uri="{BB962C8B-B14F-4D97-AF65-F5344CB8AC3E}">
        <p14:creationId xmlns:p14="http://schemas.microsoft.com/office/powerpoint/2010/main" val="1363259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C7F2FB2-F9C1-4442-973C-C0F1C01CCA17}" type="datetimeFigureOut">
              <a:rPr lang="ru-RU" smtClean="0"/>
              <a:t>22.04.2019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87F38AE-6E31-4B96-888F-BA39F8678439}" type="slidenum">
              <a:rPr lang="ru-RU" smtClean="0"/>
              <a:t>‹#›</a:t>
            </a:fld>
            <a:endParaRPr lang="ru-RU"/>
          </a:p>
        </p:txBody>
      </p:sp>
    </p:spTree>
    <p:extLst>
      <p:ext uri="{BB962C8B-B14F-4D97-AF65-F5344CB8AC3E}">
        <p14:creationId xmlns:p14="http://schemas.microsoft.com/office/powerpoint/2010/main" val="45502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210578" y="9872559"/>
            <a:ext cx="27944386" cy="16472575"/>
          </a:xfrm>
        </p:spPr>
        <p:txBody>
          <a:bodyPr anchor="b"/>
          <a:lstStyle>
            <a:lvl1pPr>
              <a:defRPr sz="21259"/>
            </a:lvl1pPr>
          </a:lstStyle>
          <a:p>
            <a:r>
              <a:rPr lang="ru-RU"/>
              <a:t>Образец заголовка</a:t>
            </a:r>
            <a:endParaRPr lang="en-US" dirty="0"/>
          </a:p>
        </p:txBody>
      </p:sp>
      <p:sp>
        <p:nvSpPr>
          <p:cNvPr id="3" name="Text Placeholder 2"/>
          <p:cNvSpPr>
            <a:spLocks noGrp="1"/>
          </p:cNvSpPr>
          <p:nvPr>
            <p:ph type="body" idx="1"/>
          </p:nvPr>
        </p:nvSpPr>
        <p:spPr>
          <a:xfrm>
            <a:off x="2210578" y="26500971"/>
            <a:ext cx="27944386" cy="8662538"/>
          </a:xfrm>
        </p:spPr>
        <p:txBody>
          <a:bodyPr/>
          <a:lstStyle>
            <a:lvl1pPr marL="0" indent="0">
              <a:buNone/>
              <a:defRPr sz="8504">
                <a:solidFill>
                  <a:schemeClr val="tx1"/>
                </a:solidFill>
              </a:defRPr>
            </a:lvl1pPr>
            <a:lvl2pPr marL="1619951" indent="0">
              <a:buNone/>
              <a:defRPr sz="7086">
                <a:solidFill>
                  <a:schemeClr val="tx1">
                    <a:tint val="75000"/>
                  </a:schemeClr>
                </a:solidFill>
              </a:defRPr>
            </a:lvl2pPr>
            <a:lvl3pPr marL="3239902" indent="0">
              <a:buNone/>
              <a:defRPr sz="6378">
                <a:solidFill>
                  <a:schemeClr val="tx1">
                    <a:tint val="75000"/>
                  </a:schemeClr>
                </a:solidFill>
              </a:defRPr>
            </a:lvl3pPr>
            <a:lvl4pPr marL="4859853" indent="0">
              <a:buNone/>
              <a:defRPr sz="5669">
                <a:solidFill>
                  <a:schemeClr val="tx1">
                    <a:tint val="75000"/>
                  </a:schemeClr>
                </a:solidFill>
              </a:defRPr>
            </a:lvl4pPr>
            <a:lvl5pPr marL="6479804" indent="0">
              <a:buNone/>
              <a:defRPr sz="5669">
                <a:solidFill>
                  <a:schemeClr val="tx1">
                    <a:tint val="75000"/>
                  </a:schemeClr>
                </a:solidFill>
              </a:defRPr>
            </a:lvl5pPr>
            <a:lvl6pPr marL="8099755" indent="0">
              <a:buNone/>
              <a:defRPr sz="5669">
                <a:solidFill>
                  <a:schemeClr val="tx1">
                    <a:tint val="75000"/>
                  </a:schemeClr>
                </a:solidFill>
              </a:defRPr>
            </a:lvl6pPr>
            <a:lvl7pPr marL="9719706" indent="0">
              <a:buNone/>
              <a:defRPr sz="5669">
                <a:solidFill>
                  <a:schemeClr val="tx1">
                    <a:tint val="75000"/>
                  </a:schemeClr>
                </a:solidFill>
              </a:defRPr>
            </a:lvl7pPr>
            <a:lvl8pPr marL="11339657" indent="0">
              <a:buNone/>
              <a:defRPr sz="5669">
                <a:solidFill>
                  <a:schemeClr val="tx1">
                    <a:tint val="75000"/>
                  </a:schemeClr>
                </a:solidFill>
              </a:defRPr>
            </a:lvl8pPr>
            <a:lvl9pPr marL="12959608" indent="0">
              <a:buNone/>
              <a:defRPr sz="5669">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8C7F2FB2-F9C1-4442-973C-C0F1C01CCA17}" type="datetimeFigureOut">
              <a:rPr lang="ru-RU" smtClean="0"/>
              <a:t>22.04.2019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87F38AE-6E31-4B96-888F-BA39F8678439}" type="slidenum">
              <a:rPr lang="ru-RU" smtClean="0"/>
              <a:t>‹#›</a:t>
            </a:fld>
            <a:endParaRPr lang="ru-RU"/>
          </a:p>
        </p:txBody>
      </p:sp>
    </p:spTree>
    <p:extLst>
      <p:ext uri="{BB962C8B-B14F-4D97-AF65-F5344CB8AC3E}">
        <p14:creationId xmlns:p14="http://schemas.microsoft.com/office/powerpoint/2010/main" val="3719542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227451" y="10541716"/>
            <a:ext cx="13769697" cy="2512595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16402140" y="10541716"/>
            <a:ext cx="13769697" cy="2512595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8C7F2FB2-F9C1-4442-973C-C0F1C01CCA17}" type="datetimeFigureOut">
              <a:rPr lang="ru-RU" smtClean="0"/>
              <a:t>22.04.2019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87F38AE-6E31-4B96-888F-BA39F8678439}" type="slidenum">
              <a:rPr lang="ru-RU" smtClean="0"/>
              <a:t>‹#›</a:t>
            </a:fld>
            <a:endParaRPr lang="ru-RU"/>
          </a:p>
        </p:txBody>
      </p:sp>
    </p:spTree>
    <p:extLst>
      <p:ext uri="{BB962C8B-B14F-4D97-AF65-F5344CB8AC3E}">
        <p14:creationId xmlns:p14="http://schemas.microsoft.com/office/powerpoint/2010/main" val="2585352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2231671" y="2108352"/>
            <a:ext cx="27944386" cy="7654206"/>
          </a:xfrm>
        </p:spPr>
        <p:txBody>
          <a:bodyPr/>
          <a:lstStyle/>
          <a:p>
            <a:r>
              <a:rPr lang="ru-RU"/>
              <a:t>Образец заголовка</a:t>
            </a:r>
            <a:endParaRPr lang="en-US" dirty="0"/>
          </a:p>
        </p:txBody>
      </p:sp>
      <p:sp>
        <p:nvSpPr>
          <p:cNvPr id="3" name="Text Placeholder 2"/>
          <p:cNvSpPr>
            <a:spLocks noGrp="1"/>
          </p:cNvSpPr>
          <p:nvPr>
            <p:ph type="body" idx="1"/>
          </p:nvPr>
        </p:nvSpPr>
        <p:spPr>
          <a:xfrm>
            <a:off x="2231675" y="9707549"/>
            <a:ext cx="13706415" cy="4757520"/>
          </a:xfrm>
        </p:spPr>
        <p:txBody>
          <a:bodyPr anchor="b"/>
          <a:lstStyle>
            <a:lvl1pPr marL="0" indent="0">
              <a:buNone/>
              <a:defRPr sz="8504" b="1"/>
            </a:lvl1pPr>
            <a:lvl2pPr marL="1619951" indent="0">
              <a:buNone/>
              <a:defRPr sz="7086" b="1"/>
            </a:lvl2pPr>
            <a:lvl3pPr marL="3239902" indent="0">
              <a:buNone/>
              <a:defRPr sz="6378" b="1"/>
            </a:lvl3pPr>
            <a:lvl4pPr marL="4859853" indent="0">
              <a:buNone/>
              <a:defRPr sz="5669" b="1"/>
            </a:lvl4pPr>
            <a:lvl5pPr marL="6479804" indent="0">
              <a:buNone/>
              <a:defRPr sz="5669" b="1"/>
            </a:lvl5pPr>
            <a:lvl6pPr marL="8099755" indent="0">
              <a:buNone/>
              <a:defRPr sz="5669" b="1"/>
            </a:lvl6pPr>
            <a:lvl7pPr marL="9719706" indent="0">
              <a:buNone/>
              <a:defRPr sz="5669" b="1"/>
            </a:lvl7pPr>
            <a:lvl8pPr marL="11339657" indent="0">
              <a:buNone/>
              <a:defRPr sz="5669" b="1"/>
            </a:lvl8pPr>
            <a:lvl9pPr marL="12959608" indent="0">
              <a:buNone/>
              <a:defRPr sz="5669" b="1"/>
            </a:lvl9pPr>
          </a:lstStyle>
          <a:p>
            <a:pPr lvl="0"/>
            <a:r>
              <a:rPr lang="ru-RU"/>
              <a:t>Образец текста</a:t>
            </a:r>
          </a:p>
        </p:txBody>
      </p:sp>
      <p:sp>
        <p:nvSpPr>
          <p:cNvPr id="4" name="Content Placeholder 3"/>
          <p:cNvSpPr>
            <a:spLocks noGrp="1"/>
          </p:cNvSpPr>
          <p:nvPr>
            <p:ph sz="half" idx="2"/>
          </p:nvPr>
        </p:nvSpPr>
        <p:spPr>
          <a:xfrm>
            <a:off x="2231675" y="14465069"/>
            <a:ext cx="13706415" cy="2127593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16402142" y="9707549"/>
            <a:ext cx="13773917" cy="4757520"/>
          </a:xfrm>
        </p:spPr>
        <p:txBody>
          <a:bodyPr anchor="b"/>
          <a:lstStyle>
            <a:lvl1pPr marL="0" indent="0">
              <a:buNone/>
              <a:defRPr sz="8504" b="1"/>
            </a:lvl1pPr>
            <a:lvl2pPr marL="1619951" indent="0">
              <a:buNone/>
              <a:defRPr sz="7086" b="1"/>
            </a:lvl2pPr>
            <a:lvl3pPr marL="3239902" indent="0">
              <a:buNone/>
              <a:defRPr sz="6378" b="1"/>
            </a:lvl3pPr>
            <a:lvl4pPr marL="4859853" indent="0">
              <a:buNone/>
              <a:defRPr sz="5669" b="1"/>
            </a:lvl4pPr>
            <a:lvl5pPr marL="6479804" indent="0">
              <a:buNone/>
              <a:defRPr sz="5669" b="1"/>
            </a:lvl5pPr>
            <a:lvl6pPr marL="8099755" indent="0">
              <a:buNone/>
              <a:defRPr sz="5669" b="1"/>
            </a:lvl6pPr>
            <a:lvl7pPr marL="9719706" indent="0">
              <a:buNone/>
              <a:defRPr sz="5669" b="1"/>
            </a:lvl7pPr>
            <a:lvl8pPr marL="11339657" indent="0">
              <a:buNone/>
              <a:defRPr sz="5669" b="1"/>
            </a:lvl8pPr>
            <a:lvl9pPr marL="12959608" indent="0">
              <a:buNone/>
              <a:defRPr sz="5669" b="1"/>
            </a:lvl9pPr>
          </a:lstStyle>
          <a:p>
            <a:pPr lvl="0"/>
            <a:r>
              <a:rPr lang="ru-RU"/>
              <a:t>Образец текста</a:t>
            </a:r>
          </a:p>
        </p:txBody>
      </p:sp>
      <p:sp>
        <p:nvSpPr>
          <p:cNvPr id="6" name="Content Placeholder 5"/>
          <p:cNvSpPr>
            <a:spLocks noGrp="1"/>
          </p:cNvSpPr>
          <p:nvPr>
            <p:ph sz="quarter" idx="4"/>
          </p:nvPr>
        </p:nvSpPr>
        <p:spPr>
          <a:xfrm>
            <a:off x="16402142" y="14465069"/>
            <a:ext cx="13773917" cy="2127593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8C7F2FB2-F9C1-4442-973C-C0F1C01CCA17}" type="datetimeFigureOut">
              <a:rPr lang="ru-RU" smtClean="0"/>
              <a:t>22.04.2019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87F38AE-6E31-4B96-888F-BA39F8678439}" type="slidenum">
              <a:rPr lang="ru-RU" smtClean="0"/>
              <a:t>‹#›</a:t>
            </a:fld>
            <a:endParaRPr lang="ru-RU"/>
          </a:p>
        </p:txBody>
      </p:sp>
    </p:spTree>
    <p:extLst>
      <p:ext uri="{BB962C8B-B14F-4D97-AF65-F5344CB8AC3E}">
        <p14:creationId xmlns:p14="http://schemas.microsoft.com/office/powerpoint/2010/main" val="21579270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8C7F2FB2-F9C1-4442-973C-C0F1C01CCA17}" type="datetimeFigureOut">
              <a:rPr lang="ru-RU" smtClean="0"/>
              <a:t>22.04.2019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87F38AE-6E31-4B96-888F-BA39F8678439}" type="slidenum">
              <a:rPr lang="ru-RU" smtClean="0"/>
              <a:t>‹#›</a:t>
            </a:fld>
            <a:endParaRPr lang="ru-RU"/>
          </a:p>
        </p:txBody>
      </p:sp>
    </p:spTree>
    <p:extLst>
      <p:ext uri="{BB962C8B-B14F-4D97-AF65-F5344CB8AC3E}">
        <p14:creationId xmlns:p14="http://schemas.microsoft.com/office/powerpoint/2010/main" val="2796824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7F2FB2-F9C1-4442-973C-C0F1C01CCA17}" type="datetimeFigureOut">
              <a:rPr lang="ru-RU" smtClean="0"/>
              <a:t>22.04.2019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87F38AE-6E31-4B96-888F-BA39F8678439}" type="slidenum">
              <a:rPr lang="ru-RU" smtClean="0"/>
              <a:t>‹#›</a:t>
            </a:fld>
            <a:endParaRPr lang="ru-RU"/>
          </a:p>
        </p:txBody>
      </p:sp>
    </p:spTree>
    <p:extLst>
      <p:ext uri="{BB962C8B-B14F-4D97-AF65-F5344CB8AC3E}">
        <p14:creationId xmlns:p14="http://schemas.microsoft.com/office/powerpoint/2010/main" val="387549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231671" y="2640012"/>
            <a:ext cx="10449614" cy="9240044"/>
          </a:xfrm>
        </p:spPr>
        <p:txBody>
          <a:bodyPr anchor="b"/>
          <a:lstStyle>
            <a:lvl1pPr>
              <a:defRPr sz="11338"/>
            </a:lvl1pPr>
          </a:lstStyle>
          <a:p>
            <a:r>
              <a:rPr lang="ru-RU"/>
              <a:t>Образец заголовка</a:t>
            </a:r>
            <a:endParaRPr lang="en-US" dirty="0"/>
          </a:p>
        </p:txBody>
      </p:sp>
      <p:sp>
        <p:nvSpPr>
          <p:cNvPr id="3" name="Content Placeholder 2"/>
          <p:cNvSpPr>
            <a:spLocks noGrp="1"/>
          </p:cNvSpPr>
          <p:nvPr>
            <p:ph idx="1"/>
          </p:nvPr>
        </p:nvSpPr>
        <p:spPr>
          <a:xfrm>
            <a:off x="13773917" y="5701703"/>
            <a:ext cx="16402140" cy="28141800"/>
          </a:xfrm>
        </p:spPr>
        <p:txBody>
          <a:bodyPr/>
          <a:lstStyle>
            <a:lvl1pPr>
              <a:defRPr sz="11338"/>
            </a:lvl1pPr>
            <a:lvl2pPr>
              <a:defRPr sz="9921"/>
            </a:lvl2pPr>
            <a:lvl3pPr>
              <a:defRPr sz="8504"/>
            </a:lvl3pPr>
            <a:lvl4pPr>
              <a:defRPr sz="7086"/>
            </a:lvl4pPr>
            <a:lvl5pPr>
              <a:defRPr sz="7086"/>
            </a:lvl5pPr>
            <a:lvl6pPr>
              <a:defRPr sz="7086"/>
            </a:lvl6pPr>
            <a:lvl7pPr>
              <a:defRPr sz="7086"/>
            </a:lvl7pPr>
            <a:lvl8pPr>
              <a:defRPr sz="7086"/>
            </a:lvl8pPr>
            <a:lvl9pPr>
              <a:defRPr sz="7086"/>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2231671" y="11880056"/>
            <a:ext cx="10449614" cy="22009274"/>
          </a:xfrm>
        </p:spPr>
        <p:txBody>
          <a:bodyPr/>
          <a:lstStyle>
            <a:lvl1pPr marL="0" indent="0">
              <a:buNone/>
              <a:defRPr sz="5669"/>
            </a:lvl1pPr>
            <a:lvl2pPr marL="1619951" indent="0">
              <a:buNone/>
              <a:defRPr sz="4960"/>
            </a:lvl2pPr>
            <a:lvl3pPr marL="3239902" indent="0">
              <a:buNone/>
              <a:defRPr sz="4252"/>
            </a:lvl3pPr>
            <a:lvl4pPr marL="4859853" indent="0">
              <a:buNone/>
              <a:defRPr sz="3543"/>
            </a:lvl4pPr>
            <a:lvl5pPr marL="6479804" indent="0">
              <a:buNone/>
              <a:defRPr sz="3543"/>
            </a:lvl5pPr>
            <a:lvl6pPr marL="8099755" indent="0">
              <a:buNone/>
              <a:defRPr sz="3543"/>
            </a:lvl6pPr>
            <a:lvl7pPr marL="9719706" indent="0">
              <a:buNone/>
              <a:defRPr sz="3543"/>
            </a:lvl7pPr>
            <a:lvl8pPr marL="11339657" indent="0">
              <a:buNone/>
              <a:defRPr sz="3543"/>
            </a:lvl8pPr>
            <a:lvl9pPr marL="12959608" indent="0">
              <a:buNone/>
              <a:defRPr sz="3543"/>
            </a:lvl9pPr>
          </a:lstStyle>
          <a:p>
            <a:pPr lvl="0"/>
            <a:r>
              <a:rPr lang="ru-RU"/>
              <a:t>Образец текста</a:t>
            </a:r>
          </a:p>
        </p:txBody>
      </p:sp>
      <p:sp>
        <p:nvSpPr>
          <p:cNvPr id="5" name="Date Placeholder 4"/>
          <p:cNvSpPr>
            <a:spLocks noGrp="1"/>
          </p:cNvSpPr>
          <p:nvPr>
            <p:ph type="dt" sz="half" idx="10"/>
          </p:nvPr>
        </p:nvSpPr>
        <p:spPr/>
        <p:txBody>
          <a:bodyPr/>
          <a:lstStyle/>
          <a:p>
            <a:fld id="{8C7F2FB2-F9C1-4442-973C-C0F1C01CCA17}" type="datetimeFigureOut">
              <a:rPr lang="ru-RU" smtClean="0"/>
              <a:t>22.04.2019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87F38AE-6E31-4B96-888F-BA39F8678439}" type="slidenum">
              <a:rPr lang="ru-RU" smtClean="0"/>
              <a:t>‹#›</a:t>
            </a:fld>
            <a:endParaRPr lang="ru-RU"/>
          </a:p>
        </p:txBody>
      </p:sp>
    </p:spTree>
    <p:extLst>
      <p:ext uri="{BB962C8B-B14F-4D97-AF65-F5344CB8AC3E}">
        <p14:creationId xmlns:p14="http://schemas.microsoft.com/office/powerpoint/2010/main" val="445110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231671" y="2640012"/>
            <a:ext cx="10449614" cy="9240044"/>
          </a:xfrm>
        </p:spPr>
        <p:txBody>
          <a:bodyPr anchor="b"/>
          <a:lstStyle>
            <a:lvl1pPr>
              <a:defRPr sz="11338"/>
            </a:lvl1pPr>
          </a:lstStyle>
          <a:p>
            <a:r>
              <a:rPr lang="ru-RU"/>
              <a:t>Образец заголовка</a:t>
            </a:r>
            <a:endParaRPr lang="en-US" dirty="0"/>
          </a:p>
        </p:txBody>
      </p:sp>
      <p:sp>
        <p:nvSpPr>
          <p:cNvPr id="3" name="Picture Placeholder 2"/>
          <p:cNvSpPr>
            <a:spLocks noGrp="1" noChangeAspect="1"/>
          </p:cNvSpPr>
          <p:nvPr>
            <p:ph type="pic" idx="1"/>
          </p:nvPr>
        </p:nvSpPr>
        <p:spPr>
          <a:xfrm>
            <a:off x="13773917" y="5701703"/>
            <a:ext cx="16402140" cy="28141800"/>
          </a:xfrm>
        </p:spPr>
        <p:txBody>
          <a:bodyPr anchor="t"/>
          <a:lstStyle>
            <a:lvl1pPr marL="0" indent="0">
              <a:buNone/>
              <a:defRPr sz="11338"/>
            </a:lvl1pPr>
            <a:lvl2pPr marL="1619951" indent="0">
              <a:buNone/>
              <a:defRPr sz="9921"/>
            </a:lvl2pPr>
            <a:lvl3pPr marL="3239902" indent="0">
              <a:buNone/>
              <a:defRPr sz="8504"/>
            </a:lvl3pPr>
            <a:lvl4pPr marL="4859853" indent="0">
              <a:buNone/>
              <a:defRPr sz="7086"/>
            </a:lvl4pPr>
            <a:lvl5pPr marL="6479804" indent="0">
              <a:buNone/>
              <a:defRPr sz="7086"/>
            </a:lvl5pPr>
            <a:lvl6pPr marL="8099755" indent="0">
              <a:buNone/>
              <a:defRPr sz="7086"/>
            </a:lvl6pPr>
            <a:lvl7pPr marL="9719706" indent="0">
              <a:buNone/>
              <a:defRPr sz="7086"/>
            </a:lvl7pPr>
            <a:lvl8pPr marL="11339657" indent="0">
              <a:buNone/>
              <a:defRPr sz="7086"/>
            </a:lvl8pPr>
            <a:lvl9pPr marL="12959608" indent="0">
              <a:buNone/>
              <a:defRPr sz="7086"/>
            </a:lvl9pPr>
          </a:lstStyle>
          <a:p>
            <a:r>
              <a:rPr lang="ru-RU"/>
              <a:t>Вставка рисунка</a:t>
            </a:r>
            <a:endParaRPr lang="en-US" dirty="0"/>
          </a:p>
        </p:txBody>
      </p:sp>
      <p:sp>
        <p:nvSpPr>
          <p:cNvPr id="4" name="Text Placeholder 3"/>
          <p:cNvSpPr>
            <a:spLocks noGrp="1"/>
          </p:cNvSpPr>
          <p:nvPr>
            <p:ph type="body" sz="half" idx="2"/>
          </p:nvPr>
        </p:nvSpPr>
        <p:spPr>
          <a:xfrm>
            <a:off x="2231671" y="11880056"/>
            <a:ext cx="10449614" cy="22009274"/>
          </a:xfrm>
        </p:spPr>
        <p:txBody>
          <a:bodyPr/>
          <a:lstStyle>
            <a:lvl1pPr marL="0" indent="0">
              <a:buNone/>
              <a:defRPr sz="5669"/>
            </a:lvl1pPr>
            <a:lvl2pPr marL="1619951" indent="0">
              <a:buNone/>
              <a:defRPr sz="4960"/>
            </a:lvl2pPr>
            <a:lvl3pPr marL="3239902" indent="0">
              <a:buNone/>
              <a:defRPr sz="4252"/>
            </a:lvl3pPr>
            <a:lvl4pPr marL="4859853" indent="0">
              <a:buNone/>
              <a:defRPr sz="3543"/>
            </a:lvl4pPr>
            <a:lvl5pPr marL="6479804" indent="0">
              <a:buNone/>
              <a:defRPr sz="3543"/>
            </a:lvl5pPr>
            <a:lvl6pPr marL="8099755" indent="0">
              <a:buNone/>
              <a:defRPr sz="3543"/>
            </a:lvl6pPr>
            <a:lvl7pPr marL="9719706" indent="0">
              <a:buNone/>
              <a:defRPr sz="3543"/>
            </a:lvl7pPr>
            <a:lvl8pPr marL="11339657" indent="0">
              <a:buNone/>
              <a:defRPr sz="3543"/>
            </a:lvl8pPr>
            <a:lvl9pPr marL="12959608" indent="0">
              <a:buNone/>
              <a:defRPr sz="3543"/>
            </a:lvl9pPr>
          </a:lstStyle>
          <a:p>
            <a:pPr lvl="0"/>
            <a:r>
              <a:rPr lang="ru-RU"/>
              <a:t>Образец текста</a:t>
            </a:r>
          </a:p>
        </p:txBody>
      </p:sp>
      <p:sp>
        <p:nvSpPr>
          <p:cNvPr id="5" name="Date Placeholder 4"/>
          <p:cNvSpPr>
            <a:spLocks noGrp="1"/>
          </p:cNvSpPr>
          <p:nvPr>
            <p:ph type="dt" sz="half" idx="10"/>
          </p:nvPr>
        </p:nvSpPr>
        <p:spPr/>
        <p:txBody>
          <a:bodyPr/>
          <a:lstStyle/>
          <a:p>
            <a:fld id="{8C7F2FB2-F9C1-4442-973C-C0F1C01CCA17}" type="datetimeFigureOut">
              <a:rPr lang="ru-RU" smtClean="0"/>
              <a:t>22.04.2019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87F38AE-6E31-4B96-888F-BA39F8678439}" type="slidenum">
              <a:rPr lang="ru-RU" smtClean="0"/>
              <a:t>‹#›</a:t>
            </a:fld>
            <a:endParaRPr lang="ru-RU"/>
          </a:p>
        </p:txBody>
      </p:sp>
    </p:spTree>
    <p:extLst>
      <p:ext uri="{BB962C8B-B14F-4D97-AF65-F5344CB8AC3E}">
        <p14:creationId xmlns:p14="http://schemas.microsoft.com/office/powerpoint/2010/main" val="16935299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27451" y="2108352"/>
            <a:ext cx="27944386" cy="7654206"/>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2227451" y="10541716"/>
            <a:ext cx="27944386" cy="25125956"/>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2227451" y="36703516"/>
            <a:ext cx="7289840" cy="2108343"/>
          </a:xfrm>
          <a:prstGeom prst="rect">
            <a:avLst/>
          </a:prstGeom>
        </p:spPr>
        <p:txBody>
          <a:bodyPr vert="horz" lIns="91440" tIns="45720" rIns="91440" bIns="45720" rtlCol="0" anchor="ctr"/>
          <a:lstStyle>
            <a:lvl1pPr algn="l">
              <a:defRPr sz="4252">
                <a:solidFill>
                  <a:schemeClr val="tx1">
                    <a:tint val="75000"/>
                  </a:schemeClr>
                </a:solidFill>
              </a:defRPr>
            </a:lvl1pPr>
          </a:lstStyle>
          <a:p>
            <a:fld id="{8C7F2FB2-F9C1-4442-973C-C0F1C01CCA17}" type="datetimeFigureOut">
              <a:rPr lang="ru-RU" smtClean="0"/>
              <a:t>22.04.2019</a:t>
            </a:fld>
            <a:endParaRPr lang="ru-RU"/>
          </a:p>
        </p:txBody>
      </p:sp>
      <p:sp>
        <p:nvSpPr>
          <p:cNvPr id="5" name="Footer Placeholder 4"/>
          <p:cNvSpPr>
            <a:spLocks noGrp="1"/>
          </p:cNvSpPr>
          <p:nvPr>
            <p:ph type="ftr" sz="quarter" idx="3"/>
          </p:nvPr>
        </p:nvSpPr>
        <p:spPr>
          <a:xfrm>
            <a:off x="10732264" y="36703516"/>
            <a:ext cx="10934760" cy="2108343"/>
          </a:xfrm>
          <a:prstGeom prst="rect">
            <a:avLst/>
          </a:prstGeom>
        </p:spPr>
        <p:txBody>
          <a:bodyPr vert="horz" lIns="91440" tIns="45720" rIns="91440" bIns="45720" rtlCol="0" anchor="ctr"/>
          <a:lstStyle>
            <a:lvl1pPr algn="ctr">
              <a:defRPr sz="4252">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22881997" y="36703516"/>
            <a:ext cx="7289840" cy="2108343"/>
          </a:xfrm>
          <a:prstGeom prst="rect">
            <a:avLst/>
          </a:prstGeom>
        </p:spPr>
        <p:txBody>
          <a:bodyPr vert="horz" lIns="91440" tIns="45720" rIns="91440" bIns="45720" rtlCol="0" anchor="ctr"/>
          <a:lstStyle>
            <a:lvl1pPr algn="r">
              <a:defRPr sz="4252">
                <a:solidFill>
                  <a:schemeClr val="tx1">
                    <a:tint val="75000"/>
                  </a:schemeClr>
                </a:solidFill>
              </a:defRPr>
            </a:lvl1pPr>
          </a:lstStyle>
          <a:p>
            <a:fld id="{D87F38AE-6E31-4B96-888F-BA39F8678439}" type="slidenum">
              <a:rPr lang="ru-RU" smtClean="0"/>
              <a:t>‹#›</a:t>
            </a:fld>
            <a:endParaRPr lang="ru-RU"/>
          </a:p>
        </p:txBody>
      </p:sp>
    </p:spTree>
    <p:extLst>
      <p:ext uri="{BB962C8B-B14F-4D97-AF65-F5344CB8AC3E}">
        <p14:creationId xmlns:p14="http://schemas.microsoft.com/office/powerpoint/2010/main" val="27910726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239902" rtl="0" eaLnBrk="1" latinLnBrk="0" hangingPunct="1">
        <a:lnSpc>
          <a:spcPct val="90000"/>
        </a:lnSpc>
        <a:spcBef>
          <a:spcPct val="0"/>
        </a:spcBef>
        <a:buNone/>
        <a:defRPr sz="15590" kern="1200">
          <a:solidFill>
            <a:schemeClr val="tx1"/>
          </a:solidFill>
          <a:latin typeface="+mj-lt"/>
          <a:ea typeface="+mj-ea"/>
          <a:cs typeface="+mj-cs"/>
        </a:defRPr>
      </a:lvl1pPr>
    </p:titleStyle>
    <p:bodyStyle>
      <a:lvl1pPr marL="809976" indent="-809976" algn="l" defTabSz="3239902" rtl="0" eaLnBrk="1" latinLnBrk="0" hangingPunct="1">
        <a:lnSpc>
          <a:spcPct val="90000"/>
        </a:lnSpc>
        <a:spcBef>
          <a:spcPts val="3543"/>
        </a:spcBef>
        <a:buFont typeface="Arial" panose="020B0604020202020204" pitchFamily="34" charset="0"/>
        <a:buChar char="•"/>
        <a:defRPr sz="9921" kern="1200">
          <a:solidFill>
            <a:schemeClr val="tx1"/>
          </a:solidFill>
          <a:latin typeface="+mn-lt"/>
          <a:ea typeface="+mn-ea"/>
          <a:cs typeface="+mn-cs"/>
        </a:defRPr>
      </a:lvl1pPr>
      <a:lvl2pPr marL="2429927" indent="-809976" algn="l" defTabSz="3239902" rtl="0" eaLnBrk="1" latinLnBrk="0" hangingPunct="1">
        <a:lnSpc>
          <a:spcPct val="90000"/>
        </a:lnSpc>
        <a:spcBef>
          <a:spcPts val="1772"/>
        </a:spcBef>
        <a:buFont typeface="Arial" panose="020B0604020202020204" pitchFamily="34" charset="0"/>
        <a:buChar char="•"/>
        <a:defRPr sz="8504" kern="1200">
          <a:solidFill>
            <a:schemeClr val="tx1"/>
          </a:solidFill>
          <a:latin typeface="+mn-lt"/>
          <a:ea typeface="+mn-ea"/>
          <a:cs typeface="+mn-cs"/>
        </a:defRPr>
      </a:lvl2pPr>
      <a:lvl3pPr marL="4049878" indent="-809976" algn="l" defTabSz="3239902" rtl="0" eaLnBrk="1" latinLnBrk="0" hangingPunct="1">
        <a:lnSpc>
          <a:spcPct val="90000"/>
        </a:lnSpc>
        <a:spcBef>
          <a:spcPts val="1772"/>
        </a:spcBef>
        <a:buFont typeface="Arial" panose="020B0604020202020204" pitchFamily="34" charset="0"/>
        <a:buChar char="•"/>
        <a:defRPr sz="7086" kern="1200">
          <a:solidFill>
            <a:schemeClr val="tx1"/>
          </a:solidFill>
          <a:latin typeface="+mn-lt"/>
          <a:ea typeface="+mn-ea"/>
          <a:cs typeface="+mn-cs"/>
        </a:defRPr>
      </a:lvl3pPr>
      <a:lvl4pPr marL="5669829"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4pPr>
      <a:lvl5pPr marL="7289780"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5pPr>
      <a:lvl6pPr marL="8909731"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6pPr>
      <a:lvl7pPr marL="10529682"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7pPr>
      <a:lvl8pPr marL="12149633"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8pPr>
      <a:lvl9pPr marL="13769584"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9pPr>
    </p:bodyStyle>
    <p:otherStyle>
      <a:defPPr>
        <a:defRPr lang="en-US"/>
      </a:defPPr>
      <a:lvl1pPr marL="0" algn="l" defTabSz="3239902" rtl="0" eaLnBrk="1" latinLnBrk="0" hangingPunct="1">
        <a:defRPr sz="6378" kern="1200">
          <a:solidFill>
            <a:schemeClr val="tx1"/>
          </a:solidFill>
          <a:latin typeface="+mn-lt"/>
          <a:ea typeface="+mn-ea"/>
          <a:cs typeface="+mn-cs"/>
        </a:defRPr>
      </a:lvl1pPr>
      <a:lvl2pPr marL="1619951" algn="l" defTabSz="3239902" rtl="0" eaLnBrk="1" latinLnBrk="0" hangingPunct="1">
        <a:defRPr sz="6378" kern="1200">
          <a:solidFill>
            <a:schemeClr val="tx1"/>
          </a:solidFill>
          <a:latin typeface="+mn-lt"/>
          <a:ea typeface="+mn-ea"/>
          <a:cs typeface="+mn-cs"/>
        </a:defRPr>
      </a:lvl2pPr>
      <a:lvl3pPr marL="3239902" algn="l" defTabSz="3239902" rtl="0" eaLnBrk="1" latinLnBrk="0" hangingPunct="1">
        <a:defRPr sz="6378" kern="1200">
          <a:solidFill>
            <a:schemeClr val="tx1"/>
          </a:solidFill>
          <a:latin typeface="+mn-lt"/>
          <a:ea typeface="+mn-ea"/>
          <a:cs typeface="+mn-cs"/>
        </a:defRPr>
      </a:lvl3pPr>
      <a:lvl4pPr marL="4859853" algn="l" defTabSz="3239902" rtl="0" eaLnBrk="1" latinLnBrk="0" hangingPunct="1">
        <a:defRPr sz="6378" kern="1200">
          <a:solidFill>
            <a:schemeClr val="tx1"/>
          </a:solidFill>
          <a:latin typeface="+mn-lt"/>
          <a:ea typeface="+mn-ea"/>
          <a:cs typeface="+mn-cs"/>
        </a:defRPr>
      </a:lvl4pPr>
      <a:lvl5pPr marL="6479804" algn="l" defTabSz="3239902" rtl="0" eaLnBrk="1" latinLnBrk="0" hangingPunct="1">
        <a:defRPr sz="6378" kern="1200">
          <a:solidFill>
            <a:schemeClr val="tx1"/>
          </a:solidFill>
          <a:latin typeface="+mn-lt"/>
          <a:ea typeface="+mn-ea"/>
          <a:cs typeface="+mn-cs"/>
        </a:defRPr>
      </a:lvl5pPr>
      <a:lvl6pPr marL="8099755" algn="l" defTabSz="3239902" rtl="0" eaLnBrk="1" latinLnBrk="0" hangingPunct="1">
        <a:defRPr sz="6378" kern="1200">
          <a:solidFill>
            <a:schemeClr val="tx1"/>
          </a:solidFill>
          <a:latin typeface="+mn-lt"/>
          <a:ea typeface="+mn-ea"/>
          <a:cs typeface="+mn-cs"/>
        </a:defRPr>
      </a:lvl6pPr>
      <a:lvl7pPr marL="9719706" algn="l" defTabSz="3239902" rtl="0" eaLnBrk="1" latinLnBrk="0" hangingPunct="1">
        <a:defRPr sz="6378" kern="1200">
          <a:solidFill>
            <a:schemeClr val="tx1"/>
          </a:solidFill>
          <a:latin typeface="+mn-lt"/>
          <a:ea typeface="+mn-ea"/>
          <a:cs typeface="+mn-cs"/>
        </a:defRPr>
      </a:lvl7pPr>
      <a:lvl8pPr marL="11339657" algn="l" defTabSz="3239902" rtl="0" eaLnBrk="1" latinLnBrk="0" hangingPunct="1">
        <a:defRPr sz="6378" kern="1200">
          <a:solidFill>
            <a:schemeClr val="tx1"/>
          </a:solidFill>
          <a:latin typeface="+mn-lt"/>
          <a:ea typeface="+mn-ea"/>
          <a:cs typeface="+mn-cs"/>
        </a:defRPr>
      </a:lvl8pPr>
      <a:lvl9pPr marL="12959608" algn="l" defTabSz="3239902" rtl="0" eaLnBrk="1" latinLnBrk="0" hangingPunct="1">
        <a:defRPr sz="637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jp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tif"/><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2B2B9921-7C5E-4377-AEF0-10E9E56A88FC}"/>
              </a:ext>
            </a:extLst>
          </p:cNvPr>
          <p:cNvPicPr>
            <a:picLocks noChangeAspect="1" noChangeArrowheads="1"/>
          </p:cNvPicPr>
          <p:nvPr/>
        </p:nvPicPr>
        <p:blipFill>
          <a:blip r:embed="rId2" cstate="print"/>
          <a:srcRect/>
          <a:stretch>
            <a:fillRect/>
          </a:stretch>
        </p:blipFill>
        <p:spPr bwMode="auto">
          <a:xfrm>
            <a:off x="0" y="0"/>
            <a:ext cx="1928560" cy="1660215"/>
          </a:xfrm>
          <a:prstGeom prst="rect">
            <a:avLst/>
          </a:prstGeom>
          <a:noFill/>
          <a:ln w="9525">
            <a:noFill/>
            <a:miter lim="800000"/>
            <a:headEnd/>
            <a:tailEnd/>
          </a:ln>
        </p:spPr>
      </p:pic>
      <p:pic>
        <p:nvPicPr>
          <p:cNvPr id="9" name="Picture 3">
            <a:extLst>
              <a:ext uri="{FF2B5EF4-FFF2-40B4-BE49-F238E27FC236}">
                <a16:creationId xmlns:a16="http://schemas.microsoft.com/office/drawing/2014/main" id="{D3EE7DEC-C0F1-405A-B484-2D803BE170B5}"/>
              </a:ext>
            </a:extLst>
          </p:cNvPr>
          <p:cNvPicPr>
            <a:picLocks noChangeAspect="1" noChangeArrowheads="1"/>
          </p:cNvPicPr>
          <p:nvPr/>
        </p:nvPicPr>
        <p:blipFill>
          <a:blip r:embed="rId3" cstate="print"/>
          <a:srcRect/>
          <a:stretch>
            <a:fillRect/>
          </a:stretch>
        </p:blipFill>
        <p:spPr bwMode="auto">
          <a:xfrm>
            <a:off x="30335201" y="0"/>
            <a:ext cx="2064087" cy="2088482"/>
          </a:xfrm>
          <a:prstGeom prst="rect">
            <a:avLst/>
          </a:prstGeom>
          <a:noFill/>
          <a:ln w="9525">
            <a:noFill/>
            <a:miter lim="800000"/>
            <a:headEnd/>
            <a:tailEnd/>
          </a:ln>
        </p:spPr>
      </p:pic>
      <p:sp>
        <p:nvSpPr>
          <p:cNvPr id="11" name="TextBox 10">
            <a:extLst>
              <a:ext uri="{FF2B5EF4-FFF2-40B4-BE49-F238E27FC236}">
                <a16:creationId xmlns:a16="http://schemas.microsoft.com/office/drawing/2014/main" id="{9E989F69-9CE1-4458-BC9A-E4C8471CDA90}"/>
              </a:ext>
            </a:extLst>
          </p:cNvPr>
          <p:cNvSpPr txBox="1"/>
          <p:nvPr/>
        </p:nvSpPr>
        <p:spPr>
          <a:xfrm>
            <a:off x="0" y="234294"/>
            <a:ext cx="32263761" cy="653456"/>
          </a:xfrm>
          <a:prstGeom prst="rect">
            <a:avLst/>
          </a:prstGeom>
          <a:noFill/>
        </p:spPr>
        <p:txBody>
          <a:bodyPr wrap="square" rtlCol="0">
            <a:spAutoFit/>
          </a:bodyPr>
          <a:lstStyle/>
          <a:p>
            <a:pPr algn="ctr"/>
            <a:r>
              <a:rPr lang="en-US" sz="3600" dirty="0"/>
              <a:t>National Research Nuclear University </a:t>
            </a:r>
            <a:r>
              <a:rPr lang="en-US" sz="3600" dirty="0" err="1"/>
              <a:t>MEPhI</a:t>
            </a:r>
            <a:r>
              <a:rPr lang="en-US" sz="3600" dirty="0"/>
              <a:t> (Moscow Engineering Physics Institute)</a:t>
            </a:r>
            <a:endParaRPr lang="ru-RU" sz="3600" dirty="0">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AD2D743A-C36B-4572-9249-E95C40F44E98}"/>
              </a:ext>
            </a:extLst>
          </p:cNvPr>
          <p:cNvSpPr txBox="1"/>
          <p:nvPr/>
        </p:nvSpPr>
        <p:spPr>
          <a:xfrm>
            <a:off x="1928560" y="998495"/>
            <a:ext cx="28406641" cy="1323439"/>
          </a:xfrm>
          <a:prstGeom prst="rect">
            <a:avLst/>
          </a:prstGeom>
          <a:noFill/>
        </p:spPr>
        <p:txBody>
          <a:bodyPr wrap="square" rtlCol="0">
            <a:spAutoFit/>
          </a:bodyPr>
          <a:lstStyle/>
          <a:p>
            <a:pPr algn="ctr"/>
            <a:r>
              <a:rPr lang="en-US" sz="4000" b="1" dirty="0"/>
              <a:t>The cross section of the inelastic interaction of protons and helium nuclei with the tungsten obtained with the PAMELA space experiment</a:t>
            </a:r>
          </a:p>
        </p:txBody>
      </p:sp>
      <p:sp>
        <p:nvSpPr>
          <p:cNvPr id="13" name="TextBox 12">
            <a:extLst>
              <a:ext uri="{FF2B5EF4-FFF2-40B4-BE49-F238E27FC236}">
                <a16:creationId xmlns:a16="http://schemas.microsoft.com/office/drawing/2014/main" id="{32B37EA1-C078-439D-802F-1B141690B207}"/>
              </a:ext>
            </a:extLst>
          </p:cNvPr>
          <p:cNvSpPr txBox="1"/>
          <p:nvPr/>
        </p:nvSpPr>
        <p:spPr>
          <a:xfrm>
            <a:off x="0" y="2562512"/>
            <a:ext cx="32399288" cy="584775"/>
          </a:xfrm>
          <a:prstGeom prst="rect">
            <a:avLst/>
          </a:prstGeom>
          <a:noFill/>
        </p:spPr>
        <p:txBody>
          <a:bodyPr wrap="square" rtlCol="0">
            <a:spAutoFit/>
          </a:bodyPr>
          <a:lstStyle/>
          <a:p>
            <a:pPr algn="ctr"/>
            <a:r>
              <a:rPr lang="en-US" sz="3200" dirty="0"/>
              <a:t>Golub O</a:t>
            </a:r>
            <a:r>
              <a:rPr lang="ru-RU" sz="3200" dirty="0"/>
              <a:t>.А.</a:t>
            </a:r>
            <a:r>
              <a:rPr lang="ru-RU" sz="3200" baseline="30000" dirty="0"/>
              <a:t>1</a:t>
            </a:r>
            <a:r>
              <a:rPr lang="ru-RU" sz="3200" dirty="0"/>
              <a:t>, </a:t>
            </a:r>
            <a:r>
              <a:rPr lang="en-US" sz="3200" dirty="0" err="1"/>
              <a:t>Mayorov</a:t>
            </a:r>
            <a:r>
              <a:rPr lang="ru-RU" sz="3200" dirty="0"/>
              <a:t> </a:t>
            </a:r>
            <a:r>
              <a:rPr lang="en-US" sz="3200" dirty="0"/>
              <a:t>A</a:t>
            </a:r>
            <a:r>
              <a:rPr lang="ru-RU" sz="3200" dirty="0"/>
              <a:t>.</a:t>
            </a:r>
            <a:r>
              <a:rPr lang="en-US" sz="3200" dirty="0"/>
              <a:t>G</a:t>
            </a:r>
            <a:r>
              <a:rPr lang="ru-RU" sz="3200" dirty="0"/>
              <a:t>.</a:t>
            </a:r>
            <a:r>
              <a:rPr lang="ru-RU" sz="3200" baseline="30000" dirty="0"/>
              <a:t>1</a:t>
            </a:r>
            <a:r>
              <a:rPr lang="en-US" sz="3200" baseline="30000" dirty="0"/>
              <a:t> </a:t>
            </a:r>
            <a:r>
              <a:rPr lang="ru-RU" sz="3200" baseline="30000" dirty="0"/>
              <a:t> </a:t>
            </a:r>
            <a:r>
              <a:rPr lang="en-US" sz="3200" dirty="0"/>
              <a:t>on behalf of the </a:t>
            </a:r>
            <a:r>
              <a:rPr lang="en-US" sz="3200" spc="-1" dirty="0">
                <a:solidFill>
                  <a:srgbClr val="000000"/>
                </a:solidFill>
                <a:latin typeface="Times New Roman" panose="02020603050405020304" pitchFamily="18" charset="0"/>
                <a:cs typeface="Times New Roman" panose="02020603050405020304" pitchFamily="18" charset="0"/>
              </a:rPr>
              <a:t>PAMELA </a:t>
            </a:r>
            <a:r>
              <a:rPr lang="en-US" sz="3200" dirty="0"/>
              <a:t>collaboration</a:t>
            </a:r>
            <a:endParaRPr lang="ru-RU" sz="3200" dirty="0"/>
          </a:p>
        </p:txBody>
      </p:sp>
      <p:sp>
        <p:nvSpPr>
          <p:cNvPr id="14" name="TextBox 13">
            <a:extLst>
              <a:ext uri="{FF2B5EF4-FFF2-40B4-BE49-F238E27FC236}">
                <a16:creationId xmlns:a16="http://schemas.microsoft.com/office/drawing/2014/main" id="{1CCE07B4-21B4-4F40-BE91-AEE3FA96ED37}"/>
              </a:ext>
            </a:extLst>
          </p:cNvPr>
          <p:cNvSpPr txBox="1"/>
          <p:nvPr/>
        </p:nvSpPr>
        <p:spPr>
          <a:xfrm>
            <a:off x="0" y="3222975"/>
            <a:ext cx="32399288" cy="461665"/>
          </a:xfrm>
          <a:prstGeom prst="rect">
            <a:avLst/>
          </a:prstGeom>
          <a:noFill/>
        </p:spPr>
        <p:txBody>
          <a:bodyPr wrap="square" rtlCol="0">
            <a:spAutoFit/>
          </a:bodyPr>
          <a:lstStyle/>
          <a:p>
            <a:pPr algn="ctr"/>
            <a:r>
              <a:rPr lang="ru-RU" sz="2400" i="1" baseline="30000" dirty="0"/>
              <a:t>1</a:t>
            </a:r>
            <a:r>
              <a:rPr lang="ru-RU" sz="2400" i="1" dirty="0"/>
              <a:t> </a:t>
            </a:r>
            <a:r>
              <a:rPr lang="en-US" sz="2400" i="1" dirty="0"/>
              <a:t>National Research Nuclear University </a:t>
            </a:r>
            <a:r>
              <a:rPr lang="en-US" sz="2400" i="1" dirty="0" err="1"/>
              <a:t>MEPhI</a:t>
            </a:r>
            <a:r>
              <a:rPr lang="en-US" sz="2400" i="1" dirty="0"/>
              <a:t> , </a:t>
            </a:r>
            <a:r>
              <a:rPr lang="ru-RU" sz="2400" i="1" dirty="0"/>
              <a:t>115409, </a:t>
            </a:r>
            <a:r>
              <a:rPr lang="en-US" sz="2400" i="1" dirty="0"/>
              <a:t>Moscow</a:t>
            </a:r>
            <a:r>
              <a:rPr lang="ru-RU" sz="2400" i="1" dirty="0"/>
              <a:t>, </a:t>
            </a:r>
            <a:r>
              <a:rPr lang="en-US" sz="2400" i="1" dirty="0" err="1"/>
              <a:t>Kashirskoe</a:t>
            </a:r>
            <a:r>
              <a:rPr lang="ru-RU" sz="2400" i="1" dirty="0"/>
              <a:t> </a:t>
            </a:r>
            <a:r>
              <a:rPr lang="en-US" sz="2400" i="1" dirty="0"/>
              <a:t>highway</a:t>
            </a:r>
            <a:r>
              <a:rPr lang="ru-RU" sz="2400" i="1" dirty="0"/>
              <a:t>, 31</a:t>
            </a:r>
            <a:endParaRPr lang="ru-RU" sz="2400" dirty="0"/>
          </a:p>
        </p:txBody>
      </p:sp>
      <p:cxnSp>
        <p:nvCxnSpPr>
          <p:cNvPr id="16" name="Прямая соединительная линия 15">
            <a:extLst>
              <a:ext uri="{FF2B5EF4-FFF2-40B4-BE49-F238E27FC236}">
                <a16:creationId xmlns:a16="http://schemas.microsoft.com/office/drawing/2014/main" id="{E1253625-EB67-419E-84E4-3DC76AF37C27}"/>
              </a:ext>
            </a:extLst>
          </p:cNvPr>
          <p:cNvCxnSpPr>
            <a:cxnSpLocks/>
          </p:cNvCxnSpPr>
          <p:nvPr/>
        </p:nvCxnSpPr>
        <p:spPr>
          <a:xfrm>
            <a:off x="1928560" y="3933142"/>
            <a:ext cx="28406641" cy="0"/>
          </a:xfrm>
          <a:prstGeom prst="line">
            <a:avLst/>
          </a:prstGeom>
          <a:ln w="38100"/>
          <a:effectLst>
            <a:outerShdw blurRad="50800" dist="38100" dir="16200000" rotWithShape="0">
              <a:prstClr val="black">
                <a:alpha val="40000"/>
              </a:prstClr>
            </a:outerShdw>
          </a:effectLst>
        </p:spPr>
        <p:style>
          <a:lnRef idx="3">
            <a:schemeClr val="accent5"/>
          </a:lnRef>
          <a:fillRef idx="0">
            <a:schemeClr val="accent5"/>
          </a:fillRef>
          <a:effectRef idx="2">
            <a:schemeClr val="accent5"/>
          </a:effectRef>
          <a:fontRef idx="minor">
            <a:schemeClr val="tx1"/>
          </a:fontRef>
        </p:style>
      </p:cxnSp>
      <p:sp>
        <p:nvSpPr>
          <p:cNvPr id="20" name="TextBox 19">
            <a:extLst>
              <a:ext uri="{FF2B5EF4-FFF2-40B4-BE49-F238E27FC236}">
                <a16:creationId xmlns:a16="http://schemas.microsoft.com/office/drawing/2014/main" id="{5537CD56-CDAB-4B54-B7D4-FC32BDF8FFEA}"/>
              </a:ext>
            </a:extLst>
          </p:cNvPr>
          <p:cNvSpPr txBox="1"/>
          <p:nvPr/>
        </p:nvSpPr>
        <p:spPr>
          <a:xfrm>
            <a:off x="762000" y="4303915"/>
            <a:ext cx="31438963" cy="193899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n-US" sz="2400" b="1" dirty="0">
                <a:latin typeface="Times New Roman" panose="02020603050405020304" pitchFamily="18" charset="0"/>
                <a:cs typeface="Times New Roman" panose="02020603050405020304" pitchFamily="18" charset="0"/>
              </a:rPr>
              <a:t>Annotation</a:t>
            </a:r>
            <a:r>
              <a:rPr lang="ru-RU" sz="2400" b="1" dirty="0">
                <a:latin typeface="Times New Roman" panose="02020603050405020304" pitchFamily="18" charset="0"/>
                <a:cs typeface="Times New Roman" panose="02020603050405020304" pitchFamily="18" charset="0"/>
              </a:rPr>
              <a:t>. </a:t>
            </a:r>
            <a:endParaRPr lang="en-US" sz="2400" b="1"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We present the energy dependence of the cross section for the inelastic interaction of protons and helium nuclei with the tungsten in the energy range from a few hundred MeV to a hundred GeV using the data of the PAMELA space experiment. It was intended for the precision measurements of the cosmic ray fluxes of different nature and includes a set of detectors for the reliable determination of the particle characteristics (their type and energy). Identification of particles was carried out with the tracker system in magnetic field, time-of-flight and anticoincidence systems. A coordinate-sensitive calorimeter with a tungsten absorber, in turn, allows us to study the topology of the interaction of particles inside it, and calculate the cross-section of their inelastic interaction. We present the comparison of the obtained results with the measurements at accelerators and with existing theoretical models. The results of the work can be demanded for the development of numerical models describing particle’s interactions.</a:t>
            </a:r>
          </a:p>
        </p:txBody>
      </p:sp>
      <p:pic>
        <p:nvPicPr>
          <p:cNvPr id="21" name="Рисунок 20">
            <a:extLst>
              <a:ext uri="{FF2B5EF4-FFF2-40B4-BE49-F238E27FC236}">
                <a16:creationId xmlns:a16="http://schemas.microsoft.com/office/drawing/2014/main" id="{AE49C1C7-410E-4BB5-B5F6-F6CCD5C07BFF}"/>
              </a:ext>
            </a:extLst>
          </p:cNvPr>
          <p:cNvPicPr>
            <a:picLocks noChangeAspect="1"/>
          </p:cNvPicPr>
          <p:nvPr/>
        </p:nvPicPr>
        <p:blipFill>
          <a:blip r:embed="rId4"/>
          <a:stretch>
            <a:fillRect/>
          </a:stretch>
        </p:blipFill>
        <p:spPr>
          <a:xfrm>
            <a:off x="762000" y="6983010"/>
            <a:ext cx="16655945" cy="8904689"/>
          </a:xfrm>
          <a:prstGeom prst="rect">
            <a:avLst/>
          </a:prstGeom>
          <a:ln w="28575">
            <a:solidFill>
              <a:srgbClr val="7030A0"/>
            </a:solidFill>
          </a:ln>
        </p:spPr>
      </p:pic>
      <p:grpSp>
        <p:nvGrpSpPr>
          <p:cNvPr id="84" name="Группа 83">
            <a:extLst>
              <a:ext uri="{FF2B5EF4-FFF2-40B4-BE49-F238E27FC236}">
                <a16:creationId xmlns:a16="http://schemas.microsoft.com/office/drawing/2014/main" id="{EF7F5F10-24F3-4131-A14B-C228F754AC69}"/>
              </a:ext>
            </a:extLst>
          </p:cNvPr>
          <p:cNvGrpSpPr/>
          <p:nvPr/>
        </p:nvGrpSpPr>
        <p:grpSpPr>
          <a:xfrm>
            <a:off x="25147945" y="7220061"/>
            <a:ext cx="7284899" cy="7078427"/>
            <a:chOff x="21191487" y="6915896"/>
            <a:chExt cx="7284899" cy="7078427"/>
          </a:xfrm>
        </p:grpSpPr>
        <p:sp>
          <p:nvSpPr>
            <p:cNvPr id="24" name="CustomShape 1">
              <a:extLst>
                <a:ext uri="{FF2B5EF4-FFF2-40B4-BE49-F238E27FC236}">
                  <a16:creationId xmlns:a16="http://schemas.microsoft.com/office/drawing/2014/main" id="{C3628ADA-F1CD-4175-BB11-682485029E71}"/>
                </a:ext>
              </a:extLst>
            </p:cNvPr>
            <p:cNvSpPr/>
            <p:nvPr/>
          </p:nvSpPr>
          <p:spPr>
            <a:xfrm>
              <a:off x="21191487" y="6915896"/>
              <a:ext cx="7284899" cy="86695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2800" spc="-1" dirty="0">
                  <a:solidFill>
                    <a:srgbClr val="000000"/>
                  </a:solidFill>
                  <a:cs typeface="Times New Roman" panose="02020603050405020304" pitchFamily="18" charset="0"/>
                </a:rPr>
                <a:t>Formula for cross section</a:t>
              </a:r>
              <a:endParaRPr lang="ru-RU" sz="2800" spc="-1" dirty="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25" name="TextBox 24">
                  <a:extLst>
                    <a:ext uri="{FF2B5EF4-FFF2-40B4-BE49-F238E27FC236}">
                      <a16:creationId xmlns:a16="http://schemas.microsoft.com/office/drawing/2014/main" id="{E29ADF4C-8B88-49C8-A53A-68AC7C897917}"/>
                    </a:ext>
                  </a:extLst>
                </p:cNvPr>
                <p:cNvSpPr txBox="1"/>
                <p:nvPr/>
              </p:nvSpPr>
              <p:spPr>
                <a:xfrm>
                  <a:off x="23047598" y="7999224"/>
                  <a:ext cx="3572675" cy="115647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ru-RU" sz="4000" i="1" smtClean="0">
                            <a:latin typeface="Cambria Math" panose="02040503050406030204" pitchFamily="18" charset="0"/>
                            <a:ea typeface="Cambria Math" panose="02040503050406030204" pitchFamily="18" charset="0"/>
                          </a:rPr>
                          <m:t>𝜎</m:t>
                        </m:r>
                        <m:r>
                          <a:rPr lang="ru-RU" sz="4000" b="0" i="1" smtClean="0">
                            <a:latin typeface="Cambria Math" panose="02040503050406030204" pitchFamily="18" charset="0"/>
                            <a:ea typeface="Cambria Math" panose="02040503050406030204" pitchFamily="18" charset="0"/>
                          </a:rPr>
                          <m:t>=</m:t>
                        </m:r>
                        <m:f>
                          <m:fPr>
                            <m:ctrlPr>
                              <a:rPr lang="ru-RU" sz="4000" b="0" i="1" smtClean="0">
                                <a:latin typeface="Cambria Math" panose="02040503050406030204" pitchFamily="18" charset="0"/>
                                <a:ea typeface="Cambria Math" panose="02040503050406030204" pitchFamily="18" charset="0"/>
                              </a:rPr>
                            </m:ctrlPr>
                          </m:fPr>
                          <m:num>
                            <m:r>
                              <a:rPr lang="ru-RU" sz="4000" b="0" i="1" smtClean="0">
                                <a:latin typeface="Cambria Math" panose="02040503050406030204" pitchFamily="18" charset="0"/>
                                <a:ea typeface="Cambria Math" panose="02040503050406030204" pitchFamily="18" charset="0"/>
                              </a:rPr>
                              <m:t>1</m:t>
                            </m:r>
                          </m:num>
                          <m:den>
                            <m:r>
                              <a:rPr lang="en-US" sz="4000" b="0" i="1" smtClean="0">
                                <a:latin typeface="Cambria Math" panose="02040503050406030204" pitchFamily="18" charset="0"/>
                                <a:ea typeface="Cambria Math" panose="02040503050406030204" pitchFamily="18" charset="0"/>
                              </a:rPr>
                              <m:t>𝑥</m:t>
                            </m:r>
                            <m:r>
                              <a:rPr lang="en-US" sz="4000" b="0" i="1" smtClean="0">
                                <a:latin typeface="Cambria Math" panose="02040503050406030204" pitchFamily="18" charset="0"/>
                                <a:ea typeface="Cambria Math" panose="02040503050406030204" pitchFamily="18" charset="0"/>
                              </a:rPr>
                              <m:t>∙</m:t>
                            </m:r>
                            <m:r>
                              <a:rPr lang="en-US" sz="4000" b="0" i="1" smtClean="0">
                                <a:latin typeface="Cambria Math" panose="02040503050406030204" pitchFamily="18" charset="0"/>
                                <a:ea typeface="Cambria Math" panose="02040503050406030204" pitchFamily="18" charset="0"/>
                              </a:rPr>
                              <m:t>𝑛</m:t>
                            </m:r>
                          </m:den>
                        </m:f>
                        <m:func>
                          <m:funcPr>
                            <m:ctrlPr>
                              <a:rPr lang="en-US" sz="4000" b="0" i="1" smtClean="0">
                                <a:latin typeface="Cambria Math" panose="02040503050406030204" pitchFamily="18" charset="0"/>
                                <a:ea typeface="Cambria Math" panose="02040503050406030204" pitchFamily="18" charset="0"/>
                              </a:rPr>
                            </m:ctrlPr>
                          </m:funcPr>
                          <m:fName>
                            <m:r>
                              <m:rPr>
                                <m:sty m:val="p"/>
                              </m:rPr>
                              <a:rPr lang="en-US" sz="4000" b="0" i="0" smtClean="0">
                                <a:latin typeface="Cambria Math" panose="02040503050406030204" pitchFamily="18" charset="0"/>
                                <a:ea typeface="Cambria Math" panose="02040503050406030204" pitchFamily="18" charset="0"/>
                              </a:rPr>
                              <m:t>ln</m:t>
                            </m:r>
                          </m:fName>
                          <m:e>
                            <m:f>
                              <m:fPr>
                                <m:ctrlPr>
                                  <a:rPr lang="en-US" sz="4000" b="0" i="1" smtClean="0">
                                    <a:latin typeface="Cambria Math" panose="02040503050406030204" pitchFamily="18" charset="0"/>
                                    <a:ea typeface="Cambria Math" panose="02040503050406030204" pitchFamily="18" charset="0"/>
                                  </a:rPr>
                                </m:ctrlPr>
                              </m:fPr>
                              <m:num>
                                <m:sSub>
                                  <m:sSubPr>
                                    <m:ctrlPr>
                                      <a:rPr lang="en-US" sz="4000" b="0" i="1" smtClean="0">
                                        <a:latin typeface="Cambria Math" panose="02040503050406030204" pitchFamily="18" charset="0"/>
                                        <a:ea typeface="Cambria Math" panose="02040503050406030204" pitchFamily="18" charset="0"/>
                                      </a:rPr>
                                    </m:ctrlPr>
                                  </m:sSubPr>
                                  <m:e>
                                    <m:r>
                                      <a:rPr lang="en-US" sz="4000" b="0" i="1" smtClean="0">
                                        <a:latin typeface="Cambria Math" panose="02040503050406030204" pitchFamily="18" charset="0"/>
                                        <a:ea typeface="Cambria Math" panose="02040503050406030204" pitchFamily="18" charset="0"/>
                                      </a:rPr>
                                      <m:t>𝑁</m:t>
                                    </m:r>
                                  </m:e>
                                  <m:sub>
                                    <m:r>
                                      <a:rPr lang="en-US" sz="4000" b="0" i="1" smtClean="0">
                                        <a:latin typeface="Cambria Math" panose="02040503050406030204" pitchFamily="18" charset="0"/>
                                        <a:ea typeface="Cambria Math" panose="02040503050406030204" pitchFamily="18" charset="0"/>
                                      </a:rPr>
                                      <m:t>0</m:t>
                                    </m:r>
                                  </m:sub>
                                </m:sSub>
                              </m:num>
                              <m:den>
                                <m:r>
                                  <a:rPr lang="en-US" sz="4000" b="0" i="1" smtClean="0">
                                    <a:latin typeface="Cambria Math" panose="02040503050406030204" pitchFamily="18" charset="0"/>
                                    <a:ea typeface="Cambria Math" panose="02040503050406030204" pitchFamily="18" charset="0"/>
                                  </a:rPr>
                                  <m:t>𝑁</m:t>
                                </m:r>
                              </m:den>
                            </m:f>
                          </m:e>
                        </m:func>
                      </m:oMath>
                    </m:oMathPara>
                  </a14:m>
                  <a:endParaRPr lang="ru-RU" sz="4000" dirty="0"/>
                </a:p>
              </p:txBody>
            </p:sp>
          </mc:Choice>
          <mc:Fallback>
            <p:sp>
              <p:nvSpPr>
                <p:cNvPr id="25" name="TextBox 24">
                  <a:extLst>
                    <a:ext uri="{FF2B5EF4-FFF2-40B4-BE49-F238E27FC236}">
                      <a16:creationId xmlns:a16="http://schemas.microsoft.com/office/drawing/2014/main" id="{E29ADF4C-8B88-49C8-A53A-68AC7C897917}"/>
                    </a:ext>
                  </a:extLst>
                </p:cNvPr>
                <p:cNvSpPr txBox="1">
                  <a:spLocks noRot="1" noChangeAspect="1" noMove="1" noResize="1" noEditPoints="1" noAdjustHandles="1" noChangeArrowheads="1" noChangeShapeType="1" noTextEdit="1"/>
                </p:cNvSpPr>
                <p:nvPr/>
              </p:nvSpPr>
              <p:spPr>
                <a:xfrm>
                  <a:off x="23047598" y="7999224"/>
                  <a:ext cx="3572675" cy="1156470"/>
                </a:xfrm>
                <a:prstGeom prst="rect">
                  <a:avLst/>
                </a:prstGeom>
                <a:blipFill>
                  <a:blip r:embed="rId5"/>
                  <a:stretch>
                    <a:fillRect/>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sp>
              <p:nvSpPr>
                <p:cNvPr id="26" name="TextBox 25">
                  <a:extLst>
                    <a:ext uri="{FF2B5EF4-FFF2-40B4-BE49-F238E27FC236}">
                      <a16:creationId xmlns:a16="http://schemas.microsoft.com/office/drawing/2014/main" id="{6F8DB6A4-AE2A-466B-9F1B-01AD3E7BD8D0}"/>
                    </a:ext>
                  </a:extLst>
                </p:cNvPr>
                <p:cNvSpPr txBox="1"/>
                <p:nvPr/>
              </p:nvSpPr>
              <p:spPr>
                <a:xfrm>
                  <a:off x="22156359" y="9751671"/>
                  <a:ext cx="5674020" cy="128272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m:rPr>
                            <m:nor/>
                          </m:rPr>
                          <a:rPr lang="en-US" sz="2800" dirty="0"/>
                          <m:t>x</m:t>
                        </m:r>
                        <m:r>
                          <m:rPr>
                            <m:nor/>
                          </m:rPr>
                          <a:rPr lang="en-US" sz="2800" dirty="0"/>
                          <m:t> = 0.26 (</m:t>
                        </m:r>
                        <m:r>
                          <m:rPr>
                            <m:nor/>
                          </m:rPr>
                          <a:rPr lang="en-US" sz="2800" dirty="0"/>
                          <m:t>thickness</m:t>
                        </m:r>
                        <m:r>
                          <m:rPr>
                            <m:nor/>
                          </m:rPr>
                          <a:rPr lang="en-US" sz="2800" dirty="0"/>
                          <m:t> </m:t>
                        </m:r>
                        <m:r>
                          <m:rPr>
                            <m:nor/>
                          </m:rPr>
                          <a:rPr lang="en-US" sz="2800" dirty="0"/>
                          <m:t>of</m:t>
                        </m:r>
                        <m:r>
                          <m:rPr>
                            <m:nor/>
                          </m:rPr>
                          <a:rPr lang="en-US" sz="2800" dirty="0"/>
                          <m:t> </m:t>
                        </m:r>
                        <m:r>
                          <m:rPr>
                            <m:nor/>
                          </m:rPr>
                          <a:rPr lang="en-US" sz="2800" dirty="0"/>
                          <m:t>one</m:t>
                        </m:r>
                        <m:r>
                          <m:rPr>
                            <m:nor/>
                          </m:rPr>
                          <a:rPr lang="en-US" sz="2800" dirty="0"/>
                          <m:t> </m:t>
                        </m:r>
                        <m:r>
                          <m:rPr>
                            <m:nor/>
                          </m:rPr>
                          <a:rPr lang="en-US" sz="2800" dirty="0"/>
                          <m:t>plane</m:t>
                        </m:r>
                        <m:r>
                          <m:rPr>
                            <m:nor/>
                          </m:rPr>
                          <a:rPr lang="ru-RU" sz="2800" dirty="0"/>
                          <m:t>)</m:t>
                        </m:r>
                        <m:r>
                          <a:rPr lang="en-US" sz="2800" i="1">
                            <a:latin typeface="Cambria Math" panose="02040503050406030204" pitchFamily="18" charset="0"/>
                            <a:ea typeface="Cambria Math" panose="02040503050406030204" pitchFamily="18" charset="0"/>
                          </a:rPr>
                          <m:t>∙</m:t>
                        </m:r>
                        <m:r>
                          <m:rPr>
                            <m:nor/>
                          </m:rPr>
                          <a:rPr lang="en-US" sz="2800" dirty="0"/>
                          <m:t> 22</m:t>
                        </m:r>
                        <m:r>
                          <m:rPr>
                            <m:nor/>
                          </m:rPr>
                          <a:rPr lang="ru-RU" sz="2800" dirty="0"/>
                          <m:t>(</m:t>
                        </m:r>
                        <m:r>
                          <m:rPr>
                            <m:nor/>
                          </m:rPr>
                          <a:rPr lang="en-US" sz="2800" dirty="0"/>
                          <m:t>number</m:t>
                        </m:r>
                        <m:r>
                          <m:rPr>
                            <m:nor/>
                          </m:rPr>
                          <a:rPr lang="en-US" sz="2800" dirty="0"/>
                          <m:t> </m:t>
                        </m:r>
                        <m:r>
                          <m:rPr>
                            <m:nor/>
                          </m:rPr>
                          <a:rPr lang="en-US" sz="2800" dirty="0"/>
                          <m:t>of</m:t>
                        </m:r>
                        <m:r>
                          <m:rPr>
                            <m:nor/>
                          </m:rPr>
                          <a:rPr lang="en-US" sz="2800" dirty="0"/>
                          <m:t> </m:t>
                        </m:r>
                        <m:r>
                          <m:rPr>
                            <m:nor/>
                          </m:rPr>
                          <a:rPr lang="en-US" sz="2800" dirty="0"/>
                          <m:t>planes</m:t>
                        </m:r>
                        <m:r>
                          <m:rPr>
                            <m:nor/>
                          </m:rPr>
                          <a:rPr lang="ru-RU" sz="2800" dirty="0"/>
                          <m:t>)</m:t>
                        </m:r>
                        <m:r>
                          <m:rPr>
                            <m:nor/>
                          </m:rPr>
                          <a:rPr lang="ru-RU" sz="2800" b="0" i="0" dirty="0" smtClean="0"/>
                          <m:t> = </m:t>
                        </m:r>
                        <m:r>
                          <m:rPr>
                            <m:nor/>
                          </m:rPr>
                          <a:rPr lang="ru-RU" sz="2800" dirty="0"/>
                          <m:t>5.72 </m:t>
                        </m:r>
                        <m:r>
                          <m:rPr>
                            <m:nor/>
                          </m:rPr>
                          <a:rPr lang="en-US" sz="2800" b="0" i="0" dirty="0" smtClean="0"/>
                          <m:t>cm</m:t>
                        </m:r>
                      </m:oMath>
                    </m:oMathPara>
                  </a14:m>
                  <a:endParaRPr lang="ru-RU" sz="2800" dirty="0"/>
                </a:p>
                <a:p>
                  <a:endParaRPr lang="ru-RU" sz="2800" dirty="0"/>
                </a:p>
              </p:txBody>
            </p:sp>
          </mc:Choice>
          <mc:Fallback>
            <p:sp>
              <p:nvSpPr>
                <p:cNvPr id="26" name="TextBox 25">
                  <a:extLst>
                    <a:ext uri="{FF2B5EF4-FFF2-40B4-BE49-F238E27FC236}">
                      <a16:creationId xmlns:a16="http://schemas.microsoft.com/office/drawing/2014/main" id="{6F8DB6A4-AE2A-466B-9F1B-01AD3E7BD8D0}"/>
                    </a:ext>
                  </a:extLst>
                </p:cNvPr>
                <p:cNvSpPr txBox="1">
                  <a:spLocks noRot="1" noChangeAspect="1" noMove="1" noResize="1" noEditPoints="1" noAdjustHandles="1" noChangeArrowheads="1" noChangeShapeType="1" noTextEdit="1"/>
                </p:cNvSpPr>
                <p:nvPr/>
              </p:nvSpPr>
              <p:spPr>
                <a:xfrm>
                  <a:off x="22156359" y="9751671"/>
                  <a:ext cx="5674020" cy="1282723"/>
                </a:xfrm>
                <a:prstGeom prst="rect">
                  <a:avLst/>
                </a:prstGeom>
                <a:blipFill>
                  <a:blip r:embed="rId6"/>
                  <a:stretch>
                    <a:fillRect/>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sp>
              <p:nvSpPr>
                <p:cNvPr id="27" name="TextBox 26">
                  <a:extLst>
                    <a:ext uri="{FF2B5EF4-FFF2-40B4-BE49-F238E27FC236}">
                      <a16:creationId xmlns:a16="http://schemas.microsoft.com/office/drawing/2014/main" id="{7662F3A3-4775-4A9F-9CF6-68ED01B74A1A}"/>
                    </a:ext>
                  </a:extLst>
                </p:cNvPr>
                <p:cNvSpPr txBox="1"/>
                <p:nvPr/>
              </p:nvSpPr>
              <p:spPr>
                <a:xfrm>
                  <a:off x="22255530" y="10979770"/>
                  <a:ext cx="5731801" cy="129548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𝑛</m:t>
                        </m:r>
                        <m:r>
                          <a:rPr lang="en-US" sz="2800" b="0" i="1" smtClean="0">
                            <a:latin typeface="Cambria Math" panose="02040503050406030204" pitchFamily="18" charset="0"/>
                          </a:rPr>
                          <m:t>= </m:t>
                        </m:r>
                        <m:f>
                          <m:fPr>
                            <m:ctrlPr>
                              <a:rPr lang="en-US" sz="2800" b="0" i="1" smtClean="0">
                                <a:latin typeface="Cambria Math" panose="02040503050406030204" pitchFamily="18" charset="0"/>
                              </a:rPr>
                            </m:ctrlPr>
                          </m:fPr>
                          <m:num>
                            <m:r>
                              <a:rPr lang="en-US" sz="2800" b="0" i="1" smtClean="0">
                                <a:latin typeface="Cambria Math" panose="02040503050406030204" pitchFamily="18" charset="0"/>
                                <a:ea typeface="Cambria Math" panose="02040503050406030204" pitchFamily="18" charset="0"/>
                              </a:rPr>
                              <m:t>𝜌</m:t>
                            </m:r>
                            <m:r>
                              <a:rPr lang="en-US" sz="2800" b="0" i="1" smtClean="0">
                                <a:latin typeface="Cambria Math" panose="02040503050406030204" pitchFamily="18" charset="0"/>
                                <a:ea typeface="Cambria Math" panose="02040503050406030204" pitchFamily="18" charset="0"/>
                              </a:rPr>
                              <m:t>∙</m:t>
                            </m:r>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𝑁</m:t>
                                </m:r>
                              </m:e>
                              <m:sub>
                                <m:r>
                                  <a:rPr lang="en-US" sz="2800" b="0" i="1" smtClean="0">
                                    <a:latin typeface="Cambria Math" panose="02040503050406030204" pitchFamily="18" charset="0"/>
                                    <a:ea typeface="Cambria Math" panose="02040503050406030204" pitchFamily="18" charset="0"/>
                                  </a:rPr>
                                  <m:t>𝑎</m:t>
                                </m:r>
                              </m:sub>
                            </m:sSub>
                          </m:num>
                          <m:den>
                            <m:r>
                              <a:rPr lang="en-US" sz="2800" b="0" i="1" smtClean="0">
                                <a:latin typeface="Cambria Math" panose="02040503050406030204" pitchFamily="18" charset="0"/>
                              </a:rPr>
                              <m:t>𝐴</m:t>
                            </m:r>
                          </m:den>
                        </m:f>
                        <m:r>
                          <a:rPr lang="en-US" sz="2800" b="0" i="0" smtClean="0">
                            <a:latin typeface="Cambria Math" panose="02040503050406030204" pitchFamily="18" charset="0"/>
                          </a:rPr>
                          <m:t>=</m:t>
                        </m:r>
                        <m:f>
                          <m:fPr>
                            <m:ctrlPr>
                              <a:rPr lang="en-US" sz="2800" b="0" i="1" smtClean="0">
                                <a:latin typeface="Cambria Math" panose="02040503050406030204" pitchFamily="18" charset="0"/>
                              </a:rPr>
                            </m:ctrlPr>
                          </m:fPr>
                          <m:num>
                            <m:r>
                              <a:rPr lang="ru-RU" sz="2800" b="0" i="1" smtClean="0">
                                <a:latin typeface="Cambria Math" panose="02040503050406030204" pitchFamily="18" charset="0"/>
                              </a:rPr>
                              <m:t>19.25</m:t>
                            </m:r>
                            <m:r>
                              <a:rPr lang="ru-RU" sz="2800" b="0" i="1" smtClean="0">
                                <a:latin typeface="Cambria Math" panose="02040503050406030204" pitchFamily="18" charset="0"/>
                                <a:ea typeface="Cambria Math" panose="02040503050406030204" pitchFamily="18" charset="0"/>
                              </a:rPr>
                              <m:t>∙6.022∙</m:t>
                            </m:r>
                            <m:sSup>
                              <m:sSupPr>
                                <m:ctrlPr>
                                  <a:rPr lang="ru-RU" sz="2800" b="0" i="1" smtClean="0">
                                    <a:latin typeface="Cambria Math" panose="02040503050406030204" pitchFamily="18" charset="0"/>
                                    <a:ea typeface="Cambria Math" panose="02040503050406030204" pitchFamily="18" charset="0"/>
                                  </a:rPr>
                                </m:ctrlPr>
                              </m:sSupPr>
                              <m:e>
                                <m:r>
                                  <a:rPr lang="ru-RU" sz="2800" b="0" i="1" smtClean="0">
                                    <a:latin typeface="Cambria Math" panose="02040503050406030204" pitchFamily="18" charset="0"/>
                                    <a:ea typeface="Cambria Math" panose="02040503050406030204" pitchFamily="18" charset="0"/>
                                  </a:rPr>
                                  <m:t>10</m:t>
                                </m:r>
                              </m:e>
                              <m:sup>
                                <m:r>
                                  <a:rPr lang="ru-RU" sz="2800" b="0" i="1" smtClean="0">
                                    <a:latin typeface="Cambria Math" panose="02040503050406030204" pitchFamily="18" charset="0"/>
                                    <a:ea typeface="Cambria Math" panose="02040503050406030204" pitchFamily="18" charset="0"/>
                                  </a:rPr>
                                  <m:t>23</m:t>
                                </m:r>
                              </m:sup>
                            </m:sSup>
                          </m:num>
                          <m:den>
                            <m:r>
                              <a:rPr lang="ru-RU" sz="2800" b="0" i="1" smtClean="0">
                                <a:latin typeface="Cambria Math" panose="02040503050406030204" pitchFamily="18" charset="0"/>
                              </a:rPr>
                              <m:t>183.33</m:t>
                            </m:r>
                          </m:den>
                        </m:f>
                        <m:r>
                          <a:rPr lang="ru-RU" sz="2800" b="0" i="1" smtClean="0">
                            <a:latin typeface="Cambria Math" panose="02040503050406030204" pitchFamily="18" charset="0"/>
                          </a:rPr>
                          <m:t>=6.3</m:t>
                        </m:r>
                        <m:r>
                          <a:rPr lang="ru-RU" sz="2800" b="0" i="1" smtClean="0">
                            <a:latin typeface="Cambria Math" panose="02040503050406030204" pitchFamily="18" charset="0"/>
                            <a:ea typeface="Cambria Math" panose="02040503050406030204" pitchFamily="18" charset="0"/>
                          </a:rPr>
                          <m:t>∙</m:t>
                        </m:r>
                        <m:sSup>
                          <m:sSupPr>
                            <m:ctrlPr>
                              <a:rPr lang="ru-RU" sz="2800" b="0" i="1" smtClean="0">
                                <a:latin typeface="Cambria Math" panose="02040503050406030204" pitchFamily="18" charset="0"/>
                                <a:ea typeface="Cambria Math" panose="02040503050406030204" pitchFamily="18" charset="0"/>
                              </a:rPr>
                            </m:ctrlPr>
                          </m:sSupPr>
                          <m:e>
                            <m:r>
                              <a:rPr lang="ru-RU" sz="2800" b="0" i="1" smtClean="0">
                                <a:latin typeface="Cambria Math" panose="02040503050406030204" pitchFamily="18" charset="0"/>
                                <a:ea typeface="Cambria Math" panose="02040503050406030204" pitchFamily="18" charset="0"/>
                              </a:rPr>
                              <m:t>10</m:t>
                            </m:r>
                          </m:e>
                          <m:sup>
                            <m:r>
                              <a:rPr lang="ru-RU" sz="2800" b="0" i="1" smtClean="0">
                                <a:latin typeface="Cambria Math" panose="02040503050406030204" pitchFamily="18" charset="0"/>
                                <a:ea typeface="Cambria Math" panose="02040503050406030204" pitchFamily="18" charset="0"/>
                              </a:rPr>
                              <m:t>22</m:t>
                            </m:r>
                          </m:sup>
                        </m:sSup>
                        <m:sSup>
                          <m:sSupPr>
                            <m:ctrlPr>
                              <a:rPr lang="ru-RU" sz="2800" b="0" i="1" smtClean="0">
                                <a:latin typeface="Cambria Math" panose="02040503050406030204" pitchFamily="18" charset="0"/>
                                <a:ea typeface="Cambria Math" panose="02040503050406030204" pitchFamily="18" charset="0"/>
                              </a:rPr>
                            </m:ctrlPr>
                          </m:sSupPr>
                          <m:e>
                            <m:r>
                              <a:rPr lang="ru-RU" sz="2800" b="0" i="1" smtClean="0">
                                <a:latin typeface="Cambria Math" panose="02040503050406030204" pitchFamily="18" charset="0"/>
                                <a:ea typeface="Cambria Math" panose="02040503050406030204" pitchFamily="18" charset="0"/>
                              </a:rPr>
                              <m:t> </m:t>
                            </m:r>
                            <m:r>
                              <m:rPr>
                                <m:sty m:val="p"/>
                              </m:rPr>
                              <a:rPr lang="en-US" sz="2800" b="0" i="0" smtClean="0">
                                <a:latin typeface="Cambria Math" panose="02040503050406030204" pitchFamily="18" charset="0"/>
                                <a:ea typeface="Cambria Math" panose="02040503050406030204" pitchFamily="18" charset="0"/>
                              </a:rPr>
                              <m:t>cm</m:t>
                            </m:r>
                          </m:e>
                          <m:sup>
                            <m:r>
                              <a:rPr lang="ru-RU" sz="2800" b="0" i="1" smtClean="0">
                                <a:latin typeface="Cambria Math" panose="02040503050406030204" pitchFamily="18" charset="0"/>
                                <a:ea typeface="Cambria Math" panose="02040503050406030204" pitchFamily="18" charset="0"/>
                              </a:rPr>
                              <m:t>−1</m:t>
                            </m:r>
                          </m:sup>
                        </m:sSup>
                      </m:oMath>
                    </m:oMathPara>
                  </a14:m>
                  <a:endParaRPr lang="ru-RU" sz="2800" dirty="0"/>
                </a:p>
              </p:txBody>
            </p:sp>
          </mc:Choice>
          <mc:Fallback>
            <p:sp>
              <p:nvSpPr>
                <p:cNvPr id="27" name="TextBox 26">
                  <a:extLst>
                    <a:ext uri="{FF2B5EF4-FFF2-40B4-BE49-F238E27FC236}">
                      <a16:creationId xmlns:a16="http://schemas.microsoft.com/office/drawing/2014/main" id="{7662F3A3-4775-4A9F-9CF6-68ED01B74A1A}"/>
                    </a:ext>
                  </a:extLst>
                </p:cNvPr>
                <p:cNvSpPr txBox="1">
                  <a:spLocks noRot="1" noChangeAspect="1" noMove="1" noResize="1" noEditPoints="1" noAdjustHandles="1" noChangeArrowheads="1" noChangeShapeType="1" noTextEdit="1"/>
                </p:cNvSpPr>
                <p:nvPr/>
              </p:nvSpPr>
              <p:spPr>
                <a:xfrm>
                  <a:off x="22255530" y="10979770"/>
                  <a:ext cx="5731801" cy="1295483"/>
                </a:xfrm>
                <a:prstGeom prst="rect">
                  <a:avLst/>
                </a:prstGeom>
                <a:blipFill>
                  <a:blip r:embed="rId7"/>
                  <a:stretch>
                    <a:fillRect/>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sp>
              <p:nvSpPr>
                <p:cNvPr id="28" name="TextBox 27">
                  <a:extLst>
                    <a:ext uri="{FF2B5EF4-FFF2-40B4-BE49-F238E27FC236}">
                      <a16:creationId xmlns:a16="http://schemas.microsoft.com/office/drawing/2014/main" id="{2822EF97-5BA1-4F12-9C6E-FACF5335ABBE}"/>
                    </a:ext>
                  </a:extLst>
                </p:cNvPr>
                <p:cNvSpPr txBox="1"/>
                <p:nvPr/>
              </p:nvSpPr>
              <p:spPr>
                <a:xfrm>
                  <a:off x="22404531" y="12457510"/>
                  <a:ext cx="5132949" cy="523220"/>
                </a:xfrm>
                <a:prstGeom prst="rect">
                  <a:avLst/>
                </a:prstGeom>
                <a:noFill/>
              </p:spPr>
              <p:txBody>
                <a:bodyPr wrap="square" rtlCol="0">
                  <a:spAutoFit/>
                </a:bodyPr>
                <a:lstStyle/>
                <a:p>
                  <a14:m>
                    <m:oMath xmlns:m="http://schemas.openxmlformats.org/officeDocument/2006/math">
                      <m:sSub>
                        <m:sSubPr>
                          <m:ctrlPr>
                            <a:rPr lang="en-US" sz="2800" i="1">
                              <a:latin typeface="Cambria Math" panose="02040503050406030204" pitchFamily="18" charset="0"/>
                              <a:ea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𝑁</m:t>
                          </m:r>
                        </m:e>
                        <m:sub>
                          <m:r>
                            <a:rPr lang="en-US" sz="2800" i="1">
                              <a:latin typeface="Cambria Math" panose="02040503050406030204" pitchFamily="18" charset="0"/>
                              <a:ea typeface="Cambria Math" panose="02040503050406030204" pitchFamily="18" charset="0"/>
                            </a:rPr>
                            <m:t>0</m:t>
                          </m:r>
                        </m:sub>
                      </m:sSub>
                    </m:oMath>
                  </a14:m>
                  <a:r>
                    <a:rPr lang="ru-RU" sz="2800" dirty="0"/>
                    <a:t> - </a:t>
                  </a:r>
                  <a:r>
                    <a:rPr lang="en-US" sz="2800" dirty="0"/>
                    <a:t>number of selected events</a:t>
                  </a:r>
                  <a:endParaRPr lang="ru-RU" sz="2800" dirty="0"/>
                </a:p>
              </p:txBody>
            </p:sp>
          </mc:Choice>
          <mc:Fallback>
            <p:sp>
              <p:nvSpPr>
                <p:cNvPr id="28" name="TextBox 27">
                  <a:extLst>
                    <a:ext uri="{FF2B5EF4-FFF2-40B4-BE49-F238E27FC236}">
                      <a16:creationId xmlns:a16="http://schemas.microsoft.com/office/drawing/2014/main" id="{2822EF97-5BA1-4F12-9C6E-FACF5335ABBE}"/>
                    </a:ext>
                  </a:extLst>
                </p:cNvPr>
                <p:cNvSpPr txBox="1">
                  <a:spLocks noRot="1" noChangeAspect="1" noMove="1" noResize="1" noEditPoints="1" noAdjustHandles="1" noChangeArrowheads="1" noChangeShapeType="1" noTextEdit="1"/>
                </p:cNvSpPr>
                <p:nvPr/>
              </p:nvSpPr>
              <p:spPr>
                <a:xfrm>
                  <a:off x="22404531" y="12457510"/>
                  <a:ext cx="5132949" cy="523220"/>
                </a:xfrm>
                <a:prstGeom prst="rect">
                  <a:avLst/>
                </a:prstGeom>
                <a:blipFill>
                  <a:blip r:embed="rId8"/>
                  <a:stretch>
                    <a:fillRect t="-10465" b="-32558"/>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sp>
              <p:nvSpPr>
                <p:cNvPr id="29" name="TextBox 28">
                  <a:extLst>
                    <a:ext uri="{FF2B5EF4-FFF2-40B4-BE49-F238E27FC236}">
                      <a16:creationId xmlns:a16="http://schemas.microsoft.com/office/drawing/2014/main" id="{C3B641B1-552A-4559-97A0-EAA859B5C960}"/>
                    </a:ext>
                  </a:extLst>
                </p:cNvPr>
                <p:cNvSpPr txBox="1"/>
                <p:nvPr/>
              </p:nvSpPr>
              <p:spPr>
                <a:xfrm>
                  <a:off x="22375146" y="13040216"/>
                  <a:ext cx="5305684" cy="954107"/>
                </a:xfrm>
                <a:prstGeom prst="rect">
                  <a:avLst/>
                </a:prstGeom>
                <a:noFill/>
              </p:spPr>
              <p:txBody>
                <a:bodyPr wrap="square" rtlCol="0">
                  <a:spAutoFit/>
                </a:bodyPr>
                <a:lstStyle/>
                <a:p>
                  <a14:m>
                    <m:oMath xmlns:m="http://schemas.openxmlformats.org/officeDocument/2006/math">
                      <m:r>
                        <a:rPr lang="en-US" sz="2800" b="0" i="1" smtClean="0">
                          <a:latin typeface="Cambria Math" panose="02040503050406030204" pitchFamily="18" charset="0"/>
                          <a:ea typeface="Cambria Math" panose="02040503050406030204" pitchFamily="18" charset="0"/>
                        </a:rPr>
                        <m:t>𝑁</m:t>
                      </m:r>
                    </m:oMath>
                  </a14:m>
                  <a:r>
                    <a:rPr lang="ru-RU" sz="2800" dirty="0"/>
                    <a:t> - </a:t>
                  </a:r>
                  <a:r>
                    <a:rPr lang="en-US" sz="2800" dirty="0"/>
                    <a:t>number of selected interacting events</a:t>
                  </a:r>
                  <a:endParaRPr lang="ru-RU" sz="2800" dirty="0"/>
                </a:p>
              </p:txBody>
            </p:sp>
          </mc:Choice>
          <mc:Fallback>
            <p:sp>
              <p:nvSpPr>
                <p:cNvPr id="29" name="TextBox 28">
                  <a:extLst>
                    <a:ext uri="{FF2B5EF4-FFF2-40B4-BE49-F238E27FC236}">
                      <a16:creationId xmlns:a16="http://schemas.microsoft.com/office/drawing/2014/main" id="{C3B641B1-552A-4559-97A0-EAA859B5C960}"/>
                    </a:ext>
                  </a:extLst>
                </p:cNvPr>
                <p:cNvSpPr txBox="1">
                  <a:spLocks noRot="1" noChangeAspect="1" noMove="1" noResize="1" noEditPoints="1" noAdjustHandles="1" noChangeArrowheads="1" noChangeShapeType="1" noTextEdit="1"/>
                </p:cNvSpPr>
                <p:nvPr/>
              </p:nvSpPr>
              <p:spPr>
                <a:xfrm>
                  <a:off x="22375146" y="13040216"/>
                  <a:ext cx="5305684" cy="954107"/>
                </a:xfrm>
                <a:prstGeom prst="rect">
                  <a:avLst/>
                </a:prstGeom>
                <a:blipFill>
                  <a:blip r:embed="rId9"/>
                  <a:stretch>
                    <a:fillRect l="-2296" t="-5732" r="-1033" b="-17197"/>
                  </a:stretch>
                </a:blipFill>
              </p:spPr>
              <p:txBody>
                <a:bodyPr/>
                <a:lstStyle/>
                <a:p>
                  <a:r>
                    <a:rPr lang="ru-RU">
                      <a:noFill/>
                    </a:rPr>
                    <a:t> </a:t>
                  </a:r>
                </a:p>
              </p:txBody>
            </p:sp>
          </mc:Fallback>
        </mc:AlternateContent>
      </p:grpSp>
      <p:sp>
        <p:nvSpPr>
          <p:cNvPr id="30" name="Прямоугольник 29">
            <a:extLst>
              <a:ext uri="{FF2B5EF4-FFF2-40B4-BE49-F238E27FC236}">
                <a16:creationId xmlns:a16="http://schemas.microsoft.com/office/drawing/2014/main" id="{D5B312F5-BA77-4359-8F79-C555C493D028}"/>
              </a:ext>
            </a:extLst>
          </p:cNvPr>
          <p:cNvSpPr/>
          <p:nvPr/>
        </p:nvSpPr>
        <p:spPr>
          <a:xfrm>
            <a:off x="17906999" y="6983010"/>
            <a:ext cx="14036791" cy="8904689"/>
          </a:xfrm>
          <a:prstGeom prst="rect">
            <a:avLst/>
          </a:prstGeom>
          <a:noFill/>
          <a:ln w="28575" cap="flat" cmpd="sng" algn="ctr">
            <a:solidFill>
              <a:srgbClr val="7030A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ru-RU"/>
          </a:p>
        </p:txBody>
      </p:sp>
      <p:sp>
        <p:nvSpPr>
          <p:cNvPr id="31" name="Прямоугольник 30">
            <a:extLst>
              <a:ext uri="{FF2B5EF4-FFF2-40B4-BE49-F238E27FC236}">
                <a16:creationId xmlns:a16="http://schemas.microsoft.com/office/drawing/2014/main" id="{82836AEC-EE40-488A-94E1-5483070BC228}"/>
              </a:ext>
            </a:extLst>
          </p:cNvPr>
          <p:cNvSpPr/>
          <p:nvPr/>
        </p:nvSpPr>
        <p:spPr>
          <a:xfrm>
            <a:off x="762000" y="16179631"/>
            <a:ext cx="16655945" cy="82605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TextBox 31">
            <a:extLst>
              <a:ext uri="{FF2B5EF4-FFF2-40B4-BE49-F238E27FC236}">
                <a16:creationId xmlns:a16="http://schemas.microsoft.com/office/drawing/2014/main" id="{A1305635-F7DE-4F9A-91A9-33D5056880F6}"/>
              </a:ext>
            </a:extLst>
          </p:cNvPr>
          <p:cNvSpPr txBox="1"/>
          <p:nvPr/>
        </p:nvSpPr>
        <p:spPr>
          <a:xfrm>
            <a:off x="762000" y="16338214"/>
            <a:ext cx="16655945" cy="523220"/>
          </a:xfrm>
          <a:prstGeom prst="rect">
            <a:avLst/>
          </a:prstGeom>
          <a:noFill/>
        </p:spPr>
        <p:txBody>
          <a:bodyPr wrap="square" rtlCol="0">
            <a:spAutoFit/>
          </a:bodyPr>
          <a:lstStyle/>
          <a:p>
            <a:pPr algn="ctr"/>
            <a:r>
              <a:rPr lang="en-US" sz="2800" dirty="0" err="1"/>
              <a:t>Methodics</a:t>
            </a:r>
            <a:endParaRPr lang="ru-RU" sz="2800" dirty="0"/>
          </a:p>
        </p:txBody>
      </p:sp>
      <p:sp>
        <p:nvSpPr>
          <p:cNvPr id="35" name="CustomShape 1">
            <a:extLst>
              <a:ext uri="{FF2B5EF4-FFF2-40B4-BE49-F238E27FC236}">
                <a16:creationId xmlns:a16="http://schemas.microsoft.com/office/drawing/2014/main" id="{8B8FF9E4-5109-4032-8B7D-EA4B4DE00DD0}"/>
              </a:ext>
            </a:extLst>
          </p:cNvPr>
          <p:cNvSpPr/>
          <p:nvPr/>
        </p:nvSpPr>
        <p:spPr>
          <a:xfrm>
            <a:off x="18022288" y="7287814"/>
            <a:ext cx="6359362" cy="56295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2800" spc="-1" dirty="0">
                <a:solidFill>
                  <a:srgbClr val="000000"/>
                </a:solidFill>
                <a:cs typeface="Times New Roman" panose="02020603050405020304" pitchFamily="18" charset="0"/>
              </a:rPr>
              <a:t>Additional selection criteria</a:t>
            </a:r>
            <a:endParaRPr lang="ru-RU" sz="2800" spc="-1" dirty="0">
              <a:cs typeface="Times New Roman" panose="02020603050405020304" pitchFamily="18" charset="0"/>
            </a:endParaRPr>
          </a:p>
        </p:txBody>
      </p:sp>
      <p:sp>
        <p:nvSpPr>
          <p:cNvPr id="36" name="CustomShape 3">
            <a:extLst>
              <a:ext uri="{FF2B5EF4-FFF2-40B4-BE49-F238E27FC236}">
                <a16:creationId xmlns:a16="http://schemas.microsoft.com/office/drawing/2014/main" id="{E0CAB3A5-A6DF-44AE-80E9-761B007B0043}"/>
              </a:ext>
            </a:extLst>
          </p:cNvPr>
          <p:cNvSpPr/>
          <p:nvPr/>
        </p:nvSpPr>
        <p:spPr>
          <a:xfrm>
            <a:off x="18268067" y="8023591"/>
            <a:ext cx="7483682" cy="245437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2900" lvl="0" indent="-342900">
              <a:buFont typeface="+mj-lt"/>
              <a:buAutoNum type="arabicPeriod"/>
            </a:pPr>
            <a:r>
              <a:rPr lang="en-US" sz="2800" dirty="0">
                <a:cs typeface="Times New Roman" panose="02020603050405020304" pitchFamily="18" charset="0"/>
              </a:rPr>
              <a:t>Requirement for a particle to enter a calorimeter</a:t>
            </a:r>
            <a:endParaRPr lang="ru-RU" sz="2800" dirty="0">
              <a:cs typeface="Times New Roman" panose="02020603050405020304" pitchFamily="18" charset="0"/>
            </a:endParaRPr>
          </a:p>
          <a:p>
            <a:pPr marL="342900" lvl="0" indent="-342900">
              <a:buFont typeface="+mj-lt"/>
              <a:buAutoNum type="arabicPeriod"/>
            </a:pPr>
            <a:endParaRPr lang="ru-RU" sz="2800" dirty="0">
              <a:cs typeface="Times New Roman" panose="02020603050405020304" pitchFamily="18" charset="0"/>
            </a:endParaRPr>
          </a:p>
          <a:p>
            <a:pPr marL="342900" lvl="0" indent="-342900">
              <a:buFont typeface="+mj-lt"/>
              <a:buAutoNum type="arabicPeriod"/>
            </a:pPr>
            <a:r>
              <a:rPr lang="en-US" sz="2800" dirty="0"/>
              <a:t>The ratio of energy release within a radius of 8 strips to the total energy release is less than 0.95</a:t>
            </a:r>
            <a:endParaRPr lang="ru-RU" sz="2800" dirty="0">
              <a:cs typeface="Times New Roman" panose="02020603050405020304" pitchFamily="18" charset="0"/>
            </a:endParaRPr>
          </a:p>
        </p:txBody>
      </p:sp>
      <p:grpSp>
        <p:nvGrpSpPr>
          <p:cNvPr id="86" name="Группа 85">
            <a:extLst>
              <a:ext uri="{FF2B5EF4-FFF2-40B4-BE49-F238E27FC236}">
                <a16:creationId xmlns:a16="http://schemas.microsoft.com/office/drawing/2014/main" id="{DD3D0C19-E2D5-4F32-B540-F47306E6FEE3}"/>
              </a:ext>
            </a:extLst>
          </p:cNvPr>
          <p:cNvGrpSpPr/>
          <p:nvPr/>
        </p:nvGrpSpPr>
        <p:grpSpPr>
          <a:xfrm>
            <a:off x="18729583" y="10645453"/>
            <a:ext cx="7662154" cy="3837137"/>
            <a:chOff x="9359080" y="20674709"/>
            <a:chExt cx="8200800" cy="3790411"/>
          </a:xfrm>
        </p:grpSpPr>
        <p:pic>
          <p:nvPicPr>
            <p:cNvPr id="40" name="Рисунок 39">
              <a:extLst>
                <a:ext uri="{FF2B5EF4-FFF2-40B4-BE49-F238E27FC236}">
                  <a16:creationId xmlns:a16="http://schemas.microsoft.com/office/drawing/2014/main" id="{F1252ED0-2E31-4203-B977-3AD9AF004461}"/>
                </a:ext>
              </a:extLst>
            </p:cNvPr>
            <p:cNvPicPr>
              <a:picLocks noChangeAspect="1"/>
            </p:cNvPicPr>
            <p:nvPr/>
          </p:nvPicPr>
          <p:blipFill rotWithShape="1">
            <a:blip r:embed="rId10">
              <a:extLst>
                <a:ext uri="{28A0092B-C50C-407E-A947-70E740481C1C}">
                  <a14:useLocalDpi xmlns:a14="http://schemas.microsoft.com/office/drawing/2010/main" val="0"/>
                </a:ext>
              </a:extLst>
            </a:blip>
            <a:srcRect l="9462" r="-1" b="6251"/>
            <a:stretch/>
          </p:blipFill>
          <p:spPr>
            <a:xfrm>
              <a:off x="9359080" y="20674709"/>
              <a:ext cx="8200800" cy="3790411"/>
            </a:xfrm>
            <a:prstGeom prst="rect">
              <a:avLst/>
            </a:prstGeom>
          </p:spPr>
        </p:pic>
        <p:sp>
          <p:nvSpPr>
            <p:cNvPr id="41" name="Надпись 2">
              <a:extLst>
                <a:ext uri="{FF2B5EF4-FFF2-40B4-BE49-F238E27FC236}">
                  <a16:creationId xmlns:a16="http://schemas.microsoft.com/office/drawing/2014/main" id="{73C4E635-D6CF-47E5-86A8-1AE1281E3BC8}"/>
                </a:ext>
              </a:extLst>
            </p:cNvPr>
            <p:cNvSpPr txBox="1">
              <a:spLocks noChangeArrowheads="1"/>
            </p:cNvSpPr>
            <p:nvPr/>
          </p:nvSpPr>
          <p:spPr bwMode="auto">
            <a:xfrm>
              <a:off x="12508629" y="22897129"/>
              <a:ext cx="2352040" cy="37407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spAutoFit/>
            </a:bodyPr>
            <a:lstStyle/>
            <a:p>
              <a:pPr>
                <a:lnSpc>
                  <a:spcPct val="107000"/>
                </a:lnSpc>
                <a:spcAft>
                  <a:spcPts val="800"/>
                </a:spcAft>
              </a:pPr>
              <a:r>
                <a:rPr lang="en-US" dirty="0"/>
                <a:t>Interacting particles</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2" name="Надпись 2">
              <a:extLst>
                <a:ext uri="{FF2B5EF4-FFF2-40B4-BE49-F238E27FC236}">
                  <a16:creationId xmlns:a16="http://schemas.microsoft.com/office/drawing/2014/main" id="{530304CD-6954-4CA8-B4C3-F73ED4CA2E34}"/>
                </a:ext>
              </a:extLst>
            </p:cNvPr>
            <p:cNvSpPr txBox="1">
              <a:spLocks noChangeArrowheads="1"/>
            </p:cNvSpPr>
            <p:nvPr/>
          </p:nvSpPr>
          <p:spPr bwMode="auto">
            <a:xfrm>
              <a:off x="12634114" y="21359375"/>
              <a:ext cx="2352040" cy="33804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spAutoFit/>
            </a:bodyPr>
            <a:lstStyle/>
            <a:p>
              <a:pPr>
                <a:lnSpc>
                  <a:spcPct val="107000"/>
                </a:lnSpc>
                <a:spcAft>
                  <a:spcPts val="8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Noninteracting particles</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43" name="Рисунок 42">
              <a:extLst>
                <a:ext uri="{FF2B5EF4-FFF2-40B4-BE49-F238E27FC236}">
                  <a16:creationId xmlns:a16="http://schemas.microsoft.com/office/drawing/2014/main" id="{A6AA8ED9-9E19-4E08-8871-E0E362163D7D}"/>
                </a:ext>
              </a:extLst>
            </p:cNvPr>
            <p:cNvPicPr>
              <a:picLocks noChangeAspect="1"/>
            </p:cNvPicPr>
            <p:nvPr/>
          </p:nvPicPr>
          <p:blipFill>
            <a:blip r:embed="rId11"/>
            <a:stretch>
              <a:fillRect/>
            </a:stretch>
          </p:blipFill>
          <p:spPr>
            <a:xfrm>
              <a:off x="9722290" y="21315282"/>
              <a:ext cx="2714344" cy="1955924"/>
            </a:xfrm>
            <a:prstGeom prst="rect">
              <a:avLst/>
            </a:prstGeom>
          </p:spPr>
        </p:pic>
        <p:cxnSp>
          <p:nvCxnSpPr>
            <p:cNvPr id="44" name="Прямая соединительная линия 43">
              <a:extLst>
                <a:ext uri="{FF2B5EF4-FFF2-40B4-BE49-F238E27FC236}">
                  <a16:creationId xmlns:a16="http://schemas.microsoft.com/office/drawing/2014/main" id="{BF39F471-1AD2-42EC-A0BD-4ACDAAD88472}"/>
                </a:ext>
              </a:extLst>
            </p:cNvPr>
            <p:cNvCxnSpPr/>
            <p:nvPr/>
          </p:nvCxnSpPr>
          <p:spPr>
            <a:xfrm>
              <a:off x="15950057" y="21547301"/>
              <a:ext cx="0" cy="2699657"/>
            </a:xfrm>
            <a:prstGeom prst="rect">
              <a:avLst/>
            </a:prstGeom>
            <a:ln w="76200">
              <a:solidFill>
                <a:srgbClr val="C00000"/>
              </a:solidFill>
              <a:prstDash val="sysDash"/>
            </a:ln>
          </p:spPr>
          <p:style>
            <a:lnRef idx="1">
              <a:schemeClr val="accent1"/>
            </a:lnRef>
            <a:fillRef idx="0">
              <a:schemeClr val="accent1"/>
            </a:fillRef>
            <a:effectRef idx="0">
              <a:schemeClr val="accent1"/>
            </a:effectRef>
            <a:fontRef idx="minor">
              <a:schemeClr val="tx1"/>
            </a:fontRef>
          </p:style>
        </p:cxnSp>
      </p:grpSp>
      <p:sp>
        <p:nvSpPr>
          <p:cNvPr id="46" name="TextBox 45">
            <a:extLst>
              <a:ext uri="{FF2B5EF4-FFF2-40B4-BE49-F238E27FC236}">
                <a16:creationId xmlns:a16="http://schemas.microsoft.com/office/drawing/2014/main" id="{5FAC360E-2A9F-4C14-9AC8-ECF211C8814E}"/>
              </a:ext>
            </a:extLst>
          </p:cNvPr>
          <p:cNvSpPr txBox="1"/>
          <p:nvPr/>
        </p:nvSpPr>
        <p:spPr>
          <a:xfrm rot="16200000">
            <a:off x="16875792" y="11862920"/>
            <a:ext cx="3139236" cy="369332"/>
          </a:xfrm>
          <a:prstGeom prst="rect">
            <a:avLst/>
          </a:prstGeom>
          <a:noFill/>
        </p:spPr>
        <p:txBody>
          <a:bodyPr wrap="square" rtlCol="0">
            <a:spAutoFit/>
          </a:bodyPr>
          <a:lstStyle/>
          <a:p>
            <a:r>
              <a:rPr lang="en-US" dirty="0"/>
              <a:t>Number of events</a:t>
            </a:r>
            <a:endParaRPr lang="ru-RU" dirty="0"/>
          </a:p>
        </p:txBody>
      </p:sp>
      <p:sp>
        <p:nvSpPr>
          <p:cNvPr id="47" name="TextBox 46">
            <a:extLst>
              <a:ext uri="{FF2B5EF4-FFF2-40B4-BE49-F238E27FC236}">
                <a16:creationId xmlns:a16="http://schemas.microsoft.com/office/drawing/2014/main" id="{6FC255AB-10EA-4F2F-8727-64DC1938812B}"/>
              </a:ext>
            </a:extLst>
          </p:cNvPr>
          <p:cNvSpPr txBox="1"/>
          <p:nvPr/>
        </p:nvSpPr>
        <p:spPr>
          <a:xfrm>
            <a:off x="18630076" y="14751417"/>
            <a:ext cx="7342374" cy="646331"/>
          </a:xfrm>
          <a:prstGeom prst="rect">
            <a:avLst/>
          </a:prstGeom>
          <a:noFill/>
        </p:spPr>
        <p:txBody>
          <a:bodyPr wrap="square" rtlCol="0">
            <a:spAutoFit/>
          </a:bodyPr>
          <a:lstStyle/>
          <a:p>
            <a:r>
              <a:rPr lang="en-US" dirty="0"/>
              <a:t>The ratio of energy release within a radius of 8 strips to the total energy release</a:t>
            </a:r>
            <a:endParaRPr lang="ru-RU" dirty="0"/>
          </a:p>
        </p:txBody>
      </p:sp>
      <p:cxnSp>
        <p:nvCxnSpPr>
          <p:cNvPr id="45" name="Прямая со стрелкой 44">
            <a:extLst>
              <a:ext uri="{FF2B5EF4-FFF2-40B4-BE49-F238E27FC236}">
                <a16:creationId xmlns:a16="http://schemas.microsoft.com/office/drawing/2014/main" id="{97F91298-EA1B-428B-9CF9-4B33B28925C9}"/>
              </a:ext>
            </a:extLst>
          </p:cNvPr>
          <p:cNvCxnSpPr/>
          <p:nvPr/>
        </p:nvCxnSpPr>
        <p:spPr>
          <a:xfrm flipV="1">
            <a:off x="23999063" y="11513214"/>
            <a:ext cx="1337805" cy="5558"/>
          </a:xfrm>
          <a:prstGeom prst="rect">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Прямоугольник 47">
            <a:extLst>
              <a:ext uri="{FF2B5EF4-FFF2-40B4-BE49-F238E27FC236}">
                <a16:creationId xmlns:a16="http://schemas.microsoft.com/office/drawing/2014/main" id="{23B6C92A-A89C-4CC7-BFAB-89F99EFC70F9}"/>
              </a:ext>
            </a:extLst>
          </p:cNvPr>
          <p:cNvSpPr/>
          <p:nvPr/>
        </p:nvSpPr>
        <p:spPr>
          <a:xfrm>
            <a:off x="762000" y="17412168"/>
            <a:ext cx="16655944" cy="16230132"/>
          </a:xfrm>
          <a:prstGeom prst="rect">
            <a:avLst/>
          </a:prstGeom>
          <a:noFill/>
          <a:ln w="28575" cap="flat" cmpd="sng" algn="ctr">
            <a:solidFill>
              <a:srgbClr val="7030A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ru-RU"/>
          </a:p>
        </p:txBody>
      </p:sp>
      <p:sp>
        <p:nvSpPr>
          <p:cNvPr id="49" name="Прямоугольник 48">
            <a:extLst>
              <a:ext uri="{FF2B5EF4-FFF2-40B4-BE49-F238E27FC236}">
                <a16:creationId xmlns:a16="http://schemas.microsoft.com/office/drawing/2014/main" id="{FCC580E2-216C-4718-8ADE-9DAE121D2A7F}"/>
              </a:ext>
            </a:extLst>
          </p:cNvPr>
          <p:cNvSpPr/>
          <p:nvPr/>
        </p:nvSpPr>
        <p:spPr>
          <a:xfrm>
            <a:off x="17907000" y="16179631"/>
            <a:ext cx="14036790" cy="949842"/>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0" name="TextBox 49">
            <a:extLst>
              <a:ext uri="{FF2B5EF4-FFF2-40B4-BE49-F238E27FC236}">
                <a16:creationId xmlns:a16="http://schemas.microsoft.com/office/drawing/2014/main" id="{970A78D3-4FC3-4154-ACCF-169AF727B20B}"/>
              </a:ext>
            </a:extLst>
          </p:cNvPr>
          <p:cNvSpPr txBox="1"/>
          <p:nvPr/>
        </p:nvSpPr>
        <p:spPr>
          <a:xfrm>
            <a:off x="16802881" y="16338214"/>
            <a:ext cx="16655945" cy="523220"/>
          </a:xfrm>
          <a:prstGeom prst="rect">
            <a:avLst/>
          </a:prstGeom>
          <a:noFill/>
        </p:spPr>
        <p:txBody>
          <a:bodyPr wrap="square" rtlCol="0">
            <a:spAutoFit/>
          </a:bodyPr>
          <a:lstStyle/>
          <a:p>
            <a:pPr algn="ctr"/>
            <a:r>
              <a:rPr lang="en-US" sz="2800" dirty="0"/>
              <a:t>Results</a:t>
            </a:r>
            <a:endParaRPr lang="ru-RU" sz="2800" dirty="0"/>
          </a:p>
        </p:txBody>
      </p:sp>
      <p:sp>
        <p:nvSpPr>
          <p:cNvPr id="51" name="CustomShape 1">
            <a:extLst>
              <a:ext uri="{FF2B5EF4-FFF2-40B4-BE49-F238E27FC236}">
                <a16:creationId xmlns:a16="http://schemas.microsoft.com/office/drawing/2014/main" id="{E100D80D-5EB3-4CF5-AC55-73E13C634A4D}"/>
              </a:ext>
            </a:extLst>
          </p:cNvPr>
          <p:cNvSpPr/>
          <p:nvPr/>
        </p:nvSpPr>
        <p:spPr>
          <a:xfrm>
            <a:off x="19574632" y="17816086"/>
            <a:ext cx="11112442" cy="112333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endParaRPr lang="en-US" sz="2800" spc="-1" dirty="0">
              <a:solidFill>
                <a:srgbClr val="000000"/>
              </a:solidFill>
              <a:latin typeface="Times New Roman" panose="02020603050405020304" pitchFamily="18" charset="0"/>
              <a:cs typeface="Times New Roman" panose="02020603050405020304" pitchFamily="18" charset="0"/>
            </a:endParaRPr>
          </a:p>
          <a:p>
            <a:pPr algn="ctr">
              <a:lnSpc>
                <a:spcPct val="100000"/>
              </a:lnSpc>
            </a:pPr>
            <a:r>
              <a:rPr lang="en-US" sz="2800" spc="-1" dirty="0">
                <a:solidFill>
                  <a:srgbClr val="000000"/>
                </a:solidFill>
                <a:latin typeface="Times New Roman" panose="02020603050405020304" pitchFamily="18" charset="0"/>
                <a:cs typeface="Times New Roman" panose="02020603050405020304" pitchFamily="18" charset="0"/>
              </a:rPr>
              <a:t>Energy dependence of the inelastic proton-tungsten interaction cross section</a:t>
            </a:r>
            <a:endParaRPr lang="ru-RU" sz="2800" spc="-1" dirty="0">
              <a:latin typeface="Times New Roman" panose="02020603050405020304" pitchFamily="18" charset="0"/>
              <a:cs typeface="Times New Roman" panose="02020603050405020304" pitchFamily="18" charset="0"/>
            </a:endParaRPr>
          </a:p>
        </p:txBody>
      </p:sp>
      <p:pic>
        <p:nvPicPr>
          <p:cNvPr id="53" name="Рисунок 52" descr="Изображение выглядит как текст, карта&#10;&#10;Автоматически созданное описание">
            <a:extLst>
              <a:ext uri="{FF2B5EF4-FFF2-40B4-BE49-F238E27FC236}">
                <a16:creationId xmlns:a16="http://schemas.microsoft.com/office/drawing/2014/main" id="{D3CE2EB8-F480-4DF4-867B-E17475E08529}"/>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8260744" y="19010912"/>
            <a:ext cx="13526094" cy="6706819"/>
          </a:xfrm>
          <a:prstGeom prst="rect">
            <a:avLst/>
          </a:prstGeom>
        </p:spPr>
      </p:pic>
      <p:sp>
        <p:nvSpPr>
          <p:cNvPr id="54" name="CustomShape 1">
            <a:extLst>
              <a:ext uri="{FF2B5EF4-FFF2-40B4-BE49-F238E27FC236}">
                <a16:creationId xmlns:a16="http://schemas.microsoft.com/office/drawing/2014/main" id="{4F8B7BA6-AE28-4DBA-AFA5-89D478B3CFF8}"/>
              </a:ext>
            </a:extLst>
          </p:cNvPr>
          <p:cNvSpPr/>
          <p:nvPr/>
        </p:nvSpPr>
        <p:spPr>
          <a:xfrm>
            <a:off x="19574632" y="25956802"/>
            <a:ext cx="11112442" cy="112333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endParaRPr lang="en-US" sz="2800" spc="-1" dirty="0">
              <a:solidFill>
                <a:srgbClr val="000000"/>
              </a:solidFill>
              <a:latin typeface="Times New Roman" panose="02020603050405020304" pitchFamily="18" charset="0"/>
              <a:cs typeface="Times New Roman" panose="02020603050405020304" pitchFamily="18" charset="0"/>
            </a:endParaRPr>
          </a:p>
          <a:p>
            <a:pPr algn="ctr">
              <a:lnSpc>
                <a:spcPct val="100000"/>
              </a:lnSpc>
            </a:pPr>
            <a:r>
              <a:rPr lang="en-US" sz="2800" spc="-1" dirty="0">
                <a:solidFill>
                  <a:srgbClr val="000000"/>
                </a:solidFill>
                <a:latin typeface="Times New Roman" panose="02020603050405020304" pitchFamily="18" charset="0"/>
                <a:cs typeface="Times New Roman" panose="02020603050405020304" pitchFamily="18" charset="0"/>
              </a:rPr>
              <a:t>Energy dependence of the inelastic helium-tungsten interaction cross section</a:t>
            </a:r>
            <a:endParaRPr lang="ru-RU" sz="2800" spc="-1" dirty="0">
              <a:latin typeface="Times New Roman" panose="02020603050405020304" pitchFamily="18" charset="0"/>
              <a:cs typeface="Times New Roman" panose="02020603050405020304" pitchFamily="18" charset="0"/>
            </a:endParaRPr>
          </a:p>
        </p:txBody>
      </p:sp>
      <p:sp>
        <p:nvSpPr>
          <p:cNvPr id="56" name="Прямоугольник 55">
            <a:extLst>
              <a:ext uri="{FF2B5EF4-FFF2-40B4-BE49-F238E27FC236}">
                <a16:creationId xmlns:a16="http://schemas.microsoft.com/office/drawing/2014/main" id="{D1292BA1-73A2-47B7-A838-46C707B097E7}"/>
              </a:ext>
            </a:extLst>
          </p:cNvPr>
          <p:cNvSpPr/>
          <p:nvPr/>
        </p:nvSpPr>
        <p:spPr>
          <a:xfrm>
            <a:off x="17949410" y="17412168"/>
            <a:ext cx="13994379" cy="16230132"/>
          </a:xfrm>
          <a:prstGeom prst="rect">
            <a:avLst/>
          </a:prstGeom>
          <a:noFill/>
          <a:ln w="28575" cap="flat" cmpd="sng" algn="ctr">
            <a:solidFill>
              <a:srgbClr val="7030A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ru-RU"/>
          </a:p>
        </p:txBody>
      </p:sp>
      <p:sp>
        <p:nvSpPr>
          <p:cNvPr id="58" name="TextBox 57">
            <a:extLst>
              <a:ext uri="{FF2B5EF4-FFF2-40B4-BE49-F238E27FC236}">
                <a16:creationId xmlns:a16="http://schemas.microsoft.com/office/drawing/2014/main" id="{3BD96DA9-9E7D-4163-AB11-351F05727D73}"/>
              </a:ext>
            </a:extLst>
          </p:cNvPr>
          <p:cNvSpPr txBox="1"/>
          <p:nvPr/>
        </p:nvSpPr>
        <p:spPr>
          <a:xfrm>
            <a:off x="684019" y="34145573"/>
            <a:ext cx="16655944" cy="4062651"/>
          </a:xfrm>
          <a:prstGeom prst="rect">
            <a:avLst/>
          </a:prstGeom>
          <a:solidFill>
            <a:schemeClr val="accent2">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pPr lvl="0" algn="ctr">
              <a:lnSpc>
                <a:spcPct val="150000"/>
              </a:lnSpc>
            </a:pPr>
            <a:r>
              <a:rPr lang="en-US" sz="2800" b="1" dirty="0"/>
              <a:t>Conclusion</a:t>
            </a:r>
            <a:endParaRPr lang="ru-RU" sz="2800" b="1" dirty="0"/>
          </a:p>
          <a:p>
            <a:pPr algn="just"/>
            <a:r>
              <a:rPr lang="en-US" sz="2400" dirty="0"/>
              <a:t>In this work the selection technique of protons and helium nuclei interacting in the PAMELA calorimeter was developed . </a:t>
            </a:r>
            <a:endParaRPr lang="ru-RU" sz="2400" dirty="0"/>
          </a:p>
          <a:p>
            <a:r>
              <a:rPr lang="en-US" sz="2400" dirty="0"/>
              <a:t>The obtained technique was applied to the experimental data of the PAMELA spectrometer collected during the period of work from September 29, 2006 to October 18, 2008. </a:t>
            </a:r>
            <a:br>
              <a:rPr lang="en-US" sz="2400" dirty="0"/>
            </a:br>
            <a:r>
              <a:rPr lang="en-US" sz="2400" dirty="0"/>
              <a:t>Protons and helium nuclei, which interacted with the PAMELA calorimeter</a:t>
            </a:r>
            <a:r>
              <a:rPr lang="ru-RU" sz="2400" dirty="0"/>
              <a:t>, </a:t>
            </a:r>
            <a:r>
              <a:rPr lang="en-US" sz="2400" dirty="0"/>
              <a:t>were selected and the energy dependences of the cross section of their inelastic interaction with tungsten were obtained. </a:t>
            </a:r>
            <a:endParaRPr lang="ru-RU" sz="2400" dirty="0"/>
          </a:p>
          <a:p>
            <a:pPr algn="just"/>
            <a:r>
              <a:rPr lang="en-US" sz="2400" dirty="0"/>
              <a:t>This technique allows to obtain data on the interaction of particles with tungsten in a wide </a:t>
            </a:r>
            <a:r>
              <a:rPr lang="en-US" sz="2400"/>
              <a:t>energy range. </a:t>
            </a:r>
            <a:endParaRPr lang="ru-RU" sz="2400" dirty="0"/>
          </a:p>
          <a:p>
            <a:pPr algn="just"/>
            <a:r>
              <a:rPr lang="en-US" sz="2400" dirty="0"/>
              <a:t>In the future it is planned </a:t>
            </a:r>
            <a:r>
              <a:rPr lang="ru-RU" sz="2400" dirty="0"/>
              <a:t>: </a:t>
            </a:r>
          </a:p>
          <a:p>
            <a:pPr marL="285750" indent="-285750" algn="just">
              <a:buFont typeface="Arial" panose="020B0604020202020204" pitchFamily="34" charset="0"/>
              <a:buChar char="•"/>
            </a:pPr>
            <a:r>
              <a:rPr lang="en-US" sz="2400" dirty="0"/>
              <a:t>Improve selection technique</a:t>
            </a:r>
            <a:endParaRPr lang="ru-RU" sz="2400" dirty="0"/>
          </a:p>
          <a:p>
            <a:pPr marL="285750" indent="-285750" algn="just">
              <a:buFont typeface="Arial" panose="020B0604020202020204" pitchFamily="34" charset="0"/>
              <a:buChar char="•"/>
            </a:pPr>
            <a:r>
              <a:rPr lang="en-US" sz="2400" dirty="0"/>
              <a:t>Consider heavy nuclei</a:t>
            </a:r>
            <a:endParaRPr lang="ru-RU" sz="2400" dirty="0"/>
          </a:p>
        </p:txBody>
      </p:sp>
      <p:sp>
        <p:nvSpPr>
          <p:cNvPr id="2" name="TextBox 1">
            <a:extLst>
              <a:ext uri="{FF2B5EF4-FFF2-40B4-BE49-F238E27FC236}">
                <a16:creationId xmlns:a16="http://schemas.microsoft.com/office/drawing/2014/main" id="{CE302418-1753-497A-A1AE-36F49F466989}"/>
              </a:ext>
            </a:extLst>
          </p:cNvPr>
          <p:cNvSpPr txBox="1"/>
          <p:nvPr/>
        </p:nvSpPr>
        <p:spPr>
          <a:xfrm>
            <a:off x="1395282" y="12940055"/>
            <a:ext cx="4510218" cy="1200329"/>
          </a:xfrm>
          <a:prstGeom prst="rect">
            <a:avLst/>
          </a:prstGeom>
          <a:noFill/>
        </p:spPr>
        <p:txBody>
          <a:bodyPr wrap="square" rtlCol="0">
            <a:spAutoFit/>
          </a:bodyPr>
          <a:lstStyle/>
          <a:p>
            <a:pPr algn="ctr"/>
            <a:r>
              <a:rPr lang="en-US" sz="2400" dirty="0" err="1"/>
              <a:t>Resurs</a:t>
            </a:r>
            <a:r>
              <a:rPr lang="en-US" sz="2400" dirty="0"/>
              <a:t>-DK</a:t>
            </a:r>
            <a:r>
              <a:rPr lang="ru-RU" sz="2400" dirty="0"/>
              <a:t> 1</a:t>
            </a:r>
          </a:p>
          <a:p>
            <a:pPr algn="ctr"/>
            <a:r>
              <a:rPr lang="ru-RU" sz="2400" dirty="0"/>
              <a:t>(</a:t>
            </a:r>
            <a:r>
              <a:rPr lang="en-US" sz="2400" dirty="0"/>
              <a:t>15 June 2006</a:t>
            </a:r>
            <a:r>
              <a:rPr lang="ru-RU" sz="2400" dirty="0"/>
              <a:t> - </a:t>
            </a:r>
            <a:r>
              <a:rPr lang="en-US" sz="2400" dirty="0"/>
              <a:t>7 February 2016</a:t>
            </a:r>
            <a:r>
              <a:rPr lang="ru-RU" sz="2400" dirty="0"/>
              <a:t>)</a:t>
            </a:r>
            <a:endParaRPr lang="en-US" sz="2400" dirty="0"/>
          </a:p>
          <a:p>
            <a:endParaRPr lang="ru-RU" sz="2400" dirty="0"/>
          </a:p>
        </p:txBody>
      </p:sp>
      <p:sp>
        <p:nvSpPr>
          <p:cNvPr id="61" name="CustomShape 3">
            <a:extLst>
              <a:ext uri="{FF2B5EF4-FFF2-40B4-BE49-F238E27FC236}">
                <a16:creationId xmlns:a16="http://schemas.microsoft.com/office/drawing/2014/main" id="{F0752153-3016-454A-8900-01451D90781E}"/>
              </a:ext>
            </a:extLst>
          </p:cNvPr>
          <p:cNvSpPr/>
          <p:nvPr/>
        </p:nvSpPr>
        <p:spPr>
          <a:xfrm>
            <a:off x="1395282" y="29839835"/>
            <a:ext cx="15797829" cy="344159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800100" lvl="1" indent="-342900">
              <a:buFont typeface="+mj-lt"/>
              <a:buAutoNum type="arabicPeriod"/>
            </a:pPr>
            <a:r>
              <a:rPr lang="en-US" sz="2400" dirty="0">
                <a:latin typeface="Times New Roman" panose="02020603050405020304" pitchFamily="18" charset="0"/>
                <a:cs typeface="Times New Roman" panose="02020603050405020304" pitchFamily="18" charset="0"/>
              </a:rPr>
              <a:t>In the track system, one track is identified that does not touch the walls of the magnet</a:t>
            </a:r>
            <a:endParaRPr lang="ru-RU" sz="2400" dirty="0">
              <a:latin typeface="Times New Roman" panose="02020603050405020304" pitchFamily="18" charset="0"/>
              <a:cs typeface="Times New Roman" panose="02020603050405020304" pitchFamily="18" charset="0"/>
            </a:endParaRPr>
          </a:p>
          <a:p>
            <a:pPr marL="800100" lvl="1" indent="-342900">
              <a:buFont typeface="+mj-lt"/>
              <a:buAutoNum type="arabicPeriod"/>
            </a:pPr>
            <a:endParaRPr lang="ru-RU" sz="2400" dirty="0">
              <a:latin typeface="Times New Roman" panose="02020603050405020304" pitchFamily="18" charset="0"/>
              <a:cs typeface="Times New Roman" panose="02020603050405020304" pitchFamily="18" charset="0"/>
            </a:endParaRPr>
          </a:p>
          <a:p>
            <a:pPr marL="800100" lvl="1" indent="-342900">
              <a:buFont typeface="+mj-lt"/>
              <a:buAutoNum type="arabicPeriod"/>
            </a:pPr>
            <a:r>
              <a:rPr lang="en-US" sz="2400" dirty="0">
                <a:latin typeface="Times New Roman" panose="02020603050405020304" pitchFamily="18" charset="0"/>
                <a:cs typeface="Times New Roman" panose="02020603050405020304" pitchFamily="18" charset="0"/>
              </a:rPr>
              <a:t>The trajectory in the tracker is recovered using 4 or more points in the deflecting projection X, 3 or more points in the orthogonal projection Y</a:t>
            </a:r>
            <a:endParaRPr lang="ru-RU" sz="2400" dirty="0">
              <a:latin typeface="Times New Roman" panose="02020603050405020304" pitchFamily="18" charset="0"/>
              <a:cs typeface="Times New Roman" panose="02020603050405020304" pitchFamily="18" charset="0"/>
            </a:endParaRPr>
          </a:p>
          <a:p>
            <a:pPr marL="800100" lvl="1" indent="-342900">
              <a:buFont typeface="+mj-lt"/>
              <a:buAutoNum type="arabicPeriod"/>
            </a:pPr>
            <a:endParaRPr lang="en-US" sz="2400" dirty="0">
              <a:latin typeface="Times New Roman" panose="02020603050405020304" pitchFamily="18" charset="0"/>
              <a:cs typeface="Times New Roman" panose="02020603050405020304" pitchFamily="18" charset="0"/>
            </a:endParaRPr>
          </a:p>
          <a:p>
            <a:pPr marL="800100" lvl="1" indent="-342900">
              <a:buFont typeface="+mj-lt"/>
              <a:buAutoNum type="arabicPeriod"/>
            </a:pPr>
            <a:r>
              <a:rPr lang="en-US" sz="2400" dirty="0">
                <a:latin typeface="Times New Roman" panose="02020603050405020304" pitchFamily="18" charset="0"/>
                <a:cs typeface="Times New Roman" panose="02020603050405020304" pitchFamily="18" charset="0"/>
              </a:rPr>
              <a:t>No signals in all counters of the anti-coincidence system</a:t>
            </a:r>
            <a:endParaRPr lang="ru-RU" sz="2400" dirty="0">
              <a:latin typeface="Times New Roman" panose="02020603050405020304" pitchFamily="18" charset="0"/>
              <a:cs typeface="Times New Roman" panose="02020603050405020304" pitchFamily="18" charset="0"/>
            </a:endParaRPr>
          </a:p>
          <a:p>
            <a:pPr marL="800100" lvl="1" indent="-342900">
              <a:buFont typeface="+mj-lt"/>
              <a:buAutoNum type="arabicPeriod"/>
            </a:pPr>
            <a:endParaRPr lang="ru-RU" sz="2400" dirty="0">
              <a:latin typeface="Times New Roman" panose="02020603050405020304" pitchFamily="18" charset="0"/>
              <a:cs typeface="Times New Roman" panose="02020603050405020304" pitchFamily="18" charset="0"/>
            </a:endParaRPr>
          </a:p>
          <a:p>
            <a:pPr marL="800100" lvl="1" indent="-342900">
              <a:buFont typeface="+mj-lt"/>
              <a:buAutoNum type="arabicPeriod"/>
            </a:pPr>
            <a:r>
              <a:rPr lang="en-US" sz="2400" dirty="0">
                <a:latin typeface="Times New Roman" panose="02020603050405020304" pitchFamily="18" charset="0"/>
                <a:cs typeface="Times New Roman" panose="02020603050405020304" pitchFamily="18" charset="0"/>
              </a:rPr>
              <a:t>No more than the 1 hit scintillation strip In each of the 6 planes of the </a:t>
            </a:r>
            <a:r>
              <a:rPr lang="en-US" sz="2400" dirty="0" err="1">
                <a:latin typeface="Times New Roman" panose="02020603050405020304" pitchFamily="18" charset="0"/>
                <a:cs typeface="Times New Roman" panose="02020603050405020304" pitchFamily="18" charset="0"/>
              </a:rPr>
              <a:t>ToF</a:t>
            </a:r>
            <a:endParaRPr lang="ru-RU" sz="2400" dirty="0">
              <a:latin typeface="Times New Roman" panose="02020603050405020304" pitchFamily="18" charset="0"/>
              <a:cs typeface="Times New Roman" panose="02020603050405020304" pitchFamily="18" charset="0"/>
            </a:endParaRPr>
          </a:p>
        </p:txBody>
      </p:sp>
      <p:sp>
        <p:nvSpPr>
          <p:cNvPr id="62" name="CustomShape 1">
            <a:extLst>
              <a:ext uri="{FF2B5EF4-FFF2-40B4-BE49-F238E27FC236}">
                <a16:creationId xmlns:a16="http://schemas.microsoft.com/office/drawing/2014/main" id="{086C74B7-39D5-45CC-8C9A-DB52BA87A4BE}"/>
              </a:ext>
            </a:extLst>
          </p:cNvPr>
          <p:cNvSpPr/>
          <p:nvPr/>
        </p:nvSpPr>
        <p:spPr>
          <a:xfrm>
            <a:off x="-473117" y="28968792"/>
            <a:ext cx="8200800" cy="56295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2800" spc="-1" dirty="0">
                <a:latin typeface="Times New Roman" panose="02020603050405020304" pitchFamily="18" charset="0"/>
                <a:cs typeface="Times New Roman" panose="02020603050405020304" pitchFamily="18" charset="0"/>
              </a:rPr>
              <a:t>Basic selection criteria</a:t>
            </a:r>
            <a:endParaRPr lang="ru-RU" sz="2800" spc="-1" dirty="0">
              <a:latin typeface="Times New Roman" panose="02020603050405020304" pitchFamily="18" charset="0"/>
              <a:cs typeface="Times New Roman" panose="02020603050405020304" pitchFamily="18" charset="0"/>
            </a:endParaRPr>
          </a:p>
        </p:txBody>
      </p:sp>
      <p:pic>
        <p:nvPicPr>
          <p:cNvPr id="17" name="Рисунок 16" descr="Изображение выглядит как текст, карта&#10;&#10;Автоматически созданное описание">
            <a:extLst>
              <a:ext uri="{FF2B5EF4-FFF2-40B4-BE49-F238E27FC236}">
                <a16:creationId xmlns:a16="http://schemas.microsoft.com/office/drawing/2014/main" id="{8FB535FC-497C-4C32-94A5-EF8F800E500F}"/>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395533" y="27145146"/>
            <a:ext cx="13011150" cy="5753100"/>
          </a:xfrm>
          <a:prstGeom prst="rect">
            <a:avLst/>
          </a:prstGeom>
        </p:spPr>
      </p:pic>
      <p:grpSp>
        <p:nvGrpSpPr>
          <p:cNvPr id="89" name="Группа 88">
            <a:extLst>
              <a:ext uri="{FF2B5EF4-FFF2-40B4-BE49-F238E27FC236}">
                <a16:creationId xmlns:a16="http://schemas.microsoft.com/office/drawing/2014/main" id="{B07EC2CB-4DDE-47A6-A416-161FAC24117D}"/>
              </a:ext>
            </a:extLst>
          </p:cNvPr>
          <p:cNvGrpSpPr/>
          <p:nvPr/>
        </p:nvGrpSpPr>
        <p:grpSpPr>
          <a:xfrm>
            <a:off x="1402803" y="17718588"/>
            <a:ext cx="10112601" cy="7999143"/>
            <a:chOff x="2519951" y="25054759"/>
            <a:chExt cx="7183651" cy="6122999"/>
          </a:xfrm>
        </p:grpSpPr>
        <p:sp>
          <p:nvSpPr>
            <p:cNvPr id="22" name="CustomShape 1">
              <a:extLst>
                <a:ext uri="{FF2B5EF4-FFF2-40B4-BE49-F238E27FC236}">
                  <a16:creationId xmlns:a16="http://schemas.microsoft.com/office/drawing/2014/main" id="{A2CCFF8E-756F-4416-831A-36EA79EB46F8}"/>
                </a:ext>
              </a:extLst>
            </p:cNvPr>
            <p:cNvSpPr/>
            <p:nvPr/>
          </p:nvSpPr>
          <p:spPr>
            <a:xfrm>
              <a:off x="2519951" y="26590504"/>
              <a:ext cx="7183651" cy="826059"/>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2400" spc="-1" dirty="0">
                  <a:solidFill>
                    <a:srgbClr val="000000"/>
                  </a:solidFill>
                  <a:latin typeface="Times New Roman" panose="02020603050405020304" pitchFamily="18" charset="0"/>
                  <a:cs typeface="Times New Roman" panose="02020603050405020304" pitchFamily="18" charset="0"/>
                </a:rPr>
                <a:t>Determination of the absolute value of charge</a:t>
              </a:r>
              <a:endParaRPr lang="ru-RU" sz="2400" spc="-1" dirty="0">
                <a:latin typeface="Times New Roman" panose="02020603050405020304" pitchFamily="18" charset="0"/>
                <a:cs typeface="Times New Roman" panose="02020603050405020304" pitchFamily="18" charset="0"/>
              </a:endParaRPr>
            </a:p>
          </p:txBody>
        </p:sp>
        <p:pic>
          <p:nvPicPr>
            <p:cNvPr id="23" name="Рисунок 22">
              <a:extLst>
                <a:ext uri="{FF2B5EF4-FFF2-40B4-BE49-F238E27FC236}">
                  <a16:creationId xmlns:a16="http://schemas.microsoft.com/office/drawing/2014/main" id="{358C9C0F-B871-4129-B272-D43154D4AE0C}"/>
                </a:ext>
              </a:extLst>
            </p:cNvPr>
            <p:cNvPicPr>
              <a:picLocks noChangeAspect="1"/>
            </p:cNvPicPr>
            <p:nvPr/>
          </p:nvPicPr>
          <p:blipFill>
            <a:blip r:embed="rId14"/>
            <a:stretch>
              <a:fillRect/>
            </a:stretch>
          </p:blipFill>
          <p:spPr>
            <a:xfrm>
              <a:off x="2908960" y="27381844"/>
              <a:ext cx="6417664" cy="3526252"/>
            </a:xfrm>
            <a:prstGeom prst="rect">
              <a:avLst/>
            </a:prstGeom>
          </p:spPr>
        </p:pic>
        <p:sp>
          <p:nvSpPr>
            <p:cNvPr id="63" name="Прямоугольник 62">
              <a:extLst>
                <a:ext uri="{FF2B5EF4-FFF2-40B4-BE49-F238E27FC236}">
                  <a16:creationId xmlns:a16="http://schemas.microsoft.com/office/drawing/2014/main" id="{965AEBFA-CF54-4665-BA29-67AC83BA7DF5}"/>
                </a:ext>
              </a:extLst>
            </p:cNvPr>
            <p:cNvSpPr/>
            <p:nvPr/>
          </p:nvSpPr>
          <p:spPr>
            <a:xfrm>
              <a:off x="2686434" y="25054759"/>
              <a:ext cx="6712659" cy="6122999"/>
            </a:xfrm>
            <a:prstGeom prst="rect">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6" name="TextBox 65">
              <a:extLst>
                <a:ext uri="{FF2B5EF4-FFF2-40B4-BE49-F238E27FC236}">
                  <a16:creationId xmlns:a16="http://schemas.microsoft.com/office/drawing/2014/main" id="{F0E50C22-DDEC-485F-872D-7493B2904B8D}"/>
                </a:ext>
              </a:extLst>
            </p:cNvPr>
            <p:cNvSpPr txBox="1"/>
            <p:nvPr/>
          </p:nvSpPr>
          <p:spPr>
            <a:xfrm>
              <a:off x="2894185" y="25364728"/>
              <a:ext cx="6345194" cy="730328"/>
            </a:xfrm>
            <a:prstGeom prst="rect">
              <a:avLst/>
            </a:prstGeom>
            <a:noFill/>
          </p:spPr>
          <p:txBody>
            <a:bodyPr wrap="square" rtlCol="0">
              <a:spAutoFit/>
            </a:bodyPr>
            <a:lstStyle/>
            <a:p>
              <a:r>
                <a:rPr lang="en-US" sz="2800" dirty="0"/>
                <a:t>Determination of the type of particle, energy and direction of arrival of the particle</a:t>
              </a:r>
              <a:endParaRPr lang="ru-RU" sz="2800" dirty="0"/>
            </a:p>
          </p:txBody>
        </p:sp>
      </p:grpSp>
      <p:grpSp>
        <p:nvGrpSpPr>
          <p:cNvPr id="85" name="Группа 84">
            <a:extLst>
              <a:ext uri="{FF2B5EF4-FFF2-40B4-BE49-F238E27FC236}">
                <a16:creationId xmlns:a16="http://schemas.microsoft.com/office/drawing/2014/main" id="{286B6EB2-D3D1-4402-8A2B-74229B72BF09}"/>
              </a:ext>
            </a:extLst>
          </p:cNvPr>
          <p:cNvGrpSpPr/>
          <p:nvPr/>
        </p:nvGrpSpPr>
        <p:grpSpPr>
          <a:xfrm>
            <a:off x="11488675" y="17730006"/>
            <a:ext cx="5704436" cy="11569562"/>
            <a:chOff x="11143976" y="25260781"/>
            <a:chExt cx="4372972" cy="8274077"/>
          </a:xfrm>
        </p:grpSpPr>
        <p:pic>
          <p:nvPicPr>
            <p:cNvPr id="18" name="Рисунок 17">
              <a:extLst>
                <a:ext uri="{FF2B5EF4-FFF2-40B4-BE49-F238E27FC236}">
                  <a16:creationId xmlns:a16="http://schemas.microsoft.com/office/drawing/2014/main" id="{022C6E20-2190-4263-9C7F-AF5AE7678B24}"/>
                </a:ext>
              </a:extLst>
            </p:cNvPr>
            <p:cNvPicPr>
              <a:picLocks noChangeAspect="1"/>
            </p:cNvPicPr>
            <p:nvPr/>
          </p:nvPicPr>
          <p:blipFill>
            <a:blip r:embed="rId15"/>
            <a:stretch>
              <a:fillRect/>
            </a:stretch>
          </p:blipFill>
          <p:spPr>
            <a:xfrm>
              <a:off x="11143976" y="25405037"/>
              <a:ext cx="4372972" cy="8129821"/>
            </a:xfrm>
            <a:prstGeom prst="rect">
              <a:avLst/>
            </a:prstGeom>
          </p:spPr>
        </p:pic>
        <p:sp>
          <p:nvSpPr>
            <p:cNvPr id="19" name="Прямоугольник 18">
              <a:extLst>
                <a:ext uri="{FF2B5EF4-FFF2-40B4-BE49-F238E27FC236}">
                  <a16:creationId xmlns:a16="http://schemas.microsoft.com/office/drawing/2014/main" id="{F7A112BD-3EDE-47EF-855C-2CFA7C57A72A}"/>
                </a:ext>
              </a:extLst>
            </p:cNvPr>
            <p:cNvSpPr/>
            <p:nvPr/>
          </p:nvSpPr>
          <p:spPr>
            <a:xfrm>
              <a:off x="11507894" y="25260781"/>
              <a:ext cx="3700934" cy="5260175"/>
            </a:xfrm>
            <a:prstGeom prst="rect">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9" name="Прямоугольник 68">
              <a:extLst>
                <a:ext uri="{FF2B5EF4-FFF2-40B4-BE49-F238E27FC236}">
                  <a16:creationId xmlns:a16="http://schemas.microsoft.com/office/drawing/2014/main" id="{42EA1DFE-3151-4B8B-B3A8-06F7241A92A2}"/>
                </a:ext>
              </a:extLst>
            </p:cNvPr>
            <p:cNvSpPr/>
            <p:nvPr/>
          </p:nvSpPr>
          <p:spPr>
            <a:xfrm>
              <a:off x="11480061" y="30665211"/>
              <a:ext cx="3728767" cy="1570995"/>
            </a:xfrm>
            <a:prstGeom prst="rect">
              <a:avLst/>
            </a:prstGeom>
            <a:no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cxnSp>
        <p:nvCxnSpPr>
          <p:cNvPr id="70" name="Прямая со стрелкой 69">
            <a:extLst>
              <a:ext uri="{FF2B5EF4-FFF2-40B4-BE49-F238E27FC236}">
                <a16:creationId xmlns:a16="http://schemas.microsoft.com/office/drawing/2014/main" id="{B67D1595-C95D-4E56-8E3E-A272BE1B0CAF}"/>
              </a:ext>
            </a:extLst>
          </p:cNvPr>
          <p:cNvCxnSpPr>
            <a:cxnSpLocks/>
          </p:cNvCxnSpPr>
          <p:nvPr/>
        </p:nvCxnSpPr>
        <p:spPr>
          <a:xfrm flipH="1">
            <a:off x="8619089" y="26601831"/>
            <a:ext cx="3083169" cy="0"/>
          </a:xfrm>
          <a:prstGeom prst="straightConnector1">
            <a:avLst/>
          </a:prstGeom>
          <a:ln>
            <a:solidFill>
              <a:srgbClr val="002060"/>
            </a:solidFill>
            <a:tailEnd type="triangle"/>
          </a:ln>
        </p:spPr>
        <p:style>
          <a:lnRef idx="1">
            <a:schemeClr val="accent2"/>
          </a:lnRef>
          <a:fillRef idx="0">
            <a:schemeClr val="accent2"/>
          </a:fillRef>
          <a:effectRef idx="0">
            <a:schemeClr val="accent2"/>
          </a:effectRef>
          <a:fontRef idx="minor">
            <a:schemeClr val="tx1"/>
          </a:fontRef>
        </p:style>
      </p:cxnSp>
      <p:sp>
        <p:nvSpPr>
          <p:cNvPr id="72" name="Прямоугольник 71">
            <a:extLst>
              <a:ext uri="{FF2B5EF4-FFF2-40B4-BE49-F238E27FC236}">
                <a16:creationId xmlns:a16="http://schemas.microsoft.com/office/drawing/2014/main" id="{5E7D57FE-0FF3-4E27-94B4-AF10E3C855C3}"/>
              </a:ext>
            </a:extLst>
          </p:cNvPr>
          <p:cNvSpPr/>
          <p:nvPr/>
        </p:nvSpPr>
        <p:spPr>
          <a:xfrm>
            <a:off x="1504494" y="26341485"/>
            <a:ext cx="6712659" cy="1029309"/>
          </a:xfrm>
          <a:prstGeom prst="rect">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5" name="TextBox 74">
            <a:extLst>
              <a:ext uri="{FF2B5EF4-FFF2-40B4-BE49-F238E27FC236}">
                <a16:creationId xmlns:a16="http://schemas.microsoft.com/office/drawing/2014/main" id="{19A8C6FB-56B5-450B-9F76-688CDDE30017}"/>
              </a:ext>
            </a:extLst>
          </p:cNvPr>
          <p:cNvSpPr txBox="1"/>
          <p:nvPr/>
        </p:nvSpPr>
        <p:spPr>
          <a:xfrm>
            <a:off x="2424695" y="26690641"/>
            <a:ext cx="5421211" cy="523220"/>
          </a:xfrm>
          <a:prstGeom prst="rect">
            <a:avLst/>
          </a:prstGeom>
          <a:noFill/>
        </p:spPr>
        <p:txBody>
          <a:bodyPr wrap="square" rtlCol="0">
            <a:spAutoFit/>
          </a:bodyPr>
          <a:lstStyle/>
          <a:p>
            <a:r>
              <a:rPr lang="en-US" sz="2800" dirty="0"/>
              <a:t>Selection of interacted particles</a:t>
            </a:r>
            <a:endParaRPr lang="ru-RU" sz="2800" dirty="0"/>
          </a:p>
        </p:txBody>
      </p:sp>
      <p:sp>
        <p:nvSpPr>
          <p:cNvPr id="76" name="TextBox 75">
            <a:extLst>
              <a:ext uri="{FF2B5EF4-FFF2-40B4-BE49-F238E27FC236}">
                <a16:creationId xmlns:a16="http://schemas.microsoft.com/office/drawing/2014/main" id="{BEE8619A-3844-493E-8138-1A5E3757F9BD}"/>
              </a:ext>
            </a:extLst>
          </p:cNvPr>
          <p:cNvSpPr txBox="1"/>
          <p:nvPr/>
        </p:nvSpPr>
        <p:spPr>
          <a:xfrm>
            <a:off x="17949411" y="34193034"/>
            <a:ext cx="13994378" cy="3903504"/>
          </a:xfrm>
          <a:prstGeom prst="rect">
            <a:avLst/>
          </a:prstGeom>
          <a:solidFill>
            <a:schemeClr val="accent2">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pPr lvl="0" algn="ctr">
              <a:lnSpc>
                <a:spcPct val="150000"/>
              </a:lnSpc>
            </a:pPr>
            <a:r>
              <a:rPr lang="en-US" sz="2800" b="1" dirty="0"/>
              <a:t>References</a:t>
            </a:r>
          </a:p>
          <a:p>
            <a:pPr algn="ctr">
              <a:lnSpc>
                <a:spcPct val="150000"/>
              </a:lnSpc>
            </a:pPr>
            <a:r>
              <a:rPr lang="ru-RU" sz="28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 [1]  P.V.R. Murthy,  C.A. </a:t>
            </a:r>
            <a:r>
              <a:rPr lang="en-US" sz="2800" dirty="0" err="1">
                <a:latin typeface="Times New Roman" panose="02020603050405020304" pitchFamily="18" charset="0"/>
                <a:cs typeface="Times New Roman" panose="02020603050405020304" pitchFamily="18" charset="0"/>
              </a:rPr>
              <a:t>Ayre</a:t>
            </a:r>
            <a:r>
              <a:rPr lang="en-US" sz="2800" dirty="0">
                <a:latin typeface="Times New Roman" panose="02020603050405020304" pitchFamily="18" charset="0"/>
                <a:cs typeface="Times New Roman" panose="02020603050405020304" pitchFamily="18" charset="0"/>
              </a:rPr>
              <a:t>, Neutron total cross sections on nuclei at </a:t>
            </a:r>
            <a:r>
              <a:rPr lang="en-US" sz="2800" dirty="0" err="1">
                <a:latin typeface="Times New Roman" panose="02020603050405020304" pitchFamily="18" charset="0"/>
                <a:cs typeface="Times New Roman" panose="02020603050405020304" pitchFamily="18" charset="0"/>
              </a:rPr>
              <a:t>fermilab</a:t>
            </a:r>
            <a:r>
              <a:rPr lang="en-US" sz="2800" dirty="0">
                <a:latin typeface="Times New Roman" panose="02020603050405020304" pitchFamily="18" charset="0"/>
                <a:cs typeface="Times New Roman" panose="02020603050405020304" pitchFamily="18" charset="0"/>
              </a:rPr>
              <a:t> energies, 1975</a:t>
            </a:r>
          </a:p>
          <a:p>
            <a:pPr algn="just">
              <a:lnSpc>
                <a:spcPct val="150000"/>
              </a:lnSpc>
            </a:pPr>
            <a:r>
              <a:rPr lang="ru-RU" sz="28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 [2] O. </a:t>
            </a:r>
            <a:r>
              <a:rPr lang="en-US" sz="2800" dirty="0" err="1">
                <a:latin typeface="Times New Roman" panose="02020603050405020304" pitchFamily="18" charset="0"/>
                <a:cs typeface="Times New Roman" panose="02020603050405020304" pitchFamily="18" charset="0"/>
              </a:rPr>
              <a:t>Adriani</a:t>
            </a:r>
            <a:r>
              <a:rPr lang="en-US" sz="2800" dirty="0">
                <a:latin typeface="Times New Roman" panose="02020603050405020304" pitchFamily="18" charset="0"/>
                <a:cs typeface="Times New Roman" panose="02020603050405020304" pitchFamily="18" charset="0"/>
              </a:rPr>
              <a:t>, G. </a:t>
            </a:r>
            <a:r>
              <a:rPr lang="en-US" sz="2800" dirty="0" err="1">
                <a:latin typeface="Times New Roman" panose="02020603050405020304" pitchFamily="18" charset="0"/>
                <a:cs typeface="Times New Roman" panose="02020603050405020304" pitchFamily="18" charset="0"/>
              </a:rPr>
              <a:t>Barbarino</a:t>
            </a:r>
            <a:r>
              <a:rPr lang="en-US" sz="2800" dirty="0">
                <a:latin typeface="Times New Roman" panose="02020603050405020304" pitchFamily="18" charset="0"/>
                <a:cs typeface="Times New Roman" panose="02020603050405020304" pitchFamily="18" charset="0"/>
              </a:rPr>
              <a:t>, G.A. </a:t>
            </a:r>
            <a:r>
              <a:rPr lang="en-US" sz="2800" dirty="0" err="1">
                <a:latin typeface="Times New Roman" panose="02020603050405020304" pitchFamily="18" charset="0"/>
                <a:cs typeface="Times New Roman" panose="02020603050405020304" pitchFamily="18" charset="0"/>
              </a:rPr>
              <a:t>Bazilevskaya</a:t>
            </a:r>
            <a:r>
              <a:rPr lang="en-US" sz="2800" dirty="0">
                <a:latin typeface="Times New Roman" panose="02020603050405020304" pitchFamily="18" charset="0"/>
                <a:cs typeface="Times New Roman" panose="02020603050405020304" pitchFamily="18" charset="0"/>
              </a:rPr>
              <a:t> et al, PAMELA - A Payload for Antimatter Matter Exploration and Light-nuclei </a:t>
            </a:r>
            <a:r>
              <a:rPr lang="en-US" sz="2800" dirty="0" err="1">
                <a:latin typeface="Times New Roman" panose="02020603050405020304" pitchFamily="18" charset="0"/>
                <a:cs typeface="Times New Roman" panose="02020603050405020304" pitchFamily="18" charset="0"/>
              </a:rPr>
              <a:t>Astrophysicsg</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Astroparticle</a:t>
            </a:r>
            <a:r>
              <a:rPr lang="en-US" sz="2800" dirty="0">
                <a:latin typeface="Times New Roman" panose="02020603050405020304" pitchFamily="18" charset="0"/>
                <a:cs typeface="Times New Roman" panose="02020603050405020304" pitchFamily="18" charset="0"/>
              </a:rPr>
              <a:t> Physics,V.27, PP. 296–315,2007</a:t>
            </a:r>
          </a:p>
          <a:p>
            <a:pPr lvl="0" algn="ctr">
              <a:lnSpc>
                <a:spcPct val="150000"/>
              </a:lnSpc>
            </a:pPr>
            <a:endParaRPr lang="en-US" sz="2800" b="1" dirty="0"/>
          </a:p>
        </p:txBody>
      </p:sp>
      <p:sp>
        <p:nvSpPr>
          <p:cNvPr id="78" name="TextBox 77">
            <a:extLst>
              <a:ext uri="{FF2B5EF4-FFF2-40B4-BE49-F238E27FC236}">
                <a16:creationId xmlns:a16="http://schemas.microsoft.com/office/drawing/2014/main" id="{967F4A1D-9103-443A-8123-428D94F1C564}"/>
              </a:ext>
            </a:extLst>
          </p:cNvPr>
          <p:cNvSpPr txBox="1"/>
          <p:nvPr/>
        </p:nvSpPr>
        <p:spPr>
          <a:xfrm>
            <a:off x="22781252" y="19597683"/>
            <a:ext cx="4239711" cy="954107"/>
          </a:xfrm>
          <a:prstGeom prst="rect">
            <a:avLst/>
          </a:prstGeom>
          <a:noFill/>
        </p:spPr>
        <p:txBody>
          <a:bodyPr wrap="square" rtlCol="0">
            <a:spAutoFit/>
          </a:bodyPr>
          <a:lstStyle/>
          <a:p>
            <a:br>
              <a:rPr lang="en-US" sz="2800" b="1" dirty="0"/>
            </a:br>
            <a:r>
              <a:rPr lang="en-US" sz="2800" b="1" dirty="0"/>
              <a:t>Preliminary</a:t>
            </a:r>
            <a:endParaRPr lang="ru-RU" sz="2800" b="1" dirty="0"/>
          </a:p>
        </p:txBody>
      </p:sp>
      <p:sp>
        <p:nvSpPr>
          <p:cNvPr id="79" name="TextBox 78">
            <a:extLst>
              <a:ext uri="{FF2B5EF4-FFF2-40B4-BE49-F238E27FC236}">
                <a16:creationId xmlns:a16="http://schemas.microsoft.com/office/drawing/2014/main" id="{DBD66CDB-8C00-4567-B513-5D36ECA1EFDF}"/>
              </a:ext>
            </a:extLst>
          </p:cNvPr>
          <p:cNvSpPr txBox="1"/>
          <p:nvPr/>
        </p:nvSpPr>
        <p:spPr>
          <a:xfrm>
            <a:off x="27508926" y="30516991"/>
            <a:ext cx="4239711" cy="954107"/>
          </a:xfrm>
          <a:prstGeom prst="rect">
            <a:avLst/>
          </a:prstGeom>
          <a:noFill/>
        </p:spPr>
        <p:txBody>
          <a:bodyPr wrap="square" rtlCol="0">
            <a:spAutoFit/>
          </a:bodyPr>
          <a:lstStyle/>
          <a:p>
            <a:br>
              <a:rPr lang="en-US" sz="2800" b="1" dirty="0"/>
            </a:br>
            <a:r>
              <a:rPr lang="en-US" sz="2800" b="1" dirty="0"/>
              <a:t>Preliminary</a:t>
            </a:r>
            <a:endParaRPr lang="ru-RU" sz="2800" b="1" dirty="0"/>
          </a:p>
        </p:txBody>
      </p:sp>
      <p:sp>
        <p:nvSpPr>
          <p:cNvPr id="80" name="Прямоугольник 79">
            <a:extLst>
              <a:ext uri="{FF2B5EF4-FFF2-40B4-BE49-F238E27FC236}">
                <a16:creationId xmlns:a16="http://schemas.microsoft.com/office/drawing/2014/main" id="{906B7F59-6CBF-43FA-B2F8-7C8A556B1EA3}"/>
              </a:ext>
            </a:extLst>
          </p:cNvPr>
          <p:cNvSpPr/>
          <p:nvPr/>
        </p:nvSpPr>
        <p:spPr>
          <a:xfrm>
            <a:off x="22474688" y="19851409"/>
            <a:ext cx="2426419" cy="81584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1" name="Прямоугольник 80">
            <a:extLst>
              <a:ext uri="{FF2B5EF4-FFF2-40B4-BE49-F238E27FC236}">
                <a16:creationId xmlns:a16="http://schemas.microsoft.com/office/drawing/2014/main" id="{C7F93E0B-FBA9-4D80-94F4-801CD6F355CF}"/>
              </a:ext>
            </a:extLst>
          </p:cNvPr>
          <p:cNvSpPr/>
          <p:nvPr/>
        </p:nvSpPr>
        <p:spPr>
          <a:xfrm>
            <a:off x="27279295" y="30768758"/>
            <a:ext cx="2426419" cy="81584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38" name="Прямая со стрелкой 37">
            <a:extLst>
              <a:ext uri="{FF2B5EF4-FFF2-40B4-BE49-F238E27FC236}">
                <a16:creationId xmlns:a16="http://schemas.microsoft.com/office/drawing/2014/main" id="{DDF46543-3AE2-4834-8FD5-D824CAC3B289}"/>
              </a:ext>
            </a:extLst>
          </p:cNvPr>
          <p:cNvCxnSpPr>
            <a:cxnSpLocks/>
          </p:cNvCxnSpPr>
          <p:nvPr/>
        </p:nvCxnSpPr>
        <p:spPr>
          <a:xfrm flipH="1">
            <a:off x="11297977" y="21652681"/>
            <a:ext cx="563404" cy="0"/>
          </a:xfrm>
          <a:prstGeom prst="straightConnector1">
            <a:avLst/>
          </a:prstGeom>
          <a:ln>
            <a:solidFill>
              <a:schemeClr val="accent2">
                <a:lumMod val="75000"/>
              </a:schemeClr>
            </a:solidFill>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14367415"/>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283</TotalTime>
  <Words>593</Words>
  <Application>Microsoft Office PowerPoint</Application>
  <PresentationFormat>Произвольный</PresentationFormat>
  <Paragraphs>51</Paragraphs>
  <Slides>1</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vt:i4>
      </vt:variant>
    </vt:vector>
  </HeadingPairs>
  <TitlesOfParts>
    <vt:vector size="7" baseType="lpstr">
      <vt:lpstr>Arial</vt:lpstr>
      <vt:lpstr>Calibri</vt:lpstr>
      <vt:lpstr>Calibri Light</vt:lpstr>
      <vt:lpstr>Cambria Math</vt:lpstr>
      <vt:lpstr>Times New Roman</vt:lpstr>
      <vt:lpstr>Тема Office</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Ольга Голуб</dc:creator>
  <cp:lastModifiedBy>Ольга Голуб</cp:lastModifiedBy>
  <cp:revision>26</cp:revision>
  <dcterms:created xsi:type="dcterms:W3CDTF">2019-04-19T07:39:17Z</dcterms:created>
  <dcterms:modified xsi:type="dcterms:W3CDTF">2019-04-22T13:57:03Z</dcterms:modified>
</cp:coreProperties>
</file>