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omments/comment1.xml" ContentType="application/vnd.openxmlformats-officedocument.presentationml.comment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38" r:id="rId1"/>
    <p:sldMasterId id="2147483750" r:id="rId2"/>
  </p:sldMasterIdLst>
  <p:notesMasterIdLst>
    <p:notesMasterId r:id="rId24"/>
  </p:notesMasterIdLst>
  <p:handoutMasterIdLst>
    <p:handoutMasterId r:id="rId25"/>
  </p:handoutMasterIdLst>
  <p:sldIdLst>
    <p:sldId id="256" r:id="rId3"/>
    <p:sldId id="258" r:id="rId4"/>
    <p:sldId id="280" r:id="rId5"/>
    <p:sldId id="277" r:id="rId6"/>
    <p:sldId id="278" r:id="rId7"/>
    <p:sldId id="259" r:id="rId8"/>
    <p:sldId id="260" r:id="rId9"/>
    <p:sldId id="267" r:id="rId10"/>
    <p:sldId id="273" r:id="rId11"/>
    <p:sldId id="272" r:id="rId12"/>
    <p:sldId id="266" r:id="rId13"/>
    <p:sldId id="274" r:id="rId14"/>
    <p:sldId id="279" r:id="rId15"/>
    <p:sldId id="268" r:id="rId16"/>
    <p:sldId id="262" r:id="rId17"/>
    <p:sldId id="276" r:id="rId18"/>
    <p:sldId id="271" r:id="rId19"/>
    <p:sldId id="263" r:id="rId20"/>
    <p:sldId id="265" r:id="rId21"/>
    <p:sldId id="275" r:id="rId22"/>
    <p:sldId id="270" r:id="rId23"/>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hael" initials="M" lastIdx="1" clrIdx="0">
    <p:extLst>
      <p:ext uri="{19B8F6BF-5375-455C-9EA6-DF929625EA0E}">
        <p15:presenceInfo xmlns:p15="http://schemas.microsoft.com/office/powerpoint/2012/main" userId="Michael"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5" d="100"/>
          <a:sy n="75" d="100"/>
        </p:scale>
        <p:origin x="324" y="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commentAuthors" Target="commentAuthor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9-04-25T09:18:30.778" idx="1">
    <p:pos x="10" y="10"/>
    <p:text/>
    <p:extLst>
      <p:ext uri="{C676402C-5697-4E1C-873F-D02D1690AC5C}">
        <p15:threadingInfo xmlns:p15="http://schemas.microsoft.com/office/powerpoint/2012/main" timeZoneBias="-18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CD76069-C0B4-4834-9D97-B15B300EB16B}" type="datetimeFigureOut">
              <a:rPr lang="ru-RU" smtClean="0"/>
              <a:t>25.04.2019</a:t>
            </a:fld>
            <a:endParaRPr lang="ru-RU"/>
          </a:p>
        </p:txBody>
      </p:sp>
      <p:sp>
        <p:nvSpPr>
          <p:cNvPr id="4" name="Нижний колонтитул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ru-RU" smtClean="0"/>
              <a:t>фывфывфыв</a:t>
            </a:r>
            <a:endParaRPr lang="ru-RU"/>
          </a:p>
        </p:txBody>
      </p:sp>
      <p:sp>
        <p:nvSpPr>
          <p:cNvPr id="5" name="Номер слайда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87429A5-C320-47CE-9B38-426EDF9C2491}" type="slidenum">
              <a:rPr lang="ru-RU" smtClean="0"/>
              <a:t>‹#›</a:t>
            </a:fld>
            <a:endParaRPr lang="ru-RU"/>
          </a:p>
        </p:txBody>
      </p:sp>
    </p:spTree>
    <p:extLst>
      <p:ext uri="{BB962C8B-B14F-4D97-AF65-F5344CB8AC3E}">
        <p14:creationId xmlns:p14="http://schemas.microsoft.com/office/powerpoint/2010/main" val="57570363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61ADB2-A8D2-46C9-A256-4F41A0D4F809}" type="datetimeFigureOut">
              <a:rPr lang="ru-RU" smtClean="0"/>
              <a:t>25.04.2019</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ru-RU" smtClean="0"/>
              <a:t>фывфывфыв</a:t>
            </a:r>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DE7B779-F393-44D5-AAAE-6E61FFFA1C79}" type="slidenum">
              <a:rPr lang="ru-RU" smtClean="0"/>
              <a:t>‹#›</a:t>
            </a:fld>
            <a:endParaRPr lang="ru-RU"/>
          </a:p>
        </p:txBody>
      </p:sp>
    </p:spTree>
    <p:extLst>
      <p:ext uri="{BB962C8B-B14F-4D97-AF65-F5344CB8AC3E}">
        <p14:creationId xmlns:p14="http://schemas.microsoft.com/office/powerpoint/2010/main" val="419772538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685800" y="1143000"/>
            <a:ext cx="5486400" cy="3086100"/>
          </a:xfrm>
        </p:spPr>
      </p:sp>
      <p:sp>
        <p:nvSpPr>
          <p:cNvPr id="3" name="Заметки 2"/>
          <p:cNvSpPr>
            <a:spLocks noGrp="1"/>
          </p:cNvSpPr>
          <p:nvPr>
            <p:ph type="body" idx="1"/>
          </p:nvPr>
        </p:nvSpPr>
        <p:spPr/>
        <p:txBody>
          <a:bodyPr/>
          <a:lstStyle/>
          <a:p>
            <a:endParaRPr lang="ru-RU"/>
          </a:p>
        </p:txBody>
      </p:sp>
      <p:sp>
        <p:nvSpPr>
          <p:cNvPr id="5" name="Номер слайда 4"/>
          <p:cNvSpPr>
            <a:spLocks noGrp="1"/>
          </p:cNvSpPr>
          <p:nvPr>
            <p:ph type="sldNum" sz="quarter" idx="11"/>
          </p:nvPr>
        </p:nvSpPr>
        <p:spPr/>
        <p:txBody>
          <a:bodyPr/>
          <a:lstStyle/>
          <a:p>
            <a:fld id="{6DE7B779-F393-44D5-AAAE-6E61FFFA1C79}" type="slidenum">
              <a:rPr lang="ru-RU" smtClean="0"/>
              <a:t>1</a:t>
            </a:fld>
            <a:endParaRPr lang="ru-RU"/>
          </a:p>
        </p:txBody>
      </p:sp>
    </p:spTree>
    <p:extLst>
      <p:ext uri="{BB962C8B-B14F-4D97-AF65-F5344CB8AC3E}">
        <p14:creationId xmlns:p14="http://schemas.microsoft.com/office/powerpoint/2010/main" val="587805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685800" y="1143000"/>
            <a:ext cx="5486400" cy="3086100"/>
          </a:xfrm>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6DE7B779-F393-44D5-AAAE-6E61FFFA1C79}" type="slidenum">
              <a:rPr lang="ru-RU" smtClean="0"/>
              <a:t>2</a:t>
            </a:fld>
            <a:endParaRPr lang="ru-RU"/>
          </a:p>
        </p:txBody>
      </p:sp>
    </p:spTree>
    <p:extLst>
      <p:ext uri="{BB962C8B-B14F-4D97-AF65-F5344CB8AC3E}">
        <p14:creationId xmlns:p14="http://schemas.microsoft.com/office/powerpoint/2010/main" val="11632339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685800" y="1143000"/>
            <a:ext cx="5486400" cy="3086100"/>
          </a:xfrm>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6DE7B779-F393-44D5-AAAE-6E61FFFA1C79}" type="slidenum">
              <a:rPr lang="ru-RU" smtClean="0"/>
              <a:t>3</a:t>
            </a:fld>
            <a:endParaRPr lang="ru-RU"/>
          </a:p>
        </p:txBody>
      </p:sp>
    </p:spTree>
    <p:extLst>
      <p:ext uri="{BB962C8B-B14F-4D97-AF65-F5344CB8AC3E}">
        <p14:creationId xmlns:p14="http://schemas.microsoft.com/office/powerpoint/2010/main" val="11632339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685800" y="1143000"/>
            <a:ext cx="5486400" cy="3086100"/>
          </a:xfrm>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6DE7B779-F393-44D5-AAAE-6E61FFFA1C79}" type="slidenum">
              <a:rPr lang="ru-RU" smtClean="0"/>
              <a:t>6</a:t>
            </a:fld>
            <a:endParaRPr lang="ru-RU"/>
          </a:p>
        </p:txBody>
      </p:sp>
    </p:spTree>
    <p:extLst>
      <p:ext uri="{BB962C8B-B14F-4D97-AF65-F5344CB8AC3E}">
        <p14:creationId xmlns:p14="http://schemas.microsoft.com/office/powerpoint/2010/main" val="10004454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685800" y="1143000"/>
            <a:ext cx="5486400" cy="3086100"/>
          </a:xfrm>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6DE7B779-F393-44D5-AAAE-6E61FFFA1C79}" type="slidenum">
              <a:rPr lang="ru-RU" smtClean="0"/>
              <a:t>8</a:t>
            </a:fld>
            <a:endParaRPr lang="ru-RU"/>
          </a:p>
        </p:txBody>
      </p:sp>
    </p:spTree>
    <p:extLst>
      <p:ext uri="{BB962C8B-B14F-4D97-AF65-F5344CB8AC3E}">
        <p14:creationId xmlns:p14="http://schemas.microsoft.com/office/powerpoint/2010/main" val="27819874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685800" y="1143000"/>
            <a:ext cx="5486400" cy="3086100"/>
          </a:xfrm>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6DE7B779-F393-44D5-AAAE-6E61FFFA1C79}" type="slidenum">
              <a:rPr lang="ru-RU" smtClean="0"/>
              <a:t>9</a:t>
            </a:fld>
            <a:endParaRPr lang="ru-RU"/>
          </a:p>
        </p:txBody>
      </p:sp>
    </p:spTree>
    <p:extLst>
      <p:ext uri="{BB962C8B-B14F-4D97-AF65-F5344CB8AC3E}">
        <p14:creationId xmlns:p14="http://schemas.microsoft.com/office/powerpoint/2010/main" val="5932776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685800" y="1143000"/>
            <a:ext cx="5486400" cy="3086100"/>
          </a:xfrm>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6DE7B779-F393-44D5-AAAE-6E61FFFA1C79}" type="slidenum">
              <a:rPr lang="ru-RU" smtClean="0"/>
              <a:t>12</a:t>
            </a:fld>
            <a:endParaRPr lang="ru-RU"/>
          </a:p>
        </p:txBody>
      </p:sp>
    </p:spTree>
    <p:extLst>
      <p:ext uri="{BB962C8B-B14F-4D97-AF65-F5344CB8AC3E}">
        <p14:creationId xmlns:p14="http://schemas.microsoft.com/office/powerpoint/2010/main" val="32230449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6DE7B779-F393-44D5-AAAE-6E61FFFA1C79}" type="slidenum">
              <a:rPr lang="ru-RU" smtClean="0"/>
              <a:t>14</a:t>
            </a:fld>
            <a:endParaRPr lang="ru-RU"/>
          </a:p>
        </p:txBody>
      </p:sp>
    </p:spTree>
    <p:extLst>
      <p:ext uri="{BB962C8B-B14F-4D97-AF65-F5344CB8AC3E}">
        <p14:creationId xmlns:p14="http://schemas.microsoft.com/office/powerpoint/2010/main" val="8369865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A5B5CB69-110F-4880-83BE-A3F7BFF57BA0}" type="datetime1">
              <a:rPr lang="ru-RU" smtClean="0"/>
              <a:t>25.04.2019</a:t>
            </a:fld>
            <a:endParaRPr lang="ru-RU"/>
          </a:p>
        </p:txBody>
      </p:sp>
      <p:sp>
        <p:nvSpPr>
          <p:cNvPr id="5" name="Нижний колонтитул 4"/>
          <p:cNvSpPr>
            <a:spLocks noGrp="1"/>
          </p:cNvSpPr>
          <p:nvPr>
            <p:ph type="ftr" sz="quarter" idx="11"/>
          </p:nvPr>
        </p:nvSpPr>
        <p:spPr/>
        <p:txBody>
          <a:bodyPr/>
          <a:lstStyle/>
          <a:p>
            <a:r>
              <a:rPr lang="en-US" smtClean="0"/>
              <a:t>ENSAR2 workshop: GEANT4 in nuclear physics, 24-26 April, Madrid</a:t>
            </a:r>
            <a:endParaRPr lang="ru-RU"/>
          </a:p>
        </p:txBody>
      </p:sp>
      <p:sp>
        <p:nvSpPr>
          <p:cNvPr id="6" name="Номер слайда 5"/>
          <p:cNvSpPr>
            <a:spLocks noGrp="1"/>
          </p:cNvSpPr>
          <p:nvPr>
            <p:ph type="sldNum" sz="quarter" idx="12"/>
          </p:nvPr>
        </p:nvSpPr>
        <p:spPr/>
        <p:txBody>
          <a:bodyPr/>
          <a:lstStyle/>
          <a:p>
            <a:fld id="{549C60E3-BDA2-4B16-B24A-0DB2D1033EC5}" type="slidenum">
              <a:rPr lang="ru-RU" smtClean="0"/>
              <a:t>‹#›</a:t>
            </a:fld>
            <a:endParaRPr lang="ru-RU"/>
          </a:p>
        </p:txBody>
      </p:sp>
    </p:spTree>
    <p:extLst>
      <p:ext uri="{BB962C8B-B14F-4D97-AF65-F5344CB8AC3E}">
        <p14:creationId xmlns:p14="http://schemas.microsoft.com/office/powerpoint/2010/main" val="25035186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7B1C0FB-D24F-437D-93BB-30539FCFBF2C}" type="datetime1">
              <a:rPr lang="ru-RU" smtClean="0"/>
              <a:t>25.04.2019</a:t>
            </a:fld>
            <a:endParaRPr lang="ru-RU"/>
          </a:p>
        </p:txBody>
      </p:sp>
      <p:sp>
        <p:nvSpPr>
          <p:cNvPr id="5" name="Нижний колонтитул 4"/>
          <p:cNvSpPr>
            <a:spLocks noGrp="1"/>
          </p:cNvSpPr>
          <p:nvPr>
            <p:ph type="ftr" sz="quarter" idx="11"/>
          </p:nvPr>
        </p:nvSpPr>
        <p:spPr/>
        <p:txBody>
          <a:bodyPr/>
          <a:lstStyle/>
          <a:p>
            <a:r>
              <a:rPr lang="en-US" smtClean="0"/>
              <a:t>ENSAR2 workshop: GEANT4 in nuclear physics, 24-26 April, Madrid</a:t>
            </a:r>
            <a:endParaRPr lang="ru-RU"/>
          </a:p>
        </p:txBody>
      </p:sp>
      <p:sp>
        <p:nvSpPr>
          <p:cNvPr id="6" name="Номер слайда 5"/>
          <p:cNvSpPr>
            <a:spLocks noGrp="1"/>
          </p:cNvSpPr>
          <p:nvPr>
            <p:ph type="sldNum" sz="quarter" idx="12"/>
          </p:nvPr>
        </p:nvSpPr>
        <p:spPr/>
        <p:txBody>
          <a:bodyPr/>
          <a:lstStyle/>
          <a:p>
            <a:fld id="{549C60E3-BDA2-4B16-B24A-0DB2D1033EC5}" type="slidenum">
              <a:rPr lang="ru-RU" smtClean="0"/>
              <a:t>‹#›</a:t>
            </a:fld>
            <a:endParaRPr lang="ru-RU"/>
          </a:p>
        </p:txBody>
      </p:sp>
    </p:spTree>
    <p:extLst>
      <p:ext uri="{BB962C8B-B14F-4D97-AF65-F5344CB8AC3E}">
        <p14:creationId xmlns:p14="http://schemas.microsoft.com/office/powerpoint/2010/main" val="5989315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286E3E9-6736-4605-8ABF-05C0746E660C}" type="datetime1">
              <a:rPr lang="ru-RU" smtClean="0"/>
              <a:t>25.04.2019</a:t>
            </a:fld>
            <a:endParaRPr lang="ru-RU"/>
          </a:p>
        </p:txBody>
      </p:sp>
      <p:sp>
        <p:nvSpPr>
          <p:cNvPr id="5" name="Нижний колонтитул 4"/>
          <p:cNvSpPr>
            <a:spLocks noGrp="1"/>
          </p:cNvSpPr>
          <p:nvPr>
            <p:ph type="ftr" sz="quarter" idx="11"/>
          </p:nvPr>
        </p:nvSpPr>
        <p:spPr/>
        <p:txBody>
          <a:bodyPr/>
          <a:lstStyle/>
          <a:p>
            <a:r>
              <a:rPr lang="en-US" smtClean="0"/>
              <a:t>ENSAR2 workshop: GEANT4 in nuclear physics, 24-26 April, Madrid</a:t>
            </a:r>
            <a:endParaRPr lang="ru-RU"/>
          </a:p>
        </p:txBody>
      </p:sp>
      <p:sp>
        <p:nvSpPr>
          <p:cNvPr id="6" name="Номер слайда 5"/>
          <p:cNvSpPr>
            <a:spLocks noGrp="1"/>
          </p:cNvSpPr>
          <p:nvPr>
            <p:ph type="sldNum" sz="quarter" idx="12"/>
          </p:nvPr>
        </p:nvSpPr>
        <p:spPr/>
        <p:txBody>
          <a:bodyPr/>
          <a:lstStyle/>
          <a:p>
            <a:fld id="{549C60E3-BDA2-4B16-B24A-0DB2D1033EC5}" type="slidenum">
              <a:rPr lang="ru-RU" smtClean="0"/>
              <a:t>‹#›</a:t>
            </a:fld>
            <a:endParaRPr lang="ru-RU"/>
          </a:p>
        </p:txBody>
      </p:sp>
    </p:spTree>
    <p:extLst>
      <p:ext uri="{BB962C8B-B14F-4D97-AF65-F5344CB8AC3E}">
        <p14:creationId xmlns:p14="http://schemas.microsoft.com/office/powerpoint/2010/main" val="22409850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F47AB28-DAAD-4E47-A952-D2D125CD268C}" type="datetime1">
              <a:rPr lang="ru-RU" smtClean="0"/>
              <a:t>25.04.2019</a:t>
            </a:fld>
            <a:endParaRPr lang="ru-RU"/>
          </a:p>
        </p:txBody>
      </p:sp>
      <p:sp>
        <p:nvSpPr>
          <p:cNvPr id="5" name="Нижний колонтитул 4"/>
          <p:cNvSpPr>
            <a:spLocks noGrp="1"/>
          </p:cNvSpPr>
          <p:nvPr>
            <p:ph type="ftr" sz="quarter" idx="11"/>
          </p:nvPr>
        </p:nvSpPr>
        <p:spPr/>
        <p:txBody>
          <a:bodyPr/>
          <a:lstStyle/>
          <a:p>
            <a:r>
              <a:rPr lang="en-US" smtClean="0"/>
              <a:t>ENSAR2 workshop: GEANT4 in nuclear physics, 24-26 April, Madrid</a:t>
            </a:r>
            <a:endParaRPr lang="ru-RU"/>
          </a:p>
        </p:txBody>
      </p:sp>
      <p:sp>
        <p:nvSpPr>
          <p:cNvPr id="6" name="Номер слайда 5"/>
          <p:cNvSpPr>
            <a:spLocks noGrp="1"/>
          </p:cNvSpPr>
          <p:nvPr>
            <p:ph type="sldNum" sz="quarter" idx="12"/>
          </p:nvPr>
        </p:nvSpPr>
        <p:spPr/>
        <p:txBody>
          <a:bodyPr/>
          <a:lstStyle/>
          <a:p>
            <a:fld id="{C3129E65-4B9F-41C6-8025-A538BFE092D7}" type="slidenum">
              <a:rPr lang="ru-RU" smtClean="0"/>
              <a:t>‹#›</a:t>
            </a:fld>
            <a:endParaRPr lang="ru-RU"/>
          </a:p>
        </p:txBody>
      </p:sp>
    </p:spTree>
    <p:extLst>
      <p:ext uri="{BB962C8B-B14F-4D97-AF65-F5344CB8AC3E}">
        <p14:creationId xmlns:p14="http://schemas.microsoft.com/office/powerpoint/2010/main" val="39798987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D73CBD9-CF95-4BCA-B9C5-0D2B38FA5933}" type="datetime1">
              <a:rPr lang="ru-RU" smtClean="0"/>
              <a:t>25.04.2019</a:t>
            </a:fld>
            <a:endParaRPr lang="ru-RU"/>
          </a:p>
        </p:txBody>
      </p:sp>
      <p:sp>
        <p:nvSpPr>
          <p:cNvPr id="5" name="Нижний колонтитул 4"/>
          <p:cNvSpPr>
            <a:spLocks noGrp="1"/>
          </p:cNvSpPr>
          <p:nvPr>
            <p:ph type="ftr" sz="quarter" idx="11"/>
          </p:nvPr>
        </p:nvSpPr>
        <p:spPr/>
        <p:txBody>
          <a:bodyPr/>
          <a:lstStyle/>
          <a:p>
            <a:r>
              <a:rPr lang="en-US" smtClean="0"/>
              <a:t>ENSAR2 workshop: GEANT4 in nuclear physics, 24-26 April, Madrid</a:t>
            </a:r>
            <a:endParaRPr lang="ru-RU"/>
          </a:p>
        </p:txBody>
      </p:sp>
      <p:sp>
        <p:nvSpPr>
          <p:cNvPr id="6" name="Номер слайда 5"/>
          <p:cNvSpPr>
            <a:spLocks noGrp="1"/>
          </p:cNvSpPr>
          <p:nvPr>
            <p:ph type="sldNum" sz="quarter" idx="12"/>
          </p:nvPr>
        </p:nvSpPr>
        <p:spPr/>
        <p:txBody>
          <a:bodyPr/>
          <a:lstStyle/>
          <a:p>
            <a:fld id="{C3129E65-4B9F-41C6-8025-A538BFE092D7}" type="slidenum">
              <a:rPr lang="ru-RU" smtClean="0"/>
              <a:t>‹#›</a:t>
            </a:fld>
            <a:endParaRPr lang="ru-RU"/>
          </a:p>
        </p:txBody>
      </p:sp>
    </p:spTree>
    <p:extLst>
      <p:ext uri="{BB962C8B-B14F-4D97-AF65-F5344CB8AC3E}">
        <p14:creationId xmlns:p14="http://schemas.microsoft.com/office/powerpoint/2010/main" val="40069603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02D8678A-C32A-4F78-92A9-F2E211C0557C}" type="datetime1">
              <a:rPr lang="ru-RU" smtClean="0"/>
              <a:t>25.04.2019</a:t>
            </a:fld>
            <a:endParaRPr lang="ru-RU"/>
          </a:p>
        </p:txBody>
      </p:sp>
      <p:sp>
        <p:nvSpPr>
          <p:cNvPr id="5" name="Нижний колонтитул 4"/>
          <p:cNvSpPr>
            <a:spLocks noGrp="1"/>
          </p:cNvSpPr>
          <p:nvPr>
            <p:ph type="ftr" sz="quarter" idx="11"/>
          </p:nvPr>
        </p:nvSpPr>
        <p:spPr/>
        <p:txBody>
          <a:bodyPr/>
          <a:lstStyle/>
          <a:p>
            <a:r>
              <a:rPr lang="en-US" smtClean="0"/>
              <a:t>ENSAR2 workshop: GEANT4 in nuclear physics, 24-26 April, Madrid</a:t>
            </a:r>
            <a:endParaRPr lang="ru-RU"/>
          </a:p>
        </p:txBody>
      </p:sp>
      <p:sp>
        <p:nvSpPr>
          <p:cNvPr id="6" name="Номер слайда 5"/>
          <p:cNvSpPr>
            <a:spLocks noGrp="1"/>
          </p:cNvSpPr>
          <p:nvPr>
            <p:ph type="sldNum" sz="quarter" idx="12"/>
          </p:nvPr>
        </p:nvSpPr>
        <p:spPr/>
        <p:txBody>
          <a:bodyPr/>
          <a:lstStyle/>
          <a:p>
            <a:fld id="{C3129E65-4B9F-41C6-8025-A538BFE092D7}" type="slidenum">
              <a:rPr lang="ru-RU" smtClean="0"/>
              <a:t>‹#›</a:t>
            </a:fld>
            <a:endParaRPr lang="ru-RU"/>
          </a:p>
        </p:txBody>
      </p:sp>
    </p:spTree>
    <p:extLst>
      <p:ext uri="{BB962C8B-B14F-4D97-AF65-F5344CB8AC3E}">
        <p14:creationId xmlns:p14="http://schemas.microsoft.com/office/powerpoint/2010/main" val="207514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40579D0-7E6F-4376-8C69-F0CF60A630EE}" type="datetime1">
              <a:rPr lang="ru-RU" smtClean="0"/>
              <a:t>25.04.2019</a:t>
            </a:fld>
            <a:endParaRPr lang="ru-RU"/>
          </a:p>
        </p:txBody>
      </p:sp>
      <p:sp>
        <p:nvSpPr>
          <p:cNvPr id="6" name="Нижний колонтитул 5"/>
          <p:cNvSpPr>
            <a:spLocks noGrp="1"/>
          </p:cNvSpPr>
          <p:nvPr>
            <p:ph type="ftr" sz="quarter" idx="11"/>
          </p:nvPr>
        </p:nvSpPr>
        <p:spPr/>
        <p:txBody>
          <a:bodyPr/>
          <a:lstStyle/>
          <a:p>
            <a:r>
              <a:rPr lang="en-US" smtClean="0"/>
              <a:t>ENSAR2 workshop: GEANT4 in nuclear physics, 24-26 April, Madrid</a:t>
            </a:r>
            <a:endParaRPr lang="ru-RU"/>
          </a:p>
        </p:txBody>
      </p:sp>
      <p:sp>
        <p:nvSpPr>
          <p:cNvPr id="7" name="Номер слайда 6"/>
          <p:cNvSpPr>
            <a:spLocks noGrp="1"/>
          </p:cNvSpPr>
          <p:nvPr>
            <p:ph type="sldNum" sz="quarter" idx="12"/>
          </p:nvPr>
        </p:nvSpPr>
        <p:spPr/>
        <p:txBody>
          <a:bodyPr/>
          <a:lstStyle/>
          <a:p>
            <a:fld id="{C3129E65-4B9F-41C6-8025-A538BFE092D7}" type="slidenum">
              <a:rPr lang="ru-RU" smtClean="0"/>
              <a:t>‹#›</a:t>
            </a:fld>
            <a:endParaRPr lang="ru-RU"/>
          </a:p>
        </p:txBody>
      </p:sp>
    </p:spTree>
    <p:extLst>
      <p:ext uri="{BB962C8B-B14F-4D97-AF65-F5344CB8AC3E}">
        <p14:creationId xmlns:p14="http://schemas.microsoft.com/office/powerpoint/2010/main" val="38073151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CC77542F-06A1-42A5-88E6-EFD9B6A3A9AD}" type="datetime1">
              <a:rPr lang="ru-RU" smtClean="0"/>
              <a:t>25.04.2019</a:t>
            </a:fld>
            <a:endParaRPr lang="ru-RU"/>
          </a:p>
        </p:txBody>
      </p:sp>
      <p:sp>
        <p:nvSpPr>
          <p:cNvPr id="8" name="Нижний колонтитул 7"/>
          <p:cNvSpPr>
            <a:spLocks noGrp="1"/>
          </p:cNvSpPr>
          <p:nvPr>
            <p:ph type="ftr" sz="quarter" idx="11"/>
          </p:nvPr>
        </p:nvSpPr>
        <p:spPr/>
        <p:txBody>
          <a:bodyPr/>
          <a:lstStyle/>
          <a:p>
            <a:r>
              <a:rPr lang="en-US" smtClean="0"/>
              <a:t>ENSAR2 workshop: GEANT4 in nuclear physics, 24-26 April, Madrid</a:t>
            </a:r>
            <a:endParaRPr lang="ru-RU"/>
          </a:p>
        </p:txBody>
      </p:sp>
      <p:sp>
        <p:nvSpPr>
          <p:cNvPr id="9" name="Номер слайда 8"/>
          <p:cNvSpPr>
            <a:spLocks noGrp="1"/>
          </p:cNvSpPr>
          <p:nvPr>
            <p:ph type="sldNum" sz="quarter" idx="12"/>
          </p:nvPr>
        </p:nvSpPr>
        <p:spPr/>
        <p:txBody>
          <a:bodyPr/>
          <a:lstStyle/>
          <a:p>
            <a:fld id="{C3129E65-4B9F-41C6-8025-A538BFE092D7}" type="slidenum">
              <a:rPr lang="ru-RU" smtClean="0"/>
              <a:t>‹#›</a:t>
            </a:fld>
            <a:endParaRPr lang="ru-RU"/>
          </a:p>
        </p:txBody>
      </p:sp>
    </p:spTree>
    <p:extLst>
      <p:ext uri="{BB962C8B-B14F-4D97-AF65-F5344CB8AC3E}">
        <p14:creationId xmlns:p14="http://schemas.microsoft.com/office/powerpoint/2010/main" val="38601418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2DBF678A-9CE0-4E1C-B1F8-C26F4E7A079A}" type="datetime1">
              <a:rPr lang="ru-RU" smtClean="0"/>
              <a:t>25.04.2019</a:t>
            </a:fld>
            <a:endParaRPr lang="ru-RU"/>
          </a:p>
        </p:txBody>
      </p:sp>
      <p:sp>
        <p:nvSpPr>
          <p:cNvPr id="4" name="Нижний колонтитул 3"/>
          <p:cNvSpPr>
            <a:spLocks noGrp="1"/>
          </p:cNvSpPr>
          <p:nvPr>
            <p:ph type="ftr" sz="quarter" idx="11"/>
          </p:nvPr>
        </p:nvSpPr>
        <p:spPr/>
        <p:txBody>
          <a:bodyPr/>
          <a:lstStyle/>
          <a:p>
            <a:r>
              <a:rPr lang="en-US" smtClean="0"/>
              <a:t>ENSAR2 workshop: GEANT4 in nuclear physics, 24-26 April, Madrid</a:t>
            </a:r>
            <a:endParaRPr lang="ru-RU"/>
          </a:p>
        </p:txBody>
      </p:sp>
      <p:sp>
        <p:nvSpPr>
          <p:cNvPr id="5" name="Номер слайда 4"/>
          <p:cNvSpPr>
            <a:spLocks noGrp="1"/>
          </p:cNvSpPr>
          <p:nvPr>
            <p:ph type="sldNum" sz="quarter" idx="12"/>
          </p:nvPr>
        </p:nvSpPr>
        <p:spPr/>
        <p:txBody>
          <a:bodyPr/>
          <a:lstStyle/>
          <a:p>
            <a:fld id="{C3129E65-4B9F-41C6-8025-A538BFE092D7}" type="slidenum">
              <a:rPr lang="ru-RU" smtClean="0"/>
              <a:t>‹#›</a:t>
            </a:fld>
            <a:endParaRPr lang="ru-RU"/>
          </a:p>
        </p:txBody>
      </p:sp>
    </p:spTree>
    <p:extLst>
      <p:ext uri="{BB962C8B-B14F-4D97-AF65-F5344CB8AC3E}">
        <p14:creationId xmlns:p14="http://schemas.microsoft.com/office/powerpoint/2010/main" val="407315704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87BE491-A80E-4407-88ED-649DBA995AA1}" type="datetime1">
              <a:rPr lang="ru-RU" smtClean="0"/>
              <a:t>25.04.2019</a:t>
            </a:fld>
            <a:endParaRPr lang="ru-RU"/>
          </a:p>
        </p:txBody>
      </p:sp>
      <p:sp>
        <p:nvSpPr>
          <p:cNvPr id="3" name="Нижний колонтитул 2"/>
          <p:cNvSpPr>
            <a:spLocks noGrp="1"/>
          </p:cNvSpPr>
          <p:nvPr>
            <p:ph type="ftr" sz="quarter" idx="11"/>
          </p:nvPr>
        </p:nvSpPr>
        <p:spPr/>
        <p:txBody>
          <a:bodyPr/>
          <a:lstStyle/>
          <a:p>
            <a:r>
              <a:rPr lang="en-US" smtClean="0"/>
              <a:t>ENSAR2 workshop: GEANT4 in nuclear physics, 24-26 April, Madrid</a:t>
            </a:r>
            <a:endParaRPr lang="ru-RU"/>
          </a:p>
        </p:txBody>
      </p:sp>
      <p:sp>
        <p:nvSpPr>
          <p:cNvPr id="4" name="Номер слайда 3"/>
          <p:cNvSpPr>
            <a:spLocks noGrp="1"/>
          </p:cNvSpPr>
          <p:nvPr>
            <p:ph type="sldNum" sz="quarter" idx="12"/>
          </p:nvPr>
        </p:nvSpPr>
        <p:spPr/>
        <p:txBody>
          <a:bodyPr/>
          <a:lstStyle/>
          <a:p>
            <a:fld id="{C3129E65-4B9F-41C6-8025-A538BFE092D7}" type="slidenum">
              <a:rPr lang="ru-RU" smtClean="0"/>
              <a:t>‹#›</a:t>
            </a:fld>
            <a:endParaRPr lang="ru-RU"/>
          </a:p>
        </p:txBody>
      </p:sp>
    </p:spTree>
    <p:extLst>
      <p:ext uri="{BB962C8B-B14F-4D97-AF65-F5344CB8AC3E}">
        <p14:creationId xmlns:p14="http://schemas.microsoft.com/office/powerpoint/2010/main" val="28975302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18EC425D-82C9-4F5B-B273-41467DDF631E}" type="datetime1">
              <a:rPr lang="ru-RU" smtClean="0"/>
              <a:t>25.04.2019</a:t>
            </a:fld>
            <a:endParaRPr lang="ru-RU"/>
          </a:p>
        </p:txBody>
      </p:sp>
      <p:sp>
        <p:nvSpPr>
          <p:cNvPr id="6" name="Нижний колонтитул 5"/>
          <p:cNvSpPr>
            <a:spLocks noGrp="1"/>
          </p:cNvSpPr>
          <p:nvPr>
            <p:ph type="ftr" sz="quarter" idx="11"/>
          </p:nvPr>
        </p:nvSpPr>
        <p:spPr/>
        <p:txBody>
          <a:bodyPr/>
          <a:lstStyle/>
          <a:p>
            <a:r>
              <a:rPr lang="en-US" smtClean="0"/>
              <a:t>ENSAR2 workshop: GEANT4 in nuclear physics, 24-26 April, Madrid</a:t>
            </a:r>
            <a:endParaRPr lang="ru-RU"/>
          </a:p>
        </p:txBody>
      </p:sp>
      <p:sp>
        <p:nvSpPr>
          <p:cNvPr id="7" name="Номер слайда 6"/>
          <p:cNvSpPr>
            <a:spLocks noGrp="1"/>
          </p:cNvSpPr>
          <p:nvPr>
            <p:ph type="sldNum" sz="quarter" idx="12"/>
          </p:nvPr>
        </p:nvSpPr>
        <p:spPr/>
        <p:txBody>
          <a:bodyPr/>
          <a:lstStyle/>
          <a:p>
            <a:fld id="{C3129E65-4B9F-41C6-8025-A538BFE092D7}" type="slidenum">
              <a:rPr lang="ru-RU" smtClean="0"/>
              <a:t>‹#›</a:t>
            </a:fld>
            <a:endParaRPr lang="ru-RU"/>
          </a:p>
        </p:txBody>
      </p:sp>
    </p:spTree>
    <p:extLst>
      <p:ext uri="{BB962C8B-B14F-4D97-AF65-F5344CB8AC3E}">
        <p14:creationId xmlns:p14="http://schemas.microsoft.com/office/powerpoint/2010/main" val="42250331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42E9DC5-09BB-432E-8195-BD6416DC2C3B}" type="datetime1">
              <a:rPr lang="ru-RU" smtClean="0"/>
              <a:t>25.04.2019</a:t>
            </a:fld>
            <a:endParaRPr lang="ru-RU"/>
          </a:p>
        </p:txBody>
      </p:sp>
      <p:sp>
        <p:nvSpPr>
          <p:cNvPr id="5" name="Нижний колонтитул 4"/>
          <p:cNvSpPr>
            <a:spLocks noGrp="1"/>
          </p:cNvSpPr>
          <p:nvPr>
            <p:ph type="ftr" sz="quarter" idx="11"/>
          </p:nvPr>
        </p:nvSpPr>
        <p:spPr/>
        <p:txBody>
          <a:bodyPr/>
          <a:lstStyle/>
          <a:p>
            <a:r>
              <a:rPr lang="en-US" smtClean="0"/>
              <a:t>ENSAR2 workshop: GEANT4 in nuclear physics, 24-26 April, Madrid</a:t>
            </a:r>
            <a:endParaRPr lang="ru-RU"/>
          </a:p>
        </p:txBody>
      </p:sp>
      <p:sp>
        <p:nvSpPr>
          <p:cNvPr id="6" name="Номер слайда 5"/>
          <p:cNvSpPr>
            <a:spLocks noGrp="1"/>
          </p:cNvSpPr>
          <p:nvPr>
            <p:ph type="sldNum" sz="quarter" idx="12"/>
          </p:nvPr>
        </p:nvSpPr>
        <p:spPr/>
        <p:txBody>
          <a:bodyPr/>
          <a:lstStyle/>
          <a:p>
            <a:fld id="{549C60E3-BDA2-4B16-B24A-0DB2D1033EC5}" type="slidenum">
              <a:rPr lang="ru-RU" smtClean="0"/>
              <a:t>‹#›</a:t>
            </a:fld>
            <a:endParaRPr lang="ru-RU"/>
          </a:p>
        </p:txBody>
      </p:sp>
    </p:spTree>
    <p:extLst>
      <p:ext uri="{BB962C8B-B14F-4D97-AF65-F5344CB8AC3E}">
        <p14:creationId xmlns:p14="http://schemas.microsoft.com/office/powerpoint/2010/main" val="222047379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C8EBD058-E78A-4B4D-8AE6-1D7C55CB320C}" type="datetime1">
              <a:rPr lang="ru-RU" smtClean="0"/>
              <a:t>25.04.2019</a:t>
            </a:fld>
            <a:endParaRPr lang="ru-RU"/>
          </a:p>
        </p:txBody>
      </p:sp>
      <p:sp>
        <p:nvSpPr>
          <p:cNvPr id="6" name="Нижний колонтитул 5"/>
          <p:cNvSpPr>
            <a:spLocks noGrp="1"/>
          </p:cNvSpPr>
          <p:nvPr>
            <p:ph type="ftr" sz="quarter" idx="11"/>
          </p:nvPr>
        </p:nvSpPr>
        <p:spPr/>
        <p:txBody>
          <a:bodyPr/>
          <a:lstStyle/>
          <a:p>
            <a:r>
              <a:rPr lang="en-US" smtClean="0"/>
              <a:t>ENSAR2 workshop: GEANT4 in nuclear physics, 24-26 April, Madrid</a:t>
            </a:r>
            <a:endParaRPr lang="ru-RU"/>
          </a:p>
        </p:txBody>
      </p:sp>
      <p:sp>
        <p:nvSpPr>
          <p:cNvPr id="7" name="Номер слайда 6"/>
          <p:cNvSpPr>
            <a:spLocks noGrp="1"/>
          </p:cNvSpPr>
          <p:nvPr>
            <p:ph type="sldNum" sz="quarter" idx="12"/>
          </p:nvPr>
        </p:nvSpPr>
        <p:spPr/>
        <p:txBody>
          <a:bodyPr/>
          <a:lstStyle/>
          <a:p>
            <a:fld id="{C3129E65-4B9F-41C6-8025-A538BFE092D7}" type="slidenum">
              <a:rPr lang="ru-RU" smtClean="0"/>
              <a:t>‹#›</a:t>
            </a:fld>
            <a:endParaRPr lang="ru-RU"/>
          </a:p>
        </p:txBody>
      </p:sp>
    </p:spTree>
    <p:extLst>
      <p:ext uri="{BB962C8B-B14F-4D97-AF65-F5344CB8AC3E}">
        <p14:creationId xmlns:p14="http://schemas.microsoft.com/office/powerpoint/2010/main" val="9538897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A89D3A8-A707-428A-A2CF-D943D27263E9}" type="datetime1">
              <a:rPr lang="ru-RU" smtClean="0"/>
              <a:t>25.04.2019</a:t>
            </a:fld>
            <a:endParaRPr lang="ru-RU"/>
          </a:p>
        </p:txBody>
      </p:sp>
      <p:sp>
        <p:nvSpPr>
          <p:cNvPr id="5" name="Нижний колонтитул 4"/>
          <p:cNvSpPr>
            <a:spLocks noGrp="1"/>
          </p:cNvSpPr>
          <p:nvPr>
            <p:ph type="ftr" sz="quarter" idx="11"/>
          </p:nvPr>
        </p:nvSpPr>
        <p:spPr/>
        <p:txBody>
          <a:bodyPr/>
          <a:lstStyle/>
          <a:p>
            <a:r>
              <a:rPr lang="en-US" smtClean="0"/>
              <a:t>ENSAR2 workshop: GEANT4 in nuclear physics, 24-26 April, Madrid</a:t>
            </a:r>
            <a:endParaRPr lang="ru-RU"/>
          </a:p>
        </p:txBody>
      </p:sp>
      <p:sp>
        <p:nvSpPr>
          <p:cNvPr id="6" name="Номер слайда 5"/>
          <p:cNvSpPr>
            <a:spLocks noGrp="1"/>
          </p:cNvSpPr>
          <p:nvPr>
            <p:ph type="sldNum" sz="quarter" idx="12"/>
          </p:nvPr>
        </p:nvSpPr>
        <p:spPr/>
        <p:txBody>
          <a:bodyPr/>
          <a:lstStyle/>
          <a:p>
            <a:fld id="{C3129E65-4B9F-41C6-8025-A538BFE092D7}" type="slidenum">
              <a:rPr lang="ru-RU" smtClean="0"/>
              <a:t>‹#›</a:t>
            </a:fld>
            <a:endParaRPr lang="ru-RU"/>
          </a:p>
        </p:txBody>
      </p:sp>
    </p:spTree>
    <p:extLst>
      <p:ext uri="{BB962C8B-B14F-4D97-AF65-F5344CB8AC3E}">
        <p14:creationId xmlns:p14="http://schemas.microsoft.com/office/powerpoint/2010/main" val="57717368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5BF2D78-6758-4771-B810-DBB5A90D6584}" type="datetime1">
              <a:rPr lang="ru-RU" smtClean="0"/>
              <a:t>25.04.2019</a:t>
            </a:fld>
            <a:endParaRPr lang="ru-RU"/>
          </a:p>
        </p:txBody>
      </p:sp>
      <p:sp>
        <p:nvSpPr>
          <p:cNvPr id="5" name="Нижний колонтитул 4"/>
          <p:cNvSpPr>
            <a:spLocks noGrp="1"/>
          </p:cNvSpPr>
          <p:nvPr>
            <p:ph type="ftr" sz="quarter" idx="11"/>
          </p:nvPr>
        </p:nvSpPr>
        <p:spPr/>
        <p:txBody>
          <a:bodyPr/>
          <a:lstStyle/>
          <a:p>
            <a:r>
              <a:rPr lang="en-US" smtClean="0"/>
              <a:t>ENSAR2 workshop: GEANT4 in nuclear physics, 24-26 April, Madrid</a:t>
            </a:r>
            <a:endParaRPr lang="ru-RU"/>
          </a:p>
        </p:txBody>
      </p:sp>
      <p:sp>
        <p:nvSpPr>
          <p:cNvPr id="6" name="Номер слайда 5"/>
          <p:cNvSpPr>
            <a:spLocks noGrp="1"/>
          </p:cNvSpPr>
          <p:nvPr>
            <p:ph type="sldNum" sz="quarter" idx="12"/>
          </p:nvPr>
        </p:nvSpPr>
        <p:spPr/>
        <p:txBody>
          <a:bodyPr/>
          <a:lstStyle/>
          <a:p>
            <a:fld id="{C3129E65-4B9F-41C6-8025-A538BFE092D7}" type="slidenum">
              <a:rPr lang="ru-RU" smtClean="0"/>
              <a:t>‹#›</a:t>
            </a:fld>
            <a:endParaRPr lang="ru-RU"/>
          </a:p>
        </p:txBody>
      </p:sp>
    </p:spTree>
    <p:extLst>
      <p:ext uri="{BB962C8B-B14F-4D97-AF65-F5344CB8AC3E}">
        <p14:creationId xmlns:p14="http://schemas.microsoft.com/office/powerpoint/2010/main" val="266060677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Пользовательский маке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0420" y="96677"/>
            <a:ext cx="10515600" cy="633165"/>
          </a:xfrm>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BDEB665-A0BD-4791-9C1C-5AC069F374E3}" type="datetime1">
              <a:rPr lang="ru-RU" smtClean="0"/>
              <a:t>25.04.2019</a:t>
            </a:fld>
            <a:r>
              <a:rPr lang="en-US" smtClean="0"/>
              <a:t>, </a:t>
            </a:r>
            <a:r>
              <a:rPr lang="en-US" dirty="0" smtClean="0"/>
              <a:t>Madrid</a:t>
            </a:r>
            <a:endParaRPr lang="ru-RU" dirty="0"/>
          </a:p>
        </p:txBody>
      </p:sp>
      <p:sp>
        <p:nvSpPr>
          <p:cNvPr id="4" name="Нижний колонтитул 3"/>
          <p:cNvSpPr>
            <a:spLocks noGrp="1"/>
          </p:cNvSpPr>
          <p:nvPr>
            <p:ph type="ftr" sz="quarter" idx="11"/>
          </p:nvPr>
        </p:nvSpPr>
        <p:spPr>
          <a:xfrm>
            <a:off x="3851420" y="6356350"/>
            <a:ext cx="4489159" cy="365125"/>
          </a:xfrm>
        </p:spPr>
        <p:txBody>
          <a:bodyPr/>
          <a:lstStyle>
            <a:lvl1pPr>
              <a:defRPr b="1"/>
            </a:lvl1pPr>
          </a:lstStyle>
          <a:p>
            <a:r>
              <a:rPr lang="en-US" smtClean="0"/>
              <a:t>ENSAR2 workshop: GEANT4 in nuclear physics, 24-26 April, Madrid</a:t>
            </a:r>
            <a:endParaRPr lang="ru-RU" dirty="0"/>
          </a:p>
        </p:txBody>
      </p:sp>
      <p:sp>
        <p:nvSpPr>
          <p:cNvPr id="5" name="Номер слайда 4"/>
          <p:cNvSpPr>
            <a:spLocks noGrp="1"/>
          </p:cNvSpPr>
          <p:nvPr>
            <p:ph type="sldNum" sz="quarter" idx="12"/>
          </p:nvPr>
        </p:nvSpPr>
        <p:spPr/>
        <p:txBody>
          <a:bodyPr/>
          <a:lstStyle/>
          <a:p>
            <a:fld id="{C3129E65-4B9F-41C6-8025-A538BFE092D7}" type="slidenum">
              <a:rPr lang="ru-RU" smtClean="0"/>
              <a:t>‹#›</a:t>
            </a:fld>
            <a:endParaRPr lang="ru-RU"/>
          </a:p>
        </p:txBody>
      </p:sp>
    </p:spTree>
    <p:extLst>
      <p:ext uri="{BB962C8B-B14F-4D97-AF65-F5344CB8AC3E}">
        <p14:creationId xmlns:p14="http://schemas.microsoft.com/office/powerpoint/2010/main" val="1068809561"/>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Пользовательский маке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61645C4C-3C29-440D-8050-0BAE91D8F8CD}" type="datetime1">
              <a:rPr lang="ru-RU" smtClean="0"/>
              <a:t>25.04.2019</a:t>
            </a:fld>
            <a:r>
              <a:rPr lang="en-US" smtClean="0"/>
              <a:t>, Madrid</a:t>
            </a:r>
            <a:endParaRPr lang="ru-RU" dirty="0"/>
          </a:p>
        </p:txBody>
      </p:sp>
      <p:sp>
        <p:nvSpPr>
          <p:cNvPr id="4" name="Нижний колонтитул 3"/>
          <p:cNvSpPr>
            <a:spLocks noGrp="1"/>
          </p:cNvSpPr>
          <p:nvPr>
            <p:ph type="ftr" sz="quarter" idx="11"/>
          </p:nvPr>
        </p:nvSpPr>
        <p:spPr/>
        <p:txBody>
          <a:bodyPr/>
          <a:lstStyle/>
          <a:p>
            <a:r>
              <a:rPr lang="en-US" smtClean="0"/>
              <a:t>ENSAR2 workshop: GEANT4 in nuclear physics, 24-26 April, Madrid</a:t>
            </a:r>
            <a:endParaRPr lang="ru-RU" dirty="0"/>
          </a:p>
        </p:txBody>
      </p:sp>
      <p:sp>
        <p:nvSpPr>
          <p:cNvPr id="5" name="Номер слайда 4"/>
          <p:cNvSpPr>
            <a:spLocks noGrp="1"/>
          </p:cNvSpPr>
          <p:nvPr>
            <p:ph type="sldNum" sz="quarter" idx="12"/>
          </p:nvPr>
        </p:nvSpPr>
        <p:spPr/>
        <p:txBody>
          <a:bodyPr/>
          <a:lstStyle/>
          <a:p>
            <a:fld id="{C3129E65-4B9F-41C6-8025-A538BFE092D7}" type="slidenum">
              <a:rPr lang="ru-RU" smtClean="0"/>
              <a:t>‹#›</a:t>
            </a:fld>
            <a:endParaRPr lang="ru-RU"/>
          </a:p>
        </p:txBody>
      </p:sp>
    </p:spTree>
    <p:extLst>
      <p:ext uri="{BB962C8B-B14F-4D97-AF65-F5344CB8AC3E}">
        <p14:creationId xmlns:p14="http://schemas.microsoft.com/office/powerpoint/2010/main" val="138366436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E1AFCE0-CE0D-48D6-AB4A-B220F18B09D6}" type="datetime1">
              <a:rPr lang="ru-RU" smtClean="0"/>
              <a:t>25.04.2019</a:t>
            </a:fld>
            <a:endParaRPr lang="ru-RU"/>
          </a:p>
        </p:txBody>
      </p:sp>
      <p:sp>
        <p:nvSpPr>
          <p:cNvPr id="5" name="Нижний колонтитул 4"/>
          <p:cNvSpPr>
            <a:spLocks noGrp="1"/>
          </p:cNvSpPr>
          <p:nvPr>
            <p:ph type="ftr" sz="quarter" idx="11"/>
          </p:nvPr>
        </p:nvSpPr>
        <p:spPr/>
        <p:txBody>
          <a:bodyPr/>
          <a:lstStyle/>
          <a:p>
            <a:r>
              <a:rPr lang="en-US" smtClean="0"/>
              <a:t>ENSAR2 workshop: GEANT4 in nuclear physics, 24-26 April, Madrid</a:t>
            </a:r>
            <a:endParaRPr lang="ru-RU"/>
          </a:p>
        </p:txBody>
      </p:sp>
      <p:sp>
        <p:nvSpPr>
          <p:cNvPr id="6" name="Номер слайда 5"/>
          <p:cNvSpPr>
            <a:spLocks noGrp="1"/>
          </p:cNvSpPr>
          <p:nvPr>
            <p:ph type="sldNum" sz="quarter" idx="12"/>
          </p:nvPr>
        </p:nvSpPr>
        <p:spPr/>
        <p:txBody>
          <a:bodyPr/>
          <a:lstStyle/>
          <a:p>
            <a:fld id="{549C60E3-BDA2-4B16-B24A-0DB2D1033EC5}" type="slidenum">
              <a:rPr lang="ru-RU" smtClean="0"/>
              <a:t>‹#›</a:t>
            </a:fld>
            <a:endParaRPr lang="ru-RU"/>
          </a:p>
        </p:txBody>
      </p:sp>
    </p:spTree>
    <p:extLst>
      <p:ext uri="{BB962C8B-B14F-4D97-AF65-F5344CB8AC3E}">
        <p14:creationId xmlns:p14="http://schemas.microsoft.com/office/powerpoint/2010/main" val="20158746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9621E9A-94F6-4A72-A96F-B2ABFFBD4F37}" type="datetime1">
              <a:rPr lang="ru-RU" smtClean="0"/>
              <a:t>25.04.2019</a:t>
            </a:fld>
            <a:endParaRPr lang="ru-RU"/>
          </a:p>
        </p:txBody>
      </p:sp>
      <p:sp>
        <p:nvSpPr>
          <p:cNvPr id="6" name="Нижний колонтитул 5"/>
          <p:cNvSpPr>
            <a:spLocks noGrp="1"/>
          </p:cNvSpPr>
          <p:nvPr>
            <p:ph type="ftr" sz="quarter" idx="11"/>
          </p:nvPr>
        </p:nvSpPr>
        <p:spPr/>
        <p:txBody>
          <a:bodyPr/>
          <a:lstStyle/>
          <a:p>
            <a:r>
              <a:rPr lang="en-US" smtClean="0"/>
              <a:t>ENSAR2 workshop: GEANT4 in nuclear physics, 24-26 April, Madrid</a:t>
            </a:r>
            <a:endParaRPr lang="ru-RU"/>
          </a:p>
        </p:txBody>
      </p:sp>
      <p:sp>
        <p:nvSpPr>
          <p:cNvPr id="7" name="Номер слайда 6"/>
          <p:cNvSpPr>
            <a:spLocks noGrp="1"/>
          </p:cNvSpPr>
          <p:nvPr>
            <p:ph type="sldNum" sz="quarter" idx="12"/>
          </p:nvPr>
        </p:nvSpPr>
        <p:spPr/>
        <p:txBody>
          <a:bodyPr/>
          <a:lstStyle/>
          <a:p>
            <a:fld id="{549C60E3-BDA2-4B16-B24A-0DB2D1033EC5}" type="slidenum">
              <a:rPr lang="ru-RU" smtClean="0"/>
              <a:t>‹#›</a:t>
            </a:fld>
            <a:endParaRPr lang="ru-RU"/>
          </a:p>
        </p:txBody>
      </p:sp>
    </p:spTree>
    <p:extLst>
      <p:ext uri="{BB962C8B-B14F-4D97-AF65-F5344CB8AC3E}">
        <p14:creationId xmlns:p14="http://schemas.microsoft.com/office/powerpoint/2010/main" val="34246227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A692DA15-FB65-40F8-93E1-3FF8484215A4}" type="datetime1">
              <a:rPr lang="ru-RU" smtClean="0"/>
              <a:t>25.04.2019</a:t>
            </a:fld>
            <a:endParaRPr lang="ru-RU"/>
          </a:p>
        </p:txBody>
      </p:sp>
      <p:sp>
        <p:nvSpPr>
          <p:cNvPr id="8" name="Нижний колонтитул 7"/>
          <p:cNvSpPr>
            <a:spLocks noGrp="1"/>
          </p:cNvSpPr>
          <p:nvPr>
            <p:ph type="ftr" sz="quarter" idx="11"/>
          </p:nvPr>
        </p:nvSpPr>
        <p:spPr/>
        <p:txBody>
          <a:bodyPr/>
          <a:lstStyle/>
          <a:p>
            <a:r>
              <a:rPr lang="en-US" smtClean="0"/>
              <a:t>ENSAR2 workshop: GEANT4 in nuclear physics, 24-26 April, Madrid</a:t>
            </a:r>
            <a:endParaRPr lang="ru-RU"/>
          </a:p>
        </p:txBody>
      </p:sp>
      <p:sp>
        <p:nvSpPr>
          <p:cNvPr id="9" name="Номер слайда 8"/>
          <p:cNvSpPr>
            <a:spLocks noGrp="1"/>
          </p:cNvSpPr>
          <p:nvPr>
            <p:ph type="sldNum" sz="quarter" idx="12"/>
          </p:nvPr>
        </p:nvSpPr>
        <p:spPr/>
        <p:txBody>
          <a:bodyPr/>
          <a:lstStyle/>
          <a:p>
            <a:fld id="{549C60E3-BDA2-4B16-B24A-0DB2D1033EC5}" type="slidenum">
              <a:rPr lang="ru-RU" smtClean="0"/>
              <a:t>‹#›</a:t>
            </a:fld>
            <a:endParaRPr lang="ru-RU"/>
          </a:p>
        </p:txBody>
      </p:sp>
    </p:spTree>
    <p:extLst>
      <p:ext uri="{BB962C8B-B14F-4D97-AF65-F5344CB8AC3E}">
        <p14:creationId xmlns:p14="http://schemas.microsoft.com/office/powerpoint/2010/main" val="41239793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Образец заголовка</a:t>
            </a:r>
            <a:endParaRPr lang="ru-RU" dirty="0"/>
          </a:p>
        </p:txBody>
      </p:sp>
      <p:sp>
        <p:nvSpPr>
          <p:cNvPr id="3" name="Дата 2"/>
          <p:cNvSpPr>
            <a:spLocks noGrp="1"/>
          </p:cNvSpPr>
          <p:nvPr>
            <p:ph type="dt" sz="half" idx="10"/>
          </p:nvPr>
        </p:nvSpPr>
        <p:spPr/>
        <p:txBody>
          <a:bodyPr/>
          <a:lstStyle/>
          <a:p>
            <a:fld id="{101D52B0-23EC-4039-911D-CD886D73EDFB}" type="datetime1">
              <a:rPr lang="ru-RU" smtClean="0"/>
              <a:t>25.04.2019</a:t>
            </a:fld>
            <a:endParaRPr lang="ru-RU"/>
          </a:p>
        </p:txBody>
      </p:sp>
      <p:sp>
        <p:nvSpPr>
          <p:cNvPr id="4" name="Нижний колонтитул 3"/>
          <p:cNvSpPr>
            <a:spLocks noGrp="1"/>
          </p:cNvSpPr>
          <p:nvPr>
            <p:ph type="ftr" sz="quarter" idx="11"/>
          </p:nvPr>
        </p:nvSpPr>
        <p:spPr/>
        <p:txBody>
          <a:bodyPr/>
          <a:lstStyle/>
          <a:p>
            <a:r>
              <a:rPr lang="en-US" smtClean="0"/>
              <a:t>ENSAR2 workshop: GEANT4 in nuclear physics, 24-26 April, Madrid</a:t>
            </a:r>
            <a:endParaRPr lang="ru-RU"/>
          </a:p>
        </p:txBody>
      </p:sp>
      <p:sp>
        <p:nvSpPr>
          <p:cNvPr id="5" name="Номер слайда 4"/>
          <p:cNvSpPr>
            <a:spLocks noGrp="1"/>
          </p:cNvSpPr>
          <p:nvPr>
            <p:ph type="sldNum" sz="quarter" idx="12"/>
          </p:nvPr>
        </p:nvSpPr>
        <p:spPr/>
        <p:txBody>
          <a:bodyPr/>
          <a:lstStyle/>
          <a:p>
            <a:fld id="{549C60E3-BDA2-4B16-B24A-0DB2D1033EC5}" type="slidenum">
              <a:rPr lang="ru-RU" smtClean="0"/>
              <a:t>‹#›</a:t>
            </a:fld>
            <a:endParaRPr lang="ru-RU"/>
          </a:p>
        </p:txBody>
      </p:sp>
    </p:spTree>
    <p:extLst>
      <p:ext uri="{BB962C8B-B14F-4D97-AF65-F5344CB8AC3E}">
        <p14:creationId xmlns:p14="http://schemas.microsoft.com/office/powerpoint/2010/main" val="293170058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C4445F50-78E5-4FF7-B288-B0F28C2362F6}" type="datetime1">
              <a:rPr lang="ru-RU" smtClean="0"/>
              <a:t>25.04.2019</a:t>
            </a:fld>
            <a:endParaRPr lang="ru-RU"/>
          </a:p>
        </p:txBody>
      </p:sp>
      <p:sp>
        <p:nvSpPr>
          <p:cNvPr id="3" name="Нижний колонтитул 2"/>
          <p:cNvSpPr>
            <a:spLocks noGrp="1"/>
          </p:cNvSpPr>
          <p:nvPr>
            <p:ph type="ftr" sz="quarter" idx="11"/>
          </p:nvPr>
        </p:nvSpPr>
        <p:spPr/>
        <p:txBody>
          <a:bodyPr/>
          <a:lstStyle/>
          <a:p>
            <a:r>
              <a:rPr lang="en-US" smtClean="0"/>
              <a:t>ENSAR2 workshop: GEANT4 in nuclear physics, 24-26 April, Madrid</a:t>
            </a:r>
            <a:endParaRPr lang="ru-RU"/>
          </a:p>
        </p:txBody>
      </p:sp>
      <p:sp>
        <p:nvSpPr>
          <p:cNvPr id="4" name="Номер слайда 3"/>
          <p:cNvSpPr>
            <a:spLocks noGrp="1"/>
          </p:cNvSpPr>
          <p:nvPr>
            <p:ph type="sldNum" sz="quarter" idx="12"/>
          </p:nvPr>
        </p:nvSpPr>
        <p:spPr/>
        <p:txBody>
          <a:bodyPr/>
          <a:lstStyle/>
          <a:p>
            <a:fld id="{549C60E3-BDA2-4B16-B24A-0DB2D1033EC5}" type="slidenum">
              <a:rPr lang="ru-RU" smtClean="0"/>
              <a:t>‹#›</a:t>
            </a:fld>
            <a:endParaRPr lang="ru-RU"/>
          </a:p>
        </p:txBody>
      </p:sp>
    </p:spTree>
    <p:extLst>
      <p:ext uri="{BB962C8B-B14F-4D97-AF65-F5344CB8AC3E}">
        <p14:creationId xmlns:p14="http://schemas.microsoft.com/office/powerpoint/2010/main" val="41506756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B76795EC-084F-4969-9C83-B77794E072BD}" type="datetime1">
              <a:rPr lang="ru-RU" smtClean="0"/>
              <a:t>25.04.2019</a:t>
            </a:fld>
            <a:endParaRPr lang="ru-RU"/>
          </a:p>
        </p:txBody>
      </p:sp>
      <p:sp>
        <p:nvSpPr>
          <p:cNvPr id="6" name="Нижний колонтитул 5"/>
          <p:cNvSpPr>
            <a:spLocks noGrp="1"/>
          </p:cNvSpPr>
          <p:nvPr>
            <p:ph type="ftr" sz="quarter" idx="11"/>
          </p:nvPr>
        </p:nvSpPr>
        <p:spPr/>
        <p:txBody>
          <a:bodyPr/>
          <a:lstStyle/>
          <a:p>
            <a:r>
              <a:rPr lang="en-US" smtClean="0"/>
              <a:t>ENSAR2 workshop: GEANT4 in nuclear physics, 24-26 April, Madrid</a:t>
            </a:r>
            <a:endParaRPr lang="ru-RU"/>
          </a:p>
        </p:txBody>
      </p:sp>
      <p:sp>
        <p:nvSpPr>
          <p:cNvPr id="7" name="Номер слайда 6"/>
          <p:cNvSpPr>
            <a:spLocks noGrp="1"/>
          </p:cNvSpPr>
          <p:nvPr>
            <p:ph type="sldNum" sz="quarter" idx="12"/>
          </p:nvPr>
        </p:nvSpPr>
        <p:spPr/>
        <p:txBody>
          <a:bodyPr/>
          <a:lstStyle/>
          <a:p>
            <a:fld id="{549C60E3-BDA2-4B16-B24A-0DB2D1033EC5}" type="slidenum">
              <a:rPr lang="ru-RU" smtClean="0"/>
              <a:t>‹#›</a:t>
            </a:fld>
            <a:endParaRPr lang="ru-RU"/>
          </a:p>
        </p:txBody>
      </p:sp>
    </p:spTree>
    <p:extLst>
      <p:ext uri="{BB962C8B-B14F-4D97-AF65-F5344CB8AC3E}">
        <p14:creationId xmlns:p14="http://schemas.microsoft.com/office/powerpoint/2010/main" val="24222338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ADD1913A-3A8A-4D0E-8472-15999C43537C}" type="datetime1">
              <a:rPr lang="ru-RU" smtClean="0"/>
              <a:t>25.04.2019</a:t>
            </a:fld>
            <a:endParaRPr lang="ru-RU"/>
          </a:p>
        </p:txBody>
      </p:sp>
      <p:sp>
        <p:nvSpPr>
          <p:cNvPr id="6" name="Нижний колонтитул 5"/>
          <p:cNvSpPr>
            <a:spLocks noGrp="1"/>
          </p:cNvSpPr>
          <p:nvPr>
            <p:ph type="ftr" sz="quarter" idx="11"/>
          </p:nvPr>
        </p:nvSpPr>
        <p:spPr/>
        <p:txBody>
          <a:bodyPr/>
          <a:lstStyle/>
          <a:p>
            <a:r>
              <a:rPr lang="en-US" smtClean="0"/>
              <a:t>ENSAR2 workshop: GEANT4 in nuclear physics, 24-26 April, Madrid</a:t>
            </a:r>
            <a:endParaRPr lang="ru-RU"/>
          </a:p>
        </p:txBody>
      </p:sp>
      <p:sp>
        <p:nvSpPr>
          <p:cNvPr id="7" name="Номер слайда 6"/>
          <p:cNvSpPr>
            <a:spLocks noGrp="1"/>
          </p:cNvSpPr>
          <p:nvPr>
            <p:ph type="sldNum" sz="quarter" idx="12"/>
          </p:nvPr>
        </p:nvSpPr>
        <p:spPr/>
        <p:txBody>
          <a:bodyPr/>
          <a:lstStyle/>
          <a:p>
            <a:fld id="{549C60E3-BDA2-4B16-B24A-0DB2D1033EC5}" type="slidenum">
              <a:rPr lang="ru-RU" smtClean="0"/>
              <a:t>‹#›</a:t>
            </a:fld>
            <a:endParaRPr lang="ru-RU"/>
          </a:p>
        </p:txBody>
      </p:sp>
    </p:spTree>
    <p:extLst>
      <p:ext uri="{BB962C8B-B14F-4D97-AF65-F5344CB8AC3E}">
        <p14:creationId xmlns:p14="http://schemas.microsoft.com/office/powerpoint/2010/main" val="34003890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FB0EBA-B8F2-4AA3-B9FA-292DEE56E933}" type="datetime1">
              <a:rPr lang="ru-RU" smtClean="0"/>
              <a:t>25.04.2019</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ENSAR2 workshop: GEANT4 in nuclear physics, 24-26 April, Madrid</a:t>
            </a:r>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9C60E3-BDA2-4B16-B24A-0DB2D1033EC5}" type="slidenum">
              <a:rPr lang="ru-RU" smtClean="0"/>
              <a:t>‹#›</a:t>
            </a:fld>
            <a:endParaRPr lang="ru-RU"/>
          </a:p>
        </p:txBody>
      </p:sp>
    </p:spTree>
    <p:extLst>
      <p:ext uri="{BB962C8B-B14F-4D97-AF65-F5344CB8AC3E}">
        <p14:creationId xmlns:p14="http://schemas.microsoft.com/office/powerpoint/2010/main" val="2121909181"/>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Lst>
  <p:timing>
    <p:tnLst>
      <p:par>
        <p:cTn id="1" dur="indefinite" restart="never" nodeType="tmRoot"/>
      </p:par>
    </p:tnLst>
  </p:timing>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633165"/>
          </a:xfrm>
          <a:prstGeom prst="rect">
            <a:avLst/>
          </a:prstGeom>
        </p:spPr>
        <p:txBody>
          <a:bodyPr vert="horz" lIns="91440" tIns="45720" rIns="91440" bIns="45720" rtlCol="0" anchor="ctr">
            <a:normAutofit/>
          </a:bodyPr>
          <a:lstStyle/>
          <a:p>
            <a:r>
              <a:rPr lang="ru-RU" dirty="0" smtClean="0"/>
              <a:t>Образец заголовка</a:t>
            </a:r>
            <a:endParaRPr lang="ru-RU" dirty="0"/>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400">
                <a:solidFill>
                  <a:schemeClr val="tx1">
                    <a:tint val="75000"/>
                  </a:schemeClr>
                </a:solidFill>
              </a:defRPr>
            </a:lvl1pPr>
          </a:lstStyle>
          <a:p>
            <a:fld id="{CB3163A0-D001-48D9-A8A1-3103487F9FFC}" type="datetime1">
              <a:rPr lang="ru-RU" smtClean="0"/>
              <a:t>25.04.2019</a:t>
            </a:fld>
            <a:r>
              <a:rPr lang="en-US" smtClean="0"/>
              <a:t>, </a:t>
            </a:r>
            <a:r>
              <a:rPr lang="en-US" dirty="0" smtClean="0"/>
              <a:t>Madrid</a:t>
            </a:r>
            <a:endParaRPr lang="ru-RU" dirty="0"/>
          </a:p>
        </p:txBody>
      </p:sp>
      <p:sp>
        <p:nvSpPr>
          <p:cNvPr id="5" name="Нижний колонтитул 4"/>
          <p:cNvSpPr>
            <a:spLocks noGrp="1"/>
          </p:cNvSpPr>
          <p:nvPr>
            <p:ph type="ftr" sz="quarter" idx="3"/>
          </p:nvPr>
        </p:nvSpPr>
        <p:spPr>
          <a:xfrm>
            <a:off x="3883054" y="6328678"/>
            <a:ext cx="4425892" cy="365125"/>
          </a:xfrm>
          <a:prstGeom prst="rect">
            <a:avLst/>
          </a:prstGeom>
        </p:spPr>
        <p:txBody>
          <a:bodyPr vert="horz" lIns="91440" tIns="45720" rIns="91440" bIns="45720" rtlCol="0" anchor="ctr"/>
          <a:lstStyle>
            <a:lvl1pPr algn="ctr">
              <a:defRPr sz="1400">
                <a:solidFill>
                  <a:schemeClr val="tx1">
                    <a:tint val="75000"/>
                  </a:schemeClr>
                </a:solidFill>
              </a:defRPr>
            </a:lvl1pPr>
          </a:lstStyle>
          <a:p>
            <a:r>
              <a:rPr lang="en-US" dirty="0" smtClean="0"/>
              <a:t>ENSAR2 workshop: GEANT4 in nuclear physics, 24-26 April, Madrid</a:t>
            </a:r>
            <a:endParaRPr lang="ru-RU" dirty="0"/>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129E65-4B9F-41C6-8025-A538BFE092D7}" type="slidenum">
              <a:rPr lang="ru-RU" smtClean="0"/>
              <a:t>‹#›</a:t>
            </a:fld>
            <a:endParaRPr lang="ru-RU"/>
          </a:p>
        </p:txBody>
      </p:sp>
    </p:spTree>
    <p:extLst>
      <p:ext uri="{BB962C8B-B14F-4D97-AF65-F5344CB8AC3E}">
        <p14:creationId xmlns:p14="http://schemas.microsoft.com/office/powerpoint/2010/main" val="2726161538"/>
      </p:ext>
    </p:extLst>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 id="2147483762" r:id="rId12"/>
    <p:sldLayoutId id="2147483763" r:id="rId13"/>
  </p:sldLayoutIdLst>
  <p:timing>
    <p:tnLst>
      <p:par>
        <p:cTn id="1" dur="indefinite" restart="never" nodeType="tmRoot"/>
      </p:par>
    </p:tnLst>
  </p:timing>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0.png"/><Relationship Id="rId1" Type="http://schemas.openxmlformats.org/officeDocument/2006/relationships/slideLayout" Target="../slideLayouts/slideLayout6.xml"/><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hyperlink" Target="https://github.com/ExpertRootGroup/er/blob/dev/docs/_images/BeamDet/beamdetcad.png" TargetMode="External"/><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microsoft.com/office/2007/relationships/hdphoto" Target="../media/hdphoto1.wdp"/><Relationship Id="rId5" Type="http://schemas.openxmlformats.org/officeDocument/2006/relationships/image" Target="../media/image21.png"/><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6" Type="http://schemas.openxmlformats.org/officeDocument/2006/relationships/image" Target="../media/image33.png"/><Relationship Id="rId18" Type="http://schemas.openxmlformats.org/officeDocument/2006/relationships/image" Target="../media/image190.png"/><Relationship Id="rId21" Type="http://schemas.openxmlformats.org/officeDocument/2006/relationships/image" Target="../media/image240.png"/><Relationship Id="rId25" Type="http://schemas.openxmlformats.org/officeDocument/2006/relationships/image" Target="../media/image32.png"/><Relationship Id="rId17" Type="http://schemas.openxmlformats.org/officeDocument/2006/relationships/image" Target="../media/image180.png"/><Relationship Id="rId2" Type="http://schemas.openxmlformats.org/officeDocument/2006/relationships/notesSlide" Target="../notesSlides/notesSlide6.xml"/><Relationship Id="rId20" Type="http://schemas.openxmlformats.org/officeDocument/2006/relationships/image" Target="../media/image210.png"/><Relationship Id="rId1" Type="http://schemas.openxmlformats.org/officeDocument/2006/relationships/slideLayout" Target="../slideLayouts/slideLayout6.xml"/><Relationship Id="rId24" Type="http://schemas.openxmlformats.org/officeDocument/2006/relationships/image" Target="../media/image31.png"/><Relationship Id="rId23" Type="http://schemas.openxmlformats.org/officeDocument/2006/relationships/image" Target="../media/image30.png"/><Relationship Id="rId28" Type="http://schemas.openxmlformats.org/officeDocument/2006/relationships/image" Target="../media/image12.png"/><Relationship Id="rId19" Type="http://schemas.openxmlformats.org/officeDocument/2006/relationships/image" Target="../media/image200.png"/><Relationship Id="rId22" Type="http://schemas.openxmlformats.org/officeDocument/2006/relationships/image" Target="../media/image10.png"/><Relationship Id="rId27"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09604" y="2132723"/>
            <a:ext cx="10719857" cy="1389415"/>
          </a:xfrm>
        </p:spPr>
        <p:txBody>
          <a:bodyPr>
            <a:noAutofit/>
          </a:bodyPr>
          <a:lstStyle/>
          <a:p>
            <a:r>
              <a:rPr lang="en-US" sz="3600" dirty="0" err="1"/>
              <a:t>ExpertRoot</a:t>
            </a:r>
            <a:r>
              <a:rPr lang="en-US" sz="3600" dirty="0"/>
              <a:t>. A GEANT4 and </a:t>
            </a:r>
            <a:r>
              <a:rPr lang="en-US" sz="3600" dirty="0" err="1"/>
              <a:t>FairRoot</a:t>
            </a:r>
            <a:r>
              <a:rPr lang="en-US" sz="3600" dirty="0"/>
              <a:t> based </a:t>
            </a:r>
            <a:r>
              <a:rPr lang="en-US" sz="3600" dirty="0" err="1"/>
              <a:t>Sim</a:t>
            </a:r>
            <a:r>
              <a:rPr lang="en-US" sz="3600" dirty="0"/>
              <a:t> and </a:t>
            </a:r>
            <a:r>
              <a:rPr lang="en-US" sz="3600" dirty="0" err="1"/>
              <a:t>Reco</a:t>
            </a:r>
            <a:r>
              <a:rPr lang="en-US" sz="3600" dirty="0"/>
              <a:t> framework for experiments at ACCULINNA2 and </a:t>
            </a:r>
            <a:r>
              <a:rPr lang="en-US" sz="3600" dirty="0" err="1"/>
              <a:t>SuperFRS</a:t>
            </a:r>
            <a:r>
              <a:rPr lang="en-US" sz="3600" dirty="0"/>
              <a:t> facilities</a:t>
            </a:r>
            <a:endParaRPr lang="ru-RU" sz="3600" dirty="0"/>
          </a:p>
        </p:txBody>
      </p:sp>
      <p:sp>
        <p:nvSpPr>
          <p:cNvPr id="3" name="Подзаголовок 2"/>
          <p:cNvSpPr>
            <a:spLocks noGrp="1"/>
          </p:cNvSpPr>
          <p:nvPr>
            <p:ph type="subTitle" idx="1"/>
          </p:nvPr>
        </p:nvSpPr>
        <p:spPr>
          <a:xfrm>
            <a:off x="198613" y="3980215"/>
            <a:ext cx="11695288" cy="2048051"/>
          </a:xfrm>
        </p:spPr>
        <p:txBody>
          <a:bodyPr>
            <a:normAutofit/>
          </a:bodyPr>
          <a:lstStyle/>
          <a:p>
            <a:pPr algn="l"/>
            <a:r>
              <a:rPr lang="en-US" sz="2000" dirty="0"/>
              <a:t>Mikhail Kozlov</a:t>
            </a:r>
            <a:r>
              <a:rPr lang="en-US" sz="2000" baseline="30000" dirty="0"/>
              <a:t>1,</a:t>
            </a:r>
            <a:r>
              <a:rPr lang="ru-RU" sz="2000" baseline="30000" dirty="0"/>
              <a:t>5</a:t>
            </a:r>
            <a:r>
              <a:rPr lang="en-US" sz="2000" dirty="0"/>
              <a:t>; Sergey Belogurov</a:t>
            </a:r>
            <a:r>
              <a:rPr lang="en-US" sz="2000" baseline="30000" dirty="0"/>
              <a:t>1,2</a:t>
            </a:r>
            <a:r>
              <a:rPr lang="en-US" sz="2000" dirty="0"/>
              <a:t>; </a:t>
            </a:r>
            <a:r>
              <a:rPr lang="en-US" sz="2000" dirty="0" err="1"/>
              <a:t>Vratislav</a:t>
            </a:r>
            <a:r>
              <a:rPr lang="en-US" sz="2000" dirty="0"/>
              <a:t> Chudoba</a:t>
            </a:r>
            <a:r>
              <a:rPr lang="en-US" sz="2000" baseline="30000" dirty="0"/>
              <a:t>1,3</a:t>
            </a:r>
            <a:r>
              <a:rPr lang="en-US" sz="2000" dirty="0"/>
              <a:t>; Andrey Fomichev</a:t>
            </a:r>
            <a:r>
              <a:rPr lang="en-US" sz="2000" baseline="30000" dirty="0"/>
              <a:t>1</a:t>
            </a:r>
            <a:r>
              <a:rPr lang="en-US" sz="2000" dirty="0"/>
              <a:t>; Elvira Gazeeva</a:t>
            </a:r>
            <a:r>
              <a:rPr lang="en-US" sz="2000" baseline="30000" dirty="0"/>
              <a:t>1</a:t>
            </a:r>
            <a:r>
              <a:rPr lang="en-US" sz="2000" dirty="0"/>
              <a:t>; Alexander   Gorshkov</a:t>
            </a:r>
            <a:r>
              <a:rPr lang="en-US" sz="2000" baseline="30000" dirty="0"/>
              <a:t>1</a:t>
            </a:r>
            <a:r>
              <a:rPr lang="en-US" sz="2000" dirty="0"/>
              <a:t>;   Sergey Krupko</a:t>
            </a:r>
            <a:r>
              <a:rPr lang="en-US" sz="2000" baseline="30000" dirty="0"/>
              <a:t>1</a:t>
            </a:r>
            <a:r>
              <a:rPr lang="en-US" sz="2000" dirty="0"/>
              <a:t>;   </a:t>
            </a:r>
            <a:r>
              <a:rPr lang="en-US" sz="2000" dirty="0" err="1"/>
              <a:t>Bakytbek</a:t>
            </a:r>
            <a:r>
              <a:rPr lang="en-US" sz="2000" dirty="0"/>
              <a:t> Mauey</a:t>
            </a:r>
            <a:r>
              <a:rPr lang="en-US" sz="2000" baseline="30000" dirty="0"/>
              <a:t>1</a:t>
            </a:r>
            <a:r>
              <a:rPr lang="en-US" sz="2000" dirty="0"/>
              <a:t>;   Ivan Muzalevskiy</a:t>
            </a:r>
            <a:r>
              <a:rPr lang="en-US" sz="2000" baseline="30000" dirty="0"/>
              <a:t>1,3</a:t>
            </a:r>
            <a:r>
              <a:rPr lang="en-US" sz="2000" dirty="0"/>
              <a:t>;   </a:t>
            </a:r>
            <a:r>
              <a:rPr lang="en-US" sz="2000" dirty="0" err="1"/>
              <a:t>Egor</a:t>
            </a:r>
            <a:r>
              <a:rPr lang="en-US" sz="2000" dirty="0"/>
              <a:t> Ovcharenko</a:t>
            </a:r>
            <a:r>
              <a:rPr lang="en-US" sz="2000" baseline="30000" dirty="0"/>
              <a:t>1,4</a:t>
            </a:r>
            <a:r>
              <a:rPr lang="en-US" sz="2000" dirty="0"/>
              <a:t>;  </a:t>
            </a:r>
            <a:r>
              <a:rPr lang="en-US" sz="2000" dirty="0" err="1"/>
              <a:t>Anh</a:t>
            </a:r>
            <a:r>
              <a:rPr lang="en-US" sz="2000" dirty="0"/>
              <a:t> Mai Quyn</a:t>
            </a:r>
            <a:r>
              <a:rPr lang="en-US" sz="2000" baseline="30000" dirty="0"/>
              <a:t>1</a:t>
            </a:r>
            <a:r>
              <a:rPr lang="en-US" sz="2000" dirty="0"/>
              <a:t>; </a:t>
            </a:r>
            <a:r>
              <a:rPr lang="en-US" sz="2000" dirty="0" err="1"/>
              <a:t>Ilyas</a:t>
            </a:r>
            <a:r>
              <a:rPr lang="en-US" sz="2000" dirty="0"/>
              <a:t> Saityshev</a:t>
            </a:r>
            <a:r>
              <a:rPr lang="en-US" sz="2000" baseline="30000" dirty="0"/>
              <a:t>1</a:t>
            </a:r>
            <a:r>
              <a:rPr lang="en-US" sz="2000" dirty="0"/>
              <a:t>; </a:t>
            </a:r>
            <a:r>
              <a:rPr lang="en-US" sz="2000" dirty="0" err="1"/>
              <a:t>Vitaliy</a:t>
            </a:r>
            <a:r>
              <a:rPr lang="en-US" sz="2000" dirty="0"/>
              <a:t> Schetinin</a:t>
            </a:r>
            <a:r>
              <a:rPr lang="en-US" sz="2000" baseline="30000" dirty="0"/>
              <a:t>1,5</a:t>
            </a:r>
            <a:r>
              <a:rPr lang="en-US" sz="2000" dirty="0"/>
              <a:t> </a:t>
            </a:r>
          </a:p>
          <a:p>
            <a:pPr algn="l"/>
            <a:endParaRPr lang="en-US" sz="2000" dirty="0"/>
          </a:p>
          <a:p>
            <a:pPr algn="l"/>
            <a:r>
              <a:rPr lang="en-US" sz="2000" dirty="0"/>
              <a:t>1 - JINR, </a:t>
            </a:r>
            <a:r>
              <a:rPr lang="en-US" sz="2000" dirty="0" err="1"/>
              <a:t>Dubna</a:t>
            </a:r>
            <a:r>
              <a:rPr lang="en-US" sz="2000" dirty="0"/>
              <a:t>; 2 - NRNU </a:t>
            </a:r>
            <a:r>
              <a:rPr lang="en-US" sz="2000" dirty="0" err="1"/>
              <a:t>MEPhI</a:t>
            </a:r>
            <a:r>
              <a:rPr lang="en-US" sz="2000" dirty="0"/>
              <a:t>, Moscow; 3- Silesian University, </a:t>
            </a:r>
            <a:r>
              <a:rPr lang="en-US" sz="2000" dirty="0" err="1"/>
              <a:t>Opava</a:t>
            </a:r>
            <a:r>
              <a:rPr lang="en-US" sz="2000" dirty="0"/>
              <a:t>; 4-  Uni. Giessen;  5 - BMSTU, Moscow</a:t>
            </a:r>
            <a:endParaRPr lang="ru-RU" sz="2000" dirty="0"/>
          </a:p>
        </p:txBody>
      </p:sp>
      <p:pic>
        <p:nvPicPr>
          <p:cNvPr id="1026" name="Picture 2" descr="Image result for fln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71381" y="3"/>
            <a:ext cx="2422524" cy="19753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308752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0"/>
            <a:ext cx="10515600" cy="1325563"/>
          </a:xfrm>
        </p:spPr>
        <p:txBody>
          <a:bodyPr/>
          <a:lstStyle/>
          <a:p>
            <a:pPr algn="ctr"/>
            <a:r>
              <a:rPr lang="en-US" b="1" dirty="0" smtClean="0"/>
              <a:t>User defined interactions architecture</a:t>
            </a:r>
            <a:endParaRPr lang="ru-RU" b="1" dirty="0"/>
          </a:p>
        </p:txBody>
      </p:sp>
      <p:sp>
        <p:nvSpPr>
          <p:cNvPr id="4" name="Номер слайда 3"/>
          <p:cNvSpPr>
            <a:spLocks noGrp="1"/>
          </p:cNvSpPr>
          <p:nvPr>
            <p:ph type="sldNum" sz="quarter" idx="12"/>
          </p:nvPr>
        </p:nvSpPr>
        <p:spPr/>
        <p:txBody>
          <a:bodyPr/>
          <a:lstStyle/>
          <a:p>
            <a:fld id="{549C60E3-BDA2-4B16-B24A-0DB2D1033EC5}" type="slidenum">
              <a:rPr lang="ru-RU" smtClean="0"/>
              <a:t>10</a:t>
            </a:fld>
            <a:endParaRPr lang="ru-RU"/>
          </a:p>
        </p:txBody>
      </p:sp>
      <p:pic>
        <p:nvPicPr>
          <p:cNvPr id="6" name="Рисунок 5"/>
          <p:cNvPicPr>
            <a:picLocks noChangeAspect="1"/>
          </p:cNvPicPr>
          <p:nvPr/>
        </p:nvPicPr>
        <p:blipFill>
          <a:blip r:embed="rId2"/>
          <a:stretch>
            <a:fillRect/>
          </a:stretch>
        </p:blipFill>
        <p:spPr>
          <a:xfrm>
            <a:off x="1797054" y="1365903"/>
            <a:ext cx="8597900" cy="4990448"/>
          </a:xfrm>
          <a:prstGeom prst="rect">
            <a:avLst/>
          </a:prstGeom>
        </p:spPr>
      </p:pic>
      <p:sp>
        <p:nvSpPr>
          <p:cNvPr id="3" name="Нижний колонтитул 2"/>
          <p:cNvSpPr>
            <a:spLocks noGrp="1"/>
          </p:cNvSpPr>
          <p:nvPr>
            <p:ph type="ftr" sz="quarter" idx="11"/>
          </p:nvPr>
        </p:nvSpPr>
        <p:spPr>
          <a:xfrm>
            <a:off x="4027714" y="6356350"/>
            <a:ext cx="4408714" cy="365125"/>
          </a:xfrm>
        </p:spPr>
        <p:txBody>
          <a:bodyPr/>
          <a:lstStyle/>
          <a:p>
            <a:r>
              <a:rPr lang="en-US" dirty="0" smtClean="0"/>
              <a:t>ENSAR2 workshop: GEANT4 in nuclear physics, 24-26 April, Madrid</a:t>
            </a:r>
            <a:endParaRPr lang="ru-RU" dirty="0"/>
          </a:p>
        </p:txBody>
      </p:sp>
      <p:cxnSp>
        <p:nvCxnSpPr>
          <p:cNvPr id="7" name="Прямая соединительная линия 6"/>
          <p:cNvCxnSpPr/>
          <p:nvPr/>
        </p:nvCxnSpPr>
        <p:spPr>
          <a:xfrm flipV="1">
            <a:off x="0" y="1004031"/>
            <a:ext cx="12192000" cy="10886"/>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131364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3872"/>
            <a:ext cx="10515600" cy="1325563"/>
          </a:xfrm>
        </p:spPr>
        <p:txBody>
          <a:bodyPr/>
          <a:lstStyle/>
          <a:p>
            <a:pPr algn="ctr"/>
            <a:r>
              <a:rPr lang="en-US" b="1" dirty="0" smtClean="0"/>
              <a:t>An interaction on the target</a:t>
            </a:r>
            <a:endParaRPr lang="ru-RU" b="1" dirty="0"/>
          </a:p>
        </p:txBody>
      </p:sp>
      <p:sp>
        <p:nvSpPr>
          <p:cNvPr id="3" name="Номер слайда 2"/>
          <p:cNvSpPr>
            <a:spLocks noGrp="1"/>
          </p:cNvSpPr>
          <p:nvPr>
            <p:ph type="sldNum" sz="quarter" idx="12"/>
          </p:nvPr>
        </p:nvSpPr>
        <p:spPr/>
        <p:txBody>
          <a:bodyPr/>
          <a:lstStyle/>
          <a:p>
            <a:fld id="{549C60E3-BDA2-4B16-B24A-0DB2D1033EC5}" type="slidenum">
              <a:rPr lang="ru-RU" smtClean="0"/>
              <a:t>11</a:t>
            </a:fld>
            <a:endParaRPr lang="ru-RU"/>
          </a:p>
        </p:txBody>
      </p:sp>
      <mc:AlternateContent xmlns:mc="http://schemas.openxmlformats.org/markup-compatibility/2006" xmlns:a14="http://schemas.microsoft.com/office/drawing/2010/main">
        <mc:Choice Requires="a14">
          <p:sp>
            <p:nvSpPr>
              <p:cNvPr id="5" name="TextBox 4"/>
              <p:cNvSpPr txBox="1"/>
              <p:nvPr/>
            </p:nvSpPr>
            <p:spPr>
              <a:xfrm>
                <a:off x="776862" y="5236831"/>
                <a:ext cx="9610532" cy="2154436"/>
              </a:xfrm>
              <a:prstGeom prst="rect">
                <a:avLst/>
              </a:prstGeom>
              <a:noFill/>
            </p:spPr>
            <p:txBody>
              <a:bodyPr wrap="square" rtlCol="0">
                <a:spAutoFit/>
              </a:bodyPr>
              <a:lstStyle/>
              <a:p>
                <a:pPr marL="285744" indent="-285744">
                  <a:buFont typeface="Arial" panose="020B0604020202020204" pitchFamily="34" charset="0"/>
                  <a:buChar char="•"/>
                </a:pPr>
                <a:r>
                  <a:rPr lang="en-US" sz="2000" dirty="0"/>
                  <a:t>Calculation of the material thickness among the trajectory length </a:t>
                </a:r>
                <a14:m>
                  <m:oMath xmlns:m="http://schemas.openxmlformats.org/officeDocument/2006/math">
                    <m:r>
                      <a:rPr lang="en-US" sz="2000" i="1">
                        <a:latin typeface="Cambria Math" panose="02040503050406030204" pitchFamily="18" charset="0"/>
                      </a:rPr>
                      <m:t>𝑙</m:t>
                    </m:r>
                  </m:oMath>
                </a14:m>
                <a:r>
                  <a:rPr lang="en-US" sz="2000" dirty="0"/>
                  <a:t>;</a:t>
                </a:r>
              </a:p>
              <a:p>
                <a:pPr marL="285744" indent="-285744">
                  <a:buFont typeface="Arial" panose="020B0604020202020204" pitchFamily="34" charset="0"/>
                  <a:buChar char="•"/>
                </a:pPr>
                <a:r>
                  <a:rPr lang="en-US" sz="2000" dirty="0"/>
                  <a:t>Normalization of the probability relatively to maximal material thickness on the particle path;</a:t>
                </a:r>
              </a:p>
              <a:p>
                <a:pPr marL="285744" indent="-285744">
                  <a:buFont typeface="Arial" panose="020B0604020202020204" pitchFamily="34" charset="0"/>
                  <a:buChar char="•"/>
                </a:pPr>
                <a:r>
                  <a:rPr lang="en-US" sz="2000" dirty="0"/>
                  <a:t>Exponential distribution on the interval</a:t>
                </a:r>
                <a:r>
                  <a:rPr lang="ru-RU" sz="2000" dirty="0"/>
                  <a:t> </a:t>
                </a:r>
                <a14:m>
                  <m:oMath xmlns:m="http://schemas.openxmlformats.org/officeDocument/2006/math">
                    <m:d>
                      <m:dPr>
                        <m:begChr m:val="["/>
                        <m:endChr m:val="]"/>
                        <m:ctrlPr>
                          <a:rPr lang="en-US" sz="2000" i="1">
                            <a:latin typeface="Cambria Math" panose="02040503050406030204" pitchFamily="18" charset="0"/>
                          </a:rPr>
                        </m:ctrlPr>
                      </m:dPr>
                      <m:e>
                        <m:r>
                          <a:rPr lang="en-US" sz="2000" i="1">
                            <a:latin typeface="Cambria Math" panose="02040503050406030204" pitchFamily="18" charset="0"/>
                          </a:rPr>
                          <m:t>0;</m:t>
                        </m:r>
                        <m:r>
                          <a:rPr lang="en-US" sz="2000" i="1">
                            <a:latin typeface="Cambria Math" panose="02040503050406030204" pitchFamily="18" charset="0"/>
                          </a:rPr>
                          <m:t>𝑙</m:t>
                        </m:r>
                      </m:e>
                    </m:d>
                    <m:r>
                      <a:rPr lang="en-US" sz="2000">
                        <a:latin typeface="Cambria Math" panose="02040503050406030204" pitchFamily="18" charset="0"/>
                      </a:rPr>
                      <m:t>.</m:t>
                    </m:r>
                  </m:oMath>
                </a14:m>
                <a:endParaRPr lang="en-US" sz="2000" dirty="0"/>
              </a:p>
              <a:p>
                <a:pPr marL="285744" indent="-285744">
                  <a:buFont typeface="Arial" panose="020B0604020202020204" pitchFamily="34" charset="0"/>
                  <a:buChar char="•"/>
                </a:pPr>
                <a:endParaRPr lang="en-US" dirty="0"/>
              </a:p>
              <a:p>
                <a:pPr marL="285744" indent="-285744">
                  <a:buFont typeface="Arial" panose="020B0604020202020204" pitchFamily="34" charset="0"/>
                  <a:buChar char="•"/>
                </a:pPr>
                <a:endParaRPr lang="ru-RU" dirty="0"/>
              </a:p>
              <a:p>
                <a:endParaRPr lang="ru-RU" dirty="0"/>
              </a:p>
            </p:txBody>
          </p:sp>
        </mc:Choice>
        <mc:Fallback xmlns="">
          <p:sp>
            <p:nvSpPr>
              <p:cNvPr id="5" name="TextBox 4"/>
              <p:cNvSpPr txBox="1">
                <a:spLocks noRot="1" noChangeAspect="1" noMove="1" noResize="1" noEditPoints="1" noAdjustHandles="1" noChangeArrowheads="1" noChangeShapeType="1" noTextEdit="1"/>
              </p:cNvSpPr>
              <p:nvPr/>
            </p:nvSpPr>
            <p:spPr>
              <a:xfrm>
                <a:off x="776858" y="5236831"/>
                <a:ext cx="9610532" cy="2154436"/>
              </a:xfrm>
              <a:prstGeom prst="rect">
                <a:avLst/>
              </a:prstGeom>
              <a:blipFill rotWithShape="0">
                <a:blip r:embed="rId2"/>
                <a:stretch>
                  <a:fillRect l="-571" t="-1416"/>
                </a:stretch>
              </a:blipFill>
            </p:spPr>
            <p:txBody>
              <a:bodyPr/>
              <a:lstStyle/>
              <a:p>
                <a:r>
                  <a:rPr lang="ru-RU">
                    <a:noFill/>
                  </a:rPr>
                  <a:t> </a:t>
                </a:r>
              </a:p>
            </p:txBody>
          </p:sp>
        </mc:Fallback>
      </mc:AlternateContent>
      <p:sp>
        <p:nvSpPr>
          <p:cNvPr id="6" name="TextBox 5"/>
          <p:cNvSpPr txBox="1"/>
          <p:nvPr/>
        </p:nvSpPr>
        <p:spPr>
          <a:xfrm>
            <a:off x="7171769" y="365125"/>
            <a:ext cx="184731" cy="369332"/>
          </a:xfrm>
          <a:prstGeom prst="rect">
            <a:avLst/>
          </a:prstGeom>
          <a:noFill/>
        </p:spPr>
        <p:txBody>
          <a:bodyPr wrap="none" rtlCol="0">
            <a:spAutoFit/>
          </a:bodyPr>
          <a:lstStyle/>
          <a:p>
            <a:endParaRPr lang="ru-RU" dirty="0"/>
          </a:p>
        </p:txBody>
      </p:sp>
      <p:pic>
        <p:nvPicPr>
          <p:cNvPr id="7" name="Рисунок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57364" y="1454337"/>
            <a:ext cx="5298141" cy="3433804"/>
          </a:xfrm>
          <a:prstGeom prst="rect">
            <a:avLst/>
          </a:prstGeom>
        </p:spPr>
      </p:pic>
      <p:pic>
        <p:nvPicPr>
          <p:cNvPr id="8" name="Рисунок 7"/>
          <p:cNvPicPr>
            <a:picLocks noChangeAspect="1"/>
          </p:cNvPicPr>
          <p:nvPr/>
        </p:nvPicPr>
        <p:blipFill rotWithShape="1">
          <a:blip r:embed="rId4">
            <a:extLst>
              <a:ext uri="{28A0092B-C50C-407E-A947-70E740481C1C}">
                <a14:useLocalDpi xmlns:a14="http://schemas.microsoft.com/office/drawing/2010/main" val="0"/>
              </a:ext>
            </a:extLst>
          </a:blip>
          <a:srcRect l="1175" t="1536" r="2430"/>
          <a:stretch/>
        </p:blipFill>
        <p:spPr>
          <a:xfrm>
            <a:off x="465667" y="1507070"/>
            <a:ext cx="5562600" cy="3381071"/>
          </a:xfrm>
          <a:prstGeom prst="rect">
            <a:avLst/>
          </a:prstGeom>
        </p:spPr>
      </p:pic>
      <p:sp>
        <p:nvSpPr>
          <p:cNvPr id="4" name="Нижний колонтитул 3"/>
          <p:cNvSpPr>
            <a:spLocks noGrp="1"/>
          </p:cNvSpPr>
          <p:nvPr>
            <p:ph type="ftr" sz="quarter" idx="11"/>
          </p:nvPr>
        </p:nvSpPr>
        <p:spPr>
          <a:xfrm>
            <a:off x="4014907" y="6502854"/>
            <a:ext cx="4484914" cy="365125"/>
          </a:xfrm>
        </p:spPr>
        <p:txBody>
          <a:bodyPr/>
          <a:lstStyle/>
          <a:p>
            <a:r>
              <a:rPr lang="en-US" dirty="0" smtClean="0"/>
              <a:t>ENSAR2 workshop: GEANT4 in nuclear physics, 24-26 April, Madrid</a:t>
            </a:r>
            <a:endParaRPr lang="ru-RU" dirty="0"/>
          </a:p>
        </p:txBody>
      </p:sp>
      <p:cxnSp>
        <p:nvCxnSpPr>
          <p:cNvPr id="9" name="Прямая соединительная линия 8"/>
          <p:cNvCxnSpPr/>
          <p:nvPr/>
        </p:nvCxnSpPr>
        <p:spPr>
          <a:xfrm flipV="1">
            <a:off x="0" y="1004031"/>
            <a:ext cx="12192000" cy="10886"/>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54102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
            <a:ext cx="10515600" cy="1325563"/>
          </a:xfrm>
        </p:spPr>
        <p:txBody>
          <a:bodyPr/>
          <a:lstStyle/>
          <a:p>
            <a:pPr algn="ctr"/>
            <a:r>
              <a:rPr lang="en-US" b="1" dirty="0" smtClean="0"/>
              <a:t>Work with process stack example</a:t>
            </a:r>
            <a:endParaRPr lang="ru-RU" b="1" dirty="0"/>
          </a:p>
        </p:txBody>
      </p:sp>
      <p:sp>
        <p:nvSpPr>
          <p:cNvPr id="6" name="Номер слайда 5"/>
          <p:cNvSpPr>
            <a:spLocks noGrp="1"/>
          </p:cNvSpPr>
          <p:nvPr>
            <p:ph type="sldNum" sz="quarter" idx="12"/>
          </p:nvPr>
        </p:nvSpPr>
        <p:spPr/>
        <p:txBody>
          <a:bodyPr/>
          <a:lstStyle/>
          <a:p>
            <a:fld id="{549C60E3-BDA2-4B16-B24A-0DB2D1033EC5}" type="slidenum">
              <a:rPr lang="ru-RU" smtClean="0"/>
              <a:t>12</a:t>
            </a:fld>
            <a:endParaRPr lang="ru-RU"/>
          </a:p>
        </p:txBody>
      </p:sp>
      <mc:AlternateContent xmlns:mc="http://schemas.openxmlformats.org/markup-compatibility/2006" xmlns:a14="http://schemas.microsoft.com/office/drawing/2010/main">
        <mc:Choice Requires="a14">
          <p:sp>
            <p:nvSpPr>
              <p:cNvPr id="3" name="Прямоугольник 2"/>
              <p:cNvSpPr/>
              <p:nvPr/>
            </p:nvSpPr>
            <p:spPr>
              <a:xfrm>
                <a:off x="480858" y="1665051"/>
                <a:ext cx="5705793" cy="783291"/>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algn="ctr"/>
                <a14:m>
                  <m:oMath xmlns:m="http://schemas.openxmlformats.org/officeDocument/2006/math">
                    <m:sPre>
                      <m:sPrePr>
                        <m:ctrlPr>
                          <a:rPr lang="ru-RU" sz="2000" i="1">
                            <a:solidFill>
                              <a:schemeClr val="tx1"/>
                            </a:solidFill>
                            <a:latin typeface="Cambria Math" panose="02040503050406030204" pitchFamily="18" charset="0"/>
                            <a:cs typeface="Times New Roman" panose="02020603050405020304" pitchFamily="18" charset="0"/>
                          </a:rPr>
                        </m:ctrlPr>
                      </m:sPrePr>
                      <m:sub/>
                      <m:sup>
                        <m:r>
                          <a:rPr lang="ru-RU" sz="2000" i="1">
                            <a:solidFill>
                              <a:schemeClr val="tx1"/>
                            </a:solidFill>
                            <a:latin typeface="Cambria Math" panose="02040503050406030204" pitchFamily="18" charset="0"/>
                            <a:ea typeface="Calibri" panose="020F0502020204030204" pitchFamily="34" charset="0"/>
                            <a:cs typeface="Times New Roman" panose="02020603050405020304" pitchFamily="18" charset="0"/>
                          </a:rPr>
                          <m:t>6</m:t>
                        </m:r>
                      </m:sup>
                      <m:e>
                        <m:r>
                          <a:rPr lang="en-US" sz="2000" i="1">
                            <a:solidFill>
                              <a:schemeClr val="tx1"/>
                            </a:solidFill>
                            <a:latin typeface="Cambria Math" panose="02040503050406030204" pitchFamily="18" charset="0"/>
                            <a:ea typeface="Calibri" panose="020F0502020204030204" pitchFamily="34" charset="0"/>
                            <a:cs typeface="Times New Roman" panose="02020603050405020304" pitchFamily="18" charset="0"/>
                          </a:rPr>
                          <m:t>𝐻𝑒</m:t>
                        </m:r>
                      </m:e>
                    </m:sPre>
                  </m:oMath>
                </a14:m>
                <a:r>
                  <a:rPr lang="ru-RU" sz="2000" dirty="0">
                    <a:solidFill>
                      <a:schemeClr val="tx1"/>
                    </a:solidFill>
                    <a:ea typeface="Calibri" panose="020F0502020204030204" pitchFamily="34" charset="0"/>
                  </a:rPr>
                  <a:t>  +  </a:t>
                </a:r>
                <a14:m>
                  <m:oMath xmlns:m="http://schemas.openxmlformats.org/officeDocument/2006/math">
                    <m:sPre>
                      <m:sPrePr>
                        <m:ctrlPr>
                          <a:rPr lang="ru-RU" sz="2000" i="1">
                            <a:solidFill>
                              <a:schemeClr val="tx1"/>
                            </a:solidFill>
                            <a:latin typeface="Cambria Math" panose="02040503050406030204" pitchFamily="18" charset="0"/>
                            <a:cs typeface="Times New Roman" panose="02020603050405020304" pitchFamily="18" charset="0"/>
                          </a:rPr>
                        </m:ctrlPr>
                      </m:sPrePr>
                      <m:sub/>
                      <m:sup>
                        <m:r>
                          <a:rPr lang="ru-RU" sz="2000" i="1">
                            <a:solidFill>
                              <a:schemeClr val="tx1"/>
                            </a:solidFill>
                            <a:latin typeface="Cambria Math" panose="02040503050406030204" pitchFamily="18" charset="0"/>
                            <a:ea typeface="Calibri" panose="020F0502020204030204" pitchFamily="34" charset="0"/>
                            <a:cs typeface="Times New Roman" panose="02020603050405020304" pitchFamily="18" charset="0"/>
                          </a:rPr>
                          <m:t>2</m:t>
                        </m:r>
                      </m:sup>
                      <m:e>
                        <m:r>
                          <a:rPr lang="en-US" sz="2000" i="1">
                            <a:solidFill>
                              <a:schemeClr val="tx1"/>
                            </a:solidFill>
                            <a:latin typeface="Cambria Math" panose="02040503050406030204" pitchFamily="18" charset="0"/>
                            <a:ea typeface="Calibri" panose="020F0502020204030204" pitchFamily="34" charset="0"/>
                            <a:cs typeface="Times New Roman" panose="02020603050405020304" pitchFamily="18" charset="0"/>
                          </a:rPr>
                          <m:t>𝐻</m:t>
                        </m:r>
                      </m:e>
                    </m:sPre>
                  </m:oMath>
                </a14:m>
                <a:r>
                  <a:rPr lang="ru-RU" sz="2000" dirty="0">
                    <a:solidFill>
                      <a:schemeClr val="tx1"/>
                    </a:solidFill>
                    <a:ea typeface="Calibri" panose="020F0502020204030204" pitchFamily="34" charset="0"/>
                  </a:rPr>
                  <a:t>→ </a:t>
                </a:r>
                <a14:m>
                  <m:oMath xmlns:m="http://schemas.openxmlformats.org/officeDocument/2006/math">
                    <m:sPre>
                      <m:sPrePr>
                        <m:ctrlPr>
                          <a:rPr lang="ru-RU" sz="2000" i="1">
                            <a:solidFill>
                              <a:schemeClr val="tx1"/>
                            </a:solidFill>
                            <a:latin typeface="Cambria Math" panose="02040503050406030204" pitchFamily="18" charset="0"/>
                            <a:cs typeface="Times New Roman" panose="02020603050405020304" pitchFamily="18" charset="0"/>
                          </a:rPr>
                        </m:ctrlPr>
                      </m:sPrePr>
                      <m:sub/>
                      <m:sup>
                        <m:r>
                          <a:rPr lang="ru-RU" sz="2000" i="1">
                            <a:solidFill>
                              <a:schemeClr val="tx1"/>
                            </a:solidFill>
                            <a:latin typeface="Cambria Math" panose="02040503050406030204" pitchFamily="18" charset="0"/>
                            <a:ea typeface="Calibri" panose="020F0502020204030204" pitchFamily="34" charset="0"/>
                            <a:cs typeface="Times New Roman" panose="02020603050405020304" pitchFamily="18" charset="0"/>
                          </a:rPr>
                          <m:t>3</m:t>
                        </m:r>
                      </m:sup>
                      <m:e>
                        <m:r>
                          <a:rPr lang="en-US" sz="2000" i="1">
                            <a:solidFill>
                              <a:schemeClr val="tx1"/>
                            </a:solidFill>
                            <a:latin typeface="Cambria Math" panose="02040503050406030204" pitchFamily="18" charset="0"/>
                            <a:ea typeface="Calibri" panose="020F0502020204030204" pitchFamily="34" charset="0"/>
                            <a:cs typeface="Times New Roman" panose="02020603050405020304" pitchFamily="18" charset="0"/>
                          </a:rPr>
                          <m:t>𝐻𝑒</m:t>
                        </m:r>
                      </m:e>
                    </m:sPre>
                    <m:r>
                      <a:rPr lang="ru-RU" sz="2000" i="1">
                        <a:solidFill>
                          <a:schemeClr val="tx1"/>
                        </a:solidFill>
                        <a:latin typeface="Cambria Math" panose="02040503050406030204" pitchFamily="18" charset="0"/>
                        <a:ea typeface="Calibri" panose="020F0502020204030204" pitchFamily="34" charset="0"/>
                        <a:cs typeface="Times New Roman" panose="02020603050405020304" pitchFamily="18" charset="0"/>
                      </a:rPr>
                      <m:t> </m:t>
                    </m:r>
                  </m:oMath>
                </a14:m>
                <a:r>
                  <a:rPr lang="ru-RU" sz="2000" dirty="0">
                    <a:solidFill>
                      <a:schemeClr val="tx1"/>
                    </a:solidFill>
                    <a:ea typeface="Calibri" panose="020F0502020204030204" pitchFamily="34" charset="0"/>
                  </a:rPr>
                  <a:t>+ </a:t>
                </a:r>
                <a14:m>
                  <m:oMath xmlns:m="http://schemas.openxmlformats.org/officeDocument/2006/math">
                    <m:sPre>
                      <m:sPrePr>
                        <m:ctrlPr>
                          <a:rPr lang="ru-RU" sz="2000" i="1">
                            <a:solidFill>
                              <a:schemeClr val="tx1"/>
                            </a:solidFill>
                            <a:latin typeface="Cambria Math" panose="02040503050406030204" pitchFamily="18" charset="0"/>
                            <a:cs typeface="Times New Roman" panose="02020603050405020304" pitchFamily="18" charset="0"/>
                          </a:rPr>
                        </m:ctrlPr>
                      </m:sPrePr>
                      <m:sub/>
                      <m:sup>
                        <m:r>
                          <a:rPr lang="ru-RU" sz="2000" i="1">
                            <a:solidFill>
                              <a:schemeClr val="tx1"/>
                            </a:solidFill>
                            <a:latin typeface="Cambria Math" panose="02040503050406030204" pitchFamily="18" charset="0"/>
                            <a:ea typeface="Calibri" panose="020F0502020204030204" pitchFamily="34" charset="0"/>
                            <a:cs typeface="Times New Roman" panose="02020603050405020304" pitchFamily="18" charset="0"/>
                          </a:rPr>
                          <m:t>5</m:t>
                        </m:r>
                      </m:sup>
                      <m:e>
                        <m:r>
                          <a:rPr lang="en-US" sz="2000" i="1">
                            <a:solidFill>
                              <a:schemeClr val="tx1"/>
                            </a:solidFill>
                            <a:latin typeface="Cambria Math" panose="02040503050406030204" pitchFamily="18" charset="0"/>
                            <a:ea typeface="Calibri" panose="020F0502020204030204" pitchFamily="34" charset="0"/>
                            <a:cs typeface="Times New Roman" panose="02020603050405020304" pitchFamily="18" charset="0"/>
                          </a:rPr>
                          <m:t>𝐻</m:t>
                        </m:r>
                      </m:e>
                    </m:sPre>
                  </m:oMath>
                </a14:m>
                <a:r>
                  <a:rPr lang="en-US" sz="2000" i="1" dirty="0">
                    <a:solidFill>
                      <a:schemeClr val="tx1"/>
                    </a:solidFill>
                    <a:latin typeface="Cambria Math" panose="02040503050406030204" pitchFamily="18" charset="0"/>
                    <a:cs typeface="Times New Roman" panose="02020603050405020304" pitchFamily="18" charset="0"/>
                  </a:rPr>
                  <a:t> - </a:t>
                </a:r>
                <a:r>
                  <a:rPr lang="en-US" sz="2000" dirty="0">
                    <a:solidFill>
                      <a:schemeClr val="tx1"/>
                    </a:solidFill>
                    <a:latin typeface="Cambria Math" panose="02040503050406030204" pitchFamily="18" charset="0"/>
                    <a:cs typeface="Times New Roman" panose="02020603050405020304" pitchFamily="18" charset="0"/>
                  </a:rPr>
                  <a:t>theoretical cross-section</a:t>
                </a:r>
                <a:endParaRPr lang="ru-RU" sz="2000" dirty="0">
                  <a:solidFill>
                    <a:schemeClr val="tx1"/>
                  </a:solidFill>
                  <a:latin typeface="Cambria Math" panose="02040503050406030204" pitchFamily="18" charset="0"/>
                  <a:cs typeface="Times New Roman" panose="02020603050405020304" pitchFamily="18" charset="0"/>
                </a:endParaRPr>
              </a:p>
              <a:p>
                <a:pPr algn="ctr"/>
                <a14:m>
                  <m:oMath xmlns:m="http://schemas.openxmlformats.org/officeDocument/2006/math">
                    <m:sPre>
                      <m:sPrePr>
                        <m:ctrlPr>
                          <a:rPr lang="ru-RU" sz="2000" i="1">
                            <a:solidFill>
                              <a:schemeClr val="tx1"/>
                            </a:solidFill>
                            <a:latin typeface="Cambria Math" panose="02040503050406030204" pitchFamily="18" charset="0"/>
                            <a:cs typeface="Times New Roman" panose="02020603050405020304" pitchFamily="18" charset="0"/>
                          </a:rPr>
                        </m:ctrlPr>
                      </m:sPrePr>
                      <m:sub/>
                      <m:sup>
                        <m:r>
                          <a:rPr lang="ru-RU" sz="2000" i="1">
                            <a:solidFill>
                              <a:schemeClr val="tx1"/>
                            </a:solidFill>
                            <a:latin typeface="Cambria Math" panose="02040503050406030204" pitchFamily="18" charset="0"/>
                            <a:ea typeface="Calibri" panose="020F0502020204030204" pitchFamily="34" charset="0"/>
                            <a:cs typeface="Times New Roman" panose="02020603050405020304" pitchFamily="18" charset="0"/>
                          </a:rPr>
                          <m:t>5</m:t>
                        </m:r>
                      </m:sup>
                      <m:e>
                        <m:r>
                          <a:rPr lang="en-US" sz="2000" i="1">
                            <a:solidFill>
                              <a:schemeClr val="tx1"/>
                            </a:solidFill>
                            <a:latin typeface="Cambria Math" panose="02040503050406030204" pitchFamily="18" charset="0"/>
                            <a:ea typeface="Calibri" panose="020F0502020204030204" pitchFamily="34" charset="0"/>
                            <a:cs typeface="Times New Roman" panose="02020603050405020304" pitchFamily="18" charset="0"/>
                          </a:rPr>
                          <m:t>𝐻</m:t>
                        </m:r>
                      </m:e>
                    </m:sPre>
                  </m:oMath>
                </a14:m>
                <a:r>
                  <a:rPr lang="ru-RU" sz="2000" dirty="0">
                    <a:solidFill>
                      <a:schemeClr val="tx1"/>
                    </a:solidFill>
                    <a:latin typeface="Times New Roman" panose="02020603050405020304" pitchFamily="18" charset="0"/>
                    <a:ea typeface="Calibri" panose="020F0502020204030204" pitchFamily="34" charset="0"/>
                  </a:rPr>
                  <a:t>→ </a:t>
                </a:r>
                <a14:m>
                  <m:oMath xmlns:m="http://schemas.openxmlformats.org/officeDocument/2006/math">
                    <m:sPre>
                      <m:sPrePr>
                        <m:ctrlPr>
                          <a:rPr lang="ru-RU" sz="2000" i="1">
                            <a:solidFill>
                              <a:schemeClr val="tx1"/>
                            </a:solidFill>
                            <a:latin typeface="Cambria Math" panose="02040503050406030204" pitchFamily="18" charset="0"/>
                            <a:cs typeface="Times New Roman" panose="02020603050405020304" pitchFamily="18" charset="0"/>
                          </a:rPr>
                        </m:ctrlPr>
                      </m:sPrePr>
                      <m:sub/>
                      <m:sup>
                        <m:r>
                          <a:rPr lang="ru-RU" sz="2000" i="1">
                            <a:solidFill>
                              <a:schemeClr val="tx1"/>
                            </a:solidFill>
                            <a:latin typeface="Cambria Math" panose="02040503050406030204" pitchFamily="18" charset="0"/>
                            <a:ea typeface="Calibri" panose="020F0502020204030204" pitchFamily="34" charset="0"/>
                            <a:cs typeface="Times New Roman" panose="02020603050405020304" pitchFamily="18" charset="0"/>
                          </a:rPr>
                          <m:t>3</m:t>
                        </m:r>
                      </m:sup>
                      <m:e>
                        <m:r>
                          <a:rPr lang="en-US" sz="2000" i="1">
                            <a:solidFill>
                              <a:schemeClr val="tx1"/>
                            </a:solidFill>
                            <a:latin typeface="Cambria Math" panose="02040503050406030204" pitchFamily="18" charset="0"/>
                            <a:ea typeface="Calibri" panose="020F0502020204030204" pitchFamily="34" charset="0"/>
                            <a:cs typeface="Times New Roman" panose="02020603050405020304" pitchFamily="18" charset="0"/>
                          </a:rPr>
                          <m:t>𝐻</m:t>
                        </m:r>
                      </m:e>
                    </m:sPre>
                    <m:r>
                      <a:rPr lang="ru-RU" sz="2000" i="1">
                        <a:solidFill>
                          <a:schemeClr val="tx1"/>
                        </a:solidFill>
                        <a:latin typeface="Cambria Math" panose="02040503050406030204" pitchFamily="18" charset="0"/>
                        <a:ea typeface="Calibri" panose="020F0502020204030204" pitchFamily="34" charset="0"/>
                        <a:cs typeface="Times New Roman" panose="02020603050405020304" pitchFamily="18" charset="0"/>
                      </a:rPr>
                      <m:t> </m:t>
                    </m:r>
                  </m:oMath>
                </a14:m>
                <a:r>
                  <a:rPr lang="ru-RU" sz="2000" dirty="0">
                    <a:solidFill>
                      <a:schemeClr val="tx1"/>
                    </a:solidFill>
                    <a:latin typeface="Times New Roman" panose="02020603050405020304" pitchFamily="18" charset="0"/>
                    <a:ea typeface="Calibri" panose="020F0502020204030204" pitchFamily="34" charset="0"/>
                  </a:rPr>
                  <a:t>+ </a:t>
                </a:r>
                <a14:m>
                  <m:oMath xmlns:m="http://schemas.openxmlformats.org/officeDocument/2006/math">
                    <m:r>
                      <a:rPr lang="en-US" sz="2000" i="1">
                        <a:solidFill>
                          <a:schemeClr val="tx1"/>
                        </a:solidFill>
                        <a:latin typeface="Cambria Math" panose="02040503050406030204" pitchFamily="18" charset="0"/>
                        <a:ea typeface="Calibri" panose="020F0502020204030204" pitchFamily="34" charset="0"/>
                        <a:cs typeface="Times New Roman" panose="02020603050405020304" pitchFamily="18" charset="0"/>
                      </a:rPr>
                      <m:t>𝑛</m:t>
                    </m:r>
                  </m:oMath>
                </a14:m>
                <a:r>
                  <a:rPr lang="ru-RU" sz="2000" dirty="0">
                    <a:solidFill>
                      <a:schemeClr val="tx1"/>
                    </a:solidFill>
                    <a:latin typeface="Times New Roman" panose="02020603050405020304" pitchFamily="18" charset="0"/>
                    <a:ea typeface="Calibri" panose="020F0502020204030204" pitchFamily="34" charset="0"/>
                  </a:rPr>
                  <a:t> + </a:t>
                </a:r>
                <a14:m>
                  <m:oMath xmlns:m="http://schemas.openxmlformats.org/officeDocument/2006/math">
                    <m:r>
                      <a:rPr lang="ru-RU" sz="2000" i="1">
                        <a:solidFill>
                          <a:schemeClr val="tx1"/>
                        </a:solidFill>
                        <a:latin typeface="Cambria Math" panose="02040503050406030204" pitchFamily="18" charset="0"/>
                        <a:ea typeface="Calibri" panose="020F0502020204030204" pitchFamily="34" charset="0"/>
                        <a:cs typeface="Times New Roman" panose="02020603050405020304" pitchFamily="18" charset="0"/>
                      </a:rPr>
                      <m:t>𝑛</m:t>
                    </m:r>
                  </m:oMath>
                </a14:m>
                <a:r>
                  <a:rPr lang="en-US" sz="20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 </a:t>
                </a:r>
                <a:r>
                  <a:rPr lang="en-US" sz="2000"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TGenPhaseSpace</a:t>
                </a:r>
                <a:endParaRPr lang="ru-RU" sz="20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endParaRPr>
              </a:p>
            </p:txBody>
          </p:sp>
        </mc:Choice>
        <mc:Fallback xmlns="">
          <p:sp>
            <p:nvSpPr>
              <p:cNvPr id="3" name="Прямоугольник 2"/>
              <p:cNvSpPr>
                <a:spLocks noRot="1" noChangeAspect="1" noMove="1" noResize="1" noEditPoints="1" noAdjustHandles="1" noChangeArrowheads="1" noChangeShapeType="1" noTextEdit="1"/>
              </p:cNvSpPr>
              <p:nvPr/>
            </p:nvSpPr>
            <p:spPr>
              <a:xfrm>
                <a:off x="480855" y="1665050"/>
                <a:ext cx="5705793" cy="783291"/>
              </a:xfrm>
              <a:prstGeom prst="rect">
                <a:avLst/>
              </a:prstGeom>
              <a:blipFill rotWithShape="0">
                <a:blip r:embed="rId4"/>
                <a:stretch>
                  <a:fillRect t="-763" r="-426" b="-10687"/>
                </a:stretch>
              </a:blipFill>
            </p:spPr>
            <p:txBody>
              <a:bodyPr/>
              <a:lstStyle/>
              <a:p>
                <a:r>
                  <a:rPr lang="ru-RU">
                    <a:noFill/>
                  </a:rPr>
                  <a:t> </a:t>
                </a:r>
              </a:p>
            </p:txBody>
          </p:sp>
        </mc:Fallback>
      </mc:AlternateContent>
      <p:pic>
        <p:nvPicPr>
          <p:cNvPr id="4" name="Рисунок 3"/>
          <p:cNvPicPr>
            <a:picLocks noChangeAspect="1"/>
          </p:cNvPicPr>
          <p:nvPr/>
        </p:nvPicPr>
        <p:blipFill>
          <a:blip r:embed="rId5"/>
          <a:stretch>
            <a:fillRect/>
          </a:stretch>
        </p:blipFill>
        <p:spPr>
          <a:xfrm>
            <a:off x="6647333" y="1049961"/>
            <a:ext cx="5544671" cy="4695857"/>
          </a:xfrm>
          <a:prstGeom prst="rect">
            <a:avLst/>
          </a:prstGeom>
        </p:spPr>
      </p:pic>
      <mc:AlternateContent xmlns:mc="http://schemas.openxmlformats.org/markup-compatibility/2006" xmlns:a14="http://schemas.microsoft.com/office/drawing/2010/main">
        <mc:Choice Requires="a14">
          <p:sp>
            <p:nvSpPr>
              <p:cNvPr id="5" name="TextBox 4"/>
              <p:cNvSpPr txBox="1"/>
              <p:nvPr/>
            </p:nvSpPr>
            <p:spPr>
              <a:xfrm>
                <a:off x="222996" y="2832081"/>
                <a:ext cx="7039539" cy="3262368"/>
              </a:xfrm>
              <a:prstGeom prst="rect">
                <a:avLst/>
              </a:prstGeom>
              <a:noFill/>
            </p:spPr>
            <p:txBody>
              <a:bodyPr wrap="square" rtlCol="0">
                <a:spAutoFit/>
              </a:bodyPr>
              <a:lstStyle/>
              <a:p>
                <a:pPr marL="285744" indent="-285744">
                  <a:buFont typeface="Arial" panose="020B0604020202020204" pitchFamily="34" charset="0"/>
                  <a:buChar char="•"/>
                </a:pPr>
                <a:r>
                  <a:rPr lang="en-US" dirty="0">
                    <a:solidFill>
                      <a:srgbClr val="24292E"/>
                    </a:solidFill>
                    <a:latin typeface="SFMono-Regular"/>
                  </a:rPr>
                  <a:t>Erase primary </a:t>
                </a:r>
                <a14:m>
                  <m:oMath xmlns:m="http://schemas.openxmlformats.org/officeDocument/2006/math">
                    <m:sPre>
                      <m:sPrePr>
                        <m:ctrlPr>
                          <a:rPr lang="ru-RU" i="1">
                            <a:latin typeface="Cambria Math" panose="02040503050406030204" pitchFamily="18" charset="0"/>
                            <a:cs typeface="Times New Roman" panose="02020603050405020304" pitchFamily="18" charset="0"/>
                          </a:rPr>
                        </m:ctrlPr>
                      </m:sPrePr>
                      <m:sub/>
                      <m:sup>
                        <m:r>
                          <a:rPr lang="ru-RU" i="1">
                            <a:latin typeface="Cambria Math" panose="02040503050406030204" pitchFamily="18" charset="0"/>
                            <a:ea typeface="Calibri" panose="020F0502020204030204" pitchFamily="34" charset="0"/>
                            <a:cs typeface="Times New Roman" panose="02020603050405020304" pitchFamily="18" charset="0"/>
                          </a:rPr>
                          <m:t>6</m:t>
                        </m:r>
                      </m:sup>
                      <m:e>
                        <m:r>
                          <a:rPr lang="en-US" i="1">
                            <a:latin typeface="Cambria Math" panose="02040503050406030204" pitchFamily="18" charset="0"/>
                            <a:ea typeface="Calibri" panose="020F0502020204030204" pitchFamily="34" charset="0"/>
                            <a:cs typeface="Times New Roman" panose="02020603050405020304" pitchFamily="18" charset="0"/>
                          </a:rPr>
                          <m:t>𝐻𝑒</m:t>
                        </m:r>
                      </m:e>
                    </m:sPre>
                  </m:oMath>
                </a14:m>
                <a:r>
                  <a:rPr lang="en-US" dirty="0"/>
                  <a:t> track</a:t>
                </a:r>
                <a:r>
                  <a:rPr lang="en-US" i="1" dirty="0">
                    <a:latin typeface="Cambria Math" panose="02040503050406030204" pitchFamily="18" charset="0"/>
                    <a:cs typeface="Times New Roman" panose="02020603050405020304" pitchFamily="18" charset="0"/>
                  </a:rPr>
                  <a:t>:</a:t>
                </a:r>
                <a:r>
                  <a:rPr lang="en-US" dirty="0">
                    <a:solidFill>
                      <a:srgbClr val="24292E"/>
                    </a:solidFill>
                    <a:latin typeface="SFMono-Regular"/>
                  </a:rPr>
                  <a:t> </a:t>
                </a:r>
                <a:r>
                  <a:rPr lang="en-US" dirty="0" err="1"/>
                  <a:t>gMC</a:t>
                </a:r>
                <a:r>
                  <a:rPr lang="en-US" dirty="0"/>
                  <a:t>-</a:t>
                </a:r>
                <a:r>
                  <a:rPr lang="en-US" dirty="0">
                    <a:solidFill>
                      <a:srgbClr val="24292E"/>
                    </a:solidFill>
                    <a:latin typeface="SFMono-Regular"/>
                  </a:rPr>
                  <a:t>&gt;</a:t>
                </a:r>
                <a:r>
                  <a:rPr lang="en-US" dirty="0" err="1"/>
                  <a:t>StopTrack</a:t>
                </a:r>
                <a:r>
                  <a:rPr lang="en-US" dirty="0">
                    <a:solidFill>
                      <a:srgbClr val="24292E"/>
                    </a:solidFill>
                    <a:latin typeface="SFMono-Regular"/>
                  </a:rPr>
                  <a:t>()</a:t>
                </a:r>
              </a:p>
              <a:p>
                <a:pPr marL="285744" indent="-285744">
                  <a:buFont typeface="Arial" panose="020B0604020202020204" pitchFamily="34" charset="0"/>
                  <a:buChar char="•"/>
                </a:pPr>
                <a14:m>
                  <m:oMath xmlns:m="http://schemas.openxmlformats.org/officeDocument/2006/math">
                    <m:sPre>
                      <m:sPrePr>
                        <m:ctrlPr>
                          <a:rPr lang="ru-RU" i="1">
                            <a:latin typeface="Cambria Math" panose="02040503050406030204" pitchFamily="18" charset="0"/>
                            <a:cs typeface="Times New Roman" panose="02020603050405020304" pitchFamily="18" charset="0"/>
                          </a:rPr>
                        </m:ctrlPr>
                      </m:sPrePr>
                      <m:sub/>
                      <m:sup>
                        <m:r>
                          <a:rPr lang="ru-RU" i="1">
                            <a:latin typeface="Cambria Math" panose="02040503050406030204" pitchFamily="18" charset="0"/>
                            <a:ea typeface="Calibri" panose="020F0502020204030204" pitchFamily="34" charset="0"/>
                            <a:cs typeface="Times New Roman" panose="02020603050405020304" pitchFamily="18" charset="0"/>
                          </a:rPr>
                          <m:t>5</m:t>
                        </m:r>
                      </m:sup>
                      <m:e>
                        <m:r>
                          <a:rPr lang="en-US" i="1">
                            <a:latin typeface="Cambria Math" panose="02040503050406030204" pitchFamily="18" charset="0"/>
                            <a:ea typeface="Calibri" panose="020F0502020204030204" pitchFamily="34" charset="0"/>
                            <a:cs typeface="Times New Roman" panose="02020603050405020304" pitchFamily="18" charset="0"/>
                          </a:rPr>
                          <m:t>𝐻</m:t>
                        </m:r>
                      </m:e>
                    </m:sPre>
                  </m:oMath>
                </a14:m>
                <a:r>
                  <a:rPr lang="en-US" dirty="0"/>
                  <a:t> is not pushed into track stack</a:t>
                </a:r>
              </a:p>
              <a:p>
                <a:pPr marL="285744" indent="-285744">
                  <a:buFont typeface="Arial" panose="020B0604020202020204" pitchFamily="34" charset="0"/>
                  <a:buChar char="•"/>
                </a:pPr>
                <a:r>
                  <a:rPr lang="en-US" dirty="0"/>
                  <a:t>Add </a:t>
                </a:r>
                <a14:m>
                  <m:oMath xmlns:m="http://schemas.openxmlformats.org/officeDocument/2006/math">
                    <m:sPre>
                      <m:sPrePr>
                        <m:ctrlPr>
                          <a:rPr lang="ru-RU" i="1">
                            <a:latin typeface="Cambria Math" panose="02040503050406030204" pitchFamily="18" charset="0"/>
                            <a:cs typeface="Times New Roman" panose="02020603050405020304" pitchFamily="18" charset="0"/>
                          </a:rPr>
                        </m:ctrlPr>
                      </m:sPrePr>
                      <m:sub/>
                      <m:sup>
                        <m:r>
                          <a:rPr lang="en-US" i="1">
                            <a:latin typeface="Cambria Math" panose="02040503050406030204" pitchFamily="18" charset="0"/>
                            <a:cs typeface="Times New Roman" panose="02020603050405020304" pitchFamily="18" charset="0"/>
                          </a:rPr>
                          <m:t>3</m:t>
                        </m:r>
                      </m:sup>
                      <m:e>
                        <m:r>
                          <a:rPr lang="en-US" i="1">
                            <a:latin typeface="Cambria Math" panose="02040503050406030204" pitchFamily="18" charset="0"/>
                            <a:ea typeface="Calibri" panose="020F0502020204030204" pitchFamily="34" charset="0"/>
                            <a:cs typeface="Times New Roman" panose="02020603050405020304" pitchFamily="18" charset="0"/>
                          </a:rPr>
                          <m:t>𝐻</m:t>
                        </m:r>
                      </m:e>
                    </m:sPre>
                  </m:oMath>
                </a14:m>
                <a:r>
                  <a:rPr lang="en-US" dirty="0"/>
                  <a:t> track to the stack of processes:</a:t>
                </a:r>
                <a:br>
                  <a:rPr lang="en-US" dirty="0"/>
                </a:br>
                <a:r>
                  <a:rPr lang="en-US" dirty="0" err="1"/>
                  <a:t>gMC</a:t>
                </a:r>
                <a:r>
                  <a:rPr lang="en-US" dirty="0"/>
                  <a:t>-&gt;</a:t>
                </a:r>
                <a:r>
                  <a:rPr lang="en-US" dirty="0" err="1"/>
                  <a:t>GetStack</a:t>
                </a:r>
                <a:r>
                  <a:rPr lang="en-US" dirty="0"/>
                  <a:t>()-&gt;</a:t>
                </a:r>
                <a:r>
                  <a:rPr lang="en-US" dirty="0" err="1"/>
                  <a:t>PushTrack</a:t>
                </a:r>
                <a:r>
                  <a:rPr lang="en-US" dirty="0"/>
                  <a:t>(1, He6TrackNb, fH3-&gt;</a:t>
                </a:r>
                <a:r>
                  <a:rPr lang="en-US" dirty="0" err="1"/>
                  <a:t>PdgCode</a:t>
                </a:r>
                <a:r>
                  <a:rPr lang="en-US" dirty="0"/>
                  <a:t>(),</a:t>
                </a:r>
              </a:p>
              <a:p>
                <a:r>
                  <a:rPr lang="en-US" dirty="0"/>
                  <a:t>                                 lvH3-&gt;</a:t>
                </a:r>
                <a:r>
                  <a:rPr lang="en-US" dirty="0" err="1"/>
                  <a:t>Px</a:t>
                </a:r>
                <a:r>
                  <a:rPr lang="en-US" dirty="0"/>
                  <a:t>(),lvH3-&gt;</a:t>
                </a:r>
                <a:r>
                  <a:rPr lang="en-US" dirty="0" err="1"/>
                  <a:t>Py</a:t>
                </a:r>
                <a:r>
                  <a:rPr lang="en-US" dirty="0"/>
                  <a:t>(),lvH3-&gt;</a:t>
                </a:r>
                <a:r>
                  <a:rPr lang="en-US" dirty="0" err="1"/>
                  <a:t>Pz</a:t>
                </a:r>
                <a:r>
                  <a:rPr lang="en-US" dirty="0"/>
                  <a:t>(),</a:t>
                </a:r>
              </a:p>
              <a:p>
                <a:r>
                  <a:rPr lang="en-US" dirty="0"/>
                  <a:t>                                 lvH3-&gt;E(), </a:t>
                </a:r>
                <a:r>
                  <a:rPr lang="en-US" dirty="0" err="1"/>
                  <a:t>curPos.X</a:t>
                </a:r>
                <a:r>
                  <a:rPr lang="en-US" dirty="0"/>
                  <a:t>(), </a:t>
                </a:r>
                <a:r>
                  <a:rPr lang="en-US" dirty="0" err="1"/>
                  <a:t>curPos.Y</a:t>
                </a:r>
                <a:r>
                  <a:rPr lang="en-US" dirty="0"/>
                  <a:t>(), </a:t>
                </a:r>
                <a:r>
                  <a:rPr lang="en-US" dirty="0" err="1"/>
                  <a:t>curPos.Z</a:t>
                </a:r>
                <a:r>
                  <a:rPr lang="en-US" dirty="0"/>
                  <a:t>(),</a:t>
                </a:r>
              </a:p>
              <a:p>
                <a:r>
                  <a:rPr lang="en-US" dirty="0"/>
                  <a:t>                                 </a:t>
                </a:r>
                <a:r>
                  <a:rPr lang="en-US" dirty="0" err="1"/>
                  <a:t>gMC</a:t>
                </a:r>
                <a:r>
                  <a:rPr lang="en-US" dirty="0"/>
                  <a:t>-&gt;</a:t>
                </a:r>
                <a:r>
                  <a:rPr lang="en-US" dirty="0" err="1"/>
                  <a:t>TrackTime</a:t>
                </a:r>
                <a:r>
                  <a:rPr lang="en-US" dirty="0"/>
                  <a:t>(), 0., 0., 0.,</a:t>
                </a:r>
              </a:p>
              <a:p>
                <a:r>
                  <a:rPr lang="en-US" dirty="0"/>
                  <a:t>                                 </a:t>
                </a:r>
                <a:r>
                  <a:rPr lang="en-US" dirty="0" err="1"/>
                  <a:t>kPDecay</a:t>
                </a:r>
                <a:r>
                  <a:rPr lang="en-US" dirty="0"/>
                  <a:t>, h3TrackNb, fH3-&gt;Mass(), 0);</a:t>
                </a:r>
                <a:br>
                  <a:rPr lang="en-US" dirty="0"/>
                </a:br>
                <a:r>
                  <a:rPr lang="en-US" dirty="0"/>
                  <a:t>where is He6TrackNb - </a:t>
                </a:r>
                <a14:m>
                  <m:oMath xmlns:m="http://schemas.openxmlformats.org/officeDocument/2006/math">
                    <m:sPre>
                      <m:sPrePr>
                        <m:ctrlPr>
                          <a:rPr lang="ru-RU" i="1">
                            <a:latin typeface="Cambria Math" panose="02040503050406030204" pitchFamily="18" charset="0"/>
                            <a:cs typeface="Times New Roman" panose="02020603050405020304" pitchFamily="18" charset="0"/>
                          </a:rPr>
                        </m:ctrlPr>
                      </m:sPrePr>
                      <m:sub/>
                      <m:sup>
                        <m:r>
                          <a:rPr lang="ru-RU" i="1">
                            <a:latin typeface="Cambria Math" panose="02040503050406030204" pitchFamily="18" charset="0"/>
                            <a:ea typeface="Calibri" panose="020F0502020204030204" pitchFamily="34" charset="0"/>
                            <a:cs typeface="Times New Roman" panose="02020603050405020304" pitchFamily="18" charset="0"/>
                          </a:rPr>
                          <m:t>3</m:t>
                        </m:r>
                      </m:sup>
                      <m:e>
                        <m:r>
                          <a:rPr lang="en-US" i="1">
                            <a:latin typeface="Cambria Math" panose="02040503050406030204" pitchFamily="18" charset="0"/>
                            <a:ea typeface="Calibri" panose="020F0502020204030204" pitchFamily="34" charset="0"/>
                            <a:cs typeface="Times New Roman" panose="02020603050405020304" pitchFamily="18" charset="0"/>
                          </a:rPr>
                          <m:t>𝐻𝑒</m:t>
                        </m:r>
                      </m:e>
                    </m:sPre>
                  </m:oMath>
                </a14:m>
                <a:r>
                  <a:rPr lang="en-US" dirty="0"/>
                  <a:t> track number,  fH3 – triton ion object, lvH3 – triton four-vector, </a:t>
                </a:r>
                <a:r>
                  <a:rPr lang="en-US" dirty="0" err="1"/>
                  <a:t>curPos</a:t>
                </a:r>
                <a:r>
                  <a:rPr lang="en-US" dirty="0"/>
                  <a:t> – current particle position.</a:t>
                </a:r>
              </a:p>
              <a:p>
                <a:pPr marL="285744" indent="-285744">
                  <a:buFont typeface="Arial" panose="020B0604020202020204" pitchFamily="34" charset="0"/>
                  <a:buChar char="•"/>
                </a:pPr>
                <a:endParaRPr lang="ru-RU" dirty="0"/>
              </a:p>
            </p:txBody>
          </p:sp>
        </mc:Choice>
        <mc:Fallback xmlns="">
          <p:sp>
            <p:nvSpPr>
              <p:cNvPr id="5" name="TextBox 4"/>
              <p:cNvSpPr txBox="1">
                <a:spLocks noRot="1" noChangeAspect="1" noMove="1" noResize="1" noEditPoints="1" noAdjustHandles="1" noChangeArrowheads="1" noChangeShapeType="1" noTextEdit="1"/>
              </p:cNvSpPr>
              <p:nvPr/>
            </p:nvSpPr>
            <p:spPr>
              <a:xfrm>
                <a:off x="222995" y="2832081"/>
                <a:ext cx="7039539" cy="3262368"/>
              </a:xfrm>
              <a:prstGeom prst="rect">
                <a:avLst/>
              </a:prstGeom>
              <a:blipFill rotWithShape="0">
                <a:blip r:embed="rId6"/>
                <a:stretch>
                  <a:fillRect l="-780" t="-748"/>
                </a:stretch>
              </a:blipFill>
            </p:spPr>
            <p:txBody>
              <a:bodyPr/>
              <a:lstStyle/>
              <a:p>
                <a:r>
                  <a:rPr lang="ru-RU">
                    <a:noFill/>
                  </a:rPr>
                  <a:t> </a:t>
                </a:r>
              </a:p>
            </p:txBody>
          </p:sp>
        </mc:Fallback>
      </mc:AlternateContent>
      <p:sp>
        <p:nvSpPr>
          <p:cNvPr id="8" name="TextBox 7"/>
          <p:cNvSpPr txBox="1"/>
          <p:nvPr/>
        </p:nvSpPr>
        <p:spPr>
          <a:xfrm>
            <a:off x="3030075" y="5468471"/>
            <a:ext cx="184731" cy="369332"/>
          </a:xfrm>
          <a:prstGeom prst="rect">
            <a:avLst/>
          </a:prstGeom>
          <a:noFill/>
        </p:spPr>
        <p:txBody>
          <a:bodyPr wrap="none" rtlCol="0">
            <a:spAutoFit/>
          </a:bodyPr>
          <a:lstStyle/>
          <a:p>
            <a:endParaRPr lang="ru-RU" dirty="0"/>
          </a:p>
        </p:txBody>
      </p:sp>
      <p:sp>
        <p:nvSpPr>
          <p:cNvPr id="7" name="Нижний колонтитул 6"/>
          <p:cNvSpPr>
            <a:spLocks noGrp="1"/>
          </p:cNvSpPr>
          <p:nvPr>
            <p:ph type="ftr" sz="quarter" idx="11"/>
          </p:nvPr>
        </p:nvSpPr>
        <p:spPr>
          <a:xfrm>
            <a:off x="4038600" y="6356350"/>
            <a:ext cx="4354286" cy="365125"/>
          </a:xfrm>
        </p:spPr>
        <p:txBody>
          <a:bodyPr/>
          <a:lstStyle/>
          <a:p>
            <a:r>
              <a:rPr lang="en-US" smtClean="0"/>
              <a:t>ENSAR2 workshop: GEANT4 in nuclear physics, 24-26 April, Madrid</a:t>
            </a:r>
            <a:endParaRPr lang="ru-RU"/>
          </a:p>
        </p:txBody>
      </p:sp>
      <p:cxnSp>
        <p:nvCxnSpPr>
          <p:cNvPr id="9" name="Прямая соединительная линия 8"/>
          <p:cNvCxnSpPr/>
          <p:nvPr/>
        </p:nvCxnSpPr>
        <p:spPr>
          <a:xfrm flipV="1">
            <a:off x="0" y="1004031"/>
            <a:ext cx="12192000" cy="10886"/>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186381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66483" y="-324203"/>
            <a:ext cx="10515600" cy="1325563"/>
          </a:xfrm>
        </p:spPr>
        <p:txBody>
          <a:bodyPr/>
          <a:lstStyle/>
          <a:p>
            <a:pPr algn="ctr"/>
            <a:r>
              <a:rPr lang="en-US" b="1" dirty="0" smtClean="0"/>
              <a:t>Detector simulation</a:t>
            </a:r>
            <a:endParaRPr lang="ru-RU" b="1" dirty="0"/>
          </a:p>
        </p:txBody>
      </p:sp>
      <p:sp>
        <p:nvSpPr>
          <p:cNvPr id="3" name="Номер слайда 2"/>
          <p:cNvSpPr>
            <a:spLocks noGrp="1"/>
          </p:cNvSpPr>
          <p:nvPr>
            <p:ph type="sldNum" sz="quarter" idx="12"/>
          </p:nvPr>
        </p:nvSpPr>
        <p:spPr/>
        <p:txBody>
          <a:bodyPr/>
          <a:lstStyle/>
          <a:p>
            <a:fld id="{549C60E3-BDA2-4B16-B24A-0DB2D1033EC5}" type="slidenum">
              <a:rPr lang="ru-RU" smtClean="0"/>
              <a:t>13</a:t>
            </a:fld>
            <a:endParaRPr lang="ru-RU"/>
          </a:p>
        </p:txBody>
      </p:sp>
      <p:pic>
        <p:nvPicPr>
          <p:cNvPr id="22" name="Рисунок 21"/>
          <p:cNvPicPr>
            <a:picLocks noChangeAspect="1"/>
          </p:cNvPicPr>
          <p:nvPr/>
        </p:nvPicPr>
        <p:blipFill rotWithShape="1">
          <a:blip r:embed="rId2"/>
          <a:srcRect l="2205" t="1930"/>
          <a:stretch/>
        </p:blipFill>
        <p:spPr>
          <a:xfrm>
            <a:off x="220133" y="786093"/>
            <a:ext cx="6553200" cy="3191327"/>
          </a:xfrm>
          <a:prstGeom prst="rect">
            <a:avLst/>
          </a:prstGeom>
        </p:spPr>
      </p:pic>
      <p:sp>
        <p:nvSpPr>
          <p:cNvPr id="23" name="TextBox 22"/>
          <p:cNvSpPr txBox="1"/>
          <p:nvPr/>
        </p:nvSpPr>
        <p:spPr>
          <a:xfrm>
            <a:off x="152401" y="4063556"/>
            <a:ext cx="6985000" cy="2569934"/>
          </a:xfrm>
          <a:prstGeom prst="rect">
            <a:avLst/>
          </a:prstGeom>
          <a:noFill/>
        </p:spPr>
        <p:txBody>
          <a:bodyPr wrap="square" rtlCol="0">
            <a:spAutoFit/>
          </a:bodyPr>
          <a:lstStyle/>
          <a:p>
            <a:r>
              <a:rPr lang="en-US" sz="2300" dirty="0"/>
              <a:t>Point object is created for each particle in every sensitive volume:</a:t>
            </a:r>
          </a:p>
          <a:p>
            <a:pPr marL="285744" indent="-285744">
              <a:buFont typeface="Arial" panose="020B0604020202020204" pitchFamily="34" charset="0"/>
              <a:buChar char="•"/>
            </a:pPr>
            <a:r>
              <a:rPr lang="en-US" sz="2300" dirty="0"/>
              <a:t>“In” and “out” coordinates</a:t>
            </a:r>
          </a:p>
          <a:p>
            <a:pPr marL="285744" indent="-285744">
              <a:buFont typeface="Arial" panose="020B0604020202020204" pitchFamily="34" charset="0"/>
              <a:buChar char="•"/>
            </a:pPr>
            <a:r>
              <a:rPr lang="en-US" sz="2300" dirty="0"/>
              <a:t>“In” and “out” momentum</a:t>
            </a:r>
          </a:p>
          <a:p>
            <a:pPr marL="285744" indent="-285744">
              <a:buFont typeface="Arial" panose="020B0604020202020204" pitchFamily="34" charset="0"/>
              <a:buChar char="•"/>
            </a:pPr>
            <a:r>
              <a:rPr lang="en-US" sz="2300" dirty="0"/>
              <a:t>PDG,</a:t>
            </a:r>
          </a:p>
          <a:p>
            <a:pPr marL="285744" indent="-285744">
              <a:buFont typeface="Arial" panose="020B0604020202020204" pitchFamily="34" charset="0"/>
              <a:buChar char="•"/>
            </a:pPr>
            <a:r>
              <a:rPr lang="en-US" sz="2300" dirty="0"/>
              <a:t>“In” time</a:t>
            </a:r>
          </a:p>
          <a:p>
            <a:pPr marL="285744" indent="-285744">
              <a:buFont typeface="Arial" panose="020B0604020202020204" pitchFamily="34" charset="0"/>
              <a:buChar char="•"/>
            </a:pPr>
            <a:r>
              <a:rPr lang="en-US" sz="2300" dirty="0"/>
              <a:t>Other detector specific information.</a:t>
            </a:r>
          </a:p>
        </p:txBody>
      </p:sp>
      <p:pic>
        <p:nvPicPr>
          <p:cNvPr id="7" name="Рисунок 6"/>
          <p:cNvPicPr>
            <a:picLocks noChangeAspect="1"/>
          </p:cNvPicPr>
          <p:nvPr/>
        </p:nvPicPr>
        <p:blipFill>
          <a:blip r:embed="rId3"/>
          <a:stretch>
            <a:fillRect/>
          </a:stretch>
        </p:blipFill>
        <p:spPr>
          <a:xfrm>
            <a:off x="7827381" y="786089"/>
            <a:ext cx="3526419" cy="3600731"/>
          </a:xfrm>
          <a:prstGeom prst="rect">
            <a:avLst/>
          </a:prstGeom>
        </p:spPr>
      </p:pic>
      <p:sp>
        <p:nvSpPr>
          <p:cNvPr id="4" name="TextBox 3"/>
          <p:cNvSpPr txBox="1"/>
          <p:nvPr/>
        </p:nvSpPr>
        <p:spPr>
          <a:xfrm>
            <a:off x="10075337" y="1651000"/>
            <a:ext cx="184731" cy="369332"/>
          </a:xfrm>
          <a:prstGeom prst="rect">
            <a:avLst/>
          </a:prstGeom>
          <a:noFill/>
        </p:spPr>
        <p:txBody>
          <a:bodyPr wrap="none" rtlCol="0">
            <a:spAutoFit/>
          </a:bodyPr>
          <a:lstStyle/>
          <a:p>
            <a:endParaRPr lang="ru-RU" dirty="0"/>
          </a:p>
        </p:txBody>
      </p:sp>
      <p:sp>
        <p:nvSpPr>
          <p:cNvPr id="5" name="TextBox 4"/>
          <p:cNvSpPr txBox="1"/>
          <p:nvPr/>
        </p:nvSpPr>
        <p:spPr>
          <a:xfrm>
            <a:off x="9922937" y="1886129"/>
            <a:ext cx="1216422" cy="646331"/>
          </a:xfrm>
          <a:prstGeom prst="rect">
            <a:avLst/>
          </a:prstGeom>
          <a:noFill/>
        </p:spPr>
        <p:txBody>
          <a:bodyPr wrap="none" rtlCol="0">
            <a:spAutoFit/>
          </a:bodyPr>
          <a:lstStyle/>
          <a:p>
            <a:pPr algn="ctr"/>
            <a:r>
              <a:rPr lang="en-US" dirty="0"/>
              <a:t>Parameter </a:t>
            </a:r>
          </a:p>
          <a:p>
            <a:pPr algn="ctr"/>
            <a:r>
              <a:rPr lang="en-US" dirty="0"/>
              <a:t>container</a:t>
            </a:r>
            <a:endParaRPr lang="ru-RU" dirty="0"/>
          </a:p>
        </p:txBody>
      </p:sp>
      <p:sp>
        <p:nvSpPr>
          <p:cNvPr id="6" name="Нижний колонтитул 5"/>
          <p:cNvSpPr>
            <a:spLocks noGrp="1"/>
          </p:cNvSpPr>
          <p:nvPr>
            <p:ph type="ftr" sz="quarter" idx="11"/>
          </p:nvPr>
        </p:nvSpPr>
        <p:spPr>
          <a:xfrm>
            <a:off x="4038600" y="6450927"/>
            <a:ext cx="4572000" cy="365125"/>
          </a:xfrm>
        </p:spPr>
        <p:txBody>
          <a:bodyPr/>
          <a:lstStyle/>
          <a:p>
            <a:r>
              <a:rPr lang="en-US" dirty="0" smtClean="0"/>
              <a:t>ENSAR2 workshop: GEANT4 in nuclear physics, 24-26 April, Madrid</a:t>
            </a:r>
            <a:endParaRPr lang="ru-RU" dirty="0"/>
          </a:p>
        </p:txBody>
      </p:sp>
      <p:cxnSp>
        <p:nvCxnSpPr>
          <p:cNvPr id="10" name="Прямая соединительная линия 9"/>
          <p:cNvCxnSpPr/>
          <p:nvPr/>
        </p:nvCxnSpPr>
        <p:spPr>
          <a:xfrm flipV="1">
            <a:off x="0" y="655349"/>
            <a:ext cx="12192000" cy="10886"/>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907344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57295"/>
            <a:ext cx="10515600" cy="1325563"/>
          </a:xfrm>
        </p:spPr>
        <p:txBody>
          <a:bodyPr/>
          <a:lstStyle/>
          <a:p>
            <a:pPr algn="ctr"/>
            <a:r>
              <a:rPr lang="en-US" b="1" dirty="0">
                <a:ln w="0"/>
                <a:effectLst>
                  <a:outerShdw blurRad="38100" dist="19050" dir="2700000" algn="tl" rotWithShape="0">
                    <a:schemeClr val="dk1">
                      <a:alpha val="40000"/>
                    </a:schemeClr>
                  </a:outerShdw>
                </a:effectLst>
              </a:rPr>
              <a:t>Detector geometry </a:t>
            </a:r>
            <a:r>
              <a:rPr lang="en-US" b="1" dirty="0" smtClean="0">
                <a:ln w="0"/>
                <a:effectLst>
                  <a:outerShdw blurRad="38100" dist="19050" dir="2700000" algn="tl" rotWithShape="0">
                    <a:schemeClr val="dk1">
                      <a:alpha val="40000"/>
                    </a:schemeClr>
                  </a:outerShdw>
                </a:effectLst>
              </a:rPr>
              <a:t>parameterization </a:t>
            </a:r>
            <a:r>
              <a:rPr lang="ru-RU" b="1" dirty="0">
                <a:ln w="0"/>
                <a:effectLst>
                  <a:outerShdw blurRad="38100" dist="19050" dir="2700000" algn="tl" rotWithShape="0">
                    <a:schemeClr val="dk1">
                      <a:alpha val="40000"/>
                    </a:schemeClr>
                  </a:outerShdw>
                </a:effectLst>
              </a:rPr>
              <a:t/>
            </a:r>
            <a:br>
              <a:rPr lang="ru-RU" b="1" dirty="0">
                <a:ln w="0"/>
                <a:effectLst>
                  <a:outerShdw blurRad="38100" dist="19050" dir="2700000" algn="tl" rotWithShape="0">
                    <a:schemeClr val="dk1">
                      <a:alpha val="40000"/>
                    </a:schemeClr>
                  </a:outerShdw>
                </a:effectLst>
              </a:rPr>
            </a:br>
            <a:endParaRPr lang="ru-RU" b="1" dirty="0"/>
          </a:p>
        </p:txBody>
      </p:sp>
      <p:sp>
        <p:nvSpPr>
          <p:cNvPr id="3" name="Номер слайда 2"/>
          <p:cNvSpPr>
            <a:spLocks noGrp="1"/>
          </p:cNvSpPr>
          <p:nvPr>
            <p:ph type="sldNum" sz="quarter" idx="12"/>
          </p:nvPr>
        </p:nvSpPr>
        <p:spPr/>
        <p:txBody>
          <a:bodyPr/>
          <a:lstStyle/>
          <a:p>
            <a:fld id="{21902F09-D97A-4B3B-88C5-ABE6CF49090D}" type="slidenum">
              <a:rPr lang="ru-RU" smtClean="0"/>
              <a:t>14</a:t>
            </a:fld>
            <a:endParaRPr lang="ru-RU"/>
          </a:p>
        </p:txBody>
      </p:sp>
      <p:sp>
        <p:nvSpPr>
          <p:cNvPr id="5" name="Прямоугольник 4"/>
          <p:cNvSpPr/>
          <p:nvPr/>
        </p:nvSpPr>
        <p:spPr>
          <a:xfrm>
            <a:off x="-2" y="712524"/>
            <a:ext cx="7954179" cy="47088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6" name="Рисунок 5" descr="Альтернативный текст">
            <a:hlinkClick r:id="rId3" tgtFrame="&quot;_blank&quot;"/>
          </p:cNvPr>
          <p:cNvPicPr/>
          <p:nvPr/>
        </p:nvPicPr>
        <p:blipFill rotWithShape="1">
          <a:blip r:embed="rId4" cstate="print">
            <a:extLst>
              <a:ext uri="{28A0092B-C50C-407E-A947-70E740481C1C}">
                <a14:useLocalDpi xmlns:a14="http://schemas.microsoft.com/office/drawing/2010/main" val="0"/>
              </a:ext>
            </a:extLst>
          </a:blip>
          <a:srcRect l="1612" t="2443" r="1439" b="2416"/>
          <a:stretch/>
        </p:blipFill>
        <p:spPr bwMode="auto">
          <a:xfrm>
            <a:off x="-2" y="1194963"/>
            <a:ext cx="7954179" cy="3249976"/>
          </a:xfrm>
          <a:prstGeom prst="rect">
            <a:avLst/>
          </a:prstGeom>
          <a:noFill/>
          <a:ln>
            <a:noFill/>
          </a:ln>
        </p:spPr>
      </p:pic>
      <p:sp>
        <p:nvSpPr>
          <p:cNvPr id="7" name="TextBox 6"/>
          <p:cNvSpPr txBox="1"/>
          <p:nvPr/>
        </p:nvSpPr>
        <p:spPr>
          <a:xfrm>
            <a:off x="3055344" y="660191"/>
            <a:ext cx="1577045" cy="523220"/>
          </a:xfrm>
          <a:prstGeom prst="rect">
            <a:avLst/>
          </a:prstGeom>
          <a:noFill/>
        </p:spPr>
        <p:txBody>
          <a:bodyPr wrap="square" rtlCol="0">
            <a:spAutoFit/>
          </a:bodyPr>
          <a:lstStyle/>
          <a:p>
            <a:r>
              <a:rPr lang="en-US" sz="2800" dirty="0" err="1"/>
              <a:t>BeamDet</a:t>
            </a:r>
            <a:endParaRPr lang="ru-RU" sz="2800" dirty="0"/>
          </a:p>
        </p:txBody>
      </p:sp>
      <p:sp>
        <p:nvSpPr>
          <p:cNvPr id="8" name="Прямоугольник 7"/>
          <p:cNvSpPr/>
          <p:nvPr/>
        </p:nvSpPr>
        <p:spPr>
          <a:xfrm>
            <a:off x="7954179" y="712527"/>
            <a:ext cx="4146931" cy="45567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9" name="Рисунок 8"/>
          <p:cNvPicPr/>
          <p:nvPr/>
        </p:nvPicPr>
        <p:blipFill>
          <a:blip r:embed="rId5">
            <a:extLst>
              <a:ext uri="{BEBA8EAE-BF5A-486C-A8C5-ECC9F3942E4B}">
                <a14:imgProps xmlns:a14="http://schemas.microsoft.com/office/drawing/2010/main">
                  <a14:imgLayer r:embed="rId6">
                    <a14:imgEffect>
                      <a14:artisticPhotocopy/>
                    </a14:imgEffect>
                  </a14:imgLayer>
                </a14:imgProps>
              </a:ext>
            </a:extLst>
          </a:blip>
          <a:stretch>
            <a:fillRect/>
          </a:stretch>
        </p:blipFill>
        <p:spPr>
          <a:xfrm>
            <a:off x="7863288" y="1196375"/>
            <a:ext cx="4237821" cy="3249976"/>
          </a:xfrm>
          <a:prstGeom prst="rect">
            <a:avLst/>
          </a:prstGeom>
        </p:spPr>
      </p:pic>
      <p:sp>
        <p:nvSpPr>
          <p:cNvPr id="10" name="TextBox 9"/>
          <p:cNvSpPr txBox="1"/>
          <p:nvPr/>
        </p:nvSpPr>
        <p:spPr>
          <a:xfrm>
            <a:off x="9141755" y="644973"/>
            <a:ext cx="2559179" cy="523220"/>
          </a:xfrm>
          <a:prstGeom prst="rect">
            <a:avLst/>
          </a:prstGeom>
          <a:noFill/>
        </p:spPr>
        <p:txBody>
          <a:bodyPr wrap="square" rtlCol="0">
            <a:spAutoFit/>
          </a:bodyPr>
          <a:lstStyle/>
          <a:p>
            <a:r>
              <a:rPr lang="en-US" sz="2800" dirty="0" err="1"/>
              <a:t>QTelescope</a:t>
            </a:r>
            <a:endParaRPr lang="ru-RU" sz="2800" dirty="0"/>
          </a:p>
        </p:txBody>
      </p:sp>
      <p:sp>
        <p:nvSpPr>
          <p:cNvPr id="11" name="Загнутый угол 10"/>
          <p:cNvSpPr/>
          <p:nvPr/>
        </p:nvSpPr>
        <p:spPr>
          <a:xfrm>
            <a:off x="7730456" y="5003579"/>
            <a:ext cx="4352491" cy="589808"/>
          </a:xfrm>
          <a:prstGeom prst="foldedCorner">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12" name="Прямая со стрелкой 11"/>
          <p:cNvCxnSpPr>
            <a:stCxn id="9" idx="2"/>
            <a:endCxn id="11" idx="0"/>
          </p:cNvCxnSpPr>
          <p:nvPr/>
        </p:nvCxnSpPr>
        <p:spPr>
          <a:xfrm flipH="1">
            <a:off x="9906701" y="4446351"/>
            <a:ext cx="75499" cy="557229"/>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13" name="Загнутый угол 12"/>
          <p:cNvSpPr/>
          <p:nvPr/>
        </p:nvSpPr>
        <p:spPr>
          <a:xfrm>
            <a:off x="46309" y="5003579"/>
            <a:ext cx="4123267" cy="589808"/>
          </a:xfrm>
          <a:prstGeom prst="foldedCorner">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14" name="Прямая со стрелкой 13"/>
          <p:cNvCxnSpPr>
            <a:endCxn id="13" idx="0"/>
          </p:cNvCxnSpPr>
          <p:nvPr/>
        </p:nvCxnSpPr>
        <p:spPr>
          <a:xfrm flipH="1">
            <a:off x="2107943" y="4444939"/>
            <a:ext cx="236808" cy="55864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15" name="TextBox 14"/>
          <p:cNvSpPr txBox="1"/>
          <p:nvPr/>
        </p:nvSpPr>
        <p:spPr>
          <a:xfrm>
            <a:off x="112539" y="5048732"/>
            <a:ext cx="3934143" cy="461665"/>
          </a:xfrm>
          <a:prstGeom prst="rect">
            <a:avLst/>
          </a:prstGeom>
          <a:noFill/>
        </p:spPr>
        <p:txBody>
          <a:bodyPr wrap="square" rtlCol="0">
            <a:spAutoFit/>
          </a:bodyPr>
          <a:lstStyle/>
          <a:p>
            <a:pPr algn="ctr"/>
            <a:r>
              <a:rPr lang="en-US" sz="2400" dirty="0"/>
              <a:t>BeamDet.xml</a:t>
            </a:r>
            <a:endParaRPr lang="ru-RU" sz="2400" dirty="0"/>
          </a:p>
        </p:txBody>
      </p:sp>
      <p:sp>
        <p:nvSpPr>
          <p:cNvPr id="16" name="TextBox 15"/>
          <p:cNvSpPr txBox="1"/>
          <p:nvPr/>
        </p:nvSpPr>
        <p:spPr>
          <a:xfrm>
            <a:off x="7730457" y="5026226"/>
            <a:ext cx="4352491" cy="461665"/>
          </a:xfrm>
          <a:prstGeom prst="rect">
            <a:avLst/>
          </a:prstGeom>
          <a:noFill/>
        </p:spPr>
        <p:txBody>
          <a:bodyPr wrap="square" rtlCol="0">
            <a:spAutoFit/>
          </a:bodyPr>
          <a:lstStyle/>
          <a:p>
            <a:pPr algn="ctr"/>
            <a:r>
              <a:rPr lang="en-US" sz="2400" dirty="0"/>
              <a:t>QTelescope.xml</a:t>
            </a:r>
            <a:endParaRPr lang="ru-RU" sz="2400" dirty="0"/>
          </a:p>
        </p:txBody>
      </p:sp>
      <p:sp>
        <p:nvSpPr>
          <p:cNvPr id="17" name="Прямоугольник 16"/>
          <p:cNvSpPr/>
          <p:nvPr/>
        </p:nvSpPr>
        <p:spPr>
          <a:xfrm>
            <a:off x="3121953" y="5890479"/>
            <a:ext cx="6400800" cy="764645"/>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ru-RU"/>
          </a:p>
        </p:txBody>
      </p:sp>
      <p:sp>
        <p:nvSpPr>
          <p:cNvPr id="18" name="TextBox 17"/>
          <p:cNvSpPr txBox="1"/>
          <p:nvPr/>
        </p:nvSpPr>
        <p:spPr>
          <a:xfrm>
            <a:off x="3230900" y="5890482"/>
            <a:ext cx="6182913" cy="830997"/>
          </a:xfrm>
          <a:prstGeom prst="rect">
            <a:avLst/>
          </a:prstGeom>
          <a:noFill/>
        </p:spPr>
        <p:txBody>
          <a:bodyPr wrap="square" rtlCol="0">
            <a:spAutoFit/>
          </a:bodyPr>
          <a:lstStyle/>
          <a:p>
            <a:pPr algn="ctr"/>
            <a:r>
              <a:rPr lang="en-US" sz="2400" dirty="0"/>
              <a:t>Spreadsheets</a:t>
            </a:r>
            <a:endParaRPr lang="ru-RU" sz="2400" dirty="0"/>
          </a:p>
          <a:p>
            <a:pPr algn="ctr"/>
            <a:r>
              <a:rPr lang="ru-RU" sz="2400" dirty="0"/>
              <a:t>(</a:t>
            </a:r>
            <a:r>
              <a:rPr lang="en-US" sz="2400" dirty="0"/>
              <a:t>MS Excel at present time</a:t>
            </a:r>
            <a:r>
              <a:rPr lang="ru-RU" sz="2400" dirty="0"/>
              <a:t>)</a:t>
            </a:r>
          </a:p>
        </p:txBody>
      </p:sp>
      <p:cxnSp>
        <p:nvCxnSpPr>
          <p:cNvPr id="19" name="Прямая со стрелкой 18"/>
          <p:cNvCxnSpPr>
            <a:stCxn id="13" idx="2"/>
          </p:cNvCxnSpPr>
          <p:nvPr/>
        </p:nvCxnSpPr>
        <p:spPr>
          <a:xfrm>
            <a:off x="2107945" y="5593387"/>
            <a:ext cx="1701671" cy="29568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0" name="Прямая со стрелкой 19"/>
          <p:cNvCxnSpPr>
            <a:stCxn id="11" idx="2"/>
          </p:cNvCxnSpPr>
          <p:nvPr/>
        </p:nvCxnSpPr>
        <p:spPr>
          <a:xfrm flipH="1">
            <a:off x="8517339" y="5593387"/>
            <a:ext cx="1389363" cy="29568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21" name="Прямоугольник 20"/>
          <p:cNvSpPr/>
          <p:nvPr/>
        </p:nvSpPr>
        <p:spPr>
          <a:xfrm>
            <a:off x="4289122" y="4447761"/>
            <a:ext cx="3321789" cy="702795"/>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ru-RU"/>
          </a:p>
        </p:txBody>
      </p:sp>
      <p:sp>
        <p:nvSpPr>
          <p:cNvPr id="22" name="TextBox 21"/>
          <p:cNvSpPr txBox="1"/>
          <p:nvPr/>
        </p:nvSpPr>
        <p:spPr>
          <a:xfrm>
            <a:off x="5187822" y="4525509"/>
            <a:ext cx="2289431" cy="523220"/>
          </a:xfrm>
          <a:prstGeom prst="rect">
            <a:avLst/>
          </a:prstGeom>
          <a:noFill/>
        </p:spPr>
        <p:txBody>
          <a:bodyPr wrap="square" rtlCol="0">
            <a:spAutoFit/>
          </a:bodyPr>
          <a:lstStyle/>
          <a:p>
            <a:r>
              <a:rPr lang="en-US" sz="2800" dirty="0"/>
              <a:t>Medium</a:t>
            </a:r>
            <a:endParaRPr lang="ru-RU" sz="2800" dirty="0"/>
          </a:p>
        </p:txBody>
      </p:sp>
      <p:cxnSp>
        <p:nvCxnSpPr>
          <p:cNvPr id="23" name="Прямая со стрелкой 22"/>
          <p:cNvCxnSpPr>
            <a:stCxn id="21" idx="1"/>
          </p:cNvCxnSpPr>
          <p:nvPr/>
        </p:nvCxnSpPr>
        <p:spPr>
          <a:xfrm flipH="1">
            <a:off x="2712076" y="4799159"/>
            <a:ext cx="1577045" cy="204752"/>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4" name="Прямая со стрелкой 23"/>
          <p:cNvCxnSpPr>
            <a:stCxn id="21" idx="3"/>
          </p:cNvCxnSpPr>
          <p:nvPr/>
        </p:nvCxnSpPr>
        <p:spPr>
          <a:xfrm>
            <a:off x="7610911" y="4799162"/>
            <a:ext cx="1306237" cy="188836"/>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5" name="Прямая соединительная линия 24"/>
          <p:cNvCxnSpPr/>
          <p:nvPr/>
        </p:nvCxnSpPr>
        <p:spPr>
          <a:xfrm flipV="1">
            <a:off x="-2" y="611077"/>
            <a:ext cx="12192000" cy="10886"/>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32921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6847" y="-321734"/>
            <a:ext cx="10515600" cy="1325563"/>
          </a:xfrm>
        </p:spPr>
        <p:txBody>
          <a:bodyPr/>
          <a:lstStyle/>
          <a:p>
            <a:pPr algn="ctr"/>
            <a:r>
              <a:rPr lang="en-US" b="1" dirty="0" smtClean="0"/>
              <a:t>Digitization</a:t>
            </a:r>
            <a:endParaRPr lang="ru-RU" b="1" dirty="0"/>
          </a:p>
        </p:txBody>
      </p:sp>
      <p:sp>
        <p:nvSpPr>
          <p:cNvPr id="3" name="Номер слайда 2"/>
          <p:cNvSpPr>
            <a:spLocks noGrp="1"/>
          </p:cNvSpPr>
          <p:nvPr>
            <p:ph type="sldNum" sz="quarter" idx="12"/>
          </p:nvPr>
        </p:nvSpPr>
        <p:spPr/>
        <p:txBody>
          <a:bodyPr/>
          <a:lstStyle/>
          <a:p>
            <a:fld id="{549C60E3-BDA2-4B16-B24A-0DB2D1033EC5}" type="slidenum">
              <a:rPr lang="ru-RU" smtClean="0"/>
              <a:t>15</a:t>
            </a:fld>
            <a:endParaRPr lang="ru-RU"/>
          </a:p>
        </p:txBody>
      </p:sp>
      <p:pic>
        <p:nvPicPr>
          <p:cNvPr id="5" name="Рисунок 4"/>
          <p:cNvPicPr>
            <a:picLocks noChangeAspect="1"/>
          </p:cNvPicPr>
          <p:nvPr/>
        </p:nvPicPr>
        <p:blipFill rotWithShape="1">
          <a:blip r:embed="rId2"/>
          <a:srcRect t="19329" b="13243"/>
          <a:stretch/>
        </p:blipFill>
        <p:spPr>
          <a:xfrm>
            <a:off x="319837" y="817913"/>
            <a:ext cx="11172825" cy="1290919"/>
          </a:xfrm>
          <a:prstGeom prst="rect">
            <a:avLst/>
          </a:prstGeom>
        </p:spPr>
      </p:pic>
      <p:sp>
        <p:nvSpPr>
          <p:cNvPr id="4" name="Прямоугольник 3"/>
          <p:cNvSpPr/>
          <p:nvPr/>
        </p:nvSpPr>
        <p:spPr>
          <a:xfrm>
            <a:off x="546847" y="2367751"/>
            <a:ext cx="10397067" cy="1200329"/>
          </a:xfrm>
          <a:prstGeom prst="rect">
            <a:avLst/>
          </a:prstGeom>
        </p:spPr>
        <p:txBody>
          <a:bodyPr wrap="square">
            <a:spAutoFit/>
          </a:bodyPr>
          <a:lstStyle/>
          <a:p>
            <a:r>
              <a:rPr lang="en-US" b="1" dirty="0">
                <a:solidFill>
                  <a:srgbClr val="000000"/>
                </a:solidFill>
                <a:latin typeface="Georgia" panose="02040502050405020303" pitchFamily="18" charset="0"/>
              </a:rPr>
              <a:t>Digitization – </a:t>
            </a:r>
            <a:r>
              <a:rPr lang="en-US" dirty="0">
                <a:solidFill>
                  <a:srgbClr val="000000"/>
                </a:solidFill>
                <a:latin typeface="Georgia" panose="02040502050405020303" pitchFamily="18" charset="0"/>
              </a:rPr>
              <a:t>task consists of summing up energy deposited by all the particles in the sensitive volume, application of energy and time spread corresponding to the resolution of the detector, taking into account inefficiency of various nature (e.g. dead time) and discretization.</a:t>
            </a:r>
          </a:p>
          <a:p>
            <a:r>
              <a:rPr lang="en-US" b="1" dirty="0" err="1">
                <a:solidFill>
                  <a:srgbClr val="000000"/>
                </a:solidFill>
                <a:latin typeface="Georgia" panose="02040502050405020303" pitchFamily="18" charset="0"/>
              </a:rPr>
              <a:t>Digi</a:t>
            </a:r>
            <a:r>
              <a:rPr lang="en-US" b="1" dirty="0">
                <a:solidFill>
                  <a:srgbClr val="000000"/>
                </a:solidFill>
                <a:latin typeface="Georgia" panose="02040502050405020303" pitchFamily="18" charset="0"/>
              </a:rPr>
              <a:t> – </a:t>
            </a:r>
            <a:r>
              <a:rPr lang="en-US" dirty="0">
                <a:solidFill>
                  <a:srgbClr val="000000"/>
                </a:solidFill>
                <a:latin typeface="Georgia" panose="02040502050405020303" pitchFamily="18" charset="0"/>
              </a:rPr>
              <a:t>object contains the characteristics of the detector response.</a:t>
            </a:r>
            <a:endParaRPr lang="ru-RU" dirty="0"/>
          </a:p>
        </p:txBody>
      </p:sp>
      <p:sp>
        <p:nvSpPr>
          <p:cNvPr id="10" name="TextBox 9"/>
          <p:cNvSpPr txBox="1"/>
          <p:nvPr/>
        </p:nvSpPr>
        <p:spPr>
          <a:xfrm>
            <a:off x="800347" y="3899511"/>
            <a:ext cx="9376587" cy="1938992"/>
          </a:xfrm>
          <a:prstGeom prst="rect">
            <a:avLst/>
          </a:prstGeom>
          <a:noFill/>
        </p:spPr>
        <p:txBody>
          <a:bodyPr wrap="square" rtlCol="0">
            <a:spAutoFit/>
          </a:bodyPr>
          <a:lstStyle/>
          <a:p>
            <a:r>
              <a:rPr lang="en-US" sz="2400" dirty="0" err="1"/>
              <a:t>Digi</a:t>
            </a:r>
            <a:r>
              <a:rPr lang="en-US" sz="2400" dirty="0"/>
              <a:t> object is created for each particle in every sensitive volumes:</a:t>
            </a:r>
          </a:p>
          <a:p>
            <a:pPr marL="285744" indent="-285744">
              <a:buFont typeface="Arial" panose="020B0604020202020204" pitchFamily="34" charset="0"/>
              <a:buChar char="•"/>
            </a:pPr>
            <a:r>
              <a:rPr lang="en-US" sz="2400" dirty="0"/>
              <a:t>R/O channel number,</a:t>
            </a:r>
          </a:p>
          <a:p>
            <a:pPr marL="285744" indent="-285744">
              <a:buFont typeface="Arial" panose="020B0604020202020204" pitchFamily="34" charset="0"/>
              <a:buChar char="•"/>
            </a:pPr>
            <a:r>
              <a:rPr lang="en-US" sz="2400" dirty="0"/>
              <a:t>Energy response, recorded to the channel,</a:t>
            </a:r>
          </a:p>
          <a:p>
            <a:pPr marL="285744" indent="-285744">
              <a:buFont typeface="Arial" panose="020B0604020202020204" pitchFamily="34" charset="0"/>
              <a:buChar char="•"/>
            </a:pPr>
            <a:r>
              <a:rPr lang="en-US" sz="2400" dirty="0"/>
              <a:t>Timestamp</a:t>
            </a:r>
          </a:p>
          <a:p>
            <a:pPr marL="285744" indent="-285744">
              <a:buFont typeface="Arial" panose="020B0604020202020204" pitchFamily="34" charset="0"/>
              <a:buChar char="•"/>
            </a:pPr>
            <a:r>
              <a:rPr lang="en-US" sz="2400" dirty="0"/>
              <a:t>Other detector specific information.</a:t>
            </a:r>
          </a:p>
        </p:txBody>
      </p:sp>
      <p:sp>
        <p:nvSpPr>
          <p:cNvPr id="6" name="Нижний колонтитул 5"/>
          <p:cNvSpPr>
            <a:spLocks noGrp="1"/>
          </p:cNvSpPr>
          <p:nvPr>
            <p:ph type="ftr" sz="quarter" idx="11"/>
          </p:nvPr>
        </p:nvSpPr>
        <p:spPr>
          <a:xfrm>
            <a:off x="4038599" y="6356350"/>
            <a:ext cx="4376057" cy="365125"/>
          </a:xfrm>
        </p:spPr>
        <p:txBody>
          <a:bodyPr/>
          <a:lstStyle/>
          <a:p>
            <a:r>
              <a:rPr lang="en-US" dirty="0" smtClean="0"/>
              <a:t>ENSAR2 workshop: GEANT4 in nuclear physics, 24-26 April, Madrid</a:t>
            </a:r>
            <a:endParaRPr lang="ru-RU" dirty="0"/>
          </a:p>
        </p:txBody>
      </p:sp>
      <p:cxnSp>
        <p:nvCxnSpPr>
          <p:cNvPr id="8" name="Прямая соединительная линия 7"/>
          <p:cNvCxnSpPr/>
          <p:nvPr/>
        </p:nvCxnSpPr>
        <p:spPr>
          <a:xfrm flipV="1">
            <a:off x="0" y="807027"/>
            <a:ext cx="12192000" cy="10886"/>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6625914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51015" y="-321735"/>
            <a:ext cx="3432487" cy="1325563"/>
          </a:xfrm>
        </p:spPr>
        <p:txBody>
          <a:bodyPr/>
          <a:lstStyle/>
          <a:p>
            <a:pPr algn="ctr"/>
            <a:r>
              <a:rPr lang="en-US" b="1" dirty="0" smtClean="0"/>
              <a:t>Digitization</a:t>
            </a:r>
            <a:endParaRPr lang="ru-RU" b="1" dirty="0"/>
          </a:p>
        </p:txBody>
      </p:sp>
      <p:sp>
        <p:nvSpPr>
          <p:cNvPr id="3" name="Номер слайда 2"/>
          <p:cNvSpPr>
            <a:spLocks noGrp="1"/>
          </p:cNvSpPr>
          <p:nvPr>
            <p:ph type="sldNum" sz="quarter" idx="12"/>
          </p:nvPr>
        </p:nvSpPr>
        <p:spPr/>
        <p:txBody>
          <a:bodyPr/>
          <a:lstStyle/>
          <a:p>
            <a:fld id="{549C60E3-BDA2-4B16-B24A-0DB2D1033EC5}" type="slidenum">
              <a:rPr lang="ru-RU" smtClean="0"/>
              <a:t>16</a:t>
            </a:fld>
            <a:endParaRPr lang="ru-RU"/>
          </a:p>
        </p:txBody>
      </p:sp>
      <p:sp>
        <p:nvSpPr>
          <p:cNvPr id="6" name="Прямоугольник 5"/>
          <p:cNvSpPr/>
          <p:nvPr/>
        </p:nvSpPr>
        <p:spPr>
          <a:xfrm>
            <a:off x="-159375" y="1666610"/>
            <a:ext cx="6889516" cy="4401205"/>
          </a:xfrm>
          <a:prstGeom prst="rect">
            <a:avLst/>
          </a:prstGeom>
        </p:spPr>
        <p:txBody>
          <a:bodyPr wrap="square">
            <a:spAutoFit/>
          </a:bodyPr>
          <a:lstStyle/>
          <a:p>
            <a:pPr lvl="1">
              <a:tabLst>
                <a:tab pos="685783" algn="l"/>
              </a:tabLst>
            </a:pPr>
            <a:endParaRPr lang="ru-RU" sz="2000" kern="100" dirty="0">
              <a:latin typeface="Liberation Serif"/>
              <a:ea typeface="Noto Sans CJK SC Regular"/>
              <a:cs typeface="OpenSymbol"/>
            </a:endParaRPr>
          </a:p>
          <a:p>
            <a:pPr marL="742932" lvl="1" indent="-285744">
              <a:buFont typeface="OpenSymbol"/>
              <a:buChar char="◦"/>
              <a:tabLst>
                <a:tab pos="685783" algn="l"/>
              </a:tabLst>
            </a:pPr>
            <a:r>
              <a:rPr lang="en-US" sz="2000" kern="100" dirty="0">
                <a:latin typeface="Arial" panose="020B0604020202020204" pitchFamily="34" charset="0"/>
                <a:ea typeface="Noto Sans CJK SC Regular"/>
                <a:cs typeface="OpenSymbol"/>
              </a:rPr>
              <a:t>Birks </a:t>
            </a:r>
            <a:r>
              <a:rPr lang="ru-RU" sz="2000" kern="100" dirty="0" err="1">
                <a:latin typeface="Arial" panose="020B0604020202020204" pitchFamily="34" charset="0"/>
                <a:ea typeface="Noto Sans CJK SC Regular"/>
                <a:cs typeface="OpenSymbol"/>
              </a:rPr>
              <a:t>quenching</a:t>
            </a:r>
            <a:endParaRPr lang="en-US" sz="2000" kern="100" dirty="0">
              <a:latin typeface="Arial" panose="020B0604020202020204" pitchFamily="34" charset="0"/>
              <a:ea typeface="Noto Sans CJK SC Regular"/>
              <a:cs typeface="OpenSymbol"/>
            </a:endParaRPr>
          </a:p>
          <a:p>
            <a:pPr marL="742932" lvl="1" indent="-285744">
              <a:buFont typeface="OpenSymbol"/>
              <a:buChar char="◦"/>
              <a:tabLst>
                <a:tab pos="685783" algn="l"/>
              </a:tabLst>
            </a:pPr>
            <a:r>
              <a:rPr lang="en-US" sz="2000" kern="100" dirty="0">
                <a:latin typeface="Arial" panose="020B0604020202020204" pitchFamily="34" charset="0"/>
                <a:ea typeface="Noto Sans CJK SC Regular"/>
                <a:cs typeface="OpenSymbol"/>
              </a:rPr>
              <a:t>Position sensitivity obtained by limiting lengths of a point to 2 [cm],</a:t>
            </a:r>
            <a:endParaRPr lang="ru-RU" sz="2000" kern="100" dirty="0">
              <a:latin typeface="Liberation Serif"/>
              <a:ea typeface="Noto Sans CJK SC Regular"/>
              <a:cs typeface="OpenSymbol"/>
            </a:endParaRPr>
          </a:p>
          <a:p>
            <a:pPr marL="742932" lvl="1" indent="-285744">
              <a:buFont typeface="OpenSymbol"/>
              <a:buChar char="◦"/>
              <a:tabLst>
                <a:tab pos="685783" algn="l"/>
              </a:tabLst>
            </a:pPr>
            <a:r>
              <a:rPr lang="en-US" sz="2000" kern="100" dirty="0">
                <a:latin typeface="Times New Roman" panose="02020603050405020304" pitchFamily="18" charset="0"/>
                <a:ea typeface="Noto Sans CJK SC Regular"/>
                <a:cs typeface="Lohit Devanagari"/>
              </a:rPr>
              <a:t>Exponential lighting emission kinetics</a:t>
            </a:r>
          </a:p>
          <a:p>
            <a:pPr marL="742932" lvl="1" indent="-285744">
              <a:buFont typeface="OpenSymbol"/>
              <a:buChar char="◦"/>
              <a:tabLst>
                <a:tab pos="685783" algn="l"/>
              </a:tabLst>
            </a:pPr>
            <a:r>
              <a:rPr lang="en-US" sz="2000" kern="100" dirty="0">
                <a:latin typeface="Arial" panose="020B0604020202020204" pitchFamily="34" charset="0"/>
                <a:ea typeface="Noto Sans CJK SC Regular"/>
                <a:cs typeface="OpenSymbol"/>
              </a:rPr>
              <a:t>light a</a:t>
            </a:r>
            <a:r>
              <a:rPr lang="ru-RU" sz="2000" kern="100" dirty="0" err="1">
                <a:latin typeface="Arial" panose="020B0604020202020204" pitchFamily="34" charset="0"/>
                <a:ea typeface="Noto Sans CJK SC Regular"/>
                <a:cs typeface="OpenSymbol"/>
              </a:rPr>
              <a:t>ttenuation</a:t>
            </a:r>
            <a:endParaRPr lang="en-US" sz="2000" kern="100" dirty="0">
              <a:latin typeface="Times New Roman" panose="02020603050405020304" pitchFamily="18" charset="0"/>
              <a:ea typeface="Noto Sans CJK SC Regular"/>
              <a:cs typeface="Lohit Devanagari"/>
            </a:endParaRPr>
          </a:p>
          <a:p>
            <a:pPr marL="742932" lvl="1" indent="-285744">
              <a:buFont typeface="OpenSymbol"/>
              <a:buChar char="◦"/>
              <a:tabLst>
                <a:tab pos="685783" algn="l"/>
              </a:tabLst>
            </a:pPr>
            <a:r>
              <a:rPr lang="ru-RU" sz="2000" kern="100" dirty="0" err="1">
                <a:latin typeface="Times New Roman" panose="02020603050405020304" pitchFamily="18" charset="0"/>
                <a:ea typeface="Noto Sans CJK SC Regular"/>
                <a:cs typeface="Lohit Devanagari"/>
              </a:rPr>
              <a:t>quantum</a:t>
            </a:r>
            <a:r>
              <a:rPr lang="ru-RU" sz="2000" kern="100" dirty="0">
                <a:latin typeface="Times New Roman" panose="02020603050405020304" pitchFamily="18" charset="0"/>
                <a:ea typeface="Noto Sans CJK SC Regular"/>
                <a:cs typeface="Lohit Devanagari"/>
              </a:rPr>
              <a:t> </a:t>
            </a:r>
            <a:r>
              <a:rPr lang="ru-RU" sz="2000" kern="100" dirty="0" err="1">
                <a:latin typeface="Times New Roman" panose="02020603050405020304" pitchFamily="18" charset="0"/>
                <a:ea typeface="Noto Sans CJK SC Regular"/>
                <a:cs typeface="Lohit Devanagari"/>
              </a:rPr>
              <a:t>efficiency</a:t>
            </a:r>
            <a:endParaRPr lang="ru-RU" sz="2000" kern="100" dirty="0">
              <a:latin typeface="Liberation Serif"/>
              <a:ea typeface="Noto Sans CJK SC Regular"/>
              <a:cs typeface="OpenSymbol"/>
            </a:endParaRPr>
          </a:p>
          <a:p>
            <a:pPr marL="742932" lvl="1" indent="-285744">
              <a:buFont typeface="OpenSymbol"/>
              <a:buChar char="◦"/>
              <a:tabLst>
                <a:tab pos="685783" algn="l"/>
              </a:tabLst>
            </a:pPr>
            <a:r>
              <a:rPr lang="en-US" sz="2000" kern="100" dirty="0" err="1">
                <a:latin typeface="Times New Roman" panose="02020603050405020304" pitchFamily="18" charset="0"/>
                <a:ea typeface="Noto Sans CJK SC Regular"/>
                <a:cs typeface="Lohit Devanagari"/>
              </a:rPr>
              <a:t>dinode</a:t>
            </a:r>
            <a:r>
              <a:rPr lang="en-US" sz="2000" kern="100" dirty="0">
                <a:latin typeface="Times New Roman" panose="02020603050405020304" pitchFamily="18" charset="0"/>
                <a:ea typeface="Noto Sans CJK SC Regular"/>
                <a:cs typeface="Lohit Devanagari"/>
              </a:rPr>
              <a:t> system modeling: </a:t>
            </a:r>
            <a:endParaRPr lang="ru-RU" sz="2000" kern="100" dirty="0">
              <a:latin typeface="Liberation Serif"/>
              <a:ea typeface="Noto Sans CJK SC Regular"/>
              <a:cs typeface="OpenSymbol"/>
            </a:endParaRPr>
          </a:p>
          <a:p>
            <a:pPr marL="1142971" lvl="2" indent="-228594">
              <a:buFont typeface="OpenSymbol"/>
              <a:buChar char="▪"/>
              <a:tabLst>
                <a:tab pos="914377" algn="l"/>
              </a:tabLst>
            </a:pPr>
            <a:r>
              <a:rPr lang="en-US" sz="2000" kern="100" dirty="0">
                <a:latin typeface="Times New Roman" panose="02020603050405020304" pitchFamily="18" charset="0"/>
                <a:ea typeface="Noto Sans CJK SC Regular"/>
                <a:cs typeface="Lohit Devanagari"/>
              </a:rPr>
              <a:t>using special distribution of photoelectron amplitude</a:t>
            </a:r>
            <a:endParaRPr lang="ru-RU" sz="2000" kern="100" dirty="0">
              <a:latin typeface="Liberation Serif"/>
              <a:ea typeface="Noto Sans CJK SC Regular"/>
              <a:cs typeface="OpenSymbol"/>
            </a:endParaRPr>
          </a:p>
          <a:p>
            <a:pPr marL="1142971" lvl="2" indent="-228594">
              <a:buFont typeface="OpenSymbol"/>
              <a:buChar char="▪"/>
              <a:tabLst>
                <a:tab pos="914377" algn="l"/>
              </a:tabLst>
            </a:pPr>
            <a:r>
              <a:rPr lang="en-US" sz="2000" kern="100" dirty="0">
                <a:latin typeface="Times New Roman" panose="02020603050405020304" pitchFamily="18" charset="0"/>
                <a:ea typeface="Noto Sans CJK SC Regular"/>
                <a:cs typeface="Lohit Devanagari"/>
              </a:rPr>
              <a:t>using user-defined function of  photoelectron signal shape</a:t>
            </a:r>
            <a:endParaRPr lang="ru-RU" sz="2000" kern="100" dirty="0">
              <a:latin typeface="Liberation Serif"/>
              <a:ea typeface="Noto Sans CJK SC Regular"/>
              <a:cs typeface="OpenSymbol"/>
            </a:endParaRPr>
          </a:p>
          <a:p>
            <a:pPr marL="1142971" lvl="2" indent="-228594">
              <a:buFont typeface="OpenSymbol"/>
              <a:buChar char="▪"/>
              <a:tabLst>
                <a:tab pos="914377" algn="l"/>
              </a:tabLst>
            </a:pPr>
            <a:r>
              <a:rPr lang="en-US" sz="2000" kern="100" dirty="0">
                <a:latin typeface="Times New Roman" panose="02020603050405020304" pitchFamily="18" charset="0"/>
                <a:ea typeface="Noto Sans CJK SC Regular"/>
                <a:cs typeface="Lohit Devanagari"/>
              </a:rPr>
              <a:t>delay and jitter</a:t>
            </a:r>
            <a:endParaRPr lang="ru-RU" sz="2000" kern="100" dirty="0">
              <a:latin typeface="Liberation Serif"/>
              <a:ea typeface="Noto Sans CJK SC Regular"/>
              <a:cs typeface="OpenSymbol"/>
            </a:endParaRPr>
          </a:p>
          <a:p>
            <a:pPr marL="1142971" lvl="2" indent="-228594">
              <a:buFont typeface="OpenSymbol"/>
              <a:buChar char="▪"/>
              <a:tabLst>
                <a:tab pos="914377" algn="l"/>
              </a:tabLst>
            </a:pPr>
            <a:r>
              <a:rPr lang="en-US" sz="2000" kern="100" dirty="0">
                <a:latin typeface="Times New Roman" panose="02020603050405020304" pitchFamily="18" charset="0"/>
                <a:ea typeface="Noto Sans CJK SC Regular"/>
                <a:cs typeface="Lohit Devanagari"/>
              </a:rPr>
              <a:t>signal creation as a sum of signals from single electrons</a:t>
            </a:r>
          </a:p>
        </p:txBody>
      </p:sp>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30141" y="1322388"/>
            <a:ext cx="5287544" cy="1760301"/>
          </a:xfrm>
          <a:prstGeom prst="rect">
            <a:avLst/>
          </a:prstGeom>
        </p:spPr>
      </p:pic>
      <p:pic>
        <p:nvPicPr>
          <p:cNvPr id="8" name="Рисунок 7"/>
          <p:cNvPicPr>
            <a:picLocks noChangeAspect="1"/>
          </p:cNvPicPr>
          <p:nvPr/>
        </p:nvPicPr>
        <p:blipFill rotWithShape="1">
          <a:blip r:embed="rId3">
            <a:extLst>
              <a:ext uri="{28A0092B-C50C-407E-A947-70E740481C1C}">
                <a14:useLocalDpi xmlns:a14="http://schemas.microsoft.com/office/drawing/2010/main" val="0"/>
              </a:ext>
            </a:extLst>
          </a:blip>
          <a:srcRect t="7718" r="3347" b="2437"/>
          <a:stretch/>
        </p:blipFill>
        <p:spPr>
          <a:xfrm>
            <a:off x="7331136" y="3403819"/>
            <a:ext cx="4285131" cy="2721859"/>
          </a:xfrm>
          <a:prstGeom prst="rect">
            <a:avLst/>
          </a:prstGeom>
        </p:spPr>
      </p:pic>
      <p:sp>
        <p:nvSpPr>
          <p:cNvPr id="11" name="Заголовок 1"/>
          <p:cNvSpPr txBox="1">
            <a:spLocks/>
          </p:cNvSpPr>
          <p:nvPr/>
        </p:nvSpPr>
        <p:spPr>
          <a:xfrm>
            <a:off x="318247" y="341048"/>
            <a:ext cx="11298023"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dirty="0"/>
              <a:t>Example: </a:t>
            </a:r>
            <a:r>
              <a:rPr lang="en-US" sz="2400" dirty="0" err="1"/>
              <a:t>NeuRad</a:t>
            </a:r>
            <a:r>
              <a:rPr lang="en-US" sz="2400" dirty="0"/>
              <a:t> - neutron detector with </a:t>
            </a:r>
            <a:r>
              <a:rPr lang="en-US" sz="2400" dirty="0" err="1"/>
              <a:t>scintilating</a:t>
            </a:r>
            <a:r>
              <a:rPr lang="en-US" sz="2400" dirty="0"/>
              <a:t> fibers along the path of neutron</a:t>
            </a:r>
            <a:endParaRPr lang="ru-RU" sz="2400" dirty="0"/>
          </a:p>
        </p:txBody>
      </p:sp>
      <p:sp>
        <p:nvSpPr>
          <p:cNvPr id="4" name="Нижний колонтитул 3"/>
          <p:cNvSpPr>
            <a:spLocks noGrp="1"/>
          </p:cNvSpPr>
          <p:nvPr>
            <p:ph type="ftr" sz="quarter" idx="11"/>
          </p:nvPr>
        </p:nvSpPr>
        <p:spPr>
          <a:xfrm>
            <a:off x="4038599" y="6388945"/>
            <a:ext cx="4452257" cy="332530"/>
          </a:xfrm>
        </p:spPr>
        <p:txBody>
          <a:bodyPr/>
          <a:lstStyle/>
          <a:p>
            <a:r>
              <a:rPr lang="en-US" dirty="0" smtClean="0"/>
              <a:t>ENSAR2 workshop: GEANT4 in nuclear physics, 24-26 April, Madrid</a:t>
            </a:r>
            <a:endParaRPr lang="ru-RU" dirty="0"/>
          </a:p>
        </p:txBody>
      </p:sp>
      <p:cxnSp>
        <p:nvCxnSpPr>
          <p:cNvPr id="9" name="Прямая соединительная линия 8"/>
          <p:cNvCxnSpPr/>
          <p:nvPr/>
        </p:nvCxnSpPr>
        <p:spPr>
          <a:xfrm flipV="1">
            <a:off x="0" y="688345"/>
            <a:ext cx="12192000" cy="10886"/>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726120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06251" y="1889"/>
            <a:ext cx="10515600" cy="824753"/>
          </a:xfrm>
        </p:spPr>
        <p:txBody>
          <a:bodyPr/>
          <a:lstStyle/>
          <a:p>
            <a:pPr algn="ctr"/>
            <a:r>
              <a:rPr lang="en-US" b="1" dirty="0" smtClean="0"/>
              <a:t>Real data handling</a:t>
            </a:r>
            <a:endParaRPr lang="ru-RU" b="1" dirty="0"/>
          </a:p>
        </p:txBody>
      </p:sp>
      <p:sp>
        <p:nvSpPr>
          <p:cNvPr id="3" name="Номер слайда 2"/>
          <p:cNvSpPr>
            <a:spLocks noGrp="1"/>
          </p:cNvSpPr>
          <p:nvPr>
            <p:ph type="sldNum" sz="quarter" idx="12"/>
          </p:nvPr>
        </p:nvSpPr>
        <p:spPr/>
        <p:txBody>
          <a:bodyPr/>
          <a:lstStyle/>
          <a:p>
            <a:fld id="{549C60E3-BDA2-4B16-B24A-0DB2D1033EC5}" type="slidenum">
              <a:rPr lang="ru-RU" smtClean="0"/>
              <a:t>17</a:t>
            </a:fld>
            <a:endParaRPr lang="ru-RU"/>
          </a:p>
        </p:txBody>
      </p:sp>
      <p:pic>
        <p:nvPicPr>
          <p:cNvPr id="7" name="Рисунок 6"/>
          <p:cNvPicPr>
            <a:picLocks noChangeAspect="1"/>
          </p:cNvPicPr>
          <p:nvPr/>
        </p:nvPicPr>
        <p:blipFill>
          <a:blip r:embed="rId2"/>
          <a:stretch>
            <a:fillRect/>
          </a:stretch>
        </p:blipFill>
        <p:spPr>
          <a:xfrm>
            <a:off x="706251" y="2017059"/>
            <a:ext cx="10845640" cy="3732883"/>
          </a:xfrm>
          <a:prstGeom prst="rect">
            <a:avLst/>
          </a:prstGeom>
        </p:spPr>
      </p:pic>
      <p:sp>
        <p:nvSpPr>
          <p:cNvPr id="4" name="Нижний колонтитул 3"/>
          <p:cNvSpPr>
            <a:spLocks noGrp="1"/>
          </p:cNvSpPr>
          <p:nvPr>
            <p:ph type="ftr" sz="quarter" idx="11"/>
          </p:nvPr>
        </p:nvSpPr>
        <p:spPr>
          <a:xfrm>
            <a:off x="4038600" y="6356350"/>
            <a:ext cx="4408714" cy="365125"/>
          </a:xfrm>
        </p:spPr>
        <p:txBody>
          <a:bodyPr/>
          <a:lstStyle/>
          <a:p>
            <a:r>
              <a:rPr lang="en-US" smtClean="0"/>
              <a:t>ENSAR2 workshop: GEANT4 in nuclear physics, 24-26 April, Madrid</a:t>
            </a:r>
            <a:endParaRPr lang="ru-RU"/>
          </a:p>
        </p:txBody>
      </p:sp>
      <p:cxnSp>
        <p:nvCxnSpPr>
          <p:cNvPr id="6" name="Прямая соединительная линия 5"/>
          <p:cNvCxnSpPr/>
          <p:nvPr/>
        </p:nvCxnSpPr>
        <p:spPr>
          <a:xfrm flipV="1">
            <a:off x="0" y="829188"/>
            <a:ext cx="12192000" cy="10886"/>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1142339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p:cNvPicPr>
            <a:picLocks noChangeAspect="1"/>
          </p:cNvPicPr>
          <p:nvPr/>
        </p:nvPicPr>
        <p:blipFill>
          <a:blip r:embed="rId2"/>
          <a:stretch>
            <a:fillRect/>
          </a:stretch>
        </p:blipFill>
        <p:spPr>
          <a:xfrm>
            <a:off x="119069" y="1381142"/>
            <a:ext cx="11947431" cy="4205273"/>
          </a:xfrm>
          <a:prstGeom prst="rect">
            <a:avLst/>
          </a:prstGeom>
        </p:spPr>
      </p:pic>
      <p:sp>
        <p:nvSpPr>
          <p:cNvPr id="2" name="Заголовок 1"/>
          <p:cNvSpPr>
            <a:spLocks noGrp="1"/>
          </p:cNvSpPr>
          <p:nvPr>
            <p:ph type="title"/>
          </p:nvPr>
        </p:nvSpPr>
        <p:spPr>
          <a:xfrm>
            <a:off x="838200" y="-24131"/>
            <a:ext cx="10515600" cy="1325563"/>
          </a:xfrm>
        </p:spPr>
        <p:txBody>
          <a:bodyPr/>
          <a:lstStyle/>
          <a:p>
            <a:pPr algn="ctr"/>
            <a:r>
              <a:rPr lang="en-US" b="1" dirty="0" smtClean="0"/>
              <a:t>Event reconstruction</a:t>
            </a:r>
            <a:endParaRPr lang="ru-RU" b="1" dirty="0"/>
          </a:p>
        </p:txBody>
      </p:sp>
      <p:sp>
        <p:nvSpPr>
          <p:cNvPr id="3" name="Номер слайда 2"/>
          <p:cNvSpPr>
            <a:spLocks noGrp="1"/>
          </p:cNvSpPr>
          <p:nvPr>
            <p:ph type="sldNum" sz="quarter" idx="12"/>
          </p:nvPr>
        </p:nvSpPr>
        <p:spPr/>
        <p:txBody>
          <a:bodyPr/>
          <a:lstStyle/>
          <a:p>
            <a:fld id="{549C60E3-BDA2-4B16-B24A-0DB2D1033EC5}" type="slidenum">
              <a:rPr lang="ru-RU" smtClean="0"/>
              <a:t>18</a:t>
            </a:fld>
            <a:endParaRPr lang="ru-RU"/>
          </a:p>
        </p:txBody>
      </p:sp>
      <p:sp>
        <p:nvSpPr>
          <p:cNvPr id="7" name="TextBox 6"/>
          <p:cNvSpPr txBox="1"/>
          <p:nvPr/>
        </p:nvSpPr>
        <p:spPr>
          <a:xfrm>
            <a:off x="3558993" y="1779791"/>
            <a:ext cx="2205316" cy="1107996"/>
          </a:xfrm>
          <a:prstGeom prst="rect">
            <a:avLst/>
          </a:prstGeom>
          <a:noFill/>
        </p:spPr>
        <p:txBody>
          <a:bodyPr wrap="square" rtlCol="0">
            <a:spAutoFit/>
          </a:bodyPr>
          <a:lstStyle/>
          <a:p>
            <a:pPr marL="285744" indent="-285744">
              <a:buFont typeface="Arial" panose="020B0604020202020204" pitchFamily="34" charset="0"/>
              <a:buChar char="•"/>
            </a:pPr>
            <a:r>
              <a:rPr lang="en-US" sz="2200" dirty="0"/>
              <a:t>Coordinates </a:t>
            </a:r>
          </a:p>
          <a:p>
            <a:pPr marL="285744" indent="-285744">
              <a:buFont typeface="Arial" panose="020B0604020202020204" pitchFamily="34" charset="0"/>
              <a:buChar char="•"/>
            </a:pPr>
            <a:r>
              <a:rPr lang="en-US" sz="2200" dirty="0"/>
              <a:t>Angle distributions</a:t>
            </a:r>
            <a:endParaRPr lang="ru-RU" sz="2200" dirty="0"/>
          </a:p>
        </p:txBody>
      </p:sp>
      <p:sp>
        <p:nvSpPr>
          <p:cNvPr id="8" name="TextBox 7"/>
          <p:cNvSpPr txBox="1"/>
          <p:nvPr/>
        </p:nvSpPr>
        <p:spPr>
          <a:xfrm>
            <a:off x="9735677" y="2349181"/>
            <a:ext cx="2205316" cy="430887"/>
          </a:xfrm>
          <a:prstGeom prst="rect">
            <a:avLst/>
          </a:prstGeom>
          <a:noFill/>
        </p:spPr>
        <p:txBody>
          <a:bodyPr wrap="square" rtlCol="0">
            <a:spAutoFit/>
          </a:bodyPr>
          <a:lstStyle/>
          <a:p>
            <a:pPr marL="285744" indent="-285744">
              <a:buFont typeface="Arial" panose="020B0604020202020204" pitchFamily="34" charset="0"/>
              <a:buChar char="•"/>
            </a:pPr>
            <a:r>
              <a:rPr lang="en-US" sz="2200" dirty="0"/>
              <a:t>Four-vectors</a:t>
            </a:r>
          </a:p>
        </p:txBody>
      </p:sp>
      <p:sp>
        <p:nvSpPr>
          <p:cNvPr id="4" name="Нижний колонтитул 3"/>
          <p:cNvSpPr>
            <a:spLocks noGrp="1"/>
          </p:cNvSpPr>
          <p:nvPr>
            <p:ph type="ftr" sz="quarter" idx="11"/>
          </p:nvPr>
        </p:nvSpPr>
        <p:spPr>
          <a:xfrm>
            <a:off x="4038599" y="6356350"/>
            <a:ext cx="4365171" cy="365125"/>
          </a:xfrm>
        </p:spPr>
        <p:txBody>
          <a:bodyPr/>
          <a:lstStyle/>
          <a:p>
            <a:r>
              <a:rPr lang="en-US" dirty="0" smtClean="0"/>
              <a:t>ENSAR2 workshop: GEANT4 in nuclear physics, 24-26 April, Madrid</a:t>
            </a:r>
            <a:endParaRPr lang="ru-RU" dirty="0"/>
          </a:p>
        </p:txBody>
      </p:sp>
      <p:cxnSp>
        <p:nvCxnSpPr>
          <p:cNvPr id="10" name="Прямая соединительная линия 9"/>
          <p:cNvCxnSpPr/>
          <p:nvPr/>
        </p:nvCxnSpPr>
        <p:spPr>
          <a:xfrm flipV="1">
            <a:off x="0" y="1004031"/>
            <a:ext cx="12192000" cy="10886"/>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4894104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0"/>
            <a:ext cx="10515600" cy="1325563"/>
          </a:xfrm>
        </p:spPr>
        <p:txBody>
          <a:bodyPr/>
          <a:lstStyle/>
          <a:p>
            <a:pPr algn="ctr"/>
            <a:r>
              <a:rPr lang="en-US" b="1" dirty="0" smtClean="0"/>
              <a:t>G4EMCalculator in reconstruction</a:t>
            </a:r>
            <a:endParaRPr lang="ru-RU" b="1" dirty="0"/>
          </a:p>
        </p:txBody>
      </p:sp>
      <p:sp>
        <p:nvSpPr>
          <p:cNvPr id="3" name="Номер слайда 2"/>
          <p:cNvSpPr>
            <a:spLocks noGrp="1"/>
          </p:cNvSpPr>
          <p:nvPr>
            <p:ph type="sldNum" sz="quarter" idx="12"/>
          </p:nvPr>
        </p:nvSpPr>
        <p:spPr/>
        <p:txBody>
          <a:bodyPr/>
          <a:lstStyle/>
          <a:p>
            <a:fld id="{549C60E3-BDA2-4B16-B24A-0DB2D1033EC5}" type="slidenum">
              <a:rPr lang="ru-RU" smtClean="0"/>
              <a:t>19</a:t>
            </a:fld>
            <a:endParaRPr lang="ru-RU"/>
          </a:p>
        </p:txBody>
      </p:sp>
      <p:pic>
        <p:nvPicPr>
          <p:cNvPr id="6" name="Рисунок 5"/>
          <p:cNvPicPr>
            <a:picLocks noChangeAspect="1"/>
          </p:cNvPicPr>
          <p:nvPr/>
        </p:nvPicPr>
        <p:blipFill>
          <a:blip r:embed="rId2"/>
          <a:stretch>
            <a:fillRect/>
          </a:stretch>
        </p:blipFill>
        <p:spPr>
          <a:xfrm>
            <a:off x="947738" y="1690689"/>
            <a:ext cx="10296525" cy="4372699"/>
          </a:xfrm>
          <a:prstGeom prst="rect">
            <a:avLst/>
          </a:prstGeom>
        </p:spPr>
      </p:pic>
      <p:sp>
        <p:nvSpPr>
          <p:cNvPr id="4" name="Нижний колонтитул 3"/>
          <p:cNvSpPr>
            <a:spLocks noGrp="1"/>
          </p:cNvSpPr>
          <p:nvPr>
            <p:ph type="ftr" sz="quarter" idx="11"/>
          </p:nvPr>
        </p:nvSpPr>
        <p:spPr>
          <a:xfrm>
            <a:off x="4038600" y="6356350"/>
            <a:ext cx="4354286" cy="365125"/>
          </a:xfrm>
        </p:spPr>
        <p:txBody>
          <a:bodyPr/>
          <a:lstStyle/>
          <a:p>
            <a:r>
              <a:rPr lang="en-US" dirty="0" smtClean="0"/>
              <a:t>ENSAR2 workshop: GEANT4 in nuclear physics, 24-26 April, Madrid</a:t>
            </a:r>
            <a:endParaRPr lang="ru-RU" dirty="0"/>
          </a:p>
        </p:txBody>
      </p:sp>
      <p:cxnSp>
        <p:nvCxnSpPr>
          <p:cNvPr id="7" name="Прямая соединительная линия 6"/>
          <p:cNvCxnSpPr/>
          <p:nvPr/>
        </p:nvCxnSpPr>
        <p:spPr>
          <a:xfrm flipV="1">
            <a:off x="0" y="1004031"/>
            <a:ext cx="12192000" cy="10886"/>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64569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0"/>
            <a:ext cx="10515600" cy="1325563"/>
          </a:xfrm>
        </p:spPr>
        <p:txBody>
          <a:bodyPr/>
          <a:lstStyle/>
          <a:p>
            <a:pPr algn="ctr"/>
            <a:r>
              <a:rPr lang="en-US" b="1" dirty="0" smtClean="0"/>
              <a:t>Outlook</a:t>
            </a:r>
            <a:endParaRPr lang="ru-RU" b="1" dirty="0"/>
          </a:p>
        </p:txBody>
      </p:sp>
      <p:sp>
        <p:nvSpPr>
          <p:cNvPr id="4" name="Номер слайда 3"/>
          <p:cNvSpPr>
            <a:spLocks noGrp="1"/>
          </p:cNvSpPr>
          <p:nvPr>
            <p:ph type="sldNum" sz="quarter" idx="12"/>
          </p:nvPr>
        </p:nvSpPr>
        <p:spPr/>
        <p:txBody>
          <a:bodyPr/>
          <a:lstStyle/>
          <a:p>
            <a:fld id="{549C60E3-BDA2-4B16-B24A-0DB2D1033EC5}" type="slidenum">
              <a:rPr lang="ru-RU" smtClean="0"/>
              <a:t>2</a:t>
            </a:fld>
            <a:endParaRPr lang="ru-RU"/>
          </a:p>
        </p:txBody>
      </p:sp>
      <p:sp>
        <p:nvSpPr>
          <p:cNvPr id="3" name="Прямоугольник 2"/>
          <p:cNvSpPr/>
          <p:nvPr/>
        </p:nvSpPr>
        <p:spPr>
          <a:xfrm>
            <a:off x="2931131" y="1452150"/>
            <a:ext cx="5772607" cy="4832092"/>
          </a:xfrm>
          <a:prstGeom prst="rect">
            <a:avLst/>
          </a:prstGeom>
        </p:spPr>
        <p:txBody>
          <a:bodyPr wrap="square">
            <a:spAutoFit/>
          </a:bodyPr>
          <a:lstStyle/>
          <a:p>
            <a:pPr marL="457189" indent="-457189">
              <a:buFontTx/>
              <a:buChar char="-"/>
            </a:pPr>
            <a:r>
              <a:rPr lang="en-US" sz="2800" kern="100" dirty="0">
                <a:latin typeface="Times New Roman" panose="02020603050405020304" pitchFamily="18" charset="0"/>
                <a:ea typeface="DejaVu Sans"/>
                <a:cs typeface="Liberation Sans"/>
              </a:rPr>
              <a:t>Introduction</a:t>
            </a:r>
          </a:p>
          <a:p>
            <a:pPr marL="457189" indent="-457189">
              <a:buFontTx/>
              <a:buChar char="-"/>
            </a:pPr>
            <a:r>
              <a:rPr lang="en-US" sz="2800" kern="100" dirty="0">
                <a:latin typeface="Times New Roman" panose="02020603050405020304" pitchFamily="18" charset="0"/>
                <a:ea typeface="DejaVu Sans"/>
                <a:cs typeface="Liberation Sans"/>
              </a:rPr>
              <a:t>Architecture</a:t>
            </a:r>
          </a:p>
          <a:p>
            <a:pPr marL="457189" indent="-457189">
              <a:buFontTx/>
              <a:buChar char="-"/>
            </a:pPr>
            <a:r>
              <a:rPr lang="en-US" sz="2800" kern="100" dirty="0">
                <a:latin typeface="Times New Roman" panose="02020603050405020304" pitchFamily="18" charset="0"/>
                <a:ea typeface="DejaVu Sans"/>
                <a:cs typeface="Liberation Sans"/>
              </a:rPr>
              <a:t>Event based workflow</a:t>
            </a:r>
          </a:p>
          <a:p>
            <a:pPr marL="457189" indent="-457189">
              <a:buFontTx/>
              <a:buChar char="-"/>
            </a:pPr>
            <a:r>
              <a:rPr lang="en-US" sz="2800" kern="100" dirty="0">
                <a:latin typeface="Times New Roman" panose="02020603050405020304" pitchFamily="18" charset="0"/>
                <a:ea typeface="DejaVu Sans"/>
                <a:cs typeface="Liberation Sans"/>
              </a:rPr>
              <a:t>Example of an experiment</a:t>
            </a:r>
          </a:p>
          <a:p>
            <a:pPr marL="457189" indent="-457189">
              <a:buFontTx/>
              <a:buChar char="-"/>
            </a:pPr>
            <a:r>
              <a:rPr lang="en-US" sz="2800" kern="100" dirty="0">
                <a:latin typeface="Times New Roman" panose="02020603050405020304" pitchFamily="18" charset="0"/>
                <a:ea typeface="DejaVu Sans"/>
                <a:cs typeface="Liberation Sans"/>
              </a:rPr>
              <a:t>Simulation “step by step”</a:t>
            </a:r>
          </a:p>
          <a:p>
            <a:pPr marL="457189" indent="-457189">
              <a:buFontTx/>
              <a:buChar char="-"/>
            </a:pPr>
            <a:r>
              <a:rPr lang="en-US" sz="2800" kern="100" dirty="0">
                <a:latin typeface="Times New Roman" panose="02020603050405020304" pitchFamily="18" charset="0"/>
                <a:ea typeface="DejaVu Sans"/>
                <a:cs typeface="Liberation Sans"/>
              </a:rPr>
              <a:t>Real data handling</a:t>
            </a:r>
          </a:p>
          <a:p>
            <a:pPr marL="457189" indent="-457189">
              <a:buFontTx/>
              <a:buChar char="-"/>
            </a:pPr>
            <a:r>
              <a:rPr lang="en-US" sz="2800" kern="100" dirty="0">
                <a:latin typeface="Times New Roman" panose="02020603050405020304" pitchFamily="18" charset="0"/>
                <a:ea typeface="DejaVu Sans"/>
                <a:cs typeface="Liberation Sans"/>
              </a:rPr>
              <a:t>Event reconstruction</a:t>
            </a:r>
          </a:p>
          <a:p>
            <a:pPr marL="457189" indent="-457189">
              <a:buFontTx/>
              <a:buChar char="-"/>
            </a:pPr>
            <a:r>
              <a:rPr lang="en-US" sz="2800" kern="100" dirty="0">
                <a:latin typeface="Times New Roman" panose="02020603050405020304" pitchFamily="18" charset="0"/>
                <a:ea typeface="DejaVu Sans"/>
                <a:cs typeface="Liberation Sans"/>
              </a:rPr>
              <a:t>Summary and plans</a:t>
            </a:r>
          </a:p>
          <a:p>
            <a:pPr marL="457189" indent="-457189">
              <a:buFontTx/>
              <a:buChar char="-"/>
            </a:pPr>
            <a:r>
              <a:rPr lang="en-US" sz="2800" kern="100" dirty="0">
                <a:latin typeface="Times New Roman" panose="02020603050405020304" pitchFamily="18" charset="0"/>
                <a:ea typeface="DejaVu Sans"/>
                <a:cs typeface="Liberation Sans"/>
              </a:rPr>
              <a:t>G4 feedback</a:t>
            </a:r>
          </a:p>
          <a:p>
            <a:pPr marL="457189" indent="-457189">
              <a:buFontTx/>
              <a:buChar char="-"/>
            </a:pPr>
            <a:endParaRPr lang="en-US" sz="2800" kern="100" dirty="0">
              <a:latin typeface="Times New Roman" panose="02020603050405020304" pitchFamily="18" charset="0"/>
              <a:ea typeface="DejaVu Sans"/>
              <a:cs typeface="Liberation Sans"/>
            </a:endParaRPr>
          </a:p>
          <a:p>
            <a:pPr marL="457189" indent="-457189">
              <a:buFontTx/>
              <a:buChar char="-"/>
            </a:pPr>
            <a:endParaRPr lang="en-US" sz="2800" kern="100" dirty="0">
              <a:latin typeface="Times New Roman" panose="02020603050405020304" pitchFamily="18" charset="0"/>
              <a:ea typeface="DejaVu Sans"/>
              <a:cs typeface="Liberation Sans"/>
            </a:endParaRPr>
          </a:p>
        </p:txBody>
      </p:sp>
      <p:sp>
        <p:nvSpPr>
          <p:cNvPr id="5" name="Нижний колонтитул 4"/>
          <p:cNvSpPr>
            <a:spLocks noGrp="1"/>
          </p:cNvSpPr>
          <p:nvPr>
            <p:ph type="ftr" sz="quarter" idx="11"/>
          </p:nvPr>
        </p:nvSpPr>
        <p:spPr>
          <a:xfrm>
            <a:off x="3810000" y="6284242"/>
            <a:ext cx="4572000" cy="437233"/>
          </a:xfrm>
        </p:spPr>
        <p:txBody>
          <a:bodyPr/>
          <a:lstStyle/>
          <a:p>
            <a:r>
              <a:rPr lang="en-US" dirty="0" smtClean="0"/>
              <a:t>ENSAR2 workshop: GEANT4 in nuclear physics, 24-26 April, Madrid</a:t>
            </a:r>
            <a:endParaRPr lang="ru-RU" dirty="0"/>
          </a:p>
        </p:txBody>
      </p:sp>
      <p:cxnSp>
        <p:nvCxnSpPr>
          <p:cNvPr id="7" name="Прямая соединительная линия 6"/>
          <p:cNvCxnSpPr/>
          <p:nvPr/>
        </p:nvCxnSpPr>
        <p:spPr>
          <a:xfrm flipV="1">
            <a:off x="0" y="1004031"/>
            <a:ext cx="12192000" cy="10886"/>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439630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0"/>
            <a:ext cx="10515600" cy="1325563"/>
          </a:xfrm>
        </p:spPr>
        <p:txBody>
          <a:bodyPr/>
          <a:lstStyle/>
          <a:p>
            <a:pPr algn="ctr"/>
            <a:r>
              <a:rPr lang="en-US" b="1" dirty="0" smtClean="0"/>
              <a:t>Summary and plans</a:t>
            </a:r>
            <a:endParaRPr lang="ru-RU" b="1" dirty="0"/>
          </a:p>
        </p:txBody>
      </p:sp>
      <p:sp>
        <p:nvSpPr>
          <p:cNvPr id="4" name="Номер слайда 3"/>
          <p:cNvSpPr>
            <a:spLocks noGrp="1"/>
          </p:cNvSpPr>
          <p:nvPr>
            <p:ph type="sldNum" sz="quarter" idx="12"/>
          </p:nvPr>
        </p:nvSpPr>
        <p:spPr/>
        <p:txBody>
          <a:bodyPr/>
          <a:lstStyle/>
          <a:p>
            <a:fld id="{549C60E3-BDA2-4B16-B24A-0DB2D1033EC5}" type="slidenum">
              <a:rPr lang="ru-RU" smtClean="0"/>
              <a:t>20</a:t>
            </a:fld>
            <a:endParaRPr lang="ru-RU"/>
          </a:p>
        </p:txBody>
      </p:sp>
      <p:sp>
        <p:nvSpPr>
          <p:cNvPr id="5" name="Прямоугольник 4"/>
          <p:cNvSpPr/>
          <p:nvPr/>
        </p:nvSpPr>
        <p:spPr>
          <a:xfrm>
            <a:off x="1236137" y="1690689"/>
            <a:ext cx="9872135" cy="3785652"/>
          </a:xfrm>
          <a:prstGeom prst="rect">
            <a:avLst/>
          </a:prstGeom>
        </p:spPr>
        <p:txBody>
          <a:bodyPr wrap="square">
            <a:spAutoFit/>
          </a:bodyPr>
          <a:lstStyle/>
          <a:p>
            <a:pPr marL="342891" indent="-342891">
              <a:buFont typeface="Arial" pitchFamily="34" charset="0"/>
              <a:buChar char="•"/>
            </a:pPr>
            <a:r>
              <a:rPr lang="en-US" sz="2000" b="1" i="1" kern="100" dirty="0">
                <a:solidFill>
                  <a:srgbClr val="000000"/>
                </a:solidFill>
                <a:latin typeface="Times New Roman" panose="02020603050405020304" pitchFamily="18" charset="0"/>
                <a:ea typeface="Noto Sans CJK SC Regular"/>
                <a:cs typeface="Lohit Devanagari"/>
              </a:rPr>
              <a:t> </a:t>
            </a:r>
            <a:r>
              <a:rPr lang="en-US" sz="2000" b="1" i="1" kern="100" dirty="0" err="1">
                <a:solidFill>
                  <a:srgbClr val="000000"/>
                </a:solidFill>
                <a:latin typeface="Times New Roman" panose="02020603050405020304" pitchFamily="18" charset="0"/>
                <a:ea typeface="Noto Sans CJK SC Regular"/>
                <a:cs typeface="Lohit Devanagari"/>
              </a:rPr>
              <a:t>ExpertRoot</a:t>
            </a:r>
            <a:r>
              <a:rPr lang="en-US" sz="2000" kern="100" dirty="0">
                <a:solidFill>
                  <a:srgbClr val="000000"/>
                </a:solidFill>
                <a:latin typeface="Times New Roman" panose="02020603050405020304" pitchFamily="18" charset="0"/>
                <a:ea typeface="Noto Sans CJK SC Regular"/>
                <a:cs typeface="Lohit Devanagari"/>
              </a:rPr>
              <a:t> framework is developed for simulation and reconstruction of the experiments with low energy exotic beams.</a:t>
            </a:r>
          </a:p>
          <a:p>
            <a:pPr marL="342891" indent="-342891">
              <a:buFont typeface="Arial" pitchFamily="34" charset="0"/>
              <a:buChar char="•"/>
            </a:pPr>
            <a:r>
              <a:rPr lang="en-US" sz="2000" kern="100" dirty="0">
                <a:solidFill>
                  <a:srgbClr val="000000"/>
                </a:solidFill>
                <a:latin typeface="Times New Roman" panose="02020603050405020304" pitchFamily="18" charset="0"/>
                <a:ea typeface="Noto Sans CJK SC Regular"/>
                <a:cs typeface="Lohit Devanagari"/>
              </a:rPr>
              <a:t>A full lifecycle functionality is implemented for the </a:t>
            </a:r>
            <a:r>
              <a:rPr lang="en-US" sz="2000" kern="100" baseline="30000" dirty="0">
                <a:solidFill>
                  <a:srgbClr val="000000"/>
                </a:solidFill>
                <a:latin typeface="Times New Roman" panose="02020603050405020304" pitchFamily="18" charset="0"/>
                <a:ea typeface="Noto Sans CJK SC Regular"/>
                <a:cs typeface="Lohit Devanagari"/>
              </a:rPr>
              <a:t>5</a:t>
            </a:r>
            <a:r>
              <a:rPr lang="en-US" sz="2000" kern="100" dirty="0">
                <a:solidFill>
                  <a:srgbClr val="000000"/>
                </a:solidFill>
                <a:latin typeface="Times New Roman" panose="02020603050405020304" pitchFamily="18" charset="0"/>
                <a:ea typeface="Noto Sans CJK SC Regular"/>
                <a:cs typeface="Lohit Devanagari"/>
              </a:rPr>
              <a:t>H and </a:t>
            </a:r>
            <a:r>
              <a:rPr lang="en-US" sz="2000" kern="100" baseline="30000" dirty="0">
                <a:solidFill>
                  <a:srgbClr val="000000"/>
                </a:solidFill>
                <a:latin typeface="Times New Roman" panose="02020603050405020304" pitchFamily="18" charset="0"/>
                <a:ea typeface="Noto Sans CJK SC Regular"/>
                <a:cs typeface="Lohit Devanagari"/>
              </a:rPr>
              <a:t>7</a:t>
            </a:r>
            <a:r>
              <a:rPr lang="en-US" sz="2000" kern="100" dirty="0">
                <a:solidFill>
                  <a:srgbClr val="000000"/>
                </a:solidFill>
                <a:latin typeface="Times New Roman" panose="02020603050405020304" pitchFamily="18" charset="0"/>
                <a:ea typeface="Noto Sans CJK SC Regular"/>
                <a:cs typeface="Lohit Devanagari"/>
              </a:rPr>
              <a:t>H experiments and can be easily extended to other examples.</a:t>
            </a:r>
          </a:p>
          <a:p>
            <a:pPr marL="342891" indent="-342891">
              <a:buFont typeface="Arial" pitchFamily="34" charset="0"/>
              <a:buChar char="•"/>
            </a:pPr>
            <a:r>
              <a:rPr lang="en-US" sz="2000" kern="100" dirty="0">
                <a:solidFill>
                  <a:srgbClr val="000000"/>
                </a:solidFill>
                <a:latin typeface="Times New Roman" panose="02020603050405020304" pitchFamily="18" charset="0"/>
                <a:ea typeface="Noto Sans CJK SC Regular"/>
                <a:cs typeface="Lohit Devanagari"/>
              </a:rPr>
              <a:t>The framework helps to combine efforts of physicists, detector experts and IT specialists</a:t>
            </a:r>
          </a:p>
          <a:p>
            <a:pPr marL="342891" indent="-342891">
              <a:buFont typeface="Arial" pitchFamily="34" charset="0"/>
              <a:buChar char="•"/>
            </a:pPr>
            <a:endParaRPr lang="en-US" sz="2000" kern="100" dirty="0">
              <a:solidFill>
                <a:srgbClr val="000000"/>
              </a:solidFill>
              <a:latin typeface="Times New Roman" panose="02020603050405020304" pitchFamily="18" charset="0"/>
              <a:ea typeface="Noto Sans CJK SC Regular"/>
              <a:cs typeface="Lohit Devanagari"/>
            </a:endParaRPr>
          </a:p>
          <a:p>
            <a:r>
              <a:rPr lang="en-US" sz="2000" kern="100" dirty="0">
                <a:solidFill>
                  <a:srgbClr val="000000"/>
                </a:solidFill>
                <a:latin typeface="Times New Roman" panose="02020603050405020304" pitchFamily="18" charset="0"/>
                <a:ea typeface="Noto Sans CJK SC Regular"/>
                <a:cs typeface="Lohit Devanagari"/>
              </a:rPr>
              <a:t>Plans: </a:t>
            </a:r>
          </a:p>
          <a:p>
            <a:pPr marL="342891" indent="-342891">
              <a:buFont typeface="Arial" pitchFamily="34" charset="0"/>
              <a:buChar char="•"/>
            </a:pPr>
            <a:r>
              <a:rPr lang="en-US" sz="2000" kern="100" dirty="0">
                <a:solidFill>
                  <a:srgbClr val="000000"/>
                </a:solidFill>
                <a:latin typeface="Times New Roman" panose="02020603050405020304" pitchFamily="18" charset="0"/>
                <a:ea typeface="Noto Sans CJK SC Regular"/>
                <a:cs typeface="Lohit Devanagari"/>
              </a:rPr>
              <a:t>Implement  more </a:t>
            </a:r>
            <a:r>
              <a:rPr lang="en-US" sz="2000" kern="100" dirty="0" err="1">
                <a:solidFill>
                  <a:srgbClr val="000000"/>
                </a:solidFill>
                <a:latin typeface="Times New Roman" panose="02020603050405020304" pitchFamily="18" charset="0"/>
                <a:ea typeface="Noto Sans CJK SC Regular"/>
                <a:cs typeface="Lohit Devanagari"/>
              </a:rPr>
              <a:t>usecases</a:t>
            </a:r>
            <a:r>
              <a:rPr lang="en-US" sz="2000" kern="100" dirty="0">
                <a:solidFill>
                  <a:srgbClr val="000000"/>
                </a:solidFill>
                <a:latin typeface="Times New Roman" panose="02020603050405020304" pitchFamily="18" charset="0"/>
                <a:ea typeface="Noto Sans CJK SC Regular"/>
                <a:cs typeface="Lohit Devanagari"/>
              </a:rPr>
              <a:t> and  make the framework more </a:t>
            </a:r>
            <a:r>
              <a:rPr lang="en-US" sz="2000" kern="100" dirty="0" err="1">
                <a:solidFill>
                  <a:srgbClr val="000000"/>
                </a:solidFill>
                <a:latin typeface="Times New Roman" panose="02020603050405020304" pitchFamily="18" charset="0"/>
                <a:ea typeface="Noto Sans CJK SC Regular"/>
                <a:cs typeface="Lohit Devanagari"/>
              </a:rPr>
              <a:t>userfriendly</a:t>
            </a:r>
            <a:r>
              <a:rPr lang="en-US" sz="2000" kern="100" dirty="0">
                <a:solidFill>
                  <a:srgbClr val="000000"/>
                </a:solidFill>
                <a:latin typeface="Times New Roman" panose="02020603050405020304" pitchFamily="18" charset="0"/>
                <a:ea typeface="Noto Sans CJK SC Regular"/>
                <a:cs typeface="Lohit Devanagari"/>
              </a:rPr>
              <a:t>  </a:t>
            </a:r>
          </a:p>
          <a:p>
            <a:pPr marL="342891" indent="-342891">
              <a:buFont typeface="Arial" pitchFamily="34" charset="0"/>
              <a:buChar char="•"/>
            </a:pPr>
            <a:r>
              <a:rPr lang="en-US" sz="2000" kern="100" dirty="0">
                <a:solidFill>
                  <a:srgbClr val="000000"/>
                </a:solidFill>
                <a:latin typeface="Times New Roman" panose="02020603050405020304" pitchFamily="18" charset="0"/>
                <a:ea typeface="Noto Sans CJK SC Regular"/>
                <a:cs typeface="Lohit Devanagari"/>
              </a:rPr>
              <a:t>Develop a cloud service using </a:t>
            </a:r>
            <a:r>
              <a:rPr lang="en-US" sz="2000" kern="100" dirty="0" err="1">
                <a:solidFill>
                  <a:srgbClr val="000000"/>
                </a:solidFill>
                <a:latin typeface="Times New Roman" panose="02020603050405020304" pitchFamily="18" charset="0"/>
                <a:ea typeface="Noto Sans CJK SC Regular"/>
                <a:cs typeface="Lohit Devanagari"/>
              </a:rPr>
              <a:t>Jupyter</a:t>
            </a:r>
            <a:r>
              <a:rPr lang="en-US" sz="2000" kern="100" dirty="0">
                <a:solidFill>
                  <a:srgbClr val="000000"/>
                </a:solidFill>
                <a:latin typeface="Times New Roman" panose="02020603050405020304" pitchFamily="18" charset="0"/>
                <a:ea typeface="Noto Sans CJK SC Regular"/>
                <a:cs typeface="Lohit Devanagari"/>
              </a:rPr>
              <a:t> Notebook interface to Root</a:t>
            </a:r>
          </a:p>
          <a:p>
            <a:pPr marL="342891" indent="-342891">
              <a:buFont typeface="Arial" pitchFamily="34" charset="0"/>
              <a:buChar char="•"/>
            </a:pPr>
            <a:r>
              <a:rPr lang="en-US" sz="2000" kern="100" dirty="0">
                <a:solidFill>
                  <a:srgbClr val="000000"/>
                </a:solidFill>
                <a:latin typeface="Times New Roman" panose="02020603050405020304" pitchFamily="18" charset="0"/>
                <a:ea typeface="Noto Sans CJK SC Regular"/>
                <a:cs typeface="Lohit Devanagari"/>
              </a:rPr>
              <a:t>Extend interface to theoretical generators. In particular interpolate </a:t>
            </a:r>
            <a:r>
              <a:rPr lang="en-US" sz="2000" kern="100" dirty="0" err="1">
                <a:solidFill>
                  <a:srgbClr val="000000"/>
                </a:solidFill>
                <a:latin typeface="Times New Roman" panose="02020603050405020304" pitchFamily="18" charset="0"/>
                <a:ea typeface="Noto Sans CJK SC Regular"/>
                <a:cs typeface="Lohit Devanagari"/>
              </a:rPr>
              <a:t>multiparticle</a:t>
            </a:r>
            <a:r>
              <a:rPr lang="en-US" sz="2000" kern="100" dirty="0">
                <a:solidFill>
                  <a:srgbClr val="000000"/>
                </a:solidFill>
                <a:latin typeface="Times New Roman" panose="02020603050405020304" pitchFamily="18" charset="0"/>
                <a:ea typeface="Noto Sans CJK SC Regular"/>
                <a:cs typeface="Lohit Devanagari"/>
              </a:rPr>
              <a:t> output between the provided energies </a:t>
            </a:r>
            <a:r>
              <a:rPr lang="en-US" sz="2000" kern="100" dirty="0" smtClean="0">
                <a:solidFill>
                  <a:srgbClr val="000000"/>
                </a:solidFill>
                <a:latin typeface="Times New Roman" panose="02020603050405020304" pitchFamily="18" charset="0"/>
                <a:ea typeface="Noto Sans CJK SC Regular"/>
                <a:cs typeface="Lohit Devanagari"/>
              </a:rPr>
              <a:t>observing</a:t>
            </a:r>
            <a:r>
              <a:rPr lang="ru-RU" sz="2000" kern="100" dirty="0" smtClean="0">
                <a:solidFill>
                  <a:srgbClr val="000000"/>
                </a:solidFill>
                <a:latin typeface="Times New Roman" panose="02020603050405020304" pitchFamily="18" charset="0"/>
                <a:ea typeface="Noto Sans CJK SC Regular"/>
                <a:cs typeface="Lohit Devanagari"/>
              </a:rPr>
              <a:t> </a:t>
            </a:r>
            <a:r>
              <a:rPr lang="en-US" sz="2000" kern="100" dirty="0" smtClean="0">
                <a:solidFill>
                  <a:srgbClr val="000000"/>
                </a:solidFill>
                <a:latin typeface="Times New Roman" panose="02020603050405020304" pitchFamily="18" charset="0"/>
                <a:ea typeface="Noto Sans CJK SC Regular"/>
                <a:cs typeface="Lohit Devanagari"/>
              </a:rPr>
              <a:t>the </a:t>
            </a:r>
            <a:r>
              <a:rPr lang="en-US" sz="2000" kern="100" dirty="0">
                <a:solidFill>
                  <a:srgbClr val="000000"/>
                </a:solidFill>
                <a:latin typeface="Times New Roman" panose="02020603050405020304" pitchFamily="18" charset="0"/>
                <a:ea typeface="Noto Sans CJK SC Regular"/>
                <a:cs typeface="Lohit Devanagari"/>
              </a:rPr>
              <a:t>momentum and energy </a:t>
            </a:r>
            <a:r>
              <a:rPr lang="en-US" sz="2000" kern="100" dirty="0" smtClean="0">
                <a:solidFill>
                  <a:srgbClr val="000000"/>
                </a:solidFill>
                <a:latin typeface="Times New Roman" panose="02020603050405020304" pitchFamily="18" charset="0"/>
                <a:ea typeface="Noto Sans CJK SC Regular"/>
                <a:cs typeface="Lohit Devanagari"/>
              </a:rPr>
              <a:t>conservation </a:t>
            </a:r>
            <a:r>
              <a:rPr lang="en-US" sz="2000" kern="100" dirty="0" smtClean="0">
                <a:solidFill>
                  <a:srgbClr val="000000"/>
                </a:solidFill>
                <a:latin typeface="Times New Roman" panose="02020603050405020304" pitchFamily="18" charset="0"/>
                <a:ea typeface="Noto Sans CJK SC Regular"/>
                <a:cs typeface="Lohit Devanagari"/>
              </a:rPr>
              <a:t>and</a:t>
            </a:r>
            <a:r>
              <a:rPr lang="ru-RU" sz="2000" kern="100" dirty="0" smtClean="0">
                <a:solidFill>
                  <a:srgbClr val="000000"/>
                </a:solidFill>
                <a:latin typeface="Times New Roman" panose="02020603050405020304" pitchFamily="18" charset="0"/>
                <a:ea typeface="Noto Sans CJK SC Regular"/>
                <a:cs typeface="Lohit Devanagari"/>
              </a:rPr>
              <a:t> </a:t>
            </a:r>
            <a:r>
              <a:rPr lang="en-US" sz="2000" kern="100" smtClean="0">
                <a:solidFill>
                  <a:srgbClr val="000000"/>
                </a:solidFill>
                <a:latin typeface="Times New Roman" panose="02020603050405020304" pitchFamily="18" charset="0"/>
                <a:ea typeface="Noto Sans CJK SC Regular"/>
                <a:cs typeface="Lohit Devanagari"/>
              </a:rPr>
              <a:t>phase </a:t>
            </a:r>
            <a:r>
              <a:rPr lang="en-US" sz="2000" kern="100" dirty="0" smtClean="0">
                <a:solidFill>
                  <a:srgbClr val="000000"/>
                </a:solidFill>
                <a:latin typeface="Times New Roman" panose="02020603050405020304" pitchFamily="18" charset="0"/>
                <a:ea typeface="Noto Sans CJK SC Regular"/>
                <a:cs typeface="Lohit Devanagari"/>
              </a:rPr>
              <a:t>space factor and introduce realistic background</a:t>
            </a:r>
            <a:endParaRPr lang="en-US" sz="2000" kern="100" dirty="0">
              <a:solidFill>
                <a:srgbClr val="000000"/>
              </a:solidFill>
              <a:latin typeface="Times New Roman" panose="02020603050405020304" pitchFamily="18" charset="0"/>
              <a:ea typeface="Noto Sans CJK SC Regular"/>
              <a:cs typeface="Lohit Devanagari"/>
            </a:endParaRPr>
          </a:p>
        </p:txBody>
      </p:sp>
      <p:sp>
        <p:nvSpPr>
          <p:cNvPr id="3" name="Нижний колонтитул 2"/>
          <p:cNvSpPr>
            <a:spLocks noGrp="1"/>
          </p:cNvSpPr>
          <p:nvPr>
            <p:ph type="ftr" sz="quarter" idx="11"/>
          </p:nvPr>
        </p:nvSpPr>
        <p:spPr>
          <a:xfrm>
            <a:off x="4038600" y="6356350"/>
            <a:ext cx="4408714" cy="365125"/>
          </a:xfrm>
        </p:spPr>
        <p:txBody>
          <a:bodyPr/>
          <a:lstStyle/>
          <a:p>
            <a:r>
              <a:rPr lang="en-US" dirty="0" smtClean="0"/>
              <a:t>ENSAR2 workshop: GEANT4 in nuclear physics, 24-26 April, Madrid</a:t>
            </a:r>
            <a:endParaRPr lang="ru-RU" dirty="0"/>
          </a:p>
        </p:txBody>
      </p:sp>
      <p:cxnSp>
        <p:nvCxnSpPr>
          <p:cNvPr id="6" name="Прямая соединительная линия 5"/>
          <p:cNvCxnSpPr/>
          <p:nvPr/>
        </p:nvCxnSpPr>
        <p:spPr>
          <a:xfrm flipV="1">
            <a:off x="0" y="1004031"/>
            <a:ext cx="12192000" cy="10886"/>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9160267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0"/>
            <a:ext cx="10515600" cy="1325563"/>
          </a:xfrm>
        </p:spPr>
        <p:txBody>
          <a:bodyPr/>
          <a:lstStyle/>
          <a:p>
            <a:pPr algn="ctr"/>
            <a:r>
              <a:rPr lang="en-US" b="1" dirty="0" smtClean="0"/>
              <a:t>G4 feedback</a:t>
            </a:r>
            <a:endParaRPr lang="ru-RU" b="1" dirty="0"/>
          </a:p>
        </p:txBody>
      </p:sp>
      <p:sp>
        <p:nvSpPr>
          <p:cNvPr id="4" name="Номер слайда 3"/>
          <p:cNvSpPr>
            <a:spLocks noGrp="1"/>
          </p:cNvSpPr>
          <p:nvPr>
            <p:ph type="sldNum" sz="quarter" idx="12"/>
          </p:nvPr>
        </p:nvSpPr>
        <p:spPr/>
        <p:txBody>
          <a:bodyPr/>
          <a:lstStyle/>
          <a:p>
            <a:fld id="{549C60E3-BDA2-4B16-B24A-0DB2D1033EC5}" type="slidenum">
              <a:rPr lang="ru-RU" smtClean="0"/>
              <a:t>21</a:t>
            </a:fld>
            <a:endParaRPr lang="ru-RU" dirty="0"/>
          </a:p>
        </p:txBody>
      </p:sp>
      <p:sp>
        <p:nvSpPr>
          <p:cNvPr id="3" name="Прямоугольник 2"/>
          <p:cNvSpPr/>
          <p:nvPr/>
        </p:nvSpPr>
        <p:spPr>
          <a:xfrm>
            <a:off x="1236133" y="1690689"/>
            <a:ext cx="8659907" cy="3724096"/>
          </a:xfrm>
          <a:prstGeom prst="rect">
            <a:avLst/>
          </a:prstGeom>
        </p:spPr>
        <p:txBody>
          <a:bodyPr wrap="square">
            <a:spAutoFit/>
          </a:bodyPr>
          <a:lstStyle/>
          <a:p>
            <a:r>
              <a:rPr lang="en-US" sz="3200" kern="100" dirty="0">
                <a:solidFill>
                  <a:srgbClr val="000000"/>
                </a:solidFill>
                <a:latin typeface="Times New Roman" panose="02020603050405020304" pitchFamily="18" charset="0"/>
                <a:ea typeface="Noto Sans CJK SC Regular"/>
                <a:cs typeface="Lohit Devanagari"/>
              </a:rPr>
              <a:t>Limitation:</a:t>
            </a:r>
          </a:p>
          <a:p>
            <a:r>
              <a:rPr lang="en-US" kern="100" dirty="0">
                <a:solidFill>
                  <a:srgbClr val="000000"/>
                </a:solidFill>
                <a:latin typeface="Georgia;serif"/>
                <a:ea typeface="Noto Sans CJK SC Regular"/>
                <a:cs typeface="Lohit Devanagari"/>
              </a:rPr>
              <a:t>Calling G4EmCalculator-&gt;</a:t>
            </a:r>
            <a:r>
              <a:rPr lang="en-US" kern="100" dirty="0" err="1">
                <a:solidFill>
                  <a:srgbClr val="000000"/>
                </a:solidFill>
                <a:latin typeface="Georgia;serif"/>
                <a:ea typeface="Noto Sans CJK SC Regular"/>
                <a:cs typeface="Lohit Devanagari"/>
              </a:rPr>
              <a:t>GetDeDx</a:t>
            </a:r>
            <a:r>
              <a:rPr lang="en-US" kern="100" dirty="0">
                <a:solidFill>
                  <a:srgbClr val="000000"/>
                </a:solidFill>
                <a:latin typeface="Georgia;serif"/>
                <a:ea typeface="Noto Sans CJK SC Regular"/>
                <a:cs typeface="Lohit Devanagari"/>
              </a:rPr>
              <a:t>() requires full initialization of Geant4 in VMC:</a:t>
            </a:r>
          </a:p>
          <a:p>
            <a:pPr marL="457189" indent="-457189">
              <a:buFont typeface="Arial" panose="020B0604020202020204" pitchFamily="34" charset="0"/>
              <a:buChar char="•"/>
            </a:pPr>
            <a:r>
              <a:rPr lang="en-US" kern="100" dirty="0">
                <a:solidFill>
                  <a:srgbClr val="000000"/>
                </a:solidFill>
                <a:latin typeface="Georgia;serif"/>
                <a:ea typeface="Noto Sans CJK SC Regular"/>
                <a:cs typeface="Lohit Devanagari"/>
              </a:rPr>
              <a:t>TG4RunConfiguration initialization</a:t>
            </a:r>
          </a:p>
          <a:p>
            <a:pPr marL="457189" indent="-457189">
              <a:buFont typeface="Arial" panose="020B0604020202020204" pitchFamily="34" charset="0"/>
              <a:buChar char="•"/>
            </a:pPr>
            <a:r>
              <a:rPr lang="en-US" kern="100" dirty="0">
                <a:solidFill>
                  <a:srgbClr val="000000"/>
                </a:solidFill>
                <a:latin typeface="Georgia;serif"/>
                <a:ea typeface="Noto Sans CJK SC Regular"/>
                <a:cs typeface="Lohit Devanagari"/>
              </a:rPr>
              <a:t> TGeant4 initialization</a:t>
            </a:r>
          </a:p>
          <a:p>
            <a:pPr marL="457189" indent="-457189">
              <a:buFont typeface="Arial" panose="020B0604020202020204" pitchFamily="34" charset="0"/>
              <a:buChar char="•"/>
            </a:pPr>
            <a:r>
              <a:rPr lang="en-US" kern="100" dirty="0">
                <a:solidFill>
                  <a:srgbClr val="000000"/>
                </a:solidFill>
                <a:latin typeface="Georgia;serif"/>
                <a:ea typeface="Noto Sans CJK SC Regular"/>
                <a:cs typeface="Lohit Devanagari"/>
              </a:rPr>
              <a:t> Fake processing of first event for initialization of other environment</a:t>
            </a:r>
          </a:p>
          <a:p>
            <a:pPr marL="457189" indent="-457189">
              <a:buFont typeface="Arial" panose="020B0604020202020204" pitchFamily="34" charset="0"/>
              <a:buChar char="•"/>
            </a:pPr>
            <a:endParaRPr lang="en-US" sz="3200" kern="100" dirty="0">
              <a:solidFill>
                <a:srgbClr val="000000"/>
              </a:solidFill>
              <a:latin typeface="Georgia;serif"/>
              <a:ea typeface="Noto Sans CJK SC Regular"/>
              <a:cs typeface="Lohit Devanagari"/>
            </a:endParaRPr>
          </a:p>
          <a:p>
            <a:r>
              <a:rPr lang="en-US" sz="3200" kern="100" dirty="0">
                <a:solidFill>
                  <a:srgbClr val="000000"/>
                </a:solidFill>
                <a:latin typeface="Times New Roman" panose="02020603050405020304" pitchFamily="18" charset="0"/>
                <a:ea typeface="Noto Sans CJK SC Regular"/>
                <a:cs typeface="Lohit Devanagari"/>
              </a:rPr>
              <a:t>Desire</a:t>
            </a:r>
            <a:r>
              <a:rPr lang="en-US" sz="2800" kern="100" dirty="0">
                <a:solidFill>
                  <a:srgbClr val="000000"/>
                </a:solidFill>
                <a:latin typeface="Georgia;serif"/>
                <a:ea typeface="Noto Sans CJK SC Regular"/>
                <a:cs typeface="Lohit Devanagari"/>
              </a:rPr>
              <a:t>:</a:t>
            </a:r>
          </a:p>
          <a:p>
            <a:pPr marL="457189" indent="-457189">
              <a:buFont typeface="Arial" panose="020B0604020202020204" pitchFamily="34" charset="0"/>
              <a:buChar char="•"/>
            </a:pPr>
            <a:r>
              <a:rPr lang="en-US" kern="100" dirty="0">
                <a:latin typeface="Liberation Serif"/>
                <a:ea typeface="Noto Sans CJK SC Regular"/>
                <a:cs typeface="Lohit Devanagari"/>
              </a:rPr>
              <a:t>Possibility to use the G4EmCalculator without initializing the entire Geant4 simulation would be extremely convenient.</a:t>
            </a:r>
          </a:p>
          <a:p>
            <a:pPr marL="457189" indent="-457189">
              <a:buFont typeface="Arial" panose="020B0604020202020204" pitchFamily="34" charset="0"/>
              <a:buChar char="•"/>
            </a:pPr>
            <a:endParaRPr lang="ru-RU" sz="3200" kern="100" dirty="0">
              <a:latin typeface="Liberation Serif"/>
              <a:ea typeface="Noto Sans CJK SC Regular"/>
              <a:cs typeface="Lohit Devanagari"/>
            </a:endParaRPr>
          </a:p>
        </p:txBody>
      </p:sp>
      <p:sp>
        <p:nvSpPr>
          <p:cNvPr id="5" name="Нижний колонтитул 4"/>
          <p:cNvSpPr>
            <a:spLocks noGrp="1"/>
          </p:cNvSpPr>
          <p:nvPr>
            <p:ph type="ftr" sz="quarter" idx="11"/>
          </p:nvPr>
        </p:nvSpPr>
        <p:spPr>
          <a:xfrm>
            <a:off x="4038600" y="6356350"/>
            <a:ext cx="4408714" cy="365125"/>
          </a:xfrm>
        </p:spPr>
        <p:txBody>
          <a:bodyPr/>
          <a:lstStyle/>
          <a:p>
            <a:r>
              <a:rPr lang="en-US" dirty="0" smtClean="0"/>
              <a:t>ENSAR2 workshop: GEANT4 in nuclear physics, 24-26 April, Madrid</a:t>
            </a:r>
            <a:endParaRPr lang="ru-RU" dirty="0"/>
          </a:p>
        </p:txBody>
      </p:sp>
      <p:cxnSp>
        <p:nvCxnSpPr>
          <p:cNvPr id="6" name="Прямая соединительная линия 5"/>
          <p:cNvCxnSpPr/>
          <p:nvPr/>
        </p:nvCxnSpPr>
        <p:spPr>
          <a:xfrm flipV="1">
            <a:off x="0" y="1004031"/>
            <a:ext cx="12192000" cy="10886"/>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273466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537885" y="1454115"/>
            <a:ext cx="10206319" cy="2862322"/>
          </a:xfrm>
          <a:prstGeom prst="rect">
            <a:avLst/>
          </a:prstGeom>
        </p:spPr>
        <p:txBody>
          <a:bodyPr wrap="square">
            <a:spAutoFit/>
          </a:bodyPr>
          <a:lstStyle/>
          <a:p>
            <a:r>
              <a:rPr lang="en-US" sz="2800" b="1" i="1" kern="100" dirty="0" err="1">
                <a:latin typeface="Times New Roman" panose="02020603050405020304" pitchFamily="18" charset="0"/>
                <a:ea typeface="DejaVu Sans"/>
                <a:cs typeface="Liberation Sans"/>
              </a:rPr>
              <a:t>ExpertRoot</a:t>
            </a:r>
            <a:r>
              <a:rPr lang="en-US" sz="2800" b="1" i="1" kern="100" dirty="0">
                <a:latin typeface="Times New Roman" panose="02020603050405020304" pitchFamily="18" charset="0"/>
                <a:ea typeface="DejaVu Sans"/>
                <a:cs typeface="Liberation Sans"/>
              </a:rPr>
              <a:t> </a:t>
            </a:r>
            <a:r>
              <a:rPr lang="en-US" sz="2800" kern="100" dirty="0">
                <a:latin typeface="Times New Roman" panose="02020603050405020304" pitchFamily="18" charset="0"/>
                <a:ea typeface="DejaVu Sans"/>
                <a:cs typeface="Liberation Sans"/>
              </a:rPr>
              <a:t>is a </a:t>
            </a:r>
            <a:r>
              <a:rPr lang="en-US" sz="2800" kern="100" dirty="0" err="1">
                <a:latin typeface="Times New Roman" panose="02020603050405020304" pitchFamily="18" charset="0"/>
                <a:ea typeface="DejaVu Sans"/>
                <a:cs typeface="Liberation Sans"/>
              </a:rPr>
              <a:t>FairRoot</a:t>
            </a:r>
            <a:r>
              <a:rPr lang="en-US" sz="2800" kern="100" dirty="0">
                <a:latin typeface="Times New Roman" panose="02020603050405020304" pitchFamily="18" charset="0"/>
                <a:ea typeface="DejaVu Sans"/>
                <a:cs typeface="Liberation Sans"/>
              </a:rPr>
              <a:t> based framework for simulation of detector`s response, event reconstruction and real data analysis </a:t>
            </a:r>
            <a:r>
              <a:rPr lang="en-US" sz="2800" b="1" kern="100" dirty="0">
                <a:latin typeface="Times New Roman" panose="02020603050405020304" pitchFamily="18" charset="0"/>
                <a:ea typeface="DejaVu Sans"/>
                <a:cs typeface="Liberation Sans"/>
              </a:rPr>
              <a:t>in low energy nuclear physics with radioactive beams</a:t>
            </a:r>
            <a:r>
              <a:rPr lang="en-US" sz="2800" b="1" i="1" kern="100" dirty="0">
                <a:latin typeface="Times New Roman" panose="02020603050405020304" pitchFamily="18" charset="0"/>
                <a:ea typeface="DejaVu Sans"/>
                <a:cs typeface="Liberation Sans"/>
              </a:rPr>
              <a:t> </a:t>
            </a:r>
          </a:p>
          <a:p>
            <a:endParaRPr lang="ru-RU" sz="4000" kern="100" dirty="0">
              <a:latin typeface="FreeSans"/>
              <a:ea typeface="DejaVu Sans"/>
              <a:cs typeface="Liberation Sans"/>
            </a:endParaRPr>
          </a:p>
          <a:p>
            <a:r>
              <a:rPr lang="en-US" sz="2800" b="1" i="1" kern="100" dirty="0" err="1">
                <a:latin typeface="Times New Roman" panose="02020603050405020304" pitchFamily="18" charset="0"/>
                <a:ea typeface="DejaVu Sans"/>
                <a:cs typeface="Liberation Sans"/>
              </a:rPr>
              <a:t>ExpertRoot</a:t>
            </a:r>
            <a:r>
              <a:rPr lang="en-US" sz="2800" b="1" kern="100" dirty="0">
                <a:latin typeface="Times New Roman" panose="02020603050405020304" pitchFamily="18" charset="0"/>
                <a:ea typeface="DejaVu Sans"/>
                <a:cs typeface="Liberation Sans"/>
              </a:rPr>
              <a:t> </a:t>
            </a:r>
            <a:r>
              <a:rPr lang="en-US" sz="2800" kern="100" dirty="0">
                <a:latin typeface="Times New Roman" panose="02020603050405020304" pitchFamily="18" charset="0"/>
                <a:ea typeface="DejaVu Sans"/>
                <a:cs typeface="Liberation Sans"/>
              </a:rPr>
              <a:t>is used for the EXPERT</a:t>
            </a:r>
            <a:r>
              <a:rPr lang="en-US" sz="2800" b="1" kern="100" baseline="30000" dirty="0">
                <a:latin typeface="Times New Roman" panose="02020603050405020304" pitchFamily="18" charset="0"/>
                <a:ea typeface="DejaVu Sans"/>
                <a:cs typeface="Liberation Sans"/>
              </a:rPr>
              <a:t>1</a:t>
            </a:r>
            <a:r>
              <a:rPr lang="en-US" sz="4000" kern="100" baseline="30000" dirty="0">
                <a:latin typeface="FreeSans"/>
                <a:ea typeface="DejaVu Sans"/>
                <a:cs typeface="Liberation Sans"/>
              </a:rPr>
              <a:t> </a:t>
            </a:r>
            <a:r>
              <a:rPr lang="en-US" sz="2800" kern="100" dirty="0">
                <a:latin typeface="Times New Roman" panose="02020603050405020304" pitchFamily="18" charset="0"/>
                <a:ea typeface="DejaVu Sans"/>
                <a:cs typeface="Liberation Sans"/>
              </a:rPr>
              <a:t>project at </a:t>
            </a:r>
            <a:r>
              <a:rPr lang="en-US" sz="2800" kern="100" dirty="0" err="1">
                <a:latin typeface="Times New Roman" panose="02020603050405020304" pitchFamily="18" charset="0"/>
                <a:ea typeface="DejaVu Sans"/>
                <a:cs typeface="Liberation Sans"/>
              </a:rPr>
              <a:t>SuperFRS@FAIR</a:t>
            </a:r>
            <a:r>
              <a:rPr lang="en-US" sz="2800" kern="100" dirty="0">
                <a:latin typeface="Times New Roman" panose="02020603050405020304" pitchFamily="18" charset="0"/>
                <a:ea typeface="DejaVu Sans"/>
                <a:cs typeface="Liberation Sans"/>
              </a:rPr>
              <a:t> and for the experiments at  ACCULINNA-2 fragment-separator in JINR</a:t>
            </a:r>
            <a:endParaRPr lang="ru-RU" sz="4000" kern="100" dirty="0">
              <a:latin typeface="FreeSans"/>
              <a:ea typeface="DejaVu Sans"/>
              <a:cs typeface="Liberation Sans"/>
            </a:endParaRPr>
          </a:p>
        </p:txBody>
      </p:sp>
      <p:sp>
        <p:nvSpPr>
          <p:cNvPr id="4" name="Номер слайда 3"/>
          <p:cNvSpPr>
            <a:spLocks noGrp="1"/>
          </p:cNvSpPr>
          <p:nvPr>
            <p:ph type="sldNum" sz="quarter" idx="12"/>
          </p:nvPr>
        </p:nvSpPr>
        <p:spPr/>
        <p:txBody>
          <a:bodyPr/>
          <a:lstStyle/>
          <a:p>
            <a:fld id="{549C60E3-BDA2-4B16-B24A-0DB2D1033EC5}" type="slidenum">
              <a:rPr lang="ru-RU" smtClean="0"/>
              <a:t>3</a:t>
            </a:fld>
            <a:endParaRPr lang="ru-RU"/>
          </a:p>
        </p:txBody>
      </p:sp>
      <p:sp>
        <p:nvSpPr>
          <p:cNvPr id="5" name="TextBox 4"/>
          <p:cNvSpPr txBox="1"/>
          <p:nvPr/>
        </p:nvSpPr>
        <p:spPr>
          <a:xfrm rot="21540000">
            <a:off x="5073017" y="5868015"/>
            <a:ext cx="1567224" cy="584775"/>
          </a:xfrm>
          <a:prstGeom prst="rect">
            <a:avLst/>
          </a:prstGeom>
          <a:noFill/>
        </p:spPr>
        <p:txBody>
          <a:bodyPr wrap="none" rtlCol="0">
            <a:spAutoFit/>
          </a:bodyPr>
          <a:lstStyle/>
          <a:p>
            <a:r>
              <a:rPr lang="en-US" sz="3200" dirty="0"/>
              <a:t>er.jinr.ru</a:t>
            </a:r>
            <a:endParaRPr lang="ru-RU" dirty="0"/>
          </a:p>
        </p:txBody>
      </p:sp>
      <p:sp>
        <p:nvSpPr>
          <p:cNvPr id="19" name="Прямоугольник 18"/>
          <p:cNvSpPr/>
          <p:nvPr/>
        </p:nvSpPr>
        <p:spPr>
          <a:xfrm>
            <a:off x="722750" y="5084977"/>
            <a:ext cx="10746508" cy="523220"/>
          </a:xfrm>
          <a:prstGeom prst="rect">
            <a:avLst/>
          </a:prstGeom>
        </p:spPr>
        <p:txBody>
          <a:bodyPr wrap="square">
            <a:spAutoFit/>
          </a:bodyPr>
          <a:lstStyle/>
          <a:p>
            <a:r>
              <a:rPr lang="en-US" sz="2800" b="1" kern="100" baseline="30000" dirty="0">
                <a:latin typeface="Times New Roman" panose="02020603050405020304" pitchFamily="18" charset="0"/>
                <a:ea typeface="DejaVu Sans"/>
                <a:cs typeface="Liberation Sans"/>
              </a:rPr>
              <a:t>1 </a:t>
            </a:r>
            <a:r>
              <a:rPr lang="en-US" sz="2800" kern="100" dirty="0">
                <a:latin typeface="Times New Roman" panose="02020603050405020304" pitchFamily="18" charset="0"/>
                <a:ea typeface="DejaVu Sans"/>
                <a:cs typeface="Liberation Sans"/>
              </a:rPr>
              <a:t>EXPERT - </a:t>
            </a:r>
            <a:r>
              <a:rPr lang="en-US" sz="2800" kern="100" dirty="0" err="1">
                <a:latin typeface="Times New Roman" panose="02020603050405020304" pitchFamily="18" charset="0"/>
                <a:ea typeface="DejaVu Sans"/>
                <a:cs typeface="Liberation Sans"/>
              </a:rPr>
              <a:t>EXotic</a:t>
            </a:r>
            <a:r>
              <a:rPr lang="en-US" sz="2800" kern="100" dirty="0">
                <a:latin typeface="Times New Roman" panose="02020603050405020304" pitchFamily="18" charset="0"/>
                <a:ea typeface="DejaVu Sans"/>
                <a:cs typeface="Liberation Sans"/>
              </a:rPr>
              <a:t> Particle Emission and Radioactivity by Tracking</a:t>
            </a:r>
            <a:endParaRPr lang="ru-RU" sz="2800" dirty="0"/>
          </a:p>
        </p:txBody>
      </p:sp>
      <p:sp>
        <p:nvSpPr>
          <p:cNvPr id="8" name="Заголовок 1"/>
          <p:cNvSpPr txBox="1">
            <a:spLocks/>
          </p:cNvSpPr>
          <p:nvPr/>
        </p:nvSpPr>
        <p:spPr>
          <a:xfrm>
            <a:off x="202617" y="-101600"/>
            <a:ext cx="12249027" cy="98213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Introduction</a:t>
            </a:r>
            <a:endParaRPr lang="ru-RU" sz="3500" dirty="0"/>
          </a:p>
        </p:txBody>
      </p:sp>
      <p:sp>
        <p:nvSpPr>
          <p:cNvPr id="9" name="Нижний колонтитул 8"/>
          <p:cNvSpPr>
            <a:spLocks noGrp="1"/>
          </p:cNvSpPr>
          <p:nvPr>
            <p:ph type="ftr" sz="quarter" idx="11"/>
          </p:nvPr>
        </p:nvSpPr>
        <p:spPr>
          <a:xfrm>
            <a:off x="3886200" y="6346576"/>
            <a:ext cx="4419600" cy="365125"/>
          </a:xfrm>
        </p:spPr>
        <p:txBody>
          <a:bodyPr/>
          <a:lstStyle/>
          <a:p>
            <a:r>
              <a:rPr lang="en-US" dirty="0" smtClean="0"/>
              <a:t>ENSAR2 workshop: GEANT4 in nuclear physics, 24-26 April, Madrid</a:t>
            </a:r>
            <a:endParaRPr lang="ru-RU" dirty="0"/>
          </a:p>
        </p:txBody>
      </p:sp>
      <p:cxnSp>
        <p:nvCxnSpPr>
          <p:cNvPr id="12" name="Прямая соединительная линия 11"/>
          <p:cNvCxnSpPr/>
          <p:nvPr/>
        </p:nvCxnSpPr>
        <p:spPr>
          <a:xfrm flipV="1">
            <a:off x="0" y="1004031"/>
            <a:ext cx="12192000" cy="10886"/>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196773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2"/>
          </p:nvPr>
        </p:nvSpPr>
        <p:spPr/>
        <p:txBody>
          <a:bodyPr/>
          <a:lstStyle/>
          <a:p>
            <a:fld id="{549C60E3-BDA2-4B16-B24A-0DB2D1033EC5}" type="slidenum">
              <a:rPr lang="ru-RU" smtClean="0"/>
              <a:t>4</a:t>
            </a:fld>
            <a:endParaRPr lang="ru-RU"/>
          </a:p>
        </p:txBody>
      </p:sp>
      <p:pic>
        <p:nvPicPr>
          <p:cNvPr id="6" name="Рисунок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786406"/>
            <a:ext cx="9278730" cy="6047332"/>
          </a:xfrm>
          <a:prstGeom prst="rect">
            <a:avLst/>
          </a:prstGeom>
        </p:spPr>
      </p:pic>
      <p:cxnSp>
        <p:nvCxnSpPr>
          <p:cNvPr id="11" name="Прямая со стрелкой 10"/>
          <p:cNvCxnSpPr>
            <a:stCxn id="18" idx="2"/>
          </p:cNvCxnSpPr>
          <p:nvPr/>
        </p:nvCxnSpPr>
        <p:spPr>
          <a:xfrm>
            <a:off x="719338" y="3361813"/>
            <a:ext cx="1346534" cy="1137065"/>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Прямая со стрелкой 13"/>
          <p:cNvCxnSpPr/>
          <p:nvPr/>
        </p:nvCxnSpPr>
        <p:spPr>
          <a:xfrm>
            <a:off x="719336" y="3361813"/>
            <a:ext cx="2938264" cy="1619395"/>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119269" y="2838593"/>
            <a:ext cx="1200137" cy="523220"/>
          </a:xfrm>
          <a:prstGeom prst="rect">
            <a:avLst/>
          </a:prstGeom>
          <a:noFill/>
          <a:ln>
            <a:solidFill>
              <a:schemeClr val="tx1"/>
            </a:solidFill>
          </a:ln>
        </p:spPr>
        <p:txBody>
          <a:bodyPr wrap="none" rtlCol="0">
            <a:spAutoFit/>
          </a:bodyPr>
          <a:lstStyle/>
          <a:p>
            <a:r>
              <a:rPr lang="en-US" sz="2800" dirty="0" err="1"/>
              <a:t>Gadast</a:t>
            </a:r>
            <a:endParaRPr lang="ru-RU" sz="2800" dirty="0"/>
          </a:p>
        </p:txBody>
      </p:sp>
      <p:cxnSp>
        <p:nvCxnSpPr>
          <p:cNvPr id="15" name="Прямая со стрелкой 14"/>
          <p:cNvCxnSpPr/>
          <p:nvPr/>
        </p:nvCxnSpPr>
        <p:spPr>
          <a:xfrm>
            <a:off x="6773004" y="4581013"/>
            <a:ext cx="846997" cy="473587"/>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6172939" y="4057793"/>
            <a:ext cx="1340432" cy="523220"/>
          </a:xfrm>
          <a:prstGeom prst="rect">
            <a:avLst/>
          </a:prstGeom>
          <a:noFill/>
          <a:ln>
            <a:solidFill>
              <a:schemeClr val="tx1"/>
            </a:solidFill>
          </a:ln>
        </p:spPr>
        <p:txBody>
          <a:bodyPr wrap="none" rtlCol="0">
            <a:spAutoFit/>
          </a:bodyPr>
          <a:lstStyle/>
          <a:p>
            <a:r>
              <a:rPr lang="en-US" sz="2800" dirty="0" err="1"/>
              <a:t>NeuRad</a:t>
            </a:r>
            <a:endParaRPr lang="ru-RU" sz="2800" dirty="0"/>
          </a:p>
        </p:txBody>
      </p:sp>
      <p:cxnSp>
        <p:nvCxnSpPr>
          <p:cNvPr id="19" name="Прямая со стрелкой 18"/>
          <p:cNvCxnSpPr>
            <a:stCxn id="20" idx="1"/>
          </p:cNvCxnSpPr>
          <p:nvPr/>
        </p:nvCxnSpPr>
        <p:spPr>
          <a:xfrm flipH="1" flipV="1">
            <a:off x="2138202" y="5901277"/>
            <a:ext cx="1496882" cy="558588"/>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0" name="TextBox 19"/>
              <p:cNvSpPr txBox="1"/>
              <p:nvPr/>
            </p:nvSpPr>
            <p:spPr>
              <a:xfrm>
                <a:off x="3635084" y="6198255"/>
                <a:ext cx="1340432" cy="523220"/>
              </a:xfrm>
              <a:prstGeom prst="rect">
                <a:avLst/>
              </a:prstGeom>
              <a:noFill/>
              <a:ln>
                <a:solidFill>
                  <a:schemeClr val="tx1"/>
                </a:solidFill>
              </a:ln>
            </p:spPr>
            <p:txBody>
              <a:bodyPr wrap="square" rtlCol="0">
                <a:spAutoFit/>
              </a:bodyPr>
              <a:lstStyle/>
              <a:p>
                <a14:m>
                  <m:oMath xmlns:m="http://schemas.openxmlformats.org/officeDocument/2006/math">
                    <m:r>
                      <a:rPr lang="en-US" sz="2800" i="1">
                        <a:latin typeface="Cambria Math" panose="02040503050406030204" pitchFamily="18" charset="0"/>
                      </a:rPr>
                      <m:t>𝜇</m:t>
                    </m:r>
                  </m:oMath>
                </a14:m>
                <a:r>
                  <a:rPr lang="en-US" sz="2800" dirty="0"/>
                  <a:t>Si</a:t>
                </a:r>
                <a:endParaRPr lang="ru-RU" sz="2800" dirty="0"/>
              </a:p>
            </p:txBody>
          </p:sp>
        </mc:Choice>
        <mc:Fallback xmlns="">
          <p:sp>
            <p:nvSpPr>
              <p:cNvPr id="20" name="TextBox 19"/>
              <p:cNvSpPr txBox="1">
                <a:spLocks noRot="1" noChangeAspect="1" noMove="1" noResize="1" noEditPoints="1" noAdjustHandles="1" noChangeArrowheads="1" noChangeShapeType="1" noTextEdit="1"/>
              </p:cNvSpPr>
              <p:nvPr/>
            </p:nvSpPr>
            <p:spPr>
              <a:xfrm>
                <a:off x="3635084" y="6198255"/>
                <a:ext cx="1340432" cy="523220"/>
              </a:xfrm>
              <a:prstGeom prst="rect">
                <a:avLst/>
              </a:prstGeom>
              <a:blipFill rotWithShape="0">
                <a:blip r:embed="rId3"/>
                <a:stretch>
                  <a:fillRect t="-10227" b="-30682"/>
                </a:stretch>
              </a:blipFill>
              <a:ln>
                <a:solidFill>
                  <a:schemeClr val="tx1"/>
                </a:solidFill>
              </a:ln>
            </p:spPr>
            <p:txBody>
              <a:bodyPr/>
              <a:lstStyle/>
              <a:p>
                <a:r>
                  <a:rPr lang="ru-RU">
                    <a:noFill/>
                  </a:rPr>
                  <a:t> </a:t>
                </a:r>
              </a:p>
            </p:txBody>
          </p:sp>
        </mc:Fallback>
      </mc:AlternateContent>
      <p:cxnSp>
        <p:nvCxnSpPr>
          <p:cNvPr id="22" name="Прямая со стрелкой 21"/>
          <p:cNvCxnSpPr>
            <a:stCxn id="23" idx="0"/>
          </p:cNvCxnSpPr>
          <p:nvPr/>
        </p:nvCxnSpPr>
        <p:spPr>
          <a:xfrm flipV="1">
            <a:off x="5271974" y="2071547"/>
            <a:ext cx="1157807" cy="47092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4790111" y="2542467"/>
            <a:ext cx="963725" cy="523220"/>
          </a:xfrm>
          <a:prstGeom prst="rect">
            <a:avLst/>
          </a:prstGeom>
          <a:noFill/>
          <a:ln>
            <a:solidFill>
              <a:schemeClr val="tx1"/>
            </a:solidFill>
          </a:ln>
        </p:spPr>
        <p:txBody>
          <a:bodyPr wrap="none" rtlCol="0">
            <a:spAutoFit/>
          </a:bodyPr>
          <a:lstStyle/>
          <a:p>
            <a:r>
              <a:rPr lang="en-US" sz="2800" dirty="0"/>
              <a:t>OTPC</a:t>
            </a:r>
            <a:endParaRPr lang="ru-RU" sz="2800" dirty="0"/>
          </a:p>
        </p:txBody>
      </p:sp>
      <mc:AlternateContent xmlns:mc="http://schemas.openxmlformats.org/markup-compatibility/2006" xmlns:a14="http://schemas.microsoft.com/office/drawing/2010/main">
        <mc:Choice Requires="a14">
          <p:sp>
            <p:nvSpPr>
              <p:cNvPr id="27" name="Прямоугольник 26"/>
              <p:cNvSpPr/>
              <p:nvPr/>
            </p:nvSpPr>
            <p:spPr>
              <a:xfrm>
                <a:off x="8395517" y="607616"/>
                <a:ext cx="3796483" cy="3170099"/>
              </a:xfrm>
              <a:prstGeom prst="rect">
                <a:avLst/>
              </a:prstGeom>
            </p:spPr>
            <p:txBody>
              <a:bodyPr wrap="square">
                <a:spAutoFit/>
              </a:bodyPr>
              <a:lstStyle/>
              <a:p>
                <a:pPr marL="342891" indent="-342891">
                  <a:buFont typeface="Arial" panose="020B0604020202020204" pitchFamily="34" charset="0"/>
                  <a:buChar char="•"/>
                </a:pPr>
                <a:r>
                  <a:rPr lang="en-US" sz="2400" b="1" dirty="0" err="1"/>
                  <a:t>Gadast</a:t>
                </a:r>
                <a:r>
                  <a:rPr lang="en-US" sz="2400" dirty="0"/>
                  <a:t> – </a:t>
                </a:r>
                <a:r>
                  <a:rPr lang="en-US" sz="2400" dirty="0" err="1"/>
                  <a:t>GAmma</a:t>
                </a:r>
                <a:r>
                  <a:rPr lang="en-US" sz="2400" dirty="0"/>
                  <a:t> Detectors Around Secondary Target</a:t>
                </a:r>
              </a:p>
              <a:p>
                <a:pPr marL="342891" indent="-342891">
                  <a:buFont typeface="Arial" panose="020B0604020202020204" pitchFamily="34" charset="0"/>
                  <a:buChar char="•"/>
                </a:pPr>
                <a:r>
                  <a:rPr lang="en-US" sz="2400" b="1" dirty="0" err="1"/>
                  <a:t>NeuRad</a:t>
                </a:r>
                <a:r>
                  <a:rPr lang="en-US" sz="2400" b="1" dirty="0"/>
                  <a:t> </a:t>
                </a:r>
                <a:r>
                  <a:rPr lang="en-US" sz="2400" dirty="0"/>
                  <a:t>–</a:t>
                </a:r>
                <a:r>
                  <a:rPr lang="en-US" sz="2400" b="1" dirty="0"/>
                  <a:t> </a:t>
                </a:r>
                <a:r>
                  <a:rPr lang="en-US" sz="2400" dirty="0" err="1"/>
                  <a:t>NEUtron</a:t>
                </a:r>
                <a:r>
                  <a:rPr lang="en-US" sz="2400" dirty="0"/>
                  <a:t> </a:t>
                </a:r>
                <a:r>
                  <a:rPr lang="en-US" sz="2400" dirty="0" err="1"/>
                  <a:t>RADioactivity</a:t>
                </a:r>
                <a:endParaRPr lang="en-US" sz="2400" dirty="0"/>
              </a:p>
              <a:p>
                <a:pPr marL="342891" indent="-342891">
                  <a:buFont typeface="Arial" panose="020B0604020202020204" pitchFamily="34" charset="0"/>
                  <a:buChar char="•"/>
                </a:pPr>
                <a:r>
                  <a:rPr lang="en-US" sz="2400" b="1" dirty="0"/>
                  <a:t>OTPC </a:t>
                </a:r>
                <a:r>
                  <a:rPr lang="en-US" sz="2400" dirty="0"/>
                  <a:t>– Optical TPC</a:t>
                </a:r>
              </a:p>
              <a:p>
                <a:pPr marL="457189" indent="-457189">
                  <a:buFont typeface="Arial" panose="020B0604020202020204" pitchFamily="34" charset="0"/>
                  <a:buChar char="•"/>
                </a:pPr>
                <a14:m>
                  <m:oMath xmlns:m="http://schemas.openxmlformats.org/officeDocument/2006/math">
                    <m:r>
                      <a:rPr lang="en-US" sz="2800" b="1" i="1">
                        <a:solidFill>
                          <a:prstClr val="black"/>
                        </a:solidFill>
                        <a:latin typeface="Cambria Math" panose="02040503050406030204" pitchFamily="18" charset="0"/>
                      </a:rPr>
                      <m:t>𝝁</m:t>
                    </m:r>
                  </m:oMath>
                </a14:m>
                <a:r>
                  <a:rPr lang="en-US" sz="2800" b="1" dirty="0">
                    <a:solidFill>
                      <a:prstClr val="black"/>
                    </a:solidFill>
                  </a:rPr>
                  <a:t>Si</a:t>
                </a:r>
                <a:r>
                  <a:rPr lang="en-US" sz="2800" dirty="0">
                    <a:solidFill>
                      <a:prstClr val="black"/>
                    </a:solidFill>
                  </a:rPr>
                  <a:t> – </a:t>
                </a:r>
                <a:r>
                  <a:rPr lang="en-US" sz="2800" dirty="0" err="1">
                    <a:solidFill>
                      <a:prstClr val="black"/>
                    </a:solidFill>
                  </a:rPr>
                  <a:t>microstrip</a:t>
                </a:r>
                <a:r>
                  <a:rPr lang="en-US" sz="2800" dirty="0">
                    <a:solidFill>
                      <a:prstClr val="black"/>
                    </a:solidFill>
                  </a:rPr>
                  <a:t> Si-detector</a:t>
                </a:r>
                <a:endParaRPr lang="ru-RU" sz="1400" dirty="0"/>
              </a:p>
            </p:txBody>
          </p:sp>
        </mc:Choice>
        <mc:Fallback xmlns="">
          <p:sp>
            <p:nvSpPr>
              <p:cNvPr id="27" name="Прямоугольник 26"/>
              <p:cNvSpPr>
                <a:spLocks noRot="1" noChangeAspect="1" noMove="1" noResize="1" noEditPoints="1" noAdjustHandles="1" noChangeArrowheads="1" noChangeShapeType="1" noTextEdit="1"/>
              </p:cNvSpPr>
              <p:nvPr/>
            </p:nvSpPr>
            <p:spPr>
              <a:xfrm>
                <a:off x="8395518" y="607614"/>
                <a:ext cx="3796482" cy="3170099"/>
              </a:xfrm>
              <a:prstGeom prst="rect">
                <a:avLst/>
              </a:prstGeom>
              <a:blipFill rotWithShape="0">
                <a:blip r:embed="rId4"/>
                <a:stretch>
                  <a:fillRect l="-2087" t="-1538" b="-4615"/>
                </a:stretch>
              </a:blipFill>
            </p:spPr>
            <p:txBody>
              <a:bodyPr/>
              <a:lstStyle/>
              <a:p>
                <a:r>
                  <a:rPr lang="ru-RU">
                    <a:noFill/>
                  </a:rPr>
                  <a:t> </a:t>
                </a:r>
              </a:p>
            </p:txBody>
          </p:sp>
        </mc:Fallback>
      </mc:AlternateContent>
      <p:sp>
        <p:nvSpPr>
          <p:cNvPr id="21" name="Заголовок 1"/>
          <p:cNvSpPr txBox="1">
            <a:spLocks/>
          </p:cNvSpPr>
          <p:nvPr/>
        </p:nvSpPr>
        <p:spPr>
          <a:xfrm>
            <a:off x="202617" y="-101600"/>
            <a:ext cx="12249027" cy="98213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Introduction: </a:t>
            </a:r>
            <a:r>
              <a:rPr lang="en-US" sz="3500" dirty="0"/>
              <a:t>EXPERT</a:t>
            </a:r>
            <a:endParaRPr lang="ru-RU" sz="3500" dirty="0"/>
          </a:p>
        </p:txBody>
      </p:sp>
      <p:cxnSp>
        <p:nvCxnSpPr>
          <p:cNvPr id="17" name="Прямая соединительная линия 16"/>
          <p:cNvCxnSpPr/>
          <p:nvPr/>
        </p:nvCxnSpPr>
        <p:spPr>
          <a:xfrm flipV="1">
            <a:off x="0" y="632474"/>
            <a:ext cx="12192000" cy="10886"/>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097277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2"/>
          <p:cNvSpPr>
            <a:spLocks noGrp="1"/>
          </p:cNvSpPr>
          <p:nvPr>
            <p:ph type="sldNum" sz="quarter" idx="12"/>
          </p:nvPr>
        </p:nvSpPr>
        <p:spPr/>
        <p:txBody>
          <a:bodyPr/>
          <a:lstStyle/>
          <a:p>
            <a:fld id="{549C60E3-BDA2-4B16-B24A-0DB2D1033EC5}" type="slidenum">
              <a:rPr lang="ru-RU" smtClean="0"/>
              <a:t>5</a:t>
            </a:fld>
            <a:endParaRPr lang="ru-RU"/>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2625" y="1984882"/>
            <a:ext cx="10097019" cy="4832599"/>
          </a:xfrm>
          <a:prstGeom prst="rect">
            <a:avLst/>
          </a:prstGeom>
        </p:spPr>
      </p:pic>
      <p:cxnSp>
        <p:nvCxnSpPr>
          <p:cNvPr id="8" name="Прямая со стрелкой 7"/>
          <p:cNvCxnSpPr>
            <a:stCxn id="9" idx="2"/>
          </p:cNvCxnSpPr>
          <p:nvPr/>
        </p:nvCxnSpPr>
        <p:spPr>
          <a:xfrm>
            <a:off x="952505" y="2717802"/>
            <a:ext cx="469895" cy="381005"/>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 name="TextBox 8"/>
              <p:cNvSpPr txBox="1"/>
              <p:nvPr/>
            </p:nvSpPr>
            <p:spPr>
              <a:xfrm>
                <a:off x="110072" y="2194582"/>
                <a:ext cx="1684865" cy="523220"/>
              </a:xfrm>
              <a:prstGeom prst="rect">
                <a:avLst/>
              </a:prstGeom>
              <a:noFill/>
              <a:ln>
                <a:solidFill>
                  <a:schemeClr val="tx1"/>
                </a:solidFill>
              </a:ln>
            </p:spPr>
            <p:txBody>
              <a:bodyPr wrap="square" rtlCol="0">
                <a:spAutoFit/>
              </a:bodyPr>
              <a:lstStyle/>
              <a:p>
                <a14:m>
                  <m:oMath xmlns:m="http://schemas.openxmlformats.org/officeDocument/2006/math">
                    <m:r>
                      <m:rPr>
                        <m:sty m:val="p"/>
                      </m:rPr>
                      <a:rPr lang="en-US" sz="2800">
                        <a:latin typeface="Cambria Math" panose="02040503050406030204" pitchFamily="18" charset="0"/>
                      </a:rPr>
                      <m:t>Δ</m:t>
                    </m:r>
                  </m:oMath>
                </a14:m>
                <a:r>
                  <a:rPr lang="en-US" sz="2800" dirty="0"/>
                  <a:t>E-station</a:t>
                </a:r>
                <a:endParaRPr lang="ru-RU" sz="2800" dirty="0"/>
              </a:p>
            </p:txBody>
          </p:sp>
        </mc:Choice>
        <mc:Fallback xmlns="">
          <p:sp>
            <p:nvSpPr>
              <p:cNvPr id="9" name="TextBox 8"/>
              <p:cNvSpPr txBox="1">
                <a:spLocks noRot="1" noChangeAspect="1" noMove="1" noResize="1" noEditPoints="1" noAdjustHandles="1" noChangeArrowheads="1" noChangeShapeType="1" noTextEdit="1"/>
              </p:cNvSpPr>
              <p:nvPr/>
            </p:nvSpPr>
            <p:spPr>
              <a:xfrm>
                <a:off x="110067" y="2194581"/>
                <a:ext cx="1684865" cy="523220"/>
              </a:xfrm>
              <a:prstGeom prst="rect">
                <a:avLst/>
              </a:prstGeom>
              <a:blipFill rotWithShape="0">
                <a:blip r:embed="rId3"/>
                <a:stretch>
                  <a:fillRect t="-9091" r="-5396" b="-30682"/>
                </a:stretch>
              </a:blipFill>
              <a:ln>
                <a:solidFill>
                  <a:schemeClr val="tx1"/>
                </a:solidFill>
              </a:ln>
            </p:spPr>
            <p:txBody>
              <a:bodyPr/>
              <a:lstStyle/>
              <a:p>
                <a:r>
                  <a:rPr lang="ru-RU">
                    <a:noFill/>
                  </a:rPr>
                  <a:t> </a:t>
                </a:r>
              </a:p>
            </p:txBody>
          </p:sp>
        </mc:Fallback>
      </mc:AlternateContent>
      <p:sp>
        <p:nvSpPr>
          <p:cNvPr id="17" name="TextBox 16"/>
          <p:cNvSpPr txBox="1"/>
          <p:nvPr/>
        </p:nvSpPr>
        <p:spPr>
          <a:xfrm>
            <a:off x="1701802" y="1602049"/>
            <a:ext cx="1473201" cy="523220"/>
          </a:xfrm>
          <a:prstGeom prst="rect">
            <a:avLst/>
          </a:prstGeom>
          <a:noFill/>
          <a:ln>
            <a:solidFill>
              <a:schemeClr val="tx1"/>
            </a:solidFill>
          </a:ln>
        </p:spPr>
        <p:txBody>
          <a:bodyPr wrap="square" rtlCol="0">
            <a:spAutoFit/>
          </a:bodyPr>
          <a:lstStyle/>
          <a:p>
            <a:r>
              <a:rPr lang="en-US" sz="2800" dirty="0"/>
              <a:t>E-station</a:t>
            </a:r>
            <a:endParaRPr lang="ru-RU" sz="2800" dirty="0"/>
          </a:p>
        </p:txBody>
      </p:sp>
      <p:cxnSp>
        <p:nvCxnSpPr>
          <p:cNvPr id="21" name="Прямая со стрелкой 20"/>
          <p:cNvCxnSpPr>
            <a:stCxn id="17" idx="2"/>
          </p:cNvCxnSpPr>
          <p:nvPr/>
        </p:nvCxnSpPr>
        <p:spPr>
          <a:xfrm>
            <a:off x="2438403" y="2125269"/>
            <a:ext cx="821264" cy="783035"/>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3539064" y="1329666"/>
            <a:ext cx="1981203" cy="523220"/>
          </a:xfrm>
          <a:prstGeom prst="rect">
            <a:avLst/>
          </a:prstGeom>
          <a:noFill/>
          <a:ln>
            <a:solidFill>
              <a:schemeClr val="tx1"/>
            </a:solidFill>
          </a:ln>
        </p:spPr>
        <p:txBody>
          <a:bodyPr wrap="square" rtlCol="0">
            <a:spAutoFit/>
          </a:bodyPr>
          <a:lstStyle/>
          <a:p>
            <a:r>
              <a:rPr lang="en-US" sz="2800" dirty="0"/>
              <a:t>Veto-station</a:t>
            </a:r>
            <a:endParaRPr lang="ru-RU" sz="2800" dirty="0"/>
          </a:p>
        </p:txBody>
      </p:sp>
      <p:cxnSp>
        <p:nvCxnSpPr>
          <p:cNvPr id="26" name="Прямая со стрелкой 25"/>
          <p:cNvCxnSpPr>
            <a:stCxn id="25" idx="2"/>
          </p:cNvCxnSpPr>
          <p:nvPr/>
        </p:nvCxnSpPr>
        <p:spPr>
          <a:xfrm>
            <a:off x="4529666" y="1852886"/>
            <a:ext cx="414871" cy="256439"/>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9" name="Левая фигурная скобка 28"/>
          <p:cNvSpPr/>
          <p:nvPr/>
        </p:nvSpPr>
        <p:spPr>
          <a:xfrm rot="4726252">
            <a:off x="2416422" y="-1177597"/>
            <a:ext cx="454113" cy="5075559"/>
          </a:xfrm>
          <a:prstGeom prst="leftBrace">
            <a:avLst>
              <a:gd name="adj1" fmla="val 8333"/>
              <a:gd name="adj2" fmla="val 50306"/>
            </a:avLst>
          </a:prstGeom>
          <a:ln w="381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ln>
                <a:solidFill>
                  <a:srgbClr val="FF0000"/>
                </a:solidFill>
              </a:ln>
            </a:endParaRPr>
          </a:p>
        </p:txBody>
      </p:sp>
      <p:sp>
        <p:nvSpPr>
          <p:cNvPr id="30" name="TextBox 29"/>
          <p:cNvSpPr txBox="1"/>
          <p:nvPr/>
        </p:nvSpPr>
        <p:spPr>
          <a:xfrm>
            <a:off x="476249" y="725790"/>
            <a:ext cx="1962153" cy="523220"/>
          </a:xfrm>
          <a:prstGeom prst="rect">
            <a:avLst/>
          </a:prstGeom>
          <a:noFill/>
          <a:ln>
            <a:solidFill>
              <a:schemeClr val="tx1"/>
            </a:solidFill>
          </a:ln>
        </p:spPr>
        <p:txBody>
          <a:bodyPr wrap="square" rtlCol="0">
            <a:spAutoFit/>
          </a:bodyPr>
          <a:lstStyle/>
          <a:p>
            <a:r>
              <a:rPr lang="en-US" sz="2800" dirty="0" err="1"/>
              <a:t>QTelescope</a:t>
            </a:r>
            <a:endParaRPr lang="ru-RU" sz="2800" dirty="0"/>
          </a:p>
        </p:txBody>
      </p:sp>
      <p:sp>
        <p:nvSpPr>
          <p:cNvPr id="13" name="Заголовок 1"/>
          <p:cNvSpPr txBox="1">
            <a:spLocks/>
          </p:cNvSpPr>
          <p:nvPr/>
        </p:nvSpPr>
        <p:spPr>
          <a:xfrm>
            <a:off x="202617" y="-101600"/>
            <a:ext cx="12249027" cy="98213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Introduction: </a:t>
            </a:r>
            <a:r>
              <a:rPr lang="en-US" sz="3500" dirty="0"/>
              <a:t>ACCULINNA-2,</a:t>
            </a:r>
            <a:r>
              <a:rPr lang="en-US" sz="3900" dirty="0"/>
              <a:t> </a:t>
            </a:r>
            <a:r>
              <a:rPr lang="en-US" sz="3500" dirty="0"/>
              <a:t>part of the current setup</a:t>
            </a:r>
            <a:endParaRPr lang="ru-RU" sz="3500" dirty="0"/>
          </a:p>
        </p:txBody>
      </p:sp>
      <p:sp>
        <p:nvSpPr>
          <p:cNvPr id="2" name="Нижний колонтитул 1"/>
          <p:cNvSpPr>
            <a:spLocks noGrp="1"/>
          </p:cNvSpPr>
          <p:nvPr>
            <p:ph type="ftr" sz="quarter" idx="11"/>
          </p:nvPr>
        </p:nvSpPr>
        <p:spPr>
          <a:xfrm>
            <a:off x="6469722" y="6356350"/>
            <a:ext cx="4572000" cy="365125"/>
          </a:xfrm>
        </p:spPr>
        <p:txBody>
          <a:bodyPr/>
          <a:lstStyle/>
          <a:p>
            <a:r>
              <a:rPr lang="en-US" dirty="0" smtClean="0"/>
              <a:t>ENSAR2 workshop: GEANT4 in nuclear physics, 24-26 April, Madrid</a:t>
            </a:r>
            <a:endParaRPr lang="ru-RU" dirty="0"/>
          </a:p>
        </p:txBody>
      </p:sp>
      <p:cxnSp>
        <p:nvCxnSpPr>
          <p:cNvPr id="14" name="Прямая соединительная линия 13"/>
          <p:cNvCxnSpPr/>
          <p:nvPr/>
        </p:nvCxnSpPr>
        <p:spPr>
          <a:xfrm flipV="1">
            <a:off x="0" y="611040"/>
            <a:ext cx="12192000" cy="10886"/>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65463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0"/>
            <a:ext cx="10515600" cy="1325563"/>
          </a:xfrm>
        </p:spPr>
        <p:txBody>
          <a:bodyPr/>
          <a:lstStyle/>
          <a:p>
            <a:pPr algn="ctr"/>
            <a:r>
              <a:rPr lang="en-US" b="1" dirty="0" smtClean="0"/>
              <a:t>Architecture</a:t>
            </a:r>
            <a:endParaRPr lang="ru-RU" b="1" dirty="0"/>
          </a:p>
        </p:txBody>
      </p:sp>
      <p:sp>
        <p:nvSpPr>
          <p:cNvPr id="4" name="Номер слайда 3"/>
          <p:cNvSpPr>
            <a:spLocks noGrp="1"/>
          </p:cNvSpPr>
          <p:nvPr>
            <p:ph type="sldNum" sz="quarter" idx="12"/>
          </p:nvPr>
        </p:nvSpPr>
        <p:spPr/>
        <p:txBody>
          <a:bodyPr/>
          <a:lstStyle/>
          <a:p>
            <a:fld id="{549C60E3-BDA2-4B16-B24A-0DB2D1033EC5}" type="slidenum">
              <a:rPr lang="ru-RU" smtClean="0"/>
              <a:t>6</a:t>
            </a:fld>
            <a:endParaRPr lang="ru-RU"/>
          </a:p>
        </p:txBody>
      </p:sp>
      <p:pic>
        <p:nvPicPr>
          <p:cNvPr id="5" name="Рисунок 4"/>
          <p:cNvPicPr>
            <a:picLocks noChangeAspect="1"/>
          </p:cNvPicPr>
          <p:nvPr/>
        </p:nvPicPr>
        <p:blipFill>
          <a:blip r:embed="rId3"/>
          <a:stretch>
            <a:fillRect/>
          </a:stretch>
        </p:blipFill>
        <p:spPr>
          <a:xfrm>
            <a:off x="1295400" y="1050354"/>
            <a:ext cx="10058400" cy="5193963"/>
          </a:xfrm>
          <a:prstGeom prst="rect">
            <a:avLst/>
          </a:prstGeom>
        </p:spPr>
      </p:pic>
      <p:sp>
        <p:nvSpPr>
          <p:cNvPr id="7" name="Нижний колонтитул 6"/>
          <p:cNvSpPr>
            <a:spLocks noGrp="1"/>
          </p:cNvSpPr>
          <p:nvPr>
            <p:ph type="ftr" sz="quarter" idx="11"/>
          </p:nvPr>
        </p:nvSpPr>
        <p:spPr>
          <a:xfrm>
            <a:off x="3940627" y="6356350"/>
            <a:ext cx="4321629" cy="365125"/>
          </a:xfrm>
        </p:spPr>
        <p:txBody>
          <a:bodyPr/>
          <a:lstStyle/>
          <a:p>
            <a:r>
              <a:rPr lang="en-US" dirty="0" smtClean="0"/>
              <a:t>ENSAR2 workshop: GEANT4 in nuclear physics, 24-26 April, Madrid</a:t>
            </a:r>
            <a:endParaRPr lang="ru-RU" dirty="0"/>
          </a:p>
        </p:txBody>
      </p:sp>
      <p:cxnSp>
        <p:nvCxnSpPr>
          <p:cNvPr id="9" name="Прямая соединительная линия 8"/>
          <p:cNvCxnSpPr/>
          <p:nvPr/>
        </p:nvCxnSpPr>
        <p:spPr>
          <a:xfrm flipV="1">
            <a:off x="0" y="1004031"/>
            <a:ext cx="12192000" cy="10886"/>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0397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360366" y="811005"/>
            <a:ext cx="9918172" cy="5643244"/>
          </a:xfrm>
          <a:prstGeom prst="rect">
            <a:avLst/>
          </a:prstGeom>
        </p:spPr>
      </p:pic>
      <p:sp>
        <p:nvSpPr>
          <p:cNvPr id="2" name="Заголовок 1"/>
          <p:cNvSpPr>
            <a:spLocks noGrp="1"/>
          </p:cNvSpPr>
          <p:nvPr>
            <p:ph type="title"/>
          </p:nvPr>
        </p:nvSpPr>
        <p:spPr>
          <a:xfrm>
            <a:off x="623047" y="-79467"/>
            <a:ext cx="10515600" cy="1325563"/>
          </a:xfrm>
        </p:spPr>
        <p:txBody>
          <a:bodyPr/>
          <a:lstStyle/>
          <a:p>
            <a:pPr algn="ctr"/>
            <a:r>
              <a:rPr lang="en-US" b="1" dirty="0" smtClean="0"/>
              <a:t>Event-based workflow</a:t>
            </a:r>
            <a:endParaRPr lang="ru-RU" b="1" dirty="0"/>
          </a:p>
        </p:txBody>
      </p:sp>
      <p:sp>
        <p:nvSpPr>
          <p:cNvPr id="3" name="Номер слайда 2"/>
          <p:cNvSpPr>
            <a:spLocks noGrp="1"/>
          </p:cNvSpPr>
          <p:nvPr>
            <p:ph type="sldNum" sz="quarter" idx="12"/>
          </p:nvPr>
        </p:nvSpPr>
        <p:spPr/>
        <p:txBody>
          <a:bodyPr/>
          <a:lstStyle/>
          <a:p>
            <a:fld id="{549C60E3-BDA2-4B16-B24A-0DB2D1033EC5}" type="slidenum">
              <a:rPr lang="ru-RU" smtClean="0"/>
              <a:t>7</a:t>
            </a:fld>
            <a:endParaRPr lang="ru-RU"/>
          </a:p>
        </p:txBody>
      </p:sp>
      <p:sp>
        <p:nvSpPr>
          <p:cNvPr id="8" name="Правая фигурная скобка 7"/>
          <p:cNvSpPr/>
          <p:nvPr/>
        </p:nvSpPr>
        <p:spPr>
          <a:xfrm>
            <a:off x="7431740" y="4957481"/>
            <a:ext cx="340661" cy="779931"/>
          </a:xfrm>
          <a:prstGeom prst="rightBrace">
            <a:avLst/>
          </a:prstGeom>
          <a:ln w="19050"/>
        </p:spPr>
        <p:style>
          <a:lnRef idx="1">
            <a:schemeClr val="dk1"/>
          </a:lnRef>
          <a:fillRef idx="0">
            <a:schemeClr val="dk1"/>
          </a:fillRef>
          <a:effectRef idx="0">
            <a:schemeClr val="dk1"/>
          </a:effectRef>
          <a:fontRef idx="minor">
            <a:schemeClr val="tx1"/>
          </a:fontRef>
        </p:style>
        <p:txBody>
          <a:bodyPr rtlCol="0" anchor="ctr"/>
          <a:lstStyle/>
          <a:p>
            <a:pPr algn="ctr"/>
            <a:endParaRPr lang="ru-RU"/>
          </a:p>
        </p:txBody>
      </p:sp>
      <p:sp>
        <p:nvSpPr>
          <p:cNvPr id="9" name="TextBox 8"/>
          <p:cNvSpPr txBox="1"/>
          <p:nvPr/>
        </p:nvSpPr>
        <p:spPr>
          <a:xfrm>
            <a:off x="7844117" y="4885786"/>
            <a:ext cx="3941483" cy="923330"/>
          </a:xfrm>
          <a:prstGeom prst="rect">
            <a:avLst/>
          </a:prstGeom>
          <a:noFill/>
        </p:spPr>
        <p:txBody>
          <a:bodyPr wrap="square" rtlCol="0">
            <a:spAutoFit/>
          </a:bodyPr>
          <a:lstStyle/>
          <a:p>
            <a:r>
              <a:rPr lang="en-US" dirty="0"/>
              <a:t>common format of the output data,</a:t>
            </a:r>
          </a:p>
          <a:p>
            <a:r>
              <a:rPr lang="en-US" dirty="0"/>
              <a:t>so the same</a:t>
            </a:r>
            <a:r>
              <a:rPr lang="ru-RU" dirty="0"/>
              <a:t> </a:t>
            </a:r>
            <a:r>
              <a:rPr lang="en-US" dirty="0"/>
              <a:t>reconstruction algorithms are used!</a:t>
            </a:r>
            <a:endParaRPr lang="ru-RU" dirty="0"/>
          </a:p>
        </p:txBody>
      </p:sp>
      <p:sp>
        <p:nvSpPr>
          <p:cNvPr id="5" name="Нижний колонтитул 4"/>
          <p:cNvSpPr>
            <a:spLocks noGrp="1"/>
          </p:cNvSpPr>
          <p:nvPr>
            <p:ph type="ftr" sz="quarter" idx="11"/>
          </p:nvPr>
        </p:nvSpPr>
        <p:spPr>
          <a:xfrm>
            <a:off x="4038599" y="6271686"/>
            <a:ext cx="4376057" cy="365125"/>
          </a:xfrm>
        </p:spPr>
        <p:txBody>
          <a:bodyPr/>
          <a:lstStyle/>
          <a:p>
            <a:r>
              <a:rPr lang="en-US" dirty="0" smtClean="0"/>
              <a:t>ENSAR2 workshop: GEANT4 in nuclear physics, 24-26 April, Madrid</a:t>
            </a:r>
            <a:endParaRPr lang="ru-RU" dirty="0"/>
          </a:p>
        </p:txBody>
      </p:sp>
      <p:cxnSp>
        <p:nvCxnSpPr>
          <p:cNvPr id="10" name="Прямая соединительная линия 9"/>
          <p:cNvCxnSpPr/>
          <p:nvPr/>
        </p:nvCxnSpPr>
        <p:spPr>
          <a:xfrm flipV="1">
            <a:off x="0" y="811005"/>
            <a:ext cx="12192000" cy="10886"/>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66660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45051"/>
            <a:ext cx="10515600" cy="1325563"/>
          </a:xfrm>
        </p:spPr>
        <p:txBody>
          <a:bodyPr/>
          <a:lstStyle/>
          <a:p>
            <a:pPr algn="ctr"/>
            <a:r>
              <a:rPr lang="en-US" b="1" dirty="0" smtClean="0"/>
              <a:t>Exam</a:t>
            </a:r>
            <a:r>
              <a:rPr lang="en-US" b="1" dirty="0"/>
              <a:t>p</a:t>
            </a:r>
            <a:r>
              <a:rPr lang="en-US" b="1" dirty="0" smtClean="0"/>
              <a:t>le of an experiment</a:t>
            </a:r>
            <a:endParaRPr lang="ru-RU" b="1" dirty="0"/>
          </a:p>
        </p:txBody>
      </p:sp>
      <p:sp>
        <p:nvSpPr>
          <p:cNvPr id="22" name="Номер слайда 21"/>
          <p:cNvSpPr>
            <a:spLocks noGrp="1"/>
          </p:cNvSpPr>
          <p:nvPr>
            <p:ph type="sldNum" sz="quarter" idx="12"/>
          </p:nvPr>
        </p:nvSpPr>
        <p:spPr/>
        <p:txBody>
          <a:bodyPr/>
          <a:lstStyle/>
          <a:p>
            <a:fld id="{549C60E3-BDA2-4B16-B24A-0DB2D1033EC5}" type="slidenum">
              <a:rPr lang="ru-RU" smtClean="0"/>
              <a:t>8</a:t>
            </a:fld>
            <a:endParaRPr lang="ru-RU"/>
          </a:p>
        </p:txBody>
      </p:sp>
      <p:sp>
        <p:nvSpPr>
          <p:cNvPr id="3" name="TextBox 2"/>
          <p:cNvSpPr txBox="1"/>
          <p:nvPr/>
        </p:nvSpPr>
        <p:spPr>
          <a:xfrm>
            <a:off x="1489161" y="5287778"/>
            <a:ext cx="9331241" cy="1200329"/>
          </a:xfrm>
          <a:prstGeom prst="rect">
            <a:avLst/>
          </a:prstGeom>
          <a:noFill/>
        </p:spPr>
        <p:txBody>
          <a:bodyPr wrap="square" rtlCol="0">
            <a:spAutoFit/>
          </a:bodyPr>
          <a:lstStyle/>
          <a:p>
            <a:pPr marL="285744" indent="-285744">
              <a:buFont typeface="Arial" panose="020B0604020202020204" pitchFamily="34" charset="0"/>
              <a:buChar char="•"/>
            </a:pPr>
            <a:r>
              <a:rPr lang="en-US" dirty="0" smtClean="0"/>
              <a:t>On </a:t>
            </a:r>
            <a:r>
              <a:rPr lang="en-US" dirty="0"/>
              <a:t>each step in sensitive volume energy losses are summed up for every particle via ROOT interface to </a:t>
            </a:r>
            <a:r>
              <a:rPr lang="en-US" dirty="0" err="1"/>
              <a:t>Geant</a:t>
            </a:r>
            <a:r>
              <a:rPr lang="en-US" dirty="0"/>
              <a:t> methods</a:t>
            </a:r>
          </a:p>
          <a:p>
            <a:pPr marL="285744" indent="-285744">
              <a:buFont typeface="Arial" panose="020B0604020202020204" pitchFamily="34" charset="0"/>
              <a:buChar char="•"/>
            </a:pPr>
            <a:r>
              <a:rPr lang="en-US" dirty="0"/>
              <a:t>Information about generated primary tracks and daughter secondary particles are stored in </a:t>
            </a:r>
            <a:r>
              <a:rPr lang="en-US" dirty="0" err="1"/>
              <a:t>MCTrack</a:t>
            </a:r>
            <a:r>
              <a:rPr lang="en-US" dirty="0"/>
              <a:t> class object</a:t>
            </a:r>
          </a:p>
        </p:txBody>
      </p:sp>
      <p:grpSp>
        <p:nvGrpSpPr>
          <p:cNvPr id="4" name="Группа 3"/>
          <p:cNvGrpSpPr/>
          <p:nvPr/>
        </p:nvGrpSpPr>
        <p:grpSpPr>
          <a:xfrm>
            <a:off x="1565981" y="993603"/>
            <a:ext cx="9254418" cy="4245054"/>
            <a:chOff x="2123460" y="1882759"/>
            <a:chExt cx="8293777" cy="4813025"/>
          </a:xfrm>
        </p:grpSpPr>
        <p:grpSp>
          <p:nvGrpSpPr>
            <p:cNvPr id="5" name="Группа 4"/>
            <p:cNvGrpSpPr/>
            <p:nvPr/>
          </p:nvGrpSpPr>
          <p:grpSpPr>
            <a:xfrm>
              <a:off x="2123460" y="1882759"/>
              <a:ext cx="8293777" cy="4813025"/>
              <a:chOff x="2202775" y="1940531"/>
              <a:chExt cx="7671141" cy="4543556"/>
            </a:xfrm>
            <a:effectLst>
              <a:outerShdw blurRad="50800" dist="38100" dir="2700000" algn="tl" rotWithShape="0">
                <a:prstClr val="black">
                  <a:alpha val="40000"/>
                </a:prstClr>
              </a:outerShdw>
            </a:effectLst>
          </p:grpSpPr>
          <p:pic>
            <p:nvPicPr>
              <p:cNvPr id="7" name="Рисунок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02775" y="1940531"/>
                <a:ext cx="7607467" cy="4543556"/>
              </a:xfrm>
              <a:prstGeom prst="rect">
                <a:avLst/>
              </a:prstGeom>
            </p:spPr>
          </p:pic>
          <p:sp>
            <p:nvSpPr>
              <p:cNvPr id="8" name="TextBox 7"/>
              <p:cNvSpPr txBox="1"/>
              <p:nvPr/>
            </p:nvSpPr>
            <p:spPr>
              <a:xfrm>
                <a:off x="6381548" y="4101850"/>
                <a:ext cx="1135783" cy="494128"/>
              </a:xfrm>
              <a:prstGeom prst="rect">
                <a:avLst/>
              </a:prstGeom>
              <a:noFill/>
            </p:spPr>
            <p:txBody>
              <a:bodyPr wrap="square" rtlCol="0">
                <a:spAutoFit/>
              </a:bodyPr>
              <a:lstStyle/>
              <a:p>
                <a:r>
                  <a:rPr lang="en-US" sz="2400" dirty="0">
                    <a:solidFill>
                      <a:schemeClr val="bg1"/>
                    </a:solidFill>
                  </a:rPr>
                  <a:t>Target</a:t>
                </a:r>
                <a:endParaRPr lang="ru-RU" sz="2400" dirty="0">
                  <a:solidFill>
                    <a:schemeClr val="bg1"/>
                  </a:solidFill>
                </a:endParaRPr>
              </a:p>
            </p:txBody>
          </p:sp>
          <p:sp>
            <p:nvSpPr>
              <p:cNvPr id="9" name="TextBox 8"/>
              <p:cNvSpPr txBox="1"/>
              <p:nvPr/>
            </p:nvSpPr>
            <p:spPr>
              <a:xfrm>
                <a:off x="4575208" y="3386487"/>
                <a:ext cx="1520792" cy="494128"/>
              </a:xfrm>
              <a:prstGeom prst="rect">
                <a:avLst/>
              </a:prstGeom>
              <a:noFill/>
            </p:spPr>
            <p:txBody>
              <a:bodyPr wrap="square" rtlCol="0">
                <a:spAutoFit/>
              </a:bodyPr>
              <a:lstStyle/>
              <a:p>
                <a:r>
                  <a:rPr lang="en-US" sz="2400" dirty="0">
                    <a:solidFill>
                      <a:schemeClr val="bg1"/>
                    </a:solidFill>
                  </a:rPr>
                  <a:t>MWPC-2</a:t>
                </a:r>
                <a:endParaRPr lang="ru-RU" sz="2400" dirty="0">
                  <a:solidFill>
                    <a:schemeClr val="bg1"/>
                  </a:solidFill>
                </a:endParaRPr>
              </a:p>
            </p:txBody>
          </p:sp>
          <p:sp>
            <p:nvSpPr>
              <p:cNvPr id="10" name="TextBox 9"/>
              <p:cNvSpPr txBox="1"/>
              <p:nvPr/>
            </p:nvSpPr>
            <p:spPr>
              <a:xfrm>
                <a:off x="2404711" y="4878402"/>
                <a:ext cx="1520792" cy="494128"/>
              </a:xfrm>
              <a:prstGeom prst="rect">
                <a:avLst/>
              </a:prstGeom>
              <a:noFill/>
            </p:spPr>
            <p:txBody>
              <a:bodyPr wrap="square" rtlCol="0">
                <a:spAutoFit/>
              </a:bodyPr>
              <a:lstStyle/>
              <a:p>
                <a:r>
                  <a:rPr lang="en-US" sz="2400" dirty="0">
                    <a:solidFill>
                      <a:schemeClr val="bg1"/>
                    </a:solidFill>
                  </a:rPr>
                  <a:t>MWPC-1</a:t>
                </a:r>
                <a:endParaRPr lang="ru-RU" sz="2400" dirty="0">
                  <a:solidFill>
                    <a:schemeClr val="bg1"/>
                  </a:solidFill>
                </a:endParaRPr>
              </a:p>
            </p:txBody>
          </p:sp>
          <p:sp>
            <p:nvSpPr>
              <p:cNvPr id="11" name="TextBox 10"/>
              <p:cNvSpPr txBox="1"/>
              <p:nvPr/>
            </p:nvSpPr>
            <p:spPr>
              <a:xfrm>
                <a:off x="7977738" y="3382274"/>
                <a:ext cx="1896178" cy="494128"/>
              </a:xfrm>
              <a:prstGeom prst="rect">
                <a:avLst/>
              </a:prstGeom>
              <a:noFill/>
            </p:spPr>
            <p:txBody>
              <a:bodyPr wrap="square" rtlCol="0">
                <a:spAutoFit/>
              </a:bodyPr>
              <a:lstStyle/>
              <a:p>
                <a:r>
                  <a:rPr lang="en-US" sz="2400" dirty="0">
                    <a:solidFill>
                      <a:schemeClr val="bg1"/>
                    </a:solidFill>
                  </a:rPr>
                  <a:t>QTelescope-2</a:t>
                </a:r>
                <a:endParaRPr lang="ru-RU" sz="2400" dirty="0">
                  <a:solidFill>
                    <a:schemeClr val="bg1"/>
                  </a:solidFill>
                </a:endParaRPr>
              </a:p>
            </p:txBody>
          </p:sp>
          <p:sp>
            <p:nvSpPr>
              <p:cNvPr id="12" name="Скругленный прямоугольник 11"/>
              <p:cNvSpPr/>
              <p:nvPr/>
            </p:nvSpPr>
            <p:spPr>
              <a:xfrm>
                <a:off x="7160482" y="4478867"/>
                <a:ext cx="2544279" cy="188071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13" name="Прямая соединительная линия 12"/>
              <p:cNvCxnSpPr/>
              <p:nvPr/>
            </p:nvCxnSpPr>
            <p:spPr>
              <a:xfrm>
                <a:off x="7348176" y="5400449"/>
                <a:ext cx="68820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Прямая соединительная линия 13"/>
              <p:cNvCxnSpPr/>
              <p:nvPr/>
            </p:nvCxnSpPr>
            <p:spPr>
              <a:xfrm>
                <a:off x="7348176" y="5714340"/>
                <a:ext cx="688206" cy="0"/>
              </a:xfrm>
              <a:prstGeom prst="line">
                <a:avLst/>
              </a:prstGeom>
              <a:ln w="28575">
                <a:solidFill>
                  <a:srgbClr val="17EC26"/>
                </a:solidFill>
              </a:ln>
            </p:spPr>
            <p:style>
              <a:lnRef idx="1">
                <a:schemeClr val="accent1"/>
              </a:lnRef>
              <a:fillRef idx="0">
                <a:schemeClr val="accent1"/>
              </a:fillRef>
              <a:effectRef idx="0">
                <a:schemeClr val="accent1"/>
              </a:effectRef>
              <a:fontRef idx="minor">
                <a:schemeClr val="tx1"/>
              </a:fontRef>
            </p:style>
          </p:cxnSp>
          <p:cxnSp>
            <p:nvCxnSpPr>
              <p:cNvPr id="15" name="Прямая соединительная линия 14"/>
              <p:cNvCxnSpPr/>
              <p:nvPr/>
            </p:nvCxnSpPr>
            <p:spPr>
              <a:xfrm>
                <a:off x="7348176" y="6041866"/>
                <a:ext cx="688206" cy="0"/>
              </a:xfrm>
              <a:prstGeom prst="line">
                <a:avLst/>
              </a:prstGeom>
              <a:ln w="28575">
                <a:solidFill>
                  <a:srgbClr val="3000FF"/>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8156695" y="5811033"/>
                <a:ext cx="1452474" cy="494128"/>
              </a:xfrm>
              <a:prstGeom prst="rect">
                <a:avLst/>
              </a:prstGeom>
              <a:noFill/>
            </p:spPr>
            <p:txBody>
              <a:bodyPr wrap="square" rtlCol="0">
                <a:spAutoFit/>
              </a:bodyPr>
              <a:lstStyle/>
              <a:p>
                <a:r>
                  <a:rPr lang="en-US" sz="2400" dirty="0">
                    <a:solidFill>
                      <a:schemeClr val="bg1"/>
                    </a:solidFill>
                  </a:rPr>
                  <a:t>Triton</a:t>
                </a:r>
                <a:endParaRPr lang="ru-RU" sz="2400" dirty="0">
                  <a:solidFill>
                    <a:schemeClr val="bg1"/>
                  </a:solidFill>
                </a:endParaRPr>
              </a:p>
            </p:txBody>
          </p:sp>
          <p:sp>
            <p:nvSpPr>
              <p:cNvPr id="17" name="TextBox 16"/>
              <p:cNvSpPr txBox="1"/>
              <p:nvPr/>
            </p:nvSpPr>
            <p:spPr>
              <a:xfrm>
                <a:off x="8156695" y="5495510"/>
                <a:ext cx="1452474" cy="494128"/>
              </a:xfrm>
              <a:prstGeom prst="rect">
                <a:avLst/>
              </a:prstGeom>
              <a:noFill/>
            </p:spPr>
            <p:txBody>
              <a:bodyPr wrap="square" rtlCol="0">
                <a:spAutoFit/>
              </a:bodyPr>
              <a:lstStyle/>
              <a:p>
                <a:r>
                  <a:rPr lang="en-US" sz="2400" dirty="0">
                    <a:solidFill>
                      <a:schemeClr val="bg1"/>
                    </a:solidFill>
                  </a:rPr>
                  <a:t>Helium-3</a:t>
                </a:r>
                <a:endParaRPr lang="ru-RU" sz="2400" dirty="0">
                  <a:solidFill>
                    <a:schemeClr val="bg1"/>
                  </a:solidFill>
                </a:endParaRPr>
              </a:p>
            </p:txBody>
          </p:sp>
          <p:sp>
            <p:nvSpPr>
              <p:cNvPr id="18" name="TextBox 17"/>
              <p:cNvSpPr txBox="1"/>
              <p:nvPr/>
            </p:nvSpPr>
            <p:spPr>
              <a:xfrm>
                <a:off x="8156695" y="5159216"/>
                <a:ext cx="1452474" cy="494128"/>
              </a:xfrm>
              <a:prstGeom prst="rect">
                <a:avLst/>
              </a:prstGeom>
              <a:noFill/>
            </p:spPr>
            <p:txBody>
              <a:bodyPr wrap="square" rtlCol="0">
                <a:spAutoFit/>
              </a:bodyPr>
              <a:lstStyle/>
              <a:p>
                <a:r>
                  <a:rPr lang="en-US" sz="2400" dirty="0">
                    <a:solidFill>
                      <a:schemeClr val="bg1"/>
                    </a:solidFill>
                  </a:rPr>
                  <a:t>neutron</a:t>
                </a:r>
                <a:endParaRPr lang="ru-RU" sz="2400" dirty="0">
                  <a:solidFill>
                    <a:schemeClr val="bg1"/>
                  </a:solidFill>
                </a:endParaRPr>
              </a:p>
            </p:txBody>
          </p:sp>
          <p:cxnSp>
            <p:nvCxnSpPr>
              <p:cNvPr id="19" name="Прямая соединительная линия 18"/>
              <p:cNvCxnSpPr/>
              <p:nvPr/>
            </p:nvCxnSpPr>
            <p:spPr>
              <a:xfrm>
                <a:off x="7348176" y="5065616"/>
                <a:ext cx="688206"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8144334" y="4834782"/>
                <a:ext cx="1452474" cy="889431"/>
              </a:xfrm>
              <a:prstGeom prst="rect">
                <a:avLst/>
              </a:prstGeom>
              <a:noFill/>
            </p:spPr>
            <p:txBody>
              <a:bodyPr wrap="square" rtlCol="0">
                <a:spAutoFit/>
              </a:bodyPr>
              <a:lstStyle/>
              <a:p>
                <a:r>
                  <a:rPr lang="en-US" sz="2400" dirty="0">
                    <a:solidFill>
                      <a:schemeClr val="bg1"/>
                    </a:solidFill>
                  </a:rPr>
                  <a:t>Helium-6</a:t>
                </a:r>
              </a:p>
              <a:p>
                <a:endParaRPr lang="ru-RU" sz="2400" dirty="0">
                  <a:solidFill>
                    <a:schemeClr val="bg1"/>
                  </a:solidFill>
                </a:endParaRPr>
              </a:p>
            </p:txBody>
          </p:sp>
          <p:sp>
            <p:nvSpPr>
              <p:cNvPr id="21" name="TextBox 20"/>
              <p:cNvSpPr txBox="1"/>
              <p:nvPr/>
            </p:nvSpPr>
            <p:spPr>
              <a:xfrm>
                <a:off x="7917248" y="4419095"/>
                <a:ext cx="1452474" cy="494128"/>
              </a:xfrm>
              <a:prstGeom prst="rect">
                <a:avLst/>
              </a:prstGeom>
              <a:noFill/>
            </p:spPr>
            <p:txBody>
              <a:bodyPr wrap="square" rtlCol="0">
                <a:spAutoFit/>
              </a:bodyPr>
              <a:lstStyle/>
              <a:p>
                <a:r>
                  <a:rPr lang="en-US" sz="2400" b="1" dirty="0">
                    <a:ln w="10160">
                      <a:solidFill>
                        <a:schemeClr val="accent5"/>
                      </a:solidFill>
                      <a:prstDash val="solid"/>
                    </a:ln>
                    <a:solidFill>
                      <a:srgbClr val="FFFFFF"/>
                    </a:solidFill>
                    <a:effectLst>
                      <a:outerShdw blurRad="38100" dist="22860" dir="5400000" algn="tl" rotWithShape="0">
                        <a:srgbClr val="000000">
                          <a:alpha val="30000"/>
                        </a:srgbClr>
                      </a:outerShdw>
                    </a:effectLst>
                  </a:rPr>
                  <a:t>Tracks</a:t>
                </a:r>
                <a:endParaRPr lang="ru-RU" sz="2400" dirty="0">
                  <a:solidFill>
                    <a:schemeClr val="bg1"/>
                  </a:solidFill>
                </a:endParaRPr>
              </a:p>
            </p:txBody>
          </p:sp>
        </p:grpSp>
        <p:sp>
          <p:nvSpPr>
            <p:cNvPr id="6" name="TextBox 5"/>
            <p:cNvSpPr txBox="1"/>
            <p:nvPr/>
          </p:nvSpPr>
          <p:spPr>
            <a:xfrm>
              <a:off x="5833832" y="1882759"/>
              <a:ext cx="2050083" cy="523434"/>
            </a:xfrm>
            <a:prstGeom prst="rect">
              <a:avLst/>
            </a:prstGeom>
            <a:noFill/>
          </p:spPr>
          <p:txBody>
            <a:bodyPr wrap="square" rtlCol="0">
              <a:spAutoFit/>
            </a:bodyPr>
            <a:lstStyle/>
            <a:p>
              <a:r>
                <a:rPr lang="en-US" sz="2400" dirty="0" err="1">
                  <a:solidFill>
                    <a:schemeClr val="bg1"/>
                  </a:solidFill>
                </a:rPr>
                <a:t>QTelescope</a:t>
              </a:r>
              <a:r>
                <a:rPr lang="en-US" sz="2400" dirty="0">
                  <a:solidFill>
                    <a:schemeClr val="bg1"/>
                  </a:solidFill>
                </a:rPr>
                <a:t>-</a:t>
              </a:r>
              <a:r>
                <a:rPr lang="ru-RU" sz="2400" dirty="0">
                  <a:solidFill>
                    <a:schemeClr val="bg1"/>
                  </a:solidFill>
                </a:rPr>
                <a:t>1</a:t>
              </a:r>
            </a:p>
          </p:txBody>
        </p:sp>
      </p:grpSp>
      <p:sp>
        <p:nvSpPr>
          <p:cNvPr id="23" name="Нижний колонтитул 22"/>
          <p:cNvSpPr>
            <a:spLocks noGrp="1"/>
          </p:cNvSpPr>
          <p:nvPr>
            <p:ph type="ftr" sz="quarter" idx="11"/>
          </p:nvPr>
        </p:nvSpPr>
        <p:spPr>
          <a:xfrm>
            <a:off x="4038599" y="6356350"/>
            <a:ext cx="4421287" cy="334847"/>
          </a:xfrm>
        </p:spPr>
        <p:txBody>
          <a:bodyPr/>
          <a:lstStyle/>
          <a:p>
            <a:r>
              <a:rPr lang="en-US" dirty="0" smtClean="0"/>
              <a:t>ENSAR2 workshop: GEANT4 in nuclear physics, 24-26 April, Madrid</a:t>
            </a:r>
            <a:endParaRPr lang="ru-RU" dirty="0"/>
          </a:p>
        </p:txBody>
      </p:sp>
      <p:cxnSp>
        <p:nvCxnSpPr>
          <p:cNvPr id="24" name="Прямая соединительная линия 23"/>
          <p:cNvCxnSpPr/>
          <p:nvPr/>
        </p:nvCxnSpPr>
        <p:spPr>
          <a:xfrm flipV="1">
            <a:off x="0" y="801039"/>
            <a:ext cx="12192000" cy="10886"/>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122679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4824" y="-162795"/>
            <a:ext cx="10515600" cy="895391"/>
          </a:xfrm>
        </p:spPr>
        <p:txBody>
          <a:bodyPr/>
          <a:lstStyle/>
          <a:p>
            <a:pPr algn="ctr"/>
            <a:r>
              <a:rPr lang="en-US" b="1" dirty="0" smtClean="0"/>
              <a:t>Ion mixture generator</a:t>
            </a:r>
            <a:endParaRPr lang="en-US" b="1" dirty="0"/>
          </a:p>
        </p:txBody>
      </p:sp>
      <p:sp>
        <p:nvSpPr>
          <p:cNvPr id="45" name="Номер слайда 78"/>
          <p:cNvSpPr>
            <a:spLocks noGrp="1"/>
          </p:cNvSpPr>
          <p:nvPr>
            <p:ph type="sldNum" sz="quarter" idx="12"/>
          </p:nvPr>
        </p:nvSpPr>
        <p:spPr/>
        <p:txBody>
          <a:bodyPr/>
          <a:lstStyle/>
          <a:p>
            <a:fld id="{21902F09-D97A-4B3B-88C5-ABE6CF49090D}" type="slidenum">
              <a:rPr lang="ru-RU" smtClean="0"/>
              <a:t>9</a:t>
            </a:fld>
            <a:endParaRPr lang="ru-RU"/>
          </a:p>
        </p:txBody>
      </p:sp>
      <p:grpSp>
        <p:nvGrpSpPr>
          <p:cNvPr id="3" name="Группа 2"/>
          <p:cNvGrpSpPr/>
          <p:nvPr/>
        </p:nvGrpSpPr>
        <p:grpSpPr>
          <a:xfrm>
            <a:off x="9123545" y="5060579"/>
            <a:ext cx="3183071" cy="1295770"/>
            <a:chOff x="5791197" y="5243021"/>
            <a:chExt cx="1933085" cy="1346200"/>
          </a:xfrm>
        </p:grpSpPr>
        <p:sp>
          <p:nvSpPr>
            <p:cNvPr id="4" name="Скругленный прямоугольник 3"/>
            <p:cNvSpPr/>
            <p:nvPr/>
          </p:nvSpPr>
          <p:spPr>
            <a:xfrm>
              <a:off x="5791197" y="5243021"/>
              <a:ext cx="1837269" cy="1346200"/>
            </a:xfrm>
            <a:prstGeom prst="roundRect">
              <a:avLst/>
            </a:prstGeom>
            <a:noFill/>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5" name="TextBox 4"/>
            <p:cNvSpPr txBox="1"/>
            <p:nvPr/>
          </p:nvSpPr>
          <p:spPr>
            <a:xfrm>
              <a:off x="6121928" y="6029089"/>
              <a:ext cx="701677" cy="383706"/>
            </a:xfrm>
            <a:prstGeom prst="rect">
              <a:avLst/>
            </a:prstGeom>
            <a:noFill/>
          </p:spPr>
          <p:txBody>
            <a:bodyPr wrap="square" rtlCol="0">
              <a:spAutoFit/>
            </a:bodyPr>
            <a:lstStyle/>
            <a:p>
              <a:r>
                <a:rPr lang="en-US" dirty="0"/>
                <a:t>Ion</a:t>
              </a:r>
              <a:endParaRPr lang="ru-RU" dirty="0"/>
            </a:p>
          </p:txBody>
        </p:sp>
        <p:sp>
          <p:nvSpPr>
            <p:cNvPr id="6" name="TextBox 5"/>
            <p:cNvSpPr txBox="1"/>
            <p:nvPr/>
          </p:nvSpPr>
          <p:spPr>
            <a:xfrm>
              <a:off x="5791200" y="5328615"/>
              <a:ext cx="1160463" cy="671486"/>
            </a:xfrm>
            <a:prstGeom prst="rect">
              <a:avLst/>
            </a:prstGeom>
            <a:noFill/>
          </p:spPr>
          <p:txBody>
            <a:bodyPr wrap="square" rtlCol="0">
              <a:spAutoFit/>
            </a:bodyPr>
            <a:lstStyle/>
            <a:p>
              <a:r>
                <a:rPr lang="en-US" dirty="0"/>
                <a:t>Ion’s occurring probability</a:t>
              </a:r>
              <a:endParaRPr lang="ru-RU" dirty="0"/>
            </a:p>
          </p:txBody>
        </p:sp>
        <p:sp>
          <p:nvSpPr>
            <p:cNvPr id="7" name="TextBox 6"/>
            <p:cNvSpPr txBox="1"/>
            <p:nvPr/>
          </p:nvSpPr>
          <p:spPr>
            <a:xfrm>
              <a:off x="7173950" y="5473818"/>
              <a:ext cx="550332" cy="383706"/>
            </a:xfrm>
            <a:prstGeom prst="rect">
              <a:avLst/>
            </a:prstGeom>
            <a:noFill/>
          </p:spPr>
          <p:txBody>
            <a:bodyPr wrap="square" rtlCol="0">
              <a:spAutoFit/>
            </a:bodyPr>
            <a:lstStyle/>
            <a:p>
              <a:r>
                <a:rPr lang="en-US" dirty="0"/>
                <a:t>P</a:t>
              </a:r>
              <a:endParaRPr lang="ru-RU" dirty="0"/>
            </a:p>
          </p:txBody>
        </p:sp>
        <mc:AlternateContent xmlns:mc="http://schemas.openxmlformats.org/markup-compatibility/2006" xmlns:a14="http://schemas.microsoft.com/office/drawing/2010/main">
          <mc:Choice Requires="a14">
            <p:sp>
              <p:nvSpPr>
                <p:cNvPr id="8" name="TextBox 7"/>
                <p:cNvSpPr txBox="1"/>
                <p:nvPr/>
              </p:nvSpPr>
              <p:spPr>
                <a:xfrm>
                  <a:off x="6951663" y="5988348"/>
                  <a:ext cx="550332" cy="41461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Pre>
                          <m:sPrePr>
                            <m:ctrlPr>
                              <a:rPr lang="ru-RU" i="1">
                                <a:latin typeface="Cambria Math" panose="02040503050406030204" pitchFamily="18" charset="0"/>
                              </a:rPr>
                            </m:ctrlPr>
                          </m:sPrePr>
                          <m:sub/>
                          <m:sup>
                            <m:r>
                              <a:rPr lang="en-US" i="1">
                                <a:latin typeface="Cambria Math" panose="02040503050406030204" pitchFamily="18" charset="0"/>
                              </a:rPr>
                              <m:t>𝐴</m:t>
                            </m:r>
                          </m:sup>
                          <m:e>
                            <m:r>
                              <a:rPr lang="en-US" i="1">
                                <a:latin typeface="Cambria Math" panose="02040503050406030204" pitchFamily="18" charset="0"/>
                              </a:rPr>
                              <m:t>𝑋</m:t>
                            </m:r>
                          </m:e>
                        </m:sPre>
                      </m:oMath>
                    </m:oMathPara>
                  </a14:m>
                  <a:endParaRPr lang="ru-RU" dirty="0"/>
                </a:p>
              </p:txBody>
            </p:sp>
          </mc:Choice>
          <mc:Fallback xmlns="">
            <p:sp>
              <p:nvSpPr>
                <p:cNvPr id="20" name="TextBox 19"/>
                <p:cNvSpPr txBox="1">
                  <a:spLocks noRot="1" noChangeAspect="1" noMove="1" noResize="1" noEditPoints="1" noAdjustHandles="1" noChangeArrowheads="1" noChangeShapeType="1" noTextEdit="1"/>
                </p:cNvSpPr>
                <p:nvPr/>
              </p:nvSpPr>
              <p:spPr>
                <a:xfrm>
                  <a:off x="6951663" y="5988350"/>
                  <a:ext cx="550332" cy="399084"/>
                </a:xfrm>
                <a:prstGeom prst="rect">
                  <a:avLst/>
                </a:prstGeom>
                <a:blipFill rotWithShape="0">
                  <a:blip r:embed="rId21"/>
                  <a:stretch>
                    <a:fillRect/>
                  </a:stretch>
                </a:blipFill>
              </p:spPr>
              <p:txBody>
                <a:bodyPr/>
                <a:lstStyle/>
                <a:p>
                  <a:r>
                    <a:rPr lang="ru-RU">
                      <a:noFill/>
                    </a:rPr>
                    <a:t> </a:t>
                  </a:r>
                </a:p>
              </p:txBody>
            </p:sp>
          </mc:Fallback>
        </mc:AlternateContent>
      </p:grpSp>
      <p:grpSp>
        <p:nvGrpSpPr>
          <p:cNvPr id="9" name="Группа 8"/>
          <p:cNvGrpSpPr/>
          <p:nvPr/>
        </p:nvGrpSpPr>
        <p:grpSpPr>
          <a:xfrm>
            <a:off x="136045" y="561457"/>
            <a:ext cx="5988599" cy="4014459"/>
            <a:chOff x="92094" y="2310963"/>
            <a:chExt cx="5988599" cy="4014458"/>
          </a:xfrm>
          <a:effectLst>
            <a:outerShdw blurRad="50800" dist="38100" dir="2700000" algn="tl" rotWithShape="0">
              <a:prstClr val="black">
                <a:alpha val="40000"/>
              </a:prstClr>
            </a:outerShdw>
          </a:effectLst>
        </p:grpSpPr>
        <p:grpSp>
          <p:nvGrpSpPr>
            <p:cNvPr id="10" name="Группа 9"/>
            <p:cNvGrpSpPr/>
            <p:nvPr/>
          </p:nvGrpSpPr>
          <p:grpSpPr>
            <a:xfrm>
              <a:off x="92094" y="2769422"/>
              <a:ext cx="5988599" cy="3555999"/>
              <a:chOff x="189441" y="1718473"/>
              <a:chExt cx="5988599" cy="3555999"/>
            </a:xfrm>
          </p:grpSpPr>
          <p:pic>
            <p:nvPicPr>
              <p:cNvPr id="12" name="Picture 2" descr="https://psv4.userapi.com/c834502/u31812410/docs/d2/9b56aa428774/Selection_335.png?extra=yqFou4mi8MJ-LOL3gEYMKvFdZwAhyjDXNXsDZ5449r7wnh5gLAL5IlCCDEIJthhz57JBGFVX5qPnNIKaEsIQ9AI3PZhn1SL1fdzksHYcCE3_jMdOnV_NS-KajX2KcwieZSTmloFXV88"/>
              <p:cNvPicPr>
                <a:picLocks noChangeAspect="1" noChangeArrowheads="1"/>
              </p:cNvPicPr>
              <p:nvPr/>
            </p:nvPicPr>
            <p:blipFill rotWithShape="1">
              <a:blip r:embed="rId22">
                <a:extLst>
                  <a:ext uri="{28A0092B-C50C-407E-A947-70E740481C1C}">
                    <a14:useLocalDpi xmlns:a14="http://schemas.microsoft.com/office/drawing/2010/main" val="0"/>
                  </a:ext>
                </a:extLst>
              </a:blip>
              <a:srcRect t="6472"/>
              <a:stretch/>
            </p:blipFill>
            <p:spPr bwMode="auto">
              <a:xfrm>
                <a:off x="189441" y="1718473"/>
                <a:ext cx="5988599" cy="3555999"/>
              </a:xfrm>
              <a:prstGeom prst="rect">
                <a:avLst/>
              </a:prstGeom>
              <a:noFill/>
              <a:extLst>
                <a:ext uri="{909E8E84-426E-40DD-AFC4-6F175D3DCCD1}">
                  <a14:hiddenFill xmlns:a14="http://schemas.microsoft.com/office/drawing/2010/main">
                    <a:solidFill>
                      <a:srgbClr val="FFFFFF"/>
                    </a:solidFill>
                  </a14:hiddenFill>
                </a:ext>
              </a:extLst>
            </p:spPr>
          </p:pic>
          <p:sp>
            <p:nvSpPr>
              <p:cNvPr id="13" name="Скругленный прямоугольник 12"/>
              <p:cNvSpPr/>
              <p:nvPr/>
            </p:nvSpPr>
            <p:spPr>
              <a:xfrm>
                <a:off x="4473970" y="1892875"/>
                <a:ext cx="1499331" cy="1233487"/>
              </a:xfrm>
              <a:prstGeom prst="roundRect">
                <a:avLst/>
              </a:prstGeom>
              <a:noFill/>
              <a:ln>
                <a:solidFill>
                  <a:srgbClr val="FFC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14" name="TextBox 13"/>
              <p:cNvSpPr txBox="1"/>
              <p:nvPr/>
            </p:nvSpPr>
            <p:spPr>
              <a:xfrm>
                <a:off x="5385888" y="1838732"/>
                <a:ext cx="632613" cy="369332"/>
              </a:xfrm>
              <a:prstGeom prst="rect">
                <a:avLst/>
              </a:prstGeom>
              <a:noFill/>
            </p:spPr>
            <p:txBody>
              <a:bodyPr wrap="square" rtlCol="0">
                <a:spAutoFit/>
              </a:bodyPr>
              <a:lstStyle/>
              <a:p>
                <a:r>
                  <a:rPr lang="en-US" dirty="0"/>
                  <a:t>0.55</a:t>
                </a:r>
                <a:endParaRPr lang="ru-RU" dirty="0"/>
              </a:p>
            </p:txBody>
          </p:sp>
          <mc:AlternateContent xmlns:mc="http://schemas.openxmlformats.org/markup-compatibility/2006" xmlns:a14="http://schemas.microsoft.com/office/drawing/2010/main">
            <mc:Choice Requires="a14">
              <p:sp>
                <p:nvSpPr>
                  <p:cNvPr id="15" name="TextBox 14"/>
                  <p:cNvSpPr txBox="1"/>
                  <p:nvPr/>
                </p:nvSpPr>
                <p:spPr>
                  <a:xfrm>
                    <a:off x="5411593" y="2136756"/>
                    <a:ext cx="561708" cy="39940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Pre>
                            <m:sPrePr>
                              <m:ctrlPr>
                                <a:rPr lang="ru-RU" i="1">
                                  <a:latin typeface="Cambria Math" panose="02040503050406030204" pitchFamily="18" charset="0"/>
                                </a:rPr>
                              </m:ctrlPr>
                            </m:sPrePr>
                            <m:sub/>
                            <m:sup>
                              <m:r>
                                <a:rPr lang="en-US" i="1">
                                  <a:latin typeface="Cambria Math" panose="02040503050406030204" pitchFamily="18" charset="0"/>
                                </a:rPr>
                                <m:t>28</m:t>
                              </m:r>
                            </m:sup>
                            <m:e>
                              <m:r>
                                <a:rPr lang="en-US" i="1">
                                  <a:latin typeface="Cambria Math" panose="02040503050406030204" pitchFamily="18" charset="0"/>
                                </a:rPr>
                                <m:t>𝑆</m:t>
                              </m:r>
                            </m:e>
                          </m:sPre>
                        </m:oMath>
                      </m:oMathPara>
                    </a14:m>
                    <a:endParaRPr lang="ru-RU" dirty="0"/>
                  </a:p>
                </p:txBody>
              </p:sp>
            </mc:Choice>
            <mc:Fallback xmlns="">
              <p:sp>
                <p:nvSpPr>
                  <p:cNvPr id="35" name="TextBox 34"/>
                  <p:cNvSpPr txBox="1">
                    <a:spLocks noRot="1" noChangeAspect="1" noMove="1" noResize="1" noEditPoints="1" noAdjustHandles="1" noChangeArrowheads="1" noChangeShapeType="1" noTextEdit="1"/>
                  </p:cNvSpPr>
                  <p:nvPr/>
                </p:nvSpPr>
                <p:spPr>
                  <a:xfrm>
                    <a:off x="5411593" y="2136755"/>
                    <a:ext cx="561708" cy="397545"/>
                  </a:xfrm>
                  <a:prstGeom prst="rect">
                    <a:avLst/>
                  </a:prstGeom>
                  <a:blipFill rotWithShape="0">
                    <a:blip r:embed="rId23"/>
                    <a:stretch>
                      <a:fillRect/>
                    </a:stretch>
                  </a:blipFill>
                </p:spPr>
                <p:txBody>
                  <a:bodyPr/>
                  <a:lstStyle/>
                  <a:p>
                    <a:r>
                      <a:rPr lang="ru-RU">
                        <a:noFill/>
                      </a:rPr>
                      <a:t> </a:t>
                    </a:r>
                  </a:p>
                </p:txBody>
              </p:sp>
            </mc:Fallback>
          </mc:AlternateContent>
          <p:sp>
            <p:nvSpPr>
              <p:cNvPr id="16" name="Скругленный прямоугольник 15"/>
              <p:cNvSpPr/>
              <p:nvPr/>
            </p:nvSpPr>
            <p:spPr>
              <a:xfrm>
                <a:off x="3302001" y="3154148"/>
                <a:ext cx="2228744" cy="859052"/>
              </a:xfrm>
              <a:prstGeom prst="roundRect">
                <a:avLst/>
              </a:prstGeom>
              <a:noFill/>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17" name="TextBox 16"/>
              <p:cNvSpPr txBox="1"/>
              <p:nvPr/>
            </p:nvSpPr>
            <p:spPr>
              <a:xfrm>
                <a:off x="3422811" y="3154149"/>
                <a:ext cx="834973" cy="369332"/>
              </a:xfrm>
              <a:prstGeom prst="rect">
                <a:avLst/>
              </a:prstGeom>
              <a:noFill/>
            </p:spPr>
            <p:txBody>
              <a:bodyPr wrap="square" rtlCol="0">
                <a:spAutoFit/>
              </a:bodyPr>
              <a:lstStyle/>
              <a:p>
                <a:r>
                  <a:rPr lang="en-US" dirty="0"/>
                  <a:t>0.1</a:t>
                </a:r>
                <a:endParaRPr lang="ru-RU" dirty="0"/>
              </a:p>
            </p:txBody>
          </p:sp>
          <mc:AlternateContent xmlns:mc="http://schemas.openxmlformats.org/markup-compatibility/2006" xmlns:a14="http://schemas.microsoft.com/office/drawing/2010/main">
            <mc:Choice Requires="a14">
              <p:sp>
                <p:nvSpPr>
                  <p:cNvPr id="18" name="TextBox 17"/>
                  <p:cNvSpPr txBox="1"/>
                  <p:nvPr/>
                </p:nvSpPr>
                <p:spPr>
                  <a:xfrm>
                    <a:off x="3287491" y="3495695"/>
                    <a:ext cx="834973" cy="39927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Pre>
                            <m:sPrePr>
                              <m:ctrlPr>
                                <a:rPr lang="ru-RU" i="1">
                                  <a:latin typeface="Cambria Math" panose="02040503050406030204" pitchFamily="18" charset="0"/>
                                </a:rPr>
                              </m:ctrlPr>
                            </m:sPrePr>
                            <m:sub/>
                            <m:sup>
                              <m:r>
                                <a:rPr lang="en-US" i="1">
                                  <a:latin typeface="Cambria Math" panose="02040503050406030204" pitchFamily="18" charset="0"/>
                                </a:rPr>
                                <m:t>26</m:t>
                              </m:r>
                            </m:sup>
                            <m:e>
                              <m:r>
                                <a:rPr lang="en-US" i="1">
                                  <a:latin typeface="Cambria Math" panose="02040503050406030204" pitchFamily="18" charset="0"/>
                                </a:rPr>
                                <m:t>𝑃</m:t>
                              </m:r>
                            </m:e>
                          </m:sPre>
                        </m:oMath>
                      </m:oMathPara>
                    </a14:m>
                    <a:endParaRPr lang="ru-RU" dirty="0"/>
                  </a:p>
                </p:txBody>
              </p:sp>
            </mc:Choice>
            <mc:Fallback xmlns="">
              <p:sp>
                <p:nvSpPr>
                  <p:cNvPr id="38" name="TextBox 37"/>
                  <p:cNvSpPr txBox="1">
                    <a:spLocks noRot="1" noChangeAspect="1" noMove="1" noResize="1" noEditPoints="1" noAdjustHandles="1" noChangeArrowheads="1" noChangeShapeType="1" noTextEdit="1"/>
                  </p:cNvSpPr>
                  <p:nvPr/>
                </p:nvSpPr>
                <p:spPr>
                  <a:xfrm>
                    <a:off x="3287490" y="3495695"/>
                    <a:ext cx="834974" cy="411651"/>
                  </a:xfrm>
                  <a:prstGeom prst="rect">
                    <a:avLst/>
                  </a:prstGeom>
                  <a:blipFill rotWithShape="0">
                    <a:blip r:embed="rId24"/>
                    <a:stretch>
                      <a:fillRect/>
                    </a:stretch>
                  </a:blipFill>
                </p:spPr>
                <p:txBody>
                  <a:bodyPr/>
                  <a:lstStyle/>
                  <a:p>
                    <a:r>
                      <a:rPr lang="ru-RU">
                        <a:noFill/>
                      </a:rPr>
                      <a:t> </a:t>
                    </a:r>
                  </a:p>
                </p:txBody>
              </p:sp>
            </mc:Fallback>
          </mc:AlternateContent>
          <p:sp>
            <p:nvSpPr>
              <p:cNvPr id="19" name="Скругленный прямоугольник 18"/>
              <p:cNvSpPr/>
              <p:nvPr/>
            </p:nvSpPr>
            <p:spPr>
              <a:xfrm>
                <a:off x="3532337" y="4040984"/>
                <a:ext cx="1589996" cy="795303"/>
              </a:xfrm>
              <a:prstGeom prst="roundRect">
                <a:avLst/>
              </a:prstGeom>
              <a:noFill/>
              <a:ln>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20" name="TextBox 19"/>
              <p:cNvSpPr txBox="1"/>
              <p:nvPr/>
            </p:nvSpPr>
            <p:spPr>
              <a:xfrm>
                <a:off x="4591947" y="4080599"/>
                <a:ext cx="793941" cy="369332"/>
              </a:xfrm>
              <a:prstGeom prst="rect">
                <a:avLst/>
              </a:prstGeom>
              <a:noFill/>
            </p:spPr>
            <p:txBody>
              <a:bodyPr wrap="square" rtlCol="0">
                <a:spAutoFit/>
              </a:bodyPr>
              <a:lstStyle/>
              <a:p>
                <a:r>
                  <a:rPr lang="en-US" dirty="0"/>
                  <a:t>0.2</a:t>
                </a:r>
                <a:endParaRPr lang="ru-RU" dirty="0"/>
              </a:p>
            </p:txBody>
          </p:sp>
          <mc:AlternateContent xmlns:mc="http://schemas.openxmlformats.org/markup-compatibility/2006" xmlns:a14="http://schemas.microsoft.com/office/drawing/2010/main">
            <mc:Choice Requires="a14">
              <p:sp>
                <p:nvSpPr>
                  <p:cNvPr id="21" name="TextBox 20"/>
                  <p:cNvSpPr txBox="1"/>
                  <p:nvPr/>
                </p:nvSpPr>
                <p:spPr>
                  <a:xfrm>
                    <a:off x="4416373" y="4363264"/>
                    <a:ext cx="793941" cy="39927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Pre>
                            <m:sPrePr>
                              <m:ctrlPr>
                                <a:rPr lang="ru-RU" i="1">
                                  <a:latin typeface="Cambria Math" panose="02040503050406030204" pitchFamily="18" charset="0"/>
                                </a:rPr>
                              </m:ctrlPr>
                            </m:sPrePr>
                            <m:sub/>
                            <m:sup>
                              <m:r>
                                <a:rPr lang="en-US" i="1">
                                  <a:latin typeface="Cambria Math" panose="02040503050406030204" pitchFamily="18" charset="0"/>
                                </a:rPr>
                                <m:t>26</m:t>
                              </m:r>
                            </m:sup>
                            <m:e>
                              <m:r>
                                <a:rPr lang="en-US" i="1">
                                  <a:latin typeface="Cambria Math" panose="02040503050406030204" pitchFamily="18" charset="0"/>
                                </a:rPr>
                                <m:t>𝑆</m:t>
                              </m:r>
                            </m:e>
                          </m:sPre>
                        </m:oMath>
                      </m:oMathPara>
                    </a14:m>
                    <a:endParaRPr lang="ru-RU" dirty="0"/>
                  </a:p>
                </p:txBody>
              </p:sp>
            </mc:Choice>
            <mc:Fallback xmlns="">
              <p:sp>
                <p:nvSpPr>
                  <p:cNvPr id="41" name="TextBox 40"/>
                  <p:cNvSpPr txBox="1">
                    <a:spLocks noRot="1" noChangeAspect="1" noMove="1" noResize="1" noEditPoints="1" noAdjustHandles="1" noChangeArrowheads="1" noChangeShapeType="1" noTextEdit="1"/>
                  </p:cNvSpPr>
                  <p:nvPr/>
                </p:nvSpPr>
                <p:spPr>
                  <a:xfrm>
                    <a:off x="4416373" y="4363264"/>
                    <a:ext cx="793942" cy="397545"/>
                  </a:xfrm>
                  <a:prstGeom prst="rect">
                    <a:avLst/>
                  </a:prstGeom>
                  <a:blipFill rotWithShape="0">
                    <a:blip r:embed="rId25"/>
                    <a:stretch>
                      <a:fillRect/>
                    </a:stretch>
                  </a:blipFill>
                </p:spPr>
                <p:txBody>
                  <a:bodyPr/>
                  <a:lstStyle/>
                  <a:p>
                    <a:r>
                      <a:rPr lang="ru-RU">
                        <a:noFill/>
                      </a:rPr>
                      <a:t> </a:t>
                    </a:r>
                  </a:p>
                </p:txBody>
              </p:sp>
            </mc:Fallback>
          </mc:AlternateContent>
          <p:sp>
            <p:nvSpPr>
              <p:cNvPr id="22" name="Скругленный прямоугольник 21"/>
              <p:cNvSpPr/>
              <p:nvPr/>
            </p:nvSpPr>
            <p:spPr>
              <a:xfrm>
                <a:off x="838200" y="2569632"/>
                <a:ext cx="1499331" cy="1346200"/>
              </a:xfrm>
              <a:prstGeom prst="round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23" name="TextBox 22"/>
              <p:cNvSpPr txBox="1"/>
              <p:nvPr/>
            </p:nvSpPr>
            <p:spPr>
              <a:xfrm>
                <a:off x="1672074" y="2534299"/>
                <a:ext cx="615359" cy="369332"/>
              </a:xfrm>
              <a:prstGeom prst="rect">
                <a:avLst/>
              </a:prstGeom>
              <a:noFill/>
            </p:spPr>
            <p:txBody>
              <a:bodyPr wrap="square" rtlCol="0">
                <a:spAutoFit/>
              </a:bodyPr>
              <a:lstStyle/>
              <a:p>
                <a:r>
                  <a:rPr lang="en-US" dirty="0"/>
                  <a:t>0.15</a:t>
                </a:r>
                <a:endParaRPr lang="ru-RU" dirty="0"/>
              </a:p>
            </p:txBody>
          </p:sp>
          <mc:AlternateContent xmlns:mc="http://schemas.openxmlformats.org/markup-compatibility/2006" xmlns:a14="http://schemas.microsoft.com/office/drawing/2010/main">
            <mc:Choice Requires="a14">
              <p:sp>
                <p:nvSpPr>
                  <p:cNvPr id="24" name="TextBox 23"/>
                  <p:cNvSpPr txBox="1"/>
                  <p:nvPr/>
                </p:nvSpPr>
                <p:spPr>
                  <a:xfrm>
                    <a:off x="1672074" y="2862067"/>
                    <a:ext cx="561708" cy="39754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Pre>
                            <m:sPrePr>
                              <m:ctrlPr>
                                <a:rPr lang="ru-RU" i="1">
                                  <a:latin typeface="Cambria Math" panose="02040503050406030204" pitchFamily="18" charset="0"/>
                                </a:rPr>
                              </m:ctrlPr>
                            </m:sPrePr>
                            <m:sub/>
                            <m:sup>
                              <m:r>
                                <a:rPr lang="en-US" i="1">
                                  <a:latin typeface="Cambria Math" panose="02040503050406030204" pitchFamily="18" charset="0"/>
                                </a:rPr>
                                <m:t>24</m:t>
                              </m:r>
                            </m:sup>
                            <m:e>
                              <m:r>
                                <a:rPr lang="en-US" i="1">
                                  <a:latin typeface="Cambria Math" panose="02040503050406030204" pitchFamily="18" charset="0"/>
                                </a:rPr>
                                <m:t>𝑆𝑖</m:t>
                              </m:r>
                            </m:e>
                          </m:sPre>
                        </m:oMath>
                      </m:oMathPara>
                    </a14:m>
                    <a:endParaRPr lang="ru-RU" dirty="0"/>
                  </a:p>
                </p:txBody>
              </p:sp>
            </mc:Choice>
            <mc:Fallback xmlns="">
              <p:sp>
                <p:nvSpPr>
                  <p:cNvPr id="44" name="TextBox 43"/>
                  <p:cNvSpPr txBox="1">
                    <a:spLocks noRot="1" noChangeAspect="1" noMove="1" noResize="1" noEditPoints="1" noAdjustHandles="1" noChangeArrowheads="1" noChangeShapeType="1" noTextEdit="1"/>
                  </p:cNvSpPr>
                  <p:nvPr/>
                </p:nvSpPr>
                <p:spPr>
                  <a:xfrm>
                    <a:off x="1672074" y="2862068"/>
                    <a:ext cx="561708" cy="397545"/>
                  </a:xfrm>
                  <a:prstGeom prst="rect">
                    <a:avLst/>
                  </a:prstGeom>
                  <a:blipFill rotWithShape="0">
                    <a:blip r:embed="rId26"/>
                    <a:stretch>
                      <a:fillRect r="-3261"/>
                    </a:stretch>
                  </a:blipFill>
                </p:spPr>
                <p:txBody>
                  <a:bodyPr/>
                  <a:lstStyle/>
                  <a:p>
                    <a:r>
                      <a:rPr lang="ru-RU">
                        <a:noFill/>
                      </a:rPr>
                      <a:t> </a:t>
                    </a:r>
                  </a:p>
                </p:txBody>
              </p:sp>
            </mc:Fallback>
          </mc:AlternateContent>
        </p:grpSp>
        <p:sp>
          <p:nvSpPr>
            <p:cNvPr id="11" name="TextBox 10"/>
            <p:cNvSpPr txBox="1"/>
            <p:nvPr/>
          </p:nvSpPr>
          <p:spPr>
            <a:xfrm>
              <a:off x="2569926" y="2310963"/>
              <a:ext cx="1032933" cy="461665"/>
            </a:xfrm>
            <a:prstGeom prst="rect">
              <a:avLst/>
            </a:prstGeom>
            <a:noFill/>
          </p:spPr>
          <p:txBody>
            <a:bodyPr wrap="square" rtlCol="0">
              <a:spAutoFit/>
            </a:bodyPr>
            <a:lstStyle/>
            <a:p>
              <a:r>
                <a:rPr lang="en-US" sz="2400" dirty="0" err="1"/>
                <a:t>ToF-dE</a:t>
              </a:r>
              <a:endParaRPr lang="ru-RU" sz="2400" dirty="0"/>
            </a:p>
          </p:txBody>
        </p:sp>
      </p:grpSp>
      <p:grpSp>
        <p:nvGrpSpPr>
          <p:cNvPr id="25" name="Группа 24"/>
          <p:cNvGrpSpPr/>
          <p:nvPr/>
        </p:nvGrpSpPr>
        <p:grpSpPr>
          <a:xfrm>
            <a:off x="6205468" y="570926"/>
            <a:ext cx="5872405" cy="4007444"/>
            <a:chOff x="6161556" y="2317977"/>
            <a:chExt cx="5872405" cy="4007444"/>
          </a:xfrm>
          <a:effectLst>
            <a:outerShdw blurRad="50800" dist="38100" dir="2700000" algn="tl" rotWithShape="0">
              <a:prstClr val="black">
                <a:alpha val="40000"/>
              </a:prstClr>
            </a:outerShdw>
          </a:effectLst>
        </p:grpSpPr>
        <p:grpSp>
          <p:nvGrpSpPr>
            <p:cNvPr id="26" name="Группа 25"/>
            <p:cNvGrpSpPr/>
            <p:nvPr/>
          </p:nvGrpSpPr>
          <p:grpSpPr>
            <a:xfrm>
              <a:off x="6161556" y="2752452"/>
              <a:ext cx="5872405" cy="3572969"/>
              <a:chOff x="6178040" y="1690688"/>
              <a:chExt cx="5872405" cy="3572969"/>
            </a:xfrm>
          </p:grpSpPr>
          <p:pic>
            <p:nvPicPr>
              <p:cNvPr id="28" name="Picture 4" descr="https://psv4.userapi.com/c834502/u31812410/docs/d13/6a407e26511b/Selection_334.png?extra=DEak2taXMJq51AxXXksyuK9DbkqvshzNM08VPMU3jGpu8S3YCyjcyGtrClX7ml3aspcLFYCUJfmA_MrkpuT8kj2WLSxFgySqSRGhYnB2bsMrvtS21cDoB2awhs48QR7ZNw-4SaUWE3w"/>
              <p:cNvPicPr>
                <a:picLocks noChangeAspect="1" noChangeArrowheads="1"/>
              </p:cNvPicPr>
              <p:nvPr/>
            </p:nvPicPr>
            <p:blipFill rotWithShape="1">
              <a:blip r:embed="rId27">
                <a:extLst>
                  <a:ext uri="{28A0092B-C50C-407E-A947-70E740481C1C}">
                    <a14:useLocalDpi xmlns:a14="http://schemas.microsoft.com/office/drawing/2010/main" val="0"/>
                  </a:ext>
                </a:extLst>
              </a:blip>
              <a:srcRect l="3168" t="532" r="3784" b="2058"/>
              <a:stretch/>
            </p:blipFill>
            <p:spPr bwMode="auto">
              <a:xfrm>
                <a:off x="6178040" y="1690688"/>
                <a:ext cx="5872405" cy="3572969"/>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28"/>
              <p:cNvSpPr txBox="1"/>
              <p:nvPr/>
            </p:nvSpPr>
            <p:spPr>
              <a:xfrm>
                <a:off x="6823605" y="3319733"/>
                <a:ext cx="591923" cy="369332"/>
              </a:xfrm>
              <a:prstGeom prst="rect">
                <a:avLst/>
              </a:prstGeom>
              <a:noFill/>
            </p:spPr>
            <p:txBody>
              <a:bodyPr wrap="square" rtlCol="0">
                <a:spAutoFit/>
              </a:bodyPr>
              <a:lstStyle/>
              <a:p>
                <a:r>
                  <a:rPr lang="en-US" dirty="0"/>
                  <a:t>0.15</a:t>
                </a:r>
                <a:endParaRPr lang="ru-RU" dirty="0"/>
              </a:p>
            </p:txBody>
          </p:sp>
          <p:sp>
            <p:nvSpPr>
              <p:cNvPr id="30" name="Скругленный прямоугольник 29"/>
              <p:cNvSpPr/>
              <p:nvPr/>
            </p:nvSpPr>
            <p:spPr>
              <a:xfrm>
                <a:off x="6757048" y="3342231"/>
                <a:ext cx="695672" cy="785396"/>
              </a:xfrm>
              <a:prstGeom prst="round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mc:AlternateContent xmlns:mc="http://schemas.openxmlformats.org/markup-compatibility/2006" xmlns:a14="http://schemas.microsoft.com/office/drawing/2010/main">
            <mc:Choice Requires="a14">
              <p:sp>
                <p:nvSpPr>
                  <p:cNvPr id="31" name="TextBox 30"/>
                  <p:cNvSpPr txBox="1"/>
                  <p:nvPr/>
                </p:nvSpPr>
                <p:spPr>
                  <a:xfrm>
                    <a:off x="6757048" y="3634666"/>
                    <a:ext cx="591923" cy="39754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Pre>
                            <m:sPrePr>
                              <m:ctrlPr>
                                <a:rPr lang="ru-RU" i="1">
                                  <a:latin typeface="Cambria Math" panose="02040503050406030204" pitchFamily="18" charset="0"/>
                                </a:rPr>
                              </m:ctrlPr>
                            </m:sPrePr>
                            <m:sub/>
                            <m:sup>
                              <m:r>
                                <a:rPr lang="en-US" i="1">
                                  <a:latin typeface="Cambria Math" panose="02040503050406030204" pitchFamily="18" charset="0"/>
                                </a:rPr>
                                <m:t>24</m:t>
                              </m:r>
                            </m:sup>
                            <m:e>
                              <m:r>
                                <a:rPr lang="en-US" i="1">
                                  <a:latin typeface="Cambria Math" panose="02040503050406030204" pitchFamily="18" charset="0"/>
                                </a:rPr>
                                <m:t>𝑆𝑖</m:t>
                              </m:r>
                            </m:e>
                          </m:sPre>
                        </m:oMath>
                      </m:oMathPara>
                    </a14:m>
                    <a:endParaRPr lang="ru-RU" dirty="0"/>
                  </a:p>
                </p:txBody>
              </p:sp>
            </mc:Choice>
            <mc:Fallback xmlns="">
              <p:sp>
                <p:nvSpPr>
                  <p:cNvPr id="50" name="TextBox 49"/>
                  <p:cNvSpPr txBox="1">
                    <a:spLocks noRot="1" noChangeAspect="1" noMove="1" noResize="1" noEditPoints="1" noAdjustHandles="1" noChangeArrowheads="1" noChangeShapeType="1" noTextEdit="1"/>
                  </p:cNvSpPr>
                  <p:nvPr/>
                </p:nvSpPr>
                <p:spPr>
                  <a:xfrm>
                    <a:off x="6757048" y="3634667"/>
                    <a:ext cx="591923" cy="397545"/>
                  </a:xfrm>
                  <a:prstGeom prst="rect">
                    <a:avLst/>
                  </a:prstGeom>
                  <a:blipFill rotWithShape="0">
                    <a:blip r:embed="rId17"/>
                    <a:stretch>
                      <a:fillRect/>
                    </a:stretch>
                  </a:blipFill>
                </p:spPr>
                <p:txBody>
                  <a:bodyPr/>
                  <a:lstStyle/>
                  <a:p>
                    <a:r>
                      <a:rPr lang="ru-RU">
                        <a:noFill/>
                      </a:rPr>
                      <a:t> </a:t>
                    </a:r>
                  </a:p>
                </p:txBody>
              </p:sp>
            </mc:Fallback>
          </mc:AlternateContent>
          <p:sp>
            <p:nvSpPr>
              <p:cNvPr id="32" name="Скругленный прямоугольник 31"/>
              <p:cNvSpPr/>
              <p:nvPr/>
            </p:nvSpPr>
            <p:spPr>
              <a:xfrm>
                <a:off x="9894384" y="2769422"/>
                <a:ext cx="726892" cy="859052"/>
              </a:xfrm>
              <a:prstGeom prst="roundRect">
                <a:avLst/>
              </a:prstGeom>
              <a:noFill/>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33" name="TextBox 32"/>
              <p:cNvSpPr txBox="1"/>
              <p:nvPr/>
            </p:nvSpPr>
            <p:spPr>
              <a:xfrm>
                <a:off x="10015194" y="2769423"/>
                <a:ext cx="834975" cy="369332"/>
              </a:xfrm>
              <a:prstGeom prst="rect">
                <a:avLst/>
              </a:prstGeom>
              <a:noFill/>
            </p:spPr>
            <p:txBody>
              <a:bodyPr wrap="square" rtlCol="0">
                <a:spAutoFit/>
              </a:bodyPr>
              <a:lstStyle/>
              <a:p>
                <a:r>
                  <a:rPr lang="en-US" dirty="0"/>
                  <a:t>0.1</a:t>
                </a:r>
                <a:endParaRPr lang="ru-RU" dirty="0"/>
              </a:p>
            </p:txBody>
          </p:sp>
          <mc:AlternateContent xmlns:mc="http://schemas.openxmlformats.org/markup-compatibility/2006" xmlns:a14="http://schemas.microsoft.com/office/drawing/2010/main">
            <mc:Choice Requires="a14">
              <p:sp>
                <p:nvSpPr>
                  <p:cNvPr id="34" name="TextBox 33"/>
                  <p:cNvSpPr txBox="1"/>
                  <p:nvPr/>
                </p:nvSpPr>
                <p:spPr>
                  <a:xfrm>
                    <a:off x="9879873" y="3110969"/>
                    <a:ext cx="834975" cy="39927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Pre>
                            <m:sPrePr>
                              <m:ctrlPr>
                                <a:rPr lang="ru-RU" i="1">
                                  <a:latin typeface="Cambria Math" panose="02040503050406030204" pitchFamily="18" charset="0"/>
                                </a:rPr>
                              </m:ctrlPr>
                            </m:sPrePr>
                            <m:sub/>
                            <m:sup>
                              <m:r>
                                <a:rPr lang="en-US" i="1">
                                  <a:latin typeface="Cambria Math" panose="02040503050406030204" pitchFamily="18" charset="0"/>
                                </a:rPr>
                                <m:t>26</m:t>
                              </m:r>
                            </m:sup>
                            <m:e>
                              <m:r>
                                <a:rPr lang="en-US" i="1">
                                  <a:latin typeface="Cambria Math" panose="02040503050406030204" pitchFamily="18" charset="0"/>
                                </a:rPr>
                                <m:t>𝑃</m:t>
                              </m:r>
                            </m:e>
                          </m:sPre>
                        </m:oMath>
                      </m:oMathPara>
                    </a14:m>
                    <a:endParaRPr lang="ru-RU" dirty="0"/>
                  </a:p>
                </p:txBody>
              </p:sp>
            </mc:Choice>
            <mc:Fallback xmlns="">
              <p:sp>
                <p:nvSpPr>
                  <p:cNvPr id="57" name="TextBox 56"/>
                  <p:cNvSpPr txBox="1">
                    <a:spLocks noRot="1" noChangeAspect="1" noMove="1" noResize="1" noEditPoints="1" noAdjustHandles="1" noChangeArrowheads="1" noChangeShapeType="1" noTextEdit="1"/>
                  </p:cNvSpPr>
                  <p:nvPr/>
                </p:nvSpPr>
                <p:spPr>
                  <a:xfrm>
                    <a:off x="9879873" y="3110969"/>
                    <a:ext cx="834974" cy="411651"/>
                  </a:xfrm>
                  <a:prstGeom prst="rect">
                    <a:avLst/>
                  </a:prstGeom>
                  <a:blipFill rotWithShape="0">
                    <a:blip r:embed="rId18"/>
                    <a:stretch>
                      <a:fillRect/>
                    </a:stretch>
                  </a:blipFill>
                </p:spPr>
                <p:txBody>
                  <a:bodyPr/>
                  <a:lstStyle/>
                  <a:p>
                    <a:r>
                      <a:rPr lang="ru-RU">
                        <a:noFill/>
                      </a:rPr>
                      <a:t> </a:t>
                    </a:r>
                  </a:p>
                </p:txBody>
              </p:sp>
            </mc:Fallback>
          </mc:AlternateContent>
          <p:sp>
            <p:nvSpPr>
              <p:cNvPr id="35" name="Скругленный прямоугольник 34"/>
              <p:cNvSpPr/>
              <p:nvPr/>
            </p:nvSpPr>
            <p:spPr>
              <a:xfrm>
                <a:off x="9004716" y="3405984"/>
                <a:ext cx="578250" cy="795303"/>
              </a:xfrm>
              <a:prstGeom prst="roundRect">
                <a:avLst/>
              </a:prstGeom>
              <a:noFill/>
              <a:ln>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36" name="TextBox 35"/>
              <p:cNvSpPr txBox="1"/>
              <p:nvPr/>
            </p:nvSpPr>
            <p:spPr>
              <a:xfrm>
                <a:off x="9052579" y="3445599"/>
                <a:ext cx="793943" cy="369332"/>
              </a:xfrm>
              <a:prstGeom prst="rect">
                <a:avLst/>
              </a:prstGeom>
              <a:noFill/>
            </p:spPr>
            <p:txBody>
              <a:bodyPr wrap="square" rtlCol="0">
                <a:spAutoFit/>
              </a:bodyPr>
              <a:lstStyle/>
              <a:p>
                <a:r>
                  <a:rPr lang="en-US" dirty="0"/>
                  <a:t>0.2</a:t>
                </a:r>
                <a:endParaRPr lang="ru-RU" dirty="0"/>
              </a:p>
            </p:txBody>
          </p:sp>
          <mc:AlternateContent xmlns:mc="http://schemas.openxmlformats.org/markup-compatibility/2006" xmlns:a14="http://schemas.microsoft.com/office/drawing/2010/main">
            <mc:Choice Requires="a14">
              <p:sp>
                <p:nvSpPr>
                  <p:cNvPr id="37" name="TextBox 36"/>
                  <p:cNvSpPr txBox="1"/>
                  <p:nvPr/>
                </p:nvSpPr>
                <p:spPr>
                  <a:xfrm>
                    <a:off x="8877007" y="3728264"/>
                    <a:ext cx="793943" cy="39927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Pre>
                            <m:sPrePr>
                              <m:ctrlPr>
                                <a:rPr lang="ru-RU" i="1">
                                  <a:latin typeface="Cambria Math" panose="02040503050406030204" pitchFamily="18" charset="0"/>
                                </a:rPr>
                              </m:ctrlPr>
                            </m:sPrePr>
                            <m:sub/>
                            <m:sup>
                              <m:r>
                                <a:rPr lang="en-US" i="1">
                                  <a:latin typeface="Cambria Math" panose="02040503050406030204" pitchFamily="18" charset="0"/>
                                </a:rPr>
                                <m:t>26</m:t>
                              </m:r>
                            </m:sup>
                            <m:e>
                              <m:r>
                                <a:rPr lang="en-US" i="1">
                                  <a:latin typeface="Cambria Math" panose="02040503050406030204" pitchFamily="18" charset="0"/>
                                </a:rPr>
                                <m:t>𝑆</m:t>
                              </m:r>
                            </m:e>
                          </m:sPre>
                        </m:oMath>
                      </m:oMathPara>
                    </a14:m>
                    <a:endParaRPr lang="ru-RU" dirty="0"/>
                  </a:p>
                </p:txBody>
              </p:sp>
            </mc:Choice>
            <mc:Fallback xmlns="">
              <p:sp>
                <p:nvSpPr>
                  <p:cNvPr id="60" name="TextBox 59"/>
                  <p:cNvSpPr txBox="1">
                    <a:spLocks noRot="1" noChangeAspect="1" noMove="1" noResize="1" noEditPoints="1" noAdjustHandles="1" noChangeArrowheads="1" noChangeShapeType="1" noTextEdit="1"/>
                  </p:cNvSpPr>
                  <p:nvPr/>
                </p:nvSpPr>
                <p:spPr>
                  <a:xfrm>
                    <a:off x="8877006" y="3728264"/>
                    <a:ext cx="793942" cy="397545"/>
                  </a:xfrm>
                  <a:prstGeom prst="rect">
                    <a:avLst/>
                  </a:prstGeom>
                  <a:blipFill rotWithShape="0">
                    <a:blip r:embed="rId19"/>
                    <a:stretch>
                      <a:fillRect/>
                    </a:stretch>
                  </a:blipFill>
                </p:spPr>
                <p:txBody>
                  <a:bodyPr/>
                  <a:lstStyle/>
                  <a:p>
                    <a:r>
                      <a:rPr lang="ru-RU">
                        <a:noFill/>
                      </a:rPr>
                      <a:t> </a:t>
                    </a:r>
                  </a:p>
                </p:txBody>
              </p:sp>
            </mc:Fallback>
          </mc:AlternateContent>
          <p:sp>
            <p:nvSpPr>
              <p:cNvPr id="38" name="Скругленный прямоугольник 37"/>
              <p:cNvSpPr/>
              <p:nvPr/>
            </p:nvSpPr>
            <p:spPr>
              <a:xfrm>
                <a:off x="11169748" y="1912779"/>
                <a:ext cx="587413" cy="856644"/>
              </a:xfrm>
              <a:prstGeom prst="roundRect">
                <a:avLst/>
              </a:prstGeom>
              <a:noFill/>
              <a:ln>
                <a:solidFill>
                  <a:srgbClr val="FFC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39" name="TextBox 38"/>
              <p:cNvSpPr txBox="1"/>
              <p:nvPr/>
            </p:nvSpPr>
            <p:spPr>
              <a:xfrm>
                <a:off x="11169748" y="1858635"/>
                <a:ext cx="632613" cy="369332"/>
              </a:xfrm>
              <a:prstGeom prst="rect">
                <a:avLst/>
              </a:prstGeom>
              <a:noFill/>
            </p:spPr>
            <p:txBody>
              <a:bodyPr wrap="square" rtlCol="0">
                <a:spAutoFit/>
              </a:bodyPr>
              <a:lstStyle/>
              <a:p>
                <a:r>
                  <a:rPr lang="en-US" dirty="0"/>
                  <a:t>0.55</a:t>
                </a:r>
                <a:endParaRPr lang="ru-RU" dirty="0"/>
              </a:p>
            </p:txBody>
          </p:sp>
          <mc:AlternateContent xmlns:mc="http://schemas.openxmlformats.org/markup-compatibility/2006" xmlns:a14="http://schemas.microsoft.com/office/drawing/2010/main">
            <mc:Choice Requires="a14">
              <p:sp>
                <p:nvSpPr>
                  <p:cNvPr id="40" name="TextBox 39"/>
                  <p:cNvSpPr txBox="1"/>
                  <p:nvPr/>
                </p:nvSpPr>
                <p:spPr>
                  <a:xfrm>
                    <a:off x="11195453" y="2156659"/>
                    <a:ext cx="561708" cy="39940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Pre>
                            <m:sPrePr>
                              <m:ctrlPr>
                                <a:rPr lang="ru-RU" i="1">
                                  <a:latin typeface="Cambria Math" panose="02040503050406030204" pitchFamily="18" charset="0"/>
                                </a:rPr>
                              </m:ctrlPr>
                            </m:sPrePr>
                            <m:sub/>
                            <m:sup>
                              <m:r>
                                <a:rPr lang="en-US" i="1">
                                  <a:latin typeface="Cambria Math" panose="02040503050406030204" pitchFamily="18" charset="0"/>
                                </a:rPr>
                                <m:t>28</m:t>
                              </m:r>
                            </m:sup>
                            <m:e>
                              <m:r>
                                <a:rPr lang="en-US" i="1">
                                  <a:latin typeface="Cambria Math" panose="02040503050406030204" pitchFamily="18" charset="0"/>
                                </a:rPr>
                                <m:t>𝑆</m:t>
                              </m:r>
                            </m:e>
                          </m:sPre>
                        </m:oMath>
                      </m:oMathPara>
                    </a14:m>
                    <a:endParaRPr lang="ru-RU" dirty="0"/>
                  </a:p>
                </p:txBody>
              </p:sp>
            </mc:Choice>
            <mc:Fallback xmlns="">
              <p:sp>
                <p:nvSpPr>
                  <p:cNvPr id="65" name="TextBox 64"/>
                  <p:cNvSpPr txBox="1">
                    <a:spLocks noRot="1" noChangeAspect="1" noMove="1" noResize="1" noEditPoints="1" noAdjustHandles="1" noChangeArrowheads="1" noChangeShapeType="1" noTextEdit="1"/>
                  </p:cNvSpPr>
                  <p:nvPr/>
                </p:nvSpPr>
                <p:spPr>
                  <a:xfrm>
                    <a:off x="11195453" y="2156658"/>
                    <a:ext cx="561708" cy="397545"/>
                  </a:xfrm>
                  <a:prstGeom prst="rect">
                    <a:avLst/>
                  </a:prstGeom>
                  <a:blipFill rotWithShape="0">
                    <a:blip r:embed="rId20"/>
                    <a:stretch>
                      <a:fillRect/>
                    </a:stretch>
                  </a:blipFill>
                </p:spPr>
                <p:txBody>
                  <a:bodyPr/>
                  <a:lstStyle/>
                  <a:p>
                    <a:r>
                      <a:rPr lang="ru-RU">
                        <a:noFill/>
                      </a:rPr>
                      <a:t> </a:t>
                    </a:r>
                  </a:p>
                </p:txBody>
              </p:sp>
            </mc:Fallback>
          </mc:AlternateContent>
          <p:cxnSp>
            <p:nvCxnSpPr>
              <p:cNvPr id="41" name="Прямая со стрелкой 40"/>
              <p:cNvCxnSpPr>
                <a:stCxn id="32" idx="2"/>
              </p:cNvCxnSpPr>
              <p:nvPr/>
            </p:nvCxnSpPr>
            <p:spPr>
              <a:xfrm>
                <a:off x="10257830" y="3628474"/>
                <a:ext cx="49617" cy="734790"/>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42" name="Прямая со стрелкой 41"/>
              <p:cNvCxnSpPr/>
              <p:nvPr/>
            </p:nvCxnSpPr>
            <p:spPr>
              <a:xfrm>
                <a:off x="9582966" y="3803635"/>
                <a:ext cx="263555" cy="103711"/>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43" name="Прямая со стрелкой 42"/>
              <p:cNvCxnSpPr>
                <a:stCxn id="39" idx="1"/>
              </p:cNvCxnSpPr>
              <p:nvPr/>
            </p:nvCxnSpPr>
            <p:spPr>
              <a:xfrm flipH="1">
                <a:off x="10987650" y="2043301"/>
                <a:ext cx="182098" cy="1"/>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grpSp>
        <p:sp>
          <p:nvSpPr>
            <p:cNvPr id="27" name="TextBox 26"/>
            <p:cNvSpPr txBox="1"/>
            <p:nvPr/>
          </p:nvSpPr>
          <p:spPr>
            <a:xfrm>
              <a:off x="8860523" y="2317977"/>
              <a:ext cx="1032933" cy="461665"/>
            </a:xfrm>
            <a:prstGeom prst="rect">
              <a:avLst/>
            </a:prstGeom>
            <a:noFill/>
          </p:spPr>
          <p:txBody>
            <a:bodyPr wrap="square" rtlCol="0">
              <a:spAutoFit/>
            </a:bodyPr>
            <a:lstStyle/>
            <a:p>
              <a:r>
                <a:rPr lang="en-US" sz="2400" dirty="0" err="1"/>
                <a:t>ToF</a:t>
              </a:r>
              <a:endParaRPr lang="ru-RU" sz="2400" dirty="0"/>
            </a:p>
          </p:txBody>
        </p:sp>
      </p:grpSp>
      <p:sp>
        <p:nvSpPr>
          <p:cNvPr id="44" name="TextBox 43"/>
          <p:cNvSpPr txBox="1"/>
          <p:nvPr/>
        </p:nvSpPr>
        <p:spPr>
          <a:xfrm>
            <a:off x="7075976" y="5099261"/>
            <a:ext cx="2267349" cy="461665"/>
          </a:xfrm>
          <a:prstGeom prst="rect">
            <a:avLst/>
          </a:prstGeom>
          <a:noFill/>
        </p:spPr>
        <p:txBody>
          <a:bodyPr wrap="square" rtlCol="0">
            <a:spAutoFit/>
          </a:bodyPr>
          <a:lstStyle/>
          <a:p>
            <a:r>
              <a:rPr lang="en-US" sz="2400" dirty="0"/>
              <a:t>Denomination</a:t>
            </a:r>
            <a:r>
              <a:rPr lang="ru-RU" sz="2400" dirty="0"/>
              <a:t>:</a:t>
            </a:r>
          </a:p>
        </p:txBody>
      </p:sp>
      <mc:AlternateContent xmlns:mc="http://schemas.openxmlformats.org/markup-compatibility/2006" xmlns:a14="http://schemas.microsoft.com/office/drawing/2010/main">
        <mc:Choice Requires="a14">
          <p:sp>
            <p:nvSpPr>
              <p:cNvPr id="47" name="TextBox 46"/>
              <p:cNvSpPr txBox="1"/>
              <p:nvPr/>
            </p:nvSpPr>
            <p:spPr>
              <a:xfrm>
                <a:off x="136043" y="4846324"/>
                <a:ext cx="6967135" cy="2473819"/>
              </a:xfrm>
              <a:prstGeom prst="rect">
                <a:avLst/>
              </a:prstGeom>
              <a:noFill/>
            </p:spPr>
            <p:txBody>
              <a:bodyPr wrap="square" rtlCol="0">
                <a:spAutoFit/>
              </a:bodyPr>
              <a:lstStyle/>
              <a:p>
                <a:pPr marL="285744" indent="-285744">
                  <a:buFont typeface="Arial" panose="020B0604020202020204" pitchFamily="34" charset="0"/>
                  <a:buChar char="•"/>
                </a:pPr>
                <a:r>
                  <a:rPr lang="en-US" sz="2400" dirty="0" smtClean="0">
                    <a:solidFill>
                      <a:prstClr val="black"/>
                    </a:solidFill>
                  </a:rPr>
                  <a:t>An arbitrary count of mixed particles</a:t>
                </a:r>
                <a:r>
                  <a:rPr lang="en-US" sz="2400" dirty="0"/>
                  <a:t>;</a:t>
                </a:r>
                <a:endParaRPr lang="ru-RU" sz="2400" dirty="0"/>
              </a:p>
              <a:p>
                <a:pPr marL="285744" indent="-285744">
                  <a:buFont typeface="Arial" panose="020B0604020202020204" pitchFamily="34" charset="0"/>
                  <a:buChar char="•"/>
                </a:pPr>
                <a:r>
                  <a:rPr lang="en-US" sz="2400" dirty="0"/>
                  <a:t>Probability of ion occurring is normalized related to main ion in mix;</a:t>
                </a:r>
                <a:r>
                  <a:rPr lang="ru-RU" sz="2400" dirty="0"/>
                  <a:t> </a:t>
                </a:r>
              </a:p>
              <a:p>
                <a:pPr marL="285744" indent="-285744">
                  <a:buFont typeface="Arial" panose="020B0604020202020204" pitchFamily="34" charset="0"/>
                  <a:buChar char="•"/>
                </a:pPr>
                <a:r>
                  <a:rPr lang="en-US" sz="2400" dirty="0"/>
                  <a:t>The same magnetic rigidity</a:t>
                </a:r>
                <a:r>
                  <a:rPr lang="en-US" sz="2400" dirty="0" smtClean="0"/>
                  <a:t> </a:t>
                </a:r>
                <a14:m>
                  <m:oMath xmlns:m="http://schemas.openxmlformats.org/officeDocument/2006/math">
                    <m:r>
                      <a:rPr lang="en-US" sz="2400" i="1">
                        <a:latin typeface="Cambria Math" panose="02040503050406030204" pitchFamily="18" charset="0"/>
                      </a:rPr>
                      <m:t>𝐵</m:t>
                    </m:r>
                    <m:r>
                      <a:rPr lang="en-US" sz="2400" b="0" i="1" smtClean="0">
                        <a:latin typeface="Cambria Math" panose="02040503050406030204" pitchFamily="18" charset="0"/>
                      </a:rPr>
                      <m:t>𝜌</m:t>
                    </m:r>
                    <m:r>
                      <a:rPr lang="ru-RU" sz="2400" i="1">
                        <a:latin typeface="Cambria Math" panose="02040503050406030204" pitchFamily="18" charset="0"/>
                      </a:rPr>
                      <m:t>=</m:t>
                    </m:r>
                    <m:f>
                      <m:fPr>
                        <m:ctrlPr>
                          <a:rPr lang="ru-RU" sz="2400" i="1">
                            <a:latin typeface="Cambria Math" panose="02040503050406030204" pitchFamily="18" charset="0"/>
                          </a:rPr>
                        </m:ctrlPr>
                      </m:fPr>
                      <m:num>
                        <m:r>
                          <a:rPr lang="en-US" sz="2400" i="1">
                            <a:latin typeface="Cambria Math" panose="02040503050406030204" pitchFamily="18" charset="0"/>
                          </a:rPr>
                          <m:t>𝑝</m:t>
                        </m:r>
                        <m:r>
                          <a:rPr lang="ru-RU" sz="2400" i="1">
                            <a:latin typeface="Cambria Math" panose="02040503050406030204" pitchFamily="18" charset="0"/>
                          </a:rPr>
                          <m:t>𝑐</m:t>
                        </m:r>
                      </m:num>
                      <m:den>
                        <m:r>
                          <a:rPr lang="en-US" sz="2400" i="1">
                            <a:latin typeface="Cambria Math" panose="02040503050406030204" pitchFamily="18" charset="0"/>
                          </a:rPr>
                          <m:t>𝑞</m:t>
                        </m:r>
                      </m:den>
                    </m:f>
                  </m:oMath>
                </a14:m>
                <a:r>
                  <a:rPr lang="en-US" sz="2400" dirty="0"/>
                  <a:t>;</a:t>
                </a:r>
                <a:endParaRPr lang="ru-RU" sz="2400" dirty="0"/>
              </a:p>
              <a:p>
                <a:pPr marL="285744" indent="-285744">
                  <a:buFont typeface="Arial" panose="020B0604020202020204" pitchFamily="34" charset="0"/>
                  <a:buChar char="•"/>
                </a:pPr>
                <a:endParaRPr lang="ru-RU" sz="2400" dirty="0"/>
              </a:p>
              <a:p>
                <a:pPr marL="285744" indent="-285744">
                  <a:buFont typeface="Arial" panose="020B0604020202020204" pitchFamily="34" charset="0"/>
                  <a:buChar char="•"/>
                </a:pPr>
                <a:endParaRPr lang="ru-RU" sz="2400" dirty="0"/>
              </a:p>
            </p:txBody>
          </p:sp>
        </mc:Choice>
        <mc:Fallback xmlns="">
          <p:sp>
            <p:nvSpPr>
              <p:cNvPr id="47" name="TextBox 46"/>
              <p:cNvSpPr txBox="1">
                <a:spLocks noRot="1" noChangeAspect="1" noMove="1" noResize="1" noEditPoints="1" noAdjustHandles="1" noChangeArrowheads="1" noChangeShapeType="1" noTextEdit="1"/>
              </p:cNvSpPr>
              <p:nvPr/>
            </p:nvSpPr>
            <p:spPr>
              <a:xfrm>
                <a:off x="136043" y="4846324"/>
                <a:ext cx="6967135" cy="2473819"/>
              </a:xfrm>
              <a:prstGeom prst="rect">
                <a:avLst/>
              </a:prstGeom>
              <a:blipFill rotWithShape="0">
                <a:blip r:embed="rId28"/>
                <a:stretch>
                  <a:fillRect l="-1137" t="-1970"/>
                </a:stretch>
              </a:blipFill>
            </p:spPr>
            <p:txBody>
              <a:bodyPr/>
              <a:lstStyle/>
              <a:p>
                <a:r>
                  <a:rPr lang="ru-RU">
                    <a:noFill/>
                  </a:rPr>
                  <a:t> </a:t>
                </a:r>
              </a:p>
            </p:txBody>
          </p:sp>
        </mc:Fallback>
      </mc:AlternateContent>
      <p:sp>
        <p:nvSpPr>
          <p:cNvPr id="46" name="Нижний колонтитул 45"/>
          <p:cNvSpPr>
            <a:spLocks noGrp="1"/>
          </p:cNvSpPr>
          <p:nvPr>
            <p:ph type="ftr" sz="quarter" idx="11"/>
          </p:nvPr>
        </p:nvSpPr>
        <p:spPr>
          <a:xfrm>
            <a:off x="4069068" y="6432628"/>
            <a:ext cx="4495800" cy="365125"/>
          </a:xfrm>
        </p:spPr>
        <p:txBody>
          <a:bodyPr/>
          <a:lstStyle/>
          <a:p>
            <a:r>
              <a:rPr lang="en-US" dirty="0" smtClean="0"/>
              <a:t>ENSAR2 workshop: GEANT4 in nuclear physics, 24-26 April, Madrid</a:t>
            </a:r>
            <a:endParaRPr lang="ru-RU" dirty="0"/>
          </a:p>
        </p:txBody>
      </p:sp>
      <p:cxnSp>
        <p:nvCxnSpPr>
          <p:cNvPr id="48" name="Прямая соединительная линия 47"/>
          <p:cNvCxnSpPr/>
          <p:nvPr/>
        </p:nvCxnSpPr>
        <p:spPr>
          <a:xfrm flipV="1">
            <a:off x="0" y="578691"/>
            <a:ext cx="12192000" cy="10886"/>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75389100"/>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Специальное оформление">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1880</TotalTime>
  <Words>987</Words>
  <Application>Microsoft Office PowerPoint</Application>
  <PresentationFormat>Широкоэкранный</PresentationFormat>
  <Paragraphs>202</Paragraphs>
  <Slides>21</Slides>
  <Notes>8</Notes>
  <HiddenSlides>0</HiddenSlides>
  <MMClips>0</MMClips>
  <ScaleCrop>false</ScaleCrop>
  <HeadingPairs>
    <vt:vector size="6" baseType="variant">
      <vt:variant>
        <vt:lpstr>Использованные шрифты</vt:lpstr>
      </vt:variant>
      <vt:variant>
        <vt:i4>15</vt:i4>
      </vt:variant>
      <vt:variant>
        <vt:lpstr>Тема</vt:lpstr>
      </vt:variant>
      <vt:variant>
        <vt:i4>2</vt:i4>
      </vt:variant>
      <vt:variant>
        <vt:lpstr>Заголовки слайдов</vt:lpstr>
      </vt:variant>
      <vt:variant>
        <vt:i4>21</vt:i4>
      </vt:variant>
    </vt:vector>
  </HeadingPairs>
  <TitlesOfParts>
    <vt:vector size="38" baseType="lpstr">
      <vt:lpstr>Arial</vt:lpstr>
      <vt:lpstr>Calibri</vt:lpstr>
      <vt:lpstr>Calibri Light</vt:lpstr>
      <vt:lpstr>Cambria Math</vt:lpstr>
      <vt:lpstr>DejaVu Sans</vt:lpstr>
      <vt:lpstr>FreeSans</vt:lpstr>
      <vt:lpstr>Georgia</vt:lpstr>
      <vt:lpstr>Georgia;serif</vt:lpstr>
      <vt:lpstr>Liberation Sans</vt:lpstr>
      <vt:lpstr>Liberation Serif</vt:lpstr>
      <vt:lpstr>Lohit Devanagari</vt:lpstr>
      <vt:lpstr>Noto Sans CJK SC Regular</vt:lpstr>
      <vt:lpstr>OpenSymbol</vt:lpstr>
      <vt:lpstr>SFMono-Regular</vt:lpstr>
      <vt:lpstr>Times New Roman</vt:lpstr>
      <vt:lpstr>Тема Office</vt:lpstr>
      <vt:lpstr>Специальное оформление</vt:lpstr>
      <vt:lpstr>ExpertRoot. A GEANT4 and FairRoot based Sim and Reco framework for experiments at ACCULINNA2 and SuperFRS facilities</vt:lpstr>
      <vt:lpstr>Outlook</vt:lpstr>
      <vt:lpstr>Презентация PowerPoint</vt:lpstr>
      <vt:lpstr>Презентация PowerPoint</vt:lpstr>
      <vt:lpstr>Презентация PowerPoint</vt:lpstr>
      <vt:lpstr>Architecture</vt:lpstr>
      <vt:lpstr>Event-based workflow</vt:lpstr>
      <vt:lpstr>Example of an experiment</vt:lpstr>
      <vt:lpstr>Ion mixture generator</vt:lpstr>
      <vt:lpstr>User defined interactions architecture</vt:lpstr>
      <vt:lpstr>An interaction on the target</vt:lpstr>
      <vt:lpstr>Work with process stack example</vt:lpstr>
      <vt:lpstr>Detector simulation</vt:lpstr>
      <vt:lpstr>Detector geometry parameterization  </vt:lpstr>
      <vt:lpstr>Digitization</vt:lpstr>
      <vt:lpstr>Digitization</vt:lpstr>
      <vt:lpstr>Real data handling</vt:lpstr>
      <vt:lpstr>Event reconstruction</vt:lpstr>
      <vt:lpstr>G4EMCalculator in reconstruction</vt:lpstr>
      <vt:lpstr>Summary and plans</vt:lpstr>
      <vt:lpstr>G4 feedback</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ExpertRoot</dc:title>
  <dc:creator>Michael</dc:creator>
  <cp:lastModifiedBy>Michael</cp:lastModifiedBy>
  <cp:revision>109</cp:revision>
  <dcterms:created xsi:type="dcterms:W3CDTF">2019-04-15T03:26:20Z</dcterms:created>
  <dcterms:modified xsi:type="dcterms:W3CDTF">2019-04-25T14:03:51Z</dcterms:modified>
</cp:coreProperties>
</file>