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  <p:sldMasterId id="2147483732" r:id="rId2"/>
    <p:sldMasterId id="2147483744" r:id="rId3"/>
    <p:sldMasterId id="2147483756" r:id="rId4"/>
  </p:sldMasterIdLst>
  <p:notesMasterIdLst>
    <p:notesMasterId r:id="rId34"/>
  </p:notesMasterIdLst>
  <p:handoutMasterIdLst>
    <p:handoutMasterId r:id="rId35"/>
  </p:handoutMasterIdLst>
  <p:sldIdLst>
    <p:sldId id="257" r:id="rId5"/>
    <p:sldId id="332" r:id="rId6"/>
    <p:sldId id="259" r:id="rId7"/>
    <p:sldId id="277" r:id="rId8"/>
    <p:sldId id="347" r:id="rId9"/>
    <p:sldId id="329" r:id="rId10"/>
    <p:sldId id="279" r:id="rId11"/>
    <p:sldId id="304" r:id="rId12"/>
    <p:sldId id="281" r:id="rId13"/>
    <p:sldId id="346" r:id="rId14"/>
    <p:sldId id="358" r:id="rId15"/>
    <p:sldId id="359" r:id="rId16"/>
    <p:sldId id="360" r:id="rId17"/>
    <p:sldId id="348" r:id="rId18"/>
    <p:sldId id="352" r:id="rId19"/>
    <p:sldId id="349" r:id="rId20"/>
    <p:sldId id="355" r:id="rId21"/>
    <p:sldId id="353" r:id="rId22"/>
    <p:sldId id="351" r:id="rId23"/>
    <p:sldId id="354" r:id="rId24"/>
    <p:sldId id="357" r:id="rId25"/>
    <p:sldId id="297" r:id="rId26"/>
    <p:sldId id="361" r:id="rId27"/>
    <p:sldId id="289" r:id="rId28"/>
    <p:sldId id="309" r:id="rId29"/>
    <p:sldId id="290" r:id="rId30"/>
    <p:sldId id="310" r:id="rId31"/>
    <p:sldId id="291" r:id="rId32"/>
    <p:sldId id="311" r:id="rId3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34FF"/>
    <a:srgbClr val="4FA69C"/>
    <a:srgbClr val="65D3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61" autoAdjust="0"/>
    <p:restoredTop sz="94654" autoAdjust="0"/>
  </p:normalViewPr>
  <p:slideViewPr>
    <p:cSldViewPr>
      <p:cViewPr>
        <p:scale>
          <a:sx n="95" d="100"/>
          <a:sy n="95" d="100"/>
        </p:scale>
        <p:origin x="680" y="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21.emf"/><Relationship Id="rId1" Type="http://schemas.openxmlformats.org/officeDocument/2006/relationships/image" Target="../media/image20.emf"/><Relationship Id="rId2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92D54-89EF-BF48-8E66-0CB130620092}" type="datetime1">
              <a:rPr lang="es-ES" smtClean="0"/>
              <a:t>15/4/19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43025-60CF-2A4C-B579-336B0DDC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9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46534-6D5D-F842-B09C-BF57F32B3774}" type="datetime1">
              <a:rPr lang="es-ES" smtClean="0"/>
              <a:t>15/4/19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DCF19-674B-3A4B-816E-F7A547E2E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455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CF19-674B-3A4B-816E-F7A547E2ED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155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CF19-674B-3A4B-816E-F7A547E2ED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66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CF19-674B-3A4B-816E-F7A547E2ED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806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4D713E-7D7D-F84F-825A-31BF28D49C91}" type="slidenum">
              <a:rPr lang="en-GB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7A3723-8B00-4941-BF1F-C756BD078F39}" type="slidenum">
              <a:rPr lang="en-GB">
                <a:solidFill>
                  <a:prstClr val="black"/>
                </a:solidFill>
                <a:latin typeface="Calibri"/>
              </a:rPr>
              <a:pPr/>
              <a:t>8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308D-691E-174F-9287-62465776A937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8421-C0D8-4342-9B99-12C9C06EC1CA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B0E8-C9AB-5245-BAD8-3217C0860751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_tradn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463C8-D60D-1D48-8E70-113AB80D6052}" type="datetime1">
              <a:rPr lang="es-ES_tradnl" smtClean="0"/>
              <a:t>25/4/19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E. Nácher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DC5335-3CB2-154B-9F2C-10B2C8BB795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6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Haga clic para cambiar el estilo de título	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Haga clic para modificar el estilo de subtítulo del patrón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A62EBBE-E185-C143-BC4D-8A05742F8AC5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647740-9601-2A4C-88BA-F86FB42366C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700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3B7B3E-32AC-EA4C-8522-F790D937491F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D4AAF-C45E-A740-B595-D7D0D9618DD6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595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4AE539-7593-0941-B43B-42CCEE4BE5AE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AE955-5681-3644-9F72-B8C04C1DEDDC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307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CB19D-E553-F740-BA40-FBDE022E9BB4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E28C1-6A20-3A4D-A216-A137A524C9D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19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79FE2F-C31A-9D4E-B65A-C30D7503A4F0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32102-BB4D-6B4C-B1FF-C22A3F63F15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02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44A4A0-A932-6E4F-B650-AC0818C0B725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8F6ED-337F-B844-B80C-281C0BFA899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31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EF25E4-4562-9D47-B175-01262F7692AD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95B99-B007-EF49-B5A7-F60C80A0D47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37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7581-51F9-3C43-AB50-36B1B648792A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4481A3-925D-A54D-92F4-CBC22C7A44F0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A0451-45A1-A94B-AABD-6F3AB519E3E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631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47C1D9-D608-DA41-9E1D-BB68EA75DBE9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56BD1-6254-7643-B7D5-C802CDA2F6D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0694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6B0C4B-E935-0242-B5CF-3741776F21FA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60D45-721F-404B-83B9-FD34801453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31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9EAEA9-76FA-3E4B-A682-7566D2A15134}" type="datetime1">
              <a:rPr lang="es-ES_tradnl" smtClean="0">
                <a:solidFill>
                  <a:srgbClr val="FFFFFF"/>
                </a:solidFill>
              </a:rPr>
              <a:t>25/4/19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</a:rPr>
              <a:t>E. Nácher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D93B0-BED4-2B48-B28F-BB113FC95AF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1039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9191-096B-684C-80B0-FDD7ACE7FD92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39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A4F4-C6D6-814F-86CD-DFE7AF858451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841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5BEC-9E15-9E4C-AC58-B2BA560BF2AB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933056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894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07A1-02FA-C64F-AE7E-D7963A9B223C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10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459C7-61E9-4948-9EA6-C67196939CDD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87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A489-1040-5145-B48A-E4783F31E0BD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927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E7A5-5627-6541-A3CA-59A6825CE401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933056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24A2-E661-3447-87D5-199D4F3154B6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40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4422-DC90-3F4C-A169-E13AD7C680AE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8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A4BA2-1088-0A4A-B93F-5CC8F013F488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07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EE28F-3C83-B046-BCA6-D1BA4307D27A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814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51F2-6A11-DE44-9CF3-6E7AE19F02AA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08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_tradn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463C8-D60D-1D48-8E70-113AB80D6052}" type="datetime1">
              <a:rPr lang="es-ES_tradnl" smtClean="0"/>
              <a:t>25/4/19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E. Nácher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DC5335-3CB2-154B-9F2C-10B2C8BB795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8906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Haga clic para cambiar el estilo de título	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Haga clic para modificar el estilo de subtítulo del patrón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C2FCFF2-12FE-914F-AF94-67AAB9FDD618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647740-9601-2A4C-88BA-F86FB42366CF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08126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8A5618-5134-8B41-841B-100DCC27F3EE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D4AAF-C45E-A740-B595-D7D0D9618DD6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092454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4CACF8-89F3-CB49-8DA6-3715256D26EC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AE955-5681-3644-9F72-B8C04C1DEDDC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911602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150BB-0398-4942-B304-B2EFC71D3216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E28C1-6A20-3A4D-A216-A137A524C9D3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03928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7071-68DB-D248-A4AD-AA2AF69E35B3}" type="datetime1">
              <a:rPr lang="es-ES_tradnl" smtClean="0"/>
              <a:t>25/4/19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345BA5-3979-8E42-A542-1A177F4BDE0F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32102-BB4D-6B4C-B1FF-C22A3F63F151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743919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74FAEF-BA0E-1240-BDE5-0D986B909A50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8F6ED-337F-B844-B80C-281C0BFA899A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7216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49851-DC83-8E4F-A204-2EA24FCF279C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95B99-B007-EF49-B5A7-F60C80A0D477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274438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E11CFD-5027-A443-B3E5-59743A8521B5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A0451-45A1-A94B-AABD-6F3AB519E3E2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537292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CBED50-B1BD-BA45-A278-05E65955DEC0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56BD1-6254-7643-B7D5-C802CDA2F6D4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527110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38DA42-BC07-3846-A1AF-90DE6E0E5A6A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60D45-721F-404B-83B9-FD348014538A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511727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0B3556-5318-D940-8A46-4B5FF1025439}" type="datetime1">
              <a:rPr lang="es-ES_tradnl" smtClean="0">
                <a:solidFill>
                  <a:srgbClr val="FFFFFF"/>
                </a:solidFill>
                <a:ea typeface="ＭＳ Ｐゴシック"/>
              </a:rPr>
              <a:t>25/4/19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>
                <a:solidFill>
                  <a:srgbClr val="FFFFFF"/>
                </a:solidFill>
                <a:ea typeface="ＭＳ Ｐゴシック"/>
              </a:rPr>
              <a:t>E. Nácher</a:t>
            </a:r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D93B0-BED4-2B48-B28F-BB113FC95AF4}" type="slidenum">
              <a:rPr lang="en-GB">
                <a:solidFill>
                  <a:srgbClr val="FFFFFF"/>
                </a:solidFill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8488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D0230-9D79-C143-A1F7-8D4660370673}" type="datetime1">
              <a:rPr lang="es-ES_tradnl" smtClean="0"/>
              <a:t>25/4/19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840EE-D62B-E942-967B-38C4D1852723}" type="datetime1">
              <a:rPr lang="es-ES_tradnl" smtClean="0"/>
              <a:t>25/4/19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B65DF-CEB2-D14D-A3C4-D2CACD30CEDA}" type="datetime1">
              <a:rPr lang="es-ES_tradnl" smtClean="0"/>
              <a:t>25/4/19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784EE-3C22-A34D-B529-AE5B5861967F}" type="datetime1">
              <a:rPr lang="es-ES_tradnl" smtClean="0"/>
              <a:t>25/4/19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FA1F-430C-1043-9E8E-236C6AC5F7BC}" type="datetime1">
              <a:rPr lang="es-ES_tradnl" smtClean="0"/>
              <a:t>25/4/19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6FF4E98-6559-894D-B8C6-5EF74ADB4EB6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CA712BB-222B-404A-8374-D96A2729C2AC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6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Haga clic para cambiar el estilo de título	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Haga clic para modificar el estilo de texto del patrón</a:t>
            </a:r>
          </a:p>
          <a:p>
            <a:pPr lvl="1"/>
            <a:r>
              <a:rPr lang="en-GB"/>
              <a:t>Segundo nivel</a:t>
            </a:r>
          </a:p>
          <a:p>
            <a:pPr lvl="2"/>
            <a:r>
              <a:rPr lang="en-GB"/>
              <a:t>Tercer nivel</a:t>
            </a:r>
          </a:p>
          <a:p>
            <a:pPr lvl="3"/>
            <a:r>
              <a:rPr lang="en-GB"/>
              <a:t>Cuarto nivel</a:t>
            </a:r>
          </a:p>
          <a:p>
            <a:pPr lvl="4"/>
            <a:r>
              <a:rPr lang="en-GB"/>
              <a:t>Quinto nivel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0C4182-58C5-434D-8063-795E57432EBE}" type="datetime1">
              <a:rPr lang="es-ES_tradnl" smtClean="0">
                <a:solidFill>
                  <a:srgbClr val="FFFFFF"/>
                </a:solidFill>
                <a:ea typeface="ＭＳ Ｐゴシック" charset="0"/>
              </a:rPr>
              <a:t>25/4/19</a:t>
            </a:fld>
            <a:endParaRPr lang="en-GB" smtClean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mtClean="0">
                <a:solidFill>
                  <a:srgbClr val="FFFFFF"/>
                </a:solidFill>
                <a:ea typeface="ＭＳ Ｐゴシック" charset="0"/>
              </a:rPr>
              <a:t>E. Nácher</a:t>
            </a:r>
            <a:endParaRPr lang="en-GB" smtClean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813B406-C8F8-9341-A969-CB3DECD362D9}" type="slidenum">
              <a:rPr lang="en-GB" smtClean="0">
                <a:solidFill>
                  <a:srgbClr val="FFFFFF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mtClean="0">
              <a:solidFill>
                <a:srgbClr val="FFFFFF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6339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565D9FA-D8BC-9F4D-BC3A-20571896B589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CA712BB-222B-404A-8374-D96A2729C2AC}" type="slidenum">
              <a:rPr lang="es-ES" smtClean="0">
                <a:latin typeface="Arial"/>
              </a:rPr>
              <a:pPr/>
              <a:t>‹#›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497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68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Haga clic para cambiar el estilo de título	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Haga clic para modificar el estilo de texto del patrón</a:t>
            </a:r>
          </a:p>
          <a:p>
            <a:pPr lvl="1"/>
            <a:r>
              <a:rPr lang="en-GB"/>
              <a:t>Segundo nivel</a:t>
            </a:r>
          </a:p>
          <a:p>
            <a:pPr lvl="2"/>
            <a:r>
              <a:rPr lang="en-GB"/>
              <a:t>Tercer nivel</a:t>
            </a:r>
          </a:p>
          <a:p>
            <a:pPr lvl="3"/>
            <a:r>
              <a:rPr lang="en-GB"/>
              <a:t>Cuarto nivel</a:t>
            </a:r>
          </a:p>
          <a:p>
            <a:pPr lvl="4"/>
            <a:r>
              <a:rPr lang="en-GB"/>
              <a:t>Quinto nivel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4519BC8-2A1E-7940-BAEA-0367FE3602EF}" type="datetime1">
              <a:rPr lang="es-ES_tradnl" smtClean="0">
                <a:solidFill>
                  <a:srgbClr val="FFFFFF"/>
                </a:solidFill>
                <a:ea typeface="ＭＳ Ｐゴシック" charset="0"/>
              </a:rPr>
              <a:t>25/4/19</a:t>
            </a:fld>
            <a:endParaRPr lang="en-GB" smtClean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mtClean="0">
                <a:solidFill>
                  <a:srgbClr val="FFFFFF"/>
                </a:solidFill>
                <a:ea typeface="ＭＳ Ｐゴシック" charset="0"/>
              </a:rPr>
              <a:t>E. Nácher</a:t>
            </a:r>
            <a:endParaRPr lang="en-GB" smtClean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813B406-C8F8-9341-A969-CB3DECD362D9}" type="slidenum">
              <a:rPr lang="en-GB" smtClean="0">
                <a:solidFill>
                  <a:srgbClr val="FFFFFF"/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mtClean="0">
              <a:solidFill>
                <a:srgbClr val="FFFFFF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0414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9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4.png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oleObject" Target="../embeddings/oleObject4.bin"/><Relationship Id="rId5" Type="http://schemas.openxmlformats.org/officeDocument/2006/relationships/image" Target="../media/image15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16.emf"/><Relationship Id="rId8" Type="http://schemas.openxmlformats.org/officeDocument/2006/relationships/image" Target="../media/image4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emf"/><Relationship Id="rId12" Type="http://schemas.openxmlformats.org/officeDocument/2006/relationships/image" Target="../media/image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35.xml"/><Relationship Id="rId3" Type="http://schemas.openxmlformats.org/officeDocument/2006/relationships/oleObject" Target="../embeddings/oleObject6.bin"/><Relationship Id="rId4" Type="http://schemas.openxmlformats.org/officeDocument/2006/relationships/image" Target="../media/image20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16.e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15.emf"/><Relationship Id="rId9" Type="http://schemas.openxmlformats.org/officeDocument/2006/relationships/image" Target="../media/image22.png"/><Relationship Id="rId10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9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4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494713" cy="2717651"/>
          </a:xfrm>
        </p:spPr>
        <p:txBody>
          <a:bodyPr>
            <a:normAutofit/>
          </a:bodyPr>
          <a:lstStyle/>
          <a:p>
            <a:r>
              <a:rPr lang="en-US" sz="4000" b="1" dirty="0"/>
              <a:t>Extending GEANT4 “Radioactive Decay” for the Analysis of Complex Total Absorption Analysis Cases</a:t>
            </a:r>
            <a:endParaRPr lang="en-US" sz="4000" b="1" dirty="0"/>
          </a:p>
        </p:txBody>
      </p:sp>
      <p:sp>
        <p:nvSpPr>
          <p:cNvPr id="3" name="Subtítulo 2"/>
          <p:cNvSpPr>
            <a:spLocks noGrp="1"/>
          </p:cNvSpPr>
          <p:nvPr>
            <p:ph type="body" idx="1"/>
          </p:nvPr>
        </p:nvSpPr>
        <p:spPr>
          <a:xfrm>
            <a:off x="722313" y="4365104"/>
            <a:ext cx="7772400" cy="1500187"/>
          </a:xfrm>
        </p:spPr>
        <p:txBody>
          <a:bodyPr>
            <a:norm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Algora</a:t>
            </a:r>
            <a:r>
              <a:rPr lang="en-US" dirty="0" smtClean="0"/>
              <a:t>, E</a:t>
            </a:r>
            <a:r>
              <a:rPr lang="en-US" dirty="0"/>
              <a:t>. </a:t>
            </a:r>
            <a:r>
              <a:rPr lang="en-US" dirty="0" err="1"/>
              <a:t>Ganioglu</a:t>
            </a:r>
            <a:r>
              <a:rPr lang="en-US" dirty="0" smtClean="0"/>
              <a:t>, </a:t>
            </a:r>
            <a:r>
              <a:rPr lang="en-US" dirty="0" smtClean="0"/>
              <a:t>D. </a:t>
            </a:r>
            <a:r>
              <a:rPr lang="en-US" dirty="0" err="1" smtClean="0"/>
              <a:t>Jordán</a:t>
            </a:r>
            <a:r>
              <a:rPr lang="en-US" dirty="0" smtClean="0"/>
              <a:t>, E</a:t>
            </a:r>
            <a:r>
              <a:rPr lang="en-US" dirty="0" smtClean="0"/>
              <a:t>. Nácher</a:t>
            </a:r>
            <a:endParaRPr lang="en-US" dirty="0"/>
          </a:p>
          <a:p>
            <a:r>
              <a:rPr lang="en-US" dirty="0" err="1" smtClean="0"/>
              <a:t>Instituto</a:t>
            </a:r>
            <a:r>
              <a:rPr lang="en-US" dirty="0" smtClean="0"/>
              <a:t> de </a:t>
            </a:r>
            <a:r>
              <a:rPr lang="en-US" dirty="0" err="1" smtClean="0"/>
              <a:t>Física</a:t>
            </a:r>
            <a:r>
              <a:rPr lang="en-US" dirty="0" smtClean="0"/>
              <a:t> Corpuscular,  CSIC - UV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321" y="5877272"/>
            <a:ext cx="685679" cy="980728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ED11B-4D22-D841-85CB-352DB1A35F12}" type="datetime1">
              <a:rPr lang="es-ES_tradnl" smtClean="0"/>
              <a:t>25/4/19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726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3989040"/>
          </a:xfrm>
        </p:spPr>
        <p:txBody>
          <a:bodyPr/>
          <a:lstStyle/>
          <a:p>
            <a:pPr algn="just"/>
            <a:r>
              <a:rPr lang="en-US" dirty="0"/>
              <a:t>The number of counts detected in channel </a:t>
            </a:r>
            <a:r>
              <a:rPr lang="en-US" i="1" dirty="0">
                <a:latin typeface="Times New Roman" charset="0"/>
                <a:ea typeface="Times New Roman" charset="0"/>
                <a:cs typeface="Times New Roman" charset="0"/>
              </a:rPr>
              <a:t>j</a:t>
            </a:r>
            <a:r>
              <a:rPr lang="en-US" dirty="0"/>
              <a:t> relates to the beta feeding to level </a:t>
            </a:r>
            <a:r>
              <a:rPr lang="en-US" i="1" dirty="0" err="1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/>
              <a:t>through the linear equation:</a:t>
            </a:r>
          </a:p>
          <a:p>
            <a:pPr marL="274320" lvl="1" indent="0" algn="just">
              <a:buNone/>
            </a:pPr>
            <a:endParaRPr lang="en-US" dirty="0"/>
          </a:p>
          <a:p>
            <a:pPr marL="274320" lvl="1" indent="0" algn="just">
              <a:buNone/>
            </a:pPr>
            <a:endParaRPr lang="en-US" dirty="0"/>
          </a:p>
          <a:p>
            <a:pPr marL="274320" lvl="1" indent="0" algn="just">
              <a:buNone/>
            </a:pPr>
            <a:endParaRPr lang="en-US" dirty="0"/>
          </a:p>
          <a:p>
            <a:pPr marL="274320" lvl="1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We can then use the EM algorithm to unfold the data: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TAS Inverse Problem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9314-4C1B-244B-87BA-29B4B5CF7BF0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graphicFrame>
        <p:nvGraphicFramePr>
          <p:cNvPr id="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24030"/>
              </p:ext>
            </p:extLst>
          </p:nvPr>
        </p:nvGraphicFramePr>
        <p:xfrm>
          <a:off x="2426431" y="4653136"/>
          <a:ext cx="4568825" cy="1160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Equation" r:id="rId4" imgW="2298700" imgH="584200" progId="Equation.3">
                  <p:embed/>
                </p:oleObj>
              </mc:Choice>
              <mc:Fallback>
                <p:oleObj name="Equation" r:id="rId4" imgW="2298700" imgH="5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6431" y="4653136"/>
                        <a:ext cx="4568825" cy="11604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10</a:t>
            </a:fld>
            <a:endParaRPr lang="es-ES">
              <a:latin typeface="Arial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2617927"/>
              </p:ext>
            </p:extLst>
          </p:nvPr>
        </p:nvGraphicFramePr>
        <p:xfrm>
          <a:off x="3410827" y="2513457"/>
          <a:ext cx="2160240" cy="1059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Equation" r:id="rId6" imgW="749300" imgH="368300" progId="Equation.3">
                  <p:embed/>
                </p:oleObj>
              </mc:Choice>
              <mc:Fallback>
                <p:oleObj name="Equation" r:id="rId6" imgW="7493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0827" y="2513457"/>
                        <a:ext cx="2160240" cy="105955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Elipse 9"/>
          <p:cNvSpPr/>
          <p:nvPr/>
        </p:nvSpPr>
        <p:spPr>
          <a:xfrm>
            <a:off x="4710844" y="2636912"/>
            <a:ext cx="509228" cy="552712"/>
          </a:xfrm>
          <a:prstGeom prst="ellipse">
            <a:avLst/>
          </a:prstGeom>
          <a:solidFill>
            <a:srgbClr val="FFFF00">
              <a:alpha val="42000"/>
            </a:srgbClr>
          </a:solidFill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ipse 9"/>
          <p:cNvSpPr/>
          <p:nvPr/>
        </p:nvSpPr>
        <p:spPr>
          <a:xfrm>
            <a:off x="3603478" y="4653136"/>
            <a:ext cx="504056" cy="463771"/>
          </a:xfrm>
          <a:prstGeom prst="ellipse">
            <a:avLst/>
          </a:prstGeom>
          <a:solidFill>
            <a:srgbClr val="FFFF00">
              <a:alpha val="42000"/>
            </a:srgbClr>
          </a:solidFill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ipse 9"/>
          <p:cNvSpPr/>
          <p:nvPr/>
        </p:nvSpPr>
        <p:spPr>
          <a:xfrm>
            <a:off x="3779912" y="5145611"/>
            <a:ext cx="504056" cy="463771"/>
          </a:xfrm>
          <a:prstGeom prst="ellipse">
            <a:avLst/>
          </a:prstGeom>
          <a:solidFill>
            <a:srgbClr val="FFFF00">
              <a:alpha val="42000"/>
            </a:srgbClr>
          </a:solidFill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arcador de contenido 2"/>
          <p:cNvSpPr txBox="1">
            <a:spLocks/>
          </p:cNvSpPr>
          <p:nvPr/>
        </p:nvSpPr>
        <p:spPr>
          <a:xfrm>
            <a:off x="251520" y="1600200"/>
            <a:ext cx="6048672" cy="230425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No way to measure </a:t>
            </a:r>
            <a:r>
              <a:rPr lang="en-US" sz="3200" i="1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US" sz="3200" i="1" baseline="-25000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ij</a:t>
            </a:r>
            <a:r>
              <a:rPr lang="en-US" sz="3200" dirty="0" smtClean="0">
                <a:solidFill>
                  <a:srgbClr val="FF0000"/>
                </a:solidFill>
              </a:rPr>
              <a:t>!! </a:t>
            </a:r>
          </a:p>
          <a:p>
            <a:pPr marL="0" indent="0" algn="just"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The only possibility is calculate it using MC simulations: </a:t>
            </a:r>
            <a:r>
              <a:rPr lang="en-US" sz="3200" i="1" dirty="0" smtClean="0">
                <a:solidFill>
                  <a:srgbClr val="FF0000"/>
                </a:solidFill>
              </a:rPr>
              <a:t>Geant4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46140"/>
            <a:ext cx="860444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700" dirty="0" smtClean="0"/>
              <a:t>Calculation of </a:t>
            </a:r>
            <a:r>
              <a:rPr lang="en-US" sz="1700" i="1" dirty="0" err="1" smtClean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US" sz="1700" i="1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ij</a:t>
            </a:r>
            <a:r>
              <a:rPr lang="en-US" sz="1700" dirty="0" smtClean="0"/>
              <a:t> from individual </a:t>
            </a:r>
            <a:r>
              <a:rPr lang="en-US" sz="1700" dirty="0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1700" dirty="0" smtClean="0"/>
              <a:t>’s and </a:t>
            </a:r>
            <a:r>
              <a:rPr lang="en-US" sz="17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700" dirty="0" smtClean="0"/>
              <a:t>’s:     D</a:t>
            </a:r>
            <a:r>
              <a:rPr lang="en-US" sz="1700" dirty="0"/>
              <a:t>. Cano, J.L. </a:t>
            </a:r>
            <a:r>
              <a:rPr lang="en-US" sz="1700" dirty="0" err="1"/>
              <a:t>Taín</a:t>
            </a:r>
            <a:r>
              <a:rPr lang="en-US" sz="1700" dirty="0"/>
              <a:t>, NIM A430 (1999) 333</a:t>
            </a:r>
          </a:p>
          <a:p>
            <a:pPr algn="just"/>
            <a:r>
              <a:rPr lang="en-US" sz="1700" dirty="0" smtClean="0"/>
              <a:t>Study of the EM and others  applied to TAS:    J.L</a:t>
            </a:r>
            <a:r>
              <a:rPr lang="en-US" sz="1700" dirty="0"/>
              <a:t>. </a:t>
            </a:r>
            <a:r>
              <a:rPr lang="en-US" sz="1700" dirty="0" err="1"/>
              <a:t>Taín</a:t>
            </a:r>
            <a:r>
              <a:rPr lang="en-US" sz="1700" dirty="0"/>
              <a:t>, D. Cano, NIM A571 (2007) 728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94266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14" grpId="0" animBg="1"/>
      <p:bldP spid="15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gammaRespon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343351"/>
            <a:ext cx="5491584" cy="532600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Response Function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214F-28EB-984E-A6ED-A8EB865E9938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pic>
        <p:nvPicPr>
          <p:cNvPr id="10" name="Imagen 9" descr="gamma1MeVRespons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912359"/>
            <a:ext cx="3312368" cy="2945641"/>
          </a:xfrm>
          <a:prstGeom prst="rect">
            <a:avLst/>
          </a:prstGeom>
        </p:spPr>
      </p:pic>
      <p:pic>
        <p:nvPicPr>
          <p:cNvPr id="11" name="Imagen 10" descr="gamma6MeVResponse.png"/>
          <p:cNvPicPr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180"/>
          <a:stretch/>
        </p:blipFill>
        <p:spPr>
          <a:xfrm>
            <a:off x="5724128" y="1052737"/>
            <a:ext cx="3311998" cy="2951997"/>
          </a:xfrm>
          <a:prstGeom prst="rect">
            <a:avLst/>
          </a:prstGeom>
        </p:spPr>
      </p:pic>
      <p:cxnSp>
        <p:nvCxnSpPr>
          <p:cNvPr id="12" name="Conector recto 11"/>
          <p:cNvCxnSpPr/>
          <p:nvPr/>
        </p:nvCxnSpPr>
        <p:spPr>
          <a:xfrm>
            <a:off x="539552" y="5301208"/>
            <a:ext cx="5328592" cy="0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539552" y="2276872"/>
            <a:ext cx="5400600" cy="0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272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Response Function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F9E5-0E88-594F-B7C9-1B4850632B65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pic>
        <p:nvPicPr>
          <p:cNvPr id="7" name="Imagen 6" descr="na24_experimen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40" y="1484786"/>
            <a:ext cx="6678172" cy="432051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102122" y="5733256"/>
            <a:ext cx="59901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>
                <a:latin typeface="Symbol" charset="2"/>
                <a:cs typeface="Symbol" charset="2"/>
              </a:rPr>
              <a:t>b</a:t>
            </a:r>
            <a:r>
              <a:rPr lang="en-US" sz="2200" dirty="0" smtClean="0"/>
              <a:t>-decay of </a:t>
            </a:r>
            <a:r>
              <a:rPr lang="en-US" sz="2200" baseline="30000" dirty="0" smtClean="0"/>
              <a:t>24</a:t>
            </a:r>
            <a:r>
              <a:rPr lang="en-US" sz="2200" dirty="0" smtClean="0"/>
              <a:t>Na: test bench for our simulations </a:t>
            </a:r>
            <a:endParaRPr lang="en-US" sz="22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48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Response Function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4C99E-F613-C445-ADDB-15C76D1C7D1B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pic>
        <p:nvPicPr>
          <p:cNvPr id="7" name="Imagen 6" descr="na24_experimen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40" y="1484786"/>
            <a:ext cx="6678172" cy="4320517"/>
          </a:xfrm>
          <a:prstGeom prst="rect">
            <a:avLst/>
          </a:prstGeom>
        </p:spPr>
      </p:pic>
      <p:pic>
        <p:nvPicPr>
          <p:cNvPr id="8" name="Imagen 7" descr="na24_complet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53" y="1485310"/>
            <a:ext cx="6677359" cy="4319994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102122" y="5733256"/>
            <a:ext cx="59901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>
                <a:latin typeface="Symbol" charset="2"/>
                <a:cs typeface="Symbol" charset="2"/>
              </a:rPr>
              <a:t>b</a:t>
            </a:r>
            <a:r>
              <a:rPr lang="en-US" sz="2200" dirty="0" smtClean="0"/>
              <a:t>-decay of </a:t>
            </a:r>
            <a:r>
              <a:rPr lang="en-US" sz="2200" baseline="30000" dirty="0" smtClean="0"/>
              <a:t>24</a:t>
            </a:r>
            <a:r>
              <a:rPr lang="en-US" sz="2200" dirty="0" smtClean="0"/>
              <a:t>Na: test bench for our simulations </a:t>
            </a:r>
            <a:endParaRPr lang="en-US" sz="22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375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842992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Study case: </a:t>
            </a:r>
            <a:r>
              <a:rPr lang="en-US" sz="3600" baseline="30000" dirty="0" smtClean="0"/>
              <a:t>186</a:t>
            </a:r>
            <a:r>
              <a:rPr lang="en-US" sz="3600" dirty="0" smtClean="0"/>
              <a:t>Hg decay</a:t>
            </a:r>
            <a:endParaRPr lang="en-US" sz="3600" dirty="0"/>
          </a:p>
        </p:txBody>
      </p:sp>
      <p:pic>
        <p:nvPicPr>
          <p:cNvPr id="11" name="Imagen 2" descr="Screen Shot 2017-03-13 at 17.08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" y="2204864"/>
            <a:ext cx="7185006" cy="4251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10" name="Freeform 6"/>
          <p:cNvSpPr>
            <a:spLocks/>
          </p:cNvSpPr>
          <p:nvPr/>
        </p:nvSpPr>
        <p:spPr bwMode="auto">
          <a:xfrm>
            <a:off x="998107" y="1196975"/>
            <a:ext cx="5545137" cy="1668463"/>
          </a:xfrm>
          <a:custGeom>
            <a:avLst/>
            <a:gdLst>
              <a:gd name="T0" fmla="*/ 0 w 3493"/>
              <a:gd name="T1" fmla="*/ 4 h 1051"/>
              <a:gd name="T2" fmla="*/ 10 w 3493"/>
              <a:gd name="T3" fmla="*/ 1051 h 1051"/>
              <a:gd name="T4" fmla="*/ 3357 w 3493"/>
              <a:gd name="T5" fmla="*/ 1002 h 1051"/>
              <a:gd name="T6" fmla="*/ 3366 w 3493"/>
              <a:gd name="T7" fmla="*/ 896 h 1051"/>
              <a:gd name="T8" fmla="*/ 3493 w 3493"/>
              <a:gd name="T9" fmla="*/ 866 h 1051"/>
              <a:gd name="T10" fmla="*/ 3493 w 3493"/>
              <a:gd name="T11" fmla="*/ 775 h 1051"/>
              <a:gd name="T12" fmla="*/ 3302 w 3493"/>
              <a:gd name="T13" fmla="*/ 713 h 1051"/>
              <a:gd name="T14" fmla="*/ 3302 w 3493"/>
              <a:gd name="T15" fmla="*/ 0 h 1051"/>
              <a:gd name="T16" fmla="*/ 0 w 3493"/>
              <a:gd name="T17" fmla="*/ 4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93" h="1051">
                <a:moveTo>
                  <a:pt x="0" y="4"/>
                </a:moveTo>
                <a:lnTo>
                  <a:pt x="10" y="1051"/>
                </a:lnTo>
                <a:lnTo>
                  <a:pt x="3357" y="1002"/>
                </a:lnTo>
                <a:lnTo>
                  <a:pt x="3366" y="896"/>
                </a:lnTo>
                <a:lnTo>
                  <a:pt x="3493" y="866"/>
                </a:lnTo>
                <a:lnTo>
                  <a:pt x="3493" y="775"/>
                </a:lnTo>
                <a:lnTo>
                  <a:pt x="3302" y="713"/>
                </a:lnTo>
                <a:lnTo>
                  <a:pt x="3302" y="0"/>
                </a:lnTo>
                <a:lnTo>
                  <a:pt x="0" y="4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3912" name="WordArt 8"/>
          <p:cNvSpPr>
            <a:spLocks noChangeArrowheads="1" noChangeShapeType="1" noTextEdit="1"/>
          </p:cNvSpPr>
          <p:nvPr/>
        </p:nvSpPr>
        <p:spPr bwMode="auto">
          <a:xfrm>
            <a:off x="3419475" y="1412875"/>
            <a:ext cx="1217613" cy="1441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mr-IN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 charset="0"/>
                <a:ea typeface="Arial Black" charset="0"/>
                <a:cs typeface="Arial Black" charset="0"/>
              </a:rPr>
              <a:t>?</a:t>
            </a:r>
            <a:endParaRPr lang="en-GB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23914" name="AutoShape 10"/>
          <p:cNvSpPr>
            <a:spLocks noChangeArrowheads="1"/>
          </p:cNvSpPr>
          <p:nvPr/>
        </p:nvSpPr>
        <p:spPr bwMode="auto">
          <a:xfrm>
            <a:off x="467544" y="908720"/>
            <a:ext cx="6075700" cy="3081296"/>
          </a:xfrm>
          <a:prstGeom prst="flowChartAlternateProcess">
            <a:avLst/>
          </a:prstGeom>
          <a:solidFill>
            <a:schemeClr val="tx2">
              <a:lumMod val="75000"/>
              <a:alpha val="48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en-GB" altLang="en-US" sz="2400" b="1" dirty="0" smtClean="0">
              <a:solidFill>
                <a:srgbClr val="000000"/>
              </a:solidFill>
            </a:endParaRPr>
          </a:p>
          <a:p>
            <a:pPr algn="l"/>
            <a:r>
              <a:rPr lang="en-GB" altLang="en-US" sz="2400" b="1" dirty="0" smtClean="0">
                <a:solidFill>
                  <a:srgbClr val="000000"/>
                </a:solidFill>
              </a:rPr>
              <a:t>Statistical </a:t>
            </a:r>
            <a:r>
              <a:rPr lang="en-GB" altLang="en-US" sz="2400" b="1" dirty="0">
                <a:solidFill>
                  <a:srgbClr val="000000"/>
                </a:solidFill>
              </a:rPr>
              <a:t>model:</a:t>
            </a:r>
          </a:p>
          <a:p>
            <a:pPr algn="l"/>
            <a:endParaRPr lang="en-GB" altLang="en-US" sz="2400" b="1" dirty="0">
              <a:solidFill>
                <a:srgbClr val="000000"/>
              </a:solidFill>
            </a:endParaRPr>
          </a:p>
          <a:p>
            <a:r>
              <a:rPr lang="en-GB" altLang="en-US" b="1" dirty="0">
                <a:solidFill>
                  <a:srgbClr val="000000"/>
                </a:solidFill>
              </a:rPr>
              <a:t>-Level </a:t>
            </a:r>
            <a:r>
              <a:rPr lang="en-GB" altLang="en-US" b="1" dirty="0" smtClean="0">
                <a:solidFill>
                  <a:srgbClr val="000000"/>
                </a:solidFill>
              </a:rPr>
              <a:t>densities: </a:t>
            </a:r>
            <a:r>
              <a:rPr lang="en-GB" altLang="en-US" b="1" dirty="0" err="1" smtClean="0">
                <a:solidFill>
                  <a:srgbClr val="000000"/>
                </a:solidFill>
              </a:rPr>
              <a:t>Goriely</a:t>
            </a:r>
            <a:r>
              <a:rPr lang="en-GB" altLang="en-US" b="1" dirty="0" smtClean="0">
                <a:solidFill>
                  <a:srgbClr val="000000"/>
                </a:solidFill>
              </a:rPr>
              <a:t> et al. </a:t>
            </a:r>
            <a:r>
              <a:rPr lang="is-IS" altLang="en-US" b="1" dirty="0">
                <a:solidFill>
                  <a:srgbClr val="000000"/>
                </a:solidFill>
              </a:rPr>
              <a:t>Phys. Rev. C, 78 (2008</a:t>
            </a:r>
            <a:r>
              <a:rPr lang="is-IS" altLang="en-US" b="1" dirty="0" smtClean="0">
                <a:solidFill>
                  <a:srgbClr val="000000"/>
                </a:solidFill>
              </a:rPr>
              <a:t>)</a:t>
            </a:r>
          </a:p>
          <a:p>
            <a:r>
              <a:rPr lang="is-IS" altLang="en-US" b="1" dirty="0">
                <a:solidFill>
                  <a:srgbClr val="000000"/>
                </a:solidFill>
              </a:rPr>
              <a:t> </a:t>
            </a:r>
            <a:r>
              <a:rPr lang="is-IS" altLang="en-US" b="1" dirty="0" smtClean="0">
                <a:solidFill>
                  <a:srgbClr val="000000"/>
                </a:solidFill>
              </a:rPr>
              <a:t>                            HFB + combinatorial (RIPL3)</a:t>
            </a:r>
          </a:p>
          <a:p>
            <a:r>
              <a:rPr lang="is-IS" altLang="en-US" b="1" dirty="0" smtClean="0">
                <a:solidFill>
                  <a:srgbClr val="000000"/>
                </a:solidFill>
              </a:rPr>
              <a:t>                             320 positive parity levels 1-3 MeV</a:t>
            </a:r>
          </a:p>
          <a:p>
            <a:endParaRPr lang="is-IS" altLang="en-US" b="1" dirty="0" smtClean="0">
              <a:solidFill>
                <a:srgbClr val="000000"/>
              </a:solidFill>
            </a:endParaRPr>
          </a:p>
          <a:p>
            <a:endParaRPr lang="en-GB" altLang="en-US" b="1" dirty="0">
              <a:solidFill>
                <a:srgbClr val="000000"/>
              </a:solidFill>
            </a:endParaRPr>
          </a:p>
          <a:p>
            <a:pPr algn="l"/>
            <a:r>
              <a:rPr lang="en-GB" altLang="en-US" b="1" dirty="0">
                <a:solidFill>
                  <a:srgbClr val="000000"/>
                </a:solidFill>
              </a:rPr>
              <a:t>-Gamma </a:t>
            </a:r>
            <a:r>
              <a:rPr lang="en-GB" altLang="en-US" b="1" dirty="0" err="1">
                <a:solidFill>
                  <a:srgbClr val="000000"/>
                </a:solidFill>
              </a:rPr>
              <a:t>branchings</a:t>
            </a:r>
            <a:r>
              <a:rPr lang="en-GB" altLang="en-US" b="1" dirty="0">
                <a:solidFill>
                  <a:srgbClr val="000000"/>
                </a:solidFill>
              </a:rPr>
              <a:t>: Axel-Brink hypothesis</a:t>
            </a:r>
          </a:p>
          <a:p>
            <a:pPr algn="l"/>
            <a:r>
              <a:rPr lang="en-GB" altLang="en-US" b="1" dirty="0">
                <a:solidFill>
                  <a:srgbClr val="000000"/>
                </a:solidFill>
              </a:rPr>
              <a:t>                                     E1, M1 &amp; E2 from </a:t>
            </a:r>
          </a:p>
          <a:p>
            <a:pPr algn="l"/>
            <a:r>
              <a:rPr lang="en-GB" altLang="en-US" b="1" dirty="0">
                <a:solidFill>
                  <a:srgbClr val="000000"/>
                </a:solidFill>
              </a:rPr>
              <a:t>                                     giant resonances</a:t>
            </a:r>
          </a:p>
          <a:p>
            <a:pPr algn="l"/>
            <a:endParaRPr lang="en-GB" altLang="en-US" b="1" dirty="0">
              <a:solidFill>
                <a:srgbClr val="000000"/>
              </a:solidFill>
            </a:endParaRPr>
          </a:p>
          <a:p>
            <a:pPr algn="l"/>
            <a:endParaRPr lang="en-GB" altLang="en-US" b="1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E44A-376C-1845-9FD3-8262AE66C574}" type="datetime1">
              <a:rPr lang="es-ES_tradnl" smtClean="0"/>
              <a:t>25/4/19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14</a:t>
            </a:fld>
            <a:endParaRPr lang="es-E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712269"/>
              </p:ext>
            </p:extLst>
          </p:nvPr>
        </p:nvGraphicFramePr>
        <p:xfrm>
          <a:off x="7452320" y="1075194"/>
          <a:ext cx="1170106" cy="550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37" name="EcuaciÛn" r:id="rId4" imgW="660400" imgH="304800" progId="Equation.3">
                  <p:embed/>
                </p:oleObj>
              </mc:Choice>
              <mc:Fallback>
                <p:oleObj name="EcuaciÛn" r:id="rId4" imgW="6604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1075194"/>
                        <a:ext cx="1170106" cy="5505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7380312" y="1671911"/>
            <a:ext cx="1329209" cy="158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" name="Straight Arrow Connector 30"/>
          <p:cNvCxnSpPr>
            <a:cxnSpLocks noChangeShapeType="1"/>
          </p:cNvCxnSpPr>
          <p:nvPr/>
        </p:nvCxnSpPr>
        <p:spPr bwMode="auto">
          <a:xfrm flipH="1">
            <a:off x="6921236" y="1671911"/>
            <a:ext cx="492141" cy="800760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4797132"/>
              </p:ext>
            </p:extLst>
          </p:nvPr>
        </p:nvGraphicFramePr>
        <p:xfrm>
          <a:off x="7447443" y="1772816"/>
          <a:ext cx="1445037" cy="328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38" name="EcuaciÛn" r:id="rId6" imgW="1308100" imgH="292100" progId="Equation.3">
                  <p:embed/>
                </p:oleObj>
              </mc:Choice>
              <mc:Fallback>
                <p:oleObj name="EcuaciÛn" r:id="rId6" imgW="13081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7443" y="1772816"/>
                        <a:ext cx="1445037" cy="328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27"/>
          <p:cNvSpPr txBox="1">
            <a:spLocks noChangeArrowheads="1"/>
          </p:cNvSpPr>
          <p:nvPr/>
        </p:nvSpPr>
        <p:spPr bwMode="auto">
          <a:xfrm>
            <a:off x="8709521" y="1491230"/>
            <a:ext cx="534225" cy="33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cs typeface="ＭＳ Ｐゴシック" charset="0"/>
                <a:sym typeface="Wingdings 3" charset="0"/>
              </a:defRPr>
            </a:lvl1pPr>
            <a:lvl2pPr marL="742950" indent="-285750" eaLnBrk="0" hangingPunct="0"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sym typeface="Wingdings 3" charset="0"/>
              </a:defRPr>
            </a:lvl2pPr>
            <a:lvl3pPr marL="1143000" indent="-228600" eaLnBrk="0" hangingPunct="0"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sym typeface="Wingdings 3" charset="0"/>
              </a:defRPr>
            </a:lvl3pPr>
            <a:lvl4pPr marL="1600200" indent="-228600" eaLnBrk="0" hangingPunct="0"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sym typeface="Wingdings 3" charset="0"/>
              </a:defRPr>
            </a:lvl4pPr>
            <a:lvl5pPr marL="2057400" indent="-228600" eaLnBrk="0" hangingPunct="0"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sym typeface="Wingdings 3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sym typeface="Wingdings 3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sym typeface="Wingdings 3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sym typeface="Wingdings 3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sym typeface="Wingdings 3" charset="0"/>
              </a:defRPr>
            </a:lvl9pPr>
          </a:lstStyle>
          <a:p>
            <a:pPr eaLnBrk="1" hangingPunct="1"/>
            <a:r>
              <a:rPr lang="en-GB" dirty="0" smtClean="0">
                <a:solidFill>
                  <a:srgbClr val="000000"/>
                </a:solidFill>
              </a:rPr>
              <a:t>0+       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592" y="3846001"/>
            <a:ext cx="4746812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>
            <a:spAutoFit/>
          </a:bodyPr>
          <a:lstStyle/>
          <a:p>
            <a:r>
              <a:rPr lang="en-GB" altLang="en-US" sz="2400" b="1" dirty="0" smtClean="0">
                <a:solidFill>
                  <a:srgbClr val="000000"/>
                </a:solidFill>
              </a:rPr>
              <a:t>ENSDF </a:t>
            </a:r>
            <a:r>
              <a:rPr lang="en-GB" altLang="en-US" sz="2400" b="1" dirty="0" smtClean="0">
                <a:solidFill>
                  <a:srgbClr val="000000"/>
                </a:solidFill>
                <a:sym typeface="Wingdings"/>
              </a:rPr>
              <a:t> G4RadioactiveDecay</a:t>
            </a:r>
            <a:endParaRPr lang="en-GB" sz="2400" dirty="0"/>
          </a:p>
        </p:txBody>
      </p:sp>
      <p:pic>
        <p:nvPicPr>
          <p:cNvPr id="21" name="Imagen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0" y="6387425"/>
            <a:ext cx="860444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700" dirty="0" smtClean="0"/>
              <a:t>Event generator including the ‘unknown’ part:   D. </a:t>
            </a:r>
            <a:r>
              <a:rPr lang="en-US" sz="1700" dirty="0" err="1" smtClean="0"/>
              <a:t>Jordán</a:t>
            </a:r>
            <a:r>
              <a:rPr lang="en-US" sz="1700" dirty="0" smtClean="0"/>
              <a:t> </a:t>
            </a:r>
            <a:r>
              <a:rPr lang="en-US" sz="1700" i="1" dirty="0" smtClean="0"/>
              <a:t>et al</a:t>
            </a:r>
            <a:r>
              <a:rPr lang="en-US" sz="1700" dirty="0" smtClean="0"/>
              <a:t>., </a:t>
            </a:r>
            <a:r>
              <a:rPr lang="en-US" sz="1700" dirty="0"/>
              <a:t>NIM </a:t>
            </a:r>
            <a:r>
              <a:rPr lang="en-US" sz="1700" dirty="0" smtClean="0"/>
              <a:t>A828 </a:t>
            </a:r>
            <a:r>
              <a:rPr lang="en-US" sz="1700" dirty="0"/>
              <a:t>(</a:t>
            </a:r>
            <a:r>
              <a:rPr lang="en-US" sz="1700" dirty="0" smtClean="0"/>
              <a:t>2016) 52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45847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23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2" grpId="0" animBg="1"/>
      <p:bldP spid="123914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6" descr="Hg186_Xgated_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6950"/>
            <a:ext cx="9144000" cy="601345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  <p:grpSp>
        <p:nvGrpSpPr>
          <p:cNvPr id="157699" name="Group 2"/>
          <p:cNvGrpSpPr>
            <a:grpSpLocks/>
          </p:cNvGrpSpPr>
          <p:nvPr/>
        </p:nvGrpSpPr>
        <p:grpSpPr bwMode="auto">
          <a:xfrm>
            <a:off x="6096000" y="1272840"/>
            <a:ext cx="2758079" cy="2438400"/>
            <a:chOff x="5418668" y="1634210"/>
            <a:chExt cx="3371503" cy="2755726"/>
          </a:xfrm>
        </p:grpSpPr>
        <p:pic>
          <p:nvPicPr>
            <p:cNvPr id="157704" name="Picture 3" descr="Hg186_Planar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8668" y="1634210"/>
              <a:ext cx="3352800" cy="2755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705" name="TextBox 4"/>
            <p:cNvSpPr txBox="1">
              <a:spLocks noChangeArrowheads="1"/>
            </p:cNvSpPr>
            <p:nvPr/>
          </p:nvSpPr>
          <p:spPr bwMode="auto">
            <a:xfrm>
              <a:off x="7037573" y="2044577"/>
              <a:ext cx="1752598" cy="114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Arial" charset="0"/>
                  <a:sym typeface="Wingdings 3" charset="0"/>
                </a:defRPr>
              </a:lvl1pPr>
              <a:lvl2pPr marL="37931725" indent="-37474525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Arial" charset="0"/>
                  <a:cs typeface="Arial" charset="0"/>
                  <a:sym typeface="Wingdings 3" charset="0"/>
                </a:defRPr>
              </a:lvl2pPr>
              <a:lvl3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Arial" charset="0"/>
                  <a:cs typeface="Arial" charset="0"/>
                  <a:sym typeface="Wingdings 3" charset="0"/>
                </a:defRPr>
              </a:lvl3pPr>
              <a:lvl4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Arial" charset="0"/>
                  <a:cs typeface="Arial" charset="0"/>
                  <a:sym typeface="Wingdings 3" charset="0"/>
                </a:defRPr>
              </a:lvl4pPr>
              <a:lvl5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Arial" charset="0"/>
                  <a:cs typeface="Arial" charset="0"/>
                  <a:sym typeface="Wingdings 3" charset="0"/>
                </a:defRPr>
              </a:lvl5pPr>
              <a:lvl6pPr marL="457200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Arial" charset="0"/>
                  <a:cs typeface="Arial" charset="0"/>
                  <a:sym typeface="Wingdings 3" charset="0"/>
                </a:defRPr>
              </a:lvl6pPr>
              <a:lvl7pPr marL="914400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Arial" charset="0"/>
                  <a:cs typeface="Arial" charset="0"/>
                  <a:sym typeface="Wingdings 3" charset="0"/>
                </a:defRPr>
              </a:lvl7pPr>
              <a:lvl8pPr marL="1371600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Arial" charset="0"/>
                  <a:cs typeface="Arial" charset="0"/>
                  <a:sym typeface="Wingdings 3" charset="0"/>
                </a:defRPr>
              </a:lvl8pPr>
              <a:lvl9pPr marL="1828800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Arial" charset="0"/>
                  <a:cs typeface="Arial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sz="1800" dirty="0">
                  <a:solidFill>
                    <a:srgbClr val="0000FF"/>
                  </a:solidFill>
                </a:rPr>
                <a:t>Au X gate</a:t>
              </a:r>
            </a:p>
            <a:p>
              <a:pPr eaLnBrk="1" hangingPunct="1"/>
              <a:r>
                <a:rPr lang="en-GB" sz="1800" dirty="0">
                  <a:solidFill>
                    <a:srgbClr val="0000FF"/>
                  </a:solidFill>
                </a:rPr>
                <a:t>Planar det.</a:t>
              </a:r>
            </a:p>
            <a:p>
              <a:pPr eaLnBrk="1" hangingPunct="1"/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010400" y="1568560"/>
            <a:ext cx="228600" cy="1828800"/>
          </a:xfrm>
          <a:prstGeom prst="rect">
            <a:avLst/>
          </a:prstGeom>
          <a:solidFill>
            <a:srgbClr val="3366FF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>
              <a:sym typeface="Wingdings 3" charset="2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648200" y="3429000"/>
            <a:ext cx="228600" cy="762000"/>
          </a:xfrm>
          <a:prstGeom prst="downArrow">
            <a:avLst/>
          </a:prstGeom>
          <a:ln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>
              <a:sym typeface="Wingdings 3" charset="2"/>
            </a:endParaRPr>
          </a:p>
        </p:txBody>
      </p:sp>
      <p:sp>
        <p:nvSpPr>
          <p:cNvPr id="157703" name="TextBox 10"/>
          <p:cNvSpPr txBox="1">
            <a:spLocks noChangeArrowheads="1"/>
          </p:cNvSpPr>
          <p:nvPr/>
        </p:nvSpPr>
        <p:spPr bwMode="auto">
          <a:xfrm>
            <a:off x="3733800" y="2814638"/>
            <a:ext cx="2514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accent2"/>
                </a:solidFill>
                <a:latin typeface="Tempus Sans ITC" charset="0"/>
                <a:ea typeface="ＭＳ Ｐゴシック" charset="0"/>
                <a:cs typeface="Arial" charset="0"/>
                <a:sym typeface="Wingdings 3" charset="0"/>
              </a:defRPr>
            </a:lvl1pPr>
            <a:lvl2pPr marL="37931725" indent="-37474525" eaLnBrk="0" hangingPunct="0">
              <a:defRPr sz="1600" b="1">
                <a:solidFill>
                  <a:schemeClr val="accent2"/>
                </a:solidFill>
                <a:latin typeface="Tempus Sans ITC" charset="0"/>
                <a:ea typeface="Arial" charset="0"/>
                <a:cs typeface="Arial" charset="0"/>
                <a:sym typeface="Wingdings 3" charset="0"/>
              </a:defRPr>
            </a:lvl2pPr>
            <a:lvl3pPr eaLnBrk="0" hangingPunct="0">
              <a:defRPr sz="1600" b="1">
                <a:solidFill>
                  <a:schemeClr val="accent2"/>
                </a:solidFill>
                <a:latin typeface="Tempus Sans ITC" charset="0"/>
                <a:ea typeface="Arial" charset="0"/>
                <a:cs typeface="Arial" charset="0"/>
                <a:sym typeface="Wingdings 3" charset="0"/>
              </a:defRPr>
            </a:lvl3pPr>
            <a:lvl4pPr eaLnBrk="0" hangingPunct="0">
              <a:defRPr sz="1600" b="1">
                <a:solidFill>
                  <a:schemeClr val="accent2"/>
                </a:solidFill>
                <a:latin typeface="Tempus Sans ITC" charset="0"/>
                <a:ea typeface="Arial" charset="0"/>
                <a:cs typeface="Arial" charset="0"/>
                <a:sym typeface="Wingdings 3" charset="0"/>
              </a:defRPr>
            </a:lvl4pPr>
            <a:lvl5pPr eaLnBrk="0" hangingPunct="0">
              <a:defRPr sz="1600" b="1">
                <a:solidFill>
                  <a:schemeClr val="accent2"/>
                </a:solidFill>
                <a:latin typeface="Tempus Sans ITC" charset="0"/>
                <a:ea typeface="Arial" charset="0"/>
                <a:cs typeface="Arial" charset="0"/>
                <a:sym typeface="Wingdings 3" charset="0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Tempus Sans ITC" charset="0"/>
                <a:ea typeface="Arial" charset="0"/>
                <a:cs typeface="Arial" charset="0"/>
                <a:sym typeface="Wingdings 3" charset="0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Tempus Sans ITC" charset="0"/>
                <a:ea typeface="Arial" charset="0"/>
                <a:cs typeface="Arial" charset="0"/>
                <a:sym typeface="Wingdings 3" charset="0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Tempus Sans ITC" charset="0"/>
                <a:ea typeface="Arial" charset="0"/>
                <a:cs typeface="Arial" charset="0"/>
                <a:sym typeface="Wingdings 3" charset="0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Tempus Sans ITC" charset="0"/>
                <a:ea typeface="Arial" charset="0"/>
                <a:cs typeface="Arial" charset="0"/>
                <a:sym typeface="Wingdings 3" charset="0"/>
              </a:defRPr>
            </a:lvl9pPr>
          </a:lstStyle>
          <a:p>
            <a:pPr eaLnBrk="1" hangingPunct="1"/>
            <a:r>
              <a:rPr lang="en-GB"/>
              <a:t>Q = 3174 keV</a:t>
            </a:r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842992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Study case: </a:t>
            </a:r>
            <a:r>
              <a:rPr lang="en-US" sz="3600" baseline="30000" dirty="0" smtClean="0"/>
              <a:t>186</a:t>
            </a:r>
            <a:r>
              <a:rPr lang="en-US" sz="3600" dirty="0" smtClean="0"/>
              <a:t>Hg decay</a:t>
            </a:r>
            <a:endParaRPr lang="en-US" sz="3600" dirty="0"/>
          </a:p>
        </p:txBody>
      </p:sp>
      <p:pic>
        <p:nvPicPr>
          <p:cNvPr id="12" name="Imagen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237312"/>
            <a:ext cx="534645" cy="76470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546BF-8870-7A4B-A28F-B61373E0DE89}" type="datetime1">
              <a:rPr lang="es-ES_tradnl" smtClean="0"/>
              <a:t>25/4/19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E. Nácher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5335-3CB2-154B-9F2C-10B2C8BB795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923928" y="1019214"/>
            <a:ext cx="1224136" cy="415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757392" y="1082182"/>
            <a:ext cx="1224136" cy="415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7434317" y="6660068"/>
            <a:ext cx="95410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mtClean="0"/>
              <a:t>E (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0566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Agrupar 37"/>
          <p:cNvGrpSpPr/>
          <p:nvPr/>
        </p:nvGrpSpPr>
        <p:grpSpPr>
          <a:xfrm>
            <a:off x="304278" y="931333"/>
            <a:ext cx="4945055" cy="5549090"/>
            <a:chOff x="2355438" y="1132057"/>
            <a:chExt cx="5067667" cy="5578306"/>
          </a:xfrm>
        </p:grpSpPr>
        <p:sp>
          <p:nvSpPr>
            <p:cNvPr id="21" name="TextBox 27"/>
            <p:cNvSpPr txBox="1">
              <a:spLocks noChangeArrowheads="1"/>
            </p:cNvSpPr>
            <p:nvPr/>
          </p:nvSpPr>
          <p:spPr bwMode="auto">
            <a:xfrm>
              <a:off x="3486624" y="1132057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ＭＳ Ｐゴシック" charset="0"/>
                  <a:sym typeface="Wingdings 3" charset="0"/>
                </a:defRPr>
              </a:lvl1pPr>
              <a:lvl2pPr marL="742950" indent="-28575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2pPr>
              <a:lvl3pPr marL="11430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3pPr>
              <a:lvl4pPr marL="16002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4pPr>
              <a:lvl5pPr marL="20574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dirty="0" smtClean="0">
                  <a:solidFill>
                    <a:srgbClr val="000000"/>
                  </a:solidFill>
                </a:rPr>
                <a:t>0+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Box 18"/>
            <p:cNvSpPr txBox="1">
              <a:spLocks noChangeArrowheads="1"/>
            </p:cNvSpPr>
            <p:nvPr/>
          </p:nvSpPr>
          <p:spPr bwMode="auto">
            <a:xfrm>
              <a:off x="6508705" y="400916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ＭＳ Ｐゴシック" charset="0"/>
                  <a:sym typeface="Wingdings 3" charset="0"/>
                </a:defRPr>
              </a:lvl1pPr>
              <a:lvl2pPr marL="742950" indent="-28575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2pPr>
              <a:lvl3pPr marL="11430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3pPr>
              <a:lvl4pPr marL="16002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4pPr>
              <a:lvl5pPr marL="20574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dirty="0" smtClean="0">
                  <a:solidFill>
                    <a:srgbClr val="000073"/>
                  </a:solidFill>
                </a:rPr>
                <a:t>251.5</a:t>
              </a:r>
              <a:endParaRPr lang="en-GB" dirty="0">
                <a:solidFill>
                  <a:srgbClr val="000073"/>
                </a:solidFill>
              </a:endParaRPr>
            </a:p>
          </p:txBody>
        </p:sp>
        <p:sp>
          <p:nvSpPr>
            <p:cNvPr id="13" name="TextBox 19"/>
            <p:cNvSpPr txBox="1">
              <a:spLocks noChangeArrowheads="1"/>
            </p:cNvSpPr>
            <p:nvPr/>
          </p:nvSpPr>
          <p:spPr bwMode="auto">
            <a:xfrm>
              <a:off x="5790907" y="3431709"/>
              <a:ext cx="1388649" cy="835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ＭＳ Ｐゴシック" charset="0"/>
                  <a:sym typeface="Wingdings 3" charset="0"/>
                </a:defRPr>
              </a:lvl1pPr>
              <a:lvl2pPr marL="742950" indent="-28575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2pPr>
              <a:lvl3pPr marL="11430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3pPr>
              <a:lvl4pPr marL="16002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4pPr>
              <a:lvl5pPr marL="20574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dirty="0" smtClean="0">
                  <a:solidFill>
                    <a:srgbClr val="000073"/>
                  </a:solidFill>
                </a:rPr>
                <a:t>112.1</a:t>
              </a:r>
            </a:p>
            <a:p>
              <a:pPr eaLnBrk="1" hangingPunct="1"/>
              <a:r>
                <a:rPr lang="en-GB" dirty="0" smtClean="0">
                  <a:solidFill>
                    <a:srgbClr val="000073"/>
                  </a:solidFill>
                </a:rPr>
                <a:t>E1,α</a:t>
              </a:r>
              <a:r>
                <a:rPr lang="en-GB" baseline="-25000" dirty="0" smtClean="0">
                  <a:solidFill>
                    <a:srgbClr val="000073"/>
                  </a:solidFill>
                </a:rPr>
                <a:t>112</a:t>
              </a:r>
              <a:r>
                <a:rPr lang="en-GB" dirty="0" smtClean="0">
                  <a:solidFill>
                    <a:srgbClr val="000073"/>
                  </a:solidFill>
                </a:rPr>
                <a:t>=0.315</a:t>
              </a:r>
              <a:endParaRPr lang="en-GB" dirty="0">
                <a:solidFill>
                  <a:srgbClr val="000073"/>
                </a:solidFill>
              </a:endParaRPr>
            </a:p>
          </p:txBody>
        </p:sp>
        <p:sp>
          <p:nvSpPr>
            <p:cNvPr id="14" name="TextBox 20"/>
            <p:cNvSpPr txBox="1">
              <a:spLocks noChangeArrowheads="1"/>
            </p:cNvSpPr>
            <p:nvPr/>
          </p:nvSpPr>
          <p:spPr bwMode="auto">
            <a:xfrm>
              <a:off x="5790906" y="4874383"/>
              <a:ext cx="1578798" cy="835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ＭＳ Ｐゴシック" charset="0"/>
                  <a:sym typeface="Wingdings 3" charset="0"/>
                </a:defRPr>
              </a:lvl1pPr>
              <a:lvl2pPr marL="742950" indent="-28575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2pPr>
              <a:lvl3pPr marL="11430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3pPr>
              <a:lvl4pPr marL="16002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4pPr>
              <a:lvl5pPr marL="20574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dirty="0" smtClean="0">
                  <a:solidFill>
                    <a:schemeClr val="tx1"/>
                  </a:solidFill>
                </a:rPr>
                <a:t>251.5 </a:t>
              </a:r>
            </a:p>
            <a:p>
              <a:pPr eaLnBrk="1" hangingPunct="1"/>
              <a:r>
                <a:rPr lang="en-GB" dirty="0" smtClean="0">
                  <a:solidFill>
                    <a:schemeClr val="tx1"/>
                  </a:solidFill>
                </a:rPr>
                <a:t>M1,</a:t>
              </a:r>
              <a:r>
                <a:rPr lang="en-GB" dirty="0" smtClean="0">
                  <a:solidFill>
                    <a:srgbClr val="000073"/>
                  </a:solidFill>
                </a:rPr>
                <a:t>α</a:t>
              </a:r>
              <a:r>
                <a:rPr lang="en-GB" baseline="-25000" dirty="0" smtClean="0">
                  <a:solidFill>
                    <a:srgbClr val="000073"/>
                  </a:solidFill>
                </a:rPr>
                <a:t>252</a:t>
              </a:r>
              <a:r>
                <a:rPr lang="en-GB" dirty="0" smtClean="0">
                  <a:solidFill>
                    <a:srgbClr val="000073"/>
                  </a:solidFill>
                </a:rPr>
                <a:t>=0.558</a:t>
              </a:r>
              <a:endParaRPr lang="en-GB" dirty="0">
                <a:solidFill>
                  <a:srgbClr val="000073"/>
                </a:solidFill>
              </a:endParaRPr>
            </a:p>
            <a:p>
              <a:pPr eaLnBrk="1" hangingPunct="1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21"/>
            <p:cNvSpPr txBox="1">
              <a:spLocks noChangeArrowheads="1"/>
            </p:cNvSpPr>
            <p:nvPr/>
          </p:nvSpPr>
          <p:spPr bwMode="auto">
            <a:xfrm>
              <a:off x="6455305" y="310649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ＭＳ Ｐゴシック" charset="0"/>
                  <a:sym typeface="Wingdings 3" charset="0"/>
                </a:defRPr>
              </a:lvl1pPr>
              <a:lvl2pPr marL="742950" indent="-28575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2pPr>
              <a:lvl3pPr marL="11430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3pPr>
              <a:lvl4pPr marL="16002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4pPr>
              <a:lvl5pPr marL="20574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dirty="0" smtClean="0">
                  <a:solidFill>
                    <a:srgbClr val="000000"/>
                  </a:solidFill>
                </a:rPr>
                <a:t>363.1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cxnSp>
          <p:nvCxnSpPr>
            <p:cNvPr id="5" name="Straight Connector 12"/>
            <p:cNvCxnSpPr>
              <a:cxnSpLocks noChangeShapeType="1"/>
            </p:cNvCxnSpPr>
            <p:nvPr/>
          </p:nvCxnSpPr>
          <p:spPr bwMode="auto">
            <a:xfrm>
              <a:off x="2482481" y="1496754"/>
              <a:ext cx="1362167" cy="158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" name="Straight Connector 13"/>
            <p:cNvCxnSpPr>
              <a:cxnSpLocks noChangeShapeType="1"/>
            </p:cNvCxnSpPr>
            <p:nvPr/>
          </p:nvCxnSpPr>
          <p:spPr bwMode="auto">
            <a:xfrm>
              <a:off x="4695625" y="3274183"/>
              <a:ext cx="1752600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7" name="Straight Connector 14"/>
            <p:cNvCxnSpPr>
              <a:cxnSpLocks noChangeShapeType="1"/>
            </p:cNvCxnSpPr>
            <p:nvPr/>
          </p:nvCxnSpPr>
          <p:spPr bwMode="auto">
            <a:xfrm>
              <a:off x="4771825" y="4226760"/>
              <a:ext cx="1752600" cy="158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" name="Straight Connector 15"/>
            <p:cNvCxnSpPr>
              <a:cxnSpLocks noChangeShapeType="1"/>
            </p:cNvCxnSpPr>
            <p:nvPr/>
          </p:nvCxnSpPr>
          <p:spPr bwMode="auto">
            <a:xfrm>
              <a:off x="4695625" y="6017383"/>
              <a:ext cx="1752600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0" name="Down Arrow 16"/>
            <p:cNvSpPr>
              <a:spLocks noChangeArrowheads="1"/>
            </p:cNvSpPr>
            <p:nvPr/>
          </p:nvSpPr>
          <p:spPr bwMode="auto">
            <a:xfrm>
              <a:off x="5371945" y="3274183"/>
              <a:ext cx="381000" cy="95257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FF00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es-ES_tradnl"/>
            </a:p>
          </p:txBody>
        </p:sp>
        <p:sp>
          <p:nvSpPr>
            <p:cNvPr id="11" name="Down Arrow 17"/>
            <p:cNvSpPr>
              <a:spLocks noChangeArrowheads="1"/>
            </p:cNvSpPr>
            <p:nvPr/>
          </p:nvSpPr>
          <p:spPr bwMode="auto">
            <a:xfrm>
              <a:off x="5371945" y="4228348"/>
              <a:ext cx="381000" cy="1789035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FF00"/>
            </a:solidFill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es-ES_tradnl"/>
            </a:p>
          </p:txBody>
        </p:sp>
        <p:sp>
          <p:nvSpPr>
            <p:cNvPr id="16" name="TextBox 22"/>
            <p:cNvSpPr txBox="1">
              <a:spLocks noChangeArrowheads="1"/>
            </p:cNvSpPr>
            <p:nvPr/>
          </p:nvSpPr>
          <p:spPr bwMode="auto">
            <a:xfrm>
              <a:off x="2355438" y="3106494"/>
              <a:ext cx="2035387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ＭＳ Ｐゴシック" charset="0"/>
                  <a:sym typeface="Wingdings 3" charset="0"/>
                </a:defRPr>
              </a:lvl1pPr>
              <a:lvl2pPr marL="742950" indent="-28575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2pPr>
              <a:lvl3pPr marL="11430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3pPr>
              <a:lvl4pPr marL="16002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4pPr>
              <a:lvl5pPr marL="20574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dirty="0" smtClean="0">
                  <a:solidFill>
                    <a:srgbClr val="000000"/>
                  </a:solidFill>
                </a:rPr>
                <a:t>EC 74 %, β+  6.8 %</a:t>
              </a:r>
            </a:p>
            <a:p>
              <a:pPr eaLnBrk="1" hangingPunct="1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Box 24"/>
            <p:cNvSpPr txBox="1">
              <a:spLocks noChangeArrowheads="1"/>
            </p:cNvSpPr>
            <p:nvPr/>
          </p:nvSpPr>
          <p:spPr bwMode="auto">
            <a:xfrm>
              <a:off x="4390825" y="2969383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ＭＳ Ｐゴシック" charset="0"/>
                  <a:sym typeface="Wingdings 3" charset="0"/>
                </a:defRPr>
              </a:lvl1pPr>
              <a:lvl2pPr marL="742950" indent="-28575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2pPr>
              <a:lvl3pPr marL="11430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3pPr>
              <a:lvl4pPr marL="16002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4pPr>
              <a:lvl5pPr marL="20574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dirty="0" smtClean="0">
                  <a:solidFill>
                    <a:srgbClr val="000000"/>
                  </a:solidFill>
                </a:rPr>
                <a:t>1+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Box 25"/>
            <p:cNvSpPr txBox="1">
              <a:spLocks noChangeArrowheads="1"/>
            </p:cNvSpPr>
            <p:nvPr/>
          </p:nvSpPr>
          <p:spPr bwMode="auto">
            <a:xfrm>
              <a:off x="4392385" y="4059071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ＭＳ Ｐゴシック" charset="0"/>
                  <a:sym typeface="Wingdings 3" charset="0"/>
                </a:defRPr>
              </a:lvl1pPr>
              <a:lvl2pPr marL="742950" indent="-28575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2pPr>
              <a:lvl3pPr marL="11430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3pPr>
              <a:lvl4pPr marL="16002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4pPr>
              <a:lvl5pPr marL="20574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dirty="0" smtClean="0">
                  <a:solidFill>
                    <a:srgbClr val="000000"/>
                  </a:solidFill>
                </a:rPr>
                <a:t>2-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Box 26"/>
            <p:cNvSpPr txBox="1">
              <a:spLocks noChangeArrowheads="1"/>
            </p:cNvSpPr>
            <p:nvPr/>
          </p:nvSpPr>
          <p:spPr bwMode="auto">
            <a:xfrm>
              <a:off x="4390825" y="5712583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cs typeface="ＭＳ Ｐゴシック" charset="0"/>
                  <a:sym typeface="Wingdings 3" charset="0"/>
                </a:defRPr>
              </a:lvl1pPr>
              <a:lvl2pPr marL="742950" indent="-28575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2pPr>
              <a:lvl3pPr marL="11430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3pPr>
              <a:lvl4pPr marL="16002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4pPr>
              <a:lvl5pPr marL="2057400" indent="-228600" eaLnBrk="0" hangingPunct="0"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 b="1">
                  <a:solidFill>
                    <a:schemeClr val="accent2"/>
                  </a:solidFill>
                  <a:latin typeface="Tempus Sans ITC" charset="0"/>
                  <a:ea typeface="ＭＳ Ｐゴシック" charset="0"/>
                  <a:sym typeface="Wingdings 3" charset="0"/>
                </a:defRPr>
              </a:lvl9pPr>
            </a:lstStyle>
            <a:p>
              <a:pPr eaLnBrk="1" hangingPunct="1"/>
              <a:r>
                <a:rPr lang="en-GB" dirty="0" smtClean="0">
                  <a:solidFill>
                    <a:srgbClr val="000000"/>
                  </a:solidFill>
                </a:rPr>
                <a:t>3-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22" name="Object 4"/>
            <p:cNvGraphicFramePr>
              <a:graphicFrameLocks noChangeAspect="1"/>
            </p:cNvGraphicFramePr>
            <p:nvPr>
              <p:extLst/>
            </p:nvPr>
          </p:nvGraphicFramePr>
          <p:xfrm>
            <a:off x="4898733" y="6062663"/>
            <a:ext cx="1349375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21" name="EcuaciÛn" r:id="rId3" imgW="635000" imgH="304800" progId="Equation.3">
                    <p:embed/>
                  </p:oleObj>
                </mc:Choice>
                <mc:Fallback>
                  <p:oleObj name="EcuaciÛn" r:id="rId3" imgW="635000" imgH="304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98733" y="6062663"/>
                          <a:ext cx="1349375" cy="647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4" name="Straight Arrow Connector 30"/>
            <p:cNvCxnSpPr>
              <a:cxnSpLocks noChangeShapeType="1"/>
            </p:cNvCxnSpPr>
            <p:nvPr/>
          </p:nvCxnSpPr>
          <p:spPr bwMode="auto">
            <a:xfrm>
              <a:off x="3859911" y="1496754"/>
              <a:ext cx="675909" cy="1472629"/>
            </a:xfrm>
            <a:prstGeom prst="straightConnector1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aphicFrame>
          <p:nvGraphicFramePr>
            <p:cNvPr id="25" name="Object 6"/>
            <p:cNvGraphicFramePr>
              <a:graphicFrameLocks noChangeAspect="1"/>
            </p:cNvGraphicFramePr>
            <p:nvPr>
              <p:extLst/>
            </p:nvPr>
          </p:nvGraphicFramePr>
          <p:xfrm>
            <a:off x="2482481" y="2206201"/>
            <a:ext cx="1644650" cy="366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22" name="EcuaciÛn" r:id="rId5" imgW="1308100" imgH="292100" progId="Equation.3">
                    <p:embed/>
                  </p:oleObj>
                </mc:Choice>
                <mc:Fallback>
                  <p:oleObj name="EcuaciÛn" r:id="rId5" imgW="1308100" imgH="2921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2481" y="2206201"/>
                          <a:ext cx="1644650" cy="366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4"/>
            <p:cNvGraphicFramePr>
              <a:graphicFrameLocks noChangeAspect="1"/>
            </p:cNvGraphicFramePr>
            <p:nvPr>
              <p:extLst/>
            </p:nvPr>
          </p:nvGraphicFramePr>
          <p:xfrm>
            <a:off x="2482481" y="1549948"/>
            <a:ext cx="1403350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23" name="EcuaciÛn" r:id="rId7" imgW="660400" imgH="304800" progId="Equation.3">
                    <p:embed/>
                  </p:oleObj>
                </mc:Choice>
                <mc:Fallback>
                  <p:oleObj name="EcuaciÛn" r:id="rId7" imgW="660400" imgH="304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2481" y="1549948"/>
                          <a:ext cx="1403350" cy="647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9" name="Imagen 38" descr="ec_only_vs_old_respons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225" y="4249975"/>
            <a:ext cx="3832424" cy="2608025"/>
          </a:xfrm>
          <a:prstGeom prst="rect">
            <a:avLst/>
          </a:prstGeom>
        </p:spPr>
      </p:pic>
      <p:sp>
        <p:nvSpPr>
          <p:cNvPr id="40" name="CuadroTexto 39"/>
          <p:cNvSpPr txBox="1"/>
          <p:nvPr/>
        </p:nvSpPr>
        <p:spPr>
          <a:xfrm>
            <a:off x="6218249" y="3810466"/>
            <a:ext cx="2596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Response to the 363 level</a:t>
            </a:r>
            <a:endParaRPr lang="en-GB" dirty="0"/>
          </a:p>
        </p:txBody>
      </p:sp>
      <p:sp>
        <p:nvSpPr>
          <p:cNvPr id="41" name="CuadroTexto 40"/>
          <p:cNvSpPr txBox="1"/>
          <p:nvPr/>
        </p:nvSpPr>
        <p:spPr>
          <a:xfrm rot="16200000">
            <a:off x="7763304" y="4549800"/>
            <a:ext cx="645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363</a:t>
            </a:r>
            <a:endParaRPr lang="en-GB" dirty="0"/>
          </a:p>
        </p:txBody>
      </p:sp>
      <p:sp>
        <p:nvSpPr>
          <p:cNvPr id="42" name="CuadroTexto 41"/>
          <p:cNvSpPr txBox="1"/>
          <p:nvPr/>
        </p:nvSpPr>
        <p:spPr>
          <a:xfrm rot="16200000">
            <a:off x="7301198" y="4549799"/>
            <a:ext cx="645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251</a:t>
            </a:r>
            <a:endParaRPr lang="en-GB" dirty="0"/>
          </a:p>
        </p:txBody>
      </p:sp>
      <p:sp>
        <p:nvSpPr>
          <p:cNvPr id="43" name="CuadroTexto 42"/>
          <p:cNvSpPr txBox="1"/>
          <p:nvPr/>
        </p:nvSpPr>
        <p:spPr>
          <a:xfrm rot="16200000">
            <a:off x="6080603" y="4359377"/>
            <a:ext cx="645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112</a:t>
            </a:r>
            <a:endParaRPr lang="en-GB" dirty="0"/>
          </a:p>
        </p:txBody>
      </p:sp>
      <p:sp>
        <p:nvSpPr>
          <p:cNvPr id="44" name="CuadroTexto 43"/>
          <p:cNvSpPr txBox="1"/>
          <p:nvPr/>
        </p:nvSpPr>
        <p:spPr>
          <a:xfrm rot="16200000">
            <a:off x="6458290" y="4452162"/>
            <a:ext cx="970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334FF"/>
                </a:solidFill>
              </a:rPr>
              <a:t>112+X</a:t>
            </a:r>
            <a:endParaRPr lang="en-GB" dirty="0">
              <a:solidFill>
                <a:srgbClr val="0334FF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28247" y="3186072"/>
            <a:ext cx="1487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(High res.)</a:t>
            </a:r>
            <a:endParaRPr lang="en-GB" dirty="0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/>
          </p:nvPr>
        </p:nvGraphicFramePr>
        <p:xfrm>
          <a:off x="4176812" y="933450"/>
          <a:ext cx="4719637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24" name="EcuaciÛn" r:id="rId10" imgW="3657600" imgH="1143000" progId="Equation.3">
                  <p:embed/>
                </p:oleObj>
              </mc:Choice>
              <mc:Fallback>
                <p:oleObj name="EcuaciÛn" r:id="rId10" imgW="3657600" imgH="1143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176812" y="933450"/>
                        <a:ext cx="4719637" cy="147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Elipse 16"/>
          <p:cNvSpPr/>
          <p:nvPr/>
        </p:nvSpPr>
        <p:spPr>
          <a:xfrm>
            <a:off x="7117403" y="1751794"/>
            <a:ext cx="1098781" cy="61284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uadroTexto 22"/>
          <p:cNvSpPr txBox="1"/>
          <p:nvPr/>
        </p:nvSpPr>
        <p:spPr>
          <a:xfrm>
            <a:off x="3715049" y="1816159"/>
            <a:ext cx="46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334FF"/>
                </a:solidFill>
              </a:rPr>
              <a:t>b</a:t>
            </a:r>
            <a:r>
              <a:rPr lang="en-GB" dirty="0" smtClean="0">
                <a:solidFill>
                  <a:srgbClr val="0334FF"/>
                </a:solidFill>
              </a:rPr>
              <a:t>)</a:t>
            </a:r>
            <a:endParaRPr lang="en-GB" dirty="0">
              <a:solidFill>
                <a:srgbClr val="0334FF"/>
              </a:solidFill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3716592" y="1104871"/>
            <a:ext cx="46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a)</a:t>
            </a:r>
            <a:endParaRPr lang="en-GB" dirty="0"/>
          </a:p>
        </p:txBody>
      </p:sp>
      <p:sp>
        <p:nvSpPr>
          <p:cNvPr id="37" name="CuadroTexto 36"/>
          <p:cNvSpPr txBox="1"/>
          <p:nvPr/>
        </p:nvSpPr>
        <p:spPr>
          <a:xfrm>
            <a:off x="8440755" y="4486794"/>
            <a:ext cx="46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a)</a:t>
            </a:r>
            <a:endParaRPr lang="en-GB" dirty="0"/>
          </a:p>
        </p:txBody>
      </p:sp>
      <p:sp>
        <p:nvSpPr>
          <p:cNvPr id="45" name="CuadroTexto 44"/>
          <p:cNvSpPr txBox="1"/>
          <p:nvPr/>
        </p:nvSpPr>
        <p:spPr>
          <a:xfrm>
            <a:off x="8440755" y="4872755"/>
            <a:ext cx="46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334FF"/>
                </a:solidFill>
              </a:rPr>
              <a:t>b</a:t>
            </a:r>
            <a:r>
              <a:rPr lang="en-GB" dirty="0" smtClean="0">
                <a:solidFill>
                  <a:srgbClr val="0334FF"/>
                </a:solidFill>
              </a:rPr>
              <a:t>)</a:t>
            </a:r>
            <a:endParaRPr lang="en-GB" dirty="0">
              <a:solidFill>
                <a:srgbClr val="0334FF"/>
              </a:solidFill>
            </a:endParaRPr>
          </a:p>
        </p:txBody>
      </p:sp>
      <p:sp>
        <p:nvSpPr>
          <p:cNvPr id="46" name="CuadroTexto 22"/>
          <p:cNvSpPr txBox="1"/>
          <p:nvPr/>
        </p:nvSpPr>
        <p:spPr>
          <a:xfrm>
            <a:off x="5464702" y="2326258"/>
            <a:ext cx="3545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334FF"/>
                </a:solidFill>
              </a:rPr>
              <a:t>(G4RadioactiveDecay)</a:t>
            </a:r>
            <a:endParaRPr lang="en-GB" dirty="0">
              <a:solidFill>
                <a:srgbClr val="0334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70446" y="1662639"/>
            <a:ext cx="5410066" cy="1264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 rot="16200000">
            <a:off x="6099557" y="5019273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0334FF"/>
                </a:solidFill>
              </a:rPr>
              <a:t>X</a:t>
            </a:r>
            <a:endParaRPr lang="en-GB"/>
          </a:p>
        </p:txBody>
      </p:sp>
      <p:sp>
        <p:nvSpPr>
          <p:cNvPr id="48" name="CuadroTexto 43"/>
          <p:cNvSpPr txBox="1"/>
          <p:nvPr/>
        </p:nvSpPr>
        <p:spPr>
          <a:xfrm rot="16200000">
            <a:off x="7367615" y="4847170"/>
            <a:ext cx="970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334FF"/>
                </a:solidFill>
              </a:rPr>
              <a:t>251</a:t>
            </a:r>
            <a:r>
              <a:rPr lang="en-GB" dirty="0" smtClean="0">
                <a:solidFill>
                  <a:srgbClr val="0334FF"/>
                </a:solidFill>
              </a:rPr>
              <a:t>+X</a:t>
            </a:r>
            <a:endParaRPr lang="en-GB" dirty="0">
              <a:solidFill>
                <a:srgbClr val="0334FF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234266" y="3769196"/>
            <a:ext cx="3909734" cy="3126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842992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Study case: </a:t>
            </a:r>
            <a:r>
              <a:rPr lang="en-US" sz="3600" baseline="30000" dirty="0" smtClean="0"/>
              <a:t>186</a:t>
            </a:r>
            <a:r>
              <a:rPr lang="en-US" sz="3600" dirty="0" smtClean="0"/>
              <a:t>Hg decay</a:t>
            </a:r>
            <a:endParaRPr lang="en-US" sz="3600" dirty="0"/>
          </a:p>
        </p:txBody>
      </p:sp>
      <p:pic>
        <p:nvPicPr>
          <p:cNvPr id="50" name="Imagen 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66AF9-3757-5047-9AD9-E673CE7B583D}" type="datetime1">
              <a:rPr lang="es-ES_tradnl" smtClean="0"/>
              <a:t>25/4/19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E. Nácher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5335-3CB2-154B-9F2C-10B2C8BB795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4702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842992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Study case: </a:t>
            </a:r>
            <a:r>
              <a:rPr lang="en-US" sz="3600" baseline="30000" dirty="0" smtClean="0"/>
              <a:t>186</a:t>
            </a:r>
            <a:r>
              <a:rPr lang="en-US" sz="3600" dirty="0" smtClean="0"/>
              <a:t>Hg decay</a:t>
            </a:r>
            <a:endParaRPr lang="en-US" sz="3600" dirty="0"/>
          </a:p>
        </p:txBody>
      </p:sp>
      <p:pic>
        <p:nvPicPr>
          <p:cNvPr id="12" name="Imagen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pic>
        <p:nvPicPr>
          <p:cNvPr id="13" name="Imagen 3" descr="comparison_with respon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2" y="1013999"/>
            <a:ext cx="7040638" cy="4791265"/>
          </a:xfrm>
          <a:prstGeom prst="rect">
            <a:avLst/>
          </a:prstGeom>
        </p:spPr>
      </p:pic>
      <p:pic>
        <p:nvPicPr>
          <p:cNvPr id="14" name="Imagen 4" descr="comparison_with response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344046"/>
            <a:ext cx="2880616" cy="1960305"/>
          </a:xfrm>
          <a:prstGeom prst="rect">
            <a:avLst/>
          </a:prstGeom>
        </p:spPr>
      </p:pic>
      <p:sp>
        <p:nvSpPr>
          <p:cNvPr id="15" name="CuadroTexto 5"/>
          <p:cNvSpPr txBox="1"/>
          <p:nvPr/>
        </p:nvSpPr>
        <p:spPr>
          <a:xfrm>
            <a:off x="248032" y="6023029"/>
            <a:ext cx="8336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Comparison of the </a:t>
            </a:r>
            <a:r>
              <a:rPr lang="en-GB" dirty="0" smtClean="0"/>
              <a:t>measured spectrum </a:t>
            </a:r>
            <a:r>
              <a:rPr lang="en-GB" dirty="0" smtClean="0"/>
              <a:t>with the response </a:t>
            </a:r>
            <a:r>
              <a:rPr lang="en-GB" dirty="0" smtClean="0"/>
              <a:t>to</a:t>
            </a:r>
            <a:r>
              <a:rPr lang="en-GB" dirty="0" smtClean="0"/>
              <a:t> </a:t>
            </a:r>
            <a:r>
              <a:rPr lang="en-GB" dirty="0" smtClean="0"/>
              <a:t>the level 363 (arbitrary </a:t>
            </a:r>
            <a:r>
              <a:rPr lang="en-GB" dirty="0" smtClean="0"/>
              <a:t>normalization). Response calculated using G4RadioactiveDecay</a:t>
            </a:r>
            <a:r>
              <a:rPr lang="en-GB" dirty="0" smtClean="0"/>
              <a:t>. </a:t>
            </a:r>
            <a:endParaRPr lang="en-GB" dirty="0"/>
          </a:p>
        </p:txBody>
      </p:sp>
      <p:cxnSp>
        <p:nvCxnSpPr>
          <p:cNvPr id="16" name="Conector recto 7"/>
          <p:cNvCxnSpPr/>
          <p:nvPr/>
        </p:nvCxnSpPr>
        <p:spPr>
          <a:xfrm flipV="1">
            <a:off x="1308334" y="1556792"/>
            <a:ext cx="3695714" cy="2160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8"/>
          <p:cNvCxnSpPr/>
          <p:nvPr/>
        </p:nvCxnSpPr>
        <p:spPr>
          <a:xfrm>
            <a:off x="1330889" y="2494543"/>
            <a:ext cx="3673159" cy="5744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BF5944-28C8-0848-A9C4-69FE9E348A56}" type="datetime1">
              <a:rPr lang="es-ES_tradnl" smtClean="0"/>
              <a:t>25/4/19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E. Nácher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5335-3CB2-154B-9F2C-10B2C8BB795B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347864" y="980728"/>
            <a:ext cx="792088" cy="3658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913662" y="1118941"/>
            <a:ext cx="792088" cy="3658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020166" y="5469203"/>
            <a:ext cx="15680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E (10 </a:t>
            </a:r>
            <a:r>
              <a:rPr lang="en-US" sz="1400" dirty="0" err="1" smtClean="0"/>
              <a:t>keV</a:t>
            </a:r>
            <a:r>
              <a:rPr lang="en-US" sz="1400" dirty="0" smtClean="0"/>
              <a:t> / </a:t>
            </a:r>
            <a:r>
              <a:rPr lang="en-US" sz="1400" dirty="0" err="1" smtClean="0"/>
              <a:t>chan</a:t>
            </a:r>
            <a:r>
              <a:rPr lang="en-US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030058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C22004-1351-5648-AE9E-25E34861F9D5}" type="datetime1">
              <a:rPr lang="es-ES_tradnl" smtClean="0"/>
              <a:t>25/4/19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E. Nácher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5335-3CB2-154B-9F2C-10B2C8BB795B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842992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Study case: </a:t>
            </a:r>
            <a:r>
              <a:rPr lang="en-US" sz="3600" baseline="30000" dirty="0" smtClean="0"/>
              <a:t>186</a:t>
            </a:r>
            <a:r>
              <a:rPr lang="en-US" sz="3600" dirty="0" smtClean="0"/>
              <a:t>Hg decay</a:t>
            </a:r>
            <a:endParaRPr lang="en-US" sz="3600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251520" y="1484784"/>
            <a:ext cx="8712968" cy="5069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100" dirty="0" smtClean="0"/>
              <a:t>We calculate the response of the detector to </a:t>
            </a:r>
            <a:r>
              <a:rPr lang="en-US" sz="21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100" dirty="0" smtClean="0"/>
              <a:t>-feeding, not from individual </a:t>
            </a:r>
            <a:r>
              <a:rPr lang="en-US" sz="2100" dirty="0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2100" dirty="0" smtClean="0"/>
              <a:t> rays plus </a:t>
            </a:r>
            <a:r>
              <a:rPr lang="en-US" sz="21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100" dirty="0" smtClean="0"/>
              <a:t> particles but from the complete decay generated by G4RadioactiveDecay</a:t>
            </a:r>
          </a:p>
          <a:p>
            <a:pPr marL="274320" lvl="1" indent="0" algn="just">
              <a:buFont typeface="Arial" pitchFamily="34" charset="0"/>
              <a:buNone/>
            </a:pPr>
            <a:endParaRPr lang="en-US" sz="2100" dirty="0" smtClean="0"/>
          </a:p>
          <a:p>
            <a:pPr algn="just"/>
            <a:r>
              <a:rPr lang="en-US" sz="2100" dirty="0" smtClean="0"/>
              <a:t>We extend the ENSDF data tables included in RadioactiveDecay5.1.1 and PhotonEvaporation4.3.2 to include the unknown part of the decay / de-excitation (statistical model) </a:t>
            </a:r>
          </a:p>
          <a:p>
            <a:pPr algn="just"/>
            <a:endParaRPr lang="en-US" sz="2100" dirty="0" smtClean="0"/>
          </a:p>
          <a:p>
            <a:pPr algn="just"/>
            <a:r>
              <a:rPr lang="en-US" sz="2100" dirty="0"/>
              <a:t>We analyze the data gated on Au x-rays making sure that this includes the EC component plus the </a:t>
            </a:r>
            <a:r>
              <a:rPr lang="en-US" sz="2100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100" baseline="30000" dirty="0"/>
              <a:t>+</a:t>
            </a:r>
            <a:r>
              <a:rPr lang="en-US" sz="2100" dirty="0"/>
              <a:t> component. Both contain a proper treatment of CE and the generation of associated X-rays, which is crucial for the description of the experiment (penetration and summing of X-rays).</a:t>
            </a:r>
          </a:p>
          <a:p>
            <a:pPr algn="just"/>
            <a:endParaRPr lang="en-US" sz="2100" dirty="0"/>
          </a:p>
          <a:p>
            <a:pPr algn="just"/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06329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analysis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6709"/>
            <a:ext cx="7863772" cy="535142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59395" y="1711133"/>
            <a:ext cx="1125238" cy="101321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n 7" descr="analysis_2_expand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551" y="1212737"/>
            <a:ext cx="3512557" cy="2390350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 flipV="1">
            <a:off x="1584633" y="1480554"/>
            <a:ext cx="3350886" cy="552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1584633" y="2407912"/>
            <a:ext cx="3350886" cy="6328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903613" y="4578048"/>
            <a:ext cx="4388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Analysis: </a:t>
            </a:r>
            <a:r>
              <a:rPr lang="en-GB" b="1" i="1" dirty="0" err="1" smtClean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GB" b="1" i="1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ij</a:t>
            </a:r>
            <a:r>
              <a:rPr lang="en-GB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GB" b="1" i="1" dirty="0" smtClean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GB" b="1" i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j</a:t>
            </a:r>
            <a:endParaRPr lang="en-GB" b="1" i="1" baseline="-250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TAS </a:t>
            </a:r>
            <a:r>
              <a:rPr lang="en-GB" b="1" dirty="0" smtClean="0">
                <a:solidFill>
                  <a:srgbClr val="FF0000"/>
                </a:solidFill>
              </a:rPr>
              <a:t>in </a:t>
            </a:r>
            <a:r>
              <a:rPr lang="en-GB" b="1" dirty="0" err="1" smtClean="0">
                <a:solidFill>
                  <a:srgbClr val="FF0000"/>
                </a:solidFill>
              </a:rPr>
              <a:t>coinc</a:t>
            </a:r>
            <a:r>
              <a:rPr lang="en-GB" b="1" dirty="0" smtClean="0">
                <a:solidFill>
                  <a:srgbClr val="FF0000"/>
                </a:solidFill>
              </a:rPr>
              <a:t> with </a:t>
            </a:r>
            <a:r>
              <a:rPr lang="en-GB" b="1" dirty="0" err="1" smtClean="0">
                <a:solidFill>
                  <a:srgbClr val="FF0000"/>
                </a:solidFill>
              </a:rPr>
              <a:t>Xrays</a:t>
            </a:r>
            <a:r>
              <a:rPr lang="en-GB" b="1" dirty="0" smtClean="0">
                <a:solidFill>
                  <a:srgbClr val="FF0000"/>
                </a:solidFill>
              </a:rPr>
              <a:t> of </a:t>
            </a:r>
            <a:r>
              <a:rPr lang="en-GB" b="1" dirty="0" smtClean="0">
                <a:solidFill>
                  <a:srgbClr val="FF0000"/>
                </a:solidFill>
              </a:rPr>
              <a:t>Au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842992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Study case: </a:t>
            </a:r>
            <a:r>
              <a:rPr lang="en-US" sz="3600" baseline="30000" dirty="0" smtClean="0"/>
              <a:t>186</a:t>
            </a:r>
            <a:r>
              <a:rPr lang="en-US" sz="3600" dirty="0" smtClean="0"/>
              <a:t>Hg decay</a:t>
            </a:r>
            <a:endParaRPr lang="en-US" sz="360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EF00-41F3-8E4A-961C-1B8642156FB7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19</a:t>
            </a:fld>
            <a:endParaRPr lang="es-ES"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68238" y="5949280"/>
            <a:ext cx="15680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E (10 </a:t>
            </a:r>
            <a:r>
              <a:rPr lang="en-US" sz="1400" dirty="0" err="1" smtClean="0"/>
              <a:t>keV</a:t>
            </a:r>
            <a:r>
              <a:rPr lang="en-US" sz="1400" dirty="0" smtClean="0"/>
              <a:t> / </a:t>
            </a:r>
            <a:r>
              <a:rPr lang="en-US" sz="1400" dirty="0" err="1" smtClean="0"/>
              <a:t>chan</a:t>
            </a:r>
            <a:r>
              <a:rPr lang="en-US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4575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G4 in Nuclear Physics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Design and Optimization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sz="2400" dirty="0" smtClean="0"/>
              <a:t>Best geometry and materials, e.g. </a:t>
            </a:r>
            <a:r>
              <a:rPr lang="en-US" sz="2400" dirty="0" smtClean="0"/>
              <a:t>R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B-CALIFA</a:t>
            </a:r>
            <a:endParaRPr lang="en-US" sz="2400" dirty="0" smtClean="0"/>
          </a:p>
          <a:p>
            <a:pPr lvl="1"/>
            <a:r>
              <a:rPr lang="en-US" sz="2400" dirty="0" smtClean="0"/>
              <a:t>Best configuration, e.g. </a:t>
            </a:r>
            <a:r>
              <a:rPr lang="en-US" sz="2400" dirty="0" smtClean="0"/>
              <a:t>PRESPEC / AGATA</a:t>
            </a:r>
            <a:endParaRPr lang="en-US" sz="2400" dirty="0" smtClean="0"/>
          </a:p>
          <a:p>
            <a:endParaRPr lang="en-US" dirty="0"/>
          </a:p>
          <a:p>
            <a:r>
              <a:rPr lang="en-US" sz="2800" dirty="0" smtClean="0"/>
              <a:t>Data Analysis</a:t>
            </a:r>
          </a:p>
          <a:p>
            <a:endParaRPr lang="en-US" sz="2000" dirty="0" smtClean="0"/>
          </a:p>
          <a:p>
            <a:pPr lvl="1"/>
            <a:r>
              <a:rPr lang="en-US" sz="2400" dirty="0" smtClean="0"/>
              <a:t>Aid the data analysis process, e.g. particle ID plots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Key factor in data analysis, e.g. efficiency calculation,  </a:t>
            </a:r>
          </a:p>
          <a:p>
            <a:pPr marL="274320" lvl="1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data unfolding.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8" name="Marcador de fech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7ED28-37D1-8143-A829-93C6E7AD9703}" type="datetime1">
              <a:rPr lang="es-ES_tradnl" smtClean="0"/>
              <a:t>25/4/19</a:t>
            </a:fld>
            <a:endParaRPr lang="es-E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459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842992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Study case: </a:t>
            </a:r>
            <a:r>
              <a:rPr lang="en-US" sz="3600" baseline="30000" dirty="0" smtClean="0"/>
              <a:t>186</a:t>
            </a:r>
            <a:r>
              <a:rPr lang="en-US" sz="3600" dirty="0" smtClean="0"/>
              <a:t>Hg decay</a:t>
            </a:r>
            <a:endParaRPr lang="en-US" sz="3600" dirty="0"/>
          </a:p>
        </p:txBody>
      </p:sp>
      <p:pic>
        <p:nvPicPr>
          <p:cNvPr id="9" name="Imagen 2" descr="strength_comparison_31_t_q_sl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16834" y="2537677"/>
            <a:ext cx="2834260" cy="562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3" descr="strength_comparison_31_t_q_sg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82692" y="-448981"/>
            <a:ext cx="2882544" cy="565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uadroTexto 4"/>
          <p:cNvSpPr txBox="1">
            <a:spLocks noChangeArrowheads="1"/>
          </p:cNvSpPr>
          <p:nvPr/>
        </p:nvSpPr>
        <p:spPr bwMode="auto">
          <a:xfrm>
            <a:off x="457200" y="4343400"/>
            <a:ext cx="27432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s-ES" sz="1800" dirty="0"/>
              <a:t>Error </a:t>
            </a:r>
            <a:r>
              <a:rPr lang="es-ES" sz="1800" dirty="0" err="1"/>
              <a:t>bands</a:t>
            </a:r>
            <a:r>
              <a:rPr lang="es-ES" sz="1800" dirty="0"/>
              <a:t> </a:t>
            </a:r>
            <a:r>
              <a:rPr lang="es-ES" sz="1800" dirty="0" err="1"/>
              <a:t>determined</a:t>
            </a:r>
            <a:r>
              <a:rPr lang="es-ES" sz="1800" dirty="0"/>
              <a:t> </a:t>
            </a:r>
            <a:r>
              <a:rPr lang="es-ES" sz="1800" dirty="0" err="1"/>
              <a:t>by</a:t>
            </a:r>
            <a:r>
              <a:rPr lang="es-ES" sz="1800" dirty="0"/>
              <a:t> </a:t>
            </a:r>
            <a:r>
              <a:rPr lang="es-ES" sz="1800" dirty="0" err="1"/>
              <a:t>the</a:t>
            </a:r>
            <a:r>
              <a:rPr lang="es-ES" sz="1800" dirty="0"/>
              <a:t> error in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smtClean="0"/>
              <a:t>Q</a:t>
            </a:r>
            <a:r>
              <a:rPr lang="es-ES" sz="1800" baseline="-25000" dirty="0" smtClean="0"/>
              <a:t>EC</a:t>
            </a:r>
            <a:r>
              <a:rPr lang="es-ES" sz="1800" dirty="0" smtClean="0"/>
              <a:t> </a:t>
            </a:r>
            <a:r>
              <a:rPr lang="es-ES" sz="1800" dirty="0" err="1"/>
              <a:t>value</a:t>
            </a:r>
            <a:r>
              <a:rPr lang="es-ES" sz="1800" dirty="0"/>
              <a:t> and in </a:t>
            </a:r>
            <a:r>
              <a:rPr lang="es-ES" sz="1800" dirty="0" err="1"/>
              <a:t>the</a:t>
            </a:r>
            <a:r>
              <a:rPr lang="es-ES" sz="1800" dirty="0"/>
              <a:t> T</a:t>
            </a:r>
            <a:r>
              <a:rPr lang="es-ES" sz="1800" baseline="-25000" dirty="0"/>
              <a:t>1/2</a:t>
            </a:r>
            <a:r>
              <a:rPr lang="es-ES" sz="1800" dirty="0"/>
              <a:t> and </a:t>
            </a:r>
            <a:r>
              <a:rPr lang="es-ES" sz="1800" dirty="0" err="1"/>
              <a:t>by</a:t>
            </a:r>
            <a:r>
              <a:rPr lang="es-ES" sz="1800" dirty="0"/>
              <a:t>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different</a:t>
            </a:r>
            <a:r>
              <a:rPr lang="es-ES" sz="1800" dirty="0"/>
              <a:t> </a:t>
            </a:r>
            <a:r>
              <a:rPr lang="es-ES" sz="1800" dirty="0" err="1"/>
              <a:t>possible</a:t>
            </a:r>
            <a:r>
              <a:rPr lang="es-ES" sz="1800" dirty="0"/>
              <a:t> </a:t>
            </a:r>
            <a:r>
              <a:rPr lang="es-ES" sz="1800" dirty="0" err="1"/>
              <a:t>solutions</a:t>
            </a:r>
            <a:r>
              <a:rPr lang="es-ES" sz="1800" dirty="0"/>
              <a:t>.</a:t>
            </a:r>
          </a:p>
          <a:p>
            <a:pPr algn="just" eaLnBrk="1" hangingPunct="1"/>
            <a:endParaRPr lang="es-ES" sz="1800" dirty="0"/>
          </a:p>
        </p:txBody>
      </p:sp>
      <p:sp>
        <p:nvSpPr>
          <p:cNvPr id="14" name="CuadroTexto 9"/>
          <p:cNvSpPr txBox="1">
            <a:spLocks noChangeArrowheads="1"/>
          </p:cNvSpPr>
          <p:nvPr/>
        </p:nvSpPr>
        <p:spPr bwMode="auto">
          <a:xfrm>
            <a:off x="5867400" y="1124744"/>
            <a:ext cx="3124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results</a:t>
            </a:r>
            <a:r>
              <a:rPr lang="es-ES" sz="1800" dirty="0"/>
              <a:t> are </a:t>
            </a:r>
            <a:r>
              <a:rPr lang="es-ES" sz="1800" dirty="0" err="1"/>
              <a:t>consistent</a:t>
            </a:r>
            <a:r>
              <a:rPr lang="es-ES" sz="1800" dirty="0"/>
              <a:t> </a:t>
            </a:r>
            <a:r>
              <a:rPr lang="es-ES" sz="1800" dirty="0" err="1"/>
              <a:t>with</a:t>
            </a:r>
            <a:r>
              <a:rPr lang="es-ES" sz="1800" dirty="0"/>
              <a:t> a </a:t>
            </a:r>
            <a:r>
              <a:rPr lang="es-ES" sz="1800" b="1" dirty="0" err="1"/>
              <a:t>prolate</a:t>
            </a:r>
            <a:r>
              <a:rPr lang="es-ES" sz="1800" b="1" dirty="0"/>
              <a:t> </a:t>
            </a:r>
            <a:r>
              <a:rPr lang="es-ES" sz="1800" b="1" dirty="0" err="1"/>
              <a:t>ground</a:t>
            </a:r>
            <a:r>
              <a:rPr lang="es-ES" sz="1800" b="1" dirty="0"/>
              <a:t> </a:t>
            </a:r>
            <a:r>
              <a:rPr lang="es-ES" sz="1800" b="1" dirty="0" err="1"/>
              <a:t>state</a:t>
            </a:r>
            <a:r>
              <a:rPr lang="es-ES" sz="1800" dirty="0"/>
              <a:t> </a:t>
            </a:r>
            <a:r>
              <a:rPr lang="es-ES" sz="1800" dirty="0" err="1"/>
              <a:t>independent</a:t>
            </a:r>
            <a:r>
              <a:rPr lang="es-ES" sz="1800" dirty="0"/>
              <a:t> of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force</a:t>
            </a:r>
            <a:r>
              <a:rPr lang="es-ES" sz="1800" dirty="0"/>
              <a:t> </a:t>
            </a:r>
            <a:r>
              <a:rPr lang="es-ES" sz="1800" dirty="0" err="1"/>
              <a:t>used</a:t>
            </a:r>
            <a:r>
              <a:rPr lang="es-ES" sz="1800" dirty="0"/>
              <a:t> (SG2, SLy4)</a:t>
            </a:r>
            <a:r>
              <a:rPr lang="es-ES" sz="1800" dirty="0" smtClean="0"/>
              <a:t>. </a:t>
            </a:r>
            <a:r>
              <a:rPr lang="es-ES" sz="1800" dirty="0" err="1" smtClean="0"/>
              <a:t>Better</a:t>
            </a:r>
            <a:r>
              <a:rPr lang="es-ES" sz="1800" dirty="0" smtClean="0"/>
              <a:t> </a:t>
            </a:r>
            <a:r>
              <a:rPr lang="es-ES" sz="1800" dirty="0" err="1" smtClean="0"/>
              <a:t>agreement</a:t>
            </a:r>
            <a:r>
              <a:rPr lang="es-ES" sz="1800" dirty="0" smtClean="0"/>
              <a:t> </a:t>
            </a:r>
            <a:r>
              <a:rPr lang="es-ES" sz="1800" dirty="0" err="1" smtClean="0"/>
              <a:t>with</a:t>
            </a:r>
            <a:r>
              <a:rPr lang="es-ES" sz="1800" dirty="0" smtClean="0"/>
              <a:t> </a:t>
            </a:r>
            <a:r>
              <a:rPr lang="es-ES" sz="1800" dirty="0" smtClean="0"/>
              <a:t>SG2</a:t>
            </a:r>
          </a:p>
          <a:p>
            <a:pPr algn="just" eaLnBrk="1" hangingPunct="1"/>
            <a:endParaRPr lang="es-ES" sz="1800" dirty="0"/>
          </a:p>
          <a:p>
            <a:pPr algn="just" eaLnBrk="1" hangingPunct="1"/>
            <a:r>
              <a:rPr lang="es-ES" sz="1800" dirty="0" err="1"/>
              <a:t>Calculations</a:t>
            </a:r>
            <a:r>
              <a:rPr lang="es-ES" sz="1800" dirty="0"/>
              <a:t> </a:t>
            </a:r>
            <a:r>
              <a:rPr lang="es-ES" sz="1800" dirty="0" err="1"/>
              <a:t>by</a:t>
            </a:r>
            <a:r>
              <a:rPr lang="es-ES" sz="1800" dirty="0"/>
              <a:t> P. </a:t>
            </a:r>
            <a:r>
              <a:rPr lang="es-ES" sz="1800" dirty="0" err="1"/>
              <a:t>Sarriguren</a:t>
            </a:r>
            <a:endParaRPr lang="es-ES" sz="1800" dirty="0"/>
          </a:p>
          <a:p>
            <a:pPr algn="just" eaLnBrk="1" hangingPunct="1"/>
            <a:endParaRPr lang="es-ES" sz="1800" dirty="0"/>
          </a:p>
        </p:txBody>
      </p:sp>
      <p:sp>
        <p:nvSpPr>
          <p:cNvPr id="2" name="TextBox 1"/>
          <p:cNvSpPr txBox="1"/>
          <p:nvPr/>
        </p:nvSpPr>
        <p:spPr>
          <a:xfrm rot="19444147">
            <a:off x="-749083" y="2706447"/>
            <a:ext cx="111693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0" b="1" smtClean="0">
                <a:solidFill>
                  <a:schemeClr val="tx2">
                    <a:alpha val="30000"/>
                  </a:schemeClr>
                </a:solidFill>
              </a:rPr>
              <a:t>PRELIMINARY RESULTS</a:t>
            </a:r>
            <a:endParaRPr lang="en-GB" sz="7000" b="1">
              <a:solidFill>
                <a:schemeClr val="tx2">
                  <a:alpha val="3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069B-69D3-D04D-9F5E-2CE071F244C2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20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73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DB3DC4-005E-A04F-9CC0-DCB936296BFD}" type="datetime1">
              <a:rPr lang="es-ES_tradnl" smtClean="0"/>
              <a:t>25/4/19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E. Nácher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5335-3CB2-154B-9F2C-10B2C8BB795B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842992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Summary &amp; Conclusions</a:t>
            </a:r>
            <a:endParaRPr lang="en-US" sz="3600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0" y="1268760"/>
            <a:ext cx="91440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900" dirty="0" smtClean="0"/>
              <a:t>To calculate the </a:t>
            </a:r>
            <a:r>
              <a:rPr lang="en-US" sz="1900" i="1" dirty="0" err="1" smtClean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US" sz="1900" i="1" baseline="-25000" dirty="0" err="1" smtClean="0">
                <a:latin typeface="Times New Roman" charset="0"/>
                <a:ea typeface="Times New Roman" charset="0"/>
                <a:cs typeface="Times New Roman" charset="0"/>
              </a:rPr>
              <a:t>ij</a:t>
            </a:r>
            <a:r>
              <a:rPr lang="en-US" sz="1900" dirty="0" smtClean="0"/>
              <a:t> we count on an event generator that includes the quasi-continuum part (missing in ENSDF).       However it does not include the generation of conversion electrons and their subsequent x-ray emission (and some other 2</a:t>
            </a:r>
            <a:r>
              <a:rPr lang="en-US" sz="1900" baseline="30000" dirty="0" smtClean="0"/>
              <a:t>nd</a:t>
            </a:r>
            <a:r>
              <a:rPr lang="en-US" sz="1900" dirty="0" smtClean="0"/>
              <a:t> order effects</a:t>
            </a:r>
            <a:r>
              <a:rPr lang="mr-IN" sz="1900" dirty="0" smtClean="0"/>
              <a:t>…</a:t>
            </a:r>
            <a:r>
              <a:rPr lang="en-US" sz="1900" dirty="0" smtClean="0"/>
              <a:t>)</a:t>
            </a:r>
          </a:p>
          <a:p>
            <a:pPr algn="just">
              <a:lnSpc>
                <a:spcPct val="110000"/>
              </a:lnSpc>
            </a:pPr>
            <a:endParaRPr lang="en-US" sz="1900" dirty="0" smtClean="0"/>
          </a:p>
          <a:p>
            <a:pPr algn="just">
              <a:lnSpc>
                <a:spcPct val="110000"/>
              </a:lnSpc>
            </a:pPr>
            <a:r>
              <a:rPr lang="en-US" sz="1900" dirty="0" smtClean="0"/>
              <a:t>The G4RadioactiveDecay class accounts for the aforementioned effects missing in our event generator.      However it is based exclusively on ENSDF and therefore lacks of the quasi-continuum at the upper part of the decay scheme.</a:t>
            </a:r>
          </a:p>
          <a:p>
            <a:pPr marL="274320" lvl="1" indent="0" algn="just">
              <a:lnSpc>
                <a:spcPct val="110000"/>
              </a:lnSpc>
              <a:buFont typeface="Arial" pitchFamily="34" charset="0"/>
              <a:buNone/>
            </a:pPr>
            <a:endParaRPr lang="en-US" sz="1900" dirty="0" smtClean="0"/>
          </a:p>
          <a:p>
            <a:pPr algn="just">
              <a:lnSpc>
                <a:spcPct val="110000"/>
              </a:lnSpc>
            </a:pPr>
            <a:r>
              <a:rPr lang="en-US" sz="1900" dirty="0" smtClean="0"/>
              <a:t>We have merged the two approaches extending the ENSDF data tables included in RadioactiveDecay5.1.1 and PhotonEvaporation4.3.2 using our event generator approach to include the unknown quasi-continuum part of the decay / de-excitation (statistical model). </a:t>
            </a:r>
          </a:p>
          <a:p>
            <a:pPr algn="just">
              <a:lnSpc>
                <a:spcPct val="110000"/>
              </a:lnSpc>
            </a:pPr>
            <a:endParaRPr lang="en-US" sz="1900" dirty="0" smtClean="0"/>
          </a:p>
          <a:p>
            <a:pPr algn="just">
              <a:lnSpc>
                <a:spcPct val="110000"/>
              </a:lnSpc>
            </a:pPr>
            <a:r>
              <a:rPr lang="en-US" sz="1900" dirty="0" smtClean="0"/>
              <a:t>We have analyzed </a:t>
            </a:r>
            <a:r>
              <a:rPr lang="en-US" sz="1900" dirty="0"/>
              <a:t>the </a:t>
            </a:r>
            <a:r>
              <a:rPr lang="en-US" sz="1900" dirty="0" smtClean="0"/>
              <a:t>decay of </a:t>
            </a:r>
            <a:r>
              <a:rPr lang="en-US" sz="1900" baseline="30000" dirty="0" smtClean="0"/>
              <a:t>186</a:t>
            </a:r>
            <a:r>
              <a:rPr lang="en-US" sz="1900" dirty="0" smtClean="0"/>
              <a:t>Hg gated on Au x-rays that was impossible to analyze with our event generator or with the G4RadioactiveDecay separately. The beta decay of </a:t>
            </a:r>
            <a:r>
              <a:rPr lang="en-US" sz="1900" baseline="30000" dirty="0" smtClean="0"/>
              <a:t>186</a:t>
            </a:r>
            <a:r>
              <a:rPr lang="en-US" sz="1900" dirty="0" smtClean="0"/>
              <a:t>Hg shows a strong </a:t>
            </a:r>
            <a:r>
              <a:rPr lang="en-US" sz="1900" dirty="0" err="1" smtClean="0"/>
              <a:t>prolate</a:t>
            </a:r>
            <a:r>
              <a:rPr lang="en-US" sz="1900" dirty="0" smtClean="0"/>
              <a:t> signature as compared to QRPA calculations</a:t>
            </a:r>
            <a:endParaRPr lang="en-US" sz="1900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556792"/>
            <a:ext cx="360040" cy="360040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800" y="1916832"/>
            <a:ext cx="337220" cy="3372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3284984"/>
            <a:ext cx="330200" cy="330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924944"/>
            <a:ext cx="360040" cy="3600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090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660773"/>
            <a:ext cx="7772400" cy="2200275"/>
          </a:xfrm>
        </p:spPr>
        <p:txBody>
          <a:bodyPr/>
          <a:lstStyle/>
          <a:p>
            <a:r>
              <a:rPr lang="es-ES" dirty="0" smtClean="0"/>
              <a:t>T</a:t>
            </a:r>
            <a:r>
              <a:rPr lang="en-US" dirty="0" smtClean="0"/>
              <a:t>hanks for your attention!!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19A75-3F1D-2447-B7AD-B346CEF3168A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4941168"/>
            <a:ext cx="1254725" cy="179463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415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DB3DC4-005E-A04F-9CC0-DCB936296BFD}" type="datetime1">
              <a:rPr lang="es-ES_tradnl" smtClean="0"/>
              <a:t>25/4/19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E. Nácher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5335-3CB2-154B-9F2C-10B2C8BB795B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is still missing</a:t>
            </a:r>
            <a:r>
              <a:rPr lang="mr-IN" sz="3600" dirty="0" smtClean="0"/>
              <a:t>…</a:t>
            </a:r>
            <a:r>
              <a:rPr lang="es-ES" sz="3600" dirty="0" smtClean="0"/>
              <a:t> and </a:t>
            </a:r>
            <a:r>
              <a:rPr lang="es-ES" sz="3600" dirty="0" err="1" smtClean="0"/>
              <a:t>highly</a:t>
            </a:r>
            <a:r>
              <a:rPr lang="es-ES" sz="3600" dirty="0" smtClean="0"/>
              <a:t> </a:t>
            </a:r>
            <a:r>
              <a:rPr lang="es-ES" sz="3600" dirty="0" err="1" smtClean="0"/>
              <a:t>desireble</a:t>
            </a:r>
            <a:r>
              <a:rPr lang="es-ES" sz="3600" dirty="0" smtClean="0"/>
              <a:t>!</a:t>
            </a:r>
            <a:endParaRPr lang="en-US" sz="3600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0" y="1628800"/>
            <a:ext cx="9144000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s-ES" dirty="0" smtClean="0"/>
              <a:t>Beta-</a:t>
            </a:r>
            <a:r>
              <a:rPr lang="es-ES" dirty="0" err="1" smtClean="0"/>
              <a:t>delayed</a:t>
            </a:r>
            <a:r>
              <a:rPr lang="es-ES" dirty="0" smtClean="0"/>
              <a:t> </a:t>
            </a:r>
            <a:r>
              <a:rPr lang="es-ES" dirty="0" err="1" smtClean="0"/>
              <a:t>particle</a:t>
            </a:r>
            <a:r>
              <a:rPr lang="es-ES" dirty="0" smtClean="0"/>
              <a:t> </a:t>
            </a:r>
            <a:r>
              <a:rPr lang="es-ES" dirty="0" err="1" smtClean="0"/>
              <a:t>emission</a:t>
            </a:r>
            <a:r>
              <a:rPr lang="es-ES" dirty="0" smtClean="0"/>
              <a:t>: </a:t>
            </a:r>
            <a:r>
              <a:rPr lang="es-ES" dirty="0" err="1" smtClean="0"/>
              <a:t>protons</a:t>
            </a:r>
            <a:r>
              <a:rPr lang="es-ES" dirty="0" smtClean="0"/>
              <a:t>, </a:t>
            </a:r>
            <a:r>
              <a:rPr lang="es-ES" dirty="0" err="1" smtClean="0"/>
              <a:t>neutrons</a:t>
            </a:r>
            <a:r>
              <a:rPr lang="es-ES" dirty="0" smtClean="0"/>
              <a:t> and </a:t>
            </a:r>
            <a:r>
              <a:rPr lang="es-ES" dirty="0" err="1" smtClean="0"/>
              <a:t>alphas</a:t>
            </a:r>
            <a:r>
              <a:rPr lang="es-ES" dirty="0" smtClean="0"/>
              <a:t>.</a:t>
            </a:r>
          </a:p>
          <a:p>
            <a:pPr algn="just">
              <a:lnSpc>
                <a:spcPct val="110000"/>
              </a:lnSpc>
            </a:pPr>
            <a:endParaRPr lang="es-ES" dirty="0" smtClean="0"/>
          </a:p>
          <a:p>
            <a:pPr algn="just">
              <a:lnSpc>
                <a:spcPct val="110000"/>
              </a:lnSpc>
            </a:pPr>
            <a:r>
              <a:rPr lang="es-ES" dirty="0" err="1" smtClean="0"/>
              <a:t>Possibility</a:t>
            </a:r>
            <a:r>
              <a:rPr lang="es-ES" dirty="0" smtClean="0"/>
              <a:t> to </a:t>
            </a:r>
            <a:r>
              <a:rPr lang="es-ES" dirty="0" err="1" smtClean="0"/>
              <a:t>include</a:t>
            </a:r>
            <a:r>
              <a:rPr lang="es-ES" dirty="0" smtClean="0"/>
              <a:t> </a:t>
            </a:r>
            <a:r>
              <a:rPr lang="es-ES" dirty="0" err="1" smtClean="0"/>
              <a:t>broad</a:t>
            </a:r>
            <a:r>
              <a:rPr lang="es-ES" dirty="0" smtClean="0"/>
              <a:t> </a:t>
            </a:r>
            <a:r>
              <a:rPr lang="es-ES" dirty="0" err="1" smtClean="0"/>
              <a:t>resonances</a:t>
            </a:r>
            <a:r>
              <a:rPr lang="es-ES" dirty="0" smtClean="0"/>
              <a:t> </a:t>
            </a:r>
            <a:r>
              <a:rPr lang="es-ES" dirty="0" err="1" smtClean="0"/>
              <a:t>above</a:t>
            </a:r>
            <a:r>
              <a:rPr lang="es-ES" dirty="0" smtClean="0"/>
              <a:t> </a:t>
            </a:r>
            <a:r>
              <a:rPr lang="es-ES" dirty="0" err="1" smtClean="0"/>
              <a:t>S</a:t>
            </a:r>
            <a:r>
              <a:rPr lang="es-ES" baseline="-25000" dirty="0" err="1" smtClean="0"/>
              <a:t>p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S</a:t>
            </a:r>
            <a:r>
              <a:rPr lang="es-ES" baseline="-25000" dirty="0" smtClean="0"/>
              <a:t>n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S</a:t>
            </a:r>
            <a:r>
              <a:rPr lang="es-ES" baseline="-25000" dirty="0" err="1" smtClean="0"/>
              <a:t>a</a:t>
            </a:r>
            <a:r>
              <a:rPr lang="es-ES" dirty="0" smtClean="0"/>
              <a:t> </a:t>
            </a:r>
            <a:r>
              <a:rPr lang="es-ES" dirty="0" err="1" smtClean="0"/>
              <a:t>rather</a:t>
            </a:r>
            <a:r>
              <a:rPr lang="es-ES" dirty="0" smtClean="0"/>
              <a:t> </a:t>
            </a:r>
            <a:r>
              <a:rPr lang="es-ES" dirty="0" err="1" smtClean="0"/>
              <a:t>than</a:t>
            </a:r>
            <a:r>
              <a:rPr lang="es-ES" dirty="0" smtClean="0"/>
              <a:t> </a:t>
            </a:r>
            <a:r>
              <a:rPr lang="es-ES" dirty="0" err="1" smtClean="0"/>
              <a:t>discrete</a:t>
            </a:r>
            <a:r>
              <a:rPr lang="es-ES" dirty="0" smtClean="0"/>
              <a:t> </a:t>
            </a:r>
            <a:r>
              <a:rPr lang="es-ES" dirty="0" err="1" smtClean="0"/>
              <a:t>levels</a:t>
            </a:r>
            <a:r>
              <a:rPr lang="es-ES" dirty="0"/>
              <a:t> </a:t>
            </a:r>
            <a:r>
              <a:rPr lang="es-ES" dirty="0" smtClean="0"/>
              <a:t>(</a:t>
            </a:r>
            <a:r>
              <a:rPr lang="es-ES" dirty="0" err="1" smtClean="0"/>
              <a:t>e.g</a:t>
            </a:r>
            <a:r>
              <a:rPr lang="es-ES" dirty="0" smtClean="0"/>
              <a:t>. beta </a:t>
            </a:r>
            <a:r>
              <a:rPr lang="es-ES" dirty="0" err="1" smtClean="0"/>
              <a:t>decay</a:t>
            </a:r>
            <a:r>
              <a:rPr lang="es-ES" dirty="0" smtClean="0"/>
              <a:t> of </a:t>
            </a:r>
            <a:r>
              <a:rPr lang="es-ES" baseline="30000" dirty="0" smtClean="0"/>
              <a:t>8</a:t>
            </a:r>
            <a:r>
              <a:rPr lang="es-ES" dirty="0" smtClean="0"/>
              <a:t>B in </a:t>
            </a:r>
            <a:r>
              <a:rPr lang="es-ES" baseline="30000" dirty="0" smtClean="0"/>
              <a:t>8</a:t>
            </a:r>
            <a:r>
              <a:rPr lang="es-ES" dirty="0" smtClean="0"/>
              <a:t>Be).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01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other </a:t>
            </a:r>
            <a:r>
              <a:rPr lang="en-US" dirty="0" smtClean="0"/>
              <a:t>TAS results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76800"/>
          </a:xfrm>
        </p:spPr>
        <p:txBody>
          <a:bodyPr/>
          <a:lstStyle/>
          <a:p>
            <a:r>
              <a:rPr lang="en-US" dirty="0" smtClean="0"/>
              <a:t>Shape of the </a:t>
            </a:r>
            <a:r>
              <a:rPr lang="en-US" dirty="0" err="1" smtClean="0"/>
              <a:t>g.s</a:t>
            </a:r>
            <a:r>
              <a:rPr lang="en-US" dirty="0" smtClean="0"/>
              <a:t>. </a:t>
            </a:r>
            <a:r>
              <a:rPr lang="en-US" dirty="0"/>
              <a:t>of </a:t>
            </a:r>
            <a:r>
              <a:rPr lang="en-US" dirty="0" smtClean="0"/>
              <a:t>some </a:t>
            </a:r>
            <a:r>
              <a:rPr lang="en-US" dirty="0"/>
              <a:t>N~Z nuclei in the A=70 </a:t>
            </a:r>
            <a:r>
              <a:rPr lang="en-US" dirty="0" smtClean="0"/>
              <a:t>region inferred from the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-decay</a:t>
            </a:r>
          </a:p>
          <a:p>
            <a:endParaRPr lang="en-US" sz="1000" dirty="0"/>
          </a:p>
          <a:p>
            <a:pPr lvl="1"/>
            <a:r>
              <a:rPr lang="en-GB" dirty="0" smtClean="0"/>
              <a:t>E. Nácher, A. </a:t>
            </a:r>
            <a:r>
              <a:rPr lang="en-GB" dirty="0" err="1" smtClean="0"/>
              <a:t>Algora</a:t>
            </a:r>
            <a:r>
              <a:rPr lang="en-GB" dirty="0" smtClean="0"/>
              <a:t> </a:t>
            </a:r>
            <a:r>
              <a:rPr lang="en-GB" i="1" dirty="0" smtClean="0"/>
              <a:t>et al</a:t>
            </a:r>
            <a:r>
              <a:rPr lang="en-GB" dirty="0" smtClean="0"/>
              <a:t>, </a:t>
            </a:r>
            <a:r>
              <a:rPr lang="hu-HU" dirty="0" smtClean="0"/>
              <a:t>Phys</a:t>
            </a:r>
            <a:r>
              <a:rPr lang="hu-HU" dirty="0"/>
              <a:t>. Rev. </a:t>
            </a:r>
            <a:r>
              <a:rPr lang="hu-HU" dirty="0" smtClean="0"/>
              <a:t>Lett. 92 (2004) </a:t>
            </a:r>
            <a:r>
              <a:rPr lang="hu-HU" dirty="0"/>
              <a:t>232501 </a:t>
            </a:r>
            <a:endParaRPr lang="hu-HU" dirty="0" smtClean="0"/>
          </a:p>
          <a:p>
            <a:pPr lvl="1"/>
            <a:r>
              <a:rPr lang="en-GB" dirty="0"/>
              <a:t>E. </a:t>
            </a:r>
            <a:r>
              <a:rPr lang="en-GB" dirty="0" smtClean="0"/>
              <a:t>Poirier, F. </a:t>
            </a:r>
            <a:r>
              <a:rPr lang="en-GB" dirty="0" err="1" smtClean="0"/>
              <a:t>Marechal</a:t>
            </a:r>
            <a:r>
              <a:rPr lang="en-GB" dirty="0" smtClean="0"/>
              <a:t> </a:t>
            </a:r>
            <a:r>
              <a:rPr lang="en-GB" i="1" dirty="0"/>
              <a:t>et al</a:t>
            </a:r>
            <a:r>
              <a:rPr lang="en-GB" dirty="0"/>
              <a:t>, Phys. Rev. C69 (2004) 034307</a:t>
            </a:r>
          </a:p>
          <a:p>
            <a:pPr lvl="1"/>
            <a:endParaRPr lang="hu-HU" dirty="0"/>
          </a:p>
          <a:p>
            <a:pPr marL="27432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6467-66F5-3142-949D-484C85CDBC8A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8" name="Picture 5" descr="76sr_sumbg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356992"/>
            <a:ext cx="2952329" cy="2952328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9" name="Picture 4" descr="kr74_fran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18658"/>
            <a:ext cx="3600698" cy="271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653496" y="6237312"/>
            <a:ext cx="2126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Strong </a:t>
            </a:r>
            <a:r>
              <a:rPr lang="en-US" dirty="0" err="1" smtClean="0"/>
              <a:t>prolate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deformation of </a:t>
            </a:r>
            <a:r>
              <a:rPr lang="en-US" baseline="30000" dirty="0" smtClean="0"/>
              <a:t>76</a:t>
            </a:r>
            <a:r>
              <a:rPr lang="en-US" dirty="0" smtClean="0"/>
              <a:t>Sr</a:t>
            </a:r>
            <a:endParaRPr lang="en-U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025214" y="6228020"/>
            <a:ext cx="343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Shape mixing in the </a:t>
            </a:r>
            <a:r>
              <a:rPr lang="en-US" dirty="0" err="1" smtClean="0"/>
              <a:t>g.s</a:t>
            </a:r>
            <a:r>
              <a:rPr lang="en-US" dirty="0" smtClean="0"/>
              <a:t>. of </a:t>
            </a:r>
            <a:r>
              <a:rPr lang="en-US" baseline="30000" dirty="0" smtClean="0"/>
              <a:t>74</a:t>
            </a:r>
            <a:r>
              <a:rPr lang="en-US" dirty="0" smtClean="0"/>
              <a:t>Kr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82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other </a:t>
            </a:r>
            <a:r>
              <a:rPr lang="en-US" dirty="0" smtClean="0"/>
              <a:t>TAS results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76800"/>
          </a:xfrm>
        </p:spPr>
        <p:txBody>
          <a:bodyPr/>
          <a:lstStyle/>
          <a:p>
            <a:r>
              <a:rPr lang="en-US" dirty="0" smtClean="0"/>
              <a:t>Shape of the </a:t>
            </a:r>
            <a:r>
              <a:rPr lang="en-US" dirty="0" err="1" smtClean="0"/>
              <a:t>g.s</a:t>
            </a:r>
            <a:r>
              <a:rPr lang="en-US" dirty="0" smtClean="0"/>
              <a:t>. </a:t>
            </a:r>
            <a:r>
              <a:rPr lang="en-US" dirty="0"/>
              <a:t>of </a:t>
            </a:r>
            <a:r>
              <a:rPr lang="en-US" dirty="0" smtClean="0"/>
              <a:t>some </a:t>
            </a:r>
            <a:r>
              <a:rPr lang="en-US" dirty="0"/>
              <a:t>N~Z nuclei in the A=70 </a:t>
            </a:r>
            <a:r>
              <a:rPr lang="en-US" dirty="0" smtClean="0"/>
              <a:t>region inferred from the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-decay</a:t>
            </a:r>
          </a:p>
          <a:p>
            <a:endParaRPr lang="en-US" sz="1000" dirty="0"/>
          </a:p>
          <a:p>
            <a:pPr lvl="1"/>
            <a:r>
              <a:rPr lang="en-GB" dirty="0" smtClean="0"/>
              <a:t>E. Nácher, A. </a:t>
            </a:r>
            <a:r>
              <a:rPr lang="en-GB" dirty="0" err="1" smtClean="0"/>
              <a:t>Algora</a:t>
            </a:r>
            <a:r>
              <a:rPr lang="en-GB" dirty="0" smtClean="0"/>
              <a:t> </a:t>
            </a:r>
            <a:r>
              <a:rPr lang="en-GB" i="1" dirty="0" smtClean="0"/>
              <a:t>et al</a:t>
            </a:r>
            <a:r>
              <a:rPr lang="en-GB" dirty="0" smtClean="0"/>
              <a:t>, </a:t>
            </a:r>
            <a:r>
              <a:rPr lang="hu-HU" dirty="0" smtClean="0"/>
              <a:t>Phys</a:t>
            </a:r>
            <a:r>
              <a:rPr lang="hu-HU" dirty="0"/>
              <a:t>. Rev. </a:t>
            </a:r>
            <a:r>
              <a:rPr lang="hu-HU" dirty="0" smtClean="0"/>
              <a:t>Lett. 92 (2004) </a:t>
            </a:r>
            <a:r>
              <a:rPr lang="hu-HU" dirty="0"/>
              <a:t>232501 </a:t>
            </a:r>
            <a:endParaRPr lang="hu-HU" dirty="0" smtClean="0"/>
          </a:p>
          <a:p>
            <a:pPr lvl="1"/>
            <a:r>
              <a:rPr lang="en-GB" dirty="0"/>
              <a:t>E. </a:t>
            </a:r>
            <a:r>
              <a:rPr lang="en-GB" dirty="0" smtClean="0"/>
              <a:t>Poirier, F. </a:t>
            </a:r>
            <a:r>
              <a:rPr lang="en-GB" dirty="0" err="1" smtClean="0"/>
              <a:t>Marechal</a:t>
            </a:r>
            <a:r>
              <a:rPr lang="en-GB" dirty="0" smtClean="0"/>
              <a:t> </a:t>
            </a:r>
            <a:r>
              <a:rPr lang="en-GB" i="1" dirty="0"/>
              <a:t>et al</a:t>
            </a:r>
            <a:r>
              <a:rPr lang="en-GB" dirty="0"/>
              <a:t>, Phys. Rev. C69 (2004) 034307</a:t>
            </a:r>
          </a:p>
          <a:p>
            <a:pPr lvl="1"/>
            <a:endParaRPr lang="hu-HU" dirty="0"/>
          </a:p>
          <a:p>
            <a:pPr marL="27432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9EDD9-1F68-F948-BA6F-BB05B067BA77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8" name="Picture 5" descr="76sr_sumbg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356992"/>
            <a:ext cx="2952329" cy="2952328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9" name="Picture 4" descr="kr74_fran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18658"/>
            <a:ext cx="3600698" cy="271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653496" y="6237312"/>
            <a:ext cx="2126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Strong </a:t>
            </a:r>
            <a:r>
              <a:rPr lang="en-US" dirty="0" err="1" smtClean="0"/>
              <a:t>prolate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deformation of </a:t>
            </a:r>
            <a:r>
              <a:rPr lang="en-US" baseline="30000" dirty="0" smtClean="0"/>
              <a:t>76</a:t>
            </a:r>
            <a:r>
              <a:rPr lang="en-US" dirty="0" smtClean="0"/>
              <a:t>Sr</a:t>
            </a:r>
            <a:endParaRPr lang="en-U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025214" y="6228020"/>
            <a:ext cx="343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Shape mixing in the </a:t>
            </a:r>
            <a:r>
              <a:rPr lang="en-US" dirty="0" err="1" smtClean="0"/>
              <a:t>g.s</a:t>
            </a:r>
            <a:r>
              <a:rPr lang="en-US" dirty="0" smtClean="0"/>
              <a:t>. of </a:t>
            </a:r>
            <a:r>
              <a:rPr lang="en-US" baseline="30000" dirty="0" smtClean="0"/>
              <a:t>74</a:t>
            </a:r>
            <a:r>
              <a:rPr lang="en-US" dirty="0" smtClean="0"/>
              <a:t>Kr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3648" y="1485070"/>
            <a:ext cx="5851514" cy="251999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4817" y="3933056"/>
            <a:ext cx="5851479" cy="2519980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747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other </a:t>
            </a:r>
            <a:r>
              <a:rPr lang="en-US" dirty="0" smtClean="0"/>
              <a:t>TAS results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E654-14CF-3F47-BAEA-F45B55980A2F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362953"/>
            <a:ext cx="4752528" cy="2522431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76536"/>
            <a:ext cx="8686800" cy="4876800"/>
          </a:xfrm>
        </p:spPr>
        <p:txBody>
          <a:bodyPr/>
          <a:lstStyle/>
          <a:p>
            <a:r>
              <a:rPr lang="en-US" dirty="0" smtClean="0"/>
              <a:t>Reactor decay heat and related issues</a:t>
            </a:r>
          </a:p>
          <a:p>
            <a:endParaRPr lang="en-US" sz="1800" dirty="0"/>
          </a:p>
          <a:p>
            <a:pPr lvl="1"/>
            <a:r>
              <a:rPr lang="en-GB" dirty="0" smtClean="0"/>
              <a:t>A. </a:t>
            </a:r>
            <a:r>
              <a:rPr lang="en-GB" dirty="0" err="1" smtClean="0"/>
              <a:t>Algora</a:t>
            </a:r>
            <a:r>
              <a:rPr lang="en-GB" dirty="0" smtClean="0"/>
              <a:t>, D. Jordan </a:t>
            </a:r>
            <a:r>
              <a:rPr lang="en-GB" i="1" dirty="0"/>
              <a:t>et al</a:t>
            </a:r>
            <a:r>
              <a:rPr lang="en-GB" dirty="0"/>
              <a:t>, Phys. Rev. </a:t>
            </a:r>
            <a:r>
              <a:rPr lang="en-GB" dirty="0" err="1" smtClean="0"/>
              <a:t>Lett</a:t>
            </a:r>
            <a:r>
              <a:rPr lang="en-GB" dirty="0" smtClean="0"/>
              <a:t>. 105 (2010) </a:t>
            </a:r>
            <a:r>
              <a:rPr lang="es-ES" dirty="0"/>
              <a:t>202501 </a:t>
            </a:r>
            <a:endParaRPr lang="es-ES" dirty="0" smtClean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924944"/>
            <a:ext cx="4455947" cy="2111895"/>
          </a:xfrm>
          <a:prstGeom prst="rect">
            <a:avLst/>
          </a:prstGeom>
        </p:spPr>
      </p:pic>
      <p:sp>
        <p:nvSpPr>
          <p:cNvPr id="13" name="Marcador de número de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50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other </a:t>
            </a:r>
            <a:r>
              <a:rPr lang="en-US" dirty="0" smtClean="0"/>
              <a:t>TAS results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590E0-159B-5F46-B776-9C6C6F2E7629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362953"/>
            <a:ext cx="4752528" cy="2522431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76536"/>
            <a:ext cx="8686800" cy="4876800"/>
          </a:xfrm>
        </p:spPr>
        <p:txBody>
          <a:bodyPr/>
          <a:lstStyle/>
          <a:p>
            <a:r>
              <a:rPr lang="en-US" dirty="0" smtClean="0"/>
              <a:t>Reactor decay heat and related issues</a:t>
            </a:r>
          </a:p>
          <a:p>
            <a:endParaRPr lang="en-US" sz="1800" dirty="0"/>
          </a:p>
          <a:p>
            <a:pPr lvl="1"/>
            <a:r>
              <a:rPr lang="en-GB" dirty="0" smtClean="0"/>
              <a:t>A. </a:t>
            </a:r>
            <a:r>
              <a:rPr lang="en-GB" dirty="0" err="1" smtClean="0"/>
              <a:t>Algora</a:t>
            </a:r>
            <a:r>
              <a:rPr lang="en-GB" dirty="0" smtClean="0"/>
              <a:t>, D. Jordan </a:t>
            </a:r>
            <a:r>
              <a:rPr lang="en-GB" i="1" dirty="0"/>
              <a:t>et al</a:t>
            </a:r>
            <a:r>
              <a:rPr lang="en-GB" dirty="0"/>
              <a:t>, Phys. Rev. </a:t>
            </a:r>
            <a:r>
              <a:rPr lang="en-GB" dirty="0" err="1" smtClean="0"/>
              <a:t>Lett</a:t>
            </a:r>
            <a:r>
              <a:rPr lang="en-GB" dirty="0" smtClean="0"/>
              <a:t>. 105 (2010) </a:t>
            </a:r>
            <a:r>
              <a:rPr lang="es-ES" dirty="0"/>
              <a:t>202501 </a:t>
            </a:r>
            <a:endParaRPr lang="es-ES" dirty="0" smtClean="0"/>
          </a:p>
          <a:p>
            <a:pPr lvl="1"/>
            <a:r>
              <a:rPr lang="es-ES" dirty="0" smtClean="0"/>
              <a:t>A new </a:t>
            </a:r>
            <a:r>
              <a:rPr lang="es-ES" dirty="0" err="1" smtClean="0"/>
              <a:t>scientific</a:t>
            </a:r>
            <a:r>
              <a:rPr lang="es-ES" dirty="0" smtClean="0"/>
              <a:t> </a:t>
            </a:r>
            <a:r>
              <a:rPr lang="es-ES" dirty="0" err="1" smtClean="0"/>
              <a:t>program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neutrino </a:t>
            </a:r>
            <a:r>
              <a:rPr lang="es-ES" dirty="0" err="1" smtClean="0"/>
              <a:t>spectra</a:t>
            </a:r>
            <a:r>
              <a:rPr lang="es-ES" dirty="0" smtClean="0"/>
              <a:t> </a:t>
            </a:r>
            <a:r>
              <a:rPr lang="es-ES" dirty="0" err="1" smtClean="0"/>
              <a:t>determination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approved</a:t>
            </a: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117305"/>
            <a:ext cx="4455947" cy="211189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8" y="2201866"/>
            <a:ext cx="4864446" cy="2883318"/>
          </a:xfrm>
          <a:prstGeom prst="rect">
            <a:avLst/>
          </a:prstGeom>
        </p:spPr>
      </p:pic>
      <p:pic>
        <p:nvPicPr>
          <p:cNvPr id="12" name="Picture 3" descr="IMG_109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9466" y="1196752"/>
            <a:ext cx="3350945" cy="518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Marcador de número de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629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other </a:t>
            </a:r>
            <a:r>
              <a:rPr lang="en-US" dirty="0" smtClean="0"/>
              <a:t>TAS results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76536"/>
            <a:ext cx="8686800" cy="4876800"/>
          </a:xfrm>
        </p:spPr>
        <p:txBody>
          <a:bodyPr/>
          <a:lstStyle/>
          <a:p>
            <a:r>
              <a:rPr lang="es-E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-decay studies for a Monochromatic beam facility</a:t>
            </a:r>
          </a:p>
          <a:p>
            <a:endParaRPr lang="en-US" sz="1800" dirty="0"/>
          </a:p>
          <a:p>
            <a:pPr lvl="1"/>
            <a:r>
              <a:rPr lang="en-GB" dirty="0" smtClean="0"/>
              <a:t>A. </a:t>
            </a:r>
            <a:r>
              <a:rPr lang="en-GB" dirty="0" err="1" smtClean="0"/>
              <a:t>Algora</a:t>
            </a:r>
            <a:r>
              <a:rPr lang="en-GB" dirty="0" smtClean="0"/>
              <a:t>, E. Nácher </a:t>
            </a:r>
            <a:r>
              <a:rPr lang="en-GB" i="1" dirty="0"/>
              <a:t>et al</a:t>
            </a:r>
            <a:r>
              <a:rPr lang="en-GB" dirty="0"/>
              <a:t>, Phys. Rev. C</a:t>
            </a:r>
            <a:r>
              <a:rPr lang="en-GB" dirty="0" smtClean="0"/>
              <a:t> 70 (2004)</a:t>
            </a:r>
            <a:r>
              <a:rPr lang="es-ES" dirty="0"/>
              <a:t> 202501 </a:t>
            </a:r>
            <a:endParaRPr lang="en-GB" dirty="0" smtClean="0"/>
          </a:p>
          <a:p>
            <a:pPr lvl="1"/>
            <a:r>
              <a:rPr lang="en-GB" dirty="0" smtClean="0"/>
              <a:t>M.E. Estevez A</a:t>
            </a:r>
            <a:r>
              <a:rPr lang="en-GB" dirty="0"/>
              <a:t>. </a:t>
            </a:r>
            <a:r>
              <a:rPr lang="en-GB" dirty="0" err="1" smtClean="0"/>
              <a:t>Algora</a:t>
            </a:r>
            <a:r>
              <a:rPr lang="en-GB" dirty="0" smtClean="0"/>
              <a:t> </a:t>
            </a:r>
            <a:r>
              <a:rPr lang="en-GB" i="1" dirty="0"/>
              <a:t>et al</a:t>
            </a:r>
            <a:r>
              <a:rPr lang="en-GB" dirty="0"/>
              <a:t>, Phys. Rev. C </a:t>
            </a:r>
            <a:r>
              <a:rPr lang="en-GB" dirty="0" smtClean="0"/>
              <a:t>84 (2011) </a:t>
            </a:r>
            <a:r>
              <a:rPr lang="es-ES" dirty="0"/>
              <a:t>034304 </a:t>
            </a:r>
            <a:endParaRPr lang="en-US" dirty="0"/>
          </a:p>
          <a:p>
            <a:pPr lvl="1"/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3B9E2-82E5-E14B-9BDA-4DBDA5929F22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284984"/>
            <a:ext cx="3168352" cy="308874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5534" y="3212976"/>
            <a:ext cx="4674938" cy="180020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698361" y="6381328"/>
            <a:ext cx="186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-decay of </a:t>
            </a:r>
            <a:r>
              <a:rPr lang="en-US" baseline="30000" dirty="0" smtClean="0"/>
              <a:t>148</a:t>
            </a:r>
            <a:r>
              <a:rPr lang="en-US" dirty="0" smtClean="0"/>
              <a:t>Dy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804282" y="6381328"/>
            <a:ext cx="1864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-decay of </a:t>
            </a:r>
            <a:r>
              <a:rPr lang="en-US" baseline="30000" dirty="0" smtClean="0"/>
              <a:t>152</a:t>
            </a:r>
            <a:r>
              <a:rPr lang="en-US" dirty="0" smtClean="0"/>
              <a:t>Yb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2372" y="4941168"/>
            <a:ext cx="3832076" cy="1530659"/>
          </a:xfrm>
          <a:prstGeom prst="rect">
            <a:avLst/>
          </a:prstGeom>
        </p:spPr>
      </p:pic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939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other </a:t>
            </a:r>
            <a:r>
              <a:rPr lang="en-US" dirty="0" smtClean="0"/>
              <a:t>TAS results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76536"/>
            <a:ext cx="8686800" cy="4876800"/>
          </a:xfrm>
        </p:spPr>
        <p:txBody>
          <a:bodyPr/>
          <a:lstStyle/>
          <a:p>
            <a:r>
              <a:rPr lang="es-E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-decay studies for a Monochromatic beam facility</a:t>
            </a:r>
          </a:p>
          <a:p>
            <a:endParaRPr lang="en-US" sz="1800" dirty="0"/>
          </a:p>
          <a:p>
            <a:pPr lvl="1"/>
            <a:r>
              <a:rPr lang="en-GB" dirty="0" smtClean="0"/>
              <a:t>A. </a:t>
            </a:r>
            <a:r>
              <a:rPr lang="en-GB" dirty="0" err="1" smtClean="0"/>
              <a:t>Algora</a:t>
            </a:r>
            <a:r>
              <a:rPr lang="en-GB" dirty="0" smtClean="0"/>
              <a:t>, E. Nácher </a:t>
            </a:r>
            <a:r>
              <a:rPr lang="en-GB" i="1" dirty="0"/>
              <a:t>et al</a:t>
            </a:r>
            <a:r>
              <a:rPr lang="en-GB" dirty="0"/>
              <a:t>, Phys. Rev. C</a:t>
            </a:r>
            <a:r>
              <a:rPr lang="en-GB" dirty="0" smtClean="0"/>
              <a:t> 70 (2004)</a:t>
            </a:r>
            <a:r>
              <a:rPr lang="es-ES" dirty="0"/>
              <a:t> 202501 </a:t>
            </a:r>
            <a:endParaRPr lang="en-GB" dirty="0" smtClean="0"/>
          </a:p>
          <a:p>
            <a:pPr lvl="1"/>
            <a:r>
              <a:rPr lang="en-GB" dirty="0" smtClean="0"/>
              <a:t>M.E. Estevez A</a:t>
            </a:r>
            <a:r>
              <a:rPr lang="en-GB" dirty="0"/>
              <a:t>. </a:t>
            </a:r>
            <a:r>
              <a:rPr lang="en-GB" dirty="0" err="1" smtClean="0"/>
              <a:t>Algora</a:t>
            </a:r>
            <a:r>
              <a:rPr lang="en-GB" dirty="0" smtClean="0"/>
              <a:t> </a:t>
            </a:r>
            <a:r>
              <a:rPr lang="en-GB" i="1" dirty="0"/>
              <a:t>et al</a:t>
            </a:r>
            <a:r>
              <a:rPr lang="en-GB" dirty="0"/>
              <a:t>, Phys. Rev. C </a:t>
            </a:r>
            <a:r>
              <a:rPr lang="en-GB" dirty="0" smtClean="0"/>
              <a:t>84 (2011) </a:t>
            </a:r>
            <a:r>
              <a:rPr lang="es-ES" dirty="0"/>
              <a:t>034304 </a:t>
            </a:r>
            <a:endParaRPr lang="en-US" dirty="0"/>
          </a:p>
          <a:p>
            <a:pPr lvl="1"/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3D31-23E0-5C4C-8500-35B13D219A98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284984"/>
            <a:ext cx="3168352" cy="308874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5534" y="3212976"/>
            <a:ext cx="4674938" cy="180020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698361" y="6381328"/>
            <a:ext cx="186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-decay of </a:t>
            </a:r>
            <a:r>
              <a:rPr lang="en-US" baseline="30000" dirty="0" smtClean="0"/>
              <a:t>148</a:t>
            </a:r>
            <a:r>
              <a:rPr lang="en-US" dirty="0" smtClean="0"/>
              <a:t>Dy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804282" y="6381328"/>
            <a:ext cx="1864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-decay of </a:t>
            </a:r>
            <a:r>
              <a:rPr lang="en-US" baseline="30000" dirty="0" smtClean="0"/>
              <a:t>152</a:t>
            </a:r>
            <a:r>
              <a:rPr lang="en-US" dirty="0" smtClean="0"/>
              <a:t>Yb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2372" y="4941168"/>
            <a:ext cx="3832076" cy="153065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7058" y="476672"/>
            <a:ext cx="3799438" cy="6381328"/>
          </a:xfrm>
          <a:prstGeom prst="rect">
            <a:avLst/>
          </a:prstGeom>
        </p:spPr>
      </p:pic>
      <p:pic>
        <p:nvPicPr>
          <p:cNvPr id="16" name="Picture 82" descr="BILD06_hal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050695"/>
            <a:ext cx="5112568" cy="383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645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of the talk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960440"/>
          </a:xfrm>
        </p:spPr>
        <p:txBody>
          <a:bodyPr/>
          <a:lstStyle/>
          <a:p>
            <a:r>
              <a:rPr lang="en-US" sz="2800" dirty="0" smtClean="0"/>
              <a:t>Introduction: beta decay measurements</a:t>
            </a:r>
            <a:endParaRPr lang="es-E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The TAS inverse problem</a:t>
            </a:r>
          </a:p>
          <a:p>
            <a:endParaRPr lang="en-US" sz="2800" dirty="0" smtClean="0"/>
          </a:p>
          <a:p>
            <a:r>
              <a:rPr lang="en-US" sz="2800" dirty="0" smtClean="0"/>
              <a:t>Beta decay of </a:t>
            </a:r>
            <a:r>
              <a:rPr lang="en-US" sz="2800" baseline="30000" dirty="0" smtClean="0"/>
              <a:t>186</a:t>
            </a:r>
            <a:r>
              <a:rPr lang="en-US" sz="2800" dirty="0" smtClean="0"/>
              <a:t>Hg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Summary and Conclusions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8" name="Marcador de fech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6E86-E2F1-2E41-B0BA-6DA1228B1152}" type="datetime1">
              <a:rPr lang="es-ES_tradnl" smtClean="0"/>
              <a:t>25/4/19</a:t>
            </a:fld>
            <a:endParaRPr lang="es-ES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016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decay measurements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2044824"/>
          </a:xfrm>
        </p:spPr>
        <p:txBody>
          <a:bodyPr/>
          <a:lstStyle/>
          <a:p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-decay is an important source of nuclear structure information. </a:t>
            </a:r>
          </a:p>
          <a:p>
            <a:pPr algn="just"/>
            <a:r>
              <a:rPr lang="en-US" dirty="0" smtClean="0"/>
              <a:t>From direct measurements one can obtain half-lives, energy levels, </a:t>
            </a:r>
            <a:r>
              <a:rPr lang="en-US" dirty="0" err="1" smtClean="0"/>
              <a:t>Q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-values (masses), beta intensity distributions (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 feeding)</a:t>
            </a:r>
            <a:r>
              <a:rPr lang="es-ES" dirty="0" smtClean="0"/>
              <a:t>…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0B68-E1E7-7C40-A81A-DEFA74867099}" type="datetime1">
              <a:rPr lang="es-ES_tradnl" smtClean="0"/>
              <a:t>25/4/19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grpSp>
        <p:nvGrpSpPr>
          <p:cNvPr id="36" name="Agrupar 35"/>
          <p:cNvGrpSpPr/>
          <p:nvPr/>
        </p:nvGrpSpPr>
        <p:grpSpPr>
          <a:xfrm>
            <a:off x="4572000" y="3645024"/>
            <a:ext cx="3707000" cy="2664296"/>
            <a:chOff x="3275856" y="3789040"/>
            <a:chExt cx="3707000" cy="2664296"/>
          </a:xfrm>
        </p:grpSpPr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3641116" y="4188296"/>
              <a:ext cx="1066800" cy="0"/>
            </a:xfrm>
            <a:prstGeom prst="line">
              <a:avLst/>
            </a:prstGeom>
            <a:noFill/>
            <a:ln w="381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5297300" y="4721696"/>
              <a:ext cx="1087016" cy="0"/>
            </a:xfrm>
            <a:prstGeom prst="line">
              <a:avLst/>
            </a:prstGeom>
            <a:noFill/>
            <a:ln w="381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5317516" y="5636096"/>
              <a:ext cx="1066800" cy="0"/>
            </a:xfrm>
            <a:prstGeom prst="line">
              <a:avLst/>
            </a:prstGeom>
            <a:noFill/>
            <a:ln w="381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>
              <a:off x="5317516" y="6093296"/>
              <a:ext cx="1066800" cy="0"/>
            </a:xfrm>
            <a:prstGeom prst="line">
              <a:avLst/>
            </a:prstGeom>
            <a:noFill/>
            <a:ln w="381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4707916" y="4188296"/>
              <a:ext cx="589384" cy="533400"/>
            </a:xfrm>
            <a:prstGeom prst="line">
              <a:avLst/>
            </a:prstGeom>
            <a:noFill/>
            <a:ln w="127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>
              <a:off x="5801356" y="4721696"/>
              <a:ext cx="0" cy="914400"/>
            </a:xfrm>
            <a:prstGeom prst="line">
              <a:avLst/>
            </a:prstGeom>
            <a:noFill/>
            <a:ln w="127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6017380" y="5636096"/>
              <a:ext cx="0" cy="457200"/>
            </a:xfrm>
            <a:prstGeom prst="line">
              <a:avLst/>
            </a:prstGeom>
            <a:noFill/>
            <a:ln w="127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5945372" y="5517232"/>
              <a:ext cx="332292" cy="52322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800" dirty="0" smtClean="0">
                  <a:solidFill>
                    <a:srgbClr val="FF0000"/>
                  </a:solidFill>
                  <a:latin typeface="Symbol" charset="0"/>
                </a:rPr>
                <a:t>g</a:t>
              </a:r>
              <a:endParaRPr lang="es-ES_tradnl" sz="24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5729348" y="4653136"/>
              <a:ext cx="332292" cy="52322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800" dirty="0" smtClean="0">
                  <a:solidFill>
                    <a:srgbClr val="FF0000"/>
                  </a:solidFill>
                  <a:latin typeface="Symbol" charset="0"/>
                </a:rPr>
                <a:t>g</a:t>
              </a:r>
              <a:endParaRPr lang="es-ES_tradnl" sz="24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4692695" y="4499828"/>
              <a:ext cx="311353" cy="36933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dirty="0" smtClean="0">
                  <a:solidFill>
                    <a:srgbClr val="FF0000"/>
                  </a:solidFill>
                  <a:latin typeface="Symbol" charset="0"/>
                </a:rPr>
                <a:t>b</a:t>
              </a:r>
              <a:endParaRPr lang="es-ES_tradnl" sz="24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18" name="Text Box 21"/>
            <p:cNvSpPr txBox="1">
              <a:spLocks noChangeArrowheads="1"/>
            </p:cNvSpPr>
            <p:nvPr/>
          </p:nvSpPr>
          <p:spPr bwMode="auto">
            <a:xfrm>
              <a:off x="6305412" y="5405154"/>
              <a:ext cx="426828" cy="4001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dirty="0">
                  <a:solidFill>
                    <a:srgbClr val="FF0000"/>
                  </a:solidFill>
                  <a:latin typeface="Times New Roman" charset="0"/>
                </a:rPr>
                <a:t>E</a:t>
              </a:r>
              <a:r>
                <a:rPr lang="es-ES_tradnl" sz="2000" baseline="-25000" dirty="0">
                  <a:solidFill>
                    <a:srgbClr val="FF0000"/>
                  </a:solidFill>
                  <a:latin typeface="Times New Roman" charset="0"/>
                </a:rPr>
                <a:t>1</a:t>
              </a:r>
              <a:endParaRPr lang="es-ES_tradnl" sz="20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5297300" y="4874096"/>
              <a:ext cx="1066800" cy="0"/>
            </a:xfrm>
            <a:prstGeom prst="line">
              <a:avLst/>
            </a:prstGeom>
            <a:noFill/>
            <a:ln w="381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5317516" y="5157191"/>
              <a:ext cx="1046584" cy="1"/>
            </a:xfrm>
            <a:prstGeom prst="line">
              <a:avLst/>
            </a:prstGeom>
            <a:noFill/>
            <a:ln w="381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>
              <a:off x="5369308" y="4874096"/>
              <a:ext cx="0" cy="1219200"/>
            </a:xfrm>
            <a:prstGeom prst="line">
              <a:avLst/>
            </a:prstGeom>
            <a:noFill/>
            <a:ln w="127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5297300" y="5157192"/>
              <a:ext cx="332292" cy="52322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800" dirty="0" smtClean="0">
                  <a:solidFill>
                    <a:srgbClr val="FF0000"/>
                  </a:solidFill>
                  <a:latin typeface="Symbol" charset="0"/>
                </a:rPr>
                <a:t>g</a:t>
              </a:r>
              <a:endParaRPr lang="es-ES_tradnl" sz="24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23" name="Line 14"/>
            <p:cNvSpPr>
              <a:spLocks noChangeShapeType="1"/>
            </p:cNvSpPr>
            <p:nvPr/>
          </p:nvSpPr>
          <p:spPr bwMode="auto">
            <a:xfrm>
              <a:off x="4721236" y="4221087"/>
              <a:ext cx="562744" cy="657945"/>
            </a:xfrm>
            <a:prstGeom prst="line">
              <a:avLst/>
            </a:prstGeom>
            <a:noFill/>
            <a:ln w="127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" name="Line 14"/>
            <p:cNvSpPr>
              <a:spLocks noChangeShapeType="1"/>
            </p:cNvSpPr>
            <p:nvPr/>
          </p:nvSpPr>
          <p:spPr bwMode="auto">
            <a:xfrm>
              <a:off x="4721236" y="4221088"/>
              <a:ext cx="576064" cy="936103"/>
            </a:xfrm>
            <a:prstGeom prst="line">
              <a:avLst/>
            </a:prstGeom>
            <a:noFill/>
            <a:ln w="127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5" name="Line 15"/>
            <p:cNvSpPr>
              <a:spLocks noChangeShapeType="1"/>
            </p:cNvSpPr>
            <p:nvPr/>
          </p:nvSpPr>
          <p:spPr bwMode="auto">
            <a:xfrm>
              <a:off x="5585332" y="5162128"/>
              <a:ext cx="0" cy="931168"/>
            </a:xfrm>
            <a:prstGeom prst="line">
              <a:avLst/>
            </a:prstGeom>
            <a:noFill/>
            <a:ln w="12700" cap="sq">
              <a:solidFill>
                <a:schemeClr val="tx1">
                  <a:lumMod val="90000"/>
                  <a:lumOff val="10000"/>
                </a:schemeClr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" name="Text Box 18"/>
            <p:cNvSpPr txBox="1">
              <a:spLocks noChangeArrowheads="1"/>
            </p:cNvSpPr>
            <p:nvPr/>
          </p:nvSpPr>
          <p:spPr bwMode="auto">
            <a:xfrm>
              <a:off x="5513324" y="5282044"/>
              <a:ext cx="332292" cy="52322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800" dirty="0" smtClean="0">
                  <a:solidFill>
                    <a:srgbClr val="FF0000"/>
                  </a:solidFill>
                  <a:latin typeface="Symbol" charset="0"/>
                </a:rPr>
                <a:t>g</a:t>
              </a:r>
              <a:endParaRPr lang="es-ES_tradnl" sz="24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6305412" y="4941168"/>
              <a:ext cx="426828" cy="4001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dirty="0" smtClean="0">
                  <a:solidFill>
                    <a:srgbClr val="FF0000"/>
                  </a:solidFill>
                  <a:latin typeface="Times New Roman" charset="0"/>
                </a:rPr>
                <a:t>E</a:t>
              </a:r>
              <a:r>
                <a:rPr lang="es-ES_tradnl" sz="2000" baseline="-25000" dirty="0" smtClean="0">
                  <a:solidFill>
                    <a:srgbClr val="FF0000"/>
                  </a:solidFill>
                  <a:latin typeface="Times New Roman" charset="0"/>
                </a:rPr>
                <a:t>2</a:t>
              </a:r>
              <a:endParaRPr lang="es-ES_tradnl" sz="20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6305412" y="4653136"/>
              <a:ext cx="426828" cy="4001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dirty="0" smtClean="0">
                  <a:solidFill>
                    <a:srgbClr val="FF0000"/>
                  </a:solidFill>
                  <a:latin typeface="Times New Roman" charset="0"/>
                </a:rPr>
                <a:t>E</a:t>
              </a:r>
              <a:r>
                <a:rPr lang="es-ES_tradnl" sz="2000" baseline="-25000" dirty="0" smtClean="0">
                  <a:solidFill>
                    <a:srgbClr val="FF0000"/>
                  </a:solidFill>
                  <a:latin typeface="Times New Roman" charset="0"/>
                </a:rPr>
                <a:t>3</a:t>
              </a:r>
              <a:endParaRPr lang="es-ES_tradnl" sz="20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29" name="Text Box 21"/>
            <p:cNvSpPr txBox="1">
              <a:spLocks noChangeArrowheads="1"/>
            </p:cNvSpPr>
            <p:nvPr/>
          </p:nvSpPr>
          <p:spPr bwMode="auto">
            <a:xfrm>
              <a:off x="6305412" y="4469050"/>
              <a:ext cx="426828" cy="4001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dirty="0" smtClean="0">
                  <a:solidFill>
                    <a:srgbClr val="FF0000"/>
                  </a:solidFill>
                  <a:latin typeface="Times New Roman" charset="0"/>
                </a:rPr>
                <a:t>E</a:t>
              </a:r>
              <a:r>
                <a:rPr lang="es-ES_tradnl" sz="2000" baseline="-25000" dirty="0" smtClean="0">
                  <a:solidFill>
                    <a:srgbClr val="FF0000"/>
                  </a:solidFill>
                  <a:latin typeface="Times New Roman" charset="0"/>
                </a:rPr>
                <a:t>4</a:t>
              </a:r>
              <a:endParaRPr lang="es-ES_tradnl" sz="20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3275856" y="3789040"/>
              <a:ext cx="1895071" cy="4001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dirty="0" err="1" smtClean="0">
                  <a:solidFill>
                    <a:srgbClr val="FF0000"/>
                  </a:solidFill>
                </a:rPr>
                <a:t>Parent</a:t>
              </a:r>
              <a:r>
                <a:rPr lang="es-ES_tradnl" sz="2000" dirty="0" smtClean="0">
                  <a:solidFill>
                    <a:srgbClr val="FF0000"/>
                  </a:solidFill>
                </a:rPr>
                <a:t> </a:t>
              </a:r>
              <a:r>
                <a:rPr lang="es-ES_tradnl" sz="2000" dirty="0" err="1" smtClean="0">
                  <a:solidFill>
                    <a:srgbClr val="FF0000"/>
                  </a:solidFill>
                </a:rPr>
                <a:t>nucleus</a:t>
              </a:r>
              <a:endParaRPr lang="es-ES_tradnl" sz="20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4788024" y="6053226"/>
              <a:ext cx="2194832" cy="4001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dirty="0" err="1" smtClean="0">
                  <a:solidFill>
                    <a:srgbClr val="FF0000"/>
                  </a:solidFill>
                </a:rPr>
                <a:t>Daughter</a:t>
              </a:r>
              <a:r>
                <a:rPr lang="es-ES_tradnl" sz="2000" dirty="0" smtClean="0">
                  <a:solidFill>
                    <a:srgbClr val="FF0000"/>
                  </a:solidFill>
                </a:rPr>
                <a:t> </a:t>
              </a:r>
              <a:r>
                <a:rPr lang="es-ES_tradnl" sz="2000" dirty="0" err="1" smtClean="0">
                  <a:solidFill>
                    <a:srgbClr val="FF0000"/>
                  </a:solidFill>
                </a:rPr>
                <a:t>nucleus</a:t>
              </a:r>
              <a:endParaRPr lang="es-ES_tradnl" sz="20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3868157" y="4149080"/>
              <a:ext cx="559827" cy="4001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dirty="0" smtClean="0">
                  <a:solidFill>
                    <a:srgbClr val="FF0000"/>
                  </a:solidFill>
                  <a:latin typeface="Times New Roman" charset="0"/>
                </a:rPr>
                <a:t>T</a:t>
              </a:r>
              <a:r>
                <a:rPr lang="es-ES_tradnl" sz="2000" baseline="-25000" dirty="0" smtClean="0">
                  <a:solidFill>
                    <a:srgbClr val="FF0000"/>
                  </a:solidFill>
                  <a:latin typeface="Times New Roman" charset="0"/>
                </a:rPr>
                <a:t>1/2</a:t>
              </a:r>
              <a:endParaRPr lang="es-ES_tradnl" sz="2000" baseline="-25000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cxnSp>
          <p:nvCxnSpPr>
            <p:cNvPr id="34" name="Conector recto de flecha 33"/>
            <p:cNvCxnSpPr>
              <a:stCxn id="7" idx="0"/>
            </p:cNvCxnSpPr>
            <p:nvPr/>
          </p:nvCxnSpPr>
          <p:spPr>
            <a:xfrm flipH="1">
              <a:off x="3635896" y="4188296"/>
              <a:ext cx="5220" cy="190500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21"/>
            <p:cNvSpPr txBox="1">
              <a:spLocks noChangeArrowheads="1"/>
            </p:cNvSpPr>
            <p:nvPr/>
          </p:nvSpPr>
          <p:spPr bwMode="auto">
            <a:xfrm>
              <a:off x="3580125" y="4901098"/>
              <a:ext cx="463730" cy="4001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dirty="0" err="1" smtClean="0">
                  <a:solidFill>
                    <a:srgbClr val="FF0000"/>
                  </a:solidFill>
                  <a:latin typeface="Times New Roman" charset="0"/>
                </a:rPr>
                <a:t>Q</a:t>
              </a:r>
              <a:r>
                <a:rPr lang="es-ES_tradnl" sz="2000" baseline="-25000" dirty="0" err="1">
                  <a:solidFill>
                    <a:srgbClr val="FF0000"/>
                  </a:solidFill>
                  <a:latin typeface="Symbol" charset="2"/>
                  <a:cs typeface="Symbol" charset="2"/>
                </a:rPr>
                <a:t>b</a:t>
              </a:r>
              <a:endParaRPr lang="es-ES_tradnl" sz="2000" baseline="-25000" dirty="0">
                <a:solidFill>
                  <a:srgbClr val="FF0000"/>
                </a:solidFill>
                <a:latin typeface="Symbol" charset="2"/>
                <a:cs typeface="Symbol" charset="2"/>
              </a:endParaRPr>
            </a:p>
          </p:txBody>
        </p:sp>
      </p:grpSp>
      <p:pic>
        <p:nvPicPr>
          <p:cNvPr id="40" name="Imagen 3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4</a:t>
            </a:fld>
            <a:endParaRPr lang="es-ES"/>
          </a:p>
        </p:txBody>
      </p:sp>
      <p:sp>
        <p:nvSpPr>
          <p:cNvPr id="37" name="Forma libre 36"/>
          <p:cNvSpPr/>
          <p:nvPr/>
        </p:nvSpPr>
        <p:spPr>
          <a:xfrm>
            <a:off x="5803900" y="4038600"/>
            <a:ext cx="850900" cy="1181100"/>
          </a:xfrm>
          <a:custGeom>
            <a:avLst/>
            <a:gdLst>
              <a:gd name="connsiteX0" fmla="*/ 0 w 927100"/>
              <a:gd name="connsiteY0" fmla="*/ 63500 h 1155700"/>
              <a:gd name="connsiteX1" fmla="*/ 622300 w 927100"/>
              <a:gd name="connsiteY1" fmla="*/ 1130300 h 1155700"/>
              <a:gd name="connsiteX2" fmla="*/ 927100 w 927100"/>
              <a:gd name="connsiteY2" fmla="*/ 1155700 h 1155700"/>
              <a:gd name="connsiteX3" fmla="*/ 901700 w 927100"/>
              <a:gd name="connsiteY3" fmla="*/ 381000 h 1155700"/>
              <a:gd name="connsiteX4" fmla="*/ 279400 w 927100"/>
              <a:gd name="connsiteY4" fmla="*/ 0 h 1155700"/>
              <a:gd name="connsiteX0" fmla="*/ 0 w 927100"/>
              <a:gd name="connsiteY0" fmla="*/ 63500 h 1193800"/>
              <a:gd name="connsiteX1" fmla="*/ 533400 w 927100"/>
              <a:gd name="connsiteY1" fmla="*/ 1193800 h 1193800"/>
              <a:gd name="connsiteX2" fmla="*/ 927100 w 927100"/>
              <a:gd name="connsiteY2" fmla="*/ 1155700 h 1193800"/>
              <a:gd name="connsiteX3" fmla="*/ 901700 w 927100"/>
              <a:gd name="connsiteY3" fmla="*/ 381000 h 1193800"/>
              <a:gd name="connsiteX4" fmla="*/ 279400 w 927100"/>
              <a:gd name="connsiteY4" fmla="*/ 0 h 1193800"/>
              <a:gd name="connsiteX0" fmla="*/ 0 w 927100"/>
              <a:gd name="connsiteY0" fmla="*/ 63500 h 1193800"/>
              <a:gd name="connsiteX1" fmla="*/ 533400 w 927100"/>
              <a:gd name="connsiteY1" fmla="*/ 1193800 h 1193800"/>
              <a:gd name="connsiteX2" fmla="*/ 927100 w 927100"/>
              <a:gd name="connsiteY2" fmla="*/ 1155700 h 1193800"/>
              <a:gd name="connsiteX3" fmla="*/ 838200 w 927100"/>
              <a:gd name="connsiteY3" fmla="*/ 444500 h 1193800"/>
              <a:gd name="connsiteX4" fmla="*/ 279400 w 927100"/>
              <a:gd name="connsiteY4" fmla="*/ 0 h 1193800"/>
              <a:gd name="connsiteX0" fmla="*/ 0 w 838200"/>
              <a:gd name="connsiteY0" fmla="*/ 63500 h 1193800"/>
              <a:gd name="connsiteX1" fmla="*/ 533400 w 838200"/>
              <a:gd name="connsiteY1" fmla="*/ 1193800 h 1193800"/>
              <a:gd name="connsiteX2" fmla="*/ 812800 w 838200"/>
              <a:gd name="connsiteY2" fmla="*/ 1181100 h 1193800"/>
              <a:gd name="connsiteX3" fmla="*/ 838200 w 838200"/>
              <a:gd name="connsiteY3" fmla="*/ 444500 h 1193800"/>
              <a:gd name="connsiteX4" fmla="*/ 279400 w 838200"/>
              <a:gd name="connsiteY4" fmla="*/ 0 h 1193800"/>
              <a:gd name="connsiteX0" fmla="*/ 0 w 850900"/>
              <a:gd name="connsiteY0" fmla="*/ 63500 h 1193800"/>
              <a:gd name="connsiteX1" fmla="*/ 533400 w 850900"/>
              <a:gd name="connsiteY1" fmla="*/ 1193800 h 1193800"/>
              <a:gd name="connsiteX2" fmla="*/ 850900 w 850900"/>
              <a:gd name="connsiteY2" fmla="*/ 1181100 h 1193800"/>
              <a:gd name="connsiteX3" fmla="*/ 838200 w 850900"/>
              <a:gd name="connsiteY3" fmla="*/ 444500 h 1193800"/>
              <a:gd name="connsiteX4" fmla="*/ 279400 w 850900"/>
              <a:gd name="connsiteY4" fmla="*/ 0 h 1193800"/>
              <a:gd name="connsiteX0" fmla="*/ 0 w 850900"/>
              <a:gd name="connsiteY0" fmla="*/ 63500 h 1181100"/>
              <a:gd name="connsiteX1" fmla="*/ 419100 w 850900"/>
              <a:gd name="connsiteY1" fmla="*/ 952500 h 1181100"/>
              <a:gd name="connsiteX2" fmla="*/ 850900 w 850900"/>
              <a:gd name="connsiteY2" fmla="*/ 1181100 h 1181100"/>
              <a:gd name="connsiteX3" fmla="*/ 838200 w 850900"/>
              <a:gd name="connsiteY3" fmla="*/ 444500 h 1181100"/>
              <a:gd name="connsiteX4" fmla="*/ 279400 w 850900"/>
              <a:gd name="connsiteY4" fmla="*/ 0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900" h="1181100">
                <a:moveTo>
                  <a:pt x="0" y="63500"/>
                </a:moveTo>
                <a:lnTo>
                  <a:pt x="419100" y="952500"/>
                </a:lnTo>
                <a:lnTo>
                  <a:pt x="850900" y="1181100"/>
                </a:lnTo>
                <a:lnTo>
                  <a:pt x="838200" y="444500"/>
                </a:lnTo>
                <a:lnTo>
                  <a:pt x="279400" y="0"/>
                </a:lnTo>
              </a:path>
            </a:pathLst>
          </a:custGeom>
          <a:solidFill>
            <a:srgbClr val="FFFF00">
              <a:alpha val="53000"/>
            </a:srgbClr>
          </a:soli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Marcador de contenido 2"/>
          <p:cNvSpPr txBox="1">
            <a:spLocks/>
          </p:cNvSpPr>
          <p:nvPr/>
        </p:nvSpPr>
        <p:spPr>
          <a:xfrm>
            <a:off x="467544" y="4077072"/>
            <a:ext cx="3744416" cy="1224136"/>
          </a:xfrm>
          <a:prstGeom prst="rect">
            <a:avLst/>
          </a:prstGeom>
          <a:solidFill>
            <a:srgbClr val="FFFF00">
              <a:alpha val="55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>
                <a:solidFill>
                  <a:srgbClr val="FF0000"/>
                </a:solidFill>
              </a:rPr>
              <a:t>Measuring the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 feeding distribution is far from being trivial!!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1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/>
        </p:nvCxnSpPr>
        <p:spPr>
          <a:xfrm>
            <a:off x="134677" y="2492896"/>
            <a:ext cx="1026160" cy="0"/>
          </a:xfrm>
          <a:prstGeom prst="line">
            <a:avLst/>
          </a:prstGeom>
          <a:ln w="38100" cmpd="sng"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2483768" y="4898992"/>
            <a:ext cx="1026160" cy="0"/>
          </a:xfrm>
          <a:prstGeom prst="line">
            <a:avLst/>
          </a:prstGeom>
          <a:ln w="38100" cmpd="sng"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483768" y="459165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483768" y="437829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2483768" y="407349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2483768" y="424621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2483768" y="4159217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2483768" y="4009245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2483768" y="3967416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2483768" y="3933056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ángulo 23"/>
          <p:cNvSpPr/>
          <p:nvPr/>
        </p:nvSpPr>
        <p:spPr>
          <a:xfrm>
            <a:off x="2483768" y="2492896"/>
            <a:ext cx="1026160" cy="14092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orma libre 25"/>
          <p:cNvSpPr/>
          <p:nvPr/>
        </p:nvSpPr>
        <p:spPr>
          <a:xfrm>
            <a:off x="2608110" y="2501061"/>
            <a:ext cx="838310" cy="1943100"/>
          </a:xfrm>
          <a:custGeom>
            <a:avLst/>
            <a:gdLst>
              <a:gd name="connsiteX0" fmla="*/ 43520 w 647380"/>
              <a:gd name="connsiteY0" fmla="*/ 0 h 1840302"/>
              <a:gd name="connsiteX1" fmla="*/ 163332 w 647380"/>
              <a:gd name="connsiteY1" fmla="*/ 62302 h 1840302"/>
              <a:gd name="connsiteX2" fmla="*/ 177709 w 647380"/>
              <a:gd name="connsiteY2" fmla="*/ 230038 h 1840302"/>
              <a:gd name="connsiteX3" fmla="*/ 647370 w 647380"/>
              <a:gd name="connsiteY3" fmla="*/ 321094 h 1840302"/>
              <a:gd name="connsiteX4" fmla="*/ 192087 w 647380"/>
              <a:gd name="connsiteY4" fmla="*/ 316302 h 1840302"/>
              <a:gd name="connsiteX5" fmla="*/ 302313 w 647380"/>
              <a:gd name="connsiteY5" fmla="*/ 369019 h 1840302"/>
              <a:gd name="connsiteX6" fmla="*/ 29143 w 647380"/>
              <a:gd name="connsiteY6" fmla="*/ 392981 h 1840302"/>
              <a:gd name="connsiteX7" fmla="*/ 9973 w 647380"/>
              <a:gd name="connsiteY7" fmla="*/ 627811 h 1840302"/>
              <a:gd name="connsiteX8" fmla="*/ 48313 w 647380"/>
              <a:gd name="connsiteY8" fmla="*/ 1840302 h 1840302"/>
              <a:gd name="connsiteX0" fmla="*/ 43132 w 646992"/>
              <a:gd name="connsiteY0" fmla="*/ 0 h 1849887"/>
              <a:gd name="connsiteX1" fmla="*/ 162944 w 646992"/>
              <a:gd name="connsiteY1" fmla="*/ 62302 h 1849887"/>
              <a:gd name="connsiteX2" fmla="*/ 177321 w 646992"/>
              <a:gd name="connsiteY2" fmla="*/ 230038 h 1849887"/>
              <a:gd name="connsiteX3" fmla="*/ 646982 w 646992"/>
              <a:gd name="connsiteY3" fmla="*/ 321094 h 1849887"/>
              <a:gd name="connsiteX4" fmla="*/ 191699 w 646992"/>
              <a:gd name="connsiteY4" fmla="*/ 316302 h 1849887"/>
              <a:gd name="connsiteX5" fmla="*/ 301925 w 646992"/>
              <a:gd name="connsiteY5" fmla="*/ 369019 h 1849887"/>
              <a:gd name="connsiteX6" fmla="*/ 28755 w 646992"/>
              <a:gd name="connsiteY6" fmla="*/ 392981 h 1849887"/>
              <a:gd name="connsiteX7" fmla="*/ 9585 w 646992"/>
              <a:gd name="connsiteY7" fmla="*/ 627811 h 1849887"/>
              <a:gd name="connsiteX8" fmla="*/ 0 w 646992"/>
              <a:gd name="connsiteY8" fmla="*/ 1849887 h 1849887"/>
              <a:gd name="connsiteX0" fmla="*/ 43132 w 646992"/>
              <a:gd name="connsiteY0" fmla="*/ 0 h 1849887"/>
              <a:gd name="connsiteX1" fmla="*/ 162944 w 646992"/>
              <a:gd name="connsiteY1" fmla="*/ 62302 h 1849887"/>
              <a:gd name="connsiteX2" fmla="*/ 177321 w 646992"/>
              <a:gd name="connsiteY2" fmla="*/ 230038 h 1849887"/>
              <a:gd name="connsiteX3" fmla="*/ 646982 w 646992"/>
              <a:gd name="connsiteY3" fmla="*/ 321094 h 1849887"/>
              <a:gd name="connsiteX4" fmla="*/ 191699 w 646992"/>
              <a:gd name="connsiteY4" fmla="*/ 316302 h 1849887"/>
              <a:gd name="connsiteX5" fmla="*/ 301925 w 646992"/>
              <a:gd name="connsiteY5" fmla="*/ 369019 h 1849887"/>
              <a:gd name="connsiteX6" fmla="*/ 52717 w 646992"/>
              <a:gd name="connsiteY6" fmla="*/ 488830 h 1849887"/>
              <a:gd name="connsiteX7" fmla="*/ 9585 w 646992"/>
              <a:gd name="connsiteY7" fmla="*/ 627811 h 1849887"/>
              <a:gd name="connsiteX8" fmla="*/ 0 w 646992"/>
              <a:gd name="connsiteY8" fmla="*/ 1849887 h 1849887"/>
              <a:gd name="connsiteX0" fmla="*/ 55096 w 658956"/>
              <a:gd name="connsiteY0" fmla="*/ 0 h 1849887"/>
              <a:gd name="connsiteX1" fmla="*/ 174908 w 658956"/>
              <a:gd name="connsiteY1" fmla="*/ 62302 h 1849887"/>
              <a:gd name="connsiteX2" fmla="*/ 189285 w 658956"/>
              <a:gd name="connsiteY2" fmla="*/ 230038 h 1849887"/>
              <a:gd name="connsiteX3" fmla="*/ 658946 w 658956"/>
              <a:gd name="connsiteY3" fmla="*/ 321094 h 1849887"/>
              <a:gd name="connsiteX4" fmla="*/ 203663 w 658956"/>
              <a:gd name="connsiteY4" fmla="*/ 316302 h 1849887"/>
              <a:gd name="connsiteX5" fmla="*/ 313889 w 658956"/>
              <a:gd name="connsiteY5" fmla="*/ 369019 h 1849887"/>
              <a:gd name="connsiteX6" fmla="*/ 64681 w 658956"/>
              <a:gd name="connsiteY6" fmla="*/ 488830 h 1849887"/>
              <a:gd name="connsiteX7" fmla="*/ 2379 w 658956"/>
              <a:gd name="connsiteY7" fmla="*/ 1030377 h 1849887"/>
              <a:gd name="connsiteX8" fmla="*/ 11964 w 658956"/>
              <a:gd name="connsiteY8" fmla="*/ 1849887 h 1849887"/>
              <a:gd name="connsiteX0" fmla="*/ 44038 w 647898"/>
              <a:gd name="connsiteY0" fmla="*/ 0 h 1849887"/>
              <a:gd name="connsiteX1" fmla="*/ 163850 w 647898"/>
              <a:gd name="connsiteY1" fmla="*/ 62302 h 1849887"/>
              <a:gd name="connsiteX2" fmla="*/ 178227 w 647898"/>
              <a:gd name="connsiteY2" fmla="*/ 230038 h 1849887"/>
              <a:gd name="connsiteX3" fmla="*/ 647888 w 647898"/>
              <a:gd name="connsiteY3" fmla="*/ 321094 h 1849887"/>
              <a:gd name="connsiteX4" fmla="*/ 192605 w 647898"/>
              <a:gd name="connsiteY4" fmla="*/ 316302 h 1849887"/>
              <a:gd name="connsiteX5" fmla="*/ 302831 w 647898"/>
              <a:gd name="connsiteY5" fmla="*/ 369019 h 1849887"/>
              <a:gd name="connsiteX6" fmla="*/ 53623 w 647898"/>
              <a:gd name="connsiteY6" fmla="*/ 488830 h 1849887"/>
              <a:gd name="connsiteX7" fmla="*/ 5698 w 647898"/>
              <a:gd name="connsiteY7" fmla="*/ 1063924 h 1849887"/>
              <a:gd name="connsiteX8" fmla="*/ 906 w 647898"/>
              <a:gd name="connsiteY8" fmla="*/ 1849887 h 1849887"/>
              <a:gd name="connsiteX0" fmla="*/ 56485 w 660345"/>
              <a:gd name="connsiteY0" fmla="*/ 0 h 1849887"/>
              <a:gd name="connsiteX1" fmla="*/ 176297 w 660345"/>
              <a:gd name="connsiteY1" fmla="*/ 62302 h 1849887"/>
              <a:gd name="connsiteX2" fmla="*/ 190674 w 660345"/>
              <a:gd name="connsiteY2" fmla="*/ 230038 h 1849887"/>
              <a:gd name="connsiteX3" fmla="*/ 660335 w 660345"/>
              <a:gd name="connsiteY3" fmla="*/ 321094 h 1849887"/>
              <a:gd name="connsiteX4" fmla="*/ 205052 w 660345"/>
              <a:gd name="connsiteY4" fmla="*/ 316302 h 1849887"/>
              <a:gd name="connsiteX5" fmla="*/ 315278 w 660345"/>
              <a:gd name="connsiteY5" fmla="*/ 369019 h 1849887"/>
              <a:gd name="connsiteX6" fmla="*/ 22938 w 660345"/>
              <a:gd name="connsiteY6" fmla="*/ 805132 h 1849887"/>
              <a:gd name="connsiteX7" fmla="*/ 18145 w 660345"/>
              <a:gd name="connsiteY7" fmla="*/ 1063924 h 1849887"/>
              <a:gd name="connsiteX8" fmla="*/ 13353 w 660345"/>
              <a:gd name="connsiteY8" fmla="*/ 1849887 h 1849887"/>
              <a:gd name="connsiteX0" fmla="*/ 43172 w 647032"/>
              <a:gd name="connsiteY0" fmla="*/ 0 h 1849887"/>
              <a:gd name="connsiteX1" fmla="*/ 162984 w 647032"/>
              <a:gd name="connsiteY1" fmla="*/ 62302 h 1849887"/>
              <a:gd name="connsiteX2" fmla="*/ 177361 w 647032"/>
              <a:gd name="connsiteY2" fmla="*/ 230038 h 1849887"/>
              <a:gd name="connsiteX3" fmla="*/ 647022 w 647032"/>
              <a:gd name="connsiteY3" fmla="*/ 321094 h 1849887"/>
              <a:gd name="connsiteX4" fmla="*/ 191739 w 647032"/>
              <a:gd name="connsiteY4" fmla="*/ 316302 h 1849887"/>
              <a:gd name="connsiteX5" fmla="*/ 301965 w 647032"/>
              <a:gd name="connsiteY5" fmla="*/ 369019 h 1849887"/>
              <a:gd name="connsiteX6" fmla="*/ 33587 w 647032"/>
              <a:gd name="connsiteY6" fmla="*/ 805132 h 1849887"/>
              <a:gd name="connsiteX7" fmla="*/ 4832 w 647032"/>
              <a:gd name="connsiteY7" fmla="*/ 1063924 h 1849887"/>
              <a:gd name="connsiteX8" fmla="*/ 40 w 647032"/>
              <a:gd name="connsiteY8" fmla="*/ 1849887 h 1849887"/>
              <a:gd name="connsiteX0" fmla="*/ 43172 w 647033"/>
              <a:gd name="connsiteY0" fmla="*/ 0 h 1849887"/>
              <a:gd name="connsiteX1" fmla="*/ 162984 w 647033"/>
              <a:gd name="connsiteY1" fmla="*/ 62302 h 1849887"/>
              <a:gd name="connsiteX2" fmla="*/ 177361 w 647033"/>
              <a:gd name="connsiteY2" fmla="*/ 230038 h 1849887"/>
              <a:gd name="connsiteX3" fmla="*/ 647022 w 647033"/>
              <a:gd name="connsiteY3" fmla="*/ 321094 h 1849887"/>
              <a:gd name="connsiteX4" fmla="*/ 191739 w 647033"/>
              <a:gd name="connsiteY4" fmla="*/ 316302 h 1849887"/>
              <a:gd name="connsiteX5" fmla="*/ 206116 w 647033"/>
              <a:gd name="connsiteY5" fmla="*/ 642189 h 1849887"/>
              <a:gd name="connsiteX6" fmla="*/ 33587 w 647033"/>
              <a:gd name="connsiteY6" fmla="*/ 805132 h 1849887"/>
              <a:gd name="connsiteX7" fmla="*/ 4832 w 647033"/>
              <a:gd name="connsiteY7" fmla="*/ 1063924 h 1849887"/>
              <a:gd name="connsiteX8" fmla="*/ 40 w 647033"/>
              <a:gd name="connsiteY8" fmla="*/ 1849887 h 1849887"/>
              <a:gd name="connsiteX0" fmla="*/ 43172 w 647026"/>
              <a:gd name="connsiteY0" fmla="*/ 0 h 1849887"/>
              <a:gd name="connsiteX1" fmla="*/ 162984 w 647026"/>
              <a:gd name="connsiteY1" fmla="*/ 62302 h 1849887"/>
              <a:gd name="connsiteX2" fmla="*/ 177361 w 647026"/>
              <a:gd name="connsiteY2" fmla="*/ 230038 h 1849887"/>
              <a:gd name="connsiteX3" fmla="*/ 647022 w 647026"/>
              <a:gd name="connsiteY3" fmla="*/ 321094 h 1849887"/>
              <a:gd name="connsiteX4" fmla="*/ 167776 w 647026"/>
              <a:gd name="connsiteY4" fmla="*/ 570302 h 1849887"/>
              <a:gd name="connsiteX5" fmla="*/ 206116 w 647026"/>
              <a:gd name="connsiteY5" fmla="*/ 642189 h 1849887"/>
              <a:gd name="connsiteX6" fmla="*/ 33587 w 647026"/>
              <a:gd name="connsiteY6" fmla="*/ 805132 h 1849887"/>
              <a:gd name="connsiteX7" fmla="*/ 4832 w 647026"/>
              <a:gd name="connsiteY7" fmla="*/ 1063924 h 1849887"/>
              <a:gd name="connsiteX8" fmla="*/ 40 w 647026"/>
              <a:gd name="connsiteY8" fmla="*/ 1849887 h 1849887"/>
              <a:gd name="connsiteX0" fmla="*/ 43172 w 532009"/>
              <a:gd name="connsiteY0" fmla="*/ 0 h 1849887"/>
              <a:gd name="connsiteX1" fmla="*/ 162984 w 532009"/>
              <a:gd name="connsiteY1" fmla="*/ 62302 h 1849887"/>
              <a:gd name="connsiteX2" fmla="*/ 177361 w 532009"/>
              <a:gd name="connsiteY2" fmla="*/ 230038 h 1849887"/>
              <a:gd name="connsiteX3" fmla="*/ 532003 w 532009"/>
              <a:gd name="connsiteY3" fmla="*/ 479245 h 1849887"/>
              <a:gd name="connsiteX4" fmla="*/ 167776 w 532009"/>
              <a:gd name="connsiteY4" fmla="*/ 570302 h 1849887"/>
              <a:gd name="connsiteX5" fmla="*/ 206116 w 532009"/>
              <a:gd name="connsiteY5" fmla="*/ 642189 h 1849887"/>
              <a:gd name="connsiteX6" fmla="*/ 33587 w 532009"/>
              <a:gd name="connsiteY6" fmla="*/ 805132 h 1849887"/>
              <a:gd name="connsiteX7" fmla="*/ 4832 w 532009"/>
              <a:gd name="connsiteY7" fmla="*/ 1063924 h 1849887"/>
              <a:gd name="connsiteX8" fmla="*/ 40 w 532009"/>
              <a:gd name="connsiteY8" fmla="*/ 1849887 h 1849887"/>
              <a:gd name="connsiteX0" fmla="*/ 43172 w 532004"/>
              <a:gd name="connsiteY0" fmla="*/ 0 h 1849887"/>
              <a:gd name="connsiteX1" fmla="*/ 162984 w 532004"/>
              <a:gd name="connsiteY1" fmla="*/ 62302 h 1849887"/>
              <a:gd name="connsiteX2" fmla="*/ 172568 w 532004"/>
              <a:gd name="connsiteY2" fmla="*/ 397774 h 1849887"/>
              <a:gd name="connsiteX3" fmla="*/ 532003 w 532004"/>
              <a:gd name="connsiteY3" fmla="*/ 479245 h 1849887"/>
              <a:gd name="connsiteX4" fmla="*/ 167776 w 532004"/>
              <a:gd name="connsiteY4" fmla="*/ 570302 h 1849887"/>
              <a:gd name="connsiteX5" fmla="*/ 206116 w 532004"/>
              <a:gd name="connsiteY5" fmla="*/ 642189 h 1849887"/>
              <a:gd name="connsiteX6" fmla="*/ 33587 w 532004"/>
              <a:gd name="connsiteY6" fmla="*/ 805132 h 1849887"/>
              <a:gd name="connsiteX7" fmla="*/ 4832 w 532004"/>
              <a:gd name="connsiteY7" fmla="*/ 1063924 h 1849887"/>
              <a:gd name="connsiteX8" fmla="*/ 40 w 532004"/>
              <a:gd name="connsiteY8" fmla="*/ 1849887 h 1849887"/>
              <a:gd name="connsiteX0" fmla="*/ 0 w 570304"/>
              <a:gd name="connsiteY0" fmla="*/ 0 h 1854679"/>
              <a:gd name="connsiteX1" fmla="*/ 201284 w 570304"/>
              <a:gd name="connsiteY1" fmla="*/ 67094 h 1854679"/>
              <a:gd name="connsiteX2" fmla="*/ 210868 w 570304"/>
              <a:gd name="connsiteY2" fmla="*/ 402566 h 1854679"/>
              <a:gd name="connsiteX3" fmla="*/ 570303 w 570304"/>
              <a:gd name="connsiteY3" fmla="*/ 484037 h 1854679"/>
              <a:gd name="connsiteX4" fmla="*/ 206076 w 570304"/>
              <a:gd name="connsiteY4" fmla="*/ 575094 h 1854679"/>
              <a:gd name="connsiteX5" fmla="*/ 244416 w 570304"/>
              <a:gd name="connsiteY5" fmla="*/ 646981 h 1854679"/>
              <a:gd name="connsiteX6" fmla="*/ 71887 w 570304"/>
              <a:gd name="connsiteY6" fmla="*/ 809924 h 1854679"/>
              <a:gd name="connsiteX7" fmla="*/ 43132 w 570304"/>
              <a:gd name="connsiteY7" fmla="*/ 1068716 h 1854679"/>
              <a:gd name="connsiteX8" fmla="*/ 38340 w 570304"/>
              <a:gd name="connsiteY8" fmla="*/ 1854679 h 1854679"/>
              <a:gd name="connsiteX0" fmla="*/ 0 w 551134"/>
              <a:gd name="connsiteY0" fmla="*/ 0 h 1849887"/>
              <a:gd name="connsiteX1" fmla="*/ 182114 w 551134"/>
              <a:gd name="connsiteY1" fmla="*/ 62302 h 1849887"/>
              <a:gd name="connsiteX2" fmla="*/ 191698 w 551134"/>
              <a:gd name="connsiteY2" fmla="*/ 397774 h 1849887"/>
              <a:gd name="connsiteX3" fmla="*/ 551133 w 551134"/>
              <a:gd name="connsiteY3" fmla="*/ 479245 h 1849887"/>
              <a:gd name="connsiteX4" fmla="*/ 186906 w 551134"/>
              <a:gd name="connsiteY4" fmla="*/ 570302 h 1849887"/>
              <a:gd name="connsiteX5" fmla="*/ 225246 w 551134"/>
              <a:gd name="connsiteY5" fmla="*/ 642189 h 1849887"/>
              <a:gd name="connsiteX6" fmla="*/ 52717 w 551134"/>
              <a:gd name="connsiteY6" fmla="*/ 805132 h 1849887"/>
              <a:gd name="connsiteX7" fmla="*/ 23962 w 551134"/>
              <a:gd name="connsiteY7" fmla="*/ 1063924 h 1849887"/>
              <a:gd name="connsiteX8" fmla="*/ 19170 w 551134"/>
              <a:gd name="connsiteY8" fmla="*/ 1849887 h 1849887"/>
              <a:gd name="connsiteX0" fmla="*/ 40 w 532004"/>
              <a:gd name="connsiteY0" fmla="*/ 0 h 1840302"/>
              <a:gd name="connsiteX1" fmla="*/ 162984 w 532004"/>
              <a:gd name="connsiteY1" fmla="*/ 52717 h 1840302"/>
              <a:gd name="connsiteX2" fmla="*/ 172568 w 532004"/>
              <a:gd name="connsiteY2" fmla="*/ 388189 h 1840302"/>
              <a:gd name="connsiteX3" fmla="*/ 532003 w 532004"/>
              <a:gd name="connsiteY3" fmla="*/ 469660 h 1840302"/>
              <a:gd name="connsiteX4" fmla="*/ 167776 w 532004"/>
              <a:gd name="connsiteY4" fmla="*/ 560717 h 1840302"/>
              <a:gd name="connsiteX5" fmla="*/ 206116 w 532004"/>
              <a:gd name="connsiteY5" fmla="*/ 632604 h 1840302"/>
              <a:gd name="connsiteX6" fmla="*/ 33587 w 532004"/>
              <a:gd name="connsiteY6" fmla="*/ 795547 h 1840302"/>
              <a:gd name="connsiteX7" fmla="*/ 4832 w 532004"/>
              <a:gd name="connsiteY7" fmla="*/ 1054339 h 1840302"/>
              <a:gd name="connsiteX8" fmla="*/ 40 w 532004"/>
              <a:gd name="connsiteY8" fmla="*/ 1840302 h 1840302"/>
              <a:gd name="connsiteX0" fmla="*/ 40 w 532004"/>
              <a:gd name="connsiteY0" fmla="*/ 0 h 1840302"/>
              <a:gd name="connsiteX1" fmla="*/ 100682 w 532004"/>
              <a:gd name="connsiteY1" fmla="*/ 84489 h 1840302"/>
              <a:gd name="connsiteX2" fmla="*/ 172568 w 532004"/>
              <a:gd name="connsiteY2" fmla="*/ 388189 h 1840302"/>
              <a:gd name="connsiteX3" fmla="*/ 532003 w 532004"/>
              <a:gd name="connsiteY3" fmla="*/ 469660 h 1840302"/>
              <a:gd name="connsiteX4" fmla="*/ 167776 w 532004"/>
              <a:gd name="connsiteY4" fmla="*/ 560717 h 1840302"/>
              <a:gd name="connsiteX5" fmla="*/ 206116 w 532004"/>
              <a:gd name="connsiteY5" fmla="*/ 632604 h 1840302"/>
              <a:gd name="connsiteX6" fmla="*/ 33587 w 532004"/>
              <a:gd name="connsiteY6" fmla="*/ 795547 h 1840302"/>
              <a:gd name="connsiteX7" fmla="*/ 4832 w 532004"/>
              <a:gd name="connsiteY7" fmla="*/ 1054339 h 1840302"/>
              <a:gd name="connsiteX8" fmla="*/ 40 w 532004"/>
              <a:gd name="connsiteY8" fmla="*/ 1840302 h 1840302"/>
              <a:gd name="connsiteX0" fmla="*/ 40 w 532098"/>
              <a:gd name="connsiteY0" fmla="*/ 0 h 1840302"/>
              <a:gd name="connsiteX1" fmla="*/ 100682 w 532098"/>
              <a:gd name="connsiteY1" fmla="*/ 84489 h 1840302"/>
              <a:gd name="connsiteX2" fmla="*/ 129436 w 532098"/>
              <a:gd name="connsiteY2" fmla="*/ 392728 h 1840302"/>
              <a:gd name="connsiteX3" fmla="*/ 532003 w 532098"/>
              <a:gd name="connsiteY3" fmla="*/ 469660 h 1840302"/>
              <a:gd name="connsiteX4" fmla="*/ 167776 w 532098"/>
              <a:gd name="connsiteY4" fmla="*/ 560717 h 1840302"/>
              <a:gd name="connsiteX5" fmla="*/ 206116 w 532098"/>
              <a:gd name="connsiteY5" fmla="*/ 632604 h 1840302"/>
              <a:gd name="connsiteX6" fmla="*/ 33587 w 532098"/>
              <a:gd name="connsiteY6" fmla="*/ 795547 h 1840302"/>
              <a:gd name="connsiteX7" fmla="*/ 4832 w 532098"/>
              <a:gd name="connsiteY7" fmla="*/ 1054339 h 1840302"/>
              <a:gd name="connsiteX8" fmla="*/ 40 w 532098"/>
              <a:gd name="connsiteY8" fmla="*/ 1840302 h 1840302"/>
              <a:gd name="connsiteX0" fmla="*/ 40 w 532418"/>
              <a:gd name="connsiteY0" fmla="*/ 0 h 1840302"/>
              <a:gd name="connsiteX1" fmla="*/ 100682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054339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054339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386882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1149316 h 1840302"/>
              <a:gd name="connsiteX7" fmla="*/ 4832 w 532418"/>
              <a:gd name="connsiteY7" fmla="*/ 1386882 h 1840302"/>
              <a:gd name="connsiteX8" fmla="*/ 40 w 532418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469660 h 1840302"/>
              <a:gd name="connsiteX4" fmla="*/ 167776 w 532424"/>
              <a:gd name="connsiteY4" fmla="*/ 560717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469660 h 1840302"/>
              <a:gd name="connsiteX4" fmla="*/ 167776 w 532424"/>
              <a:gd name="connsiteY4" fmla="*/ 879108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731449 h 1840302"/>
              <a:gd name="connsiteX4" fmla="*/ 167776 w 532424"/>
              <a:gd name="connsiteY4" fmla="*/ 879108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130"/>
              <a:gd name="connsiteY0" fmla="*/ 0 h 1840302"/>
              <a:gd name="connsiteX1" fmla="*/ 47965 w 532130"/>
              <a:gd name="connsiteY1" fmla="*/ 84489 h 1840302"/>
              <a:gd name="connsiteX2" fmla="*/ 123657 w 532130"/>
              <a:gd name="connsiteY2" fmla="*/ 640367 h 1840302"/>
              <a:gd name="connsiteX3" fmla="*/ 532003 w 532130"/>
              <a:gd name="connsiteY3" fmla="*/ 731449 h 1840302"/>
              <a:gd name="connsiteX4" fmla="*/ 167776 w 532130"/>
              <a:gd name="connsiteY4" fmla="*/ 879108 h 1840302"/>
              <a:gd name="connsiteX5" fmla="*/ 176234 w 532130"/>
              <a:gd name="connsiteY5" fmla="*/ 986373 h 1840302"/>
              <a:gd name="connsiteX6" fmla="*/ 33587 w 532130"/>
              <a:gd name="connsiteY6" fmla="*/ 1149316 h 1840302"/>
              <a:gd name="connsiteX7" fmla="*/ 4832 w 532130"/>
              <a:gd name="connsiteY7" fmla="*/ 1386882 h 1840302"/>
              <a:gd name="connsiteX8" fmla="*/ 40 w 532130"/>
              <a:gd name="connsiteY8" fmla="*/ 1840302 h 1840302"/>
              <a:gd name="connsiteX0" fmla="*/ 40 w 517194"/>
              <a:gd name="connsiteY0" fmla="*/ 0 h 1840302"/>
              <a:gd name="connsiteX1" fmla="*/ 47965 w 517194"/>
              <a:gd name="connsiteY1" fmla="*/ 84489 h 1840302"/>
              <a:gd name="connsiteX2" fmla="*/ 123657 w 517194"/>
              <a:gd name="connsiteY2" fmla="*/ 640367 h 1840302"/>
              <a:gd name="connsiteX3" fmla="*/ 517062 w 517194"/>
              <a:gd name="connsiteY3" fmla="*/ 795127 h 1840302"/>
              <a:gd name="connsiteX4" fmla="*/ 167776 w 517194"/>
              <a:gd name="connsiteY4" fmla="*/ 879108 h 1840302"/>
              <a:gd name="connsiteX5" fmla="*/ 176234 w 517194"/>
              <a:gd name="connsiteY5" fmla="*/ 986373 h 1840302"/>
              <a:gd name="connsiteX6" fmla="*/ 33587 w 517194"/>
              <a:gd name="connsiteY6" fmla="*/ 1149316 h 1840302"/>
              <a:gd name="connsiteX7" fmla="*/ 4832 w 517194"/>
              <a:gd name="connsiteY7" fmla="*/ 1386882 h 1840302"/>
              <a:gd name="connsiteX8" fmla="*/ 40 w 517194"/>
              <a:gd name="connsiteY8" fmla="*/ 1840302 h 1840302"/>
              <a:gd name="connsiteX0" fmla="*/ 40 w 517358"/>
              <a:gd name="connsiteY0" fmla="*/ 0 h 1840302"/>
              <a:gd name="connsiteX1" fmla="*/ 47965 w 517358"/>
              <a:gd name="connsiteY1" fmla="*/ 84489 h 1840302"/>
              <a:gd name="connsiteX2" fmla="*/ 101245 w 517358"/>
              <a:gd name="connsiteY2" fmla="*/ 640368 h 1840302"/>
              <a:gd name="connsiteX3" fmla="*/ 517062 w 517358"/>
              <a:gd name="connsiteY3" fmla="*/ 795127 h 1840302"/>
              <a:gd name="connsiteX4" fmla="*/ 167776 w 517358"/>
              <a:gd name="connsiteY4" fmla="*/ 879108 h 1840302"/>
              <a:gd name="connsiteX5" fmla="*/ 176234 w 517358"/>
              <a:gd name="connsiteY5" fmla="*/ 986373 h 1840302"/>
              <a:gd name="connsiteX6" fmla="*/ 33587 w 517358"/>
              <a:gd name="connsiteY6" fmla="*/ 1149316 h 1840302"/>
              <a:gd name="connsiteX7" fmla="*/ 4832 w 517358"/>
              <a:gd name="connsiteY7" fmla="*/ 1386882 h 1840302"/>
              <a:gd name="connsiteX8" fmla="*/ 40 w 517358"/>
              <a:gd name="connsiteY8" fmla="*/ 1840302 h 1840302"/>
              <a:gd name="connsiteX0" fmla="*/ 40 w 517457"/>
              <a:gd name="connsiteY0" fmla="*/ 0 h 1840302"/>
              <a:gd name="connsiteX1" fmla="*/ 47965 w 517457"/>
              <a:gd name="connsiteY1" fmla="*/ 84489 h 1840302"/>
              <a:gd name="connsiteX2" fmla="*/ 233050 w 517457"/>
              <a:gd name="connsiteY2" fmla="*/ 601359 h 1840302"/>
              <a:gd name="connsiteX3" fmla="*/ 517062 w 517457"/>
              <a:gd name="connsiteY3" fmla="*/ 795127 h 1840302"/>
              <a:gd name="connsiteX4" fmla="*/ 167776 w 517457"/>
              <a:gd name="connsiteY4" fmla="*/ 879108 h 1840302"/>
              <a:gd name="connsiteX5" fmla="*/ 176234 w 517457"/>
              <a:gd name="connsiteY5" fmla="*/ 986373 h 1840302"/>
              <a:gd name="connsiteX6" fmla="*/ 33587 w 517457"/>
              <a:gd name="connsiteY6" fmla="*/ 1149316 h 1840302"/>
              <a:gd name="connsiteX7" fmla="*/ 4832 w 517457"/>
              <a:gd name="connsiteY7" fmla="*/ 1386882 h 1840302"/>
              <a:gd name="connsiteX8" fmla="*/ 40 w 517457"/>
              <a:gd name="connsiteY8" fmla="*/ 1840302 h 1840302"/>
              <a:gd name="connsiteX0" fmla="*/ 40 w 838517"/>
              <a:gd name="connsiteY0" fmla="*/ 0 h 1840302"/>
              <a:gd name="connsiteX1" fmla="*/ 47965 w 838517"/>
              <a:gd name="connsiteY1" fmla="*/ 84489 h 1840302"/>
              <a:gd name="connsiteX2" fmla="*/ 233050 w 838517"/>
              <a:gd name="connsiteY2" fmla="*/ 601359 h 1840302"/>
              <a:gd name="connsiteX3" fmla="*/ 838337 w 838517"/>
              <a:gd name="connsiteY3" fmla="*/ 787325 h 1840302"/>
              <a:gd name="connsiteX4" fmla="*/ 167776 w 838517"/>
              <a:gd name="connsiteY4" fmla="*/ 879108 h 1840302"/>
              <a:gd name="connsiteX5" fmla="*/ 176234 w 838517"/>
              <a:gd name="connsiteY5" fmla="*/ 986373 h 1840302"/>
              <a:gd name="connsiteX6" fmla="*/ 33587 w 838517"/>
              <a:gd name="connsiteY6" fmla="*/ 1149316 h 1840302"/>
              <a:gd name="connsiteX7" fmla="*/ 4832 w 838517"/>
              <a:gd name="connsiteY7" fmla="*/ 1386882 h 1840302"/>
              <a:gd name="connsiteX8" fmla="*/ 40 w 838517"/>
              <a:gd name="connsiteY8" fmla="*/ 1840302 h 1840302"/>
              <a:gd name="connsiteX0" fmla="*/ 40 w 838517"/>
              <a:gd name="connsiteY0" fmla="*/ 0 h 1840302"/>
              <a:gd name="connsiteX1" fmla="*/ 47965 w 838517"/>
              <a:gd name="connsiteY1" fmla="*/ 84489 h 1840302"/>
              <a:gd name="connsiteX2" fmla="*/ 233050 w 838517"/>
              <a:gd name="connsiteY2" fmla="*/ 601359 h 1840302"/>
              <a:gd name="connsiteX3" fmla="*/ 838337 w 838517"/>
              <a:gd name="connsiteY3" fmla="*/ 787325 h 1840302"/>
              <a:gd name="connsiteX4" fmla="*/ 167776 w 838517"/>
              <a:gd name="connsiteY4" fmla="*/ 879108 h 1840302"/>
              <a:gd name="connsiteX5" fmla="*/ 242137 w 838517"/>
              <a:gd name="connsiteY5" fmla="*/ 1119008 h 1840302"/>
              <a:gd name="connsiteX6" fmla="*/ 33587 w 838517"/>
              <a:gd name="connsiteY6" fmla="*/ 1149316 h 1840302"/>
              <a:gd name="connsiteX7" fmla="*/ 4832 w 838517"/>
              <a:gd name="connsiteY7" fmla="*/ 1386882 h 1840302"/>
              <a:gd name="connsiteX8" fmla="*/ 40 w 838517"/>
              <a:gd name="connsiteY8" fmla="*/ 1840302 h 1840302"/>
              <a:gd name="connsiteX0" fmla="*/ 40 w 838658"/>
              <a:gd name="connsiteY0" fmla="*/ 0 h 1840302"/>
              <a:gd name="connsiteX1" fmla="*/ 47965 w 838658"/>
              <a:gd name="connsiteY1" fmla="*/ 84489 h 1840302"/>
              <a:gd name="connsiteX2" fmla="*/ 233050 w 838658"/>
              <a:gd name="connsiteY2" fmla="*/ 601359 h 1840302"/>
              <a:gd name="connsiteX3" fmla="*/ 838337 w 838658"/>
              <a:gd name="connsiteY3" fmla="*/ 787325 h 1840302"/>
              <a:gd name="connsiteX4" fmla="*/ 316057 w 838658"/>
              <a:gd name="connsiteY4" fmla="*/ 902514 h 1840302"/>
              <a:gd name="connsiteX5" fmla="*/ 242137 w 838658"/>
              <a:gd name="connsiteY5" fmla="*/ 1119008 h 1840302"/>
              <a:gd name="connsiteX6" fmla="*/ 33587 w 838658"/>
              <a:gd name="connsiteY6" fmla="*/ 1149316 h 1840302"/>
              <a:gd name="connsiteX7" fmla="*/ 4832 w 838658"/>
              <a:gd name="connsiteY7" fmla="*/ 1386882 h 1840302"/>
              <a:gd name="connsiteX8" fmla="*/ 40 w 838658"/>
              <a:gd name="connsiteY8" fmla="*/ 1840302 h 1840302"/>
              <a:gd name="connsiteX0" fmla="*/ 40 w 838658"/>
              <a:gd name="connsiteY0" fmla="*/ 0 h 1840302"/>
              <a:gd name="connsiteX1" fmla="*/ 47965 w 838658"/>
              <a:gd name="connsiteY1" fmla="*/ 84489 h 1840302"/>
              <a:gd name="connsiteX2" fmla="*/ 233050 w 838658"/>
              <a:gd name="connsiteY2" fmla="*/ 601359 h 1840302"/>
              <a:gd name="connsiteX3" fmla="*/ 838337 w 838658"/>
              <a:gd name="connsiteY3" fmla="*/ 787325 h 1840302"/>
              <a:gd name="connsiteX4" fmla="*/ 316057 w 838658"/>
              <a:gd name="connsiteY4" fmla="*/ 902514 h 1840302"/>
              <a:gd name="connsiteX5" fmla="*/ 242137 w 838658"/>
              <a:gd name="connsiteY5" fmla="*/ 1119008 h 1840302"/>
              <a:gd name="connsiteX6" fmla="*/ 25349 w 838658"/>
              <a:gd name="connsiteY6" fmla="*/ 1227337 h 1840302"/>
              <a:gd name="connsiteX7" fmla="*/ 4832 w 838658"/>
              <a:gd name="connsiteY7" fmla="*/ 1386882 h 1840302"/>
              <a:gd name="connsiteX8" fmla="*/ 40 w 83865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25309 w 838618"/>
              <a:gd name="connsiteY6" fmla="*/ 1227337 h 1840302"/>
              <a:gd name="connsiteX7" fmla="*/ 21268 w 838618"/>
              <a:gd name="connsiteY7" fmla="*/ 1464903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41785 w 838618"/>
              <a:gd name="connsiteY6" fmla="*/ 1258545 h 1840302"/>
              <a:gd name="connsiteX7" fmla="*/ 21268 w 838618"/>
              <a:gd name="connsiteY7" fmla="*/ 1464903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41785 w 838618"/>
              <a:gd name="connsiteY6" fmla="*/ 1258545 h 1840302"/>
              <a:gd name="connsiteX7" fmla="*/ 95409 w 838618"/>
              <a:gd name="connsiteY7" fmla="*/ 1472706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95409 w 838618"/>
              <a:gd name="connsiteY7" fmla="*/ 1472706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54220 w 838618"/>
              <a:gd name="connsiteY7" fmla="*/ 1519518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105590 w 838618"/>
              <a:gd name="connsiteY1" fmla="*/ 185916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54220 w 838618"/>
              <a:gd name="connsiteY7" fmla="*/ 1519518 h 1840302"/>
              <a:gd name="connsiteX8" fmla="*/ 0 w 838618"/>
              <a:gd name="connsiteY8" fmla="*/ 1840302 h 1840302"/>
              <a:gd name="connsiteX0" fmla="*/ 0 w 838310"/>
              <a:gd name="connsiteY0" fmla="*/ 0 h 1840302"/>
              <a:gd name="connsiteX1" fmla="*/ 105590 w 838310"/>
              <a:gd name="connsiteY1" fmla="*/ 185916 h 1840302"/>
              <a:gd name="connsiteX2" fmla="*/ 331864 w 838310"/>
              <a:gd name="connsiteY2" fmla="*/ 585756 h 1840302"/>
              <a:gd name="connsiteX3" fmla="*/ 838297 w 838310"/>
              <a:gd name="connsiteY3" fmla="*/ 787325 h 1840302"/>
              <a:gd name="connsiteX4" fmla="*/ 316017 w 838310"/>
              <a:gd name="connsiteY4" fmla="*/ 902514 h 1840302"/>
              <a:gd name="connsiteX5" fmla="*/ 242097 w 838310"/>
              <a:gd name="connsiteY5" fmla="*/ 1119008 h 1840302"/>
              <a:gd name="connsiteX6" fmla="*/ 82974 w 838310"/>
              <a:gd name="connsiteY6" fmla="*/ 1297555 h 1840302"/>
              <a:gd name="connsiteX7" fmla="*/ 54220 w 838310"/>
              <a:gd name="connsiteY7" fmla="*/ 1519518 h 1840302"/>
              <a:gd name="connsiteX8" fmla="*/ 0 w 838310"/>
              <a:gd name="connsiteY8" fmla="*/ 1840302 h 184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8310" h="1840302">
                <a:moveTo>
                  <a:pt x="0" y="0"/>
                </a:moveTo>
                <a:cubicBezTo>
                  <a:pt x="48723" y="11981"/>
                  <a:pt x="50279" y="88290"/>
                  <a:pt x="105590" y="185916"/>
                </a:cubicBezTo>
                <a:cubicBezTo>
                  <a:pt x="160901" y="283542"/>
                  <a:pt x="209746" y="485521"/>
                  <a:pt x="331864" y="585756"/>
                </a:cubicBezTo>
                <a:cubicBezTo>
                  <a:pt x="453982" y="685991"/>
                  <a:pt x="840938" y="734532"/>
                  <a:pt x="838297" y="787325"/>
                </a:cubicBezTo>
                <a:cubicBezTo>
                  <a:pt x="835656" y="840118"/>
                  <a:pt x="415384" y="847234"/>
                  <a:pt x="316017" y="902514"/>
                </a:cubicBezTo>
                <a:cubicBezTo>
                  <a:pt x="216650" y="957795"/>
                  <a:pt x="280938" y="1053168"/>
                  <a:pt x="242097" y="1119008"/>
                </a:cubicBezTo>
                <a:cubicBezTo>
                  <a:pt x="203257" y="1184848"/>
                  <a:pt x="114287" y="1230803"/>
                  <a:pt x="82974" y="1297555"/>
                </a:cubicBezTo>
                <a:cubicBezTo>
                  <a:pt x="51661" y="1364307"/>
                  <a:pt x="59811" y="1404354"/>
                  <a:pt x="54220" y="1519518"/>
                </a:cubicBezTo>
                <a:cubicBezTo>
                  <a:pt x="48629" y="1634682"/>
                  <a:pt x="0" y="1840302"/>
                  <a:pt x="0" y="18403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uadroTexto 27"/>
          <p:cNvSpPr txBox="1"/>
          <p:nvPr/>
        </p:nvSpPr>
        <p:spPr>
          <a:xfrm>
            <a:off x="399262" y="249289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A</a:t>
            </a:r>
            <a:r>
              <a:rPr lang="en-US" dirty="0"/>
              <a:t>Z</a:t>
            </a:r>
            <a:endParaRPr lang="en-US" dirty="0"/>
          </a:p>
        </p:txBody>
      </p:sp>
      <p:sp>
        <p:nvSpPr>
          <p:cNvPr id="31" name="CuadroTexto 30"/>
          <p:cNvSpPr txBox="1"/>
          <p:nvPr/>
        </p:nvSpPr>
        <p:spPr>
          <a:xfrm>
            <a:off x="2618475" y="489899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A</a:t>
            </a:r>
            <a:r>
              <a:rPr lang="en-US" dirty="0" smtClean="0"/>
              <a:t>Z-1</a:t>
            </a:r>
            <a:endParaRPr lang="en-US" dirty="0"/>
          </a:p>
        </p:txBody>
      </p:sp>
      <p:cxnSp>
        <p:nvCxnSpPr>
          <p:cNvPr id="33" name="Conector recto de flecha 32"/>
          <p:cNvCxnSpPr/>
          <p:nvPr/>
        </p:nvCxnSpPr>
        <p:spPr>
          <a:xfrm>
            <a:off x="1160837" y="2492897"/>
            <a:ext cx="1383765" cy="5760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uadroTexto 36"/>
          <p:cNvSpPr txBox="1"/>
          <p:nvPr/>
        </p:nvSpPr>
        <p:spPr>
          <a:xfrm>
            <a:off x="1824125" y="2452105"/>
            <a:ext cx="4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2699792" y="3197502"/>
            <a:ext cx="1068792" cy="1716718"/>
            <a:chOff x="2699792" y="3197502"/>
            <a:chExt cx="1068792" cy="1716718"/>
          </a:xfrm>
        </p:grpSpPr>
        <p:cxnSp>
          <p:nvCxnSpPr>
            <p:cNvPr id="43" name="Conector recto de flecha 42"/>
            <p:cNvCxnSpPr/>
            <p:nvPr/>
          </p:nvCxnSpPr>
          <p:spPr>
            <a:xfrm>
              <a:off x="2699792" y="3197502"/>
              <a:ext cx="0" cy="118079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CuadroTexto 47"/>
            <p:cNvSpPr txBox="1"/>
            <p:nvPr/>
          </p:nvSpPr>
          <p:spPr>
            <a:xfrm>
              <a:off x="3478120" y="4118874"/>
              <a:ext cx="2904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g</a:t>
              </a:r>
              <a:endParaRPr lang="en-US" sz="2000" baseline="30000" dirty="0">
                <a:solidFill>
                  <a:srgbClr val="0000FF"/>
                </a:solidFill>
              </a:endParaRPr>
            </a:p>
          </p:txBody>
        </p:sp>
        <p:cxnSp>
          <p:nvCxnSpPr>
            <p:cNvPr id="34" name="Conector recto de flecha 42"/>
            <p:cNvCxnSpPr/>
            <p:nvPr/>
          </p:nvCxnSpPr>
          <p:spPr>
            <a:xfrm>
              <a:off x="2771800" y="3250061"/>
              <a:ext cx="0" cy="112823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2"/>
            <p:cNvCxnSpPr/>
            <p:nvPr/>
          </p:nvCxnSpPr>
          <p:spPr>
            <a:xfrm>
              <a:off x="2843808" y="3453989"/>
              <a:ext cx="0" cy="924302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de flecha 42"/>
            <p:cNvCxnSpPr/>
            <p:nvPr/>
          </p:nvCxnSpPr>
          <p:spPr>
            <a:xfrm>
              <a:off x="2987824" y="3250061"/>
              <a:ext cx="0" cy="90915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recto de flecha 42"/>
            <p:cNvCxnSpPr/>
            <p:nvPr/>
          </p:nvCxnSpPr>
          <p:spPr>
            <a:xfrm>
              <a:off x="3054753" y="3356992"/>
              <a:ext cx="0" cy="80467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de flecha 42"/>
            <p:cNvCxnSpPr/>
            <p:nvPr/>
          </p:nvCxnSpPr>
          <p:spPr>
            <a:xfrm>
              <a:off x="3131840" y="4159217"/>
              <a:ext cx="0" cy="755003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de flecha 42"/>
            <p:cNvCxnSpPr/>
            <p:nvPr/>
          </p:nvCxnSpPr>
          <p:spPr>
            <a:xfrm>
              <a:off x="3059832" y="4378291"/>
              <a:ext cx="0" cy="535929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Conector recto de flecha 32"/>
          <p:cNvCxnSpPr/>
          <p:nvPr/>
        </p:nvCxnSpPr>
        <p:spPr>
          <a:xfrm>
            <a:off x="1160837" y="2501061"/>
            <a:ext cx="1322931" cy="1877230"/>
          </a:xfrm>
          <a:prstGeom prst="straightConnector1">
            <a:avLst/>
          </a:prstGeom>
          <a:ln w="25400">
            <a:solidFill>
              <a:srgbClr val="00B05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de flecha 32"/>
          <p:cNvCxnSpPr/>
          <p:nvPr/>
        </p:nvCxnSpPr>
        <p:spPr>
          <a:xfrm>
            <a:off x="1160837" y="2501060"/>
            <a:ext cx="1329391" cy="1658157"/>
          </a:xfrm>
          <a:prstGeom prst="straightConnector1">
            <a:avLst/>
          </a:prstGeom>
          <a:ln w="25400">
            <a:solidFill>
              <a:srgbClr val="00B05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CuadroTexto 36"/>
          <p:cNvSpPr txBox="1"/>
          <p:nvPr/>
        </p:nvSpPr>
        <p:spPr>
          <a:xfrm rot="1386119">
            <a:off x="1444829" y="2759438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s-ES" sz="12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eal </a:t>
            </a:r>
            <a:r>
              <a:rPr lang="es-ES" sz="1200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feeding</a:t>
            </a:r>
            <a:endParaRPr lang="en-US" sz="1200" baseline="30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2" name="CuadroTexto 36"/>
          <p:cNvSpPr txBox="1"/>
          <p:nvPr/>
        </p:nvSpPr>
        <p:spPr>
          <a:xfrm rot="3245175">
            <a:off x="1097317" y="3389129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apparent</a:t>
            </a:r>
            <a:r>
              <a:rPr lang="es-ES" sz="1200" dirty="0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" sz="1200" dirty="0" err="1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feeding</a:t>
            </a:r>
            <a:endParaRPr lang="en-US" sz="1200" baseline="30000" dirty="0">
              <a:solidFill>
                <a:srgbClr val="00B05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4" name="Marcador de contenido 2"/>
          <p:cNvSpPr txBox="1">
            <a:spLocks/>
          </p:cNvSpPr>
          <p:nvPr/>
        </p:nvSpPr>
        <p:spPr>
          <a:xfrm>
            <a:off x="4860032" y="3212976"/>
            <a:ext cx="4031432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>
                <a:latin typeface="Arial"/>
                <a:cs typeface="Arial"/>
              </a:rPr>
              <a:t>Very fragmented feeding distr. </a:t>
            </a:r>
            <a:r>
              <a:rPr lang="es-ES" dirty="0">
                <a:latin typeface="Arial"/>
                <a:cs typeface="Arial"/>
              </a:rPr>
              <a:t>a</a:t>
            </a:r>
            <a:r>
              <a:rPr lang="en-US" dirty="0" err="1" smtClean="0">
                <a:latin typeface="Arial"/>
                <a:cs typeface="Arial"/>
              </a:rPr>
              <a:t>nd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Arial"/>
                <a:cs typeface="Arial"/>
              </a:rPr>
              <a:t>-</a:t>
            </a:r>
            <a:r>
              <a:rPr lang="en-US" dirty="0" err="1" smtClean="0">
                <a:latin typeface="Arial"/>
                <a:cs typeface="Arial"/>
              </a:rPr>
              <a:t>deexcitation</a:t>
            </a:r>
            <a:r>
              <a:rPr lang="en-US" dirty="0" smtClean="0">
                <a:latin typeface="Arial"/>
                <a:cs typeface="Arial"/>
              </a:rPr>
              <a:t> pattern.</a:t>
            </a:r>
          </a:p>
        </p:txBody>
      </p:sp>
      <p:sp>
        <p:nvSpPr>
          <p:cNvPr id="65" name="Marcador de contenido 2"/>
          <p:cNvSpPr txBox="1">
            <a:spLocks/>
          </p:cNvSpPr>
          <p:nvPr/>
        </p:nvSpPr>
        <p:spPr>
          <a:xfrm>
            <a:off x="4860032" y="4797152"/>
            <a:ext cx="4031432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err="1" smtClean="0">
                <a:latin typeface="Arial"/>
                <a:cs typeface="Arial"/>
              </a:rPr>
              <a:t>HPGe</a:t>
            </a:r>
            <a:r>
              <a:rPr lang="en-US" dirty="0" smtClean="0">
                <a:latin typeface="Arial"/>
                <a:cs typeface="Arial"/>
              </a:rPr>
              <a:t> arrays fail to detect systematically the upper part of the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Arial"/>
                <a:cs typeface="Arial"/>
              </a:rPr>
              <a:t>-cascade resulting in a wrong feeding and B(GT) distr.</a:t>
            </a:r>
          </a:p>
        </p:txBody>
      </p:sp>
      <p:sp>
        <p:nvSpPr>
          <p:cNvPr id="66" name="Marcador de contenido 2"/>
          <p:cNvSpPr>
            <a:spLocks noGrp="1"/>
          </p:cNvSpPr>
          <p:nvPr>
            <p:ph idx="1"/>
          </p:nvPr>
        </p:nvSpPr>
        <p:spPr>
          <a:xfrm>
            <a:off x="4860032" y="1600200"/>
            <a:ext cx="4031432" cy="1324744"/>
          </a:xfrm>
        </p:spPr>
        <p:txBody>
          <a:bodyPr>
            <a:normAutofit/>
          </a:bodyPr>
          <a:lstStyle/>
          <a:p>
            <a:pPr marL="190500" indent="-190500" algn="just">
              <a:buFont typeface="Arial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Medium mass and heavy nuclei: large level density at high energy.</a:t>
            </a:r>
          </a:p>
        </p:txBody>
      </p:sp>
      <p:sp>
        <p:nvSpPr>
          <p:cNvPr id="68" name="Títu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dirty="0" smtClean="0"/>
              <a:t>Beta decay measurements</a:t>
            </a:r>
            <a:endParaRPr lang="en-US" dirty="0"/>
          </a:p>
        </p:txBody>
      </p:sp>
      <p:sp>
        <p:nvSpPr>
          <p:cNvPr id="69" name="Can 68"/>
          <p:cNvSpPr/>
          <p:nvPr/>
        </p:nvSpPr>
        <p:spPr>
          <a:xfrm rot="5400000">
            <a:off x="719572" y="5661248"/>
            <a:ext cx="360040" cy="576064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Can 69"/>
          <p:cNvSpPr/>
          <p:nvPr/>
        </p:nvSpPr>
        <p:spPr>
          <a:xfrm rot="13808163">
            <a:off x="1583215" y="5407981"/>
            <a:ext cx="360040" cy="576064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Conector recto de flecha 42"/>
          <p:cNvCxnSpPr/>
          <p:nvPr/>
        </p:nvCxnSpPr>
        <p:spPr>
          <a:xfrm flipV="1">
            <a:off x="1403648" y="5661248"/>
            <a:ext cx="288032" cy="36004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de flecha 42"/>
          <p:cNvCxnSpPr/>
          <p:nvPr/>
        </p:nvCxnSpPr>
        <p:spPr>
          <a:xfrm flipH="1" flipV="1">
            <a:off x="827585" y="5949281"/>
            <a:ext cx="599178" cy="6952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de flecha 42"/>
          <p:cNvCxnSpPr/>
          <p:nvPr/>
        </p:nvCxnSpPr>
        <p:spPr>
          <a:xfrm>
            <a:off x="1691680" y="5696013"/>
            <a:ext cx="431142" cy="17878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CuadroTexto 27"/>
          <p:cNvSpPr txBox="1"/>
          <p:nvPr/>
        </p:nvSpPr>
        <p:spPr>
          <a:xfrm>
            <a:off x="577320" y="5508405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HPGe</a:t>
            </a:r>
            <a:endParaRPr lang="en-US" sz="1200" dirty="0"/>
          </a:p>
        </p:txBody>
      </p:sp>
      <p:sp>
        <p:nvSpPr>
          <p:cNvPr id="82" name="CuadroTexto 27"/>
          <p:cNvSpPr txBox="1"/>
          <p:nvPr/>
        </p:nvSpPr>
        <p:spPr>
          <a:xfrm rot="19149183">
            <a:off x="1276783" y="5337075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HPGe</a:t>
            </a:r>
            <a:endParaRPr lang="en-US" sz="1200" dirty="0"/>
          </a:p>
        </p:txBody>
      </p:sp>
      <p:sp>
        <p:nvSpPr>
          <p:cNvPr id="83" name="CuadroTexto 47"/>
          <p:cNvSpPr txBox="1"/>
          <p:nvPr/>
        </p:nvSpPr>
        <p:spPr>
          <a:xfrm>
            <a:off x="1403648" y="5797482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s-ES" sz="2000" baseline="-25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1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84" name="CuadroTexto 47"/>
          <p:cNvSpPr txBox="1"/>
          <p:nvPr/>
        </p:nvSpPr>
        <p:spPr>
          <a:xfrm>
            <a:off x="1043608" y="5877272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smtClean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s-ES" sz="2000" baseline="-25000">
                <a:solidFill>
                  <a:srgbClr val="0000FF"/>
                </a:solidFill>
                <a:latin typeface="Symbol" charset="2"/>
                <a:cs typeface="Symbol" charset="2"/>
              </a:rPr>
              <a:t>2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85" name="CuadroTexto 47"/>
          <p:cNvSpPr txBox="1"/>
          <p:nvPr/>
        </p:nvSpPr>
        <p:spPr>
          <a:xfrm>
            <a:off x="2036336" y="5517232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s-ES" sz="2000" baseline="-25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1</a:t>
            </a:r>
            <a:r>
              <a:rPr lang="es-ES" sz="2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’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86" name="Date Placeholder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5323-3A06-3442-A777-E230AE89CCD4}" type="datetime1">
              <a:rPr lang="es-ES_tradnl" smtClean="0"/>
              <a:t>25/4/19</a:t>
            </a:fld>
            <a:endParaRPr lang="es-ES"/>
          </a:p>
        </p:txBody>
      </p:sp>
      <p:sp>
        <p:nvSpPr>
          <p:cNvPr id="87" name="Footer Placeholder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E. Nácher</a:t>
            </a:r>
            <a:endParaRPr lang="es-ES"/>
          </a:p>
        </p:txBody>
      </p:sp>
      <p:sp>
        <p:nvSpPr>
          <p:cNvPr id="88" name="Slide Number Placeholder 8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122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5" grpId="0"/>
      <p:bldP spid="69" grpId="0" animBg="1"/>
      <p:bldP spid="70" grpId="0" animBg="1"/>
      <p:bldP spid="81" grpId="0"/>
      <p:bldP spid="82" grpId="0"/>
      <p:bldP spid="8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4EE3-167D-ED42-86AF-D19D3A29C437}" type="datetime1">
              <a:rPr lang="es-ES_tradnl" smtClean="0"/>
              <a:t>25/4/19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E. Nácher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/>
              <a:t>6</a:t>
            </a:fld>
            <a:endParaRPr lang="es-ES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4000" cy="26498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51" y="3717032"/>
            <a:ext cx="4405949" cy="28098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17032"/>
            <a:ext cx="4320480" cy="93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Oval 4"/>
          <p:cNvSpPr>
            <a:spLocks noChangeAspect="1" noChangeArrowheads="1"/>
          </p:cNvSpPr>
          <p:nvPr/>
        </p:nvSpPr>
        <p:spPr bwMode="auto">
          <a:xfrm>
            <a:off x="609600" y="1574750"/>
            <a:ext cx="4127500" cy="4127500"/>
          </a:xfrm>
          <a:prstGeom prst="ellipse">
            <a:avLst/>
          </a:prstGeom>
          <a:solidFill>
            <a:srgbClr val="FFCC00"/>
          </a:solidFill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05" name="Oval 5"/>
          <p:cNvSpPr>
            <a:spLocks noChangeAspect="1" noChangeArrowheads="1"/>
          </p:cNvSpPr>
          <p:nvPr/>
        </p:nvSpPr>
        <p:spPr bwMode="auto">
          <a:xfrm>
            <a:off x="2057400" y="3022550"/>
            <a:ext cx="1238250" cy="123825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06" name="AutoShape 6"/>
          <p:cNvSpPr>
            <a:spLocks noChangeArrowheads="1"/>
          </p:cNvSpPr>
          <p:nvPr/>
        </p:nvSpPr>
        <p:spPr bwMode="auto">
          <a:xfrm rot="-11054471">
            <a:off x="2276475" y="2639963"/>
            <a:ext cx="393700" cy="1217612"/>
          </a:xfrm>
          <a:prstGeom prst="lightningBolt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07" name="AutoShape 7"/>
          <p:cNvSpPr>
            <a:spLocks noChangeArrowheads="1"/>
          </p:cNvSpPr>
          <p:nvPr/>
        </p:nvSpPr>
        <p:spPr bwMode="auto">
          <a:xfrm rot="-5302537">
            <a:off x="3162300" y="2679650"/>
            <a:ext cx="381000" cy="1981200"/>
          </a:xfrm>
          <a:prstGeom prst="lightningBolt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3733800" y="355595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smtClean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1905000" y="279395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smtClean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1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>
            <a:off x="5334000" y="1422350"/>
            <a:ext cx="10668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1" name="Line 11"/>
          <p:cNvSpPr>
            <a:spLocks noChangeShapeType="1"/>
          </p:cNvSpPr>
          <p:nvPr/>
        </p:nvSpPr>
        <p:spPr bwMode="auto">
          <a:xfrm>
            <a:off x="7010400" y="1955750"/>
            <a:ext cx="10668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2" name="Line 12"/>
          <p:cNvSpPr>
            <a:spLocks noChangeShapeType="1"/>
          </p:cNvSpPr>
          <p:nvPr/>
        </p:nvSpPr>
        <p:spPr bwMode="auto">
          <a:xfrm>
            <a:off x="7010400" y="2870150"/>
            <a:ext cx="10668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3" name="Line 13"/>
          <p:cNvSpPr>
            <a:spLocks noChangeShapeType="1"/>
          </p:cNvSpPr>
          <p:nvPr/>
        </p:nvSpPr>
        <p:spPr bwMode="auto">
          <a:xfrm>
            <a:off x="7010400" y="3327350"/>
            <a:ext cx="10668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4" name="Line 14"/>
          <p:cNvSpPr>
            <a:spLocks noChangeShapeType="1"/>
          </p:cNvSpPr>
          <p:nvPr/>
        </p:nvSpPr>
        <p:spPr bwMode="auto">
          <a:xfrm>
            <a:off x="6400800" y="1422350"/>
            <a:ext cx="609600" cy="5334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5" name="Line 15"/>
          <p:cNvSpPr>
            <a:spLocks noChangeShapeType="1"/>
          </p:cNvSpPr>
          <p:nvPr/>
        </p:nvSpPr>
        <p:spPr bwMode="auto">
          <a:xfrm>
            <a:off x="7315200" y="1955750"/>
            <a:ext cx="0" cy="9144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6" name="Line 16"/>
          <p:cNvSpPr>
            <a:spLocks noChangeShapeType="1"/>
          </p:cNvSpPr>
          <p:nvPr/>
        </p:nvSpPr>
        <p:spPr bwMode="auto">
          <a:xfrm>
            <a:off x="7620000" y="2870150"/>
            <a:ext cx="0" cy="4572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7" name="Text Box 17"/>
          <p:cNvSpPr txBox="1">
            <a:spLocks noChangeArrowheads="1"/>
          </p:cNvSpPr>
          <p:nvPr/>
        </p:nvSpPr>
        <p:spPr bwMode="auto">
          <a:xfrm>
            <a:off x="7620000" y="279395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smtClean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1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18" name="Text Box 18"/>
          <p:cNvSpPr txBox="1">
            <a:spLocks noChangeArrowheads="1"/>
          </p:cNvSpPr>
          <p:nvPr/>
        </p:nvSpPr>
        <p:spPr bwMode="auto">
          <a:xfrm>
            <a:off x="7315200" y="218435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smtClean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19" name="Text Box 19"/>
          <p:cNvSpPr txBox="1">
            <a:spLocks noChangeArrowheads="1"/>
          </p:cNvSpPr>
          <p:nvPr/>
        </p:nvSpPr>
        <p:spPr bwMode="auto">
          <a:xfrm>
            <a:off x="6804248" y="1412776"/>
            <a:ext cx="11263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dirty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b</a:t>
            </a:r>
            <a:r>
              <a:rPr lang="es-ES_tradnl" dirty="0" smtClean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 </a:t>
            </a:r>
            <a:r>
              <a:rPr lang="es-ES_tradnl" dirty="0" err="1" smtClean="0">
                <a:solidFill>
                  <a:srgbClr val="003366"/>
                </a:solidFill>
                <a:latin typeface="Arial"/>
                <a:ea typeface="ＭＳ Ｐゴシック" charset="0"/>
                <a:cs typeface="Arial"/>
              </a:rPr>
              <a:t>feeding</a:t>
            </a:r>
            <a:endParaRPr lang="es-ES_tradnl" sz="2400" dirty="0" smtClean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8077200" y="1650950"/>
            <a:ext cx="47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s-ES_tradnl" sz="2400" baseline="-250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1" name="Text Box 21"/>
          <p:cNvSpPr txBox="1">
            <a:spLocks noChangeArrowheads="1"/>
          </p:cNvSpPr>
          <p:nvPr/>
        </p:nvSpPr>
        <p:spPr bwMode="auto">
          <a:xfrm>
            <a:off x="8077200" y="2565350"/>
            <a:ext cx="47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s-ES_tradnl" sz="2400" baseline="-250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1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2" name="Line 22"/>
          <p:cNvSpPr>
            <a:spLocks noChangeShapeType="1"/>
          </p:cNvSpPr>
          <p:nvPr/>
        </p:nvSpPr>
        <p:spPr bwMode="auto">
          <a:xfrm flipV="1">
            <a:off x="5562600" y="4394150"/>
            <a:ext cx="0" cy="1143000"/>
          </a:xfrm>
          <a:prstGeom prst="line">
            <a:avLst/>
          </a:prstGeom>
          <a:noFill/>
          <a:ln w="28575" cap="sq">
            <a:solidFill>
              <a:schemeClr val="bg2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23" name="Line 23"/>
          <p:cNvSpPr>
            <a:spLocks noChangeShapeType="1"/>
          </p:cNvSpPr>
          <p:nvPr/>
        </p:nvSpPr>
        <p:spPr bwMode="auto">
          <a:xfrm>
            <a:off x="5562600" y="5537150"/>
            <a:ext cx="2971800" cy="0"/>
          </a:xfrm>
          <a:prstGeom prst="line">
            <a:avLst/>
          </a:prstGeom>
          <a:noFill/>
          <a:ln w="28575" cap="sq">
            <a:solidFill>
              <a:schemeClr val="bg2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24" name="Freeform 24"/>
          <p:cNvSpPr>
            <a:spLocks/>
          </p:cNvSpPr>
          <p:nvPr/>
        </p:nvSpPr>
        <p:spPr bwMode="auto">
          <a:xfrm>
            <a:off x="7086600" y="4470350"/>
            <a:ext cx="152400" cy="1066800"/>
          </a:xfrm>
          <a:custGeom>
            <a:avLst/>
            <a:gdLst>
              <a:gd name="T0" fmla="*/ 0 w 96"/>
              <a:gd name="T1" fmla="*/ 672 h 672"/>
              <a:gd name="T2" fmla="*/ 48 w 96"/>
              <a:gd name="T3" fmla="*/ 0 h 672"/>
              <a:gd name="T4" fmla="*/ 96 w 96"/>
              <a:gd name="T5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672">
                <a:moveTo>
                  <a:pt x="0" y="672"/>
                </a:moveTo>
                <a:cubicBezTo>
                  <a:pt x="16" y="336"/>
                  <a:pt x="32" y="0"/>
                  <a:pt x="48" y="0"/>
                </a:cubicBezTo>
                <a:cubicBezTo>
                  <a:pt x="64" y="0"/>
                  <a:pt x="80" y="336"/>
                  <a:pt x="96" y="672"/>
                </a:cubicBezTo>
              </a:path>
            </a:pathLst>
          </a:custGeom>
          <a:solidFill>
            <a:srgbClr val="FF6600"/>
          </a:solidFill>
          <a:ln w="12700" cap="sq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25" name="Text Box 25"/>
          <p:cNvSpPr txBox="1">
            <a:spLocks noChangeArrowheads="1"/>
          </p:cNvSpPr>
          <p:nvPr/>
        </p:nvSpPr>
        <p:spPr bwMode="auto">
          <a:xfrm>
            <a:off x="6934200" y="5460950"/>
            <a:ext cx="47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s-ES_tradnl" sz="2400" baseline="-250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6" name="Text Box 26"/>
          <p:cNvSpPr txBox="1">
            <a:spLocks noChangeArrowheads="1"/>
          </p:cNvSpPr>
          <p:nvPr/>
        </p:nvSpPr>
        <p:spPr bwMode="auto">
          <a:xfrm>
            <a:off x="8229600" y="5460950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E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7" name="Text Box 27"/>
          <p:cNvSpPr txBox="1">
            <a:spLocks noChangeArrowheads="1"/>
          </p:cNvSpPr>
          <p:nvPr/>
        </p:nvSpPr>
        <p:spPr bwMode="auto">
          <a:xfrm>
            <a:off x="7812360" y="3933056"/>
            <a:ext cx="12961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b</a:t>
            </a:r>
            <a:r>
              <a:rPr lang="es-ES_tradnl" dirty="0" smtClean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 </a:t>
            </a:r>
            <a:r>
              <a:rPr lang="es-ES_tradnl" dirty="0" err="1" smtClean="0">
                <a:solidFill>
                  <a:srgbClr val="003366"/>
                </a:solidFill>
                <a:latin typeface="Arial"/>
                <a:ea typeface="ＭＳ Ｐゴシック" charset="0"/>
                <a:cs typeface="Arial"/>
              </a:rPr>
              <a:t>feeding</a:t>
            </a:r>
            <a:endParaRPr lang="es-ES_tradnl" dirty="0" smtClean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76828" name="Text Box 28"/>
          <p:cNvSpPr txBox="1">
            <a:spLocks noChangeArrowheads="1"/>
          </p:cNvSpPr>
          <p:nvPr/>
        </p:nvSpPr>
        <p:spPr bwMode="auto">
          <a:xfrm>
            <a:off x="2438400" y="1752550"/>
            <a:ext cx="7434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dirty="0" err="1" smtClean="0">
                <a:solidFill>
                  <a:srgbClr val="003366"/>
                </a:solidFill>
                <a:latin typeface="Arial"/>
                <a:ea typeface="ＭＳ Ｐゴシック" charset="0"/>
                <a:cs typeface="Arial"/>
              </a:rPr>
              <a:t>NaI</a:t>
            </a:r>
            <a:endParaRPr lang="es-ES_tradnl" sz="2400" dirty="0" smtClean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76829" name="Text Box 29"/>
          <p:cNvSpPr txBox="1">
            <a:spLocks noChangeArrowheads="1"/>
          </p:cNvSpPr>
          <p:nvPr/>
        </p:nvSpPr>
        <p:spPr bwMode="auto">
          <a:xfrm>
            <a:off x="5181600" y="4317950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N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30" name="AutoShape 30"/>
          <p:cNvSpPr>
            <a:spLocks noChangeArrowheads="1"/>
          </p:cNvSpPr>
          <p:nvPr/>
        </p:nvSpPr>
        <p:spPr bwMode="auto">
          <a:xfrm rot="19164089">
            <a:off x="7242383" y="4617715"/>
            <a:ext cx="990600" cy="228600"/>
          </a:xfrm>
          <a:prstGeom prst="rightArrow">
            <a:avLst>
              <a:gd name="adj1" fmla="val 50000"/>
              <a:gd name="adj2" fmla="val 108333"/>
            </a:avLst>
          </a:prstGeom>
          <a:solidFill>
            <a:schemeClr val="bg2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31" name="AutoShape 31"/>
          <p:cNvSpPr>
            <a:spLocks noChangeArrowheads="1"/>
          </p:cNvSpPr>
          <p:nvPr/>
        </p:nvSpPr>
        <p:spPr bwMode="auto">
          <a:xfrm>
            <a:off x="2212975" y="3406725"/>
            <a:ext cx="990600" cy="533400"/>
          </a:xfrm>
          <a:prstGeom prst="irregularSeal2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36" name="Rectangle 6"/>
          <p:cNvSpPr/>
          <p:nvPr/>
        </p:nvSpPr>
        <p:spPr>
          <a:xfrm>
            <a:off x="0" y="-27384"/>
            <a:ext cx="9144000" cy="365760"/>
          </a:xfrm>
          <a:prstGeom prst="rect">
            <a:avLst/>
          </a:prstGeom>
          <a:solidFill>
            <a:srgbClr val="93A299"/>
          </a:solidFill>
          <a:ln w="264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Título 1"/>
          <p:cNvSpPr txBox="1">
            <a:spLocks/>
          </p:cNvSpPr>
          <p:nvPr/>
        </p:nvSpPr>
        <p:spPr>
          <a:xfrm>
            <a:off x="457200" y="11663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D2533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Total Absorption Spectroscopy (TAS)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rgbClr val="D2533C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2" name="Título 1"/>
          <p:cNvSpPr txBox="1">
            <a:spLocks/>
          </p:cNvSpPr>
          <p:nvPr/>
        </p:nvSpPr>
        <p:spPr>
          <a:xfrm>
            <a:off x="251520" y="5589240"/>
            <a:ext cx="2829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D2533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Ideal case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rgbClr val="D2533C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53" name="Marcador de fecha 3"/>
          <p:cNvSpPr txBox="1">
            <a:spLocks/>
          </p:cNvSpPr>
          <p:nvPr/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236AD0-17B0-F040-A737-34A06C65CCE5}" type="datetime1">
              <a:rPr lang="es-ES_tradnl" smtClean="0">
                <a:latin typeface="Arial"/>
                <a:ea typeface=""/>
              </a:rPr>
              <a:pPr/>
              <a:t>18/4/19</a:t>
            </a:fld>
            <a:endParaRPr lang="es-ES" dirty="0">
              <a:latin typeface="Arial"/>
              <a:ea typeface=""/>
            </a:endParaRPr>
          </a:p>
        </p:txBody>
      </p:sp>
      <p:sp>
        <p:nvSpPr>
          <p:cNvPr id="54" name="Marcador de pie de página 4"/>
          <p:cNvSpPr txBox="1">
            <a:spLocks/>
          </p:cNvSpPr>
          <p:nvPr/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mtClean="0">
                <a:latin typeface="Arial"/>
                <a:ea typeface=""/>
              </a:rPr>
              <a:t>E. Nácher</a:t>
            </a:r>
            <a:endParaRPr lang="es-ES" dirty="0">
              <a:latin typeface="Arial"/>
              <a:ea typeface=""/>
            </a:endParaRPr>
          </a:p>
        </p:txBody>
      </p:sp>
      <p:sp>
        <p:nvSpPr>
          <p:cNvPr id="55" name="Marcador de número de diapositiva 6"/>
          <p:cNvSpPr txBox="1">
            <a:spLocks/>
          </p:cNvSpPr>
          <p:nvPr/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l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latin typeface="Arial"/>
                <a:ea typeface=""/>
              </a:rPr>
              <a:t>7</a:t>
            </a:r>
            <a:endParaRPr lang="es-ES" dirty="0">
              <a:latin typeface="Arial"/>
              <a:ea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506509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Oval 3"/>
          <p:cNvSpPr>
            <a:spLocks noChangeAspect="1" noChangeArrowheads="1"/>
          </p:cNvSpPr>
          <p:nvPr/>
        </p:nvSpPr>
        <p:spPr bwMode="auto">
          <a:xfrm>
            <a:off x="609600" y="1602432"/>
            <a:ext cx="4127500" cy="4127500"/>
          </a:xfrm>
          <a:prstGeom prst="ellipse">
            <a:avLst/>
          </a:prstGeom>
          <a:solidFill>
            <a:srgbClr val="FFCC00"/>
          </a:solidFill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8852" name="Oval 4"/>
          <p:cNvSpPr>
            <a:spLocks noChangeAspect="1" noChangeArrowheads="1"/>
          </p:cNvSpPr>
          <p:nvPr/>
        </p:nvSpPr>
        <p:spPr bwMode="auto">
          <a:xfrm>
            <a:off x="2057400" y="3050232"/>
            <a:ext cx="1238250" cy="123825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3733800" y="3583632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smtClean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1905000" y="2821632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smtClean="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 smtClean="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1</a:t>
            </a:r>
            <a:endParaRPr lang="es-ES_tradnl" sz="2400" smtClean="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2438400" y="1780232"/>
            <a:ext cx="7434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 dirty="0" err="1" smtClean="0">
                <a:solidFill>
                  <a:srgbClr val="003366"/>
                </a:solidFill>
                <a:latin typeface="Arial"/>
                <a:ea typeface="ＭＳ Ｐゴシック" charset="0"/>
                <a:cs typeface="Arial"/>
              </a:rPr>
              <a:t>NaI</a:t>
            </a:r>
            <a:endParaRPr lang="es-ES_tradnl" sz="2400" dirty="0" smtClean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78856" name="AutoShape 8"/>
          <p:cNvSpPr>
            <a:spLocks noChangeArrowheads="1"/>
          </p:cNvSpPr>
          <p:nvPr/>
        </p:nvSpPr>
        <p:spPr bwMode="auto">
          <a:xfrm>
            <a:off x="2212975" y="3434407"/>
            <a:ext cx="990600" cy="533400"/>
          </a:xfrm>
          <a:prstGeom prst="irregularSeal2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grpSp>
        <p:nvGrpSpPr>
          <p:cNvPr id="78858" name="Group 10"/>
          <p:cNvGrpSpPr>
            <a:grpSpLocks/>
          </p:cNvGrpSpPr>
          <p:nvPr/>
        </p:nvGrpSpPr>
        <p:grpSpPr bwMode="auto">
          <a:xfrm>
            <a:off x="2105025" y="3096270"/>
            <a:ext cx="1143000" cy="1143000"/>
            <a:chOff x="3216" y="1632"/>
            <a:chExt cx="816" cy="768"/>
          </a:xfrm>
        </p:grpSpPr>
        <p:sp>
          <p:nvSpPr>
            <p:cNvPr id="78859" name="AutoShape 11"/>
            <p:cNvSpPr>
              <a:spLocks noChangeArrowheads="1"/>
            </p:cNvSpPr>
            <p:nvPr/>
          </p:nvSpPr>
          <p:spPr bwMode="auto">
            <a:xfrm>
              <a:off x="3216" y="1632"/>
              <a:ext cx="816" cy="768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0C0C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60" name="AutoShape 12"/>
            <p:cNvSpPr>
              <a:spLocks noChangeArrowheads="1"/>
            </p:cNvSpPr>
            <p:nvPr/>
          </p:nvSpPr>
          <p:spPr bwMode="auto">
            <a:xfrm rot="10799736">
              <a:off x="3216" y="1632"/>
              <a:ext cx="816" cy="768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0C0C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</p:grpSp>
      <p:sp>
        <p:nvSpPr>
          <p:cNvPr id="78863" name="AutoShape 15"/>
          <p:cNvSpPr>
            <a:spLocks noChangeArrowheads="1"/>
          </p:cNvSpPr>
          <p:nvPr/>
        </p:nvSpPr>
        <p:spPr bwMode="auto">
          <a:xfrm rot="-5302537">
            <a:off x="3162300" y="2707332"/>
            <a:ext cx="381000" cy="1981200"/>
          </a:xfrm>
          <a:prstGeom prst="lightningBolt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8864" name="AutoShape 16"/>
          <p:cNvSpPr>
            <a:spLocks noChangeArrowheads="1"/>
          </p:cNvSpPr>
          <p:nvPr/>
        </p:nvSpPr>
        <p:spPr bwMode="auto">
          <a:xfrm rot="-11054471">
            <a:off x="2276475" y="2667645"/>
            <a:ext cx="393700" cy="1217612"/>
          </a:xfrm>
          <a:prstGeom prst="lightningBolt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grpSp>
        <p:nvGrpSpPr>
          <p:cNvPr id="78926" name="Group 78"/>
          <p:cNvGrpSpPr>
            <a:grpSpLocks/>
          </p:cNvGrpSpPr>
          <p:nvPr/>
        </p:nvGrpSpPr>
        <p:grpSpPr bwMode="auto">
          <a:xfrm>
            <a:off x="2284413" y="1254770"/>
            <a:ext cx="6269037" cy="2751137"/>
            <a:chOff x="1439" y="501"/>
            <a:chExt cx="3949" cy="1733"/>
          </a:xfrm>
        </p:grpSpPr>
        <p:grpSp>
          <p:nvGrpSpPr>
            <p:cNvPr id="78868" name="Group 20"/>
            <p:cNvGrpSpPr>
              <a:grpSpLocks/>
            </p:cNvGrpSpPr>
            <p:nvPr/>
          </p:nvGrpSpPr>
          <p:grpSpPr bwMode="auto">
            <a:xfrm>
              <a:off x="3235" y="501"/>
              <a:ext cx="2153" cy="1008"/>
              <a:chOff x="3264" y="480"/>
              <a:chExt cx="2153" cy="1008"/>
            </a:xfrm>
          </p:grpSpPr>
          <p:sp>
            <p:nvSpPr>
              <p:cNvPr id="78869" name="Line 21"/>
              <p:cNvSpPr>
                <a:spLocks noChangeShapeType="1"/>
              </p:cNvSpPr>
              <p:nvPr/>
            </p:nvSpPr>
            <p:spPr bwMode="auto">
              <a:xfrm flipV="1">
                <a:off x="3504" y="528"/>
                <a:ext cx="0" cy="72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0" name="Line 22"/>
              <p:cNvSpPr>
                <a:spLocks noChangeShapeType="1"/>
              </p:cNvSpPr>
              <p:nvPr/>
            </p:nvSpPr>
            <p:spPr bwMode="auto">
              <a:xfrm>
                <a:off x="3504" y="1248"/>
                <a:ext cx="1872" cy="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1" name="Freeform 23"/>
              <p:cNvSpPr>
                <a:spLocks/>
              </p:cNvSpPr>
              <p:nvPr/>
            </p:nvSpPr>
            <p:spPr bwMode="auto">
              <a:xfrm>
                <a:off x="4464" y="576"/>
                <a:ext cx="96" cy="672"/>
              </a:xfrm>
              <a:custGeom>
                <a:avLst/>
                <a:gdLst>
                  <a:gd name="T0" fmla="*/ 0 w 96"/>
                  <a:gd name="T1" fmla="*/ 672 h 672"/>
                  <a:gd name="T2" fmla="*/ 48 w 96"/>
                  <a:gd name="T3" fmla="*/ 0 h 672"/>
                  <a:gd name="T4" fmla="*/ 96 w 96"/>
                  <a:gd name="T5" fmla="*/ 6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672">
                    <a:moveTo>
                      <a:pt x="0" y="672"/>
                    </a:moveTo>
                    <a:cubicBezTo>
                      <a:pt x="16" y="336"/>
                      <a:pt x="32" y="0"/>
                      <a:pt x="48" y="0"/>
                    </a:cubicBezTo>
                    <a:cubicBezTo>
                      <a:pt x="64" y="0"/>
                      <a:pt x="80" y="336"/>
                      <a:pt x="96" y="672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2" name="Text Box 24"/>
              <p:cNvSpPr txBox="1">
                <a:spLocks noChangeArrowheads="1"/>
              </p:cNvSpPr>
              <p:nvPr/>
            </p:nvSpPr>
            <p:spPr bwMode="auto">
              <a:xfrm>
                <a:off x="4368" y="1200"/>
                <a:ext cx="2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r>
                  <a:rPr lang="es-ES_tradnl" sz="2400" baseline="-250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2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73" name="Text Box 25"/>
              <p:cNvSpPr txBox="1">
                <a:spLocks noChangeArrowheads="1"/>
              </p:cNvSpPr>
              <p:nvPr/>
            </p:nvSpPr>
            <p:spPr bwMode="auto">
              <a:xfrm>
                <a:off x="5184" y="1200"/>
                <a:ext cx="23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74" name="Text Box 26"/>
              <p:cNvSpPr txBox="1">
                <a:spLocks noChangeArrowheads="1"/>
              </p:cNvSpPr>
              <p:nvPr/>
            </p:nvSpPr>
            <p:spPr bwMode="auto">
              <a:xfrm>
                <a:off x="3264" y="480"/>
                <a:ext cx="25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N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75" name="Text Box 27"/>
              <p:cNvSpPr txBox="1">
                <a:spLocks noChangeArrowheads="1"/>
              </p:cNvSpPr>
              <p:nvPr/>
            </p:nvSpPr>
            <p:spPr bwMode="auto">
              <a:xfrm>
                <a:off x="3792" y="864"/>
                <a:ext cx="361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</a:rPr>
                  <a:t>EC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76" name="Freeform 28"/>
              <p:cNvSpPr>
                <a:spLocks/>
              </p:cNvSpPr>
              <p:nvPr/>
            </p:nvSpPr>
            <p:spPr bwMode="auto">
              <a:xfrm>
                <a:off x="3552" y="1056"/>
                <a:ext cx="192" cy="192"/>
              </a:xfrm>
              <a:custGeom>
                <a:avLst/>
                <a:gdLst>
                  <a:gd name="T0" fmla="*/ 0 w 192"/>
                  <a:gd name="T1" fmla="*/ 192 h 192"/>
                  <a:gd name="T2" fmla="*/ 48 w 192"/>
                  <a:gd name="T3" fmla="*/ 144 h 192"/>
                  <a:gd name="T4" fmla="*/ 96 w 192"/>
                  <a:gd name="T5" fmla="*/ 0 h 192"/>
                  <a:gd name="T6" fmla="*/ 144 w 192"/>
                  <a:gd name="T7" fmla="*/ 144 h 192"/>
                  <a:gd name="T8" fmla="*/ 192 w 19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192"/>
                    </a:moveTo>
                    <a:cubicBezTo>
                      <a:pt x="16" y="184"/>
                      <a:pt x="32" y="176"/>
                      <a:pt x="48" y="144"/>
                    </a:cubicBezTo>
                    <a:cubicBezTo>
                      <a:pt x="64" y="112"/>
                      <a:pt x="80" y="0"/>
                      <a:pt x="96" y="0"/>
                    </a:cubicBezTo>
                    <a:cubicBezTo>
                      <a:pt x="112" y="0"/>
                      <a:pt x="128" y="112"/>
                      <a:pt x="144" y="144"/>
                    </a:cubicBezTo>
                    <a:cubicBezTo>
                      <a:pt x="160" y="176"/>
                      <a:pt x="184" y="184"/>
                      <a:pt x="192" y="192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7" name="Freeform 29"/>
              <p:cNvSpPr>
                <a:spLocks/>
              </p:cNvSpPr>
              <p:nvPr/>
            </p:nvSpPr>
            <p:spPr bwMode="auto">
              <a:xfrm>
                <a:off x="4128" y="1056"/>
                <a:ext cx="192" cy="192"/>
              </a:xfrm>
              <a:custGeom>
                <a:avLst/>
                <a:gdLst>
                  <a:gd name="T0" fmla="*/ 0 w 192"/>
                  <a:gd name="T1" fmla="*/ 192 h 192"/>
                  <a:gd name="T2" fmla="*/ 48 w 192"/>
                  <a:gd name="T3" fmla="*/ 144 h 192"/>
                  <a:gd name="T4" fmla="*/ 96 w 192"/>
                  <a:gd name="T5" fmla="*/ 0 h 192"/>
                  <a:gd name="T6" fmla="*/ 144 w 192"/>
                  <a:gd name="T7" fmla="*/ 144 h 192"/>
                  <a:gd name="T8" fmla="*/ 192 w 19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192"/>
                    </a:moveTo>
                    <a:cubicBezTo>
                      <a:pt x="16" y="184"/>
                      <a:pt x="32" y="176"/>
                      <a:pt x="48" y="144"/>
                    </a:cubicBezTo>
                    <a:cubicBezTo>
                      <a:pt x="64" y="112"/>
                      <a:pt x="80" y="0"/>
                      <a:pt x="96" y="0"/>
                    </a:cubicBezTo>
                    <a:cubicBezTo>
                      <a:pt x="112" y="0"/>
                      <a:pt x="128" y="112"/>
                      <a:pt x="144" y="144"/>
                    </a:cubicBezTo>
                    <a:cubicBezTo>
                      <a:pt x="160" y="176"/>
                      <a:pt x="184" y="184"/>
                      <a:pt x="192" y="192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8" name="Freeform 30"/>
              <p:cNvSpPr>
                <a:spLocks/>
              </p:cNvSpPr>
              <p:nvPr/>
            </p:nvSpPr>
            <p:spPr bwMode="auto">
              <a:xfrm>
                <a:off x="3520" y="1224"/>
                <a:ext cx="76" cy="24"/>
              </a:xfrm>
              <a:custGeom>
                <a:avLst/>
                <a:gdLst>
                  <a:gd name="T0" fmla="*/ 0 w 76"/>
                  <a:gd name="T1" fmla="*/ 24 h 24"/>
                  <a:gd name="T2" fmla="*/ 32 w 76"/>
                  <a:gd name="T3" fmla="*/ 0 h 24"/>
                  <a:gd name="T4" fmla="*/ 76 w 76"/>
                  <a:gd name="T5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24">
                    <a:moveTo>
                      <a:pt x="0" y="24"/>
                    </a:moveTo>
                    <a:cubicBezTo>
                      <a:pt x="13" y="15"/>
                      <a:pt x="17" y="5"/>
                      <a:pt x="32" y="0"/>
                    </a:cubicBezTo>
                    <a:cubicBezTo>
                      <a:pt x="46" y="5"/>
                      <a:pt x="65" y="5"/>
                      <a:pt x="76" y="16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9" name="Freeform 31"/>
              <p:cNvSpPr>
                <a:spLocks/>
              </p:cNvSpPr>
              <p:nvPr/>
            </p:nvSpPr>
            <p:spPr bwMode="auto">
              <a:xfrm>
                <a:off x="3696" y="1207"/>
                <a:ext cx="477" cy="47"/>
              </a:xfrm>
              <a:custGeom>
                <a:avLst/>
                <a:gdLst>
                  <a:gd name="T0" fmla="*/ 0 w 477"/>
                  <a:gd name="T1" fmla="*/ 32 h 47"/>
                  <a:gd name="T2" fmla="*/ 64 w 477"/>
                  <a:gd name="T3" fmla="*/ 12 h 47"/>
                  <a:gd name="T4" fmla="*/ 164 w 477"/>
                  <a:gd name="T5" fmla="*/ 16 h 47"/>
                  <a:gd name="T6" fmla="*/ 212 w 477"/>
                  <a:gd name="T7" fmla="*/ 12 h 47"/>
                  <a:gd name="T8" fmla="*/ 236 w 477"/>
                  <a:gd name="T9" fmla="*/ 4 h 47"/>
                  <a:gd name="T10" fmla="*/ 288 w 477"/>
                  <a:gd name="T11" fmla="*/ 24 h 47"/>
                  <a:gd name="T12" fmla="*/ 348 w 477"/>
                  <a:gd name="T13" fmla="*/ 16 h 47"/>
                  <a:gd name="T14" fmla="*/ 384 w 477"/>
                  <a:gd name="T15" fmla="*/ 0 h 47"/>
                  <a:gd name="T16" fmla="*/ 420 w 477"/>
                  <a:gd name="T17" fmla="*/ 24 h 47"/>
                  <a:gd name="T18" fmla="*/ 444 w 477"/>
                  <a:gd name="T19" fmla="*/ 32 h 47"/>
                  <a:gd name="T20" fmla="*/ 456 w 477"/>
                  <a:gd name="T21" fmla="*/ 28 h 47"/>
                  <a:gd name="T22" fmla="*/ 460 w 477"/>
                  <a:gd name="T23" fmla="*/ 16 h 47"/>
                  <a:gd name="T24" fmla="*/ 464 w 477"/>
                  <a:gd name="T25" fmla="*/ 28 h 47"/>
                  <a:gd name="T26" fmla="*/ 476 w 477"/>
                  <a:gd name="T2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7" h="47">
                    <a:moveTo>
                      <a:pt x="0" y="32"/>
                    </a:moveTo>
                    <a:cubicBezTo>
                      <a:pt x="27" y="28"/>
                      <a:pt x="40" y="20"/>
                      <a:pt x="64" y="12"/>
                    </a:cubicBezTo>
                    <a:cubicBezTo>
                      <a:pt x="99" y="16"/>
                      <a:pt x="129" y="12"/>
                      <a:pt x="164" y="16"/>
                    </a:cubicBezTo>
                    <a:cubicBezTo>
                      <a:pt x="200" y="28"/>
                      <a:pt x="181" y="26"/>
                      <a:pt x="212" y="12"/>
                    </a:cubicBezTo>
                    <a:cubicBezTo>
                      <a:pt x="220" y="9"/>
                      <a:pt x="236" y="4"/>
                      <a:pt x="236" y="4"/>
                    </a:cubicBezTo>
                    <a:cubicBezTo>
                      <a:pt x="254" y="10"/>
                      <a:pt x="270" y="18"/>
                      <a:pt x="288" y="24"/>
                    </a:cubicBezTo>
                    <a:cubicBezTo>
                      <a:pt x="319" y="14"/>
                      <a:pt x="283" y="25"/>
                      <a:pt x="348" y="16"/>
                    </a:cubicBezTo>
                    <a:cubicBezTo>
                      <a:pt x="361" y="14"/>
                      <a:pt x="371" y="4"/>
                      <a:pt x="384" y="0"/>
                    </a:cubicBezTo>
                    <a:cubicBezTo>
                      <a:pt x="396" y="8"/>
                      <a:pt x="408" y="16"/>
                      <a:pt x="420" y="24"/>
                    </a:cubicBezTo>
                    <a:cubicBezTo>
                      <a:pt x="427" y="29"/>
                      <a:pt x="444" y="32"/>
                      <a:pt x="444" y="32"/>
                    </a:cubicBezTo>
                    <a:cubicBezTo>
                      <a:pt x="448" y="31"/>
                      <a:pt x="453" y="31"/>
                      <a:pt x="456" y="28"/>
                    </a:cubicBezTo>
                    <a:cubicBezTo>
                      <a:pt x="459" y="25"/>
                      <a:pt x="456" y="16"/>
                      <a:pt x="460" y="16"/>
                    </a:cubicBezTo>
                    <a:cubicBezTo>
                      <a:pt x="464" y="16"/>
                      <a:pt x="462" y="24"/>
                      <a:pt x="464" y="28"/>
                    </a:cubicBezTo>
                    <a:cubicBezTo>
                      <a:pt x="477" y="47"/>
                      <a:pt x="476" y="33"/>
                      <a:pt x="476" y="44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80" name="Freeform 32"/>
              <p:cNvSpPr>
                <a:spLocks/>
              </p:cNvSpPr>
              <p:nvPr/>
            </p:nvSpPr>
            <p:spPr bwMode="auto">
              <a:xfrm>
                <a:off x="4272" y="1204"/>
                <a:ext cx="200" cy="47"/>
              </a:xfrm>
              <a:custGeom>
                <a:avLst/>
                <a:gdLst>
                  <a:gd name="T0" fmla="*/ 0 w 200"/>
                  <a:gd name="T1" fmla="*/ 20 h 32"/>
                  <a:gd name="T2" fmla="*/ 36 w 200"/>
                  <a:gd name="T3" fmla="*/ 8 h 32"/>
                  <a:gd name="T4" fmla="*/ 60 w 200"/>
                  <a:gd name="T5" fmla="*/ 0 h 32"/>
                  <a:gd name="T6" fmla="*/ 144 w 200"/>
                  <a:gd name="T7" fmla="*/ 8 h 32"/>
                  <a:gd name="T8" fmla="*/ 188 w 200"/>
                  <a:gd name="T9" fmla="*/ 16 h 32"/>
                  <a:gd name="T10" fmla="*/ 200 w 200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0" h="32">
                    <a:moveTo>
                      <a:pt x="0" y="20"/>
                    </a:moveTo>
                    <a:cubicBezTo>
                      <a:pt x="12" y="16"/>
                      <a:pt x="24" y="12"/>
                      <a:pt x="36" y="8"/>
                    </a:cubicBezTo>
                    <a:cubicBezTo>
                      <a:pt x="44" y="5"/>
                      <a:pt x="60" y="0"/>
                      <a:pt x="60" y="0"/>
                    </a:cubicBezTo>
                    <a:cubicBezTo>
                      <a:pt x="90" y="20"/>
                      <a:pt x="98" y="11"/>
                      <a:pt x="144" y="8"/>
                    </a:cubicBezTo>
                    <a:cubicBezTo>
                      <a:pt x="162" y="2"/>
                      <a:pt x="173" y="6"/>
                      <a:pt x="188" y="16"/>
                    </a:cubicBezTo>
                    <a:cubicBezTo>
                      <a:pt x="193" y="31"/>
                      <a:pt x="188" y="26"/>
                      <a:pt x="200" y="32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</p:grpSp>
        <p:sp>
          <p:nvSpPr>
            <p:cNvPr id="78881" name="AutoShape 33"/>
            <p:cNvSpPr>
              <a:spLocks noChangeArrowheads="1"/>
            </p:cNvSpPr>
            <p:nvPr/>
          </p:nvSpPr>
          <p:spPr bwMode="auto">
            <a:xfrm>
              <a:off x="1439" y="1802"/>
              <a:ext cx="480" cy="43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66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82" name="Text Box 34"/>
            <p:cNvSpPr txBox="1">
              <a:spLocks noChangeArrowheads="1"/>
            </p:cNvSpPr>
            <p:nvPr/>
          </p:nvSpPr>
          <p:spPr bwMode="auto">
            <a:xfrm>
              <a:off x="2179" y="549"/>
              <a:ext cx="774" cy="200"/>
            </a:xfrm>
            <a:prstGeom prst="rect">
              <a:avLst/>
            </a:prstGeom>
            <a:solidFill>
              <a:srgbClr val="FF66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smtClean="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X-ray detector</a:t>
              </a:r>
              <a:endParaRPr lang="es-ES_tradnl" sz="2400" smtClean="0">
                <a:solidFill>
                  <a:srgbClr val="FFFFFF"/>
                </a:solidFill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78883" name="Line 35"/>
            <p:cNvSpPr>
              <a:spLocks noChangeShapeType="1"/>
            </p:cNvSpPr>
            <p:nvPr/>
          </p:nvSpPr>
          <p:spPr bwMode="auto">
            <a:xfrm flipH="1">
              <a:off x="1699" y="741"/>
              <a:ext cx="480" cy="1104"/>
            </a:xfrm>
            <a:prstGeom prst="line">
              <a:avLst/>
            </a:prstGeom>
            <a:noFill/>
            <a:ln w="28575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</p:grpSp>
      <p:grpSp>
        <p:nvGrpSpPr>
          <p:cNvPr id="78884" name="Group 36"/>
          <p:cNvGrpSpPr>
            <a:grpSpLocks/>
          </p:cNvGrpSpPr>
          <p:nvPr/>
        </p:nvGrpSpPr>
        <p:grpSpPr bwMode="auto">
          <a:xfrm>
            <a:off x="4716018" y="3933056"/>
            <a:ext cx="4248151" cy="2971800"/>
            <a:chOff x="2965" y="2448"/>
            <a:chExt cx="2676" cy="1872"/>
          </a:xfrm>
        </p:grpSpPr>
        <p:sp>
          <p:nvSpPr>
            <p:cNvPr id="78885" name="Rectangle 37"/>
            <p:cNvSpPr>
              <a:spLocks noChangeArrowheads="1"/>
            </p:cNvSpPr>
            <p:nvPr/>
          </p:nvSpPr>
          <p:spPr bwMode="auto">
            <a:xfrm>
              <a:off x="2965" y="2784"/>
              <a:ext cx="2562" cy="1536"/>
            </a:xfrm>
            <a:prstGeom prst="rect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86" name="AutoShape 38"/>
            <p:cNvSpPr>
              <a:spLocks noChangeArrowheads="1"/>
            </p:cNvSpPr>
            <p:nvPr/>
          </p:nvSpPr>
          <p:spPr bwMode="auto">
            <a:xfrm>
              <a:off x="3600" y="2448"/>
              <a:ext cx="672" cy="57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bg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grpSp>
          <p:nvGrpSpPr>
            <p:cNvPr id="78887" name="Group 39"/>
            <p:cNvGrpSpPr>
              <a:grpSpLocks/>
            </p:cNvGrpSpPr>
            <p:nvPr/>
          </p:nvGrpSpPr>
          <p:grpSpPr bwMode="auto">
            <a:xfrm>
              <a:off x="3264" y="3168"/>
              <a:ext cx="2153" cy="1056"/>
              <a:chOff x="3264" y="3024"/>
              <a:chExt cx="2153" cy="1056"/>
            </a:xfrm>
          </p:grpSpPr>
          <p:sp>
            <p:nvSpPr>
              <p:cNvPr id="78888" name="Line 40"/>
              <p:cNvSpPr>
                <a:spLocks noChangeShapeType="1"/>
              </p:cNvSpPr>
              <p:nvPr/>
            </p:nvSpPr>
            <p:spPr bwMode="auto">
              <a:xfrm flipV="1">
                <a:off x="3504" y="3120"/>
                <a:ext cx="0" cy="72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89" name="Line 41"/>
              <p:cNvSpPr>
                <a:spLocks noChangeShapeType="1"/>
              </p:cNvSpPr>
              <p:nvPr/>
            </p:nvSpPr>
            <p:spPr bwMode="auto">
              <a:xfrm>
                <a:off x="3504" y="3840"/>
                <a:ext cx="1872" cy="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90" name="Text Box 42"/>
              <p:cNvSpPr txBox="1">
                <a:spLocks noChangeArrowheads="1"/>
              </p:cNvSpPr>
              <p:nvPr/>
            </p:nvSpPr>
            <p:spPr bwMode="auto">
              <a:xfrm>
                <a:off x="4368" y="3792"/>
                <a:ext cx="2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r>
                  <a:rPr lang="es-ES_tradnl" sz="2400" baseline="-250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2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1" name="Text Box 43"/>
              <p:cNvSpPr txBox="1">
                <a:spLocks noChangeArrowheads="1"/>
              </p:cNvSpPr>
              <p:nvPr/>
            </p:nvSpPr>
            <p:spPr bwMode="auto">
              <a:xfrm>
                <a:off x="5184" y="3792"/>
                <a:ext cx="23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2" name="Text Box 44"/>
              <p:cNvSpPr txBox="1">
                <a:spLocks noChangeArrowheads="1"/>
              </p:cNvSpPr>
              <p:nvPr/>
            </p:nvSpPr>
            <p:spPr bwMode="auto">
              <a:xfrm>
                <a:off x="3264" y="3072"/>
                <a:ext cx="25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I</a:t>
                </a:r>
                <a:r>
                  <a:rPr lang="es-ES_tradnl" sz="2400" baseline="-25000" smtClean="0">
                    <a:solidFill>
                      <a:srgbClr val="003366"/>
                    </a:solidFill>
                    <a:latin typeface="Symbol" charset="0"/>
                    <a:ea typeface="ＭＳ Ｐゴシック" charset="0"/>
                  </a:rPr>
                  <a:t>b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3" name="Rectangle 45"/>
              <p:cNvSpPr>
                <a:spLocks noChangeArrowheads="1"/>
              </p:cNvSpPr>
              <p:nvPr/>
            </p:nvSpPr>
            <p:spPr bwMode="auto">
              <a:xfrm>
                <a:off x="4464" y="3024"/>
                <a:ext cx="50" cy="816"/>
              </a:xfrm>
              <a:prstGeom prst="rect">
                <a:avLst/>
              </a:prstGeom>
              <a:solidFill>
                <a:srgbClr val="FFCC00"/>
              </a:soli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</p:grpSp>
        <p:sp>
          <p:nvSpPr>
            <p:cNvPr id="78894" name="Text Box 46"/>
            <p:cNvSpPr txBox="1">
              <a:spLocks noChangeArrowheads="1"/>
            </p:cNvSpPr>
            <p:nvPr/>
          </p:nvSpPr>
          <p:spPr bwMode="auto">
            <a:xfrm>
              <a:off x="4230" y="2612"/>
              <a:ext cx="1411" cy="3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ES_tradnl" sz="2400" b="1" dirty="0" err="1" smtClean="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Unfolding</a:t>
              </a:r>
              <a:r>
                <a:rPr lang="es-ES_tradnl" sz="2400" b="1" dirty="0" smtClean="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 </a:t>
              </a:r>
            </a:p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ES_tradnl" sz="2400" b="1" dirty="0" err="1" smtClean="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algorithm</a:t>
              </a:r>
              <a:r>
                <a:rPr lang="es-ES_tradnl" sz="2400" b="1" dirty="0" smtClean="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 (EM)</a:t>
              </a:r>
              <a:endParaRPr lang="es-ES_tradnl" sz="2400" dirty="0" smtClean="0">
                <a:solidFill>
                  <a:srgbClr val="FFFFFF"/>
                </a:solidFill>
                <a:latin typeface="Times New Roman" charset="0"/>
                <a:ea typeface="ＭＳ Ｐゴシック" charset="0"/>
              </a:endParaRPr>
            </a:p>
          </p:txBody>
        </p:sp>
      </p:grpSp>
      <p:grpSp>
        <p:nvGrpSpPr>
          <p:cNvPr id="78929" name="Group 81"/>
          <p:cNvGrpSpPr>
            <a:grpSpLocks/>
          </p:cNvGrpSpPr>
          <p:nvPr/>
        </p:nvGrpSpPr>
        <p:grpSpPr bwMode="auto">
          <a:xfrm>
            <a:off x="1631950" y="2440632"/>
            <a:ext cx="6967538" cy="2311400"/>
            <a:chOff x="1028" y="1248"/>
            <a:chExt cx="4389" cy="1456"/>
          </a:xfrm>
        </p:grpSpPr>
        <p:sp>
          <p:nvSpPr>
            <p:cNvPr id="78861" name="AutoShape 13"/>
            <p:cNvSpPr>
              <a:spLocks noChangeArrowheads="1"/>
            </p:cNvSpPr>
            <p:nvPr/>
          </p:nvSpPr>
          <p:spPr bwMode="auto">
            <a:xfrm rot="-3895842">
              <a:off x="1776" y="2064"/>
              <a:ext cx="240" cy="624"/>
            </a:xfrm>
            <a:prstGeom prst="lightningBolt">
              <a:avLst/>
            </a:prstGeom>
            <a:solidFill>
              <a:srgbClr val="FFFF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62" name="AutoShape 14"/>
            <p:cNvSpPr>
              <a:spLocks noChangeArrowheads="1"/>
            </p:cNvSpPr>
            <p:nvPr/>
          </p:nvSpPr>
          <p:spPr bwMode="auto">
            <a:xfrm rot="7089582">
              <a:off x="1296" y="1968"/>
              <a:ext cx="240" cy="624"/>
            </a:xfrm>
            <a:prstGeom prst="lightningBolt">
              <a:avLst/>
            </a:prstGeom>
            <a:solidFill>
              <a:srgbClr val="FFFF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65" name="Text Box 17"/>
            <p:cNvSpPr txBox="1">
              <a:spLocks noChangeArrowheads="1"/>
            </p:cNvSpPr>
            <p:nvPr/>
          </p:nvSpPr>
          <p:spPr bwMode="auto">
            <a:xfrm>
              <a:off x="1028" y="2400"/>
              <a:ext cx="1173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ES_tradnl" sz="1600" smtClean="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2 photons (511 keV)</a:t>
              </a:r>
            </a:p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ES_tradnl" sz="1600" smtClean="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back to back</a:t>
              </a:r>
              <a:endParaRPr lang="es-ES_tradnl" sz="2400" smtClean="0">
                <a:solidFill>
                  <a:srgbClr val="FFFFFF"/>
                </a:solidFill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78905" name="AutoShape 57"/>
            <p:cNvSpPr>
              <a:spLocks noChangeArrowheads="1"/>
            </p:cNvSpPr>
            <p:nvPr/>
          </p:nvSpPr>
          <p:spPr bwMode="auto">
            <a:xfrm rot="10867476">
              <a:off x="1439" y="1811"/>
              <a:ext cx="480" cy="43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906" name="Text Box 58"/>
            <p:cNvSpPr txBox="1">
              <a:spLocks noChangeArrowheads="1"/>
            </p:cNvSpPr>
            <p:nvPr/>
          </p:nvSpPr>
          <p:spPr bwMode="auto">
            <a:xfrm>
              <a:off x="2112" y="1344"/>
              <a:ext cx="886" cy="200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rPr>
                <a:t>Positron detector</a:t>
              </a:r>
              <a:endParaRPr lang="es-ES_tradnl" sz="2400" smtClean="0">
                <a:solidFill>
                  <a:srgbClr val="FFFFFF"/>
                </a:solidFill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78907" name="Line 59"/>
            <p:cNvSpPr>
              <a:spLocks noChangeShapeType="1"/>
            </p:cNvSpPr>
            <p:nvPr/>
          </p:nvSpPr>
          <p:spPr bwMode="auto">
            <a:xfrm flipH="1">
              <a:off x="1776" y="1536"/>
              <a:ext cx="384" cy="624"/>
            </a:xfrm>
            <a:prstGeom prst="line">
              <a:avLst/>
            </a:prstGeom>
            <a:noFill/>
            <a:ln w="28575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grpSp>
          <p:nvGrpSpPr>
            <p:cNvPr id="78928" name="Group 80"/>
            <p:cNvGrpSpPr>
              <a:grpSpLocks/>
            </p:cNvGrpSpPr>
            <p:nvPr/>
          </p:nvGrpSpPr>
          <p:grpSpPr bwMode="auto">
            <a:xfrm>
              <a:off x="3264" y="1248"/>
              <a:ext cx="2153" cy="1056"/>
              <a:chOff x="3264" y="1248"/>
              <a:chExt cx="2153" cy="1056"/>
            </a:xfrm>
          </p:grpSpPr>
          <p:sp>
            <p:nvSpPr>
              <p:cNvPr id="78896" name="Text Box 48"/>
              <p:cNvSpPr txBox="1">
                <a:spLocks noChangeArrowheads="1"/>
              </p:cNvSpPr>
              <p:nvPr/>
            </p:nvSpPr>
            <p:spPr bwMode="auto">
              <a:xfrm>
                <a:off x="4368" y="2016"/>
                <a:ext cx="2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r>
                  <a:rPr lang="es-ES_tradnl" sz="2400" baseline="-250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2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8" name="Text Box 50"/>
              <p:cNvSpPr txBox="1">
                <a:spLocks noChangeArrowheads="1"/>
              </p:cNvSpPr>
              <p:nvPr/>
            </p:nvSpPr>
            <p:spPr bwMode="auto">
              <a:xfrm>
                <a:off x="4368" y="1680"/>
                <a:ext cx="29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2B5481"/>
                    </a:solidFill>
                    <a:latin typeface="Symbol" charset="0"/>
                    <a:ea typeface="ＭＳ Ｐゴシック" charset="0"/>
                  </a:rPr>
                  <a:t>b</a:t>
                </a:r>
                <a:r>
                  <a:rPr lang="es-ES_tradnl" sz="2400" baseline="30000" smtClean="0">
                    <a:solidFill>
                      <a:srgbClr val="2B5481"/>
                    </a:solidFill>
                    <a:latin typeface="Times New Roman" charset="0"/>
                    <a:ea typeface="ＭＳ Ｐゴシック" charset="0"/>
                  </a:rPr>
                  <a:t>+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7" name="Freeform 49"/>
              <p:cNvSpPr>
                <a:spLocks/>
              </p:cNvSpPr>
              <p:nvPr/>
            </p:nvSpPr>
            <p:spPr bwMode="auto">
              <a:xfrm>
                <a:off x="4128" y="1872"/>
                <a:ext cx="192" cy="192"/>
              </a:xfrm>
              <a:custGeom>
                <a:avLst/>
                <a:gdLst>
                  <a:gd name="T0" fmla="*/ 0 w 192"/>
                  <a:gd name="T1" fmla="*/ 192 h 192"/>
                  <a:gd name="T2" fmla="*/ 48 w 192"/>
                  <a:gd name="T3" fmla="*/ 144 h 192"/>
                  <a:gd name="T4" fmla="*/ 96 w 192"/>
                  <a:gd name="T5" fmla="*/ 0 h 192"/>
                  <a:gd name="T6" fmla="*/ 144 w 192"/>
                  <a:gd name="T7" fmla="*/ 144 h 192"/>
                  <a:gd name="T8" fmla="*/ 192 w 19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192"/>
                    </a:moveTo>
                    <a:cubicBezTo>
                      <a:pt x="16" y="184"/>
                      <a:pt x="32" y="176"/>
                      <a:pt x="48" y="144"/>
                    </a:cubicBezTo>
                    <a:cubicBezTo>
                      <a:pt x="64" y="112"/>
                      <a:pt x="80" y="0"/>
                      <a:pt x="96" y="0"/>
                    </a:cubicBezTo>
                    <a:cubicBezTo>
                      <a:pt x="112" y="0"/>
                      <a:pt x="128" y="112"/>
                      <a:pt x="144" y="144"/>
                    </a:cubicBezTo>
                    <a:cubicBezTo>
                      <a:pt x="160" y="176"/>
                      <a:pt x="184" y="184"/>
                      <a:pt x="192" y="192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99" name="Line 51"/>
              <p:cNvSpPr>
                <a:spLocks noChangeShapeType="1"/>
              </p:cNvSpPr>
              <p:nvPr/>
            </p:nvSpPr>
            <p:spPr bwMode="auto">
              <a:xfrm flipV="1">
                <a:off x="3504" y="1344"/>
                <a:ext cx="0" cy="72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0" name="Line 52"/>
              <p:cNvSpPr>
                <a:spLocks noChangeShapeType="1"/>
              </p:cNvSpPr>
              <p:nvPr/>
            </p:nvSpPr>
            <p:spPr bwMode="auto">
              <a:xfrm>
                <a:off x="3504" y="2064"/>
                <a:ext cx="1872" cy="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1" name="Text Box 53"/>
              <p:cNvSpPr txBox="1">
                <a:spLocks noChangeArrowheads="1"/>
              </p:cNvSpPr>
              <p:nvPr/>
            </p:nvSpPr>
            <p:spPr bwMode="auto">
              <a:xfrm>
                <a:off x="5184" y="2016"/>
                <a:ext cx="23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902" name="Text Box 54"/>
              <p:cNvSpPr txBox="1">
                <a:spLocks noChangeArrowheads="1"/>
              </p:cNvSpPr>
              <p:nvPr/>
            </p:nvSpPr>
            <p:spPr bwMode="auto">
              <a:xfrm>
                <a:off x="3264" y="1296"/>
                <a:ext cx="25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 smtClean="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N</a:t>
                </a:r>
                <a:endParaRPr lang="es-ES_tradnl" sz="2400" smtClean="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903" name="Freeform 55"/>
              <p:cNvSpPr>
                <a:spLocks/>
              </p:cNvSpPr>
              <p:nvPr/>
            </p:nvSpPr>
            <p:spPr bwMode="auto">
              <a:xfrm>
                <a:off x="5040" y="1392"/>
                <a:ext cx="96" cy="672"/>
              </a:xfrm>
              <a:custGeom>
                <a:avLst/>
                <a:gdLst>
                  <a:gd name="T0" fmla="*/ 0 w 96"/>
                  <a:gd name="T1" fmla="*/ 672 h 672"/>
                  <a:gd name="T2" fmla="*/ 48 w 96"/>
                  <a:gd name="T3" fmla="*/ 0 h 672"/>
                  <a:gd name="T4" fmla="*/ 96 w 96"/>
                  <a:gd name="T5" fmla="*/ 6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672">
                    <a:moveTo>
                      <a:pt x="0" y="672"/>
                    </a:moveTo>
                    <a:cubicBezTo>
                      <a:pt x="16" y="336"/>
                      <a:pt x="32" y="0"/>
                      <a:pt x="48" y="0"/>
                    </a:cubicBezTo>
                    <a:cubicBezTo>
                      <a:pt x="64" y="0"/>
                      <a:pt x="80" y="336"/>
                      <a:pt x="96" y="672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4" name="Freeform 56"/>
              <p:cNvSpPr>
                <a:spLocks/>
              </p:cNvSpPr>
              <p:nvPr/>
            </p:nvSpPr>
            <p:spPr bwMode="auto">
              <a:xfrm>
                <a:off x="4704" y="1872"/>
                <a:ext cx="192" cy="192"/>
              </a:xfrm>
              <a:custGeom>
                <a:avLst/>
                <a:gdLst>
                  <a:gd name="T0" fmla="*/ 0 w 192"/>
                  <a:gd name="T1" fmla="*/ 192 h 192"/>
                  <a:gd name="T2" fmla="*/ 48 w 192"/>
                  <a:gd name="T3" fmla="*/ 144 h 192"/>
                  <a:gd name="T4" fmla="*/ 96 w 192"/>
                  <a:gd name="T5" fmla="*/ 0 h 192"/>
                  <a:gd name="T6" fmla="*/ 144 w 192"/>
                  <a:gd name="T7" fmla="*/ 144 h 192"/>
                  <a:gd name="T8" fmla="*/ 192 w 19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192"/>
                    </a:moveTo>
                    <a:cubicBezTo>
                      <a:pt x="16" y="184"/>
                      <a:pt x="32" y="176"/>
                      <a:pt x="48" y="144"/>
                    </a:cubicBezTo>
                    <a:cubicBezTo>
                      <a:pt x="64" y="112"/>
                      <a:pt x="80" y="0"/>
                      <a:pt x="96" y="0"/>
                    </a:cubicBezTo>
                    <a:cubicBezTo>
                      <a:pt x="112" y="0"/>
                      <a:pt x="128" y="112"/>
                      <a:pt x="144" y="144"/>
                    </a:cubicBezTo>
                    <a:cubicBezTo>
                      <a:pt x="160" y="176"/>
                      <a:pt x="184" y="184"/>
                      <a:pt x="192" y="192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8" name="Freeform 60"/>
              <p:cNvSpPr>
                <a:spLocks/>
              </p:cNvSpPr>
              <p:nvPr/>
            </p:nvSpPr>
            <p:spPr bwMode="auto">
              <a:xfrm>
                <a:off x="3648" y="1968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96">
                    <a:moveTo>
                      <a:pt x="0" y="96"/>
                    </a:moveTo>
                    <a:cubicBezTo>
                      <a:pt x="16" y="48"/>
                      <a:pt x="32" y="0"/>
                      <a:pt x="48" y="0"/>
                    </a:cubicBezTo>
                    <a:cubicBezTo>
                      <a:pt x="64" y="0"/>
                      <a:pt x="80" y="48"/>
                      <a:pt x="96" y="96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9" name="Freeform 61"/>
              <p:cNvSpPr>
                <a:spLocks/>
              </p:cNvSpPr>
              <p:nvPr/>
            </p:nvSpPr>
            <p:spPr bwMode="auto">
              <a:xfrm>
                <a:off x="3840" y="1864"/>
                <a:ext cx="144" cy="200"/>
              </a:xfrm>
              <a:custGeom>
                <a:avLst/>
                <a:gdLst>
                  <a:gd name="T0" fmla="*/ 0 w 144"/>
                  <a:gd name="T1" fmla="*/ 200 h 200"/>
                  <a:gd name="T2" fmla="*/ 48 w 144"/>
                  <a:gd name="T3" fmla="*/ 8 h 200"/>
                  <a:gd name="T4" fmla="*/ 96 w 144"/>
                  <a:gd name="T5" fmla="*/ 152 h 200"/>
                  <a:gd name="T6" fmla="*/ 144 w 144"/>
                  <a:gd name="T7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200">
                    <a:moveTo>
                      <a:pt x="0" y="200"/>
                    </a:moveTo>
                    <a:cubicBezTo>
                      <a:pt x="16" y="108"/>
                      <a:pt x="32" y="16"/>
                      <a:pt x="48" y="8"/>
                    </a:cubicBezTo>
                    <a:cubicBezTo>
                      <a:pt x="64" y="0"/>
                      <a:pt x="80" y="120"/>
                      <a:pt x="96" y="152"/>
                    </a:cubicBezTo>
                    <a:cubicBezTo>
                      <a:pt x="112" y="184"/>
                      <a:pt x="128" y="192"/>
                      <a:pt x="144" y="200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0" name="Freeform 62"/>
              <p:cNvSpPr>
                <a:spLocks/>
              </p:cNvSpPr>
              <p:nvPr/>
            </p:nvSpPr>
            <p:spPr bwMode="auto">
              <a:xfrm>
                <a:off x="4848" y="1968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96">
                    <a:moveTo>
                      <a:pt x="0" y="96"/>
                    </a:moveTo>
                    <a:cubicBezTo>
                      <a:pt x="16" y="48"/>
                      <a:pt x="32" y="0"/>
                      <a:pt x="48" y="0"/>
                    </a:cubicBezTo>
                    <a:cubicBezTo>
                      <a:pt x="64" y="0"/>
                      <a:pt x="80" y="48"/>
                      <a:pt x="96" y="96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1" name="Line 63"/>
              <p:cNvSpPr>
                <a:spLocks noChangeShapeType="1"/>
              </p:cNvSpPr>
              <p:nvPr/>
            </p:nvSpPr>
            <p:spPr bwMode="auto">
              <a:xfrm>
                <a:off x="3648" y="1248"/>
                <a:ext cx="0" cy="528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2" name="Line 64"/>
              <p:cNvSpPr>
                <a:spLocks noChangeShapeType="1"/>
              </p:cNvSpPr>
              <p:nvPr/>
            </p:nvSpPr>
            <p:spPr bwMode="auto">
              <a:xfrm>
                <a:off x="3648" y="1776"/>
                <a:ext cx="576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3" name="Line 65"/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96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4" name="Line 66"/>
              <p:cNvSpPr>
                <a:spLocks noChangeShapeType="1"/>
              </p:cNvSpPr>
              <p:nvPr/>
            </p:nvSpPr>
            <p:spPr bwMode="auto">
              <a:xfrm>
                <a:off x="4224" y="1248"/>
                <a:ext cx="0" cy="432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5" name="Line 67"/>
              <p:cNvSpPr>
                <a:spLocks noChangeShapeType="1"/>
              </p:cNvSpPr>
              <p:nvPr/>
            </p:nvSpPr>
            <p:spPr bwMode="auto">
              <a:xfrm>
                <a:off x="4224" y="1680"/>
                <a:ext cx="576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6" name="Line 68"/>
              <p:cNvSpPr>
                <a:spLocks noChangeShapeType="1"/>
              </p:cNvSpPr>
              <p:nvPr/>
            </p:nvSpPr>
            <p:spPr bwMode="auto">
              <a:xfrm>
                <a:off x="4800" y="1680"/>
                <a:ext cx="0" cy="192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7" name="Freeform 69"/>
              <p:cNvSpPr>
                <a:spLocks/>
              </p:cNvSpPr>
              <p:nvPr/>
            </p:nvSpPr>
            <p:spPr bwMode="auto">
              <a:xfrm>
                <a:off x="4560" y="1968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96">
                    <a:moveTo>
                      <a:pt x="0" y="96"/>
                    </a:moveTo>
                    <a:cubicBezTo>
                      <a:pt x="16" y="48"/>
                      <a:pt x="32" y="0"/>
                      <a:pt x="48" y="0"/>
                    </a:cubicBezTo>
                    <a:cubicBezTo>
                      <a:pt x="64" y="0"/>
                      <a:pt x="80" y="48"/>
                      <a:pt x="96" y="96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8" name="Line 70"/>
              <p:cNvSpPr>
                <a:spLocks noChangeShapeType="1"/>
              </p:cNvSpPr>
              <p:nvPr/>
            </p:nvSpPr>
            <p:spPr bwMode="auto">
              <a:xfrm>
                <a:off x="4512" y="1248"/>
                <a:ext cx="0" cy="24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9" name="Line 71"/>
              <p:cNvSpPr>
                <a:spLocks noChangeShapeType="1"/>
              </p:cNvSpPr>
              <p:nvPr/>
            </p:nvSpPr>
            <p:spPr bwMode="auto">
              <a:xfrm>
                <a:off x="4512" y="1488"/>
                <a:ext cx="528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20" name="Freeform 72"/>
              <p:cNvSpPr>
                <a:spLocks/>
              </p:cNvSpPr>
              <p:nvPr/>
            </p:nvSpPr>
            <p:spPr bwMode="auto">
              <a:xfrm>
                <a:off x="3984" y="1968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96">
                    <a:moveTo>
                      <a:pt x="0" y="96"/>
                    </a:moveTo>
                    <a:cubicBezTo>
                      <a:pt x="16" y="48"/>
                      <a:pt x="32" y="0"/>
                      <a:pt x="48" y="0"/>
                    </a:cubicBezTo>
                    <a:cubicBezTo>
                      <a:pt x="64" y="0"/>
                      <a:pt x="80" y="48"/>
                      <a:pt x="96" y="96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21" name="Freeform 73"/>
              <p:cNvSpPr>
                <a:spLocks/>
              </p:cNvSpPr>
              <p:nvPr/>
            </p:nvSpPr>
            <p:spPr bwMode="auto">
              <a:xfrm>
                <a:off x="3524" y="2008"/>
                <a:ext cx="1508" cy="52"/>
              </a:xfrm>
              <a:custGeom>
                <a:avLst/>
                <a:gdLst>
                  <a:gd name="T0" fmla="*/ 0 w 1508"/>
                  <a:gd name="T1" fmla="*/ 52 h 52"/>
                  <a:gd name="T2" fmla="*/ 44 w 1508"/>
                  <a:gd name="T3" fmla="*/ 20 h 52"/>
                  <a:gd name="T4" fmla="*/ 88 w 1508"/>
                  <a:gd name="T5" fmla="*/ 16 h 52"/>
                  <a:gd name="T6" fmla="*/ 96 w 1508"/>
                  <a:gd name="T7" fmla="*/ 28 h 52"/>
                  <a:gd name="T8" fmla="*/ 160 w 1508"/>
                  <a:gd name="T9" fmla="*/ 32 h 52"/>
                  <a:gd name="T10" fmla="*/ 232 w 1508"/>
                  <a:gd name="T11" fmla="*/ 28 h 52"/>
                  <a:gd name="T12" fmla="*/ 252 w 1508"/>
                  <a:gd name="T13" fmla="*/ 8 h 52"/>
                  <a:gd name="T14" fmla="*/ 288 w 1508"/>
                  <a:gd name="T15" fmla="*/ 28 h 52"/>
                  <a:gd name="T16" fmla="*/ 376 w 1508"/>
                  <a:gd name="T17" fmla="*/ 16 h 52"/>
                  <a:gd name="T18" fmla="*/ 408 w 1508"/>
                  <a:gd name="T19" fmla="*/ 20 h 52"/>
                  <a:gd name="T20" fmla="*/ 420 w 1508"/>
                  <a:gd name="T21" fmla="*/ 28 h 52"/>
                  <a:gd name="T22" fmla="*/ 444 w 1508"/>
                  <a:gd name="T23" fmla="*/ 20 h 52"/>
                  <a:gd name="T24" fmla="*/ 456 w 1508"/>
                  <a:gd name="T25" fmla="*/ 16 h 52"/>
                  <a:gd name="T26" fmla="*/ 504 w 1508"/>
                  <a:gd name="T27" fmla="*/ 24 h 52"/>
                  <a:gd name="T28" fmla="*/ 528 w 1508"/>
                  <a:gd name="T29" fmla="*/ 16 h 52"/>
                  <a:gd name="T30" fmla="*/ 560 w 1508"/>
                  <a:gd name="T31" fmla="*/ 36 h 52"/>
                  <a:gd name="T32" fmla="*/ 584 w 1508"/>
                  <a:gd name="T33" fmla="*/ 20 h 52"/>
                  <a:gd name="T34" fmla="*/ 660 w 1508"/>
                  <a:gd name="T35" fmla="*/ 16 h 52"/>
                  <a:gd name="T36" fmla="*/ 776 w 1508"/>
                  <a:gd name="T37" fmla="*/ 12 h 52"/>
                  <a:gd name="T38" fmla="*/ 876 w 1508"/>
                  <a:gd name="T39" fmla="*/ 4 h 52"/>
                  <a:gd name="T40" fmla="*/ 912 w 1508"/>
                  <a:gd name="T41" fmla="*/ 20 h 52"/>
                  <a:gd name="T42" fmla="*/ 996 w 1508"/>
                  <a:gd name="T43" fmla="*/ 16 h 52"/>
                  <a:gd name="T44" fmla="*/ 1096 w 1508"/>
                  <a:gd name="T45" fmla="*/ 12 h 52"/>
                  <a:gd name="T46" fmla="*/ 1116 w 1508"/>
                  <a:gd name="T47" fmla="*/ 16 h 52"/>
                  <a:gd name="T48" fmla="*/ 1140 w 1508"/>
                  <a:gd name="T49" fmla="*/ 24 h 52"/>
                  <a:gd name="T50" fmla="*/ 1208 w 1508"/>
                  <a:gd name="T51" fmla="*/ 20 h 52"/>
                  <a:gd name="T52" fmla="*/ 1228 w 1508"/>
                  <a:gd name="T53" fmla="*/ 16 h 52"/>
                  <a:gd name="T54" fmla="*/ 1252 w 1508"/>
                  <a:gd name="T55" fmla="*/ 8 h 52"/>
                  <a:gd name="T56" fmla="*/ 1304 w 1508"/>
                  <a:gd name="T57" fmla="*/ 20 h 52"/>
                  <a:gd name="T58" fmla="*/ 1316 w 1508"/>
                  <a:gd name="T59" fmla="*/ 24 h 52"/>
                  <a:gd name="T60" fmla="*/ 1372 w 1508"/>
                  <a:gd name="T61" fmla="*/ 12 h 52"/>
                  <a:gd name="T62" fmla="*/ 1432 w 1508"/>
                  <a:gd name="T63" fmla="*/ 16 h 52"/>
                  <a:gd name="T64" fmla="*/ 1488 w 1508"/>
                  <a:gd name="T65" fmla="*/ 28 h 52"/>
                  <a:gd name="T66" fmla="*/ 1508 w 1508"/>
                  <a:gd name="T67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8" h="52">
                    <a:moveTo>
                      <a:pt x="0" y="52"/>
                    </a:moveTo>
                    <a:cubicBezTo>
                      <a:pt x="9" y="26"/>
                      <a:pt x="18" y="25"/>
                      <a:pt x="44" y="20"/>
                    </a:cubicBezTo>
                    <a:cubicBezTo>
                      <a:pt x="61" y="9"/>
                      <a:pt x="61" y="5"/>
                      <a:pt x="88" y="16"/>
                    </a:cubicBezTo>
                    <a:cubicBezTo>
                      <a:pt x="92" y="18"/>
                      <a:pt x="91" y="27"/>
                      <a:pt x="96" y="28"/>
                    </a:cubicBezTo>
                    <a:cubicBezTo>
                      <a:pt x="117" y="33"/>
                      <a:pt x="139" y="31"/>
                      <a:pt x="160" y="32"/>
                    </a:cubicBezTo>
                    <a:cubicBezTo>
                      <a:pt x="180" y="39"/>
                      <a:pt x="213" y="30"/>
                      <a:pt x="232" y="28"/>
                    </a:cubicBezTo>
                    <a:cubicBezTo>
                      <a:pt x="237" y="21"/>
                      <a:pt x="242" y="10"/>
                      <a:pt x="252" y="8"/>
                    </a:cubicBezTo>
                    <a:cubicBezTo>
                      <a:pt x="266" y="6"/>
                      <a:pt x="288" y="28"/>
                      <a:pt x="288" y="28"/>
                    </a:cubicBezTo>
                    <a:cubicBezTo>
                      <a:pt x="318" y="24"/>
                      <a:pt x="346" y="19"/>
                      <a:pt x="376" y="16"/>
                    </a:cubicBezTo>
                    <a:cubicBezTo>
                      <a:pt x="387" y="17"/>
                      <a:pt x="398" y="17"/>
                      <a:pt x="408" y="20"/>
                    </a:cubicBezTo>
                    <a:cubicBezTo>
                      <a:pt x="413" y="21"/>
                      <a:pt x="415" y="28"/>
                      <a:pt x="420" y="28"/>
                    </a:cubicBezTo>
                    <a:cubicBezTo>
                      <a:pt x="428" y="28"/>
                      <a:pt x="436" y="23"/>
                      <a:pt x="444" y="20"/>
                    </a:cubicBezTo>
                    <a:cubicBezTo>
                      <a:pt x="448" y="19"/>
                      <a:pt x="456" y="16"/>
                      <a:pt x="456" y="16"/>
                    </a:cubicBezTo>
                    <a:cubicBezTo>
                      <a:pt x="475" y="35"/>
                      <a:pt x="477" y="33"/>
                      <a:pt x="504" y="24"/>
                    </a:cubicBezTo>
                    <a:cubicBezTo>
                      <a:pt x="512" y="21"/>
                      <a:pt x="528" y="16"/>
                      <a:pt x="528" y="16"/>
                    </a:cubicBezTo>
                    <a:cubicBezTo>
                      <a:pt x="531" y="18"/>
                      <a:pt x="554" y="37"/>
                      <a:pt x="560" y="36"/>
                    </a:cubicBezTo>
                    <a:cubicBezTo>
                      <a:pt x="569" y="34"/>
                      <a:pt x="584" y="20"/>
                      <a:pt x="584" y="20"/>
                    </a:cubicBezTo>
                    <a:cubicBezTo>
                      <a:pt x="609" y="28"/>
                      <a:pt x="635" y="24"/>
                      <a:pt x="660" y="16"/>
                    </a:cubicBezTo>
                    <a:cubicBezTo>
                      <a:pt x="701" y="30"/>
                      <a:pt x="737" y="22"/>
                      <a:pt x="776" y="12"/>
                    </a:cubicBezTo>
                    <a:cubicBezTo>
                      <a:pt x="809" y="18"/>
                      <a:pt x="843" y="12"/>
                      <a:pt x="876" y="4"/>
                    </a:cubicBezTo>
                    <a:cubicBezTo>
                      <a:pt x="887" y="11"/>
                      <a:pt x="912" y="20"/>
                      <a:pt x="912" y="20"/>
                    </a:cubicBezTo>
                    <a:cubicBezTo>
                      <a:pt x="949" y="15"/>
                      <a:pt x="957" y="12"/>
                      <a:pt x="996" y="16"/>
                    </a:cubicBezTo>
                    <a:cubicBezTo>
                      <a:pt x="1044" y="0"/>
                      <a:pt x="1012" y="8"/>
                      <a:pt x="1096" y="12"/>
                    </a:cubicBezTo>
                    <a:cubicBezTo>
                      <a:pt x="1103" y="13"/>
                      <a:pt x="1109" y="14"/>
                      <a:pt x="1116" y="16"/>
                    </a:cubicBezTo>
                    <a:cubicBezTo>
                      <a:pt x="1124" y="18"/>
                      <a:pt x="1140" y="24"/>
                      <a:pt x="1140" y="24"/>
                    </a:cubicBezTo>
                    <a:cubicBezTo>
                      <a:pt x="1167" y="21"/>
                      <a:pt x="1183" y="15"/>
                      <a:pt x="1208" y="20"/>
                    </a:cubicBezTo>
                    <a:cubicBezTo>
                      <a:pt x="1215" y="19"/>
                      <a:pt x="1221" y="18"/>
                      <a:pt x="1228" y="16"/>
                    </a:cubicBezTo>
                    <a:cubicBezTo>
                      <a:pt x="1236" y="14"/>
                      <a:pt x="1252" y="8"/>
                      <a:pt x="1252" y="8"/>
                    </a:cubicBezTo>
                    <a:cubicBezTo>
                      <a:pt x="1288" y="13"/>
                      <a:pt x="1271" y="9"/>
                      <a:pt x="1304" y="20"/>
                    </a:cubicBezTo>
                    <a:cubicBezTo>
                      <a:pt x="1308" y="21"/>
                      <a:pt x="1316" y="24"/>
                      <a:pt x="1316" y="24"/>
                    </a:cubicBezTo>
                    <a:cubicBezTo>
                      <a:pt x="1335" y="21"/>
                      <a:pt x="1354" y="18"/>
                      <a:pt x="1372" y="12"/>
                    </a:cubicBezTo>
                    <a:cubicBezTo>
                      <a:pt x="1398" y="19"/>
                      <a:pt x="1401" y="20"/>
                      <a:pt x="1432" y="16"/>
                    </a:cubicBezTo>
                    <a:cubicBezTo>
                      <a:pt x="1454" y="18"/>
                      <a:pt x="1473" y="13"/>
                      <a:pt x="1488" y="28"/>
                    </a:cubicBezTo>
                    <a:cubicBezTo>
                      <a:pt x="1495" y="35"/>
                      <a:pt x="1508" y="48"/>
                      <a:pt x="1508" y="48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</p:grpSp>
      </p:grpSp>
      <p:sp>
        <p:nvSpPr>
          <p:cNvPr id="76" name="Rectangle 6"/>
          <p:cNvSpPr/>
          <p:nvPr/>
        </p:nvSpPr>
        <p:spPr>
          <a:xfrm>
            <a:off x="0" y="-33104"/>
            <a:ext cx="9144000" cy="365760"/>
          </a:xfrm>
          <a:prstGeom prst="rect">
            <a:avLst/>
          </a:prstGeom>
          <a:solidFill>
            <a:srgbClr val="93A299"/>
          </a:solidFill>
          <a:ln w="264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77" name="Título 1"/>
          <p:cNvSpPr txBox="1">
            <a:spLocks/>
          </p:cNvSpPr>
          <p:nvPr/>
        </p:nvSpPr>
        <p:spPr>
          <a:xfrm>
            <a:off x="457200" y="11663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D2533C"/>
                </a:solidFill>
                <a:latin typeface="Arial"/>
                <a:ea typeface="ＭＳ Ｐゴシック"/>
              </a:rPr>
              <a:t>Total Absorption Spectroscopy (TAS)</a:t>
            </a:r>
            <a:endParaRPr lang="en-US" dirty="0">
              <a:solidFill>
                <a:srgbClr val="D2533C"/>
              </a:solidFill>
              <a:latin typeface="Arial"/>
              <a:ea typeface="ＭＳ Ｐゴシック"/>
            </a:endParaRPr>
          </a:p>
        </p:txBody>
      </p:sp>
      <p:sp>
        <p:nvSpPr>
          <p:cNvPr id="74" name="Título 1"/>
          <p:cNvSpPr txBox="1">
            <a:spLocks/>
          </p:cNvSpPr>
          <p:nvPr/>
        </p:nvSpPr>
        <p:spPr>
          <a:xfrm>
            <a:off x="251520" y="5589240"/>
            <a:ext cx="2829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D2533C"/>
                </a:solidFill>
                <a:latin typeface="Arial"/>
                <a:ea typeface="ＭＳ Ｐゴシック"/>
              </a:rPr>
              <a:t>Real case</a:t>
            </a:r>
            <a:endParaRPr lang="en-US" dirty="0">
              <a:solidFill>
                <a:srgbClr val="D2533C"/>
              </a:solidFill>
              <a:latin typeface="Arial"/>
              <a:ea typeface="ＭＳ Ｐゴシック"/>
            </a:endParaRPr>
          </a:p>
        </p:txBody>
      </p:sp>
      <p:pic>
        <p:nvPicPr>
          <p:cNvPr id="78" name="Imagen 7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sp>
        <p:nvSpPr>
          <p:cNvPr id="91" name="Marcador de fecha 3"/>
          <p:cNvSpPr txBox="1">
            <a:spLocks/>
          </p:cNvSpPr>
          <p:nvPr/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236AD0-17B0-F040-A737-34A06C65CCE5}" type="datetime1">
              <a:rPr lang="es-ES_tradnl" smtClean="0">
                <a:latin typeface="Arial"/>
                <a:ea typeface=""/>
              </a:rPr>
              <a:pPr/>
              <a:t>18/4/19</a:t>
            </a:fld>
            <a:endParaRPr lang="es-ES" dirty="0">
              <a:latin typeface="Arial"/>
              <a:ea typeface=""/>
            </a:endParaRPr>
          </a:p>
        </p:txBody>
      </p:sp>
      <p:sp>
        <p:nvSpPr>
          <p:cNvPr id="92" name="Marcador de pie de página 4"/>
          <p:cNvSpPr txBox="1">
            <a:spLocks/>
          </p:cNvSpPr>
          <p:nvPr/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mtClean="0">
                <a:latin typeface="Arial"/>
                <a:ea typeface=""/>
              </a:rPr>
              <a:t>E. Nácher</a:t>
            </a:r>
            <a:endParaRPr lang="es-ES" dirty="0">
              <a:latin typeface="Arial"/>
              <a:ea typeface=""/>
            </a:endParaRPr>
          </a:p>
        </p:txBody>
      </p:sp>
      <p:sp>
        <p:nvSpPr>
          <p:cNvPr id="93" name="Marcador de número de diapositiva 6"/>
          <p:cNvSpPr txBox="1">
            <a:spLocks/>
          </p:cNvSpPr>
          <p:nvPr/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l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latin typeface="Arial"/>
                <a:ea typeface=""/>
              </a:rPr>
              <a:t>8</a:t>
            </a:r>
            <a:endParaRPr lang="es-ES" dirty="0">
              <a:latin typeface="Arial"/>
              <a:ea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723941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number of counts detected in channel 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j</a:t>
            </a:r>
            <a:r>
              <a:rPr lang="en-US" dirty="0" smtClean="0"/>
              <a:t> relates to the beta feeding to level </a:t>
            </a:r>
            <a:r>
              <a:rPr lang="en-US" i="1" dirty="0" err="1" smtClean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/>
              <a:t>through the linear equation: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marL="274320" lvl="1" indent="0" algn="just">
              <a:buNone/>
            </a:pPr>
            <a:r>
              <a:rPr lang="en-US" i="1" dirty="0"/>
              <a:t>	</a:t>
            </a:r>
            <a:r>
              <a:rPr lang="en-US" i="1" dirty="0" smtClean="0">
                <a:latin typeface="Times"/>
                <a:cs typeface="Times"/>
              </a:rPr>
              <a:t>f</a:t>
            </a:r>
            <a:r>
              <a:rPr lang="en-US" i="1" baseline="-25000" dirty="0" smtClean="0">
                <a:latin typeface="Times"/>
                <a:cs typeface="Times"/>
              </a:rPr>
              <a:t>i </a:t>
            </a:r>
            <a:r>
              <a:rPr lang="en-US" dirty="0" smtClean="0"/>
              <a:t>: Feeding to energy level </a:t>
            </a:r>
            <a:r>
              <a:rPr lang="en-US" i="1" dirty="0" smtClean="0">
                <a:latin typeface="Times"/>
                <a:cs typeface="Times"/>
              </a:rPr>
              <a:t>“</a:t>
            </a:r>
            <a:r>
              <a:rPr lang="es-ES" i="1" dirty="0">
                <a:latin typeface="Times"/>
                <a:cs typeface="Times"/>
              </a:rPr>
              <a:t>i</a:t>
            </a:r>
            <a:r>
              <a:rPr lang="en-US" i="1" dirty="0" smtClean="0">
                <a:latin typeface="Times"/>
                <a:cs typeface="Times"/>
              </a:rPr>
              <a:t>”</a:t>
            </a:r>
            <a:endParaRPr lang="en-US" i="1" dirty="0">
              <a:latin typeface="Times"/>
              <a:cs typeface="Times"/>
            </a:endParaRPr>
          </a:p>
          <a:p>
            <a:pPr marL="274320" lvl="1" indent="0" algn="just">
              <a:buNone/>
            </a:pPr>
            <a:r>
              <a:rPr lang="en-US" i="1" dirty="0"/>
              <a:t>	</a:t>
            </a:r>
            <a:r>
              <a:rPr lang="es-ES" i="1" dirty="0" smtClean="0">
                <a:latin typeface="Times"/>
                <a:cs typeface="Times"/>
              </a:rPr>
              <a:t>d</a:t>
            </a:r>
            <a:r>
              <a:rPr lang="es-ES" i="1" baseline="-25000" dirty="0" smtClean="0">
                <a:latin typeface="Times"/>
                <a:cs typeface="Times"/>
              </a:rPr>
              <a:t>j</a:t>
            </a:r>
            <a:r>
              <a:rPr lang="es-ES" i="1" dirty="0" smtClean="0"/>
              <a:t> </a:t>
            </a:r>
            <a:r>
              <a:rPr lang="es-ES" i="1" dirty="0" smtClean="0"/>
              <a:t>: </a:t>
            </a:r>
            <a:r>
              <a:rPr lang="es-ES" dirty="0" err="1" smtClean="0"/>
              <a:t>Counts</a:t>
            </a:r>
            <a:r>
              <a:rPr lang="es-ES" dirty="0" smtClean="0"/>
              <a:t> in </a:t>
            </a:r>
            <a:r>
              <a:rPr lang="es-ES" dirty="0" err="1" smtClean="0"/>
              <a:t>channel</a:t>
            </a:r>
            <a:r>
              <a:rPr lang="es-ES" dirty="0" smtClean="0"/>
              <a:t> </a:t>
            </a:r>
            <a:r>
              <a:rPr lang="es-ES" i="1" dirty="0" smtClean="0">
                <a:latin typeface="Times"/>
                <a:cs typeface="Times"/>
              </a:rPr>
              <a:t>“j”</a:t>
            </a:r>
            <a:r>
              <a:rPr lang="es-ES" i="1" dirty="0" smtClean="0"/>
              <a:t> </a:t>
            </a:r>
            <a:r>
              <a:rPr lang="es-ES" dirty="0" smtClean="0"/>
              <a:t>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spectrum</a:t>
            </a:r>
            <a:endParaRPr lang="es-ES" dirty="0" smtClean="0"/>
          </a:p>
          <a:p>
            <a:pPr marL="274320" lvl="1" indent="0" algn="just">
              <a:buNone/>
            </a:pPr>
            <a:r>
              <a:rPr lang="es-ES" dirty="0"/>
              <a:t>	</a:t>
            </a:r>
            <a:r>
              <a:rPr lang="es-ES" i="1" dirty="0" err="1" smtClean="0">
                <a:latin typeface="Times"/>
                <a:cs typeface="Times"/>
              </a:rPr>
              <a:t>R</a:t>
            </a:r>
            <a:r>
              <a:rPr lang="es-ES" i="1" baseline="-25000" dirty="0" err="1" smtClean="0">
                <a:latin typeface="Times"/>
                <a:cs typeface="Times"/>
              </a:rPr>
              <a:t>ij</a:t>
            </a:r>
            <a:r>
              <a:rPr lang="es-ES" i="1" dirty="0" smtClean="0"/>
              <a:t> </a:t>
            </a:r>
            <a:r>
              <a:rPr lang="es-ES" i="1" dirty="0" smtClean="0"/>
              <a:t>: </a:t>
            </a:r>
            <a:r>
              <a:rPr lang="es-ES" dirty="0" smtClean="0"/>
              <a:t>Response </a:t>
            </a:r>
            <a:r>
              <a:rPr lang="es-ES" dirty="0" err="1" smtClean="0"/>
              <a:t>Function</a:t>
            </a:r>
            <a:r>
              <a:rPr lang="es-ES" dirty="0" smtClean="0"/>
              <a:t> (</a:t>
            </a:r>
            <a:r>
              <a:rPr lang="es-ES" dirty="0" err="1" smtClean="0"/>
              <a:t>matrix</a:t>
            </a:r>
            <a:r>
              <a:rPr lang="es-ES" dirty="0" smtClean="0"/>
              <a:t>) to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decay</a:t>
            </a:r>
            <a:endParaRPr lang="es-ES" dirty="0" smtClean="0"/>
          </a:p>
          <a:p>
            <a:pPr marL="274320" lvl="1" indent="0" algn="just">
              <a:buNone/>
            </a:pPr>
            <a:endParaRPr lang="en-US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TAS Inverse Problem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E7E00-A53D-EB46-A2D9-4A4266C3EA6D}" type="datetime1">
              <a:rPr lang="es-ES_tradnl" smtClean="0">
                <a:latin typeface="Arial"/>
              </a:rPr>
              <a:t>25/4/19</a:t>
            </a:fld>
            <a:endParaRPr lang="es-ES"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latin typeface="Arial"/>
              </a:rPr>
              <a:t>E. Nácher</a:t>
            </a:r>
            <a:endParaRPr lang="es-ES">
              <a:latin typeface="Arial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448" y="6093296"/>
            <a:ext cx="534645" cy="764704"/>
          </a:xfrm>
          <a:prstGeom prst="rect">
            <a:avLst/>
          </a:prstGeom>
        </p:spPr>
      </p:pic>
      <p:graphicFrame>
        <p:nvGraphicFramePr>
          <p:cNvPr id="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352907"/>
              </p:ext>
            </p:extLst>
          </p:nvPr>
        </p:nvGraphicFramePr>
        <p:xfrm>
          <a:off x="3410827" y="2513457"/>
          <a:ext cx="2160240" cy="1059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7" name="Equation" r:id="rId4" imgW="749300" imgH="368300" progId="Equation.3">
                  <p:embed/>
                </p:oleObj>
              </mc:Choice>
              <mc:Fallback>
                <p:oleObj name="Equation" r:id="rId4" imgW="7493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0827" y="2513457"/>
                        <a:ext cx="2160240" cy="105955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712BB-222B-404A-8374-D96A2729C2AC}" type="slidenum">
              <a:rPr lang="es-ES" smtClean="0">
                <a:latin typeface="Arial"/>
              </a:rPr>
              <a:pPr/>
              <a:t>9</a:t>
            </a:fld>
            <a:endParaRPr lang="es-E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736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Clarida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laridad">
  <a:themeElements>
    <a:clrScheme name="Clarida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Claridad.thmx</Template>
  <TotalTime>23420</TotalTime>
  <Words>1490</Words>
  <Application>Microsoft Macintosh PowerPoint</Application>
  <PresentationFormat>On-screen Show (4:3)</PresentationFormat>
  <Paragraphs>328</Paragraphs>
  <Slides>29</Slides>
  <Notes>5</Notes>
  <HiddenSlides>1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47" baseType="lpstr">
      <vt:lpstr>Arial Black</vt:lpstr>
      <vt:lpstr>Calibri</vt:lpstr>
      <vt:lpstr>Mangal</vt:lpstr>
      <vt:lpstr>ＭＳ Ｐゴシック</vt:lpstr>
      <vt:lpstr>Symbol</vt:lpstr>
      <vt:lpstr>Tahoma</vt:lpstr>
      <vt:lpstr>Tempus Sans ITC</vt:lpstr>
      <vt:lpstr>Times</vt:lpstr>
      <vt:lpstr>Times New Roman</vt:lpstr>
      <vt:lpstr>Wingdings</vt:lpstr>
      <vt:lpstr>Wingdings 3</vt:lpstr>
      <vt:lpstr>Arial</vt:lpstr>
      <vt:lpstr>Claridad</vt:lpstr>
      <vt:lpstr>Textura</vt:lpstr>
      <vt:lpstr>1_Claridad</vt:lpstr>
      <vt:lpstr>1_Textura</vt:lpstr>
      <vt:lpstr>Equation</vt:lpstr>
      <vt:lpstr>EcuaciÛn</vt:lpstr>
      <vt:lpstr>Extending GEANT4 “Radioactive Decay” for the Analysis of Complex Total Absorption Analysis Cases</vt:lpstr>
      <vt:lpstr>Use of G4 in Nuclear Physics</vt:lpstr>
      <vt:lpstr>Outlook of the talk</vt:lpstr>
      <vt:lpstr>Beta decay measurements</vt:lpstr>
      <vt:lpstr>Beta decay measurements</vt:lpstr>
      <vt:lpstr>PowerPoint Presentation</vt:lpstr>
      <vt:lpstr>PowerPoint Presentation</vt:lpstr>
      <vt:lpstr>PowerPoint Presentation</vt:lpstr>
      <vt:lpstr>The TAS Inverse Problem</vt:lpstr>
      <vt:lpstr>The TAS Inverse Problem</vt:lpstr>
      <vt:lpstr>The Response Function</vt:lpstr>
      <vt:lpstr>The Response Function</vt:lpstr>
      <vt:lpstr>The Response Function</vt:lpstr>
      <vt:lpstr>Study case: 186Hg decay</vt:lpstr>
      <vt:lpstr>Study case: 186Hg decay</vt:lpstr>
      <vt:lpstr>Study case: 186Hg decay</vt:lpstr>
      <vt:lpstr>Study case: 186Hg decay</vt:lpstr>
      <vt:lpstr>Study case: 186Hg decay</vt:lpstr>
      <vt:lpstr>Study case: 186Hg decay</vt:lpstr>
      <vt:lpstr>Study case: 186Hg decay</vt:lpstr>
      <vt:lpstr>Summary &amp; Conclusions</vt:lpstr>
      <vt:lpstr>Thanks for your attention!!</vt:lpstr>
      <vt:lpstr>What is still missing… and highly desireble!</vt:lpstr>
      <vt:lpstr>Some other TAS results</vt:lpstr>
      <vt:lpstr>Some other TAS results</vt:lpstr>
      <vt:lpstr>Some other TAS results</vt:lpstr>
      <vt:lpstr>Some other TAS results</vt:lpstr>
      <vt:lpstr>Some other TAS results</vt:lpstr>
      <vt:lpstr>Some other TAS results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Problema Inverso</dc:title>
  <dc:creator>kike</dc:creator>
  <cp:lastModifiedBy>Microsoft Office User</cp:lastModifiedBy>
  <cp:revision>180</cp:revision>
  <dcterms:created xsi:type="dcterms:W3CDTF">2010-11-01T10:46:43Z</dcterms:created>
  <dcterms:modified xsi:type="dcterms:W3CDTF">2019-04-25T21:12:48Z</dcterms:modified>
</cp:coreProperties>
</file>