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4"/>
  </p:notesMasterIdLst>
  <p:sldIdLst>
    <p:sldId id="298" r:id="rId2"/>
    <p:sldId id="299" r:id="rId3"/>
    <p:sldId id="300" r:id="rId4"/>
    <p:sldId id="301" r:id="rId5"/>
    <p:sldId id="302" r:id="rId6"/>
    <p:sldId id="303" r:id="rId7"/>
    <p:sldId id="312" r:id="rId8"/>
    <p:sldId id="330" r:id="rId9"/>
    <p:sldId id="333" r:id="rId10"/>
    <p:sldId id="331" r:id="rId11"/>
    <p:sldId id="317" r:id="rId12"/>
    <p:sldId id="318" r:id="rId13"/>
    <p:sldId id="314" r:id="rId14"/>
    <p:sldId id="315" r:id="rId15"/>
    <p:sldId id="334" r:id="rId16"/>
    <p:sldId id="316" r:id="rId17"/>
    <p:sldId id="319" r:id="rId18"/>
    <p:sldId id="320" r:id="rId19"/>
    <p:sldId id="323" r:id="rId20"/>
    <p:sldId id="324" r:id="rId21"/>
    <p:sldId id="335" r:id="rId22"/>
    <p:sldId id="336" r:id="rId23"/>
    <p:sldId id="321" r:id="rId24"/>
    <p:sldId id="326" r:id="rId25"/>
    <p:sldId id="327" r:id="rId26"/>
    <p:sldId id="328" r:id="rId27"/>
    <p:sldId id="329" r:id="rId28"/>
    <p:sldId id="337" r:id="rId29"/>
    <p:sldId id="338" r:id="rId30"/>
    <p:sldId id="340" r:id="rId31"/>
    <p:sldId id="341" r:id="rId32"/>
    <p:sldId id="342" r:id="rId33"/>
    <p:sldId id="305" r:id="rId34"/>
    <p:sldId id="343" r:id="rId35"/>
    <p:sldId id="344" r:id="rId36"/>
    <p:sldId id="345" r:id="rId37"/>
    <p:sldId id="346" r:id="rId38"/>
    <p:sldId id="347" r:id="rId39"/>
    <p:sldId id="348" r:id="rId40"/>
    <p:sldId id="306" r:id="rId41"/>
    <p:sldId id="349" r:id="rId42"/>
    <p:sldId id="350" r:id="rId43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571"/>
    <p:restoredTop sz="94631"/>
  </p:normalViewPr>
  <p:slideViewPr>
    <p:cSldViewPr snapToGrid="0" snapToObjects="1">
      <p:cViewPr varScale="1">
        <p:scale>
          <a:sx n="97" d="100"/>
          <a:sy n="97" d="100"/>
        </p:scale>
        <p:origin x="368" y="184"/>
      </p:cViewPr>
      <p:guideLst/>
    </p:cSldViewPr>
  </p:slideViewPr>
  <p:outlineViewPr>
    <p:cViewPr>
      <p:scale>
        <a:sx n="33" d="100"/>
        <a:sy n="33" d="100"/>
      </p:scale>
      <p:origin x="0" y="-69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C8E9D-A8A7-524B-A17A-ED4C03DD3EB6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BE36D-F134-9C4B-9D32-6C44025B30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1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BE36D-F134-9C4B-9D32-6C44025B30E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61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BE36D-F134-9C4B-9D32-6C44025B30E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738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BE36D-F134-9C4B-9D32-6C44025B30E4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462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BE36D-F134-9C4B-9D32-6C44025B30E4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642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BE36D-F134-9C4B-9D32-6C44025B30E4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539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463" y="4464028"/>
            <a:ext cx="7429500" cy="1641490"/>
          </a:xfrm>
        </p:spPr>
        <p:txBody>
          <a:bodyPr wrap="none" anchor="t">
            <a:normAutofit/>
          </a:bodyPr>
          <a:lstStyle>
            <a:lvl1pPr algn="r">
              <a:defRPr sz="6338" b="0" spc="-198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462" y="3694377"/>
            <a:ext cx="74295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2113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01823" indent="0" algn="ctr">
              <a:buNone/>
              <a:defRPr sz="1320"/>
            </a:lvl2pPr>
            <a:lvl3pPr marL="603647" indent="0" algn="ctr">
              <a:buNone/>
              <a:defRPr sz="1189"/>
            </a:lvl3pPr>
            <a:lvl4pPr marL="905470" indent="0" algn="ctr">
              <a:buNone/>
              <a:defRPr sz="1056"/>
            </a:lvl4pPr>
            <a:lvl5pPr marL="1207294" indent="0" algn="ctr">
              <a:buNone/>
              <a:defRPr sz="1056"/>
            </a:lvl5pPr>
            <a:lvl6pPr marL="1509117" indent="0" algn="ctr">
              <a:buNone/>
              <a:defRPr sz="1056"/>
            </a:lvl6pPr>
            <a:lvl7pPr marL="1810941" indent="0" algn="ctr">
              <a:buNone/>
              <a:defRPr sz="1056"/>
            </a:lvl7pPr>
            <a:lvl8pPr marL="2112764" indent="0" algn="ctr">
              <a:buNone/>
              <a:defRPr sz="1056"/>
            </a:lvl8pPr>
            <a:lvl9pPr marL="2414588" indent="0" algn="ctr">
              <a:buNone/>
              <a:defRPr sz="1056"/>
            </a:lvl9pPr>
          </a:lstStyle>
          <a:p>
            <a:r>
              <a:rPr lang="fr-FR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116265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367163"/>
            <a:ext cx="8543925" cy="819355"/>
          </a:xfrm>
        </p:spPr>
        <p:txBody>
          <a:bodyPr anchor="b"/>
          <a:lstStyle>
            <a:lvl1pPr>
              <a:defRPr sz="2113"/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2329" y="987428"/>
            <a:ext cx="8543925" cy="3379735"/>
          </a:xfrm>
        </p:spPr>
        <p:txBody>
          <a:bodyPr anchor="t"/>
          <a:lstStyle>
            <a:lvl1pPr marL="0" indent="0">
              <a:buNone/>
              <a:defRPr sz="2113"/>
            </a:lvl1pPr>
            <a:lvl2pPr marL="301823" indent="0">
              <a:buNone/>
              <a:defRPr sz="1848"/>
            </a:lvl2pPr>
            <a:lvl3pPr marL="603647" indent="0">
              <a:buNone/>
              <a:defRPr sz="1584"/>
            </a:lvl3pPr>
            <a:lvl4pPr marL="905470" indent="0">
              <a:buNone/>
              <a:defRPr sz="1320"/>
            </a:lvl4pPr>
            <a:lvl5pPr marL="1207294" indent="0">
              <a:buNone/>
              <a:defRPr sz="1320"/>
            </a:lvl5pPr>
            <a:lvl6pPr marL="1509117" indent="0">
              <a:buNone/>
              <a:defRPr sz="1320"/>
            </a:lvl6pPr>
            <a:lvl7pPr marL="1810941" indent="0">
              <a:buNone/>
              <a:defRPr sz="1320"/>
            </a:lvl7pPr>
            <a:lvl8pPr marL="2112764" indent="0">
              <a:buNone/>
              <a:defRPr sz="1320"/>
            </a:lvl8pPr>
            <a:lvl9pPr marL="2414588" indent="0">
              <a:buNone/>
              <a:defRPr sz="1320"/>
            </a:lvl9pPr>
          </a:lstStyle>
          <a:p>
            <a:r>
              <a:rPr lang="fr-FR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5186516"/>
            <a:ext cx="8542635" cy="682472"/>
          </a:xfrm>
        </p:spPr>
        <p:txBody>
          <a:bodyPr/>
          <a:lstStyle>
            <a:lvl1pPr marL="0" indent="0">
              <a:buNone/>
              <a:defRPr sz="1056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01823" indent="0">
              <a:buNone/>
              <a:defRPr sz="925"/>
            </a:lvl2pPr>
            <a:lvl3pPr marL="603647" indent="0">
              <a:buNone/>
              <a:defRPr sz="792"/>
            </a:lvl3pPr>
            <a:lvl4pPr marL="905470" indent="0">
              <a:buNone/>
              <a:defRPr sz="661"/>
            </a:lvl4pPr>
            <a:lvl5pPr marL="1207294" indent="0">
              <a:buNone/>
              <a:defRPr sz="661"/>
            </a:lvl5pPr>
            <a:lvl6pPr marL="1509117" indent="0">
              <a:buNone/>
              <a:defRPr sz="661"/>
            </a:lvl6pPr>
            <a:lvl7pPr marL="1810941" indent="0">
              <a:buNone/>
              <a:defRPr sz="661"/>
            </a:lvl7pPr>
            <a:lvl8pPr marL="2112764" indent="0">
              <a:buNone/>
              <a:defRPr sz="661"/>
            </a:lvl8pPr>
            <a:lvl9pPr marL="2414588" indent="0">
              <a:buNone/>
              <a:defRPr sz="66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903383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5"/>
            <a:ext cx="8543925" cy="3534344"/>
          </a:xfrm>
        </p:spPr>
        <p:txBody>
          <a:bodyPr anchor="ctr"/>
          <a:lstStyle>
            <a:lvl1pPr>
              <a:defRPr sz="2113"/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4489399"/>
            <a:ext cx="8542635" cy="1501826"/>
          </a:xfrm>
        </p:spPr>
        <p:txBody>
          <a:bodyPr anchor="ctr"/>
          <a:lstStyle>
            <a:lvl1pPr marL="0" indent="0">
              <a:buNone/>
              <a:defRPr sz="1056"/>
            </a:lvl1pPr>
            <a:lvl2pPr marL="301823" indent="0">
              <a:buNone/>
              <a:defRPr sz="925"/>
            </a:lvl2pPr>
            <a:lvl3pPr marL="603647" indent="0">
              <a:buNone/>
              <a:defRPr sz="792"/>
            </a:lvl3pPr>
            <a:lvl4pPr marL="905470" indent="0">
              <a:buNone/>
              <a:defRPr sz="661"/>
            </a:lvl4pPr>
            <a:lvl5pPr marL="1207294" indent="0">
              <a:buNone/>
              <a:defRPr sz="661"/>
            </a:lvl5pPr>
            <a:lvl6pPr marL="1509117" indent="0">
              <a:buNone/>
              <a:defRPr sz="661"/>
            </a:lvl6pPr>
            <a:lvl7pPr marL="1810941" indent="0">
              <a:buNone/>
              <a:defRPr sz="661"/>
            </a:lvl7pPr>
            <a:lvl8pPr marL="2112764" indent="0">
              <a:buNone/>
              <a:defRPr sz="661"/>
            </a:lvl8pPr>
            <a:lvl9pPr marL="2414588" indent="0">
              <a:buNone/>
              <a:defRPr sz="66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82990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047" y="365125"/>
            <a:ext cx="7558486" cy="2992904"/>
          </a:xfrm>
        </p:spPr>
        <p:txBody>
          <a:bodyPr anchor="ctr"/>
          <a:lstStyle>
            <a:lvl1pPr>
              <a:defRPr sz="2905"/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98025" y="3365557"/>
            <a:ext cx="7111243" cy="548968"/>
          </a:xfrm>
        </p:spPr>
        <p:txBody>
          <a:bodyPr anchor="t">
            <a:normAutofit/>
          </a:bodyPr>
          <a:lstStyle>
            <a:lvl1pPr marL="0" indent="0">
              <a:buNone/>
              <a:defRPr sz="925"/>
            </a:lvl1pPr>
            <a:lvl2pPr marL="301823" indent="0">
              <a:buNone/>
              <a:defRPr sz="925"/>
            </a:lvl2pPr>
            <a:lvl3pPr marL="603647" indent="0">
              <a:buNone/>
              <a:defRPr sz="792"/>
            </a:lvl3pPr>
            <a:lvl4pPr marL="905470" indent="0">
              <a:buNone/>
              <a:defRPr sz="661"/>
            </a:lvl4pPr>
            <a:lvl5pPr marL="1207294" indent="0">
              <a:buNone/>
              <a:defRPr sz="661"/>
            </a:lvl5pPr>
            <a:lvl6pPr marL="1509117" indent="0">
              <a:buNone/>
              <a:defRPr sz="661"/>
            </a:lvl6pPr>
            <a:lvl7pPr marL="1810941" indent="0">
              <a:buNone/>
              <a:defRPr sz="661"/>
            </a:lvl7pPr>
            <a:lvl8pPr marL="2112764" indent="0">
              <a:buNone/>
              <a:defRPr sz="661"/>
            </a:lvl8pPr>
            <a:lvl9pPr marL="2414588" indent="0">
              <a:buNone/>
              <a:defRPr sz="66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1038" y="4501729"/>
            <a:ext cx="8541345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056"/>
            </a:lvl1pPr>
            <a:lvl2pPr marL="301823" indent="0">
              <a:buNone/>
              <a:defRPr sz="925"/>
            </a:lvl2pPr>
            <a:lvl3pPr marL="603647" indent="0">
              <a:buNone/>
              <a:defRPr sz="792"/>
            </a:lvl3pPr>
            <a:lvl4pPr marL="905470" indent="0">
              <a:buNone/>
              <a:defRPr sz="661"/>
            </a:lvl4pPr>
            <a:lvl5pPr marL="1207294" indent="0">
              <a:buNone/>
              <a:defRPr sz="661"/>
            </a:lvl5pPr>
            <a:lvl6pPr marL="1509117" indent="0">
              <a:buNone/>
              <a:defRPr sz="661"/>
            </a:lvl6pPr>
            <a:lvl7pPr marL="1810941" indent="0">
              <a:buNone/>
              <a:defRPr sz="661"/>
            </a:lvl7pPr>
            <a:lvl8pPr marL="2112764" indent="0">
              <a:buNone/>
              <a:defRPr sz="661"/>
            </a:lvl8pPr>
            <a:lvl9pPr marL="2414588" indent="0">
              <a:buNone/>
              <a:defRPr sz="66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2723" y="786824"/>
            <a:ext cx="495300" cy="584776"/>
          </a:xfrm>
          <a:prstGeom prst="rect">
            <a:avLst/>
          </a:prstGeom>
        </p:spPr>
        <p:txBody>
          <a:bodyPr vert="horz" lIns="60365" tIns="30183" rIns="60365" bIns="30183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371475"/>
            <a:r>
              <a:rPr lang="en-US" sz="5281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480722" y="2743200"/>
            <a:ext cx="495300" cy="584776"/>
          </a:xfrm>
          <a:prstGeom prst="rect">
            <a:avLst/>
          </a:prstGeom>
        </p:spPr>
        <p:txBody>
          <a:bodyPr vert="horz" lIns="60365" tIns="30183" rIns="60365" bIns="30183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371475"/>
            <a:r>
              <a:rPr lang="en-US" sz="5281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0868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2326970"/>
            <a:ext cx="8543925" cy="2511835"/>
          </a:xfrm>
        </p:spPr>
        <p:txBody>
          <a:bodyPr anchor="b">
            <a:normAutofit/>
          </a:bodyPr>
          <a:lstStyle>
            <a:lvl1pPr>
              <a:defRPr sz="3565"/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4850581"/>
            <a:ext cx="8542635" cy="1140644"/>
          </a:xfrm>
        </p:spPr>
        <p:txBody>
          <a:bodyPr anchor="t"/>
          <a:lstStyle>
            <a:lvl1pPr marL="0" indent="0">
              <a:buNone/>
              <a:defRPr sz="1056"/>
            </a:lvl1pPr>
            <a:lvl2pPr marL="301823" indent="0">
              <a:buNone/>
              <a:defRPr sz="925"/>
            </a:lvl2pPr>
            <a:lvl3pPr marL="603647" indent="0">
              <a:buNone/>
              <a:defRPr sz="792"/>
            </a:lvl3pPr>
            <a:lvl4pPr marL="905470" indent="0">
              <a:buNone/>
              <a:defRPr sz="661"/>
            </a:lvl4pPr>
            <a:lvl5pPr marL="1207294" indent="0">
              <a:buNone/>
              <a:defRPr sz="661"/>
            </a:lvl5pPr>
            <a:lvl6pPr marL="1509117" indent="0">
              <a:buNone/>
              <a:defRPr sz="661"/>
            </a:lvl6pPr>
            <a:lvl7pPr marL="1810941" indent="0">
              <a:buNone/>
              <a:defRPr sz="661"/>
            </a:lvl7pPr>
            <a:lvl8pPr marL="2112764" indent="0">
              <a:buNone/>
              <a:defRPr sz="661"/>
            </a:lvl8pPr>
            <a:lvl9pPr marL="2414588" indent="0">
              <a:buNone/>
              <a:defRPr sz="66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54175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1038" y="365128"/>
            <a:ext cx="8543925" cy="1325563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86541" y="1885950"/>
            <a:ext cx="2394329" cy="576262"/>
          </a:xfrm>
        </p:spPr>
        <p:txBody>
          <a:bodyPr anchor="b">
            <a:noAutofit/>
          </a:bodyPr>
          <a:lstStyle>
            <a:lvl1pPr marL="0" indent="0">
              <a:buNone/>
              <a:defRPr sz="1584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01823" indent="0">
              <a:buNone/>
              <a:defRPr sz="1320" b="1"/>
            </a:lvl2pPr>
            <a:lvl3pPr marL="603647" indent="0">
              <a:buNone/>
              <a:defRPr sz="1189" b="1"/>
            </a:lvl3pPr>
            <a:lvl4pPr marL="905470" indent="0">
              <a:buNone/>
              <a:defRPr sz="1056" b="1"/>
            </a:lvl4pPr>
            <a:lvl5pPr marL="1207294" indent="0">
              <a:buNone/>
              <a:defRPr sz="1056" b="1"/>
            </a:lvl5pPr>
            <a:lvl6pPr marL="1509117" indent="0">
              <a:buNone/>
              <a:defRPr sz="1056" b="1"/>
            </a:lvl6pPr>
            <a:lvl7pPr marL="1810941" indent="0">
              <a:buNone/>
              <a:defRPr sz="1056" b="1"/>
            </a:lvl7pPr>
            <a:lvl8pPr marL="2112764" indent="0">
              <a:buNone/>
              <a:defRPr sz="1056" b="1"/>
            </a:lvl8pPr>
            <a:lvl9pPr marL="2414588" indent="0">
              <a:buNone/>
              <a:defRPr sz="1056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02398" y="2571750"/>
            <a:ext cx="2378472" cy="3589338"/>
          </a:xfrm>
        </p:spPr>
        <p:txBody>
          <a:bodyPr anchor="t">
            <a:normAutofit/>
          </a:bodyPr>
          <a:lstStyle>
            <a:lvl1pPr marL="0" indent="0">
              <a:buNone/>
              <a:defRPr sz="925"/>
            </a:lvl1pPr>
            <a:lvl2pPr marL="301823" indent="0">
              <a:buNone/>
              <a:defRPr sz="792"/>
            </a:lvl2pPr>
            <a:lvl3pPr marL="603647" indent="0">
              <a:buNone/>
              <a:defRPr sz="661"/>
            </a:lvl3pPr>
            <a:lvl4pPr marL="905470" indent="0">
              <a:buNone/>
              <a:defRPr sz="594"/>
            </a:lvl4pPr>
            <a:lvl5pPr marL="1207294" indent="0">
              <a:buNone/>
              <a:defRPr sz="594"/>
            </a:lvl5pPr>
            <a:lvl6pPr marL="1509117" indent="0">
              <a:buNone/>
              <a:defRPr sz="594"/>
            </a:lvl6pPr>
            <a:lvl7pPr marL="1810941" indent="0">
              <a:buNone/>
              <a:defRPr sz="594"/>
            </a:lvl7pPr>
            <a:lvl8pPr marL="2112764" indent="0">
              <a:buNone/>
              <a:defRPr sz="594"/>
            </a:lvl8pPr>
            <a:lvl9pPr marL="2414588" indent="0">
              <a:buNone/>
              <a:defRPr sz="594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27745" y="1885950"/>
            <a:ext cx="2385696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584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719171" y="2571750"/>
            <a:ext cx="2394270" cy="3589338"/>
          </a:xfrm>
        </p:spPr>
        <p:txBody>
          <a:bodyPr anchor="t">
            <a:normAutofit/>
          </a:bodyPr>
          <a:lstStyle>
            <a:lvl1pPr marL="0" indent="0">
              <a:buNone/>
              <a:defRPr sz="925"/>
            </a:lvl1pPr>
            <a:lvl2pPr marL="301823" indent="0">
              <a:buNone/>
              <a:defRPr sz="792"/>
            </a:lvl2pPr>
            <a:lvl3pPr marL="603647" indent="0">
              <a:buNone/>
              <a:defRPr sz="661"/>
            </a:lvl3pPr>
            <a:lvl4pPr marL="905470" indent="0">
              <a:buNone/>
              <a:defRPr sz="594"/>
            </a:lvl4pPr>
            <a:lvl5pPr marL="1207294" indent="0">
              <a:buNone/>
              <a:defRPr sz="594"/>
            </a:lvl5pPr>
            <a:lvl6pPr marL="1509117" indent="0">
              <a:buNone/>
              <a:defRPr sz="594"/>
            </a:lvl6pPr>
            <a:lvl7pPr marL="1810941" indent="0">
              <a:buNone/>
              <a:defRPr sz="594"/>
            </a:lvl7pPr>
            <a:lvl8pPr marL="2112764" indent="0">
              <a:buNone/>
              <a:defRPr sz="594"/>
            </a:lvl8pPr>
            <a:lvl9pPr marL="2414588" indent="0">
              <a:buNone/>
              <a:defRPr sz="594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61091" y="1885950"/>
            <a:ext cx="2382342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584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361091" y="2571750"/>
            <a:ext cx="2382342" cy="3589338"/>
          </a:xfrm>
        </p:spPr>
        <p:txBody>
          <a:bodyPr anchor="t">
            <a:normAutofit/>
          </a:bodyPr>
          <a:lstStyle>
            <a:lvl1pPr marL="0" indent="0">
              <a:buNone/>
              <a:defRPr sz="925"/>
            </a:lvl1pPr>
            <a:lvl2pPr marL="301823" indent="0">
              <a:buNone/>
              <a:defRPr sz="792"/>
            </a:lvl2pPr>
            <a:lvl3pPr marL="603647" indent="0">
              <a:buNone/>
              <a:defRPr sz="661"/>
            </a:lvl3pPr>
            <a:lvl4pPr marL="905470" indent="0">
              <a:buNone/>
              <a:defRPr sz="594"/>
            </a:lvl4pPr>
            <a:lvl5pPr marL="1207294" indent="0">
              <a:buNone/>
              <a:defRPr sz="594"/>
            </a:lvl5pPr>
            <a:lvl6pPr marL="1509117" indent="0">
              <a:buNone/>
              <a:defRPr sz="594"/>
            </a:lvl6pPr>
            <a:lvl7pPr marL="1810941" indent="0">
              <a:buNone/>
              <a:defRPr sz="594"/>
            </a:lvl7pPr>
            <a:lvl8pPr marL="2112764" indent="0">
              <a:buNone/>
              <a:defRPr sz="594"/>
            </a:lvl8pPr>
            <a:lvl9pPr marL="2414588" indent="0">
              <a:buNone/>
              <a:defRPr sz="594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973547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1038" y="365128"/>
            <a:ext cx="8543925" cy="1325563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082320" y="4297503"/>
            <a:ext cx="2388791" cy="576262"/>
          </a:xfrm>
        </p:spPr>
        <p:txBody>
          <a:bodyPr anchor="b">
            <a:noAutofit/>
          </a:bodyPr>
          <a:lstStyle>
            <a:lvl1pPr marL="0" indent="0">
              <a:buNone/>
              <a:defRPr sz="1584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01823" indent="0">
              <a:buNone/>
              <a:defRPr sz="1320" b="1"/>
            </a:lvl2pPr>
            <a:lvl3pPr marL="603647" indent="0">
              <a:buNone/>
              <a:defRPr sz="1189" b="1"/>
            </a:lvl3pPr>
            <a:lvl4pPr marL="905470" indent="0">
              <a:buNone/>
              <a:defRPr sz="1056" b="1"/>
            </a:lvl4pPr>
            <a:lvl5pPr marL="1207294" indent="0">
              <a:buNone/>
              <a:defRPr sz="1056" b="1"/>
            </a:lvl5pPr>
            <a:lvl6pPr marL="1509117" indent="0">
              <a:buNone/>
              <a:defRPr sz="1056" b="1"/>
            </a:lvl6pPr>
            <a:lvl7pPr marL="1810941" indent="0">
              <a:buNone/>
              <a:defRPr sz="1056" b="1"/>
            </a:lvl7pPr>
            <a:lvl8pPr marL="2112764" indent="0">
              <a:buNone/>
              <a:defRPr sz="1056" b="1"/>
            </a:lvl8pPr>
            <a:lvl9pPr marL="2414588" indent="0">
              <a:buNone/>
              <a:defRPr sz="1056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82320" y="2256354"/>
            <a:ext cx="2388791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056"/>
            </a:lvl1pPr>
            <a:lvl2pPr marL="301823" indent="0">
              <a:buNone/>
              <a:defRPr sz="1056"/>
            </a:lvl2pPr>
            <a:lvl3pPr marL="603647" indent="0">
              <a:buNone/>
              <a:defRPr sz="1056"/>
            </a:lvl3pPr>
            <a:lvl4pPr marL="905470" indent="0">
              <a:buNone/>
              <a:defRPr sz="1056"/>
            </a:lvl4pPr>
            <a:lvl5pPr marL="1207294" indent="0">
              <a:buNone/>
              <a:defRPr sz="1056"/>
            </a:lvl5pPr>
            <a:lvl6pPr marL="1509117" indent="0">
              <a:buNone/>
              <a:defRPr sz="1056"/>
            </a:lvl6pPr>
            <a:lvl7pPr marL="1810941" indent="0">
              <a:buNone/>
              <a:defRPr sz="1056"/>
            </a:lvl7pPr>
            <a:lvl8pPr marL="2112764" indent="0">
              <a:buNone/>
              <a:defRPr sz="1056"/>
            </a:lvl8pPr>
            <a:lvl9pPr marL="2414588" indent="0">
              <a:buNone/>
              <a:defRPr sz="1056"/>
            </a:lvl9pPr>
          </a:lstStyle>
          <a:p>
            <a:r>
              <a:rPr lang="fr-FR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082320" y="4873768"/>
            <a:ext cx="2388791" cy="659189"/>
          </a:xfrm>
        </p:spPr>
        <p:txBody>
          <a:bodyPr anchor="t">
            <a:normAutofit/>
          </a:bodyPr>
          <a:lstStyle>
            <a:lvl1pPr marL="0" indent="0">
              <a:buNone/>
              <a:defRPr sz="925"/>
            </a:lvl1pPr>
            <a:lvl2pPr marL="301823" indent="0">
              <a:buNone/>
              <a:defRPr sz="792"/>
            </a:lvl2pPr>
            <a:lvl3pPr marL="603647" indent="0">
              <a:buNone/>
              <a:defRPr sz="661"/>
            </a:lvl3pPr>
            <a:lvl4pPr marL="905470" indent="0">
              <a:buNone/>
              <a:defRPr sz="594"/>
            </a:lvl4pPr>
            <a:lvl5pPr marL="1207294" indent="0">
              <a:buNone/>
              <a:defRPr sz="594"/>
            </a:lvl5pPr>
            <a:lvl6pPr marL="1509117" indent="0">
              <a:buNone/>
              <a:defRPr sz="594"/>
            </a:lvl6pPr>
            <a:lvl7pPr marL="1810941" indent="0">
              <a:buNone/>
              <a:defRPr sz="594"/>
            </a:lvl7pPr>
            <a:lvl8pPr marL="2112764" indent="0">
              <a:buNone/>
              <a:defRPr sz="594"/>
            </a:lvl8pPr>
            <a:lvl9pPr marL="2414588" indent="0">
              <a:buNone/>
              <a:defRPr sz="594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2310" y="4297503"/>
            <a:ext cx="2381052" cy="576262"/>
          </a:xfrm>
        </p:spPr>
        <p:txBody>
          <a:bodyPr anchor="b">
            <a:noAutofit/>
          </a:bodyPr>
          <a:lstStyle>
            <a:lvl1pPr marL="0" indent="0">
              <a:buNone/>
              <a:defRPr sz="1584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01823" indent="0">
              <a:buNone/>
              <a:defRPr sz="1320" b="1"/>
            </a:lvl2pPr>
            <a:lvl3pPr marL="603647" indent="0">
              <a:buNone/>
              <a:defRPr sz="1189" b="1"/>
            </a:lvl3pPr>
            <a:lvl4pPr marL="905470" indent="0">
              <a:buNone/>
              <a:defRPr sz="1056" b="1"/>
            </a:lvl4pPr>
            <a:lvl5pPr marL="1207294" indent="0">
              <a:buNone/>
              <a:defRPr sz="1056" b="1"/>
            </a:lvl5pPr>
            <a:lvl6pPr marL="1509117" indent="0">
              <a:buNone/>
              <a:defRPr sz="1056" b="1"/>
            </a:lvl6pPr>
            <a:lvl7pPr marL="1810941" indent="0">
              <a:buNone/>
              <a:defRPr sz="1056" b="1"/>
            </a:lvl7pPr>
            <a:lvl8pPr marL="2112764" indent="0">
              <a:buNone/>
              <a:defRPr sz="1056" b="1"/>
            </a:lvl8pPr>
            <a:lvl9pPr marL="2414588" indent="0">
              <a:buNone/>
              <a:defRPr sz="1056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712309" y="2256354"/>
            <a:ext cx="238105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056"/>
            </a:lvl1pPr>
            <a:lvl2pPr marL="301823" indent="0">
              <a:buNone/>
              <a:defRPr sz="1056"/>
            </a:lvl2pPr>
            <a:lvl3pPr marL="603647" indent="0">
              <a:buNone/>
              <a:defRPr sz="1056"/>
            </a:lvl3pPr>
            <a:lvl4pPr marL="905470" indent="0">
              <a:buNone/>
              <a:defRPr sz="1056"/>
            </a:lvl4pPr>
            <a:lvl5pPr marL="1207294" indent="0">
              <a:buNone/>
              <a:defRPr sz="1056"/>
            </a:lvl5pPr>
            <a:lvl6pPr marL="1509117" indent="0">
              <a:buNone/>
              <a:defRPr sz="1056"/>
            </a:lvl6pPr>
            <a:lvl7pPr marL="1810941" indent="0">
              <a:buNone/>
              <a:defRPr sz="1056"/>
            </a:lvl7pPr>
            <a:lvl8pPr marL="2112764" indent="0">
              <a:buNone/>
              <a:defRPr sz="1056"/>
            </a:lvl8pPr>
            <a:lvl9pPr marL="2414588" indent="0">
              <a:buNone/>
              <a:defRPr sz="1056"/>
            </a:lvl9pPr>
          </a:lstStyle>
          <a:p>
            <a:r>
              <a:rPr lang="fr-FR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711212" y="4873767"/>
            <a:ext cx="2384205" cy="659189"/>
          </a:xfrm>
        </p:spPr>
        <p:txBody>
          <a:bodyPr anchor="t">
            <a:normAutofit/>
          </a:bodyPr>
          <a:lstStyle>
            <a:lvl1pPr marL="0" indent="0">
              <a:buNone/>
              <a:defRPr sz="925"/>
            </a:lvl1pPr>
            <a:lvl2pPr marL="301823" indent="0">
              <a:buNone/>
              <a:defRPr sz="792"/>
            </a:lvl2pPr>
            <a:lvl3pPr marL="603647" indent="0">
              <a:buNone/>
              <a:defRPr sz="661"/>
            </a:lvl3pPr>
            <a:lvl4pPr marL="905470" indent="0">
              <a:buNone/>
              <a:defRPr sz="594"/>
            </a:lvl4pPr>
            <a:lvl5pPr marL="1207294" indent="0">
              <a:buNone/>
              <a:defRPr sz="594"/>
            </a:lvl5pPr>
            <a:lvl6pPr marL="1509117" indent="0">
              <a:buNone/>
              <a:defRPr sz="594"/>
            </a:lvl6pPr>
            <a:lvl7pPr marL="1810941" indent="0">
              <a:buNone/>
              <a:defRPr sz="594"/>
            </a:lvl7pPr>
            <a:lvl8pPr marL="2112764" indent="0">
              <a:buNone/>
              <a:defRPr sz="594"/>
            </a:lvl8pPr>
            <a:lvl9pPr marL="2414588" indent="0">
              <a:buNone/>
              <a:defRPr sz="594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41013" y="4297503"/>
            <a:ext cx="2382342" cy="576262"/>
          </a:xfrm>
        </p:spPr>
        <p:txBody>
          <a:bodyPr anchor="b">
            <a:noAutofit/>
          </a:bodyPr>
          <a:lstStyle>
            <a:lvl1pPr marL="0" indent="0">
              <a:buNone/>
              <a:defRPr sz="1584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01823" indent="0">
              <a:buNone/>
              <a:defRPr sz="1320" b="1"/>
            </a:lvl2pPr>
            <a:lvl3pPr marL="603647" indent="0">
              <a:buNone/>
              <a:defRPr sz="1189" b="1"/>
            </a:lvl3pPr>
            <a:lvl4pPr marL="905470" indent="0">
              <a:buNone/>
              <a:defRPr sz="1056" b="1"/>
            </a:lvl4pPr>
            <a:lvl5pPr marL="1207294" indent="0">
              <a:buNone/>
              <a:defRPr sz="1056" b="1"/>
            </a:lvl5pPr>
            <a:lvl6pPr marL="1509117" indent="0">
              <a:buNone/>
              <a:defRPr sz="1056" b="1"/>
            </a:lvl6pPr>
            <a:lvl7pPr marL="1810941" indent="0">
              <a:buNone/>
              <a:defRPr sz="1056" b="1"/>
            </a:lvl7pPr>
            <a:lvl8pPr marL="2112764" indent="0">
              <a:buNone/>
              <a:defRPr sz="1056" b="1"/>
            </a:lvl8pPr>
            <a:lvl9pPr marL="2414588" indent="0">
              <a:buNone/>
              <a:defRPr sz="1056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341011" y="2256354"/>
            <a:ext cx="238234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056"/>
            </a:lvl1pPr>
            <a:lvl2pPr marL="301823" indent="0">
              <a:buNone/>
              <a:defRPr sz="1056"/>
            </a:lvl2pPr>
            <a:lvl3pPr marL="603647" indent="0">
              <a:buNone/>
              <a:defRPr sz="1056"/>
            </a:lvl3pPr>
            <a:lvl4pPr marL="905470" indent="0">
              <a:buNone/>
              <a:defRPr sz="1056"/>
            </a:lvl4pPr>
            <a:lvl5pPr marL="1207294" indent="0">
              <a:buNone/>
              <a:defRPr sz="1056"/>
            </a:lvl5pPr>
            <a:lvl6pPr marL="1509117" indent="0">
              <a:buNone/>
              <a:defRPr sz="1056"/>
            </a:lvl6pPr>
            <a:lvl7pPr marL="1810941" indent="0">
              <a:buNone/>
              <a:defRPr sz="1056"/>
            </a:lvl7pPr>
            <a:lvl8pPr marL="2112764" indent="0">
              <a:buNone/>
              <a:defRPr sz="1056"/>
            </a:lvl8pPr>
            <a:lvl9pPr marL="2414588" indent="0">
              <a:buNone/>
              <a:defRPr sz="1056"/>
            </a:lvl9pPr>
          </a:lstStyle>
          <a:p>
            <a:r>
              <a:rPr lang="fr-FR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340910" y="4873765"/>
            <a:ext cx="2385498" cy="659189"/>
          </a:xfrm>
        </p:spPr>
        <p:txBody>
          <a:bodyPr anchor="t">
            <a:normAutofit/>
          </a:bodyPr>
          <a:lstStyle>
            <a:lvl1pPr marL="0" indent="0">
              <a:buNone/>
              <a:defRPr sz="925"/>
            </a:lvl1pPr>
            <a:lvl2pPr marL="301823" indent="0">
              <a:buNone/>
              <a:defRPr sz="792"/>
            </a:lvl2pPr>
            <a:lvl3pPr marL="603647" indent="0">
              <a:buNone/>
              <a:defRPr sz="661"/>
            </a:lvl3pPr>
            <a:lvl4pPr marL="905470" indent="0">
              <a:buNone/>
              <a:defRPr sz="594"/>
            </a:lvl4pPr>
            <a:lvl5pPr marL="1207294" indent="0">
              <a:buNone/>
              <a:defRPr sz="594"/>
            </a:lvl5pPr>
            <a:lvl6pPr marL="1509117" indent="0">
              <a:buNone/>
              <a:defRPr sz="594"/>
            </a:lvl6pPr>
            <a:lvl7pPr marL="1810941" indent="0">
              <a:buNone/>
              <a:defRPr sz="594"/>
            </a:lvl7pPr>
            <a:lvl8pPr marL="2112764" indent="0">
              <a:buNone/>
              <a:defRPr sz="594"/>
            </a:lvl8pPr>
            <a:lvl9pPr marL="2414588" indent="0">
              <a:buNone/>
              <a:defRPr sz="594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127756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69455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33579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9793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94307" y="4464028"/>
            <a:ext cx="7429500" cy="1641490"/>
          </a:xfrm>
        </p:spPr>
        <p:txBody>
          <a:bodyPr wrap="none" anchor="t">
            <a:normAutofit/>
          </a:bodyPr>
          <a:lstStyle>
            <a:lvl1pPr algn="l">
              <a:defRPr sz="6338" b="0" spc="-198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94307" y="3693677"/>
            <a:ext cx="74295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2113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01823" indent="0" algn="ctr">
              <a:buNone/>
              <a:defRPr sz="1320"/>
            </a:lvl2pPr>
            <a:lvl3pPr marL="603647" indent="0" algn="ctr">
              <a:buNone/>
              <a:defRPr sz="1189"/>
            </a:lvl3pPr>
            <a:lvl4pPr marL="905470" indent="0" algn="ctr">
              <a:buNone/>
              <a:defRPr sz="1056"/>
            </a:lvl4pPr>
            <a:lvl5pPr marL="1207294" indent="0" algn="ctr">
              <a:buNone/>
              <a:defRPr sz="1056"/>
            </a:lvl5pPr>
            <a:lvl6pPr marL="1509117" indent="0" algn="ctr">
              <a:buNone/>
              <a:defRPr sz="1056"/>
            </a:lvl6pPr>
            <a:lvl7pPr marL="1810941" indent="0" algn="ctr">
              <a:buNone/>
              <a:defRPr sz="1056"/>
            </a:lvl7pPr>
            <a:lvl8pPr marL="2112764" indent="0" algn="ctr">
              <a:buNone/>
              <a:defRPr sz="1056"/>
            </a:lvl8pPr>
            <a:lvl9pPr marL="2414588" indent="0" algn="ctr">
              <a:buNone/>
              <a:defRPr sz="1056"/>
            </a:lvl9pPr>
          </a:lstStyle>
          <a:p>
            <a:r>
              <a:rPr lang="fr-FR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98363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0000" y="1825625"/>
            <a:ext cx="4082988" cy="4351338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4871" y="1825625"/>
            <a:ext cx="4090093" cy="4351338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07200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8"/>
            <a:ext cx="8543925" cy="1325563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0000" y="1681163"/>
            <a:ext cx="4082988" cy="823912"/>
          </a:xfrm>
        </p:spPr>
        <p:txBody>
          <a:bodyPr anchor="b"/>
          <a:lstStyle>
            <a:lvl1pPr marL="0" indent="0">
              <a:buNone/>
              <a:defRPr sz="1584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01823" indent="0">
              <a:buNone/>
              <a:defRPr sz="1320" b="1"/>
            </a:lvl2pPr>
            <a:lvl3pPr marL="603647" indent="0">
              <a:buNone/>
              <a:defRPr sz="1189" b="1"/>
            </a:lvl3pPr>
            <a:lvl4pPr marL="905470" indent="0">
              <a:buNone/>
              <a:defRPr sz="1056" b="1"/>
            </a:lvl4pPr>
            <a:lvl5pPr marL="1207294" indent="0">
              <a:buNone/>
              <a:defRPr sz="1056" b="1"/>
            </a:lvl5pPr>
            <a:lvl6pPr marL="1509117" indent="0">
              <a:buNone/>
              <a:defRPr sz="1056" b="1"/>
            </a:lvl6pPr>
            <a:lvl7pPr marL="1810941" indent="0">
              <a:buNone/>
              <a:defRPr sz="1056" b="1"/>
            </a:lvl7pPr>
            <a:lvl8pPr marL="2112764" indent="0">
              <a:buNone/>
              <a:defRPr sz="1056" b="1"/>
            </a:lvl8pPr>
            <a:lvl9pPr marL="2414588" indent="0">
              <a:buNone/>
              <a:defRPr sz="1056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0000" y="2505075"/>
            <a:ext cx="4082988" cy="3684588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34871" y="1681163"/>
            <a:ext cx="4091383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84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34871" y="2505075"/>
            <a:ext cx="4091383" cy="3684588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28509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65641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552729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2113"/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8"/>
            <a:ext cx="5014913" cy="4873625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0001" y="2057400"/>
            <a:ext cx="2967270" cy="3811588"/>
          </a:xfrm>
        </p:spPr>
        <p:txBody>
          <a:bodyPr/>
          <a:lstStyle>
            <a:lvl1pPr marL="0" indent="0">
              <a:buNone/>
              <a:defRPr sz="1056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01823" indent="0">
              <a:buNone/>
              <a:defRPr sz="925"/>
            </a:lvl2pPr>
            <a:lvl3pPr marL="603647" indent="0">
              <a:buNone/>
              <a:defRPr sz="792"/>
            </a:lvl3pPr>
            <a:lvl4pPr marL="905470" indent="0">
              <a:buNone/>
              <a:defRPr sz="661"/>
            </a:lvl4pPr>
            <a:lvl5pPr marL="1207294" indent="0">
              <a:buNone/>
              <a:defRPr sz="661"/>
            </a:lvl5pPr>
            <a:lvl6pPr marL="1509117" indent="0">
              <a:buNone/>
              <a:defRPr sz="661"/>
            </a:lvl6pPr>
            <a:lvl7pPr marL="1810941" indent="0">
              <a:buNone/>
              <a:defRPr sz="661"/>
            </a:lvl7pPr>
            <a:lvl8pPr marL="2112764" indent="0">
              <a:buNone/>
              <a:defRPr sz="661"/>
            </a:lvl8pPr>
            <a:lvl9pPr marL="2414588" indent="0">
              <a:buNone/>
              <a:defRPr sz="66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4675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2113"/>
            </a:lvl1pPr>
          </a:lstStyle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8"/>
            <a:ext cx="5014913" cy="4873625"/>
          </a:xfrm>
        </p:spPr>
        <p:txBody>
          <a:bodyPr anchor="t"/>
          <a:lstStyle>
            <a:lvl1pPr marL="0" indent="0">
              <a:buNone/>
              <a:defRPr sz="2113"/>
            </a:lvl1pPr>
            <a:lvl2pPr marL="301823" indent="0">
              <a:buNone/>
              <a:defRPr sz="1848"/>
            </a:lvl2pPr>
            <a:lvl3pPr marL="603647" indent="0">
              <a:buNone/>
              <a:defRPr sz="1584"/>
            </a:lvl3pPr>
            <a:lvl4pPr marL="905470" indent="0">
              <a:buNone/>
              <a:defRPr sz="1320"/>
            </a:lvl4pPr>
            <a:lvl5pPr marL="1207294" indent="0">
              <a:buNone/>
              <a:defRPr sz="1320"/>
            </a:lvl5pPr>
            <a:lvl6pPr marL="1509117" indent="0">
              <a:buNone/>
              <a:defRPr sz="1320"/>
            </a:lvl6pPr>
            <a:lvl7pPr marL="1810941" indent="0">
              <a:buNone/>
              <a:defRPr sz="1320"/>
            </a:lvl7pPr>
            <a:lvl8pPr marL="2112764" indent="0">
              <a:buNone/>
              <a:defRPr sz="1320"/>
            </a:lvl8pPr>
            <a:lvl9pPr marL="2414588" indent="0">
              <a:buNone/>
              <a:defRPr sz="1320"/>
            </a:lvl9pPr>
          </a:lstStyle>
          <a:p>
            <a:r>
              <a:rPr lang="fr-FR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0001" y="2057400"/>
            <a:ext cx="2967270" cy="3811588"/>
          </a:xfrm>
        </p:spPr>
        <p:txBody>
          <a:bodyPr/>
          <a:lstStyle>
            <a:lvl1pPr marL="0" indent="0">
              <a:buNone/>
              <a:defRPr sz="1056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01823" indent="0">
              <a:buNone/>
              <a:defRPr sz="925"/>
            </a:lvl2pPr>
            <a:lvl3pPr marL="603647" indent="0">
              <a:buNone/>
              <a:defRPr sz="792"/>
            </a:lvl3pPr>
            <a:lvl4pPr marL="905470" indent="0">
              <a:buNone/>
              <a:defRPr sz="661"/>
            </a:lvl4pPr>
            <a:lvl5pPr marL="1207294" indent="0">
              <a:buNone/>
              <a:defRPr sz="661"/>
            </a:lvl5pPr>
            <a:lvl6pPr marL="1509117" indent="0">
              <a:buNone/>
              <a:defRPr sz="661"/>
            </a:lvl6pPr>
            <a:lvl7pPr marL="1810941" indent="0">
              <a:buNone/>
              <a:defRPr sz="661"/>
            </a:lvl7pPr>
            <a:lvl8pPr marL="2112764" indent="0">
              <a:buNone/>
              <a:defRPr sz="661"/>
            </a:lvl8pPr>
            <a:lvl9pPr marL="2414588" indent="0">
              <a:buNone/>
              <a:defRPr sz="66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2008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8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0001" y="1825625"/>
            <a:ext cx="831496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92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defTabSz="371475"/>
            <a:fld id="{51CF1133-3259-4C45-BABA-5B62D9C6F78D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 defTabSz="371475"/>
              <a:t>4/18/19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3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92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defTabSz="371475"/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92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defTabSz="371475"/>
            <a:fld id="{6D22F896-40B5-4ADD-8801-0D06FADFA095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 defTabSz="371475"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99775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sldNum="0" hdr="0" ftr="0" dt="0"/>
  <p:txStyles>
    <p:titleStyle>
      <a:lvl1pPr algn="l" defTabSz="603647" rtl="0" eaLnBrk="1" latinLnBrk="0" hangingPunct="1">
        <a:lnSpc>
          <a:spcPct val="90000"/>
        </a:lnSpc>
        <a:spcBef>
          <a:spcPct val="0"/>
        </a:spcBef>
        <a:buNone/>
        <a:defRPr sz="3565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50912" indent="-150912" algn="l" defTabSz="603647" rtl="0" eaLnBrk="1" latinLnBrk="0" hangingPunct="1">
        <a:lnSpc>
          <a:spcPct val="90000"/>
        </a:lnSpc>
        <a:spcBef>
          <a:spcPts val="661"/>
        </a:spcBef>
        <a:buFont typeface="Arial" panose="020B0604020202020204" pitchFamily="34" charset="0"/>
        <a:buChar char="•"/>
        <a:defRPr sz="1848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452736" indent="-150912" algn="l" defTabSz="603647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584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754559" indent="-150912" algn="l" defTabSz="603647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32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056382" indent="-150912" algn="l" defTabSz="603647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9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358206" indent="-150912" algn="l" defTabSz="603647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9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660029" indent="-150912" algn="l" defTabSz="603647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9" kern="1200">
          <a:solidFill>
            <a:schemeClr val="tx1"/>
          </a:solidFill>
          <a:latin typeface="+mn-lt"/>
          <a:ea typeface="+mn-ea"/>
          <a:cs typeface="+mn-cs"/>
        </a:defRPr>
      </a:lvl6pPr>
      <a:lvl7pPr marL="1961853" indent="-150912" algn="l" defTabSz="603647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9" kern="1200">
          <a:solidFill>
            <a:schemeClr val="tx1"/>
          </a:solidFill>
          <a:latin typeface="+mn-lt"/>
          <a:ea typeface="+mn-ea"/>
          <a:cs typeface="+mn-cs"/>
        </a:defRPr>
      </a:lvl7pPr>
      <a:lvl8pPr marL="2263676" indent="-150912" algn="l" defTabSz="603647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9" kern="1200">
          <a:solidFill>
            <a:schemeClr val="tx1"/>
          </a:solidFill>
          <a:latin typeface="+mn-lt"/>
          <a:ea typeface="+mn-ea"/>
          <a:cs typeface="+mn-cs"/>
        </a:defRPr>
      </a:lvl8pPr>
      <a:lvl9pPr marL="2565500" indent="-150912" algn="l" defTabSz="603647" rtl="0" eaLnBrk="1" latinLnBrk="0" hangingPunct="1">
        <a:lnSpc>
          <a:spcPct val="90000"/>
        </a:lnSpc>
        <a:spcBef>
          <a:spcPts val="330"/>
        </a:spcBef>
        <a:buFont typeface="Arial" panose="020B0604020202020204" pitchFamily="34" charset="0"/>
        <a:buChar char="•"/>
        <a:defRPr sz="11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3647" rtl="0" eaLnBrk="1" latinLnBrk="0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1pPr>
      <a:lvl2pPr marL="301823" algn="l" defTabSz="603647" rtl="0" eaLnBrk="1" latinLnBrk="0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2pPr>
      <a:lvl3pPr marL="603647" algn="l" defTabSz="603647" rtl="0" eaLnBrk="1" latinLnBrk="0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3pPr>
      <a:lvl4pPr marL="905470" algn="l" defTabSz="603647" rtl="0" eaLnBrk="1" latinLnBrk="0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4pPr>
      <a:lvl5pPr marL="1207294" algn="l" defTabSz="603647" rtl="0" eaLnBrk="1" latinLnBrk="0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5pPr>
      <a:lvl6pPr marL="1509117" algn="l" defTabSz="603647" rtl="0" eaLnBrk="1" latinLnBrk="0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6pPr>
      <a:lvl7pPr marL="1810941" algn="l" defTabSz="603647" rtl="0" eaLnBrk="1" latinLnBrk="0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7pPr>
      <a:lvl8pPr marL="2112764" algn="l" defTabSz="603647" rtl="0" eaLnBrk="1" latinLnBrk="0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8pPr>
      <a:lvl9pPr marL="2414588" algn="l" defTabSz="603647" rtl="0" eaLnBrk="1" latinLnBrk="0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-5938" y="1346382"/>
            <a:ext cx="9931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28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28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2800" b="1" dirty="0">
                <a:solidFill>
                  <a:srgbClr val="FFFF00"/>
                </a:solidFill>
                <a:latin typeface="Chalkboard"/>
                <a:cs typeface="Chalkboard"/>
              </a:rPr>
              <a:t> Cascade (INCL) model.</a:t>
            </a:r>
          </a:p>
          <a:p>
            <a:pPr lvl="0" algn="ctr"/>
            <a:r>
              <a:rPr lang="fr-FR" sz="2800" b="1" dirty="0" err="1">
                <a:solidFill>
                  <a:srgbClr val="FFFF00"/>
                </a:solidFill>
                <a:latin typeface="Chalkboard"/>
                <a:cs typeface="Chalkboard"/>
              </a:rPr>
              <a:t>Its</a:t>
            </a:r>
            <a:r>
              <a:rPr lang="fr-FR" sz="2800" b="1" dirty="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lang="fr-FR" sz="2800" b="1" dirty="0" err="1">
                <a:solidFill>
                  <a:srgbClr val="FFFF00"/>
                </a:solidFill>
                <a:latin typeface="Chalkboard"/>
                <a:cs typeface="Chalkboard"/>
              </a:rPr>
              <a:t>evolutions</a:t>
            </a:r>
            <a:r>
              <a:rPr lang="fr-FR" sz="2800" b="1" dirty="0">
                <a:solidFill>
                  <a:srgbClr val="FFFF00"/>
                </a:solidFill>
                <a:latin typeface="Chalkboard"/>
                <a:cs typeface="Chalkboard"/>
              </a:rPr>
              <a:t> and </a:t>
            </a:r>
            <a:r>
              <a:rPr lang="fr-FR" sz="2800" b="1" dirty="0" err="1">
                <a:solidFill>
                  <a:srgbClr val="FFFF00"/>
                </a:solidFill>
                <a:latin typeface="Chalkboard"/>
                <a:cs typeface="Chalkboard"/>
              </a:rPr>
              <a:t>capabilities</a:t>
            </a:r>
            <a:r>
              <a:rPr lang="fr-FR" sz="2800" b="1" dirty="0">
                <a:solidFill>
                  <a:srgbClr val="FFFF00"/>
                </a:solidFill>
                <a:latin typeface="Chalkboard"/>
                <a:cs typeface="Chalkboard"/>
              </a:rPr>
              <a:t>.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halkboard"/>
              <a:ea typeface="+mn-ea"/>
              <a:cs typeface="Chalkboard"/>
            </a:endParaRPr>
          </a:p>
        </p:txBody>
      </p:sp>
      <p:sp>
        <p:nvSpPr>
          <p:cNvPr id="11" name="ZoneTexte 2"/>
          <p:cNvSpPr txBox="1"/>
          <p:nvPr/>
        </p:nvSpPr>
        <p:spPr>
          <a:xfrm>
            <a:off x="3366052" y="3363279"/>
            <a:ext cx="3339548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20700000"/>
              </a:lightRig>
            </a:scene3d>
            <a:sp3d prstMaterial="matte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555DA"/>
                </a:solidFill>
                <a:effectLst/>
                <a:uLnTx/>
                <a:uFillTx/>
                <a:latin typeface="Apple Casual"/>
                <a:ea typeface="+mn-ea"/>
                <a:cs typeface="Apple Casual"/>
              </a:rPr>
              <a:t>Jean-Christophe David</a:t>
            </a:r>
          </a:p>
        </p:txBody>
      </p:sp>
      <p:sp>
        <p:nvSpPr>
          <p:cNvPr id="12" name="ZoneTexte 3"/>
          <p:cNvSpPr txBox="1"/>
          <p:nvPr/>
        </p:nvSpPr>
        <p:spPr>
          <a:xfrm>
            <a:off x="0" y="18799"/>
            <a:ext cx="99060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50800" dist="50800" dir="20220000" algn="tl" rotWithShape="0">
                    <a:srgbClr val="FFFF00">
                      <a:alpha val="43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DPhN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50800" dir="20220000" algn="tl" rotWithShape="0">
                  <a:srgbClr val="FFFF00">
                    <a:alpha val="43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50800" dir="20220000" algn="tl" rotWithShape="0">
                    <a:srgbClr val="FFFF00">
                      <a:alpha val="43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(Nuclear Science Department)</a:t>
            </a:r>
          </a:p>
        </p:txBody>
      </p:sp>
      <p:pic>
        <p:nvPicPr>
          <p:cNvPr id="13" name="Image 4" descr="logoCEA2012_86x7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38" y="124755"/>
            <a:ext cx="769242" cy="626127"/>
          </a:xfrm>
          <a:prstGeom prst="rect">
            <a:avLst/>
          </a:prstGeom>
        </p:spPr>
      </p:pic>
      <p:pic>
        <p:nvPicPr>
          <p:cNvPr id="14" name="Image 5" descr="logoirfu02quadri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8003" y="73738"/>
            <a:ext cx="1310097" cy="591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3287" y="5980405"/>
            <a:ext cx="9213439" cy="707886"/>
          </a:xfrm>
          <a:prstGeom prst="rect">
            <a:avLst/>
          </a:prstGeom>
          <a:solidFill>
            <a:srgbClr val="FF0000"/>
          </a:solidFill>
          <a:ln w="44450"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2000" b="1" dirty="0">
                <a:solidFill>
                  <a:prstClr val="white"/>
                </a:solidFill>
              </a:rPr>
              <a:t>ENSAR2 workshop: GEANT4 in </a:t>
            </a:r>
            <a:r>
              <a:rPr lang="fr-FR" sz="2000" b="1" dirty="0" err="1">
                <a:solidFill>
                  <a:prstClr val="white"/>
                </a:solidFill>
              </a:rPr>
              <a:t>nuclear</a:t>
            </a:r>
            <a:r>
              <a:rPr lang="fr-FR" sz="2000" b="1" dirty="0">
                <a:solidFill>
                  <a:prstClr val="white"/>
                </a:solidFill>
              </a:rPr>
              <a:t> </a:t>
            </a:r>
            <a:r>
              <a:rPr lang="fr-FR" sz="2000" b="1" dirty="0" err="1">
                <a:solidFill>
                  <a:prstClr val="white"/>
                </a:solidFill>
              </a:rPr>
              <a:t>physics</a:t>
            </a:r>
            <a:endParaRPr lang="fr-FR" sz="2000" b="1" dirty="0">
              <a:solidFill>
                <a:prstClr val="white"/>
              </a:solidFill>
            </a:endParaRPr>
          </a:p>
          <a:p>
            <a:pPr lvl="0" algn="ctr"/>
            <a:r>
              <a:rPr lang="fr-FR" sz="2000" b="1" dirty="0">
                <a:solidFill>
                  <a:prstClr val="white"/>
                </a:solidFill>
              </a:rPr>
              <a:t>24 April 2019 - 26 April 2019 - CIEMAT Madrid, Spain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076" y="4523562"/>
            <a:ext cx="8769840" cy="81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7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C60AD8-F0C0-5F47-80B6-8E2C68E04352}"/>
              </a:ext>
            </a:extLst>
          </p:cNvPr>
          <p:cNvSpPr txBox="1"/>
          <p:nvPr/>
        </p:nvSpPr>
        <p:spPr>
          <a:xfrm>
            <a:off x="464400" y="271251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Results</a:t>
            </a:r>
            <a:endParaRPr lang="fr-FR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930A12-EA3B-D940-A6BF-1A583B5247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72" t="1" r="9781" b="31674"/>
          <a:stretch/>
        </p:blipFill>
        <p:spPr>
          <a:xfrm>
            <a:off x="1452296" y="1443470"/>
            <a:ext cx="7027528" cy="47706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867DF4-7EDC-0146-B5A5-5DEDA1B60A77}"/>
              </a:ext>
            </a:extLst>
          </p:cNvPr>
          <p:cNvSpPr txBox="1"/>
          <p:nvPr/>
        </p:nvSpPr>
        <p:spPr>
          <a:xfrm>
            <a:off x="2438675" y="6510898"/>
            <a:ext cx="5344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D. </a:t>
            </a:r>
            <a:r>
              <a:rPr lang="fr-FR" dirty="0" err="1"/>
              <a:t>Mancusi</a:t>
            </a:r>
            <a:r>
              <a:rPr lang="fr-FR" dirty="0"/>
              <a:t> et al. Phys. </a:t>
            </a:r>
            <a:r>
              <a:rPr lang="fr-FR" dirty="0" err="1"/>
              <a:t>Rev</a:t>
            </a:r>
            <a:r>
              <a:rPr lang="fr-FR" dirty="0"/>
              <a:t>. C 90 (2014) 054602.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9D79DE-B63D-7842-AD4F-023A3DD90A12}"/>
              </a:ext>
            </a:extLst>
          </p:cNvPr>
          <p:cNvSpPr txBox="1"/>
          <p:nvPr/>
        </p:nvSpPr>
        <p:spPr>
          <a:xfrm>
            <a:off x="4966060" y="1495557"/>
            <a:ext cx="156831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86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Kr + </a:t>
            </a:r>
            <a:r>
              <a:rPr lang="fr-FR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500 </a:t>
            </a:r>
            <a:r>
              <a:rPr lang="fr-F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A.MeV</a:t>
            </a: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38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7AD8F2-3FF1-0E49-8BB4-3EAC3F98CCEE}"/>
              </a:ext>
            </a:extLst>
          </p:cNvPr>
          <p:cNvSpPr txBox="1"/>
          <p:nvPr/>
        </p:nvSpPr>
        <p:spPr>
          <a:xfrm>
            <a:off x="3492000" y="2880000"/>
            <a:ext cx="3168000" cy="9216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INCL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F1BF46-2EB3-AA48-AA2C-E13193DB7638}"/>
              </a:ext>
            </a:extLst>
          </p:cNvPr>
          <p:cNvSpPr txBox="1"/>
          <p:nvPr/>
        </p:nvSpPr>
        <p:spPr>
          <a:xfrm>
            <a:off x="7146388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C65169-9B56-6B43-B2B8-31C837EF5148}"/>
              </a:ext>
            </a:extLst>
          </p:cNvPr>
          <p:cNvSpPr txBox="1"/>
          <p:nvPr/>
        </p:nvSpPr>
        <p:spPr>
          <a:xfrm>
            <a:off x="703384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86D0E0-BA9C-1241-9E9E-600DACCEFCDB}"/>
              </a:ext>
            </a:extLst>
          </p:cNvPr>
          <p:cNvSpPr txBox="1"/>
          <p:nvPr/>
        </p:nvSpPr>
        <p:spPr>
          <a:xfrm>
            <a:off x="464234" y="4649870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F055F3-75F0-644D-92FF-D63708180D14}"/>
              </a:ext>
            </a:extLst>
          </p:cNvPr>
          <p:cNvSpPr txBox="1"/>
          <p:nvPr/>
        </p:nvSpPr>
        <p:spPr>
          <a:xfrm>
            <a:off x="464234" y="271251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</p:spTree>
    <p:extLst>
      <p:ext uri="{BB962C8B-B14F-4D97-AF65-F5344CB8AC3E}">
        <p14:creationId xmlns:p14="http://schemas.microsoft.com/office/powerpoint/2010/main" val="156155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5128E-6 -1.85185E-6 L -0.00032 0.186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93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04BE83F-C7B3-CD43-B29F-E72F244264A2}"/>
              </a:ext>
            </a:extLst>
          </p:cNvPr>
          <p:cNvSpPr txBox="1"/>
          <p:nvPr/>
        </p:nvSpPr>
        <p:spPr>
          <a:xfrm>
            <a:off x="3492000" y="2880000"/>
            <a:ext cx="3168000" cy="9216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INCL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88C37A-3FF3-524C-B419-C5F2067DCDEA}"/>
              </a:ext>
            </a:extLst>
          </p:cNvPr>
          <p:cNvSpPr txBox="1"/>
          <p:nvPr/>
        </p:nvSpPr>
        <p:spPr>
          <a:xfrm>
            <a:off x="464234" y="1561514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A8AEB6-DFFB-9B40-8F23-472559735240}"/>
              </a:ext>
            </a:extLst>
          </p:cNvPr>
          <p:cNvSpPr txBox="1"/>
          <p:nvPr/>
        </p:nvSpPr>
        <p:spPr>
          <a:xfrm>
            <a:off x="7146388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26717B-29F5-CE42-9D78-77D63D326305}"/>
              </a:ext>
            </a:extLst>
          </p:cNvPr>
          <p:cNvSpPr txBox="1"/>
          <p:nvPr/>
        </p:nvSpPr>
        <p:spPr>
          <a:xfrm>
            <a:off x="703384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A5D3A06-B4BE-9545-800B-03BA9AF37D5F}"/>
              </a:ext>
            </a:extLst>
          </p:cNvPr>
          <p:cNvSpPr txBox="1"/>
          <p:nvPr/>
        </p:nvSpPr>
        <p:spPr>
          <a:xfrm>
            <a:off x="464234" y="4649870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5400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 -0.01227 L 0.32308 -0.383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6" y="-185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1224360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4DE3A">
                    <a:lumMod val="40000"/>
                    <a:lumOff val="6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Why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4DE3A">
                    <a:lumMod val="40000"/>
                    <a:lumOff val="6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F8CF9B-8FCA-4E4B-B191-225FF3048D68}"/>
              </a:ext>
            </a:extLst>
          </p:cNvPr>
          <p:cNvSpPr txBox="1"/>
          <p:nvPr/>
        </p:nvSpPr>
        <p:spPr>
          <a:xfrm>
            <a:off x="3911438" y="13275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179D1C-A1FD-3A43-B8A6-3F5209494836}"/>
              </a:ext>
            </a:extLst>
          </p:cNvPr>
          <p:cNvSpPr txBox="1"/>
          <p:nvPr/>
        </p:nvSpPr>
        <p:spPr>
          <a:xfrm>
            <a:off x="1139687" y="1749287"/>
            <a:ext cx="71694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Below</a:t>
            </a:r>
            <a:r>
              <a:rPr lang="fr-FR" dirty="0"/>
              <a:t> 20 MeV, </a:t>
            </a:r>
            <a:r>
              <a:rPr lang="fr-FR" dirty="0" err="1"/>
              <a:t>complete</a:t>
            </a:r>
            <a:r>
              <a:rPr lang="fr-FR" dirty="0"/>
              <a:t> </a:t>
            </a:r>
            <a:r>
              <a:rPr lang="fr-FR" dirty="0" err="1"/>
              <a:t>databases</a:t>
            </a:r>
            <a:r>
              <a:rPr lang="fr-FR" dirty="0"/>
              <a:t> for n-</a:t>
            </a:r>
            <a:r>
              <a:rPr lang="fr-FR" dirty="0" err="1"/>
              <a:t>induced</a:t>
            </a:r>
            <a:r>
              <a:rPr lang="fr-FR" dirty="0"/>
              <a:t> </a:t>
            </a:r>
            <a:r>
              <a:rPr lang="fr-FR" dirty="0" err="1"/>
              <a:t>reactions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But,  20 MeV&lt; &lt; 150 MeV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dirty="0"/>
              <a:t>not </a:t>
            </a:r>
            <a:r>
              <a:rPr lang="fr-FR" dirty="0" err="1"/>
              <a:t>complete</a:t>
            </a:r>
            <a:r>
              <a:rPr lang="fr-FR" dirty="0"/>
              <a:t> </a:t>
            </a:r>
            <a:r>
              <a:rPr lang="fr-FR" dirty="0" err="1"/>
              <a:t>databases</a:t>
            </a:r>
            <a:r>
              <a:rPr lang="fr-FR" dirty="0"/>
              <a:t> for n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dirty="0"/>
              <a:t>Few for protons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FR" dirty="0" err="1"/>
              <a:t>Even</a:t>
            </a:r>
            <a:r>
              <a:rPr lang="fr-FR" dirty="0"/>
              <a:t> </a:t>
            </a:r>
            <a:r>
              <a:rPr lang="fr-FR" dirty="0" err="1"/>
              <a:t>fewer</a:t>
            </a:r>
            <a:r>
              <a:rPr lang="fr-FR" dirty="0"/>
              <a:t> for light </a:t>
            </a:r>
            <a:r>
              <a:rPr lang="fr-FR" dirty="0" err="1"/>
              <a:t>charged</a:t>
            </a:r>
            <a:r>
              <a:rPr lang="fr-FR" dirty="0"/>
              <a:t> </a:t>
            </a:r>
            <a:r>
              <a:rPr lang="fr-FR" dirty="0" err="1"/>
              <a:t>particles</a:t>
            </a:r>
            <a:endParaRPr lang="fr-FR" dirty="0"/>
          </a:p>
          <a:p>
            <a:pPr marL="800100" lvl="1" indent="-342900">
              <a:buFont typeface="+mj-lt"/>
              <a:buAutoNum type="arabicPeriod"/>
            </a:pPr>
            <a:r>
              <a:rPr lang="fr-FR" dirty="0"/>
              <a:t>For A &gt; 4 ???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And </a:t>
            </a:r>
            <a:r>
              <a:rPr lang="fr-FR" i="1" dirty="0" err="1"/>
              <a:t>surprising</a:t>
            </a:r>
            <a:r>
              <a:rPr lang="fr-FR" dirty="0"/>
              <a:t> not </a:t>
            </a:r>
            <a:r>
              <a:rPr lang="fr-FR" dirty="0" err="1"/>
              <a:t>bad</a:t>
            </a:r>
            <a:r>
              <a:rPr lang="fr-FR" dirty="0"/>
              <a:t> </a:t>
            </a:r>
            <a:r>
              <a:rPr lang="fr-FR" dirty="0" err="1"/>
              <a:t>preliminary</a:t>
            </a:r>
            <a:r>
              <a:rPr lang="fr-FR" dirty="0"/>
              <a:t> </a:t>
            </a:r>
            <a:r>
              <a:rPr lang="fr-FR" dirty="0" err="1"/>
              <a:t>results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098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1224360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F4DE3A">
                    <a:lumMod val="40000"/>
                    <a:lumOff val="60000"/>
                  </a:srgbClr>
                </a:solidFill>
                <a:latin typeface="Corbel" panose="020B0503020204020204"/>
              </a:rPr>
              <a:t>How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4DE3A">
                    <a:lumMod val="40000"/>
                    <a:lumOff val="6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F8CF9B-8FCA-4E4B-B191-225FF3048D68}"/>
              </a:ext>
            </a:extLst>
          </p:cNvPr>
          <p:cNvSpPr txBox="1"/>
          <p:nvPr/>
        </p:nvSpPr>
        <p:spPr>
          <a:xfrm>
            <a:off x="3911438" y="13275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086D59-E757-0F44-A050-7AA2933C8259}"/>
              </a:ext>
            </a:extLst>
          </p:cNvPr>
          <p:cNvSpPr txBox="1"/>
          <p:nvPr/>
        </p:nvSpPr>
        <p:spPr>
          <a:xfrm>
            <a:off x="980661" y="2305878"/>
            <a:ext cx="64935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Nothing </a:t>
            </a:r>
            <a:r>
              <a:rPr lang="fr-FR" dirty="0" err="1"/>
              <a:t>special</a:t>
            </a:r>
            <a:r>
              <a:rPr lang="fr-FR" dirty="0"/>
              <a:t>, </a:t>
            </a:r>
            <a:r>
              <a:rPr lang="fr-FR" dirty="0" err="1"/>
              <a:t>except</a:t>
            </a:r>
            <a:r>
              <a:rPr lang="fr-FR" dirty="0"/>
              <a:t> </a:t>
            </a:r>
            <a:r>
              <a:rPr lang="fr-FR" dirty="0" err="1"/>
              <a:t>special</a:t>
            </a:r>
            <a:r>
              <a:rPr lang="fr-FR" dirty="0"/>
              <a:t> care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Separation</a:t>
            </a:r>
            <a:r>
              <a:rPr lang="fr-FR" dirty="0"/>
              <a:t> </a:t>
            </a:r>
            <a:r>
              <a:rPr lang="fr-FR" dirty="0" err="1"/>
              <a:t>energies</a:t>
            </a:r>
            <a:r>
              <a:rPr lang="fr-FR" dirty="0"/>
              <a:t> (</a:t>
            </a:r>
            <a:r>
              <a:rPr lang="fr-FR" dirty="0" err="1"/>
              <a:t>emitted</a:t>
            </a:r>
            <a:r>
              <a:rPr lang="fr-FR" dirty="0"/>
              <a:t> </a:t>
            </a:r>
            <a:r>
              <a:rPr lang="fr-FR" dirty="0" err="1"/>
              <a:t>particle</a:t>
            </a:r>
            <a:r>
              <a:rPr lang="fr-FR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Coulomb </a:t>
            </a:r>
            <a:r>
              <a:rPr lang="fr-FR" dirty="0" err="1"/>
              <a:t>deviation</a:t>
            </a: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Energies of the </a:t>
            </a:r>
            <a:r>
              <a:rPr lang="fr-FR" dirty="0" err="1"/>
              <a:t>particles</a:t>
            </a:r>
            <a:r>
              <a:rPr lang="fr-FR" dirty="0"/>
              <a:t> (right interaction cross sections)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Clusters: fusion (</a:t>
            </a:r>
            <a:r>
              <a:rPr lang="fr-FR" dirty="0" err="1"/>
              <a:t>complete</a:t>
            </a:r>
            <a:r>
              <a:rPr lang="fr-FR" dirty="0"/>
              <a:t> or </a:t>
            </a:r>
            <a:r>
              <a:rPr lang="fr-FR" dirty="0" err="1"/>
              <a:t>incomplete</a:t>
            </a:r>
            <a:r>
              <a:rPr lang="fr-FR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342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1224360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4DE3A">
                    <a:lumMod val="40000"/>
                    <a:lumOff val="6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Results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4DE3A">
                  <a:lumMod val="40000"/>
                  <a:lumOff val="6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F8CF9B-8FCA-4E4B-B191-225FF3048D68}"/>
              </a:ext>
            </a:extLst>
          </p:cNvPr>
          <p:cNvSpPr txBox="1"/>
          <p:nvPr/>
        </p:nvSpPr>
        <p:spPr>
          <a:xfrm>
            <a:off x="3911438" y="13275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4B3A91-E33E-F54D-B5FF-AA65DB570E8B}"/>
              </a:ext>
            </a:extLst>
          </p:cNvPr>
          <p:cNvSpPr txBox="1"/>
          <p:nvPr/>
        </p:nvSpPr>
        <p:spPr>
          <a:xfrm>
            <a:off x="3858430" y="2001078"/>
            <a:ext cx="144244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b="1" dirty="0"/>
              <a:t>n </a:t>
            </a:r>
            <a:r>
              <a:rPr lang="fr-FR" sz="2000" b="1" dirty="0" err="1"/>
              <a:t>spectra</a:t>
            </a:r>
            <a:endParaRPr lang="fr-FR" sz="20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4A0EF3-A900-F346-A778-B5D75191E72A}"/>
              </a:ext>
            </a:extLst>
          </p:cNvPr>
          <p:cNvSpPr txBox="1"/>
          <p:nvPr/>
        </p:nvSpPr>
        <p:spPr>
          <a:xfrm>
            <a:off x="4632658" y="3144068"/>
            <a:ext cx="144244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/>
              <a:t>p </a:t>
            </a:r>
            <a:r>
              <a:rPr lang="fr-FR" sz="2000" b="1" dirty="0" err="1"/>
              <a:t>spectra</a:t>
            </a:r>
            <a:endParaRPr lang="fr-FR" sz="2000" b="1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673EF8E-8534-9446-9A88-1F21F77D5F77}"/>
              </a:ext>
            </a:extLst>
          </p:cNvPr>
          <p:cNvGrpSpPr/>
          <p:nvPr/>
        </p:nvGrpSpPr>
        <p:grpSpPr>
          <a:xfrm>
            <a:off x="29298" y="1580440"/>
            <a:ext cx="3842384" cy="4976191"/>
            <a:chOff x="29298" y="1593692"/>
            <a:chExt cx="3842384" cy="497619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49B0830-89FA-BE41-8487-648B2F0A56CD}"/>
                </a:ext>
              </a:extLst>
            </p:cNvPr>
            <p:cNvGrpSpPr/>
            <p:nvPr/>
          </p:nvGrpSpPr>
          <p:grpSpPr>
            <a:xfrm>
              <a:off x="29298" y="1593692"/>
              <a:ext cx="3842384" cy="4976191"/>
              <a:chOff x="69054" y="1593692"/>
              <a:chExt cx="3842384" cy="497619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64018E93-F970-4343-9940-22CB0BCDDF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9870" y="1593692"/>
                <a:ext cx="3431568" cy="4976191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C76BFB3C-FD9A-D34C-B0CA-35977F55B4E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7709"/>
              <a:stretch/>
            </p:blipFill>
            <p:spPr>
              <a:xfrm>
                <a:off x="69054" y="2620952"/>
                <a:ext cx="403607" cy="2921670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E172821-AA7C-8E40-AF5E-DA71611B1EE9}"/>
                </a:ext>
              </a:extLst>
            </p:cNvPr>
            <p:cNvSpPr/>
            <p:nvPr/>
          </p:nvSpPr>
          <p:spPr>
            <a:xfrm>
              <a:off x="1126435" y="5062330"/>
              <a:ext cx="1683026" cy="821635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90167-86FA-2B44-BDF5-7D9E1478B690}"/>
              </a:ext>
            </a:extLst>
          </p:cNvPr>
          <p:cNvGrpSpPr/>
          <p:nvPr/>
        </p:nvGrpSpPr>
        <p:grpSpPr>
          <a:xfrm>
            <a:off x="6060897" y="1593692"/>
            <a:ext cx="3654421" cy="4945205"/>
            <a:chOff x="6060897" y="1593692"/>
            <a:chExt cx="3654421" cy="494520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E016839-8256-FC4E-A4BE-007EEB39E2B3}"/>
                </a:ext>
              </a:extLst>
            </p:cNvPr>
            <p:cNvGrpSpPr/>
            <p:nvPr/>
          </p:nvGrpSpPr>
          <p:grpSpPr>
            <a:xfrm>
              <a:off x="6060897" y="1593692"/>
              <a:ext cx="3654421" cy="4945205"/>
              <a:chOff x="6153661" y="1622949"/>
              <a:chExt cx="3654421" cy="4945205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7689AA8A-36D8-A646-BF80-9067AAA4158E}"/>
                  </a:ext>
                </a:extLst>
              </p:cNvPr>
              <p:cNvGrpSpPr/>
              <p:nvPr/>
            </p:nvGrpSpPr>
            <p:grpSpPr>
              <a:xfrm>
                <a:off x="6153661" y="1622949"/>
                <a:ext cx="3654420" cy="4917676"/>
                <a:chOff x="6153661" y="1622949"/>
                <a:chExt cx="3654420" cy="4917676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7D3E3FA5-9AEF-4C41-8C5A-7D5B173049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3661" y="1622949"/>
                  <a:ext cx="3654420" cy="4917676"/>
                </a:xfrm>
                <a:prstGeom prst="rect">
                  <a:avLst/>
                </a:prstGeom>
              </p:spPr>
            </p:pic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B3EB0A60-B7B4-C045-B38C-19FE1F0682BD}"/>
                    </a:ext>
                  </a:extLst>
                </p:cNvPr>
                <p:cNvSpPr/>
                <p:nvPr/>
              </p:nvSpPr>
              <p:spPr>
                <a:xfrm>
                  <a:off x="6758609" y="6347791"/>
                  <a:ext cx="543339" cy="19283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8F2E56D-8AB1-1E49-9B70-DD64A6AC89B5}"/>
                  </a:ext>
                </a:extLst>
              </p:cNvPr>
              <p:cNvSpPr txBox="1"/>
              <p:nvPr/>
            </p:nvSpPr>
            <p:spPr>
              <a:xfrm>
                <a:off x="8998226" y="6198822"/>
                <a:ext cx="8098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>
                    <a:solidFill>
                      <a:schemeClr val="bg1"/>
                    </a:solidFill>
                  </a:rPr>
                  <a:t>(MeV)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B51E2BB-F6BE-2845-AAAD-15B8467A2031}"/>
                </a:ext>
              </a:extLst>
            </p:cNvPr>
            <p:cNvSpPr/>
            <p:nvPr/>
          </p:nvSpPr>
          <p:spPr>
            <a:xfrm>
              <a:off x="7321827" y="5367131"/>
              <a:ext cx="1384852" cy="748209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9764435-6533-F44D-BCA1-36DEB361D0A1}"/>
              </a:ext>
            </a:extLst>
          </p:cNvPr>
          <p:cNvSpPr txBox="1"/>
          <p:nvPr/>
        </p:nvSpPr>
        <p:spPr>
          <a:xfrm>
            <a:off x="2438675" y="6510898"/>
            <a:ext cx="5344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A. </a:t>
            </a:r>
            <a:r>
              <a:rPr lang="fr-FR" dirty="0" err="1"/>
              <a:t>Boudard</a:t>
            </a:r>
            <a:r>
              <a:rPr lang="fr-FR" dirty="0"/>
              <a:t> et al. Phys. </a:t>
            </a:r>
            <a:r>
              <a:rPr lang="fr-FR" dirty="0" err="1"/>
              <a:t>Rev</a:t>
            </a:r>
            <a:r>
              <a:rPr lang="fr-FR" dirty="0"/>
              <a:t>. C87 (2013) 014606</a:t>
            </a:r>
          </a:p>
        </p:txBody>
      </p:sp>
    </p:spTree>
    <p:extLst>
      <p:ext uri="{BB962C8B-B14F-4D97-AF65-F5344CB8AC3E}">
        <p14:creationId xmlns:p14="http://schemas.microsoft.com/office/powerpoint/2010/main" val="170432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1224360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4DE3A">
                    <a:lumMod val="40000"/>
                    <a:lumOff val="6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Results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4DE3A">
                  <a:lumMod val="40000"/>
                  <a:lumOff val="6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F8CF9B-8FCA-4E4B-B191-225FF3048D68}"/>
              </a:ext>
            </a:extLst>
          </p:cNvPr>
          <p:cNvSpPr txBox="1"/>
          <p:nvPr/>
        </p:nvSpPr>
        <p:spPr>
          <a:xfrm>
            <a:off x="3911438" y="13275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6AB841-7083-434F-B41E-42004B0C27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8215" y="2027582"/>
            <a:ext cx="5804453" cy="39201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0CE6D53-3C51-CB49-861B-6B2B15E53EF4}"/>
              </a:ext>
            </a:extLst>
          </p:cNvPr>
          <p:cNvSpPr/>
          <p:nvPr/>
        </p:nvSpPr>
        <p:spPr>
          <a:xfrm>
            <a:off x="2285986" y="6296511"/>
            <a:ext cx="53489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Geant4 </a:t>
            </a:r>
            <a:r>
              <a:rPr lang="fr-FR" dirty="0" err="1"/>
              <a:t>Physics</a:t>
            </a:r>
            <a:r>
              <a:rPr lang="fr-FR" dirty="0"/>
              <a:t> Reference </a:t>
            </a:r>
            <a:r>
              <a:rPr lang="fr-FR" dirty="0" err="1"/>
              <a:t>Manual</a:t>
            </a:r>
            <a:r>
              <a:rPr lang="fr-FR" dirty="0"/>
              <a:t> Release 10.5 (2018).</a:t>
            </a:r>
            <a:endParaRPr lang="fr-FR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003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4771252-E4E0-9845-96AC-01482E303F4B}"/>
              </a:ext>
            </a:extLst>
          </p:cNvPr>
          <p:cNvSpPr txBox="1"/>
          <p:nvPr/>
        </p:nvSpPr>
        <p:spPr>
          <a:xfrm>
            <a:off x="3492000" y="2880000"/>
            <a:ext cx="3168000" cy="9216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INCL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098939-890B-9047-8AE7-8393CED68D4B}"/>
              </a:ext>
            </a:extLst>
          </p:cNvPr>
          <p:cNvSpPr txBox="1"/>
          <p:nvPr/>
        </p:nvSpPr>
        <p:spPr>
          <a:xfrm>
            <a:off x="464234" y="1561514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EFB708-6BFD-DB45-8DBD-0FB3E413C417}"/>
              </a:ext>
            </a:extLst>
          </p:cNvPr>
          <p:cNvSpPr txBox="1"/>
          <p:nvPr/>
        </p:nvSpPr>
        <p:spPr>
          <a:xfrm>
            <a:off x="7146388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B51305-491D-8B43-B016-A58EC0F30B9A}"/>
              </a:ext>
            </a:extLst>
          </p:cNvPr>
          <p:cNvSpPr txBox="1"/>
          <p:nvPr/>
        </p:nvSpPr>
        <p:spPr>
          <a:xfrm>
            <a:off x="464234" y="4649870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727A31-361A-734E-BF92-55B0D0001BEE}"/>
              </a:ext>
            </a:extLst>
          </p:cNvPr>
          <p:cNvSpPr txBox="1"/>
          <p:nvPr/>
        </p:nvSpPr>
        <p:spPr>
          <a:xfrm>
            <a:off x="3913200" y="13275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6069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8205E-6 -2.59259E-6 L -0.32356 0.384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4" y="19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25C74A6-C965-8645-AC52-4DF382D2E5C5}"/>
              </a:ext>
            </a:extLst>
          </p:cNvPr>
          <p:cNvSpPr txBox="1"/>
          <p:nvPr/>
        </p:nvSpPr>
        <p:spPr>
          <a:xfrm>
            <a:off x="3492000" y="2880000"/>
            <a:ext cx="3168000" cy="9216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INCL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AF1FF5-BD57-4943-B52F-74DDC1ADA3D4}"/>
              </a:ext>
            </a:extLst>
          </p:cNvPr>
          <p:cNvSpPr txBox="1"/>
          <p:nvPr/>
        </p:nvSpPr>
        <p:spPr>
          <a:xfrm>
            <a:off x="464234" y="1561514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B1FF22-89FC-684E-9D7E-CD7AC72F54F3}"/>
              </a:ext>
            </a:extLst>
          </p:cNvPr>
          <p:cNvSpPr txBox="1"/>
          <p:nvPr/>
        </p:nvSpPr>
        <p:spPr>
          <a:xfrm>
            <a:off x="7146388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613F19-01CB-0C46-B8D2-AB92A64F23D4}"/>
              </a:ext>
            </a:extLst>
          </p:cNvPr>
          <p:cNvSpPr txBox="1"/>
          <p:nvPr/>
        </p:nvSpPr>
        <p:spPr>
          <a:xfrm>
            <a:off x="703384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D10669-DA00-4342-9D79-92A17DBABA56}"/>
              </a:ext>
            </a:extLst>
          </p:cNvPr>
          <p:cNvSpPr txBox="1"/>
          <p:nvPr/>
        </p:nvSpPr>
        <p:spPr>
          <a:xfrm>
            <a:off x="464234" y="4649870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6626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3798 -0.39329 " pathEditMode="relative" ptsTypes="AA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1224360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4DE3A">
                    <a:lumMod val="40000"/>
                    <a:lumOff val="6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Why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4DE3A">
                    <a:lumMod val="40000"/>
                    <a:lumOff val="6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716FB0-6DD4-4B4B-AA89-AF79096696DF}"/>
              </a:ext>
            </a:extLst>
          </p:cNvPr>
          <p:cNvSpPr txBox="1"/>
          <p:nvPr/>
        </p:nvSpPr>
        <p:spPr>
          <a:xfrm>
            <a:off x="3805475" y="62739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F57618-0D69-EF4D-9BAC-975A6459FDF4}"/>
              </a:ext>
            </a:extLst>
          </p:cNvPr>
          <p:cNvSpPr txBox="1"/>
          <p:nvPr/>
        </p:nvSpPr>
        <p:spPr>
          <a:xfrm>
            <a:off x="1139687" y="1749287"/>
            <a:ext cx="77657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Set-up</a:t>
            </a:r>
            <a:r>
              <a:rPr lang="fr-FR" dirty="0"/>
              <a:t> and </a:t>
            </a:r>
            <a:r>
              <a:rPr lang="fr-FR" dirty="0" err="1"/>
              <a:t>Analysis</a:t>
            </a:r>
            <a:r>
              <a:rPr lang="fr-FR" dirty="0"/>
              <a:t> of </a:t>
            </a:r>
            <a:r>
              <a:rPr lang="fr-FR" dirty="0" err="1"/>
              <a:t>experiments</a:t>
            </a:r>
            <a:r>
              <a:rPr lang="fr-FR" dirty="0"/>
              <a:t> in high-</a:t>
            </a:r>
            <a:r>
              <a:rPr lang="fr-FR" dirty="0" err="1"/>
              <a:t>energy</a:t>
            </a:r>
            <a:r>
              <a:rPr lang="fr-FR" dirty="0"/>
              <a:t> (</a:t>
            </a:r>
            <a:r>
              <a:rPr lang="fr-FR" dirty="0" err="1"/>
              <a:t>TeV</a:t>
            </a:r>
            <a:r>
              <a:rPr lang="fr-FR" dirty="0"/>
              <a:t>,~ 100 </a:t>
            </a:r>
            <a:r>
              <a:rPr lang="fr-FR" dirty="0" err="1"/>
              <a:t>GeV</a:t>
            </a:r>
            <a:r>
              <a:rPr lang="fr-FR" dirty="0"/>
              <a:t>) </a:t>
            </a:r>
            <a:r>
              <a:rPr lang="fr-FR" dirty="0" err="1"/>
              <a:t>facilities</a:t>
            </a:r>
            <a:endParaRPr lang="fr-FR" dirty="0"/>
          </a:p>
          <a:p>
            <a:pPr lvl="2"/>
            <a:r>
              <a:rPr lang="fr-FR" dirty="0"/>
              <a:t>(slow down, </a:t>
            </a:r>
            <a:r>
              <a:rPr lang="fr-FR" dirty="0" err="1"/>
              <a:t>secondary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)</a:t>
            </a:r>
          </a:p>
          <a:p>
            <a:pPr lvl="2"/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Galactic</a:t>
            </a:r>
            <a:r>
              <a:rPr lang="fr-FR" dirty="0"/>
              <a:t> </a:t>
            </a:r>
            <a:r>
              <a:rPr lang="fr-FR" dirty="0" err="1"/>
              <a:t>Cosmic</a:t>
            </a:r>
            <a:r>
              <a:rPr lang="fr-FR" dirty="0"/>
              <a:t>  Ray 	</a:t>
            </a:r>
          </a:p>
          <a:p>
            <a:pPr lvl="2"/>
            <a:r>
              <a:rPr lang="fr-FR" dirty="0" err="1"/>
              <a:t>peak</a:t>
            </a:r>
            <a:r>
              <a:rPr lang="fr-FR" dirty="0"/>
              <a:t> ~</a:t>
            </a:r>
            <a:r>
              <a:rPr lang="fr-FR" dirty="0" err="1"/>
              <a:t>GeV</a:t>
            </a:r>
            <a:r>
              <a:rPr lang="fr-FR" dirty="0"/>
              <a:t>, but </a:t>
            </a:r>
            <a:r>
              <a:rPr lang="fr-FR" dirty="0" err="1"/>
              <a:t>extends</a:t>
            </a:r>
            <a:r>
              <a:rPr lang="fr-FR" dirty="0"/>
              <a:t> </a:t>
            </a:r>
            <a:r>
              <a:rPr lang="fr-FR" dirty="0" err="1"/>
              <a:t>well</a:t>
            </a:r>
            <a:r>
              <a:rPr lang="fr-FR" dirty="0"/>
              <a:t> </a:t>
            </a:r>
            <a:r>
              <a:rPr lang="fr-FR" dirty="0" err="1"/>
              <a:t>beyond</a:t>
            </a:r>
            <a:endParaRPr lang="fr-FR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9030607-22DD-7A49-864B-7309AAA07D7C}"/>
              </a:ext>
            </a:extLst>
          </p:cNvPr>
          <p:cNvGrpSpPr/>
          <p:nvPr/>
        </p:nvGrpSpPr>
        <p:grpSpPr>
          <a:xfrm>
            <a:off x="5671930" y="2229603"/>
            <a:ext cx="4121427" cy="4228287"/>
            <a:chOff x="6376781" y="2229603"/>
            <a:chExt cx="2939498" cy="42282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84EF75A-D034-C04F-8A31-9983E3F2A6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6781" y="2229603"/>
              <a:ext cx="2939498" cy="4228287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9B299C3-57A8-9F42-9D4E-03B08BE6A5AB}"/>
                </a:ext>
              </a:extLst>
            </p:cNvPr>
            <p:cNvCxnSpPr>
              <a:cxnSpLocks/>
            </p:cNvCxnSpPr>
            <p:nvPr/>
          </p:nvCxnSpPr>
          <p:spPr>
            <a:xfrm>
              <a:off x="7988745" y="2487951"/>
              <a:ext cx="0" cy="361321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145CA9D3-B793-5E4D-9076-AFE8E56A977B}"/>
              </a:ext>
            </a:extLst>
          </p:cNvPr>
          <p:cNvSpPr/>
          <p:nvPr/>
        </p:nvSpPr>
        <p:spPr>
          <a:xfrm>
            <a:off x="2667760" y="6476060"/>
            <a:ext cx="50714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latin typeface="Helvetica" pitchFamily="2" charset="0"/>
              </a:rPr>
              <a:t> </a:t>
            </a:r>
            <a:r>
              <a:rPr lang="fr-FR" sz="1400" dirty="0">
                <a:latin typeface="Helvetica" pitchFamily="2" charset="0"/>
              </a:rPr>
              <a:t>J. A. Simpson, Ann. </a:t>
            </a:r>
            <a:r>
              <a:rPr lang="fr-FR" sz="1400" dirty="0" err="1">
                <a:latin typeface="Helvetica" pitchFamily="2" charset="0"/>
              </a:rPr>
              <a:t>Rev</a:t>
            </a:r>
            <a:r>
              <a:rPr lang="fr-FR" sz="1400" dirty="0">
                <a:latin typeface="Helvetica" pitchFamily="2" charset="0"/>
              </a:rPr>
              <a:t>. </a:t>
            </a:r>
            <a:r>
              <a:rPr lang="fr-FR" sz="1400" dirty="0" err="1">
                <a:latin typeface="Helvetica" pitchFamily="2" charset="0"/>
              </a:rPr>
              <a:t>Nucl</a:t>
            </a:r>
            <a:r>
              <a:rPr lang="fr-FR" sz="1400" dirty="0">
                <a:latin typeface="Helvetica" pitchFamily="2" charset="0"/>
              </a:rPr>
              <a:t>. Part. </a:t>
            </a:r>
            <a:r>
              <a:rPr lang="fr-FR" sz="1400" dirty="0" err="1">
                <a:latin typeface="Helvetica" pitchFamily="2" charset="0"/>
              </a:rPr>
              <a:t>Sci</a:t>
            </a:r>
            <a:r>
              <a:rPr lang="fr-FR" sz="1400" dirty="0">
                <a:latin typeface="Helvetica" pitchFamily="2" charset="0"/>
              </a:rPr>
              <a:t>. 33 , 323-381 (1983).</a:t>
            </a:r>
            <a:endParaRPr lang="fr-FR" sz="1400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72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-5938" y="1346382"/>
            <a:ext cx="9931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28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28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2800" b="1" dirty="0">
                <a:solidFill>
                  <a:srgbClr val="FFFF00"/>
                </a:solidFill>
                <a:latin typeface="Chalkboard"/>
                <a:cs typeface="Chalkboard"/>
              </a:rPr>
              <a:t> Cascade (INCL) model.</a:t>
            </a:r>
          </a:p>
          <a:p>
            <a:pPr lvl="0" algn="ctr"/>
            <a:r>
              <a:rPr lang="fr-FR" sz="2800" b="1" dirty="0" err="1">
                <a:solidFill>
                  <a:srgbClr val="FFFF00"/>
                </a:solidFill>
                <a:latin typeface="Chalkboard"/>
                <a:cs typeface="Chalkboard"/>
              </a:rPr>
              <a:t>Its</a:t>
            </a:r>
            <a:r>
              <a:rPr lang="fr-FR" sz="2800" b="1" dirty="0">
                <a:solidFill>
                  <a:srgbClr val="FFFF00"/>
                </a:solidFill>
                <a:latin typeface="Chalkboard"/>
                <a:cs typeface="Chalkboard"/>
              </a:rPr>
              <a:t> </a:t>
            </a:r>
            <a:r>
              <a:rPr lang="fr-FR" sz="2800" b="1" dirty="0" err="1">
                <a:solidFill>
                  <a:srgbClr val="FFFF00"/>
                </a:solidFill>
                <a:latin typeface="Chalkboard"/>
                <a:cs typeface="Chalkboard"/>
              </a:rPr>
              <a:t>evolutions</a:t>
            </a:r>
            <a:r>
              <a:rPr lang="fr-FR" sz="2800" b="1" dirty="0">
                <a:solidFill>
                  <a:srgbClr val="FFFF00"/>
                </a:solidFill>
                <a:latin typeface="Chalkboard"/>
                <a:cs typeface="Chalkboard"/>
              </a:rPr>
              <a:t> and </a:t>
            </a:r>
            <a:r>
              <a:rPr lang="fr-FR" sz="2800" b="1" dirty="0" err="1">
                <a:solidFill>
                  <a:srgbClr val="FFFF00"/>
                </a:solidFill>
                <a:latin typeface="Chalkboard"/>
                <a:cs typeface="Chalkboard"/>
              </a:rPr>
              <a:t>capabilities</a:t>
            </a:r>
            <a:r>
              <a:rPr lang="fr-FR" sz="2800" b="1" dirty="0">
                <a:solidFill>
                  <a:srgbClr val="FFFF00"/>
                </a:solidFill>
                <a:latin typeface="Chalkboard"/>
                <a:cs typeface="Chalkboard"/>
              </a:rPr>
              <a:t>.</a:t>
            </a:r>
          </a:p>
          <a:p>
            <a:pPr lvl="0" algn="ctr"/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… And a few </a:t>
            </a:r>
            <a:r>
              <a:rPr kumimoji="0" lang="fr-FR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words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about the de-excitation code </a:t>
            </a:r>
            <a:r>
              <a:rPr kumimoji="0" lang="fr-FR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Abla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halkboard"/>
              <a:ea typeface="+mn-ea"/>
              <a:cs typeface="Chalkboard"/>
            </a:endParaRPr>
          </a:p>
        </p:txBody>
      </p:sp>
      <p:sp>
        <p:nvSpPr>
          <p:cNvPr id="12" name="ZoneTexte 3"/>
          <p:cNvSpPr txBox="1"/>
          <p:nvPr/>
        </p:nvSpPr>
        <p:spPr>
          <a:xfrm>
            <a:off x="0" y="18799"/>
            <a:ext cx="99060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50800" dist="50800" dir="20220000" algn="tl" rotWithShape="0">
                    <a:srgbClr val="FFFF00">
                      <a:alpha val="43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DPhN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50800" dir="20220000" algn="tl" rotWithShape="0">
                  <a:srgbClr val="FFFF00">
                    <a:alpha val="43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50800" dir="20220000" algn="tl" rotWithShape="0">
                    <a:srgbClr val="FFFF00">
                      <a:alpha val="43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(Nuclear Science Department)</a:t>
            </a:r>
          </a:p>
        </p:txBody>
      </p:sp>
      <p:pic>
        <p:nvPicPr>
          <p:cNvPr id="13" name="Image 4" descr="logoCEA2012_86x7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38" y="124755"/>
            <a:ext cx="769242" cy="626127"/>
          </a:xfrm>
          <a:prstGeom prst="rect">
            <a:avLst/>
          </a:prstGeom>
        </p:spPr>
      </p:pic>
      <p:pic>
        <p:nvPicPr>
          <p:cNvPr id="14" name="Image 5" descr="logoirfu02quadri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003" y="73738"/>
            <a:ext cx="1310097" cy="591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3287" y="5980405"/>
            <a:ext cx="9213439" cy="707886"/>
          </a:xfrm>
          <a:prstGeom prst="rect">
            <a:avLst/>
          </a:prstGeom>
          <a:solidFill>
            <a:srgbClr val="FF0000"/>
          </a:solidFill>
          <a:ln w="44450"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2000" b="1" dirty="0">
                <a:solidFill>
                  <a:prstClr val="white"/>
                </a:solidFill>
              </a:rPr>
              <a:t>ENSAR2 workshop: GEANT4 in </a:t>
            </a:r>
            <a:r>
              <a:rPr lang="fr-FR" sz="2000" b="1" dirty="0" err="1">
                <a:solidFill>
                  <a:prstClr val="white"/>
                </a:solidFill>
              </a:rPr>
              <a:t>nuclear</a:t>
            </a:r>
            <a:r>
              <a:rPr lang="fr-FR" sz="2000" b="1" dirty="0">
                <a:solidFill>
                  <a:prstClr val="white"/>
                </a:solidFill>
              </a:rPr>
              <a:t> </a:t>
            </a:r>
            <a:r>
              <a:rPr lang="fr-FR" sz="2000" b="1" dirty="0" err="1">
                <a:solidFill>
                  <a:prstClr val="white"/>
                </a:solidFill>
              </a:rPr>
              <a:t>physics</a:t>
            </a:r>
            <a:endParaRPr lang="fr-FR" sz="2000" b="1" dirty="0">
              <a:solidFill>
                <a:prstClr val="white"/>
              </a:solidFill>
            </a:endParaRPr>
          </a:p>
          <a:p>
            <a:pPr lvl="0" algn="ctr"/>
            <a:r>
              <a:rPr lang="fr-FR" sz="2000" b="1" dirty="0">
                <a:solidFill>
                  <a:prstClr val="white"/>
                </a:solidFill>
              </a:rPr>
              <a:t>24 April 2019 - 26 April 2019 - CIEMAT Madrid, Spain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076" y="4523562"/>
            <a:ext cx="8769840" cy="818761"/>
          </a:xfrm>
          <a:prstGeom prst="rect">
            <a:avLst/>
          </a:prstGeom>
        </p:spPr>
      </p:pic>
      <p:sp>
        <p:nvSpPr>
          <p:cNvPr id="9" name="ZoneTexte 2">
            <a:extLst>
              <a:ext uri="{FF2B5EF4-FFF2-40B4-BE49-F238E27FC236}">
                <a16:creationId xmlns:a16="http://schemas.microsoft.com/office/drawing/2014/main" id="{5703517B-5FDA-A445-9007-7989C89B2DB3}"/>
              </a:ext>
            </a:extLst>
          </p:cNvPr>
          <p:cNvSpPr txBox="1"/>
          <p:nvPr/>
        </p:nvSpPr>
        <p:spPr>
          <a:xfrm>
            <a:off x="3366052" y="3363279"/>
            <a:ext cx="3339548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20700000"/>
              </a:lightRig>
            </a:scene3d>
            <a:sp3d prstMaterial="matte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555DA"/>
                </a:solidFill>
                <a:effectLst/>
                <a:uLnTx/>
                <a:uFillTx/>
                <a:latin typeface="Apple Casual"/>
                <a:ea typeface="+mn-ea"/>
                <a:cs typeface="Apple Casual"/>
              </a:rPr>
              <a:t>Jean-Christophe David</a:t>
            </a:r>
          </a:p>
        </p:txBody>
      </p:sp>
    </p:spTree>
    <p:extLst>
      <p:ext uri="{BB962C8B-B14F-4D97-AF65-F5344CB8AC3E}">
        <p14:creationId xmlns:p14="http://schemas.microsoft.com/office/powerpoint/2010/main" val="28698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1224360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F4DE3A">
                    <a:lumMod val="40000"/>
                    <a:lumOff val="60000"/>
                  </a:srgbClr>
                </a:solidFill>
                <a:latin typeface="Corbel" panose="020B0503020204020204"/>
              </a:rPr>
              <a:t>How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4DE3A">
                    <a:lumMod val="40000"/>
                    <a:lumOff val="6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716FB0-6DD4-4B4B-AA89-AF79096696DF}"/>
              </a:ext>
            </a:extLst>
          </p:cNvPr>
          <p:cNvSpPr txBox="1"/>
          <p:nvPr/>
        </p:nvSpPr>
        <p:spPr>
          <a:xfrm>
            <a:off x="3805475" y="62739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8EF7E9-0A4A-7A45-8327-5075DDD33173}"/>
              </a:ext>
            </a:extLst>
          </p:cNvPr>
          <p:cNvSpPr txBox="1"/>
          <p:nvPr/>
        </p:nvSpPr>
        <p:spPr>
          <a:xfrm>
            <a:off x="980661" y="2305878"/>
            <a:ext cx="84681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Beyond 2-3 </a:t>
            </a:r>
            <a:r>
              <a:rPr lang="fr-FR" dirty="0" err="1"/>
              <a:t>GeV</a:t>
            </a:r>
            <a:r>
              <a:rPr lang="fr-FR" dirty="0"/>
              <a:t>, addition of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 err="1"/>
              <a:t>Multipion</a:t>
            </a:r>
            <a:r>
              <a:rPr lang="fr-FR" dirty="0"/>
              <a:t> production (</a:t>
            </a:r>
            <a:r>
              <a:rPr lang="fr-FR" dirty="0" err="1"/>
              <a:t>instead</a:t>
            </a:r>
            <a:r>
              <a:rPr lang="fr-FR" dirty="0"/>
              <a:t> of </a:t>
            </a:r>
            <a:r>
              <a:rPr lang="fr-FR" dirty="0" err="1"/>
              <a:t>resonances</a:t>
            </a:r>
            <a:r>
              <a:rPr lang="fr-FR" dirty="0"/>
              <a:t>, i.e., </a:t>
            </a:r>
            <a:r>
              <a:rPr lang="fr-FR" dirty="0" err="1"/>
              <a:t>intermediate</a:t>
            </a:r>
            <a:r>
              <a:rPr lang="fr-FR" dirty="0"/>
              <a:t> states)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mesons</a:t>
            </a:r>
            <a:r>
              <a:rPr lang="fr-FR" dirty="0"/>
              <a:t> (</a:t>
            </a:r>
            <a:r>
              <a:rPr lang="fr-FR" dirty="0">
                <a:latin typeface="Symbol" pitchFamily="2" charset="2"/>
              </a:rPr>
              <a:t>h</a:t>
            </a:r>
            <a:r>
              <a:rPr lang="fr-FR" dirty="0"/>
              <a:t>, </a:t>
            </a:r>
            <a:r>
              <a:rPr lang="fr-FR" dirty="0">
                <a:latin typeface="Symbol" pitchFamily="2" charset="2"/>
              </a:rPr>
              <a:t>w</a:t>
            </a:r>
            <a:r>
              <a:rPr lang="fr-FR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Strange </a:t>
            </a:r>
            <a:r>
              <a:rPr lang="fr-FR" dirty="0" err="1"/>
              <a:t>particles</a:t>
            </a:r>
            <a:r>
              <a:rPr lang="fr-FR" dirty="0"/>
              <a:t> (K, </a:t>
            </a:r>
            <a:r>
              <a:rPr lang="fr-FR" dirty="0">
                <a:latin typeface="Symbol" pitchFamily="2" charset="2"/>
              </a:rPr>
              <a:t>L</a:t>
            </a:r>
            <a:r>
              <a:rPr lang="fr-FR" dirty="0"/>
              <a:t>, </a:t>
            </a:r>
            <a:r>
              <a:rPr lang="fr-FR" dirty="0">
                <a:latin typeface="Symbol" pitchFamily="2" charset="2"/>
              </a:rPr>
              <a:t>S</a:t>
            </a:r>
            <a:r>
              <a:rPr lang="fr-FR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Main </a:t>
            </a:r>
            <a:r>
              <a:rPr lang="fr-FR" dirty="0" err="1"/>
              <a:t>difficulties</a:t>
            </a:r>
            <a:r>
              <a:rPr lang="fr-FR" dirty="0"/>
              <a:t>: </a:t>
            </a:r>
            <a:r>
              <a:rPr lang="fr-FR" dirty="0" err="1"/>
              <a:t>getting</a:t>
            </a:r>
            <a:r>
              <a:rPr lang="fr-FR" dirty="0"/>
              <a:t> all the </a:t>
            </a:r>
            <a:r>
              <a:rPr lang="fr-FR" dirty="0" err="1"/>
              <a:t>involved</a:t>
            </a:r>
            <a:r>
              <a:rPr lang="fr-FR" dirty="0"/>
              <a:t> cross sections!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Ex.: </a:t>
            </a:r>
            <a:r>
              <a:rPr lang="fr-FR" dirty="0" err="1"/>
              <a:t>strangeness</a:t>
            </a:r>
            <a:r>
              <a:rPr lang="fr-FR" dirty="0"/>
              <a:t> </a:t>
            </a:r>
            <a:r>
              <a:rPr lang="fr-FR" dirty="0">
                <a:sym typeface="Wingdings" pitchFamily="2" charset="2"/>
              </a:rPr>
              <a:t> more </a:t>
            </a:r>
            <a:r>
              <a:rPr lang="fr-FR" dirty="0" err="1">
                <a:sym typeface="Wingdings" pitchFamily="2" charset="2"/>
              </a:rPr>
              <a:t>than</a:t>
            </a:r>
            <a:r>
              <a:rPr lang="fr-FR" dirty="0">
                <a:sym typeface="Wingdings" pitchFamily="2" charset="2"/>
              </a:rPr>
              <a:t> 400 </a:t>
            </a:r>
            <a:r>
              <a:rPr lang="fr-FR" dirty="0" err="1">
                <a:sym typeface="Wingdings" pitchFamily="2" charset="2"/>
              </a:rPr>
              <a:t>channels</a:t>
            </a:r>
            <a:r>
              <a:rPr lang="fr-FR" dirty="0">
                <a:sym typeface="Wingdings" pitchFamily="2" charset="2"/>
              </a:rPr>
              <a:t> </a:t>
            </a:r>
          </a:p>
          <a:p>
            <a:pPr lvl="7"/>
            <a:r>
              <a:rPr lang="fr-FR" dirty="0">
                <a:sym typeface="Wingdings" pitchFamily="2" charset="2"/>
              </a:rPr>
              <a:t>(</a:t>
            </a:r>
            <a:r>
              <a:rPr lang="fr-FR" dirty="0" err="1">
                <a:sym typeface="Wingdings" pitchFamily="2" charset="2"/>
              </a:rPr>
              <a:t>experimental</a:t>
            </a:r>
            <a:r>
              <a:rPr lang="fr-FR" dirty="0">
                <a:sym typeface="Wingdings" pitchFamily="2" charset="2"/>
              </a:rPr>
              <a:t> data, </a:t>
            </a:r>
            <a:r>
              <a:rPr lang="fr-FR" dirty="0" err="1">
                <a:sym typeface="Wingdings" pitchFamily="2" charset="2"/>
              </a:rPr>
              <a:t>symmetries</a:t>
            </a:r>
            <a:r>
              <a:rPr lang="fr-FR" dirty="0">
                <a:sym typeface="Wingdings" pitchFamily="2" charset="2"/>
              </a:rPr>
              <a:t>, </a:t>
            </a:r>
            <a:r>
              <a:rPr lang="fr-FR" dirty="0" err="1">
                <a:sym typeface="Wingdings" pitchFamily="2" charset="2"/>
              </a:rPr>
              <a:t>models</a:t>
            </a:r>
            <a:r>
              <a:rPr lang="fr-FR" dirty="0">
                <a:sym typeface="Wingdings" pitchFamily="2" charset="2"/>
              </a:rPr>
              <a:t>, etc.)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8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1224360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>
                <a:solidFill>
                  <a:srgbClr val="F4DE3A">
                    <a:lumMod val="40000"/>
                    <a:lumOff val="60000"/>
                  </a:srgbClr>
                </a:solidFill>
                <a:latin typeface="Corbel" panose="020B0503020204020204"/>
              </a:rPr>
              <a:t>Results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4DE3A">
                  <a:lumMod val="40000"/>
                  <a:lumOff val="6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716FB0-6DD4-4B4B-AA89-AF79096696DF}"/>
              </a:ext>
            </a:extLst>
          </p:cNvPr>
          <p:cNvSpPr txBox="1"/>
          <p:nvPr/>
        </p:nvSpPr>
        <p:spPr>
          <a:xfrm>
            <a:off x="3805475" y="62739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D7CEB3-CEBA-2E4E-8562-FE0479FC80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121"/>
          <a:stretch/>
        </p:blipFill>
        <p:spPr>
          <a:xfrm>
            <a:off x="2969011" y="1790557"/>
            <a:ext cx="4699248" cy="4895164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6D2015EC-C914-DD49-817C-63CF3BF11EA8}"/>
              </a:ext>
            </a:extLst>
          </p:cNvPr>
          <p:cNvGrpSpPr/>
          <p:nvPr/>
        </p:nvGrpSpPr>
        <p:grpSpPr>
          <a:xfrm>
            <a:off x="368300" y="2933700"/>
            <a:ext cx="2471835" cy="1739900"/>
            <a:chOff x="431800" y="2286000"/>
            <a:chExt cx="2471835" cy="17399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8D2A31A-9177-EF47-ACCB-1BC87FDEC4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366" t="804" r="44334" b="88195"/>
            <a:stretch/>
          </p:blipFill>
          <p:spPr>
            <a:xfrm>
              <a:off x="431801" y="2286000"/>
              <a:ext cx="2471834" cy="9144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D95E7BF-E4E5-D747-80AC-4AAC36CB2A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8369" t="593" r="3331" b="89477"/>
            <a:stretch/>
          </p:blipFill>
          <p:spPr>
            <a:xfrm>
              <a:off x="431800" y="3200400"/>
              <a:ext cx="2471834" cy="825500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438CD5E7-0B91-8A43-9B7D-9F32B715E293}"/>
              </a:ext>
            </a:extLst>
          </p:cNvPr>
          <p:cNvSpPr/>
          <p:nvPr/>
        </p:nvSpPr>
        <p:spPr>
          <a:xfrm>
            <a:off x="0" y="5626893"/>
            <a:ext cx="3785668" cy="83099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fontAlgn="base"/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</a:rPr>
              <a:t>J.-C. David</a:t>
            </a:r>
          </a:p>
          <a:p>
            <a:pPr fontAlgn="base"/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</a:rPr>
              <a:t>NUFRA2013 </a:t>
            </a:r>
            <a:r>
              <a:rPr lang="fr-FR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Fourth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</a:rPr>
              <a:t> International </a:t>
            </a:r>
            <a:r>
              <a:rPr lang="fr-FR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Conference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</a:rPr>
              <a:t> on </a:t>
            </a:r>
            <a:r>
              <a:rPr lang="fr-FR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Nuclear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</a:rPr>
              <a:t> Fragmentation</a:t>
            </a:r>
            <a:endParaRPr lang="fr-FR" sz="1600" i="0" u="none" strike="noStrike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87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1224360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>
                <a:solidFill>
                  <a:srgbClr val="F4DE3A">
                    <a:lumMod val="40000"/>
                    <a:lumOff val="60000"/>
                  </a:srgbClr>
                </a:solidFill>
                <a:latin typeface="Corbel" panose="020B0503020204020204"/>
              </a:rPr>
              <a:t>Results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4DE3A">
                  <a:lumMod val="40000"/>
                  <a:lumOff val="6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716FB0-6DD4-4B4B-AA89-AF79096696DF}"/>
              </a:ext>
            </a:extLst>
          </p:cNvPr>
          <p:cNvSpPr txBox="1"/>
          <p:nvPr/>
        </p:nvSpPr>
        <p:spPr>
          <a:xfrm>
            <a:off x="3805475" y="62739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BE3F36-A575-5746-9CB4-097F605525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7" r="40256"/>
          <a:stretch/>
        </p:blipFill>
        <p:spPr>
          <a:xfrm>
            <a:off x="13972" y="1779032"/>
            <a:ext cx="4088485" cy="34208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0D1E418-9A31-7A43-942B-6B34C14777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44" t="8665" r="1348" b="16519"/>
          <a:stretch/>
        </p:blipFill>
        <p:spPr>
          <a:xfrm>
            <a:off x="4103925" y="2386655"/>
            <a:ext cx="5802075" cy="40132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A63999-CBDD-E140-B664-0515CAC8D314}"/>
              </a:ext>
            </a:extLst>
          </p:cNvPr>
          <p:cNvSpPr txBox="1"/>
          <p:nvPr/>
        </p:nvSpPr>
        <p:spPr>
          <a:xfrm>
            <a:off x="122491" y="5808161"/>
            <a:ext cx="386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J. Hirtz et al., EPJ Plus (2018) 133: 436</a:t>
            </a:r>
          </a:p>
          <a:p>
            <a:r>
              <a:rPr lang="fr-FR" dirty="0"/>
              <a:t>J. Hirtz et al.,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published</a:t>
            </a:r>
            <a:r>
              <a:rPr lang="fr-FR" dirty="0"/>
              <a:t> in PRC</a:t>
            </a:r>
          </a:p>
        </p:txBody>
      </p:sp>
    </p:spTree>
    <p:extLst>
      <p:ext uri="{BB962C8B-B14F-4D97-AF65-F5344CB8AC3E}">
        <p14:creationId xmlns:p14="http://schemas.microsoft.com/office/powerpoint/2010/main" val="945710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25C74A6-C965-8645-AC52-4DF382D2E5C5}"/>
              </a:ext>
            </a:extLst>
          </p:cNvPr>
          <p:cNvSpPr txBox="1"/>
          <p:nvPr/>
        </p:nvSpPr>
        <p:spPr>
          <a:xfrm>
            <a:off x="3492000" y="2880000"/>
            <a:ext cx="3168000" cy="9216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INCL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AF1FF5-BD57-4943-B52F-74DDC1ADA3D4}"/>
              </a:ext>
            </a:extLst>
          </p:cNvPr>
          <p:cNvSpPr txBox="1"/>
          <p:nvPr/>
        </p:nvSpPr>
        <p:spPr>
          <a:xfrm>
            <a:off x="464234" y="1561514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613F19-01CB-0C46-B8D2-AB92A64F23D4}"/>
              </a:ext>
            </a:extLst>
          </p:cNvPr>
          <p:cNvSpPr txBox="1"/>
          <p:nvPr/>
        </p:nvSpPr>
        <p:spPr>
          <a:xfrm>
            <a:off x="703384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D10669-DA00-4342-9D79-92A17DBABA56}"/>
              </a:ext>
            </a:extLst>
          </p:cNvPr>
          <p:cNvSpPr txBox="1"/>
          <p:nvPr/>
        </p:nvSpPr>
        <p:spPr>
          <a:xfrm>
            <a:off x="464234" y="4649870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50B8A5-86B2-2C44-A998-5BF9444D3C66}"/>
              </a:ext>
            </a:extLst>
          </p:cNvPr>
          <p:cNvSpPr txBox="1"/>
          <p:nvPr/>
        </p:nvSpPr>
        <p:spPr>
          <a:xfrm>
            <a:off x="3805475" y="62739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2603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8 -0.00625 L 0.33734 0.4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51" y="2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25C74A6-C965-8645-AC52-4DF382D2E5C5}"/>
              </a:ext>
            </a:extLst>
          </p:cNvPr>
          <p:cNvSpPr txBox="1"/>
          <p:nvPr/>
        </p:nvSpPr>
        <p:spPr>
          <a:xfrm>
            <a:off x="3492000" y="2880000"/>
            <a:ext cx="3168000" cy="9216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INCL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AF1FF5-BD57-4943-B52F-74DDC1ADA3D4}"/>
              </a:ext>
            </a:extLst>
          </p:cNvPr>
          <p:cNvSpPr txBox="1"/>
          <p:nvPr/>
        </p:nvSpPr>
        <p:spPr>
          <a:xfrm>
            <a:off x="464234" y="1561514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B1FF22-89FC-684E-9D7E-CD7AC72F54F3}"/>
              </a:ext>
            </a:extLst>
          </p:cNvPr>
          <p:cNvSpPr txBox="1"/>
          <p:nvPr/>
        </p:nvSpPr>
        <p:spPr>
          <a:xfrm>
            <a:off x="7146388" y="282869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613F19-01CB-0C46-B8D2-AB92A64F23D4}"/>
              </a:ext>
            </a:extLst>
          </p:cNvPr>
          <p:cNvSpPr txBox="1"/>
          <p:nvPr/>
        </p:nvSpPr>
        <p:spPr>
          <a:xfrm>
            <a:off x="703384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D10669-DA00-4342-9D79-92A17DBABA56}"/>
              </a:ext>
            </a:extLst>
          </p:cNvPr>
          <p:cNvSpPr txBox="1"/>
          <p:nvPr/>
        </p:nvSpPr>
        <p:spPr>
          <a:xfrm>
            <a:off x="464234" y="4649870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5885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0.00741 L -0.00416 -0.65532 " pathEditMode="relative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Why</a:t>
            </a:r>
            <a:r>
              <a:rPr lang="fr-FR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0E844-4F44-2242-B3EA-6970F0D63227}"/>
              </a:ext>
            </a:extLst>
          </p:cNvPr>
          <p:cNvSpPr txBox="1"/>
          <p:nvPr/>
        </p:nvSpPr>
        <p:spPr>
          <a:xfrm>
            <a:off x="417904" y="154051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86A41E-8A06-5341-8FCA-96380E1E49A9}"/>
              </a:ext>
            </a:extLst>
          </p:cNvPr>
          <p:cNvSpPr txBox="1"/>
          <p:nvPr/>
        </p:nvSpPr>
        <p:spPr>
          <a:xfrm>
            <a:off x="1139687" y="1749287"/>
            <a:ext cx="77657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Cluster </a:t>
            </a:r>
            <a:r>
              <a:rPr lang="fr-FR" dirty="0" err="1"/>
              <a:t>emission</a:t>
            </a:r>
            <a:endParaRPr lang="fr-FR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Production </a:t>
            </a:r>
            <a:r>
              <a:rPr lang="fr-FR" dirty="0" err="1"/>
              <a:t>increases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 (</a:t>
            </a:r>
            <a:r>
              <a:rPr lang="fr-FR" dirty="0" err="1"/>
              <a:t>role</a:t>
            </a:r>
            <a:r>
              <a:rPr lang="fr-FR" dirty="0"/>
              <a:t> in the </a:t>
            </a:r>
            <a:r>
              <a:rPr lang="fr-FR" dirty="0" err="1"/>
              <a:t>mechanism</a:t>
            </a:r>
            <a:r>
              <a:rPr lang="fr-FR" dirty="0"/>
              <a:t>!)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 err="1"/>
              <a:t>Inducing</a:t>
            </a:r>
            <a:r>
              <a:rPr lang="fr-FR" dirty="0"/>
              <a:t> </a:t>
            </a:r>
            <a:r>
              <a:rPr lang="fr-FR" dirty="0" err="1"/>
              <a:t>secondary</a:t>
            </a:r>
            <a:r>
              <a:rPr lang="fr-FR" dirty="0"/>
              <a:t> </a:t>
            </a:r>
            <a:r>
              <a:rPr lang="fr-FR" dirty="0" err="1"/>
              <a:t>reactions</a:t>
            </a:r>
            <a:endParaRPr lang="fr-FR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Few-</a:t>
            </a:r>
            <a:r>
              <a:rPr lang="fr-FR" dirty="0" err="1"/>
              <a:t>nucleon</a:t>
            </a:r>
            <a:r>
              <a:rPr lang="fr-FR" dirty="0"/>
              <a:t> </a:t>
            </a:r>
            <a:r>
              <a:rPr lang="fr-FR" dirty="0" err="1"/>
              <a:t>removal</a:t>
            </a:r>
            <a:endParaRPr lang="fr-FR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(</a:t>
            </a:r>
            <a:r>
              <a:rPr lang="fr-FR" dirty="0" err="1"/>
              <a:t>p,pn</a:t>
            </a:r>
            <a:r>
              <a:rPr lang="fr-FR" dirty="0"/>
              <a:t>)		OK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(p,2p)		</a:t>
            </a:r>
            <a:r>
              <a:rPr lang="fr-FR" dirty="0" err="1"/>
              <a:t>Overestimated</a:t>
            </a:r>
            <a:endParaRPr lang="fr-FR" dirty="0"/>
          </a:p>
          <a:p>
            <a:pPr lvl="2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398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0E844-4F44-2242-B3EA-6970F0D63227}"/>
              </a:ext>
            </a:extLst>
          </p:cNvPr>
          <p:cNvSpPr txBox="1"/>
          <p:nvPr/>
        </p:nvSpPr>
        <p:spPr>
          <a:xfrm>
            <a:off x="417904" y="154051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BE41BE-B96B-C545-98EF-8643212C9849}"/>
              </a:ext>
            </a:extLst>
          </p:cNvPr>
          <p:cNvSpPr txBox="1"/>
          <p:nvPr/>
        </p:nvSpPr>
        <p:spPr>
          <a:xfrm>
            <a:off x="980661" y="2305878"/>
            <a:ext cx="86078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Not </a:t>
            </a:r>
            <a:r>
              <a:rPr lang="fr-FR" dirty="0" err="1"/>
              <a:t>included</a:t>
            </a:r>
            <a:r>
              <a:rPr lang="fr-FR" dirty="0"/>
              <a:t> in the INC </a:t>
            </a:r>
            <a:r>
              <a:rPr lang="fr-FR" dirty="0" err="1"/>
              <a:t>hypotheses</a:t>
            </a:r>
            <a:r>
              <a:rPr lang="fr-FR" dirty="0"/>
              <a:t>!!!	</a:t>
            </a:r>
            <a:r>
              <a:rPr lang="fr-FR" dirty="0" err="1"/>
              <a:t>dof</a:t>
            </a:r>
            <a:r>
              <a:rPr lang="fr-FR" dirty="0"/>
              <a:t>: single hadrons (p, n, </a:t>
            </a:r>
            <a:r>
              <a:rPr lang="fr-FR" dirty="0">
                <a:latin typeface="Symbol" pitchFamily="2" charset="2"/>
              </a:rPr>
              <a:t>p</a:t>
            </a:r>
            <a:r>
              <a:rPr lang="fr-FR" dirty="0"/>
              <a:t> , </a:t>
            </a:r>
            <a:r>
              <a:rPr lang="fr-FR" dirty="0" err="1"/>
              <a:t>resonances</a:t>
            </a:r>
            <a:r>
              <a:rPr lang="fr-FR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1200150" lvl="2" indent="-285750">
              <a:buFont typeface="Wingdings" pitchFamily="2" charset="2"/>
              <a:buChar char="à"/>
            </a:pPr>
            <a:r>
              <a:rPr lang="fr-FR" dirty="0">
                <a:sym typeface="Wingdings" pitchFamily="2" charset="2"/>
              </a:rPr>
              <a:t>coalescence model </a:t>
            </a:r>
            <a:r>
              <a:rPr lang="fr-FR" dirty="0" err="1">
                <a:sym typeface="Wingdings" pitchFamily="2" charset="2"/>
              </a:rPr>
              <a:t>needed</a:t>
            </a:r>
            <a:endParaRPr lang="fr-FR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endParaRPr lang="fr-FR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ym typeface="Wingdings" pitchFamily="2" charset="2"/>
              </a:rPr>
              <a:t>Scan of the phase-</a:t>
            </a:r>
            <a:r>
              <a:rPr lang="fr-FR" dirty="0" err="1">
                <a:sym typeface="Wingdings" pitchFamily="2" charset="2"/>
              </a:rPr>
              <a:t>space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around</a:t>
            </a:r>
            <a:r>
              <a:rPr lang="fr-FR" dirty="0">
                <a:sym typeface="Wingdings" pitchFamily="2" charset="2"/>
              </a:rPr>
              <a:t> a </a:t>
            </a:r>
            <a:r>
              <a:rPr lang="fr-FR" dirty="0" err="1">
                <a:sym typeface="Wingdings" pitchFamily="2" charset="2"/>
              </a:rPr>
              <a:t>leaving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particle</a:t>
            </a:r>
            <a:endParaRPr lang="fr-FR" dirty="0">
              <a:sym typeface="Wingdings" pitchFamily="2" charset="2"/>
            </a:endParaRPr>
          </a:p>
          <a:p>
            <a:r>
              <a:rPr lang="fr-FR" dirty="0">
                <a:sym typeface="Wingdings" pitchFamily="2" charset="2"/>
              </a:rPr>
              <a:t>	to </a:t>
            </a:r>
            <a:r>
              <a:rPr lang="fr-FR" dirty="0" err="1">
                <a:sym typeface="Wingdings" pitchFamily="2" charset="2"/>
              </a:rPr>
              <a:t>aggregate</a:t>
            </a:r>
            <a:r>
              <a:rPr lang="fr-FR" dirty="0">
                <a:sym typeface="Wingdings" pitchFamily="2" charset="2"/>
              </a:rPr>
              <a:t> or not </a:t>
            </a:r>
            <a:r>
              <a:rPr lang="fr-FR" dirty="0" err="1">
                <a:sym typeface="Wingdings" pitchFamily="2" charset="2"/>
              </a:rPr>
              <a:t>other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particles</a:t>
            </a:r>
            <a:endParaRPr lang="fr-FR" dirty="0">
              <a:sym typeface="Wingdings" pitchFamily="2" charset="2"/>
            </a:endParaRPr>
          </a:p>
          <a:p>
            <a:r>
              <a:rPr lang="fr-FR" dirty="0">
                <a:sym typeface="Wingdings" pitchFamily="2" charset="2"/>
              </a:rPr>
              <a:t>	and to </a:t>
            </a:r>
            <a:r>
              <a:rPr lang="fr-FR" dirty="0" err="1">
                <a:sym typeface="Wingdings" pitchFamily="2" charset="2"/>
              </a:rPr>
              <a:t>build</a:t>
            </a:r>
            <a:r>
              <a:rPr lang="fr-FR" dirty="0">
                <a:sym typeface="Wingdings" pitchFamily="2" charset="2"/>
              </a:rPr>
              <a:t>-up a cluster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96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Results</a:t>
            </a:r>
            <a:endParaRPr lang="fr-FR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0E844-4F44-2242-B3EA-6970F0D63227}"/>
              </a:ext>
            </a:extLst>
          </p:cNvPr>
          <p:cNvSpPr txBox="1"/>
          <p:nvPr/>
        </p:nvSpPr>
        <p:spPr>
          <a:xfrm>
            <a:off x="417904" y="154051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37B549-8EAA-0942-803B-01828A4B0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773" y="1335758"/>
            <a:ext cx="7168573" cy="51860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387ED2-E1A1-1644-A6EC-A0DAA13605FB}"/>
              </a:ext>
            </a:extLst>
          </p:cNvPr>
          <p:cNvSpPr txBox="1"/>
          <p:nvPr/>
        </p:nvSpPr>
        <p:spPr>
          <a:xfrm>
            <a:off x="2438675" y="6510898"/>
            <a:ext cx="5344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A. </a:t>
            </a:r>
            <a:r>
              <a:rPr lang="fr-FR" dirty="0" err="1"/>
              <a:t>Boudard</a:t>
            </a:r>
            <a:r>
              <a:rPr lang="fr-FR" dirty="0"/>
              <a:t> et al. Phys. </a:t>
            </a:r>
            <a:r>
              <a:rPr lang="fr-FR" dirty="0" err="1"/>
              <a:t>Rev</a:t>
            </a:r>
            <a:r>
              <a:rPr lang="fr-FR" dirty="0"/>
              <a:t>. C87 (2013) 014606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C63363B-8BB1-3F4F-AF87-2BB9F2AFB95A}"/>
              </a:ext>
            </a:extLst>
          </p:cNvPr>
          <p:cNvSpPr/>
          <p:nvPr/>
        </p:nvSpPr>
        <p:spPr>
          <a:xfrm>
            <a:off x="157777" y="2205289"/>
            <a:ext cx="122399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latin typeface="Helvetica" pitchFamily="2" charset="0"/>
              </a:rPr>
              <a:t>p + </a:t>
            </a:r>
            <a:r>
              <a:rPr lang="fr-FR" b="1" baseline="30000" dirty="0">
                <a:latin typeface="Times" pitchFamily="2" charset="0"/>
              </a:rPr>
              <a:t>197</a:t>
            </a:r>
            <a:r>
              <a:rPr lang="fr-FR" b="1" dirty="0">
                <a:latin typeface="Times" pitchFamily="2" charset="0"/>
              </a:rPr>
              <a:t>Au</a:t>
            </a:r>
          </a:p>
          <a:p>
            <a:pPr algn="ctr"/>
            <a:r>
              <a:rPr lang="fr-FR" b="1" dirty="0">
                <a:latin typeface="Times" pitchFamily="2" charset="0"/>
              </a:rPr>
              <a:t>1.2 </a:t>
            </a:r>
            <a:r>
              <a:rPr lang="fr-FR" b="1" dirty="0" err="1">
                <a:latin typeface="Times" pitchFamily="2" charset="0"/>
              </a:rPr>
              <a:t>GeV</a:t>
            </a:r>
            <a:endParaRPr lang="fr-FR" b="1" dirty="0">
              <a:effectLst/>
              <a:latin typeface="Times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AB2494-150B-7C46-90DD-050C4578DDB1}"/>
              </a:ext>
            </a:extLst>
          </p:cNvPr>
          <p:cNvSpPr/>
          <p:nvPr/>
        </p:nvSpPr>
        <p:spPr>
          <a:xfrm>
            <a:off x="2341418" y="1620982"/>
            <a:ext cx="581891" cy="415636"/>
          </a:xfrm>
          <a:prstGeom prst="rect">
            <a:avLst/>
          </a:prstGeom>
          <a:solidFill>
            <a:schemeClr val="accent1">
              <a:alpha val="28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3F6760-0850-1B46-9DA5-4CA782AEB1EE}"/>
              </a:ext>
            </a:extLst>
          </p:cNvPr>
          <p:cNvSpPr/>
          <p:nvPr/>
        </p:nvSpPr>
        <p:spPr>
          <a:xfrm>
            <a:off x="5624945" y="1620982"/>
            <a:ext cx="581891" cy="415636"/>
          </a:xfrm>
          <a:prstGeom prst="rect">
            <a:avLst/>
          </a:prstGeom>
          <a:solidFill>
            <a:schemeClr val="accent1">
              <a:alpha val="28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273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0E844-4F44-2242-B3EA-6970F0D63227}"/>
              </a:ext>
            </a:extLst>
          </p:cNvPr>
          <p:cNvSpPr txBox="1"/>
          <p:nvPr/>
        </p:nvSpPr>
        <p:spPr>
          <a:xfrm>
            <a:off x="417904" y="154051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BE41BE-B96B-C545-98EF-8643212C9849}"/>
              </a:ext>
            </a:extLst>
          </p:cNvPr>
          <p:cNvSpPr txBox="1"/>
          <p:nvPr/>
        </p:nvSpPr>
        <p:spPr>
          <a:xfrm>
            <a:off x="953088" y="1594678"/>
            <a:ext cx="846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Putting quantum </a:t>
            </a:r>
            <a:r>
              <a:rPr lang="fr-FR" dirty="0" err="1"/>
              <a:t>effects</a:t>
            </a:r>
            <a:r>
              <a:rPr lang="fr-FR" dirty="0"/>
              <a:t> in the </a:t>
            </a:r>
            <a:r>
              <a:rPr lang="fr-FR" dirty="0" err="1"/>
              <a:t>energy</a:t>
            </a:r>
            <a:r>
              <a:rPr lang="fr-FR" dirty="0"/>
              <a:t> content (at the surface)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C88D29-9721-BE44-BCD6-65185732E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7607" y="2314718"/>
            <a:ext cx="5715000" cy="39544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07ADEF-4737-1241-B3B2-2C9A48863090}"/>
              </a:ext>
            </a:extLst>
          </p:cNvPr>
          <p:cNvSpPr txBox="1"/>
          <p:nvPr/>
        </p:nvSpPr>
        <p:spPr>
          <a:xfrm>
            <a:off x="1029107" y="2758306"/>
            <a:ext cx="2095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Classical</a:t>
            </a:r>
            <a:r>
              <a:rPr lang="fr-FR" dirty="0"/>
              <a:t>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B1498D-0783-1D40-94BD-4965F9DC73D7}"/>
              </a:ext>
            </a:extLst>
          </p:cNvPr>
          <p:cNvSpPr txBox="1"/>
          <p:nvPr/>
        </p:nvSpPr>
        <p:spPr>
          <a:xfrm>
            <a:off x="800101" y="5132883"/>
            <a:ext cx="2324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Nuclear</a:t>
            </a:r>
            <a:r>
              <a:rPr lang="fr-FR" dirty="0"/>
              <a:t>-model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614511-4BFE-8C42-BC5C-2DD6A029357D}"/>
              </a:ext>
            </a:extLst>
          </p:cNvPr>
          <p:cNvSpPr txBox="1"/>
          <p:nvPr/>
        </p:nvSpPr>
        <p:spPr>
          <a:xfrm>
            <a:off x="2438675" y="6510898"/>
            <a:ext cx="5344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D. </a:t>
            </a:r>
            <a:r>
              <a:rPr lang="fr-FR" dirty="0" err="1"/>
              <a:t>Mancusi</a:t>
            </a:r>
            <a:r>
              <a:rPr lang="fr-FR" dirty="0"/>
              <a:t> et al. Phys. </a:t>
            </a:r>
            <a:r>
              <a:rPr lang="fr-FR" dirty="0" err="1"/>
              <a:t>Rev</a:t>
            </a:r>
            <a:r>
              <a:rPr lang="fr-FR" dirty="0"/>
              <a:t>. C91, 034602 (2015)</a:t>
            </a:r>
          </a:p>
        </p:txBody>
      </p:sp>
    </p:spTree>
    <p:extLst>
      <p:ext uri="{BB962C8B-B14F-4D97-AF65-F5344CB8AC3E}">
        <p14:creationId xmlns:p14="http://schemas.microsoft.com/office/powerpoint/2010/main" val="197003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Results</a:t>
            </a:r>
            <a:endParaRPr lang="fr-FR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0E844-4F44-2242-B3EA-6970F0D63227}"/>
              </a:ext>
            </a:extLst>
          </p:cNvPr>
          <p:cNvSpPr txBox="1"/>
          <p:nvPr/>
        </p:nvSpPr>
        <p:spPr>
          <a:xfrm>
            <a:off x="417904" y="154051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E51030A-2AC6-9244-BD8B-483AB34B7AE2}"/>
              </a:ext>
            </a:extLst>
          </p:cNvPr>
          <p:cNvGrpSpPr/>
          <p:nvPr/>
        </p:nvGrpSpPr>
        <p:grpSpPr>
          <a:xfrm>
            <a:off x="1384660" y="1335758"/>
            <a:ext cx="7162800" cy="4955704"/>
            <a:chOff x="0" y="86196"/>
            <a:chExt cx="9906000" cy="668560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5433580-6072-CC43-83BC-147E313E14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86196"/>
              <a:ext cx="9906000" cy="668560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FD136C8-7DB6-CB4D-B35F-4A314357D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53505" y="261843"/>
              <a:ext cx="4685626" cy="1947957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86030E6-C969-B740-AB55-A2B5FC40AD88}"/>
              </a:ext>
            </a:extLst>
          </p:cNvPr>
          <p:cNvSpPr txBox="1"/>
          <p:nvPr/>
        </p:nvSpPr>
        <p:spPr>
          <a:xfrm>
            <a:off x="2058215" y="6431386"/>
            <a:ext cx="5724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From</a:t>
            </a:r>
            <a:r>
              <a:rPr lang="fr-FR" sz="1600" dirty="0"/>
              <a:t> J.L. Rodriguez-Sanchez et al. Phys. </a:t>
            </a:r>
            <a:r>
              <a:rPr lang="fr-FR" sz="1600" dirty="0" err="1"/>
              <a:t>Rev</a:t>
            </a:r>
            <a:r>
              <a:rPr lang="fr-FR" sz="1600" dirty="0"/>
              <a:t>. C 96, 054602 (2017)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2BFA90-270A-3949-B130-110C3DA5A7BA}"/>
              </a:ext>
            </a:extLst>
          </p:cNvPr>
          <p:cNvSpPr/>
          <p:nvPr/>
        </p:nvSpPr>
        <p:spPr>
          <a:xfrm>
            <a:off x="157777" y="2205289"/>
            <a:ext cx="122399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latin typeface="Helvetica" pitchFamily="2" charset="0"/>
              </a:rPr>
              <a:t>p + </a:t>
            </a:r>
            <a:r>
              <a:rPr lang="fr-FR" b="1" dirty="0">
                <a:latin typeface="Times" pitchFamily="2" charset="0"/>
              </a:rPr>
              <a:t>A</a:t>
            </a:r>
          </a:p>
          <a:p>
            <a:pPr algn="ctr"/>
            <a:r>
              <a:rPr lang="fr-FR" b="1" dirty="0">
                <a:latin typeface="Times" pitchFamily="2" charset="0"/>
              </a:rPr>
              <a:t>1 </a:t>
            </a:r>
            <a:r>
              <a:rPr lang="fr-FR" b="1" dirty="0" err="1">
                <a:latin typeface="Times" pitchFamily="2" charset="0"/>
              </a:rPr>
              <a:t>GeV</a:t>
            </a:r>
            <a:endParaRPr lang="fr-FR" b="1" dirty="0">
              <a:effectLst/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9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F3389F7-43CE-7145-BCB3-7954B6828E5B}"/>
              </a:ext>
            </a:extLst>
          </p:cNvPr>
          <p:cNvSpPr txBox="1"/>
          <p:nvPr/>
        </p:nvSpPr>
        <p:spPr>
          <a:xfrm>
            <a:off x="3492000" y="2880000"/>
            <a:ext cx="3168000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INCL - ABLA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E69025-E14D-7945-8544-58D1973B7099}"/>
              </a:ext>
            </a:extLst>
          </p:cNvPr>
          <p:cNvSpPr txBox="1"/>
          <p:nvPr/>
        </p:nvSpPr>
        <p:spPr>
          <a:xfrm>
            <a:off x="662608" y="514808"/>
            <a:ext cx="8600661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Calibri" panose="020F0502020204030204"/>
              </a:rPr>
              <a:t>INCL (and </a:t>
            </a:r>
            <a:r>
              <a:rPr lang="fr-FR" sz="2000" dirty="0" err="1">
                <a:latin typeface="Calibri" panose="020F0502020204030204"/>
              </a:rPr>
              <a:t>Abla</a:t>
            </a:r>
            <a:r>
              <a:rPr lang="fr-FR" sz="2000" dirty="0">
                <a:latin typeface="Calibri" panose="020F0502020204030204"/>
              </a:rPr>
              <a:t>) has been </a:t>
            </a:r>
            <a:r>
              <a:rPr lang="fr-FR" sz="2000" dirty="0" err="1">
                <a:latin typeface="Calibri" panose="020F0502020204030204"/>
              </a:rPr>
              <a:t>developed</a:t>
            </a:r>
            <a:r>
              <a:rPr lang="fr-FR" sz="2000" dirty="0">
                <a:latin typeface="Calibri" panose="020F0502020204030204"/>
              </a:rPr>
              <a:t> for a long time </a:t>
            </a:r>
            <a:r>
              <a:rPr lang="fr-FR" sz="2000" dirty="0" err="1">
                <a:latin typeface="Calibri" panose="020F0502020204030204"/>
              </a:rPr>
              <a:t>now</a:t>
            </a:r>
            <a:endParaRPr lang="fr-FR" sz="2000" dirty="0">
              <a:latin typeface="Calibri" panose="020F0502020204030204"/>
            </a:endParaRPr>
          </a:p>
          <a:p>
            <a:endParaRPr lang="fr-FR" sz="2000" dirty="0">
              <a:latin typeface="Calibri" panose="020F0502020204030204"/>
            </a:endParaRPr>
          </a:p>
          <a:p>
            <a:r>
              <a:rPr lang="fr-FR" sz="2000" dirty="0">
                <a:latin typeface="Calibri" panose="020F0502020204030204"/>
              </a:rPr>
              <a:t>So </a:t>
            </a:r>
            <a:r>
              <a:rPr lang="fr-FR" sz="2000" dirty="0" err="1">
                <a:latin typeface="Calibri" panose="020F0502020204030204"/>
              </a:rPr>
              <a:t>here</a:t>
            </a:r>
            <a:r>
              <a:rPr lang="fr-FR" sz="2000" dirty="0">
                <a:latin typeface="Calibri" panose="020F0502020204030204"/>
              </a:rPr>
              <a:t> </a:t>
            </a:r>
            <a:r>
              <a:rPr lang="fr-FR" sz="2000" dirty="0" err="1">
                <a:latin typeface="Calibri" panose="020F0502020204030204"/>
              </a:rPr>
              <a:t>only</a:t>
            </a:r>
            <a:r>
              <a:rPr lang="fr-FR" sz="2000" dirty="0">
                <a:latin typeface="Calibri" panose="020F0502020204030204"/>
              </a:rPr>
              <a:t> </a:t>
            </a:r>
            <a:r>
              <a:rPr lang="fr-FR" sz="2000" dirty="0" err="1">
                <a:latin typeface="Calibri" panose="020F0502020204030204"/>
              </a:rPr>
              <a:t>developments</a:t>
            </a:r>
            <a:r>
              <a:rPr lang="fr-FR" sz="2000" dirty="0">
                <a:latin typeface="Calibri" panose="020F0502020204030204"/>
              </a:rPr>
              <a:t> </a:t>
            </a:r>
            <a:r>
              <a:rPr lang="fr-FR" sz="2000" dirty="0" err="1">
                <a:latin typeface="Calibri" panose="020F0502020204030204"/>
              </a:rPr>
              <a:t>since</a:t>
            </a:r>
            <a:r>
              <a:rPr lang="fr-FR" sz="2000" dirty="0">
                <a:latin typeface="Calibri" panose="020F0502020204030204"/>
              </a:rPr>
              <a:t> ~2010 </a:t>
            </a:r>
            <a:r>
              <a:rPr lang="fr-FR" sz="2000" dirty="0">
                <a:latin typeface="Calibri" panose="020F0502020204030204"/>
                <a:sym typeface="Wingdings" pitchFamily="2" charset="2"/>
              </a:rPr>
              <a:t> </a:t>
            </a:r>
            <a:r>
              <a:rPr lang="fr-FR" sz="2000" dirty="0">
                <a:latin typeface="Calibri" panose="020F0502020204030204"/>
              </a:rPr>
              <a:t> the IAEA Benchmark</a:t>
            </a:r>
          </a:p>
          <a:p>
            <a:endParaRPr lang="fr-FR" sz="2000" dirty="0">
              <a:latin typeface="Calibri" panose="020F0502020204030204"/>
            </a:endParaRPr>
          </a:p>
          <a:p>
            <a:r>
              <a:rPr lang="fr-FR" sz="2000" dirty="0">
                <a:latin typeface="Calibri" panose="020F0502020204030204"/>
              </a:rPr>
              <a:t>INCL-ABLA </a:t>
            </a:r>
            <a:r>
              <a:rPr lang="fr-FR" sz="2000" dirty="0" err="1">
                <a:latin typeface="Calibri" panose="020F0502020204030204"/>
              </a:rPr>
              <a:t>recognized</a:t>
            </a:r>
            <a:r>
              <a:rPr lang="fr-FR" sz="2000" dirty="0">
                <a:latin typeface="Calibri" panose="020F0502020204030204"/>
              </a:rPr>
              <a:t> as one the best </a:t>
            </a:r>
            <a:r>
              <a:rPr lang="fr-FR" sz="2000" dirty="0" err="1">
                <a:latin typeface="Calibri" panose="020F0502020204030204"/>
              </a:rPr>
              <a:t>combination</a:t>
            </a:r>
            <a:r>
              <a:rPr lang="fr-FR" sz="2000" dirty="0">
                <a:latin typeface="Calibri" panose="020F0502020204030204"/>
              </a:rPr>
              <a:t> to </a:t>
            </a:r>
            <a:r>
              <a:rPr lang="fr-FR" sz="2000" dirty="0" err="1">
                <a:latin typeface="Calibri" panose="020F0502020204030204"/>
              </a:rPr>
              <a:t>treat</a:t>
            </a:r>
            <a:r>
              <a:rPr lang="fr-FR" sz="2000" dirty="0">
                <a:latin typeface="Calibri" panose="020F0502020204030204"/>
              </a:rPr>
              <a:t> spallation </a:t>
            </a:r>
            <a:r>
              <a:rPr lang="fr-FR" sz="2000" dirty="0" err="1">
                <a:latin typeface="Calibri" panose="020F0502020204030204"/>
              </a:rPr>
              <a:t>reaction</a:t>
            </a:r>
            <a:endParaRPr lang="fr-FR" sz="2000" dirty="0">
              <a:latin typeface="Calibri" panose="020F0502020204030204"/>
            </a:endParaRPr>
          </a:p>
          <a:p>
            <a:r>
              <a:rPr lang="fr-FR" sz="2000" dirty="0">
                <a:latin typeface="Calibri" panose="020F0502020204030204"/>
              </a:rPr>
              <a:t>(https://www-</a:t>
            </a:r>
            <a:r>
              <a:rPr lang="fr-FR" sz="2000" dirty="0" err="1">
                <a:latin typeface="Calibri" panose="020F0502020204030204"/>
              </a:rPr>
              <a:t>nds.iaea.org</a:t>
            </a:r>
            <a:r>
              <a:rPr lang="fr-FR" sz="2000" dirty="0">
                <a:latin typeface="Calibri" panose="020F0502020204030204"/>
              </a:rPr>
              <a:t>/spallations/)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470313-E571-A342-A089-E6CA755325B3}"/>
              </a:ext>
            </a:extLst>
          </p:cNvPr>
          <p:cNvSpPr txBox="1"/>
          <p:nvPr/>
        </p:nvSpPr>
        <p:spPr>
          <a:xfrm>
            <a:off x="7100492" y="4799754"/>
            <a:ext cx="297340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Ex.:</a:t>
            </a:r>
          </a:p>
          <a:p>
            <a:r>
              <a:rPr lang="fr-FR" dirty="0" err="1"/>
              <a:t>residue</a:t>
            </a:r>
            <a:r>
              <a:rPr lang="fr-FR" dirty="0"/>
              <a:t> production – </a:t>
            </a:r>
          </a:p>
          <a:p>
            <a:r>
              <a:rPr lang="fr-FR" dirty="0" err="1"/>
              <a:t>isotopic</a:t>
            </a:r>
            <a:r>
              <a:rPr lang="fr-FR" dirty="0"/>
              <a:t> distributions</a:t>
            </a:r>
          </a:p>
          <a:p>
            <a:r>
              <a:rPr lang="fr-FR" sz="1300" dirty="0">
                <a:latin typeface="Calibri" panose="020F0502020204030204"/>
              </a:rPr>
              <a:t>(https://www-</a:t>
            </a:r>
            <a:r>
              <a:rPr lang="fr-FR" sz="1300" dirty="0" err="1">
                <a:latin typeface="Calibri" panose="020F0502020204030204"/>
              </a:rPr>
              <a:t>nds.iaea.org</a:t>
            </a:r>
            <a:r>
              <a:rPr lang="fr-FR" sz="1300" dirty="0">
                <a:latin typeface="Calibri" panose="020F0502020204030204"/>
              </a:rPr>
              <a:t>/spallations/)</a:t>
            </a:r>
          </a:p>
          <a:p>
            <a:r>
              <a:rPr lang="fr-FR" dirty="0"/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1ABF500-7078-214A-8855-2EDE16595C99}"/>
              </a:ext>
            </a:extLst>
          </p:cNvPr>
          <p:cNvGrpSpPr/>
          <p:nvPr/>
        </p:nvGrpSpPr>
        <p:grpSpPr>
          <a:xfrm>
            <a:off x="1549836" y="3977839"/>
            <a:ext cx="5550656" cy="2784082"/>
            <a:chOff x="1782306" y="3977839"/>
            <a:chExt cx="5550656" cy="278408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EFDC34B-2707-634B-BB0E-38B8C1734D7B}"/>
                </a:ext>
              </a:extLst>
            </p:cNvPr>
            <p:cNvGrpSpPr/>
            <p:nvPr/>
          </p:nvGrpSpPr>
          <p:grpSpPr>
            <a:xfrm>
              <a:off x="2837977" y="3979311"/>
              <a:ext cx="4494985" cy="2782610"/>
              <a:chOff x="2837977" y="3979311"/>
              <a:chExt cx="4494985" cy="2782610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6664A2D9-8F2A-9341-B5BD-F5623978E3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37977" y="3979311"/>
                <a:ext cx="4494985" cy="2782610"/>
              </a:xfrm>
              <a:prstGeom prst="rect">
                <a:avLst/>
              </a:prstGeom>
            </p:spPr>
          </p:pic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7C0F332E-A476-204C-BC0C-C4BB5F1C16FA}"/>
                  </a:ext>
                </a:extLst>
              </p:cNvPr>
              <p:cNvSpPr/>
              <p:nvPr/>
            </p:nvSpPr>
            <p:spPr>
              <a:xfrm rot="19017556">
                <a:off x="5570850" y="6253453"/>
                <a:ext cx="1001761" cy="251791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F68985-D5BC-7F4A-A8C7-3BDB7EFA4B33}"/>
                </a:ext>
              </a:extLst>
            </p:cNvPr>
            <p:cNvSpPr txBox="1"/>
            <p:nvPr/>
          </p:nvSpPr>
          <p:spPr>
            <a:xfrm>
              <a:off x="1849009" y="3977839"/>
              <a:ext cx="1010449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fr-FR" dirty="0" err="1">
                  <a:solidFill>
                    <a:schemeClr val="bg1"/>
                  </a:solidFill>
                </a:rPr>
                <a:t>Perfect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67D88F5-E101-CD4F-A8F4-963C9B6B2489}"/>
                </a:ext>
              </a:extLst>
            </p:cNvPr>
            <p:cNvSpPr txBox="1"/>
            <p:nvPr/>
          </p:nvSpPr>
          <p:spPr>
            <a:xfrm>
              <a:off x="1782306" y="5760809"/>
              <a:ext cx="115464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fr-FR" dirty="0" err="1">
                  <a:solidFill>
                    <a:schemeClr val="bg1"/>
                  </a:solidFill>
                </a:rPr>
                <a:t>Very</a:t>
              </a:r>
              <a:r>
                <a:rPr lang="fr-FR" dirty="0">
                  <a:solidFill>
                    <a:schemeClr val="bg1"/>
                  </a:solidFill>
                </a:rPr>
                <a:t> </a:t>
              </a:r>
              <a:r>
                <a:rPr lang="fr-FR" dirty="0" err="1">
                  <a:solidFill>
                    <a:schemeClr val="bg1"/>
                  </a:solidFill>
                </a:rPr>
                <a:t>bad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876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Results</a:t>
            </a:r>
            <a:endParaRPr lang="fr-FR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0E844-4F44-2242-B3EA-6970F0D63227}"/>
              </a:ext>
            </a:extLst>
          </p:cNvPr>
          <p:cNvSpPr txBox="1"/>
          <p:nvPr/>
        </p:nvSpPr>
        <p:spPr>
          <a:xfrm>
            <a:off x="417904" y="154051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6393A1-5836-4746-8F8C-78A1A216AA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6" r="7812" b="69592"/>
          <a:stretch/>
        </p:blipFill>
        <p:spPr>
          <a:xfrm>
            <a:off x="417904" y="1847725"/>
            <a:ext cx="5900821" cy="33499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F2F8D0-A122-E147-B404-EAD853D201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240" t="91258" r="21683" b="5225"/>
          <a:stretch/>
        </p:blipFill>
        <p:spPr>
          <a:xfrm>
            <a:off x="5937866" y="1847725"/>
            <a:ext cx="2706187" cy="4939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6E1EA1-3D26-CC4B-B578-25D72597449E}"/>
              </a:ext>
            </a:extLst>
          </p:cNvPr>
          <p:cNvSpPr txBox="1"/>
          <p:nvPr/>
        </p:nvSpPr>
        <p:spPr>
          <a:xfrm>
            <a:off x="6855828" y="2696348"/>
            <a:ext cx="2565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/>
              <a:t>Also</a:t>
            </a:r>
            <a:endParaRPr lang="fr-FR" b="1" dirty="0"/>
          </a:p>
          <a:p>
            <a:pPr algn="ctr"/>
            <a:r>
              <a:rPr lang="fr-FR" b="1" dirty="0" err="1"/>
              <a:t>interesting</a:t>
            </a:r>
            <a:r>
              <a:rPr lang="fr-FR" b="1" dirty="0"/>
              <a:t> </a:t>
            </a:r>
            <a:r>
              <a:rPr lang="fr-FR" b="1" dirty="0" err="1"/>
              <a:t>results</a:t>
            </a:r>
            <a:r>
              <a:rPr lang="fr-FR" b="1" dirty="0"/>
              <a:t> on </a:t>
            </a:r>
          </a:p>
          <a:p>
            <a:pPr algn="ctr"/>
            <a:r>
              <a:rPr lang="fr-FR" b="1" dirty="0"/>
              <a:t>the close-to-</a:t>
            </a:r>
            <a:r>
              <a:rPr lang="fr-FR" b="1" dirty="0" err="1"/>
              <a:t>target</a:t>
            </a:r>
            <a:endParaRPr lang="fr-FR" b="1" dirty="0"/>
          </a:p>
          <a:p>
            <a:pPr algn="ctr"/>
            <a:r>
              <a:rPr lang="fr-FR" b="1" dirty="0"/>
              <a:t>isotope production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A2BFCD-406B-964F-877C-211F93A0F4DD}"/>
              </a:ext>
            </a:extLst>
          </p:cNvPr>
          <p:cNvSpPr txBox="1"/>
          <p:nvPr/>
        </p:nvSpPr>
        <p:spPr>
          <a:xfrm>
            <a:off x="1571122" y="6117794"/>
            <a:ext cx="6353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J.L. Rodriguez-Sanchez et al. Phys. </a:t>
            </a:r>
            <a:r>
              <a:rPr lang="fr-FR" dirty="0" err="1"/>
              <a:t>Rev</a:t>
            </a:r>
            <a:r>
              <a:rPr lang="fr-FR" dirty="0"/>
              <a:t>. C 96, 054602 (2017</a:t>
            </a:r>
            <a:r>
              <a:rPr lang="fr-FR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5819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10E844-4F44-2242-B3EA-6970F0D63227}"/>
              </a:ext>
            </a:extLst>
          </p:cNvPr>
          <p:cNvSpPr txBox="1"/>
          <p:nvPr/>
        </p:nvSpPr>
        <p:spPr>
          <a:xfrm>
            <a:off x="417904" y="154051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7450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The Liège </a:t>
            </a:r>
            <a:r>
              <a:rPr kumimoji="0" lang="fr-FR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Intranuclear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 Cascade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halkboard"/>
                <a:ea typeface="+mn-ea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25C74A6-C965-8645-AC52-4DF382D2E5C5}"/>
              </a:ext>
            </a:extLst>
          </p:cNvPr>
          <p:cNvSpPr txBox="1"/>
          <p:nvPr/>
        </p:nvSpPr>
        <p:spPr>
          <a:xfrm>
            <a:off x="3492000" y="2880000"/>
            <a:ext cx="3168000" cy="9216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INCL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AF1FF5-BD57-4943-B52F-74DDC1ADA3D4}"/>
              </a:ext>
            </a:extLst>
          </p:cNvPr>
          <p:cNvSpPr txBox="1"/>
          <p:nvPr/>
        </p:nvSpPr>
        <p:spPr>
          <a:xfrm>
            <a:off x="464234" y="1561514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613F19-01CB-0C46-B8D2-AB92A64F23D4}"/>
              </a:ext>
            </a:extLst>
          </p:cNvPr>
          <p:cNvSpPr txBox="1"/>
          <p:nvPr/>
        </p:nvSpPr>
        <p:spPr>
          <a:xfrm>
            <a:off x="703384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50B8A5-86B2-2C44-A998-5BF9444D3C66}"/>
              </a:ext>
            </a:extLst>
          </p:cNvPr>
          <p:cNvSpPr txBox="1"/>
          <p:nvPr/>
        </p:nvSpPr>
        <p:spPr>
          <a:xfrm>
            <a:off x="7146388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B8CCB9-009F-2442-A6B7-3C74EC3274D6}"/>
              </a:ext>
            </a:extLst>
          </p:cNvPr>
          <p:cNvSpPr txBox="1"/>
          <p:nvPr/>
        </p:nvSpPr>
        <p:spPr>
          <a:xfrm>
            <a:off x="417904" y="154051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6669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97 -0.00625 L 0.00497 0.656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133CC8-B2F8-1346-BDC9-60F416C52E39}"/>
              </a:ext>
            </a:extLst>
          </p:cNvPr>
          <p:cNvSpPr txBox="1"/>
          <p:nvPr/>
        </p:nvSpPr>
        <p:spPr>
          <a:xfrm>
            <a:off x="3559126" y="2897942"/>
            <a:ext cx="3052689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p + A -  150 MeV-2-3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INCL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7C78CB-FDDA-604B-8FC1-8C6EF0DCA780}"/>
              </a:ext>
            </a:extLst>
          </p:cNvPr>
          <p:cNvSpPr txBox="1"/>
          <p:nvPr/>
        </p:nvSpPr>
        <p:spPr>
          <a:xfrm>
            <a:off x="464234" y="1561514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EC5559-4F7B-7546-9028-CBA8049668D5}"/>
              </a:ext>
            </a:extLst>
          </p:cNvPr>
          <p:cNvSpPr txBox="1"/>
          <p:nvPr/>
        </p:nvSpPr>
        <p:spPr>
          <a:xfrm>
            <a:off x="7146388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110649-65BA-2647-A2C7-6D30346DDCA4}"/>
              </a:ext>
            </a:extLst>
          </p:cNvPr>
          <p:cNvSpPr txBox="1"/>
          <p:nvPr/>
        </p:nvSpPr>
        <p:spPr>
          <a:xfrm>
            <a:off x="703384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8B880C-EA30-D047-B9E8-8C0E3D9F185D}"/>
              </a:ext>
            </a:extLst>
          </p:cNvPr>
          <p:cNvSpPr txBox="1"/>
          <p:nvPr/>
        </p:nvSpPr>
        <p:spPr>
          <a:xfrm>
            <a:off x="464234" y="4649870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AE745C-A4B7-4845-B005-543FC9DA7108}"/>
              </a:ext>
            </a:extLst>
          </p:cNvPr>
          <p:cNvSpPr txBox="1"/>
          <p:nvPr/>
        </p:nvSpPr>
        <p:spPr>
          <a:xfrm>
            <a:off x="3492000" y="2880000"/>
            <a:ext cx="3168000" cy="9216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ABLA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0C6C98-C676-8540-B126-7E9DC7D67EE3}"/>
              </a:ext>
            </a:extLst>
          </p:cNvPr>
          <p:cNvSpPr txBox="1"/>
          <p:nvPr/>
        </p:nvSpPr>
        <p:spPr>
          <a:xfrm>
            <a:off x="464234" y="4649870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</a:rPr>
              <a:t>L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evaporation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Hyperfission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 (fission of </a:t>
            </a: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hypernucleus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79C718-BA87-9846-9BAE-41B005A78FDD}"/>
              </a:ext>
            </a:extLst>
          </p:cNvPr>
          <p:cNvSpPr txBox="1"/>
          <p:nvPr/>
        </p:nvSpPr>
        <p:spPr>
          <a:xfrm>
            <a:off x="2058215" y="1343634"/>
            <a:ext cx="5787072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fr-FR" sz="1000" b="1" dirty="0">
              <a:solidFill>
                <a:srgbClr val="FF0000"/>
              </a:solidFill>
            </a:endParaRPr>
          </a:p>
          <a:p>
            <a:pPr algn="ctr"/>
            <a:r>
              <a:rPr lang="fr-FR" sz="2400" b="1" dirty="0">
                <a:solidFill>
                  <a:srgbClr val="FF0000"/>
                </a:solidFill>
              </a:rPr>
              <a:t>ABLAV3 </a:t>
            </a:r>
            <a:r>
              <a:rPr lang="fr-FR" sz="2400" b="1" dirty="0" err="1">
                <a:solidFill>
                  <a:srgbClr val="FF0000"/>
                </a:solidFill>
              </a:rPr>
              <a:t>replaced</a:t>
            </a:r>
            <a:r>
              <a:rPr lang="fr-FR" sz="2400" b="1" dirty="0">
                <a:solidFill>
                  <a:srgbClr val="FF0000"/>
                </a:solidFill>
              </a:rPr>
              <a:t> by ABLA++ (i.e. ABLA07)</a:t>
            </a:r>
          </a:p>
          <a:p>
            <a:pPr algn="ctr"/>
            <a:endParaRPr lang="fr-FR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2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133CC8-B2F8-1346-BDC9-60F416C52E39}"/>
              </a:ext>
            </a:extLst>
          </p:cNvPr>
          <p:cNvSpPr txBox="1"/>
          <p:nvPr/>
        </p:nvSpPr>
        <p:spPr>
          <a:xfrm>
            <a:off x="3492000" y="2880000"/>
            <a:ext cx="3168000" cy="9216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ABLA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8B880C-EA30-D047-B9E8-8C0E3D9F185D}"/>
              </a:ext>
            </a:extLst>
          </p:cNvPr>
          <p:cNvSpPr txBox="1"/>
          <p:nvPr/>
        </p:nvSpPr>
        <p:spPr>
          <a:xfrm>
            <a:off x="464234" y="4649870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</a:rPr>
              <a:t>L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evaporation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Hyperfission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 (fission of </a:t>
            </a: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hypernucleus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7696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5128E-6 0.00093 L -2.05128E-6 -0.66389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Why</a:t>
            </a:r>
            <a:r>
              <a:rPr lang="fr-FR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86A41E-8A06-5341-8FCA-96380E1E49A9}"/>
              </a:ext>
            </a:extLst>
          </p:cNvPr>
          <p:cNvSpPr txBox="1"/>
          <p:nvPr/>
        </p:nvSpPr>
        <p:spPr>
          <a:xfrm>
            <a:off x="1139687" y="1749287"/>
            <a:ext cx="7765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To </a:t>
            </a:r>
            <a:r>
              <a:rPr lang="fr-FR" dirty="0" err="1"/>
              <a:t>produce</a:t>
            </a:r>
            <a:r>
              <a:rPr lang="fr-FR" dirty="0"/>
              <a:t> </a:t>
            </a:r>
            <a:r>
              <a:rPr lang="fr-FR" dirty="0" err="1"/>
              <a:t>hypernuclei</a:t>
            </a:r>
            <a:r>
              <a:rPr lang="fr-FR" dirty="0"/>
              <a:t>!</a:t>
            </a:r>
          </a:p>
          <a:p>
            <a:pPr lvl="2"/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3C3605-2ED5-5744-97D2-DD8F6ECB0554}"/>
              </a:ext>
            </a:extLst>
          </p:cNvPr>
          <p:cNvSpPr txBox="1"/>
          <p:nvPr/>
        </p:nvSpPr>
        <p:spPr>
          <a:xfrm>
            <a:off x="464398" y="100299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</a:rPr>
              <a:t>L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evaporation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Hyperfission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 (fission of </a:t>
            </a: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hypernucleus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1770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BE41BE-B96B-C545-98EF-8643212C9849}"/>
              </a:ext>
            </a:extLst>
          </p:cNvPr>
          <p:cNvSpPr txBox="1"/>
          <p:nvPr/>
        </p:nvSpPr>
        <p:spPr>
          <a:xfrm>
            <a:off x="980661" y="2305878"/>
            <a:ext cx="86078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Symbol" pitchFamily="2" charset="2"/>
                <a:sym typeface="Wingdings" pitchFamily="2" charset="2"/>
              </a:rPr>
              <a:t>L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evaporation</a:t>
            </a:r>
            <a:r>
              <a:rPr lang="fr-FR" dirty="0">
                <a:sym typeface="Wingdings" pitchFamily="2" charset="2"/>
              </a:rPr>
              <a:t>  </a:t>
            </a:r>
            <a:r>
              <a:rPr lang="fr-FR" dirty="0" err="1">
                <a:sym typeface="Wingdings" pitchFamily="2" charset="2"/>
              </a:rPr>
              <a:t>similar</a:t>
            </a:r>
            <a:r>
              <a:rPr lang="fr-FR" dirty="0">
                <a:sym typeface="Wingdings" pitchFamily="2" charset="2"/>
              </a:rPr>
              <a:t> to neutron </a:t>
            </a:r>
            <a:r>
              <a:rPr lang="fr-FR" dirty="0" err="1">
                <a:sym typeface="Wingdings" pitchFamily="2" charset="2"/>
              </a:rPr>
              <a:t>evaporation</a:t>
            </a:r>
            <a:endParaRPr lang="fr-FR" dirty="0">
              <a:sym typeface="Wingdings" pitchFamily="2" charset="2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l-GR" dirty="0">
                <a:sym typeface="Wingdings" pitchFamily="2" charset="2"/>
              </a:rPr>
              <a:t>Λ </a:t>
            </a:r>
            <a:r>
              <a:rPr lang="fr-FR" dirty="0" err="1">
                <a:sym typeface="Wingdings" pitchFamily="2" charset="2"/>
              </a:rPr>
              <a:t>separation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energies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parametrized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from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experimental</a:t>
            </a:r>
            <a:r>
              <a:rPr lang="fr-FR" dirty="0">
                <a:sym typeface="Wingdings" pitchFamily="2" charset="2"/>
              </a:rPr>
              <a:t> data</a:t>
            </a:r>
          </a:p>
          <a:p>
            <a:r>
              <a:rPr lang="fr-FR" dirty="0">
                <a:sym typeface="Wingdings" pitchFamily="2" charset="2"/>
              </a:rPr>
              <a:t>		J. of Phys. G.: </a:t>
            </a:r>
            <a:r>
              <a:rPr lang="fr-FR" dirty="0" err="1">
                <a:sym typeface="Wingdings" pitchFamily="2" charset="2"/>
              </a:rPr>
              <a:t>Nucl</a:t>
            </a:r>
            <a:r>
              <a:rPr lang="fr-FR" dirty="0">
                <a:sym typeface="Wingdings" pitchFamily="2" charset="2"/>
              </a:rPr>
              <a:t> Part. Phys. 32, 363 (2006)</a:t>
            </a:r>
          </a:p>
          <a:p>
            <a:endParaRPr lang="fr-FR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ym typeface="Wingdings" pitchFamily="2" charset="2"/>
              </a:rPr>
              <a:t>Hyperfission</a:t>
            </a:r>
            <a:r>
              <a:rPr lang="fr-FR" dirty="0">
                <a:sym typeface="Wingdings" pitchFamily="2" charset="2"/>
              </a:rPr>
              <a:t>  </a:t>
            </a:r>
            <a:r>
              <a:rPr lang="fr-FR" dirty="0" err="1">
                <a:sym typeface="Wingdings" pitchFamily="2" charset="2"/>
              </a:rPr>
              <a:t>similar</a:t>
            </a:r>
            <a:r>
              <a:rPr lang="fr-FR" dirty="0">
                <a:sym typeface="Wingdings" pitchFamily="2" charset="2"/>
              </a:rPr>
              <a:t> to fission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>
                <a:sym typeface="Wingdings" pitchFamily="2" charset="2"/>
              </a:rPr>
              <a:t>Fission </a:t>
            </a:r>
            <a:r>
              <a:rPr lang="fr-FR" dirty="0" err="1">
                <a:sym typeface="Wingdings" pitchFamily="2" charset="2"/>
              </a:rPr>
              <a:t>barrier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height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modified</a:t>
            </a:r>
            <a:r>
              <a:rPr lang="fr-FR" dirty="0">
                <a:sym typeface="Wingdings" pitchFamily="2" charset="2"/>
              </a:rPr>
              <a:t> to </a:t>
            </a:r>
            <a:r>
              <a:rPr lang="fr-FR" dirty="0" err="1">
                <a:sym typeface="Wingdings" pitchFamily="2" charset="2"/>
              </a:rPr>
              <a:t>take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into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account</a:t>
            </a:r>
            <a:r>
              <a:rPr lang="fr-FR" dirty="0">
                <a:sym typeface="Wingdings" pitchFamily="2" charset="2"/>
              </a:rPr>
              <a:t> the </a:t>
            </a:r>
            <a:r>
              <a:rPr lang="fr-FR" dirty="0" err="1">
                <a:sym typeface="Wingdings" pitchFamily="2" charset="2"/>
              </a:rPr>
              <a:t>hyperenergy</a:t>
            </a:r>
            <a:endParaRPr lang="fr-FR" dirty="0">
              <a:sym typeface="Wingdings" pitchFamily="2" charset="2"/>
            </a:endParaRPr>
          </a:p>
          <a:p>
            <a:r>
              <a:rPr lang="fr-FR" dirty="0">
                <a:sym typeface="Wingdings" pitchFamily="2" charset="2"/>
              </a:rPr>
              <a:t>		</a:t>
            </a:r>
            <a:r>
              <a:rPr lang="fr-FR" dirty="0" err="1">
                <a:sym typeface="Wingdings" pitchFamily="2" charset="2"/>
              </a:rPr>
              <a:t>Rev</a:t>
            </a:r>
            <a:r>
              <a:rPr lang="fr-FR" dirty="0">
                <a:sym typeface="Wingdings" pitchFamily="2" charset="2"/>
              </a:rPr>
              <a:t>. </a:t>
            </a:r>
            <a:r>
              <a:rPr lang="fr-FR" dirty="0" err="1">
                <a:sym typeface="Wingdings" pitchFamily="2" charset="2"/>
              </a:rPr>
              <a:t>Roum</a:t>
            </a:r>
            <a:r>
              <a:rPr lang="fr-FR" dirty="0">
                <a:sym typeface="Wingdings" pitchFamily="2" charset="2"/>
              </a:rPr>
              <a:t>. Phys. 34, 461 (1989)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4D7B27-89C6-374F-9394-98031B728F90}"/>
              </a:ext>
            </a:extLst>
          </p:cNvPr>
          <p:cNvSpPr txBox="1"/>
          <p:nvPr/>
        </p:nvSpPr>
        <p:spPr>
          <a:xfrm>
            <a:off x="464398" y="100299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</a:rPr>
              <a:t>L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evaporation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Hyperfission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 (fission of </a:t>
            </a: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hypernucleus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8939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Results</a:t>
            </a:r>
            <a:endParaRPr lang="fr-FR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366CB1-727C-224C-8D5A-DEFFCAAFEB9C}"/>
              </a:ext>
            </a:extLst>
          </p:cNvPr>
          <p:cNvSpPr txBox="1"/>
          <p:nvPr/>
        </p:nvSpPr>
        <p:spPr>
          <a:xfrm>
            <a:off x="464398" y="100299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</a:rPr>
              <a:t>L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evaporation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Hyperfission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 (fission of </a:t>
            </a: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hypernucleus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0D0851-7B21-5D4C-ABE9-F0C1430C0D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8" t="31039" r="2871" b="5465"/>
          <a:stretch/>
        </p:blipFill>
        <p:spPr>
          <a:xfrm>
            <a:off x="5056909" y="2189405"/>
            <a:ext cx="4741026" cy="30809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89C7DC-C0F7-CB49-B87E-1F5D588E35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8" t="11033" r="22792" b="81572"/>
          <a:stretch/>
        </p:blipFill>
        <p:spPr>
          <a:xfrm>
            <a:off x="2788009" y="1389510"/>
            <a:ext cx="4356100" cy="4265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06FCDA-0D89-5E4E-AEF3-E9A62970C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0658"/>
            <a:ext cx="4658169" cy="30797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508F3B6-17A3-174A-ADC7-8CB845D30AF8}"/>
              </a:ext>
            </a:extLst>
          </p:cNvPr>
          <p:cNvSpPr txBox="1"/>
          <p:nvPr/>
        </p:nvSpPr>
        <p:spPr>
          <a:xfrm>
            <a:off x="1566976" y="5598773"/>
            <a:ext cx="152421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V</a:t>
            </a:r>
            <a:r>
              <a:rPr lang="fr-FR" baseline="-25000" dirty="0">
                <a:solidFill>
                  <a:schemeClr val="bg1"/>
                </a:solidFill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fr-FR" dirty="0">
                <a:solidFill>
                  <a:schemeClr val="bg1"/>
                </a:solidFill>
              </a:rPr>
              <a:t> = 28 MeV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69B340-302C-6645-9B0E-C2FA0523A3E7}"/>
              </a:ext>
            </a:extLst>
          </p:cNvPr>
          <p:cNvSpPr txBox="1"/>
          <p:nvPr/>
        </p:nvSpPr>
        <p:spPr>
          <a:xfrm>
            <a:off x="6382001" y="5598773"/>
            <a:ext cx="152421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V</a:t>
            </a:r>
            <a:r>
              <a:rPr lang="fr-FR" baseline="-25000" dirty="0">
                <a:solidFill>
                  <a:schemeClr val="bg1"/>
                </a:solidFill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fitted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5BFAEB4-4B7D-1D4A-9C05-D2FBB59452F0}"/>
              </a:ext>
            </a:extLst>
          </p:cNvPr>
          <p:cNvSpPr/>
          <p:nvPr/>
        </p:nvSpPr>
        <p:spPr>
          <a:xfrm>
            <a:off x="3755994" y="6062588"/>
            <a:ext cx="6448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J. L. </a:t>
            </a:r>
            <a:r>
              <a:rPr lang="fr-FR" dirty="0" err="1"/>
              <a:t>Rodríguez-Sánchez</a:t>
            </a:r>
            <a:r>
              <a:rPr lang="fr-FR" dirty="0"/>
              <a:t> et al., Phys. </a:t>
            </a:r>
            <a:r>
              <a:rPr lang="fr-FR" dirty="0" err="1"/>
              <a:t>Rev</a:t>
            </a:r>
            <a:r>
              <a:rPr lang="fr-FR" dirty="0"/>
              <a:t>. C 98, 021602(R) (2018)</a:t>
            </a:r>
            <a:r>
              <a:rPr lang="fr-FR" dirty="0">
                <a:solidFill>
                  <a:srgbClr val="333333"/>
                </a:solidFill>
                <a:latin typeface="Proxima Nova"/>
              </a:rPr>
              <a:t> </a:t>
            </a:r>
            <a:endParaRPr lang="fr-FR" b="0" i="0" u="none" strike="noStrike" dirty="0">
              <a:solidFill>
                <a:srgbClr val="333333"/>
              </a:solidFill>
              <a:effectLst/>
              <a:latin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132961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Results</a:t>
            </a:r>
            <a:endParaRPr lang="fr-FR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366CB1-727C-224C-8D5A-DEFFCAAFEB9C}"/>
              </a:ext>
            </a:extLst>
          </p:cNvPr>
          <p:cNvSpPr txBox="1"/>
          <p:nvPr/>
        </p:nvSpPr>
        <p:spPr>
          <a:xfrm>
            <a:off x="464398" y="100299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</a:rPr>
              <a:t>L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evaporation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Hyperfission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 (fission of </a:t>
            </a:r>
            <a:r>
              <a:rPr lang="fr-FR" kern="0" dirty="0" err="1">
                <a:solidFill>
                  <a:prstClr val="black"/>
                </a:solidFill>
                <a:latin typeface="Calibri" panose="020F0502020204030204"/>
              </a:rPr>
              <a:t>hypernucleus</a:t>
            </a:r>
            <a:r>
              <a:rPr lang="fr-FR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6E9A8EF-8F69-5547-98B6-D0C7C37254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72"/>
          <a:stretch/>
        </p:blipFill>
        <p:spPr>
          <a:xfrm>
            <a:off x="588762" y="1541915"/>
            <a:ext cx="8763773" cy="458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7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4" name="ZoneTexte 1">
            <a:extLst>
              <a:ext uri="{FF2B5EF4-FFF2-40B4-BE49-F238E27FC236}">
                <a16:creationId xmlns:a16="http://schemas.microsoft.com/office/drawing/2014/main" id="{E1F2BF53-7764-EB44-97A7-B5975E7B5E0F}"/>
              </a:ext>
            </a:extLst>
          </p:cNvPr>
          <p:cNvSpPr txBox="1"/>
          <p:nvPr/>
        </p:nvSpPr>
        <p:spPr>
          <a:xfrm>
            <a:off x="-4192" y="-5116"/>
            <a:ext cx="9931871" cy="52322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2800" dirty="0">
                <a:solidFill>
                  <a:schemeClr val="accent6">
                    <a:lumMod val="60000"/>
                    <a:lumOff val="40000"/>
                  </a:schemeClr>
                </a:solidFill>
                <a:latin typeface="Lucida Handwriting"/>
                <a:cs typeface="Lucida Handwriting"/>
              </a:rPr>
              <a:t>Conclusions</a:t>
            </a:r>
            <a:endParaRPr lang="fr-FR" sz="3200" b="1" dirty="0">
              <a:solidFill>
                <a:schemeClr val="accent6">
                  <a:lumMod val="60000"/>
                  <a:lumOff val="40000"/>
                </a:schemeClr>
              </a:solidFill>
              <a:latin typeface="Chalkboard"/>
              <a:cs typeface="Chalkboar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114DF7E-0B01-224F-A315-8CFCF531B0BF}"/>
                  </a:ext>
                </a:extLst>
              </p:cNvPr>
              <p:cNvSpPr txBox="1"/>
              <p:nvPr/>
            </p:nvSpPr>
            <p:spPr>
              <a:xfrm>
                <a:off x="291548" y="755374"/>
                <a:ext cx="7620000" cy="5324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/>
                  <a:t>INCL - </a:t>
                </a:r>
                <a:r>
                  <a:rPr lang="fr-FR" sz="2000" b="1" dirty="0" err="1"/>
                  <a:t>Abla</a:t>
                </a:r>
                <a:r>
                  <a:rPr lang="fr-FR" sz="2000" b="1" dirty="0"/>
                  <a:t> </a:t>
                </a:r>
              </a:p>
              <a:p>
                <a:r>
                  <a:rPr lang="fr-FR" dirty="0"/>
                  <a:t>	</a:t>
                </a:r>
              </a:p>
              <a:p>
                <a:r>
                  <a:rPr lang="fr-FR" dirty="0"/>
                  <a:t>	in GEANT4</a:t>
                </a:r>
              </a:p>
              <a:p>
                <a:r>
                  <a:rPr lang="fr-FR" dirty="0"/>
                  <a:t>	</a:t>
                </a:r>
              </a:p>
              <a:p>
                <a:r>
                  <a:rPr lang="fr-FR" dirty="0"/>
                  <a:t>	Projectiles	n, p, </a:t>
                </a:r>
                <a:r>
                  <a:rPr lang="fr-FR" dirty="0">
                    <a:latin typeface="Symbol" pitchFamily="2" charset="2"/>
                  </a:rPr>
                  <a:t>p</a:t>
                </a:r>
                <a:r>
                  <a:rPr lang="fr-FR" dirty="0"/>
                  <a:t>, K, A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dirty="0"/>
                  <a:t> 18</a:t>
                </a:r>
              </a:p>
              <a:p>
                <a:r>
                  <a:rPr lang="fr-FR" dirty="0"/>
                  <a:t>	Energies 		</a:t>
                </a:r>
                <a:r>
                  <a:rPr lang="fr-FR" dirty="0">
                    <a:sym typeface="Wingdings" pitchFamily="2" charset="2"/>
                  </a:rPr>
                  <a:t> 10-20 </a:t>
                </a:r>
                <a:r>
                  <a:rPr lang="fr-FR" dirty="0" err="1">
                    <a:sym typeface="Wingdings" pitchFamily="2" charset="2"/>
                  </a:rPr>
                  <a:t>GeV</a:t>
                </a:r>
                <a:endParaRPr lang="fr-FR" dirty="0">
                  <a:sym typeface="Wingdings" pitchFamily="2" charset="2"/>
                </a:endParaRPr>
              </a:p>
              <a:p>
                <a:endParaRPr lang="fr-FR" dirty="0">
                  <a:sym typeface="Wingdings" pitchFamily="2" charset="2"/>
                </a:endParaRPr>
              </a:p>
              <a:p>
                <a:r>
                  <a:rPr lang="fr-FR" dirty="0">
                    <a:sym typeface="Wingdings" pitchFamily="2" charset="2"/>
                  </a:rPr>
                  <a:t>	Emission		p, n, </a:t>
                </a:r>
                <a:r>
                  <a:rPr lang="fr-FR" dirty="0">
                    <a:latin typeface="Symbol" pitchFamily="2" charset="2"/>
                  </a:rPr>
                  <a:t>p</a:t>
                </a:r>
                <a:r>
                  <a:rPr lang="fr-FR" dirty="0">
                    <a:sym typeface="Wingdings" pitchFamily="2" charset="2"/>
                  </a:rPr>
                  <a:t>, </a:t>
                </a:r>
                <a:r>
                  <a:rPr lang="fr-FR" dirty="0">
                    <a:latin typeface="Symbol" pitchFamily="2" charset="2"/>
                    <a:sym typeface="Wingdings" pitchFamily="2" charset="2"/>
                  </a:rPr>
                  <a:t>L</a:t>
                </a:r>
                <a:r>
                  <a:rPr lang="fr-FR" dirty="0">
                    <a:sym typeface="Wingdings" pitchFamily="2" charset="2"/>
                  </a:rPr>
                  <a:t> , </a:t>
                </a:r>
                <a:r>
                  <a:rPr lang="fr-FR" dirty="0">
                    <a:latin typeface="Symbol" pitchFamily="2" charset="2"/>
                    <a:sym typeface="Wingdings" pitchFamily="2" charset="2"/>
                  </a:rPr>
                  <a:t>S</a:t>
                </a:r>
                <a:r>
                  <a:rPr lang="fr-FR" dirty="0">
                    <a:sym typeface="Wingdings" pitchFamily="2" charset="2"/>
                  </a:rPr>
                  <a:t> , K</a:t>
                </a:r>
                <a:r>
                  <a:rPr lang="fr-FR" dirty="0">
                    <a:latin typeface="Symbol" pitchFamily="2" charset="2"/>
                  </a:rPr>
                  <a:t> </a:t>
                </a:r>
                <a:r>
                  <a:rPr lang="fr-FR" dirty="0">
                    <a:sym typeface="Wingdings" pitchFamily="2" charset="2"/>
                  </a:rPr>
                  <a:t>and clusters</a:t>
                </a:r>
              </a:p>
              <a:p>
                <a:endParaRPr lang="fr-FR" dirty="0">
                  <a:sym typeface="Wingdings" pitchFamily="2" charset="2"/>
                </a:endParaRPr>
              </a:p>
              <a:p>
                <a:r>
                  <a:rPr lang="fr-FR" dirty="0">
                    <a:sym typeface="Wingdings" pitchFamily="2" charset="2"/>
                  </a:rPr>
                  <a:t>	 </a:t>
                </a:r>
                <a:r>
                  <a:rPr lang="fr-FR" dirty="0" err="1">
                    <a:sym typeface="Wingdings" pitchFamily="2" charset="2"/>
                  </a:rPr>
                  <a:t>Hypernuclei</a:t>
                </a:r>
                <a:r>
                  <a:rPr lang="fr-FR" dirty="0">
                    <a:sym typeface="Wingdings" pitchFamily="2" charset="2"/>
                  </a:rPr>
                  <a:t> 	</a:t>
                </a:r>
                <a:r>
                  <a:rPr lang="fr-FR" dirty="0" err="1">
                    <a:sym typeface="Wingdings" pitchFamily="2" charset="2"/>
                  </a:rPr>
                  <a:t>Yes</a:t>
                </a:r>
                <a:r>
                  <a:rPr lang="fr-FR" dirty="0">
                    <a:sym typeface="Wingdings" pitchFamily="2" charset="2"/>
                  </a:rPr>
                  <a:t>! </a:t>
                </a:r>
                <a:r>
                  <a:rPr lang="fr-FR" sz="2000" b="1" dirty="0">
                    <a:solidFill>
                      <a:srgbClr val="FF0000"/>
                    </a:solidFill>
                    <a:sym typeface="Wingdings" pitchFamily="2" charset="2"/>
                  </a:rPr>
                  <a:t>(NOT in GEANT4)</a:t>
                </a:r>
              </a:p>
              <a:p>
                <a:endParaRPr lang="fr-FR" sz="2000" dirty="0">
                  <a:sym typeface="Wingdings" pitchFamily="2" charset="2"/>
                </a:endParaRPr>
              </a:p>
              <a:p>
                <a:endParaRPr lang="fr-FR" sz="2000" dirty="0">
                  <a:sym typeface="Wingdings" pitchFamily="2" charset="2"/>
                </a:endParaRPr>
              </a:p>
              <a:p>
                <a:r>
                  <a:rPr lang="fr-FR" sz="2000" b="1" dirty="0">
                    <a:sym typeface="Wingdings" pitchFamily="2" charset="2"/>
                  </a:rPr>
                  <a:t>Future </a:t>
                </a:r>
                <a:r>
                  <a:rPr lang="fr-FR" sz="2000" b="1" dirty="0" err="1">
                    <a:sym typeface="Wingdings" pitchFamily="2" charset="2"/>
                  </a:rPr>
                  <a:t>works</a:t>
                </a:r>
                <a:endParaRPr lang="fr-FR" sz="2000" b="1" dirty="0">
                  <a:sym typeface="Wingdings" pitchFamily="2" charset="2"/>
                </a:endParaRPr>
              </a:p>
              <a:p>
                <a:endParaRPr lang="fr-FR" sz="2000" dirty="0">
                  <a:sym typeface="Wingdings" pitchFamily="2" charset="2"/>
                </a:endParaRPr>
              </a:p>
              <a:p>
                <a:pPr lvl="1">
                  <a:buSzPct val="70000"/>
                </a:pPr>
                <a:r>
                  <a:rPr lang="fr-FR" dirty="0"/>
                  <a:t>	New projectiles 	e</a:t>
                </a:r>
                <a:r>
                  <a:rPr lang="fr-FR" baseline="30000" dirty="0"/>
                  <a:t>-</a:t>
                </a:r>
                <a:r>
                  <a:rPr lang="fr-FR" dirty="0"/>
                  <a:t>, </a:t>
                </a:r>
                <a:r>
                  <a:rPr lang="fr-FR" dirty="0">
                    <a:latin typeface="Symbol" pitchFamily="2" charset="2"/>
                  </a:rPr>
                  <a:t>m</a:t>
                </a:r>
                <a:r>
                  <a:rPr lang="fr-FR" dirty="0"/>
                  <a:t>, antiproton (</a:t>
                </a:r>
                <a:r>
                  <a:rPr lang="fr-FR" dirty="0" err="1"/>
                  <a:t>thesis</a:t>
                </a:r>
                <a:r>
                  <a:rPr lang="fr-FR" dirty="0"/>
                  <a:t>…)</a:t>
                </a:r>
                <a:endParaRPr lang="is-IS" dirty="0"/>
              </a:p>
              <a:p>
                <a:r>
                  <a:rPr lang="is-IS" sz="2000" dirty="0">
                    <a:latin typeface="Symbol" charset="2"/>
                    <a:ea typeface="Symbol" charset="2"/>
                    <a:cs typeface="Symbol" charset="2"/>
                  </a:rPr>
                  <a:t>	X </a:t>
                </a:r>
                <a:r>
                  <a:rPr lang="is-IS" sz="2000" dirty="0"/>
                  <a:t>added?</a:t>
                </a:r>
              </a:p>
              <a:p>
                <a:r>
                  <a:rPr lang="is-IS" sz="2000" dirty="0"/>
                  <a:t>	Study of uncertainties...</a:t>
                </a:r>
                <a:endParaRPr lang="fr-FR" sz="2000" dirty="0"/>
              </a:p>
              <a:p>
                <a:endParaRPr lang="fr-FR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114DF7E-0B01-224F-A315-8CFCF531B0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48" y="755374"/>
                <a:ext cx="7620000" cy="5324535"/>
              </a:xfrm>
              <a:prstGeom prst="rect">
                <a:avLst/>
              </a:prstGeom>
              <a:blipFill>
                <a:blip r:embed="rId4"/>
                <a:stretch>
                  <a:fillRect l="-832" t="-4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991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E8B1073-01D3-4E4A-AE20-5A1F946224CB}"/>
              </a:ext>
            </a:extLst>
          </p:cNvPr>
          <p:cNvSpPr txBox="1"/>
          <p:nvPr/>
        </p:nvSpPr>
        <p:spPr>
          <a:xfrm>
            <a:off x="3492000" y="2880000"/>
            <a:ext cx="3167269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INCL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C320E7-81CB-3148-876D-58E88A463017}"/>
              </a:ext>
            </a:extLst>
          </p:cNvPr>
          <p:cNvSpPr txBox="1"/>
          <p:nvPr/>
        </p:nvSpPr>
        <p:spPr>
          <a:xfrm>
            <a:off x="464234" y="1561514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47AABA-F0CB-6C43-83DF-FDCA31CEAB64}"/>
              </a:ext>
            </a:extLst>
          </p:cNvPr>
          <p:cNvSpPr txBox="1"/>
          <p:nvPr/>
        </p:nvSpPr>
        <p:spPr>
          <a:xfrm>
            <a:off x="7146388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C15440-9B0D-F449-9AE1-175EE2B25684}"/>
              </a:ext>
            </a:extLst>
          </p:cNvPr>
          <p:cNvSpPr txBox="1"/>
          <p:nvPr/>
        </p:nvSpPr>
        <p:spPr>
          <a:xfrm>
            <a:off x="703384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E23C6C-80EA-9C42-8972-8F5517351EF6}"/>
              </a:ext>
            </a:extLst>
          </p:cNvPr>
          <p:cNvSpPr txBox="1"/>
          <p:nvPr/>
        </p:nvSpPr>
        <p:spPr>
          <a:xfrm>
            <a:off x="464234" y="4649870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F4E719-CDA8-6C40-80AD-B5FF6951F7C4}"/>
              </a:ext>
            </a:extLst>
          </p:cNvPr>
          <p:cNvSpPr txBox="1"/>
          <p:nvPr/>
        </p:nvSpPr>
        <p:spPr>
          <a:xfrm>
            <a:off x="3313043" y="159026"/>
            <a:ext cx="31937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Calibri" panose="020F0502020204030204"/>
              </a:rPr>
              <a:t>INCL</a:t>
            </a:r>
          </a:p>
          <a:p>
            <a:pPr algn="ctr"/>
            <a:r>
              <a:rPr lang="fr-FR" sz="2000" b="1" dirty="0">
                <a:latin typeface="Calibri" panose="020F0502020204030204"/>
              </a:rPr>
              <a:t>Main </a:t>
            </a:r>
            <a:r>
              <a:rPr lang="fr-FR" sz="2000" b="1" dirty="0" err="1">
                <a:latin typeface="Calibri" panose="020F0502020204030204"/>
              </a:rPr>
              <a:t>improvements</a:t>
            </a:r>
            <a:endParaRPr lang="fr-FR" sz="2000" b="1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6981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9417D22-5DE4-B44F-8BDF-DEB536BB0A45}"/>
              </a:ext>
            </a:extLst>
          </p:cNvPr>
          <p:cNvSpPr txBox="1"/>
          <p:nvPr/>
        </p:nvSpPr>
        <p:spPr>
          <a:xfrm>
            <a:off x="0" y="1262263"/>
            <a:ext cx="9906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u="sng" dirty="0" err="1"/>
              <a:t>Collaborators</a:t>
            </a:r>
            <a:endParaRPr lang="fr-FR" sz="2400" u="sng" dirty="0"/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r>
              <a:rPr lang="fr-FR" sz="2400" b="1" dirty="0"/>
              <a:t>Alain </a:t>
            </a:r>
            <a:r>
              <a:rPr lang="fr-FR" sz="2400" b="1" dirty="0" err="1"/>
              <a:t>Boudard</a:t>
            </a:r>
            <a:r>
              <a:rPr lang="fr-FR" sz="2400" b="1" dirty="0"/>
              <a:t>, Joseph </a:t>
            </a:r>
            <a:r>
              <a:rPr lang="fr-FR" sz="2400" b="1" dirty="0" err="1"/>
              <a:t>Cugnon</a:t>
            </a:r>
            <a:r>
              <a:rPr lang="fr-FR" sz="2400" b="1" dirty="0"/>
              <a:t>, Jason Hirtz,</a:t>
            </a:r>
          </a:p>
          <a:p>
            <a:pPr algn="ctr"/>
            <a:endParaRPr lang="fr-FR" sz="1000" b="1" dirty="0"/>
          </a:p>
          <a:p>
            <a:pPr algn="ctr"/>
            <a:r>
              <a:rPr lang="fr-FR" sz="2400" b="1" dirty="0"/>
              <a:t>Sylvie Leray, Davide </a:t>
            </a:r>
            <a:r>
              <a:rPr lang="fr-FR" sz="2400" b="1" dirty="0" err="1"/>
              <a:t>Mancusi</a:t>
            </a:r>
            <a:r>
              <a:rPr lang="fr-FR" sz="2400" b="1" dirty="0"/>
              <a:t>, Jose Luis Rodriguez Sanchez </a:t>
            </a:r>
          </a:p>
        </p:txBody>
      </p:sp>
    </p:spTree>
    <p:extLst>
      <p:ext uri="{BB962C8B-B14F-4D97-AF65-F5344CB8AC3E}">
        <p14:creationId xmlns:p14="http://schemas.microsoft.com/office/powerpoint/2010/main" val="83080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4" name="ZoneTexte 13">
            <a:extLst>
              <a:ext uri="{FF2B5EF4-FFF2-40B4-BE49-F238E27FC236}">
                <a16:creationId xmlns:a16="http://schemas.microsoft.com/office/drawing/2014/main" id="{2E436451-3401-584A-954B-31E736EE4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153322"/>
            <a:ext cx="989156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8000" b="1" dirty="0">
                <a:solidFill>
                  <a:srgbClr val="C0504D">
                    <a:lumMod val="60000"/>
                    <a:lumOff val="40000"/>
                  </a:srgbClr>
                </a:solidFill>
                <a:latin typeface="Handwriting - Dakota"/>
                <a:ea typeface="ＭＳ Ｐゴシック" pitchFamily="-106" charset="-128"/>
                <a:cs typeface="Handwriting - Dakota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70533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67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FB90DC-A9D0-D64B-98A7-049CD330416D}"/>
              </a:ext>
            </a:extLst>
          </p:cNvPr>
          <p:cNvSpPr txBox="1"/>
          <p:nvPr/>
        </p:nvSpPr>
        <p:spPr>
          <a:xfrm>
            <a:off x="3492000" y="2880000"/>
            <a:ext cx="3168000" cy="92160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Spallation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reactions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n,p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FR" dirty="0">
                <a:solidFill>
                  <a:prstClr val="black"/>
                </a:solidFill>
                <a:latin typeface="Symbol" pitchFamily="2" charset="2"/>
              </a:rPr>
              <a:t>p</a:t>
            </a:r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) + A -  150 MeV-&gt;2-3 </a:t>
            </a:r>
            <a:r>
              <a:rPr lang="fr-FR" dirty="0" err="1">
                <a:solidFill>
                  <a:prstClr val="black"/>
                </a:solidFill>
                <a:latin typeface="Calibri" panose="020F0502020204030204"/>
              </a:rPr>
              <a:t>GeV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r>
              <a:rPr lang="fr-FR" dirty="0">
                <a:solidFill>
                  <a:prstClr val="black"/>
                </a:solidFill>
                <a:latin typeface="Calibri" panose="020F0502020204030204"/>
              </a:rPr>
              <a:t>INCL</a:t>
            </a:r>
          </a:p>
        </p:txBody>
      </p:sp>
      <p:sp>
        <p:nvSpPr>
          <p:cNvPr id="12" name="TextBox 11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1B5DB575-360B-7444-BEB7-50E80F815DCA}"/>
              </a:ext>
            </a:extLst>
          </p:cNvPr>
          <p:cNvSpPr txBox="1"/>
          <p:nvPr/>
        </p:nvSpPr>
        <p:spPr>
          <a:xfrm>
            <a:off x="464234" y="1561514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218737-AC78-2741-A269-5C21D6EDA9B3}"/>
              </a:ext>
            </a:extLst>
          </p:cNvPr>
          <p:cNvSpPr txBox="1"/>
          <p:nvPr/>
        </p:nvSpPr>
        <p:spPr>
          <a:xfrm>
            <a:off x="7146388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 10-20GeV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4107F9-BC88-144B-B403-A8ACEB0E0010}"/>
              </a:ext>
            </a:extLst>
          </p:cNvPr>
          <p:cNvSpPr txBox="1"/>
          <p:nvPr/>
        </p:nvSpPr>
        <p:spPr>
          <a:xfrm>
            <a:off x="703384" y="2759443"/>
            <a:ext cx="2321169" cy="92333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Low-energy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extension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Wingdings" pitchFamily="2" charset="2"/>
              </a:rPr>
              <a:t> 150 MeV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4AA7FA-03A3-1E43-8AD5-2C396C81B934}"/>
              </a:ext>
            </a:extLst>
          </p:cNvPr>
          <p:cNvSpPr txBox="1"/>
          <p:nvPr/>
        </p:nvSpPr>
        <p:spPr>
          <a:xfrm>
            <a:off x="464234" y="4649870"/>
            <a:ext cx="9003323" cy="646331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emission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Few-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nucleon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removal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5712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5128E-6 3.7037E-7 L 0.00144 -0.188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-942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C60AD8-F0C0-5F47-80B6-8E2C68E04352}"/>
              </a:ext>
            </a:extLst>
          </p:cNvPr>
          <p:cNvSpPr txBox="1"/>
          <p:nvPr/>
        </p:nvSpPr>
        <p:spPr>
          <a:xfrm>
            <a:off x="464400" y="271251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Why</a:t>
            </a:r>
            <a:r>
              <a:rPr lang="fr-FR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F39A49-2E2F-F44D-BD25-22BB7DE9A0B5}"/>
              </a:ext>
            </a:extLst>
          </p:cNvPr>
          <p:cNvSpPr txBox="1"/>
          <p:nvPr/>
        </p:nvSpPr>
        <p:spPr>
          <a:xfrm>
            <a:off x="1139687" y="1749287"/>
            <a:ext cx="71694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Hadrontherapy</a:t>
            </a:r>
            <a:r>
              <a:rPr lang="fr-FR" dirty="0"/>
              <a:t> 		ex.: C </a:t>
            </a:r>
            <a:r>
              <a:rPr lang="fr-FR" dirty="0" err="1"/>
              <a:t>beam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He			~12% of the </a:t>
            </a:r>
            <a:r>
              <a:rPr lang="fr-FR" dirty="0" err="1"/>
              <a:t>cosmic</a:t>
            </a:r>
            <a:r>
              <a:rPr lang="fr-FR" dirty="0"/>
              <a:t> 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Secondary</a:t>
            </a:r>
            <a:r>
              <a:rPr lang="fr-FR" dirty="0"/>
              <a:t> </a:t>
            </a:r>
            <a:r>
              <a:rPr lang="fr-FR" dirty="0" err="1"/>
              <a:t>reactions</a:t>
            </a:r>
            <a:r>
              <a:rPr lang="fr-FR" dirty="0"/>
              <a:t>	light </a:t>
            </a:r>
            <a:r>
              <a:rPr lang="fr-FR" dirty="0" err="1"/>
              <a:t>nuclei</a:t>
            </a:r>
            <a:r>
              <a:rPr lang="fr-FR" dirty="0"/>
              <a:t> </a:t>
            </a:r>
            <a:r>
              <a:rPr lang="fr-FR" dirty="0" err="1"/>
              <a:t>produced</a:t>
            </a:r>
            <a:r>
              <a:rPr lang="fr-FR" dirty="0"/>
              <a:t> and </a:t>
            </a:r>
            <a:r>
              <a:rPr lang="fr-FR" dirty="0" err="1"/>
              <a:t>re-interacting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944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C60AD8-F0C0-5F47-80B6-8E2C68E04352}"/>
              </a:ext>
            </a:extLst>
          </p:cNvPr>
          <p:cNvSpPr txBox="1"/>
          <p:nvPr/>
        </p:nvSpPr>
        <p:spPr>
          <a:xfrm>
            <a:off x="464400" y="271251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AC5215-297F-5842-B15A-1BCE624A1A96}"/>
              </a:ext>
            </a:extLst>
          </p:cNvPr>
          <p:cNvSpPr txBox="1"/>
          <p:nvPr/>
        </p:nvSpPr>
        <p:spPr>
          <a:xfrm>
            <a:off x="357809" y="1546412"/>
            <a:ext cx="910991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Projectile  must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prepared</a:t>
            </a:r>
            <a:r>
              <a:rPr lang="fr-FR" dirty="0"/>
              <a:t> as the </a:t>
            </a:r>
            <a:r>
              <a:rPr lang="fr-FR" dirty="0" err="1"/>
              <a:t>target</a:t>
            </a:r>
            <a:r>
              <a:rPr lang="fr-FR" dirty="0"/>
              <a:t> (positions, </a:t>
            </a:r>
            <a:r>
              <a:rPr lang="fr-FR" dirty="0" err="1"/>
              <a:t>momenta</a:t>
            </a:r>
            <a:r>
              <a:rPr lang="fr-FR" dirty="0"/>
              <a:t> of </a:t>
            </a:r>
            <a:r>
              <a:rPr lang="fr-FR" dirty="0" err="1"/>
              <a:t>nucleons</a:t>
            </a:r>
            <a:r>
              <a:rPr lang="fr-FR" dirty="0"/>
              <a:t>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BUT</a:t>
            </a:r>
            <a:r>
              <a:rPr lang="fr-FR" dirty="0"/>
              <a:t>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treatments</a:t>
            </a: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Target as </a:t>
            </a:r>
            <a:r>
              <a:rPr lang="fr-FR" dirty="0" err="1"/>
              <a:t>usual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an INC	    </a:t>
            </a:r>
            <a:r>
              <a:rPr lang="fr-FR" sz="2400" b="1" dirty="0">
                <a:solidFill>
                  <a:srgbClr val="FF0000"/>
                </a:solidFill>
              </a:rPr>
              <a:t>X</a:t>
            </a:r>
            <a:r>
              <a:rPr lang="fr-FR" dirty="0"/>
              <a:t>	Projectile:     </a:t>
            </a:r>
            <a:r>
              <a:rPr lang="fr-FR" dirty="0" err="1"/>
              <a:t>Frozen</a:t>
            </a:r>
            <a:r>
              <a:rPr lang="fr-FR" dirty="0"/>
              <a:t>, no Fermi motion</a:t>
            </a:r>
          </a:p>
          <a:p>
            <a:pPr lvl="3"/>
            <a:r>
              <a:rPr lang="fr-FR" dirty="0"/>
              <a:t>					      no INC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Special</a:t>
            </a:r>
            <a:r>
              <a:rPr lang="fr-FR" dirty="0"/>
              <a:t> care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nucleons</a:t>
            </a:r>
            <a:r>
              <a:rPr lang="fr-FR" dirty="0"/>
              <a:t> </a:t>
            </a:r>
            <a:r>
              <a:rPr lang="fr-FR" dirty="0" err="1"/>
              <a:t>don’t</a:t>
            </a:r>
            <a:r>
              <a:rPr lang="fr-FR" dirty="0"/>
              <a:t> </a:t>
            </a:r>
            <a:r>
              <a:rPr lang="fr-FR" dirty="0" err="1"/>
              <a:t>interact</a:t>
            </a:r>
            <a:endParaRPr lang="fr-FR" dirty="0"/>
          </a:p>
          <a:p>
            <a:pPr lvl="2"/>
            <a:r>
              <a:rPr lang="fr-FR" dirty="0"/>
              <a:t>	</a:t>
            </a:r>
            <a:r>
              <a:rPr lang="fr-FR" dirty="0" err="1"/>
              <a:t>either</a:t>
            </a:r>
            <a:r>
              <a:rPr lang="fr-FR" dirty="0"/>
              <a:t> </a:t>
            </a:r>
            <a:r>
              <a:rPr lang="fr-FR" dirty="0" err="1"/>
              <a:t>don’t</a:t>
            </a:r>
            <a:r>
              <a:rPr lang="fr-FR" dirty="0"/>
              <a:t> enter the </a:t>
            </a:r>
            <a:r>
              <a:rPr lang="fr-FR" dirty="0" err="1"/>
              <a:t>target</a:t>
            </a:r>
            <a:r>
              <a:rPr lang="fr-FR" dirty="0"/>
              <a:t>			(</a:t>
            </a:r>
            <a:r>
              <a:rPr lang="fr-FR" dirty="0" err="1"/>
              <a:t>geometrical</a:t>
            </a:r>
            <a:r>
              <a:rPr lang="fr-FR" dirty="0"/>
              <a:t> </a:t>
            </a:r>
            <a:r>
              <a:rPr lang="fr-FR" dirty="0" err="1"/>
              <a:t>spectator</a:t>
            </a:r>
            <a:r>
              <a:rPr lang="fr-FR" dirty="0"/>
              <a:t>)</a:t>
            </a:r>
          </a:p>
          <a:p>
            <a:pPr lvl="2"/>
            <a:r>
              <a:rPr lang="fr-FR" dirty="0"/>
              <a:t>	or </a:t>
            </a:r>
            <a:r>
              <a:rPr lang="fr-FR" dirty="0" err="1"/>
              <a:t>don’t</a:t>
            </a:r>
            <a:r>
              <a:rPr lang="fr-FR" dirty="0"/>
              <a:t> </a:t>
            </a:r>
            <a:r>
              <a:rPr lang="fr-FR" dirty="0" err="1"/>
              <a:t>interact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any</a:t>
            </a:r>
            <a:r>
              <a:rPr lang="fr-FR" dirty="0"/>
              <a:t> </a:t>
            </a:r>
            <a:r>
              <a:rPr lang="fr-FR" dirty="0" err="1"/>
              <a:t>nucleons</a:t>
            </a:r>
            <a:r>
              <a:rPr lang="fr-FR" dirty="0"/>
              <a:t> in the </a:t>
            </a:r>
            <a:r>
              <a:rPr lang="fr-FR" dirty="0" err="1"/>
              <a:t>target</a:t>
            </a:r>
            <a:r>
              <a:rPr lang="fr-FR" dirty="0"/>
              <a:t>	(</a:t>
            </a:r>
            <a:r>
              <a:rPr lang="fr-FR" dirty="0" err="1"/>
              <a:t>dynamical</a:t>
            </a:r>
            <a:r>
              <a:rPr lang="fr-FR" dirty="0"/>
              <a:t> </a:t>
            </a:r>
            <a:r>
              <a:rPr lang="fr-FR" dirty="0" err="1"/>
              <a:t>spectactor</a:t>
            </a:r>
            <a:r>
              <a:rPr lang="fr-FR" dirty="0"/>
              <a:t>)</a:t>
            </a:r>
          </a:p>
          <a:p>
            <a:pPr lvl="2"/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Excitation </a:t>
            </a:r>
            <a:r>
              <a:rPr lang="fr-FR" dirty="0" err="1"/>
              <a:t>energy</a:t>
            </a:r>
            <a:r>
              <a:rPr lang="fr-FR" dirty="0"/>
              <a:t> of the projectile </a:t>
            </a:r>
            <a:r>
              <a:rPr lang="fr-FR" dirty="0" err="1"/>
              <a:t>from</a:t>
            </a:r>
            <a:r>
              <a:rPr lang="fr-FR" dirty="0"/>
              <a:t> a </a:t>
            </a:r>
            <a:r>
              <a:rPr lang="fr-FR" dirty="0" err="1"/>
              <a:t>crude</a:t>
            </a:r>
            <a:r>
              <a:rPr lang="fr-FR" dirty="0"/>
              <a:t> </a:t>
            </a:r>
            <a:r>
              <a:rPr lang="fr-FR" dirty="0" err="1"/>
              <a:t>particle-hole</a:t>
            </a:r>
            <a:r>
              <a:rPr lang="fr-FR" dirty="0"/>
              <a:t> model (no cascade)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:	Fusion </a:t>
            </a:r>
            <a:r>
              <a:rPr lang="fr-FR" dirty="0" err="1"/>
              <a:t>accounted</a:t>
            </a:r>
            <a:r>
              <a:rPr lang="fr-FR" dirty="0"/>
              <a:t> for (</a:t>
            </a:r>
            <a:r>
              <a:rPr lang="fr-FR" dirty="0" err="1"/>
              <a:t>complete</a:t>
            </a:r>
            <a:r>
              <a:rPr lang="fr-FR" dirty="0"/>
              <a:t> or not)</a:t>
            </a:r>
          </a:p>
          <a:p>
            <a:r>
              <a:rPr lang="fr-FR" dirty="0"/>
              <a:t>			</a:t>
            </a:r>
            <a:r>
              <a:rPr lang="fr-FR" dirty="0" err="1"/>
              <a:t>when</a:t>
            </a:r>
            <a:r>
              <a:rPr lang="fr-FR" dirty="0"/>
              <a:t> one </a:t>
            </a:r>
            <a:r>
              <a:rPr lang="fr-FR" dirty="0" err="1"/>
              <a:t>nucleon</a:t>
            </a:r>
            <a:r>
              <a:rPr lang="fr-FR" dirty="0"/>
              <a:t> (projectile) </a:t>
            </a:r>
            <a:r>
              <a:rPr lang="fr-FR" dirty="0" err="1"/>
              <a:t>below</a:t>
            </a:r>
            <a:r>
              <a:rPr lang="fr-FR" dirty="0"/>
              <a:t> Fermi </a:t>
            </a:r>
            <a:r>
              <a:rPr lang="fr-FR" dirty="0" err="1"/>
              <a:t>energy</a:t>
            </a:r>
            <a:r>
              <a:rPr lang="fr-FR" dirty="0"/>
              <a:t> (</a:t>
            </a:r>
            <a:r>
              <a:rPr lang="fr-FR" dirty="0" err="1"/>
              <a:t>target</a:t>
            </a:r>
            <a:r>
              <a:rPr lang="fr-FR" dirty="0"/>
              <a:t>)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So, no </a:t>
            </a:r>
            <a:r>
              <a:rPr lang="fr-FR" dirty="0" err="1"/>
              <a:t>symmetry</a:t>
            </a:r>
            <a:r>
              <a:rPr lang="fr-FR" dirty="0"/>
              <a:t> projectile/</a:t>
            </a:r>
            <a:r>
              <a:rPr lang="fr-FR" dirty="0" err="1"/>
              <a:t>target</a:t>
            </a:r>
            <a:r>
              <a:rPr lang="fr-FR" dirty="0"/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In </a:t>
            </a:r>
            <a:r>
              <a:rPr lang="fr-FR" dirty="0" err="1"/>
              <a:t>Geant</a:t>
            </a:r>
            <a:r>
              <a:rPr lang="fr-FR" dirty="0"/>
              <a:t> 4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done</a:t>
            </a:r>
            <a:r>
              <a:rPr lang="fr-FR" dirty="0"/>
              <a:t>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923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C60AD8-F0C0-5F47-80B6-8E2C68E04352}"/>
              </a:ext>
            </a:extLst>
          </p:cNvPr>
          <p:cNvSpPr txBox="1"/>
          <p:nvPr/>
        </p:nvSpPr>
        <p:spPr>
          <a:xfrm>
            <a:off x="464400" y="271251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AC5215-297F-5842-B15A-1BCE624A1A96}"/>
              </a:ext>
            </a:extLst>
          </p:cNvPr>
          <p:cNvSpPr txBox="1"/>
          <p:nvPr/>
        </p:nvSpPr>
        <p:spPr>
          <a:xfrm>
            <a:off x="6718853" y="5104940"/>
            <a:ext cx="308110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D. </a:t>
            </a:r>
            <a:r>
              <a:rPr lang="fr-FR" dirty="0" err="1"/>
              <a:t>Mancusi</a:t>
            </a:r>
            <a:r>
              <a:rPr lang="fr-FR" dirty="0"/>
              <a:t> et al.</a:t>
            </a:r>
          </a:p>
          <a:p>
            <a:r>
              <a:rPr lang="fr-FR" dirty="0"/>
              <a:t>Phys. </a:t>
            </a:r>
            <a:r>
              <a:rPr lang="fr-FR" dirty="0" err="1"/>
              <a:t>Rev</a:t>
            </a:r>
            <a:r>
              <a:rPr lang="fr-FR" dirty="0"/>
              <a:t>. C 90 (2014) 054602.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11FFEC-A2D2-7245-B3C5-E7BE3A2B1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54" y="1545814"/>
            <a:ext cx="6380680" cy="48383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7FEE0A-FBAB-4849-B283-52FB85BFAD11}"/>
              </a:ext>
            </a:extLst>
          </p:cNvPr>
          <p:cNvSpPr txBox="1"/>
          <p:nvPr/>
        </p:nvSpPr>
        <p:spPr>
          <a:xfrm>
            <a:off x="6612835" y="1545814"/>
            <a:ext cx="3219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measured</a:t>
            </a:r>
            <a:r>
              <a:rPr lang="fr-FR" dirty="0"/>
              <a:t>,</a:t>
            </a:r>
          </a:p>
          <a:p>
            <a:pPr algn="ctr"/>
            <a:r>
              <a:rPr lang="fr-FR" dirty="0"/>
              <a:t>Projectile or </a:t>
            </a:r>
            <a:r>
              <a:rPr lang="fr-FR" dirty="0" err="1"/>
              <a:t>target</a:t>
            </a:r>
            <a:endParaRPr lang="fr-FR" dirty="0"/>
          </a:p>
          <a:p>
            <a:pPr algn="ctr"/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well</a:t>
            </a:r>
            <a:r>
              <a:rPr lang="fr-FR" dirty="0"/>
              <a:t> </a:t>
            </a:r>
            <a:r>
              <a:rPr lang="fr-FR" dirty="0" err="1"/>
              <a:t>treated</a:t>
            </a:r>
            <a:endParaRPr lang="fr-FR" dirty="0"/>
          </a:p>
          <a:p>
            <a:pPr algn="ctr"/>
            <a:r>
              <a:rPr lang="fr-FR" dirty="0"/>
              <a:t>In Geant4</a:t>
            </a:r>
          </a:p>
        </p:txBody>
      </p:sp>
    </p:spTree>
    <p:extLst>
      <p:ext uri="{BB962C8B-B14F-4D97-AF65-F5344CB8AC3E}">
        <p14:creationId xmlns:p14="http://schemas.microsoft.com/office/powerpoint/2010/main" val="173211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/>
          <p:nvPr/>
        </p:nvSpPr>
        <p:spPr>
          <a:xfrm>
            <a:off x="7739215" y="6457890"/>
            <a:ext cx="2166785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The Liège </a:t>
            </a:r>
            <a:r>
              <a:rPr lang="fr-FR" sz="1000" b="1" dirty="0" err="1">
                <a:solidFill>
                  <a:srgbClr val="FFFF00"/>
                </a:solidFill>
                <a:latin typeface="Chalkboard"/>
                <a:cs typeface="Chalkboard"/>
              </a:rPr>
              <a:t>Intranuclear</a:t>
            </a:r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 Cascade</a:t>
            </a:r>
          </a:p>
          <a:p>
            <a:pPr lvl="0" algn="ctr"/>
            <a:r>
              <a:rPr lang="fr-FR" sz="1000" b="1" dirty="0">
                <a:solidFill>
                  <a:srgbClr val="FFFF00"/>
                </a:solidFill>
                <a:latin typeface="Chalkboard"/>
                <a:cs typeface="Chalkboard"/>
              </a:rPr>
              <a:t>(INCL) model….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CDC3F-FBA0-9E4A-A031-823EDD2E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5843"/>
            <a:ext cx="2058215" cy="1921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C60AD8-F0C0-5F47-80B6-8E2C68E04352}"/>
              </a:ext>
            </a:extLst>
          </p:cNvPr>
          <p:cNvSpPr txBox="1"/>
          <p:nvPr/>
        </p:nvSpPr>
        <p:spPr>
          <a:xfrm>
            <a:off x="464400" y="271251"/>
            <a:ext cx="9003323" cy="369332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Cluster as projectile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695597-FC22-524E-A586-5FE69DACF205}"/>
              </a:ext>
            </a:extLst>
          </p:cNvPr>
          <p:cNvSpPr txBox="1"/>
          <p:nvPr/>
        </p:nvSpPr>
        <p:spPr>
          <a:xfrm>
            <a:off x="3872857" y="883404"/>
            <a:ext cx="218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Results</a:t>
            </a:r>
            <a:endParaRPr lang="fr-FR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AAA97A-9622-A44D-80C6-B0A616FF0E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484" t="1551" r="11764" b="14373"/>
          <a:stretch/>
        </p:blipFill>
        <p:spPr>
          <a:xfrm>
            <a:off x="1439114" y="1375359"/>
            <a:ext cx="7214556" cy="50103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BD150C-89A4-A643-A335-EDC3B269E4EC}"/>
              </a:ext>
            </a:extLst>
          </p:cNvPr>
          <p:cNvSpPr txBox="1"/>
          <p:nvPr/>
        </p:nvSpPr>
        <p:spPr>
          <a:xfrm>
            <a:off x="2438675" y="6457890"/>
            <a:ext cx="5344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D. </a:t>
            </a:r>
            <a:r>
              <a:rPr lang="fr-FR" dirty="0" err="1"/>
              <a:t>Mancusi</a:t>
            </a:r>
            <a:r>
              <a:rPr lang="fr-FR" dirty="0"/>
              <a:t> et al. Phys. </a:t>
            </a:r>
            <a:r>
              <a:rPr lang="fr-FR" dirty="0" err="1"/>
              <a:t>Rev</a:t>
            </a:r>
            <a:r>
              <a:rPr lang="fr-FR" dirty="0"/>
              <a:t>. C 90 (2014) 054602.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31168D-3362-094D-BE62-5A7D4772D01C}"/>
              </a:ext>
            </a:extLst>
          </p:cNvPr>
          <p:cNvSpPr txBox="1"/>
          <p:nvPr/>
        </p:nvSpPr>
        <p:spPr>
          <a:xfrm>
            <a:off x="353108" y="3075253"/>
            <a:ext cx="135199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 + </a:t>
            </a:r>
            <a:r>
              <a:rPr lang="fr-FR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95 </a:t>
            </a:r>
            <a:r>
              <a:rPr lang="fr-F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A.MeV</a:t>
            </a: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54A5B5-71DA-3B4F-B581-32DB902D0F5C}"/>
              </a:ext>
            </a:extLst>
          </p:cNvPr>
          <p:cNvSpPr txBox="1"/>
          <p:nvPr/>
        </p:nvSpPr>
        <p:spPr>
          <a:xfrm>
            <a:off x="4121426" y="1736035"/>
            <a:ext cx="5300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298F31-C057-FF42-A466-813043454363}"/>
              </a:ext>
            </a:extLst>
          </p:cNvPr>
          <p:cNvSpPr txBox="1"/>
          <p:nvPr/>
        </p:nvSpPr>
        <p:spPr>
          <a:xfrm>
            <a:off x="7083287" y="1736035"/>
            <a:ext cx="5300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aseline="30000" dirty="0"/>
              <a:t>4</a:t>
            </a:r>
            <a:r>
              <a:rPr lang="fr-FR" dirty="0"/>
              <a:t>He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A5B3ED-79E7-C641-A6D2-35E37B5A6DC8}"/>
              </a:ext>
            </a:extLst>
          </p:cNvPr>
          <p:cNvSpPr txBox="1"/>
          <p:nvPr/>
        </p:nvSpPr>
        <p:spPr>
          <a:xfrm>
            <a:off x="4121425" y="4195719"/>
            <a:ext cx="5300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aseline="30000" dirty="0"/>
              <a:t>7</a:t>
            </a:r>
            <a:r>
              <a:rPr lang="fr-FR" dirty="0"/>
              <a:t>Li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1CEECD-E5D5-FD40-9901-984330188BED}"/>
              </a:ext>
            </a:extLst>
          </p:cNvPr>
          <p:cNvSpPr txBox="1"/>
          <p:nvPr/>
        </p:nvSpPr>
        <p:spPr>
          <a:xfrm>
            <a:off x="7083287" y="4195719"/>
            <a:ext cx="5300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aseline="30000" dirty="0"/>
              <a:t>11</a:t>
            </a:r>
            <a:r>
              <a:rPr lang="fr-FR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156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4"/>
    </mc:Choice>
    <mc:Fallback xmlns="">
      <p:transition spd="slow" advTm="37054"/>
    </mc:Fallback>
  </mc:AlternateContent>
</p:sld>
</file>

<file path=ppt/theme/theme1.xml><?xml version="1.0" encoding="utf-8"?>
<a:theme xmlns:a="http://schemas.openxmlformats.org/drawingml/2006/main" name="TF10001006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06" id="{A55DF1DA-22EC-4DA4-B170-D3F0FF81047C}" vid="{3BFA2149-51D1-489C-9B65-4F9563B089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1028</TotalTime>
  <Words>1604</Words>
  <Application>Microsoft Macintosh PowerPoint</Application>
  <PresentationFormat>A4 Paper (210x297 mm)</PresentationFormat>
  <Paragraphs>457</Paragraphs>
  <Slides>42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7" baseType="lpstr">
      <vt:lpstr>ＭＳ Ｐゴシック</vt:lpstr>
      <vt:lpstr>Apple Casual</vt:lpstr>
      <vt:lpstr>Arial</vt:lpstr>
      <vt:lpstr>Calibri</vt:lpstr>
      <vt:lpstr>Cambria Math</vt:lpstr>
      <vt:lpstr>Chalkboard</vt:lpstr>
      <vt:lpstr>Corbel</vt:lpstr>
      <vt:lpstr>Handwriting - Dakota</vt:lpstr>
      <vt:lpstr>Helvetica</vt:lpstr>
      <vt:lpstr>Lucida Handwriting</vt:lpstr>
      <vt:lpstr>Proxima Nova</vt:lpstr>
      <vt:lpstr>Symbol</vt:lpstr>
      <vt:lpstr>Times</vt:lpstr>
      <vt:lpstr>Wingdings</vt:lpstr>
      <vt:lpstr>TF10001006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90</cp:revision>
  <dcterms:created xsi:type="dcterms:W3CDTF">2019-03-26T14:32:23Z</dcterms:created>
  <dcterms:modified xsi:type="dcterms:W3CDTF">2019-04-18T08:51:37Z</dcterms:modified>
</cp:coreProperties>
</file>