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7" r:id="rId2"/>
    <p:sldId id="350" r:id="rId3"/>
    <p:sldId id="338" r:id="rId4"/>
    <p:sldId id="363" r:id="rId5"/>
    <p:sldId id="296" r:id="rId6"/>
    <p:sldId id="326" r:id="rId7"/>
    <p:sldId id="327" r:id="rId8"/>
    <p:sldId id="328" r:id="rId9"/>
    <p:sldId id="329" r:id="rId10"/>
    <p:sldId id="339" r:id="rId11"/>
    <p:sldId id="341" r:id="rId12"/>
    <p:sldId id="352" r:id="rId13"/>
    <p:sldId id="353" r:id="rId14"/>
    <p:sldId id="354" r:id="rId15"/>
    <p:sldId id="355" r:id="rId16"/>
    <p:sldId id="364" r:id="rId17"/>
    <p:sldId id="365" r:id="rId18"/>
    <p:sldId id="366" r:id="rId19"/>
    <p:sldId id="356" r:id="rId20"/>
    <p:sldId id="357" r:id="rId21"/>
    <p:sldId id="360" r:id="rId22"/>
    <p:sldId id="361" r:id="rId23"/>
    <p:sldId id="358" r:id="rId24"/>
    <p:sldId id="313" r:id="rId2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FF66FF"/>
    <a:srgbClr val="00CC00"/>
    <a:srgbClr val="FF9393"/>
    <a:srgbClr val="0000FF"/>
    <a:srgbClr val="33FF46"/>
    <a:srgbClr val="00D0E6"/>
    <a:srgbClr val="00A44A"/>
    <a:srgbClr val="0066FF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ijl, gemiddeld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Stijl, lich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Geen stijl, tabel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29" autoAdjust="0"/>
    <p:restoredTop sz="94676" autoAdjust="0"/>
  </p:normalViewPr>
  <p:slideViewPr>
    <p:cSldViewPr>
      <p:cViewPr varScale="1">
        <p:scale>
          <a:sx n="82" d="100"/>
          <a:sy n="82" d="100"/>
        </p:scale>
        <p:origin x="1531" y="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154243-D149-48E6-8DBF-7B35B6F55991}" type="datetimeFigureOut">
              <a:rPr lang="nl-NL" smtClean="0"/>
              <a:t>18-4-2019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F2CDEB-B5C1-439C-BE33-53FCBA3A1EB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814464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F2CDEB-B5C1-439C-BE33-53FCBA3A1EB5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373648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F2CDEB-B5C1-439C-BE33-53FCBA3A1EB5}" type="slidenum">
              <a:rPr lang="nl-NL" smtClean="0"/>
              <a:t>21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81540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F2CDEB-B5C1-439C-BE33-53FCBA3A1EB5}" type="slidenum">
              <a:rPr lang="nl-NL" smtClean="0"/>
              <a:t>22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115308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C9230-48AA-4545-BF39-91DBDC9D44C2}" type="datetimeFigureOut">
              <a:rPr lang="nl-NL" smtClean="0"/>
              <a:t>18-4-2019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0D84F-AA0A-449E-A1DE-F9F59E70B6EF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937534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C9230-48AA-4545-BF39-91DBDC9D44C2}" type="datetimeFigureOut">
              <a:rPr lang="nl-NL" smtClean="0"/>
              <a:t>18-4-2019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0D84F-AA0A-449E-A1DE-F9F59E70B6EF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89484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C9230-48AA-4545-BF39-91DBDC9D44C2}" type="datetimeFigureOut">
              <a:rPr lang="nl-NL" smtClean="0"/>
              <a:t>18-4-2019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0D84F-AA0A-449E-A1DE-F9F59E70B6EF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720428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C9230-48AA-4545-BF39-91DBDC9D44C2}" type="datetimeFigureOut">
              <a:rPr lang="nl-NL" smtClean="0"/>
              <a:t>18-4-2019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0D84F-AA0A-449E-A1DE-F9F59E70B6EF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870807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C9230-48AA-4545-BF39-91DBDC9D44C2}" type="datetimeFigureOut">
              <a:rPr lang="nl-NL" smtClean="0"/>
              <a:t>18-4-2019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0D84F-AA0A-449E-A1DE-F9F59E70B6EF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03731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C9230-48AA-4545-BF39-91DBDC9D44C2}" type="datetimeFigureOut">
              <a:rPr lang="nl-NL" smtClean="0"/>
              <a:t>18-4-2019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0D84F-AA0A-449E-A1DE-F9F59E70B6EF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30802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C9230-48AA-4545-BF39-91DBDC9D44C2}" type="datetimeFigureOut">
              <a:rPr lang="nl-NL" smtClean="0"/>
              <a:t>18-4-2019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0D84F-AA0A-449E-A1DE-F9F59E70B6EF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515817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C9230-48AA-4545-BF39-91DBDC9D44C2}" type="datetimeFigureOut">
              <a:rPr lang="nl-NL" smtClean="0"/>
              <a:t>18-4-2019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0D84F-AA0A-449E-A1DE-F9F59E70B6EF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374917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C9230-48AA-4545-BF39-91DBDC9D44C2}" type="datetimeFigureOut">
              <a:rPr lang="nl-NL" smtClean="0"/>
              <a:t>18-4-2019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0D84F-AA0A-449E-A1DE-F9F59E70B6EF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192374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C9230-48AA-4545-BF39-91DBDC9D44C2}" type="datetimeFigureOut">
              <a:rPr lang="nl-NL" smtClean="0"/>
              <a:t>18-4-2019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0D84F-AA0A-449E-A1DE-F9F59E70B6EF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88011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C9230-48AA-4545-BF39-91DBDC9D44C2}" type="datetimeFigureOut">
              <a:rPr lang="nl-NL" smtClean="0"/>
              <a:t>18-4-2019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0D84F-AA0A-449E-A1DE-F9F59E70B6EF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03290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EC9230-48AA-4545-BF39-91DBDC9D44C2}" type="datetimeFigureOut">
              <a:rPr lang="nl-NL" smtClean="0"/>
              <a:t>18-4-2019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30D84F-AA0A-449E-A1DE-F9F59E70B6EF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18301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Relationship Id="rId9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Relationship Id="rId9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5" Type="http://schemas.microsoft.com/office/2007/relationships/hdphoto" Target="../media/hdphoto6.wdp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8.png"/><Relationship Id="rId7" Type="http://schemas.microsoft.com/office/2007/relationships/hdphoto" Target="../media/hdphoto2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42.png"/><Relationship Id="rId7" Type="http://schemas.openxmlformats.org/officeDocument/2006/relationships/image" Target="../media/image4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5.wdp"/><Relationship Id="rId3" Type="http://schemas.microsoft.com/office/2007/relationships/hdphoto" Target="../media/hdphoto3.wdp"/><Relationship Id="rId7" Type="http://schemas.openxmlformats.org/officeDocument/2006/relationships/image" Target="../media/image18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microsoft.com/office/2007/relationships/hdphoto" Target="../media/hdphoto4.wdp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hdphoto" Target="../media/hdphoto5.wdp"/><Relationship Id="rId3" Type="http://schemas.microsoft.com/office/2007/relationships/hdphoto" Target="../media/hdphoto3.wdp"/><Relationship Id="rId7" Type="http://schemas.openxmlformats.org/officeDocument/2006/relationships/image" Target="../media/image18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microsoft.com/office/2007/relationships/hdphoto" Target="../media/hdphoto4.wdp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microsoft.com/office/2007/relationships/hdphoto" Target="../media/hdphoto4.wdp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microsoft.com/office/2007/relationships/hdphoto" Target="../media/hdphoto6.wdp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microsoft.com/office/2007/relationships/hdphoto" Target="../media/hdphoto6.wdp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0961" y="2228851"/>
            <a:ext cx="3704505" cy="462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2708920"/>
            <a:ext cx="1080120" cy="900100"/>
          </a:xfrm>
          <a:prstGeom prst="rect">
            <a:avLst/>
          </a:prstGeom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24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88913"/>
            <a:ext cx="4662488" cy="62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0" y="981075"/>
            <a:ext cx="9144000" cy="215900"/>
          </a:xfrm>
          <a:prstGeom prst="rect">
            <a:avLst/>
          </a:pr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 dirty="0">
              <a:latin typeface="Verdana" panose="020B060403050404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1196976"/>
            <a:ext cx="9144000" cy="112342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 dirty="0">
              <a:latin typeface="Verdana" panose="020B0604030504040204" pitchFamily="34" charset="0"/>
            </a:endParaRPr>
          </a:p>
        </p:txBody>
      </p:sp>
      <p:sp>
        <p:nvSpPr>
          <p:cNvPr id="7" name="TextBox 52"/>
          <p:cNvSpPr txBox="1">
            <a:spLocks noChangeArrowheads="1"/>
          </p:cNvSpPr>
          <p:nvPr/>
        </p:nvSpPr>
        <p:spPr bwMode="auto">
          <a:xfrm>
            <a:off x="0" y="1196752"/>
            <a:ext cx="9144001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use of Geant4 simulations for training a DNN to perform the </a:t>
            </a:r>
            <a:r>
              <a:rPr lang="en-GB" sz="32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NeuLAND</a:t>
            </a:r>
            <a:r>
              <a:rPr lang="en-GB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data analysis</a:t>
            </a:r>
            <a:endParaRPr lang="nl-NL" altLang="nl-NL" sz="6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460432" y="980728"/>
            <a:ext cx="5756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1/16</a:t>
            </a:r>
            <a:endParaRPr lang="nl-NL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350" y="6444044"/>
            <a:ext cx="2768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28 Februari 2017</a:t>
            </a: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852" b="100000" l="893" r="100000">
                        <a14:foregroundMark x1="58036" y1="34568" x2="58036" y2="34568"/>
                        <a14:foregroundMark x1="57589" y1="16667" x2="57589" y2="16667"/>
                        <a14:foregroundMark x1="90179" y1="45679" x2="90179" y2="4567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2140" y="2661218"/>
            <a:ext cx="1300220" cy="94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kstvak 2"/>
          <p:cNvSpPr txBox="1"/>
          <p:nvPr/>
        </p:nvSpPr>
        <p:spPr>
          <a:xfrm>
            <a:off x="87355" y="6237312"/>
            <a:ext cx="26844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C. A. Douma</a:t>
            </a:r>
          </a:p>
        </p:txBody>
      </p:sp>
      <p:sp>
        <p:nvSpPr>
          <p:cNvPr id="17" name="Tekstvak 16"/>
          <p:cNvSpPr txBox="1"/>
          <p:nvPr/>
        </p:nvSpPr>
        <p:spPr>
          <a:xfrm>
            <a:off x="6236702" y="6237312"/>
            <a:ext cx="26844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24 April 2019</a:t>
            </a:r>
          </a:p>
        </p:txBody>
      </p:sp>
      <p:pic>
        <p:nvPicPr>
          <p:cNvPr id="1026" name="Picture 2" descr="ENSAR2 logo">
            <a:extLst>
              <a:ext uri="{FF2B5EF4-FFF2-40B4-BE49-F238E27FC236}">
                <a16:creationId xmlns:a16="http://schemas.microsoft.com/office/drawing/2014/main" id="{48FB8F90-B986-457E-82F9-DB99EE7080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748445"/>
            <a:ext cx="2436697" cy="968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50765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88913"/>
            <a:ext cx="4662488" cy="62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1"/>
          <p:cNvSpPr txBox="1"/>
          <p:nvPr/>
        </p:nvSpPr>
        <p:spPr>
          <a:xfrm>
            <a:off x="8460432" y="980728"/>
            <a:ext cx="5756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2/19</a:t>
            </a:r>
            <a:endParaRPr lang="nl-NL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981075"/>
            <a:ext cx="9144000" cy="215900"/>
          </a:xfrm>
          <a:prstGeom prst="rect">
            <a:avLst/>
          </a:pr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 dirty="0">
              <a:latin typeface="Verdana" panose="020B0604030504040204" pitchFamily="34" charset="0"/>
            </a:endParaRPr>
          </a:p>
        </p:txBody>
      </p:sp>
      <p:sp>
        <p:nvSpPr>
          <p:cNvPr id="18" name="TextBox 30"/>
          <p:cNvSpPr txBox="1"/>
          <p:nvPr/>
        </p:nvSpPr>
        <p:spPr>
          <a:xfrm>
            <a:off x="179512" y="1340768"/>
            <a:ext cx="7776864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3200" b="1" dirty="0" err="1">
                <a:latin typeface="Arial" panose="020B0604020202020204" pitchFamily="34" charset="0"/>
                <a:cs typeface="Arial" panose="020B0604020202020204" pitchFamily="34" charset="0"/>
              </a:rPr>
              <a:t>Use</a:t>
            </a:r>
            <a:r>
              <a:rPr lang="nl-NL" sz="3200" b="1" dirty="0">
                <a:latin typeface="Arial" panose="020B0604020202020204" pitchFamily="34" charset="0"/>
                <a:cs typeface="Arial" panose="020B0604020202020204" pitchFamily="34" charset="0"/>
              </a:rPr>
              <a:t> of Machine Learning</a:t>
            </a:r>
          </a:p>
        </p:txBody>
      </p:sp>
      <p:sp>
        <p:nvSpPr>
          <p:cNvPr id="42" name="Ovaal 41"/>
          <p:cNvSpPr/>
          <p:nvPr/>
        </p:nvSpPr>
        <p:spPr>
          <a:xfrm>
            <a:off x="6150565" y="5592535"/>
            <a:ext cx="23057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2" name="Ovaal 51"/>
          <p:cNvSpPr/>
          <p:nvPr/>
        </p:nvSpPr>
        <p:spPr>
          <a:xfrm>
            <a:off x="6454246" y="4797152"/>
            <a:ext cx="23057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3" name="Ovaal 52"/>
          <p:cNvSpPr/>
          <p:nvPr/>
        </p:nvSpPr>
        <p:spPr>
          <a:xfrm>
            <a:off x="7553461" y="5288767"/>
            <a:ext cx="23057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4" name="Ovaal 53"/>
          <p:cNvSpPr/>
          <p:nvPr/>
        </p:nvSpPr>
        <p:spPr>
          <a:xfrm>
            <a:off x="6922788" y="3724970"/>
            <a:ext cx="23057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5" name="Ovaal 54"/>
          <p:cNvSpPr/>
          <p:nvPr/>
        </p:nvSpPr>
        <p:spPr>
          <a:xfrm>
            <a:off x="7034047" y="3297650"/>
            <a:ext cx="23057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6" name="Ovaal 55"/>
          <p:cNvSpPr/>
          <p:nvPr/>
        </p:nvSpPr>
        <p:spPr>
          <a:xfrm>
            <a:off x="8089302" y="3412980"/>
            <a:ext cx="23057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7" name="Ovaal 56"/>
          <p:cNvSpPr/>
          <p:nvPr/>
        </p:nvSpPr>
        <p:spPr>
          <a:xfrm>
            <a:off x="8408973" y="5519822"/>
            <a:ext cx="23057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8" name="Ovaal 57"/>
          <p:cNvSpPr/>
          <p:nvPr/>
        </p:nvSpPr>
        <p:spPr>
          <a:xfrm>
            <a:off x="8781846" y="5533817"/>
            <a:ext cx="23057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" name="Tekstvak 2"/>
          <p:cNvSpPr txBox="1"/>
          <p:nvPr/>
        </p:nvSpPr>
        <p:spPr>
          <a:xfrm>
            <a:off x="5508104" y="2204864"/>
            <a:ext cx="35279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 err="1">
                <a:solidFill>
                  <a:srgbClr val="FF0000"/>
                </a:solidFill>
              </a:rPr>
              <a:t>Our</a:t>
            </a:r>
            <a:r>
              <a:rPr lang="nl-NL" dirty="0">
                <a:solidFill>
                  <a:srgbClr val="FF0000"/>
                </a:solidFill>
              </a:rPr>
              <a:t> data: </a:t>
            </a:r>
            <a:r>
              <a:rPr lang="nl-NL" dirty="0" err="1">
                <a:solidFill>
                  <a:srgbClr val="FF0000"/>
                </a:solidFill>
              </a:rPr>
              <a:t>NeuLAND</a:t>
            </a:r>
            <a:r>
              <a:rPr lang="nl-NL" dirty="0">
                <a:solidFill>
                  <a:srgbClr val="FF0000"/>
                </a:solidFill>
              </a:rPr>
              <a:t> </a:t>
            </a:r>
            <a:r>
              <a:rPr lang="nl-NL" dirty="0" err="1">
                <a:solidFill>
                  <a:srgbClr val="FF0000"/>
                </a:solidFill>
              </a:rPr>
              <a:t>digis</a:t>
            </a:r>
            <a:r>
              <a:rPr lang="nl-NL" dirty="0">
                <a:solidFill>
                  <a:srgbClr val="FF0000"/>
                </a:solidFill>
              </a:rPr>
              <a:t>:</a:t>
            </a:r>
          </a:p>
          <a:p>
            <a:pPr algn="ctr"/>
            <a:r>
              <a:rPr lang="nl-NL" dirty="0">
                <a:solidFill>
                  <a:srgbClr val="FF0000"/>
                </a:solidFill>
              </a:rPr>
              <a:t>(</a:t>
            </a:r>
            <a:r>
              <a:rPr lang="nl-NL" dirty="0" err="1">
                <a:solidFill>
                  <a:srgbClr val="FF0000"/>
                </a:solidFill>
              </a:rPr>
              <a:t>t,x,y,z,E</a:t>
            </a:r>
            <a:r>
              <a:rPr lang="nl-NL" dirty="0">
                <a:solidFill>
                  <a:srgbClr val="FF0000"/>
                </a:solidFill>
              </a:rPr>
              <a:t>) </a:t>
            </a:r>
            <a:r>
              <a:rPr lang="nl-NL" dirty="0" err="1">
                <a:solidFill>
                  <a:srgbClr val="FF0000"/>
                </a:solidFill>
              </a:rPr>
              <a:t>signals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30" name="Ovaal 29"/>
          <p:cNvSpPr/>
          <p:nvPr/>
        </p:nvSpPr>
        <p:spPr>
          <a:xfrm>
            <a:off x="6586985" y="5493499"/>
            <a:ext cx="23057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1" name="Ovaal 30"/>
          <p:cNvSpPr/>
          <p:nvPr/>
        </p:nvSpPr>
        <p:spPr>
          <a:xfrm>
            <a:off x="6918760" y="5166484"/>
            <a:ext cx="23057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5" name="Ovaal 34"/>
          <p:cNvSpPr/>
          <p:nvPr/>
        </p:nvSpPr>
        <p:spPr>
          <a:xfrm>
            <a:off x="6219353" y="4463309"/>
            <a:ext cx="23057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7" name="Ovaal 36"/>
          <p:cNvSpPr/>
          <p:nvPr/>
        </p:nvSpPr>
        <p:spPr>
          <a:xfrm>
            <a:off x="6684820" y="4135047"/>
            <a:ext cx="23057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0" name="Ovaal 39"/>
          <p:cNvSpPr/>
          <p:nvPr/>
        </p:nvSpPr>
        <p:spPr>
          <a:xfrm>
            <a:off x="7034047" y="4657782"/>
            <a:ext cx="23057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3" name="Ovaal 42"/>
          <p:cNvSpPr/>
          <p:nvPr/>
        </p:nvSpPr>
        <p:spPr>
          <a:xfrm>
            <a:off x="7272077" y="4152406"/>
            <a:ext cx="23057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4" name="Ovaal 43"/>
          <p:cNvSpPr/>
          <p:nvPr/>
        </p:nvSpPr>
        <p:spPr>
          <a:xfrm>
            <a:off x="7372159" y="3765788"/>
            <a:ext cx="23057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5" name="Ovaal 44"/>
          <p:cNvSpPr/>
          <p:nvPr/>
        </p:nvSpPr>
        <p:spPr>
          <a:xfrm>
            <a:off x="6592569" y="3578009"/>
            <a:ext cx="23057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6" name="Ovaal 45"/>
          <p:cNvSpPr/>
          <p:nvPr/>
        </p:nvSpPr>
        <p:spPr>
          <a:xfrm>
            <a:off x="7538256" y="3405662"/>
            <a:ext cx="23057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7" name="Ovaal 46"/>
          <p:cNvSpPr/>
          <p:nvPr/>
        </p:nvSpPr>
        <p:spPr>
          <a:xfrm>
            <a:off x="7944508" y="5721393"/>
            <a:ext cx="23057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8" name="Ovaal 47"/>
          <p:cNvSpPr/>
          <p:nvPr/>
        </p:nvSpPr>
        <p:spPr>
          <a:xfrm>
            <a:off x="8074097" y="5180755"/>
            <a:ext cx="23057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9" name="Ovaal 48"/>
          <p:cNvSpPr/>
          <p:nvPr/>
        </p:nvSpPr>
        <p:spPr>
          <a:xfrm>
            <a:off x="8666559" y="4964731"/>
            <a:ext cx="23057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0" name="Ovaal 49"/>
          <p:cNvSpPr/>
          <p:nvPr/>
        </p:nvSpPr>
        <p:spPr>
          <a:xfrm>
            <a:off x="8551272" y="4530948"/>
            <a:ext cx="23057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1" name="Ovaal 50"/>
          <p:cNvSpPr/>
          <p:nvPr/>
        </p:nvSpPr>
        <p:spPr>
          <a:xfrm>
            <a:off x="8074097" y="4571321"/>
            <a:ext cx="23057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9" name="Ovaal 58"/>
          <p:cNvSpPr/>
          <p:nvPr/>
        </p:nvSpPr>
        <p:spPr>
          <a:xfrm>
            <a:off x="7256872" y="5648302"/>
            <a:ext cx="23057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0" name="Ovaal 59"/>
          <p:cNvSpPr/>
          <p:nvPr/>
        </p:nvSpPr>
        <p:spPr>
          <a:xfrm>
            <a:off x="8892814" y="4173268"/>
            <a:ext cx="23057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1" name="Ovaal 60"/>
          <p:cNvSpPr/>
          <p:nvPr/>
        </p:nvSpPr>
        <p:spPr>
          <a:xfrm>
            <a:off x="6272418" y="5228329"/>
            <a:ext cx="23057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7" name="Rechte verbindingslijn met pijl 6"/>
          <p:cNvCxnSpPr/>
          <p:nvPr/>
        </p:nvCxnSpPr>
        <p:spPr>
          <a:xfrm flipV="1">
            <a:off x="5148064" y="5301208"/>
            <a:ext cx="1224136" cy="1728192"/>
          </a:xfrm>
          <a:prstGeom prst="straightConnector1">
            <a:avLst/>
          </a:prstGeom>
          <a:ln w="38100">
            <a:solidFill>
              <a:srgbClr val="00CC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Rechte verbindingslijn met pijl 61"/>
          <p:cNvCxnSpPr/>
          <p:nvPr/>
        </p:nvCxnSpPr>
        <p:spPr>
          <a:xfrm flipV="1">
            <a:off x="6012160" y="5727269"/>
            <a:ext cx="1389869" cy="1374139"/>
          </a:xfrm>
          <a:prstGeom prst="straightConnector1">
            <a:avLst/>
          </a:prstGeom>
          <a:ln w="38100">
            <a:solidFill>
              <a:srgbClr val="00CC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Rechte verbindingslijn met pijl 62"/>
          <p:cNvCxnSpPr/>
          <p:nvPr/>
        </p:nvCxnSpPr>
        <p:spPr>
          <a:xfrm flipV="1">
            <a:off x="5436096" y="4759391"/>
            <a:ext cx="1744298" cy="2270009"/>
          </a:xfrm>
          <a:prstGeom prst="straightConnector1">
            <a:avLst/>
          </a:prstGeom>
          <a:ln w="38100">
            <a:solidFill>
              <a:srgbClr val="00CC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1"/>
          <p:cNvSpPr txBox="1"/>
          <p:nvPr/>
        </p:nvSpPr>
        <p:spPr>
          <a:xfrm>
            <a:off x="8460432" y="980728"/>
            <a:ext cx="5756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6/16</a:t>
            </a:r>
            <a:endParaRPr lang="nl-NL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kstvak 1"/>
          <p:cNvSpPr txBox="1"/>
          <p:nvPr/>
        </p:nvSpPr>
        <p:spPr>
          <a:xfrm>
            <a:off x="250825" y="2060848"/>
            <a:ext cx="502553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err="1">
                <a:latin typeface="Arial" panose="020B0604020202020204" pitchFamily="34" charset="0"/>
                <a:cs typeface="Arial" panose="020B0604020202020204" pitchFamily="34" charset="0"/>
              </a:rPr>
              <a:t>Given</a:t>
            </a:r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 a set of (</a:t>
            </a:r>
            <a:r>
              <a:rPr lang="nl-NL" b="1" dirty="0" err="1">
                <a:latin typeface="Arial" panose="020B0604020202020204" pitchFamily="34" charset="0"/>
                <a:cs typeface="Arial" panose="020B0604020202020204" pitchFamily="34" charset="0"/>
              </a:rPr>
              <a:t>t,x,y,z,E</a:t>
            </a:r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)-</a:t>
            </a:r>
            <a:r>
              <a:rPr lang="nl-NL" b="1" dirty="0" err="1">
                <a:latin typeface="Arial" panose="020B0604020202020204" pitchFamily="34" charset="0"/>
                <a:cs typeface="Arial" panose="020B0604020202020204" pitchFamily="34" charset="0"/>
              </a:rPr>
              <a:t>signals</a:t>
            </a:r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342900" indent="-342900">
              <a:buFont typeface="+mj-lt"/>
              <a:buAutoNum type="arabicPeriod"/>
            </a:pP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How </a:t>
            </a:r>
            <a:r>
              <a:rPr lang="nl-NL" dirty="0" err="1">
                <a:latin typeface="Arial" panose="020B0604020202020204" pitchFamily="34" charset="0"/>
                <a:cs typeface="Arial" panose="020B0604020202020204" pitchFamily="34" charset="0"/>
              </a:rPr>
              <a:t>many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first hits do </a:t>
            </a:r>
            <a:r>
              <a:rPr lang="nl-NL" dirty="0" err="1">
                <a:latin typeface="Arial" panose="020B0604020202020204" pitchFamily="34" charset="0"/>
                <a:cs typeface="Arial" panose="020B0604020202020204" pitchFamily="34" charset="0"/>
              </a:rPr>
              <a:t>they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dirty="0" err="1">
                <a:latin typeface="Arial" panose="020B0604020202020204" pitchFamily="34" charset="0"/>
                <a:cs typeface="Arial" panose="020B0604020202020204" pitchFamily="34" charset="0"/>
              </a:rPr>
              <a:t>contain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?    (</a:t>
            </a:r>
            <a:r>
              <a:rPr lang="nl-NL" dirty="0" err="1">
                <a:latin typeface="Arial" panose="020B0604020202020204" pitchFamily="34" charset="0"/>
                <a:cs typeface="Arial" panose="020B0604020202020204" pitchFamily="34" charset="0"/>
              </a:rPr>
              <a:t>What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is </a:t>
            </a:r>
            <a:r>
              <a:rPr lang="nl-NL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dirty="0" err="1">
                <a:latin typeface="Arial" panose="020B0604020202020204" pitchFamily="34" charset="0"/>
                <a:cs typeface="Arial" panose="020B0604020202020204" pitchFamily="34" charset="0"/>
              </a:rPr>
              <a:t>multiplicity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?)</a:t>
            </a:r>
          </a:p>
          <a:p>
            <a:pPr marL="342900" indent="-342900">
              <a:buFont typeface="+mj-lt"/>
              <a:buAutoNum type="arabicPeriod"/>
            </a:pPr>
            <a:r>
              <a:rPr lang="nl-NL" dirty="0" err="1">
                <a:latin typeface="Arial" panose="020B0604020202020204" pitchFamily="34" charset="0"/>
                <a:cs typeface="Arial" panose="020B0604020202020204" pitchFamily="34" charset="0"/>
              </a:rPr>
              <a:t>Which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nl-NL" dirty="0" err="1">
                <a:latin typeface="Arial" panose="020B0604020202020204" pitchFamily="34" charset="0"/>
                <a:cs typeface="Arial" panose="020B0604020202020204" pitchFamily="34" charset="0"/>
              </a:rPr>
              <a:t>those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dirty="0" err="1">
                <a:latin typeface="Arial" panose="020B0604020202020204" pitchFamily="34" charset="0"/>
                <a:cs typeface="Arial" panose="020B0604020202020204" pitchFamily="34" charset="0"/>
              </a:rPr>
              <a:t>signals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are </a:t>
            </a:r>
            <a:r>
              <a:rPr lang="nl-NL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first hits? (</a:t>
            </a:r>
            <a:r>
              <a:rPr lang="nl-NL" dirty="0" err="1">
                <a:latin typeface="Arial" panose="020B0604020202020204" pitchFamily="34" charset="0"/>
                <a:cs typeface="Arial" panose="020B0604020202020204" pitchFamily="34" charset="0"/>
              </a:rPr>
              <a:t>Which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are </a:t>
            </a:r>
            <a:r>
              <a:rPr lang="nl-NL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neutrons?)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250825" y="3724970"/>
            <a:ext cx="466248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/>
              <a:buChar char="è"/>
            </a:pPr>
            <a:r>
              <a:rPr lang="nl-NL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Use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Geant4 Monte Carlo </a:t>
            </a:r>
            <a:r>
              <a:rPr lang="nl-NL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simulations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nl-NL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to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nl-NL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generate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data.</a:t>
            </a:r>
          </a:p>
          <a:p>
            <a:pPr marL="285750" indent="-285750">
              <a:buFont typeface="Wingdings"/>
              <a:buChar char="è"/>
            </a:pP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Feed </a:t>
            </a:r>
            <a:r>
              <a:rPr lang="nl-NL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it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nl-NL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to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a DNN </a:t>
            </a:r>
            <a:r>
              <a:rPr lang="nl-NL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for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training.</a:t>
            </a:r>
          </a:p>
          <a:p>
            <a:pPr marL="285750" indent="-285750">
              <a:buFont typeface="Wingdings"/>
              <a:buChar char="è"/>
            </a:pP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But </a:t>
            </a:r>
            <a:r>
              <a:rPr lang="nl-NL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what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nl-NL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if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nl-NL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simulations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do </a:t>
            </a:r>
            <a:r>
              <a:rPr lang="nl-NL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not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nl-NL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represent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nl-NL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reality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?</a:t>
            </a:r>
          </a:p>
          <a:p>
            <a:pPr marL="285750" indent="-285750">
              <a:buFont typeface="Wingdings"/>
              <a:buChar char="è"/>
            </a:pP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We </a:t>
            </a:r>
            <a:r>
              <a:rPr lang="nl-NL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need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accurate Geant4 </a:t>
            </a:r>
            <a:r>
              <a:rPr lang="nl-NL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physics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nl-NL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lists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!</a:t>
            </a:r>
          </a:p>
        </p:txBody>
      </p:sp>
      <p:sp>
        <p:nvSpPr>
          <p:cNvPr id="10" name="Tekstvak 9"/>
          <p:cNvSpPr txBox="1"/>
          <p:nvPr/>
        </p:nvSpPr>
        <p:spPr>
          <a:xfrm>
            <a:off x="7020272" y="6165304"/>
            <a:ext cx="17477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rgbClr val="00C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neutrons</a:t>
            </a:r>
          </a:p>
        </p:txBody>
      </p:sp>
    </p:spTree>
    <p:extLst>
      <p:ext uri="{BB962C8B-B14F-4D97-AF65-F5344CB8AC3E}">
        <p14:creationId xmlns:p14="http://schemas.microsoft.com/office/powerpoint/2010/main" val="1788914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88913"/>
            <a:ext cx="4662488" cy="62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1"/>
          <p:cNvSpPr txBox="1"/>
          <p:nvPr/>
        </p:nvSpPr>
        <p:spPr>
          <a:xfrm>
            <a:off x="8460432" y="980728"/>
            <a:ext cx="5756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2/19</a:t>
            </a:r>
            <a:endParaRPr lang="nl-NL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981075"/>
            <a:ext cx="9144000" cy="215900"/>
          </a:xfrm>
          <a:prstGeom prst="rect">
            <a:avLst/>
          </a:pr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30"/>
          <p:cNvSpPr txBox="1"/>
          <p:nvPr/>
        </p:nvSpPr>
        <p:spPr>
          <a:xfrm>
            <a:off x="179512" y="1340768"/>
            <a:ext cx="7776864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3200" b="1" dirty="0">
                <a:latin typeface="Arial" panose="020B0604020202020204" pitchFamily="34" charset="0"/>
                <a:cs typeface="Arial" panose="020B0604020202020204" pitchFamily="34" charset="0"/>
              </a:rPr>
              <a:t>Benchmarking of </a:t>
            </a:r>
            <a:r>
              <a:rPr lang="nl-NL" sz="3200" b="1" dirty="0" err="1">
                <a:latin typeface="Arial" panose="020B0604020202020204" pitchFamily="34" charset="0"/>
                <a:cs typeface="Arial" panose="020B0604020202020204" pitchFamily="34" charset="0"/>
              </a:rPr>
              <a:t>Physics</a:t>
            </a:r>
            <a:r>
              <a:rPr lang="nl-NL" sz="3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3200" b="1" dirty="0" err="1">
                <a:latin typeface="Arial" panose="020B0604020202020204" pitchFamily="34" charset="0"/>
                <a:cs typeface="Arial" panose="020B0604020202020204" pitchFamily="34" charset="0"/>
              </a:rPr>
              <a:t>Lists</a:t>
            </a:r>
            <a:endParaRPr lang="nl-NL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2" name="TextBox 1"/>
          <p:cNvSpPr txBox="1"/>
          <p:nvPr/>
        </p:nvSpPr>
        <p:spPr>
          <a:xfrm>
            <a:off x="8460432" y="980728"/>
            <a:ext cx="5756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7/16</a:t>
            </a:r>
            <a:endParaRPr lang="nl-NL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67A7C9E-8FAF-4314-AAD1-230D9EC645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5295" y="1925542"/>
            <a:ext cx="4408132" cy="2007513"/>
          </a:xfrm>
          <a:prstGeom prst="rect">
            <a:avLst/>
          </a:prstGeom>
        </p:spPr>
      </p:pic>
      <p:pic>
        <p:nvPicPr>
          <p:cNvPr id="1026" name="Picture 2" descr="Afbeeldingsresultaat voor SAMURAI setup RIBF">
            <a:extLst>
              <a:ext uri="{FF2B5EF4-FFF2-40B4-BE49-F238E27FC236}">
                <a16:creationId xmlns:a16="http://schemas.microsoft.com/office/drawing/2014/main" id="{B2214F69-50AF-4312-8A67-C4EF5568EF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175" y="1925543"/>
            <a:ext cx="3767354" cy="2511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34EBF06-3AE3-4129-A5B3-300D79365BC9}"/>
              </a:ext>
            </a:extLst>
          </p:cNvPr>
          <p:cNvCxnSpPr/>
          <p:nvPr/>
        </p:nvCxnSpPr>
        <p:spPr>
          <a:xfrm>
            <a:off x="1547664" y="3068960"/>
            <a:ext cx="0" cy="151216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B59EDFF-67CE-42C1-91FA-0352AA64BAFB}"/>
              </a:ext>
            </a:extLst>
          </p:cNvPr>
          <p:cNvCxnSpPr/>
          <p:nvPr/>
        </p:nvCxnSpPr>
        <p:spPr>
          <a:xfrm>
            <a:off x="1547664" y="4581128"/>
            <a:ext cx="3888432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14CAC6C-774D-4817-8EFA-D64F40F5C7CA}"/>
              </a:ext>
            </a:extLst>
          </p:cNvPr>
          <p:cNvCxnSpPr/>
          <p:nvPr/>
        </p:nvCxnSpPr>
        <p:spPr>
          <a:xfrm flipV="1">
            <a:off x="5436096" y="2708920"/>
            <a:ext cx="0" cy="187220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54467ED0-12C8-4C02-B51C-8100CED157E6}"/>
              </a:ext>
            </a:extLst>
          </p:cNvPr>
          <p:cNvSpPr txBox="1"/>
          <p:nvPr/>
        </p:nvSpPr>
        <p:spPr>
          <a:xfrm>
            <a:off x="267174" y="4653136"/>
            <a:ext cx="27926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SAMURAI dipole magnet</a:t>
            </a:r>
            <a:endParaRPr lang="en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051250F-634A-4EED-8A55-4935FFFC7345}"/>
              </a:ext>
            </a:extLst>
          </p:cNvPr>
          <p:cNvCxnSpPr/>
          <p:nvPr/>
        </p:nvCxnSpPr>
        <p:spPr>
          <a:xfrm>
            <a:off x="2267744" y="3284984"/>
            <a:ext cx="0" cy="187220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19F34435-F26D-44F0-941C-5B356E022FA6}"/>
              </a:ext>
            </a:extLst>
          </p:cNvPr>
          <p:cNvCxnSpPr>
            <a:cxnSpLocks/>
          </p:cNvCxnSpPr>
          <p:nvPr/>
        </p:nvCxnSpPr>
        <p:spPr>
          <a:xfrm>
            <a:off x="6228184" y="3429000"/>
            <a:ext cx="0" cy="172819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F3E80174-D195-4B31-B9DB-E4458845D092}"/>
              </a:ext>
            </a:extLst>
          </p:cNvPr>
          <p:cNvCxnSpPr/>
          <p:nvPr/>
        </p:nvCxnSpPr>
        <p:spPr>
          <a:xfrm>
            <a:off x="2267744" y="5157192"/>
            <a:ext cx="396044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1A5B66E7-A420-4513-9403-EE9C7E293064}"/>
              </a:ext>
            </a:extLst>
          </p:cNvPr>
          <p:cNvSpPr txBox="1"/>
          <p:nvPr/>
        </p:nvSpPr>
        <p:spPr>
          <a:xfrm>
            <a:off x="843243" y="5147900"/>
            <a:ext cx="22885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Ion TOF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hodoscope</a:t>
            </a:r>
            <a:endParaRPr lang="en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36FBE5E3-E781-4D48-823F-6D6DBC626D96}"/>
              </a:ext>
            </a:extLst>
          </p:cNvPr>
          <p:cNvCxnSpPr>
            <a:cxnSpLocks/>
          </p:cNvCxnSpPr>
          <p:nvPr/>
        </p:nvCxnSpPr>
        <p:spPr>
          <a:xfrm flipV="1">
            <a:off x="4139953" y="2708920"/>
            <a:ext cx="773360" cy="72007"/>
          </a:xfrm>
          <a:prstGeom prst="straightConnector1">
            <a:avLst/>
          </a:prstGeom>
          <a:ln w="76200">
            <a:solidFill>
              <a:srgbClr val="FF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B35D2581-5C0E-48C3-B460-AE43DE53FC8E}"/>
              </a:ext>
            </a:extLst>
          </p:cNvPr>
          <p:cNvCxnSpPr>
            <a:cxnSpLocks/>
          </p:cNvCxnSpPr>
          <p:nvPr/>
        </p:nvCxnSpPr>
        <p:spPr>
          <a:xfrm flipV="1">
            <a:off x="179512" y="3068960"/>
            <a:ext cx="773359" cy="72009"/>
          </a:xfrm>
          <a:prstGeom prst="straightConnector1">
            <a:avLst/>
          </a:prstGeom>
          <a:ln w="76200">
            <a:solidFill>
              <a:srgbClr val="FF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3FF111E0-1D33-4C5B-A963-233A3D1302B9}"/>
              </a:ext>
            </a:extLst>
          </p:cNvPr>
          <p:cNvSpPr txBox="1"/>
          <p:nvPr/>
        </p:nvSpPr>
        <p:spPr>
          <a:xfrm>
            <a:off x="4060780" y="2852936"/>
            <a:ext cx="1210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Ion-beam</a:t>
            </a:r>
            <a:endParaRPr lang="en-NL" b="1" dirty="0">
              <a:solidFill>
                <a:srgbClr val="FF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961CEC9-E945-44DE-A197-3C28414E6B24}"/>
              </a:ext>
            </a:extLst>
          </p:cNvPr>
          <p:cNvSpPr txBox="1"/>
          <p:nvPr/>
        </p:nvSpPr>
        <p:spPr>
          <a:xfrm>
            <a:off x="-22964" y="3131676"/>
            <a:ext cx="1210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Ion-beam</a:t>
            </a:r>
            <a:endParaRPr lang="en-NL" b="1" dirty="0">
              <a:solidFill>
                <a:srgbClr val="FF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1EBD2F8C-7A3F-463C-8C13-AE851A9D1422}"/>
              </a:ext>
            </a:extLst>
          </p:cNvPr>
          <p:cNvCxnSpPr>
            <a:cxnSpLocks/>
          </p:cNvCxnSpPr>
          <p:nvPr/>
        </p:nvCxnSpPr>
        <p:spPr>
          <a:xfrm flipV="1">
            <a:off x="3419872" y="1988840"/>
            <a:ext cx="0" cy="108012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8649A9B0-2E70-4368-9606-8AABDC023416}"/>
              </a:ext>
            </a:extLst>
          </p:cNvPr>
          <p:cNvCxnSpPr/>
          <p:nvPr/>
        </p:nvCxnSpPr>
        <p:spPr>
          <a:xfrm>
            <a:off x="3419872" y="1988840"/>
            <a:ext cx="4536504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19A9871D-0E84-448E-8D5D-724E4F4339A1}"/>
              </a:ext>
            </a:extLst>
          </p:cNvPr>
          <p:cNvSpPr txBox="1"/>
          <p:nvPr/>
        </p:nvSpPr>
        <p:spPr>
          <a:xfrm>
            <a:off x="6948264" y="1547500"/>
            <a:ext cx="18959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NEBULA detector</a:t>
            </a:r>
            <a:endParaRPr lang="en-NL" dirty="0"/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E60AAF78-3E19-4823-B768-81B8A7E36492}"/>
              </a:ext>
            </a:extLst>
          </p:cNvPr>
          <p:cNvCxnSpPr/>
          <p:nvPr/>
        </p:nvCxnSpPr>
        <p:spPr>
          <a:xfrm>
            <a:off x="267174" y="4437112"/>
            <a:ext cx="0" cy="1296144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0D28E3A8-3A91-4F91-8FDA-01E2E939AB09}"/>
              </a:ext>
            </a:extLst>
          </p:cNvPr>
          <p:cNvSpPr txBox="1"/>
          <p:nvPr/>
        </p:nvSpPr>
        <p:spPr>
          <a:xfrm>
            <a:off x="123163" y="5723964"/>
            <a:ext cx="53129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SAMURAI setup: </a:t>
            </a:r>
            <a:r>
              <a:rPr lang="nl-NL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T. </a:t>
            </a:r>
            <a:r>
              <a:rPr lang="nl-NL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Kobayashi</a:t>
            </a:r>
            <a:r>
              <a:rPr lang="nl-NL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nl-NL" i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 al.</a:t>
            </a:r>
            <a:r>
              <a:rPr lang="nl-NL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NIMB 317, 294 (2013)</a:t>
            </a:r>
            <a:endParaRPr lang="en-NL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21909145-35F3-4F37-9AA4-19D798DAED59}"/>
              </a:ext>
            </a:extLst>
          </p:cNvPr>
          <p:cNvSpPr txBox="1"/>
          <p:nvPr/>
        </p:nvSpPr>
        <p:spPr>
          <a:xfrm>
            <a:off x="6392912" y="3651186"/>
            <a:ext cx="275108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NeuLAND</a:t>
            </a:r>
            <a:r>
              <a:rPr lang="en-US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demonstrator</a:t>
            </a:r>
          </a:p>
          <a:p>
            <a:r>
              <a:rPr lang="en-US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(8x50 bars, 4 double planes): K. </a:t>
            </a:r>
            <a:r>
              <a:rPr lang="en-US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Boretzky</a:t>
            </a:r>
            <a:r>
              <a:rPr lang="en-US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 al., MU-NUSTAR-NR-12, </a:t>
            </a:r>
          </a:p>
          <a:p>
            <a:r>
              <a:rPr lang="en-US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GSI report 2014</a:t>
            </a:r>
            <a:endParaRPr lang="en-NL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A583EC41-0E01-4AF6-9E00-4573D5F50327}"/>
              </a:ext>
            </a:extLst>
          </p:cNvPr>
          <p:cNvCxnSpPr/>
          <p:nvPr/>
        </p:nvCxnSpPr>
        <p:spPr>
          <a:xfrm>
            <a:off x="7436665" y="3068960"/>
            <a:ext cx="0" cy="576064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CE1F99C0-548B-4347-ACEF-8F35E5876B16}"/>
              </a:ext>
            </a:extLst>
          </p:cNvPr>
          <p:cNvCxnSpPr>
            <a:cxnSpLocks/>
          </p:cNvCxnSpPr>
          <p:nvPr/>
        </p:nvCxnSpPr>
        <p:spPr>
          <a:xfrm flipH="1">
            <a:off x="4235295" y="3741778"/>
            <a:ext cx="12669" cy="1703446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38256598-8DFE-4666-AED7-D0354A38ACE2}"/>
              </a:ext>
            </a:extLst>
          </p:cNvPr>
          <p:cNvSpPr txBox="1"/>
          <p:nvPr/>
        </p:nvSpPr>
        <p:spPr>
          <a:xfrm>
            <a:off x="4155614" y="5445224"/>
            <a:ext cx="53129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Simulation done by: J. Mayer, Ph.D. thesis, </a:t>
            </a:r>
            <a:r>
              <a:rPr lang="nl-NL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Universität</a:t>
            </a:r>
            <a:r>
              <a:rPr lang="nl-NL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zu</a:t>
            </a:r>
            <a:r>
              <a:rPr lang="nl-NL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Köln (2018)</a:t>
            </a:r>
            <a:endParaRPr lang="en-NL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A3E2D5DA-203E-4DB6-9B04-E2928CE88D4C}"/>
              </a:ext>
            </a:extLst>
          </p:cNvPr>
          <p:cNvSpPr txBox="1"/>
          <p:nvPr/>
        </p:nvSpPr>
        <p:spPr>
          <a:xfrm>
            <a:off x="3275856" y="6237312"/>
            <a:ext cx="5724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 Benchmark single-neutron detection efficiency</a:t>
            </a:r>
            <a:endParaRPr lang="en-NL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1992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4" grpId="0"/>
      <p:bldP spid="27" grpId="0"/>
      <p:bldP spid="31" grpId="0"/>
      <p:bldP spid="35" grpId="0"/>
      <p:bldP spid="40" grpId="0"/>
      <p:bldP spid="41" grpId="0"/>
      <p:bldP spid="47" grpId="0"/>
      <p:bldP spid="4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88913"/>
            <a:ext cx="4662488" cy="62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1"/>
          <p:cNvSpPr txBox="1"/>
          <p:nvPr/>
        </p:nvSpPr>
        <p:spPr>
          <a:xfrm>
            <a:off x="8460432" y="980728"/>
            <a:ext cx="5756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2/19</a:t>
            </a:r>
            <a:endParaRPr lang="nl-NL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981075"/>
            <a:ext cx="9144000" cy="215900"/>
          </a:xfrm>
          <a:prstGeom prst="rect">
            <a:avLst/>
          </a:pr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30"/>
          <p:cNvSpPr txBox="1"/>
          <p:nvPr/>
        </p:nvSpPr>
        <p:spPr>
          <a:xfrm>
            <a:off x="179512" y="1340768"/>
            <a:ext cx="7776864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3200" b="1" dirty="0">
                <a:latin typeface="Arial" panose="020B0604020202020204" pitchFamily="34" charset="0"/>
                <a:cs typeface="Arial" panose="020B0604020202020204" pitchFamily="34" charset="0"/>
              </a:rPr>
              <a:t>Benchmarking of </a:t>
            </a:r>
            <a:r>
              <a:rPr lang="nl-NL" sz="3200" b="1" dirty="0" err="1">
                <a:latin typeface="Arial" panose="020B0604020202020204" pitchFamily="34" charset="0"/>
                <a:cs typeface="Arial" panose="020B0604020202020204" pitchFamily="34" charset="0"/>
              </a:rPr>
              <a:t>Physics</a:t>
            </a:r>
            <a:r>
              <a:rPr lang="nl-NL" sz="3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3200" b="1" dirty="0" err="1">
                <a:latin typeface="Arial" panose="020B0604020202020204" pitchFamily="34" charset="0"/>
                <a:cs typeface="Arial" panose="020B0604020202020204" pitchFamily="34" charset="0"/>
              </a:rPr>
              <a:t>Lists</a:t>
            </a:r>
            <a:endParaRPr lang="nl-NL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2" name="TextBox 1"/>
          <p:cNvSpPr txBox="1"/>
          <p:nvPr/>
        </p:nvSpPr>
        <p:spPr>
          <a:xfrm>
            <a:off x="8460432" y="980728"/>
            <a:ext cx="5756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8/16</a:t>
            </a:r>
            <a:endParaRPr lang="nl-NL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CA026F6-C5FE-44F0-B1EE-320B9B8A4E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536" y="2127151"/>
            <a:ext cx="5269614" cy="164179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D2DC63F-23AF-4CE6-804A-DA62070FA595}"/>
              </a:ext>
            </a:extLst>
          </p:cNvPr>
          <p:cNvSpPr txBox="1"/>
          <p:nvPr/>
        </p:nvSpPr>
        <p:spPr>
          <a:xfrm>
            <a:off x="480574" y="3717032"/>
            <a:ext cx="5387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Energy deposition threshold in full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NeuLAND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[MeV]</a:t>
            </a:r>
            <a:endParaRPr lang="en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F29B53C-CAA6-465F-97AA-A0DDDC0D79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2506" y="4149080"/>
            <a:ext cx="5269614" cy="167171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539F1D-FDF5-4CA9-8FE7-79A5F29FDEEA}"/>
              </a:ext>
            </a:extLst>
          </p:cNvPr>
          <p:cNvSpPr txBox="1"/>
          <p:nvPr/>
        </p:nvSpPr>
        <p:spPr>
          <a:xfrm rot="16200000">
            <a:off x="-2461288" y="3028399"/>
            <a:ext cx="5387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Single-neutron detection efficiency [%]</a:t>
            </a:r>
            <a:endParaRPr lang="en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D01968A-DCB8-4607-8939-1D6FF1626C89}"/>
              </a:ext>
            </a:extLst>
          </p:cNvPr>
          <p:cNvSpPr txBox="1"/>
          <p:nvPr/>
        </p:nvSpPr>
        <p:spPr>
          <a:xfrm>
            <a:off x="5868144" y="1925543"/>
            <a:ext cx="31679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BERT: </a:t>
            </a:r>
            <a:r>
              <a:rPr lang="en-US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Bertini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cascade model &amp; quark-gluon string model with low E neutron physics</a:t>
            </a:r>
            <a:endParaRPr lang="en-NL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DD69BAD-7B06-4DCF-B8A9-7809CB56CB58}"/>
              </a:ext>
            </a:extLst>
          </p:cNvPr>
          <p:cNvSpPr txBox="1"/>
          <p:nvPr/>
        </p:nvSpPr>
        <p:spPr>
          <a:xfrm>
            <a:off x="5868144" y="2924944"/>
            <a:ext cx="31679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BIC: same, but uses Binary Cascade model </a:t>
            </a:r>
            <a:endParaRPr lang="en-NL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D9418C6-822D-4798-976E-CE55C8ED03CB}"/>
              </a:ext>
            </a:extLst>
          </p:cNvPr>
          <p:cNvSpPr txBox="1"/>
          <p:nvPr/>
        </p:nvSpPr>
        <p:spPr>
          <a:xfrm>
            <a:off x="5868144" y="3646765"/>
            <a:ext cx="31679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INCL++: same, but uses </a:t>
            </a:r>
            <a:r>
              <a:rPr lang="nl-NL" dirty="0" err="1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Liege</a:t>
            </a:r>
            <a:r>
              <a:rPr lang="nl-NL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dirty="0" err="1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Intranuclear</a:t>
            </a:r>
            <a:r>
              <a:rPr lang="nl-NL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Cascade model &amp; N-</a:t>
            </a:r>
            <a:r>
              <a:rPr lang="nl-NL" dirty="0" err="1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reactions</a:t>
            </a:r>
            <a:r>
              <a:rPr lang="nl-NL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A≤18</a:t>
            </a:r>
            <a:endParaRPr lang="en-NL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58BBE03-6D2F-4840-A0B7-24E7C08632A7}"/>
              </a:ext>
            </a:extLst>
          </p:cNvPr>
          <p:cNvSpPr txBox="1"/>
          <p:nvPr/>
        </p:nvSpPr>
        <p:spPr>
          <a:xfrm>
            <a:off x="5868144" y="4725144"/>
            <a:ext cx="316790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Our observation:</a:t>
            </a:r>
          </a:p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Exp ≈ ½ (BERT+INCL++)</a:t>
            </a:r>
          </a:p>
          <a:p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What causes the diff. between phys. lists?</a:t>
            </a:r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Consequences for DNN?</a:t>
            </a:r>
            <a:endParaRPr lang="en-NL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7913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  <p:bldP spid="13" grpId="0"/>
      <p:bldP spid="36" grpId="0"/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56E5CDF5-26A1-4655-899F-D339C42B2A39}"/>
              </a:ext>
            </a:extLst>
          </p:cNvPr>
          <p:cNvSpPr/>
          <p:nvPr/>
        </p:nvSpPr>
        <p:spPr>
          <a:xfrm>
            <a:off x="107504" y="4184607"/>
            <a:ext cx="5522582" cy="82856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B93B18E-CE21-4381-B9D1-EC878DF8E83E}"/>
              </a:ext>
            </a:extLst>
          </p:cNvPr>
          <p:cNvSpPr/>
          <p:nvPr/>
        </p:nvSpPr>
        <p:spPr>
          <a:xfrm>
            <a:off x="107504" y="2420888"/>
            <a:ext cx="5522582" cy="82856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88913"/>
            <a:ext cx="4662488" cy="62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1"/>
          <p:cNvSpPr txBox="1"/>
          <p:nvPr/>
        </p:nvSpPr>
        <p:spPr>
          <a:xfrm>
            <a:off x="8460432" y="980728"/>
            <a:ext cx="5756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2/19</a:t>
            </a:r>
            <a:endParaRPr lang="nl-NL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981075"/>
            <a:ext cx="9144000" cy="215900"/>
          </a:xfrm>
          <a:prstGeom prst="rect">
            <a:avLst/>
          </a:pr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30"/>
          <p:cNvSpPr txBox="1"/>
          <p:nvPr/>
        </p:nvSpPr>
        <p:spPr>
          <a:xfrm>
            <a:off x="179512" y="1340768"/>
            <a:ext cx="7776864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3200" b="1" dirty="0">
                <a:latin typeface="Arial" panose="020B0604020202020204" pitchFamily="34" charset="0"/>
                <a:cs typeface="Arial" panose="020B0604020202020204" pitchFamily="34" charset="0"/>
              </a:rPr>
              <a:t>Shower </a:t>
            </a:r>
            <a:r>
              <a:rPr lang="nl-NL" sz="3200" b="1" dirty="0" err="1">
                <a:latin typeface="Arial" panose="020B0604020202020204" pitchFamily="34" charset="0"/>
                <a:cs typeface="Arial" panose="020B0604020202020204" pitchFamily="34" charset="0"/>
              </a:rPr>
              <a:t>developement</a:t>
            </a:r>
            <a:r>
              <a:rPr lang="nl-NL" sz="3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12" name="TextBox 1"/>
          <p:cNvSpPr txBox="1"/>
          <p:nvPr/>
        </p:nvSpPr>
        <p:spPr>
          <a:xfrm>
            <a:off x="8460432" y="980728"/>
            <a:ext cx="5756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9/16</a:t>
            </a:r>
            <a:endParaRPr lang="nl-NL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14FC0BF-2EC0-4E41-926D-DAAA2DF6E910}"/>
              </a:ext>
            </a:extLst>
          </p:cNvPr>
          <p:cNvSpPr txBox="1"/>
          <p:nvPr/>
        </p:nvSpPr>
        <p:spPr>
          <a:xfrm>
            <a:off x="250825" y="1916832"/>
            <a:ext cx="8209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 Study in the simplest configuration</a:t>
            </a:r>
            <a:endParaRPr lang="en-NL" dirty="0">
              <a:solidFill>
                <a:srgbClr val="FF0000"/>
              </a:solidFill>
            </a:endParaRPr>
          </a:p>
        </p:txBody>
      </p:sp>
      <p:pic>
        <p:nvPicPr>
          <p:cNvPr id="8" name="Image2">
            <a:extLst>
              <a:ext uri="{FF2B5EF4-FFF2-40B4-BE49-F238E27FC236}">
                <a16:creationId xmlns:a16="http://schemas.microsoft.com/office/drawing/2014/main" id="{DE39A8B4-61B4-4240-8E77-A3749FD31E3A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07504" y="2636912"/>
            <a:ext cx="5522582" cy="2088232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21D71D7F-94C0-4750-8E31-9F22A2B17474}"/>
              </a:ext>
            </a:extLst>
          </p:cNvPr>
          <p:cNvSpPr/>
          <p:nvPr/>
        </p:nvSpPr>
        <p:spPr>
          <a:xfrm>
            <a:off x="192020" y="2636912"/>
            <a:ext cx="2037752" cy="82856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387F9399-7605-4792-B22E-FF45E61B0A9A}"/>
              </a:ext>
            </a:extLst>
          </p:cNvPr>
          <p:cNvCxnSpPr>
            <a:cxnSpLocks/>
          </p:cNvCxnSpPr>
          <p:nvPr/>
        </p:nvCxnSpPr>
        <p:spPr>
          <a:xfrm flipH="1" flipV="1">
            <a:off x="3197117" y="2501607"/>
            <a:ext cx="150747" cy="85538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8FC774F-21A5-4BE2-9D99-9D3A800BD73C}"/>
              </a:ext>
            </a:extLst>
          </p:cNvPr>
          <p:cNvCxnSpPr>
            <a:cxnSpLocks/>
          </p:cNvCxnSpPr>
          <p:nvPr/>
        </p:nvCxnSpPr>
        <p:spPr>
          <a:xfrm flipH="1" flipV="1">
            <a:off x="2699792" y="2574197"/>
            <a:ext cx="648072" cy="782795"/>
          </a:xfrm>
          <a:prstGeom prst="straightConnector1">
            <a:avLst/>
          </a:prstGeom>
          <a:ln w="2857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D8294127-CE52-4059-AF90-86AA33B73808}"/>
              </a:ext>
            </a:extLst>
          </p:cNvPr>
          <p:cNvCxnSpPr/>
          <p:nvPr/>
        </p:nvCxnSpPr>
        <p:spPr>
          <a:xfrm flipH="1" flipV="1">
            <a:off x="2483768" y="3051196"/>
            <a:ext cx="864096" cy="305796"/>
          </a:xfrm>
          <a:prstGeom prst="straightConnector1">
            <a:avLst/>
          </a:prstGeom>
          <a:ln w="28575">
            <a:solidFill>
              <a:srgbClr val="00CC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80176A25-71AC-455E-B29C-9F9838FB19DF}"/>
              </a:ext>
            </a:extLst>
          </p:cNvPr>
          <p:cNvCxnSpPr/>
          <p:nvPr/>
        </p:nvCxnSpPr>
        <p:spPr>
          <a:xfrm flipH="1" flipV="1">
            <a:off x="2771800" y="2945269"/>
            <a:ext cx="576064" cy="411723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935670B6-9265-4204-B0B2-DF7462941A63}"/>
              </a:ext>
            </a:extLst>
          </p:cNvPr>
          <p:cNvSpPr txBox="1"/>
          <p:nvPr/>
        </p:nvSpPr>
        <p:spPr>
          <a:xfrm>
            <a:off x="4139952" y="3465481"/>
            <a:ext cx="1152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A4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250 MeV neutrons</a:t>
            </a:r>
            <a:endParaRPr lang="en-NL" dirty="0">
              <a:solidFill>
                <a:srgbClr val="00A44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596415F-A072-4428-B8FF-42064E4BC170}"/>
              </a:ext>
            </a:extLst>
          </p:cNvPr>
          <p:cNvSpPr txBox="1"/>
          <p:nvPr/>
        </p:nvSpPr>
        <p:spPr>
          <a:xfrm>
            <a:off x="1475656" y="3934797"/>
            <a:ext cx="26642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D0E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One single </a:t>
            </a:r>
            <a:r>
              <a:rPr lang="en-US" dirty="0" err="1">
                <a:solidFill>
                  <a:srgbClr val="00D0E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NeuLAND</a:t>
            </a:r>
            <a:r>
              <a:rPr lang="en-US" dirty="0">
                <a:solidFill>
                  <a:srgbClr val="00D0E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scintillator: 5x5x250 cm</a:t>
            </a:r>
          </a:p>
          <a:p>
            <a:r>
              <a:rPr lang="en-US" dirty="0">
                <a:solidFill>
                  <a:srgbClr val="00D0E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CH2 material &amp; Al-foil</a:t>
            </a:r>
            <a:endParaRPr lang="en-NL" dirty="0">
              <a:solidFill>
                <a:srgbClr val="00D0E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6E4A180-C38C-47EE-AE68-08D2D705F743}"/>
              </a:ext>
            </a:extLst>
          </p:cNvPr>
          <p:cNvSpPr txBox="1"/>
          <p:nvPr/>
        </p:nvSpPr>
        <p:spPr>
          <a:xfrm>
            <a:off x="611560" y="2420888"/>
            <a:ext cx="20377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Study PDG &amp; scat. angles of strictly sec. tracks</a:t>
            </a:r>
            <a:endParaRPr lang="en-NL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8" name="Table 27">
            <a:extLst>
              <a:ext uri="{FF2B5EF4-FFF2-40B4-BE49-F238E27FC236}">
                <a16:creationId xmlns:a16="http://schemas.microsoft.com/office/drawing/2014/main" id="{7C321116-E9FF-4A53-BDAC-7F84DB67FF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3847401"/>
              </p:ext>
            </p:extLst>
          </p:nvPr>
        </p:nvGraphicFramePr>
        <p:xfrm>
          <a:off x="5714602" y="1340768"/>
          <a:ext cx="3429398" cy="48514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054348">
                  <a:extLst>
                    <a:ext uri="{9D8B030D-6E8A-4147-A177-3AD203B41FA5}">
                      <a16:colId xmlns:a16="http://schemas.microsoft.com/office/drawing/2014/main" val="1257064311"/>
                    </a:ext>
                  </a:extLst>
                </a:gridCol>
                <a:gridCol w="1375050">
                  <a:extLst>
                    <a:ext uri="{9D8B030D-6E8A-4147-A177-3AD203B41FA5}">
                      <a16:colId xmlns:a16="http://schemas.microsoft.com/office/drawing/2014/main" val="417419487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Phys. List</a:t>
                      </a:r>
                      <a:endParaRPr lang="en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Interactions:</a:t>
                      </a:r>
                      <a:endParaRPr lang="en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5348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QGSP_INCLXX_HP</a:t>
                      </a:r>
                      <a:endParaRPr lang="en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MC: 7.15%</a:t>
                      </a:r>
                    </a:p>
                    <a:p>
                      <a:r>
                        <a:rPr lang="en-US" dirty="0"/>
                        <a:t>Det: 4.75%</a:t>
                      </a:r>
                      <a:endParaRPr lang="en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61321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QGSP_INCLXX</a:t>
                      </a:r>
                      <a:endParaRPr lang="en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MC: 7.22%</a:t>
                      </a:r>
                    </a:p>
                    <a:p>
                      <a:r>
                        <a:rPr lang="en-US" dirty="0"/>
                        <a:t>Det: 4.81%</a:t>
                      </a:r>
                      <a:endParaRPr lang="en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06775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FTFP_INCLXX_HP</a:t>
                      </a:r>
                      <a:endParaRPr lang="en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MC: 7.20%</a:t>
                      </a:r>
                    </a:p>
                    <a:p>
                      <a:r>
                        <a:rPr lang="en-US" dirty="0"/>
                        <a:t>Det: 4.79%</a:t>
                      </a:r>
                      <a:endParaRPr lang="en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70987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QGSP_BERT_HP</a:t>
                      </a:r>
                      <a:endParaRPr lang="en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MC: 7.21%</a:t>
                      </a:r>
                    </a:p>
                    <a:p>
                      <a:r>
                        <a:rPr lang="en-US" dirty="0"/>
                        <a:t>Det: 3.88%</a:t>
                      </a:r>
                      <a:endParaRPr lang="en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06502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QGSP_BIC_HP</a:t>
                      </a:r>
                      <a:endParaRPr lang="en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MC: 7.21%</a:t>
                      </a:r>
                    </a:p>
                    <a:p>
                      <a:r>
                        <a:rPr lang="en-US" dirty="0"/>
                        <a:t>Det: 4.48%</a:t>
                      </a:r>
                      <a:endParaRPr lang="en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94153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QBBC</a:t>
                      </a:r>
                      <a:endParaRPr lang="en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MC: 7.15%</a:t>
                      </a:r>
                    </a:p>
                    <a:p>
                      <a:r>
                        <a:rPr lang="en-US" dirty="0"/>
                        <a:t>Det: 4.45%</a:t>
                      </a:r>
                      <a:endParaRPr lang="en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8489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ShieldingM</a:t>
                      </a:r>
                      <a:endParaRPr lang="en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MC: 7.17%</a:t>
                      </a:r>
                    </a:p>
                    <a:p>
                      <a:r>
                        <a:rPr lang="en-US" dirty="0"/>
                        <a:t>Det: 3.89%</a:t>
                      </a:r>
                      <a:endParaRPr lang="en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239467"/>
                  </a:ext>
                </a:extLst>
              </a:tr>
            </a:tbl>
          </a:graphicData>
        </a:graphic>
      </p:graphicFrame>
      <p:sp>
        <p:nvSpPr>
          <p:cNvPr id="29" name="TextBox 28">
            <a:extLst>
              <a:ext uri="{FF2B5EF4-FFF2-40B4-BE49-F238E27FC236}">
                <a16:creationId xmlns:a16="http://schemas.microsoft.com/office/drawing/2014/main" id="{39F81553-F641-4F11-91EC-69B1145DDFA5}"/>
              </a:ext>
            </a:extLst>
          </p:cNvPr>
          <p:cNvSpPr txBox="1"/>
          <p:nvPr/>
        </p:nvSpPr>
        <p:spPr>
          <a:xfrm>
            <a:off x="107504" y="5157192"/>
            <a:ext cx="552258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events simulated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 ≈0.1% stat. inaccuracy.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MC: #events where sec. tracks were created.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Det: #events where both PMTs fired.</a:t>
            </a:r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Interaction rate is ≈ same.</a:t>
            </a:r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Diff. in detection rate due to what?</a:t>
            </a:r>
          </a:p>
          <a:p>
            <a:endParaRPr lang="en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1793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2" grpId="0" animBg="1"/>
      <p:bldP spid="3" grpId="0"/>
      <p:bldP spid="2" grpId="0" animBg="1"/>
      <p:bldP spid="21" grpId="0"/>
      <p:bldP spid="24" grpId="0"/>
      <p:bldP spid="23" grpId="0"/>
      <p:bldP spid="2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280499B4-8327-4E2D-AA63-704AFCCBBE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38177" y="2123564"/>
            <a:ext cx="1676259" cy="2007785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D137EC3A-1A06-434B-8128-1FCA5E6A45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1780" y="2123564"/>
            <a:ext cx="1627932" cy="204820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7EEB257-D35B-4D9C-B062-DE2B08D490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78722" y="2145788"/>
            <a:ext cx="1661230" cy="199769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299839D-0CAD-404F-A2E3-32E50915140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3528" y="4630704"/>
            <a:ext cx="1661231" cy="200659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0721DC6-237F-4B9F-9268-325ABA09B68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68233" y="4615952"/>
            <a:ext cx="1671719" cy="202135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11D5349-443A-4211-B89D-9E450A32C4F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44008" y="4570650"/>
            <a:ext cx="1695295" cy="208268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169626F-7F61-4BF4-9D27-ADB00916EBF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830446" y="3560124"/>
            <a:ext cx="1846010" cy="2029116"/>
          </a:xfrm>
          <a:prstGeom prst="rect">
            <a:avLst/>
          </a:prstGeom>
        </p:spPr>
      </p:pic>
      <p:sp>
        <p:nvSpPr>
          <p:cNvPr id="29" name="Rectangle 28">
            <a:extLst>
              <a:ext uri="{FF2B5EF4-FFF2-40B4-BE49-F238E27FC236}">
                <a16:creationId xmlns:a16="http://schemas.microsoft.com/office/drawing/2014/main" id="{4FF56CB9-5953-4E1D-96F1-A03B0C320E08}"/>
              </a:ext>
            </a:extLst>
          </p:cNvPr>
          <p:cNvSpPr/>
          <p:nvPr/>
        </p:nvSpPr>
        <p:spPr>
          <a:xfrm>
            <a:off x="251520" y="4242271"/>
            <a:ext cx="2880320" cy="5548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88913"/>
            <a:ext cx="4662488" cy="62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1"/>
          <p:cNvSpPr txBox="1"/>
          <p:nvPr/>
        </p:nvSpPr>
        <p:spPr>
          <a:xfrm>
            <a:off x="8460432" y="980728"/>
            <a:ext cx="5756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2/19</a:t>
            </a:r>
            <a:endParaRPr lang="nl-NL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981075"/>
            <a:ext cx="9144000" cy="215900"/>
          </a:xfrm>
          <a:prstGeom prst="rect">
            <a:avLst/>
          </a:pr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2" name="TextBox 1"/>
          <p:cNvSpPr txBox="1"/>
          <p:nvPr/>
        </p:nvSpPr>
        <p:spPr>
          <a:xfrm>
            <a:off x="8460432" y="980728"/>
            <a:ext cx="5756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10/16</a:t>
            </a:r>
            <a:endParaRPr lang="nl-NL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D2B87DA-40D1-41EB-8A78-17AF242775A9}"/>
              </a:ext>
            </a:extLst>
          </p:cNvPr>
          <p:cNvSpPr/>
          <p:nvPr/>
        </p:nvSpPr>
        <p:spPr>
          <a:xfrm>
            <a:off x="275587" y="1781526"/>
            <a:ext cx="2880320" cy="5548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9D25558-44F4-4766-8EA5-C3E38FD9790A}"/>
              </a:ext>
            </a:extLst>
          </p:cNvPr>
          <p:cNvSpPr/>
          <p:nvPr/>
        </p:nvSpPr>
        <p:spPr>
          <a:xfrm>
            <a:off x="2843808" y="1772816"/>
            <a:ext cx="2880320" cy="5548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9134F68-8D6B-4807-9B3D-942AF49429BD}"/>
              </a:ext>
            </a:extLst>
          </p:cNvPr>
          <p:cNvSpPr/>
          <p:nvPr/>
        </p:nvSpPr>
        <p:spPr>
          <a:xfrm>
            <a:off x="5220072" y="1772816"/>
            <a:ext cx="2880320" cy="5548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75DA74E-9950-4E6C-BE64-BBB1BCFD0B97}"/>
              </a:ext>
            </a:extLst>
          </p:cNvPr>
          <p:cNvSpPr/>
          <p:nvPr/>
        </p:nvSpPr>
        <p:spPr>
          <a:xfrm>
            <a:off x="7056253" y="2204864"/>
            <a:ext cx="684099" cy="5548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B2044C7-07EE-4081-850A-4E50D4BC5CFE}"/>
              </a:ext>
            </a:extLst>
          </p:cNvPr>
          <p:cNvSpPr txBox="1"/>
          <p:nvPr/>
        </p:nvSpPr>
        <p:spPr>
          <a:xfrm>
            <a:off x="179512" y="4365104"/>
            <a:ext cx="22415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QSGP_BERT_HP</a:t>
            </a:r>
            <a:endParaRPr lang="en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A6E96F7-E221-4116-B99B-6DFE10572123}"/>
              </a:ext>
            </a:extLst>
          </p:cNvPr>
          <p:cNvSpPr/>
          <p:nvPr/>
        </p:nvSpPr>
        <p:spPr>
          <a:xfrm>
            <a:off x="2483768" y="4192028"/>
            <a:ext cx="2880320" cy="5548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B8162C7-638C-45D7-8C51-6F75ED956FA0}"/>
              </a:ext>
            </a:extLst>
          </p:cNvPr>
          <p:cNvSpPr txBox="1"/>
          <p:nvPr/>
        </p:nvSpPr>
        <p:spPr>
          <a:xfrm>
            <a:off x="2555776" y="4365104"/>
            <a:ext cx="22415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QSGP_BIC_HP</a:t>
            </a:r>
            <a:endParaRPr lang="en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B771938-6B8C-459E-BD65-C63F2112A9B3}"/>
              </a:ext>
            </a:extLst>
          </p:cNvPr>
          <p:cNvSpPr txBox="1"/>
          <p:nvPr/>
        </p:nvSpPr>
        <p:spPr>
          <a:xfrm>
            <a:off x="4716016" y="4365104"/>
            <a:ext cx="22415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QBBC</a:t>
            </a:r>
            <a:endParaRPr lang="en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366C8B39-45FF-4E7E-9D61-2834275FE4A6}"/>
              </a:ext>
            </a:extLst>
          </p:cNvPr>
          <p:cNvSpPr/>
          <p:nvPr/>
        </p:nvSpPr>
        <p:spPr>
          <a:xfrm>
            <a:off x="2483768" y="1772816"/>
            <a:ext cx="2880320" cy="5548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E3A070B-0BC6-4811-9824-B2FC79B38D3C}"/>
              </a:ext>
            </a:extLst>
          </p:cNvPr>
          <p:cNvSpPr txBox="1"/>
          <p:nvPr/>
        </p:nvSpPr>
        <p:spPr>
          <a:xfrm>
            <a:off x="2411760" y="1916832"/>
            <a:ext cx="22415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QSGP_INCLXX</a:t>
            </a:r>
            <a:endParaRPr lang="en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30"/>
          <p:cNvSpPr txBox="1"/>
          <p:nvPr/>
        </p:nvSpPr>
        <p:spPr>
          <a:xfrm>
            <a:off x="179512" y="1340768"/>
            <a:ext cx="7776864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3200" b="1" dirty="0">
                <a:latin typeface="Arial" panose="020B0604020202020204" pitchFamily="34" charset="0"/>
                <a:cs typeface="Arial" panose="020B0604020202020204" pitchFamily="34" charset="0"/>
              </a:rPr>
              <a:t>Energy </a:t>
            </a:r>
            <a:r>
              <a:rPr lang="nl-NL" sz="3200" b="1" dirty="0" err="1">
                <a:latin typeface="Arial" panose="020B0604020202020204" pitchFamily="34" charset="0"/>
                <a:cs typeface="Arial" panose="020B0604020202020204" pitchFamily="34" charset="0"/>
              </a:rPr>
              <a:t>deposition</a:t>
            </a:r>
            <a:endParaRPr lang="nl-NL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7319F929-D688-4AB2-8431-B04713D13202}"/>
              </a:ext>
            </a:extLst>
          </p:cNvPr>
          <p:cNvSpPr/>
          <p:nvPr/>
        </p:nvSpPr>
        <p:spPr>
          <a:xfrm>
            <a:off x="4716016" y="1721991"/>
            <a:ext cx="2880320" cy="5548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6CC45B9-BD5A-4D09-84AA-D369B80C1350}"/>
              </a:ext>
            </a:extLst>
          </p:cNvPr>
          <p:cNvSpPr txBox="1"/>
          <p:nvPr/>
        </p:nvSpPr>
        <p:spPr>
          <a:xfrm>
            <a:off x="4499992" y="1916832"/>
            <a:ext cx="22415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FTFP_INCLXX_HP</a:t>
            </a:r>
            <a:endParaRPr lang="en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9EF18A39-F76F-4AE0-BDDD-0879FAC79CC4}"/>
              </a:ext>
            </a:extLst>
          </p:cNvPr>
          <p:cNvSpPr/>
          <p:nvPr/>
        </p:nvSpPr>
        <p:spPr>
          <a:xfrm>
            <a:off x="6660232" y="2276872"/>
            <a:ext cx="684099" cy="5548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3788CFC-78EE-423B-8C93-8C5445FA044A}"/>
              </a:ext>
            </a:extLst>
          </p:cNvPr>
          <p:cNvSpPr txBox="1"/>
          <p:nvPr/>
        </p:nvSpPr>
        <p:spPr>
          <a:xfrm>
            <a:off x="179512" y="1925320"/>
            <a:ext cx="22415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QSGP_INCLXX_HP</a:t>
            </a:r>
            <a:endParaRPr lang="en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EF2988F9-0D48-4615-BA8A-0AC8E9909D21}"/>
              </a:ext>
            </a:extLst>
          </p:cNvPr>
          <p:cNvSpPr/>
          <p:nvPr/>
        </p:nvSpPr>
        <p:spPr>
          <a:xfrm>
            <a:off x="852207" y="6669360"/>
            <a:ext cx="1364112" cy="1886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601D14B4-D879-41CE-8EF3-57B4162A40EF}"/>
              </a:ext>
            </a:extLst>
          </p:cNvPr>
          <p:cNvSpPr/>
          <p:nvPr/>
        </p:nvSpPr>
        <p:spPr>
          <a:xfrm>
            <a:off x="3135880" y="6669360"/>
            <a:ext cx="1364112" cy="1886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21DCBCE5-BB4E-4D0B-BCE9-F6E7EBF6A906}"/>
              </a:ext>
            </a:extLst>
          </p:cNvPr>
          <p:cNvSpPr/>
          <p:nvPr/>
        </p:nvSpPr>
        <p:spPr>
          <a:xfrm>
            <a:off x="5368128" y="6669360"/>
            <a:ext cx="1589390" cy="1886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95677BD7-1E15-4D2E-86DB-37FE4DD37571}"/>
              </a:ext>
            </a:extLst>
          </p:cNvPr>
          <p:cNvSpPr txBox="1"/>
          <p:nvPr/>
        </p:nvSpPr>
        <p:spPr>
          <a:xfrm>
            <a:off x="7041168" y="1257727"/>
            <a:ext cx="1994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Protons</a:t>
            </a:r>
            <a:endParaRPr lang="en-NL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AF3637D6-57C2-4E79-8A67-6151FD1B8F88}"/>
              </a:ext>
            </a:extLst>
          </p:cNvPr>
          <p:cNvSpPr txBox="1"/>
          <p:nvPr/>
        </p:nvSpPr>
        <p:spPr>
          <a:xfrm>
            <a:off x="7041614" y="1547500"/>
            <a:ext cx="1994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C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Deuterons</a:t>
            </a:r>
            <a:endParaRPr lang="en-NL" dirty="0">
              <a:solidFill>
                <a:srgbClr val="00CC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00D14366-70F9-432B-BF99-147B10375ED4}"/>
              </a:ext>
            </a:extLst>
          </p:cNvPr>
          <p:cNvSpPr txBox="1"/>
          <p:nvPr/>
        </p:nvSpPr>
        <p:spPr>
          <a:xfrm>
            <a:off x="7041614" y="1835532"/>
            <a:ext cx="1994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Tritons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0B60B91B-F053-4F3D-BA8B-C061142AAE7F}"/>
              </a:ext>
            </a:extLst>
          </p:cNvPr>
          <p:cNvSpPr txBox="1"/>
          <p:nvPr/>
        </p:nvSpPr>
        <p:spPr>
          <a:xfrm>
            <a:off x="7041614" y="2123564"/>
            <a:ext cx="1994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Alphas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ED2EBD17-DAA3-467A-AD54-56EA49547060}"/>
              </a:ext>
            </a:extLst>
          </p:cNvPr>
          <p:cNvSpPr txBox="1"/>
          <p:nvPr/>
        </p:nvSpPr>
        <p:spPr>
          <a:xfrm>
            <a:off x="7041614" y="2411596"/>
            <a:ext cx="1994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Other</a:t>
            </a:r>
          </a:p>
        </p:txBody>
      </p: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B3F3214F-85A3-41B8-BC37-142293C6A462}"/>
              </a:ext>
            </a:extLst>
          </p:cNvPr>
          <p:cNvCxnSpPr>
            <a:cxnSpLocks/>
            <a:stCxn id="51" idx="1"/>
          </p:cNvCxnSpPr>
          <p:nvPr/>
        </p:nvCxnSpPr>
        <p:spPr>
          <a:xfrm flipH="1">
            <a:off x="5315186" y="1442393"/>
            <a:ext cx="1725982" cy="126652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3695C7A8-51A5-46B5-B25A-1EA1BBA0FE07}"/>
              </a:ext>
            </a:extLst>
          </p:cNvPr>
          <p:cNvCxnSpPr>
            <a:cxnSpLocks/>
          </p:cNvCxnSpPr>
          <p:nvPr/>
        </p:nvCxnSpPr>
        <p:spPr>
          <a:xfrm flipH="1">
            <a:off x="5508104" y="1756074"/>
            <a:ext cx="1512721" cy="1091306"/>
          </a:xfrm>
          <a:prstGeom prst="straightConnector1">
            <a:avLst/>
          </a:prstGeom>
          <a:ln w="38100">
            <a:solidFill>
              <a:srgbClr val="00CC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BF2DB12D-CC56-4603-9EB7-40E89A4DCBC1}"/>
              </a:ext>
            </a:extLst>
          </p:cNvPr>
          <p:cNvCxnSpPr>
            <a:cxnSpLocks/>
          </p:cNvCxnSpPr>
          <p:nvPr/>
        </p:nvCxnSpPr>
        <p:spPr>
          <a:xfrm flipH="1">
            <a:off x="5646289" y="2023450"/>
            <a:ext cx="1401311" cy="1045510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DBA6A644-F100-4711-A5EE-4DB13178BA07}"/>
              </a:ext>
            </a:extLst>
          </p:cNvPr>
          <p:cNvCxnSpPr>
            <a:cxnSpLocks/>
            <a:stCxn id="68" idx="1"/>
          </p:cNvCxnSpPr>
          <p:nvPr/>
        </p:nvCxnSpPr>
        <p:spPr>
          <a:xfrm flipH="1">
            <a:off x="5724128" y="2308230"/>
            <a:ext cx="1317486" cy="976754"/>
          </a:xfrm>
          <a:prstGeom prst="straightConnector1">
            <a:avLst/>
          </a:prstGeom>
          <a:ln w="38100">
            <a:solidFill>
              <a:srgbClr val="FF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F740F67E-CE72-4B22-A894-F25F432F32D8}"/>
              </a:ext>
            </a:extLst>
          </p:cNvPr>
          <p:cNvCxnSpPr>
            <a:cxnSpLocks/>
          </p:cNvCxnSpPr>
          <p:nvPr/>
        </p:nvCxnSpPr>
        <p:spPr>
          <a:xfrm flipH="1">
            <a:off x="5868144" y="2590106"/>
            <a:ext cx="1164815" cy="838894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>
            <a:extLst>
              <a:ext uri="{FF2B5EF4-FFF2-40B4-BE49-F238E27FC236}">
                <a16:creationId xmlns:a16="http://schemas.microsoft.com/office/drawing/2014/main" id="{45CB84D5-F206-400B-A96D-545CF275325A}"/>
              </a:ext>
            </a:extLst>
          </p:cNvPr>
          <p:cNvSpPr txBox="1"/>
          <p:nvPr/>
        </p:nvSpPr>
        <p:spPr>
          <a:xfrm>
            <a:off x="6607286" y="5877272"/>
            <a:ext cx="28612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Only INCL++ has significant (</a:t>
            </a:r>
            <a:r>
              <a:rPr lang="en-US" b="1" i="1" dirty="0" err="1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b="1" i="1" dirty="0" err="1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b="1" dirty="0" err="1">
                <a:latin typeface="Symbol" panose="05050102010706020507" pitchFamily="18" charset="2"/>
                <a:cs typeface="Arial" panose="020B0604020202020204" pitchFamily="34" charset="0"/>
              </a:rPr>
              <a:t>a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) contributions</a:t>
            </a:r>
            <a:endParaRPr lang="en-NL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8A91FFD1-B306-46C1-B1F5-89A797D5CC85}"/>
              </a:ext>
            </a:extLst>
          </p:cNvPr>
          <p:cNvSpPr/>
          <p:nvPr/>
        </p:nvSpPr>
        <p:spPr>
          <a:xfrm>
            <a:off x="3175274" y="4171766"/>
            <a:ext cx="1364112" cy="1886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F4B61F5E-FA5F-44F8-AFD9-9773C13A1A9D}"/>
              </a:ext>
            </a:extLst>
          </p:cNvPr>
          <p:cNvSpPr/>
          <p:nvPr/>
        </p:nvSpPr>
        <p:spPr>
          <a:xfrm>
            <a:off x="909923" y="4170869"/>
            <a:ext cx="1364112" cy="1886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60858345-2B88-4BBB-877D-09D8A12518AA}"/>
              </a:ext>
            </a:extLst>
          </p:cNvPr>
          <p:cNvSpPr txBox="1"/>
          <p:nvPr/>
        </p:nvSpPr>
        <p:spPr>
          <a:xfrm>
            <a:off x="251520" y="4088105"/>
            <a:ext cx="25202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Deposited Energy [MeV]</a:t>
            </a:r>
            <a:endParaRPr lang="en-NL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CEEEC88E-5AF6-48DE-A910-BA2C2DD7F6F8}"/>
              </a:ext>
            </a:extLst>
          </p:cNvPr>
          <p:cNvSpPr txBox="1"/>
          <p:nvPr/>
        </p:nvSpPr>
        <p:spPr>
          <a:xfrm>
            <a:off x="251520" y="6597352"/>
            <a:ext cx="25202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Deposited Energy [MeV]</a:t>
            </a:r>
            <a:endParaRPr lang="en-NL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536E9D70-EBA6-499B-BC92-85EDFFE1F311}"/>
              </a:ext>
            </a:extLst>
          </p:cNvPr>
          <p:cNvSpPr txBox="1"/>
          <p:nvPr/>
        </p:nvSpPr>
        <p:spPr>
          <a:xfrm>
            <a:off x="2411760" y="4088105"/>
            <a:ext cx="25202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Deposited Energy [MeV]</a:t>
            </a:r>
            <a:endParaRPr lang="en-NL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73B2DC43-DC6C-41BF-9D7B-CBE1101560FE}"/>
              </a:ext>
            </a:extLst>
          </p:cNvPr>
          <p:cNvSpPr txBox="1"/>
          <p:nvPr/>
        </p:nvSpPr>
        <p:spPr>
          <a:xfrm>
            <a:off x="2411760" y="6608385"/>
            <a:ext cx="25202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Deposited Energy [MeV]</a:t>
            </a:r>
            <a:endParaRPr lang="en-NL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4BFB1D15-A62B-45C9-AC92-65DE557D9A6E}"/>
              </a:ext>
            </a:extLst>
          </p:cNvPr>
          <p:cNvSpPr txBox="1"/>
          <p:nvPr/>
        </p:nvSpPr>
        <p:spPr>
          <a:xfrm>
            <a:off x="4572000" y="4077072"/>
            <a:ext cx="25202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Deposited Energy [MeV]</a:t>
            </a:r>
            <a:endParaRPr lang="en-NL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7D3ED672-24C8-4530-9CB6-E7AAFF8889A5}"/>
              </a:ext>
            </a:extLst>
          </p:cNvPr>
          <p:cNvSpPr txBox="1"/>
          <p:nvPr/>
        </p:nvSpPr>
        <p:spPr>
          <a:xfrm>
            <a:off x="4572000" y="6608385"/>
            <a:ext cx="25202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Deposited Energy [MeV]</a:t>
            </a:r>
            <a:endParaRPr lang="en-NL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6DB1FBFF-E6FA-474C-9A0F-E0C601B44682}"/>
              </a:ext>
            </a:extLst>
          </p:cNvPr>
          <p:cNvSpPr txBox="1"/>
          <p:nvPr/>
        </p:nvSpPr>
        <p:spPr>
          <a:xfrm>
            <a:off x="6804248" y="5528265"/>
            <a:ext cx="25202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Deposited Energy [MeV]</a:t>
            </a:r>
            <a:endParaRPr lang="en-NL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C0833383-7720-45D0-963A-00B2BD243F58}"/>
              </a:ext>
            </a:extLst>
          </p:cNvPr>
          <p:cNvSpPr/>
          <p:nvPr/>
        </p:nvSpPr>
        <p:spPr>
          <a:xfrm>
            <a:off x="6516216" y="3234159"/>
            <a:ext cx="2519834" cy="5548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D7AE1346-0518-427C-897D-4CC0063E8683}"/>
              </a:ext>
            </a:extLst>
          </p:cNvPr>
          <p:cNvSpPr txBox="1"/>
          <p:nvPr/>
        </p:nvSpPr>
        <p:spPr>
          <a:xfrm>
            <a:off x="6722986" y="3347700"/>
            <a:ext cx="22415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ShieldingM</a:t>
            </a:r>
            <a:endParaRPr lang="en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2352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11" grpId="0" animBg="1"/>
      <p:bldP spid="16" grpId="0" animBg="1"/>
      <p:bldP spid="23" grpId="0" animBg="1"/>
      <p:bldP spid="24" grpId="0" animBg="1"/>
      <p:bldP spid="30" grpId="0"/>
      <p:bldP spid="34" grpId="0" animBg="1"/>
      <p:bldP spid="36" grpId="0"/>
      <p:bldP spid="42" grpId="0"/>
      <p:bldP spid="45" grpId="0" animBg="1"/>
      <p:bldP spid="21" grpId="0"/>
      <p:bldP spid="47" grpId="0" animBg="1"/>
      <p:bldP spid="25" grpId="0"/>
      <p:bldP spid="48" grpId="0" animBg="1"/>
      <p:bldP spid="12" grpId="0"/>
      <p:bldP spid="49" grpId="0" animBg="1"/>
      <p:bldP spid="52" grpId="0" animBg="1"/>
      <p:bldP spid="54" grpId="0" animBg="1"/>
      <p:bldP spid="51" grpId="0"/>
      <p:bldP spid="66" grpId="0"/>
      <p:bldP spid="67" grpId="0"/>
      <p:bldP spid="68" grpId="0"/>
      <p:bldP spid="69" grpId="0"/>
      <p:bldP spid="81" grpId="0"/>
      <p:bldP spid="82" grpId="0"/>
      <p:bldP spid="86" grpId="0"/>
      <p:bldP spid="87" grpId="0"/>
      <p:bldP spid="88" grpId="0"/>
      <p:bldP spid="89" grpId="0"/>
      <p:bldP spid="90" grpId="0"/>
      <p:bldP spid="95" grpId="0"/>
      <p:bldP spid="6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88913"/>
            <a:ext cx="4662488" cy="62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1"/>
          <p:cNvSpPr txBox="1"/>
          <p:nvPr/>
        </p:nvSpPr>
        <p:spPr>
          <a:xfrm>
            <a:off x="8460432" y="980728"/>
            <a:ext cx="5756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2/19</a:t>
            </a:r>
            <a:endParaRPr lang="nl-NL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981075"/>
            <a:ext cx="9144000" cy="215900"/>
          </a:xfrm>
          <a:prstGeom prst="rect">
            <a:avLst/>
          </a:pr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30"/>
          <p:cNvSpPr txBox="1"/>
          <p:nvPr/>
        </p:nvSpPr>
        <p:spPr>
          <a:xfrm>
            <a:off x="179512" y="1340768"/>
            <a:ext cx="7776864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3200" b="1" dirty="0" err="1">
                <a:latin typeface="Arial" panose="020B0604020202020204" pitchFamily="34" charset="0"/>
                <a:cs typeface="Arial" panose="020B0604020202020204" pitchFamily="34" charset="0"/>
              </a:rPr>
              <a:t>Particle</a:t>
            </a:r>
            <a:r>
              <a:rPr lang="nl-NL" sz="3200" b="1" dirty="0">
                <a:latin typeface="Arial" panose="020B0604020202020204" pitchFamily="34" charset="0"/>
                <a:cs typeface="Arial" panose="020B0604020202020204" pitchFamily="34" charset="0"/>
              </a:rPr>
              <a:t> tracks</a:t>
            </a:r>
          </a:p>
        </p:txBody>
      </p:sp>
      <p:sp>
        <p:nvSpPr>
          <p:cNvPr id="112" name="TextBox 1"/>
          <p:cNvSpPr txBox="1"/>
          <p:nvPr/>
        </p:nvSpPr>
        <p:spPr>
          <a:xfrm>
            <a:off x="8460432" y="980728"/>
            <a:ext cx="5756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11/16</a:t>
            </a:r>
            <a:endParaRPr lang="nl-NL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102513D-595B-478A-9AAB-9F0A4EBB65AA}"/>
              </a:ext>
            </a:extLst>
          </p:cNvPr>
          <p:cNvSpPr txBox="1"/>
          <p:nvPr/>
        </p:nvSpPr>
        <p:spPr>
          <a:xfrm>
            <a:off x="5148064" y="5160674"/>
            <a:ext cx="37444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è"/>
            </a:pPr>
            <a:r>
              <a:rPr lang="en-NL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Behaviour is ≈ same for all physics lists</a:t>
            </a:r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en-NL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Height is slightly different due to number of protons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4BF065C-9DDE-411F-86CE-4ED5B68CFA38}"/>
              </a:ext>
            </a:extLst>
          </p:cNvPr>
          <p:cNvSpPr txBox="1"/>
          <p:nvPr/>
        </p:nvSpPr>
        <p:spPr>
          <a:xfrm>
            <a:off x="251520" y="5160674"/>
            <a:ext cx="37444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è"/>
            </a:pPr>
            <a:r>
              <a:rPr lang="en-NL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ShieldingM</a:t>
            </a:r>
            <a:r>
              <a:rPr lang="en-NL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&amp; BERT produce less protons than the others</a:t>
            </a:r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en-NL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Scattering behaviour is ≈ same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97974FA-F766-4C88-9F5C-88359E3E1A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822" y="2348076"/>
            <a:ext cx="4234194" cy="286312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FC53E1E-A455-42F4-98EC-ED700CC025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66402" y="2144529"/>
            <a:ext cx="2965238" cy="300602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5518D4B-1708-42F7-8DC1-EDADCBD85F26}"/>
              </a:ext>
            </a:extLst>
          </p:cNvPr>
          <p:cNvSpPr txBox="1"/>
          <p:nvPr/>
        </p:nvSpPr>
        <p:spPr>
          <a:xfrm>
            <a:off x="611560" y="6381328"/>
            <a:ext cx="8136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 Differences are: nr. of produced protons &amp; presence of (</a:t>
            </a:r>
            <a:r>
              <a:rPr lang="en-US" b="1" i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d</a:t>
            </a:r>
            <a:r>
              <a:rPr lang="en-US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,</a:t>
            </a:r>
            <a:r>
              <a:rPr lang="en-US" b="1" i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t</a:t>
            </a:r>
            <a:r>
              <a:rPr lang="en-US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,</a:t>
            </a:r>
            <a:r>
              <a:rPr lang="en-US" b="1" dirty="0" err="1">
                <a:solidFill>
                  <a:srgbClr val="FF0000"/>
                </a:solidFill>
                <a:latin typeface="Symbol" panose="05050102010706020507" pitchFamily="18" charset="2"/>
                <a:cs typeface="Arial" panose="020B0604020202020204" pitchFamily="34" charset="0"/>
                <a:sym typeface="Wingdings" panose="05000000000000000000" pitchFamily="2" charset="2"/>
              </a:rPr>
              <a:t>a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) tracks.</a:t>
            </a:r>
            <a:endParaRPr lang="en-NL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DD65BCC-A41B-4746-92B6-7E3240DF31C1}"/>
              </a:ext>
            </a:extLst>
          </p:cNvPr>
          <p:cNvSpPr txBox="1"/>
          <p:nvPr/>
        </p:nvSpPr>
        <p:spPr>
          <a:xfrm>
            <a:off x="179512" y="1916832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Protons</a:t>
            </a:r>
            <a:endParaRPr lang="en-NL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9228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88913"/>
            <a:ext cx="4662488" cy="62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1"/>
          <p:cNvSpPr txBox="1"/>
          <p:nvPr/>
        </p:nvSpPr>
        <p:spPr>
          <a:xfrm>
            <a:off x="8460432" y="980728"/>
            <a:ext cx="5756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2/19</a:t>
            </a:r>
            <a:endParaRPr lang="nl-NL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981075"/>
            <a:ext cx="9144000" cy="215900"/>
          </a:xfrm>
          <a:prstGeom prst="rect">
            <a:avLst/>
          </a:pr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30"/>
          <p:cNvSpPr txBox="1"/>
          <p:nvPr/>
        </p:nvSpPr>
        <p:spPr>
          <a:xfrm>
            <a:off x="179512" y="1340768"/>
            <a:ext cx="7776864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3200" b="1" dirty="0" err="1">
                <a:latin typeface="Arial" panose="020B0604020202020204" pitchFamily="34" charset="0"/>
                <a:cs typeface="Arial" panose="020B0604020202020204" pitchFamily="34" charset="0"/>
              </a:rPr>
              <a:t>Particle</a:t>
            </a:r>
            <a:r>
              <a:rPr lang="nl-NL" sz="3200" b="1" dirty="0">
                <a:latin typeface="Arial" panose="020B0604020202020204" pitchFamily="34" charset="0"/>
                <a:cs typeface="Arial" panose="020B0604020202020204" pitchFamily="34" charset="0"/>
              </a:rPr>
              <a:t> tracks</a:t>
            </a:r>
          </a:p>
        </p:txBody>
      </p:sp>
      <p:sp>
        <p:nvSpPr>
          <p:cNvPr id="112" name="TextBox 1"/>
          <p:cNvSpPr txBox="1"/>
          <p:nvPr/>
        </p:nvSpPr>
        <p:spPr>
          <a:xfrm>
            <a:off x="8460432" y="980728"/>
            <a:ext cx="5756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11/16</a:t>
            </a:r>
            <a:endParaRPr lang="nl-NL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102513D-595B-478A-9AAB-9F0A4EBB65AA}"/>
              </a:ext>
            </a:extLst>
          </p:cNvPr>
          <p:cNvSpPr txBox="1"/>
          <p:nvPr/>
        </p:nvSpPr>
        <p:spPr>
          <a:xfrm>
            <a:off x="5148064" y="5160674"/>
            <a:ext cx="37444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è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The produced deuterons also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deposite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(a lot) more energy for INCL++.</a:t>
            </a:r>
            <a:endParaRPr lang="en-NL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4BF065C-9DDE-411F-86CE-4ED5B68CFA38}"/>
              </a:ext>
            </a:extLst>
          </p:cNvPr>
          <p:cNvSpPr txBox="1"/>
          <p:nvPr/>
        </p:nvSpPr>
        <p:spPr>
          <a:xfrm>
            <a:off x="251520" y="5160674"/>
            <a:ext cx="37444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è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INCL++ has more deuterons &amp; they are slightly more forward boosted.</a:t>
            </a:r>
            <a:endParaRPr lang="en-NL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DD65BCC-A41B-4746-92B6-7E3240DF31C1}"/>
              </a:ext>
            </a:extLst>
          </p:cNvPr>
          <p:cNvSpPr txBox="1"/>
          <p:nvPr/>
        </p:nvSpPr>
        <p:spPr>
          <a:xfrm>
            <a:off x="179512" y="1916832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Deuterons</a:t>
            </a:r>
            <a:endParaRPr lang="en-NL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0527D800-E756-4E29-A610-482863B8BF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825" y="2366353"/>
            <a:ext cx="4234194" cy="280182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3C25BEC-602A-4DDE-A4BD-E0F3BC8036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48571" y="2326729"/>
            <a:ext cx="2347765" cy="2819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7231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88913"/>
            <a:ext cx="4662488" cy="62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1"/>
          <p:cNvSpPr txBox="1"/>
          <p:nvPr/>
        </p:nvSpPr>
        <p:spPr>
          <a:xfrm>
            <a:off x="8460432" y="980728"/>
            <a:ext cx="5756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2/19</a:t>
            </a:r>
            <a:endParaRPr lang="nl-NL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981075"/>
            <a:ext cx="9144000" cy="215900"/>
          </a:xfrm>
          <a:prstGeom prst="rect">
            <a:avLst/>
          </a:pr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30"/>
          <p:cNvSpPr txBox="1"/>
          <p:nvPr/>
        </p:nvSpPr>
        <p:spPr>
          <a:xfrm>
            <a:off x="179512" y="1340768"/>
            <a:ext cx="7776864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3200" b="1" dirty="0" err="1">
                <a:latin typeface="Arial" panose="020B0604020202020204" pitchFamily="34" charset="0"/>
                <a:cs typeface="Arial" panose="020B0604020202020204" pitchFamily="34" charset="0"/>
              </a:rPr>
              <a:t>Particle</a:t>
            </a:r>
            <a:r>
              <a:rPr lang="nl-NL" sz="3200" b="1" dirty="0">
                <a:latin typeface="Arial" panose="020B0604020202020204" pitchFamily="34" charset="0"/>
                <a:cs typeface="Arial" panose="020B0604020202020204" pitchFamily="34" charset="0"/>
              </a:rPr>
              <a:t> tracks</a:t>
            </a:r>
          </a:p>
        </p:txBody>
      </p:sp>
      <p:sp>
        <p:nvSpPr>
          <p:cNvPr id="112" name="TextBox 1"/>
          <p:cNvSpPr txBox="1"/>
          <p:nvPr/>
        </p:nvSpPr>
        <p:spPr>
          <a:xfrm>
            <a:off x="8460432" y="980728"/>
            <a:ext cx="5756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11/16</a:t>
            </a:r>
            <a:endParaRPr lang="nl-NL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4BF065C-9DDE-411F-86CE-4ED5B68CFA38}"/>
              </a:ext>
            </a:extLst>
          </p:cNvPr>
          <p:cNvSpPr txBox="1"/>
          <p:nvPr/>
        </p:nvSpPr>
        <p:spPr>
          <a:xfrm>
            <a:off x="251520" y="5160674"/>
            <a:ext cx="81369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è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Scattering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behaviour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is ≈ same as for deuterons (just less particles).</a:t>
            </a:r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E</a:t>
            </a:r>
            <a:r>
              <a:rPr lang="en-US" baseline="-2500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dep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is also ≈ same for non-INCL++ models</a:t>
            </a:r>
            <a:endParaRPr lang="en-NL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DD65BCC-A41B-4746-92B6-7E3240DF31C1}"/>
              </a:ext>
            </a:extLst>
          </p:cNvPr>
          <p:cNvSpPr txBox="1"/>
          <p:nvPr/>
        </p:nvSpPr>
        <p:spPr>
          <a:xfrm>
            <a:off x="179512" y="1916832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Tritons</a:t>
            </a:r>
            <a:endParaRPr lang="en-NL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00ABBFC-022F-439C-A2E1-00E3BEFABC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825" y="2317604"/>
            <a:ext cx="4165877" cy="2779925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42A0A6C9-AAF7-4F4E-B8FF-9E53B771C1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20072" y="2165092"/>
            <a:ext cx="2376264" cy="2946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8858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88913"/>
            <a:ext cx="4662488" cy="62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1"/>
          <p:cNvSpPr txBox="1"/>
          <p:nvPr/>
        </p:nvSpPr>
        <p:spPr>
          <a:xfrm>
            <a:off x="8460432" y="980728"/>
            <a:ext cx="5756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2/19</a:t>
            </a:r>
            <a:endParaRPr lang="nl-NL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981075"/>
            <a:ext cx="9144000" cy="215900"/>
          </a:xfrm>
          <a:prstGeom prst="rect">
            <a:avLst/>
          </a:pr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30"/>
          <p:cNvSpPr txBox="1"/>
          <p:nvPr/>
        </p:nvSpPr>
        <p:spPr>
          <a:xfrm>
            <a:off x="179512" y="1340768"/>
            <a:ext cx="7776864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3200" b="1" dirty="0" err="1">
                <a:latin typeface="Arial" panose="020B0604020202020204" pitchFamily="34" charset="0"/>
                <a:cs typeface="Arial" panose="020B0604020202020204" pitchFamily="34" charset="0"/>
              </a:rPr>
              <a:t>Particle</a:t>
            </a:r>
            <a:r>
              <a:rPr lang="nl-NL" sz="3200" b="1" dirty="0">
                <a:latin typeface="Arial" panose="020B0604020202020204" pitchFamily="34" charset="0"/>
                <a:cs typeface="Arial" panose="020B0604020202020204" pitchFamily="34" charset="0"/>
              </a:rPr>
              <a:t> tracks</a:t>
            </a:r>
          </a:p>
        </p:txBody>
      </p:sp>
      <p:sp>
        <p:nvSpPr>
          <p:cNvPr id="112" name="TextBox 1"/>
          <p:cNvSpPr txBox="1"/>
          <p:nvPr/>
        </p:nvSpPr>
        <p:spPr>
          <a:xfrm>
            <a:off x="8460432" y="980728"/>
            <a:ext cx="5756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11/16</a:t>
            </a:r>
            <a:endParaRPr lang="nl-NL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102513D-595B-478A-9AAB-9F0A4EBB65AA}"/>
              </a:ext>
            </a:extLst>
          </p:cNvPr>
          <p:cNvSpPr txBox="1"/>
          <p:nvPr/>
        </p:nvSpPr>
        <p:spPr>
          <a:xfrm>
            <a:off x="5148064" y="5160674"/>
            <a:ext cx="38879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è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Low energy deposition is ≈ same.</a:t>
            </a:r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Few </a:t>
            </a:r>
            <a:r>
              <a:rPr lang="en-US" dirty="0">
                <a:latin typeface="Symbol" panose="05050102010706020507" pitchFamily="18" charset="2"/>
                <a:cs typeface="Arial" panose="020B0604020202020204" pitchFamily="34" charset="0"/>
                <a:sym typeface="Wingdings" panose="05000000000000000000" pitchFamily="2" charset="2"/>
              </a:rPr>
              <a:t>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-particles at higher energies, except for INCL++.</a:t>
            </a:r>
            <a:endParaRPr lang="en-NL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4BF065C-9DDE-411F-86CE-4ED5B68CFA38}"/>
              </a:ext>
            </a:extLst>
          </p:cNvPr>
          <p:cNvSpPr txBox="1"/>
          <p:nvPr/>
        </p:nvSpPr>
        <p:spPr>
          <a:xfrm>
            <a:off x="251520" y="5160674"/>
            <a:ext cx="3744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è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Number of </a:t>
            </a:r>
            <a:r>
              <a:rPr lang="en-US" dirty="0">
                <a:latin typeface="Symbol" panose="05050102010706020507" pitchFamily="18" charset="2"/>
                <a:cs typeface="Arial" panose="020B0604020202020204" pitchFamily="34" charset="0"/>
                <a:sym typeface="Wingdings" panose="05000000000000000000" pitchFamily="2" charset="2"/>
              </a:rPr>
              <a:t>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-particles differs.</a:t>
            </a:r>
            <a:endParaRPr lang="en-NL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en-NL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Scattering behaviour is ≈ same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.</a:t>
            </a:r>
            <a:endParaRPr lang="en-NL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DD65BCC-A41B-4746-92B6-7E3240DF31C1}"/>
              </a:ext>
            </a:extLst>
          </p:cNvPr>
          <p:cNvSpPr txBox="1"/>
          <p:nvPr/>
        </p:nvSpPr>
        <p:spPr>
          <a:xfrm>
            <a:off x="179512" y="1916832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Alphas</a:t>
            </a:r>
            <a:endParaRPr lang="en-NL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B49B6C1D-CEF9-439B-B90A-3488895593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5348" y="2369722"/>
            <a:ext cx="4234960" cy="2807788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78FC94EF-BE6A-4E72-8464-2081895C2A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8220" y="2225233"/>
            <a:ext cx="2264100" cy="2935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453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0A29969-4049-4062-A78D-B8D44869EB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2027180"/>
            <a:ext cx="6568751" cy="331640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88913"/>
            <a:ext cx="4662488" cy="62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1"/>
          <p:cNvSpPr txBox="1"/>
          <p:nvPr/>
        </p:nvSpPr>
        <p:spPr>
          <a:xfrm>
            <a:off x="8460432" y="980728"/>
            <a:ext cx="5756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2/19</a:t>
            </a:r>
            <a:endParaRPr lang="nl-NL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981075"/>
            <a:ext cx="9144000" cy="215900"/>
          </a:xfrm>
          <a:prstGeom prst="rect">
            <a:avLst/>
          </a:pr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30"/>
          <p:cNvSpPr txBox="1"/>
          <p:nvPr/>
        </p:nvSpPr>
        <p:spPr>
          <a:xfrm>
            <a:off x="179512" y="1340768"/>
            <a:ext cx="7776864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3200" b="1" dirty="0" err="1">
                <a:latin typeface="Arial" panose="020B0604020202020204" pitchFamily="34" charset="0"/>
                <a:cs typeface="Arial" panose="020B0604020202020204" pitchFamily="34" charset="0"/>
              </a:rPr>
              <a:t>Comparing</a:t>
            </a:r>
            <a:r>
              <a:rPr lang="nl-NL" sz="3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3200" b="1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nl-NL" sz="3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3200" b="1" dirty="0" err="1">
                <a:latin typeface="Arial" panose="020B0604020202020204" pitchFamily="34" charset="0"/>
                <a:cs typeface="Arial" panose="020B0604020202020204" pitchFamily="34" charset="0"/>
              </a:rPr>
              <a:t>contributions</a:t>
            </a:r>
            <a:endParaRPr lang="nl-NL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2" name="TextBox 1"/>
          <p:cNvSpPr txBox="1"/>
          <p:nvPr/>
        </p:nvSpPr>
        <p:spPr>
          <a:xfrm>
            <a:off x="8460432" y="980728"/>
            <a:ext cx="5756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12/16</a:t>
            </a:r>
            <a:endParaRPr lang="nl-NL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4">
            <a:extLst>
              <a:ext uri="{FF2B5EF4-FFF2-40B4-BE49-F238E27FC236}">
                <a16:creationId xmlns:a16="http://schemas.microsoft.com/office/drawing/2014/main" id="{1CBB95AC-9CC1-4EC8-BE08-79810865F5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7453739" y="1519644"/>
            <a:ext cx="1709048" cy="1393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556BCA80-7195-4ABF-A147-D3183650098B}"/>
              </a:ext>
            </a:extLst>
          </p:cNvPr>
          <p:cNvCxnSpPr/>
          <p:nvPr/>
        </p:nvCxnSpPr>
        <p:spPr>
          <a:xfrm flipV="1">
            <a:off x="6372200" y="2420888"/>
            <a:ext cx="1936063" cy="504056"/>
          </a:xfrm>
          <a:prstGeom prst="straightConnector1">
            <a:avLst/>
          </a:prstGeom>
          <a:ln w="38100">
            <a:solidFill>
              <a:srgbClr val="00CC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A2E509F1-2184-4E2B-91D3-ACE5DF306C9B}"/>
              </a:ext>
            </a:extLst>
          </p:cNvPr>
          <p:cNvSpPr txBox="1"/>
          <p:nvPr/>
        </p:nvSpPr>
        <p:spPr>
          <a:xfrm>
            <a:off x="5940152" y="2062589"/>
            <a:ext cx="16561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C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250 MeV neutrons: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BC822B3-6BD5-476D-906E-4159A7FC80E4}"/>
              </a:ext>
            </a:extLst>
          </p:cNvPr>
          <p:cNvSpPr txBox="1"/>
          <p:nvPr/>
        </p:nvSpPr>
        <p:spPr>
          <a:xfrm>
            <a:off x="6568751" y="3071123"/>
            <a:ext cx="26117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NeuLAND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demonstrator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4 double planes @ 11m</a:t>
            </a:r>
            <a:endParaRPr lang="en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0944F54-1434-4D7C-A42E-5A4A631C788A}"/>
              </a:ext>
            </a:extLst>
          </p:cNvPr>
          <p:cNvSpPr txBox="1"/>
          <p:nvPr/>
        </p:nvSpPr>
        <p:spPr>
          <a:xfrm>
            <a:off x="6660232" y="4149080"/>
            <a:ext cx="237581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Geometry &amp; event generator are slightly different from J. Mayer, Ph.D. Thesis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 So no benchmarking to exp. data (still working…)</a:t>
            </a:r>
            <a:r>
              <a:rPr lang="en-US" dirty="0"/>
              <a:t>  </a:t>
            </a:r>
            <a:endParaRPr lang="en-NL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A5EAC28-B35C-44DE-8372-5B10FBAEFC4A}"/>
              </a:ext>
            </a:extLst>
          </p:cNvPr>
          <p:cNvSpPr txBox="1"/>
          <p:nvPr/>
        </p:nvSpPr>
        <p:spPr>
          <a:xfrm>
            <a:off x="107503" y="5445224"/>
            <a:ext cx="664075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è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We need: exp ≈ ½ (BERT + INCL++)</a:t>
            </a:r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We see: |BERT – INCL++| = 50% due to (</a:t>
            </a:r>
            <a:r>
              <a:rPr lang="en-US" i="1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d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,</a:t>
            </a:r>
            <a:r>
              <a:rPr lang="en-US" i="1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t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,</a:t>
            </a:r>
            <a:r>
              <a:rPr lang="en-US" dirty="0" err="1">
                <a:latin typeface="Symbol" panose="05050102010706020507" pitchFamily="18" charset="2"/>
                <a:cs typeface="Arial" panose="020B0604020202020204" pitchFamily="34" charset="0"/>
                <a:sym typeface="Wingdings" panose="05000000000000000000" pitchFamily="2" charset="2"/>
              </a:rPr>
              <a:t>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) tracks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                                              </a:t>
            </a:r>
            <a:r>
              <a:rPr lang="en-US" sz="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= 25% due to nr. of prod. protons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		                 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= 25% other/indirect causes</a:t>
            </a:r>
            <a:endParaRPr lang="en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CCBC779-425E-4D45-9CB4-505B509C7201}"/>
              </a:ext>
            </a:extLst>
          </p:cNvPr>
          <p:cNvSpPr txBox="1"/>
          <p:nvPr/>
        </p:nvSpPr>
        <p:spPr>
          <a:xfrm>
            <a:off x="971600" y="4005064"/>
            <a:ext cx="53285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NB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probably not realistic to have (almost) no (</a:t>
            </a:r>
            <a:r>
              <a:rPr lang="en-US" i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i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dirty="0" err="1">
                <a:solidFill>
                  <a:srgbClr val="FF0000"/>
                </a:solidFill>
                <a:latin typeface="Symbol" panose="05050102010706020507" pitchFamily="18" charset="2"/>
                <a:cs typeface="Arial" panose="020B0604020202020204" pitchFamily="34" charset="0"/>
              </a:rPr>
              <a:t>a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Energy deposition (CH</a:t>
            </a:r>
            <a:r>
              <a:rPr lang="en-US" baseline="-25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scintillators).</a:t>
            </a:r>
            <a:endParaRPr lang="en-NL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C05E1B33-EE51-4BCF-BA0A-7B27038CBF65}"/>
              </a:ext>
            </a:extLst>
          </p:cNvPr>
          <p:cNvCxnSpPr>
            <a:cxnSpLocks/>
          </p:cNvCxnSpPr>
          <p:nvPr/>
        </p:nvCxnSpPr>
        <p:spPr>
          <a:xfrm flipV="1">
            <a:off x="2555776" y="3212976"/>
            <a:ext cx="360040" cy="79208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9728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2" grpId="0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1B2D6F4D-9EBF-48EA-B10C-4ECFC4CB60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817" y="5144073"/>
            <a:ext cx="1613606" cy="162465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2F5839D-F5ED-48E5-ADB3-B2DF85769F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2076" y="5157192"/>
            <a:ext cx="1613606" cy="1627005"/>
          </a:xfrm>
          <a:prstGeom prst="rect">
            <a:avLst/>
          </a:prstGeom>
        </p:spPr>
      </p:pic>
      <p:pic>
        <p:nvPicPr>
          <p:cNvPr id="5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88913"/>
            <a:ext cx="4662488" cy="62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0" y="981075"/>
            <a:ext cx="9144000" cy="215900"/>
          </a:xfrm>
          <a:prstGeom prst="rect">
            <a:avLst/>
          </a:pr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 dirty="0">
              <a:latin typeface="Verdana" panose="020B0604030504040204" pitchFamily="34" charset="0"/>
            </a:endParaRPr>
          </a:p>
        </p:txBody>
      </p:sp>
      <p:sp>
        <p:nvSpPr>
          <p:cNvPr id="32" name="TextBox 24"/>
          <p:cNvSpPr txBox="1"/>
          <p:nvPr/>
        </p:nvSpPr>
        <p:spPr>
          <a:xfrm>
            <a:off x="8460432" y="980728"/>
            <a:ext cx="5756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2/16</a:t>
            </a:r>
            <a:endParaRPr lang="nl-NL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30"/>
          <p:cNvSpPr txBox="1"/>
          <p:nvPr/>
        </p:nvSpPr>
        <p:spPr>
          <a:xfrm>
            <a:off x="179512" y="1340768"/>
            <a:ext cx="7776864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3200" b="1" dirty="0">
                <a:latin typeface="Arial" panose="020B0604020202020204" pitchFamily="34" charset="0"/>
                <a:cs typeface="Arial" panose="020B0604020202020204" pitchFamily="34" charset="0"/>
              </a:rPr>
              <a:t>Machine Learning &amp; </a:t>
            </a:r>
            <a:r>
              <a:rPr lang="nl-NL" sz="3200" b="1" dirty="0" err="1">
                <a:latin typeface="Arial" panose="020B0604020202020204" pitchFamily="34" charset="0"/>
                <a:cs typeface="Arial" panose="020B0604020202020204" pitchFamily="34" charset="0"/>
              </a:rPr>
              <a:t>DNNs</a:t>
            </a:r>
            <a:endParaRPr lang="nl-NL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251520" y="2060848"/>
            <a:ext cx="87136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err="1">
                <a:latin typeface="Arial" panose="020B0604020202020204" pitchFamily="34" charset="0"/>
                <a:cs typeface="Arial" panose="020B0604020202020204" pitchFamily="34" charset="0"/>
              </a:rPr>
              <a:t>Deep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dirty="0" err="1">
                <a:latin typeface="Arial" panose="020B0604020202020204" pitchFamily="34" charset="0"/>
                <a:cs typeface="Arial" panose="020B0604020202020204" pitchFamily="34" charset="0"/>
              </a:rPr>
              <a:t>artifical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dirty="0" err="1">
                <a:latin typeface="Arial" panose="020B0604020202020204" pitchFamily="34" charset="0"/>
                <a:cs typeface="Arial" panose="020B0604020202020204" pitchFamily="34" charset="0"/>
              </a:rPr>
              <a:t>Neural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Network (DNN) 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 </a:t>
            </a:r>
            <a:r>
              <a:rPr lang="nl-NL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Can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nl-NL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learn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nl-NL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any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nl-NL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math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. </a:t>
            </a:r>
            <a:r>
              <a:rPr lang="nl-NL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function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/</a:t>
            </a:r>
            <a:r>
              <a:rPr lang="nl-NL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alogorithm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                                                               </a:t>
            </a:r>
            <a:r>
              <a:rPr lang="nl-NL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if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nl-NL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network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is complex </a:t>
            </a:r>
            <a:r>
              <a:rPr lang="nl-NL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enough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				   </a:t>
            </a:r>
            <a:r>
              <a:rPr lang="nl-NL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Ideal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nl-NL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for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complex data analysis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64B8B14-B8A4-4B1E-88D0-B52071B654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504" y="2970385"/>
            <a:ext cx="2680468" cy="2238329"/>
          </a:xfrm>
          <a:prstGeom prst="rect">
            <a:avLst/>
          </a:prstGeom>
        </p:spPr>
      </p:pic>
      <p:pic>
        <p:nvPicPr>
          <p:cNvPr id="9" name="Picture 4">
            <a:extLst>
              <a:ext uri="{FF2B5EF4-FFF2-40B4-BE49-F238E27FC236}">
                <a16:creationId xmlns:a16="http://schemas.microsoft.com/office/drawing/2014/main" id="{7F553161-10CC-4573-9D04-261A6449BE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742736" y="3170793"/>
            <a:ext cx="2173687" cy="1772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 descr="Afbeeldingsresultaat voor lhcb detector">
            <a:extLst>
              <a:ext uri="{FF2B5EF4-FFF2-40B4-BE49-F238E27FC236}">
                <a16:creationId xmlns:a16="http://schemas.microsoft.com/office/drawing/2014/main" id="{D5C584B1-3AEF-445C-8C64-573FB6EC40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7548" y="3016398"/>
            <a:ext cx="2793940" cy="2095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D0EEE34A-B07D-4F16-90BD-932BE851679C}"/>
              </a:ext>
            </a:extLst>
          </p:cNvPr>
          <p:cNvCxnSpPr/>
          <p:nvPr/>
        </p:nvCxnSpPr>
        <p:spPr>
          <a:xfrm flipV="1">
            <a:off x="827584" y="4221088"/>
            <a:ext cx="0" cy="98762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>
            <a:extLst>
              <a:ext uri="{FF2B5EF4-FFF2-40B4-BE49-F238E27FC236}">
                <a16:creationId xmlns:a16="http://schemas.microsoft.com/office/drawing/2014/main" id="{8457DCF1-B328-44B2-A688-BE515293F224}"/>
              </a:ext>
            </a:extLst>
          </p:cNvPr>
          <p:cNvSpPr/>
          <p:nvPr/>
        </p:nvSpPr>
        <p:spPr>
          <a:xfrm rot="2911907">
            <a:off x="233034" y="5425369"/>
            <a:ext cx="979127" cy="30851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F278B73-2262-4850-98BA-5F295FCA45E0}"/>
              </a:ext>
            </a:extLst>
          </p:cNvPr>
          <p:cNvSpPr/>
          <p:nvPr/>
        </p:nvSpPr>
        <p:spPr>
          <a:xfrm rot="17867927">
            <a:off x="317831" y="6159128"/>
            <a:ext cx="942448" cy="30851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BF88F2E3-D785-4121-8B55-B0A5F51C6EA9}"/>
              </a:ext>
            </a:extLst>
          </p:cNvPr>
          <p:cNvSpPr/>
          <p:nvPr/>
        </p:nvSpPr>
        <p:spPr>
          <a:xfrm rot="18707353">
            <a:off x="965062" y="5422479"/>
            <a:ext cx="890222" cy="30851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4162641C-E8C9-4738-B9A9-85679FEBA0EC}"/>
              </a:ext>
            </a:extLst>
          </p:cNvPr>
          <p:cNvSpPr/>
          <p:nvPr/>
        </p:nvSpPr>
        <p:spPr>
          <a:xfrm rot="18545325">
            <a:off x="918454" y="5890984"/>
            <a:ext cx="942448" cy="68277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A21DB31-52D8-4AB4-AFD1-723896F57239}"/>
              </a:ext>
            </a:extLst>
          </p:cNvPr>
          <p:cNvSpPr txBox="1"/>
          <p:nvPr/>
        </p:nvSpPr>
        <p:spPr>
          <a:xfrm>
            <a:off x="251520" y="2699628"/>
            <a:ext cx="2592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BES-III detector</a:t>
            </a:r>
            <a:endParaRPr lang="en-NL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BBFA781A-AF0D-4E83-A74E-092AC447530C}"/>
              </a:ext>
            </a:extLst>
          </p:cNvPr>
          <p:cNvCxnSpPr>
            <a:cxnSpLocks/>
          </p:cNvCxnSpPr>
          <p:nvPr/>
        </p:nvCxnSpPr>
        <p:spPr>
          <a:xfrm flipV="1">
            <a:off x="2785783" y="4149080"/>
            <a:ext cx="850113" cy="868883"/>
          </a:xfrm>
          <a:prstGeom prst="straightConnector1">
            <a:avLst/>
          </a:prstGeom>
          <a:ln w="38100">
            <a:solidFill>
              <a:srgbClr val="00CC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86AC8CF0-D5B3-4031-B9FC-5A81BC99FA14}"/>
              </a:ext>
            </a:extLst>
          </p:cNvPr>
          <p:cNvCxnSpPr>
            <a:cxnSpLocks/>
          </p:cNvCxnSpPr>
          <p:nvPr/>
        </p:nvCxnSpPr>
        <p:spPr>
          <a:xfrm flipV="1">
            <a:off x="2785783" y="4581129"/>
            <a:ext cx="836224" cy="560936"/>
          </a:xfrm>
          <a:prstGeom prst="straightConnector1">
            <a:avLst/>
          </a:prstGeom>
          <a:ln w="38100">
            <a:solidFill>
              <a:srgbClr val="00CC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1C950B87-BC8C-4531-8BEC-8CC13726C2BB}"/>
              </a:ext>
            </a:extLst>
          </p:cNvPr>
          <p:cNvCxnSpPr>
            <a:cxnSpLocks/>
          </p:cNvCxnSpPr>
          <p:nvPr/>
        </p:nvCxnSpPr>
        <p:spPr>
          <a:xfrm flipV="1">
            <a:off x="2943143" y="4581129"/>
            <a:ext cx="1090396" cy="627586"/>
          </a:xfrm>
          <a:prstGeom prst="straightConnector1">
            <a:avLst/>
          </a:prstGeom>
          <a:ln w="38100">
            <a:solidFill>
              <a:srgbClr val="00CC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3AC1F38D-280A-4E93-836F-AAE8BF3A0B13}"/>
              </a:ext>
            </a:extLst>
          </p:cNvPr>
          <p:cNvSpPr txBox="1"/>
          <p:nvPr/>
        </p:nvSpPr>
        <p:spPr>
          <a:xfrm>
            <a:off x="2699792" y="5301208"/>
            <a:ext cx="2218265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>
                <a:solidFill>
                  <a:srgbClr val="00C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NeuLAND</a:t>
            </a:r>
            <a:r>
              <a:rPr lang="en-US" sz="1400" dirty="0">
                <a:solidFill>
                  <a:srgbClr val="00C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detector:</a:t>
            </a:r>
          </a:p>
          <a:p>
            <a:r>
              <a:rPr lang="en-US" sz="1400" dirty="0">
                <a:solidFill>
                  <a:srgbClr val="00C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 incoming neutrons</a:t>
            </a:r>
          </a:p>
          <a:p>
            <a:r>
              <a:rPr lang="en-US" b="1" u="sng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 Our case!</a:t>
            </a:r>
            <a:endParaRPr lang="en-NL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5225DCC-BE00-402F-B391-48E9C6F5DAE4}"/>
              </a:ext>
            </a:extLst>
          </p:cNvPr>
          <p:cNvSpPr txBox="1"/>
          <p:nvPr/>
        </p:nvSpPr>
        <p:spPr>
          <a:xfrm>
            <a:off x="1849679" y="6290156"/>
            <a:ext cx="55306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Resolve individual tracks in drift chamber in magnetic field. </a:t>
            </a:r>
          </a:p>
          <a:p>
            <a:r>
              <a:rPr lang="en-US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H. de Vries, MSc thesis, RUG (upcoming).</a:t>
            </a:r>
            <a:endParaRPr lang="en-NL" sz="1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BB70CE9-D8E6-47EB-868A-707113C7A53D}"/>
              </a:ext>
            </a:extLst>
          </p:cNvPr>
          <p:cNvSpPr txBox="1"/>
          <p:nvPr/>
        </p:nvSpPr>
        <p:spPr>
          <a:xfrm>
            <a:off x="5076056" y="5157192"/>
            <a:ext cx="32608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Other applications…?</a:t>
            </a:r>
            <a:endParaRPr lang="en-NL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1360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7" grpId="0" animBg="1"/>
      <p:bldP spid="18" grpId="0" animBg="1"/>
      <p:bldP spid="19" grpId="0" animBg="1"/>
      <p:bldP spid="13" grpId="0"/>
      <p:bldP spid="31" grpId="0"/>
      <p:bldP spid="2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88913"/>
            <a:ext cx="4662488" cy="62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1"/>
          <p:cNvSpPr txBox="1"/>
          <p:nvPr/>
        </p:nvSpPr>
        <p:spPr>
          <a:xfrm>
            <a:off x="8460432" y="980728"/>
            <a:ext cx="5756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2/19</a:t>
            </a:r>
            <a:endParaRPr lang="nl-NL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981075"/>
            <a:ext cx="9144000" cy="215900"/>
          </a:xfrm>
          <a:prstGeom prst="rect">
            <a:avLst/>
          </a:pr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30"/>
          <p:cNvSpPr txBox="1"/>
          <p:nvPr/>
        </p:nvSpPr>
        <p:spPr>
          <a:xfrm>
            <a:off x="179512" y="1340768"/>
            <a:ext cx="7776864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3200" b="1" dirty="0" err="1">
                <a:latin typeface="Arial" panose="020B0604020202020204" pitchFamily="34" charset="0"/>
                <a:cs typeface="Arial" panose="020B0604020202020204" pitchFamily="34" charset="0"/>
              </a:rPr>
              <a:t>Physics</a:t>
            </a:r>
            <a:r>
              <a:rPr lang="nl-NL" sz="3200" b="1" dirty="0">
                <a:latin typeface="Arial" panose="020B0604020202020204" pitchFamily="34" charset="0"/>
                <a:cs typeface="Arial" panose="020B0604020202020204" pitchFamily="34" charset="0"/>
              </a:rPr>
              <a:t> list </a:t>
            </a:r>
            <a:r>
              <a:rPr lang="nl-NL" sz="3200" b="1" dirty="0" err="1">
                <a:latin typeface="Arial" panose="020B0604020202020204" pitchFamily="34" charset="0"/>
                <a:cs typeface="Arial" panose="020B0604020202020204" pitchFamily="34" charset="0"/>
              </a:rPr>
              <a:t>effects</a:t>
            </a:r>
            <a:r>
              <a:rPr lang="nl-NL" sz="3200" b="1" dirty="0">
                <a:latin typeface="Arial" panose="020B0604020202020204" pitchFamily="34" charset="0"/>
                <a:cs typeface="Arial" panose="020B0604020202020204" pitchFamily="34" charset="0"/>
              </a:rPr>
              <a:t> on DNN</a:t>
            </a:r>
          </a:p>
        </p:txBody>
      </p:sp>
      <p:sp>
        <p:nvSpPr>
          <p:cNvPr id="112" name="TextBox 1"/>
          <p:cNvSpPr txBox="1"/>
          <p:nvPr/>
        </p:nvSpPr>
        <p:spPr>
          <a:xfrm>
            <a:off x="8460432" y="980728"/>
            <a:ext cx="5756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13/16</a:t>
            </a:r>
            <a:endParaRPr lang="nl-NL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F36CA98-F9F1-45C6-9AFC-EAD0D38A7192}"/>
              </a:ext>
            </a:extLst>
          </p:cNvPr>
          <p:cNvSpPr/>
          <p:nvPr/>
        </p:nvSpPr>
        <p:spPr>
          <a:xfrm>
            <a:off x="1475656" y="3068960"/>
            <a:ext cx="2520280" cy="18002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A7F0A18-EF06-4846-916A-990C04BB1231}"/>
              </a:ext>
            </a:extLst>
          </p:cNvPr>
          <p:cNvSpPr/>
          <p:nvPr/>
        </p:nvSpPr>
        <p:spPr>
          <a:xfrm>
            <a:off x="1835696" y="3429000"/>
            <a:ext cx="144016" cy="14401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3DB3BE2-6ED4-4401-BE47-C6EEE26F2767}"/>
              </a:ext>
            </a:extLst>
          </p:cNvPr>
          <p:cNvSpPr/>
          <p:nvPr/>
        </p:nvSpPr>
        <p:spPr>
          <a:xfrm>
            <a:off x="2051720" y="4005064"/>
            <a:ext cx="144016" cy="14401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A4A29D8-11D9-447B-8E73-D9363630E1A3}"/>
              </a:ext>
            </a:extLst>
          </p:cNvPr>
          <p:cNvSpPr/>
          <p:nvPr/>
        </p:nvSpPr>
        <p:spPr>
          <a:xfrm>
            <a:off x="2483768" y="4077072"/>
            <a:ext cx="144016" cy="14401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8180FD2-6E71-4D3A-81AF-BC10436F009A}"/>
              </a:ext>
            </a:extLst>
          </p:cNvPr>
          <p:cNvSpPr/>
          <p:nvPr/>
        </p:nvSpPr>
        <p:spPr>
          <a:xfrm>
            <a:off x="2915816" y="3573016"/>
            <a:ext cx="144016" cy="14401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7F7DFF3-2794-44B4-931A-E8AEA21CD8D7}"/>
              </a:ext>
            </a:extLst>
          </p:cNvPr>
          <p:cNvSpPr/>
          <p:nvPr/>
        </p:nvSpPr>
        <p:spPr>
          <a:xfrm>
            <a:off x="5436096" y="3068960"/>
            <a:ext cx="2520280" cy="18002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8EA15BE-7A50-4652-B74C-0C683E887A5D}"/>
              </a:ext>
            </a:extLst>
          </p:cNvPr>
          <p:cNvSpPr/>
          <p:nvPr/>
        </p:nvSpPr>
        <p:spPr>
          <a:xfrm>
            <a:off x="6228184" y="3429000"/>
            <a:ext cx="144016" cy="14401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962D0E8-1915-47B1-A350-5AF0BE5F813A}"/>
              </a:ext>
            </a:extLst>
          </p:cNvPr>
          <p:cNvSpPr/>
          <p:nvPr/>
        </p:nvSpPr>
        <p:spPr>
          <a:xfrm>
            <a:off x="6876256" y="4005064"/>
            <a:ext cx="144016" cy="14401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76EF434-2C51-402A-AC24-037FA6325EA3}"/>
              </a:ext>
            </a:extLst>
          </p:cNvPr>
          <p:cNvSpPr/>
          <p:nvPr/>
        </p:nvSpPr>
        <p:spPr>
          <a:xfrm>
            <a:off x="7668344" y="4071190"/>
            <a:ext cx="144016" cy="14401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564CDBD-3ADC-4100-A223-0695E238E86B}"/>
              </a:ext>
            </a:extLst>
          </p:cNvPr>
          <p:cNvSpPr/>
          <p:nvPr/>
        </p:nvSpPr>
        <p:spPr>
          <a:xfrm>
            <a:off x="8820472" y="3576261"/>
            <a:ext cx="144016" cy="144016"/>
          </a:xfrm>
          <a:prstGeom prst="rect">
            <a:avLst/>
          </a:prstGeom>
          <a:solidFill>
            <a:srgbClr val="FF93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0C7293A1-7657-4141-8D45-A6B03AB1D1C4}"/>
              </a:ext>
            </a:extLst>
          </p:cNvPr>
          <p:cNvCxnSpPr/>
          <p:nvPr/>
        </p:nvCxnSpPr>
        <p:spPr>
          <a:xfrm>
            <a:off x="251520" y="3501008"/>
            <a:ext cx="1512168" cy="0"/>
          </a:xfrm>
          <a:prstGeom prst="straightConnector1">
            <a:avLst/>
          </a:prstGeom>
          <a:ln w="57150">
            <a:solidFill>
              <a:srgbClr val="00CC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B5A0549F-F038-42BA-87EA-6AB0D1A48515}"/>
              </a:ext>
            </a:extLst>
          </p:cNvPr>
          <p:cNvCxnSpPr/>
          <p:nvPr/>
        </p:nvCxnSpPr>
        <p:spPr>
          <a:xfrm>
            <a:off x="4283968" y="3501008"/>
            <a:ext cx="1512168" cy="0"/>
          </a:xfrm>
          <a:prstGeom prst="straightConnector1">
            <a:avLst/>
          </a:prstGeom>
          <a:ln w="57150">
            <a:solidFill>
              <a:srgbClr val="00CC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336321FC-73FD-49BF-9496-E99533ED2927}"/>
              </a:ext>
            </a:extLst>
          </p:cNvPr>
          <p:cNvSpPr txBox="1"/>
          <p:nvPr/>
        </p:nvSpPr>
        <p:spPr>
          <a:xfrm>
            <a:off x="179512" y="2636912"/>
            <a:ext cx="3745111" cy="3687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High neutron detection efficiency</a:t>
            </a:r>
            <a:endParaRPr lang="en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069453C-73A3-41E4-922C-72E097B29F73}"/>
              </a:ext>
            </a:extLst>
          </p:cNvPr>
          <p:cNvSpPr txBox="1"/>
          <p:nvPr/>
        </p:nvSpPr>
        <p:spPr>
          <a:xfrm>
            <a:off x="4283968" y="2636912"/>
            <a:ext cx="3745111" cy="3687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Low neutron detection efficiency</a:t>
            </a:r>
            <a:endParaRPr lang="en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245447A-C361-40B2-A4AB-EAE80D6B9CCC}"/>
              </a:ext>
            </a:extLst>
          </p:cNvPr>
          <p:cNvSpPr txBox="1"/>
          <p:nvPr/>
        </p:nvSpPr>
        <p:spPr>
          <a:xfrm>
            <a:off x="179512" y="1916832"/>
            <a:ext cx="88924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Single neutron detection efficiency @ 250 MeV &amp; 4 double planes: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	20% – 32% (dep. on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thres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) &amp; |BERT – INCL++| ≈ 8%</a:t>
            </a:r>
            <a:endParaRPr lang="en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87ED973-2907-4C19-9D18-3C74B458901F}"/>
              </a:ext>
            </a:extLst>
          </p:cNvPr>
          <p:cNvSpPr txBox="1"/>
          <p:nvPr/>
        </p:nvSpPr>
        <p:spPr>
          <a:xfrm>
            <a:off x="179512" y="5085184"/>
            <a:ext cx="871252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è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DNN uses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neighbouring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relations to find primaries</a:t>
            </a:r>
          </a:p>
          <a:p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	M.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Polleryd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, M.Sc. thesis, Chalmers University (2017)</a:t>
            </a:r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Physics list effects could be significant.</a:t>
            </a:r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DNN is still under development</a:t>
            </a:r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Use classical methods to estimate effects</a:t>
            </a:r>
            <a:endParaRPr lang="en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9080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9" grpId="0"/>
      <p:bldP spid="22" grpId="0"/>
      <p:bldP spid="2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068960"/>
            <a:ext cx="1884122" cy="1733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88913"/>
            <a:ext cx="4662488" cy="62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1"/>
          <p:cNvSpPr txBox="1"/>
          <p:nvPr/>
        </p:nvSpPr>
        <p:spPr>
          <a:xfrm>
            <a:off x="8460432" y="980728"/>
            <a:ext cx="5756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2/19</a:t>
            </a:r>
            <a:endParaRPr lang="nl-NL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981075"/>
            <a:ext cx="9144000" cy="215900"/>
          </a:xfrm>
          <a:prstGeom prst="rect">
            <a:avLst/>
          </a:pr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30"/>
          <p:cNvSpPr txBox="1"/>
          <p:nvPr/>
        </p:nvSpPr>
        <p:spPr>
          <a:xfrm>
            <a:off x="179512" y="1340768"/>
            <a:ext cx="7776864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3200" b="1" dirty="0" err="1">
                <a:latin typeface="Arial" panose="020B0604020202020204" pitchFamily="34" charset="0"/>
                <a:cs typeface="Arial" panose="020B0604020202020204" pitchFamily="34" charset="0"/>
              </a:rPr>
              <a:t>Physics</a:t>
            </a:r>
            <a:r>
              <a:rPr lang="nl-NL" sz="3200" b="1" dirty="0">
                <a:latin typeface="Arial" panose="020B0604020202020204" pitchFamily="34" charset="0"/>
                <a:cs typeface="Arial" panose="020B0604020202020204" pitchFamily="34" charset="0"/>
              </a:rPr>
              <a:t> list </a:t>
            </a:r>
            <a:r>
              <a:rPr lang="nl-NL" sz="3200" b="1" dirty="0" err="1">
                <a:latin typeface="Arial" panose="020B0604020202020204" pitchFamily="34" charset="0"/>
                <a:cs typeface="Arial" panose="020B0604020202020204" pitchFamily="34" charset="0"/>
              </a:rPr>
              <a:t>effects</a:t>
            </a:r>
            <a:endParaRPr lang="nl-NL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2" name="TextBox 1"/>
          <p:cNvSpPr txBox="1"/>
          <p:nvPr/>
        </p:nvSpPr>
        <p:spPr>
          <a:xfrm>
            <a:off x="8460432" y="980728"/>
            <a:ext cx="5756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14/16</a:t>
            </a:r>
            <a:endParaRPr lang="nl-NL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179512" y="1925543"/>
            <a:ext cx="507485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Traditional Method for multiplicity determination:</a:t>
            </a:r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en-NL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Simulate INCL++ &amp; BERT</a:t>
            </a:r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en-NL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exp ≈ ½ (BERT + INCL++)</a:t>
            </a:r>
            <a:endParaRPr lang="en-NL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0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4471" y="1257726"/>
            <a:ext cx="1899529" cy="17374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4302" y="1288886"/>
            <a:ext cx="1869986" cy="1706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6" name="Tekstvak 75"/>
          <p:cNvSpPr txBox="1"/>
          <p:nvPr/>
        </p:nvSpPr>
        <p:spPr>
          <a:xfrm>
            <a:off x="5344096" y="4941168"/>
            <a:ext cx="25402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30 double </a:t>
            </a:r>
            <a:r>
              <a:rPr lang="nl-NL" dirty="0" err="1">
                <a:latin typeface="Arial" panose="020B0604020202020204" pitchFamily="34" charset="0"/>
                <a:cs typeface="Arial" panose="020B0604020202020204" pitchFamily="34" charset="0"/>
              </a:rPr>
              <a:t>planes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dirty="0" err="1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dirty="0" err="1">
                <a:latin typeface="Arial" panose="020B0604020202020204" pitchFamily="34" charset="0"/>
                <a:cs typeface="Arial" panose="020B0604020202020204" pitchFamily="34" charset="0"/>
              </a:rPr>
              <a:t>NeuLAND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@</a:t>
            </a:r>
          </a:p>
          <a:p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14 m </a:t>
            </a:r>
            <a:r>
              <a:rPr lang="nl-NL" dirty="0" err="1">
                <a:latin typeface="Arial" panose="020B0604020202020204" pitchFamily="34" charset="0"/>
                <a:cs typeface="Arial" panose="020B0604020202020204" pitchFamily="34" charset="0"/>
              </a:rPr>
              <a:t>distance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7" name="Rechte verbindingslijn met pijl 36"/>
          <p:cNvCxnSpPr/>
          <p:nvPr/>
        </p:nvCxnSpPr>
        <p:spPr>
          <a:xfrm flipV="1">
            <a:off x="5220072" y="1484784"/>
            <a:ext cx="0" cy="1371927"/>
          </a:xfrm>
          <a:prstGeom prst="straightConnector1">
            <a:avLst/>
          </a:prstGeom>
          <a:ln w="38100">
            <a:solidFill>
              <a:srgbClr val="FF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Rechte verbindingslijn met pijl 79"/>
          <p:cNvCxnSpPr/>
          <p:nvPr/>
        </p:nvCxnSpPr>
        <p:spPr>
          <a:xfrm flipV="1">
            <a:off x="5372472" y="3009111"/>
            <a:ext cx="1503784" cy="1"/>
          </a:xfrm>
          <a:prstGeom prst="straightConnector1">
            <a:avLst/>
          </a:prstGeom>
          <a:ln w="38100">
            <a:solidFill>
              <a:srgbClr val="FF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kstvak 39"/>
          <p:cNvSpPr txBox="1"/>
          <p:nvPr/>
        </p:nvSpPr>
        <p:spPr>
          <a:xfrm>
            <a:off x="6124364" y="2487379"/>
            <a:ext cx="1147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err="1">
                <a:solidFill>
                  <a:srgbClr val="FF00FF"/>
                </a:solidFill>
                <a:latin typeface="Symbol" panose="05050102010706020507" pitchFamily="18" charset="2"/>
                <a:cs typeface="Arial" panose="020B0604020202020204" pitchFamily="34" charset="0"/>
              </a:rPr>
              <a:t>S</a:t>
            </a:r>
            <a:r>
              <a:rPr lang="nl-NL" b="1" dirty="0" err="1">
                <a:solidFill>
                  <a:srgbClr val="FF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nl-NL" b="1" baseline="-25000" dirty="0" err="1">
                <a:solidFill>
                  <a:srgbClr val="FF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dep</a:t>
            </a:r>
            <a:endParaRPr lang="nl-NL" b="1" dirty="0">
              <a:solidFill>
                <a:srgbClr val="FF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" name="Tekstvak 80"/>
          <p:cNvSpPr txBox="1"/>
          <p:nvPr/>
        </p:nvSpPr>
        <p:spPr>
          <a:xfrm>
            <a:off x="4139952" y="1196752"/>
            <a:ext cx="12190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>
                <a:solidFill>
                  <a:srgbClr val="FF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#clusters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CDCB0C1C-9EEF-492C-8472-89A6546BCA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5448735"/>
              </p:ext>
            </p:extLst>
          </p:nvPr>
        </p:nvGraphicFramePr>
        <p:xfrm>
          <a:off x="323528" y="2921352"/>
          <a:ext cx="4195469" cy="25958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76065">
                  <a:extLst>
                    <a:ext uri="{9D8B030D-6E8A-4147-A177-3AD203B41FA5}">
                      <a16:colId xmlns:a16="http://schemas.microsoft.com/office/drawing/2014/main" val="1751119993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3903840656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968219672"/>
                    </a:ext>
                  </a:extLst>
                </a:gridCol>
                <a:gridCol w="1315148">
                  <a:extLst>
                    <a:ext uri="{9D8B030D-6E8A-4147-A177-3AD203B41FA5}">
                      <a16:colId xmlns:a16="http://schemas.microsoft.com/office/drawing/2014/main" val="38506373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200 MeV</a:t>
                      </a:r>
                      <a:endParaRPr lang="en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600 MeV</a:t>
                      </a:r>
                      <a:endParaRPr lang="en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1000 MeV</a:t>
                      </a:r>
                      <a:endParaRPr lang="en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42109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0n</a:t>
                      </a:r>
                      <a:endParaRPr lang="en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77±4%</a:t>
                      </a:r>
                      <a:endParaRPr lang="en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74±1%</a:t>
                      </a:r>
                      <a:endParaRPr lang="en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74±1%</a:t>
                      </a:r>
                      <a:endParaRPr lang="en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40676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1n</a:t>
                      </a:r>
                      <a:endParaRPr lang="en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73±8%</a:t>
                      </a:r>
                      <a:endParaRPr lang="en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79±2%</a:t>
                      </a:r>
                      <a:endParaRPr lang="en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80±1%</a:t>
                      </a:r>
                      <a:endParaRPr lang="en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46484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2n</a:t>
                      </a:r>
                      <a:endParaRPr lang="en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62±11%</a:t>
                      </a:r>
                      <a:endParaRPr lang="en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65±1%</a:t>
                      </a:r>
                      <a:endParaRPr lang="en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71±1%</a:t>
                      </a:r>
                      <a:endParaRPr lang="en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39326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3n</a:t>
                      </a:r>
                      <a:endParaRPr lang="en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58±10%</a:t>
                      </a:r>
                      <a:endParaRPr lang="en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56±1%</a:t>
                      </a:r>
                      <a:endParaRPr lang="en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61±1%</a:t>
                      </a:r>
                      <a:endParaRPr lang="en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03560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4n</a:t>
                      </a:r>
                      <a:endParaRPr lang="en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46±8%</a:t>
                      </a:r>
                      <a:endParaRPr lang="en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52±3%</a:t>
                      </a:r>
                      <a:endParaRPr lang="en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54±3%</a:t>
                      </a:r>
                      <a:endParaRPr lang="en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37408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5n</a:t>
                      </a:r>
                      <a:endParaRPr lang="en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57±8%</a:t>
                      </a:r>
                      <a:endParaRPr lang="en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61±2%</a:t>
                      </a:r>
                      <a:endParaRPr lang="en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62±4%</a:t>
                      </a:r>
                      <a:endParaRPr lang="en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4926530"/>
                  </a:ext>
                </a:extLst>
              </a:tr>
            </a:tbl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25C9FFF7-F2F9-4379-94C1-053C70FBB586}"/>
              </a:ext>
            </a:extLst>
          </p:cNvPr>
          <p:cNvSpPr/>
          <p:nvPr/>
        </p:nvSpPr>
        <p:spPr>
          <a:xfrm>
            <a:off x="5495331" y="1345585"/>
            <a:ext cx="1380925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02FD007E-D966-4C21-9901-7F6651B5D397}"/>
              </a:ext>
            </a:extLst>
          </p:cNvPr>
          <p:cNvSpPr/>
          <p:nvPr/>
        </p:nvSpPr>
        <p:spPr>
          <a:xfrm>
            <a:off x="7439951" y="1348672"/>
            <a:ext cx="1380925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50C6DA6-77D2-403C-A6DE-C673029BA22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33290" y="3068960"/>
            <a:ext cx="1904033" cy="172895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E2C2114-2D6E-47EB-9D79-F67D6CFC54C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36296" y="4941168"/>
            <a:ext cx="1854453" cy="1715418"/>
          </a:xfrm>
          <a:prstGeom prst="rect">
            <a:avLst/>
          </a:prstGeom>
        </p:spPr>
      </p:pic>
      <p:sp>
        <p:nvSpPr>
          <p:cNvPr id="8" name="Rectangle: Single Corner Snipped 7">
            <a:extLst>
              <a:ext uri="{FF2B5EF4-FFF2-40B4-BE49-F238E27FC236}">
                <a16:creationId xmlns:a16="http://schemas.microsoft.com/office/drawing/2014/main" id="{01A9F211-B19B-49AE-80DD-F38EE4C8CE96}"/>
              </a:ext>
            </a:extLst>
          </p:cNvPr>
          <p:cNvSpPr/>
          <p:nvPr/>
        </p:nvSpPr>
        <p:spPr>
          <a:xfrm rot="10800000">
            <a:off x="5580112" y="3142931"/>
            <a:ext cx="1192324" cy="414113"/>
          </a:xfrm>
          <a:prstGeom prst="snip1Rect">
            <a:avLst>
              <a:gd name="adj" fmla="val 3873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099D29F-76F1-4ECC-A59A-E64EF02D709A}"/>
              </a:ext>
            </a:extLst>
          </p:cNvPr>
          <p:cNvSpPr txBox="1"/>
          <p:nvPr/>
        </p:nvSpPr>
        <p:spPr>
          <a:xfrm>
            <a:off x="179512" y="5589240"/>
            <a:ext cx="594485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è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Physics lists errors are larger at lower energies</a:t>
            </a:r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Relative errors: larger at higher multiplicities</a:t>
            </a:r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NeuLAND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is designed to detect high multiplicities</a:t>
            </a:r>
            <a:endParaRPr lang="en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1823811-EB0F-4A5B-BDAE-2D8B4C70172C}"/>
              </a:ext>
            </a:extLst>
          </p:cNvPr>
          <p:cNvSpPr txBox="1"/>
          <p:nvPr/>
        </p:nvSpPr>
        <p:spPr>
          <a:xfrm>
            <a:off x="5436096" y="1340768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1n</a:t>
            </a:r>
            <a:endParaRPr lang="en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C341B8B-DBE2-436A-8E9C-4A9872AB3F50}"/>
              </a:ext>
            </a:extLst>
          </p:cNvPr>
          <p:cNvSpPr txBox="1"/>
          <p:nvPr/>
        </p:nvSpPr>
        <p:spPr>
          <a:xfrm>
            <a:off x="7380312" y="1340768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2n</a:t>
            </a:r>
            <a:endParaRPr lang="en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C3A5760-8875-4BEB-B570-2A8D53261A6C}"/>
              </a:ext>
            </a:extLst>
          </p:cNvPr>
          <p:cNvSpPr txBox="1"/>
          <p:nvPr/>
        </p:nvSpPr>
        <p:spPr>
          <a:xfrm>
            <a:off x="5436096" y="3131676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3n</a:t>
            </a:r>
            <a:endParaRPr lang="en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E2C31D9-EA9D-41E7-B5CC-D6D129C0EBAD}"/>
              </a:ext>
            </a:extLst>
          </p:cNvPr>
          <p:cNvSpPr txBox="1"/>
          <p:nvPr/>
        </p:nvSpPr>
        <p:spPr>
          <a:xfrm>
            <a:off x="7380312" y="3131676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4n</a:t>
            </a:r>
            <a:endParaRPr lang="en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38920D80-CB3C-4986-AE27-ABBA5138524F}"/>
              </a:ext>
            </a:extLst>
          </p:cNvPr>
          <p:cNvSpPr txBox="1"/>
          <p:nvPr/>
        </p:nvSpPr>
        <p:spPr>
          <a:xfrm>
            <a:off x="7380312" y="5013176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5n</a:t>
            </a:r>
            <a:endParaRPr lang="en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0069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/>
      <p:bldP spid="40" grpId="0"/>
      <p:bldP spid="81" grpId="0"/>
      <p:bldP spid="11" grpId="0"/>
      <p:bldP spid="46" grpId="0"/>
      <p:bldP spid="48" grpId="0"/>
      <p:bldP spid="50" grpId="0"/>
      <p:bldP spid="5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88913"/>
            <a:ext cx="4662488" cy="62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1"/>
          <p:cNvSpPr txBox="1"/>
          <p:nvPr/>
        </p:nvSpPr>
        <p:spPr>
          <a:xfrm>
            <a:off x="8460432" y="980728"/>
            <a:ext cx="5756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2/19</a:t>
            </a:r>
            <a:endParaRPr lang="nl-NL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981075"/>
            <a:ext cx="9144000" cy="215900"/>
          </a:xfrm>
          <a:prstGeom prst="rect">
            <a:avLst/>
          </a:pr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30"/>
          <p:cNvSpPr txBox="1"/>
          <p:nvPr/>
        </p:nvSpPr>
        <p:spPr>
          <a:xfrm>
            <a:off x="179512" y="1340768"/>
            <a:ext cx="7776864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3200" b="1" dirty="0" err="1">
                <a:latin typeface="Arial" panose="020B0604020202020204" pitchFamily="34" charset="0"/>
                <a:cs typeface="Arial" panose="020B0604020202020204" pitchFamily="34" charset="0"/>
              </a:rPr>
              <a:t>Physics</a:t>
            </a:r>
            <a:r>
              <a:rPr lang="nl-NL" sz="3200" b="1" dirty="0">
                <a:latin typeface="Arial" panose="020B0604020202020204" pitchFamily="34" charset="0"/>
                <a:cs typeface="Arial" panose="020B0604020202020204" pitchFamily="34" charset="0"/>
              </a:rPr>
              <a:t> list </a:t>
            </a:r>
            <a:r>
              <a:rPr lang="nl-NL" sz="3200" b="1" dirty="0" err="1">
                <a:latin typeface="Arial" panose="020B0604020202020204" pitchFamily="34" charset="0"/>
                <a:cs typeface="Arial" panose="020B0604020202020204" pitchFamily="34" charset="0"/>
              </a:rPr>
              <a:t>effects</a:t>
            </a:r>
            <a:endParaRPr lang="nl-NL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2" name="TextBox 1"/>
          <p:cNvSpPr txBox="1"/>
          <p:nvPr/>
        </p:nvSpPr>
        <p:spPr>
          <a:xfrm>
            <a:off x="8460432" y="980728"/>
            <a:ext cx="5756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14/16</a:t>
            </a:r>
            <a:endParaRPr lang="nl-NL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179512" y="1925543"/>
            <a:ext cx="507485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Traditional Method for multiplicity determination:</a:t>
            </a:r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en-NL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Simulate INCL++ &amp; BERT</a:t>
            </a:r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en-NL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exp ≈ ½ (BERT + INCL++)</a:t>
            </a:r>
            <a:endParaRPr lang="en-NL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CDCB0C1C-9EEF-492C-8472-89A6546BCA9C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23528" y="2921352"/>
          <a:ext cx="4195469" cy="25958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76065">
                  <a:extLst>
                    <a:ext uri="{9D8B030D-6E8A-4147-A177-3AD203B41FA5}">
                      <a16:colId xmlns:a16="http://schemas.microsoft.com/office/drawing/2014/main" val="1751119993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3903840656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968219672"/>
                    </a:ext>
                  </a:extLst>
                </a:gridCol>
                <a:gridCol w="1315148">
                  <a:extLst>
                    <a:ext uri="{9D8B030D-6E8A-4147-A177-3AD203B41FA5}">
                      <a16:colId xmlns:a16="http://schemas.microsoft.com/office/drawing/2014/main" val="38506373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200 MeV</a:t>
                      </a:r>
                      <a:endParaRPr lang="en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600 MeV</a:t>
                      </a:r>
                      <a:endParaRPr lang="en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1000 MeV</a:t>
                      </a:r>
                      <a:endParaRPr lang="en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42109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0n</a:t>
                      </a:r>
                      <a:endParaRPr lang="en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77±4%</a:t>
                      </a:r>
                      <a:endParaRPr lang="en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74±1%</a:t>
                      </a:r>
                      <a:endParaRPr lang="en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74±1%</a:t>
                      </a:r>
                      <a:endParaRPr lang="en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40676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1n</a:t>
                      </a:r>
                      <a:endParaRPr lang="en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73±8%</a:t>
                      </a:r>
                      <a:endParaRPr lang="en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79±2%</a:t>
                      </a:r>
                      <a:endParaRPr lang="en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80±1%</a:t>
                      </a:r>
                      <a:endParaRPr lang="en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46484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2n</a:t>
                      </a:r>
                      <a:endParaRPr lang="en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62±11%</a:t>
                      </a:r>
                      <a:endParaRPr lang="en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65±1%</a:t>
                      </a:r>
                      <a:endParaRPr lang="en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71±1%</a:t>
                      </a:r>
                      <a:endParaRPr lang="en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39326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3n</a:t>
                      </a:r>
                      <a:endParaRPr lang="en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58±10%</a:t>
                      </a:r>
                      <a:endParaRPr lang="en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56±1%</a:t>
                      </a:r>
                      <a:endParaRPr lang="en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61±1%</a:t>
                      </a:r>
                      <a:endParaRPr lang="en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03560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4n</a:t>
                      </a:r>
                      <a:endParaRPr lang="en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46±8%</a:t>
                      </a:r>
                      <a:endParaRPr lang="en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52±3%</a:t>
                      </a:r>
                      <a:endParaRPr lang="en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54±3%</a:t>
                      </a:r>
                      <a:endParaRPr lang="en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37408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5n</a:t>
                      </a:r>
                      <a:endParaRPr lang="en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57±8%</a:t>
                      </a:r>
                      <a:endParaRPr lang="en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61±2%</a:t>
                      </a:r>
                      <a:endParaRPr lang="en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62±4%</a:t>
                      </a:r>
                      <a:endParaRPr lang="en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4926530"/>
                  </a:ext>
                </a:extLst>
              </a:tr>
            </a:tbl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25C9FFF7-F2F9-4379-94C1-053C70FBB586}"/>
              </a:ext>
            </a:extLst>
          </p:cNvPr>
          <p:cNvSpPr/>
          <p:nvPr/>
        </p:nvSpPr>
        <p:spPr>
          <a:xfrm>
            <a:off x="5495331" y="1345585"/>
            <a:ext cx="1380925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02FD007E-D966-4C21-9901-7F6651B5D397}"/>
              </a:ext>
            </a:extLst>
          </p:cNvPr>
          <p:cNvSpPr/>
          <p:nvPr/>
        </p:nvSpPr>
        <p:spPr>
          <a:xfrm>
            <a:off x="7439951" y="1348672"/>
            <a:ext cx="1380925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8" name="Rectangle: Single Corner Snipped 7">
            <a:extLst>
              <a:ext uri="{FF2B5EF4-FFF2-40B4-BE49-F238E27FC236}">
                <a16:creationId xmlns:a16="http://schemas.microsoft.com/office/drawing/2014/main" id="{01A9F211-B19B-49AE-80DD-F38EE4C8CE96}"/>
              </a:ext>
            </a:extLst>
          </p:cNvPr>
          <p:cNvSpPr/>
          <p:nvPr/>
        </p:nvSpPr>
        <p:spPr>
          <a:xfrm rot="10800000">
            <a:off x="5580112" y="3142931"/>
            <a:ext cx="1192324" cy="414113"/>
          </a:xfrm>
          <a:prstGeom prst="snip1Rect">
            <a:avLst>
              <a:gd name="adj" fmla="val 3873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099D29F-76F1-4ECC-A59A-E64EF02D709A}"/>
              </a:ext>
            </a:extLst>
          </p:cNvPr>
          <p:cNvSpPr txBox="1"/>
          <p:nvPr/>
        </p:nvSpPr>
        <p:spPr>
          <a:xfrm>
            <a:off x="179512" y="5589240"/>
            <a:ext cx="594485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è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Physics lists errors are larger at lower energies</a:t>
            </a:r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Relative errors: larger at higher multiplicities</a:t>
            </a:r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NeuLAND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is designed to detect high multiplicities</a:t>
            </a:r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Physics list errors grow when detector gets smaller.</a:t>
            </a:r>
            <a:endParaRPr lang="en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2423C034-AF30-4E06-B3A4-5E876527FF5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9407149"/>
              </p:ext>
            </p:extLst>
          </p:nvPr>
        </p:nvGraphicFramePr>
        <p:xfrm>
          <a:off x="5508104" y="2921352"/>
          <a:ext cx="3571493" cy="25958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152128">
                  <a:extLst>
                    <a:ext uri="{9D8B030D-6E8A-4147-A177-3AD203B41FA5}">
                      <a16:colId xmlns:a16="http://schemas.microsoft.com/office/drawing/2014/main" val="1080130179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38051887"/>
                    </a:ext>
                  </a:extLst>
                </a:gridCol>
                <a:gridCol w="1267237">
                  <a:extLst>
                    <a:ext uri="{9D8B030D-6E8A-4147-A177-3AD203B41FA5}">
                      <a16:colId xmlns:a16="http://schemas.microsoft.com/office/drawing/2014/main" val="426973831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200 MeV</a:t>
                      </a:r>
                      <a:endParaRPr lang="en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600 MeV</a:t>
                      </a:r>
                      <a:endParaRPr lang="en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1000 MeV</a:t>
                      </a:r>
                      <a:endParaRPr lang="en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06583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82±2%</a:t>
                      </a:r>
                      <a:endParaRPr lang="en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82±1%</a:t>
                      </a:r>
                      <a:endParaRPr lang="en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83±1%</a:t>
                      </a:r>
                      <a:endParaRPr lang="en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91108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43±32%</a:t>
                      </a:r>
                      <a:endParaRPr lang="en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63±3%</a:t>
                      </a:r>
                      <a:endParaRPr lang="en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63±1%</a:t>
                      </a:r>
                      <a:endParaRPr lang="en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17356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57±5%</a:t>
                      </a:r>
                      <a:endParaRPr lang="en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51±1%</a:t>
                      </a:r>
                      <a:endParaRPr lang="en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52±1%</a:t>
                      </a:r>
                      <a:endParaRPr lang="en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1001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43±15%</a:t>
                      </a:r>
                      <a:endParaRPr lang="en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42±1%</a:t>
                      </a:r>
                      <a:endParaRPr lang="en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44±1%</a:t>
                      </a:r>
                      <a:endParaRPr lang="en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64105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49±12%</a:t>
                      </a:r>
                      <a:endParaRPr lang="en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41±2%</a:t>
                      </a:r>
                      <a:endParaRPr lang="en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37±1%</a:t>
                      </a:r>
                      <a:endParaRPr lang="en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26552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35±15%</a:t>
                      </a:r>
                      <a:endParaRPr lang="en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48±5%</a:t>
                      </a:r>
                      <a:endParaRPr lang="en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50±1%</a:t>
                      </a:r>
                      <a:endParaRPr lang="en-N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5951401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AA6447A5-37EF-45C0-B14D-D9FBE74EC9F7}"/>
              </a:ext>
            </a:extLst>
          </p:cNvPr>
          <p:cNvSpPr txBox="1"/>
          <p:nvPr/>
        </p:nvSpPr>
        <p:spPr>
          <a:xfrm>
            <a:off x="4573392" y="1333568"/>
            <a:ext cx="26519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Full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NeuLAND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detector: 30 double planes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699D84E3-9A06-467B-B4B3-D76009F1A31D}"/>
              </a:ext>
            </a:extLst>
          </p:cNvPr>
          <p:cNvCxnSpPr>
            <a:stCxn id="12" idx="1"/>
          </p:cNvCxnSpPr>
          <p:nvPr/>
        </p:nvCxnSpPr>
        <p:spPr>
          <a:xfrm flipH="1">
            <a:off x="3995936" y="1656734"/>
            <a:ext cx="577456" cy="112453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4AF75CEF-21F0-4EB0-B969-EABB84D87CA3}"/>
              </a:ext>
            </a:extLst>
          </p:cNvPr>
          <p:cNvSpPr txBox="1"/>
          <p:nvPr/>
        </p:nvSpPr>
        <p:spPr>
          <a:xfrm>
            <a:off x="5808504" y="2206605"/>
            <a:ext cx="29399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Partial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NeuLAND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detector: 12 double planes</a:t>
            </a:r>
          </a:p>
        </p:txBody>
      </p:sp>
    </p:spTree>
    <p:extLst>
      <p:ext uri="{BB962C8B-B14F-4D97-AF65-F5344CB8AC3E}">
        <p14:creationId xmlns:p14="http://schemas.microsoft.com/office/powerpoint/2010/main" val="2198667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3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88913"/>
            <a:ext cx="4662488" cy="62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1"/>
          <p:cNvSpPr txBox="1"/>
          <p:nvPr/>
        </p:nvSpPr>
        <p:spPr>
          <a:xfrm>
            <a:off x="8460432" y="980728"/>
            <a:ext cx="5756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2/19</a:t>
            </a:r>
            <a:endParaRPr lang="nl-NL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981075"/>
            <a:ext cx="9144000" cy="215900"/>
          </a:xfrm>
          <a:prstGeom prst="rect">
            <a:avLst/>
          </a:pr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30"/>
          <p:cNvSpPr txBox="1"/>
          <p:nvPr/>
        </p:nvSpPr>
        <p:spPr>
          <a:xfrm>
            <a:off x="179512" y="1340768"/>
            <a:ext cx="7776864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3200" b="1" dirty="0" err="1">
                <a:latin typeface="Arial" panose="020B0604020202020204" pitchFamily="34" charset="0"/>
                <a:cs typeface="Arial" panose="020B0604020202020204" pitchFamily="34" charset="0"/>
              </a:rPr>
              <a:t>Conclusion</a:t>
            </a:r>
            <a:endParaRPr lang="nl-NL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2" name="TextBox 1"/>
          <p:cNvSpPr txBox="1"/>
          <p:nvPr/>
        </p:nvSpPr>
        <p:spPr>
          <a:xfrm>
            <a:off x="8460432" y="980728"/>
            <a:ext cx="5756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15/16</a:t>
            </a:r>
            <a:endParaRPr lang="nl-NL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3E9579A-1BB3-40D8-8F60-CBE4C63CD685}"/>
              </a:ext>
            </a:extLst>
          </p:cNvPr>
          <p:cNvSpPr txBox="1"/>
          <p:nvPr/>
        </p:nvSpPr>
        <p:spPr>
          <a:xfrm>
            <a:off x="250825" y="1988840"/>
            <a:ext cx="8713663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NeuLAND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detects fast neutrons: 100 MeV – 1000 MeV.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Benchmarking revealed: exp ≈ ½ (QGSP_BERT_HP + QGSP_INCLXX_HP)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			 for single-neutron detection efficiency.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Diff. = 50% due to (</a:t>
            </a:r>
            <a:r>
              <a:rPr lang="en-US" i="1" dirty="0" err="1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i="1" dirty="0" err="1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dirty="0" err="1">
                <a:latin typeface="Symbol" panose="05050102010706020507" pitchFamily="18" charset="2"/>
                <a:cs typeface="Arial" panose="020B0604020202020204" pitchFamily="34" charset="0"/>
              </a:rPr>
              <a:t>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) tracks, 25% due to nr. of prod. protons &amp; 25% other.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Effects are &lt;2% at higher energies, but very significant at lower energies.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These differences prevent us from properly training our DNN.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 A new physics list is needed with:</a:t>
            </a:r>
          </a:p>
          <a:p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	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- </a:t>
            </a:r>
            <a:r>
              <a:rPr lang="en-US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E</a:t>
            </a:r>
            <a:r>
              <a:rPr lang="en-US" baseline="-250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dep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from (</a:t>
            </a:r>
            <a:r>
              <a:rPr lang="en-US" i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d</a:t>
            </a:r>
            <a:r>
              <a:rPr lang="en-US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,</a:t>
            </a:r>
            <a:r>
              <a:rPr lang="en-US" i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t</a:t>
            </a:r>
            <a:r>
              <a:rPr lang="en-US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,</a:t>
            </a:r>
            <a:r>
              <a:rPr lang="en-US" dirty="0" err="1">
                <a:solidFill>
                  <a:srgbClr val="FF0000"/>
                </a:solidFill>
                <a:latin typeface="Symbol" panose="05050102010706020507" pitchFamily="18" charset="2"/>
                <a:cs typeface="Arial" panose="020B0604020202020204" pitchFamily="34" charset="0"/>
                <a:sym typeface="Wingdings" panose="05000000000000000000" pitchFamily="2" charset="2"/>
              </a:rPr>
              <a:t>a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) tracks &amp; nr. of prod. protons between BERT &amp; INCL++.</a:t>
            </a:r>
          </a:p>
          <a:p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	- neutron detection eff. (</a:t>
            </a:r>
            <a:r>
              <a:rPr lang="en-US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E</a:t>
            </a:r>
            <a:r>
              <a:rPr lang="en-US" baseline="-250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dep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in CH</a:t>
            </a:r>
            <a:r>
              <a:rPr lang="en-US" baseline="-25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scintillators): ½ (BERT + INCL++).</a:t>
            </a:r>
          </a:p>
          <a:p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	- implement with special attention at lower neutron energies.</a:t>
            </a:r>
            <a:endParaRPr lang="en-NL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9339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88913"/>
            <a:ext cx="4662488" cy="62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0" y="981075"/>
            <a:ext cx="9144000" cy="215900"/>
          </a:xfrm>
          <a:prstGeom prst="rect">
            <a:avLst/>
          </a:pr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 dirty="0">
              <a:latin typeface="Verdana" panose="020B0604030504040204" pitchFamily="34" charset="0"/>
            </a:endParaRPr>
          </a:p>
        </p:txBody>
      </p:sp>
      <p:sp>
        <p:nvSpPr>
          <p:cNvPr id="19" name="TextBox 1"/>
          <p:cNvSpPr txBox="1"/>
          <p:nvPr/>
        </p:nvSpPr>
        <p:spPr>
          <a:xfrm>
            <a:off x="8460432" y="980728"/>
            <a:ext cx="5756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16/16</a:t>
            </a:r>
            <a:endParaRPr lang="nl-NL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kstvak 1"/>
          <p:cNvSpPr txBox="1"/>
          <p:nvPr/>
        </p:nvSpPr>
        <p:spPr>
          <a:xfrm>
            <a:off x="107504" y="2996952"/>
            <a:ext cx="892854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8000" b="1" dirty="0" err="1">
                <a:latin typeface="Arial" panose="020B0604020202020204" pitchFamily="34" charset="0"/>
                <a:cs typeface="Arial" panose="020B0604020202020204" pitchFamily="34" charset="0"/>
              </a:rPr>
              <a:t>Thank</a:t>
            </a:r>
            <a:r>
              <a:rPr lang="nl-NL" sz="8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8000" b="1" dirty="0" err="1"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r>
              <a:rPr lang="nl-NL" sz="8000" b="1" dirty="0"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4621013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">
            <a:extLst>
              <a:ext uri="{FF2B5EF4-FFF2-40B4-BE49-F238E27FC236}">
                <a16:creationId xmlns:a16="http://schemas.microsoft.com/office/drawing/2014/main" id="{079385DA-26C6-41E0-827F-11FB168727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875" y="1925543"/>
            <a:ext cx="6867421" cy="46156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88913"/>
            <a:ext cx="4662488" cy="62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0" y="981075"/>
            <a:ext cx="9144000" cy="215900"/>
          </a:xfrm>
          <a:prstGeom prst="rect">
            <a:avLst/>
          </a:pr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 dirty="0">
              <a:latin typeface="Verdana" panose="020B060403050404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121246" y="2452826"/>
            <a:ext cx="23067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Pre-</a:t>
            </a:r>
            <a:r>
              <a:rPr lang="nl-NL" sz="20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acceleration</a:t>
            </a:r>
            <a:endParaRPr lang="en-GB" sz="2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Oval 2"/>
          <p:cNvSpPr/>
          <p:nvPr/>
        </p:nvSpPr>
        <p:spPr>
          <a:xfrm>
            <a:off x="1331640" y="2924944"/>
            <a:ext cx="2808312" cy="93610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6876256" y="2001034"/>
            <a:ext cx="16561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Primary</a:t>
            </a:r>
            <a:r>
              <a:rPr lang="nl-NL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accelerator</a:t>
            </a:r>
            <a:endParaRPr lang="en-GB" sz="20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5" name="Picture 7" descr="http://ecx.images-amazon.com/images/I/41hgKiEoCBL._SY300_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4011167"/>
            <a:ext cx="425945" cy="425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5868144" y="4037002"/>
            <a:ext cx="2736304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nl-NL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Fixed</a:t>
            </a:r>
            <a:r>
              <a:rPr lang="nl-NL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primary</a:t>
            </a:r>
            <a:r>
              <a:rPr lang="nl-NL" sz="2000" b="1" dirty="0">
                <a:latin typeface="Arial" panose="020B0604020202020204" pitchFamily="34" charset="0"/>
                <a:cs typeface="Arial" panose="020B0604020202020204" pitchFamily="34" charset="0"/>
              </a:rPr>
              <a:t> target</a:t>
            </a:r>
            <a:endParaRPr lang="en-GB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2" name="Straight Connector 21"/>
          <p:cNvCxnSpPr>
            <a:cxnSpLocks/>
          </p:cNvCxnSpPr>
          <p:nvPr/>
        </p:nvCxnSpPr>
        <p:spPr>
          <a:xfrm>
            <a:off x="5292080" y="5373216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cxnSpLocks/>
          </p:cNvCxnSpPr>
          <p:nvPr/>
        </p:nvCxnSpPr>
        <p:spPr>
          <a:xfrm flipV="1">
            <a:off x="4953548" y="4814605"/>
            <a:ext cx="194516" cy="248514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5796136" y="4509120"/>
            <a:ext cx="27363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b="1" dirty="0" err="1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Selection</a:t>
            </a:r>
            <a:r>
              <a:rPr lang="nl-NL" sz="20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nl-NL" sz="2000" b="1" dirty="0" err="1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exotic</a:t>
            </a:r>
            <a:r>
              <a:rPr lang="nl-NL" sz="20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2000" b="1" dirty="0" err="1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fragments</a:t>
            </a:r>
            <a:endParaRPr lang="nl-NL" sz="2000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20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 </a:t>
            </a:r>
            <a:r>
              <a:rPr lang="nl-NL" sz="2000" b="1" dirty="0" err="1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Radioactive</a:t>
            </a:r>
            <a:r>
              <a:rPr lang="nl-NL" sz="20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Beam</a:t>
            </a:r>
            <a:endParaRPr lang="en-GB" sz="2000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Ovaal 8"/>
          <p:cNvSpPr/>
          <p:nvPr/>
        </p:nvSpPr>
        <p:spPr>
          <a:xfrm>
            <a:off x="4211960" y="5596791"/>
            <a:ext cx="288032" cy="280481"/>
          </a:xfrm>
          <a:prstGeom prst="ellipse">
            <a:avLst/>
          </a:prstGeom>
          <a:noFill/>
          <a:ln w="5715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" name="Tekstvak 10"/>
          <p:cNvSpPr txBox="1"/>
          <p:nvPr/>
        </p:nvSpPr>
        <p:spPr>
          <a:xfrm>
            <a:off x="5796136" y="5517232"/>
            <a:ext cx="30243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R3B experiment</a:t>
            </a:r>
          </a:p>
          <a:p>
            <a:r>
              <a:rPr lang="nl-NL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 </a:t>
            </a:r>
            <a:r>
              <a:rPr lang="nl-NL" b="1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Measure</a:t>
            </a:r>
            <a:r>
              <a:rPr lang="nl-NL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nl-NL" b="1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nuclear</a:t>
            </a:r>
            <a:r>
              <a:rPr lang="nl-NL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nl-NL" b="1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structure</a:t>
            </a:r>
            <a:r>
              <a:rPr lang="nl-NL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of </a:t>
            </a:r>
            <a:r>
              <a:rPr lang="nl-NL" b="1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the</a:t>
            </a:r>
            <a:r>
              <a:rPr lang="nl-NL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nl-NL" b="1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beam</a:t>
            </a:r>
            <a:endParaRPr lang="nl-NL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" name="Rechte verbindingslijn 12"/>
          <p:cNvCxnSpPr>
            <a:stCxn id="9" idx="6"/>
            <a:endCxn id="11" idx="1"/>
          </p:cNvCxnSpPr>
          <p:nvPr/>
        </p:nvCxnSpPr>
        <p:spPr>
          <a:xfrm>
            <a:off x="4499992" y="5737032"/>
            <a:ext cx="1296144" cy="241865"/>
          </a:xfrm>
          <a:prstGeom prst="line">
            <a:avLst/>
          </a:prstGeom>
          <a:ln w="571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24"/>
          <p:cNvSpPr txBox="1"/>
          <p:nvPr/>
        </p:nvSpPr>
        <p:spPr>
          <a:xfrm>
            <a:off x="8460432" y="980728"/>
            <a:ext cx="5756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3/16</a:t>
            </a:r>
            <a:endParaRPr lang="nl-NL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30"/>
          <p:cNvSpPr txBox="1"/>
          <p:nvPr/>
        </p:nvSpPr>
        <p:spPr>
          <a:xfrm>
            <a:off x="179512" y="1340768"/>
            <a:ext cx="7776864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3200" b="1" dirty="0">
                <a:latin typeface="Arial" panose="020B0604020202020204" pitchFamily="34" charset="0"/>
                <a:cs typeface="Arial" panose="020B0604020202020204" pitchFamily="34" charset="0"/>
              </a:rPr>
              <a:t>R3B Experiment in a nutshell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01049E3B-0B38-47F1-869D-F089A34A6B81}"/>
              </a:ext>
            </a:extLst>
          </p:cNvPr>
          <p:cNvSpPr/>
          <p:nvPr/>
        </p:nvSpPr>
        <p:spPr>
          <a:xfrm>
            <a:off x="4953548" y="4440432"/>
            <a:ext cx="523361" cy="608503"/>
          </a:xfrm>
          <a:custGeom>
            <a:avLst/>
            <a:gdLst>
              <a:gd name="connsiteX0" fmla="*/ 522984 w 523361"/>
              <a:gd name="connsiteY0" fmla="*/ 0 h 608503"/>
              <a:gd name="connsiteX1" fmla="*/ 509828 w 523361"/>
              <a:gd name="connsiteY1" fmla="*/ 174328 h 608503"/>
              <a:gd name="connsiteX2" fmla="*/ 434176 w 523361"/>
              <a:gd name="connsiteY2" fmla="*/ 332210 h 608503"/>
              <a:gd name="connsiteX3" fmla="*/ 325632 w 523361"/>
              <a:gd name="connsiteY3" fmla="*/ 453910 h 608503"/>
              <a:gd name="connsiteX4" fmla="*/ 124990 w 523361"/>
              <a:gd name="connsiteY4" fmla="*/ 559165 h 608503"/>
              <a:gd name="connsiteX5" fmla="*/ 0 w 523361"/>
              <a:gd name="connsiteY5" fmla="*/ 608503 h 608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23361" h="608503">
                <a:moveTo>
                  <a:pt x="522984" y="0"/>
                </a:moveTo>
                <a:cubicBezTo>
                  <a:pt x="523806" y="59480"/>
                  <a:pt x="524629" y="118960"/>
                  <a:pt x="509828" y="174328"/>
                </a:cubicBezTo>
                <a:cubicBezTo>
                  <a:pt x="495027" y="229696"/>
                  <a:pt x="464875" y="285613"/>
                  <a:pt x="434176" y="332210"/>
                </a:cubicBezTo>
                <a:cubicBezTo>
                  <a:pt x="403477" y="378807"/>
                  <a:pt x="377163" y="416084"/>
                  <a:pt x="325632" y="453910"/>
                </a:cubicBezTo>
                <a:cubicBezTo>
                  <a:pt x="274101" y="491736"/>
                  <a:pt x="179262" y="533399"/>
                  <a:pt x="124990" y="559165"/>
                </a:cubicBezTo>
                <a:cubicBezTo>
                  <a:pt x="70718" y="584931"/>
                  <a:pt x="16446" y="601376"/>
                  <a:pt x="0" y="608503"/>
                </a:cubicBez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33633AF-BCE0-46D9-8519-E3297225BD50}"/>
              </a:ext>
            </a:extLst>
          </p:cNvPr>
          <p:cNvCxnSpPr>
            <a:cxnSpLocks/>
          </p:cNvCxnSpPr>
          <p:nvPr/>
        </p:nvCxnSpPr>
        <p:spPr>
          <a:xfrm flipV="1">
            <a:off x="4953548" y="5044988"/>
            <a:ext cx="302528" cy="17000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580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7" grpId="0"/>
      <p:bldP spid="10" grpId="0" animBg="1"/>
      <p:bldP spid="28" grpId="0"/>
      <p:bldP spid="9" grpId="0" animBg="1"/>
      <p:bldP spid="11" grpId="0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">
            <a:extLst>
              <a:ext uri="{FF2B5EF4-FFF2-40B4-BE49-F238E27FC236}">
                <a16:creationId xmlns:a16="http://schemas.microsoft.com/office/drawing/2014/main" id="{079385DA-26C6-41E0-827F-11FB168727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875" y="1925543"/>
            <a:ext cx="6867421" cy="46156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88913"/>
            <a:ext cx="4662488" cy="62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0" y="981075"/>
            <a:ext cx="9144000" cy="215900"/>
          </a:xfrm>
          <a:prstGeom prst="rect">
            <a:avLst/>
          </a:pr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 dirty="0">
              <a:latin typeface="Verdana" panose="020B060403050404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121246" y="2452826"/>
            <a:ext cx="23067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Pre-</a:t>
            </a:r>
            <a:r>
              <a:rPr lang="nl-NL" sz="20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acceleration</a:t>
            </a:r>
            <a:endParaRPr lang="en-GB" sz="2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Oval 2"/>
          <p:cNvSpPr/>
          <p:nvPr/>
        </p:nvSpPr>
        <p:spPr>
          <a:xfrm>
            <a:off x="1331640" y="2924944"/>
            <a:ext cx="2808312" cy="93610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6876256" y="2001034"/>
            <a:ext cx="16561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Primary</a:t>
            </a:r>
            <a:r>
              <a:rPr lang="nl-NL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accelerator</a:t>
            </a:r>
            <a:endParaRPr lang="en-GB" sz="20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5" name="Picture 7" descr="http://ecx.images-amazon.com/images/I/41hgKiEoCBL._SY300_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4011167"/>
            <a:ext cx="425945" cy="425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5868144" y="4037002"/>
            <a:ext cx="2736304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nl-NL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Fixed</a:t>
            </a:r>
            <a:r>
              <a:rPr lang="nl-NL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primary</a:t>
            </a:r>
            <a:r>
              <a:rPr lang="nl-NL" sz="2000" b="1" dirty="0">
                <a:latin typeface="Arial" panose="020B0604020202020204" pitchFamily="34" charset="0"/>
                <a:cs typeface="Arial" panose="020B0604020202020204" pitchFamily="34" charset="0"/>
              </a:rPr>
              <a:t> target</a:t>
            </a:r>
            <a:endParaRPr lang="en-GB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2" name="Straight Connector 21"/>
          <p:cNvCxnSpPr>
            <a:cxnSpLocks/>
          </p:cNvCxnSpPr>
          <p:nvPr/>
        </p:nvCxnSpPr>
        <p:spPr>
          <a:xfrm>
            <a:off x="5292080" y="5373216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cxnSpLocks/>
          </p:cNvCxnSpPr>
          <p:nvPr/>
        </p:nvCxnSpPr>
        <p:spPr>
          <a:xfrm flipV="1">
            <a:off x="4953548" y="4814605"/>
            <a:ext cx="194516" cy="248514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5796136" y="4509120"/>
            <a:ext cx="27363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b="1" dirty="0" err="1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Selection</a:t>
            </a:r>
            <a:r>
              <a:rPr lang="nl-NL" sz="20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nl-NL" sz="2000" b="1" dirty="0" err="1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exotic</a:t>
            </a:r>
            <a:r>
              <a:rPr lang="nl-NL" sz="20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2000" b="1" dirty="0" err="1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fragments</a:t>
            </a:r>
            <a:endParaRPr lang="nl-NL" sz="2000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20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 </a:t>
            </a:r>
            <a:r>
              <a:rPr lang="nl-NL" sz="2000" b="1" dirty="0" err="1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Radioactive</a:t>
            </a:r>
            <a:r>
              <a:rPr lang="nl-NL" sz="20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Beam</a:t>
            </a:r>
            <a:endParaRPr lang="en-GB" sz="2000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Ovaal 8"/>
          <p:cNvSpPr/>
          <p:nvPr/>
        </p:nvSpPr>
        <p:spPr>
          <a:xfrm>
            <a:off x="4211960" y="5596791"/>
            <a:ext cx="288032" cy="280481"/>
          </a:xfrm>
          <a:prstGeom prst="ellipse">
            <a:avLst/>
          </a:prstGeom>
          <a:noFill/>
          <a:ln w="5715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" name="Tekstvak 10"/>
          <p:cNvSpPr txBox="1"/>
          <p:nvPr/>
        </p:nvSpPr>
        <p:spPr>
          <a:xfrm>
            <a:off x="5796136" y="5517232"/>
            <a:ext cx="30243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R3B experiment</a:t>
            </a:r>
          </a:p>
          <a:p>
            <a:r>
              <a:rPr lang="nl-NL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 </a:t>
            </a:r>
            <a:r>
              <a:rPr lang="nl-NL" b="1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Measure</a:t>
            </a:r>
            <a:r>
              <a:rPr lang="nl-NL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nl-NL" b="1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nuclear</a:t>
            </a:r>
            <a:r>
              <a:rPr lang="nl-NL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nl-NL" b="1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structure</a:t>
            </a:r>
            <a:r>
              <a:rPr lang="nl-NL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of </a:t>
            </a:r>
            <a:r>
              <a:rPr lang="nl-NL" b="1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the</a:t>
            </a:r>
            <a:r>
              <a:rPr lang="nl-NL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nl-NL" b="1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beam</a:t>
            </a:r>
            <a:endParaRPr lang="nl-NL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" name="Rechte verbindingslijn 12"/>
          <p:cNvCxnSpPr>
            <a:stCxn id="9" idx="6"/>
            <a:endCxn id="11" idx="1"/>
          </p:cNvCxnSpPr>
          <p:nvPr/>
        </p:nvCxnSpPr>
        <p:spPr>
          <a:xfrm>
            <a:off x="4499992" y="5737032"/>
            <a:ext cx="1296144" cy="241865"/>
          </a:xfrm>
          <a:prstGeom prst="line">
            <a:avLst/>
          </a:prstGeom>
          <a:ln w="571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24"/>
          <p:cNvSpPr txBox="1"/>
          <p:nvPr/>
        </p:nvSpPr>
        <p:spPr>
          <a:xfrm>
            <a:off x="8460432" y="980728"/>
            <a:ext cx="5756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3/16</a:t>
            </a:r>
            <a:endParaRPr lang="nl-NL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30"/>
          <p:cNvSpPr txBox="1"/>
          <p:nvPr/>
        </p:nvSpPr>
        <p:spPr>
          <a:xfrm>
            <a:off x="179512" y="1340768"/>
            <a:ext cx="7776864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3200" b="1" dirty="0">
                <a:latin typeface="Arial" panose="020B0604020202020204" pitchFamily="34" charset="0"/>
                <a:cs typeface="Arial" panose="020B0604020202020204" pitchFamily="34" charset="0"/>
              </a:rPr>
              <a:t>R3B Experiment in a nutshell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01049E3B-0B38-47F1-869D-F089A34A6B81}"/>
              </a:ext>
            </a:extLst>
          </p:cNvPr>
          <p:cNvSpPr/>
          <p:nvPr/>
        </p:nvSpPr>
        <p:spPr>
          <a:xfrm>
            <a:off x="4953548" y="4440432"/>
            <a:ext cx="523361" cy="608503"/>
          </a:xfrm>
          <a:custGeom>
            <a:avLst/>
            <a:gdLst>
              <a:gd name="connsiteX0" fmla="*/ 522984 w 523361"/>
              <a:gd name="connsiteY0" fmla="*/ 0 h 608503"/>
              <a:gd name="connsiteX1" fmla="*/ 509828 w 523361"/>
              <a:gd name="connsiteY1" fmla="*/ 174328 h 608503"/>
              <a:gd name="connsiteX2" fmla="*/ 434176 w 523361"/>
              <a:gd name="connsiteY2" fmla="*/ 332210 h 608503"/>
              <a:gd name="connsiteX3" fmla="*/ 325632 w 523361"/>
              <a:gd name="connsiteY3" fmla="*/ 453910 h 608503"/>
              <a:gd name="connsiteX4" fmla="*/ 124990 w 523361"/>
              <a:gd name="connsiteY4" fmla="*/ 559165 h 608503"/>
              <a:gd name="connsiteX5" fmla="*/ 0 w 523361"/>
              <a:gd name="connsiteY5" fmla="*/ 608503 h 608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23361" h="608503">
                <a:moveTo>
                  <a:pt x="522984" y="0"/>
                </a:moveTo>
                <a:cubicBezTo>
                  <a:pt x="523806" y="59480"/>
                  <a:pt x="524629" y="118960"/>
                  <a:pt x="509828" y="174328"/>
                </a:cubicBezTo>
                <a:cubicBezTo>
                  <a:pt x="495027" y="229696"/>
                  <a:pt x="464875" y="285613"/>
                  <a:pt x="434176" y="332210"/>
                </a:cubicBezTo>
                <a:cubicBezTo>
                  <a:pt x="403477" y="378807"/>
                  <a:pt x="377163" y="416084"/>
                  <a:pt x="325632" y="453910"/>
                </a:cubicBezTo>
                <a:cubicBezTo>
                  <a:pt x="274101" y="491736"/>
                  <a:pt x="179262" y="533399"/>
                  <a:pt x="124990" y="559165"/>
                </a:cubicBezTo>
                <a:cubicBezTo>
                  <a:pt x="70718" y="584931"/>
                  <a:pt x="16446" y="601376"/>
                  <a:pt x="0" y="608503"/>
                </a:cubicBez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33633AF-BCE0-46D9-8519-E3297225BD50}"/>
              </a:ext>
            </a:extLst>
          </p:cNvPr>
          <p:cNvCxnSpPr>
            <a:cxnSpLocks/>
          </p:cNvCxnSpPr>
          <p:nvPr/>
        </p:nvCxnSpPr>
        <p:spPr>
          <a:xfrm flipV="1">
            <a:off x="4953548" y="5044988"/>
            <a:ext cx="302528" cy="17000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0FFEA9F3-B0E2-4BFC-9468-308C92DACFD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9958" y="1925543"/>
            <a:ext cx="8856538" cy="4815825"/>
          </a:xfrm>
          <a:prstGeom prst="rect">
            <a:avLst/>
          </a:prstGeom>
        </p:spPr>
      </p:pic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503A254F-FBDC-41A4-85DF-78201E11A515}"/>
              </a:ext>
            </a:extLst>
          </p:cNvPr>
          <p:cNvCxnSpPr>
            <a:cxnSpLocks/>
          </p:cNvCxnSpPr>
          <p:nvPr/>
        </p:nvCxnSpPr>
        <p:spPr>
          <a:xfrm>
            <a:off x="5521569" y="4422531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3" name="Picture 2" descr="C:\PHD\NeuLAND\VETO_Results\CAVE_C_PHASE_0(1).jpg">
            <a:extLst>
              <a:ext uri="{FF2B5EF4-FFF2-40B4-BE49-F238E27FC236}">
                <a16:creationId xmlns:a16="http://schemas.microsoft.com/office/drawing/2014/main" id="{6937F5C4-EF9F-4C88-9720-840854D9AA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902" y="2780928"/>
            <a:ext cx="8106546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4" name="Tekstvak 3">
            <a:extLst>
              <a:ext uri="{FF2B5EF4-FFF2-40B4-BE49-F238E27FC236}">
                <a16:creationId xmlns:a16="http://schemas.microsoft.com/office/drawing/2014/main" id="{51016A56-BB69-4B7B-B95E-06AE31FD678A}"/>
              </a:ext>
            </a:extLst>
          </p:cNvPr>
          <p:cNvSpPr txBox="1"/>
          <p:nvPr/>
        </p:nvSpPr>
        <p:spPr>
          <a:xfrm>
            <a:off x="251520" y="1907540"/>
            <a:ext cx="10081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Full </a:t>
            </a:r>
            <a:r>
              <a:rPr lang="nl-NL" dirty="0" err="1">
                <a:latin typeface="Arial" panose="020B0604020202020204" pitchFamily="34" charset="0"/>
                <a:cs typeface="Arial" panose="020B0604020202020204" pitchFamily="34" charset="0"/>
              </a:rPr>
              <a:t>kinematic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dirty="0" err="1">
                <a:latin typeface="Arial" panose="020B0604020202020204" pitchFamily="34" charset="0"/>
                <a:cs typeface="Arial" panose="020B0604020202020204" pitchFamily="34" charset="0"/>
              </a:rPr>
              <a:t>reconstruction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nl-NL" dirty="0" err="1">
                <a:latin typeface="Arial" panose="020B0604020202020204" pitchFamily="34" charset="0"/>
                <a:cs typeface="Arial" panose="020B0604020202020204" pitchFamily="34" charset="0"/>
              </a:rPr>
              <a:t>nuclear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b="1" u="sng" dirty="0" err="1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nl-NL" dirty="0" err="1">
                <a:latin typeface="Arial" panose="020B0604020202020204" pitchFamily="34" charset="0"/>
                <a:cs typeface="Arial" panose="020B0604020202020204" pitchFamily="34" charset="0"/>
              </a:rPr>
              <a:t>eactions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dirty="0" err="1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b="1" u="sng" dirty="0" err="1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nl-NL" dirty="0" err="1">
                <a:latin typeface="Arial" panose="020B0604020202020204" pitchFamily="34" charset="0"/>
                <a:cs typeface="Arial" panose="020B0604020202020204" pitchFamily="34" charset="0"/>
              </a:rPr>
              <a:t>adioactive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b="1" u="sng" dirty="0" err="1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nl-NL" dirty="0" err="1">
                <a:latin typeface="Arial" panose="020B0604020202020204" pitchFamily="34" charset="0"/>
                <a:cs typeface="Arial" panose="020B0604020202020204" pitchFamily="34" charset="0"/>
              </a:rPr>
              <a:t>elativistic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b="1" u="sng" dirty="0" err="1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nl-NL" dirty="0" err="1">
                <a:latin typeface="Arial" panose="020B0604020202020204" pitchFamily="34" charset="0"/>
                <a:cs typeface="Arial" panose="020B0604020202020204" pitchFamily="34" charset="0"/>
              </a:rPr>
              <a:t>eams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5" name="Rechte verbindingslijn met pijl 13">
            <a:extLst>
              <a:ext uri="{FF2B5EF4-FFF2-40B4-BE49-F238E27FC236}">
                <a16:creationId xmlns:a16="http://schemas.microsoft.com/office/drawing/2014/main" id="{7606921D-5CE1-4F28-AAEE-D7E03BA8BD02}"/>
              </a:ext>
            </a:extLst>
          </p:cNvPr>
          <p:cNvCxnSpPr/>
          <p:nvPr/>
        </p:nvCxnSpPr>
        <p:spPr>
          <a:xfrm flipV="1">
            <a:off x="107504" y="4793377"/>
            <a:ext cx="2304256" cy="323165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kstvak 14">
            <a:extLst>
              <a:ext uri="{FF2B5EF4-FFF2-40B4-BE49-F238E27FC236}">
                <a16:creationId xmlns:a16="http://schemas.microsoft.com/office/drawing/2014/main" id="{BEF72D20-2CCE-4A96-A81C-4D97E7F08732}"/>
              </a:ext>
            </a:extLst>
          </p:cNvPr>
          <p:cNvSpPr txBox="1"/>
          <p:nvPr/>
        </p:nvSpPr>
        <p:spPr>
          <a:xfrm>
            <a:off x="-6154" y="5085184"/>
            <a:ext cx="18418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Incoming</a:t>
            </a:r>
            <a:r>
              <a:rPr lang="nl-NL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16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radioactive</a:t>
            </a:r>
            <a:r>
              <a:rPr lang="nl-NL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nl-NL" sz="16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</a:t>
            </a:r>
            <a:endParaRPr lang="nl-NL" sz="1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" name="Tekstvak 15">
            <a:extLst>
              <a:ext uri="{FF2B5EF4-FFF2-40B4-BE49-F238E27FC236}">
                <a16:creationId xmlns:a16="http://schemas.microsoft.com/office/drawing/2014/main" id="{B85A7536-5DB4-4A43-A1DE-6F5C7AC4F599}"/>
              </a:ext>
            </a:extLst>
          </p:cNvPr>
          <p:cNvSpPr txBox="1"/>
          <p:nvPr/>
        </p:nvSpPr>
        <p:spPr>
          <a:xfrm>
            <a:off x="611560" y="2786373"/>
            <a:ext cx="14401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In-</a:t>
            </a:r>
            <a:r>
              <a:rPr lang="nl-NL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</a:t>
            </a:r>
            <a:r>
              <a:rPr lang="nl-NL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detector </a:t>
            </a:r>
            <a:r>
              <a:rPr lang="nl-NL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nl-NL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diagnostics</a:t>
            </a:r>
            <a:endParaRPr lang="nl-NL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8" name="Rechte verbindingslijn 17">
            <a:extLst>
              <a:ext uri="{FF2B5EF4-FFF2-40B4-BE49-F238E27FC236}">
                <a16:creationId xmlns:a16="http://schemas.microsoft.com/office/drawing/2014/main" id="{10CEA71C-1061-42C7-A983-6C6E4322E9FE}"/>
              </a:ext>
            </a:extLst>
          </p:cNvPr>
          <p:cNvCxnSpPr/>
          <p:nvPr/>
        </p:nvCxnSpPr>
        <p:spPr>
          <a:xfrm>
            <a:off x="1331640" y="3617370"/>
            <a:ext cx="720080" cy="1316247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kstvak 18">
            <a:extLst>
              <a:ext uri="{FF2B5EF4-FFF2-40B4-BE49-F238E27FC236}">
                <a16:creationId xmlns:a16="http://schemas.microsoft.com/office/drawing/2014/main" id="{3FC2B1EF-B19A-4637-AC65-28F8DC2272B7}"/>
              </a:ext>
            </a:extLst>
          </p:cNvPr>
          <p:cNvSpPr txBox="1"/>
          <p:nvPr/>
        </p:nvSpPr>
        <p:spPr>
          <a:xfrm>
            <a:off x="1546969" y="5877272"/>
            <a:ext cx="44651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dirty="0" err="1">
                <a:solidFill>
                  <a:srgbClr val="00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Fixed</a:t>
            </a:r>
            <a:r>
              <a:rPr lang="nl-NL" sz="1600" dirty="0">
                <a:solidFill>
                  <a:srgbClr val="00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target + gamma spectrometer  (CALIFA)  &amp; proton </a:t>
            </a:r>
            <a:r>
              <a:rPr lang="nl-NL" sz="1600" dirty="0" err="1">
                <a:solidFill>
                  <a:srgbClr val="00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tracker</a:t>
            </a:r>
            <a:endParaRPr lang="nl-NL" sz="1600" dirty="0">
              <a:solidFill>
                <a:srgbClr val="00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0" name="Rechte verbindingslijn 24">
            <a:extLst>
              <a:ext uri="{FF2B5EF4-FFF2-40B4-BE49-F238E27FC236}">
                <a16:creationId xmlns:a16="http://schemas.microsoft.com/office/drawing/2014/main" id="{6D14756B-4F76-484A-B1F2-148017480756}"/>
              </a:ext>
            </a:extLst>
          </p:cNvPr>
          <p:cNvCxnSpPr/>
          <p:nvPr/>
        </p:nvCxnSpPr>
        <p:spPr>
          <a:xfrm flipH="1">
            <a:off x="2123728" y="4793377"/>
            <a:ext cx="720080" cy="1122804"/>
          </a:xfrm>
          <a:prstGeom prst="line">
            <a:avLst/>
          </a:prstGeom>
          <a:ln w="19050">
            <a:solidFill>
              <a:srgbClr val="00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kstvak 28">
            <a:extLst>
              <a:ext uri="{FF2B5EF4-FFF2-40B4-BE49-F238E27FC236}">
                <a16:creationId xmlns:a16="http://schemas.microsoft.com/office/drawing/2014/main" id="{701E214A-B35C-41C0-976C-32E53F525475}"/>
              </a:ext>
            </a:extLst>
          </p:cNvPr>
          <p:cNvSpPr txBox="1"/>
          <p:nvPr/>
        </p:nvSpPr>
        <p:spPr>
          <a:xfrm>
            <a:off x="2123728" y="2786373"/>
            <a:ext cx="35049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GLAD (</a:t>
            </a:r>
            <a:r>
              <a:rPr lang="nl-NL" sz="1600" dirty="0" err="1">
                <a:latin typeface="Arial" panose="020B0604020202020204" pitchFamily="34" charset="0"/>
                <a:cs typeface="Arial" panose="020B0604020202020204" pitchFamily="34" charset="0"/>
              </a:rPr>
              <a:t>bending</a:t>
            </a:r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1600" dirty="0" err="1">
                <a:latin typeface="Arial" panose="020B0604020202020204" pitchFamily="34" charset="0"/>
                <a:cs typeface="Arial" panose="020B0604020202020204" pitchFamily="34" charset="0"/>
              </a:rPr>
              <a:t>magnet</a:t>
            </a:r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cxnSp>
        <p:nvCxnSpPr>
          <p:cNvPr id="82" name="Rechte verbindingslijn 30">
            <a:extLst>
              <a:ext uri="{FF2B5EF4-FFF2-40B4-BE49-F238E27FC236}">
                <a16:creationId xmlns:a16="http://schemas.microsoft.com/office/drawing/2014/main" id="{3614B633-D233-4253-80DE-6ACCF028A421}"/>
              </a:ext>
            </a:extLst>
          </p:cNvPr>
          <p:cNvCxnSpPr/>
          <p:nvPr/>
        </p:nvCxnSpPr>
        <p:spPr>
          <a:xfrm>
            <a:off x="2582069" y="3068960"/>
            <a:ext cx="909811" cy="158417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Vrije vorm 2053">
            <a:extLst>
              <a:ext uri="{FF2B5EF4-FFF2-40B4-BE49-F238E27FC236}">
                <a16:creationId xmlns:a16="http://schemas.microsoft.com/office/drawing/2014/main" id="{A8B0F8B4-E023-4576-9402-09802A707694}"/>
              </a:ext>
            </a:extLst>
          </p:cNvPr>
          <p:cNvSpPr/>
          <p:nvPr/>
        </p:nvSpPr>
        <p:spPr>
          <a:xfrm>
            <a:off x="2939143" y="4757057"/>
            <a:ext cx="3483428" cy="523089"/>
          </a:xfrm>
          <a:custGeom>
            <a:avLst/>
            <a:gdLst>
              <a:gd name="connsiteX0" fmla="*/ 0 w 3483428"/>
              <a:gd name="connsiteY0" fmla="*/ 21772 h 523089"/>
              <a:gd name="connsiteX1" fmla="*/ 435428 w 3483428"/>
              <a:gd name="connsiteY1" fmla="*/ 0 h 523089"/>
              <a:gd name="connsiteX2" fmla="*/ 816428 w 3483428"/>
              <a:gd name="connsiteY2" fmla="*/ 21772 h 523089"/>
              <a:gd name="connsiteX3" fmla="*/ 1371600 w 3483428"/>
              <a:gd name="connsiteY3" fmla="*/ 119743 h 523089"/>
              <a:gd name="connsiteX4" fmla="*/ 3483428 w 3483428"/>
              <a:gd name="connsiteY4" fmla="*/ 522514 h 5230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83428" h="523089">
                <a:moveTo>
                  <a:pt x="0" y="21772"/>
                </a:moveTo>
                <a:cubicBezTo>
                  <a:pt x="149678" y="10886"/>
                  <a:pt x="299357" y="0"/>
                  <a:pt x="435428" y="0"/>
                </a:cubicBezTo>
                <a:cubicBezTo>
                  <a:pt x="571499" y="0"/>
                  <a:pt x="660399" y="1815"/>
                  <a:pt x="816428" y="21772"/>
                </a:cubicBezTo>
                <a:cubicBezTo>
                  <a:pt x="972457" y="41729"/>
                  <a:pt x="1371600" y="119743"/>
                  <a:pt x="1371600" y="119743"/>
                </a:cubicBezTo>
                <a:cubicBezTo>
                  <a:pt x="1816100" y="203200"/>
                  <a:pt x="3149600" y="538842"/>
                  <a:pt x="3483428" y="522514"/>
                </a:cubicBezTo>
              </a:path>
            </a:pathLst>
          </a:cu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84" name="Rechte verbindingslijn met pijl 2058">
            <a:extLst>
              <a:ext uri="{FF2B5EF4-FFF2-40B4-BE49-F238E27FC236}">
                <a16:creationId xmlns:a16="http://schemas.microsoft.com/office/drawing/2014/main" id="{BDBD15BE-41BD-496A-8769-3DDA826C1961}"/>
              </a:ext>
            </a:extLst>
          </p:cNvPr>
          <p:cNvCxnSpPr>
            <a:cxnSpLocks/>
            <a:stCxn id="83" idx="3"/>
          </p:cNvCxnSpPr>
          <p:nvPr/>
        </p:nvCxnSpPr>
        <p:spPr>
          <a:xfrm>
            <a:off x="4310743" y="4876800"/>
            <a:ext cx="2997561" cy="575682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kstvak 2060">
            <a:extLst>
              <a:ext uri="{FF2B5EF4-FFF2-40B4-BE49-F238E27FC236}">
                <a16:creationId xmlns:a16="http://schemas.microsoft.com/office/drawing/2014/main" id="{78432DFE-8E01-4A58-8931-82F4D3A542DE}"/>
              </a:ext>
            </a:extLst>
          </p:cNvPr>
          <p:cNvSpPr txBox="1"/>
          <p:nvPr/>
        </p:nvSpPr>
        <p:spPr>
          <a:xfrm>
            <a:off x="7380312" y="4667652"/>
            <a:ext cx="12961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dirty="0" err="1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Outgoing</a:t>
            </a:r>
            <a:r>
              <a:rPr lang="nl-NL" sz="16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fragment</a:t>
            </a:r>
          </a:p>
          <a:p>
            <a:r>
              <a:rPr lang="nl-NL" sz="16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 </a:t>
            </a:r>
            <a:r>
              <a:rPr lang="nl-NL" sz="1600" dirty="0" err="1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Detected</a:t>
            </a:r>
            <a:r>
              <a:rPr lang="nl-NL" sz="16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nl-NL" sz="1600" dirty="0" err="1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by</a:t>
            </a:r>
            <a:r>
              <a:rPr lang="nl-NL" sz="16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TOF </a:t>
            </a:r>
            <a:r>
              <a:rPr lang="nl-NL" sz="1600" dirty="0" err="1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wall</a:t>
            </a:r>
            <a:r>
              <a:rPr lang="nl-NL" sz="16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&amp; </a:t>
            </a:r>
            <a:r>
              <a:rPr lang="nl-NL" sz="1600" dirty="0" err="1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wire</a:t>
            </a:r>
            <a:r>
              <a:rPr lang="nl-NL" sz="16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nl-NL" sz="1600" dirty="0" err="1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chambers</a:t>
            </a:r>
            <a:endParaRPr lang="nl-NL" sz="1600" dirty="0">
              <a:solidFill>
                <a:srgbClr val="FFC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Vrije vorm 2061">
            <a:extLst>
              <a:ext uri="{FF2B5EF4-FFF2-40B4-BE49-F238E27FC236}">
                <a16:creationId xmlns:a16="http://schemas.microsoft.com/office/drawing/2014/main" id="{692F2D59-CEF2-45BC-96C4-C35B727236F3}"/>
              </a:ext>
            </a:extLst>
          </p:cNvPr>
          <p:cNvSpPr/>
          <p:nvPr/>
        </p:nvSpPr>
        <p:spPr>
          <a:xfrm>
            <a:off x="2906486" y="4781335"/>
            <a:ext cx="1611085" cy="520008"/>
          </a:xfrm>
          <a:custGeom>
            <a:avLst/>
            <a:gdLst>
              <a:gd name="connsiteX0" fmla="*/ 0 w 1611085"/>
              <a:gd name="connsiteY0" fmla="*/ 8379 h 520008"/>
              <a:gd name="connsiteX1" fmla="*/ 489857 w 1611085"/>
              <a:gd name="connsiteY1" fmla="*/ 8379 h 520008"/>
              <a:gd name="connsiteX2" fmla="*/ 892628 w 1611085"/>
              <a:gd name="connsiteY2" fmla="*/ 95465 h 520008"/>
              <a:gd name="connsiteX3" fmla="*/ 1153885 w 1611085"/>
              <a:gd name="connsiteY3" fmla="*/ 258751 h 520008"/>
              <a:gd name="connsiteX4" fmla="*/ 1611085 w 1611085"/>
              <a:gd name="connsiteY4" fmla="*/ 520008 h 520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11085" h="520008">
                <a:moveTo>
                  <a:pt x="0" y="8379"/>
                </a:moveTo>
                <a:cubicBezTo>
                  <a:pt x="170543" y="1122"/>
                  <a:pt x="341086" y="-6135"/>
                  <a:pt x="489857" y="8379"/>
                </a:cubicBezTo>
                <a:cubicBezTo>
                  <a:pt x="638628" y="22893"/>
                  <a:pt x="781957" y="53736"/>
                  <a:pt x="892628" y="95465"/>
                </a:cubicBezTo>
                <a:cubicBezTo>
                  <a:pt x="1003299" y="137194"/>
                  <a:pt x="1034142" y="187994"/>
                  <a:pt x="1153885" y="258751"/>
                </a:cubicBezTo>
                <a:cubicBezTo>
                  <a:pt x="1273628" y="329508"/>
                  <a:pt x="1580242" y="467394"/>
                  <a:pt x="1611085" y="520008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87" name="Rechte verbindingslijn met pijl 2063">
            <a:extLst>
              <a:ext uri="{FF2B5EF4-FFF2-40B4-BE49-F238E27FC236}">
                <a16:creationId xmlns:a16="http://schemas.microsoft.com/office/drawing/2014/main" id="{2A690C41-7E87-40EC-B2E2-C12E5333CB3E}"/>
              </a:ext>
            </a:extLst>
          </p:cNvPr>
          <p:cNvCxnSpPr>
            <a:stCxn id="86" idx="2"/>
            <a:endCxn id="86" idx="4"/>
          </p:cNvCxnSpPr>
          <p:nvPr/>
        </p:nvCxnSpPr>
        <p:spPr>
          <a:xfrm>
            <a:off x="3799114" y="4876800"/>
            <a:ext cx="718457" cy="424543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kstvak 2065">
            <a:extLst>
              <a:ext uri="{FF2B5EF4-FFF2-40B4-BE49-F238E27FC236}">
                <a16:creationId xmlns:a16="http://schemas.microsoft.com/office/drawing/2014/main" id="{B16CF50E-9BD5-44A5-BD59-CED678BA58F1}"/>
              </a:ext>
            </a:extLst>
          </p:cNvPr>
          <p:cNvSpPr txBox="1"/>
          <p:nvPr/>
        </p:nvSpPr>
        <p:spPr>
          <a:xfrm>
            <a:off x="4427984" y="5220489"/>
            <a:ext cx="17993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Protons</a:t>
            </a:r>
            <a:r>
              <a:rPr lang="nl-NL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nl-NL" sz="16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detected</a:t>
            </a:r>
            <a:r>
              <a:rPr lang="nl-NL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16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inside</a:t>
            </a:r>
            <a:r>
              <a:rPr lang="nl-NL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16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chamber</a:t>
            </a:r>
            <a:r>
              <a:rPr lang="nl-NL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89" name="Tekstvak 2067">
            <a:extLst>
              <a:ext uri="{FF2B5EF4-FFF2-40B4-BE49-F238E27FC236}">
                <a16:creationId xmlns:a16="http://schemas.microsoft.com/office/drawing/2014/main" id="{7F26F4A7-194A-47BC-A7D7-AFD8D3C52592}"/>
              </a:ext>
            </a:extLst>
          </p:cNvPr>
          <p:cNvSpPr txBox="1"/>
          <p:nvPr/>
        </p:nvSpPr>
        <p:spPr>
          <a:xfrm>
            <a:off x="4680857" y="2786373"/>
            <a:ext cx="30594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dirty="0" err="1">
                <a:latin typeface="Arial" panose="020B0604020202020204" pitchFamily="34" charset="0"/>
                <a:cs typeface="Arial" panose="020B0604020202020204" pitchFamily="34" charset="0"/>
              </a:rPr>
              <a:t>Vacuum</a:t>
            </a:r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1600" dirty="0" err="1">
                <a:latin typeface="Arial" panose="020B0604020202020204" pitchFamily="34" charset="0"/>
                <a:cs typeface="Arial" panose="020B0604020202020204" pitchFamily="34" charset="0"/>
              </a:rPr>
              <a:t>chamber</a:t>
            </a:r>
            <a:endParaRPr lang="nl-NL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0" name="Rechte verbindingslijn 2069">
            <a:extLst>
              <a:ext uri="{FF2B5EF4-FFF2-40B4-BE49-F238E27FC236}">
                <a16:creationId xmlns:a16="http://schemas.microsoft.com/office/drawing/2014/main" id="{84E07C09-536B-45DD-8523-ADB0C8DDD77A}"/>
              </a:ext>
            </a:extLst>
          </p:cNvPr>
          <p:cNvCxnSpPr/>
          <p:nvPr/>
        </p:nvCxnSpPr>
        <p:spPr>
          <a:xfrm flipH="1">
            <a:off x="4310743" y="3068960"/>
            <a:ext cx="477281" cy="135357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Rechte verbindingslijn met pijl 2071">
            <a:extLst>
              <a:ext uri="{FF2B5EF4-FFF2-40B4-BE49-F238E27FC236}">
                <a16:creationId xmlns:a16="http://schemas.microsoft.com/office/drawing/2014/main" id="{FD6BF356-5FF1-4D97-9BB6-7748893B25D5}"/>
              </a:ext>
            </a:extLst>
          </p:cNvPr>
          <p:cNvCxnSpPr>
            <a:cxnSpLocks/>
          </p:cNvCxnSpPr>
          <p:nvPr/>
        </p:nvCxnSpPr>
        <p:spPr>
          <a:xfrm flipV="1">
            <a:off x="2906486" y="4282931"/>
            <a:ext cx="3516085" cy="514221"/>
          </a:xfrm>
          <a:prstGeom prst="straightConnector1">
            <a:avLst/>
          </a:prstGeom>
          <a:ln w="28575">
            <a:solidFill>
              <a:srgbClr val="008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kstvak 2072">
            <a:extLst>
              <a:ext uri="{FF2B5EF4-FFF2-40B4-BE49-F238E27FC236}">
                <a16:creationId xmlns:a16="http://schemas.microsoft.com/office/drawing/2014/main" id="{893D6338-2CC3-4AD4-9FDC-29639ED80FAF}"/>
              </a:ext>
            </a:extLst>
          </p:cNvPr>
          <p:cNvSpPr txBox="1"/>
          <p:nvPr/>
        </p:nvSpPr>
        <p:spPr>
          <a:xfrm>
            <a:off x="4504116" y="4098558"/>
            <a:ext cx="12605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neutrons</a:t>
            </a:r>
          </a:p>
        </p:txBody>
      </p:sp>
      <p:sp>
        <p:nvSpPr>
          <p:cNvPr id="93" name="Ovaal 2073">
            <a:extLst>
              <a:ext uri="{FF2B5EF4-FFF2-40B4-BE49-F238E27FC236}">
                <a16:creationId xmlns:a16="http://schemas.microsoft.com/office/drawing/2014/main" id="{522A829D-6B8B-40F1-8FDD-0A48225C93A1}"/>
              </a:ext>
            </a:extLst>
          </p:cNvPr>
          <p:cNvSpPr/>
          <p:nvPr/>
        </p:nvSpPr>
        <p:spPr>
          <a:xfrm>
            <a:off x="6012160" y="3617370"/>
            <a:ext cx="1512168" cy="1259430"/>
          </a:xfrm>
          <a:prstGeom prst="ellipse">
            <a:avLst/>
          </a:prstGeom>
          <a:noFill/>
          <a:ln w="57150"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4" name="Tekstvak 2074">
            <a:extLst>
              <a:ext uri="{FF2B5EF4-FFF2-40B4-BE49-F238E27FC236}">
                <a16:creationId xmlns:a16="http://schemas.microsoft.com/office/drawing/2014/main" id="{BD211FCE-BD43-480C-B77B-E9E3A064E976}"/>
              </a:ext>
            </a:extLst>
          </p:cNvPr>
          <p:cNvSpPr txBox="1"/>
          <p:nvPr/>
        </p:nvSpPr>
        <p:spPr>
          <a:xfrm>
            <a:off x="250825" y="2195572"/>
            <a:ext cx="87136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Neutrons are </a:t>
            </a:r>
            <a:r>
              <a:rPr lang="nl-NL" dirty="0" err="1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detected</a:t>
            </a:r>
            <a:r>
              <a:rPr lang="nl-NL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dirty="0" err="1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</a:t>
            </a:r>
            <a:r>
              <a:rPr lang="nl-NL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dirty="0" err="1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NeuLAND</a:t>
            </a:r>
            <a:r>
              <a:rPr lang="nl-NL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 </a:t>
            </a:r>
            <a:r>
              <a:rPr lang="nl-NL" b="1" u="sng" dirty="0" err="1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Neu</a:t>
            </a:r>
            <a:r>
              <a:rPr lang="nl-NL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(=new) </a:t>
            </a:r>
            <a:r>
              <a:rPr lang="nl-NL" b="1" u="sng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nl-NL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arge </a:t>
            </a:r>
            <a:r>
              <a:rPr lang="nl-NL" b="1" u="sng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nl-NL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 </a:t>
            </a:r>
            <a:r>
              <a:rPr lang="nl-NL" b="1" u="sng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nl-NL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eutron </a:t>
            </a:r>
            <a:r>
              <a:rPr lang="nl-NL" b="1" u="sng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nl-NL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etector)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303941E6-D638-4028-A692-6CA3CC28EE89}"/>
              </a:ext>
            </a:extLst>
          </p:cNvPr>
          <p:cNvSpPr txBox="1"/>
          <p:nvPr/>
        </p:nvSpPr>
        <p:spPr>
          <a:xfrm>
            <a:off x="5868144" y="6165304"/>
            <a:ext cx="15848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 phase 0</a:t>
            </a:r>
            <a:endParaRPr lang="en-NL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7096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823 0.14236 L -3.05556E-6 -2.22222E-6 " pathEditMode="relative" rAng="0" ptsTypes="AA">
                                      <p:cBhvr>
                                        <p:cTn id="1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03" y="-71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/>
      <p:bldP spid="76" grpId="0"/>
      <p:bldP spid="77" grpId="0"/>
      <p:bldP spid="79" grpId="0"/>
      <p:bldP spid="81" grpId="0"/>
      <p:bldP spid="83" grpId="0" animBg="1"/>
      <p:bldP spid="85" grpId="0"/>
      <p:bldP spid="86" grpId="0" animBg="1"/>
      <p:bldP spid="88" grpId="0"/>
      <p:bldP spid="89" grpId="0"/>
      <p:bldP spid="92" grpId="0"/>
      <p:bldP spid="93" grpId="0" animBg="1"/>
      <p:bldP spid="94" grpId="0"/>
      <p:bldP spid="9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209" b="95425" l="9689" r="8961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1250" y="2606080"/>
            <a:ext cx="720887" cy="2726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209" b="95425" l="9689" r="8961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8891" y="2696945"/>
            <a:ext cx="720887" cy="2726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209" b="95425" l="9689" r="8961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4066" y="2778393"/>
            <a:ext cx="720887" cy="2726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209" b="95425" l="9689" r="8961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4509" y="2887897"/>
            <a:ext cx="720887" cy="2726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209" b="95425" l="9689" r="8961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4146" y="2994417"/>
            <a:ext cx="720887" cy="2726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209" b="95425" l="9689" r="8961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5396" y="3087611"/>
            <a:ext cx="720887" cy="2726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209" b="95425" l="9689" r="8961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1708" y="3199058"/>
            <a:ext cx="720887" cy="2726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800" r="986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4084564"/>
            <a:ext cx="2684686" cy="2684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800" r="986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3724970"/>
            <a:ext cx="2684686" cy="2684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800" r="986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3344540"/>
            <a:ext cx="2684686" cy="2684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800" r="986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2984500"/>
            <a:ext cx="2684686" cy="2684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800" r="986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2624460"/>
            <a:ext cx="2684686" cy="2684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800" r="986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2264420"/>
            <a:ext cx="2684686" cy="2684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88913"/>
            <a:ext cx="4662488" cy="62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0" y="981075"/>
            <a:ext cx="9144000" cy="215900"/>
          </a:xfrm>
          <a:prstGeom prst="rect">
            <a:avLst/>
          </a:pr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 dirty="0">
              <a:latin typeface="Verdana" panose="020B0604030504040204" pitchFamily="34" charset="0"/>
            </a:endParaRPr>
          </a:p>
        </p:txBody>
      </p:sp>
      <p:sp>
        <p:nvSpPr>
          <p:cNvPr id="19" name="TextBox 1"/>
          <p:cNvSpPr txBox="1"/>
          <p:nvPr/>
        </p:nvSpPr>
        <p:spPr>
          <a:xfrm>
            <a:off x="8460432" y="980728"/>
            <a:ext cx="5756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5/16</a:t>
            </a:r>
            <a:endParaRPr lang="nl-NL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30"/>
          <p:cNvSpPr txBox="1"/>
          <p:nvPr/>
        </p:nvSpPr>
        <p:spPr>
          <a:xfrm>
            <a:off x="179512" y="1340768"/>
            <a:ext cx="7776864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3200" b="1" dirty="0" err="1">
                <a:latin typeface="Arial" panose="020B0604020202020204" pitchFamily="34" charset="0"/>
                <a:cs typeface="Arial" panose="020B0604020202020204" pitchFamily="34" charset="0"/>
              </a:rPr>
              <a:t>NeuLAND</a:t>
            </a:r>
            <a:r>
              <a:rPr lang="nl-NL" sz="3200" b="1" dirty="0">
                <a:latin typeface="Arial" panose="020B0604020202020204" pitchFamily="34" charset="0"/>
                <a:cs typeface="Arial" panose="020B0604020202020204" pitchFamily="34" charset="0"/>
              </a:rPr>
              <a:t> neutron </a:t>
            </a:r>
            <a:r>
              <a:rPr lang="nl-NL" sz="3200" b="1" dirty="0" err="1">
                <a:latin typeface="Arial" panose="020B0604020202020204" pitchFamily="34" charset="0"/>
                <a:cs typeface="Arial" panose="020B0604020202020204" pitchFamily="34" charset="0"/>
              </a:rPr>
              <a:t>detection</a:t>
            </a:r>
            <a:endParaRPr lang="nl-NL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871640" y="2498807"/>
            <a:ext cx="4414386" cy="36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Rechte verbindingslijn met pijl 5"/>
          <p:cNvCxnSpPr/>
          <p:nvPr/>
        </p:nvCxnSpPr>
        <p:spPr>
          <a:xfrm flipV="1">
            <a:off x="250825" y="5013176"/>
            <a:ext cx="2520975" cy="1512159"/>
          </a:xfrm>
          <a:prstGeom prst="straightConnector1">
            <a:avLst/>
          </a:prstGeom>
          <a:ln w="57150">
            <a:solidFill>
              <a:srgbClr val="00CC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kstvak 8"/>
          <p:cNvSpPr txBox="1"/>
          <p:nvPr/>
        </p:nvSpPr>
        <p:spPr>
          <a:xfrm>
            <a:off x="179512" y="5579948"/>
            <a:ext cx="966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rgbClr val="00C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neutron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209" b="95425" l="9689" r="8961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4965" y="3224539"/>
            <a:ext cx="720887" cy="2726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209" b="95425" l="9689" r="8961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2606" y="3315404"/>
            <a:ext cx="720887" cy="2726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209" b="95425" l="9689" r="8961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81" y="3396852"/>
            <a:ext cx="720887" cy="2726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209" b="95425" l="9689" r="8961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3506356"/>
            <a:ext cx="720887" cy="2726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209" b="95425" l="9689" r="8961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7861" y="3612876"/>
            <a:ext cx="720887" cy="2726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209" b="95425" l="9689" r="8961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9111" y="3706070"/>
            <a:ext cx="720887" cy="2726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800" r="986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796706"/>
            <a:ext cx="2684686" cy="2684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800" r="986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437112"/>
            <a:ext cx="2684686" cy="2684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800" r="986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056682"/>
            <a:ext cx="2684686" cy="2684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800" r="986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696642"/>
            <a:ext cx="2684686" cy="2684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800" r="986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336602"/>
            <a:ext cx="2684686" cy="2684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800" r="986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976562"/>
            <a:ext cx="2684686" cy="2684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209" b="95425" l="9689" r="8961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9554" y="3798937"/>
            <a:ext cx="720887" cy="2726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kstvak 9"/>
          <p:cNvSpPr txBox="1"/>
          <p:nvPr/>
        </p:nvSpPr>
        <p:spPr>
          <a:xfrm>
            <a:off x="5148064" y="1844824"/>
            <a:ext cx="38559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Scintillator bars:  50 bars per </a:t>
            </a:r>
            <a:r>
              <a:rPr lang="nl-NL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plane</a:t>
            </a:r>
            <a:r>
              <a:rPr lang="nl-NL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30 hor. </a:t>
            </a:r>
            <a:r>
              <a:rPr lang="nl-NL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planes</a:t>
            </a:r>
            <a:r>
              <a:rPr lang="nl-NL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&amp; 30 vert. </a:t>
            </a:r>
            <a:r>
              <a:rPr lang="nl-NL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planes</a:t>
            </a:r>
            <a:r>
              <a:rPr lang="nl-NL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r>
              <a:rPr lang="nl-NL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PMT on </a:t>
            </a:r>
            <a:r>
              <a:rPr lang="nl-NL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both</a:t>
            </a:r>
            <a:r>
              <a:rPr lang="nl-NL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ends</a:t>
            </a:r>
            <a:r>
              <a:rPr lang="nl-NL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nl-NL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nl-NL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bar</a:t>
            </a:r>
          </a:p>
        </p:txBody>
      </p:sp>
      <p:cxnSp>
        <p:nvCxnSpPr>
          <p:cNvPr id="51" name="Rechte verbindingslijn met pijl 50"/>
          <p:cNvCxnSpPr/>
          <p:nvPr/>
        </p:nvCxnSpPr>
        <p:spPr>
          <a:xfrm flipV="1">
            <a:off x="4572000" y="5720816"/>
            <a:ext cx="1655781" cy="1137184"/>
          </a:xfrm>
          <a:prstGeom prst="straightConnector1">
            <a:avLst/>
          </a:prstGeom>
          <a:ln w="57150">
            <a:solidFill>
              <a:srgbClr val="00CC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0444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209" b="95425" l="9689" r="8961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1250" y="2606080"/>
            <a:ext cx="720887" cy="2726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" name="Picture 3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209" b="95425" l="9689" r="8961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8891" y="2696945"/>
            <a:ext cx="720887" cy="2726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209" b="95425" l="9689" r="8961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4066" y="2778393"/>
            <a:ext cx="720887" cy="2726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209" b="95425" l="9689" r="8961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4509" y="2887897"/>
            <a:ext cx="720887" cy="2726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" name="Picture 3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209" b="95425" l="9689" r="8961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4146" y="2994417"/>
            <a:ext cx="720887" cy="2726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209" b="95425" l="9689" r="8961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5396" y="3087611"/>
            <a:ext cx="720887" cy="2726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" name="Picture 3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209" b="95425" l="9689" r="8961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1708" y="3199058"/>
            <a:ext cx="720887" cy="2726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2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800" r="986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4084564"/>
            <a:ext cx="2684686" cy="2684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800" r="986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3724970"/>
            <a:ext cx="2684686" cy="2684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800" r="986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3344540"/>
            <a:ext cx="2684686" cy="2684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800" r="986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2984500"/>
            <a:ext cx="2684686" cy="2684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Picture 2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800" r="986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2624460"/>
            <a:ext cx="2684686" cy="2684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800" r="986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2264420"/>
            <a:ext cx="2684686" cy="2684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88913"/>
            <a:ext cx="4662488" cy="62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209" b="95425" l="9689" r="8961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4965" y="3224539"/>
            <a:ext cx="720887" cy="2726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209" b="95425" l="9689" r="8961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2606" y="3315404"/>
            <a:ext cx="720887" cy="2726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209" b="95425" l="9689" r="8961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81" y="3396852"/>
            <a:ext cx="720887" cy="2726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209" b="95425" l="9689" r="8961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3506356"/>
            <a:ext cx="720887" cy="2726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209" b="95425" l="9689" r="8961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7861" y="3612876"/>
            <a:ext cx="720887" cy="2726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3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209" b="95425" l="9689" r="8961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9111" y="3706070"/>
            <a:ext cx="720887" cy="2726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209" b="95425" l="9689" r="8961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9554" y="3798937"/>
            <a:ext cx="720887" cy="2726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800" r="986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796706"/>
            <a:ext cx="2684686" cy="2684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800" r="986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437112"/>
            <a:ext cx="2684686" cy="2684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800" r="986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056682"/>
            <a:ext cx="2684686" cy="2684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800" r="986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696642"/>
            <a:ext cx="2684686" cy="2684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800" r="986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336602"/>
            <a:ext cx="2684686" cy="2684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800" r="986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976562"/>
            <a:ext cx="2684686" cy="2684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871640" y="2498807"/>
            <a:ext cx="4414386" cy="36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1"/>
          <p:cNvSpPr txBox="1"/>
          <p:nvPr/>
        </p:nvSpPr>
        <p:spPr>
          <a:xfrm>
            <a:off x="8460432" y="980728"/>
            <a:ext cx="5756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2/19</a:t>
            </a:r>
            <a:endParaRPr lang="nl-NL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981075"/>
            <a:ext cx="9144000" cy="215900"/>
          </a:xfrm>
          <a:prstGeom prst="rect">
            <a:avLst/>
          </a:pr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 dirty="0">
              <a:latin typeface="Verdana" panose="020B0604030504040204" pitchFamily="34" charset="0"/>
            </a:endParaRPr>
          </a:p>
        </p:txBody>
      </p:sp>
      <p:sp>
        <p:nvSpPr>
          <p:cNvPr id="18" name="TextBox 30"/>
          <p:cNvSpPr txBox="1"/>
          <p:nvPr/>
        </p:nvSpPr>
        <p:spPr>
          <a:xfrm>
            <a:off x="179512" y="1340768"/>
            <a:ext cx="7776864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3200" b="1" dirty="0" err="1">
                <a:latin typeface="Arial" panose="020B0604020202020204" pitchFamily="34" charset="0"/>
                <a:cs typeface="Arial" panose="020B0604020202020204" pitchFamily="34" charset="0"/>
              </a:rPr>
              <a:t>NeuLAND</a:t>
            </a:r>
            <a:r>
              <a:rPr lang="nl-NL" sz="3200" b="1" dirty="0">
                <a:latin typeface="Arial" panose="020B0604020202020204" pitchFamily="34" charset="0"/>
                <a:cs typeface="Arial" panose="020B0604020202020204" pitchFamily="34" charset="0"/>
              </a:rPr>
              <a:t> neutron </a:t>
            </a:r>
            <a:r>
              <a:rPr lang="nl-NL" sz="3200" b="1" dirty="0" err="1">
                <a:latin typeface="Arial" panose="020B0604020202020204" pitchFamily="34" charset="0"/>
                <a:cs typeface="Arial" panose="020B0604020202020204" pitchFamily="34" charset="0"/>
              </a:rPr>
              <a:t>detection</a:t>
            </a:r>
            <a:endParaRPr lang="nl-NL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Rechte verbindingslijn met pijl 5"/>
          <p:cNvCxnSpPr/>
          <p:nvPr/>
        </p:nvCxnSpPr>
        <p:spPr>
          <a:xfrm flipV="1">
            <a:off x="250825" y="5013176"/>
            <a:ext cx="2520975" cy="1512159"/>
          </a:xfrm>
          <a:prstGeom prst="straightConnector1">
            <a:avLst/>
          </a:prstGeom>
          <a:ln w="57150">
            <a:solidFill>
              <a:srgbClr val="00CC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kstvak 8"/>
          <p:cNvSpPr txBox="1"/>
          <p:nvPr/>
        </p:nvSpPr>
        <p:spPr>
          <a:xfrm>
            <a:off x="179512" y="5579948"/>
            <a:ext cx="966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rgbClr val="00C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neutron</a:t>
            </a:r>
          </a:p>
        </p:txBody>
      </p:sp>
      <p:cxnSp>
        <p:nvCxnSpPr>
          <p:cNvPr id="51" name="Rechte verbindingslijn met pijl 50"/>
          <p:cNvCxnSpPr/>
          <p:nvPr/>
        </p:nvCxnSpPr>
        <p:spPr>
          <a:xfrm flipV="1">
            <a:off x="4572000" y="5720816"/>
            <a:ext cx="1655781" cy="1137184"/>
          </a:xfrm>
          <a:prstGeom prst="straightConnector1">
            <a:avLst/>
          </a:prstGeom>
          <a:ln w="57150">
            <a:solidFill>
              <a:srgbClr val="00CC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Rechte verbindingslijn met pijl 2"/>
          <p:cNvCxnSpPr/>
          <p:nvPr/>
        </p:nvCxnSpPr>
        <p:spPr>
          <a:xfrm flipV="1">
            <a:off x="6227781" y="2778393"/>
            <a:ext cx="1256728" cy="2986221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Rechte verbindingslijn met pijl 10"/>
          <p:cNvCxnSpPr/>
          <p:nvPr/>
        </p:nvCxnSpPr>
        <p:spPr>
          <a:xfrm>
            <a:off x="7308304" y="5309146"/>
            <a:ext cx="1835696" cy="35210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met pijl 15"/>
          <p:cNvCxnSpPr/>
          <p:nvPr/>
        </p:nvCxnSpPr>
        <p:spPr>
          <a:xfrm flipV="1">
            <a:off x="6253049" y="5332478"/>
            <a:ext cx="1055255" cy="388338"/>
          </a:xfrm>
          <a:prstGeom prst="straightConnector1">
            <a:avLst/>
          </a:prstGeom>
          <a:ln w="38100">
            <a:solidFill>
              <a:srgbClr val="00CC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Rechte verbindingslijn met pijl 21"/>
          <p:cNvCxnSpPr/>
          <p:nvPr/>
        </p:nvCxnSpPr>
        <p:spPr>
          <a:xfrm flipV="1">
            <a:off x="7309111" y="2887897"/>
            <a:ext cx="1151321" cy="2421249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1"/>
          <p:cNvSpPr txBox="1"/>
          <p:nvPr/>
        </p:nvSpPr>
        <p:spPr>
          <a:xfrm>
            <a:off x="8460432" y="980728"/>
            <a:ext cx="5756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5/16</a:t>
            </a:r>
            <a:endParaRPr lang="nl-NL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Tekstvak 41"/>
          <p:cNvSpPr txBox="1"/>
          <p:nvPr/>
        </p:nvSpPr>
        <p:spPr>
          <a:xfrm>
            <a:off x="5148064" y="1844824"/>
            <a:ext cx="38559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Scintillator bars:  50 bars per </a:t>
            </a:r>
            <a:r>
              <a:rPr lang="nl-NL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plane</a:t>
            </a:r>
            <a:r>
              <a:rPr lang="nl-NL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30 hor. </a:t>
            </a:r>
            <a:r>
              <a:rPr lang="nl-NL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planes</a:t>
            </a:r>
            <a:r>
              <a:rPr lang="nl-NL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&amp; 30 vert. </a:t>
            </a:r>
            <a:r>
              <a:rPr lang="nl-NL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planes</a:t>
            </a:r>
            <a:r>
              <a:rPr lang="nl-NL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r>
              <a:rPr lang="nl-NL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PMT on </a:t>
            </a:r>
            <a:r>
              <a:rPr lang="nl-NL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both</a:t>
            </a:r>
            <a:r>
              <a:rPr lang="nl-NL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ends</a:t>
            </a:r>
            <a:r>
              <a:rPr lang="nl-NL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nl-NL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nl-NL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bar</a:t>
            </a:r>
          </a:p>
        </p:txBody>
      </p:sp>
    </p:spTree>
    <p:extLst>
      <p:ext uri="{BB962C8B-B14F-4D97-AF65-F5344CB8AC3E}">
        <p14:creationId xmlns:p14="http://schemas.microsoft.com/office/powerpoint/2010/main" val="45546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3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209" b="95425" l="9689" r="8961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8891" y="2696945"/>
            <a:ext cx="720887" cy="2726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" name="Picture 3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209" b="95425" l="9689" r="8961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4146" y="2994417"/>
            <a:ext cx="720887" cy="2726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" name="Picture 3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209" b="95425" l="9689" r="8961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1708" y="3199058"/>
            <a:ext cx="720887" cy="2726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2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800" r="986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4084564"/>
            <a:ext cx="2684686" cy="2684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Picture 2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800" r="986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2624460"/>
            <a:ext cx="2684686" cy="2684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88913"/>
            <a:ext cx="4662488" cy="62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209" b="95425" l="9689" r="8961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81" y="3396852"/>
            <a:ext cx="720887" cy="2726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3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209" b="95425" l="9689" r="8961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9111" y="3706070"/>
            <a:ext cx="720887" cy="2726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800" r="986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437112"/>
            <a:ext cx="2684686" cy="2684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1"/>
          <p:cNvSpPr txBox="1"/>
          <p:nvPr/>
        </p:nvSpPr>
        <p:spPr>
          <a:xfrm>
            <a:off x="8460432" y="980728"/>
            <a:ext cx="5756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2/19</a:t>
            </a:r>
            <a:endParaRPr lang="nl-NL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981075"/>
            <a:ext cx="9144000" cy="215900"/>
          </a:xfrm>
          <a:prstGeom prst="rect">
            <a:avLst/>
          </a:pr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 dirty="0">
              <a:latin typeface="Verdana" panose="020B0604030504040204" pitchFamily="34" charset="0"/>
            </a:endParaRPr>
          </a:p>
        </p:txBody>
      </p:sp>
      <p:sp>
        <p:nvSpPr>
          <p:cNvPr id="18" name="TextBox 30"/>
          <p:cNvSpPr txBox="1"/>
          <p:nvPr/>
        </p:nvSpPr>
        <p:spPr>
          <a:xfrm>
            <a:off x="179512" y="1340768"/>
            <a:ext cx="7776864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3200" b="1" dirty="0" err="1">
                <a:latin typeface="Arial" panose="020B0604020202020204" pitchFamily="34" charset="0"/>
                <a:cs typeface="Arial" panose="020B0604020202020204" pitchFamily="34" charset="0"/>
              </a:rPr>
              <a:t>NeuLAND</a:t>
            </a:r>
            <a:r>
              <a:rPr lang="nl-NL" sz="3200" b="1" dirty="0">
                <a:latin typeface="Arial" panose="020B0604020202020204" pitchFamily="34" charset="0"/>
                <a:cs typeface="Arial" panose="020B0604020202020204" pitchFamily="34" charset="0"/>
              </a:rPr>
              <a:t> neutron </a:t>
            </a:r>
            <a:r>
              <a:rPr lang="nl-NL" sz="3200" b="1" dirty="0" err="1">
                <a:latin typeface="Arial" panose="020B0604020202020204" pitchFamily="34" charset="0"/>
                <a:cs typeface="Arial" panose="020B0604020202020204" pitchFamily="34" charset="0"/>
              </a:rPr>
              <a:t>detection</a:t>
            </a:r>
            <a:endParaRPr lang="nl-NL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kstvak 1"/>
          <p:cNvSpPr txBox="1"/>
          <p:nvPr/>
        </p:nvSpPr>
        <p:spPr>
          <a:xfrm>
            <a:off x="6108248" y="2327613"/>
            <a:ext cx="24494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err="1">
                <a:solidFill>
                  <a:srgbClr val="680000"/>
                </a:solidFill>
              </a:rPr>
              <a:t>Measured</a:t>
            </a:r>
            <a:r>
              <a:rPr lang="nl-NL" dirty="0">
                <a:solidFill>
                  <a:srgbClr val="680000"/>
                </a:solidFill>
              </a:rPr>
              <a:t> PMT </a:t>
            </a:r>
            <a:r>
              <a:rPr lang="nl-NL" dirty="0" err="1">
                <a:solidFill>
                  <a:srgbClr val="680000"/>
                </a:solidFill>
              </a:rPr>
              <a:t>signals</a:t>
            </a:r>
            <a:endParaRPr lang="nl-NL" dirty="0">
              <a:solidFill>
                <a:srgbClr val="680000"/>
              </a:solidFill>
            </a:endParaRPr>
          </a:p>
        </p:txBody>
      </p:sp>
      <p:sp>
        <p:nvSpPr>
          <p:cNvPr id="42" name="Ovaal 41"/>
          <p:cNvSpPr/>
          <p:nvPr/>
        </p:nvSpPr>
        <p:spPr>
          <a:xfrm>
            <a:off x="6150565" y="5592535"/>
            <a:ext cx="23057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2" name="Ovaal 51"/>
          <p:cNvSpPr/>
          <p:nvPr/>
        </p:nvSpPr>
        <p:spPr>
          <a:xfrm>
            <a:off x="6454246" y="4797152"/>
            <a:ext cx="23057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3" name="Ovaal 52"/>
          <p:cNvSpPr/>
          <p:nvPr/>
        </p:nvSpPr>
        <p:spPr>
          <a:xfrm>
            <a:off x="7553461" y="5288767"/>
            <a:ext cx="23057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4" name="Ovaal 53"/>
          <p:cNvSpPr/>
          <p:nvPr/>
        </p:nvSpPr>
        <p:spPr>
          <a:xfrm>
            <a:off x="6922788" y="3724970"/>
            <a:ext cx="23057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5" name="Ovaal 54"/>
          <p:cNvSpPr/>
          <p:nvPr/>
        </p:nvSpPr>
        <p:spPr>
          <a:xfrm>
            <a:off x="7034047" y="3297650"/>
            <a:ext cx="23057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6" name="Ovaal 55"/>
          <p:cNvSpPr/>
          <p:nvPr/>
        </p:nvSpPr>
        <p:spPr>
          <a:xfrm>
            <a:off x="8089302" y="3412980"/>
            <a:ext cx="23057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7" name="Ovaal 56"/>
          <p:cNvSpPr/>
          <p:nvPr/>
        </p:nvSpPr>
        <p:spPr>
          <a:xfrm>
            <a:off x="8408973" y="5519822"/>
            <a:ext cx="23057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8" name="Ovaal 57"/>
          <p:cNvSpPr/>
          <p:nvPr/>
        </p:nvSpPr>
        <p:spPr>
          <a:xfrm>
            <a:off x="8781846" y="5533817"/>
            <a:ext cx="23057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Tekstvak 7"/>
          <p:cNvSpPr txBox="1"/>
          <p:nvPr/>
        </p:nvSpPr>
        <p:spPr>
          <a:xfrm>
            <a:off x="4804394" y="6247802"/>
            <a:ext cx="42885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Reconstruct</a:t>
            </a: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nl-NL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t,x,y,z,E</a:t>
            </a: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nl-NL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</a:t>
            </a: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TDC &amp; QDC</a:t>
            </a:r>
          </a:p>
        </p:txBody>
      </p:sp>
      <p:sp>
        <p:nvSpPr>
          <p:cNvPr id="59" name="TextBox 1"/>
          <p:cNvSpPr txBox="1"/>
          <p:nvPr/>
        </p:nvSpPr>
        <p:spPr>
          <a:xfrm>
            <a:off x="8460432" y="980728"/>
            <a:ext cx="5756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5/16</a:t>
            </a:r>
            <a:endParaRPr lang="nl-NL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9124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88913"/>
            <a:ext cx="4662488" cy="62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1"/>
          <p:cNvSpPr txBox="1"/>
          <p:nvPr/>
        </p:nvSpPr>
        <p:spPr>
          <a:xfrm>
            <a:off x="8460432" y="980728"/>
            <a:ext cx="5756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2/19</a:t>
            </a:r>
            <a:endParaRPr lang="nl-NL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981075"/>
            <a:ext cx="9144000" cy="215900"/>
          </a:xfrm>
          <a:prstGeom prst="rect">
            <a:avLst/>
          </a:pr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 dirty="0">
              <a:latin typeface="Verdana" panose="020B0604030504040204" pitchFamily="34" charset="0"/>
            </a:endParaRPr>
          </a:p>
        </p:txBody>
      </p:sp>
      <p:sp>
        <p:nvSpPr>
          <p:cNvPr id="18" name="TextBox 30"/>
          <p:cNvSpPr txBox="1"/>
          <p:nvPr/>
        </p:nvSpPr>
        <p:spPr>
          <a:xfrm>
            <a:off x="179512" y="1340768"/>
            <a:ext cx="7776864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3200" b="1" dirty="0" err="1">
                <a:latin typeface="Arial" panose="020B0604020202020204" pitchFamily="34" charset="0"/>
                <a:cs typeface="Arial" panose="020B0604020202020204" pitchFamily="34" charset="0"/>
              </a:rPr>
              <a:t>NeuLAND</a:t>
            </a:r>
            <a:r>
              <a:rPr lang="nl-NL" sz="3200" b="1" dirty="0">
                <a:latin typeface="Arial" panose="020B0604020202020204" pitchFamily="34" charset="0"/>
                <a:cs typeface="Arial" panose="020B0604020202020204" pitchFamily="34" charset="0"/>
              </a:rPr>
              <a:t> neutron </a:t>
            </a:r>
            <a:r>
              <a:rPr lang="nl-NL" sz="3200" b="1" dirty="0" err="1">
                <a:latin typeface="Arial" panose="020B0604020202020204" pitchFamily="34" charset="0"/>
                <a:cs typeface="Arial" panose="020B0604020202020204" pitchFamily="34" charset="0"/>
              </a:rPr>
              <a:t>detection</a:t>
            </a:r>
            <a:endParaRPr lang="nl-NL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Ovaal 41"/>
          <p:cNvSpPr/>
          <p:nvPr/>
        </p:nvSpPr>
        <p:spPr>
          <a:xfrm>
            <a:off x="6150565" y="5592535"/>
            <a:ext cx="23057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2" name="Ovaal 51"/>
          <p:cNvSpPr/>
          <p:nvPr/>
        </p:nvSpPr>
        <p:spPr>
          <a:xfrm>
            <a:off x="6454246" y="4797152"/>
            <a:ext cx="23057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3" name="Ovaal 52"/>
          <p:cNvSpPr/>
          <p:nvPr/>
        </p:nvSpPr>
        <p:spPr>
          <a:xfrm>
            <a:off x="7553461" y="5288767"/>
            <a:ext cx="23057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4" name="Ovaal 53"/>
          <p:cNvSpPr/>
          <p:nvPr/>
        </p:nvSpPr>
        <p:spPr>
          <a:xfrm>
            <a:off x="6922788" y="3724970"/>
            <a:ext cx="23057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5" name="Ovaal 54"/>
          <p:cNvSpPr/>
          <p:nvPr/>
        </p:nvSpPr>
        <p:spPr>
          <a:xfrm>
            <a:off x="7034047" y="3297650"/>
            <a:ext cx="23057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6" name="Ovaal 55"/>
          <p:cNvSpPr/>
          <p:nvPr/>
        </p:nvSpPr>
        <p:spPr>
          <a:xfrm>
            <a:off x="8089302" y="3412980"/>
            <a:ext cx="23057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7" name="Ovaal 56"/>
          <p:cNvSpPr/>
          <p:nvPr/>
        </p:nvSpPr>
        <p:spPr>
          <a:xfrm>
            <a:off x="8408973" y="5519822"/>
            <a:ext cx="23057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8" name="Ovaal 57"/>
          <p:cNvSpPr/>
          <p:nvPr/>
        </p:nvSpPr>
        <p:spPr>
          <a:xfrm>
            <a:off x="8781846" y="5533817"/>
            <a:ext cx="23057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" name="Tekstvak 2"/>
          <p:cNvSpPr txBox="1"/>
          <p:nvPr/>
        </p:nvSpPr>
        <p:spPr>
          <a:xfrm>
            <a:off x="5508104" y="2204864"/>
            <a:ext cx="35279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 err="1">
                <a:solidFill>
                  <a:srgbClr val="FF0000"/>
                </a:solidFill>
              </a:rPr>
              <a:t>Our</a:t>
            </a:r>
            <a:r>
              <a:rPr lang="nl-NL" dirty="0">
                <a:solidFill>
                  <a:srgbClr val="FF0000"/>
                </a:solidFill>
              </a:rPr>
              <a:t> data: </a:t>
            </a:r>
            <a:r>
              <a:rPr lang="nl-NL" dirty="0" err="1">
                <a:solidFill>
                  <a:srgbClr val="FF0000"/>
                </a:solidFill>
              </a:rPr>
              <a:t>NeuLAND</a:t>
            </a:r>
            <a:r>
              <a:rPr lang="nl-NL" dirty="0">
                <a:solidFill>
                  <a:srgbClr val="FF0000"/>
                </a:solidFill>
              </a:rPr>
              <a:t> </a:t>
            </a:r>
            <a:r>
              <a:rPr lang="nl-NL" dirty="0" err="1">
                <a:solidFill>
                  <a:srgbClr val="FF0000"/>
                </a:solidFill>
              </a:rPr>
              <a:t>digis</a:t>
            </a:r>
            <a:r>
              <a:rPr lang="nl-NL" dirty="0">
                <a:solidFill>
                  <a:srgbClr val="FF0000"/>
                </a:solidFill>
              </a:rPr>
              <a:t>:</a:t>
            </a:r>
          </a:p>
          <a:p>
            <a:pPr algn="ctr"/>
            <a:r>
              <a:rPr lang="nl-NL" dirty="0">
                <a:solidFill>
                  <a:srgbClr val="FF0000"/>
                </a:solidFill>
              </a:rPr>
              <a:t>(</a:t>
            </a:r>
            <a:r>
              <a:rPr lang="nl-NL" dirty="0" err="1">
                <a:solidFill>
                  <a:srgbClr val="FF0000"/>
                </a:solidFill>
              </a:rPr>
              <a:t>t,x,y,z,E</a:t>
            </a:r>
            <a:r>
              <a:rPr lang="nl-NL" dirty="0">
                <a:solidFill>
                  <a:srgbClr val="FF0000"/>
                </a:solidFill>
              </a:rPr>
              <a:t>) </a:t>
            </a:r>
            <a:r>
              <a:rPr lang="nl-NL" dirty="0" err="1">
                <a:solidFill>
                  <a:srgbClr val="FF0000"/>
                </a:solidFill>
              </a:rPr>
              <a:t>signals</a:t>
            </a:r>
            <a:endParaRPr lang="nl-NL" dirty="0">
              <a:solidFill>
                <a:srgbClr val="FF00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806" y="3759290"/>
            <a:ext cx="1452563" cy="1490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253556" y="3134538"/>
            <a:ext cx="1709048" cy="1393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Ovaal 27"/>
          <p:cNvSpPr/>
          <p:nvPr/>
        </p:nvSpPr>
        <p:spPr>
          <a:xfrm>
            <a:off x="3878497" y="3957244"/>
            <a:ext cx="23057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9" name="Tekstvak 28"/>
          <p:cNvSpPr txBox="1"/>
          <p:nvPr/>
        </p:nvSpPr>
        <p:spPr>
          <a:xfrm>
            <a:off x="755576" y="2204864"/>
            <a:ext cx="35279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 err="1">
                <a:solidFill>
                  <a:srgbClr val="FF0000"/>
                </a:solidFill>
              </a:rPr>
              <a:t>What</a:t>
            </a:r>
            <a:r>
              <a:rPr lang="nl-NL" dirty="0">
                <a:solidFill>
                  <a:srgbClr val="FF0000"/>
                </a:solidFill>
              </a:rPr>
              <a:t> we </a:t>
            </a:r>
            <a:r>
              <a:rPr lang="nl-NL" dirty="0" err="1">
                <a:solidFill>
                  <a:srgbClr val="FF0000"/>
                </a:solidFill>
              </a:rPr>
              <a:t>need</a:t>
            </a:r>
            <a:r>
              <a:rPr lang="nl-NL" dirty="0">
                <a:solidFill>
                  <a:srgbClr val="FF0000"/>
                </a:solidFill>
              </a:rPr>
              <a:t>:</a:t>
            </a:r>
          </a:p>
        </p:txBody>
      </p:sp>
      <p:sp>
        <p:nvSpPr>
          <p:cNvPr id="6" name="Tekstvak 5"/>
          <p:cNvSpPr txBox="1"/>
          <p:nvPr/>
        </p:nvSpPr>
        <p:spPr>
          <a:xfrm>
            <a:off x="611560" y="5013176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Target</a:t>
            </a:r>
          </a:p>
        </p:txBody>
      </p:sp>
      <p:sp>
        <p:nvSpPr>
          <p:cNvPr id="32" name="Tekstvak 31"/>
          <p:cNvSpPr txBox="1"/>
          <p:nvPr/>
        </p:nvSpPr>
        <p:spPr>
          <a:xfrm>
            <a:off x="3244975" y="4720498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NeuLAND</a:t>
            </a:r>
            <a:endParaRPr lang="nl-NL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Rechte verbindingslijn met pijl 8"/>
          <p:cNvCxnSpPr/>
          <p:nvPr/>
        </p:nvCxnSpPr>
        <p:spPr>
          <a:xfrm>
            <a:off x="179512" y="4437112"/>
            <a:ext cx="1296144" cy="0"/>
          </a:xfrm>
          <a:prstGeom prst="straightConnector1">
            <a:avLst/>
          </a:prstGeom>
          <a:ln w="381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kstvak 32"/>
          <p:cNvSpPr txBox="1"/>
          <p:nvPr/>
        </p:nvSpPr>
        <p:spPr>
          <a:xfrm>
            <a:off x="-324544" y="4581128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</a:t>
            </a:r>
          </a:p>
        </p:txBody>
      </p:sp>
      <p:sp>
        <p:nvSpPr>
          <p:cNvPr id="36" name="Tekstvak 35"/>
          <p:cNvSpPr txBox="1"/>
          <p:nvPr/>
        </p:nvSpPr>
        <p:spPr>
          <a:xfrm>
            <a:off x="71500" y="3052009"/>
            <a:ext cx="29163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 err="1">
                <a:latin typeface="Arial" panose="020B0604020202020204" pitchFamily="34" charset="0"/>
                <a:cs typeface="Arial" panose="020B0604020202020204" pitchFamily="34" charset="0"/>
              </a:rPr>
              <a:t>Reaction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nl-NL" dirty="0" err="1">
                <a:latin typeface="Arial" panose="020B0604020202020204" pitchFamily="34" charset="0"/>
                <a:cs typeface="Arial" panose="020B0604020202020204" pitchFamily="34" charset="0"/>
              </a:rPr>
              <a:t>t,x,y,z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): </a:t>
            </a:r>
            <a:r>
              <a:rPr lang="nl-NL" dirty="0" err="1">
                <a:latin typeface="Arial" panose="020B0604020202020204" pitchFamily="34" charset="0"/>
                <a:cs typeface="Arial" panose="020B0604020202020204" pitchFamily="34" charset="0"/>
              </a:rPr>
              <a:t>measured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dirty="0" err="1">
                <a:latin typeface="Arial" panose="020B0604020202020204" pitchFamily="34" charset="0"/>
                <a:cs typeface="Arial" panose="020B0604020202020204" pitchFamily="34" charset="0"/>
              </a:rPr>
              <a:t>by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tracking detectors</a:t>
            </a:r>
          </a:p>
        </p:txBody>
      </p:sp>
      <p:cxnSp>
        <p:nvCxnSpPr>
          <p:cNvPr id="11" name="Rechte verbindingslijn met pijl 10"/>
          <p:cNvCxnSpPr/>
          <p:nvPr/>
        </p:nvCxnSpPr>
        <p:spPr>
          <a:xfrm flipV="1">
            <a:off x="1506014" y="4049006"/>
            <a:ext cx="2487770" cy="388106"/>
          </a:xfrm>
          <a:prstGeom prst="straightConnector1">
            <a:avLst/>
          </a:prstGeom>
          <a:ln w="38100">
            <a:solidFill>
              <a:srgbClr val="00CC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Ovaal 33"/>
          <p:cNvSpPr/>
          <p:nvPr/>
        </p:nvSpPr>
        <p:spPr>
          <a:xfrm>
            <a:off x="1390727" y="4329100"/>
            <a:ext cx="230574" cy="216024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8" name="Tekstvak 37"/>
          <p:cNvSpPr txBox="1"/>
          <p:nvPr/>
        </p:nvSpPr>
        <p:spPr>
          <a:xfrm>
            <a:off x="1763688" y="4293096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rgbClr val="00C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neutron</a:t>
            </a:r>
          </a:p>
        </p:txBody>
      </p:sp>
      <p:sp>
        <p:nvSpPr>
          <p:cNvPr id="39" name="Tekstvak 38"/>
          <p:cNvSpPr txBox="1"/>
          <p:nvPr/>
        </p:nvSpPr>
        <p:spPr>
          <a:xfrm>
            <a:off x="2339752" y="5013176"/>
            <a:ext cx="35279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rgbClr val="FF0000"/>
                </a:solidFill>
              </a:rPr>
              <a:t>First hit (</a:t>
            </a:r>
            <a:r>
              <a:rPr lang="nl-NL" dirty="0" err="1">
                <a:solidFill>
                  <a:srgbClr val="FF0000"/>
                </a:solidFill>
              </a:rPr>
              <a:t>t,x,y,z</a:t>
            </a:r>
            <a:r>
              <a:rPr lang="nl-NL" dirty="0">
                <a:solidFill>
                  <a:srgbClr val="FF0000"/>
                </a:solidFill>
              </a:rPr>
              <a:t>) </a:t>
            </a:r>
          </a:p>
          <a:p>
            <a:pPr algn="ctr"/>
            <a:r>
              <a:rPr lang="nl-NL" dirty="0">
                <a:solidFill>
                  <a:srgbClr val="FF0000"/>
                </a:solidFill>
              </a:rPr>
              <a:t>of neutron</a:t>
            </a:r>
          </a:p>
        </p:txBody>
      </p:sp>
      <p:sp>
        <p:nvSpPr>
          <p:cNvPr id="12" name="Tekstvak 11"/>
          <p:cNvSpPr txBox="1"/>
          <p:nvPr/>
        </p:nvSpPr>
        <p:spPr>
          <a:xfrm>
            <a:off x="250825" y="5808559"/>
            <a:ext cx="45542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b="1" dirty="0" err="1">
                <a:latin typeface="Arial" panose="020B0604020202020204" pitchFamily="34" charset="0"/>
                <a:cs typeface="Arial" panose="020B0604020202020204" pitchFamily="34" charset="0"/>
              </a:rPr>
              <a:t>Reconstruct</a:t>
            </a:r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 neutron momentum vector</a:t>
            </a:r>
          </a:p>
          <a:p>
            <a:pPr algn="ctr"/>
            <a:r>
              <a:rPr lang="nl-NL" b="1" dirty="0" err="1">
                <a:latin typeface="Arial" panose="020B0604020202020204" pitchFamily="34" charset="0"/>
                <a:cs typeface="Arial" panose="020B0604020202020204" pitchFamily="34" charset="0"/>
              </a:rPr>
              <a:t>From</a:t>
            </a:r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b="1" dirty="0" err="1">
                <a:latin typeface="Arial" panose="020B0604020202020204" pitchFamily="34" charset="0"/>
                <a:cs typeface="Arial" panose="020B0604020202020204" pitchFamily="34" charset="0"/>
              </a:rPr>
              <a:t>Reaction</a:t>
            </a:r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 &amp; First Hit.</a:t>
            </a:r>
          </a:p>
        </p:txBody>
      </p:sp>
      <p:sp>
        <p:nvSpPr>
          <p:cNvPr id="41" name="Tekstvak 40"/>
          <p:cNvSpPr txBox="1"/>
          <p:nvPr/>
        </p:nvSpPr>
        <p:spPr>
          <a:xfrm>
            <a:off x="5130358" y="6021288"/>
            <a:ext cx="45542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Which</a:t>
            </a:r>
            <a:r>
              <a:rPr lang="nl-NL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one</a:t>
            </a:r>
            <a:r>
              <a:rPr lang="nl-NL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</a:t>
            </a:r>
            <a:r>
              <a:rPr lang="nl-NL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nl-NL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First hit?</a:t>
            </a:r>
          </a:p>
        </p:txBody>
      </p:sp>
      <p:sp>
        <p:nvSpPr>
          <p:cNvPr id="43" name="TextBox 1"/>
          <p:cNvSpPr txBox="1"/>
          <p:nvPr/>
        </p:nvSpPr>
        <p:spPr>
          <a:xfrm>
            <a:off x="8460432" y="980728"/>
            <a:ext cx="5756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5/16</a:t>
            </a:r>
            <a:endParaRPr lang="nl-NL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6714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/>
      <p:bldP spid="6" grpId="0"/>
      <p:bldP spid="32" grpId="0"/>
      <p:bldP spid="33" grpId="0"/>
      <p:bldP spid="36" grpId="0"/>
      <p:bldP spid="34" grpId="0" animBg="1"/>
      <p:bldP spid="38" grpId="0"/>
      <p:bldP spid="39" grpId="0"/>
      <p:bldP spid="12" grpId="0"/>
      <p:bldP spid="4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88913"/>
            <a:ext cx="4662488" cy="62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1"/>
          <p:cNvSpPr txBox="1"/>
          <p:nvPr/>
        </p:nvSpPr>
        <p:spPr>
          <a:xfrm>
            <a:off x="8460432" y="980728"/>
            <a:ext cx="5756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2/19</a:t>
            </a:r>
            <a:endParaRPr lang="nl-NL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981075"/>
            <a:ext cx="9144000" cy="215900"/>
          </a:xfrm>
          <a:prstGeom prst="rect">
            <a:avLst/>
          </a:pr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 dirty="0">
              <a:latin typeface="Verdana" panose="020B0604030504040204" pitchFamily="34" charset="0"/>
            </a:endParaRPr>
          </a:p>
        </p:txBody>
      </p:sp>
      <p:sp>
        <p:nvSpPr>
          <p:cNvPr id="18" name="TextBox 30"/>
          <p:cNvSpPr txBox="1"/>
          <p:nvPr/>
        </p:nvSpPr>
        <p:spPr>
          <a:xfrm>
            <a:off x="179512" y="1340768"/>
            <a:ext cx="7776864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3200" b="1" dirty="0" err="1">
                <a:latin typeface="Arial" panose="020B0604020202020204" pitchFamily="34" charset="0"/>
                <a:cs typeface="Arial" panose="020B0604020202020204" pitchFamily="34" charset="0"/>
              </a:rPr>
              <a:t>NeuLAND</a:t>
            </a:r>
            <a:r>
              <a:rPr lang="nl-NL" sz="3200" b="1" dirty="0">
                <a:latin typeface="Arial" panose="020B0604020202020204" pitchFamily="34" charset="0"/>
                <a:cs typeface="Arial" panose="020B0604020202020204" pitchFamily="34" charset="0"/>
              </a:rPr>
              <a:t> neutron </a:t>
            </a:r>
            <a:r>
              <a:rPr lang="nl-NL" sz="3200" b="1" dirty="0" err="1">
                <a:latin typeface="Arial" panose="020B0604020202020204" pitchFamily="34" charset="0"/>
                <a:cs typeface="Arial" panose="020B0604020202020204" pitchFamily="34" charset="0"/>
              </a:rPr>
              <a:t>detection</a:t>
            </a:r>
            <a:endParaRPr lang="nl-NL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Ovaal 41"/>
          <p:cNvSpPr/>
          <p:nvPr/>
        </p:nvSpPr>
        <p:spPr>
          <a:xfrm>
            <a:off x="6150565" y="5592535"/>
            <a:ext cx="23057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2" name="Ovaal 51"/>
          <p:cNvSpPr/>
          <p:nvPr/>
        </p:nvSpPr>
        <p:spPr>
          <a:xfrm>
            <a:off x="6454246" y="4797152"/>
            <a:ext cx="23057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3" name="Ovaal 52"/>
          <p:cNvSpPr/>
          <p:nvPr/>
        </p:nvSpPr>
        <p:spPr>
          <a:xfrm>
            <a:off x="7553461" y="5288767"/>
            <a:ext cx="23057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4" name="Ovaal 53"/>
          <p:cNvSpPr/>
          <p:nvPr/>
        </p:nvSpPr>
        <p:spPr>
          <a:xfrm>
            <a:off x="6922788" y="3724970"/>
            <a:ext cx="23057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5" name="Ovaal 54"/>
          <p:cNvSpPr/>
          <p:nvPr/>
        </p:nvSpPr>
        <p:spPr>
          <a:xfrm>
            <a:off x="7034047" y="3297650"/>
            <a:ext cx="23057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6" name="Ovaal 55"/>
          <p:cNvSpPr/>
          <p:nvPr/>
        </p:nvSpPr>
        <p:spPr>
          <a:xfrm>
            <a:off x="8089302" y="3412980"/>
            <a:ext cx="23057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7" name="Ovaal 56"/>
          <p:cNvSpPr/>
          <p:nvPr/>
        </p:nvSpPr>
        <p:spPr>
          <a:xfrm>
            <a:off x="8408973" y="5519822"/>
            <a:ext cx="23057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8" name="Ovaal 57"/>
          <p:cNvSpPr/>
          <p:nvPr/>
        </p:nvSpPr>
        <p:spPr>
          <a:xfrm>
            <a:off x="8781846" y="5533817"/>
            <a:ext cx="23057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" name="Tekstvak 2"/>
          <p:cNvSpPr txBox="1"/>
          <p:nvPr/>
        </p:nvSpPr>
        <p:spPr>
          <a:xfrm>
            <a:off x="5508104" y="2204864"/>
            <a:ext cx="35279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 err="1">
                <a:solidFill>
                  <a:srgbClr val="FF0000"/>
                </a:solidFill>
              </a:rPr>
              <a:t>Our</a:t>
            </a:r>
            <a:r>
              <a:rPr lang="nl-NL" dirty="0">
                <a:solidFill>
                  <a:srgbClr val="FF0000"/>
                </a:solidFill>
              </a:rPr>
              <a:t> data: </a:t>
            </a:r>
            <a:r>
              <a:rPr lang="nl-NL" dirty="0" err="1">
                <a:solidFill>
                  <a:srgbClr val="FF0000"/>
                </a:solidFill>
              </a:rPr>
              <a:t>NeuLAND</a:t>
            </a:r>
            <a:r>
              <a:rPr lang="nl-NL" dirty="0">
                <a:solidFill>
                  <a:srgbClr val="FF0000"/>
                </a:solidFill>
              </a:rPr>
              <a:t> </a:t>
            </a:r>
            <a:r>
              <a:rPr lang="nl-NL" dirty="0" err="1">
                <a:solidFill>
                  <a:srgbClr val="FF0000"/>
                </a:solidFill>
              </a:rPr>
              <a:t>digis</a:t>
            </a:r>
            <a:r>
              <a:rPr lang="nl-NL" dirty="0">
                <a:solidFill>
                  <a:srgbClr val="FF0000"/>
                </a:solidFill>
              </a:rPr>
              <a:t>:</a:t>
            </a:r>
          </a:p>
          <a:p>
            <a:pPr algn="ctr"/>
            <a:r>
              <a:rPr lang="nl-NL" dirty="0">
                <a:solidFill>
                  <a:srgbClr val="FF0000"/>
                </a:solidFill>
              </a:rPr>
              <a:t>(</a:t>
            </a:r>
            <a:r>
              <a:rPr lang="nl-NL" dirty="0" err="1">
                <a:solidFill>
                  <a:srgbClr val="FF0000"/>
                </a:solidFill>
              </a:rPr>
              <a:t>t,x,y,z,E</a:t>
            </a:r>
            <a:r>
              <a:rPr lang="nl-NL" dirty="0">
                <a:solidFill>
                  <a:srgbClr val="FF0000"/>
                </a:solidFill>
              </a:rPr>
              <a:t>) </a:t>
            </a:r>
            <a:r>
              <a:rPr lang="nl-NL" dirty="0" err="1">
                <a:solidFill>
                  <a:srgbClr val="FF0000"/>
                </a:solidFill>
              </a:rPr>
              <a:t>signals</a:t>
            </a:r>
            <a:endParaRPr lang="nl-NL" dirty="0">
              <a:solidFill>
                <a:srgbClr val="FF00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806" y="3759290"/>
            <a:ext cx="1452563" cy="1490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253556" y="3134538"/>
            <a:ext cx="1709048" cy="1393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Ovaal 27"/>
          <p:cNvSpPr/>
          <p:nvPr/>
        </p:nvSpPr>
        <p:spPr>
          <a:xfrm>
            <a:off x="3878497" y="3957244"/>
            <a:ext cx="23057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9" name="Tekstvak 28"/>
          <p:cNvSpPr txBox="1"/>
          <p:nvPr/>
        </p:nvSpPr>
        <p:spPr>
          <a:xfrm>
            <a:off x="755576" y="2204864"/>
            <a:ext cx="35279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 err="1">
                <a:solidFill>
                  <a:srgbClr val="FF0000"/>
                </a:solidFill>
              </a:rPr>
              <a:t>What</a:t>
            </a:r>
            <a:r>
              <a:rPr lang="nl-NL" dirty="0">
                <a:solidFill>
                  <a:srgbClr val="FF0000"/>
                </a:solidFill>
              </a:rPr>
              <a:t> we </a:t>
            </a:r>
            <a:r>
              <a:rPr lang="nl-NL" dirty="0" err="1">
                <a:solidFill>
                  <a:srgbClr val="FF0000"/>
                </a:solidFill>
              </a:rPr>
              <a:t>need</a:t>
            </a:r>
            <a:r>
              <a:rPr lang="nl-NL" dirty="0">
                <a:solidFill>
                  <a:srgbClr val="FF0000"/>
                </a:solidFill>
              </a:rPr>
              <a:t>:</a:t>
            </a:r>
          </a:p>
        </p:txBody>
      </p:sp>
      <p:sp>
        <p:nvSpPr>
          <p:cNvPr id="6" name="Tekstvak 5"/>
          <p:cNvSpPr txBox="1"/>
          <p:nvPr/>
        </p:nvSpPr>
        <p:spPr>
          <a:xfrm>
            <a:off x="611560" y="5013176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Target</a:t>
            </a:r>
          </a:p>
        </p:txBody>
      </p:sp>
      <p:sp>
        <p:nvSpPr>
          <p:cNvPr id="32" name="Tekstvak 31"/>
          <p:cNvSpPr txBox="1"/>
          <p:nvPr/>
        </p:nvSpPr>
        <p:spPr>
          <a:xfrm>
            <a:off x="3244975" y="4720498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NeuLAND</a:t>
            </a:r>
            <a:endParaRPr lang="nl-NL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Rechte verbindingslijn met pijl 8"/>
          <p:cNvCxnSpPr/>
          <p:nvPr/>
        </p:nvCxnSpPr>
        <p:spPr>
          <a:xfrm>
            <a:off x="179512" y="4437112"/>
            <a:ext cx="1296144" cy="0"/>
          </a:xfrm>
          <a:prstGeom prst="straightConnector1">
            <a:avLst/>
          </a:prstGeom>
          <a:ln w="381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kstvak 32"/>
          <p:cNvSpPr txBox="1"/>
          <p:nvPr/>
        </p:nvSpPr>
        <p:spPr>
          <a:xfrm>
            <a:off x="-324544" y="4581128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</a:t>
            </a:r>
          </a:p>
        </p:txBody>
      </p:sp>
      <p:sp>
        <p:nvSpPr>
          <p:cNvPr id="36" name="Tekstvak 35"/>
          <p:cNvSpPr txBox="1"/>
          <p:nvPr/>
        </p:nvSpPr>
        <p:spPr>
          <a:xfrm>
            <a:off x="71500" y="3052009"/>
            <a:ext cx="29163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 err="1">
                <a:latin typeface="Arial" panose="020B0604020202020204" pitchFamily="34" charset="0"/>
                <a:cs typeface="Arial" panose="020B0604020202020204" pitchFamily="34" charset="0"/>
              </a:rPr>
              <a:t>Reaction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nl-NL" dirty="0" err="1">
                <a:latin typeface="Arial" panose="020B0604020202020204" pitchFamily="34" charset="0"/>
                <a:cs typeface="Arial" panose="020B0604020202020204" pitchFamily="34" charset="0"/>
              </a:rPr>
              <a:t>t,x,y,z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): </a:t>
            </a:r>
            <a:r>
              <a:rPr lang="nl-NL" dirty="0" err="1">
                <a:latin typeface="Arial" panose="020B0604020202020204" pitchFamily="34" charset="0"/>
                <a:cs typeface="Arial" panose="020B0604020202020204" pitchFamily="34" charset="0"/>
              </a:rPr>
              <a:t>measured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dirty="0" err="1">
                <a:latin typeface="Arial" panose="020B0604020202020204" pitchFamily="34" charset="0"/>
                <a:cs typeface="Arial" panose="020B0604020202020204" pitchFamily="34" charset="0"/>
              </a:rPr>
              <a:t>by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tracking detectors</a:t>
            </a:r>
          </a:p>
        </p:txBody>
      </p:sp>
      <p:cxnSp>
        <p:nvCxnSpPr>
          <p:cNvPr id="11" name="Rechte verbindingslijn met pijl 10"/>
          <p:cNvCxnSpPr/>
          <p:nvPr/>
        </p:nvCxnSpPr>
        <p:spPr>
          <a:xfrm flipV="1">
            <a:off x="1506014" y="4049006"/>
            <a:ext cx="2487770" cy="388106"/>
          </a:xfrm>
          <a:prstGeom prst="straightConnector1">
            <a:avLst/>
          </a:prstGeom>
          <a:ln w="38100">
            <a:solidFill>
              <a:srgbClr val="00CC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Ovaal 33"/>
          <p:cNvSpPr/>
          <p:nvPr/>
        </p:nvSpPr>
        <p:spPr>
          <a:xfrm>
            <a:off x="1390727" y="4329100"/>
            <a:ext cx="230574" cy="216024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8" name="Tekstvak 37"/>
          <p:cNvSpPr txBox="1"/>
          <p:nvPr/>
        </p:nvSpPr>
        <p:spPr>
          <a:xfrm>
            <a:off x="1763688" y="4293096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rgbClr val="00C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neutron</a:t>
            </a:r>
          </a:p>
        </p:txBody>
      </p:sp>
      <p:sp>
        <p:nvSpPr>
          <p:cNvPr id="39" name="Tekstvak 38"/>
          <p:cNvSpPr txBox="1"/>
          <p:nvPr/>
        </p:nvSpPr>
        <p:spPr>
          <a:xfrm>
            <a:off x="2339752" y="5013176"/>
            <a:ext cx="35279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rgbClr val="FF0000"/>
                </a:solidFill>
              </a:rPr>
              <a:t>First hit (</a:t>
            </a:r>
            <a:r>
              <a:rPr lang="nl-NL" dirty="0" err="1">
                <a:solidFill>
                  <a:srgbClr val="FF0000"/>
                </a:solidFill>
              </a:rPr>
              <a:t>t,x,y,z</a:t>
            </a:r>
            <a:r>
              <a:rPr lang="nl-NL" dirty="0">
                <a:solidFill>
                  <a:srgbClr val="FF0000"/>
                </a:solidFill>
              </a:rPr>
              <a:t>) </a:t>
            </a:r>
          </a:p>
          <a:p>
            <a:pPr algn="ctr"/>
            <a:r>
              <a:rPr lang="nl-NL" dirty="0">
                <a:solidFill>
                  <a:srgbClr val="FF0000"/>
                </a:solidFill>
              </a:rPr>
              <a:t>of neutron</a:t>
            </a:r>
          </a:p>
        </p:txBody>
      </p:sp>
      <p:sp>
        <p:nvSpPr>
          <p:cNvPr id="12" name="Tekstvak 11"/>
          <p:cNvSpPr txBox="1"/>
          <p:nvPr/>
        </p:nvSpPr>
        <p:spPr>
          <a:xfrm>
            <a:off x="250825" y="5808559"/>
            <a:ext cx="45542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b="1" dirty="0" err="1">
                <a:latin typeface="Arial" panose="020B0604020202020204" pitchFamily="34" charset="0"/>
                <a:cs typeface="Arial" panose="020B0604020202020204" pitchFamily="34" charset="0"/>
              </a:rPr>
              <a:t>Reconstruct</a:t>
            </a:r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 neutron momentum vector</a:t>
            </a:r>
          </a:p>
          <a:p>
            <a:pPr algn="ctr"/>
            <a:r>
              <a:rPr lang="nl-NL" b="1" dirty="0" err="1">
                <a:latin typeface="Arial" panose="020B0604020202020204" pitchFamily="34" charset="0"/>
                <a:cs typeface="Arial" panose="020B0604020202020204" pitchFamily="34" charset="0"/>
              </a:rPr>
              <a:t>From</a:t>
            </a:r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b="1" dirty="0" err="1">
                <a:latin typeface="Arial" panose="020B0604020202020204" pitchFamily="34" charset="0"/>
                <a:cs typeface="Arial" panose="020B0604020202020204" pitchFamily="34" charset="0"/>
              </a:rPr>
              <a:t>Reaction</a:t>
            </a:r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 &amp; First Hit.</a:t>
            </a:r>
          </a:p>
        </p:txBody>
      </p:sp>
      <p:sp>
        <p:nvSpPr>
          <p:cNvPr id="41" name="Tekstvak 40"/>
          <p:cNvSpPr txBox="1"/>
          <p:nvPr/>
        </p:nvSpPr>
        <p:spPr>
          <a:xfrm>
            <a:off x="5276356" y="6370337"/>
            <a:ext cx="45542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 </a:t>
            </a:r>
            <a:r>
              <a:rPr lang="nl-NL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</a:t>
            </a:r>
            <a:r>
              <a:rPr lang="nl-NL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about</a:t>
            </a:r>
            <a:r>
              <a:rPr lang="nl-NL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</p:txBody>
      </p:sp>
      <p:sp>
        <p:nvSpPr>
          <p:cNvPr id="30" name="Ovaal 29"/>
          <p:cNvSpPr/>
          <p:nvPr/>
        </p:nvSpPr>
        <p:spPr>
          <a:xfrm>
            <a:off x="6586985" y="5493499"/>
            <a:ext cx="23057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1" name="Ovaal 30"/>
          <p:cNvSpPr/>
          <p:nvPr/>
        </p:nvSpPr>
        <p:spPr>
          <a:xfrm>
            <a:off x="6918760" y="5166484"/>
            <a:ext cx="23057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5" name="Ovaal 34"/>
          <p:cNvSpPr/>
          <p:nvPr/>
        </p:nvSpPr>
        <p:spPr>
          <a:xfrm>
            <a:off x="6219353" y="4463309"/>
            <a:ext cx="23057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7" name="Ovaal 36"/>
          <p:cNvSpPr/>
          <p:nvPr/>
        </p:nvSpPr>
        <p:spPr>
          <a:xfrm>
            <a:off x="6684820" y="4135047"/>
            <a:ext cx="23057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0" name="Ovaal 39"/>
          <p:cNvSpPr/>
          <p:nvPr/>
        </p:nvSpPr>
        <p:spPr>
          <a:xfrm>
            <a:off x="7034047" y="4657782"/>
            <a:ext cx="23057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3" name="Ovaal 42"/>
          <p:cNvSpPr/>
          <p:nvPr/>
        </p:nvSpPr>
        <p:spPr>
          <a:xfrm>
            <a:off x="7272077" y="4152406"/>
            <a:ext cx="23057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4" name="Ovaal 43"/>
          <p:cNvSpPr/>
          <p:nvPr/>
        </p:nvSpPr>
        <p:spPr>
          <a:xfrm>
            <a:off x="7372159" y="3765788"/>
            <a:ext cx="23057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5" name="Ovaal 44"/>
          <p:cNvSpPr/>
          <p:nvPr/>
        </p:nvSpPr>
        <p:spPr>
          <a:xfrm>
            <a:off x="6592569" y="3578009"/>
            <a:ext cx="23057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6" name="Ovaal 45"/>
          <p:cNvSpPr/>
          <p:nvPr/>
        </p:nvSpPr>
        <p:spPr>
          <a:xfrm>
            <a:off x="7538256" y="3405662"/>
            <a:ext cx="23057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7" name="Ovaal 46"/>
          <p:cNvSpPr/>
          <p:nvPr/>
        </p:nvSpPr>
        <p:spPr>
          <a:xfrm>
            <a:off x="7944508" y="5721393"/>
            <a:ext cx="23057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8" name="Ovaal 47"/>
          <p:cNvSpPr/>
          <p:nvPr/>
        </p:nvSpPr>
        <p:spPr>
          <a:xfrm>
            <a:off x="8074097" y="5180755"/>
            <a:ext cx="23057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9" name="Ovaal 48"/>
          <p:cNvSpPr/>
          <p:nvPr/>
        </p:nvSpPr>
        <p:spPr>
          <a:xfrm>
            <a:off x="8666559" y="4964731"/>
            <a:ext cx="23057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0" name="Ovaal 49"/>
          <p:cNvSpPr/>
          <p:nvPr/>
        </p:nvSpPr>
        <p:spPr>
          <a:xfrm>
            <a:off x="8551272" y="4530948"/>
            <a:ext cx="23057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1" name="Ovaal 50"/>
          <p:cNvSpPr/>
          <p:nvPr/>
        </p:nvSpPr>
        <p:spPr>
          <a:xfrm>
            <a:off x="8074097" y="4571321"/>
            <a:ext cx="23057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9" name="Ovaal 58"/>
          <p:cNvSpPr/>
          <p:nvPr/>
        </p:nvSpPr>
        <p:spPr>
          <a:xfrm>
            <a:off x="7256872" y="5648302"/>
            <a:ext cx="23057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0" name="Ovaal 59"/>
          <p:cNvSpPr/>
          <p:nvPr/>
        </p:nvSpPr>
        <p:spPr>
          <a:xfrm>
            <a:off x="8892814" y="4173268"/>
            <a:ext cx="23057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1" name="Ovaal 60"/>
          <p:cNvSpPr/>
          <p:nvPr/>
        </p:nvSpPr>
        <p:spPr>
          <a:xfrm>
            <a:off x="6272418" y="5228329"/>
            <a:ext cx="23057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7" name="Rechte verbindingslijn met pijl 6"/>
          <p:cNvCxnSpPr/>
          <p:nvPr/>
        </p:nvCxnSpPr>
        <p:spPr>
          <a:xfrm flipV="1">
            <a:off x="5148064" y="5301208"/>
            <a:ext cx="1224136" cy="1728192"/>
          </a:xfrm>
          <a:prstGeom prst="straightConnector1">
            <a:avLst/>
          </a:prstGeom>
          <a:ln w="38100">
            <a:solidFill>
              <a:srgbClr val="00CC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Rechte verbindingslijn met pijl 61"/>
          <p:cNvCxnSpPr/>
          <p:nvPr/>
        </p:nvCxnSpPr>
        <p:spPr>
          <a:xfrm flipV="1">
            <a:off x="6012160" y="5727269"/>
            <a:ext cx="1389869" cy="1374139"/>
          </a:xfrm>
          <a:prstGeom prst="straightConnector1">
            <a:avLst/>
          </a:prstGeom>
          <a:ln w="38100">
            <a:solidFill>
              <a:srgbClr val="00CC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Rechte verbindingslijn met pijl 62"/>
          <p:cNvCxnSpPr/>
          <p:nvPr/>
        </p:nvCxnSpPr>
        <p:spPr>
          <a:xfrm flipV="1">
            <a:off x="5436096" y="4759391"/>
            <a:ext cx="1744298" cy="2270009"/>
          </a:xfrm>
          <a:prstGeom prst="straightConnector1">
            <a:avLst/>
          </a:prstGeom>
          <a:ln w="38100">
            <a:solidFill>
              <a:srgbClr val="00CC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1"/>
          <p:cNvSpPr txBox="1"/>
          <p:nvPr/>
        </p:nvSpPr>
        <p:spPr>
          <a:xfrm>
            <a:off x="8460432" y="980728"/>
            <a:ext cx="5756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5/16</a:t>
            </a:r>
            <a:endParaRPr lang="nl-NL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27757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3247</TotalTime>
  <Words>1569</Words>
  <Application>Microsoft Office PowerPoint</Application>
  <PresentationFormat>On-screen Show (4:3)</PresentationFormat>
  <Paragraphs>375</Paragraphs>
  <Slides>24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0" baseType="lpstr">
      <vt:lpstr>Arial</vt:lpstr>
      <vt:lpstr>Calibri</vt:lpstr>
      <vt:lpstr>Symbol</vt:lpstr>
      <vt:lpstr>Verdana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Groningen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C.A. Douma</dc:creator>
  <cp:lastModifiedBy>Christiaan</cp:lastModifiedBy>
  <cp:revision>1132</cp:revision>
  <dcterms:created xsi:type="dcterms:W3CDTF">2016-04-13T12:34:20Z</dcterms:created>
  <dcterms:modified xsi:type="dcterms:W3CDTF">2019-04-18T15:17:38Z</dcterms:modified>
</cp:coreProperties>
</file>